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71" r:id="rId4"/>
    <p:sldMasterId id="2147483680" r:id="rId5"/>
  </p:sldMasterIdLst>
  <p:notesMasterIdLst>
    <p:notesMasterId r:id="rId80"/>
  </p:notesMasterIdLst>
  <p:handoutMasterIdLst>
    <p:handoutMasterId r:id="rId81"/>
  </p:handoutMasterIdLst>
  <p:sldIdLst>
    <p:sldId id="301" r:id="rId6"/>
    <p:sldId id="302" r:id="rId7"/>
    <p:sldId id="303" r:id="rId8"/>
    <p:sldId id="2905" r:id="rId9"/>
    <p:sldId id="299" r:id="rId10"/>
    <p:sldId id="300" r:id="rId11"/>
    <p:sldId id="2903" r:id="rId12"/>
    <p:sldId id="2848" r:id="rId13"/>
    <p:sldId id="2884" r:id="rId14"/>
    <p:sldId id="2890" r:id="rId15"/>
    <p:sldId id="422" r:id="rId16"/>
    <p:sldId id="2900" r:id="rId17"/>
    <p:sldId id="342" r:id="rId18"/>
    <p:sldId id="260" r:id="rId19"/>
    <p:sldId id="2822" r:id="rId20"/>
    <p:sldId id="2863" r:id="rId21"/>
    <p:sldId id="2851" r:id="rId22"/>
    <p:sldId id="366" r:id="rId23"/>
    <p:sldId id="448" r:id="rId24"/>
    <p:sldId id="449" r:id="rId25"/>
    <p:sldId id="387" r:id="rId26"/>
    <p:sldId id="365" r:id="rId27"/>
    <p:sldId id="381" r:id="rId28"/>
    <p:sldId id="2869" r:id="rId29"/>
    <p:sldId id="2871" r:id="rId30"/>
    <p:sldId id="2866" r:id="rId31"/>
    <p:sldId id="415" r:id="rId32"/>
    <p:sldId id="2818" r:id="rId33"/>
    <p:sldId id="2873" r:id="rId34"/>
    <p:sldId id="2792" r:id="rId35"/>
    <p:sldId id="2811" r:id="rId36"/>
    <p:sldId id="2881" r:id="rId37"/>
    <p:sldId id="2868" r:id="rId38"/>
    <p:sldId id="2888" r:id="rId39"/>
    <p:sldId id="2885" r:id="rId40"/>
    <p:sldId id="2875" r:id="rId41"/>
    <p:sldId id="411" r:id="rId42"/>
    <p:sldId id="265" r:id="rId43"/>
    <p:sldId id="267" r:id="rId44"/>
    <p:sldId id="2889" r:id="rId45"/>
    <p:sldId id="2895" r:id="rId46"/>
    <p:sldId id="2902" r:id="rId47"/>
    <p:sldId id="416" r:id="rId48"/>
    <p:sldId id="2816" r:id="rId49"/>
    <p:sldId id="2879" r:id="rId50"/>
    <p:sldId id="2854" r:id="rId51"/>
    <p:sldId id="2878" r:id="rId52"/>
    <p:sldId id="2837" r:id="rId53"/>
    <p:sldId id="2896" r:id="rId54"/>
    <p:sldId id="2874" r:id="rId55"/>
    <p:sldId id="2812" r:id="rId56"/>
    <p:sldId id="2820" r:id="rId57"/>
    <p:sldId id="2853" r:id="rId58"/>
    <p:sldId id="379" r:id="rId59"/>
    <p:sldId id="396" r:id="rId60"/>
    <p:sldId id="377" r:id="rId61"/>
    <p:sldId id="2883" r:id="rId62"/>
    <p:sldId id="2897" r:id="rId63"/>
    <p:sldId id="2898" r:id="rId64"/>
    <p:sldId id="2829" r:id="rId65"/>
    <p:sldId id="2841" r:id="rId66"/>
    <p:sldId id="417" r:id="rId67"/>
    <p:sldId id="2843" r:id="rId68"/>
    <p:sldId id="2814" r:id="rId69"/>
    <p:sldId id="2894" r:id="rId70"/>
    <p:sldId id="439" r:id="rId71"/>
    <p:sldId id="2847" r:id="rId72"/>
    <p:sldId id="2887" r:id="rId73"/>
    <p:sldId id="444" r:id="rId74"/>
    <p:sldId id="2876" r:id="rId75"/>
    <p:sldId id="2893" r:id="rId76"/>
    <p:sldId id="2828" r:id="rId77"/>
    <p:sldId id="332" r:id="rId78"/>
    <p:sldId id="2904" r:id="rId79"/>
  </p:sldIdLst>
  <p:sldSz cx="12192000" cy="6858000"/>
  <p:notesSz cx="7004050" cy="9290050"/>
  <p:embeddedFontLst>
    <p:embeddedFont>
      <p:font typeface="AECOM Sans" panose="020B0604020202020204" charset="0"/>
      <p:regular r:id="rId82"/>
      <p:bold r:id="rId83"/>
      <p:italic r:id="rId84"/>
      <p:boldItalic r:id="rId85"/>
    </p:embeddedFont>
    <p:embeddedFont>
      <p:font typeface="Arial Narrow" panose="020B0606020202030204" pitchFamily="34"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Calibri Light" panose="020F0302020204030204" pitchFamily="34" charset="0"/>
      <p:regular r:id="rId94"/>
      <p:italic r:id="rId95"/>
    </p:embeddedFont>
    <p:embeddedFont>
      <p:font typeface="Candara Light" panose="020E0502030303020204" pitchFamily="34" charset="0"/>
      <p:regular r:id="rId96"/>
      <p:italic r:id="rId97"/>
    </p:embeddedFont>
    <p:embeddedFont>
      <p:font typeface="Cavolini" panose="03000502040302020204" pitchFamily="66" charset="0"/>
      <p:regular r:id="rId98"/>
      <p:bold r:id="rId99"/>
      <p:italic r:id="rId100"/>
      <p:boldItalic r:id="rId101"/>
    </p:embeddedFont>
    <p:embeddedFont>
      <p:font typeface="Tahoma" panose="020B0604030504040204" pitchFamily="34" charset="0"/>
      <p:regular r:id="rId102"/>
      <p:bold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To Housekeeping (Engy)" id="{710091DA-59D0-4590-A38C-D92328500E37}">
          <p14:sldIdLst>
            <p14:sldId id="301"/>
            <p14:sldId id="302"/>
            <p14:sldId id="303"/>
            <p14:sldId id="2905"/>
            <p14:sldId id="299"/>
            <p14:sldId id="300"/>
          </p14:sldIdLst>
        </p14:section>
        <p14:section name="Introduction (Catherine)" id="{679B8103-5954-446C-A3A7-EEEB2E834355}">
          <p14:sldIdLst>
            <p14:sldId id="2903"/>
            <p14:sldId id="2848"/>
            <p14:sldId id="2884"/>
            <p14:sldId id="2890"/>
          </p14:sldIdLst>
        </p14:section>
        <p14:section name="What is WATERSS? (Rick)" id="{20E484D4-35E7-4B4A-B224-D6A1D3F30C7F}">
          <p14:sldIdLst>
            <p14:sldId id="422"/>
            <p14:sldId id="2900"/>
            <p14:sldId id="342"/>
            <p14:sldId id="260"/>
            <p14:sldId id="2822"/>
            <p14:sldId id="2863"/>
            <p14:sldId id="2851"/>
          </p14:sldIdLst>
        </p14:section>
        <p14:section name="(Lauren)" id="{40D6A6A8-CFBF-49C2-BBBF-F8BB4D0A3F81}">
          <p14:sldIdLst>
            <p14:sldId id="366"/>
            <p14:sldId id="448"/>
            <p14:sldId id="449"/>
          </p14:sldIdLst>
        </p14:section>
        <p14:section name="What will Districts Need to Know? (Katey)" id="{EDC233A1-EAB5-40D1-9FF7-9E4B67C17C27}">
          <p14:sldIdLst>
            <p14:sldId id="387"/>
            <p14:sldId id="365"/>
            <p14:sldId id="381"/>
            <p14:sldId id="2869"/>
            <p14:sldId id="2871"/>
            <p14:sldId id="2866"/>
          </p14:sldIdLst>
        </p14:section>
        <p14:section name="Planning Phase (Lauren)" id="{EE042B72-44D3-428F-B319-E61D6E5972FE}">
          <p14:sldIdLst>
            <p14:sldId id="415"/>
            <p14:sldId id="2818"/>
            <p14:sldId id="2873"/>
            <p14:sldId id="2792"/>
            <p14:sldId id="2811"/>
            <p14:sldId id="2881"/>
            <p14:sldId id="2868"/>
            <p14:sldId id="2888"/>
            <p14:sldId id="2885"/>
            <p14:sldId id="2875"/>
            <p14:sldId id="411"/>
            <p14:sldId id="265"/>
            <p14:sldId id="267"/>
            <p14:sldId id="2889"/>
            <p14:sldId id="2895"/>
            <p14:sldId id="2902"/>
          </p14:sldIdLst>
        </p14:section>
        <p14:section name="PD&amp;E Phase (Lauren)" id="{AFE54DD9-F3C1-4B52-A36C-43E783E2F3E6}">
          <p14:sldIdLst>
            <p14:sldId id="416"/>
            <p14:sldId id="2816"/>
            <p14:sldId id="2879"/>
            <p14:sldId id="2854"/>
            <p14:sldId id="2878"/>
            <p14:sldId id="2837"/>
            <p14:sldId id="2896"/>
            <p14:sldId id="2874"/>
          </p14:sldIdLst>
        </p14:section>
        <p14:section name="PD&amp;E cont. (Rick)" id="{C6875363-FF4E-43BF-B830-A1B83005D59F}">
          <p14:sldIdLst>
            <p14:sldId id="2812"/>
            <p14:sldId id="2820"/>
            <p14:sldId id="2853"/>
            <p14:sldId id="379"/>
            <p14:sldId id="396"/>
            <p14:sldId id="377"/>
            <p14:sldId id="2883"/>
            <p14:sldId id="2897"/>
            <p14:sldId id="2898"/>
          </p14:sldIdLst>
        </p14:section>
        <p14:section name="WATERSS Documentation (Katey)" id="{8A03A9FD-AEE6-4632-ACDC-7551BBD4B1BA}">
          <p14:sldIdLst>
            <p14:sldId id="2829"/>
            <p14:sldId id="2841"/>
          </p14:sldIdLst>
        </p14:section>
        <p14:section name="Design/Const/Operations (Katey)" id="{B6FB6C1B-0457-4C79-B825-C665F5892A2A}">
          <p14:sldIdLst>
            <p14:sldId id="417"/>
            <p14:sldId id="2843"/>
            <p14:sldId id="2814"/>
          </p14:sldIdLst>
        </p14:section>
        <p14:section name="Scoping and Estimating (Katey)" id="{ADC43A4B-A3CA-4537-AB8C-85601623138E}">
          <p14:sldIdLst>
            <p14:sldId id="2894"/>
            <p14:sldId id="439"/>
            <p14:sldId id="2847"/>
            <p14:sldId id="2887"/>
            <p14:sldId id="444"/>
            <p14:sldId id="2876"/>
            <p14:sldId id="2893"/>
          </p14:sldIdLst>
        </p14:section>
        <p14:section name="Closing Slides" id="{00070B2C-4565-41C5-BEC6-A85E24598A8E}">
          <p14:sldIdLst>
            <p14:sldId id="2828"/>
            <p14:sldId id="332"/>
            <p14:sldId id="29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F3011-5E55-7F03-FEF2-158E869CCB22}" name="Robb McGowan" initials="RM" userId="S::Robb.McGowan@atkinsglobal.com::ad70f92a-070f-4d1b-b685-3e148f507161" providerId="AD"/>
  <p188:author id="{05AAA114-9930-37CA-9B53-3FEF8E921154}" name="Renna, Rick D" initials="RRD" userId="S::Rick.Renna@atkinsglobal.com::765d983c-24e7-4d54-81c2-243731f3075e" providerId="AD"/>
  <p188:author id="{6868594A-8745-353F-B8EC-B79B738F3586}" name="Garrett, Greg W" initials="GW" userId="S::greg.garrett@atkinsglobal.com::3aeec816-dd5a-4ed9-815e-b964c7c449b8" providerId="AD"/>
  <p188:author id="{3B72DD5F-98D6-0DCD-F9B1-91BD71D5B327}" name="Boes, Lauren J" initials="BLJ" userId="S::Lauren.Boes@atkinsglobal.com::6da57c84-fb1e-4c20-8b94-f540e2173153" providerId="AD"/>
  <p188:author id="{8ACF5868-F7C4-169D-558C-4148ED74F5E0}" name="McClellan, Kaleb" initials="MK" userId="S::Kaleb.McClellan@atkinsglobal.com::7d9ce55f-3531-4222-ae11-aa12ab5af443" providerId="AD"/>
  <p188:author id="{CB4E55B2-EA07-7BAF-1C49-EA90E71FDD0E}" name="Lauren Boes" initials="LJB" userId="Lauren Boes" providerId="None"/>
  <p188:author id="{EF9500C3-1287-03DC-B881-3791BAF14E6C}" name="Earp, Katey" initials="EK" userId="S::Katey.Earp@atkinsglobal.com::cd8a115e-ffa6-4b01-89a6-de968942bcf5" providerId="AD"/>
  <p188:author id="{56F1CADF-A467-3E7F-BC52-25162B98D621}" name="Telford, William H" initials="TH" userId="S::william.telford@atkinsglobal.com::63b600b0-1984-4837-9ea0-7e94dc727c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ennington, Mike" initials="PM" lastIdx="7" clrIdx="6">
    <p:extLst>
      <p:ext uri="{19B8F6BF-5375-455C-9EA6-DF929625EA0E}">
        <p15:presenceInfo xmlns:p15="http://schemas.microsoft.com/office/powerpoint/2012/main" userId="S::Mike.Pennington@dot.state.fl.us::90053215-6871-47de-8d92-da5d9e224cf6" providerId="AD"/>
      </p:ext>
    </p:extLst>
  </p:cmAuthor>
  <p:cmAuthor id="1" name="Muchuruza, Victor" initials="MV" lastIdx="102" clrIdx="0">
    <p:extLst>
      <p:ext uri="{19B8F6BF-5375-455C-9EA6-DF929625EA0E}">
        <p15:presenceInfo xmlns:p15="http://schemas.microsoft.com/office/powerpoint/2012/main" userId="S-1-5-21-978016076-702945558-1050887974-42594" providerId="AD"/>
      </p:ext>
    </p:extLst>
  </p:cmAuthor>
  <p:cmAuthor id="8" name="Green, Jennifer" initials="GJ" lastIdx="6" clrIdx="7">
    <p:extLst>
      <p:ext uri="{19B8F6BF-5375-455C-9EA6-DF929625EA0E}">
        <p15:presenceInfo xmlns:p15="http://schemas.microsoft.com/office/powerpoint/2012/main" userId="S::jennifer.green@dot.state.fl.us::a8597972-8114-44df-9956-180c53805c05" providerId="AD"/>
      </p:ext>
    </p:extLst>
  </p:cmAuthor>
  <p:cmAuthor id="2" name="Clark, Thu-Huong" initials="CT" lastIdx="5" clrIdx="1">
    <p:extLst>
      <p:ext uri="{19B8F6BF-5375-455C-9EA6-DF929625EA0E}">
        <p15:presenceInfo xmlns:p15="http://schemas.microsoft.com/office/powerpoint/2012/main" userId="S-1-5-21-978016076-702945558-1050887974-24734" providerId="AD"/>
      </p:ext>
    </p:extLst>
  </p:cmAuthor>
  <p:cmAuthor id="9" name="Overton, Maria" initials="OM" lastIdx="26" clrIdx="8">
    <p:extLst>
      <p:ext uri="{19B8F6BF-5375-455C-9EA6-DF929625EA0E}">
        <p15:presenceInfo xmlns:p15="http://schemas.microsoft.com/office/powerpoint/2012/main" userId="S::Maria.Overton@dot.state.fl.us::3fc179c4-06c4-4ac0-af2b-539922156806" providerId="AD"/>
      </p:ext>
    </p:extLst>
  </p:cmAuthor>
  <p:cmAuthor id="3" name="Boes, Lauren J" initials="BLJ" lastIdx="39" clrIdx="2">
    <p:extLst>
      <p:ext uri="{19B8F6BF-5375-455C-9EA6-DF929625EA0E}">
        <p15:presenceInfo xmlns:p15="http://schemas.microsoft.com/office/powerpoint/2012/main" userId="S-1-5-21-1831736574-1690769945-617630493-637382" providerId="AD"/>
      </p:ext>
    </p:extLst>
  </p:cmAuthor>
  <p:cmAuthor id="10" name="Telford, William H" initials="TWH" lastIdx="2" clrIdx="9">
    <p:extLst>
      <p:ext uri="{19B8F6BF-5375-455C-9EA6-DF929625EA0E}">
        <p15:presenceInfo xmlns:p15="http://schemas.microsoft.com/office/powerpoint/2012/main" userId="S::William.Telford@atkinsglobal.com::63b600b0-1984-4837-9ea0-7e94dc727ca9" providerId="AD"/>
      </p:ext>
    </p:extLst>
  </p:cmAuthor>
  <p:cmAuthor id="4" name="Renna, Rick D" initials="RRD" lastIdx="19" clrIdx="3">
    <p:extLst>
      <p:ext uri="{19B8F6BF-5375-455C-9EA6-DF929625EA0E}">
        <p15:presenceInfo xmlns:p15="http://schemas.microsoft.com/office/powerpoint/2012/main" userId="S::Rick.Renna@atkinsglobal.com::765d983c-24e7-4d54-81c2-243731f3075e" providerId="AD"/>
      </p:ext>
    </p:extLst>
  </p:cmAuthor>
  <p:cmAuthor id="11" name="McClellan, Kaleb" initials="MK" lastIdx="1" clrIdx="10">
    <p:extLst>
      <p:ext uri="{19B8F6BF-5375-455C-9EA6-DF929625EA0E}">
        <p15:presenceInfo xmlns:p15="http://schemas.microsoft.com/office/powerpoint/2012/main" userId="S::Kaleb.McClellan@atkinsglobal.com::7d9ce55f-3531-4222-ae11-aa12ab5af443" providerId="AD"/>
      </p:ext>
    </p:extLst>
  </p:cmAuthor>
  <p:cmAuthor id="5" name="Earp, Katey" initials="EK" lastIdx="39" clrIdx="4">
    <p:extLst>
      <p:ext uri="{19B8F6BF-5375-455C-9EA6-DF929625EA0E}">
        <p15:presenceInfo xmlns:p15="http://schemas.microsoft.com/office/powerpoint/2012/main" userId="S::Katey.Earp@atkinsglobal.com::cd8a115e-ffa6-4b01-89a6-de968942bcf5" providerId="AD"/>
      </p:ext>
    </p:extLst>
  </p:cmAuthor>
  <p:cmAuthor id="6" name="Lauren Boes" initials="LJB" lastIdx="12" clrIdx="5">
    <p:extLst>
      <p:ext uri="{19B8F6BF-5375-455C-9EA6-DF929625EA0E}">
        <p15:presenceInfo xmlns:p15="http://schemas.microsoft.com/office/powerpoint/2012/main" userId="Lauren Bo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E8FF"/>
    <a:srgbClr val="0E7BA5"/>
    <a:srgbClr val="8BC1D4"/>
    <a:srgbClr val="24B04B"/>
    <a:srgbClr val="2E3192"/>
    <a:srgbClr val="0E7AA5"/>
    <a:srgbClr val="00749C"/>
    <a:srgbClr val="53C87F"/>
    <a:srgbClr val="2E9A9F"/>
    <a:srgbClr val="005C7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05742-605B-4CF4-A200-1707E4BBC268}" v="2341" dt="2023-12-04T21:56:52.987"/>
    <p1510:client id="{84075C79-27B6-40E7-8B8D-83940EDE0723}" v="304" dt="2023-12-04T20:08:40.887"/>
    <p1510:client id="{95882385-787A-485E-B8DF-CE52D74E50F7}" v="226" vWet="228" dt="2023-12-04T19:10:44.8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24"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3.fntdata"/><Relationship Id="rId89"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font" Target="fonts/font6.fntdata"/><Relationship Id="rId102" Type="http://schemas.openxmlformats.org/officeDocument/2006/relationships/font" Target="fonts/font21.fntdata"/><Relationship Id="rId110"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19.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22.fntdata"/><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5/10/relationships/revisionInfo" Target="revisionInfo.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6.fntdata"/><Relationship Id="rId104"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F30C0-9231-4D4B-AC5B-0D767270F369}"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93FE80CE-E64B-4C64-9AC5-5E538E2CEB43}">
      <dgm:prSet/>
      <dgm:spPr/>
      <dgm:t>
        <a:bodyPr/>
        <a:lstStyle/>
        <a:p>
          <a:r>
            <a:rPr lang="en-US" baseline="0"/>
            <a:t>Cost Savings</a:t>
          </a:r>
          <a:endParaRPr lang="en-US"/>
        </a:p>
      </dgm:t>
    </dgm:pt>
    <dgm:pt modelId="{893466BA-B824-4929-B9CF-D3720AB1A8FF}" type="parTrans" cxnId="{BB460366-54D9-4755-9259-D136F0EC7E5A}">
      <dgm:prSet/>
      <dgm:spPr/>
      <dgm:t>
        <a:bodyPr/>
        <a:lstStyle/>
        <a:p>
          <a:endParaRPr lang="en-US"/>
        </a:p>
      </dgm:t>
    </dgm:pt>
    <dgm:pt modelId="{12491039-43A7-4833-85F3-B3910B60499A}" type="sibTrans" cxnId="{BB460366-54D9-4755-9259-D136F0EC7E5A}">
      <dgm:prSet/>
      <dgm:spPr/>
      <dgm:t>
        <a:bodyPr/>
        <a:lstStyle/>
        <a:p>
          <a:endParaRPr lang="en-US"/>
        </a:p>
      </dgm:t>
    </dgm:pt>
    <dgm:pt modelId="{485AF77A-C17B-41D4-9A7F-A33DB8252E6E}">
      <dgm:prSet custT="1"/>
      <dgm:spPr/>
      <dgm:t>
        <a:bodyPr/>
        <a:lstStyle/>
        <a:p>
          <a:r>
            <a:rPr lang="en-US" sz="2400" baseline="0"/>
            <a:t>Could Eliminate or Reduce Right-of-Way Process</a:t>
          </a:r>
          <a:endParaRPr lang="en-US" sz="2400"/>
        </a:p>
      </dgm:t>
    </dgm:pt>
    <dgm:pt modelId="{9C4C72B0-9AC8-484C-B96F-0B78B1047792}" type="parTrans" cxnId="{0838512D-1F6F-4269-8111-E2712E67DFD9}">
      <dgm:prSet/>
      <dgm:spPr/>
      <dgm:t>
        <a:bodyPr/>
        <a:lstStyle/>
        <a:p>
          <a:endParaRPr lang="en-US"/>
        </a:p>
      </dgm:t>
    </dgm:pt>
    <dgm:pt modelId="{BC34B5E3-768C-43BA-BD60-71E1EB6D3723}" type="sibTrans" cxnId="{0838512D-1F6F-4269-8111-E2712E67DFD9}">
      <dgm:prSet/>
      <dgm:spPr/>
      <dgm:t>
        <a:bodyPr/>
        <a:lstStyle/>
        <a:p>
          <a:endParaRPr lang="en-US"/>
        </a:p>
      </dgm:t>
    </dgm:pt>
    <dgm:pt modelId="{66145939-8867-4BF0-9607-55B1FD558E0E}">
      <dgm:prSet/>
      <dgm:spPr/>
      <dgm:t>
        <a:bodyPr/>
        <a:lstStyle/>
        <a:p>
          <a:r>
            <a:rPr lang="en-US" baseline="0"/>
            <a:t>Environmental Improvement</a:t>
          </a:r>
          <a:endParaRPr lang="en-US"/>
        </a:p>
      </dgm:t>
    </dgm:pt>
    <dgm:pt modelId="{A2F91E2C-2DE3-4BB1-A0E6-AB204B87A66E}" type="parTrans" cxnId="{5B1EDD81-6A76-43C8-B7BA-93457F1AD244}">
      <dgm:prSet/>
      <dgm:spPr/>
      <dgm:t>
        <a:bodyPr/>
        <a:lstStyle/>
        <a:p>
          <a:endParaRPr lang="en-US"/>
        </a:p>
      </dgm:t>
    </dgm:pt>
    <dgm:pt modelId="{F61443E4-A35D-4B0F-AD6A-D15A717A9FBB}" type="sibTrans" cxnId="{5B1EDD81-6A76-43C8-B7BA-93457F1AD244}">
      <dgm:prSet/>
      <dgm:spPr/>
      <dgm:t>
        <a:bodyPr/>
        <a:lstStyle/>
        <a:p>
          <a:endParaRPr lang="en-US"/>
        </a:p>
      </dgm:t>
    </dgm:pt>
    <dgm:pt modelId="{871D257B-E25E-4041-8F84-47A8DD9B6D46}">
      <dgm:prSet custT="1"/>
      <dgm:spPr/>
      <dgm:t>
        <a:bodyPr/>
        <a:lstStyle/>
        <a:p>
          <a:r>
            <a:rPr lang="en-US" sz="2400" strike="noStrike">
              <a:solidFill>
                <a:schemeClr val="tx1"/>
              </a:solidFill>
            </a:rPr>
            <a:t>Greater Return on Investment</a:t>
          </a:r>
        </a:p>
      </dgm:t>
    </dgm:pt>
    <dgm:pt modelId="{0D2C02D3-6BF1-4670-86FC-91B56623C9C9}" type="parTrans" cxnId="{6744CE0D-E1CE-44EA-B911-22E41671C4ED}">
      <dgm:prSet/>
      <dgm:spPr/>
      <dgm:t>
        <a:bodyPr/>
        <a:lstStyle/>
        <a:p>
          <a:endParaRPr lang="en-US"/>
        </a:p>
      </dgm:t>
    </dgm:pt>
    <dgm:pt modelId="{ADE3FF61-0371-4DA9-8FD2-36C7B9C523D1}" type="sibTrans" cxnId="{6744CE0D-E1CE-44EA-B911-22E41671C4ED}">
      <dgm:prSet/>
      <dgm:spPr/>
      <dgm:t>
        <a:bodyPr/>
        <a:lstStyle/>
        <a:p>
          <a:endParaRPr lang="en-US"/>
        </a:p>
      </dgm:t>
    </dgm:pt>
    <dgm:pt modelId="{27C8D9FF-3AD7-4E08-ABFB-DF0C20391545}">
      <dgm:prSet/>
      <dgm:spPr/>
      <dgm:t>
        <a:bodyPr/>
        <a:lstStyle/>
        <a:p>
          <a:r>
            <a:rPr lang="en-US" baseline="0"/>
            <a:t>Partnerships</a:t>
          </a:r>
          <a:endParaRPr lang="en-US"/>
        </a:p>
      </dgm:t>
    </dgm:pt>
    <dgm:pt modelId="{8655EFF7-095F-4FEE-8DC7-50B84A8516CD}" type="parTrans" cxnId="{881D2F5A-D818-4147-B3E3-C4FB5AA6414A}">
      <dgm:prSet/>
      <dgm:spPr/>
      <dgm:t>
        <a:bodyPr/>
        <a:lstStyle/>
        <a:p>
          <a:endParaRPr lang="en-US"/>
        </a:p>
      </dgm:t>
    </dgm:pt>
    <dgm:pt modelId="{B508578B-E001-4AD2-891E-820C21CBC0D9}" type="sibTrans" cxnId="{881D2F5A-D818-4147-B3E3-C4FB5AA6414A}">
      <dgm:prSet/>
      <dgm:spPr/>
      <dgm:t>
        <a:bodyPr/>
        <a:lstStyle/>
        <a:p>
          <a:endParaRPr lang="en-US"/>
        </a:p>
      </dgm:t>
    </dgm:pt>
    <dgm:pt modelId="{4383D1CF-EDCB-4F0E-B63F-AEDE1DACC4FA}">
      <dgm:prSet custT="1"/>
      <dgm:spPr/>
      <dgm:t>
        <a:bodyPr/>
        <a:lstStyle/>
        <a:p>
          <a:pPr rtl="0"/>
          <a:r>
            <a:rPr lang="en-US" sz="2400" baseline="0"/>
            <a:t>Partnerships Allow Increased</a:t>
          </a:r>
          <a:r>
            <a:rPr lang="en-US" sz="2400" baseline="0">
              <a:latin typeface="Tahoma"/>
            </a:rPr>
            <a:t> </a:t>
          </a:r>
          <a:r>
            <a:rPr lang="en-US" sz="2400" baseline="0">
              <a:latin typeface="+mn-lt"/>
            </a:rPr>
            <a:t>Environmental</a:t>
          </a:r>
          <a:r>
            <a:rPr lang="en-US" sz="2400" baseline="0"/>
            <a:t> Improvements</a:t>
          </a:r>
          <a:endParaRPr lang="en-US" sz="2400" strike="sngStrike"/>
        </a:p>
      </dgm:t>
    </dgm:pt>
    <dgm:pt modelId="{85897D53-EEDF-4C37-9BBD-032410460DAB}" type="parTrans" cxnId="{EEEEE6C7-A7C3-4406-87B6-0A55887897A8}">
      <dgm:prSet/>
      <dgm:spPr/>
      <dgm:t>
        <a:bodyPr/>
        <a:lstStyle/>
        <a:p>
          <a:endParaRPr lang="en-US"/>
        </a:p>
      </dgm:t>
    </dgm:pt>
    <dgm:pt modelId="{CAEBC711-A72E-4799-8CD6-0165EF9EDD00}" type="sibTrans" cxnId="{EEEEE6C7-A7C3-4406-87B6-0A55887897A8}">
      <dgm:prSet/>
      <dgm:spPr/>
      <dgm:t>
        <a:bodyPr/>
        <a:lstStyle/>
        <a:p>
          <a:endParaRPr lang="en-US"/>
        </a:p>
      </dgm:t>
    </dgm:pt>
    <dgm:pt modelId="{63A80813-38E5-4805-828E-9C6D437FD0CC}">
      <dgm:prSet custT="1"/>
      <dgm:spPr/>
      <dgm:t>
        <a:bodyPr/>
        <a:lstStyle/>
        <a:p>
          <a:r>
            <a:rPr lang="en-US" sz="2400" baseline="0"/>
            <a:t>Improve Cooperation with Agencies and Stakeholders</a:t>
          </a:r>
          <a:endParaRPr lang="en-US" sz="2400"/>
        </a:p>
      </dgm:t>
    </dgm:pt>
    <dgm:pt modelId="{0A636FD2-F025-49F4-9A46-E59B773FE177}" type="parTrans" cxnId="{5470DC6C-A409-432D-8B4C-D7F68B0DF3D1}">
      <dgm:prSet/>
      <dgm:spPr/>
      <dgm:t>
        <a:bodyPr/>
        <a:lstStyle/>
        <a:p>
          <a:endParaRPr lang="en-US"/>
        </a:p>
      </dgm:t>
    </dgm:pt>
    <dgm:pt modelId="{535D49A7-A199-4538-9B25-70A81915C9B7}" type="sibTrans" cxnId="{5470DC6C-A409-432D-8B4C-D7F68B0DF3D1}">
      <dgm:prSet/>
      <dgm:spPr/>
      <dgm:t>
        <a:bodyPr/>
        <a:lstStyle/>
        <a:p>
          <a:endParaRPr lang="en-US"/>
        </a:p>
      </dgm:t>
    </dgm:pt>
    <dgm:pt modelId="{F3DFEF4B-A6E4-4ACD-A2AA-FD5EDF8C5314}">
      <dgm:prSet/>
      <dgm:spPr>
        <a:solidFill>
          <a:srgbClr val="6EA9CF"/>
        </a:solidFill>
      </dgm:spPr>
      <dgm:t>
        <a:bodyPr/>
        <a:lstStyle/>
        <a:p>
          <a:r>
            <a:rPr lang="en-US" baseline="0"/>
            <a:t>Public Perception</a:t>
          </a:r>
          <a:endParaRPr lang="en-US"/>
        </a:p>
      </dgm:t>
    </dgm:pt>
    <dgm:pt modelId="{F5F14799-BCAF-4F53-9C6B-96551300D1BE}" type="parTrans" cxnId="{41D2C609-EDA0-46FB-B743-7B3654E9ACC0}">
      <dgm:prSet/>
      <dgm:spPr/>
      <dgm:t>
        <a:bodyPr/>
        <a:lstStyle/>
        <a:p>
          <a:endParaRPr lang="en-US"/>
        </a:p>
      </dgm:t>
    </dgm:pt>
    <dgm:pt modelId="{7B28D376-7AEE-43AA-B165-3F9F12406671}" type="sibTrans" cxnId="{41D2C609-EDA0-46FB-B743-7B3654E9ACC0}">
      <dgm:prSet/>
      <dgm:spPr/>
      <dgm:t>
        <a:bodyPr/>
        <a:lstStyle/>
        <a:p>
          <a:endParaRPr lang="en-US"/>
        </a:p>
      </dgm:t>
    </dgm:pt>
    <dgm:pt modelId="{05E2CFBC-D139-4C3A-925C-F132A1720E5E}">
      <dgm:prSet custT="1"/>
      <dgm:spPr/>
      <dgm:t>
        <a:bodyPr/>
        <a:lstStyle/>
        <a:p>
          <a:r>
            <a:rPr lang="en-US" sz="2400" baseline="0"/>
            <a:t>Recognition from A-FIRST, Old Tampa Bay, and Bond Ranch</a:t>
          </a:r>
          <a:endParaRPr lang="en-US" sz="2400"/>
        </a:p>
      </dgm:t>
    </dgm:pt>
    <dgm:pt modelId="{A68600CF-268B-4CC2-99A2-8651910B3866}" type="parTrans" cxnId="{6D5A439C-9BDE-45DB-903A-6DDA1724DE5A}">
      <dgm:prSet/>
      <dgm:spPr/>
      <dgm:t>
        <a:bodyPr/>
        <a:lstStyle/>
        <a:p>
          <a:endParaRPr lang="en-US"/>
        </a:p>
      </dgm:t>
    </dgm:pt>
    <dgm:pt modelId="{075F7ACA-EBEC-4763-BAC7-3CE91F68A252}" type="sibTrans" cxnId="{6D5A439C-9BDE-45DB-903A-6DDA1724DE5A}">
      <dgm:prSet/>
      <dgm:spPr/>
      <dgm:t>
        <a:bodyPr/>
        <a:lstStyle/>
        <a:p>
          <a:endParaRPr lang="en-US"/>
        </a:p>
      </dgm:t>
    </dgm:pt>
    <dgm:pt modelId="{1B4B2D78-68EE-4822-B44A-96D4C5F7F5A9}">
      <dgm:prSet custT="1"/>
      <dgm:spPr/>
      <dgm:t>
        <a:bodyPr/>
        <a:lstStyle/>
        <a:p>
          <a:r>
            <a:rPr lang="en-US" sz="2400" baseline="0"/>
            <a:t>Could Eliminate Long-Term Maintenance</a:t>
          </a:r>
          <a:endParaRPr lang="en-US" sz="2400"/>
        </a:p>
      </dgm:t>
    </dgm:pt>
    <dgm:pt modelId="{F931659F-AB45-406B-84B4-BD679D979BF9}" type="parTrans" cxnId="{116486A5-66BD-4EFF-8E79-42B392FFAB01}">
      <dgm:prSet/>
      <dgm:spPr/>
      <dgm:t>
        <a:bodyPr/>
        <a:lstStyle/>
        <a:p>
          <a:endParaRPr lang="en-US"/>
        </a:p>
      </dgm:t>
    </dgm:pt>
    <dgm:pt modelId="{1C43A21F-672C-4676-B41A-C9EFE373CD24}" type="sibTrans" cxnId="{116486A5-66BD-4EFF-8E79-42B392FFAB01}">
      <dgm:prSet/>
      <dgm:spPr/>
      <dgm:t>
        <a:bodyPr/>
        <a:lstStyle/>
        <a:p>
          <a:endParaRPr lang="en-US"/>
        </a:p>
      </dgm:t>
    </dgm:pt>
    <dgm:pt modelId="{B8D5945A-DE16-4745-B32C-35584F87F6D3}">
      <dgm:prSet custT="1"/>
      <dgm:spPr/>
      <dgm:t>
        <a:bodyPr/>
        <a:lstStyle/>
        <a:p>
          <a:r>
            <a:rPr lang="en-US" sz="2400" strike="noStrike" baseline="0">
              <a:solidFill>
                <a:schemeClr val="tx1"/>
              </a:solidFill>
            </a:rPr>
            <a:t>Could Serve Multiple Projects</a:t>
          </a:r>
          <a:endParaRPr lang="en-US" sz="2400" strike="sngStrike">
            <a:solidFill>
              <a:schemeClr val="tx1"/>
            </a:solidFill>
          </a:endParaRPr>
        </a:p>
      </dgm:t>
    </dgm:pt>
    <dgm:pt modelId="{76A6DF11-AD7E-4120-8E3B-8D67C387EEB0}" type="parTrans" cxnId="{102545EE-548C-4590-986E-8E5F939687D7}">
      <dgm:prSet/>
      <dgm:spPr/>
      <dgm:t>
        <a:bodyPr/>
        <a:lstStyle/>
        <a:p>
          <a:endParaRPr lang="en-US"/>
        </a:p>
      </dgm:t>
    </dgm:pt>
    <dgm:pt modelId="{14B5F9CC-94B1-4D5B-9335-4C626AD07DB3}" type="sibTrans" cxnId="{102545EE-548C-4590-986E-8E5F939687D7}">
      <dgm:prSet/>
      <dgm:spPr/>
      <dgm:t>
        <a:bodyPr/>
        <a:lstStyle/>
        <a:p>
          <a:endParaRPr lang="en-US"/>
        </a:p>
      </dgm:t>
    </dgm:pt>
    <dgm:pt modelId="{509A24D6-C476-4899-9851-ED24FC73E46C}" type="pres">
      <dgm:prSet presAssocID="{263F30C0-9231-4D4B-AC5B-0D767270F369}" presName="Name0" presStyleCnt="0">
        <dgm:presLayoutVars>
          <dgm:dir/>
          <dgm:animLvl val="lvl"/>
          <dgm:resizeHandles val="exact"/>
        </dgm:presLayoutVars>
      </dgm:prSet>
      <dgm:spPr/>
    </dgm:pt>
    <dgm:pt modelId="{F9E849A2-EA81-4AE4-AFA5-48CDF60384E3}" type="pres">
      <dgm:prSet presAssocID="{93FE80CE-E64B-4C64-9AC5-5E538E2CEB43}" presName="linNode" presStyleCnt="0"/>
      <dgm:spPr/>
    </dgm:pt>
    <dgm:pt modelId="{C6444A92-81D9-4561-8AC6-E454ADDC9D76}" type="pres">
      <dgm:prSet presAssocID="{93FE80CE-E64B-4C64-9AC5-5E538E2CEB43}" presName="parentText" presStyleLbl="node1" presStyleIdx="0" presStyleCnt="4" custScaleX="72911">
        <dgm:presLayoutVars>
          <dgm:chMax val="1"/>
          <dgm:bulletEnabled val="1"/>
        </dgm:presLayoutVars>
      </dgm:prSet>
      <dgm:spPr/>
    </dgm:pt>
    <dgm:pt modelId="{CEE81061-43EB-449A-844C-B2091604ED55}" type="pres">
      <dgm:prSet presAssocID="{93FE80CE-E64B-4C64-9AC5-5E538E2CEB43}" presName="descendantText" presStyleLbl="alignAccFollowNode1" presStyleIdx="0" presStyleCnt="4" custScaleX="115674">
        <dgm:presLayoutVars>
          <dgm:bulletEnabled val="1"/>
        </dgm:presLayoutVars>
      </dgm:prSet>
      <dgm:spPr/>
    </dgm:pt>
    <dgm:pt modelId="{854D87B9-E29A-40DC-9572-4AC256766927}" type="pres">
      <dgm:prSet presAssocID="{12491039-43A7-4833-85F3-B3910B60499A}" presName="sp" presStyleCnt="0"/>
      <dgm:spPr/>
    </dgm:pt>
    <dgm:pt modelId="{11DD7738-2605-4E4A-9B5A-4E26DF532205}" type="pres">
      <dgm:prSet presAssocID="{66145939-8867-4BF0-9607-55B1FD558E0E}" presName="linNode" presStyleCnt="0"/>
      <dgm:spPr/>
    </dgm:pt>
    <dgm:pt modelId="{390BFDED-9BDF-44F6-AFDE-E4A0A0D2D8A1}" type="pres">
      <dgm:prSet presAssocID="{66145939-8867-4BF0-9607-55B1FD558E0E}" presName="parentText" presStyleLbl="node1" presStyleIdx="1" presStyleCnt="4" custScaleX="75194">
        <dgm:presLayoutVars>
          <dgm:chMax val="1"/>
          <dgm:bulletEnabled val="1"/>
        </dgm:presLayoutVars>
      </dgm:prSet>
      <dgm:spPr/>
    </dgm:pt>
    <dgm:pt modelId="{FADC5BFE-D341-4CEC-A1F7-F793C9F7607B}" type="pres">
      <dgm:prSet presAssocID="{66145939-8867-4BF0-9607-55B1FD558E0E}" presName="descendantText" presStyleLbl="alignAccFollowNode1" presStyleIdx="1" presStyleCnt="4" custScaleX="119238">
        <dgm:presLayoutVars>
          <dgm:bulletEnabled val="1"/>
        </dgm:presLayoutVars>
      </dgm:prSet>
      <dgm:spPr/>
    </dgm:pt>
    <dgm:pt modelId="{DA77DD1E-967F-427B-AFD2-F296C139F556}" type="pres">
      <dgm:prSet presAssocID="{F61443E4-A35D-4B0F-AD6A-D15A717A9FBB}" presName="sp" presStyleCnt="0"/>
      <dgm:spPr/>
    </dgm:pt>
    <dgm:pt modelId="{45ED0F5C-B6E3-44F6-8C9F-CC25DBE2BE1C}" type="pres">
      <dgm:prSet presAssocID="{27C8D9FF-3AD7-4E08-ABFB-DF0C20391545}" presName="linNode" presStyleCnt="0"/>
      <dgm:spPr/>
    </dgm:pt>
    <dgm:pt modelId="{B7BF55C9-D15B-45B9-BB4E-3479DB1EB9E1}" type="pres">
      <dgm:prSet presAssocID="{27C8D9FF-3AD7-4E08-ABFB-DF0C20391545}" presName="parentText" presStyleLbl="node1" presStyleIdx="2" presStyleCnt="4" custScaleX="72911">
        <dgm:presLayoutVars>
          <dgm:chMax val="1"/>
          <dgm:bulletEnabled val="1"/>
        </dgm:presLayoutVars>
      </dgm:prSet>
      <dgm:spPr/>
    </dgm:pt>
    <dgm:pt modelId="{6E98332E-F1EE-487A-BB5B-47753CFA8871}" type="pres">
      <dgm:prSet presAssocID="{27C8D9FF-3AD7-4E08-ABFB-DF0C20391545}" presName="descendantText" presStyleLbl="alignAccFollowNode1" presStyleIdx="2" presStyleCnt="4" custScaleX="115661">
        <dgm:presLayoutVars>
          <dgm:bulletEnabled val="1"/>
        </dgm:presLayoutVars>
      </dgm:prSet>
      <dgm:spPr/>
    </dgm:pt>
    <dgm:pt modelId="{091079AE-238E-4191-8AA4-BC6C4472EF6C}" type="pres">
      <dgm:prSet presAssocID="{B508578B-E001-4AD2-891E-820C21CBC0D9}" presName="sp" presStyleCnt="0"/>
      <dgm:spPr/>
    </dgm:pt>
    <dgm:pt modelId="{0BC415E5-5047-424E-BF4A-EC67E9E3EDFC}" type="pres">
      <dgm:prSet presAssocID="{F3DFEF4B-A6E4-4ACD-A2AA-FD5EDF8C5314}" presName="linNode" presStyleCnt="0"/>
      <dgm:spPr/>
    </dgm:pt>
    <dgm:pt modelId="{F51B2634-5AF2-4477-9962-92E6F6373701}" type="pres">
      <dgm:prSet presAssocID="{F3DFEF4B-A6E4-4ACD-A2AA-FD5EDF8C5314}" presName="parentText" presStyleLbl="node1" presStyleIdx="3" presStyleCnt="4" custScaleX="86965">
        <dgm:presLayoutVars>
          <dgm:chMax val="1"/>
          <dgm:bulletEnabled val="1"/>
        </dgm:presLayoutVars>
      </dgm:prSet>
      <dgm:spPr/>
    </dgm:pt>
    <dgm:pt modelId="{92EC2F25-3806-41E8-A74D-7AD66BBD1F4D}" type="pres">
      <dgm:prSet presAssocID="{F3DFEF4B-A6E4-4ACD-A2AA-FD5EDF8C5314}" presName="descendantText" presStyleLbl="alignAccFollowNode1" presStyleIdx="3" presStyleCnt="4" custScaleX="137840" custScaleY="100164">
        <dgm:presLayoutVars>
          <dgm:bulletEnabled val="1"/>
        </dgm:presLayoutVars>
      </dgm:prSet>
      <dgm:spPr/>
    </dgm:pt>
  </dgm:ptLst>
  <dgm:cxnLst>
    <dgm:cxn modelId="{03405C01-5470-473C-9D41-0361EBE92971}" type="presOf" srcId="{1B4B2D78-68EE-4822-B44A-96D4C5F7F5A9}" destId="{CEE81061-43EB-449A-844C-B2091604ED55}" srcOrd="0" destOrd="1" presId="urn:microsoft.com/office/officeart/2005/8/layout/vList5"/>
    <dgm:cxn modelId="{27F29604-135C-4D8B-A2AE-3F141078A31B}" type="presOf" srcId="{871D257B-E25E-4041-8F84-47A8DD9B6D46}" destId="{FADC5BFE-D341-4CEC-A1F7-F793C9F7607B}" srcOrd="0" destOrd="0" presId="urn:microsoft.com/office/officeart/2005/8/layout/vList5"/>
    <dgm:cxn modelId="{41D2C609-EDA0-46FB-B743-7B3654E9ACC0}" srcId="{263F30C0-9231-4D4B-AC5B-0D767270F369}" destId="{F3DFEF4B-A6E4-4ACD-A2AA-FD5EDF8C5314}" srcOrd="3" destOrd="0" parTransId="{F5F14799-BCAF-4F53-9C6B-96551300D1BE}" sibTransId="{7B28D376-7AEE-43AA-B165-3F9F12406671}"/>
    <dgm:cxn modelId="{6744CE0D-E1CE-44EA-B911-22E41671C4ED}" srcId="{66145939-8867-4BF0-9607-55B1FD558E0E}" destId="{871D257B-E25E-4041-8F84-47A8DD9B6D46}" srcOrd="0" destOrd="0" parTransId="{0D2C02D3-6BF1-4670-86FC-91B56623C9C9}" sibTransId="{ADE3FF61-0371-4DA9-8FD2-36C7B9C523D1}"/>
    <dgm:cxn modelId="{6F03ED10-4789-441E-84BE-C58F135F3207}" type="presOf" srcId="{485AF77A-C17B-41D4-9A7F-A33DB8252E6E}" destId="{CEE81061-43EB-449A-844C-B2091604ED55}" srcOrd="0" destOrd="0" presId="urn:microsoft.com/office/officeart/2005/8/layout/vList5"/>
    <dgm:cxn modelId="{2C38271B-A4AF-45E2-A1E5-C00BA1D4526A}" type="presOf" srcId="{93FE80CE-E64B-4C64-9AC5-5E538E2CEB43}" destId="{C6444A92-81D9-4561-8AC6-E454ADDC9D76}" srcOrd="0" destOrd="0" presId="urn:microsoft.com/office/officeart/2005/8/layout/vList5"/>
    <dgm:cxn modelId="{0838512D-1F6F-4269-8111-E2712E67DFD9}" srcId="{93FE80CE-E64B-4C64-9AC5-5E538E2CEB43}" destId="{485AF77A-C17B-41D4-9A7F-A33DB8252E6E}" srcOrd="0" destOrd="0" parTransId="{9C4C72B0-9AC8-484C-B96F-0B78B1047792}" sibTransId="{BC34B5E3-768C-43BA-BD60-71E1EB6D3723}"/>
    <dgm:cxn modelId="{E3CF433E-BF66-4342-8270-E6619327561D}" type="presOf" srcId="{B8D5945A-DE16-4745-B32C-35584F87F6D3}" destId="{FADC5BFE-D341-4CEC-A1F7-F793C9F7607B}" srcOrd="0" destOrd="1" presId="urn:microsoft.com/office/officeart/2005/8/layout/vList5"/>
    <dgm:cxn modelId="{249A0465-9516-4938-BEAB-2B3FE712B0D7}" type="presOf" srcId="{05E2CFBC-D139-4C3A-925C-F132A1720E5E}" destId="{92EC2F25-3806-41E8-A74D-7AD66BBD1F4D}" srcOrd="0" destOrd="0" presId="urn:microsoft.com/office/officeart/2005/8/layout/vList5"/>
    <dgm:cxn modelId="{BB460366-54D9-4755-9259-D136F0EC7E5A}" srcId="{263F30C0-9231-4D4B-AC5B-0D767270F369}" destId="{93FE80CE-E64B-4C64-9AC5-5E538E2CEB43}" srcOrd="0" destOrd="0" parTransId="{893466BA-B824-4929-B9CF-D3720AB1A8FF}" sibTransId="{12491039-43A7-4833-85F3-B3910B60499A}"/>
    <dgm:cxn modelId="{5470DC6C-A409-432D-8B4C-D7F68B0DF3D1}" srcId="{27C8D9FF-3AD7-4E08-ABFB-DF0C20391545}" destId="{63A80813-38E5-4805-828E-9C6D437FD0CC}" srcOrd="1" destOrd="0" parTransId="{0A636FD2-F025-49F4-9A46-E59B773FE177}" sibTransId="{535D49A7-A199-4538-9B25-70A81915C9B7}"/>
    <dgm:cxn modelId="{881D2F5A-D818-4147-B3E3-C4FB5AA6414A}" srcId="{263F30C0-9231-4D4B-AC5B-0D767270F369}" destId="{27C8D9FF-3AD7-4E08-ABFB-DF0C20391545}" srcOrd="2" destOrd="0" parTransId="{8655EFF7-095F-4FEE-8DC7-50B84A8516CD}" sibTransId="{B508578B-E001-4AD2-891E-820C21CBC0D9}"/>
    <dgm:cxn modelId="{5AB5847D-B21A-4315-A33E-DFE0043A6D61}" type="presOf" srcId="{263F30C0-9231-4D4B-AC5B-0D767270F369}" destId="{509A24D6-C476-4899-9851-ED24FC73E46C}" srcOrd="0" destOrd="0" presId="urn:microsoft.com/office/officeart/2005/8/layout/vList5"/>
    <dgm:cxn modelId="{5B1EDD81-6A76-43C8-B7BA-93457F1AD244}" srcId="{263F30C0-9231-4D4B-AC5B-0D767270F369}" destId="{66145939-8867-4BF0-9607-55B1FD558E0E}" srcOrd="1" destOrd="0" parTransId="{A2F91E2C-2DE3-4BB1-A0E6-AB204B87A66E}" sibTransId="{F61443E4-A35D-4B0F-AD6A-D15A717A9FBB}"/>
    <dgm:cxn modelId="{D0BF1E83-D24C-4C18-8A07-6524D7B889D5}" type="presOf" srcId="{F3DFEF4B-A6E4-4ACD-A2AA-FD5EDF8C5314}" destId="{F51B2634-5AF2-4477-9962-92E6F6373701}" srcOrd="0" destOrd="0" presId="urn:microsoft.com/office/officeart/2005/8/layout/vList5"/>
    <dgm:cxn modelId="{6D5A439C-9BDE-45DB-903A-6DDA1724DE5A}" srcId="{F3DFEF4B-A6E4-4ACD-A2AA-FD5EDF8C5314}" destId="{05E2CFBC-D139-4C3A-925C-F132A1720E5E}" srcOrd="0" destOrd="0" parTransId="{A68600CF-268B-4CC2-99A2-8651910B3866}" sibTransId="{075F7ACA-EBEC-4763-BAC7-3CE91F68A252}"/>
    <dgm:cxn modelId="{AFDEB79C-0ED0-479C-851B-C795274F5E7F}" type="presOf" srcId="{66145939-8867-4BF0-9607-55B1FD558E0E}" destId="{390BFDED-9BDF-44F6-AFDE-E4A0A0D2D8A1}" srcOrd="0" destOrd="0" presId="urn:microsoft.com/office/officeart/2005/8/layout/vList5"/>
    <dgm:cxn modelId="{9A028D9F-EDAA-43FC-82C2-D4EB15D62D99}" type="presOf" srcId="{27C8D9FF-3AD7-4E08-ABFB-DF0C20391545}" destId="{B7BF55C9-D15B-45B9-BB4E-3479DB1EB9E1}" srcOrd="0" destOrd="0" presId="urn:microsoft.com/office/officeart/2005/8/layout/vList5"/>
    <dgm:cxn modelId="{116486A5-66BD-4EFF-8E79-42B392FFAB01}" srcId="{93FE80CE-E64B-4C64-9AC5-5E538E2CEB43}" destId="{1B4B2D78-68EE-4822-B44A-96D4C5F7F5A9}" srcOrd="1" destOrd="0" parTransId="{F931659F-AB45-406B-84B4-BD679D979BF9}" sibTransId="{1C43A21F-672C-4676-B41A-C9EFE373CD24}"/>
    <dgm:cxn modelId="{323325A8-AA62-4FAB-8BA6-4C9580A0D8DE}" type="presOf" srcId="{4383D1CF-EDCB-4F0E-B63F-AEDE1DACC4FA}" destId="{6E98332E-F1EE-487A-BB5B-47753CFA8871}" srcOrd="0" destOrd="0" presId="urn:microsoft.com/office/officeart/2005/8/layout/vList5"/>
    <dgm:cxn modelId="{EEEEE6C7-A7C3-4406-87B6-0A55887897A8}" srcId="{27C8D9FF-3AD7-4E08-ABFB-DF0C20391545}" destId="{4383D1CF-EDCB-4F0E-B63F-AEDE1DACC4FA}" srcOrd="0" destOrd="0" parTransId="{85897D53-EEDF-4C37-9BBD-032410460DAB}" sibTransId="{CAEBC711-A72E-4799-8CD6-0165EF9EDD00}"/>
    <dgm:cxn modelId="{0F8DD6E3-34A0-4C5C-A421-608E8BFF0CD3}" type="presOf" srcId="{63A80813-38E5-4805-828E-9C6D437FD0CC}" destId="{6E98332E-F1EE-487A-BB5B-47753CFA8871}" srcOrd="0" destOrd="1" presId="urn:microsoft.com/office/officeart/2005/8/layout/vList5"/>
    <dgm:cxn modelId="{102545EE-548C-4590-986E-8E5F939687D7}" srcId="{66145939-8867-4BF0-9607-55B1FD558E0E}" destId="{B8D5945A-DE16-4745-B32C-35584F87F6D3}" srcOrd="1" destOrd="0" parTransId="{76A6DF11-AD7E-4120-8E3B-8D67C387EEB0}" sibTransId="{14B5F9CC-94B1-4D5B-9335-4C626AD07DB3}"/>
    <dgm:cxn modelId="{FF2423E2-4331-43CC-86E8-682C8133F652}" type="presParOf" srcId="{509A24D6-C476-4899-9851-ED24FC73E46C}" destId="{F9E849A2-EA81-4AE4-AFA5-48CDF60384E3}" srcOrd="0" destOrd="0" presId="urn:microsoft.com/office/officeart/2005/8/layout/vList5"/>
    <dgm:cxn modelId="{FDAB48F1-95A6-4414-8443-200BCFF7A7E6}" type="presParOf" srcId="{F9E849A2-EA81-4AE4-AFA5-48CDF60384E3}" destId="{C6444A92-81D9-4561-8AC6-E454ADDC9D76}" srcOrd="0" destOrd="0" presId="urn:microsoft.com/office/officeart/2005/8/layout/vList5"/>
    <dgm:cxn modelId="{80F2951F-3D82-4C6F-A60E-5AE49D262411}" type="presParOf" srcId="{F9E849A2-EA81-4AE4-AFA5-48CDF60384E3}" destId="{CEE81061-43EB-449A-844C-B2091604ED55}" srcOrd="1" destOrd="0" presId="urn:microsoft.com/office/officeart/2005/8/layout/vList5"/>
    <dgm:cxn modelId="{C87309BB-82C8-4138-878A-5BC1556BCEA8}" type="presParOf" srcId="{509A24D6-C476-4899-9851-ED24FC73E46C}" destId="{854D87B9-E29A-40DC-9572-4AC256766927}" srcOrd="1" destOrd="0" presId="urn:microsoft.com/office/officeart/2005/8/layout/vList5"/>
    <dgm:cxn modelId="{BAE2ECD9-D7F4-4047-8CE4-12E0781EDF05}" type="presParOf" srcId="{509A24D6-C476-4899-9851-ED24FC73E46C}" destId="{11DD7738-2605-4E4A-9B5A-4E26DF532205}" srcOrd="2" destOrd="0" presId="urn:microsoft.com/office/officeart/2005/8/layout/vList5"/>
    <dgm:cxn modelId="{B4918247-52B6-4723-BC7D-C327F4C2D93D}" type="presParOf" srcId="{11DD7738-2605-4E4A-9B5A-4E26DF532205}" destId="{390BFDED-9BDF-44F6-AFDE-E4A0A0D2D8A1}" srcOrd="0" destOrd="0" presId="urn:microsoft.com/office/officeart/2005/8/layout/vList5"/>
    <dgm:cxn modelId="{AD43C97C-2156-4389-9A64-119FD8A6BE5A}" type="presParOf" srcId="{11DD7738-2605-4E4A-9B5A-4E26DF532205}" destId="{FADC5BFE-D341-4CEC-A1F7-F793C9F7607B}" srcOrd="1" destOrd="0" presId="urn:microsoft.com/office/officeart/2005/8/layout/vList5"/>
    <dgm:cxn modelId="{D9138152-0A36-4844-942D-E13F5A0B2B93}" type="presParOf" srcId="{509A24D6-C476-4899-9851-ED24FC73E46C}" destId="{DA77DD1E-967F-427B-AFD2-F296C139F556}" srcOrd="3" destOrd="0" presId="urn:microsoft.com/office/officeart/2005/8/layout/vList5"/>
    <dgm:cxn modelId="{A3A32554-578B-498B-A2BC-92968F7B7FFE}" type="presParOf" srcId="{509A24D6-C476-4899-9851-ED24FC73E46C}" destId="{45ED0F5C-B6E3-44F6-8C9F-CC25DBE2BE1C}" srcOrd="4" destOrd="0" presId="urn:microsoft.com/office/officeart/2005/8/layout/vList5"/>
    <dgm:cxn modelId="{039FB704-4085-46BD-8838-25BE5B0EE8DA}" type="presParOf" srcId="{45ED0F5C-B6E3-44F6-8C9F-CC25DBE2BE1C}" destId="{B7BF55C9-D15B-45B9-BB4E-3479DB1EB9E1}" srcOrd="0" destOrd="0" presId="urn:microsoft.com/office/officeart/2005/8/layout/vList5"/>
    <dgm:cxn modelId="{FD87A849-37CC-4A7E-8854-C9FDFD660B55}" type="presParOf" srcId="{45ED0F5C-B6E3-44F6-8C9F-CC25DBE2BE1C}" destId="{6E98332E-F1EE-487A-BB5B-47753CFA8871}" srcOrd="1" destOrd="0" presId="urn:microsoft.com/office/officeart/2005/8/layout/vList5"/>
    <dgm:cxn modelId="{4427ED6B-CBA4-473A-A7FD-A11228485388}" type="presParOf" srcId="{509A24D6-C476-4899-9851-ED24FC73E46C}" destId="{091079AE-238E-4191-8AA4-BC6C4472EF6C}" srcOrd="5" destOrd="0" presId="urn:microsoft.com/office/officeart/2005/8/layout/vList5"/>
    <dgm:cxn modelId="{5F9FD361-5082-4C86-B374-20F95C5054C9}" type="presParOf" srcId="{509A24D6-C476-4899-9851-ED24FC73E46C}" destId="{0BC415E5-5047-424E-BF4A-EC67E9E3EDFC}" srcOrd="6" destOrd="0" presId="urn:microsoft.com/office/officeart/2005/8/layout/vList5"/>
    <dgm:cxn modelId="{843B8A38-C40A-4237-B800-D09E05539D48}" type="presParOf" srcId="{0BC415E5-5047-424E-BF4A-EC67E9E3EDFC}" destId="{F51B2634-5AF2-4477-9962-92E6F6373701}" srcOrd="0" destOrd="0" presId="urn:microsoft.com/office/officeart/2005/8/layout/vList5"/>
    <dgm:cxn modelId="{BC40651C-B341-4499-B908-01491D69B5B6}" type="presParOf" srcId="{0BC415E5-5047-424E-BF4A-EC67E9E3EDFC}" destId="{92EC2F25-3806-41E8-A74D-7AD66BBD1F4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824E24-A315-4711-91E8-6CCB57DAE51D}" type="doc">
      <dgm:prSet loTypeId="urn:microsoft.com/office/officeart/2008/layout/VerticalCurvedList" loCatId="list" qsTypeId="urn:microsoft.com/office/officeart/2005/8/quickstyle/simple1" qsCatId="simple" csTypeId="urn:microsoft.com/office/officeart/2005/8/colors/accent2_2" csCatId="accent2" phldr="1"/>
      <dgm:spPr/>
    </dgm:pt>
    <dgm:pt modelId="{8882047C-5B3D-4464-A844-26A7AB9B559C}">
      <dgm:prSet phldrT="[Text]" custT="1"/>
      <dgm:spPr/>
      <dgm:t>
        <a:bodyPr/>
        <a:lstStyle/>
        <a:p>
          <a:pPr>
            <a:lnSpc>
              <a:spcPct val="90000"/>
            </a:lnSpc>
            <a:spcAft>
              <a:spcPts val="0"/>
            </a:spcAft>
          </a:pPr>
          <a:r>
            <a:rPr lang="en-US" sz="2800" i="1"/>
            <a:t>New alignments, capacity projects, other </a:t>
          </a:r>
        </a:p>
        <a:p>
          <a:pPr>
            <a:lnSpc>
              <a:spcPct val="100000"/>
            </a:lnSpc>
            <a:spcAft>
              <a:spcPts val="0"/>
            </a:spcAft>
          </a:pPr>
          <a:r>
            <a:rPr lang="en-US" sz="2800" i="1"/>
            <a:t>high investment projects</a:t>
          </a:r>
          <a:endParaRPr lang="en-US" sz="2800"/>
        </a:p>
      </dgm:t>
    </dgm:pt>
    <dgm:pt modelId="{30735CCE-C2F6-434B-9993-A06A8C4607E8}" type="parTrans" cxnId="{A800F9B1-E5C1-499D-9FF0-D35325D2C829}">
      <dgm:prSet/>
      <dgm:spPr/>
      <dgm:t>
        <a:bodyPr/>
        <a:lstStyle/>
        <a:p>
          <a:endParaRPr lang="en-US"/>
        </a:p>
      </dgm:t>
    </dgm:pt>
    <dgm:pt modelId="{9817EF56-4477-4899-8C4C-BD169E317CE9}" type="sibTrans" cxnId="{A800F9B1-E5C1-499D-9FF0-D35325D2C829}">
      <dgm:prSet/>
      <dgm:spPr/>
      <dgm:t>
        <a:bodyPr/>
        <a:lstStyle/>
        <a:p>
          <a:endParaRPr lang="en-US"/>
        </a:p>
      </dgm:t>
    </dgm:pt>
    <dgm:pt modelId="{003A3AD6-07E7-4EEB-AB0D-09135CED211B}">
      <dgm:prSet custT="1"/>
      <dgm:spPr/>
      <dgm:t>
        <a:bodyPr/>
        <a:lstStyle/>
        <a:p>
          <a:r>
            <a:rPr lang="en-US" sz="2800" i="1">
              <a:cs typeface="Calibri"/>
            </a:rPr>
            <a:t>Nearby advantageous cooperative initiatives by other entities</a:t>
          </a:r>
        </a:p>
      </dgm:t>
    </dgm:pt>
    <dgm:pt modelId="{005EF3B7-5785-4797-B5F0-250FE32C79DD}" type="parTrans" cxnId="{F82FC5B5-6D62-4B33-8B69-4E4D6EB0BC72}">
      <dgm:prSet/>
      <dgm:spPr/>
      <dgm:t>
        <a:bodyPr/>
        <a:lstStyle/>
        <a:p>
          <a:endParaRPr lang="en-US"/>
        </a:p>
      </dgm:t>
    </dgm:pt>
    <dgm:pt modelId="{0DC32BDE-7033-4A2E-8AC7-12CB48F9DA0C}" type="sibTrans" cxnId="{F82FC5B5-6D62-4B33-8B69-4E4D6EB0BC72}">
      <dgm:prSet/>
      <dgm:spPr/>
      <dgm:t>
        <a:bodyPr/>
        <a:lstStyle/>
        <a:p>
          <a:endParaRPr lang="en-US"/>
        </a:p>
      </dgm:t>
    </dgm:pt>
    <dgm:pt modelId="{4BBE002A-708E-4886-B475-92E809D7CE48}">
      <dgm:prSet custT="1"/>
      <dgm:spPr/>
      <dgm:t>
        <a:bodyPr/>
        <a:lstStyle/>
        <a:p>
          <a:r>
            <a:rPr lang="en-US" sz="2800" i="1">
              <a:cs typeface="Calibri"/>
            </a:rPr>
            <a:t>Accommodate future FDOT project needs</a:t>
          </a:r>
        </a:p>
      </dgm:t>
    </dgm:pt>
    <dgm:pt modelId="{97327514-D544-4135-93C4-BDB827147435}" type="parTrans" cxnId="{FA794718-AD21-440B-B7FF-6A7C5EB2623F}">
      <dgm:prSet/>
      <dgm:spPr/>
      <dgm:t>
        <a:bodyPr/>
        <a:lstStyle/>
        <a:p>
          <a:endParaRPr lang="en-US"/>
        </a:p>
      </dgm:t>
    </dgm:pt>
    <dgm:pt modelId="{D30BC486-70FC-4FC5-A8F3-D88BA2D85470}" type="sibTrans" cxnId="{FA794718-AD21-440B-B7FF-6A7C5EB2623F}">
      <dgm:prSet/>
      <dgm:spPr/>
      <dgm:t>
        <a:bodyPr/>
        <a:lstStyle/>
        <a:p>
          <a:endParaRPr lang="en-US"/>
        </a:p>
      </dgm:t>
    </dgm:pt>
    <dgm:pt modelId="{EBD7E185-E028-44DE-8316-1AD4FC2CF0D0}">
      <dgm:prSet custT="1"/>
      <dgm:spPr/>
      <dgm:t>
        <a:bodyPr/>
        <a:lstStyle/>
        <a:p>
          <a:r>
            <a:rPr lang="en-US" sz="2800" i="1"/>
            <a:t>Environmentally sensitive areas: coral reefs, springsheds, estuaries, OFWs</a:t>
          </a:r>
          <a:endParaRPr lang="en-US" sz="2800" i="1">
            <a:cs typeface="Calibri"/>
          </a:endParaRPr>
        </a:p>
      </dgm:t>
    </dgm:pt>
    <dgm:pt modelId="{52DB029F-2C6F-444B-9D81-0636EADCE7C5}" type="parTrans" cxnId="{61E7B21D-ADB4-4086-963E-CF5ED4D19632}">
      <dgm:prSet/>
      <dgm:spPr/>
      <dgm:t>
        <a:bodyPr/>
        <a:lstStyle/>
        <a:p>
          <a:endParaRPr lang="en-US"/>
        </a:p>
      </dgm:t>
    </dgm:pt>
    <dgm:pt modelId="{DDEA3F6C-B1EE-459A-B4BB-44CF693DD87A}" type="sibTrans" cxnId="{61E7B21D-ADB4-4086-963E-CF5ED4D19632}">
      <dgm:prSet/>
      <dgm:spPr/>
      <dgm:t>
        <a:bodyPr/>
        <a:lstStyle/>
        <a:p>
          <a:endParaRPr lang="en-US"/>
        </a:p>
      </dgm:t>
    </dgm:pt>
    <dgm:pt modelId="{E459CEB8-5C3E-4862-85EA-EC1F51F7DC9A}" type="pres">
      <dgm:prSet presAssocID="{92824E24-A315-4711-91E8-6CCB57DAE51D}" presName="Name0" presStyleCnt="0">
        <dgm:presLayoutVars>
          <dgm:chMax val="7"/>
          <dgm:chPref val="7"/>
          <dgm:dir/>
        </dgm:presLayoutVars>
      </dgm:prSet>
      <dgm:spPr/>
    </dgm:pt>
    <dgm:pt modelId="{64CB5B00-9CFF-4489-8C46-2F1A15EAC17A}" type="pres">
      <dgm:prSet presAssocID="{92824E24-A315-4711-91E8-6CCB57DAE51D}" presName="Name1" presStyleCnt="0"/>
      <dgm:spPr/>
    </dgm:pt>
    <dgm:pt modelId="{6D0985CE-FD58-4A8B-9CF8-C7AF7516ADAB}" type="pres">
      <dgm:prSet presAssocID="{92824E24-A315-4711-91E8-6CCB57DAE51D}" presName="cycle" presStyleCnt="0"/>
      <dgm:spPr/>
    </dgm:pt>
    <dgm:pt modelId="{28299A1E-4CB0-41EE-9DFF-579B9F4D120F}" type="pres">
      <dgm:prSet presAssocID="{92824E24-A315-4711-91E8-6CCB57DAE51D}" presName="srcNode" presStyleLbl="node1" presStyleIdx="0" presStyleCnt="4"/>
      <dgm:spPr/>
    </dgm:pt>
    <dgm:pt modelId="{70F24028-5452-4296-AA4E-E41743EF227C}" type="pres">
      <dgm:prSet presAssocID="{92824E24-A315-4711-91E8-6CCB57DAE51D}" presName="conn" presStyleLbl="parChTrans1D2" presStyleIdx="0" presStyleCnt="1"/>
      <dgm:spPr/>
    </dgm:pt>
    <dgm:pt modelId="{A42774CF-F504-4898-9426-1AA553E770B4}" type="pres">
      <dgm:prSet presAssocID="{92824E24-A315-4711-91E8-6CCB57DAE51D}" presName="extraNode" presStyleLbl="node1" presStyleIdx="0" presStyleCnt="4"/>
      <dgm:spPr/>
    </dgm:pt>
    <dgm:pt modelId="{D0CC5EF6-75C3-4592-8391-63B4DCDB8C94}" type="pres">
      <dgm:prSet presAssocID="{92824E24-A315-4711-91E8-6CCB57DAE51D}" presName="dstNode" presStyleLbl="node1" presStyleIdx="0" presStyleCnt="4"/>
      <dgm:spPr/>
    </dgm:pt>
    <dgm:pt modelId="{91397CF1-F8CC-4FEB-A055-346278BE0987}" type="pres">
      <dgm:prSet presAssocID="{8882047C-5B3D-4464-A844-26A7AB9B559C}" presName="text_1" presStyleLbl="node1" presStyleIdx="0" presStyleCnt="4">
        <dgm:presLayoutVars>
          <dgm:bulletEnabled val="1"/>
        </dgm:presLayoutVars>
      </dgm:prSet>
      <dgm:spPr/>
    </dgm:pt>
    <dgm:pt modelId="{6FF49307-B231-4927-AAFA-2AD20D6D7A91}" type="pres">
      <dgm:prSet presAssocID="{8882047C-5B3D-4464-A844-26A7AB9B559C}" presName="accent_1" presStyleCnt="0"/>
      <dgm:spPr/>
    </dgm:pt>
    <dgm:pt modelId="{A1031F96-B5B9-4142-9593-4612E6584283}" type="pres">
      <dgm:prSet presAssocID="{8882047C-5B3D-4464-A844-26A7AB9B559C}" presName="accentRepeatNode" presStyleLbl="solidFgAcc1" presStyleIdx="0" presStyleCnt="4"/>
      <dgm:spPr/>
    </dgm:pt>
    <dgm:pt modelId="{AEB7C592-3F4F-4BA0-9200-E76EF4571D8D}" type="pres">
      <dgm:prSet presAssocID="{003A3AD6-07E7-4EEB-AB0D-09135CED211B}" presName="text_2" presStyleLbl="node1" presStyleIdx="1" presStyleCnt="4">
        <dgm:presLayoutVars>
          <dgm:bulletEnabled val="1"/>
        </dgm:presLayoutVars>
      </dgm:prSet>
      <dgm:spPr/>
    </dgm:pt>
    <dgm:pt modelId="{6D4E047C-6489-4B21-8204-CC0793A21C46}" type="pres">
      <dgm:prSet presAssocID="{003A3AD6-07E7-4EEB-AB0D-09135CED211B}" presName="accent_2" presStyleCnt="0"/>
      <dgm:spPr/>
    </dgm:pt>
    <dgm:pt modelId="{82E10E1F-7237-4EDD-ACEC-0D189B0E766E}" type="pres">
      <dgm:prSet presAssocID="{003A3AD6-07E7-4EEB-AB0D-09135CED211B}" presName="accentRepeatNode" presStyleLbl="solidFgAcc1" presStyleIdx="1" presStyleCnt="4"/>
      <dgm:spPr/>
    </dgm:pt>
    <dgm:pt modelId="{8A80A7DF-F6C0-4BF3-843F-0D78878E5423}" type="pres">
      <dgm:prSet presAssocID="{4BBE002A-708E-4886-B475-92E809D7CE48}" presName="text_3" presStyleLbl="node1" presStyleIdx="2" presStyleCnt="4">
        <dgm:presLayoutVars>
          <dgm:bulletEnabled val="1"/>
        </dgm:presLayoutVars>
      </dgm:prSet>
      <dgm:spPr/>
    </dgm:pt>
    <dgm:pt modelId="{F474EF23-E065-4DFE-95C5-1F1811F35EAD}" type="pres">
      <dgm:prSet presAssocID="{4BBE002A-708E-4886-B475-92E809D7CE48}" presName="accent_3" presStyleCnt="0"/>
      <dgm:spPr/>
    </dgm:pt>
    <dgm:pt modelId="{89C16E7B-D829-4C5D-92D1-5CA5E0BCAD9F}" type="pres">
      <dgm:prSet presAssocID="{4BBE002A-708E-4886-B475-92E809D7CE48}" presName="accentRepeatNode" presStyleLbl="solidFgAcc1" presStyleIdx="2" presStyleCnt="4"/>
      <dgm:spPr/>
    </dgm:pt>
    <dgm:pt modelId="{D2402482-7B72-4E5E-A950-C044ADC214F4}" type="pres">
      <dgm:prSet presAssocID="{EBD7E185-E028-44DE-8316-1AD4FC2CF0D0}" presName="text_4" presStyleLbl="node1" presStyleIdx="3" presStyleCnt="4">
        <dgm:presLayoutVars>
          <dgm:bulletEnabled val="1"/>
        </dgm:presLayoutVars>
      </dgm:prSet>
      <dgm:spPr/>
    </dgm:pt>
    <dgm:pt modelId="{82F0C547-5651-4D4C-B1FC-AAAA81FB6592}" type="pres">
      <dgm:prSet presAssocID="{EBD7E185-E028-44DE-8316-1AD4FC2CF0D0}" presName="accent_4" presStyleCnt="0"/>
      <dgm:spPr/>
    </dgm:pt>
    <dgm:pt modelId="{E447CB68-09D7-4216-90EE-36D8F9B5D1C6}" type="pres">
      <dgm:prSet presAssocID="{EBD7E185-E028-44DE-8316-1AD4FC2CF0D0}" presName="accentRepeatNode" presStyleLbl="solidFgAcc1" presStyleIdx="3" presStyleCnt="4"/>
      <dgm:spPr/>
    </dgm:pt>
  </dgm:ptLst>
  <dgm:cxnLst>
    <dgm:cxn modelId="{D4C09F16-7D1C-430D-B836-9519D6080BBE}" type="presOf" srcId="{9817EF56-4477-4899-8C4C-BD169E317CE9}" destId="{70F24028-5452-4296-AA4E-E41743EF227C}" srcOrd="0" destOrd="0" presId="urn:microsoft.com/office/officeart/2008/layout/VerticalCurvedList"/>
    <dgm:cxn modelId="{FA794718-AD21-440B-B7FF-6A7C5EB2623F}" srcId="{92824E24-A315-4711-91E8-6CCB57DAE51D}" destId="{4BBE002A-708E-4886-B475-92E809D7CE48}" srcOrd="2" destOrd="0" parTransId="{97327514-D544-4135-93C4-BDB827147435}" sibTransId="{D30BC486-70FC-4FC5-A8F3-D88BA2D85470}"/>
    <dgm:cxn modelId="{61E7B21D-ADB4-4086-963E-CF5ED4D19632}" srcId="{92824E24-A315-4711-91E8-6CCB57DAE51D}" destId="{EBD7E185-E028-44DE-8316-1AD4FC2CF0D0}" srcOrd="3" destOrd="0" parTransId="{52DB029F-2C6F-444B-9D81-0636EADCE7C5}" sibTransId="{DDEA3F6C-B1EE-459A-B4BB-44CF693DD87A}"/>
    <dgm:cxn modelId="{746FA936-F331-4500-879B-72626FC96A0E}" type="presOf" srcId="{8882047C-5B3D-4464-A844-26A7AB9B559C}" destId="{91397CF1-F8CC-4FEB-A055-346278BE0987}" srcOrd="0" destOrd="0" presId="urn:microsoft.com/office/officeart/2008/layout/VerticalCurvedList"/>
    <dgm:cxn modelId="{743AE34C-3070-412E-803F-512C5AC0032E}" type="presOf" srcId="{EBD7E185-E028-44DE-8316-1AD4FC2CF0D0}" destId="{D2402482-7B72-4E5E-A950-C044ADC214F4}" srcOrd="0" destOrd="0" presId="urn:microsoft.com/office/officeart/2008/layout/VerticalCurvedList"/>
    <dgm:cxn modelId="{6DDA2A6F-8E74-4EFE-9A7C-426D8EFDDD9E}" type="presOf" srcId="{003A3AD6-07E7-4EEB-AB0D-09135CED211B}" destId="{AEB7C592-3F4F-4BA0-9200-E76EF4571D8D}" srcOrd="0" destOrd="0" presId="urn:microsoft.com/office/officeart/2008/layout/VerticalCurvedList"/>
    <dgm:cxn modelId="{A494638F-9265-4F25-817B-4D8154421E39}" type="presOf" srcId="{4BBE002A-708E-4886-B475-92E809D7CE48}" destId="{8A80A7DF-F6C0-4BF3-843F-0D78878E5423}" srcOrd="0" destOrd="0" presId="urn:microsoft.com/office/officeart/2008/layout/VerticalCurvedList"/>
    <dgm:cxn modelId="{A800F9B1-E5C1-499D-9FF0-D35325D2C829}" srcId="{92824E24-A315-4711-91E8-6CCB57DAE51D}" destId="{8882047C-5B3D-4464-A844-26A7AB9B559C}" srcOrd="0" destOrd="0" parTransId="{30735CCE-C2F6-434B-9993-A06A8C4607E8}" sibTransId="{9817EF56-4477-4899-8C4C-BD169E317CE9}"/>
    <dgm:cxn modelId="{F82FC5B5-6D62-4B33-8B69-4E4D6EB0BC72}" srcId="{92824E24-A315-4711-91E8-6CCB57DAE51D}" destId="{003A3AD6-07E7-4EEB-AB0D-09135CED211B}" srcOrd="1" destOrd="0" parTransId="{005EF3B7-5785-4797-B5F0-250FE32C79DD}" sibTransId="{0DC32BDE-7033-4A2E-8AC7-12CB48F9DA0C}"/>
    <dgm:cxn modelId="{8D111AE8-B7F7-4770-9C5A-595DC1626D72}" type="presOf" srcId="{92824E24-A315-4711-91E8-6CCB57DAE51D}" destId="{E459CEB8-5C3E-4862-85EA-EC1F51F7DC9A}" srcOrd="0" destOrd="0" presId="urn:microsoft.com/office/officeart/2008/layout/VerticalCurvedList"/>
    <dgm:cxn modelId="{DDAC98F5-8A3A-4334-96CC-38C4594CD84A}" type="presParOf" srcId="{E459CEB8-5C3E-4862-85EA-EC1F51F7DC9A}" destId="{64CB5B00-9CFF-4489-8C46-2F1A15EAC17A}" srcOrd="0" destOrd="0" presId="urn:microsoft.com/office/officeart/2008/layout/VerticalCurvedList"/>
    <dgm:cxn modelId="{CBBB58E9-BCDB-45C9-9AB9-5F0421A04286}" type="presParOf" srcId="{64CB5B00-9CFF-4489-8C46-2F1A15EAC17A}" destId="{6D0985CE-FD58-4A8B-9CF8-C7AF7516ADAB}" srcOrd="0" destOrd="0" presId="urn:microsoft.com/office/officeart/2008/layout/VerticalCurvedList"/>
    <dgm:cxn modelId="{2797DAB1-EEA5-47DF-8AC2-2670B1810E61}" type="presParOf" srcId="{6D0985CE-FD58-4A8B-9CF8-C7AF7516ADAB}" destId="{28299A1E-4CB0-41EE-9DFF-579B9F4D120F}" srcOrd="0" destOrd="0" presId="urn:microsoft.com/office/officeart/2008/layout/VerticalCurvedList"/>
    <dgm:cxn modelId="{C6E1851B-C5D7-4111-8DAB-4A194657E567}" type="presParOf" srcId="{6D0985CE-FD58-4A8B-9CF8-C7AF7516ADAB}" destId="{70F24028-5452-4296-AA4E-E41743EF227C}" srcOrd="1" destOrd="0" presId="urn:microsoft.com/office/officeart/2008/layout/VerticalCurvedList"/>
    <dgm:cxn modelId="{633E2958-0B7C-4F57-8806-F5EFA082D6E2}" type="presParOf" srcId="{6D0985CE-FD58-4A8B-9CF8-C7AF7516ADAB}" destId="{A42774CF-F504-4898-9426-1AA553E770B4}" srcOrd="2" destOrd="0" presId="urn:microsoft.com/office/officeart/2008/layout/VerticalCurvedList"/>
    <dgm:cxn modelId="{B68894F8-6256-4C13-A14B-4F303EEEFAFD}" type="presParOf" srcId="{6D0985CE-FD58-4A8B-9CF8-C7AF7516ADAB}" destId="{D0CC5EF6-75C3-4592-8391-63B4DCDB8C94}" srcOrd="3" destOrd="0" presId="urn:microsoft.com/office/officeart/2008/layout/VerticalCurvedList"/>
    <dgm:cxn modelId="{016DCA4D-F4E5-408C-A53F-6D02E2CD9E7B}" type="presParOf" srcId="{64CB5B00-9CFF-4489-8C46-2F1A15EAC17A}" destId="{91397CF1-F8CC-4FEB-A055-346278BE0987}" srcOrd="1" destOrd="0" presId="urn:microsoft.com/office/officeart/2008/layout/VerticalCurvedList"/>
    <dgm:cxn modelId="{CB950EDB-0824-465A-B2F6-30724FA41D06}" type="presParOf" srcId="{64CB5B00-9CFF-4489-8C46-2F1A15EAC17A}" destId="{6FF49307-B231-4927-AAFA-2AD20D6D7A91}" srcOrd="2" destOrd="0" presId="urn:microsoft.com/office/officeart/2008/layout/VerticalCurvedList"/>
    <dgm:cxn modelId="{C6D95B35-CCA6-4010-8EEC-D061D796F305}" type="presParOf" srcId="{6FF49307-B231-4927-AAFA-2AD20D6D7A91}" destId="{A1031F96-B5B9-4142-9593-4612E6584283}" srcOrd="0" destOrd="0" presId="urn:microsoft.com/office/officeart/2008/layout/VerticalCurvedList"/>
    <dgm:cxn modelId="{E3817F36-C176-41EC-99ED-691457F8C9A9}" type="presParOf" srcId="{64CB5B00-9CFF-4489-8C46-2F1A15EAC17A}" destId="{AEB7C592-3F4F-4BA0-9200-E76EF4571D8D}" srcOrd="3" destOrd="0" presId="urn:microsoft.com/office/officeart/2008/layout/VerticalCurvedList"/>
    <dgm:cxn modelId="{465A69F9-86D0-4180-A4BB-92686500760F}" type="presParOf" srcId="{64CB5B00-9CFF-4489-8C46-2F1A15EAC17A}" destId="{6D4E047C-6489-4B21-8204-CC0793A21C46}" srcOrd="4" destOrd="0" presId="urn:microsoft.com/office/officeart/2008/layout/VerticalCurvedList"/>
    <dgm:cxn modelId="{1FBCA3E1-8382-4A04-9847-E67680327299}" type="presParOf" srcId="{6D4E047C-6489-4B21-8204-CC0793A21C46}" destId="{82E10E1F-7237-4EDD-ACEC-0D189B0E766E}" srcOrd="0" destOrd="0" presId="urn:microsoft.com/office/officeart/2008/layout/VerticalCurvedList"/>
    <dgm:cxn modelId="{C8B49846-8A46-47B5-9CEB-DE567AFB5CC4}" type="presParOf" srcId="{64CB5B00-9CFF-4489-8C46-2F1A15EAC17A}" destId="{8A80A7DF-F6C0-4BF3-843F-0D78878E5423}" srcOrd="5" destOrd="0" presId="urn:microsoft.com/office/officeart/2008/layout/VerticalCurvedList"/>
    <dgm:cxn modelId="{97754B43-68C2-416F-B190-29ED3BFB800E}" type="presParOf" srcId="{64CB5B00-9CFF-4489-8C46-2F1A15EAC17A}" destId="{F474EF23-E065-4DFE-95C5-1F1811F35EAD}" srcOrd="6" destOrd="0" presId="urn:microsoft.com/office/officeart/2008/layout/VerticalCurvedList"/>
    <dgm:cxn modelId="{36CE5A4E-9A38-4BC8-89B7-A949DAFC8473}" type="presParOf" srcId="{F474EF23-E065-4DFE-95C5-1F1811F35EAD}" destId="{89C16E7B-D829-4C5D-92D1-5CA5E0BCAD9F}" srcOrd="0" destOrd="0" presId="urn:microsoft.com/office/officeart/2008/layout/VerticalCurvedList"/>
    <dgm:cxn modelId="{22F8C072-1BE3-4123-8516-96B5BC9395C9}" type="presParOf" srcId="{64CB5B00-9CFF-4489-8C46-2F1A15EAC17A}" destId="{D2402482-7B72-4E5E-A950-C044ADC214F4}" srcOrd="7" destOrd="0" presId="urn:microsoft.com/office/officeart/2008/layout/VerticalCurvedList"/>
    <dgm:cxn modelId="{2B94AFEE-CC43-4DD3-9FF8-DA9BAE1DF774}" type="presParOf" srcId="{64CB5B00-9CFF-4489-8C46-2F1A15EAC17A}" destId="{82F0C547-5651-4D4C-B1FC-AAAA81FB6592}" srcOrd="8" destOrd="0" presId="urn:microsoft.com/office/officeart/2008/layout/VerticalCurvedList"/>
    <dgm:cxn modelId="{DAD99832-058C-46AA-B3B7-E59EA0AE5CE1}" type="presParOf" srcId="{82F0C547-5651-4D4C-B1FC-AAAA81FB6592}" destId="{E447CB68-09D7-4216-90EE-36D8F9B5D1C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158CA1-F077-49B9-B250-A0F516154E53}" type="doc">
      <dgm:prSet loTypeId="urn:microsoft.com/office/officeart/2008/layout/IncreasingCircleProcess" loCatId="process" qsTypeId="urn:microsoft.com/office/officeart/2005/8/quickstyle/simple1" qsCatId="simple" csTypeId="urn:microsoft.com/office/officeart/2005/8/colors/colorful1" csCatId="colorful" phldr="1"/>
      <dgm:spPr/>
      <dgm:t>
        <a:bodyPr/>
        <a:lstStyle/>
        <a:p>
          <a:endParaRPr lang="en-US"/>
        </a:p>
      </dgm:t>
    </dgm:pt>
    <dgm:pt modelId="{8A6C5801-0590-42A7-AC73-42F33980BB7E}">
      <dgm:prSet phldrT="[Text]"/>
      <dgm:spPr/>
      <dgm:t>
        <a:bodyPr/>
        <a:lstStyle/>
        <a:p>
          <a:r>
            <a:rPr lang="en-US" b="1"/>
            <a:t>Planning</a:t>
          </a:r>
        </a:p>
      </dgm:t>
    </dgm:pt>
    <dgm:pt modelId="{890DA03A-A4F1-44A2-9B0F-1027BF755087}" type="parTrans" cxnId="{54F2727A-1DAE-400A-90CF-C9D2DD3D00FA}">
      <dgm:prSet/>
      <dgm:spPr/>
      <dgm:t>
        <a:bodyPr/>
        <a:lstStyle/>
        <a:p>
          <a:endParaRPr lang="en-US"/>
        </a:p>
      </dgm:t>
    </dgm:pt>
    <dgm:pt modelId="{8E6E4EC4-1254-49E7-ABBD-F3CE54293919}" type="sibTrans" cxnId="{54F2727A-1DAE-400A-90CF-C9D2DD3D00FA}">
      <dgm:prSet/>
      <dgm:spPr/>
      <dgm:t>
        <a:bodyPr/>
        <a:lstStyle/>
        <a:p>
          <a:endParaRPr lang="en-US"/>
        </a:p>
      </dgm:t>
    </dgm:pt>
    <dgm:pt modelId="{FAEE085C-398E-42BF-B228-18FDB803CBC2}">
      <dgm:prSet phldrT="[Text]" custT="1"/>
      <dgm:spPr/>
      <dgm:t>
        <a:bodyPr/>
        <a:lstStyle/>
        <a:p>
          <a:r>
            <a:rPr lang="en-US" sz="1050"/>
            <a:t>- Existing Conditions</a:t>
          </a:r>
        </a:p>
        <a:p>
          <a:r>
            <a:rPr lang="en-US" sz="1050"/>
            <a:t>- Needs &amp; Assessment</a:t>
          </a:r>
        </a:p>
        <a:p>
          <a:r>
            <a:rPr lang="en-US" sz="1050"/>
            <a:t>- Planning Analysis</a:t>
          </a:r>
        </a:p>
        <a:p>
          <a:r>
            <a:rPr lang="en-US" sz="1050"/>
            <a:t>- Travel Demand</a:t>
          </a:r>
        </a:p>
        <a:p>
          <a:r>
            <a:rPr lang="en-US" sz="1050"/>
            <a:t>- LRTP</a:t>
          </a:r>
          <a:r>
            <a:rPr lang="en-US" sz="1050" baseline="30000"/>
            <a:t>1</a:t>
          </a:r>
          <a:r>
            <a:rPr lang="en-US" sz="1050"/>
            <a:t>, CFP</a:t>
          </a:r>
          <a:r>
            <a:rPr lang="en-US" sz="1050" baseline="30000"/>
            <a:t>2</a:t>
          </a:r>
          <a:r>
            <a:rPr lang="en-US" sz="1050"/>
            <a:t>, TIP</a:t>
          </a:r>
          <a:r>
            <a:rPr lang="en-US" sz="1050" baseline="30000"/>
            <a:t>3</a:t>
          </a:r>
        </a:p>
        <a:p>
          <a:r>
            <a:rPr lang="en-US" sz="1050"/>
            <a:t>- Purpose and Need</a:t>
          </a:r>
        </a:p>
        <a:p>
          <a:r>
            <a:rPr lang="en-US" sz="1050"/>
            <a:t>- Work Program</a:t>
          </a:r>
        </a:p>
      </dgm:t>
    </dgm:pt>
    <dgm:pt modelId="{79D3A886-2A3B-4D63-884D-4AFB4820444A}" type="parTrans" cxnId="{E8A1AEE1-B202-4AE9-84A3-E6A7FA05517C}">
      <dgm:prSet/>
      <dgm:spPr/>
      <dgm:t>
        <a:bodyPr/>
        <a:lstStyle/>
        <a:p>
          <a:endParaRPr lang="en-US"/>
        </a:p>
      </dgm:t>
    </dgm:pt>
    <dgm:pt modelId="{26351ADE-D70A-4FBE-95B0-586F6D4EA8D2}" type="sibTrans" cxnId="{E8A1AEE1-B202-4AE9-84A3-E6A7FA05517C}">
      <dgm:prSet/>
      <dgm:spPr/>
      <dgm:t>
        <a:bodyPr/>
        <a:lstStyle/>
        <a:p>
          <a:endParaRPr lang="en-US"/>
        </a:p>
      </dgm:t>
    </dgm:pt>
    <dgm:pt modelId="{85DCD7F6-D1FB-43EE-95F5-C4F2CE0B2F74}">
      <dgm:prSet phldrT="[Text]"/>
      <dgm:spPr/>
      <dgm:t>
        <a:bodyPr/>
        <a:lstStyle/>
        <a:p>
          <a:r>
            <a:rPr lang="en-US" b="1"/>
            <a:t>PD&amp;E</a:t>
          </a:r>
        </a:p>
      </dgm:t>
    </dgm:pt>
    <dgm:pt modelId="{1C55DC08-E5B2-473F-99CD-51C12E8241BD}" type="parTrans" cxnId="{D74E7434-83B2-49B6-863B-153B38744E71}">
      <dgm:prSet/>
      <dgm:spPr/>
      <dgm:t>
        <a:bodyPr/>
        <a:lstStyle/>
        <a:p>
          <a:endParaRPr lang="en-US"/>
        </a:p>
      </dgm:t>
    </dgm:pt>
    <dgm:pt modelId="{A0952848-526F-46B4-ABE0-005C95C15783}" type="sibTrans" cxnId="{D74E7434-83B2-49B6-863B-153B38744E71}">
      <dgm:prSet/>
      <dgm:spPr/>
      <dgm:t>
        <a:bodyPr/>
        <a:lstStyle/>
        <a:p>
          <a:endParaRPr lang="en-US"/>
        </a:p>
      </dgm:t>
    </dgm:pt>
    <dgm:pt modelId="{609226FC-5A77-4ADD-9443-F3BA3C701081}">
      <dgm:prSet phldrT="[Text]" custT="1"/>
      <dgm:spPr/>
      <dgm:t>
        <a:bodyPr/>
        <a:lstStyle/>
        <a:p>
          <a:r>
            <a:rPr lang="en-US" sz="1100"/>
            <a:t>- </a:t>
          </a:r>
          <a:r>
            <a:rPr lang="en-US" sz="1050"/>
            <a:t>Federal or State Process</a:t>
          </a:r>
        </a:p>
        <a:p>
          <a:r>
            <a:rPr lang="en-US" sz="1050"/>
            <a:t>- Purpose and Need</a:t>
          </a:r>
        </a:p>
        <a:p>
          <a:r>
            <a:rPr lang="en-US" sz="1050"/>
            <a:t>- Alternative Analysis</a:t>
          </a:r>
        </a:p>
        <a:p>
          <a:r>
            <a:rPr lang="en-US" sz="1050"/>
            <a:t>- Environmental Studies</a:t>
          </a:r>
        </a:p>
        <a:p>
          <a:r>
            <a:rPr lang="en-US" sz="1050"/>
            <a:t>- Technical Reports</a:t>
          </a:r>
        </a:p>
        <a:p>
          <a:r>
            <a:rPr lang="en-US" sz="1050"/>
            <a:t>- Env. Doc. Approval</a:t>
          </a:r>
        </a:p>
      </dgm:t>
    </dgm:pt>
    <dgm:pt modelId="{F8814CF0-2BDD-4237-A769-3CD7576D5329}" type="parTrans" cxnId="{F4FA0AAA-8A3E-4DFC-97DA-E078462BB189}">
      <dgm:prSet/>
      <dgm:spPr/>
      <dgm:t>
        <a:bodyPr/>
        <a:lstStyle/>
        <a:p>
          <a:endParaRPr lang="en-US"/>
        </a:p>
      </dgm:t>
    </dgm:pt>
    <dgm:pt modelId="{60853E07-9D02-45D8-B0AA-DA4B003D8B01}" type="sibTrans" cxnId="{F4FA0AAA-8A3E-4DFC-97DA-E078462BB189}">
      <dgm:prSet/>
      <dgm:spPr/>
      <dgm:t>
        <a:bodyPr/>
        <a:lstStyle/>
        <a:p>
          <a:endParaRPr lang="en-US"/>
        </a:p>
      </dgm:t>
    </dgm:pt>
    <dgm:pt modelId="{CE921086-D2C2-4D0C-A294-B9902C7C5ECE}">
      <dgm:prSet phldrT="[Text]"/>
      <dgm:spPr/>
      <dgm:t>
        <a:bodyPr/>
        <a:lstStyle/>
        <a:p>
          <a:r>
            <a:rPr lang="en-US" b="1"/>
            <a:t>Design</a:t>
          </a:r>
        </a:p>
      </dgm:t>
    </dgm:pt>
    <dgm:pt modelId="{8DA03E68-A898-44EA-8022-946D81C444EF}" type="parTrans" cxnId="{C6249D2A-ADDD-4B2D-8AB1-E9996FABC734}">
      <dgm:prSet/>
      <dgm:spPr/>
      <dgm:t>
        <a:bodyPr/>
        <a:lstStyle/>
        <a:p>
          <a:endParaRPr lang="en-US"/>
        </a:p>
      </dgm:t>
    </dgm:pt>
    <dgm:pt modelId="{6AAB0F8F-E965-429F-A36B-5FF2D9C118E7}" type="sibTrans" cxnId="{C6249D2A-ADDD-4B2D-8AB1-E9996FABC734}">
      <dgm:prSet/>
      <dgm:spPr/>
      <dgm:t>
        <a:bodyPr/>
        <a:lstStyle/>
        <a:p>
          <a:endParaRPr lang="en-US"/>
        </a:p>
      </dgm:t>
    </dgm:pt>
    <dgm:pt modelId="{9496023C-19D8-4856-8DC0-4EB882D610EB}">
      <dgm:prSet phldrT="[Text]" custT="1"/>
      <dgm:spPr/>
      <dgm:t>
        <a:bodyPr/>
        <a:lstStyle/>
        <a:p>
          <a:r>
            <a:rPr lang="en-US" sz="1050"/>
            <a:t>- Detailed Design</a:t>
          </a:r>
        </a:p>
      </dgm:t>
    </dgm:pt>
    <dgm:pt modelId="{C119A2A5-CDD2-4AA5-AB97-0119E4F414EC}" type="parTrans" cxnId="{D68B19D3-8F8E-4DC7-B974-D5ADCE8BC53A}">
      <dgm:prSet/>
      <dgm:spPr/>
      <dgm:t>
        <a:bodyPr/>
        <a:lstStyle/>
        <a:p>
          <a:endParaRPr lang="en-US"/>
        </a:p>
      </dgm:t>
    </dgm:pt>
    <dgm:pt modelId="{3F5A28FE-2DC3-4941-B49F-CFCD6F987C12}" type="sibTrans" cxnId="{D68B19D3-8F8E-4DC7-B974-D5ADCE8BC53A}">
      <dgm:prSet/>
      <dgm:spPr/>
      <dgm:t>
        <a:bodyPr/>
        <a:lstStyle/>
        <a:p>
          <a:endParaRPr lang="en-US"/>
        </a:p>
      </dgm:t>
    </dgm:pt>
    <dgm:pt modelId="{C4F54C15-D353-48CC-8806-5D5D4F1B2BF4}">
      <dgm:prSet/>
      <dgm:spPr/>
      <dgm:t>
        <a:bodyPr/>
        <a:lstStyle/>
        <a:p>
          <a:r>
            <a:rPr lang="en-US" b="1"/>
            <a:t>Right of Way</a:t>
          </a:r>
        </a:p>
      </dgm:t>
    </dgm:pt>
    <dgm:pt modelId="{B3AE6999-F5A9-4522-BA69-18EF4E0B60A0}" type="parTrans" cxnId="{439597C2-07FB-4D5C-8C8A-1FA0B49CB6EA}">
      <dgm:prSet/>
      <dgm:spPr/>
      <dgm:t>
        <a:bodyPr/>
        <a:lstStyle/>
        <a:p>
          <a:endParaRPr lang="en-US"/>
        </a:p>
      </dgm:t>
    </dgm:pt>
    <dgm:pt modelId="{F7B2AA00-D20B-45AB-B015-79CA731AE795}" type="sibTrans" cxnId="{439597C2-07FB-4D5C-8C8A-1FA0B49CB6EA}">
      <dgm:prSet/>
      <dgm:spPr/>
      <dgm:t>
        <a:bodyPr/>
        <a:lstStyle/>
        <a:p>
          <a:endParaRPr lang="en-US"/>
        </a:p>
      </dgm:t>
    </dgm:pt>
    <dgm:pt modelId="{4667B244-0C88-4E9B-8EDA-7CA0052E2F7B}">
      <dgm:prSet custT="1"/>
      <dgm:spPr/>
      <dgm:t>
        <a:bodyPr/>
        <a:lstStyle/>
        <a:p>
          <a:r>
            <a:rPr lang="en-US" sz="1050"/>
            <a:t>- Construction Plans</a:t>
          </a:r>
        </a:p>
      </dgm:t>
    </dgm:pt>
    <dgm:pt modelId="{2432F40E-4BE5-4B5D-952E-A5548A43AFF6}" type="parTrans" cxnId="{6C5E7D86-612B-4403-83D9-9DF8924E4DB4}">
      <dgm:prSet/>
      <dgm:spPr/>
      <dgm:t>
        <a:bodyPr/>
        <a:lstStyle/>
        <a:p>
          <a:endParaRPr lang="en-US"/>
        </a:p>
      </dgm:t>
    </dgm:pt>
    <dgm:pt modelId="{437C4563-0193-491D-AEBC-5D8F5BFC2F9A}" type="sibTrans" cxnId="{6C5E7D86-612B-4403-83D9-9DF8924E4DB4}">
      <dgm:prSet/>
      <dgm:spPr/>
      <dgm:t>
        <a:bodyPr/>
        <a:lstStyle/>
        <a:p>
          <a:endParaRPr lang="en-US"/>
        </a:p>
      </dgm:t>
    </dgm:pt>
    <dgm:pt modelId="{0FD67E96-8CE7-4283-8BD3-7676AF659EC4}">
      <dgm:prSet custT="1"/>
      <dgm:spPr/>
      <dgm:t>
        <a:bodyPr/>
        <a:lstStyle/>
        <a:p>
          <a:r>
            <a:rPr lang="en-US" sz="1050"/>
            <a:t>- Specifications</a:t>
          </a:r>
        </a:p>
      </dgm:t>
    </dgm:pt>
    <dgm:pt modelId="{AC6E68F0-0438-4704-88D5-17B118A67338}" type="parTrans" cxnId="{F789E547-1FFE-4B00-8908-0AFA15F20419}">
      <dgm:prSet/>
      <dgm:spPr/>
      <dgm:t>
        <a:bodyPr/>
        <a:lstStyle/>
        <a:p>
          <a:endParaRPr lang="en-US"/>
        </a:p>
      </dgm:t>
    </dgm:pt>
    <dgm:pt modelId="{47B9CC25-6B04-4505-A3C7-BB62D56799F1}" type="sibTrans" cxnId="{F789E547-1FFE-4B00-8908-0AFA15F20419}">
      <dgm:prSet/>
      <dgm:spPr/>
      <dgm:t>
        <a:bodyPr/>
        <a:lstStyle/>
        <a:p>
          <a:endParaRPr lang="en-US"/>
        </a:p>
      </dgm:t>
    </dgm:pt>
    <dgm:pt modelId="{39A62454-3BDB-471C-A33A-2145C3D32501}">
      <dgm:prSet custT="1"/>
      <dgm:spPr/>
      <dgm:t>
        <a:bodyPr/>
        <a:lstStyle/>
        <a:p>
          <a:r>
            <a:rPr lang="en-US" sz="1050"/>
            <a:t>- Cost Estimates</a:t>
          </a:r>
        </a:p>
      </dgm:t>
    </dgm:pt>
    <dgm:pt modelId="{0AC8ABFD-39BD-4ECA-9323-9F01D2188699}" type="parTrans" cxnId="{AFEBCCD4-B267-4143-8FEB-19B9FE77DB4C}">
      <dgm:prSet/>
      <dgm:spPr/>
      <dgm:t>
        <a:bodyPr/>
        <a:lstStyle/>
        <a:p>
          <a:endParaRPr lang="en-US"/>
        </a:p>
      </dgm:t>
    </dgm:pt>
    <dgm:pt modelId="{DE903F29-C432-48CC-B652-BC442F236304}" type="sibTrans" cxnId="{AFEBCCD4-B267-4143-8FEB-19B9FE77DB4C}">
      <dgm:prSet/>
      <dgm:spPr/>
      <dgm:t>
        <a:bodyPr/>
        <a:lstStyle/>
        <a:p>
          <a:endParaRPr lang="en-US"/>
        </a:p>
      </dgm:t>
    </dgm:pt>
    <dgm:pt modelId="{A419E743-6164-4053-928C-A414ECF2D459}">
      <dgm:prSet custT="1"/>
      <dgm:spPr/>
      <dgm:t>
        <a:bodyPr/>
        <a:lstStyle/>
        <a:p>
          <a:r>
            <a:rPr lang="en-US" sz="1050"/>
            <a:t>- Permits</a:t>
          </a:r>
        </a:p>
      </dgm:t>
    </dgm:pt>
    <dgm:pt modelId="{0C6801F9-2940-41C5-8381-A3A246DD3E3A}" type="parTrans" cxnId="{B2996323-4EC6-46C7-A12E-E3A616A34924}">
      <dgm:prSet/>
      <dgm:spPr/>
      <dgm:t>
        <a:bodyPr/>
        <a:lstStyle/>
        <a:p>
          <a:endParaRPr lang="en-US"/>
        </a:p>
      </dgm:t>
    </dgm:pt>
    <dgm:pt modelId="{2D725267-F58C-4FD5-A611-6BBC2F306097}" type="sibTrans" cxnId="{B2996323-4EC6-46C7-A12E-E3A616A34924}">
      <dgm:prSet/>
      <dgm:spPr/>
      <dgm:t>
        <a:bodyPr/>
        <a:lstStyle/>
        <a:p>
          <a:endParaRPr lang="en-US"/>
        </a:p>
      </dgm:t>
    </dgm:pt>
    <dgm:pt modelId="{08357342-9AFF-4C59-89B9-5028B4ECC13F}">
      <dgm:prSet custT="1"/>
      <dgm:spPr/>
      <dgm:t>
        <a:bodyPr/>
        <a:lstStyle/>
        <a:p>
          <a:r>
            <a:rPr lang="en-US" sz="1050"/>
            <a:t>- Env. Reevaluation</a:t>
          </a:r>
        </a:p>
      </dgm:t>
    </dgm:pt>
    <dgm:pt modelId="{7DBB57AD-FE73-4375-AC4E-089A6AAEBD33}" type="parTrans" cxnId="{9511B5A4-7F93-4720-961E-35B4E0F64160}">
      <dgm:prSet/>
      <dgm:spPr/>
      <dgm:t>
        <a:bodyPr/>
        <a:lstStyle/>
        <a:p>
          <a:endParaRPr lang="en-US"/>
        </a:p>
      </dgm:t>
    </dgm:pt>
    <dgm:pt modelId="{7323BC33-B6AF-4BD9-9715-DE5F857BCE8A}" type="sibTrans" cxnId="{9511B5A4-7F93-4720-961E-35B4E0F64160}">
      <dgm:prSet/>
      <dgm:spPr/>
      <dgm:t>
        <a:bodyPr/>
        <a:lstStyle/>
        <a:p>
          <a:endParaRPr lang="en-US"/>
        </a:p>
      </dgm:t>
    </dgm:pt>
    <dgm:pt modelId="{4B0EBFF0-E829-4128-BD63-2AC4FF2DACDB}">
      <dgm:prSet/>
      <dgm:spPr/>
      <dgm:t>
        <a:bodyPr/>
        <a:lstStyle/>
        <a:p>
          <a:r>
            <a:rPr lang="en-US" b="1"/>
            <a:t>Construction</a:t>
          </a:r>
        </a:p>
      </dgm:t>
    </dgm:pt>
    <dgm:pt modelId="{ED844D22-4F34-43F5-B259-C7D566843D56}" type="parTrans" cxnId="{D5A1150C-C510-4C8D-A2A8-BB60F20DBBFD}">
      <dgm:prSet/>
      <dgm:spPr/>
      <dgm:t>
        <a:bodyPr/>
        <a:lstStyle/>
        <a:p>
          <a:endParaRPr lang="en-US"/>
        </a:p>
      </dgm:t>
    </dgm:pt>
    <dgm:pt modelId="{7FFAF107-C026-40FB-9340-E719ECBD3510}" type="sibTrans" cxnId="{D5A1150C-C510-4C8D-A2A8-BB60F20DBBFD}">
      <dgm:prSet/>
      <dgm:spPr/>
      <dgm:t>
        <a:bodyPr/>
        <a:lstStyle/>
        <a:p>
          <a:endParaRPr lang="en-US"/>
        </a:p>
      </dgm:t>
    </dgm:pt>
    <dgm:pt modelId="{91245758-917B-4D02-A26E-D77192BACA13}">
      <dgm:prSet custT="1"/>
      <dgm:spPr/>
      <dgm:t>
        <a:bodyPr/>
        <a:lstStyle/>
        <a:p>
          <a:r>
            <a:rPr lang="en-US" sz="1050"/>
            <a:t>- Appraisal</a:t>
          </a:r>
        </a:p>
        <a:p>
          <a:r>
            <a:rPr lang="en-US" sz="1050"/>
            <a:t>- Negotiations</a:t>
          </a:r>
        </a:p>
        <a:p>
          <a:r>
            <a:rPr lang="en-US" sz="1050"/>
            <a:t>- Acquisition</a:t>
          </a:r>
        </a:p>
      </dgm:t>
    </dgm:pt>
    <dgm:pt modelId="{FAEF93D9-5CEF-4F10-BC2A-5E8FFE490216}" type="parTrans" cxnId="{10A852BB-EEE2-4E12-BD8F-673C3A52A78A}">
      <dgm:prSet/>
      <dgm:spPr/>
      <dgm:t>
        <a:bodyPr/>
        <a:lstStyle/>
        <a:p>
          <a:endParaRPr lang="en-US"/>
        </a:p>
      </dgm:t>
    </dgm:pt>
    <dgm:pt modelId="{EB555501-B7EB-4461-983C-0BBBD0646148}" type="sibTrans" cxnId="{10A852BB-EEE2-4E12-BD8F-673C3A52A78A}">
      <dgm:prSet/>
      <dgm:spPr/>
      <dgm:t>
        <a:bodyPr/>
        <a:lstStyle/>
        <a:p>
          <a:endParaRPr lang="en-US"/>
        </a:p>
      </dgm:t>
    </dgm:pt>
    <dgm:pt modelId="{1ECC9F55-27F5-4A35-A763-068D61BBCF75}">
      <dgm:prSet custT="1"/>
      <dgm:spPr/>
      <dgm:t>
        <a:bodyPr/>
        <a:lstStyle/>
        <a:p>
          <a:r>
            <a:rPr lang="en-US" sz="1050"/>
            <a:t>- Relocation</a:t>
          </a:r>
        </a:p>
      </dgm:t>
    </dgm:pt>
    <dgm:pt modelId="{F0883829-C761-4CD1-8769-1468D8079F03}" type="parTrans" cxnId="{01E05F10-7C16-4BAF-82FE-4806F48FAFDE}">
      <dgm:prSet/>
      <dgm:spPr/>
      <dgm:t>
        <a:bodyPr/>
        <a:lstStyle/>
        <a:p>
          <a:endParaRPr lang="en-US"/>
        </a:p>
      </dgm:t>
    </dgm:pt>
    <dgm:pt modelId="{DCF04199-335F-4FBE-86DC-52CF4C108DAA}" type="sibTrans" cxnId="{01E05F10-7C16-4BAF-82FE-4806F48FAFDE}">
      <dgm:prSet/>
      <dgm:spPr/>
      <dgm:t>
        <a:bodyPr/>
        <a:lstStyle/>
        <a:p>
          <a:endParaRPr lang="en-US"/>
        </a:p>
      </dgm:t>
    </dgm:pt>
    <dgm:pt modelId="{9D1E2B50-81B4-4DA3-BBC8-8BDC47211B23}" type="pres">
      <dgm:prSet presAssocID="{9A158CA1-F077-49B9-B250-A0F516154E53}" presName="Name0" presStyleCnt="0">
        <dgm:presLayoutVars>
          <dgm:chMax val="7"/>
          <dgm:chPref val="7"/>
          <dgm:dir/>
          <dgm:animOne val="branch"/>
          <dgm:animLvl val="lvl"/>
        </dgm:presLayoutVars>
      </dgm:prSet>
      <dgm:spPr/>
    </dgm:pt>
    <dgm:pt modelId="{189C1A26-F80A-4EC4-8AA6-B736A300B489}" type="pres">
      <dgm:prSet presAssocID="{8A6C5801-0590-42A7-AC73-42F33980BB7E}" presName="composite" presStyleCnt="0"/>
      <dgm:spPr/>
    </dgm:pt>
    <dgm:pt modelId="{EEAECCB7-0F0F-413C-B2AE-64D893139D98}" type="pres">
      <dgm:prSet presAssocID="{8A6C5801-0590-42A7-AC73-42F33980BB7E}" presName="BackAccent" presStyleLbl="bgShp" presStyleIdx="0" presStyleCnt="5">
        <dgm:style>
          <a:lnRef idx="0">
            <a:schemeClr val="dk1"/>
          </a:lnRef>
          <a:fillRef idx="3">
            <a:schemeClr val="dk1"/>
          </a:fillRef>
          <a:effectRef idx="3">
            <a:schemeClr val="dk1"/>
          </a:effectRef>
          <a:fontRef idx="minor">
            <a:schemeClr val="lt1"/>
          </a:fontRef>
        </dgm:style>
      </dgm:prSet>
      <dgm:spPr>
        <a:solidFill>
          <a:schemeClr val="bg1">
            <a:lumMod val="85000"/>
          </a:schemeClr>
        </a:solidFill>
      </dgm:spPr>
    </dgm:pt>
    <dgm:pt modelId="{69165953-65E4-4AAA-8370-DD258323E806}" type="pres">
      <dgm:prSet presAssocID="{8A6C5801-0590-42A7-AC73-42F33980BB7E}" presName="Accent" presStyleLbl="alignNode1" presStyleIdx="0" presStyleCnt="5"/>
      <dgm:spPr/>
    </dgm:pt>
    <dgm:pt modelId="{276C3C39-8B5D-44ED-947E-3F311B32F7D9}" type="pres">
      <dgm:prSet presAssocID="{8A6C5801-0590-42A7-AC73-42F33980BB7E}" presName="Child" presStyleLbl="revTx" presStyleIdx="0" presStyleCnt="9" custLinFactNeighborX="-22588" custLinFactNeighborY="4764">
        <dgm:presLayoutVars>
          <dgm:chMax val="0"/>
          <dgm:chPref val="0"/>
          <dgm:bulletEnabled val="1"/>
        </dgm:presLayoutVars>
      </dgm:prSet>
      <dgm:spPr/>
    </dgm:pt>
    <dgm:pt modelId="{2000D6DF-4561-4434-B325-5DB4CE2C59E6}" type="pres">
      <dgm:prSet presAssocID="{8A6C5801-0590-42A7-AC73-42F33980BB7E}" presName="Parent" presStyleLbl="revTx" presStyleIdx="1" presStyleCnt="9">
        <dgm:presLayoutVars>
          <dgm:chMax val="1"/>
          <dgm:chPref val="1"/>
          <dgm:bulletEnabled val="1"/>
        </dgm:presLayoutVars>
      </dgm:prSet>
      <dgm:spPr/>
    </dgm:pt>
    <dgm:pt modelId="{6E96CB8F-C09E-4A2A-ADFC-5DD93AAD55B9}" type="pres">
      <dgm:prSet presAssocID="{8E6E4EC4-1254-49E7-ABBD-F3CE54293919}" presName="sibTrans" presStyleCnt="0"/>
      <dgm:spPr/>
    </dgm:pt>
    <dgm:pt modelId="{DB26C7FB-05A3-4CA4-9594-F502929520BB}" type="pres">
      <dgm:prSet presAssocID="{85DCD7F6-D1FB-43EE-95F5-C4F2CE0B2F74}" presName="composite" presStyleCnt="0"/>
      <dgm:spPr/>
    </dgm:pt>
    <dgm:pt modelId="{6DB2BB54-0C14-444E-8153-EE296A37812E}" type="pres">
      <dgm:prSet presAssocID="{85DCD7F6-D1FB-43EE-95F5-C4F2CE0B2F74}" presName="BackAccent" presStyleLbl="bgShp" presStyleIdx="1" presStyleCnt="5">
        <dgm:style>
          <a:lnRef idx="0">
            <a:schemeClr val="dk1"/>
          </a:lnRef>
          <a:fillRef idx="3">
            <a:schemeClr val="dk1"/>
          </a:fillRef>
          <a:effectRef idx="3">
            <a:schemeClr val="dk1"/>
          </a:effectRef>
          <a:fontRef idx="minor">
            <a:schemeClr val="lt1"/>
          </a:fontRef>
        </dgm:style>
      </dgm:prSet>
      <dgm:spPr>
        <a:solidFill>
          <a:schemeClr val="bg1">
            <a:lumMod val="85000"/>
          </a:schemeClr>
        </a:solidFill>
      </dgm:spPr>
    </dgm:pt>
    <dgm:pt modelId="{F6ADD72C-A781-4F80-88F5-8EF9D534F6AD}" type="pres">
      <dgm:prSet presAssocID="{85DCD7F6-D1FB-43EE-95F5-C4F2CE0B2F74}" presName="Accent" presStyleLbl="alignNode1" presStyleIdx="1" presStyleCnt="5"/>
      <dgm:spPr/>
    </dgm:pt>
    <dgm:pt modelId="{9E98F9FB-35E9-404A-9CDD-C474C2978A3E}" type="pres">
      <dgm:prSet presAssocID="{85DCD7F6-D1FB-43EE-95F5-C4F2CE0B2F74}" presName="Child" presStyleLbl="revTx" presStyleIdx="2" presStyleCnt="9" custLinFactNeighborX="-22588" custLinFactNeighborY="4764">
        <dgm:presLayoutVars>
          <dgm:chMax val="0"/>
          <dgm:chPref val="0"/>
          <dgm:bulletEnabled val="1"/>
        </dgm:presLayoutVars>
      </dgm:prSet>
      <dgm:spPr/>
    </dgm:pt>
    <dgm:pt modelId="{9FAC5108-70B5-4882-9358-ACA5ED36F7BD}" type="pres">
      <dgm:prSet presAssocID="{85DCD7F6-D1FB-43EE-95F5-C4F2CE0B2F74}" presName="Parent" presStyleLbl="revTx" presStyleIdx="3" presStyleCnt="9">
        <dgm:presLayoutVars>
          <dgm:chMax val="1"/>
          <dgm:chPref val="1"/>
          <dgm:bulletEnabled val="1"/>
        </dgm:presLayoutVars>
      </dgm:prSet>
      <dgm:spPr/>
    </dgm:pt>
    <dgm:pt modelId="{1601783F-398D-48D4-A47A-78D9FC3FFE52}" type="pres">
      <dgm:prSet presAssocID="{A0952848-526F-46B4-ABE0-005C95C15783}" presName="sibTrans" presStyleCnt="0"/>
      <dgm:spPr/>
    </dgm:pt>
    <dgm:pt modelId="{5E73F690-0BB2-4B65-8C7B-1161F25BD7A3}" type="pres">
      <dgm:prSet presAssocID="{CE921086-D2C2-4D0C-A294-B9902C7C5ECE}" presName="composite" presStyleCnt="0"/>
      <dgm:spPr/>
    </dgm:pt>
    <dgm:pt modelId="{F6FAA26D-60C1-4932-90DD-0600AA032065}" type="pres">
      <dgm:prSet presAssocID="{CE921086-D2C2-4D0C-A294-B9902C7C5ECE}" presName="BackAccent" presStyleLbl="bgShp" presStyleIdx="2" presStyleCnt="5">
        <dgm:style>
          <a:lnRef idx="0">
            <a:schemeClr val="dk1"/>
          </a:lnRef>
          <a:fillRef idx="3">
            <a:schemeClr val="dk1"/>
          </a:fillRef>
          <a:effectRef idx="3">
            <a:schemeClr val="dk1"/>
          </a:effectRef>
          <a:fontRef idx="minor">
            <a:schemeClr val="lt1"/>
          </a:fontRef>
        </dgm:style>
      </dgm:prSet>
      <dgm:spPr>
        <a:solidFill>
          <a:schemeClr val="bg1">
            <a:lumMod val="85000"/>
          </a:schemeClr>
        </a:solidFill>
      </dgm:spPr>
    </dgm:pt>
    <dgm:pt modelId="{295C703D-1306-4354-B576-2C465FC38D35}" type="pres">
      <dgm:prSet presAssocID="{CE921086-D2C2-4D0C-A294-B9902C7C5ECE}" presName="Accent" presStyleLbl="alignNode1" presStyleIdx="2" presStyleCnt="5"/>
      <dgm:spPr>
        <a:solidFill>
          <a:schemeClr val="accent4"/>
        </a:solidFill>
        <a:ln>
          <a:solidFill>
            <a:schemeClr val="accent4"/>
          </a:solidFill>
        </a:ln>
      </dgm:spPr>
    </dgm:pt>
    <dgm:pt modelId="{A6FE462B-694B-4E2F-B4EA-65EBC7943C6A}" type="pres">
      <dgm:prSet presAssocID="{CE921086-D2C2-4D0C-A294-B9902C7C5ECE}" presName="Child" presStyleLbl="revTx" presStyleIdx="4" presStyleCnt="9" custLinFactNeighborX="-22588" custLinFactNeighborY="4764">
        <dgm:presLayoutVars>
          <dgm:chMax val="0"/>
          <dgm:chPref val="0"/>
          <dgm:bulletEnabled val="1"/>
        </dgm:presLayoutVars>
      </dgm:prSet>
      <dgm:spPr/>
    </dgm:pt>
    <dgm:pt modelId="{3CF8CF21-B6AD-4ACA-BD53-39B7D53EF042}" type="pres">
      <dgm:prSet presAssocID="{CE921086-D2C2-4D0C-A294-B9902C7C5ECE}" presName="Parent" presStyleLbl="revTx" presStyleIdx="5" presStyleCnt="9">
        <dgm:presLayoutVars>
          <dgm:chMax val="1"/>
          <dgm:chPref val="1"/>
          <dgm:bulletEnabled val="1"/>
        </dgm:presLayoutVars>
      </dgm:prSet>
      <dgm:spPr/>
    </dgm:pt>
    <dgm:pt modelId="{B1A52B5A-A023-4046-BA75-3EED2D8FBA87}" type="pres">
      <dgm:prSet presAssocID="{6AAB0F8F-E965-429F-A36B-5FF2D9C118E7}" presName="sibTrans" presStyleCnt="0"/>
      <dgm:spPr/>
    </dgm:pt>
    <dgm:pt modelId="{C3DF935F-E02D-46AA-B68D-97A59DA0D7A4}" type="pres">
      <dgm:prSet presAssocID="{C4F54C15-D353-48CC-8806-5D5D4F1B2BF4}" presName="composite" presStyleCnt="0"/>
      <dgm:spPr/>
    </dgm:pt>
    <dgm:pt modelId="{3D5093F3-321D-4E25-91B1-2AF5E932AAC8}" type="pres">
      <dgm:prSet presAssocID="{C4F54C15-D353-48CC-8806-5D5D4F1B2BF4}" presName="BackAccent" presStyleLbl="bgShp" presStyleIdx="3" presStyleCnt="5" custLinFactNeighborX="-49921">
        <dgm:style>
          <a:lnRef idx="0">
            <a:schemeClr val="dk1"/>
          </a:lnRef>
          <a:fillRef idx="3">
            <a:schemeClr val="dk1"/>
          </a:fillRef>
          <a:effectRef idx="3">
            <a:schemeClr val="dk1"/>
          </a:effectRef>
          <a:fontRef idx="minor">
            <a:schemeClr val="lt1"/>
          </a:fontRef>
        </dgm:style>
      </dgm:prSet>
      <dgm:spPr>
        <a:solidFill>
          <a:schemeClr val="bg1">
            <a:lumMod val="85000"/>
          </a:schemeClr>
        </a:solidFill>
      </dgm:spPr>
    </dgm:pt>
    <dgm:pt modelId="{57CF64DE-1DF1-4C0C-B54F-F0B8A068FF90}" type="pres">
      <dgm:prSet presAssocID="{C4F54C15-D353-48CC-8806-5D5D4F1B2BF4}" presName="Accent" presStyleLbl="alignNode1" presStyleIdx="3" presStyleCnt="5" custLinFactNeighborX="-62403"/>
      <dgm:spPr>
        <a:solidFill>
          <a:schemeClr val="accent5"/>
        </a:solidFill>
      </dgm:spPr>
    </dgm:pt>
    <dgm:pt modelId="{C1E29444-8E24-4A41-AA6B-FB7BDA59AB39}" type="pres">
      <dgm:prSet presAssocID="{C4F54C15-D353-48CC-8806-5D5D4F1B2BF4}" presName="Child" presStyleLbl="revTx" presStyleIdx="6" presStyleCnt="9" custLinFactNeighborX="-39178" custLinFactNeighborY="4739">
        <dgm:presLayoutVars>
          <dgm:chMax val="0"/>
          <dgm:chPref val="0"/>
          <dgm:bulletEnabled val="1"/>
        </dgm:presLayoutVars>
      </dgm:prSet>
      <dgm:spPr/>
    </dgm:pt>
    <dgm:pt modelId="{4B51BC97-6840-4041-88DD-ACD8048C9AC7}" type="pres">
      <dgm:prSet presAssocID="{C4F54C15-D353-48CC-8806-5D5D4F1B2BF4}" presName="Parent" presStyleLbl="revTx" presStyleIdx="7" presStyleCnt="9" custLinFactNeighborX="-16875">
        <dgm:presLayoutVars>
          <dgm:chMax val="1"/>
          <dgm:chPref val="1"/>
          <dgm:bulletEnabled val="1"/>
        </dgm:presLayoutVars>
      </dgm:prSet>
      <dgm:spPr/>
    </dgm:pt>
    <dgm:pt modelId="{3303FDAF-1F9E-46E2-8D7F-30F2FB669718}" type="pres">
      <dgm:prSet presAssocID="{F7B2AA00-D20B-45AB-B015-79CA731AE795}" presName="sibTrans" presStyleCnt="0"/>
      <dgm:spPr/>
    </dgm:pt>
    <dgm:pt modelId="{4D91A545-7A5C-4F58-B4C7-B932E0613F8A}" type="pres">
      <dgm:prSet presAssocID="{4B0EBFF0-E829-4128-BD63-2AC4FF2DACDB}" presName="composite" presStyleCnt="0"/>
      <dgm:spPr/>
    </dgm:pt>
    <dgm:pt modelId="{A03ED983-FEB7-444B-8983-0FC1B3001FC1}" type="pres">
      <dgm:prSet presAssocID="{4B0EBFF0-E829-4128-BD63-2AC4FF2DACDB}" presName="BackAccent" presStyleLbl="bgShp" presStyleIdx="4" presStyleCnt="5"/>
      <dgm:spPr>
        <a:solidFill>
          <a:schemeClr val="bg1">
            <a:lumMod val="85000"/>
          </a:schemeClr>
        </a:solidFill>
        <a:effectLst>
          <a:outerShdw blurRad="50800" dist="38100" dir="5400000" algn="t" rotWithShape="0">
            <a:prstClr val="black">
              <a:alpha val="40000"/>
            </a:prstClr>
          </a:outerShdw>
        </a:effectLst>
        <a:scene3d>
          <a:camera prst="orthographicFront"/>
          <a:lightRig rig="threePt" dir="t"/>
        </a:scene3d>
        <a:sp3d>
          <a:bevelT/>
        </a:sp3d>
      </dgm:spPr>
    </dgm:pt>
    <dgm:pt modelId="{FE4E24DF-2B38-40E4-B805-B64B214EB2FB}" type="pres">
      <dgm:prSet presAssocID="{4B0EBFF0-E829-4128-BD63-2AC4FF2DACDB}" presName="Accent" presStyleLbl="alignNode1" presStyleIdx="4" presStyleCnt="5"/>
      <dgm:spPr>
        <a:ln>
          <a:solidFill>
            <a:schemeClr val="accent6"/>
          </a:solidFill>
        </a:ln>
      </dgm:spPr>
    </dgm:pt>
    <dgm:pt modelId="{8B099065-C8A2-45C8-A33C-C935F6E8A300}" type="pres">
      <dgm:prSet presAssocID="{4B0EBFF0-E829-4128-BD63-2AC4FF2DACDB}" presName="Child" presStyleLbl="revTx" presStyleIdx="7" presStyleCnt="9">
        <dgm:presLayoutVars>
          <dgm:chMax val="0"/>
          <dgm:chPref val="0"/>
          <dgm:bulletEnabled val="1"/>
        </dgm:presLayoutVars>
      </dgm:prSet>
      <dgm:spPr/>
    </dgm:pt>
    <dgm:pt modelId="{9F4FABE1-736C-406B-93E6-2C6DFA8BC35D}" type="pres">
      <dgm:prSet presAssocID="{4B0EBFF0-E829-4128-BD63-2AC4FF2DACDB}" presName="Parent" presStyleLbl="revTx" presStyleIdx="8" presStyleCnt="9">
        <dgm:presLayoutVars>
          <dgm:chMax val="1"/>
          <dgm:chPref val="1"/>
          <dgm:bulletEnabled val="1"/>
        </dgm:presLayoutVars>
      </dgm:prSet>
      <dgm:spPr/>
    </dgm:pt>
  </dgm:ptLst>
  <dgm:cxnLst>
    <dgm:cxn modelId="{A3403307-785B-4560-87DB-C79C889B5250}" type="presOf" srcId="{4667B244-0C88-4E9B-8EDA-7CA0052E2F7B}" destId="{A6FE462B-694B-4E2F-B4EA-65EBC7943C6A}" srcOrd="0" destOrd="1" presId="urn:microsoft.com/office/officeart/2008/layout/IncreasingCircleProcess"/>
    <dgm:cxn modelId="{D5A1150C-C510-4C8D-A2A8-BB60F20DBBFD}" srcId="{9A158CA1-F077-49B9-B250-A0F516154E53}" destId="{4B0EBFF0-E829-4128-BD63-2AC4FF2DACDB}" srcOrd="4" destOrd="0" parTransId="{ED844D22-4F34-43F5-B259-C7D566843D56}" sibTransId="{7FFAF107-C026-40FB-9340-E719ECBD3510}"/>
    <dgm:cxn modelId="{01E05F10-7C16-4BAF-82FE-4806F48FAFDE}" srcId="{C4F54C15-D353-48CC-8806-5D5D4F1B2BF4}" destId="{1ECC9F55-27F5-4A35-A763-068D61BBCF75}" srcOrd="1" destOrd="0" parTransId="{F0883829-C761-4CD1-8769-1468D8079F03}" sibTransId="{DCF04199-335F-4FBE-86DC-52CF4C108DAA}"/>
    <dgm:cxn modelId="{BD034915-4B5E-48AE-9386-82B465F2020F}" type="presOf" srcId="{A419E743-6164-4053-928C-A414ECF2D459}" destId="{A6FE462B-694B-4E2F-B4EA-65EBC7943C6A}" srcOrd="0" destOrd="4" presId="urn:microsoft.com/office/officeart/2008/layout/IncreasingCircleProcess"/>
    <dgm:cxn modelId="{5DFE5F16-8798-43A7-A692-12C7D3B61E2C}" type="presOf" srcId="{1ECC9F55-27F5-4A35-A763-068D61BBCF75}" destId="{C1E29444-8E24-4A41-AA6B-FB7BDA59AB39}" srcOrd="0" destOrd="1" presId="urn:microsoft.com/office/officeart/2008/layout/IncreasingCircleProcess"/>
    <dgm:cxn modelId="{B1DC451A-C3F7-487F-A4FB-A827C329DC6C}" type="presOf" srcId="{4B0EBFF0-E829-4128-BD63-2AC4FF2DACDB}" destId="{9F4FABE1-736C-406B-93E6-2C6DFA8BC35D}" srcOrd="0" destOrd="0" presId="urn:microsoft.com/office/officeart/2008/layout/IncreasingCircleProcess"/>
    <dgm:cxn modelId="{9B91F422-80FD-4F42-A643-84A3212C2530}" type="presOf" srcId="{8A6C5801-0590-42A7-AC73-42F33980BB7E}" destId="{2000D6DF-4561-4434-B325-5DB4CE2C59E6}" srcOrd="0" destOrd="0" presId="urn:microsoft.com/office/officeart/2008/layout/IncreasingCircleProcess"/>
    <dgm:cxn modelId="{4EFC1523-820D-41B8-8307-270E2DA31FEA}" type="presOf" srcId="{609226FC-5A77-4ADD-9443-F3BA3C701081}" destId="{9E98F9FB-35E9-404A-9CDD-C474C2978A3E}" srcOrd="0" destOrd="0" presId="urn:microsoft.com/office/officeart/2008/layout/IncreasingCircleProcess"/>
    <dgm:cxn modelId="{B2996323-4EC6-46C7-A12E-E3A616A34924}" srcId="{CE921086-D2C2-4D0C-A294-B9902C7C5ECE}" destId="{A419E743-6164-4053-928C-A414ECF2D459}" srcOrd="4" destOrd="0" parTransId="{0C6801F9-2940-41C5-8381-A3A246DD3E3A}" sibTransId="{2D725267-F58C-4FD5-A611-6BBC2F306097}"/>
    <dgm:cxn modelId="{C6249D2A-ADDD-4B2D-8AB1-E9996FABC734}" srcId="{9A158CA1-F077-49B9-B250-A0F516154E53}" destId="{CE921086-D2C2-4D0C-A294-B9902C7C5ECE}" srcOrd="2" destOrd="0" parTransId="{8DA03E68-A898-44EA-8022-946D81C444EF}" sibTransId="{6AAB0F8F-E965-429F-A36B-5FF2D9C118E7}"/>
    <dgm:cxn modelId="{D74E7434-83B2-49B6-863B-153B38744E71}" srcId="{9A158CA1-F077-49B9-B250-A0F516154E53}" destId="{85DCD7F6-D1FB-43EE-95F5-C4F2CE0B2F74}" srcOrd="1" destOrd="0" parTransId="{1C55DC08-E5B2-473F-99CD-51C12E8241BD}" sibTransId="{A0952848-526F-46B4-ABE0-005C95C15783}"/>
    <dgm:cxn modelId="{FC93AB3A-2C7D-4899-93B6-BF307C4ABC43}" type="presOf" srcId="{91245758-917B-4D02-A26E-D77192BACA13}" destId="{C1E29444-8E24-4A41-AA6B-FB7BDA59AB39}" srcOrd="0" destOrd="0" presId="urn:microsoft.com/office/officeart/2008/layout/IncreasingCircleProcess"/>
    <dgm:cxn modelId="{F789E547-1FFE-4B00-8908-0AFA15F20419}" srcId="{CE921086-D2C2-4D0C-A294-B9902C7C5ECE}" destId="{0FD67E96-8CE7-4283-8BD3-7676AF659EC4}" srcOrd="2" destOrd="0" parTransId="{AC6E68F0-0438-4704-88D5-17B118A67338}" sibTransId="{47B9CC25-6B04-4505-A3C7-BB62D56799F1}"/>
    <dgm:cxn modelId="{269E6D6D-2B9B-4513-8BAB-21B18F491392}" type="presOf" srcId="{39A62454-3BDB-471C-A33A-2145C3D32501}" destId="{A6FE462B-694B-4E2F-B4EA-65EBC7943C6A}" srcOrd="0" destOrd="3" presId="urn:microsoft.com/office/officeart/2008/layout/IncreasingCircleProcess"/>
    <dgm:cxn modelId="{F11DC777-EE80-4E55-A2F5-88CA8C3F6E97}" type="presOf" srcId="{85DCD7F6-D1FB-43EE-95F5-C4F2CE0B2F74}" destId="{9FAC5108-70B5-4882-9358-ACA5ED36F7BD}" srcOrd="0" destOrd="0" presId="urn:microsoft.com/office/officeart/2008/layout/IncreasingCircleProcess"/>
    <dgm:cxn modelId="{54F2727A-1DAE-400A-90CF-C9D2DD3D00FA}" srcId="{9A158CA1-F077-49B9-B250-A0F516154E53}" destId="{8A6C5801-0590-42A7-AC73-42F33980BB7E}" srcOrd="0" destOrd="0" parTransId="{890DA03A-A4F1-44A2-9B0F-1027BF755087}" sibTransId="{8E6E4EC4-1254-49E7-ABBD-F3CE54293919}"/>
    <dgm:cxn modelId="{274A6D81-28B6-452E-80B7-F24CB96B5BE9}" type="presOf" srcId="{9496023C-19D8-4856-8DC0-4EB882D610EB}" destId="{A6FE462B-694B-4E2F-B4EA-65EBC7943C6A}" srcOrd="0" destOrd="0" presId="urn:microsoft.com/office/officeart/2008/layout/IncreasingCircleProcess"/>
    <dgm:cxn modelId="{D12C3C83-9C10-4450-A8A8-1EE4055694A6}" type="presOf" srcId="{9A158CA1-F077-49B9-B250-A0F516154E53}" destId="{9D1E2B50-81B4-4DA3-BBC8-8BDC47211B23}" srcOrd="0" destOrd="0" presId="urn:microsoft.com/office/officeart/2008/layout/IncreasingCircleProcess"/>
    <dgm:cxn modelId="{6C5E7D86-612B-4403-83D9-9DF8924E4DB4}" srcId="{CE921086-D2C2-4D0C-A294-B9902C7C5ECE}" destId="{4667B244-0C88-4E9B-8EDA-7CA0052E2F7B}" srcOrd="1" destOrd="0" parTransId="{2432F40E-4BE5-4B5D-952E-A5548A43AFF6}" sibTransId="{437C4563-0193-491D-AEBC-5D8F5BFC2F9A}"/>
    <dgm:cxn modelId="{9511B5A4-7F93-4720-961E-35B4E0F64160}" srcId="{CE921086-D2C2-4D0C-A294-B9902C7C5ECE}" destId="{08357342-9AFF-4C59-89B9-5028B4ECC13F}" srcOrd="5" destOrd="0" parTransId="{7DBB57AD-FE73-4375-AC4E-089A6AAEBD33}" sibTransId="{7323BC33-B6AF-4BD9-9715-DE5F857BCE8A}"/>
    <dgm:cxn modelId="{F4FA0AAA-8A3E-4DFC-97DA-E078462BB189}" srcId="{85DCD7F6-D1FB-43EE-95F5-C4F2CE0B2F74}" destId="{609226FC-5A77-4ADD-9443-F3BA3C701081}" srcOrd="0" destOrd="0" parTransId="{F8814CF0-2BDD-4237-A769-3CD7576D5329}" sibTransId="{60853E07-9D02-45D8-B0AA-DA4B003D8B01}"/>
    <dgm:cxn modelId="{10A852BB-EEE2-4E12-BD8F-673C3A52A78A}" srcId="{C4F54C15-D353-48CC-8806-5D5D4F1B2BF4}" destId="{91245758-917B-4D02-A26E-D77192BACA13}" srcOrd="0" destOrd="0" parTransId="{FAEF93D9-5CEF-4F10-BC2A-5E8FFE490216}" sibTransId="{EB555501-B7EB-4461-983C-0BBBD0646148}"/>
    <dgm:cxn modelId="{439597C2-07FB-4D5C-8C8A-1FA0B49CB6EA}" srcId="{9A158CA1-F077-49B9-B250-A0F516154E53}" destId="{C4F54C15-D353-48CC-8806-5D5D4F1B2BF4}" srcOrd="3" destOrd="0" parTransId="{B3AE6999-F5A9-4522-BA69-18EF4E0B60A0}" sibTransId="{F7B2AA00-D20B-45AB-B015-79CA731AE795}"/>
    <dgm:cxn modelId="{F0FFC9C5-31FD-4147-BA06-DB6A9C6E57C8}" type="presOf" srcId="{CE921086-D2C2-4D0C-A294-B9902C7C5ECE}" destId="{3CF8CF21-B6AD-4ACA-BD53-39B7D53EF042}" srcOrd="0" destOrd="0" presId="urn:microsoft.com/office/officeart/2008/layout/IncreasingCircleProcess"/>
    <dgm:cxn modelId="{EADCF3C8-C281-449E-AB2F-A9C9AB51D9EC}" type="presOf" srcId="{FAEE085C-398E-42BF-B228-18FDB803CBC2}" destId="{276C3C39-8B5D-44ED-947E-3F311B32F7D9}" srcOrd="0" destOrd="0" presId="urn:microsoft.com/office/officeart/2008/layout/IncreasingCircleProcess"/>
    <dgm:cxn modelId="{FA3D89CE-4961-47E5-B322-79D6F58E0BF7}" type="presOf" srcId="{08357342-9AFF-4C59-89B9-5028B4ECC13F}" destId="{A6FE462B-694B-4E2F-B4EA-65EBC7943C6A}" srcOrd="0" destOrd="5" presId="urn:microsoft.com/office/officeart/2008/layout/IncreasingCircleProcess"/>
    <dgm:cxn modelId="{D68B19D3-8F8E-4DC7-B974-D5ADCE8BC53A}" srcId="{CE921086-D2C2-4D0C-A294-B9902C7C5ECE}" destId="{9496023C-19D8-4856-8DC0-4EB882D610EB}" srcOrd="0" destOrd="0" parTransId="{C119A2A5-CDD2-4AA5-AB97-0119E4F414EC}" sibTransId="{3F5A28FE-2DC3-4941-B49F-CFCD6F987C12}"/>
    <dgm:cxn modelId="{AFEBCCD4-B267-4143-8FEB-19B9FE77DB4C}" srcId="{CE921086-D2C2-4D0C-A294-B9902C7C5ECE}" destId="{39A62454-3BDB-471C-A33A-2145C3D32501}" srcOrd="3" destOrd="0" parTransId="{0AC8ABFD-39BD-4ECA-9323-9F01D2188699}" sibTransId="{DE903F29-C432-48CC-B652-BC442F236304}"/>
    <dgm:cxn modelId="{E8A1AEE1-B202-4AE9-84A3-E6A7FA05517C}" srcId="{8A6C5801-0590-42A7-AC73-42F33980BB7E}" destId="{FAEE085C-398E-42BF-B228-18FDB803CBC2}" srcOrd="0" destOrd="0" parTransId="{79D3A886-2A3B-4D63-884D-4AFB4820444A}" sibTransId="{26351ADE-D70A-4FBE-95B0-586F6D4EA8D2}"/>
    <dgm:cxn modelId="{40EE03E9-0AA9-4782-AE75-86763121DF24}" type="presOf" srcId="{0FD67E96-8CE7-4283-8BD3-7676AF659EC4}" destId="{A6FE462B-694B-4E2F-B4EA-65EBC7943C6A}" srcOrd="0" destOrd="2" presId="urn:microsoft.com/office/officeart/2008/layout/IncreasingCircleProcess"/>
    <dgm:cxn modelId="{6F112CF7-44FB-4A75-8C57-AFD0A380E9A1}" type="presOf" srcId="{C4F54C15-D353-48CC-8806-5D5D4F1B2BF4}" destId="{4B51BC97-6840-4041-88DD-ACD8048C9AC7}" srcOrd="0" destOrd="0" presId="urn:microsoft.com/office/officeart/2008/layout/IncreasingCircleProcess"/>
    <dgm:cxn modelId="{09786835-1E14-4935-9988-7AA9562926E0}" type="presParOf" srcId="{9D1E2B50-81B4-4DA3-BBC8-8BDC47211B23}" destId="{189C1A26-F80A-4EC4-8AA6-B736A300B489}" srcOrd="0" destOrd="0" presId="urn:microsoft.com/office/officeart/2008/layout/IncreasingCircleProcess"/>
    <dgm:cxn modelId="{28A248D3-80C7-4420-9BA5-779B404351AF}" type="presParOf" srcId="{189C1A26-F80A-4EC4-8AA6-B736A300B489}" destId="{EEAECCB7-0F0F-413C-B2AE-64D893139D98}" srcOrd="0" destOrd="0" presId="urn:microsoft.com/office/officeart/2008/layout/IncreasingCircleProcess"/>
    <dgm:cxn modelId="{3D69BF73-F268-451F-A7E7-E10A5409B0E5}" type="presParOf" srcId="{189C1A26-F80A-4EC4-8AA6-B736A300B489}" destId="{69165953-65E4-4AAA-8370-DD258323E806}" srcOrd="1" destOrd="0" presId="urn:microsoft.com/office/officeart/2008/layout/IncreasingCircleProcess"/>
    <dgm:cxn modelId="{D462255E-2F24-48E3-A35F-D1740935876F}" type="presParOf" srcId="{189C1A26-F80A-4EC4-8AA6-B736A300B489}" destId="{276C3C39-8B5D-44ED-947E-3F311B32F7D9}" srcOrd="2" destOrd="0" presId="urn:microsoft.com/office/officeart/2008/layout/IncreasingCircleProcess"/>
    <dgm:cxn modelId="{3079F97D-4326-4B20-ADFB-E6585EAD3118}" type="presParOf" srcId="{189C1A26-F80A-4EC4-8AA6-B736A300B489}" destId="{2000D6DF-4561-4434-B325-5DB4CE2C59E6}" srcOrd="3" destOrd="0" presId="urn:microsoft.com/office/officeart/2008/layout/IncreasingCircleProcess"/>
    <dgm:cxn modelId="{63539B77-D829-4482-B799-9C12C74FC9F0}" type="presParOf" srcId="{9D1E2B50-81B4-4DA3-BBC8-8BDC47211B23}" destId="{6E96CB8F-C09E-4A2A-ADFC-5DD93AAD55B9}" srcOrd="1" destOrd="0" presId="urn:microsoft.com/office/officeart/2008/layout/IncreasingCircleProcess"/>
    <dgm:cxn modelId="{39F9A0E8-012E-46C1-AFBD-6CF0481DB262}" type="presParOf" srcId="{9D1E2B50-81B4-4DA3-BBC8-8BDC47211B23}" destId="{DB26C7FB-05A3-4CA4-9594-F502929520BB}" srcOrd="2" destOrd="0" presId="urn:microsoft.com/office/officeart/2008/layout/IncreasingCircleProcess"/>
    <dgm:cxn modelId="{3E54018A-98DE-4128-AD3B-38030A5F6D59}" type="presParOf" srcId="{DB26C7FB-05A3-4CA4-9594-F502929520BB}" destId="{6DB2BB54-0C14-444E-8153-EE296A37812E}" srcOrd="0" destOrd="0" presId="urn:microsoft.com/office/officeart/2008/layout/IncreasingCircleProcess"/>
    <dgm:cxn modelId="{1CEA1AFE-85B4-4D42-9943-CFB311DC640F}" type="presParOf" srcId="{DB26C7FB-05A3-4CA4-9594-F502929520BB}" destId="{F6ADD72C-A781-4F80-88F5-8EF9D534F6AD}" srcOrd="1" destOrd="0" presId="urn:microsoft.com/office/officeart/2008/layout/IncreasingCircleProcess"/>
    <dgm:cxn modelId="{B378A9E0-E19E-4551-B876-8ECCA641A278}" type="presParOf" srcId="{DB26C7FB-05A3-4CA4-9594-F502929520BB}" destId="{9E98F9FB-35E9-404A-9CDD-C474C2978A3E}" srcOrd="2" destOrd="0" presId="urn:microsoft.com/office/officeart/2008/layout/IncreasingCircleProcess"/>
    <dgm:cxn modelId="{1494E19C-2C59-4157-BA7E-8F6F3E8D5DA0}" type="presParOf" srcId="{DB26C7FB-05A3-4CA4-9594-F502929520BB}" destId="{9FAC5108-70B5-4882-9358-ACA5ED36F7BD}" srcOrd="3" destOrd="0" presId="urn:microsoft.com/office/officeart/2008/layout/IncreasingCircleProcess"/>
    <dgm:cxn modelId="{94214F30-CF24-4416-96CE-4EBAB121C87B}" type="presParOf" srcId="{9D1E2B50-81B4-4DA3-BBC8-8BDC47211B23}" destId="{1601783F-398D-48D4-A47A-78D9FC3FFE52}" srcOrd="3" destOrd="0" presId="urn:microsoft.com/office/officeart/2008/layout/IncreasingCircleProcess"/>
    <dgm:cxn modelId="{822D65AF-EEE2-4088-AE23-981045DA532D}" type="presParOf" srcId="{9D1E2B50-81B4-4DA3-BBC8-8BDC47211B23}" destId="{5E73F690-0BB2-4B65-8C7B-1161F25BD7A3}" srcOrd="4" destOrd="0" presId="urn:microsoft.com/office/officeart/2008/layout/IncreasingCircleProcess"/>
    <dgm:cxn modelId="{0D3DEDB6-A250-4C62-BCCE-5D706E1B0175}" type="presParOf" srcId="{5E73F690-0BB2-4B65-8C7B-1161F25BD7A3}" destId="{F6FAA26D-60C1-4932-90DD-0600AA032065}" srcOrd="0" destOrd="0" presId="urn:microsoft.com/office/officeart/2008/layout/IncreasingCircleProcess"/>
    <dgm:cxn modelId="{EB1F1C6A-CE0E-42BE-A1C1-6E7E4B581D1B}" type="presParOf" srcId="{5E73F690-0BB2-4B65-8C7B-1161F25BD7A3}" destId="{295C703D-1306-4354-B576-2C465FC38D35}" srcOrd="1" destOrd="0" presId="urn:microsoft.com/office/officeart/2008/layout/IncreasingCircleProcess"/>
    <dgm:cxn modelId="{5ACF8941-79F3-4B42-BB0C-44CD458D93D6}" type="presParOf" srcId="{5E73F690-0BB2-4B65-8C7B-1161F25BD7A3}" destId="{A6FE462B-694B-4E2F-B4EA-65EBC7943C6A}" srcOrd="2" destOrd="0" presId="urn:microsoft.com/office/officeart/2008/layout/IncreasingCircleProcess"/>
    <dgm:cxn modelId="{CF32252A-9EFD-45C4-A7FC-9F6F437D1DF7}" type="presParOf" srcId="{5E73F690-0BB2-4B65-8C7B-1161F25BD7A3}" destId="{3CF8CF21-B6AD-4ACA-BD53-39B7D53EF042}" srcOrd="3" destOrd="0" presId="urn:microsoft.com/office/officeart/2008/layout/IncreasingCircleProcess"/>
    <dgm:cxn modelId="{12213A30-CF4C-4DFD-BFA9-A80F3401AFCA}" type="presParOf" srcId="{9D1E2B50-81B4-4DA3-BBC8-8BDC47211B23}" destId="{B1A52B5A-A023-4046-BA75-3EED2D8FBA87}" srcOrd="5" destOrd="0" presId="urn:microsoft.com/office/officeart/2008/layout/IncreasingCircleProcess"/>
    <dgm:cxn modelId="{DBD45C40-C25E-49C9-8E83-397BF11E6732}" type="presParOf" srcId="{9D1E2B50-81B4-4DA3-BBC8-8BDC47211B23}" destId="{C3DF935F-E02D-46AA-B68D-97A59DA0D7A4}" srcOrd="6" destOrd="0" presId="urn:microsoft.com/office/officeart/2008/layout/IncreasingCircleProcess"/>
    <dgm:cxn modelId="{DF9F328D-9C8B-4B3B-B6E7-A919A6A18A66}" type="presParOf" srcId="{C3DF935F-E02D-46AA-B68D-97A59DA0D7A4}" destId="{3D5093F3-321D-4E25-91B1-2AF5E932AAC8}" srcOrd="0" destOrd="0" presId="urn:microsoft.com/office/officeart/2008/layout/IncreasingCircleProcess"/>
    <dgm:cxn modelId="{B83614A9-5BDC-4660-BE99-F67E036A6267}" type="presParOf" srcId="{C3DF935F-E02D-46AA-B68D-97A59DA0D7A4}" destId="{57CF64DE-1DF1-4C0C-B54F-F0B8A068FF90}" srcOrd="1" destOrd="0" presId="urn:microsoft.com/office/officeart/2008/layout/IncreasingCircleProcess"/>
    <dgm:cxn modelId="{65A7740F-EF79-4748-B411-C8D4621C4920}" type="presParOf" srcId="{C3DF935F-E02D-46AA-B68D-97A59DA0D7A4}" destId="{C1E29444-8E24-4A41-AA6B-FB7BDA59AB39}" srcOrd="2" destOrd="0" presId="urn:microsoft.com/office/officeart/2008/layout/IncreasingCircleProcess"/>
    <dgm:cxn modelId="{1AAF721E-898E-47B9-9D02-1F3957312324}" type="presParOf" srcId="{C3DF935F-E02D-46AA-B68D-97A59DA0D7A4}" destId="{4B51BC97-6840-4041-88DD-ACD8048C9AC7}" srcOrd="3" destOrd="0" presId="urn:microsoft.com/office/officeart/2008/layout/IncreasingCircleProcess"/>
    <dgm:cxn modelId="{7CBB44DD-5A52-450B-BE29-79E7990B191B}" type="presParOf" srcId="{9D1E2B50-81B4-4DA3-BBC8-8BDC47211B23}" destId="{3303FDAF-1F9E-46E2-8D7F-30F2FB669718}" srcOrd="7" destOrd="0" presId="urn:microsoft.com/office/officeart/2008/layout/IncreasingCircleProcess"/>
    <dgm:cxn modelId="{6D66E548-8556-49D6-8604-6B11416CD647}" type="presParOf" srcId="{9D1E2B50-81B4-4DA3-BBC8-8BDC47211B23}" destId="{4D91A545-7A5C-4F58-B4C7-B932E0613F8A}" srcOrd="8" destOrd="0" presId="urn:microsoft.com/office/officeart/2008/layout/IncreasingCircleProcess"/>
    <dgm:cxn modelId="{0D2C5FD9-3BCB-4B71-9D7D-6731D2C52DD6}" type="presParOf" srcId="{4D91A545-7A5C-4F58-B4C7-B932E0613F8A}" destId="{A03ED983-FEB7-444B-8983-0FC1B3001FC1}" srcOrd="0" destOrd="0" presId="urn:microsoft.com/office/officeart/2008/layout/IncreasingCircleProcess"/>
    <dgm:cxn modelId="{37C90AA0-3E0A-4187-9E35-30E529520DD8}" type="presParOf" srcId="{4D91A545-7A5C-4F58-B4C7-B932E0613F8A}" destId="{FE4E24DF-2B38-40E4-B805-B64B214EB2FB}" srcOrd="1" destOrd="0" presId="urn:microsoft.com/office/officeart/2008/layout/IncreasingCircleProcess"/>
    <dgm:cxn modelId="{4301714D-C7EE-48A9-94D7-2A386B6A5B2A}" type="presParOf" srcId="{4D91A545-7A5C-4F58-B4C7-B932E0613F8A}" destId="{8B099065-C8A2-45C8-A33C-C935F6E8A300}" srcOrd="2" destOrd="0" presId="urn:microsoft.com/office/officeart/2008/layout/IncreasingCircleProcess"/>
    <dgm:cxn modelId="{06F8E7A3-1DB1-4DA9-9D90-C0711CAECE18}" type="presParOf" srcId="{4D91A545-7A5C-4F58-B4C7-B932E0613F8A}" destId="{9F4FABE1-736C-406B-93E6-2C6DFA8BC35D}" srcOrd="3" destOrd="0" presId="urn:microsoft.com/office/officeart/2008/layout/IncreasingCircleProcess"/>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44340F-5694-4C90-8D9A-7A4056C1B74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0C5DC24-9D1F-4E48-83CA-010D242EA9C7}">
      <dgm:prSet phldrT="[Text]"/>
      <dgm:spPr>
        <a:solidFill>
          <a:srgbClr val="00B0F0"/>
        </a:solidFill>
      </dgm:spPr>
      <dgm:t>
        <a:bodyPr/>
        <a:lstStyle/>
        <a:p>
          <a:r>
            <a:rPr lang="en-US"/>
            <a:t>Potential Innovative Solutions?</a:t>
          </a:r>
        </a:p>
      </dgm:t>
    </dgm:pt>
    <dgm:pt modelId="{77E01D32-AC17-4C82-8317-5629810AE69E}" type="parTrans" cxnId="{31EB9F08-5B59-4680-B56C-288B4B1D617D}">
      <dgm:prSet/>
      <dgm:spPr/>
      <dgm:t>
        <a:bodyPr/>
        <a:lstStyle/>
        <a:p>
          <a:endParaRPr lang="en-US"/>
        </a:p>
      </dgm:t>
    </dgm:pt>
    <dgm:pt modelId="{68C13088-2498-4E4D-9995-CE0F86A5FF68}" type="sibTrans" cxnId="{31EB9F08-5B59-4680-B56C-288B4B1D617D}">
      <dgm:prSet/>
      <dgm:spPr/>
      <dgm:t>
        <a:bodyPr/>
        <a:lstStyle/>
        <a:p>
          <a:endParaRPr lang="en-US"/>
        </a:p>
      </dgm:t>
    </dgm:pt>
    <dgm:pt modelId="{3921856B-D9EB-402D-99F5-590F5F47379F}">
      <dgm:prSet phldrT="[Text]"/>
      <dgm:spPr>
        <a:solidFill>
          <a:srgbClr val="0A8438"/>
        </a:solidFill>
      </dgm:spPr>
      <dgm:t>
        <a:bodyPr/>
        <a:lstStyle/>
        <a:p>
          <a:r>
            <a:rPr lang="en-US"/>
            <a:t>No</a:t>
          </a:r>
        </a:p>
      </dgm:t>
    </dgm:pt>
    <dgm:pt modelId="{8436D324-32E6-4FC3-9A47-4BEC89D3D1D5}" type="parTrans" cxnId="{B032FA31-C0A2-4638-BE6A-E5C00D01C159}">
      <dgm:prSet>
        <dgm:style>
          <a:lnRef idx="0">
            <a:scrgbClr r="0" g="0" b="0"/>
          </a:lnRef>
          <a:fillRef idx="0">
            <a:scrgbClr r="0" g="0" b="0"/>
          </a:fillRef>
          <a:effectRef idx="0">
            <a:scrgbClr r="0" g="0" b="0"/>
          </a:effectRef>
          <a:fontRef idx="minor">
            <a:schemeClr val="tx1"/>
          </a:fontRef>
        </dgm:style>
      </dgm:prSet>
      <dgm:spPr>
        <a:ln w="57150" cap="flat" cmpd="sng" algn="ctr">
          <a:solidFill>
            <a:srgbClr val="0A8438"/>
          </a:solidFill>
          <a:prstDash val="solid"/>
          <a:round/>
          <a:headEnd type="none" w="med" len="med"/>
          <a:tailEnd type="arrow" w="med" len="med"/>
        </a:ln>
      </dgm:spPr>
      <dgm:t>
        <a:bodyPr/>
        <a:lstStyle/>
        <a:p>
          <a:endParaRPr lang="en-US"/>
        </a:p>
      </dgm:t>
    </dgm:pt>
    <dgm:pt modelId="{89937A1D-13C1-4A46-8A67-67A16256B0BB}" type="sibTrans" cxnId="{B032FA31-C0A2-4638-BE6A-E5C00D01C159}">
      <dgm:prSet/>
      <dgm:spPr/>
      <dgm:t>
        <a:bodyPr/>
        <a:lstStyle/>
        <a:p>
          <a:endParaRPr lang="en-US"/>
        </a:p>
      </dgm:t>
    </dgm:pt>
    <dgm:pt modelId="{C8710C7D-BB4B-4C9C-9995-80FDA04F9234}">
      <dgm:prSet phldrT="[Text]"/>
      <dgm:spPr>
        <a:solidFill>
          <a:srgbClr val="0A8438"/>
        </a:solidFill>
      </dgm:spPr>
      <dgm:t>
        <a:bodyPr/>
        <a:lstStyle/>
        <a:p>
          <a:r>
            <a:rPr lang="en-US"/>
            <a:t>Proceed with pond siting process</a:t>
          </a:r>
        </a:p>
      </dgm:t>
    </dgm:pt>
    <dgm:pt modelId="{5EF0F9E0-3729-4F15-82E0-8C1D8AA303E7}" type="parTrans" cxnId="{067086D5-5081-4816-A442-7B229BDC90DE}">
      <dgm:prSet>
        <dgm:style>
          <a:lnRef idx="0">
            <a:scrgbClr r="0" g="0" b="0"/>
          </a:lnRef>
          <a:fillRef idx="0">
            <a:scrgbClr r="0" g="0" b="0"/>
          </a:fillRef>
          <a:effectRef idx="0">
            <a:scrgbClr r="0" g="0" b="0"/>
          </a:effectRef>
          <a:fontRef idx="minor">
            <a:schemeClr val="tx1"/>
          </a:fontRef>
        </dgm:style>
      </dgm:prSet>
      <dgm:spPr>
        <a:ln w="57150" cap="flat" cmpd="sng" algn="ctr">
          <a:solidFill>
            <a:srgbClr val="0A8438"/>
          </a:solidFill>
          <a:prstDash val="solid"/>
          <a:round/>
          <a:headEnd type="none" w="med" len="med"/>
          <a:tailEnd type="arrow" w="med" len="med"/>
        </a:ln>
      </dgm:spPr>
      <dgm:t>
        <a:bodyPr/>
        <a:lstStyle/>
        <a:p>
          <a:endParaRPr lang="en-US"/>
        </a:p>
      </dgm:t>
    </dgm:pt>
    <dgm:pt modelId="{43C3DDFE-EAA9-49EB-A97E-EC15B2DD5FD3}" type="sibTrans" cxnId="{067086D5-5081-4816-A442-7B229BDC90DE}">
      <dgm:prSet/>
      <dgm:spPr/>
      <dgm:t>
        <a:bodyPr/>
        <a:lstStyle/>
        <a:p>
          <a:endParaRPr lang="en-US"/>
        </a:p>
      </dgm:t>
    </dgm:pt>
    <dgm:pt modelId="{57DDADEA-C726-4D5F-A317-D98665964E04}">
      <dgm:prSet phldrT="[Text]"/>
      <dgm:spPr>
        <a:solidFill>
          <a:srgbClr val="00749C"/>
        </a:solidFill>
      </dgm:spPr>
      <dgm:t>
        <a:bodyPr/>
        <a:lstStyle/>
        <a:p>
          <a:r>
            <a:rPr lang="en-US"/>
            <a:t>Yes</a:t>
          </a:r>
        </a:p>
      </dgm:t>
    </dgm:pt>
    <dgm:pt modelId="{C312670D-5C7B-42E6-BAB5-C0181292A7E4}" type="parTrans" cxnId="{0AA9CC74-C82A-424A-973A-C1F988E459A8}">
      <dgm:prSet>
        <dgm:style>
          <a:lnRef idx="0">
            <a:scrgbClr r="0" g="0" b="0"/>
          </a:lnRef>
          <a:fillRef idx="0">
            <a:scrgbClr r="0" g="0" b="0"/>
          </a:fillRef>
          <a:effectRef idx="0">
            <a:scrgbClr r="0" g="0" b="0"/>
          </a:effectRef>
          <a:fontRef idx="minor">
            <a:schemeClr val="tx1"/>
          </a:fontRef>
        </dgm:style>
      </dgm:prSet>
      <dgm:spPr>
        <a:ln w="57150" cap="flat" cmpd="sng" algn="ctr">
          <a:solidFill>
            <a:schemeClr val="accent2"/>
          </a:solidFill>
          <a:prstDash val="solid"/>
          <a:round/>
          <a:headEnd type="none" w="med" len="med"/>
          <a:tailEnd type="arrow" w="med" len="med"/>
        </a:ln>
      </dgm:spPr>
      <dgm:t>
        <a:bodyPr/>
        <a:lstStyle/>
        <a:p>
          <a:endParaRPr lang="en-US"/>
        </a:p>
      </dgm:t>
    </dgm:pt>
    <dgm:pt modelId="{9A38FA3A-4BF6-417E-A2F1-13B6E72BD223}" type="sibTrans" cxnId="{0AA9CC74-C82A-424A-973A-C1F988E459A8}">
      <dgm:prSet/>
      <dgm:spPr/>
      <dgm:t>
        <a:bodyPr/>
        <a:lstStyle/>
        <a:p>
          <a:endParaRPr lang="en-US"/>
        </a:p>
      </dgm:t>
    </dgm:pt>
    <dgm:pt modelId="{8E88BA74-54A8-4E9B-8846-6A5AF5FED384}">
      <dgm:prSet phldrT="[Text]"/>
      <dgm:spPr>
        <a:solidFill>
          <a:srgbClr val="00749C"/>
        </a:solidFill>
      </dgm:spPr>
      <dgm:t>
        <a:bodyPr/>
        <a:lstStyle/>
        <a:p>
          <a:r>
            <a:rPr lang="en-US"/>
            <a:t>…Next Slide</a:t>
          </a:r>
        </a:p>
      </dgm:t>
    </dgm:pt>
    <dgm:pt modelId="{E0E8F3A2-A738-43F0-8EB4-450D37E5A934}" type="parTrans" cxnId="{78326476-880E-4525-8A1E-CB3E6322EAB5}">
      <dgm:prSet>
        <dgm:style>
          <a:lnRef idx="0">
            <a:scrgbClr r="0" g="0" b="0"/>
          </a:lnRef>
          <a:fillRef idx="0">
            <a:scrgbClr r="0" g="0" b="0"/>
          </a:fillRef>
          <a:effectRef idx="0">
            <a:scrgbClr r="0" g="0" b="0"/>
          </a:effectRef>
          <a:fontRef idx="minor">
            <a:schemeClr val="tx1"/>
          </a:fontRef>
        </dgm:style>
      </dgm:prSet>
      <dgm:spPr>
        <a:ln w="57150" cap="flat" cmpd="sng" algn="ctr">
          <a:solidFill>
            <a:schemeClr val="accent2"/>
          </a:solidFill>
          <a:prstDash val="solid"/>
          <a:round/>
          <a:headEnd type="none" w="med" len="med"/>
          <a:tailEnd type="arrow" w="med" len="med"/>
        </a:ln>
      </dgm:spPr>
      <dgm:t>
        <a:bodyPr/>
        <a:lstStyle/>
        <a:p>
          <a:endParaRPr lang="en-US"/>
        </a:p>
      </dgm:t>
    </dgm:pt>
    <dgm:pt modelId="{159ADC10-709D-409C-B992-85A4A94FBCFD}" type="sibTrans" cxnId="{78326476-880E-4525-8A1E-CB3E6322EAB5}">
      <dgm:prSet/>
      <dgm:spPr/>
      <dgm:t>
        <a:bodyPr/>
        <a:lstStyle/>
        <a:p>
          <a:endParaRPr lang="en-US"/>
        </a:p>
      </dgm:t>
    </dgm:pt>
    <dgm:pt modelId="{D9A43B54-9EBF-4F07-9907-D8E7D04733B0}" type="pres">
      <dgm:prSet presAssocID="{6444340F-5694-4C90-8D9A-7A4056C1B745}" presName="diagram" presStyleCnt="0">
        <dgm:presLayoutVars>
          <dgm:chPref val="1"/>
          <dgm:dir/>
          <dgm:animOne val="branch"/>
          <dgm:animLvl val="lvl"/>
          <dgm:resizeHandles val="exact"/>
        </dgm:presLayoutVars>
      </dgm:prSet>
      <dgm:spPr/>
    </dgm:pt>
    <dgm:pt modelId="{1DD078D5-3868-45C0-BB79-3422D2113CAA}" type="pres">
      <dgm:prSet presAssocID="{D0C5DC24-9D1F-4E48-83CA-010D242EA9C7}" presName="root1" presStyleCnt="0"/>
      <dgm:spPr/>
    </dgm:pt>
    <dgm:pt modelId="{05AD776C-BED5-4CE3-B610-2CA84CFF93AA}" type="pres">
      <dgm:prSet presAssocID="{D0C5DC24-9D1F-4E48-83CA-010D242EA9C7}" presName="LevelOneTextNode" presStyleLbl="node0" presStyleIdx="0" presStyleCnt="1">
        <dgm:presLayoutVars>
          <dgm:chPref val="3"/>
        </dgm:presLayoutVars>
      </dgm:prSet>
      <dgm:spPr/>
    </dgm:pt>
    <dgm:pt modelId="{451CD86D-BD07-4041-B0E6-2C3A68715229}" type="pres">
      <dgm:prSet presAssocID="{D0C5DC24-9D1F-4E48-83CA-010D242EA9C7}" presName="level2hierChild" presStyleCnt="0"/>
      <dgm:spPr/>
    </dgm:pt>
    <dgm:pt modelId="{59BCA62E-5383-422E-83F2-C0061E16D2A1}" type="pres">
      <dgm:prSet presAssocID="{8436D324-32E6-4FC3-9A47-4BEC89D3D1D5}" presName="conn2-1" presStyleLbl="parChTrans1D2" presStyleIdx="0" presStyleCnt="2"/>
      <dgm:spPr/>
    </dgm:pt>
    <dgm:pt modelId="{0E0DEF15-60F8-4EFF-9B78-E6A3F7D51DDC}" type="pres">
      <dgm:prSet presAssocID="{8436D324-32E6-4FC3-9A47-4BEC89D3D1D5}" presName="connTx" presStyleLbl="parChTrans1D2" presStyleIdx="0" presStyleCnt="2"/>
      <dgm:spPr/>
    </dgm:pt>
    <dgm:pt modelId="{B0565B91-5463-4E91-9DE8-B7C341F35377}" type="pres">
      <dgm:prSet presAssocID="{3921856B-D9EB-402D-99F5-590F5F47379F}" presName="root2" presStyleCnt="0"/>
      <dgm:spPr/>
    </dgm:pt>
    <dgm:pt modelId="{DB79ACEE-31BF-4CBE-9E66-5CA53192FE2A}" type="pres">
      <dgm:prSet presAssocID="{3921856B-D9EB-402D-99F5-590F5F47379F}" presName="LevelTwoTextNode" presStyleLbl="node2" presStyleIdx="0" presStyleCnt="2">
        <dgm:presLayoutVars>
          <dgm:chPref val="3"/>
        </dgm:presLayoutVars>
      </dgm:prSet>
      <dgm:spPr/>
    </dgm:pt>
    <dgm:pt modelId="{2B9A2977-55BC-4E82-B3FF-DAFF636E5393}" type="pres">
      <dgm:prSet presAssocID="{3921856B-D9EB-402D-99F5-590F5F47379F}" presName="level3hierChild" presStyleCnt="0"/>
      <dgm:spPr/>
    </dgm:pt>
    <dgm:pt modelId="{7C55996C-658A-49D4-8C36-0300A1F62503}" type="pres">
      <dgm:prSet presAssocID="{5EF0F9E0-3729-4F15-82E0-8C1D8AA303E7}" presName="conn2-1" presStyleLbl="parChTrans1D3" presStyleIdx="0" presStyleCnt="2"/>
      <dgm:spPr/>
    </dgm:pt>
    <dgm:pt modelId="{7F3B277D-D9D0-4910-83FF-6D3B1507201C}" type="pres">
      <dgm:prSet presAssocID="{5EF0F9E0-3729-4F15-82E0-8C1D8AA303E7}" presName="connTx" presStyleLbl="parChTrans1D3" presStyleIdx="0" presStyleCnt="2"/>
      <dgm:spPr/>
    </dgm:pt>
    <dgm:pt modelId="{D13D1CCF-7E84-4623-91B6-75432453A87E}" type="pres">
      <dgm:prSet presAssocID="{C8710C7D-BB4B-4C9C-9995-80FDA04F9234}" presName="root2" presStyleCnt="0"/>
      <dgm:spPr/>
    </dgm:pt>
    <dgm:pt modelId="{305E1FAF-5A03-4E76-AF5F-46DE85BB0B58}" type="pres">
      <dgm:prSet presAssocID="{C8710C7D-BB4B-4C9C-9995-80FDA04F9234}" presName="LevelTwoTextNode" presStyleLbl="node3" presStyleIdx="0" presStyleCnt="2">
        <dgm:presLayoutVars>
          <dgm:chPref val="3"/>
        </dgm:presLayoutVars>
      </dgm:prSet>
      <dgm:spPr/>
    </dgm:pt>
    <dgm:pt modelId="{8C1CFE51-7A25-451E-89C3-CA1783562E3F}" type="pres">
      <dgm:prSet presAssocID="{C8710C7D-BB4B-4C9C-9995-80FDA04F9234}" presName="level3hierChild" presStyleCnt="0"/>
      <dgm:spPr/>
    </dgm:pt>
    <dgm:pt modelId="{37707BAB-D844-48AA-9CA5-86EDC2DFBE6A}" type="pres">
      <dgm:prSet presAssocID="{C312670D-5C7B-42E6-BAB5-C0181292A7E4}" presName="conn2-1" presStyleLbl="parChTrans1D2" presStyleIdx="1" presStyleCnt="2"/>
      <dgm:spPr/>
    </dgm:pt>
    <dgm:pt modelId="{0BC9FFB1-DC33-4277-BEC7-A5B15B4B65B5}" type="pres">
      <dgm:prSet presAssocID="{C312670D-5C7B-42E6-BAB5-C0181292A7E4}" presName="connTx" presStyleLbl="parChTrans1D2" presStyleIdx="1" presStyleCnt="2"/>
      <dgm:spPr/>
    </dgm:pt>
    <dgm:pt modelId="{D3C3EBC9-7296-4657-B581-1422FBB7F4A9}" type="pres">
      <dgm:prSet presAssocID="{57DDADEA-C726-4D5F-A317-D98665964E04}" presName="root2" presStyleCnt="0"/>
      <dgm:spPr/>
    </dgm:pt>
    <dgm:pt modelId="{9B4376DF-5A19-4E83-A897-1D8A9CEED578}" type="pres">
      <dgm:prSet presAssocID="{57DDADEA-C726-4D5F-A317-D98665964E04}" presName="LevelTwoTextNode" presStyleLbl="node2" presStyleIdx="1" presStyleCnt="2">
        <dgm:presLayoutVars>
          <dgm:chPref val="3"/>
        </dgm:presLayoutVars>
      </dgm:prSet>
      <dgm:spPr/>
    </dgm:pt>
    <dgm:pt modelId="{366061C4-5EA7-4FFF-A201-74D20C9DF3E2}" type="pres">
      <dgm:prSet presAssocID="{57DDADEA-C726-4D5F-A317-D98665964E04}" presName="level3hierChild" presStyleCnt="0"/>
      <dgm:spPr/>
    </dgm:pt>
    <dgm:pt modelId="{4BE972EA-8726-46E0-BA7C-76D5199F8DEA}" type="pres">
      <dgm:prSet presAssocID="{E0E8F3A2-A738-43F0-8EB4-450D37E5A934}" presName="conn2-1" presStyleLbl="parChTrans1D3" presStyleIdx="1" presStyleCnt="2"/>
      <dgm:spPr/>
    </dgm:pt>
    <dgm:pt modelId="{968630F9-7594-4DCD-95A9-8C90795DC7DF}" type="pres">
      <dgm:prSet presAssocID="{E0E8F3A2-A738-43F0-8EB4-450D37E5A934}" presName="connTx" presStyleLbl="parChTrans1D3" presStyleIdx="1" presStyleCnt="2"/>
      <dgm:spPr/>
    </dgm:pt>
    <dgm:pt modelId="{A0F4A14B-5DFA-4E9F-9D4B-24AB875D71F5}" type="pres">
      <dgm:prSet presAssocID="{8E88BA74-54A8-4E9B-8846-6A5AF5FED384}" presName="root2" presStyleCnt="0"/>
      <dgm:spPr/>
    </dgm:pt>
    <dgm:pt modelId="{0933C0AC-62BF-4FE5-92AE-88D512BE5003}" type="pres">
      <dgm:prSet presAssocID="{8E88BA74-54A8-4E9B-8846-6A5AF5FED384}" presName="LevelTwoTextNode" presStyleLbl="node3" presStyleIdx="1" presStyleCnt="2">
        <dgm:presLayoutVars>
          <dgm:chPref val="3"/>
        </dgm:presLayoutVars>
      </dgm:prSet>
      <dgm:spPr/>
    </dgm:pt>
    <dgm:pt modelId="{DD0205C8-69CB-4DEA-A577-6B7EADB51E31}" type="pres">
      <dgm:prSet presAssocID="{8E88BA74-54A8-4E9B-8846-6A5AF5FED384}" presName="level3hierChild" presStyleCnt="0"/>
      <dgm:spPr/>
    </dgm:pt>
  </dgm:ptLst>
  <dgm:cxnLst>
    <dgm:cxn modelId="{95B14607-12B4-49CA-97CB-F983B506F332}" type="presOf" srcId="{C8710C7D-BB4B-4C9C-9995-80FDA04F9234}" destId="{305E1FAF-5A03-4E76-AF5F-46DE85BB0B58}" srcOrd="0" destOrd="0" presId="urn:microsoft.com/office/officeart/2005/8/layout/hierarchy2"/>
    <dgm:cxn modelId="{31EB9F08-5B59-4680-B56C-288B4B1D617D}" srcId="{6444340F-5694-4C90-8D9A-7A4056C1B745}" destId="{D0C5DC24-9D1F-4E48-83CA-010D242EA9C7}" srcOrd="0" destOrd="0" parTransId="{77E01D32-AC17-4C82-8317-5629810AE69E}" sibTransId="{68C13088-2498-4E4D-9995-CE0F86A5FF68}"/>
    <dgm:cxn modelId="{77B4A022-2868-4BA8-8339-70F215E6D283}" type="presOf" srcId="{8436D324-32E6-4FC3-9A47-4BEC89D3D1D5}" destId="{0E0DEF15-60F8-4EFF-9B78-E6A3F7D51DDC}" srcOrd="1" destOrd="0" presId="urn:microsoft.com/office/officeart/2005/8/layout/hierarchy2"/>
    <dgm:cxn modelId="{B032FA31-C0A2-4638-BE6A-E5C00D01C159}" srcId="{D0C5DC24-9D1F-4E48-83CA-010D242EA9C7}" destId="{3921856B-D9EB-402D-99F5-590F5F47379F}" srcOrd="0" destOrd="0" parTransId="{8436D324-32E6-4FC3-9A47-4BEC89D3D1D5}" sibTransId="{89937A1D-13C1-4A46-8A67-67A16256B0BB}"/>
    <dgm:cxn modelId="{D7A84334-8F89-4D6B-A7C7-FBBB433D5E05}" type="presOf" srcId="{D0C5DC24-9D1F-4E48-83CA-010D242EA9C7}" destId="{05AD776C-BED5-4CE3-B610-2CA84CFF93AA}" srcOrd="0" destOrd="0" presId="urn:microsoft.com/office/officeart/2005/8/layout/hierarchy2"/>
    <dgm:cxn modelId="{5ADB8434-BDAE-4F2A-BBEC-045C1D349133}" type="presOf" srcId="{8436D324-32E6-4FC3-9A47-4BEC89D3D1D5}" destId="{59BCA62E-5383-422E-83F2-C0061E16D2A1}" srcOrd="0" destOrd="0" presId="urn:microsoft.com/office/officeart/2005/8/layout/hierarchy2"/>
    <dgm:cxn modelId="{9CFCF765-B721-4716-A399-6217024A4A51}" type="presOf" srcId="{5EF0F9E0-3729-4F15-82E0-8C1D8AA303E7}" destId="{7C55996C-658A-49D4-8C36-0300A1F62503}" srcOrd="0" destOrd="0" presId="urn:microsoft.com/office/officeart/2005/8/layout/hierarchy2"/>
    <dgm:cxn modelId="{E371BD6E-AE0F-4F2E-AEFF-1E82245CE715}" type="presOf" srcId="{8E88BA74-54A8-4E9B-8846-6A5AF5FED384}" destId="{0933C0AC-62BF-4FE5-92AE-88D512BE5003}" srcOrd="0" destOrd="0" presId="urn:microsoft.com/office/officeart/2005/8/layout/hierarchy2"/>
    <dgm:cxn modelId="{77BBFA52-91BE-4F3E-B124-997B39BB18F2}" type="presOf" srcId="{5EF0F9E0-3729-4F15-82E0-8C1D8AA303E7}" destId="{7F3B277D-D9D0-4910-83FF-6D3B1507201C}" srcOrd="1" destOrd="0" presId="urn:microsoft.com/office/officeart/2005/8/layout/hierarchy2"/>
    <dgm:cxn modelId="{0AA9CC74-C82A-424A-973A-C1F988E459A8}" srcId="{D0C5DC24-9D1F-4E48-83CA-010D242EA9C7}" destId="{57DDADEA-C726-4D5F-A317-D98665964E04}" srcOrd="1" destOrd="0" parTransId="{C312670D-5C7B-42E6-BAB5-C0181292A7E4}" sibTransId="{9A38FA3A-4BF6-417E-A2F1-13B6E72BD223}"/>
    <dgm:cxn modelId="{78326476-880E-4525-8A1E-CB3E6322EAB5}" srcId="{57DDADEA-C726-4D5F-A317-D98665964E04}" destId="{8E88BA74-54A8-4E9B-8846-6A5AF5FED384}" srcOrd="0" destOrd="0" parTransId="{E0E8F3A2-A738-43F0-8EB4-450D37E5A934}" sibTransId="{159ADC10-709D-409C-B992-85A4A94FBCFD}"/>
    <dgm:cxn modelId="{22FD6487-C5F7-4E8A-8329-8F7B27155F1D}" type="presOf" srcId="{E0E8F3A2-A738-43F0-8EB4-450D37E5A934}" destId="{4BE972EA-8726-46E0-BA7C-76D5199F8DEA}" srcOrd="0" destOrd="0" presId="urn:microsoft.com/office/officeart/2005/8/layout/hierarchy2"/>
    <dgm:cxn modelId="{CF49E499-B10E-4E8E-A52C-08CC7FEC2C9E}" type="presOf" srcId="{57DDADEA-C726-4D5F-A317-D98665964E04}" destId="{9B4376DF-5A19-4E83-A897-1D8A9CEED578}" srcOrd="0" destOrd="0" presId="urn:microsoft.com/office/officeart/2005/8/layout/hierarchy2"/>
    <dgm:cxn modelId="{51B80AA3-3974-4188-8AC4-DDD80C3B1C0C}" type="presOf" srcId="{6444340F-5694-4C90-8D9A-7A4056C1B745}" destId="{D9A43B54-9EBF-4F07-9907-D8E7D04733B0}" srcOrd="0" destOrd="0" presId="urn:microsoft.com/office/officeart/2005/8/layout/hierarchy2"/>
    <dgm:cxn modelId="{7BB26EAB-CDEE-4FB4-944F-E57DDA87165A}" type="presOf" srcId="{C312670D-5C7B-42E6-BAB5-C0181292A7E4}" destId="{0BC9FFB1-DC33-4277-BEC7-A5B15B4B65B5}" srcOrd="1" destOrd="0" presId="urn:microsoft.com/office/officeart/2005/8/layout/hierarchy2"/>
    <dgm:cxn modelId="{743187B5-556E-474A-9858-9E1B345BA295}" type="presOf" srcId="{3921856B-D9EB-402D-99F5-590F5F47379F}" destId="{DB79ACEE-31BF-4CBE-9E66-5CA53192FE2A}" srcOrd="0" destOrd="0" presId="urn:microsoft.com/office/officeart/2005/8/layout/hierarchy2"/>
    <dgm:cxn modelId="{067086D5-5081-4816-A442-7B229BDC90DE}" srcId="{3921856B-D9EB-402D-99F5-590F5F47379F}" destId="{C8710C7D-BB4B-4C9C-9995-80FDA04F9234}" srcOrd="0" destOrd="0" parTransId="{5EF0F9E0-3729-4F15-82E0-8C1D8AA303E7}" sibTransId="{43C3DDFE-EAA9-49EB-A97E-EC15B2DD5FD3}"/>
    <dgm:cxn modelId="{B92AF7E2-4795-44AD-85B3-3E934EE04AB5}" type="presOf" srcId="{C312670D-5C7B-42E6-BAB5-C0181292A7E4}" destId="{37707BAB-D844-48AA-9CA5-86EDC2DFBE6A}" srcOrd="0" destOrd="0" presId="urn:microsoft.com/office/officeart/2005/8/layout/hierarchy2"/>
    <dgm:cxn modelId="{B37D99F2-3C84-4626-A2CA-7A3F8D759B98}" type="presOf" srcId="{E0E8F3A2-A738-43F0-8EB4-450D37E5A934}" destId="{968630F9-7594-4DCD-95A9-8C90795DC7DF}" srcOrd="1" destOrd="0" presId="urn:microsoft.com/office/officeart/2005/8/layout/hierarchy2"/>
    <dgm:cxn modelId="{D254C69F-D3A1-4C4C-80B4-318CEE2D4C1F}" type="presParOf" srcId="{D9A43B54-9EBF-4F07-9907-D8E7D04733B0}" destId="{1DD078D5-3868-45C0-BB79-3422D2113CAA}" srcOrd="0" destOrd="0" presId="urn:microsoft.com/office/officeart/2005/8/layout/hierarchy2"/>
    <dgm:cxn modelId="{9FDF14D5-8ECD-4780-BE3D-EC0914AB153E}" type="presParOf" srcId="{1DD078D5-3868-45C0-BB79-3422D2113CAA}" destId="{05AD776C-BED5-4CE3-B610-2CA84CFF93AA}" srcOrd="0" destOrd="0" presId="urn:microsoft.com/office/officeart/2005/8/layout/hierarchy2"/>
    <dgm:cxn modelId="{A66F7789-5F41-4DAD-ABC6-FEFAD5C8BD0D}" type="presParOf" srcId="{1DD078D5-3868-45C0-BB79-3422D2113CAA}" destId="{451CD86D-BD07-4041-B0E6-2C3A68715229}" srcOrd="1" destOrd="0" presId="urn:microsoft.com/office/officeart/2005/8/layout/hierarchy2"/>
    <dgm:cxn modelId="{A4B76126-5557-4710-A50F-AE1C0BC4814E}" type="presParOf" srcId="{451CD86D-BD07-4041-B0E6-2C3A68715229}" destId="{59BCA62E-5383-422E-83F2-C0061E16D2A1}" srcOrd="0" destOrd="0" presId="urn:microsoft.com/office/officeart/2005/8/layout/hierarchy2"/>
    <dgm:cxn modelId="{97221B4F-6AAC-47DB-9438-D4BC0D46844F}" type="presParOf" srcId="{59BCA62E-5383-422E-83F2-C0061E16D2A1}" destId="{0E0DEF15-60F8-4EFF-9B78-E6A3F7D51DDC}" srcOrd="0" destOrd="0" presId="urn:microsoft.com/office/officeart/2005/8/layout/hierarchy2"/>
    <dgm:cxn modelId="{C0FAF940-C0EA-40E2-9C45-7DCBDD6EE494}" type="presParOf" srcId="{451CD86D-BD07-4041-B0E6-2C3A68715229}" destId="{B0565B91-5463-4E91-9DE8-B7C341F35377}" srcOrd="1" destOrd="0" presId="urn:microsoft.com/office/officeart/2005/8/layout/hierarchy2"/>
    <dgm:cxn modelId="{5271A64C-CBAC-4E9B-B1F7-1AA63DF5F844}" type="presParOf" srcId="{B0565B91-5463-4E91-9DE8-B7C341F35377}" destId="{DB79ACEE-31BF-4CBE-9E66-5CA53192FE2A}" srcOrd="0" destOrd="0" presId="urn:microsoft.com/office/officeart/2005/8/layout/hierarchy2"/>
    <dgm:cxn modelId="{907B7039-7943-40EF-8732-A702647D1CA1}" type="presParOf" srcId="{B0565B91-5463-4E91-9DE8-B7C341F35377}" destId="{2B9A2977-55BC-4E82-B3FF-DAFF636E5393}" srcOrd="1" destOrd="0" presId="urn:microsoft.com/office/officeart/2005/8/layout/hierarchy2"/>
    <dgm:cxn modelId="{3BFFB817-FFF6-49AA-9613-9D0F4B4780BC}" type="presParOf" srcId="{2B9A2977-55BC-4E82-B3FF-DAFF636E5393}" destId="{7C55996C-658A-49D4-8C36-0300A1F62503}" srcOrd="0" destOrd="0" presId="urn:microsoft.com/office/officeart/2005/8/layout/hierarchy2"/>
    <dgm:cxn modelId="{ED046F11-E723-4618-9590-C9C84B4BF97B}" type="presParOf" srcId="{7C55996C-658A-49D4-8C36-0300A1F62503}" destId="{7F3B277D-D9D0-4910-83FF-6D3B1507201C}" srcOrd="0" destOrd="0" presId="urn:microsoft.com/office/officeart/2005/8/layout/hierarchy2"/>
    <dgm:cxn modelId="{29712EDA-E750-4781-812F-2819D89B22DA}" type="presParOf" srcId="{2B9A2977-55BC-4E82-B3FF-DAFF636E5393}" destId="{D13D1CCF-7E84-4623-91B6-75432453A87E}" srcOrd="1" destOrd="0" presId="urn:microsoft.com/office/officeart/2005/8/layout/hierarchy2"/>
    <dgm:cxn modelId="{58D18790-3DC3-4525-A346-A1F76FB0581A}" type="presParOf" srcId="{D13D1CCF-7E84-4623-91B6-75432453A87E}" destId="{305E1FAF-5A03-4E76-AF5F-46DE85BB0B58}" srcOrd="0" destOrd="0" presId="urn:microsoft.com/office/officeart/2005/8/layout/hierarchy2"/>
    <dgm:cxn modelId="{6CCB9973-5D4D-474A-AC8E-BC5912268C07}" type="presParOf" srcId="{D13D1CCF-7E84-4623-91B6-75432453A87E}" destId="{8C1CFE51-7A25-451E-89C3-CA1783562E3F}" srcOrd="1" destOrd="0" presId="urn:microsoft.com/office/officeart/2005/8/layout/hierarchy2"/>
    <dgm:cxn modelId="{4E0DC458-EEE1-4940-81D2-BBFAF5F6604B}" type="presParOf" srcId="{451CD86D-BD07-4041-B0E6-2C3A68715229}" destId="{37707BAB-D844-48AA-9CA5-86EDC2DFBE6A}" srcOrd="2" destOrd="0" presId="urn:microsoft.com/office/officeart/2005/8/layout/hierarchy2"/>
    <dgm:cxn modelId="{396CE361-A50B-403D-A83A-30588222D903}" type="presParOf" srcId="{37707BAB-D844-48AA-9CA5-86EDC2DFBE6A}" destId="{0BC9FFB1-DC33-4277-BEC7-A5B15B4B65B5}" srcOrd="0" destOrd="0" presId="urn:microsoft.com/office/officeart/2005/8/layout/hierarchy2"/>
    <dgm:cxn modelId="{E8427870-A1C5-4D99-99DD-D8E37B746734}" type="presParOf" srcId="{451CD86D-BD07-4041-B0E6-2C3A68715229}" destId="{D3C3EBC9-7296-4657-B581-1422FBB7F4A9}" srcOrd="3" destOrd="0" presId="urn:microsoft.com/office/officeart/2005/8/layout/hierarchy2"/>
    <dgm:cxn modelId="{93894176-02A3-4C2E-A5AE-47BBCCD4A56C}" type="presParOf" srcId="{D3C3EBC9-7296-4657-B581-1422FBB7F4A9}" destId="{9B4376DF-5A19-4E83-A897-1D8A9CEED578}" srcOrd="0" destOrd="0" presId="urn:microsoft.com/office/officeart/2005/8/layout/hierarchy2"/>
    <dgm:cxn modelId="{B3701179-ADA9-43E7-BD9E-C7641DDD5A15}" type="presParOf" srcId="{D3C3EBC9-7296-4657-B581-1422FBB7F4A9}" destId="{366061C4-5EA7-4FFF-A201-74D20C9DF3E2}" srcOrd="1" destOrd="0" presId="urn:microsoft.com/office/officeart/2005/8/layout/hierarchy2"/>
    <dgm:cxn modelId="{4A1159AB-6A39-4D7C-8F17-38DB574A6CCA}" type="presParOf" srcId="{366061C4-5EA7-4FFF-A201-74D20C9DF3E2}" destId="{4BE972EA-8726-46E0-BA7C-76D5199F8DEA}" srcOrd="0" destOrd="0" presId="urn:microsoft.com/office/officeart/2005/8/layout/hierarchy2"/>
    <dgm:cxn modelId="{0F0873A3-D815-4097-8DD9-32F07550C71B}" type="presParOf" srcId="{4BE972EA-8726-46E0-BA7C-76D5199F8DEA}" destId="{968630F9-7594-4DCD-95A9-8C90795DC7DF}" srcOrd="0" destOrd="0" presId="urn:microsoft.com/office/officeart/2005/8/layout/hierarchy2"/>
    <dgm:cxn modelId="{7C73B4DE-64E1-4FCF-93EC-A088B0CDE66C}" type="presParOf" srcId="{366061C4-5EA7-4FFF-A201-74D20C9DF3E2}" destId="{A0F4A14B-5DFA-4E9F-9D4B-24AB875D71F5}" srcOrd="1" destOrd="0" presId="urn:microsoft.com/office/officeart/2005/8/layout/hierarchy2"/>
    <dgm:cxn modelId="{9861443E-4A07-4EBC-A9B2-FC2A62562492}" type="presParOf" srcId="{A0F4A14B-5DFA-4E9F-9D4B-24AB875D71F5}" destId="{0933C0AC-62BF-4FE5-92AE-88D512BE5003}" srcOrd="0" destOrd="0" presId="urn:microsoft.com/office/officeart/2005/8/layout/hierarchy2"/>
    <dgm:cxn modelId="{257CE574-F70C-4031-B91D-4454729C01CD}" type="presParOf" srcId="{A0F4A14B-5DFA-4E9F-9D4B-24AB875D71F5}" destId="{DD0205C8-69CB-4DEA-A577-6B7EADB51E31}" srcOrd="1" destOrd="0" presId="urn:microsoft.com/office/officeart/2005/8/layout/hierarchy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8C2451-33F9-488C-B085-06449CA885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3D508AA-E77E-417D-AC7B-9398714FEB45}">
      <dgm:prSet phldrT="[Text]"/>
      <dgm:spPr>
        <a:solidFill>
          <a:srgbClr val="00749C"/>
        </a:solidFill>
      </dgm:spPr>
      <dgm:t>
        <a:bodyPr/>
        <a:lstStyle/>
        <a:p>
          <a:r>
            <a:rPr lang="en-US">
              <a:cs typeface="Calibri"/>
            </a:rPr>
            <a:t>Limited scoping guidance for planning studies. </a:t>
          </a:r>
          <a:endParaRPr lang="en-US"/>
        </a:p>
      </dgm:t>
    </dgm:pt>
    <dgm:pt modelId="{D4B6E839-026D-45C2-9BF5-445D5831C075}" type="parTrans" cxnId="{6549B292-413A-4F08-B705-D5C33BC0661A}">
      <dgm:prSet/>
      <dgm:spPr/>
      <dgm:t>
        <a:bodyPr/>
        <a:lstStyle/>
        <a:p>
          <a:endParaRPr lang="en-US"/>
        </a:p>
      </dgm:t>
    </dgm:pt>
    <dgm:pt modelId="{745C1B24-30DD-4C87-8A89-76374DE9C5A5}" type="sibTrans" cxnId="{6549B292-413A-4F08-B705-D5C33BC0661A}">
      <dgm:prSet/>
      <dgm:spPr>
        <a:solidFill>
          <a:srgbClr val="00749C"/>
        </a:solidFill>
        <a:ln>
          <a:solidFill>
            <a:srgbClr val="00749C"/>
          </a:solidFill>
        </a:ln>
      </dgm:spPr>
      <dgm:t>
        <a:bodyPr/>
        <a:lstStyle/>
        <a:p>
          <a:endParaRPr lang="en-US"/>
        </a:p>
      </dgm:t>
    </dgm:pt>
    <dgm:pt modelId="{41948FA7-39EB-4EBE-8720-B660EA8E9BBA}">
      <dgm:prSet phldrT="[Text]"/>
      <dgm:spPr>
        <a:solidFill>
          <a:srgbClr val="00749C"/>
        </a:solidFill>
      </dgm:spPr>
      <dgm:t>
        <a:bodyPr/>
        <a:lstStyle/>
        <a:p>
          <a:r>
            <a:rPr lang="en-US">
              <a:cs typeface="Calibri"/>
            </a:rPr>
            <a:t>PD&amp;E Scope covers preliminary drainage, floodplain, and stormwater analyses.</a:t>
          </a:r>
          <a:endParaRPr lang="en-US"/>
        </a:p>
      </dgm:t>
    </dgm:pt>
    <dgm:pt modelId="{FFE7E67B-EBC1-48C3-AECE-DBD9FBB90EBC}" type="parTrans" cxnId="{E451F955-79CA-4F1B-BFC4-57B7A9F8CCD9}">
      <dgm:prSet/>
      <dgm:spPr/>
      <dgm:t>
        <a:bodyPr/>
        <a:lstStyle/>
        <a:p>
          <a:endParaRPr lang="en-US"/>
        </a:p>
      </dgm:t>
    </dgm:pt>
    <dgm:pt modelId="{25222B88-17BE-4342-AEEF-D1E002A56795}" type="sibTrans" cxnId="{E451F955-79CA-4F1B-BFC4-57B7A9F8CCD9}">
      <dgm:prSet/>
      <dgm:spPr/>
      <dgm:t>
        <a:bodyPr/>
        <a:lstStyle/>
        <a:p>
          <a:endParaRPr lang="en-US"/>
        </a:p>
      </dgm:t>
    </dgm:pt>
    <dgm:pt modelId="{E6E1F0F1-FE29-42B2-A3D7-9585590DABDC}">
      <dgm:prSet/>
      <dgm:spPr>
        <a:solidFill>
          <a:srgbClr val="00749C"/>
        </a:solidFill>
      </dgm:spPr>
      <dgm:t>
        <a:bodyPr/>
        <a:lstStyle/>
        <a:p>
          <a:r>
            <a:rPr lang="en-US">
              <a:cs typeface="Calibri"/>
            </a:rPr>
            <a:t>Design Scope covers detailed drainage, floodplain, and stormwater design.</a:t>
          </a:r>
        </a:p>
      </dgm:t>
    </dgm:pt>
    <dgm:pt modelId="{11594F44-8CEF-4A11-9E54-B15F15228CEB}" type="parTrans" cxnId="{68259BFD-3C39-4233-9F44-1D5AFF3DF26B}">
      <dgm:prSet/>
      <dgm:spPr/>
      <dgm:t>
        <a:bodyPr/>
        <a:lstStyle/>
        <a:p>
          <a:endParaRPr lang="en-US"/>
        </a:p>
      </dgm:t>
    </dgm:pt>
    <dgm:pt modelId="{A33CBB7F-A8F2-4EC3-AB53-65573477C230}" type="sibTrans" cxnId="{68259BFD-3C39-4233-9F44-1D5AFF3DF26B}">
      <dgm:prSet/>
      <dgm:spPr/>
      <dgm:t>
        <a:bodyPr/>
        <a:lstStyle/>
        <a:p>
          <a:endParaRPr lang="en-US"/>
        </a:p>
      </dgm:t>
    </dgm:pt>
    <dgm:pt modelId="{5AD3F02D-FD31-40FB-87E6-34006B946887}">
      <dgm:prSet/>
      <dgm:spPr>
        <a:solidFill>
          <a:srgbClr val="00749C"/>
        </a:solidFill>
      </dgm:spPr>
      <dgm:t>
        <a:bodyPr/>
        <a:lstStyle/>
        <a:p>
          <a:r>
            <a:rPr lang="en-US">
              <a:cs typeface="Calibri"/>
            </a:rPr>
            <a:t>WATERSS can be incorporated into project scope(s) as needed.</a:t>
          </a:r>
        </a:p>
      </dgm:t>
    </dgm:pt>
    <dgm:pt modelId="{ED271BFB-4515-4CAE-9135-AB6353F591F2}" type="parTrans" cxnId="{020F63EA-D595-4E34-A166-DDF22C1459F5}">
      <dgm:prSet/>
      <dgm:spPr/>
      <dgm:t>
        <a:bodyPr/>
        <a:lstStyle/>
        <a:p>
          <a:endParaRPr lang="en-US"/>
        </a:p>
      </dgm:t>
    </dgm:pt>
    <dgm:pt modelId="{F1567129-0967-4E3D-A400-08F50B3D5A2B}" type="sibTrans" cxnId="{020F63EA-D595-4E34-A166-DDF22C1459F5}">
      <dgm:prSet/>
      <dgm:spPr/>
      <dgm:t>
        <a:bodyPr/>
        <a:lstStyle/>
        <a:p>
          <a:endParaRPr lang="en-US"/>
        </a:p>
      </dgm:t>
    </dgm:pt>
    <dgm:pt modelId="{7A7293D5-71A5-4D2F-866C-59BD42BA51FE}" type="pres">
      <dgm:prSet presAssocID="{F48C2451-33F9-488C-B085-06449CA88544}" presName="Name0" presStyleCnt="0">
        <dgm:presLayoutVars>
          <dgm:chMax val="7"/>
          <dgm:chPref val="7"/>
          <dgm:dir/>
        </dgm:presLayoutVars>
      </dgm:prSet>
      <dgm:spPr/>
    </dgm:pt>
    <dgm:pt modelId="{77A09420-F53F-4F99-A44E-1605F6055C6D}" type="pres">
      <dgm:prSet presAssocID="{F48C2451-33F9-488C-B085-06449CA88544}" presName="Name1" presStyleCnt="0"/>
      <dgm:spPr/>
    </dgm:pt>
    <dgm:pt modelId="{A2F357AE-7401-44C9-92CE-1240A7C1837E}" type="pres">
      <dgm:prSet presAssocID="{F48C2451-33F9-488C-B085-06449CA88544}" presName="cycle" presStyleCnt="0"/>
      <dgm:spPr/>
    </dgm:pt>
    <dgm:pt modelId="{257B0FDE-C532-4A98-AF9B-C3DC70C7AE7D}" type="pres">
      <dgm:prSet presAssocID="{F48C2451-33F9-488C-B085-06449CA88544}" presName="srcNode" presStyleLbl="node1" presStyleIdx="0" presStyleCnt="4"/>
      <dgm:spPr/>
    </dgm:pt>
    <dgm:pt modelId="{4A62B2E0-8F16-4029-843C-51BDF7E4715A}" type="pres">
      <dgm:prSet presAssocID="{F48C2451-33F9-488C-B085-06449CA88544}" presName="conn" presStyleLbl="parChTrans1D2" presStyleIdx="0" presStyleCnt="1" custLinFactNeighborX="-17369"/>
      <dgm:spPr/>
    </dgm:pt>
    <dgm:pt modelId="{D5DCB6C1-E58D-4E48-AB73-C9CC4762E70E}" type="pres">
      <dgm:prSet presAssocID="{F48C2451-33F9-488C-B085-06449CA88544}" presName="extraNode" presStyleLbl="node1" presStyleIdx="0" presStyleCnt="4"/>
      <dgm:spPr/>
    </dgm:pt>
    <dgm:pt modelId="{79C6EB78-59FE-480A-B098-2EA16A834DCE}" type="pres">
      <dgm:prSet presAssocID="{F48C2451-33F9-488C-B085-06449CA88544}" presName="dstNode" presStyleLbl="node1" presStyleIdx="0" presStyleCnt="4"/>
      <dgm:spPr/>
    </dgm:pt>
    <dgm:pt modelId="{7432393D-AAEF-46FA-868D-95CFBECEEBDF}" type="pres">
      <dgm:prSet presAssocID="{03D508AA-E77E-417D-AC7B-9398714FEB45}" presName="text_1" presStyleLbl="node1" presStyleIdx="0" presStyleCnt="4">
        <dgm:presLayoutVars>
          <dgm:bulletEnabled val="1"/>
        </dgm:presLayoutVars>
      </dgm:prSet>
      <dgm:spPr/>
    </dgm:pt>
    <dgm:pt modelId="{08F31330-8297-41C4-9241-277DF59DEE05}" type="pres">
      <dgm:prSet presAssocID="{03D508AA-E77E-417D-AC7B-9398714FEB45}" presName="accent_1" presStyleCnt="0"/>
      <dgm:spPr/>
    </dgm:pt>
    <dgm:pt modelId="{FD14258E-23B0-4C97-AD5B-BCE49643445E}" type="pres">
      <dgm:prSet presAssocID="{03D508AA-E77E-417D-AC7B-9398714FEB45}" presName="accentRepeatNode" presStyleLbl="solidFgAcc1" presStyleIdx="0" presStyleCnt="4"/>
      <dgm:spPr>
        <a:ln>
          <a:solidFill>
            <a:srgbClr val="00749C"/>
          </a:solidFill>
        </a:ln>
      </dgm:spPr>
    </dgm:pt>
    <dgm:pt modelId="{158135D8-9555-43AA-BDFA-0C28AFD5D0A5}" type="pres">
      <dgm:prSet presAssocID="{41948FA7-39EB-4EBE-8720-B660EA8E9BBA}" presName="text_2" presStyleLbl="node1" presStyleIdx="1" presStyleCnt="4">
        <dgm:presLayoutVars>
          <dgm:bulletEnabled val="1"/>
        </dgm:presLayoutVars>
      </dgm:prSet>
      <dgm:spPr/>
    </dgm:pt>
    <dgm:pt modelId="{B58CECA1-78DD-4095-A896-46586E09E386}" type="pres">
      <dgm:prSet presAssocID="{41948FA7-39EB-4EBE-8720-B660EA8E9BBA}" presName="accent_2" presStyleCnt="0"/>
      <dgm:spPr/>
    </dgm:pt>
    <dgm:pt modelId="{03FC84AA-5809-4837-99B8-AD20D3AE7AA9}" type="pres">
      <dgm:prSet presAssocID="{41948FA7-39EB-4EBE-8720-B660EA8E9BBA}" presName="accentRepeatNode" presStyleLbl="solidFgAcc1" presStyleIdx="1" presStyleCnt="4"/>
      <dgm:spPr>
        <a:ln>
          <a:solidFill>
            <a:srgbClr val="00749C"/>
          </a:solidFill>
        </a:ln>
      </dgm:spPr>
    </dgm:pt>
    <dgm:pt modelId="{13C268DC-5151-45E6-96D0-6ACFD470D9DF}" type="pres">
      <dgm:prSet presAssocID="{E6E1F0F1-FE29-42B2-A3D7-9585590DABDC}" presName="text_3" presStyleLbl="node1" presStyleIdx="2" presStyleCnt="4">
        <dgm:presLayoutVars>
          <dgm:bulletEnabled val="1"/>
        </dgm:presLayoutVars>
      </dgm:prSet>
      <dgm:spPr/>
    </dgm:pt>
    <dgm:pt modelId="{F0C8A9CA-0564-42D6-BA32-8ABA24A57A20}" type="pres">
      <dgm:prSet presAssocID="{E6E1F0F1-FE29-42B2-A3D7-9585590DABDC}" presName="accent_3" presStyleCnt="0"/>
      <dgm:spPr/>
    </dgm:pt>
    <dgm:pt modelId="{080245C9-5F5B-4DD1-B2F0-E6F75E627C2F}" type="pres">
      <dgm:prSet presAssocID="{E6E1F0F1-FE29-42B2-A3D7-9585590DABDC}" presName="accentRepeatNode" presStyleLbl="solidFgAcc1" presStyleIdx="2" presStyleCnt="4"/>
      <dgm:spPr>
        <a:ln>
          <a:solidFill>
            <a:srgbClr val="00749C"/>
          </a:solidFill>
        </a:ln>
      </dgm:spPr>
    </dgm:pt>
    <dgm:pt modelId="{AB0C95AA-F6F4-4FF8-A1A4-12B5A2D930B4}" type="pres">
      <dgm:prSet presAssocID="{5AD3F02D-FD31-40FB-87E6-34006B946887}" presName="text_4" presStyleLbl="node1" presStyleIdx="3" presStyleCnt="4">
        <dgm:presLayoutVars>
          <dgm:bulletEnabled val="1"/>
        </dgm:presLayoutVars>
      </dgm:prSet>
      <dgm:spPr/>
    </dgm:pt>
    <dgm:pt modelId="{D95C654D-CBFA-4F4F-B197-83A5BA989DDE}" type="pres">
      <dgm:prSet presAssocID="{5AD3F02D-FD31-40FB-87E6-34006B946887}" presName="accent_4" presStyleCnt="0"/>
      <dgm:spPr/>
    </dgm:pt>
    <dgm:pt modelId="{42A4416B-58BB-4688-ACE7-8F85157FDC75}" type="pres">
      <dgm:prSet presAssocID="{5AD3F02D-FD31-40FB-87E6-34006B946887}" presName="accentRepeatNode" presStyleLbl="solidFgAcc1" presStyleIdx="3" presStyleCnt="4"/>
      <dgm:spPr>
        <a:ln>
          <a:solidFill>
            <a:srgbClr val="00749C"/>
          </a:solidFill>
        </a:ln>
      </dgm:spPr>
    </dgm:pt>
  </dgm:ptLst>
  <dgm:cxnLst>
    <dgm:cxn modelId="{62EF1864-61F9-4E4B-B0E1-C0FDB4044103}" type="presOf" srcId="{745C1B24-30DD-4C87-8A89-76374DE9C5A5}" destId="{4A62B2E0-8F16-4029-843C-51BDF7E4715A}" srcOrd="0" destOrd="0" presId="urn:microsoft.com/office/officeart/2008/layout/VerticalCurvedList"/>
    <dgm:cxn modelId="{E451F955-79CA-4F1B-BFC4-57B7A9F8CCD9}" srcId="{F48C2451-33F9-488C-B085-06449CA88544}" destId="{41948FA7-39EB-4EBE-8720-B660EA8E9BBA}" srcOrd="1" destOrd="0" parTransId="{FFE7E67B-EBC1-48C3-AECE-DBD9FBB90EBC}" sibTransId="{25222B88-17BE-4342-AEEF-D1E002A56795}"/>
    <dgm:cxn modelId="{8E384A8D-6DE5-44F1-BA80-CE013861040B}" type="presOf" srcId="{E6E1F0F1-FE29-42B2-A3D7-9585590DABDC}" destId="{13C268DC-5151-45E6-96D0-6ACFD470D9DF}" srcOrd="0" destOrd="0" presId="urn:microsoft.com/office/officeart/2008/layout/VerticalCurvedList"/>
    <dgm:cxn modelId="{6549B292-413A-4F08-B705-D5C33BC0661A}" srcId="{F48C2451-33F9-488C-B085-06449CA88544}" destId="{03D508AA-E77E-417D-AC7B-9398714FEB45}" srcOrd="0" destOrd="0" parTransId="{D4B6E839-026D-45C2-9BF5-445D5831C075}" sibTransId="{745C1B24-30DD-4C87-8A89-76374DE9C5A5}"/>
    <dgm:cxn modelId="{2E163F9F-C31A-40CC-B4A5-A4B3CDE8C8B0}" type="presOf" srcId="{03D508AA-E77E-417D-AC7B-9398714FEB45}" destId="{7432393D-AAEF-46FA-868D-95CFBECEEBDF}" srcOrd="0" destOrd="0" presId="urn:microsoft.com/office/officeart/2008/layout/VerticalCurvedList"/>
    <dgm:cxn modelId="{1F4E81DF-BDD5-4E1C-87B1-06351C4C570B}" type="presOf" srcId="{41948FA7-39EB-4EBE-8720-B660EA8E9BBA}" destId="{158135D8-9555-43AA-BDFA-0C28AFD5D0A5}" srcOrd="0" destOrd="0" presId="urn:microsoft.com/office/officeart/2008/layout/VerticalCurvedList"/>
    <dgm:cxn modelId="{D098DFE9-6E8C-4B13-AEAE-6A6A9461E716}" type="presOf" srcId="{5AD3F02D-FD31-40FB-87E6-34006B946887}" destId="{AB0C95AA-F6F4-4FF8-A1A4-12B5A2D930B4}" srcOrd="0" destOrd="0" presId="urn:microsoft.com/office/officeart/2008/layout/VerticalCurvedList"/>
    <dgm:cxn modelId="{020F63EA-D595-4E34-A166-DDF22C1459F5}" srcId="{F48C2451-33F9-488C-B085-06449CA88544}" destId="{5AD3F02D-FD31-40FB-87E6-34006B946887}" srcOrd="3" destOrd="0" parTransId="{ED271BFB-4515-4CAE-9135-AB6353F591F2}" sibTransId="{F1567129-0967-4E3D-A400-08F50B3D5A2B}"/>
    <dgm:cxn modelId="{3C9959F5-BAC7-45DE-A69D-F28C62D19E88}" type="presOf" srcId="{F48C2451-33F9-488C-B085-06449CA88544}" destId="{7A7293D5-71A5-4D2F-866C-59BD42BA51FE}" srcOrd="0" destOrd="0" presId="urn:microsoft.com/office/officeart/2008/layout/VerticalCurvedList"/>
    <dgm:cxn modelId="{68259BFD-3C39-4233-9F44-1D5AFF3DF26B}" srcId="{F48C2451-33F9-488C-B085-06449CA88544}" destId="{E6E1F0F1-FE29-42B2-A3D7-9585590DABDC}" srcOrd="2" destOrd="0" parTransId="{11594F44-8CEF-4A11-9E54-B15F15228CEB}" sibTransId="{A33CBB7F-A8F2-4EC3-AB53-65573477C230}"/>
    <dgm:cxn modelId="{78067CBF-A9B8-447F-878D-06C0AF28B1DE}" type="presParOf" srcId="{7A7293D5-71A5-4D2F-866C-59BD42BA51FE}" destId="{77A09420-F53F-4F99-A44E-1605F6055C6D}" srcOrd="0" destOrd="0" presId="urn:microsoft.com/office/officeart/2008/layout/VerticalCurvedList"/>
    <dgm:cxn modelId="{D8D5DAF1-1B9C-49C5-85FF-19F92EF07E25}" type="presParOf" srcId="{77A09420-F53F-4F99-A44E-1605F6055C6D}" destId="{A2F357AE-7401-44C9-92CE-1240A7C1837E}" srcOrd="0" destOrd="0" presId="urn:microsoft.com/office/officeart/2008/layout/VerticalCurvedList"/>
    <dgm:cxn modelId="{A672B1E8-78E9-4F23-98B4-256E8BD51303}" type="presParOf" srcId="{A2F357AE-7401-44C9-92CE-1240A7C1837E}" destId="{257B0FDE-C532-4A98-AF9B-C3DC70C7AE7D}" srcOrd="0" destOrd="0" presId="urn:microsoft.com/office/officeart/2008/layout/VerticalCurvedList"/>
    <dgm:cxn modelId="{90E6E162-447F-4951-B390-4E4F06A3ECEF}" type="presParOf" srcId="{A2F357AE-7401-44C9-92CE-1240A7C1837E}" destId="{4A62B2E0-8F16-4029-843C-51BDF7E4715A}" srcOrd="1" destOrd="0" presId="urn:microsoft.com/office/officeart/2008/layout/VerticalCurvedList"/>
    <dgm:cxn modelId="{8C677BE3-5085-4F04-AB11-D3C427C78B23}" type="presParOf" srcId="{A2F357AE-7401-44C9-92CE-1240A7C1837E}" destId="{D5DCB6C1-E58D-4E48-AB73-C9CC4762E70E}" srcOrd="2" destOrd="0" presId="urn:microsoft.com/office/officeart/2008/layout/VerticalCurvedList"/>
    <dgm:cxn modelId="{59B6D1C8-0535-42B4-9FEE-0025383FD6D7}" type="presParOf" srcId="{A2F357AE-7401-44C9-92CE-1240A7C1837E}" destId="{79C6EB78-59FE-480A-B098-2EA16A834DCE}" srcOrd="3" destOrd="0" presId="urn:microsoft.com/office/officeart/2008/layout/VerticalCurvedList"/>
    <dgm:cxn modelId="{887AF245-9257-4A28-9B75-1D01C735925E}" type="presParOf" srcId="{77A09420-F53F-4F99-A44E-1605F6055C6D}" destId="{7432393D-AAEF-46FA-868D-95CFBECEEBDF}" srcOrd="1" destOrd="0" presId="urn:microsoft.com/office/officeart/2008/layout/VerticalCurvedList"/>
    <dgm:cxn modelId="{33F61DE9-D178-4197-ACBC-38C8581D3373}" type="presParOf" srcId="{77A09420-F53F-4F99-A44E-1605F6055C6D}" destId="{08F31330-8297-41C4-9241-277DF59DEE05}" srcOrd="2" destOrd="0" presId="urn:microsoft.com/office/officeart/2008/layout/VerticalCurvedList"/>
    <dgm:cxn modelId="{925BE329-AF7F-4208-9976-428B94B88ADA}" type="presParOf" srcId="{08F31330-8297-41C4-9241-277DF59DEE05}" destId="{FD14258E-23B0-4C97-AD5B-BCE49643445E}" srcOrd="0" destOrd="0" presId="urn:microsoft.com/office/officeart/2008/layout/VerticalCurvedList"/>
    <dgm:cxn modelId="{8092996C-85B0-4F9B-B7F6-C81837F01E68}" type="presParOf" srcId="{77A09420-F53F-4F99-A44E-1605F6055C6D}" destId="{158135D8-9555-43AA-BDFA-0C28AFD5D0A5}" srcOrd="3" destOrd="0" presId="urn:microsoft.com/office/officeart/2008/layout/VerticalCurvedList"/>
    <dgm:cxn modelId="{B9F2FA4F-F0C8-4014-A0E9-5814E0F73896}" type="presParOf" srcId="{77A09420-F53F-4F99-A44E-1605F6055C6D}" destId="{B58CECA1-78DD-4095-A896-46586E09E386}" srcOrd="4" destOrd="0" presId="urn:microsoft.com/office/officeart/2008/layout/VerticalCurvedList"/>
    <dgm:cxn modelId="{BBA1B07A-09E1-4A36-BAE7-48D14140C9CC}" type="presParOf" srcId="{B58CECA1-78DD-4095-A896-46586E09E386}" destId="{03FC84AA-5809-4837-99B8-AD20D3AE7AA9}" srcOrd="0" destOrd="0" presId="urn:microsoft.com/office/officeart/2008/layout/VerticalCurvedList"/>
    <dgm:cxn modelId="{020475D8-6F37-4801-8327-236EF47AC98A}" type="presParOf" srcId="{77A09420-F53F-4F99-A44E-1605F6055C6D}" destId="{13C268DC-5151-45E6-96D0-6ACFD470D9DF}" srcOrd="5" destOrd="0" presId="urn:microsoft.com/office/officeart/2008/layout/VerticalCurvedList"/>
    <dgm:cxn modelId="{D76CE4EE-626F-478B-86F6-F34FC32C427F}" type="presParOf" srcId="{77A09420-F53F-4F99-A44E-1605F6055C6D}" destId="{F0C8A9CA-0564-42D6-BA32-8ABA24A57A20}" srcOrd="6" destOrd="0" presId="urn:microsoft.com/office/officeart/2008/layout/VerticalCurvedList"/>
    <dgm:cxn modelId="{3D9CC17D-BF75-42C5-B639-FCAA2E7DF929}" type="presParOf" srcId="{F0C8A9CA-0564-42D6-BA32-8ABA24A57A20}" destId="{080245C9-5F5B-4DD1-B2F0-E6F75E627C2F}" srcOrd="0" destOrd="0" presId="urn:microsoft.com/office/officeart/2008/layout/VerticalCurvedList"/>
    <dgm:cxn modelId="{E46979F8-07A0-4374-A76F-36FA4367D4E3}" type="presParOf" srcId="{77A09420-F53F-4F99-A44E-1605F6055C6D}" destId="{AB0C95AA-F6F4-4FF8-A1A4-12B5A2D930B4}" srcOrd="7" destOrd="0" presId="urn:microsoft.com/office/officeart/2008/layout/VerticalCurvedList"/>
    <dgm:cxn modelId="{7EE1BA90-6A1B-4B62-905A-3E4F411F7359}" type="presParOf" srcId="{77A09420-F53F-4F99-A44E-1605F6055C6D}" destId="{D95C654D-CBFA-4F4F-B197-83A5BA989DDE}" srcOrd="8" destOrd="0" presId="urn:microsoft.com/office/officeart/2008/layout/VerticalCurvedList"/>
    <dgm:cxn modelId="{2BD88115-88B9-4E17-878D-806AAA184A9F}" type="presParOf" srcId="{D95C654D-CBFA-4F4F-B197-83A5BA989DDE}" destId="{42A4416B-58BB-4688-ACE7-8F85157FDC7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81061-43EB-449A-844C-B2091604ED55}">
      <dsp:nvSpPr>
        <dsp:cNvPr id="0" name=""/>
        <dsp:cNvSpPr/>
      </dsp:nvSpPr>
      <dsp:spPr>
        <a:xfrm rot="5400000">
          <a:off x="6765777" y="-3647309"/>
          <a:ext cx="927853" cy="845925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baseline="0"/>
            <a:t>Could Eliminate or Reduce Right-of-Way Process</a:t>
          </a:r>
          <a:endParaRPr lang="en-US" sz="2400" kern="1200"/>
        </a:p>
        <a:p>
          <a:pPr marL="228600" lvl="1" indent="-228600" algn="l" defTabSz="1066800">
            <a:lnSpc>
              <a:spcPct val="90000"/>
            </a:lnSpc>
            <a:spcBef>
              <a:spcPct val="0"/>
            </a:spcBef>
            <a:spcAft>
              <a:spcPct val="15000"/>
            </a:spcAft>
            <a:buChar char="•"/>
          </a:pPr>
          <a:r>
            <a:rPr lang="en-US" sz="2400" kern="1200" baseline="0"/>
            <a:t>Could Eliminate Long-Term Maintenance</a:t>
          </a:r>
          <a:endParaRPr lang="en-US" sz="2400" kern="1200"/>
        </a:p>
      </dsp:txBody>
      <dsp:txXfrm rot="-5400000">
        <a:off x="3000075" y="163687"/>
        <a:ext cx="8413964" cy="837265"/>
      </dsp:txXfrm>
    </dsp:sp>
    <dsp:sp modelId="{C6444A92-81D9-4561-8AC6-E454ADDC9D76}">
      <dsp:nvSpPr>
        <dsp:cNvPr id="0" name=""/>
        <dsp:cNvSpPr/>
      </dsp:nvSpPr>
      <dsp:spPr>
        <a:xfrm>
          <a:off x="828" y="2411"/>
          <a:ext cx="2999246" cy="1159816"/>
        </a:xfrm>
        <a:prstGeom prst="round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baseline="0"/>
            <a:t>Cost Savings</a:t>
          </a:r>
          <a:endParaRPr lang="en-US" sz="3200" kern="1200"/>
        </a:p>
      </dsp:txBody>
      <dsp:txXfrm>
        <a:off x="57446" y="59029"/>
        <a:ext cx="2886010" cy="1046580"/>
      </dsp:txXfrm>
    </dsp:sp>
    <dsp:sp modelId="{FADC5BFE-D341-4CEC-A1F7-F793C9F7607B}">
      <dsp:nvSpPr>
        <dsp:cNvPr id="0" name=""/>
        <dsp:cNvSpPr/>
      </dsp:nvSpPr>
      <dsp:spPr>
        <a:xfrm rot="5400000">
          <a:off x="6763714" y="-2427441"/>
          <a:ext cx="927853" cy="8455137"/>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strike="noStrike" kern="1200">
              <a:solidFill>
                <a:schemeClr val="tx1"/>
              </a:solidFill>
            </a:rPr>
            <a:t>Greater Return on Investment</a:t>
          </a:r>
        </a:p>
        <a:p>
          <a:pPr marL="228600" lvl="1" indent="-228600" algn="l" defTabSz="1066800">
            <a:lnSpc>
              <a:spcPct val="90000"/>
            </a:lnSpc>
            <a:spcBef>
              <a:spcPct val="0"/>
            </a:spcBef>
            <a:spcAft>
              <a:spcPct val="15000"/>
            </a:spcAft>
            <a:buChar char="•"/>
          </a:pPr>
          <a:r>
            <a:rPr lang="en-US" sz="2400" strike="noStrike" kern="1200" baseline="0">
              <a:solidFill>
                <a:schemeClr val="tx1"/>
              </a:solidFill>
            </a:rPr>
            <a:t>Could Serve Multiple Projects</a:t>
          </a:r>
          <a:endParaRPr lang="en-US" sz="2400" strike="sngStrike" kern="1200">
            <a:solidFill>
              <a:schemeClr val="tx1"/>
            </a:solidFill>
          </a:endParaRPr>
        </a:p>
      </dsp:txBody>
      <dsp:txXfrm rot="-5400000">
        <a:off x="3000072" y="1381495"/>
        <a:ext cx="8409843" cy="837265"/>
      </dsp:txXfrm>
    </dsp:sp>
    <dsp:sp modelId="{390BFDED-9BDF-44F6-AFDE-E4A0A0D2D8A1}">
      <dsp:nvSpPr>
        <dsp:cNvPr id="0" name=""/>
        <dsp:cNvSpPr/>
      </dsp:nvSpPr>
      <dsp:spPr>
        <a:xfrm>
          <a:off x="828" y="1220219"/>
          <a:ext cx="2999243" cy="1159816"/>
        </a:xfrm>
        <a:prstGeom prst="roundRect">
          <a:avLst/>
        </a:prstGeom>
        <a:solidFill>
          <a:schemeClr val="accent2">
            <a:shade val="80000"/>
            <a:hueOff val="207759"/>
            <a:satOff val="-23496"/>
            <a:lumOff val="1293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baseline="0"/>
            <a:t>Environmental Improvement</a:t>
          </a:r>
          <a:endParaRPr lang="en-US" sz="3200" kern="1200"/>
        </a:p>
      </dsp:txBody>
      <dsp:txXfrm>
        <a:off x="57446" y="1276837"/>
        <a:ext cx="2886007" cy="1046580"/>
      </dsp:txXfrm>
    </dsp:sp>
    <dsp:sp modelId="{6E98332E-F1EE-487A-BB5B-47753CFA8871}">
      <dsp:nvSpPr>
        <dsp:cNvPr id="0" name=""/>
        <dsp:cNvSpPr/>
      </dsp:nvSpPr>
      <dsp:spPr>
        <a:xfrm rot="5400000">
          <a:off x="6765302" y="-1211218"/>
          <a:ext cx="927853" cy="845830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baseline="0"/>
            <a:t>Partnerships Allow Increased</a:t>
          </a:r>
          <a:r>
            <a:rPr lang="en-US" sz="2400" kern="1200" baseline="0">
              <a:latin typeface="Tahoma"/>
            </a:rPr>
            <a:t> </a:t>
          </a:r>
          <a:r>
            <a:rPr lang="en-US" sz="2400" kern="1200" baseline="0">
              <a:latin typeface="+mn-lt"/>
            </a:rPr>
            <a:t>Environmental</a:t>
          </a:r>
          <a:r>
            <a:rPr lang="en-US" sz="2400" kern="1200" baseline="0"/>
            <a:t> Improvements</a:t>
          </a:r>
          <a:endParaRPr lang="en-US" sz="2400" strike="sngStrike" kern="1200"/>
        </a:p>
        <a:p>
          <a:pPr marL="228600" lvl="1" indent="-228600" algn="l" defTabSz="1066800">
            <a:lnSpc>
              <a:spcPct val="90000"/>
            </a:lnSpc>
            <a:spcBef>
              <a:spcPct val="0"/>
            </a:spcBef>
            <a:spcAft>
              <a:spcPct val="15000"/>
            </a:spcAft>
            <a:buChar char="•"/>
          </a:pPr>
          <a:r>
            <a:rPr lang="en-US" sz="2400" kern="1200" baseline="0"/>
            <a:t>Improve Cooperation with Agencies and Stakeholders</a:t>
          </a:r>
          <a:endParaRPr lang="en-US" sz="2400" kern="1200"/>
        </a:p>
      </dsp:txBody>
      <dsp:txXfrm rot="-5400000">
        <a:off x="3000075" y="2599303"/>
        <a:ext cx="8413014" cy="837265"/>
      </dsp:txXfrm>
    </dsp:sp>
    <dsp:sp modelId="{B7BF55C9-D15B-45B9-BB4E-3479DB1EB9E1}">
      <dsp:nvSpPr>
        <dsp:cNvPr id="0" name=""/>
        <dsp:cNvSpPr/>
      </dsp:nvSpPr>
      <dsp:spPr>
        <a:xfrm>
          <a:off x="828" y="2438026"/>
          <a:ext cx="2999246" cy="1159816"/>
        </a:xfrm>
        <a:prstGeom prst="roundRect">
          <a:avLst/>
        </a:prstGeom>
        <a:solidFill>
          <a:schemeClr val="accent2">
            <a:shade val="80000"/>
            <a:hueOff val="415518"/>
            <a:satOff val="-46993"/>
            <a:lumOff val="2587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baseline="0"/>
            <a:t>Partnerships</a:t>
          </a:r>
          <a:endParaRPr lang="en-US" sz="3200" kern="1200"/>
        </a:p>
      </dsp:txBody>
      <dsp:txXfrm>
        <a:off x="57446" y="2494644"/>
        <a:ext cx="2886010" cy="1046580"/>
      </dsp:txXfrm>
    </dsp:sp>
    <dsp:sp modelId="{92EC2F25-3806-41E8-A74D-7AD66BBD1F4D}">
      <dsp:nvSpPr>
        <dsp:cNvPr id="0" name=""/>
        <dsp:cNvSpPr/>
      </dsp:nvSpPr>
      <dsp:spPr>
        <a:xfrm rot="5400000">
          <a:off x="6760998" y="10128"/>
          <a:ext cx="929375" cy="845122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baseline="0"/>
            <a:t>Recognition from A-FIRST, Old Tampa Bay, and Bond Ranch</a:t>
          </a:r>
          <a:endParaRPr lang="en-US" sz="2400" kern="1200"/>
        </a:p>
      </dsp:txBody>
      <dsp:txXfrm rot="-5400000">
        <a:off x="3000072" y="3816422"/>
        <a:ext cx="8405860" cy="838639"/>
      </dsp:txXfrm>
    </dsp:sp>
    <dsp:sp modelId="{F51B2634-5AF2-4477-9962-92E6F6373701}">
      <dsp:nvSpPr>
        <dsp:cNvPr id="0" name=""/>
        <dsp:cNvSpPr/>
      </dsp:nvSpPr>
      <dsp:spPr>
        <a:xfrm>
          <a:off x="828" y="3655834"/>
          <a:ext cx="2999242" cy="1159816"/>
        </a:xfrm>
        <a:prstGeom prst="roundRect">
          <a:avLst/>
        </a:prstGeom>
        <a:solidFill>
          <a:srgbClr val="6EA9C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baseline="0"/>
            <a:t>Public Perception</a:t>
          </a:r>
          <a:endParaRPr lang="en-US" sz="3200" kern="1200"/>
        </a:p>
      </dsp:txBody>
      <dsp:txXfrm>
        <a:off x="57446" y="3712452"/>
        <a:ext cx="2886006" cy="1046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24028-5452-4296-AA4E-E41743EF227C}">
      <dsp:nvSpPr>
        <dsp:cNvPr id="0" name=""/>
        <dsp:cNvSpPr/>
      </dsp:nvSpPr>
      <dsp:spPr>
        <a:xfrm>
          <a:off x="-6126981" y="-937410"/>
          <a:ext cx="7293488" cy="7293488"/>
        </a:xfrm>
        <a:prstGeom prst="blockArc">
          <a:avLst>
            <a:gd name="adj1" fmla="val 18900000"/>
            <a:gd name="adj2" fmla="val 2700000"/>
            <a:gd name="adj3" fmla="val 296"/>
          </a:avLst>
        </a:pr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397CF1-F8CC-4FEB-A055-346278BE0987}">
      <dsp:nvSpPr>
        <dsp:cNvPr id="0" name=""/>
        <dsp:cNvSpPr/>
      </dsp:nvSpPr>
      <dsp:spPr>
        <a:xfrm>
          <a:off x="610504" y="416587"/>
          <a:ext cx="7440913" cy="8336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ts val="0"/>
            </a:spcAft>
            <a:buNone/>
          </a:pPr>
          <a:r>
            <a:rPr lang="en-US" sz="2800" i="1" kern="1200"/>
            <a:t>New alignments, capacity projects, other </a:t>
          </a:r>
        </a:p>
        <a:p>
          <a:pPr marL="0" lvl="0" indent="0" algn="l" defTabSz="1244600">
            <a:lnSpc>
              <a:spcPct val="100000"/>
            </a:lnSpc>
            <a:spcBef>
              <a:spcPct val="0"/>
            </a:spcBef>
            <a:spcAft>
              <a:spcPts val="0"/>
            </a:spcAft>
            <a:buNone/>
          </a:pPr>
          <a:r>
            <a:rPr lang="en-US" sz="2800" i="1" kern="1200"/>
            <a:t>high investment projects</a:t>
          </a:r>
          <a:endParaRPr lang="en-US" sz="2800" kern="1200"/>
        </a:p>
      </dsp:txBody>
      <dsp:txXfrm>
        <a:off x="610504" y="416587"/>
        <a:ext cx="7440913" cy="833607"/>
      </dsp:txXfrm>
    </dsp:sp>
    <dsp:sp modelId="{A1031F96-B5B9-4142-9593-4612E6584283}">
      <dsp:nvSpPr>
        <dsp:cNvPr id="0" name=""/>
        <dsp:cNvSpPr/>
      </dsp:nvSpPr>
      <dsp:spPr>
        <a:xfrm>
          <a:off x="89500" y="312386"/>
          <a:ext cx="1042009" cy="104200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B7C592-3F4F-4BA0-9200-E76EF4571D8D}">
      <dsp:nvSpPr>
        <dsp:cNvPr id="0" name=""/>
        <dsp:cNvSpPr/>
      </dsp:nvSpPr>
      <dsp:spPr>
        <a:xfrm>
          <a:off x="1088431" y="1667215"/>
          <a:ext cx="6962986" cy="8336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i="1" kern="1200">
              <a:cs typeface="Calibri"/>
            </a:rPr>
            <a:t>Nearby advantageous cooperative initiatives by other entities</a:t>
          </a:r>
        </a:p>
      </dsp:txBody>
      <dsp:txXfrm>
        <a:off x="1088431" y="1667215"/>
        <a:ext cx="6962986" cy="833607"/>
      </dsp:txXfrm>
    </dsp:sp>
    <dsp:sp modelId="{82E10E1F-7237-4EDD-ACEC-0D189B0E766E}">
      <dsp:nvSpPr>
        <dsp:cNvPr id="0" name=""/>
        <dsp:cNvSpPr/>
      </dsp:nvSpPr>
      <dsp:spPr>
        <a:xfrm>
          <a:off x="567426" y="1563014"/>
          <a:ext cx="1042009" cy="104200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80A7DF-F6C0-4BF3-843F-0D78878E5423}">
      <dsp:nvSpPr>
        <dsp:cNvPr id="0" name=""/>
        <dsp:cNvSpPr/>
      </dsp:nvSpPr>
      <dsp:spPr>
        <a:xfrm>
          <a:off x="1088431" y="2917843"/>
          <a:ext cx="6962986" cy="8336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i="1" kern="1200">
              <a:cs typeface="Calibri"/>
            </a:rPr>
            <a:t>Accommodate future FDOT project needs</a:t>
          </a:r>
        </a:p>
      </dsp:txBody>
      <dsp:txXfrm>
        <a:off x="1088431" y="2917843"/>
        <a:ext cx="6962986" cy="833607"/>
      </dsp:txXfrm>
    </dsp:sp>
    <dsp:sp modelId="{89C16E7B-D829-4C5D-92D1-5CA5E0BCAD9F}">
      <dsp:nvSpPr>
        <dsp:cNvPr id="0" name=""/>
        <dsp:cNvSpPr/>
      </dsp:nvSpPr>
      <dsp:spPr>
        <a:xfrm>
          <a:off x="567426" y="2813642"/>
          <a:ext cx="1042009" cy="104200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402482-7B72-4E5E-A950-C044ADC214F4}">
      <dsp:nvSpPr>
        <dsp:cNvPr id="0" name=""/>
        <dsp:cNvSpPr/>
      </dsp:nvSpPr>
      <dsp:spPr>
        <a:xfrm>
          <a:off x="610504" y="4168472"/>
          <a:ext cx="7440913" cy="8336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i="1" kern="1200"/>
            <a:t>Environmentally sensitive areas: coral reefs, springsheds, estuaries, OFWs</a:t>
          </a:r>
          <a:endParaRPr lang="en-US" sz="2800" i="1" kern="1200">
            <a:cs typeface="Calibri"/>
          </a:endParaRPr>
        </a:p>
      </dsp:txBody>
      <dsp:txXfrm>
        <a:off x="610504" y="4168472"/>
        <a:ext cx="7440913" cy="833607"/>
      </dsp:txXfrm>
    </dsp:sp>
    <dsp:sp modelId="{E447CB68-09D7-4216-90EE-36D8F9B5D1C6}">
      <dsp:nvSpPr>
        <dsp:cNvPr id="0" name=""/>
        <dsp:cNvSpPr/>
      </dsp:nvSpPr>
      <dsp:spPr>
        <a:xfrm>
          <a:off x="89500" y="4064271"/>
          <a:ext cx="1042009" cy="104200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ECCB7-0F0F-413C-B2AE-64D893139D98}">
      <dsp:nvSpPr>
        <dsp:cNvPr id="0" name=""/>
        <dsp:cNvSpPr/>
      </dsp:nvSpPr>
      <dsp:spPr>
        <a:xfrm>
          <a:off x="6348" y="0"/>
          <a:ext cx="403754" cy="403754"/>
        </a:xfrm>
        <a:prstGeom prst="ellipse">
          <a:avLst/>
        </a:prstGeom>
        <a:solidFill>
          <a:schemeClr val="bg1">
            <a:lumMod val="8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dk1"/>
          </a:contourClr>
        </a:sp3d>
      </dsp:spPr>
      <dsp:style>
        <a:lnRef idx="0">
          <a:schemeClr val="dk1"/>
        </a:lnRef>
        <a:fillRef idx="3">
          <a:schemeClr val="dk1"/>
        </a:fillRef>
        <a:effectRef idx="3">
          <a:schemeClr val="dk1"/>
        </a:effectRef>
        <a:fontRef idx="minor">
          <a:schemeClr val="lt1"/>
        </a:fontRef>
      </dsp:style>
    </dsp:sp>
    <dsp:sp modelId="{69165953-65E4-4AAA-8370-DD258323E806}">
      <dsp:nvSpPr>
        <dsp:cNvPr id="0" name=""/>
        <dsp:cNvSpPr/>
      </dsp:nvSpPr>
      <dsp:spPr>
        <a:xfrm>
          <a:off x="46723" y="40375"/>
          <a:ext cx="323003" cy="323003"/>
        </a:xfrm>
        <a:prstGeom prst="chord">
          <a:avLst>
            <a:gd name="adj1" fmla="val 2332194"/>
            <a:gd name="adj2" fmla="val 8587806"/>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C3C39-8B5D-44ED-947E-3F311B32F7D9}">
      <dsp:nvSpPr>
        <dsp:cNvPr id="0" name=""/>
        <dsp:cNvSpPr/>
      </dsp:nvSpPr>
      <dsp:spPr>
        <a:xfrm>
          <a:off x="224418" y="484701"/>
          <a:ext cx="1194441" cy="1699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r>
            <a:rPr lang="en-US" sz="1050" kern="1200"/>
            <a:t>- Existing Conditions</a:t>
          </a:r>
        </a:p>
        <a:p>
          <a:pPr marL="0" lvl="0" indent="0" algn="l" defTabSz="466725">
            <a:lnSpc>
              <a:spcPct val="90000"/>
            </a:lnSpc>
            <a:spcBef>
              <a:spcPct val="0"/>
            </a:spcBef>
            <a:spcAft>
              <a:spcPct val="35000"/>
            </a:spcAft>
            <a:buNone/>
          </a:pPr>
          <a:r>
            <a:rPr lang="en-US" sz="1050" kern="1200"/>
            <a:t>- Needs &amp; Assessment</a:t>
          </a:r>
        </a:p>
        <a:p>
          <a:pPr marL="0" lvl="0" indent="0" algn="l" defTabSz="466725">
            <a:lnSpc>
              <a:spcPct val="90000"/>
            </a:lnSpc>
            <a:spcBef>
              <a:spcPct val="0"/>
            </a:spcBef>
            <a:spcAft>
              <a:spcPct val="35000"/>
            </a:spcAft>
            <a:buNone/>
          </a:pPr>
          <a:r>
            <a:rPr lang="en-US" sz="1050" kern="1200"/>
            <a:t>- Planning Analysis</a:t>
          </a:r>
        </a:p>
        <a:p>
          <a:pPr marL="0" lvl="0" indent="0" algn="l" defTabSz="466725">
            <a:lnSpc>
              <a:spcPct val="90000"/>
            </a:lnSpc>
            <a:spcBef>
              <a:spcPct val="0"/>
            </a:spcBef>
            <a:spcAft>
              <a:spcPct val="35000"/>
            </a:spcAft>
            <a:buNone/>
          </a:pPr>
          <a:r>
            <a:rPr lang="en-US" sz="1050" kern="1200"/>
            <a:t>- Travel Demand</a:t>
          </a:r>
        </a:p>
        <a:p>
          <a:pPr marL="0" lvl="0" indent="0" algn="l" defTabSz="466725">
            <a:lnSpc>
              <a:spcPct val="90000"/>
            </a:lnSpc>
            <a:spcBef>
              <a:spcPct val="0"/>
            </a:spcBef>
            <a:spcAft>
              <a:spcPct val="35000"/>
            </a:spcAft>
            <a:buNone/>
          </a:pPr>
          <a:r>
            <a:rPr lang="en-US" sz="1050" kern="1200"/>
            <a:t>- LRTP</a:t>
          </a:r>
          <a:r>
            <a:rPr lang="en-US" sz="1050" kern="1200" baseline="30000"/>
            <a:t>1</a:t>
          </a:r>
          <a:r>
            <a:rPr lang="en-US" sz="1050" kern="1200"/>
            <a:t>, CFP</a:t>
          </a:r>
          <a:r>
            <a:rPr lang="en-US" sz="1050" kern="1200" baseline="30000"/>
            <a:t>2</a:t>
          </a:r>
          <a:r>
            <a:rPr lang="en-US" sz="1050" kern="1200"/>
            <a:t>, TIP</a:t>
          </a:r>
          <a:r>
            <a:rPr lang="en-US" sz="1050" kern="1200" baseline="30000"/>
            <a:t>3</a:t>
          </a:r>
        </a:p>
        <a:p>
          <a:pPr marL="0" lvl="0" indent="0" algn="l" defTabSz="466725">
            <a:lnSpc>
              <a:spcPct val="90000"/>
            </a:lnSpc>
            <a:spcBef>
              <a:spcPct val="0"/>
            </a:spcBef>
            <a:spcAft>
              <a:spcPct val="35000"/>
            </a:spcAft>
            <a:buNone/>
          </a:pPr>
          <a:r>
            <a:rPr lang="en-US" sz="1050" kern="1200"/>
            <a:t>- Purpose and Need</a:t>
          </a:r>
        </a:p>
        <a:p>
          <a:pPr marL="0" lvl="0" indent="0" algn="l" defTabSz="466725">
            <a:lnSpc>
              <a:spcPct val="90000"/>
            </a:lnSpc>
            <a:spcBef>
              <a:spcPct val="0"/>
            </a:spcBef>
            <a:spcAft>
              <a:spcPct val="35000"/>
            </a:spcAft>
            <a:buNone/>
          </a:pPr>
          <a:r>
            <a:rPr lang="en-US" sz="1050" kern="1200"/>
            <a:t>- Work Program</a:t>
          </a:r>
        </a:p>
      </dsp:txBody>
      <dsp:txXfrm>
        <a:off x="224418" y="484701"/>
        <a:ext cx="1194441" cy="1699135"/>
      </dsp:txXfrm>
    </dsp:sp>
    <dsp:sp modelId="{2000D6DF-4561-4434-B325-5DB4CE2C59E6}">
      <dsp:nvSpPr>
        <dsp:cNvPr id="0" name=""/>
        <dsp:cNvSpPr/>
      </dsp:nvSpPr>
      <dsp:spPr>
        <a:xfrm>
          <a:off x="494218" y="0"/>
          <a:ext cx="1194441" cy="40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n-US" sz="1600" b="1" kern="1200"/>
            <a:t>Planning</a:t>
          </a:r>
        </a:p>
      </dsp:txBody>
      <dsp:txXfrm>
        <a:off x="494218" y="0"/>
        <a:ext cx="1194441" cy="403754"/>
      </dsp:txXfrm>
    </dsp:sp>
    <dsp:sp modelId="{6DB2BB54-0C14-444E-8153-EE296A37812E}">
      <dsp:nvSpPr>
        <dsp:cNvPr id="0" name=""/>
        <dsp:cNvSpPr/>
      </dsp:nvSpPr>
      <dsp:spPr>
        <a:xfrm>
          <a:off x="1772775" y="0"/>
          <a:ext cx="403754" cy="403754"/>
        </a:xfrm>
        <a:prstGeom prst="ellipse">
          <a:avLst/>
        </a:prstGeom>
        <a:solidFill>
          <a:schemeClr val="bg1">
            <a:lumMod val="8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dk1"/>
          </a:contourClr>
        </a:sp3d>
      </dsp:spPr>
      <dsp:style>
        <a:lnRef idx="0">
          <a:schemeClr val="dk1"/>
        </a:lnRef>
        <a:fillRef idx="3">
          <a:schemeClr val="dk1"/>
        </a:fillRef>
        <a:effectRef idx="3">
          <a:schemeClr val="dk1"/>
        </a:effectRef>
        <a:fontRef idx="minor">
          <a:schemeClr val="lt1"/>
        </a:fontRef>
      </dsp:style>
    </dsp:sp>
    <dsp:sp modelId="{F6ADD72C-A781-4F80-88F5-8EF9D534F6AD}">
      <dsp:nvSpPr>
        <dsp:cNvPr id="0" name=""/>
        <dsp:cNvSpPr/>
      </dsp:nvSpPr>
      <dsp:spPr>
        <a:xfrm>
          <a:off x="1813151" y="40375"/>
          <a:ext cx="323003" cy="323003"/>
        </a:xfrm>
        <a:prstGeom prst="chord">
          <a:avLst>
            <a:gd name="adj1" fmla="val 692220"/>
            <a:gd name="adj2" fmla="val 1010778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98F9FB-35E9-404A-9CDD-C474C2978A3E}">
      <dsp:nvSpPr>
        <dsp:cNvPr id="0" name=""/>
        <dsp:cNvSpPr/>
      </dsp:nvSpPr>
      <dsp:spPr>
        <a:xfrm>
          <a:off x="1990845" y="484701"/>
          <a:ext cx="1194441" cy="1699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88950">
            <a:lnSpc>
              <a:spcPct val="90000"/>
            </a:lnSpc>
            <a:spcBef>
              <a:spcPct val="0"/>
            </a:spcBef>
            <a:spcAft>
              <a:spcPct val="35000"/>
            </a:spcAft>
            <a:buNone/>
          </a:pPr>
          <a:r>
            <a:rPr lang="en-US" sz="1100" kern="1200"/>
            <a:t>- </a:t>
          </a:r>
          <a:r>
            <a:rPr lang="en-US" sz="1050" kern="1200"/>
            <a:t>Federal or State Process</a:t>
          </a:r>
        </a:p>
        <a:p>
          <a:pPr marL="0" lvl="0" indent="0" algn="l" defTabSz="488950">
            <a:lnSpc>
              <a:spcPct val="90000"/>
            </a:lnSpc>
            <a:spcBef>
              <a:spcPct val="0"/>
            </a:spcBef>
            <a:spcAft>
              <a:spcPct val="35000"/>
            </a:spcAft>
            <a:buNone/>
          </a:pPr>
          <a:r>
            <a:rPr lang="en-US" sz="1050" kern="1200"/>
            <a:t>- Purpose and Need</a:t>
          </a:r>
        </a:p>
        <a:p>
          <a:pPr marL="0" lvl="0" indent="0" algn="l" defTabSz="488950">
            <a:lnSpc>
              <a:spcPct val="90000"/>
            </a:lnSpc>
            <a:spcBef>
              <a:spcPct val="0"/>
            </a:spcBef>
            <a:spcAft>
              <a:spcPct val="35000"/>
            </a:spcAft>
            <a:buNone/>
          </a:pPr>
          <a:r>
            <a:rPr lang="en-US" sz="1050" kern="1200"/>
            <a:t>- Alternative Analysis</a:t>
          </a:r>
        </a:p>
        <a:p>
          <a:pPr marL="0" lvl="0" indent="0" algn="l" defTabSz="488950">
            <a:lnSpc>
              <a:spcPct val="90000"/>
            </a:lnSpc>
            <a:spcBef>
              <a:spcPct val="0"/>
            </a:spcBef>
            <a:spcAft>
              <a:spcPct val="35000"/>
            </a:spcAft>
            <a:buNone/>
          </a:pPr>
          <a:r>
            <a:rPr lang="en-US" sz="1050" kern="1200"/>
            <a:t>- Environmental Studies</a:t>
          </a:r>
        </a:p>
        <a:p>
          <a:pPr marL="0" lvl="0" indent="0" algn="l" defTabSz="488950">
            <a:lnSpc>
              <a:spcPct val="90000"/>
            </a:lnSpc>
            <a:spcBef>
              <a:spcPct val="0"/>
            </a:spcBef>
            <a:spcAft>
              <a:spcPct val="35000"/>
            </a:spcAft>
            <a:buNone/>
          </a:pPr>
          <a:r>
            <a:rPr lang="en-US" sz="1050" kern="1200"/>
            <a:t>- Technical Reports</a:t>
          </a:r>
        </a:p>
        <a:p>
          <a:pPr marL="0" lvl="0" indent="0" algn="l" defTabSz="488950">
            <a:lnSpc>
              <a:spcPct val="90000"/>
            </a:lnSpc>
            <a:spcBef>
              <a:spcPct val="0"/>
            </a:spcBef>
            <a:spcAft>
              <a:spcPct val="35000"/>
            </a:spcAft>
            <a:buNone/>
          </a:pPr>
          <a:r>
            <a:rPr lang="en-US" sz="1050" kern="1200"/>
            <a:t>- Env. Doc. Approval</a:t>
          </a:r>
        </a:p>
      </dsp:txBody>
      <dsp:txXfrm>
        <a:off x="1990845" y="484701"/>
        <a:ext cx="1194441" cy="1699135"/>
      </dsp:txXfrm>
    </dsp:sp>
    <dsp:sp modelId="{9FAC5108-70B5-4882-9358-ACA5ED36F7BD}">
      <dsp:nvSpPr>
        <dsp:cNvPr id="0" name=""/>
        <dsp:cNvSpPr/>
      </dsp:nvSpPr>
      <dsp:spPr>
        <a:xfrm>
          <a:off x="2260645" y="0"/>
          <a:ext cx="1194441" cy="40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n-US" sz="1600" b="1" kern="1200"/>
            <a:t>PD&amp;E</a:t>
          </a:r>
        </a:p>
      </dsp:txBody>
      <dsp:txXfrm>
        <a:off x="2260645" y="0"/>
        <a:ext cx="1194441" cy="403754"/>
      </dsp:txXfrm>
    </dsp:sp>
    <dsp:sp modelId="{F6FAA26D-60C1-4932-90DD-0600AA032065}">
      <dsp:nvSpPr>
        <dsp:cNvPr id="0" name=""/>
        <dsp:cNvSpPr/>
      </dsp:nvSpPr>
      <dsp:spPr>
        <a:xfrm>
          <a:off x="3539203" y="0"/>
          <a:ext cx="403754" cy="403754"/>
        </a:xfrm>
        <a:prstGeom prst="ellipse">
          <a:avLst/>
        </a:prstGeom>
        <a:solidFill>
          <a:schemeClr val="bg1">
            <a:lumMod val="8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dk1"/>
          </a:contourClr>
        </a:sp3d>
      </dsp:spPr>
      <dsp:style>
        <a:lnRef idx="0">
          <a:schemeClr val="dk1"/>
        </a:lnRef>
        <a:fillRef idx="3">
          <a:schemeClr val="dk1"/>
        </a:fillRef>
        <a:effectRef idx="3">
          <a:schemeClr val="dk1"/>
        </a:effectRef>
        <a:fontRef idx="minor">
          <a:schemeClr val="lt1"/>
        </a:fontRef>
      </dsp:style>
    </dsp:sp>
    <dsp:sp modelId="{295C703D-1306-4354-B576-2C465FC38D35}">
      <dsp:nvSpPr>
        <dsp:cNvPr id="0" name=""/>
        <dsp:cNvSpPr/>
      </dsp:nvSpPr>
      <dsp:spPr>
        <a:xfrm>
          <a:off x="3579578" y="40375"/>
          <a:ext cx="323003" cy="323003"/>
        </a:xfrm>
        <a:prstGeom prst="chord">
          <a:avLst>
            <a:gd name="adj1" fmla="val 20907780"/>
            <a:gd name="adj2" fmla="val 11492220"/>
          </a:avLst>
        </a:prstGeom>
        <a:solidFill>
          <a:schemeClr val="accent4"/>
        </a:solidFill>
        <a:ln w="1905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sp>
    <dsp:sp modelId="{A6FE462B-694B-4E2F-B4EA-65EBC7943C6A}">
      <dsp:nvSpPr>
        <dsp:cNvPr id="0" name=""/>
        <dsp:cNvSpPr/>
      </dsp:nvSpPr>
      <dsp:spPr>
        <a:xfrm>
          <a:off x="3757273" y="484701"/>
          <a:ext cx="1194441" cy="1699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r>
            <a:rPr lang="en-US" sz="1050" kern="1200"/>
            <a:t>- Detailed Design</a:t>
          </a:r>
        </a:p>
        <a:p>
          <a:pPr marL="0" lvl="0" indent="0" algn="l" defTabSz="466725">
            <a:lnSpc>
              <a:spcPct val="90000"/>
            </a:lnSpc>
            <a:spcBef>
              <a:spcPct val="0"/>
            </a:spcBef>
            <a:spcAft>
              <a:spcPct val="35000"/>
            </a:spcAft>
            <a:buNone/>
          </a:pPr>
          <a:r>
            <a:rPr lang="en-US" sz="1050" kern="1200"/>
            <a:t>- Construction Plans</a:t>
          </a:r>
        </a:p>
        <a:p>
          <a:pPr marL="0" lvl="0" indent="0" algn="l" defTabSz="466725">
            <a:lnSpc>
              <a:spcPct val="90000"/>
            </a:lnSpc>
            <a:spcBef>
              <a:spcPct val="0"/>
            </a:spcBef>
            <a:spcAft>
              <a:spcPct val="35000"/>
            </a:spcAft>
            <a:buNone/>
          </a:pPr>
          <a:r>
            <a:rPr lang="en-US" sz="1050" kern="1200"/>
            <a:t>- Specifications</a:t>
          </a:r>
        </a:p>
        <a:p>
          <a:pPr marL="0" lvl="0" indent="0" algn="l" defTabSz="466725">
            <a:lnSpc>
              <a:spcPct val="90000"/>
            </a:lnSpc>
            <a:spcBef>
              <a:spcPct val="0"/>
            </a:spcBef>
            <a:spcAft>
              <a:spcPct val="35000"/>
            </a:spcAft>
            <a:buNone/>
          </a:pPr>
          <a:r>
            <a:rPr lang="en-US" sz="1050" kern="1200"/>
            <a:t>- Cost Estimates</a:t>
          </a:r>
        </a:p>
        <a:p>
          <a:pPr marL="0" lvl="0" indent="0" algn="l" defTabSz="466725">
            <a:lnSpc>
              <a:spcPct val="90000"/>
            </a:lnSpc>
            <a:spcBef>
              <a:spcPct val="0"/>
            </a:spcBef>
            <a:spcAft>
              <a:spcPct val="35000"/>
            </a:spcAft>
            <a:buNone/>
          </a:pPr>
          <a:r>
            <a:rPr lang="en-US" sz="1050" kern="1200"/>
            <a:t>- Permits</a:t>
          </a:r>
        </a:p>
        <a:p>
          <a:pPr marL="0" lvl="0" indent="0" algn="l" defTabSz="466725">
            <a:lnSpc>
              <a:spcPct val="90000"/>
            </a:lnSpc>
            <a:spcBef>
              <a:spcPct val="0"/>
            </a:spcBef>
            <a:spcAft>
              <a:spcPct val="35000"/>
            </a:spcAft>
            <a:buNone/>
          </a:pPr>
          <a:r>
            <a:rPr lang="en-US" sz="1050" kern="1200"/>
            <a:t>- Env. Reevaluation</a:t>
          </a:r>
        </a:p>
      </dsp:txBody>
      <dsp:txXfrm>
        <a:off x="3757273" y="484701"/>
        <a:ext cx="1194441" cy="1699135"/>
      </dsp:txXfrm>
    </dsp:sp>
    <dsp:sp modelId="{3CF8CF21-B6AD-4ACA-BD53-39B7D53EF042}">
      <dsp:nvSpPr>
        <dsp:cNvPr id="0" name=""/>
        <dsp:cNvSpPr/>
      </dsp:nvSpPr>
      <dsp:spPr>
        <a:xfrm>
          <a:off x="4027073" y="0"/>
          <a:ext cx="1194441" cy="40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n-US" sz="1600" b="1" kern="1200"/>
            <a:t>Design</a:t>
          </a:r>
        </a:p>
      </dsp:txBody>
      <dsp:txXfrm>
        <a:off x="4027073" y="0"/>
        <a:ext cx="1194441" cy="403754"/>
      </dsp:txXfrm>
    </dsp:sp>
    <dsp:sp modelId="{3D5093F3-321D-4E25-91B1-2AF5E932AAC8}">
      <dsp:nvSpPr>
        <dsp:cNvPr id="0" name=""/>
        <dsp:cNvSpPr/>
      </dsp:nvSpPr>
      <dsp:spPr>
        <a:xfrm>
          <a:off x="5104072" y="0"/>
          <a:ext cx="403754" cy="403754"/>
        </a:xfrm>
        <a:prstGeom prst="ellipse">
          <a:avLst/>
        </a:prstGeom>
        <a:solidFill>
          <a:schemeClr val="bg1">
            <a:lumMod val="8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dk1"/>
          </a:contourClr>
        </a:sp3d>
      </dsp:spPr>
      <dsp:style>
        <a:lnRef idx="0">
          <a:schemeClr val="dk1"/>
        </a:lnRef>
        <a:fillRef idx="3">
          <a:schemeClr val="dk1"/>
        </a:fillRef>
        <a:effectRef idx="3">
          <a:schemeClr val="dk1"/>
        </a:effectRef>
        <a:fontRef idx="minor">
          <a:schemeClr val="lt1"/>
        </a:fontRef>
      </dsp:style>
    </dsp:sp>
    <dsp:sp modelId="{57CF64DE-1DF1-4C0C-B54F-F0B8A068FF90}">
      <dsp:nvSpPr>
        <dsp:cNvPr id="0" name=""/>
        <dsp:cNvSpPr/>
      </dsp:nvSpPr>
      <dsp:spPr>
        <a:xfrm>
          <a:off x="5144441" y="40375"/>
          <a:ext cx="323003" cy="323003"/>
        </a:xfrm>
        <a:prstGeom prst="chord">
          <a:avLst>
            <a:gd name="adj1" fmla="val 19267806"/>
            <a:gd name="adj2" fmla="val 13012194"/>
          </a:avLst>
        </a:prstGeom>
        <a:solidFill>
          <a:schemeClr val="accent5"/>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29444-8E24-4A41-AA6B-FB7BDA59AB39}">
      <dsp:nvSpPr>
        <dsp:cNvPr id="0" name=""/>
        <dsp:cNvSpPr/>
      </dsp:nvSpPr>
      <dsp:spPr>
        <a:xfrm>
          <a:off x="5325542" y="484276"/>
          <a:ext cx="1194441" cy="1699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r>
            <a:rPr lang="en-US" sz="1050" kern="1200"/>
            <a:t>- Appraisal</a:t>
          </a:r>
        </a:p>
        <a:p>
          <a:pPr marL="0" lvl="0" indent="0" algn="l" defTabSz="466725">
            <a:lnSpc>
              <a:spcPct val="90000"/>
            </a:lnSpc>
            <a:spcBef>
              <a:spcPct val="0"/>
            </a:spcBef>
            <a:spcAft>
              <a:spcPct val="35000"/>
            </a:spcAft>
            <a:buNone/>
          </a:pPr>
          <a:r>
            <a:rPr lang="en-US" sz="1050" kern="1200"/>
            <a:t>- Negotiations</a:t>
          </a:r>
        </a:p>
        <a:p>
          <a:pPr marL="0" lvl="0" indent="0" algn="l" defTabSz="466725">
            <a:lnSpc>
              <a:spcPct val="90000"/>
            </a:lnSpc>
            <a:spcBef>
              <a:spcPct val="0"/>
            </a:spcBef>
            <a:spcAft>
              <a:spcPct val="35000"/>
            </a:spcAft>
            <a:buNone/>
          </a:pPr>
          <a:r>
            <a:rPr lang="en-US" sz="1050" kern="1200"/>
            <a:t>- Acquisition</a:t>
          </a:r>
        </a:p>
        <a:p>
          <a:pPr marL="0" lvl="0" indent="0" algn="l" defTabSz="466725">
            <a:lnSpc>
              <a:spcPct val="90000"/>
            </a:lnSpc>
            <a:spcBef>
              <a:spcPct val="0"/>
            </a:spcBef>
            <a:spcAft>
              <a:spcPct val="35000"/>
            </a:spcAft>
            <a:buNone/>
          </a:pPr>
          <a:r>
            <a:rPr lang="en-US" sz="1050" kern="1200"/>
            <a:t>- Relocation</a:t>
          </a:r>
        </a:p>
      </dsp:txBody>
      <dsp:txXfrm>
        <a:off x="5325542" y="484276"/>
        <a:ext cx="1194441" cy="1699135"/>
      </dsp:txXfrm>
    </dsp:sp>
    <dsp:sp modelId="{4B51BC97-6840-4041-88DD-ACD8048C9AC7}">
      <dsp:nvSpPr>
        <dsp:cNvPr id="0" name=""/>
        <dsp:cNvSpPr/>
      </dsp:nvSpPr>
      <dsp:spPr>
        <a:xfrm>
          <a:off x="5591939" y="0"/>
          <a:ext cx="1194441" cy="40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n-US" sz="1600" b="1" kern="1200"/>
            <a:t>Right of Way</a:t>
          </a:r>
        </a:p>
      </dsp:txBody>
      <dsp:txXfrm>
        <a:off x="5591939" y="0"/>
        <a:ext cx="1194441" cy="403754"/>
      </dsp:txXfrm>
    </dsp:sp>
    <dsp:sp modelId="{A03ED983-FEB7-444B-8983-0FC1B3001FC1}">
      <dsp:nvSpPr>
        <dsp:cNvPr id="0" name=""/>
        <dsp:cNvSpPr/>
      </dsp:nvSpPr>
      <dsp:spPr>
        <a:xfrm>
          <a:off x="7072058" y="0"/>
          <a:ext cx="403754" cy="403754"/>
        </a:xfrm>
        <a:prstGeom prst="ellipse">
          <a:avLst/>
        </a:prstGeom>
        <a:solidFill>
          <a:schemeClr val="bg1">
            <a:lumMod val="85000"/>
          </a:schemeClr>
        </a:solidFill>
        <a:ln>
          <a:noFill/>
        </a:ln>
        <a:effectLst>
          <a:outerShdw blurRad="50800" dist="38100" dir="5400000" algn="t" rotWithShape="0">
            <a:prstClr val="black">
              <a:alpha val="40000"/>
            </a:prstClr>
          </a:outerShdw>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FE4E24DF-2B38-40E4-B805-B64B214EB2FB}">
      <dsp:nvSpPr>
        <dsp:cNvPr id="0" name=""/>
        <dsp:cNvSpPr/>
      </dsp:nvSpPr>
      <dsp:spPr>
        <a:xfrm>
          <a:off x="7112433" y="40375"/>
          <a:ext cx="323003" cy="323003"/>
        </a:xfrm>
        <a:prstGeom prst="chord">
          <a:avLst>
            <a:gd name="adj1" fmla="val 16200000"/>
            <a:gd name="adj2" fmla="val 16200000"/>
          </a:avLst>
        </a:prstGeom>
        <a:solidFill>
          <a:schemeClr val="accent6">
            <a:hueOff val="0"/>
            <a:satOff val="0"/>
            <a:lumOff val="0"/>
            <a:alphaOff val="0"/>
          </a:schemeClr>
        </a:solidFill>
        <a:ln w="1905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sp>
    <dsp:sp modelId="{9F4FABE1-736C-406B-93E6-2C6DFA8BC35D}">
      <dsp:nvSpPr>
        <dsp:cNvPr id="0" name=""/>
        <dsp:cNvSpPr/>
      </dsp:nvSpPr>
      <dsp:spPr>
        <a:xfrm>
          <a:off x="7559928" y="0"/>
          <a:ext cx="1194441" cy="40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n-US" sz="1600" b="1" kern="1200"/>
            <a:t>Construction</a:t>
          </a:r>
        </a:p>
      </dsp:txBody>
      <dsp:txXfrm>
        <a:off x="7559928" y="0"/>
        <a:ext cx="1194441" cy="403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D776C-BED5-4CE3-B610-2CA84CFF93AA}">
      <dsp:nvSpPr>
        <dsp:cNvPr id="0" name=""/>
        <dsp:cNvSpPr/>
      </dsp:nvSpPr>
      <dsp:spPr>
        <a:xfrm>
          <a:off x="2116" y="2174875"/>
          <a:ext cx="2137833" cy="1068916"/>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Potential Innovative Solutions?</a:t>
          </a:r>
        </a:p>
      </dsp:txBody>
      <dsp:txXfrm>
        <a:off x="33423" y="2206182"/>
        <a:ext cx="2075219" cy="1006302"/>
      </dsp:txXfrm>
    </dsp:sp>
    <dsp:sp modelId="{59BCA62E-5383-422E-83F2-C0061E16D2A1}">
      <dsp:nvSpPr>
        <dsp:cNvPr id="0" name=""/>
        <dsp:cNvSpPr/>
      </dsp:nvSpPr>
      <dsp:spPr>
        <a:xfrm rot="19457599">
          <a:off x="2040966" y="2384266"/>
          <a:ext cx="1053099" cy="35507"/>
        </a:xfrm>
        <a:custGeom>
          <a:avLst/>
          <a:gdLst/>
          <a:ahLst/>
          <a:cxnLst/>
          <a:rect l="0" t="0" r="0" b="0"/>
          <a:pathLst>
            <a:path>
              <a:moveTo>
                <a:pt x="0" y="17753"/>
              </a:moveTo>
              <a:lnTo>
                <a:pt x="1053099" y="17753"/>
              </a:lnTo>
            </a:path>
          </a:pathLst>
        </a:custGeom>
        <a:noFill/>
        <a:ln w="57150" cap="flat" cmpd="sng" algn="ctr">
          <a:solidFill>
            <a:srgbClr val="0A8438"/>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1189" y="2375692"/>
        <a:ext cx="52654" cy="52654"/>
      </dsp:txXfrm>
    </dsp:sp>
    <dsp:sp modelId="{DB79ACEE-31BF-4CBE-9E66-5CA53192FE2A}">
      <dsp:nvSpPr>
        <dsp:cNvPr id="0" name=""/>
        <dsp:cNvSpPr/>
      </dsp:nvSpPr>
      <dsp:spPr>
        <a:xfrm>
          <a:off x="2995083" y="1560248"/>
          <a:ext cx="2137833" cy="1068916"/>
        </a:xfrm>
        <a:prstGeom prst="roundRect">
          <a:avLst>
            <a:gd name="adj" fmla="val 10000"/>
          </a:avLst>
        </a:prstGeom>
        <a:solidFill>
          <a:srgbClr val="0A8438"/>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No</a:t>
          </a:r>
        </a:p>
      </dsp:txBody>
      <dsp:txXfrm>
        <a:off x="3026390" y="1591555"/>
        <a:ext cx="2075219" cy="1006302"/>
      </dsp:txXfrm>
    </dsp:sp>
    <dsp:sp modelId="{7C55996C-658A-49D4-8C36-0300A1F62503}">
      <dsp:nvSpPr>
        <dsp:cNvPr id="0" name=""/>
        <dsp:cNvSpPr/>
      </dsp:nvSpPr>
      <dsp:spPr>
        <a:xfrm>
          <a:off x="5132916" y="2076952"/>
          <a:ext cx="855133" cy="35507"/>
        </a:xfrm>
        <a:custGeom>
          <a:avLst/>
          <a:gdLst/>
          <a:ahLst/>
          <a:cxnLst/>
          <a:rect l="0" t="0" r="0" b="0"/>
          <a:pathLst>
            <a:path>
              <a:moveTo>
                <a:pt x="0" y="17753"/>
              </a:moveTo>
              <a:lnTo>
                <a:pt x="855133" y="17753"/>
              </a:lnTo>
            </a:path>
          </a:pathLst>
        </a:custGeom>
        <a:noFill/>
        <a:ln w="57150" cap="flat" cmpd="sng" algn="ctr">
          <a:solidFill>
            <a:srgbClr val="0A8438"/>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9105" y="2073328"/>
        <a:ext cx="42756" cy="42756"/>
      </dsp:txXfrm>
    </dsp:sp>
    <dsp:sp modelId="{305E1FAF-5A03-4E76-AF5F-46DE85BB0B58}">
      <dsp:nvSpPr>
        <dsp:cNvPr id="0" name=""/>
        <dsp:cNvSpPr/>
      </dsp:nvSpPr>
      <dsp:spPr>
        <a:xfrm>
          <a:off x="5988050" y="1560248"/>
          <a:ext cx="2137833" cy="1068916"/>
        </a:xfrm>
        <a:prstGeom prst="roundRect">
          <a:avLst>
            <a:gd name="adj" fmla="val 10000"/>
          </a:avLst>
        </a:prstGeom>
        <a:solidFill>
          <a:srgbClr val="0A8438"/>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Proceed with pond siting process</a:t>
          </a:r>
        </a:p>
      </dsp:txBody>
      <dsp:txXfrm>
        <a:off x="6019357" y="1591555"/>
        <a:ext cx="2075219" cy="1006302"/>
      </dsp:txXfrm>
    </dsp:sp>
    <dsp:sp modelId="{37707BAB-D844-48AA-9CA5-86EDC2DFBE6A}">
      <dsp:nvSpPr>
        <dsp:cNvPr id="0" name=""/>
        <dsp:cNvSpPr/>
      </dsp:nvSpPr>
      <dsp:spPr>
        <a:xfrm rot="2142401">
          <a:off x="2040966" y="2998893"/>
          <a:ext cx="1053099" cy="35507"/>
        </a:xfrm>
        <a:custGeom>
          <a:avLst/>
          <a:gdLst/>
          <a:ahLst/>
          <a:cxnLst/>
          <a:rect l="0" t="0" r="0" b="0"/>
          <a:pathLst>
            <a:path>
              <a:moveTo>
                <a:pt x="0" y="17753"/>
              </a:moveTo>
              <a:lnTo>
                <a:pt x="1053099" y="17753"/>
              </a:lnTo>
            </a:path>
          </a:pathLst>
        </a:custGeom>
        <a:noFill/>
        <a:ln w="57150"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1189" y="2990319"/>
        <a:ext cx="52654" cy="52654"/>
      </dsp:txXfrm>
    </dsp:sp>
    <dsp:sp modelId="{9B4376DF-5A19-4E83-A897-1D8A9CEED578}">
      <dsp:nvSpPr>
        <dsp:cNvPr id="0" name=""/>
        <dsp:cNvSpPr/>
      </dsp:nvSpPr>
      <dsp:spPr>
        <a:xfrm>
          <a:off x="2995083" y="2789502"/>
          <a:ext cx="2137833" cy="1068916"/>
        </a:xfrm>
        <a:prstGeom prst="roundRect">
          <a:avLst>
            <a:gd name="adj" fmla="val 10000"/>
          </a:avLst>
        </a:prstGeom>
        <a:solidFill>
          <a:srgbClr val="00749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Yes</a:t>
          </a:r>
        </a:p>
      </dsp:txBody>
      <dsp:txXfrm>
        <a:off x="3026390" y="2820809"/>
        <a:ext cx="2075219" cy="1006302"/>
      </dsp:txXfrm>
    </dsp:sp>
    <dsp:sp modelId="{4BE972EA-8726-46E0-BA7C-76D5199F8DEA}">
      <dsp:nvSpPr>
        <dsp:cNvPr id="0" name=""/>
        <dsp:cNvSpPr/>
      </dsp:nvSpPr>
      <dsp:spPr>
        <a:xfrm>
          <a:off x="5132916" y="3306206"/>
          <a:ext cx="855133" cy="35507"/>
        </a:xfrm>
        <a:custGeom>
          <a:avLst/>
          <a:gdLst/>
          <a:ahLst/>
          <a:cxnLst/>
          <a:rect l="0" t="0" r="0" b="0"/>
          <a:pathLst>
            <a:path>
              <a:moveTo>
                <a:pt x="0" y="17753"/>
              </a:moveTo>
              <a:lnTo>
                <a:pt x="855133" y="17753"/>
              </a:lnTo>
            </a:path>
          </a:pathLst>
        </a:custGeom>
        <a:noFill/>
        <a:ln w="57150"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9105" y="3302582"/>
        <a:ext cx="42756" cy="42756"/>
      </dsp:txXfrm>
    </dsp:sp>
    <dsp:sp modelId="{0933C0AC-62BF-4FE5-92AE-88D512BE5003}">
      <dsp:nvSpPr>
        <dsp:cNvPr id="0" name=""/>
        <dsp:cNvSpPr/>
      </dsp:nvSpPr>
      <dsp:spPr>
        <a:xfrm>
          <a:off x="5988050" y="2789502"/>
          <a:ext cx="2137833" cy="1068916"/>
        </a:xfrm>
        <a:prstGeom prst="roundRect">
          <a:avLst>
            <a:gd name="adj" fmla="val 10000"/>
          </a:avLst>
        </a:prstGeom>
        <a:solidFill>
          <a:srgbClr val="00749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…Next Slide</a:t>
          </a:r>
        </a:p>
      </dsp:txBody>
      <dsp:txXfrm>
        <a:off x="6019357" y="2820809"/>
        <a:ext cx="2075219" cy="1006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2B2E0-8F16-4029-843C-51BDF7E4715A}">
      <dsp:nvSpPr>
        <dsp:cNvPr id="0" name=""/>
        <dsp:cNvSpPr/>
      </dsp:nvSpPr>
      <dsp:spPr>
        <a:xfrm>
          <a:off x="-6126981" y="-937410"/>
          <a:ext cx="7293488" cy="7293488"/>
        </a:xfrm>
        <a:prstGeom prst="blockArc">
          <a:avLst>
            <a:gd name="adj1" fmla="val 18900000"/>
            <a:gd name="adj2" fmla="val 2700000"/>
            <a:gd name="adj3" fmla="val 296"/>
          </a:avLst>
        </a:prstGeom>
        <a:solidFill>
          <a:srgbClr val="00749C"/>
        </a:solidFill>
        <a:ln w="19050" cap="flat" cmpd="sng" algn="ctr">
          <a:solidFill>
            <a:srgbClr val="00749C"/>
          </a:solidFill>
          <a:prstDash val="solid"/>
        </a:ln>
        <a:effectLst/>
      </dsp:spPr>
      <dsp:style>
        <a:lnRef idx="2">
          <a:scrgbClr r="0" g="0" b="0"/>
        </a:lnRef>
        <a:fillRef idx="0">
          <a:scrgbClr r="0" g="0" b="0"/>
        </a:fillRef>
        <a:effectRef idx="0">
          <a:scrgbClr r="0" g="0" b="0"/>
        </a:effectRef>
        <a:fontRef idx="minor"/>
      </dsp:style>
    </dsp:sp>
    <dsp:sp modelId="{7432393D-AAEF-46FA-868D-95CFBECEEBDF}">
      <dsp:nvSpPr>
        <dsp:cNvPr id="0" name=""/>
        <dsp:cNvSpPr/>
      </dsp:nvSpPr>
      <dsp:spPr>
        <a:xfrm>
          <a:off x="610504" y="416587"/>
          <a:ext cx="8691950" cy="833607"/>
        </a:xfrm>
        <a:prstGeom prst="rect">
          <a:avLst/>
        </a:prstGeom>
        <a:solidFill>
          <a:srgbClr val="00749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cs typeface="Calibri"/>
            </a:rPr>
            <a:t>Limited scoping guidance for planning studies. </a:t>
          </a:r>
          <a:endParaRPr lang="en-US" sz="2500" kern="1200"/>
        </a:p>
      </dsp:txBody>
      <dsp:txXfrm>
        <a:off x="610504" y="416587"/>
        <a:ext cx="8691950" cy="833607"/>
      </dsp:txXfrm>
    </dsp:sp>
    <dsp:sp modelId="{FD14258E-23B0-4C97-AD5B-BCE49643445E}">
      <dsp:nvSpPr>
        <dsp:cNvPr id="0" name=""/>
        <dsp:cNvSpPr/>
      </dsp:nvSpPr>
      <dsp:spPr>
        <a:xfrm>
          <a:off x="89500" y="312386"/>
          <a:ext cx="1042009" cy="1042009"/>
        </a:xfrm>
        <a:prstGeom prst="ellipse">
          <a:avLst/>
        </a:prstGeom>
        <a:solidFill>
          <a:schemeClr val="lt1">
            <a:hueOff val="0"/>
            <a:satOff val="0"/>
            <a:lumOff val="0"/>
            <a:alphaOff val="0"/>
          </a:schemeClr>
        </a:solidFill>
        <a:ln w="19050" cap="flat" cmpd="sng" algn="ctr">
          <a:solidFill>
            <a:srgbClr val="00749C"/>
          </a:solidFill>
          <a:prstDash val="solid"/>
        </a:ln>
        <a:effectLst/>
      </dsp:spPr>
      <dsp:style>
        <a:lnRef idx="2">
          <a:scrgbClr r="0" g="0" b="0"/>
        </a:lnRef>
        <a:fillRef idx="1">
          <a:scrgbClr r="0" g="0" b="0"/>
        </a:fillRef>
        <a:effectRef idx="0">
          <a:scrgbClr r="0" g="0" b="0"/>
        </a:effectRef>
        <a:fontRef idx="minor"/>
      </dsp:style>
    </dsp:sp>
    <dsp:sp modelId="{158135D8-9555-43AA-BDFA-0C28AFD5D0A5}">
      <dsp:nvSpPr>
        <dsp:cNvPr id="0" name=""/>
        <dsp:cNvSpPr/>
      </dsp:nvSpPr>
      <dsp:spPr>
        <a:xfrm>
          <a:off x="1088431" y="1667215"/>
          <a:ext cx="8214023" cy="833607"/>
        </a:xfrm>
        <a:prstGeom prst="rect">
          <a:avLst/>
        </a:prstGeom>
        <a:solidFill>
          <a:srgbClr val="00749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cs typeface="Calibri"/>
            </a:rPr>
            <a:t>PD&amp;E Scope covers preliminary drainage, floodplain, and stormwater analyses.</a:t>
          </a:r>
          <a:endParaRPr lang="en-US" sz="2500" kern="1200"/>
        </a:p>
      </dsp:txBody>
      <dsp:txXfrm>
        <a:off x="1088431" y="1667215"/>
        <a:ext cx="8214023" cy="833607"/>
      </dsp:txXfrm>
    </dsp:sp>
    <dsp:sp modelId="{03FC84AA-5809-4837-99B8-AD20D3AE7AA9}">
      <dsp:nvSpPr>
        <dsp:cNvPr id="0" name=""/>
        <dsp:cNvSpPr/>
      </dsp:nvSpPr>
      <dsp:spPr>
        <a:xfrm>
          <a:off x="567426" y="1563014"/>
          <a:ext cx="1042009" cy="1042009"/>
        </a:xfrm>
        <a:prstGeom prst="ellipse">
          <a:avLst/>
        </a:prstGeom>
        <a:solidFill>
          <a:schemeClr val="lt1">
            <a:hueOff val="0"/>
            <a:satOff val="0"/>
            <a:lumOff val="0"/>
            <a:alphaOff val="0"/>
          </a:schemeClr>
        </a:solidFill>
        <a:ln w="19050" cap="flat" cmpd="sng" algn="ctr">
          <a:solidFill>
            <a:srgbClr val="00749C"/>
          </a:solidFill>
          <a:prstDash val="solid"/>
        </a:ln>
        <a:effectLst/>
      </dsp:spPr>
      <dsp:style>
        <a:lnRef idx="2">
          <a:scrgbClr r="0" g="0" b="0"/>
        </a:lnRef>
        <a:fillRef idx="1">
          <a:scrgbClr r="0" g="0" b="0"/>
        </a:fillRef>
        <a:effectRef idx="0">
          <a:scrgbClr r="0" g="0" b="0"/>
        </a:effectRef>
        <a:fontRef idx="minor"/>
      </dsp:style>
    </dsp:sp>
    <dsp:sp modelId="{13C268DC-5151-45E6-96D0-6ACFD470D9DF}">
      <dsp:nvSpPr>
        <dsp:cNvPr id="0" name=""/>
        <dsp:cNvSpPr/>
      </dsp:nvSpPr>
      <dsp:spPr>
        <a:xfrm>
          <a:off x="1088431" y="2917843"/>
          <a:ext cx="8214023" cy="833607"/>
        </a:xfrm>
        <a:prstGeom prst="rect">
          <a:avLst/>
        </a:prstGeom>
        <a:solidFill>
          <a:srgbClr val="00749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cs typeface="Calibri"/>
            </a:rPr>
            <a:t>Design Scope covers detailed drainage, floodplain, and stormwater design.</a:t>
          </a:r>
        </a:p>
      </dsp:txBody>
      <dsp:txXfrm>
        <a:off x="1088431" y="2917843"/>
        <a:ext cx="8214023" cy="833607"/>
      </dsp:txXfrm>
    </dsp:sp>
    <dsp:sp modelId="{080245C9-5F5B-4DD1-B2F0-E6F75E627C2F}">
      <dsp:nvSpPr>
        <dsp:cNvPr id="0" name=""/>
        <dsp:cNvSpPr/>
      </dsp:nvSpPr>
      <dsp:spPr>
        <a:xfrm>
          <a:off x="567426" y="2813642"/>
          <a:ext cx="1042009" cy="1042009"/>
        </a:xfrm>
        <a:prstGeom prst="ellipse">
          <a:avLst/>
        </a:prstGeom>
        <a:solidFill>
          <a:schemeClr val="lt1">
            <a:hueOff val="0"/>
            <a:satOff val="0"/>
            <a:lumOff val="0"/>
            <a:alphaOff val="0"/>
          </a:schemeClr>
        </a:solidFill>
        <a:ln w="19050" cap="flat" cmpd="sng" algn="ctr">
          <a:solidFill>
            <a:srgbClr val="00749C"/>
          </a:solidFill>
          <a:prstDash val="solid"/>
        </a:ln>
        <a:effectLst/>
      </dsp:spPr>
      <dsp:style>
        <a:lnRef idx="2">
          <a:scrgbClr r="0" g="0" b="0"/>
        </a:lnRef>
        <a:fillRef idx="1">
          <a:scrgbClr r="0" g="0" b="0"/>
        </a:fillRef>
        <a:effectRef idx="0">
          <a:scrgbClr r="0" g="0" b="0"/>
        </a:effectRef>
        <a:fontRef idx="minor"/>
      </dsp:style>
    </dsp:sp>
    <dsp:sp modelId="{AB0C95AA-F6F4-4FF8-A1A4-12B5A2D930B4}">
      <dsp:nvSpPr>
        <dsp:cNvPr id="0" name=""/>
        <dsp:cNvSpPr/>
      </dsp:nvSpPr>
      <dsp:spPr>
        <a:xfrm>
          <a:off x="610504" y="4168472"/>
          <a:ext cx="8691950" cy="833607"/>
        </a:xfrm>
        <a:prstGeom prst="rect">
          <a:avLst/>
        </a:prstGeom>
        <a:solidFill>
          <a:srgbClr val="00749C"/>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cs typeface="Calibri"/>
            </a:rPr>
            <a:t>WATERSS can be incorporated into project scope(s) as needed.</a:t>
          </a:r>
        </a:p>
      </dsp:txBody>
      <dsp:txXfrm>
        <a:off x="610504" y="4168472"/>
        <a:ext cx="8691950" cy="833607"/>
      </dsp:txXfrm>
    </dsp:sp>
    <dsp:sp modelId="{42A4416B-58BB-4688-ACE7-8F85157FDC75}">
      <dsp:nvSpPr>
        <dsp:cNvPr id="0" name=""/>
        <dsp:cNvSpPr/>
      </dsp:nvSpPr>
      <dsp:spPr>
        <a:xfrm>
          <a:off x="89500" y="4064271"/>
          <a:ext cx="1042009" cy="1042009"/>
        </a:xfrm>
        <a:prstGeom prst="ellipse">
          <a:avLst/>
        </a:prstGeom>
        <a:solidFill>
          <a:schemeClr val="lt1">
            <a:hueOff val="0"/>
            <a:satOff val="0"/>
            <a:lumOff val="0"/>
            <a:alphaOff val="0"/>
          </a:schemeClr>
        </a:solidFill>
        <a:ln w="19050" cap="flat" cmpd="sng" algn="ctr">
          <a:solidFill>
            <a:srgbClr val="00749C"/>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FFC6B8-BF98-4365-A327-369E01755E95}"/>
              </a:ext>
            </a:extLst>
          </p:cNvPr>
          <p:cNvSpPr>
            <a:spLocks noGrp="1"/>
          </p:cNvSpPr>
          <p:nvPr>
            <p:ph type="hdr" sz="quarter"/>
          </p:nvPr>
        </p:nvSpPr>
        <p:spPr>
          <a:xfrm>
            <a:off x="1" y="1"/>
            <a:ext cx="3035723" cy="466406"/>
          </a:xfrm>
          <a:prstGeom prst="rect">
            <a:avLst/>
          </a:prstGeom>
        </p:spPr>
        <p:txBody>
          <a:bodyPr vert="horz" lIns="91360" tIns="45680" rIns="91360" bIns="45680" rtlCol="0"/>
          <a:lstStyle>
            <a:lvl1pPr algn="l">
              <a:defRPr sz="1200"/>
            </a:lvl1pPr>
          </a:lstStyle>
          <a:p>
            <a:endParaRPr lang="en-US"/>
          </a:p>
        </p:txBody>
      </p:sp>
      <p:sp>
        <p:nvSpPr>
          <p:cNvPr id="3" name="Date Placeholder 2">
            <a:extLst>
              <a:ext uri="{FF2B5EF4-FFF2-40B4-BE49-F238E27FC236}">
                <a16:creationId xmlns:a16="http://schemas.microsoft.com/office/drawing/2014/main" id="{2E9A0851-C9CE-463E-8077-818FAEA2969D}"/>
              </a:ext>
            </a:extLst>
          </p:cNvPr>
          <p:cNvSpPr>
            <a:spLocks noGrp="1"/>
          </p:cNvSpPr>
          <p:nvPr>
            <p:ph type="dt" sz="quarter" idx="1"/>
          </p:nvPr>
        </p:nvSpPr>
        <p:spPr>
          <a:xfrm>
            <a:off x="3966743" y="1"/>
            <a:ext cx="3035723" cy="466406"/>
          </a:xfrm>
          <a:prstGeom prst="rect">
            <a:avLst/>
          </a:prstGeom>
        </p:spPr>
        <p:txBody>
          <a:bodyPr vert="horz" lIns="91360" tIns="45680" rIns="91360" bIns="45680" rtlCol="0"/>
          <a:lstStyle>
            <a:lvl1pPr algn="r">
              <a:defRPr sz="1200"/>
            </a:lvl1pPr>
          </a:lstStyle>
          <a:p>
            <a:fld id="{F2CE9F16-6A5D-443B-825A-838E4D3D171F}" type="datetimeFigureOut">
              <a:rPr lang="en-US" smtClean="0"/>
              <a:t>12/5/2023</a:t>
            </a:fld>
            <a:endParaRPr lang="en-US"/>
          </a:p>
        </p:txBody>
      </p:sp>
      <p:sp>
        <p:nvSpPr>
          <p:cNvPr id="4" name="Footer Placeholder 3">
            <a:extLst>
              <a:ext uri="{FF2B5EF4-FFF2-40B4-BE49-F238E27FC236}">
                <a16:creationId xmlns:a16="http://schemas.microsoft.com/office/drawing/2014/main" id="{0FDFFFA4-14B0-46E5-883D-110B6FAB60F9}"/>
              </a:ext>
            </a:extLst>
          </p:cNvPr>
          <p:cNvSpPr>
            <a:spLocks noGrp="1"/>
          </p:cNvSpPr>
          <p:nvPr>
            <p:ph type="ftr" sz="quarter" idx="2"/>
          </p:nvPr>
        </p:nvSpPr>
        <p:spPr>
          <a:xfrm>
            <a:off x="1" y="8823645"/>
            <a:ext cx="3035723" cy="466406"/>
          </a:xfrm>
          <a:prstGeom prst="rect">
            <a:avLst/>
          </a:prstGeom>
        </p:spPr>
        <p:txBody>
          <a:bodyPr vert="horz" lIns="91360" tIns="45680" rIns="91360" bIns="4568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4CFEF3-C22A-41F2-A107-B0B89874C5D5}"/>
              </a:ext>
            </a:extLst>
          </p:cNvPr>
          <p:cNvSpPr>
            <a:spLocks noGrp="1"/>
          </p:cNvSpPr>
          <p:nvPr>
            <p:ph type="sldNum" sz="quarter" idx="3"/>
          </p:nvPr>
        </p:nvSpPr>
        <p:spPr>
          <a:xfrm>
            <a:off x="3966743" y="8823645"/>
            <a:ext cx="3035723" cy="466406"/>
          </a:xfrm>
          <a:prstGeom prst="rect">
            <a:avLst/>
          </a:prstGeom>
        </p:spPr>
        <p:txBody>
          <a:bodyPr vert="horz" lIns="91360" tIns="45680" rIns="91360" bIns="45680" rtlCol="0" anchor="b"/>
          <a:lstStyle>
            <a:lvl1pPr algn="r">
              <a:defRPr sz="1200"/>
            </a:lvl1pPr>
          </a:lstStyle>
          <a:p>
            <a:fld id="{20F5A26D-1EF4-4619-B60B-18937F853761}" type="slidenum">
              <a:rPr lang="en-US" smtClean="0"/>
              <a:t>‹#›</a:t>
            </a:fld>
            <a:endParaRPr lang="en-US"/>
          </a:p>
        </p:txBody>
      </p:sp>
    </p:spTree>
    <p:extLst>
      <p:ext uri="{BB962C8B-B14F-4D97-AF65-F5344CB8AC3E}">
        <p14:creationId xmlns:p14="http://schemas.microsoft.com/office/powerpoint/2010/main" val="4189636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2743" tIns="46371" rIns="92743" bIns="46371"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2743" tIns="46371" rIns="92743" bIns="46371" rtlCol="0"/>
          <a:lstStyle>
            <a:lvl1pPr algn="r">
              <a:defRPr sz="1200"/>
            </a:lvl1pPr>
          </a:lstStyle>
          <a:p>
            <a:fld id="{06C94221-3F45-49E9-868B-3247BA318792}" type="datetimeFigureOut">
              <a:rPr lang="en-US" smtClean="0"/>
              <a:t>12/5/2023</a:t>
            </a:fld>
            <a:endParaRPr lang="en-US"/>
          </a:p>
        </p:txBody>
      </p:sp>
      <p:sp>
        <p:nvSpPr>
          <p:cNvPr id="4" name="Slide Image Placeholder 3"/>
          <p:cNvSpPr>
            <a:spLocks noGrp="1" noRot="1" noChangeAspect="1"/>
          </p:cNvSpPr>
          <p:nvPr>
            <p:ph type="sldImg" idx="2"/>
          </p:nvPr>
        </p:nvSpPr>
        <p:spPr>
          <a:xfrm>
            <a:off x="406400" y="696913"/>
            <a:ext cx="6191250" cy="3482975"/>
          </a:xfrm>
          <a:prstGeom prst="rect">
            <a:avLst/>
          </a:prstGeom>
          <a:noFill/>
          <a:ln w="12700">
            <a:solidFill>
              <a:prstClr val="black"/>
            </a:solidFill>
          </a:ln>
        </p:spPr>
        <p:txBody>
          <a:bodyPr vert="horz" lIns="92743" tIns="46371" rIns="92743" bIns="46371"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2743" tIns="46371" rIns="92743" bIns="463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4"/>
            <a:ext cx="3035088" cy="464503"/>
          </a:xfrm>
          <a:prstGeom prst="rect">
            <a:avLst/>
          </a:prstGeom>
        </p:spPr>
        <p:txBody>
          <a:bodyPr vert="horz" lIns="92743" tIns="46371" rIns="92743" bIns="46371"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4"/>
            <a:ext cx="3035088" cy="464503"/>
          </a:xfrm>
          <a:prstGeom prst="rect">
            <a:avLst/>
          </a:prstGeom>
        </p:spPr>
        <p:txBody>
          <a:bodyPr vert="horz" lIns="92743" tIns="46371" rIns="92743" bIns="46371" rtlCol="0" anchor="b"/>
          <a:lstStyle>
            <a:lvl1pPr algn="r">
              <a:defRPr sz="1200"/>
            </a:lvl1pPr>
          </a:lstStyle>
          <a:p>
            <a:fld id="{3D046A48-5B92-4650-90F7-A7D564AF2197}" type="slidenum">
              <a:rPr lang="en-US" smtClean="0"/>
              <a:t>‹#›</a:t>
            </a:fld>
            <a:endParaRPr lang="en-US"/>
          </a:p>
        </p:txBody>
      </p:sp>
    </p:spTree>
    <p:extLst>
      <p:ext uri="{BB962C8B-B14F-4D97-AF65-F5344CB8AC3E}">
        <p14:creationId xmlns:p14="http://schemas.microsoft.com/office/powerpoint/2010/main" val="252542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dot.gov/environment/pubs/etdm/waterss-etat-meet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Aft>
                <a:spcPts val="600"/>
              </a:spcAft>
              <a:buFont typeface="Arial" panose="020B0604020202020204" pitchFamily="34" charset="0"/>
              <a:buChar char="•"/>
            </a:pPr>
            <a:r>
              <a:rPr lang="en-US"/>
              <a:t>Thank you for joining us today. We are presenting in </a:t>
            </a:r>
            <a:r>
              <a:rPr lang="en-US" err="1"/>
              <a:t>GoToWebinar</a:t>
            </a:r>
            <a:r>
              <a:rPr lang="en-US"/>
              <a:t> for today’s training. If you have technical difficulties during the presentation, please refer to the “Support.goto.com” website, or use the “check system requirements” link in your confirmation email.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9AAC-B1C4-4D2C-91D0-85CFAF83A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61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Hand off to Rick</a:t>
            </a:r>
          </a:p>
        </p:txBody>
      </p:sp>
      <p:sp>
        <p:nvSpPr>
          <p:cNvPr id="4" name="Slide Number Placeholder 3"/>
          <p:cNvSpPr>
            <a:spLocks noGrp="1"/>
          </p:cNvSpPr>
          <p:nvPr>
            <p:ph type="sldNum" sz="quarter" idx="5"/>
          </p:nvPr>
        </p:nvSpPr>
        <p:spPr/>
        <p:txBody>
          <a:bodyPr/>
          <a:lstStyle/>
          <a:p>
            <a:fld id="{3D046A48-5B92-4650-90F7-A7D564AF2197}" type="slidenum">
              <a:rPr lang="en-US" smtClean="0"/>
              <a:t>10</a:t>
            </a:fld>
            <a:endParaRPr lang="en-US"/>
          </a:p>
        </p:txBody>
      </p:sp>
    </p:spTree>
    <p:extLst>
      <p:ext uri="{BB962C8B-B14F-4D97-AF65-F5344CB8AC3E}">
        <p14:creationId xmlns:p14="http://schemas.microsoft.com/office/powerpoint/2010/main" val="210941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lang="en-US" b="0" u="none">
                <a:solidFill>
                  <a:prstClr val="black"/>
                </a:solidFill>
                <a:highlight>
                  <a:srgbClr val="FFFF00"/>
                </a:highlight>
              </a:rPr>
              <a:t>WATERSS is a new statewide stormwater process to facilitate innovation in stormwater design and partnerships.  It integrates the pursuit of innovation, into the complex, multi-year FDOT production process </a:t>
            </a:r>
          </a:p>
          <a:p>
            <a:pPr defTabSz="913668">
              <a:defRPr/>
            </a:pPr>
            <a:endParaRPr lang="en-US" b="0" u="none">
              <a:solidFill>
                <a:prstClr val="black"/>
              </a:solidFill>
              <a:highlight>
                <a:srgbClr val="FFFF00"/>
              </a:highlight>
            </a:endParaRPr>
          </a:p>
          <a:p>
            <a:pPr defTabSz="913668">
              <a:defRPr/>
            </a:pPr>
            <a:r>
              <a:rPr lang="en-US" b="0" u="none">
                <a:solidFill>
                  <a:prstClr val="black"/>
                </a:solidFill>
                <a:highlight>
                  <a:srgbClr val="FFFF00"/>
                </a:highlight>
              </a:rPr>
              <a:t>Innovative stormwater management has been practiced since stormwater treatment regulations were promulgated in the 1980s.  Years ago, it was common drainage practice to use aerials to find dry-looking golf courses that could benefit from FDOT funded lakes.  When successful, we saved millions of dollars in R/W purchases.</a:t>
            </a:r>
          </a:p>
          <a:p>
            <a:pPr defTabSz="913668">
              <a:defRPr/>
            </a:pPr>
            <a:endParaRPr lang="en-US" b="0" u="none">
              <a:solidFill>
                <a:prstClr val="black"/>
              </a:solidFill>
              <a:highlight>
                <a:srgbClr val="FFFF00"/>
              </a:highlight>
            </a:endParaRPr>
          </a:p>
          <a:p>
            <a:pPr defTabSz="913668">
              <a:defRPr/>
            </a:pPr>
            <a:r>
              <a:rPr lang="en-US" b="1" u="none">
                <a:solidFill>
                  <a:prstClr val="black"/>
                </a:solidFill>
                <a:highlight>
                  <a:srgbClr val="FFFF00"/>
                </a:highlight>
              </a:rPr>
              <a:t>We wanted that more often!</a:t>
            </a:r>
          </a:p>
          <a:p>
            <a:pPr defTabSz="913668">
              <a:defRPr/>
            </a:pPr>
            <a:endParaRPr lang="en-US" b="0" u="none">
              <a:solidFill>
                <a:prstClr val="black"/>
              </a:solidFill>
              <a:highlight>
                <a:srgbClr val="FFFF00"/>
              </a:highlight>
            </a:endParaRPr>
          </a:p>
          <a:p>
            <a:pPr marL="0" marR="0" lvl="0" indent="0" algn="l" defTabSz="9136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When we developed WATERSS, we surveyed l</a:t>
            </a:r>
            <a:r>
              <a:rPr kumimoji="0" lang="en-US" sz="1200" b="0" i="0" u="none" strike="noStrike" kern="1200" cap="none" spc="0" normalizeH="0" baseline="0" noProof="0">
                <a:ln>
                  <a:noFill/>
                </a:ln>
                <a:solidFill>
                  <a:prstClr val="black"/>
                </a:solidFill>
                <a:effectLst/>
                <a:uLnTx/>
                <a:uFillTx/>
                <a:latin typeface="+mn-lt"/>
                <a:ea typeface="+mn-ea"/>
                <a:cs typeface="Calibri"/>
              </a:rPr>
              <a:t>essons learned, both positive and negative, across </a:t>
            </a:r>
            <a:r>
              <a:rPr kumimoji="0" lang="en-US" sz="1200" b="0" i="0" u="none" strike="noStrike" kern="1200" cap="none" spc="0" normalizeH="0" baseline="0" noProof="0">
                <a:ln>
                  <a:noFill/>
                </a:ln>
                <a:solidFill>
                  <a:prstClr val="black"/>
                </a:solidFill>
                <a:effectLst/>
                <a:uLnTx/>
                <a:uFillTx/>
                <a:latin typeface="Calibri"/>
                <a:ea typeface="+mn-ea"/>
                <a:cs typeface="Calibri"/>
              </a:rPr>
              <a:t>FDOT and the WMDs, and implemented them into the WATERSS process… here is what we found… </a:t>
            </a:r>
            <a:r>
              <a:rPr kumimoji="0" lang="en-US" sz="1200" b="1" i="0" u="none" strike="noStrike" kern="1200" cap="none" spc="0" normalizeH="0" baseline="0" noProof="0">
                <a:ln>
                  <a:noFill/>
                </a:ln>
                <a:solidFill>
                  <a:prstClr val="black"/>
                </a:solidFill>
                <a:effectLst/>
                <a:uLnTx/>
                <a:uFillTx/>
                <a:latin typeface="Calibri"/>
                <a:ea typeface="+mn-ea"/>
                <a:cs typeface="Calibri"/>
              </a:rPr>
              <a:t>&lt;click&gt;</a:t>
            </a: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823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Calibri"/>
              </a:rPr>
              <a:t>Lessons learned:</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Calibri"/>
                <a:ea typeface="+mn-ea"/>
                <a:cs typeface="Calibri"/>
              </a:rPr>
              <a:t>FDOT Champions make things happen</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WMD support played key role in permitting creative solutions</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FDOT Management support vital</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Multi-disciplinary support needed – example:  R/W and work program, transport and fate of pollutants</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Good direction can get undercut by inflexible project schedules</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Coordination MUST happen early within project schedule</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Be careful to have a viable alternative to partnership!</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36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36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36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95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Calibri"/>
              </a:rPr>
              <a:t>Several recent projects across the state showed the benefits of stormwater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OLD TAMPA BAY - Direct resource improvement:  constructed new bridge to open circulation to sea grasses in Old Tampa Bay</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$48 Million in Stormwater Pond Savings</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$3.5 Million in Seagrass Credits</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A-FIRST – downtown Orlando</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$15 Million in Stormwater Pond and Floodplain Bridge Savings</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Water Supply through Stormwater Harvesting</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Desperation can be the mother of innovation</a:t>
            </a:r>
            <a:r>
              <a:rPr kumimoji="0" lang="en-US" sz="1200" b="0" i="0" u="none" strike="noStrike" kern="1200" cap="none" spc="0" normalizeH="0" baseline="0" noProof="0">
                <a:ln>
                  <a:noFill/>
                </a:ln>
                <a:solidFill>
                  <a:prstClr val="white"/>
                </a:solidFill>
                <a:effectLst/>
                <a:uLnTx/>
                <a:uFillTx/>
                <a:latin typeface="Calibri"/>
                <a:ea typeface="+mn-ea"/>
                <a:cs typeface="+mn-cs"/>
              </a:rPr>
              <a:t>… </a:t>
            </a:r>
            <a:r>
              <a:rPr kumimoji="0" lang="en-US" sz="1200" b="0" i="1" u="sng" strike="noStrike" kern="1200" cap="none" spc="0" normalizeH="0" baseline="0" noProof="0">
                <a:ln>
                  <a:noFill/>
                </a:ln>
                <a:solidFill>
                  <a:prstClr val="white"/>
                </a:solidFill>
                <a:effectLst/>
                <a:uLnTx/>
                <a:uFillTx/>
                <a:latin typeface="Calibri"/>
                <a:ea typeface="+mn-ea"/>
                <a:cs typeface="+mn-cs"/>
              </a:rPr>
              <a:t>IF you have champions</a:t>
            </a:r>
            <a:r>
              <a:rPr kumimoji="0" lang="en-US" sz="1200" b="0" i="1" u="none" strike="noStrike" kern="1200" cap="none" spc="0" normalizeH="0" baseline="0" noProof="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I-75 Bond Ranch</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$1.5 Million Budgeted for Ponds Spent for Greater Environmental Benefit</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$715,000 in Wetland Mitigation Savings </a:t>
            </a:r>
            <a:r>
              <a:rPr kumimoji="0" lang="en-US" sz="1200" b="0" i="0" u="none" strike="noStrike" kern="1200" cap="none" spc="0" normalizeH="0" baseline="0" noProof="0">
                <a:ln>
                  <a:noFill/>
                </a:ln>
                <a:solidFill>
                  <a:prstClr val="black"/>
                </a:solidFill>
                <a:effectLst/>
                <a:uLnTx/>
                <a:uFillTx/>
                <a:latin typeface="Calibri"/>
                <a:ea typeface="+mn-ea"/>
                <a:cs typeface="Calibri"/>
              </a:rPr>
              <a:t>, </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SR 15/600 Widening</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$3.3 Million in Stormwater Pond Savings</a:t>
            </a: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SR 82, Segments 1-4</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$4.6 Million in Stormwater Pond Savings</a:t>
            </a:r>
          </a:p>
          <a:p>
            <a:pPr marL="120650" marR="0" lvl="0" indent="-1206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No Long-Term Maintenance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E913-452E-4132-80DD-B134DF00D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6575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EVERY PROJECT FROM THE PREVIOUS SLIDE REALIZED THE BENEFITS LISTED HERE!</a:t>
            </a:r>
          </a:p>
          <a:p>
            <a:endParaRPr lang="en-US" b="0"/>
          </a:p>
          <a:p>
            <a:r>
              <a:rPr lang="en-US" b="1" u="sng"/>
              <a:t>Cost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R/W acquisition and perpetual maintenance are expensive – get out of it if you can!</a:t>
            </a:r>
          </a:p>
          <a:p>
            <a:pPr marL="171450" indent="-171450">
              <a:buFont typeface="Arial" panose="020B0604020202020204" pitchFamily="34" charset="0"/>
              <a:buChar char="•"/>
            </a:pPr>
            <a:r>
              <a:rPr lang="en-US" b="0"/>
              <a:t>Regional ponds with local municipalities</a:t>
            </a:r>
          </a:p>
          <a:p>
            <a:pPr marL="628650" lvl="1" indent="-171450">
              <a:buFont typeface="Arial" panose="020B0604020202020204" pitchFamily="34" charset="0"/>
              <a:buChar char="•"/>
            </a:pPr>
            <a:r>
              <a:rPr lang="en-US" b="0"/>
              <a:t>FDOT buys and builds</a:t>
            </a:r>
          </a:p>
          <a:p>
            <a:pPr marL="628650" lvl="1" indent="-171450">
              <a:buFont typeface="Arial" panose="020B0604020202020204" pitchFamily="34" charset="0"/>
              <a:buChar char="•"/>
            </a:pPr>
            <a:r>
              <a:rPr lang="en-US" b="0"/>
              <a:t>Locals maintain in perpetuity</a:t>
            </a:r>
          </a:p>
          <a:p>
            <a:pPr marL="0" lvl="0" indent="0">
              <a:buFont typeface="Arial" panose="020B0604020202020204" pitchFamily="34" charset="0"/>
              <a:buNone/>
            </a:pPr>
            <a:endParaRPr lang="en-US" b="0" u="sng"/>
          </a:p>
          <a:p>
            <a:pPr marL="0" lvl="0" indent="0">
              <a:buFont typeface="Arial" panose="020B0604020202020204" pitchFamily="34" charset="0"/>
              <a:buNone/>
            </a:pPr>
            <a:r>
              <a:rPr lang="en-US" b="1" u="sng"/>
              <a:t>Greater Environmental Lift</a:t>
            </a:r>
            <a:endParaRPr lang="en-US" b="0"/>
          </a:p>
          <a:p>
            <a:pPr marL="171450" lvl="0" indent="-171450">
              <a:buFont typeface="Arial" panose="020B0604020202020204" pitchFamily="34" charset="0"/>
              <a:buChar char="•"/>
            </a:pPr>
            <a:r>
              <a:rPr lang="en-US" b="0"/>
              <a:t>Other BMPs such as septic tank conversions and regional ponds have a better C/B ratio…</a:t>
            </a:r>
          </a:p>
          <a:p>
            <a:pPr marL="628650" lvl="1" indent="-171450">
              <a:buFont typeface="Arial" panose="020B0604020202020204" pitchFamily="34" charset="0"/>
              <a:buChar char="•"/>
            </a:pPr>
            <a:r>
              <a:rPr lang="en-US" b="0"/>
              <a:t>Especially helpful for estuaries and springsheds</a:t>
            </a:r>
          </a:p>
          <a:p>
            <a:pPr marL="628650" lvl="1" indent="-171450">
              <a:buFont typeface="Arial" panose="020B0604020202020204" pitchFamily="34" charset="0"/>
              <a:buChar char="•"/>
            </a:pPr>
            <a:endParaRPr lang="en-US" b="0"/>
          </a:p>
          <a:p>
            <a:pPr marL="171450" lvl="0" indent="-171450">
              <a:buFont typeface="Arial" panose="020B0604020202020204" pitchFamily="34" charset="0"/>
              <a:buChar char="•"/>
            </a:pPr>
            <a:r>
              <a:rPr lang="en-US" b="0"/>
              <a:t>A-FIRST, Old Tampa Bay, and Bond Ranch… </a:t>
            </a:r>
          </a:p>
          <a:p>
            <a:pPr marL="628650" lvl="1" indent="-171450">
              <a:buFont typeface="Arial" panose="020B0604020202020204" pitchFamily="34" charset="0"/>
              <a:buChar char="•"/>
            </a:pPr>
            <a:r>
              <a:rPr lang="en-US" b="0"/>
              <a:t>Great press for both FDOT and FDEP</a:t>
            </a:r>
          </a:p>
          <a:p>
            <a:pPr marL="628650" lvl="1" indent="-171450">
              <a:buFont typeface="Arial" panose="020B0604020202020204" pitchFamily="34" charset="0"/>
              <a:buChar char="•"/>
            </a:pPr>
            <a:r>
              <a:rPr lang="en-US" b="0"/>
              <a:t>Stunned FDOT Management and the regulatory community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a:t>Improved Regional Relationships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a:t>Great Publicity!</a:t>
            </a:r>
            <a:endParaRPr lang="en-US" b="0"/>
          </a:p>
          <a:p>
            <a:pPr marL="171450" lvl="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E913-452E-4132-80DD-B134DF00D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908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lang="en-US" b="0" u="none">
                <a:cs typeface="Calibri"/>
              </a:rPr>
              <a:t>So, what about ELAs?  WATERSS replaces </a:t>
            </a:r>
            <a:r>
              <a:rPr lang="en-US">
                <a:cs typeface="Calibri"/>
              </a:rPr>
              <a:t>the Environmental Look Around (ELA) </a:t>
            </a:r>
          </a:p>
          <a:p>
            <a:pPr defTabSz="913668">
              <a:defRPr/>
            </a:pPr>
            <a:endParaRPr lang="en-US" b="1" u="sng">
              <a:cs typeface="Calibri"/>
            </a:endParaRPr>
          </a:p>
          <a:p>
            <a:pPr defTabSz="913668">
              <a:defRPr/>
            </a:pPr>
            <a:r>
              <a:rPr lang="en-US" b="1" u="sng">
                <a:cs typeface="Calibri"/>
              </a:rPr>
              <a:t>FDOT is still eliminating ELA language from the PD&amp;E Manual</a:t>
            </a:r>
          </a:p>
          <a:p>
            <a:pPr defTabSz="913668">
              <a:defRPr/>
            </a:pPr>
            <a:endParaRPr lang="en-US">
              <a:cs typeface="Calibri"/>
            </a:endParaRPr>
          </a:p>
          <a:p>
            <a:pPr defTabSz="913668">
              <a:defRPr/>
            </a:pPr>
            <a:r>
              <a:rPr lang="en-US" u="sng">
                <a:cs typeface="Calibri"/>
              </a:rPr>
              <a:t>ELA</a:t>
            </a:r>
          </a:p>
          <a:p>
            <a:pPr marL="171450" indent="-171450" defTabSz="913668">
              <a:buFont typeface="Arial" panose="020B0604020202020204" pitchFamily="34" charset="0"/>
              <a:buChar char="•"/>
              <a:defRPr/>
            </a:pPr>
            <a:r>
              <a:rPr lang="en-US">
                <a:cs typeface="Calibri"/>
              </a:rPr>
              <a:t>Added as an exploratory effort towards further opening the door for innovative stormwater management.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Reconnaissance mission</a:t>
            </a:r>
          </a:p>
          <a:p>
            <a:pPr marL="171450" indent="-171450" defTabSz="913668">
              <a:buFont typeface="Arial" panose="020B0604020202020204" pitchFamily="34" charset="0"/>
              <a:buChar char="•"/>
              <a:defRPr/>
            </a:pPr>
            <a:r>
              <a:rPr lang="en-US">
                <a:cs typeface="Calibri"/>
              </a:rPr>
              <a:t>Lacked structure – running back with no blockers</a:t>
            </a:r>
          </a:p>
          <a:p>
            <a:pPr defTabSz="913668">
              <a:defRPr/>
            </a:pPr>
            <a:endParaRPr lang="en-US">
              <a:cs typeface="Calibri"/>
            </a:endParaRPr>
          </a:p>
          <a:p>
            <a:pPr defTabSz="913668">
              <a:defRPr/>
            </a:pPr>
            <a:r>
              <a:rPr lang="en-US">
                <a:cs typeface="Calibri"/>
              </a:rPr>
              <a:t>Please note that WATERSS includes the option of traditional pond siting when better opportunities are not available.  The pond siting process in the WATERSS Guidebook was adopted and amended from a district where it was working well.</a:t>
            </a:r>
          </a:p>
          <a:p>
            <a:pPr defTabSz="913668">
              <a:defRPr/>
            </a:pPr>
            <a:endParaRPr lang="en-US">
              <a:cs typeface="Calibri"/>
            </a:endParaRPr>
          </a:p>
          <a:p>
            <a:pPr defTabSz="913668">
              <a:defRPr/>
            </a:pPr>
            <a:r>
              <a:rPr lang="en-US">
                <a:cs typeface="Calibri"/>
              </a:rPr>
              <a:t>Guidebook has been out for over 2 years, and we are starting to see the first projects go through the Planning/PD&amp;E, Environmental Screening Tool (EST).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90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b="0" u="none">
                <a:solidFill>
                  <a:prstClr val="black"/>
                </a:solidFill>
                <a:highlight>
                  <a:srgbClr val="FFFF00"/>
                </a:highlight>
              </a:rPr>
              <a:t>One of the first districts’ concerns was that WATERSS should not be used on all projects… absolutely true:</a:t>
            </a:r>
          </a:p>
          <a:p>
            <a:pPr defTabSz="913668">
              <a:defRPr/>
            </a:pPr>
            <a:endParaRPr lang="en-US" b="0" u="none">
              <a:solidFill>
                <a:prstClr val="black"/>
              </a:solidFill>
              <a:highlight>
                <a:srgbClr val="FFFF00"/>
              </a:highlight>
            </a:endParaRPr>
          </a:p>
          <a:p>
            <a:pPr marL="171450" indent="-171450" defTabSz="913668">
              <a:buFont typeface="Arial" panose="020B0604020202020204" pitchFamily="34" charset="0"/>
              <a:buChar char="•"/>
              <a:defRPr/>
            </a:pPr>
            <a:r>
              <a:rPr lang="en-US" b="0" u="none">
                <a:solidFill>
                  <a:prstClr val="black"/>
                </a:solidFill>
                <a:highlight>
                  <a:srgbClr val="FFFF00"/>
                </a:highlight>
              </a:rPr>
              <a:t>WATERSS is ideal where FDOT is investing significant funding into stormwater management…</a:t>
            </a:r>
          </a:p>
          <a:p>
            <a:pPr marL="628650" lvl="1" indent="-171450" defTabSz="913668">
              <a:buFont typeface="Arial" panose="020B0604020202020204" pitchFamily="34" charset="0"/>
              <a:buChar char="•"/>
              <a:defRPr/>
            </a:pPr>
            <a:r>
              <a:rPr lang="en-US" b="0" u="none">
                <a:solidFill>
                  <a:prstClr val="black"/>
                </a:solidFill>
                <a:highlight>
                  <a:srgbClr val="FFFF00"/>
                </a:highlight>
              </a:rPr>
              <a:t>Capacity projects with R/W for ponds.  </a:t>
            </a:r>
          </a:p>
          <a:p>
            <a:pPr marL="628650" lvl="1" indent="-171450" defTabSz="913668">
              <a:buFont typeface="Arial" panose="020B0604020202020204" pitchFamily="34" charset="0"/>
              <a:buChar char="•"/>
              <a:defRPr/>
            </a:pPr>
            <a:r>
              <a:rPr lang="en-US" b="0" u="none">
                <a:solidFill>
                  <a:prstClr val="black"/>
                </a:solidFill>
                <a:highlight>
                  <a:srgbClr val="FFFF00"/>
                </a:highlight>
              </a:rPr>
              <a:t>Use the funding to engage other solutions that will yield better environmental benefits than and/or reduce costs when compared to traditional ponds.</a:t>
            </a:r>
          </a:p>
          <a:p>
            <a:pPr marL="0" indent="0" defTabSz="913668">
              <a:buFont typeface="Arial" panose="020B0604020202020204" pitchFamily="34" charset="0"/>
              <a:buNone/>
              <a:defRPr/>
            </a:pPr>
            <a:endParaRPr lang="en-US" b="0" u="none">
              <a:solidFill>
                <a:prstClr val="black"/>
              </a:solidFill>
              <a:highlight>
                <a:srgbClr val="FFFF00"/>
              </a:highlight>
            </a:endParaRPr>
          </a:p>
          <a:p>
            <a:pPr marL="171450" indent="-171450" defTabSz="913668">
              <a:buFont typeface="Arial" panose="020B0604020202020204" pitchFamily="34" charset="0"/>
              <a:buChar char="•"/>
              <a:defRPr/>
            </a:pPr>
            <a:r>
              <a:rPr lang="en-US" b="0" u="none">
                <a:solidFill>
                  <a:prstClr val="black"/>
                </a:solidFill>
                <a:highlight>
                  <a:srgbClr val="FFFF00"/>
                </a:highlight>
              </a:rPr>
              <a:t>Sometimes, fortuitously, FDOT highway improvements pass close to planned initiatives by developers, municipalities, or others, providing opportunities for environmental credits that can be obtained for future FDOT projects </a:t>
            </a:r>
          </a:p>
          <a:p>
            <a:pPr marL="0" indent="0" defTabSz="913668">
              <a:buFont typeface="Arial" panose="020B0604020202020204" pitchFamily="34" charset="0"/>
              <a:buNone/>
              <a:defRPr/>
            </a:pPr>
            <a:endParaRPr lang="en-US" b="0" u="none">
              <a:solidFill>
                <a:prstClr val="black"/>
              </a:solidFill>
              <a:highlight>
                <a:srgbClr val="FFFF00"/>
              </a:highlight>
            </a:endParaRPr>
          </a:p>
          <a:p>
            <a:pPr marL="171450" indent="-171450" defTabSz="913668">
              <a:buFont typeface="Arial" panose="020B0604020202020204" pitchFamily="34" charset="0"/>
              <a:buChar char="•"/>
              <a:defRPr/>
            </a:pPr>
            <a:r>
              <a:rPr lang="en-US" b="0" u="none">
                <a:solidFill>
                  <a:prstClr val="black"/>
                </a:solidFill>
                <a:highlight>
                  <a:srgbClr val="FFFF00"/>
                </a:highlight>
              </a:rPr>
              <a:t>Examples of opportunities…</a:t>
            </a:r>
          </a:p>
          <a:p>
            <a:pPr marL="628650" lvl="1" indent="-171450" defTabSz="913668">
              <a:buFont typeface="Arial" panose="020B0604020202020204" pitchFamily="34" charset="0"/>
              <a:buChar char="•"/>
              <a:defRPr/>
            </a:pPr>
            <a:r>
              <a:rPr lang="en-US" b="0" u="none">
                <a:solidFill>
                  <a:prstClr val="black"/>
                </a:solidFill>
                <a:highlight>
                  <a:srgbClr val="FFFF00"/>
                </a:highlight>
              </a:rPr>
              <a:t>WMD or municipal projects</a:t>
            </a:r>
          </a:p>
          <a:p>
            <a:pPr marL="1085850" marR="0" lvl="2"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solidFill>
                  <a:prstClr val="black"/>
                </a:solidFill>
                <a:highlight>
                  <a:srgbClr val="FFFF00"/>
                </a:highlight>
              </a:rPr>
              <a:t>Water quality such as BMAP improvements</a:t>
            </a:r>
          </a:p>
          <a:p>
            <a:pPr marL="1085850" lvl="2" indent="-171450" defTabSz="913668">
              <a:buFont typeface="Arial" panose="020B0604020202020204" pitchFamily="34" charset="0"/>
              <a:buChar char="•"/>
              <a:defRPr/>
            </a:pPr>
            <a:r>
              <a:rPr lang="en-US" b="0" u="none">
                <a:solidFill>
                  <a:prstClr val="black"/>
                </a:solidFill>
                <a:highlight>
                  <a:srgbClr val="FFFF00"/>
                </a:highlight>
              </a:rPr>
              <a:t>Wetland restoration</a:t>
            </a:r>
          </a:p>
          <a:p>
            <a:pPr marL="1085850" lvl="2" indent="-171450" defTabSz="913668">
              <a:buFont typeface="Arial" panose="020B0604020202020204" pitchFamily="34" charset="0"/>
              <a:buChar char="•"/>
              <a:defRPr/>
            </a:pPr>
            <a:r>
              <a:rPr lang="en-US" b="0" u="none">
                <a:solidFill>
                  <a:prstClr val="black"/>
                </a:solidFill>
                <a:highlight>
                  <a:srgbClr val="FFFF00"/>
                </a:highlight>
              </a:rPr>
              <a:t>Groundwater recharge</a:t>
            </a:r>
          </a:p>
          <a:p>
            <a:pPr marL="628650" lvl="1" indent="-171450" defTabSz="913668">
              <a:buFont typeface="Arial" panose="020B0604020202020204" pitchFamily="34" charset="0"/>
              <a:buChar char="•"/>
              <a:defRPr/>
            </a:pPr>
            <a:r>
              <a:rPr lang="en-US" b="0" u="none">
                <a:solidFill>
                  <a:prstClr val="black"/>
                </a:solidFill>
                <a:highlight>
                  <a:srgbClr val="FFFF00"/>
                </a:highlight>
              </a:rPr>
              <a:t>Large private developments</a:t>
            </a:r>
          </a:p>
          <a:p>
            <a:pPr marL="1085850" lvl="2" indent="-171450" defTabSz="913668">
              <a:buFont typeface="Arial" panose="020B0604020202020204" pitchFamily="34" charset="0"/>
              <a:buChar char="•"/>
              <a:defRPr/>
            </a:pPr>
            <a:r>
              <a:rPr lang="en-US" b="0" u="none">
                <a:solidFill>
                  <a:prstClr val="black"/>
                </a:solidFill>
                <a:highlight>
                  <a:srgbClr val="FFFF00"/>
                </a:highlight>
              </a:rPr>
              <a:t>FDOT can add to or participate in the planned stormwater features </a:t>
            </a:r>
          </a:p>
          <a:p>
            <a:pPr marL="1085850" lvl="2" indent="-171450" defTabSz="913668">
              <a:buFont typeface="Arial" panose="020B0604020202020204" pitchFamily="34" charset="0"/>
              <a:buChar char="•"/>
              <a:defRPr/>
            </a:pPr>
            <a:r>
              <a:rPr lang="en-US" b="0" u="none">
                <a:solidFill>
                  <a:prstClr val="black"/>
                </a:solidFill>
                <a:highlight>
                  <a:srgbClr val="FFFF00"/>
                </a:highlight>
              </a:rPr>
              <a:t>The results are joint-use ponds, sometimes regional ponds</a:t>
            </a:r>
          </a:p>
          <a:p>
            <a:pPr marL="0" lvl="0" indent="0" defTabSz="913668">
              <a:buFont typeface="Arial" panose="020B0604020202020204" pitchFamily="34" charset="0"/>
              <a:buNone/>
              <a:defRPr/>
            </a:pPr>
            <a:endParaRPr lang="en-US" b="0" u="none">
              <a:solidFill>
                <a:prstClr val="black"/>
              </a:solidFill>
              <a:highlight>
                <a:srgbClr val="FFFF00"/>
              </a:highlight>
            </a:endParaRPr>
          </a:p>
          <a:p>
            <a:pPr marL="171450" lvl="0" indent="-171450" defTabSz="913668">
              <a:buFont typeface="Arial" panose="020B0604020202020204" pitchFamily="34" charset="0"/>
              <a:buChar char="•"/>
              <a:defRPr/>
            </a:pPr>
            <a:r>
              <a:rPr lang="en-US" b="0" u="none">
                <a:solidFill>
                  <a:prstClr val="black"/>
                </a:solidFill>
                <a:highlight>
                  <a:srgbClr val="FFFF00"/>
                </a:highlight>
              </a:rPr>
              <a:t>State priorities, beyond FDOT’s immediate work program needs, can also be addressed</a:t>
            </a:r>
          </a:p>
          <a:p>
            <a:pPr marL="171450" lvl="0" indent="-171450" defTabSz="913668">
              <a:buFont typeface="Arial" panose="020B0604020202020204" pitchFamily="34" charset="0"/>
              <a:buChar char="•"/>
              <a:defRPr/>
            </a:pPr>
            <a:endParaRPr lang="en-US" b="0" u="none">
              <a:solidFill>
                <a:prstClr val="black"/>
              </a:solidFill>
              <a:highlight>
                <a:srgbClr val="FFFF00"/>
              </a:highlight>
            </a:endParaRPr>
          </a:p>
          <a:p>
            <a:pPr defTabSz="913668">
              <a:defRPr/>
            </a:pPr>
            <a:endParaRPr lang="en-US" b="0" u="none">
              <a:solidFill>
                <a:prstClr val="black"/>
              </a:solidFill>
              <a:highlight>
                <a:srgbClr val="FFFF00"/>
              </a:highlight>
            </a:endParaRPr>
          </a:p>
          <a:p>
            <a:pPr defTabSz="913668">
              <a:defRPr/>
            </a:pPr>
            <a:endParaRPr lang="en-US" b="0" u="none">
              <a:solidFill>
                <a:prstClr val="black"/>
              </a:solidFill>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13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8">
              <a:defRPr/>
            </a:pPr>
            <a:r>
              <a:rPr lang="en-US" b="0" u="none">
                <a:solidFill>
                  <a:prstClr val="black"/>
                </a:solidFill>
                <a:highlight>
                  <a:srgbClr val="FFFF00"/>
                </a:highlight>
              </a:rPr>
              <a:t>Here is a table, from the Guidebook, as a checklist of specific situations that may trigger scoping WATERSS.</a:t>
            </a:r>
          </a:p>
          <a:p>
            <a:pPr defTabSz="913668">
              <a:defRPr/>
            </a:pPr>
            <a:endParaRPr lang="en-US" b="0" u="none">
              <a:solidFill>
                <a:prstClr val="black"/>
              </a:solidFill>
              <a:highlight>
                <a:srgbClr val="FFFF00"/>
              </a:highlight>
            </a:endParaRPr>
          </a:p>
          <a:p>
            <a:pPr marL="0" indent="0" defTabSz="913668">
              <a:spcBef>
                <a:spcPts val="600"/>
              </a:spcBef>
              <a:buFont typeface="+mj-lt"/>
              <a:buNone/>
              <a:defRPr/>
            </a:pPr>
            <a:r>
              <a:rPr lang="en-US" b="0" u="none">
                <a:solidFill>
                  <a:prstClr val="black"/>
                </a:solidFill>
                <a:highlight>
                  <a:srgbClr val="FFFF00"/>
                </a:highlight>
              </a:rPr>
              <a:t>Items 1 – 3:  Replacement of drainage system trunk lines =  ERP = R/W for ponds </a:t>
            </a:r>
          </a:p>
          <a:p>
            <a:pPr marL="0" indent="0" defTabSz="913668">
              <a:spcBef>
                <a:spcPts val="600"/>
              </a:spcBef>
              <a:buFont typeface="+mj-lt"/>
              <a:buNone/>
              <a:defRPr/>
            </a:pPr>
            <a:endParaRPr lang="en-US" b="0" u="none">
              <a:solidFill>
                <a:prstClr val="black"/>
              </a:solidFill>
              <a:highlight>
                <a:srgbClr val="FFFF00"/>
              </a:highlight>
            </a:endParaRPr>
          </a:p>
          <a:p>
            <a:pPr marL="0" indent="0" defTabSz="913668">
              <a:spcBef>
                <a:spcPts val="600"/>
              </a:spcBef>
              <a:buFont typeface="+mj-lt"/>
              <a:buNone/>
              <a:defRPr/>
            </a:pPr>
            <a:r>
              <a:rPr lang="en-US" b="0" u="none">
                <a:solidFill>
                  <a:prstClr val="black"/>
                </a:solidFill>
                <a:highlight>
                  <a:srgbClr val="FFFF00"/>
                </a:highlight>
              </a:rPr>
              <a:t>BMAP?  …Check FDEP website</a:t>
            </a:r>
          </a:p>
          <a:p>
            <a:pPr marL="0" indent="0" defTabSz="913668">
              <a:spcBef>
                <a:spcPts val="600"/>
              </a:spcBef>
              <a:buFont typeface="+mj-lt"/>
              <a:buNone/>
              <a:defRPr/>
            </a:pPr>
            <a:endParaRPr lang="en-US" b="0" u="none">
              <a:solidFill>
                <a:prstClr val="black"/>
              </a:solidFill>
              <a:highlight>
                <a:srgbClr val="FFFF00"/>
              </a:highlight>
            </a:endParaRPr>
          </a:p>
          <a:p>
            <a:pPr marL="228600" marR="0" lvl="0" indent="-228600" algn="l" defTabSz="913668"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0" u="none">
                <a:solidFill>
                  <a:prstClr val="black"/>
                </a:solidFill>
                <a:highlight>
                  <a:srgbClr val="FFFF00"/>
                </a:highlight>
              </a:rPr>
              <a:t>Upcoming needs on future projects?  …check with PD&amp;E</a:t>
            </a:r>
          </a:p>
          <a:p>
            <a:pPr marL="171450" marR="0" lvl="0" indent="-171450" algn="l" defTabSz="913668"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b="0" u="none">
              <a:solidFill>
                <a:prstClr val="black"/>
              </a:solidFill>
              <a:highlight>
                <a:srgbClr val="FFFF00"/>
              </a:highlight>
            </a:endParaRPr>
          </a:p>
          <a:p>
            <a:pPr marL="228600" lvl="0" indent="-228600" defTabSz="913668">
              <a:spcBef>
                <a:spcPts val="600"/>
              </a:spcBef>
              <a:buFont typeface="Arial" panose="020B0604020202020204" pitchFamily="34" charset="0"/>
              <a:buChar char="•"/>
              <a:defRPr/>
            </a:pPr>
            <a:r>
              <a:rPr lang="en-US" b="0" u="none">
                <a:solidFill>
                  <a:prstClr val="black"/>
                </a:solidFill>
                <a:highlight>
                  <a:srgbClr val="FFFF00"/>
                </a:highlight>
              </a:rPr>
              <a:t>Motivation and funding?  …PM checks with Management</a:t>
            </a:r>
          </a:p>
          <a:p>
            <a:pPr marL="171450" lvl="0" indent="-171450" defTabSz="913668">
              <a:spcBef>
                <a:spcPts val="600"/>
              </a:spcBef>
              <a:buFont typeface="Arial" panose="020B0604020202020204" pitchFamily="34" charset="0"/>
              <a:buChar char="•"/>
              <a:defRPr/>
            </a:pPr>
            <a:endParaRPr lang="en-US" b="0" u="none">
              <a:solidFill>
                <a:prstClr val="black"/>
              </a:solidFill>
              <a:highlight>
                <a:srgbClr val="FFFF00"/>
              </a:highlight>
            </a:endParaRPr>
          </a:p>
          <a:p>
            <a:pPr marL="228600" lvl="0" indent="-228600" defTabSz="913668">
              <a:spcBef>
                <a:spcPts val="600"/>
              </a:spcBef>
              <a:buFont typeface="Arial" panose="020B0604020202020204" pitchFamily="34" charset="0"/>
              <a:buChar char="•"/>
              <a:defRPr/>
            </a:pPr>
            <a:r>
              <a:rPr lang="en-US" b="0" u="none">
                <a:solidFill>
                  <a:prstClr val="black"/>
                </a:solidFill>
                <a:highlight>
                  <a:srgbClr val="FFFF00"/>
                </a:highlight>
              </a:rPr>
              <a:t>Constraints?  … just like Tampa Bay and A-FIRST</a:t>
            </a:r>
          </a:p>
          <a:p>
            <a:pPr marL="228600" lvl="0" indent="-228600" defTabSz="913668">
              <a:spcBef>
                <a:spcPts val="600"/>
              </a:spcBef>
              <a:buFont typeface="Arial" panose="020B0604020202020204" pitchFamily="34" charset="0"/>
              <a:buChar char="•"/>
              <a:defRPr/>
            </a:pPr>
            <a:endParaRPr lang="en-US" b="0" u="none">
              <a:solidFill>
                <a:prstClr val="black"/>
              </a:solidFill>
              <a:highlight>
                <a:srgbClr val="FFFF00"/>
              </a:highlight>
            </a:endParaRPr>
          </a:p>
          <a:p>
            <a:pPr marL="0" lvl="0" indent="0" defTabSz="913668">
              <a:spcBef>
                <a:spcPts val="600"/>
              </a:spcBef>
              <a:buFont typeface="Arial" panose="020B0604020202020204" pitchFamily="34" charset="0"/>
              <a:buNone/>
              <a:defRPr/>
            </a:pPr>
            <a:r>
              <a:rPr lang="en-US" b="1" i="0" u="sng">
                <a:solidFill>
                  <a:prstClr val="black"/>
                </a:solidFill>
                <a:highlight>
                  <a:srgbClr val="FFFF00"/>
                </a:highlight>
              </a:rPr>
              <a:t>Hand off to Lauren</a:t>
            </a:r>
          </a:p>
          <a:p>
            <a:pPr marL="685800" lvl="1" indent="-228600" defTabSz="913668">
              <a:buFont typeface="+mj-lt"/>
              <a:buAutoNum type="arabicPeriod"/>
              <a:defRPr/>
            </a:pPr>
            <a:endParaRPr lang="en-US" b="0" u="none">
              <a:solidFill>
                <a:prstClr val="black"/>
              </a:solidFill>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79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into the meat of the WATERSS process. </a:t>
            </a:r>
          </a:p>
          <a:p>
            <a:endParaRPr lang="en-US"/>
          </a:p>
          <a:p>
            <a:r>
              <a:rPr lang="en-US"/>
              <a:t>Here is the entire process overview and each of the steps are grouped based on where they fall within the project lifecycle.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WATERSS’ goal is the same as ELA, but with the actual foundational framework included for how to do it and do it successfully.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49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EARLY Drainage involvement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ETDM Role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District Champion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19</a:t>
            </a:fld>
            <a:endParaRPr lang="en-US"/>
          </a:p>
        </p:txBody>
      </p:sp>
    </p:spTree>
    <p:extLst>
      <p:ext uri="{BB962C8B-B14F-4D97-AF65-F5344CB8AC3E}">
        <p14:creationId xmlns:p14="http://schemas.microsoft.com/office/powerpoint/2010/main" val="347511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sz="1200" kern="1200">
                <a:solidFill>
                  <a:schemeClr val="tx1"/>
                </a:solidFill>
                <a:effectLst/>
                <a:latin typeface="+mn-lt"/>
                <a:ea typeface="+mn-ea"/>
                <a:cs typeface="+mn-cs"/>
              </a:rPr>
              <a:t>We wanted  to share a few items to help you participate in this meeting. If you are using the legacy </a:t>
            </a:r>
            <a:r>
              <a:rPr lang="en-US" sz="1200" kern="1200" err="1">
                <a:solidFill>
                  <a:schemeClr val="tx1"/>
                </a:solidFill>
                <a:effectLst/>
                <a:latin typeface="+mn-lt"/>
                <a:ea typeface="+mn-ea"/>
                <a:cs typeface="+mn-cs"/>
              </a:rPr>
              <a:t>GoToWebinar</a:t>
            </a:r>
            <a:r>
              <a:rPr lang="en-US" sz="1200" kern="1200">
                <a:solidFill>
                  <a:schemeClr val="tx1"/>
                </a:solidFill>
                <a:effectLst/>
                <a:latin typeface="+mn-lt"/>
                <a:ea typeface="+mn-ea"/>
                <a:cs typeface="+mn-cs"/>
              </a:rPr>
              <a:t>, your screen and control panel may look like this. [HOVER MOUSE OVER CONTROL PANEL]</a:t>
            </a:r>
          </a:p>
          <a:p>
            <a:pPr marL="171450" indent="-171450">
              <a:lnSpc>
                <a:spcPct val="110000"/>
              </a:lnSpc>
              <a:spcAft>
                <a:spcPts val="600"/>
              </a:spcAft>
              <a:buFont typeface="Arial" panose="020B0604020202020204" pitchFamily="34" charset="0"/>
              <a:buChar char="•"/>
            </a:pPr>
            <a:r>
              <a:rPr lang="en-US" sz="1200" kern="1200">
                <a:solidFill>
                  <a:schemeClr val="tx1"/>
                </a:solidFill>
                <a:effectLst/>
                <a:latin typeface="+mn-lt"/>
                <a:ea typeface="+mn-ea"/>
                <a:cs typeface="+mn-cs"/>
              </a:rPr>
              <a:t>Depending on the version you have installed, you may also just have icons on the right that represent these options.</a:t>
            </a:r>
          </a:p>
          <a:p>
            <a:pPr marL="171450" indent="-171450">
              <a:lnSpc>
                <a:spcPct val="110000"/>
              </a:lnSpc>
              <a:spcAft>
                <a:spcPts val="600"/>
              </a:spcAft>
              <a:buFont typeface="Arial" panose="020B0604020202020204" pitchFamily="34" charset="0"/>
              <a:buChar char="•"/>
            </a:pPr>
            <a:r>
              <a:rPr lang="en-US" sz="1200" kern="1200">
                <a:solidFill>
                  <a:schemeClr val="tx1"/>
                </a:solidFill>
                <a:effectLst/>
                <a:latin typeface="+mn-lt"/>
                <a:ea typeface="+mn-ea"/>
                <a:cs typeface="+mn-cs"/>
              </a:rPr>
              <a:t>To listen to the meeting, your computer or device speakers are selected by default. If you prefer to listen through a phone call and not online, select “Phone call” [HOVER PHONE CALL] in the Audio pane of the control panel and dial-in using the information displayed.</a:t>
            </a:r>
          </a:p>
          <a:p>
            <a:pPr marL="171450" indent="-171450">
              <a:lnSpc>
                <a:spcPct val="110000"/>
              </a:lnSpc>
              <a:spcAft>
                <a:spcPts val="600"/>
              </a:spcAft>
              <a:buFont typeface="Arial" panose="020B0604020202020204" pitchFamily="34" charset="0"/>
              <a:buChar char="•"/>
            </a:pPr>
            <a:r>
              <a:rPr lang="en-US" sz="1200" kern="1200">
                <a:solidFill>
                  <a:schemeClr val="tx1"/>
                </a:solidFill>
                <a:effectLst/>
                <a:latin typeface="+mn-lt"/>
                <a:ea typeface="+mn-ea"/>
                <a:cs typeface="+mn-cs"/>
              </a:rPr>
              <a:t>If at any time you don’t see this panel and need to access it, just click on the orange arrow [HOVER ORANGE ARROW] and it will reappear.</a:t>
            </a:r>
          </a:p>
          <a:p>
            <a:pPr marL="171450" indent="-171450">
              <a:lnSpc>
                <a:spcPct val="110000"/>
              </a:lnSpc>
              <a:spcAft>
                <a:spcPts val="600"/>
              </a:spcAft>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lnSpc>
                <a:spcPct val="110000"/>
              </a:lnSpc>
              <a:spcAft>
                <a:spcPts val="600"/>
              </a:spcAft>
              <a:buFont typeface="Arial" panose="020B0604020202020204" pitchFamily="34" charset="0"/>
              <a:buChar char="•"/>
            </a:pPr>
            <a:r>
              <a:rPr lang="en-US" sz="1200" kern="1200">
                <a:solidFill>
                  <a:schemeClr val="tx1"/>
                </a:solidFill>
                <a:effectLst/>
                <a:latin typeface="+mn-lt"/>
                <a:ea typeface="+mn-ea"/>
                <a:cs typeface="+mn-cs"/>
              </a:rPr>
              <a:t>We will be using the Question box for discussion during the presentation, as well as any questions you may have as we go along. Please feel free to post your questions and comments here at any time.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9AAC-B1C4-4D2C-91D0-85CFAF83A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15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 video to show where to find the WATERSS Process Guidebook</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solidFill>
                  <a:prstClr val="black"/>
                </a:solidFill>
                <a:highlight>
                  <a:srgbClr val="FFFF00"/>
                </a:highlight>
              </a:rPr>
              <a:t>Hand off to Katey</a:t>
            </a:r>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20</a:t>
            </a:fld>
            <a:endParaRPr lang="en-US"/>
          </a:p>
        </p:txBody>
      </p:sp>
    </p:spTree>
    <p:extLst>
      <p:ext uri="{BB962C8B-B14F-4D97-AF65-F5344CB8AC3E}">
        <p14:creationId xmlns:p14="http://schemas.microsoft.com/office/powerpoint/2010/main" val="90550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several key roles that are needed throughout and at different stages within the WATERSS process. And you already know all of these players</a:t>
            </a:r>
          </a:p>
          <a:p>
            <a:endParaRPr lang="en-US">
              <a:cs typeface="Calibri"/>
            </a:endParaRPr>
          </a:p>
          <a:p>
            <a:r>
              <a:rPr lang="en-US">
                <a:cs typeface="Calibri"/>
              </a:rPr>
              <a:t>Positions that are key to a successful WATERSS process are the Project Manager, Drainage Engineer &amp; PD&amp;E Engineer. The Environmental and NPDES folks are also important as the project moves through permitting. And the ETDM Coordinator can be instrumental in identifying opportunities early on. </a:t>
            </a:r>
          </a:p>
          <a:p>
            <a:endParaRPr lang="en-US">
              <a:cs typeface="Calibri"/>
            </a:endParaRPr>
          </a:p>
          <a:p>
            <a:r>
              <a:rPr lang="en-US">
                <a:cs typeface="Calibri"/>
              </a:rPr>
              <a:t>There are also two new roles, which are the District Champion and District Stormwater Team, which we will talk about on these next slides.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93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District Champion is likely the most </a:t>
            </a:r>
            <a:r>
              <a:rPr lang="en-US" b="1" i="1"/>
              <a:t>critical role on the project</a:t>
            </a:r>
            <a:r>
              <a:rPr lang="en-US"/>
              <a:t>, and in the case studies FDOT researched as part of this process development they found that </a:t>
            </a:r>
            <a:r>
              <a:rPr lang="en-US" b="1" i="1"/>
              <a:t>all successful projects had a champion</a:t>
            </a:r>
            <a:r>
              <a:rPr lang="en-US"/>
              <a:t>  that helped drive the project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person is likely a stormwater, drainage, or environmental expert with permitting and design experience, who is willing to advocate for watershed solutions and committed to seeing the project through the innovative stormwater process. This person can be could be an FDOT representative or a consultant as appropriate for the District and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US">
                <a:cs typeface="Calibri"/>
              </a:rPr>
              <a:t>Ideally, the role should be a </a:t>
            </a:r>
            <a:r>
              <a:rPr lang="en-US" b="1" i="1">
                <a:cs typeface="Calibri"/>
              </a:rPr>
              <a:t>fixed role within the District</a:t>
            </a:r>
            <a:r>
              <a:rPr lang="en-US">
                <a:cs typeface="Calibri"/>
              </a:rPr>
              <a:t>. Because a fixed position will help establish relationships with the various agencies and stakeholders. </a:t>
            </a:r>
          </a:p>
          <a:p>
            <a:endParaRPr lang="en-US">
              <a:cs typeface="Calibri"/>
            </a:endParaRPr>
          </a:p>
          <a:p>
            <a:r>
              <a:rPr lang="en-US">
                <a:cs typeface="Calibri"/>
              </a:rPr>
              <a:t>But currently what we are seeing as WATERSS gets started is that the </a:t>
            </a:r>
            <a:r>
              <a:rPr lang="en-US" b="1" i="1">
                <a:cs typeface="Calibri"/>
              </a:rPr>
              <a:t>DC is happening on a project-by-project basis</a:t>
            </a:r>
            <a:r>
              <a:rPr lang="en-US">
                <a:cs typeface="Calibri"/>
              </a:rPr>
              <a:t>. And this is normal as this process grows legs, but what I’d like to stress is that the DC role should be somewhat organic and should really align with someone who is committed to seeing a watershed success, because these innovative solutions are tough, and they take perseverance. </a:t>
            </a:r>
          </a:p>
          <a:p>
            <a:endParaRPr lang="en-US">
              <a:cs typeface="Calibri"/>
            </a:endParaRPr>
          </a:p>
          <a:p>
            <a:r>
              <a:rPr lang="en-US">
                <a:cs typeface="Calibri"/>
              </a:rPr>
              <a:t>Audience Engagement via </a:t>
            </a:r>
            <a:r>
              <a:rPr lang="en-US" b="1">
                <a:solidFill>
                  <a:srgbClr val="C00000"/>
                </a:solidFill>
                <a:cs typeface="Calibri"/>
              </a:rPr>
              <a:t>CHAT Box</a:t>
            </a:r>
            <a:r>
              <a:rPr lang="en-US">
                <a:cs typeface="Calibri"/>
              </a:rPr>
              <a:t>:</a:t>
            </a:r>
          </a:p>
          <a:p>
            <a:r>
              <a:rPr lang="en-US">
                <a:cs typeface="Calibri"/>
              </a:rPr>
              <a:t>For anyone who has done WATERSS or has had an innovative success in their District or on a project, was there a person who organically took the lead in finding a workable solution? </a:t>
            </a:r>
          </a:p>
          <a:p>
            <a:endParaRPr lang="en-US">
              <a:cs typeface="Calibri"/>
            </a:endParaRPr>
          </a:p>
          <a:p>
            <a:r>
              <a:rPr lang="en-US">
                <a:cs typeface="Calibri"/>
              </a:rPr>
              <a:t>Does anyone come to mind? </a:t>
            </a:r>
          </a:p>
          <a:p>
            <a:endParaRPr lang="en-US">
              <a:cs typeface="Calibri"/>
            </a:endParaRPr>
          </a:p>
          <a:p>
            <a:r>
              <a:rPr lang="en-US">
                <a:cs typeface="Calibri"/>
              </a:rPr>
              <a:t>Is this type of responsibility typically undertaken by Drainage, PD&amp;E or a combination of both?</a:t>
            </a:r>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22</a:t>
            </a:fld>
            <a:endParaRPr lang="en-US"/>
          </a:p>
        </p:txBody>
      </p:sp>
    </p:spTree>
    <p:extLst>
      <p:ext uri="{BB962C8B-B14F-4D97-AF65-F5344CB8AC3E}">
        <p14:creationId xmlns:p14="http://schemas.microsoft.com/office/powerpoint/2010/main" val="390595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role of the </a:t>
            </a:r>
            <a:r>
              <a:rPr lang="en-US" b="1" i="1"/>
              <a:t>DST is to help advise the PM and District Champion </a:t>
            </a:r>
            <a:r>
              <a:rPr lang="en-US"/>
              <a:t>on key decisions regarding the project’s stormwater strategy through the project development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people on the DST should reflect the needs of the District and the specific project. So, keep that in mind – if you have a project located in an area where you’ve experienced permitting issues – it would be critical to bring the District Permit Coordinator in early to the decision-making process. Same thing if the project is likely going to have a large amount of wetland impacts or seagrass impacts, the Environmental Coordinator might be an important add.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PM might and probably should consult with the </a:t>
            </a:r>
            <a:r>
              <a:rPr lang="en-US" err="1"/>
              <a:t>DDrE</a:t>
            </a:r>
            <a:r>
              <a:rPr lang="en-US"/>
              <a:t>, but ultimately, the PM will make the decision on the make up of the DST. A consultant may take the place of District staff for a particular project. </a:t>
            </a:r>
            <a:endParaRPr lang="en-US">
              <a:cs typeface="Calibri"/>
            </a:endParaRPr>
          </a:p>
          <a:p>
            <a:endParaRPr lang="en-US">
              <a:cs typeface="Calibri"/>
            </a:endParaRPr>
          </a:p>
          <a:p>
            <a:r>
              <a:rPr lang="en-US" b="1" i="1">
                <a:cs typeface="Calibri"/>
              </a:rPr>
              <a:t>Something important to note here </a:t>
            </a:r>
            <a:r>
              <a:rPr lang="en-US">
                <a:cs typeface="Calibri"/>
              </a:rPr>
              <a:t>is that these roles should be defined at the beginning of the WATERSS process. </a:t>
            </a:r>
            <a:r>
              <a:rPr lang="en-US" b="1" i="1">
                <a:cs typeface="Calibri"/>
              </a:rPr>
              <a:t>If you find yourself working in the middle of the WATERSS process </a:t>
            </a:r>
            <a:r>
              <a:rPr lang="en-US">
                <a:cs typeface="Calibri"/>
              </a:rPr>
              <a:t>and your unclear of your role, work with your PM to get a better understanding of the decision makers, decision points and who you should be talking to and receiving input from. </a:t>
            </a:r>
          </a:p>
          <a:p>
            <a:pPr defTabSz="913668"/>
            <a:endParaRPr lang="en-US">
              <a:cs typeface="Calibri"/>
            </a:endParaRPr>
          </a:p>
          <a:p>
            <a:pPr defTabSz="913668"/>
            <a:endParaRPr lang="en-US">
              <a:cs typeface="Calibri"/>
            </a:endParaRPr>
          </a:p>
          <a:p>
            <a:pPr defTabSz="913668"/>
            <a:r>
              <a:rPr lang="en-US">
                <a:cs typeface="Calibri"/>
              </a:rPr>
              <a:t>When does the DST get engaged? </a:t>
            </a:r>
          </a:p>
          <a:p>
            <a:pPr defTabSz="913668"/>
            <a:endParaRPr lang="en-US">
              <a:cs typeface="Calibri"/>
            </a:endParaRPr>
          </a:p>
          <a:p>
            <a:pPr defTabSz="913668"/>
            <a:r>
              <a:rPr lang="en-US">
                <a:cs typeface="Calibri"/>
              </a:rPr>
              <a:t>The WATERSS process guidebook spells out decision points at which it is recommended the DST engage.</a:t>
            </a:r>
          </a:p>
          <a:p>
            <a:pPr defTabSz="913668"/>
            <a:endParaRPr lang="en-US">
              <a:cs typeface="Calibri"/>
            </a:endParaRPr>
          </a:p>
          <a:p>
            <a:pPr defTabSz="913668"/>
            <a:endParaRPr lang="en-GB"/>
          </a:p>
          <a:p>
            <a:pPr defTabSz="913668"/>
            <a:endParaRPr lang="en-GB"/>
          </a:p>
          <a:p>
            <a:pPr defTabSz="913668"/>
            <a:r>
              <a:rPr lang="en-GB"/>
              <a:t>&lt;&lt;move to scoping&gt;&gt;</a:t>
            </a:r>
          </a:p>
          <a:p>
            <a:pPr marL="0" marR="0" lvl="0" indent="0" algn="l" defTabSz="913668" rtl="0" eaLnBrk="1" fontAlgn="auto" latinLnBrk="0" hangingPunct="1">
              <a:lnSpc>
                <a:spcPct val="100000"/>
              </a:lnSpc>
              <a:spcBef>
                <a:spcPts val="0"/>
              </a:spcBef>
              <a:spcAft>
                <a:spcPts val="0"/>
              </a:spcAft>
              <a:buClrTx/>
              <a:buSzTx/>
              <a:buFontTx/>
              <a:buNone/>
              <a:tabLst/>
              <a:defRPr/>
            </a:pPr>
            <a:r>
              <a:rPr lang="en-GB"/>
              <a:t>We’ll talk about this a little further in the scoping section later, but it’s important to define </a:t>
            </a:r>
            <a:r>
              <a:rPr lang="en-GB" b="1" u="sng"/>
              <a:t>when</a:t>
            </a:r>
            <a:r>
              <a:rPr lang="en-GB"/>
              <a:t> there will be needed decisions on the project, and these may not be the same for each project. The PM is the chair of the team and the PM should sit down with the District Champion and probably the </a:t>
            </a:r>
            <a:r>
              <a:rPr lang="en-GB" err="1"/>
              <a:t>DDrE</a:t>
            </a:r>
            <a:r>
              <a:rPr lang="en-GB"/>
              <a:t> to decide on key decisions points regarding the stormwater management strategy. </a:t>
            </a:r>
          </a:p>
          <a:p>
            <a:pPr defTabSz="913668"/>
            <a:endParaRPr lang="en-GB"/>
          </a:p>
          <a:p>
            <a:pPr defTabSz="913668"/>
            <a:r>
              <a:rPr lang="en-GB"/>
              <a:t>Please note these communication points should include when consultants should be checking in with the District too.  Again, if there is no official stormwater team or District Champion, contact the PM and make sure to get these point defined at the onset.  </a:t>
            </a:r>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23</a:t>
            </a:fld>
            <a:endParaRPr lang="en-US"/>
          </a:p>
        </p:txBody>
      </p:sp>
    </p:spTree>
    <p:extLst>
      <p:ext uri="{BB962C8B-B14F-4D97-AF65-F5344CB8AC3E}">
        <p14:creationId xmlns:p14="http://schemas.microsoft.com/office/powerpoint/2010/main" val="2080385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WATERSS will require an overlap in discipline coordination. </a:t>
            </a:r>
          </a:p>
          <a:p>
            <a:endParaRPr lang="en-US"/>
          </a:p>
          <a:p>
            <a:r>
              <a:rPr lang="en-US"/>
              <a:t>The primary group overlap is likely to occur between PD&amp;E and Drainage Design, however- permitting implications, ROW impacts and legal issues could drive some of your WATERSS solutions, so it’s important to keep the cross-discipline communication early and often. </a:t>
            </a:r>
          </a:p>
        </p:txBody>
      </p:sp>
      <p:sp>
        <p:nvSpPr>
          <p:cNvPr id="4" name="Slide Number Placeholder 3"/>
          <p:cNvSpPr>
            <a:spLocks noGrp="1"/>
          </p:cNvSpPr>
          <p:nvPr>
            <p:ph type="sldNum" sz="quarter" idx="5"/>
          </p:nvPr>
        </p:nvSpPr>
        <p:spPr/>
        <p:txBody>
          <a:bodyPr/>
          <a:lstStyle/>
          <a:p>
            <a:fld id="{3D046A48-5B92-4650-90F7-A7D564AF2197}" type="slidenum">
              <a:rPr lang="en-US" smtClean="0"/>
              <a:t>24</a:t>
            </a:fld>
            <a:endParaRPr lang="en-US"/>
          </a:p>
        </p:txBody>
      </p:sp>
    </p:spTree>
    <p:extLst>
      <p:ext uri="{BB962C8B-B14F-4D97-AF65-F5344CB8AC3E}">
        <p14:creationId xmlns:p14="http://schemas.microsoft.com/office/powerpoint/2010/main" val="263314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overall project process. I want to show you where WATERSS fits into this overall process </a:t>
            </a:r>
            <a:r>
              <a:rPr lang="en-US" b="1"/>
              <a:t>&lt;CLICK&gt; </a:t>
            </a:r>
            <a:r>
              <a:rPr lang="en-US" b="0"/>
              <a:t>and the </a:t>
            </a:r>
            <a:r>
              <a:rPr lang="en-US"/>
              <a:t>ETDM process. </a:t>
            </a:r>
          </a:p>
          <a:p>
            <a:endParaRPr lang="en-US"/>
          </a:p>
          <a:p>
            <a:r>
              <a:rPr lang="en-US"/>
              <a:t>The greater effort occurs during Planning and PD&amp;E but can actively continue into design where </a:t>
            </a:r>
            <a:r>
              <a:rPr lang="en-US">
                <a:highlight>
                  <a:srgbClr val="FFFF00"/>
                </a:highlight>
              </a:rPr>
              <a:t>the WATERSS process decisions get solidified and the decisions can move forward into right of way, construction, and operations.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talked about how the </a:t>
            </a:r>
            <a:r>
              <a:rPr lang="en-US" b="1" i="1"/>
              <a:t>WATERSS process requires the need for multiple disciplines to work together </a:t>
            </a:r>
            <a:r>
              <a:rPr lang="en-US"/>
              <a:t>to find the best solutions to stormwater requirements. </a:t>
            </a:r>
          </a:p>
          <a:p>
            <a:endParaRPr lang="en-US"/>
          </a:p>
          <a:p>
            <a:r>
              <a:rPr lang="en-US"/>
              <a:t>Now we would like to hear from you and you can chat right into the question box. </a:t>
            </a:r>
          </a:p>
          <a:p>
            <a:endParaRPr lang="en-US"/>
          </a:p>
          <a:p>
            <a:r>
              <a:rPr lang="en-US"/>
              <a:t>And if you’d like to share, please raise your hand and we can unmute you.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solidFill>
                  <a:prstClr val="black"/>
                </a:solidFill>
                <a:highlight>
                  <a:srgbClr val="FFFF00"/>
                </a:highlight>
              </a:rPr>
              <a:t>Hand off to Lauren</a:t>
            </a:r>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26</a:t>
            </a:fld>
            <a:endParaRPr lang="en-US"/>
          </a:p>
        </p:txBody>
      </p:sp>
    </p:spTree>
    <p:extLst>
      <p:ext uri="{BB962C8B-B14F-4D97-AF65-F5344CB8AC3E}">
        <p14:creationId xmlns:p14="http://schemas.microsoft.com/office/powerpoint/2010/main" val="1974839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Stormwater exploration begins in Planning Phase, focusing on data acquisition, and discovering and contacting potential stormwater partners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steps are outlined in detail in the WATERSS Process Guidebook, so please reference that often to assist with any questions you may have. </a:t>
            </a:r>
            <a:r>
              <a:rPr lang="en-US" b="0" i="0"/>
              <a:t>Please note that the WATERSS guidebook is just that – it is intended to serve as a GUIDE for how to bet accomplish WATERSS. Each project is different and may need to be flexible on timing, solutions, and coordination efforts.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249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Step through the slide. </a:t>
            </a:r>
          </a:p>
          <a:p>
            <a:endParaRPr lang="en-US" b="0" i="0"/>
          </a:p>
          <a:p>
            <a:endParaRPr lang="en-US" b="0" i="0"/>
          </a:p>
          <a:p>
            <a:endParaRPr lang="en-US" b="0" i="0"/>
          </a:p>
          <a:p>
            <a:r>
              <a:rPr lang="en-US" b="0" i="0"/>
              <a:t>In the guidebook, each of these steps are detailed with the task, the people involved, the expected time frame and the associated deliverable. </a:t>
            </a:r>
          </a:p>
          <a:p>
            <a:endParaRPr lang="en-US" b="0" i="0"/>
          </a:p>
          <a:p>
            <a:r>
              <a:rPr lang="en-US" b="0" i="0"/>
              <a:t>And we will talk about this later in the PDE phase…</a:t>
            </a:r>
          </a:p>
        </p:txBody>
      </p:sp>
      <p:sp>
        <p:nvSpPr>
          <p:cNvPr id="4" name="Slide Number Placeholder 3"/>
          <p:cNvSpPr>
            <a:spLocks noGrp="1"/>
          </p:cNvSpPr>
          <p:nvPr>
            <p:ph type="sldNum" sz="quarter" idx="5"/>
          </p:nvPr>
        </p:nvSpPr>
        <p:spPr/>
        <p:txBody>
          <a:bodyPr/>
          <a:lstStyle/>
          <a:p>
            <a:fld id="{3D046A48-5B92-4650-90F7-A7D564AF2197}" type="slidenum">
              <a:rPr lang="en-US" smtClean="0"/>
              <a:t>28</a:t>
            </a:fld>
            <a:endParaRPr lang="en-US"/>
          </a:p>
        </p:txBody>
      </p:sp>
    </p:spTree>
    <p:extLst>
      <p:ext uri="{BB962C8B-B14F-4D97-AF65-F5344CB8AC3E}">
        <p14:creationId xmlns:p14="http://schemas.microsoft.com/office/powerpoint/2010/main" val="3571942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Step through the slide. </a:t>
            </a:r>
          </a:p>
        </p:txBody>
      </p:sp>
      <p:sp>
        <p:nvSpPr>
          <p:cNvPr id="4" name="Slide Number Placeholder 3"/>
          <p:cNvSpPr>
            <a:spLocks noGrp="1"/>
          </p:cNvSpPr>
          <p:nvPr>
            <p:ph type="sldNum" sz="quarter" idx="5"/>
          </p:nvPr>
        </p:nvSpPr>
        <p:spPr/>
        <p:txBody>
          <a:bodyPr/>
          <a:lstStyle/>
          <a:p>
            <a:fld id="{3D046A48-5B92-4650-90F7-A7D564AF2197}" type="slidenum">
              <a:rPr lang="en-US" smtClean="0"/>
              <a:t>29</a:t>
            </a:fld>
            <a:endParaRPr lang="en-US"/>
          </a:p>
        </p:txBody>
      </p:sp>
    </p:spTree>
    <p:extLst>
      <p:ext uri="{BB962C8B-B14F-4D97-AF65-F5344CB8AC3E}">
        <p14:creationId xmlns:p14="http://schemas.microsoft.com/office/powerpoint/2010/main" val="312476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If you are using a tablet, you will have icons at the top of your screen or if you are using a phone they are normally at the bottom.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9AAC-B1C4-4D2C-91D0-85CFAF83A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00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screen shot of the EST interface. We will show a video in a minute to go over the capabilities of this new tool.</a:t>
            </a:r>
          </a:p>
          <a:p>
            <a:endParaRPr lang="en-US"/>
          </a:p>
          <a:p>
            <a:r>
              <a:rPr lang="en-US"/>
              <a:t>Note that the EST interface requires a login. If you already have an EST login for your district and project, the WATERSS capabilities are already available under that same login. If you anticipate using this tool to support WATERSS projects in the future, and don’t already have a login, you will need to request one from the ETDM Helpdesk with permission from your District where the project is located.</a:t>
            </a:r>
          </a:p>
          <a:p>
            <a:endParaRPr lang="en-US"/>
          </a:p>
          <a:p>
            <a:pPr>
              <a:defRPr/>
            </a:pPr>
            <a:r>
              <a:rPr lang="en-US">
                <a:cs typeface="Calibri" panose="020F0502020204030204"/>
              </a:rPr>
              <a:t>A few acronyms to know as we discuss this further:</a:t>
            </a:r>
          </a:p>
          <a:p>
            <a:pPr>
              <a:defRPr/>
            </a:pPr>
            <a:r>
              <a:rPr lang="en-US">
                <a:cs typeface="Calibri" panose="020F0502020204030204"/>
              </a:rPr>
              <a:t>EST – Environmental Screening Tool</a:t>
            </a:r>
          </a:p>
          <a:p>
            <a:pPr>
              <a:defRPr/>
            </a:pPr>
            <a:r>
              <a:rPr lang="en-US">
                <a:cs typeface="Calibri" panose="020F0502020204030204"/>
              </a:rPr>
              <a:t>ETAT- Environmental Technical Advisory Team</a:t>
            </a:r>
          </a:p>
          <a:p>
            <a:pPr>
              <a:defRPr/>
            </a:pPr>
            <a:r>
              <a:rPr lang="en-US">
                <a:cs typeface="Calibri" panose="020F0502020204030204"/>
              </a:rPr>
              <a:t>ETDM- Efficient Transportation Decision Making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CDAD7-9C95-404C-AE78-5A29372F20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874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panose="020F0502020204030204"/>
              </a:rPr>
              <a:t>Line, polygon, or combination.</a:t>
            </a:r>
          </a:p>
          <a:p>
            <a:pPr>
              <a:defRPr/>
            </a:pPr>
            <a:endParaRPr lang="en-US">
              <a:cs typeface="Calibri" panose="020F0502020204030204"/>
            </a:endParaRPr>
          </a:p>
          <a:p>
            <a:pPr>
              <a:defRPr/>
            </a:pPr>
            <a:r>
              <a:rPr lang="en-US">
                <a:cs typeface="Calibri" panose="020F0502020204030204"/>
              </a:rPr>
              <a:t>Line:  more desirable when large drainage basins are not involved</a:t>
            </a:r>
          </a:p>
          <a:p>
            <a:pPr>
              <a:defRPr/>
            </a:pPr>
            <a:r>
              <a:rPr lang="en-US">
                <a:cs typeface="Calibri" panose="020F0502020204030204"/>
              </a:rPr>
              <a:t>Polygon:  more desirable when </a:t>
            </a:r>
            <a:r>
              <a:rPr lang="en-US" err="1">
                <a:cs typeface="Calibri" panose="020F0502020204030204"/>
              </a:rPr>
              <a:t>springsheds</a:t>
            </a:r>
            <a:r>
              <a:rPr lang="en-US">
                <a:cs typeface="Calibri" panose="020F0502020204030204"/>
              </a:rPr>
              <a:t> and/or larger drainage basins</a:t>
            </a:r>
          </a:p>
          <a:p>
            <a:pPr>
              <a:defRPr/>
            </a:pPr>
            <a:endParaRPr lang="en-US">
              <a:cs typeface="Calibri" panose="020F0502020204030204"/>
            </a:endParaRPr>
          </a:p>
          <a:p>
            <a:pPr>
              <a:defRPr/>
            </a:pPr>
            <a:r>
              <a:rPr lang="en-US">
                <a:cs typeface="Calibri" panose="020F0502020204030204"/>
              </a:rPr>
              <a:t>A few acronyms to know as we discuss this further:</a:t>
            </a:r>
          </a:p>
          <a:p>
            <a:pPr>
              <a:defRPr/>
            </a:pPr>
            <a:r>
              <a:rPr lang="en-US">
                <a:cs typeface="Calibri" panose="020F0502020204030204"/>
              </a:rPr>
              <a:t>EST – Environmental Screening Tool</a:t>
            </a:r>
          </a:p>
          <a:p>
            <a:pPr>
              <a:defRPr/>
            </a:pPr>
            <a:r>
              <a:rPr lang="en-US">
                <a:cs typeface="Calibri" panose="020F0502020204030204"/>
              </a:rPr>
              <a:t>ETAT- Environmental Technical Advisory Team</a:t>
            </a:r>
          </a:p>
          <a:p>
            <a:pPr>
              <a:defRPr/>
            </a:pPr>
            <a:r>
              <a:rPr lang="en-US">
                <a:cs typeface="Calibri" panose="020F0502020204030204"/>
              </a:rPr>
              <a:t>ETDM- Efficient Transportation Decision Making</a:t>
            </a:r>
          </a:p>
          <a:p>
            <a:pPr>
              <a:defRPr/>
            </a:pPr>
            <a:r>
              <a:rPr lang="en-US">
                <a:cs typeface="Calibri" panose="020F0502020204030204"/>
              </a:rPr>
              <a:t>AOI- Area of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CDAD7-9C95-404C-AE78-5A29372F20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979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 video to describe the EST WATERSS GIS Analysis tools</a:t>
            </a:r>
          </a:p>
          <a:p>
            <a:endParaRPr lang="en-US"/>
          </a:p>
          <a:p>
            <a:r>
              <a:rPr lang="en-US"/>
              <a:t>To summarize- the Thematic Maps are a great way to explore the available data in the project area to look for any interesting data that would lend to additional review. The AOI can be used to create the WATERSS GIS Analysis Report that is specific the project area and can be included in the </a:t>
            </a:r>
            <a:r>
              <a:rPr lang="en-US" err="1"/>
              <a:t>SMARt</a:t>
            </a:r>
            <a:r>
              <a:rPr lang="en-US"/>
              <a:t>. If you have any further questions as you use the WATERSS GIS Analysis Tools, please don’t hesitate to reach out to the ETDM Helpdesk and/or OEM.</a:t>
            </a:r>
          </a:p>
        </p:txBody>
      </p:sp>
      <p:sp>
        <p:nvSpPr>
          <p:cNvPr id="4" name="Slide Number Placeholder 3"/>
          <p:cNvSpPr>
            <a:spLocks noGrp="1"/>
          </p:cNvSpPr>
          <p:nvPr>
            <p:ph type="sldNum" sz="quarter" idx="5"/>
          </p:nvPr>
        </p:nvSpPr>
        <p:spPr/>
        <p:txBody>
          <a:bodyPr/>
          <a:lstStyle/>
          <a:p>
            <a:fld id="{3D046A48-5B92-4650-90F7-A7D564AF2197}" type="slidenum">
              <a:rPr lang="en-US" smtClean="0"/>
              <a:t>32</a:t>
            </a:fld>
            <a:endParaRPr lang="en-US"/>
          </a:p>
        </p:txBody>
      </p:sp>
    </p:spTree>
    <p:extLst>
      <p:ext uri="{BB962C8B-B14F-4D97-AF65-F5344CB8AC3E}">
        <p14:creationId xmlns:p14="http://schemas.microsoft.com/office/powerpoint/2010/main" val="3153353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So, what might you find as part of a PLANNING LEVEL analysis? </a:t>
            </a:r>
          </a:p>
          <a:p>
            <a:pPr>
              <a:defRPr/>
            </a:pPr>
            <a:endParaRPr lang="en-US"/>
          </a:p>
          <a:p>
            <a:pPr>
              <a:defRPr/>
            </a:pPr>
            <a:r>
              <a:rPr lang="en-US" b="1"/>
              <a:t>&lt;click through bullets&gt;</a:t>
            </a:r>
          </a:p>
          <a:p>
            <a:pPr>
              <a:defRPr/>
            </a:pPr>
            <a:r>
              <a:rPr lang="en-US">
                <a:cs typeface="Calibri"/>
              </a:rPr>
              <a:t>Here are a few of the types of things we can begin to assess from our data gathering in the Planning Phase:</a:t>
            </a:r>
          </a:p>
          <a:p>
            <a:pPr marL="220172" indent="-220172">
              <a:buAutoNum type="arabicParenR"/>
              <a:defRPr/>
            </a:pPr>
            <a:r>
              <a:rPr lang="en-US">
                <a:cs typeface="Calibri"/>
              </a:rPr>
              <a:t>We have a general regulatory understanding. </a:t>
            </a:r>
          </a:p>
          <a:p>
            <a:r>
              <a:rPr lang="en-US"/>
              <a:t>2) We can begin generally estimating our annual nutrient loadings, reviewing approved/unfunded BMAP projects and looking at appropriate nutrient removal strategies.</a:t>
            </a:r>
          </a:p>
          <a:p>
            <a:r>
              <a:rPr lang="en-US"/>
              <a:t>3) We can begin looking at any DRIs in greater depth. Is there an approved conceptual permit for the development? Site plans with drainage basins? Do they have a water utility component planned – golf courses, irrigation, reuse, </a:t>
            </a:r>
            <a:r>
              <a:rPr lang="en-US" err="1"/>
              <a:t>etc</a:t>
            </a:r>
            <a:r>
              <a:rPr lang="en-US"/>
              <a:t> </a:t>
            </a:r>
          </a:p>
          <a:p>
            <a:endParaRPr lang="en-US">
              <a:cs typeface="Calibri"/>
            </a:endParaRPr>
          </a:p>
          <a:p>
            <a:endParaRPr lang="en-US">
              <a:cs typeface="Calibri"/>
            </a:endParaRPr>
          </a:p>
          <a:p>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3D046A48-5B92-4650-90F7-A7D564AF2197}" type="slidenum">
              <a:rPr lang="en-US" smtClean="0"/>
              <a:t>33</a:t>
            </a:fld>
            <a:endParaRPr lang="en-US"/>
          </a:p>
        </p:txBody>
      </p:sp>
    </p:spTree>
    <p:extLst>
      <p:ext uri="{BB962C8B-B14F-4D97-AF65-F5344CB8AC3E}">
        <p14:creationId xmlns:p14="http://schemas.microsoft.com/office/powerpoint/2010/main" val="3503810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prior to submitting the project for ETAT review, the project must be flagged on the Update Project Record as a WATERSS project. This triggers the correct input boxes for the ETAT agencies and notification emails in the EST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975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Recent, first WATERSS PED for US 27…</a:t>
            </a:r>
          </a:p>
          <a:p>
            <a:endParaRPr lang="en-US"/>
          </a:p>
          <a:p>
            <a:r>
              <a:rPr lang="en-US"/>
              <a:t>Call OEM or ETDM coordinator if help is needed on PED development. </a:t>
            </a:r>
          </a:p>
        </p:txBody>
      </p:sp>
      <p:sp>
        <p:nvSpPr>
          <p:cNvPr id="4" name="Slide Number Placeholder 3"/>
          <p:cNvSpPr>
            <a:spLocks noGrp="1"/>
          </p:cNvSpPr>
          <p:nvPr>
            <p:ph type="sldNum" sz="quarter" idx="5"/>
          </p:nvPr>
        </p:nvSpPr>
        <p:spPr/>
        <p:txBody>
          <a:bodyPr/>
          <a:lstStyle/>
          <a:p>
            <a:fld id="{3D046A48-5B92-4650-90F7-A7D564AF2197}" type="slidenum">
              <a:rPr lang="en-US" smtClean="0"/>
              <a:t>35</a:t>
            </a:fld>
            <a:endParaRPr lang="en-US"/>
          </a:p>
        </p:txBody>
      </p:sp>
    </p:spTree>
    <p:extLst>
      <p:ext uri="{BB962C8B-B14F-4D97-AF65-F5344CB8AC3E}">
        <p14:creationId xmlns:p14="http://schemas.microsoft.com/office/powerpoint/2010/main" val="3875695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It should be noted that the ETAT historically has only commented in what is called “degrees of effect”, which is expected impacts and permit requirements associated with the project. </a:t>
            </a:r>
          </a:p>
          <a:p>
            <a:endParaRPr lang="en-US" sz="2400"/>
          </a:p>
          <a:p>
            <a:r>
              <a:rPr lang="en-US" sz="2400"/>
              <a:t>With WATERSS, we are asking the ETAT to shift from just “impacts” to also describe “opportunities”. This is a new concept and behind the scenes, OEM is working with ETAT members on how to best contribute to the WATERSS ETDM request.  </a:t>
            </a:r>
          </a:p>
          <a:p>
            <a:endParaRPr lang="en-US" sz="2400"/>
          </a:p>
          <a:p>
            <a:r>
              <a:rPr lang="en-US" sz="2400"/>
              <a:t>As FDOT was researching the WATERSS process we spoke to many WMDs around the state. Many of them said things like “if we had known you guys were going to be widening, constructing, etc.” </a:t>
            </a:r>
          </a:p>
          <a:p>
            <a:endParaRPr lang="en-US" sz="2400"/>
          </a:p>
          <a:p>
            <a:r>
              <a:rPr lang="en-US" sz="2400"/>
              <a:t>If there are ETAT members in attendance today, there is additional information specific to WATERSS for ETAT members on the OEM Website. </a:t>
            </a:r>
            <a:r>
              <a:rPr lang="en-US" sz="3600">
                <a:hlinkClick r:id="rId3"/>
              </a:rPr>
              <a:t>WATERSS ETAT Meeting (fdot.gov)</a:t>
            </a:r>
            <a:endParaRPr lang="en-US" sz="2400"/>
          </a:p>
          <a:p>
            <a:endParaRPr lang="en-US" sz="2400"/>
          </a:p>
        </p:txBody>
      </p:sp>
      <p:sp>
        <p:nvSpPr>
          <p:cNvPr id="4" name="Slide Number Placeholder 3"/>
          <p:cNvSpPr>
            <a:spLocks noGrp="1"/>
          </p:cNvSpPr>
          <p:nvPr>
            <p:ph type="sldNum" sz="quarter" idx="5"/>
          </p:nvPr>
        </p:nvSpPr>
        <p:spPr/>
        <p:txBody>
          <a:bodyPr/>
          <a:lstStyle/>
          <a:p>
            <a:pPr marL="0" marR="0" lvl="0" indent="0" algn="r" defTabSz="880750" rtl="0" eaLnBrk="1" fontAlgn="auto" latinLnBrk="0" hangingPunct="1">
              <a:lnSpc>
                <a:spcPct val="100000"/>
              </a:lnSpc>
              <a:spcBef>
                <a:spcPts val="0"/>
              </a:spcBef>
              <a:spcAft>
                <a:spcPts val="0"/>
              </a:spcAft>
              <a:buClrTx/>
              <a:buSzTx/>
              <a:buFontTx/>
              <a:buNone/>
              <a:tabLst/>
              <a:defRPr/>
            </a:pPr>
            <a:fld id="{56D9E913-452E-4132-80DD-B134DF00D0A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07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341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281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there is a place within the EST for external entities beyond the ETAT to receive notifications on certain projects in their requested region.</a:t>
            </a:r>
          </a:p>
          <a:p>
            <a:endParaRPr lang="en-US"/>
          </a:p>
          <a:p>
            <a:r>
              <a:rPr lang="en-US"/>
              <a:t>The ETAT is comprised of state and federal regulatory agencies, but cities and counties may become FDOT’s partners as we participate in their water quality projects.  Therefore, it is in everyone’s interest to alert local governments to FDOT’s water quality strategies. Other interested parties may also provide comments or insight on proposed alternatives.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66823-1543-49B7-81ED-FE140C2CD9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7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66823-1543-49B7-81ED-FE140C2CD9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38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en-US" sz="1200" kern="1200">
                <a:solidFill>
                  <a:schemeClr val="tx1"/>
                </a:solidFill>
                <a:effectLst/>
                <a:latin typeface="+mn-lt"/>
                <a:ea typeface="+mn-ea"/>
                <a:cs typeface="+mn-cs"/>
              </a:rPr>
              <a:t>During the engagement points, there may be an opportunity to provide feedback based on your experience. If you would like to request to come off mute to discuss a key point, please “raise your hand” in the Attendees box.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9AAC-B1C4-4D2C-91D0-85CFAF83A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89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482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D046A48-5B92-4650-90F7-A7D564AF2197}" type="slidenum">
              <a:rPr lang="en-US" smtClean="0"/>
              <a:t>42</a:t>
            </a:fld>
            <a:endParaRPr lang="en-US"/>
          </a:p>
        </p:txBody>
      </p:sp>
    </p:spTree>
    <p:extLst>
      <p:ext uri="{BB962C8B-B14F-4D97-AF65-F5344CB8AC3E}">
        <p14:creationId xmlns:p14="http://schemas.microsoft.com/office/powerpoint/2010/main" val="760361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goal of WATERSS in the PD&amp;E Phase is to refine possibilities and partnerships found and explored in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that the entire WATERSS process might simplify into siting ponds, if that is the most reasonable solution.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476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Though obvious, this can be difficult, since one does not know, at the outset, which solutions will provoke further follow up.  Because WATERSS is a flexible process, be prepared to add hours if an unexpected number of potential strategies are pursued.</a:t>
            </a:r>
          </a:p>
          <a:p>
            <a:endParaRPr lang="en-US" b="0"/>
          </a:p>
          <a:p>
            <a:r>
              <a:rPr lang="en-US" b="0"/>
              <a:t>Katey will talk more about some ideas for how to scope WATERSS projects in just a minute.</a:t>
            </a:r>
          </a:p>
        </p:txBody>
      </p:sp>
      <p:sp>
        <p:nvSpPr>
          <p:cNvPr id="4" name="Slide Number Placeholder 3"/>
          <p:cNvSpPr>
            <a:spLocks noGrp="1"/>
          </p:cNvSpPr>
          <p:nvPr>
            <p:ph type="sldNum" sz="quarter" idx="5"/>
          </p:nvPr>
        </p:nvSpPr>
        <p:spPr/>
        <p:txBody>
          <a:bodyPr/>
          <a:lstStyle/>
          <a:p>
            <a:fld id="{3D046A48-5B92-4650-90F7-A7D564AF2197}" type="slidenum">
              <a:rPr lang="en-US" smtClean="0"/>
              <a:t>44</a:t>
            </a:fld>
            <a:endParaRPr lang="en-US"/>
          </a:p>
        </p:txBody>
      </p:sp>
    </p:spTree>
    <p:extLst>
      <p:ext uri="{BB962C8B-B14F-4D97-AF65-F5344CB8AC3E}">
        <p14:creationId xmlns:p14="http://schemas.microsoft.com/office/powerpoint/2010/main" val="581575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all projects have a Planning Phase, and some do not go through the ETDM Process; still, the AOI Tool still has valuable information on corridor potential for partnerships.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747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Watch your project schedule!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282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Ok. Now let’s get back into the meat and potatoes of WATERSS in the PD&amp;E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Remember that PD&amp;E is where the WATERSS team refines possibilities and partnerships found and explored in the Planning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506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later steps during PD&amp;E are intended to arrive at, pursue, and lock in, a preferred stormwater strategy</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Regulatory feasibility</a:t>
            </a:r>
            <a:r>
              <a:rPr lang="en-US"/>
              <a:t>:  Do we need preliminary meetings with regulatory agencies to determine viability?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Partner reliability/feasibility</a:t>
            </a:r>
            <a:r>
              <a:rPr lang="en-US"/>
              <a:t>: What would a potential partner need to finalize agreements to move forward?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Schedule boundaries</a:t>
            </a:r>
            <a:r>
              <a:rPr lang="en-US"/>
              <a:t>:  Can the partner coordination fit within the project schedule?</a:t>
            </a:r>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48</a:t>
            </a:fld>
            <a:endParaRPr lang="en-US"/>
          </a:p>
        </p:txBody>
      </p:sp>
    </p:spTree>
    <p:extLst>
      <p:ext uri="{BB962C8B-B14F-4D97-AF65-F5344CB8AC3E}">
        <p14:creationId xmlns:p14="http://schemas.microsoft.com/office/powerpoint/2010/main" val="788391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Follow through on design changes</a:t>
            </a:r>
          </a:p>
          <a:p>
            <a:endParaRPr lang="en-US" b="0"/>
          </a:p>
          <a:p>
            <a:r>
              <a:rPr lang="en-US" b="0"/>
              <a:t>External partners can have a change in staff or leadership – offer to meet with new arrivals</a:t>
            </a:r>
          </a:p>
          <a:p>
            <a:endParaRPr lang="en-US" b="0"/>
          </a:p>
          <a:p>
            <a:r>
              <a:rPr lang="en-US" b="0"/>
              <a:t>Keep EMO involved, especially if design changes modify a permit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854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solidFill>
                  <a:prstClr val="black"/>
                </a:solidFill>
                <a:highlight>
                  <a:srgbClr val="FFFF00"/>
                </a:highlight>
              </a:rPr>
              <a:t>Hand off to Rick</a:t>
            </a:r>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50</a:t>
            </a:fld>
            <a:endParaRPr lang="en-US"/>
          </a:p>
        </p:txBody>
      </p:sp>
    </p:spTree>
    <p:extLst>
      <p:ext uri="{BB962C8B-B14F-4D97-AF65-F5344CB8AC3E}">
        <p14:creationId xmlns:p14="http://schemas.microsoft.com/office/powerpoint/2010/main" val="171594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screen may look like this if you have the newer versions of </a:t>
            </a:r>
            <a:r>
              <a:rPr lang="en-US" err="1"/>
              <a:t>GoTo</a:t>
            </a:r>
            <a:r>
              <a:rPr lang="en-US"/>
              <a:t>. The Question box will can be found with the question icon for your discussion opportunities and questions throughout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9AAC-B1C4-4D2C-91D0-85CFAF83A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15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As Lauren stated, one of the most important decisions of the WATERSS process is whether to go with innovative approaches or to pursue pond siting</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No innovative solutions? …. Proceed to pond siting… simple</a:t>
            </a:r>
          </a:p>
          <a:p>
            <a:pPr marL="628650" lvl="1" indent="-171450">
              <a:buFont typeface="Arial" panose="020B0604020202020204" pitchFamily="34" charset="0"/>
              <a:buChar char="•"/>
            </a:pPr>
            <a:r>
              <a:rPr lang="en-US" b="0"/>
              <a:t>There is a pond siting process within the WATERSS process that may be used</a:t>
            </a:r>
          </a:p>
          <a:p>
            <a:pPr marL="628650" lvl="1" indent="-171450">
              <a:buFont typeface="Arial" panose="020B0604020202020204" pitchFamily="34" charset="0"/>
              <a:buChar char="•"/>
            </a:pPr>
            <a:r>
              <a:rPr lang="en-US" b="0"/>
              <a:t>Even if no innovative solutions are found, document eliminated solutions</a:t>
            </a:r>
          </a:p>
          <a:p>
            <a:pPr marL="171450" lvl="0" indent="-171450">
              <a:buFont typeface="Arial" panose="020B0604020202020204" pitchFamily="34" charset="0"/>
              <a:buChar char="•"/>
            </a:pPr>
            <a:endParaRPr lang="en-US" b="0"/>
          </a:p>
          <a:p>
            <a:pPr marL="171450" lvl="0" indent="-171450">
              <a:buFont typeface="Arial" panose="020B0604020202020204" pitchFamily="34" charset="0"/>
              <a:buChar char="•"/>
            </a:pPr>
            <a:r>
              <a:rPr lang="en-US" b="0"/>
              <a:t>Available innovative solutions?  Next slide… </a:t>
            </a:r>
            <a:r>
              <a:rPr lang="en-US" b="1"/>
              <a:t>&lt;click&gt;</a:t>
            </a: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7366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Y-axis:  Increasing confidence… For example, say…</a:t>
            </a:r>
          </a:p>
          <a:p>
            <a:pPr marL="628650" lvl="1" indent="-171450">
              <a:buFont typeface="Arial" panose="020B0604020202020204" pitchFamily="34" charset="0"/>
              <a:buChar char="•"/>
            </a:pPr>
            <a:r>
              <a:rPr lang="en-US"/>
              <a:t>Potential partner is motivated, but searching for funds</a:t>
            </a:r>
          </a:p>
          <a:p>
            <a:pPr marL="628650" lvl="1" indent="-171450">
              <a:buFont typeface="Arial" panose="020B0604020202020204" pitchFamily="34" charset="0"/>
              <a:buChar char="•"/>
            </a:pPr>
            <a:r>
              <a:rPr lang="en-US"/>
              <a:t>Current mayor is supportive, but elections are coming before the legal agreement can be signed</a:t>
            </a:r>
          </a:p>
          <a:p>
            <a:pPr marL="628650" lvl="1" indent="-171450">
              <a:buFont typeface="Arial" panose="020B0604020202020204" pitchFamily="34" charset="0"/>
              <a:buChar char="•"/>
            </a:pPr>
            <a:r>
              <a:rPr lang="en-US"/>
              <a:t>PP is repetitively seeking more funding from the Department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X-axis:  increasing coverage…For example, say…</a:t>
            </a:r>
          </a:p>
          <a:p>
            <a:pPr marL="628650" lvl="1" indent="-171450">
              <a:buFont typeface="Arial" panose="020B0604020202020204" pitchFamily="34" charset="0"/>
              <a:buChar char="•"/>
            </a:pPr>
            <a:r>
              <a:rPr lang="en-US"/>
              <a:t>Your project has 5 regional basins, but not all have innovative solutions</a:t>
            </a:r>
          </a:p>
          <a:p>
            <a:pPr marL="628650" lvl="1" indent="-171450">
              <a:buFont typeface="Arial" panose="020B0604020202020204" pitchFamily="34" charset="0"/>
              <a:buChar char="•"/>
            </a:pPr>
            <a:r>
              <a:rPr lang="en-US"/>
              <a:t>Your innovative solutions satisfy water quality requirements but not attenuation or flood plain compensation</a:t>
            </a:r>
          </a:p>
          <a:p>
            <a:pPr marL="457200" lvl="1" indent="0">
              <a:buFont typeface="Arial" panose="020B0604020202020204" pitchFamily="34" charset="0"/>
              <a:buNone/>
            </a:pPr>
            <a:endParaRPr lang="en-US" b="0"/>
          </a:p>
          <a:p>
            <a:pPr marL="457200" lvl="1" indent="0">
              <a:buFont typeface="Arial" panose="020B0604020202020204" pitchFamily="34" charset="0"/>
              <a:buNone/>
            </a:pPr>
            <a:r>
              <a:rPr lang="en-US" b="1"/>
              <a:t>Start with low confidence, then go to high confidence</a:t>
            </a:r>
          </a:p>
        </p:txBody>
      </p:sp>
      <p:sp>
        <p:nvSpPr>
          <p:cNvPr id="4" name="Slide Number Placeholder 3"/>
          <p:cNvSpPr>
            <a:spLocks noGrp="1"/>
          </p:cNvSpPr>
          <p:nvPr>
            <p:ph type="sldNum" sz="quarter" idx="5"/>
          </p:nvPr>
        </p:nvSpPr>
        <p:spPr/>
        <p:txBody>
          <a:bodyPr/>
          <a:lstStyle/>
          <a:p>
            <a:fld id="{3D046A48-5B92-4650-90F7-A7D564AF2197}" type="slidenum">
              <a:rPr lang="en-US" smtClean="0"/>
              <a:t>52</a:t>
            </a:fld>
            <a:endParaRPr lang="en-US"/>
          </a:p>
        </p:txBody>
      </p:sp>
    </p:spTree>
    <p:extLst>
      <p:ext uri="{BB962C8B-B14F-4D97-AF65-F5344CB8AC3E}">
        <p14:creationId xmlns:p14="http://schemas.microsoft.com/office/powerpoint/2010/main" val="703554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Here are some scenarios and how we might respond in pursuing permitting:</a:t>
            </a:r>
          </a:p>
          <a:p>
            <a:pPr marL="0" indent="0">
              <a:buFont typeface="Arial" panose="020B0604020202020204" pitchFamily="34" charset="0"/>
              <a:buNone/>
            </a:pPr>
            <a:endParaRPr lang="en-US"/>
          </a:p>
          <a:p>
            <a:pPr marL="0" indent="0">
              <a:buFont typeface="Arial" panose="020B0604020202020204" pitchFamily="34" charset="0"/>
              <a:buNone/>
            </a:pPr>
            <a:r>
              <a:rPr lang="en-US" b="1" u="sng"/>
              <a:t>Scenario 1:  Full innovative coverage in place – no ponds needed</a:t>
            </a:r>
          </a:p>
          <a:p>
            <a:pPr marL="171450" indent="-171450">
              <a:buFont typeface="Arial" panose="020B0604020202020204" pitchFamily="34" charset="0"/>
              <a:buChar char="•"/>
            </a:pPr>
            <a:r>
              <a:rPr lang="en-US"/>
              <a:t>Develop plans and obtain highway permit!</a:t>
            </a:r>
          </a:p>
          <a:p>
            <a:pPr marL="171450" lvl="0" indent="-171450">
              <a:buFont typeface="Arial" panose="020B0604020202020204" pitchFamily="34" charset="0"/>
              <a:buChar char="•"/>
            </a:pPr>
            <a:r>
              <a:rPr lang="en-US"/>
              <a:t>If plans prep is delayed, lock in the innovative solution with a conceptual permit</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Scenario 2:  Partial innovative coverage in place – ponds needed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none"/>
              <a:t>2A - Pond siting completed</a:t>
            </a:r>
          </a:p>
          <a:p>
            <a:pPr marL="1085850" lvl="2" indent="-171450">
              <a:buFont typeface="Arial" panose="020B0604020202020204" pitchFamily="34" charset="0"/>
              <a:buChar char="•"/>
            </a:pPr>
            <a:r>
              <a:rPr lang="en-US"/>
              <a:t>Develop plans and obtain construction permit</a:t>
            </a:r>
          </a:p>
          <a:p>
            <a:pPr marL="1085850" lvl="2" indent="-171450">
              <a:buFont typeface="Arial" panose="020B0604020202020204" pitchFamily="34" charset="0"/>
              <a:buChar char="•"/>
            </a:pPr>
            <a:r>
              <a:rPr lang="en-US"/>
              <a:t>If plans prep is delayed, lock in the innovative solution with a conceptual permit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u="none"/>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none"/>
              <a:t>2B - Pond siting NOT completed</a:t>
            </a:r>
          </a:p>
          <a:p>
            <a:pPr marL="1085850" lvl="2" indent="-171450">
              <a:buFont typeface="Arial" panose="020B0604020202020204" pitchFamily="34" charset="0"/>
              <a:buChar char="•"/>
            </a:pPr>
            <a:r>
              <a:rPr lang="en-US"/>
              <a:t>Obtain conceptual permit to lock in innovative solution(s)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150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Remember to align the R/W and funding far enough in advance to not compromise the project schedule.  </a:t>
            </a:r>
          </a:p>
          <a:p>
            <a:endParaRPr lang="en-US" i="0"/>
          </a:p>
          <a:p>
            <a:r>
              <a:rPr lang="en-US" i="0"/>
              <a:t>Talk to your ROW staff to understand the lead time they need to deliver property on time to finalize deals with partners or to prevent RoW acquisition from becoming stale.</a:t>
            </a:r>
          </a:p>
          <a:p>
            <a:endParaRPr lang="en-US" i="0"/>
          </a:p>
          <a:p>
            <a:r>
              <a:rPr lang="en-US" i="0"/>
              <a:t>The flow chart shows funding as Step 17, but it can be </a:t>
            </a:r>
            <a:r>
              <a:rPr lang="en-US" b="1" i="0"/>
              <a:t>ANYTIME</a:t>
            </a:r>
          </a:p>
          <a:p>
            <a:pPr marL="171450" indent="-171450">
              <a:buFont typeface="Arial" panose="020B0604020202020204" pitchFamily="34" charset="0"/>
              <a:buChar char="•"/>
            </a:pPr>
            <a:r>
              <a:rPr lang="en-US" i="0"/>
              <a:t>Especially important to be able to move on partnerships while the door is open.</a:t>
            </a:r>
          </a:p>
          <a:p>
            <a:pPr marL="171450" indent="-171450">
              <a:buFont typeface="Arial" panose="020B0604020202020204" pitchFamily="34" charset="0"/>
              <a:buChar char="•"/>
            </a:pPr>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010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water quality and development within our corridor’s vicinity – one PD&amp;E project with multiple alternatives</a:t>
            </a:r>
          </a:p>
          <a:p>
            <a:endParaRPr lang="en-US"/>
          </a:p>
          <a:p>
            <a:r>
              <a:rPr lang="en-US"/>
              <a:t>The corridor is divided into 3 sections </a:t>
            </a:r>
            <a:r>
              <a:rPr lang="en-US" b="1"/>
              <a:t>&lt;click&gt;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3822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For example, after multiple alignments have been eliminated and multiple conversations with the agencies, we are down to 3 possible innovative solutions:</a:t>
            </a:r>
          </a:p>
          <a:p>
            <a:endParaRPr lang="en-US"/>
          </a:p>
          <a:p>
            <a:pPr marL="628650" lvl="1" indent="-171450">
              <a:buFont typeface="Arial" panose="020B0604020202020204" pitchFamily="34" charset="0"/>
              <a:buChar char="•"/>
            </a:pPr>
            <a:r>
              <a:rPr lang="en-US" b="1"/>
              <a:t>Segment A</a:t>
            </a:r>
            <a:r>
              <a:rPr lang="en-US"/>
              <a:t>:  Participate in future Regional County Pond at A – satisfies water quality, floodplain compensation, and attenuation – pond scheduled to be finished 2 years before construction begins on Segment A</a:t>
            </a:r>
          </a:p>
          <a:p>
            <a:pPr marL="628650" lvl="1" indent="-171450">
              <a:buFont typeface="Arial" panose="020B0604020202020204" pitchFamily="34" charset="0"/>
              <a:buChar char="•"/>
            </a:pPr>
            <a:endParaRPr lang="en-US" b="1"/>
          </a:p>
          <a:p>
            <a:pPr marL="628650" lvl="1" indent="-171450">
              <a:buFont typeface="Arial" panose="020B0604020202020204" pitchFamily="34" charset="0"/>
              <a:buChar char="•"/>
            </a:pPr>
            <a:r>
              <a:rPr lang="en-US" b="1"/>
              <a:t>Segment B</a:t>
            </a:r>
            <a:r>
              <a:rPr lang="en-US"/>
              <a:t>:  DRI in Segment B, but timing is uncertain and local permitting not yet applied for</a:t>
            </a:r>
          </a:p>
          <a:p>
            <a:pPr marL="628650" lvl="1" indent="-171450">
              <a:buFont typeface="Arial" panose="020B0604020202020204" pitchFamily="34" charset="0"/>
              <a:buChar char="•"/>
            </a:pPr>
            <a:endParaRPr lang="en-US" b="1"/>
          </a:p>
          <a:p>
            <a:pPr marL="628650" lvl="1" indent="-171450">
              <a:buFont typeface="Arial" panose="020B0604020202020204" pitchFamily="34" charset="0"/>
              <a:buChar char="•"/>
            </a:pPr>
            <a:r>
              <a:rPr lang="en-US" b="1"/>
              <a:t>Segment C</a:t>
            </a:r>
            <a:r>
              <a:rPr lang="en-US"/>
              <a:t>:  Fund Bay County BMAP project at C, satisfies water quality and County has committed to complete the project in the next 5 years – Segment C is 7 years out</a:t>
            </a:r>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56</a:t>
            </a:fld>
            <a:endParaRPr lang="en-US"/>
          </a:p>
        </p:txBody>
      </p:sp>
    </p:spTree>
    <p:extLst>
      <p:ext uri="{BB962C8B-B14F-4D97-AF65-F5344CB8AC3E}">
        <p14:creationId xmlns:p14="http://schemas.microsoft.com/office/powerpoint/2010/main" val="857049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How confident are we in these innovative solutions?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pPr marL="457200" lvl="1" indent="0">
              <a:buFont typeface="Arial" panose="020B0604020202020204" pitchFamily="34" charset="0"/>
              <a:buNone/>
            </a:pPr>
            <a:r>
              <a:rPr lang="en-US"/>
              <a:t>Participate in future Walton County Regional Pond in Segment A? </a:t>
            </a:r>
          </a:p>
          <a:p>
            <a:pPr marL="628650" lvl="1" indent="-171450">
              <a:buFont typeface="Arial" panose="020B0604020202020204" pitchFamily="34" charset="0"/>
              <a:buChar char="•"/>
            </a:pPr>
            <a:r>
              <a:rPr lang="en-US" b="1"/>
              <a:t>Satisfies water quality, attenuation, and floodplain comp</a:t>
            </a:r>
          </a:p>
          <a:p>
            <a:pPr marL="628650" lvl="1" indent="-171450">
              <a:buFont typeface="Arial" panose="020B0604020202020204" pitchFamily="34" charset="0"/>
              <a:buChar char="•"/>
            </a:pPr>
            <a:r>
              <a:rPr lang="en-US" b="0"/>
              <a:t>P</a:t>
            </a:r>
            <a:r>
              <a:rPr lang="en-US"/>
              <a:t>ond scheduled to be before construction begins on Segment A </a:t>
            </a:r>
          </a:p>
          <a:p>
            <a:pPr marL="1085850" lvl="2" indent="-171450">
              <a:buFont typeface="Arial" panose="020B0604020202020204" pitchFamily="34" charset="0"/>
              <a:buChar char="•"/>
            </a:pPr>
            <a:r>
              <a:rPr lang="en-US"/>
              <a:t>Likely, the pond will be under construction in plenty of time and you have the time to wait and still make schedule</a:t>
            </a:r>
          </a:p>
          <a:p>
            <a:pPr marL="1085850" lvl="2" indent="-171450">
              <a:buFont typeface="Arial" panose="020B0604020202020204" pitchFamily="34" charset="0"/>
              <a:buChar char="•"/>
            </a:pPr>
            <a:endParaRPr lang="en-US"/>
          </a:p>
          <a:p>
            <a:pPr marL="914400" lvl="2" indent="0">
              <a:buFont typeface="Arial" panose="020B0604020202020204" pitchFamily="34" charset="0"/>
              <a:buNone/>
            </a:pPr>
            <a:r>
              <a:rPr lang="en-US" b="1"/>
              <a:t>What would you do? </a:t>
            </a:r>
            <a:r>
              <a:rPr lang="en-US" b="1" i="1" u="sng"/>
              <a:t>Poll</a:t>
            </a:r>
          </a:p>
          <a:p>
            <a:pPr marL="914400" lvl="2" indent="0">
              <a:buFont typeface="Arial" panose="020B0604020202020204" pitchFamily="34" charset="0"/>
              <a:buNone/>
            </a:pPr>
            <a:endParaRPr lang="en-US" b="0" i="0"/>
          </a:p>
          <a:p>
            <a:pPr marL="914400" lvl="2" indent="0">
              <a:buFont typeface="Arial" panose="020B0604020202020204" pitchFamily="34" charset="0"/>
              <a:buNone/>
            </a:pPr>
            <a:r>
              <a:rPr lang="en-US" b="1" i="1"/>
              <a:t>What could go wrong?</a:t>
            </a:r>
          </a:p>
          <a:p>
            <a:pPr marL="914400" lvl="2" indent="0">
              <a:buFont typeface="Arial" panose="020B0604020202020204" pitchFamily="34" charset="0"/>
              <a:buNone/>
            </a:pPr>
            <a:endParaRPr lang="en-US" b="1" i="1"/>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Sign agreements with County and get in on the permitting to lock in your innovative solution</a:t>
            </a:r>
          </a:p>
          <a:p>
            <a:pPr marL="914400" lvl="2" indent="0">
              <a:buFont typeface="Arial" panose="020B0604020202020204" pitchFamily="34" charset="0"/>
              <a:buNone/>
            </a:pPr>
            <a:endParaRPr lang="en-US"/>
          </a:p>
          <a:p>
            <a:pPr marL="914400" lvl="2" indent="0">
              <a:buFont typeface="Arial" panose="020B0604020202020204" pitchFamily="34" charset="0"/>
              <a:buNone/>
            </a:pPr>
            <a:endParaRPr lang="en-US"/>
          </a:p>
          <a:p>
            <a:pPr marL="914400" lvl="2" indent="0">
              <a:buFont typeface="Arial" panose="020B0604020202020204" pitchFamily="34" charset="0"/>
              <a:buNone/>
            </a:pPr>
            <a:endParaRPr lang="en-US"/>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57</a:t>
            </a:fld>
            <a:endParaRPr lang="en-US"/>
          </a:p>
        </p:txBody>
      </p:sp>
    </p:spTree>
    <p:extLst>
      <p:ext uri="{BB962C8B-B14F-4D97-AF65-F5344CB8AC3E}">
        <p14:creationId xmlns:p14="http://schemas.microsoft.com/office/powerpoint/2010/main" val="3620612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How confident are we in these innovative solutions?</a:t>
            </a:r>
          </a:p>
          <a:p>
            <a:pPr marL="914400" lvl="2" indent="0">
              <a:buFont typeface="Arial" panose="020B0604020202020204" pitchFamily="34" charset="0"/>
              <a:buNone/>
            </a:pPr>
            <a:endParaRPr lang="en-US"/>
          </a:p>
          <a:p>
            <a:pPr marL="628650" lvl="1" indent="-171450">
              <a:buFont typeface="Arial" panose="020B0604020202020204" pitchFamily="34" charset="0"/>
              <a:buChar char="•"/>
            </a:pPr>
            <a:r>
              <a:rPr lang="en-US"/>
              <a:t>DRI in Segment B – </a:t>
            </a:r>
            <a:r>
              <a:rPr lang="en-US" b="1"/>
              <a:t>avoids R/W costs</a:t>
            </a:r>
            <a:r>
              <a:rPr lang="en-US"/>
              <a:t>, but timing is uncertain and local permitting not yet applied for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Wait for DRI but know when to site ponds in time to make Segment B schedule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Low confidence, but likely a good solution, </a:t>
            </a:r>
            <a:r>
              <a:rPr lang="en-US" b="1"/>
              <a:t>if</a:t>
            </a:r>
            <a:r>
              <a:rPr lang="en-US"/>
              <a:t> the DRI moves forward expeditiously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Build DRI J/U permitting path time into schedule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Not a new concept for WMD</a:t>
            </a:r>
          </a:p>
          <a:p>
            <a:pPr marL="1085850" lvl="2" indent="-171450">
              <a:buFont typeface="Arial" panose="020B0604020202020204" pitchFamily="34" charset="0"/>
              <a:buChar char="•"/>
            </a:pPr>
            <a:endParaRPr lang="en-US"/>
          </a:p>
          <a:p>
            <a:pPr marL="914400" lvl="2" indent="0">
              <a:buFont typeface="Arial" panose="020B0604020202020204" pitchFamily="34" charset="0"/>
              <a:buNone/>
            </a:pPr>
            <a:r>
              <a:rPr lang="en-US" b="1"/>
              <a:t>What would you do? </a:t>
            </a:r>
            <a:r>
              <a:rPr lang="en-US" b="1" i="1" u="sng"/>
              <a:t>Poll</a:t>
            </a:r>
          </a:p>
          <a:p>
            <a:pPr marL="914400" lvl="2" indent="0">
              <a:buFont typeface="Arial" panose="020B0604020202020204" pitchFamily="34" charset="0"/>
              <a:buNone/>
            </a:pPr>
            <a:endParaRPr lang="en-US" b="0" i="0"/>
          </a:p>
          <a:p>
            <a:pPr marL="914400" lvl="2" indent="0">
              <a:buFont typeface="Arial" panose="020B0604020202020204" pitchFamily="34" charset="0"/>
              <a:buNone/>
            </a:pPr>
            <a:r>
              <a:rPr lang="en-US" b="1" i="1"/>
              <a:t>What could go wrong?</a:t>
            </a:r>
            <a:endParaRPr lang="en-US"/>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58</a:t>
            </a:fld>
            <a:endParaRPr lang="en-US"/>
          </a:p>
        </p:txBody>
      </p:sp>
    </p:spTree>
    <p:extLst>
      <p:ext uri="{BB962C8B-B14F-4D97-AF65-F5344CB8AC3E}">
        <p14:creationId xmlns:p14="http://schemas.microsoft.com/office/powerpoint/2010/main" val="1066445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How confident are we in these innovative solutions?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a:t>What could go wrong?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Fund BMAP project at C, satisfies water quality </a:t>
            </a:r>
          </a:p>
          <a:p>
            <a:pPr marL="1085850" lvl="2" indent="-171450">
              <a:buFont typeface="Arial" panose="020B0604020202020204" pitchFamily="34" charset="0"/>
              <a:buChar char="•"/>
            </a:pPr>
            <a:r>
              <a:rPr lang="en-US"/>
              <a:t>Secure County commitment to complete the project in advance of Segment C</a:t>
            </a:r>
          </a:p>
          <a:p>
            <a:pPr marL="1085850" lvl="2" indent="-171450">
              <a:buFont typeface="Arial" panose="020B0604020202020204" pitchFamily="34" charset="0"/>
              <a:buChar char="•"/>
            </a:pPr>
            <a:r>
              <a:rPr lang="en-US"/>
              <a:t>BMAP project would likely be water quality only, not attenuation or FPC</a:t>
            </a:r>
          </a:p>
          <a:p>
            <a:pPr marL="1543050" lvl="3" indent="-171450">
              <a:buFont typeface="Arial" panose="020B0604020202020204" pitchFamily="34" charset="0"/>
              <a:buChar char="•"/>
            </a:pPr>
            <a:r>
              <a:rPr lang="en-US"/>
              <a:t>Might still need ponds, but they would be smaller with less restrictive criteria</a:t>
            </a:r>
          </a:p>
          <a:p>
            <a:pPr marL="10858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t>Sign agreements with County and get in on the permitting to lock in your innovative solution</a:t>
            </a:r>
          </a:p>
          <a:p>
            <a:pPr marL="457200" lvl="1" indent="0">
              <a:buFont typeface="Arial" panose="020B0604020202020204" pitchFamily="34" charset="0"/>
              <a:buNone/>
            </a:pPr>
            <a:endParaRPr lang="en-US"/>
          </a:p>
          <a:p>
            <a:pPr marL="457200" lvl="1" indent="0">
              <a:buFont typeface="Arial" panose="020B0604020202020204" pitchFamily="34" charset="0"/>
              <a:buNone/>
            </a:pPr>
            <a:r>
              <a:rPr lang="en-US" b="1" u="sng"/>
              <a:t>Hand off to Katey</a:t>
            </a:r>
          </a:p>
        </p:txBody>
      </p:sp>
      <p:sp>
        <p:nvSpPr>
          <p:cNvPr id="4" name="Slide Number Placeholder 3"/>
          <p:cNvSpPr>
            <a:spLocks noGrp="1"/>
          </p:cNvSpPr>
          <p:nvPr>
            <p:ph type="sldNum" sz="quarter" idx="5"/>
          </p:nvPr>
        </p:nvSpPr>
        <p:spPr/>
        <p:txBody>
          <a:bodyPr/>
          <a:lstStyle/>
          <a:p>
            <a:fld id="{3D046A48-5B92-4650-90F7-A7D564AF2197}" type="slidenum">
              <a:rPr lang="en-US" smtClean="0"/>
              <a:t>59</a:t>
            </a:fld>
            <a:endParaRPr lang="en-US"/>
          </a:p>
        </p:txBody>
      </p:sp>
    </p:spTree>
    <p:extLst>
      <p:ext uri="{BB962C8B-B14F-4D97-AF65-F5344CB8AC3E}">
        <p14:creationId xmlns:p14="http://schemas.microsoft.com/office/powerpoint/2010/main" val="1838735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are performing a WATERSS study, you will be </a:t>
            </a:r>
            <a:r>
              <a:rPr lang="en-US" b="1" i="1"/>
              <a:t>documenting your efforts into the Stormwater Management Alternatives Report. </a:t>
            </a:r>
            <a:r>
              <a:rPr lang="en-US"/>
              <a:t>Even if you started WATERSS and did not find any workable innovative solutions – this should be documented and retained for the future. It’s still valuable to understand what didn’t work and why, so history doesn’t repeat itself.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err="1"/>
              <a:t>SMARt</a:t>
            </a:r>
            <a:r>
              <a:rPr lang="en-US" b="1" i="1"/>
              <a:t> should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Stormwater alternatives considered, how the decisions were made</a:t>
            </a:r>
          </a:p>
          <a:p>
            <a:pPr marL="171450" indent="-171450">
              <a:buFont typeface="Arial" panose="020B0604020202020204" pitchFamily="34" charset="0"/>
              <a:buChar char="•"/>
            </a:pPr>
            <a:r>
              <a:rPr lang="en-US"/>
              <a:t>Permit Documents</a:t>
            </a:r>
          </a:p>
          <a:p>
            <a:pPr marL="171450" indent="-171450">
              <a:buFont typeface="Arial" panose="020B0604020202020204" pitchFamily="34" charset="0"/>
              <a:buChar char="•"/>
            </a:pPr>
            <a:r>
              <a:rPr lang="en-US"/>
              <a:t>Legal Agreements</a:t>
            </a:r>
          </a:p>
          <a:p>
            <a:pPr marL="171450" indent="-171450">
              <a:buFont typeface="Arial" panose="020B0604020202020204" pitchFamily="34" charset="0"/>
              <a:buChar char="•"/>
            </a:pPr>
            <a:r>
              <a:rPr lang="en-US"/>
              <a:t>Repository of Internal DST discussions</a:t>
            </a:r>
          </a:p>
          <a:p>
            <a:pPr marL="171450" indent="-171450">
              <a:buFont typeface="Arial" panose="020B0604020202020204" pitchFamily="34" charset="0"/>
              <a:buChar char="•"/>
            </a:pPr>
            <a:r>
              <a:rPr lang="en-US"/>
              <a:t>External Communications</a:t>
            </a:r>
          </a:p>
          <a:p>
            <a:pPr marL="171450" indent="-171450">
              <a:buFont typeface="Arial" panose="020B0604020202020204" pitchFamily="34" charset="0"/>
              <a:buChar char="•"/>
            </a:pPr>
            <a:r>
              <a:rPr lang="en-US"/>
              <a:t>ETDM WATERSS Analysis report (unless WATERSS started after ETDM)</a:t>
            </a:r>
          </a:p>
          <a:p>
            <a:pPr marL="171450" indent="-171450">
              <a:buFont typeface="Arial" panose="020B0604020202020204" pitchFamily="34" charset="0"/>
              <a:buChar char="•"/>
            </a:pPr>
            <a:r>
              <a:rPr lang="en-US"/>
              <a:t>If you end up doing traditional pond siting, this will be included in the </a:t>
            </a:r>
            <a:r>
              <a:rPr lang="en-US" err="1"/>
              <a:t>SMARt</a:t>
            </a:r>
            <a:r>
              <a:rPr lang="en-US"/>
              <a:t> too. The Pond Siting Report essentially becomes a section within the </a:t>
            </a:r>
            <a:r>
              <a:rPr lang="en-US" err="1"/>
              <a:t>SMARt</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a:t>WQIE and LHR can be rolled up into the </a:t>
            </a:r>
            <a:r>
              <a:rPr lang="en-US" b="1" i="1" err="1"/>
              <a:t>SMARt</a:t>
            </a:r>
            <a:r>
              <a:rPr lang="en-US" b="1" i="1"/>
              <a:t> </a:t>
            </a:r>
            <a:r>
              <a:rPr lang="en-US"/>
              <a:t>to condense all stormwater related documentation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a:t>
            </a:r>
            <a:r>
              <a:rPr lang="en-US" err="1"/>
              <a:t>SMARt</a:t>
            </a:r>
            <a:r>
              <a:rPr lang="en-US"/>
              <a:t> is the documentation of the </a:t>
            </a:r>
            <a:r>
              <a:rPr lang="en-US" b="1" i="1"/>
              <a:t>entire process and is delivered at the end of PD&amp;E</a:t>
            </a:r>
            <a:r>
              <a:rPr lang="en-US"/>
              <a:t>.  But it’s important to remember that </a:t>
            </a:r>
            <a:r>
              <a:rPr lang="en-US" b="1" i="1"/>
              <a:t>interim deliverables are likely necessary </a:t>
            </a:r>
            <a:r>
              <a:rPr lang="en-US"/>
              <a:t>to document progress throughout the WATERSS process. These interim deliverables are not formal in a NEPA sense, but the PM, with help from the DST, should </a:t>
            </a:r>
            <a:r>
              <a:rPr lang="en-US" b="1" i="1"/>
              <a:t>scope the deliverables </a:t>
            </a:r>
            <a:r>
              <a:rPr lang="en-US"/>
              <a:t>they feel are necessary for the project at hand.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26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Question box in the newer version of </a:t>
            </a:r>
            <a:r>
              <a:rPr lang="en-US" err="1"/>
              <a:t>GoTo</a:t>
            </a:r>
            <a:r>
              <a:rPr lang="en-US"/>
              <a:t> may look like this on a mobile device or tablet.</a:t>
            </a:r>
          </a:p>
          <a:p>
            <a:endParaRPr lang="en-US"/>
          </a:p>
          <a:p>
            <a:r>
              <a:rPr lang="en-US"/>
              <a:t>As a final housekeeping item- Please note that this training is being recorded and will be posted to the FDOT website.</a:t>
            </a:r>
          </a:p>
          <a:p>
            <a:endParaRPr lang="en-US"/>
          </a:p>
          <a:p>
            <a:r>
              <a:rPr lang="en-US"/>
              <a:t>Thank you for your attention. We will now begin our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9AAC-B1C4-4D2C-91D0-85CFAF83A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00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I’ll take a minute to note here that the WATERSS process guidebook contains a newly published Pond Siting Process in Appendix D. This is a process that has been used at the District level with a great amount of success and is now published statewide. I encourage you all the check it 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120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steps after PD&amp;E to wrap up the WATERSS process.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there are </a:t>
            </a:r>
            <a:r>
              <a:rPr lang="en-US" b="1" i="1"/>
              <a:t>no WATERSS specific staff hours for the design phase.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r>
              <a:rPr lang="en-US"/>
              <a:t>But as you </a:t>
            </a:r>
            <a:r>
              <a:rPr lang="en-US" b="1" i="1"/>
              <a:t>enter Design you should have specific designs/concepts </a:t>
            </a:r>
            <a:r>
              <a:rPr lang="en-US"/>
              <a:t>that you are pursuing, and these </a:t>
            </a:r>
            <a:r>
              <a:rPr lang="en-US" b="1" i="1"/>
              <a:t>specific efforts would be scoped </a:t>
            </a:r>
            <a:r>
              <a:rPr lang="en-US"/>
              <a:t>within the Design staffing hours. </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215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b="1" i="1"/>
              <a:t>Analysis and Plans production </a:t>
            </a:r>
            <a:r>
              <a:rPr lang="en-US"/>
              <a:t>will continue to be further developed in the design phase. </a:t>
            </a:r>
          </a:p>
          <a:p>
            <a:endParaRPr lang="en-US"/>
          </a:p>
          <a:p>
            <a:r>
              <a:rPr lang="en-US"/>
              <a:t>Permitting will be finalized. If you acquired a conceptual permit, this will be converted to a construction permit. If you received a construction permit that possibly changed during design, a permit mod is acquired.</a:t>
            </a:r>
          </a:p>
          <a:p>
            <a:endParaRPr lang="en-US"/>
          </a:p>
          <a:p>
            <a:r>
              <a:rPr lang="en-US"/>
              <a:t>All of the drainage design is </a:t>
            </a:r>
            <a:r>
              <a:rPr lang="en-US" b="1" i="1"/>
              <a:t>documented in the Drainage Design Report</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Coordinate whether or not a PD&amp;E Re-evaluation is needed due to any design changes. For reference, refer to the </a:t>
            </a:r>
            <a:r>
              <a:rPr lang="en-US" b="1" i="1"/>
              <a:t>PD&amp;E Manual Part 1, Ch 13 is where the re-evaluation criteria </a:t>
            </a:r>
            <a:r>
              <a:rPr lang="en-US"/>
              <a:t>is listed. </a:t>
            </a:r>
            <a:endParaRPr lang="en-US" b="0"/>
          </a:p>
        </p:txBody>
      </p:sp>
      <p:sp>
        <p:nvSpPr>
          <p:cNvPr id="4" name="Slide Number Placeholder 3"/>
          <p:cNvSpPr>
            <a:spLocks noGrp="1"/>
          </p:cNvSpPr>
          <p:nvPr>
            <p:ph type="sldNum" sz="quarter" idx="5"/>
          </p:nvPr>
        </p:nvSpPr>
        <p:spPr/>
        <p:txBody>
          <a:bodyPr/>
          <a:lstStyle/>
          <a:p>
            <a:fld id="{3D046A48-5B92-4650-90F7-A7D564AF2197}" type="slidenum">
              <a:rPr lang="en-US" smtClean="0"/>
              <a:t>63</a:t>
            </a:fld>
            <a:endParaRPr lang="en-US"/>
          </a:p>
        </p:txBody>
      </p:sp>
    </p:spTree>
    <p:extLst>
      <p:ext uri="{BB962C8B-B14F-4D97-AF65-F5344CB8AC3E}">
        <p14:creationId xmlns:p14="http://schemas.microsoft.com/office/powerpoint/2010/main" val="3710492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You’ll still be in close contact with any external partners that are involved in an innovative solution, this is likely to be as the legal documents are finalized and construction and operation terms are being negotiated. </a:t>
            </a:r>
            <a:endParaRPr lang="en-US" b="0"/>
          </a:p>
          <a:p>
            <a:endParaRPr lang="en-US" b="0"/>
          </a:p>
          <a:p>
            <a:r>
              <a:rPr lang="en-US" b="0"/>
              <a:t>Keep EMO involved, especially if design changes modify a permit</a:t>
            </a:r>
          </a:p>
          <a:p>
            <a:endParaRPr lang="en-US" b="0"/>
          </a:p>
          <a:p>
            <a:r>
              <a:rPr lang="en-US" b="0"/>
              <a:t>And of course, keep your legal team apprised of anything that might come up during design. </a:t>
            </a:r>
          </a:p>
        </p:txBody>
      </p:sp>
      <p:sp>
        <p:nvSpPr>
          <p:cNvPr id="4" name="Slide Number Placeholder 3"/>
          <p:cNvSpPr>
            <a:spLocks noGrp="1"/>
          </p:cNvSpPr>
          <p:nvPr>
            <p:ph type="sldNum" sz="quarter" idx="5"/>
          </p:nvPr>
        </p:nvSpPr>
        <p:spPr/>
        <p:txBody>
          <a:bodyPr/>
          <a:lstStyle/>
          <a:p>
            <a:fld id="{3D046A48-5B92-4650-90F7-A7D564AF2197}" type="slidenum">
              <a:rPr lang="en-US" smtClean="0"/>
              <a:t>64</a:t>
            </a:fld>
            <a:endParaRPr lang="en-US"/>
          </a:p>
        </p:txBody>
      </p:sp>
    </p:spTree>
    <p:extLst>
      <p:ext uri="{BB962C8B-B14F-4D97-AF65-F5344CB8AC3E}">
        <p14:creationId xmlns:p14="http://schemas.microsoft.com/office/powerpoint/2010/main" val="14567938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You’ve heard us talk about scoping WATERSS throughout this presentation and in this section, we’ll dive a little deeper. </a:t>
            </a:r>
          </a:p>
          <a:p>
            <a:endParaRPr lang="en-US"/>
          </a:p>
          <a:p>
            <a:r>
              <a:rPr lang="en-US"/>
              <a:t>Planning:</a:t>
            </a:r>
          </a:p>
          <a:p>
            <a:r>
              <a:rPr lang="en-US"/>
              <a:t>There is usually limited scoping guidance for planning studies, so right now we are seeing a fair amount of WATERSS being scoped in PD&amp;E after ETDM has passed. </a:t>
            </a:r>
          </a:p>
          <a:p>
            <a:endParaRPr lang="en-US"/>
          </a:p>
          <a:p>
            <a:pPr marL="171450" indent="-171450">
              <a:buFont typeface="Arial" panose="020B0604020202020204" pitchFamily="34" charset="0"/>
              <a:buChar char="•"/>
            </a:pPr>
            <a:r>
              <a:rPr lang="en-US"/>
              <a:t>This is not the end of the world. Starting in PD&amp;E can still yield fruitful ideas, but it’s a bit of a miss in the sense that ETDM is our first opportunity to make contact with the regulatory agencies. Remember, it was the WMDs that asked FDOT to start the discussion on innovative stormwater in ETDM. </a:t>
            </a:r>
          </a:p>
          <a:p>
            <a:pPr marL="171450" indent="-171450">
              <a:buFont typeface="Arial" panose="020B0604020202020204" pitchFamily="34" charset="0"/>
              <a:buChar char="•"/>
            </a:pPr>
            <a:endParaRPr lang="en-US"/>
          </a:p>
          <a:p>
            <a:r>
              <a:rPr lang="en-US"/>
              <a:t>PD&amp;E</a:t>
            </a:r>
          </a:p>
          <a:p>
            <a:r>
              <a:rPr lang="en-US"/>
              <a:t>The Office of Environmental Management is set to release scope and staffing hour guidance for WATESS in the next release, which is coming soon</a:t>
            </a:r>
          </a:p>
          <a:p>
            <a:pPr marL="171450" indent="-171450">
              <a:buFont typeface="Arial" panose="020B0604020202020204" pitchFamily="34" charset="0"/>
              <a:buChar char="•"/>
            </a:pPr>
            <a:r>
              <a:rPr lang="en-US"/>
              <a:t>This will help guide folks, but it really takes the PM and key members of the DST, like the </a:t>
            </a:r>
            <a:r>
              <a:rPr lang="en-US" err="1"/>
              <a:t>DDrE</a:t>
            </a:r>
            <a:r>
              <a:rPr lang="en-US"/>
              <a:t> the PD&amp;E engineer or other members o the DST to huddle up ahead of scoping and decide how to scope WATERSS for the specific project. Remember WATERSS is a scalable process!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you are in a rural area with say just a few stakeholders, maybe you don’t hold formal stakeholder meetings and simply meet individually for decision making. In this case, you don’t scope hours for a formal stakeholder meeting.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Alternatively, if you’re in a sensitive BMAP area, with many stakeholders, you might need to be more formal with additional deliverables for DST review and you could scope as a milestone check-in point.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there are </a:t>
            </a:r>
            <a:r>
              <a:rPr lang="en-US" b="1" i="1"/>
              <a:t>no WATERSS specific staff hours for the design phase.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r>
              <a:rPr lang="en-US"/>
              <a:t>But as you </a:t>
            </a:r>
            <a:r>
              <a:rPr lang="en-US" b="1" i="1"/>
              <a:t>enter Design you should have specific designs/concepts </a:t>
            </a:r>
            <a:r>
              <a:rPr lang="en-US"/>
              <a:t>that you are pursuing, and these </a:t>
            </a:r>
            <a:r>
              <a:rPr lang="en-US" b="1" i="1"/>
              <a:t>specific efforts would be scoped based </a:t>
            </a:r>
            <a:r>
              <a:rPr lang="en-US"/>
              <a:t>within the Design staffing hours. </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66</a:t>
            </a:fld>
            <a:endParaRPr lang="en-US"/>
          </a:p>
        </p:txBody>
      </p:sp>
    </p:spTree>
    <p:extLst>
      <p:ext uri="{BB962C8B-B14F-4D97-AF65-F5344CB8AC3E}">
        <p14:creationId xmlns:p14="http://schemas.microsoft.com/office/powerpoint/2010/main" val="14686789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 few screen grabs of the upcoming Scope edits for WATERSS. </a:t>
            </a:r>
          </a:p>
          <a:p>
            <a:endParaRPr lang="en-US"/>
          </a:p>
          <a:p>
            <a:r>
              <a:rPr lang="en-US"/>
              <a:t>Again, keep in mind that WATERSS is optional and all scope items in the goldenrod box are only to be included when appropriate for the project. This standard language is meant to be flexible, and able to be modified for project specific needs.</a:t>
            </a:r>
          </a:p>
        </p:txBody>
      </p:sp>
      <p:sp>
        <p:nvSpPr>
          <p:cNvPr id="4" name="Slide Number Placeholder 3"/>
          <p:cNvSpPr>
            <a:spLocks noGrp="1"/>
          </p:cNvSpPr>
          <p:nvPr>
            <p:ph type="sldNum" sz="quarter" idx="5"/>
          </p:nvPr>
        </p:nvSpPr>
        <p:spPr/>
        <p:txBody>
          <a:bodyPr/>
          <a:lstStyle/>
          <a:p>
            <a:fld id="{3D046A48-5B92-4650-90F7-A7D564AF2197}" type="slidenum">
              <a:rPr lang="en-US" smtClean="0"/>
              <a:t>67</a:t>
            </a:fld>
            <a:endParaRPr lang="en-US"/>
          </a:p>
        </p:txBody>
      </p:sp>
    </p:spTree>
    <p:extLst>
      <p:ext uri="{BB962C8B-B14F-4D97-AF65-F5344CB8AC3E}">
        <p14:creationId xmlns:p14="http://schemas.microsoft.com/office/powerpoint/2010/main" val="1328955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you might be asking well, we don’t know what we are going to find, so how do we plan and scope for that. And I would say, yes, I agree! It’s tough. </a:t>
            </a:r>
          </a:p>
          <a:p>
            <a:endParaRPr lang="en-US"/>
          </a:p>
          <a:p>
            <a:r>
              <a:rPr lang="en-US"/>
              <a:t>Suggestion #1 would be to use earlier project phases to inform later phase scopes. If you completed the ETDM GIS WATERSS report, use that and any feedback from ETAT to get you started. </a:t>
            </a:r>
          </a:p>
          <a:p>
            <a:endParaRPr lang="en-US"/>
          </a:p>
          <a:p>
            <a:r>
              <a:rPr lang="en-US"/>
              <a:t>Suggestion #2 if you are scoping WATERSS after ETDM, work with your </a:t>
            </a:r>
            <a:r>
              <a:rPr lang="en-US" err="1"/>
              <a:t>DDrE</a:t>
            </a:r>
            <a:r>
              <a:rPr lang="en-US"/>
              <a:t> and Permit coordinators who know the region and the players. Experience from years of ELAs have given these team members an understanding of the landscape and that can help. </a:t>
            </a:r>
          </a:p>
          <a:p>
            <a:endParaRPr lang="en-US"/>
          </a:p>
          <a:p>
            <a:r>
              <a:rPr lang="en-US"/>
              <a:t>Suggestion #3 If you’re still unsure that you’ve scoped WATERSS well enough, discuss this openly with the selected consultant. The selected consultant is likely (hopefully) knowledgeable of the region and is also likely working for WMDs, city, Counties and might have helpful insight into potential opportunies before you even get started. Adjust as needed during negotiations! </a:t>
            </a:r>
          </a:p>
          <a:p>
            <a:endParaRPr lang="en-US"/>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68</a:t>
            </a:fld>
            <a:endParaRPr lang="en-US"/>
          </a:p>
        </p:txBody>
      </p:sp>
    </p:spTree>
    <p:extLst>
      <p:ext uri="{BB962C8B-B14F-4D97-AF65-F5344CB8AC3E}">
        <p14:creationId xmlns:p14="http://schemas.microsoft.com/office/powerpoint/2010/main" val="22191622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Suggestion #4, phased hours approach. We’ve received feedback that “oh, we can’t do WATERSS that’s too expensive” to which I say phase it. Scope and fund the initial investigation phase and if something shakes out that you’d like to pursue, write an SA to investigate viability. Proceed accordingly.</a:t>
            </a:r>
          </a:p>
          <a:p>
            <a:endParaRPr lang="en-US"/>
          </a:p>
          <a:p>
            <a:r>
              <a:rPr lang="en-US" sz="1200"/>
              <a:t>And if there are ever any questions, Districts, please….Call OEM!</a:t>
            </a:r>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69</a:t>
            </a:fld>
            <a:endParaRPr lang="en-US"/>
          </a:p>
        </p:txBody>
      </p:sp>
    </p:spTree>
    <p:extLst>
      <p:ext uri="{BB962C8B-B14F-4D97-AF65-F5344CB8AC3E}">
        <p14:creationId xmlns:p14="http://schemas.microsoft.com/office/powerpoint/2010/main" val="2377894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Funding can also be challenging, but it’s important to use tools such 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Adding contingent items to your initial scope, if they are known at the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Discuss openly, and plan for the option of supplemental agreements if ideas are found.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Or consider a not to exceed contract.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Other options are to think creatively about funding….use GEC, Districtwide contracts when feasible or look for variable funding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70</a:t>
            </a:fld>
            <a:endParaRPr lang="en-US"/>
          </a:p>
        </p:txBody>
      </p:sp>
    </p:spTree>
    <p:extLst>
      <p:ext uri="{BB962C8B-B14F-4D97-AF65-F5344CB8AC3E}">
        <p14:creationId xmlns:p14="http://schemas.microsoft.com/office/powerpoint/2010/main" val="11052811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046A48-5B92-4650-90F7-A7D564AF2197}" type="slidenum">
              <a:rPr lang="en-US" smtClean="0"/>
              <a:t>71</a:t>
            </a:fld>
            <a:endParaRPr lang="en-US"/>
          </a:p>
        </p:txBody>
      </p:sp>
    </p:spTree>
    <p:extLst>
      <p:ext uri="{BB962C8B-B14F-4D97-AF65-F5344CB8AC3E}">
        <p14:creationId xmlns:p14="http://schemas.microsoft.com/office/powerpoint/2010/main" val="400734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6A48-5B92-4650-90F7-A7D564AF21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597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write Catherine Bradley to suggest other WATERSS training topics you foresee needing.</a:t>
            </a:r>
          </a:p>
        </p:txBody>
      </p:sp>
      <p:sp>
        <p:nvSpPr>
          <p:cNvPr id="4" name="Slide Number Placeholder 3"/>
          <p:cNvSpPr>
            <a:spLocks noGrp="1"/>
          </p:cNvSpPr>
          <p:nvPr>
            <p:ph type="sldNum" sz="quarter" idx="5"/>
          </p:nvPr>
        </p:nvSpPr>
        <p:spPr/>
        <p:txBody>
          <a:bodyPr/>
          <a:lstStyle/>
          <a:p>
            <a:fld id="{3D046A48-5B92-4650-90F7-A7D564AF2197}" type="slidenum">
              <a:rPr lang="en-US" smtClean="0"/>
              <a:t>72</a:t>
            </a:fld>
            <a:endParaRPr lang="en-US"/>
          </a:p>
        </p:txBody>
      </p:sp>
    </p:spTree>
    <p:extLst>
      <p:ext uri="{BB962C8B-B14F-4D97-AF65-F5344CB8AC3E}">
        <p14:creationId xmlns:p14="http://schemas.microsoft.com/office/powerpoint/2010/main" val="19096648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D046A48-5B92-4650-90F7-A7D564AF2197}" type="slidenum">
              <a:rPr lang="en-US" smtClean="0"/>
              <a:t>74</a:t>
            </a:fld>
            <a:endParaRPr lang="en-US"/>
          </a:p>
        </p:txBody>
      </p:sp>
    </p:spTree>
    <p:extLst>
      <p:ext uri="{BB962C8B-B14F-4D97-AF65-F5344CB8AC3E}">
        <p14:creationId xmlns:p14="http://schemas.microsoft.com/office/powerpoint/2010/main" val="85463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C00000"/>
                </a:solidFill>
              </a:rPr>
              <a:t>Some of you might have attended the WATERSS workshop back in 2021. </a:t>
            </a:r>
          </a:p>
          <a:p>
            <a:endParaRPr lang="en-US" b="0">
              <a:solidFill>
                <a:srgbClr val="C00000"/>
              </a:solidFill>
            </a:endParaRPr>
          </a:p>
          <a:p>
            <a:r>
              <a:rPr lang="en-US" b="0">
                <a:solidFill>
                  <a:srgbClr val="C00000"/>
                </a:solidFill>
              </a:rPr>
              <a:t>Officially rolled out in September of 2021 – now being scoped and used on projects throughout the state. </a:t>
            </a:r>
            <a:r>
              <a:rPr lang="en-US" b="1" i="1">
                <a:solidFill>
                  <a:srgbClr val="00749C"/>
                </a:solidFill>
              </a:rPr>
              <a:t>&lt;Please feel free to type in the question box if you have a current or planned WATERSS project in your District&gt;</a:t>
            </a:r>
          </a:p>
          <a:p>
            <a:endParaRPr lang="en-US" b="0">
              <a:solidFill>
                <a:srgbClr val="C00000"/>
              </a:solidFill>
            </a:endParaRPr>
          </a:p>
          <a:p>
            <a:r>
              <a:rPr lang="en-US" b="0">
                <a:solidFill>
                  <a:srgbClr val="C00000"/>
                </a:solidFill>
              </a:rPr>
              <a:t>Continued effort to familiarize everyone with the process. </a:t>
            </a:r>
          </a:p>
          <a:p>
            <a:endParaRPr lang="en-US" b="0">
              <a:solidFill>
                <a:srgbClr val="C00000"/>
              </a:solidFill>
            </a:endParaRPr>
          </a:p>
          <a:p>
            <a:r>
              <a:rPr lang="en-US" b="0">
                <a:solidFill>
                  <a:srgbClr val="C00000"/>
                </a:solidFill>
              </a:rPr>
              <a:t>Housekeeping Items:</a:t>
            </a:r>
          </a:p>
          <a:p>
            <a:r>
              <a:rPr lang="en-US" b="0">
                <a:solidFill>
                  <a:srgbClr val="C00000"/>
                </a:solidFill>
              </a:rPr>
              <a:t>We want to make this engaging. We have several places for audience input, and we’d love for everyone to participate to provide a better experience for all participants.</a:t>
            </a:r>
          </a:p>
          <a:p>
            <a:endParaRPr lang="en-US" b="0">
              <a:solidFill>
                <a:srgbClr val="C00000"/>
              </a:solidFill>
            </a:endParaRPr>
          </a:p>
          <a:p>
            <a:endParaRPr lang="en-US" b="0">
              <a:solidFill>
                <a:srgbClr val="C00000"/>
              </a:solidFill>
            </a:endParaRPr>
          </a:p>
          <a:p>
            <a:endParaRPr lang="en-US" b="1">
              <a:solidFill>
                <a:srgbClr val="C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E913-452E-4132-80DD-B134DF00D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920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C00000"/>
                </a:solidFill>
              </a:rPr>
              <a:t>Housekeeping Items:</a:t>
            </a:r>
          </a:p>
          <a:p>
            <a:r>
              <a:rPr lang="en-US" b="0">
                <a:solidFill>
                  <a:srgbClr val="C00000"/>
                </a:solidFill>
              </a:rPr>
              <a:t>We want to make this engaging. We have several places for audience input, and we’d love for everyone to participate to provide a better experience for all participants.</a:t>
            </a:r>
          </a:p>
          <a:p>
            <a:endParaRPr lang="en-US" b="0">
              <a:solidFill>
                <a:srgbClr val="C00000"/>
              </a:solidFill>
            </a:endParaRPr>
          </a:p>
          <a:p>
            <a:endParaRPr lang="en-US" b="0">
              <a:solidFill>
                <a:srgbClr val="C00000"/>
              </a:solidFill>
            </a:endParaRPr>
          </a:p>
          <a:p>
            <a:endParaRPr lang="en-US" b="1">
              <a:solidFill>
                <a:srgbClr val="C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9E913-452E-4132-80DD-B134DF00D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662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EM Title &amp; Speaker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31520" y="2042160"/>
            <a:ext cx="7071360" cy="1737360"/>
          </a:xfrm>
        </p:spPr>
        <p:txBody>
          <a:bodyPr anchor="t" anchorCtr="0">
            <a:normAutofit/>
          </a:bodyPr>
          <a:lstStyle>
            <a:lvl1pPr>
              <a:lnSpc>
                <a:spcPct val="75000"/>
              </a:lnSpc>
              <a:defRPr sz="3900">
                <a:solidFill>
                  <a:schemeClr val="tx2"/>
                </a:solidFill>
              </a:defRPr>
            </a:lvl1pPr>
          </a:lstStyle>
          <a:p>
            <a:r>
              <a:rPr lang="en-US"/>
              <a:t>Click to edit Master title style</a:t>
            </a:r>
          </a:p>
        </p:txBody>
      </p:sp>
      <p:sp>
        <p:nvSpPr>
          <p:cNvPr id="3" name="Subtitle 2"/>
          <p:cNvSpPr>
            <a:spLocks noGrp="1"/>
          </p:cNvSpPr>
          <p:nvPr>
            <p:ph type="subTitle" idx="1"/>
          </p:nvPr>
        </p:nvSpPr>
        <p:spPr>
          <a:xfrm>
            <a:off x="731520" y="3855720"/>
            <a:ext cx="7071360" cy="899160"/>
          </a:xfrm>
          <a:prstGeom prst="rect">
            <a:avLst/>
          </a:prstGeom>
        </p:spPr>
        <p:txBody>
          <a:bodyPr>
            <a:normAutofit/>
          </a:bodyPr>
          <a:lstStyle>
            <a:lvl1pPr marL="0" indent="0" algn="l">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Rectangle 9"/>
          <p:cNvSpPr/>
          <p:nvPr userDrawn="1"/>
        </p:nvSpPr>
        <p:spPr>
          <a:xfrm flipH="1">
            <a:off x="0" y="5288280"/>
            <a:ext cx="12192000" cy="13716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flipH="1">
            <a:off x="0" y="5425440"/>
            <a:ext cx="12192000" cy="9144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1B13CF8F-E744-438B-84F4-00106AC8DD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759" y="6199632"/>
            <a:ext cx="1309318" cy="602702"/>
          </a:xfrm>
          <a:prstGeom prst="rect">
            <a:avLst/>
          </a:prstGeom>
        </p:spPr>
      </p:pic>
      <p:pic>
        <p:nvPicPr>
          <p:cNvPr id="12" name="Picture 2" descr="S:\BD\Marketing\Wp_Wpro\FDOT ETDM Graphics WORKING Files\OEM Office of Environmental Management\OEM Acro Color LRG v08.jpg">
            <a:extLst>
              <a:ext uri="{FF2B5EF4-FFF2-40B4-BE49-F238E27FC236}">
                <a16:creationId xmlns:a16="http://schemas.microsoft.com/office/drawing/2014/main" id="{B95B50E4-E864-43B7-A0F5-0C6341713F5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005466" y="5985164"/>
            <a:ext cx="897775" cy="8728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BD\Marketing\Wp_Wpro\FDOT ETDM Graphics WORKING Files\OEM Office of Environmental Management\OEM Logo Color LRG v08.jpg">
            <a:extLst>
              <a:ext uri="{FF2B5EF4-FFF2-40B4-BE49-F238E27FC236}">
                <a16:creationId xmlns:a16="http://schemas.microsoft.com/office/drawing/2014/main" id="{F96273E9-8666-4E99-B904-1221FDB7032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03143" y="228602"/>
            <a:ext cx="4355869"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2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N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200"/>
            </a:lvl1pPr>
          </a:lstStyle>
          <a:p>
            <a:r>
              <a:rPr lang="en-US"/>
              <a:t>Click to edit Master title style</a:t>
            </a:r>
          </a:p>
        </p:txBody>
      </p:sp>
      <p:sp>
        <p:nvSpPr>
          <p:cNvPr id="5" name="Content Placeholder 2">
            <a:extLst>
              <a:ext uri="{FF2B5EF4-FFF2-40B4-BE49-F238E27FC236}">
                <a16:creationId xmlns:a16="http://schemas.microsoft.com/office/drawing/2014/main" id="{65864CDD-3B34-42FD-A683-BFC4EF28C0F1}"/>
              </a:ext>
            </a:extLst>
          </p:cNvPr>
          <p:cNvSpPr>
            <a:spLocks noGrp="1"/>
          </p:cNvSpPr>
          <p:nvPr>
            <p:ph idx="13"/>
          </p:nvPr>
        </p:nvSpPr>
        <p:spPr>
          <a:xfrm>
            <a:off x="304800" y="1292901"/>
            <a:ext cx="11460480" cy="4817613"/>
          </a:xfrm>
          <a:prstGeom prst="rect">
            <a:avLst/>
          </a:prstGeom>
        </p:spPr>
        <p:txBody>
          <a:bodyPr>
            <a:normAutofit/>
          </a:bodyPr>
          <a:lstStyle>
            <a:lvl1pPr marL="171450" indent="-171450">
              <a:buFontTx/>
              <a:buBlip>
                <a:blip r:embed="rId2">
                  <a:extLst>
                    <a:ext uri="{96DAC541-7B7A-43D3-8B79-37D633B846F1}">
                      <asvg:svgBlip xmlns:asvg="http://schemas.microsoft.com/office/drawing/2016/SVG/main" r:embed="rId3"/>
                    </a:ext>
                  </a:extLst>
                </a:blip>
              </a:buBlip>
              <a:defRPr sz="3000"/>
            </a:lvl1pPr>
            <a:lvl2pPr marL="685800" indent="-171450">
              <a:buFontTx/>
              <a:buBlip>
                <a:blip r:embed="rId4">
                  <a:extLst>
                    <a:ext uri="{96DAC541-7B7A-43D3-8B79-37D633B846F1}">
                      <asvg:svgBlip xmlns:asvg="http://schemas.microsoft.com/office/drawing/2016/SVG/main" r:embed="rId5"/>
                    </a:ext>
                  </a:extLst>
                </a:blip>
              </a:buBlip>
              <a:defRPr sz="26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36550F57-1FA0-5B38-5A06-7F4D719E88A3}"/>
              </a:ext>
            </a:extLst>
          </p:cNvPr>
          <p:cNvSpPr txBox="1">
            <a:spLocks/>
          </p:cNvSpPr>
          <p:nvPr userDrawn="1"/>
        </p:nvSpPr>
        <p:spPr>
          <a:xfrm>
            <a:off x="10031597" y="6425964"/>
            <a:ext cx="711015" cy="365125"/>
          </a:xfrm>
          <a:prstGeom prst="rect">
            <a:avLst/>
          </a:prstGeom>
        </p:spPr>
        <p:txBody>
          <a:bodyPr vert="horz" lIns="0" tIns="0" rIns="0" bIns="0" rtlCol="0" anchor="b" anchorCtr="0"/>
          <a:lstStyle>
            <a:defPPr>
              <a:defRPr lang="en-US"/>
            </a:defPPr>
            <a:lvl1pPr marL="0" algn="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6A997D-243A-4F89-9286-B2689FAEAD31}" type="slidenum">
              <a:rPr lang="en-US" smtClean="0"/>
              <a:pPr/>
              <a:t>‹#›</a:t>
            </a:fld>
            <a:endParaRPr lang="en-US"/>
          </a:p>
        </p:txBody>
      </p:sp>
    </p:spTree>
    <p:extLst>
      <p:ext uri="{BB962C8B-B14F-4D97-AF65-F5344CB8AC3E}">
        <p14:creationId xmlns:p14="http://schemas.microsoft.com/office/powerpoint/2010/main" val="410414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Slide Number Placeholder 5">
            <a:extLst>
              <a:ext uri="{FF2B5EF4-FFF2-40B4-BE49-F238E27FC236}">
                <a16:creationId xmlns:a16="http://schemas.microsoft.com/office/drawing/2014/main" id="{F71937AF-705D-C9E6-A51A-72E2312FC54B}"/>
              </a:ext>
            </a:extLst>
          </p:cNvPr>
          <p:cNvSpPr txBox="1">
            <a:spLocks/>
          </p:cNvSpPr>
          <p:nvPr userDrawn="1"/>
        </p:nvSpPr>
        <p:spPr>
          <a:xfrm>
            <a:off x="10031597" y="6425964"/>
            <a:ext cx="711015" cy="365125"/>
          </a:xfrm>
          <a:prstGeom prst="rect">
            <a:avLst/>
          </a:prstGeom>
        </p:spPr>
        <p:txBody>
          <a:bodyPr vert="horz" lIns="0" tIns="0" rIns="0" bIns="0" rtlCol="0" anchor="b" anchorCtr="0"/>
          <a:lstStyle>
            <a:defPPr>
              <a:defRPr lang="en-US"/>
            </a:defPPr>
            <a:lvl1pPr marL="0" algn="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6A997D-243A-4F89-9286-B2689FAEAD31}" type="slidenum">
              <a:rPr lang="en-US" smtClean="0"/>
              <a:pPr/>
              <a:t>‹#›</a:t>
            </a:fld>
            <a:endParaRPr lang="en-US"/>
          </a:p>
        </p:txBody>
      </p:sp>
    </p:spTree>
    <p:extLst>
      <p:ext uri="{BB962C8B-B14F-4D97-AF65-F5344CB8AC3E}">
        <p14:creationId xmlns:p14="http://schemas.microsoft.com/office/powerpoint/2010/main" val="180271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9173"/>
          <a:stretch/>
        </p:blipFill>
        <p:spPr>
          <a:xfrm flipH="1">
            <a:off x="-3" y="3252434"/>
            <a:ext cx="1866299" cy="2386366"/>
          </a:xfrm>
          <a:prstGeom prst="rect">
            <a:avLst/>
          </a:prstGeom>
        </p:spPr>
      </p:pic>
      <p:grpSp>
        <p:nvGrpSpPr>
          <p:cNvPr id="15" name="Group 14"/>
          <p:cNvGrpSpPr/>
          <p:nvPr userDrawn="1"/>
        </p:nvGrpSpPr>
        <p:grpSpPr>
          <a:xfrm>
            <a:off x="0" y="2514600"/>
            <a:ext cx="12192000" cy="1828800"/>
            <a:chOff x="0" y="2468881"/>
            <a:chExt cx="9144000" cy="1828800"/>
          </a:xfrm>
        </p:grpSpPr>
        <p:sp>
          <p:nvSpPr>
            <p:cNvPr id="8" name="Rectangle 7"/>
            <p:cNvSpPr/>
            <p:nvPr userDrawn="1"/>
          </p:nvSpPr>
          <p:spPr>
            <a:xfrm flipH="1">
              <a:off x="0" y="2468881"/>
              <a:ext cx="9144000" cy="155448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flipH="1">
              <a:off x="0" y="4023361"/>
              <a:ext cx="9144000" cy="27432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userDrawn="1">
            <p:ph type="title" hasCustomPrompt="1"/>
          </p:nvPr>
        </p:nvSpPr>
        <p:spPr>
          <a:xfrm>
            <a:off x="304800" y="2590801"/>
            <a:ext cx="10363200" cy="1362075"/>
          </a:xfrm>
        </p:spPr>
        <p:txBody>
          <a:bodyPr anchor="b" anchorCtr="0"/>
          <a:lstStyle>
            <a:lvl1pPr algn="l">
              <a:defRPr sz="4000" b="0"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525032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N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304800" y="1188720"/>
            <a:ext cx="11460480" cy="4937760"/>
          </a:xfrm>
        </p:spPr>
        <p:txBody>
          <a:bodyPr>
            <a:normAutofit/>
          </a:bodyPr>
          <a:lstStyle>
            <a:lvl1pPr marL="171450" indent="-171450">
              <a:buFontTx/>
              <a:buBlip>
                <a:blip r:embed="rId2">
                  <a:extLst>
                    <a:ext uri="{96DAC541-7B7A-43D3-8B79-37D633B846F1}">
                      <asvg:svgBlip xmlns:asvg="http://schemas.microsoft.com/office/drawing/2016/SVG/main" r:embed="rId3"/>
                    </a:ext>
                  </a:extLst>
                </a:blip>
              </a:buBlip>
              <a:defRPr sz="2400"/>
            </a:lvl1pPr>
            <a:lvl2pPr marL="685800" indent="-171450">
              <a:buFontTx/>
              <a:buBlip>
                <a:blip r:embed="rId4">
                  <a:extLst>
                    <a:ext uri="{96DAC541-7B7A-43D3-8B79-37D633B846F1}">
                      <asvg:svgBlip xmlns:asvg="http://schemas.microsoft.com/office/drawing/2016/SVG/main" r:embed="rId5"/>
                    </a:ext>
                  </a:extLst>
                </a:blip>
              </a:buBlip>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2348820-3E5E-2EBC-B5A4-BE885A5588F5}"/>
              </a:ext>
            </a:extLst>
          </p:cNvPr>
          <p:cNvSpPr txBox="1">
            <a:spLocks/>
          </p:cNvSpPr>
          <p:nvPr userDrawn="1"/>
        </p:nvSpPr>
        <p:spPr>
          <a:xfrm>
            <a:off x="10031597" y="6425964"/>
            <a:ext cx="711015" cy="365125"/>
          </a:xfrm>
          <a:prstGeom prst="rect">
            <a:avLst/>
          </a:prstGeom>
        </p:spPr>
        <p:txBody>
          <a:bodyPr vert="horz" lIns="0" tIns="0" rIns="0" bIns="0" rtlCol="0" anchor="b" anchorCtr="0"/>
          <a:lstStyle>
            <a:defPPr>
              <a:defRPr lang="en-US"/>
            </a:defPPr>
            <a:lvl1pPr marL="0" algn="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6A997D-243A-4F89-9286-B2689FAEAD31}" type="slidenum">
              <a:rPr lang="en-US" smtClean="0"/>
              <a:pPr/>
              <a:t>‹#›</a:t>
            </a:fld>
            <a:endParaRPr lang="en-US"/>
          </a:p>
        </p:txBody>
      </p:sp>
    </p:spTree>
    <p:extLst>
      <p:ext uri="{BB962C8B-B14F-4D97-AF65-F5344CB8AC3E}">
        <p14:creationId xmlns:p14="http://schemas.microsoft.com/office/powerpoint/2010/main" val="114399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0972800" cy="822960"/>
          </a:xfrm>
          <a:prstGeom prst="rect">
            <a:avLst/>
          </a:prstGeom>
        </p:spPr>
        <p:txBody>
          <a:bodyPr/>
          <a:lstStyle>
            <a:lvl1pPr>
              <a:defRPr sz="3200"/>
            </a:lvl1pPr>
          </a:lstStyle>
          <a:p>
            <a:r>
              <a:rPr lang="en-US"/>
              <a:t>Click to edit Master title style</a:t>
            </a:r>
          </a:p>
        </p:txBody>
      </p:sp>
      <p:sp>
        <p:nvSpPr>
          <p:cNvPr id="7" name="Slide Number Placeholder 6"/>
          <p:cNvSpPr>
            <a:spLocks noGrp="1"/>
          </p:cNvSpPr>
          <p:nvPr>
            <p:ph type="sldNum" sz="quarter" idx="12"/>
          </p:nvPr>
        </p:nvSpPr>
        <p:spPr/>
        <p:txBody>
          <a:bodyPr/>
          <a:lstStyle/>
          <a:p>
            <a:fld id="{C36A997D-243A-4F89-9286-B2689FAEAD31}" type="slidenum">
              <a:rPr lang="en-US" smtClean="0"/>
              <a:t>‹#›</a:t>
            </a:fld>
            <a:endParaRPr lang="en-US"/>
          </a:p>
        </p:txBody>
      </p:sp>
      <p:sp>
        <p:nvSpPr>
          <p:cNvPr id="6" name="Content Placeholder 2">
            <a:extLst>
              <a:ext uri="{FF2B5EF4-FFF2-40B4-BE49-F238E27FC236}">
                <a16:creationId xmlns:a16="http://schemas.microsoft.com/office/drawing/2014/main" id="{049F9887-F7BB-4B53-A2E2-122B8DD79612}"/>
              </a:ext>
            </a:extLst>
          </p:cNvPr>
          <p:cNvSpPr>
            <a:spLocks noGrp="1"/>
          </p:cNvSpPr>
          <p:nvPr>
            <p:ph idx="1"/>
          </p:nvPr>
        </p:nvSpPr>
        <p:spPr>
          <a:xfrm>
            <a:off x="304800" y="1188720"/>
            <a:ext cx="5791200" cy="4937760"/>
          </a:xfrm>
        </p:spPr>
        <p:txBody>
          <a:bodyPr>
            <a:normAutofit/>
          </a:bodyPr>
          <a:lstStyle>
            <a:lvl1pPr marL="171450" indent="-171450">
              <a:buFontTx/>
              <a:buBlip>
                <a:blip r:embed="rId2">
                  <a:extLst>
                    <a:ext uri="{96DAC541-7B7A-43D3-8B79-37D633B846F1}">
                      <asvg:svgBlip xmlns:asvg="http://schemas.microsoft.com/office/drawing/2016/SVG/main" r:embed="rId3"/>
                    </a:ext>
                  </a:extLst>
                </a:blip>
              </a:buBlip>
              <a:defRPr sz="2400"/>
            </a:lvl1pPr>
            <a:lvl2pPr marL="685800" indent="-171450">
              <a:buFontTx/>
              <a:buBlip>
                <a:blip r:embed="rId4">
                  <a:extLst>
                    <a:ext uri="{96DAC541-7B7A-43D3-8B79-37D633B846F1}">
                      <asvg:svgBlip xmlns:asvg="http://schemas.microsoft.com/office/drawing/2016/SVG/main" r:embed="rId5"/>
                    </a:ext>
                  </a:extLst>
                </a:blip>
              </a:buBlip>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67E562E-6C1D-44FC-B4D2-78FB5FE64B76}"/>
              </a:ext>
            </a:extLst>
          </p:cNvPr>
          <p:cNvSpPr>
            <a:spLocks noGrp="1"/>
          </p:cNvSpPr>
          <p:nvPr>
            <p:ph idx="13"/>
          </p:nvPr>
        </p:nvSpPr>
        <p:spPr>
          <a:xfrm>
            <a:off x="6248400" y="1188720"/>
            <a:ext cx="5516880" cy="4937760"/>
          </a:xfrm>
        </p:spPr>
        <p:txBody>
          <a:bodyPr>
            <a:normAutofit/>
          </a:bodyPr>
          <a:lstStyle>
            <a:lvl1pPr marL="171450" indent="-171450">
              <a:buFontTx/>
              <a:buBlip>
                <a:blip r:embed="rId2">
                  <a:extLst>
                    <a:ext uri="{96DAC541-7B7A-43D3-8B79-37D633B846F1}">
                      <asvg:svgBlip xmlns:asvg="http://schemas.microsoft.com/office/drawing/2016/SVG/main" r:embed="rId3"/>
                    </a:ext>
                  </a:extLst>
                </a:blip>
              </a:buBlip>
              <a:defRPr sz="2400"/>
            </a:lvl1pPr>
            <a:lvl2pPr marL="685800" indent="-171450">
              <a:buFontTx/>
              <a:buBlip>
                <a:blip r:embed="rId4">
                  <a:extLst>
                    <a:ext uri="{96DAC541-7B7A-43D3-8B79-37D633B846F1}">
                      <asvg:svgBlip xmlns:asvg="http://schemas.microsoft.com/office/drawing/2016/SVG/main" r:embed="rId5"/>
                    </a:ext>
                  </a:extLst>
                </a:blip>
              </a:buBlip>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87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1A433-7BA4-6E05-9934-49A76D57D62A}"/>
              </a:ext>
            </a:extLst>
          </p:cNvPr>
          <p:cNvSpPr>
            <a:spLocks noGrp="1"/>
          </p:cNvSpPr>
          <p:nvPr>
            <p:ph idx="13"/>
          </p:nvPr>
        </p:nvSpPr>
        <p:spPr>
          <a:xfrm>
            <a:off x="304800" y="1292901"/>
            <a:ext cx="11460480" cy="4817613"/>
          </a:xfrm>
          <a:prstGeom prst="rect">
            <a:avLst/>
          </a:prstGeom>
        </p:spPr>
        <p:txBody>
          <a:bodyPr>
            <a:normAutofit/>
          </a:bodyPr>
          <a:lstStyle>
            <a:lvl1pPr marL="171450" indent="-171450">
              <a:buFontTx/>
              <a:buBlip>
                <a:blip r:embed="rId2">
                  <a:extLst>
                    <a:ext uri="{96DAC541-7B7A-43D3-8B79-37D633B846F1}">
                      <asvg:svgBlip xmlns:asvg="http://schemas.microsoft.com/office/drawing/2016/SVG/main" r:embed="rId3"/>
                    </a:ext>
                  </a:extLst>
                </a:blip>
              </a:buBlip>
              <a:defRPr sz="3000"/>
            </a:lvl1pPr>
            <a:lvl2pPr marL="685800" indent="-171450">
              <a:buFontTx/>
              <a:buBlip>
                <a:blip r:embed="rId4">
                  <a:extLst>
                    <a:ext uri="{96DAC541-7B7A-43D3-8B79-37D633B846F1}">
                      <asvg:svgBlip xmlns:asvg="http://schemas.microsoft.com/office/drawing/2016/SVG/main" r:embed="rId5"/>
                    </a:ext>
                  </a:extLst>
                </a:blip>
              </a:buBlip>
              <a:defRPr sz="2600"/>
            </a:lvl2pPr>
            <a:lvl3pPr marL="1084263" indent="-112713">
              <a:buClr>
                <a:srgbClr val="00749C"/>
              </a:buClr>
              <a:buSzPct val="75000"/>
              <a:buFont typeface="Arial" panose="020B0604020202020204" pitchFamily="34" charset="0"/>
              <a:buChar char="•"/>
              <a:defRPr sz="2400"/>
            </a:lvl3pPr>
            <a:lvl4pPr marL="1489075" indent="-169863">
              <a:buClr>
                <a:srgbClr val="0070C0"/>
              </a:buClr>
              <a:buSzPct val="75000"/>
              <a:buFont typeface="Courier New" panose="02070309020205020404" pitchFamily="49" charset="0"/>
              <a:buChar char="o"/>
              <a:tabLst>
                <a:tab pos="1546225" algn="l"/>
              </a:tabLst>
              <a:defRPr sz="2400"/>
            </a:lvl4pPr>
            <a:lvl5pPr marL="1828800" indent="-169863">
              <a:buClr>
                <a:srgbClr val="0070C0"/>
              </a:buClr>
              <a:buSzPct val="75000"/>
              <a:buFont typeface="Courier New" panose="02070309020205020404" pitchFamily="49" charset="0"/>
              <a:buChar char="o"/>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98A1175-C0B6-854B-73F6-DF238B1CBB74}"/>
              </a:ext>
            </a:extLst>
          </p:cNvPr>
          <p:cNvSpPr txBox="1">
            <a:spLocks/>
          </p:cNvSpPr>
          <p:nvPr userDrawn="1"/>
        </p:nvSpPr>
        <p:spPr>
          <a:xfrm>
            <a:off x="10031597" y="6425964"/>
            <a:ext cx="711015" cy="365125"/>
          </a:xfrm>
          <a:prstGeom prst="rect">
            <a:avLst/>
          </a:prstGeom>
        </p:spPr>
        <p:txBody>
          <a:bodyPr vert="horz" lIns="0" tIns="0" rIns="0" bIns="0" rtlCol="0" anchor="b" anchorCtr="0"/>
          <a:lstStyle>
            <a:defPPr>
              <a:defRPr lang="en-US"/>
            </a:defPPr>
            <a:lvl1pPr marL="0" algn="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6A997D-243A-4F89-9286-B2689FAEAD31}" type="slidenum">
              <a:rPr lang="en-US" smtClean="0"/>
              <a:pPr/>
              <a:t>‹#›</a:t>
            </a:fld>
            <a:endParaRPr lang="en-US"/>
          </a:p>
        </p:txBody>
      </p:sp>
    </p:spTree>
    <p:extLst>
      <p:ext uri="{BB962C8B-B14F-4D97-AF65-F5344CB8AC3E}">
        <p14:creationId xmlns:p14="http://schemas.microsoft.com/office/powerpoint/2010/main" val="195982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1219200" y="1371600"/>
            <a:ext cx="10566400" cy="4724400"/>
          </a:xfrm>
          <a:prstGeom prst="rect">
            <a:avLst/>
          </a:prstGeom>
        </p:spPr>
        <p:txBody>
          <a:bodyPr/>
          <a:lstStyle/>
          <a:p>
            <a:endParaRPr lang="en-US"/>
          </a:p>
        </p:txBody>
      </p:sp>
      <p:sp>
        <p:nvSpPr>
          <p:cNvPr id="6" name="Title 1">
            <a:extLst>
              <a:ext uri="{FF2B5EF4-FFF2-40B4-BE49-F238E27FC236}">
                <a16:creationId xmlns:a16="http://schemas.microsoft.com/office/drawing/2014/main" id="{2531F56B-FEB3-4E96-87AC-983B8F4358CE}"/>
              </a:ext>
            </a:extLst>
          </p:cNvPr>
          <p:cNvSpPr>
            <a:spLocks noGrp="1"/>
          </p:cNvSpPr>
          <p:nvPr>
            <p:ph type="title" hasCustomPrompt="1"/>
          </p:nvPr>
        </p:nvSpPr>
        <p:spPr>
          <a:xfrm>
            <a:off x="1219200" y="685800"/>
            <a:ext cx="10566400" cy="533400"/>
          </a:xfrm>
          <a:prstGeom prst="rect">
            <a:avLst/>
          </a:prstGeom>
        </p:spPr>
        <p:txBody>
          <a:bodyPr/>
          <a:lstStyle>
            <a:lvl1pPr>
              <a:defRPr>
                <a:solidFill>
                  <a:schemeClr val="tx1"/>
                </a:solidFill>
              </a:defRPr>
            </a:lvl1pPr>
          </a:lstStyle>
          <a:p>
            <a:r>
              <a:rPr lang="en-US"/>
              <a:t>Slide Title</a:t>
            </a:r>
          </a:p>
        </p:txBody>
      </p:sp>
    </p:spTree>
    <p:extLst>
      <p:ext uri="{BB962C8B-B14F-4D97-AF65-F5344CB8AC3E}">
        <p14:creationId xmlns:p14="http://schemas.microsoft.com/office/powerpoint/2010/main" val="279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1A433-7BA4-6E05-9934-49A76D57D62A}"/>
              </a:ext>
            </a:extLst>
          </p:cNvPr>
          <p:cNvSpPr>
            <a:spLocks noGrp="1"/>
          </p:cNvSpPr>
          <p:nvPr>
            <p:ph idx="13"/>
          </p:nvPr>
        </p:nvSpPr>
        <p:spPr>
          <a:xfrm>
            <a:off x="304800" y="1292901"/>
            <a:ext cx="11460480" cy="4817613"/>
          </a:xfrm>
          <a:prstGeom prst="rect">
            <a:avLst/>
          </a:prstGeom>
        </p:spPr>
        <p:txBody>
          <a:bodyPr>
            <a:normAutofit/>
          </a:bodyPr>
          <a:lstStyle>
            <a:lvl1pPr marL="171450" indent="-171450">
              <a:buFontTx/>
              <a:buBlip>
                <a:blip r:embed="rId2">
                  <a:extLst>
                    <a:ext uri="{96DAC541-7B7A-43D3-8B79-37D633B846F1}">
                      <asvg:svgBlip xmlns:asvg="http://schemas.microsoft.com/office/drawing/2016/SVG/main" r:embed="rId3"/>
                    </a:ext>
                  </a:extLst>
                </a:blip>
              </a:buBlip>
              <a:defRPr sz="3000"/>
            </a:lvl1pPr>
            <a:lvl2pPr marL="685800" indent="-171450">
              <a:buFontTx/>
              <a:buBlip>
                <a:blip r:embed="rId4">
                  <a:extLst>
                    <a:ext uri="{96DAC541-7B7A-43D3-8B79-37D633B846F1}">
                      <asvg:svgBlip xmlns:asvg="http://schemas.microsoft.com/office/drawing/2016/SVG/main" r:embed="rId5"/>
                    </a:ext>
                  </a:extLst>
                </a:blip>
              </a:buBlip>
              <a:defRPr sz="2600"/>
            </a:lvl2pPr>
            <a:lvl3pPr marL="1084263" indent="-112713">
              <a:buClr>
                <a:srgbClr val="00749C"/>
              </a:buClr>
              <a:buSzPct val="75000"/>
              <a:buFont typeface="Arial" panose="020B0604020202020204" pitchFamily="34" charset="0"/>
              <a:buChar char="•"/>
              <a:defRPr sz="2400"/>
            </a:lvl3pPr>
            <a:lvl4pPr marL="1489075" indent="-169863">
              <a:buClr>
                <a:srgbClr val="0070C0"/>
              </a:buClr>
              <a:buSzPct val="75000"/>
              <a:buFont typeface="Courier New" panose="02070309020205020404" pitchFamily="49" charset="0"/>
              <a:buChar char="o"/>
              <a:tabLst>
                <a:tab pos="1546225" algn="l"/>
              </a:tabLst>
              <a:defRPr sz="2400"/>
            </a:lvl4pPr>
            <a:lvl5pPr marL="1828800" indent="-169863">
              <a:buClr>
                <a:srgbClr val="0070C0"/>
              </a:buClr>
              <a:buSzPct val="75000"/>
              <a:buFont typeface="Courier New" panose="02070309020205020404" pitchFamily="49" charset="0"/>
              <a:buChar char="o"/>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98A1175-C0B6-854B-73F6-DF238B1CBB74}"/>
              </a:ext>
            </a:extLst>
          </p:cNvPr>
          <p:cNvSpPr txBox="1">
            <a:spLocks/>
          </p:cNvSpPr>
          <p:nvPr userDrawn="1"/>
        </p:nvSpPr>
        <p:spPr>
          <a:xfrm>
            <a:off x="10031597" y="6425964"/>
            <a:ext cx="711015" cy="365125"/>
          </a:xfrm>
          <a:prstGeom prst="rect">
            <a:avLst/>
          </a:prstGeom>
        </p:spPr>
        <p:txBody>
          <a:bodyPr vert="horz" lIns="0" tIns="0" rIns="0" bIns="0" rtlCol="0" anchor="b" anchorCtr="0"/>
          <a:lstStyle>
            <a:defPPr>
              <a:defRPr lang="en-US"/>
            </a:defPPr>
            <a:lvl1pPr marL="0" algn="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6A997D-243A-4F89-9286-B2689FAEAD31}" type="slidenum">
              <a:rPr lang="en-US" smtClean="0"/>
              <a:pPr/>
              <a:t>‹#›</a:t>
            </a:fld>
            <a:endParaRPr lang="en-US"/>
          </a:p>
        </p:txBody>
      </p:sp>
    </p:spTree>
    <p:extLst>
      <p:ext uri="{BB962C8B-B14F-4D97-AF65-F5344CB8AC3E}">
        <p14:creationId xmlns:p14="http://schemas.microsoft.com/office/powerpoint/2010/main" val="287706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8"/>
            <a:ext cx="10972800" cy="822960"/>
          </a:xfrm>
          <a:prstGeom prst="rect">
            <a:avLst/>
          </a:prstGeom>
        </p:spPr>
        <p:txBody>
          <a:bodyPr vert="horz" lIns="0" tIns="0" rIns="0" bIns="0" rtlCol="0" anchor="ctr" anchorCtr="0">
            <a:noAutofit/>
          </a:bodyPr>
          <a:lstStyle/>
          <a:p>
            <a:r>
              <a:rPr lang="en-US"/>
              <a:t>Click to edit Master title style</a:t>
            </a:r>
          </a:p>
        </p:txBody>
      </p:sp>
      <p:sp>
        <p:nvSpPr>
          <p:cNvPr id="23" name="Content Placeholder 2"/>
          <p:cNvSpPr txBox="1">
            <a:spLocks/>
          </p:cNvSpPr>
          <p:nvPr userDrawn="1"/>
        </p:nvSpPr>
        <p:spPr>
          <a:xfrm>
            <a:off x="2844800" y="6271420"/>
            <a:ext cx="6595229" cy="434181"/>
          </a:xfrm>
          <a:prstGeom prst="rect">
            <a:avLst/>
          </a:prstGeom>
        </p:spPr>
        <p:txBody>
          <a:bodyPr lIns="0" tIns="0" rIns="0" bIns="0" anchor="b" anchorCtr="0"/>
          <a:lstStyle>
            <a:lvl1pPr marL="171450" indent="-171450" algn="l" defTabSz="914400" rtl="0" eaLnBrk="1" latinLnBrk="0" hangingPunct="1">
              <a:lnSpc>
                <a:spcPct val="80000"/>
              </a:lnSpc>
              <a:spcBef>
                <a:spcPts val="0"/>
              </a:spcBef>
              <a:spcAft>
                <a:spcPts val="1200"/>
              </a:spcAft>
              <a:buFont typeface="Arial" panose="020B0604020202020204" pitchFamily="34" charset="0"/>
              <a:buChar char="•"/>
              <a:defRPr sz="2300" kern="1200" spc="-60" baseline="0">
                <a:solidFill>
                  <a:schemeClr val="tx1"/>
                </a:solidFill>
                <a:latin typeface="+mn-lt"/>
                <a:ea typeface="+mn-ea"/>
                <a:cs typeface="+mn-cs"/>
              </a:defRPr>
            </a:lvl1pPr>
            <a:lvl2pPr marL="401638" indent="-171450" algn="l" defTabSz="914400" rtl="0" eaLnBrk="1" latinLnBrk="0" hangingPunct="1">
              <a:lnSpc>
                <a:spcPct val="80000"/>
              </a:lnSpc>
              <a:spcBef>
                <a:spcPts val="0"/>
              </a:spcBef>
              <a:spcAft>
                <a:spcPts val="1200"/>
              </a:spcAft>
              <a:buSzPct val="95000"/>
              <a:buFont typeface="Wingdings" panose="05000000000000000000" pitchFamily="2" charset="2"/>
              <a:buChar char="§"/>
              <a:defRPr sz="2300" kern="1200" spc="-60" baseline="0">
                <a:solidFill>
                  <a:schemeClr val="tx1"/>
                </a:solidFill>
                <a:latin typeface="+mn-lt"/>
                <a:ea typeface="+mn-ea"/>
                <a:cs typeface="+mn-cs"/>
              </a:defRPr>
            </a:lvl2pPr>
            <a:lvl3pPr marL="742950" indent="-169863" algn="l" defTabSz="914400" rtl="0" eaLnBrk="1" latinLnBrk="0" hangingPunct="1">
              <a:lnSpc>
                <a:spcPct val="80000"/>
              </a:lnSpc>
              <a:spcBef>
                <a:spcPts val="0"/>
              </a:spcBef>
              <a:spcAft>
                <a:spcPts val="1200"/>
              </a:spcAft>
              <a:buSzPct val="70000"/>
              <a:buFont typeface="AECOM Sans" panose="020B0504020202020204" pitchFamily="34" charset="0"/>
              <a:buChar char="◆"/>
              <a:defRPr sz="2300" kern="1200" spc="-60" baseline="0">
                <a:solidFill>
                  <a:schemeClr val="tx1"/>
                </a:solidFill>
                <a:latin typeface="+mn-lt"/>
                <a:ea typeface="+mn-ea"/>
                <a:cs typeface="+mn-cs"/>
              </a:defRPr>
            </a:lvl3pPr>
            <a:lvl4pPr marL="1025525" indent="-222250" algn="l" defTabSz="914400" rtl="0" eaLnBrk="1" latinLnBrk="0" hangingPunct="1">
              <a:lnSpc>
                <a:spcPct val="80000"/>
              </a:lnSpc>
              <a:spcBef>
                <a:spcPts val="0"/>
              </a:spcBef>
              <a:spcAft>
                <a:spcPts val="1200"/>
              </a:spcAft>
              <a:buFont typeface="AECOM Sans" panose="020B0504020202020204" pitchFamily="34" charset="0"/>
              <a:buChar char="₋"/>
              <a:defRPr sz="2300" kern="1200" spc="-60" baseline="0">
                <a:solidFill>
                  <a:schemeClr val="tx1"/>
                </a:solidFill>
                <a:latin typeface="+mn-lt"/>
                <a:ea typeface="+mn-ea"/>
                <a:cs typeface="+mn-cs"/>
              </a:defRPr>
            </a:lvl4pPr>
            <a:lvl5pPr marL="1316038" indent="-169863" algn="l" defTabSz="914400" rtl="0" eaLnBrk="1" latinLnBrk="0" hangingPunct="1">
              <a:lnSpc>
                <a:spcPct val="80000"/>
              </a:lnSpc>
              <a:spcBef>
                <a:spcPts val="0"/>
              </a:spcBef>
              <a:spcAft>
                <a:spcPts val="1200"/>
              </a:spcAft>
              <a:buFont typeface="Arial" panose="020B0604020202020204" pitchFamily="34" charset="0"/>
              <a:buChar char="»"/>
              <a:tabLst/>
              <a:defRPr sz="2300" kern="1200" spc="-6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pPr>
            <a:endParaRPr lang="en-US" sz="1200" b="1" spc="-50" baseline="0">
              <a:solidFill>
                <a:srgbClr val="007BA2"/>
              </a:solidFill>
            </a:endParaRPr>
          </a:p>
        </p:txBody>
      </p:sp>
      <p:pic>
        <p:nvPicPr>
          <p:cNvPr id="9" name="Picture 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058" t="13294" r="9608" b="1999"/>
          <a:stretch/>
        </p:blipFill>
        <p:spPr>
          <a:xfrm>
            <a:off x="11216640" y="0"/>
            <a:ext cx="975360" cy="1097280"/>
          </a:xfrm>
          <a:prstGeom prst="rect">
            <a:avLst/>
          </a:prstGeom>
        </p:spPr>
      </p:pic>
      <p:sp>
        <p:nvSpPr>
          <p:cNvPr id="7" name="Rectangle 6"/>
          <p:cNvSpPr/>
          <p:nvPr userDrawn="1"/>
        </p:nvSpPr>
        <p:spPr>
          <a:xfrm>
            <a:off x="0" y="0"/>
            <a:ext cx="12192000" cy="13716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37160"/>
            <a:ext cx="12192000" cy="9144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8759" y="6199632"/>
            <a:ext cx="1309318" cy="602702"/>
          </a:xfrm>
          <a:prstGeom prst="rect">
            <a:avLst/>
          </a:prstGeom>
        </p:spPr>
      </p:pic>
      <p:pic>
        <p:nvPicPr>
          <p:cNvPr id="13" name="Picture 2" descr="S:\BD\Marketing\Wp_Wpro\FDOT ETDM Graphics WORKING Files\OEM Office of Environmental Management\OEM Acro Color LRG v08.jpg">
            <a:extLst>
              <a:ext uri="{FF2B5EF4-FFF2-40B4-BE49-F238E27FC236}">
                <a16:creationId xmlns:a16="http://schemas.microsoft.com/office/drawing/2014/main" id="{5EDD40C3-6FFF-4C33-94EB-1B2D9596D0A5}"/>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11005466" y="5989546"/>
            <a:ext cx="897775" cy="872836"/>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85F81528-B3AE-4973-B2D3-86805CECB19E}"/>
              </a:ext>
            </a:extLst>
          </p:cNvPr>
          <p:cNvSpPr>
            <a:spLocks noGrp="1"/>
          </p:cNvSpPr>
          <p:nvPr>
            <p:ph type="sldNum" sz="quarter" idx="4"/>
          </p:nvPr>
        </p:nvSpPr>
        <p:spPr>
          <a:xfrm>
            <a:off x="10031597" y="6425964"/>
            <a:ext cx="711015" cy="365125"/>
          </a:xfrm>
          <a:prstGeom prst="rect">
            <a:avLst/>
          </a:prstGeom>
        </p:spPr>
        <p:txBody>
          <a:bodyPr vert="horz" lIns="0" tIns="0" rIns="0" bIns="0" rtlCol="0" anchor="b" anchorCtr="0"/>
          <a:lstStyle>
            <a:lvl1pPr algn="r">
              <a:defRPr sz="1100" b="1">
                <a:solidFill>
                  <a:schemeClr val="tx1">
                    <a:tint val="75000"/>
                  </a:schemeClr>
                </a:solidFill>
              </a:defRPr>
            </a:lvl1pPr>
          </a:lstStyle>
          <a:p>
            <a:fld id="{C36A997D-243A-4F89-9286-B2689FAEAD31}" type="slidenum">
              <a:rPr lang="en-US" smtClean="0"/>
              <a:pPr/>
              <a:t>‹#›</a:t>
            </a:fld>
            <a:endParaRPr lang="en-US"/>
          </a:p>
        </p:txBody>
      </p:sp>
    </p:spTree>
    <p:extLst>
      <p:ext uri="{BB962C8B-B14F-4D97-AF65-F5344CB8AC3E}">
        <p14:creationId xmlns:p14="http://schemas.microsoft.com/office/powerpoint/2010/main" val="26164767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7" r:id="rId3"/>
    <p:sldLayoutId id="2147483679" r:id="rId4"/>
    <p:sldLayoutId id="2147483745" r:id="rId5"/>
    <p:sldLayoutId id="2147483746" r:id="rId6"/>
    <p:sldLayoutId id="2147483747" r:id="rId7"/>
    <p:sldLayoutId id="2147483748" r:id="rId8"/>
  </p:sldLayoutIdLst>
  <p:hf hdr="0" ftr="0" dt="0"/>
  <p:txStyles>
    <p:titleStyle>
      <a:lvl1pPr algn="l" defTabSz="914400" rtl="0" eaLnBrk="1" latinLnBrk="0" hangingPunct="1">
        <a:lnSpc>
          <a:spcPct val="80000"/>
        </a:lnSpc>
        <a:spcBef>
          <a:spcPct val="0"/>
        </a:spcBef>
        <a:buNone/>
        <a:defRPr sz="3200" b="1" kern="1200" spc="-90" baseline="0">
          <a:solidFill>
            <a:schemeClr val="accent2"/>
          </a:solidFill>
          <a:latin typeface="+mj-lt"/>
          <a:ea typeface="+mj-ea"/>
          <a:cs typeface="+mj-cs"/>
        </a:defRPr>
      </a:lvl1pPr>
    </p:titleStyle>
    <p:bodyStyle>
      <a:lvl1pPr marL="171450" indent="-171450" algn="l" defTabSz="914400" rtl="0" eaLnBrk="1" latinLnBrk="0" hangingPunct="1">
        <a:lnSpc>
          <a:spcPct val="85000"/>
        </a:lnSpc>
        <a:spcBef>
          <a:spcPts val="0"/>
        </a:spcBef>
        <a:spcAft>
          <a:spcPts val="1400"/>
        </a:spcAft>
        <a:buFontTx/>
        <a:buBlip>
          <a:blip r:embed="rId13"/>
        </a:buBlip>
        <a:defRPr sz="30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14"/>
        </a:buBlip>
        <a:defRPr sz="26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2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0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0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4FCA93F-093C-4599-B0C0-DE3A08E62E92}"/>
              </a:ext>
            </a:extLst>
          </p:cNvPr>
          <p:cNvPicPr>
            <a:picLocks noChangeAspect="1"/>
          </p:cNvPicPr>
          <p:nvPr userDrawn="1"/>
        </p:nvPicPr>
        <p:blipFill>
          <a:blip r:embed="rId3">
            <a:alphaModFix amt="25000"/>
            <a:extLst>
              <a:ext uri="{96DAC541-7B7A-43D3-8B79-37D633B846F1}">
                <asvg:svgBlip xmlns:asvg="http://schemas.microsoft.com/office/drawing/2016/SVG/main" r:embed="rId4"/>
              </a:ext>
            </a:extLst>
          </a:blip>
          <a:stretch>
            <a:fillRect/>
          </a:stretch>
        </p:blipFill>
        <p:spPr>
          <a:xfrm>
            <a:off x="0" y="0"/>
            <a:ext cx="12192000" cy="6857999"/>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3058" t="13294" r="9608" b="1999"/>
          <a:stretch/>
        </p:blipFill>
        <p:spPr>
          <a:xfrm>
            <a:off x="11216640" y="0"/>
            <a:ext cx="975360" cy="1097280"/>
          </a:xfrm>
          <a:prstGeom prst="rect">
            <a:avLst/>
          </a:prstGeom>
        </p:spPr>
      </p:pic>
      <p:sp>
        <p:nvSpPr>
          <p:cNvPr id="2" name="Title Placeholder 1"/>
          <p:cNvSpPr>
            <a:spLocks noGrp="1"/>
          </p:cNvSpPr>
          <p:nvPr>
            <p:ph type="title"/>
          </p:nvPr>
        </p:nvSpPr>
        <p:spPr>
          <a:xfrm>
            <a:off x="304800" y="274638"/>
            <a:ext cx="10972800" cy="822960"/>
          </a:xfrm>
          <a:prstGeom prst="rect">
            <a:avLst/>
          </a:prstGeom>
        </p:spPr>
        <p:txBody>
          <a:bodyPr vert="horz" lIns="0" tIns="0" rIns="0" bIns="0" rtlCol="0" anchor="ctr" anchorCtr="0">
            <a:normAutofit/>
          </a:bodyPr>
          <a:lstStyle/>
          <a:p>
            <a:r>
              <a:rPr lang="en-US"/>
              <a:t>Click to edit Master title style</a:t>
            </a:r>
          </a:p>
        </p:txBody>
      </p:sp>
      <p:sp>
        <p:nvSpPr>
          <p:cNvPr id="7" name="Rectangle 6"/>
          <p:cNvSpPr/>
          <p:nvPr userDrawn="1"/>
        </p:nvSpPr>
        <p:spPr>
          <a:xfrm>
            <a:off x="0" y="0"/>
            <a:ext cx="12192000" cy="137160"/>
          </a:xfrm>
          <a:prstGeom prst="rect">
            <a:avLst/>
          </a:prstGeom>
          <a:gradFill flip="none" rotWithShape="1">
            <a:gsLst>
              <a:gs pos="20000">
                <a:schemeClr val="accent1"/>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37160"/>
            <a:ext cx="12192000" cy="91440"/>
          </a:xfrm>
          <a:prstGeom prst="rect">
            <a:avLst/>
          </a:prstGeom>
          <a:gradFill flip="none" rotWithShape="1">
            <a:gsLst>
              <a:gs pos="20000">
                <a:schemeClr val="accent2"/>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Content Placeholder 2"/>
          <p:cNvSpPr txBox="1">
            <a:spLocks/>
          </p:cNvSpPr>
          <p:nvPr userDrawn="1"/>
        </p:nvSpPr>
        <p:spPr>
          <a:xfrm>
            <a:off x="2844800" y="6271420"/>
            <a:ext cx="6595229" cy="434181"/>
          </a:xfrm>
          <a:prstGeom prst="rect">
            <a:avLst/>
          </a:prstGeom>
        </p:spPr>
        <p:txBody>
          <a:bodyPr lIns="0" tIns="0" rIns="0" bIns="0" anchor="b" anchorCtr="0"/>
          <a:lstStyle>
            <a:lvl1pPr marL="171450" indent="-171450" algn="l" defTabSz="914400" rtl="0" eaLnBrk="1" latinLnBrk="0" hangingPunct="1">
              <a:lnSpc>
                <a:spcPct val="80000"/>
              </a:lnSpc>
              <a:spcBef>
                <a:spcPts val="0"/>
              </a:spcBef>
              <a:spcAft>
                <a:spcPts val="1200"/>
              </a:spcAft>
              <a:buFont typeface="Arial" panose="020B0604020202020204" pitchFamily="34" charset="0"/>
              <a:buChar char="•"/>
              <a:defRPr sz="2300" kern="1200" spc="-60" baseline="0">
                <a:solidFill>
                  <a:schemeClr val="tx1"/>
                </a:solidFill>
                <a:latin typeface="+mn-lt"/>
                <a:ea typeface="+mn-ea"/>
                <a:cs typeface="+mn-cs"/>
              </a:defRPr>
            </a:lvl1pPr>
            <a:lvl2pPr marL="401638" indent="-171450" algn="l" defTabSz="914400" rtl="0" eaLnBrk="1" latinLnBrk="0" hangingPunct="1">
              <a:lnSpc>
                <a:spcPct val="80000"/>
              </a:lnSpc>
              <a:spcBef>
                <a:spcPts val="0"/>
              </a:spcBef>
              <a:spcAft>
                <a:spcPts val="1200"/>
              </a:spcAft>
              <a:buSzPct val="95000"/>
              <a:buFont typeface="Wingdings" panose="05000000000000000000" pitchFamily="2" charset="2"/>
              <a:buChar char="§"/>
              <a:defRPr sz="2300" kern="1200" spc="-60" baseline="0">
                <a:solidFill>
                  <a:schemeClr val="tx1"/>
                </a:solidFill>
                <a:latin typeface="+mn-lt"/>
                <a:ea typeface="+mn-ea"/>
                <a:cs typeface="+mn-cs"/>
              </a:defRPr>
            </a:lvl2pPr>
            <a:lvl3pPr marL="742950" indent="-169863" algn="l" defTabSz="914400" rtl="0" eaLnBrk="1" latinLnBrk="0" hangingPunct="1">
              <a:lnSpc>
                <a:spcPct val="80000"/>
              </a:lnSpc>
              <a:spcBef>
                <a:spcPts val="0"/>
              </a:spcBef>
              <a:spcAft>
                <a:spcPts val="1200"/>
              </a:spcAft>
              <a:buSzPct val="70000"/>
              <a:buFont typeface="AECOM Sans" panose="020B0504020202020204" pitchFamily="34" charset="0"/>
              <a:buChar char="◆"/>
              <a:defRPr sz="2300" kern="1200" spc="-60" baseline="0">
                <a:solidFill>
                  <a:schemeClr val="tx1"/>
                </a:solidFill>
                <a:latin typeface="+mn-lt"/>
                <a:ea typeface="+mn-ea"/>
                <a:cs typeface="+mn-cs"/>
              </a:defRPr>
            </a:lvl3pPr>
            <a:lvl4pPr marL="1025525" indent="-222250" algn="l" defTabSz="914400" rtl="0" eaLnBrk="1" latinLnBrk="0" hangingPunct="1">
              <a:lnSpc>
                <a:spcPct val="80000"/>
              </a:lnSpc>
              <a:spcBef>
                <a:spcPts val="0"/>
              </a:spcBef>
              <a:spcAft>
                <a:spcPts val="1200"/>
              </a:spcAft>
              <a:buFont typeface="AECOM Sans" panose="020B0504020202020204" pitchFamily="34" charset="0"/>
              <a:buChar char="₋"/>
              <a:defRPr sz="2300" kern="1200" spc="-60" baseline="0">
                <a:solidFill>
                  <a:schemeClr val="tx1"/>
                </a:solidFill>
                <a:latin typeface="+mn-lt"/>
                <a:ea typeface="+mn-ea"/>
                <a:cs typeface="+mn-cs"/>
              </a:defRPr>
            </a:lvl4pPr>
            <a:lvl5pPr marL="1316038" indent="-169863" algn="l" defTabSz="914400" rtl="0" eaLnBrk="1" latinLnBrk="0" hangingPunct="1">
              <a:lnSpc>
                <a:spcPct val="80000"/>
              </a:lnSpc>
              <a:spcBef>
                <a:spcPts val="0"/>
              </a:spcBef>
              <a:spcAft>
                <a:spcPts val="1200"/>
              </a:spcAft>
              <a:buFont typeface="Arial" panose="020B0604020202020204" pitchFamily="34" charset="0"/>
              <a:buChar char="»"/>
              <a:tabLst/>
              <a:defRPr sz="2300" kern="1200" spc="-6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pPr>
            <a:endParaRPr lang="en-US" sz="1200" b="1" spc="-50" baseline="0">
              <a:solidFill>
                <a:srgbClr val="007BA2"/>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8759" y="6199632"/>
            <a:ext cx="1309318" cy="602702"/>
          </a:xfrm>
          <a:prstGeom prst="rect">
            <a:avLst/>
          </a:prstGeom>
        </p:spPr>
      </p:pic>
      <p:sp>
        <p:nvSpPr>
          <p:cNvPr id="14" name="Slide Number Placeholder 5">
            <a:extLst>
              <a:ext uri="{FF2B5EF4-FFF2-40B4-BE49-F238E27FC236}">
                <a16:creationId xmlns:a16="http://schemas.microsoft.com/office/drawing/2014/main" id="{E1774E87-C2D5-481E-9D37-52C6C7334F6B}"/>
              </a:ext>
            </a:extLst>
          </p:cNvPr>
          <p:cNvSpPr>
            <a:spLocks noGrp="1"/>
          </p:cNvSpPr>
          <p:nvPr>
            <p:ph type="sldNum" sz="quarter" idx="4"/>
          </p:nvPr>
        </p:nvSpPr>
        <p:spPr>
          <a:xfrm>
            <a:off x="10031597" y="6425964"/>
            <a:ext cx="711015" cy="365125"/>
          </a:xfrm>
          <a:prstGeom prst="rect">
            <a:avLst/>
          </a:prstGeom>
        </p:spPr>
        <p:txBody>
          <a:bodyPr vert="horz" lIns="0" tIns="0" rIns="0" bIns="0" rtlCol="0" anchor="b" anchorCtr="0"/>
          <a:lstStyle>
            <a:lvl1pPr algn="r">
              <a:defRPr sz="1100" b="1">
                <a:solidFill>
                  <a:schemeClr val="tx1">
                    <a:tint val="75000"/>
                  </a:schemeClr>
                </a:solidFill>
              </a:defRPr>
            </a:lvl1pPr>
          </a:lstStyle>
          <a:p>
            <a:fld id="{C36A997D-243A-4F89-9286-B2689FAEAD31}" type="slidenum">
              <a:rPr lang="en-US" smtClean="0"/>
              <a:pPr/>
              <a:t>‹#›</a:t>
            </a:fld>
            <a:endParaRPr lang="en-US"/>
          </a:p>
        </p:txBody>
      </p:sp>
      <p:pic>
        <p:nvPicPr>
          <p:cNvPr id="12" name="Picture 2" descr="S:\BD\Marketing\Wp_Wpro\FDOT ETDM Graphics WORKING Files\OEM Office of Environmental Management\OEM Acro Color LRG v08.jpg">
            <a:extLst>
              <a:ext uri="{FF2B5EF4-FFF2-40B4-BE49-F238E27FC236}">
                <a16:creationId xmlns:a16="http://schemas.microsoft.com/office/drawing/2014/main" id="{03B711C7-C3F6-44AA-AEE9-53D5C388444E}"/>
              </a:ext>
            </a:extLst>
          </p:cNvPr>
          <p:cNvPicPr>
            <a:picLocks noChangeAspect="1" noChangeArrowheads="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989425" y="5969443"/>
            <a:ext cx="897775" cy="87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4640"/>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914400" rtl="0" eaLnBrk="1" latinLnBrk="0" hangingPunct="1">
        <a:lnSpc>
          <a:spcPct val="80000"/>
        </a:lnSpc>
        <a:spcBef>
          <a:spcPct val="0"/>
        </a:spcBef>
        <a:buNone/>
        <a:defRPr sz="3200" b="1" kern="1200" spc="-90" baseline="0">
          <a:solidFill>
            <a:schemeClr val="accent2"/>
          </a:solidFill>
          <a:latin typeface="+mj-lt"/>
          <a:ea typeface="+mj-ea"/>
          <a:cs typeface="+mj-cs"/>
        </a:defRPr>
      </a:lvl1pPr>
    </p:titleStyle>
    <p:bodyStyle>
      <a:lvl1pPr marL="171450" indent="-171450" algn="l" defTabSz="914400" rtl="0" eaLnBrk="1" latinLnBrk="0" hangingPunct="1">
        <a:lnSpc>
          <a:spcPct val="85000"/>
        </a:lnSpc>
        <a:spcBef>
          <a:spcPts val="0"/>
        </a:spcBef>
        <a:spcAft>
          <a:spcPts val="1400"/>
        </a:spcAft>
        <a:buFont typeface="Arial" panose="020B0604020202020204" pitchFamily="34" charset="0"/>
        <a:buChar char="•"/>
        <a:defRPr sz="2400" kern="1200" spc="-80" baseline="0">
          <a:solidFill>
            <a:schemeClr val="tx1"/>
          </a:solidFill>
          <a:latin typeface="+mn-lt"/>
          <a:ea typeface="+mn-ea"/>
          <a:cs typeface="+mn-cs"/>
        </a:defRPr>
      </a:lvl1pPr>
      <a:lvl2pPr marL="401638" indent="-171450" algn="l" defTabSz="914400" rtl="0" eaLnBrk="1" latinLnBrk="0" hangingPunct="1">
        <a:lnSpc>
          <a:spcPct val="85000"/>
        </a:lnSpc>
        <a:spcBef>
          <a:spcPts val="0"/>
        </a:spcBef>
        <a:spcAft>
          <a:spcPts val="1400"/>
        </a:spcAft>
        <a:buSzPct val="95000"/>
        <a:buFont typeface="Wingdings" panose="05000000000000000000" pitchFamily="2" charset="2"/>
        <a:buChar char="§"/>
        <a:defRPr sz="2400" kern="1200" spc="-80" baseline="0">
          <a:solidFill>
            <a:schemeClr val="tx1"/>
          </a:solidFill>
          <a:latin typeface="+mn-lt"/>
          <a:ea typeface="+mn-ea"/>
          <a:cs typeface="+mn-cs"/>
        </a:defRPr>
      </a:lvl2pPr>
      <a:lvl3pPr marL="742950" indent="-169863" algn="l" defTabSz="914400" rtl="0" eaLnBrk="1" latinLnBrk="0" hangingPunct="1">
        <a:lnSpc>
          <a:spcPct val="85000"/>
        </a:lnSpc>
        <a:spcBef>
          <a:spcPts val="0"/>
        </a:spcBef>
        <a:spcAft>
          <a:spcPts val="1400"/>
        </a:spcAft>
        <a:buSzPct val="70000"/>
        <a:buFont typeface="AECOM Sans" panose="020B0504020202020204" pitchFamily="34" charset="0"/>
        <a:buChar char="◆"/>
        <a:defRPr sz="2400" kern="1200" spc="-80" baseline="0">
          <a:solidFill>
            <a:schemeClr val="tx1"/>
          </a:solidFill>
          <a:latin typeface="+mn-lt"/>
          <a:ea typeface="+mn-ea"/>
          <a:cs typeface="+mn-cs"/>
        </a:defRPr>
      </a:lvl3pPr>
      <a:lvl4pPr marL="1025525" indent="-222250" algn="l" defTabSz="914400" rtl="0" eaLnBrk="1" latinLnBrk="0" hangingPunct="1">
        <a:lnSpc>
          <a:spcPct val="85000"/>
        </a:lnSpc>
        <a:spcBef>
          <a:spcPts val="0"/>
        </a:spcBef>
        <a:spcAft>
          <a:spcPts val="1400"/>
        </a:spcAft>
        <a:buFont typeface="AECOM Sans" panose="020B0504020202020204" pitchFamily="34" charset="0"/>
        <a:buChar char="₋"/>
        <a:defRPr sz="2400" kern="1200" spc="-80" baseline="0">
          <a:solidFill>
            <a:schemeClr val="tx1"/>
          </a:solidFill>
          <a:latin typeface="+mn-lt"/>
          <a:ea typeface="+mn-ea"/>
          <a:cs typeface="+mn-cs"/>
        </a:defRPr>
      </a:lvl4pPr>
      <a:lvl5pPr marL="1316038" indent="-169863" algn="l" defTabSz="914400" rtl="0" eaLnBrk="1" latinLnBrk="0" hangingPunct="1">
        <a:lnSpc>
          <a:spcPct val="85000"/>
        </a:lnSpc>
        <a:spcBef>
          <a:spcPts val="0"/>
        </a:spcBef>
        <a:spcAft>
          <a:spcPts val="1400"/>
        </a:spcAft>
        <a:buFont typeface="Arial" panose="020B0604020202020204" pitchFamily="34" charset="0"/>
        <a:buChar char="»"/>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emf"/><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diagramColors" Target="../diagrams/colors2.xml"/><Relationship Id="rId12" Type="http://schemas.openxmlformats.org/officeDocument/2006/relationships/image" Target="../media/image39.svg"/><Relationship Id="rId2" Type="http://schemas.openxmlformats.org/officeDocument/2006/relationships/notesSlide" Target="../notesSlides/notesSlide16.xml"/><Relationship Id="rId16"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38.png"/><Relationship Id="rId5" Type="http://schemas.openxmlformats.org/officeDocument/2006/relationships/diagramLayout" Target="../diagrams/layout2.xml"/><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diagramData" Target="../diagrams/data2.xml"/><Relationship Id="rId9" Type="http://schemas.openxmlformats.org/officeDocument/2006/relationships/image" Target="../media/image36.png"/><Relationship Id="rId1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5.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56.jpeg"/><Relationship Id="rId7" Type="http://schemas.openxmlformats.org/officeDocument/2006/relationships/diagramLayout" Target="../diagrams/layout3.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Data" Target="../diagrams/data3.xml"/><Relationship Id="rId11" Type="http://schemas.openxmlformats.org/officeDocument/2006/relationships/image" Target="../media/image24.png"/><Relationship Id="rId5" Type="http://schemas.openxmlformats.org/officeDocument/2006/relationships/image" Target="../media/image58.svg"/><Relationship Id="rId10" Type="http://schemas.microsoft.com/office/2007/relationships/diagramDrawing" Target="../diagrams/drawing3.xml"/><Relationship Id="rId4" Type="http://schemas.openxmlformats.org/officeDocument/2006/relationships/image" Target="../media/image57.png"/><Relationship Id="rId9" Type="http://schemas.openxmlformats.org/officeDocument/2006/relationships/diagramColors" Target="../diagrams/colors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4.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59.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notesSlide" Target="../notesSlides/notesSlide33.xml"/><Relationship Id="rId16" Type="http://schemas.openxmlformats.org/officeDocument/2006/relationships/image" Target="../media/image76.svg"/><Relationship Id="rId1" Type="http://schemas.openxmlformats.org/officeDocument/2006/relationships/slideLayout" Target="../slideLayouts/slideLayout3.xml"/><Relationship Id="rId6" Type="http://schemas.openxmlformats.org/officeDocument/2006/relationships/image" Target="../media/image62.svg"/><Relationship Id="rId11" Type="http://schemas.openxmlformats.org/officeDocument/2006/relationships/image" Target="../media/image71.png"/><Relationship Id="rId5" Type="http://schemas.openxmlformats.org/officeDocument/2006/relationships/image" Target="../media/image61.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0.svg"/><Relationship Id="rId9" Type="http://schemas.openxmlformats.org/officeDocument/2006/relationships/image" Target="../media/image69.png"/><Relationship Id="rId14" Type="http://schemas.openxmlformats.org/officeDocument/2006/relationships/image" Target="../media/image74.sv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1.png"/><Relationship Id="rId3" Type="http://schemas.openxmlformats.org/officeDocument/2006/relationships/image" Target="../media/image26.png"/><Relationship Id="rId7" Type="http://schemas.openxmlformats.org/officeDocument/2006/relationships/image" Target="../media/image8.svg"/><Relationship Id="rId12" Type="http://schemas.openxmlformats.org/officeDocument/2006/relationships/image" Target="../media/image60.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24.png"/><Relationship Id="rId10" Type="http://schemas.openxmlformats.org/officeDocument/2006/relationships/image" Target="../media/image79.png"/><Relationship Id="rId4" Type="http://schemas.openxmlformats.org/officeDocument/2006/relationships/image" Target="../media/image27.svg"/><Relationship Id="rId9" Type="http://schemas.openxmlformats.org/officeDocument/2006/relationships/image" Target="../media/image10.svg"/><Relationship Id="rId14" Type="http://schemas.openxmlformats.org/officeDocument/2006/relationships/image" Target="../media/image62.sv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emf"/><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3.emf"/><Relationship Id="rId5" Type="http://schemas.openxmlformats.org/officeDocument/2006/relationships/image" Target="../media/image24.png"/><Relationship Id="rId4" Type="http://schemas.openxmlformats.org/officeDocument/2006/relationships/image" Target="../media/image82.svg"/></Relationships>
</file>

<file path=ppt/slides/_rels/slide37.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59.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37.xml"/><Relationship Id="rId16" Type="http://schemas.openxmlformats.org/officeDocument/2006/relationships/image" Target="../media/image94.svg"/><Relationship Id="rId1" Type="http://schemas.openxmlformats.org/officeDocument/2006/relationships/slideLayout" Target="../slideLayouts/slideLayout3.xml"/><Relationship Id="rId6" Type="http://schemas.openxmlformats.org/officeDocument/2006/relationships/image" Target="../media/image62.svg"/><Relationship Id="rId11" Type="http://schemas.openxmlformats.org/officeDocument/2006/relationships/image" Target="../media/image89.png"/><Relationship Id="rId5" Type="http://schemas.openxmlformats.org/officeDocument/2006/relationships/image" Target="../media/image61.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60.svg"/><Relationship Id="rId9" Type="http://schemas.openxmlformats.org/officeDocument/2006/relationships/image" Target="../media/image87.png"/><Relationship Id="rId14" Type="http://schemas.openxmlformats.org/officeDocument/2006/relationships/image" Target="../media/image92.sv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3.png"/><Relationship Id="rId3" Type="http://schemas.openxmlformats.org/officeDocument/2006/relationships/image" Target="../media/image59.png"/><Relationship Id="rId7" Type="http://schemas.openxmlformats.org/officeDocument/2006/relationships/image" Target="../media/image85.png"/><Relationship Id="rId12" Type="http://schemas.openxmlformats.org/officeDocument/2006/relationships/image" Target="../media/image92.sv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2.svg"/><Relationship Id="rId11" Type="http://schemas.openxmlformats.org/officeDocument/2006/relationships/image" Target="../media/image91.png"/><Relationship Id="rId5" Type="http://schemas.openxmlformats.org/officeDocument/2006/relationships/image" Target="../media/image61.png"/><Relationship Id="rId10" Type="http://schemas.openxmlformats.org/officeDocument/2006/relationships/image" Target="../media/image90.svg"/><Relationship Id="rId4" Type="http://schemas.openxmlformats.org/officeDocument/2006/relationships/image" Target="../media/image60.svg"/><Relationship Id="rId9" Type="http://schemas.openxmlformats.org/officeDocument/2006/relationships/image" Target="../media/image89.png"/><Relationship Id="rId14" Type="http://schemas.openxmlformats.org/officeDocument/2006/relationships/image" Target="../media/image94.svg"/></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97.png"/><Relationship Id="rId10" Type="http://schemas.openxmlformats.org/officeDocument/2006/relationships/image" Target="../media/image10.svg"/><Relationship Id="rId4" Type="http://schemas.openxmlformats.org/officeDocument/2006/relationships/image" Target="../media/image27.svg"/><Relationship Id="rId9"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8.png"/><Relationship Id="rId10" Type="http://schemas.openxmlformats.org/officeDocument/2006/relationships/image" Target="../media/image10.svg"/><Relationship Id="rId4" Type="http://schemas.openxmlformats.org/officeDocument/2006/relationships/image" Target="../media/image27.sv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6.png"/><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6.png"/><Relationship Id="rId7" Type="http://schemas.openxmlformats.org/officeDocument/2006/relationships/diagramQuickStyle" Target="../diagrams/quickStyle4.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3.svg"/><Relationship Id="rId9" Type="http://schemas.microsoft.com/office/2007/relationships/diagramDrawing" Target="../diagrams/drawing4.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99.png"/><Relationship Id="rId4" Type="http://schemas.openxmlformats.org/officeDocument/2006/relationships/image" Target="../media/image27.sv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18" Type="http://schemas.openxmlformats.org/officeDocument/2006/relationships/image" Target="../media/image122.svg"/><Relationship Id="rId26" Type="http://schemas.openxmlformats.org/officeDocument/2006/relationships/image" Target="../media/image130.sv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svg"/><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notesSlide" Target="../notesSlides/notesSlide59.xml"/><Relationship Id="rId16" Type="http://schemas.openxmlformats.org/officeDocument/2006/relationships/image" Target="../media/image120.svg"/><Relationship Id="rId20" Type="http://schemas.openxmlformats.org/officeDocument/2006/relationships/image" Target="../media/image124.svg"/><Relationship Id="rId1" Type="http://schemas.openxmlformats.org/officeDocument/2006/relationships/slideLayout" Target="../slideLayouts/slideLayout3.xml"/><Relationship Id="rId6" Type="http://schemas.openxmlformats.org/officeDocument/2006/relationships/image" Target="../media/image110.svg"/><Relationship Id="rId11" Type="http://schemas.openxmlformats.org/officeDocument/2006/relationships/image" Target="../media/image115.png"/><Relationship Id="rId24" Type="http://schemas.openxmlformats.org/officeDocument/2006/relationships/image" Target="../media/image128.sv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10" Type="http://schemas.openxmlformats.org/officeDocument/2006/relationships/image" Target="../media/image114.svg"/><Relationship Id="rId19" Type="http://schemas.openxmlformats.org/officeDocument/2006/relationships/image" Target="../media/image123.pn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 Id="rId22" Type="http://schemas.openxmlformats.org/officeDocument/2006/relationships/image" Target="../media/image126.sv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jpeg"/><Relationship Id="rId7" Type="http://schemas.openxmlformats.org/officeDocument/2006/relationships/image" Target="../media/image134.sv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 Id="rId9" Type="http://schemas.openxmlformats.org/officeDocument/2006/relationships/image" Target="../media/image45.sv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6.png"/><Relationship Id="rId7"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7.sv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6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139.png"/><Relationship Id="rId3" Type="http://schemas.openxmlformats.org/officeDocument/2006/relationships/image" Target="../media/image2.png"/><Relationship Id="rId7" Type="http://schemas.openxmlformats.org/officeDocument/2006/relationships/diagramColors" Target="../diagrams/colors5.xml"/><Relationship Id="rId12" Type="http://schemas.openxmlformats.org/officeDocument/2006/relationships/image" Target="../media/image138.svg"/><Relationship Id="rId2" Type="http://schemas.openxmlformats.org/officeDocument/2006/relationships/notesSlide" Target="../notesSlides/notesSlide64.xml"/><Relationship Id="rId16" Type="http://schemas.openxmlformats.org/officeDocument/2006/relationships/image" Target="../media/image76.svg"/><Relationship Id="rId1" Type="http://schemas.openxmlformats.org/officeDocument/2006/relationships/slideLayout" Target="../slideLayouts/slideLayout3.xml"/><Relationship Id="rId6" Type="http://schemas.openxmlformats.org/officeDocument/2006/relationships/diagramQuickStyle" Target="../diagrams/quickStyle5.xml"/><Relationship Id="rId11" Type="http://schemas.openxmlformats.org/officeDocument/2006/relationships/image" Target="../media/image137.png"/><Relationship Id="rId5" Type="http://schemas.openxmlformats.org/officeDocument/2006/relationships/diagramLayout" Target="../diagrams/layout5.xml"/><Relationship Id="rId15" Type="http://schemas.openxmlformats.org/officeDocument/2006/relationships/image" Target="../media/image75.png"/><Relationship Id="rId10" Type="http://schemas.openxmlformats.org/officeDocument/2006/relationships/image" Target="../media/image136.svg"/><Relationship Id="rId4" Type="http://schemas.openxmlformats.org/officeDocument/2006/relationships/diagramData" Target="../diagrams/data5.xml"/><Relationship Id="rId9" Type="http://schemas.openxmlformats.org/officeDocument/2006/relationships/image" Target="../media/image135.png"/><Relationship Id="rId14" Type="http://schemas.openxmlformats.org/officeDocument/2006/relationships/image" Target="../media/image140.sv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askatechteacher.com/thinking-business-man/"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47.jpeg"/><Relationship Id="rId7" Type="http://schemas.openxmlformats.org/officeDocument/2006/relationships/image" Target="../media/image146.png"/><Relationship Id="rId12" Type="http://schemas.openxmlformats.org/officeDocument/2006/relationships/image" Target="../media/image5.em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45.svg"/><Relationship Id="rId11" Type="http://schemas.openxmlformats.org/officeDocument/2006/relationships/image" Target="../media/image4.emf"/><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48.jpeg"/><Relationship Id="rId9"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svg"/></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53.svg"/></Relationships>
</file>

<file path=ppt/slides/_rels/slide7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5.emf"/><Relationship Id="rId7" Type="http://schemas.openxmlformats.org/officeDocument/2006/relationships/image" Target="../media/image154.svg"/><Relationship Id="rId2" Type="http://schemas.openxmlformats.org/officeDocument/2006/relationships/image" Target="../media/image4.emf"/><Relationship Id="rId1" Type="http://schemas.openxmlformats.org/officeDocument/2006/relationships/slideLayout" Target="../slideLayouts/slideLayout6.xml"/><Relationship Id="rId6" Type="http://schemas.openxmlformats.org/officeDocument/2006/relationships/image" Target="../media/image153.png"/><Relationship Id="rId11" Type="http://schemas.openxmlformats.org/officeDocument/2006/relationships/image" Target="../media/image158.svg"/><Relationship Id="rId5" Type="http://schemas.openxmlformats.org/officeDocument/2006/relationships/image" Target="../media/image152.sv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sv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2DB1B05-3806-4432-B989-8A002C5F894E}"/>
              </a:ext>
            </a:extLst>
          </p:cNvPr>
          <p:cNvGrpSpPr/>
          <p:nvPr/>
        </p:nvGrpSpPr>
        <p:grpSpPr>
          <a:xfrm>
            <a:off x="712075" y="1253883"/>
            <a:ext cx="10180318" cy="1225590"/>
            <a:chOff x="978194" y="2668039"/>
            <a:chExt cx="6188149" cy="1043940"/>
          </a:xfrm>
          <a:solidFill>
            <a:schemeClr val="accent1">
              <a:lumMod val="75000"/>
            </a:schemeClr>
          </a:solidFill>
        </p:grpSpPr>
        <p:sp>
          <p:nvSpPr>
            <p:cNvPr id="5" name="Text Placeholder 10">
              <a:extLst>
                <a:ext uri="{FF2B5EF4-FFF2-40B4-BE49-F238E27FC236}">
                  <a16:creationId xmlns:a16="http://schemas.microsoft.com/office/drawing/2014/main" id="{20D947A5-310E-482E-9DD6-1B3DA4A8A5AB}"/>
                </a:ext>
              </a:extLst>
            </p:cNvPr>
            <p:cNvSpPr txBox="1">
              <a:spLocks/>
            </p:cNvSpPr>
            <p:nvPr/>
          </p:nvSpPr>
          <p:spPr>
            <a:xfrm>
              <a:off x="978194" y="2668039"/>
              <a:ext cx="6188149" cy="1043940"/>
            </a:xfrm>
            <a:prstGeom prst="rect">
              <a:avLst/>
            </a:prstGeom>
            <a:grpFill/>
            <a:ln>
              <a:solidFill>
                <a:schemeClr val="bg1">
                  <a:lumMod val="65000"/>
                </a:schemeClr>
              </a:solidFill>
            </a:ln>
          </p:spPr>
          <p:txBody>
            <a:bodyPr lIns="274320" tIns="91440" rIns="274320" bIns="274320" anchor="b"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 technical issues, visit </a:t>
              </a:r>
              <a:r>
                <a:rPr kumimoji="0" lang="en-US" sz="2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GoToWebinar</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online at:</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Placeholder 10">
              <a:extLst>
                <a:ext uri="{FF2B5EF4-FFF2-40B4-BE49-F238E27FC236}">
                  <a16:creationId xmlns:a16="http://schemas.microsoft.com/office/drawing/2014/main" id="{DE6D84DB-0DDD-4849-9E8A-000395BB5C2E}"/>
                </a:ext>
              </a:extLst>
            </p:cNvPr>
            <p:cNvSpPr txBox="1">
              <a:spLocks/>
            </p:cNvSpPr>
            <p:nvPr/>
          </p:nvSpPr>
          <p:spPr>
            <a:xfrm>
              <a:off x="978194" y="2920658"/>
              <a:ext cx="6188149" cy="649061"/>
            </a:xfrm>
            <a:prstGeom prst="rect">
              <a:avLst/>
            </a:prstGeom>
            <a:grpFill/>
            <a:ln>
              <a:solidFill>
                <a:schemeClr val="accent1">
                  <a:lumMod val="75000"/>
                </a:schemeClr>
              </a:solidFill>
            </a:ln>
          </p:spPr>
          <p:txBody>
            <a:bodyPr lIns="182880" tIns="274320" rIns="0" bIns="27432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1147763" marR="0" lvl="0" indent="-1147763" algn="ctr" defTabSz="914400" rtl="0" eaLnBrk="1" fontAlgn="auto" latinLnBrk="0" hangingPunct="1">
                <a:lnSpc>
                  <a:spcPct val="75000"/>
                </a:lnSpc>
                <a:spcBef>
                  <a:spcPts val="0"/>
                </a:spcBef>
                <a:spcAft>
                  <a:spcPts val="0"/>
                </a:spcAft>
                <a:buClrTx/>
                <a:buSzTx/>
                <a:buFont typeface="Arial" panose="020B0604020202020204" pitchFamily="34" charset="0"/>
                <a:buNone/>
                <a:tabLst/>
                <a:defRPr/>
              </a:pPr>
              <a:r>
                <a:rPr kumimoji="0" lang="en-US" sz="4400" b="0"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Support.goto.com</a:t>
              </a:r>
            </a:p>
          </p:txBody>
        </p:sp>
      </p:grpSp>
      <p:sp>
        <p:nvSpPr>
          <p:cNvPr id="3" name="TextBox 2">
            <a:extLst>
              <a:ext uri="{FF2B5EF4-FFF2-40B4-BE49-F238E27FC236}">
                <a16:creationId xmlns:a16="http://schemas.microsoft.com/office/drawing/2014/main" id="{059194F0-6C5B-4D0F-9AC4-A2D59109AC48}"/>
              </a:ext>
            </a:extLst>
          </p:cNvPr>
          <p:cNvSpPr txBox="1"/>
          <p:nvPr/>
        </p:nvSpPr>
        <p:spPr>
          <a:xfrm>
            <a:off x="1360170" y="2910756"/>
            <a:ext cx="94716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4284"/>
                </a:solidFill>
                <a:effectLst/>
                <a:uLnTx/>
                <a:uFillTx/>
                <a:latin typeface="Arial"/>
                <a:ea typeface="+mn-ea"/>
                <a:cs typeface="+mn-cs"/>
              </a:rPr>
              <a:t>Or through your confirmation email, click on check system requirements (as shown below):</a:t>
            </a:r>
          </a:p>
        </p:txBody>
      </p:sp>
      <p:pic>
        <p:nvPicPr>
          <p:cNvPr id="7" name="Picture 6" descr="A screenshot of a cell phone&#10;&#10;Description automatically generated">
            <a:extLst>
              <a:ext uri="{FF2B5EF4-FFF2-40B4-BE49-F238E27FC236}">
                <a16:creationId xmlns:a16="http://schemas.microsoft.com/office/drawing/2014/main" id="{F4CE311C-627F-45BA-B66B-CAFD7C82069B}"/>
              </a:ext>
            </a:extLst>
          </p:cNvPr>
          <p:cNvPicPr>
            <a:picLocks noChangeAspect="1"/>
          </p:cNvPicPr>
          <p:nvPr/>
        </p:nvPicPr>
        <p:blipFill rotWithShape="1">
          <a:blip r:embed="rId3">
            <a:extLst>
              <a:ext uri="{28A0092B-C50C-407E-A947-70E740481C1C}">
                <a14:useLocalDpi xmlns:a14="http://schemas.microsoft.com/office/drawing/2010/main" val="0"/>
              </a:ext>
            </a:extLst>
          </a:blip>
          <a:srcRect l="11739" r="-3306"/>
          <a:stretch/>
        </p:blipFill>
        <p:spPr>
          <a:xfrm>
            <a:off x="2612898" y="3577912"/>
            <a:ext cx="6966204" cy="2551176"/>
          </a:xfrm>
          <a:prstGeom prst="rect">
            <a:avLst/>
          </a:prstGeom>
        </p:spPr>
      </p:pic>
      <p:cxnSp>
        <p:nvCxnSpPr>
          <p:cNvPr id="11" name="Straight Arrow Connector 10">
            <a:extLst>
              <a:ext uri="{FF2B5EF4-FFF2-40B4-BE49-F238E27FC236}">
                <a16:creationId xmlns:a16="http://schemas.microsoft.com/office/drawing/2014/main" id="{D41D7089-9BFE-47A6-8257-768B08B415E5}"/>
              </a:ext>
            </a:extLst>
          </p:cNvPr>
          <p:cNvCxnSpPr>
            <a:cxnSpLocks/>
          </p:cNvCxnSpPr>
          <p:nvPr/>
        </p:nvCxnSpPr>
        <p:spPr>
          <a:xfrm flipV="1">
            <a:off x="4289249" y="5900488"/>
            <a:ext cx="838200" cy="457200"/>
          </a:xfrm>
          <a:prstGeom prst="straightConnector1">
            <a:avLst/>
          </a:prstGeom>
          <a:ln w="57150">
            <a:solidFill>
              <a:srgbClr val="1F428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632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C710-B9C9-DC5D-5A8B-516A2650DD5D}"/>
              </a:ext>
            </a:extLst>
          </p:cNvPr>
          <p:cNvSpPr>
            <a:spLocks noGrp="1"/>
          </p:cNvSpPr>
          <p:nvPr>
            <p:ph type="title"/>
          </p:nvPr>
        </p:nvSpPr>
        <p:spPr/>
        <p:txBody>
          <a:bodyPr/>
          <a:lstStyle/>
          <a:p>
            <a:r>
              <a:rPr lang="en-US"/>
              <a:t>Poll Question Practice…</a:t>
            </a:r>
          </a:p>
        </p:txBody>
      </p:sp>
      <p:sp>
        <p:nvSpPr>
          <p:cNvPr id="3" name="Content Placeholder 2">
            <a:extLst>
              <a:ext uri="{FF2B5EF4-FFF2-40B4-BE49-F238E27FC236}">
                <a16:creationId xmlns:a16="http://schemas.microsoft.com/office/drawing/2014/main" id="{12A52C08-D127-53FC-F15D-D47556AB7079}"/>
              </a:ext>
            </a:extLst>
          </p:cNvPr>
          <p:cNvSpPr>
            <a:spLocks noGrp="1"/>
          </p:cNvSpPr>
          <p:nvPr>
            <p:ph idx="13"/>
          </p:nvPr>
        </p:nvSpPr>
        <p:spPr>
          <a:xfrm>
            <a:off x="304800" y="1292902"/>
            <a:ext cx="11460480" cy="3239076"/>
          </a:xfrm>
        </p:spPr>
        <p:txBody>
          <a:bodyPr numCol="2">
            <a:normAutofit/>
          </a:bodyPr>
          <a:lstStyle/>
          <a:p>
            <a:r>
              <a:rPr lang="en-US"/>
              <a:t>Who are you here representing?</a:t>
            </a:r>
          </a:p>
          <a:p>
            <a:pPr lvl="1">
              <a:spcAft>
                <a:spcPts val="600"/>
              </a:spcAft>
            </a:pPr>
            <a:r>
              <a:rPr lang="en-US"/>
              <a:t>FDOT?</a:t>
            </a:r>
          </a:p>
          <a:p>
            <a:pPr lvl="1">
              <a:spcAft>
                <a:spcPts val="600"/>
              </a:spcAft>
            </a:pPr>
            <a:r>
              <a:rPr lang="en-US"/>
              <a:t>Consultant?</a:t>
            </a:r>
          </a:p>
          <a:p>
            <a:pPr lvl="1">
              <a:spcAft>
                <a:spcPts val="600"/>
              </a:spcAft>
            </a:pPr>
            <a:r>
              <a:rPr lang="en-US"/>
              <a:t>WMDs?</a:t>
            </a:r>
          </a:p>
          <a:p>
            <a:pPr lvl="1">
              <a:spcAft>
                <a:spcPts val="600"/>
              </a:spcAft>
            </a:pPr>
            <a:r>
              <a:rPr lang="en-US"/>
              <a:t>Local Municipalities?</a:t>
            </a:r>
          </a:p>
          <a:p>
            <a:pPr lvl="1">
              <a:spcAft>
                <a:spcPts val="600"/>
              </a:spcAft>
            </a:pPr>
            <a:r>
              <a:rPr lang="en-US"/>
              <a:t>Other?</a:t>
            </a:r>
          </a:p>
          <a:p>
            <a:pPr marL="514350" lvl="1" indent="0">
              <a:spcAft>
                <a:spcPts val="600"/>
              </a:spcAft>
              <a:buNone/>
            </a:pPr>
            <a:endParaRPr lang="en-US"/>
          </a:p>
          <a:p>
            <a:pPr>
              <a:spcAft>
                <a:spcPts val="600"/>
              </a:spcAft>
            </a:pPr>
            <a:r>
              <a:rPr lang="en-US"/>
              <a:t>How familiar are you with WATERSS?</a:t>
            </a:r>
          </a:p>
          <a:p>
            <a:pPr lvl="1">
              <a:spcAft>
                <a:spcPts val="600"/>
              </a:spcAft>
            </a:pPr>
            <a:r>
              <a:rPr lang="en-US"/>
              <a:t>I helped write the Guidebook. Ask me anything.</a:t>
            </a:r>
          </a:p>
          <a:p>
            <a:pPr lvl="1">
              <a:spcAft>
                <a:spcPts val="600"/>
              </a:spcAft>
            </a:pPr>
            <a:r>
              <a:rPr lang="en-US"/>
              <a:t>I have been involved in a WATERSS project.</a:t>
            </a:r>
          </a:p>
          <a:p>
            <a:pPr lvl="1">
              <a:spcAft>
                <a:spcPts val="600"/>
              </a:spcAft>
            </a:pPr>
            <a:r>
              <a:rPr lang="en-US"/>
              <a:t>I have seen a WATERSS presentation.</a:t>
            </a:r>
          </a:p>
          <a:p>
            <a:pPr lvl="1">
              <a:spcAft>
                <a:spcPts val="600"/>
              </a:spcAft>
            </a:pPr>
            <a:r>
              <a:rPr lang="en-US"/>
              <a:t>No experience. Why can’t you use spell check?</a:t>
            </a:r>
          </a:p>
        </p:txBody>
      </p:sp>
      <p:pic>
        <p:nvPicPr>
          <p:cNvPr id="5" name="Graphic 4">
            <a:extLst>
              <a:ext uri="{FF2B5EF4-FFF2-40B4-BE49-F238E27FC236}">
                <a16:creationId xmlns:a16="http://schemas.microsoft.com/office/drawing/2014/main" id="{F5AF0B26-6282-3B1F-7E0A-E40C71114E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93840" y="4531978"/>
            <a:ext cx="4367272" cy="2051384"/>
          </a:xfrm>
          <a:prstGeom prst="rect">
            <a:avLst/>
          </a:prstGeom>
        </p:spPr>
      </p:pic>
    </p:spTree>
    <p:extLst>
      <p:ext uri="{BB962C8B-B14F-4D97-AF65-F5344CB8AC3E}">
        <p14:creationId xmlns:p14="http://schemas.microsoft.com/office/powerpoint/2010/main" val="38889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1E5701-E7C6-4F22-92D8-719B165C239C}"/>
              </a:ext>
            </a:extLst>
          </p:cNvPr>
          <p:cNvSpPr>
            <a:spLocks noGrp="1"/>
          </p:cNvSpPr>
          <p:nvPr>
            <p:ph type="title"/>
          </p:nvPr>
        </p:nvSpPr>
        <p:spPr/>
        <p:txBody>
          <a:bodyPr>
            <a:normAutofit/>
          </a:bodyPr>
          <a:lstStyle/>
          <a:p>
            <a:r>
              <a:rPr lang="en-US" sz="4000"/>
              <a:t>What Is 			   ?</a:t>
            </a:r>
          </a:p>
        </p:txBody>
      </p:sp>
      <p:sp>
        <p:nvSpPr>
          <p:cNvPr id="6" name="Content Placeholder 5">
            <a:extLst>
              <a:ext uri="{FF2B5EF4-FFF2-40B4-BE49-F238E27FC236}">
                <a16:creationId xmlns:a16="http://schemas.microsoft.com/office/drawing/2014/main" id="{7E3AE3BF-ABF3-48EC-8EEA-FEC5560808D1}"/>
              </a:ext>
            </a:extLst>
          </p:cNvPr>
          <p:cNvSpPr>
            <a:spLocks noGrp="1"/>
          </p:cNvSpPr>
          <p:nvPr>
            <p:ph idx="13"/>
          </p:nvPr>
        </p:nvSpPr>
        <p:spPr>
          <a:xfrm>
            <a:off x="304800" y="2190750"/>
            <a:ext cx="11460480" cy="3919764"/>
          </a:xfrm>
        </p:spPr>
        <p:txBody>
          <a:bodyPr vert="horz" lIns="0" tIns="0" rIns="0" bIns="0" rtlCol="0" anchor="t">
            <a:normAutofit/>
          </a:bodyPr>
          <a:lstStyle/>
          <a:p>
            <a:pPr>
              <a:spcAft>
                <a:spcPts val="600"/>
              </a:spcAft>
            </a:pPr>
            <a:r>
              <a:rPr lang="en-US" sz="3200">
                <a:solidFill>
                  <a:srgbClr val="53C87F"/>
                </a:solidFill>
              </a:rPr>
              <a:t>Step-by-step</a:t>
            </a:r>
            <a:r>
              <a:rPr lang="en-US" sz="3200">
                <a:solidFill>
                  <a:schemeClr val="accent1"/>
                </a:solidFill>
              </a:rPr>
              <a:t> process </a:t>
            </a:r>
            <a:r>
              <a:rPr lang="en-US" sz="3200"/>
              <a:t>to identify and enact innovative approaches to      stormwater management</a:t>
            </a:r>
          </a:p>
          <a:p>
            <a:pPr>
              <a:spcBef>
                <a:spcPts val="1200"/>
              </a:spcBef>
              <a:spcAft>
                <a:spcPts val="600"/>
              </a:spcAft>
            </a:pPr>
            <a:r>
              <a:rPr lang="en-US" sz="3200"/>
              <a:t>WATERSS process was developed </a:t>
            </a:r>
            <a:r>
              <a:rPr lang="en-US" sz="3200">
                <a:solidFill>
                  <a:schemeClr val="accent1"/>
                </a:solidFill>
              </a:rPr>
              <a:t>based on successes seen </a:t>
            </a:r>
            <a:r>
              <a:rPr lang="en-US" sz="3200"/>
              <a:t>with other innovative stormwater projects across the state</a:t>
            </a:r>
          </a:p>
          <a:p>
            <a:pPr>
              <a:spcBef>
                <a:spcPts val="1200"/>
              </a:spcBef>
              <a:spcAft>
                <a:spcPts val="600"/>
              </a:spcAft>
            </a:pPr>
            <a:r>
              <a:rPr lang="en-US" sz="3200"/>
              <a:t>Includes process changes to </a:t>
            </a:r>
            <a:r>
              <a:rPr lang="en-US" sz="3200">
                <a:solidFill>
                  <a:schemeClr val="accent1"/>
                </a:solidFill>
              </a:rPr>
              <a:t>remedy reported obstacles </a:t>
            </a:r>
            <a:r>
              <a:rPr lang="en-US" sz="3200"/>
              <a:t>to innovation reported by the FDOT districts and regulatory WMDs</a:t>
            </a:r>
          </a:p>
        </p:txBody>
      </p:sp>
      <p:pic>
        <p:nvPicPr>
          <p:cNvPr id="8" name="Picture 7">
            <a:extLst>
              <a:ext uri="{FF2B5EF4-FFF2-40B4-BE49-F238E27FC236}">
                <a16:creationId xmlns:a16="http://schemas.microsoft.com/office/drawing/2014/main" id="{2E74A40E-7F73-4A94-8D10-E08DBDF43D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43218"/>
            <a:ext cx="2819400" cy="685800"/>
          </a:xfrm>
          <a:prstGeom prst="rect">
            <a:avLst/>
          </a:prstGeom>
          <a:noFill/>
          <a:ln>
            <a:noFill/>
          </a:ln>
        </p:spPr>
      </p:pic>
      <p:sp>
        <p:nvSpPr>
          <p:cNvPr id="2" name="Content Placeholder 5">
            <a:extLst>
              <a:ext uri="{FF2B5EF4-FFF2-40B4-BE49-F238E27FC236}">
                <a16:creationId xmlns:a16="http://schemas.microsoft.com/office/drawing/2014/main" id="{1BC8159C-1E56-4DCC-84C5-66FC515BAD08}"/>
              </a:ext>
            </a:extLst>
          </p:cNvPr>
          <p:cNvSpPr txBox="1">
            <a:spLocks/>
          </p:cNvSpPr>
          <p:nvPr/>
        </p:nvSpPr>
        <p:spPr>
          <a:xfrm>
            <a:off x="60960" y="1238791"/>
            <a:ext cx="11460480" cy="519352"/>
          </a:xfrm>
          <a:prstGeom prst="rect">
            <a:avLst/>
          </a:prstGeom>
        </p:spPr>
        <p:txBody>
          <a:bodyPr vert="horz" lIns="0" tIns="0" rIns="0" bIns="0" rtlCol="0" anchor="t">
            <a:noAutofit/>
          </a:bodyPr>
          <a:lstStyle>
            <a:lvl1pPr marL="171450" indent="-171450" algn="l" defTabSz="914400" rtl="0" eaLnBrk="1" latinLnBrk="0" hangingPunct="1">
              <a:lnSpc>
                <a:spcPct val="85000"/>
              </a:lnSpc>
              <a:spcBef>
                <a:spcPts val="0"/>
              </a:spcBef>
              <a:spcAft>
                <a:spcPts val="1400"/>
              </a:spcAft>
              <a:buFontTx/>
              <a:buBlip>
                <a:blip r:embed="rId4"/>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5"/>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1400"/>
              </a:spcAft>
              <a:buClrTx/>
              <a:buSzTx/>
              <a:buFontTx/>
              <a:buNone/>
              <a:tabLst/>
              <a:defRPr/>
            </a:pPr>
            <a:r>
              <a:rPr kumimoji="0" lang="en-US" sz="3200" b="1" i="0" u="none" strike="noStrike" kern="1200" cap="none" spc="-80" normalizeH="0" baseline="0" noProof="0">
                <a:ln>
                  <a:noFill/>
                </a:ln>
                <a:solidFill>
                  <a:prstClr val="black"/>
                </a:solidFill>
                <a:effectLst/>
                <a:uLnTx/>
                <a:uFillTx/>
                <a:latin typeface="Calibri"/>
                <a:ea typeface="+mn-ea"/>
                <a:cs typeface="Calibri"/>
              </a:rPr>
              <a:t>W</a:t>
            </a:r>
            <a:r>
              <a:rPr kumimoji="0" lang="en-US" sz="3200" b="0" i="0" u="none" strike="noStrike" kern="1200" cap="none" spc="-80" normalizeH="0" baseline="0" noProof="0">
                <a:ln>
                  <a:noFill/>
                </a:ln>
                <a:solidFill>
                  <a:prstClr val="black"/>
                </a:solidFill>
                <a:effectLst/>
                <a:uLnTx/>
                <a:uFillTx/>
                <a:latin typeface="Calibri"/>
                <a:ea typeface="+mn-ea"/>
                <a:cs typeface="Calibri"/>
              </a:rPr>
              <a:t>atershed </a:t>
            </a:r>
            <a:r>
              <a:rPr kumimoji="0" lang="en-US" sz="3200" b="1" i="0" u="none" strike="noStrike" kern="1200" cap="none" spc="-80" normalizeH="0" baseline="0" noProof="0">
                <a:ln>
                  <a:noFill/>
                </a:ln>
                <a:solidFill>
                  <a:prstClr val="black"/>
                </a:solidFill>
                <a:effectLst/>
                <a:uLnTx/>
                <a:uFillTx/>
                <a:latin typeface="Calibri"/>
                <a:ea typeface="+mn-ea"/>
                <a:cs typeface="Calibri"/>
              </a:rPr>
              <a:t>A</a:t>
            </a:r>
            <a:r>
              <a:rPr kumimoji="0" lang="en-US" sz="3200" b="0" i="0" u="none" strike="noStrike" kern="1200" cap="none" spc="-80" normalizeH="0" baseline="0" noProof="0">
                <a:ln>
                  <a:noFill/>
                </a:ln>
                <a:solidFill>
                  <a:prstClr val="black"/>
                </a:solidFill>
                <a:effectLst/>
                <a:uLnTx/>
                <a:uFillTx/>
                <a:latin typeface="Calibri"/>
                <a:ea typeface="+mn-ea"/>
                <a:cs typeface="Calibri"/>
              </a:rPr>
              <a:t>pproach </a:t>
            </a:r>
            <a:r>
              <a:rPr kumimoji="0" lang="en-US" sz="3200" b="1" i="0" u="none" strike="noStrike" kern="1200" cap="none" spc="-80" normalizeH="0" baseline="0" noProof="0">
                <a:ln>
                  <a:noFill/>
                </a:ln>
                <a:solidFill>
                  <a:prstClr val="black"/>
                </a:solidFill>
                <a:effectLst/>
                <a:uLnTx/>
                <a:uFillTx/>
                <a:latin typeface="Calibri"/>
                <a:ea typeface="+mn-ea"/>
                <a:cs typeface="Calibri"/>
              </a:rPr>
              <a:t>T</a:t>
            </a:r>
            <a:r>
              <a:rPr kumimoji="0" lang="en-US" sz="3200" b="0" i="0" u="none" strike="noStrike" kern="1200" cap="none" spc="-80" normalizeH="0" baseline="0" noProof="0">
                <a:ln>
                  <a:noFill/>
                </a:ln>
                <a:solidFill>
                  <a:prstClr val="black"/>
                </a:solidFill>
                <a:effectLst/>
                <a:uLnTx/>
                <a:uFillTx/>
                <a:latin typeface="Calibri"/>
                <a:ea typeface="+mn-ea"/>
                <a:cs typeface="Calibri"/>
              </a:rPr>
              <a:t>o </a:t>
            </a:r>
            <a:r>
              <a:rPr kumimoji="0" lang="en-US" sz="3200" b="1" i="0" u="none" strike="noStrike" kern="1200" cap="none" spc="-80" normalizeH="0" baseline="0" noProof="0">
                <a:ln>
                  <a:noFill/>
                </a:ln>
                <a:solidFill>
                  <a:prstClr val="black"/>
                </a:solidFill>
                <a:effectLst/>
                <a:uLnTx/>
                <a:uFillTx/>
                <a:latin typeface="Calibri"/>
                <a:ea typeface="+mn-ea"/>
                <a:cs typeface="Calibri"/>
              </a:rPr>
              <a:t>E</a:t>
            </a:r>
            <a:r>
              <a:rPr kumimoji="0" lang="en-US" sz="3200" b="0" i="0" u="none" strike="noStrike" kern="1200" cap="none" spc="-80" normalizeH="0" baseline="0" noProof="0">
                <a:ln>
                  <a:noFill/>
                </a:ln>
                <a:solidFill>
                  <a:prstClr val="black"/>
                </a:solidFill>
                <a:effectLst/>
                <a:uLnTx/>
                <a:uFillTx/>
                <a:latin typeface="Calibri"/>
                <a:ea typeface="+mn-ea"/>
                <a:cs typeface="Calibri"/>
              </a:rPr>
              <a:t>valuate </a:t>
            </a:r>
            <a:r>
              <a:rPr kumimoji="0" lang="en-US" sz="3200" b="1" i="0" u="none" strike="noStrike" kern="1200" cap="none" spc="-80" normalizeH="0" baseline="0" noProof="0">
                <a:ln>
                  <a:noFill/>
                </a:ln>
                <a:solidFill>
                  <a:prstClr val="black"/>
                </a:solidFill>
                <a:effectLst/>
                <a:uLnTx/>
                <a:uFillTx/>
                <a:latin typeface="Calibri"/>
                <a:ea typeface="+mn-ea"/>
                <a:cs typeface="Calibri"/>
              </a:rPr>
              <a:t>R</a:t>
            </a:r>
            <a:r>
              <a:rPr kumimoji="0" lang="en-US" sz="3200" b="0" i="0" u="none" strike="noStrike" kern="1200" cap="none" spc="-80" normalizeH="0" baseline="0" noProof="0">
                <a:ln>
                  <a:noFill/>
                </a:ln>
                <a:solidFill>
                  <a:prstClr val="black"/>
                </a:solidFill>
                <a:effectLst/>
                <a:uLnTx/>
                <a:uFillTx/>
                <a:latin typeface="Calibri"/>
                <a:ea typeface="+mn-ea"/>
                <a:cs typeface="Calibri"/>
              </a:rPr>
              <a:t>egional </a:t>
            </a:r>
            <a:r>
              <a:rPr kumimoji="0" lang="en-US" sz="3200" b="1" i="0" u="none" strike="noStrike" kern="1200" cap="none" spc="-80" normalizeH="0" baseline="0" noProof="0">
                <a:ln>
                  <a:noFill/>
                </a:ln>
                <a:solidFill>
                  <a:prstClr val="black"/>
                </a:solidFill>
                <a:effectLst/>
                <a:uLnTx/>
                <a:uFillTx/>
                <a:latin typeface="Calibri"/>
                <a:ea typeface="+mn-ea"/>
                <a:cs typeface="Calibri"/>
              </a:rPr>
              <a:t>S</a:t>
            </a:r>
            <a:r>
              <a:rPr kumimoji="0" lang="en-US" sz="3200" b="0" i="0" u="none" strike="noStrike" kern="1200" cap="none" spc="-80" normalizeH="0" baseline="0" noProof="0">
                <a:ln>
                  <a:noFill/>
                </a:ln>
                <a:solidFill>
                  <a:prstClr val="black"/>
                </a:solidFill>
                <a:effectLst/>
                <a:uLnTx/>
                <a:uFillTx/>
                <a:latin typeface="Calibri"/>
                <a:ea typeface="+mn-ea"/>
                <a:cs typeface="Calibri"/>
              </a:rPr>
              <a:t>tormwater </a:t>
            </a:r>
            <a:r>
              <a:rPr kumimoji="0" lang="en-US" sz="3200" b="1" i="0" u="none" strike="noStrike" kern="1200" cap="none" spc="-80" normalizeH="0" baseline="0" noProof="0">
                <a:ln>
                  <a:noFill/>
                </a:ln>
                <a:solidFill>
                  <a:prstClr val="black"/>
                </a:solidFill>
                <a:effectLst/>
                <a:uLnTx/>
                <a:uFillTx/>
                <a:latin typeface="Calibri"/>
                <a:ea typeface="+mn-ea"/>
                <a:cs typeface="Calibri"/>
              </a:rPr>
              <a:t>S</a:t>
            </a:r>
            <a:r>
              <a:rPr kumimoji="0" lang="en-US" sz="3200" b="0" i="0" u="none" strike="noStrike" kern="1200" cap="none" spc="-80" normalizeH="0" baseline="0" noProof="0">
                <a:ln>
                  <a:noFill/>
                </a:ln>
                <a:solidFill>
                  <a:prstClr val="black"/>
                </a:solidFill>
                <a:effectLst/>
                <a:uLnTx/>
                <a:uFillTx/>
                <a:latin typeface="Calibri"/>
                <a:ea typeface="+mn-ea"/>
                <a:cs typeface="Calibri"/>
              </a:rPr>
              <a:t>olutions</a:t>
            </a:r>
          </a:p>
        </p:txBody>
      </p:sp>
      <p:cxnSp>
        <p:nvCxnSpPr>
          <p:cNvPr id="9" name="Straight Connector 8">
            <a:extLst>
              <a:ext uri="{FF2B5EF4-FFF2-40B4-BE49-F238E27FC236}">
                <a16:creationId xmlns:a16="http://schemas.microsoft.com/office/drawing/2014/main" id="{5F5E8021-8078-4B0A-862E-523EA25F93B1}"/>
              </a:ext>
            </a:extLst>
          </p:cNvPr>
          <p:cNvCxnSpPr>
            <a:cxnSpLocks/>
          </p:cNvCxnSpPr>
          <p:nvPr/>
        </p:nvCxnSpPr>
        <p:spPr>
          <a:xfrm>
            <a:off x="0" y="1774039"/>
            <a:ext cx="12192000" cy="1451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4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1E5701-E7C6-4F22-92D8-719B165C239C}"/>
              </a:ext>
            </a:extLst>
          </p:cNvPr>
          <p:cNvSpPr>
            <a:spLocks noGrp="1"/>
          </p:cNvSpPr>
          <p:nvPr>
            <p:ph type="title"/>
          </p:nvPr>
        </p:nvSpPr>
        <p:spPr>
          <a:xfrm>
            <a:off x="304800" y="369648"/>
            <a:ext cx="10763002" cy="822960"/>
          </a:xfrm>
        </p:spPr>
        <p:txBody>
          <a:bodyPr>
            <a:noAutofit/>
          </a:bodyPr>
          <a:lstStyle/>
          <a:p>
            <a:r>
              <a:rPr lang="en-US" sz="4400"/>
              <a:t>Lessons Adopted into</a:t>
            </a:r>
          </a:p>
        </p:txBody>
      </p:sp>
      <p:sp>
        <p:nvSpPr>
          <p:cNvPr id="6" name="Content Placeholder 5">
            <a:extLst>
              <a:ext uri="{FF2B5EF4-FFF2-40B4-BE49-F238E27FC236}">
                <a16:creationId xmlns:a16="http://schemas.microsoft.com/office/drawing/2014/main" id="{7E3AE3BF-ABF3-48EC-8EEA-FEC5560808D1}"/>
              </a:ext>
            </a:extLst>
          </p:cNvPr>
          <p:cNvSpPr>
            <a:spLocks noGrp="1"/>
          </p:cNvSpPr>
          <p:nvPr>
            <p:ph idx="13"/>
          </p:nvPr>
        </p:nvSpPr>
        <p:spPr>
          <a:xfrm>
            <a:off x="304800" y="1780540"/>
            <a:ext cx="9906952" cy="4096653"/>
          </a:xfrm>
        </p:spPr>
        <p:txBody>
          <a:bodyPr vert="horz" lIns="0" tIns="0" rIns="0" bIns="0" rtlCol="0" anchor="t">
            <a:normAutofit/>
          </a:bodyPr>
          <a:lstStyle/>
          <a:p>
            <a:pPr>
              <a:spcAft>
                <a:spcPts val="600"/>
              </a:spcAft>
            </a:pPr>
            <a:r>
              <a:rPr lang="en-US" sz="3200" b="1"/>
              <a:t> </a:t>
            </a:r>
            <a:r>
              <a:rPr lang="en-US" sz="3200">
                <a:solidFill>
                  <a:srgbClr val="53C87F"/>
                </a:solidFill>
              </a:rPr>
              <a:t>Champions make things happen</a:t>
            </a:r>
          </a:p>
          <a:p>
            <a:pPr>
              <a:spcAft>
                <a:spcPts val="600"/>
              </a:spcAft>
            </a:pPr>
            <a:r>
              <a:rPr lang="en-US" sz="3200"/>
              <a:t> WMD support important</a:t>
            </a:r>
          </a:p>
          <a:p>
            <a:pPr>
              <a:spcAft>
                <a:spcPts val="600"/>
              </a:spcAft>
            </a:pPr>
            <a:r>
              <a:rPr lang="en-US" sz="3200"/>
              <a:t> FDOT Management support vital</a:t>
            </a:r>
          </a:p>
          <a:p>
            <a:pPr>
              <a:spcAft>
                <a:spcPts val="600"/>
              </a:spcAft>
            </a:pPr>
            <a:r>
              <a:rPr lang="en-US" sz="3200"/>
              <a:t> Multi-disciplinary support needed</a:t>
            </a:r>
          </a:p>
          <a:p>
            <a:pPr>
              <a:spcAft>
                <a:spcPts val="600"/>
              </a:spcAft>
            </a:pPr>
            <a:endParaRPr lang="en-US" sz="3200"/>
          </a:p>
          <a:p>
            <a:pPr>
              <a:spcAft>
                <a:spcPts val="600"/>
              </a:spcAft>
            </a:pPr>
            <a:r>
              <a:rPr lang="en-US" sz="3200"/>
              <a:t> Good ideas undercut by inflexible project schedules</a:t>
            </a:r>
          </a:p>
          <a:p>
            <a:pPr>
              <a:spcAft>
                <a:spcPts val="600"/>
              </a:spcAft>
            </a:pPr>
            <a:r>
              <a:rPr lang="en-US" sz="3200"/>
              <a:t> Coordination MUST happen early within schedule</a:t>
            </a:r>
          </a:p>
          <a:p>
            <a:pPr>
              <a:spcAft>
                <a:spcPts val="600"/>
              </a:spcAft>
            </a:pPr>
            <a:r>
              <a:rPr lang="en-US" sz="3200"/>
              <a:t> Have a viable alternative to partnership!</a:t>
            </a:r>
          </a:p>
        </p:txBody>
      </p:sp>
      <p:cxnSp>
        <p:nvCxnSpPr>
          <p:cNvPr id="9" name="Straight Connector 8">
            <a:extLst>
              <a:ext uri="{FF2B5EF4-FFF2-40B4-BE49-F238E27FC236}">
                <a16:creationId xmlns:a16="http://schemas.microsoft.com/office/drawing/2014/main" id="{5F5E8021-8078-4B0A-862E-523EA25F93B1}"/>
              </a:ext>
            </a:extLst>
          </p:cNvPr>
          <p:cNvCxnSpPr>
            <a:cxnSpLocks/>
          </p:cNvCxnSpPr>
          <p:nvPr/>
        </p:nvCxnSpPr>
        <p:spPr>
          <a:xfrm>
            <a:off x="0" y="1382156"/>
            <a:ext cx="12192000" cy="1451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6129DBA-C3A6-A802-E6FC-3DE02D0479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2061" y="445744"/>
            <a:ext cx="2819400" cy="685800"/>
          </a:xfrm>
          <a:prstGeom prst="rect">
            <a:avLst/>
          </a:prstGeom>
          <a:noFill/>
          <a:ln>
            <a:noFill/>
          </a:ln>
        </p:spPr>
      </p:pic>
      <p:pic>
        <p:nvPicPr>
          <p:cNvPr id="10" name="Graphic 9" descr="Classroom with solid fill">
            <a:extLst>
              <a:ext uri="{FF2B5EF4-FFF2-40B4-BE49-F238E27FC236}">
                <a16:creationId xmlns:a16="http://schemas.microsoft.com/office/drawing/2014/main" id="{6348B194-3177-BC3F-5641-256B0087D5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5400" y="1576476"/>
            <a:ext cx="2514655" cy="2514655"/>
          </a:xfrm>
          <a:prstGeom prst="rect">
            <a:avLst/>
          </a:prstGeom>
        </p:spPr>
      </p:pic>
    </p:spTree>
    <p:extLst>
      <p:ext uri="{BB962C8B-B14F-4D97-AF65-F5344CB8AC3E}">
        <p14:creationId xmlns:p14="http://schemas.microsoft.com/office/powerpoint/2010/main" val="350263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0A1F9A6-BFDC-4E83-8BA8-0393F67F7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5489" y="1097598"/>
            <a:ext cx="5925354" cy="5030247"/>
          </a:xfrm>
          <a:prstGeom prst="rect">
            <a:avLst/>
          </a:prstGeom>
        </p:spPr>
      </p:pic>
      <p:sp>
        <p:nvSpPr>
          <p:cNvPr id="2" name="Title 1">
            <a:extLst>
              <a:ext uri="{FF2B5EF4-FFF2-40B4-BE49-F238E27FC236}">
                <a16:creationId xmlns:a16="http://schemas.microsoft.com/office/drawing/2014/main" id="{A823B437-D67C-4C56-BB03-4A449B9956B5}"/>
              </a:ext>
            </a:extLst>
          </p:cNvPr>
          <p:cNvSpPr>
            <a:spLocks noGrp="1"/>
          </p:cNvSpPr>
          <p:nvPr>
            <p:ph type="title"/>
          </p:nvPr>
        </p:nvSpPr>
        <p:spPr/>
        <p:txBody>
          <a:bodyPr>
            <a:noAutofit/>
          </a:bodyPr>
          <a:lstStyle/>
          <a:p>
            <a:r>
              <a:rPr lang="da-DK" sz="4000"/>
              <a:t>Innovative Strategy Benefits</a:t>
            </a:r>
            <a:endParaRPr lang="en-US"/>
          </a:p>
        </p:txBody>
      </p:sp>
      <p:sp>
        <p:nvSpPr>
          <p:cNvPr id="6" name="Rectangle: Rounded Corners 5">
            <a:extLst>
              <a:ext uri="{FF2B5EF4-FFF2-40B4-BE49-F238E27FC236}">
                <a16:creationId xmlns:a16="http://schemas.microsoft.com/office/drawing/2014/main" id="{A13ED454-48F7-4305-97C4-A8A2897A860B}"/>
              </a:ext>
            </a:extLst>
          </p:cNvPr>
          <p:cNvSpPr/>
          <p:nvPr/>
        </p:nvSpPr>
        <p:spPr>
          <a:xfrm>
            <a:off x="1542197" y="2048298"/>
            <a:ext cx="4064616" cy="987658"/>
          </a:xfrm>
          <a:prstGeom prst="roundRect">
            <a:avLst/>
          </a:prstGeom>
          <a:solidFill>
            <a:srgbClr val="00C0F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a:ea typeface="+mn-ea"/>
                <a:cs typeface="+mn-cs"/>
              </a:rPr>
              <a:t>Old Tampa Bay</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$48 Million in Stormwater Pond Savings</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$3.5 Million in Seagrass Credits</a:t>
            </a:r>
          </a:p>
        </p:txBody>
      </p:sp>
      <p:sp>
        <p:nvSpPr>
          <p:cNvPr id="16" name="Rectangle: Rounded Corners 15">
            <a:extLst>
              <a:ext uri="{FF2B5EF4-FFF2-40B4-BE49-F238E27FC236}">
                <a16:creationId xmlns:a16="http://schemas.microsoft.com/office/drawing/2014/main" id="{47F84F50-75D4-46D0-BD8F-1AF56DDD5A32}"/>
              </a:ext>
            </a:extLst>
          </p:cNvPr>
          <p:cNvSpPr/>
          <p:nvPr/>
        </p:nvSpPr>
        <p:spPr>
          <a:xfrm>
            <a:off x="2251880" y="4989620"/>
            <a:ext cx="4226115" cy="1202481"/>
          </a:xfrm>
          <a:prstGeom prst="roundRect">
            <a:avLst/>
          </a:prstGeom>
          <a:solidFill>
            <a:srgbClr val="008DC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a:ea typeface="+mn-ea"/>
                <a:cs typeface="+mn-cs"/>
              </a:rPr>
              <a:t>I-75 Bond Ranch</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$1.5 Million Budgeted for Ponds Spent for Greater Environmental Benefit</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$715,000 in Wetland Mitigation Savings        </a:t>
            </a:r>
          </a:p>
        </p:txBody>
      </p:sp>
      <p:sp>
        <p:nvSpPr>
          <p:cNvPr id="17" name="Rectangle: Rounded Corners 16">
            <a:extLst>
              <a:ext uri="{FF2B5EF4-FFF2-40B4-BE49-F238E27FC236}">
                <a16:creationId xmlns:a16="http://schemas.microsoft.com/office/drawing/2014/main" id="{52078251-D7E7-4F06-BDB1-65ACE314C37D}"/>
              </a:ext>
            </a:extLst>
          </p:cNvPr>
          <p:cNvSpPr/>
          <p:nvPr/>
        </p:nvSpPr>
        <p:spPr>
          <a:xfrm>
            <a:off x="1732694" y="3911932"/>
            <a:ext cx="4064616" cy="991310"/>
          </a:xfrm>
          <a:prstGeom prst="roundRect">
            <a:avLst/>
          </a:prstGeom>
          <a:solidFill>
            <a:srgbClr val="008DC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a:ea typeface="+mn-ea"/>
                <a:cs typeface="+mn-cs"/>
              </a:rPr>
              <a:t>SR 82, Segments 1-4</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$4.6 Million in Stormwater Pond Savings</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No Long-Term Maintenance</a:t>
            </a:r>
          </a:p>
        </p:txBody>
      </p:sp>
      <p:sp>
        <p:nvSpPr>
          <p:cNvPr id="20" name="Rectangle: Rounded Corners 19">
            <a:extLst>
              <a:ext uri="{FF2B5EF4-FFF2-40B4-BE49-F238E27FC236}">
                <a16:creationId xmlns:a16="http://schemas.microsoft.com/office/drawing/2014/main" id="{4EEB6F48-E4CF-44F9-8A82-D96438189D57}"/>
              </a:ext>
            </a:extLst>
          </p:cNvPr>
          <p:cNvSpPr/>
          <p:nvPr/>
        </p:nvSpPr>
        <p:spPr>
          <a:xfrm>
            <a:off x="7344755" y="1426023"/>
            <a:ext cx="4028379" cy="838149"/>
          </a:xfrm>
          <a:prstGeom prst="roundRect">
            <a:avLst/>
          </a:prstGeom>
          <a:solidFill>
            <a:srgbClr val="29A9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a:ea typeface="+mn-ea"/>
                <a:cs typeface="+mn-cs"/>
              </a:rPr>
              <a:t>SR 15/600 Widening</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$3.3 Million in Stormwater Pond Savings</a:t>
            </a:r>
          </a:p>
        </p:txBody>
      </p:sp>
      <p:sp>
        <p:nvSpPr>
          <p:cNvPr id="21" name="Rectangle: Rounded Corners 20">
            <a:extLst>
              <a:ext uri="{FF2B5EF4-FFF2-40B4-BE49-F238E27FC236}">
                <a16:creationId xmlns:a16="http://schemas.microsoft.com/office/drawing/2014/main" id="{FBD180AA-E37D-4C3C-BECB-985577083928}"/>
              </a:ext>
            </a:extLst>
          </p:cNvPr>
          <p:cNvSpPr/>
          <p:nvPr/>
        </p:nvSpPr>
        <p:spPr>
          <a:xfrm>
            <a:off x="7990912" y="2527492"/>
            <a:ext cx="3737349" cy="1555890"/>
          </a:xfrm>
          <a:prstGeom prst="roundRect">
            <a:avLst/>
          </a:prstGeom>
          <a:solidFill>
            <a:srgbClr val="29A9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a:ea typeface="+mn-ea"/>
                <a:cs typeface="+mn-cs"/>
              </a:rPr>
              <a:t>A-FIRST</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$15 Million in Stormwater Pond and Floodplain Bridge Savings</a:t>
            </a:r>
          </a:p>
          <a:p>
            <a:pPr marL="120650" marR="0" lvl="0" indent="-120650" algn="l" defTabSz="914400" rtl="0" eaLnBrk="1" fontAlgn="auto" latinLnBrk="0" hangingPunct="1">
              <a:lnSpc>
                <a:spcPct val="100000"/>
              </a:lnSpc>
              <a:spcBef>
                <a:spcPts val="0"/>
              </a:spcBef>
              <a:spcAft>
                <a:spcPts val="0"/>
              </a:spcAft>
              <a:buClrTx/>
              <a:buSzTx/>
              <a:buFontTx/>
              <a:buBlip>
                <a:blip r:embed="rId5"/>
              </a:buBlip>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Water Supply through Stormwater Harvesting</a:t>
            </a:r>
          </a:p>
        </p:txBody>
      </p:sp>
    </p:spTree>
    <p:extLst>
      <p:ext uri="{BB962C8B-B14F-4D97-AF65-F5344CB8AC3E}">
        <p14:creationId xmlns:p14="http://schemas.microsoft.com/office/powerpoint/2010/main" val="125420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7F92-25EA-4155-81E4-7C2F482C8A89}"/>
              </a:ext>
            </a:extLst>
          </p:cNvPr>
          <p:cNvSpPr>
            <a:spLocks noGrp="1"/>
          </p:cNvSpPr>
          <p:nvPr>
            <p:ph type="title"/>
          </p:nvPr>
        </p:nvSpPr>
        <p:spPr/>
        <p:txBody>
          <a:bodyPr>
            <a:normAutofit/>
          </a:bodyPr>
          <a:lstStyle/>
          <a:p>
            <a:r>
              <a:rPr lang="en-US" sz="4000">
                <a:solidFill>
                  <a:srgbClr val="00749C"/>
                </a:solidFill>
              </a:rPr>
              <a:t>Anticipated Benefits of                      Process </a:t>
            </a:r>
          </a:p>
        </p:txBody>
      </p:sp>
      <p:graphicFrame>
        <p:nvGraphicFramePr>
          <p:cNvPr id="15" name="Content Placeholder 14">
            <a:extLst>
              <a:ext uri="{FF2B5EF4-FFF2-40B4-BE49-F238E27FC236}">
                <a16:creationId xmlns:a16="http://schemas.microsoft.com/office/drawing/2014/main" id="{5589F2CF-7015-4744-8E9D-309F84029057}"/>
              </a:ext>
            </a:extLst>
          </p:cNvPr>
          <p:cNvGraphicFramePr>
            <a:graphicFrameLocks noGrp="1"/>
          </p:cNvGraphicFramePr>
          <p:nvPr>
            <p:ph idx="13"/>
            <p:extLst>
              <p:ext uri="{D42A27DB-BD31-4B8C-83A1-F6EECF244321}">
                <p14:modId xmlns:p14="http://schemas.microsoft.com/office/powerpoint/2010/main" val="1490962862"/>
              </p:ext>
            </p:extLst>
          </p:nvPr>
        </p:nvGraphicFramePr>
        <p:xfrm>
          <a:off x="304800" y="1292225"/>
          <a:ext cx="11460163" cy="4818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F4F6A7F-B318-4B48-931E-FD9D5E5CAD8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1092" y="390250"/>
            <a:ext cx="2819400" cy="685800"/>
          </a:xfrm>
          <a:prstGeom prst="rect">
            <a:avLst/>
          </a:prstGeom>
          <a:noFill/>
          <a:ln>
            <a:noFill/>
          </a:ln>
        </p:spPr>
      </p:pic>
    </p:spTree>
    <p:extLst>
      <p:ext uri="{BB962C8B-B14F-4D97-AF65-F5344CB8AC3E}">
        <p14:creationId xmlns:p14="http://schemas.microsoft.com/office/powerpoint/2010/main" val="23692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1E5701-E7C6-4F22-92D8-719B165C239C}"/>
              </a:ext>
            </a:extLst>
          </p:cNvPr>
          <p:cNvSpPr>
            <a:spLocks noGrp="1"/>
          </p:cNvSpPr>
          <p:nvPr>
            <p:ph type="title"/>
          </p:nvPr>
        </p:nvSpPr>
        <p:spPr/>
        <p:txBody>
          <a:bodyPr>
            <a:normAutofit/>
          </a:bodyPr>
          <a:lstStyle/>
          <a:p>
            <a:r>
              <a:rPr lang="en-US" sz="4000"/>
              <a:t>What Is 			   ?</a:t>
            </a:r>
          </a:p>
        </p:txBody>
      </p:sp>
      <p:sp>
        <p:nvSpPr>
          <p:cNvPr id="6" name="Content Placeholder 5">
            <a:extLst>
              <a:ext uri="{FF2B5EF4-FFF2-40B4-BE49-F238E27FC236}">
                <a16:creationId xmlns:a16="http://schemas.microsoft.com/office/drawing/2014/main" id="{7E3AE3BF-ABF3-48EC-8EEA-FEC5560808D1}"/>
              </a:ext>
            </a:extLst>
          </p:cNvPr>
          <p:cNvSpPr>
            <a:spLocks noGrp="1"/>
          </p:cNvSpPr>
          <p:nvPr>
            <p:ph idx="13"/>
          </p:nvPr>
        </p:nvSpPr>
        <p:spPr>
          <a:xfrm>
            <a:off x="365760" y="2082684"/>
            <a:ext cx="11460480" cy="3817225"/>
          </a:xfrm>
        </p:spPr>
        <p:txBody>
          <a:bodyPr vert="horz" lIns="0" tIns="0" rIns="0" bIns="0" rtlCol="0" anchor="t">
            <a:normAutofit/>
          </a:bodyPr>
          <a:lstStyle/>
          <a:p>
            <a:pPr>
              <a:spcBef>
                <a:spcPts val="1200"/>
              </a:spcBef>
              <a:spcAft>
                <a:spcPts val="600"/>
              </a:spcAft>
            </a:pPr>
            <a:r>
              <a:rPr lang="en-US" sz="3200"/>
              <a:t>WATERSS…</a:t>
            </a:r>
          </a:p>
          <a:p>
            <a:pPr lvl="1">
              <a:spcAft>
                <a:spcPts val="600"/>
              </a:spcAft>
            </a:pPr>
            <a:r>
              <a:rPr lang="en-US" sz="3200"/>
              <a:t>Replaces current Environmental Look Around (ELA) Process with a 	detailed, multi-phased framework for “how to”</a:t>
            </a:r>
            <a:endParaRPr lang="en-US" sz="2800" i="1">
              <a:cs typeface="Calibri"/>
            </a:endParaRPr>
          </a:p>
          <a:p>
            <a:pPr lvl="1"/>
            <a:r>
              <a:rPr lang="en-US" sz="3200"/>
              <a:t>Offers revised pond siting process for when traditional ponds are 	necessary</a:t>
            </a:r>
            <a:endParaRPr lang="en-US" sz="3200">
              <a:cs typeface="Calibri"/>
            </a:endParaRPr>
          </a:p>
          <a:p>
            <a:pPr>
              <a:spcBef>
                <a:spcPts val="1200"/>
              </a:spcBef>
              <a:spcAft>
                <a:spcPts val="600"/>
              </a:spcAft>
            </a:pPr>
            <a:r>
              <a:rPr lang="en-US" sz="3200"/>
              <a:t>See </a:t>
            </a:r>
            <a:r>
              <a:rPr lang="en-US" sz="3200" i="1">
                <a:solidFill>
                  <a:schemeClr val="accent1"/>
                </a:solidFill>
              </a:rPr>
              <a:t>WATERSS Process Guidebook</a:t>
            </a:r>
            <a:r>
              <a:rPr lang="en-US" sz="3200"/>
              <a:t>, published September 2021</a:t>
            </a:r>
          </a:p>
        </p:txBody>
      </p:sp>
      <p:pic>
        <p:nvPicPr>
          <p:cNvPr id="8" name="Picture 7">
            <a:extLst>
              <a:ext uri="{FF2B5EF4-FFF2-40B4-BE49-F238E27FC236}">
                <a16:creationId xmlns:a16="http://schemas.microsoft.com/office/drawing/2014/main" id="{2E74A40E-7F73-4A94-8D10-E08DBDF43D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43218"/>
            <a:ext cx="2819400" cy="685800"/>
          </a:xfrm>
          <a:prstGeom prst="rect">
            <a:avLst/>
          </a:prstGeom>
          <a:noFill/>
          <a:ln>
            <a:noFill/>
          </a:ln>
        </p:spPr>
      </p:pic>
      <p:sp>
        <p:nvSpPr>
          <p:cNvPr id="12" name="Content Placeholder 5">
            <a:extLst>
              <a:ext uri="{FF2B5EF4-FFF2-40B4-BE49-F238E27FC236}">
                <a16:creationId xmlns:a16="http://schemas.microsoft.com/office/drawing/2014/main" id="{BB159287-173C-42DC-B1D4-23EBDEC87B57}"/>
              </a:ext>
            </a:extLst>
          </p:cNvPr>
          <p:cNvSpPr txBox="1">
            <a:spLocks/>
          </p:cNvSpPr>
          <p:nvPr/>
        </p:nvSpPr>
        <p:spPr>
          <a:xfrm>
            <a:off x="60960" y="1238791"/>
            <a:ext cx="11460480" cy="519352"/>
          </a:xfrm>
          <a:prstGeom prst="rect">
            <a:avLst/>
          </a:prstGeom>
        </p:spPr>
        <p:txBody>
          <a:bodyPr vert="horz" lIns="0" tIns="0" rIns="0" bIns="0" rtlCol="0" anchor="t">
            <a:noAutofit/>
          </a:bodyPr>
          <a:lstStyle>
            <a:lvl1pPr marL="171450" indent="-171450" algn="l" defTabSz="914400" rtl="0" eaLnBrk="1" latinLnBrk="0" hangingPunct="1">
              <a:lnSpc>
                <a:spcPct val="85000"/>
              </a:lnSpc>
              <a:spcBef>
                <a:spcPts val="0"/>
              </a:spcBef>
              <a:spcAft>
                <a:spcPts val="1400"/>
              </a:spcAft>
              <a:buFontTx/>
              <a:buBlip>
                <a:blip r:embed="rId4"/>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5"/>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1400"/>
              </a:spcAft>
              <a:buClrTx/>
              <a:buSzTx/>
              <a:buFontTx/>
              <a:buNone/>
              <a:tabLst/>
              <a:defRPr/>
            </a:pPr>
            <a:r>
              <a:rPr kumimoji="0" lang="en-US" sz="3200" b="1" i="0" u="none" strike="noStrike" kern="1200" cap="none" spc="-80" normalizeH="0" baseline="0" noProof="0">
                <a:ln>
                  <a:noFill/>
                </a:ln>
                <a:solidFill>
                  <a:prstClr val="black"/>
                </a:solidFill>
                <a:effectLst/>
                <a:uLnTx/>
                <a:uFillTx/>
                <a:latin typeface="Calibri"/>
                <a:ea typeface="+mn-ea"/>
                <a:cs typeface="Calibri"/>
              </a:rPr>
              <a:t>W</a:t>
            </a:r>
            <a:r>
              <a:rPr kumimoji="0" lang="en-US" sz="3200" b="0" i="0" u="none" strike="noStrike" kern="1200" cap="none" spc="-80" normalizeH="0" baseline="0" noProof="0">
                <a:ln>
                  <a:noFill/>
                </a:ln>
                <a:solidFill>
                  <a:prstClr val="black"/>
                </a:solidFill>
                <a:effectLst/>
                <a:uLnTx/>
                <a:uFillTx/>
                <a:latin typeface="Calibri"/>
                <a:ea typeface="+mn-ea"/>
                <a:cs typeface="Calibri"/>
              </a:rPr>
              <a:t>atershed </a:t>
            </a:r>
            <a:r>
              <a:rPr kumimoji="0" lang="en-US" sz="3200" b="1" i="0" u="none" strike="noStrike" kern="1200" cap="none" spc="-80" normalizeH="0" baseline="0" noProof="0">
                <a:ln>
                  <a:noFill/>
                </a:ln>
                <a:solidFill>
                  <a:prstClr val="black"/>
                </a:solidFill>
                <a:effectLst/>
                <a:uLnTx/>
                <a:uFillTx/>
                <a:latin typeface="Calibri"/>
                <a:ea typeface="+mn-ea"/>
                <a:cs typeface="Calibri"/>
              </a:rPr>
              <a:t>A</a:t>
            </a:r>
            <a:r>
              <a:rPr kumimoji="0" lang="en-US" sz="3200" b="0" i="0" u="none" strike="noStrike" kern="1200" cap="none" spc="-80" normalizeH="0" baseline="0" noProof="0">
                <a:ln>
                  <a:noFill/>
                </a:ln>
                <a:solidFill>
                  <a:prstClr val="black"/>
                </a:solidFill>
                <a:effectLst/>
                <a:uLnTx/>
                <a:uFillTx/>
                <a:latin typeface="Calibri"/>
                <a:ea typeface="+mn-ea"/>
                <a:cs typeface="Calibri"/>
              </a:rPr>
              <a:t>pproach </a:t>
            </a:r>
            <a:r>
              <a:rPr kumimoji="0" lang="en-US" sz="3200" b="1" i="0" u="none" strike="noStrike" kern="1200" cap="none" spc="-80" normalizeH="0" baseline="0" noProof="0">
                <a:ln>
                  <a:noFill/>
                </a:ln>
                <a:solidFill>
                  <a:prstClr val="black"/>
                </a:solidFill>
                <a:effectLst/>
                <a:uLnTx/>
                <a:uFillTx/>
                <a:latin typeface="Calibri"/>
                <a:ea typeface="+mn-ea"/>
                <a:cs typeface="Calibri"/>
              </a:rPr>
              <a:t>T</a:t>
            </a:r>
            <a:r>
              <a:rPr kumimoji="0" lang="en-US" sz="3200" b="0" i="0" u="none" strike="noStrike" kern="1200" cap="none" spc="-80" normalizeH="0" baseline="0" noProof="0">
                <a:ln>
                  <a:noFill/>
                </a:ln>
                <a:solidFill>
                  <a:prstClr val="black"/>
                </a:solidFill>
                <a:effectLst/>
                <a:uLnTx/>
                <a:uFillTx/>
                <a:latin typeface="Calibri"/>
                <a:ea typeface="+mn-ea"/>
                <a:cs typeface="Calibri"/>
              </a:rPr>
              <a:t>o </a:t>
            </a:r>
            <a:r>
              <a:rPr kumimoji="0" lang="en-US" sz="3200" b="1" i="0" u="none" strike="noStrike" kern="1200" cap="none" spc="-80" normalizeH="0" baseline="0" noProof="0">
                <a:ln>
                  <a:noFill/>
                </a:ln>
                <a:solidFill>
                  <a:prstClr val="black"/>
                </a:solidFill>
                <a:effectLst/>
                <a:uLnTx/>
                <a:uFillTx/>
                <a:latin typeface="Calibri"/>
                <a:ea typeface="+mn-ea"/>
                <a:cs typeface="Calibri"/>
              </a:rPr>
              <a:t>E</a:t>
            </a:r>
            <a:r>
              <a:rPr kumimoji="0" lang="en-US" sz="3200" b="0" i="0" u="none" strike="noStrike" kern="1200" cap="none" spc="-80" normalizeH="0" baseline="0" noProof="0">
                <a:ln>
                  <a:noFill/>
                </a:ln>
                <a:solidFill>
                  <a:prstClr val="black"/>
                </a:solidFill>
                <a:effectLst/>
                <a:uLnTx/>
                <a:uFillTx/>
                <a:latin typeface="Calibri"/>
                <a:ea typeface="+mn-ea"/>
                <a:cs typeface="Calibri"/>
              </a:rPr>
              <a:t>valuate </a:t>
            </a:r>
            <a:r>
              <a:rPr kumimoji="0" lang="en-US" sz="3200" b="1" i="0" u="none" strike="noStrike" kern="1200" cap="none" spc="-80" normalizeH="0" baseline="0" noProof="0">
                <a:ln>
                  <a:noFill/>
                </a:ln>
                <a:solidFill>
                  <a:prstClr val="black"/>
                </a:solidFill>
                <a:effectLst/>
                <a:uLnTx/>
                <a:uFillTx/>
                <a:latin typeface="Calibri"/>
                <a:ea typeface="+mn-ea"/>
                <a:cs typeface="Calibri"/>
              </a:rPr>
              <a:t>R</a:t>
            </a:r>
            <a:r>
              <a:rPr kumimoji="0" lang="en-US" sz="3200" b="0" i="0" u="none" strike="noStrike" kern="1200" cap="none" spc="-80" normalizeH="0" baseline="0" noProof="0">
                <a:ln>
                  <a:noFill/>
                </a:ln>
                <a:solidFill>
                  <a:prstClr val="black"/>
                </a:solidFill>
                <a:effectLst/>
                <a:uLnTx/>
                <a:uFillTx/>
                <a:latin typeface="Calibri"/>
                <a:ea typeface="+mn-ea"/>
                <a:cs typeface="Calibri"/>
              </a:rPr>
              <a:t>egional </a:t>
            </a:r>
            <a:r>
              <a:rPr kumimoji="0" lang="en-US" sz="3200" b="1" i="0" u="none" strike="noStrike" kern="1200" cap="none" spc="-80" normalizeH="0" baseline="0" noProof="0">
                <a:ln>
                  <a:noFill/>
                </a:ln>
                <a:solidFill>
                  <a:prstClr val="black"/>
                </a:solidFill>
                <a:effectLst/>
                <a:uLnTx/>
                <a:uFillTx/>
                <a:latin typeface="Calibri"/>
                <a:ea typeface="+mn-ea"/>
                <a:cs typeface="Calibri"/>
              </a:rPr>
              <a:t>S</a:t>
            </a:r>
            <a:r>
              <a:rPr kumimoji="0" lang="en-US" sz="3200" b="0" i="0" u="none" strike="noStrike" kern="1200" cap="none" spc="-80" normalizeH="0" baseline="0" noProof="0">
                <a:ln>
                  <a:noFill/>
                </a:ln>
                <a:solidFill>
                  <a:prstClr val="black"/>
                </a:solidFill>
                <a:effectLst/>
                <a:uLnTx/>
                <a:uFillTx/>
                <a:latin typeface="Calibri"/>
                <a:ea typeface="+mn-ea"/>
                <a:cs typeface="Calibri"/>
              </a:rPr>
              <a:t>tormwater </a:t>
            </a:r>
            <a:r>
              <a:rPr kumimoji="0" lang="en-US" sz="3200" b="1" i="0" u="none" strike="noStrike" kern="1200" cap="none" spc="-80" normalizeH="0" baseline="0" noProof="0">
                <a:ln>
                  <a:noFill/>
                </a:ln>
                <a:solidFill>
                  <a:prstClr val="black"/>
                </a:solidFill>
                <a:effectLst/>
                <a:uLnTx/>
                <a:uFillTx/>
                <a:latin typeface="Calibri"/>
                <a:ea typeface="+mn-ea"/>
                <a:cs typeface="Calibri"/>
              </a:rPr>
              <a:t>S</a:t>
            </a:r>
            <a:r>
              <a:rPr kumimoji="0" lang="en-US" sz="3200" b="0" i="0" u="none" strike="noStrike" kern="1200" cap="none" spc="-80" normalizeH="0" baseline="0" noProof="0">
                <a:ln>
                  <a:noFill/>
                </a:ln>
                <a:solidFill>
                  <a:prstClr val="black"/>
                </a:solidFill>
                <a:effectLst/>
                <a:uLnTx/>
                <a:uFillTx/>
                <a:latin typeface="Calibri"/>
                <a:ea typeface="+mn-ea"/>
                <a:cs typeface="Calibri"/>
              </a:rPr>
              <a:t>olutions</a:t>
            </a:r>
          </a:p>
        </p:txBody>
      </p:sp>
      <p:cxnSp>
        <p:nvCxnSpPr>
          <p:cNvPr id="13" name="Straight Connector 12">
            <a:extLst>
              <a:ext uri="{FF2B5EF4-FFF2-40B4-BE49-F238E27FC236}">
                <a16:creationId xmlns:a16="http://schemas.microsoft.com/office/drawing/2014/main" id="{0AB3B821-46D0-4411-9C91-ECB7DC42B300}"/>
              </a:ext>
            </a:extLst>
          </p:cNvPr>
          <p:cNvCxnSpPr>
            <a:cxnSpLocks/>
          </p:cNvCxnSpPr>
          <p:nvPr/>
        </p:nvCxnSpPr>
        <p:spPr>
          <a:xfrm>
            <a:off x="0" y="1774039"/>
            <a:ext cx="12192000" cy="1451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58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1E5701-E7C6-4F22-92D8-719B165C239C}"/>
              </a:ext>
            </a:extLst>
          </p:cNvPr>
          <p:cNvSpPr>
            <a:spLocks noGrp="1"/>
          </p:cNvSpPr>
          <p:nvPr>
            <p:ph type="title"/>
          </p:nvPr>
        </p:nvSpPr>
        <p:spPr/>
        <p:txBody>
          <a:bodyPr>
            <a:normAutofit/>
          </a:bodyPr>
          <a:lstStyle/>
          <a:p>
            <a:r>
              <a:rPr lang="en-US" sz="4000"/>
              <a:t>When Is 			    Implemented?</a:t>
            </a:r>
          </a:p>
        </p:txBody>
      </p:sp>
      <p:pic>
        <p:nvPicPr>
          <p:cNvPr id="8" name="Picture 7">
            <a:extLst>
              <a:ext uri="{FF2B5EF4-FFF2-40B4-BE49-F238E27FC236}">
                <a16:creationId xmlns:a16="http://schemas.microsoft.com/office/drawing/2014/main" id="{2E74A40E-7F73-4A94-8D10-E08DBDF43D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4960" y="342930"/>
            <a:ext cx="2819400" cy="685800"/>
          </a:xfrm>
          <a:prstGeom prst="rect">
            <a:avLst/>
          </a:prstGeom>
          <a:noFill/>
          <a:ln>
            <a:noFill/>
          </a:ln>
        </p:spPr>
      </p:pic>
      <p:grpSp>
        <p:nvGrpSpPr>
          <p:cNvPr id="18" name="Group 17">
            <a:extLst>
              <a:ext uri="{FF2B5EF4-FFF2-40B4-BE49-F238E27FC236}">
                <a16:creationId xmlns:a16="http://schemas.microsoft.com/office/drawing/2014/main" id="{9447A007-45E3-4A34-91C9-43904F765A67}"/>
              </a:ext>
            </a:extLst>
          </p:cNvPr>
          <p:cNvGrpSpPr/>
          <p:nvPr/>
        </p:nvGrpSpPr>
        <p:grpSpPr>
          <a:xfrm>
            <a:off x="1727200" y="1097022"/>
            <a:ext cx="8128000" cy="5418667"/>
            <a:chOff x="1376313" y="1052448"/>
            <a:chExt cx="8128000" cy="5418667"/>
          </a:xfrm>
        </p:grpSpPr>
        <p:graphicFrame>
          <p:nvGraphicFramePr>
            <p:cNvPr id="2" name="Diagram 1">
              <a:extLst>
                <a:ext uri="{FF2B5EF4-FFF2-40B4-BE49-F238E27FC236}">
                  <a16:creationId xmlns:a16="http://schemas.microsoft.com/office/drawing/2014/main" id="{14A1966D-A49D-48DA-9B2B-88252FCC64DD}"/>
                </a:ext>
              </a:extLst>
            </p:cNvPr>
            <p:cNvGraphicFramePr/>
            <p:nvPr>
              <p:extLst>
                <p:ext uri="{D42A27DB-BD31-4B8C-83A1-F6EECF244321}">
                  <p14:modId xmlns:p14="http://schemas.microsoft.com/office/powerpoint/2010/main" val="1062733141"/>
                </p:ext>
              </p:extLst>
            </p:nvPr>
          </p:nvGraphicFramePr>
          <p:xfrm>
            <a:off x="1376313" y="105244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phic 8" descr="Road with solid fill">
              <a:extLst>
                <a:ext uri="{FF2B5EF4-FFF2-40B4-BE49-F238E27FC236}">
                  <a16:creationId xmlns:a16="http://schemas.microsoft.com/office/drawing/2014/main" id="{9CA47A19-D90D-4764-B907-8970542629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134" y="1462513"/>
              <a:ext cx="822960" cy="822960"/>
            </a:xfrm>
            <a:prstGeom prst="rect">
              <a:avLst/>
            </a:prstGeom>
          </p:spPr>
        </p:pic>
        <p:pic>
          <p:nvPicPr>
            <p:cNvPr id="11" name="Graphic 10" descr="Handshake with solid fill">
              <a:extLst>
                <a:ext uri="{FF2B5EF4-FFF2-40B4-BE49-F238E27FC236}">
                  <a16:creationId xmlns:a16="http://schemas.microsoft.com/office/drawing/2014/main" id="{083FFA96-CB2D-4A75-B5C5-6A12880E23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56718" y="2733467"/>
              <a:ext cx="822960" cy="822960"/>
            </a:xfrm>
            <a:prstGeom prst="rect">
              <a:avLst/>
            </a:prstGeom>
          </p:spPr>
        </p:pic>
        <p:pic>
          <p:nvPicPr>
            <p:cNvPr id="13" name="Graphic 12" descr="Treasure Map with solid fill">
              <a:extLst>
                <a:ext uri="{FF2B5EF4-FFF2-40B4-BE49-F238E27FC236}">
                  <a16:creationId xmlns:a16="http://schemas.microsoft.com/office/drawing/2014/main" id="{CFA762DF-9B64-483A-AB0F-33DA5D424E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47291" y="3974515"/>
              <a:ext cx="822960" cy="822960"/>
            </a:xfrm>
            <a:prstGeom prst="rect">
              <a:avLst/>
            </a:prstGeom>
          </p:spPr>
        </p:pic>
        <p:pic>
          <p:nvPicPr>
            <p:cNvPr id="15" name="Graphic 14" descr="Waterfall scene with solid fill">
              <a:extLst>
                <a:ext uri="{FF2B5EF4-FFF2-40B4-BE49-F238E27FC236}">
                  <a16:creationId xmlns:a16="http://schemas.microsoft.com/office/drawing/2014/main" id="{B01D5635-316F-445F-A7AF-D76FD8F2817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18269" y="5243844"/>
              <a:ext cx="731520" cy="731520"/>
            </a:xfrm>
            <a:prstGeom prst="rect">
              <a:avLst/>
            </a:prstGeom>
          </p:spPr>
        </p:pic>
      </p:grpSp>
    </p:spTree>
    <p:extLst>
      <p:ext uri="{BB962C8B-B14F-4D97-AF65-F5344CB8AC3E}">
        <p14:creationId xmlns:p14="http://schemas.microsoft.com/office/powerpoint/2010/main" val="31363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1E5701-E7C6-4F22-92D8-719B165C239C}"/>
              </a:ext>
            </a:extLst>
          </p:cNvPr>
          <p:cNvSpPr>
            <a:spLocks noGrp="1"/>
          </p:cNvSpPr>
          <p:nvPr>
            <p:ph type="title"/>
          </p:nvPr>
        </p:nvSpPr>
        <p:spPr/>
        <p:txBody>
          <a:bodyPr>
            <a:normAutofit/>
          </a:bodyPr>
          <a:lstStyle/>
          <a:p>
            <a:r>
              <a:rPr lang="en-US" sz="4000"/>
              <a:t>When Is 			    Implemented?</a:t>
            </a:r>
          </a:p>
        </p:txBody>
      </p:sp>
      <p:pic>
        <p:nvPicPr>
          <p:cNvPr id="5" name="Picture 4">
            <a:extLst>
              <a:ext uri="{FF2B5EF4-FFF2-40B4-BE49-F238E27FC236}">
                <a16:creationId xmlns:a16="http://schemas.microsoft.com/office/drawing/2014/main" id="{BBD1A50C-AD91-4C68-A794-E3849DA07953}"/>
              </a:ext>
            </a:extLst>
          </p:cNvPr>
          <p:cNvPicPr>
            <a:picLocks noChangeAspect="1"/>
          </p:cNvPicPr>
          <p:nvPr/>
        </p:nvPicPr>
        <p:blipFill>
          <a:blip r:embed="rId3"/>
          <a:stretch>
            <a:fillRect/>
          </a:stretch>
        </p:blipFill>
        <p:spPr>
          <a:xfrm>
            <a:off x="2799549" y="1242378"/>
            <a:ext cx="8159750" cy="5287518"/>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7667C17D-0BF2-413C-BBBE-C876062B5FB8}"/>
              </a:ext>
            </a:extLst>
          </p:cNvPr>
          <p:cNvSpPr txBox="1"/>
          <p:nvPr/>
        </p:nvSpPr>
        <p:spPr>
          <a:xfrm>
            <a:off x="514298" y="4003212"/>
            <a:ext cx="2044745"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NWFWMD provides insight into</a:t>
            </a:r>
            <a:r>
              <a:rPr kumimoji="0" lang="en-US" sz="1600" b="1" i="0" u="none" strike="noStrike" kern="1200" cap="none" spc="0" normalizeH="0" noProof="0">
                <a:ln>
                  <a:noFill/>
                </a:ln>
                <a:solidFill>
                  <a:prstClr val="white"/>
                </a:solidFill>
                <a:effectLst/>
                <a:uLnTx/>
                <a:uFillTx/>
                <a:latin typeface="Calibri"/>
                <a:ea typeface="+mn-ea"/>
                <a:cs typeface="+mn-cs"/>
              </a:rPr>
              <a:t> large scale</a:t>
            </a:r>
            <a:r>
              <a:rPr kumimoji="0" lang="en-US" sz="1600" b="1" i="0" u="none" strike="noStrike" kern="1200" cap="none" spc="0" normalizeH="0" baseline="0" noProof="0">
                <a:ln>
                  <a:noFill/>
                </a:ln>
                <a:solidFill>
                  <a:prstClr val="white"/>
                </a:solidFill>
                <a:effectLst/>
                <a:uLnTx/>
                <a:uFillTx/>
                <a:latin typeface="Calibri"/>
                <a:ea typeface="+mn-ea"/>
                <a:cs typeface="+mn-cs"/>
              </a:rPr>
              <a:t> development plans in the region.</a:t>
            </a: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raphic 10" descr="Water">
            <a:extLst>
              <a:ext uri="{FF2B5EF4-FFF2-40B4-BE49-F238E27FC236}">
                <a16:creationId xmlns:a16="http://schemas.microsoft.com/office/drawing/2014/main" id="{D27B3BB0-9EE1-45CD-8841-01407FF0BC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494" y="1421355"/>
            <a:ext cx="4441155" cy="4712745"/>
          </a:xfrm>
          <a:prstGeom prst="rect">
            <a:avLst/>
          </a:prstGeom>
        </p:spPr>
      </p:pic>
      <p:sp>
        <p:nvSpPr>
          <p:cNvPr id="12" name="TextBox 11">
            <a:extLst>
              <a:ext uri="{FF2B5EF4-FFF2-40B4-BE49-F238E27FC236}">
                <a16:creationId xmlns:a16="http://schemas.microsoft.com/office/drawing/2014/main" id="{88A7DDE3-7C14-49AD-AE61-8553EF7CFC9D}"/>
              </a:ext>
            </a:extLst>
          </p:cNvPr>
          <p:cNvSpPr txBox="1"/>
          <p:nvPr/>
        </p:nvSpPr>
        <p:spPr>
          <a:xfrm>
            <a:off x="664694" y="3323111"/>
            <a:ext cx="2134855" cy="203132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Calibri"/>
                <a:ea typeface="+mn-ea"/>
                <a:cs typeface="+mn-cs"/>
              </a:rPr>
              <a:t>Use Table 1 from</a:t>
            </a:r>
            <a:r>
              <a:rPr kumimoji="0" lang="en-US" b="1" i="0" u="none" strike="noStrike" kern="1200" cap="none" spc="0" normalizeH="0" noProof="0">
                <a:ln>
                  <a:noFill/>
                </a:ln>
                <a:solidFill>
                  <a:prstClr val="white"/>
                </a:solidFill>
                <a:effectLst/>
                <a:uLnTx/>
                <a:uFillTx/>
                <a:latin typeface="Calibri"/>
                <a:ea typeface="+mn-ea"/>
                <a:cs typeface="+mn-cs"/>
              </a:rPr>
              <a:t> the WATERSS Process Guidebook to determine if WATERSS may provide value to </a:t>
            </a:r>
            <a:r>
              <a:rPr kumimoji="0" lang="en-US" b="1" i="1" u="none" strike="noStrike" kern="1200" cap="none" spc="0" normalizeH="0" noProof="0">
                <a:ln>
                  <a:noFill/>
                </a:ln>
                <a:solidFill>
                  <a:prstClr val="white"/>
                </a:solidFill>
                <a:effectLst/>
                <a:uLnTx/>
                <a:uFillTx/>
                <a:latin typeface="Calibri"/>
                <a:ea typeface="+mn-ea"/>
                <a:cs typeface="+mn-cs"/>
              </a:rPr>
              <a:t>any</a:t>
            </a:r>
            <a:r>
              <a:rPr kumimoji="0" lang="en-US" b="1" i="0" u="none" strike="noStrike" kern="1200" cap="none" spc="0" normalizeH="0" noProof="0">
                <a:ln>
                  <a:noFill/>
                </a:ln>
                <a:solidFill>
                  <a:prstClr val="white"/>
                </a:solidFill>
                <a:effectLst/>
                <a:uLnTx/>
                <a:uFillTx/>
                <a:latin typeface="Calibri"/>
                <a:ea typeface="+mn-ea"/>
                <a:cs typeface="+mn-cs"/>
              </a:rPr>
              <a:t> project.</a:t>
            </a:r>
            <a:endParaRPr kumimoji="0" lang="en-US"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B384B10-6179-7F8C-A524-83A7BE8A868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4960" y="342930"/>
            <a:ext cx="2819400" cy="685800"/>
          </a:xfrm>
          <a:prstGeom prst="rect">
            <a:avLst/>
          </a:prstGeom>
          <a:noFill/>
          <a:ln>
            <a:noFill/>
          </a:ln>
        </p:spPr>
      </p:pic>
    </p:spTree>
    <p:extLst>
      <p:ext uri="{BB962C8B-B14F-4D97-AF65-F5344CB8AC3E}">
        <p14:creationId xmlns:p14="http://schemas.microsoft.com/office/powerpoint/2010/main" val="257034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normAutofit/>
          </a:bodyPr>
          <a:lstStyle/>
          <a:p>
            <a:r>
              <a:rPr lang="en-US" sz="4000"/>
              <a:t>WATERSS Process – Complete Overview</a:t>
            </a:r>
          </a:p>
        </p:txBody>
      </p:sp>
      <p:pic>
        <p:nvPicPr>
          <p:cNvPr id="7" name="Picture 6" descr="Timeline&#10;&#10;Description automatically generated">
            <a:extLst>
              <a:ext uri="{FF2B5EF4-FFF2-40B4-BE49-F238E27FC236}">
                <a16:creationId xmlns:a16="http://schemas.microsoft.com/office/drawing/2014/main" id="{0763BB90-7B1D-4791-9651-D46C2553697D}"/>
              </a:ext>
            </a:extLst>
          </p:cNvPr>
          <p:cNvPicPr>
            <a:picLocks noChangeAspect="1"/>
          </p:cNvPicPr>
          <p:nvPr/>
        </p:nvPicPr>
        <p:blipFill>
          <a:blip r:embed="rId3"/>
          <a:stretch>
            <a:fillRect/>
          </a:stretch>
        </p:blipFill>
        <p:spPr>
          <a:xfrm>
            <a:off x="6505441" y="0"/>
            <a:ext cx="4515118" cy="6858000"/>
          </a:xfrm>
          <a:prstGeom prst="rect">
            <a:avLst/>
          </a:prstGeom>
        </p:spPr>
      </p:pic>
      <p:pic>
        <p:nvPicPr>
          <p:cNvPr id="6" name="Picture 5">
            <a:extLst>
              <a:ext uri="{FF2B5EF4-FFF2-40B4-BE49-F238E27FC236}">
                <a16:creationId xmlns:a16="http://schemas.microsoft.com/office/drawing/2014/main" id="{E396AC92-CC4D-4128-A2D9-2F71BFBBA0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2400" y="990600"/>
            <a:ext cx="6096000" cy="3733800"/>
          </a:xfrm>
          <a:prstGeom prst="rect">
            <a:avLst/>
          </a:prstGeom>
          <a:noFill/>
          <a:ln>
            <a:noFill/>
          </a:ln>
        </p:spPr>
      </p:pic>
      <p:pic>
        <p:nvPicPr>
          <p:cNvPr id="5" name="Picture 4">
            <a:extLst>
              <a:ext uri="{FF2B5EF4-FFF2-40B4-BE49-F238E27FC236}">
                <a16:creationId xmlns:a16="http://schemas.microsoft.com/office/drawing/2014/main" id="{CF4D733C-AB74-4DB2-8DE1-A05A3C80FA08}"/>
              </a:ext>
            </a:extLst>
          </p:cNvPr>
          <p:cNvPicPr/>
          <p:nvPr/>
        </p:nvPicPr>
        <p:blipFill>
          <a:blip r:embed="rId5">
            <a:extLst>
              <a:ext uri="{28A0092B-C50C-407E-A947-70E740481C1C}">
                <a14:useLocalDpi xmlns:a14="http://schemas.microsoft.com/office/drawing/2010/main" val="0"/>
              </a:ext>
            </a:extLst>
          </a:blip>
          <a:stretch>
            <a:fillRect/>
          </a:stretch>
        </p:blipFill>
        <p:spPr>
          <a:xfrm>
            <a:off x="5257800" y="990599"/>
            <a:ext cx="5867400" cy="3733801"/>
          </a:xfrm>
          <a:prstGeom prst="rect">
            <a:avLst/>
          </a:prstGeom>
        </p:spPr>
      </p:pic>
      <p:pic>
        <p:nvPicPr>
          <p:cNvPr id="9" name="Picture 8">
            <a:extLst>
              <a:ext uri="{FF2B5EF4-FFF2-40B4-BE49-F238E27FC236}">
                <a16:creationId xmlns:a16="http://schemas.microsoft.com/office/drawing/2014/main" id="{37F5A806-107F-413F-9C17-228384E697E8}"/>
              </a:ext>
            </a:extLst>
          </p:cNvPr>
          <p:cNvPicPr/>
          <p:nvPr/>
        </p:nvPicPr>
        <p:blipFill>
          <a:blip r:embed="rId6">
            <a:extLst>
              <a:ext uri="{28A0092B-C50C-407E-A947-70E740481C1C}">
                <a14:useLocalDpi xmlns:a14="http://schemas.microsoft.com/office/drawing/2010/main" val="0"/>
              </a:ext>
            </a:extLst>
          </a:blip>
          <a:stretch>
            <a:fillRect/>
          </a:stretch>
        </p:blipFill>
        <p:spPr>
          <a:xfrm>
            <a:off x="2743200" y="4783772"/>
            <a:ext cx="5943600" cy="1784350"/>
          </a:xfrm>
          <a:prstGeom prst="rect">
            <a:avLst/>
          </a:prstGeom>
        </p:spPr>
      </p:pic>
      <p:grpSp>
        <p:nvGrpSpPr>
          <p:cNvPr id="3" name="Group 2">
            <a:extLst>
              <a:ext uri="{FF2B5EF4-FFF2-40B4-BE49-F238E27FC236}">
                <a16:creationId xmlns:a16="http://schemas.microsoft.com/office/drawing/2014/main" id="{3BE83DB1-FFB1-0121-BA18-8F1BC2C1CCA6}"/>
              </a:ext>
            </a:extLst>
          </p:cNvPr>
          <p:cNvGrpSpPr/>
          <p:nvPr/>
        </p:nvGrpSpPr>
        <p:grpSpPr>
          <a:xfrm>
            <a:off x="10778854" y="1295400"/>
            <a:ext cx="1358890" cy="4505555"/>
            <a:chOff x="10778854" y="1136304"/>
            <a:chExt cx="1358890" cy="4505555"/>
          </a:xfrm>
        </p:grpSpPr>
        <p:sp>
          <p:nvSpPr>
            <p:cNvPr id="4" name="Rectangle: Rounded Corners 3">
              <a:extLst>
                <a:ext uri="{FF2B5EF4-FFF2-40B4-BE49-F238E27FC236}">
                  <a16:creationId xmlns:a16="http://schemas.microsoft.com/office/drawing/2014/main" id="{D57AFA1F-7986-8CB9-57E9-B96507E1CD5D}"/>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BAB10462-1732-6E01-5967-75FEAE8698C4}"/>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97945F65-38F7-C335-5682-C254FADA9C71}"/>
                </a:ext>
              </a:extLst>
            </p:cNvPr>
            <p:cNvCxnSpPr>
              <a:cxnSpLocks/>
              <a:stCxn id="28" idx="0"/>
              <a:endCxn id="22"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0EECFBC-202D-4F5C-EA8F-068D7EA8B11C}"/>
                </a:ext>
              </a:extLst>
            </p:cNvPr>
            <p:cNvCxnSpPr>
              <a:cxnSpLocks/>
              <a:stCxn id="22" idx="0"/>
              <a:endCxn id="20"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8A2E2D-016D-F561-805A-7246A1E06F6B}"/>
                </a:ext>
              </a:extLst>
            </p:cNvPr>
            <p:cNvCxnSpPr>
              <a:cxnSpLocks/>
              <a:stCxn id="20"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FA7503-5589-97BB-3858-E2A7F405AF62}"/>
                </a:ext>
              </a:extLst>
            </p:cNvPr>
            <p:cNvCxnSpPr>
              <a:cxnSpLocks/>
              <a:stCxn id="15" idx="0"/>
              <a:endCxn id="53"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01F2C8-9CFB-0BE2-5FD4-49D376D4252E}"/>
                </a:ext>
              </a:extLst>
            </p:cNvPr>
            <p:cNvCxnSpPr>
              <a:cxnSpLocks/>
              <a:stCxn id="15" idx="2"/>
              <a:endCxn id="17"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DFA769-3072-EFFF-60FD-A78D61E96E4C}"/>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16" name="TextBox 15">
              <a:extLst>
                <a:ext uri="{FF2B5EF4-FFF2-40B4-BE49-F238E27FC236}">
                  <a16:creationId xmlns:a16="http://schemas.microsoft.com/office/drawing/2014/main" id="{9AD42BFA-30BB-E827-39C2-83F3C3B0C2BB}"/>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17" name="TextBox 16">
              <a:extLst>
                <a:ext uri="{FF2B5EF4-FFF2-40B4-BE49-F238E27FC236}">
                  <a16:creationId xmlns:a16="http://schemas.microsoft.com/office/drawing/2014/main" id="{701DCE8E-E680-11C2-BDE0-5B7613D48324}"/>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18" name="TextBox 17">
              <a:extLst>
                <a:ext uri="{FF2B5EF4-FFF2-40B4-BE49-F238E27FC236}">
                  <a16:creationId xmlns:a16="http://schemas.microsoft.com/office/drawing/2014/main" id="{6104C120-1F8D-F97C-74CD-EE64D2886BA9}"/>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19" name="TextBox 18">
              <a:extLst>
                <a:ext uri="{FF2B5EF4-FFF2-40B4-BE49-F238E27FC236}">
                  <a16:creationId xmlns:a16="http://schemas.microsoft.com/office/drawing/2014/main" id="{6A593EAA-ECBD-3105-4ED4-82863239BF44}"/>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20" name="TextBox 19">
              <a:extLst>
                <a:ext uri="{FF2B5EF4-FFF2-40B4-BE49-F238E27FC236}">
                  <a16:creationId xmlns:a16="http://schemas.microsoft.com/office/drawing/2014/main" id="{BAA43E6A-A3AB-0B00-707F-6CBC31E4CCF4}"/>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21" name="TextBox 20">
              <a:extLst>
                <a:ext uri="{FF2B5EF4-FFF2-40B4-BE49-F238E27FC236}">
                  <a16:creationId xmlns:a16="http://schemas.microsoft.com/office/drawing/2014/main" id="{19431432-F645-115D-9B34-71A6FB2FF08A}"/>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22" name="TextBox 21">
              <a:extLst>
                <a:ext uri="{FF2B5EF4-FFF2-40B4-BE49-F238E27FC236}">
                  <a16:creationId xmlns:a16="http://schemas.microsoft.com/office/drawing/2014/main" id="{A37A94AF-80FC-2908-9424-94E5B7F17258}"/>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23" name="TextBox 22">
              <a:extLst>
                <a:ext uri="{FF2B5EF4-FFF2-40B4-BE49-F238E27FC236}">
                  <a16:creationId xmlns:a16="http://schemas.microsoft.com/office/drawing/2014/main" id="{71F129C2-1050-1FA8-0D70-3A5504BB8A2B}"/>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24" name="TextBox 23">
              <a:extLst>
                <a:ext uri="{FF2B5EF4-FFF2-40B4-BE49-F238E27FC236}">
                  <a16:creationId xmlns:a16="http://schemas.microsoft.com/office/drawing/2014/main" id="{6F59F9C2-7654-B4E0-8911-588D75E64577}"/>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5" name="TextBox 24">
              <a:extLst>
                <a:ext uri="{FF2B5EF4-FFF2-40B4-BE49-F238E27FC236}">
                  <a16:creationId xmlns:a16="http://schemas.microsoft.com/office/drawing/2014/main" id="{8619382E-DBB6-2043-5B7C-D613B5E74A47}"/>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26" name="TextBox 25">
              <a:extLst>
                <a:ext uri="{FF2B5EF4-FFF2-40B4-BE49-F238E27FC236}">
                  <a16:creationId xmlns:a16="http://schemas.microsoft.com/office/drawing/2014/main" id="{BEB46742-BC7B-BDCA-6CC5-FDE95CC768AD}"/>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7" name="TextBox 26">
              <a:extLst>
                <a:ext uri="{FF2B5EF4-FFF2-40B4-BE49-F238E27FC236}">
                  <a16:creationId xmlns:a16="http://schemas.microsoft.com/office/drawing/2014/main" id="{6C048D0D-BD2B-6826-D3C1-F44E1637287D}"/>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28" name="TextBox 27">
              <a:extLst>
                <a:ext uri="{FF2B5EF4-FFF2-40B4-BE49-F238E27FC236}">
                  <a16:creationId xmlns:a16="http://schemas.microsoft.com/office/drawing/2014/main" id="{A4816717-5AEC-F54F-320A-333666FC0CC4}"/>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29" name="Connector: Elbow 28">
              <a:extLst>
                <a:ext uri="{FF2B5EF4-FFF2-40B4-BE49-F238E27FC236}">
                  <a16:creationId xmlns:a16="http://schemas.microsoft.com/office/drawing/2014/main" id="{3C787C22-CEC2-4A4C-158B-F60D909D81B5}"/>
                </a:ext>
              </a:extLst>
            </p:cNvPr>
            <p:cNvCxnSpPr>
              <a:stCxn id="36" idx="3"/>
              <a:endCxn id="18"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76BD725-3D55-C826-2E73-16D9376AC7A7}"/>
                </a:ext>
              </a:extLst>
            </p:cNvPr>
            <p:cNvCxnSpPr>
              <a:cxnSpLocks/>
              <a:stCxn id="18" idx="2"/>
              <a:endCxn id="20"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ECF75BAC-745B-453E-088D-6231CE33FF22}"/>
                </a:ext>
              </a:extLst>
            </p:cNvPr>
            <p:cNvCxnSpPr>
              <a:cxnSpLocks/>
              <a:stCxn id="15" idx="2"/>
              <a:endCxn id="34"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CB64F0F8-3D59-F10E-2731-A79FB3EB339E}"/>
                </a:ext>
              </a:extLst>
            </p:cNvPr>
            <p:cNvCxnSpPr>
              <a:cxnSpLocks/>
              <a:stCxn id="17" idx="2"/>
              <a:endCxn id="18"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639C8892-A875-B900-FD9C-DF05EB425A8A}"/>
                </a:ext>
              </a:extLst>
            </p:cNvPr>
            <p:cNvCxnSpPr>
              <a:cxnSpLocks/>
              <a:stCxn id="20" idx="2"/>
              <a:endCxn id="21"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A27AEB1-47B4-F275-4BE3-D5F5B619AB57}"/>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35" name="TextBox 34">
              <a:extLst>
                <a:ext uri="{FF2B5EF4-FFF2-40B4-BE49-F238E27FC236}">
                  <a16:creationId xmlns:a16="http://schemas.microsoft.com/office/drawing/2014/main" id="{0FF70058-64A5-E1F0-2989-E99116F28095}"/>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36" name="TextBox 35">
              <a:extLst>
                <a:ext uri="{FF2B5EF4-FFF2-40B4-BE49-F238E27FC236}">
                  <a16:creationId xmlns:a16="http://schemas.microsoft.com/office/drawing/2014/main" id="{C650B83B-0588-7257-03D7-09BD5CCFE017}"/>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37" name="Diamond 36">
              <a:extLst>
                <a:ext uri="{FF2B5EF4-FFF2-40B4-BE49-F238E27FC236}">
                  <a16:creationId xmlns:a16="http://schemas.microsoft.com/office/drawing/2014/main" id="{ADF6EABC-66FF-130E-6CA8-2687F7CEFB34}"/>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Connector: Elbow 37">
              <a:extLst>
                <a:ext uri="{FF2B5EF4-FFF2-40B4-BE49-F238E27FC236}">
                  <a16:creationId xmlns:a16="http://schemas.microsoft.com/office/drawing/2014/main" id="{2E516509-86E7-3F8A-CEB1-98A798AB64EA}"/>
                </a:ext>
              </a:extLst>
            </p:cNvPr>
            <p:cNvCxnSpPr>
              <a:cxnSpLocks/>
              <a:stCxn id="17"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39" name="Diamond 38">
              <a:extLst>
                <a:ext uri="{FF2B5EF4-FFF2-40B4-BE49-F238E27FC236}">
                  <a16:creationId xmlns:a16="http://schemas.microsoft.com/office/drawing/2014/main" id="{1A15A2EA-7F1B-BC1C-F9C2-2A3A64A4FCFD}"/>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B98414B1-BE79-169E-071A-E5CD275B7275}"/>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41" name="TextBox 40">
              <a:extLst>
                <a:ext uri="{FF2B5EF4-FFF2-40B4-BE49-F238E27FC236}">
                  <a16:creationId xmlns:a16="http://schemas.microsoft.com/office/drawing/2014/main" id="{172D5975-D658-86B5-E6E0-C415DEA33429}"/>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42" name="TextBox 41">
              <a:extLst>
                <a:ext uri="{FF2B5EF4-FFF2-40B4-BE49-F238E27FC236}">
                  <a16:creationId xmlns:a16="http://schemas.microsoft.com/office/drawing/2014/main" id="{C8DB9D64-28E7-E5A4-CDBA-E85FEDEFB013}"/>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43" name="TextBox 42">
              <a:extLst>
                <a:ext uri="{FF2B5EF4-FFF2-40B4-BE49-F238E27FC236}">
                  <a16:creationId xmlns:a16="http://schemas.microsoft.com/office/drawing/2014/main" id="{5889AFEE-8372-F7C9-30B3-A26769F4B994}"/>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4" name="TextBox 43">
              <a:extLst>
                <a:ext uri="{FF2B5EF4-FFF2-40B4-BE49-F238E27FC236}">
                  <a16:creationId xmlns:a16="http://schemas.microsoft.com/office/drawing/2014/main" id="{2DB141CC-2E9C-E48D-76FA-2C4BCE233244}"/>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5" name="TextBox 44">
              <a:extLst>
                <a:ext uri="{FF2B5EF4-FFF2-40B4-BE49-F238E27FC236}">
                  <a16:creationId xmlns:a16="http://schemas.microsoft.com/office/drawing/2014/main" id="{FD41DD0B-EC6A-AA68-CD94-5C89926E45AB}"/>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6" name="TextBox 45">
              <a:extLst>
                <a:ext uri="{FF2B5EF4-FFF2-40B4-BE49-F238E27FC236}">
                  <a16:creationId xmlns:a16="http://schemas.microsoft.com/office/drawing/2014/main" id="{7C7BE1A7-28F6-3F56-7B5C-142805817BB1}"/>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7" name="TextBox 46">
              <a:extLst>
                <a:ext uri="{FF2B5EF4-FFF2-40B4-BE49-F238E27FC236}">
                  <a16:creationId xmlns:a16="http://schemas.microsoft.com/office/drawing/2014/main" id="{98AF00B4-598A-576F-88D8-51C9193CF079}"/>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48" name="TextBox 47">
              <a:extLst>
                <a:ext uri="{FF2B5EF4-FFF2-40B4-BE49-F238E27FC236}">
                  <a16:creationId xmlns:a16="http://schemas.microsoft.com/office/drawing/2014/main" id="{BFB2F470-0458-8D42-8D61-6D6329940B21}"/>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49" name="TextBox 48">
              <a:extLst>
                <a:ext uri="{FF2B5EF4-FFF2-40B4-BE49-F238E27FC236}">
                  <a16:creationId xmlns:a16="http://schemas.microsoft.com/office/drawing/2014/main" id="{E2B42D25-6CF0-940E-FE3C-7431F5DE3158}"/>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50" name="TextBox 49">
              <a:extLst>
                <a:ext uri="{FF2B5EF4-FFF2-40B4-BE49-F238E27FC236}">
                  <a16:creationId xmlns:a16="http://schemas.microsoft.com/office/drawing/2014/main" id="{B02E895F-DB9C-9B79-48C2-654186CDA60C}"/>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51" name="TextBox 50">
              <a:extLst>
                <a:ext uri="{FF2B5EF4-FFF2-40B4-BE49-F238E27FC236}">
                  <a16:creationId xmlns:a16="http://schemas.microsoft.com/office/drawing/2014/main" id="{E76EFD76-EA71-26BA-E901-47B935BFF3C6}"/>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52" name="TextBox 51">
              <a:extLst>
                <a:ext uri="{FF2B5EF4-FFF2-40B4-BE49-F238E27FC236}">
                  <a16:creationId xmlns:a16="http://schemas.microsoft.com/office/drawing/2014/main" id="{93E37A18-A88E-86AE-64BC-C9F8E245E14E}"/>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53" name="TextBox 52">
              <a:extLst>
                <a:ext uri="{FF2B5EF4-FFF2-40B4-BE49-F238E27FC236}">
                  <a16:creationId xmlns:a16="http://schemas.microsoft.com/office/drawing/2014/main" id="{64C6ADD3-4084-3D62-AC5D-BCACCE4A3526}"/>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spTree>
    <p:extLst>
      <p:ext uri="{BB962C8B-B14F-4D97-AF65-F5344CB8AC3E}">
        <p14:creationId xmlns:p14="http://schemas.microsoft.com/office/powerpoint/2010/main" val="421296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FDDAEA-46F0-4C6C-8E1F-4CCF573950EA}"/>
              </a:ext>
            </a:extLst>
          </p:cNvPr>
          <p:cNvPicPr>
            <a:picLocks noChangeAspect="1"/>
          </p:cNvPicPr>
          <p:nvPr/>
        </p:nvPicPr>
        <p:blipFill rotWithShape="1">
          <a:blip r:embed="rId3"/>
          <a:srcRect l="1291" r="1367"/>
          <a:stretch/>
        </p:blipFill>
        <p:spPr>
          <a:xfrm>
            <a:off x="1454265" y="893443"/>
            <a:ext cx="9637986" cy="5870568"/>
          </a:xfrm>
          <a:prstGeom prst="rect">
            <a:avLst/>
          </a:prstGeom>
        </p:spPr>
      </p:pic>
      <p:sp>
        <p:nvSpPr>
          <p:cNvPr id="2" name="Title 1">
            <a:extLst>
              <a:ext uri="{FF2B5EF4-FFF2-40B4-BE49-F238E27FC236}">
                <a16:creationId xmlns:a16="http://schemas.microsoft.com/office/drawing/2014/main" id="{DB3FED3F-2DB3-4FAD-9F5B-72F6BBFDE56B}"/>
              </a:ext>
            </a:extLst>
          </p:cNvPr>
          <p:cNvSpPr>
            <a:spLocks noGrp="1"/>
          </p:cNvSpPr>
          <p:nvPr>
            <p:ph type="title"/>
          </p:nvPr>
        </p:nvSpPr>
        <p:spPr/>
        <p:txBody>
          <a:bodyPr>
            <a:normAutofit/>
          </a:bodyPr>
          <a:lstStyle/>
          <a:p>
            <a:r>
              <a:rPr lang="en-US" sz="4000"/>
              <a:t>What is Changing?</a:t>
            </a:r>
          </a:p>
        </p:txBody>
      </p:sp>
      <p:sp>
        <p:nvSpPr>
          <p:cNvPr id="5" name="TextBox 4">
            <a:extLst>
              <a:ext uri="{FF2B5EF4-FFF2-40B4-BE49-F238E27FC236}">
                <a16:creationId xmlns:a16="http://schemas.microsoft.com/office/drawing/2014/main" id="{E576A1DC-DBCB-425B-9AEA-EAE7FE9E627E}"/>
              </a:ext>
            </a:extLst>
          </p:cNvPr>
          <p:cNvSpPr txBox="1"/>
          <p:nvPr/>
        </p:nvSpPr>
        <p:spPr>
          <a:xfrm>
            <a:off x="1828994" y="2076161"/>
            <a:ext cx="2171749" cy="741689"/>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
        <p:nvSpPr>
          <p:cNvPr id="6" name="TextBox 5">
            <a:extLst>
              <a:ext uri="{FF2B5EF4-FFF2-40B4-BE49-F238E27FC236}">
                <a16:creationId xmlns:a16="http://schemas.microsoft.com/office/drawing/2014/main" id="{36EDFE53-EA41-4435-886E-0E07A6A870FB}"/>
              </a:ext>
            </a:extLst>
          </p:cNvPr>
          <p:cNvSpPr txBox="1"/>
          <p:nvPr/>
        </p:nvSpPr>
        <p:spPr>
          <a:xfrm>
            <a:off x="4513778" y="2426754"/>
            <a:ext cx="3179620" cy="565707"/>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
        <p:nvSpPr>
          <p:cNvPr id="8" name="TextBox 7">
            <a:extLst>
              <a:ext uri="{FF2B5EF4-FFF2-40B4-BE49-F238E27FC236}">
                <a16:creationId xmlns:a16="http://schemas.microsoft.com/office/drawing/2014/main" id="{B069D8C9-0BB7-4E1D-99D3-CF983498BD04}"/>
              </a:ext>
            </a:extLst>
          </p:cNvPr>
          <p:cNvSpPr txBox="1"/>
          <p:nvPr/>
        </p:nvSpPr>
        <p:spPr>
          <a:xfrm>
            <a:off x="8055112" y="2091526"/>
            <a:ext cx="2759548" cy="565706"/>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
        <p:nvSpPr>
          <p:cNvPr id="9" name="TextBox 8">
            <a:extLst>
              <a:ext uri="{FF2B5EF4-FFF2-40B4-BE49-F238E27FC236}">
                <a16:creationId xmlns:a16="http://schemas.microsoft.com/office/drawing/2014/main" id="{7C360BBC-C8DF-4F78-B742-C9B9B1C6C80C}"/>
              </a:ext>
            </a:extLst>
          </p:cNvPr>
          <p:cNvSpPr txBox="1"/>
          <p:nvPr/>
        </p:nvSpPr>
        <p:spPr>
          <a:xfrm>
            <a:off x="8093628" y="2863294"/>
            <a:ext cx="2729999" cy="565706"/>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
        <p:nvSpPr>
          <p:cNvPr id="15" name="TextBox 14">
            <a:extLst>
              <a:ext uri="{FF2B5EF4-FFF2-40B4-BE49-F238E27FC236}">
                <a16:creationId xmlns:a16="http://schemas.microsoft.com/office/drawing/2014/main" id="{44F9A161-123A-41FA-97D6-9AEF3A615668}"/>
              </a:ext>
            </a:extLst>
          </p:cNvPr>
          <p:cNvSpPr txBox="1"/>
          <p:nvPr/>
        </p:nvSpPr>
        <p:spPr>
          <a:xfrm>
            <a:off x="1651321" y="3585340"/>
            <a:ext cx="3033342" cy="2986771"/>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
        <p:nvSpPr>
          <p:cNvPr id="18" name="TextBox 17">
            <a:extLst>
              <a:ext uri="{FF2B5EF4-FFF2-40B4-BE49-F238E27FC236}">
                <a16:creationId xmlns:a16="http://schemas.microsoft.com/office/drawing/2014/main" id="{D45D0D2A-7EBC-4E8F-A480-088A2BCC7B68}"/>
              </a:ext>
            </a:extLst>
          </p:cNvPr>
          <p:cNvSpPr txBox="1"/>
          <p:nvPr/>
        </p:nvSpPr>
        <p:spPr>
          <a:xfrm>
            <a:off x="4756587" y="3596590"/>
            <a:ext cx="3033342" cy="2986772"/>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
        <p:nvSpPr>
          <p:cNvPr id="19" name="TextBox 18">
            <a:extLst>
              <a:ext uri="{FF2B5EF4-FFF2-40B4-BE49-F238E27FC236}">
                <a16:creationId xmlns:a16="http://schemas.microsoft.com/office/drawing/2014/main" id="{A66D44C9-80BC-4A41-81C4-6574CDD36B82}"/>
              </a:ext>
            </a:extLst>
          </p:cNvPr>
          <p:cNvSpPr txBox="1"/>
          <p:nvPr/>
        </p:nvSpPr>
        <p:spPr>
          <a:xfrm>
            <a:off x="7861853" y="3620088"/>
            <a:ext cx="3033342" cy="2986771"/>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Tree>
    <p:extLst>
      <p:ext uri="{BB962C8B-B14F-4D97-AF65-F5344CB8AC3E}">
        <p14:creationId xmlns:p14="http://schemas.microsoft.com/office/powerpoint/2010/main" val="209287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1" nodeType="clickEffect">
                                  <p:stCondLst>
                                    <p:cond delay="0"/>
                                  </p:stCondLst>
                                  <p:childTnLst>
                                    <p:animEffect transition="out" filter="wipe(dow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1" nodeType="clickEffect">
                                  <p:stCondLst>
                                    <p:cond delay="0"/>
                                  </p:stCondLst>
                                  <p:childTnLst>
                                    <p:animEffect transition="out" filter="wipe(down)">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xit" presetSubtype="4" fill="hold" grpId="1" nodeType="withEffect">
                                  <p:stCondLst>
                                    <p:cond delay="0"/>
                                  </p:stCondLst>
                                  <p:childTnLst>
                                    <p:animEffect transition="out" filter="wipe(down)">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9" grpId="0" animBg="1"/>
      <p:bldP spid="9" grpId="1" animBg="1"/>
      <p:bldP spid="15"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D2E8BF0-34C2-4C50-89A3-FCD25B76A957}"/>
              </a:ext>
            </a:extLst>
          </p:cNvPr>
          <p:cNvGrpSpPr/>
          <p:nvPr/>
        </p:nvGrpSpPr>
        <p:grpSpPr>
          <a:xfrm>
            <a:off x="7257240" y="129148"/>
            <a:ext cx="3946114" cy="5687542"/>
            <a:chOff x="8155460" y="40405"/>
            <a:chExt cx="3946114" cy="5687542"/>
          </a:xfrm>
        </p:grpSpPr>
        <p:pic>
          <p:nvPicPr>
            <p:cNvPr id="27" name="Picture 26">
              <a:extLst>
                <a:ext uri="{FF2B5EF4-FFF2-40B4-BE49-F238E27FC236}">
                  <a16:creationId xmlns:a16="http://schemas.microsoft.com/office/drawing/2014/main" id="{071B4326-4182-40DA-A069-47534F8DF243}"/>
                </a:ext>
              </a:extLst>
            </p:cNvPr>
            <p:cNvPicPr>
              <a:picLocks noChangeAspect="1"/>
            </p:cNvPicPr>
            <p:nvPr/>
          </p:nvPicPr>
          <p:blipFill rotWithShape="1">
            <a:blip r:embed="rId3">
              <a:extLst>
                <a:ext uri="{28A0092B-C50C-407E-A947-70E740481C1C}">
                  <a14:useLocalDpi xmlns:a14="http://schemas.microsoft.com/office/drawing/2010/main" val="0"/>
                </a:ext>
              </a:extLst>
            </a:blip>
            <a:srcRect b="17067"/>
            <a:stretch/>
          </p:blipFill>
          <p:spPr>
            <a:xfrm>
              <a:off x="8155460" y="40405"/>
              <a:ext cx="3946114" cy="5687542"/>
            </a:xfrm>
            <a:prstGeom prst="rect">
              <a:avLst/>
            </a:prstGeom>
          </p:spPr>
        </p:pic>
        <p:pic>
          <p:nvPicPr>
            <p:cNvPr id="28" name="Picture 27">
              <a:extLst>
                <a:ext uri="{FF2B5EF4-FFF2-40B4-BE49-F238E27FC236}">
                  <a16:creationId xmlns:a16="http://schemas.microsoft.com/office/drawing/2014/main" id="{98B8BE1B-46FF-47AE-AE81-43721D70F458}"/>
                </a:ext>
              </a:extLst>
            </p:cNvPr>
            <p:cNvPicPr>
              <a:picLocks noChangeAspect="1"/>
            </p:cNvPicPr>
            <p:nvPr/>
          </p:nvPicPr>
          <p:blipFill rotWithShape="1">
            <a:blip r:embed="rId4">
              <a:extLst>
                <a:ext uri="{28A0092B-C50C-407E-A947-70E740481C1C}">
                  <a14:useLocalDpi xmlns:a14="http://schemas.microsoft.com/office/drawing/2010/main" val="0"/>
                </a:ext>
              </a:extLst>
            </a:blip>
            <a:srcRect l="7094" t="24188" r="85819" b="71628"/>
            <a:stretch/>
          </p:blipFill>
          <p:spPr>
            <a:xfrm>
              <a:off x="8517410" y="1610659"/>
              <a:ext cx="266700" cy="271462"/>
            </a:xfrm>
            <a:prstGeom prst="rect">
              <a:avLst/>
            </a:prstGeom>
          </p:spPr>
        </p:pic>
      </p:grpSp>
      <p:sp>
        <p:nvSpPr>
          <p:cNvPr id="29" name="Graphic 10" descr="Monitor">
            <a:extLst>
              <a:ext uri="{FF2B5EF4-FFF2-40B4-BE49-F238E27FC236}">
                <a16:creationId xmlns:a16="http://schemas.microsoft.com/office/drawing/2014/main" id="{18018783-43B1-4D8F-A6DF-FBF8DE9F8621}"/>
              </a:ext>
            </a:extLst>
          </p:cNvPr>
          <p:cNvSpPr/>
          <p:nvPr/>
        </p:nvSpPr>
        <p:spPr>
          <a:xfrm>
            <a:off x="300707" y="1696379"/>
            <a:ext cx="5960961" cy="5066817"/>
          </a:xfrm>
          <a:custGeom>
            <a:avLst/>
            <a:gdLst>
              <a:gd name="connsiteX0" fmla="*/ 5513890 w 5960961"/>
              <a:gd name="connsiteY0" fmla="*/ 3725601 h 5066817"/>
              <a:gd name="connsiteX1" fmla="*/ 447072 w 5960961"/>
              <a:gd name="connsiteY1" fmla="*/ 3725601 h 5066817"/>
              <a:gd name="connsiteX2" fmla="*/ 447072 w 5960961"/>
              <a:gd name="connsiteY2" fmla="*/ 447072 h 5066817"/>
              <a:gd name="connsiteX3" fmla="*/ 5513890 w 5960961"/>
              <a:gd name="connsiteY3" fmla="*/ 447072 h 5066817"/>
              <a:gd name="connsiteX4" fmla="*/ 5513890 w 5960961"/>
              <a:gd name="connsiteY4" fmla="*/ 3725601 h 5066817"/>
              <a:gd name="connsiteX5" fmla="*/ 5662914 w 5960961"/>
              <a:gd name="connsiteY5" fmla="*/ 0 h 5066817"/>
              <a:gd name="connsiteX6" fmla="*/ 298048 w 5960961"/>
              <a:gd name="connsiteY6" fmla="*/ 0 h 5066817"/>
              <a:gd name="connsiteX7" fmla="*/ 0 w 5960961"/>
              <a:gd name="connsiteY7" fmla="*/ 298048 h 5066817"/>
              <a:gd name="connsiteX8" fmla="*/ 0 w 5960961"/>
              <a:gd name="connsiteY8" fmla="*/ 3874625 h 5066817"/>
              <a:gd name="connsiteX9" fmla="*/ 298048 w 5960961"/>
              <a:gd name="connsiteY9" fmla="*/ 4172673 h 5066817"/>
              <a:gd name="connsiteX10" fmla="*/ 2384385 w 5960961"/>
              <a:gd name="connsiteY10" fmla="*/ 4172673 h 5066817"/>
              <a:gd name="connsiteX11" fmla="*/ 2384385 w 5960961"/>
              <a:gd name="connsiteY11" fmla="*/ 4619746 h 5066817"/>
              <a:gd name="connsiteX12" fmla="*/ 1639265 w 5960961"/>
              <a:gd name="connsiteY12" fmla="*/ 4619746 h 5066817"/>
              <a:gd name="connsiteX13" fmla="*/ 1639265 w 5960961"/>
              <a:gd name="connsiteY13" fmla="*/ 5066818 h 5066817"/>
              <a:gd name="connsiteX14" fmla="*/ 4321697 w 5960961"/>
              <a:gd name="connsiteY14" fmla="*/ 5066818 h 5066817"/>
              <a:gd name="connsiteX15" fmla="*/ 4321697 w 5960961"/>
              <a:gd name="connsiteY15" fmla="*/ 4619746 h 5066817"/>
              <a:gd name="connsiteX16" fmla="*/ 3576577 w 5960961"/>
              <a:gd name="connsiteY16" fmla="*/ 4619746 h 5066817"/>
              <a:gd name="connsiteX17" fmla="*/ 3576577 w 5960961"/>
              <a:gd name="connsiteY17" fmla="*/ 4172673 h 5066817"/>
              <a:gd name="connsiteX18" fmla="*/ 5662914 w 5960961"/>
              <a:gd name="connsiteY18" fmla="*/ 4172673 h 5066817"/>
              <a:gd name="connsiteX19" fmla="*/ 5960962 w 5960961"/>
              <a:gd name="connsiteY19" fmla="*/ 3874625 h 5066817"/>
              <a:gd name="connsiteX20" fmla="*/ 5960962 w 5960961"/>
              <a:gd name="connsiteY20" fmla="*/ 298048 h 5066817"/>
              <a:gd name="connsiteX21" fmla="*/ 5662914 w 5960961"/>
              <a:gd name="connsiteY21" fmla="*/ 0 h 506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60961" h="5066817">
                <a:moveTo>
                  <a:pt x="5513890" y="3725601"/>
                </a:moveTo>
                <a:lnTo>
                  <a:pt x="447072" y="3725601"/>
                </a:lnTo>
                <a:lnTo>
                  <a:pt x="447072" y="447072"/>
                </a:lnTo>
                <a:lnTo>
                  <a:pt x="5513890" y="447072"/>
                </a:lnTo>
                <a:lnTo>
                  <a:pt x="5513890" y="3725601"/>
                </a:lnTo>
                <a:close/>
                <a:moveTo>
                  <a:pt x="5662914" y="0"/>
                </a:moveTo>
                <a:lnTo>
                  <a:pt x="298048" y="0"/>
                </a:lnTo>
                <a:cubicBezTo>
                  <a:pt x="134122" y="0"/>
                  <a:pt x="0" y="134122"/>
                  <a:pt x="0" y="298048"/>
                </a:cubicBezTo>
                <a:lnTo>
                  <a:pt x="0" y="3874625"/>
                </a:lnTo>
                <a:cubicBezTo>
                  <a:pt x="0" y="4038551"/>
                  <a:pt x="134122" y="4172673"/>
                  <a:pt x="298048" y="4172673"/>
                </a:cubicBezTo>
                <a:lnTo>
                  <a:pt x="2384385" y="4172673"/>
                </a:lnTo>
                <a:lnTo>
                  <a:pt x="2384385" y="4619746"/>
                </a:lnTo>
                <a:lnTo>
                  <a:pt x="1639265" y="4619746"/>
                </a:lnTo>
                <a:lnTo>
                  <a:pt x="1639265" y="5066818"/>
                </a:lnTo>
                <a:lnTo>
                  <a:pt x="4321697" y="5066818"/>
                </a:lnTo>
                <a:lnTo>
                  <a:pt x="4321697" y="4619746"/>
                </a:lnTo>
                <a:lnTo>
                  <a:pt x="3576577" y="4619746"/>
                </a:lnTo>
                <a:lnTo>
                  <a:pt x="3576577" y="4172673"/>
                </a:lnTo>
                <a:lnTo>
                  <a:pt x="5662914" y="4172673"/>
                </a:lnTo>
                <a:cubicBezTo>
                  <a:pt x="5826840" y="4172673"/>
                  <a:pt x="5960962" y="4038551"/>
                  <a:pt x="5960962" y="3874625"/>
                </a:cubicBezTo>
                <a:lnTo>
                  <a:pt x="5960962" y="298048"/>
                </a:lnTo>
                <a:cubicBezTo>
                  <a:pt x="5960962" y="134122"/>
                  <a:pt x="5826840" y="0"/>
                  <a:pt x="5662914" y="0"/>
                </a:cubicBezTo>
                <a:close/>
              </a:path>
            </a:pathLst>
          </a:custGeom>
          <a:solidFill>
            <a:schemeClr val="bg2">
              <a:lumMod val="50000"/>
            </a:schemeClr>
          </a:solidFill>
          <a:ln w="74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Placeholder 8">
            <a:extLst>
              <a:ext uri="{FF2B5EF4-FFF2-40B4-BE49-F238E27FC236}">
                <a16:creationId xmlns:a16="http://schemas.microsoft.com/office/drawing/2014/main" id="{9A31AFA7-57AE-4595-8D70-BD93E81CA605}"/>
              </a:ext>
            </a:extLst>
          </p:cNvPr>
          <p:cNvSpPr txBox="1">
            <a:spLocks/>
          </p:cNvSpPr>
          <p:nvPr/>
        </p:nvSpPr>
        <p:spPr>
          <a:xfrm>
            <a:off x="4706084" y="2125623"/>
            <a:ext cx="1106424" cy="2176272"/>
          </a:xfrm>
          <a:prstGeom prst="rect">
            <a:avLst/>
          </a:prstGeom>
          <a:solidFill>
            <a:schemeClr val="bg1"/>
          </a:solidFill>
          <a:ln w="28575">
            <a:solidFill>
              <a:srgbClr val="1F4284"/>
            </a:solidFill>
            <a:prstDash val="sysDash"/>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28E3CD9E-9BF5-4054-A3C6-E5AAEEBF345F}"/>
              </a:ext>
            </a:extLst>
          </p:cNvPr>
          <p:cNvGrpSpPr>
            <a:grpSpLocks noChangeAspect="1"/>
          </p:cNvGrpSpPr>
          <p:nvPr/>
        </p:nvGrpSpPr>
        <p:grpSpPr>
          <a:xfrm>
            <a:off x="4717032" y="2162066"/>
            <a:ext cx="1050969" cy="2124671"/>
            <a:chOff x="4192073" y="-222348"/>
            <a:chExt cx="5069711" cy="10249080"/>
          </a:xfrm>
        </p:grpSpPr>
        <p:pic>
          <p:nvPicPr>
            <p:cNvPr id="35" name="Picture 34">
              <a:extLst>
                <a:ext uri="{FF2B5EF4-FFF2-40B4-BE49-F238E27FC236}">
                  <a16:creationId xmlns:a16="http://schemas.microsoft.com/office/drawing/2014/main" id="{31EEF518-2110-4A74-B503-676A82C405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2" r="7810"/>
            <a:stretch/>
          </p:blipFill>
          <p:spPr>
            <a:xfrm>
              <a:off x="4192073" y="-222348"/>
              <a:ext cx="5069711" cy="10249080"/>
            </a:xfrm>
            <a:prstGeom prst="rect">
              <a:avLst/>
            </a:prstGeom>
          </p:spPr>
        </p:pic>
        <p:pic>
          <p:nvPicPr>
            <p:cNvPr id="36" name="Picture 35">
              <a:extLst>
                <a:ext uri="{FF2B5EF4-FFF2-40B4-BE49-F238E27FC236}">
                  <a16:creationId xmlns:a16="http://schemas.microsoft.com/office/drawing/2014/main" id="{D744700E-F15C-41BF-AAF0-A0ABF447BA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94" t="24188" r="85819" b="71628"/>
            <a:stretch/>
          </p:blipFill>
          <p:spPr>
            <a:xfrm>
              <a:off x="4368993" y="2261334"/>
              <a:ext cx="402874" cy="410068"/>
            </a:xfrm>
            <a:prstGeom prst="rect">
              <a:avLst/>
            </a:prstGeom>
          </p:spPr>
        </p:pic>
      </p:grpSp>
      <p:sp>
        <p:nvSpPr>
          <p:cNvPr id="37" name="Text Placeholder 8">
            <a:extLst>
              <a:ext uri="{FF2B5EF4-FFF2-40B4-BE49-F238E27FC236}">
                <a16:creationId xmlns:a16="http://schemas.microsoft.com/office/drawing/2014/main" id="{6368FCAE-EE64-42D8-B49C-8B8BED48932A}"/>
              </a:ext>
            </a:extLst>
          </p:cNvPr>
          <p:cNvSpPr txBox="1">
            <a:spLocks/>
          </p:cNvSpPr>
          <p:nvPr/>
        </p:nvSpPr>
        <p:spPr>
          <a:xfrm>
            <a:off x="7274474" y="129148"/>
            <a:ext cx="3946114" cy="5687542"/>
          </a:xfrm>
          <a:prstGeom prst="rect">
            <a:avLst/>
          </a:prstGeom>
          <a:noFill/>
          <a:ln w="28575">
            <a:solidFill>
              <a:srgbClr val="1F4284"/>
            </a:solidFill>
            <a:prstDash val="sysDash"/>
          </a:ln>
        </p:spPr>
        <p:txBody>
          <a:bodyPr lIns="274320" tIns="91440" rIns="274320" bIns="274320" anchor="b" anchorCtr="0"/>
          <a:lstStyle>
            <a:defPPr>
              <a:defRPr lang="en-US"/>
            </a:defPPr>
            <a:lvl1pPr marR="0" lvl="0" indent="0"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2648D-5D85-420A-915D-3BBCB6AC0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7423" y="3146986"/>
            <a:ext cx="2279501" cy="1139751"/>
          </a:xfrm>
          <a:prstGeom prst="rect">
            <a:avLst/>
          </a:prstGeom>
        </p:spPr>
      </p:pic>
      <p:sp>
        <p:nvSpPr>
          <p:cNvPr id="7" name="TextBox 6">
            <a:extLst>
              <a:ext uri="{FF2B5EF4-FFF2-40B4-BE49-F238E27FC236}">
                <a16:creationId xmlns:a16="http://schemas.microsoft.com/office/drawing/2014/main" id="{3AF29E61-34C2-4772-8234-5541CDAF0C01}"/>
              </a:ext>
            </a:extLst>
          </p:cNvPr>
          <p:cNvSpPr txBox="1"/>
          <p:nvPr/>
        </p:nvSpPr>
        <p:spPr>
          <a:xfrm>
            <a:off x="8517771" y="3061017"/>
            <a:ext cx="2236569"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panose="020F0502020204030204"/>
                <a:ea typeface="+mn-ea"/>
                <a:cs typeface="+mn-cs"/>
              </a:rPr>
              <a:t>Test Attendee</a:t>
            </a:r>
          </a:p>
        </p:txBody>
      </p:sp>
      <p:cxnSp>
        <p:nvCxnSpPr>
          <p:cNvPr id="16" name="Straight Arrow Connector 15">
            <a:extLst>
              <a:ext uri="{FF2B5EF4-FFF2-40B4-BE49-F238E27FC236}">
                <a16:creationId xmlns:a16="http://schemas.microsoft.com/office/drawing/2014/main" id="{8820AE65-69D9-4DC3-9EE7-C20AB17AAE1F}"/>
              </a:ext>
            </a:extLst>
          </p:cNvPr>
          <p:cNvCxnSpPr>
            <a:cxnSpLocks/>
          </p:cNvCxnSpPr>
          <p:nvPr/>
        </p:nvCxnSpPr>
        <p:spPr>
          <a:xfrm flipV="1">
            <a:off x="4626270" y="4884027"/>
            <a:ext cx="3152042" cy="15483"/>
          </a:xfrm>
          <a:prstGeom prst="straightConnector1">
            <a:avLst/>
          </a:prstGeom>
          <a:ln w="57150">
            <a:solidFill>
              <a:srgbClr val="1F4284"/>
            </a:solidFill>
            <a:tailEnd type="triangle"/>
          </a:ln>
        </p:spPr>
        <p:style>
          <a:lnRef idx="1">
            <a:schemeClr val="accent1"/>
          </a:lnRef>
          <a:fillRef idx="0">
            <a:schemeClr val="accent1"/>
          </a:fillRef>
          <a:effectRef idx="0">
            <a:schemeClr val="accent1"/>
          </a:effectRef>
          <a:fontRef idx="minor">
            <a:schemeClr val="tx1"/>
          </a:fontRef>
        </p:style>
      </p:cxnSp>
      <p:sp>
        <p:nvSpPr>
          <p:cNvPr id="3" name="Isosceles Triangle 2">
            <a:extLst>
              <a:ext uri="{FF2B5EF4-FFF2-40B4-BE49-F238E27FC236}">
                <a16:creationId xmlns:a16="http://schemas.microsoft.com/office/drawing/2014/main" id="{CB56FE78-54FB-4F2F-BB9A-6A58F0CC3B90}"/>
              </a:ext>
            </a:extLst>
          </p:cNvPr>
          <p:cNvSpPr/>
          <p:nvPr/>
        </p:nvSpPr>
        <p:spPr>
          <a:xfrm rot="5400000">
            <a:off x="5465077" y="2604186"/>
            <a:ext cx="2176270" cy="1408055"/>
          </a:xfrm>
          <a:prstGeom prst="triangle">
            <a:avLst>
              <a:gd name="adj" fmla="val 49440"/>
            </a:avLst>
          </a:prstGeom>
          <a:gradFill flip="none" rotWithShape="1">
            <a:gsLst>
              <a:gs pos="0">
                <a:srgbClr val="153879">
                  <a:tint val="66000"/>
                  <a:satMod val="160000"/>
                </a:srgbClr>
              </a:gs>
              <a:gs pos="50000">
                <a:srgbClr val="153879">
                  <a:tint val="44500"/>
                  <a:satMod val="160000"/>
                </a:srgbClr>
              </a:gs>
              <a:gs pos="100000">
                <a:srgbClr val="153879">
                  <a:tint val="23500"/>
                  <a:satMod val="16000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E348CA5E-CC76-465B-9E77-09331C786BE7}"/>
              </a:ext>
            </a:extLst>
          </p:cNvPr>
          <p:cNvSpPr txBox="1">
            <a:spLocks/>
          </p:cNvSpPr>
          <p:nvPr/>
        </p:nvSpPr>
        <p:spPr>
          <a:xfrm>
            <a:off x="367862" y="372987"/>
            <a:ext cx="5893806" cy="112776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25717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CONTROL PANEL - Computer</a:t>
            </a:r>
          </a:p>
        </p:txBody>
      </p:sp>
      <p:sp>
        <p:nvSpPr>
          <p:cNvPr id="10" name="TextBox 9">
            <a:extLst>
              <a:ext uri="{FF2B5EF4-FFF2-40B4-BE49-F238E27FC236}">
                <a16:creationId xmlns:a16="http://schemas.microsoft.com/office/drawing/2014/main" id="{06149461-48EE-43F7-9899-8706ABB0C8AD}"/>
              </a:ext>
            </a:extLst>
          </p:cNvPr>
          <p:cNvSpPr txBox="1"/>
          <p:nvPr/>
        </p:nvSpPr>
        <p:spPr>
          <a:xfrm>
            <a:off x="4486631" y="4576345"/>
            <a:ext cx="2279501" cy="1200329"/>
          </a:xfrm>
          <a:prstGeom prst="rect">
            <a:avLst/>
          </a:prstGeom>
          <a:solidFill>
            <a:srgbClr val="FFFF00"/>
          </a:solidFill>
          <a:ln w="31750" cmpd="tri">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answer discussion questions, or ask a question during the presentation</a:t>
            </a:r>
          </a:p>
        </p:txBody>
      </p:sp>
      <p:sp>
        <p:nvSpPr>
          <p:cNvPr id="5" name="Speech Bubble: Oval 4">
            <a:extLst>
              <a:ext uri="{FF2B5EF4-FFF2-40B4-BE49-F238E27FC236}">
                <a16:creationId xmlns:a16="http://schemas.microsoft.com/office/drawing/2014/main" id="{CAEDC4CB-054C-4012-976E-C38308A4FD02}"/>
              </a:ext>
            </a:extLst>
          </p:cNvPr>
          <p:cNvSpPr/>
          <p:nvPr/>
        </p:nvSpPr>
        <p:spPr>
          <a:xfrm>
            <a:off x="9057555" y="3288711"/>
            <a:ext cx="2030874" cy="1687890"/>
          </a:xfrm>
          <a:prstGeom prst="wedgeEllipseCallout">
            <a:avLst/>
          </a:prstGeom>
          <a:solidFill>
            <a:srgbClr val="FFFF00"/>
          </a:solidFill>
          <a:ln w="31750" cmpd="tri">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Name, organization, question/ comment</a:t>
            </a:r>
          </a:p>
        </p:txBody>
      </p:sp>
    </p:spTree>
    <p:extLst>
      <p:ext uri="{BB962C8B-B14F-4D97-AF65-F5344CB8AC3E}">
        <p14:creationId xmlns:p14="http://schemas.microsoft.com/office/powerpoint/2010/main" val="1533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normAutofit/>
          </a:bodyPr>
          <a:lstStyle/>
          <a:p>
            <a:r>
              <a:rPr lang="en-US" sz="4000"/>
              <a:t>WATERSS Process Guidebook- Video</a:t>
            </a:r>
          </a:p>
        </p:txBody>
      </p:sp>
      <p:pic>
        <p:nvPicPr>
          <p:cNvPr id="3" name="WATERSS_Guidebook_Rerecord20231110">
            <a:hlinkClick r:id="" action="ppaction://media"/>
            <a:extLst>
              <a:ext uri="{FF2B5EF4-FFF2-40B4-BE49-F238E27FC236}">
                <a16:creationId xmlns:a16="http://schemas.microsoft.com/office/drawing/2014/main" id="{CCE76DDA-0E6A-4574-F176-6A7DFF489A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9520" y="926252"/>
            <a:ext cx="9712960" cy="5261187"/>
          </a:xfrm>
          <a:prstGeom prst="rect">
            <a:avLst/>
          </a:prstGeom>
        </p:spPr>
      </p:pic>
    </p:spTree>
    <p:extLst>
      <p:ext uri="{BB962C8B-B14F-4D97-AF65-F5344CB8AC3E}">
        <p14:creationId xmlns:p14="http://schemas.microsoft.com/office/powerpoint/2010/main" val="173855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302">
            <a:extLst>
              <a:ext uri="{FF2B5EF4-FFF2-40B4-BE49-F238E27FC236}">
                <a16:creationId xmlns:a16="http://schemas.microsoft.com/office/drawing/2014/main" id="{F7D30483-B8AA-4C80-B87F-68AD32D3791B}"/>
              </a:ext>
            </a:extLst>
          </p:cNvPr>
          <p:cNvSpPr txBox="1"/>
          <p:nvPr/>
        </p:nvSpPr>
        <p:spPr>
          <a:xfrm flipH="1">
            <a:off x="7215596" y="5884865"/>
            <a:ext cx="3093862" cy="83099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Responsible for coordinating the ETDM screening process and analysis. </a:t>
            </a:r>
            <a:endPar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dobe Gothic Std B" panose="020B0800000000000000" pitchFamily="34" charset="-128"/>
              <a:cs typeface="Arial" panose="020B0604020202020204" pitchFamily="34" charset="0"/>
            </a:endParaRPr>
          </a:p>
        </p:txBody>
      </p:sp>
      <p:pic>
        <p:nvPicPr>
          <p:cNvPr id="3" name="Picture 193">
            <a:extLst>
              <a:ext uri="{FF2B5EF4-FFF2-40B4-BE49-F238E27FC236}">
                <a16:creationId xmlns:a16="http://schemas.microsoft.com/office/drawing/2014/main" id="{96A4BFEB-A3E8-4494-AC38-17D7DAEF2442}"/>
              </a:ext>
            </a:extLst>
          </p:cNvPr>
          <p:cNvPicPr>
            <a:picLocks noChangeAspect="1"/>
          </p:cNvPicPr>
          <p:nvPr/>
        </p:nvPicPr>
        <p:blipFill>
          <a:blip r:embed="rId3"/>
          <a:stretch>
            <a:fillRect/>
          </a:stretch>
        </p:blipFill>
        <p:spPr>
          <a:xfrm>
            <a:off x="4487707" y="1246028"/>
            <a:ext cx="4580708" cy="4592671"/>
          </a:xfrm>
          <a:prstGeom prst="rect">
            <a:avLst/>
          </a:prstGeom>
        </p:spPr>
      </p:pic>
      <p:sp>
        <p:nvSpPr>
          <p:cNvPr id="2" name="Title 1">
            <a:extLst>
              <a:ext uri="{FF2B5EF4-FFF2-40B4-BE49-F238E27FC236}">
                <a16:creationId xmlns:a16="http://schemas.microsoft.com/office/drawing/2014/main" id="{C19678F8-7FEC-4A48-B3D7-6F0FF37DC972}"/>
              </a:ext>
            </a:extLst>
          </p:cNvPr>
          <p:cNvSpPr>
            <a:spLocks noGrp="1"/>
          </p:cNvSpPr>
          <p:nvPr>
            <p:ph type="title"/>
          </p:nvPr>
        </p:nvSpPr>
        <p:spPr/>
        <p:txBody>
          <a:bodyPr>
            <a:normAutofit/>
          </a:bodyPr>
          <a:lstStyle/>
          <a:p>
            <a:r>
              <a:rPr lang="en-US" sz="4000"/>
              <a:t>Overview of the Different Roles</a:t>
            </a:r>
          </a:p>
        </p:txBody>
      </p:sp>
      <p:sp>
        <p:nvSpPr>
          <p:cNvPr id="182" name="TextBox 287">
            <a:extLst>
              <a:ext uri="{FF2B5EF4-FFF2-40B4-BE49-F238E27FC236}">
                <a16:creationId xmlns:a16="http://schemas.microsoft.com/office/drawing/2014/main" id="{8D609BC3-1131-48DC-AF0C-56980ADE93CB}"/>
              </a:ext>
            </a:extLst>
          </p:cNvPr>
          <p:cNvSpPr txBox="1"/>
          <p:nvPr/>
        </p:nvSpPr>
        <p:spPr>
          <a:xfrm>
            <a:off x="617100" y="1924976"/>
            <a:ext cx="3257436" cy="58477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Point of contact for coordination within and outside of FDOT.</a:t>
            </a:r>
            <a:endParaRPr kumimoji="0" lang="en-US" sz="16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dobe Gothic Std B" panose="020B0800000000000000" pitchFamily="34" charset="-128"/>
              <a:cs typeface="Arial" panose="020B0604020202020204" pitchFamily="34" charset="0"/>
            </a:endParaRPr>
          </a:p>
        </p:txBody>
      </p:sp>
      <p:sp>
        <p:nvSpPr>
          <p:cNvPr id="183" name="TextBox 285">
            <a:extLst>
              <a:ext uri="{FF2B5EF4-FFF2-40B4-BE49-F238E27FC236}">
                <a16:creationId xmlns:a16="http://schemas.microsoft.com/office/drawing/2014/main" id="{EFA6255A-3154-4B67-8198-A89E01D342DB}"/>
              </a:ext>
            </a:extLst>
          </p:cNvPr>
          <p:cNvSpPr txBox="1"/>
          <p:nvPr/>
        </p:nvSpPr>
        <p:spPr>
          <a:xfrm>
            <a:off x="582846" y="1523472"/>
            <a:ext cx="3325945"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sng" strike="noStrike" kern="0" cap="none" spc="0" normalizeH="0" baseline="0" noProof="0">
                <a:ln>
                  <a:noFill/>
                </a:ln>
                <a:solidFill>
                  <a:srgbClr val="FD6102"/>
                </a:solidFill>
                <a:effectLst/>
                <a:uLnTx/>
                <a:uFillTx/>
                <a:latin typeface="Arial" panose="020B0604020202020204" pitchFamily="34" charset="0"/>
                <a:ea typeface="+mn-ea"/>
                <a:cs typeface="Arial" panose="020B0604020202020204" pitchFamily="34" charset="0"/>
              </a:rPr>
              <a:t>District Champion (DC)</a:t>
            </a:r>
            <a:endParaRPr kumimoji="0" lang="en-US" sz="3200" b="0" i="1" u="sng" strike="noStrike" kern="0" cap="none" spc="0" normalizeH="0" baseline="0" noProof="0">
              <a:ln>
                <a:noFill/>
              </a:ln>
              <a:solidFill>
                <a:srgbClr val="FD6102"/>
              </a:solidFill>
              <a:effectLst/>
              <a:uLnTx/>
              <a:uFillTx/>
              <a:latin typeface="Arial" panose="020B0604020202020204" pitchFamily="34" charset="0"/>
              <a:ea typeface="+mn-ea"/>
              <a:cs typeface="Arial" panose="020B0604020202020204" pitchFamily="34" charset="0"/>
            </a:endParaRPr>
          </a:p>
        </p:txBody>
      </p:sp>
      <p:sp>
        <p:nvSpPr>
          <p:cNvPr id="187" name="TextBox 295">
            <a:extLst>
              <a:ext uri="{FF2B5EF4-FFF2-40B4-BE49-F238E27FC236}">
                <a16:creationId xmlns:a16="http://schemas.microsoft.com/office/drawing/2014/main" id="{D458CA80-3AB1-4BB8-B104-F30AD4142F31}"/>
              </a:ext>
            </a:extLst>
          </p:cNvPr>
          <p:cNvSpPr txBox="1"/>
          <p:nvPr/>
        </p:nvSpPr>
        <p:spPr>
          <a:xfrm flipH="1">
            <a:off x="9068415" y="3083096"/>
            <a:ext cx="2070643" cy="83099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38184"/>
                </a:solidFill>
                <a:effectLst/>
                <a:uLnTx/>
                <a:uFillTx/>
                <a:latin typeface="Arial" panose="020B0604020202020204" pitchFamily="34" charset="0"/>
                <a:ea typeface="+mn-ea"/>
                <a:cs typeface="Arial" panose="020B0604020202020204" pitchFamily="34" charset="0"/>
              </a:rPr>
              <a:t>Partners/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38184"/>
                </a:solidFill>
                <a:effectLst/>
                <a:uLnTx/>
                <a:uFillTx/>
                <a:latin typeface="Arial" panose="020B0604020202020204" pitchFamily="34" charset="0"/>
                <a:ea typeface="+mn-ea"/>
                <a:cs typeface="Arial" panose="020B0604020202020204" pitchFamily="34" charset="0"/>
              </a:rPr>
              <a:t>Stakeholders</a:t>
            </a:r>
            <a:endParaRPr kumimoji="0" lang="en-US" sz="3200" b="0" i="0" u="none" strike="noStrike" kern="0" cap="none" spc="0" normalizeH="0" baseline="0" noProof="0">
              <a:ln>
                <a:noFill/>
              </a:ln>
              <a:solidFill>
                <a:srgbClr val="038184"/>
              </a:solidFill>
              <a:effectLst/>
              <a:uLnTx/>
              <a:uFillTx/>
              <a:latin typeface="Arial" panose="020B0604020202020204" pitchFamily="34" charset="0"/>
              <a:ea typeface="+mn-ea"/>
              <a:cs typeface="Arial" panose="020B0604020202020204" pitchFamily="34" charset="0"/>
            </a:endParaRPr>
          </a:p>
        </p:txBody>
      </p:sp>
      <p:sp>
        <p:nvSpPr>
          <p:cNvPr id="188" name="TextBox 257">
            <a:extLst>
              <a:ext uri="{FF2B5EF4-FFF2-40B4-BE49-F238E27FC236}">
                <a16:creationId xmlns:a16="http://schemas.microsoft.com/office/drawing/2014/main" id="{8022DA84-8BD3-44BA-A1F1-14C5EF30E16A}"/>
              </a:ext>
            </a:extLst>
          </p:cNvPr>
          <p:cNvSpPr txBox="1"/>
          <p:nvPr/>
        </p:nvSpPr>
        <p:spPr>
          <a:xfrm>
            <a:off x="838359" y="3429000"/>
            <a:ext cx="3073697" cy="58477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Overall management through all phases of the project cycle.</a:t>
            </a:r>
            <a:endPar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dobe Gothic Std B" panose="020B0800000000000000" pitchFamily="34" charset="-128"/>
              <a:cs typeface="Arial" panose="020B0604020202020204" pitchFamily="34" charset="0"/>
            </a:endParaRPr>
          </a:p>
        </p:txBody>
      </p:sp>
      <p:sp>
        <p:nvSpPr>
          <p:cNvPr id="190" name="TextBox 292">
            <a:extLst>
              <a:ext uri="{FF2B5EF4-FFF2-40B4-BE49-F238E27FC236}">
                <a16:creationId xmlns:a16="http://schemas.microsoft.com/office/drawing/2014/main" id="{C12EFF65-2EC4-47D8-82BB-14EF0F5E6E53}"/>
              </a:ext>
            </a:extLst>
          </p:cNvPr>
          <p:cNvSpPr txBox="1"/>
          <p:nvPr/>
        </p:nvSpPr>
        <p:spPr>
          <a:xfrm>
            <a:off x="272682" y="4856597"/>
            <a:ext cx="4228673" cy="1077218"/>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16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Advisory team typically comprised of the PM, District Champion, </a:t>
            </a:r>
            <a:r>
              <a:rPr kumimoji="0" lang="en-US" sz="1600" b="0" i="1" u="none" strike="noStrike" kern="1200" cap="none" spc="0" normalizeH="0" baseline="0" noProof="0" err="1">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DDrE</a:t>
            </a:r>
            <a:r>
              <a:rPr kumimoji="0" lang="en-US" sz="16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 Permit/NPDES Coordinator, PD&amp;E Engineer, Environmental </a:t>
            </a:r>
            <a:r>
              <a:rPr lang="en-US" sz="1600" i="1">
                <a:solidFill>
                  <a:prstClr val="black">
                    <a:lumMod val="50000"/>
                    <a:lumOff val="50000"/>
                  </a:prstClr>
                </a:solidFill>
                <a:latin typeface="Arial" panose="020B0604020202020204" pitchFamily="34" charset="0"/>
                <a:ea typeface="Arial Unicode MS" panose="020B0604020202020204" pitchFamily="34" charset="-128"/>
                <a:cs typeface="Arial" panose="020B0604020202020204" pitchFamily="34" charset="0"/>
              </a:rPr>
              <a:t>Manager, and others.</a:t>
            </a:r>
            <a:endParaRPr kumimoji="0" lang="en-US" sz="16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dobe Gothic Std B" panose="020B0800000000000000" pitchFamily="34" charset="-128"/>
              <a:cs typeface="Arial" panose="020B0604020202020204" pitchFamily="34" charset="0"/>
            </a:endParaRPr>
          </a:p>
        </p:txBody>
      </p:sp>
      <p:sp>
        <p:nvSpPr>
          <p:cNvPr id="191" name="TextBox 290">
            <a:extLst>
              <a:ext uri="{FF2B5EF4-FFF2-40B4-BE49-F238E27FC236}">
                <a16:creationId xmlns:a16="http://schemas.microsoft.com/office/drawing/2014/main" id="{23F8ECF1-E6FA-473F-A921-8844D21931EB}"/>
              </a:ext>
            </a:extLst>
          </p:cNvPr>
          <p:cNvSpPr txBox="1"/>
          <p:nvPr/>
        </p:nvSpPr>
        <p:spPr>
          <a:xfrm>
            <a:off x="259034" y="4398483"/>
            <a:ext cx="4381233" cy="52322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1" u="sng" strike="noStrike" kern="0" cap="none" spc="0" normalizeH="0" baseline="0" noProof="0">
                <a:ln>
                  <a:noFill/>
                </a:ln>
                <a:solidFill>
                  <a:srgbClr val="3A8D94"/>
                </a:solidFill>
                <a:effectLst/>
                <a:uLnTx/>
                <a:uFillTx/>
                <a:latin typeface="Arial" panose="020B0604020202020204" pitchFamily="34" charset="0"/>
                <a:ea typeface="+mn-ea"/>
                <a:cs typeface="Arial" panose="020B0604020202020204" pitchFamily="34" charset="0"/>
              </a:rPr>
              <a:t>District Stormwater Team</a:t>
            </a:r>
            <a:endParaRPr kumimoji="0" lang="en-US" sz="3600" i="1" u="sng" strike="noStrike" kern="0" cap="none" spc="0" normalizeH="0" baseline="0" noProof="0">
              <a:ln>
                <a:noFill/>
              </a:ln>
              <a:solidFill>
                <a:srgbClr val="3A8D94"/>
              </a:solidFill>
              <a:effectLst/>
              <a:uLnTx/>
              <a:uFillTx/>
              <a:latin typeface="Arial" panose="020B0604020202020204" pitchFamily="34" charset="0"/>
              <a:ea typeface="+mn-ea"/>
              <a:cs typeface="Arial" panose="020B0604020202020204" pitchFamily="34" charset="0"/>
            </a:endParaRPr>
          </a:p>
        </p:txBody>
      </p:sp>
      <p:sp>
        <p:nvSpPr>
          <p:cNvPr id="193" name="TextBox 300">
            <a:extLst>
              <a:ext uri="{FF2B5EF4-FFF2-40B4-BE49-F238E27FC236}">
                <a16:creationId xmlns:a16="http://schemas.microsoft.com/office/drawing/2014/main" id="{A2565826-5B59-4253-9107-B8D0FB290720}"/>
              </a:ext>
            </a:extLst>
          </p:cNvPr>
          <p:cNvSpPr txBox="1"/>
          <p:nvPr/>
        </p:nvSpPr>
        <p:spPr>
          <a:xfrm flipH="1">
            <a:off x="7389669" y="5513442"/>
            <a:ext cx="292181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B41E29"/>
                </a:solidFill>
                <a:effectLst/>
                <a:uLnTx/>
                <a:uFillTx/>
                <a:latin typeface="Arial" panose="020B0604020202020204" pitchFamily="34" charset="0"/>
                <a:ea typeface="+mn-ea"/>
                <a:cs typeface="Arial" panose="020B0604020202020204" pitchFamily="34" charset="0"/>
              </a:rPr>
              <a:t>ETDM Coordinator</a:t>
            </a:r>
            <a:endParaRPr kumimoji="0" lang="en-US" sz="3200" b="0" i="0" u="none" strike="noStrike" kern="0" cap="none" spc="0" normalizeH="0" baseline="0" noProof="0">
              <a:ln>
                <a:noFill/>
              </a:ln>
              <a:solidFill>
                <a:srgbClr val="B41E29"/>
              </a:solidFill>
              <a:effectLst/>
              <a:uLnTx/>
              <a:uFillTx/>
              <a:latin typeface="Arial" panose="020B0604020202020204" pitchFamily="34" charset="0"/>
              <a:ea typeface="+mn-ea"/>
              <a:cs typeface="Arial" panose="020B0604020202020204" pitchFamily="34" charset="0"/>
            </a:endParaRPr>
          </a:p>
        </p:txBody>
      </p:sp>
      <p:sp>
        <p:nvSpPr>
          <p:cNvPr id="189" name="TextBox 255">
            <a:extLst>
              <a:ext uri="{FF2B5EF4-FFF2-40B4-BE49-F238E27FC236}">
                <a16:creationId xmlns:a16="http://schemas.microsoft.com/office/drawing/2014/main" id="{5F3A18AA-E32C-4ADF-9D57-2AC6CE71A73D}"/>
              </a:ext>
            </a:extLst>
          </p:cNvPr>
          <p:cNvSpPr txBox="1"/>
          <p:nvPr/>
        </p:nvSpPr>
        <p:spPr>
          <a:xfrm>
            <a:off x="717704" y="2978210"/>
            <a:ext cx="3191087"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174074"/>
                </a:solidFill>
                <a:effectLst/>
                <a:uLnTx/>
                <a:uFillTx/>
                <a:latin typeface="Arial" panose="020B0604020202020204" pitchFamily="34" charset="0"/>
                <a:ea typeface="+mn-ea"/>
                <a:cs typeface="Arial" panose="020B0604020202020204" pitchFamily="34" charset="0"/>
              </a:rPr>
              <a:t>Project Manager (PM)</a:t>
            </a:r>
            <a:endParaRPr kumimoji="0" lang="en-US" sz="3200" b="0" i="0" u="none" strike="noStrike" kern="0" cap="none" spc="0" normalizeH="0" baseline="0" noProof="0">
              <a:ln>
                <a:noFill/>
              </a:ln>
              <a:solidFill>
                <a:srgbClr val="174074"/>
              </a:solidFill>
              <a:effectLst/>
              <a:uLnTx/>
              <a:uFillTx/>
              <a:latin typeface="Arial" panose="020B0604020202020204" pitchFamily="34" charset="0"/>
              <a:ea typeface="+mn-ea"/>
              <a:cs typeface="Arial" panose="020B0604020202020204" pitchFamily="34" charset="0"/>
            </a:endParaRPr>
          </a:p>
        </p:txBody>
      </p:sp>
      <p:sp>
        <p:nvSpPr>
          <p:cNvPr id="185" name="TextBox 305">
            <a:extLst>
              <a:ext uri="{FF2B5EF4-FFF2-40B4-BE49-F238E27FC236}">
                <a16:creationId xmlns:a16="http://schemas.microsoft.com/office/drawing/2014/main" id="{E8CD6C1E-D240-4130-8A80-6EEC2FFD3BBC}"/>
              </a:ext>
            </a:extLst>
          </p:cNvPr>
          <p:cNvSpPr txBox="1"/>
          <p:nvPr/>
        </p:nvSpPr>
        <p:spPr>
          <a:xfrm flipH="1">
            <a:off x="7818558" y="1265453"/>
            <a:ext cx="385652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7AAD35"/>
                </a:solidFill>
                <a:effectLst/>
                <a:uLnTx/>
                <a:uFillTx/>
                <a:latin typeface="Arial" panose="020B0604020202020204" pitchFamily="34" charset="0"/>
                <a:ea typeface="+mn-ea"/>
                <a:cs typeface="Arial" panose="020B0604020202020204" pitchFamily="34" charset="0"/>
              </a:rPr>
              <a:t>Drainage Engineer (</a:t>
            </a:r>
            <a:r>
              <a:rPr kumimoji="0" lang="en-US" sz="2400" b="0" i="0" u="none" strike="noStrike" kern="0" cap="none" spc="0" normalizeH="0" baseline="0" noProof="0" err="1">
                <a:ln>
                  <a:noFill/>
                </a:ln>
                <a:solidFill>
                  <a:srgbClr val="7AAD35"/>
                </a:solidFill>
                <a:effectLst/>
                <a:uLnTx/>
                <a:uFillTx/>
                <a:latin typeface="Arial" panose="020B0604020202020204" pitchFamily="34" charset="0"/>
                <a:ea typeface="+mn-ea"/>
                <a:cs typeface="Arial" panose="020B0604020202020204" pitchFamily="34" charset="0"/>
              </a:rPr>
              <a:t>DDrE</a:t>
            </a:r>
            <a:r>
              <a:rPr kumimoji="0" lang="en-US" sz="2400" b="0" i="0" u="none" strike="noStrike" kern="0" cap="none" spc="0" normalizeH="0" baseline="0" noProof="0">
                <a:ln>
                  <a:noFill/>
                </a:ln>
                <a:solidFill>
                  <a:srgbClr val="7AAD35"/>
                </a:solidFill>
                <a:effectLst/>
                <a:uLnTx/>
                <a:uFillTx/>
                <a:latin typeface="Arial" panose="020B0604020202020204" pitchFamily="34" charset="0"/>
                <a:ea typeface="+mn-ea"/>
                <a:cs typeface="Arial" panose="020B0604020202020204" pitchFamily="34" charset="0"/>
              </a:rPr>
              <a:t>)</a:t>
            </a:r>
            <a:endParaRPr kumimoji="0" lang="en-US" sz="3200" b="0" i="0" u="none" strike="noStrike" kern="0" cap="none" spc="0" normalizeH="0" baseline="0" noProof="0">
              <a:ln>
                <a:noFill/>
              </a:ln>
              <a:solidFill>
                <a:srgbClr val="7AAD35"/>
              </a:solidFill>
              <a:effectLst/>
              <a:uLnTx/>
              <a:uFillTx/>
              <a:latin typeface="Arial" panose="020B0604020202020204" pitchFamily="34" charset="0"/>
              <a:ea typeface="+mn-ea"/>
              <a:cs typeface="Arial" panose="020B0604020202020204" pitchFamily="34" charset="0"/>
            </a:endParaRPr>
          </a:p>
        </p:txBody>
      </p:sp>
      <p:sp>
        <p:nvSpPr>
          <p:cNvPr id="184" name="TextBox 307">
            <a:extLst>
              <a:ext uri="{FF2B5EF4-FFF2-40B4-BE49-F238E27FC236}">
                <a16:creationId xmlns:a16="http://schemas.microsoft.com/office/drawing/2014/main" id="{F0C5ADF2-2901-467C-B8A3-A0B5B5EC50B1}"/>
              </a:ext>
            </a:extLst>
          </p:cNvPr>
          <p:cNvSpPr txBox="1"/>
          <p:nvPr/>
        </p:nvSpPr>
        <p:spPr>
          <a:xfrm flipH="1">
            <a:off x="8441719" y="1697682"/>
            <a:ext cx="3233362" cy="584775"/>
          </a:xfrm>
          <a:prstGeom prst="rect">
            <a:avLst/>
          </a:prstGeom>
          <a:noFill/>
        </p:spPr>
        <p:txBody>
          <a:bodyPr wrap="square" rtlCol="0" anchor="ctr">
            <a:spAutoFit/>
          </a:bodyPr>
          <a:lstStyle>
            <a:defPPr>
              <a:defRPr lang="en-US"/>
            </a:defPPr>
            <a:lvl1pPr algn="r">
              <a:defRPr sz="1100">
                <a:solidFill>
                  <a:schemeClr val="tx1">
                    <a:lumMod val="50000"/>
                    <a:lumOff val="50000"/>
                  </a:schemeClr>
                </a:solidFill>
                <a:latin typeface="Arial" panose="020B0604020202020204" pitchFamily="34" charset="0"/>
                <a:ea typeface="Arial Unicode MS" panose="020B0604020202020204" pitchFamily="34" charset="-128"/>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Responsible for quantifying the drainage needs for the project. </a:t>
            </a:r>
            <a:endPar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186" name="TextBox 297">
            <a:extLst>
              <a:ext uri="{FF2B5EF4-FFF2-40B4-BE49-F238E27FC236}">
                <a16:creationId xmlns:a16="http://schemas.microsoft.com/office/drawing/2014/main" id="{825159DD-A9F3-4466-8198-D0376C862545}"/>
              </a:ext>
            </a:extLst>
          </p:cNvPr>
          <p:cNvSpPr txBox="1"/>
          <p:nvPr/>
        </p:nvSpPr>
        <p:spPr>
          <a:xfrm flipH="1">
            <a:off x="8773411" y="3859874"/>
            <a:ext cx="2877630" cy="1077218"/>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rial Unicode MS" panose="020B0604020202020204" pitchFamily="34" charset="-128"/>
                <a:cs typeface="Arial" panose="020B0604020202020204" pitchFamily="34" charset="0"/>
              </a:rPr>
              <a:t>Regulatory entities, cities, counties, private developers or non-regulatory environmental partners. </a:t>
            </a:r>
            <a:endParaRPr kumimoji="0" lang="en-US" sz="16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82475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0203-C651-4032-BF17-22E74AFB73C5}"/>
              </a:ext>
            </a:extLst>
          </p:cNvPr>
          <p:cNvSpPr>
            <a:spLocks noGrp="1"/>
          </p:cNvSpPr>
          <p:nvPr>
            <p:ph type="title"/>
          </p:nvPr>
        </p:nvSpPr>
        <p:spPr/>
        <p:txBody>
          <a:bodyPr/>
          <a:lstStyle/>
          <a:p>
            <a:r>
              <a:rPr lang="en-US"/>
              <a:t>Roles &amp; Responsibilities  </a:t>
            </a:r>
          </a:p>
        </p:txBody>
      </p:sp>
      <p:sp>
        <p:nvSpPr>
          <p:cNvPr id="3" name="Content Placeholder 2">
            <a:extLst>
              <a:ext uri="{FF2B5EF4-FFF2-40B4-BE49-F238E27FC236}">
                <a16:creationId xmlns:a16="http://schemas.microsoft.com/office/drawing/2014/main" id="{1B66133A-D774-4D43-AEF9-913D5FA4D172}"/>
              </a:ext>
            </a:extLst>
          </p:cNvPr>
          <p:cNvSpPr>
            <a:spLocks noGrp="1"/>
          </p:cNvSpPr>
          <p:nvPr>
            <p:ph idx="13"/>
          </p:nvPr>
        </p:nvSpPr>
        <p:spPr>
          <a:xfrm>
            <a:off x="196236" y="1234980"/>
            <a:ext cx="11460480" cy="4388040"/>
          </a:xfrm>
        </p:spPr>
        <p:txBody>
          <a:bodyPr>
            <a:normAutofit/>
          </a:bodyPr>
          <a:lstStyle/>
          <a:p>
            <a:pPr marL="0" indent="0">
              <a:buNone/>
            </a:pPr>
            <a:r>
              <a:rPr lang="en-US" sz="2900" b="1" spc="-90">
                <a:solidFill>
                  <a:schemeClr val="accent2"/>
                </a:solidFill>
                <a:latin typeface="+mj-lt"/>
                <a:ea typeface="+mj-ea"/>
                <a:cs typeface="+mj-cs"/>
              </a:rPr>
              <a:t>District Champion (DC)</a:t>
            </a:r>
          </a:p>
          <a:p>
            <a:r>
              <a:rPr lang="en-US"/>
              <a:t>Likely a stormwater, drainage, or environmental expert with permitting and design experience.</a:t>
            </a:r>
          </a:p>
          <a:p>
            <a:r>
              <a:rPr lang="en-US"/>
              <a:t>Ideally this is a fixed role but could be on a project-by-project basis.</a:t>
            </a:r>
          </a:p>
          <a:p>
            <a:pPr marL="288925" indent="-288925"/>
            <a:r>
              <a:rPr lang="en-US"/>
              <a:t>Experience shows this role requires a highly motivated person to navigate the project life-cycle and pursue the opportunities and partners. </a:t>
            </a:r>
          </a:p>
          <a:p>
            <a:pPr marL="288925" indent="-288925"/>
            <a:r>
              <a:rPr lang="en-US" i="1">
                <a:solidFill>
                  <a:schemeClr val="accent1"/>
                </a:solidFill>
              </a:rPr>
              <a:t>Goal: The DC role develops over time and outside entities begin to approach them with opportunities.</a:t>
            </a:r>
          </a:p>
          <a:p>
            <a:pPr lvl="1"/>
            <a:endParaRPr lang="en-US"/>
          </a:p>
          <a:p>
            <a:pPr lvl="1"/>
            <a:endParaRPr lang="en-US"/>
          </a:p>
        </p:txBody>
      </p:sp>
      <p:pic>
        <p:nvPicPr>
          <p:cNvPr id="5" name="Graphic 4">
            <a:extLst>
              <a:ext uri="{FF2B5EF4-FFF2-40B4-BE49-F238E27FC236}">
                <a16:creationId xmlns:a16="http://schemas.microsoft.com/office/drawing/2014/main" id="{AB1DA491-839B-4AFC-92AD-68FFB7548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364" y="4100852"/>
            <a:ext cx="11243352" cy="2325112"/>
          </a:xfrm>
          <a:prstGeom prst="rect">
            <a:avLst/>
          </a:prstGeom>
        </p:spPr>
      </p:pic>
      <p:sp>
        <p:nvSpPr>
          <p:cNvPr id="7" name="Rectangle: Rounded Corners 6">
            <a:extLst>
              <a:ext uri="{FF2B5EF4-FFF2-40B4-BE49-F238E27FC236}">
                <a16:creationId xmlns:a16="http://schemas.microsoft.com/office/drawing/2014/main" id="{8E7AE818-1469-4158-8A73-8604A359E104}"/>
              </a:ext>
            </a:extLst>
          </p:cNvPr>
          <p:cNvSpPr/>
          <p:nvPr/>
        </p:nvSpPr>
        <p:spPr>
          <a:xfrm>
            <a:off x="2924878" y="5129560"/>
            <a:ext cx="6943493" cy="1296404"/>
          </a:xfrm>
          <a:prstGeom prst="roundRect">
            <a:avLst/>
          </a:prstGeom>
          <a:solidFill>
            <a:srgbClr val="00749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a:latin typeface="Cavolini" panose="03000502040302020204" pitchFamily="66" charset="0"/>
                <a:cs typeface="Cavolini" panose="03000502040302020204" pitchFamily="66" charset="0"/>
              </a:rPr>
              <a:t>Audience Input: </a:t>
            </a:r>
          </a:p>
          <a:p>
            <a:pPr algn="ctr"/>
            <a:r>
              <a:rPr lang="en-US" sz="2000">
                <a:latin typeface="Cavolini" panose="03000502040302020204" pitchFamily="66" charset="0"/>
                <a:cs typeface="Cavolini" panose="03000502040302020204" pitchFamily="66" charset="0"/>
              </a:rPr>
              <a:t>Does a</a:t>
            </a:r>
            <a:r>
              <a:rPr lang="en-US" sz="2000" b="0">
                <a:latin typeface="Cavolini" panose="03000502040302020204" pitchFamily="66" charset="0"/>
                <a:cs typeface="Cavolini" panose="03000502040302020204" pitchFamily="66" charset="0"/>
              </a:rPr>
              <a:t>nyone come to mind in your District? </a:t>
            </a:r>
          </a:p>
          <a:p>
            <a:pPr algn="r"/>
            <a:r>
              <a:rPr lang="en-US" sz="2000" b="0">
                <a:latin typeface="Cavolini" panose="03000502040302020204" pitchFamily="66" charset="0"/>
                <a:cs typeface="Cavolini" panose="03000502040302020204" pitchFamily="66" charset="0"/>
              </a:rPr>
              <a:t>Please Share!</a:t>
            </a:r>
          </a:p>
        </p:txBody>
      </p:sp>
    </p:spTree>
    <p:extLst>
      <p:ext uri="{BB962C8B-B14F-4D97-AF65-F5344CB8AC3E}">
        <p14:creationId xmlns:p14="http://schemas.microsoft.com/office/powerpoint/2010/main" val="23589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0203-C651-4032-BF17-22E74AFB73C5}"/>
              </a:ext>
            </a:extLst>
          </p:cNvPr>
          <p:cNvSpPr>
            <a:spLocks noGrp="1"/>
          </p:cNvSpPr>
          <p:nvPr>
            <p:ph type="title"/>
          </p:nvPr>
        </p:nvSpPr>
        <p:spPr/>
        <p:txBody>
          <a:bodyPr/>
          <a:lstStyle/>
          <a:p>
            <a:r>
              <a:rPr lang="en-US"/>
              <a:t>Roles &amp; Responsibilities  </a:t>
            </a:r>
          </a:p>
        </p:txBody>
      </p:sp>
      <p:sp>
        <p:nvSpPr>
          <p:cNvPr id="3" name="Content Placeholder 2">
            <a:extLst>
              <a:ext uri="{FF2B5EF4-FFF2-40B4-BE49-F238E27FC236}">
                <a16:creationId xmlns:a16="http://schemas.microsoft.com/office/drawing/2014/main" id="{1B66133A-D774-4D43-AEF9-913D5FA4D172}"/>
              </a:ext>
            </a:extLst>
          </p:cNvPr>
          <p:cNvSpPr>
            <a:spLocks noGrp="1"/>
          </p:cNvSpPr>
          <p:nvPr>
            <p:ph idx="13"/>
          </p:nvPr>
        </p:nvSpPr>
        <p:spPr>
          <a:xfrm>
            <a:off x="304800" y="1292901"/>
            <a:ext cx="9296400" cy="4817613"/>
          </a:xfrm>
        </p:spPr>
        <p:txBody>
          <a:bodyPr>
            <a:normAutofit lnSpcReduction="10000"/>
          </a:bodyPr>
          <a:lstStyle/>
          <a:p>
            <a:pPr marL="0" indent="0">
              <a:buNone/>
            </a:pPr>
            <a:r>
              <a:rPr lang="en-US" sz="2900" b="1" spc="-90">
                <a:solidFill>
                  <a:schemeClr val="accent2"/>
                </a:solidFill>
                <a:latin typeface="+mj-lt"/>
                <a:ea typeface="+mj-ea"/>
                <a:cs typeface="+mj-cs"/>
              </a:rPr>
              <a:t>District Stormwater Team (DST)</a:t>
            </a:r>
          </a:p>
          <a:p>
            <a:pPr marL="288925" indent="-288925"/>
            <a:r>
              <a:rPr lang="en-GB"/>
              <a:t>Project Manager (PM), District Champion, District Drainage Engineer (</a:t>
            </a:r>
            <a:r>
              <a:rPr lang="en-GB" err="1"/>
              <a:t>DDrE</a:t>
            </a:r>
            <a:r>
              <a:rPr lang="en-GB"/>
              <a:t>), District Permit Coordinator, District PD&amp;E Engineer, and District Environmental Manager</a:t>
            </a:r>
          </a:p>
          <a:p>
            <a:r>
              <a:rPr lang="en-US"/>
              <a:t>Key stages when the DST communication is vital:</a:t>
            </a:r>
          </a:p>
          <a:p>
            <a:pPr lvl="1"/>
            <a:r>
              <a:rPr lang="en-US"/>
              <a:t>Stakeholder Meetings</a:t>
            </a:r>
          </a:p>
          <a:p>
            <a:pPr lvl="1"/>
            <a:r>
              <a:rPr lang="en-US"/>
              <a:t>Identifying Viable Solutions</a:t>
            </a:r>
          </a:p>
          <a:p>
            <a:pPr lvl="1"/>
            <a:r>
              <a:rPr lang="en-US"/>
              <a:t>Pursuing Additional Coordination &amp; Analysis</a:t>
            </a:r>
          </a:p>
          <a:p>
            <a:pPr lvl="1"/>
            <a:r>
              <a:rPr lang="en-GB"/>
              <a:t>Innovative Solutions Evaluations Matrix </a:t>
            </a:r>
          </a:p>
          <a:p>
            <a:pPr lvl="1"/>
            <a:r>
              <a:rPr lang="en-US"/>
              <a:t>Final Decision Making</a:t>
            </a:r>
          </a:p>
          <a:p>
            <a:pPr marL="514350" lvl="1" indent="0">
              <a:buNone/>
            </a:pPr>
            <a:endParaRPr lang="en-US"/>
          </a:p>
          <a:p>
            <a:pPr lvl="1"/>
            <a:endParaRPr lang="en-US"/>
          </a:p>
          <a:p>
            <a:pPr lvl="1"/>
            <a:endParaRPr lang="en-US"/>
          </a:p>
        </p:txBody>
      </p:sp>
      <p:grpSp>
        <p:nvGrpSpPr>
          <p:cNvPr id="12" name="Group 11">
            <a:extLst>
              <a:ext uri="{FF2B5EF4-FFF2-40B4-BE49-F238E27FC236}">
                <a16:creationId xmlns:a16="http://schemas.microsoft.com/office/drawing/2014/main" id="{9ED0C993-FD1E-4C0C-A5CD-45E7B55F1E02}"/>
              </a:ext>
            </a:extLst>
          </p:cNvPr>
          <p:cNvGrpSpPr/>
          <p:nvPr/>
        </p:nvGrpSpPr>
        <p:grpSpPr>
          <a:xfrm>
            <a:off x="10778854" y="1295400"/>
            <a:ext cx="1358890" cy="4505555"/>
            <a:chOff x="10778854" y="1136304"/>
            <a:chExt cx="1358890" cy="4505555"/>
          </a:xfrm>
        </p:grpSpPr>
        <p:sp>
          <p:nvSpPr>
            <p:cNvPr id="15" name="Rectangle: Rounded Corners 14">
              <a:extLst>
                <a:ext uri="{FF2B5EF4-FFF2-40B4-BE49-F238E27FC236}">
                  <a16:creationId xmlns:a16="http://schemas.microsoft.com/office/drawing/2014/main" id="{B78DE8AB-DF2F-4DD3-9AA0-FFFA5A6DA29F}"/>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58DB87E0-0A37-4A55-A533-48C64FF806A6}"/>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D6624CFE-8D32-49B5-86A7-D2ACE8997A1F}"/>
                </a:ext>
              </a:extLst>
            </p:cNvPr>
            <p:cNvCxnSpPr>
              <a:cxnSpLocks/>
              <a:stCxn id="35" idx="0"/>
              <a:endCxn id="29"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7553D3-A736-482A-89B5-07B53242E0C2}"/>
                </a:ext>
              </a:extLst>
            </p:cNvPr>
            <p:cNvCxnSpPr>
              <a:cxnSpLocks/>
              <a:stCxn id="29" idx="0"/>
              <a:endCxn id="27"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ADFEB-0EF7-48F1-9607-BBAB1FBE36EB}"/>
                </a:ext>
              </a:extLst>
            </p:cNvPr>
            <p:cNvCxnSpPr>
              <a:cxnSpLocks/>
              <a:stCxn id="27"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479432-E33D-4942-9360-458E507F1B44}"/>
                </a:ext>
              </a:extLst>
            </p:cNvPr>
            <p:cNvCxnSpPr>
              <a:cxnSpLocks/>
              <a:stCxn id="22" idx="0"/>
              <a:endCxn id="60"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FAC503-28F8-4567-AA7D-CA7389C994E3}"/>
                </a:ext>
              </a:extLst>
            </p:cNvPr>
            <p:cNvCxnSpPr>
              <a:cxnSpLocks/>
              <a:stCxn id="22" idx="2"/>
              <a:endCxn id="24"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A2B920-01BD-42B3-9419-4AAE546A9548}"/>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3" name="TextBox 22">
              <a:extLst>
                <a:ext uri="{FF2B5EF4-FFF2-40B4-BE49-F238E27FC236}">
                  <a16:creationId xmlns:a16="http://schemas.microsoft.com/office/drawing/2014/main" id="{217AECFD-6525-4B49-B71D-1E5992E6FA99}"/>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4" name="TextBox 23">
              <a:extLst>
                <a:ext uri="{FF2B5EF4-FFF2-40B4-BE49-F238E27FC236}">
                  <a16:creationId xmlns:a16="http://schemas.microsoft.com/office/drawing/2014/main" id="{EF62C17B-4982-4D88-96EB-A712DB951C02}"/>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5" name="TextBox 24">
              <a:extLst>
                <a:ext uri="{FF2B5EF4-FFF2-40B4-BE49-F238E27FC236}">
                  <a16:creationId xmlns:a16="http://schemas.microsoft.com/office/drawing/2014/main" id="{C9A895C7-D8BF-4C5A-B59F-BFC9E31A4981}"/>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26" name="TextBox 25">
              <a:extLst>
                <a:ext uri="{FF2B5EF4-FFF2-40B4-BE49-F238E27FC236}">
                  <a16:creationId xmlns:a16="http://schemas.microsoft.com/office/drawing/2014/main" id="{CC54C910-045A-493F-9905-47E095E87686}"/>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27" name="TextBox 26">
              <a:extLst>
                <a:ext uri="{FF2B5EF4-FFF2-40B4-BE49-F238E27FC236}">
                  <a16:creationId xmlns:a16="http://schemas.microsoft.com/office/drawing/2014/main" id="{B2E7A8F5-293D-4725-908C-DC11D8C4B158}"/>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28" name="TextBox 27">
              <a:extLst>
                <a:ext uri="{FF2B5EF4-FFF2-40B4-BE49-F238E27FC236}">
                  <a16:creationId xmlns:a16="http://schemas.microsoft.com/office/drawing/2014/main" id="{304F5F1C-5570-4E86-BA57-8FC7EC966A21}"/>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29" name="TextBox 28">
              <a:extLst>
                <a:ext uri="{FF2B5EF4-FFF2-40B4-BE49-F238E27FC236}">
                  <a16:creationId xmlns:a16="http://schemas.microsoft.com/office/drawing/2014/main" id="{97AF3B92-99C0-495F-BD85-843105EF1856}"/>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30" name="TextBox 29">
              <a:extLst>
                <a:ext uri="{FF2B5EF4-FFF2-40B4-BE49-F238E27FC236}">
                  <a16:creationId xmlns:a16="http://schemas.microsoft.com/office/drawing/2014/main" id="{5FA6771E-D6CC-441A-BB73-E3B4CA34C84F}"/>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31" name="TextBox 30">
              <a:extLst>
                <a:ext uri="{FF2B5EF4-FFF2-40B4-BE49-F238E27FC236}">
                  <a16:creationId xmlns:a16="http://schemas.microsoft.com/office/drawing/2014/main" id="{3381DE88-A133-430F-B6F9-1282D677D677}"/>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2" name="TextBox 31">
              <a:extLst>
                <a:ext uri="{FF2B5EF4-FFF2-40B4-BE49-F238E27FC236}">
                  <a16:creationId xmlns:a16="http://schemas.microsoft.com/office/drawing/2014/main" id="{2A4896CF-35E3-4F71-A8A8-B5211B032F4F}"/>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3" name="TextBox 32">
              <a:extLst>
                <a:ext uri="{FF2B5EF4-FFF2-40B4-BE49-F238E27FC236}">
                  <a16:creationId xmlns:a16="http://schemas.microsoft.com/office/drawing/2014/main" id="{9054A218-3A7F-4917-BF37-A37BE8DB9191}"/>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4" name="TextBox 33">
              <a:extLst>
                <a:ext uri="{FF2B5EF4-FFF2-40B4-BE49-F238E27FC236}">
                  <a16:creationId xmlns:a16="http://schemas.microsoft.com/office/drawing/2014/main" id="{C38D72A9-A264-4BA1-AC62-B9352C6309BE}"/>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5" name="TextBox 34">
              <a:extLst>
                <a:ext uri="{FF2B5EF4-FFF2-40B4-BE49-F238E27FC236}">
                  <a16:creationId xmlns:a16="http://schemas.microsoft.com/office/drawing/2014/main" id="{E78B548E-2F3B-40CE-BEA2-BDD8716E9CA5}"/>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36" name="Connector: Elbow 35">
              <a:extLst>
                <a:ext uri="{FF2B5EF4-FFF2-40B4-BE49-F238E27FC236}">
                  <a16:creationId xmlns:a16="http://schemas.microsoft.com/office/drawing/2014/main" id="{BE62E8D4-D737-4689-BE4D-3C7972E522B7}"/>
                </a:ext>
              </a:extLst>
            </p:cNvPr>
            <p:cNvCxnSpPr>
              <a:stCxn id="43" idx="3"/>
              <a:endCxn id="25"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AF7B223F-2593-4A78-9B8B-731C103BD633}"/>
                </a:ext>
              </a:extLst>
            </p:cNvPr>
            <p:cNvCxnSpPr>
              <a:cxnSpLocks/>
              <a:stCxn id="25" idx="2"/>
              <a:endCxn id="27"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588334D2-F2F2-49C4-8554-972F898850E4}"/>
                </a:ext>
              </a:extLst>
            </p:cNvPr>
            <p:cNvCxnSpPr>
              <a:cxnSpLocks/>
              <a:stCxn id="22" idx="2"/>
              <a:endCxn id="41"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29AFFFF6-375F-4FB7-A6BF-BF5A1F9B6AD3}"/>
                </a:ext>
              </a:extLst>
            </p:cNvPr>
            <p:cNvCxnSpPr>
              <a:cxnSpLocks/>
              <a:stCxn id="24" idx="2"/>
              <a:endCxn id="25"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2CDFF65C-E3D6-4CD5-A4B5-1121951927CF}"/>
                </a:ext>
              </a:extLst>
            </p:cNvPr>
            <p:cNvCxnSpPr>
              <a:cxnSpLocks/>
              <a:stCxn id="27" idx="2"/>
              <a:endCxn id="28"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D85A759-CB54-4E86-9890-9293DBFBAA93}"/>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42" name="TextBox 41">
              <a:extLst>
                <a:ext uri="{FF2B5EF4-FFF2-40B4-BE49-F238E27FC236}">
                  <a16:creationId xmlns:a16="http://schemas.microsoft.com/office/drawing/2014/main" id="{E8686B61-5120-4646-AB27-4034CB45A2DE}"/>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3" name="TextBox 42">
              <a:extLst>
                <a:ext uri="{FF2B5EF4-FFF2-40B4-BE49-F238E27FC236}">
                  <a16:creationId xmlns:a16="http://schemas.microsoft.com/office/drawing/2014/main" id="{A35B35B8-A43D-401B-9A03-0591DFE3B86A}"/>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4" name="Diamond 43">
              <a:extLst>
                <a:ext uri="{FF2B5EF4-FFF2-40B4-BE49-F238E27FC236}">
                  <a16:creationId xmlns:a16="http://schemas.microsoft.com/office/drawing/2014/main" id="{C28BE485-4249-4326-A46F-5304066608F0}"/>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5" name="Connector: Elbow 44">
              <a:extLst>
                <a:ext uri="{FF2B5EF4-FFF2-40B4-BE49-F238E27FC236}">
                  <a16:creationId xmlns:a16="http://schemas.microsoft.com/office/drawing/2014/main" id="{356D9C49-E10A-49A9-8EE3-0C6D95CDC30D}"/>
                </a:ext>
              </a:extLst>
            </p:cNvPr>
            <p:cNvCxnSpPr>
              <a:cxnSpLocks/>
              <a:stCxn id="24"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6" name="Diamond 45">
              <a:extLst>
                <a:ext uri="{FF2B5EF4-FFF2-40B4-BE49-F238E27FC236}">
                  <a16:creationId xmlns:a16="http://schemas.microsoft.com/office/drawing/2014/main" id="{2A05C802-62A2-413C-97AA-8CFB9B3BBD08}"/>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47B99FB7-7747-41A1-9965-5B6C6BCB2156}"/>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48" name="TextBox 47">
              <a:extLst>
                <a:ext uri="{FF2B5EF4-FFF2-40B4-BE49-F238E27FC236}">
                  <a16:creationId xmlns:a16="http://schemas.microsoft.com/office/drawing/2014/main" id="{E1A8A4AF-3F59-4F91-82AA-0423AE7970AD}"/>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49" name="TextBox 48">
              <a:extLst>
                <a:ext uri="{FF2B5EF4-FFF2-40B4-BE49-F238E27FC236}">
                  <a16:creationId xmlns:a16="http://schemas.microsoft.com/office/drawing/2014/main" id="{A18E922F-CCD8-4C14-9E1B-D6A5850BC9DF}"/>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50" name="TextBox 49">
              <a:extLst>
                <a:ext uri="{FF2B5EF4-FFF2-40B4-BE49-F238E27FC236}">
                  <a16:creationId xmlns:a16="http://schemas.microsoft.com/office/drawing/2014/main" id="{E3CC3DB1-C0DE-4081-BC25-314668B5A4A9}"/>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1" name="TextBox 50">
              <a:extLst>
                <a:ext uri="{FF2B5EF4-FFF2-40B4-BE49-F238E27FC236}">
                  <a16:creationId xmlns:a16="http://schemas.microsoft.com/office/drawing/2014/main" id="{7DDA3FEE-ED9C-4266-B82D-C39D70AB4A51}"/>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2" name="TextBox 51">
              <a:extLst>
                <a:ext uri="{FF2B5EF4-FFF2-40B4-BE49-F238E27FC236}">
                  <a16:creationId xmlns:a16="http://schemas.microsoft.com/office/drawing/2014/main" id="{C42BFCE8-A15E-4F44-9FB6-A5C0EC86FC27}"/>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3" name="TextBox 52">
              <a:extLst>
                <a:ext uri="{FF2B5EF4-FFF2-40B4-BE49-F238E27FC236}">
                  <a16:creationId xmlns:a16="http://schemas.microsoft.com/office/drawing/2014/main" id="{90906000-0EFC-421F-86D3-42A7C435F843}"/>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4" name="TextBox 53">
              <a:extLst>
                <a:ext uri="{FF2B5EF4-FFF2-40B4-BE49-F238E27FC236}">
                  <a16:creationId xmlns:a16="http://schemas.microsoft.com/office/drawing/2014/main" id="{45F232CB-84ED-4035-A752-2A67EE49A5A8}"/>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5" name="TextBox 54">
              <a:extLst>
                <a:ext uri="{FF2B5EF4-FFF2-40B4-BE49-F238E27FC236}">
                  <a16:creationId xmlns:a16="http://schemas.microsoft.com/office/drawing/2014/main" id="{D8510119-AABD-492D-BC2F-FC0B9AC2675B}"/>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56" name="TextBox 55">
              <a:extLst>
                <a:ext uri="{FF2B5EF4-FFF2-40B4-BE49-F238E27FC236}">
                  <a16:creationId xmlns:a16="http://schemas.microsoft.com/office/drawing/2014/main" id="{CED096EE-F616-4E95-B247-70C92A1C026B}"/>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57" name="TextBox 56">
              <a:extLst>
                <a:ext uri="{FF2B5EF4-FFF2-40B4-BE49-F238E27FC236}">
                  <a16:creationId xmlns:a16="http://schemas.microsoft.com/office/drawing/2014/main" id="{C172B646-681F-4779-A6ED-AA5DAC4526BB}"/>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58" name="TextBox 57">
              <a:extLst>
                <a:ext uri="{FF2B5EF4-FFF2-40B4-BE49-F238E27FC236}">
                  <a16:creationId xmlns:a16="http://schemas.microsoft.com/office/drawing/2014/main" id="{65523C83-F74F-4074-BEF7-B0EC58ED7565}"/>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59" name="TextBox 58">
              <a:extLst>
                <a:ext uri="{FF2B5EF4-FFF2-40B4-BE49-F238E27FC236}">
                  <a16:creationId xmlns:a16="http://schemas.microsoft.com/office/drawing/2014/main" id="{122A3D44-0386-49A4-B1A3-9C84F9BAEAE4}"/>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60" name="TextBox 59">
              <a:extLst>
                <a:ext uri="{FF2B5EF4-FFF2-40B4-BE49-F238E27FC236}">
                  <a16:creationId xmlns:a16="http://schemas.microsoft.com/office/drawing/2014/main" id="{8CF3ED80-1873-4EB9-B4AD-C2B36F6F1E4A}"/>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cxnSp>
        <p:nvCxnSpPr>
          <p:cNvPr id="62" name="Connector: Curved 61">
            <a:extLst>
              <a:ext uri="{FF2B5EF4-FFF2-40B4-BE49-F238E27FC236}">
                <a16:creationId xmlns:a16="http://schemas.microsoft.com/office/drawing/2014/main" id="{34D0206D-3F25-4A61-9640-2234145BE491}"/>
              </a:ext>
            </a:extLst>
          </p:cNvPr>
          <p:cNvCxnSpPr>
            <a:cxnSpLocks/>
          </p:cNvCxnSpPr>
          <p:nvPr/>
        </p:nvCxnSpPr>
        <p:spPr>
          <a:xfrm flipV="1">
            <a:off x="4133850" y="2280550"/>
            <a:ext cx="6797612" cy="1467165"/>
          </a:xfrm>
          <a:prstGeom prst="curvedConnector3">
            <a:avLst>
              <a:gd name="adj1" fmla="val 65554"/>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3CC62463-BBFC-47F6-85FB-6A3761CB8022}"/>
              </a:ext>
            </a:extLst>
          </p:cNvPr>
          <p:cNvCxnSpPr>
            <a:cxnSpLocks/>
          </p:cNvCxnSpPr>
          <p:nvPr/>
        </p:nvCxnSpPr>
        <p:spPr>
          <a:xfrm flipV="1">
            <a:off x="4593085" y="2443371"/>
            <a:ext cx="6338377" cy="1751422"/>
          </a:xfrm>
          <a:prstGeom prst="curvedConnector3">
            <a:avLst>
              <a:gd name="adj1" fmla="val 64276"/>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529CD4BF-54D5-4A48-8036-157FDF13C0A7}"/>
              </a:ext>
            </a:extLst>
          </p:cNvPr>
          <p:cNvCxnSpPr>
            <a:cxnSpLocks/>
          </p:cNvCxnSpPr>
          <p:nvPr/>
        </p:nvCxnSpPr>
        <p:spPr>
          <a:xfrm flipV="1">
            <a:off x="6670477" y="2895654"/>
            <a:ext cx="4260985" cy="1755295"/>
          </a:xfrm>
          <a:prstGeom prst="curvedConnector3">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64BB343E-2D47-4182-8752-F4A781D6B4B2}"/>
              </a:ext>
            </a:extLst>
          </p:cNvPr>
          <p:cNvCxnSpPr>
            <a:cxnSpLocks/>
          </p:cNvCxnSpPr>
          <p:nvPr/>
        </p:nvCxnSpPr>
        <p:spPr>
          <a:xfrm flipV="1">
            <a:off x="6096000" y="3365818"/>
            <a:ext cx="4835462" cy="1790153"/>
          </a:xfrm>
          <a:prstGeom prst="curvedConnector3">
            <a:avLst>
              <a:gd name="adj1" fmla="val 58667"/>
            </a:avLst>
          </a:prstGeom>
          <a:ln w="38100">
            <a:solidFill>
              <a:srgbClr val="02AEAE"/>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Curved 68">
            <a:extLst>
              <a:ext uri="{FF2B5EF4-FFF2-40B4-BE49-F238E27FC236}">
                <a16:creationId xmlns:a16="http://schemas.microsoft.com/office/drawing/2014/main" id="{F72F248C-7F17-4218-8627-F313E850EC39}"/>
              </a:ext>
            </a:extLst>
          </p:cNvPr>
          <p:cNvCxnSpPr>
            <a:cxnSpLocks/>
          </p:cNvCxnSpPr>
          <p:nvPr/>
        </p:nvCxnSpPr>
        <p:spPr>
          <a:xfrm flipV="1">
            <a:off x="3904703" y="3691957"/>
            <a:ext cx="7026759" cy="1966961"/>
          </a:xfrm>
          <a:prstGeom prst="curvedConnector3">
            <a:avLst>
              <a:gd name="adj1" fmla="val 74869"/>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62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par>
                                <p:cTn id="8" presetID="2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left)">
                                      <p:cBhvr>
                                        <p:cTn id="10" dur="1000"/>
                                        <p:tgtEl>
                                          <p:spTgt spid="64"/>
                                        </p:tgtEl>
                                      </p:cBhvr>
                                    </p:animEffect>
                                  </p:childTnLst>
                                </p:cTn>
                              </p:par>
                              <p:par>
                                <p:cTn id="11" presetID="22" presetClass="entr" presetSubtype="8"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ipe(left)">
                                      <p:cBhvr>
                                        <p:cTn id="13" dur="1000"/>
                                        <p:tgtEl>
                                          <p:spTgt spid="66"/>
                                        </p:tgtEl>
                                      </p:cBhvr>
                                    </p:animEffect>
                                  </p:childTnLst>
                                </p:cTn>
                              </p:par>
                              <p:par>
                                <p:cTn id="14" presetID="22" presetClass="entr" presetSubtype="8"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1000"/>
                                        <p:tgtEl>
                                          <p:spTgt spid="68"/>
                                        </p:tgtEl>
                                      </p:cBhvr>
                                    </p:animEffect>
                                  </p:childTnLst>
                                </p:cTn>
                              </p:par>
                              <p:par>
                                <p:cTn id="17" presetID="22" presetClass="entr" presetSubtype="8"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18BC-4338-46BB-AC50-27BF390955CA}"/>
              </a:ext>
            </a:extLst>
          </p:cNvPr>
          <p:cNvSpPr>
            <a:spLocks noGrp="1"/>
          </p:cNvSpPr>
          <p:nvPr>
            <p:ph type="title"/>
          </p:nvPr>
        </p:nvSpPr>
        <p:spPr/>
        <p:txBody>
          <a:bodyPr/>
          <a:lstStyle/>
          <a:p>
            <a:r>
              <a:rPr lang="en-US"/>
              <a:t>Overlap in Discipline Coordination</a:t>
            </a:r>
          </a:p>
        </p:txBody>
      </p:sp>
      <p:pic>
        <p:nvPicPr>
          <p:cNvPr id="7" name="Graphic 6">
            <a:extLst>
              <a:ext uri="{FF2B5EF4-FFF2-40B4-BE49-F238E27FC236}">
                <a16:creationId xmlns:a16="http://schemas.microsoft.com/office/drawing/2014/main" id="{447F8595-C767-4EEC-B7E3-7349DDC9B5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1273611"/>
            <a:ext cx="9144000" cy="4733253"/>
          </a:xfrm>
          <a:prstGeom prst="rect">
            <a:avLst/>
          </a:prstGeom>
        </p:spPr>
      </p:pic>
    </p:spTree>
    <p:extLst>
      <p:ext uri="{BB962C8B-B14F-4D97-AF65-F5344CB8AC3E}">
        <p14:creationId xmlns:p14="http://schemas.microsoft.com/office/powerpoint/2010/main" val="54264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blue wave with white background&#10;&#10;Description automatically generated">
            <a:extLst>
              <a:ext uri="{FF2B5EF4-FFF2-40B4-BE49-F238E27FC236}">
                <a16:creationId xmlns:a16="http://schemas.microsoft.com/office/drawing/2014/main" id="{5D395054-A4A9-4AC3-B5B3-CC795EE32E9B}"/>
              </a:ext>
            </a:extLst>
          </p:cNvPr>
          <p:cNvPicPr>
            <a:picLocks noChangeAspect="1"/>
          </p:cNvPicPr>
          <p:nvPr/>
        </p:nvPicPr>
        <p:blipFill>
          <a:blip r:embed="rId3">
            <a:alphaModFix amt="35000"/>
          </a:blip>
          <a:stretch>
            <a:fillRect/>
          </a:stretch>
        </p:blipFill>
        <p:spPr>
          <a:xfrm>
            <a:off x="1416597" y="1713046"/>
            <a:ext cx="9434985" cy="4727971"/>
          </a:xfrm>
          <a:prstGeom prst="rect">
            <a:avLst/>
          </a:prstGeom>
        </p:spPr>
      </p:pic>
      <p:pic>
        <p:nvPicPr>
          <p:cNvPr id="32" name="Graphic 31">
            <a:extLst>
              <a:ext uri="{FF2B5EF4-FFF2-40B4-BE49-F238E27FC236}">
                <a16:creationId xmlns:a16="http://schemas.microsoft.com/office/drawing/2014/main" id="{42A71B7F-296E-455F-B2FB-5C338CD5CD43}"/>
              </a:ext>
            </a:extLst>
          </p:cNvPr>
          <p:cNvPicPr>
            <a:picLocks noChangeAspect="1"/>
          </p:cNvPicPr>
          <p:nvPr/>
        </p:nvPicPr>
        <p:blipFill>
          <a:blip r:embed="rId4">
            <a:alphaModFix amt="50000"/>
            <a:extLst>
              <a:ext uri="{96DAC541-7B7A-43D3-8B79-37D633B846F1}">
                <asvg:svgBlip xmlns:asvg="http://schemas.microsoft.com/office/drawing/2016/SVG/main" r:embed="rId5"/>
              </a:ext>
            </a:extLst>
          </a:blip>
          <a:stretch>
            <a:fillRect/>
          </a:stretch>
        </p:blipFill>
        <p:spPr>
          <a:xfrm>
            <a:off x="1416597" y="2384644"/>
            <a:ext cx="9434984" cy="3305175"/>
          </a:xfrm>
          <a:prstGeom prst="rect">
            <a:avLst/>
          </a:prstGeom>
        </p:spPr>
      </p:pic>
      <p:sp>
        <p:nvSpPr>
          <p:cNvPr id="28" name="TextBox 27"/>
          <p:cNvSpPr txBox="1"/>
          <p:nvPr/>
        </p:nvSpPr>
        <p:spPr>
          <a:xfrm>
            <a:off x="257768" y="1210206"/>
            <a:ext cx="1326437"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50000"/>
                  </a:prstClr>
                </a:solidFill>
                <a:effectLst/>
                <a:uLnTx/>
                <a:uFillTx/>
                <a:latin typeface="Calibri"/>
                <a:ea typeface="+mn-ea"/>
                <a:cs typeface="+mn-cs"/>
              </a:rPr>
              <a:t>ACRONYMS</a:t>
            </a:r>
            <a:r>
              <a:rPr kumimoji="0" lang="en-US" sz="900" b="0" i="0" u="none" strike="noStrike" kern="1200" cap="none" spc="0" normalizeH="0" baseline="0" noProof="0">
                <a:ln>
                  <a:noFill/>
                </a:ln>
                <a:solidFill>
                  <a:prstClr val="white">
                    <a:lumMod val="50000"/>
                  </a:prstClr>
                </a:solidFill>
                <a:effectLst/>
                <a:uLnTx/>
                <a:uFillTx/>
                <a:latin typeface="Calibri"/>
                <a:ea typeface="+mn-ea"/>
                <a:cs typeface="+mn-cs"/>
              </a:rPr>
              <a:t>:</a:t>
            </a:r>
          </a:p>
          <a:p>
            <a:pPr marL="228531" marR="0" lvl="0" indent="-228531" algn="l" defTabSz="914400" rtl="0" eaLnBrk="1" fontAlgn="auto" latinLnBrk="0" hangingPunct="1">
              <a:lnSpc>
                <a:spcPct val="100000"/>
              </a:lnSpc>
              <a:spcBef>
                <a:spcPts val="0"/>
              </a:spcBef>
              <a:spcAft>
                <a:spcPts val="0"/>
              </a:spcAft>
              <a:buClrTx/>
              <a:buSzTx/>
              <a:buFontTx/>
              <a:buAutoNum type="arabicPlain"/>
              <a:tabLst/>
              <a:defRPr/>
            </a:pPr>
            <a:r>
              <a:rPr kumimoji="0" lang="en-US" sz="900" b="0" i="0" u="none" strike="noStrike" kern="1200" cap="none" spc="0" normalizeH="0" baseline="0" noProof="0">
                <a:ln>
                  <a:noFill/>
                </a:ln>
                <a:solidFill>
                  <a:prstClr val="white">
                    <a:lumMod val="50000"/>
                  </a:prstClr>
                </a:solidFill>
                <a:effectLst/>
                <a:uLnTx/>
                <a:uFillTx/>
                <a:latin typeface="Calibri"/>
                <a:ea typeface="+mn-ea"/>
                <a:cs typeface="+mn-cs"/>
              </a:rPr>
              <a:t>Long Range Transportation Plan</a:t>
            </a:r>
          </a:p>
          <a:p>
            <a:pPr marL="228531" marR="0" lvl="0" indent="-228531" algn="l" defTabSz="914400" rtl="0" eaLnBrk="1" fontAlgn="auto" latinLnBrk="0" hangingPunct="1">
              <a:lnSpc>
                <a:spcPct val="100000"/>
              </a:lnSpc>
              <a:spcBef>
                <a:spcPts val="0"/>
              </a:spcBef>
              <a:spcAft>
                <a:spcPts val="0"/>
              </a:spcAft>
              <a:buClrTx/>
              <a:buSzTx/>
              <a:buFontTx/>
              <a:buAutoNum type="arabicPlain"/>
              <a:tabLst/>
              <a:defRPr/>
            </a:pPr>
            <a:r>
              <a:rPr kumimoji="0" lang="en-US" sz="900" b="0" i="0" u="none" strike="noStrike" kern="1200" cap="none" spc="0" normalizeH="0" baseline="0" noProof="0">
                <a:ln>
                  <a:noFill/>
                </a:ln>
                <a:solidFill>
                  <a:prstClr val="white">
                    <a:lumMod val="50000"/>
                  </a:prstClr>
                </a:solidFill>
                <a:effectLst/>
                <a:uLnTx/>
                <a:uFillTx/>
                <a:latin typeface="Calibri"/>
                <a:ea typeface="+mn-ea"/>
                <a:cs typeface="+mn-cs"/>
              </a:rPr>
              <a:t>Cost Feasible Plan</a:t>
            </a:r>
          </a:p>
          <a:p>
            <a:pPr marL="228531" marR="0" lvl="0" indent="-228531" algn="l" defTabSz="914400" rtl="0" eaLnBrk="1" fontAlgn="auto" latinLnBrk="0" hangingPunct="1">
              <a:lnSpc>
                <a:spcPct val="100000"/>
              </a:lnSpc>
              <a:spcBef>
                <a:spcPts val="0"/>
              </a:spcBef>
              <a:spcAft>
                <a:spcPts val="0"/>
              </a:spcAft>
              <a:buClrTx/>
              <a:buSzTx/>
              <a:buFontTx/>
              <a:buAutoNum type="arabicPlain"/>
              <a:tabLst/>
              <a:defRPr/>
            </a:pPr>
            <a:r>
              <a:rPr kumimoji="0" lang="en-US" sz="900" b="0" i="0" u="none" strike="noStrike" kern="1200" cap="none" spc="0" normalizeH="0" baseline="0" noProof="0">
                <a:ln>
                  <a:noFill/>
                </a:ln>
                <a:solidFill>
                  <a:prstClr val="white">
                    <a:lumMod val="50000"/>
                  </a:prstClr>
                </a:solidFill>
                <a:effectLst/>
                <a:uLnTx/>
                <a:uFillTx/>
                <a:latin typeface="Calibri"/>
                <a:ea typeface="+mn-ea"/>
                <a:cs typeface="+mn-cs"/>
              </a:rPr>
              <a:t>Transportation Improvement Plan</a:t>
            </a:r>
          </a:p>
        </p:txBody>
      </p:sp>
      <p:grpSp>
        <p:nvGrpSpPr>
          <p:cNvPr id="2" name="Group 1">
            <a:extLst>
              <a:ext uri="{FF2B5EF4-FFF2-40B4-BE49-F238E27FC236}">
                <a16:creationId xmlns:a16="http://schemas.microsoft.com/office/drawing/2014/main" id="{2DE3EAE3-86CE-4BE3-88CC-E0C584C05312}"/>
              </a:ext>
            </a:extLst>
          </p:cNvPr>
          <p:cNvGrpSpPr/>
          <p:nvPr/>
        </p:nvGrpSpPr>
        <p:grpSpPr>
          <a:xfrm>
            <a:off x="1796253" y="1342529"/>
            <a:ext cx="8843280" cy="4621597"/>
            <a:chOff x="1753731" y="1325880"/>
            <a:chExt cx="8843280" cy="4621597"/>
          </a:xfrm>
        </p:grpSpPr>
        <p:grpSp>
          <p:nvGrpSpPr>
            <p:cNvPr id="31" name="Group 30">
              <a:extLst>
                <a:ext uri="{FF2B5EF4-FFF2-40B4-BE49-F238E27FC236}">
                  <a16:creationId xmlns:a16="http://schemas.microsoft.com/office/drawing/2014/main" id="{D035D45C-ACCA-4384-9461-17D08A07C077}"/>
                </a:ext>
              </a:extLst>
            </p:cNvPr>
            <p:cNvGrpSpPr/>
            <p:nvPr/>
          </p:nvGrpSpPr>
          <p:grpSpPr>
            <a:xfrm>
              <a:off x="1755648" y="1325880"/>
              <a:ext cx="8841363" cy="4621597"/>
              <a:chOff x="1753731" y="1321349"/>
              <a:chExt cx="8841363" cy="4621597"/>
            </a:xfrm>
          </p:grpSpPr>
          <p:graphicFrame>
            <p:nvGraphicFramePr>
              <p:cNvPr id="5" name="Diagram 4"/>
              <p:cNvGraphicFramePr/>
              <p:nvPr/>
            </p:nvGraphicFramePr>
            <p:xfrm>
              <a:off x="1753731" y="1321349"/>
              <a:ext cx="8760718" cy="4062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6" name="Straight Connector 5"/>
              <p:cNvCxnSpPr/>
              <p:nvPr/>
            </p:nvCxnSpPr>
            <p:spPr>
              <a:xfrm>
                <a:off x="1753731" y="1600677"/>
                <a:ext cx="0" cy="434226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19770" y="1600677"/>
                <a:ext cx="0" cy="24377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80422" y="1600677"/>
                <a:ext cx="0" cy="299742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8813555" y="1600676"/>
                <a:ext cx="0" cy="3488898"/>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14449" y="1600677"/>
                <a:ext cx="0" cy="434226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9091943" y="1829218"/>
                <a:ext cx="1498686" cy="2131933"/>
                <a:chOff x="5046583" y="506730"/>
                <a:chExt cx="1499076" cy="2132488"/>
              </a:xfrm>
            </p:grpSpPr>
            <p:sp>
              <p:nvSpPr>
                <p:cNvPr id="12" name="Rectangle 11"/>
                <p:cNvSpPr/>
                <p:nvPr/>
              </p:nvSpPr>
              <p:spPr>
                <a:xfrm>
                  <a:off x="5046583" y="506730"/>
                  <a:ext cx="1499076" cy="2132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Rectangle 12"/>
                <p:cNvSpPr/>
                <p:nvPr/>
              </p:nvSpPr>
              <p:spPr>
                <a:xfrm>
                  <a:off x="5046583" y="506730"/>
                  <a:ext cx="1499076" cy="2132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72" tIns="30472" rIns="30472" bIns="30472" numCol="1" spcCol="1270" anchor="t" anchorCtr="0">
                  <a:noAutofit/>
                </a:bodyPr>
                <a:lstStyle/>
                <a:p>
                  <a:pPr marL="0" marR="0" lvl="0" indent="0" algn="l" defTabSz="53324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 Build and Deliver</a:t>
                  </a:r>
                </a:p>
              </p:txBody>
            </p:sp>
          </p:grpSp>
          <p:cxnSp>
            <p:nvCxnSpPr>
              <p:cNvPr id="14" name="Straight Connector 13"/>
              <p:cNvCxnSpPr/>
              <p:nvPr/>
            </p:nvCxnSpPr>
            <p:spPr>
              <a:xfrm>
                <a:off x="1753734" y="4038441"/>
                <a:ext cx="1766039" cy="0"/>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53732" y="4598097"/>
                <a:ext cx="3529914" cy="0"/>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62077" y="5528268"/>
                <a:ext cx="8760718" cy="0"/>
              </a:xfrm>
              <a:prstGeom prst="line">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53734" y="3690583"/>
                <a:ext cx="1766039" cy="3384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AA4"/>
                    </a:solidFill>
                    <a:effectLst/>
                    <a:uLnTx/>
                    <a:uFillTx/>
                    <a:latin typeface="Calibri"/>
                    <a:ea typeface="+mn-ea"/>
                    <a:cs typeface="+mn-cs"/>
                  </a:rPr>
                  <a:t>ETDM Screening</a:t>
                </a:r>
              </a:p>
            </p:txBody>
          </p:sp>
          <p:sp>
            <p:nvSpPr>
              <p:cNvPr id="19" name="TextBox 18"/>
              <p:cNvSpPr txBox="1"/>
              <p:nvPr/>
            </p:nvSpPr>
            <p:spPr>
              <a:xfrm>
                <a:off x="1753732" y="4266982"/>
                <a:ext cx="3526691" cy="3384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AA4"/>
                    </a:solidFill>
                    <a:effectLst/>
                    <a:uLnTx/>
                    <a:uFillTx/>
                    <a:latin typeface="Calibri"/>
                    <a:ea typeface="+mn-ea"/>
                    <a:cs typeface="+mn-cs"/>
                  </a:rPr>
                  <a:t>Planning and Environmental Linkage</a:t>
                </a:r>
              </a:p>
            </p:txBody>
          </p:sp>
          <p:sp>
            <p:nvSpPr>
              <p:cNvPr id="21" name="TextBox 20"/>
              <p:cNvSpPr txBox="1"/>
              <p:nvPr/>
            </p:nvSpPr>
            <p:spPr>
              <a:xfrm>
                <a:off x="1800167" y="5189802"/>
                <a:ext cx="8760718" cy="3384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064A2"/>
                    </a:solidFill>
                    <a:effectLst/>
                    <a:uLnTx/>
                    <a:uFillTx/>
                    <a:latin typeface="Calibri"/>
                    <a:ea typeface="+mn-ea"/>
                    <a:cs typeface="+mn-cs"/>
                  </a:rPr>
                  <a:t>Public Outreach and Interagency Coordination</a:t>
                </a:r>
              </a:p>
            </p:txBody>
          </p:sp>
          <p:sp>
            <p:nvSpPr>
              <p:cNvPr id="22" name="TextBox 21"/>
              <p:cNvSpPr txBox="1"/>
              <p:nvPr/>
            </p:nvSpPr>
            <p:spPr>
              <a:xfrm>
                <a:off x="1758493" y="4040822"/>
                <a:ext cx="2209225" cy="261542"/>
              </a:xfrm>
              <a:prstGeom prst="rect">
                <a:avLst/>
              </a:prstGeom>
              <a:noFill/>
            </p:spPr>
            <p:txBody>
              <a:bodyPr wrap="square" rtlCol="0">
                <a:spAutoFit/>
              </a:bodyPr>
              <a:lstStyle/>
              <a:p>
                <a:pPr marL="171399" marR="0" lvl="0" indent="-171399"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Screening Environmental Issues</a:t>
                </a:r>
              </a:p>
            </p:txBody>
          </p:sp>
          <p:sp>
            <p:nvSpPr>
              <p:cNvPr id="23" name="TextBox 22"/>
              <p:cNvSpPr txBox="1"/>
              <p:nvPr/>
            </p:nvSpPr>
            <p:spPr>
              <a:xfrm>
                <a:off x="1758493" y="4605450"/>
                <a:ext cx="2209225" cy="576931"/>
              </a:xfrm>
              <a:prstGeom prst="rect">
                <a:avLst/>
              </a:prstGeom>
              <a:noFill/>
            </p:spPr>
            <p:txBody>
              <a:bodyPr wrap="square" rtlCol="0">
                <a:spAutoFit/>
              </a:bodyPr>
              <a:lstStyle/>
              <a:p>
                <a:pPr marL="171399" marR="0" lvl="0" indent="-171399"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Subarea and Corridor Studies</a:t>
                </a:r>
              </a:p>
              <a:p>
                <a:pPr marL="171399" marR="0" lvl="0" indent="-171399"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Alternatives Corridor Evaluation</a:t>
                </a:r>
              </a:p>
              <a:p>
                <a:pPr marL="171399" marR="0" lvl="0" indent="-171399"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Interchange Access Study</a:t>
                </a:r>
              </a:p>
            </p:txBody>
          </p:sp>
          <p:sp>
            <p:nvSpPr>
              <p:cNvPr id="25" name="TextBox 24"/>
              <p:cNvSpPr txBox="1"/>
              <p:nvPr/>
            </p:nvSpPr>
            <p:spPr>
              <a:xfrm rot="16200000">
                <a:off x="2948420" y="2756722"/>
                <a:ext cx="1142702" cy="276927"/>
              </a:xfrm>
              <a:prstGeom prst="rect">
                <a:avLst/>
              </a:prstGeom>
              <a:solidFill>
                <a:schemeClr val="accent3"/>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PD&amp;E Scoping</a:t>
                </a:r>
              </a:p>
            </p:txBody>
          </p:sp>
          <p:sp>
            <p:nvSpPr>
              <p:cNvPr id="26" name="TextBox 25"/>
              <p:cNvSpPr txBox="1"/>
              <p:nvPr/>
            </p:nvSpPr>
            <p:spPr>
              <a:xfrm rot="16200000">
                <a:off x="4709071" y="2756721"/>
                <a:ext cx="1142702" cy="276927"/>
              </a:xfrm>
              <a:prstGeom prst="rect">
                <a:avLst/>
              </a:prstGeom>
              <a:solidFill>
                <a:schemeClr val="accent4"/>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Design Scoping</a:t>
                </a:r>
              </a:p>
            </p:txBody>
          </p:sp>
          <p:sp>
            <p:nvSpPr>
              <p:cNvPr id="27" name="TextBox 26"/>
              <p:cNvSpPr txBox="1"/>
              <p:nvPr/>
            </p:nvSpPr>
            <p:spPr>
              <a:xfrm rot="16200000">
                <a:off x="8184794" y="2664413"/>
                <a:ext cx="1257528" cy="461545"/>
              </a:xfrm>
              <a:prstGeom prst="rect">
                <a:avLst/>
              </a:prstGeom>
              <a:solidFill>
                <a:schemeClr val="accent6"/>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Advertise / Award Contract</a:t>
                </a:r>
              </a:p>
            </p:txBody>
          </p:sp>
          <p:cxnSp>
            <p:nvCxnSpPr>
              <p:cNvPr id="29" name="Straight Connector 28"/>
              <p:cNvCxnSpPr>
                <a:cxnSpLocks/>
              </p:cNvCxnSpPr>
              <p:nvPr/>
            </p:nvCxnSpPr>
            <p:spPr>
              <a:xfrm>
                <a:off x="6857802" y="1600676"/>
                <a:ext cx="0" cy="3488898"/>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9652239" y="2747729"/>
                <a:ext cx="1424166" cy="461545"/>
              </a:xfrm>
              <a:prstGeom prst="rect">
                <a:avLst/>
              </a:prstGeom>
              <a:solidFill>
                <a:srgbClr val="0DB14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Post construction - Maintenance </a:t>
                </a:r>
              </a:p>
            </p:txBody>
          </p:sp>
        </p:grpSp>
        <p:grpSp>
          <p:nvGrpSpPr>
            <p:cNvPr id="55" name="Group 54">
              <a:extLst>
                <a:ext uri="{FF2B5EF4-FFF2-40B4-BE49-F238E27FC236}">
                  <a16:creationId xmlns:a16="http://schemas.microsoft.com/office/drawing/2014/main" id="{C029A123-67C4-4571-97AF-0055CE824A72}"/>
                </a:ext>
              </a:extLst>
            </p:cNvPr>
            <p:cNvGrpSpPr/>
            <p:nvPr/>
          </p:nvGrpSpPr>
          <p:grpSpPr>
            <a:xfrm>
              <a:off x="1753731" y="1325880"/>
              <a:ext cx="8760718" cy="4062942"/>
              <a:chOff x="1753731" y="1321349"/>
              <a:chExt cx="8760718" cy="4062942"/>
            </a:xfrm>
          </p:grpSpPr>
          <p:grpSp>
            <p:nvGrpSpPr>
              <p:cNvPr id="56" name="Group 55">
                <a:extLst>
                  <a:ext uri="{FF2B5EF4-FFF2-40B4-BE49-F238E27FC236}">
                    <a16:creationId xmlns:a16="http://schemas.microsoft.com/office/drawing/2014/main" id="{BA9455C6-EF36-4AC3-A114-9BB3D8FAF989}"/>
                  </a:ext>
                </a:extLst>
              </p:cNvPr>
              <p:cNvGrpSpPr/>
              <p:nvPr/>
            </p:nvGrpSpPr>
            <p:grpSpPr>
              <a:xfrm>
                <a:off x="1753731" y="1321349"/>
                <a:ext cx="8760718" cy="4062942"/>
                <a:chOff x="1753731" y="1321349"/>
                <a:chExt cx="8760718" cy="4062942"/>
              </a:xfrm>
            </p:grpSpPr>
            <p:sp>
              <p:nvSpPr>
                <p:cNvPr id="63" name="Rectangle 62">
                  <a:extLst>
                    <a:ext uri="{FF2B5EF4-FFF2-40B4-BE49-F238E27FC236}">
                      <a16:creationId xmlns:a16="http://schemas.microsoft.com/office/drawing/2014/main" id="{1A64F631-7626-4E63-A81F-C5267E9F2006}"/>
                    </a:ext>
                  </a:extLst>
                </p:cNvPr>
                <p:cNvSpPr/>
                <p:nvPr/>
              </p:nvSpPr>
              <p:spPr>
                <a:xfrm>
                  <a:off x="1753731" y="1321349"/>
                  <a:ext cx="8760718" cy="4062942"/>
                </a:xfrm>
                <a:prstGeom prst="rect">
                  <a:avLst/>
                </a:prstGeom>
                <a:noFill/>
              </p:spPr>
              <p:txBody>
                <a:bodyPr/>
                <a:lstStyle/>
                <a:p>
                  <a:endParaRPr lang="en-US"/>
                </a:p>
              </p:txBody>
            </p:sp>
            <p:sp>
              <p:nvSpPr>
                <p:cNvPr id="64" name="Oval 63">
                  <a:extLst>
                    <a:ext uri="{FF2B5EF4-FFF2-40B4-BE49-F238E27FC236}">
                      <a16:creationId xmlns:a16="http://schemas.microsoft.com/office/drawing/2014/main" id="{76657F04-5324-42EE-A578-AF4DAE63F34E}"/>
                    </a:ext>
                  </a:extLst>
                </p:cNvPr>
                <p:cNvSpPr/>
                <p:nvPr/>
              </p:nvSpPr>
              <p:spPr>
                <a:xfrm>
                  <a:off x="1760079" y="1321349"/>
                  <a:ext cx="403754" cy="403754"/>
                </a:xfrm>
                <a:prstGeom prst="ellipse">
                  <a:avLst/>
                </a:prstGeom>
                <a:solidFill>
                  <a:schemeClr val="bg1">
                    <a:lumMod val="85000"/>
                  </a:schemeClr>
                </a:solidFill>
              </p:spPr>
              <p:style>
                <a:lnRef idx="0">
                  <a:schemeClr val="dk1"/>
                </a:lnRef>
                <a:fillRef idx="3">
                  <a:schemeClr val="dk1"/>
                </a:fillRef>
                <a:effectRef idx="3">
                  <a:schemeClr val="dk1"/>
                </a:effectRef>
                <a:fontRef idx="minor">
                  <a:schemeClr val="dk1">
                    <a:hueOff val="0"/>
                    <a:satOff val="0"/>
                    <a:lumOff val="0"/>
                    <a:alphaOff val="0"/>
                  </a:schemeClr>
                </a:fontRef>
              </p:style>
              <p:txBody>
                <a:bodyPr/>
                <a:lstStyle/>
                <a:p>
                  <a:endParaRPr lang="en-US"/>
                </a:p>
              </p:txBody>
            </p:sp>
            <p:sp>
              <p:nvSpPr>
                <p:cNvPr id="65" name="Chord 64">
                  <a:extLst>
                    <a:ext uri="{FF2B5EF4-FFF2-40B4-BE49-F238E27FC236}">
                      <a16:creationId xmlns:a16="http://schemas.microsoft.com/office/drawing/2014/main" id="{1173E11A-4FF1-4788-9627-E252300B68AB}"/>
                    </a:ext>
                  </a:extLst>
                </p:cNvPr>
                <p:cNvSpPr/>
                <p:nvPr/>
              </p:nvSpPr>
              <p:spPr>
                <a:xfrm>
                  <a:off x="1800454" y="1361724"/>
                  <a:ext cx="323003" cy="323003"/>
                </a:xfrm>
                <a:prstGeom prst="chord">
                  <a:avLst>
                    <a:gd name="adj1" fmla="val 2332194"/>
                    <a:gd name="adj2" fmla="val 8587806"/>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68" name="Oval 67">
                  <a:extLst>
                    <a:ext uri="{FF2B5EF4-FFF2-40B4-BE49-F238E27FC236}">
                      <a16:creationId xmlns:a16="http://schemas.microsoft.com/office/drawing/2014/main" id="{E3F31F8E-9360-4B4E-9D98-9F927878D6CD}"/>
                    </a:ext>
                  </a:extLst>
                </p:cNvPr>
                <p:cNvSpPr/>
                <p:nvPr/>
              </p:nvSpPr>
              <p:spPr>
                <a:xfrm>
                  <a:off x="3526506" y="1321349"/>
                  <a:ext cx="403754" cy="403754"/>
                </a:xfrm>
                <a:prstGeom prst="ellipse">
                  <a:avLst/>
                </a:prstGeom>
                <a:solidFill>
                  <a:schemeClr val="bg1">
                    <a:lumMod val="85000"/>
                  </a:schemeClr>
                </a:solidFill>
              </p:spPr>
              <p:style>
                <a:lnRef idx="0">
                  <a:schemeClr val="dk1"/>
                </a:lnRef>
                <a:fillRef idx="3">
                  <a:schemeClr val="dk1"/>
                </a:fillRef>
                <a:effectRef idx="3">
                  <a:schemeClr val="dk1"/>
                </a:effectRef>
                <a:fontRef idx="minor">
                  <a:schemeClr val="dk1">
                    <a:hueOff val="0"/>
                    <a:satOff val="0"/>
                    <a:lumOff val="0"/>
                    <a:alphaOff val="0"/>
                  </a:schemeClr>
                </a:fontRef>
              </p:style>
              <p:txBody>
                <a:bodyPr/>
                <a:lstStyle/>
                <a:p>
                  <a:endParaRPr lang="en-US"/>
                </a:p>
              </p:txBody>
            </p:sp>
            <p:sp>
              <p:nvSpPr>
                <p:cNvPr id="69" name="Chord 68">
                  <a:extLst>
                    <a:ext uri="{FF2B5EF4-FFF2-40B4-BE49-F238E27FC236}">
                      <a16:creationId xmlns:a16="http://schemas.microsoft.com/office/drawing/2014/main" id="{8C991E4D-E962-4BFA-B5BC-A2204B7967DD}"/>
                    </a:ext>
                  </a:extLst>
                </p:cNvPr>
                <p:cNvSpPr/>
                <p:nvPr/>
              </p:nvSpPr>
              <p:spPr>
                <a:xfrm>
                  <a:off x="3566882" y="1361724"/>
                  <a:ext cx="323003" cy="323003"/>
                </a:xfrm>
                <a:prstGeom prst="chord">
                  <a:avLst>
                    <a:gd name="adj1" fmla="val 692220"/>
                    <a:gd name="adj2" fmla="val 1010778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grpSp>
          <p:cxnSp>
            <p:nvCxnSpPr>
              <p:cNvPr id="57" name="Straight Connector 56">
                <a:extLst>
                  <a:ext uri="{FF2B5EF4-FFF2-40B4-BE49-F238E27FC236}">
                    <a16:creationId xmlns:a16="http://schemas.microsoft.com/office/drawing/2014/main" id="{CA041247-BC95-4E24-8610-97A77D39D9E2}"/>
                  </a:ext>
                </a:extLst>
              </p:cNvPr>
              <p:cNvCxnSpPr>
                <a:cxnSpLocks/>
              </p:cNvCxnSpPr>
              <p:nvPr/>
            </p:nvCxnSpPr>
            <p:spPr>
              <a:xfrm>
                <a:off x="1753731" y="1600677"/>
                <a:ext cx="0" cy="2664887"/>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CBF7EF6-82C7-4A3D-B982-5A8B038FBDA0}"/>
                  </a:ext>
                </a:extLst>
              </p:cNvPr>
              <p:cNvCxnSpPr/>
              <p:nvPr/>
            </p:nvCxnSpPr>
            <p:spPr>
              <a:xfrm>
                <a:off x="3519770" y="1600677"/>
                <a:ext cx="0" cy="24377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B7F735-6F80-4E8C-A630-8805DFDE1B5D}"/>
                  </a:ext>
                </a:extLst>
              </p:cNvPr>
              <p:cNvCxnSpPr/>
              <p:nvPr/>
            </p:nvCxnSpPr>
            <p:spPr>
              <a:xfrm>
                <a:off x="1753734" y="4038441"/>
                <a:ext cx="1766039" cy="0"/>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0EE010B-A265-44BC-B1E8-45B9B2BE9B36}"/>
                  </a:ext>
                </a:extLst>
              </p:cNvPr>
              <p:cNvSpPr txBox="1"/>
              <p:nvPr/>
            </p:nvSpPr>
            <p:spPr>
              <a:xfrm>
                <a:off x="1753734" y="3690583"/>
                <a:ext cx="1766039" cy="3384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AA4"/>
                    </a:solidFill>
                    <a:effectLst/>
                    <a:uLnTx/>
                    <a:uFillTx/>
                    <a:latin typeface="Calibri"/>
                    <a:ea typeface="+mn-ea"/>
                    <a:cs typeface="+mn-cs"/>
                  </a:rPr>
                  <a:t>ETDM Screening</a:t>
                </a:r>
              </a:p>
            </p:txBody>
          </p:sp>
          <p:sp>
            <p:nvSpPr>
              <p:cNvPr id="62" name="TextBox 61">
                <a:extLst>
                  <a:ext uri="{FF2B5EF4-FFF2-40B4-BE49-F238E27FC236}">
                    <a16:creationId xmlns:a16="http://schemas.microsoft.com/office/drawing/2014/main" id="{DAC4C8AC-86A5-4384-9A9A-F71F25E1A5BF}"/>
                  </a:ext>
                </a:extLst>
              </p:cNvPr>
              <p:cNvSpPr txBox="1"/>
              <p:nvPr/>
            </p:nvSpPr>
            <p:spPr>
              <a:xfrm rot="16200000">
                <a:off x="2948420" y="2756722"/>
                <a:ext cx="1142702" cy="276927"/>
              </a:xfrm>
              <a:prstGeom prst="rect">
                <a:avLst/>
              </a:prstGeom>
              <a:solidFill>
                <a:schemeClr val="accent3"/>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PD&amp;E Scoping</a:t>
                </a:r>
              </a:p>
            </p:txBody>
          </p:sp>
        </p:grpSp>
      </p:grpSp>
      <p:pic>
        <p:nvPicPr>
          <p:cNvPr id="73" name="Picture 72">
            <a:extLst>
              <a:ext uri="{FF2B5EF4-FFF2-40B4-BE49-F238E27FC236}">
                <a16:creationId xmlns:a16="http://schemas.microsoft.com/office/drawing/2014/main" id="{0B2E45EB-1B73-4206-B019-722199F5219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78231" y="5789922"/>
            <a:ext cx="1110982" cy="266067"/>
          </a:xfrm>
          <a:prstGeom prst="rect">
            <a:avLst/>
          </a:prstGeom>
          <a:noFill/>
          <a:ln>
            <a:noFill/>
          </a:ln>
        </p:spPr>
      </p:pic>
      <p:sp>
        <p:nvSpPr>
          <p:cNvPr id="50" name="Title 1">
            <a:extLst>
              <a:ext uri="{FF2B5EF4-FFF2-40B4-BE49-F238E27FC236}">
                <a16:creationId xmlns:a16="http://schemas.microsoft.com/office/drawing/2014/main" id="{0938701D-5FFB-4032-A8E5-0D9678C88F2B}"/>
              </a:ext>
            </a:extLst>
          </p:cNvPr>
          <p:cNvSpPr>
            <a:spLocks noGrp="1"/>
          </p:cNvSpPr>
          <p:nvPr>
            <p:ph type="title"/>
          </p:nvPr>
        </p:nvSpPr>
        <p:spPr>
          <a:xfrm>
            <a:off x="304800" y="274638"/>
            <a:ext cx="10972800" cy="822960"/>
          </a:xfrm>
        </p:spPr>
        <p:txBody>
          <a:bodyPr/>
          <a:lstStyle/>
          <a:p>
            <a:r>
              <a:rPr lang="en-US"/>
              <a:t>Overlapping Phase Coordination</a:t>
            </a:r>
          </a:p>
        </p:txBody>
      </p:sp>
      <p:cxnSp>
        <p:nvCxnSpPr>
          <p:cNvPr id="51" name="Straight Connector 50">
            <a:extLst>
              <a:ext uri="{FF2B5EF4-FFF2-40B4-BE49-F238E27FC236}">
                <a16:creationId xmlns:a16="http://schemas.microsoft.com/office/drawing/2014/main" id="{DB6B1F2D-F44B-490E-B9B3-41DC540BFBD3}"/>
              </a:ext>
            </a:extLst>
          </p:cNvPr>
          <p:cNvCxnSpPr>
            <a:cxnSpLocks/>
          </p:cNvCxnSpPr>
          <p:nvPr/>
        </p:nvCxnSpPr>
        <p:spPr>
          <a:xfrm>
            <a:off x="1796253" y="6057862"/>
            <a:ext cx="7061741" cy="0"/>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6CB117-91B4-D38B-37CC-076F2E8B48AA}"/>
              </a:ext>
            </a:extLst>
          </p:cNvPr>
          <p:cNvCxnSpPr>
            <a:cxnSpLocks/>
          </p:cNvCxnSpPr>
          <p:nvPr/>
        </p:nvCxnSpPr>
        <p:spPr>
          <a:xfrm flipV="1">
            <a:off x="8857994" y="6052288"/>
            <a:ext cx="1692298" cy="3701"/>
          </a:xfrm>
          <a:prstGeom prst="line">
            <a:avLst/>
          </a:prstGeom>
          <a:ln w="28575">
            <a:solidFill>
              <a:schemeClr val="tx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ipe(left)">
                                      <p:cBhvr>
                                        <p:cTn id="10" dur="2000"/>
                                        <p:tgtEl>
                                          <p:spTgt spid="73"/>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2000"/>
                                        <p:tgtEl>
                                          <p:spTgt spid="51"/>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2000"/>
                                        <p:tgtEl>
                                          <p:spTgt spid="32"/>
                                        </p:tgtEl>
                                      </p:cBhvr>
                                    </p:animEffect>
                                  </p:childTnLst>
                                </p:cTn>
                              </p:par>
                              <p:par>
                                <p:cTn id="18" presetID="2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0776-BC93-4C5C-A87D-B43F0AD082EA}"/>
              </a:ext>
            </a:extLst>
          </p:cNvPr>
          <p:cNvSpPr>
            <a:spLocks noGrp="1"/>
          </p:cNvSpPr>
          <p:nvPr>
            <p:ph type="title"/>
          </p:nvPr>
        </p:nvSpPr>
        <p:spPr/>
        <p:txBody>
          <a:bodyPr/>
          <a:lstStyle/>
          <a:p>
            <a:r>
              <a:rPr lang="en-US"/>
              <a:t>Discussion Point – Collaboration (Question Box)</a:t>
            </a:r>
          </a:p>
        </p:txBody>
      </p:sp>
      <p:sp>
        <p:nvSpPr>
          <p:cNvPr id="3" name="Content Placeholder 2">
            <a:extLst>
              <a:ext uri="{FF2B5EF4-FFF2-40B4-BE49-F238E27FC236}">
                <a16:creationId xmlns:a16="http://schemas.microsoft.com/office/drawing/2014/main" id="{F68C8A3C-1647-4446-98A9-38698C4FFA68}"/>
              </a:ext>
            </a:extLst>
          </p:cNvPr>
          <p:cNvSpPr>
            <a:spLocks noGrp="1"/>
          </p:cNvSpPr>
          <p:nvPr>
            <p:ph idx="13"/>
          </p:nvPr>
        </p:nvSpPr>
        <p:spPr>
          <a:xfrm>
            <a:off x="304800" y="1423530"/>
            <a:ext cx="11460480" cy="4817613"/>
          </a:xfrm>
        </p:spPr>
        <p:txBody>
          <a:bodyPr/>
          <a:lstStyle/>
          <a:p>
            <a:r>
              <a:rPr lang="en-US"/>
              <a:t>Question #1: For those with WATERSS experience (or other innovative stormwater projects), how did you establish cross discipline coordination?</a:t>
            </a:r>
          </a:p>
          <a:p>
            <a:pPr lvl="1"/>
            <a:r>
              <a:rPr lang="en-US" i="1"/>
              <a:t>Large team coordination, individual leg work, enlist the support of management…</a:t>
            </a:r>
          </a:p>
          <a:p>
            <a:r>
              <a:rPr lang="en-US"/>
              <a:t>Question #2: Identify any solutions to improving collaboration?</a:t>
            </a:r>
          </a:p>
          <a:p>
            <a:pPr marL="0" indent="0">
              <a:buNone/>
            </a:pPr>
            <a:endParaRPr lang="en-US"/>
          </a:p>
          <a:p>
            <a:pPr marL="0" indent="0">
              <a:buNone/>
            </a:pPr>
            <a:endParaRPr lang="en-US"/>
          </a:p>
        </p:txBody>
      </p:sp>
      <p:pic>
        <p:nvPicPr>
          <p:cNvPr id="4" name="Graphic 3">
            <a:extLst>
              <a:ext uri="{FF2B5EF4-FFF2-40B4-BE49-F238E27FC236}">
                <a16:creationId xmlns:a16="http://schemas.microsoft.com/office/drawing/2014/main" id="{2F36FB53-607E-E409-8986-C4B7F391D2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5939" y="4119613"/>
            <a:ext cx="5245173" cy="2463749"/>
          </a:xfrm>
          <a:prstGeom prst="rect">
            <a:avLst/>
          </a:prstGeom>
        </p:spPr>
      </p:pic>
    </p:spTree>
    <p:extLst>
      <p:ext uri="{BB962C8B-B14F-4D97-AF65-F5344CB8AC3E}">
        <p14:creationId xmlns:p14="http://schemas.microsoft.com/office/powerpoint/2010/main" val="25491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WATERSS Process – Planning Phase</a:t>
            </a:r>
          </a:p>
        </p:txBody>
      </p:sp>
      <p:pic>
        <p:nvPicPr>
          <p:cNvPr id="6" name="Picture 5">
            <a:extLst>
              <a:ext uri="{FF2B5EF4-FFF2-40B4-BE49-F238E27FC236}">
                <a16:creationId xmlns:a16="http://schemas.microsoft.com/office/drawing/2014/main" id="{E396AC92-CC4D-4128-A2D9-2F71BFBBA0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10863" y="948733"/>
            <a:ext cx="8373626" cy="5182436"/>
          </a:xfrm>
          <a:prstGeom prst="rect">
            <a:avLst/>
          </a:prstGeom>
          <a:noFill/>
          <a:ln>
            <a:noFill/>
          </a:ln>
        </p:spPr>
      </p:pic>
    </p:spTree>
    <p:extLst>
      <p:ext uri="{BB962C8B-B14F-4D97-AF65-F5344CB8AC3E}">
        <p14:creationId xmlns:p14="http://schemas.microsoft.com/office/powerpoint/2010/main" val="230278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a:xfrm>
            <a:off x="723330" y="274638"/>
            <a:ext cx="10554269" cy="822960"/>
          </a:xfrm>
        </p:spPr>
        <p:txBody>
          <a:bodyPr>
            <a:normAutofit/>
          </a:bodyPr>
          <a:lstStyle/>
          <a:p>
            <a:r>
              <a:rPr lang="en-US"/>
              <a:t>Planning Phase</a:t>
            </a:r>
          </a:p>
        </p:txBody>
      </p:sp>
      <p:grpSp>
        <p:nvGrpSpPr>
          <p:cNvPr id="11" name="Group 10">
            <a:extLst>
              <a:ext uri="{FF2B5EF4-FFF2-40B4-BE49-F238E27FC236}">
                <a16:creationId xmlns:a16="http://schemas.microsoft.com/office/drawing/2014/main" id="{8A6FBBF9-351A-4751-A974-A45182B94CD3}"/>
              </a:ext>
            </a:extLst>
          </p:cNvPr>
          <p:cNvGrpSpPr/>
          <p:nvPr/>
        </p:nvGrpSpPr>
        <p:grpSpPr>
          <a:xfrm>
            <a:off x="10668000" y="224095"/>
            <a:ext cx="1469744" cy="5576860"/>
            <a:chOff x="10668000" y="224095"/>
            <a:chExt cx="1469744" cy="5576860"/>
          </a:xfrm>
        </p:grpSpPr>
        <p:grpSp>
          <p:nvGrpSpPr>
            <p:cNvPr id="12" name="Group 11">
              <a:extLst>
                <a:ext uri="{FF2B5EF4-FFF2-40B4-BE49-F238E27FC236}">
                  <a16:creationId xmlns:a16="http://schemas.microsoft.com/office/drawing/2014/main" id="{2AB65AF8-DB70-4F5A-AB43-39E2F25A70EF}"/>
                </a:ext>
              </a:extLst>
            </p:cNvPr>
            <p:cNvGrpSpPr/>
            <p:nvPr/>
          </p:nvGrpSpPr>
          <p:grpSpPr>
            <a:xfrm>
              <a:off x="10668000" y="224095"/>
              <a:ext cx="1469744" cy="5576860"/>
              <a:chOff x="10668000" y="224095"/>
              <a:chExt cx="1469744" cy="5576860"/>
            </a:xfrm>
          </p:grpSpPr>
          <p:sp>
            <p:nvSpPr>
              <p:cNvPr id="14" name="TextBox 13">
                <a:extLst>
                  <a:ext uri="{FF2B5EF4-FFF2-40B4-BE49-F238E27FC236}">
                    <a16:creationId xmlns:a16="http://schemas.microsoft.com/office/drawing/2014/main" id="{CCBB66F5-24EB-482D-8D37-FC53E37D806D}"/>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Arial Narrow" panose="020B0606020202030204" pitchFamily="34" charset="0"/>
                  </a:rPr>
                  <a:t>1 YR 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MOS</a:t>
                </a:r>
              </a:p>
            </p:txBody>
          </p:sp>
          <p:sp>
            <p:nvSpPr>
              <p:cNvPr id="15" name="TextBox 14">
                <a:extLst>
                  <a:ext uri="{FF2B5EF4-FFF2-40B4-BE49-F238E27FC236}">
                    <a16:creationId xmlns:a16="http://schemas.microsoft.com/office/drawing/2014/main" id="{01D60034-A711-4AAB-AA33-E535F9BDE678}"/>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a:t>
                </a:r>
              </a:p>
            </p:txBody>
          </p:sp>
          <p:grpSp>
            <p:nvGrpSpPr>
              <p:cNvPr id="16" name="Group 15">
                <a:extLst>
                  <a:ext uri="{FF2B5EF4-FFF2-40B4-BE49-F238E27FC236}">
                    <a16:creationId xmlns:a16="http://schemas.microsoft.com/office/drawing/2014/main" id="{406F66B9-7082-4926-B5F6-00A73E827792}"/>
                  </a:ext>
                </a:extLst>
              </p:cNvPr>
              <p:cNvGrpSpPr/>
              <p:nvPr/>
            </p:nvGrpSpPr>
            <p:grpSpPr>
              <a:xfrm>
                <a:off x="10778854" y="1295400"/>
                <a:ext cx="1358890" cy="4505555"/>
                <a:chOff x="10778854" y="1136304"/>
                <a:chExt cx="1358890" cy="4505555"/>
              </a:xfrm>
            </p:grpSpPr>
            <p:sp>
              <p:nvSpPr>
                <p:cNvPr id="19" name="Rectangle: Rounded Corners 18">
                  <a:extLst>
                    <a:ext uri="{FF2B5EF4-FFF2-40B4-BE49-F238E27FC236}">
                      <a16:creationId xmlns:a16="http://schemas.microsoft.com/office/drawing/2014/main" id="{9FA4799C-B0A5-47FA-A175-42D4EA5661E5}"/>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999120E7-B564-4951-9230-7C60E5CA5F53}"/>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EE2B73AA-42AB-4878-B2E9-51133C89962E}"/>
                    </a:ext>
                  </a:extLst>
                </p:cNvPr>
                <p:cNvCxnSpPr>
                  <a:cxnSpLocks/>
                  <a:stCxn id="39" idx="0"/>
                  <a:endCxn id="33"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8D60F3-FF60-4459-A2E9-03F0086AB216}"/>
                    </a:ext>
                  </a:extLst>
                </p:cNvPr>
                <p:cNvCxnSpPr>
                  <a:cxnSpLocks/>
                  <a:stCxn id="33" idx="0"/>
                  <a:endCxn id="31"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DF4311-B676-4838-89C8-9B7415B518E7}"/>
                    </a:ext>
                  </a:extLst>
                </p:cNvPr>
                <p:cNvCxnSpPr>
                  <a:cxnSpLocks/>
                  <a:stCxn id="31"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1F11BA-FF76-4FCF-9E0E-44748CD837F0}"/>
                    </a:ext>
                  </a:extLst>
                </p:cNvPr>
                <p:cNvCxnSpPr>
                  <a:cxnSpLocks/>
                  <a:stCxn id="26" idx="0"/>
                  <a:endCxn id="64"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FA8E89-DD81-4D92-90E3-67082305D12C}"/>
                    </a:ext>
                  </a:extLst>
                </p:cNvPr>
                <p:cNvCxnSpPr>
                  <a:cxnSpLocks/>
                  <a:stCxn id="26" idx="2"/>
                  <a:endCxn id="28"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C6B69F-1967-40A1-8332-98B81B872E57}"/>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7" name="TextBox 26">
                  <a:extLst>
                    <a:ext uri="{FF2B5EF4-FFF2-40B4-BE49-F238E27FC236}">
                      <a16:creationId xmlns:a16="http://schemas.microsoft.com/office/drawing/2014/main" id="{ED950B82-A6D9-4CF2-844B-7884D0F91F17}"/>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8" name="TextBox 27">
                  <a:extLst>
                    <a:ext uri="{FF2B5EF4-FFF2-40B4-BE49-F238E27FC236}">
                      <a16:creationId xmlns:a16="http://schemas.microsoft.com/office/drawing/2014/main" id="{52FCC8B3-B4CB-4D2B-B0DA-9A8C9BA328F5}"/>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9" name="TextBox 28">
                  <a:extLst>
                    <a:ext uri="{FF2B5EF4-FFF2-40B4-BE49-F238E27FC236}">
                      <a16:creationId xmlns:a16="http://schemas.microsoft.com/office/drawing/2014/main" id="{019A8208-28E3-494C-8AA5-39E912EE4A7D}"/>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30" name="TextBox 29">
                  <a:extLst>
                    <a:ext uri="{FF2B5EF4-FFF2-40B4-BE49-F238E27FC236}">
                      <a16:creationId xmlns:a16="http://schemas.microsoft.com/office/drawing/2014/main" id="{78BDDDD2-B261-413A-8064-69451D181D14}"/>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31" name="TextBox 30">
                  <a:extLst>
                    <a:ext uri="{FF2B5EF4-FFF2-40B4-BE49-F238E27FC236}">
                      <a16:creationId xmlns:a16="http://schemas.microsoft.com/office/drawing/2014/main" id="{387EDD0D-6277-4349-B2DB-2CDDA9D504BC}"/>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32" name="TextBox 31">
                  <a:extLst>
                    <a:ext uri="{FF2B5EF4-FFF2-40B4-BE49-F238E27FC236}">
                      <a16:creationId xmlns:a16="http://schemas.microsoft.com/office/drawing/2014/main" id="{C882ECE5-CBC4-40EF-9865-D9942959D47D}"/>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33" name="TextBox 32">
                  <a:extLst>
                    <a:ext uri="{FF2B5EF4-FFF2-40B4-BE49-F238E27FC236}">
                      <a16:creationId xmlns:a16="http://schemas.microsoft.com/office/drawing/2014/main" id="{BB5DB0EB-B3CD-4EFD-B0AA-BAAB415351F4}"/>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34" name="TextBox 33">
                  <a:extLst>
                    <a:ext uri="{FF2B5EF4-FFF2-40B4-BE49-F238E27FC236}">
                      <a16:creationId xmlns:a16="http://schemas.microsoft.com/office/drawing/2014/main" id="{2DF04494-863A-4CC0-9C73-0C886E9FA66A}"/>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35" name="TextBox 34">
                  <a:extLst>
                    <a:ext uri="{FF2B5EF4-FFF2-40B4-BE49-F238E27FC236}">
                      <a16:creationId xmlns:a16="http://schemas.microsoft.com/office/drawing/2014/main" id="{1851F31C-FCE7-4678-B279-E7CA0F045009}"/>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6" name="TextBox 35">
                  <a:extLst>
                    <a:ext uri="{FF2B5EF4-FFF2-40B4-BE49-F238E27FC236}">
                      <a16:creationId xmlns:a16="http://schemas.microsoft.com/office/drawing/2014/main" id="{71A9733F-F0F4-465F-B248-10C02CEBB5A0}"/>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7" name="TextBox 36">
                  <a:extLst>
                    <a:ext uri="{FF2B5EF4-FFF2-40B4-BE49-F238E27FC236}">
                      <a16:creationId xmlns:a16="http://schemas.microsoft.com/office/drawing/2014/main" id="{D9E31D1F-7980-4895-9D52-64594FDD42E7}"/>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8" name="TextBox 37">
                  <a:extLst>
                    <a:ext uri="{FF2B5EF4-FFF2-40B4-BE49-F238E27FC236}">
                      <a16:creationId xmlns:a16="http://schemas.microsoft.com/office/drawing/2014/main" id="{9FF94138-167D-4AA7-A732-847702E06F9C}"/>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9" name="TextBox 38">
                  <a:extLst>
                    <a:ext uri="{FF2B5EF4-FFF2-40B4-BE49-F238E27FC236}">
                      <a16:creationId xmlns:a16="http://schemas.microsoft.com/office/drawing/2014/main" id="{7648A574-0C48-4BBB-B0D0-FF1DA87C7E73}"/>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40" name="Connector: Elbow 39">
                  <a:extLst>
                    <a:ext uri="{FF2B5EF4-FFF2-40B4-BE49-F238E27FC236}">
                      <a16:creationId xmlns:a16="http://schemas.microsoft.com/office/drawing/2014/main" id="{271A97AF-75CB-41CF-B40B-93C4D6191CC9}"/>
                    </a:ext>
                  </a:extLst>
                </p:cNvPr>
                <p:cNvCxnSpPr>
                  <a:stCxn id="47" idx="3"/>
                  <a:endCxn id="29"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CA6B3135-04F5-4587-96C4-D6E57D9C2B73}"/>
                    </a:ext>
                  </a:extLst>
                </p:cNvPr>
                <p:cNvCxnSpPr>
                  <a:cxnSpLocks/>
                  <a:stCxn id="29" idx="2"/>
                  <a:endCxn id="31"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D287488-0254-4F50-8FBC-7EC9FDF5A064}"/>
                    </a:ext>
                  </a:extLst>
                </p:cNvPr>
                <p:cNvCxnSpPr>
                  <a:cxnSpLocks/>
                  <a:stCxn id="26" idx="2"/>
                  <a:endCxn id="45"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E54CAE1-DC46-481E-84CC-1886686C22AF}"/>
                    </a:ext>
                  </a:extLst>
                </p:cNvPr>
                <p:cNvCxnSpPr>
                  <a:cxnSpLocks/>
                  <a:stCxn id="28" idx="2"/>
                  <a:endCxn id="29"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DE43412D-CA27-464E-B67F-1FC5690C945E}"/>
                    </a:ext>
                  </a:extLst>
                </p:cNvPr>
                <p:cNvCxnSpPr>
                  <a:cxnSpLocks/>
                  <a:stCxn id="31" idx="2"/>
                  <a:endCxn id="32"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63249ED-BF9D-4770-AB3B-7AC0DCE7CCE3}"/>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46" name="TextBox 45">
                  <a:extLst>
                    <a:ext uri="{FF2B5EF4-FFF2-40B4-BE49-F238E27FC236}">
                      <a16:creationId xmlns:a16="http://schemas.microsoft.com/office/drawing/2014/main" id="{035385B7-E866-43C2-AAF0-60B1CE19D70E}"/>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7" name="TextBox 46">
                  <a:extLst>
                    <a:ext uri="{FF2B5EF4-FFF2-40B4-BE49-F238E27FC236}">
                      <a16:creationId xmlns:a16="http://schemas.microsoft.com/office/drawing/2014/main" id="{2569E44B-AF1E-462D-8045-1D6448D323F5}"/>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8" name="Diamond 47">
                  <a:extLst>
                    <a:ext uri="{FF2B5EF4-FFF2-40B4-BE49-F238E27FC236}">
                      <a16:creationId xmlns:a16="http://schemas.microsoft.com/office/drawing/2014/main" id="{418B4E92-A88D-40BC-AD71-B93BD7E955CB}"/>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Connector: Elbow 48">
                  <a:extLst>
                    <a:ext uri="{FF2B5EF4-FFF2-40B4-BE49-F238E27FC236}">
                      <a16:creationId xmlns:a16="http://schemas.microsoft.com/office/drawing/2014/main" id="{9AB034AE-DB50-40FF-97F4-F4FBCDEA5FA2}"/>
                    </a:ext>
                  </a:extLst>
                </p:cNvPr>
                <p:cNvCxnSpPr>
                  <a:cxnSpLocks/>
                  <a:stCxn id="28"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50" name="Diamond 49">
                  <a:extLst>
                    <a:ext uri="{FF2B5EF4-FFF2-40B4-BE49-F238E27FC236}">
                      <a16:creationId xmlns:a16="http://schemas.microsoft.com/office/drawing/2014/main" id="{E1261BC3-1B54-47C5-942E-8079AC5ADBF2}"/>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847D409-86C8-46E8-AD1E-1936E6B55AAA}"/>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52" name="TextBox 51">
                  <a:extLst>
                    <a:ext uri="{FF2B5EF4-FFF2-40B4-BE49-F238E27FC236}">
                      <a16:creationId xmlns:a16="http://schemas.microsoft.com/office/drawing/2014/main" id="{A0E6E5A6-4DC0-4E21-9B77-5BE831E6F46B}"/>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53" name="TextBox 52">
                  <a:extLst>
                    <a:ext uri="{FF2B5EF4-FFF2-40B4-BE49-F238E27FC236}">
                      <a16:creationId xmlns:a16="http://schemas.microsoft.com/office/drawing/2014/main" id="{596B19C8-D946-4022-81E7-058CA0EF30CE}"/>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54" name="TextBox 53">
                  <a:extLst>
                    <a:ext uri="{FF2B5EF4-FFF2-40B4-BE49-F238E27FC236}">
                      <a16:creationId xmlns:a16="http://schemas.microsoft.com/office/drawing/2014/main" id="{F975A812-8939-4FF0-9A2E-CB7C94FB96FB}"/>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5" name="TextBox 54">
                  <a:extLst>
                    <a:ext uri="{FF2B5EF4-FFF2-40B4-BE49-F238E27FC236}">
                      <a16:creationId xmlns:a16="http://schemas.microsoft.com/office/drawing/2014/main" id="{186DA39A-1E79-4469-8E5D-2A374C67ED64}"/>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6" name="TextBox 55">
                  <a:extLst>
                    <a:ext uri="{FF2B5EF4-FFF2-40B4-BE49-F238E27FC236}">
                      <a16:creationId xmlns:a16="http://schemas.microsoft.com/office/drawing/2014/main" id="{A323F41F-F59C-495E-A1E6-C39574552D69}"/>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7" name="TextBox 56">
                  <a:extLst>
                    <a:ext uri="{FF2B5EF4-FFF2-40B4-BE49-F238E27FC236}">
                      <a16:creationId xmlns:a16="http://schemas.microsoft.com/office/drawing/2014/main" id="{91F70F0F-2A3A-488D-BD8F-1045365D0405}"/>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8" name="TextBox 57">
                  <a:extLst>
                    <a:ext uri="{FF2B5EF4-FFF2-40B4-BE49-F238E27FC236}">
                      <a16:creationId xmlns:a16="http://schemas.microsoft.com/office/drawing/2014/main" id="{51557D15-7BC7-4767-9594-2082C7A61BAC}"/>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9" name="TextBox 58">
                  <a:extLst>
                    <a:ext uri="{FF2B5EF4-FFF2-40B4-BE49-F238E27FC236}">
                      <a16:creationId xmlns:a16="http://schemas.microsoft.com/office/drawing/2014/main" id="{46B31E52-2CD8-4220-9269-D7CCEC1A9D8F}"/>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60" name="TextBox 59">
                  <a:extLst>
                    <a:ext uri="{FF2B5EF4-FFF2-40B4-BE49-F238E27FC236}">
                      <a16:creationId xmlns:a16="http://schemas.microsoft.com/office/drawing/2014/main" id="{C16FEA15-65AD-4F5C-8ECF-4C65971FD7CC}"/>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61" name="TextBox 60">
                  <a:extLst>
                    <a:ext uri="{FF2B5EF4-FFF2-40B4-BE49-F238E27FC236}">
                      <a16:creationId xmlns:a16="http://schemas.microsoft.com/office/drawing/2014/main" id="{716B2B73-4D38-43C6-A30E-F87E1E82C537}"/>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62" name="TextBox 61">
                  <a:extLst>
                    <a:ext uri="{FF2B5EF4-FFF2-40B4-BE49-F238E27FC236}">
                      <a16:creationId xmlns:a16="http://schemas.microsoft.com/office/drawing/2014/main" id="{46AD7FDC-3F7D-4DD9-8775-AC4129B14B39}"/>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63" name="TextBox 62">
                  <a:extLst>
                    <a:ext uri="{FF2B5EF4-FFF2-40B4-BE49-F238E27FC236}">
                      <a16:creationId xmlns:a16="http://schemas.microsoft.com/office/drawing/2014/main" id="{5BC55B40-7B11-482E-94D4-06170905D668}"/>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64" name="TextBox 63">
                  <a:extLst>
                    <a:ext uri="{FF2B5EF4-FFF2-40B4-BE49-F238E27FC236}">
                      <a16:creationId xmlns:a16="http://schemas.microsoft.com/office/drawing/2014/main" id="{DF27FB0F-874A-4969-A889-B1CE45DFAE6F}"/>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17" name="Graphic 16" descr="Target Audience">
                <a:extLst>
                  <a:ext uri="{FF2B5EF4-FFF2-40B4-BE49-F238E27FC236}">
                    <a16:creationId xmlns:a16="http://schemas.microsoft.com/office/drawing/2014/main" id="{C7A2605B-6555-4E6F-98C8-4C957F3DF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18" name="Graphic 17" descr="Monthly calendar">
                <a:extLst>
                  <a:ext uri="{FF2B5EF4-FFF2-40B4-BE49-F238E27FC236}">
                    <a16:creationId xmlns:a16="http://schemas.microsoft.com/office/drawing/2014/main" id="{5DCD1871-82B3-48DA-B2BF-575D2DF059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13" name="TextBox 12">
              <a:extLst>
                <a:ext uri="{FF2B5EF4-FFF2-40B4-BE49-F238E27FC236}">
                  <a16:creationId xmlns:a16="http://schemas.microsoft.com/office/drawing/2014/main" id="{1B279D9D-CDB8-433B-81B9-C35F43184004}"/>
                </a:ext>
              </a:extLst>
            </p:cNvPr>
            <p:cNvSpPr txBox="1"/>
            <p:nvPr/>
          </p:nvSpPr>
          <p:spPr>
            <a:xfrm>
              <a:off x="10674279" y="1209446"/>
              <a:ext cx="1362456" cy="1717069"/>
            </a:xfrm>
            <a:prstGeom prst="roundRect">
              <a:avLst/>
            </a:prstGeom>
            <a:no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grpSp>
      <p:sp>
        <p:nvSpPr>
          <p:cNvPr id="4" name="Content Placeholder 2">
            <a:extLst>
              <a:ext uri="{FF2B5EF4-FFF2-40B4-BE49-F238E27FC236}">
                <a16:creationId xmlns:a16="http://schemas.microsoft.com/office/drawing/2014/main" id="{8AB73FA2-B067-373C-F351-03CCDA03713D}"/>
              </a:ext>
            </a:extLst>
          </p:cNvPr>
          <p:cNvSpPr>
            <a:spLocks noGrp="1"/>
          </p:cNvSpPr>
          <p:nvPr>
            <p:ph idx="13"/>
          </p:nvPr>
        </p:nvSpPr>
        <p:spPr>
          <a:xfrm>
            <a:off x="304800" y="1292901"/>
            <a:ext cx="10183087" cy="4817613"/>
          </a:xfrm>
        </p:spPr>
        <p:txBody>
          <a:bodyPr lIns="91440" tIns="45720" rIns="91440" bIns="45720" anchor="t">
            <a:normAutofit/>
          </a:bodyPr>
          <a:lstStyle/>
          <a:p>
            <a:pPr marL="914400" indent="-568325">
              <a:tabLst>
                <a:tab pos="2290763" algn="l"/>
              </a:tabLst>
            </a:pPr>
            <a:r>
              <a:rPr lang="en-US"/>
              <a:t>Step 1. Understand potential stormwater needs and project characteristics</a:t>
            </a:r>
          </a:p>
          <a:p>
            <a:pPr marL="914400" indent="-568325">
              <a:tabLst>
                <a:tab pos="2290763" algn="l"/>
              </a:tabLst>
            </a:pPr>
            <a:r>
              <a:rPr lang="en-US"/>
              <a:t>Step 2. Data Collection</a:t>
            </a:r>
            <a:endParaRPr lang="en-US">
              <a:cs typeface="Calibri"/>
            </a:endParaRPr>
          </a:p>
          <a:p>
            <a:pPr marL="1428750" lvl="1" indent="-568325">
              <a:tabLst>
                <a:tab pos="2290763" algn="l"/>
              </a:tabLst>
            </a:pPr>
            <a:r>
              <a:rPr lang="en-US"/>
              <a:t>Environmental Screening Tool (EST)</a:t>
            </a:r>
            <a:endParaRPr lang="en-US">
              <a:cs typeface="Calibri"/>
            </a:endParaRPr>
          </a:p>
          <a:p>
            <a:pPr marL="1428750" lvl="1" indent="-568325">
              <a:tabLst>
                <a:tab pos="2290763" algn="l"/>
              </a:tabLst>
            </a:pPr>
            <a:r>
              <a:rPr lang="en-US"/>
              <a:t>Stormwater related information</a:t>
            </a:r>
            <a:endParaRPr lang="en-US">
              <a:cs typeface="Calibri"/>
            </a:endParaRPr>
          </a:p>
          <a:p>
            <a:pPr marL="914400" indent="-568325">
              <a:tabLst>
                <a:tab pos="2290763" algn="l"/>
              </a:tabLst>
            </a:pPr>
            <a:r>
              <a:rPr lang="en-US"/>
              <a:t>Step 3. Obtain concurrence for stormwater goals</a:t>
            </a:r>
            <a:endParaRPr lang="en-US">
              <a:cs typeface="Calibri"/>
            </a:endParaRPr>
          </a:p>
          <a:p>
            <a:pPr marL="914400" indent="-568325">
              <a:tabLst>
                <a:tab pos="2290763" algn="l"/>
              </a:tabLst>
            </a:pPr>
            <a:r>
              <a:rPr lang="en-US"/>
              <a:t>Step 4. Begin identification of potential innovative stormwater solutions</a:t>
            </a:r>
            <a:endParaRPr lang="en-US">
              <a:cs typeface="Calibri"/>
            </a:endParaRPr>
          </a:p>
        </p:txBody>
      </p:sp>
    </p:spTree>
    <p:extLst>
      <p:ext uri="{BB962C8B-B14F-4D97-AF65-F5344CB8AC3E}">
        <p14:creationId xmlns:p14="http://schemas.microsoft.com/office/powerpoint/2010/main" val="309980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a:xfrm>
            <a:off x="668740" y="274638"/>
            <a:ext cx="10608860" cy="822960"/>
          </a:xfrm>
        </p:spPr>
        <p:txBody>
          <a:bodyPr>
            <a:normAutofit/>
          </a:bodyPr>
          <a:lstStyle/>
          <a:p>
            <a:r>
              <a:rPr lang="en-US"/>
              <a:t>Planning Phase</a:t>
            </a:r>
          </a:p>
        </p:txBody>
      </p:sp>
      <p:grpSp>
        <p:nvGrpSpPr>
          <p:cNvPr id="11" name="Group 10">
            <a:extLst>
              <a:ext uri="{FF2B5EF4-FFF2-40B4-BE49-F238E27FC236}">
                <a16:creationId xmlns:a16="http://schemas.microsoft.com/office/drawing/2014/main" id="{8A6FBBF9-351A-4751-A974-A45182B94CD3}"/>
              </a:ext>
            </a:extLst>
          </p:cNvPr>
          <p:cNvGrpSpPr/>
          <p:nvPr/>
        </p:nvGrpSpPr>
        <p:grpSpPr>
          <a:xfrm>
            <a:off x="10668000" y="224095"/>
            <a:ext cx="1469744" cy="5576860"/>
            <a:chOff x="10668000" y="224095"/>
            <a:chExt cx="1469744" cy="5576860"/>
          </a:xfrm>
        </p:grpSpPr>
        <p:grpSp>
          <p:nvGrpSpPr>
            <p:cNvPr id="12" name="Group 11">
              <a:extLst>
                <a:ext uri="{FF2B5EF4-FFF2-40B4-BE49-F238E27FC236}">
                  <a16:creationId xmlns:a16="http://schemas.microsoft.com/office/drawing/2014/main" id="{2AB65AF8-DB70-4F5A-AB43-39E2F25A70EF}"/>
                </a:ext>
              </a:extLst>
            </p:cNvPr>
            <p:cNvGrpSpPr/>
            <p:nvPr/>
          </p:nvGrpSpPr>
          <p:grpSpPr>
            <a:xfrm>
              <a:off x="10668000" y="224095"/>
              <a:ext cx="1469744" cy="5576860"/>
              <a:chOff x="10668000" y="224095"/>
              <a:chExt cx="1469744" cy="5576860"/>
            </a:xfrm>
          </p:grpSpPr>
          <p:sp>
            <p:nvSpPr>
              <p:cNvPr id="14" name="TextBox 13">
                <a:extLst>
                  <a:ext uri="{FF2B5EF4-FFF2-40B4-BE49-F238E27FC236}">
                    <a16:creationId xmlns:a16="http://schemas.microsoft.com/office/drawing/2014/main" id="{CCBB66F5-24EB-482D-8D37-FC53E37D806D}"/>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Arial Narrow" panose="020B0606020202030204" pitchFamily="34" charset="0"/>
                  </a:rPr>
                  <a:t>1 YR 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MOS</a:t>
                </a:r>
              </a:p>
            </p:txBody>
          </p:sp>
          <p:sp>
            <p:nvSpPr>
              <p:cNvPr id="15" name="TextBox 14">
                <a:extLst>
                  <a:ext uri="{FF2B5EF4-FFF2-40B4-BE49-F238E27FC236}">
                    <a16:creationId xmlns:a16="http://schemas.microsoft.com/office/drawing/2014/main" id="{01D60034-A711-4AAB-AA33-E535F9BDE678}"/>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a:t>
                </a:r>
              </a:p>
            </p:txBody>
          </p:sp>
          <p:grpSp>
            <p:nvGrpSpPr>
              <p:cNvPr id="16" name="Group 15">
                <a:extLst>
                  <a:ext uri="{FF2B5EF4-FFF2-40B4-BE49-F238E27FC236}">
                    <a16:creationId xmlns:a16="http://schemas.microsoft.com/office/drawing/2014/main" id="{406F66B9-7082-4926-B5F6-00A73E827792}"/>
                  </a:ext>
                </a:extLst>
              </p:cNvPr>
              <p:cNvGrpSpPr/>
              <p:nvPr/>
            </p:nvGrpSpPr>
            <p:grpSpPr>
              <a:xfrm>
                <a:off x="10778854" y="1295400"/>
                <a:ext cx="1358890" cy="4505555"/>
                <a:chOff x="10778854" y="1136304"/>
                <a:chExt cx="1358890" cy="4505555"/>
              </a:xfrm>
            </p:grpSpPr>
            <p:sp>
              <p:nvSpPr>
                <p:cNvPr id="19" name="Rectangle: Rounded Corners 18">
                  <a:extLst>
                    <a:ext uri="{FF2B5EF4-FFF2-40B4-BE49-F238E27FC236}">
                      <a16:creationId xmlns:a16="http://schemas.microsoft.com/office/drawing/2014/main" id="{9FA4799C-B0A5-47FA-A175-42D4EA5661E5}"/>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999120E7-B564-4951-9230-7C60E5CA5F53}"/>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EE2B73AA-42AB-4878-B2E9-51133C89962E}"/>
                    </a:ext>
                  </a:extLst>
                </p:cNvPr>
                <p:cNvCxnSpPr>
                  <a:cxnSpLocks/>
                  <a:stCxn id="39" idx="0"/>
                  <a:endCxn id="33"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8D60F3-FF60-4459-A2E9-03F0086AB216}"/>
                    </a:ext>
                  </a:extLst>
                </p:cNvPr>
                <p:cNvCxnSpPr>
                  <a:cxnSpLocks/>
                  <a:stCxn id="33" idx="0"/>
                  <a:endCxn id="31"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DF4311-B676-4838-89C8-9B7415B518E7}"/>
                    </a:ext>
                  </a:extLst>
                </p:cNvPr>
                <p:cNvCxnSpPr>
                  <a:cxnSpLocks/>
                  <a:stCxn id="31"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1F11BA-FF76-4FCF-9E0E-44748CD837F0}"/>
                    </a:ext>
                  </a:extLst>
                </p:cNvPr>
                <p:cNvCxnSpPr>
                  <a:cxnSpLocks/>
                  <a:stCxn id="26" idx="0"/>
                  <a:endCxn id="64"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FA8E89-DD81-4D92-90E3-67082305D12C}"/>
                    </a:ext>
                  </a:extLst>
                </p:cNvPr>
                <p:cNvCxnSpPr>
                  <a:cxnSpLocks/>
                  <a:stCxn id="26" idx="2"/>
                  <a:endCxn id="28"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C6B69F-1967-40A1-8332-98B81B872E57}"/>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7" name="TextBox 26">
                  <a:extLst>
                    <a:ext uri="{FF2B5EF4-FFF2-40B4-BE49-F238E27FC236}">
                      <a16:creationId xmlns:a16="http://schemas.microsoft.com/office/drawing/2014/main" id="{ED950B82-A6D9-4CF2-844B-7884D0F91F17}"/>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8" name="TextBox 27">
                  <a:extLst>
                    <a:ext uri="{FF2B5EF4-FFF2-40B4-BE49-F238E27FC236}">
                      <a16:creationId xmlns:a16="http://schemas.microsoft.com/office/drawing/2014/main" id="{52FCC8B3-B4CB-4D2B-B0DA-9A8C9BA328F5}"/>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9" name="TextBox 28">
                  <a:extLst>
                    <a:ext uri="{FF2B5EF4-FFF2-40B4-BE49-F238E27FC236}">
                      <a16:creationId xmlns:a16="http://schemas.microsoft.com/office/drawing/2014/main" id="{019A8208-28E3-494C-8AA5-39E912EE4A7D}"/>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30" name="TextBox 29">
                  <a:extLst>
                    <a:ext uri="{FF2B5EF4-FFF2-40B4-BE49-F238E27FC236}">
                      <a16:creationId xmlns:a16="http://schemas.microsoft.com/office/drawing/2014/main" id="{78BDDDD2-B261-413A-8064-69451D181D14}"/>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31" name="TextBox 30">
                  <a:extLst>
                    <a:ext uri="{FF2B5EF4-FFF2-40B4-BE49-F238E27FC236}">
                      <a16:creationId xmlns:a16="http://schemas.microsoft.com/office/drawing/2014/main" id="{387EDD0D-6277-4349-B2DB-2CDDA9D504BC}"/>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32" name="TextBox 31">
                  <a:extLst>
                    <a:ext uri="{FF2B5EF4-FFF2-40B4-BE49-F238E27FC236}">
                      <a16:creationId xmlns:a16="http://schemas.microsoft.com/office/drawing/2014/main" id="{C882ECE5-CBC4-40EF-9865-D9942959D47D}"/>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33" name="TextBox 32">
                  <a:extLst>
                    <a:ext uri="{FF2B5EF4-FFF2-40B4-BE49-F238E27FC236}">
                      <a16:creationId xmlns:a16="http://schemas.microsoft.com/office/drawing/2014/main" id="{BB5DB0EB-B3CD-4EFD-B0AA-BAAB415351F4}"/>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34" name="TextBox 33">
                  <a:extLst>
                    <a:ext uri="{FF2B5EF4-FFF2-40B4-BE49-F238E27FC236}">
                      <a16:creationId xmlns:a16="http://schemas.microsoft.com/office/drawing/2014/main" id="{2DF04494-863A-4CC0-9C73-0C886E9FA66A}"/>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35" name="TextBox 34">
                  <a:extLst>
                    <a:ext uri="{FF2B5EF4-FFF2-40B4-BE49-F238E27FC236}">
                      <a16:creationId xmlns:a16="http://schemas.microsoft.com/office/drawing/2014/main" id="{1851F31C-FCE7-4678-B279-E7CA0F045009}"/>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6" name="TextBox 35">
                  <a:extLst>
                    <a:ext uri="{FF2B5EF4-FFF2-40B4-BE49-F238E27FC236}">
                      <a16:creationId xmlns:a16="http://schemas.microsoft.com/office/drawing/2014/main" id="{71A9733F-F0F4-465F-B248-10C02CEBB5A0}"/>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7" name="TextBox 36">
                  <a:extLst>
                    <a:ext uri="{FF2B5EF4-FFF2-40B4-BE49-F238E27FC236}">
                      <a16:creationId xmlns:a16="http://schemas.microsoft.com/office/drawing/2014/main" id="{D9E31D1F-7980-4895-9D52-64594FDD42E7}"/>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8" name="TextBox 37">
                  <a:extLst>
                    <a:ext uri="{FF2B5EF4-FFF2-40B4-BE49-F238E27FC236}">
                      <a16:creationId xmlns:a16="http://schemas.microsoft.com/office/drawing/2014/main" id="{9FF94138-167D-4AA7-A732-847702E06F9C}"/>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9" name="TextBox 38">
                  <a:extLst>
                    <a:ext uri="{FF2B5EF4-FFF2-40B4-BE49-F238E27FC236}">
                      <a16:creationId xmlns:a16="http://schemas.microsoft.com/office/drawing/2014/main" id="{7648A574-0C48-4BBB-B0D0-FF1DA87C7E73}"/>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40" name="Connector: Elbow 39">
                  <a:extLst>
                    <a:ext uri="{FF2B5EF4-FFF2-40B4-BE49-F238E27FC236}">
                      <a16:creationId xmlns:a16="http://schemas.microsoft.com/office/drawing/2014/main" id="{271A97AF-75CB-41CF-B40B-93C4D6191CC9}"/>
                    </a:ext>
                  </a:extLst>
                </p:cNvPr>
                <p:cNvCxnSpPr>
                  <a:stCxn id="47" idx="3"/>
                  <a:endCxn id="29"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CA6B3135-04F5-4587-96C4-D6E57D9C2B73}"/>
                    </a:ext>
                  </a:extLst>
                </p:cNvPr>
                <p:cNvCxnSpPr>
                  <a:cxnSpLocks/>
                  <a:stCxn id="29" idx="2"/>
                  <a:endCxn id="31"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D287488-0254-4F50-8FBC-7EC9FDF5A064}"/>
                    </a:ext>
                  </a:extLst>
                </p:cNvPr>
                <p:cNvCxnSpPr>
                  <a:cxnSpLocks/>
                  <a:stCxn id="26" idx="2"/>
                  <a:endCxn id="45"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E54CAE1-DC46-481E-84CC-1886686C22AF}"/>
                    </a:ext>
                  </a:extLst>
                </p:cNvPr>
                <p:cNvCxnSpPr>
                  <a:cxnSpLocks/>
                  <a:stCxn id="28" idx="2"/>
                  <a:endCxn id="29"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DE43412D-CA27-464E-B67F-1FC5690C945E}"/>
                    </a:ext>
                  </a:extLst>
                </p:cNvPr>
                <p:cNvCxnSpPr>
                  <a:cxnSpLocks/>
                  <a:stCxn id="31" idx="2"/>
                  <a:endCxn id="32"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63249ED-BF9D-4770-AB3B-7AC0DCE7CCE3}"/>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46" name="TextBox 45">
                  <a:extLst>
                    <a:ext uri="{FF2B5EF4-FFF2-40B4-BE49-F238E27FC236}">
                      <a16:creationId xmlns:a16="http://schemas.microsoft.com/office/drawing/2014/main" id="{035385B7-E866-43C2-AAF0-60B1CE19D70E}"/>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7" name="TextBox 46">
                  <a:extLst>
                    <a:ext uri="{FF2B5EF4-FFF2-40B4-BE49-F238E27FC236}">
                      <a16:creationId xmlns:a16="http://schemas.microsoft.com/office/drawing/2014/main" id="{2569E44B-AF1E-462D-8045-1D6448D323F5}"/>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8" name="Diamond 47">
                  <a:extLst>
                    <a:ext uri="{FF2B5EF4-FFF2-40B4-BE49-F238E27FC236}">
                      <a16:creationId xmlns:a16="http://schemas.microsoft.com/office/drawing/2014/main" id="{418B4E92-A88D-40BC-AD71-B93BD7E955CB}"/>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Connector: Elbow 48">
                  <a:extLst>
                    <a:ext uri="{FF2B5EF4-FFF2-40B4-BE49-F238E27FC236}">
                      <a16:creationId xmlns:a16="http://schemas.microsoft.com/office/drawing/2014/main" id="{9AB034AE-DB50-40FF-97F4-F4FBCDEA5FA2}"/>
                    </a:ext>
                  </a:extLst>
                </p:cNvPr>
                <p:cNvCxnSpPr>
                  <a:cxnSpLocks/>
                  <a:stCxn id="28"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50" name="Diamond 49">
                  <a:extLst>
                    <a:ext uri="{FF2B5EF4-FFF2-40B4-BE49-F238E27FC236}">
                      <a16:creationId xmlns:a16="http://schemas.microsoft.com/office/drawing/2014/main" id="{E1261BC3-1B54-47C5-942E-8079AC5ADBF2}"/>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847D409-86C8-46E8-AD1E-1936E6B55AAA}"/>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52" name="TextBox 51">
                  <a:extLst>
                    <a:ext uri="{FF2B5EF4-FFF2-40B4-BE49-F238E27FC236}">
                      <a16:creationId xmlns:a16="http://schemas.microsoft.com/office/drawing/2014/main" id="{A0E6E5A6-4DC0-4E21-9B77-5BE831E6F46B}"/>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53" name="TextBox 52">
                  <a:extLst>
                    <a:ext uri="{FF2B5EF4-FFF2-40B4-BE49-F238E27FC236}">
                      <a16:creationId xmlns:a16="http://schemas.microsoft.com/office/drawing/2014/main" id="{596B19C8-D946-4022-81E7-058CA0EF30CE}"/>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54" name="TextBox 53">
                  <a:extLst>
                    <a:ext uri="{FF2B5EF4-FFF2-40B4-BE49-F238E27FC236}">
                      <a16:creationId xmlns:a16="http://schemas.microsoft.com/office/drawing/2014/main" id="{F975A812-8939-4FF0-9A2E-CB7C94FB96FB}"/>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5" name="TextBox 54">
                  <a:extLst>
                    <a:ext uri="{FF2B5EF4-FFF2-40B4-BE49-F238E27FC236}">
                      <a16:creationId xmlns:a16="http://schemas.microsoft.com/office/drawing/2014/main" id="{186DA39A-1E79-4469-8E5D-2A374C67ED64}"/>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6" name="TextBox 55">
                  <a:extLst>
                    <a:ext uri="{FF2B5EF4-FFF2-40B4-BE49-F238E27FC236}">
                      <a16:creationId xmlns:a16="http://schemas.microsoft.com/office/drawing/2014/main" id="{A323F41F-F59C-495E-A1E6-C39574552D69}"/>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7" name="TextBox 56">
                  <a:extLst>
                    <a:ext uri="{FF2B5EF4-FFF2-40B4-BE49-F238E27FC236}">
                      <a16:creationId xmlns:a16="http://schemas.microsoft.com/office/drawing/2014/main" id="{91F70F0F-2A3A-488D-BD8F-1045365D0405}"/>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8" name="TextBox 57">
                  <a:extLst>
                    <a:ext uri="{FF2B5EF4-FFF2-40B4-BE49-F238E27FC236}">
                      <a16:creationId xmlns:a16="http://schemas.microsoft.com/office/drawing/2014/main" id="{51557D15-7BC7-4767-9594-2082C7A61BAC}"/>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9" name="TextBox 58">
                  <a:extLst>
                    <a:ext uri="{FF2B5EF4-FFF2-40B4-BE49-F238E27FC236}">
                      <a16:creationId xmlns:a16="http://schemas.microsoft.com/office/drawing/2014/main" id="{46B31E52-2CD8-4220-9269-D7CCEC1A9D8F}"/>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60" name="TextBox 59">
                  <a:extLst>
                    <a:ext uri="{FF2B5EF4-FFF2-40B4-BE49-F238E27FC236}">
                      <a16:creationId xmlns:a16="http://schemas.microsoft.com/office/drawing/2014/main" id="{C16FEA15-65AD-4F5C-8ECF-4C65971FD7CC}"/>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61" name="TextBox 60">
                  <a:extLst>
                    <a:ext uri="{FF2B5EF4-FFF2-40B4-BE49-F238E27FC236}">
                      <a16:creationId xmlns:a16="http://schemas.microsoft.com/office/drawing/2014/main" id="{716B2B73-4D38-43C6-A30E-F87E1E82C537}"/>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62" name="TextBox 61">
                  <a:extLst>
                    <a:ext uri="{FF2B5EF4-FFF2-40B4-BE49-F238E27FC236}">
                      <a16:creationId xmlns:a16="http://schemas.microsoft.com/office/drawing/2014/main" id="{46AD7FDC-3F7D-4DD9-8775-AC4129B14B39}"/>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63" name="TextBox 62">
                  <a:extLst>
                    <a:ext uri="{FF2B5EF4-FFF2-40B4-BE49-F238E27FC236}">
                      <a16:creationId xmlns:a16="http://schemas.microsoft.com/office/drawing/2014/main" id="{5BC55B40-7B11-482E-94D4-06170905D668}"/>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64" name="TextBox 63">
                  <a:extLst>
                    <a:ext uri="{FF2B5EF4-FFF2-40B4-BE49-F238E27FC236}">
                      <a16:creationId xmlns:a16="http://schemas.microsoft.com/office/drawing/2014/main" id="{DF27FB0F-874A-4969-A889-B1CE45DFAE6F}"/>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17" name="Graphic 16" descr="Target Audience">
                <a:extLst>
                  <a:ext uri="{FF2B5EF4-FFF2-40B4-BE49-F238E27FC236}">
                    <a16:creationId xmlns:a16="http://schemas.microsoft.com/office/drawing/2014/main" id="{C7A2605B-6555-4E6F-98C8-4C957F3DF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18" name="Graphic 17" descr="Monthly calendar">
                <a:extLst>
                  <a:ext uri="{FF2B5EF4-FFF2-40B4-BE49-F238E27FC236}">
                    <a16:creationId xmlns:a16="http://schemas.microsoft.com/office/drawing/2014/main" id="{5DCD1871-82B3-48DA-B2BF-575D2DF059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13" name="TextBox 12">
              <a:extLst>
                <a:ext uri="{FF2B5EF4-FFF2-40B4-BE49-F238E27FC236}">
                  <a16:creationId xmlns:a16="http://schemas.microsoft.com/office/drawing/2014/main" id="{1B279D9D-CDB8-433B-81B9-C35F43184004}"/>
                </a:ext>
              </a:extLst>
            </p:cNvPr>
            <p:cNvSpPr txBox="1"/>
            <p:nvPr/>
          </p:nvSpPr>
          <p:spPr>
            <a:xfrm>
              <a:off x="10674279" y="1209446"/>
              <a:ext cx="1362456" cy="1717069"/>
            </a:xfrm>
            <a:prstGeom prst="roundRect">
              <a:avLst/>
            </a:prstGeom>
            <a:no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grpSp>
      <p:sp>
        <p:nvSpPr>
          <p:cNvPr id="4" name="Content Placeholder 2">
            <a:extLst>
              <a:ext uri="{FF2B5EF4-FFF2-40B4-BE49-F238E27FC236}">
                <a16:creationId xmlns:a16="http://schemas.microsoft.com/office/drawing/2014/main" id="{8AB73FA2-B067-373C-F351-03CCDA03713D}"/>
              </a:ext>
            </a:extLst>
          </p:cNvPr>
          <p:cNvSpPr>
            <a:spLocks noGrp="1"/>
          </p:cNvSpPr>
          <p:nvPr>
            <p:ph idx="13"/>
          </p:nvPr>
        </p:nvSpPr>
        <p:spPr>
          <a:xfrm>
            <a:off x="304800" y="1292901"/>
            <a:ext cx="10183087" cy="4817613"/>
          </a:xfrm>
        </p:spPr>
        <p:txBody>
          <a:bodyPr/>
          <a:lstStyle/>
          <a:p>
            <a:pPr marL="914400" indent="-568325">
              <a:tabLst>
                <a:tab pos="2290763" algn="l"/>
              </a:tabLst>
            </a:pPr>
            <a:r>
              <a:rPr lang="en-US"/>
              <a:t>Step 5. ETDM Programming Screening (NOT Planning Screen)</a:t>
            </a:r>
          </a:p>
          <a:p>
            <a:pPr marL="1428750" lvl="1" indent="-568325">
              <a:tabLst>
                <a:tab pos="2290763" algn="l"/>
              </a:tabLst>
            </a:pPr>
            <a:r>
              <a:rPr lang="en-US"/>
              <a:t>ETAT Agency Comments</a:t>
            </a:r>
          </a:p>
          <a:p>
            <a:pPr marL="914400" indent="-568325">
              <a:tabLst>
                <a:tab pos="2290763" algn="l"/>
              </a:tabLst>
            </a:pPr>
            <a:r>
              <a:rPr lang="en-US"/>
              <a:t>Step 6. Initial stakeholder engagement</a:t>
            </a:r>
          </a:p>
          <a:p>
            <a:pPr marL="914400" indent="-568325">
              <a:tabLst>
                <a:tab pos="2290763" algn="l"/>
              </a:tabLst>
            </a:pPr>
            <a:r>
              <a:rPr lang="en-US"/>
              <a:t>Step 7. Screen stormwater solutions for viability</a:t>
            </a:r>
          </a:p>
          <a:p>
            <a:pPr marL="914400" indent="-568325">
              <a:tabLst>
                <a:tab pos="2290763" algn="l"/>
              </a:tabLst>
            </a:pPr>
            <a:r>
              <a:rPr lang="en-US"/>
              <a:t>Step 8. Discuss funding needs for innovative stormwater solutions</a:t>
            </a:r>
          </a:p>
          <a:p>
            <a:pPr marL="914400" indent="-568325">
              <a:tabLst>
                <a:tab pos="2290763" algn="l"/>
              </a:tabLst>
            </a:pPr>
            <a:r>
              <a:rPr lang="en-US"/>
              <a:t>Step 9. (Optional) Stakeholder meeting to review potential solutions</a:t>
            </a:r>
          </a:p>
        </p:txBody>
      </p:sp>
    </p:spTree>
    <p:extLst>
      <p:ext uri="{BB962C8B-B14F-4D97-AF65-F5344CB8AC3E}">
        <p14:creationId xmlns:p14="http://schemas.microsoft.com/office/powerpoint/2010/main" val="33657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84F247F-B0D1-4832-9BD5-E703435D2D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7951" y="1070902"/>
            <a:ext cx="2022638" cy="3595801"/>
          </a:xfrm>
          <a:prstGeom prst="rect">
            <a:avLst/>
          </a:prstGeom>
          <a:ln w="19050">
            <a:solidFill>
              <a:schemeClr val="tx1"/>
            </a:solidFill>
          </a:ln>
        </p:spPr>
      </p:pic>
      <p:sp>
        <p:nvSpPr>
          <p:cNvPr id="20" name="Title 1">
            <a:extLst>
              <a:ext uri="{FF2B5EF4-FFF2-40B4-BE49-F238E27FC236}">
                <a16:creationId xmlns:a16="http://schemas.microsoft.com/office/drawing/2014/main" id="{E348CA5E-CC76-465B-9E77-09331C786BE7}"/>
              </a:ext>
            </a:extLst>
          </p:cNvPr>
          <p:cNvSpPr txBox="1">
            <a:spLocks/>
          </p:cNvSpPr>
          <p:nvPr/>
        </p:nvSpPr>
        <p:spPr>
          <a:xfrm>
            <a:off x="202194" y="456674"/>
            <a:ext cx="5893806" cy="112776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25717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CONTROL PANEL – Mobile/Tablet </a:t>
            </a:r>
          </a:p>
        </p:txBody>
      </p:sp>
      <p:sp>
        <p:nvSpPr>
          <p:cNvPr id="10" name="TextBox 9">
            <a:extLst>
              <a:ext uri="{FF2B5EF4-FFF2-40B4-BE49-F238E27FC236}">
                <a16:creationId xmlns:a16="http://schemas.microsoft.com/office/drawing/2014/main" id="{06149461-48EE-43F7-9899-8706ABB0C8AD}"/>
              </a:ext>
            </a:extLst>
          </p:cNvPr>
          <p:cNvSpPr txBox="1"/>
          <p:nvPr/>
        </p:nvSpPr>
        <p:spPr>
          <a:xfrm>
            <a:off x="7287761" y="5280922"/>
            <a:ext cx="2166217" cy="1200329"/>
          </a:xfrm>
          <a:prstGeom prst="rect">
            <a:avLst/>
          </a:prstGeom>
          <a:solidFill>
            <a:srgbClr val="FFFF00"/>
          </a:solidFill>
          <a:ln w="31750" cmpd="tri">
            <a:solidFill>
              <a:schemeClr val="tx1"/>
            </a:solidFill>
          </a:ln>
        </p:spPr>
        <p:txBody>
          <a:bodyPr wrap="square"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answer discussion questions, or ask a question during the presentation</a:t>
            </a:r>
          </a:p>
        </p:txBody>
      </p:sp>
      <p:grpSp>
        <p:nvGrpSpPr>
          <p:cNvPr id="21" name="Group 20">
            <a:extLst>
              <a:ext uri="{FF2B5EF4-FFF2-40B4-BE49-F238E27FC236}">
                <a16:creationId xmlns:a16="http://schemas.microsoft.com/office/drawing/2014/main" id="{30CB3BB6-50C0-4B82-AC59-4DFA6BA57370}"/>
              </a:ext>
            </a:extLst>
          </p:cNvPr>
          <p:cNvGrpSpPr/>
          <p:nvPr/>
        </p:nvGrpSpPr>
        <p:grpSpPr>
          <a:xfrm>
            <a:off x="1899655" y="3051258"/>
            <a:ext cx="8971218" cy="1820263"/>
            <a:chOff x="2916661" y="4408144"/>
            <a:chExt cx="8971218" cy="1820263"/>
          </a:xfrm>
        </p:grpSpPr>
        <p:sp>
          <p:nvSpPr>
            <p:cNvPr id="22" name="TextBox 21">
              <a:extLst>
                <a:ext uri="{FF2B5EF4-FFF2-40B4-BE49-F238E27FC236}">
                  <a16:creationId xmlns:a16="http://schemas.microsoft.com/office/drawing/2014/main" id="{EEB34D50-D579-4BB7-AF48-928DD10FC214}"/>
                </a:ext>
              </a:extLst>
            </p:cNvPr>
            <p:cNvSpPr txBox="1"/>
            <p:nvPr/>
          </p:nvSpPr>
          <p:spPr>
            <a:xfrm>
              <a:off x="8304767" y="4494858"/>
              <a:ext cx="200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a:ea typeface="+mn-ea"/>
                  <a:cs typeface="+mn-cs"/>
                </a:rPr>
                <a:t>Mobile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3" name="Oval 22">
              <a:extLst>
                <a:ext uri="{FF2B5EF4-FFF2-40B4-BE49-F238E27FC236}">
                  <a16:creationId xmlns:a16="http://schemas.microsoft.com/office/drawing/2014/main" id="{306D89B0-F99C-4E92-8CF0-54CB96389229}"/>
                </a:ext>
              </a:extLst>
            </p:cNvPr>
            <p:cNvSpPr/>
            <p:nvPr/>
          </p:nvSpPr>
          <p:spPr>
            <a:xfrm>
              <a:off x="2916661" y="5666303"/>
              <a:ext cx="1676400" cy="533400"/>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AB645A6-3C83-4217-938F-ACD717DD60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5384" y="5025378"/>
              <a:ext cx="4147920" cy="597300"/>
            </a:xfrm>
            <a:prstGeom prst="rect">
              <a:avLst/>
            </a:prstGeom>
          </p:spPr>
        </p:pic>
        <p:sp>
          <p:nvSpPr>
            <p:cNvPr id="25" name="Oval 24">
              <a:extLst>
                <a:ext uri="{FF2B5EF4-FFF2-40B4-BE49-F238E27FC236}">
                  <a16:creationId xmlns:a16="http://schemas.microsoft.com/office/drawing/2014/main" id="{40FDDFEA-F3FA-45A0-8B35-0A4B1BE755D7}"/>
                </a:ext>
              </a:extLst>
            </p:cNvPr>
            <p:cNvSpPr/>
            <p:nvPr/>
          </p:nvSpPr>
          <p:spPr>
            <a:xfrm>
              <a:off x="6730810" y="4408144"/>
              <a:ext cx="5157069" cy="1820263"/>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7EF8FB01-0DC3-4E53-AEEA-EE2DAECB919B}"/>
                </a:ext>
              </a:extLst>
            </p:cNvPr>
            <p:cNvCxnSpPr>
              <a:cxnSpLocks/>
              <a:stCxn id="23" idx="6"/>
            </p:cNvCxnSpPr>
            <p:nvPr/>
          </p:nvCxnSpPr>
          <p:spPr>
            <a:xfrm flipV="1">
              <a:off x="4593061" y="5465730"/>
              <a:ext cx="2123001" cy="467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2A7A45A8-C305-4B7B-ADB5-FC03D9F03737}"/>
              </a:ext>
            </a:extLst>
          </p:cNvPr>
          <p:cNvCxnSpPr>
            <a:cxnSpLocks/>
            <a:stCxn id="10" idx="0"/>
            <a:endCxn id="24" idx="2"/>
          </p:cNvCxnSpPr>
          <p:nvPr/>
        </p:nvCxnSpPr>
        <p:spPr>
          <a:xfrm flipH="1" flipV="1">
            <a:off x="8292338" y="4265792"/>
            <a:ext cx="78532" cy="1015130"/>
          </a:xfrm>
          <a:prstGeom prst="straightConnector1">
            <a:avLst/>
          </a:prstGeom>
          <a:ln w="57150">
            <a:solidFill>
              <a:srgbClr val="1F4284"/>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7768676-3169-4794-9152-55B0181EB9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3009" y="2333182"/>
            <a:ext cx="1609579" cy="804790"/>
          </a:xfrm>
          <a:prstGeom prst="rect">
            <a:avLst/>
          </a:prstGeom>
        </p:spPr>
      </p:pic>
    </p:spTree>
    <p:extLst>
      <p:ext uri="{BB962C8B-B14F-4D97-AF65-F5344CB8AC3E}">
        <p14:creationId xmlns:p14="http://schemas.microsoft.com/office/powerpoint/2010/main" val="1247000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96B2B-B6FB-4E70-8C83-A51057E230B6}"/>
              </a:ext>
            </a:extLst>
          </p:cNvPr>
          <p:cNvPicPr>
            <a:picLocks noChangeAspect="1"/>
          </p:cNvPicPr>
          <p:nvPr/>
        </p:nvPicPr>
        <p:blipFill>
          <a:blip r:embed="rId3"/>
          <a:stretch>
            <a:fillRect/>
          </a:stretch>
        </p:blipFill>
        <p:spPr>
          <a:xfrm>
            <a:off x="1539408" y="1054897"/>
            <a:ext cx="9533506" cy="5371067"/>
          </a:xfrm>
          <a:prstGeom prst="rect">
            <a:avLst/>
          </a:prstGeom>
        </p:spPr>
      </p:pic>
      <p:sp>
        <p:nvSpPr>
          <p:cNvPr id="5" name="Title 4">
            <a:extLst>
              <a:ext uri="{FF2B5EF4-FFF2-40B4-BE49-F238E27FC236}">
                <a16:creationId xmlns:a16="http://schemas.microsoft.com/office/drawing/2014/main" id="{D6A49745-56C2-4C92-8EFF-27543B963C44}"/>
              </a:ext>
            </a:extLst>
          </p:cNvPr>
          <p:cNvSpPr>
            <a:spLocks noGrp="1"/>
          </p:cNvSpPr>
          <p:nvPr>
            <p:ph type="title"/>
          </p:nvPr>
        </p:nvSpPr>
        <p:spPr/>
        <p:txBody>
          <a:bodyPr>
            <a:normAutofit/>
          </a:bodyPr>
          <a:lstStyle/>
          <a:p>
            <a:r>
              <a:rPr lang="en-US">
                <a:solidFill>
                  <a:srgbClr val="00749C"/>
                </a:solidFill>
              </a:rPr>
              <a:t>Step 2: Data Gathering - EST WATERSS Analysis Tool</a:t>
            </a:r>
          </a:p>
        </p:txBody>
      </p:sp>
    </p:spTree>
    <p:extLst>
      <p:ext uri="{BB962C8B-B14F-4D97-AF65-F5344CB8AC3E}">
        <p14:creationId xmlns:p14="http://schemas.microsoft.com/office/powerpoint/2010/main" val="59823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D5A05-1990-4845-91D4-87624605A2A1}"/>
              </a:ext>
            </a:extLst>
          </p:cNvPr>
          <p:cNvPicPr>
            <a:picLocks noChangeAspect="1"/>
          </p:cNvPicPr>
          <p:nvPr/>
        </p:nvPicPr>
        <p:blipFill>
          <a:blip r:embed="rId3"/>
          <a:stretch>
            <a:fillRect/>
          </a:stretch>
        </p:blipFill>
        <p:spPr>
          <a:xfrm>
            <a:off x="463729" y="2132374"/>
            <a:ext cx="5402423" cy="3638366"/>
          </a:xfrm>
          <a:prstGeom prst="rect">
            <a:avLst/>
          </a:prstGeom>
        </p:spPr>
      </p:pic>
      <p:pic>
        <p:nvPicPr>
          <p:cNvPr id="3" name="Picture 2">
            <a:extLst>
              <a:ext uri="{FF2B5EF4-FFF2-40B4-BE49-F238E27FC236}">
                <a16:creationId xmlns:a16="http://schemas.microsoft.com/office/drawing/2014/main" id="{39E7BA7D-5E56-4EC1-BA56-58F641F793A9}"/>
              </a:ext>
            </a:extLst>
          </p:cNvPr>
          <p:cNvPicPr>
            <a:picLocks noChangeAspect="1"/>
          </p:cNvPicPr>
          <p:nvPr/>
        </p:nvPicPr>
        <p:blipFill>
          <a:blip r:embed="rId4"/>
          <a:stretch>
            <a:fillRect/>
          </a:stretch>
        </p:blipFill>
        <p:spPr>
          <a:xfrm>
            <a:off x="6240594" y="2132374"/>
            <a:ext cx="4926628" cy="3638366"/>
          </a:xfrm>
          <a:prstGeom prst="rect">
            <a:avLst/>
          </a:prstGeom>
        </p:spPr>
      </p:pic>
      <p:sp>
        <p:nvSpPr>
          <p:cNvPr id="13" name="Title 4">
            <a:extLst>
              <a:ext uri="{FF2B5EF4-FFF2-40B4-BE49-F238E27FC236}">
                <a16:creationId xmlns:a16="http://schemas.microsoft.com/office/drawing/2014/main" id="{F3C46197-E512-4BEC-B519-1F7C08D27BC2}"/>
              </a:ext>
            </a:extLst>
          </p:cNvPr>
          <p:cNvSpPr>
            <a:spLocks noGrp="1"/>
          </p:cNvSpPr>
          <p:nvPr>
            <p:ph type="title"/>
          </p:nvPr>
        </p:nvSpPr>
        <p:spPr>
          <a:xfrm>
            <a:off x="304800" y="274638"/>
            <a:ext cx="10972800" cy="822960"/>
          </a:xfrm>
        </p:spPr>
        <p:txBody>
          <a:bodyPr>
            <a:normAutofit/>
          </a:bodyPr>
          <a:lstStyle/>
          <a:p>
            <a:r>
              <a:rPr lang="en-US">
                <a:solidFill>
                  <a:srgbClr val="00749C"/>
                </a:solidFill>
              </a:rPr>
              <a:t>Data Gathering – Create WATERSS GIS Analysis Report</a:t>
            </a:r>
          </a:p>
        </p:txBody>
      </p:sp>
      <p:sp>
        <p:nvSpPr>
          <p:cNvPr id="2" name="Content Placeholder 2">
            <a:extLst>
              <a:ext uri="{FF2B5EF4-FFF2-40B4-BE49-F238E27FC236}">
                <a16:creationId xmlns:a16="http://schemas.microsoft.com/office/drawing/2014/main" id="{8B52B97C-A0DB-51F8-2170-E7FBFD66CD78}"/>
              </a:ext>
            </a:extLst>
          </p:cNvPr>
          <p:cNvSpPr txBox="1">
            <a:spLocks/>
          </p:cNvSpPr>
          <p:nvPr/>
        </p:nvSpPr>
        <p:spPr>
          <a:xfrm>
            <a:off x="556333" y="1538352"/>
            <a:ext cx="5431453" cy="1628099"/>
          </a:xfrm>
          <a:prstGeom prst="rect">
            <a:avLst/>
          </a:prstGeom>
        </p:spPr>
        <p:txBody>
          <a:bodyPr>
            <a:normAutofit/>
          </a:bodyPr>
          <a:lstStyle>
            <a:lvl1pPr marL="171450" indent="-171450" algn="l" defTabSz="914400" rtl="0" eaLnBrk="1" latinLnBrk="0" hangingPunct="1">
              <a:lnSpc>
                <a:spcPct val="85000"/>
              </a:lnSpc>
              <a:spcBef>
                <a:spcPts val="0"/>
              </a:spcBef>
              <a:spcAft>
                <a:spcPts val="1400"/>
              </a:spcAft>
              <a:buFontTx/>
              <a:buBlip>
                <a:blip r:embed="rId5">
                  <a:extLst>
                    <a:ext uri="{96DAC541-7B7A-43D3-8B79-37D633B846F1}">
                      <asvg:svgBlip xmlns:asvg="http://schemas.microsoft.com/office/drawing/2016/SVG/main" r:embed="rId6"/>
                    </a:ext>
                  </a:extLst>
                </a:blip>
              </a:buBlip>
              <a:defRPr sz="30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7">
                  <a:extLst>
                    <a:ext uri="{96DAC541-7B7A-43D3-8B79-37D633B846F1}">
                      <asvg:svgBlip xmlns:asvg="http://schemas.microsoft.com/office/drawing/2016/SVG/main" r:embed="rId8"/>
                    </a:ext>
                  </a:extLst>
                </a:blip>
              </a:buBlip>
              <a:defRPr sz="26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Project Alignment Buffer (Line)</a:t>
            </a:r>
          </a:p>
        </p:txBody>
      </p:sp>
      <p:sp>
        <p:nvSpPr>
          <p:cNvPr id="6" name="Content Placeholder 2">
            <a:extLst>
              <a:ext uri="{FF2B5EF4-FFF2-40B4-BE49-F238E27FC236}">
                <a16:creationId xmlns:a16="http://schemas.microsoft.com/office/drawing/2014/main" id="{F2E21218-DEF7-4209-B552-9A13C2E25061}"/>
              </a:ext>
            </a:extLst>
          </p:cNvPr>
          <p:cNvSpPr txBox="1">
            <a:spLocks/>
          </p:cNvSpPr>
          <p:nvPr/>
        </p:nvSpPr>
        <p:spPr>
          <a:xfrm>
            <a:off x="6096000" y="1538352"/>
            <a:ext cx="5215817" cy="490885"/>
          </a:xfrm>
          <a:prstGeom prst="rect">
            <a:avLst/>
          </a:prstGeom>
        </p:spPr>
        <p:txBody>
          <a:bodyPr>
            <a:normAutofit/>
          </a:bodyPr>
          <a:lstStyle>
            <a:lvl1pPr marL="171450" indent="-171450" algn="l" defTabSz="914400" rtl="0" eaLnBrk="1" latinLnBrk="0" hangingPunct="1">
              <a:lnSpc>
                <a:spcPct val="85000"/>
              </a:lnSpc>
              <a:spcBef>
                <a:spcPts val="0"/>
              </a:spcBef>
              <a:spcAft>
                <a:spcPts val="1400"/>
              </a:spcAft>
              <a:buFontTx/>
              <a:buBlip>
                <a:blip r:embed="rId5">
                  <a:extLst>
                    <a:ext uri="{96DAC541-7B7A-43D3-8B79-37D633B846F1}">
                      <asvg:svgBlip xmlns:asvg="http://schemas.microsoft.com/office/drawing/2016/SVG/main" r:embed="rId6"/>
                    </a:ext>
                  </a:extLst>
                </a:blip>
              </a:buBlip>
              <a:defRPr sz="30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7">
                  <a:extLst>
                    <a:ext uri="{96DAC541-7B7A-43D3-8B79-37D633B846F1}">
                      <asvg:svgBlip xmlns:asvg="http://schemas.microsoft.com/office/drawing/2016/SVG/main" r:embed="rId8"/>
                    </a:ext>
                  </a:extLst>
                </a:blip>
              </a:buBlip>
              <a:defRPr sz="26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WATERSS Review Area (Polygon)</a:t>
            </a:r>
          </a:p>
        </p:txBody>
      </p:sp>
    </p:spTree>
    <p:extLst>
      <p:ext uri="{BB962C8B-B14F-4D97-AF65-F5344CB8AC3E}">
        <p14:creationId xmlns:p14="http://schemas.microsoft.com/office/powerpoint/2010/main" val="2732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normAutofit/>
          </a:bodyPr>
          <a:lstStyle/>
          <a:p>
            <a:r>
              <a:rPr lang="en-US" sz="4000"/>
              <a:t>WATERSS EST GIS Analysis Tool- Video</a:t>
            </a:r>
          </a:p>
        </p:txBody>
      </p:sp>
      <p:pic>
        <p:nvPicPr>
          <p:cNvPr id="5" name="Picture 4">
            <a:extLst>
              <a:ext uri="{FF2B5EF4-FFF2-40B4-BE49-F238E27FC236}">
                <a16:creationId xmlns:a16="http://schemas.microsoft.com/office/drawing/2014/main" id="{0147543E-57BF-C1E9-EF8E-2DF586ACE10E}"/>
              </a:ext>
            </a:extLst>
          </p:cNvPr>
          <p:cNvPicPr>
            <a:picLocks noChangeAspect="1"/>
          </p:cNvPicPr>
          <p:nvPr/>
        </p:nvPicPr>
        <p:blipFill>
          <a:blip r:embed="rId3"/>
          <a:stretch>
            <a:fillRect/>
          </a:stretch>
        </p:blipFill>
        <p:spPr>
          <a:xfrm>
            <a:off x="1732941" y="1271914"/>
            <a:ext cx="8726118" cy="4734586"/>
          </a:xfrm>
          <a:prstGeom prst="rect">
            <a:avLst/>
          </a:prstGeom>
        </p:spPr>
      </p:pic>
    </p:spTree>
    <p:extLst>
      <p:ext uri="{BB962C8B-B14F-4D97-AF65-F5344CB8AC3E}">
        <p14:creationId xmlns:p14="http://schemas.microsoft.com/office/powerpoint/2010/main" val="41055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C21975-B812-40D0-97A7-330EE57EE094}"/>
              </a:ext>
            </a:extLst>
          </p:cNvPr>
          <p:cNvSpPr>
            <a:spLocks noGrp="1"/>
          </p:cNvSpPr>
          <p:nvPr>
            <p:ph type="title"/>
          </p:nvPr>
        </p:nvSpPr>
        <p:spPr/>
        <p:txBody>
          <a:bodyPr anchor="ctr">
            <a:normAutofit/>
          </a:bodyPr>
          <a:lstStyle/>
          <a:p>
            <a:r>
              <a:rPr lang="en-US"/>
              <a:t>Determine Goals and Explore Solutions</a:t>
            </a:r>
          </a:p>
        </p:txBody>
      </p:sp>
      <p:grpSp>
        <p:nvGrpSpPr>
          <p:cNvPr id="64" name="Group 63">
            <a:extLst>
              <a:ext uri="{FF2B5EF4-FFF2-40B4-BE49-F238E27FC236}">
                <a16:creationId xmlns:a16="http://schemas.microsoft.com/office/drawing/2014/main" id="{361595AB-4612-4328-97EF-77D52A9199AC}"/>
              </a:ext>
            </a:extLst>
          </p:cNvPr>
          <p:cNvGrpSpPr/>
          <p:nvPr/>
        </p:nvGrpSpPr>
        <p:grpSpPr>
          <a:xfrm>
            <a:off x="10668000" y="224095"/>
            <a:ext cx="1469744" cy="5576860"/>
            <a:chOff x="10668000" y="224095"/>
            <a:chExt cx="1469744" cy="5576860"/>
          </a:xfrm>
        </p:grpSpPr>
        <p:grpSp>
          <p:nvGrpSpPr>
            <p:cNvPr id="65" name="Group 64">
              <a:extLst>
                <a:ext uri="{FF2B5EF4-FFF2-40B4-BE49-F238E27FC236}">
                  <a16:creationId xmlns:a16="http://schemas.microsoft.com/office/drawing/2014/main" id="{A67A089E-2E4D-4BED-B2E1-6B4CBC11C75E}"/>
                </a:ext>
              </a:extLst>
            </p:cNvPr>
            <p:cNvGrpSpPr/>
            <p:nvPr/>
          </p:nvGrpSpPr>
          <p:grpSpPr>
            <a:xfrm>
              <a:off x="10668000" y="224095"/>
              <a:ext cx="1469744" cy="5576860"/>
              <a:chOff x="10668000" y="224095"/>
              <a:chExt cx="1469744" cy="5576860"/>
            </a:xfrm>
          </p:grpSpPr>
          <p:grpSp>
            <p:nvGrpSpPr>
              <p:cNvPr id="67" name="Group 66">
                <a:extLst>
                  <a:ext uri="{FF2B5EF4-FFF2-40B4-BE49-F238E27FC236}">
                    <a16:creationId xmlns:a16="http://schemas.microsoft.com/office/drawing/2014/main" id="{59694F20-B879-4FBA-9F20-B3430143806C}"/>
                  </a:ext>
                </a:extLst>
              </p:cNvPr>
              <p:cNvGrpSpPr/>
              <p:nvPr/>
            </p:nvGrpSpPr>
            <p:grpSpPr>
              <a:xfrm>
                <a:off x="10668000" y="224095"/>
                <a:ext cx="1469744" cy="5576860"/>
                <a:chOff x="10668000" y="224095"/>
                <a:chExt cx="1469744" cy="5576860"/>
              </a:xfrm>
            </p:grpSpPr>
            <p:sp>
              <p:nvSpPr>
                <p:cNvPr id="69" name="TextBox 68">
                  <a:extLst>
                    <a:ext uri="{FF2B5EF4-FFF2-40B4-BE49-F238E27FC236}">
                      <a16:creationId xmlns:a16="http://schemas.microsoft.com/office/drawing/2014/main" id="{CC9EB3C8-0F9F-4C46-9493-B3FD79C84AFE}"/>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algn="ctr"/>
                  <a:r>
                    <a:rPr lang="en-US" sz="1400" b="1">
                      <a:latin typeface="Arial Narrow" panose="020B0606020202030204" pitchFamily="34" charset="0"/>
                    </a:rPr>
                    <a:t>3-4 MOS</a:t>
                  </a:r>
                </a:p>
              </p:txBody>
            </p:sp>
            <p:sp>
              <p:nvSpPr>
                <p:cNvPr id="70" name="TextBox 69">
                  <a:extLst>
                    <a:ext uri="{FF2B5EF4-FFF2-40B4-BE49-F238E27FC236}">
                      <a16:creationId xmlns:a16="http://schemas.microsoft.com/office/drawing/2014/main" id="{752BD80C-0E0F-4677-BDEF-1DC5B90DDDF2}"/>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algn="ctr"/>
                  <a:r>
                    <a:rPr lang="en-US" sz="1200" b="1">
                      <a:latin typeface="Arial Narrow" panose="020B0606020202030204" pitchFamily="34" charset="0"/>
                    </a:rPr>
                    <a:t>PM, </a:t>
                  </a:r>
                  <a:r>
                    <a:rPr lang="en-US" sz="1200" b="1" err="1">
                      <a:latin typeface="Arial Narrow" panose="020B0606020202030204" pitchFamily="34" charset="0"/>
                    </a:rPr>
                    <a:t>DDrE</a:t>
                  </a:r>
                  <a:r>
                    <a:rPr lang="en-US" sz="1200" b="1">
                      <a:latin typeface="Arial Narrow" panose="020B0606020202030204" pitchFamily="34" charset="0"/>
                    </a:rPr>
                    <a:t>, DE</a:t>
                  </a:r>
                </a:p>
              </p:txBody>
            </p:sp>
            <p:grpSp>
              <p:nvGrpSpPr>
                <p:cNvPr id="71" name="Group 70">
                  <a:extLst>
                    <a:ext uri="{FF2B5EF4-FFF2-40B4-BE49-F238E27FC236}">
                      <a16:creationId xmlns:a16="http://schemas.microsoft.com/office/drawing/2014/main" id="{8FABEEFC-05F8-4079-B999-25D9B11996ED}"/>
                    </a:ext>
                  </a:extLst>
                </p:cNvPr>
                <p:cNvGrpSpPr/>
                <p:nvPr/>
              </p:nvGrpSpPr>
              <p:grpSpPr>
                <a:xfrm>
                  <a:off x="10778854" y="1295400"/>
                  <a:ext cx="1358890" cy="4505555"/>
                  <a:chOff x="10778854" y="1136304"/>
                  <a:chExt cx="1358890" cy="4505555"/>
                </a:xfrm>
              </p:grpSpPr>
              <p:sp>
                <p:nvSpPr>
                  <p:cNvPr id="74" name="Rectangle: Rounded Corners 73">
                    <a:extLst>
                      <a:ext uri="{FF2B5EF4-FFF2-40B4-BE49-F238E27FC236}">
                        <a16:creationId xmlns:a16="http://schemas.microsoft.com/office/drawing/2014/main" id="{50595BD1-30C2-41D9-89F4-F80353157EC6}"/>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090567F7-D138-48EB-81EB-1A0788032F1B}"/>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594DC5E6-7747-44C1-AEFA-8ADE5007608B}"/>
                      </a:ext>
                    </a:extLst>
                  </p:cNvPr>
                  <p:cNvCxnSpPr>
                    <a:cxnSpLocks/>
                    <a:stCxn id="94" idx="0"/>
                    <a:endCxn id="88"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E10059-AD3F-4196-BED1-DFCE8ACE196C}"/>
                      </a:ext>
                    </a:extLst>
                  </p:cNvPr>
                  <p:cNvCxnSpPr>
                    <a:cxnSpLocks/>
                    <a:stCxn id="88" idx="0"/>
                    <a:endCxn id="86"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1B58421-86FF-4135-B4C3-C2D75B123DA9}"/>
                      </a:ext>
                    </a:extLst>
                  </p:cNvPr>
                  <p:cNvCxnSpPr>
                    <a:cxnSpLocks/>
                    <a:stCxn id="86"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57736E2-FB59-478C-BAC8-1E685CBDEE88}"/>
                      </a:ext>
                    </a:extLst>
                  </p:cNvPr>
                  <p:cNvCxnSpPr>
                    <a:cxnSpLocks/>
                    <a:stCxn id="81" idx="0"/>
                    <a:endCxn id="119"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C1FA178-E228-4F81-A6B0-FC74647FE8A6}"/>
                      </a:ext>
                    </a:extLst>
                  </p:cNvPr>
                  <p:cNvCxnSpPr>
                    <a:cxnSpLocks/>
                    <a:stCxn id="81" idx="2"/>
                    <a:endCxn id="83"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F9AE7D5-307C-4F30-A3F4-1940AD40AF58}"/>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7. </a:t>
                    </a:r>
                    <a:r>
                      <a:rPr lang="en-US" b="0"/>
                      <a:t>STRATEGIES</a:t>
                    </a:r>
                  </a:p>
                </p:txBody>
              </p:sp>
              <p:sp>
                <p:nvSpPr>
                  <p:cNvPr id="82" name="TextBox 81">
                    <a:extLst>
                      <a:ext uri="{FF2B5EF4-FFF2-40B4-BE49-F238E27FC236}">
                        <a16:creationId xmlns:a16="http://schemas.microsoft.com/office/drawing/2014/main" id="{7C605B94-3D08-4751-9095-CD9770C7DFFC}"/>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r>
                      <a:rPr lang="en-US" sz="600" b="1">
                        <a:latin typeface="Arial Narrow" panose="020B0606020202030204" pitchFamily="34" charset="0"/>
                      </a:rPr>
                      <a:t>9. </a:t>
                    </a:r>
                    <a:r>
                      <a:rPr lang="en-US" sz="600">
                        <a:latin typeface="Arial Narrow" panose="020B0606020202030204" pitchFamily="34" charset="0"/>
                      </a:rPr>
                      <a:t>(MEETING)</a:t>
                    </a:r>
                  </a:p>
                </p:txBody>
              </p:sp>
              <p:sp>
                <p:nvSpPr>
                  <p:cNvPr id="83" name="TextBox 82">
                    <a:extLst>
                      <a:ext uri="{FF2B5EF4-FFF2-40B4-BE49-F238E27FC236}">
                        <a16:creationId xmlns:a16="http://schemas.microsoft.com/office/drawing/2014/main" id="{A3AEFEB1-E8F9-4D1A-8FAD-D596ACC236D9}"/>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12. </a:t>
                    </a:r>
                    <a:r>
                      <a:rPr lang="en-US" b="0"/>
                      <a:t>FINAL MEETING</a:t>
                    </a:r>
                  </a:p>
                </p:txBody>
              </p:sp>
              <p:sp>
                <p:nvSpPr>
                  <p:cNvPr id="84" name="TextBox 83">
                    <a:extLst>
                      <a:ext uri="{FF2B5EF4-FFF2-40B4-BE49-F238E27FC236}">
                        <a16:creationId xmlns:a16="http://schemas.microsoft.com/office/drawing/2014/main" id="{2E016B52-4773-4F2C-8EA9-B7CD6F5DD31A}"/>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14. </a:t>
                    </a:r>
                    <a:r>
                      <a:rPr lang="en-US" b="0"/>
                      <a:t>TRADITIONAL</a:t>
                    </a:r>
                  </a:p>
                </p:txBody>
              </p:sp>
              <p:sp>
                <p:nvSpPr>
                  <p:cNvPr id="85" name="TextBox 84">
                    <a:extLst>
                      <a:ext uri="{FF2B5EF4-FFF2-40B4-BE49-F238E27FC236}">
                        <a16:creationId xmlns:a16="http://schemas.microsoft.com/office/drawing/2014/main" id="{81A852C2-6299-4B36-A5A7-A9BE4BDE44D2}"/>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13. </a:t>
                    </a:r>
                    <a:r>
                      <a:rPr lang="en-US" b="0"/>
                      <a:t>AGREEMENT</a:t>
                    </a:r>
                  </a:p>
                </p:txBody>
              </p:sp>
              <p:sp>
                <p:nvSpPr>
                  <p:cNvPr id="86" name="TextBox 85">
                    <a:extLst>
                      <a:ext uri="{FF2B5EF4-FFF2-40B4-BE49-F238E27FC236}">
                        <a16:creationId xmlns:a16="http://schemas.microsoft.com/office/drawing/2014/main" id="{5658DAFE-8BD9-46DA-8315-67F706789C07}"/>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15. </a:t>
                    </a:r>
                    <a:r>
                      <a:rPr lang="en-US" b="0"/>
                      <a:t>WMD / ERP</a:t>
                    </a:r>
                  </a:p>
                </p:txBody>
              </p:sp>
              <p:sp>
                <p:nvSpPr>
                  <p:cNvPr id="87" name="TextBox 86">
                    <a:extLst>
                      <a:ext uri="{FF2B5EF4-FFF2-40B4-BE49-F238E27FC236}">
                        <a16:creationId xmlns:a16="http://schemas.microsoft.com/office/drawing/2014/main" id="{64B83502-948D-4CB8-B5DB-B50FA8E53C11}"/>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17. </a:t>
                    </a:r>
                    <a:r>
                      <a:rPr lang="en-US" b="0"/>
                      <a:t>ROW</a:t>
                    </a:r>
                  </a:p>
                </p:txBody>
              </p:sp>
              <p:sp>
                <p:nvSpPr>
                  <p:cNvPr id="88" name="TextBox 87">
                    <a:extLst>
                      <a:ext uri="{FF2B5EF4-FFF2-40B4-BE49-F238E27FC236}">
                        <a16:creationId xmlns:a16="http://schemas.microsoft.com/office/drawing/2014/main" id="{495140E4-DC03-4D25-BBA8-15500EFA7ABD}"/>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r>
                      <a:rPr lang="en-US" sz="600" b="1">
                        <a:latin typeface="Arial Narrow" panose="020B0606020202030204" pitchFamily="34" charset="0"/>
                      </a:rPr>
                      <a:t>18. </a:t>
                    </a:r>
                    <a:r>
                      <a:rPr lang="en-US" sz="600">
                        <a:latin typeface="Arial Narrow" panose="020B0606020202030204" pitchFamily="34" charset="0"/>
                      </a:rPr>
                      <a:t>FINAL DESIGN</a:t>
                    </a:r>
                  </a:p>
                </p:txBody>
              </p:sp>
              <p:sp>
                <p:nvSpPr>
                  <p:cNvPr id="89" name="TextBox 88">
                    <a:extLst>
                      <a:ext uri="{FF2B5EF4-FFF2-40B4-BE49-F238E27FC236}">
                        <a16:creationId xmlns:a16="http://schemas.microsoft.com/office/drawing/2014/main" id="{2D0002A1-94D4-4251-B49C-7B4FD9112135}"/>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PLANS</a:t>
                    </a:r>
                  </a:p>
                </p:txBody>
              </p:sp>
              <p:sp>
                <p:nvSpPr>
                  <p:cNvPr id="90" name="TextBox 89">
                    <a:extLst>
                      <a:ext uri="{FF2B5EF4-FFF2-40B4-BE49-F238E27FC236}">
                        <a16:creationId xmlns:a16="http://schemas.microsoft.com/office/drawing/2014/main" id="{9D09FEC4-465A-4BC5-AA14-9158F3FB67B8}"/>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(PERMIT MOD)</a:t>
                    </a:r>
                  </a:p>
                </p:txBody>
              </p:sp>
              <p:sp>
                <p:nvSpPr>
                  <p:cNvPr id="91" name="TextBox 90">
                    <a:extLst>
                      <a:ext uri="{FF2B5EF4-FFF2-40B4-BE49-F238E27FC236}">
                        <a16:creationId xmlns:a16="http://schemas.microsoft.com/office/drawing/2014/main" id="{0AC3568F-2B11-4885-8337-D7EDD7B98DF0}"/>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REPORT</a:t>
                    </a:r>
                  </a:p>
                </p:txBody>
              </p:sp>
              <p:sp>
                <p:nvSpPr>
                  <p:cNvPr id="92" name="TextBox 91">
                    <a:extLst>
                      <a:ext uri="{FF2B5EF4-FFF2-40B4-BE49-F238E27FC236}">
                        <a16:creationId xmlns:a16="http://schemas.microsoft.com/office/drawing/2014/main" id="{513B53B6-66BB-4E53-9507-5DF97EBDD98F}"/>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(PERMIT MOD)</a:t>
                    </a:r>
                  </a:p>
                </p:txBody>
              </p:sp>
              <p:sp>
                <p:nvSpPr>
                  <p:cNvPr id="93" name="TextBox 92">
                    <a:extLst>
                      <a:ext uri="{FF2B5EF4-FFF2-40B4-BE49-F238E27FC236}">
                        <a16:creationId xmlns:a16="http://schemas.microsoft.com/office/drawing/2014/main" id="{DF589F6F-931E-4437-82D6-9C28DC286411}"/>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CONSTRUCTION</a:t>
                    </a:r>
                  </a:p>
                </p:txBody>
              </p:sp>
              <p:sp>
                <p:nvSpPr>
                  <p:cNvPr id="94" name="TextBox 93">
                    <a:extLst>
                      <a:ext uri="{FF2B5EF4-FFF2-40B4-BE49-F238E27FC236}">
                        <a16:creationId xmlns:a16="http://schemas.microsoft.com/office/drawing/2014/main" id="{06F109E3-677B-4C49-A36B-3D1241093A51}"/>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OPERATION</a:t>
                    </a:r>
                  </a:p>
                </p:txBody>
              </p:sp>
              <p:cxnSp>
                <p:nvCxnSpPr>
                  <p:cNvPr id="95" name="Connector: Elbow 94">
                    <a:extLst>
                      <a:ext uri="{FF2B5EF4-FFF2-40B4-BE49-F238E27FC236}">
                        <a16:creationId xmlns:a16="http://schemas.microsoft.com/office/drawing/2014/main" id="{00DEA114-A0FB-4051-A269-E6CA638B185E}"/>
                      </a:ext>
                    </a:extLst>
                  </p:cNvPr>
                  <p:cNvCxnSpPr>
                    <a:stCxn id="102" idx="3"/>
                    <a:endCxn id="84"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B66E6D5C-FE71-4C62-8955-3D5F724CA09D}"/>
                      </a:ext>
                    </a:extLst>
                  </p:cNvPr>
                  <p:cNvCxnSpPr>
                    <a:cxnSpLocks/>
                    <a:stCxn id="84" idx="2"/>
                    <a:endCxn id="86"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FEBED376-4F7A-446F-8589-E14A154FC2AD}"/>
                      </a:ext>
                    </a:extLst>
                  </p:cNvPr>
                  <p:cNvCxnSpPr>
                    <a:cxnSpLocks/>
                    <a:stCxn id="81" idx="2"/>
                    <a:endCxn id="100"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0BDA559A-7A82-41F7-BDCC-14A81D2B7087}"/>
                      </a:ext>
                    </a:extLst>
                  </p:cNvPr>
                  <p:cNvCxnSpPr>
                    <a:cxnSpLocks/>
                    <a:stCxn id="83" idx="2"/>
                    <a:endCxn id="84"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B1316EA9-8A5F-481E-BC48-E16CE536959E}"/>
                      </a:ext>
                    </a:extLst>
                  </p:cNvPr>
                  <p:cNvCxnSpPr>
                    <a:cxnSpLocks/>
                    <a:stCxn id="86" idx="2"/>
                    <a:endCxn id="87"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F12A67C1-025C-4DBB-9C10-B5DFA9A5E11A}"/>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8. </a:t>
                    </a:r>
                    <a:r>
                      <a:rPr lang="en-US" b="0"/>
                      <a:t>FUNDING</a:t>
                    </a:r>
                  </a:p>
                </p:txBody>
              </p:sp>
              <p:sp>
                <p:nvSpPr>
                  <p:cNvPr id="101" name="TextBox 100">
                    <a:extLst>
                      <a:ext uri="{FF2B5EF4-FFF2-40B4-BE49-F238E27FC236}">
                        <a16:creationId xmlns:a16="http://schemas.microsoft.com/office/drawing/2014/main" id="{B5FE6404-3B1C-4062-AA5A-37A7CDA9CE60}"/>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r>
                      <a:rPr lang="en-US" sz="600" b="1">
                        <a:latin typeface="Arial Narrow" panose="020B0606020202030204" pitchFamily="34" charset="0"/>
                      </a:rPr>
                      <a:t>10. </a:t>
                    </a:r>
                    <a:r>
                      <a:rPr lang="en-US" sz="600">
                        <a:latin typeface="Arial Narrow" panose="020B0606020202030204" pitchFamily="34" charset="0"/>
                      </a:rPr>
                      <a:t>STRATEGIZE</a:t>
                    </a:r>
                  </a:p>
                </p:txBody>
              </p:sp>
              <p:sp>
                <p:nvSpPr>
                  <p:cNvPr id="102" name="TextBox 101">
                    <a:extLst>
                      <a:ext uri="{FF2B5EF4-FFF2-40B4-BE49-F238E27FC236}">
                        <a16:creationId xmlns:a16="http://schemas.microsoft.com/office/drawing/2014/main" id="{309AA3BA-E242-4693-BB51-E740EC927628}"/>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11. </a:t>
                    </a:r>
                    <a:r>
                      <a:rPr lang="en-US" b="0"/>
                      <a:t>FURTHER WORK</a:t>
                    </a:r>
                  </a:p>
                </p:txBody>
              </p:sp>
              <p:sp>
                <p:nvSpPr>
                  <p:cNvPr id="103" name="Diamond 102">
                    <a:extLst>
                      <a:ext uri="{FF2B5EF4-FFF2-40B4-BE49-F238E27FC236}">
                        <a16:creationId xmlns:a16="http://schemas.microsoft.com/office/drawing/2014/main" id="{4C01665F-FF36-4FFA-8DE5-5280A2BD1E51}"/>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Connector: Elbow 103">
                    <a:extLst>
                      <a:ext uri="{FF2B5EF4-FFF2-40B4-BE49-F238E27FC236}">
                        <a16:creationId xmlns:a16="http://schemas.microsoft.com/office/drawing/2014/main" id="{CCE4768E-2F48-4FC9-B6C2-CCBC5754027C}"/>
                      </a:ext>
                    </a:extLst>
                  </p:cNvPr>
                  <p:cNvCxnSpPr>
                    <a:cxnSpLocks/>
                    <a:stCxn id="83"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05" name="Diamond 104">
                    <a:extLst>
                      <a:ext uri="{FF2B5EF4-FFF2-40B4-BE49-F238E27FC236}">
                        <a16:creationId xmlns:a16="http://schemas.microsoft.com/office/drawing/2014/main" id="{8FD25550-45EA-4B1D-88C4-EBE8CF1AED57}"/>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A68C7EF5-DFAE-4507-903C-3F4062E0E2D8}"/>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16. </a:t>
                    </a:r>
                    <a:r>
                      <a:rPr lang="en-US" b="0"/>
                      <a:t>DELIVERABLE</a:t>
                    </a:r>
                  </a:p>
                </p:txBody>
              </p:sp>
              <p:sp>
                <p:nvSpPr>
                  <p:cNvPr id="107" name="TextBox 106">
                    <a:extLst>
                      <a:ext uri="{FF2B5EF4-FFF2-40B4-BE49-F238E27FC236}">
                        <a16:creationId xmlns:a16="http://schemas.microsoft.com/office/drawing/2014/main" id="{88C5E388-87A3-4347-B7B0-10FB226E5D31}"/>
                      </a:ext>
                    </a:extLst>
                  </p:cNvPr>
                  <p:cNvSpPr txBox="1"/>
                  <p:nvPr/>
                </p:nvSpPr>
                <p:spPr>
                  <a:xfrm>
                    <a:off x="11221169" y="3356878"/>
                    <a:ext cx="145873" cy="46166"/>
                  </a:xfrm>
                  <a:prstGeom prst="rect">
                    <a:avLst/>
                  </a:prstGeom>
                  <a:noFill/>
                </p:spPr>
                <p:txBody>
                  <a:bodyPr wrap="none" lIns="0" tIns="0" rIns="0" bIns="0" rtlCol="0">
                    <a:spAutoFit/>
                  </a:bodyPr>
                  <a:lstStyle/>
                  <a:p>
                    <a:pPr algn="r"/>
                    <a:r>
                      <a:rPr lang="en-US" sz="300"/>
                      <a:t>ASSURED</a:t>
                    </a:r>
                  </a:p>
                </p:txBody>
              </p:sp>
              <p:sp>
                <p:nvSpPr>
                  <p:cNvPr id="108" name="TextBox 107">
                    <a:extLst>
                      <a:ext uri="{FF2B5EF4-FFF2-40B4-BE49-F238E27FC236}">
                        <a16:creationId xmlns:a16="http://schemas.microsoft.com/office/drawing/2014/main" id="{6DE459DF-61E0-4E30-A866-BEFEA623666C}"/>
                      </a:ext>
                    </a:extLst>
                  </p:cNvPr>
                  <p:cNvSpPr txBox="1"/>
                  <p:nvPr/>
                </p:nvSpPr>
                <p:spPr>
                  <a:xfrm>
                    <a:off x="11123359" y="3486695"/>
                    <a:ext cx="253274" cy="46166"/>
                  </a:xfrm>
                  <a:prstGeom prst="rect">
                    <a:avLst/>
                  </a:prstGeom>
                  <a:noFill/>
                </p:spPr>
                <p:txBody>
                  <a:bodyPr wrap="none" lIns="0" tIns="0" rIns="0" bIns="0" rtlCol="0">
                    <a:spAutoFit/>
                  </a:bodyPr>
                  <a:lstStyle/>
                  <a:p>
                    <a:pPr algn="r"/>
                    <a:r>
                      <a:rPr lang="en-US" sz="300"/>
                      <a:t>REQUIREMENTS</a:t>
                    </a:r>
                  </a:p>
                </p:txBody>
              </p:sp>
              <p:sp>
                <p:nvSpPr>
                  <p:cNvPr id="109" name="TextBox 108">
                    <a:extLst>
                      <a:ext uri="{FF2B5EF4-FFF2-40B4-BE49-F238E27FC236}">
                        <a16:creationId xmlns:a16="http://schemas.microsoft.com/office/drawing/2014/main" id="{3BA377FB-D9EB-46F5-8121-51A723BE4764}"/>
                      </a:ext>
                    </a:extLst>
                  </p:cNvPr>
                  <p:cNvSpPr txBox="1"/>
                  <p:nvPr/>
                </p:nvSpPr>
                <p:spPr>
                  <a:xfrm>
                    <a:off x="11407962" y="3423617"/>
                    <a:ext cx="19236" cy="46166"/>
                  </a:xfrm>
                  <a:prstGeom prst="rect">
                    <a:avLst/>
                  </a:prstGeom>
                  <a:noFill/>
                </p:spPr>
                <p:txBody>
                  <a:bodyPr wrap="none" lIns="0" tIns="0" rIns="0" bIns="0" rtlCol="0">
                    <a:spAutoFit/>
                  </a:bodyPr>
                  <a:lstStyle/>
                  <a:p>
                    <a:pPr algn="r"/>
                    <a:r>
                      <a:rPr lang="en-US" sz="300" b="1"/>
                      <a:t>Y</a:t>
                    </a:r>
                  </a:p>
                </p:txBody>
              </p:sp>
              <p:sp>
                <p:nvSpPr>
                  <p:cNvPr id="110" name="TextBox 109">
                    <a:extLst>
                      <a:ext uri="{FF2B5EF4-FFF2-40B4-BE49-F238E27FC236}">
                        <a16:creationId xmlns:a16="http://schemas.microsoft.com/office/drawing/2014/main" id="{84D44262-4B6B-4153-BBCA-C30A91403DD4}"/>
                      </a:ext>
                    </a:extLst>
                  </p:cNvPr>
                  <p:cNvSpPr txBox="1"/>
                  <p:nvPr/>
                </p:nvSpPr>
                <p:spPr>
                  <a:xfrm>
                    <a:off x="11458751" y="3335551"/>
                    <a:ext cx="25648" cy="46166"/>
                  </a:xfrm>
                  <a:prstGeom prst="rect">
                    <a:avLst/>
                  </a:prstGeom>
                  <a:noFill/>
                </p:spPr>
                <p:txBody>
                  <a:bodyPr wrap="none" lIns="0" tIns="0" rIns="0" bIns="0" rtlCol="0">
                    <a:spAutoFit/>
                  </a:bodyPr>
                  <a:lstStyle/>
                  <a:p>
                    <a:pPr algn="r"/>
                    <a:r>
                      <a:rPr lang="en-US" sz="300" b="1"/>
                      <a:t>N</a:t>
                    </a:r>
                  </a:p>
                </p:txBody>
              </p:sp>
              <p:sp>
                <p:nvSpPr>
                  <p:cNvPr id="111" name="TextBox 110">
                    <a:extLst>
                      <a:ext uri="{FF2B5EF4-FFF2-40B4-BE49-F238E27FC236}">
                        <a16:creationId xmlns:a16="http://schemas.microsoft.com/office/drawing/2014/main" id="{E04764BB-DCD1-4686-823B-A460D89E35E3}"/>
                      </a:ext>
                    </a:extLst>
                  </p:cNvPr>
                  <p:cNvSpPr txBox="1"/>
                  <p:nvPr/>
                </p:nvSpPr>
                <p:spPr>
                  <a:xfrm>
                    <a:off x="11405126" y="3552403"/>
                    <a:ext cx="19236" cy="46166"/>
                  </a:xfrm>
                  <a:prstGeom prst="rect">
                    <a:avLst/>
                  </a:prstGeom>
                  <a:noFill/>
                </p:spPr>
                <p:txBody>
                  <a:bodyPr wrap="none" lIns="0" tIns="0" rIns="0" bIns="0" rtlCol="0">
                    <a:spAutoFit/>
                  </a:bodyPr>
                  <a:lstStyle/>
                  <a:p>
                    <a:pPr algn="r"/>
                    <a:r>
                      <a:rPr lang="en-US" sz="300" b="1"/>
                      <a:t>Y</a:t>
                    </a:r>
                  </a:p>
                </p:txBody>
              </p:sp>
              <p:sp>
                <p:nvSpPr>
                  <p:cNvPr id="112" name="TextBox 111">
                    <a:extLst>
                      <a:ext uri="{FF2B5EF4-FFF2-40B4-BE49-F238E27FC236}">
                        <a16:creationId xmlns:a16="http://schemas.microsoft.com/office/drawing/2014/main" id="{49CFF73D-0188-49CA-A9BF-AC682D913FFF}"/>
                      </a:ext>
                    </a:extLst>
                  </p:cNvPr>
                  <p:cNvSpPr txBox="1"/>
                  <p:nvPr/>
                </p:nvSpPr>
                <p:spPr>
                  <a:xfrm>
                    <a:off x="11458751" y="3461554"/>
                    <a:ext cx="25648" cy="46166"/>
                  </a:xfrm>
                  <a:prstGeom prst="rect">
                    <a:avLst/>
                  </a:prstGeom>
                  <a:noFill/>
                </p:spPr>
                <p:txBody>
                  <a:bodyPr wrap="none" lIns="0" tIns="0" rIns="0" bIns="0" rtlCol="0">
                    <a:spAutoFit/>
                  </a:bodyPr>
                  <a:lstStyle/>
                  <a:p>
                    <a:pPr algn="r"/>
                    <a:r>
                      <a:rPr lang="en-US" sz="300" b="1"/>
                      <a:t>N</a:t>
                    </a:r>
                  </a:p>
                </p:txBody>
              </p:sp>
              <p:sp>
                <p:nvSpPr>
                  <p:cNvPr id="113" name="TextBox 112">
                    <a:extLst>
                      <a:ext uri="{FF2B5EF4-FFF2-40B4-BE49-F238E27FC236}">
                        <a16:creationId xmlns:a16="http://schemas.microsoft.com/office/drawing/2014/main" id="{B114D0CE-231F-4005-B9AD-12307B918696}"/>
                      </a:ext>
                    </a:extLst>
                  </p:cNvPr>
                  <p:cNvSpPr txBox="1"/>
                  <p:nvPr/>
                </p:nvSpPr>
                <p:spPr>
                  <a:xfrm>
                    <a:off x="11856229" y="3067104"/>
                    <a:ext cx="168379" cy="92333"/>
                  </a:xfrm>
                  <a:prstGeom prst="rect">
                    <a:avLst/>
                  </a:prstGeom>
                  <a:noFill/>
                </p:spPr>
                <p:txBody>
                  <a:bodyPr wrap="none" lIns="0" tIns="0" rIns="0" bIns="0" rtlCol="0">
                    <a:spAutoFit/>
                  </a:bodyPr>
                  <a:lstStyle/>
                  <a:p>
                    <a:r>
                      <a:rPr lang="en-US" sz="300"/>
                      <a:t>NO VIABLE</a:t>
                    </a:r>
                  </a:p>
                  <a:p>
                    <a:r>
                      <a:rPr lang="en-US" sz="300"/>
                      <a:t>OPTIONS</a:t>
                    </a:r>
                  </a:p>
                </p:txBody>
              </p:sp>
              <p:sp>
                <p:nvSpPr>
                  <p:cNvPr id="114" name="TextBox 113">
                    <a:extLst>
                      <a:ext uri="{FF2B5EF4-FFF2-40B4-BE49-F238E27FC236}">
                        <a16:creationId xmlns:a16="http://schemas.microsoft.com/office/drawing/2014/main" id="{C8E03CBF-0BCA-4F41-BCA2-BEBBEE3A4C9A}"/>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6. </a:t>
                    </a:r>
                    <a:r>
                      <a:rPr lang="en-US" b="0"/>
                      <a:t>COORDINATION</a:t>
                    </a:r>
                  </a:p>
                </p:txBody>
              </p:sp>
              <p:sp>
                <p:nvSpPr>
                  <p:cNvPr id="115" name="TextBox 114">
                    <a:extLst>
                      <a:ext uri="{FF2B5EF4-FFF2-40B4-BE49-F238E27FC236}">
                        <a16:creationId xmlns:a16="http://schemas.microsoft.com/office/drawing/2014/main" id="{5E6E8354-0E38-4A5E-A139-D4EFE7F90714}"/>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5. </a:t>
                    </a:r>
                    <a:r>
                      <a:rPr lang="en-US" b="0"/>
                      <a:t>SCREENING</a:t>
                    </a:r>
                  </a:p>
                </p:txBody>
              </p:sp>
              <p:sp>
                <p:nvSpPr>
                  <p:cNvPr id="116" name="TextBox 115">
                    <a:extLst>
                      <a:ext uri="{FF2B5EF4-FFF2-40B4-BE49-F238E27FC236}">
                        <a16:creationId xmlns:a16="http://schemas.microsoft.com/office/drawing/2014/main" id="{371B1BE3-F251-40C3-B0B0-E1FF0B6FF729}"/>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3. </a:t>
                    </a:r>
                    <a:r>
                      <a:rPr lang="en-US" b="0"/>
                      <a:t>GOALS</a:t>
                    </a:r>
                  </a:p>
                </p:txBody>
              </p:sp>
              <p:sp>
                <p:nvSpPr>
                  <p:cNvPr id="117" name="TextBox 116">
                    <a:extLst>
                      <a:ext uri="{FF2B5EF4-FFF2-40B4-BE49-F238E27FC236}">
                        <a16:creationId xmlns:a16="http://schemas.microsoft.com/office/drawing/2014/main" id="{BEBE406A-316C-4313-96D0-586289BAFAA2}"/>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4. </a:t>
                    </a:r>
                    <a:r>
                      <a:rPr lang="en-US" b="0"/>
                      <a:t>SOLUTIONS</a:t>
                    </a:r>
                  </a:p>
                </p:txBody>
              </p:sp>
              <p:sp>
                <p:nvSpPr>
                  <p:cNvPr id="118" name="TextBox 117">
                    <a:extLst>
                      <a:ext uri="{FF2B5EF4-FFF2-40B4-BE49-F238E27FC236}">
                        <a16:creationId xmlns:a16="http://schemas.microsoft.com/office/drawing/2014/main" id="{4D0EA83C-AAD5-4BD6-839B-E2FA4BCE16B9}"/>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r>
                      <a:rPr lang="en-US" sz="600" b="1">
                        <a:latin typeface="Arial Narrow" panose="020B0606020202030204" pitchFamily="34" charset="0"/>
                      </a:rPr>
                      <a:t>2. </a:t>
                    </a:r>
                    <a:r>
                      <a:rPr lang="en-US" sz="600">
                        <a:latin typeface="Arial Narrow" panose="020B0606020202030204" pitchFamily="34" charset="0"/>
                      </a:rPr>
                      <a:t>EXPLORE</a:t>
                    </a:r>
                  </a:p>
                </p:txBody>
              </p:sp>
              <p:sp>
                <p:nvSpPr>
                  <p:cNvPr id="119" name="TextBox 118">
                    <a:extLst>
                      <a:ext uri="{FF2B5EF4-FFF2-40B4-BE49-F238E27FC236}">
                        <a16:creationId xmlns:a16="http://schemas.microsoft.com/office/drawing/2014/main" id="{DF5C16DC-1E9D-4D00-854F-45286DB8DC30}"/>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r>
                      <a:rPr lang="en-US" sz="600" b="1">
                        <a:latin typeface="Arial Narrow" panose="020B0606020202030204" pitchFamily="34" charset="0"/>
                      </a:rPr>
                      <a:t>1. </a:t>
                    </a:r>
                    <a:r>
                      <a:rPr lang="en-US" sz="600">
                        <a:latin typeface="Arial Narrow" panose="020B0606020202030204" pitchFamily="34" charset="0"/>
                      </a:rPr>
                      <a:t>IDENTIFICATION</a:t>
                    </a:r>
                  </a:p>
                </p:txBody>
              </p:sp>
            </p:grpSp>
            <p:pic>
              <p:nvPicPr>
                <p:cNvPr id="72" name="Graphic 71" descr="Target Audience">
                  <a:extLst>
                    <a:ext uri="{FF2B5EF4-FFF2-40B4-BE49-F238E27FC236}">
                      <a16:creationId xmlns:a16="http://schemas.microsoft.com/office/drawing/2014/main" id="{EBBE8AC4-0380-41BC-974B-FBA0D6CF5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73" name="Graphic 72" descr="Monthly calendar">
                  <a:extLst>
                    <a:ext uri="{FF2B5EF4-FFF2-40B4-BE49-F238E27FC236}">
                      <a16:creationId xmlns:a16="http://schemas.microsoft.com/office/drawing/2014/main" id="{2E378F30-27F0-48E9-8DA8-B18ACF2499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68" name="TextBox 67">
                <a:extLst>
                  <a:ext uri="{FF2B5EF4-FFF2-40B4-BE49-F238E27FC236}">
                    <a16:creationId xmlns:a16="http://schemas.microsoft.com/office/drawing/2014/main" id="{D3360732-3724-4B52-9865-A4ADBC89FFE7}"/>
                  </a:ext>
                </a:extLst>
              </p:cNvPr>
              <p:cNvSpPr txBox="1"/>
              <p:nvPr/>
            </p:nvSpPr>
            <p:spPr>
              <a:xfrm>
                <a:off x="10714090" y="1458698"/>
                <a:ext cx="1362456" cy="347472"/>
              </a:xfrm>
              <a:prstGeom prst="roundRect">
                <a:avLst/>
              </a:prstGeom>
              <a:solidFill>
                <a:srgbClr val="98D1A6"/>
              </a:solidFill>
              <a:ln w="28575">
                <a:solidFill>
                  <a:srgbClr val="28013D"/>
                </a:solidFill>
              </a:ln>
              <a:effectLst>
                <a:glow rad="101600">
                  <a:srgbClr val="28013D">
                    <a:alpha val="40000"/>
                  </a:srgbClr>
                </a:glow>
              </a:effectLst>
            </p:spPr>
            <p:txBody>
              <a:bodyPr wrap="square" lIns="27432" rIns="27432" rtlCol="0" anchor="ctr">
                <a:noAutofit/>
              </a:bodyPr>
              <a:lstStyle/>
              <a:p>
                <a:r>
                  <a:rPr lang="en-US" sz="1200" b="1">
                    <a:latin typeface="Arial Narrow" panose="020B0606020202030204" pitchFamily="34" charset="0"/>
                  </a:rPr>
                  <a:t>3. </a:t>
                </a:r>
                <a:r>
                  <a:rPr lang="en-US" sz="1200">
                    <a:latin typeface="Arial Narrow" panose="020B0606020202030204" pitchFamily="34" charset="0"/>
                  </a:rPr>
                  <a:t>GOALS</a:t>
                </a:r>
              </a:p>
            </p:txBody>
          </p:sp>
        </p:grpSp>
        <p:sp>
          <p:nvSpPr>
            <p:cNvPr id="66" name="TextBox 65">
              <a:extLst>
                <a:ext uri="{FF2B5EF4-FFF2-40B4-BE49-F238E27FC236}">
                  <a16:creationId xmlns:a16="http://schemas.microsoft.com/office/drawing/2014/main" id="{2D930848-820C-4801-985F-267119E38E0E}"/>
                </a:ext>
              </a:extLst>
            </p:cNvPr>
            <p:cNvSpPr txBox="1"/>
            <p:nvPr/>
          </p:nvSpPr>
          <p:spPr>
            <a:xfrm>
              <a:off x="10718348" y="1831618"/>
              <a:ext cx="1362456" cy="347472"/>
            </a:xfrm>
            <a:prstGeom prst="roundRect">
              <a:avLst/>
            </a:prstGeom>
            <a:solidFill>
              <a:srgbClr val="98D1A6"/>
            </a:solidFill>
            <a:ln w="28575">
              <a:solidFill>
                <a:srgbClr val="28013D"/>
              </a:solidFill>
            </a:ln>
            <a:effectLst>
              <a:glow rad="101600">
                <a:srgbClr val="28013D">
                  <a:alpha val="40000"/>
                </a:srgbClr>
              </a:glow>
            </a:effectLst>
          </p:spPr>
          <p:txBody>
            <a:bodyPr wrap="square" lIns="27432" rIns="27432" rtlCol="0" anchor="ctr">
              <a:noAutofit/>
            </a:bodyPr>
            <a:lstStyle/>
            <a:p>
              <a:r>
                <a:rPr lang="en-US" sz="1200" b="1">
                  <a:latin typeface="Arial Narrow" panose="020B0606020202030204" pitchFamily="34" charset="0"/>
                </a:rPr>
                <a:t>4. </a:t>
              </a:r>
              <a:r>
                <a:rPr lang="en-US" sz="1200">
                  <a:latin typeface="Arial Narrow" panose="020B0606020202030204" pitchFamily="34" charset="0"/>
                </a:rPr>
                <a:t>SOLUTIONS</a:t>
              </a:r>
            </a:p>
          </p:txBody>
        </p:sp>
      </p:grpSp>
      <p:pic>
        <p:nvPicPr>
          <p:cNvPr id="3" name="Graphic 2">
            <a:extLst>
              <a:ext uri="{FF2B5EF4-FFF2-40B4-BE49-F238E27FC236}">
                <a16:creationId xmlns:a16="http://schemas.microsoft.com/office/drawing/2014/main" id="{D77E2F29-F22C-434C-BB9D-5CB94CE350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299" y="1148141"/>
            <a:ext cx="9780974" cy="1704684"/>
          </a:xfrm>
          <a:prstGeom prst="rect">
            <a:avLst/>
          </a:prstGeom>
        </p:spPr>
      </p:pic>
      <p:sp>
        <p:nvSpPr>
          <p:cNvPr id="5" name="TextBox 4">
            <a:extLst>
              <a:ext uri="{FF2B5EF4-FFF2-40B4-BE49-F238E27FC236}">
                <a16:creationId xmlns:a16="http://schemas.microsoft.com/office/drawing/2014/main" id="{DF93C6C6-6BCB-401E-8678-11C7DA22F3C8}"/>
              </a:ext>
            </a:extLst>
          </p:cNvPr>
          <p:cNvSpPr txBox="1"/>
          <p:nvPr/>
        </p:nvSpPr>
        <p:spPr>
          <a:xfrm>
            <a:off x="506299" y="2890087"/>
            <a:ext cx="3295019" cy="646331"/>
          </a:xfrm>
          <a:prstGeom prst="rect">
            <a:avLst/>
          </a:prstGeom>
          <a:noFill/>
        </p:spPr>
        <p:txBody>
          <a:bodyPr wrap="square" rtlCol="0">
            <a:spAutoFit/>
          </a:bodyPr>
          <a:lstStyle/>
          <a:p>
            <a:pPr algn="ctr"/>
            <a:r>
              <a:rPr lang="en-US" b="1"/>
              <a:t>General Regulatory Understanding</a:t>
            </a:r>
          </a:p>
        </p:txBody>
      </p:sp>
      <p:sp>
        <p:nvSpPr>
          <p:cNvPr id="121" name="TextBox 120">
            <a:extLst>
              <a:ext uri="{FF2B5EF4-FFF2-40B4-BE49-F238E27FC236}">
                <a16:creationId xmlns:a16="http://schemas.microsoft.com/office/drawing/2014/main" id="{2FBCB936-1CDD-4C57-9CD4-FFBD9A00468F}"/>
              </a:ext>
            </a:extLst>
          </p:cNvPr>
          <p:cNvSpPr txBox="1"/>
          <p:nvPr/>
        </p:nvSpPr>
        <p:spPr>
          <a:xfrm>
            <a:off x="3750840" y="2964103"/>
            <a:ext cx="3295019" cy="646331"/>
          </a:xfrm>
          <a:prstGeom prst="rect">
            <a:avLst/>
          </a:prstGeom>
          <a:noFill/>
        </p:spPr>
        <p:txBody>
          <a:bodyPr wrap="square" rtlCol="0">
            <a:spAutoFit/>
          </a:bodyPr>
          <a:lstStyle/>
          <a:p>
            <a:pPr algn="ctr"/>
            <a:r>
              <a:rPr lang="en-US" b="1"/>
              <a:t>Basin Management Action Plan (BMAP) &amp; Impairment</a:t>
            </a:r>
          </a:p>
        </p:txBody>
      </p:sp>
      <p:sp>
        <p:nvSpPr>
          <p:cNvPr id="122" name="TextBox 121">
            <a:extLst>
              <a:ext uri="{FF2B5EF4-FFF2-40B4-BE49-F238E27FC236}">
                <a16:creationId xmlns:a16="http://schemas.microsoft.com/office/drawing/2014/main" id="{4A301C06-C65A-4176-9893-248BE641A34A}"/>
              </a:ext>
            </a:extLst>
          </p:cNvPr>
          <p:cNvSpPr txBox="1"/>
          <p:nvPr/>
        </p:nvSpPr>
        <p:spPr>
          <a:xfrm>
            <a:off x="7076697" y="2926170"/>
            <a:ext cx="3516702" cy="369332"/>
          </a:xfrm>
          <a:prstGeom prst="rect">
            <a:avLst/>
          </a:prstGeom>
          <a:noFill/>
        </p:spPr>
        <p:txBody>
          <a:bodyPr wrap="square" rtlCol="0">
            <a:spAutoFit/>
          </a:bodyPr>
          <a:lstStyle/>
          <a:p>
            <a:pPr algn="ctr"/>
            <a:r>
              <a:rPr lang="en-US" b="1"/>
              <a:t>Potential Stakeholder</a:t>
            </a:r>
          </a:p>
        </p:txBody>
      </p:sp>
      <p:sp>
        <p:nvSpPr>
          <p:cNvPr id="123" name="TextBox 122">
            <a:extLst>
              <a:ext uri="{FF2B5EF4-FFF2-40B4-BE49-F238E27FC236}">
                <a16:creationId xmlns:a16="http://schemas.microsoft.com/office/drawing/2014/main" id="{CB7017B2-9A75-4EC2-8BCB-FA028F124D8C}"/>
              </a:ext>
            </a:extLst>
          </p:cNvPr>
          <p:cNvSpPr txBox="1"/>
          <p:nvPr/>
        </p:nvSpPr>
        <p:spPr>
          <a:xfrm>
            <a:off x="535011" y="3702543"/>
            <a:ext cx="3295019" cy="738664"/>
          </a:xfrm>
          <a:prstGeom prst="rect">
            <a:avLst/>
          </a:prstGeom>
          <a:noFill/>
        </p:spPr>
        <p:txBody>
          <a:bodyPr wrap="square" rtlCol="0">
            <a:spAutoFit/>
          </a:bodyPr>
          <a:lstStyle/>
          <a:p>
            <a:pPr marL="342900" indent="-342900">
              <a:buFont typeface="+mj-lt"/>
              <a:buAutoNum type="arabicPeriod"/>
            </a:pPr>
            <a:r>
              <a:rPr lang="en-US" sz="1400"/>
              <a:t>Water quality/quantity requirements. </a:t>
            </a:r>
          </a:p>
          <a:p>
            <a:pPr marL="342900" indent="-342900">
              <a:buFont typeface="+mj-lt"/>
              <a:buAutoNum type="arabicPeriod"/>
            </a:pPr>
            <a:r>
              <a:rPr lang="en-US" sz="1400"/>
              <a:t>Pre vs Post regulatory requirement for nutrients.</a:t>
            </a:r>
          </a:p>
        </p:txBody>
      </p:sp>
      <p:sp>
        <p:nvSpPr>
          <p:cNvPr id="124" name="TextBox 123">
            <a:extLst>
              <a:ext uri="{FF2B5EF4-FFF2-40B4-BE49-F238E27FC236}">
                <a16:creationId xmlns:a16="http://schemas.microsoft.com/office/drawing/2014/main" id="{425E97D6-E8FE-4899-AB00-F8CCBA2F0D38}"/>
              </a:ext>
            </a:extLst>
          </p:cNvPr>
          <p:cNvSpPr txBox="1"/>
          <p:nvPr/>
        </p:nvSpPr>
        <p:spPr>
          <a:xfrm>
            <a:off x="3775297" y="3678249"/>
            <a:ext cx="3295019" cy="1169551"/>
          </a:xfrm>
          <a:prstGeom prst="rect">
            <a:avLst/>
          </a:prstGeom>
          <a:noFill/>
        </p:spPr>
        <p:txBody>
          <a:bodyPr wrap="square" rtlCol="0">
            <a:spAutoFit/>
          </a:bodyPr>
          <a:lstStyle/>
          <a:p>
            <a:pPr marL="342900" indent="-342900">
              <a:buFont typeface="+mj-lt"/>
              <a:buAutoNum type="arabicPeriod"/>
            </a:pPr>
            <a:r>
              <a:rPr lang="en-US" sz="1400"/>
              <a:t>Begin estimating annual loading.</a:t>
            </a:r>
          </a:p>
          <a:p>
            <a:pPr marL="342900" indent="-342900">
              <a:buFont typeface="+mj-lt"/>
              <a:buAutoNum type="arabicPeriod"/>
            </a:pPr>
            <a:r>
              <a:rPr lang="en-US" sz="1400"/>
              <a:t>Review BMAP approved/unfunded projects and regional partners.</a:t>
            </a:r>
          </a:p>
          <a:p>
            <a:pPr marL="342900" indent="-342900">
              <a:buFont typeface="+mj-lt"/>
              <a:buAutoNum type="arabicPeriod"/>
            </a:pPr>
            <a:r>
              <a:rPr lang="en-US" sz="1400"/>
              <a:t>Begin investigating nutrient removal strategies. </a:t>
            </a:r>
          </a:p>
        </p:txBody>
      </p:sp>
      <p:sp>
        <p:nvSpPr>
          <p:cNvPr id="125" name="TextBox 124">
            <a:extLst>
              <a:ext uri="{FF2B5EF4-FFF2-40B4-BE49-F238E27FC236}">
                <a16:creationId xmlns:a16="http://schemas.microsoft.com/office/drawing/2014/main" id="{3E3CB0C6-10D0-45A5-ABD5-8306BBDF1D05}"/>
              </a:ext>
            </a:extLst>
          </p:cNvPr>
          <p:cNvSpPr txBox="1"/>
          <p:nvPr/>
        </p:nvSpPr>
        <p:spPr>
          <a:xfrm>
            <a:off x="7056198" y="3710149"/>
            <a:ext cx="3388232" cy="1169551"/>
          </a:xfrm>
          <a:prstGeom prst="rect">
            <a:avLst/>
          </a:prstGeom>
          <a:noFill/>
        </p:spPr>
        <p:txBody>
          <a:bodyPr wrap="square" rtlCol="0">
            <a:spAutoFit/>
          </a:bodyPr>
          <a:lstStyle/>
          <a:p>
            <a:pPr marL="342900" indent="-342900">
              <a:buFont typeface="+mj-lt"/>
              <a:buAutoNum type="arabicPeriod"/>
            </a:pPr>
            <a:r>
              <a:rPr lang="en-US" sz="1400"/>
              <a:t>Preliminary site plans or drainage maps.</a:t>
            </a:r>
          </a:p>
          <a:p>
            <a:pPr marL="342900" indent="-342900">
              <a:buFont typeface="+mj-lt"/>
              <a:buAutoNum type="arabicPeriod"/>
            </a:pPr>
            <a:r>
              <a:rPr lang="en-US" sz="1400"/>
              <a:t>Opportunities for regional facilities, golf courses or stormwater harvesting (irrigation).</a:t>
            </a:r>
          </a:p>
        </p:txBody>
      </p:sp>
      <p:sp>
        <p:nvSpPr>
          <p:cNvPr id="126" name="TextBox 125">
            <a:extLst>
              <a:ext uri="{FF2B5EF4-FFF2-40B4-BE49-F238E27FC236}">
                <a16:creationId xmlns:a16="http://schemas.microsoft.com/office/drawing/2014/main" id="{1F827594-1CD6-4468-BF0F-28E80B7E48E2}"/>
              </a:ext>
            </a:extLst>
          </p:cNvPr>
          <p:cNvSpPr txBox="1"/>
          <p:nvPr/>
        </p:nvSpPr>
        <p:spPr>
          <a:xfrm>
            <a:off x="1909831" y="5617754"/>
            <a:ext cx="7025948" cy="523220"/>
          </a:xfrm>
          <a:prstGeom prst="rect">
            <a:avLst/>
          </a:prstGeom>
          <a:noFill/>
        </p:spPr>
        <p:txBody>
          <a:bodyPr wrap="square" rtlCol="0">
            <a:spAutoFit/>
          </a:bodyPr>
          <a:lstStyle/>
          <a:p>
            <a:pPr algn="ctr"/>
            <a:r>
              <a:rPr lang="en-US" sz="2800" b="1" i="1"/>
              <a:t>Preliminary Environmental Discussion (PED)</a:t>
            </a:r>
          </a:p>
        </p:txBody>
      </p:sp>
      <p:pic>
        <p:nvPicPr>
          <p:cNvPr id="18" name="Graphic 17">
            <a:extLst>
              <a:ext uri="{FF2B5EF4-FFF2-40B4-BE49-F238E27FC236}">
                <a16:creationId xmlns:a16="http://schemas.microsoft.com/office/drawing/2014/main" id="{4D46B5EA-6ECF-404B-9C01-4451848017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5037091" y="274753"/>
            <a:ext cx="755937" cy="9909420"/>
          </a:xfrm>
          <a:prstGeom prst="rect">
            <a:avLst/>
          </a:prstGeom>
        </p:spPr>
      </p:pic>
      <p:pic>
        <p:nvPicPr>
          <p:cNvPr id="20" name="Graphic 19">
            <a:extLst>
              <a:ext uri="{FF2B5EF4-FFF2-40B4-BE49-F238E27FC236}">
                <a16:creationId xmlns:a16="http://schemas.microsoft.com/office/drawing/2014/main" id="{DFC01DEB-CBB8-4349-A058-E4E4DF210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85408" y="6138601"/>
            <a:ext cx="6474795" cy="138069"/>
          </a:xfrm>
          <a:prstGeom prst="rect">
            <a:avLst/>
          </a:prstGeom>
        </p:spPr>
      </p:pic>
      <p:pic>
        <p:nvPicPr>
          <p:cNvPr id="22" name="Graphic 21" descr="Document">
            <a:extLst>
              <a:ext uri="{FF2B5EF4-FFF2-40B4-BE49-F238E27FC236}">
                <a16:creationId xmlns:a16="http://schemas.microsoft.com/office/drawing/2014/main" id="{2AF8AFE3-9349-45BA-9903-69A1CDA47F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96608" y="1543283"/>
            <a:ext cx="914400" cy="914400"/>
          </a:xfrm>
          <a:prstGeom prst="rect">
            <a:avLst/>
          </a:prstGeom>
        </p:spPr>
      </p:pic>
      <p:pic>
        <p:nvPicPr>
          <p:cNvPr id="24" name="Graphic 23" descr="Wave">
            <a:extLst>
              <a:ext uri="{FF2B5EF4-FFF2-40B4-BE49-F238E27FC236}">
                <a16:creationId xmlns:a16="http://schemas.microsoft.com/office/drawing/2014/main" id="{78056B00-1726-461D-A2BB-2238976BE1E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39586" y="1489046"/>
            <a:ext cx="914400" cy="914400"/>
          </a:xfrm>
          <a:prstGeom prst="rect">
            <a:avLst/>
          </a:prstGeom>
        </p:spPr>
      </p:pic>
      <p:pic>
        <p:nvPicPr>
          <p:cNvPr id="26" name="Graphic 25" descr="Map with pin">
            <a:extLst>
              <a:ext uri="{FF2B5EF4-FFF2-40B4-BE49-F238E27FC236}">
                <a16:creationId xmlns:a16="http://schemas.microsoft.com/office/drawing/2014/main" id="{43B0CA32-8280-4FDA-A31B-FB99475DFCC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82564" y="1513901"/>
            <a:ext cx="914400" cy="914400"/>
          </a:xfrm>
          <a:prstGeom prst="rect">
            <a:avLst/>
          </a:prstGeom>
        </p:spPr>
      </p:pic>
    </p:spTree>
    <p:extLst>
      <p:ext uri="{BB962C8B-B14F-4D97-AF65-F5344CB8AC3E}">
        <p14:creationId xmlns:p14="http://schemas.microsoft.com/office/powerpoint/2010/main" val="398986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
                                        <p:tgtEl>
                                          <p:spTgt spid="1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5A9CEA-2100-A847-78C9-14BEC40E7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24" y="2591696"/>
            <a:ext cx="11243352" cy="2325112"/>
          </a:xfrm>
          <a:prstGeom prst="rect">
            <a:avLst/>
          </a:prstGeom>
        </p:spPr>
      </p:pic>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Preliminary Environmental Discussion (PED)</a:t>
            </a:r>
          </a:p>
        </p:txBody>
      </p:sp>
      <p:sp>
        <p:nvSpPr>
          <p:cNvPr id="10" name="TextBox 9">
            <a:extLst>
              <a:ext uri="{FF2B5EF4-FFF2-40B4-BE49-F238E27FC236}">
                <a16:creationId xmlns:a16="http://schemas.microsoft.com/office/drawing/2014/main" id="{FD7D11F6-7F6B-425B-926D-C4E7534F11F4}"/>
              </a:ext>
            </a:extLst>
          </p:cNvPr>
          <p:cNvSpPr txBox="1"/>
          <p:nvPr/>
        </p:nvSpPr>
        <p:spPr>
          <a:xfrm>
            <a:off x="6081529" y="5005072"/>
            <a:ext cx="4267200" cy="646331"/>
          </a:xfrm>
          <a:prstGeom prst="rect">
            <a:avLst/>
          </a:prstGeom>
          <a:noFill/>
        </p:spPr>
        <p:txBody>
          <a:bodyPr wrap="square" rtlCol="0">
            <a:spAutoFit/>
          </a:bodyPr>
          <a:lstStyle/>
          <a:p>
            <a:pPr algn="r"/>
            <a:r>
              <a:rPr lang="en-US"/>
              <a:t>Source: 		      Process Guidebook,</a:t>
            </a:r>
          </a:p>
          <a:p>
            <a:pPr algn="r"/>
            <a:r>
              <a:rPr lang="en-US"/>
              <a:t>Section 4.2, Step 5</a:t>
            </a:r>
          </a:p>
        </p:txBody>
      </p:sp>
      <p:pic>
        <p:nvPicPr>
          <p:cNvPr id="11" name="Picture 10">
            <a:extLst>
              <a:ext uri="{FF2B5EF4-FFF2-40B4-BE49-F238E27FC236}">
                <a16:creationId xmlns:a16="http://schemas.microsoft.com/office/drawing/2014/main" id="{9C6968AE-B710-4A38-80E4-4885E49120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805" y="5054885"/>
            <a:ext cx="1413753" cy="338577"/>
          </a:xfrm>
          <a:prstGeom prst="rect">
            <a:avLst/>
          </a:prstGeom>
          <a:noFill/>
          <a:ln>
            <a:noFill/>
          </a:ln>
        </p:spPr>
      </p:pic>
      <p:sp>
        <p:nvSpPr>
          <p:cNvPr id="3" name="Content Placeholder 8">
            <a:extLst>
              <a:ext uri="{FF2B5EF4-FFF2-40B4-BE49-F238E27FC236}">
                <a16:creationId xmlns:a16="http://schemas.microsoft.com/office/drawing/2014/main" id="{324D4782-A72E-909C-8278-9F6EA27A9D0D}"/>
              </a:ext>
            </a:extLst>
          </p:cNvPr>
          <p:cNvSpPr txBox="1">
            <a:spLocks/>
          </p:cNvSpPr>
          <p:nvPr/>
        </p:nvSpPr>
        <p:spPr>
          <a:xfrm>
            <a:off x="474324" y="1332532"/>
            <a:ext cx="9974837" cy="4690153"/>
          </a:xfrm>
          <a:prstGeom prst="rect">
            <a:avLst/>
          </a:prstGeom>
        </p:spPr>
        <p:txBody>
          <a:bodyPr>
            <a:normAutofit/>
          </a:bodyPr>
          <a:lstStyle>
            <a:lvl1pPr marL="171450" indent="-171450" algn="l" defTabSz="914400" rtl="0" eaLnBrk="1" latinLnBrk="0" hangingPunct="1">
              <a:lnSpc>
                <a:spcPct val="85000"/>
              </a:lnSpc>
              <a:spcBef>
                <a:spcPts val="0"/>
              </a:spcBef>
              <a:spcAft>
                <a:spcPts val="1400"/>
              </a:spcAft>
              <a:buFontTx/>
              <a:buBlip>
                <a:blip r:embed="rId6">
                  <a:extLst>
                    <a:ext uri="{96DAC541-7B7A-43D3-8B79-37D633B846F1}">
                      <asvg:svgBlip xmlns:asvg="http://schemas.microsoft.com/office/drawing/2016/SVG/main" r:embed="rId7"/>
                    </a:ext>
                  </a:extLst>
                </a:blip>
              </a:buBlip>
              <a:defRPr sz="30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8">
                  <a:extLst>
                    <a:ext uri="{96DAC541-7B7A-43D3-8B79-37D633B846F1}">
                      <asvg:svgBlip xmlns:asvg="http://schemas.microsoft.com/office/drawing/2016/SVG/main" r:embed="rId9"/>
                    </a:ext>
                  </a:extLst>
                </a:blip>
              </a:buBlip>
              <a:defRPr sz="26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US"/>
              <a:t>The team can provide input on stormwater findings and potential opportunities to the ETAT review agencies in the PED, before the agencies provide comments and effect findings.</a:t>
            </a:r>
          </a:p>
          <a:p>
            <a:pPr lvl="1"/>
            <a:endParaRPr lang="en-US"/>
          </a:p>
          <a:p>
            <a:pPr lvl="1"/>
            <a:endParaRPr lang="en-US"/>
          </a:p>
        </p:txBody>
      </p:sp>
      <p:pic>
        <p:nvPicPr>
          <p:cNvPr id="6" name="Picture 5">
            <a:extLst>
              <a:ext uri="{FF2B5EF4-FFF2-40B4-BE49-F238E27FC236}">
                <a16:creationId xmlns:a16="http://schemas.microsoft.com/office/drawing/2014/main" id="{0FB058A9-6D59-2902-2DCA-FCF47D158F2F}"/>
              </a:ext>
            </a:extLst>
          </p:cNvPr>
          <p:cNvPicPr>
            <a:picLocks noChangeAspect="1"/>
          </p:cNvPicPr>
          <p:nvPr/>
        </p:nvPicPr>
        <p:blipFill>
          <a:blip r:embed="rId10"/>
          <a:stretch>
            <a:fillRect/>
          </a:stretch>
        </p:blipFill>
        <p:spPr>
          <a:xfrm>
            <a:off x="382096" y="3080263"/>
            <a:ext cx="9922527" cy="1760448"/>
          </a:xfrm>
          <a:prstGeom prst="rect">
            <a:avLst/>
          </a:prstGeom>
          <a:ln>
            <a:noFill/>
          </a:ln>
          <a:effectLst>
            <a:outerShdw blurRad="190500" algn="tl" rotWithShape="0">
              <a:srgbClr val="000000">
                <a:alpha val="70000"/>
              </a:srgbClr>
            </a:outerShdw>
          </a:effectLst>
        </p:spPr>
      </p:pic>
      <p:grpSp>
        <p:nvGrpSpPr>
          <p:cNvPr id="66" name="Group 65">
            <a:extLst>
              <a:ext uri="{FF2B5EF4-FFF2-40B4-BE49-F238E27FC236}">
                <a16:creationId xmlns:a16="http://schemas.microsoft.com/office/drawing/2014/main" id="{42A34672-FE12-EA6A-9207-212506071357}"/>
              </a:ext>
            </a:extLst>
          </p:cNvPr>
          <p:cNvGrpSpPr/>
          <p:nvPr/>
        </p:nvGrpSpPr>
        <p:grpSpPr>
          <a:xfrm>
            <a:off x="10668000" y="224095"/>
            <a:ext cx="1469744" cy="5576860"/>
            <a:chOff x="10668000" y="224095"/>
            <a:chExt cx="1469744" cy="5576860"/>
          </a:xfrm>
        </p:grpSpPr>
        <p:grpSp>
          <p:nvGrpSpPr>
            <p:cNvPr id="67" name="Group 66">
              <a:extLst>
                <a:ext uri="{FF2B5EF4-FFF2-40B4-BE49-F238E27FC236}">
                  <a16:creationId xmlns:a16="http://schemas.microsoft.com/office/drawing/2014/main" id="{704FB2BE-9AF9-0B31-B53C-7A94FF3A5012}"/>
                </a:ext>
              </a:extLst>
            </p:cNvPr>
            <p:cNvGrpSpPr/>
            <p:nvPr/>
          </p:nvGrpSpPr>
          <p:grpSpPr>
            <a:xfrm>
              <a:off x="10668000" y="224095"/>
              <a:ext cx="1469744" cy="5576860"/>
              <a:chOff x="10668000" y="224095"/>
              <a:chExt cx="1469744" cy="5576860"/>
            </a:xfrm>
          </p:grpSpPr>
          <p:sp>
            <p:nvSpPr>
              <p:cNvPr id="69" name="TextBox 68">
                <a:extLst>
                  <a:ext uri="{FF2B5EF4-FFF2-40B4-BE49-F238E27FC236}">
                    <a16:creationId xmlns:a16="http://schemas.microsoft.com/office/drawing/2014/main" id="{B6DFB0F4-5AE6-8BE7-21D6-1E173CEF03D1}"/>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MOS</a:t>
                </a:r>
              </a:p>
            </p:txBody>
          </p:sp>
          <p:sp>
            <p:nvSpPr>
              <p:cNvPr id="70" name="TextBox 69">
                <a:extLst>
                  <a:ext uri="{FF2B5EF4-FFF2-40B4-BE49-F238E27FC236}">
                    <a16:creationId xmlns:a16="http://schemas.microsoft.com/office/drawing/2014/main" id="{E5E94BB8-4C98-7871-B96B-E25C8CEA5C52}"/>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 DC, ETDM</a:t>
                </a:r>
              </a:p>
            </p:txBody>
          </p:sp>
          <p:grpSp>
            <p:nvGrpSpPr>
              <p:cNvPr id="71" name="Group 70">
                <a:extLst>
                  <a:ext uri="{FF2B5EF4-FFF2-40B4-BE49-F238E27FC236}">
                    <a16:creationId xmlns:a16="http://schemas.microsoft.com/office/drawing/2014/main" id="{0A6D15D9-A39C-C887-E2D8-74D0847B631D}"/>
                  </a:ext>
                </a:extLst>
              </p:cNvPr>
              <p:cNvGrpSpPr/>
              <p:nvPr/>
            </p:nvGrpSpPr>
            <p:grpSpPr>
              <a:xfrm>
                <a:off x="10778854" y="1295400"/>
                <a:ext cx="1358890" cy="4505555"/>
                <a:chOff x="10778854" y="1136304"/>
                <a:chExt cx="1358890" cy="4505555"/>
              </a:xfrm>
            </p:grpSpPr>
            <p:sp>
              <p:nvSpPr>
                <p:cNvPr id="74" name="Rectangle: Rounded Corners 73">
                  <a:extLst>
                    <a:ext uri="{FF2B5EF4-FFF2-40B4-BE49-F238E27FC236}">
                      <a16:creationId xmlns:a16="http://schemas.microsoft.com/office/drawing/2014/main" id="{759791F6-012E-A343-77FB-32D0FA6707FF}"/>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74">
                  <a:extLst>
                    <a:ext uri="{FF2B5EF4-FFF2-40B4-BE49-F238E27FC236}">
                      <a16:creationId xmlns:a16="http://schemas.microsoft.com/office/drawing/2014/main" id="{35E63D5D-7C4C-6319-474E-28D3D029C97F}"/>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6" name="Straight Connector 75">
                  <a:extLst>
                    <a:ext uri="{FF2B5EF4-FFF2-40B4-BE49-F238E27FC236}">
                      <a16:creationId xmlns:a16="http://schemas.microsoft.com/office/drawing/2014/main" id="{2077C1D0-69DE-E45D-678E-C2EBA6106CE9}"/>
                    </a:ext>
                  </a:extLst>
                </p:cNvPr>
                <p:cNvCxnSpPr>
                  <a:cxnSpLocks/>
                  <a:stCxn id="94" idx="0"/>
                  <a:endCxn id="88"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DCF784-026C-1B1A-D3FD-E46F40D2E5F7}"/>
                    </a:ext>
                  </a:extLst>
                </p:cNvPr>
                <p:cNvCxnSpPr>
                  <a:cxnSpLocks/>
                  <a:stCxn id="88" idx="0"/>
                  <a:endCxn id="86"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927EBCD-EB6F-F59F-713E-FF442A6C451C}"/>
                    </a:ext>
                  </a:extLst>
                </p:cNvPr>
                <p:cNvCxnSpPr>
                  <a:cxnSpLocks/>
                  <a:stCxn id="86"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BB3110C-2FD9-D6B9-D723-CF78618F024E}"/>
                    </a:ext>
                  </a:extLst>
                </p:cNvPr>
                <p:cNvCxnSpPr>
                  <a:cxnSpLocks/>
                  <a:stCxn id="81" idx="0"/>
                  <a:endCxn id="119"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2A068F9-D0A9-AF32-0207-BA8B0766E471}"/>
                    </a:ext>
                  </a:extLst>
                </p:cNvPr>
                <p:cNvCxnSpPr>
                  <a:cxnSpLocks/>
                  <a:stCxn id="81" idx="2"/>
                  <a:endCxn id="83"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B8EF1A8-1518-2E2A-CF4D-6B07F0DEABD3}"/>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82" name="TextBox 81">
                  <a:extLst>
                    <a:ext uri="{FF2B5EF4-FFF2-40B4-BE49-F238E27FC236}">
                      <a16:creationId xmlns:a16="http://schemas.microsoft.com/office/drawing/2014/main" id="{7D9274B9-6C23-275F-53F3-D4D7DEEF9A14}"/>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83" name="TextBox 82">
                  <a:extLst>
                    <a:ext uri="{FF2B5EF4-FFF2-40B4-BE49-F238E27FC236}">
                      <a16:creationId xmlns:a16="http://schemas.microsoft.com/office/drawing/2014/main" id="{E810D18B-CAF5-B45A-D8E1-7EF95D5D0FDA}"/>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84" name="TextBox 83">
                  <a:extLst>
                    <a:ext uri="{FF2B5EF4-FFF2-40B4-BE49-F238E27FC236}">
                      <a16:creationId xmlns:a16="http://schemas.microsoft.com/office/drawing/2014/main" id="{C6869A28-5332-0E47-A186-84FDA2661085}"/>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85" name="TextBox 84">
                  <a:extLst>
                    <a:ext uri="{FF2B5EF4-FFF2-40B4-BE49-F238E27FC236}">
                      <a16:creationId xmlns:a16="http://schemas.microsoft.com/office/drawing/2014/main" id="{C7677662-00E4-200B-680A-D473FFCB82BB}"/>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86" name="TextBox 85">
                  <a:extLst>
                    <a:ext uri="{FF2B5EF4-FFF2-40B4-BE49-F238E27FC236}">
                      <a16:creationId xmlns:a16="http://schemas.microsoft.com/office/drawing/2014/main" id="{D23AB54E-D09B-C4FA-DCCB-E223D789A2E1}"/>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87" name="TextBox 86">
                  <a:extLst>
                    <a:ext uri="{FF2B5EF4-FFF2-40B4-BE49-F238E27FC236}">
                      <a16:creationId xmlns:a16="http://schemas.microsoft.com/office/drawing/2014/main" id="{9745EA66-CFBE-A8CB-F490-94F1AF5C6128}"/>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88" name="TextBox 87">
                  <a:extLst>
                    <a:ext uri="{FF2B5EF4-FFF2-40B4-BE49-F238E27FC236}">
                      <a16:creationId xmlns:a16="http://schemas.microsoft.com/office/drawing/2014/main" id="{2DD20EF0-C94C-C8AD-63F5-44BC40F679A9}"/>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89" name="TextBox 88">
                  <a:extLst>
                    <a:ext uri="{FF2B5EF4-FFF2-40B4-BE49-F238E27FC236}">
                      <a16:creationId xmlns:a16="http://schemas.microsoft.com/office/drawing/2014/main" id="{277CA9A2-9949-363A-E976-DE77153F9B0A}"/>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90" name="TextBox 89">
                  <a:extLst>
                    <a:ext uri="{FF2B5EF4-FFF2-40B4-BE49-F238E27FC236}">
                      <a16:creationId xmlns:a16="http://schemas.microsoft.com/office/drawing/2014/main" id="{3D7D6B47-3DCC-874B-5203-740CC4646974}"/>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91" name="TextBox 90">
                  <a:extLst>
                    <a:ext uri="{FF2B5EF4-FFF2-40B4-BE49-F238E27FC236}">
                      <a16:creationId xmlns:a16="http://schemas.microsoft.com/office/drawing/2014/main" id="{02BABFF0-8B6A-C7A2-98B6-CA9787C423B3}"/>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92" name="TextBox 91">
                  <a:extLst>
                    <a:ext uri="{FF2B5EF4-FFF2-40B4-BE49-F238E27FC236}">
                      <a16:creationId xmlns:a16="http://schemas.microsoft.com/office/drawing/2014/main" id="{F40A82CB-D68A-ABDA-EF04-7EEAA516B503}"/>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93" name="TextBox 92">
                  <a:extLst>
                    <a:ext uri="{FF2B5EF4-FFF2-40B4-BE49-F238E27FC236}">
                      <a16:creationId xmlns:a16="http://schemas.microsoft.com/office/drawing/2014/main" id="{23E3A130-825A-100D-F5E5-038433E8C225}"/>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94" name="TextBox 93">
                  <a:extLst>
                    <a:ext uri="{FF2B5EF4-FFF2-40B4-BE49-F238E27FC236}">
                      <a16:creationId xmlns:a16="http://schemas.microsoft.com/office/drawing/2014/main" id="{21232209-ECBF-2197-699B-AF5EB6D4404A}"/>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95" name="Connector: Elbow 94">
                  <a:extLst>
                    <a:ext uri="{FF2B5EF4-FFF2-40B4-BE49-F238E27FC236}">
                      <a16:creationId xmlns:a16="http://schemas.microsoft.com/office/drawing/2014/main" id="{1AF5BC2C-563C-6AC1-F5DE-AB657CAC15AC}"/>
                    </a:ext>
                  </a:extLst>
                </p:cNvPr>
                <p:cNvCxnSpPr>
                  <a:stCxn id="102" idx="3"/>
                  <a:endCxn id="84"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928D6743-52BA-1523-378A-BDD0413072A1}"/>
                    </a:ext>
                  </a:extLst>
                </p:cNvPr>
                <p:cNvCxnSpPr>
                  <a:cxnSpLocks/>
                  <a:stCxn id="84" idx="2"/>
                  <a:endCxn id="86"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EA3EB74A-38B8-F902-C998-30CAF85D526A}"/>
                    </a:ext>
                  </a:extLst>
                </p:cNvPr>
                <p:cNvCxnSpPr>
                  <a:cxnSpLocks/>
                  <a:stCxn id="81" idx="2"/>
                  <a:endCxn id="100"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5676733B-0DF0-0C50-70D0-152F9CAA7C22}"/>
                    </a:ext>
                  </a:extLst>
                </p:cNvPr>
                <p:cNvCxnSpPr>
                  <a:cxnSpLocks/>
                  <a:stCxn id="83" idx="2"/>
                  <a:endCxn id="84"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BE3CEF4-7355-F2E8-8208-09C68DACBE28}"/>
                    </a:ext>
                  </a:extLst>
                </p:cNvPr>
                <p:cNvCxnSpPr>
                  <a:cxnSpLocks/>
                  <a:stCxn id="86" idx="2"/>
                  <a:endCxn id="87"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9984E3C-ECFE-7027-1437-E50C2E30DFD4}"/>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101" name="TextBox 100">
                  <a:extLst>
                    <a:ext uri="{FF2B5EF4-FFF2-40B4-BE49-F238E27FC236}">
                      <a16:creationId xmlns:a16="http://schemas.microsoft.com/office/drawing/2014/main" id="{276FC347-B9E1-75B8-4741-51F70B6F7667}"/>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102" name="TextBox 101">
                  <a:extLst>
                    <a:ext uri="{FF2B5EF4-FFF2-40B4-BE49-F238E27FC236}">
                      <a16:creationId xmlns:a16="http://schemas.microsoft.com/office/drawing/2014/main" id="{68DB393B-DEAF-DFF7-43AC-54BB1AA28071}"/>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103" name="Diamond 102">
                  <a:extLst>
                    <a:ext uri="{FF2B5EF4-FFF2-40B4-BE49-F238E27FC236}">
                      <a16:creationId xmlns:a16="http://schemas.microsoft.com/office/drawing/2014/main" id="{F6A58121-C721-3046-DE15-6CBA918F6D04}"/>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4" name="Connector: Elbow 103">
                  <a:extLst>
                    <a:ext uri="{FF2B5EF4-FFF2-40B4-BE49-F238E27FC236}">
                      <a16:creationId xmlns:a16="http://schemas.microsoft.com/office/drawing/2014/main" id="{694CDB80-01A0-5D8A-541D-A35BD86C2CCB}"/>
                    </a:ext>
                  </a:extLst>
                </p:cNvPr>
                <p:cNvCxnSpPr>
                  <a:cxnSpLocks/>
                  <a:stCxn id="83"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05" name="Diamond 104">
                  <a:extLst>
                    <a:ext uri="{FF2B5EF4-FFF2-40B4-BE49-F238E27FC236}">
                      <a16:creationId xmlns:a16="http://schemas.microsoft.com/office/drawing/2014/main" id="{F0708D8B-9B38-6013-DB07-6DD54AA5DB66}"/>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TextBox 105">
                  <a:extLst>
                    <a:ext uri="{FF2B5EF4-FFF2-40B4-BE49-F238E27FC236}">
                      <a16:creationId xmlns:a16="http://schemas.microsoft.com/office/drawing/2014/main" id="{4ABF5EB9-D471-BEB2-E98B-636F95446811}"/>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107" name="TextBox 106">
                  <a:extLst>
                    <a:ext uri="{FF2B5EF4-FFF2-40B4-BE49-F238E27FC236}">
                      <a16:creationId xmlns:a16="http://schemas.microsoft.com/office/drawing/2014/main" id="{AC6FF9F6-4B1D-9E0D-CD8C-8F7A294DC3F5}"/>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108" name="TextBox 107">
                  <a:extLst>
                    <a:ext uri="{FF2B5EF4-FFF2-40B4-BE49-F238E27FC236}">
                      <a16:creationId xmlns:a16="http://schemas.microsoft.com/office/drawing/2014/main" id="{B37819BC-30C0-78E0-B840-6A267CE46F8F}"/>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109" name="TextBox 108">
                  <a:extLst>
                    <a:ext uri="{FF2B5EF4-FFF2-40B4-BE49-F238E27FC236}">
                      <a16:creationId xmlns:a16="http://schemas.microsoft.com/office/drawing/2014/main" id="{872A2ECE-B90C-69E4-F6E4-CA237E832832}"/>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10" name="TextBox 109">
                  <a:extLst>
                    <a:ext uri="{FF2B5EF4-FFF2-40B4-BE49-F238E27FC236}">
                      <a16:creationId xmlns:a16="http://schemas.microsoft.com/office/drawing/2014/main" id="{4370A69F-FDAF-69F9-8F3B-6A46246DF927}"/>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11" name="TextBox 110">
                  <a:extLst>
                    <a:ext uri="{FF2B5EF4-FFF2-40B4-BE49-F238E27FC236}">
                      <a16:creationId xmlns:a16="http://schemas.microsoft.com/office/drawing/2014/main" id="{CF239AC8-8A18-3102-6457-A19113846C0E}"/>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12" name="TextBox 111">
                  <a:extLst>
                    <a:ext uri="{FF2B5EF4-FFF2-40B4-BE49-F238E27FC236}">
                      <a16:creationId xmlns:a16="http://schemas.microsoft.com/office/drawing/2014/main" id="{0256772F-F2FB-BAAF-8530-569703049FB2}"/>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13" name="TextBox 112">
                  <a:extLst>
                    <a:ext uri="{FF2B5EF4-FFF2-40B4-BE49-F238E27FC236}">
                      <a16:creationId xmlns:a16="http://schemas.microsoft.com/office/drawing/2014/main" id="{6D5EA33B-8881-4790-D76E-96BD3A96930D}"/>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114" name="TextBox 113">
                  <a:extLst>
                    <a:ext uri="{FF2B5EF4-FFF2-40B4-BE49-F238E27FC236}">
                      <a16:creationId xmlns:a16="http://schemas.microsoft.com/office/drawing/2014/main" id="{833CCFE7-9233-29F4-AF14-4846827C94D5}"/>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115" name="TextBox 114">
                  <a:extLst>
                    <a:ext uri="{FF2B5EF4-FFF2-40B4-BE49-F238E27FC236}">
                      <a16:creationId xmlns:a16="http://schemas.microsoft.com/office/drawing/2014/main" id="{3DC27ED5-F63D-0C32-AE3F-6FAE768F2854}"/>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116" name="TextBox 115">
                  <a:extLst>
                    <a:ext uri="{FF2B5EF4-FFF2-40B4-BE49-F238E27FC236}">
                      <a16:creationId xmlns:a16="http://schemas.microsoft.com/office/drawing/2014/main" id="{A6D07859-7C88-0432-18CE-3E656155E3EB}"/>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117" name="TextBox 116">
                  <a:extLst>
                    <a:ext uri="{FF2B5EF4-FFF2-40B4-BE49-F238E27FC236}">
                      <a16:creationId xmlns:a16="http://schemas.microsoft.com/office/drawing/2014/main" id="{F2126D08-6BDE-6BF6-B0E3-F58533ED62A1}"/>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118" name="TextBox 117">
                  <a:extLst>
                    <a:ext uri="{FF2B5EF4-FFF2-40B4-BE49-F238E27FC236}">
                      <a16:creationId xmlns:a16="http://schemas.microsoft.com/office/drawing/2014/main" id="{6A2FE1F2-58A6-B396-DB76-A1DC01E76E34}"/>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119" name="TextBox 118">
                  <a:extLst>
                    <a:ext uri="{FF2B5EF4-FFF2-40B4-BE49-F238E27FC236}">
                      <a16:creationId xmlns:a16="http://schemas.microsoft.com/office/drawing/2014/main" id="{1E625451-BEFD-B7DB-F262-9CF655999AB7}"/>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72" name="Graphic 71" descr="Target Audience">
                <a:extLst>
                  <a:ext uri="{FF2B5EF4-FFF2-40B4-BE49-F238E27FC236}">
                    <a16:creationId xmlns:a16="http://schemas.microsoft.com/office/drawing/2014/main" id="{CDE755E1-BF11-57E2-84A7-4F8094F75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68000" y="573266"/>
                <a:ext cx="483779" cy="483779"/>
              </a:xfrm>
              <a:prstGeom prst="rect">
                <a:avLst/>
              </a:prstGeom>
            </p:spPr>
          </p:pic>
          <p:pic>
            <p:nvPicPr>
              <p:cNvPr id="73" name="Graphic 72" descr="Monthly calendar">
                <a:extLst>
                  <a:ext uri="{FF2B5EF4-FFF2-40B4-BE49-F238E27FC236}">
                    <a16:creationId xmlns:a16="http://schemas.microsoft.com/office/drawing/2014/main" id="{5FC244A2-6B58-F117-4A2E-31AA269A7D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92810" y="224095"/>
                <a:ext cx="392080" cy="392080"/>
              </a:xfrm>
              <a:prstGeom prst="rect">
                <a:avLst/>
              </a:prstGeom>
            </p:spPr>
          </p:pic>
        </p:grpSp>
        <p:sp>
          <p:nvSpPr>
            <p:cNvPr id="68" name="TextBox 67">
              <a:extLst>
                <a:ext uri="{FF2B5EF4-FFF2-40B4-BE49-F238E27FC236}">
                  <a16:creationId xmlns:a16="http://schemas.microsoft.com/office/drawing/2014/main" id="{F60E6D95-B481-A02A-131C-A3AFD4F77A43}"/>
                </a:ext>
              </a:extLst>
            </p:cNvPr>
            <p:cNvSpPr txBox="1"/>
            <p:nvPr/>
          </p:nvSpPr>
          <p:spPr>
            <a:xfrm>
              <a:off x="10714090" y="1908914"/>
              <a:ext cx="1362456" cy="347472"/>
            </a:xfrm>
            <a:prstGeom prst="roundRect">
              <a:avLst/>
            </a:prstGeom>
            <a:solidFill>
              <a:srgbClr val="98D1A6"/>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grpSp>
    </p:spTree>
    <p:extLst>
      <p:ext uri="{BB962C8B-B14F-4D97-AF65-F5344CB8AC3E}">
        <p14:creationId xmlns:p14="http://schemas.microsoft.com/office/powerpoint/2010/main" val="16747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4837-DA53-B015-2E25-132B4DA94CE9}"/>
              </a:ext>
            </a:extLst>
          </p:cNvPr>
          <p:cNvSpPr>
            <a:spLocks noGrp="1"/>
          </p:cNvSpPr>
          <p:nvPr>
            <p:ph type="title"/>
          </p:nvPr>
        </p:nvSpPr>
        <p:spPr/>
        <p:txBody>
          <a:bodyPr/>
          <a:lstStyle/>
          <a:p>
            <a:r>
              <a:rPr lang="en-US"/>
              <a:t>Sample PED Excerpts</a:t>
            </a:r>
          </a:p>
        </p:txBody>
      </p:sp>
      <p:sp>
        <p:nvSpPr>
          <p:cNvPr id="7" name="TextBox 6">
            <a:extLst>
              <a:ext uri="{FF2B5EF4-FFF2-40B4-BE49-F238E27FC236}">
                <a16:creationId xmlns:a16="http://schemas.microsoft.com/office/drawing/2014/main" id="{74E36F4A-B52C-255D-4C44-032D5E1E7D63}"/>
              </a:ext>
            </a:extLst>
          </p:cNvPr>
          <p:cNvSpPr txBox="1"/>
          <p:nvPr/>
        </p:nvSpPr>
        <p:spPr>
          <a:xfrm>
            <a:off x="304800" y="970008"/>
            <a:ext cx="7332592" cy="5085495"/>
          </a:xfrm>
          <a:prstGeom prst="rect">
            <a:avLst/>
          </a:prstGeom>
          <a:noFill/>
          <a:ln>
            <a:solidFill>
              <a:srgbClr val="75DCFF"/>
            </a:solidFill>
          </a:ln>
        </p:spPr>
        <p:txBody>
          <a:bodyPr wrap="square">
            <a:spAutoFit/>
          </a:bodyPr>
          <a:lstStyle/>
          <a:p>
            <a:pPr marL="0" marR="0">
              <a:lnSpc>
                <a:spcPct val="107000"/>
              </a:lnSpc>
              <a:spcBef>
                <a:spcPts val="1200"/>
              </a:spcBef>
              <a:spcAft>
                <a:spcPts val="0"/>
              </a:spcAft>
            </a:pPr>
            <a:r>
              <a:rPr lang="en-US" sz="1600" b="1" i="1" u="sng" kern="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WATERSS Narrative for PED</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The search for innovative stormwater solutions and partnership opportunities, discussed below, are intended to efficiently satisfy regulatory requirements, with a wholistic watershed focus. These watershed solutions often realize better environmental benefits than traditional onsite treatment approaches.</a:t>
            </a:r>
          </a:p>
          <a:p>
            <a:pPr marL="0" marR="0">
              <a:lnSpc>
                <a:spcPct val="107000"/>
              </a:lnSpc>
              <a:spcBef>
                <a:spcPts val="200"/>
              </a:spcBef>
              <a:spcAft>
                <a:spcPts val="0"/>
              </a:spcAft>
            </a:pPr>
            <a:r>
              <a:rPr lang="en-US" sz="1300" b="1">
                <a:solidFill>
                  <a:srgbClr val="2F5496"/>
                </a:solidFill>
                <a:effectLst/>
                <a:highlight>
                  <a:srgbClr val="A7E8FF"/>
                </a:highlight>
                <a:latin typeface="Calibri Light" panose="020F0302020204030204" pitchFamily="34" charset="0"/>
                <a:ea typeface="Times New Roman" panose="02020603050405020304" pitchFamily="18" charset="0"/>
                <a:cs typeface="Times New Roman" panose="02020603050405020304" pitchFamily="18" charset="0"/>
              </a:rPr>
              <a:t>Regulatory Area Opportunities</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The proposed alignment intersects two adopted Basin Management Action Plans (BMAPs) and passes very close to the Big King Spring vent and the Little King Spring vent. Partnership opportunities for groundwater treatment projects within these </a:t>
            </a:r>
            <a:r>
              <a:rPr lang="en-US" sz="1100" err="1">
                <a:effectLst/>
                <a:latin typeface="Calibri" panose="020F0502020204030204" pitchFamily="34" charset="0"/>
                <a:ea typeface="Calibri" panose="020F0502020204030204" pitchFamily="34" charset="0"/>
                <a:cs typeface="Times New Roman" panose="02020603050405020304" pitchFamily="18" charset="0"/>
              </a:rPr>
              <a:t>springsheds</a:t>
            </a:r>
            <a:r>
              <a:rPr lang="en-US" sz="1100">
                <a:effectLst/>
                <a:latin typeface="Calibri" panose="020F0502020204030204" pitchFamily="34" charset="0"/>
                <a:ea typeface="Calibri" panose="020F0502020204030204" pitchFamily="34" charset="0"/>
                <a:cs typeface="Times New Roman" panose="02020603050405020304" pitchFamily="18" charset="0"/>
              </a:rPr>
              <a:t> are of interest to the FDOT.</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The project ends just south of the Fanning Springs Priority Focus Area, which discharges to an Outstanding Florida Spring. The project also intersects the Kings Bay priority focus area at the south end of the corridor. The project abuts the </a:t>
            </a:r>
            <a:r>
              <a:rPr lang="en-US" sz="1100" err="1">
                <a:effectLst/>
                <a:latin typeface="Calibri" panose="020F0502020204030204" pitchFamily="34" charset="0"/>
                <a:ea typeface="Calibri" panose="020F0502020204030204" pitchFamily="34" charset="0"/>
                <a:cs typeface="Times New Roman" panose="02020603050405020304" pitchFamily="18" charset="0"/>
              </a:rPr>
              <a:t>springshed</a:t>
            </a:r>
            <a:r>
              <a:rPr lang="en-US" sz="1100">
                <a:effectLst/>
                <a:latin typeface="Calibri" panose="020F0502020204030204" pitchFamily="34" charset="0"/>
                <a:ea typeface="Calibri" panose="020F0502020204030204" pitchFamily="34" charset="0"/>
                <a:cs typeface="Times New Roman" panose="02020603050405020304" pitchFamily="18" charset="0"/>
              </a:rPr>
              <a:t> BMAPs. </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The alignment crosses the Total Maximum Daily Loads (TMDLs), BMAPs, and impairments, below, listed from south to north:</a:t>
            </a: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Cross Florida Barge Canal [WBID: 1329A] – Adopted BMAP</a:t>
            </a: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Direct Runoff to Gulf [WBID: 1335] – Verified Impaired, Assumed Total Nitrogen (TN)</a:t>
            </a: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Spring Run [WBID: 1333] – Bacteria (verified impairment)</a:t>
            </a:r>
          </a:p>
          <a:p>
            <a:pPr marL="342900" marR="0" lvl="0" indent="-342900">
              <a:lnSpc>
                <a:spcPct val="107000"/>
              </a:lnSpc>
              <a:spcBef>
                <a:spcPts val="0"/>
              </a:spcBef>
              <a:spcAft>
                <a:spcPts val="0"/>
              </a:spcAft>
              <a:buFont typeface="+mj-lt"/>
              <a:buAutoNum type="arabicPeriod"/>
            </a:pPr>
            <a:r>
              <a:rPr lang="en-US" sz="1100" err="1">
                <a:effectLst/>
                <a:latin typeface="Calibri" panose="020F0502020204030204" pitchFamily="34" charset="0"/>
                <a:ea typeface="Calibri" panose="020F0502020204030204" pitchFamily="34" charset="0"/>
                <a:cs typeface="Times New Roman" panose="02020603050405020304" pitchFamily="18" charset="0"/>
              </a:rPr>
              <a:t>Waccasassa</a:t>
            </a:r>
            <a:r>
              <a:rPr lang="en-US" sz="1100">
                <a:effectLst/>
                <a:latin typeface="Calibri" panose="020F0502020204030204" pitchFamily="34" charset="0"/>
                <a:ea typeface="Calibri" panose="020F0502020204030204" pitchFamily="34" charset="0"/>
                <a:cs typeface="Times New Roman" panose="02020603050405020304" pitchFamily="18" charset="0"/>
              </a:rPr>
              <a:t> River [WBID 3699]- Bacteria (verified impairment)</a:t>
            </a: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Suwannee River [WBID:  3422A] – Adopted BMAP</a:t>
            </a:r>
          </a:p>
          <a:p>
            <a:pPr marL="45720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Questions for FDEP, Division of Environmental Assessment and Restoration (DEAR):  </a:t>
            </a: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For the Cross Florida Barge Canal and Suwannee River BMAPs (1 and 5 above), are there unfunded projects pending? Who should we contact for partnership opportunities and follow up discussion?</a:t>
            </a: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Because this project is located in </a:t>
            </a:r>
            <a:r>
              <a:rPr lang="en-US" sz="1100" err="1">
                <a:effectLst/>
                <a:latin typeface="Calibri" panose="020F0502020204030204" pitchFamily="34" charset="0"/>
                <a:ea typeface="Calibri" panose="020F0502020204030204" pitchFamily="34" charset="0"/>
                <a:cs typeface="Times New Roman" panose="02020603050405020304" pitchFamily="18" charset="0"/>
              </a:rPr>
              <a:t>springsheds</a:t>
            </a:r>
            <a:r>
              <a:rPr lang="en-US" sz="1100">
                <a:effectLst/>
                <a:latin typeface="Calibri" panose="020F0502020204030204" pitchFamily="34" charset="0"/>
                <a:ea typeface="Calibri" panose="020F0502020204030204" pitchFamily="34" charset="0"/>
                <a:cs typeface="Times New Roman" panose="02020603050405020304" pitchFamily="18" charset="0"/>
              </a:rPr>
              <a:t>, the FDOT recognizes that groundwater quality requirements for this project may be addressed on a </a:t>
            </a:r>
            <a:r>
              <a:rPr lang="en-US" sz="1100" err="1">
                <a:effectLst/>
                <a:latin typeface="Calibri" panose="020F0502020204030204" pitchFamily="34" charset="0"/>
                <a:ea typeface="Calibri" panose="020F0502020204030204" pitchFamily="34" charset="0"/>
                <a:cs typeface="Times New Roman" panose="02020603050405020304" pitchFamily="18" charset="0"/>
              </a:rPr>
              <a:t>springshed</a:t>
            </a:r>
            <a:r>
              <a:rPr lang="en-US" sz="1100">
                <a:effectLst/>
                <a:latin typeface="Calibri" panose="020F0502020204030204" pitchFamily="34" charset="0"/>
                <a:ea typeface="Calibri" panose="020F0502020204030204" pitchFamily="34" charset="0"/>
                <a:cs typeface="Times New Roman" panose="02020603050405020304" pitchFamily="18" charset="0"/>
              </a:rPr>
              <a:t> basis rather than in the immediate vicinity of the project.  Are such regional treatment opportunities available?</a:t>
            </a:r>
            <a:r>
              <a:rPr lang="en-US" sz="1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4473C52-8CD1-CCD4-29F8-8CDC7A6051FB}"/>
              </a:ext>
            </a:extLst>
          </p:cNvPr>
          <p:cNvSpPr txBox="1"/>
          <p:nvPr/>
        </p:nvSpPr>
        <p:spPr>
          <a:xfrm>
            <a:off x="3374394" y="2480347"/>
            <a:ext cx="7332592" cy="3954159"/>
          </a:xfrm>
          <a:prstGeom prst="rect">
            <a:avLst/>
          </a:prstGeom>
          <a:solidFill>
            <a:schemeClr val="bg1"/>
          </a:solidFill>
          <a:ln>
            <a:solidFill>
              <a:srgbClr val="75DCFF"/>
            </a:solidFill>
          </a:ln>
        </p:spPr>
        <p:txBody>
          <a:bodyPr wrap="square">
            <a:spAutoFit/>
          </a:bodyPr>
          <a:lstStyle/>
          <a:p>
            <a:pPr>
              <a:spcBef>
                <a:spcPts val="200"/>
              </a:spcBef>
            </a:pPr>
            <a:r>
              <a:rPr lang="en-US" sz="1300" b="1">
                <a:solidFill>
                  <a:srgbClr val="2F5496"/>
                </a:solidFill>
                <a:effectLst/>
                <a:highlight>
                  <a:srgbClr val="A7E8FF"/>
                </a:highlight>
                <a:latin typeface="Calibri Light" panose="020F0302020204030204" pitchFamily="34" charset="0"/>
                <a:ea typeface="Times New Roman" panose="02020603050405020304" pitchFamily="18" charset="0"/>
                <a:cs typeface="Times New Roman" panose="02020603050405020304" pitchFamily="18" charset="0"/>
              </a:rPr>
              <a:t>Stormwater Harvesting Partnership Opportunities</a:t>
            </a:r>
          </a:p>
          <a:p>
            <a:pPr marL="0" marR="0">
              <a:spcBef>
                <a:spcPts val="0"/>
              </a:spcBef>
              <a:spcAft>
                <a:spcPts val="800"/>
              </a:spcAft>
            </a:pPr>
            <a:r>
              <a:rPr lang="en-US" sz="1100">
                <a:effectLst/>
              </a:rPr>
              <a:t>No designated Minimum Flows and Levels waterbodies (MFLs) are noted within the immediate vicinity of the alignment, but the </a:t>
            </a:r>
            <a:r>
              <a:rPr lang="en-US" sz="1100" err="1">
                <a:effectLst/>
              </a:rPr>
              <a:t>Waccasassa</a:t>
            </a:r>
            <a:r>
              <a:rPr lang="en-US" sz="1100">
                <a:effectLst/>
              </a:rPr>
              <a:t> River and Estuary (fed also by the Wekiva River) will likely realize a benefit from discharges at three crossings where they go under US 19: </a:t>
            </a:r>
          </a:p>
          <a:p>
            <a:pPr marL="285750" indent="-285750">
              <a:lnSpc>
                <a:spcPct val="107000"/>
              </a:lnSpc>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Questions for SRWMD, Office of Minimum Flows and Levels; SWFWMD Resource Management Division and/or Operation, Lands and Resource Monitoring Division. </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Are there wetland re-hydration needs adjacent to US 19?</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Are there other beneficial uses for stormwater runoff near the project corridor?</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Question for SRWMD, Office of Water Supply and Office of Water Use and Water Well; SWFWMD Water Use Permit Bureau and Resource Management Division.</a:t>
            </a: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Are there regional raw water needs for cities and counties along the corridor? If so, do they have collection infrastructure near US 19?</a:t>
            </a:r>
          </a:p>
          <a:p>
            <a:pPr marL="0" marR="0">
              <a:lnSpc>
                <a:spcPct val="107000"/>
              </a:lnSpc>
              <a:spcBef>
                <a:spcPts val="200"/>
              </a:spcBef>
              <a:spcAft>
                <a:spcPts val="0"/>
              </a:spcAft>
            </a:pPr>
            <a:r>
              <a:rPr lang="en-US" sz="1300" b="1">
                <a:solidFill>
                  <a:srgbClr val="2F5496"/>
                </a:solidFill>
                <a:effectLst/>
                <a:highlight>
                  <a:srgbClr val="A7E8FF"/>
                </a:highlight>
                <a:latin typeface="Calibri Light" panose="020F0302020204030204" pitchFamily="34" charset="0"/>
                <a:ea typeface="Times New Roman" panose="02020603050405020304" pitchFamily="18" charset="0"/>
                <a:cs typeface="Times New Roman" panose="02020603050405020304" pitchFamily="18" charset="0"/>
              </a:rPr>
              <a:t>Regional Pond Opportunities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Question for SRWMD, Office of Environmental Resource Permit (ERP) and Environmental Compliance; SWFWMD ERP Bureau.</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Are any regional ponds being constructed near or upstream of the project, especially along the Withlacoochee River?</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Are there opportunities for participating in regional floodplain mitigation?</a:t>
            </a: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Would the WMD recognize Continuous Monitoring and Adaptive Control (CMAC) as contributing to floodplain compensation?</a:t>
            </a:r>
          </a:p>
        </p:txBody>
      </p:sp>
      <p:pic>
        <p:nvPicPr>
          <p:cNvPr id="5" name="Picture 4">
            <a:extLst>
              <a:ext uri="{FF2B5EF4-FFF2-40B4-BE49-F238E27FC236}">
                <a16:creationId xmlns:a16="http://schemas.microsoft.com/office/drawing/2014/main" id="{5B396DAC-24C3-F554-71C9-964B1777BF8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402" t="21281" r="-226" b="4793"/>
          <a:stretch/>
        </p:blipFill>
        <p:spPr>
          <a:xfrm>
            <a:off x="7275082" y="1294985"/>
            <a:ext cx="4364828" cy="3502485"/>
          </a:xfrm>
          <a:prstGeom prst="rect">
            <a:avLst/>
          </a:prstGeom>
          <a:noFill/>
          <a:ln>
            <a:solidFill>
              <a:srgbClr val="A7E8FF"/>
            </a:solidFill>
          </a:ln>
        </p:spPr>
      </p:pic>
    </p:spTree>
    <p:extLst>
      <p:ext uri="{BB962C8B-B14F-4D97-AF65-F5344CB8AC3E}">
        <p14:creationId xmlns:p14="http://schemas.microsoft.com/office/powerpoint/2010/main" val="3695909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21D9BB97-FCFA-4E9A-8EDC-42F23EB52E3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901"/>
          <a:stretch/>
        </p:blipFill>
        <p:spPr>
          <a:xfrm rot="10800000">
            <a:off x="1099192" y="1003500"/>
            <a:ext cx="9993629" cy="4411980"/>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A57A9FAF-8F84-4911-B081-53D1525728C3}"/>
              </a:ext>
            </a:extLst>
          </p:cNvPr>
          <p:cNvSpPr txBox="1">
            <a:spLocks/>
          </p:cNvSpPr>
          <p:nvPr/>
        </p:nvSpPr>
        <p:spPr>
          <a:xfrm>
            <a:off x="228599" y="411480"/>
            <a:ext cx="11234567" cy="82296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3800" b="1" kern="1200" spc="-90" baseline="0">
                <a:solidFill>
                  <a:schemeClr val="accent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a:solidFill>
                  <a:srgbClr val="00749C"/>
                </a:solidFill>
                <a:latin typeface="Tahoma"/>
              </a:rPr>
              <a:t>    </a:t>
            </a:r>
            <a:r>
              <a:rPr kumimoji="0" lang="en-US" sz="3200" b="1" i="0" u="none" strike="noStrike" kern="1200" cap="none" spc="-90" normalizeH="0" baseline="0" noProof="0">
                <a:ln>
                  <a:noFill/>
                </a:ln>
                <a:solidFill>
                  <a:srgbClr val="00749C"/>
                </a:solidFill>
                <a:effectLst/>
                <a:uLnTx/>
                <a:uFillTx/>
                <a:latin typeface="Tahoma"/>
                <a:ea typeface="+mj-ea"/>
                <a:cs typeface="+mj-cs"/>
              </a:rPr>
              <a:t>                      Expands the Roles of ETAT Agencies</a:t>
            </a:r>
          </a:p>
        </p:txBody>
      </p:sp>
      <p:pic>
        <p:nvPicPr>
          <p:cNvPr id="5" name="Picture 4">
            <a:extLst>
              <a:ext uri="{FF2B5EF4-FFF2-40B4-BE49-F238E27FC236}">
                <a16:creationId xmlns:a16="http://schemas.microsoft.com/office/drawing/2014/main" id="{6A6AA9B4-2A62-461E-8720-4D6703FDD9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807" y="360092"/>
            <a:ext cx="2273641" cy="544510"/>
          </a:xfrm>
          <a:prstGeom prst="rect">
            <a:avLst/>
          </a:prstGeom>
          <a:noFill/>
          <a:ln>
            <a:noFill/>
          </a:ln>
        </p:spPr>
      </p:pic>
      <p:sp>
        <p:nvSpPr>
          <p:cNvPr id="24" name="TextBox 23">
            <a:extLst>
              <a:ext uri="{FF2B5EF4-FFF2-40B4-BE49-F238E27FC236}">
                <a16:creationId xmlns:a16="http://schemas.microsoft.com/office/drawing/2014/main" id="{75D5D4F6-BFDB-40D4-8EDE-08B7422D9C10}"/>
              </a:ext>
            </a:extLst>
          </p:cNvPr>
          <p:cNvSpPr txBox="1"/>
          <p:nvPr/>
        </p:nvSpPr>
        <p:spPr>
          <a:xfrm>
            <a:off x="1482194" y="1392551"/>
            <a:ext cx="3794374" cy="95410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2400"/>
              </a:spcBef>
              <a:spcAft>
                <a:spcPts val="600"/>
              </a:spcAft>
              <a:buClrTx/>
              <a:buSzTx/>
              <a:buFontTx/>
              <a:buNone/>
              <a:tabLst/>
              <a:defRPr/>
            </a:pPr>
            <a:r>
              <a:rPr kumimoji="0" lang="en-US" sz="2800" b="1" i="0" u="none" strike="noStrike" kern="1200" cap="none" spc="-80" normalizeH="0" baseline="0" noProof="0">
                <a:ln>
                  <a:noFill/>
                </a:ln>
                <a:solidFill>
                  <a:prstClr val="white"/>
                </a:solidFill>
                <a:effectLst/>
                <a:uLnTx/>
                <a:uFillTx/>
                <a:latin typeface="Calibri"/>
                <a:ea typeface="+mn-ea"/>
                <a:cs typeface="+mn-cs"/>
              </a:rPr>
              <a:t>Existing Regulatory Comment Role</a:t>
            </a:r>
          </a:p>
        </p:txBody>
      </p:sp>
      <p:sp>
        <p:nvSpPr>
          <p:cNvPr id="25" name="TextBox 24">
            <a:extLst>
              <a:ext uri="{FF2B5EF4-FFF2-40B4-BE49-F238E27FC236}">
                <a16:creationId xmlns:a16="http://schemas.microsoft.com/office/drawing/2014/main" id="{12687A56-D4CA-4BE0-A199-60D0FDBA924A}"/>
              </a:ext>
            </a:extLst>
          </p:cNvPr>
          <p:cNvSpPr txBox="1"/>
          <p:nvPr/>
        </p:nvSpPr>
        <p:spPr>
          <a:xfrm>
            <a:off x="6631939" y="1133960"/>
            <a:ext cx="3794374" cy="1384995"/>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1600"/>
              </a:spcBef>
              <a:spcAft>
                <a:spcPts val="600"/>
              </a:spcAft>
              <a:buClrTx/>
              <a:buSzTx/>
              <a:buFontTx/>
              <a:buNone/>
              <a:tabLst/>
              <a:defRPr/>
            </a:pPr>
            <a:r>
              <a:rPr kumimoji="0" lang="en-US" sz="2800" b="1" i="0" u="none" strike="noStrike" kern="1200" cap="none" spc="-80" normalizeH="0" baseline="0" noProof="0">
                <a:ln>
                  <a:noFill/>
                </a:ln>
                <a:solidFill>
                  <a:prstClr val="white"/>
                </a:solidFill>
                <a:effectLst/>
                <a:uLnTx/>
                <a:uFillTx/>
                <a:latin typeface="Calibri"/>
                <a:ea typeface="+mn-ea"/>
                <a:cs typeface="+mn-cs"/>
              </a:rPr>
              <a:t>New Resource Improvement Role - WATERSS</a:t>
            </a:r>
          </a:p>
        </p:txBody>
      </p:sp>
      <p:sp>
        <p:nvSpPr>
          <p:cNvPr id="26" name="Content Placeholder 2">
            <a:extLst>
              <a:ext uri="{FF2B5EF4-FFF2-40B4-BE49-F238E27FC236}">
                <a16:creationId xmlns:a16="http://schemas.microsoft.com/office/drawing/2014/main" id="{42207D29-0382-4AB9-92E3-413034F22FF2}"/>
              </a:ext>
            </a:extLst>
          </p:cNvPr>
          <p:cNvSpPr txBox="1">
            <a:spLocks/>
          </p:cNvSpPr>
          <p:nvPr/>
        </p:nvSpPr>
        <p:spPr>
          <a:xfrm>
            <a:off x="1482194" y="2241479"/>
            <a:ext cx="4101949" cy="3216336"/>
          </a:xfrm>
          <a:prstGeom prst="rect">
            <a:avLst/>
          </a:prstGeom>
        </p:spPr>
        <p:txBody>
          <a:bodyPr vert="horz" lIns="0" tIns="0" rIns="0" bIns="0" rtlCol="0" anchor="ctr">
            <a:noAutofit/>
          </a:bodyPr>
          <a:lstStyle>
            <a:lvl1pPr marL="216694" indent="-216694" algn="l" defTabSz="685800" rtl="0" eaLnBrk="1" latinLnBrk="0" hangingPunct="1">
              <a:lnSpc>
                <a:spcPct val="85000"/>
              </a:lnSpc>
              <a:spcBef>
                <a:spcPts val="0"/>
              </a:spcBef>
              <a:spcAft>
                <a:spcPts val="1050"/>
              </a:spcAft>
              <a:buSzPct val="130000"/>
              <a:buFontTx/>
              <a:buBlip>
                <a:blip r:embed="rId6"/>
              </a:buBlip>
              <a:defRPr sz="1800" kern="1200" spc="-60" baseline="0">
                <a:solidFill>
                  <a:schemeClr val="tx1"/>
                </a:solidFill>
                <a:latin typeface="+mn-lt"/>
                <a:ea typeface="+mn-ea"/>
                <a:cs typeface="+mn-cs"/>
              </a:defRPr>
            </a:lvl1pPr>
            <a:lvl2pPr marL="597694" indent="-211931" algn="l" defTabSz="685800" rtl="0" eaLnBrk="1" latinLnBrk="0" hangingPunct="1">
              <a:lnSpc>
                <a:spcPct val="85000"/>
              </a:lnSpc>
              <a:spcBef>
                <a:spcPts val="0"/>
              </a:spcBef>
              <a:spcAft>
                <a:spcPts val="1050"/>
              </a:spcAft>
              <a:buSzPct val="105000"/>
              <a:buFontTx/>
              <a:buBlip>
                <a:blip r:embed="rId7"/>
              </a:buBlip>
              <a:defRPr sz="1800" kern="1200" spc="-60" baseline="0">
                <a:solidFill>
                  <a:schemeClr val="tx1"/>
                </a:solidFill>
                <a:latin typeface="+mn-lt"/>
                <a:ea typeface="+mn-ea"/>
                <a:cs typeface="+mn-cs"/>
              </a:defRPr>
            </a:lvl2pPr>
            <a:lvl3pPr marL="857250" indent="-166688" algn="l" defTabSz="685800" rtl="0" eaLnBrk="1" latinLnBrk="0" hangingPunct="1">
              <a:lnSpc>
                <a:spcPct val="85000"/>
              </a:lnSpc>
              <a:spcBef>
                <a:spcPts val="0"/>
              </a:spcBef>
              <a:spcAft>
                <a:spcPts val="1050"/>
              </a:spcAft>
              <a:buClr>
                <a:schemeClr val="tx2">
                  <a:lumMod val="60000"/>
                  <a:lumOff val="40000"/>
                </a:schemeClr>
              </a:buClr>
              <a:buSzPct val="90000"/>
              <a:buFont typeface="Arial" panose="020B0604020202020204" pitchFamily="34" charset="0"/>
              <a:buChar char="•"/>
              <a:defRPr sz="1800" kern="1200" spc="-60" baseline="0">
                <a:solidFill>
                  <a:schemeClr val="tx1"/>
                </a:solidFill>
                <a:latin typeface="+mn-lt"/>
                <a:ea typeface="+mn-ea"/>
                <a:cs typeface="+mn-cs"/>
              </a:defRPr>
            </a:lvl3pPr>
            <a:lvl4pPr marL="1073944" indent="-166688"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defRPr sz="1800" kern="1200" spc="-60" baseline="0">
                <a:solidFill>
                  <a:schemeClr val="tx1"/>
                </a:solidFill>
                <a:latin typeface="+mn-lt"/>
                <a:ea typeface="+mn-ea"/>
                <a:cs typeface="+mn-cs"/>
              </a:defRPr>
            </a:lvl4pPr>
            <a:lvl5pPr marL="1200150" indent="-127397"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tabLst/>
              <a:defRPr sz="1800" kern="1200" spc="-60" baseline="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15926" marR="0" lvl="0" indent="-288918" algn="l" defTabSz="914377" rtl="0" eaLnBrk="1" fontAlgn="auto" latinLnBrk="0" hangingPunct="1">
              <a:lnSpc>
                <a:spcPct val="100000"/>
              </a:lnSpc>
              <a:spcBef>
                <a:spcPts val="600"/>
              </a:spcBef>
              <a:spcAft>
                <a:spcPts val="600"/>
              </a:spcAft>
              <a:buClrTx/>
              <a:buSzPct val="130000"/>
              <a:buFontTx/>
              <a:buBlip>
                <a:blip r:embed="rId6"/>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Comments on expected impacts and permit requirements</a:t>
            </a:r>
            <a:endParaRPr kumimoji="0" lang="en-US" sz="2500" b="0" i="0" u="none" strike="sngStrike" kern="1200" cap="none" spc="-80" normalizeH="0" baseline="0" noProof="0">
              <a:ln>
                <a:noFill/>
              </a:ln>
              <a:solidFill>
                <a:sysClr val="windowText" lastClr="000000"/>
              </a:solidFill>
              <a:effectLst/>
              <a:uLnTx/>
              <a:uFillTx/>
              <a:latin typeface="Calibri"/>
              <a:ea typeface="+mn-ea"/>
              <a:cs typeface="+mn-cs"/>
            </a:endParaRPr>
          </a:p>
          <a:p>
            <a:pPr marL="515926" marR="0" lvl="0" indent="-288918" algn="l" defTabSz="914377" rtl="0" eaLnBrk="1" fontAlgn="auto" latinLnBrk="0" hangingPunct="1">
              <a:lnSpc>
                <a:spcPct val="100000"/>
              </a:lnSpc>
              <a:spcBef>
                <a:spcPts val="600"/>
              </a:spcBef>
              <a:spcAft>
                <a:spcPts val="600"/>
              </a:spcAft>
              <a:buClrTx/>
              <a:buSzPct val="130000"/>
              <a:buFontTx/>
              <a:buBlip>
                <a:blip r:embed="rId6"/>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Degrees of effect</a:t>
            </a:r>
          </a:p>
        </p:txBody>
      </p:sp>
      <p:sp>
        <p:nvSpPr>
          <p:cNvPr id="27" name="Content Placeholder 2">
            <a:extLst>
              <a:ext uri="{FF2B5EF4-FFF2-40B4-BE49-F238E27FC236}">
                <a16:creationId xmlns:a16="http://schemas.microsoft.com/office/drawing/2014/main" id="{13B483E6-71B6-4DC6-983E-7AA7D5CF769F}"/>
              </a:ext>
            </a:extLst>
          </p:cNvPr>
          <p:cNvSpPr txBox="1">
            <a:spLocks/>
          </p:cNvSpPr>
          <p:nvPr/>
        </p:nvSpPr>
        <p:spPr>
          <a:xfrm>
            <a:off x="6478152" y="2606651"/>
            <a:ext cx="4101949" cy="2907726"/>
          </a:xfrm>
          <a:prstGeom prst="rect">
            <a:avLst/>
          </a:prstGeom>
          <a:noFill/>
        </p:spPr>
        <p:txBody>
          <a:bodyPr vert="horz" lIns="0" tIns="0" rIns="0" bIns="0" rtlCol="0" anchor="ctr">
            <a:noAutofit/>
          </a:bodyPr>
          <a:lstStyle>
            <a:lvl1pPr marL="216694" indent="-216694" algn="l" defTabSz="685800" rtl="0" eaLnBrk="1" latinLnBrk="0" hangingPunct="1">
              <a:lnSpc>
                <a:spcPct val="85000"/>
              </a:lnSpc>
              <a:spcBef>
                <a:spcPts val="0"/>
              </a:spcBef>
              <a:spcAft>
                <a:spcPts val="1050"/>
              </a:spcAft>
              <a:buSzPct val="130000"/>
              <a:buFontTx/>
              <a:buBlip>
                <a:blip r:embed="rId6"/>
              </a:buBlip>
              <a:defRPr sz="1800" kern="1200" spc="-60" baseline="0">
                <a:solidFill>
                  <a:schemeClr val="tx1"/>
                </a:solidFill>
                <a:latin typeface="+mn-lt"/>
                <a:ea typeface="+mn-ea"/>
                <a:cs typeface="+mn-cs"/>
              </a:defRPr>
            </a:lvl1pPr>
            <a:lvl2pPr marL="597694" indent="-211931" algn="l" defTabSz="685800" rtl="0" eaLnBrk="1" latinLnBrk="0" hangingPunct="1">
              <a:lnSpc>
                <a:spcPct val="85000"/>
              </a:lnSpc>
              <a:spcBef>
                <a:spcPts val="0"/>
              </a:spcBef>
              <a:spcAft>
                <a:spcPts val="1050"/>
              </a:spcAft>
              <a:buSzPct val="105000"/>
              <a:buFontTx/>
              <a:buBlip>
                <a:blip r:embed="rId7"/>
              </a:buBlip>
              <a:defRPr sz="1800" kern="1200" spc="-60" baseline="0">
                <a:solidFill>
                  <a:schemeClr val="tx1"/>
                </a:solidFill>
                <a:latin typeface="+mn-lt"/>
                <a:ea typeface="+mn-ea"/>
                <a:cs typeface="+mn-cs"/>
              </a:defRPr>
            </a:lvl2pPr>
            <a:lvl3pPr marL="857250" indent="-166688" algn="l" defTabSz="685800" rtl="0" eaLnBrk="1" latinLnBrk="0" hangingPunct="1">
              <a:lnSpc>
                <a:spcPct val="85000"/>
              </a:lnSpc>
              <a:spcBef>
                <a:spcPts val="0"/>
              </a:spcBef>
              <a:spcAft>
                <a:spcPts val="1050"/>
              </a:spcAft>
              <a:buClr>
                <a:schemeClr val="tx2">
                  <a:lumMod val="60000"/>
                  <a:lumOff val="40000"/>
                </a:schemeClr>
              </a:buClr>
              <a:buSzPct val="90000"/>
              <a:buFont typeface="Arial" panose="020B0604020202020204" pitchFamily="34" charset="0"/>
              <a:buChar char="•"/>
              <a:defRPr sz="1800" kern="1200" spc="-60" baseline="0">
                <a:solidFill>
                  <a:schemeClr val="tx1"/>
                </a:solidFill>
                <a:latin typeface="+mn-lt"/>
                <a:ea typeface="+mn-ea"/>
                <a:cs typeface="+mn-cs"/>
              </a:defRPr>
            </a:lvl3pPr>
            <a:lvl4pPr marL="1073944" indent="-166688"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defRPr sz="1800" kern="1200" spc="-60" baseline="0">
                <a:solidFill>
                  <a:schemeClr val="tx1"/>
                </a:solidFill>
                <a:latin typeface="+mn-lt"/>
                <a:ea typeface="+mn-ea"/>
                <a:cs typeface="+mn-cs"/>
              </a:defRPr>
            </a:lvl4pPr>
            <a:lvl5pPr marL="1200150" indent="-127397"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tabLst/>
              <a:defRPr sz="1800" kern="1200" spc="-60" baseline="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15926" marR="0" lvl="0" indent="-288918" algn="l" defTabSz="914377" rtl="0" eaLnBrk="1" fontAlgn="auto" latinLnBrk="0" hangingPunct="1">
              <a:lnSpc>
                <a:spcPct val="100000"/>
              </a:lnSpc>
              <a:spcBef>
                <a:spcPts val="600"/>
              </a:spcBef>
              <a:spcAft>
                <a:spcPts val="600"/>
              </a:spcAft>
              <a:buClrTx/>
              <a:buSzPct val="130000"/>
              <a:buFontTx/>
              <a:buBlip>
                <a:blip r:embed="rId6"/>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Identify regional pond opportunities</a:t>
            </a:r>
          </a:p>
          <a:p>
            <a:pPr marL="515926" marR="0" lvl="0" indent="-288918" algn="l" defTabSz="914377" rtl="0" eaLnBrk="1" fontAlgn="auto" latinLnBrk="0" hangingPunct="1">
              <a:lnSpc>
                <a:spcPct val="100000"/>
              </a:lnSpc>
              <a:spcBef>
                <a:spcPts val="600"/>
              </a:spcBef>
              <a:spcAft>
                <a:spcPts val="600"/>
              </a:spcAft>
              <a:buClrTx/>
              <a:buSzPct val="130000"/>
              <a:buFontTx/>
              <a:buBlip>
                <a:blip r:embed="rId6"/>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Identify direct resource improvement strategies</a:t>
            </a:r>
          </a:p>
          <a:p>
            <a:pPr marL="515926" marR="0" lvl="0" indent="-288918" algn="l" defTabSz="914377" rtl="0" eaLnBrk="1" fontAlgn="auto" latinLnBrk="0" hangingPunct="1">
              <a:lnSpc>
                <a:spcPct val="100000"/>
              </a:lnSpc>
              <a:spcBef>
                <a:spcPts val="600"/>
              </a:spcBef>
              <a:spcAft>
                <a:spcPts val="600"/>
              </a:spcAft>
              <a:buClrTx/>
              <a:buSzPct val="130000"/>
              <a:buFontTx/>
              <a:buBlip>
                <a:blip r:embed="rId6"/>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Identify and possibly facilitate partnership opportunities</a:t>
            </a:r>
          </a:p>
        </p:txBody>
      </p:sp>
      <p:grpSp>
        <p:nvGrpSpPr>
          <p:cNvPr id="46" name="Group 45">
            <a:extLst>
              <a:ext uri="{FF2B5EF4-FFF2-40B4-BE49-F238E27FC236}">
                <a16:creationId xmlns:a16="http://schemas.microsoft.com/office/drawing/2014/main" id="{FB19530D-2FA7-4091-85FB-6D11F8B97FEB}"/>
              </a:ext>
            </a:extLst>
          </p:cNvPr>
          <p:cNvGrpSpPr/>
          <p:nvPr/>
        </p:nvGrpSpPr>
        <p:grpSpPr>
          <a:xfrm>
            <a:off x="1099183" y="5567879"/>
            <a:ext cx="9834521" cy="551264"/>
            <a:chOff x="1099183" y="5567879"/>
            <a:chExt cx="9834521" cy="551264"/>
          </a:xfrm>
        </p:grpSpPr>
        <p:sp>
          <p:nvSpPr>
            <p:cNvPr id="13" name="Rectangle: Rounded Corners 12">
              <a:extLst>
                <a:ext uri="{FF2B5EF4-FFF2-40B4-BE49-F238E27FC236}">
                  <a16:creationId xmlns:a16="http://schemas.microsoft.com/office/drawing/2014/main" id="{17BB762D-E598-4AB6-8418-7BA91426FBD9}"/>
                </a:ext>
              </a:extLst>
            </p:cNvPr>
            <p:cNvSpPr/>
            <p:nvPr/>
          </p:nvSpPr>
          <p:spPr>
            <a:xfrm>
              <a:off x="1099192" y="5614819"/>
              <a:ext cx="4747426" cy="486081"/>
            </a:xfrm>
            <a:prstGeom prst="roundRect">
              <a:avLst>
                <a:gd name="adj" fmla="val 12777"/>
              </a:avLst>
            </a:prstGeom>
            <a:solidFill>
              <a:srgbClr val="00598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9B9937BE-30AD-4C2F-9531-3E4866649505}"/>
                </a:ext>
              </a:extLst>
            </p:cNvPr>
            <p:cNvSpPr/>
            <p:nvPr/>
          </p:nvSpPr>
          <p:spPr>
            <a:xfrm>
              <a:off x="6107791" y="5614819"/>
              <a:ext cx="4825680" cy="486081"/>
            </a:xfrm>
            <a:prstGeom prst="roundRect">
              <a:avLst>
                <a:gd name="adj" fmla="val 12777"/>
              </a:avLst>
            </a:prstGeom>
            <a:solidFill>
              <a:srgbClr val="2E9A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Calibri"/>
                <a:ea typeface="+mn-ea"/>
                <a:cs typeface="+mn-cs"/>
              </a:endParaRPr>
            </a:p>
          </p:txBody>
        </p:sp>
        <p:sp>
          <p:nvSpPr>
            <p:cNvPr id="7" name="Parallelogram 6">
              <a:extLst>
                <a:ext uri="{FF2B5EF4-FFF2-40B4-BE49-F238E27FC236}">
                  <a16:creationId xmlns:a16="http://schemas.microsoft.com/office/drawing/2014/main" id="{3D129ACB-4AE5-4180-B792-40119D3A572E}"/>
                </a:ext>
              </a:extLst>
            </p:cNvPr>
            <p:cNvSpPr/>
            <p:nvPr/>
          </p:nvSpPr>
          <p:spPr>
            <a:xfrm>
              <a:off x="5559262" y="5614818"/>
              <a:ext cx="786122" cy="486082"/>
            </a:xfrm>
            <a:prstGeom prst="parallelogram">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CB90BDD-7364-4EF3-9526-6029AC416A4C}"/>
                </a:ext>
              </a:extLst>
            </p:cNvPr>
            <p:cNvSpPr txBox="1"/>
            <p:nvPr/>
          </p:nvSpPr>
          <p:spPr>
            <a:xfrm>
              <a:off x="1099183" y="5586059"/>
              <a:ext cx="4747425" cy="523221"/>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2400"/>
                </a:spcBef>
                <a:spcAft>
                  <a:spcPts val="600"/>
                </a:spcAft>
                <a:buClrTx/>
                <a:buSzTx/>
                <a:buFontTx/>
                <a:buNone/>
                <a:tabLst/>
                <a:defRPr/>
              </a:pPr>
              <a:r>
                <a:rPr kumimoji="0" lang="en-US" sz="2800" b="1" i="0" u="none" strike="noStrike" kern="1200" cap="none" spc="-80" normalizeH="0" baseline="0" noProof="0">
                  <a:ln>
                    <a:noFill/>
                  </a:ln>
                  <a:solidFill>
                    <a:prstClr val="white"/>
                  </a:solidFill>
                  <a:effectLst/>
                  <a:uLnTx/>
                  <a:uFillTx/>
                  <a:latin typeface="Calibri"/>
                  <a:ea typeface="+mn-ea"/>
                  <a:cs typeface="+mn-cs"/>
                </a:rPr>
                <a:t>Effects</a:t>
              </a:r>
            </a:p>
          </p:txBody>
        </p:sp>
        <p:sp>
          <p:nvSpPr>
            <p:cNvPr id="19" name="TextBox 18">
              <a:extLst>
                <a:ext uri="{FF2B5EF4-FFF2-40B4-BE49-F238E27FC236}">
                  <a16:creationId xmlns:a16="http://schemas.microsoft.com/office/drawing/2014/main" id="{11A52414-4337-4616-9BE2-10E2E4DD4992}"/>
                </a:ext>
              </a:extLst>
            </p:cNvPr>
            <p:cNvSpPr txBox="1"/>
            <p:nvPr/>
          </p:nvSpPr>
          <p:spPr>
            <a:xfrm>
              <a:off x="6186279" y="5595922"/>
              <a:ext cx="4747425" cy="523221"/>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2400"/>
                </a:spcBef>
                <a:spcAft>
                  <a:spcPts val="600"/>
                </a:spcAft>
                <a:buClrTx/>
                <a:buSzTx/>
                <a:buFontTx/>
                <a:buNone/>
                <a:tabLst/>
                <a:defRPr/>
              </a:pPr>
              <a:r>
                <a:rPr kumimoji="0" lang="en-US" sz="2800" b="1" i="0" u="none" strike="noStrike" kern="1200" cap="none" spc="-80" normalizeH="0" baseline="0" noProof="0">
                  <a:ln>
                    <a:noFill/>
                  </a:ln>
                  <a:solidFill>
                    <a:prstClr val="white"/>
                  </a:solidFill>
                  <a:effectLst/>
                  <a:uLnTx/>
                  <a:uFillTx/>
                  <a:latin typeface="Calibri"/>
                  <a:ea typeface="+mn-ea"/>
                  <a:cs typeface="+mn-cs"/>
                </a:rPr>
                <a:t>Opportunities</a:t>
              </a:r>
            </a:p>
          </p:txBody>
        </p:sp>
        <p:sp>
          <p:nvSpPr>
            <p:cNvPr id="20" name="TextBox 19">
              <a:extLst>
                <a:ext uri="{FF2B5EF4-FFF2-40B4-BE49-F238E27FC236}">
                  <a16:creationId xmlns:a16="http://schemas.microsoft.com/office/drawing/2014/main" id="{18386FB8-01ED-492F-A1BC-05891C89FB22}"/>
                </a:ext>
              </a:extLst>
            </p:cNvPr>
            <p:cNvSpPr txBox="1"/>
            <p:nvPr/>
          </p:nvSpPr>
          <p:spPr>
            <a:xfrm>
              <a:off x="5559029" y="5567879"/>
              <a:ext cx="786355" cy="523221"/>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2400"/>
                </a:spcBef>
                <a:spcAft>
                  <a:spcPts val="600"/>
                </a:spcAft>
                <a:buClrTx/>
                <a:buSzTx/>
                <a:buFontTx/>
                <a:buNone/>
                <a:tabLst/>
                <a:defRPr/>
              </a:pPr>
              <a:r>
                <a:rPr lang="en-US" sz="2800" b="1" spc="-80">
                  <a:solidFill>
                    <a:schemeClr val="bg1"/>
                  </a:solidFill>
                  <a:latin typeface="Calibri"/>
                </a:rPr>
                <a:t>v</a:t>
              </a:r>
              <a:r>
                <a:rPr kumimoji="0" lang="en-US" sz="2800" b="1" i="0" u="none" strike="noStrike" kern="1200" cap="none" spc="-80" normalizeH="0" baseline="0" noProof="0">
                  <a:ln>
                    <a:noFill/>
                  </a:ln>
                  <a:solidFill>
                    <a:schemeClr val="bg1"/>
                  </a:solidFill>
                  <a:effectLst/>
                  <a:uLnTx/>
                  <a:uFillTx/>
                  <a:latin typeface="Calibri"/>
                  <a:ea typeface="+mn-ea"/>
                  <a:cs typeface="+mn-cs"/>
                </a:rPr>
                <a:t>s.</a:t>
              </a:r>
            </a:p>
          </p:txBody>
        </p:sp>
      </p:grpSp>
    </p:spTree>
    <p:extLst>
      <p:ext uri="{BB962C8B-B14F-4D97-AF65-F5344CB8AC3E}">
        <p14:creationId xmlns:p14="http://schemas.microsoft.com/office/powerpoint/2010/main" val="358398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0B1214F-CB80-407F-8589-284D97BF45BC}"/>
              </a:ext>
            </a:extLst>
          </p:cNvPr>
          <p:cNvGrpSpPr/>
          <p:nvPr/>
        </p:nvGrpSpPr>
        <p:grpSpPr>
          <a:xfrm>
            <a:off x="10668000" y="224095"/>
            <a:ext cx="1469744" cy="5576860"/>
            <a:chOff x="10668000" y="224095"/>
            <a:chExt cx="1469744" cy="5576860"/>
          </a:xfrm>
        </p:grpSpPr>
        <p:grpSp>
          <p:nvGrpSpPr>
            <p:cNvPr id="58" name="Group 57">
              <a:extLst>
                <a:ext uri="{FF2B5EF4-FFF2-40B4-BE49-F238E27FC236}">
                  <a16:creationId xmlns:a16="http://schemas.microsoft.com/office/drawing/2014/main" id="{20DF360C-9F29-4A07-B2D3-7894B53CDD8E}"/>
                </a:ext>
              </a:extLst>
            </p:cNvPr>
            <p:cNvGrpSpPr/>
            <p:nvPr/>
          </p:nvGrpSpPr>
          <p:grpSpPr>
            <a:xfrm>
              <a:off x="10668000" y="224095"/>
              <a:ext cx="1469744" cy="5576860"/>
              <a:chOff x="10668000" y="224095"/>
              <a:chExt cx="1469744" cy="5576860"/>
            </a:xfrm>
          </p:grpSpPr>
          <p:sp>
            <p:nvSpPr>
              <p:cNvPr id="60" name="TextBox 59">
                <a:extLst>
                  <a:ext uri="{FF2B5EF4-FFF2-40B4-BE49-F238E27FC236}">
                    <a16:creationId xmlns:a16="http://schemas.microsoft.com/office/drawing/2014/main" id="{36D9AC59-F7A0-4204-88CB-048318B0B912}"/>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MOS</a:t>
                </a:r>
              </a:p>
            </p:txBody>
          </p:sp>
          <p:sp>
            <p:nvSpPr>
              <p:cNvPr id="61" name="TextBox 60">
                <a:extLst>
                  <a:ext uri="{FF2B5EF4-FFF2-40B4-BE49-F238E27FC236}">
                    <a16:creationId xmlns:a16="http://schemas.microsoft.com/office/drawing/2014/main" id="{49BDFF5A-8B2E-46C8-8193-163CC90EC054}"/>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 DC, ETDM</a:t>
                </a:r>
              </a:p>
            </p:txBody>
          </p:sp>
          <p:grpSp>
            <p:nvGrpSpPr>
              <p:cNvPr id="62" name="Group 61">
                <a:extLst>
                  <a:ext uri="{FF2B5EF4-FFF2-40B4-BE49-F238E27FC236}">
                    <a16:creationId xmlns:a16="http://schemas.microsoft.com/office/drawing/2014/main" id="{16E524BA-2D3D-466F-B9CB-3BEA72074238}"/>
                  </a:ext>
                </a:extLst>
              </p:cNvPr>
              <p:cNvGrpSpPr/>
              <p:nvPr/>
            </p:nvGrpSpPr>
            <p:grpSpPr>
              <a:xfrm>
                <a:off x="10778854" y="1295400"/>
                <a:ext cx="1358890" cy="4505555"/>
                <a:chOff x="10778854" y="1136304"/>
                <a:chExt cx="1358890" cy="4505555"/>
              </a:xfrm>
            </p:grpSpPr>
            <p:sp>
              <p:nvSpPr>
                <p:cNvPr id="65" name="Rectangle: Rounded Corners 64">
                  <a:extLst>
                    <a:ext uri="{FF2B5EF4-FFF2-40B4-BE49-F238E27FC236}">
                      <a16:creationId xmlns:a16="http://schemas.microsoft.com/office/drawing/2014/main" id="{624DED60-F1F3-4BAB-84E9-55521802A58F}"/>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Rounded Corners 65">
                  <a:extLst>
                    <a:ext uri="{FF2B5EF4-FFF2-40B4-BE49-F238E27FC236}">
                      <a16:creationId xmlns:a16="http://schemas.microsoft.com/office/drawing/2014/main" id="{225E171F-0785-4ED3-BDD0-118161802037}"/>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96FECF70-F2A6-4D17-8C95-BC5A6DC134EF}"/>
                    </a:ext>
                  </a:extLst>
                </p:cNvPr>
                <p:cNvCxnSpPr>
                  <a:cxnSpLocks/>
                  <a:stCxn id="85" idx="0"/>
                  <a:endCxn id="79"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2218143-EDA7-4554-A3B7-875041F4AB74}"/>
                    </a:ext>
                  </a:extLst>
                </p:cNvPr>
                <p:cNvCxnSpPr>
                  <a:cxnSpLocks/>
                  <a:stCxn id="79" idx="0"/>
                  <a:endCxn id="77"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747E212-6E5B-492D-96A1-7532446761BF}"/>
                    </a:ext>
                  </a:extLst>
                </p:cNvPr>
                <p:cNvCxnSpPr>
                  <a:cxnSpLocks/>
                  <a:stCxn id="77"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7C6FC2-4E03-4F22-8399-7DC0B23160B3}"/>
                    </a:ext>
                  </a:extLst>
                </p:cNvPr>
                <p:cNvCxnSpPr>
                  <a:cxnSpLocks/>
                  <a:stCxn id="72" idx="0"/>
                  <a:endCxn id="110"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1678674-C4B5-4105-A7DE-964EE93006C6}"/>
                    </a:ext>
                  </a:extLst>
                </p:cNvPr>
                <p:cNvCxnSpPr>
                  <a:cxnSpLocks/>
                  <a:stCxn id="72" idx="2"/>
                  <a:endCxn id="74"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EF48F32-FA9F-4D05-88D0-A7A26404E6C0}"/>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73" name="TextBox 72">
                  <a:extLst>
                    <a:ext uri="{FF2B5EF4-FFF2-40B4-BE49-F238E27FC236}">
                      <a16:creationId xmlns:a16="http://schemas.microsoft.com/office/drawing/2014/main" id="{5A396480-B923-4CD8-9D52-1ABB88A5C1B8}"/>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74" name="TextBox 73">
                  <a:extLst>
                    <a:ext uri="{FF2B5EF4-FFF2-40B4-BE49-F238E27FC236}">
                      <a16:creationId xmlns:a16="http://schemas.microsoft.com/office/drawing/2014/main" id="{6AB5A5D7-F0E9-4B86-B9D8-D80E7CA82A97}"/>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75" name="TextBox 74">
                  <a:extLst>
                    <a:ext uri="{FF2B5EF4-FFF2-40B4-BE49-F238E27FC236}">
                      <a16:creationId xmlns:a16="http://schemas.microsoft.com/office/drawing/2014/main" id="{E1D77C50-EFBD-4540-AA5F-1DF8369DEAF9}"/>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76" name="TextBox 75">
                  <a:extLst>
                    <a:ext uri="{FF2B5EF4-FFF2-40B4-BE49-F238E27FC236}">
                      <a16:creationId xmlns:a16="http://schemas.microsoft.com/office/drawing/2014/main" id="{04C94795-60EC-45EF-8F46-A48FC1A47085}"/>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77" name="TextBox 76">
                  <a:extLst>
                    <a:ext uri="{FF2B5EF4-FFF2-40B4-BE49-F238E27FC236}">
                      <a16:creationId xmlns:a16="http://schemas.microsoft.com/office/drawing/2014/main" id="{AA039DA3-428A-4C0B-86B7-32508F6246F8}"/>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78" name="TextBox 77">
                  <a:extLst>
                    <a:ext uri="{FF2B5EF4-FFF2-40B4-BE49-F238E27FC236}">
                      <a16:creationId xmlns:a16="http://schemas.microsoft.com/office/drawing/2014/main" id="{3DCEE34D-03C6-4D20-BC0C-4948839B5367}"/>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79" name="TextBox 78">
                  <a:extLst>
                    <a:ext uri="{FF2B5EF4-FFF2-40B4-BE49-F238E27FC236}">
                      <a16:creationId xmlns:a16="http://schemas.microsoft.com/office/drawing/2014/main" id="{C4931EFF-072C-4D61-8768-27B2DC02A1AD}"/>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80" name="TextBox 79">
                  <a:extLst>
                    <a:ext uri="{FF2B5EF4-FFF2-40B4-BE49-F238E27FC236}">
                      <a16:creationId xmlns:a16="http://schemas.microsoft.com/office/drawing/2014/main" id="{893E7376-DFF9-4F6B-BD0D-221EEC8D0792}"/>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81" name="TextBox 80">
                  <a:extLst>
                    <a:ext uri="{FF2B5EF4-FFF2-40B4-BE49-F238E27FC236}">
                      <a16:creationId xmlns:a16="http://schemas.microsoft.com/office/drawing/2014/main" id="{8789B146-E33D-4A88-8C10-856ABEA43D9D}"/>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82" name="TextBox 81">
                  <a:extLst>
                    <a:ext uri="{FF2B5EF4-FFF2-40B4-BE49-F238E27FC236}">
                      <a16:creationId xmlns:a16="http://schemas.microsoft.com/office/drawing/2014/main" id="{BA4D23C5-542D-4FB0-8F4C-11115CEE69EE}"/>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83" name="TextBox 82">
                  <a:extLst>
                    <a:ext uri="{FF2B5EF4-FFF2-40B4-BE49-F238E27FC236}">
                      <a16:creationId xmlns:a16="http://schemas.microsoft.com/office/drawing/2014/main" id="{BDA06E01-48A5-492E-8162-1A126EEB58CD}"/>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84" name="TextBox 83">
                  <a:extLst>
                    <a:ext uri="{FF2B5EF4-FFF2-40B4-BE49-F238E27FC236}">
                      <a16:creationId xmlns:a16="http://schemas.microsoft.com/office/drawing/2014/main" id="{81A554BB-0161-4CA3-9981-05E8D5A98D8B}"/>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85" name="TextBox 84">
                  <a:extLst>
                    <a:ext uri="{FF2B5EF4-FFF2-40B4-BE49-F238E27FC236}">
                      <a16:creationId xmlns:a16="http://schemas.microsoft.com/office/drawing/2014/main" id="{98FB7AA3-BE0D-44CF-BD24-6D9382A4DF10}"/>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86" name="Connector: Elbow 85">
                  <a:extLst>
                    <a:ext uri="{FF2B5EF4-FFF2-40B4-BE49-F238E27FC236}">
                      <a16:creationId xmlns:a16="http://schemas.microsoft.com/office/drawing/2014/main" id="{590DD63F-ECFA-419D-AD82-1A11FF41AEC7}"/>
                    </a:ext>
                  </a:extLst>
                </p:cNvPr>
                <p:cNvCxnSpPr>
                  <a:stCxn id="93" idx="3"/>
                  <a:endCxn id="75"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A754366A-A335-4CF2-8C2F-B7BCBF24E367}"/>
                    </a:ext>
                  </a:extLst>
                </p:cNvPr>
                <p:cNvCxnSpPr>
                  <a:cxnSpLocks/>
                  <a:stCxn id="75" idx="2"/>
                  <a:endCxn id="77"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51E60703-9679-412F-9AE1-8F8DE41CE934}"/>
                    </a:ext>
                  </a:extLst>
                </p:cNvPr>
                <p:cNvCxnSpPr>
                  <a:cxnSpLocks/>
                  <a:stCxn id="72" idx="2"/>
                  <a:endCxn id="91"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7A86D480-1EAE-4F01-A413-FA5F669063A6}"/>
                    </a:ext>
                  </a:extLst>
                </p:cNvPr>
                <p:cNvCxnSpPr>
                  <a:cxnSpLocks/>
                  <a:stCxn id="74" idx="2"/>
                  <a:endCxn id="75"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1EC9620C-A47D-485C-BB8C-753F620866F2}"/>
                    </a:ext>
                  </a:extLst>
                </p:cNvPr>
                <p:cNvCxnSpPr>
                  <a:cxnSpLocks/>
                  <a:stCxn id="77" idx="2"/>
                  <a:endCxn id="78"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80C07CF-4C98-4B30-904E-0463FE6F7C56}"/>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92" name="TextBox 91">
                  <a:extLst>
                    <a:ext uri="{FF2B5EF4-FFF2-40B4-BE49-F238E27FC236}">
                      <a16:creationId xmlns:a16="http://schemas.microsoft.com/office/drawing/2014/main" id="{F1C9A0B4-A599-4466-AE88-B9BAA4626AAB}"/>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93" name="TextBox 92">
                  <a:extLst>
                    <a:ext uri="{FF2B5EF4-FFF2-40B4-BE49-F238E27FC236}">
                      <a16:creationId xmlns:a16="http://schemas.microsoft.com/office/drawing/2014/main" id="{63640863-415D-4261-98F2-95A913660D6D}"/>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94" name="Diamond 93">
                  <a:extLst>
                    <a:ext uri="{FF2B5EF4-FFF2-40B4-BE49-F238E27FC236}">
                      <a16:creationId xmlns:a16="http://schemas.microsoft.com/office/drawing/2014/main" id="{738AA430-227D-42AD-A8CE-BB0484FA9CAC}"/>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5" name="Connector: Elbow 94">
                  <a:extLst>
                    <a:ext uri="{FF2B5EF4-FFF2-40B4-BE49-F238E27FC236}">
                      <a16:creationId xmlns:a16="http://schemas.microsoft.com/office/drawing/2014/main" id="{01D36D3F-A7B0-4850-8B65-FC7927DFA542}"/>
                    </a:ext>
                  </a:extLst>
                </p:cNvPr>
                <p:cNvCxnSpPr>
                  <a:cxnSpLocks/>
                  <a:stCxn id="74"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96" name="Diamond 95">
                  <a:extLst>
                    <a:ext uri="{FF2B5EF4-FFF2-40B4-BE49-F238E27FC236}">
                      <a16:creationId xmlns:a16="http://schemas.microsoft.com/office/drawing/2014/main" id="{A76BB324-B5E6-4552-A421-D8E97BF118EC}"/>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6A608192-3DDD-4F95-9E8D-784FA2EEFFBB}"/>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98" name="TextBox 97">
                  <a:extLst>
                    <a:ext uri="{FF2B5EF4-FFF2-40B4-BE49-F238E27FC236}">
                      <a16:creationId xmlns:a16="http://schemas.microsoft.com/office/drawing/2014/main" id="{2336F5E7-BE7F-4AF3-BC2D-6D83D0C1A0F3}"/>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99" name="TextBox 98">
                  <a:extLst>
                    <a:ext uri="{FF2B5EF4-FFF2-40B4-BE49-F238E27FC236}">
                      <a16:creationId xmlns:a16="http://schemas.microsoft.com/office/drawing/2014/main" id="{6D7D48A2-B478-470F-A7CA-E1354289B791}"/>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100" name="TextBox 99">
                  <a:extLst>
                    <a:ext uri="{FF2B5EF4-FFF2-40B4-BE49-F238E27FC236}">
                      <a16:creationId xmlns:a16="http://schemas.microsoft.com/office/drawing/2014/main" id="{024EBEA1-CF60-4EF1-BA96-DF55CE732DAF}"/>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01" name="TextBox 100">
                  <a:extLst>
                    <a:ext uri="{FF2B5EF4-FFF2-40B4-BE49-F238E27FC236}">
                      <a16:creationId xmlns:a16="http://schemas.microsoft.com/office/drawing/2014/main" id="{21C72CE1-DFDD-4403-AEAE-4554631C32E6}"/>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02" name="TextBox 101">
                  <a:extLst>
                    <a:ext uri="{FF2B5EF4-FFF2-40B4-BE49-F238E27FC236}">
                      <a16:creationId xmlns:a16="http://schemas.microsoft.com/office/drawing/2014/main" id="{77AC9590-3E72-4511-ACE5-C569DFA6D7F3}"/>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03" name="TextBox 102">
                  <a:extLst>
                    <a:ext uri="{FF2B5EF4-FFF2-40B4-BE49-F238E27FC236}">
                      <a16:creationId xmlns:a16="http://schemas.microsoft.com/office/drawing/2014/main" id="{16AF2B6E-B700-4F27-83C7-B464A96C0F39}"/>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04" name="TextBox 103">
                  <a:extLst>
                    <a:ext uri="{FF2B5EF4-FFF2-40B4-BE49-F238E27FC236}">
                      <a16:creationId xmlns:a16="http://schemas.microsoft.com/office/drawing/2014/main" id="{185D119B-0218-418A-A04D-1150750070F4}"/>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105" name="TextBox 104">
                  <a:extLst>
                    <a:ext uri="{FF2B5EF4-FFF2-40B4-BE49-F238E27FC236}">
                      <a16:creationId xmlns:a16="http://schemas.microsoft.com/office/drawing/2014/main" id="{394E8D60-9C90-49F7-BD14-0E41421D3204}"/>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106" name="TextBox 105">
                  <a:extLst>
                    <a:ext uri="{FF2B5EF4-FFF2-40B4-BE49-F238E27FC236}">
                      <a16:creationId xmlns:a16="http://schemas.microsoft.com/office/drawing/2014/main" id="{9BE10423-7DF1-41C7-86FD-4854024F1769}"/>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107" name="TextBox 106">
                  <a:extLst>
                    <a:ext uri="{FF2B5EF4-FFF2-40B4-BE49-F238E27FC236}">
                      <a16:creationId xmlns:a16="http://schemas.microsoft.com/office/drawing/2014/main" id="{EEDA873F-5AB0-4F63-AE24-A5A5161F5192}"/>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108" name="TextBox 107">
                  <a:extLst>
                    <a:ext uri="{FF2B5EF4-FFF2-40B4-BE49-F238E27FC236}">
                      <a16:creationId xmlns:a16="http://schemas.microsoft.com/office/drawing/2014/main" id="{2585CB5C-00BB-47EC-9093-8CBEC8B1C143}"/>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109" name="TextBox 108">
                  <a:extLst>
                    <a:ext uri="{FF2B5EF4-FFF2-40B4-BE49-F238E27FC236}">
                      <a16:creationId xmlns:a16="http://schemas.microsoft.com/office/drawing/2014/main" id="{58FAF741-0282-4257-8CD6-5B6D236B34AA}"/>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110" name="TextBox 109">
                  <a:extLst>
                    <a:ext uri="{FF2B5EF4-FFF2-40B4-BE49-F238E27FC236}">
                      <a16:creationId xmlns:a16="http://schemas.microsoft.com/office/drawing/2014/main" id="{11760243-C208-452E-B594-58A89AECD209}"/>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63" name="Graphic 62" descr="Target Audience">
                <a:extLst>
                  <a:ext uri="{FF2B5EF4-FFF2-40B4-BE49-F238E27FC236}">
                    <a16:creationId xmlns:a16="http://schemas.microsoft.com/office/drawing/2014/main" id="{54249E59-13D3-4B84-BA93-9AC3BB967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64" name="Graphic 63" descr="Monthly calendar">
                <a:extLst>
                  <a:ext uri="{FF2B5EF4-FFF2-40B4-BE49-F238E27FC236}">
                    <a16:creationId xmlns:a16="http://schemas.microsoft.com/office/drawing/2014/main" id="{71484D99-5CB9-4C5C-B01F-7A735F04E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59" name="TextBox 58">
              <a:extLst>
                <a:ext uri="{FF2B5EF4-FFF2-40B4-BE49-F238E27FC236}">
                  <a16:creationId xmlns:a16="http://schemas.microsoft.com/office/drawing/2014/main" id="{34F7A6EB-FCDC-4948-AB74-5FB53275DFC0}"/>
                </a:ext>
              </a:extLst>
            </p:cNvPr>
            <p:cNvSpPr txBox="1"/>
            <p:nvPr/>
          </p:nvSpPr>
          <p:spPr>
            <a:xfrm>
              <a:off x="10714090" y="1908914"/>
              <a:ext cx="1362456" cy="347472"/>
            </a:xfrm>
            <a:prstGeom prst="roundRect">
              <a:avLst/>
            </a:prstGeom>
            <a:solidFill>
              <a:srgbClr val="98D1A6"/>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grpSp>
      <p:pic>
        <p:nvPicPr>
          <p:cNvPr id="6" name="Graphic 5">
            <a:extLst>
              <a:ext uri="{FF2B5EF4-FFF2-40B4-BE49-F238E27FC236}">
                <a16:creationId xmlns:a16="http://schemas.microsoft.com/office/drawing/2014/main" id="{2745B981-F8BB-4260-B672-11BD98597B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218" y="1705920"/>
            <a:ext cx="9144000" cy="3319795"/>
          </a:xfrm>
          <a:prstGeom prst="rect">
            <a:avLst/>
          </a:prstGeom>
        </p:spPr>
      </p:pic>
      <p:pic>
        <p:nvPicPr>
          <p:cNvPr id="7" name="Graphic 6">
            <a:extLst>
              <a:ext uri="{FF2B5EF4-FFF2-40B4-BE49-F238E27FC236}">
                <a16:creationId xmlns:a16="http://schemas.microsoft.com/office/drawing/2014/main" id="{18A929D8-F463-4898-9C2D-EF525EC2E5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58" y="3658819"/>
            <a:ext cx="2103120" cy="2073509"/>
          </a:xfrm>
          <a:prstGeom prst="rect">
            <a:avLst/>
          </a:prstGeom>
        </p:spPr>
      </p:pic>
      <p:sp>
        <p:nvSpPr>
          <p:cNvPr id="35" name="Freeform: Shape 34">
            <a:extLst>
              <a:ext uri="{FF2B5EF4-FFF2-40B4-BE49-F238E27FC236}">
                <a16:creationId xmlns:a16="http://schemas.microsoft.com/office/drawing/2014/main" id="{C582D318-C265-49E5-9C94-BFFDF029EF0B}"/>
              </a:ext>
            </a:extLst>
          </p:cNvPr>
          <p:cNvSpPr/>
          <p:nvPr/>
        </p:nvSpPr>
        <p:spPr>
          <a:xfrm>
            <a:off x="4786333" y="341348"/>
            <a:ext cx="2285251" cy="2278980"/>
          </a:xfrm>
          <a:custGeom>
            <a:avLst/>
            <a:gdLst>
              <a:gd name="connsiteX0" fmla="*/ 1152031 w 2285251"/>
              <a:gd name="connsiteY0" fmla="*/ 18 h 2278980"/>
              <a:gd name="connsiteX1" fmla="*/ 6284 w 2285251"/>
              <a:gd name="connsiteY1" fmla="*/ 1133218 h 2278980"/>
              <a:gd name="connsiteX2" fmla="*/ 0 w 2285251"/>
              <a:gd name="connsiteY2" fmla="*/ 2272679 h 2278980"/>
              <a:gd name="connsiteX3" fmla="*/ 1139487 w 2285251"/>
              <a:gd name="connsiteY3" fmla="*/ 2278963 h 2278980"/>
              <a:gd name="connsiteX4" fmla="*/ 2285234 w 2285251"/>
              <a:gd name="connsiteY4" fmla="*/ 1145763 h 2278980"/>
              <a:gd name="connsiteX5" fmla="*/ 1152031 w 2285251"/>
              <a:gd name="connsiteY5" fmla="*/ 18 h 22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251" h="2278980">
                <a:moveTo>
                  <a:pt x="1152031" y="18"/>
                </a:moveTo>
                <a:cubicBezTo>
                  <a:pt x="522717" y="-3451"/>
                  <a:pt x="9730" y="503905"/>
                  <a:pt x="6284" y="1133218"/>
                </a:cubicBezTo>
                <a:lnTo>
                  <a:pt x="0" y="2272679"/>
                </a:lnTo>
                <a:lnTo>
                  <a:pt x="1139487" y="2278963"/>
                </a:lnTo>
                <a:cubicBezTo>
                  <a:pt x="1768801" y="2282431"/>
                  <a:pt x="2281766" y="1775076"/>
                  <a:pt x="2285234" y="1145763"/>
                </a:cubicBezTo>
                <a:cubicBezTo>
                  <a:pt x="2288703" y="516450"/>
                  <a:pt x="1781346" y="3486"/>
                  <a:pt x="1152031" y="18"/>
                </a:cubicBezTo>
                <a:close/>
              </a:path>
            </a:pathLst>
          </a:custGeom>
          <a:solidFill>
            <a:srgbClr val="00749C"/>
          </a:solidFill>
          <a:ln w="225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428C699-DB7E-4B5D-AD1D-D40368A92BA9}"/>
              </a:ext>
            </a:extLst>
          </p:cNvPr>
          <p:cNvSpPr/>
          <p:nvPr/>
        </p:nvSpPr>
        <p:spPr>
          <a:xfrm>
            <a:off x="8412544" y="3589631"/>
            <a:ext cx="2286232" cy="2682492"/>
          </a:xfrm>
          <a:custGeom>
            <a:avLst/>
            <a:gdLst>
              <a:gd name="connsiteX0" fmla="*/ 0 w 2286232"/>
              <a:gd name="connsiteY0" fmla="*/ 500832 h 2682492"/>
              <a:gd name="connsiteX1" fmla="*/ 1143116 w 2286232"/>
              <a:gd name="connsiteY1" fmla="*/ 0 h 2682492"/>
              <a:gd name="connsiteX2" fmla="*/ 2286232 w 2286232"/>
              <a:gd name="connsiteY2" fmla="*/ 500832 h 2682492"/>
              <a:gd name="connsiteX3" fmla="*/ 2286232 w 2286232"/>
              <a:gd name="connsiteY3" fmla="*/ 2181661 h 2682492"/>
              <a:gd name="connsiteX4" fmla="*/ 1143116 w 2286232"/>
              <a:gd name="connsiteY4" fmla="*/ 2682493 h 2682492"/>
              <a:gd name="connsiteX5" fmla="*/ 0 w 2286232"/>
              <a:gd name="connsiteY5" fmla="*/ 2181661 h 268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232" h="2682492">
                <a:moveTo>
                  <a:pt x="0" y="500832"/>
                </a:moveTo>
                <a:lnTo>
                  <a:pt x="1143116" y="0"/>
                </a:lnTo>
                <a:lnTo>
                  <a:pt x="2286232" y="500832"/>
                </a:lnTo>
                <a:lnTo>
                  <a:pt x="2286232" y="2181661"/>
                </a:lnTo>
                <a:lnTo>
                  <a:pt x="1143116" y="2682493"/>
                </a:lnTo>
                <a:lnTo>
                  <a:pt x="0" y="2181661"/>
                </a:lnTo>
                <a:close/>
              </a:path>
            </a:pathLst>
          </a:custGeom>
          <a:solidFill>
            <a:srgbClr val="85DFFF"/>
          </a:solidFill>
          <a:ln w="2321" cap="flat">
            <a:noFill/>
            <a:prstDash val="solid"/>
            <a:miter/>
          </a:ln>
        </p:spPr>
        <p:txBody>
          <a:bodyPr rtlCol="0" anchor="ctr"/>
          <a:lstStyle/>
          <a:p>
            <a:endParaRPr lang="en-US"/>
          </a:p>
        </p:txBody>
      </p:sp>
      <p:grpSp>
        <p:nvGrpSpPr>
          <p:cNvPr id="21" name="Graphic 9">
            <a:extLst>
              <a:ext uri="{FF2B5EF4-FFF2-40B4-BE49-F238E27FC236}">
                <a16:creationId xmlns:a16="http://schemas.microsoft.com/office/drawing/2014/main" id="{2F26EEC3-DCBC-474E-9124-BC43A2B2B03F}"/>
              </a:ext>
            </a:extLst>
          </p:cNvPr>
          <p:cNvGrpSpPr/>
          <p:nvPr/>
        </p:nvGrpSpPr>
        <p:grpSpPr>
          <a:xfrm>
            <a:off x="9920185" y="5757590"/>
            <a:ext cx="434131" cy="353970"/>
            <a:chOff x="9887841" y="5836600"/>
            <a:chExt cx="434131" cy="353970"/>
          </a:xfrm>
          <a:solidFill>
            <a:schemeClr val="tx1"/>
          </a:solidFill>
        </p:grpSpPr>
        <p:sp>
          <p:nvSpPr>
            <p:cNvPr id="22" name="Freeform: Shape 21">
              <a:extLst>
                <a:ext uri="{FF2B5EF4-FFF2-40B4-BE49-F238E27FC236}">
                  <a16:creationId xmlns:a16="http://schemas.microsoft.com/office/drawing/2014/main" id="{3FF73376-1CBB-46C1-9ADE-DA8D4C985B57}"/>
                </a:ext>
              </a:extLst>
            </p:cNvPr>
            <p:cNvSpPr/>
            <p:nvPr/>
          </p:nvSpPr>
          <p:spPr>
            <a:xfrm>
              <a:off x="9912558" y="5854075"/>
              <a:ext cx="391938" cy="318996"/>
            </a:xfrm>
            <a:custGeom>
              <a:avLst/>
              <a:gdLst>
                <a:gd name="connsiteX0" fmla="*/ 59877 w 391938"/>
                <a:gd name="connsiteY0" fmla="*/ 149159 h 318996"/>
                <a:gd name="connsiteX1" fmla="*/ 0 w 391938"/>
                <a:gd name="connsiteY1" fmla="*/ 149159 h 318996"/>
                <a:gd name="connsiteX2" fmla="*/ 0 w 391938"/>
                <a:gd name="connsiteY2" fmla="*/ 0 h 318996"/>
                <a:gd name="connsiteX3" fmla="*/ 150249 w 391938"/>
                <a:gd name="connsiteY3" fmla="*/ 0 h 318996"/>
                <a:gd name="connsiteX4" fmla="*/ 150249 w 391938"/>
                <a:gd name="connsiteY4" fmla="*/ 136093 h 318996"/>
                <a:gd name="connsiteX5" fmla="*/ 78397 w 391938"/>
                <a:gd name="connsiteY5" fmla="*/ 318996 h 318996"/>
                <a:gd name="connsiteX6" fmla="*/ 23 w 391938"/>
                <a:gd name="connsiteY6" fmla="*/ 318996 h 318996"/>
                <a:gd name="connsiteX7" fmla="*/ 59877 w 391938"/>
                <a:gd name="connsiteY7" fmla="*/ 149159 h 318996"/>
                <a:gd name="connsiteX8" fmla="*/ 301566 w 391938"/>
                <a:gd name="connsiteY8" fmla="*/ 149159 h 318996"/>
                <a:gd name="connsiteX9" fmla="*/ 241689 w 391938"/>
                <a:gd name="connsiteY9" fmla="*/ 149159 h 318996"/>
                <a:gd name="connsiteX10" fmla="*/ 241689 w 391938"/>
                <a:gd name="connsiteY10" fmla="*/ 0 h 318996"/>
                <a:gd name="connsiteX11" fmla="*/ 391939 w 391938"/>
                <a:gd name="connsiteY11" fmla="*/ 0 h 318996"/>
                <a:gd name="connsiteX12" fmla="*/ 391939 w 391938"/>
                <a:gd name="connsiteY12" fmla="*/ 136093 h 318996"/>
                <a:gd name="connsiteX13" fmla="*/ 320086 w 391938"/>
                <a:gd name="connsiteY13" fmla="*/ 318996 h 318996"/>
                <a:gd name="connsiteX14" fmla="*/ 241689 w 391938"/>
                <a:gd name="connsiteY14" fmla="*/ 318996 h 318996"/>
                <a:gd name="connsiteX15" fmla="*/ 301566 w 391938"/>
                <a:gd name="connsiteY15" fmla="*/ 149159 h 31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938" h="318996">
                  <a:moveTo>
                    <a:pt x="59877" y="149159"/>
                  </a:moveTo>
                  <a:lnTo>
                    <a:pt x="0" y="149159"/>
                  </a:lnTo>
                  <a:lnTo>
                    <a:pt x="0" y="0"/>
                  </a:lnTo>
                  <a:lnTo>
                    <a:pt x="150249" y="0"/>
                  </a:lnTo>
                  <a:lnTo>
                    <a:pt x="150249" y="136093"/>
                  </a:lnTo>
                  <a:lnTo>
                    <a:pt x="78397" y="318996"/>
                  </a:lnTo>
                  <a:lnTo>
                    <a:pt x="23" y="318996"/>
                  </a:lnTo>
                  <a:lnTo>
                    <a:pt x="59877" y="149159"/>
                  </a:lnTo>
                  <a:close/>
                  <a:moveTo>
                    <a:pt x="301566" y="149159"/>
                  </a:moveTo>
                  <a:lnTo>
                    <a:pt x="241689" y="149159"/>
                  </a:lnTo>
                  <a:lnTo>
                    <a:pt x="241689" y="0"/>
                  </a:lnTo>
                  <a:lnTo>
                    <a:pt x="391939" y="0"/>
                  </a:lnTo>
                  <a:lnTo>
                    <a:pt x="391939" y="136093"/>
                  </a:lnTo>
                  <a:lnTo>
                    <a:pt x="320086" y="318996"/>
                  </a:lnTo>
                  <a:lnTo>
                    <a:pt x="241689" y="318996"/>
                  </a:lnTo>
                  <a:lnTo>
                    <a:pt x="301566" y="149159"/>
                  </a:lnTo>
                  <a:close/>
                </a:path>
              </a:pathLst>
            </a:custGeom>
            <a:grpFill/>
            <a:ln w="232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BCE493-B073-402C-AE9A-3E305A539C85}"/>
                </a:ext>
              </a:extLst>
            </p:cNvPr>
            <p:cNvSpPr/>
            <p:nvPr/>
          </p:nvSpPr>
          <p:spPr>
            <a:xfrm>
              <a:off x="9887841" y="5836600"/>
              <a:ext cx="434131" cy="353970"/>
            </a:xfrm>
            <a:custGeom>
              <a:avLst/>
              <a:gdLst>
                <a:gd name="connsiteX0" fmla="*/ 356709 w 434131"/>
                <a:gd name="connsiteY0" fmla="*/ 353971 h 353970"/>
                <a:gd name="connsiteX1" fmla="*/ 241713 w 434131"/>
                <a:gd name="connsiteY1" fmla="*/ 353971 h 353970"/>
                <a:gd name="connsiteX2" fmla="*/ 301590 w 434131"/>
                <a:gd name="connsiteY2" fmla="*/ 184134 h 353970"/>
                <a:gd name="connsiteX3" fmla="*/ 248930 w 434131"/>
                <a:gd name="connsiteY3" fmla="*/ 184134 h 353970"/>
                <a:gd name="connsiteX4" fmla="*/ 248930 w 434131"/>
                <a:gd name="connsiteY4" fmla="*/ 0 h 353970"/>
                <a:gd name="connsiteX5" fmla="*/ 434131 w 434131"/>
                <a:gd name="connsiteY5" fmla="*/ 0 h 353970"/>
                <a:gd name="connsiteX6" fmla="*/ 434131 w 434131"/>
                <a:gd name="connsiteY6" fmla="*/ 156887 h 353970"/>
                <a:gd name="connsiteX7" fmla="*/ 356709 w 434131"/>
                <a:gd name="connsiteY7" fmla="*/ 353971 h 353970"/>
                <a:gd name="connsiteX8" fmla="*/ 291099 w 434131"/>
                <a:gd name="connsiteY8" fmla="*/ 318996 h 353970"/>
                <a:gd name="connsiteX9" fmla="*/ 332874 w 434131"/>
                <a:gd name="connsiteY9" fmla="*/ 318996 h 353970"/>
                <a:gd name="connsiteX10" fmla="*/ 399156 w 434131"/>
                <a:gd name="connsiteY10" fmla="*/ 150273 h 353970"/>
                <a:gd name="connsiteX11" fmla="*/ 399156 w 434131"/>
                <a:gd name="connsiteY11" fmla="*/ 34975 h 353970"/>
                <a:gd name="connsiteX12" fmla="*/ 283882 w 434131"/>
                <a:gd name="connsiteY12" fmla="*/ 34975 h 353970"/>
                <a:gd name="connsiteX13" fmla="*/ 283882 w 434131"/>
                <a:gd name="connsiteY13" fmla="*/ 149159 h 353970"/>
                <a:gd name="connsiteX14" fmla="*/ 350976 w 434131"/>
                <a:gd name="connsiteY14" fmla="*/ 149159 h 353970"/>
                <a:gd name="connsiteX15" fmla="*/ 291099 w 434131"/>
                <a:gd name="connsiteY15" fmla="*/ 318996 h 353970"/>
                <a:gd name="connsiteX16" fmla="*/ 115019 w 434131"/>
                <a:gd name="connsiteY16" fmla="*/ 353971 h 353970"/>
                <a:gd name="connsiteX17" fmla="*/ 0 w 434131"/>
                <a:gd name="connsiteY17" fmla="*/ 353971 h 353970"/>
                <a:gd name="connsiteX18" fmla="*/ 59877 w 434131"/>
                <a:gd name="connsiteY18" fmla="*/ 184134 h 353970"/>
                <a:gd name="connsiteX19" fmla="*/ 7218 w 434131"/>
                <a:gd name="connsiteY19" fmla="*/ 184134 h 353970"/>
                <a:gd name="connsiteX20" fmla="*/ 7218 w 434131"/>
                <a:gd name="connsiteY20" fmla="*/ 0 h 353970"/>
                <a:gd name="connsiteX21" fmla="*/ 192418 w 434131"/>
                <a:gd name="connsiteY21" fmla="*/ 0 h 353970"/>
                <a:gd name="connsiteX22" fmla="*/ 192418 w 434131"/>
                <a:gd name="connsiteY22" fmla="*/ 156887 h 353970"/>
                <a:gd name="connsiteX23" fmla="*/ 115019 w 434131"/>
                <a:gd name="connsiteY23" fmla="*/ 353971 h 353970"/>
                <a:gd name="connsiteX24" fmla="*/ 49410 w 434131"/>
                <a:gd name="connsiteY24" fmla="*/ 318996 h 353970"/>
                <a:gd name="connsiteX25" fmla="*/ 91185 w 434131"/>
                <a:gd name="connsiteY25" fmla="*/ 318996 h 353970"/>
                <a:gd name="connsiteX26" fmla="*/ 157467 w 434131"/>
                <a:gd name="connsiteY26" fmla="*/ 150273 h 353970"/>
                <a:gd name="connsiteX27" fmla="*/ 157467 w 434131"/>
                <a:gd name="connsiteY27" fmla="*/ 34975 h 353970"/>
                <a:gd name="connsiteX28" fmla="*/ 42192 w 434131"/>
                <a:gd name="connsiteY28" fmla="*/ 34975 h 353970"/>
                <a:gd name="connsiteX29" fmla="*/ 42192 w 434131"/>
                <a:gd name="connsiteY29" fmla="*/ 149159 h 353970"/>
                <a:gd name="connsiteX30" fmla="*/ 109287 w 434131"/>
                <a:gd name="connsiteY30" fmla="*/ 149159 h 353970"/>
                <a:gd name="connsiteX31" fmla="*/ 49410 w 434131"/>
                <a:gd name="connsiteY31" fmla="*/ 318996 h 3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4131" h="353970">
                  <a:moveTo>
                    <a:pt x="356709" y="353971"/>
                  </a:moveTo>
                  <a:lnTo>
                    <a:pt x="241713" y="353971"/>
                  </a:lnTo>
                  <a:lnTo>
                    <a:pt x="301590" y="184134"/>
                  </a:lnTo>
                  <a:lnTo>
                    <a:pt x="248930" y="184134"/>
                  </a:lnTo>
                  <a:lnTo>
                    <a:pt x="248930" y="0"/>
                  </a:lnTo>
                  <a:lnTo>
                    <a:pt x="434131" y="0"/>
                  </a:lnTo>
                  <a:lnTo>
                    <a:pt x="434131" y="156887"/>
                  </a:lnTo>
                  <a:lnTo>
                    <a:pt x="356709" y="353971"/>
                  </a:lnTo>
                  <a:close/>
                  <a:moveTo>
                    <a:pt x="291099" y="318996"/>
                  </a:moveTo>
                  <a:lnTo>
                    <a:pt x="332874" y="318996"/>
                  </a:lnTo>
                  <a:lnTo>
                    <a:pt x="399156" y="150273"/>
                  </a:lnTo>
                  <a:lnTo>
                    <a:pt x="399156" y="34975"/>
                  </a:lnTo>
                  <a:lnTo>
                    <a:pt x="283882" y="34975"/>
                  </a:lnTo>
                  <a:lnTo>
                    <a:pt x="283882" y="149159"/>
                  </a:lnTo>
                  <a:lnTo>
                    <a:pt x="350976" y="149159"/>
                  </a:lnTo>
                  <a:lnTo>
                    <a:pt x="291099" y="318996"/>
                  </a:lnTo>
                  <a:close/>
                  <a:moveTo>
                    <a:pt x="115019" y="353971"/>
                  </a:moveTo>
                  <a:lnTo>
                    <a:pt x="0" y="353971"/>
                  </a:lnTo>
                  <a:lnTo>
                    <a:pt x="59877" y="184134"/>
                  </a:lnTo>
                  <a:lnTo>
                    <a:pt x="7218" y="184134"/>
                  </a:lnTo>
                  <a:lnTo>
                    <a:pt x="7218" y="0"/>
                  </a:lnTo>
                  <a:lnTo>
                    <a:pt x="192418" y="0"/>
                  </a:lnTo>
                  <a:lnTo>
                    <a:pt x="192418" y="156887"/>
                  </a:lnTo>
                  <a:lnTo>
                    <a:pt x="115019" y="353971"/>
                  </a:lnTo>
                  <a:close/>
                  <a:moveTo>
                    <a:pt x="49410" y="318996"/>
                  </a:moveTo>
                  <a:lnTo>
                    <a:pt x="91185" y="318996"/>
                  </a:lnTo>
                  <a:lnTo>
                    <a:pt x="157467" y="150273"/>
                  </a:lnTo>
                  <a:lnTo>
                    <a:pt x="157467" y="34975"/>
                  </a:lnTo>
                  <a:lnTo>
                    <a:pt x="42192" y="34975"/>
                  </a:lnTo>
                  <a:lnTo>
                    <a:pt x="42192" y="149159"/>
                  </a:lnTo>
                  <a:lnTo>
                    <a:pt x="109287" y="149159"/>
                  </a:lnTo>
                  <a:lnTo>
                    <a:pt x="49410" y="318996"/>
                  </a:lnTo>
                  <a:close/>
                </a:path>
              </a:pathLst>
            </a:custGeom>
            <a:grpFill/>
            <a:ln w="2321" cap="flat">
              <a:noFill/>
              <a:prstDash val="solid"/>
              <a:miter/>
            </a:ln>
          </p:spPr>
          <p:txBody>
            <a:bodyPr rtlCol="0" anchor="ctr"/>
            <a:lstStyle/>
            <a:p>
              <a:endParaRPr lang="en-US"/>
            </a:p>
          </p:txBody>
        </p:sp>
      </p:grpSp>
      <p:grpSp>
        <p:nvGrpSpPr>
          <p:cNvPr id="24" name="Graphic 9">
            <a:extLst>
              <a:ext uri="{FF2B5EF4-FFF2-40B4-BE49-F238E27FC236}">
                <a16:creationId xmlns:a16="http://schemas.microsoft.com/office/drawing/2014/main" id="{616798A1-BF3A-4A4E-BECB-CA19137FFBBF}"/>
              </a:ext>
            </a:extLst>
          </p:cNvPr>
          <p:cNvGrpSpPr/>
          <p:nvPr/>
        </p:nvGrpSpPr>
        <p:grpSpPr>
          <a:xfrm>
            <a:off x="8608332" y="3720015"/>
            <a:ext cx="434107" cy="353970"/>
            <a:chOff x="8645627" y="3670396"/>
            <a:chExt cx="434107" cy="353970"/>
          </a:xfrm>
          <a:solidFill>
            <a:schemeClr val="tx1"/>
          </a:solidFill>
        </p:grpSpPr>
        <p:sp>
          <p:nvSpPr>
            <p:cNvPr id="25" name="Freeform: Shape 24">
              <a:extLst>
                <a:ext uri="{FF2B5EF4-FFF2-40B4-BE49-F238E27FC236}">
                  <a16:creationId xmlns:a16="http://schemas.microsoft.com/office/drawing/2014/main" id="{04A32995-6805-49E6-9735-1A72A5751A92}"/>
                </a:ext>
              </a:extLst>
            </p:cNvPr>
            <p:cNvSpPr/>
            <p:nvPr/>
          </p:nvSpPr>
          <p:spPr>
            <a:xfrm>
              <a:off x="8663102" y="3687895"/>
              <a:ext cx="391938" cy="318996"/>
            </a:xfrm>
            <a:custGeom>
              <a:avLst/>
              <a:gdLst>
                <a:gd name="connsiteX0" fmla="*/ 332062 w 391938"/>
                <a:gd name="connsiteY0" fmla="*/ 169837 h 318996"/>
                <a:gd name="connsiteX1" fmla="*/ 391939 w 391938"/>
                <a:gd name="connsiteY1" fmla="*/ 169837 h 318996"/>
                <a:gd name="connsiteX2" fmla="*/ 391939 w 391938"/>
                <a:gd name="connsiteY2" fmla="*/ 318996 h 318996"/>
                <a:gd name="connsiteX3" fmla="*/ 241689 w 391938"/>
                <a:gd name="connsiteY3" fmla="*/ 318996 h 318996"/>
                <a:gd name="connsiteX4" fmla="*/ 241689 w 391938"/>
                <a:gd name="connsiteY4" fmla="*/ 182904 h 318996"/>
                <a:gd name="connsiteX5" fmla="*/ 313542 w 391938"/>
                <a:gd name="connsiteY5" fmla="*/ 0 h 318996"/>
                <a:gd name="connsiteX6" fmla="*/ 391939 w 391938"/>
                <a:gd name="connsiteY6" fmla="*/ 0 h 318996"/>
                <a:gd name="connsiteX7" fmla="*/ 332062 w 391938"/>
                <a:gd name="connsiteY7" fmla="*/ 169837 h 318996"/>
                <a:gd name="connsiteX8" fmla="*/ 90372 w 391938"/>
                <a:gd name="connsiteY8" fmla="*/ 169837 h 318996"/>
                <a:gd name="connsiteX9" fmla="*/ 150249 w 391938"/>
                <a:gd name="connsiteY9" fmla="*/ 169837 h 318996"/>
                <a:gd name="connsiteX10" fmla="*/ 150249 w 391938"/>
                <a:gd name="connsiteY10" fmla="*/ 318996 h 318996"/>
                <a:gd name="connsiteX11" fmla="*/ 0 w 391938"/>
                <a:gd name="connsiteY11" fmla="*/ 318996 h 318996"/>
                <a:gd name="connsiteX12" fmla="*/ 0 w 391938"/>
                <a:gd name="connsiteY12" fmla="*/ 182904 h 318996"/>
                <a:gd name="connsiteX13" fmla="*/ 71852 w 391938"/>
                <a:gd name="connsiteY13" fmla="*/ 0 h 318996"/>
                <a:gd name="connsiteX14" fmla="*/ 150249 w 391938"/>
                <a:gd name="connsiteY14" fmla="*/ 0 h 318996"/>
                <a:gd name="connsiteX15" fmla="*/ 90372 w 391938"/>
                <a:gd name="connsiteY15" fmla="*/ 169837 h 31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938" h="318996">
                  <a:moveTo>
                    <a:pt x="332062" y="169837"/>
                  </a:moveTo>
                  <a:lnTo>
                    <a:pt x="391939" y="169837"/>
                  </a:lnTo>
                  <a:lnTo>
                    <a:pt x="391939" y="318996"/>
                  </a:lnTo>
                  <a:lnTo>
                    <a:pt x="241689" y="318996"/>
                  </a:lnTo>
                  <a:lnTo>
                    <a:pt x="241689" y="182904"/>
                  </a:lnTo>
                  <a:lnTo>
                    <a:pt x="313542" y="0"/>
                  </a:lnTo>
                  <a:lnTo>
                    <a:pt x="391939" y="0"/>
                  </a:lnTo>
                  <a:lnTo>
                    <a:pt x="332062" y="169837"/>
                  </a:lnTo>
                  <a:close/>
                  <a:moveTo>
                    <a:pt x="90372" y="169837"/>
                  </a:moveTo>
                  <a:lnTo>
                    <a:pt x="150249" y="169837"/>
                  </a:lnTo>
                  <a:lnTo>
                    <a:pt x="150249" y="318996"/>
                  </a:lnTo>
                  <a:lnTo>
                    <a:pt x="0" y="318996"/>
                  </a:lnTo>
                  <a:lnTo>
                    <a:pt x="0" y="182904"/>
                  </a:lnTo>
                  <a:lnTo>
                    <a:pt x="71852" y="0"/>
                  </a:lnTo>
                  <a:lnTo>
                    <a:pt x="150249" y="0"/>
                  </a:lnTo>
                  <a:lnTo>
                    <a:pt x="90372" y="169837"/>
                  </a:lnTo>
                  <a:close/>
                </a:path>
              </a:pathLst>
            </a:custGeom>
            <a:grpFill/>
            <a:ln w="232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3B85629-FDBA-40B6-8268-82A16AA8F6CF}"/>
                </a:ext>
              </a:extLst>
            </p:cNvPr>
            <p:cNvSpPr/>
            <p:nvPr/>
          </p:nvSpPr>
          <p:spPr>
            <a:xfrm>
              <a:off x="8645627" y="3670396"/>
              <a:ext cx="434107" cy="353970"/>
            </a:xfrm>
            <a:custGeom>
              <a:avLst/>
              <a:gdLst>
                <a:gd name="connsiteX0" fmla="*/ 426890 w 434107"/>
                <a:gd name="connsiteY0" fmla="*/ 353971 h 353970"/>
                <a:gd name="connsiteX1" fmla="*/ 241689 w 434107"/>
                <a:gd name="connsiteY1" fmla="*/ 353971 h 353970"/>
                <a:gd name="connsiteX2" fmla="*/ 241689 w 434107"/>
                <a:gd name="connsiteY2" fmla="*/ 197084 h 353970"/>
                <a:gd name="connsiteX3" fmla="*/ 319112 w 434107"/>
                <a:gd name="connsiteY3" fmla="*/ 0 h 353970"/>
                <a:gd name="connsiteX4" fmla="*/ 434108 w 434107"/>
                <a:gd name="connsiteY4" fmla="*/ 0 h 353970"/>
                <a:gd name="connsiteX5" fmla="*/ 374231 w 434107"/>
                <a:gd name="connsiteY5" fmla="*/ 169837 h 353970"/>
                <a:gd name="connsiteX6" fmla="*/ 426890 w 434107"/>
                <a:gd name="connsiteY6" fmla="*/ 169837 h 353970"/>
                <a:gd name="connsiteX7" fmla="*/ 426890 w 434107"/>
                <a:gd name="connsiteY7" fmla="*/ 353971 h 353970"/>
                <a:gd name="connsiteX8" fmla="*/ 276641 w 434107"/>
                <a:gd name="connsiteY8" fmla="*/ 319019 h 353970"/>
                <a:gd name="connsiteX9" fmla="*/ 391916 w 434107"/>
                <a:gd name="connsiteY9" fmla="*/ 319019 h 353970"/>
                <a:gd name="connsiteX10" fmla="*/ 391916 w 434107"/>
                <a:gd name="connsiteY10" fmla="*/ 204835 h 353970"/>
                <a:gd name="connsiteX11" fmla="*/ 324821 w 434107"/>
                <a:gd name="connsiteY11" fmla="*/ 204835 h 353970"/>
                <a:gd name="connsiteX12" fmla="*/ 384698 w 434107"/>
                <a:gd name="connsiteY12" fmla="*/ 34998 h 353970"/>
                <a:gd name="connsiteX13" fmla="*/ 342923 w 434107"/>
                <a:gd name="connsiteY13" fmla="*/ 34998 h 353970"/>
                <a:gd name="connsiteX14" fmla="*/ 276641 w 434107"/>
                <a:gd name="connsiteY14" fmla="*/ 203721 h 353970"/>
                <a:gd name="connsiteX15" fmla="*/ 276641 w 434107"/>
                <a:gd name="connsiteY15" fmla="*/ 319019 h 353970"/>
                <a:gd name="connsiteX16" fmla="*/ 185201 w 434107"/>
                <a:gd name="connsiteY16" fmla="*/ 353971 h 353970"/>
                <a:gd name="connsiteX17" fmla="*/ 0 w 434107"/>
                <a:gd name="connsiteY17" fmla="*/ 353971 h 353970"/>
                <a:gd name="connsiteX18" fmla="*/ 0 w 434107"/>
                <a:gd name="connsiteY18" fmla="*/ 197084 h 353970"/>
                <a:gd name="connsiteX19" fmla="*/ 77422 w 434107"/>
                <a:gd name="connsiteY19" fmla="*/ 0 h 353970"/>
                <a:gd name="connsiteX20" fmla="*/ 192419 w 434107"/>
                <a:gd name="connsiteY20" fmla="*/ 0 h 353970"/>
                <a:gd name="connsiteX21" fmla="*/ 132542 w 434107"/>
                <a:gd name="connsiteY21" fmla="*/ 169837 h 353970"/>
                <a:gd name="connsiteX22" fmla="*/ 185201 w 434107"/>
                <a:gd name="connsiteY22" fmla="*/ 169837 h 353970"/>
                <a:gd name="connsiteX23" fmla="*/ 185201 w 434107"/>
                <a:gd name="connsiteY23" fmla="*/ 353971 h 353970"/>
                <a:gd name="connsiteX24" fmla="*/ 34951 w 434107"/>
                <a:gd name="connsiteY24" fmla="*/ 319019 h 353970"/>
                <a:gd name="connsiteX25" fmla="*/ 150226 w 434107"/>
                <a:gd name="connsiteY25" fmla="*/ 319019 h 353970"/>
                <a:gd name="connsiteX26" fmla="*/ 150226 w 434107"/>
                <a:gd name="connsiteY26" fmla="*/ 204835 h 353970"/>
                <a:gd name="connsiteX27" fmla="*/ 83132 w 434107"/>
                <a:gd name="connsiteY27" fmla="*/ 204835 h 353970"/>
                <a:gd name="connsiteX28" fmla="*/ 143008 w 434107"/>
                <a:gd name="connsiteY28" fmla="*/ 34998 h 353970"/>
                <a:gd name="connsiteX29" fmla="*/ 101234 w 434107"/>
                <a:gd name="connsiteY29" fmla="*/ 34998 h 353970"/>
                <a:gd name="connsiteX30" fmla="*/ 34951 w 434107"/>
                <a:gd name="connsiteY30" fmla="*/ 203721 h 353970"/>
                <a:gd name="connsiteX31" fmla="*/ 34951 w 434107"/>
                <a:gd name="connsiteY31" fmla="*/ 319019 h 3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4107" h="353970">
                  <a:moveTo>
                    <a:pt x="426890" y="353971"/>
                  </a:moveTo>
                  <a:lnTo>
                    <a:pt x="241689" y="353971"/>
                  </a:lnTo>
                  <a:lnTo>
                    <a:pt x="241689" y="197084"/>
                  </a:lnTo>
                  <a:lnTo>
                    <a:pt x="319112" y="0"/>
                  </a:lnTo>
                  <a:lnTo>
                    <a:pt x="434108" y="0"/>
                  </a:lnTo>
                  <a:lnTo>
                    <a:pt x="374231" y="169837"/>
                  </a:lnTo>
                  <a:lnTo>
                    <a:pt x="426890" y="169837"/>
                  </a:lnTo>
                  <a:lnTo>
                    <a:pt x="426890" y="353971"/>
                  </a:lnTo>
                  <a:close/>
                  <a:moveTo>
                    <a:pt x="276641" y="319019"/>
                  </a:moveTo>
                  <a:lnTo>
                    <a:pt x="391916" y="319019"/>
                  </a:lnTo>
                  <a:lnTo>
                    <a:pt x="391916" y="204835"/>
                  </a:lnTo>
                  <a:lnTo>
                    <a:pt x="324821" y="204835"/>
                  </a:lnTo>
                  <a:lnTo>
                    <a:pt x="384698" y="34998"/>
                  </a:lnTo>
                  <a:lnTo>
                    <a:pt x="342923" y="34998"/>
                  </a:lnTo>
                  <a:lnTo>
                    <a:pt x="276641" y="203721"/>
                  </a:lnTo>
                  <a:lnTo>
                    <a:pt x="276641" y="319019"/>
                  </a:lnTo>
                  <a:close/>
                  <a:moveTo>
                    <a:pt x="185201" y="353971"/>
                  </a:moveTo>
                  <a:lnTo>
                    <a:pt x="0" y="353971"/>
                  </a:lnTo>
                  <a:lnTo>
                    <a:pt x="0" y="197084"/>
                  </a:lnTo>
                  <a:lnTo>
                    <a:pt x="77422" y="0"/>
                  </a:lnTo>
                  <a:lnTo>
                    <a:pt x="192419" y="0"/>
                  </a:lnTo>
                  <a:lnTo>
                    <a:pt x="132542" y="169837"/>
                  </a:lnTo>
                  <a:lnTo>
                    <a:pt x="185201" y="169837"/>
                  </a:lnTo>
                  <a:lnTo>
                    <a:pt x="185201" y="353971"/>
                  </a:lnTo>
                  <a:close/>
                  <a:moveTo>
                    <a:pt x="34951" y="319019"/>
                  </a:moveTo>
                  <a:lnTo>
                    <a:pt x="150226" y="319019"/>
                  </a:lnTo>
                  <a:lnTo>
                    <a:pt x="150226" y="204835"/>
                  </a:lnTo>
                  <a:lnTo>
                    <a:pt x="83132" y="204835"/>
                  </a:lnTo>
                  <a:lnTo>
                    <a:pt x="143008" y="34998"/>
                  </a:lnTo>
                  <a:lnTo>
                    <a:pt x="101234" y="34998"/>
                  </a:lnTo>
                  <a:lnTo>
                    <a:pt x="34951" y="203721"/>
                  </a:lnTo>
                  <a:lnTo>
                    <a:pt x="34951" y="319019"/>
                  </a:lnTo>
                  <a:close/>
                </a:path>
              </a:pathLst>
            </a:custGeom>
            <a:grpFill/>
            <a:ln w="2321" cap="flat">
              <a:noFill/>
              <a:prstDash val="solid"/>
              <a:miter/>
            </a:ln>
          </p:spPr>
          <p:txBody>
            <a:bodyPr rtlCol="0" anchor="ctr"/>
            <a:lstStyle/>
            <a:p>
              <a:endParaRPr lang="en-US"/>
            </a:p>
          </p:txBody>
        </p:sp>
      </p:grpSp>
      <p:pic>
        <p:nvPicPr>
          <p:cNvPr id="12" name="Graphic 11" descr="Questions">
            <a:extLst>
              <a:ext uri="{FF2B5EF4-FFF2-40B4-BE49-F238E27FC236}">
                <a16:creationId xmlns:a16="http://schemas.microsoft.com/office/drawing/2014/main" id="{64D56B28-6594-4C96-8405-0EC016E954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2532" y="2340768"/>
            <a:ext cx="1371600" cy="1371600"/>
          </a:xfrm>
          <a:prstGeom prst="rect">
            <a:avLst/>
          </a:prstGeom>
        </p:spPr>
      </p:pic>
      <p:pic>
        <p:nvPicPr>
          <p:cNvPr id="14" name="Graphic 13" descr="Person with idea">
            <a:extLst>
              <a:ext uri="{FF2B5EF4-FFF2-40B4-BE49-F238E27FC236}">
                <a16:creationId xmlns:a16="http://schemas.microsoft.com/office/drawing/2014/main" id="{CA68389C-9C84-44CF-AAB6-9CAA8A7AD1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014" y="2412533"/>
            <a:ext cx="1371600" cy="1371600"/>
          </a:xfrm>
          <a:prstGeom prst="rect">
            <a:avLst/>
          </a:prstGeom>
        </p:spPr>
      </p:pic>
      <p:pic>
        <p:nvPicPr>
          <p:cNvPr id="16" name="Graphic 15" descr="Customer review">
            <a:extLst>
              <a:ext uri="{FF2B5EF4-FFF2-40B4-BE49-F238E27FC236}">
                <a16:creationId xmlns:a16="http://schemas.microsoft.com/office/drawing/2014/main" id="{435DE8CB-EC73-4BD9-BD7B-9F3585EBE41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53000" y="2853257"/>
            <a:ext cx="1371600" cy="1371600"/>
          </a:xfrm>
          <a:prstGeom prst="rect">
            <a:avLst/>
          </a:prstGeom>
        </p:spPr>
      </p:pic>
      <p:sp>
        <p:nvSpPr>
          <p:cNvPr id="18" name="TextBox 17">
            <a:extLst>
              <a:ext uri="{FF2B5EF4-FFF2-40B4-BE49-F238E27FC236}">
                <a16:creationId xmlns:a16="http://schemas.microsoft.com/office/drawing/2014/main" id="{7B95DA76-C896-4B0E-BE83-CD22E69CBF0C}"/>
              </a:ext>
            </a:extLst>
          </p:cNvPr>
          <p:cNvSpPr txBox="1"/>
          <p:nvPr/>
        </p:nvSpPr>
        <p:spPr>
          <a:xfrm>
            <a:off x="248433" y="4076926"/>
            <a:ext cx="2044745"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FDEP, as part of the ETAT, could inform on BMAP approved projects and regional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3A050619-218A-463A-802D-1FDF0E414D34}"/>
              </a:ext>
            </a:extLst>
          </p:cNvPr>
          <p:cNvSpPr txBox="1"/>
          <p:nvPr/>
        </p:nvSpPr>
        <p:spPr>
          <a:xfrm>
            <a:off x="8608332" y="4224857"/>
            <a:ext cx="20447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Local WMD is working on a regional water quality and restoration project to target impairments.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661CC777-19D2-49CC-BEF0-34F0A2628A0B}"/>
              </a:ext>
            </a:extLst>
          </p:cNvPr>
          <p:cNvSpPr txBox="1"/>
          <p:nvPr/>
        </p:nvSpPr>
        <p:spPr>
          <a:xfrm>
            <a:off x="5026839" y="937118"/>
            <a:ext cx="2044745"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Local WMD could provide insight into</a:t>
            </a:r>
            <a:r>
              <a:rPr kumimoji="0" lang="en-US" sz="1600" b="1" i="0" u="none" strike="noStrike" kern="1200" cap="none" spc="0" normalizeH="0" noProof="0">
                <a:ln>
                  <a:noFill/>
                </a:ln>
                <a:solidFill>
                  <a:prstClr val="white"/>
                </a:solidFill>
                <a:effectLst/>
                <a:uLnTx/>
                <a:uFillTx/>
                <a:latin typeface="Calibri"/>
                <a:ea typeface="+mn-ea"/>
                <a:cs typeface="+mn-cs"/>
              </a:rPr>
              <a:t> large scale</a:t>
            </a:r>
            <a:r>
              <a:rPr kumimoji="0" lang="en-US" sz="1600" b="1" i="0" u="none" strike="noStrike" kern="1200" cap="none" spc="0" normalizeH="0" baseline="0" noProof="0">
                <a:ln>
                  <a:noFill/>
                </a:ln>
                <a:solidFill>
                  <a:prstClr val="white"/>
                </a:solidFill>
                <a:effectLst/>
                <a:uLnTx/>
                <a:uFillTx/>
                <a:latin typeface="Calibri"/>
                <a:ea typeface="+mn-ea"/>
                <a:cs typeface="+mn-cs"/>
              </a:rPr>
              <a:t> development plans in the region.</a:t>
            </a: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A11B024-296B-47C0-85A6-4D4A205E670D}"/>
              </a:ext>
            </a:extLst>
          </p:cNvPr>
          <p:cNvSpPr txBox="1"/>
          <p:nvPr/>
        </p:nvSpPr>
        <p:spPr>
          <a:xfrm>
            <a:off x="361290" y="445254"/>
            <a:ext cx="442504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ETAT Comments Could Include…</a:t>
            </a:r>
          </a:p>
        </p:txBody>
      </p:sp>
      <p:grpSp>
        <p:nvGrpSpPr>
          <p:cNvPr id="116" name="Graphic 9">
            <a:extLst>
              <a:ext uri="{FF2B5EF4-FFF2-40B4-BE49-F238E27FC236}">
                <a16:creationId xmlns:a16="http://schemas.microsoft.com/office/drawing/2014/main" id="{E5DBA14B-2D23-4B5F-9742-3B3400EE3B9E}"/>
              </a:ext>
            </a:extLst>
          </p:cNvPr>
          <p:cNvGrpSpPr/>
          <p:nvPr/>
        </p:nvGrpSpPr>
        <p:grpSpPr>
          <a:xfrm>
            <a:off x="5070134" y="503099"/>
            <a:ext cx="431376" cy="312056"/>
            <a:chOff x="8645627" y="3670396"/>
            <a:chExt cx="434107" cy="353970"/>
          </a:xfrm>
          <a:solidFill>
            <a:schemeClr val="tx1"/>
          </a:solidFill>
        </p:grpSpPr>
        <p:sp>
          <p:nvSpPr>
            <p:cNvPr id="117" name="Freeform: Shape 116">
              <a:extLst>
                <a:ext uri="{FF2B5EF4-FFF2-40B4-BE49-F238E27FC236}">
                  <a16:creationId xmlns:a16="http://schemas.microsoft.com/office/drawing/2014/main" id="{D5726DF2-3FF9-4B20-AFAD-7A0D9094C334}"/>
                </a:ext>
              </a:extLst>
            </p:cNvPr>
            <p:cNvSpPr/>
            <p:nvPr/>
          </p:nvSpPr>
          <p:spPr>
            <a:xfrm>
              <a:off x="8663102" y="3687895"/>
              <a:ext cx="391938" cy="318996"/>
            </a:xfrm>
            <a:custGeom>
              <a:avLst/>
              <a:gdLst>
                <a:gd name="connsiteX0" fmla="*/ 332062 w 391938"/>
                <a:gd name="connsiteY0" fmla="*/ 169837 h 318996"/>
                <a:gd name="connsiteX1" fmla="*/ 391939 w 391938"/>
                <a:gd name="connsiteY1" fmla="*/ 169837 h 318996"/>
                <a:gd name="connsiteX2" fmla="*/ 391939 w 391938"/>
                <a:gd name="connsiteY2" fmla="*/ 318996 h 318996"/>
                <a:gd name="connsiteX3" fmla="*/ 241689 w 391938"/>
                <a:gd name="connsiteY3" fmla="*/ 318996 h 318996"/>
                <a:gd name="connsiteX4" fmla="*/ 241689 w 391938"/>
                <a:gd name="connsiteY4" fmla="*/ 182904 h 318996"/>
                <a:gd name="connsiteX5" fmla="*/ 313542 w 391938"/>
                <a:gd name="connsiteY5" fmla="*/ 0 h 318996"/>
                <a:gd name="connsiteX6" fmla="*/ 391939 w 391938"/>
                <a:gd name="connsiteY6" fmla="*/ 0 h 318996"/>
                <a:gd name="connsiteX7" fmla="*/ 332062 w 391938"/>
                <a:gd name="connsiteY7" fmla="*/ 169837 h 318996"/>
                <a:gd name="connsiteX8" fmla="*/ 90372 w 391938"/>
                <a:gd name="connsiteY8" fmla="*/ 169837 h 318996"/>
                <a:gd name="connsiteX9" fmla="*/ 150249 w 391938"/>
                <a:gd name="connsiteY9" fmla="*/ 169837 h 318996"/>
                <a:gd name="connsiteX10" fmla="*/ 150249 w 391938"/>
                <a:gd name="connsiteY10" fmla="*/ 318996 h 318996"/>
                <a:gd name="connsiteX11" fmla="*/ 0 w 391938"/>
                <a:gd name="connsiteY11" fmla="*/ 318996 h 318996"/>
                <a:gd name="connsiteX12" fmla="*/ 0 w 391938"/>
                <a:gd name="connsiteY12" fmla="*/ 182904 h 318996"/>
                <a:gd name="connsiteX13" fmla="*/ 71852 w 391938"/>
                <a:gd name="connsiteY13" fmla="*/ 0 h 318996"/>
                <a:gd name="connsiteX14" fmla="*/ 150249 w 391938"/>
                <a:gd name="connsiteY14" fmla="*/ 0 h 318996"/>
                <a:gd name="connsiteX15" fmla="*/ 90372 w 391938"/>
                <a:gd name="connsiteY15" fmla="*/ 169837 h 31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938" h="318996">
                  <a:moveTo>
                    <a:pt x="332062" y="169837"/>
                  </a:moveTo>
                  <a:lnTo>
                    <a:pt x="391939" y="169837"/>
                  </a:lnTo>
                  <a:lnTo>
                    <a:pt x="391939" y="318996"/>
                  </a:lnTo>
                  <a:lnTo>
                    <a:pt x="241689" y="318996"/>
                  </a:lnTo>
                  <a:lnTo>
                    <a:pt x="241689" y="182904"/>
                  </a:lnTo>
                  <a:lnTo>
                    <a:pt x="313542" y="0"/>
                  </a:lnTo>
                  <a:lnTo>
                    <a:pt x="391939" y="0"/>
                  </a:lnTo>
                  <a:lnTo>
                    <a:pt x="332062" y="169837"/>
                  </a:lnTo>
                  <a:close/>
                  <a:moveTo>
                    <a:pt x="90372" y="169837"/>
                  </a:moveTo>
                  <a:lnTo>
                    <a:pt x="150249" y="169837"/>
                  </a:lnTo>
                  <a:lnTo>
                    <a:pt x="150249" y="318996"/>
                  </a:lnTo>
                  <a:lnTo>
                    <a:pt x="0" y="318996"/>
                  </a:lnTo>
                  <a:lnTo>
                    <a:pt x="0" y="182904"/>
                  </a:lnTo>
                  <a:lnTo>
                    <a:pt x="71852" y="0"/>
                  </a:lnTo>
                  <a:lnTo>
                    <a:pt x="150249" y="0"/>
                  </a:lnTo>
                  <a:lnTo>
                    <a:pt x="90372" y="169837"/>
                  </a:lnTo>
                  <a:close/>
                </a:path>
              </a:pathLst>
            </a:custGeom>
            <a:grpFill/>
            <a:ln w="2321"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75C999E-E84C-4E25-A461-939736D3C3DE}"/>
                </a:ext>
              </a:extLst>
            </p:cNvPr>
            <p:cNvSpPr/>
            <p:nvPr/>
          </p:nvSpPr>
          <p:spPr>
            <a:xfrm>
              <a:off x="8645627" y="3670396"/>
              <a:ext cx="434107" cy="353970"/>
            </a:xfrm>
            <a:custGeom>
              <a:avLst/>
              <a:gdLst>
                <a:gd name="connsiteX0" fmla="*/ 426890 w 434107"/>
                <a:gd name="connsiteY0" fmla="*/ 353971 h 353970"/>
                <a:gd name="connsiteX1" fmla="*/ 241689 w 434107"/>
                <a:gd name="connsiteY1" fmla="*/ 353971 h 353970"/>
                <a:gd name="connsiteX2" fmla="*/ 241689 w 434107"/>
                <a:gd name="connsiteY2" fmla="*/ 197084 h 353970"/>
                <a:gd name="connsiteX3" fmla="*/ 319112 w 434107"/>
                <a:gd name="connsiteY3" fmla="*/ 0 h 353970"/>
                <a:gd name="connsiteX4" fmla="*/ 434108 w 434107"/>
                <a:gd name="connsiteY4" fmla="*/ 0 h 353970"/>
                <a:gd name="connsiteX5" fmla="*/ 374231 w 434107"/>
                <a:gd name="connsiteY5" fmla="*/ 169837 h 353970"/>
                <a:gd name="connsiteX6" fmla="*/ 426890 w 434107"/>
                <a:gd name="connsiteY6" fmla="*/ 169837 h 353970"/>
                <a:gd name="connsiteX7" fmla="*/ 426890 w 434107"/>
                <a:gd name="connsiteY7" fmla="*/ 353971 h 353970"/>
                <a:gd name="connsiteX8" fmla="*/ 276641 w 434107"/>
                <a:gd name="connsiteY8" fmla="*/ 319019 h 353970"/>
                <a:gd name="connsiteX9" fmla="*/ 391916 w 434107"/>
                <a:gd name="connsiteY9" fmla="*/ 319019 h 353970"/>
                <a:gd name="connsiteX10" fmla="*/ 391916 w 434107"/>
                <a:gd name="connsiteY10" fmla="*/ 204835 h 353970"/>
                <a:gd name="connsiteX11" fmla="*/ 324821 w 434107"/>
                <a:gd name="connsiteY11" fmla="*/ 204835 h 353970"/>
                <a:gd name="connsiteX12" fmla="*/ 384698 w 434107"/>
                <a:gd name="connsiteY12" fmla="*/ 34998 h 353970"/>
                <a:gd name="connsiteX13" fmla="*/ 342923 w 434107"/>
                <a:gd name="connsiteY13" fmla="*/ 34998 h 353970"/>
                <a:gd name="connsiteX14" fmla="*/ 276641 w 434107"/>
                <a:gd name="connsiteY14" fmla="*/ 203721 h 353970"/>
                <a:gd name="connsiteX15" fmla="*/ 276641 w 434107"/>
                <a:gd name="connsiteY15" fmla="*/ 319019 h 353970"/>
                <a:gd name="connsiteX16" fmla="*/ 185201 w 434107"/>
                <a:gd name="connsiteY16" fmla="*/ 353971 h 353970"/>
                <a:gd name="connsiteX17" fmla="*/ 0 w 434107"/>
                <a:gd name="connsiteY17" fmla="*/ 353971 h 353970"/>
                <a:gd name="connsiteX18" fmla="*/ 0 w 434107"/>
                <a:gd name="connsiteY18" fmla="*/ 197084 h 353970"/>
                <a:gd name="connsiteX19" fmla="*/ 77422 w 434107"/>
                <a:gd name="connsiteY19" fmla="*/ 0 h 353970"/>
                <a:gd name="connsiteX20" fmla="*/ 192419 w 434107"/>
                <a:gd name="connsiteY20" fmla="*/ 0 h 353970"/>
                <a:gd name="connsiteX21" fmla="*/ 132542 w 434107"/>
                <a:gd name="connsiteY21" fmla="*/ 169837 h 353970"/>
                <a:gd name="connsiteX22" fmla="*/ 185201 w 434107"/>
                <a:gd name="connsiteY22" fmla="*/ 169837 h 353970"/>
                <a:gd name="connsiteX23" fmla="*/ 185201 w 434107"/>
                <a:gd name="connsiteY23" fmla="*/ 353971 h 353970"/>
                <a:gd name="connsiteX24" fmla="*/ 34951 w 434107"/>
                <a:gd name="connsiteY24" fmla="*/ 319019 h 353970"/>
                <a:gd name="connsiteX25" fmla="*/ 150226 w 434107"/>
                <a:gd name="connsiteY25" fmla="*/ 319019 h 353970"/>
                <a:gd name="connsiteX26" fmla="*/ 150226 w 434107"/>
                <a:gd name="connsiteY26" fmla="*/ 204835 h 353970"/>
                <a:gd name="connsiteX27" fmla="*/ 83132 w 434107"/>
                <a:gd name="connsiteY27" fmla="*/ 204835 h 353970"/>
                <a:gd name="connsiteX28" fmla="*/ 143008 w 434107"/>
                <a:gd name="connsiteY28" fmla="*/ 34998 h 353970"/>
                <a:gd name="connsiteX29" fmla="*/ 101234 w 434107"/>
                <a:gd name="connsiteY29" fmla="*/ 34998 h 353970"/>
                <a:gd name="connsiteX30" fmla="*/ 34951 w 434107"/>
                <a:gd name="connsiteY30" fmla="*/ 203721 h 353970"/>
                <a:gd name="connsiteX31" fmla="*/ 34951 w 434107"/>
                <a:gd name="connsiteY31" fmla="*/ 319019 h 3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4107" h="353970">
                  <a:moveTo>
                    <a:pt x="426890" y="353971"/>
                  </a:moveTo>
                  <a:lnTo>
                    <a:pt x="241689" y="353971"/>
                  </a:lnTo>
                  <a:lnTo>
                    <a:pt x="241689" y="197084"/>
                  </a:lnTo>
                  <a:lnTo>
                    <a:pt x="319112" y="0"/>
                  </a:lnTo>
                  <a:lnTo>
                    <a:pt x="434108" y="0"/>
                  </a:lnTo>
                  <a:lnTo>
                    <a:pt x="374231" y="169837"/>
                  </a:lnTo>
                  <a:lnTo>
                    <a:pt x="426890" y="169837"/>
                  </a:lnTo>
                  <a:lnTo>
                    <a:pt x="426890" y="353971"/>
                  </a:lnTo>
                  <a:close/>
                  <a:moveTo>
                    <a:pt x="276641" y="319019"/>
                  </a:moveTo>
                  <a:lnTo>
                    <a:pt x="391916" y="319019"/>
                  </a:lnTo>
                  <a:lnTo>
                    <a:pt x="391916" y="204835"/>
                  </a:lnTo>
                  <a:lnTo>
                    <a:pt x="324821" y="204835"/>
                  </a:lnTo>
                  <a:lnTo>
                    <a:pt x="384698" y="34998"/>
                  </a:lnTo>
                  <a:lnTo>
                    <a:pt x="342923" y="34998"/>
                  </a:lnTo>
                  <a:lnTo>
                    <a:pt x="276641" y="203721"/>
                  </a:lnTo>
                  <a:lnTo>
                    <a:pt x="276641" y="319019"/>
                  </a:lnTo>
                  <a:close/>
                  <a:moveTo>
                    <a:pt x="185201" y="353971"/>
                  </a:moveTo>
                  <a:lnTo>
                    <a:pt x="0" y="353971"/>
                  </a:lnTo>
                  <a:lnTo>
                    <a:pt x="0" y="197084"/>
                  </a:lnTo>
                  <a:lnTo>
                    <a:pt x="77422" y="0"/>
                  </a:lnTo>
                  <a:lnTo>
                    <a:pt x="192419" y="0"/>
                  </a:lnTo>
                  <a:lnTo>
                    <a:pt x="132542" y="169837"/>
                  </a:lnTo>
                  <a:lnTo>
                    <a:pt x="185201" y="169837"/>
                  </a:lnTo>
                  <a:lnTo>
                    <a:pt x="185201" y="353971"/>
                  </a:lnTo>
                  <a:close/>
                  <a:moveTo>
                    <a:pt x="34951" y="319019"/>
                  </a:moveTo>
                  <a:lnTo>
                    <a:pt x="150226" y="319019"/>
                  </a:lnTo>
                  <a:lnTo>
                    <a:pt x="150226" y="204835"/>
                  </a:lnTo>
                  <a:lnTo>
                    <a:pt x="83132" y="204835"/>
                  </a:lnTo>
                  <a:lnTo>
                    <a:pt x="143008" y="34998"/>
                  </a:lnTo>
                  <a:lnTo>
                    <a:pt x="101234" y="34998"/>
                  </a:lnTo>
                  <a:lnTo>
                    <a:pt x="34951" y="203721"/>
                  </a:lnTo>
                  <a:lnTo>
                    <a:pt x="34951" y="319019"/>
                  </a:lnTo>
                  <a:close/>
                </a:path>
              </a:pathLst>
            </a:custGeom>
            <a:grpFill/>
            <a:ln w="2321" cap="flat">
              <a:noFill/>
              <a:prstDash val="solid"/>
              <a:miter/>
            </a:ln>
          </p:spPr>
          <p:txBody>
            <a:bodyPr rtlCol="0" anchor="ctr"/>
            <a:lstStyle/>
            <a:p>
              <a:endParaRPr lang="en-US"/>
            </a:p>
          </p:txBody>
        </p:sp>
      </p:grpSp>
      <p:grpSp>
        <p:nvGrpSpPr>
          <p:cNvPr id="119" name="Graphic 9">
            <a:extLst>
              <a:ext uri="{FF2B5EF4-FFF2-40B4-BE49-F238E27FC236}">
                <a16:creationId xmlns:a16="http://schemas.microsoft.com/office/drawing/2014/main" id="{60DB08E9-8871-4F4F-8064-E2196C9984EE}"/>
              </a:ext>
            </a:extLst>
          </p:cNvPr>
          <p:cNvGrpSpPr/>
          <p:nvPr/>
        </p:nvGrpSpPr>
        <p:grpSpPr>
          <a:xfrm rot="10800000">
            <a:off x="6324600" y="2196888"/>
            <a:ext cx="431376" cy="312056"/>
            <a:chOff x="8645627" y="3670396"/>
            <a:chExt cx="434107" cy="353970"/>
          </a:xfrm>
          <a:solidFill>
            <a:schemeClr val="tx1"/>
          </a:solidFill>
        </p:grpSpPr>
        <p:sp>
          <p:nvSpPr>
            <p:cNvPr id="120" name="Freeform: Shape 119">
              <a:extLst>
                <a:ext uri="{FF2B5EF4-FFF2-40B4-BE49-F238E27FC236}">
                  <a16:creationId xmlns:a16="http://schemas.microsoft.com/office/drawing/2014/main" id="{3325AF86-804D-4D28-9AF2-F2207C27515F}"/>
                </a:ext>
              </a:extLst>
            </p:cNvPr>
            <p:cNvSpPr/>
            <p:nvPr/>
          </p:nvSpPr>
          <p:spPr>
            <a:xfrm>
              <a:off x="8663102" y="3687895"/>
              <a:ext cx="391938" cy="318996"/>
            </a:xfrm>
            <a:custGeom>
              <a:avLst/>
              <a:gdLst>
                <a:gd name="connsiteX0" fmla="*/ 332062 w 391938"/>
                <a:gd name="connsiteY0" fmla="*/ 169837 h 318996"/>
                <a:gd name="connsiteX1" fmla="*/ 391939 w 391938"/>
                <a:gd name="connsiteY1" fmla="*/ 169837 h 318996"/>
                <a:gd name="connsiteX2" fmla="*/ 391939 w 391938"/>
                <a:gd name="connsiteY2" fmla="*/ 318996 h 318996"/>
                <a:gd name="connsiteX3" fmla="*/ 241689 w 391938"/>
                <a:gd name="connsiteY3" fmla="*/ 318996 h 318996"/>
                <a:gd name="connsiteX4" fmla="*/ 241689 w 391938"/>
                <a:gd name="connsiteY4" fmla="*/ 182904 h 318996"/>
                <a:gd name="connsiteX5" fmla="*/ 313542 w 391938"/>
                <a:gd name="connsiteY5" fmla="*/ 0 h 318996"/>
                <a:gd name="connsiteX6" fmla="*/ 391939 w 391938"/>
                <a:gd name="connsiteY6" fmla="*/ 0 h 318996"/>
                <a:gd name="connsiteX7" fmla="*/ 332062 w 391938"/>
                <a:gd name="connsiteY7" fmla="*/ 169837 h 318996"/>
                <a:gd name="connsiteX8" fmla="*/ 90372 w 391938"/>
                <a:gd name="connsiteY8" fmla="*/ 169837 h 318996"/>
                <a:gd name="connsiteX9" fmla="*/ 150249 w 391938"/>
                <a:gd name="connsiteY9" fmla="*/ 169837 h 318996"/>
                <a:gd name="connsiteX10" fmla="*/ 150249 w 391938"/>
                <a:gd name="connsiteY10" fmla="*/ 318996 h 318996"/>
                <a:gd name="connsiteX11" fmla="*/ 0 w 391938"/>
                <a:gd name="connsiteY11" fmla="*/ 318996 h 318996"/>
                <a:gd name="connsiteX12" fmla="*/ 0 w 391938"/>
                <a:gd name="connsiteY12" fmla="*/ 182904 h 318996"/>
                <a:gd name="connsiteX13" fmla="*/ 71852 w 391938"/>
                <a:gd name="connsiteY13" fmla="*/ 0 h 318996"/>
                <a:gd name="connsiteX14" fmla="*/ 150249 w 391938"/>
                <a:gd name="connsiteY14" fmla="*/ 0 h 318996"/>
                <a:gd name="connsiteX15" fmla="*/ 90372 w 391938"/>
                <a:gd name="connsiteY15" fmla="*/ 169837 h 31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938" h="318996">
                  <a:moveTo>
                    <a:pt x="332062" y="169837"/>
                  </a:moveTo>
                  <a:lnTo>
                    <a:pt x="391939" y="169837"/>
                  </a:lnTo>
                  <a:lnTo>
                    <a:pt x="391939" y="318996"/>
                  </a:lnTo>
                  <a:lnTo>
                    <a:pt x="241689" y="318996"/>
                  </a:lnTo>
                  <a:lnTo>
                    <a:pt x="241689" y="182904"/>
                  </a:lnTo>
                  <a:lnTo>
                    <a:pt x="313542" y="0"/>
                  </a:lnTo>
                  <a:lnTo>
                    <a:pt x="391939" y="0"/>
                  </a:lnTo>
                  <a:lnTo>
                    <a:pt x="332062" y="169837"/>
                  </a:lnTo>
                  <a:close/>
                  <a:moveTo>
                    <a:pt x="90372" y="169837"/>
                  </a:moveTo>
                  <a:lnTo>
                    <a:pt x="150249" y="169837"/>
                  </a:lnTo>
                  <a:lnTo>
                    <a:pt x="150249" y="318996"/>
                  </a:lnTo>
                  <a:lnTo>
                    <a:pt x="0" y="318996"/>
                  </a:lnTo>
                  <a:lnTo>
                    <a:pt x="0" y="182904"/>
                  </a:lnTo>
                  <a:lnTo>
                    <a:pt x="71852" y="0"/>
                  </a:lnTo>
                  <a:lnTo>
                    <a:pt x="150249" y="0"/>
                  </a:lnTo>
                  <a:lnTo>
                    <a:pt x="90372" y="169837"/>
                  </a:lnTo>
                  <a:close/>
                </a:path>
              </a:pathLst>
            </a:custGeom>
            <a:grpFill/>
            <a:ln w="2321"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D2DD82C-B99C-4EC0-B1BD-4C6B9993B3BD}"/>
                </a:ext>
              </a:extLst>
            </p:cNvPr>
            <p:cNvSpPr/>
            <p:nvPr/>
          </p:nvSpPr>
          <p:spPr>
            <a:xfrm>
              <a:off x="8645627" y="3670396"/>
              <a:ext cx="434107" cy="353970"/>
            </a:xfrm>
            <a:custGeom>
              <a:avLst/>
              <a:gdLst>
                <a:gd name="connsiteX0" fmla="*/ 426890 w 434107"/>
                <a:gd name="connsiteY0" fmla="*/ 353971 h 353970"/>
                <a:gd name="connsiteX1" fmla="*/ 241689 w 434107"/>
                <a:gd name="connsiteY1" fmla="*/ 353971 h 353970"/>
                <a:gd name="connsiteX2" fmla="*/ 241689 w 434107"/>
                <a:gd name="connsiteY2" fmla="*/ 197084 h 353970"/>
                <a:gd name="connsiteX3" fmla="*/ 319112 w 434107"/>
                <a:gd name="connsiteY3" fmla="*/ 0 h 353970"/>
                <a:gd name="connsiteX4" fmla="*/ 434108 w 434107"/>
                <a:gd name="connsiteY4" fmla="*/ 0 h 353970"/>
                <a:gd name="connsiteX5" fmla="*/ 374231 w 434107"/>
                <a:gd name="connsiteY5" fmla="*/ 169837 h 353970"/>
                <a:gd name="connsiteX6" fmla="*/ 426890 w 434107"/>
                <a:gd name="connsiteY6" fmla="*/ 169837 h 353970"/>
                <a:gd name="connsiteX7" fmla="*/ 426890 w 434107"/>
                <a:gd name="connsiteY7" fmla="*/ 353971 h 353970"/>
                <a:gd name="connsiteX8" fmla="*/ 276641 w 434107"/>
                <a:gd name="connsiteY8" fmla="*/ 319019 h 353970"/>
                <a:gd name="connsiteX9" fmla="*/ 391916 w 434107"/>
                <a:gd name="connsiteY9" fmla="*/ 319019 h 353970"/>
                <a:gd name="connsiteX10" fmla="*/ 391916 w 434107"/>
                <a:gd name="connsiteY10" fmla="*/ 204835 h 353970"/>
                <a:gd name="connsiteX11" fmla="*/ 324821 w 434107"/>
                <a:gd name="connsiteY11" fmla="*/ 204835 h 353970"/>
                <a:gd name="connsiteX12" fmla="*/ 384698 w 434107"/>
                <a:gd name="connsiteY12" fmla="*/ 34998 h 353970"/>
                <a:gd name="connsiteX13" fmla="*/ 342923 w 434107"/>
                <a:gd name="connsiteY13" fmla="*/ 34998 h 353970"/>
                <a:gd name="connsiteX14" fmla="*/ 276641 w 434107"/>
                <a:gd name="connsiteY14" fmla="*/ 203721 h 353970"/>
                <a:gd name="connsiteX15" fmla="*/ 276641 w 434107"/>
                <a:gd name="connsiteY15" fmla="*/ 319019 h 353970"/>
                <a:gd name="connsiteX16" fmla="*/ 185201 w 434107"/>
                <a:gd name="connsiteY16" fmla="*/ 353971 h 353970"/>
                <a:gd name="connsiteX17" fmla="*/ 0 w 434107"/>
                <a:gd name="connsiteY17" fmla="*/ 353971 h 353970"/>
                <a:gd name="connsiteX18" fmla="*/ 0 w 434107"/>
                <a:gd name="connsiteY18" fmla="*/ 197084 h 353970"/>
                <a:gd name="connsiteX19" fmla="*/ 77422 w 434107"/>
                <a:gd name="connsiteY19" fmla="*/ 0 h 353970"/>
                <a:gd name="connsiteX20" fmla="*/ 192419 w 434107"/>
                <a:gd name="connsiteY20" fmla="*/ 0 h 353970"/>
                <a:gd name="connsiteX21" fmla="*/ 132542 w 434107"/>
                <a:gd name="connsiteY21" fmla="*/ 169837 h 353970"/>
                <a:gd name="connsiteX22" fmla="*/ 185201 w 434107"/>
                <a:gd name="connsiteY22" fmla="*/ 169837 h 353970"/>
                <a:gd name="connsiteX23" fmla="*/ 185201 w 434107"/>
                <a:gd name="connsiteY23" fmla="*/ 353971 h 353970"/>
                <a:gd name="connsiteX24" fmla="*/ 34951 w 434107"/>
                <a:gd name="connsiteY24" fmla="*/ 319019 h 353970"/>
                <a:gd name="connsiteX25" fmla="*/ 150226 w 434107"/>
                <a:gd name="connsiteY25" fmla="*/ 319019 h 353970"/>
                <a:gd name="connsiteX26" fmla="*/ 150226 w 434107"/>
                <a:gd name="connsiteY26" fmla="*/ 204835 h 353970"/>
                <a:gd name="connsiteX27" fmla="*/ 83132 w 434107"/>
                <a:gd name="connsiteY27" fmla="*/ 204835 h 353970"/>
                <a:gd name="connsiteX28" fmla="*/ 143008 w 434107"/>
                <a:gd name="connsiteY28" fmla="*/ 34998 h 353970"/>
                <a:gd name="connsiteX29" fmla="*/ 101234 w 434107"/>
                <a:gd name="connsiteY29" fmla="*/ 34998 h 353970"/>
                <a:gd name="connsiteX30" fmla="*/ 34951 w 434107"/>
                <a:gd name="connsiteY30" fmla="*/ 203721 h 353970"/>
                <a:gd name="connsiteX31" fmla="*/ 34951 w 434107"/>
                <a:gd name="connsiteY31" fmla="*/ 319019 h 3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4107" h="353970">
                  <a:moveTo>
                    <a:pt x="426890" y="353971"/>
                  </a:moveTo>
                  <a:lnTo>
                    <a:pt x="241689" y="353971"/>
                  </a:lnTo>
                  <a:lnTo>
                    <a:pt x="241689" y="197084"/>
                  </a:lnTo>
                  <a:lnTo>
                    <a:pt x="319112" y="0"/>
                  </a:lnTo>
                  <a:lnTo>
                    <a:pt x="434108" y="0"/>
                  </a:lnTo>
                  <a:lnTo>
                    <a:pt x="374231" y="169837"/>
                  </a:lnTo>
                  <a:lnTo>
                    <a:pt x="426890" y="169837"/>
                  </a:lnTo>
                  <a:lnTo>
                    <a:pt x="426890" y="353971"/>
                  </a:lnTo>
                  <a:close/>
                  <a:moveTo>
                    <a:pt x="276641" y="319019"/>
                  </a:moveTo>
                  <a:lnTo>
                    <a:pt x="391916" y="319019"/>
                  </a:lnTo>
                  <a:lnTo>
                    <a:pt x="391916" y="204835"/>
                  </a:lnTo>
                  <a:lnTo>
                    <a:pt x="324821" y="204835"/>
                  </a:lnTo>
                  <a:lnTo>
                    <a:pt x="384698" y="34998"/>
                  </a:lnTo>
                  <a:lnTo>
                    <a:pt x="342923" y="34998"/>
                  </a:lnTo>
                  <a:lnTo>
                    <a:pt x="276641" y="203721"/>
                  </a:lnTo>
                  <a:lnTo>
                    <a:pt x="276641" y="319019"/>
                  </a:lnTo>
                  <a:close/>
                  <a:moveTo>
                    <a:pt x="185201" y="353971"/>
                  </a:moveTo>
                  <a:lnTo>
                    <a:pt x="0" y="353971"/>
                  </a:lnTo>
                  <a:lnTo>
                    <a:pt x="0" y="197084"/>
                  </a:lnTo>
                  <a:lnTo>
                    <a:pt x="77422" y="0"/>
                  </a:lnTo>
                  <a:lnTo>
                    <a:pt x="192419" y="0"/>
                  </a:lnTo>
                  <a:lnTo>
                    <a:pt x="132542" y="169837"/>
                  </a:lnTo>
                  <a:lnTo>
                    <a:pt x="185201" y="169837"/>
                  </a:lnTo>
                  <a:lnTo>
                    <a:pt x="185201" y="353971"/>
                  </a:lnTo>
                  <a:close/>
                  <a:moveTo>
                    <a:pt x="34951" y="319019"/>
                  </a:moveTo>
                  <a:lnTo>
                    <a:pt x="150226" y="319019"/>
                  </a:lnTo>
                  <a:lnTo>
                    <a:pt x="150226" y="204835"/>
                  </a:lnTo>
                  <a:lnTo>
                    <a:pt x="83132" y="204835"/>
                  </a:lnTo>
                  <a:lnTo>
                    <a:pt x="143008" y="34998"/>
                  </a:lnTo>
                  <a:lnTo>
                    <a:pt x="101234" y="34998"/>
                  </a:lnTo>
                  <a:lnTo>
                    <a:pt x="34951" y="203721"/>
                  </a:lnTo>
                  <a:lnTo>
                    <a:pt x="34951" y="319019"/>
                  </a:lnTo>
                  <a:close/>
                </a:path>
              </a:pathLst>
            </a:custGeom>
            <a:grpFill/>
            <a:ln w="2321" cap="flat">
              <a:noFill/>
              <a:prstDash val="solid"/>
              <a:miter/>
            </a:ln>
          </p:spPr>
          <p:txBody>
            <a:bodyPr rtlCol="0" anchor="ctr"/>
            <a:lstStyle/>
            <a:p>
              <a:endParaRPr lang="en-US"/>
            </a:p>
          </p:txBody>
        </p:sp>
      </p:grpSp>
    </p:spTree>
    <p:extLst>
      <p:ext uri="{BB962C8B-B14F-4D97-AF65-F5344CB8AC3E}">
        <p14:creationId xmlns:p14="http://schemas.microsoft.com/office/powerpoint/2010/main" val="82466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par>
                                <p:cTn id="22" presetID="10" presetClass="entr" presetSubtype="0" fill="hold"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animBg="1"/>
      <p:bldP spid="18" grpId="0"/>
      <p:bldP spid="111" grpId="0"/>
      <p:bldP spid="1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D58D-FAFF-4322-A82A-E820E0145D31}"/>
              </a:ext>
            </a:extLst>
          </p:cNvPr>
          <p:cNvSpPr>
            <a:spLocks noGrp="1"/>
          </p:cNvSpPr>
          <p:nvPr>
            <p:ph type="title"/>
          </p:nvPr>
        </p:nvSpPr>
        <p:spPr/>
        <p:txBody>
          <a:bodyPr>
            <a:normAutofit/>
          </a:bodyPr>
          <a:lstStyle/>
          <a:p>
            <a:r>
              <a:rPr lang="en-US">
                <a:solidFill>
                  <a:srgbClr val="00749C"/>
                </a:solidFill>
              </a:rPr>
              <a:t>ETDM Public Access Site – Subscribe to Updates</a:t>
            </a:r>
          </a:p>
        </p:txBody>
      </p:sp>
      <p:pic>
        <p:nvPicPr>
          <p:cNvPr id="5" name="Picture 4">
            <a:extLst>
              <a:ext uri="{FF2B5EF4-FFF2-40B4-BE49-F238E27FC236}">
                <a16:creationId xmlns:a16="http://schemas.microsoft.com/office/drawing/2014/main" id="{C7970838-C30E-464B-A49E-1DD122CDF21B}"/>
              </a:ext>
            </a:extLst>
          </p:cNvPr>
          <p:cNvPicPr>
            <a:picLocks noChangeAspect="1"/>
          </p:cNvPicPr>
          <p:nvPr/>
        </p:nvPicPr>
        <p:blipFill>
          <a:blip r:embed="rId3"/>
          <a:stretch>
            <a:fillRect/>
          </a:stretch>
        </p:blipFill>
        <p:spPr>
          <a:xfrm>
            <a:off x="304799" y="1097598"/>
            <a:ext cx="10948209" cy="4875464"/>
          </a:xfrm>
          <a:prstGeom prst="rect">
            <a:avLst/>
          </a:prstGeom>
          <a:ln w="12700">
            <a:solidFill>
              <a:srgbClr val="34356E"/>
            </a:solidFill>
          </a:ln>
        </p:spPr>
      </p:pic>
    </p:spTree>
    <p:extLst>
      <p:ext uri="{BB962C8B-B14F-4D97-AF65-F5344CB8AC3E}">
        <p14:creationId xmlns:p14="http://schemas.microsoft.com/office/powerpoint/2010/main" val="263159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86AC67-9EF2-4E00-9F2D-C3A7CA904419}"/>
              </a:ext>
            </a:extLst>
          </p:cNvPr>
          <p:cNvPicPr>
            <a:picLocks noChangeAspect="1"/>
          </p:cNvPicPr>
          <p:nvPr/>
        </p:nvPicPr>
        <p:blipFill rotWithShape="1">
          <a:blip r:embed="rId3"/>
          <a:srcRect t="26993"/>
          <a:stretch/>
        </p:blipFill>
        <p:spPr>
          <a:xfrm>
            <a:off x="2133600" y="1053150"/>
            <a:ext cx="8445145" cy="5417262"/>
          </a:xfrm>
          <a:prstGeom prst="rect">
            <a:avLst/>
          </a:prstGeom>
        </p:spPr>
      </p:pic>
      <p:sp>
        <p:nvSpPr>
          <p:cNvPr id="6" name="Arrow: Right 5">
            <a:extLst>
              <a:ext uri="{FF2B5EF4-FFF2-40B4-BE49-F238E27FC236}">
                <a16:creationId xmlns:a16="http://schemas.microsoft.com/office/drawing/2014/main" id="{A3DBA9D6-97AC-49D1-9099-A77107F64C9F}"/>
              </a:ext>
            </a:extLst>
          </p:cNvPr>
          <p:cNvSpPr/>
          <p:nvPr/>
        </p:nvSpPr>
        <p:spPr>
          <a:xfrm>
            <a:off x="763350" y="2250481"/>
            <a:ext cx="137025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7">
            <a:extLst>
              <a:ext uri="{FF2B5EF4-FFF2-40B4-BE49-F238E27FC236}">
                <a16:creationId xmlns:a16="http://schemas.microsoft.com/office/drawing/2014/main" id="{8F1CA198-1EF1-86F7-7DA8-7695D5B37E7B}"/>
              </a:ext>
            </a:extLst>
          </p:cNvPr>
          <p:cNvSpPr>
            <a:spLocks noGrp="1"/>
          </p:cNvSpPr>
          <p:nvPr>
            <p:ph type="title"/>
          </p:nvPr>
        </p:nvSpPr>
        <p:spPr/>
        <p:txBody>
          <a:bodyPr/>
          <a:lstStyle/>
          <a:p>
            <a:r>
              <a:rPr lang="en-US"/>
              <a:t>ETDM Public Access Site</a:t>
            </a:r>
            <a:r>
              <a:rPr lang="en-US">
                <a:solidFill>
                  <a:srgbClr val="00749C"/>
                </a:solidFill>
              </a:rPr>
              <a:t> – Subscribe to Updates</a:t>
            </a:r>
            <a:endParaRPr lang="en-US"/>
          </a:p>
        </p:txBody>
      </p:sp>
    </p:spTree>
    <p:extLst>
      <p:ext uri="{BB962C8B-B14F-4D97-AF65-F5344CB8AC3E}">
        <p14:creationId xmlns:p14="http://schemas.microsoft.com/office/powerpoint/2010/main" val="234432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2DD2D8-41F9-0D0A-39E0-FC5F43BE8BBD}"/>
              </a:ext>
            </a:extLst>
          </p:cNvPr>
          <p:cNvPicPr>
            <a:picLocks noChangeAspect="1"/>
          </p:cNvPicPr>
          <p:nvPr/>
        </p:nvPicPr>
        <p:blipFill rotWithShape="1">
          <a:blip r:embed="rId3"/>
          <a:srcRect r="63937" b="71306"/>
          <a:stretch/>
        </p:blipFill>
        <p:spPr>
          <a:xfrm>
            <a:off x="7293916" y="1112025"/>
            <a:ext cx="3822473" cy="3299852"/>
          </a:xfrm>
          <a:prstGeom prst="rect">
            <a:avLst/>
          </a:prstGeom>
        </p:spPr>
      </p:pic>
      <p:sp>
        <p:nvSpPr>
          <p:cNvPr id="29" name="Graphic 10" descr="Monitor">
            <a:extLst>
              <a:ext uri="{FF2B5EF4-FFF2-40B4-BE49-F238E27FC236}">
                <a16:creationId xmlns:a16="http://schemas.microsoft.com/office/drawing/2014/main" id="{18018783-43B1-4D8F-A6DF-FBF8DE9F8621}"/>
              </a:ext>
            </a:extLst>
          </p:cNvPr>
          <p:cNvSpPr/>
          <p:nvPr/>
        </p:nvSpPr>
        <p:spPr>
          <a:xfrm>
            <a:off x="300707" y="1696379"/>
            <a:ext cx="5960961" cy="5066817"/>
          </a:xfrm>
          <a:custGeom>
            <a:avLst/>
            <a:gdLst>
              <a:gd name="connsiteX0" fmla="*/ 5513890 w 5960961"/>
              <a:gd name="connsiteY0" fmla="*/ 3725601 h 5066817"/>
              <a:gd name="connsiteX1" fmla="*/ 447072 w 5960961"/>
              <a:gd name="connsiteY1" fmla="*/ 3725601 h 5066817"/>
              <a:gd name="connsiteX2" fmla="*/ 447072 w 5960961"/>
              <a:gd name="connsiteY2" fmla="*/ 447072 h 5066817"/>
              <a:gd name="connsiteX3" fmla="*/ 5513890 w 5960961"/>
              <a:gd name="connsiteY3" fmla="*/ 447072 h 5066817"/>
              <a:gd name="connsiteX4" fmla="*/ 5513890 w 5960961"/>
              <a:gd name="connsiteY4" fmla="*/ 3725601 h 5066817"/>
              <a:gd name="connsiteX5" fmla="*/ 5662914 w 5960961"/>
              <a:gd name="connsiteY5" fmla="*/ 0 h 5066817"/>
              <a:gd name="connsiteX6" fmla="*/ 298048 w 5960961"/>
              <a:gd name="connsiteY6" fmla="*/ 0 h 5066817"/>
              <a:gd name="connsiteX7" fmla="*/ 0 w 5960961"/>
              <a:gd name="connsiteY7" fmla="*/ 298048 h 5066817"/>
              <a:gd name="connsiteX8" fmla="*/ 0 w 5960961"/>
              <a:gd name="connsiteY8" fmla="*/ 3874625 h 5066817"/>
              <a:gd name="connsiteX9" fmla="*/ 298048 w 5960961"/>
              <a:gd name="connsiteY9" fmla="*/ 4172673 h 5066817"/>
              <a:gd name="connsiteX10" fmla="*/ 2384385 w 5960961"/>
              <a:gd name="connsiteY10" fmla="*/ 4172673 h 5066817"/>
              <a:gd name="connsiteX11" fmla="*/ 2384385 w 5960961"/>
              <a:gd name="connsiteY11" fmla="*/ 4619746 h 5066817"/>
              <a:gd name="connsiteX12" fmla="*/ 1639265 w 5960961"/>
              <a:gd name="connsiteY12" fmla="*/ 4619746 h 5066817"/>
              <a:gd name="connsiteX13" fmla="*/ 1639265 w 5960961"/>
              <a:gd name="connsiteY13" fmla="*/ 5066818 h 5066817"/>
              <a:gd name="connsiteX14" fmla="*/ 4321697 w 5960961"/>
              <a:gd name="connsiteY14" fmla="*/ 5066818 h 5066817"/>
              <a:gd name="connsiteX15" fmla="*/ 4321697 w 5960961"/>
              <a:gd name="connsiteY15" fmla="*/ 4619746 h 5066817"/>
              <a:gd name="connsiteX16" fmla="*/ 3576577 w 5960961"/>
              <a:gd name="connsiteY16" fmla="*/ 4619746 h 5066817"/>
              <a:gd name="connsiteX17" fmla="*/ 3576577 w 5960961"/>
              <a:gd name="connsiteY17" fmla="*/ 4172673 h 5066817"/>
              <a:gd name="connsiteX18" fmla="*/ 5662914 w 5960961"/>
              <a:gd name="connsiteY18" fmla="*/ 4172673 h 5066817"/>
              <a:gd name="connsiteX19" fmla="*/ 5960962 w 5960961"/>
              <a:gd name="connsiteY19" fmla="*/ 3874625 h 5066817"/>
              <a:gd name="connsiteX20" fmla="*/ 5960962 w 5960961"/>
              <a:gd name="connsiteY20" fmla="*/ 298048 h 5066817"/>
              <a:gd name="connsiteX21" fmla="*/ 5662914 w 5960961"/>
              <a:gd name="connsiteY21" fmla="*/ 0 h 506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60961" h="5066817">
                <a:moveTo>
                  <a:pt x="5513890" y="3725601"/>
                </a:moveTo>
                <a:lnTo>
                  <a:pt x="447072" y="3725601"/>
                </a:lnTo>
                <a:lnTo>
                  <a:pt x="447072" y="447072"/>
                </a:lnTo>
                <a:lnTo>
                  <a:pt x="5513890" y="447072"/>
                </a:lnTo>
                <a:lnTo>
                  <a:pt x="5513890" y="3725601"/>
                </a:lnTo>
                <a:close/>
                <a:moveTo>
                  <a:pt x="5662914" y="0"/>
                </a:moveTo>
                <a:lnTo>
                  <a:pt x="298048" y="0"/>
                </a:lnTo>
                <a:cubicBezTo>
                  <a:pt x="134122" y="0"/>
                  <a:pt x="0" y="134122"/>
                  <a:pt x="0" y="298048"/>
                </a:cubicBezTo>
                <a:lnTo>
                  <a:pt x="0" y="3874625"/>
                </a:lnTo>
                <a:cubicBezTo>
                  <a:pt x="0" y="4038551"/>
                  <a:pt x="134122" y="4172673"/>
                  <a:pt x="298048" y="4172673"/>
                </a:cubicBezTo>
                <a:lnTo>
                  <a:pt x="2384385" y="4172673"/>
                </a:lnTo>
                <a:lnTo>
                  <a:pt x="2384385" y="4619746"/>
                </a:lnTo>
                <a:lnTo>
                  <a:pt x="1639265" y="4619746"/>
                </a:lnTo>
                <a:lnTo>
                  <a:pt x="1639265" y="5066818"/>
                </a:lnTo>
                <a:lnTo>
                  <a:pt x="4321697" y="5066818"/>
                </a:lnTo>
                <a:lnTo>
                  <a:pt x="4321697" y="4619746"/>
                </a:lnTo>
                <a:lnTo>
                  <a:pt x="3576577" y="4619746"/>
                </a:lnTo>
                <a:lnTo>
                  <a:pt x="3576577" y="4172673"/>
                </a:lnTo>
                <a:lnTo>
                  <a:pt x="5662914" y="4172673"/>
                </a:lnTo>
                <a:cubicBezTo>
                  <a:pt x="5826840" y="4172673"/>
                  <a:pt x="5960962" y="4038551"/>
                  <a:pt x="5960962" y="3874625"/>
                </a:cubicBezTo>
                <a:lnTo>
                  <a:pt x="5960962" y="298048"/>
                </a:lnTo>
                <a:cubicBezTo>
                  <a:pt x="5960962" y="134122"/>
                  <a:pt x="5826840" y="0"/>
                  <a:pt x="5662914" y="0"/>
                </a:cubicBezTo>
                <a:close/>
              </a:path>
            </a:pathLst>
          </a:custGeom>
          <a:solidFill>
            <a:schemeClr val="bg2">
              <a:lumMod val="50000"/>
            </a:schemeClr>
          </a:solidFill>
          <a:ln w="74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Placeholder 8">
            <a:extLst>
              <a:ext uri="{FF2B5EF4-FFF2-40B4-BE49-F238E27FC236}">
                <a16:creationId xmlns:a16="http://schemas.microsoft.com/office/drawing/2014/main" id="{9A31AFA7-57AE-4595-8D70-BD93E81CA605}"/>
              </a:ext>
            </a:extLst>
          </p:cNvPr>
          <p:cNvSpPr txBox="1">
            <a:spLocks/>
          </p:cNvSpPr>
          <p:nvPr/>
        </p:nvSpPr>
        <p:spPr>
          <a:xfrm>
            <a:off x="4706084" y="2125623"/>
            <a:ext cx="1106424" cy="2176272"/>
          </a:xfrm>
          <a:prstGeom prst="rect">
            <a:avLst/>
          </a:prstGeom>
          <a:solidFill>
            <a:schemeClr val="bg1"/>
          </a:solidFill>
          <a:ln w="28575">
            <a:solidFill>
              <a:srgbClr val="1F4284"/>
            </a:solidFill>
            <a:prstDash val="sysDash"/>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Text Placeholder 8">
            <a:extLst>
              <a:ext uri="{FF2B5EF4-FFF2-40B4-BE49-F238E27FC236}">
                <a16:creationId xmlns:a16="http://schemas.microsoft.com/office/drawing/2014/main" id="{6368FCAE-EE64-42D8-B49C-8B8BED48932A}"/>
              </a:ext>
            </a:extLst>
          </p:cNvPr>
          <p:cNvSpPr txBox="1">
            <a:spLocks/>
          </p:cNvSpPr>
          <p:nvPr/>
        </p:nvSpPr>
        <p:spPr>
          <a:xfrm>
            <a:off x="7257240" y="1027015"/>
            <a:ext cx="4103745" cy="3384861"/>
          </a:xfrm>
          <a:prstGeom prst="rect">
            <a:avLst/>
          </a:prstGeom>
          <a:noFill/>
          <a:ln w="28575">
            <a:solidFill>
              <a:srgbClr val="1F4284"/>
            </a:solidFill>
            <a:prstDash val="sysDash"/>
          </a:ln>
        </p:spPr>
        <p:txBody>
          <a:bodyPr lIns="274320" tIns="91440" rIns="274320" bIns="274320" anchor="b" anchorCtr="0"/>
          <a:lstStyle>
            <a:defPPr>
              <a:defRPr lang="en-US"/>
            </a:defPPr>
            <a:lvl1pPr marR="0" lvl="0" indent="0"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28E3CD9E-9BF5-4054-A3C6-E5AAEEBF345F}"/>
              </a:ext>
            </a:extLst>
          </p:cNvPr>
          <p:cNvGrpSpPr>
            <a:grpSpLocks noChangeAspect="1"/>
          </p:cNvGrpSpPr>
          <p:nvPr/>
        </p:nvGrpSpPr>
        <p:grpSpPr>
          <a:xfrm>
            <a:off x="4717032" y="2162066"/>
            <a:ext cx="1050969" cy="2124671"/>
            <a:chOff x="4192073" y="-222348"/>
            <a:chExt cx="5069711" cy="10249080"/>
          </a:xfrm>
        </p:grpSpPr>
        <p:pic>
          <p:nvPicPr>
            <p:cNvPr id="35" name="Picture 34">
              <a:extLst>
                <a:ext uri="{FF2B5EF4-FFF2-40B4-BE49-F238E27FC236}">
                  <a16:creationId xmlns:a16="http://schemas.microsoft.com/office/drawing/2014/main" id="{31EEF518-2110-4A74-B503-676A82C40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42" r="7810"/>
            <a:stretch/>
          </p:blipFill>
          <p:spPr>
            <a:xfrm>
              <a:off x="4192073" y="-222348"/>
              <a:ext cx="5069711" cy="10249080"/>
            </a:xfrm>
            <a:prstGeom prst="rect">
              <a:avLst/>
            </a:prstGeom>
          </p:spPr>
        </p:pic>
        <p:pic>
          <p:nvPicPr>
            <p:cNvPr id="36" name="Picture 35">
              <a:extLst>
                <a:ext uri="{FF2B5EF4-FFF2-40B4-BE49-F238E27FC236}">
                  <a16:creationId xmlns:a16="http://schemas.microsoft.com/office/drawing/2014/main" id="{D744700E-F15C-41BF-AAF0-A0ABF447BA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94" t="24188" r="85819" b="71628"/>
            <a:stretch/>
          </p:blipFill>
          <p:spPr>
            <a:xfrm>
              <a:off x="4368993" y="2261334"/>
              <a:ext cx="402874" cy="410068"/>
            </a:xfrm>
            <a:prstGeom prst="rect">
              <a:avLst/>
            </a:prstGeom>
          </p:spPr>
        </p:pic>
      </p:grpSp>
      <p:pic>
        <p:nvPicPr>
          <p:cNvPr id="4" name="Picture 3">
            <a:extLst>
              <a:ext uri="{FF2B5EF4-FFF2-40B4-BE49-F238E27FC236}">
                <a16:creationId xmlns:a16="http://schemas.microsoft.com/office/drawing/2014/main" id="{1042648D-5D85-420A-915D-3BBCB6AC0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7423" y="3146986"/>
            <a:ext cx="2279501" cy="1139751"/>
          </a:xfrm>
          <a:prstGeom prst="rect">
            <a:avLst/>
          </a:prstGeom>
        </p:spPr>
      </p:pic>
      <p:sp>
        <p:nvSpPr>
          <p:cNvPr id="7" name="TextBox 6">
            <a:extLst>
              <a:ext uri="{FF2B5EF4-FFF2-40B4-BE49-F238E27FC236}">
                <a16:creationId xmlns:a16="http://schemas.microsoft.com/office/drawing/2014/main" id="{3AF29E61-34C2-4772-8234-5541CDAF0C01}"/>
              </a:ext>
            </a:extLst>
          </p:cNvPr>
          <p:cNvSpPr txBox="1"/>
          <p:nvPr/>
        </p:nvSpPr>
        <p:spPr>
          <a:xfrm>
            <a:off x="9079909" y="3352882"/>
            <a:ext cx="223656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Calibri" panose="020F0502020204030204"/>
              </a:rPr>
              <a:t>Test Attendee</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8820AE65-69D9-4DC3-9EE7-C20AB17AAE1F}"/>
              </a:ext>
            </a:extLst>
          </p:cNvPr>
          <p:cNvCxnSpPr>
            <a:cxnSpLocks/>
          </p:cNvCxnSpPr>
          <p:nvPr/>
        </p:nvCxnSpPr>
        <p:spPr>
          <a:xfrm flipV="1">
            <a:off x="7756634" y="3460604"/>
            <a:ext cx="905667" cy="1847120"/>
          </a:xfrm>
          <a:prstGeom prst="straightConnector1">
            <a:avLst/>
          </a:prstGeom>
          <a:ln w="57150">
            <a:solidFill>
              <a:srgbClr val="1F4284"/>
            </a:solidFill>
            <a:tailEnd type="triangle"/>
          </a:ln>
        </p:spPr>
        <p:style>
          <a:lnRef idx="1">
            <a:schemeClr val="accent1"/>
          </a:lnRef>
          <a:fillRef idx="0">
            <a:schemeClr val="accent1"/>
          </a:fillRef>
          <a:effectRef idx="0">
            <a:schemeClr val="accent1"/>
          </a:effectRef>
          <a:fontRef idx="minor">
            <a:schemeClr val="tx1"/>
          </a:fontRef>
        </p:style>
      </p:cxnSp>
      <p:sp>
        <p:nvSpPr>
          <p:cNvPr id="3" name="Isosceles Triangle 2">
            <a:extLst>
              <a:ext uri="{FF2B5EF4-FFF2-40B4-BE49-F238E27FC236}">
                <a16:creationId xmlns:a16="http://schemas.microsoft.com/office/drawing/2014/main" id="{CB56FE78-54FB-4F2F-BB9A-6A58F0CC3B90}"/>
              </a:ext>
            </a:extLst>
          </p:cNvPr>
          <p:cNvSpPr/>
          <p:nvPr/>
        </p:nvSpPr>
        <p:spPr>
          <a:xfrm rot="5400000">
            <a:off x="5465077" y="2604186"/>
            <a:ext cx="2176270" cy="1408055"/>
          </a:xfrm>
          <a:prstGeom prst="triangle">
            <a:avLst>
              <a:gd name="adj" fmla="val 49440"/>
            </a:avLst>
          </a:prstGeom>
          <a:gradFill flip="none" rotWithShape="1">
            <a:gsLst>
              <a:gs pos="0">
                <a:srgbClr val="153879">
                  <a:tint val="66000"/>
                  <a:satMod val="160000"/>
                </a:srgbClr>
              </a:gs>
              <a:gs pos="50000">
                <a:srgbClr val="153879">
                  <a:tint val="44500"/>
                  <a:satMod val="160000"/>
                </a:srgbClr>
              </a:gs>
              <a:gs pos="100000">
                <a:srgbClr val="153879">
                  <a:tint val="23500"/>
                  <a:satMod val="16000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E348CA5E-CC76-465B-9E77-09331C786BE7}"/>
              </a:ext>
            </a:extLst>
          </p:cNvPr>
          <p:cNvSpPr txBox="1">
            <a:spLocks/>
          </p:cNvSpPr>
          <p:nvPr/>
        </p:nvSpPr>
        <p:spPr>
          <a:xfrm>
            <a:off x="367862" y="372987"/>
            <a:ext cx="5893806" cy="112776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25717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CONTROL PANEL - Computer</a:t>
            </a:r>
          </a:p>
        </p:txBody>
      </p:sp>
      <p:sp>
        <p:nvSpPr>
          <p:cNvPr id="10" name="TextBox 9">
            <a:extLst>
              <a:ext uri="{FF2B5EF4-FFF2-40B4-BE49-F238E27FC236}">
                <a16:creationId xmlns:a16="http://schemas.microsoft.com/office/drawing/2014/main" id="{06149461-48EE-43F7-9899-8706ABB0C8AD}"/>
              </a:ext>
            </a:extLst>
          </p:cNvPr>
          <p:cNvSpPr txBox="1"/>
          <p:nvPr/>
        </p:nvSpPr>
        <p:spPr>
          <a:xfrm>
            <a:off x="6096000" y="5206542"/>
            <a:ext cx="2279501" cy="923330"/>
          </a:xfrm>
          <a:prstGeom prst="rect">
            <a:avLst/>
          </a:prstGeom>
          <a:solidFill>
            <a:srgbClr val="FFFF00"/>
          </a:solidFill>
          <a:ln w="31750" cmpd="tri">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raise hand to request to come off mute for discussion</a:t>
            </a:r>
          </a:p>
        </p:txBody>
      </p:sp>
      <p:sp>
        <p:nvSpPr>
          <p:cNvPr id="8" name="TextBox 7">
            <a:extLst>
              <a:ext uri="{FF2B5EF4-FFF2-40B4-BE49-F238E27FC236}">
                <a16:creationId xmlns:a16="http://schemas.microsoft.com/office/drawing/2014/main" id="{42EB6AEE-36F2-10AC-786B-6D7D4C540BF8}"/>
              </a:ext>
            </a:extLst>
          </p:cNvPr>
          <p:cNvSpPr txBox="1"/>
          <p:nvPr/>
        </p:nvSpPr>
        <p:spPr>
          <a:xfrm>
            <a:off x="9057555" y="3568326"/>
            <a:ext cx="223656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prstClr val="black"/>
                </a:solidFill>
                <a:latin typeface="Calibri" panose="020F0502020204030204"/>
              </a:rPr>
              <a:t>Test Attendee</a:t>
            </a:r>
            <a:endParaRPr kumimoji="0" lang="en-US" sz="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211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0B1214F-CB80-407F-8589-284D97BF45BC}"/>
              </a:ext>
            </a:extLst>
          </p:cNvPr>
          <p:cNvGrpSpPr/>
          <p:nvPr/>
        </p:nvGrpSpPr>
        <p:grpSpPr>
          <a:xfrm>
            <a:off x="10668000" y="224095"/>
            <a:ext cx="1469744" cy="5576860"/>
            <a:chOff x="10668000" y="224095"/>
            <a:chExt cx="1469744" cy="5576860"/>
          </a:xfrm>
        </p:grpSpPr>
        <p:grpSp>
          <p:nvGrpSpPr>
            <p:cNvPr id="58" name="Group 57">
              <a:extLst>
                <a:ext uri="{FF2B5EF4-FFF2-40B4-BE49-F238E27FC236}">
                  <a16:creationId xmlns:a16="http://schemas.microsoft.com/office/drawing/2014/main" id="{20DF360C-9F29-4A07-B2D3-7894B53CDD8E}"/>
                </a:ext>
              </a:extLst>
            </p:cNvPr>
            <p:cNvGrpSpPr/>
            <p:nvPr/>
          </p:nvGrpSpPr>
          <p:grpSpPr>
            <a:xfrm>
              <a:off x="10668000" y="224095"/>
              <a:ext cx="1469744" cy="5576860"/>
              <a:chOff x="10668000" y="224095"/>
              <a:chExt cx="1469744" cy="5576860"/>
            </a:xfrm>
          </p:grpSpPr>
          <p:sp>
            <p:nvSpPr>
              <p:cNvPr id="60" name="TextBox 59">
                <a:extLst>
                  <a:ext uri="{FF2B5EF4-FFF2-40B4-BE49-F238E27FC236}">
                    <a16:creationId xmlns:a16="http://schemas.microsoft.com/office/drawing/2014/main" id="{36D9AC59-F7A0-4204-88CB-048318B0B912}"/>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MOS</a:t>
                </a:r>
              </a:p>
            </p:txBody>
          </p:sp>
          <p:sp>
            <p:nvSpPr>
              <p:cNvPr id="61" name="TextBox 60">
                <a:extLst>
                  <a:ext uri="{FF2B5EF4-FFF2-40B4-BE49-F238E27FC236}">
                    <a16:creationId xmlns:a16="http://schemas.microsoft.com/office/drawing/2014/main" id="{49BDFF5A-8B2E-46C8-8193-163CC90EC054}"/>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 DC, ETDM</a:t>
                </a:r>
              </a:p>
            </p:txBody>
          </p:sp>
          <p:grpSp>
            <p:nvGrpSpPr>
              <p:cNvPr id="62" name="Group 61">
                <a:extLst>
                  <a:ext uri="{FF2B5EF4-FFF2-40B4-BE49-F238E27FC236}">
                    <a16:creationId xmlns:a16="http://schemas.microsoft.com/office/drawing/2014/main" id="{16E524BA-2D3D-466F-B9CB-3BEA72074238}"/>
                  </a:ext>
                </a:extLst>
              </p:cNvPr>
              <p:cNvGrpSpPr/>
              <p:nvPr/>
            </p:nvGrpSpPr>
            <p:grpSpPr>
              <a:xfrm>
                <a:off x="10778854" y="1295400"/>
                <a:ext cx="1358890" cy="4505555"/>
                <a:chOff x="10778854" y="1136304"/>
                <a:chExt cx="1358890" cy="4505555"/>
              </a:xfrm>
            </p:grpSpPr>
            <p:sp>
              <p:nvSpPr>
                <p:cNvPr id="65" name="Rectangle: Rounded Corners 64">
                  <a:extLst>
                    <a:ext uri="{FF2B5EF4-FFF2-40B4-BE49-F238E27FC236}">
                      <a16:creationId xmlns:a16="http://schemas.microsoft.com/office/drawing/2014/main" id="{624DED60-F1F3-4BAB-84E9-55521802A58F}"/>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Rounded Corners 65">
                  <a:extLst>
                    <a:ext uri="{FF2B5EF4-FFF2-40B4-BE49-F238E27FC236}">
                      <a16:creationId xmlns:a16="http://schemas.microsoft.com/office/drawing/2014/main" id="{225E171F-0785-4ED3-BDD0-118161802037}"/>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96FECF70-F2A6-4D17-8C95-BC5A6DC134EF}"/>
                    </a:ext>
                  </a:extLst>
                </p:cNvPr>
                <p:cNvCxnSpPr>
                  <a:cxnSpLocks/>
                  <a:stCxn id="85" idx="0"/>
                  <a:endCxn id="79"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2218143-EDA7-4554-A3B7-875041F4AB74}"/>
                    </a:ext>
                  </a:extLst>
                </p:cNvPr>
                <p:cNvCxnSpPr>
                  <a:cxnSpLocks/>
                  <a:stCxn id="79" idx="0"/>
                  <a:endCxn id="77"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747E212-6E5B-492D-96A1-7532446761BF}"/>
                    </a:ext>
                  </a:extLst>
                </p:cNvPr>
                <p:cNvCxnSpPr>
                  <a:cxnSpLocks/>
                  <a:stCxn id="77"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7C6FC2-4E03-4F22-8399-7DC0B23160B3}"/>
                    </a:ext>
                  </a:extLst>
                </p:cNvPr>
                <p:cNvCxnSpPr>
                  <a:cxnSpLocks/>
                  <a:stCxn id="72" idx="0"/>
                  <a:endCxn id="110"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1678674-C4B5-4105-A7DE-964EE93006C6}"/>
                    </a:ext>
                  </a:extLst>
                </p:cNvPr>
                <p:cNvCxnSpPr>
                  <a:cxnSpLocks/>
                  <a:stCxn id="72" idx="2"/>
                  <a:endCxn id="74"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EF48F32-FA9F-4D05-88D0-A7A26404E6C0}"/>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73" name="TextBox 72">
                  <a:extLst>
                    <a:ext uri="{FF2B5EF4-FFF2-40B4-BE49-F238E27FC236}">
                      <a16:creationId xmlns:a16="http://schemas.microsoft.com/office/drawing/2014/main" id="{5A396480-B923-4CD8-9D52-1ABB88A5C1B8}"/>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74" name="TextBox 73">
                  <a:extLst>
                    <a:ext uri="{FF2B5EF4-FFF2-40B4-BE49-F238E27FC236}">
                      <a16:creationId xmlns:a16="http://schemas.microsoft.com/office/drawing/2014/main" id="{6AB5A5D7-F0E9-4B86-B9D8-D80E7CA82A97}"/>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75" name="TextBox 74">
                  <a:extLst>
                    <a:ext uri="{FF2B5EF4-FFF2-40B4-BE49-F238E27FC236}">
                      <a16:creationId xmlns:a16="http://schemas.microsoft.com/office/drawing/2014/main" id="{E1D77C50-EFBD-4540-AA5F-1DF8369DEAF9}"/>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76" name="TextBox 75">
                  <a:extLst>
                    <a:ext uri="{FF2B5EF4-FFF2-40B4-BE49-F238E27FC236}">
                      <a16:creationId xmlns:a16="http://schemas.microsoft.com/office/drawing/2014/main" id="{04C94795-60EC-45EF-8F46-A48FC1A47085}"/>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77" name="TextBox 76">
                  <a:extLst>
                    <a:ext uri="{FF2B5EF4-FFF2-40B4-BE49-F238E27FC236}">
                      <a16:creationId xmlns:a16="http://schemas.microsoft.com/office/drawing/2014/main" id="{AA039DA3-428A-4C0B-86B7-32508F6246F8}"/>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78" name="TextBox 77">
                  <a:extLst>
                    <a:ext uri="{FF2B5EF4-FFF2-40B4-BE49-F238E27FC236}">
                      <a16:creationId xmlns:a16="http://schemas.microsoft.com/office/drawing/2014/main" id="{3DCEE34D-03C6-4D20-BC0C-4948839B5367}"/>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79" name="TextBox 78">
                  <a:extLst>
                    <a:ext uri="{FF2B5EF4-FFF2-40B4-BE49-F238E27FC236}">
                      <a16:creationId xmlns:a16="http://schemas.microsoft.com/office/drawing/2014/main" id="{C4931EFF-072C-4D61-8768-27B2DC02A1AD}"/>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80" name="TextBox 79">
                  <a:extLst>
                    <a:ext uri="{FF2B5EF4-FFF2-40B4-BE49-F238E27FC236}">
                      <a16:creationId xmlns:a16="http://schemas.microsoft.com/office/drawing/2014/main" id="{893E7376-DFF9-4F6B-BD0D-221EEC8D0792}"/>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81" name="TextBox 80">
                  <a:extLst>
                    <a:ext uri="{FF2B5EF4-FFF2-40B4-BE49-F238E27FC236}">
                      <a16:creationId xmlns:a16="http://schemas.microsoft.com/office/drawing/2014/main" id="{8789B146-E33D-4A88-8C10-856ABEA43D9D}"/>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82" name="TextBox 81">
                  <a:extLst>
                    <a:ext uri="{FF2B5EF4-FFF2-40B4-BE49-F238E27FC236}">
                      <a16:creationId xmlns:a16="http://schemas.microsoft.com/office/drawing/2014/main" id="{BA4D23C5-542D-4FB0-8F4C-11115CEE69EE}"/>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83" name="TextBox 82">
                  <a:extLst>
                    <a:ext uri="{FF2B5EF4-FFF2-40B4-BE49-F238E27FC236}">
                      <a16:creationId xmlns:a16="http://schemas.microsoft.com/office/drawing/2014/main" id="{BDA06E01-48A5-492E-8162-1A126EEB58CD}"/>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84" name="TextBox 83">
                  <a:extLst>
                    <a:ext uri="{FF2B5EF4-FFF2-40B4-BE49-F238E27FC236}">
                      <a16:creationId xmlns:a16="http://schemas.microsoft.com/office/drawing/2014/main" id="{81A554BB-0161-4CA3-9981-05E8D5A98D8B}"/>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85" name="TextBox 84">
                  <a:extLst>
                    <a:ext uri="{FF2B5EF4-FFF2-40B4-BE49-F238E27FC236}">
                      <a16:creationId xmlns:a16="http://schemas.microsoft.com/office/drawing/2014/main" id="{98FB7AA3-BE0D-44CF-BD24-6D9382A4DF10}"/>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86" name="Connector: Elbow 85">
                  <a:extLst>
                    <a:ext uri="{FF2B5EF4-FFF2-40B4-BE49-F238E27FC236}">
                      <a16:creationId xmlns:a16="http://schemas.microsoft.com/office/drawing/2014/main" id="{590DD63F-ECFA-419D-AD82-1A11FF41AEC7}"/>
                    </a:ext>
                  </a:extLst>
                </p:cNvPr>
                <p:cNvCxnSpPr>
                  <a:stCxn id="93" idx="3"/>
                  <a:endCxn id="75"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A754366A-A335-4CF2-8C2F-B7BCBF24E367}"/>
                    </a:ext>
                  </a:extLst>
                </p:cNvPr>
                <p:cNvCxnSpPr>
                  <a:cxnSpLocks/>
                  <a:stCxn id="75" idx="2"/>
                  <a:endCxn id="77"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51E60703-9679-412F-9AE1-8F8DE41CE934}"/>
                    </a:ext>
                  </a:extLst>
                </p:cNvPr>
                <p:cNvCxnSpPr>
                  <a:cxnSpLocks/>
                  <a:stCxn id="72" idx="2"/>
                  <a:endCxn id="91"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7A86D480-1EAE-4F01-A413-FA5F669063A6}"/>
                    </a:ext>
                  </a:extLst>
                </p:cNvPr>
                <p:cNvCxnSpPr>
                  <a:cxnSpLocks/>
                  <a:stCxn id="74" idx="2"/>
                  <a:endCxn id="75"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1EC9620C-A47D-485C-BB8C-753F620866F2}"/>
                    </a:ext>
                  </a:extLst>
                </p:cNvPr>
                <p:cNvCxnSpPr>
                  <a:cxnSpLocks/>
                  <a:stCxn id="77" idx="2"/>
                  <a:endCxn id="78"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80C07CF-4C98-4B30-904E-0463FE6F7C56}"/>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92" name="TextBox 91">
                  <a:extLst>
                    <a:ext uri="{FF2B5EF4-FFF2-40B4-BE49-F238E27FC236}">
                      <a16:creationId xmlns:a16="http://schemas.microsoft.com/office/drawing/2014/main" id="{F1C9A0B4-A599-4466-AE88-B9BAA4626AAB}"/>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93" name="TextBox 92">
                  <a:extLst>
                    <a:ext uri="{FF2B5EF4-FFF2-40B4-BE49-F238E27FC236}">
                      <a16:creationId xmlns:a16="http://schemas.microsoft.com/office/drawing/2014/main" id="{63640863-415D-4261-98F2-95A913660D6D}"/>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94" name="Diamond 93">
                  <a:extLst>
                    <a:ext uri="{FF2B5EF4-FFF2-40B4-BE49-F238E27FC236}">
                      <a16:creationId xmlns:a16="http://schemas.microsoft.com/office/drawing/2014/main" id="{738AA430-227D-42AD-A8CE-BB0484FA9CAC}"/>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5" name="Connector: Elbow 94">
                  <a:extLst>
                    <a:ext uri="{FF2B5EF4-FFF2-40B4-BE49-F238E27FC236}">
                      <a16:creationId xmlns:a16="http://schemas.microsoft.com/office/drawing/2014/main" id="{01D36D3F-A7B0-4850-8B65-FC7927DFA542}"/>
                    </a:ext>
                  </a:extLst>
                </p:cNvPr>
                <p:cNvCxnSpPr>
                  <a:cxnSpLocks/>
                  <a:stCxn id="74"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96" name="Diamond 95">
                  <a:extLst>
                    <a:ext uri="{FF2B5EF4-FFF2-40B4-BE49-F238E27FC236}">
                      <a16:creationId xmlns:a16="http://schemas.microsoft.com/office/drawing/2014/main" id="{A76BB324-B5E6-4552-A421-D8E97BF118EC}"/>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6A608192-3DDD-4F95-9E8D-784FA2EEFFBB}"/>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98" name="TextBox 97">
                  <a:extLst>
                    <a:ext uri="{FF2B5EF4-FFF2-40B4-BE49-F238E27FC236}">
                      <a16:creationId xmlns:a16="http://schemas.microsoft.com/office/drawing/2014/main" id="{2336F5E7-BE7F-4AF3-BC2D-6D83D0C1A0F3}"/>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99" name="TextBox 98">
                  <a:extLst>
                    <a:ext uri="{FF2B5EF4-FFF2-40B4-BE49-F238E27FC236}">
                      <a16:creationId xmlns:a16="http://schemas.microsoft.com/office/drawing/2014/main" id="{6D7D48A2-B478-470F-A7CA-E1354289B791}"/>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100" name="TextBox 99">
                  <a:extLst>
                    <a:ext uri="{FF2B5EF4-FFF2-40B4-BE49-F238E27FC236}">
                      <a16:creationId xmlns:a16="http://schemas.microsoft.com/office/drawing/2014/main" id="{024EBEA1-CF60-4EF1-BA96-DF55CE732DAF}"/>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01" name="TextBox 100">
                  <a:extLst>
                    <a:ext uri="{FF2B5EF4-FFF2-40B4-BE49-F238E27FC236}">
                      <a16:creationId xmlns:a16="http://schemas.microsoft.com/office/drawing/2014/main" id="{21C72CE1-DFDD-4403-AEAE-4554631C32E6}"/>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02" name="TextBox 101">
                  <a:extLst>
                    <a:ext uri="{FF2B5EF4-FFF2-40B4-BE49-F238E27FC236}">
                      <a16:creationId xmlns:a16="http://schemas.microsoft.com/office/drawing/2014/main" id="{77AC9590-3E72-4511-ACE5-C569DFA6D7F3}"/>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03" name="TextBox 102">
                  <a:extLst>
                    <a:ext uri="{FF2B5EF4-FFF2-40B4-BE49-F238E27FC236}">
                      <a16:creationId xmlns:a16="http://schemas.microsoft.com/office/drawing/2014/main" id="{16AF2B6E-B700-4F27-83C7-B464A96C0F39}"/>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04" name="TextBox 103">
                  <a:extLst>
                    <a:ext uri="{FF2B5EF4-FFF2-40B4-BE49-F238E27FC236}">
                      <a16:creationId xmlns:a16="http://schemas.microsoft.com/office/drawing/2014/main" id="{185D119B-0218-418A-A04D-1150750070F4}"/>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105" name="TextBox 104">
                  <a:extLst>
                    <a:ext uri="{FF2B5EF4-FFF2-40B4-BE49-F238E27FC236}">
                      <a16:creationId xmlns:a16="http://schemas.microsoft.com/office/drawing/2014/main" id="{394E8D60-9C90-49F7-BD14-0E41421D3204}"/>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106" name="TextBox 105">
                  <a:extLst>
                    <a:ext uri="{FF2B5EF4-FFF2-40B4-BE49-F238E27FC236}">
                      <a16:creationId xmlns:a16="http://schemas.microsoft.com/office/drawing/2014/main" id="{9BE10423-7DF1-41C7-86FD-4854024F1769}"/>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107" name="TextBox 106">
                  <a:extLst>
                    <a:ext uri="{FF2B5EF4-FFF2-40B4-BE49-F238E27FC236}">
                      <a16:creationId xmlns:a16="http://schemas.microsoft.com/office/drawing/2014/main" id="{EEDA873F-5AB0-4F63-AE24-A5A5161F5192}"/>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108" name="TextBox 107">
                  <a:extLst>
                    <a:ext uri="{FF2B5EF4-FFF2-40B4-BE49-F238E27FC236}">
                      <a16:creationId xmlns:a16="http://schemas.microsoft.com/office/drawing/2014/main" id="{2585CB5C-00BB-47EC-9093-8CBEC8B1C143}"/>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109" name="TextBox 108">
                  <a:extLst>
                    <a:ext uri="{FF2B5EF4-FFF2-40B4-BE49-F238E27FC236}">
                      <a16:creationId xmlns:a16="http://schemas.microsoft.com/office/drawing/2014/main" id="{58FAF741-0282-4257-8CD6-5B6D236B34AA}"/>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110" name="TextBox 109">
                  <a:extLst>
                    <a:ext uri="{FF2B5EF4-FFF2-40B4-BE49-F238E27FC236}">
                      <a16:creationId xmlns:a16="http://schemas.microsoft.com/office/drawing/2014/main" id="{11760243-C208-452E-B594-58A89AECD209}"/>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63" name="Graphic 62" descr="Target Audience">
                <a:extLst>
                  <a:ext uri="{FF2B5EF4-FFF2-40B4-BE49-F238E27FC236}">
                    <a16:creationId xmlns:a16="http://schemas.microsoft.com/office/drawing/2014/main" id="{54249E59-13D3-4B84-BA93-9AC3BB967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64" name="Graphic 63" descr="Monthly calendar">
                <a:extLst>
                  <a:ext uri="{FF2B5EF4-FFF2-40B4-BE49-F238E27FC236}">
                    <a16:creationId xmlns:a16="http://schemas.microsoft.com/office/drawing/2014/main" id="{71484D99-5CB9-4C5C-B01F-7A735F04E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59" name="TextBox 58">
              <a:extLst>
                <a:ext uri="{FF2B5EF4-FFF2-40B4-BE49-F238E27FC236}">
                  <a16:creationId xmlns:a16="http://schemas.microsoft.com/office/drawing/2014/main" id="{34F7A6EB-FCDC-4948-AB74-5FB53275DFC0}"/>
                </a:ext>
              </a:extLst>
            </p:cNvPr>
            <p:cNvSpPr txBox="1"/>
            <p:nvPr/>
          </p:nvSpPr>
          <p:spPr>
            <a:xfrm>
              <a:off x="10714090" y="1908914"/>
              <a:ext cx="1362456" cy="347472"/>
            </a:xfrm>
            <a:prstGeom prst="roundRect">
              <a:avLst/>
            </a:prstGeom>
            <a:solidFill>
              <a:srgbClr val="98D1A6"/>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grpSp>
      <p:pic>
        <p:nvPicPr>
          <p:cNvPr id="6" name="Graphic 5">
            <a:extLst>
              <a:ext uri="{FF2B5EF4-FFF2-40B4-BE49-F238E27FC236}">
                <a16:creationId xmlns:a16="http://schemas.microsoft.com/office/drawing/2014/main" id="{2745B981-F8BB-4260-B672-11BD98597B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218" y="1705920"/>
            <a:ext cx="9144000" cy="3319795"/>
          </a:xfrm>
          <a:prstGeom prst="rect">
            <a:avLst/>
          </a:prstGeom>
        </p:spPr>
      </p:pic>
      <p:sp>
        <p:nvSpPr>
          <p:cNvPr id="3" name="Freeform: Shape 2">
            <a:extLst>
              <a:ext uri="{FF2B5EF4-FFF2-40B4-BE49-F238E27FC236}">
                <a16:creationId xmlns:a16="http://schemas.microsoft.com/office/drawing/2014/main" id="{7840AA7B-3D0F-30E1-636B-0F09A64199B4}"/>
              </a:ext>
            </a:extLst>
          </p:cNvPr>
          <p:cNvSpPr/>
          <p:nvPr/>
        </p:nvSpPr>
        <p:spPr>
          <a:xfrm>
            <a:off x="190058" y="3732817"/>
            <a:ext cx="2103519" cy="1934434"/>
          </a:xfrm>
          <a:custGeom>
            <a:avLst/>
            <a:gdLst>
              <a:gd name="connsiteX0" fmla="*/ 1746921 w 2103519"/>
              <a:gd name="connsiteY0" fmla="*/ 0 h 1934434"/>
              <a:gd name="connsiteX1" fmla="*/ 1513714 w 2103519"/>
              <a:gd name="connsiteY1" fmla="*/ 0 h 1934434"/>
              <a:gd name="connsiteX2" fmla="*/ 356599 w 2103519"/>
              <a:gd name="connsiteY2" fmla="*/ 0 h 1934434"/>
              <a:gd name="connsiteX3" fmla="*/ 0 w 2103519"/>
              <a:gd name="connsiteY3" fmla="*/ 0 h 1934434"/>
              <a:gd name="connsiteX4" fmla="*/ 0 w 2103519"/>
              <a:gd name="connsiteY4" fmla="*/ 309021 h 1934434"/>
              <a:gd name="connsiteX5" fmla="*/ 0 w 2103519"/>
              <a:gd name="connsiteY5" fmla="*/ 1625414 h 1934434"/>
              <a:gd name="connsiteX6" fmla="*/ 356599 w 2103519"/>
              <a:gd name="connsiteY6" fmla="*/ 1934435 h 1934434"/>
              <a:gd name="connsiteX7" fmla="*/ 589805 w 2103519"/>
              <a:gd name="connsiteY7" fmla="*/ 1934435 h 1934434"/>
              <a:gd name="connsiteX8" fmla="*/ 1746921 w 2103519"/>
              <a:gd name="connsiteY8" fmla="*/ 1934435 h 1934434"/>
              <a:gd name="connsiteX9" fmla="*/ 2103519 w 2103519"/>
              <a:gd name="connsiteY9" fmla="*/ 1934435 h 1934434"/>
              <a:gd name="connsiteX10" fmla="*/ 2103519 w 2103519"/>
              <a:gd name="connsiteY10" fmla="*/ 1625432 h 1934434"/>
              <a:gd name="connsiteX11" fmla="*/ 2103519 w 2103519"/>
              <a:gd name="connsiteY11" fmla="*/ 766978 h 1934434"/>
              <a:gd name="connsiteX12" fmla="*/ 2103519 w 2103519"/>
              <a:gd name="connsiteY12" fmla="*/ 309039 h 1934434"/>
              <a:gd name="connsiteX13" fmla="*/ 1746921 w 2103519"/>
              <a:gd name="connsiteY13" fmla="*/ 0 h 19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3519" h="1934434">
                <a:moveTo>
                  <a:pt x="1746921" y="0"/>
                </a:moveTo>
                <a:lnTo>
                  <a:pt x="1513714" y="0"/>
                </a:lnTo>
                <a:lnTo>
                  <a:pt x="356599" y="0"/>
                </a:lnTo>
                <a:lnTo>
                  <a:pt x="0" y="0"/>
                </a:lnTo>
                <a:lnTo>
                  <a:pt x="0" y="309021"/>
                </a:lnTo>
                <a:lnTo>
                  <a:pt x="0" y="1625414"/>
                </a:lnTo>
                <a:cubicBezTo>
                  <a:pt x="0" y="1796078"/>
                  <a:pt x="159664" y="1934435"/>
                  <a:pt x="356599" y="1934435"/>
                </a:cubicBezTo>
                <a:lnTo>
                  <a:pt x="589805" y="1934435"/>
                </a:lnTo>
                <a:lnTo>
                  <a:pt x="1746921" y="1934435"/>
                </a:lnTo>
                <a:lnTo>
                  <a:pt x="2103519" y="1934435"/>
                </a:lnTo>
                <a:lnTo>
                  <a:pt x="2103519" y="1625432"/>
                </a:lnTo>
                <a:lnTo>
                  <a:pt x="2103519" y="766978"/>
                </a:lnTo>
                <a:lnTo>
                  <a:pt x="2103519" y="309039"/>
                </a:lnTo>
                <a:cubicBezTo>
                  <a:pt x="2103542" y="138357"/>
                  <a:pt x="1943877" y="0"/>
                  <a:pt x="1746921" y="0"/>
                </a:cubicBezTo>
                <a:close/>
              </a:path>
            </a:pathLst>
          </a:custGeom>
          <a:solidFill>
            <a:srgbClr val="F9ED32"/>
          </a:solidFill>
          <a:ln w="221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F77CF8A-7467-07D4-4E98-63909FB37CCD}"/>
              </a:ext>
            </a:extLst>
          </p:cNvPr>
          <p:cNvSpPr/>
          <p:nvPr/>
        </p:nvSpPr>
        <p:spPr>
          <a:xfrm>
            <a:off x="190058" y="3732817"/>
            <a:ext cx="2103519" cy="1934434"/>
          </a:xfrm>
          <a:custGeom>
            <a:avLst/>
            <a:gdLst>
              <a:gd name="connsiteX0" fmla="*/ 1746921 w 2103519"/>
              <a:gd name="connsiteY0" fmla="*/ 0 h 1934434"/>
              <a:gd name="connsiteX1" fmla="*/ 1513714 w 2103519"/>
              <a:gd name="connsiteY1" fmla="*/ 0 h 1934434"/>
              <a:gd name="connsiteX2" fmla="*/ 356599 w 2103519"/>
              <a:gd name="connsiteY2" fmla="*/ 0 h 1934434"/>
              <a:gd name="connsiteX3" fmla="*/ 0 w 2103519"/>
              <a:gd name="connsiteY3" fmla="*/ 0 h 1934434"/>
              <a:gd name="connsiteX4" fmla="*/ 0 w 2103519"/>
              <a:gd name="connsiteY4" fmla="*/ 309021 h 1934434"/>
              <a:gd name="connsiteX5" fmla="*/ 0 w 2103519"/>
              <a:gd name="connsiteY5" fmla="*/ 1625414 h 1934434"/>
              <a:gd name="connsiteX6" fmla="*/ 356599 w 2103519"/>
              <a:gd name="connsiteY6" fmla="*/ 1934435 h 1934434"/>
              <a:gd name="connsiteX7" fmla="*/ 589805 w 2103519"/>
              <a:gd name="connsiteY7" fmla="*/ 1934435 h 1934434"/>
              <a:gd name="connsiteX8" fmla="*/ 1746921 w 2103519"/>
              <a:gd name="connsiteY8" fmla="*/ 1934435 h 1934434"/>
              <a:gd name="connsiteX9" fmla="*/ 2103519 w 2103519"/>
              <a:gd name="connsiteY9" fmla="*/ 1934435 h 1934434"/>
              <a:gd name="connsiteX10" fmla="*/ 2103519 w 2103519"/>
              <a:gd name="connsiteY10" fmla="*/ 1625432 h 1934434"/>
              <a:gd name="connsiteX11" fmla="*/ 2103519 w 2103519"/>
              <a:gd name="connsiteY11" fmla="*/ 766978 h 1934434"/>
              <a:gd name="connsiteX12" fmla="*/ 2103519 w 2103519"/>
              <a:gd name="connsiteY12" fmla="*/ 309039 h 1934434"/>
              <a:gd name="connsiteX13" fmla="*/ 1746921 w 2103519"/>
              <a:gd name="connsiteY13" fmla="*/ 0 h 19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3519" h="1934434">
                <a:moveTo>
                  <a:pt x="1746921" y="0"/>
                </a:moveTo>
                <a:lnTo>
                  <a:pt x="1513714" y="0"/>
                </a:lnTo>
                <a:lnTo>
                  <a:pt x="356599" y="0"/>
                </a:lnTo>
                <a:lnTo>
                  <a:pt x="0" y="0"/>
                </a:lnTo>
                <a:lnTo>
                  <a:pt x="0" y="309021"/>
                </a:lnTo>
                <a:lnTo>
                  <a:pt x="0" y="1625414"/>
                </a:lnTo>
                <a:cubicBezTo>
                  <a:pt x="0" y="1796078"/>
                  <a:pt x="159664" y="1934435"/>
                  <a:pt x="356599" y="1934435"/>
                </a:cubicBezTo>
                <a:lnTo>
                  <a:pt x="589805" y="1934435"/>
                </a:lnTo>
                <a:lnTo>
                  <a:pt x="1746921" y="1934435"/>
                </a:lnTo>
                <a:lnTo>
                  <a:pt x="2103519" y="1934435"/>
                </a:lnTo>
                <a:lnTo>
                  <a:pt x="2103519" y="1625432"/>
                </a:lnTo>
                <a:lnTo>
                  <a:pt x="2103519" y="766978"/>
                </a:lnTo>
                <a:lnTo>
                  <a:pt x="2103519" y="309039"/>
                </a:lnTo>
                <a:cubicBezTo>
                  <a:pt x="2103542" y="138357"/>
                  <a:pt x="1943877" y="0"/>
                  <a:pt x="1746921" y="0"/>
                </a:cubicBezTo>
                <a:close/>
              </a:path>
            </a:pathLst>
          </a:custGeom>
          <a:solidFill>
            <a:schemeClr val="accent1">
              <a:lumMod val="20000"/>
              <a:lumOff val="80000"/>
            </a:schemeClr>
          </a:solidFill>
          <a:ln w="221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582D318-C265-49E5-9C94-BFFDF029EF0B}"/>
              </a:ext>
            </a:extLst>
          </p:cNvPr>
          <p:cNvSpPr/>
          <p:nvPr/>
        </p:nvSpPr>
        <p:spPr>
          <a:xfrm>
            <a:off x="4757693" y="342521"/>
            <a:ext cx="2285251" cy="2278980"/>
          </a:xfrm>
          <a:custGeom>
            <a:avLst/>
            <a:gdLst>
              <a:gd name="connsiteX0" fmla="*/ 1152031 w 2285251"/>
              <a:gd name="connsiteY0" fmla="*/ 18 h 2278980"/>
              <a:gd name="connsiteX1" fmla="*/ 6284 w 2285251"/>
              <a:gd name="connsiteY1" fmla="*/ 1133218 h 2278980"/>
              <a:gd name="connsiteX2" fmla="*/ 0 w 2285251"/>
              <a:gd name="connsiteY2" fmla="*/ 2272679 h 2278980"/>
              <a:gd name="connsiteX3" fmla="*/ 1139487 w 2285251"/>
              <a:gd name="connsiteY3" fmla="*/ 2278963 h 2278980"/>
              <a:gd name="connsiteX4" fmla="*/ 2285234 w 2285251"/>
              <a:gd name="connsiteY4" fmla="*/ 1145763 h 2278980"/>
              <a:gd name="connsiteX5" fmla="*/ 1152031 w 2285251"/>
              <a:gd name="connsiteY5" fmla="*/ 18 h 22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251" h="2278980">
                <a:moveTo>
                  <a:pt x="1152031" y="18"/>
                </a:moveTo>
                <a:cubicBezTo>
                  <a:pt x="522717" y="-3451"/>
                  <a:pt x="9730" y="503905"/>
                  <a:pt x="6284" y="1133218"/>
                </a:cubicBezTo>
                <a:lnTo>
                  <a:pt x="0" y="2272679"/>
                </a:lnTo>
                <a:lnTo>
                  <a:pt x="1139487" y="2278963"/>
                </a:lnTo>
                <a:cubicBezTo>
                  <a:pt x="1768801" y="2282431"/>
                  <a:pt x="2281766" y="1775076"/>
                  <a:pt x="2285234" y="1145763"/>
                </a:cubicBezTo>
                <a:cubicBezTo>
                  <a:pt x="2288703" y="516450"/>
                  <a:pt x="1781346" y="3486"/>
                  <a:pt x="1152031" y="18"/>
                </a:cubicBezTo>
                <a:close/>
              </a:path>
            </a:pathLst>
          </a:custGeom>
          <a:solidFill>
            <a:schemeClr val="tx2">
              <a:lumMod val="60000"/>
              <a:lumOff val="40000"/>
            </a:schemeClr>
          </a:solidFill>
          <a:ln w="225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428C699-DB7E-4B5D-AD1D-D40368A92BA9}"/>
              </a:ext>
            </a:extLst>
          </p:cNvPr>
          <p:cNvSpPr/>
          <p:nvPr/>
        </p:nvSpPr>
        <p:spPr>
          <a:xfrm>
            <a:off x="8412544" y="3589631"/>
            <a:ext cx="2286232" cy="2682492"/>
          </a:xfrm>
          <a:custGeom>
            <a:avLst/>
            <a:gdLst>
              <a:gd name="connsiteX0" fmla="*/ 0 w 2286232"/>
              <a:gd name="connsiteY0" fmla="*/ 500832 h 2682492"/>
              <a:gd name="connsiteX1" fmla="*/ 1143116 w 2286232"/>
              <a:gd name="connsiteY1" fmla="*/ 0 h 2682492"/>
              <a:gd name="connsiteX2" fmla="*/ 2286232 w 2286232"/>
              <a:gd name="connsiteY2" fmla="*/ 500832 h 2682492"/>
              <a:gd name="connsiteX3" fmla="*/ 2286232 w 2286232"/>
              <a:gd name="connsiteY3" fmla="*/ 2181661 h 2682492"/>
              <a:gd name="connsiteX4" fmla="*/ 1143116 w 2286232"/>
              <a:gd name="connsiteY4" fmla="*/ 2682493 h 2682492"/>
              <a:gd name="connsiteX5" fmla="*/ 0 w 2286232"/>
              <a:gd name="connsiteY5" fmla="*/ 2181661 h 268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232" h="2682492">
                <a:moveTo>
                  <a:pt x="0" y="500832"/>
                </a:moveTo>
                <a:lnTo>
                  <a:pt x="1143116" y="0"/>
                </a:lnTo>
                <a:lnTo>
                  <a:pt x="2286232" y="500832"/>
                </a:lnTo>
                <a:lnTo>
                  <a:pt x="2286232" y="2181661"/>
                </a:lnTo>
                <a:lnTo>
                  <a:pt x="1143116" y="2682493"/>
                </a:lnTo>
                <a:lnTo>
                  <a:pt x="0" y="2181661"/>
                </a:lnTo>
                <a:close/>
              </a:path>
            </a:pathLst>
          </a:custGeom>
          <a:solidFill>
            <a:schemeClr val="accent2">
              <a:lumMod val="20000"/>
              <a:lumOff val="80000"/>
            </a:schemeClr>
          </a:solidFill>
          <a:ln w="2321" cap="flat">
            <a:noFill/>
            <a:prstDash val="solid"/>
            <a:miter/>
          </a:ln>
        </p:spPr>
        <p:txBody>
          <a:bodyPr rtlCol="0" anchor="ctr"/>
          <a:lstStyle/>
          <a:p>
            <a:endParaRPr lang="en-US"/>
          </a:p>
        </p:txBody>
      </p:sp>
      <p:pic>
        <p:nvPicPr>
          <p:cNvPr id="12" name="Graphic 11" descr="Questions">
            <a:extLst>
              <a:ext uri="{FF2B5EF4-FFF2-40B4-BE49-F238E27FC236}">
                <a16:creationId xmlns:a16="http://schemas.microsoft.com/office/drawing/2014/main" id="{64D56B28-6594-4C96-8405-0EC016E954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2532" y="2340768"/>
            <a:ext cx="1371600" cy="1371600"/>
          </a:xfrm>
          <a:prstGeom prst="rect">
            <a:avLst/>
          </a:prstGeom>
        </p:spPr>
      </p:pic>
      <p:pic>
        <p:nvPicPr>
          <p:cNvPr id="14" name="Graphic 13" descr="Person with idea">
            <a:extLst>
              <a:ext uri="{FF2B5EF4-FFF2-40B4-BE49-F238E27FC236}">
                <a16:creationId xmlns:a16="http://schemas.microsoft.com/office/drawing/2014/main" id="{CA68389C-9C84-44CF-AAB6-9CAA8A7AD1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014" y="2412533"/>
            <a:ext cx="1371600" cy="1371600"/>
          </a:xfrm>
          <a:prstGeom prst="rect">
            <a:avLst/>
          </a:prstGeom>
        </p:spPr>
      </p:pic>
      <p:pic>
        <p:nvPicPr>
          <p:cNvPr id="16" name="Graphic 15" descr="Customer review">
            <a:extLst>
              <a:ext uri="{FF2B5EF4-FFF2-40B4-BE49-F238E27FC236}">
                <a16:creationId xmlns:a16="http://schemas.microsoft.com/office/drawing/2014/main" id="{435DE8CB-EC73-4BD9-BD7B-9F3585EBE4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53000" y="2853257"/>
            <a:ext cx="1371600" cy="1371600"/>
          </a:xfrm>
          <a:prstGeom prst="rect">
            <a:avLst/>
          </a:prstGeom>
        </p:spPr>
      </p:pic>
      <p:sp>
        <p:nvSpPr>
          <p:cNvPr id="18" name="TextBox 17">
            <a:extLst>
              <a:ext uri="{FF2B5EF4-FFF2-40B4-BE49-F238E27FC236}">
                <a16:creationId xmlns:a16="http://schemas.microsoft.com/office/drawing/2014/main" id="{7B95DA76-C896-4B0E-BE83-CD22E69CBF0C}"/>
              </a:ext>
            </a:extLst>
          </p:cNvPr>
          <p:cNvSpPr txBox="1"/>
          <p:nvPr/>
        </p:nvSpPr>
        <p:spPr>
          <a:xfrm>
            <a:off x="292263" y="4062992"/>
            <a:ext cx="2044745"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alibri"/>
                <a:ea typeface="+mn-ea"/>
                <a:cs typeface="+mn-cs"/>
              </a:rPr>
              <a:t>Local </a:t>
            </a:r>
            <a:r>
              <a:rPr lang="en-US" sz="1600" b="1">
                <a:solidFill>
                  <a:schemeClr val="accent2"/>
                </a:solidFill>
                <a:latin typeface="Calibri"/>
              </a:rPr>
              <a:t>municipality</a:t>
            </a:r>
            <a:r>
              <a:rPr kumimoji="0" lang="en-US" sz="1600" b="1" i="0" u="none" strike="noStrike" kern="1200" cap="none" spc="0" normalizeH="0" noProof="0">
                <a:ln>
                  <a:noFill/>
                </a:ln>
                <a:solidFill>
                  <a:schemeClr val="accent2"/>
                </a:solidFill>
                <a:effectLst/>
                <a:uLnTx/>
                <a:uFillTx/>
                <a:latin typeface="Calibri"/>
                <a:ea typeface="+mn-ea"/>
                <a:cs typeface="+mn-cs"/>
              </a:rPr>
              <a:t> may provide insight on development or improvement plans.</a:t>
            </a:r>
            <a:endParaRPr kumimoji="0" lang="en-US" sz="1600" b="1" i="0" u="none" strike="noStrike" kern="1200" cap="none" spc="0" normalizeH="0" baseline="0" noProof="0">
              <a:ln>
                <a:noFill/>
              </a:ln>
              <a:solidFill>
                <a:schemeClr val="accent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accent2"/>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3A050619-218A-463A-802D-1FDF0E414D34}"/>
              </a:ext>
            </a:extLst>
          </p:cNvPr>
          <p:cNvSpPr txBox="1"/>
          <p:nvPr/>
        </p:nvSpPr>
        <p:spPr>
          <a:xfrm>
            <a:off x="8623255" y="4344510"/>
            <a:ext cx="20447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Calibri"/>
                <a:ea typeface="+mn-ea"/>
                <a:cs typeface="+mn-cs"/>
              </a:rPr>
              <a:t>Local interest group may express concerns about project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accent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2"/>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661CC777-19D2-49CC-BEF0-34F0A2628A0B}"/>
              </a:ext>
            </a:extLst>
          </p:cNvPr>
          <p:cNvSpPr txBox="1"/>
          <p:nvPr/>
        </p:nvSpPr>
        <p:spPr>
          <a:xfrm>
            <a:off x="4905264" y="957111"/>
            <a:ext cx="2044745"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Regional Council may invite FDOT to attend regular meetings to discuss regional opportunities.</a:t>
            </a: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A11B024-296B-47C0-85A6-4D4A205E670D}"/>
              </a:ext>
            </a:extLst>
          </p:cNvPr>
          <p:cNvSpPr txBox="1"/>
          <p:nvPr/>
        </p:nvSpPr>
        <p:spPr>
          <a:xfrm>
            <a:off x="361290" y="445254"/>
            <a:ext cx="442504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Calibri"/>
                <a:ea typeface="+mn-ea"/>
                <a:cs typeface="+mn-cs"/>
              </a:rPr>
              <a:t>Non-ETAT </a:t>
            </a:r>
            <a:r>
              <a:rPr kumimoji="0" lang="en-US" sz="3200" b="1" i="0" u="none" strike="noStrike" kern="1200" cap="none" spc="0" normalizeH="0" baseline="0" noProof="0">
                <a:ln>
                  <a:noFill/>
                </a:ln>
                <a:solidFill>
                  <a:prstClr val="black"/>
                </a:solidFill>
                <a:effectLst/>
                <a:uLnTx/>
                <a:uFillTx/>
                <a:latin typeface="Calibri"/>
                <a:ea typeface="+mn-ea"/>
                <a:cs typeface="+mn-cs"/>
              </a:rPr>
              <a:t>Comments Could include…</a:t>
            </a:r>
          </a:p>
        </p:txBody>
      </p:sp>
    </p:spTree>
    <p:extLst>
      <p:ext uri="{BB962C8B-B14F-4D97-AF65-F5344CB8AC3E}">
        <p14:creationId xmlns:p14="http://schemas.microsoft.com/office/powerpoint/2010/main" val="370550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animBg="1"/>
      <p:bldP spid="18" grpId="0"/>
      <p:bldP spid="111" grpId="0"/>
      <p:bldP spid="1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C710-B9C9-DC5D-5A8B-516A2650DD5D}"/>
              </a:ext>
            </a:extLst>
          </p:cNvPr>
          <p:cNvSpPr>
            <a:spLocks noGrp="1"/>
          </p:cNvSpPr>
          <p:nvPr>
            <p:ph type="title"/>
          </p:nvPr>
        </p:nvSpPr>
        <p:spPr/>
        <p:txBody>
          <a:bodyPr/>
          <a:lstStyle/>
          <a:p>
            <a:r>
              <a:rPr lang="en-US"/>
              <a:t>Poll Question Practice…</a:t>
            </a:r>
          </a:p>
        </p:txBody>
      </p:sp>
      <p:sp>
        <p:nvSpPr>
          <p:cNvPr id="3" name="Content Placeholder 2">
            <a:extLst>
              <a:ext uri="{FF2B5EF4-FFF2-40B4-BE49-F238E27FC236}">
                <a16:creationId xmlns:a16="http://schemas.microsoft.com/office/drawing/2014/main" id="{12A52C08-D127-53FC-F15D-D47556AB7079}"/>
              </a:ext>
            </a:extLst>
          </p:cNvPr>
          <p:cNvSpPr>
            <a:spLocks noGrp="1"/>
          </p:cNvSpPr>
          <p:nvPr>
            <p:ph idx="13"/>
          </p:nvPr>
        </p:nvSpPr>
        <p:spPr>
          <a:xfrm>
            <a:off x="304800" y="1376413"/>
            <a:ext cx="11460480" cy="3445844"/>
          </a:xfrm>
        </p:spPr>
        <p:txBody>
          <a:bodyPr numCol="1">
            <a:normAutofit/>
          </a:bodyPr>
          <a:lstStyle/>
          <a:p>
            <a:r>
              <a:rPr lang="en-US"/>
              <a:t>Do you anticipate using the WATERSS EST GIS Analysis Tools?</a:t>
            </a:r>
          </a:p>
          <a:p>
            <a:pPr lvl="1"/>
            <a:r>
              <a:rPr lang="en-US"/>
              <a:t>I’m an expert and have been running EST on the side.</a:t>
            </a:r>
          </a:p>
          <a:p>
            <a:pPr lvl="1"/>
            <a:r>
              <a:rPr lang="en-US"/>
              <a:t>Yes, but I have to request an EST login.</a:t>
            </a:r>
          </a:p>
          <a:p>
            <a:pPr lvl="1"/>
            <a:r>
              <a:rPr lang="en-US"/>
              <a:t>No, but I will coordinate with others who will.</a:t>
            </a:r>
          </a:p>
          <a:p>
            <a:pPr lvl="1"/>
            <a:r>
              <a:rPr lang="en-US"/>
              <a:t>What is EST again?</a:t>
            </a:r>
          </a:p>
          <a:p>
            <a:pPr lvl="1"/>
            <a:endParaRPr lang="en-US"/>
          </a:p>
        </p:txBody>
      </p:sp>
      <p:pic>
        <p:nvPicPr>
          <p:cNvPr id="4" name="Graphic 3">
            <a:extLst>
              <a:ext uri="{FF2B5EF4-FFF2-40B4-BE49-F238E27FC236}">
                <a16:creationId xmlns:a16="http://schemas.microsoft.com/office/drawing/2014/main" id="{7B2E9240-99D7-F836-16C1-1F0C03ECCB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939" y="4119613"/>
            <a:ext cx="5245173" cy="2463749"/>
          </a:xfrm>
          <a:prstGeom prst="rect">
            <a:avLst/>
          </a:prstGeom>
        </p:spPr>
      </p:pic>
    </p:spTree>
    <p:extLst>
      <p:ext uri="{BB962C8B-B14F-4D97-AF65-F5344CB8AC3E}">
        <p14:creationId xmlns:p14="http://schemas.microsoft.com/office/powerpoint/2010/main" val="115920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0443FE4-1534-4622-8F1A-A74D1311ABD1}"/>
              </a:ext>
            </a:extLst>
          </p:cNvPr>
          <p:cNvSpPr txBox="1">
            <a:spLocks/>
          </p:cNvSpPr>
          <p:nvPr/>
        </p:nvSpPr>
        <p:spPr>
          <a:xfrm>
            <a:off x="875607" y="2827756"/>
            <a:ext cx="10440785" cy="1337844"/>
          </a:xfrm>
          <a:prstGeom prst="rect">
            <a:avLst/>
          </a:prstGeom>
        </p:spPr>
        <p:txBody>
          <a:bodyPr vert="horz" lIns="0" tIns="0" rIns="0" bIns="0" rtlCol="0" anchor="ctr" anchorCtr="0">
            <a:noAutofit/>
          </a:bodyPr>
          <a:lstStyle>
            <a:lvl1pPr algn="l" defTabSz="914400" rtl="0" eaLnBrk="1" latinLnBrk="0" hangingPunct="1">
              <a:lnSpc>
                <a:spcPct val="75000"/>
              </a:lnSpc>
              <a:spcBef>
                <a:spcPct val="0"/>
              </a:spcBef>
              <a:buNone/>
              <a:defRPr sz="3900" b="1" kern="1200" spc="-90" baseline="0">
                <a:solidFill>
                  <a:schemeClr val="tx2"/>
                </a:solidFill>
                <a:latin typeface="+mj-lt"/>
                <a:ea typeface="+mj-ea"/>
                <a:cs typeface="+mj-cs"/>
              </a:defRPr>
            </a:lvl1pPr>
          </a:lstStyle>
          <a:p>
            <a:pPr algn="ctr">
              <a:lnSpc>
                <a:spcPts val="4000"/>
              </a:lnSpc>
              <a:spcBef>
                <a:spcPts val="1200"/>
              </a:spcBef>
              <a:spcAft>
                <a:spcPts val="1200"/>
              </a:spcAft>
            </a:pPr>
            <a:r>
              <a:rPr lang="en-US" sz="4000">
                <a:solidFill>
                  <a:schemeClr val="accent2"/>
                </a:solidFill>
              </a:rPr>
              <a:t>BREAK 5 MINS</a:t>
            </a:r>
          </a:p>
        </p:txBody>
      </p:sp>
      <p:sp>
        <p:nvSpPr>
          <p:cNvPr id="13" name="Title 1">
            <a:extLst>
              <a:ext uri="{FF2B5EF4-FFF2-40B4-BE49-F238E27FC236}">
                <a16:creationId xmlns:a16="http://schemas.microsoft.com/office/drawing/2014/main" id="{C216AB06-094D-4B02-A088-B3DBFBAA20AF}"/>
              </a:ext>
            </a:extLst>
          </p:cNvPr>
          <p:cNvSpPr txBox="1">
            <a:spLocks/>
          </p:cNvSpPr>
          <p:nvPr/>
        </p:nvSpPr>
        <p:spPr>
          <a:xfrm>
            <a:off x="2853228" y="2082789"/>
            <a:ext cx="7428421" cy="960120"/>
          </a:xfrm>
          <a:prstGeom prst="rect">
            <a:avLst/>
          </a:prstGeom>
        </p:spPr>
        <p:txBody>
          <a:bodyPr vert="horz" lIns="0" tIns="0" rIns="0" bIns="0" rtlCol="0" anchor="ctr" anchorCtr="0">
            <a:noAutofit/>
          </a:bodyPr>
          <a:lstStyle>
            <a:lvl1pPr algn="l" defTabSz="914400" rtl="0" eaLnBrk="1" latinLnBrk="0" hangingPunct="1">
              <a:lnSpc>
                <a:spcPct val="75000"/>
              </a:lnSpc>
              <a:spcBef>
                <a:spcPct val="0"/>
              </a:spcBef>
              <a:buNone/>
              <a:defRPr sz="3900" b="1" kern="1200" spc="-90" baseline="0">
                <a:solidFill>
                  <a:schemeClr val="tx2"/>
                </a:solidFill>
                <a:latin typeface="+mj-lt"/>
                <a:ea typeface="+mj-ea"/>
                <a:cs typeface="+mj-cs"/>
              </a:defRPr>
            </a:lvl1pPr>
          </a:lstStyle>
          <a:p>
            <a:pPr algn="ctr">
              <a:spcBef>
                <a:spcPts val="1200"/>
              </a:spcBef>
              <a:spcAft>
                <a:spcPts val="1200"/>
              </a:spcAft>
            </a:pPr>
            <a:br>
              <a:rPr lang="en-US" sz="4400">
                <a:solidFill>
                  <a:srgbClr val="02AEAE"/>
                </a:solidFill>
              </a:rPr>
            </a:br>
            <a:r>
              <a:rPr lang="en-US" sz="4400">
                <a:solidFill>
                  <a:srgbClr val="02AEAE"/>
                </a:solidFill>
              </a:rPr>
              <a:t>		</a:t>
            </a:r>
            <a:r>
              <a:rPr lang="en-US" sz="4400" cap="small">
                <a:solidFill>
                  <a:schemeClr val="accent2"/>
                </a:solidFill>
              </a:rPr>
              <a:t>Process Overview</a:t>
            </a:r>
            <a:br>
              <a:rPr lang="en-US">
                <a:solidFill>
                  <a:srgbClr val="02AEAE"/>
                </a:solidFill>
              </a:rPr>
            </a:br>
            <a:endParaRPr lang="en-US" b="0">
              <a:solidFill>
                <a:srgbClr val="02AEAE"/>
              </a:solidFill>
            </a:endParaRPr>
          </a:p>
        </p:txBody>
      </p:sp>
      <p:pic>
        <p:nvPicPr>
          <p:cNvPr id="8" name="Picture 7">
            <a:extLst>
              <a:ext uri="{FF2B5EF4-FFF2-40B4-BE49-F238E27FC236}">
                <a16:creationId xmlns:a16="http://schemas.microsoft.com/office/drawing/2014/main" id="{5684E51A-7200-42B4-BF0E-99126B740A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6053" y="2260865"/>
            <a:ext cx="2819400" cy="685800"/>
          </a:xfrm>
          <a:prstGeom prst="rect">
            <a:avLst/>
          </a:prstGeom>
          <a:noFill/>
          <a:ln>
            <a:noFill/>
          </a:ln>
        </p:spPr>
      </p:pic>
    </p:spTree>
    <p:extLst>
      <p:ext uri="{BB962C8B-B14F-4D97-AF65-F5344CB8AC3E}">
        <p14:creationId xmlns:p14="http://schemas.microsoft.com/office/powerpoint/2010/main" val="288472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WATERSS Process – PD&amp;E Phase</a:t>
            </a:r>
          </a:p>
        </p:txBody>
      </p:sp>
      <p:pic>
        <p:nvPicPr>
          <p:cNvPr id="5" name="Picture 4">
            <a:extLst>
              <a:ext uri="{FF2B5EF4-FFF2-40B4-BE49-F238E27FC236}">
                <a16:creationId xmlns:a16="http://schemas.microsoft.com/office/drawing/2014/main" id="{CF4D733C-AB74-4DB2-8DE1-A05A3C80FA08}"/>
              </a:ext>
            </a:extLst>
          </p:cNvPr>
          <p:cNvPicPr/>
          <p:nvPr/>
        </p:nvPicPr>
        <p:blipFill>
          <a:blip r:embed="rId3">
            <a:extLst>
              <a:ext uri="{28A0092B-C50C-407E-A947-70E740481C1C}">
                <a14:useLocalDpi xmlns:a14="http://schemas.microsoft.com/office/drawing/2010/main" val="0"/>
              </a:ext>
            </a:extLst>
          </a:blip>
          <a:stretch>
            <a:fillRect/>
          </a:stretch>
        </p:blipFill>
        <p:spPr>
          <a:xfrm>
            <a:off x="1776548" y="1097598"/>
            <a:ext cx="8882743" cy="5305279"/>
          </a:xfrm>
          <a:prstGeom prst="rect">
            <a:avLst/>
          </a:prstGeom>
        </p:spPr>
      </p:pic>
    </p:spTree>
    <p:extLst>
      <p:ext uri="{BB962C8B-B14F-4D97-AF65-F5344CB8AC3E}">
        <p14:creationId xmlns:p14="http://schemas.microsoft.com/office/powerpoint/2010/main" val="137578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raphic 64">
            <a:extLst>
              <a:ext uri="{FF2B5EF4-FFF2-40B4-BE49-F238E27FC236}">
                <a16:creationId xmlns:a16="http://schemas.microsoft.com/office/drawing/2014/main" id="{99D79147-E495-84B4-7ABF-C97E27429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24" y="2591696"/>
            <a:ext cx="11243352" cy="2325112"/>
          </a:xfrm>
          <a:prstGeom prst="rect">
            <a:avLst/>
          </a:prstGeom>
        </p:spPr>
      </p:pic>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normAutofit/>
          </a:bodyPr>
          <a:lstStyle/>
          <a:p>
            <a:r>
              <a:rPr lang="en-US"/>
              <a:t>PD&amp;E Phase – Planning Considerations</a:t>
            </a:r>
          </a:p>
        </p:txBody>
      </p:sp>
      <p:pic>
        <p:nvPicPr>
          <p:cNvPr id="6" name="Picture 5">
            <a:extLst>
              <a:ext uri="{FF2B5EF4-FFF2-40B4-BE49-F238E27FC236}">
                <a16:creationId xmlns:a16="http://schemas.microsoft.com/office/drawing/2014/main" id="{D63721DA-6589-DC56-1DD3-6F1E2098EA79}"/>
              </a:ext>
            </a:extLst>
          </p:cNvPr>
          <p:cNvPicPr>
            <a:picLocks noChangeAspect="1"/>
          </p:cNvPicPr>
          <p:nvPr/>
        </p:nvPicPr>
        <p:blipFill>
          <a:blip r:embed="rId5"/>
          <a:stretch>
            <a:fillRect/>
          </a:stretch>
        </p:blipFill>
        <p:spPr>
          <a:xfrm>
            <a:off x="739603" y="3816533"/>
            <a:ext cx="10966793" cy="1229245"/>
          </a:xfrm>
          <a:prstGeom prst="rect">
            <a:avLst/>
          </a:prstGeom>
          <a:ln>
            <a:noFill/>
          </a:ln>
          <a:effectLst>
            <a:outerShdw blurRad="190500" algn="tl" rotWithShape="0">
              <a:srgbClr val="000000">
                <a:alpha val="70000"/>
              </a:srgbClr>
            </a:outerShdw>
          </a:effectLst>
        </p:spPr>
      </p:pic>
      <p:grpSp>
        <p:nvGrpSpPr>
          <p:cNvPr id="4" name="Group 3">
            <a:extLst>
              <a:ext uri="{FF2B5EF4-FFF2-40B4-BE49-F238E27FC236}">
                <a16:creationId xmlns:a16="http://schemas.microsoft.com/office/drawing/2014/main" id="{0B39ADF1-39F1-7DF3-93B7-890496A69AD6}"/>
              </a:ext>
            </a:extLst>
          </p:cNvPr>
          <p:cNvGrpSpPr/>
          <p:nvPr/>
        </p:nvGrpSpPr>
        <p:grpSpPr>
          <a:xfrm>
            <a:off x="6384925" y="5439798"/>
            <a:ext cx="4267200" cy="646331"/>
            <a:chOff x="6384925" y="5439798"/>
            <a:chExt cx="4267200" cy="646331"/>
          </a:xfrm>
        </p:grpSpPr>
        <p:sp>
          <p:nvSpPr>
            <p:cNvPr id="7" name="TextBox 6">
              <a:extLst>
                <a:ext uri="{FF2B5EF4-FFF2-40B4-BE49-F238E27FC236}">
                  <a16:creationId xmlns:a16="http://schemas.microsoft.com/office/drawing/2014/main" id="{0073E04B-FAC3-8784-E666-91A8B788F1BE}"/>
                </a:ext>
              </a:extLst>
            </p:cNvPr>
            <p:cNvSpPr txBox="1"/>
            <p:nvPr/>
          </p:nvSpPr>
          <p:spPr>
            <a:xfrm>
              <a:off x="6384925" y="5439798"/>
              <a:ext cx="4267200" cy="646331"/>
            </a:xfrm>
            <a:prstGeom prst="rect">
              <a:avLst/>
            </a:prstGeom>
            <a:noFill/>
          </p:spPr>
          <p:txBody>
            <a:bodyPr wrap="square" rtlCol="0">
              <a:spAutoFit/>
            </a:bodyPr>
            <a:lstStyle/>
            <a:p>
              <a:pPr algn="r"/>
              <a:r>
                <a:rPr lang="en-US"/>
                <a:t>Source: 		      Process Guidebook,</a:t>
              </a:r>
            </a:p>
            <a:p>
              <a:pPr algn="r"/>
              <a:r>
                <a:rPr lang="en-US"/>
                <a:t>Section 4.3</a:t>
              </a:r>
            </a:p>
          </p:txBody>
        </p:sp>
        <p:pic>
          <p:nvPicPr>
            <p:cNvPr id="8" name="Picture 7">
              <a:extLst>
                <a:ext uri="{FF2B5EF4-FFF2-40B4-BE49-F238E27FC236}">
                  <a16:creationId xmlns:a16="http://schemas.microsoft.com/office/drawing/2014/main" id="{6068ECE4-0BE0-8BEC-3232-DE0EC0061C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2676" y="5478236"/>
              <a:ext cx="1413753" cy="338577"/>
            </a:xfrm>
            <a:prstGeom prst="rect">
              <a:avLst/>
            </a:prstGeom>
            <a:noFill/>
            <a:ln>
              <a:noFill/>
            </a:ln>
          </p:spPr>
        </p:pic>
      </p:grpSp>
      <p:sp>
        <p:nvSpPr>
          <p:cNvPr id="3" name="Content Placeholder 8">
            <a:extLst>
              <a:ext uri="{FF2B5EF4-FFF2-40B4-BE49-F238E27FC236}">
                <a16:creationId xmlns:a16="http://schemas.microsoft.com/office/drawing/2014/main" id="{E4D72545-4BEC-8230-AD7D-0311B5CC095F}"/>
              </a:ext>
            </a:extLst>
          </p:cNvPr>
          <p:cNvSpPr txBox="1">
            <a:spLocks/>
          </p:cNvSpPr>
          <p:nvPr/>
        </p:nvSpPr>
        <p:spPr>
          <a:xfrm>
            <a:off x="474324" y="1534323"/>
            <a:ext cx="11460480" cy="2014378"/>
          </a:xfrm>
          <a:prstGeom prst="rect">
            <a:avLst/>
          </a:prstGeom>
        </p:spPr>
        <p:txBody>
          <a:bodyPr>
            <a:normAutofit lnSpcReduction="10000"/>
          </a:bodyPr>
          <a:lstStyle>
            <a:lvl1pPr marL="171450" indent="-171450" algn="l" defTabSz="914400" rtl="0" eaLnBrk="1" latinLnBrk="0" hangingPunct="1">
              <a:lnSpc>
                <a:spcPct val="85000"/>
              </a:lnSpc>
              <a:spcBef>
                <a:spcPts val="0"/>
              </a:spcBef>
              <a:spcAft>
                <a:spcPts val="1400"/>
              </a:spcAft>
              <a:buFontTx/>
              <a:buBlip>
                <a:blip r:embed="rId7">
                  <a:extLst>
                    <a:ext uri="{96DAC541-7B7A-43D3-8B79-37D633B846F1}">
                      <asvg:svgBlip xmlns:asvg="http://schemas.microsoft.com/office/drawing/2016/SVG/main" r:embed="rId8"/>
                    </a:ext>
                  </a:extLst>
                </a:blip>
              </a:buBlip>
              <a:defRPr sz="30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9">
                  <a:extLst>
                    <a:ext uri="{96DAC541-7B7A-43D3-8B79-37D633B846F1}">
                      <asvg:svgBlip xmlns:asvg="http://schemas.microsoft.com/office/drawing/2016/SVG/main" r:embed="rId10"/>
                    </a:ext>
                  </a:extLst>
                </a:blip>
              </a:buBlip>
              <a:defRPr sz="26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US"/>
              <a:t>When Innovative Solutions Emerge in the Planning Phase:</a:t>
            </a:r>
          </a:p>
          <a:p>
            <a:pPr lvl="1"/>
            <a:r>
              <a:rPr lang="en-US"/>
              <a:t>Scope them!!</a:t>
            </a:r>
          </a:p>
          <a:p>
            <a:pPr lvl="1"/>
            <a:r>
              <a:rPr lang="en-US"/>
              <a:t>Tailor your PD&amp;E scope with enough detail to determine the viability of the innovation(s). </a:t>
            </a:r>
          </a:p>
          <a:p>
            <a:pPr lvl="1"/>
            <a:endParaRPr lang="en-US"/>
          </a:p>
        </p:txBody>
      </p:sp>
      <p:sp>
        <p:nvSpPr>
          <p:cNvPr id="5" name="Rectangle 4">
            <a:extLst>
              <a:ext uri="{FF2B5EF4-FFF2-40B4-BE49-F238E27FC236}">
                <a16:creationId xmlns:a16="http://schemas.microsoft.com/office/drawing/2014/main" id="{91143EE0-45DA-73EF-8372-58A9B3C98D85}"/>
              </a:ext>
            </a:extLst>
          </p:cNvPr>
          <p:cNvSpPr/>
          <p:nvPr/>
        </p:nvSpPr>
        <p:spPr>
          <a:xfrm>
            <a:off x="3737987" y="4672484"/>
            <a:ext cx="7877908" cy="282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FD42BA-E8B4-AE40-BB3D-0BF296A1E616}"/>
              </a:ext>
            </a:extLst>
          </p:cNvPr>
          <p:cNvSpPr txBox="1"/>
          <p:nvPr/>
        </p:nvSpPr>
        <p:spPr>
          <a:xfrm>
            <a:off x="3520859" y="4629199"/>
            <a:ext cx="934497" cy="369332"/>
          </a:xfrm>
          <a:prstGeom prst="rect">
            <a:avLst/>
          </a:prstGeom>
          <a:noFill/>
        </p:spPr>
        <p:txBody>
          <a:bodyPr wrap="square" rtlCol="0">
            <a:spAutoFit/>
          </a:bodyPr>
          <a:lstStyle/>
          <a:p>
            <a:r>
              <a:rPr lang="en-US"/>
              <a:t>...</a:t>
            </a:r>
          </a:p>
        </p:txBody>
      </p:sp>
    </p:spTree>
    <p:extLst>
      <p:ext uri="{BB962C8B-B14F-4D97-AF65-F5344CB8AC3E}">
        <p14:creationId xmlns:p14="http://schemas.microsoft.com/office/powerpoint/2010/main" val="254312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5A9CEA-2100-A847-78C9-14BEC40E7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24" y="2591696"/>
            <a:ext cx="11243352" cy="2325112"/>
          </a:xfrm>
          <a:prstGeom prst="rect">
            <a:avLst/>
          </a:prstGeom>
        </p:spPr>
      </p:pic>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WATERSS Process without a Planning Phase</a:t>
            </a:r>
          </a:p>
        </p:txBody>
      </p:sp>
      <p:pic>
        <p:nvPicPr>
          <p:cNvPr id="8" name="Picture 7">
            <a:extLst>
              <a:ext uri="{FF2B5EF4-FFF2-40B4-BE49-F238E27FC236}">
                <a16:creationId xmlns:a16="http://schemas.microsoft.com/office/drawing/2014/main" id="{0D4420AC-4B08-41AE-941F-7DB49F5508C0}"/>
              </a:ext>
            </a:extLst>
          </p:cNvPr>
          <p:cNvPicPr>
            <a:picLocks noChangeAspect="1"/>
          </p:cNvPicPr>
          <p:nvPr/>
        </p:nvPicPr>
        <p:blipFill>
          <a:blip r:embed="rId5"/>
          <a:stretch>
            <a:fillRect/>
          </a:stretch>
        </p:blipFill>
        <p:spPr>
          <a:xfrm>
            <a:off x="1192329" y="3285002"/>
            <a:ext cx="9807341" cy="165387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FD7D11F6-7F6B-425B-926D-C4E7534F11F4}"/>
              </a:ext>
            </a:extLst>
          </p:cNvPr>
          <p:cNvSpPr txBox="1"/>
          <p:nvPr/>
        </p:nvSpPr>
        <p:spPr>
          <a:xfrm>
            <a:off x="5791200" y="5137078"/>
            <a:ext cx="4267200" cy="646331"/>
          </a:xfrm>
          <a:prstGeom prst="rect">
            <a:avLst/>
          </a:prstGeom>
          <a:noFill/>
        </p:spPr>
        <p:txBody>
          <a:bodyPr wrap="square" rtlCol="0">
            <a:spAutoFit/>
          </a:bodyPr>
          <a:lstStyle/>
          <a:p>
            <a:pPr algn="r"/>
            <a:r>
              <a:rPr lang="en-US"/>
              <a:t>Source: 		      Process Guidebook,</a:t>
            </a:r>
          </a:p>
          <a:p>
            <a:pPr algn="r"/>
            <a:r>
              <a:rPr lang="en-US"/>
              <a:t>Section 4.2</a:t>
            </a:r>
          </a:p>
        </p:txBody>
      </p:sp>
      <p:pic>
        <p:nvPicPr>
          <p:cNvPr id="11" name="Picture 10">
            <a:extLst>
              <a:ext uri="{FF2B5EF4-FFF2-40B4-BE49-F238E27FC236}">
                <a16:creationId xmlns:a16="http://schemas.microsoft.com/office/drawing/2014/main" id="{9C6968AE-B710-4A38-80E4-4885E49120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8476" y="5186891"/>
            <a:ext cx="1413753" cy="338577"/>
          </a:xfrm>
          <a:prstGeom prst="rect">
            <a:avLst/>
          </a:prstGeom>
          <a:noFill/>
          <a:ln>
            <a:noFill/>
          </a:ln>
        </p:spPr>
      </p:pic>
      <p:sp>
        <p:nvSpPr>
          <p:cNvPr id="3" name="Content Placeholder 8">
            <a:extLst>
              <a:ext uri="{FF2B5EF4-FFF2-40B4-BE49-F238E27FC236}">
                <a16:creationId xmlns:a16="http://schemas.microsoft.com/office/drawing/2014/main" id="{324D4782-A72E-909C-8278-9F6EA27A9D0D}"/>
              </a:ext>
            </a:extLst>
          </p:cNvPr>
          <p:cNvSpPr txBox="1">
            <a:spLocks/>
          </p:cNvSpPr>
          <p:nvPr/>
        </p:nvSpPr>
        <p:spPr>
          <a:xfrm>
            <a:off x="474324" y="1205072"/>
            <a:ext cx="11460480" cy="4817613"/>
          </a:xfrm>
          <a:prstGeom prst="rect">
            <a:avLst/>
          </a:prstGeom>
        </p:spPr>
        <p:txBody>
          <a:bodyPr>
            <a:normAutofit/>
          </a:bodyPr>
          <a:lstStyle>
            <a:lvl1pPr marL="171450" indent="-171450" algn="l" defTabSz="914400" rtl="0" eaLnBrk="1" latinLnBrk="0" hangingPunct="1">
              <a:lnSpc>
                <a:spcPct val="85000"/>
              </a:lnSpc>
              <a:spcBef>
                <a:spcPts val="0"/>
              </a:spcBef>
              <a:spcAft>
                <a:spcPts val="1400"/>
              </a:spcAft>
              <a:buFontTx/>
              <a:buBlip>
                <a:blip r:embed="rId7">
                  <a:extLst>
                    <a:ext uri="{96DAC541-7B7A-43D3-8B79-37D633B846F1}">
                      <asvg:svgBlip xmlns:asvg="http://schemas.microsoft.com/office/drawing/2016/SVG/main" r:embed="rId8"/>
                    </a:ext>
                  </a:extLst>
                </a:blip>
              </a:buBlip>
              <a:defRPr sz="30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9">
                  <a:extLst>
                    <a:ext uri="{96DAC541-7B7A-43D3-8B79-37D633B846F1}">
                      <asvg:svgBlip xmlns:asvg="http://schemas.microsoft.com/office/drawing/2016/SVG/main" r:embed="rId10"/>
                    </a:ext>
                  </a:extLst>
                </a:blip>
              </a:buBlip>
              <a:defRPr sz="26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US"/>
              <a:t>Considerations for when your project did not include a Planning Phase:</a:t>
            </a:r>
          </a:p>
          <a:p>
            <a:pPr lvl="1"/>
            <a:r>
              <a:rPr lang="en-US"/>
              <a:t>If ETDM process is not pursued, the WATERSS EST Tool could be used 		  for data gathering only.</a:t>
            </a:r>
          </a:p>
          <a:p>
            <a:pPr lvl="1"/>
            <a:r>
              <a:rPr lang="en-US"/>
              <a:t>Local GIS data sources could also be used to gather data and look for opportunities. </a:t>
            </a:r>
          </a:p>
          <a:p>
            <a:pPr lvl="1"/>
            <a:endParaRPr lang="en-US"/>
          </a:p>
          <a:p>
            <a:pPr lvl="1"/>
            <a:endParaRPr lang="en-US"/>
          </a:p>
        </p:txBody>
      </p:sp>
    </p:spTree>
    <p:extLst>
      <p:ext uri="{BB962C8B-B14F-4D97-AF65-F5344CB8AC3E}">
        <p14:creationId xmlns:p14="http://schemas.microsoft.com/office/powerpoint/2010/main" val="248949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WATERSS Process without a Planning Phase</a:t>
            </a:r>
          </a:p>
        </p:txBody>
      </p:sp>
      <p:sp>
        <p:nvSpPr>
          <p:cNvPr id="9" name="Content Placeholder 8">
            <a:extLst>
              <a:ext uri="{FF2B5EF4-FFF2-40B4-BE49-F238E27FC236}">
                <a16:creationId xmlns:a16="http://schemas.microsoft.com/office/drawing/2014/main" id="{64CDEB71-97CF-4349-821F-81E27D978012}"/>
              </a:ext>
            </a:extLst>
          </p:cNvPr>
          <p:cNvSpPr>
            <a:spLocks noGrp="1"/>
          </p:cNvSpPr>
          <p:nvPr>
            <p:ph idx="13"/>
          </p:nvPr>
        </p:nvSpPr>
        <p:spPr>
          <a:xfrm>
            <a:off x="304800" y="1020193"/>
            <a:ext cx="11460480" cy="4817613"/>
          </a:xfrm>
        </p:spPr>
        <p:txBody>
          <a:bodyPr/>
          <a:lstStyle/>
          <a:p>
            <a:pPr marL="285750" indent="-285750"/>
            <a:r>
              <a:rPr lang="en-US"/>
              <a:t>Considerations for when your project does not include a Planning Phase:</a:t>
            </a:r>
          </a:p>
          <a:p>
            <a:pPr lvl="1"/>
            <a:r>
              <a:rPr lang="en-US"/>
              <a:t>Determine the need for inserting Planning Phase steps early in PD&amp;E.  OR</a:t>
            </a:r>
          </a:p>
          <a:p>
            <a:pPr lvl="1"/>
            <a:r>
              <a:rPr lang="en-US"/>
              <a:t>Abbreviate</a:t>
            </a:r>
            <a:r>
              <a:rPr lang="en-US" i="1"/>
              <a:t> </a:t>
            </a:r>
            <a:r>
              <a:rPr lang="en-US"/>
              <a:t>Planning Phase steps early in PD&amp;E. Modify your scope and deliverables accordingly.</a:t>
            </a:r>
          </a:p>
        </p:txBody>
      </p:sp>
      <p:pic>
        <p:nvPicPr>
          <p:cNvPr id="6" name="Picture 5">
            <a:extLst>
              <a:ext uri="{FF2B5EF4-FFF2-40B4-BE49-F238E27FC236}">
                <a16:creationId xmlns:a16="http://schemas.microsoft.com/office/drawing/2014/main" id="{E396AC92-CC4D-4128-A2D9-2F71BFBBA0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146462"/>
            <a:ext cx="4926153" cy="3418377"/>
          </a:xfrm>
          <a:prstGeom prst="rect">
            <a:avLst/>
          </a:prstGeom>
          <a:noFill/>
          <a:ln>
            <a:noFill/>
          </a:ln>
        </p:spPr>
      </p:pic>
      <p:pic>
        <p:nvPicPr>
          <p:cNvPr id="5" name="Picture 4">
            <a:extLst>
              <a:ext uri="{FF2B5EF4-FFF2-40B4-BE49-F238E27FC236}">
                <a16:creationId xmlns:a16="http://schemas.microsoft.com/office/drawing/2014/main" id="{9A841ACE-8435-4190-9D25-A7D3F25DA3DE}"/>
              </a:ext>
            </a:extLst>
          </p:cNvPr>
          <p:cNvPicPr/>
          <p:nvPr/>
        </p:nvPicPr>
        <p:blipFill>
          <a:blip r:embed="rId4">
            <a:extLst>
              <a:ext uri="{28A0092B-C50C-407E-A947-70E740481C1C}">
                <a14:useLocalDpi xmlns:a14="http://schemas.microsoft.com/office/drawing/2010/main" val="0"/>
              </a:ext>
            </a:extLst>
          </a:blip>
          <a:stretch>
            <a:fillRect/>
          </a:stretch>
        </p:blipFill>
        <p:spPr>
          <a:xfrm>
            <a:off x="5698857" y="2782945"/>
            <a:ext cx="5274491" cy="3418377"/>
          </a:xfrm>
          <a:prstGeom prst="rect">
            <a:avLst/>
          </a:prstGeom>
        </p:spPr>
      </p:pic>
    </p:spTree>
    <p:extLst>
      <p:ext uri="{BB962C8B-B14F-4D97-AF65-F5344CB8AC3E}">
        <p14:creationId xmlns:p14="http://schemas.microsoft.com/office/powerpoint/2010/main" val="304194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WATERSS Process – PD&amp;E Phase</a:t>
            </a:r>
          </a:p>
        </p:txBody>
      </p:sp>
      <p:pic>
        <p:nvPicPr>
          <p:cNvPr id="5" name="Picture 4">
            <a:extLst>
              <a:ext uri="{FF2B5EF4-FFF2-40B4-BE49-F238E27FC236}">
                <a16:creationId xmlns:a16="http://schemas.microsoft.com/office/drawing/2014/main" id="{CF4D733C-AB74-4DB2-8DE1-A05A3C80FA08}"/>
              </a:ext>
            </a:extLst>
          </p:cNvPr>
          <p:cNvPicPr/>
          <p:nvPr/>
        </p:nvPicPr>
        <p:blipFill>
          <a:blip r:embed="rId3">
            <a:extLst>
              <a:ext uri="{28A0092B-C50C-407E-A947-70E740481C1C}">
                <a14:useLocalDpi xmlns:a14="http://schemas.microsoft.com/office/drawing/2010/main" val="0"/>
              </a:ext>
            </a:extLst>
          </a:blip>
          <a:stretch>
            <a:fillRect/>
          </a:stretch>
        </p:blipFill>
        <p:spPr>
          <a:xfrm>
            <a:off x="1776548" y="1097598"/>
            <a:ext cx="8882743" cy="5305279"/>
          </a:xfrm>
          <a:prstGeom prst="rect">
            <a:avLst/>
          </a:prstGeom>
        </p:spPr>
      </p:pic>
    </p:spTree>
    <p:extLst>
      <p:ext uri="{BB962C8B-B14F-4D97-AF65-F5344CB8AC3E}">
        <p14:creationId xmlns:p14="http://schemas.microsoft.com/office/powerpoint/2010/main" val="309682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a:xfrm>
            <a:off x="600500" y="274638"/>
            <a:ext cx="10677099" cy="822960"/>
          </a:xfrm>
        </p:spPr>
        <p:txBody>
          <a:bodyPr>
            <a:normAutofit/>
          </a:bodyPr>
          <a:lstStyle/>
          <a:p>
            <a:r>
              <a:rPr lang="en-US" sz="4000"/>
              <a:t>PD&amp;E Phase</a:t>
            </a:r>
          </a:p>
        </p:txBody>
      </p:sp>
      <p:grpSp>
        <p:nvGrpSpPr>
          <p:cNvPr id="11" name="Group 10">
            <a:extLst>
              <a:ext uri="{FF2B5EF4-FFF2-40B4-BE49-F238E27FC236}">
                <a16:creationId xmlns:a16="http://schemas.microsoft.com/office/drawing/2014/main" id="{8A6FBBF9-351A-4751-A974-A45182B94CD3}"/>
              </a:ext>
            </a:extLst>
          </p:cNvPr>
          <p:cNvGrpSpPr/>
          <p:nvPr/>
        </p:nvGrpSpPr>
        <p:grpSpPr>
          <a:xfrm>
            <a:off x="10635610" y="224095"/>
            <a:ext cx="1502134" cy="5576860"/>
            <a:chOff x="10635610" y="224095"/>
            <a:chExt cx="1502134" cy="5576860"/>
          </a:xfrm>
        </p:grpSpPr>
        <p:grpSp>
          <p:nvGrpSpPr>
            <p:cNvPr id="12" name="Group 11">
              <a:extLst>
                <a:ext uri="{FF2B5EF4-FFF2-40B4-BE49-F238E27FC236}">
                  <a16:creationId xmlns:a16="http://schemas.microsoft.com/office/drawing/2014/main" id="{2AB65AF8-DB70-4F5A-AB43-39E2F25A70EF}"/>
                </a:ext>
              </a:extLst>
            </p:cNvPr>
            <p:cNvGrpSpPr/>
            <p:nvPr/>
          </p:nvGrpSpPr>
          <p:grpSpPr>
            <a:xfrm>
              <a:off x="10668000" y="224095"/>
              <a:ext cx="1469744" cy="5576860"/>
              <a:chOff x="10668000" y="224095"/>
              <a:chExt cx="1469744" cy="5576860"/>
            </a:xfrm>
          </p:grpSpPr>
          <p:sp>
            <p:nvSpPr>
              <p:cNvPr id="14" name="TextBox 13">
                <a:extLst>
                  <a:ext uri="{FF2B5EF4-FFF2-40B4-BE49-F238E27FC236}">
                    <a16:creationId xmlns:a16="http://schemas.microsoft.com/office/drawing/2014/main" id="{CCBB66F5-24EB-482D-8D37-FC53E37D806D}"/>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Arial Narrow" panose="020B0606020202030204" pitchFamily="34" charset="0"/>
                  </a:rPr>
                  <a:t>2-3 YRS</a:t>
                </a:r>
                <a:endPar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5" name="TextBox 14">
                <a:extLst>
                  <a:ext uri="{FF2B5EF4-FFF2-40B4-BE49-F238E27FC236}">
                    <a16:creationId xmlns:a16="http://schemas.microsoft.com/office/drawing/2014/main" id="{01D60034-A711-4AAB-AA33-E535F9BDE678}"/>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a:t>
                </a:r>
              </a:p>
            </p:txBody>
          </p:sp>
          <p:grpSp>
            <p:nvGrpSpPr>
              <p:cNvPr id="16" name="Group 15">
                <a:extLst>
                  <a:ext uri="{FF2B5EF4-FFF2-40B4-BE49-F238E27FC236}">
                    <a16:creationId xmlns:a16="http://schemas.microsoft.com/office/drawing/2014/main" id="{406F66B9-7082-4926-B5F6-00A73E827792}"/>
                  </a:ext>
                </a:extLst>
              </p:cNvPr>
              <p:cNvGrpSpPr/>
              <p:nvPr/>
            </p:nvGrpSpPr>
            <p:grpSpPr>
              <a:xfrm>
                <a:off x="10778854" y="1295400"/>
                <a:ext cx="1358890" cy="4505555"/>
                <a:chOff x="10778854" y="1136304"/>
                <a:chExt cx="1358890" cy="4505555"/>
              </a:xfrm>
            </p:grpSpPr>
            <p:sp>
              <p:nvSpPr>
                <p:cNvPr id="19" name="Rectangle: Rounded Corners 18">
                  <a:extLst>
                    <a:ext uri="{FF2B5EF4-FFF2-40B4-BE49-F238E27FC236}">
                      <a16:creationId xmlns:a16="http://schemas.microsoft.com/office/drawing/2014/main" id="{9FA4799C-B0A5-47FA-A175-42D4EA5661E5}"/>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999120E7-B564-4951-9230-7C60E5CA5F53}"/>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EE2B73AA-42AB-4878-B2E9-51133C89962E}"/>
                    </a:ext>
                  </a:extLst>
                </p:cNvPr>
                <p:cNvCxnSpPr>
                  <a:cxnSpLocks/>
                  <a:stCxn id="39" idx="0"/>
                  <a:endCxn id="33"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8D60F3-FF60-4459-A2E9-03F0086AB216}"/>
                    </a:ext>
                  </a:extLst>
                </p:cNvPr>
                <p:cNvCxnSpPr>
                  <a:cxnSpLocks/>
                  <a:stCxn id="33" idx="0"/>
                  <a:endCxn id="31"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DF4311-B676-4838-89C8-9B7415B518E7}"/>
                    </a:ext>
                  </a:extLst>
                </p:cNvPr>
                <p:cNvCxnSpPr>
                  <a:cxnSpLocks/>
                  <a:stCxn id="31"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1F11BA-FF76-4FCF-9E0E-44748CD837F0}"/>
                    </a:ext>
                  </a:extLst>
                </p:cNvPr>
                <p:cNvCxnSpPr>
                  <a:cxnSpLocks/>
                  <a:stCxn id="26" idx="0"/>
                  <a:endCxn id="64"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FA8E89-DD81-4D92-90E3-67082305D12C}"/>
                    </a:ext>
                  </a:extLst>
                </p:cNvPr>
                <p:cNvCxnSpPr>
                  <a:cxnSpLocks/>
                  <a:stCxn id="26" idx="2"/>
                  <a:endCxn id="28"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C6B69F-1967-40A1-8332-98B81B872E57}"/>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7" name="TextBox 26">
                  <a:extLst>
                    <a:ext uri="{FF2B5EF4-FFF2-40B4-BE49-F238E27FC236}">
                      <a16:creationId xmlns:a16="http://schemas.microsoft.com/office/drawing/2014/main" id="{ED950B82-A6D9-4CF2-844B-7884D0F91F17}"/>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8" name="TextBox 27">
                  <a:extLst>
                    <a:ext uri="{FF2B5EF4-FFF2-40B4-BE49-F238E27FC236}">
                      <a16:creationId xmlns:a16="http://schemas.microsoft.com/office/drawing/2014/main" id="{52FCC8B3-B4CB-4D2B-B0DA-9A8C9BA328F5}"/>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9" name="TextBox 28">
                  <a:extLst>
                    <a:ext uri="{FF2B5EF4-FFF2-40B4-BE49-F238E27FC236}">
                      <a16:creationId xmlns:a16="http://schemas.microsoft.com/office/drawing/2014/main" id="{019A8208-28E3-494C-8AA5-39E912EE4A7D}"/>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30" name="TextBox 29">
                  <a:extLst>
                    <a:ext uri="{FF2B5EF4-FFF2-40B4-BE49-F238E27FC236}">
                      <a16:creationId xmlns:a16="http://schemas.microsoft.com/office/drawing/2014/main" id="{78BDDDD2-B261-413A-8064-69451D181D14}"/>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31" name="TextBox 30">
                  <a:extLst>
                    <a:ext uri="{FF2B5EF4-FFF2-40B4-BE49-F238E27FC236}">
                      <a16:creationId xmlns:a16="http://schemas.microsoft.com/office/drawing/2014/main" id="{387EDD0D-6277-4349-B2DB-2CDDA9D504BC}"/>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32" name="TextBox 31">
                  <a:extLst>
                    <a:ext uri="{FF2B5EF4-FFF2-40B4-BE49-F238E27FC236}">
                      <a16:creationId xmlns:a16="http://schemas.microsoft.com/office/drawing/2014/main" id="{C882ECE5-CBC4-40EF-9865-D9942959D47D}"/>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33" name="TextBox 32">
                  <a:extLst>
                    <a:ext uri="{FF2B5EF4-FFF2-40B4-BE49-F238E27FC236}">
                      <a16:creationId xmlns:a16="http://schemas.microsoft.com/office/drawing/2014/main" id="{BB5DB0EB-B3CD-4EFD-B0AA-BAAB415351F4}"/>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34" name="TextBox 33">
                  <a:extLst>
                    <a:ext uri="{FF2B5EF4-FFF2-40B4-BE49-F238E27FC236}">
                      <a16:creationId xmlns:a16="http://schemas.microsoft.com/office/drawing/2014/main" id="{2DF04494-863A-4CC0-9C73-0C886E9FA66A}"/>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35" name="TextBox 34">
                  <a:extLst>
                    <a:ext uri="{FF2B5EF4-FFF2-40B4-BE49-F238E27FC236}">
                      <a16:creationId xmlns:a16="http://schemas.microsoft.com/office/drawing/2014/main" id="{1851F31C-FCE7-4678-B279-E7CA0F045009}"/>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6" name="TextBox 35">
                  <a:extLst>
                    <a:ext uri="{FF2B5EF4-FFF2-40B4-BE49-F238E27FC236}">
                      <a16:creationId xmlns:a16="http://schemas.microsoft.com/office/drawing/2014/main" id="{71A9733F-F0F4-465F-B248-10C02CEBB5A0}"/>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7" name="TextBox 36">
                  <a:extLst>
                    <a:ext uri="{FF2B5EF4-FFF2-40B4-BE49-F238E27FC236}">
                      <a16:creationId xmlns:a16="http://schemas.microsoft.com/office/drawing/2014/main" id="{D9E31D1F-7980-4895-9D52-64594FDD42E7}"/>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8" name="TextBox 37">
                  <a:extLst>
                    <a:ext uri="{FF2B5EF4-FFF2-40B4-BE49-F238E27FC236}">
                      <a16:creationId xmlns:a16="http://schemas.microsoft.com/office/drawing/2014/main" id="{9FF94138-167D-4AA7-A732-847702E06F9C}"/>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9" name="TextBox 38">
                  <a:extLst>
                    <a:ext uri="{FF2B5EF4-FFF2-40B4-BE49-F238E27FC236}">
                      <a16:creationId xmlns:a16="http://schemas.microsoft.com/office/drawing/2014/main" id="{7648A574-0C48-4BBB-B0D0-FF1DA87C7E73}"/>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40" name="Connector: Elbow 39">
                  <a:extLst>
                    <a:ext uri="{FF2B5EF4-FFF2-40B4-BE49-F238E27FC236}">
                      <a16:creationId xmlns:a16="http://schemas.microsoft.com/office/drawing/2014/main" id="{271A97AF-75CB-41CF-B40B-93C4D6191CC9}"/>
                    </a:ext>
                  </a:extLst>
                </p:cNvPr>
                <p:cNvCxnSpPr>
                  <a:stCxn id="47" idx="3"/>
                  <a:endCxn id="29"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CA6B3135-04F5-4587-96C4-D6E57D9C2B73}"/>
                    </a:ext>
                  </a:extLst>
                </p:cNvPr>
                <p:cNvCxnSpPr>
                  <a:cxnSpLocks/>
                  <a:stCxn id="29" idx="2"/>
                  <a:endCxn id="31"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D287488-0254-4F50-8FBC-7EC9FDF5A064}"/>
                    </a:ext>
                  </a:extLst>
                </p:cNvPr>
                <p:cNvCxnSpPr>
                  <a:cxnSpLocks/>
                  <a:stCxn id="26" idx="2"/>
                  <a:endCxn id="45"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E54CAE1-DC46-481E-84CC-1886686C22AF}"/>
                    </a:ext>
                  </a:extLst>
                </p:cNvPr>
                <p:cNvCxnSpPr>
                  <a:cxnSpLocks/>
                  <a:stCxn id="28" idx="2"/>
                  <a:endCxn id="29"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DE43412D-CA27-464E-B67F-1FC5690C945E}"/>
                    </a:ext>
                  </a:extLst>
                </p:cNvPr>
                <p:cNvCxnSpPr>
                  <a:cxnSpLocks/>
                  <a:stCxn id="31" idx="2"/>
                  <a:endCxn id="32"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63249ED-BF9D-4770-AB3B-7AC0DCE7CCE3}"/>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46" name="TextBox 45">
                  <a:extLst>
                    <a:ext uri="{FF2B5EF4-FFF2-40B4-BE49-F238E27FC236}">
                      <a16:creationId xmlns:a16="http://schemas.microsoft.com/office/drawing/2014/main" id="{035385B7-E866-43C2-AAF0-60B1CE19D70E}"/>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7" name="TextBox 46">
                  <a:extLst>
                    <a:ext uri="{FF2B5EF4-FFF2-40B4-BE49-F238E27FC236}">
                      <a16:creationId xmlns:a16="http://schemas.microsoft.com/office/drawing/2014/main" id="{2569E44B-AF1E-462D-8045-1D6448D323F5}"/>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8" name="Diamond 47">
                  <a:extLst>
                    <a:ext uri="{FF2B5EF4-FFF2-40B4-BE49-F238E27FC236}">
                      <a16:creationId xmlns:a16="http://schemas.microsoft.com/office/drawing/2014/main" id="{418B4E92-A88D-40BC-AD71-B93BD7E955CB}"/>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Connector: Elbow 48">
                  <a:extLst>
                    <a:ext uri="{FF2B5EF4-FFF2-40B4-BE49-F238E27FC236}">
                      <a16:creationId xmlns:a16="http://schemas.microsoft.com/office/drawing/2014/main" id="{9AB034AE-DB50-40FF-97F4-F4FBCDEA5FA2}"/>
                    </a:ext>
                  </a:extLst>
                </p:cNvPr>
                <p:cNvCxnSpPr>
                  <a:cxnSpLocks/>
                  <a:stCxn id="28"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50" name="Diamond 49">
                  <a:extLst>
                    <a:ext uri="{FF2B5EF4-FFF2-40B4-BE49-F238E27FC236}">
                      <a16:creationId xmlns:a16="http://schemas.microsoft.com/office/drawing/2014/main" id="{E1261BC3-1B54-47C5-942E-8079AC5ADBF2}"/>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847D409-86C8-46E8-AD1E-1936E6B55AAA}"/>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52" name="TextBox 51">
                  <a:extLst>
                    <a:ext uri="{FF2B5EF4-FFF2-40B4-BE49-F238E27FC236}">
                      <a16:creationId xmlns:a16="http://schemas.microsoft.com/office/drawing/2014/main" id="{A0E6E5A6-4DC0-4E21-9B77-5BE831E6F46B}"/>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53" name="TextBox 52">
                  <a:extLst>
                    <a:ext uri="{FF2B5EF4-FFF2-40B4-BE49-F238E27FC236}">
                      <a16:creationId xmlns:a16="http://schemas.microsoft.com/office/drawing/2014/main" id="{596B19C8-D946-4022-81E7-058CA0EF30CE}"/>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54" name="TextBox 53">
                  <a:extLst>
                    <a:ext uri="{FF2B5EF4-FFF2-40B4-BE49-F238E27FC236}">
                      <a16:creationId xmlns:a16="http://schemas.microsoft.com/office/drawing/2014/main" id="{F975A812-8939-4FF0-9A2E-CB7C94FB96FB}"/>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5" name="TextBox 54">
                  <a:extLst>
                    <a:ext uri="{FF2B5EF4-FFF2-40B4-BE49-F238E27FC236}">
                      <a16:creationId xmlns:a16="http://schemas.microsoft.com/office/drawing/2014/main" id="{186DA39A-1E79-4469-8E5D-2A374C67ED64}"/>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6" name="TextBox 55">
                  <a:extLst>
                    <a:ext uri="{FF2B5EF4-FFF2-40B4-BE49-F238E27FC236}">
                      <a16:creationId xmlns:a16="http://schemas.microsoft.com/office/drawing/2014/main" id="{A323F41F-F59C-495E-A1E6-C39574552D69}"/>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7" name="TextBox 56">
                  <a:extLst>
                    <a:ext uri="{FF2B5EF4-FFF2-40B4-BE49-F238E27FC236}">
                      <a16:creationId xmlns:a16="http://schemas.microsoft.com/office/drawing/2014/main" id="{91F70F0F-2A3A-488D-BD8F-1045365D0405}"/>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8" name="TextBox 57">
                  <a:extLst>
                    <a:ext uri="{FF2B5EF4-FFF2-40B4-BE49-F238E27FC236}">
                      <a16:creationId xmlns:a16="http://schemas.microsoft.com/office/drawing/2014/main" id="{51557D15-7BC7-4767-9594-2082C7A61BAC}"/>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9" name="TextBox 58">
                  <a:extLst>
                    <a:ext uri="{FF2B5EF4-FFF2-40B4-BE49-F238E27FC236}">
                      <a16:creationId xmlns:a16="http://schemas.microsoft.com/office/drawing/2014/main" id="{46B31E52-2CD8-4220-9269-D7CCEC1A9D8F}"/>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60" name="TextBox 59">
                  <a:extLst>
                    <a:ext uri="{FF2B5EF4-FFF2-40B4-BE49-F238E27FC236}">
                      <a16:creationId xmlns:a16="http://schemas.microsoft.com/office/drawing/2014/main" id="{C16FEA15-65AD-4F5C-8ECF-4C65971FD7CC}"/>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61" name="TextBox 60">
                  <a:extLst>
                    <a:ext uri="{FF2B5EF4-FFF2-40B4-BE49-F238E27FC236}">
                      <a16:creationId xmlns:a16="http://schemas.microsoft.com/office/drawing/2014/main" id="{716B2B73-4D38-43C6-A30E-F87E1E82C537}"/>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62" name="TextBox 61">
                  <a:extLst>
                    <a:ext uri="{FF2B5EF4-FFF2-40B4-BE49-F238E27FC236}">
                      <a16:creationId xmlns:a16="http://schemas.microsoft.com/office/drawing/2014/main" id="{46AD7FDC-3F7D-4DD9-8775-AC4129B14B39}"/>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63" name="TextBox 62">
                  <a:extLst>
                    <a:ext uri="{FF2B5EF4-FFF2-40B4-BE49-F238E27FC236}">
                      <a16:creationId xmlns:a16="http://schemas.microsoft.com/office/drawing/2014/main" id="{5BC55B40-7B11-482E-94D4-06170905D668}"/>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64" name="TextBox 63">
                  <a:extLst>
                    <a:ext uri="{FF2B5EF4-FFF2-40B4-BE49-F238E27FC236}">
                      <a16:creationId xmlns:a16="http://schemas.microsoft.com/office/drawing/2014/main" id="{DF27FB0F-874A-4969-A889-B1CE45DFAE6F}"/>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17" name="Graphic 16" descr="Target Audience">
                <a:extLst>
                  <a:ext uri="{FF2B5EF4-FFF2-40B4-BE49-F238E27FC236}">
                    <a16:creationId xmlns:a16="http://schemas.microsoft.com/office/drawing/2014/main" id="{C7A2605B-6555-4E6F-98C8-4C957F3DF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18" name="Graphic 17" descr="Monthly calendar">
                <a:extLst>
                  <a:ext uri="{FF2B5EF4-FFF2-40B4-BE49-F238E27FC236}">
                    <a16:creationId xmlns:a16="http://schemas.microsoft.com/office/drawing/2014/main" id="{5DCD1871-82B3-48DA-B2BF-575D2DF059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13" name="TextBox 12">
              <a:extLst>
                <a:ext uri="{FF2B5EF4-FFF2-40B4-BE49-F238E27FC236}">
                  <a16:creationId xmlns:a16="http://schemas.microsoft.com/office/drawing/2014/main" id="{1B279D9D-CDB8-433B-81B9-C35F43184004}"/>
                </a:ext>
              </a:extLst>
            </p:cNvPr>
            <p:cNvSpPr txBox="1"/>
            <p:nvPr/>
          </p:nvSpPr>
          <p:spPr>
            <a:xfrm>
              <a:off x="10635610" y="2901280"/>
              <a:ext cx="1502134" cy="1631204"/>
            </a:xfrm>
            <a:prstGeom prst="roundRect">
              <a:avLst/>
            </a:prstGeom>
            <a:no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grpSp>
      <p:sp>
        <p:nvSpPr>
          <p:cNvPr id="4" name="Content Placeholder 2">
            <a:extLst>
              <a:ext uri="{FF2B5EF4-FFF2-40B4-BE49-F238E27FC236}">
                <a16:creationId xmlns:a16="http://schemas.microsoft.com/office/drawing/2014/main" id="{1EB62694-98C8-6EFB-AB56-A2806491B7B1}"/>
              </a:ext>
            </a:extLst>
          </p:cNvPr>
          <p:cNvSpPr>
            <a:spLocks noGrp="1"/>
          </p:cNvSpPr>
          <p:nvPr>
            <p:ph idx="13"/>
          </p:nvPr>
        </p:nvSpPr>
        <p:spPr>
          <a:xfrm>
            <a:off x="304800" y="1292901"/>
            <a:ext cx="10183087" cy="4817613"/>
          </a:xfrm>
        </p:spPr>
        <p:txBody>
          <a:bodyPr/>
          <a:lstStyle/>
          <a:p>
            <a:pPr marL="914400" indent="-568325">
              <a:tabLst>
                <a:tab pos="2290763" algn="l"/>
              </a:tabLst>
            </a:pPr>
            <a:r>
              <a:rPr lang="en-US"/>
              <a:t>Step 10. Kickoff PD&amp;E with DST and strategize further analysis of stormwater strategies</a:t>
            </a:r>
          </a:p>
          <a:p>
            <a:pPr marL="914400" indent="-568325">
              <a:tabLst>
                <a:tab pos="2290763" algn="l"/>
              </a:tabLst>
            </a:pPr>
            <a:r>
              <a:rPr lang="en-US"/>
              <a:t>Step 11. Further investigate any additional information needed</a:t>
            </a:r>
          </a:p>
          <a:p>
            <a:pPr marL="914400" indent="-568325">
              <a:tabLst>
                <a:tab pos="2290763" algn="l"/>
              </a:tabLst>
            </a:pPr>
            <a:r>
              <a:rPr lang="en-US"/>
              <a:t>Step 12. Critical decision point - decide which stormwater solution(s) will be used</a:t>
            </a:r>
          </a:p>
          <a:p>
            <a:pPr marL="914400" indent="-568325">
              <a:tabLst>
                <a:tab pos="2290763" algn="l"/>
              </a:tabLst>
            </a:pPr>
            <a:r>
              <a:rPr lang="en-US"/>
              <a:t>Step 13. Facilitate negotiations and agreements for chosen strategies</a:t>
            </a:r>
          </a:p>
        </p:txBody>
      </p:sp>
      <p:sp>
        <p:nvSpPr>
          <p:cNvPr id="3" name="Rectangle: Rounded Corners 2">
            <a:extLst>
              <a:ext uri="{FF2B5EF4-FFF2-40B4-BE49-F238E27FC236}">
                <a16:creationId xmlns:a16="http://schemas.microsoft.com/office/drawing/2014/main" id="{C618909F-ACE2-3200-3099-1C732DB7223E}"/>
              </a:ext>
            </a:extLst>
          </p:cNvPr>
          <p:cNvSpPr/>
          <p:nvPr/>
        </p:nvSpPr>
        <p:spPr>
          <a:xfrm>
            <a:off x="2596055" y="4713362"/>
            <a:ext cx="6999890" cy="1576140"/>
          </a:xfrm>
          <a:prstGeom prst="roundRect">
            <a:avLst/>
          </a:prstGeom>
          <a:solidFill>
            <a:srgbClr val="00749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0">
                <a:latin typeface="Cavolini" panose="03000502040302020204" pitchFamily="66" charset="0"/>
                <a:cs typeface="Cavolini" panose="03000502040302020204" pitchFamily="66" charset="0"/>
              </a:rPr>
              <a:t>Audience Input: </a:t>
            </a:r>
          </a:p>
          <a:p>
            <a:pPr algn="ctr">
              <a:spcBef>
                <a:spcPts val="1200"/>
              </a:spcBef>
            </a:pPr>
            <a:r>
              <a:rPr lang="en-US" sz="2000" b="0">
                <a:latin typeface="Cavolini" panose="03000502040302020204" pitchFamily="66" charset="0"/>
                <a:cs typeface="Cavolini" panose="03000502040302020204" pitchFamily="66" charset="0"/>
              </a:rPr>
              <a:t>What </a:t>
            </a:r>
            <a:r>
              <a:rPr lang="en-US" sz="2000">
                <a:latin typeface="Cavolini" panose="03000502040302020204" pitchFamily="66" charset="0"/>
                <a:cs typeface="Cavolini" panose="03000502040302020204" pitchFamily="66" charset="0"/>
              </a:rPr>
              <a:t>factors </a:t>
            </a:r>
            <a:r>
              <a:rPr lang="en-US" sz="2000" b="0">
                <a:latin typeface="Cavolini" panose="03000502040302020204" pitchFamily="66" charset="0"/>
                <a:cs typeface="Cavolini" panose="03000502040302020204" pitchFamily="66" charset="0"/>
              </a:rPr>
              <a:t>have you investigated for determining stormwater viability?</a:t>
            </a:r>
          </a:p>
          <a:p>
            <a:pPr algn="ctr">
              <a:spcBef>
                <a:spcPts val="1200"/>
              </a:spcBef>
            </a:pPr>
            <a:r>
              <a:rPr lang="en-US" sz="2000" b="0">
                <a:latin typeface="Cavolini" panose="03000502040302020204" pitchFamily="66" charset="0"/>
                <a:cs typeface="Cavolini" panose="03000502040302020204" pitchFamily="66" charset="0"/>
              </a:rPr>
              <a:t>                         Please Share!</a:t>
            </a:r>
          </a:p>
        </p:txBody>
      </p:sp>
    </p:spTree>
    <p:extLst>
      <p:ext uri="{BB962C8B-B14F-4D97-AF65-F5344CB8AC3E}">
        <p14:creationId xmlns:p14="http://schemas.microsoft.com/office/powerpoint/2010/main" val="293291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F22932-1617-4519-AD92-F63A63C2A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938" y="3735443"/>
            <a:ext cx="11243352" cy="2325112"/>
          </a:xfrm>
          <a:prstGeom prst="rect">
            <a:avLst/>
          </a:prstGeom>
        </p:spPr>
      </p:pic>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normAutofit/>
          </a:bodyPr>
          <a:lstStyle/>
          <a:p>
            <a:r>
              <a:rPr lang="en-US"/>
              <a:t>Coordination with Stakeholders and Agencies</a:t>
            </a:r>
          </a:p>
        </p:txBody>
      </p:sp>
      <p:sp>
        <p:nvSpPr>
          <p:cNvPr id="6" name="Content Placeholder 5">
            <a:extLst>
              <a:ext uri="{FF2B5EF4-FFF2-40B4-BE49-F238E27FC236}">
                <a16:creationId xmlns:a16="http://schemas.microsoft.com/office/drawing/2014/main" id="{CC73B49A-F7C6-4BB7-A2EE-478E57565A21}"/>
              </a:ext>
            </a:extLst>
          </p:cNvPr>
          <p:cNvSpPr>
            <a:spLocks noGrp="1"/>
          </p:cNvSpPr>
          <p:nvPr>
            <p:ph idx="13"/>
          </p:nvPr>
        </p:nvSpPr>
        <p:spPr>
          <a:xfrm>
            <a:off x="288144" y="1243410"/>
            <a:ext cx="10140720" cy="3934641"/>
          </a:xfrm>
        </p:spPr>
        <p:txBody>
          <a:bodyPr/>
          <a:lstStyle/>
          <a:p>
            <a:r>
              <a:rPr lang="en-US"/>
              <a:t>Steps 12 and 13 are critical decision-making points for determining if innovative stormwater solutions will continue to move forward.</a:t>
            </a:r>
          </a:p>
          <a:p>
            <a:pPr lvl="1"/>
            <a:r>
              <a:rPr lang="en-US"/>
              <a:t>These steps will include significant coordination with stakeholders, agencies, the DST, and potentially several offices in FDOT.</a:t>
            </a:r>
          </a:p>
          <a:p>
            <a:endParaRPr lang="en-US"/>
          </a:p>
        </p:txBody>
      </p:sp>
      <p:sp>
        <p:nvSpPr>
          <p:cNvPr id="7" name="TextBox 6">
            <a:extLst>
              <a:ext uri="{FF2B5EF4-FFF2-40B4-BE49-F238E27FC236}">
                <a16:creationId xmlns:a16="http://schemas.microsoft.com/office/drawing/2014/main" id="{5331EBF5-9B01-4C51-8D56-6315CBD812F2}"/>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4-6 MO</a:t>
            </a:r>
          </a:p>
        </p:txBody>
      </p:sp>
      <p:sp>
        <p:nvSpPr>
          <p:cNvPr id="8" name="TextBox 7">
            <a:extLst>
              <a:ext uri="{FF2B5EF4-FFF2-40B4-BE49-F238E27FC236}">
                <a16:creationId xmlns:a16="http://schemas.microsoft.com/office/drawing/2014/main" id="{B38F1D7C-8CB7-469D-9557-5AC104C1E573}"/>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 DST</a:t>
            </a:r>
          </a:p>
        </p:txBody>
      </p:sp>
      <p:sp>
        <p:nvSpPr>
          <p:cNvPr id="9" name="Rectangle: Rounded Corners 8">
            <a:extLst>
              <a:ext uri="{FF2B5EF4-FFF2-40B4-BE49-F238E27FC236}">
                <a16:creationId xmlns:a16="http://schemas.microsoft.com/office/drawing/2014/main" id="{00CF98A3-D850-4554-B316-511E215EEC4B}"/>
              </a:ext>
            </a:extLst>
          </p:cNvPr>
          <p:cNvSpPr/>
          <p:nvPr/>
        </p:nvSpPr>
        <p:spPr>
          <a:xfrm>
            <a:off x="11090518" y="3365818"/>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012F3FB5-45ED-4B8D-B2DD-8371C21D0CBB}"/>
              </a:ext>
            </a:extLst>
          </p:cNvPr>
          <p:cNvSpPr/>
          <p:nvPr/>
        </p:nvSpPr>
        <p:spPr>
          <a:xfrm>
            <a:off x="11062939" y="4581164"/>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18BB6FFC-3952-466A-93A8-24D9E37C2FB3}"/>
              </a:ext>
            </a:extLst>
          </p:cNvPr>
          <p:cNvCxnSpPr>
            <a:cxnSpLocks/>
            <a:stCxn id="29" idx="0"/>
            <a:endCxn id="23" idx="2"/>
          </p:cNvCxnSpPr>
          <p:nvPr/>
        </p:nvCxnSpPr>
        <p:spPr>
          <a:xfrm flipV="1">
            <a:off x="11396273" y="4684884"/>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027A0E-234E-49FB-A70B-C9CE6275C34B}"/>
              </a:ext>
            </a:extLst>
          </p:cNvPr>
          <p:cNvCxnSpPr>
            <a:cxnSpLocks/>
            <a:stCxn id="23" idx="0"/>
            <a:endCxn id="21" idx="2"/>
          </p:cNvCxnSpPr>
          <p:nvPr/>
        </p:nvCxnSpPr>
        <p:spPr>
          <a:xfrm flipV="1">
            <a:off x="11397622" y="4165531"/>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C0C3F3-A164-49BB-9042-415FFF43083B}"/>
              </a:ext>
            </a:extLst>
          </p:cNvPr>
          <p:cNvCxnSpPr>
            <a:cxnSpLocks/>
            <a:stCxn id="21" idx="0"/>
          </p:cNvCxnSpPr>
          <p:nvPr/>
        </p:nvCxnSpPr>
        <p:spPr>
          <a:xfrm flipV="1">
            <a:off x="11397622" y="3365820"/>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3FB618-FEF8-482D-99AB-30BAAEF8673F}"/>
              </a:ext>
            </a:extLst>
          </p:cNvPr>
          <p:cNvCxnSpPr>
            <a:cxnSpLocks/>
            <a:stCxn id="16" idx="0"/>
            <a:endCxn id="54" idx="2"/>
          </p:cNvCxnSpPr>
          <p:nvPr/>
        </p:nvCxnSpPr>
        <p:spPr>
          <a:xfrm flipH="1" flipV="1">
            <a:off x="11397622" y="1447801"/>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E5007A-9AE7-472C-A821-E4358761DFDD}"/>
              </a:ext>
            </a:extLst>
          </p:cNvPr>
          <p:cNvCxnSpPr>
            <a:cxnSpLocks/>
            <a:stCxn id="16" idx="2"/>
            <a:endCxn id="18" idx="0"/>
          </p:cNvCxnSpPr>
          <p:nvPr/>
        </p:nvCxnSpPr>
        <p:spPr>
          <a:xfrm flipH="1">
            <a:off x="11397622" y="2537629"/>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FD4BEE-FB8D-4696-845B-971715E7684D}"/>
              </a:ext>
            </a:extLst>
          </p:cNvPr>
          <p:cNvSpPr txBox="1"/>
          <p:nvPr/>
        </p:nvSpPr>
        <p:spPr>
          <a:xfrm>
            <a:off x="11067929" y="238522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17" name="TextBox 16">
            <a:extLst>
              <a:ext uri="{FF2B5EF4-FFF2-40B4-BE49-F238E27FC236}">
                <a16:creationId xmlns:a16="http://schemas.microsoft.com/office/drawing/2014/main" id="{4548E9BC-D884-42B1-B36D-5468A00B0141}"/>
              </a:ext>
            </a:extLst>
          </p:cNvPr>
          <p:cNvSpPr txBox="1"/>
          <p:nvPr/>
        </p:nvSpPr>
        <p:spPr>
          <a:xfrm>
            <a:off x="11067929" y="2746984"/>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18" name="TextBox 17">
            <a:extLst>
              <a:ext uri="{FF2B5EF4-FFF2-40B4-BE49-F238E27FC236}">
                <a16:creationId xmlns:a16="http://schemas.microsoft.com/office/drawing/2014/main" id="{9554AC66-25B5-4A28-8570-95A026E8B419}"/>
              </a:ext>
            </a:extLst>
          </p:cNvPr>
          <p:cNvSpPr txBox="1"/>
          <p:nvPr/>
        </p:nvSpPr>
        <p:spPr>
          <a:xfrm>
            <a:off x="11064288" y="3289618"/>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19" name="TextBox 18">
            <a:extLst>
              <a:ext uri="{FF2B5EF4-FFF2-40B4-BE49-F238E27FC236}">
                <a16:creationId xmlns:a16="http://schemas.microsoft.com/office/drawing/2014/main" id="{C1B175D0-A872-40B8-A563-CB86C859725B}"/>
              </a:ext>
            </a:extLst>
          </p:cNvPr>
          <p:cNvSpPr txBox="1"/>
          <p:nvPr/>
        </p:nvSpPr>
        <p:spPr>
          <a:xfrm>
            <a:off x="11528144" y="3589631"/>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20" name="TextBox 19">
            <a:extLst>
              <a:ext uri="{FF2B5EF4-FFF2-40B4-BE49-F238E27FC236}">
                <a16:creationId xmlns:a16="http://schemas.microsoft.com/office/drawing/2014/main" id="{08D25F8A-E991-493D-AD03-038931BA9933}"/>
              </a:ext>
            </a:extLst>
          </p:cNvPr>
          <p:cNvSpPr txBox="1"/>
          <p:nvPr/>
        </p:nvSpPr>
        <p:spPr>
          <a:xfrm>
            <a:off x="11064288" y="3832252"/>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21" name="TextBox 20">
            <a:extLst>
              <a:ext uri="{FF2B5EF4-FFF2-40B4-BE49-F238E27FC236}">
                <a16:creationId xmlns:a16="http://schemas.microsoft.com/office/drawing/2014/main" id="{73E15C2C-1115-49AC-8354-FF50C889BABF}"/>
              </a:ext>
            </a:extLst>
          </p:cNvPr>
          <p:cNvSpPr txBox="1"/>
          <p:nvPr/>
        </p:nvSpPr>
        <p:spPr>
          <a:xfrm>
            <a:off x="11064288" y="4013130"/>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22" name="TextBox 21">
            <a:extLst>
              <a:ext uri="{FF2B5EF4-FFF2-40B4-BE49-F238E27FC236}">
                <a16:creationId xmlns:a16="http://schemas.microsoft.com/office/drawing/2014/main" id="{2EAA86BD-52BD-4436-B8FB-FD290F551468}"/>
              </a:ext>
            </a:extLst>
          </p:cNvPr>
          <p:cNvSpPr txBox="1"/>
          <p:nvPr/>
        </p:nvSpPr>
        <p:spPr>
          <a:xfrm>
            <a:off x="10778854" y="4362024"/>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23" name="TextBox 22">
            <a:extLst>
              <a:ext uri="{FF2B5EF4-FFF2-40B4-BE49-F238E27FC236}">
                <a16:creationId xmlns:a16="http://schemas.microsoft.com/office/drawing/2014/main" id="{7D21A72F-81B9-4319-86B6-4C3CFB445F64}"/>
              </a:ext>
            </a:extLst>
          </p:cNvPr>
          <p:cNvSpPr txBox="1"/>
          <p:nvPr/>
        </p:nvSpPr>
        <p:spPr>
          <a:xfrm>
            <a:off x="11064288" y="4532483"/>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24" name="TextBox 23">
            <a:extLst>
              <a:ext uri="{FF2B5EF4-FFF2-40B4-BE49-F238E27FC236}">
                <a16:creationId xmlns:a16="http://schemas.microsoft.com/office/drawing/2014/main" id="{31386B4C-2FBC-46B1-B64C-DA5AD7DF4697}"/>
              </a:ext>
            </a:extLst>
          </p:cNvPr>
          <p:cNvSpPr txBox="1"/>
          <p:nvPr/>
        </p:nvSpPr>
        <p:spPr>
          <a:xfrm>
            <a:off x="11090518" y="4713361"/>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25" name="TextBox 24">
            <a:extLst>
              <a:ext uri="{FF2B5EF4-FFF2-40B4-BE49-F238E27FC236}">
                <a16:creationId xmlns:a16="http://schemas.microsoft.com/office/drawing/2014/main" id="{EDE2E62C-2E71-4A68-82C1-8D03B8DC0D68}"/>
              </a:ext>
            </a:extLst>
          </p:cNvPr>
          <p:cNvSpPr txBox="1"/>
          <p:nvPr/>
        </p:nvSpPr>
        <p:spPr>
          <a:xfrm>
            <a:off x="11090518" y="489423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6" name="TextBox 25">
            <a:extLst>
              <a:ext uri="{FF2B5EF4-FFF2-40B4-BE49-F238E27FC236}">
                <a16:creationId xmlns:a16="http://schemas.microsoft.com/office/drawing/2014/main" id="{77153E03-1BEE-4BB6-BC51-CB500FE1B7F7}"/>
              </a:ext>
            </a:extLst>
          </p:cNvPr>
          <p:cNvSpPr txBox="1"/>
          <p:nvPr/>
        </p:nvSpPr>
        <p:spPr>
          <a:xfrm>
            <a:off x="11090518" y="5075117"/>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27" name="TextBox 26">
            <a:extLst>
              <a:ext uri="{FF2B5EF4-FFF2-40B4-BE49-F238E27FC236}">
                <a16:creationId xmlns:a16="http://schemas.microsoft.com/office/drawing/2014/main" id="{4E733472-CD1E-4AFE-9DF9-56B5A4E55AB7}"/>
              </a:ext>
            </a:extLst>
          </p:cNvPr>
          <p:cNvSpPr txBox="1"/>
          <p:nvPr/>
        </p:nvSpPr>
        <p:spPr>
          <a:xfrm>
            <a:off x="11090518" y="525599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8" name="TextBox 27">
            <a:extLst>
              <a:ext uri="{FF2B5EF4-FFF2-40B4-BE49-F238E27FC236}">
                <a16:creationId xmlns:a16="http://schemas.microsoft.com/office/drawing/2014/main" id="{75C8FAA2-7677-4DB9-A4FD-BC9CC03A482E}"/>
              </a:ext>
            </a:extLst>
          </p:cNvPr>
          <p:cNvSpPr txBox="1"/>
          <p:nvPr/>
        </p:nvSpPr>
        <p:spPr>
          <a:xfrm>
            <a:off x="11090518" y="543687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29" name="TextBox 28">
            <a:extLst>
              <a:ext uri="{FF2B5EF4-FFF2-40B4-BE49-F238E27FC236}">
                <a16:creationId xmlns:a16="http://schemas.microsoft.com/office/drawing/2014/main" id="{0A858EB1-FC86-44F0-AB9D-D9622FBA2083}"/>
              </a:ext>
            </a:extLst>
          </p:cNvPr>
          <p:cNvSpPr txBox="1"/>
          <p:nvPr/>
        </p:nvSpPr>
        <p:spPr>
          <a:xfrm>
            <a:off x="11090518" y="5617754"/>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30" name="Connector: Elbow 29">
            <a:extLst>
              <a:ext uri="{FF2B5EF4-FFF2-40B4-BE49-F238E27FC236}">
                <a16:creationId xmlns:a16="http://schemas.microsoft.com/office/drawing/2014/main" id="{CA4F1308-E644-428F-977E-C6271CECC377}"/>
              </a:ext>
            </a:extLst>
          </p:cNvPr>
          <p:cNvCxnSpPr>
            <a:stCxn id="37" idx="3"/>
            <a:endCxn id="19" idx="0"/>
          </p:cNvCxnSpPr>
          <p:nvPr/>
        </p:nvCxnSpPr>
        <p:spPr>
          <a:xfrm>
            <a:off x="11730956" y="3184941"/>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CB252EF-7C97-4821-A3AC-C2C525AA7C25}"/>
              </a:ext>
            </a:extLst>
          </p:cNvPr>
          <p:cNvCxnSpPr>
            <a:cxnSpLocks/>
            <a:stCxn id="19" idx="2"/>
            <a:endCxn id="21" idx="3"/>
          </p:cNvCxnSpPr>
          <p:nvPr/>
        </p:nvCxnSpPr>
        <p:spPr>
          <a:xfrm rot="5400000">
            <a:off x="11608301" y="3864687"/>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AE6A178-C79A-48B4-81E0-9A797A01061E}"/>
              </a:ext>
            </a:extLst>
          </p:cNvPr>
          <p:cNvCxnSpPr>
            <a:cxnSpLocks/>
            <a:stCxn id="16" idx="2"/>
            <a:endCxn id="35" idx="3"/>
          </p:cNvCxnSpPr>
          <p:nvPr/>
        </p:nvCxnSpPr>
        <p:spPr>
          <a:xfrm rot="5400000">
            <a:off x="11264499" y="2505543"/>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7A9E0D6B-E60D-40D7-B146-252FFCF03D0A}"/>
              </a:ext>
            </a:extLst>
          </p:cNvPr>
          <p:cNvCxnSpPr>
            <a:cxnSpLocks/>
            <a:stCxn id="18" idx="2"/>
            <a:endCxn id="19" idx="1"/>
          </p:cNvCxnSpPr>
          <p:nvPr/>
        </p:nvCxnSpPr>
        <p:spPr>
          <a:xfrm rot="16200000" flipH="1">
            <a:off x="11350977" y="3488664"/>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D32B8D6F-76BE-4DEB-B072-8A71AFFBB2EA}"/>
              </a:ext>
            </a:extLst>
          </p:cNvPr>
          <p:cNvCxnSpPr>
            <a:cxnSpLocks/>
            <a:stCxn id="21" idx="2"/>
            <a:endCxn id="22" idx="3"/>
          </p:cNvCxnSpPr>
          <p:nvPr/>
        </p:nvCxnSpPr>
        <p:spPr>
          <a:xfrm rot="5400000">
            <a:off x="11135355" y="4175958"/>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35102B4-2EFA-4396-8BCC-BC7DE1B51B0C}"/>
              </a:ext>
            </a:extLst>
          </p:cNvPr>
          <p:cNvSpPr txBox="1"/>
          <p:nvPr/>
        </p:nvSpPr>
        <p:spPr>
          <a:xfrm>
            <a:off x="10778854" y="2566106"/>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36" name="TextBox 35">
            <a:extLst>
              <a:ext uri="{FF2B5EF4-FFF2-40B4-BE49-F238E27FC236}">
                <a16:creationId xmlns:a16="http://schemas.microsoft.com/office/drawing/2014/main" id="{268A1CD6-B725-4295-AC8F-2EF54AFDEE47}"/>
              </a:ext>
            </a:extLst>
          </p:cNvPr>
          <p:cNvSpPr txBox="1"/>
          <p:nvPr/>
        </p:nvSpPr>
        <p:spPr>
          <a:xfrm>
            <a:off x="11064288" y="2927862"/>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37" name="TextBox 36">
            <a:extLst>
              <a:ext uri="{FF2B5EF4-FFF2-40B4-BE49-F238E27FC236}">
                <a16:creationId xmlns:a16="http://schemas.microsoft.com/office/drawing/2014/main" id="{8D795BA9-8BDA-41FB-8D5D-9A37D3D898CA}"/>
              </a:ext>
            </a:extLst>
          </p:cNvPr>
          <p:cNvSpPr txBox="1"/>
          <p:nvPr/>
        </p:nvSpPr>
        <p:spPr>
          <a:xfrm>
            <a:off x="11064288" y="3108740"/>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38" name="Diamond 37">
            <a:extLst>
              <a:ext uri="{FF2B5EF4-FFF2-40B4-BE49-F238E27FC236}">
                <a16:creationId xmlns:a16="http://schemas.microsoft.com/office/drawing/2014/main" id="{8115BC41-310C-49D4-BECA-ED417CB59BDA}"/>
              </a:ext>
            </a:extLst>
          </p:cNvPr>
          <p:cNvSpPr/>
          <p:nvPr/>
        </p:nvSpPr>
        <p:spPr>
          <a:xfrm>
            <a:off x="11347277" y="3610817"/>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Connector: Elbow 38">
            <a:extLst>
              <a:ext uri="{FF2B5EF4-FFF2-40B4-BE49-F238E27FC236}">
                <a16:creationId xmlns:a16="http://schemas.microsoft.com/office/drawing/2014/main" id="{300B2972-704D-48D2-8F2C-8EEBB90D02B9}"/>
              </a:ext>
            </a:extLst>
          </p:cNvPr>
          <p:cNvCxnSpPr>
            <a:cxnSpLocks/>
            <a:stCxn id="18" idx="2"/>
          </p:cNvCxnSpPr>
          <p:nvPr/>
        </p:nvCxnSpPr>
        <p:spPr>
          <a:xfrm rot="16200000" flipH="1">
            <a:off x="11565406" y="3274234"/>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0" name="Diamond 39">
            <a:extLst>
              <a:ext uri="{FF2B5EF4-FFF2-40B4-BE49-F238E27FC236}">
                <a16:creationId xmlns:a16="http://schemas.microsoft.com/office/drawing/2014/main" id="{B5FCFDDB-7D53-434A-A5E4-5F916C32122D}"/>
              </a:ext>
            </a:extLst>
          </p:cNvPr>
          <p:cNvSpPr/>
          <p:nvPr/>
        </p:nvSpPr>
        <p:spPr>
          <a:xfrm>
            <a:off x="11347277" y="3483530"/>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C338F982-D941-4E66-AB6D-F0C809899DB5}"/>
              </a:ext>
            </a:extLst>
          </p:cNvPr>
          <p:cNvSpPr txBox="1"/>
          <p:nvPr/>
        </p:nvSpPr>
        <p:spPr>
          <a:xfrm>
            <a:off x="11061984" y="4193051"/>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42" name="TextBox 41">
            <a:extLst>
              <a:ext uri="{FF2B5EF4-FFF2-40B4-BE49-F238E27FC236}">
                <a16:creationId xmlns:a16="http://schemas.microsoft.com/office/drawing/2014/main" id="{C48CA383-CF72-4AB9-B0C5-066C212A4410}"/>
              </a:ext>
            </a:extLst>
          </p:cNvPr>
          <p:cNvSpPr txBox="1"/>
          <p:nvPr/>
        </p:nvSpPr>
        <p:spPr>
          <a:xfrm>
            <a:off x="11221169" y="3515974"/>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43" name="TextBox 42">
            <a:extLst>
              <a:ext uri="{FF2B5EF4-FFF2-40B4-BE49-F238E27FC236}">
                <a16:creationId xmlns:a16="http://schemas.microsoft.com/office/drawing/2014/main" id="{97F96914-1381-40D4-ACE4-945831E018BA}"/>
              </a:ext>
            </a:extLst>
          </p:cNvPr>
          <p:cNvSpPr txBox="1"/>
          <p:nvPr/>
        </p:nvSpPr>
        <p:spPr>
          <a:xfrm>
            <a:off x="11123359" y="3645791"/>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44" name="TextBox 43">
            <a:extLst>
              <a:ext uri="{FF2B5EF4-FFF2-40B4-BE49-F238E27FC236}">
                <a16:creationId xmlns:a16="http://schemas.microsoft.com/office/drawing/2014/main" id="{B275C56A-0A59-4FCB-87F3-70381A367515}"/>
              </a:ext>
            </a:extLst>
          </p:cNvPr>
          <p:cNvSpPr txBox="1"/>
          <p:nvPr/>
        </p:nvSpPr>
        <p:spPr>
          <a:xfrm>
            <a:off x="11407962" y="358271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5" name="TextBox 44">
            <a:extLst>
              <a:ext uri="{FF2B5EF4-FFF2-40B4-BE49-F238E27FC236}">
                <a16:creationId xmlns:a16="http://schemas.microsoft.com/office/drawing/2014/main" id="{D773E812-B0C4-4E5B-9AB8-EB23D7524A0A}"/>
              </a:ext>
            </a:extLst>
          </p:cNvPr>
          <p:cNvSpPr txBox="1"/>
          <p:nvPr/>
        </p:nvSpPr>
        <p:spPr>
          <a:xfrm>
            <a:off x="11458751" y="3494647"/>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6" name="TextBox 45">
            <a:extLst>
              <a:ext uri="{FF2B5EF4-FFF2-40B4-BE49-F238E27FC236}">
                <a16:creationId xmlns:a16="http://schemas.microsoft.com/office/drawing/2014/main" id="{1E31B195-FF49-4D2F-82F8-A17AFC45F761}"/>
              </a:ext>
            </a:extLst>
          </p:cNvPr>
          <p:cNvSpPr txBox="1"/>
          <p:nvPr/>
        </p:nvSpPr>
        <p:spPr>
          <a:xfrm>
            <a:off x="11405126" y="3711499"/>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7" name="TextBox 46">
            <a:extLst>
              <a:ext uri="{FF2B5EF4-FFF2-40B4-BE49-F238E27FC236}">
                <a16:creationId xmlns:a16="http://schemas.microsoft.com/office/drawing/2014/main" id="{74B50100-7086-43D1-AC31-1BFB39FEF42A}"/>
              </a:ext>
            </a:extLst>
          </p:cNvPr>
          <p:cNvSpPr txBox="1"/>
          <p:nvPr/>
        </p:nvSpPr>
        <p:spPr>
          <a:xfrm>
            <a:off x="11458751" y="3620650"/>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8" name="TextBox 47">
            <a:extLst>
              <a:ext uri="{FF2B5EF4-FFF2-40B4-BE49-F238E27FC236}">
                <a16:creationId xmlns:a16="http://schemas.microsoft.com/office/drawing/2014/main" id="{881AE564-0950-4D76-96E7-DF54AA3829D4}"/>
              </a:ext>
            </a:extLst>
          </p:cNvPr>
          <p:cNvSpPr txBox="1"/>
          <p:nvPr/>
        </p:nvSpPr>
        <p:spPr>
          <a:xfrm>
            <a:off x="11856229" y="3226200"/>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49" name="TextBox 48">
            <a:extLst>
              <a:ext uri="{FF2B5EF4-FFF2-40B4-BE49-F238E27FC236}">
                <a16:creationId xmlns:a16="http://schemas.microsoft.com/office/drawing/2014/main" id="{572F76B8-4511-4CAD-8EF1-7B87EC7B3C2D}"/>
              </a:ext>
            </a:extLst>
          </p:cNvPr>
          <p:cNvSpPr txBox="1"/>
          <p:nvPr/>
        </p:nvSpPr>
        <p:spPr>
          <a:xfrm>
            <a:off x="11067929" y="220435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50" name="TextBox 49">
            <a:extLst>
              <a:ext uri="{FF2B5EF4-FFF2-40B4-BE49-F238E27FC236}">
                <a16:creationId xmlns:a16="http://schemas.microsoft.com/office/drawing/2014/main" id="{944E6F79-20A9-4244-BB3F-7CFD6584957C}"/>
              </a:ext>
            </a:extLst>
          </p:cNvPr>
          <p:cNvSpPr txBox="1"/>
          <p:nvPr/>
        </p:nvSpPr>
        <p:spPr>
          <a:xfrm>
            <a:off x="11067929" y="202347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51" name="TextBox 50">
            <a:extLst>
              <a:ext uri="{FF2B5EF4-FFF2-40B4-BE49-F238E27FC236}">
                <a16:creationId xmlns:a16="http://schemas.microsoft.com/office/drawing/2014/main" id="{40CAB881-E17A-4957-BBE1-1BE56019076B}"/>
              </a:ext>
            </a:extLst>
          </p:cNvPr>
          <p:cNvSpPr txBox="1"/>
          <p:nvPr/>
        </p:nvSpPr>
        <p:spPr>
          <a:xfrm>
            <a:off x="11067929" y="166171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52" name="TextBox 51">
            <a:extLst>
              <a:ext uri="{FF2B5EF4-FFF2-40B4-BE49-F238E27FC236}">
                <a16:creationId xmlns:a16="http://schemas.microsoft.com/office/drawing/2014/main" id="{F5781314-68D5-4ACB-A94A-F514EEC0DB83}"/>
              </a:ext>
            </a:extLst>
          </p:cNvPr>
          <p:cNvSpPr txBox="1"/>
          <p:nvPr/>
        </p:nvSpPr>
        <p:spPr>
          <a:xfrm>
            <a:off x="11067929" y="184259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53" name="TextBox 52">
            <a:extLst>
              <a:ext uri="{FF2B5EF4-FFF2-40B4-BE49-F238E27FC236}">
                <a16:creationId xmlns:a16="http://schemas.microsoft.com/office/drawing/2014/main" id="{2BEB7F66-6151-4845-B32E-4EC618E7E6BD}"/>
              </a:ext>
            </a:extLst>
          </p:cNvPr>
          <p:cNvSpPr txBox="1"/>
          <p:nvPr/>
        </p:nvSpPr>
        <p:spPr>
          <a:xfrm>
            <a:off x="11067929" y="1480838"/>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54" name="TextBox 53">
            <a:extLst>
              <a:ext uri="{FF2B5EF4-FFF2-40B4-BE49-F238E27FC236}">
                <a16:creationId xmlns:a16="http://schemas.microsoft.com/office/drawing/2014/main" id="{3ADDC976-6B20-4F4A-BB71-53E511101C2A}"/>
              </a:ext>
            </a:extLst>
          </p:cNvPr>
          <p:cNvSpPr txBox="1"/>
          <p:nvPr/>
        </p:nvSpPr>
        <p:spPr>
          <a:xfrm>
            <a:off x="11064288" y="1295400"/>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pic>
        <p:nvPicPr>
          <p:cNvPr id="55" name="Graphic 54" descr="Target Audience">
            <a:extLst>
              <a:ext uri="{FF2B5EF4-FFF2-40B4-BE49-F238E27FC236}">
                <a16:creationId xmlns:a16="http://schemas.microsoft.com/office/drawing/2014/main" id="{B89F137A-992F-43F6-8065-61BDAF1020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0" y="573266"/>
            <a:ext cx="483779" cy="483779"/>
          </a:xfrm>
          <a:prstGeom prst="rect">
            <a:avLst/>
          </a:prstGeom>
        </p:spPr>
      </p:pic>
      <p:pic>
        <p:nvPicPr>
          <p:cNvPr id="56" name="Graphic 55" descr="Monthly calendar">
            <a:extLst>
              <a:ext uri="{FF2B5EF4-FFF2-40B4-BE49-F238E27FC236}">
                <a16:creationId xmlns:a16="http://schemas.microsoft.com/office/drawing/2014/main" id="{F7BFA942-3848-45B5-ADB3-EB33FDDB7F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2810" y="224095"/>
            <a:ext cx="392080" cy="392080"/>
          </a:xfrm>
          <a:prstGeom prst="rect">
            <a:avLst/>
          </a:prstGeom>
        </p:spPr>
      </p:pic>
      <p:sp>
        <p:nvSpPr>
          <p:cNvPr id="57" name="TextBox 56">
            <a:extLst>
              <a:ext uri="{FF2B5EF4-FFF2-40B4-BE49-F238E27FC236}">
                <a16:creationId xmlns:a16="http://schemas.microsoft.com/office/drawing/2014/main" id="{3C67FCAA-2AC0-4019-805B-6AC6030FF877}"/>
              </a:ext>
            </a:extLst>
          </p:cNvPr>
          <p:cNvSpPr txBox="1"/>
          <p:nvPr/>
        </p:nvSpPr>
        <p:spPr>
          <a:xfrm>
            <a:off x="10763928" y="3235563"/>
            <a:ext cx="1260680" cy="725463"/>
          </a:xfrm>
          <a:prstGeom prst="roundRect">
            <a:avLst/>
          </a:prstGeom>
          <a:solidFill>
            <a:srgbClr val="F8D0C0"/>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58" name="TextBox 57">
            <a:extLst>
              <a:ext uri="{FF2B5EF4-FFF2-40B4-BE49-F238E27FC236}">
                <a16:creationId xmlns:a16="http://schemas.microsoft.com/office/drawing/2014/main" id="{7E0342EC-1361-4EB2-ADB3-6A93AE718F7D}"/>
              </a:ext>
            </a:extLst>
          </p:cNvPr>
          <p:cNvSpPr txBox="1"/>
          <p:nvPr/>
        </p:nvSpPr>
        <p:spPr>
          <a:xfrm>
            <a:off x="10714090" y="3137257"/>
            <a:ext cx="1362456"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59" name="TextBox 58">
            <a:extLst>
              <a:ext uri="{FF2B5EF4-FFF2-40B4-BE49-F238E27FC236}">
                <a16:creationId xmlns:a16="http://schemas.microsoft.com/office/drawing/2014/main" id="{12E78B2B-6F57-4FB5-BA71-8F722D079C35}"/>
              </a:ext>
            </a:extLst>
          </p:cNvPr>
          <p:cNvSpPr txBox="1"/>
          <p:nvPr/>
        </p:nvSpPr>
        <p:spPr>
          <a:xfrm>
            <a:off x="10803191" y="3549646"/>
            <a:ext cx="1182153"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120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AGREEMENTS</a:t>
            </a:r>
          </a:p>
        </p:txBody>
      </p:sp>
      <p:pic>
        <p:nvPicPr>
          <p:cNvPr id="3" name="Picture 2">
            <a:extLst>
              <a:ext uri="{FF2B5EF4-FFF2-40B4-BE49-F238E27FC236}">
                <a16:creationId xmlns:a16="http://schemas.microsoft.com/office/drawing/2014/main" id="{F8728530-0B4B-0269-1F1B-D643A82610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1007" y="3184941"/>
            <a:ext cx="5502727" cy="3264995"/>
          </a:xfrm>
          <a:prstGeom prst="rect">
            <a:avLst/>
          </a:prstGeom>
        </p:spPr>
      </p:pic>
      <p:pic>
        <p:nvPicPr>
          <p:cNvPr id="4" name="Picture 3">
            <a:extLst>
              <a:ext uri="{FF2B5EF4-FFF2-40B4-BE49-F238E27FC236}">
                <a16:creationId xmlns:a16="http://schemas.microsoft.com/office/drawing/2014/main" id="{04802C93-BB57-11F7-4E14-EB33C267F1B7}"/>
              </a:ext>
            </a:extLst>
          </p:cNvPr>
          <p:cNvPicPr>
            <a:picLocks noChangeAspect="1"/>
          </p:cNvPicPr>
          <p:nvPr/>
        </p:nvPicPr>
        <p:blipFill rotWithShape="1">
          <a:blip r:embed="rId9">
            <a:extLst>
              <a:ext uri="{28A0092B-C50C-407E-A947-70E740481C1C}">
                <a14:useLocalDpi xmlns:a14="http://schemas.microsoft.com/office/drawing/2010/main" val="0"/>
              </a:ext>
            </a:extLst>
          </a:blip>
          <a:srcRect l="23880" t="21831" b="26776"/>
          <a:stretch/>
        </p:blipFill>
        <p:spPr>
          <a:xfrm>
            <a:off x="4135083" y="3900588"/>
            <a:ext cx="4188652" cy="1677969"/>
          </a:xfrm>
          <a:prstGeom prst="roundRect">
            <a:avLst>
              <a:gd name="adj" fmla="val 16667"/>
            </a:avLst>
          </a:prstGeom>
          <a:ln>
            <a:solidFill>
              <a:srgbClr val="005C7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73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A41269-58EB-E21C-7B22-A6CCC470469A}"/>
              </a:ext>
            </a:extLst>
          </p:cNvPr>
          <p:cNvPicPr>
            <a:picLocks noChangeAspect="1"/>
          </p:cNvPicPr>
          <p:nvPr/>
        </p:nvPicPr>
        <p:blipFill rotWithShape="1">
          <a:blip r:embed="rId3"/>
          <a:srcRect l="38799"/>
          <a:stretch/>
        </p:blipFill>
        <p:spPr>
          <a:xfrm>
            <a:off x="6382537" y="423042"/>
            <a:ext cx="4783854" cy="5066817"/>
          </a:xfrm>
          <a:prstGeom prst="rect">
            <a:avLst/>
          </a:prstGeom>
          <a:ln w="38100">
            <a:solidFill>
              <a:srgbClr val="3150AA"/>
            </a:solidFill>
            <a:prstDash val="sysDash"/>
          </a:ln>
        </p:spPr>
      </p:pic>
      <p:sp>
        <p:nvSpPr>
          <p:cNvPr id="29" name="Graphic 10" descr="Monitor">
            <a:extLst>
              <a:ext uri="{FF2B5EF4-FFF2-40B4-BE49-F238E27FC236}">
                <a16:creationId xmlns:a16="http://schemas.microsoft.com/office/drawing/2014/main" id="{18018783-43B1-4D8F-A6DF-FBF8DE9F8621}"/>
              </a:ext>
            </a:extLst>
          </p:cNvPr>
          <p:cNvSpPr/>
          <p:nvPr/>
        </p:nvSpPr>
        <p:spPr>
          <a:xfrm>
            <a:off x="269176" y="1685474"/>
            <a:ext cx="5960961" cy="5066817"/>
          </a:xfrm>
          <a:custGeom>
            <a:avLst/>
            <a:gdLst>
              <a:gd name="connsiteX0" fmla="*/ 5513890 w 5960961"/>
              <a:gd name="connsiteY0" fmla="*/ 3725601 h 5066817"/>
              <a:gd name="connsiteX1" fmla="*/ 447072 w 5960961"/>
              <a:gd name="connsiteY1" fmla="*/ 3725601 h 5066817"/>
              <a:gd name="connsiteX2" fmla="*/ 447072 w 5960961"/>
              <a:gd name="connsiteY2" fmla="*/ 447072 h 5066817"/>
              <a:gd name="connsiteX3" fmla="*/ 5513890 w 5960961"/>
              <a:gd name="connsiteY3" fmla="*/ 447072 h 5066817"/>
              <a:gd name="connsiteX4" fmla="*/ 5513890 w 5960961"/>
              <a:gd name="connsiteY4" fmla="*/ 3725601 h 5066817"/>
              <a:gd name="connsiteX5" fmla="*/ 5662914 w 5960961"/>
              <a:gd name="connsiteY5" fmla="*/ 0 h 5066817"/>
              <a:gd name="connsiteX6" fmla="*/ 298048 w 5960961"/>
              <a:gd name="connsiteY6" fmla="*/ 0 h 5066817"/>
              <a:gd name="connsiteX7" fmla="*/ 0 w 5960961"/>
              <a:gd name="connsiteY7" fmla="*/ 298048 h 5066817"/>
              <a:gd name="connsiteX8" fmla="*/ 0 w 5960961"/>
              <a:gd name="connsiteY8" fmla="*/ 3874625 h 5066817"/>
              <a:gd name="connsiteX9" fmla="*/ 298048 w 5960961"/>
              <a:gd name="connsiteY9" fmla="*/ 4172673 h 5066817"/>
              <a:gd name="connsiteX10" fmla="*/ 2384385 w 5960961"/>
              <a:gd name="connsiteY10" fmla="*/ 4172673 h 5066817"/>
              <a:gd name="connsiteX11" fmla="*/ 2384385 w 5960961"/>
              <a:gd name="connsiteY11" fmla="*/ 4619746 h 5066817"/>
              <a:gd name="connsiteX12" fmla="*/ 1639265 w 5960961"/>
              <a:gd name="connsiteY12" fmla="*/ 4619746 h 5066817"/>
              <a:gd name="connsiteX13" fmla="*/ 1639265 w 5960961"/>
              <a:gd name="connsiteY13" fmla="*/ 5066818 h 5066817"/>
              <a:gd name="connsiteX14" fmla="*/ 4321697 w 5960961"/>
              <a:gd name="connsiteY14" fmla="*/ 5066818 h 5066817"/>
              <a:gd name="connsiteX15" fmla="*/ 4321697 w 5960961"/>
              <a:gd name="connsiteY15" fmla="*/ 4619746 h 5066817"/>
              <a:gd name="connsiteX16" fmla="*/ 3576577 w 5960961"/>
              <a:gd name="connsiteY16" fmla="*/ 4619746 h 5066817"/>
              <a:gd name="connsiteX17" fmla="*/ 3576577 w 5960961"/>
              <a:gd name="connsiteY17" fmla="*/ 4172673 h 5066817"/>
              <a:gd name="connsiteX18" fmla="*/ 5662914 w 5960961"/>
              <a:gd name="connsiteY18" fmla="*/ 4172673 h 5066817"/>
              <a:gd name="connsiteX19" fmla="*/ 5960962 w 5960961"/>
              <a:gd name="connsiteY19" fmla="*/ 3874625 h 5066817"/>
              <a:gd name="connsiteX20" fmla="*/ 5960962 w 5960961"/>
              <a:gd name="connsiteY20" fmla="*/ 298048 h 5066817"/>
              <a:gd name="connsiteX21" fmla="*/ 5662914 w 5960961"/>
              <a:gd name="connsiteY21" fmla="*/ 0 h 506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60961" h="5066817">
                <a:moveTo>
                  <a:pt x="5513890" y="3725601"/>
                </a:moveTo>
                <a:lnTo>
                  <a:pt x="447072" y="3725601"/>
                </a:lnTo>
                <a:lnTo>
                  <a:pt x="447072" y="447072"/>
                </a:lnTo>
                <a:lnTo>
                  <a:pt x="5513890" y="447072"/>
                </a:lnTo>
                <a:lnTo>
                  <a:pt x="5513890" y="3725601"/>
                </a:lnTo>
                <a:close/>
                <a:moveTo>
                  <a:pt x="5662914" y="0"/>
                </a:moveTo>
                <a:lnTo>
                  <a:pt x="298048" y="0"/>
                </a:lnTo>
                <a:cubicBezTo>
                  <a:pt x="134122" y="0"/>
                  <a:pt x="0" y="134122"/>
                  <a:pt x="0" y="298048"/>
                </a:cubicBezTo>
                <a:lnTo>
                  <a:pt x="0" y="3874625"/>
                </a:lnTo>
                <a:cubicBezTo>
                  <a:pt x="0" y="4038551"/>
                  <a:pt x="134122" y="4172673"/>
                  <a:pt x="298048" y="4172673"/>
                </a:cubicBezTo>
                <a:lnTo>
                  <a:pt x="2384385" y="4172673"/>
                </a:lnTo>
                <a:lnTo>
                  <a:pt x="2384385" y="4619746"/>
                </a:lnTo>
                <a:lnTo>
                  <a:pt x="1639265" y="4619746"/>
                </a:lnTo>
                <a:lnTo>
                  <a:pt x="1639265" y="5066818"/>
                </a:lnTo>
                <a:lnTo>
                  <a:pt x="4321697" y="5066818"/>
                </a:lnTo>
                <a:lnTo>
                  <a:pt x="4321697" y="4619746"/>
                </a:lnTo>
                <a:lnTo>
                  <a:pt x="3576577" y="4619746"/>
                </a:lnTo>
                <a:lnTo>
                  <a:pt x="3576577" y="4172673"/>
                </a:lnTo>
                <a:lnTo>
                  <a:pt x="5662914" y="4172673"/>
                </a:lnTo>
                <a:cubicBezTo>
                  <a:pt x="5826840" y="4172673"/>
                  <a:pt x="5960962" y="4038551"/>
                  <a:pt x="5960962" y="3874625"/>
                </a:cubicBezTo>
                <a:lnTo>
                  <a:pt x="5960962" y="298048"/>
                </a:lnTo>
                <a:cubicBezTo>
                  <a:pt x="5960962" y="134122"/>
                  <a:pt x="5826840" y="0"/>
                  <a:pt x="5662914" y="0"/>
                </a:cubicBezTo>
                <a:close/>
              </a:path>
            </a:pathLst>
          </a:custGeom>
          <a:solidFill>
            <a:schemeClr val="bg2">
              <a:lumMod val="50000"/>
            </a:schemeClr>
          </a:solidFill>
          <a:ln w="744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383"/>
              </a:solidFill>
              <a:effectLst/>
              <a:uLnTx/>
              <a:uFillTx/>
              <a:latin typeface="Arial"/>
              <a:ea typeface="+mn-ea"/>
              <a:cs typeface="+mn-cs"/>
            </a:endParaRPr>
          </a:p>
        </p:txBody>
      </p:sp>
      <p:pic>
        <p:nvPicPr>
          <p:cNvPr id="2" name="Picture 1">
            <a:extLst>
              <a:ext uri="{FF2B5EF4-FFF2-40B4-BE49-F238E27FC236}">
                <a16:creationId xmlns:a16="http://schemas.microsoft.com/office/drawing/2014/main" id="{65261D63-48EB-F3E0-68CE-452977444EBC}"/>
              </a:ext>
            </a:extLst>
          </p:cNvPr>
          <p:cNvPicPr>
            <a:picLocks noChangeAspect="1"/>
          </p:cNvPicPr>
          <p:nvPr/>
        </p:nvPicPr>
        <p:blipFill>
          <a:blip r:embed="rId4"/>
          <a:stretch>
            <a:fillRect/>
          </a:stretch>
        </p:blipFill>
        <p:spPr>
          <a:xfrm>
            <a:off x="758021" y="2151160"/>
            <a:ext cx="5014371" cy="3262981"/>
          </a:xfrm>
          <a:prstGeom prst="rect">
            <a:avLst/>
          </a:prstGeom>
          <a:ln w="38100">
            <a:solidFill>
              <a:srgbClr val="3150AA"/>
            </a:solidFill>
            <a:prstDash val="sysDash"/>
          </a:ln>
        </p:spPr>
      </p:pic>
      <p:sp>
        <p:nvSpPr>
          <p:cNvPr id="31" name="Arrow: Right 30">
            <a:extLst>
              <a:ext uri="{FF2B5EF4-FFF2-40B4-BE49-F238E27FC236}">
                <a16:creationId xmlns:a16="http://schemas.microsoft.com/office/drawing/2014/main" id="{988A3F0A-6C9B-4F3D-8578-8235BB366B64}"/>
              </a:ext>
            </a:extLst>
          </p:cNvPr>
          <p:cNvSpPr/>
          <p:nvPr/>
        </p:nvSpPr>
        <p:spPr>
          <a:xfrm rot="16200000">
            <a:off x="9391431" y="976762"/>
            <a:ext cx="370390" cy="475854"/>
          </a:xfrm>
          <a:prstGeom prst="rightArrow">
            <a:avLst/>
          </a:prstGeom>
          <a:solidFill>
            <a:schemeClr val="tx1"/>
          </a:solidFill>
          <a:ln w="28575">
            <a:solidFill>
              <a:srgbClr val="A7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 name="Straight Arrow Connector 15">
            <a:extLst>
              <a:ext uri="{FF2B5EF4-FFF2-40B4-BE49-F238E27FC236}">
                <a16:creationId xmlns:a16="http://schemas.microsoft.com/office/drawing/2014/main" id="{8820AE65-69D9-4DC3-9EE7-C20AB17AAE1F}"/>
              </a:ext>
            </a:extLst>
          </p:cNvPr>
          <p:cNvCxnSpPr>
            <a:cxnSpLocks/>
          </p:cNvCxnSpPr>
          <p:nvPr/>
        </p:nvCxnSpPr>
        <p:spPr>
          <a:xfrm flipV="1">
            <a:off x="5283652" y="4618368"/>
            <a:ext cx="3152042" cy="154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Isosceles Triangle 2">
            <a:extLst>
              <a:ext uri="{FF2B5EF4-FFF2-40B4-BE49-F238E27FC236}">
                <a16:creationId xmlns:a16="http://schemas.microsoft.com/office/drawing/2014/main" id="{CB56FE78-54FB-4F2F-BB9A-6A58F0CC3B90}"/>
              </a:ext>
            </a:extLst>
          </p:cNvPr>
          <p:cNvSpPr/>
          <p:nvPr/>
        </p:nvSpPr>
        <p:spPr>
          <a:xfrm rot="5400000">
            <a:off x="5433546" y="2593281"/>
            <a:ext cx="2176270" cy="1408055"/>
          </a:xfrm>
          <a:prstGeom prst="triangle">
            <a:avLst>
              <a:gd name="adj" fmla="val 49440"/>
            </a:avLst>
          </a:prstGeom>
          <a:gradFill flip="none" rotWithShape="1">
            <a:gsLst>
              <a:gs pos="0">
                <a:srgbClr val="153879">
                  <a:tint val="66000"/>
                  <a:satMod val="160000"/>
                </a:srgbClr>
              </a:gs>
              <a:gs pos="50000">
                <a:srgbClr val="153879">
                  <a:tint val="44500"/>
                  <a:satMod val="160000"/>
                </a:srgbClr>
              </a:gs>
              <a:gs pos="100000">
                <a:srgbClr val="153879">
                  <a:tint val="23500"/>
                  <a:satMod val="16000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itle 1">
            <a:extLst>
              <a:ext uri="{FF2B5EF4-FFF2-40B4-BE49-F238E27FC236}">
                <a16:creationId xmlns:a16="http://schemas.microsoft.com/office/drawing/2014/main" id="{E348CA5E-CC76-465B-9E77-09331C786BE7}"/>
              </a:ext>
            </a:extLst>
          </p:cNvPr>
          <p:cNvSpPr txBox="1">
            <a:spLocks/>
          </p:cNvSpPr>
          <p:nvPr/>
        </p:nvSpPr>
        <p:spPr>
          <a:xfrm>
            <a:off x="336331" y="362082"/>
            <a:ext cx="5893806" cy="112776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25717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CONTROL PANEL - Computer</a:t>
            </a:r>
          </a:p>
        </p:txBody>
      </p:sp>
      <p:sp>
        <p:nvSpPr>
          <p:cNvPr id="10" name="TextBox 9">
            <a:extLst>
              <a:ext uri="{FF2B5EF4-FFF2-40B4-BE49-F238E27FC236}">
                <a16:creationId xmlns:a16="http://schemas.microsoft.com/office/drawing/2014/main" id="{06149461-48EE-43F7-9899-8706ABB0C8AD}"/>
              </a:ext>
            </a:extLst>
          </p:cNvPr>
          <p:cNvSpPr txBox="1"/>
          <p:nvPr/>
        </p:nvSpPr>
        <p:spPr>
          <a:xfrm>
            <a:off x="5023925" y="4275522"/>
            <a:ext cx="2412424" cy="1200329"/>
          </a:xfrm>
          <a:prstGeom prst="rect">
            <a:avLst/>
          </a:prstGeom>
          <a:solidFill>
            <a:srgbClr val="FFFF00"/>
          </a:solidFill>
          <a:ln w="31750" cmpd="tri">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answer discussion questions, or ask a question during the presentation</a:t>
            </a:r>
          </a:p>
        </p:txBody>
      </p:sp>
      <p:sp>
        <p:nvSpPr>
          <p:cNvPr id="5" name="Speech Bubble: Oval 4">
            <a:extLst>
              <a:ext uri="{FF2B5EF4-FFF2-40B4-BE49-F238E27FC236}">
                <a16:creationId xmlns:a16="http://schemas.microsoft.com/office/drawing/2014/main" id="{CAEDC4CB-054C-4012-976E-C38308A4FD02}"/>
              </a:ext>
            </a:extLst>
          </p:cNvPr>
          <p:cNvSpPr/>
          <p:nvPr/>
        </p:nvSpPr>
        <p:spPr>
          <a:xfrm>
            <a:off x="9038801" y="2821853"/>
            <a:ext cx="2236569" cy="1687890"/>
          </a:xfrm>
          <a:prstGeom prst="wedgeEllipseCallout">
            <a:avLst/>
          </a:prstGeom>
          <a:solidFill>
            <a:srgbClr val="FFFF00"/>
          </a:solidFill>
          <a:ln w="31750" cmpd="tri">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Name, organization, question/ comment</a:t>
            </a:r>
          </a:p>
        </p:txBody>
      </p:sp>
    </p:spTree>
    <p:extLst>
      <p:ext uri="{BB962C8B-B14F-4D97-AF65-F5344CB8AC3E}">
        <p14:creationId xmlns:p14="http://schemas.microsoft.com/office/powerpoint/2010/main" val="1353894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a:xfrm>
            <a:off x="504966" y="274638"/>
            <a:ext cx="10772633" cy="822960"/>
          </a:xfrm>
        </p:spPr>
        <p:txBody>
          <a:bodyPr>
            <a:normAutofit/>
          </a:bodyPr>
          <a:lstStyle/>
          <a:p>
            <a:r>
              <a:rPr lang="en-US" sz="4000"/>
              <a:t>PD&amp;E Phase</a:t>
            </a:r>
          </a:p>
        </p:txBody>
      </p:sp>
      <p:grpSp>
        <p:nvGrpSpPr>
          <p:cNvPr id="11" name="Group 10">
            <a:extLst>
              <a:ext uri="{FF2B5EF4-FFF2-40B4-BE49-F238E27FC236}">
                <a16:creationId xmlns:a16="http://schemas.microsoft.com/office/drawing/2014/main" id="{8A6FBBF9-351A-4751-A974-A45182B94CD3}"/>
              </a:ext>
            </a:extLst>
          </p:cNvPr>
          <p:cNvGrpSpPr/>
          <p:nvPr/>
        </p:nvGrpSpPr>
        <p:grpSpPr>
          <a:xfrm>
            <a:off x="10635610" y="224095"/>
            <a:ext cx="1502134" cy="5576860"/>
            <a:chOff x="10635610" y="224095"/>
            <a:chExt cx="1502134" cy="5576860"/>
          </a:xfrm>
        </p:grpSpPr>
        <p:grpSp>
          <p:nvGrpSpPr>
            <p:cNvPr id="12" name="Group 11">
              <a:extLst>
                <a:ext uri="{FF2B5EF4-FFF2-40B4-BE49-F238E27FC236}">
                  <a16:creationId xmlns:a16="http://schemas.microsoft.com/office/drawing/2014/main" id="{2AB65AF8-DB70-4F5A-AB43-39E2F25A70EF}"/>
                </a:ext>
              </a:extLst>
            </p:cNvPr>
            <p:cNvGrpSpPr/>
            <p:nvPr/>
          </p:nvGrpSpPr>
          <p:grpSpPr>
            <a:xfrm>
              <a:off x="10668000" y="224095"/>
              <a:ext cx="1469744" cy="5576860"/>
              <a:chOff x="10668000" y="224095"/>
              <a:chExt cx="1469744" cy="5576860"/>
            </a:xfrm>
          </p:grpSpPr>
          <p:sp>
            <p:nvSpPr>
              <p:cNvPr id="14" name="TextBox 13">
                <a:extLst>
                  <a:ext uri="{FF2B5EF4-FFF2-40B4-BE49-F238E27FC236}">
                    <a16:creationId xmlns:a16="http://schemas.microsoft.com/office/drawing/2014/main" id="{CCBB66F5-24EB-482D-8D37-FC53E37D806D}"/>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Arial Narrow" panose="020B0606020202030204" pitchFamily="34" charset="0"/>
                  </a:rPr>
                  <a:t>2-3 YRS</a:t>
                </a:r>
                <a:endPar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5" name="TextBox 14">
                <a:extLst>
                  <a:ext uri="{FF2B5EF4-FFF2-40B4-BE49-F238E27FC236}">
                    <a16:creationId xmlns:a16="http://schemas.microsoft.com/office/drawing/2014/main" id="{01D60034-A711-4AAB-AA33-E535F9BDE678}"/>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a:t>
                </a:r>
              </a:p>
            </p:txBody>
          </p:sp>
          <p:grpSp>
            <p:nvGrpSpPr>
              <p:cNvPr id="16" name="Group 15">
                <a:extLst>
                  <a:ext uri="{FF2B5EF4-FFF2-40B4-BE49-F238E27FC236}">
                    <a16:creationId xmlns:a16="http://schemas.microsoft.com/office/drawing/2014/main" id="{406F66B9-7082-4926-B5F6-00A73E827792}"/>
                  </a:ext>
                </a:extLst>
              </p:cNvPr>
              <p:cNvGrpSpPr/>
              <p:nvPr/>
            </p:nvGrpSpPr>
            <p:grpSpPr>
              <a:xfrm>
                <a:off x="10778854" y="1295400"/>
                <a:ext cx="1358890" cy="4505555"/>
                <a:chOff x="10778854" y="1136304"/>
                <a:chExt cx="1358890" cy="4505555"/>
              </a:xfrm>
            </p:grpSpPr>
            <p:sp>
              <p:nvSpPr>
                <p:cNvPr id="19" name="Rectangle: Rounded Corners 18">
                  <a:extLst>
                    <a:ext uri="{FF2B5EF4-FFF2-40B4-BE49-F238E27FC236}">
                      <a16:creationId xmlns:a16="http://schemas.microsoft.com/office/drawing/2014/main" id="{9FA4799C-B0A5-47FA-A175-42D4EA5661E5}"/>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999120E7-B564-4951-9230-7C60E5CA5F53}"/>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EE2B73AA-42AB-4878-B2E9-51133C89962E}"/>
                    </a:ext>
                  </a:extLst>
                </p:cNvPr>
                <p:cNvCxnSpPr>
                  <a:cxnSpLocks/>
                  <a:stCxn id="39" idx="0"/>
                  <a:endCxn id="33"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8D60F3-FF60-4459-A2E9-03F0086AB216}"/>
                    </a:ext>
                  </a:extLst>
                </p:cNvPr>
                <p:cNvCxnSpPr>
                  <a:cxnSpLocks/>
                  <a:stCxn id="33" idx="0"/>
                  <a:endCxn id="31"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DF4311-B676-4838-89C8-9B7415B518E7}"/>
                    </a:ext>
                  </a:extLst>
                </p:cNvPr>
                <p:cNvCxnSpPr>
                  <a:cxnSpLocks/>
                  <a:stCxn id="31"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1F11BA-FF76-4FCF-9E0E-44748CD837F0}"/>
                    </a:ext>
                  </a:extLst>
                </p:cNvPr>
                <p:cNvCxnSpPr>
                  <a:cxnSpLocks/>
                  <a:stCxn id="26" idx="0"/>
                  <a:endCxn id="64"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FA8E89-DD81-4D92-90E3-67082305D12C}"/>
                    </a:ext>
                  </a:extLst>
                </p:cNvPr>
                <p:cNvCxnSpPr>
                  <a:cxnSpLocks/>
                  <a:stCxn id="26" idx="2"/>
                  <a:endCxn id="28"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C6B69F-1967-40A1-8332-98B81B872E57}"/>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7" name="TextBox 26">
                  <a:extLst>
                    <a:ext uri="{FF2B5EF4-FFF2-40B4-BE49-F238E27FC236}">
                      <a16:creationId xmlns:a16="http://schemas.microsoft.com/office/drawing/2014/main" id="{ED950B82-A6D9-4CF2-844B-7884D0F91F17}"/>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8" name="TextBox 27">
                  <a:extLst>
                    <a:ext uri="{FF2B5EF4-FFF2-40B4-BE49-F238E27FC236}">
                      <a16:creationId xmlns:a16="http://schemas.microsoft.com/office/drawing/2014/main" id="{52FCC8B3-B4CB-4D2B-B0DA-9A8C9BA328F5}"/>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9" name="TextBox 28">
                  <a:extLst>
                    <a:ext uri="{FF2B5EF4-FFF2-40B4-BE49-F238E27FC236}">
                      <a16:creationId xmlns:a16="http://schemas.microsoft.com/office/drawing/2014/main" id="{019A8208-28E3-494C-8AA5-39E912EE4A7D}"/>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30" name="TextBox 29">
                  <a:extLst>
                    <a:ext uri="{FF2B5EF4-FFF2-40B4-BE49-F238E27FC236}">
                      <a16:creationId xmlns:a16="http://schemas.microsoft.com/office/drawing/2014/main" id="{78BDDDD2-B261-413A-8064-69451D181D14}"/>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31" name="TextBox 30">
                  <a:extLst>
                    <a:ext uri="{FF2B5EF4-FFF2-40B4-BE49-F238E27FC236}">
                      <a16:creationId xmlns:a16="http://schemas.microsoft.com/office/drawing/2014/main" id="{387EDD0D-6277-4349-B2DB-2CDDA9D504BC}"/>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32" name="TextBox 31">
                  <a:extLst>
                    <a:ext uri="{FF2B5EF4-FFF2-40B4-BE49-F238E27FC236}">
                      <a16:creationId xmlns:a16="http://schemas.microsoft.com/office/drawing/2014/main" id="{C882ECE5-CBC4-40EF-9865-D9942959D47D}"/>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33" name="TextBox 32">
                  <a:extLst>
                    <a:ext uri="{FF2B5EF4-FFF2-40B4-BE49-F238E27FC236}">
                      <a16:creationId xmlns:a16="http://schemas.microsoft.com/office/drawing/2014/main" id="{BB5DB0EB-B3CD-4EFD-B0AA-BAAB415351F4}"/>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34" name="TextBox 33">
                  <a:extLst>
                    <a:ext uri="{FF2B5EF4-FFF2-40B4-BE49-F238E27FC236}">
                      <a16:creationId xmlns:a16="http://schemas.microsoft.com/office/drawing/2014/main" id="{2DF04494-863A-4CC0-9C73-0C886E9FA66A}"/>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35" name="TextBox 34">
                  <a:extLst>
                    <a:ext uri="{FF2B5EF4-FFF2-40B4-BE49-F238E27FC236}">
                      <a16:creationId xmlns:a16="http://schemas.microsoft.com/office/drawing/2014/main" id="{1851F31C-FCE7-4678-B279-E7CA0F045009}"/>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6" name="TextBox 35">
                  <a:extLst>
                    <a:ext uri="{FF2B5EF4-FFF2-40B4-BE49-F238E27FC236}">
                      <a16:creationId xmlns:a16="http://schemas.microsoft.com/office/drawing/2014/main" id="{71A9733F-F0F4-465F-B248-10C02CEBB5A0}"/>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7" name="TextBox 36">
                  <a:extLst>
                    <a:ext uri="{FF2B5EF4-FFF2-40B4-BE49-F238E27FC236}">
                      <a16:creationId xmlns:a16="http://schemas.microsoft.com/office/drawing/2014/main" id="{D9E31D1F-7980-4895-9D52-64594FDD42E7}"/>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8" name="TextBox 37">
                  <a:extLst>
                    <a:ext uri="{FF2B5EF4-FFF2-40B4-BE49-F238E27FC236}">
                      <a16:creationId xmlns:a16="http://schemas.microsoft.com/office/drawing/2014/main" id="{9FF94138-167D-4AA7-A732-847702E06F9C}"/>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9" name="TextBox 38">
                  <a:extLst>
                    <a:ext uri="{FF2B5EF4-FFF2-40B4-BE49-F238E27FC236}">
                      <a16:creationId xmlns:a16="http://schemas.microsoft.com/office/drawing/2014/main" id="{7648A574-0C48-4BBB-B0D0-FF1DA87C7E73}"/>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40" name="Connector: Elbow 39">
                  <a:extLst>
                    <a:ext uri="{FF2B5EF4-FFF2-40B4-BE49-F238E27FC236}">
                      <a16:creationId xmlns:a16="http://schemas.microsoft.com/office/drawing/2014/main" id="{271A97AF-75CB-41CF-B40B-93C4D6191CC9}"/>
                    </a:ext>
                  </a:extLst>
                </p:cNvPr>
                <p:cNvCxnSpPr>
                  <a:stCxn id="47" idx="3"/>
                  <a:endCxn id="29"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CA6B3135-04F5-4587-96C4-D6E57D9C2B73}"/>
                    </a:ext>
                  </a:extLst>
                </p:cNvPr>
                <p:cNvCxnSpPr>
                  <a:cxnSpLocks/>
                  <a:stCxn id="29" idx="2"/>
                  <a:endCxn id="31"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D287488-0254-4F50-8FBC-7EC9FDF5A064}"/>
                    </a:ext>
                  </a:extLst>
                </p:cNvPr>
                <p:cNvCxnSpPr>
                  <a:cxnSpLocks/>
                  <a:stCxn id="26" idx="2"/>
                  <a:endCxn id="45"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E54CAE1-DC46-481E-84CC-1886686C22AF}"/>
                    </a:ext>
                  </a:extLst>
                </p:cNvPr>
                <p:cNvCxnSpPr>
                  <a:cxnSpLocks/>
                  <a:stCxn id="28" idx="2"/>
                  <a:endCxn id="29"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DE43412D-CA27-464E-B67F-1FC5690C945E}"/>
                    </a:ext>
                  </a:extLst>
                </p:cNvPr>
                <p:cNvCxnSpPr>
                  <a:cxnSpLocks/>
                  <a:stCxn id="31" idx="2"/>
                  <a:endCxn id="32"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63249ED-BF9D-4770-AB3B-7AC0DCE7CCE3}"/>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46" name="TextBox 45">
                  <a:extLst>
                    <a:ext uri="{FF2B5EF4-FFF2-40B4-BE49-F238E27FC236}">
                      <a16:creationId xmlns:a16="http://schemas.microsoft.com/office/drawing/2014/main" id="{035385B7-E866-43C2-AAF0-60B1CE19D70E}"/>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7" name="TextBox 46">
                  <a:extLst>
                    <a:ext uri="{FF2B5EF4-FFF2-40B4-BE49-F238E27FC236}">
                      <a16:creationId xmlns:a16="http://schemas.microsoft.com/office/drawing/2014/main" id="{2569E44B-AF1E-462D-8045-1D6448D323F5}"/>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8" name="Diamond 47">
                  <a:extLst>
                    <a:ext uri="{FF2B5EF4-FFF2-40B4-BE49-F238E27FC236}">
                      <a16:creationId xmlns:a16="http://schemas.microsoft.com/office/drawing/2014/main" id="{418B4E92-A88D-40BC-AD71-B93BD7E955CB}"/>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Connector: Elbow 48">
                  <a:extLst>
                    <a:ext uri="{FF2B5EF4-FFF2-40B4-BE49-F238E27FC236}">
                      <a16:creationId xmlns:a16="http://schemas.microsoft.com/office/drawing/2014/main" id="{9AB034AE-DB50-40FF-97F4-F4FBCDEA5FA2}"/>
                    </a:ext>
                  </a:extLst>
                </p:cNvPr>
                <p:cNvCxnSpPr>
                  <a:cxnSpLocks/>
                  <a:stCxn id="28"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50" name="Diamond 49">
                  <a:extLst>
                    <a:ext uri="{FF2B5EF4-FFF2-40B4-BE49-F238E27FC236}">
                      <a16:creationId xmlns:a16="http://schemas.microsoft.com/office/drawing/2014/main" id="{E1261BC3-1B54-47C5-942E-8079AC5ADBF2}"/>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847D409-86C8-46E8-AD1E-1936E6B55AAA}"/>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52" name="TextBox 51">
                  <a:extLst>
                    <a:ext uri="{FF2B5EF4-FFF2-40B4-BE49-F238E27FC236}">
                      <a16:creationId xmlns:a16="http://schemas.microsoft.com/office/drawing/2014/main" id="{A0E6E5A6-4DC0-4E21-9B77-5BE831E6F46B}"/>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53" name="TextBox 52">
                  <a:extLst>
                    <a:ext uri="{FF2B5EF4-FFF2-40B4-BE49-F238E27FC236}">
                      <a16:creationId xmlns:a16="http://schemas.microsoft.com/office/drawing/2014/main" id="{596B19C8-D946-4022-81E7-058CA0EF30CE}"/>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54" name="TextBox 53">
                  <a:extLst>
                    <a:ext uri="{FF2B5EF4-FFF2-40B4-BE49-F238E27FC236}">
                      <a16:creationId xmlns:a16="http://schemas.microsoft.com/office/drawing/2014/main" id="{F975A812-8939-4FF0-9A2E-CB7C94FB96FB}"/>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5" name="TextBox 54">
                  <a:extLst>
                    <a:ext uri="{FF2B5EF4-FFF2-40B4-BE49-F238E27FC236}">
                      <a16:creationId xmlns:a16="http://schemas.microsoft.com/office/drawing/2014/main" id="{186DA39A-1E79-4469-8E5D-2A374C67ED64}"/>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6" name="TextBox 55">
                  <a:extLst>
                    <a:ext uri="{FF2B5EF4-FFF2-40B4-BE49-F238E27FC236}">
                      <a16:creationId xmlns:a16="http://schemas.microsoft.com/office/drawing/2014/main" id="{A323F41F-F59C-495E-A1E6-C39574552D69}"/>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7" name="TextBox 56">
                  <a:extLst>
                    <a:ext uri="{FF2B5EF4-FFF2-40B4-BE49-F238E27FC236}">
                      <a16:creationId xmlns:a16="http://schemas.microsoft.com/office/drawing/2014/main" id="{91F70F0F-2A3A-488D-BD8F-1045365D0405}"/>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8" name="TextBox 57">
                  <a:extLst>
                    <a:ext uri="{FF2B5EF4-FFF2-40B4-BE49-F238E27FC236}">
                      <a16:creationId xmlns:a16="http://schemas.microsoft.com/office/drawing/2014/main" id="{51557D15-7BC7-4767-9594-2082C7A61BAC}"/>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9" name="TextBox 58">
                  <a:extLst>
                    <a:ext uri="{FF2B5EF4-FFF2-40B4-BE49-F238E27FC236}">
                      <a16:creationId xmlns:a16="http://schemas.microsoft.com/office/drawing/2014/main" id="{46B31E52-2CD8-4220-9269-D7CCEC1A9D8F}"/>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60" name="TextBox 59">
                  <a:extLst>
                    <a:ext uri="{FF2B5EF4-FFF2-40B4-BE49-F238E27FC236}">
                      <a16:creationId xmlns:a16="http://schemas.microsoft.com/office/drawing/2014/main" id="{C16FEA15-65AD-4F5C-8ECF-4C65971FD7CC}"/>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61" name="TextBox 60">
                  <a:extLst>
                    <a:ext uri="{FF2B5EF4-FFF2-40B4-BE49-F238E27FC236}">
                      <a16:creationId xmlns:a16="http://schemas.microsoft.com/office/drawing/2014/main" id="{716B2B73-4D38-43C6-A30E-F87E1E82C537}"/>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62" name="TextBox 61">
                  <a:extLst>
                    <a:ext uri="{FF2B5EF4-FFF2-40B4-BE49-F238E27FC236}">
                      <a16:creationId xmlns:a16="http://schemas.microsoft.com/office/drawing/2014/main" id="{46AD7FDC-3F7D-4DD9-8775-AC4129B14B39}"/>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63" name="TextBox 62">
                  <a:extLst>
                    <a:ext uri="{FF2B5EF4-FFF2-40B4-BE49-F238E27FC236}">
                      <a16:creationId xmlns:a16="http://schemas.microsoft.com/office/drawing/2014/main" id="{5BC55B40-7B11-482E-94D4-06170905D668}"/>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64" name="TextBox 63">
                  <a:extLst>
                    <a:ext uri="{FF2B5EF4-FFF2-40B4-BE49-F238E27FC236}">
                      <a16:creationId xmlns:a16="http://schemas.microsoft.com/office/drawing/2014/main" id="{DF27FB0F-874A-4969-A889-B1CE45DFAE6F}"/>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pic>
            <p:nvPicPr>
              <p:cNvPr id="17" name="Graphic 16" descr="Target Audience">
                <a:extLst>
                  <a:ext uri="{FF2B5EF4-FFF2-40B4-BE49-F238E27FC236}">
                    <a16:creationId xmlns:a16="http://schemas.microsoft.com/office/drawing/2014/main" id="{C7A2605B-6555-4E6F-98C8-4C957F3DF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18" name="Graphic 17" descr="Monthly calendar">
                <a:extLst>
                  <a:ext uri="{FF2B5EF4-FFF2-40B4-BE49-F238E27FC236}">
                    <a16:creationId xmlns:a16="http://schemas.microsoft.com/office/drawing/2014/main" id="{5DCD1871-82B3-48DA-B2BF-575D2DF059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grpSp>
        <p:sp>
          <p:nvSpPr>
            <p:cNvPr id="13" name="TextBox 12">
              <a:extLst>
                <a:ext uri="{FF2B5EF4-FFF2-40B4-BE49-F238E27FC236}">
                  <a16:creationId xmlns:a16="http://schemas.microsoft.com/office/drawing/2014/main" id="{1B279D9D-CDB8-433B-81B9-C35F43184004}"/>
                </a:ext>
              </a:extLst>
            </p:cNvPr>
            <p:cNvSpPr txBox="1"/>
            <p:nvPr/>
          </p:nvSpPr>
          <p:spPr>
            <a:xfrm>
              <a:off x="10635610" y="2901280"/>
              <a:ext cx="1502134" cy="1631204"/>
            </a:xfrm>
            <a:prstGeom prst="roundRect">
              <a:avLst/>
            </a:prstGeom>
            <a:no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grpSp>
      <p:sp>
        <p:nvSpPr>
          <p:cNvPr id="4" name="Content Placeholder 2">
            <a:extLst>
              <a:ext uri="{FF2B5EF4-FFF2-40B4-BE49-F238E27FC236}">
                <a16:creationId xmlns:a16="http://schemas.microsoft.com/office/drawing/2014/main" id="{1EB62694-98C8-6EFB-AB56-A2806491B7B1}"/>
              </a:ext>
            </a:extLst>
          </p:cNvPr>
          <p:cNvSpPr>
            <a:spLocks noGrp="1"/>
          </p:cNvSpPr>
          <p:nvPr>
            <p:ph idx="13"/>
          </p:nvPr>
        </p:nvSpPr>
        <p:spPr>
          <a:xfrm>
            <a:off x="71517" y="1575846"/>
            <a:ext cx="10183087" cy="4472529"/>
          </a:xfrm>
        </p:spPr>
        <p:txBody>
          <a:bodyPr/>
          <a:lstStyle/>
          <a:p>
            <a:pPr marL="914400" indent="-568325">
              <a:tabLst>
                <a:tab pos="2290763" algn="l"/>
              </a:tabLst>
            </a:pPr>
            <a:r>
              <a:rPr lang="en-US"/>
              <a:t>Step 14. Facilitate Pond Siting (if in parallel or as primary stormwater solution)</a:t>
            </a:r>
          </a:p>
          <a:p>
            <a:pPr marL="914400" indent="-568325">
              <a:tabLst>
                <a:tab pos="2290763" algn="l"/>
              </a:tabLst>
            </a:pPr>
            <a:r>
              <a:rPr lang="en-US"/>
              <a:t>Step 15. Review permit strategies</a:t>
            </a:r>
          </a:p>
          <a:p>
            <a:pPr marL="914400" indent="-568325">
              <a:tabLst>
                <a:tab pos="2290763" algn="l"/>
              </a:tabLst>
            </a:pPr>
            <a:r>
              <a:rPr lang="en-US"/>
              <a:t>Step 16. Finalize Stormwater Management Alternatives Report</a:t>
            </a:r>
          </a:p>
          <a:p>
            <a:pPr marL="914400" indent="-568325">
              <a:tabLst>
                <a:tab pos="2290763" algn="l"/>
              </a:tabLst>
            </a:pPr>
            <a:r>
              <a:rPr lang="en-US"/>
              <a:t>Step 17. Evaluate advance ROW acquisition opportunities</a:t>
            </a:r>
          </a:p>
        </p:txBody>
      </p:sp>
    </p:spTree>
    <p:extLst>
      <p:ext uri="{BB962C8B-B14F-4D97-AF65-F5344CB8AC3E}">
        <p14:creationId xmlns:p14="http://schemas.microsoft.com/office/powerpoint/2010/main" val="27478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phic 59">
            <a:extLst>
              <a:ext uri="{FF2B5EF4-FFF2-40B4-BE49-F238E27FC236}">
                <a16:creationId xmlns:a16="http://schemas.microsoft.com/office/drawing/2014/main" id="{6C267892-5AF8-4916-A1B1-46321EEE0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24" y="2591696"/>
            <a:ext cx="11243352" cy="2325112"/>
          </a:xfrm>
          <a:prstGeom prst="rect">
            <a:avLst/>
          </a:prstGeom>
        </p:spPr>
      </p:pic>
      <p:sp>
        <p:nvSpPr>
          <p:cNvPr id="2" name="Title 1">
            <a:extLst>
              <a:ext uri="{FF2B5EF4-FFF2-40B4-BE49-F238E27FC236}">
                <a16:creationId xmlns:a16="http://schemas.microsoft.com/office/drawing/2014/main" id="{837E312D-E2BD-406D-BDAF-95AF5D4CC4A8}"/>
              </a:ext>
            </a:extLst>
          </p:cNvPr>
          <p:cNvSpPr>
            <a:spLocks noGrp="1"/>
          </p:cNvSpPr>
          <p:nvPr>
            <p:ph type="title"/>
          </p:nvPr>
        </p:nvSpPr>
        <p:spPr/>
        <p:txBody>
          <a:bodyPr/>
          <a:lstStyle/>
          <a:p>
            <a:r>
              <a:rPr lang="en-US">
                <a:ea typeface="+mj-lt"/>
                <a:cs typeface="+mj-lt"/>
              </a:rPr>
              <a:t>Occasions for Pond Siting in the WATERSS Process</a:t>
            </a:r>
            <a:endParaRPr lang="en-US"/>
          </a:p>
        </p:txBody>
      </p:sp>
      <p:sp>
        <p:nvSpPr>
          <p:cNvPr id="86" name="Rectangle: Rounded Corners 85">
            <a:extLst>
              <a:ext uri="{FF2B5EF4-FFF2-40B4-BE49-F238E27FC236}">
                <a16:creationId xmlns:a16="http://schemas.microsoft.com/office/drawing/2014/main" id="{39721003-1BE9-4315-B75B-7B0B02531445}"/>
              </a:ext>
            </a:extLst>
          </p:cNvPr>
          <p:cNvSpPr/>
          <p:nvPr/>
        </p:nvSpPr>
        <p:spPr>
          <a:xfrm>
            <a:off x="11090518" y="3365818"/>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Rounded Corners 86">
            <a:extLst>
              <a:ext uri="{FF2B5EF4-FFF2-40B4-BE49-F238E27FC236}">
                <a16:creationId xmlns:a16="http://schemas.microsoft.com/office/drawing/2014/main" id="{450407D2-C2CD-42D1-B76F-A43BA81D1C1E}"/>
              </a:ext>
            </a:extLst>
          </p:cNvPr>
          <p:cNvSpPr/>
          <p:nvPr/>
        </p:nvSpPr>
        <p:spPr>
          <a:xfrm>
            <a:off x="11062939" y="4581164"/>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a:extLst>
              <a:ext uri="{FF2B5EF4-FFF2-40B4-BE49-F238E27FC236}">
                <a16:creationId xmlns:a16="http://schemas.microsoft.com/office/drawing/2014/main" id="{1D6CC8D8-175E-4B66-B9EA-8197DE4D97A1}"/>
              </a:ext>
            </a:extLst>
          </p:cNvPr>
          <p:cNvCxnSpPr>
            <a:cxnSpLocks/>
            <a:stCxn id="110" idx="0"/>
            <a:endCxn id="104" idx="2"/>
          </p:cNvCxnSpPr>
          <p:nvPr/>
        </p:nvCxnSpPr>
        <p:spPr>
          <a:xfrm flipV="1">
            <a:off x="11396273" y="4684884"/>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3A3B132-F670-4C00-A106-8D9BA0A8A031}"/>
              </a:ext>
            </a:extLst>
          </p:cNvPr>
          <p:cNvCxnSpPr>
            <a:cxnSpLocks/>
            <a:stCxn id="104" idx="0"/>
            <a:endCxn id="102" idx="2"/>
          </p:cNvCxnSpPr>
          <p:nvPr/>
        </p:nvCxnSpPr>
        <p:spPr>
          <a:xfrm flipV="1">
            <a:off x="11397622" y="4165531"/>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EEF120C-29FE-4C1C-913C-D7A575E7B11E}"/>
              </a:ext>
            </a:extLst>
          </p:cNvPr>
          <p:cNvCxnSpPr>
            <a:cxnSpLocks/>
            <a:stCxn id="102" idx="0"/>
          </p:cNvCxnSpPr>
          <p:nvPr/>
        </p:nvCxnSpPr>
        <p:spPr>
          <a:xfrm flipV="1">
            <a:off x="11397622" y="3365820"/>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24C2BE-4DCF-4CC3-8996-723E854054B1}"/>
              </a:ext>
            </a:extLst>
          </p:cNvPr>
          <p:cNvCxnSpPr>
            <a:cxnSpLocks/>
            <a:stCxn id="96" idx="0"/>
            <a:endCxn id="178" idx="2"/>
          </p:cNvCxnSpPr>
          <p:nvPr/>
        </p:nvCxnSpPr>
        <p:spPr>
          <a:xfrm flipH="1" flipV="1">
            <a:off x="11397622" y="1447801"/>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80D6520-A7C9-4607-AFDE-B48A1550FC31}"/>
              </a:ext>
            </a:extLst>
          </p:cNvPr>
          <p:cNvCxnSpPr>
            <a:cxnSpLocks/>
            <a:stCxn id="96" idx="2"/>
            <a:endCxn id="98" idx="0"/>
          </p:cNvCxnSpPr>
          <p:nvPr/>
        </p:nvCxnSpPr>
        <p:spPr>
          <a:xfrm flipH="1">
            <a:off x="11397622" y="2537629"/>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447A9BA2-C933-4241-9464-EA2336EA146D}"/>
              </a:ext>
            </a:extLst>
          </p:cNvPr>
          <p:cNvSpPr txBox="1"/>
          <p:nvPr/>
        </p:nvSpPr>
        <p:spPr>
          <a:xfrm>
            <a:off x="11067929" y="238522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97" name="TextBox 96">
            <a:extLst>
              <a:ext uri="{FF2B5EF4-FFF2-40B4-BE49-F238E27FC236}">
                <a16:creationId xmlns:a16="http://schemas.microsoft.com/office/drawing/2014/main" id="{9E28B909-888A-4557-9934-C031EFC2AB1F}"/>
              </a:ext>
            </a:extLst>
          </p:cNvPr>
          <p:cNvSpPr txBox="1"/>
          <p:nvPr/>
        </p:nvSpPr>
        <p:spPr>
          <a:xfrm>
            <a:off x="11067929" y="2746984"/>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98" name="TextBox 97">
            <a:extLst>
              <a:ext uri="{FF2B5EF4-FFF2-40B4-BE49-F238E27FC236}">
                <a16:creationId xmlns:a16="http://schemas.microsoft.com/office/drawing/2014/main" id="{9D0791F5-2071-494D-A402-658BCF658E71}"/>
              </a:ext>
            </a:extLst>
          </p:cNvPr>
          <p:cNvSpPr txBox="1"/>
          <p:nvPr/>
        </p:nvSpPr>
        <p:spPr>
          <a:xfrm>
            <a:off x="11064288" y="3289618"/>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100" name="TextBox 99">
            <a:extLst>
              <a:ext uri="{FF2B5EF4-FFF2-40B4-BE49-F238E27FC236}">
                <a16:creationId xmlns:a16="http://schemas.microsoft.com/office/drawing/2014/main" id="{2D022691-8CD3-42A9-9D94-9C58E6C50EB2}"/>
              </a:ext>
            </a:extLst>
          </p:cNvPr>
          <p:cNvSpPr txBox="1"/>
          <p:nvPr/>
        </p:nvSpPr>
        <p:spPr>
          <a:xfrm>
            <a:off x="11528144" y="3589631"/>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101" name="TextBox 100">
            <a:extLst>
              <a:ext uri="{FF2B5EF4-FFF2-40B4-BE49-F238E27FC236}">
                <a16:creationId xmlns:a16="http://schemas.microsoft.com/office/drawing/2014/main" id="{0D823615-4D28-409D-B90D-1B41406250AD}"/>
              </a:ext>
            </a:extLst>
          </p:cNvPr>
          <p:cNvSpPr txBox="1"/>
          <p:nvPr/>
        </p:nvSpPr>
        <p:spPr>
          <a:xfrm>
            <a:off x="11064288" y="3832252"/>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102" name="TextBox 101">
            <a:extLst>
              <a:ext uri="{FF2B5EF4-FFF2-40B4-BE49-F238E27FC236}">
                <a16:creationId xmlns:a16="http://schemas.microsoft.com/office/drawing/2014/main" id="{071BF641-1471-4A14-87ED-39650CBC5912}"/>
              </a:ext>
            </a:extLst>
          </p:cNvPr>
          <p:cNvSpPr txBox="1"/>
          <p:nvPr/>
        </p:nvSpPr>
        <p:spPr>
          <a:xfrm>
            <a:off x="11064288" y="4013130"/>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103" name="TextBox 102">
            <a:extLst>
              <a:ext uri="{FF2B5EF4-FFF2-40B4-BE49-F238E27FC236}">
                <a16:creationId xmlns:a16="http://schemas.microsoft.com/office/drawing/2014/main" id="{8DA4F4AC-3335-4040-81C1-E4F299099476}"/>
              </a:ext>
            </a:extLst>
          </p:cNvPr>
          <p:cNvSpPr txBox="1"/>
          <p:nvPr/>
        </p:nvSpPr>
        <p:spPr>
          <a:xfrm>
            <a:off x="10778854" y="4362024"/>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104" name="TextBox 103">
            <a:extLst>
              <a:ext uri="{FF2B5EF4-FFF2-40B4-BE49-F238E27FC236}">
                <a16:creationId xmlns:a16="http://schemas.microsoft.com/office/drawing/2014/main" id="{F864FFC4-F899-405B-A3D8-A76BD4B6E4C5}"/>
              </a:ext>
            </a:extLst>
          </p:cNvPr>
          <p:cNvSpPr txBox="1"/>
          <p:nvPr/>
        </p:nvSpPr>
        <p:spPr>
          <a:xfrm>
            <a:off x="11064288" y="4532483"/>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105" name="TextBox 104">
            <a:extLst>
              <a:ext uri="{FF2B5EF4-FFF2-40B4-BE49-F238E27FC236}">
                <a16:creationId xmlns:a16="http://schemas.microsoft.com/office/drawing/2014/main" id="{22903B16-CD9F-49A1-A460-D31BC189C928}"/>
              </a:ext>
            </a:extLst>
          </p:cNvPr>
          <p:cNvSpPr txBox="1"/>
          <p:nvPr/>
        </p:nvSpPr>
        <p:spPr>
          <a:xfrm>
            <a:off x="11090518" y="4713361"/>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106" name="TextBox 105">
            <a:extLst>
              <a:ext uri="{FF2B5EF4-FFF2-40B4-BE49-F238E27FC236}">
                <a16:creationId xmlns:a16="http://schemas.microsoft.com/office/drawing/2014/main" id="{0587C2D3-9C86-4224-867A-33311AEA713C}"/>
              </a:ext>
            </a:extLst>
          </p:cNvPr>
          <p:cNvSpPr txBox="1"/>
          <p:nvPr/>
        </p:nvSpPr>
        <p:spPr>
          <a:xfrm>
            <a:off x="11090518" y="489423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107" name="TextBox 106">
            <a:extLst>
              <a:ext uri="{FF2B5EF4-FFF2-40B4-BE49-F238E27FC236}">
                <a16:creationId xmlns:a16="http://schemas.microsoft.com/office/drawing/2014/main" id="{D8B7AAD6-567B-498B-B2B0-5DCA652AEC96}"/>
              </a:ext>
            </a:extLst>
          </p:cNvPr>
          <p:cNvSpPr txBox="1"/>
          <p:nvPr/>
        </p:nvSpPr>
        <p:spPr>
          <a:xfrm>
            <a:off x="11090518" y="5075117"/>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108" name="TextBox 107">
            <a:extLst>
              <a:ext uri="{FF2B5EF4-FFF2-40B4-BE49-F238E27FC236}">
                <a16:creationId xmlns:a16="http://schemas.microsoft.com/office/drawing/2014/main" id="{34B6CDE9-31FF-4107-B9D9-63ECAB7F96A2}"/>
              </a:ext>
            </a:extLst>
          </p:cNvPr>
          <p:cNvSpPr txBox="1"/>
          <p:nvPr/>
        </p:nvSpPr>
        <p:spPr>
          <a:xfrm>
            <a:off x="11090518" y="525599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109" name="TextBox 108">
            <a:extLst>
              <a:ext uri="{FF2B5EF4-FFF2-40B4-BE49-F238E27FC236}">
                <a16:creationId xmlns:a16="http://schemas.microsoft.com/office/drawing/2014/main" id="{2E4FD9AF-84A0-4EF7-B847-9F7FB53516B0}"/>
              </a:ext>
            </a:extLst>
          </p:cNvPr>
          <p:cNvSpPr txBox="1"/>
          <p:nvPr/>
        </p:nvSpPr>
        <p:spPr>
          <a:xfrm>
            <a:off x="11090518" y="543687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110" name="TextBox 109">
            <a:extLst>
              <a:ext uri="{FF2B5EF4-FFF2-40B4-BE49-F238E27FC236}">
                <a16:creationId xmlns:a16="http://schemas.microsoft.com/office/drawing/2014/main" id="{F28E0138-681F-4FCF-BAFF-670EB0703B77}"/>
              </a:ext>
            </a:extLst>
          </p:cNvPr>
          <p:cNvSpPr txBox="1"/>
          <p:nvPr/>
        </p:nvSpPr>
        <p:spPr>
          <a:xfrm>
            <a:off x="11090518" y="5617754"/>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154" name="Connector: Elbow 153">
            <a:extLst>
              <a:ext uri="{FF2B5EF4-FFF2-40B4-BE49-F238E27FC236}">
                <a16:creationId xmlns:a16="http://schemas.microsoft.com/office/drawing/2014/main" id="{B90796B6-B0CD-4F59-AE9F-BBAD8D6B27D2}"/>
              </a:ext>
            </a:extLst>
          </p:cNvPr>
          <p:cNvCxnSpPr>
            <a:stCxn id="161" idx="3"/>
            <a:endCxn id="100" idx="0"/>
          </p:cNvCxnSpPr>
          <p:nvPr/>
        </p:nvCxnSpPr>
        <p:spPr>
          <a:xfrm>
            <a:off x="11730956" y="3184941"/>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9ABED575-AA7B-49AE-B755-BD1A419164FF}"/>
              </a:ext>
            </a:extLst>
          </p:cNvPr>
          <p:cNvCxnSpPr>
            <a:cxnSpLocks/>
            <a:stCxn id="100" idx="2"/>
            <a:endCxn id="102" idx="3"/>
          </p:cNvCxnSpPr>
          <p:nvPr/>
        </p:nvCxnSpPr>
        <p:spPr>
          <a:xfrm rot="5400000">
            <a:off x="11608301" y="3864687"/>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BE6ED097-35CB-494A-9040-1F3A85E8A46E}"/>
              </a:ext>
            </a:extLst>
          </p:cNvPr>
          <p:cNvCxnSpPr>
            <a:cxnSpLocks/>
            <a:stCxn id="96" idx="2"/>
            <a:endCxn id="159" idx="3"/>
          </p:cNvCxnSpPr>
          <p:nvPr/>
        </p:nvCxnSpPr>
        <p:spPr>
          <a:xfrm rot="5400000">
            <a:off x="11264499" y="2505543"/>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A026EDFE-00FB-4717-A5D0-EEE1A06B2FC2}"/>
              </a:ext>
            </a:extLst>
          </p:cNvPr>
          <p:cNvCxnSpPr>
            <a:cxnSpLocks/>
            <a:stCxn id="98" idx="2"/>
            <a:endCxn id="100" idx="1"/>
          </p:cNvCxnSpPr>
          <p:nvPr/>
        </p:nvCxnSpPr>
        <p:spPr>
          <a:xfrm rot="16200000" flipH="1">
            <a:off x="11350977" y="3488664"/>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0D38EB5C-7AEA-427C-A72A-6BCDEE041238}"/>
              </a:ext>
            </a:extLst>
          </p:cNvPr>
          <p:cNvCxnSpPr>
            <a:cxnSpLocks/>
            <a:stCxn id="102" idx="2"/>
            <a:endCxn id="103" idx="3"/>
          </p:cNvCxnSpPr>
          <p:nvPr/>
        </p:nvCxnSpPr>
        <p:spPr>
          <a:xfrm rot="5400000">
            <a:off x="11135355" y="4175958"/>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EE62C77F-CDD2-4DA5-BAB5-7C6490825239}"/>
              </a:ext>
            </a:extLst>
          </p:cNvPr>
          <p:cNvSpPr txBox="1"/>
          <p:nvPr/>
        </p:nvSpPr>
        <p:spPr>
          <a:xfrm>
            <a:off x="10778854" y="2566106"/>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160" name="TextBox 159">
            <a:extLst>
              <a:ext uri="{FF2B5EF4-FFF2-40B4-BE49-F238E27FC236}">
                <a16:creationId xmlns:a16="http://schemas.microsoft.com/office/drawing/2014/main" id="{68043A2C-0273-47A2-B92E-BDEC07FCF430}"/>
              </a:ext>
            </a:extLst>
          </p:cNvPr>
          <p:cNvSpPr txBox="1"/>
          <p:nvPr/>
        </p:nvSpPr>
        <p:spPr>
          <a:xfrm>
            <a:off x="11064288" y="2927862"/>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161" name="TextBox 160">
            <a:extLst>
              <a:ext uri="{FF2B5EF4-FFF2-40B4-BE49-F238E27FC236}">
                <a16:creationId xmlns:a16="http://schemas.microsoft.com/office/drawing/2014/main" id="{CDA5CD07-B478-45CC-AA7D-6551E97DD142}"/>
              </a:ext>
            </a:extLst>
          </p:cNvPr>
          <p:cNvSpPr txBox="1"/>
          <p:nvPr/>
        </p:nvSpPr>
        <p:spPr>
          <a:xfrm>
            <a:off x="11064288" y="3108740"/>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162" name="Diamond 161">
            <a:extLst>
              <a:ext uri="{FF2B5EF4-FFF2-40B4-BE49-F238E27FC236}">
                <a16:creationId xmlns:a16="http://schemas.microsoft.com/office/drawing/2014/main" id="{F54A5833-9D49-4616-917E-DEE570E1506E}"/>
              </a:ext>
            </a:extLst>
          </p:cNvPr>
          <p:cNvSpPr/>
          <p:nvPr/>
        </p:nvSpPr>
        <p:spPr>
          <a:xfrm>
            <a:off x="11347277" y="3610817"/>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3" name="Connector: Elbow 162">
            <a:extLst>
              <a:ext uri="{FF2B5EF4-FFF2-40B4-BE49-F238E27FC236}">
                <a16:creationId xmlns:a16="http://schemas.microsoft.com/office/drawing/2014/main" id="{926C116E-B39E-4E09-A4A5-5BB5EA9AB8B6}"/>
              </a:ext>
            </a:extLst>
          </p:cNvPr>
          <p:cNvCxnSpPr>
            <a:cxnSpLocks/>
            <a:stCxn id="98" idx="2"/>
          </p:cNvCxnSpPr>
          <p:nvPr/>
        </p:nvCxnSpPr>
        <p:spPr>
          <a:xfrm rot="16200000" flipH="1">
            <a:off x="11565406" y="3274234"/>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64" name="Diamond 163">
            <a:extLst>
              <a:ext uri="{FF2B5EF4-FFF2-40B4-BE49-F238E27FC236}">
                <a16:creationId xmlns:a16="http://schemas.microsoft.com/office/drawing/2014/main" id="{A2B81C00-9E8E-474F-B9D1-78669E70B6C1}"/>
              </a:ext>
            </a:extLst>
          </p:cNvPr>
          <p:cNvSpPr/>
          <p:nvPr/>
        </p:nvSpPr>
        <p:spPr>
          <a:xfrm>
            <a:off x="11347277" y="3483530"/>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TextBox 164">
            <a:extLst>
              <a:ext uri="{FF2B5EF4-FFF2-40B4-BE49-F238E27FC236}">
                <a16:creationId xmlns:a16="http://schemas.microsoft.com/office/drawing/2014/main" id="{538C622F-51AD-4C10-B49B-1926623B6291}"/>
              </a:ext>
            </a:extLst>
          </p:cNvPr>
          <p:cNvSpPr txBox="1"/>
          <p:nvPr/>
        </p:nvSpPr>
        <p:spPr>
          <a:xfrm>
            <a:off x="11061984" y="4193051"/>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166" name="TextBox 165">
            <a:extLst>
              <a:ext uri="{FF2B5EF4-FFF2-40B4-BE49-F238E27FC236}">
                <a16:creationId xmlns:a16="http://schemas.microsoft.com/office/drawing/2014/main" id="{19C1DD11-AB19-4A07-9A6E-38CA63F787BB}"/>
              </a:ext>
            </a:extLst>
          </p:cNvPr>
          <p:cNvSpPr txBox="1"/>
          <p:nvPr/>
        </p:nvSpPr>
        <p:spPr>
          <a:xfrm>
            <a:off x="11221169" y="3515974"/>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167" name="TextBox 166">
            <a:extLst>
              <a:ext uri="{FF2B5EF4-FFF2-40B4-BE49-F238E27FC236}">
                <a16:creationId xmlns:a16="http://schemas.microsoft.com/office/drawing/2014/main" id="{244A1A50-CC0E-4A82-ADC4-13FC8F87360D}"/>
              </a:ext>
            </a:extLst>
          </p:cNvPr>
          <p:cNvSpPr txBox="1"/>
          <p:nvPr/>
        </p:nvSpPr>
        <p:spPr>
          <a:xfrm>
            <a:off x="11123359" y="3645791"/>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168" name="TextBox 167">
            <a:extLst>
              <a:ext uri="{FF2B5EF4-FFF2-40B4-BE49-F238E27FC236}">
                <a16:creationId xmlns:a16="http://schemas.microsoft.com/office/drawing/2014/main" id="{AA5EF525-5418-4668-A871-69A630E6F795}"/>
              </a:ext>
            </a:extLst>
          </p:cNvPr>
          <p:cNvSpPr txBox="1"/>
          <p:nvPr/>
        </p:nvSpPr>
        <p:spPr>
          <a:xfrm>
            <a:off x="11407962" y="358271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69" name="TextBox 168">
            <a:extLst>
              <a:ext uri="{FF2B5EF4-FFF2-40B4-BE49-F238E27FC236}">
                <a16:creationId xmlns:a16="http://schemas.microsoft.com/office/drawing/2014/main" id="{8931C26E-26D9-48C0-846C-8C88E9ABF441}"/>
              </a:ext>
            </a:extLst>
          </p:cNvPr>
          <p:cNvSpPr txBox="1"/>
          <p:nvPr/>
        </p:nvSpPr>
        <p:spPr>
          <a:xfrm>
            <a:off x="11458751" y="3494647"/>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70" name="TextBox 169">
            <a:extLst>
              <a:ext uri="{FF2B5EF4-FFF2-40B4-BE49-F238E27FC236}">
                <a16:creationId xmlns:a16="http://schemas.microsoft.com/office/drawing/2014/main" id="{F792EBED-E85A-424A-8116-9D173FBDEF35}"/>
              </a:ext>
            </a:extLst>
          </p:cNvPr>
          <p:cNvSpPr txBox="1"/>
          <p:nvPr/>
        </p:nvSpPr>
        <p:spPr>
          <a:xfrm>
            <a:off x="11405126" y="3711499"/>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171" name="TextBox 170">
            <a:extLst>
              <a:ext uri="{FF2B5EF4-FFF2-40B4-BE49-F238E27FC236}">
                <a16:creationId xmlns:a16="http://schemas.microsoft.com/office/drawing/2014/main" id="{A2911986-53C6-4344-AD20-C1654A5FE669}"/>
              </a:ext>
            </a:extLst>
          </p:cNvPr>
          <p:cNvSpPr txBox="1"/>
          <p:nvPr/>
        </p:nvSpPr>
        <p:spPr>
          <a:xfrm>
            <a:off x="11458751" y="3620650"/>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172" name="TextBox 171">
            <a:extLst>
              <a:ext uri="{FF2B5EF4-FFF2-40B4-BE49-F238E27FC236}">
                <a16:creationId xmlns:a16="http://schemas.microsoft.com/office/drawing/2014/main" id="{FFB4C6F2-71AC-4A4D-BD93-3050A428EE50}"/>
              </a:ext>
            </a:extLst>
          </p:cNvPr>
          <p:cNvSpPr txBox="1"/>
          <p:nvPr/>
        </p:nvSpPr>
        <p:spPr>
          <a:xfrm>
            <a:off x="11856229" y="3226200"/>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173" name="TextBox 172">
            <a:extLst>
              <a:ext uri="{FF2B5EF4-FFF2-40B4-BE49-F238E27FC236}">
                <a16:creationId xmlns:a16="http://schemas.microsoft.com/office/drawing/2014/main" id="{2DEE78D4-80CA-44BA-8498-7F4E5022E063}"/>
              </a:ext>
            </a:extLst>
          </p:cNvPr>
          <p:cNvSpPr txBox="1"/>
          <p:nvPr/>
        </p:nvSpPr>
        <p:spPr>
          <a:xfrm>
            <a:off x="11067929" y="220435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174" name="TextBox 173">
            <a:extLst>
              <a:ext uri="{FF2B5EF4-FFF2-40B4-BE49-F238E27FC236}">
                <a16:creationId xmlns:a16="http://schemas.microsoft.com/office/drawing/2014/main" id="{B803BC4B-45CF-4B61-9C3A-AA5BC05F3E65}"/>
              </a:ext>
            </a:extLst>
          </p:cNvPr>
          <p:cNvSpPr txBox="1"/>
          <p:nvPr/>
        </p:nvSpPr>
        <p:spPr>
          <a:xfrm>
            <a:off x="11067929" y="202347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175" name="TextBox 174">
            <a:extLst>
              <a:ext uri="{FF2B5EF4-FFF2-40B4-BE49-F238E27FC236}">
                <a16:creationId xmlns:a16="http://schemas.microsoft.com/office/drawing/2014/main" id="{3086CD6E-7F60-47E8-9512-2572D6943DCF}"/>
              </a:ext>
            </a:extLst>
          </p:cNvPr>
          <p:cNvSpPr txBox="1"/>
          <p:nvPr/>
        </p:nvSpPr>
        <p:spPr>
          <a:xfrm>
            <a:off x="11067929" y="166171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176" name="TextBox 175">
            <a:extLst>
              <a:ext uri="{FF2B5EF4-FFF2-40B4-BE49-F238E27FC236}">
                <a16:creationId xmlns:a16="http://schemas.microsoft.com/office/drawing/2014/main" id="{8795FAC5-0467-483C-A41B-F354D569C786}"/>
              </a:ext>
            </a:extLst>
          </p:cNvPr>
          <p:cNvSpPr txBox="1"/>
          <p:nvPr/>
        </p:nvSpPr>
        <p:spPr>
          <a:xfrm>
            <a:off x="11067929" y="184259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177" name="TextBox 176">
            <a:extLst>
              <a:ext uri="{FF2B5EF4-FFF2-40B4-BE49-F238E27FC236}">
                <a16:creationId xmlns:a16="http://schemas.microsoft.com/office/drawing/2014/main" id="{BEE56313-8C5F-4837-8321-9221CABAA308}"/>
              </a:ext>
            </a:extLst>
          </p:cNvPr>
          <p:cNvSpPr txBox="1"/>
          <p:nvPr/>
        </p:nvSpPr>
        <p:spPr>
          <a:xfrm>
            <a:off x="11067929" y="1480838"/>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178" name="TextBox 177">
            <a:extLst>
              <a:ext uri="{FF2B5EF4-FFF2-40B4-BE49-F238E27FC236}">
                <a16:creationId xmlns:a16="http://schemas.microsoft.com/office/drawing/2014/main" id="{950AD6C5-08C4-4A38-9DDA-871F963E14DA}"/>
              </a:ext>
            </a:extLst>
          </p:cNvPr>
          <p:cNvSpPr txBox="1"/>
          <p:nvPr/>
        </p:nvSpPr>
        <p:spPr>
          <a:xfrm>
            <a:off x="11064288" y="1295400"/>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sp>
        <p:nvSpPr>
          <p:cNvPr id="225" name="TextBox 224">
            <a:extLst>
              <a:ext uri="{FF2B5EF4-FFF2-40B4-BE49-F238E27FC236}">
                <a16:creationId xmlns:a16="http://schemas.microsoft.com/office/drawing/2014/main" id="{66DD9EA1-927A-4238-8C99-F575A949E785}"/>
              </a:ext>
            </a:extLst>
          </p:cNvPr>
          <p:cNvSpPr txBox="1"/>
          <p:nvPr/>
        </p:nvSpPr>
        <p:spPr>
          <a:xfrm>
            <a:off x="10763928" y="3235563"/>
            <a:ext cx="1260680" cy="725463"/>
          </a:xfrm>
          <a:prstGeom prst="roundRect">
            <a:avLst/>
          </a:prstGeom>
          <a:solidFill>
            <a:srgbClr val="F8D0C0"/>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57" name="TextBox 56">
            <a:extLst>
              <a:ext uri="{FF2B5EF4-FFF2-40B4-BE49-F238E27FC236}">
                <a16:creationId xmlns:a16="http://schemas.microsoft.com/office/drawing/2014/main" id="{FD635E76-8D4A-4C6C-842B-3D6EBF16D2B4}"/>
              </a:ext>
            </a:extLst>
          </p:cNvPr>
          <p:cNvSpPr txBox="1"/>
          <p:nvPr/>
        </p:nvSpPr>
        <p:spPr>
          <a:xfrm>
            <a:off x="10714090" y="3137257"/>
            <a:ext cx="1362456"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26" name="TextBox 225">
            <a:extLst>
              <a:ext uri="{FF2B5EF4-FFF2-40B4-BE49-F238E27FC236}">
                <a16:creationId xmlns:a16="http://schemas.microsoft.com/office/drawing/2014/main" id="{6C14D798-CB13-4C6F-88BE-33D56651FE26}"/>
              </a:ext>
            </a:extLst>
          </p:cNvPr>
          <p:cNvSpPr txBox="1"/>
          <p:nvPr/>
        </p:nvSpPr>
        <p:spPr>
          <a:xfrm>
            <a:off x="10955590" y="3548283"/>
            <a:ext cx="1182153"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6" name="Rectangle 5">
            <a:extLst>
              <a:ext uri="{FF2B5EF4-FFF2-40B4-BE49-F238E27FC236}">
                <a16:creationId xmlns:a16="http://schemas.microsoft.com/office/drawing/2014/main" id="{72A34FC9-A0B1-4401-BE5C-65E0A7B81C07}"/>
              </a:ext>
            </a:extLst>
          </p:cNvPr>
          <p:cNvSpPr/>
          <p:nvPr/>
        </p:nvSpPr>
        <p:spPr>
          <a:xfrm>
            <a:off x="496411" y="1362716"/>
            <a:ext cx="10006687" cy="933204"/>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1800"/>
              </a:spcAft>
              <a:buClrTx/>
              <a:buSzTx/>
              <a:buFontTx/>
              <a:buNone/>
              <a:tabLst/>
              <a:defRPr/>
            </a:pPr>
            <a:r>
              <a:rPr kumimoji="0" lang="en-US" sz="3200" b="0" i="0" u="none" strike="noStrike" kern="1200" cap="none" spc="-80" normalizeH="0" baseline="0" noProof="0">
                <a:ln>
                  <a:noFill/>
                </a:ln>
                <a:solidFill>
                  <a:prstClr val="black"/>
                </a:solidFill>
                <a:effectLst/>
                <a:uLnTx/>
                <a:uFillTx/>
                <a:latin typeface="Calibri"/>
                <a:ea typeface="+mn-ea"/>
                <a:cs typeface="+mn-cs"/>
              </a:rPr>
              <a:t>To recap, projects will likely fall into one the following categories:</a:t>
            </a:r>
          </a:p>
        </p:txBody>
      </p:sp>
      <p:graphicFrame>
        <p:nvGraphicFramePr>
          <p:cNvPr id="3" name="Diagram 2">
            <a:extLst>
              <a:ext uri="{FF2B5EF4-FFF2-40B4-BE49-F238E27FC236}">
                <a16:creationId xmlns:a16="http://schemas.microsoft.com/office/drawing/2014/main" id="{15061DD3-2E44-4163-AE11-041EA4A5E42E}"/>
              </a:ext>
            </a:extLst>
          </p:cNvPr>
          <p:cNvGraphicFramePr/>
          <p:nvPr>
            <p:extLst>
              <p:ext uri="{D42A27DB-BD31-4B8C-83A1-F6EECF244321}">
                <p14:modId xmlns:p14="http://schemas.microsoft.com/office/powerpoint/2010/main" val="51394314"/>
              </p:ext>
            </p:extLst>
          </p:nvPr>
        </p:nvGraphicFramePr>
        <p:xfrm>
          <a:off x="1219199" y="105704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0195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Graphic 63">
            <a:extLst>
              <a:ext uri="{FF2B5EF4-FFF2-40B4-BE49-F238E27FC236}">
                <a16:creationId xmlns:a16="http://schemas.microsoft.com/office/drawing/2014/main" id="{2F445049-0CF7-4257-8B65-378F6A263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24" y="2591696"/>
            <a:ext cx="11243352" cy="2325112"/>
          </a:xfrm>
          <a:prstGeom prst="rect">
            <a:avLst/>
          </a:prstGeom>
        </p:spPr>
      </p:pic>
      <p:sp>
        <p:nvSpPr>
          <p:cNvPr id="86" name="Rectangle: Rounded Corners 85">
            <a:extLst>
              <a:ext uri="{FF2B5EF4-FFF2-40B4-BE49-F238E27FC236}">
                <a16:creationId xmlns:a16="http://schemas.microsoft.com/office/drawing/2014/main" id="{39721003-1BE9-4315-B75B-7B0B02531445}"/>
              </a:ext>
            </a:extLst>
          </p:cNvPr>
          <p:cNvSpPr/>
          <p:nvPr/>
        </p:nvSpPr>
        <p:spPr>
          <a:xfrm>
            <a:off x="11090518" y="3365818"/>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450407D2-C2CD-42D1-B76F-A43BA81D1C1E}"/>
              </a:ext>
            </a:extLst>
          </p:cNvPr>
          <p:cNvSpPr/>
          <p:nvPr/>
        </p:nvSpPr>
        <p:spPr>
          <a:xfrm>
            <a:off x="11062939" y="4581164"/>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1D6CC8D8-175E-4B66-B9EA-8197DE4D97A1}"/>
              </a:ext>
            </a:extLst>
          </p:cNvPr>
          <p:cNvCxnSpPr>
            <a:cxnSpLocks/>
            <a:stCxn id="110" idx="0"/>
            <a:endCxn id="104" idx="2"/>
          </p:cNvCxnSpPr>
          <p:nvPr/>
        </p:nvCxnSpPr>
        <p:spPr>
          <a:xfrm flipV="1">
            <a:off x="11396273" y="4684884"/>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3A3B132-F670-4C00-A106-8D9BA0A8A031}"/>
              </a:ext>
            </a:extLst>
          </p:cNvPr>
          <p:cNvCxnSpPr>
            <a:cxnSpLocks/>
            <a:stCxn id="104" idx="0"/>
            <a:endCxn id="102" idx="2"/>
          </p:cNvCxnSpPr>
          <p:nvPr/>
        </p:nvCxnSpPr>
        <p:spPr>
          <a:xfrm flipV="1">
            <a:off x="11397622" y="4165531"/>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EEF120C-29FE-4C1C-913C-D7A575E7B11E}"/>
              </a:ext>
            </a:extLst>
          </p:cNvPr>
          <p:cNvCxnSpPr>
            <a:cxnSpLocks/>
            <a:stCxn id="102" idx="0"/>
          </p:cNvCxnSpPr>
          <p:nvPr/>
        </p:nvCxnSpPr>
        <p:spPr>
          <a:xfrm flipV="1">
            <a:off x="11397622" y="3365820"/>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24C2BE-4DCF-4CC3-8996-723E854054B1}"/>
              </a:ext>
            </a:extLst>
          </p:cNvPr>
          <p:cNvCxnSpPr>
            <a:cxnSpLocks/>
            <a:stCxn id="96" idx="0"/>
            <a:endCxn id="178" idx="2"/>
          </p:cNvCxnSpPr>
          <p:nvPr/>
        </p:nvCxnSpPr>
        <p:spPr>
          <a:xfrm flipH="1" flipV="1">
            <a:off x="11397622" y="1447801"/>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80D6520-A7C9-4607-AFDE-B48A1550FC31}"/>
              </a:ext>
            </a:extLst>
          </p:cNvPr>
          <p:cNvCxnSpPr>
            <a:cxnSpLocks/>
            <a:stCxn id="96" idx="2"/>
            <a:endCxn id="98" idx="0"/>
          </p:cNvCxnSpPr>
          <p:nvPr/>
        </p:nvCxnSpPr>
        <p:spPr>
          <a:xfrm flipH="1">
            <a:off x="11397622" y="2537629"/>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447A9BA2-C933-4241-9464-EA2336EA146D}"/>
              </a:ext>
            </a:extLst>
          </p:cNvPr>
          <p:cNvSpPr txBox="1"/>
          <p:nvPr/>
        </p:nvSpPr>
        <p:spPr>
          <a:xfrm>
            <a:off x="11067929" y="238522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7. </a:t>
            </a:r>
            <a:r>
              <a:rPr lang="en-US" b="0"/>
              <a:t>STRATEGIES</a:t>
            </a:r>
          </a:p>
        </p:txBody>
      </p:sp>
      <p:sp>
        <p:nvSpPr>
          <p:cNvPr id="97" name="TextBox 96">
            <a:extLst>
              <a:ext uri="{FF2B5EF4-FFF2-40B4-BE49-F238E27FC236}">
                <a16:creationId xmlns:a16="http://schemas.microsoft.com/office/drawing/2014/main" id="{9E28B909-888A-4557-9934-C031EFC2AB1F}"/>
              </a:ext>
            </a:extLst>
          </p:cNvPr>
          <p:cNvSpPr txBox="1"/>
          <p:nvPr/>
        </p:nvSpPr>
        <p:spPr>
          <a:xfrm>
            <a:off x="11067929" y="2746984"/>
            <a:ext cx="666668" cy="152401"/>
          </a:xfrm>
          <a:prstGeom prst="roundRect">
            <a:avLst/>
          </a:prstGeom>
          <a:solidFill>
            <a:srgbClr val="A8ADD0"/>
          </a:solidFill>
          <a:ln w="15875">
            <a:noFill/>
          </a:ln>
          <a:effectLst/>
        </p:spPr>
        <p:txBody>
          <a:bodyPr wrap="square" lIns="27432" rIns="27432" rtlCol="0" anchor="ctr">
            <a:noAutofit/>
          </a:bodyPr>
          <a:lstStyle/>
          <a:p>
            <a:r>
              <a:rPr lang="en-US" sz="600" b="1">
                <a:latin typeface="Arial Narrow" panose="020B0606020202030204" pitchFamily="34" charset="0"/>
              </a:rPr>
              <a:t>9. </a:t>
            </a:r>
            <a:r>
              <a:rPr lang="en-US" sz="600">
                <a:latin typeface="Arial Narrow" panose="020B0606020202030204" pitchFamily="34" charset="0"/>
              </a:rPr>
              <a:t>(MEETING)</a:t>
            </a:r>
          </a:p>
        </p:txBody>
      </p:sp>
      <p:sp>
        <p:nvSpPr>
          <p:cNvPr id="98" name="TextBox 97">
            <a:extLst>
              <a:ext uri="{FF2B5EF4-FFF2-40B4-BE49-F238E27FC236}">
                <a16:creationId xmlns:a16="http://schemas.microsoft.com/office/drawing/2014/main" id="{9D0791F5-2071-494D-A402-658BCF658E71}"/>
              </a:ext>
            </a:extLst>
          </p:cNvPr>
          <p:cNvSpPr txBox="1"/>
          <p:nvPr/>
        </p:nvSpPr>
        <p:spPr>
          <a:xfrm>
            <a:off x="11064288" y="3289618"/>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12. </a:t>
            </a:r>
            <a:r>
              <a:rPr lang="en-US" b="0"/>
              <a:t>FINAL MEETING</a:t>
            </a:r>
          </a:p>
        </p:txBody>
      </p:sp>
      <p:sp>
        <p:nvSpPr>
          <p:cNvPr id="100" name="TextBox 99">
            <a:extLst>
              <a:ext uri="{FF2B5EF4-FFF2-40B4-BE49-F238E27FC236}">
                <a16:creationId xmlns:a16="http://schemas.microsoft.com/office/drawing/2014/main" id="{2D022691-8CD3-42A9-9D94-9C58E6C50EB2}"/>
              </a:ext>
            </a:extLst>
          </p:cNvPr>
          <p:cNvSpPr txBox="1"/>
          <p:nvPr/>
        </p:nvSpPr>
        <p:spPr>
          <a:xfrm>
            <a:off x="11528144" y="3589631"/>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14. </a:t>
            </a:r>
            <a:r>
              <a:rPr lang="en-US" b="0"/>
              <a:t>TRADITIONAL</a:t>
            </a:r>
          </a:p>
        </p:txBody>
      </p:sp>
      <p:sp>
        <p:nvSpPr>
          <p:cNvPr id="101" name="TextBox 100">
            <a:extLst>
              <a:ext uri="{FF2B5EF4-FFF2-40B4-BE49-F238E27FC236}">
                <a16:creationId xmlns:a16="http://schemas.microsoft.com/office/drawing/2014/main" id="{0D823615-4D28-409D-B90D-1B41406250AD}"/>
              </a:ext>
            </a:extLst>
          </p:cNvPr>
          <p:cNvSpPr txBox="1"/>
          <p:nvPr/>
        </p:nvSpPr>
        <p:spPr>
          <a:xfrm>
            <a:off x="11064288" y="3832252"/>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13. </a:t>
            </a:r>
            <a:r>
              <a:rPr lang="en-US" b="0"/>
              <a:t>AGREEMENT</a:t>
            </a:r>
          </a:p>
        </p:txBody>
      </p:sp>
      <p:sp>
        <p:nvSpPr>
          <p:cNvPr id="102" name="TextBox 101">
            <a:extLst>
              <a:ext uri="{FF2B5EF4-FFF2-40B4-BE49-F238E27FC236}">
                <a16:creationId xmlns:a16="http://schemas.microsoft.com/office/drawing/2014/main" id="{071BF641-1471-4A14-87ED-39650CBC5912}"/>
              </a:ext>
            </a:extLst>
          </p:cNvPr>
          <p:cNvSpPr txBox="1"/>
          <p:nvPr/>
        </p:nvSpPr>
        <p:spPr>
          <a:xfrm>
            <a:off x="11064288" y="4013130"/>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15. </a:t>
            </a:r>
            <a:r>
              <a:rPr lang="en-US" b="0"/>
              <a:t>WMD / ERP</a:t>
            </a:r>
          </a:p>
        </p:txBody>
      </p:sp>
      <p:sp>
        <p:nvSpPr>
          <p:cNvPr id="103" name="TextBox 102">
            <a:extLst>
              <a:ext uri="{FF2B5EF4-FFF2-40B4-BE49-F238E27FC236}">
                <a16:creationId xmlns:a16="http://schemas.microsoft.com/office/drawing/2014/main" id="{8DA4F4AC-3335-4040-81C1-E4F299099476}"/>
              </a:ext>
            </a:extLst>
          </p:cNvPr>
          <p:cNvSpPr txBox="1"/>
          <p:nvPr/>
        </p:nvSpPr>
        <p:spPr>
          <a:xfrm>
            <a:off x="10778854" y="4362024"/>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17. </a:t>
            </a:r>
            <a:r>
              <a:rPr lang="en-US" b="0"/>
              <a:t>ROW</a:t>
            </a:r>
          </a:p>
        </p:txBody>
      </p:sp>
      <p:sp>
        <p:nvSpPr>
          <p:cNvPr id="104" name="TextBox 103">
            <a:extLst>
              <a:ext uri="{FF2B5EF4-FFF2-40B4-BE49-F238E27FC236}">
                <a16:creationId xmlns:a16="http://schemas.microsoft.com/office/drawing/2014/main" id="{F864FFC4-F899-405B-A3D8-A76BD4B6E4C5}"/>
              </a:ext>
            </a:extLst>
          </p:cNvPr>
          <p:cNvSpPr txBox="1"/>
          <p:nvPr/>
        </p:nvSpPr>
        <p:spPr>
          <a:xfrm>
            <a:off x="11064288" y="4532483"/>
            <a:ext cx="666668" cy="152401"/>
          </a:xfrm>
          <a:prstGeom prst="roundRect">
            <a:avLst/>
          </a:prstGeom>
          <a:solidFill>
            <a:srgbClr val="F2CA7E"/>
          </a:solidFill>
          <a:ln w="15875">
            <a:noFill/>
          </a:ln>
        </p:spPr>
        <p:txBody>
          <a:bodyPr wrap="square" lIns="27432" rIns="27432" rtlCol="0" anchor="ctr">
            <a:noAutofit/>
          </a:bodyPr>
          <a:lstStyle/>
          <a:p>
            <a:r>
              <a:rPr lang="en-US" sz="600" b="1">
                <a:latin typeface="Arial Narrow" panose="020B0606020202030204" pitchFamily="34" charset="0"/>
              </a:rPr>
              <a:t>18. </a:t>
            </a:r>
            <a:r>
              <a:rPr lang="en-US" sz="600">
                <a:latin typeface="Arial Narrow" panose="020B0606020202030204" pitchFamily="34" charset="0"/>
              </a:rPr>
              <a:t>FINAL DESIGN</a:t>
            </a:r>
          </a:p>
        </p:txBody>
      </p:sp>
      <p:sp>
        <p:nvSpPr>
          <p:cNvPr id="105" name="TextBox 104">
            <a:extLst>
              <a:ext uri="{FF2B5EF4-FFF2-40B4-BE49-F238E27FC236}">
                <a16:creationId xmlns:a16="http://schemas.microsoft.com/office/drawing/2014/main" id="{22903B16-CD9F-49A1-A460-D31BC189C928}"/>
              </a:ext>
            </a:extLst>
          </p:cNvPr>
          <p:cNvSpPr txBox="1"/>
          <p:nvPr/>
        </p:nvSpPr>
        <p:spPr>
          <a:xfrm>
            <a:off x="11090518" y="4713361"/>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PLANS</a:t>
            </a:r>
          </a:p>
        </p:txBody>
      </p:sp>
      <p:sp>
        <p:nvSpPr>
          <p:cNvPr id="106" name="TextBox 105">
            <a:extLst>
              <a:ext uri="{FF2B5EF4-FFF2-40B4-BE49-F238E27FC236}">
                <a16:creationId xmlns:a16="http://schemas.microsoft.com/office/drawing/2014/main" id="{0587C2D3-9C86-4224-867A-33311AEA713C}"/>
              </a:ext>
            </a:extLst>
          </p:cNvPr>
          <p:cNvSpPr txBox="1"/>
          <p:nvPr/>
        </p:nvSpPr>
        <p:spPr>
          <a:xfrm>
            <a:off x="11090518" y="489423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(PERMIT MOD)</a:t>
            </a:r>
          </a:p>
        </p:txBody>
      </p:sp>
      <p:sp>
        <p:nvSpPr>
          <p:cNvPr id="107" name="TextBox 106">
            <a:extLst>
              <a:ext uri="{FF2B5EF4-FFF2-40B4-BE49-F238E27FC236}">
                <a16:creationId xmlns:a16="http://schemas.microsoft.com/office/drawing/2014/main" id="{D8B7AAD6-567B-498B-B2B0-5DCA652AEC96}"/>
              </a:ext>
            </a:extLst>
          </p:cNvPr>
          <p:cNvSpPr txBox="1"/>
          <p:nvPr/>
        </p:nvSpPr>
        <p:spPr>
          <a:xfrm>
            <a:off x="11090518" y="5075117"/>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REPORT</a:t>
            </a:r>
          </a:p>
        </p:txBody>
      </p:sp>
      <p:sp>
        <p:nvSpPr>
          <p:cNvPr id="108" name="TextBox 107">
            <a:extLst>
              <a:ext uri="{FF2B5EF4-FFF2-40B4-BE49-F238E27FC236}">
                <a16:creationId xmlns:a16="http://schemas.microsoft.com/office/drawing/2014/main" id="{34B6CDE9-31FF-4107-B9D9-63ECAB7F96A2}"/>
              </a:ext>
            </a:extLst>
          </p:cNvPr>
          <p:cNvSpPr txBox="1"/>
          <p:nvPr/>
        </p:nvSpPr>
        <p:spPr>
          <a:xfrm>
            <a:off x="11090518" y="525599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(PERMIT MOD)</a:t>
            </a:r>
          </a:p>
        </p:txBody>
      </p:sp>
      <p:sp>
        <p:nvSpPr>
          <p:cNvPr id="109" name="TextBox 108">
            <a:extLst>
              <a:ext uri="{FF2B5EF4-FFF2-40B4-BE49-F238E27FC236}">
                <a16:creationId xmlns:a16="http://schemas.microsoft.com/office/drawing/2014/main" id="{2E4FD9AF-84A0-4EF7-B847-9F7FB53516B0}"/>
              </a:ext>
            </a:extLst>
          </p:cNvPr>
          <p:cNvSpPr txBox="1"/>
          <p:nvPr/>
        </p:nvSpPr>
        <p:spPr>
          <a:xfrm>
            <a:off x="11090518" y="543687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CONSTRUCTION</a:t>
            </a:r>
          </a:p>
        </p:txBody>
      </p:sp>
      <p:sp>
        <p:nvSpPr>
          <p:cNvPr id="110" name="TextBox 109">
            <a:extLst>
              <a:ext uri="{FF2B5EF4-FFF2-40B4-BE49-F238E27FC236}">
                <a16:creationId xmlns:a16="http://schemas.microsoft.com/office/drawing/2014/main" id="{F28E0138-681F-4FCF-BAFF-670EB0703B77}"/>
              </a:ext>
            </a:extLst>
          </p:cNvPr>
          <p:cNvSpPr txBox="1"/>
          <p:nvPr/>
        </p:nvSpPr>
        <p:spPr>
          <a:xfrm>
            <a:off x="11090518" y="5617754"/>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OPERATION</a:t>
            </a:r>
          </a:p>
        </p:txBody>
      </p:sp>
      <p:cxnSp>
        <p:nvCxnSpPr>
          <p:cNvPr id="154" name="Connector: Elbow 153">
            <a:extLst>
              <a:ext uri="{FF2B5EF4-FFF2-40B4-BE49-F238E27FC236}">
                <a16:creationId xmlns:a16="http://schemas.microsoft.com/office/drawing/2014/main" id="{B90796B6-B0CD-4F59-AE9F-BBAD8D6B27D2}"/>
              </a:ext>
            </a:extLst>
          </p:cNvPr>
          <p:cNvCxnSpPr>
            <a:stCxn id="161" idx="3"/>
            <a:endCxn id="100" idx="0"/>
          </p:cNvCxnSpPr>
          <p:nvPr/>
        </p:nvCxnSpPr>
        <p:spPr>
          <a:xfrm>
            <a:off x="11730956" y="3184941"/>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9ABED575-AA7B-49AE-B755-BD1A419164FF}"/>
              </a:ext>
            </a:extLst>
          </p:cNvPr>
          <p:cNvCxnSpPr>
            <a:cxnSpLocks/>
            <a:stCxn id="100" idx="2"/>
            <a:endCxn id="102" idx="3"/>
          </p:cNvCxnSpPr>
          <p:nvPr/>
        </p:nvCxnSpPr>
        <p:spPr>
          <a:xfrm rot="5400000">
            <a:off x="11608301" y="3864687"/>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BE6ED097-35CB-494A-9040-1F3A85E8A46E}"/>
              </a:ext>
            </a:extLst>
          </p:cNvPr>
          <p:cNvCxnSpPr>
            <a:cxnSpLocks/>
            <a:stCxn id="96" idx="2"/>
            <a:endCxn id="159" idx="3"/>
          </p:cNvCxnSpPr>
          <p:nvPr/>
        </p:nvCxnSpPr>
        <p:spPr>
          <a:xfrm rot="5400000">
            <a:off x="11264499" y="2505543"/>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A026EDFE-00FB-4717-A5D0-EEE1A06B2FC2}"/>
              </a:ext>
            </a:extLst>
          </p:cNvPr>
          <p:cNvCxnSpPr>
            <a:cxnSpLocks/>
            <a:stCxn id="98" idx="2"/>
            <a:endCxn id="100" idx="1"/>
          </p:cNvCxnSpPr>
          <p:nvPr/>
        </p:nvCxnSpPr>
        <p:spPr>
          <a:xfrm rot="16200000" flipH="1">
            <a:off x="11350977" y="3488664"/>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0D38EB5C-7AEA-427C-A72A-6BCDEE041238}"/>
              </a:ext>
            </a:extLst>
          </p:cNvPr>
          <p:cNvCxnSpPr>
            <a:cxnSpLocks/>
            <a:stCxn id="102" idx="2"/>
            <a:endCxn id="103" idx="3"/>
          </p:cNvCxnSpPr>
          <p:nvPr/>
        </p:nvCxnSpPr>
        <p:spPr>
          <a:xfrm rot="5400000">
            <a:off x="11135355" y="4175958"/>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EE62C77F-CDD2-4DA5-BAB5-7C6490825239}"/>
              </a:ext>
            </a:extLst>
          </p:cNvPr>
          <p:cNvSpPr txBox="1"/>
          <p:nvPr/>
        </p:nvSpPr>
        <p:spPr>
          <a:xfrm>
            <a:off x="10778854" y="2566106"/>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8. </a:t>
            </a:r>
            <a:r>
              <a:rPr lang="en-US" b="0"/>
              <a:t>FUNDING</a:t>
            </a:r>
          </a:p>
        </p:txBody>
      </p:sp>
      <p:sp>
        <p:nvSpPr>
          <p:cNvPr id="160" name="TextBox 159">
            <a:extLst>
              <a:ext uri="{FF2B5EF4-FFF2-40B4-BE49-F238E27FC236}">
                <a16:creationId xmlns:a16="http://schemas.microsoft.com/office/drawing/2014/main" id="{68043A2C-0273-47A2-B92E-BDEC07FCF430}"/>
              </a:ext>
            </a:extLst>
          </p:cNvPr>
          <p:cNvSpPr txBox="1"/>
          <p:nvPr/>
        </p:nvSpPr>
        <p:spPr>
          <a:xfrm>
            <a:off x="11064288" y="2927862"/>
            <a:ext cx="666668" cy="152401"/>
          </a:xfrm>
          <a:prstGeom prst="roundRect">
            <a:avLst/>
          </a:prstGeom>
          <a:solidFill>
            <a:srgbClr val="F2A88C"/>
          </a:solidFill>
          <a:ln w="15875">
            <a:noFill/>
          </a:ln>
          <a:effectLst/>
        </p:spPr>
        <p:txBody>
          <a:bodyPr wrap="square" lIns="27432" rIns="27432" rtlCol="0" anchor="ctr">
            <a:noAutofit/>
          </a:bodyPr>
          <a:lstStyle/>
          <a:p>
            <a:r>
              <a:rPr lang="en-US" sz="600" b="1">
                <a:latin typeface="Arial Narrow" panose="020B0606020202030204" pitchFamily="34" charset="0"/>
              </a:rPr>
              <a:t>10. </a:t>
            </a:r>
            <a:r>
              <a:rPr lang="en-US" sz="600">
                <a:latin typeface="Arial Narrow" panose="020B0606020202030204" pitchFamily="34" charset="0"/>
              </a:rPr>
              <a:t>STRATEGIZE</a:t>
            </a:r>
          </a:p>
        </p:txBody>
      </p:sp>
      <p:sp>
        <p:nvSpPr>
          <p:cNvPr id="161" name="TextBox 160">
            <a:extLst>
              <a:ext uri="{FF2B5EF4-FFF2-40B4-BE49-F238E27FC236}">
                <a16:creationId xmlns:a16="http://schemas.microsoft.com/office/drawing/2014/main" id="{CDA5CD07-B478-45CC-AA7D-6551E97DD142}"/>
              </a:ext>
            </a:extLst>
          </p:cNvPr>
          <p:cNvSpPr txBox="1"/>
          <p:nvPr/>
        </p:nvSpPr>
        <p:spPr>
          <a:xfrm>
            <a:off x="11064288" y="3108740"/>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11. </a:t>
            </a:r>
            <a:r>
              <a:rPr lang="en-US" b="0"/>
              <a:t>FURTHER WORK</a:t>
            </a:r>
          </a:p>
        </p:txBody>
      </p:sp>
      <p:sp>
        <p:nvSpPr>
          <p:cNvPr id="162" name="Diamond 161">
            <a:extLst>
              <a:ext uri="{FF2B5EF4-FFF2-40B4-BE49-F238E27FC236}">
                <a16:creationId xmlns:a16="http://schemas.microsoft.com/office/drawing/2014/main" id="{F54A5833-9D49-4616-917E-DEE570E1506E}"/>
              </a:ext>
            </a:extLst>
          </p:cNvPr>
          <p:cNvSpPr/>
          <p:nvPr/>
        </p:nvSpPr>
        <p:spPr>
          <a:xfrm>
            <a:off x="11347277" y="3610817"/>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Connector: Elbow 162">
            <a:extLst>
              <a:ext uri="{FF2B5EF4-FFF2-40B4-BE49-F238E27FC236}">
                <a16:creationId xmlns:a16="http://schemas.microsoft.com/office/drawing/2014/main" id="{926C116E-B39E-4E09-A4A5-5BB5EA9AB8B6}"/>
              </a:ext>
            </a:extLst>
          </p:cNvPr>
          <p:cNvCxnSpPr>
            <a:cxnSpLocks/>
            <a:stCxn id="98" idx="2"/>
          </p:cNvCxnSpPr>
          <p:nvPr/>
        </p:nvCxnSpPr>
        <p:spPr>
          <a:xfrm rot="16200000" flipH="1">
            <a:off x="11565406" y="3274234"/>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64" name="Diamond 163">
            <a:extLst>
              <a:ext uri="{FF2B5EF4-FFF2-40B4-BE49-F238E27FC236}">
                <a16:creationId xmlns:a16="http://schemas.microsoft.com/office/drawing/2014/main" id="{A2B81C00-9E8E-474F-B9D1-78669E70B6C1}"/>
              </a:ext>
            </a:extLst>
          </p:cNvPr>
          <p:cNvSpPr/>
          <p:nvPr/>
        </p:nvSpPr>
        <p:spPr>
          <a:xfrm>
            <a:off x="11347277" y="3483530"/>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538C622F-51AD-4C10-B49B-1926623B6291}"/>
              </a:ext>
            </a:extLst>
          </p:cNvPr>
          <p:cNvSpPr txBox="1"/>
          <p:nvPr/>
        </p:nvSpPr>
        <p:spPr>
          <a:xfrm>
            <a:off x="11061984" y="4193051"/>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16. </a:t>
            </a:r>
            <a:r>
              <a:rPr lang="en-US" b="0"/>
              <a:t>DELIVERABLE</a:t>
            </a:r>
          </a:p>
        </p:txBody>
      </p:sp>
      <p:sp>
        <p:nvSpPr>
          <p:cNvPr id="166" name="TextBox 165">
            <a:extLst>
              <a:ext uri="{FF2B5EF4-FFF2-40B4-BE49-F238E27FC236}">
                <a16:creationId xmlns:a16="http://schemas.microsoft.com/office/drawing/2014/main" id="{19C1DD11-AB19-4A07-9A6E-38CA63F787BB}"/>
              </a:ext>
            </a:extLst>
          </p:cNvPr>
          <p:cNvSpPr txBox="1"/>
          <p:nvPr/>
        </p:nvSpPr>
        <p:spPr>
          <a:xfrm>
            <a:off x="11221169" y="3515974"/>
            <a:ext cx="145873" cy="46166"/>
          </a:xfrm>
          <a:prstGeom prst="rect">
            <a:avLst/>
          </a:prstGeom>
          <a:noFill/>
        </p:spPr>
        <p:txBody>
          <a:bodyPr wrap="none" lIns="0" tIns="0" rIns="0" bIns="0" rtlCol="0">
            <a:spAutoFit/>
          </a:bodyPr>
          <a:lstStyle/>
          <a:p>
            <a:pPr algn="r"/>
            <a:r>
              <a:rPr lang="en-US" sz="300"/>
              <a:t>ASSURED</a:t>
            </a:r>
          </a:p>
        </p:txBody>
      </p:sp>
      <p:sp>
        <p:nvSpPr>
          <p:cNvPr id="167" name="TextBox 166">
            <a:extLst>
              <a:ext uri="{FF2B5EF4-FFF2-40B4-BE49-F238E27FC236}">
                <a16:creationId xmlns:a16="http://schemas.microsoft.com/office/drawing/2014/main" id="{244A1A50-CC0E-4A82-ADC4-13FC8F87360D}"/>
              </a:ext>
            </a:extLst>
          </p:cNvPr>
          <p:cNvSpPr txBox="1"/>
          <p:nvPr/>
        </p:nvSpPr>
        <p:spPr>
          <a:xfrm>
            <a:off x="11123359" y="3645791"/>
            <a:ext cx="253274" cy="46166"/>
          </a:xfrm>
          <a:prstGeom prst="rect">
            <a:avLst/>
          </a:prstGeom>
          <a:noFill/>
        </p:spPr>
        <p:txBody>
          <a:bodyPr wrap="none" lIns="0" tIns="0" rIns="0" bIns="0" rtlCol="0">
            <a:spAutoFit/>
          </a:bodyPr>
          <a:lstStyle/>
          <a:p>
            <a:pPr algn="r"/>
            <a:r>
              <a:rPr lang="en-US" sz="300"/>
              <a:t>REQUIREMENTS</a:t>
            </a:r>
          </a:p>
        </p:txBody>
      </p:sp>
      <p:sp>
        <p:nvSpPr>
          <p:cNvPr id="168" name="TextBox 167">
            <a:extLst>
              <a:ext uri="{FF2B5EF4-FFF2-40B4-BE49-F238E27FC236}">
                <a16:creationId xmlns:a16="http://schemas.microsoft.com/office/drawing/2014/main" id="{AA5EF525-5418-4668-A871-69A630E6F795}"/>
              </a:ext>
            </a:extLst>
          </p:cNvPr>
          <p:cNvSpPr txBox="1"/>
          <p:nvPr/>
        </p:nvSpPr>
        <p:spPr>
          <a:xfrm>
            <a:off x="11407962" y="3582713"/>
            <a:ext cx="19236" cy="46166"/>
          </a:xfrm>
          <a:prstGeom prst="rect">
            <a:avLst/>
          </a:prstGeom>
          <a:noFill/>
        </p:spPr>
        <p:txBody>
          <a:bodyPr wrap="none" lIns="0" tIns="0" rIns="0" bIns="0" rtlCol="0">
            <a:spAutoFit/>
          </a:bodyPr>
          <a:lstStyle/>
          <a:p>
            <a:pPr algn="r"/>
            <a:r>
              <a:rPr lang="en-US" sz="300" b="1"/>
              <a:t>Y</a:t>
            </a:r>
          </a:p>
        </p:txBody>
      </p:sp>
      <p:sp>
        <p:nvSpPr>
          <p:cNvPr id="169" name="TextBox 168">
            <a:extLst>
              <a:ext uri="{FF2B5EF4-FFF2-40B4-BE49-F238E27FC236}">
                <a16:creationId xmlns:a16="http://schemas.microsoft.com/office/drawing/2014/main" id="{8931C26E-26D9-48C0-846C-8C88E9ABF441}"/>
              </a:ext>
            </a:extLst>
          </p:cNvPr>
          <p:cNvSpPr txBox="1"/>
          <p:nvPr/>
        </p:nvSpPr>
        <p:spPr>
          <a:xfrm>
            <a:off x="11458751" y="3494647"/>
            <a:ext cx="25648" cy="46166"/>
          </a:xfrm>
          <a:prstGeom prst="rect">
            <a:avLst/>
          </a:prstGeom>
          <a:noFill/>
        </p:spPr>
        <p:txBody>
          <a:bodyPr wrap="none" lIns="0" tIns="0" rIns="0" bIns="0" rtlCol="0">
            <a:spAutoFit/>
          </a:bodyPr>
          <a:lstStyle/>
          <a:p>
            <a:pPr algn="r"/>
            <a:r>
              <a:rPr lang="en-US" sz="300" b="1"/>
              <a:t>N</a:t>
            </a:r>
          </a:p>
        </p:txBody>
      </p:sp>
      <p:sp>
        <p:nvSpPr>
          <p:cNvPr id="170" name="TextBox 169">
            <a:extLst>
              <a:ext uri="{FF2B5EF4-FFF2-40B4-BE49-F238E27FC236}">
                <a16:creationId xmlns:a16="http://schemas.microsoft.com/office/drawing/2014/main" id="{F792EBED-E85A-424A-8116-9D173FBDEF35}"/>
              </a:ext>
            </a:extLst>
          </p:cNvPr>
          <p:cNvSpPr txBox="1"/>
          <p:nvPr/>
        </p:nvSpPr>
        <p:spPr>
          <a:xfrm>
            <a:off x="11405126" y="3711499"/>
            <a:ext cx="19236" cy="46166"/>
          </a:xfrm>
          <a:prstGeom prst="rect">
            <a:avLst/>
          </a:prstGeom>
          <a:noFill/>
        </p:spPr>
        <p:txBody>
          <a:bodyPr wrap="none" lIns="0" tIns="0" rIns="0" bIns="0" rtlCol="0">
            <a:spAutoFit/>
          </a:bodyPr>
          <a:lstStyle/>
          <a:p>
            <a:pPr algn="r"/>
            <a:r>
              <a:rPr lang="en-US" sz="300" b="1"/>
              <a:t>Y</a:t>
            </a:r>
          </a:p>
        </p:txBody>
      </p:sp>
      <p:sp>
        <p:nvSpPr>
          <p:cNvPr id="171" name="TextBox 170">
            <a:extLst>
              <a:ext uri="{FF2B5EF4-FFF2-40B4-BE49-F238E27FC236}">
                <a16:creationId xmlns:a16="http://schemas.microsoft.com/office/drawing/2014/main" id="{A2911986-53C6-4344-AD20-C1654A5FE669}"/>
              </a:ext>
            </a:extLst>
          </p:cNvPr>
          <p:cNvSpPr txBox="1"/>
          <p:nvPr/>
        </p:nvSpPr>
        <p:spPr>
          <a:xfrm>
            <a:off x="11458751" y="3620650"/>
            <a:ext cx="25648" cy="46166"/>
          </a:xfrm>
          <a:prstGeom prst="rect">
            <a:avLst/>
          </a:prstGeom>
          <a:noFill/>
        </p:spPr>
        <p:txBody>
          <a:bodyPr wrap="none" lIns="0" tIns="0" rIns="0" bIns="0" rtlCol="0">
            <a:spAutoFit/>
          </a:bodyPr>
          <a:lstStyle/>
          <a:p>
            <a:pPr algn="r"/>
            <a:r>
              <a:rPr lang="en-US" sz="300" b="1"/>
              <a:t>N</a:t>
            </a:r>
          </a:p>
        </p:txBody>
      </p:sp>
      <p:sp>
        <p:nvSpPr>
          <p:cNvPr id="172" name="TextBox 171">
            <a:extLst>
              <a:ext uri="{FF2B5EF4-FFF2-40B4-BE49-F238E27FC236}">
                <a16:creationId xmlns:a16="http://schemas.microsoft.com/office/drawing/2014/main" id="{FFB4C6F2-71AC-4A4D-BD93-3050A428EE50}"/>
              </a:ext>
            </a:extLst>
          </p:cNvPr>
          <p:cNvSpPr txBox="1"/>
          <p:nvPr/>
        </p:nvSpPr>
        <p:spPr>
          <a:xfrm>
            <a:off x="11856229" y="3226200"/>
            <a:ext cx="168379" cy="92333"/>
          </a:xfrm>
          <a:prstGeom prst="rect">
            <a:avLst/>
          </a:prstGeom>
          <a:noFill/>
        </p:spPr>
        <p:txBody>
          <a:bodyPr wrap="none" lIns="0" tIns="0" rIns="0" bIns="0" rtlCol="0">
            <a:spAutoFit/>
          </a:bodyPr>
          <a:lstStyle/>
          <a:p>
            <a:r>
              <a:rPr lang="en-US" sz="300"/>
              <a:t>NO VIABLE</a:t>
            </a:r>
          </a:p>
          <a:p>
            <a:r>
              <a:rPr lang="en-US" sz="300"/>
              <a:t>OPTIONS</a:t>
            </a:r>
          </a:p>
        </p:txBody>
      </p:sp>
      <p:sp>
        <p:nvSpPr>
          <p:cNvPr id="173" name="TextBox 172">
            <a:extLst>
              <a:ext uri="{FF2B5EF4-FFF2-40B4-BE49-F238E27FC236}">
                <a16:creationId xmlns:a16="http://schemas.microsoft.com/office/drawing/2014/main" id="{2DEE78D4-80CA-44BA-8498-7F4E5022E063}"/>
              </a:ext>
            </a:extLst>
          </p:cNvPr>
          <p:cNvSpPr txBox="1"/>
          <p:nvPr/>
        </p:nvSpPr>
        <p:spPr>
          <a:xfrm>
            <a:off x="11067929" y="220435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6. </a:t>
            </a:r>
            <a:r>
              <a:rPr lang="en-US" b="0"/>
              <a:t>COORDINATION</a:t>
            </a:r>
          </a:p>
        </p:txBody>
      </p:sp>
      <p:sp>
        <p:nvSpPr>
          <p:cNvPr id="174" name="TextBox 173">
            <a:extLst>
              <a:ext uri="{FF2B5EF4-FFF2-40B4-BE49-F238E27FC236}">
                <a16:creationId xmlns:a16="http://schemas.microsoft.com/office/drawing/2014/main" id="{B803BC4B-45CF-4B61-9C3A-AA5BC05F3E65}"/>
              </a:ext>
            </a:extLst>
          </p:cNvPr>
          <p:cNvSpPr txBox="1"/>
          <p:nvPr/>
        </p:nvSpPr>
        <p:spPr>
          <a:xfrm>
            <a:off x="11067929" y="202347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5. </a:t>
            </a:r>
            <a:r>
              <a:rPr lang="en-US" b="0"/>
              <a:t>SCREENING</a:t>
            </a:r>
          </a:p>
        </p:txBody>
      </p:sp>
      <p:sp>
        <p:nvSpPr>
          <p:cNvPr id="175" name="TextBox 174">
            <a:extLst>
              <a:ext uri="{FF2B5EF4-FFF2-40B4-BE49-F238E27FC236}">
                <a16:creationId xmlns:a16="http://schemas.microsoft.com/office/drawing/2014/main" id="{3086CD6E-7F60-47E8-9512-2572D6943DCF}"/>
              </a:ext>
            </a:extLst>
          </p:cNvPr>
          <p:cNvSpPr txBox="1"/>
          <p:nvPr/>
        </p:nvSpPr>
        <p:spPr>
          <a:xfrm>
            <a:off x="11067929" y="166171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3. </a:t>
            </a:r>
            <a:r>
              <a:rPr lang="en-US" b="0"/>
              <a:t>GOALS</a:t>
            </a:r>
          </a:p>
        </p:txBody>
      </p:sp>
      <p:sp>
        <p:nvSpPr>
          <p:cNvPr id="176" name="TextBox 175">
            <a:extLst>
              <a:ext uri="{FF2B5EF4-FFF2-40B4-BE49-F238E27FC236}">
                <a16:creationId xmlns:a16="http://schemas.microsoft.com/office/drawing/2014/main" id="{8795FAC5-0467-483C-A41B-F354D569C786}"/>
              </a:ext>
            </a:extLst>
          </p:cNvPr>
          <p:cNvSpPr txBox="1"/>
          <p:nvPr/>
        </p:nvSpPr>
        <p:spPr>
          <a:xfrm>
            <a:off x="11067929" y="184259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4. </a:t>
            </a:r>
            <a:r>
              <a:rPr lang="en-US" b="0"/>
              <a:t>SOLUTIONS</a:t>
            </a:r>
          </a:p>
        </p:txBody>
      </p:sp>
      <p:sp>
        <p:nvSpPr>
          <p:cNvPr id="177" name="TextBox 176">
            <a:extLst>
              <a:ext uri="{FF2B5EF4-FFF2-40B4-BE49-F238E27FC236}">
                <a16:creationId xmlns:a16="http://schemas.microsoft.com/office/drawing/2014/main" id="{BEE56313-8C5F-4837-8321-9221CABAA308}"/>
              </a:ext>
            </a:extLst>
          </p:cNvPr>
          <p:cNvSpPr txBox="1"/>
          <p:nvPr/>
        </p:nvSpPr>
        <p:spPr>
          <a:xfrm>
            <a:off x="11067929" y="1480838"/>
            <a:ext cx="666668" cy="152401"/>
          </a:xfrm>
          <a:prstGeom prst="roundRect">
            <a:avLst/>
          </a:prstGeom>
          <a:solidFill>
            <a:srgbClr val="98D1A6"/>
          </a:solidFill>
          <a:ln w="15875">
            <a:noFill/>
          </a:ln>
          <a:effectLst/>
        </p:spPr>
        <p:txBody>
          <a:bodyPr wrap="square" lIns="27432" rIns="27432" rtlCol="0" anchor="ctr">
            <a:noAutofit/>
          </a:bodyPr>
          <a:lstStyle/>
          <a:p>
            <a:r>
              <a:rPr lang="en-US" sz="600" b="1">
                <a:latin typeface="Arial Narrow" panose="020B0606020202030204" pitchFamily="34" charset="0"/>
              </a:rPr>
              <a:t>2. </a:t>
            </a:r>
            <a:r>
              <a:rPr lang="en-US" sz="600">
                <a:latin typeface="Arial Narrow" panose="020B0606020202030204" pitchFamily="34" charset="0"/>
              </a:rPr>
              <a:t>EXPLORE</a:t>
            </a:r>
          </a:p>
        </p:txBody>
      </p:sp>
      <p:sp>
        <p:nvSpPr>
          <p:cNvPr id="178" name="TextBox 177">
            <a:extLst>
              <a:ext uri="{FF2B5EF4-FFF2-40B4-BE49-F238E27FC236}">
                <a16:creationId xmlns:a16="http://schemas.microsoft.com/office/drawing/2014/main" id="{950AD6C5-08C4-4A38-9DDA-871F963E14DA}"/>
              </a:ext>
            </a:extLst>
          </p:cNvPr>
          <p:cNvSpPr txBox="1"/>
          <p:nvPr/>
        </p:nvSpPr>
        <p:spPr>
          <a:xfrm>
            <a:off x="11064288" y="1295400"/>
            <a:ext cx="666668" cy="152401"/>
          </a:xfrm>
          <a:prstGeom prst="roundRect">
            <a:avLst/>
          </a:prstGeom>
          <a:solidFill>
            <a:srgbClr val="98D1A6"/>
          </a:solidFill>
          <a:ln w="15875">
            <a:noFill/>
          </a:ln>
          <a:effectLst/>
        </p:spPr>
        <p:txBody>
          <a:bodyPr wrap="square" lIns="27432" rIns="27432" rtlCol="0" anchor="ctr">
            <a:noAutofit/>
          </a:bodyPr>
          <a:lstStyle/>
          <a:p>
            <a:r>
              <a:rPr lang="en-US" sz="600" b="1">
                <a:latin typeface="Arial Narrow" panose="020B0606020202030204" pitchFamily="34" charset="0"/>
              </a:rPr>
              <a:t>1. </a:t>
            </a:r>
            <a:r>
              <a:rPr lang="en-US" sz="600">
                <a:latin typeface="Arial Narrow" panose="020B0606020202030204" pitchFamily="34" charset="0"/>
              </a:rPr>
              <a:t>IDENTIFICATION</a:t>
            </a:r>
          </a:p>
        </p:txBody>
      </p:sp>
      <p:sp>
        <p:nvSpPr>
          <p:cNvPr id="225" name="TextBox 224">
            <a:extLst>
              <a:ext uri="{FF2B5EF4-FFF2-40B4-BE49-F238E27FC236}">
                <a16:creationId xmlns:a16="http://schemas.microsoft.com/office/drawing/2014/main" id="{66DD9EA1-927A-4238-8C99-F575A949E785}"/>
              </a:ext>
            </a:extLst>
          </p:cNvPr>
          <p:cNvSpPr txBox="1"/>
          <p:nvPr/>
        </p:nvSpPr>
        <p:spPr>
          <a:xfrm>
            <a:off x="10763928" y="3235563"/>
            <a:ext cx="1260680" cy="725463"/>
          </a:xfrm>
          <a:prstGeom prst="roundRect">
            <a:avLst/>
          </a:prstGeom>
          <a:solidFill>
            <a:srgbClr val="F8D0C0"/>
          </a:solidFill>
          <a:ln w="28575">
            <a:solidFill>
              <a:srgbClr val="28013D"/>
            </a:solidFill>
          </a:ln>
          <a:effectLst>
            <a:glow rad="101600">
              <a:srgbClr val="28013D">
                <a:alpha val="40000"/>
              </a:srgbClr>
            </a:glow>
          </a:effectLst>
        </p:spPr>
        <p:txBody>
          <a:bodyPr wrap="square" lIns="27432" rIns="27432" rtlCol="0" anchor="ctr">
            <a:noAutofit/>
          </a:bodyPr>
          <a:lstStyle/>
          <a:p>
            <a:endParaRPr lang="en-US" sz="1200">
              <a:latin typeface="Arial Narrow" panose="020B0606020202030204" pitchFamily="34" charset="0"/>
            </a:endParaRPr>
          </a:p>
        </p:txBody>
      </p:sp>
      <p:sp>
        <p:nvSpPr>
          <p:cNvPr id="57" name="TextBox 56">
            <a:extLst>
              <a:ext uri="{FF2B5EF4-FFF2-40B4-BE49-F238E27FC236}">
                <a16:creationId xmlns:a16="http://schemas.microsoft.com/office/drawing/2014/main" id="{FD635E76-8D4A-4C6C-842B-3D6EBF16D2B4}"/>
              </a:ext>
            </a:extLst>
          </p:cNvPr>
          <p:cNvSpPr txBox="1"/>
          <p:nvPr/>
        </p:nvSpPr>
        <p:spPr>
          <a:xfrm>
            <a:off x="10714090" y="3137257"/>
            <a:ext cx="1362456"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r>
              <a:rPr lang="en-US" sz="1200" b="1">
                <a:latin typeface="Arial Narrow" panose="020B0606020202030204" pitchFamily="34" charset="0"/>
              </a:rPr>
              <a:t>12. </a:t>
            </a:r>
            <a:r>
              <a:rPr lang="en-US" sz="1200">
                <a:latin typeface="Arial Narrow" panose="020B0606020202030204" pitchFamily="34" charset="0"/>
              </a:rPr>
              <a:t>FINAL MEETING</a:t>
            </a:r>
          </a:p>
        </p:txBody>
      </p:sp>
      <p:sp>
        <p:nvSpPr>
          <p:cNvPr id="226" name="TextBox 225">
            <a:extLst>
              <a:ext uri="{FF2B5EF4-FFF2-40B4-BE49-F238E27FC236}">
                <a16:creationId xmlns:a16="http://schemas.microsoft.com/office/drawing/2014/main" id="{6C14D798-CB13-4C6F-88BE-33D56651FE26}"/>
              </a:ext>
            </a:extLst>
          </p:cNvPr>
          <p:cNvSpPr txBox="1"/>
          <p:nvPr/>
        </p:nvSpPr>
        <p:spPr>
          <a:xfrm>
            <a:off x="10955590" y="3548283"/>
            <a:ext cx="1182153"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r>
              <a:rPr lang="en-US" sz="1200" b="1">
                <a:latin typeface="Arial Narrow" panose="020B0606020202030204" pitchFamily="34" charset="0"/>
              </a:rPr>
              <a:t>14. </a:t>
            </a:r>
            <a:r>
              <a:rPr lang="en-US" sz="1200">
                <a:latin typeface="Arial Narrow" panose="020B0606020202030204" pitchFamily="34" charset="0"/>
              </a:rPr>
              <a:t>TRADITIONAL</a:t>
            </a:r>
          </a:p>
        </p:txBody>
      </p:sp>
      <p:sp>
        <p:nvSpPr>
          <p:cNvPr id="67" name="Rectangle 66">
            <a:extLst>
              <a:ext uri="{FF2B5EF4-FFF2-40B4-BE49-F238E27FC236}">
                <a16:creationId xmlns:a16="http://schemas.microsoft.com/office/drawing/2014/main" id="{C3B9B6AC-E1FE-4DF8-8246-DEAC165C38C8}"/>
              </a:ext>
            </a:extLst>
          </p:cNvPr>
          <p:cNvSpPr/>
          <p:nvPr/>
        </p:nvSpPr>
        <p:spPr>
          <a:xfrm>
            <a:off x="2174768" y="507644"/>
            <a:ext cx="5405273" cy="461793"/>
          </a:xfrm>
          <a:prstGeom prst="rect">
            <a:avLst/>
          </a:prstGeom>
        </p:spPr>
        <p:txBody>
          <a:bodyPr wrap="square">
            <a:spAutoFit/>
          </a:bodyPr>
          <a:lstStyle/>
          <a:p>
            <a:pPr lvl="0" algn="ctr">
              <a:lnSpc>
                <a:spcPct val="85000"/>
              </a:lnSpc>
              <a:spcAft>
                <a:spcPts val="1800"/>
              </a:spcAft>
            </a:pPr>
            <a:r>
              <a:rPr lang="en-US" sz="2800" spc="-80">
                <a:solidFill>
                  <a:schemeClr val="accent2"/>
                </a:solidFill>
              </a:rPr>
              <a:t>CONFIDENCE</a:t>
            </a:r>
            <a:r>
              <a:rPr lang="en-US" sz="2800" spc="-80">
                <a:solidFill>
                  <a:prstClr val="black"/>
                </a:solidFill>
              </a:rPr>
              <a:t> in innovative solution(s)</a:t>
            </a:r>
          </a:p>
        </p:txBody>
      </p:sp>
      <p:sp>
        <p:nvSpPr>
          <p:cNvPr id="68" name="Rectangle 67">
            <a:extLst>
              <a:ext uri="{FF2B5EF4-FFF2-40B4-BE49-F238E27FC236}">
                <a16:creationId xmlns:a16="http://schemas.microsoft.com/office/drawing/2014/main" id="{F093760A-D80F-4440-AE71-99F6F0AE476A}"/>
              </a:ext>
            </a:extLst>
          </p:cNvPr>
          <p:cNvSpPr/>
          <p:nvPr/>
        </p:nvSpPr>
        <p:spPr>
          <a:xfrm>
            <a:off x="8474604" y="2882487"/>
            <a:ext cx="2085113" cy="1384995"/>
          </a:xfrm>
          <a:prstGeom prst="rect">
            <a:avLst/>
          </a:prstGeom>
        </p:spPr>
        <p:txBody>
          <a:bodyPr wrap="square">
            <a:spAutoFit/>
          </a:bodyPr>
          <a:lstStyle/>
          <a:p>
            <a:pPr lvl="0"/>
            <a:r>
              <a:rPr lang="en-US" sz="2800" spc="-80">
                <a:solidFill>
                  <a:schemeClr val="accent2"/>
                </a:solidFill>
              </a:rPr>
              <a:t>COVERAGE</a:t>
            </a:r>
          </a:p>
          <a:p>
            <a:pPr lvl="0"/>
            <a:r>
              <a:rPr lang="en-US" sz="2800" spc="-80">
                <a:solidFill>
                  <a:prstClr val="black"/>
                </a:solidFill>
              </a:rPr>
              <a:t>of innovative</a:t>
            </a:r>
          </a:p>
          <a:p>
            <a:pPr lvl="0"/>
            <a:r>
              <a:rPr lang="en-US" sz="2800" spc="-80">
                <a:solidFill>
                  <a:prstClr val="black"/>
                </a:solidFill>
              </a:rPr>
              <a:t>solution(s)</a:t>
            </a:r>
          </a:p>
        </p:txBody>
      </p:sp>
      <p:grpSp>
        <p:nvGrpSpPr>
          <p:cNvPr id="6" name="Group 5">
            <a:extLst>
              <a:ext uri="{FF2B5EF4-FFF2-40B4-BE49-F238E27FC236}">
                <a16:creationId xmlns:a16="http://schemas.microsoft.com/office/drawing/2014/main" id="{9DBFDB91-18D4-ECD7-0A3D-5D58F7BE02A5}"/>
              </a:ext>
            </a:extLst>
          </p:cNvPr>
          <p:cNvGrpSpPr/>
          <p:nvPr/>
        </p:nvGrpSpPr>
        <p:grpSpPr>
          <a:xfrm>
            <a:off x="1371600" y="1065187"/>
            <a:ext cx="7109644" cy="5022341"/>
            <a:chOff x="2307205" y="1065187"/>
            <a:chExt cx="6174039" cy="5022341"/>
          </a:xfrm>
        </p:grpSpPr>
        <p:cxnSp>
          <p:nvCxnSpPr>
            <p:cNvPr id="9" name="Straight Arrow Connector 8">
              <a:extLst>
                <a:ext uri="{FF2B5EF4-FFF2-40B4-BE49-F238E27FC236}">
                  <a16:creationId xmlns:a16="http://schemas.microsoft.com/office/drawing/2014/main" id="{E80A26B3-C70D-4214-8F41-2867FCB9E65D}"/>
                </a:ext>
              </a:extLst>
            </p:cNvPr>
            <p:cNvCxnSpPr>
              <a:cxnSpLocks/>
            </p:cNvCxnSpPr>
            <p:nvPr/>
          </p:nvCxnSpPr>
          <p:spPr>
            <a:xfrm flipV="1">
              <a:off x="5362942" y="1065187"/>
              <a:ext cx="0" cy="5022341"/>
            </a:xfrm>
            <a:prstGeom prst="straightConnector1">
              <a:avLst/>
            </a:prstGeom>
            <a:ln w="38100">
              <a:solidFill>
                <a:srgbClr val="00749C"/>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80715DC-016C-4CD5-AAAA-55EECCBD7313}"/>
                </a:ext>
              </a:extLst>
            </p:cNvPr>
            <p:cNvCxnSpPr>
              <a:cxnSpLocks/>
            </p:cNvCxnSpPr>
            <p:nvPr/>
          </p:nvCxnSpPr>
          <p:spPr>
            <a:xfrm>
              <a:off x="2307205" y="3562140"/>
              <a:ext cx="6174039" cy="12845"/>
            </a:xfrm>
            <a:prstGeom prst="straightConnector1">
              <a:avLst/>
            </a:prstGeom>
            <a:ln w="38100">
              <a:solidFill>
                <a:srgbClr val="00749C"/>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FA98E263-EE27-4C79-AFD8-28C85DCD80D3}"/>
                </a:ext>
              </a:extLst>
            </p:cNvPr>
            <p:cNvSpPr/>
            <p:nvPr/>
          </p:nvSpPr>
          <p:spPr>
            <a:xfrm>
              <a:off x="2423037" y="1915802"/>
              <a:ext cx="2556943" cy="1091421"/>
            </a:xfrm>
            <a:prstGeom prst="roundRect">
              <a:avLst/>
            </a:prstGeom>
            <a:solidFill>
              <a:srgbClr val="0A84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Proceed with parallel pond siting process</a:t>
              </a:r>
            </a:p>
          </p:txBody>
        </p:sp>
        <p:sp>
          <p:nvSpPr>
            <p:cNvPr id="81" name="Rectangle: Rounded Corners 80">
              <a:extLst>
                <a:ext uri="{FF2B5EF4-FFF2-40B4-BE49-F238E27FC236}">
                  <a16:creationId xmlns:a16="http://schemas.microsoft.com/office/drawing/2014/main" id="{A8F35424-4237-4406-A62E-C76094030BF1}"/>
                </a:ext>
              </a:extLst>
            </p:cNvPr>
            <p:cNvSpPr/>
            <p:nvPr/>
          </p:nvSpPr>
          <p:spPr>
            <a:xfrm>
              <a:off x="5727801" y="1915801"/>
              <a:ext cx="2252290" cy="1091421"/>
            </a:xfrm>
            <a:prstGeom prst="roundRect">
              <a:avLst/>
            </a:prstGeom>
            <a:solidFill>
              <a:srgbClr val="0A84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Defer pond siting</a:t>
              </a:r>
            </a:p>
          </p:txBody>
        </p:sp>
        <p:sp>
          <p:nvSpPr>
            <p:cNvPr id="82" name="Rectangle: Rounded Corners 81">
              <a:extLst>
                <a:ext uri="{FF2B5EF4-FFF2-40B4-BE49-F238E27FC236}">
                  <a16:creationId xmlns:a16="http://schemas.microsoft.com/office/drawing/2014/main" id="{4FA0F1AE-0383-436D-8277-78D2B1C025BE}"/>
                </a:ext>
              </a:extLst>
            </p:cNvPr>
            <p:cNvSpPr/>
            <p:nvPr/>
          </p:nvSpPr>
          <p:spPr>
            <a:xfrm>
              <a:off x="2777319" y="4394204"/>
              <a:ext cx="5202772" cy="1091421"/>
            </a:xfrm>
            <a:prstGeom prst="roundRect">
              <a:avLst/>
            </a:prstGeom>
            <a:solidFill>
              <a:srgbClr val="0A84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Proceed with parallel pond siting process</a:t>
              </a:r>
            </a:p>
          </p:txBody>
        </p:sp>
      </p:grpSp>
    </p:spTree>
    <p:extLst>
      <p:ext uri="{BB962C8B-B14F-4D97-AF65-F5344CB8AC3E}">
        <p14:creationId xmlns:p14="http://schemas.microsoft.com/office/powerpoint/2010/main" val="209028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DE6C6E3-69E4-ACCA-AF5C-711DA06D7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324" y="2591696"/>
            <a:ext cx="11243352" cy="2325112"/>
          </a:xfrm>
          <a:prstGeom prst="rect">
            <a:avLst/>
          </a:prstGeom>
        </p:spPr>
      </p:pic>
      <p:sp>
        <p:nvSpPr>
          <p:cNvPr id="7" name="Rectangle 1">
            <a:extLst>
              <a:ext uri="{FF2B5EF4-FFF2-40B4-BE49-F238E27FC236}">
                <a16:creationId xmlns:a16="http://schemas.microsoft.com/office/drawing/2014/main" id="{B762063C-BC73-4B92-87C2-63F9AB3195BD}"/>
              </a:ext>
            </a:extLst>
          </p:cNvPr>
          <p:cNvSpPr>
            <a:spLocks noChangeArrowheads="1"/>
          </p:cNvSpPr>
          <p:nvPr/>
        </p:nvSpPr>
        <p:spPr bwMode="auto">
          <a:xfrm>
            <a:off x="304800" y="274638"/>
            <a:ext cx="6887110" cy="8229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ctr" anchorCtr="0" compatLnSpc="1">
            <a:prstTxWarp prst="textNoShape">
              <a:avLst/>
            </a:prstTxWarp>
            <a:normAutofit/>
          </a:bodyPr>
          <a:lstStyle/>
          <a:p>
            <a:pPr marL="0" marR="0" lvl="0" indent="0" algn="l" defTabSz="914400" rtl="0" eaLnBrk="1" fontAlgn="base" latinLnBrk="0" hangingPunct="1">
              <a:lnSpc>
                <a:spcPct val="80000"/>
              </a:lnSpc>
              <a:spcBef>
                <a:spcPct val="0"/>
              </a:spcBef>
              <a:spcAft>
                <a:spcPts val="600"/>
              </a:spcAft>
              <a:buClrTx/>
              <a:buSzTx/>
              <a:buFontTx/>
              <a:buNone/>
              <a:tabLst/>
              <a:defRPr/>
            </a:pPr>
            <a:r>
              <a:rPr kumimoji="0" lang="en-US" altLang="ko-KR" sz="1200" b="1" i="0" u="none" strike="noStrike" kern="1200" cap="none" spc="-90" normalizeH="0" baseline="0" noProof="0">
                <a:ln>
                  <a:noFill/>
                </a:ln>
                <a:solidFill>
                  <a:srgbClr val="007AA4"/>
                </a:solidFill>
                <a:effectLst/>
                <a:uLnTx/>
                <a:uFillTx/>
                <a:latin typeface="Tahoma"/>
                <a:ea typeface="+mn-ea"/>
                <a:cs typeface="+mn-cs"/>
              </a:rPr>
              <a:t>.</a:t>
            </a:r>
          </a:p>
        </p:txBody>
      </p:sp>
      <p:sp>
        <p:nvSpPr>
          <p:cNvPr id="19" name="Title 1">
            <a:extLst>
              <a:ext uri="{FF2B5EF4-FFF2-40B4-BE49-F238E27FC236}">
                <a16:creationId xmlns:a16="http://schemas.microsoft.com/office/drawing/2014/main" id="{BED2C4A0-C095-46C3-9444-80219D49BA0E}"/>
              </a:ext>
            </a:extLst>
          </p:cNvPr>
          <p:cNvSpPr txBox="1">
            <a:spLocks/>
          </p:cNvSpPr>
          <p:nvPr/>
        </p:nvSpPr>
        <p:spPr>
          <a:xfrm>
            <a:off x="304800" y="274638"/>
            <a:ext cx="11243352" cy="82296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3800" b="1" kern="1200" spc="-90" baseline="0">
                <a:solidFill>
                  <a:schemeClr val="accent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90" normalizeH="0" baseline="0" noProof="0">
                <a:ln>
                  <a:noFill/>
                </a:ln>
                <a:solidFill>
                  <a:srgbClr val="007AA4"/>
                </a:solidFill>
                <a:effectLst/>
                <a:uLnTx/>
                <a:uFillTx/>
                <a:latin typeface="Tahoma"/>
                <a:ea typeface="+mj-ea"/>
                <a:cs typeface="+mj-cs"/>
              </a:rPr>
              <a:t>Permitting Scenarios</a:t>
            </a:r>
          </a:p>
        </p:txBody>
      </p:sp>
      <p:pic>
        <p:nvPicPr>
          <p:cNvPr id="4" name="Picture 3">
            <a:extLst>
              <a:ext uri="{FF2B5EF4-FFF2-40B4-BE49-F238E27FC236}">
                <a16:creationId xmlns:a16="http://schemas.microsoft.com/office/drawing/2014/main" id="{C384C8D5-9836-4E4D-D2EE-F662F67DF946}"/>
              </a:ext>
            </a:extLst>
          </p:cNvPr>
          <p:cNvPicPr>
            <a:picLocks noChangeAspect="1"/>
          </p:cNvPicPr>
          <p:nvPr/>
        </p:nvPicPr>
        <p:blipFill>
          <a:blip r:embed="rId5"/>
          <a:stretch>
            <a:fillRect/>
          </a:stretch>
        </p:blipFill>
        <p:spPr>
          <a:xfrm>
            <a:off x="427575" y="2045849"/>
            <a:ext cx="11396875" cy="2991371"/>
          </a:xfrm>
          <a:prstGeom prst="rect">
            <a:avLst/>
          </a:prstGeom>
          <a:ln>
            <a:noFill/>
          </a:ln>
          <a:effectLst>
            <a:outerShdw blurRad="190500" algn="tl" rotWithShape="0">
              <a:srgbClr val="000000">
                <a:alpha val="70000"/>
              </a:srgbClr>
            </a:outerShdw>
          </a:effectLst>
        </p:spPr>
      </p:pic>
      <p:grpSp>
        <p:nvGrpSpPr>
          <p:cNvPr id="22" name="Group 21">
            <a:extLst>
              <a:ext uri="{FF2B5EF4-FFF2-40B4-BE49-F238E27FC236}">
                <a16:creationId xmlns:a16="http://schemas.microsoft.com/office/drawing/2014/main" id="{DC51EC14-4F2C-2AF6-0C18-6600A70FAB27}"/>
              </a:ext>
            </a:extLst>
          </p:cNvPr>
          <p:cNvGrpSpPr/>
          <p:nvPr/>
        </p:nvGrpSpPr>
        <p:grpSpPr>
          <a:xfrm>
            <a:off x="7184800" y="5232751"/>
            <a:ext cx="4267200" cy="646331"/>
            <a:chOff x="6802419" y="5339140"/>
            <a:chExt cx="4267200" cy="646331"/>
          </a:xfrm>
        </p:grpSpPr>
        <p:sp>
          <p:nvSpPr>
            <p:cNvPr id="10" name="TextBox 9">
              <a:extLst>
                <a:ext uri="{FF2B5EF4-FFF2-40B4-BE49-F238E27FC236}">
                  <a16:creationId xmlns:a16="http://schemas.microsoft.com/office/drawing/2014/main" id="{7D5BA3D6-3B93-795F-A81B-E110682EC3F7}"/>
                </a:ext>
              </a:extLst>
            </p:cNvPr>
            <p:cNvSpPr txBox="1"/>
            <p:nvPr/>
          </p:nvSpPr>
          <p:spPr>
            <a:xfrm>
              <a:off x="6802419" y="5339140"/>
              <a:ext cx="4267200" cy="646331"/>
            </a:xfrm>
            <a:prstGeom prst="rect">
              <a:avLst/>
            </a:prstGeom>
            <a:noFill/>
          </p:spPr>
          <p:txBody>
            <a:bodyPr wrap="square" rtlCol="0">
              <a:spAutoFit/>
            </a:bodyPr>
            <a:lstStyle/>
            <a:p>
              <a:pPr algn="r"/>
              <a:r>
                <a:rPr lang="en-US"/>
                <a:t>Source: 		      Process Guidebook,</a:t>
              </a:r>
            </a:p>
            <a:p>
              <a:pPr algn="r"/>
              <a:r>
                <a:rPr lang="en-US"/>
                <a:t>Figure 5</a:t>
              </a:r>
            </a:p>
          </p:txBody>
        </p:sp>
        <p:pic>
          <p:nvPicPr>
            <p:cNvPr id="11" name="Picture 10">
              <a:extLst>
                <a:ext uri="{FF2B5EF4-FFF2-40B4-BE49-F238E27FC236}">
                  <a16:creationId xmlns:a16="http://schemas.microsoft.com/office/drawing/2014/main" id="{A277BC75-210E-80A6-2331-71C44AD89D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695" y="5388953"/>
              <a:ext cx="1413753" cy="338577"/>
            </a:xfrm>
            <a:prstGeom prst="rect">
              <a:avLst/>
            </a:prstGeom>
            <a:noFill/>
            <a:ln>
              <a:noFill/>
            </a:ln>
          </p:spPr>
        </p:pic>
      </p:grpSp>
    </p:spTree>
    <p:extLst>
      <p:ext uri="{BB962C8B-B14F-4D97-AF65-F5344CB8AC3E}">
        <p14:creationId xmlns:p14="http://schemas.microsoft.com/office/powerpoint/2010/main" val="46650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C440-9752-42B6-B745-8B0FFA2BCA7B}"/>
              </a:ext>
            </a:extLst>
          </p:cNvPr>
          <p:cNvSpPr>
            <a:spLocks noGrp="1"/>
          </p:cNvSpPr>
          <p:nvPr>
            <p:ph type="title"/>
          </p:nvPr>
        </p:nvSpPr>
        <p:spPr/>
        <p:txBody>
          <a:bodyPr/>
          <a:lstStyle/>
          <a:p>
            <a:r>
              <a:rPr lang="en-US"/>
              <a:t>Advancing ROW Acquisition and Project Funding</a:t>
            </a:r>
            <a:endParaRPr lang="en-US" sz="3600"/>
          </a:p>
        </p:txBody>
      </p:sp>
      <p:pic>
        <p:nvPicPr>
          <p:cNvPr id="9" name="Picture 8">
            <a:extLst>
              <a:ext uri="{FF2B5EF4-FFF2-40B4-BE49-F238E27FC236}">
                <a16:creationId xmlns:a16="http://schemas.microsoft.com/office/drawing/2014/main" id="{0773390A-769E-4D06-AD39-40FA290D6244}"/>
              </a:ext>
            </a:extLst>
          </p:cNvPr>
          <p:cNvPicPr/>
          <p:nvPr/>
        </p:nvPicPr>
        <p:blipFill>
          <a:blip r:embed="rId3">
            <a:extLst>
              <a:ext uri="{28A0092B-C50C-407E-A947-70E740481C1C}">
                <a14:useLocalDpi xmlns:a14="http://schemas.microsoft.com/office/drawing/2010/main" val="0"/>
              </a:ext>
            </a:extLst>
          </a:blip>
          <a:stretch>
            <a:fillRect/>
          </a:stretch>
        </p:blipFill>
        <p:spPr>
          <a:xfrm>
            <a:off x="1828800" y="990600"/>
            <a:ext cx="8153400" cy="5217548"/>
          </a:xfrm>
          <a:prstGeom prst="rect">
            <a:avLst/>
          </a:prstGeom>
        </p:spPr>
      </p:pic>
      <p:grpSp>
        <p:nvGrpSpPr>
          <p:cNvPr id="8" name="Group 7">
            <a:extLst>
              <a:ext uri="{FF2B5EF4-FFF2-40B4-BE49-F238E27FC236}">
                <a16:creationId xmlns:a16="http://schemas.microsoft.com/office/drawing/2014/main" id="{943F7497-8E9E-4381-BC18-3306F4D84466}"/>
              </a:ext>
            </a:extLst>
          </p:cNvPr>
          <p:cNvGrpSpPr/>
          <p:nvPr/>
        </p:nvGrpSpPr>
        <p:grpSpPr>
          <a:xfrm>
            <a:off x="10337662" y="1295400"/>
            <a:ext cx="1800082" cy="4505555"/>
            <a:chOff x="10337662" y="1295400"/>
            <a:chExt cx="1800082" cy="4505555"/>
          </a:xfrm>
        </p:grpSpPr>
        <p:grpSp>
          <p:nvGrpSpPr>
            <p:cNvPr id="14" name="Group 13">
              <a:extLst>
                <a:ext uri="{FF2B5EF4-FFF2-40B4-BE49-F238E27FC236}">
                  <a16:creationId xmlns:a16="http://schemas.microsoft.com/office/drawing/2014/main" id="{99195A16-F3C6-486D-9B14-39099C2D447F}"/>
                </a:ext>
              </a:extLst>
            </p:cNvPr>
            <p:cNvGrpSpPr/>
            <p:nvPr/>
          </p:nvGrpSpPr>
          <p:grpSpPr>
            <a:xfrm>
              <a:off x="10778854" y="1295400"/>
              <a:ext cx="1358890" cy="4505555"/>
              <a:chOff x="10778854" y="1136304"/>
              <a:chExt cx="1358890" cy="4505555"/>
            </a:xfrm>
          </p:grpSpPr>
          <p:sp>
            <p:nvSpPr>
              <p:cNvPr id="17" name="Rectangle: Rounded Corners 16">
                <a:extLst>
                  <a:ext uri="{FF2B5EF4-FFF2-40B4-BE49-F238E27FC236}">
                    <a16:creationId xmlns:a16="http://schemas.microsoft.com/office/drawing/2014/main" id="{387BE950-B677-4884-B321-41145E1611D7}"/>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CDF3DAFB-EBD7-4B18-819F-142302A9ED1D}"/>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86D7F7A5-88A8-40D9-A364-036E22E6B834}"/>
                  </a:ext>
                </a:extLst>
              </p:cNvPr>
              <p:cNvCxnSpPr>
                <a:cxnSpLocks/>
                <a:stCxn id="37" idx="0"/>
                <a:endCxn id="31"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7937E1-F2BE-4203-B9CB-47423E0DD2C9}"/>
                  </a:ext>
                </a:extLst>
              </p:cNvPr>
              <p:cNvCxnSpPr>
                <a:cxnSpLocks/>
                <a:stCxn id="31" idx="0"/>
                <a:endCxn id="29"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7F6AD2-5F4A-46DD-A72D-FBC1B47EACEC}"/>
                  </a:ext>
                </a:extLst>
              </p:cNvPr>
              <p:cNvCxnSpPr>
                <a:cxnSpLocks/>
                <a:stCxn id="29"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461F34-B014-4642-A658-65719B79E67D}"/>
                  </a:ext>
                </a:extLst>
              </p:cNvPr>
              <p:cNvCxnSpPr>
                <a:cxnSpLocks/>
                <a:stCxn id="24" idx="0"/>
                <a:endCxn id="62"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1A4B09-BB1B-469A-993C-407CFCF2BD3E}"/>
                  </a:ext>
                </a:extLst>
              </p:cNvPr>
              <p:cNvCxnSpPr>
                <a:cxnSpLocks/>
                <a:stCxn id="24" idx="2"/>
                <a:endCxn id="26"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15A216D-B2C2-47CA-A4D0-93D7639EFD74}"/>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5" name="TextBox 24">
                <a:extLst>
                  <a:ext uri="{FF2B5EF4-FFF2-40B4-BE49-F238E27FC236}">
                    <a16:creationId xmlns:a16="http://schemas.microsoft.com/office/drawing/2014/main" id="{EB6AC330-F161-4C95-B1F7-FF1DDBDCC84A}"/>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6" name="TextBox 25">
                <a:extLst>
                  <a:ext uri="{FF2B5EF4-FFF2-40B4-BE49-F238E27FC236}">
                    <a16:creationId xmlns:a16="http://schemas.microsoft.com/office/drawing/2014/main" id="{203C48CE-385B-4C24-A16E-8B3D74C90AAA}"/>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7" name="TextBox 26">
                <a:extLst>
                  <a:ext uri="{FF2B5EF4-FFF2-40B4-BE49-F238E27FC236}">
                    <a16:creationId xmlns:a16="http://schemas.microsoft.com/office/drawing/2014/main" id="{976EB54D-B410-40E2-ADF4-621F6CE21257}"/>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28" name="TextBox 27">
                <a:extLst>
                  <a:ext uri="{FF2B5EF4-FFF2-40B4-BE49-F238E27FC236}">
                    <a16:creationId xmlns:a16="http://schemas.microsoft.com/office/drawing/2014/main" id="{42D6F1F0-70BD-4233-B117-33BA3CA2C86B}"/>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29" name="TextBox 28">
                <a:extLst>
                  <a:ext uri="{FF2B5EF4-FFF2-40B4-BE49-F238E27FC236}">
                    <a16:creationId xmlns:a16="http://schemas.microsoft.com/office/drawing/2014/main" id="{DD4BA125-E496-46B1-B1B9-6405F52C4BA1}"/>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30" name="TextBox 29">
                <a:extLst>
                  <a:ext uri="{FF2B5EF4-FFF2-40B4-BE49-F238E27FC236}">
                    <a16:creationId xmlns:a16="http://schemas.microsoft.com/office/drawing/2014/main" id="{FADF75C0-6FF3-4D31-AEC2-C76512BCB198}"/>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31" name="TextBox 30">
                <a:extLst>
                  <a:ext uri="{FF2B5EF4-FFF2-40B4-BE49-F238E27FC236}">
                    <a16:creationId xmlns:a16="http://schemas.microsoft.com/office/drawing/2014/main" id="{FA452221-1930-4B55-BBB2-5792FD943F81}"/>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32" name="TextBox 31">
                <a:extLst>
                  <a:ext uri="{FF2B5EF4-FFF2-40B4-BE49-F238E27FC236}">
                    <a16:creationId xmlns:a16="http://schemas.microsoft.com/office/drawing/2014/main" id="{6FB3F4A6-B4C9-4CF4-940B-0A5B7DBD5CB5}"/>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33" name="TextBox 32">
                <a:extLst>
                  <a:ext uri="{FF2B5EF4-FFF2-40B4-BE49-F238E27FC236}">
                    <a16:creationId xmlns:a16="http://schemas.microsoft.com/office/drawing/2014/main" id="{E6DA8401-129C-4BBD-ACE3-28900895884E}"/>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4" name="TextBox 33">
                <a:extLst>
                  <a:ext uri="{FF2B5EF4-FFF2-40B4-BE49-F238E27FC236}">
                    <a16:creationId xmlns:a16="http://schemas.microsoft.com/office/drawing/2014/main" id="{6D9A889E-206B-4600-8133-CFA8D099EFEE}"/>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5" name="TextBox 34">
                <a:extLst>
                  <a:ext uri="{FF2B5EF4-FFF2-40B4-BE49-F238E27FC236}">
                    <a16:creationId xmlns:a16="http://schemas.microsoft.com/office/drawing/2014/main" id="{04E67C9C-BAE8-493D-A9FC-453B297E7E24}"/>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6" name="TextBox 35">
                <a:extLst>
                  <a:ext uri="{FF2B5EF4-FFF2-40B4-BE49-F238E27FC236}">
                    <a16:creationId xmlns:a16="http://schemas.microsoft.com/office/drawing/2014/main" id="{4F0348D1-2C71-484A-8B37-8438B8226F08}"/>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7" name="TextBox 36">
                <a:extLst>
                  <a:ext uri="{FF2B5EF4-FFF2-40B4-BE49-F238E27FC236}">
                    <a16:creationId xmlns:a16="http://schemas.microsoft.com/office/drawing/2014/main" id="{4E878524-86BF-4D76-8AB3-5429665C5199}"/>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38" name="Connector: Elbow 37">
                <a:extLst>
                  <a:ext uri="{FF2B5EF4-FFF2-40B4-BE49-F238E27FC236}">
                    <a16:creationId xmlns:a16="http://schemas.microsoft.com/office/drawing/2014/main" id="{DB9E175C-E2FD-40A1-9DED-221FE7199558}"/>
                  </a:ext>
                </a:extLst>
              </p:cNvPr>
              <p:cNvCxnSpPr>
                <a:stCxn id="45" idx="3"/>
                <a:endCxn id="27"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956624F4-C18D-43CE-932B-F9F6A2CB4E2A}"/>
                  </a:ext>
                </a:extLst>
              </p:cNvPr>
              <p:cNvCxnSpPr>
                <a:cxnSpLocks/>
                <a:stCxn id="27" idx="2"/>
                <a:endCxn id="29"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B34BD4E2-EAB0-4CBE-BDE0-FF4F41A3CAC9}"/>
                  </a:ext>
                </a:extLst>
              </p:cNvPr>
              <p:cNvCxnSpPr>
                <a:cxnSpLocks/>
                <a:stCxn id="24" idx="2"/>
                <a:endCxn id="43"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D31D79AF-F5D2-4FC8-9B30-2AC143459AA4}"/>
                  </a:ext>
                </a:extLst>
              </p:cNvPr>
              <p:cNvCxnSpPr>
                <a:cxnSpLocks/>
                <a:stCxn id="26" idx="2"/>
                <a:endCxn id="27"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557C4887-74F2-4D53-9A2C-0838E061B605}"/>
                  </a:ext>
                </a:extLst>
              </p:cNvPr>
              <p:cNvCxnSpPr>
                <a:cxnSpLocks/>
                <a:stCxn id="29" idx="2"/>
                <a:endCxn id="30"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C3425D2-6EB9-4CAD-A7CB-F050EA073FF3}"/>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44" name="TextBox 43">
                <a:extLst>
                  <a:ext uri="{FF2B5EF4-FFF2-40B4-BE49-F238E27FC236}">
                    <a16:creationId xmlns:a16="http://schemas.microsoft.com/office/drawing/2014/main" id="{97AE80AE-89D8-424A-BB0D-937E82B5F5D7}"/>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5" name="TextBox 44">
                <a:extLst>
                  <a:ext uri="{FF2B5EF4-FFF2-40B4-BE49-F238E27FC236}">
                    <a16:creationId xmlns:a16="http://schemas.microsoft.com/office/drawing/2014/main" id="{4C78C87C-BDEC-4C47-8EF1-8908A3510918}"/>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6" name="Diamond 45">
                <a:extLst>
                  <a:ext uri="{FF2B5EF4-FFF2-40B4-BE49-F238E27FC236}">
                    <a16:creationId xmlns:a16="http://schemas.microsoft.com/office/drawing/2014/main" id="{2A187D56-F578-4BC3-87C9-8AD98EFA4541}"/>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Connector: Elbow 46">
                <a:extLst>
                  <a:ext uri="{FF2B5EF4-FFF2-40B4-BE49-F238E27FC236}">
                    <a16:creationId xmlns:a16="http://schemas.microsoft.com/office/drawing/2014/main" id="{4501C685-DCBF-4B3C-8255-BC9F4EDF96B6}"/>
                  </a:ext>
                </a:extLst>
              </p:cNvPr>
              <p:cNvCxnSpPr>
                <a:cxnSpLocks/>
                <a:stCxn id="26"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8" name="Diamond 47">
                <a:extLst>
                  <a:ext uri="{FF2B5EF4-FFF2-40B4-BE49-F238E27FC236}">
                    <a16:creationId xmlns:a16="http://schemas.microsoft.com/office/drawing/2014/main" id="{4B89B19C-2BDE-4B36-82E2-B5DCABD192CD}"/>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C626E845-CC4C-4DB7-AA2C-D6A065478491}"/>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50" name="TextBox 49">
                <a:extLst>
                  <a:ext uri="{FF2B5EF4-FFF2-40B4-BE49-F238E27FC236}">
                    <a16:creationId xmlns:a16="http://schemas.microsoft.com/office/drawing/2014/main" id="{64B8AAD4-EC32-42D9-B7A0-B6730F0C0AF3}"/>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51" name="TextBox 50">
                <a:extLst>
                  <a:ext uri="{FF2B5EF4-FFF2-40B4-BE49-F238E27FC236}">
                    <a16:creationId xmlns:a16="http://schemas.microsoft.com/office/drawing/2014/main" id="{ACD86726-EFA4-48ED-B2B3-490A42B25889}"/>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52" name="TextBox 51">
                <a:extLst>
                  <a:ext uri="{FF2B5EF4-FFF2-40B4-BE49-F238E27FC236}">
                    <a16:creationId xmlns:a16="http://schemas.microsoft.com/office/drawing/2014/main" id="{95788186-76E4-4118-9659-8F01309B6572}"/>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3" name="TextBox 52">
                <a:extLst>
                  <a:ext uri="{FF2B5EF4-FFF2-40B4-BE49-F238E27FC236}">
                    <a16:creationId xmlns:a16="http://schemas.microsoft.com/office/drawing/2014/main" id="{55B1F107-D7DC-4CD5-96A0-A3BF04762F8B}"/>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4" name="TextBox 53">
                <a:extLst>
                  <a:ext uri="{FF2B5EF4-FFF2-40B4-BE49-F238E27FC236}">
                    <a16:creationId xmlns:a16="http://schemas.microsoft.com/office/drawing/2014/main" id="{09A4ADA4-CC3E-4CC0-AE72-96EF678EAF80}"/>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5" name="TextBox 54">
                <a:extLst>
                  <a:ext uri="{FF2B5EF4-FFF2-40B4-BE49-F238E27FC236}">
                    <a16:creationId xmlns:a16="http://schemas.microsoft.com/office/drawing/2014/main" id="{6DF9D964-450D-42DB-A775-174D27037DFB}"/>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6" name="TextBox 55">
                <a:extLst>
                  <a:ext uri="{FF2B5EF4-FFF2-40B4-BE49-F238E27FC236}">
                    <a16:creationId xmlns:a16="http://schemas.microsoft.com/office/drawing/2014/main" id="{EF8ABF29-E170-4939-8A84-7EBD7577281C}"/>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7" name="TextBox 56">
                <a:extLst>
                  <a:ext uri="{FF2B5EF4-FFF2-40B4-BE49-F238E27FC236}">
                    <a16:creationId xmlns:a16="http://schemas.microsoft.com/office/drawing/2014/main" id="{3C37AF8B-59D9-4716-95C3-92CFFC21998C}"/>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58" name="TextBox 57">
                <a:extLst>
                  <a:ext uri="{FF2B5EF4-FFF2-40B4-BE49-F238E27FC236}">
                    <a16:creationId xmlns:a16="http://schemas.microsoft.com/office/drawing/2014/main" id="{4F063FFA-856B-452F-98DB-BA8AE4673AAD}"/>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59" name="TextBox 58">
                <a:extLst>
                  <a:ext uri="{FF2B5EF4-FFF2-40B4-BE49-F238E27FC236}">
                    <a16:creationId xmlns:a16="http://schemas.microsoft.com/office/drawing/2014/main" id="{B9024BB3-E9D9-44F8-B487-E2250A6C598A}"/>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60" name="TextBox 59">
                <a:extLst>
                  <a:ext uri="{FF2B5EF4-FFF2-40B4-BE49-F238E27FC236}">
                    <a16:creationId xmlns:a16="http://schemas.microsoft.com/office/drawing/2014/main" id="{9FC3B7AA-E2AC-48F6-9806-712FEF978D01}"/>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61" name="TextBox 60">
                <a:extLst>
                  <a:ext uri="{FF2B5EF4-FFF2-40B4-BE49-F238E27FC236}">
                    <a16:creationId xmlns:a16="http://schemas.microsoft.com/office/drawing/2014/main" id="{D0937FEB-B863-400E-BBEF-0BCDA628FC1C}"/>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62" name="TextBox 61">
                <a:extLst>
                  <a:ext uri="{FF2B5EF4-FFF2-40B4-BE49-F238E27FC236}">
                    <a16:creationId xmlns:a16="http://schemas.microsoft.com/office/drawing/2014/main" id="{E1C3B57A-5101-4D0B-8503-2DBB3B964C08}"/>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sp>
          <p:nvSpPr>
            <p:cNvPr id="11" name="TextBox 10">
              <a:extLst>
                <a:ext uri="{FF2B5EF4-FFF2-40B4-BE49-F238E27FC236}">
                  <a16:creationId xmlns:a16="http://schemas.microsoft.com/office/drawing/2014/main" id="{5742741C-8C67-4BFB-999B-F083DAAD5368}"/>
                </a:ext>
              </a:extLst>
            </p:cNvPr>
            <p:cNvSpPr txBox="1"/>
            <p:nvPr/>
          </p:nvSpPr>
          <p:spPr>
            <a:xfrm>
              <a:off x="10337662" y="4330198"/>
              <a:ext cx="1362456"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ADVANCE ROW</a:t>
              </a:r>
            </a:p>
          </p:txBody>
        </p:sp>
      </p:grpSp>
      <p:sp>
        <p:nvSpPr>
          <p:cNvPr id="3" name="TextBox 2">
            <a:extLst>
              <a:ext uri="{FF2B5EF4-FFF2-40B4-BE49-F238E27FC236}">
                <a16:creationId xmlns:a16="http://schemas.microsoft.com/office/drawing/2014/main" id="{83DC720E-14F1-0549-417F-898726A86743}"/>
              </a:ext>
            </a:extLst>
          </p:cNvPr>
          <p:cNvSpPr txBox="1"/>
          <p:nvPr/>
        </p:nvSpPr>
        <p:spPr>
          <a:xfrm>
            <a:off x="1943294" y="5466459"/>
            <a:ext cx="2171749" cy="741689"/>
          </a:xfrm>
          <a:prstGeom prst="roundRect">
            <a:avLst/>
          </a:prstGeom>
          <a:noFill/>
          <a:ln w="38100">
            <a:solidFill>
              <a:srgbClr val="A7E8FF"/>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noFill/>
                <a:effectLst/>
                <a:uLnTx/>
                <a:uFillTx/>
                <a:latin typeface="Arial Narrow" panose="020B0606020202030204" pitchFamily="34" charset="0"/>
                <a:ea typeface="+mn-ea"/>
                <a:cs typeface="+mn-cs"/>
              </a:rPr>
              <a:t>5. </a:t>
            </a:r>
            <a:r>
              <a:rPr kumimoji="0" lang="en-US" sz="1200" b="0" i="0" u="none" strike="noStrike" kern="1200" cap="none" spc="0" normalizeH="0" baseline="0" noProof="0">
                <a:ln>
                  <a:noFill/>
                </a:ln>
                <a:noFill/>
                <a:effectLst/>
                <a:uLnTx/>
                <a:uFillTx/>
                <a:latin typeface="Arial Narrow" panose="020B0606020202030204" pitchFamily="34" charset="0"/>
                <a:ea typeface="+mn-ea"/>
                <a:cs typeface="+mn-cs"/>
              </a:rPr>
              <a:t>SCREENING</a:t>
            </a:r>
          </a:p>
        </p:txBody>
      </p:sp>
    </p:spTree>
    <p:extLst>
      <p:ext uri="{BB962C8B-B14F-4D97-AF65-F5344CB8AC3E}">
        <p14:creationId xmlns:p14="http://schemas.microsoft.com/office/powerpoint/2010/main" val="313738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42FA39-D421-472D-B461-6AB7D139134D}"/>
              </a:ext>
            </a:extLst>
          </p:cNvPr>
          <p:cNvSpPr>
            <a:spLocks noGrp="1"/>
          </p:cNvSpPr>
          <p:nvPr>
            <p:ph type="title"/>
          </p:nvPr>
        </p:nvSpPr>
        <p:spPr/>
        <p:txBody>
          <a:bodyPr/>
          <a:lstStyle/>
          <a:p>
            <a:r>
              <a:rPr lang="en-US"/>
              <a:t>Exercise:  To Site or Not to Site Ponds…</a:t>
            </a:r>
          </a:p>
        </p:txBody>
      </p:sp>
      <p:pic>
        <p:nvPicPr>
          <p:cNvPr id="6" name="Picture 5" descr="Map&#10;&#10;Description automatically generated">
            <a:extLst>
              <a:ext uri="{FF2B5EF4-FFF2-40B4-BE49-F238E27FC236}">
                <a16:creationId xmlns:a16="http://schemas.microsoft.com/office/drawing/2014/main" id="{72EF1337-D771-416A-A947-23FF52B0CFBE}"/>
              </a:ext>
            </a:extLst>
          </p:cNvPr>
          <p:cNvPicPr>
            <a:picLocks noChangeAspect="1"/>
          </p:cNvPicPr>
          <p:nvPr/>
        </p:nvPicPr>
        <p:blipFill>
          <a:blip r:embed="rId3"/>
          <a:stretch>
            <a:fillRect/>
          </a:stretch>
        </p:blipFill>
        <p:spPr>
          <a:xfrm>
            <a:off x="301752" y="1097598"/>
            <a:ext cx="10369296" cy="4937760"/>
          </a:xfrm>
          <a:prstGeom prst="rect">
            <a:avLst/>
          </a:prstGeom>
        </p:spPr>
      </p:pic>
      <p:sp>
        <p:nvSpPr>
          <p:cNvPr id="12" name="Speech Bubble: Rectangle with Corners Rounded 11">
            <a:extLst>
              <a:ext uri="{FF2B5EF4-FFF2-40B4-BE49-F238E27FC236}">
                <a16:creationId xmlns:a16="http://schemas.microsoft.com/office/drawing/2014/main" id="{08D6CDAF-F484-4FE9-9E23-6EF7EFC32933}"/>
              </a:ext>
            </a:extLst>
          </p:cNvPr>
          <p:cNvSpPr/>
          <p:nvPr/>
        </p:nvSpPr>
        <p:spPr>
          <a:xfrm>
            <a:off x="5106301" y="4839729"/>
            <a:ext cx="1371600" cy="685800"/>
          </a:xfrm>
          <a:prstGeom prst="wedgeRoundRectCallout">
            <a:avLst>
              <a:gd name="adj1" fmla="val -41217"/>
              <a:gd name="adj2" fmla="val -151440"/>
              <a:gd name="adj3" fmla="val 16667"/>
            </a:avLst>
          </a:prstGeom>
          <a:solidFill>
            <a:srgbClr val="0A84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Impaired Waterbody</a:t>
            </a:r>
          </a:p>
        </p:txBody>
      </p:sp>
      <p:sp>
        <p:nvSpPr>
          <p:cNvPr id="11" name="Speech Bubble: Rectangle with Corners Rounded 10">
            <a:extLst>
              <a:ext uri="{FF2B5EF4-FFF2-40B4-BE49-F238E27FC236}">
                <a16:creationId xmlns:a16="http://schemas.microsoft.com/office/drawing/2014/main" id="{A8D56B2D-A931-4A47-A776-37B241FBE9F2}"/>
              </a:ext>
            </a:extLst>
          </p:cNvPr>
          <p:cNvSpPr/>
          <p:nvPr/>
        </p:nvSpPr>
        <p:spPr>
          <a:xfrm>
            <a:off x="8145875" y="2985971"/>
            <a:ext cx="1097789" cy="685800"/>
          </a:xfrm>
          <a:prstGeom prst="wedgeRoundRectCallout">
            <a:avLst>
              <a:gd name="adj1" fmla="val 63313"/>
              <a:gd name="adj2" fmla="val 124289"/>
              <a:gd name="adj3" fmla="val 16667"/>
            </a:avLst>
          </a:prstGeom>
          <a:solidFill>
            <a:srgbClr val="0A84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Existing BMAP</a:t>
            </a:r>
          </a:p>
        </p:txBody>
      </p:sp>
      <p:grpSp>
        <p:nvGrpSpPr>
          <p:cNvPr id="3" name="Group 2">
            <a:extLst>
              <a:ext uri="{FF2B5EF4-FFF2-40B4-BE49-F238E27FC236}">
                <a16:creationId xmlns:a16="http://schemas.microsoft.com/office/drawing/2014/main" id="{C263EA4D-B25D-4500-B343-E02BA2031207}"/>
              </a:ext>
            </a:extLst>
          </p:cNvPr>
          <p:cNvGrpSpPr/>
          <p:nvPr/>
        </p:nvGrpSpPr>
        <p:grpSpPr>
          <a:xfrm>
            <a:off x="5270598" y="2291526"/>
            <a:ext cx="1538287" cy="855298"/>
            <a:chOff x="5160067" y="2191042"/>
            <a:chExt cx="1538287" cy="855298"/>
          </a:xfrm>
        </p:grpSpPr>
        <p:sp>
          <p:nvSpPr>
            <p:cNvPr id="5" name="Freeform: Shape 4">
              <a:extLst>
                <a:ext uri="{FF2B5EF4-FFF2-40B4-BE49-F238E27FC236}">
                  <a16:creationId xmlns:a16="http://schemas.microsoft.com/office/drawing/2014/main" id="{70F4DB06-B3F5-474B-A283-7A237B819A8B}"/>
                </a:ext>
              </a:extLst>
            </p:cNvPr>
            <p:cNvSpPr/>
            <p:nvPr/>
          </p:nvSpPr>
          <p:spPr>
            <a:xfrm>
              <a:off x="5160067" y="2191042"/>
              <a:ext cx="1538287" cy="855298"/>
            </a:xfrm>
            <a:custGeom>
              <a:avLst/>
              <a:gdLst>
                <a:gd name="connsiteX0" fmla="*/ 0 w 1538287"/>
                <a:gd name="connsiteY0" fmla="*/ 385762 h 933450"/>
                <a:gd name="connsiteX1" fmla="*/ 381000 w 1538287"/>
                <a:gd name="connsiteY1" fmla="*/ 147637 h 933450"/>
                <a:gd name="connsiteX2" fmla="*/ 533400 w 1538287"/>
                <a:gd name="connsiteY2" fmla="*/ 61912 h 933450"/>
                <a:gd name="connsiteX3" fmla="*/ 671512 w 1538287"/>
                <a:gd name="connsiteY3" fmla="*/ 23812 h 933450"/>
                <a:gd name="connsiteX4" fmla="*/ 800100 w 1538287"/>
                <a:gd name="connsiteY4" fmla="*/ 0 h 933450"/>
                <a:gd name="connsiteX5" fmla="*/ 995362 w 1538287"/>
                <a:gd name="connsiteY5" fmla="*/ 9525 h 933450"/>
                <a:gd name="connsiteX6" fmla="*/ 1166812 w 1538287"/>
                <a:gd name="connsiteY6" fmla="*/ 76200 h 933450"/>
                <a:gd name="connsiteX7" fmla="*/ 1352550 w 1538287"/>
                <a:gd name="connsiteY7" fmla="*/ 152400 h 933450"/>
                <a:gd name="connsiteX8" fmla="*/ 1538287 w 1538287"/>
                <a:gd name="connsiteY8" fmla="*/ 238125 h 933450"/>
                <a:gd name="connsiteX9" fmla="*/ 1533525 w 1538287"/>
                <a:gd name="connsiteY9" fmla="*/ 847725 h 933450"/>
                <a:gd name="connsiteX10" fmla="*/ 762000 w 1538287"/>
                <a:gd name="connsiteY10" fmla="*/ 576262 h 933450"/>
                <a:gd name="connsiteX11" fmla="*/ 704850 w 1538287"/>
                <a:gd name="connsiteY11" fmla="*/ 581025 h 933450"/>
                <a:gd name="connsiteX12" fmla="*/ 280987 w 1538287"/>
                <a:gd name="connsiteY12" fmla="*/ 814387 h 933450"/>
                <a:gd name="connsiteX13" fmla="*/ 152400 w 1538287"/>
                <a:gd name="connsiteY13" fmla="*/ 876300 h 933450"/>
                <a:gd name="connsiteX14" fmla="*/ 61912 w 1538287"/>
                <a:gd name="connsiteY14" fmla="*/ 923925 h 933450"/>
                <a:gd name="connsiteX15" fmla="*/ 23812 w 1538287"/>
                <a:gd name="connsiteY15" fmla="*/ 933450 h 933450"/>
                <a:gd name="connsiteX16" fmla="*/ 0 w 1538287"/>
                <a:gd name="connsiteY16" fmla="*/ 385762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8287" h="933450">
                  <a:moveTo>
                    <a:pt x="0" y="385762"/>
                  </a:moveTo>
                  <a:lnTo>
                    <a:pt x="381000" y="147637"/>
                  </a:lnTo>
                  <a:lnTo>
                    <a:pt x="533400" y="61912"/>
                  </a:lnTo>
                  <a:lnTo>
                    <a:pt x="671512" y="23812"/>
                  </a:lnTo>
                  <a:lnTo>
                    <a:pt x="800100" y="0"/>
                  </a:lnTo>
                  <a:lnTo>
                    <a:pt x="995362" y="9525"/>
                  </a:lnTo>
                  <a:lnTo>
                    <a:pt x="1166812" y="76200"/>
                  </a:lnTo>
                  <a:lnTo>
                    <a:pt x="1352550" y="152400"/>
                  </a:lnTo>
                  <a:lnTo>
                    <a:pt x="1538287" y="238125"/>
                  </a:lnTo>
                  <a:cubicBezTo>
                    <a:pt x="1536700" y="441325"/>
                    <a:pt x="1535112" y="644525"/>
                    <a:pt x="1533525" y="847725"/>
                  </a:cubicBezTo>
                  <a:lnTo>
                    <a:pt x="762000" y="576262"/>
                  </a:lnTo>
                  <a:lnTo>
                    <a:pt x="704850" y="581025"/>
                  </a:lnTo>
                  <a:lnTo>
                    <a:pt x="280987" y="814387"/>
                  </a:lnTo>
                  <a:lnTo>
                    <a:pt x="152400" y="876300"/>
                  </a:lnTo>
                  <a:lnTo>
                    <a:pt x="61912" y="923925"/>
                  </a:lnTo>
                  <a:lnTo>
                    <a:pt x="23812" y="933450"/>
                  </a:lnTo>
                  <a:lnTo>
                    <a:pt x="0" y="385762"/>
                  </a:lnTo>
                  <a:close/>
                </a:path>
              </a:pathLst>
            </a:custGeom>
            <a:solidFill>
              <a:srgbClr val="0A84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B3C7D8F-7496-4EF5-AB6E-9E503802ABB6}"/>
                </a:ext>
              </a:extLst>
            </p:cNvPr>
            <p:cNvSpPr txBox="1"/>
            <p:nvPr/>
          </p:nvSpPr>
          <p:spPr>
            <a:xfrm>
              <a:off x="5242673" y="2392967"/>
              <a:ext cx="14556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St. Lough DRI</a:t>
              </a:r>
            </a:p>
          </p:txBody>
        </p:sp>
      </p:grpSp>
      <p:sp>
        <p:nvSpPr>
          <p:cNvPr id="8" name="TextBox 7">
            <a:extLst>
              <a:ext uri="{FF2B5EF4-FFF2-40B4-BE49-F238E27FC236}">
                <a16:creationId xmlns:a16="http://schemas.microsoft.com/office/drawing/2014/main" id="{B94F6397-F452-C7E7-36A7-2469B32B5661}"/>
              </a:ext>
            </a:extLst>
          </p:cNvPr>
          <p:cNvSpPr txBox="1"/>
          <p:nvPr/>
        </p:nvSpPr>
        <p:spPr>
          <a:xfrm>
            <a:off x="8708338" y="5972489"/>
            <a:ext cx="2022762" cy="369332"/>
          </a:xfrm>
          <a:prstGeom prst="rect">
            <a:avLst/>
          </a:prstGeom>
          <a:noFill/>
        </p:spPr>
        <p:txBody>
          <a:bodyPr wrap="square" rtlCol="0">
            <a:spAutoFit/>
          </a:bodyPr>
          <a:lstStyle/>
          <a:p>
            <a:r>
              <a:rPr lang="en-US" b="1"/>
              <a:t>EXAMPLE PROJECT</a:t>
            </a:r>
          </a:p>
        </p:txBody>
      </p:sp>
      <p:sp>
        <p:nvSpPr>
          <p:cNvPr id="9" name="TextBox 8">
            <a:extLst>
              <a:ext uri="{FF2B5EF4-FFF2-40B4-BE49-F238E27FC236}">
                <a16:creationId xmlns:a16="http://schemas.microsoft.com/office/drawing/2014/main" id="{7D78278E-B44F-5139-3847-645E82852DF2}"/>
              </a:ext>
            </a:extLst>
          </p:cNvPr>
          <p:cNvSpPr txBox="1"/>
          <p:nvPr/>
        </p:nvSpPr>
        <p:spPr>
          <a:xfrm rot="1257878">
            <a:off x="755948" y="4355055"/>
            <a:ext cx="3846466" cy="646331"/>
          </a:xfrm>
          <a:prstGeom prst="rect">
            <a:avLst/>
          </a:prstGeom>
          <a:solidFill>
            <a:srgbClr val="A7E8FF">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Candara Light" panose="020E0502030303020204" pitchFamily="34" charset="0"/>
              </a:rPr>
              <a:t>EXAMPLE PROJECT</a:t>
            </a:r>
          </a:p>
        </p:txBody>
      </p:sp>
    </p:spTree>
    <p:extLst>
      <p:ext uri="{BB962C8B-B14F-4D97-AF65-F5344CB8AC3E}">
        <p14:creationId xmlns:p14="http://schemas.microsoft.com/office/powerpoint/2010/main" val="409467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8CBD960-45F5-4582-86CA-F451D634D1C8}"/>
              </a:ext>
            </a:extLst>
          </p:cNvPr>
          <p:cNvPicPr>
            <a:picLocks noChangeAspect="1"/>
          </p:cNvPicPr>
          <p:nvPr/>
        </p:nvPicPr>
        <p:blipFill>
          <a:blip r:embed="rId3"/>
          <a:stretch>
            <a:fillRect/>
          </a:stretch>
        </p:blipFill>
        <p:spPr>
          <a:xfrm>
            <a:off x="304800" y="1097598"/>
            <a:ext cx="10381594" cy="4943616"/>
          </a:xfrm>
          <a:prstGeom prst="rect">
            <a:avLst/>
          </a:prstGeom>
        </p:spPr>
      </p:pic>
      <p:sp>
        <p:nvSpPr>
          <p:cNvPr id="10" name="Title 1">
            <a:extLst>
              <a:ext uri="{FF2B5EF4-FFF2-40B4-BE49-F238E27FC236}">
                <a16:creationId xmlns:a16="http://schemas.microsoft.com/office/drawing/2014/main" id="{0DC21975-B812-40D0-97A7-330EE57EE094}"/>
              </a:ext>
            </a:extLst>
          </p:cNvPr>
          <p:cNvSpPr>
            <a:spLocks noGrp="1"/>
          </p:cNvSpPr>
          <p:nvPr>
            <p:ph type="title"/>
          </p:nvPr>
        </p:nvSpPr>
        <p:spPr/>
        <p:txBody>
          <a:bodyPr anchor="ctr">
            <a:normAutofit/>
          </a:bodyPr>
          <a:lstStyle/>
          <a:p>
            <a:r>
              <a:rPr lang="en-US"/>
              <a:t>Do We Pursue Traditional Pond Siting?</a:t>
            </a:r>
          </a:p>
        </p:txBody>
      </p:sp>
      <p:grpSp>
        <p:nvGrpSpPr>
          <p:cNvPr id="9" name="Group 8">
            <a:extLst>
              <a:ext uri="{FF2B5EF4-FFF2-40B4-BE49-F238E27FC236}">
                <a16:creationId xmlns:a16="http://schemas.microsoft.com/office/drawing/2014/main" id="{4EFEA2C7-65FD-4DE3-BA15-D9A568FBA82E}"/>
              </a:ext>
            </a:extLst>
          </p:cNvPr>
          <p:cNvGrpSpPr/>
          <p:nvPr/>
        </p:nvGrpSpPr>
        <p:grpSpPr>
          <a:xfrm>
            <a:off x="10714090" y="1295400"/>
            <a:ext cx="1423654" cy="4474755"/>
            <a:chOff x="10714090" y="1295400"/>
            <a:chExt cx="1423654" cy="4474755"/>
          </a:xfrm>
        </p:grpSpPr>
        <p:sp>
          <p:nvSpPr>
            <p:cNvPr id="13" name="Rectangle: Rounded Corners 12">
              <a:extLst>
                <a:ext uri="{FF2B5EF4-FFF2-40B4-BE49-F238E27FC236}">
                  <a16:creationId xmlns:a16="http://schemas.microsoft.com/office/drawing/2014/main" id="{995225F8-4512-422C-851F-F33F7F3E313A}"/>
                </a:ext>
              </a:extLst>
            </p:cNvPr>
            <p:cNvSpPr/>
            <p:nvPr/>
          </p:nvSpPr>
          <p:spPr>
            <a:xfrm>
              <a:off x="11090518" y="3365818"/>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D73E383-2E14-4152-B337-5ACD151BF626}"/>
                </a:ext>
              </a:extLst>
            </p:cNvPr>
            <p:cNvCxnSpPr>
              <a:cxnSpLocks/>
              <a:stCxn id="34" idx="0"/>
              <a:endCxn id="28" idx="2"/>
            </p:cNvCxnSpPr>
            <p:nvPr/>
          </p:nvCxnSpPr>
          <p:spPr>
            <a:xfrm flipV="1">
              <a:off x="11396273" y="4684884"/>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B5CB2F-9D46-4623-BD4C-56A1910B07BA}"/>
                </a:ext>
              </a:extLst>
            </p:cNvPr>
            <p:cNvCxnSpPr>
              <a:cxnSpLocks/>
              <a:stCxn id="28" idx="0"/>
              <a:endCxn id="26" idx="2"/>
            </p:cNvCxnSpPr>
            <p:nvPr/>
          </p:nvCxnSpPr>
          <p:spPr>
            <a:xfrm flipV="1">
              <a:off x="11397622" y="4165531"/>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0E05E5-5547-4C6F-8C4C-8B162CC7A38F}"/>
                </a:ext>
              </a:extLst>
            </p:cNvPr>
            <p:cNvCxnSpPr>
              <a:cxnSpLocks/>
              <a:stCxn id="26" idx="0"/>
            </p:cNvCxnSpPr>
            <p:nvPr/>
          </p:nvCxnSpPr>
          <p:spPr>
            <a:xfrm flipV="1">
              <a:off x="11397622" y="3365820"/>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D556FE-4042-45A9-9E08-F34C51EC12BD}"/>
                </a:ext>
              </a:extLst>
            </p:cNvPr>
            <p:cNvCxnSpPr>
              <a:cxnSpLocks/>
              <a:stCxn id="21" idx="0"/>
              <a:endCxn id="59" idx="2"/>
            </p:cNvCxnSpPr>
            <p:nvPr/>
          </p:nvCxnSpPr>
          <p:spPr>
            <a:xfrm flipH="1" flipV="1">
              <a:off x="11397622" y="1447801"/>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22FC55-A95C-4DEA-89F4-2C2C124B85D9}"/>
                </a:ext>
              </a:extLst>
            </p:cNvPr>
            <p:cNvCxnSpPr>
              <a:cxnSpLocks/>
              <a:stCxn id="21" idx="2"/>
              <a:endCxn id="23" idx="0"/>
            </p:cNvCxnSpPr>
            <p:nvPr/>
          </p:nvCxnSpPr>
          <p:spPr>
            <a:xfrm flipH="1">
              <a:off x="11397622" y="2537629"/>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A5EA67-D0E3-43B7-A842-562C87D6AFCB}"/>
                </a:ext>
              </a:extLst>
            </p:cNvPr>
            <p:cNvSpPr txBox="1"/>
            <p:nvPr/>
          </p:nvSpPr>
          <p:spPr>
            <a:xfrm>
              <a:off x="11067929" y="238522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7. </a:t>
              </a:r>
              <a:r>
                <a:rPr lang="en-US" b="0"/>
                <a:t>STRATEGIES</a:t>
              </a:r>
            </a:p>
          </p:txBody>
        </p:sp>
        <p:sp>
          <p:nvSpPr>
            <p:cNvPr id="22" name="TextBox 21">
              <a:extLst>
                <a:ext uri="{FF2B5EF4-FFF2-40B4-BE49-F238E27FC236}">
                  <a16:creationId xmlns:a16="http://schemas.microsoft.com/office/drawing/2014/main" id="{FBCF0AFC-82EB-4570-A099-609CDAA54C3F}"/>
                </a:ext>
              </a:extLst>
            </p:cNvPr>
            <p:cNvSpPr txBox="1"/>
            <p:nvPr/>
          </p:nvSpPr>
          <p:spPr>
            <a:xfrm>
              <a:off x="11067929" y="2746984"/>
              <a:ext cx="666668" cy="152401"/>
            </a:xfrm>
            <a:prstGeom prst="roundRect">
              <a:avLst/>
            </a:prstGeom>
            <a:solidFill>
              <a:srgbClr val="A8ADD0"/>
            </a:solidFill>
            <a:ln w="15875">
              <a:noFill/>
            </a:ln>
            <a:effectLst/>
          </p:spPr>
          <p:txBody>
            <a:bodyPr wrap="square" lIns="27432" rIns="27432" rtlCol="0" anchor="ctr">
              <a:noAutofit/>
            </a:bodyPr>
            <a:lstStyle/>
            <a:p>
              <a:r>
                <a:rPr lang="en-US" sz="600" b="1">
                  <a:latin typeface="Arial Narrow" panose="020B0606020202030204" pitchFamily="34" charset="0"/>
                </a:rPr>
                <a:t>9. </a:t>
              </a:r>
              <a:r>
                <a:rPr lang="en-US" sz="600">
                  <a:latin typeface="Arial Narrow" panose="020B0606020202030204" pitchFamily="34" charset="0"/>
                </a:rPr>
                <a:t>(MEETING)</a:t>
              </a:r>
            </a:p>
          </p:txBody>
        </p:sp>
        <p:sp>
          <p:nvSpPr>
            <p:cNvPr id="23" name="TextBox 22">
              <a:extLst>
                <a:ext uri="{FF2B5EF4-FFF2-40B4-BE49-F238E27FC236}">
                  <a16:creationId xmlns:a16="http://schemas.microsoft.com/office/drawing/2014/main" id="{08D82732-DF44-4148-827F-1E3E848F8609}"/>
                </a:ext>
              </a:extLst>
            </p:cNvPr>
            <p:cNvSpPr txBox="1"/>
            <p:nvPr/>
          </p:nvSpPr>
          <p:spPr>
            <a:xfrm>
              <a:off x="11064288" y="3289618"/>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12. </a:t>
              </a:r>
              <a:r>
                <a:rPr lang="en-US" b="0"/>
                <a:t>FINAL MEETING</a:t>
              </a:r>
            </a:p>
          </p:txBody>
        </p:sp>
        <p:sp>
          <p:nvSpPr>
            <p:cNvPr id="24" name="TextBox 23">
              <a:extLst>
                <a:ext uri="{FF2B5EF4-FFF2-40B4-BE49-F238E27FC236}">
                  <a16:creationId xmlns:a16="http://schemas.microsoft.com/office/drawing/2014/main" id="{13ADE140-BFAB-41F9-A3FA-5C66BD4D72E2}"/>
                </a:ext>
              </a:extLst>
            </p:cNvPr>
            <p:cNvSpPr txBox="1"/>
            <p:nvPr/>
          </p:nvSpPr>
          <p:spPr>
            <a:xfrm>
              <a:off x="11528144" y="3589631"/>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14. </a:t>
              </a:r>
              <a:r>
                <a:rPr lang="en-US" b="0"/>
                <a:t>TRADITIONAL</a:t>
              </a:r>
            </a:p>
          </p:txBody>
        </p:sp>
        <p:sp>
          <p:nvSpPr>
            <p:cNvPr id="25" name="TextBox 24">
              <a:extLst>
                <a:ext uri="{FF2B5EF4-FFF2-40B4-BE49-F238E27FC236}">
                  <a16:creationId xmlns:a16="http://schemas.microsoft.com/office/drawing/2014/main" id="{8227A1A6-C71A-443E-86E6-34E4C63A939E}"/>
                </a:ext>
              </a:extLst>
            </p:cNvPr>
            <p:cNvSpPr txBox="1"/>
            <p:nvPr/>
          </p:nvSpPr>
          <p:spPr>
            <a:xfrm>
              <a:off x="11064288" y="3832252"/>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13. </a:t>
              </a:r>
              <a:r>
                <a:rPr lang="en-US" b="0"/>
                <a:t>AGREEMENT</a:t>
              </a:r>
            </a:p>
          </p:txBody>
        </p:sp>
        <p:sp>
          <p:nvSpPr>
            <p:cNvPr id="26" name="TextBox 25">
              <a:extLst>
                <a:ext uri="{FF2B5EF4-FFF2-40B4-BE49-F238E27FC236}">
                  <a16:creationId xmlns:a16="http://schemas.microsoft.com/office/drawing/2014/main" id="{4442B43B-B850-4430-B0C9-4BE9CAD22142}"/>
                </a:ext>
              </a:extLst>
            </p:cNvPr>
            <p:cNvSpPr txBox="1"/>
            <p:nvPr/>
          </p:nvSpPr>
          <p:spPr>
            <a:xfrm>
              <a:off x="11064288" y="4013130"/>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15. </a:t>
              </a:r>
              <a:r>
                <a:rPr lang="en-US" b="0"/>
                <a:t>WMD / ERP</a:t>
              </a:r>
            </a:p>
          </p:txBody>
        </p:sp>
        <p:sp>
          <p:nvSpPr>
            <p:cNvPr id="27" name="TextBox 26">
              <a:extLst>
                <a:ext uri="{FF2B5EF4-FFF2-40B4-BE49-F238E27FC236}">
                  <a16:creationId xmlns:a16="http://schemas.microsoft.com/office/drawing/2014/main" id="{CB37692B-E6EB-4CAE-B7DB-4B513A931E3F}"/>
                </a:ext>
              </a:extLst>
            </p:cNvPr>
            <p:cNvSpPr txBox="1"/>
            <p:nvPr/>
          </p:nvSpPr>
          <p:spPr>
            <a:xfrm>
              <a:off x="10778854" y="4362024"/>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17. </a:t>
              </a:r>
              <a:r>
                <a:rPr lang="en-US" b="0"/>
                <a:t>ROW</a:t>
              </a:r>
            </a:p>
          </p:txBody>
        </p:sp>
        <p:sp>
          <p:nvSpPr>
            <p:cNvPr id="28" name="TextBox 27">
              <a:extLst>
                <a:ext uri="{FF2B5EF4-FFF2-40B4-BE49-F238E27FC236}">
                  <a16:creationId xmlns:a16="http://schemas.microsoft.com/office/drawing/2014/main" id="{008FD7C5-3F5C-4396-B95B-F0941AC22931}"/>
                </a:ext>
              </a:extLst>
            </p:cNvPr>
            <p:cNvSpPr txBox="1"/>
            <p:nvPr/>
          </p:nvSpPr>
          <p:spPr>
            <a:xfrm>
              <a:off x="11064288" y="4532483"/>
              <a:ext cx="666668" cy="152401"/>
            </a:xfrm>
            <a:prstGeom prst="roundRect">
              <a:avLst/>
            </a:prstGeom>
            <a:solidFill>
              <a:srgbClr val="F2CA7E"/>
            </a:solidFill>
            <a:ln w="15875">
              <a:noFill/>
            </a:ln>
          </p:spPr>
          <p:txBody>
            <a:bodyPr wrap="square" lIns="27432" rIns="27432" rtlCol="0" anchor="ctr">
              <a:noAutofit/>
            </a:bodyPr>
            <a:lstStyle/>
            <a:p>
              <a:r>
                <a:rPr lang="en-US" sz="600" b="1">
                  <a:latin typeface="Arial Narrow" panose="020B0606020202030204" pitchFamily="34" charset="0"/>
                </a:rPr>
                <a:t>18. </a:t>
              </a:r>
              <a:r>
                <a:rPr lang="en-US" sz="600">
                  <a:latin typeface="Arial Narrow" panose="020B0606020202030204" pitchFamily="34" charset="0"/>
                </a:rPr>
                <a:t>FINAL DESIGN</a:t>
              </a:r>
            </a:p>
          </p:txBody>
        </p:sp>
        <p:sp>
          <p:nvSpPr>
            <p:cNvPr id="29" name="TextBox 28">
              <a:extLst>
                <a:ext uri="{FF2B5EF4-FFF2-40B4-BE49-F238E27FC236}">
                  <a16:creationId xmlns:a16="http://schemas.microsoft.com/office/drawing/2014/main" id="{B2557563-9B57-49B9-A097-35271DBE217A}"/>
                </a:ext>
              </a:extLst>
            </p:cNvPr>
            <p:cNvSpPr txBox="1"/>
            <p:nvPr/>
          </p:nvSpPr>
          <p:spPr>
            <a:xfrm>
              <a:off x="11090518" y="4713361"/>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PLANS</a:t>
              </a:r>
            </a:p>
          </p:txBody>
        </p:sp>
        <p:sp>
          <p:nvSpPr>
            <p:cNvPr id="30" name="TextBox 29">
              <a:extLst>
                <a:ext uri="{FF2B5EF4-FFF2-40B4-BE49-F238E27FC236}">
                  <a16:creationId xmlns:a16="http://schemas.microsoft.com/office/drawing/2014/main" id="{2FC9A896-0B28-48F9-B02C-149E9D971752}"/>
                </a:ext>
              </a:extLst>
            </p:cNvPr>
            <p:cNvSpPr txBox="1"/>
            <p:nvPr/>
          </p:nvSpPr>
          <p:spPr>
            <a:xfrm>
              <a:off x="11090518" y="489423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(PERMIT MOD)</a:t>
              </a:r>
            </a:p>
          </p:txBody>
        </p:sp>
        <p:sp>
          <p:nvSpPr>
            <p:cNvPr id="31" name="TextBox 30">
              <a:extLst>
                <a:ext uri="{FF2B5EF4-FFF2-40B4-BE49-F238E27FC236}">
                  <a16:creationId xmlns:a16="http://schemas.microsoft.com/office/drawing/2014/main" id="{CAB46B39-5BAD-4E74-95E7-00746CA9A502}"/>
                </a:ext>
              </a:extLst>
            </p:cNvPr>
            <p:cNvSpPr txBox="1"/>
            <p:nvPr/>
          </p:nvSpPr>
          <p:spPr>
            <a:xfrm>
              <a:off x="11090518" y="5075117"/>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REPORT</a:t>
              </a:r>
            </a:p>
          </p:txBody>
        </p:sp>
        <p:sp>
          <p:nvSpPr>
            <p:cNvPr id="32" name="TextBox 31">
              <a:extLst>
                <a:ext uri="{FF2B5EF4-FFF2-40B4-BE49-F238E27FC236}">
                  <a16:creationId xmlns:a16="http://schemas.microsoft.com/office/drawing/2014/main" id="{4F197537-E761-4B9F-BDBB-308F88C89947}"/>
                </a:ext>
              </a:extLst>
            </p:cNvPr>
            <p:cNvSpPr txBox="1"/>
            <p:nvPr/>
          </p:nvSpPr>
          <p:spPr>
            <a:xfrm>
              <a:off x="11090518" y="525599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(PERMIT MOD)</a:t>
              </a:r>
            </a:p>
          </p:txBody>
        </p:sp>
        <p:sp>
          <p:nvSpPr>
            <p:cNvPr id="33" name="TextBox 32">
              <a:extLst>
                <a:ext uri="{FF2B5EF4-FFF2-40B4-BE49-F238E27FC236}">
                  <a16:creationId xmlns:a16="http://schemas.microsoft.com/office/drawing/2014/main" id="{576ACDEB-81EA-4097-97AC-C409D184F187}"/>
                </a:ext>
              </a:extLst>
            </p:cNvPr>
            <p:cNvSpPr txBox="1"/>
            <p:nvPr/>
          </p:nvSpPr>
          <p:spPr>
            <a:xfrm>
              <a:off x="11090518" y="543687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CONSTRUCTION</a:t>
              </a:r>
            </a:p>
          </p:txBody>
        </p:sp>
        <p:sp>
          <p:nvSpPr>
            <p:cNvPr id="34" name="TextBox 33">
              <a:extLst>
                <a:ext uri="{FF2B5EF4-FFF2-40B4-BE49-F238E27FC236}">
                  <a16:creationId xmlns:a16="http://schemas.microsoft.com/office/drawing/2014/main" id="{C1628C3C-2054-40A4-AFEB-F9EDB8B4C73F}"/>
                </a:ext>
              </a:extLst>
            </p:cNvPr>
            <p:cNvSpPr txBox="1"/>
            <p:nvPr/>
          </p:nvSpPr>
          <p:spPr>
            <a:xfrm>
              <a:off x="11090518" y="5617754"/>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algn="ctr"/>
              <a:r>
                <a:rPr lang="en-US" b="0"/>
                <a:t>OPERATION</a:t>
              </a:r>
            </a:p>
          </p:txBody>
        </p:sp>
        <p:cxnSp>
          <p:nvCxnSpPr>
            <p:cNvPr id="35" name="Connector: Elbow 34">
              <a:extLst>
                <a:ext uri="{FF2B5EF4-FFF2-40B4-BE49-F238E27FC236}">
                  <a16:creationId xmlns:a16="http://schemas.microsoft.com/office/drawing/2014/main" id="{9134FF66-EA7B-4893-8668-583C4CA3B040}"/>
                </a:ext>
              </a:extLst>
            </p:cNvPr>
            <p:cNvCxnSpPr>
              <a:stCxn id="42" idx="3"/>
              <a:endCxn id="24" idx="0"/>
            </p:cNvCxnSpPr>
            <p:nvPr/>
          </p:nvCxnSpPr>
          <p:spPr>
            <a:xfrm>
              <a:off x="11730956" y="3184941"/>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3194910-BAB9-49C7-838B-2159B54C1610}"/>
                </a:ext>
              </a:extLst>
            </p:cNvPr>
            <p:cNvCxnSpPr>
              <a:cxnSpLocks/>
              <a:stCxn id="24" idx="2"/>
              <a:endCxn id="26" idx="3"/>
            </p:cNvCxnSpPr>
            <p:nvPr/>
          </p:nvCxnSpPr>
          <p:spPr>
            <a:xfrm rot="5400000">
              <a:off x="11608301" y="3864687"/>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910AA06C-6C66-4F16-BE8F-D5AF93E27788}"/>
                </a:ext>
              </a:extLst>
            </p:cNvPr>
            <p:cNvCxnSpPr>
              <a:cxnSpLocks/>
              <a:stCxn id="21" idx="2"/>
              <a:endCxn id="40" idx="3"/>
            </p:cNvCxnSpPr>
            <p:nvPr/>
          </p:nvCxnSpPr>
          <p:spPr>
            <a:xfrm rot="5400000">
              <a:off x="11264499" y="2505543"/>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BC058BF-31CC-4841-9142-958220974B9E}"/>
                </a:ext>
              </a:extLst>
            </p:cNvPr>
            <p:cNvCxnSpPr>
              <a:cxnSpLocks/>
              <a:stCxn id="23" idx="2"/>
              <a:endCxn id="24" idx="1"/>
            </p:cNvCxnSpPr>
            <p:nvPr/>
          </p:nvCxnSpPr>
          <p:spPr>
            <a:xfrm rot="16200000" flipH="1">
              <a:off x="11350977" y="3488664"/>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94988CF5-14B4-403E-9658-F18AD10EE798}"/>
                </a:ext>
              </a:extLst>
            </p:cNvPr>
            <p:cNvCxnSpPr>
              <a:cxnSpLocks/>
              <a:stCxn id="26" idx="2"/>
              <a:endCxn id="27" idx="3"/>
            </p:cNvCxnSpPr>
            <p:nvPr/>
          </p:nvCxnSpPr>
          <p:spPr>
            <a:xfrm rot="5400000">
              <a:off x="11135355" y="4175958"/>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62DBBAB-E35A-4C88-98AA-0264BD3E8F54}"/>
                </a:ext>
              </a:extLst>
            </p:cNvPr>
            <p:cNvSpPr txBox="1"/>
            <p:nvPr/>
          </p:nvSpPr>
          <p:spPr>
            <a:xfrm>
              <a:off x="10778854" y="2566106"/>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8. </a:t>
              </a:r>
              <a:r>
                <a:rPr lang="en-US" b="0"/>
                <a:t>FUNDING</a:t>
              </a:r>
            </a:p>
          </p:txBody>
        </p:sp>
        <p:sp>
          <p:nvSpPr>
            <p:cNvPr id="41" name="TextBox 40">
              <a:extLst>
                <a:ext uri="{FF2B5EF4-FFF2-40B4-BE49-F238E27FC236}">
                  <a16:creationId xmlns:a16="http://schemas.microsoft.com/office/drawing/2014/main" id="{889D371E-C2F1-48B0-A938-3E82B5A7B00F}"/>
                </a:ext>
              </a:extLst>
            </p:cNvPr>
            <p:cNvSpPr txBox="1"/>
            <p:nvPr/>
          </p:nvSpPr>
          <p:spPr>
            <a:xfrm>
              <a:off x="11064288" y="2927862"/>
              <a:ext cx="666668" cy="152401"/>
            </a:xfrm>
            <a:prstGeom prst="roundRect">
              <a:avLst/>
            </a:prstGeom>
            <a:solidFill>
              <a:srgbClr val="F2A88C"/>
            </a:solidFill>
            <a:ln w="15875">
              <a:noFill/>
            </a:ln>
            <a:effectLst/>
          </p:spPr>
          <p:txBody>
            <a:bodyPr wrap="square" lIns="27432" rIns="27432" rtlCol="0" anchor="ctr">
              <a:noAutofit/>
            </a:bodyPr>
            <a:lstStyle/>
            <a:p>
              <a:r>
                <a:rPr lang="en-US" sz="600" b="1">
                  <a:latin typeface="Arial Narrow" panose="020B0606020202030204" pitchFamily="34" charset="0"/>
                </a:rPr>
                <a:t>10. </a:t>
              </a:r>
              <a:r>
                <a:rPr lang="en-US" sz="600">
                  <a:latin typeface="Arial Narrow" panose="020B0606020202030204" pitchFamily="34" charset="0"/>
                </a:rPr>
                <a:t>STRATEGIZE</a:t>
              </a:r>
            </a:p>
          </p:txBody>
        </p:sp>
        <p:sp>
          <p:nvSpPr>
            <p:cNvPr id="42" name="TextBox 41">
              <a:extLst>
                <a:ext uri="{FF2B5EF4-FFF2-40B4-BE49-F238E27FC236}">
                  <a16:creationId xmlns:a16="http://schemas.microsoft.com/office/drawing/2014/main" id="{C3601097-A79A-43F2-9D29-7ADAF8A668BF}"/>
                </a:ext>
              </a:extLst>
            </p:cNvPr>
            <p:cNvSpPr txBox="1"/>
            <p:nvPr/>
          </p:nvSpPr>
          <p:spPr>
            <a:xfrm>
              <a:off x="11064288" y="3108740"/>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r>
                <a:rPr lang="en-US"/>
                <a:t>11. </a:t>
              </a:r>
              <a:r>
                <a:rPr lang="en-US" b="0"/>
                <a:t>FURTHER WORK</a:t>
              </a:r>
            </a:p>
          </p:txBody>
        </p:sp>
        <p:sp>
          <p:nvSpPr>
            <p:cNvPr id="43" name="Diamond 42">
              <a:extLst>
                <a:ext uri="{FF2B5EF4-FFF2-40B4-BE49-F238E27FC236}">
                  <a16:creationId xmlns:a16="http://schemas.microsoft.com/office/drawing/2014/main" id="{A788A609-6CF8-4BF5-A030-CC950D639F0C}"/>
                </a:ext>
              </a:extLst>
            </p:cNvPr>
            <p:cNvSpPr/>
            <p:nvPr/>
          </p:nvSpPr>
          <p:spPr>
            <a:xfrm>
              <a:off x="11347277" y="3610817"/>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nector: Elbow 43">
              <a:extLst>
                <a:ext uri="{FF2B5EF4-FFF2-40B4-BE49-F238E27FC236}">
                  <a16:creationId xmlns:a16="http://schemas.microsoft.com/office/drawing/2014/main" id="{B555226D-2641-4177-AFCF-26F0EE99B8C3}"/>
                </a:ext>
              </a:extLst>
            </p:cNvPr>
            <p:cNvCxnSpPr>
              <a:cxnSpLocks/>
              <a:stCxn id="23" idx="2"/>
            </p:cNvCxnSpPr>
            <p:nvPr/>
          </p:nvCxnSpPr>
          <p:spPr>
            <a:xfrm rot="16200000" flipH="1">
              <a:off x="11565406" y="3274234"/>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5" name="Diamond 44">
              <a:extLst>
                <a:ext uri="{FF2B5EF4-FFF2-40B4-BE49-F238E27FC236}">
                  <a16:creationId xmlns:a16="http://schemas.microsoft.com/office/drawing/2014/main" id="{7F2B7F39-C2F8-4AE5-9D47-9EDA77A6E550}"/>
                </a:ext>
              </a:extLst>
            </p:cNvPr>
            <p:cNvSpPr/>
            <p:nvPr/>
          </p:nvSpPr>
          <p:spPr>
            <a:xfrm>
              <a:off x="11347277" y="3483530"/>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6591067-1D38-4C29-9ECA-C5FCA572361E}"/>
                </a:ext>
              </a:extLst>
            </p:cNvPr>
            <p:cNvSpPr txBox="1"/>
            <p:nvPr/>
          </p:nvSpPr>
          <p:spPr>
            <a:xfrm>
              <a:off x="11061984" y="4193051"/>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16. </a:t>
              </a:r>
              <a:r>
                <a:rPr lang="en-US" b="0"/>
                <a:t>DELIVERABLE</a:t>
              </a:r>
            </a:p>
          </p:txBody>
        </p:sp>
        <p:sp>
          <p:nvSpPr>
            <p:cNvPr id="47" name="TextBox 46">
              <a:extLst>
                <a:ext uri="{FF2B5EF4-FFF2-40B4-BE49-F238E27FC236}">
                  <a16:creationId xmlns:a16="http://schemas.microsoft.com/office/drawing/2014/main" id="{36FACDEE-3ECB-4EEA-9B08-D946CEECA4B5}"/>
                </a:ext>
              </a:extLst>
            </p:cNvPr>
            <p:cNvSpPr txBox="1"/>
            <p:nvPr/>
          </p:nvSpPr>
          <p:spPr>
            <a:xfrm>
              <a:off x="11221169" y="3515974"/>
              <a:ext cx="145873" cy="46166"/>
            </a:xfrm>
            <a:prstGeom prst="rect">
              <a:avLst/>
            </a:prstGeom>
            <a:noFill/>
          </p:spPr>
          <p:txBody>
            <a:bodyPr wrap="none" lIns="0" tIns="0" rIns="0" bIns="0" rtlCol="0">
              <a:spAutoFit/>
            </a:bodyPr>
            <a:lstStyle/>
            <a:p>
              <a:pPr algn="r"/>
              <a:r>
                <a:rPr lang="en-US" sz="300"/>
                <a:t>ASSURED</a:t>
              </a:r>
            </a:p>
          </p:txBody>
        </p:sp>
        <p:sp>
          <p:nvSpPr>
            <p:cNvPr id="48" name="TextBox 47">
              <a:extLst>
                <a:ext uri="{FF2B5EF4-FFF2-40B4-BE49-F238E27FC236}">
                  <a16:creationId xmlns:a16="http://schemas.microsoft.com/office/drawing/2014/main" id="{B58B3731-77DF-4CF0-B477-6385C727261C}"/>
                </a:ext>
              </a:extLst>
            </p:cNvPr>
            <p:cNvSpPr txBox="1"/>
            <p:nvPr/>
          </p:nvSpPr>
          <p:spPr>
            <a:xfrm>
              <a:off x="11123359" y="3645791"/>
              <a:ext cx="253274" cy="46166"/>
            </a:xfrm>
            <a:prstGeom prst="rect">
              <a:avLst/>
            </a:prstGeom>
            <a:noFill/>
          </p:spPr>
          <p:txBody>
            <a:bodyPr wrap="none" lIns="0" tIns="0" rIns="0" bIns="0" rtlCol="0">
              <a:spAutoFit/>
            </a:bodyPr>
            <a:lstStyle/>
            <a:p>
              <a:pPr algn="r"/>
              <a:r>
                <a:rPr lang="en-US" sz="300"/>
                <a:t>REQUIREMENTS</a:t>
              </a:r>
            </a:p>
          </p:txBody>
        </p:sp>
        <p:sp>
          <p:nvSpPr>
            <p:cNvPr id="49" name="TextBox 48">
              <a:extLst>
                <a:ext uri="{FF2B5EF4-FFF2-40B4-BE49-F238E27FC236}">
                  <a16:creationId xmlns:a16="http://schemas.microsoft.com/office/drawing/2014/main" id="{1C1C96DC-2E2D-47F2-9103-C27C13E11F22}"/>
                </a:ext>
              </a:extLst>
            </p:cNvPr>
            <p:cNvSpPr txBox="1"/>
            <p:nvPr/>
          </p:nvSpPr>
          <p:spPr>
            <a:xfrm>
              <a:off x="11407962" y="3582713"/>
              <a:ext cx="19236" cy="46166"/>
            </a:xfrm>
            <a:prstGeom prst="rect">
              <a:avLst/>
            </a:prstGeom>
            <a:noFill/>
          </p:spPr>
          <p:txBody>
            <a:bodyPr wrap="none" lIns="0" tIns="0" rIns="0" bIns="0" rtlCol="0">
              <a:spAutoFit/>
            </a:bodyPr>
            <a:lstStyle/>
            <a:p>
              <a:pPr algn="r"/>
              <a:r>
                <a:rPr lang="en-US" sz="300" b="1"/>
                <a:t>Y</a:t>
              </a:r>
            </a:p>
          </p:txBody>
        </p:sp>
        <p:sp>
          <p:nvSpPr>
            <p:cNvPr id="50" name="TextBox 49">
              <a:extLst>
                <a:ext uri="{FF2B5EF4-FFF2-40B4-BE49-F238E27FC236}">
                  <a16:creationId xmlns:a16="http://schemas.microsoft.com/office/drawing/2014/main" id="{ED266D65-1FB0-452F-AB38-1671D5046727}"/>
                </a:ext>
              </a:extLst>
            </p:cNvPr>
            <p:cNvSpPr txBox="1"/>
            <p:nvPr/>
          </p:nvSpPr>
          <p:spPr>
            <a:xfrm>
              <a:off x="11458751" y="3494647"/>
              <a:ext cx="25648" cy="46166"/>
            </a:xfrm>
            <a:prstGeom prst="rect">
              <a:avLst/>
            </a:prstGeom>
            <a:noFill/>
          </p:spPr>
          <p:txBody>
            <a:bodyPr wrap="none" lIns="0" tIns="0" rIns="0" bIns="0" rtlCol="0">
              <a:spAutoFit/>
            </a:bodyPr>
            <a:lstStyle/>
            <a:p>
              <a:pPr algn="r"/>
              <a:r>
                <a:rPr lang="en-US" sz="300" b="1"/>
                <a:t>N</a:t>
              </a:r>
            </a:p>
          </p:txBody>
        </p:sp>
        <p:sp>
          <p:nvSpPr>
            <p:cNvPr id="51" name="TextBox 50">
              <a:extLst>
                <a:ext uri="{FF2B5EF4-FFF2-40B4-BE49-F238E27FC236}">
                  <a16:creationId xmlns:a16="http://schemas.microsoft.com/office/drawing/2014/main" id="{E70A6BF9-260A-4BA6-9950-01E50854F142}"/>
                </a:ext>
              </a:extLst>
            </p:cNvPr>
            <p:cNvSpPr txBox="1"/>
            <p:nvPr/>
          </p:nvSpPr>
          <p:spPr>
            <a:xfrm>
              <a:off x="11405126" y="3711499"/>
              <a:ext cx="19236" cy="46166"/>
            </a:xfrm>
            <a:prstGeom prst="rect">
              <a:avLst/>
            </a:prstGeom>
            <a:noFill/>
          </p:spPr>
          <p:txBody>
            <a:bodyPr wrap="none" lIns="0" tIns="0" rIns="0" bIns="0" rtlCol="0">
              <a:spAutoFit/>
            </a:bodyPr>
            <a:lstStyle/>
            <a:p>
              <a:pPr algn="r"/>
              <a:r>
                <a:rPr lang="en-US" sz="300" b="1"/>
                <a:t>Y</a:t>
              </a:r>
            </a:p>
          </p:txBody>
        </p:sp>
        <p:sp>
          <p:nvSpPr>
            <p:cNvPr id="52" name="TextBox 51">
              <a:extLst>
                <a:ext uri="{FF2B5EF4-FFF2-40B4-BE49-F238E27FC236}">
                  <a16:creationId xmlns:a16="http://schemas.microsoft.com/office/drawing/2014/main" id="{0596878A-EAF8-4ED9-823E-09953A8B9636}"/>
                </a:ext>
              </a:extLst>
            </p:cNvPr>
            <p:cNvSpPr txBox="1"/>
            <p:nvPr/>
          </p:nvSpPr>
          <p:spPr>
            <a:xfrm>
              <a:off x="11458751" y="3620650"/>
              <a:ext cx="25648" cy="46166"/>
            </a:xfrm>
            <a:prstGeom prst="rect">
              <a:avLst/>
            </a:prstGeom>
            <a:noFill/>
          </p:spPr>
          <p:txBody>
            <a:bodyPr wrap="none" lIns="0" tIns="0" rIns="0" bIns="0" rtlCol="0">
              <a:spAutoFit/>
            </a:bodyPr>
            <a:lstStyle/>
            <a:p>
              <a:pPr algn="r"/>
              <a:r>
                <a:rPr lang="en-US" sz="300" b="1"/>
                <a:t>N</a:t>
              </a:r>
            </a:p>
          </p:txBody>
        </p:sp>
        <p:sp>
          <p:nvSpPr>
            <p:cNvPr id="53" name="TextBox 52">
              <a:extLst>
                <a:ext uri="{FF2B5EF4-FFF2-40B4-BE49-F238E27FC236}">
                  <a16:creationId xmlns:a16="http://schemas.microsoft.com/office/drawing/2014/main" id="{82AE6E14-C572-4EDB-80B2-A0AD6F30267F}"/>
                </a:ext>
              </a:extLst>
            </p:cNvPr>
            <p:cNvSpPr txBox="1"/>
            <p:nvPr/>
          </p:nvSpPr>
          <p:spPr>
            <a:xfrm>
              <a:off x="11856229" y="3226200"/>
              <a:ext cx="168379" cy="92333"/>
            </a:xfrm>
            <a:prstGeom prst="rect">
              <a:avLst/>
            </a:prstGeom>
            <a:noFill/>
          </p:spPr>
          <p:txBody>
            <a:bodyPr wrap="none" lIns="0" tIns="0" rIns="0" bIns="0" rtlCol="0">
              <a:spAutoFit/>
            </a:bodyPr>
            <a:lstStyle/>
            <a:p>
              <a:r>
                <a:rPr lang="en-US" sz="300"/>
                <a:t>NO VIABLE</a:t>
              </a:r>
            </a:p>
            <a:p>
              <a:r>
                <a:rPr lang="en-US" sz="300"/>
                <a:t>OPTIONS</a:t>
              </a:r>
            </a:p>
          </p:txBody>
        </p:sp>
        <p:sp>
          <p:nvSpPr>
            <p:cNvPr id="54" name="TextBox 53">
              <a:extLst>
                <a:ext uri="{FF2B5EF4-FFF2-40B4-BE49-F238E27FC236}">
                  <a16:creationId xmlns:a16="http://schemas.microsoft.com/office/drawing/2014/main" id="{FEF629F1-F1C6-4376-BF5B-2CF67C777DB8}"/>
                </a:ext>
              </a:extLst>
            </p:cNvPr>
            <p:cNvSpPr txBox="1"/>
            <p:nvPr/>
          </p:nvSpPr>
          <p:spPr>
            <a:xfrm>
              <a:off x="11067929" y="220435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6. </a:t>
              </a:r>
              <a:r>
                <a:rPr lang="en-US" b="0"/>
                <a:t>COORDINATION</a:t>
              </a:r>
            </a:p>
          </p:txBody>
        </p:sp>
        <p:sp>
          <p:nvSpPr>
            <p:cNvPr id="55" name="TextBox 54">
              <a:extLst>
                <a:ext uri="{FF2B5EF4-FFF2-40B4-BE49-F238E27FC236}">
                  <a16:creationId xmlns:a16="http://schemas.microsoft.com/office/drawing/2014/main" id="{48979A51-1F9A-4E7F-A45E-01CD0AB35344}"/>
                </a:ext>
              </a:extLst>
            </p:cNvPr>
            <p:cNvSpPr txBox="1"/>
            <p:nvPr/>
          </p:nvSpPr>
          <p:spPr>
            <a:xfrm>
              <a:off x="11067929" y="202347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5. </a:t>
              </a:r>
              <a:r>
                <a:rPr lang="en-US" b="0"/>
                <a:t>SCREENING</a:t>
              </a:r>
            </a:p>
          </p:txBody>
        </p:sp>
        <p:sp>
          <p:nvSpPr>
            <p:cNvPr id="56" name="TextBox 55">
              <a:extLst>
                <a:ext uri="{FF2B5EF4-FFF2-40B4-BE49-F238E27FC236}">
                  <a16:creationId xmlns:a16="http://schemas.microsoft.com/office/drawing/2014/main" id="{1AACD386-1E29-4C78-AB7F-E841E98421A3}"/>
                </a:ext>
              </a:extLst>
            </p:cNvPr>
            <p:cNvSpPr txBox="1"/>
            <p:nvPr/>
          </p:nvSpPr>
          <p:spPr>
            <a:xfrm>
              <a:off x="11067929" y="166171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3. </a:t>
              </a:r>
              <a:r>
                <a:rPr lang="en-US" b="0"/>
                <a:t>GOALS</a:t>
              </a:r>
            </a:p>
          </p:txBody>
        </p:sp>
        <p:sp>
          <p:nvSpPr>
            <p:cNvPr id="57" name="TextBox 56">
              <a:extLst>
                <a:ext uri="{FF2B5EF4-FFF2-40B4-BE49-F238E27FC236}">
                  <a16:creationId xmlns:a16="http://schemas.microsoft.com/office/drawing/2014/main" id="{F66628B9-C2BB-4CB5-A4C7-92523AB456D2}"/>
                </a:ext>
              </a:extLst>
            </p:cNvPr>
            <p:cNvSpPr txBox="1"/>
            <p:nvPr/>
          </p:nvSpPr>
          <p:spPr>
            <a:xfrm>
              <a:off x="11067929" y="184259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r>
                <a:rPr lang="en-US"/>
                <a:t>4. </a:t>
              </a:r>
              <a:r>
                <a:rPr lang="en-US" b="0"/>
                <a:t>SOLUTIONS</a:t>
              </a:r>
            </a:p>
          </p:txBody>
        </p:sp>
        <p:sp>
          <p:nvSpPr>
            <p:cNvPr id="58" name="TextBox 57">
              <a:extLst>
                <a:ext uri="{FF2B5EF4-FFF2-40B4-BE49-F238E27FC236}">
                  <a16:creationId xmlns:a16="http://schemas.microsoft.com/office/drawing/2014/main" id="{B88E855D-94A7-4BE1-864E-E166076B3795}"/>
                </a:ext>
              </a:extLst>
            </p:cNvPr>
            <p:cNvSpPr txBox="1"/>
            <p:nvPr/>
          </p:nvSpPr>
          <p:spPr>
            <a:xfrm>
              <a:off x="11067929" y="1480838"/>
              <a:ext cx="666668" cy="152401"/>
            </a:xfrm>
            <a:prstGeom prst="roundRect">
              <a:avLst/>
            </a:prstGeom>
            <a:solidFill>
              <a:srgbClr val="98D1A6"/>
            </a:solidFill>
            <a:ln w="15875">
              <a:noFill/>
            </a:ln>
            <a:effectLst/>
          </p:spPr>
          <p:txBody>
            <a:bodyPr wrap="square" lIns="27432" rIns="27432" rtlCol="0" anchor="ctr">
              <a:noAutofit/>
            </a:bodyPr>
            <a:lstStyle/>
            <a:p>
              <a:r>
                <a:rPr lang="en-US" sz="600" b="1">
                  <a:latin typeface="Arial Narrow" panose="020B0606020202030204" pitchFamily="34" charset="0"/>
                </a:rPr>
                <a:t>2. </a:t>
              </a:r>
              <a:r>
                <a:rPr lang="en-US" sz="600">
                  <a:latin typeface="Arial Narrow" panose="020B0606020202030204" pitchFamily="34" charset="0"/>
                </a:rPr>
                <a:t>EXPLORE</a:t>
              </a:r>
            </a:p>
          </p:txBody>
        </p:sp>
        <p:sp>
          <p:nvSpPr>
            <p:cNvPr id="59" name="TextBox 58">
              <a:extLst>
                <a:ext uri="{FF2B5EF4-FFF2-40B4-BE49-F238E27FC236}">
                  <a16:creationId xmlns:a16="http://schemas.microsoft.com/office/drawing/2014/main" id="{0AFCC1CE-EFD7-4A9F-825B-82336D5BA6F2}"/>
                </a:ext>
              </a:extLst>
            </p:cNvPr>
            <p:cNvSpPr txBox="1"/>
            <p:nvPr/>
          </p:nvSpPr>
          <p:spPr>
            <a:xfrm>
              <a:off x="11064288" y="1295400"/>
              <a:ext cx="666668" cy="152401"/>
            </a:xfrm>
            <a:prstGeom prst="roundRect">
              <a:avLst/>
            </a:prstGeom>
            <a:solidFill>
              <a:srgbClr val="98D1A6"/>
            </a:solidFill>
            <a:ln w="15875">
              <a:noFill/>
            </a:ln>
            <a:effectLst/>
          </p:spPr>
          <p:txBody>
            <a:bodyPr wrap="square" lIns="27432" rIns="27432" rtlCol="0" anchor="ctr">
              <a:noAutofit/>
            </a:bodyPr>
            <a:lstStyle/>
            <a:p>
              <a:r>
                <a:rPr lang="en-US" sz="600" b="1">
                  <a:latin typeface="Arial Narrow" panose="020B0606020202030204" pitchFamily="34" charset="0"/>
                </a:rPr>
                <a:t>1. </a:t>
              </a:r>
              <a:r>
                <a:rPr lang="en-US" sz="600">
                  <a:latin typeface="Arial Narrow" panose="020B0606020202030204" pitchFamily="34" charset="0"/>
                </a:rPr>
                <a:t>IDENTIFICATION</a:t>
              </a:r>
            </a:p>
          </p:txBody>
        </p:sp>
        <p:sp>
          <p:nvSpPr>
            <p:cNvPr id="62" name="TextBox 61">
              <a:extLst>
                <a:ext uri="{FF2B5EF4-FFF2-40B4-BE49-F238E27FC236}">
                  <a16:creationId xmlns:a16="http://schemas.microsoft.com/office/drawing/2014/main" id="{BF715998-31FF-4716-B967-345A48F5761C}"/>
                </a:ext>
              </a:extLst>
            </p:cNvPr>
            <p:cNvSpPr txBox="1"/>
            <p:nvPr/>
          </p:nvSpPr>
          <p:spPr>
            <a:xfrm>
              <a:off x="10763928" y="3235563"/>
              <a:ext cx="1260680" cy="725463"/>
            </a:xfrm>
            <a:prstGeom prst="roundRect">
              <a:avLst/>
            </a:prstGeom>
            <a:solidFill>
              <a:srgbClr val="F8D0C0"/>
            </a:solidFill>
            <a:ln w="28575">
              <a:solidFill>
                <a:srgbClr val="28013D"/>
              </a:solidFill>
            </a:ln>
            <a:effectLst>
              <a:glow rad="101600">
                <a:srgbClr val="28013D">
                  <a:alpha val="40000"/>
                </a:srgbClr>
              </a:glow>
            </a:effectLst>
          </p:spPr>
          <p:txBody>
            <a:bodyPr wrap="square" lIns="27432" rIns="27432" rtlCol="0" anchor="ctr">
              <a:noAutofit/>
            </a:bodyPr>
            <a:lstStyle/>
            <a:p>
              <a:endParaRPr lang="en-US" sz="1200">
                <a:latin typeface="Arial Narrow" panose="020B0606020202030204" pitchFamily="34" charset="0"/>
              </a:endParaRPr>
            </a:p>
          </p:txBody>
        </p:sp>
        <p:sp>
          <p:nvSpPr>
            <p:cNvPr id="63" name="TextBox 62">
              <a:extLst>
                <a:ext uri="{FF2B5EF4-FFF2-40B4-BE49-F238E27FC236}">
                  <a16:creationId xmlns:a16="http://schemas.microsoft.com/office/drawing/2014/main" id="{AD740A58-179A-48A2-A2E2-7271BB21484F}"/>
                </a:ext>
              </a:extLst>
            </p:cNvPr>
            <p:cNvSpPr txBox="1"/>
            <p:nvPr/>
          </p:nvSpPr>
          <p:spPr>
            <a:xfrm>
              <a:off x="10714090" y="3137257"/>
              <a:ext cx="1362456"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r>
                <a:rPr lang="en-US" sz="1200" b="1">
                  <a:latin typeface="Arial Narrow" panose="020B0606020202030204" pitchFamily="34" charset="0"/>
                </a:rPr>
                <a:t>12. </a:t>
              </a:r>
              <a:r>
                <a:rPr lang="en-US" sz="1200">
                  <a:latin typeface="Arial Narrow" panose="020B0606020202030204" pitchFamily="34" charset="0"/>
                </a:rPr>
                <a:t>FINAL MEETING</a:t>
              </a:r>
            </a:p>
          </p:txBody>
        </p:sp>
        <p:sp>
          <p:nvSpPr>
            <p:cNvPr id="64" name="TextBox 63">
              <a:extLst>
                <a:ext uri="{FF2B5EF4-FFF2-40B4-BE49-F238E27FC236}">
                  <a16:creationId xmlns:a16="http://schemas.microsoft.com/office/drawing/2014/main" id="{0426AD1B-FCEC-477B-9BC1-823FCA1286DB}"/>
                </a:ext>
              </a:extLst>
            </p:cNvPr>
            <p:cNvSpPr txBox="1"/>
            <p:nvPr/>
          </p:nvSpPr>
          <p:spPr>
            <a:xfrm>
              <a:off x="10955590" y="3548283"/>
              <a:ext cx="1182153" cy="347472"/>
            </a:xfrm>
            <a:prstGeom prst="roundRect">
              <a:avLst/>
            </a:prstGeom>
            <a:solidFill>
              <a:srgbClr val="F2A88C"/>
            </a:solidFill>
            <a:ln w="28575">
              <a:solidFill>
                <a:srgbClr val="28013D"/>
              </a:solidFill>
            </a:ln>
            <a:effectLst>
              <a:glow rad="101600">
                <a:srgbClr val="28013D">
                  <a:alpha val="40000"/>
                </a:srgbClr>
              </a:glow>
            </a:effectLst>
          </p:spPr>
          <p:txBody>
            <a:bodyPr wrap="square" lIns="27432" rIns="27432" rtlCol="0" anchor="ctr">
              <a:noAutofit/>
            </a:bodyPr>
            <a:lstStyle/>
            <a:p>
              <a:r>
                <a:rPr lang="en-US" sz="1200" b="1">
                  <a:latin typeface="Arial Narrow" panose="020B0606020202030204" pitchFamily="34" charset="0"/>
                </a:rPr>
                <a:t>14. </a:t>
              </a:r>
              <a:r>
                <a:rPr lang="en-US" sz="1200">
                  <a:latin typeface="Arial Narrow" panose="020B0606020202030204" pitchFamily="34" charset="0"/>
                </a:rPr>
                <a:t>TRADITIONAL</a:t>
              </a:r>
            </a:p>
          </p:txBody>
        </p:sp>
      </p:grpSp>
      <p:grpSp>
        <p:nvGrpSpPr>
          <p:cNvPr id="66" name="Group 65">
            <a:extLst>
              <a:ext uri="{FF2B5EF4-FFF2-40B4-BE49-F238E27FC236}">
                <a16:creationId xmlns:a16="http://schemas.microsoft.com/office/drawing/2014/main" id="{4F15573A-3A2C-4488-8141-609E54D45732}"/>
              </a:ext>
            </a:extLst>
          </p:cNvPr>
          <p:cNvGrpSpPr/>
          <p:nvPr/>
        </p:nvGrpSpPr>
        <p:grpSpPr>
          <a:xfrm>
            <a:off x="3681023" y="2853000"/>
            <a:ext cx="914400" cy="914400"/>
            <a:chOff x="304799" y="1295400"/>
            <a:chExt cx="914400" cy="914400"/>
          </a:xfrm>
        </p:grpSpPr>
        <p:pic>
          <p:nvPicPr>
            <p:cNvPr id="67" name="Graphic 10" descr="Water with solid fill">
              <a:extLst>
                <a:ext uri="{FF2B5EF4-FFF2-40B4-BE49-F238E27FC236}">
                  <a16:creationId xmlns:a16="http://schemas.microsoft.com/office/drawing/2014/main" id="{33778F3D-5A3A-4E29-B80D-70DAA3E52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799" y="1295400"/>
              <a:ext cx="914400" cy="914400"/>
            </a:xfrm>
            <a:prstGeom prst="rect">
              <a:avLst/>
            </a:prstGeom>
          </p:spPr>
        </p:pic>
        <p:sp>
          <p:nvSpPr>
            <p:cNvPr id="68" name="TextBox 67">
              <a:extLst>
                <a:ext uri="{FF2B5EF4-FFF2-40B4-BE49-F238E27FC236}">
                  <a16:creationId xmlns:a16="http://schemas.microsoft.com/office/drawing/2014/main" id="{6CF9B62E-4BCC-4A61-B8D3-946472E578DA}"/>
                </a:ext>
              </a:extLst>
            </p:cNvPr>
            <p:cNvSpPr txBox="1"/>
            <p:nvPr/>
          </p:nvSpPr>
          <p:spPr>
            <a:xfrm>
              <a:off x="537883" y="1586753"/>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A</a:t>
              </a:r>
            </a:p>
          </p:txBody>
        </p:sp>
      </p:grpSp>
      <p:grpSp>
        <p:nvGrpSpPr>
          <p:cNvPr id="69" name="Group 68">
            <a:extLst>
              <a:ext uri="{FF2B5EF4-FFF2-40B4-BE49-F238E27FC236}">
                <a16:creationId xmlns:a16="http://schemas.microsoft.com/office/drawing/2014/main" id="{1DC111DC-1F31-49ED-B631-A3CE763247C3}"/>
              </a:ext>
            </a:extLst>
          </p:cNvPr>
          <p:cNvGrpSpPr/>
          <p:nvPr/>
        </p:nvGrpSpPr>
        <p:grpSpPr>
          <a:xfrm>
            <a:off x="4804877" y="1507781"/>
            <a:ext cx="914400" cy="914400"/>
            <a:chOff x="304799" y="1295400"/>
            <a:chExt cx="914400" cy="914400"/>
          </a:xfrm>
        </p:grpSpPr>
        <p:pic>
          <p:nvPicPr>
            <p:cNvPr id="70" name="Graphic 10" descr="Water with solid fill">
              <a:extLst>
                <a:ext uri="{FF2B5EF4-FFF2-40B4-BE49-F238E27FC236}">
                  <a16:creationId xmlns:a16="http://schemas.microsoft.com/office/drawing/2014/main" id="{0CE2DC46-DDA8-4A06-8F08-264FEBFF75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799" y="1295400"/>
              <a:ext cx="914400" cy="914400"/>
            </a:xfrm>
            <a:prstGeom prst="rect">
              <a:avLst/>
            </a:prstGeom>
          </p:spPr>
        </p:pic>
        <p:sp>
          <p:nvSpPr>
            <p:cNvPr id="71" name="TextBox 70">
              <a:extLst>
                <a:ext uri="{FF2B5EF4-FFF2-40B4-BE49-F238E27FC236}">
                  <a16:creationId xmlns:a16="http://schemas.microsoft.com/office/drawing/2014/main" id="{87FF40C4-5C3F-4BC9-858F-3394FBF71E5A}"/>
                </a:ext>
              </a:extLst>
            </p:cNvPr>
            <p:cNvSpPr txBox="1"/>
            <p:nvPr/>
          </p:nvSpPr>
          <p:spPr>
            <a:xfrm>
              <a:off x="537883" y="1586753"/>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B</a:t>
              </a:r>
              <a:endParaRPr lang="en-US"/>
            </a:p>
          </p:txBody>
        </p:sp>
      </p:grpSp>
      <p:sp>
        <p:nvSpPr>
          <p:cNvPr id="78" name="TextBox 77">
            <a:extLst>
              <a:ext uri="{FF2B5EF4-FFF2-40B4-BE49-F238E27FC236}">
                <a16:creationId xmlns:a16="http://schemas.microsoft.com/office/drawing/2014/main" id="{6317BFCE-A449-499D-A1B2-1335855858B2}"/>
              </a:ext>
            </a:extLst>
          </p:cNvPr>
          <p:cNvSpPr txBox="1"/>
          <p:nvPr/>
        </p:nvSpPr>
        <p:spPr>
          <a:xfrm>
            <a:off x="8708338" y="5972489"/>
            <a:ext cx="2022762" cy="369332"/>
          </a:xfrm>
          <a:prstGeom prst="rect">
            <a:avLst/>
          </a:prstGeom>
          <a:noFill/>
        </p:spPr>
        <p:txBody>
          <a:bodyPr wrap="square" rtlCol="0">
            <a:spAutoFit/>
          </a:bodyPr>
          <a:lstStyle/>
          <a:p>
            <a:r>
              <a:rPr lang="en-US" b="1"/>
              <a:t>EXAMPLE PROJECT</a:t>
            </a:r>
          </a:p>
        </p:txBody>
      </p:sp>
      <p:pic>
        <p:nvPicPr>
          <p:cNvPr id="2" name="Picture 1">
            <a:extLst>
              <a:ext uri="{FF2B5EF4-FFF2-40B4-BE49-F238E27FC236}">
                <a16:creationId xmlns:a16="http://schemas.microsoft.com/office/drawing/2014/main" id="{576D4A1A-11DE-0CA5-C8A4-03103CE9FE71}"/>
              </a:ext>
            </a:extLst>
          </p:cNvPr>
          <p:cNvPicPr>
            <a:picLocks noChangeAspect="1"/>
          </p:cNvPicPr>
          <p:nvPr/>
        </p:nvPicPr>
        <p:blipFill>
          <a:blip r:embed="rId6"/>
          <a:stretch>
            <a:fillRect/>
          </a:stretch>
        </p:blipFill>
        <p:spPr>
          <a:xfrm>
            <a:off x="8240292" y="2832365"/>
            <a:ext cx="1222091" cy="1180765"/>
          </a:xfrm>
          <a:prstGeom prst="rect">
            <a:avLst/>
          </a:prstGeom>
        </p:spPr>
      </p:pic>
      <p:pic>
        <p:nvPicPr>
          <p:cNvPr id="4" name="Picture 3">
            <a:extLst>
              <a:ext uri="{FF2B5EF4-FFF2-40B4-BE49-F238E27FC236}">
                <a16:creationId xmlns:a16="http://schemas.microsoft.com/office/drawing/2014/main" id="{CA66304A-9123-C072-7BCB-5CF89F573CD2}"/>
              </a:ext>
            </a:extLst>
          </p:cNvPr>
          <p:cNvPicPr>
            <a:picLocks noChangeAspect="1"/>
          </p:cNvPicPr>
          <p:nvPr/>
        </p:nvPicPr>
        <p:blipFill>
          <a:blip r:embed="rId7"/>
          <a:stretch>
            <a:fillRect/>
          </a:stretch>
        </p:blipFill>
        <p:spPr>
          <a:xfrm>
            <a:off x="4997897" y="4113539"/>
            <a:ext cx="1390008" cy="1463167"/>
          </a:xfrm>
          <a:prstGeom prst="rect">
            <a:avLst/>
          </a:prstGeom>
        </p:spPr>
      </p:pic>
      <p:pic>
        <p:nvPicPr>
          <p:cNvPr id="5" name="Picture 4">
            <a:extLst>
              <a:ext uri="{FF2B5EF4-FFF2-40B4-BE49-F238E27FC236}">
                <a16:creationId xmlns:a16="http://schemas.microsoft.com/office/drawing/2014/main" id="{247824E0-D9D8-3B75-0C82-9BC8B30F373A}"/>
              </a:ext>
            </a:extLst>
          </p:cNvPr>
          <p:cNvPicPr>
            <a:picLocks noChangeAspect="1"/>
          </p:cNvPicPr>
          <p:nvPr/>
        </p:nvPicPr>
        <p:blipFill>
          <a:blip r:embed="rId8"/>
          <a:stretch>
            <a:fillRect/>
          </a:stretch>
        </p:blipFill>
        <p:spPr>
          <a:xfrm>
            <a:off x="5262077" y="2611266"/>
            <a:ext cx="1554615" cy="871804"/>
          </a:xfrm>
          <a:prstGeom prst="rect">
            <a:avLst/>
          </a:prstGeom>
        </p:spPr>
      </p:pic>
      <p:grpSp>
        <p:nvGrpSpPr>
          <p:cNvPr id="6" name="Group 5">
            <a:extLst>
              <a:ext uri="{FF2B5EF4-FFF2-40B4-BE49-F238E27FC236}">
                <a16:creationId xmlns:a16="http://schemas.microsoft.com/office/drawing/2014/main" id="{DC956803-DE5A-1AB3-2DB9-492A5F856A0A}"/>
              </a:ext>
            </a:extLst>
          </p:cNvPr>
          <p:cNvGrpSpPr/>
          <p:nvPr/>
        </p:nvGrpSpPr>
        <p:grpSpPr>
          <a:xfrm>
            <a:off x="6886356" y="2782466"/>
            <a:ext cx="914400" cy="914400"/>
            <a:chOff x="7060294" y="2589968"/>
            <a:chExt cx="914400" cy="914400"/>
          </a:xfrm>
        </p:grpSpPr>
        <p:pic>
          <p:nvPicPr>
            <p:cNvPr id="7" name="Graphic 10" descr="Water with solid fill">
              <a:extLst>
                <a:ext uri="{FF2B5EF4-FFF2-40B4-BE49-F238E27FC236}">
                  <a16:creationId xmlns:a16="http://schemas.microsoft.com/office/drawing/2014/main" id="{A7263EC0-9C09-8C39-E365-FB111D85A6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0294" y="2589968"/>
              <a:ext cx="914400" cy="914400"/>
            </a:xfrm>
            <a:prstGeom prst="rect">
              <a:avLst/>
            </a:prstGeom>
          </p:spPr>
        </p:pic>
        <p:sp>
          <p:nvSpPr>
            <p:cNvPr id="8" name="TextBox 7">
              <a:extLst>
                <a:ext uri="{FF2B5EF4-FFF2-40B4-BE49-F238E27FC236}">
                  <a16:creationId xmlns:a16="http://schemas.microsoft.com/office/drawing/2014/main" id="{A2D916F7-9FF1-7DC4-571B-CF04DEDC411A}"/>
                </a:ext>
              </a:extLst>
            </p:cNvPr>
            <p:cNvSpPr txBox="1"/>
            <p:nvPr/>
          </p:nvSpPr>
          <p:spPr>
            <a:xfrm>
              <a:off x="7293378" y="2881321"/>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C</a:t>
              </a:r>
              <a:endParaRPr lang="en-US"/>
            </a:p>
          </p:txBody>
        </p:sp>
      </p:grpSp>
    </p:spTree>
    <p:extLst>
      <p:ext uri="{BB962C8B-B14F-4D97-AF65-F5344CB8AC3E}">
        <p14:creationId xmlns:p14="http://schemas.microsoft.com/office/powerpoint/2010/main" val="310994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C21975-B812-40D0-97A7-330EE57EE094}"/>
              </a:ext>
            </a:extLst>
          </p:cNvPr>
          <p:cNvSpPr>
            <a:spLocks noGrp="1"/>
          </p:cNvSpPr>
          <p:nvPr>
            <p:ph type="title"/>
          </p:nvPr>
        </p:nvSpPr>
        <p:spPr>
          <a:xfrm>
            <a:off x="381000" y="274638"/>
            <a:ext cx="10972800" cy="822960"/>
          </a:xfrm>
        </p:spPr>
        <p:txBody>
          <a:bodyPr anchor="ctr">
            <a:normAutofit/>
          </a:bodyPr>
          <a:lstStyle/>
          <a:p>
            <a:r>
              <a:rPr lang="en-US"/>
              <a:t>Audience Poll….</a:t>
            </a:r>
          </a:p>
        </p:txBody>
      </p:sp>
      <p:pic>
        <p:nvPicPr>
          <p:cNvPr id="3" name="Picture 2" descr="Map&#10;&#10;Description automatically generated">
            <a:extLst>
              <a:ext uri="{FF2B5EF4-FFF2-40B4-BE49-F238E27FC236}">
                <a16:creationId xmlns:a16="http://schemas.microsoft.com/office/drawing/2014/main" id="{F8CBD960-45F5-4582-86CA-F451D634D1C8}"/>
              </a:ext>
            </a:extLst>
          </p:cNvPr>
          <p:cNvPicPr>
            <a:picLocks noChangeAspect="1"/>
          </p:cNvPicPr>
          <p:nvPr/>
        </p:nvPicPr>
        <p:blipFill>
          <a:blip r:embed="rId3"/>
          <a:stretch>
            <a:fillRect/>
          </a:stretch>
        </p:blipFill>
        <p:spPr>
          <a:xfrm>
            <a:off x="377952" y="1096318"/>
            <a:ext cx="10381594" cy="4943616"/>
          </a:xfrm>
          <a:prstGeom prst="rect">
            <a:avLst/>
          </a:prstGeom>
        </p:spPr>
      </p:pic>
      <p:grpSp>
        <p:nvGrpSpPr>
          <p:cNvPr id="66" name="Group 65">
            <a:extLst>
              <a:ext uri="{FF2B5EF4-FFF2-40B4-BE49-F238E27FC236}">
                <a16:creationId xmlns:a16="http://schemas.microsoft.com/office/drawing/2014/main" id="{4F15573A-3A2C-4488-8141-609E54D45732}"/>
              </a:ext>
            </a:extLst>
          </p:cNvPr>
          <p:cNvGrpSpPr/>
          <p:nvPr/>
        </p:nvGrpSpPr>
        <p:grpSpPr>
          <a:xfrm>
            <a:off x="3757223" y="2853000"/>
            <a:ext cx="914400" cy="914400"/>
            <a:chOff x="304799" y="1295400"/>
            <a:chExt cx="914400" cy="914400"/>
          </a:xfrm>
        </p:grpSpPr>
        <p:pic>
          <p:nvPicPr>
            <p:cNvPr id="67" name="Graphic 10" descr="Water with solid fill">
              <a:extLst>
                <a:ext uri="{FF2B5EF4-FFF2-40B4-BE49-F238E27FC236}">
                  <a16:creationId xmlns:a16="http://schemas.microsoft.com/office/drawing/2014/main" id="{33778F3D-5A3A-4E29-B80D-70DAA3E52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799" y="1295400"/>
              <a:ext cx="914400" cy="914400"/>
            </a:xfrm>
            <a:prstGeom prst="rect">
              <a:avLst/>
            </a:prstGeom>
          </p:spPr>
        </p:pic>
        <p:sp>
          <p:nvSpPr>
            <p:cNvPr id="68" name="TextBox 67">
              <a:extLst>
                <a:ext uri="{FF2B5EF4-FFF2-40B4-BE49-F238E27FC236}">
                  <a16:creationId xmlns:a16="http://schemas.microsoft.com/office/drawing/2014/main" id="{6CF9B62E-4BCC-4A61-B8D3-946472E578DA}"/>
                </a:ext>
              </a:extLst>
            </p:cNvPr>
            <p:cNvSpPr txBox="1"/>
            <p:nvPr/>
          </p:nvSpPr>
          <p:spPr>
            <a:xfrm>
              <a:off x="537883" y="1586753"/>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A</a:t>
              </a:r>
            </a:p>
          </p:txBody>
        </p:sp>
      </p:grpSp>
      <p:sp>
        <p:nvSpPr>
          <p:cNvPr id="78" name="TextBox 77">
            <a:extLst>
              <a:ext uri="{FF2B5EF4-FFF2-40B4-BE49-F238E27FC236}">
                <a16:creationId xmlns:a16="http://schemas.microsoft.com/office/drawing/2014/main" id="{6317BFCE-A449-499D-A1B2-1335855858B2}"/>
              </a:ext>
            </a:extLst>
          </p:cNvPr>
          <p:cNvSpPr txBox="1"/>
          <p:nvPr/>
        </p:nvSpPr>
        <p:spPr>
          <a:xfrm>
            <a:off x="8784538" y="5972489"/>
            <a:ext cx="2022762" cy="369332"/>
          </a:xfrm>
          <a:prstGeom prst="rect">
            <a:avLst/>
          </a:prstGeom>
          <a:noFill/>
        </p:spPr>
        <p:txBody>
          <a:bodyPr wrap="square" rtlCol="0">
            <a:spAutoFit/>
          </a:bodyPr>
          <a:lstStyle/>
          <a:p>
            <a:r>
              <a:rPr lang="en-US" b="1"/>
              <a:t>EXAMPLE PROJECT</a:t>
            </a:r>
          </a:p>
        </p:txBody>
      </p:sp>
      <p:pic>
        <p:nvPicPr>
          <p:cNvPr id="2" name="Picture 1">
            <a:extLst>
              <a:ext uri="{FF2B5EF4-FFF2-40B4-BE49-F238E27FC236}">
                <a16:creationId xmlns:a16="http://schemas.microsoft.com/office/drawing/2014/main" id="{576D4A1A-11DE-0CA5-C8A4-03103CE9FE71}"/>
              </a:ext>
            </a:extLst>
          </p:cNvPr>
          <p:cNvPicPr>
            <a:picLocks noChangeAspect="1"/>
          </p:cNvPicPr>
          <p:nvPr/>
        </p:nvPicPr>
        <p:blipFill>
          <a:blip r:embed="rId6"/>
          <a:stretch>
            <a:fillRect/>
          </a:stretch>
        </p:blipFill>
        <p:spPr>
          <a:xfrm>
            <a:off x="8316492" y="2832365"/>
            <a:ext cx="1222091" cy="1180765"/>
          </a:xfrm>
          <a:prstGeom prst="rect">
            <a:avLst/>
          </a:prstGeom>
        </p:spPr>
      </p:pic>
      <p:pic>
        <p:nvPicPr>
          <p:cNvPr id="4" name="Picture 3">
            <a:extLst>
              <a:ext uri="{FF2B5EF4-FFF2-40B4-BE49-F238E27FC236}">
                <a16:creationId xmlns:a16="http://schemas.microsoft.com/office/drawing/2014/main" id="{CA66304A-9123-C072-7BCB-5CF89F573CD2}"/>
              </a:ext>
            </a:extLst>
          </p:cNvPr>
          <p:cNvPicPr>
            <a:picLocks noChangeAspect="1"/>
          </p:cNvPicPr>
          <p:nvPr/>
        </p:nvPicPr>
        <p:blipFill>
          <a:blip r:embed="rId7"/>
          <a:stretch>
            <a:fillRect/>
          </a:stretch>
        </p:blipFill>
        <p:spPr>
          <a:xfrm>
            <a:off x="5074097" y="4113539"/>
            <a:ext cx="1390008" cy="1463167"/>
          </a:xfrm>
          <a:prstGeom prst="rect">
            <a:avLst/>
          </a:prstGeom>
        </p:spPr>
      </p:pic>
      <p:pic>
        <p:nvPicPr>
          <p:cNvPr id="5" name="Picture 4">
            <a:extLst>
              <a:ext uri="{FF2B5EF4-FFF2-40B4-BE49-F238E27FC236}">
                <a16:creationId xmlns:a16="http://schemas.microsoft.com/office/drawing/2014/main" id="{247824E0-D9D8-3B75-0C82-9BC8B30F373A}"/>
              </a:ext>
            </a:extLst>
          </p:cNvPr>
          <p:cNvPicPr>
            <a:picLocks noChangeAspect="1"/>
          </p:cNvPicPr>
          <p:nvPr/>
        </p:nvPicPr>
        <p:blipFill>
          <a:blip r:embed="rId8"/>
          <a:stretch>
            <a:fillRect/>
          </a:stretch>
        </p:blipFill>
        <p:spPr>
          <a:xfrm>
            <a:off x="5338277" y="2611266"/>
            <a:ext cx="1554615" cy="871804"/>
          </a:xfrm>
          <a:prstGeom prst="rect">
            <a:avLst/>
          </a:prstGeom>
        </p:spPr>
      </p:pic>
      <p:sp>
        <p:nvSpPr>
          <p:cNvPr id="7" name="TextBox 6">
            <a:extLst>
              <a:ext uri="{FF2B5EF4-FFF2-40B4-BE49-F238E27FC236}">
                <a16:creationId xmlns:a16="http://schemas.microsoft.com/office/drawing/2014/main" id="{B94EC45D-C100-E534-9404-5E715F043A06}"/>
              </a:ext>
            </a:extLst>
          </p:cNvPr>
          <p:cNvSpPr txBox="1"/>
          <p:nvPr/>
        </p:nvSpPr>
        <p:spPr>
          <a:xfrm>
            <a:off x="423145" y="1558019"/>
            <a:ext cx="3604112" cy="646331"/>
          </a:xfrm>
          <a:prstGeom prst="rect">
            <a:avLst/>
          </a:prstGeom>
          <a:solidFill>
            <a:srgbClr val="FFFF00">
              <a:alpha val="69804"/>
            </a:srgbClr>
          </a:solidFill>
          <a:ln w="76200">
            <a:solidFill>
              <a:srgbClr val="005984"/>
            </a:solidFill>
          </a:ln>
        </p:spPr>
        <p:txBody>
          <a:bodyPr wrap="square" rtlCol="0">
            <a:spAutoFit/>
          </a:bodyPr>
          <a:lstStyle/>
          <a:p>
            <a:r>
              <a:rPr lang="en-US" b="1"/>
              <a:t>Question 1:  </a:t>
            </a:r>
          </a:p>
          <a:p>
            <a:r>
              <a:rPr lang="en-US" i="1"/>
              <a:t>Would you site ponds in Segment A?</a:t>
            </a:r>
          </a:p>
        </p:txBody>
      </p:sp>
      <p:grpSp>
        <p:nvGrpSpPr>
          <p:cNvPr id="87" name="Group 86">
            <a:extLst>
              <a:ext uri="{FF2B5EF4-FFF2-40B4-BE49-F238E27FC236}">
                <a16:creationId xmlns:a16="http://schemas.microsoft.com/office/drawing/2014/main" id="{BA749EF8-1090-2BD3-2694-92154CE9CFAB}"/>
              </a:ext>
            </a:extLst>
          </p:cNvPr>
          <p:cNvGrpSpPr/>
          <p:nvPr/>
        </p:nvGrpSpPr>
        <p:grpSpPr>
          <a:xfrm>
            <a:off x="4800495" y="1501019"/>
            <a:ext cx="914400" cy="914400"/>
            <a:chOff x="5277449" y="1148141"/>
            <a:chExt cx="914400" cy="914400"/>
          </a:xfrm>
        </p:grpSpPr>
        <p:pic>
          <p:nvPicPr>
            <p:cNvPr id="85" name="Graphic 10" descr="Water with solid fill">
              <a:extLst>
                <a:ext uri="{FF2B5EF4-FFF2-40B4-BE49-F238E27FC236}">
                  <a16:creationId xmlns:a16="http://schemas.microsoft.com/office/drawing/2014/main" id="{E28C56B7-B8D0-52B7-5016-9547F37AD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7449" y="1148141"/>
              <a:ext cx="914400" cy="914400"/>
            </a:xfrm>
            <a:prstGeom prst="rect">
              <a:avLst/>
            </a:prstGeom>
          </p:spPr>
        </p:pic>
        <p:sp>
          <p:nvSpPr>
            <p:cNvPr id="86" name="TextBox 85">
              <a:extLst>
                <a:ext uri="{FF2B5EF4-FFF2-40B4-BE49-F238E27FC236}">
                  <a16:creationId xmlns:a16="http://schemas.microsoft.com/office/drawing/2014/main" id="{9FD21205-EC4A-5A4A-BA58-F770C2ABCEDB}"/>
                </a:ext>
              </a:extLst>
            </p:cNvPr>
            <p:cNvSpPr txBox="1"/>
            <p:nvPr/>
          </p:nvSpPr>
          <p:spPr>
            <a:xfrm>
              <a:off x="5510533" y="1439494"/>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B</a:t>
              </a:r>
              <a:endParaRPr lang="en-US"/>
            </a:p>
          </p:txBody>
        </p:sp>
      </p:grpSp>
      <p:grpSp>
        <p:nvGrpSpPr>
          <p:cNvPr id="88" name="Group 87">
            <a:extLst>
              <a:ext uri="{FF2B5EF4-FFF2-40B4-BE49-F238E27FC236}">
                <a16:creationId xmlns:a16="http://schemas.microsoft.com/office/drawing/2014/main" id="{A4B5E688-53F5-592B-A749-92DDC8A9856F}"/>
              </a:ext>
            </a:extLst>
          </p:cNvPr>
          <p:cNvGrpSpPr/>
          <p:nvPr/>
        </p:nvGrpSpPr>
        <p:grpSpPr>
          <a:xfrm>
            <a:off x="6958637" y="2845440"/>
            <a:ext cx="914400" cy="914400"/>
            <a:chOff x="7060294" y="2589968"/>
            <a:chExt cx="914400" cy="914400"/>
          </a:xfrm>
        </p:grpSpPr>
        <p:pic>
          <p:nvPicPr>
            <p:cNvPr id="70" name="Graphic 10" descr="Water with solid fill">
              <a:extLst>
                <a:ext uri="{FF2B5EF4-FFF2-40B4-BE49-F238E27FC236}">
                  <a16:creationId xmlns:a16="http://schemas.microsoft.com/office/drawing/2014/main" id="{0CE2DC46-DDA8-4A06-8F08-264FEBFF75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0294" y="2589968"/>
              <a:ext cx="914400" cy="914400"/>
            </a:xfrm>
            <a:prstGeom prst="rect">
              <a:avLst/>
            </a:prstGeom>
          </p:spPr>
        </p:pic>
        <p:sp>
          <p:nvSpPr>
            <p:cNvPr id="71" name="TextBox 70">
              <a:extLst>
                <a:ext uri="{FF2B5EF4-FFF2-40B4-BE49-F238E27FC236}">
                  <a16:creationId xmlns:a16="http://schemas.microsoft.com/office/drawing/2014/main" id="{87FF40C4-5C3F-4BC9-858F-3394FBF71E5A}"/>
                </a:ext>
              </a:extLst>
            </p:cNvPr>
            <p:cNvSpPr txBox="1"/>
            <p:nvPr/>
          </p:nvSpPr>
          <p:spPr>
            <a:xfrm>
              <a:off x="7293378" y="2881321"/>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C</a:t>
              </a:r>
              <a:endParaRPr lang="en-US"/>
            </a:p>
          </p:txBody>
        </p:sp>
      </p:grpSp>
      <p:sp>
        <p:nvSpPr>
          <p:cNvPr id="93" name="Rectangle: Rounded Corners 92">
            <a:extLst>
              <a:ext uri="{FF2B5EF4-FFF2-40B4-BE49-F238E27FC236}">
                <a16:creationId xmlns:a16="http://schemas.microsoft.com/office/drawing/2014/main" id="{4A266C91-AC4E-6D0B-929F-4EDC44BE01E5}"/>
              </a:ext>
            </a:extLst>
          </p:cNvPr>
          <p:cNvSpPr/>
          <p:nvPr/>
        </p:nvSpPr>
        <p:spPr>
          <a:xfrm>
            <a:off x="438615" y="3759840"/>
            <a:ext cx="3385157" cy="2212649"/>
          </a:xfrm>
          <a:prstGeom prst="roundRect">
            <a:avLst/>
          </a:prstGeom>
          <a:solidFill>
            <a:srgbClr val="FFFF00">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a:solidFill>
                  <a:schemeClr val="tx1"/>
                </a:solidFill>
              </a:rPr>
              <a:t>Choices</a:t>
            </a:r>
          </a:p>
          <a:p>
            <a:pPr marL="457200" indent="-457200">
              <a:spcBef>
                <a:spcPts val="300"/>
              </a:spcBef>
              <a:buFont typeface="+mj-lt"/>
              <a:buAutoNum type="arabicPeriod"/>
            </a:pPr>
            <a:r>
              <a:rPr lang="en-US" sz="2000">
                <a:solidFill>
                  <a:schemeClr val="tx1"/>
                </a:solidFill>
              </a:rPr>
              <a:t>Defer pond siting and move forward to innovative solution</a:t>
            </a:r>
          </a:p>
          <a:p>
            <a:pPr marL="457200" indent="-457200">
              <a:spcBef>
                <a:spcPts val="300"/>
              </a:spcBef>
              <a:buFont typeface="+mj-lt"/>
              <a:buAutoNum type="arabicPeriod"/>
            </a:pPr>
            <a:r>
              <a:rPr lang="en-US" sz="2000">
                <a:solidFill>
                  <a:schemeClr val="tx1"/>
                </a:solidFill>
              </a:rPr>
              <a:t>Proceed with parallel pond siting process</a:t>
            </a:r>
          </a:p>
        </p:txBody>
      </p:sp>
      <p:sp>
        <p:nvSpPr>
          <p:cNvPr id="94" name="Rectangle: Rounded Corners 93">
            <a:extLst>
              <a:ext uri="{FF2B5EF4-FFF2-40B4-BE49-F238E27FC236}">
                <a16:creationId xmlns:a16="http://schemas.microsoft.com/office/drawing/2014/main" id="{45E7FABE-CD06-E1CF-98E5-CA3AF86A3440}"/>
              </a:ext>
            </a:extLst>
          </p:cNvPr>
          <p:cNvSpPr/>
          <p:nvPr/>
        </p:nvSpPr>
        <p:spPr>
          <a:xfrm>
            <a:off x="7142380" y="2094431"/>
            <a:ext cx="4528482" cy="2761348"/>
          </a:xfrm>
          <a:prstGeom prst="roundRect">
            <a:avLst/>
          </a:prstGeom>
          <a:solidFill>
            <a:srgbClr val="FFFF00">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Participate in future Walton County Regional Pond in Segment A?</a:t>
            </a:r>
          </a:p>
          <a:p>
            <a:endParaRPr lang="en-US" sz="2000" b="1">
              <a:solidFill>
                <a:schemeClr val="tx1"/>
              </a:solidFill>
            </a:endParaRPr>
          </a:p>
          <a:p>
            <a:r>
              <a:rPr lang="en-US" sz="2000" b="1">
                <a:solidFill>
                  <a:schemeClr val="tx1"/>
                </a:solidFill>
              </a:rPr>
              <a:t>Satisfies water quality, attenuation, and floodplain compensation – pond scheduled to be before construction begins on Segment A </a:t>
            </a:r>
          </a:p>
        </p:txBody>
      </p:sp>
    </p:spTree>
    <p:extLst>
      <p:ext uri="{BB962C8B-B14F-4D97-AF65-F5344CB8AC3E}">
        <p14:creationId xmlns:p14="http://schemas.microsoft.com/office/powerpoint/2010/main" val="294648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C21975-B812-40D0-97A7-330EE57EE094}"/>
              </a:ext>
            </a:extLst>
          </p:cNvPr>
          <p:cNvSpPr>
            <a:spLocks noGrp="1"/>
          </p:cNvSpPr>
          <p:nvPr>
            <p:ph type="title"/>
          </p:nvPr>
        </p:nvSpPr>
        <p:spPr>
          <a:xfrm>
            <a:off x="381000" y="274638"/>
            <a:ext cx="10972800" cy="822960"/>
          </a:xfrm>
        </p:spPr>
        <p:txBody>
          <a:bodyPr anchor="ctr">
            <a:normAutofit/>
          </a:bodyPr>
          <a:lstStyle/>
          <a:p>
            <a:r>
              <a:rPr lang="en-US"/>
              <a:t>Audience Poll….</a:t>
            </a:r>
          </a:p>
        </p:txBody>
      </p:sp>
      <p:pic>
        <p:nvPicPr>
          <p:cNvPr id="3" name="Picture 2" descr="Map&#10;&#10;Description automatically generated">
            <a:extLst>
              <a:ext uri="{FF2B5EF4-FFF2-40B4-BE49-F238E27FC236}">
                <a16:creationId xmlns:a16="http://schemas.microsoft.com/office/drawing/2014/main" id="{F8CBD960-45F5-4582-86CA-F451D634D1C8}"/>
              </a:ext>
            </a:extLst>
          </p:cNvPr>
          <p:cNvPicPr>
            <a:picLocks noChangeAspect="1"/>
          </p:cNvPicPr>
          <p:nvPr/>
        </p:nvPicPr>
        <p:blipFill>
          <a:blip r:embed="rId3"/>
          <a:stretch>
            <a:fillRect/>
          </a:stretch>
        </p:blipFill>
        <p:spPr>
          <a:xfrm>
            <a:off x="377952" y="1096318"/>
            <a:ext cx="10381594" cy="4943616"/>
          </a:xfrm>
          <a:prstGeom prst="rect">
            <a:avLst/>
          </a:prstGeom>
        </p:spPr>
      </p:pic>
      <p:grpSp>
        <p:nvGrpSpPr>
          <p:cNvPr id="66" name="Group 65">
            <a:extLst>
              <a:ext uri="{FF2B5EF4-FFF2-40B4-BE49-F238E27FC236}">
                <a16:creationId xmlns:a16="http://schemas.microsoft.com/office/drawing/2014/main" id="{4F15573A-3A2C-4488-8141-609E54D45732}"/>
              </a:ext>
            </a:extLst>
          </p:cNvPr>
          <p:cNvGrpSpPr/>
          <p:nvPr/>
        </p:nvGrpSpPr>
        <p:grpSpPr>
          <a:xfrm>
            <a:off x="3757223" y="2853000"/>
            <a:ext cx="914400" cy="914400"/>
            <a:chOff x="304799" y="1295400"/>
            <a:chExt cx="914400" cy="914400"/>
          </a:xfrm>
        </p:grpSpPr>
        <p:pic>
          <p:nvPicPr>
            <p:cNvPr id="67" name="Graphic 10" descr="Water with solid fill">
              <a:extLst>
                <a:ext uri="{FF2B5EF4-FFF2-40B4-BE49-F238E27FC236}">
                  <a16:creationId xmlns:a16="http://schemas.microsoft.com/office/drawing/2014/main" id="{33778F3D-5A3A-4E29-B80D-70DAA3E52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799" y="1295400"/>
              <a:ext cx="914400" cy="914400"/>
            </a:xfrm>
            <a:prstGeom prst="rect">
              <a:avLst/>
            </a:prstGeom>
          </p:spPr>
        </p:pic>
        <p:sp>
          <p:nvSpPr>
            <p:cNvPr id="68" name="TextBox 67">
              <a:extLst>
                <a:ext uri="{FF2B5EF4-FFF2-40B4-BE49-F238E27FC236}">
                  <a16:creationId xmlns:a16="http://schemas.microsoft.com/office/drawing/2014/main" id="{6CF9B62E-4BCC-4A61-B8D3-946472E578DA}"/>
                </a:ext>
              </a:extLst>
            </p:cNvPr>
            <p:cNvSpPr txBox="1"/>
            <p:nvPr/>
          </p:nvSpPr>
          <p:spPr>
            <a:xfrm>
              <a:off x="537883" y="1586753"/>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A</a:t>
              </a:r>
            </a:p>
          </p:txBody>
        </p:sp>
      </p:grpSp>
      <p:sp>
        <p:nvSpPr>
          <p:cNvPr id="78" name="TextBox 77">
            <a:extLst>
              <a:ext uri="{FF2B5EF4-FFF2-40B4-BE49-F238E27FC236}">
                <a16:creationId xmlns:a16="http://schemas.microsoft.com/office/drawing/2014/main" id="{6317BFCE-A449-499D-A1B2-1335855858B2}"/>
              </a:ext>
            </a:extLst>
          </p:cNvPr>
          <p:cNvSpPr txBox="1"/>
          <p:nvPr/>
        </p:nvSpPr>
        <p:spPr>
          <a:xfrm>
            <a:off x="8784538" y="5972489"/>
            <a:ext cx="2022762" cy="369332"/>
          </a:xfrm>
          <a:prstGeom prst="rect">
            <a:avLst/>
          </a:prstGeom>
          <a:noFill/>
        </p:spPr>
        <p:txBody>
          <a:bodyPr wrap="square" rtlCol="0">
            <a:spAutoFit/>
          </a:bodyPr>
          <a:lstStyle/>
          <a:p>
            <a:r>
              <a:rPr lang="en-US" b="1"/>
              <a:t>EXAMPLE PROJECT</a:t>
            </a:r>
          </a:p>
        </p:txBody>
      </p:sp>
      <p:pic>
        <p:nvPicPr>
          <p:cNvPr id="2" name="Picture 1">
            <a:extLst>
              <a:ext uri="{FF2B5EF4-FFF2-40B4-BE49-F238E27FC236}">
                <a16:creationId xmlns:a16="http://schemas.microsoft.com/office/drawing/2014/main" id="{576D4A1A-11DE-0CA5-C8A4-03103CE9FE71}"/>
              </a:ext>
            </a:extLst>
          </p:cNvPr>
          <p:cNvPicPr>
            <a:picLocks noChangeAspect="1"/>
          </p:cNvPicPr>
          <p:nvPr/>
        </p:nvPicPr>
        <p:blipFill>
          <a:blip r:embed="rId6"/>
          <a:stretch>
            <a:fillRect/>
          </a:stretch>
        </p:blipFill>
        <p:spPr>
          <a:xfrm>
            <a:off x="8316492" y="2832365"/>
            <a:ext cx="1222091" cy="1180765"/>
          </a:xfrm>
          <a:prstGeom prst="rect">
            <a:avLst/>
          </a:prstGeom>
        </p:spPr>
      </p:pic>
      <p:pic>
        <p:nvPicPr>
          <p:cNvPr id="4" name="Picture 3">
            <a:extLst>
              <a:ext uri="{FF2B5EF4-FFF2-40B4-BE49-F238E27FC236}">
                <a16:creationId xmlns:a16="http://schemas.microsoft.com/office/drawing/2014/main" id="{CA66304A-9123-C072-7BCB-5CF89F573CD2}"/>
              </a:ext>
            </a:extLst>
          </p:cNvPr>
          <p:cNvPicPr>
            <a:picLocks noChangeAspect="1"/>
          </p:cNvPicPr>
          <p:nvPr/>
        </p:nvPicPr>
        <p:blipFill>
          <a:blip r:embed="rId7"/>
          <a:stretch>
            <a:fillRect/>
          </a:stretch>
        </p:blipFill>
        <p:spPr>
          <a:xfrm>
            <a:off x="5074097" y="4113539"/>
            <a:ext cx="1390008" cy="1463167"/>
          </a:xfrm>
          <a:prstGeom prst="rect">
            <a:avLst/>
          </a:prstGeom>
        </p:spPr>
      </p:pic>
      <p:pic>
        <p:nvPicPr>
          <p:cNvPr id="5" name="Picture 4">
            <a:extLst>
              <a:ext uri="{FF2B5EF4-FFF2-40B4-BE49-F238E27FC236}">
                <a16:creationId xmlns:a16="http://schemas.microsoft.com/office/drawing/2014/main" id="{247824E0-D9D8-3B75-0C82-9BC8B30F373A}"/>
              </a:ext>
            </a:extLst>
          </p:cNvPr>
          <p:cNvPicPr>
            <a:picLocks noChangeAspect="1"/>
          </p:cNvPicPr>
          <p:nvPr/>
        </p:nvPicPr>
        <p:blipFill>
          <a:blip r:embed="rId8"/>
          <a:stretch>
            <a:fillRect/>
          </a:stretch>
        </p:blipFill>
        <p:spPr>
          <a:xfrm>
            <a:off x="5338277" y="2611266"/>
            <a:ext cx="1554615" cy="871804"/>
          </a:xfrm>
          <a:prstGeom prst="rect">
            <a:avLst/>
          </a:prstGeom>
        </p:spPr>
      </p:pic>
      <p:sp>
        <p:nvSpPr>
          <p:cNvPr id="8" name="TextBox 7">
            <a:extLst>
              <a:ext uri="{FF2B5EF4-FFF2-40B4-BE49-F238E27FC236}">
                <a16:creationId xmlns:a16="http://schemas.microsoft.com/office/drawing/2014/main" id="{12D9133C-F66A-6929-958C-27750C2D58C0}"/>
              </a:ext>
            </a:extLst>
          </p:cNvPr>
          <p:cNvSpPr txBox="1"/>
          <p:nvPr/>
        </p:nvSpPr>
        <p:spPr>
          <a:xfrm>
            <a:off x="6095837" y="1220428"/>
            <a:ext cx="3604112" cy="646331"/>
          </a:xfrm>
          <a:prstGeom prst="rect">
            <a:avLst/>
          </a:prstGeom>
          <a:solidFill>
            <a:srgbClr val="FFFF00">
              <a:alpha val="69804"/>
            </a:srgbClr>
          </a:solidFill>
          <a:ln w="76200">
            <a:solidFill>
              <a:srgbClr val="005984"/>
            </a:solidFill>
          </a:ln>
        </p:spPr>
        <p:txBody>
          <a:bodyPr wrap="square" rtlCol="0">
            <a:spAutoFit/>
          </a:bodyPr>
          <a:lstStyle/>
          <a:p>
            <a:r>
              <a:rPr lang="en-US" b="1"/>
              <a:t>Question 2:  </a:t>
            </a:r>
          </a:p>
          <a:p>
            <a:r>
              <a:rPr lang="en-US" i="1"/>
              <a:t>Would you site ponds in Segment B?</a:t>
            </a:r>
          </a:p>
        </p:txBody>
      </p:sp>
      <p:grpSp>
        <p:nvGrpSpPr>
          <p:cNvPr id="87" name="Group 86">
            <a:extLst>
              <a:ext uri="{FF2B5EF4-FFF2-40B4-BE49-F238E27FC236}">
                <a16:creationId xmlns:a16="http://schemas.microsoft.com/office/drawing/2014/main" id="{BA749EF8-1090-2BD3-2694-92154CE9CFAB}"/>
              </a:ext>
            </a:extLst>
          </p:cNvPr>
          <p:cNvGrpSpPr/>
          <p:nvPr/>
        </p:nvGrpSpPr>
        <p:grpSpPr>
          <a:xfrm>
            <a:off x="4800495" y="1501019"/>
            <a:ext cx="914400" cy="914400"/>
            <a:chOff x="5277449" y="1148141"/>
            <a:chExt cx="914400" cy="914400"/>
          </a:xfrm>
        </p:grpSpPr>
        <p:pic>
          <p:nvPicPr>
            <p:cNvPr id="85" name="Graphic 10" descr="Water with solid fill">
              <a:extLst>
                <a:ext uri="{FF2B5EF4-FFF2-40B4-BE49-F238E27FC236}">
                  <a16:creationId xmlns:a16="http://schemas.microsoft.com/office/drawing/2014/main" id="{E28C56B7-B8D0-52B7-5016-9547F37AD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7449" y="1148141"/>
              <a:ext cx="914400" cy="914400"/>
            </a:xfrm>
            <a:prstGeom prst="rect">
              <a:avLst/>
            </a:prstGeom>
          </p:spPr>
        </p:pic>
        <p:sp>
          <p:nvSpPr>
            <p:cNvPr id="86" name="TextBox 85">
              <a:extLst>
                <a:ext uri="{FF2B5EF4-FFF2-40B4-BE49-F238E27FC236}">
                  <a16:creationId xmlns:a16="http://schemas.microsoft.com/office/drawing/2014/main" id="{9FD21205-EC4A-5A4A-BA58-F770C2ABCEDB}"/>
                </a:ext>
              </a:extLst>
            </p:cNvPr>
            <p:cNvSpPr txBox="1"/>
            <p:nvPr/>
          </p:nvSpPr>
          <p:spPr>
            <a:xfrm>
              <a:off x="5510533" y="1439494"/>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B</a:t>
              </a:r>
              <a:endParaRPr lang="en-US"/>
            </a:p>
          </p:txBody>
        </p:sp>
      </p:grpSp>
      <p:grpSp>
        <p:nvGrpSpPr>
          <p:cNvPr id="88" name="Group 87">
            <a:extLst>
              <a:ext uri="{FF2B5EF4-FFF2-40B4-BE49-F238E27FC236}">
                <a16:creationId xmlns:a16="http://schemas.microsoft.com/office/drawing/2014/main" id="{A4B5E688-53F5-592B-A749-92DDC8A9856F}"/>
              </a:ext>
            </a:extLst>
          </p:cNvPr>
          <p:cNvGrpSpPr/>
          <p:nvPr/>
        </p:nvGrpSpPr>
        <p:grpSpPr>
          <a:xfrm>
            <a:off x="6958637" y="2845440"/>
            <a:ext cx="914400" cy="914400"/>
            <a:chOff x="7060294" y="2589968"/>
            <a:chExt cx="914400" cy="914400"/>
          </a:xfrm>
        </p:grpSpPr>
        <p:pic>
          <p:nvPicPr>
            <p:cNvPr id="70" name="Graphic 10" descr="Water with solid fill">
              <a:extLst>
                <a:ext uri="{FF2B5EF4-FFF2-40B4-BE49-F238E27FC236}">
                  <a16:creationId xmlns:a16="http://schemas.microsoft.com/office/drawing/2014/main" id="{0CE2DC46-DDA8-4A06-8F08-264FEBFF75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0294" y="2589968"/>
              <a:ext cx="914400" cy="914400"/>
            </a:xfrm>
            <a:prstGeom prst="rect">
              <a:avLst/>
            </a:prstGeom>
          </p:spPr>
        </p:pic>
        <p:sp>
          <p:nvSpPr>
            <p:cNvPr id="71" name="TextBox 70">
              <a:extLst>
                <a:ext uri="{FF2B5EF4-FFF2-40B4-BE49-F238E27FC236}">
                  <a16:creationId xmlns:a16="http://schemas.microsoft.com/office/drawing/2014/main" id="{87FF40C4-5C3F-4BC9-858F-3394FBF71E5A}"/>
                </a:ext>
              </a:extLst>
            </p:cNvPr>
            <p:cNvSpPr txBox="1"/>
            <p:nvPr/>
          </p:nvSpPr>
          <p:spPr>
            <a:xfrm>
              <a:off x="7293378" y="2881321"/>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C</a:t>
              </a:r>
              <a:endParaRPr lang="en-US"/>
            </a:p>
          </p:txBody>
        </p:sp>
      </p:grpSp>
      <p:sp>
        <p:nvSpPr>
          <p:cNvPr id="93" name="Rectangle: Rounded Corners 92">
            <a:extLst>
              <a:ext uri="{FF2B5EF4-FFF2-40B4-BE49-F238E27FC236}">
                <a16:creationId xmlns:a16="http://schemas.microsoft.com/office/drawing/2014/main" id="{4A266C91-AC4E-6D0B-929F-4EDC44BE01E5}"/>
              </a:ext>
            </a:extLst>
          </p:cNvPr>
          <p:cNvSpPr/>
          <p:nvPr/>
        </p:nvSpPr>
        <p:spPr>
          <a:xfrm>
            <a:off x="438615" y="3759840"/>
            <a:ext cx="3385157" cy="2212649"/>
          </a:xfrm>
          <a:prstGeom prst="roundRect">
            <a:avLst/>
          </a:prstGeom>
          <a:solidFill>
            <a:srgbClr val="FFFF00">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a:solidFill>
                  <a:schemeClr val="tx1"/>
                </a:solidFill>
              </a:rPr>
              <a:t>Choices</a:t>
            </a:r>
          </a:p>
          <a:p>
            <a:pPr marL="457200" indent="-457200">
              <a:spcBef>
                <a:spcPts val="300"/>
              </a:spcBef>
              <a:buFont typeface="+mj-lt"/>
              <a:buAutoNum type="arabicPeriod"/>
            </a:pPr>
            <a:r>
              <a:rPr lang="en-US" sz="2000">
                <a:solidFill>
                  <a:schemeClr val="tx1"/>
                </a:solidFill>
              </a:rPr>
              <a:t>Defer pond siting and move forward to innovative solution</a:t>
            </a:r>
          </a:p>
          <a:p>
            <a:pPr marL="457200" indent="-457200">
              <a:spcBef>
                <a:spcPts val="300"/>
              </a:spcBef>
              <a:buFont typeface="+mj-lt"/>
              <a:buAutoNum type="arabicPeriod"/>
            </a:pPr>
            <a:r>
              <a:rPr lang="en-US" sz="2000">
                <a:solidFill>
                  <a:schemeClr val="tx1"/>
                </a:solidFill>
              </a:rPr>
              <a:t>Proceed with parallel pond siting process</a:t>
            </a:r>
          </a:p>
        </p:txBody>
      </p:sp>
      <p:sp>
        <p:nvSpPr>
          <p:cNvPr id="6" name="Rectangle: Rounded Corners 5">
            <a:extLst>
              <a:ext uri="{FF2B5EF4-FFF2-40B4-BE49-F238E27FC236}">
                <a16:creationId xmlns:a16="http://schemas.microsoft.com/office/drawing/2014/main" id="{C176471A-76A3-A0E7-6483-FDD7A4B4C7CE}"/>
              </a:ext>
            </a:extLst>
          </p:cNvPr>
          <p:cNvSpPr/>
          <p:nvPr/>
        </p:nvSpPr>
        <p:spPr>
          <a:xfrm>
            <a:off x="6704853" y="3759840"/>
            <a:ext cx="3604112" cy="1463167"/>
          </a:xfrm>
          <a:prstGeom prst="roundRect">
            <a:avLst/>
          </a:prstGeom>
          <a:solidFill>
            <a:srgbClr val="FFFF00">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DRI in Segment B – avoids R/W costs, but timing is uncertain and local permitting not yet applied for</a:t>
            </a:r>
          </a:p>
        </p:txBody>
      </p:sp>
    </p:spTree>
    <p:extLst>
      <p:ext uri="{BB962C8B-B14F-4D97-AF65-F5344CB8AC3E}">
        <p14:creationId xmlns:p14="http://schemas.microsoft.com/office/powerpoint/2010/main" val="233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C21975-B812-40D0-97A7-330EE57EE094}"/>
              </a:ext>
            </a:extLst>
          </p:cNvPr>
          <p:cNvSpPr>
            <a:spLocks noGrp="1"/>
          </p:cNvSpPr>
          <p:nvPr>
            <p:ph type="title"/>
          </p:nvPr>
        </p:nvSpPr>
        <p:spPr>
          <a:xfrm>
            <a:off x="381000" y="274638"/>
            <a:ext cx="10972800" cy="822960"/>
          </a:xfrm>
        </p:spPr>
        <p:txBody>
          <a:bodyPr anchor="ctr">
            <a:normAutofit/>
          </a:bodyPr>
          <a:lstStyle/>
          <a:p>
            <a:r>
              <a:rPr lang="en-US"/>
              <a:t>Audience Poll….</a:t>
            </a:r>
          </a:p>
        </p:txBody>
      </p:sp>
      <p:pic>
        <p:nvPicPr>
          <p:cNvPr id="3" name="Picture 2" descr="Map&#10;&#10;Description automatically generated">
            <a:extLst>
              <a:ext uri="{FF2B5EF4-FFF2-40B4-BE49-F238E27FC236}">
                <a16:creationId xmlns:a16="http://schemas.microsoft.com/office/drawing/2014/main" id="{F8CBD960-45F5-4582-86CA-F451D634D1C8}"/>
              </a:ext>
            </a:extLst>
          </p:cNvPr>
          <p:cNvPicPr>
            <a:picLocks noChangeAspect="1"/>
          </p:cNvPicPr>
          <p:nvPr/>
        </p:nvPicPr>
        <p:blipFill>
          <a:blip r:embed="rId3"/>
          <a:stretch>
            <a:fillRect/>
          </a:stretch>
        </p:blipFill>
        <p:spPr>
          <a:xfrm>
            <a:off x="377952" y="1096318"/>
            <a:ext cx="10381594" cy="4943616"/>
          </a:xfrm>
          <a:prstGeom prst="rect">
            <a:avLst/>
          </a:prstGeom>
        </p:spPr>
      </p:pic>
      <p:grpSp>
        <p:nvGrpSpPr>
          <p:cNvPr id="66" name="Group 65">
            <a:extLst>
              <a:ext uri="{FF2B5EF4-FFF2-40B4-BE49-F238E27FC236}">
                <a16:creationId xmlns:a16="http://schemas.microsoft.com/office/drawing/2014/main" id="{4F15573A-3A2C-4488-8141-609E54D45732}"/>
              </a:ext>
            </a:extLst>
          </p:cNvPr>
          <p:cNvGrpSpPr/>
          <p:nvPr/>
        </p:nvGrpSpPr>
        <p:grpSpPr>
          <a:xfrm>
            <a:off x="3757223" y="2853000"/>
            <a:ext cx="914400" cy="914400"/>
            <a:chOff x="304799" y="1295400"/>
            <a:chExt cx="914400" cy="914400"/>
          </a:xfrm>
        </p:grpSpPr>
        <p:pic>
          <p:nvPicPr>
            <p:cNvPr id="67" name="Graphic 10" descr="Water with solid fill">
              <a:extLst>
                <a:ext uri="{FF2B5EF4-FFF2-40B4-BE49-F238E27FC236}">
                  <a16:creationId xmlns:a16="http://schemas.microsoft.com/office/drawing/2014/main" id="{33778F3D-5A3A-4E29-B80D-70DAA3E52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799" y="1295400"/>
              <a:ext cx="914400" cy="914400"/>
            </a:xfrm>
            <a:prstGeom prst="rect">
              <a:avLst/>
            </a:prstGeom>
          </p:spPr>
        </p:pic>
        <p:sp>
          <p:nvSpPr>
            <p:cNvPr id="68" name="TextBox 67">
              <a:extLst>
                <a:ext uri="{FF2B5EF4-FFF2-40B4-BE49-F238E27FC236}">
                  <a16:creationId xmlns:a16="http://schemas.microsoft.com/office/drawing/2014/main" id="{6CF9B62E-4BCC-4A61-B8D3-946472E578DA}"/>
                </a:ext>
              </a:extLst>
            </p:cNvPr>
            <p:cNvSpPr txBox="1"/>
            <p:nvPr/>
          </p:nvSpPr>
          <p:spPr>
            <a:xfrm>
              <a:off x="537883" y="1586753"/>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A</a:t>
              </a:r>
            </a:p>
          </p:txBody>
        </p:sp>
      </p:grpSp>
      <p:sp>
        <p:nvSpPr>
          <p:cNvPr id="78" name="TextBox 77">
            <a:extLst>
              <a:ext uri="{FF2B5EF4-FFF2-40B4-BE49-F238E27FC236}">
                <a16:creationId xmlns:a16="http://schemas.microsoft.com/office/drawing/2014/main" id="{6317BFCE-A449-499D-A1B2-1335855858B2}"/>
              </a:ext>
            </a:extLst>
          </p:cNvPr>
          <p:cNvSpPr txBox="1"/>
          <p:nvPr/>
        </p:nvSpPr>
        <p:spPr>
          <a:xfrm>
            <a:off x="8784538" y="5972489"/>
            <a:ext cx="2022762" cy="369332"/>
          </a:xfrm>
          <a:prstGeom prst="rect">
            <a:avLst/>
          </a:prstGeom>
          <a:noFill/>
        </p:spPr>
        <p:txBody>
          <a:bodyPr wrap="square" rtlCol="0">
            <a:spAutoFit/>
          </a:bodyPr>
          <a:lstStyle/>
          <a:p>
            <a:r>
              <a:rPr lang="en-US" b="1"/>
              <a:t>EXAMPLE PROJECT</a:t>
            </a:r>
          </a:p>
        </p:txBody>
      </p:sp>
      <p:pic>
        <p:nvPicPr>
          <p:cNvPr id="2" name="Picture 1">
            <a:extLst>
              <a:ext uri="{FF2B5EF4-FFF2-40B4-BE49-F238E27FC236}">
                <a16:creationId xmlns:a16="http://schemas.microsoft.com/office/drawing/2014/main" id="{576D4A1A-11DE-0CA5-C8A4-03103CE9FE71}"/>
              </a:ext>
            </a:extLst>
          </p:cNvPr>
          <p:cNvPicPr>
            <a:picLocks noChangeAspect="1"/>
          </p:cNvPicPr>
          <p:nvPr/>
        </p:nvPicPr>
        <p:blipFill>
          <a:blip r:embed="rId6"/>
          <a:stretch>
            <a:fillRect/>
          </a:stretch>
        </p:blipFill>
        <p:spPr>
          <a:xfrm>
            <a:off x="8316492" y="2832365"/>
            <a:ext cx="1222091" cy="1180765"/>
          </a:xfrm>
          <a:prstGeom prst="rect">
            <a:avLst/>
          </a:prstGeom>
        </p:spPr>
      </p:pic>
      <p:pic>
        <p:nvPicPr>
          <p:cNvPr id="4" name="Picture 3">
            <a:extLst>
              <a:ext uri="{FF2B5EF4-FFF2-40B4-BE49-F238E27FC236}">
                <a16:creationId xmlns:a16="http://schemas.microsoft.com/office/drawing/2014/main" id="{CA66304A-9123-C072-7BCB-5CF89F573CD2}"/>
              </a:ext>
            </a:extLst>
          </p:cNvPr>
          <p:cNvPicPr>
            <a:picLocks noChangeAspect="1"/>
          </p:cNvPicPr>
          <p:nvPr/>
        </p:nvPicPr>
        <p:blipFill>
          <a:blip r:embed="rId7"/>
          <a:stretch>
            <a:fillRect/>
          </a:stretch>
        </p:blipFill>
        <p:spPr>
          <a:xfrm>
            <a:off x="5074097" y="4113539"/>
            <a:ext cx="1390008" cy="1463167"/>
          </a:xfrm>
          <a:prstGeom prst="rect">
            <a:avLst/>
          </a:prstGeom>
        </p:spPr>
      </p:pic>
      <p:pic>
        <p:nvPicPr>
          <p:cNvPr id="5" name="Picture 4">
            <a:extLst>
              <a:ext uri="{FF2B5EF4-FFF2-40B4-BE49-F238E27FC236}">
                <a16:creationId xmlns:a16="http://schemas.microsoft.com/office/drawing/2014/main" id="{247824E0-D9D8-3B75-0C82-9BC8B30F373A}"/>
              </a:ext>
            </a:extLst>
          </p:cNvPr>
          <p:cNvPicPr>
            <a:picLocks noChangeAspect="1"/>
          </p:cNvPicPr>
          <p:nvPr/>
        </p:nvPicPr>
        <p:blipFill>
          <a:blip r:embed="rId8"/>
          <a:stretch>
            <a:fillRect/>
          </a:stretch>
        </p:blipFill>
        <p:spPr>
          <a:xfrm>
            <a:off x="5338277" y="2611266"/>
            <a:ext cx="1554615" cy="871804"/>
          </a:xfrm>
          <a:prstGeom prst="rect">
            <a:avLst/>
          </a:prstGeom>
        </p:spPr>
      </p:pic>
      <p:sp>
        <p:nvSpPr>
          <p:cNvPr id="83" name="TextBox 82">
            <a:extLst>
              <a:ext uri="{FF2B5EF4-FFF2-40B4-BE49-F238E27FC236}">
                <a16:creationId xmlns:a16="http://schemas.microsoft.com/office/drawing/2014/main" id="{9CB49E63-6CDA-7444-7A9E-124AC6E3C559}"/>
              </a:ext>
            </a:extLst>
          </p:cNvPr>
          <p:cNvSpPr txBox="1"/>
          <p:nvPr/>
        </p:nvSpPr>
        <p:spPr>
          <a:xfrm>
            <a:off x="8168115" y="2100653"/>
            <a:ext cx="2590613" cy="646331"/>
          </a:xfrm>
          <a:prstGeom prst="rect">
            <a:avLst/>
          </a:prstGeom>
          <a:solidFill>
            <a:srgbClr val="FFFF00">
              <a:alpha val="69804"/>
            </a:srgbClr>
          </a:solidFill>
          <a:ln w="76200">
            <a:solidFill>
              <a:srgbClr val="005984"/>
            </a:solidFill>
          </a:ln>
        </p:spPr>
        <p:txBody>
          <a:bodyPr wrap="square" rtlCol="0">
            <a:spAutoFit/>
          </a:bodyPr>
          <a:lstStyle/>
          <a:p>
            <a:r>
              <a:rPr lang="en-US" b="1"/>
              <a:t>Question 3:  </a:t>
            </a:r>
          </a:p>
          <a:p>
            <a:r>
              <a:rPr lang="en-US" i="1"/>
              <a:t>What about Segment C?</a:t>
            </a:r>
          </a:p>
        </p:txBody>
      </p:sp>
      <p:grpSp>
        <p:nvGrpSpPr>
          <p:cNvPr id="87" name="Group 86">
            <a:extLst>
              <a:ext uri="{FF2B5EF4-FFF2-40B4-BE49-F238E27FC236}">
                <a16:creationId xmlns:a16="http://schemas.microsoft.com/office/drawing/2014/main" id="{BA749EF8-1090-2BD3-2694-92154CE9CFAB}"/>
              </a:ext>
            </a:extLst>
          </p:cNvPr>
          <p:cNvGrpSpPr/>
          <p:nvPr/>
        </p:nvGrpSpPr>
        <p:grpSpPr>
          <a:xfrm>
            <a:off x="4800495" y="1501019"/>
            <a:ext cx="914400" cy="914400"/>
            <a:chOff x="5277449" y="1148141"/>
            <a:chExt cx="914400" cy="914400"/>
          </a:xfrm>
        </p:grpSpPr>
        <p:pic>
          <p:nvPicPr>
            <p:cNvPr id="85" name="Graphic 10" descr="Water with solid fill">
              <a:extLst>
                <a:ext uri="{FF2B5EF4-FFF2-40B4-BE49-F238E27FC236}">
                  <a16:creationId xmlns:a16="http://schemas.microsoft.com/office/drawing/2014/main" id="{E28C56B7-B8D0-52B7-5016-9547F37AD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7449" y="1148141"/>
              <a:ext cx="914400" cy="914400"/>
            </a:xfrm>
            <a:prstGeom prst="rect">
              <a:avLst/>
            </a:prstGeom>
          </p:spPr>
        </p:pic>
        <p:sp>
          <p:nvSpPr>
            <p:cNvPr id="86" name="TextBox 85">
              <a:extLst>
                <a:ext uri="{FF2B5EF4-FFF2-40B4-BE49-F238E27FC236}">
                  <a16:creationId xmlns:a16="http://schemas.microsoft.com/office/drawing/2014/main" id="{9FD21205-EC4A-5A4A-BA58-F770C2ABCEDB}"/>
                </a:ext>
              </a:extLst>
            </p:cNvPr>
            <p:cNvSpPr txBox="1"/>
            <p:nvPr/>
          </p:nvSpPr>
          <p:spPr>
            <a:xfrm>
              <a:off x="5510533" y="1439494"/>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B</a:t>
              </a:r>
              <a:endParaRPr lang="en-US"/>
            </a:p>
          </p:txBody>
        </p:sp>
      </p:grpSp>
      <p:grpSp>
        <p:nvGrpSpPr>
          <p:cNvPr id="88" name="Group 87">
            <a:extLst>
              <a:ext uri="{FF2B5EF4-FFF2-40B4-BE49-F238E27FC236}">
                <a16:creationId xmlns:a16="http://schemas.microsoft.com/office/drawing/2014/main" id="{A4B5E688-53F5-592B-A749-92DDC8A9856F}"/>
              </a:ext>
            </a:extLst>
          </p:cNvPr>
          <p:cNvGrpSpPr/>
          <p:nvPr/>
        </p:nvGrpSpPr>
        <p:grpSpPr>
          <a:xfrm>
            <a:off x="6958637" y="2845440"/>
            <a:ext cx="914400" cy="914400"/>
            <a:chOff x="7060294" y="2589968"/>
            <a:chExt cx="914400" cy="914400"/>
          </a:xfrm>
        </p:grpSpPr>
        <p:pic>
          <p:nvPicPr>
            <p:cNvPr id="70" name="Graphic 10" descr="Water with solid fill">
              <a:extLst>
                <a:ext uri="{FF2B5EF4-FFF2-40B4-BE49-F238E27FC236}">
                  <a16:creationId xmlns:a16="http://schemas.microsoft.com/office/drawing/2014/main" id="{0CE2DC46-DDA8-4A06-8F08-264FEBFF75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0294" y="2589968"/>
              <a:ext cx="914400" cy="914400"/>
            </a:xfrm>
            <a:prstGeom prst="rect">
              <a:avLst/>
            </a:prstGeom>
          </p:spPr>
        </p:pic>
        <p:sp>
          <p:nvSpPr>
            <p:cNvPr id="71" name="TextBox 70">
              <a:extLst>
                <a:ext uri="{FF2B5EF4-FFF2-40B4-BE49-F238E27FC236}">
                  <a16:creationId xmlns:a16="http://schemas.microsoft.com/office/drawing/2014/main" id="{87FF40C4-5C3F-4BC9-858F-3394FBF71E5A}"/>
                </a:ext>
              </a:extLst>
            </p:cNvPr>
            <p:cNvSpPr txBox="1"/>
            <p:nvPr/>
          </p:nvSpPr>
          <p:spPr>
            <a:xfrm>
              <a:off x="7293378" y="2881321"/>
              <a:ext cx="439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rPr>
                <a:t>C</a:t>
              </a:r>
              <a:endParaRPr lang="en-US"/>
            </a:p>
          </p:txBody>
        </p:sp>
      </p:grpSp>
      <p:sp>
        <p:nvSpPr>
          <p:cNvPr id="93" name="Rectangle: Rounded Corners 92">
            <a:extLst>
              <a:ext uri="{FF2B5EF4-FFF2-40B4-BE49-F238E27FC236}">
                <a16:creationId xmlns:a16="http://schemas.microsoft.com/office/drawing/2014/main" id="{4A266C91-AC4E-6D0B-929F-4EDC44BE01E5}"/>
              </a:ext>
            </a:extLst>
          </p:cNvPr>
          <p:cNvSpPr/>
          <p:nvPr/>
        </p:nvSpPr>
        <p:spPr>
          <a:xfrm>
            <a:off x="438615" y="3759840"/>
            <a:ext cx="3385157" cy="2212649"/>
          </a:xfrm>
          <a:prstGeom prst="roundRect">
            <a:avLst/>
          </a:prstGeom>
          <a:solidFill>
            <a:srgbClr val="FFFF00">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a:solidFill>
                  <a:schemeClr val="tx1"/>
                </a:solidFill>
              </a:rPr>
              <a:t>Choices</a:t>
            </a:r>
          </a:p>
          <a:p>
            <a:pPr marL="457200" indent="-457200">
              <a:spcBef>
                <a:spcPts val="300"/>
              </a:spcBef>
              <a:buFont typeface="+mj-lt"/>
              <a:buAutoNum type="arabicPeriod"/>
            </a:pPr>
            <a:r>
              <a:rPr lang="en-US" sz="2000">
                <a:solidFill>
                  <a:schemeClr val="tx1"/>
                </a:solidFill>
              </a:rPr>
              <a:t>Defer pond siting and move forward to innovative solution</a:t>
            </a:r>
          </a:p>
          <a:p>
            <a:pPr marL="457200" indent="-457200">
              <a:spcBef>
                <a:spcPts val="300"/>
              </a:spcBef>
              <a:buFont typeface="+mj-lt"/>
              <a:buAutoNum type="arabicPeriod"/>
            </a:pPr>
            <a:r>
              <a:rPr lang="en-US" sz="2000">
                <a:solidFill>
                  <a:schemeClr val="tx1"/>
                </a:solidFill>
              </a:rPr>
              <a:t>Proceed with parallel pond siting process</a:t>
            </a:r>
          </a:p>
        </p:txBody>
      </p:sp>
      <p:sp>
        <p:nvSpPr>
          <p:cNvPr id="6" name="Rectangle: Rounded Corners 5">
            <a:extLst>
              <a:ext uri="{FF2B5EF4-FFF2-40B4-BE49-F238E27FC236}">
                <a16:creationId xmlns:a16="http://schemas.microsoft.com/office/drawing/2014/main" id="{D0C6D6FF-6EFD-F49A-1B30-D56D990E1D47}"/>
              </a:ext>
            </a:extLst>
          </p:cNvPr>
          <p:cNvSpPr/>
          <p:nvPr/>
        </p:nvSpPr>
        <p:spPr>
          <a:xfrm>
            <a:off x="2155371" y="1335837"/>
            <a:ext cx="3266670" cy="1762324"/>
          </a:xfrm>
          <a:prstGeom prst="roundRect">
            <a:avLst/>
          </a:prstGeom>
          <a:solidFill>
            <a:srgbClr val="FFFF00">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Fund BMAP project at C, satisfies water quality and Bay County has committed to complete the project in advance of Segment C</a:t>
            </a:r>
          </a:p>
        </p:txBody>
      </p:sp>
    </p:spTree>
    <p:extLst>
      <p:ext uri="{BB962C8B-B14F-4D97-AF65-F5344CB8AC3E}">
        <p14:creationId xmlns:p14="http://schemas.microsoft.com/office/powerpoint/2010/main" val="42101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348CA5E-CC76-465B-9E77-09331C786BE7}"/>
              </a:ext>
            </a:extLst>
          </p:cNvPr>
          <p:cNvSpPr txBox="1">
            <a:spLocks/>
          </p:cNvSpPr>
          <p:nvPr/>
        </p:nvSpPr>
        <p:spPr>
          <a:xfrm>
            <a:off x="872359" y="551268"/>
            <a:ext cx="5893806" cy="112776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25717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CONTROL PANEL – Mobile/Tablet </a:t>
            </a:r>
          </a:p>
        </p:txBody>
      </p:sp>
      <p:sp>
        <p:nvSpPr>
          <p:cNvPr id="10" name="TextBox 9">
            <a:extLst>
              <a:ext uri="{FF2B5EF4-FFF2-40B4-BE49-F238E27FC236}">
                <a16:creationId xmlns:a16="http://schemas.microsoft.com/office/drawing/2014/main" id="{06149461-48EE-43F7-9899-8706ABB0C8AD}"/>
              </a:ext>
            </a:extLst>
          </p:cNvPr>
          <p:cNvSpPr txBox="1"/>
          <p:nvPr/>
        </p:nvSpPr>
        <p:spPr>
          <a:xfrm>
            <a:off x="7765436" y="5445991"/>
            <a:ext cx="2321771" cy="1200329"/>
          </a:xfrm>
          <a:prstGeom prst="rect">
            <a:avLst/>
          </a:prstGeom>
          <a:solidFill>
            <a:srgbClr val="FFFF00"/>
          </a:solidFill>
          <a:ln w="31750" cmpd="tri">
            <a:solidFill>
              <a:schemeClr val="tx1"/>
            </a:solidFill>
          </a:ln>
        </p:spPr>
        <p:txBody>
          <a:bodyPr wrap="square"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answer discussion questions, or ask a question during the presentation</a:t>
            </a:r>
          </a:p>
        </p:txBody>
      </p:sp>
      <p:grpSp>
        <p:nvGrpSpPr>
          <p:cNvPr id="9" name="Group 8">
            <a:extLst>
              <a:ext uri="{FF2B5EF4-FFF2-40B4-BE49-F238E27FC236}">
                <a16:creationId xmlns:a16="http://schemas.microsoft.com/office/drawing/2014/main" id="{F8700163-3C11-4050-620B-745F6DD45170}"/>
              </a:ext>
            </a:extLst>
          </p:cNvPr>
          <p:cNvGrpSpPr/>
          <p:nvPr/>
        </p:nvGrpSpPr>
        <p:grpSpPr>
          <a:xfrm>
            <a:off x="2085717" y="1145628"/>
            <a:ext cx="2340849" cy="4877789"/>
            <a:chOff x="2432558" y="914400"/>
            <a:chExt cx="2340849" cy="4877789"/>
          </a:xfrm>
        </p:grpSpPr>
        <p:pic>
          <p:nvPicPr>
            <p:cNvPr id="7" name="Picture 6" descr="A logo on a cellphone&#10;&#10;Description automatically generated">
              <a:extLst>
                <a:ext uri="{FF2B5EF4-FFF2-40B4-BE49-F238E27FC236}">
                  <a16:creationId xmlns:a16="http://schemas.microsoft.com/office/drawing/2014/main" id="{96200938-D7A3-DA79-0535-5EB23180004E}"/>
                </a:ext>
              </a:extLst>
            </p:cNvPr>
            <p:cNvPicPr>
              <a:picLocks noChangeAspect="1"/>
            </p:cNvPicPr>
            <p:nvPr/>
          </p:nvPicPr>
          <p:blipFill rotWithShape="1">
            <a:blip r:embed="rId3">
              <a:extLst>
                <a:ext uri="{28A0092B-C50C-407E-A947-70E740481C1C}">
                  <a14:useLocalDpi xmlns:a14="http://schemas.microsoft.com/office/drawing/2010/main" val="0"/>
                </a:ext>
              </a:extLst>
            </a:blip>
            <a:srcRect t="2829"/>
            <a:stretch/>
          </p:blipFill>
          <p:spPr>
            <a:xfrm>
              <a:off x="2432558" y="914400"/>
              <a:ext cx="2340849" cy="4877789"/>
            </a:xfrm>
            <a:prstGeom prst="rect">
              <a:avLst/>
            </a:prstGeom>
          </p:spPr>
        </p:pic>
        <p:pic>
          <p:nvPicPr>
            <p:cNvPr id="8" name="Picture 7" descr="A logo on a cellphone&#10;&#10;Description automatically generated">
              <a:extLst>
                <a:ext uri="{FF2B5EF4-FFF2-40B4-BE49-F238E27FC236}">
                  <a16:creationId xmlns:a16="http://schemas.microsoft.com/office/drawing/2014/main" id="{0BA072B5-588E-7CA5-D5A7-629733D5D1A5}"/>
                </a:ext>
              </a:extLst>
            </p:cNvPr>
            <p:cNvPicPr>
              <a:picLocks noChangeAspect="1"/>
            </p:cNvPicPr>
            <p:nvPr/>
          </p:nvPicPr>
          <p:blipFill rotWithShape="1">
            <a:blip r:embed="rId3">
              <a:extLst>
                <a:ext uri="{28A0092B-C50C-407E-A947-70E740481C1C}">
                  <a14:useLocalDpi xmlns:a14="http://schemas.microsoft.com/office/drawing/2010/main" val="0"/>
                </a:ext>
              </a:extLst>
            </a:blip>
            <a:srcRect l="922" t="7486" r="70702" b="89545"/>
            <a:stretch/>
          </p:blipFill>
          <p:spPr>
            <a:xfrm>
              <a:off x="2504328" y="991286"/>
              <a:ext cx="664253" cy="149050"/>
            </a:xfrm>
            <a:prstGeom prst="rect">
              <a:avLst/>
            </a:prstGeom>
          </p:spPr>
        </p:pic>
      </p:grpSp>
      <p:sp>
        <p:nvSpPr>
          <p:cNvPr id="22" name="TextBox 21">
            <a:extLst>
              <a:ext uri="{FF2B5EF4-FFF2-40B4-BE49-F238E27FC236}">
                <a16:creationId xmlns:a16="http://schemas.microsoft.com/office/drawing/2014/main" id="{EEB34D50-D579-4BB7-AF48-928DD10FC214}"/>
              </a:ext>
            </a:extLst>
          </p:cNvPr>
          <p:cNvSpPr txBox="1"/>
          <p:nvPr/>
        </p:nvSpPr>
        <p:spPr>
          <a:xfrm>
            <a:off x="7957926" y="3232566"/>
            <a:ext cx="200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1F4383"/>
                </a:solidFill>
                <a:effectLst/>
                <a:uLnTx/>
                <a:uFillTx/>
                <a:latin typeface="Arial"/>
                <a:ea typeface="+mn-ea"/>
                <a:cs typeface="+mn-cs"/>
              </a:rPr>
              <a:t>Mobile </a:t>
            </a:r>
            <a:r>
              <a:rPr kumimoji="0" lang="en-US" sz="1800" b="0" i="0" u="none" strike="noStrike" kern="1200" cap="none" spc="0" normalizeH="0" baseline="0" noProof="0">
                <a:ln>
                  <a:noFill/>
                </a:ln>
                <a:solidFill>
                  <a:srgbClr val="1F4383"/>
                </a:solidFill>
                <a:effectLst/>
                <a:uLnTx/>
                <a:uFillTx/>
                <a:latin typeface="Arial"/>
                <a:ea typeface="+mn-ea"/>
                <a:cs typeface="+mn-cs"/>
              </a:rPr>
              <a:t> </a:t>
            </a:r>
          </a:p>
        </p:txBody>
      </p:sp>
      <p:sp>
        <p:nvSpPr>
          <p:cNvPr id="23" name="Oval 22">
            <a:extLst>
              <a:ext uri="{FF2B5EF4-FFF2-40B4-BE49-F238E27FC236}">
                <a16:creationId xmlns:a16="http://schemas.microsoft.com/office/drawing/2014/main" id="{306D89B0-F99C-4E92-8CF0-54CB96389229}"/>
              </a:ext>
            </a:extLst>
          </p:cNvPr>
          <p:cNvSpPr/>
          <p:nvPr/>
        </p:nvSpPr>
        <p:spPr>
          <a:xfrm>
            <a:off x="3707367" y="1085125"/>
            <a:ext cx="1028442" cy="434778"/>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24">
            <a:extLst>
              <a:ext uri="{FF2B5EF4-FFF2-40B4-BE49-F238E27FC236}">
                <a16:creationId xmlns:a16="http://schemas.microsoft.com/office/drawing/2014/main" id="{40FDDFEA-F3FA-45A0-8B35-0A4B1BE755D7}"/>
              </a:ext>
            </a:extLst>
          </p:cNvPr>
          <p:cNvSpPr/>
          <p:nvPr/>
        </p:nvSpPr>
        <p:spPr>
          <a:xfrm>
            <a:off x="6383969" y="3145852"/>
            <a:ext cx="5157069" cy="2213425"/>
          </a:xfrm>
          <a:prstGeom prst="ellipse">
            <a:avLst/>
          </a:prstGeom>
          <a:noFill/>
          <a:ln w="38100">
            <a:solidFill>
              <a:srgbClr val="A7E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7EF8FB01-0DC3-4E53-AEEA-EE2DAECB919B}"/>
              </a:ext>
            </a:extLst>
          </p:cNvPr>
          <p:cNvCxnSpPr>
            <a:cxnSpLocks/>
            <a:stCxn id="23" idx="6"/>
            <a:endCxn id="25" idx="1"/>
          </p:cNvCxnSpPr>
          <p:nvPr/>
        </p:nvCxnSpPr>
        <p:spPr>
          <a:xfrm>
            <a:off x="4735809" y="1302514"/>
            <a:ext cx="2403395" cy="2167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logo on a cellphone&#10;&#10;Description automatically generated">
            <a:extLst>
              <a:ext uri="{FF2B5EF4-FFF2-40B4-BE49-F238E27FC236}">
                <a16:creationId xmlns:a16="http://schemas.microsoft.com/office/drawing/2014/main" id="{827C7E2A-4BFC-624E-3C87-7C5D1270EB71}"/>
              </a:ext>
            </a:extLst>
          </p:cNvPr>
          <p:cNvPicPr>
            <a:picLocks noChangeAspect="1"/>
          </p:cNvPicPr>
          <p:nvPr/>
        </p:nvPicPr>
        <p:blipFill rotWithShape="1">
          <a:blip r:embed="rId3">
            <a:extLst>
              <a:ext uri="{28A0092B-C50C-407E-A947-70E740481C1C}">
                <a14:useLocalDpi xmlns:a14="http://schemas.microsoft.com/office/drawing/2010/main" val="0"/>
              </a:ext>
            </a:extLst>
          </a:blip>
          <a:srcRect t="2829" b="84028"/>
          <a:stretch/>
        </p:blipFill>
        <p:spPr>
          <a:xfrm>
            <a:off x="7024522" y="3735007"/>
            <a:ext cx="3875961" cy="1092446"/>
          </a:xfrm>
          <a:prstGeom prst="rect">
            <a:avLst/>
          </a:prstGeom>
        </p:spPr>
      </p:pic>
      <p:sp>
        <p:nvSpPr>
          <p:cNvPr id="26" name="Oval 25">
            <a:extLst>
              <a:ext uri="{FF2B5EF4-FFF2-40B4-BE49-F238E27FC236}">
                <a16:creationId xmlns:a16="http://schemas.microsoft.com/office/drawing/2014/main" id="{1DAE4CEB-946D-5275-EF9D-9C35F1327F5E}"/>
              </a:ext>
            </a:extLst>
          </p:cNvPr>
          <p:cNvSpPr/>
          <p:nvPr/>
        </p:nvSpPr>
        <p:spPr>
          <a:xfrm>
            <a:off x="10341130" y="3735007"/>
            <a:ext cx="661289" cy="434778"/>
          </a:xfrm>
          <a:prstGeom prst="ellipse">
            <a:avLst/>
          </a:prstGeom>
          <a:noFill/>
          <a:ln w="38100">
            <a:solidFill>
              <a:srgbClr val="A7E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ACF05F75-66D6-1CCF-2B52-D0C3AB68C9D6}"/>
              </a:ext>
            </a:extLst>
          </p:cNvPr>
          <p:cNvSpPr/>
          <p:nvPr/>
        </p:nvSpPr>
        <p:spPr>
          <a:xfrm>
            <a:off x="7074492" y="3745004"/>
            <a:ext cx="1628372" cy="3951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a:ea typeface="+mn-ea"/>
                <a:cs typeface="+mn-cs"/>
              </a:rPr>
              <a:t>GoToWebinar</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F5D005EC-9C92-2B85-1A18-21827B3B6166}"/>
              </a:ext>
            </a:extLst>
          </p:cNvPr>
          <p:cNvSpPr/>
          <p:nvPr/>
        </p:nvSpPr>
        <p:spPr>
          <a:xfrm>
            <a:off x="2085717" y="1162523"/>
            <a:ext cx="1232877" cy="26903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rial"/>
                <a:ea typeface="+mn-ea"/>
                <a:cs typeface="+mn-cs"/>
              </a:rPr>
              <a:t>GoToWebinar</a:t>
            </a: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Arrow Connector 38">
            <a:extLst>
              <a:ext uri="{FF2B5EF4-FFF2-40B4-BE49-F238E27FC236}">
                <a16:creationId xmlns:a16="http://schemas.microsoft.com/office/drawing/2014/main" id="{2A7A45A8-C305-4B7B-ADB5-FC03D9F03737}"/>
              </a:ext>
            </a:extLst>
          </p:cNvPr>
          <p:cNvCxnSpPr>
            <a:cxnSpLocks/>
          </p:cNvCxnSpPr>
          <p:nvPr/>
        </p:nvCxnSpPr>
        <p:spPr>
          <a:xfrm flipV="1">
            <a:off x="9802511" y="3986793"/>
            <a:ext cx="831346" cy="1429815"/>
          </a:xfrm>
          <a:prstGeom prst="straightConnector1">
            <a:avLst/>
          </a:prstGeom>
          <a:ln w="57150">
            <a:solidFill>
              <a:srgbClr val="A7E8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78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B89D-F854-4E29-A5D3-1A34CB2740DD}"/>
              </a:ext>
            </a:extLst>
          </p:cNvPr>
          <p:cNvSpPr>
            <a:spLocks noGrp="1"/>
          </p:cNvSpPr>
          <p:nvPr>
            <p:ph type="title"/>
          </p:nvPr>
        </p:nvSpPr>
        <p:spPr/>
        <p:txBody>
          <a:bodyPr/>
          <a:lstStyle/>
          <a:p>
            <a:r>
              <a:rPr lang="en-US" u="sng"/>
              <a:t>S</a:t>
            </a:r>
            <a:r>
              <a:rPr lang="en-US"/>
              <a:t>tormwater </a:t>
            </a:r>
            <a:r>
              <a:rPr lang="en-US" u="sng"/>
              <a:t>M</a:t>
            </a:r>
            <a:r>
              <a:rPr lang="en-US"/>
              <a:t>anagement </a:t>
            </a:r>
            <a:r>
              <a:rPr lang="en-US" u="sng"/>
              <a:t>A</a:t>
            </a:r>
            <a:r>
              <a:rPr lang="en-US"/>
              <a:t>lternatives </a:t>
            </a:r>
            <a:r>
              <a:rPr lang="en-US" u="sng"/>
              <a:t>R</a:t>
            </a:r>
            <a:r>
              <a:rPr lang="en-US"/>
              <a:t>epor</a:t>
            </a:r>
            <a:r>
              <a:rPr lang="en-US" u="sng"/>
              <a:t>t</a:t>
            </a:r>
            <a:r>
              <a:rPr lang="en-US"/>
              <a:t> Documentation</a:t>
            </a:r>
          </a:p>
        </p:txBody>
      </p:sp>
      <p:pic>
        <p:nvPicPr>
          <p:cNvPr id="25" name="Graphic 24">
            <a:extLst>
              <a:ext uri="{FF2B5EF4-FFF2-40B4-BE49-F238E27FC236}">
                <a16:creationId xmlns:a16="http://schemas.microsoft.com/office/drawing/2014/main" id="{DA92EC7E-71D5-47E9-A090-9BF226D2F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0977" y="2546201"/>
            <a:ext cx="1992291" cy="1992291"/>
          </a:xfrm>
          <a:prstGeom prst="rect">
            <a:avLst/>
          </a:prstGeom>
        </p:spPr>
      </p:pic>
      <p:grpSp>
        <p:nvGrpSpPr>
          <p:cNvPr id="46" name="Group 45">
            <a:extLst>
              <a:ext uri="{FF2B5EF4-FFF2-40B4-BE49-F238E27FC236}">
                <a16:creationId xmlns:a16="http://schemas.microsoft.com/office/drawing/2014/main" id="{EB87FD20-7EA5-4901-AD6D-33B6B4C7C8D7}"/>
              </a:ext>
            </a:extLst>
          </p:cNvPr>
          <p:cNvGrpSpPr/>
          <p:nvPr/>
        </p:nvGrpSpPr>
        <p:grpSpPr>
          <a:xfrm>
            <a:off x="1018903" y="1316311"/>
            <a:ext cx="3727646" cy="1947134"/>
            <a:chOff x="1018903" y="1316311"/>
            <a:chExt cx="3727646" cy="1947134"/>
          </a:xfrm>
        </p:grpSpPr>
        <p:sp>
          <p:nvSpPr>
            <p:cNvPr id="19" name="TextBox 18">
              <a:extLst>
                <a:ext uri="{FF2B5EF4-FFF2-40B4-BE49-F238E27FC236}">
                  <a16:creationId xmlns:a16="http://schemas.microsoft.com/office/drawing/2014/main" id="{71936A4A-A0D3-4051-81A7-7C6C53ED3AC8}"/>
                </a:ext>
              </a:extLst>
            </p:cNvPr>
            <p:cNvSpPr txBox="1"/>
            <p:nvPr/>
          </p:nvSpPr>
          <p:spPr>
            <a:xfrm>
              <a:off x="1018903" y="1402755"/>
              <a:ext cx="17341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Stormwater Alternatives Analysis</a:t>
              </a:r>
            </a:p>
          </p:txBody>
        </p:sp>
        <p:pic>
          <p:nvPicPr>
            <p:cNvPr id="26" name="Graphic 25">
              <a:extLst>
                <a:ext uri="{FF2B5EF4-FFF2-40B4-BE49-F238E27FC236}">
                  <a16:creationId xmlns:a16="http://schemas.microsoft.com/office/drawing/2014/main" id="{1DBAE64F-BCC2-4AE8-9EB4-5BE23F040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3828" y="1316311"/>
              <a:ext cx="1872721" cy="1947134"/>
            </a:xfrm>
            <a:prstGeom prst="rect">
              <a:avLst/>
            </a:prstGeom>
          </p:spPr>
        </p:pic>
        <p:pic>
          <p:nvPicPr>
            <p:cNvPr id="35" name="Graphic 34" descr="Bar chart RTL">
              <a:extLst>
                <a:ext uri="{FF2B5EF4-FFF2-40B4-BE49-F238E27FC236}">
                  <a16:creationId xmlns:a16="http://schemas.microsoft.com/office/drawing/2014/main" id="{52CED5C5-B0E4-4B1D-AA40-912A58995E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5330" y="1533569"/>
              <a:ext cx="731520" cy="731520"/>
            </a:xfrm>
            <a:prstGeom prst="rect">
              <a:avLst/>
            </a:prstGeom>
          </p:spPr>
        </p:pic>
      </p:grpSp>
      <p:grpSp>
        <p:nvGrpSpPr>
          <p:cNvPr id="51" name="Group 50">
            <a:extLst>
              <a:ext uri="{FF2B5EF4-FFF2-40B4-BE49-F238E27FC236}">
                <a16:creationId xmlns:a16="http://schemas.microsoft.com/office/drawing/2014/main" id="{413D8D5F-CFA6-45D7-8045-8DE3FE7E5B05}"/>
              </a:ext>
            </a:extLst>
          </p:cNvPr>
          <p:cNvGrpSpPr/>
          <p:nvPr/>
        </p:nvGrpSpPr>
        <p:grpSpPr>
          <a:xfrm>
            <a:off x="6846088" y="1369966"/>
            <a:ext cx="4609233" cy="1947134"/>
            <a:chOff x="6846088" y="1369966"/>
            <a:chExt cx="4609233" cy="1947134"/>
          </a:xfrm>
        </p:grpSpPr>
        <p:sp>
          <p:nvSpPr>
            <p:cNvPr id="22" name="TextBox 21">
              <a:extLst>
                <a:ext uri="{FF2B5EF4-FFF2-40B4-BE49-F238E27FC236}">
                  <a16:creationId xmlns:a16="http://schemas.microsoft.com/office/drawing/2014/main" id="{F0C3DF30-2341-439D-9789-92331CF9E5F3}"/>
                </a:ext>
              </a:extLst>
            </p:cNvPr>
            <p:cNvSpPr txBox="1"/>
            <p:nvPr/>
          </p:nvSpPr>
          <p:spPr>
            <a:xfrm>
              <a:off x="8771629" y="1664924"/>
              <a:ext cx="26836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DST Meeting Minutes</a:t>
              </a:r>
            </a:p>
          </p:txBody>
        </p:sp>
        <p:pic>
          <p:nvPicPr>
            <p:cNvPr id="27" name="Graphic 26">
              <a:extLst>
                <a:ext uri="{FF2B5EF4-FFF2-40B4-BE49-F238E27FC236}">
                  <a16:creationId xmlns:a16="http://schemas.microsoft.com/office/drawing/2014/main" id="{929B8C8E-68AD-4A77-A62E-9F0E2DA1D7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846088" y="1369966"/>
              <a:ext cx="1872721" cy="1947134"/>
            </a:xfrm>
            <a:prstGeom prst="rect">
              <a:avLst/>
            </a:prstGeom>
          </p:spPr>
        </p:pic>
        <p:pic>
          <p:nvPicPr>
            <p:cNvPr id="37" name="Graphic 36" descr="Pencil">
              <a:extLst>
                <a:ext uri="{FF2B5EF4-FFF2-40B4-BE49-F238E27FC236}">
                  <a16:creationId xmlns:a16="http://schemas.microsoft.com/office/drawing/2014/main" id="{0324017A-3A44-4D67-A447-8C0DF1B77C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20334" y="1649396"/>
              <a:ext cx="640080" cy="640080"/>
            </a:xfrm>
            <a:prstGeom prst="rect">
              <a:avLst/>
            </a:prstGeom>
          </p:spPr>
        </p:pic>
      </p:grpSp>
      <p:grpSp>
        <p:nvGrpSpPr>
          <p:cNvPr id="48" name="Group 47">
            <a:extLst>
              <a:ext uri="{FF2B5EF4-FFF2-40B4-BE49-F238E27FC236}">
                <a16:creationId xmlns:a16="http://schemas.microsoft.com/office/drawing/2014/main" id="{D5C4D3AB-A32E-4BA1-93D2-BDE2CEC7DFBB}"/>
              </a:ext>
            </a:extLst>
          </p:cNvPr>
          <p:cNvGrpSpPr/>
          <p:nvPr/>
        </p:nvGrpSpPr>
        <p:grpSpPr>
          <a:xfrm>
            <a:off x="552994" y="4034837"/>
            <a:ext cx="4193555" cy="1947672"/>
            <a:chOff x="552994" y="4034837"/>
            <a:chExt cx="4193555" cy="1947672"/>
          </a:xfrm>
        </p:grpSpPr>
        <p:sp>
          <p:nvSpPr>
            <p:cNvPr id="21" name="TextBox 20">
              <a:extLst>
                <a:ext uri="{FF2B5EF4-FFF2-40B4-BE49-F238E27FC236}">
                  <a16:creationId xmlns:a16="http://schemas.microsoft.com/office/drawing/2014/main" id="{87EEA39F-84B0-4312-8628-CA1471CFDEAC}"/>
                </a:ext>
              </a:extLst>
            </p:cNvPr>
            <p:cNvSpPr txBox="1"/>
            <p:nvPr/>
          </p:nvSpPr>
          <p:spPr>
            <a:xfrm>
              <a:off x="552994" y="5253289"/>
              <a:ext cx="232083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Legal Agreements</a:t>
              </a:r>
            </a:p>
          </p:txBody>
        </p:sp>
        <p:pic>
          <p:nvPicPr>
            <p:cNvPr id="30" name="Graphic 29">
              <a:extLst>
                <a:ext uri="{FF2B5EF4-FFF2-40B4-BE49-F238E27FC236}">
                  <a16:creationId xmlns:a16="http://schemas.microsoft.com/office/drawing/2014/main" id="{030B459C-AADD-45BC-B7DA-1DC03E1D31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73312" y="4034837"/>
              <a:ext cx="1873237" cy="1947672"/>
            </a:xfrm>
            <a:prstGeom prst="rect">
              <a:avLst/>
            </a:prstGeom>
          </p:spPr>
        </p:pic>
        <p:pic>
          <p:nvPicPr>
            <p:cNvPr id="39" name="Graphic 38" descr="Document">
              <a:extLst>
                <a:ext uri="{FF2B5EF4-FFF2-40B4-BE49-F238E27FC236}">
                  <a16:creationId xmlns:a16="http://schemas.microsoft.com/office/drawing/2014/main" id="{4CA12F4F-EA7A-4DD9-97FD-FE37FC9A67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15330" y="4992448"/>
              <a:ext cx="731520" cy="731520"/>
            </a:xfrm>
            <a:prstGeom prst="rect">
              <a:avLst/>
            </a:prstGeom>
          </p:spPr>
        </p:pic>
      </p:grpSp>
      <p:grpSp>
        <p:nvGrpSpPr>
          <p:cNvPr id="47" name="Group 46">
            <a:extLst>
              <a:ext uri="{FF2B5EF4-FFF2-40B4-BE49-F238E27FC236}">
                <a16:creationId xmlns:a16="http://schemas.microsoft.com/office/drawing/2014/main" id="{8B73D306-947C-4F30-B4ED-26DCFEF33AC3}"/>
              </a:ext>
            </a:extLst>
          </p:cNvPr>
          <p:cNvGrpSpPr/>
          <p:nvPr/>
        </p:nvGrpSpPr>
        <p:grpSpPr>
          <a:xfrm>
            <a:off x="-245286" y="2880101"/>
            <a:ext cx="4719110" cy="1198411"/>
            <a:chOff x="-19594" y="3061539"/>
            <a:chExt cx="4719110" cy="1198411"/>
          </a:xfrm>
        </p:grpSpPr>
        <p:sp>
          <p:nvSpPr>
            <p:cNvPr id="20" name="TextBox 19">
              <a:extLst>
                <a:ext uri="{FF2B5EF4-FFF2-40B4-BE49-F238E27FC236}">
                  <a16:creationId xmlns:a16="http://schemas.microsoft.com/office/drawing/2014/main" id="{6F79AF7D-D20B-44F5-B67A-B3C805FB0490}"/>
                </a:ext>
              </a:extLst>
            </p:cNvPr>
            <p:cNvSpPr txBox="1"/>
            <p:nvPr/>
          </p:nvSpPr>
          <p:spPr>
            <a:xfrm>
              <a:off x="-19594" y="3432581"/>
              <a:ext cx="232083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Permits</a:t>
              </a:r>
            </a:p>
          </p:txBody>
        </p:sp>
        <p:pic>
          <p:nvPicPr>
            <p:cNvPr id="28" name="Graphic 27">
              <a:extLst>
                <a:ext uri="{FF2B5EF4-FFF2-40B4-BE49-F238E27FC236}">
                  <a16:creationId xmlns:a16="http://schemas.microsoft.com/office/drawing/2014/main" id="{356EC1D4-6551-40C1-B36C-491D28BACC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76823" y="3061539"/>
              <a:ext cx="2322693" cy="1198411"/>
            </a:xfrm>
            <a:prstGeom prst="rect">
              <a:avLst/>
            </a:prstGeom>
          </p:spPr>
        </p:pic>
        <p:pic>
          <p:nvPicPr>
            <p:cNvPr id="41" name="Graphic 40" descr="Tools">
              <a:extLst>
                <a:ext uri="{FF2B5EF4-FFF2-40B4-BE49-F238E27FC236}">
                  <a16:creationId xmlns:a16="http://schemas.microsoft.com/office/drawing/2014/main" id="{28BA871B-2D17-449E-8F22-2C5573109F4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31073" y="3286537"/>
              <a:ext cx="731520" cy="731520"/>
            </a:xfrm>
            <a:prstGeom prst="rect">
              <a:avLst/>
            </a:prstGeom>
          </p:spPr>
        </p:pic>
      </p:grpSp>
      <p:grpSp>
        <p:nvGrpSpPr>
          <p:cNvPr id="50" name="Group 49">
            <a:extLst>
              <a:ext uri="{FF2B5EF4-FFF2-40B4-BE49-F238E27FC236}">
                <a16:creationId xmlns:a16="http://schemas.microsoft.com/office/drawing/2014/main" id="{F1DADA8B-4525-4655-BF32-A48CCAEE819D}"/>
              </a:ext>
            </a:extLst>
          </p:cNvPr>
          <p:cNvGrpSpPr/>
          <p:nvPr/>
        </p:nvGrpSpPr>
        <p:grpSpPr>
          <a:xfrm>
            <a:off x="6864500" y="3033430"/>
            <a:ext cx="5059079" cy="1198411"/>
            <a:chOff x="6864500" y="3033430"/>
            <a:chExt cx="5059079" cy="1198411"/>
          </a:xfrm>
        </p:grpSpPr>
        <p:sp>
          <p:nvSpPr>
            <p:cNvPr id="23" name="TextBox 22">
              <a:extLst>
                <a:ext uri="{FF2B5EF4-FFF2-40B4-BE49-F238E27FC236}">
                  <a16:creationId xmlns:a16="http://schemas.microsoft.com/office/drawing/2014/main" id="{45C906E6-572C-47FF-BCC1-2B54E30D8DD0}"/>
                </a:ext>
              </a:extLst>
            </p:cNvPr>
            <p:cNvSpPr txBox="1"/>
            <p:nvPr/>
          </p:nvSpPr>
          <p:spPr>
            <a:xfrm>
              <a:off x="9239887" y="3278692"/>
              <a:ext cx="26836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Stakeholder Communication</a:t>
              </a:r>
            </a:p>
          </p:txBody>
        </p:sp>
        <p:pic>
          <p:nvPicPr>
            <p:cNvPr id="29" name="Graphic 28">
              <a:extLst>
                <a:ext uri="{FF2B5EF4-FFF2-40B4-BE49-F238E27FC236}">
                  <a16:creationId xmlns:a16="http://schemas.microsoft.com/office/drawing/2014/main" id="{D73A04DF-2C2E-4A4C-8138-CA5AAC3EB9B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6864500" y="3033430"/>
              <a:ext cx="2322693" cy="1198411"/>
            </a:xfrm>
            <a:prstGeom prst="rect">
              <a:avLst/>
            </a:prstGeom>
          </p:spPr>
        </p:pic>
        <p:pic>
          <p:nvPicPr>
            <p:cNvPr id="43" name="Graphic 42" descr="Users">
              <a:extLst>
                <a:ext uri="{FF2B5EF4-FFF2-40B4-BE49-F238E27FC236}">
                  <a16:creationId xmlns:a16="http://schemas.microsoft.com/office/drawing/2014/main" id="{B98F556F-0427-43CA-A2B1-C35C751155D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21481" y="3274652"/>
              <a:ext cx="731520" cy="731520"/>
            </a:xfrm>
            <a:prstGeom prst="rect">
              <a:avLst/>
            </a:prstGeom>
          </p:spPr>
        </p:pic>
      </p:grpSp>
      <p:grpSp>
        <p:nvGrpSpPr>
          <p:cNvPr id="49" name="Group 48">
            <a:extLst>
              <a:ext uri="{FF2B5EF4-FFF2-40B4-BE49-F238E27FC236}">
                <a16:creationId xmlns:a16="http://schemas.microsoft.com/office/drawing/2014/main" id="{AF0EF097-442D-4A89-B5D9-6DFFC130C41C}"/>
              </a:ext>
            </a:extLst>
          </p:cNvPr>
          <p:cNvGrpSpPr/>
          <p:nvPr/>
        </p:nvGrpSpPr>
        <p:grpSpPr>
          <a:xfrm>
            <a:off x="6859726" y="4034837"/>
            <a:ext cx="4699029" cy="1947672"/>
            <a:chOff x="6859726" y="4034837"/>
            <a:chExt cx="4699029" cy="1947672"/>
          </a:xfrm>
        </p:grpSpPr>
        <p:sp>
          <p:nvSpPr>
            <p:cNvPr id="24" name="TextBox 23">
              <a:extLst>
                <a:ext uri="{FF2B5EF4-FFF2-40B4-BE49-F238E27FC236}">
                  <a16:creationId xmlns:a16="http://schemas.microsoft.com/office/drawing/2014/main" id="{C3736269-51A3-4ED8-B17E-A7389EEE74CB}"/>
                </a:ext>
              </a:extLst>
            </p:cNvPr>
            <p:cNvSpPr txBox="1"/>
            <p:nvPr/>
          </p:nvSpPr>
          <p:spPr>
            <a:xfrm>
              <a:off x="8875063" y="5037875"/>
              <a:ext cx="26836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WATERSS Analysis Report from ETDM</a:t>
              </a:r>
            </a:p>
          </p:txBody>
        </p:sp>
        <p:pic>
          <p:nvPicPr>
            <p:cNvPr id="31" name="Graphic 30">
              <a:extLst>
                <a:ext uri="{FF2B5EF4-FFF2-40B4-BE49-F238E27FC236}">
                  <a16:creationId xmlns:a16="http://schemas.microsoft.com/office/drawing/2014/main" id="{FDEB9C5C-B089-47B2-8D2B-6AFDF6645A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859726" y="4034837"/>
              <a:ext cx="1873237" cy="1947672"/>
            </a:xfrm>
            <a:prstGeom prst="rect">
              <a:avLst/>
            </a:prstGeom>
          </p:spPr>
        </p:pic>
        <p:pic>
          <p:nvPicPr>
            <p:cNvPr id="45" name="Graphic 44" descr="Closed book">
              <a:extLst>
                <a:ext uri="{FF2B5EF4-FFF2-40B4-BE49-F238E27FC236}">
                  <a16:creationId xmlns:a16="http://schemas.microsoft.com/office/drawing/2014/main" id="{FF6964A0-D662-4239-A0F6-1AA2505C065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74614" y="4992448"/>
              <a:ext cx="731520" cy="731520"/>
            </a:xfrm>
            <a:prstGeom prst="rect">
              <a:avLst/>
            </a:prstGeom>
          </p:spPr>
        </p:pic>
      </p:grpSp>
      <p:grpSp>
        <p:nvGrpSpPr>
          <p:cNvPr id="57" name="Group 56">
            <a:extLst>
              <a:ext uri="{FF2B5EF4-FFF2-40B4-BE49-F238E27FC236}">
                <a16:creationId xmlns:a16="http://schemas.microsoft.com/office/drawing/2014/main" id="{54A209B3-56B6-4104-BD5D-BD7D3B2CAAF1}"/>
              </a:ext>
            </a:extLst>
          </p:cNvPr>
          <p:cNvGrpSpPr/>
          <p:nvPr/>
        </p:nvGrpSpPr>
        <p:grpSpPr>
          <a:xfrm>
            <a:off x="4591966" y="4538492"/>
            <a:ext cx="2683692" cy="2102520"/>
            <a:chOff x="4591966" y="4538492"/>
            <a:chExt cx="2683692" cy="2102520"/>
          </a:xfrm>
        </p:grpSpPr>
        <p:pic>
          <p:nvPicPr>
            <p:cNvPr id="53" name="Graphic 52">
              <a:extLst>
                <a:ext uri="{FF2B5EF4-FFF2-40B4-BE49-F238E27FC236}">
                  <a16:creationId xmlns:a16="http://schemas.microsoft.com/office/drawing/2014/main" id="{76685F6F-A929-4C53-9B6E-B7942EA72E2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0800000">
              <a:off x="5316789" y="4538492"/>
              <a:ext cx="1031791" cy="1701923"/>
            </a:xfrm>
            <a:prstGeom prst="rect">
              <a:avLst/>
            </a:prstGeom>
          </p:spPr>
        </p:pic>
        <p:sp>
          <p:nvSpPr>
            <p:cNvPr id="54" name="TextBox 53">
              <a:extLst>
                <a:ext uri="{FF2B5EF4-FFF2-40B4-BE49-F238E27FC236}">
                  <a16:creationId xmlns:a16="http://schemas.microsoft.com/office/drawing/2014/main" id="{93B7098C-D352-4E36-A896-B830DE52F173}"/>
                </a:ext>
              </a:extLst>
            </p:cNvPr>
            <p:cNvSpPr txBox="1"/>
            <p:nvPr/>
          </p:nvSpPr>
          <p:spPr>
            <a:xfrm>
              <a:off x="4591966" y="6240902"/>
              <a:ext cx="26836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Pond Siting Report</a:t>
              </a:r>
            </a:p>
          </p:txBody>
        </p:sp>
        <p:pic>
          <p:nvPicPr>
            <p:cNvPr id="56" name="Graphic 55" descr="Water">
              <a:extLst>
                <a:ext uri="{FF2B5EF4-FFF2-40B4-BE49-F238E27FC236}">
                  <a16:creationId xmlns:a16="http://schemas.microsoft.com/office/drawing/2014/main" id="{1298EB7D-AFAD-4DD0-9D77-4764DED03FE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466924" y="5380001"/>
              <a:ext cx="731520" cy="731520"/>
            </a:xfrm>
            <a:prstGeom prst="rect">
              <a:avLst/>
            </a:prstGeom>
          </p:spPr>
        </p:pic>
      </p:grpSp>
      <p:sp>
        <p:nvSpPr>
          <p:cNvPr id="32" name="Oval 31">
            <a:extLst>
              <a:ext uri="{FF2B5EF4-FFF2-40B4-BE49-F238E27FC236}">
                <a16:creationId xmlns:a16="http://schemas.microsoft.com/office/drawing/2014/main" id="{B9F93A40-8A15-493E-B33F-5BEFD9F6AF3A}"/>
              </a:ext>
            </a:extLst>
          </p:cNvPr>
          <p:cNvSpPr/>
          <p:nvPr/>
        </p:nvSpPr>
        <p:spPr>
          <a:xfrm>
            <a:off x="1870642" y="4231841"/>
            <a:ext cx="2489377" cy="2406138"/>
          </a:xfrm>
          <a:prstGeom prst="ellipse">
            <a:avLst/>
          </a:prstGeom>
          <a:solidFill>
            <a:srgbClr val="00749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a:ea typeface="+mn-ea"/>
                <a:cs typeface="+mn-cs"/>
              </a:rPr>
              <a:t>WQIE</a:t>
            </a:r>
          </a:p>
        </p:txBody>
      </p:sp>
      <p:sp>
        <p:nvSpPr>
          <p:cNvPr id="33" name="Oval 32">
            <a:extLst>
              <a:ext uri="{FF2B5EF4-FFF2-40B4-BE49-F238E27FC236}">
                <a16:creationId xmlns:a16="http://schemas.microsoft.com/office/drawing/2014/main" id="{3511458D-87C3-416E-9277-9855A306B749}"/>
              </a:ext>
            </a:extLst>
          </p:cNvPr>
          <p:cNvSpPr/>
          <p:nvPr/>
        </p:nvSpPr>
        <p:spPr>
          <a:xfrm>
            <a:off x="7016091" y="4247394"/>
            <a:ext cx="2507789" cy="2445757"/>
          </a:xfrm>
          <a:prstGeom prst="ellipse">
            <a:avLst/>
          </a:prstGeom>
          <a:solidFill>
            <a:srgbClr val="00749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a:ea typeface="+mn-ea"/>
                <a:cs typeface="+mn-cs"/>
              </a:rPr>
              <a:t>LHR</a:t>
            </a:r>
          </a:p>
        </p:txBody>
      </p:sp>
    </p:spTree>
    <p:extLst>
      <p:ext uri="{BB962C8B-B14F-4D97-AF65-F5344CB8AC3E}">
        <p14:creationId xmlns:p14="http://schemas.microsoft.com/office/powerpoint/2010/main" val="39957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2"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25E-6 -1.11111E-6 L 0.22018 -0.26829 " pathEditMode="relative" rAng="0" ptsTypes="AA">
                                      <p:cBhvr>
                                        <p:cTn id="46" dur="2000" fill="hold"/>
                                        <p:tgtEl>
                                          <p:spTgt spid="32"/>
                                        </p:tgtEl>
                                        <p:attrNameLst>
                                          <p:attrName>ppt_x</p:attrName>
                                          <p:attrName>ppt_y</p:attrName>
                                        </p:attrNameLst>
                                      </p:cBhvr>
                                      <p:rCtr x="11003" y="-13426"/>
                                    </p:animMotion>
                                  </p:childTnLst>
                                </p:cTn>
                              </p:par>
                            </p:childTnLst>
                          </p:cTn>
                        </p:par>
                        <p:par>
                          <p:cTn id="47" fill="hold">
                            <p:stCondLst>
                              <p:cond delay="2000"/>
                            </p:stCondLst>
                            <p:childTnLst>
                              <p:par>
                                <p:cTn id="48" presetID="31" presetClass="exit" presetSubtype="0" fill="hold" grpId="1" nodeType="afterEffect">
                                  <p:stCondLst>
                                    <p:cond delay="0"/>
                                  </p:stCondLst>
                                  <p:childTnLst>
                                    <p:anim calcmode="lin" valueType="num">
                                      <p:cBhvr>
                                        <p:cTn id="49" dur="1000"/>
                                        <p:tgtEl>
                                          <p:spTgt spid="32"/>
                                        </p:tgtEl>
                                        <p:attrNameLst>
                                          <p:attrName>ppt_w</p:attrName>
                                        </p:attrNameLst>
                                      </p:cBhvr>
                                      <p:tavLst>
                                        <p:tav tm="0">
                                          <p:val>
                                            <p:strVal val="ppt_w"/>
                                          </p:val>
                                        </p:tav>
                                        <p:tav tm="100000">
                                          <p:val>
                                            <p:fltVal val="0"/>
                                          </p:val>
                                        </p:tav>
                                      </p:tavLst>
                                    </p:anim>
                                    <p:anim calcmode="lin" valueType="num">
                                      <p:cBhvr>
                                        <p:cTn id="50" dur="1000"/>
                                        <p:tgtEl>
                                          <p:spTgt spid="32"/>
                                        </p:tgtEl>
                                        <p:attrNameLst>
                                          <p:attrName>ppt_h</p:attrName>
                                        </p:attrNameLst>
                                      </p:cBhvr>
                                      <p:tavLst>
                                        <p:tav tm="0">
                                          <p:val>
                                            <p:strVal val="ppt_h"/>
                                          </p:val>
                                        </p:tav>
                                        <p:tav tm="100000">
                                          <p:val>
                                            <p:fltVal val="0"/>
                                          </p:val>
                                        </p:tav>
                                      </p:tavLst>
                                    </p:anim>
                                    <p:anim calcmode="lin" valueType="num">
                                      <p:cBhvr>
                                        <p:cTn id="51" dur="1000"/>
                                        <p:tgtEl>
                                          <p:spTgt spid="32"/>
                                        </p:tgtEl>
                                        <p:attrNameLst>
                                          <p:attrName>style.rotation</p:attrName>
                                        </p:attrNameLst>
                                      </p:cBhvr>
                                      <p:tavLst>
                                        <p:tav tm="0">
                                          <p:val>
                                            <p:fltVal val="0"/>
                                          </p:val>
                                        </p:tav>
                                        <p:tav tm="100000">
                                          <p:val>
                                            <p:fltVal val="90"/>
                                          </p:val>
                                        </p:tav>
                                      </p:tavLst>
                                    </p:anim>
                                    <p:animEffect transition="out" filter="fade">
                                      <p:cBhvr>
                                        <p:cTn id="52" dur="1000"/>
                                        <p:tgtEl>
                                          <p:spTgt spid="32"/>
                                        </p:tgtEl>
                                      </p:cBhvr>
                                    </p:animEffect>
                                    <p:set>
                                      <p:cBhvr>
                                        <p:cTn id="53" dur="1" fill="hold">
                                          <p:stCondLst>
                                            <p:cond delay="999"/>
                                          </p:stCondLst>
                                        </p:cTn>
                                        <p:tgtEl>
                                          <p:spTgt spid="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2"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42" presetClass="path" presetSubtype="0" accel="50000" decel="50000" fill="hold" grpId="0" nodeType="withEffect">
                                  <p:stCondLst>
                                    <p:cond delay="0"/>
                                  </p:stCondLst>
                                  <p:childTnLst>
                                    <p:animMotion origin="layout" path="M 4.79167E-6 4.81481E-6 L -0.20365 -0.27315 " pathEditMode="relative" rAng="0" ptsTypes="AA">
                                      <p:cBhvr>
                                        <p:cTn id="60" dur="2000" fill="hold"/>
                                        <p:tgtEl>
                                          <p:spTgt spid="33"/>
                                        </p:tgtEl>
                                        <p:attrNameLst>
                                          <p:attrName>ppt_x</p:attrName>
                                          <p:attrName>ppt_y</p:attrName>
                                        </p:attrNameLst>
                                      </p:cBhvr>
                                      <p:rCtr x="-10182" y="-13657"/>
                                    </p:animMotion>
                                  </p:childTnLst>
                                </p:cTn>
                              </p:par>
                            </p:childTnLst>
                          </p:cTn>
                        </p:par>
                        <p:par>
                          <p:cTn id="61" fill="hold">
                            <p:stCondLst>
                              <p:cond delay="2000"/>
                            </p:stCondLst>
                            <p:childTnLst>
                              <p:par>
                                <p:cTn id="62" presetID="31" presetClass="exit" presetSubtype="0" fill="hold" grpId="1" nodeType="afterEffect">
                                  <p:stCondLst>
                                    <p:cond delay="0"/>
                                  </p:stCondLst>
                                  <p:childTnLst>
                                    <p:anim calcmode="lin" valueType="num">
                                      <p:cBhvr>
                                        <p:cTn id="63" dur="1000"/>
                                        <p:tgtEl>
                                          <p:spTgt spid="33"/>
                                        </p:tgtEl>
                                        <p:attrNameLst>
                                          <p:attrName>ppt_w</p:attrName>
                                        </p:attrNameLst>
                                      </p:cBhvr>
                                      <p:tavLst>
                                        <p:tav tm="0">
                                          <p:val>
                                            <p:strVal val="ppt_w"/>
                                          </p:val>
                                        </p:tav>
                                        <p:tav tm="100000">
                                          <p:val>
                                            <p:fltVal val="0"/>
                                          </p:val>
                                        </p:tav>
                                      </p:tavLst>
                                    </p:anim>
                                    <p:anim calcmode="lin" valueType="num">
                                      <p:cBhvr>
                                        <p:cTn id="64" dur="1000"/>
                                        <p:tgtEl>
                                          <p:spTgt spid="33"/>
                                        </p:tgtEl>
                                        <p:attrNameLst>
                                          <p:attrName>ppt_h</p:attrName>
                                        </p:attrNameLst>
                                      </p:cBhvr>
                                      <p:tavLst>
                                        <p:tav tm="0">
                                          <p:val>
                                            <p:strVal val="ppt_h"/>
                                          </p:val>
                                        </p:tav>
                                        <p:tav tm="100000">
                                          <p:val>
                                            <p:fltVal val="0"/>
                                          </p:val>
                                        </p:tav>
                                      </p:tavLst>
                                    </p:anim>
                                    <p:anim calcmode="lin" valueType="num">
                                      <p:cBhvr>
                                        <p:cTn id="65" dur="1000"/>
                                        <p:tgtEl>
                                          <p:spTgt spid="33"/>
                                        </p:tgtEl>
                                        <p:attrNameLst>
                                          <p:attrName>style.rotation</p:attrName>
                                        </p:attrNameLst>
                                      </p:cBhvr>
                                      <p:tavLst>
                                        <p:tav tm="0">
                                          <p:val>
                                            <p:fltVal val="0"/>
                                          </p:val>
                                        </p:tav>
                                        <p:tav tm="100000">
                                          <p:val>
                                            <p:fltVal val="90"/>
                                          </p:val>
                                        </p:tav>
                                      </p:tavLst>
                                    </p:anim>
                                    <p:animEffect transition="out" filter="fade">
                                      <p:cBhvr>
                                        <p:cTn id="66" dur="1000"/>
                                        <p:tgtEl>
                                          <p:spTgt spid="33"/>
                                        </p:tgtEl>
                                      </p:cBhvr>
                                    </p:animEffect>
                                    <p:set>
                                      <p:cBhvr>
                                        <p:cTn id="67"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3" grpId="0" animBg="1"/>
      <p:bldP spid="33" grpId="1" animBg="1"/>
      <p:bldP spid="33" grpId="2"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wave with white background">
            <a:extLst>
              <a:ext uri="{FF2B5EF4-FFF2-40B4-BE49-F238E27FC236}">
                <a16:creationId xmlns:a16="http://schemas.microsoft.com/office/drawing/2014/main" id="{F1FC097F-346F-6EB4-A551-398475E89A05}"/>
              </a:ext>
            </a:extLst>
          </p:cNvPr>
          <p:cNvPicPr>
            <a:picLocks noChangeAspect="1"/>
          </p:cNvPicPr>
          <p:nvPr/>
        </p:nvPicPr>
        <p:blipFill>
          <a:blip r:embed="rId3">
            <a:alphaModFix amt="35000"/>
          </a:blip>
          <a:stretch>
            <a:fillRect/>
          </a:stretch>
        </p:blipFill>
        <p:spPr>
          <a:xfrm>
            <a:off x="781320" y="997544"/>
            <a:ext cx="10363200" cy="5193110"/>
          </a:xfrm>
          <a:prstGeom prst="rect">
            <a:avLst/>
          </a:prstGeom>
        </p:spPr>
      </p:pic>
      <p:sp>
        <p:nvSpPr>
          <p:cNvPr id="2" name="Title 1">
            <a:extLst>
              <a:ext uri="{FF2B5EF4-FFF2-40B4-BE49-F238E27FC236}">
                <a16:creationId xmlns:a16="http://schemas.microsoft.com/office/drawing/2014/main" id="{E2CCB89D-F854-4E29-A5D3-1A34CB2740DD}"/>
              </a:ext>
            </a:extLst>
          </p:cNvPr>
          <p:cNvSpPr>
            <a:spLocks noGrp="1"/>
          </p:cNvSpPr>
          <p:nvPr>
            <p:ph type="title"/>
          </p:nvPr>
        </p:nvSpPr>
        <p:spPr/>
        <p:txBody>
          <a:bodyPr/>
          <a:lstStyle/>
          <a:p>
            <a:r>
              <a:rPr lang="en-US"/>
              <a:t>New Pond Siting Process!</a:t>
            </a:r>
          </a:p>
        </p:txBody>
      </p:sp>
      <p:pic>
        <p:nvPicPr>
          <p:cNvPr id="25" name="Graphic 24">
            <a:extLst>
              <a:ext uri="{FF2B5EF4-FFF2-40B4-BE49-F238E27FC236}">
                <a16:creationId xmlns:a16="http://schemas.microsoft.com/office/drawing/2014/main" id="{DA92EC7E-71D5-47E9-A090-9BF226D2FD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4072" y="1714688"/>
            <a:ext cx="3758823" cy="3758823"/>
          </a:xfrm>
          <a:prstGeom prst="rect">
            <a:avLst/>
          </a:prstGeom>
        </p:spPr>
      </p:pic>
      <p:grpSp>
        <p:nvGrpSpPr>
          <p:cNvPr id="57" name="Group 56">
            <a:extLst>
              <a:ext uri="{FF2B5EF4-FFF2-40B4-BE49-F238E27FC236}">
                <a16:creationId xmlns:a16="http://schemas.microsoft.com/office/drawing/2014/main" id="{54A209B3-56B6-4104-BD5D-BD7D3B2CAAF1}"/>
              </a:ext>
            </a:extLst>
          </p:cNvPr>
          <p:cNvGrpSpPr/>
          <p:nvPr/>
        </p:nvGrpSpPr>
        <p:grpSpPr>
          <a:xfrm>
            <a:off x="6717772" y="2177748"/>
            <a:ext cx="4493288" cy="2342942"/>
            <a:chOff x="4591964" y="5216675"/>
            <a:chExt cx="2683691" cy="1318715"/>
          </a:xfrm>
        </p:grpSpPr>
        <p:pic>
          <p:nvPicPr>
            <p:cNvPr id="53" name="Graphic 52">
              <a:extLst>
                <a:ext uri="{FF2B5EF4-FFF2-40B4-BE49-F238E27FC236}">
                  <a16:creationId xmlns:a16="http://schemas.microsoft.com/office/drawing/2014/main" id="{76685F6F-A929-4C53-9B6E-B7942EA72E2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9849"/>
            <a:stretch/>
          </p:blipFill>
          <p:spPr>
            <a:xfrm rot="10800000">
              <a:off x="5316786" y="5216675"/>
              <a:ext cx="1031791" cy="1023733"/>
            </a:xfrm>
            <a:prstGeom prst="rect">
              <a:avLst/>
            </a:prstGeom>
          </p:spPr>
        </p:pic>
        <p:sp>
          <p:nvSpPr>
            <p:cNvPr id="54" name="TextBox 53">
              <a:extLst>
                <a:ext uri="{FF2B5EF4-FFF2-40B4-BE49-F238E27FC236}">
                  <a16:creationId xmlns:a16="http://schemas.microsoft.com/office/drawing/2014/main" id="{93B7098C-D352-4E36-A896-B830DE52F173}"/>
                </a:ext>
              </a:extLst>
            </p:cNvPr>
            <p:cNvSpPr txBox="1"/>
            <p:nvPr/>
          </p:nvSpPr>
          <p:spPr>
            <a:xfrm>
              <a:off x="4591964" y="6240898"/>
              <a:ext cx="2683691" cy="294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Pond Siting Report</a:t>
              </a:r>
            </a:p>
          </p:txBody>
        </p:sp>
        <p:pic>
          <p:nvPicPr>
            <p:cNvPr id="56" name="Graphic 55" descr="Water">
              <a:extLst>
                <a:ext uri="{FF2B5EF4-FFF2-40B4-BE49-F238E27FC236}">
                  <a16:creationId xmlns:a16="http://schemas.microsoft.com/office/drawing/2014/main" id="{1298EB7D-AFAD-4DD0-9D77-4764DED03F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66924" y="5380001"/>
              <a:ext cx="731520" cy="731519"/>
            </a:xfrm>
            <a:prstGeom prst="rect">
              <a:avLst/>
            </a:prstGeom>
          </p:spPr>
        </p:pic>
      </p:grpSp>
      <p:sp>
        <p:nvSpPr>
          <p:cNvPr id="6" name="Rectangle 5">
            <a:extLst>
              <a:ext uri="{FF2B5EF4-FFF2-40B4-BE49-F238E27FC236}">
                <a16:creationId xmlns:a16="http://schemas.microsoft.com/office/drawing/2014/main" id="{F1B8E76C-6E9F-E4E4-602E-C49381063C20}"/>
              </a:ext>
            </a:extLst>
          </p:cNvPr>
          <p:cNvSpPr/>
          <p:nvPr/>
        </p:nvSpPr>
        <p:spPr>
          <a:xfrm>
            <a:off x="4999267" y="3105834"/>
            <a:ext cx="2753738"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FF"/>
                </a:solidFill>
                <a:effectLst>
                  <a:outerShdw dist="38100" dir="2700000" algn="tl" rotWithShape="0">
                    <a:schemeClr val="accent2"/>
                  </a:outerShdw>
                </a:effectLst>
              </a:rPr>
              <a:t>AND / OR</a:t>
            </a:r>
          </a:p>
        </p:txBody>
      </p:sp>
      <p:sp>
        <p:nvSpPr>
          <p:cNvPr id="4" name="Ribbon: Tilted Up 3">
            <a:extLst>
              <a:ext uri="{FF2B5EF4-FFF2-40B4-BE49-F238E27FC236}">
                <a16:creationId xmlns:a16="http://schemas.microsoft.com/office/drawing/2014/main" id="{FEF2050F-6A97-09EF-65A4-0D3496A62E3A}"/>
              </a:ext>
            </a:extLst>
          </p:cNvPr>
          <p:cNvSpPr/>
          <p:nvPr/>
        </p:nvSpPr>
        <p:spPr>
          <a:xfrm>
            <a:off x="6917909" y="4672290"/>
            <a:ext cx="4061322" cy="1015010"/>
          </a:xfrm>
          <a:prstGeom prst="ribbon2">
            <a:avLst>
              <a:gd name="adj1" fmla="val 15718"/>
              <a:gd name="adj2" fmla="val 50000"/>
            </a:avLst>
          </a:prstGeom>
          <a:noFill/>
          <a:ln w="47625">
            <a:solidFill>
              <a:srgbClr val="007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B20C2C-14DA-A010-EA46-A584CFEC5E45}"/>
              </a:ext>
            </a:extLst>
          </p:cNvPr>
          <p:cNvSpPr txBox="1"/>
          <p:nvPr/>
        </p:nvSpPr>
        <p:spPr>
          <a:xfrm>
            <a:off x="8024310" y="4711990"/>
            <a:ext cx="1848519" cy="738664"/>
          </a:xfrm>
          <a:prstGeom prst="rect">
            <a:avLst/>
          </a:prstGeom>
          <a:noFill/>
        </p:spPr>
        <p:txBody>
          <a:bodyPr wrap="none" rtlCol="0">
            <a:spAutoFit/>
          </a:bodyPr>
          <a:lstStyle/>
          <a:p>
            <a:pPr algn="ctr"/>
            <a:r>
              <a:rPr lang="en-US" sz="2400" b="1"/>
              <a:t>APPENDIX D</a:t>
            </a:r>
          </a:p>
          <a:p>
            <a:pPr algn="ctr"/>
            <a:r>
              <a:rPr lang="en-US"/>
              <a:t>New PSR Process!</a:t>
            </a:r>
          </a:p>
        </p:txBody>
      </p:sp>
    </p:spTree>
    <p:extLst>
      <p:ext uri="{BB962C8B-B14F-4D97-AF65-F5344CB8AC3E}">
        <p14:creationId xmlns:p14="http://schemas.microsoft.com/office/powerpoint/2010/main" val="25010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1000" fill="hold"/>
                                        <p:tgtEl>
                                          <p:spTgt spid="57"/>
                                        </p:tgtEl>
                                        <p:attrNameLst>
                                          <p:attrName>ppt_w</p:attrName>
                                        </p:attrNameLst>
                                      </p:cBhvr>
                                      <p:tavLst>
                                        <p:tav tm="0">
                                          <p:val>
                                            <p:fltVal val="0"/>
                                          </p:val>
                                        </p:tav>
                                        <p:tav tm="100000">
                                          <p:val>
                                            <p:strVal val="#ppt_w"/>
                                          </p:val>
                                        </p:tav>
                                      </p:tavLst>
                                    </p:anim>
                                    <p:anim calcmode="lin" valueType="num">
                                      <p:cBhvr>
                                        <p:cTn id="20" dur="1000" fill="hold"/>
                                        <p:tgtEl>
                                          <p:spTgt spid="57"/>
                                        </p:tgtEl>
                                        <p:attrNameLst>
                                          <p:attrName>ppt_h</p:attrName>
                                        </p:attrNameLst>
                                      </p:cBhvr>
                                      <p:tavLst>
                                        <p:tav tm="0">
                                          <p:val>
                                            <p:fltVal val="0"/>
                                          </p:val>
                                        </p:tav>
                                        <p:tav tm="100000">
                                          <p:val>
                                            <p:strVal val="#ppt_h"/>
                                          </p:val>
                                        </p:tav>
                                      </p:tavLst>
                                    </p:anim>
                                    <p:anim calcmode="lin" valueType="num">
                                      <p:cBhvr>
                                        <p:cTn id="21" dur="1000" fill="hold"/>
                                        <p:tgtEl>
                                          <p:spTgt spid="57"/>
                                        </p:tgtEl>
                                        <p:attrNameLst>
                                          <p:attrName>style.rotation</p:attrName>
                                        </p:attrNameLst>
                                      </p:cBhvr>
                                      <p:tavLst>
                                        <p:tav tm="0">
                                          <p:val>
                                            <p:fltVal val="90"/>
                                          </p:val>
                                        </p:tav>
                                        <p:tav tm="100000">
                                          <p:val>
                                            <p:fltVal val="0"/>
                                          </p:val>
                                        </p:tav>
                                      </p:tavLst>
                                    </p:anim>
                                    <p:animEffect transition="in" filter="fade">
                                      <p:cBhvr>
                                        <p:cTn id="22" dur="1000"/>
                                        <p:tgtEl>
                                          <p:spTgt spid="5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9D0E-1599-4C80-AE17-C74F7B006953}"/>
              </a:ext>
            </a:extLst>
          </p:cNvPr>
          <p:cNvSpPr>
            <a:spLocks noGrp="1"/>
          </p:cNvSpPr>
          <p:nvPr>
            <p:ph type="title"/>
          </p:nvPr>
        </p:nvSpPr>
        <p:spPr/>
        <p:txBody>
          <a:bodyPr/>
          <a:lstStyle/>
          <a:p>
            <a:r>
              <a:rPr lang="en-US"/>
              <a:t>WATERSS Process – Design, Construction, &amp; Ops Phases</a:t>
            </a:r>
          </a:p>
        </p:txBody>
      </p:sp>
      <p:pic>
        <p:nvPicPr>
          <p:cNvPr id="9" name="Picture 8">
            <a:extLst>
              <a:ext uri="{FF2B5EF4-FFF2-40B4-BE49-F238E27FC236}">
                <a16:creationId xmlns:a16="http://schemas.microsoft.com/office/drawing/2014/main" id="{37F5A806-107F-413F-9C17-228384E697E8}"/>
              </a:ext>
            </a:extLst>
          </p:cNvPr>
          <p:cNvPicPr/>
          <p:nvPr/>
        </p:nvPicPr>
        <p:blipFill>
          <a:blip r:embed="rId3">
            <a:extLst>
              <a:ext uri="{28A0092B-C50C-407E-A947-70E740481C1C}">
                <a14:useLocalDpi xmlns:a14="http://schemas.microsoft.com/office/drawing/2010/main" val="0"/>
              </a:ext>
            </a:extLst>
          </a:blip>
          <a:stretch>
            <a:fillRect/>
          </a:stretch>
        </p:blipFill>
        <p:spPr>
          <a:xfrm>
            <a:off x="609600" y="1410977"/>
            <a:ext cx="10972800" cy="4036045"/>
          </a:xfrm>
          <a:prstGeom prst="rect">
            <a:avLst/>
          </a:prstGeom>
        </p:spPr>
      </p:pic>
    </p:spTree>
    <p:extLst>
      <p:ext uri="{BB962C8B-B14F-4D97-AF65-F5344CB8AC3E}">
        <p14:creationId xmlns:p14="http://schemas.microsoft.com/office/powerpoint/2010/main" val="5442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CEA3276-8CD0-72FA-B8A3-76D21DF94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364" y="4100852"/>
            <a:ext cx="11243352" cy="2325112"/>
          </a:xfrm>
          <a:prstGeom prst="rect">
            <a:avLst/>
          </a:prstGeom>
        </p:spPr>
      </p:pic>
      <p:sp>
        <p:nvSpPr>
          <p:cNvPr id="6" name="Content Placeholder 5">
            <a:extLst>
              <a:ext uri="{FF2B5EF4-FFF2-40B4-BE49-F238E27FC236}">
                <a16:creationId xmlns:a16="http://schemas.microsoft.com/office/drawing/2014/main" id="{CC73B49A-F7C6-4BB7-A2EE-478E57565A21}"/>
              </a:ext>
            </a:extLst>
          </p:cNvPr>
          <p:cNvSpPr>
            <a:spLocks noGrp="1"/>
          </p:cNvSpPr>
          <p:nvPr>
            <p:ph idx="13"/>
          </p:nvPr>
        </p:nvSpPr>
        <p:spPr>
          <a:xfrm>
            <a:off x="304800" y="1292901"/>
            <a:ext cx="9951151" cy="4817613"/>
          </a:xfrm>
        </p:spPr>
        <p:txBody>
          <a:bodyPr/>
          <a:lstStyle/>
          <a:p>
            <a:r>
              <a:rPr lang="en-US"/>
              <a:t>Design plans including stormwater, drainage, and floodplain management features will be developed in the Design Phase.</a:t>
            </a:r>
          </a:p>
          <a:p>
            <a:r>
              <a:rPr lang="en-US"/>
              <a:t>Construction permits must be finalized, or modified if obtained during PD&amp;E.</a:t>
            </a:r>
          </a:p>
          <a:p>
            <a:r>
              <a:rPr lang="en-US"/>
              <a:t>Develop Drainage Design Report to document drainage design features and calculations that support the final construction plans.</a:t>
            </a:r>
          </a:p>
          <a:p>
            <a:r>
              <a:rPr lang="en-US"/>
              <a:t>Coordinate PD&amp;E Re-evaluation if needed.</a:t>
            </a:r>
          </a:p>
          <a:p>
            <a:pPr lvl="1"/>
            <a:r>
              <a:rPr lang="en-US"/>
              <a:t>See PD&amp;E Manual Part 1 Chapter 13 for when a re-evaluation is necessary.</a:t>
            </a:r>
          </a:p>
          <a:p>
            <a:endParaRPr lang="en-US"/>
          </a:p>
        </p:txBody>
      </p:sp>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normAutofit/>
          </a:bodyPr>
          <a:lstStyle/>
          <a:p>
            <a:r>
              <a:rPr lang="en-US" sz="4000"/>
              <a:t>Finalize Design and Permitting</a:t>
            </a:r>
          </a:p>
        </p:txBody>
      </p:sp>
      <p:grpSp>
        <p:nvGrpSpPr>
          <p:cNvPr id="3" name="Group 2">
            <a:extLst>
              <a:ext uri="{FF2B5EF4-FFF2-40B4-BE49-F238E27FC236}">
                <a16:creationId xmlns:a16="http://schemas.microsoft.com/office/drawing/2014/main" id="{6EE79638-4D98-7DFD-DBDD-1F226275F1C0}"/>
              </a:ext>
            </a:extLst>
          </p:cNvPr>
          <p:cNvGrpSpPr/>
          <p:nvPr/>
        </p:nvGrpSpPr>
        <p:grpSpPr>
          <a:xfrm>
            <a:off x="10314046" y="1295400"/>
            <a:ext cx="1823698" cy="4505555"/>
            <a:chOff x="10314046" y="1295400"/>
            <a:chExt cx="1823698" cy="4505555"/>
          </a:xfrm>
        </p:grpSpPr>
        <p:grpSp>
          <p:nvGrpSpPr>
            <p:cNvPr id="5" name="Group 4">
              <a:extLst>
                <a:ext uri="{FF2B5EF4-FFF2-40B4-BE49-F238E27FC236}">
                  <a16:creationId xmlns:a16="http://schemas.microsoft.com/office/drawing/2014/main" id="{15E07D88-5812-394E-245C-38E516EDC070}"/>
                </a:ext>
              </a:extLst>
            </p:cNvPr>
            <p:cNvGrpSpPr/>
            <p:nvPr/>
          </p:nvGrpSpPr>
          <p:grpSpPr>
            <a:xfrm>
              <a:off x="10778854" y="1295400"/>
              <a:ext cx="1358890" cy="4505555"/>
              <a:chOff x="10778854" y="1136304"/>
              <a:chExt cx="1358890" cy="4505555"/>
            </a:xfrm>
          </p:grpSpPr>
          <p:sp>
            <p:nvSpPr>
              <p:cNvPr id="8" name="Rectangle: Rounded Corners 7">
                <a:extLst>
                  <a:ext uri="{FF2B5EF4-FFF2-40B4-BE49-F238E27FC236}">
                    <a16:creationId xmlns:a16="http://schemas.microsoft.com/office/drawing/2014/main" id="{54B8E44E-E43A-81A1-A23D-335C9067B9EF}"/>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4A950545-2BB5-AFA5-ED04-E0EFA0901898}"/>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AFC16C3D-F9E6-35BB-094B-2C9F0226464E}"/>
                  </a:ext>
                </a:extLst>
              </p:cNvPr>
              <p:cNvCxnSpPr>
                <a:cxnSpLocks/>
                <a:stCxn id="28" idx="0"/>
                <a:endCxn id="22"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D6EA9B-C4F7-8643-2F50-0C82279238EA}"/>
                  </a:ext>
                </a:extLst>
              </p:cNvPr>
              <p:cNvCxnSpPr>
                <a:cxnSpLocks/>
                <a:stCxn id="22" idx="0"/>
                <a:endCxn id="20"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F98D52-ED0A-313C-50B1-7248EEB8556A}"/>
                  </a:ext>
                </a:extLst>
              </p:cNvPr>
              <p:cNvCxnSpPr>
                <a:cxnSpLocks/>
                <a:stCxn id="20"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385EB9-40C9-9033-68F8-47B1EFAC38D4}"/>
                  </a:ext>
                </a:extLst>
              </p:cNvPr>
              <p:cNvCxnSpPr>
                <a:cxnSpLocks/>
                <a:stCxn id="15" idx="0"/>
                <a:endCxn id="53"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B57664-098E-949C-8286-4F9B062650D8}"/>
                  </a:ext>
                </a:extLst>
              </p:cNvPr>
              <p:cNvCxnSpPr>
                <a:cxnSpLocks/>
                <a:stCxn id="15" idx="2"/>
                <a:endCxn id="17"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F28D9C9-0DD4-3F37-1BE6-C73753488261}"/>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16" name="TextBox 15">
                <a:extLst>
                  <a:ext uri="{FF2B5EF4-FFF2-40B4-BE49-F238E27FC236}">
                    <a16:creationId xmlns:a16="http://schemas.microsoft.com/office/drawing/2014/main" id="{24446AE8-F77F-78A6-C28A-A977B80F56C4}"/>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17" name="TextBox 16">
                <a:extLst>
                  <a:ext uri="{FF2B5EF4-FFF2-40B4-BE49-F238E27FC236}">
                    <a16:creationId xmlns:a16="http://schemas.microsoft.com/office/drawing/2014/main" id="{C356CDC3-D6C4-F439-C32A-417A73677A29}"/>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18" name="TextBox 17">
                <a:extLst>
                  <a:ext uri="{FF2B5EF4-FFF2-40B4-BE49-F238E27FC236}">
                    <a16:creationId xmlns:a16="http://schemas.microsoft.com/office/drawing/2014/main" id="{142478E4-1C32-917B-4D74-916D7454F1D3}"/>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19" name="TextBox 18">
                <a:extLst>
                  <a:ext uri="{FF2B5EF4-FFF2-40B4-BE49-F238E27FC236}">
                    <a16:creationId xmlns:a16="http://schemas.microsoft.com/office/drawing/2014/main" id="{DAECF5A6-9476-4DE3-4D32-A03BCD3FC951}"/>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20" name="TextBox 19">
                <a:extLst>
                  <a:ext uri="{FF2B5EF4-FFF2-40B4-BE49-F238E27FC236}">
                    <a16:creationId xmlns:a16="http://schemas.microsoft.com/office/drawing/2014/main" id="{C3F62240-22FB-59B0-9FBC-348C5DA00260}"/>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21" name="TextBox 20">
                <a:extLst>
                  <a:ext uri="{FF2B5EF4-FFF2-40B4-BE49-F238E27FC236}">
                    <a16:creationId xmlns:a16="http://schemas.microsoft.com/office/drawing/2014/main" id="{BF3EA930-D1FC-7D6B-3AC0-F2667C09ADD6}"/>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22" name="TextBox 21">
                <a:extLst>
                  <a:ext uri="{FF2B5EF4-FFF2-40B4-BE49-F238E27FC236}">
                    <a16:creationId xmlns:a16="http://schemas.microsoft.com/office/drawing/2014/main" id="{67782C9D-6845-ECC8-0AC2-390A8771C929}"/>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23" name="TextBox 22">
                <a:extLst>
                  <a:ext uri="{FF2B5EF4-FFF2-40B4-BE49-F238E27FC236}">
                    <a16:creationId xmlns:a16="http://schemas.microsoft.com/office/drawing/2014/main" id="{2644244A-ACF6-2597-DA2E-88BCE8761E3C}"/>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24" name="TextBox 23">
                <a:extLst>
                  <a:ext uri="{FF2B5EF4-FFF2-40B4-BE49-F238E27FC236}">
                    <a16:creationId xmlns:a16="http://schemas.microsoft.com/office/drawing/2014/main" id="{9952357F-896F-56BA-2DC1-F8BA27C7F65F}"/>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5" name="TextBox 24">
                <a:extLst>
                  <a:ext uri="{FF2B5EF4-FFF2-40B4-BE49-F238E27FC236}">
                    <a16:creationId xmlns:a16="http://schemas.microsoft.com/office/drawing/2014/main" id="{BE7D0A1D-81A9-229D-414E-AF965AD67F39}"/>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26" name="TextBox 25">
                <a:extLst>
                  <a:ext uri="{FF2B5EF4-FFF2-40B4-BE49-F238E27FC236}">
                    <a16:creationId xmlns:a16="http://schemas.microsoft.com/office/drawing/2014/main" id="{5A114759-0D3B-D67F-6112-82E0415D5933}"/>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7" name="TextBox 26">
                <a:extLst>
                  <a:ext uri="{FF2B5EF4-FFF2-40B4-BE49-F238E27FC236}">
                    <a16:creationId xmlns:a16="http://schemas.microsoft.com/office/drawing/2014/main" id="{652EA95A-3D8E-4ED8-1B45-69F4A5708A5C}"/>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28" name="TextBox 27">
                <a:extLst>
                  <a:ext uri="{FF2B5EF4-FFF2-40B4-BE49-F238E27FC236}">
                    <a16:creationId xmlns:a16="http://schemas.microsoft.com/office/drawing/2014/main" id="{950AC72E-EE76-0061-27BD-6C744E24E56F}"/>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29" name="Connector: Elbow 28">
                <a:extLst>
                  <a:ext uri="{FF2B5EF4-FFF2-40B4-BE49-F238E27FC236}">
                    <a16:creationId xmlns:a16="http://schemas.microsoft.com/office/drawing/2014/main" id="{B73759C4-E1F4-FAC9-33D7-547123C4DA89}"/>
                  </a:ext>
                </a:extLst>
              </p:cNvPr>
              <p:cNvCxnSpPr>
                <a:stCxn id="36" idx="3"/>
                <a:endCxn id="18"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B363F220-AED2-AAD6-CAE7-FD1391C8C3E9}"/>
                  </a:ext>
                </a:extLst>
              </p:cNvPr>
              <p:cNvCxnSpPr>
                <a:cxnSpLocks/>
                <a:stCxn id="18" idx="2"/>
                <a:endCxn id="20"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BF3CBC21-2547-3A8F-073A-1E7DBBBD7A26}"/>
                  </a:ext>
                </a:extLst>
              </p:cNvPr>
              <p:cNvCxnSpPr>
                <a:cxnSpLocks/>
                <a:stCxn id="15" idx="2"/>
                <a:endCxn id="34"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7D00BE12-A71D-6A53-1B55-9A47DABD75F2}"/>
                  </a:ext>
                </a:extLst>
              </p:cNvPr>
              <p:cNvCxnSpPr>
                <a:cxnSpLocks/>
                <a:stCxn id="17" idx="2"/>
                <a:endCxn id="18"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62422DFC-24B5-CB21-DC65-E917A45C586C}"/>
                  </a:ext>
                </a:extLst>
              </p:cNvPr>
              <p:cNvCxnSpPr>
                <a:cxnSpLocks/>
                <a:stCxn id="20" idx="2"/>
                <a:endCxn id="21"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302F46D-6C29-15FF-FBE3-F52A4921E529}"/>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35" name="TextBox 34">
                <a:extLst>
                  <a:ext uri="{FF2B5EF4-FFF2-40B4-BE49-F238E27FC236}">
                    <a16:creationId xmlns:a16="http://schemas.microsoft.com/office/drawing/2014/main" id="{3B107FD3-B795-E328-C20E-A836B68884CC}"/>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36" name="TextBox 35">
                <a:extLst>
                  <a:ext uri="{FF2B5EF4-FFF2-40B4-BE49-F238E27FC236}">
                    <a16:creationId xmlns:a16="http://schemas.microsoft.com/office/drawing/2014/main" id="{50197030-17B0-E38C-1CE4-0796E7B888CF}"/>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37" name="Diamond 36">
                <a:extLst>
                  <a:ext uri="{FF2B5EF4-FFF2-40B4-BE49-F238E27FC236}">
                    <a16:creationId xmlns:a16="http://schemas.microsoft.com/office/drawing/2014/main" id="{75932851-6C3B-7BD5-B55E-F2861F92FF20}"/>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Connector: Elbow 37">
                <a:extLst>
                  <a:ext uri="{FF2B5EF4-FFF2-40B4-BE49-F238E27FC236}">
                    <a16:creationId xmlns:a16="http://schemas.microsoft.com/office/drawing/2014/main" id="{DECE2DD3-E0C3-6727-094D-C94C4F3E1BBD}"/>
                  </a:ext>
                </a:extLst>
              </p:cNvPr>
              <p:cNvCxnSpPr>
                <a:cxnSpLocks/>
                <a:stCxn id="17"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39" name="Diamond 38">
                <a:extLst>
                  <a:ext uri="{FF2B5EF4-FFF2-40B4-BE49-F238E27FC236}">
                    <a16:creationId xmlns:a16="http://schemas.microsoft.com/office/drawing/2014/main" id="{8C12B66A-82EC-09E2-BBA9-67F57271A785}"/>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74532C04-2C97-703C-7AA2-52325DD9730F}"/>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41" name="TextBox 40">
                <a:extLst>
                  <a:ext uri="{FF2B5EF4-FFF2-40B4-BE49-F238E27FC236}">
                    <a16:creationId xmlns:a16="http://schemas.microsoft.com/office/drawing/2014/main" id="{6ED1D276-C564-9F9F-FAF8-2A03EB32F0C6}"/>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42" name="TextBox 41">
                <a:extLst>
                  <a:ext uri="{FF2B5EF4-FFF2-40B4-BE49-F238E27FC236}">
                    <a16:creationId xmlns:a16="http://schemas.microsoft.com/office/drawing/2014/main" id="{A551E3B6-F3C7-12C7-1E4B-0214D9EEF36F}"/>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43" name="TextBox 42">
                <a:extLst>
                  <a:ext uri="{FF2B5EF4-FFF2-40B4-BE49-F238E27FC236}">
                    <a16:creationId xmlns:a16="http://schemas.microsoft.com/office/drawing/2014/main" id="{610A08FF-7538-D98B-ED12-83B8DFB459C0}"/>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4" name="TextBox 43">
                <a:extLst>
                  <a:ext uri="{FF2B5EF4-FFF2-40B4-BE49-F238E27FC236}">
                    <a16:creationId xmlns:a16="http://schemas.microsoft.com/office/drawing/2014/main" id="{6394DA11-EB78-CDA7-40EA-874A9481E0DC}"/>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5" name="TextBox 44">
                <a:extLst>
                  <a:ext uri="{FF2B5EF4-FFF2-40B4-BE49-F238E27FC236}">
                    <a16:creationId xmlns:a16="http://schemas.microsoft.com/office/drawing/2014/main" id="{EDF8D6CA-DD63-75A9-90D6-4716987850EE}"/>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6" name="TextBox 45">
                <a:extLst>
                  <a:ext uri="{FF2B5EF4-FFF2-40B4-BE49-F238E27FC236}">
                    <a16:creationId xmlns:a16="http://schemas.microsoft.com/office/drawing/2014/main" id="{AB850E98-858C-A4FB-084F-DA0AFE7478CA}"/>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7" name="TextBox 46">
                <a:extLst>
                  <a:ext uri="{FF2B5EF4-FFF2-40B4-BE49-F238E27FC236}">
                    <a16:creationId xmlns:a16="http://schemas.microsoft.com/office/drawing/2014/main" id="{F6883EDB-8028-91E4-E678-5FBF885898C4}"/>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48" name="TextBox 47">
                <a:extLst>
                  <a:ext uri="{FF2B5EF4-FFF2-40B4-BE49-F238E27FC236}">
                    <a16:creationId xmlns:a16="http://schemas.microsoft.com/office/drawing/2014/main" id="{4914F7B0-6833-9357-5BA8-CC573A02FA1A}"/>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49" name="TextBox 48">
                <a:extLst>
                  <a:ext uri="{FF2B5EF4-FFF2-40B4-BE49-F238E27FC236}">
                    <a16:creationId xmlns:a16="http://schemas.microsoft.com/office/drawing/2014/main" id="{79DCEC61-8B11-ACE8-31FE-26B2A7EC9AF4}"/>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50" name="TextBox 49">
                <a:extLst>
                  <a:ext uri="{FF2B5EF4-FFF2-40B4-BE49-F238E27FC236}">
                    <a16:creationId xmlns:a16="http://schemas.microsoft.com/office/drawing/2014/main" id="{3E609EEF-5E4F-848C-36C8-3D6A24222C91}"/>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51" name="TextBox 50">
                <a:extLst>
                  <a:ext uri="{FF2B5EF4-FFF2-40B4-BE49-F238E27FC236}">
                    <a16:creationId xmlns:a16="http://schemas.microsoft.com/office/drawing/2014/main" id="{37CEB47C-6043-A3F7-9611-2ABD9CE1ED83}"/>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52" name="TextBox 51">
                <a:extLst>
                  <a:ext uri="{FF2B5EF4-FFF2-40B4-BE49-F238E27FC236}">
                    <a16:creationId xmlns:a16="http://schemas.microsoft.com/office/drawing/2014/main" id="{E97A8DC8-21D2-DFDC-0CBD-735C2B37F28B}"/>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53" name="TextBox 52">
                <a:extLst>
                  <a:ext uri="{FF2B5EF4-FFF2-40B4-BE49-F238E27FC236}">
                    <a16:creationId xmlns:a16="http://schemas.microsoft.com/office/drawing/2014/main" id="{B4BFCAEA-33AE-77C5-9E90-C778AD7ADB3A}"/>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sp>
          <p:nvSpPr>
            <p:cNvPr id="7" name="TextBox 6">
              <a:extLst>
                <a:ext uri="{FF2B5EF4-FFF2-40B4-BE49-F238E27FC236}">
                  <a16:creationId xmlns:a16="http://schemas.microsoft.com/office/drawing/2014/main" id="{E1E93DF8-9BFD-A7FD-F2BC-627B71B0AB2C}"/>
                </a:ext>
              </a:extLst>
            </p:cNvPr>
            <p:cNvSpPr txBox="1"/>
            <p:nvPr/>
          </p:nvSpPr>
          <p:spPr>
            <a:xfrm>
              <a:off x="10314046" y="4577887"/>
              <a:ext cx="1362456" cy="347472"/>
            </a:xfrm>
            <a:prstGeom prst="roundRect">
              <a:avLst/>
            </a:prstGeom>
            <a:solidFill>
              <a:srgbClr val="F2CA7E"/>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lang="en-US" sz="1200">
                  <a:solidFill>
                    <a:prstClr val="black"/>
                  </a:solidFill>
                  <a:latin typeface="Arial Narrow" panose="020B0606020202030204" pitchFamily="34" charset="0"/>
                </a:rPr>
                <a:t>FINAL DESIGN</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54" name="TextBox 53">
            <a:extLst>
              <a:ext uri="{FF2B5EF4-FFF2-40B4-BE49-F238E27FC236}">
                <a16:creationId xmlns:a16="http://schemas.microsoft.com/office/drawing/2014/main" id="{6755DBCC-FCE2-3AE0-29E5-3F149CD08CD6}"/>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Arial Narrow" panose="020B0606020202030204" pitchFamily="34" charset="0"/>
              </a:rPr>
              <a:t>VARIES</a:t>
            </a:r>
            <a:endPar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55" name="TextBox 54">
            <a:extLst>
              <a:ext uri="{FF2B5EF4-FFF2-40B4-BE49-F238E27FC236}">
                <a16:creationId xmlns:a16="http://schemas.microsoft.com/office/drawing/2014/main" id="{EA454917-C592-180A-2D66-1BFB3C70B51C}"/>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 DC, District Staff</a:t>
            </a:r>
          </a:p>
        </p:txBody>
      </p:sp>
      <p:pic>
        <p:nvPicPr>
          <p:cNvPr id="56" name="Graphic 55" descr="Target Audience">
            <a:extLst>
              <a:ext uri="{FF2B5EF4-FFF2-40B4-BE49-F238E27FC236}">
                <a16:creationId xmlns:a16="http://schemas.microsoft.com/office/drawing/2014/main" id="{59578807-8C36-4A8F-EC18-F6E386F7DF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0" y="573266"/>
            <a:ext cx="483779" cy="483779"/>
          </a:xfrm>
          <a:prstGeom prst="rect">
            <a:avLst/>
          </a:prstGeom>
        </p:spPr>
      </p:pic>
      <p:pic>
        <p:nvPicPr>
          <p:cNvPr id="57" name="Graphic 56" descr="Monthly calendar">
            <a:extLst>
              <a:ext uri="{FF2B5EF4-FFF2-40B4-BE49-F238E27FC236}">
                <a16:creationId xmlns:a16="http://schemas.microsoft.com/office/drawing/2014/main" id="{CAB7DEE1-4761-AAA4-EC59-3853F0A3CB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2810" y="224095"/>
            <a:ext cx="392080" cy="392080"/>
          </a:xfrm>
          <a:prstGeom prst="rect">
            <a:avLst/>
          </a:prstGeom>
        </p:spPr>
      </p:pic>
    </p:spTree>
    <p:extLst>
      <p:ext uri="{BB962C8B-B14F-4D97-AF65-F5344CB8AC3E}">
        <p14:creationId xmlns:p14="http://schemas.microsoft.com/office/powerpoint/2010/main" val="4392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normAutofit/>
          </a:bodyPr>
          <a:lstStyle/>
          <a:p>
            <a:r>
              <a:rPr lang="en-US" sz="4000"/>
              <a:t>Design Phase - Continued Communication</a:t>
            </a:r>
          </a:p>
        </p:txBody>
      </p:sp>
      <p:sp>
        <p:nvSpPr>
          <p:cNvPr id="6" name="Content Placeholder 5">
            <a:extLst>
              <a:ext uri="{FF2B5EF4-FFF2-40B4-BE49-F238E27FC236}">
                <a16:creationId xmlns:a16="http://schemas.microsoft.com/office/drawing/2014/main" id="{0CB9B698-7EED-4FF1-8CC9-DCA68D75A031}"/>
              </a:ext>
            </a:extLst>
          </p:cNvPr>
          <p:cNvSpPr>
            <a:spLocks noGrp="1"/>
          </p:cNvSpPr>
          <p:nvPr>
            <p:ph idx="13"/>
          </p:nvPr>
        </p:nvSpPr>
        <p:spPr/>
        <p:txBody>
          <a:bodyPr/>
          <a:lstStyle/>
          <a:p>
            <a:r>
              <a:rPr lang="en-US"/>
              <a:t>Stay in touch with external partners</a:t>
            </a:r>
          </a:p>
          <a:p>
            <a:pPr lvl="1"/>
            <a:r>
              <a:rPr lang="en-US"/>
              <a:t>Adjust agreements, as needed, to reflect changes made in final design.</a:t>
            </a:r>
          </a:p>
          <a:p>
            <a:pPr lvl="1"/>
            <a:r>
              <a:rPr lang="en-US"/>
              <a:t>Remain aware to changes in leadership within partners.</a:t>
            </a:r>
          </a:p>
          <a:p>
            <a:pPr lvl="1"/>
            <a:r>
              <a:rPr lang="en-US"/>
              <a:t>Transfer maintenance responsibility if agreed upon in partnership.</a:t>
            </a:r>
          </a:p>
          <a:p>
            <a:r>
              <a:rPr lang="en-US"/>
              <a:t>Coordinate with the District EMO</a:t>
            </a:r>
          </a:p>
          <a:p>
            <a:pPr lvl="1"/>
            <a:r>
              <a:rPr lang="en-US"/>
              <a:t>Environmental Re-evaluations needed?</a:t>
            </a:r>
          </a:p>
          <a:p>
            <a:pPr lvl="1"/>
            <a:r>
              <a:rPr lang="en-US"/>
              <a:t>Permit modifications needed?</a:t>
            </a:r>
          </a:p>
          <a:p>
            <a:r>
              <a:rPr lang="en-US"/>
              <a:t>Coordinate with Department legal staff</a:t>
            </a:r>
          </a:p>
          <a:p>
            <a:pPr lvl="1"/>
            <a:r>
              <a:rPr lang="en-US"/>
              <a:t>Adjust agreements, as needed, to reflect changes made in final design.</a:t>
            </a:r>
          </a:p>
        </p:txBody>
      </p:sp>
      <p:grpSp>
        <p:nvGrpSpPr>
          <p:cNvPr id="3" name="Group 2">
            <a:extLst>
              <a:ext uri="{FF2B5EF4-FFF2-40B4-BE49-F238E27FC236}">
                <a16:creationId xmlns:a16="http://schemas.microsoft.com/office/drawing/2014/main" id="{F78C589F-EA42-E596-A3E7-D43FD4F97473}"/>
              </a:ext>
            </a:extLst>
          </p:cNvPr>
          <p:cNvGrpSpPr/>
          <p:nvPr/>
        </p:nvGrpSpPr>
        <p:grpSpPr>
          <a:xfrm>
            <a:off x="10314046" y="1295400"/>
            <a:ext cx="1823698" cy="4505555"/>
            <a:chOff x="10314046" y="1295400"/>
            <a:chExt cx="1823698" cy="4505555"/>
          </a:xfrm>
        </p:grpSpPr>
        <p:grpSp>
          <p:nvGrpSpPr>
            <p:cNvPr id="9" name="Group 8">
              <a:extLst>
                <a:ext uri="{FF2B5EF4-FFF2-40B4-BE49-F238E27FC236}">
                  <a16:creationId xmlns:a16="http://schemas.microsoft.com/office/drawing/2014/main" id="{1AA3AD0B-9CCB-28C9-ED5E-CA3014292758}"/>
                </a:ext>
              </a:extLst>
            </p:cNvPr>
            <p:cNvGrpSpPr/>
            <p:nvPr/>
          </p:nvGrpSpPr>
          <p:grpSpPr>
            <a:xfrm>
              <a:off x="10778854" y="1295400"/>
              <a:ext cx="1358890" cy="4505555"/>
              <a:chOff x="10778854" y="1136304"/>
              <a:chExt cx="1358890" cy="4505555"/>
            </a:xfrm>
          </p:grpSpPr>
          <p:sp>
            <p:nvSpPr>
              <p:cNvPr id="12" name="Rectangle: Rounded Corners 11">
                <a:extLst>
                  <a:ext uri="{FF2B5EF4-FFF2-40B4-BE49-F238E27FC236}">
                    <a16:creationId xmlns:a16="http://schemas.microsoft.com/office/drawing/2014/main" id="{AD4AB2A6-4960-6822-CD24-99F0FA2422D9}"/>
                  </a:ext>
                </a:extLst>
              </p:cNvPr>
              <p:cNvSpPr/>
              <p:nvPr/>
            </p:nvSpPr>
            <p:spPr>
              <a:xfrm>
                <a:off x="11090518" y="3206722"/>
                <a:ext cx="609600" cy="437954"/>
              </a:xfrm>
              <a:prstGeom prst="roundRect">
                <a:avLst/>
              </a:prstGeom>
              <a:solidFill>
                <a:srgbClr val="F8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6A7E7D2D-17B1-5561-D143-488C6DD003AE}"/>
                  </a:ext>
                </a:extLst>
              </p:cNvPr>
              <p:cNvSpPr/>
              <p:nvPr/>
            </p:nvSpPr>
            <p:spPr>
              <a:xfrm>
                <a:off x="11062939" y="4422068"/>
                <a:ext cx="666668" cy="1219791"/>
              </a:xfrm>
              <a:prstGeom prst="roundRect">
                <a:avLst>
                  <a:gd name="adj" fmla="val 5350"/>
                </a:avLst>
              </a:prstGeom>
              <a:solidFill>
                <a:srgbClr val="F9E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32944523-DF53-817B-95EC-572F646BB8B0}"/>
                  </a:ext>
                </a:extLst>
              </p:cNvPr>
              <p:cNvCxnSpPr>
                <a:cxnSpLocks/>
                <a:stCxn id="32" idx="0"/>
                <a:endCxn id="26" idx="2"/>
              </p:cNvCxnSpPr>
              <p:nvPr/>
            </p:nvCxnSpPr>
            <p:spPr>
              <a:xfrm flipV="1">
                <a:off x="11396273" y="4525788"/>
                <a:ext cx="1349" cy="93287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5D64B8-121D-5C8D-106E-09BDA1664380}"/>
                  </a:ext>
                </a:extLst>
              </p:cNvPr>
              <p:cNvCxnSpPr>
                <a:cxnSpLocks/>
                <a:stCxn id="26" idx="0"/>
                <a:endCxn id="24" idx="2"/>
              </p:cNvCxnSpPr>
              <p:nvPr/>
            </p:nvCxnSpPr>
            <p:spPr>
              <a:xfrm flipV="1">
                <a:off x="11397622" y="4006435"/>
                <a:ext cx="0" cy="366952"/>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BAB8BC-C20A-22C6-8769-BE52D6D4AF65}"/>
                  </a:ext>
                </a:extLst>
              </p:cNvPr>
              <p:cNvCxnSpPr>
                <a:cxnSpLocks/>
                <a:stCxn id="24" idx="0"/>
              </p:cNvCxnSpPr>
              <p:nvPr/>
            </p:nvCxnSpPr>
            <p:spPr>
              <a:xfrm flipV="1">
                <a:off x="11397622" y="3206724"/>
                <a:ext cx="0" cy="647310"/>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1F0A08-1E47-F5E0-8693-8988B8C86B99}"/>
                  </a:ext>
                </a:extLst>
              </p:cNvPr>
              <p:cNvCxnSpPr>
                <a:cxnSpLocks/>
                <a:stCxn id="19" idx="0"/>
                <a:endCxn id="57" idx="2"/>
              </p:cNvCxnSpPr>
              <p:nvPr/>
            </p:nvCxnSpPr>
            <p:spPr>
              <a:xfrm flipH="1" flipV="1">
                <a:off x="11397622" y="1288705"/>
                <a:ext cx="3641" cy="937427"/>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94FE64-522A-BBDA-9CF1-46158D3276FE}"/>
                  </a:ext>
                </a:extLst>
              </p:cNvPr>
              <p:cNvCxnSpPr>
                <a:cxnSpLocks/>
                <a:stCxn id="19" idx="2"/>
                <a:endCxn id="21" idx="0"/>
              </p:cNvCxnSpPr>
              <p:nvPr/>
            </p:nvCxnSpPr>
            <p:spPr>
              <a:xfrm flipH="1">
                <a:off x="11397622" y="2378533"/>
                <a:ext cx="3641" cy="751989"/>
              </a:xfrm>
              <a:prstGeom prst="line">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D8BDD02-AC7E-7A78-9E2F-E649B3BF609D}"/>
                  </a:ext>
                </a:extLst>
              </p:cNvPr>
              <p:cNvSpPr txBox="1"/>
              <p:nvPr/>
            </p:nvSpPr>
            <p:spPr>
              <a:xfrm>
                <a:off x="11067929" y="2226132"/>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STRATEGIES</a:t>
                </a:r>
              </a:p>
            </p:txBody>
          </p:sp>
          <p:sp>
            <p:nvSpPr>
              <p:cNvPr id="20" name="TextBox 19">
                <a:extLst>
                  <a:ext uri="{FF2B5EF4-FFF2-40B4-BE49-F238E27FC236}">
                    <a16:creationId xmlns:a16="http://schemas.microsoft.com/office/drawing/2014/main" id="{8B834146-3FA2-354E-A7DA-48E70A0C0A4B}"/>
                  </a:ext>
                </a:extLst>
              </p:cNvPr>
              <p:cNvSpPr txBox="1"/>
              <p:nvPr/>
            </p:nvSpPr>
            <p:spPr>
              <a:xfrm>
                <a:off x="11067929" y="2587888"/>
                <a:ext cx="666668" cy="152401"/>
              </a:xfrm>
              <a:prstGeom prst="roundRect">
                <a:avLst/>
              </a:prstGeom>
              <a:solidFill>
                <a:srgbClr val="A8ADD0"/>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9.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(MEETING)</a:t>
                </a:r>
              </a:p>
            </p:txBody>
          </p:sp>
          <p:sp>
            <p:nvSpPr>
              <p:cNvPr id="21" name="TextBox 20">
                <a:extLst>
                  <a:ext uri="{FF2B5EF4-FFF2-40B4-BE49-F238E27FC236}">
                    <a16:creationId xmlns:a16="http://schemas.microsoft.com/office/drawing/2014/main" id="{00D33012-FF34-87CC-0309-C726BC97EDBD}"/>
                  </a:ext>
                </a:extLst>
              </p:cNvPr>
              <p:cNvSpPr txBox="1"/>
              <p:nvPr/>
            </p:nvSpPr>
            <p:spPr>
              <a:xfrm>
                <a:off x="11064288" y="3130522"/>
                <a:ext cx="666668" cy="152401"/>
              </a:xfrm>
              <a:prstGeom prst="roundRect">
                <a:avLst/>
              </a:prstGeom>
              <a:solidFill>
                <a:srgbClr val="F2A88C"/>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MEETING</a:t>
                </a:r>
              </a:p>
            </p:txBody>
          </p:sp>
          <p:sp>
            <p:nvSpPr>
              <p:cNvPr id="22" name="TextBox 21">
                <a:extLst>
                  <a:ext uri="{FF2B5EF4-FFF2-40B4-BE49-F238E27FC236}">
                    <a16:creationId xmlns:a16="http://schemas.microsoft.com/office/drawing/2014/main" id="{84D9BCDB-707D-F596-E5BF-EE73F42A046E}"/>
                  </a:ext>
                </a:extLst>
              </p:cNvPr>
              <p:cNvSpPr txBox="1"/>
              <p:nvPr/>
            </p:nvSpPr>
            <p:spPr>
              <a:xfrm>
                <a:off x="11528144" y="3430535"/>
                <a:ext cx="609600" cy="152401"/>
              </a:xfrm>
              <a:prstGeom prst="roundRect">
                <a:avLst/>
              </a:prstGeom>
              <a:solidFill>
                <a:srgbClr val="F2A88C"/>
              </a:solidFill>
              <a:ln w="15875">
                <a:noFill/>
              </a:ln>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TRADITIONAL</a:t>
                </a:r>
              </a:p>
            </p:txBody>
          </p:sp>
          <p:sp>
            <p:nvSpPr>
              <p:cNvPr id="23" name="TextBox 22">
                <a:extLst>
                  <a:ext uri="{FF2B5EF4-FFF2-40B4-BE49-F238E27FC236}">
                    <a16:creationId xmlns:a16="http://schemas.microsoft.com/office/drawing/2014/main" id="{3982408A-02F5-D8C3-3FEE-6CD2FD18A515}"/>
                  </a:ext>
                </a:extLst>
              </p:cNvPr>
              <p:cNvSpPr txBox="1"/>
              <p:nvPr/>
            </p:nvSpPr>
            <p:spPr>
              <a:xfrm>
                <a:off x="11064288" y="3673156"/>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AGREEMENT</a:t>
                </a:r>
              </a:p>
            </p:txBody>
          </p:sp>
          <p:sp>
            <p:nvSpPr>
              <p:cNvPr id="24" name="TextBox 23">
                <a:extLst>
                  <a:ext uri="{FF2B5EF4-FFF2-40B4-BE49-F238E27FC236}">
                    <a16:creationId xmlns:a16="http://schemas.microsoft.com/office/drawing/2014/main" id="{2673DFB0-D8BE-ABDA-D5C4-AA49F321BDAA}"/>
                  </a:ext>
                </a:extLst>
              </p:cNvPr>
              <p:cNvSpPr txBox="1"/>
              <p:nvPr/>
            </p:nvSpPr>
            <p:spPr>
              <a:xfrm>
                <a:off x="11064288" y="3854034"/>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WMD / ERP</a:t>
                </a:r>
              </a:p>
            </p:txBody>
          </p:sp>
          <p:sp>
            <p:nvSpPr>
              <p:cNvPr id="25" name="TextBox 24">
                <a:extLst>
                  <a:ext uri="{FF2B5EF4-FFF2-40B4-BE49-F238E27FC236}">
                    <a16:creationId xmlns:a16="http://schemas.microsoft.com/office/drawing/2014/main" id="{574CEEAE-DC58-291E-A0D9-934D3915CC7D}"/>
                  </a:ext>
                </a:extLst>
              </p:cNvPr>
              <p:cNvSpPr txBox="1"/>
              <p:nvPr/>
            </p:nvSpPr>
            <p:spPr>
              <a:xfrm>
                <a:off x="10778854" y="4202928"/>
                <a:ext cx="36692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17.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ROW</a:t>
                </a:r>
              </a:p>
            </p:txBody>
          </p:sp>
          <p:sp>
            <p:nvSpPr>
              <p:cNvPr id="26" name="TextBox 25">
                <a:extLst>
                  <a:ext uri="{FF2B5EF4-FFF2-40B4-BE49-F238E27FC236}">
                    <a16:creationId xmlns:a16="http://schemas.microsoft.com/office/drawing/2014/main" id="{04B2DCF0-349C-BE95-4F55-6956E3CEA0BE}"/>
                  </a:ext>
                </a:extLst>
              </p:cNvPr>
              <p:cNvSpPr txBox="1"/>
              <p:nvPr/>
            </p:nvSpPr>
            <p:spPr>
              <a:xfrm>
                <a:off x="11064288" y="4373387"/>
                <a:ext cx="666668" cy="152401"/>
              </a:xfrm>
              <a:prstGeom prst="roundRect">
                <a:avLst/>
              </a:prstGeom>
              <a:solidFill>
                <a:srgbClr val="F2CA7E"/>
              </a:solidFill>
              <a:ln w="15875">
                <a:noFill/>
              </a:ln>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FINAL DESIGN</a:t>
                </a:r>
              </a:p>
            </p:txBody>
          </p:sp>
          <p:sp>
            <p:nvSpPr>
              <p:cNvPr id="27" name="TextBox 26">
                <a:extLst>
                  <a:ext uri="{FF2B5EF4-FFF2-40B4-BE49-F238E27FC236}">
                    <a16:creationId xmlns:a16="http://schemas.microsoft.com/office/drawing/2014/main" id="{3A7D2AD9-8DD7-763B-38CA-B686AFB4A072}"/>
                  </a:ext>
                </a:extLst>
              </p:cNvPr>
              <p:cNvSpPr txBox="1"/>
              <p:nvPr/>
            </p:nvSpPr>
            <p:spPr>
              <a:xfrm>
                <a:off x="11090518" y="4554265"/>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PLANS</a:t>
                </a:r>
              </a:p>
            </p:txBody>
          </p:sp>
          <p:sp>
            <p:nvSpPr>
              <p:cNvPr id="28" name="TextBox 27">
                <a:extLst>
                  <a:ext uri="{FF2B5EF4-FFF2-40B4-BE49-F238E27FC236}">
                    <a16:creationId xmlns:a16="http://schemas.microsoft.com/office/drawing/2014/main" id="{561F1AAD-5A11-CB9B-BB73-35FD00513955}"/>
                  </a:ext>
                </a:extLst>
              </p:cNvPr>
              <p:cNvSpPr txBox="1"/>
              <p:nvPr/>
            </p:nvSpPr>
            <p:spPr>
              <a:xfrm>
                <a:off x="11090518" y="4735143"/>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29" name="TextBox 28">
                <a:extLst>
                  <a:ext uri="{FF2B5EF4-FFF2-40B4-BE49-F238E27FC236}">
                    <a16:creationId xmlns:a16="http://schemas.microsoft.com/office/drawing/2014/main" id="{312042BB-AFF1-A36C-A652-317D1ADE43F8}"/>
                  </a:ext>
                </a:extLst>
              </p:cNvPr>
              <p:cNvSpPr txBox="1"/>
              <p:nvPr/>
            </p:nvSpPr>
            <p:spPr>
              <a:xfrm>
                <a:off x="11090518" y="4916021"/>
                <a:ext cx="611510" cy="152401"/>
              </a:xfrm>
              <a:prstGeom prst="roundRect">
                <a:avLst/>
              </a:prstGeom>
              <a:solidFill>
                <a:srgbClr val="F2CA7E"/>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REPORT</a:t>
                </a:r>
              </a:p>
            </p:txBody>
          </p:sp>
          <p:sp>
            <p:nvSpPr>
              <p:cNvPr id="30" name="TextBox 29">
                <a:extLst>
                  <a:ext uri="{FF2B5EF4-FFF2-40B4-BE49-F238E27FC236}">
                    <a16:creationId xmlns:a16="http://schemas.microsoft.com/office/drawing/2014/main" id="{18B174E6-D8E5-4D2E-5AC6-B235585A312B}"/>
                  </a:ext>
                </a:extLst>
              </p:cNvPr>
              <p:cNvSpPr txBox="1"/>
              <p:nvPr/>
            </p:nvSpPr>
            <p:spPr>
              <a:xfrm>
                <a:off x="11090518" y="5096899"/>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(PERMIT MOD)</a:t>
                </a:r>
              </a:p>
            </p:txBody>
          </p:sp>
          <p:sp>
            <p:nvSpPr>
              <p:cNvPr id="31" name="TextBox 30">
                <a:extLst>
                  <a:ext uri="{FF2B5EF4-FFF2-40B4-BE49-F238E27FC236}">
                    <a16:creationId xmlns:a16="http://schemas.microsoft.com/office/drawing/2014/main" id="{0107B088-A68F-70DE-91C4-97ACDEB01B95}"/>
                  </a:ext>
                </a:extLst>
              </p:cNvPr>
              <p:cNvSpPr txBox="1"/>
              <p:nvPr/>
            </p:nvSpPr>
            <p:spPr>
              <a:xfrm>
                <a:off x="11090518" y="5277777"/>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CONSTRUCTION</a:t>
                </a:r>
              </a:p>
            </p:txBody>
          </p:sp>
          <p:sp>
            <p:nvSpPr>
              <p:cNvPr id="32" name="TextBox 31">
                <a:extLst>
                  <a:ext uri="{FF2B5EF4-FFF2-40B4-BE49-F238E27FC236}">
                    <a16:creationId xmlns:a16="http://schemas.microsoft.com/office/drawing/2014/main" id="{6747F9D1-2651-3F94-9EB0-48B3E7B66EB4}"/>
                  </a:ext>
                </a:extLst>
              </p:cNvPr>
              <p:cNvSpPr txBox="1"/>
              <p:nvPr/>
            </p:nvSpPr>
            <p:spPr>
              <a:xfrm>
                <a:off x="11090518" y="5458658"/>
                <a:ext cx="611510" cy="152401"/>
              </a:xfrm>
              <a:prstGeom prst="roundRect">
                <a:avLst/>
              </a:prstGeom>
              <a:solidFill>
                <a:srgbClr val="F2CA7E"/>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OPERATION</a:t>
                </a:r>
              </a:p>
            </p:txBody>
          </p:sp>
          <p:cxnSp>
            <p:nvCxnSpPr>
              <p:cNvPr id="33" name="Connector: Elbow 32">
                <a:extLst>
                  <a:ext uri="{FF2B5EF4-FFF2-40B4-BE49-F238E27FC236}">
                    <a16:creationId xmlns:a16="http://schemas.microsoft.com/office/drawing/2014/main" id="{CED60483-AE6C-59EE-68CF-1681AA1F27A3}"/>
                  </a:ext>
                </a:extLst>
              </p:cNvPr>
              <p:cNvCxnSpPr>
                <a:stCxn id="40" idx="3"/>
                <a:endCxn id="22" idx="0"/>
              </p:cNvCxnSpPr>
              <p:nvPr/>
            </p:nvCxnSpPr>
            <p:spPr>
              <a:xfrm>
                <a:off x="11730956" y="3025845"/>
                <a:ext cx="101988" cy="40469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B4C96E5E-3273-A8D7-628A-76518966F2F3}"/>
                  </a:ext>
                </a:extLst>
              </p:cNvPr>
              <p:cNvCxnSpPr>
                <a:cxnSpLocks/>
                <a:stCxn id="22" idx="2"/>
                <a:endCxn id="24" idx="3"/>
              </p:cNvCxnSpPr>
              <p:nvPr/>
            </p:nvCxnSpPr>
            <p:spPr>
              <a:xfrm rot="5400000">
                <a:off x="11608301" y="3705591"/>
                <a:ext cx="347299" cy="101988"/>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7688A6E-08D2-2518-3667-9A2E461B673A}"/>
                  </a:ext>
                </a:extLst>
              </p:cNvPr>
              <p:cNvCxnSpPr>
                <a:cxnSpLocks/>
                <a:stCxn id="19" idx="2"/>
                <a:endCxn id="38" idx="3"/>
              </p:cNvCxnSpPr>
              <p:nvPr/>
            </p:nvCxnSpPr>
            <p:spPr>
              <a:xfrm rot="5400000">
                <a:off x="11264499" y="2346447"/>
                <a:ext cx="104678" cy="168851"/>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2D1AA2D-D275-E0A0-893A-B75E3B3B8BF5}"/>
                  </a:ext>
                </a:extLst>
              </p:cNvPr>
              <p:cNvCxnSpPr>
                <a:cxnSpLocks/>
                <a:stCxn id="21" idx="2"/>
                <a:endCxn id="22" idx="1"/>
              </p:cNvCxnSpPr>
              <p:nvPr/>
            </p:nvCxnSpPr>
            <p:spPr>
              <a:xfrm rot="16200000" flipH="1">
                <a:off x="11350977" y="3329568"/>
                <a:ext cx="223813" cy="130522"/>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686DBE69-4DB2-F021-BC20-ADEF9A113E9C}"/>
                  </a:ext>
                </a:extLst>
              </p:cNvPr>
              <p:cNvCxnSpPr>
                <a:cxnSpLocks/>
                <a:stCxn id="24" idx="2"/>
                <a:endCxn id="25" idx="3"/>
              </p:cNvCxnSpPr>
              <p:nvPr/>
            </p:nvCxnSpPr>
            <p:spPr>
              <a:xfrm rot="5400000">
                <a:off x="11135355" y="4016862"/>
                <a:ext cx="272694" cy="251840"/>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52D9E45-F0F0-0FF8-5AFC-1DF931B82C92}"/>
                  </a:ext>
                </a:extLst>
              </p:cNvPr>
              <p:cNvSpPr txBox="1"/>
              <p:nvPr/>
            </p:nvSpPr>
            <p:spPr>
              <a:xfrm>
                <a:off x="10778854" y="2407010"/>
                <a:ext cx="453558" cy="152401"/>
              </a:xfrm>
              <a:prstGeom prst="roundRect">
                <a:avLst/>
              </a:prstGeom>
              <a:solidFill>
                <a:srgbClr val="98D1A6"/>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8.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FUNDING</a:t>
                </a:r>
              </a:p>
            </p:txBody>
          </p:sp>
          <p:sp>
            <p:nvSpPr>
              <p:cNvPr id="39" name="TextBox 38">
                <a:extLst>
                  <a:ext uri="{FF2B5EF4-FFF2-40B4-BE49-F238E27FC236}">
                    <a16:creationId xmlns:a16="http://schemas.microsoft.com/office/drawing/2014/main" id="{725435BE-5948-EAEE-48BD-64EFC25192F6}"/>
                  </a:ext>
                </a:extLst>
              </p:cNvPr>
              <p:cNvSpPr txBox="1"/>
              <p:nvPr/>
            </p:nvSpPr>
            <p:spPr>
              <a:xfrm>
                <a:off x="11064288" y="2768766"/>
                <a:ext cx="666668" cy="152401"/>
              </a:xfrm>
              <a:prstGeom prst="roundRect">
                <a:avLst/>
              </a:prstGeom>
              <a:solidFill>
                <a:srgbClr val="F2A88C"/>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10.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STRATEGIZE</a:t>
                </a:r>
              </a:p>
            </p:txBody>
          </p:sp>
          <p:sp>
            <p:nvSpPr>
              <p:cNvPr id="40" name="TextBox 39">
                <a:extLst>
                  <a:ext uri="{FF2B5EF4-FFF2-40B4-BE49-F238E27FC236}">
                    <a16:creationId xmlns:a16="http://schemas.microsoft.com/office/drawing/2014/main" id="{BD83AD1E-B9EE-EA43-9B05-0515E2431025}"/>
                  </a:ext>
                </a:extLst>
              </p:cNvPr>
              <p:cNvSpPr txBox="1"/>
              <p:nvPr/>
            </p:nvSpPr>
            <p:spPr>
              <a:xfrm>
                <a:off x="11064288" y="2949644"/>
                <a:ext cx="666668" cy="152401"/>
              </a:xfrm>
              <a:prstGeom prst="roundRect">
                <a:avLst/>
              </a:prstGeom>
              <a:solidFill>
                <a:srgbClr val="F2A88C"/>
              </a:solidFill>
              <a:ln w="15875">
                <a:noFill/>
              </a:ln>
              <a:effectLst/>
            </p:spPr>
            <p:txBody>
              <a:bodyPr wrap="square" lIns="27432" rIns="9144"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FURTHER WORK</a:t>
                </a:r>
              </a:p>
            </p:txBody>
          </p:sp>
          <p:sp>
            <p:nvSpPr>
              <p:cNvPr id="41" name="Diamond 40">
                <a:extLst>
                  <a:ext uri="{FF2B5EF4-FFF2-40B4-BE49-F238E27FC236}">
                    <a16:creationId xmlns:a16="http://schemas.microsoft.com/office/drawing/2014/main" id="{60B539B2-6FBC-472B-EF78-60CF3E93C904}"/>
                  </a:ext>
                </a:extLst>
              </p:cNvPr>
              <p:cNvSpPr/>
              <p:nvPr/>
            </p:nvSpPr>
            <p:spPr>
              <a:xfrm>
                <a:off x="11347277" y="3451721"/>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Connector: Elbow 41">
                <a:extLst>
                  <a:ext uri="{FF2B5EF4-FFF2-40B4-BE49-F238E27FC236}">
                    <a16:creationId xmlns:a16="http://schemas.microsoft.com/office/drawing/2014/main" id="{7D460C5F-C91A-889E-18DC-BFE8D3EE1D4F}"/>
                  </a:ext>
                </a:extLst>
              </p:cNvPr>
              <p:cNvCxnSpPr>
                <a:cxnSpLocks/>
                <a:stCxn id="21" idx="2"/>
              </p:cNvCxnSpPr>
              <p:nvPr/>
            </p:nvCxnSpPr>
            <p:spPr>
              <a:xfrm rot="16200000" flipH="1">
                <a:off x="11565406" y="3115138"/>
                <a:ext cx="97449" cy="433017"/>
              </a:xfrm>
              <a:prstGeom prst="bentConnector2">
                <a:avLst/>
              </a:prstGeom>
              <a:ln>
                <a:solidFill>
                  <a:srgbClr val="37AFA8"/>
                </a:solidFill>
              </a:ln>
            </p:spPr>
            <p:style>
              <a:lnRef idx="1">
                <a:schemeClr val="accent1"/>
              </a:lnRef>
              <a:fillRef idx="0">
                <a:schemeClr val="accent1"/>
              </a:fillRef>
              <a:effectRef idx="0">
                <a:schemeClr val="accent1"/>
              </a:effectRef>
              <a:fontRef idx="minor">
                <a:schemeClr val="tx1"/>
              </a:fontRef>
            </p:style>
          </p:cxnSp>
          <p:sp>
            <p:nvSpPr>
              <p:cNvPr id="43" name="Diamond 42">
                <a:extLst>
                  <a:ext uri="{FF2B5EF4-FFF2-40B4-BE49-F238E27FC236}">
                    <a16:creationId xmlns:a16="http://schemas.microsoft.com/office/drawing/2014/main" id="{E102BC40-9A1A-7AB9-F295-DDD1FB3690A3}"/>
                  </a:ext>
                </a:extLst>
              </p:cNvPr>
              <p:cNvSpPr/>
              <p:nvPr/>
            </p:nvSpPr>
            <p:spPr>
              <a:xfrm>
                <a:off x="11347277" y="3324434"/>
                <a:ext cx="103824" cy="111054"/>
              </a:xfrm>
              <a:prstGeom prst="diamond">
                <a:avLst/>
              </a:prstGeom>
              <a:solidFill>
                <a:srgbClr val="F2A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7285925B-484A-71AA-6181-A1FD925D0EB3}"/>
                  </a:ext>
                </a:extLst>
              </p:cNvPr>
              <p:cNvSpPr txBox="1"/>
              <p:nvPr/>
            </p:nvSpPr>
            <p:spPr>
              <a:xfrm>
                <a:off x="11061984" y="4033955"/>
                <a:ext cx="666668" cy="152401"/>
              </a:xfrm>
              <a:prstGeom prst="roundRect">
                <a:avLst/>
              </a:prstGeom>
              <a:solidFill>
                <a:srgbClr val="F2A88C"/>
              </a:solidFill>
              <a:ln w="15875">
                <a:noFill/>
              </a:ln>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DELIVERABLE</a:t>
                </a:r>
              </a:p>
            </p:txBody>
          </p:sp>
          <p:sp>
            <p:nvSpPr>
              <p:cNvPr id="45" name="TextBox 44">
                <a:extLst>
                  <a:ext uri="{FF2B5EF4-FFF2-40B4-BE49-F238E27FC236}">
                    <a16:creationId xmlns:a16="http://schemas.microsoft.com/office/drawing/2014/main" id="{9E01C21D-80D6-FCB6-72C0-ECC01407A99F}"/>
                  </a:ext>
                </a:extLst>
              </p:cNvPr>
              <p:cNvSpPr txBox="1"/>
              <p:nvPr/>
            </p:nvSpPr>
            <p:spPr>
              <a:xfrm>
                <a:off x="11221169" y="3356878"/>
                <a:ext cx="145873"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ASSURED</a:t>
                </a:r>
              </a:p>
            </p:txBody>
          </p:sp>
          <p:sp>
            <p:nvSpPr>
              <p:cNvPr id="46" name="TextBox 45">
                <a:extLst>
                  <a:ext uri="{FF2B5EF4-FFF2-40B4-BE49-F238E27FC236}">
                    <a16:creationId xmlns:a16="http://schemas.microsoft.com/office/drawing/2014/main" id="{5C134456-7698-286D-58E4-31514E129DFA}"/>
                  </a:ext>
                </a:extLst>
              </p:cNvPr>
              <p:cNvSpPr txBox="1"/>
              <p:nvPr/>
            </p:nvSpPr>
            <p:spPr>
              <a:xfrm>
                <a:off x="11123359" y="3486695"/>
                <a:ext cx="253274"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REQUIREMENTS</a:t>
                </a:r>
              </a:p>
            </p:txBody>
          </p:sp>
          <p:sp>
            <p:nvSpPr>
              <p:cNvPr id="47" name="TextBox 46">
                <a:extLst>
                  <a:ext uri="{FF2B5EF4-FFF2-40B4-BE49-F238E27FC236}">
                    <a16:creationId xmlns:a16="http://schemas.microsoft.com/office/drawing/2014/main" id="{DA5E827F-5ED3-A4B1-C3F6-C02E57006052}"/>
                  </a:ext>
                </a:extLst>
              </p:cNvPr>
              <p:cNvSpPr txBox="1"/>
              <p:nvPr/>
            </p:nvSpPr>
            <p:spPr>
              <a:xfrm>
                <a:off x="11407962" y="3423617"/>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48" name="TextBox 47">
                <a:extLst>
                  <a:ext uri="{FF2B5EF4-FFF2-40B4-BE49-F238E27FC236}">
                    <a16:creationId xmlns:a16="http://schemas.microsoft.com/office/drawing/2014/main" id="{FCEA4175-FE78-92C9-60D4-049D21A48AFC}"/>
                  </a:ext>
                </a:extLst>
              </p:cNvPr>
              <p:cNvSpPr txBox="1"/>
              <p:nvPr/>
            </p:nvSpPr>
            <p:spPr>
              <a:xfrm>
                <a:off x="11458751" y="3335551"/>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49" name="TextBox 48">
                <a:extLst>
                  <a:ext uri="{FF2B5EF4-FFF2-40B4-BE49-F238E27FC236}">
                    <a16:creationId xmlns:a16="http://schemas.microsoft.com/office/drawing/2014/main" id="{282F0F58-C07F-9087-5ED6-9201F91B7909}"/>
                  </a:ext>
                </a:extLst>
              </p:cNvPr>
              <p:cNvSpPr txBox="1"/>
              <p:nvPr/>
            </p:nvSpPr>
            <p:spPr>
              <a:xfrm>
                <a:off x="11405126" y="3552403"/>
                <a:ext cx="19236"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Y</a:t>
                </a:r>
              </a:p>
            </p:txBody>
          </p:sp>
          <p:sp>
            <p:nvSpPr>
              <p:cNvPr id="50" name="TextBox 49">
                <a:extLst>
                  <a:ext uri="{FF2B5EF4-FFF2-40B4-BE49-F238E27FC236}">
                    <a16:creationId xmlns:a16="http://schemas.microsoft.com/office/drawing/2014/main" id="{BA5F8A58-82A6-5F92-1F3D-947F2467B67E}"/>
                  </a:ext>
                </a:extLst>
              </p:cNvPr>
              <p:cNvSpPr txBox="1"/>
              <p:nvPr/>
            </p:nvSpPr>
            <p:spPr>
              <a:xfrm>
                <a:off x="11458751" y="3461554"/>
                <a:ext cx="25648" cy="46166"/>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1" i="0" u="none" strike="noStrike" kern="1200" cap="none" spc="0" normalizeH="0" baseline="0" noProof="0">
                    <a:ln>
                      <a:noFill/>
                    </a:ln>
                    <a:solidFill>
                      <a:prstClr val="black"/>
                    </a:solidFill>
                    <a:effectLst/>
                    <a:uLnTx/>
                    <a:uFillTx/>
                    <a:latin typeface="Calibri"/>
                    <a:ea typeface="+mn-ea"/>
                    <a:cs typeface="+mn-cs"/>
                  </a:rPr>
                  <a:t>N</a:t>
                </a:r>
              </a:p>
            </p:txBody>
          </p:sp>
          <p:sp>
            <p:nvSpPr>
              <p:cNvPr id="51" name="TextBox 50">
                <a:extLst>
                  <a:ext uri="{FF2B5EF4-FFF2-40B4-BE49-F238E27FC236}">
                    <a16:creationId xmlns:a16="http://schemas.microsoft.com/office/drawing/2014/main" id="{D00111C1-0C27-8C65-0BDB-91118344AAAA}"/>
                  </a:ext>
                </a:extLst>
              </p:cNvPr>
              <p:cNvSpPr txBox="1"/>
              <p:nvPr/>
            </p:nvSpPr>
            <p:spPr>
              <a:xfrm>
                <a:off x="11856229" y="3067104"/>
                <a:ext cx="168379" cy="9233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NO VIABLE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Calibri"/>
                    <a:ea typeface="+mn-ea"/>
                    <a:cs typeface="+mn-cs"/>
                  </a:rPr>
                  <a:t>OPTIONS</a:t>
                </a:r>
              </a:p>
            </p:txBody>
          </p:sp>
          <p:sp>
            <p:nvSpPr>
              <p:cNvPr id="52" name="TextBox 51">
                <a:extLst>
                  <a:ext uri="{FF2B5EF4-FFF2-40B4-BE49-F238E27FC236}">
                    <a16:creationId xmlns:a16="http://schemas.microsoft.com/office/drawing/2014/main" id="{75C2AFC9-8D95-CBAE-57E2-2DE7C82DF9C7}"/>
                  </a:ext>
                </a:extLst>
              </p:cNvPr>
              <p:cNvSpPr txBox="1"/>
              <p:nvPr/>
            </p:nvSpPr>
            <p:spPr>
              <a:xfrm>
                <a:off x="11067929" y="2045254"/>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6.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COORDINATION</a:t>
                </a:r>
              </a:p>
            </p:txBody>
          </p:sp>
          <p:sp>
            <p:nvSpPr>
              <p:cNvPr id="53" name="TextBox 52">
                <a:extLst>
                  <a:ext uri="{FF2B5EF4-FFF2-40B4-BE49-F238E27FC236}">
                    <a16:creationId xmlns:a16="http://schemas.microsoft.com/office/drawing/2014/main" id="{71E4DCDD-C73B-40AE-F595-C6CC59A6EECF}"/>
                  </a:ext>
                </a:extLst>
              </p:cNvPr>
              <p:cNvSpPr txBox="1"/>
              <p:nvPr/>
            </p:nvSpPr>
            <p:spPr>
              <a:xfrm>
                <a:off x="11067929" y="1864376"/>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5.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SCREENING</a:t>
                </a:r>
              </a:p>
            </p:txBody>
          </p:sp>
          <p:sp>
            <p:nvSpPr>
              <p:cNvPr id="54" name="TextBox 53">
                <a:extLst>
                  <a:ext uri="{FF2B5EF4-FFF2-40B4-BE49-F238E27FC236}">
                    <a16:creationId xmlns:a16="http://schemas.microsoft.com/office/drawing/2014/main" id="{F66ABD5B-FE8A-2899-E39C-0E00C37E7D94}"/>
                  </a:ext>
                </a:extLst>
              </p:cNvPr>
              <p:cNvSpPr txBox="1"/>
              <p:nvPr/>
            </p:nvSpPr>
            <p:spPr>
              <a:xfrm>
                <a:off x="11067929" y="1502620"/>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3.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GOALS</a:t>
                </a:r>
              </a:p>
            </p:txBody>
          </p:sp>
          <p:sp>
            <p:nvSpPr>
              <p:cNvPr id="55" name="TextBox 54">
                <a:extLst>
                  <a:ext uri="{FF2B5EF4-FFF2-40B4-BE49-F238E27FC236}">
                    <a16:creationId xmlns:a16="http://schemas.microsoft.com/office/drawing/2014/main" id="{22E34380-3798-7269-7E09-DB31E6E06EA7}"/>
                  </a:ext>
                </a:extLst>
              </p:cNvPr>
              <p:cNvSpPr txBox="1"/>
              <p:nvPr/>
            </p:nvSpPr>
            <p:spPr>
              <a:xfrm>
                <a:off x="11067929" y="1683498"/>
                <a:ext cx="666668" cy="152401"/>
              </a:xfrm>
              <a:prstGeom prst="roundRect">
                <a:avLst/>
              </a:prstGeom>
              <a:solidFill>
                <a:srgbClr val="98D1A6"/>
              </a:solidFill>
              <a:ln w="15875">
                <a:noFill/>
              </a:ln>
              <a:effectLst/>
            </p:spPr>
            <p:txBody>
              <a:bodyPr wrap="square" lIns="27432" rIns="27432" rtlCol="0" anchor="ctr">
                <a:noAutofit/>
              </a:bodyPr>
              <a:lstStyle>
                <a:defPPr>
                  <a:defRPr lang="en-US"/>
                </a:defPPr>
                <a:lvl1pPr>
                  <a:defRPr sz="600" b="1">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4.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SOLUTIONS</a:t>
                </a:r>
              </a:p>
            </p:txBody>
          </p:sp>
          <p:sp>
            <p:nvSpPr>
              <p:cNvPr id="56" name="TextBox 55">
                <a:extLst>
                  <a:ext uri="{FF2B5EF4-FFF2-40B4-BE49-F238E27FC236}">
                    <a16:creationId xmlns:a16="http://schemas.microsoft.com/office/drawing/2014/main" id="{0EE2E8B3-2A31-78B7-433D-018D6ED00B75}"/>
                  </a:ext>
                </a:extLst>
              </p:cNvPr>
              <p:cNvSpPr txBox="1"/>
              <p:nvPr/>
            </p:nvSpPr>
            <p:spPr>
              <a:xfrm>
                <a:off x="11067929" y="1321742"/>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2.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EXPLORE</a:t>
                </a:r>
              </a:p>
            </p:txBody>
          </p:sp>
          <p:sp>
            <p:nvSpPr>
              <p:cNvPr id="57" name="TextBox 56">
                <a:extLst>
                  <a:ext uri="{FF2B5EF4-FFF2-40B4-BE49-F238E27FC236}">
                    <a16:creationId xmlns:a16="http://schemas.microsoft.com/office/drawing/2014/main" id="{950B83D5-143F-B99A-BCD1-532454C66229}"/>
                  </a:ext>
                </a:extLst>
              </p:cNvPr>
              <p:cNvSpPr txBox="1"/>
              <p:nvPr/>
            </p:nvSpPr>
            <p:spPr>
              <a:xfrm>
                <a:off x="11064288" y="1136304"/>
                <a:ext cx="666668" cy="152401"/>
              </a:xfrm>
              <a:prstGeom prst="roundRect">
                <a:avLst/>
              </a:prstGeom>
              <a:solidFill>
                <a:srgbClr val="98D1A6"/>
              </a:solidFill>
              <a:ln w="15875">
                <a:noFill/>
              </a:ln>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 </a:t>
                </a:r>
                <a:r>
                  <a:rPr kumimoji="0" lang="en-US" sz="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IDENTIFICATION</a:t>
                </a:r>
              </a:p>
            </p:txBody>
          </p:sp>
        </p:grpSp>
        <p:sp>
          <p:nvSpPr>
            <p:cNvPr id="5" name="TextBox 4">
              <a:extLst>
                <a:ext uri="{FF2B5EF4-FFF2-40B4-BE49-F238E27FC236}">
                  <a16:creationId xmlns:a16="http://schemas.microsoft.com/office/drawing/2014/main" id="{0E54B214-6D85-EB4F-9BAC-EA1C5C5CDA0A}"/>
                </a:ext>
              </a:extLst>
            </p:cNvPr>
            <p:cNvSpPr txBox="1"/>
            <p:nvPr/>
          </p:nvSpPr>
          <p:spPr>
            <a:xfrm>
              <a:off x="10314046" y="4577887"/>
              <a:ext cx="1362456" cy="347472"/>
            </a:xfrm>
            <a:prstGeom prst="roundRect">
              <a:avLst/>
            </a:prstGeom>
            <a:solidFill>
              <a:srgbClr val="F2CA7E"/>
            </a:solidFill>
            <a:ln w="28575">
              <a:solidFill>
                <a:srgbClr val="28013D"/>
              </a:solidFill>
            </a:ln>
            <a:effectLst>
              <a:glow rad="101600">
                <a:srgbClr val="28013D">
                  <a:alpha val="40000"/>
                </a:srgbClr>
              </a:glow>
            </a:effectLst>
          </p:spPr>
          <p:txBody>
            <a:bodyPr wrap="square" lIns="27432" rIns="27432"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18. </a:t>
              </a:r>
              <a:r>
                <a:rPr lang="en-US" sz="1200">
                  <a:solidFill>
                    <a:prstClr val="black"/>
                  </a:solidFill>
                  <a:latin typeface="Arial Narrow" panose="020B0606020202030204" pitchFamily="34" charset="0"/>
                </a:rPr>
                <a:t>FINAL DESIGN</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4" name="TextBox 3">
            <a:extLst>
              <a:ext uri="{FF2B5EF4-FFF2-40B4-BE49-F238E27FC236}">
                <a16:creationId xmlns:a16="http://schemas.microsoft.com/office/drawing/2014/main" id="{70DDEF0F-D252-98AB-469F-9F0046EF04C1}"/>
              </a:ext>
            </a:extLst>
          </p:cNvPr>
          <p:cNvSpPr txBox="1"/>
          <p:nvPr/>
        </p:nvSpPr>
        <p:spPr>
          <a:xfrm>
            <a:off x="11201400" y="308919"/>
            <a:ext cx="860144" cy="222433"/>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Arial Narrow" panose="020B0606020202030204" pitchFamily="34" charset="0"/>
              </a:rPr>
              <a:t>VARIES</a:t>
            </a:r>
            <a:endPar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99292EE1-54F7-E407-C9B9-245114FDAD70}"/>
              </a:ext>
            </a:extLst>
          </p:cNvPr>
          <p:cNvSpPr txBox="1"/>
          <p:nvPr/>
        </p:nvSpPr>
        <p:spPr>
          <a:xfrm>
            <a:off x="11188826" y="629353"/>
            <a:ext cx="885292" cy="380586"/>
          </a:xfrm>
          <a:prstGeom prst="roundRect">
            <a:avLst/>
          </a:prstGeom>
          <a:solidFill>
            <a:srgbClr val="FBF3FF"/>
          </a:solidFill>
          <a:ln w="25400">
            <a:solidFill>
              <a:srgbClr val="28013D"/>
            </a:solidFill>
          </a:ln>
          <a:effectLst>
            <a:glow rad="76200">
              <a:srgbClr val="28013D">
                <a:alpha val="40000"/>
              </a:srgbClr>
            </a:glow>
          </a:effectLst>
        </p:spPr>
        <p:txBody>
          <a:bodyPr wrap="square" lIns="27432" r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PM, DC, District Staff</a:t>
            </a:r>
          </a:p>
        </p:txBody>
      </p:sp>
      <p:pic>
        <p:nvPicPr>
          <p:cNvPr id="8" name="Graphic 7" descr="Target Audience">
            <a:extLst>
              <a:ext uri="{FF2B5EF4-FFF2-40B4-BE49-F238E27FC236}">
                <a16:creationId xmlns:a16="http://schemas.microsoft.com/office/drawing/2014/main" id="{3A08F8D6-DD54-347E-827C-8BE4ECA9BF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8000" y="573266"/>
            <a:ext cx="483779" cy="483779"/>
          </a:xfrm>
          <a:prstGeom prst="rect">
            <a:avLst/>
          </a:prstGeom>
        </p:spPr>
      </p:pic>
      <p:pic>
        <p:nvPicPr>
          <p:cNvPr id="10" name="Graphic 9" descr="Monthly calendar">
            <a:extLst>
              <a:ext uri="{FF2B5EF4-FFF2-40B4-BE49-F238E27FC236}">
                <a16:creationId xmlns:a16="http://schemas.microsoft.com/office/drawing/2014/main" id="{0C6CB2BB-D6FB-10EC-020B-4386DA4953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2810" y="224095"/>
            <a:ext cx="392080" cy="392080"/>
          </a:xfrm>
          <a:prstGeom prst="rect">
            <a:avLst/>
          </a:prstGeom>
        </p:spPr>
      </p:pic>
    </p:spTree>
    <p:extLst>
      <p:ext uri="{BB962C8B-B14F-4D97-AF65-F5344CB8AC3E}">
        <p14:creationId xmlns:p14="http://schemas.microsoft.com/office/powerpoint/2010/main" val="23778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F9C9-618E-2E6D-FE15-F98177F1EE60}"/>
              </a:ext>
            </a:extLst>
          </p:cNvPr>
          <p:cNvSpPr>
            <a:spLocks noGrp="1"/>
          </p:cNvSpPr>
          <p:nvPr>
            <p:ph type="title"/>
          </p:nvPr>
        </p:nvSpPr>
        <p:spPr/>
        <p:txBody>
          <a:bodyPr/>
          <a:lstStyle/>
          <a:p>
            <a:r>
              <a:rPr lang="en-US"/>
              <a:t>Poll Question for Scoping-</a:t>
            </a:r>
          </a:p>
        </p:txBody>
      </p:sp>
      <p:sp>
        <p:nvSpPr>
          <p:cNvPr id="3" name="Content Placeholder 2">
            <a:extLst>
              <a:ext uri="{FF2B5EF4-FFF2-40B4-BE49-F238E27FC236}">
                <a16:creationId xmlns:a16="http://schemas.microsoft.com/office/drawing/2014/main" id="{3918381C-9E09-BEAB-04FE-720B2DD9D6FC}"/>
              </a:ext>
            </a:extLst>
          </p:cNvPr>
          <p:cNvSpPr>
            <a:spLocks noGrp="1"/>
          </p:cNvSpPr>
          <p:nvPr>
            <p:ph idx="13"/>
          </p:nvPr>
        </p:nvSpPr>
        <p:spPr/>
        <p:txBody>
          <a:bodyPr/>
          <a:lstStyle/>
          <a:p>
            <a:r>
              <a:rPr lang="en-US"/>
              <a:t>Have you tried to scope WATERSS in Planning or PD&amp;E?</a:t>
            </a:r>
          </a:p>
          <a:p>
            <a:pPr lvl="1"/>
            <a:r>
              <a:rPr lang="en-US"/>
              <a:t>Yes</a:t>
            </a:r>
          </a:p>
          <a:p>
            <a:pPr lvl="1"/>
            <a:r>
              <a:rPr lang="en-US"/>
              <a:t>No</a:t>
            </a:r>
          </a:p>
          <a:p>
            <a:pPr marL="0" indent="0">
              <a:buNone/>
            </a:pPr>
            <a:endParaRPr lang="en-US"/>
          </a:p>
          <a:p>
            <a:pPr marL="0" indent="0">
              <a:buNone/>
            </a:pPr>
            <a:r>
              <a:rPr lang="en-US"/>
              <a:t>Question box:</a:t>
            </a:r>
          </a:p>
          <a:p>
            <a:r>
              <a:rPr lang="en-US"/>
              <a:t>How did it go?</a:t>
            </a:r>
          </a:p>
          <a:p>
            <a:r>
              <a:rPr lang="en-US"/>
              <a:t>What would you do differently?</a:t>
            </a:r>
          </a:p>
        </p:txBody>
      </p:sp>
      <p:pic>
        <p:nvPicPr>
          <p:cNvPr id="5" name="Graphic 4">
            <a:extLst>
              <a:ext uri="{FF2B5EF4-FFF2-40B4-BE49-F238E27FC236}">
                <a16:creationId xmlns:a16="http://schemas.microsoft.com/office/drawing/2014/main" id="{A076B575-09E3-93E7-662A-69F5574D4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939" y="4119613"/>
            <a:ext cx="5245173" cy="2463749"/>
          </a:xfrm>
          <a:prstGeom prst="rect">
            <a:avLst/>
          </a:prstGeom>
        </p:spPr>
      </p:pic>
    </p:spTree>
    <p:extLst>
      <p:ext uri="{BB962C8B-B14F-4D97-AF65-F5344CB8AC3E}">
        <p14:creationId xmlns:p14="http://schemas.microsoft.com/office/powerpoint/2010/main" val="2988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4AD79C-4BDE-4CFA-8908-F5FD7D465922}"/>
              </a:ext>
            </a:extLst>
          </p:cNvPr>
          <p:cNvSpPr>
            <a:spLocks noGrp="1"/>
          </p:cNvSpPr>
          <p:nvPr>
            <p:ph type="title"/>
          </p:nvPr>
        </p:nvSpPr>
        <p:spPr/>
        <p:txBody>
          <a:bodyPr/>
          <a:lstStyle/>
          <a:p>
            <a:r>
              <a:rPr lang="en-US"/>
              <a:t>Including WATERSS in Project Scopes and Estimates</a:t>
            </a:r>
          </a:p>
        </p:txBody>
      </p:sp>
      <p:pic>
        <p:nvPicPr>
          <p:cNvPr id="4" name="Picture 3">
            <a:extLst>
              <a:ext uri="{FF2B5EF4-FFF2-40B4-BE49-F238E27FC236}">
                <a16:creationId xmlns:a16="http://schemas.microsoft.com/office/drawing/2014/main" id="{3C02456C-D1AE-475C-867E-E9E956836F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59" y="6199632"/>
            <a:ext cx="1309318" cy="602702"/>
          </a:xfrm>
          <a:prstGeom prst="rect">
            <a:avLst/>
          </a:prstGeom>
        </p:spPr>
      </p:pic>
      <p:graphicFrame>
        <p:nvGraphicFramePr>
          <p:cNvPr id="5" name="Diagram 4">
            <a:extLst>
              <a:ext uri="{FF2B5EF4-FFF2-40B4-BE49-F238E27FC236}">
                <a16:creationId xmlns:a16="http://schemas.microsoft.com/office/drawing/2014/main" id="{52F0C2EE-7809-4E20-8F09-EFC76A7A8334}"/>
              </a:ext>
            </a:extLst>
          </p:cNvPr>
          <p:cNvGraphicFramePr/>
          <p:nvPr>
            <p:extLst>
              <p:ext uri="{D42A27DB-BD31-4B8C-83A1-F6EECF244321}">
                <p14:modId xmlns:p14="http://schemas.microsoft.com/office/powerpoint/2010/main" val="2788250468"/>
              </p:ext>
            </p:extLst>
          </p:nvPr>
        </p:nvGraphicFramePr>
        <p:xfrm>
          <a:off x="1598077" y="939282"/>
          <a:ext cx="937903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Graphic 10" descr="Document">
            <a:extLst>
              <a:ext uri="{FF2B5EF4-FFF2-40B4-BE49-F238E27FC236}">
                <a16:creationId xmlns:a16="http://schemas.microsoft.com/office/drawing/2014/main" id="{4A763B25-E265-4F09-880B-89099E47ED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2877" y="5199035"/>
            <a:ext cx="600136" cy="640080"/>
          </a:xfrm>
          <a:prstGeom prst="rect">
            <a:avLst/>
          </a:prstGeom>
        </p:spPr>
      </p:pic>
      <p:pic>
        <p:nvPicPr>
          <p:cNvPr id="13" name="Graphic 12" descr="Palette">
            <a:extLst>
              <a:ext uri="{FF2B5EF4-FFF2-40B4-BE49-F238E27FC236}">
                <a16:creationId xmlns:a16="http://schemas.microsoft.com/office/drawing/2014/main" id="{6ADDD155-AD2A-4B4C-A73D-DC24962F48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79127" y="3960272"/>
            <a:ext cx="600136" cy="640080"/>
          </a:xfrm>
          <a:prstGeom prst="rect">
            <a:avLst/>
          </a:prstGeom>
        </p:spPr>
      </p:pic>
      <p:pic>
        <p:nvPicPr>
          <p:cNvPr id="15" name="Graphic 14" descr="Pencil">
            <a:extLst>
              <a:ext uri="{FF2B5EF4-FFF2-40B4-BE49-F238E27FC236}">
                <a16:creationId xmlns:a16="http://schemas.microsoft.com/office/drawing/2014/main" id="{BB7C0DB3-1EA7-4ED8-AE04-07CB8364C0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3213" y="1448283"/>
            <a:ext cx="600136" cy="640080"/>
          </a:xfrm>
          <a:prstGeom prst="rect">
            <a:avLst/>
          </a:prstGeom>
        </p:spPr>
      </p:pic>
      <p:pic>
        <p:nvPicPr>
          <p:cNvPr id="17" name="Graphic 16" descr="Wave">
            <a:extLst>
              <a:ext uri="{FF2B5EF4-FFF2-40B4-BE49-F238E27FC236}">
                <a16:creationId xmlns:a16="http://schemas.microsoft.com/office/drawing/2014/main" id="{FE434B49-3580-4475-9706-791B8825BE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69972" y="2696878"/>
            <a:ext cx="600136" cy="640080"/>
          </a:xfrm>
          <a:prstGeom prst="rect">
            <a:avLst/>
          </a:prstGeom>
        </p:spPr>
      </p:pic>
    </p:spTree>
    <p:extLst>
      <p:ext uri="{BB962C8B-B14F-4D97-AF65-F5344CB8AC3E}">
        <p14:creationId xmlns:p14="http://schemas.microsoft.com/office/powerpoint/2010/main" val="4136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4A62B2E0-8F16-4029-843C-51BDF7E4715A}"/>
                                            </p:graphicEl>
                                          </p:spTgt>
                                        </p:tgtEl>
                                        <p:attrNameLst>
                                          <p:attrName>style.visibility</p:attrName>
                                        </p:attrNameLst>
                                      </p:cBhvr>
                                      <p:to>
                                        <p:strVal val="visible"/>
                                      </p:to>
                                    </p:set>
                                    <p:animEffect transition="in" filter="fade">
                                      <p:cBhvr>
                                        <p:cTn id="7" dur="500"/>
                                        <p:tgtEl>
                                          <p:spTgt spid="5">
                                            <p:graphicEl>
                                              <a:dgm id="{4A62B2E0-8F16-4029-843C-51BDF7E4715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FD14258E-23B0-4C97-AD5B-BCE49643445E}"/>
                                            </p:graphicEl>
                                          </p:spTgt>
                                        </p:tgtEl>
                                        <p:attrNameLst>
                                          <p:attrName>style.visibility</p:attrName>
                                        </p:attrNameLst>
                                      </p:cBhvr>
                                      <p:to>
                                        <p:strVal val="visible"/>
                                      </p:to>
                                    </p:set>
                                    <p:animEffect transition="in" filter="fade">
                                      <p:cBhvr>
                                        <p:cTn id="10" dur="500"/>
                                        <p:tgtEl>
                                          <p:spTgt spid="5">
                                            <p:graphicEl>
                                              <a:dgm id="{FD14258E-23B0-4C97-AD5B-BCE49643445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7432393D-AAEF-46FA-868D-95CFBECEEBDF}"/>
                                            </p:graphicEl>
                                          </p:spTgt>
                                        </p:tgtEl>
                                        <p:attrNameLst>
                                          <p:attrName>style.visibility</p:attrName>
                                        </p:attrNameLst>
                                      </p:cBhvr>
                                      <p:to>
                                        <p:strVal val="visible"/>
                                      </p:to>
                                    </p:set>
                                    <p:animEffect transition="in" filter="fade">
                                      <p:cBhvr>
                                        <p:cTn id="13" dur="500"/>
                                        <p:tgtEl>
                                          <p:spTgt spid="5">
                                            <p:graphicEl>
                                              <a:dgm id="{7432393D-AAEF-46FA-868D-95CFBECEEBDF}"/>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graphicEl>
                                              <a:dgm id="{03FC84AA-5809-4837-99B8-AD20D3AE7AA9}"/>
                                            </p:graphicEl>
                                          </p:spTgt>
                                        </p:tgtEl>
                                        <p:attrNameLst>
                                          <p:attrName>style.visibility</p:attrName>
                                        </p:attrNameLst>
                                      </p:cBhvr>
                                      <p:to>
                                        <p:strVal val="visible"/>
                                      </p:to>
                                    </p:set>
                                    <p:animEffect transition="in" filter="fade">
                                      <p:cBhvr>
                                        <p:cTn id="21" dur="500"/>
                                        <p:tgtEl>
                                          <p:spTgt spid="5">
                                            <p:graphicEl>
                                              <a:dgm id="{03FC84AA-5809-4837-99B8-AD20D3AE7AA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158135D8-9555-43AA-BDFA-0C28AFD5D0A5}"/>
                                            </p:graphicEl>
                                          </p:spTgt>
                                        </p:tgtEl>
                                        <p:attrNameLst>
                                          <p:attrName>style.visibility</p:attrName>
                                        </p:attrNameLst>
                                      </p:cBhvr>
                                      <p:to>
                                        <p:strVal val="visible"/>
                                      </p:to>
                                    </p:set>
                                    <p:animEffect transition="in" filter="fade">
                                      <p:cBhvr>
                                        <p:cTn id="24" dur="500"/>
                                        <p:tgtEl>
                                          <p:spTgt spid="5">
                                            <p:graphicEl>
                                              <a:dgm id="{158135D8-9555-43AA-BDFA-0C28AFD5D0A5}"/>
                                            </p:graphic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080245C9-5F5B-4DD1-B2F0-E6F75E627C2F}"/>
                                            </p:graphicEl>
                                          </p:spTgt>
                                        </p:tgtEl>
                                        <p:attrNameLst>
                                          <p:attrName>style.visibility</p:attrName>
                                        </p:attrNameLst>
                                      </p:cBhvr>
                                      <p:to>
                                        <p:strVal val="visible"/>
                                      </p:to>
                                    </p:set>
                                    <p:animEffect transition="in" filter="fade">
                                      <p:cBhvr>
                                        <p:cTn id="32" dur="500"/>
                                        <p:tgtEl>
                                          <p:spTgt spid="5">
                                            <p:graphicEl>
                                              <a:dgm id="{080245C9-5F5B-4DD1-B2F0-E6F75E627C2F}"/>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13C268DC-5151-45E6-96D0-6ACFD470D9DF}"/>
                                            </p:graphicEl>
                                          </p:spTgt>
                                        </p:tgtEl>
                                        <p:attrNameLst>
                                          <p:attrName>style.visibility</p:attrName>
                                        </p:attrNameLst>
                                      </p:cBhvr>
                                      <p:to>
                                        <p:strVal val="visible"/>
                                      </p:to>
                                    </p:set>
                                    <p:animEffect transition="in" filter="fade">
                                      <p:cBhvr>
                                        <p:cTn id="35" dur="500"/>
                                        <p:tgtEl>
                                          <p:spTgt spid="5">
                                            <p:graphicEl>
                                              <a:dgm id="{13C268DC-5151-45E6-96D0-6ACFD470D9DF}"/>
                                            </p:graphic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graphicEl>
                                              <a:dgm id="{42A4416B-58BB-4688-ACE7-8F85157FDC75}"/>
                                            </p:graphicEl>
                                          </p:spTgt>
                                        </p:tgtEl>
                                        <p:attrNameLst>
                                          <p:attrName>style.visibility</p:attrName>
                                        </p:attrNameLst>
                                      </p:cBhvr>
                                      <p:to>
                                        <p:strVal val="visible"/>
                                      </p:to>
                                    </p:set>
                                    <p:animEffect transition="in" filter="fade">
                                      <p:cBhvr>
                                        <p:cTn id="43" dur="500"/>
                                        <p:tgtEl>
                                          <p:spTgt spid="5">
                                            <p:graphicEl>
                                              <a:dgm id="{42A4416B-58BB-4688-ACE7-8F85157FDC75}"/>
                                            </p:graphic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graphicEl>
                                              <a:dgm id="{AB0C95AA-F6F4-4FF8-A1A4-12B5A2D930B4}"/>
                                            </p:graphicEl>
                                          </p:spTgt>
                                        </p:tgtEl>
                                        <p:attrNameLst>
                                          <p:attrName>style.visibility</p:attrName>
                                        </p:attrNameLst>
                                      </p:cBhvr>
                                      <p:to>
                                        <p:strVal val="visible"/>
                                      </p:to>
                                    </p:set>
                                    <p:animEffect transition="in" filter="fade">
                                      <p:cBhvr>
                                        <p:cTn id="49" dur="500"/>
                                        <p:tgtEl>
                                          <p:spTgt spid="5">
                                            <p:graphicEl>
                                              <a:dgm id="{AB0C95AA-F6F4-4FF8-A1A4-12B5A2D930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4112-0FB6-4182-980F-0B89EF86725B}"/>
              </a:ext>
            </a:extLst>
          </p:cNvPr>
          <p:cNvSpPr>
            <a:spLocks noGrp="1"/>
          </p:cNvSpPr>
          <p:nvPr>
            <p:ph type="title"/>
          </p:nvPr>
        </p:nvSpPr>
        <p:spPr/>
        <p:txBody>
          <a:bodyPr/>
          <a:lstStyle/>
          <a:p>
            <a:r>
              <a:rPr lang="en-US"/>
              <a:t>Example PD&amp;E Scoping Language</a:t>
            </a:r>
          </a:p>
        </p:txBody>
      </p:sp>
      <p:pic>
        <p:nvPicPr>
          <p:cNvPr id="6" name="Picture 5">
            <a:extLst>
              <a:ext uri="{FF2B5EF4-FFF2-40B4-BE49-F238E27FC236}">
                <a16:creationId xmlns:a16="http://schemas.microsoft.com/office/drawing/2014/main" id="{F2FC07BC-6840-60C5-A414-FC9C95CEB4F9}"/>
              </a:ext>
            </a:extLst>
          </p:cNvPr>
          <p:cNvPicPr>
            <a:picLocks noChangeAspect="1"/>
          </p:cNvPicPr>
          <p:nvPr/>
        </p:nvPicPr>
        <p:blipFill>
          <a:blip r:embed="rId3"/>
          <a:stretch>
            <a:fillRect/>
          </a:stretch>
        </p:blipFill>
        <p:spPr>
          <a:xfrm>
            <a:off x="1561993" y="1097598"/>
            <a:ext cx="5737165" cy="4856663"/>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3FB8B581-EC03-4B81-8106-E6B3F1EB4427}"/>
              </a:ext>
            </a:extLst>
          </p:cNvPr>
          <p:cNvSpPr/>
          <p:nvPr/>
        </p:nvSpPr>
        <p:spPr>
          <a:xfrm rot="19626654">
            <a:off x="3622013" y="3272850"/>
            <a:ext cx="4947971" cy="1169551"/>
          </a:xfrm>
          <a:prstGeom prst="rect">
            <a:avLst/>
          </a:prstGeom>
          <a:noFill/>
        </p:spPr>
        <p:txBody>
          <a:bodyPr wrap="square" lIns="91440" tIns="45720" rIns="91440" bIns="45720">
            <a:spAutoFit/>
          </a:bodyPr>
          <a:lstStyle/>
          <a:p>
            <a:pPr algn="ctr"/>
            <a:r>
              <a:rPr lang="en-US" sz="7000" b="1" cap="none" spc="0">
                <a:ln w="6600">
                  <a:solidFill>
                    <a:schemeClr val="accent2"/>
                  </a:solidFill>
                  <a:prstDash val="solid"/>
                </a:ln>
                <a:solidFill>
                  <a:srgbClr val="FFFFFF"/>
                </a:solidFill>
                <a:effectLst>
                  <a:outerShdw dist="38100" dir="2700000" algn="tl" rotWithShape="0">
                    <a:schemeClr val="accent2"/>
                  </a:outerShdw>
                </a:effectLst>
              </a:rPr>
              <a:t>DRAFT</a:t>
            </a:r>
          </a:p>
        </p:txBody>
      </p:sp>
      <p:pic>
        <p:nvPicPr>
          <p:cNvPr id="3" name="Picture 2">
            <a:extLst>
              <a:ext uri="{FF2B5EF4-FFF2-40B4-BE49-F238E27FC236}">
                <a16:creationId xmlns:a16="http://schemas.microsoft.com/office/drawing/2014/main" id="{D085F3B9-9328-8682-AC89-4AAE4DFEB1DA}"/>
              </a:ext>
            </a:extLst>
          </p:cNvPr>
          <p:cNvPicPr>
            <a:picLocks noChangeAspect="1"/>
          </p:cNvPicPr>
          <p:nvPr/>
        </p:nvPicPr>
        <p:blipFill>
          <a:blip r:embed="rId4"/>
          <a:stretch>
            <a:fillRect/>
          </a:stretch>
        </p:blipFill>
        <p:spPr>
          <a:xfrm>
            <a:off x="3782406" y="1804215"/>
            <a:ext cx="6956234" cy="4403385"/>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F47D0544-59FE-3E70-51AC-3926098A33F4}"/>
              </a:ext>
            </a:extLst>
          </p:cNvPr>
          <p:cNvSpPr/>
          <p:nvPr/>
        </p:nvSpPr>
        <p:spPr>
          <a:xfrm rot="19626654">
            <a:off x="1960659" y="2841898"/>
            <a:ext cx="7601820" cy="1569660"/>
          </a:xfrm>
          <a:prstGeom prst="rect">
            <a:avLst/>
          </a:prstGeom>
          <a:noFill/>
        </p:spPr>
        <p:txBody>
          <a:bodyPr wrap="square" lIns="91440" tIns="45720" rIns="91440" bIns="45720">
            <a:spAutoFit/>
          </a:bodyPr>
          <a:lstStyle/>
          <a:p>
            <a:pPr algn="ctr"/>
            <a:r>
              <a:rPr lang="en-US" sz="9600" b="1" cap="none" spc="0">
                <a:ln w="6600">
                  <a:solidFill>
                    <a:schemeClr val="accent2"/>
                  </a:solidFill>
                  <a:prstDash val="solid"/>
                </a:ln>
                <a:solidFill>
                  <a:srgbClr val="FFFFFF"/>
                </a:solidFill>
                <a:effectLst>
                  <a:outerShdw dist="38100" dir="2700000" algn="tl" rotWithShape="0">
                    <a:schemeClr val="accent2"/>
                  </a:outerShdw>
                </a:effectLst>
              </a:rPr>
              <a:t>DRAFT</a:t>
            </a:r>
          </a:p>
        </p:txBody>
      </p:sp>
    </p:spTree>
    <p:extLst>
      <p:ext uri="{BB962C8B-B14F-4D97-AF65-F5344CB8AC3E}">
        <p14:creationId xmlns:p14="http://schemas.microsoft.com/office/powerpoint/2010/main" val="253295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21EB-93F9-455F-BC6F-CD48FA7C5739}"/>
              </a:ext>
            </a:extLst>
          </p:cNvPr>
          <p:cNvSpPr>
            <a:spLocks noGrp="1"/>
          </p:cNvSpPr>
          <p:nvPr>
            <p:ph type="title"/>
          </p:nvPr>
        </p:nvSpPr>
        <p:spPr/>
        <p:txBody>
          <a:bodyPr/>
          <a:lstStyle/>
          <a:p>
            <a:r>
              <a:rPr lang="en-US">
                <a:ea typeface="Tahoma"/>
                <a:cs typeface="Tahoma"/>
              </a:rPr>
              <a:t>WATERSS Scoping Development</a:t>
            </a:r>
            <a:endParaRPr lang="en-US"/>
          </a:p>
        </p:txBody>
      </p:sp>
      <p:sp>
        <p:nvSpPr>
          <p:cNvPr id="3" name="Content Placeholder 2">
            <a:extLst>
              <a:ext uri="{FF2B5EF4-FFF2-40B4-BE49-F238E27FC236}">
                <a16:creationId xmlns:a16="http://schemas.microsoft.com/office/drawing/2014/main" id="{2693ED80-49EF-49E2-834E-B07DC3614CB9}"/>
              </a:ext>
            </a:extLst>
          </p:cNvPr>
          <p:cNvSpPr>
            <a:spLocks noGrp="1"/>
          </p:cNvSpPr>
          <p:nvPr>
            <p:ph idx="13"/>
          </p:nvPr>
        </p:nvSpPr>
        <p:spPr>
          <a:xfrm>
            <a:off x="0" y="1325610"/>
            <a:ext cx="6463202" cy="4653939"/>
          </a:xfrm>
        </p:spPr>
        <p:txBody>
          <a:bodyPr vert="horz" lIns="0" tIns="0" rIns="0" bIns="0" rtlCol="0" anchor="t">
            <a:normAutofit fontScale="92500" lnSpcReduction="20000"/>
          </a:bodyPr>
          <a:lstStyle/>
          <a:p>
            <a:pPr marL="0" indent="0" algn="ctr">
              <a:buNone/>
            </a:pPr>
            <a:r>
              <a:rPr lang="en-US" sz="3200">
                <a:ea typeface="+mn-lt"/>
                <a:cs typeface="+mn-lt"/>
              </a:rPr>
              <a:t>Suggestion #1</a:t>
            </a:r>
          </a:p>
          <a:p>
            <a:pPr lvl="1" algn="ctr"/>
            <a:r>
              <a:rPr lang="en-US" sz="2800">
                <a:ea typeface="+mn-lt"/>
                <a:cs typeface="+mn-lt"/>
              </a:rPr>
              <a:t>Use experience from Planning Phase </a:t>
            </a:r>
          </a:p>
          <a:p>
            <a:pPr lvl="1" algn="ctr"/>
            <a:r>
              <a:rPr lang="en-US" sz="2800">
                <a:ea typeface="+mn-lt"/>
                <a:cs typeface="+mn-lt"/>
              </a:rPr>
              <a:t>Investigate the ETDM Report</a:t>
            </a:r>
          </a:p>
          <a:p>
            <a:pPr marL="514350" lvl="1" indent="0" algn="ctr">
              <a:buNone/>
            </a:pPr>
            <a:endParaRPr lang="en-US" sz="2800">
              <a:ea typeface="+mn-lt"/>
              <a:cs typeface="+mn-lt"/>
            </a:endParaRPr>
          </a:p>
          <a:p>
            <a:pPr marL="0" indent="0" algn="ctr">
              <a:buNone/>
            </a:pPr>
            <a:r>
              <a:rPr lang="en-US" sz="3200">
                <a:ea typeface="+mn-lt"/>
                <a:cs typeface="+mn-lt"/>
              </a:rPr>
              <a:t>Suggestion #2</a:t>
            </a:r>
          </a:p>
          <a:p>
            <a:pPr lvl="1" algn="ctr"/>
            <a:r>
              <a:rPr lang="en-US" sz="2800">
                <a:ea typeface="+mn-lt"/>
                <a:cs typeface="+mn-lt"/>
              </a:rPr>
              <a:t>Consult internal staff </a:t>
            </a:r>
          </a:p>
          <a:p>
            <a:pPr lvl="1" algn="ctr"/>
            <a:r>
              <a:rPr lang="en-US" sz="2800">
                <a:ea typeface="+mn-lt"/>
                <a:cs typeface="+mn-lt"/>
              </a:rPr>
              <a:t>Previous experience with ELA</a:t>
            </a:r>
          </a:p>
          <a:p>
            <a:pPr marL="514350" lvl="1" indent="0" algn="ctr">
              <a:buNone/>
            </a:pPr>
            <a:endParaRPr lang="en-US" sz="2800">
              <a:ea typeface="+mn-lt"/>
              <a:cs typeface="+mn-lt"/>
            </a:endParaRPr>
          </a:p>
          <a:p>
            <a:pPr marL="0" indent="0" algn="ctr">
              <a:buNone/>
            </a:pPr>
            <a:r>
              <a:rPr lang="en-US" sz="3200">
                <a:ea typeface="+mn-lt"/>
                <a:cs typeface="+mn-lt"/>
              </a:rPr>
              <a:t>Suggestion #3</a:t>
            </a:r>
          </a:p>
          <a:p>
            <a:pPr lvl="1" algn="ctr"/>
            <a:r>
              <a:rPr lang="en-US" sz="2800">
                <a:ea typeface="+mn-lt"/>
                <a:cs typeface="+mn-lt"/>
              </a:rPr>
              <a:t>Use your consultant’s regional experience</a:t>
            </a:r>
          </a:p>
          <a:p>
            <a:pPr lvl="1" algn="ctr"/>
            <a:endParaRPr lang="en-US" sz="2800"/>
          </a:p>
        </p:txBody>
      </p:sp>
      <p:pic>
        <p:nvPicPr>
          <p:cNvPr id="8" name="Picture 7" descr="A person in a blue shirt and tie&#10;&#10;Description automatically generated">
            <a:extLst>
              <a:ext uri="{FF2B5EF4-FFF2-40B4-BE49-F238E27FC236}">
                <a16:creationId xmlns:a16="http://schemas.microsoft.com/office/drawing/2014/main" id="{D681F663-9E6B-55DB-FBFF-1902BF06548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3234" y="1325610"/>
            <a:ext cx="5257897" cy="3988668"/>
          </a:xfrm>
          <a:prstGeom prst="rect">
            <a:avLst/>
          </a:prstGeom>
        </p:spPr>
      </p:pic>
      <p:sp>
        <p:nvSpPr>
          <p:cNvPr id="9" name="TextBox 8">
            <a:extLst>
              <a:ext uri="{FF2B5EF4-FFF2-40B4-BE49-F238E27FC236}">
                <a16:creationId xmlns:a16="http://schemas.microsoft.com/office/drawing/2014/main" id="{E4208AA1-C89B-BFAD-43C9-A6095E2EDE98}"/>
              </a:ext>
            </a:extLst>
          </p:cNvPr>
          <p:cNvSpPr txBox="1"/>
          <p:nvPr/>
        </p:nvSpPr>
        <p:spPr>
          <a:xfrm>
            <a:off x="6713234" y="5129612"/>
            <a:ext cx="3246680" cy="184666"/>
          </a:xfrm>
          <a:prstGeom prst="rect">
            <a:avLst/>
          </a:prstGeom>
          <a:noFill/>
        </p:spPr>
        <p:txBody>
          <a:bodyPr wrap="square" rtlCol="0">
            <a:spAutoFit/>
          </a:bodyPr>
          <a:lstStyle/>
          <a:p>
            <a:r>
              <a:rPr lang="en-US" sz="600">
                <a:hlinkClick r:id="rId4" tooltip="https://askatechteacher.com/thinking-business-man/">
                  <a:extLst>
                    <a:ext uri="{A12FA001-AC4F-418D-AE19-62706E023703}">
                      <ahyp:hlinkClr xmlns:ahyp="http://schemas.microsoft.com/office/drawing/2018/hyperlinkcolor" val="tx"/>
                    </a:ext>
                  </a:extLst>
                </a:hlinkClick>
              </a:rPr>
              <a:t>This Photo</a:t>
            </a:r>
            <a:r>
              <a:rPr lang="en-US" sz="600"/>
              <a:t> by Unknown Author is licensed under </a:t>
            </a:r>
            <a:r>
              <a:rPr lang="en-US" sz="600">
                <a:hlinkClick r:id="rId5" tooltip="https://creativecommons.org/licenses/by-nc-nd/3.0/">
                  <a:extLst>
                    <a:ext uri="{A12FA001-AC4F-418D-AE19-62706E023703}">
                      <ahyp:hlinkClr xmlns:ahyp="http://schemas.microsoft.com/office/drawing/2018/hyperlinkcolor" val="tx"/>
                    </a:ext>
                  </a:extLst>
                </a:hlinkClick>
              </a:rPr>
              <a:t>CC BY-NC-ND</a:t>
            </a:r>
            <a:endParaRPr lang="en-US" sz="600"/>
          </a:p>
        </p:txBody>
      </p:sp>
    </p:spTree>
    <p:extLst>
      <p:ext uri="{BB962C8B-B14F-4D97-AF65-F5344CB8AC3E}">
        <p14:creationId xmlns:p14="http://schemas.microsoft.com/office/powerpoint/2010/main" val="167037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21EB-93F9-455F-BC6F-CD48FA7C5739}"/>
              </a:ext>
            </a:extLst>
          </p:cNvPr>
          <p:cNvSpPr>
            <a:spLocks noGrp="1"/>
          </p:cNvSpPr>
          <p:nvPr>
            <p:ph type="title"/>
          </p:nvPr>
        </p:nvSpPr>
        <p:spPr/>
        <p:txBody>
          <a:bodyPr/>
          <a:lstStyle/>
          <a:p>
            <a:r>
              <a:rPr lang="en-US">
                <a:ea typeface="Tahoma"/>
                <a:cs typeface="Tahoma"/>
              </a:rPr>
              <a:t>WATERSS Scoping Development</a:t>
            </a:r>
            <a:endParaRPr lang="en-US"/>
          </a:p>
        </p:txBody>
      </p:sp>
      <p:sp>
        <p:nvSpPr>
          <p:cNvPr id="3" name="Content Placeholder 2">
            <a:extLst>
              <a:ext uri="{FF2B5EF4-FFF2-40B4-BE49-F238E27FC236}">
                <a16:creationId xmlns:a16="http://schemas.microsoft.com/office/drawing/2014/main" id="{2693ED80-49EF-49E2-834E-B07DC3614CB9}"/>
              </a:ext>
            </a:extLst>
          </p:cNvPr>
          <p:cNvSpPr>
            <a:spLocks noGrp="1"/>
          </p:cNvSpPr>
          <p:nvPr>
            <p:ph idx="13"/>
          </p:nvPr>
        </p:nvSpPr>
        <p:spPr>
          <a:xfrm>
            <a:off x="304800" y="1188721"/>
            <a:ext cx="11460480" cy="4921794"/>
          </a:xfrm>
        </p:spPr>
        <p:txBody>
          <a:bodyPr vert="horz" lIns="0" tIns="0" rIns="0" bIns="0" rtlCol="0" anchor="t">
            <a:normAutofit/>
          </a:bodyPr>
          <a:lstStyle/>
          <a:p>
            <a:r>
              <a:rPr lang="en-US">
                <a:ea typeface="+mn-lt"/>
                <a:cs typeface="+mn-lt"/>
              </a:rPr>
              <a:t>Suggestion #4: Phased hours approach</a:t>
            </a:r>
            <a:endParaRPr lang="en-US"/>
          </a:p>
          <a:p>
            <a:r>
              <a:rPr lang="en-US">
                <a:ea typeface="+mn-lt"/>
                <a:cs typeface="+mn-lt"/>
              </a:rPr>
              <a:t>Build flexibility and check-in points into the scope</a:t>
            </a:r>
          </a:p>
        </p:txBody>
      </p:sp>
      <p:pic>
        <p:nvPicPr>
          <p:cNvPr id="5" name="Picture 4">
            <a:extLst>
              <a:ext uri="{FF2B5EF4-FFF2-40B4-BE49-F238E27FC236}">
                <a16:creationId xmlns:a16="http://schemas.microsoft.com/office/drawing/2014/main" id="{54FAD39A-DC5A-4431-BDF7-15A18A4359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25431" y="948733"/>
            <a:ext cx="3152169" cy="2480267"/>
          </a:xfrm>
          <a:prstGeom prst="rect">
            <a:avLst/>
          </a:prstGeom>
          <a:noFill/>
          <a:ln>
            <a:noFill/>
          </a:ln>
        </p:spPr>
      </p:pic>
      <p:pic>
        <p:nvPicPr>
          <p:cNvPr id="6" name="Picture 5">
            <a:extLst>
              <a:ext uri="{FF2B5EF4-FFF2-40B4-BE49-F238E27FC236}">
                <a16:creationId xmlns:a16="http://schemas.microsoft.com/office/drawing/2014/main" id="{5F04597A-24D9-4F86-A8D4-613972150AE9}"/>
              </a:ext>
            </a:extLst>
          </p:cNvPr>
          <p:cNvPicPr/>
          <p:nvPr/>
        </p:nvPicPr>
        <p:blipFill>
          <a:blip r:embed="rId4">
            <a:extLst>
              <a:ext uri="{28A0092B-C50C-407E-A947-70E740481C1C}">
                <a14:useLocalDpi xmlns:a14="http://schemas.microsoft.com/office/drawing/2010/main" val="0"/>
              </a:ext>
            </a:extLst>
          </a:blip>
          <a:stretch>
            <a:fillRect/>
          </a:stretch>
        </p:blipFill>
        <p:spPr>
          <a:xfrm>
            <a:off x="8125431" y="3449935"/>
            <a:ext cx="3152169" cy="2410080"/>
          </a:xfrm>
          <a:prstGeom prst="rect">
            <a:avLst/>
          </a:prstGeom>
        </p:spPr>
      </p:pic>
      <p:sp>
        <p:nvSpPr>
          <p:cNvPr id="9" name="Rectangle: Rounded Corners 8">
            <a:extLst>
              <a:ext uri="{FF2B5EF4-FFF2-40B4-BE49-F238E27FC236}">
                <a16:creationId xmlns:a16="http://schemas.microsoft.com/office/drawing/2014/main" id="{231F0EDE-2191-4B89-ABEB-2916688A6C58}"/>
              </a:ext>
            </a:extLst>
          </p:cNvPr>
          <p:cNvSpPr/>
          <p:nvPr/>
        </p:nvSpPr>
        <p:spPr>
          <a:xfrm>
            <a:off x="661337" y="2463631"/>
            <a:ext cx="6843713" cy="761913"/>
          </a:xfrm>
          <a:prstGeom prst="roundRect">
            <a:avLst>
              <a:gd name="adj" fmla="val 10000"/>
            </a:avLst>
          </a:prstGeom>
          <a:solidFill>
            <a:srgbClr val="98D1A6"/>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Rounded Corners 9">
            <a:extLst>
              <a:ext uri="{FF2B5EF4-FFF2-40B4-BE49-F238E27FC236}">
                <a16:creationId xmlns:a16="http://schemas.microsoft.com/office/drawing/2014/main" id="{521E9755-D754-4505-B3E6-20A7B1251282}"/>
              </a:ext>
            </a:extLst>
          </p:cNvPr>
          <p:cNvSpPr/>
          <p:nvPr/>
        </p:nvSpPr>
        <p:spPr>
          <a:xfrm>
            <a:off x="661337" y="3641022"/>
            <a:ext cx="6843713" cy="761913"/>
          </a:xfrm>
          <a:prstGeom prst="roundRect">
            <a:avLst>
              <a:gd name="adj" fmla="val 10000"/>
            </a:avLst>
          </a:prstGeom>
          <a:solidFill>
            <a:srgbClr val="F3A88B"/>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Rounded Corners 10">
            <a:extLst>
              <a:ext uri="{FF2B5EF4-FFF2-40B4-BE49-F238E27FC236}">
                <a16:creationId xmlns:a16="http://schemas.microsoft.com/office/drawing/2014/main" id="{D21BCE34-09EA-4623-A783-11BC70B6B9BE}"/>
              </a:ext>
            </a:extLst>
          </p:cNvPr>
          <p:cNvSpPr/>
          <p:nvPr/>
        </p:nvSpPr>
        <p:spPr>
          <a:xfrm>
            <a:off x="661337" y="4840853"/>
            <a:ext cx="6843713" cy="761913"/>
          </a:xfrm>
          <a:prstGeom prst="roundRect">
            <a:avLst>
              <a:gd name="adj" fmla="val 10000"/>
            </a:avLst>
          </a:prstGeom>
          <a:solidFill>
            <a:srgbClr val="F3A88B"/>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2" name="Graphic 11" descr="Magnifying glass">
            <a:extLst>
              <a:ext uri="{FF2B5EF4-FFF2-40B4-BE49-F238E27FC236}">
                <a16:creationId xmlns:a16="http://schemas.microsoft.com/office/drawing/2014/main" id="{984F1B9D-046E-4C6B-8197-17E43E9064D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87067" y="2524547"/>
            <a:ext cx="640080" cy="640080"/>
          </a:xfrm>
          <a:prstGeom prst="rect">
            <a:avLst/>
          </a:prstGeom>
        </p:spPr>
      </p:pic>
      <p:pic>
        <p:nvPicPr>
          <p:cNvPr id="13" name="Graphic 12" descr="Thumbs up sign">
            <a:extLst>
              <a:ext uri="{FF2B5EF4-FFF2-40B4-BE49-F238E27FC236}">
                <a16:creationId xmlns:a16="http://schemas.microsoft.com/office/drawing/2014/main" id="{F672466F-79B4-4AEC-BD16-15E1BFC8331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84209" y="3684687"/>
            <a:ext cx="640080" cy="640080"/>
          </a:xfrm>
          <a:prstGeom prst="rect">
            <a:avLst/>
          </a:prstGeom>
        </p:spPr>
      </p:pic>
      <p:pic>
        <p:nvPicPr>
          <p:cNvPr id="14" name="Graphic 13" descr="Checklist">
            <a:extLst>
              <a:ext uri="{FF2B5EF4-FFF2-40B4-BE49-F238E27FC236}">
                <a16:creationId xmlns:a16="http://schemas.microsoft.com/office/drawing/2014/main" id="{7638C9D8-7504-438A-9F3B-C52C18CAC91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0405" y="4901769"/>
            <a:ext cx="640080" cy="640080"/>
          </a:xfrm>
          <a:prstGeom prst="rect">
            <a:avLst/>
          </a:prstGeom>
        </p:spPr>
      </p:pic>
      <p:sp>
        <p:nvSpPr>
          <p:cNvPr id="17" name="Content Placeholder 1">
            <a:extLst>
              <a:ext uri="{FF2B5EF4-FFF2-40B4-BE49-F238E27FC236}">
                <a16:creationId xmlns:a16="http://schemas.microsoft.com/office/drawing/2014/main" id="{11FA811D-95B1-410E-A124-AA0AE7E34FA0}"/>
              </a:ext>
            </a:extLst>
          </p:cNvPr>
          <p:cNvSpPr txBox="1">
            <a:spLocks/>
          </p:cNvSpPr>
          <p:nvPr/>
        </p:nvSpPr>
        <p:spPr>
          <a:xfrm>
            <a:off x="1446735" y="2612616"/>
            <a:ext cx="5417756" cy="621055"/>
          </a:xfrm>
          <a:prstGeom prst="rect">
            <a:avLst/>
          </a:prstGeom>
        </p:spPr>
        <p:txBody>
          <a:bodyPr vert="horz" lIns="0" tIns="0" rIns="0" bIns="0" rtlCol="0" anchor="t">
            <a:normAutofit lnSpcReduction="10000"/>
          </a:bodyPr>
          <a:lstStyle>
            <a:lvl1pPr marL="171450" indent="-171450" algn="l" defTabSz="914400" rtl="0" eaLnBrk="1" latinLnBrk="0" hangingPunct="1">
              <a:lnSpc>
                <a:spcPct val="85000"/>
              </a:lnSpc>
              <a:spcBef>
                <a:spcPts val="0"/>
              </a:spcBef>
              <a:spcAft>
                <a:spcPts val="1400"/>
              </a:spcAft>
              <a:buFontTx/>
              <a:buBlip>
                <a:blip r:embed="rId11"/>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12"/>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lvl="1" indent="0">
              <a:buNone/>
            </a:pPr>
            <a:r>
              <a:rPr lang="en-US" b="1">
                <a:solidFill>
                  <a:schemeClr val="bg1"/>
                </a:solidFill>
              </a:rPr>
              <a:t>Investigation Phase (look for solutions) Planning Phase</a:t>
            </a:r>
          </a:p>
        </p:txBody>
      </p:sp>
      <p:sp>
        <p:nvSpPr>
          <p:cNvPr id="18" name="Content Placeholder 1">
            <a:extLst>
              <a:ext uri="{FF2B5EF4-FFF2-40B4-BE49-F238E27FC236}">
                <a16:creationId xmlns:a16="http://schemas.microsoft.com/office/drawing/2014/main" id="{B8886BEB-CFC9-4C4D-8CED-308147BB163D}"/>
              </a:ext>
            </a:extLst>
          </p:cNvPr>
          <p:cNvSpPr txBox="1">
            <a:spLocks/>
          </p:cNvSpPr>
          <p:nvPr/>
        </p:nvSpPr>
        <p:spPr>
          <a:xfrm>
            <a:off x="1434116" y="3757320"/>
            <a:ext cx="5417756" cy="621055"/>
          </a:xfrm>
          <a:prstGeom prst="rect">
            <a:avLst/>
          </a:prstGeom>
        </p:spPr>
        <p:txBody>
          <a:bodyPr vert="horz" lIns="0" tIns="0" rIns="0" bIns="0" rtlCol="0" anchor="t">
            <a:normAutofit lnSpcReduction="10000"/>
          </a:bodyPr>
          <a:lstStyle>
            <a:lvl1pPr marL="171450" indent="-171450" algn="l" defTabSz="914400" rtl="0" eaLnBrk="1" latinLnBrk="0" hangingPunct="1">
              <a:lnSpc>
                <a:spcPct val="85000"/>
              </a:lnSpc>
              <a:spcBef>
                <a:spcPts val="0"/>
              </a:spcBef>
              <a:spcAft>
                <a:spcPts val="1400"/>
              </a:spcAft>
              <a:buFontTx/>
              <a:buBlip>
                <a:blip r:embed="rId11"/>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12"/>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lvl="1" indent="0">
              <a:buNone/>
            </a:pPr>
            <a:r>
              <a:rPr lang="en-US" b="1">
                <a:solidFill>
                  <a:schemeClr val="bg1"/>
                </a:solidFill>
              </a:rPr>
              <a:t>Initial Viability Phase (could it work?) PD&amp;E Phase</a:t>
            </a:r>
          </a:p>
        </p:txBody>
      </p:sp>
      <p:sp>
        <p:nvSpPr>
          <p:cNvPr id="19" name="Content Placeholder 1">
            <a:extLst>
              <a:ext uri="{FF2B5EF4-FFF2-40B4-BE49-F238E27FC236}">
                <a16:creationId xmlns:a16="http://schemas.microsoft.com/office/drawing/2014/main" id="{B191F1DA-B209-4C87-8C4B-73FAEA553353}"/>
              </a:ext>
            </a:extLst>
          </p:cNvPr>
          <p:cNvSpPr txBox="1">
            <a:spLocks/>
          </p:cNvSpPr>
          <p:nvPr/>
        </p:nvSpPr>
        <p:spPr>
          <a:xfrm>
            <a:off x="1452214" y="4951252"/>
            <a:ext cx="5417756" cy="621055"/>
          </a:xfrm>
          <a:prstGeom prst="rect">
            <a:avLst/>
          </a:prstGeom>
        </p:spPr>
        <p:txBody>
          <a:bodyPr vert="horz" lIns="0" tIns="0" rIns="0" bIns="0" rtlCol="0" anchor="t">
            <a:normAutofit lnSpcReduction="10000"/>
          </a:bodyPr>
          <a:lstStyle>
            <a:lvl1pPr marL="171450" indent="-171450" algn="l" defTabSz="914400" rtl="0" eaLnBrk="1" latinLnBrk="0" hangingPunct="1">
              <a:lnSpc>
                <a:spcPct val="85000"/>
              </a:lnSpc>
              <a:spcBef>
                <a:spcPts val="0"/>
              </a:spcBef>
              <a:spcAft>
                <a:spcPts val="1400"/>
              </a:spcAft>
              <a:buFontTx/>
              <a:buBlip>
                <a:blip r:embed="rId11"/>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12"/>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lvl="1" indent="0">
              <a:buNone/>
            </a:pPr>
            <a:r>
              <a:rPr lang="en-US" b="1">
                <a:solidFill>
                  <a:schemeClr val="bg1"/>
                </a:solidFill>
              </a:rPr>
              <a:t>Detailed Phase (does it work? and can we permit it?) PD&amp;E Phase</a:t>
            </a:r>
          </a:p>
        </p:txBody>
      </p:sp>
    </p:spTree>
    <p:extLst>
      <p:ext uri="{BB962C8B-B14F-4D97-AF65-F5344CB8AC3E}">
        <p14:creationId xmlns:p14="http://schemas.microsoft.com/office/powerpoint/2010/main" val="341276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52F6390-7ED5-4403-A843-03794723E6C3}"/>
              </a:ext>
            </a:extLst>
          </p:cNvPr>
          <p:cNvSpPr txBox="1">
            <a:spLocks/>
          </p:cNvSpPr>
          <p:nvPr/>
        </p:nvSpPr>
        <p:spPr>
          <a:xfrm>
            <a:off x="2560320" y="3852016"/>
            <a:ext cx="7071360" cy="448887"/>
          </a:xfrm>
          <a:prstGeom prst="rect">
            <a:avLst/>
          </a:prstGeom>
        </p:spPr>
        <p:txBody>
          <a:bodyPr vert="horz" lIns="0" tIns="0" rIns="0" bIns="0" rtlCol="0">
            <a:normAutofit/>
          </a:bodyPr>
          <a:lstStyle>
            <a:lvl1pPr marL="0" indent="0" algn="l" defTabSz="914400" rtl="0" eaLnBrk="1" latinLnBrk="0" hangingPunct="1">
              <a:lnSpc>
                <a:spcPct val="85000"/>
              </a:lnSpc>
              <a:spcBef>
                <a:spcPts val="0"/>
              </a:spcBef>
              <a:spcAft>
                <a:spcPts val="1400"/>
              </a:spcAft>
              <a:buFontTx/>
              <a:buNone/>
              <a:defRPr sz="2500" kern="1200" spc="-80" baseline="0">
                <a:solidFill>
                  <a:schemeClr val="tx1">
                    <a:tint val="75000"/>
                  </a:schemeClr>
                </a:solidFill>
                <a:latin typeface="+mn-lt"/>
                <a:ea typeface="+mn-ea"/>
                <a:cs typeface="+mn-cs"/>
              </a:defRPr>
            </a:lvl1pPr>
            <a:lvl2pPr marL="457200" indent="0" algn="ctr" defTabSz="914400" rtl="0" eaLnBrk="1" latinLnBrk="0" hangingPunct="1">
              <a:lnSpc>
                <a:spcPct val="85000"/>
              </a:lnSpc>
              <a:spcBef>
                <a:spcPts val="0"/>
              </a:spcBef>
              <a:spcAft>
                <a:spcPts val="1400"/>
              </a:spcAft>
              <a:buSzPct val="95000"/>
              <a:buFontTx/>
              <a:buNone/>
              <a:defRPr sz="2600" kern="1200" spc="-80" baseline="0">
                <a:solidFill>
                  <a:schemeClr val="tx1">
                    <a:tint val="75000"/>
                  </a:schemeClr>
                </a:solidFill>
                <a:latin typeface="+mn-lt"/>
                <a:ea typeface="+mn-ea"/>
                <a:cs typeface="+mn-cs"/>
              </a:defRPr>
            </a:lvl2pPr>
            <a:lvl3pPr marL="914400" indent="0" algn="ctr"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None/>
              <a:defRPr sz="2200" kern="1200" spc="-80" baseline="0">
                <a:solidFill>
                  <a:schemeClr val="tx1">
                    <a:tint val="75000"/>
                  </a:schemeClr>
                </a:solidFill>
                <a:latin typeface="+mn-lt"/>
                <a:ea typeface="+mn-ea"/>
                <a:cs typeface="+mn-cs"/>
              </a:defRPr>
            </a:lvl3pPr>
            <a:lvl4pPr marL="1371600" indent="0" algn="ctr"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None/>
              <a:defRPr sz="2000" kern="1200" spc="-80" baseline="0">
                <a:solidFill>
                  <a:schemeClr val="tx1">
                    <a:tint val="75000"/>
                  </a:schemeClr>
                </a:solidFill>
                <a:latin typeface="+mn-lt"/>
                <a:ea typeface="+mn-ea"/>
                <a:cs typeface="+mn-cs"/>
              </a:defRPr>
            </a:lvl4pPr>
            <a:lvl5pPr marL="1828800" indent="0" algn="ctr"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None/>
              <a:tabLst/>
              <a:defRPr sz="2000" kern="1200" spc="-80" baseline="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1400"/>
              </a:spcAft>
              <a:buClrTx/>
              <a:buSzTx/>
              <a:buFontTx/>
              <a:buNone/>
              <a:tabLst/>
              <a:defRPr/>
            </a:pPr>
            <a:r>
              <a:rPr lang="en-US">
                <a:solidFill>
                  <a:prstClr val="black">
                    <a:tint val="75000"/>
                  </a:prstClr>
                </a:solidFill>
                <a:latin typeface="Calibri"/>
              </a:rPr>
              <a:t>December 5</a:t>
            </a:r>
            <a:r>
              <a:rPr lang="en-US" baseline="30000">
                <a:solidFill>
                  <a:prstClr val="black">
                    <a:tint val="75000"/>
                  </a:prstClr>
                </a:solidFill>
                <a:latin typeface="Calibri"/>
              </a:rPr>
              <a:t>th</a:t>
            </a:r>
            <a:r>
              <a:rPr lang="en-US">
                <a:solidFill>
                  <a:prstClr val="black">
                    <a:tint val="75000"/>
                  </a:prstClr>
                </a:solidFill>
                <a:latin typeface="Calibri"/>
              </a:rPr>
              <a:t>, 2023</a:t>
            </a:r>
            <a:endParaRPr kumimoji="0" lang="en-US" sz="2500" b="0" i="0" u="none" strike="noStrike" kern="1200" cap="none" spc="-80" normalizeH="0" baseline="0" noProof="0">
              <a:ln>
                <a:noFill/>
              </a:ln>
              <a:solidFill>
                <a:prstClr val="black">
                  <a:tint val="75000"/>
                </a:prstClr>
              </a:solidFill>
              <a:effectLst/>
              <a:uLnTx/>
              <a:uFillTx/>
              <a:latin typeface="Calibri"/>
              <a:ea typeface="+mn-ea"/>
              <a:cs typeface="+mn-cs"/>
            </a:endParaRPr>
          </a:p>
        </p:txBody>
      </p:sp>
      <p:sp>
        <p:nvSpPr>
          <p:cNvPr id="10" name="Subtitle 2">
            <a:extLst>
              <a:ext uri="{FF2B5EF4-FFF2-40B4-BE49-F238E27FC236}">
                <a16:creationId xmlns:a16="http://schemas.microsoft.com/office/drawing/2014/main" id="{861A2B25-1C3D-4E41-8DB9-5996C34D7F6C}"/>
              </a:ext>
            </a:extLst>
          </p:cNvPr>
          <p:cNvSpPr>
            <a:spLocks noGrp="1"/>
          </p:cNvSpPr>
          <p:nvPr>
            <p:ph type="subTitle" idx="1"/>
          </p:nvPr>
        </p:nvSpPr>
        <p:spPr>
          <a:xfrm>
            <a:off x="377072" y="4571560"/>
            <a:ext cx="11274458" cy="542293"/>
          </a:xfrm>
          <a:solidFill>
            <a:schemeClr val="bg1">
              <a:lumMod val="95000"/>
              <a:alpha val="49804"/>
            </a:schemeClr>
          </a:solidFill>
        </p:spPr>
        <p:txBody>
          <a:bodyPr anchor="ctr">
            <a:normAutofit/>
          </a:bodyPr>
          <a:lstStyle/>
          <a:p>
            <a:pPr algn="ctr"/>
            <a:r>
              <a:rPr lang="en-US"/>
              <a:t>Presenters – Lauren Boes, P.E., Katey Earp, P.E., &amp; Rick Renna P.E.</a:t>
            </a:r>
          </a:p>
        </p:txBody>
      </p:sp>
      <p:cxnSp>
        <p:nvCxnSpPr>
          <p:cNvPr id="11" name="Straight Connector 10">
            <a:extLst>
              <a:ext uri="{FF2B5EF4-FFF2-40B4-BE49-F238E27FC236}">
                <a16:creationId xmlns:a16="http://schemas.microsoft.com/office/drawing/2014/main" id="{68C92A6E-036F-4EE7-AAEE-31C81748488B}"/>
              </a:ext>
            </a:extLst>
          </p:cNvPr>
          <p:cNvCxnSpPr>
            <a:cxnSpLocks/>
          </p:cNvCxnSpPr>
          <p:nvPr/>
        </p:nvCxnSpPr>
        <p:spPr>
          <a:xfrm>
            <a:off x="377072" y="4479131"/>
            <a:ext cx="11274458" cy="0"/>
          </a:xfrm>
          <a:prstGeom prst="line">
            <a:avLst/>
          </a:prstGeom>
          <a:ln>
            <a:solidFill>
              <a:srgbClr val="0E7BA5"/>
            </a:solidFill>
          </a:ln>
        </p:spPr>
        <p:style>
          <a:lnRef idx="3">
            <a:schemeClr val="accent4"/>
          </a:lnRef>
          <a:fillRef idx="0">
            <a:schemeClr val="accent4"/>
          </a:fillRef>
          <a:effectRef idx="2">
            <a:schemeClr val="accent4"/>
          </a:effectRef>
          <a:fontRef idx="minor">
            <a:schemeClr val="tx1"/>
          </a:fontRef>
        </p:style>
      </p:cxnSp>
      <p:pic>
        <p:nvPicPr>
          <p:cNvPr id="14" name="Picture 13">
            <a:extLst>
              <a:ext uri="{FF2B5EF4-FFF2-40B4-BE49-F238E27FC236}">
                <a16:creationId xmlns:a16="http://schemas.microsoft.com/office/drawing/2014/main" id="{100ABF8C-72DF-45BB-ACBB-847CE93B60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072" y="3071250"/>
            <a:ext cx="2817882" cy="674849"/>
          </a:xfrm>
          <a:prstGeom prst="rect">
            <a:avLst/>
          </a:prstGeom>
          <a:noFill/>
          <a:ln>
            <a:noFill/>
          </a:ln>
        </p:spPr>
      </p:pic>
      <p:sp>
        <p:nvSpPr>
          <p:cNvPr id="15" name="Title 1">
            <a:extLst>
              <a:ext uri="{FF2B5EF4-FFF2-40B4-BE49-F238E27FC236}">
                <a16:creationId xmlns:a16="http://schemas.microsoft.com/office/drawing/2014/main" id="{D3E7707E-3555-4296-8525-9ADDA2A394D0}"/>
              </a:ext>
            </a:extLst>
          </p:cNvPr>
          <p:cNvSpPr txBox="1">
            <a:spLocks/>
          </p:cNvSpPr>
          <p:nvPr/>
        </p:nvSpPr>
        <p:spPr>
          <a:xfrm>
            <a:off x="2360813" y="2845713"/>
            <a:ext cx="10440785" cy="961758"/>
          </a:xfrm>
          <a:prstGeom prst="rect">
            <a:avLst/>
          </a:prstGeom>
        </p:spPr>
        <p:txBody>
          <a:bodyPr vert="horz" lIns="0" tIns="0" rIns="0" bIns="0" rtlCol="0" anchor="ctr" anchorCtr="0">
            <a:noAutofit/>
          </a:bodyPr>
          <a:lstStyle>
            <a:lvl1pPr algn="l" defTabSz="914400" rtl="0" eaLnBrk="1" latinLnBrk="0" hangingPunct="1">
              <a:lnSpc>
                <a:spcPct val="75000"/>
              </a:lnSpc>
              <a:spcBef>
                <a:spcPct val="0"/>
              </a:spcBef>
              <a:buNone/>
              <a:defRPr sz="3900" b="1" kern="1200" spc="-90" baseline="0">
                <a:solidFill>
                  <a:schemeClr val="tx2"/>
                </a:solidFill>
                <a:latin typeface="+mj-lt"/>
                <a:ea typeface="+mj-ea"/>
                <a:cs typeface="+mj-cs"/>
              </a:defRPr>
            </a:lvl1pPr>
          </a:lstStyle>
          <a:p>
            <a:pPr algn="ctr">
              <a:lnSpc>
                <a:spcPct val="100000"/>
              </a:lnSpc>
              <a:spcBef>
                <a:spcPts val="0"/>
              </a:spcBef>
            </a:pPr>
            <a:r>
              <a:rPr lang="en-US" sz="2400">
                <a:solidFill>
                  <a:schemeClr val="accent2"/>
                </a:solidFill>
              </a:rPr>
              <a:t>W</a:t>
            </a:r>
            <a:r>
              <a:rPr lang="en-US" sz="2400" b="0">
                <a:solidFill>
                  <a:schemeClr val="accent2"/>
                </a:solidFill>
              </a:rPr>
              <a:t>atershed </a:t>
            </a:r>
            <a:r>
              <a:rPr lang="en-US" sz="2400">
                <a:solidFill>
                  <a:schemeClr val="accent2"/>
                </a:solidFill>
              </a:rPr>
              <a:t>A</a:t>
            </a:r>
            <a:r>
              <a:rPr lang="en-US" sz="2400" b="0">
                <a:solidFill>
                  <a:schemeClr val="accent2"/>
                </a:solidFill>
              </a:rPr>
              <a:t>pproach </a:t>
            </a:r>
            <a:r>
              <a:rPr lang="en-US" sz="2400">
                <a:solidFill>
                  <a:schemeClr val="accent2"/>
                </a:solidFill>
              </a:rPr>
              <a:t>t</a:t>
            </a:r>
            <a:r>
              <a:rPr lang="en-US" sz="2400" b="0">
                <a:solidFill>
                  <a:schemeClr val="accent2"/>
                </a:solidFill>
              </a:rPr>
              <a:t>o </a:t>
            </a:r>
            <a:r>
              <a:rPr lang="en-US" sz="2400">
                <a:solidFill>
                  <a:schemeClr val="accent2"/>
                </a:solidFill>
              </a:rPr>
              <a:t>E</a:t>
            </a:r>
            <a:r>
              <a:rPr lang="en-US" sz="2400" b="0">
                <a:solidFill>
                  <a:schemeClr val="accent2"/>
                </a:solidFill>
              </a:rPr>
              <a:t>valuate </a:t>
            </a:r>
            <a:r>
              <a:rPr lang="en-US" sz="2400">
                <a:solidFill>
                  <a:schemeClr val="accent2"/>
                </a:solidFill>
              </a:rPr>
              <a:t>R</a:t>
            </a:r>
            <a:r>
              <a:rPr lang="en-US" sz="2400" b="0">
                <a:solidFill>
                  <a:schemeClr val="accent2"/>
                </a:solidFill>
              </a:rPr>
              <a:t>egional </a:t>
            </a:r>
            <a:r>
              <a:rPr lang="en-US" sz="2400">
                <a:solidFill>
                  <a:schemeClr val="accent2"/>
                </a:solidFill>
              </a:rPr>
              <a:t>S</a:t>
            </a:r>
            <a:r>
              <a:rPr lang="en-US" sz="2400" b="0">
                <a:solidFill>
                  <a:schemeClr val="accent2"/>
                </a:solidFill>
              </a:rPr>
              <a:t>tormwater </a:t>
            </a:r>
            <a:r>
              <a:rPr lang="en-US" sz="2400">
                <a:solidFill>
                  <a:schemeClr val="accent2"/>
                </a:solidFill>
              </a:rPr>
              <a:t>S</a:t>
            </a:r>
            <a:r>
              <a:rPr lang="en-US" sz="2400" b="0">
                <a:solidFill>
                  <a:schemeClr val="accent2"/>
                </a:solidFill>
              </a:rPr>
              <a:t>olutions</a:t>
            </a:r>
          </a:p>
        </p:txBody>
      </p:sp>
      <p:pic>
        <p:nvPicPr>
          <p:cNvPr id="2050" name="Picture 4" descr="A green and white triangle pattern&#10;&#10;Description automatically generated">
            <a:extLst>
              <a:ext uri="{FF2B5EF4-FFF2-40B4-BE49-F238E27FC236}">
                <a16:creationId xmlns:a16="http://schemas.microsoft.com/office/drawing/2014/main" id="{0ACD727A-1FFB-3711-4F93-2B44E4F31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38" y="262982"/>
            <a:ext cx="11664723" cy="213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75C5D9A0-DB98-C32D-7E60-3B1CBDFBBA01}"/>
              </a:ext>
            </a:extLst>
          </p:cNvPr>
          <p:cNvCxnSpPr>
            <a:cxnSpLocks/>
          </p:cNvCxnSpPr>
          <p:nvPr/>
        </p:nvCxnSpPr>
        <p:spPr>
          <a:xfrm>
            <a:off x="377072" y="2628560"/>
            <a:ext cx="11274458" cy="0"/>
          </a:xfrm>
          <a:prstGeom prst="line">
            <a:avLst/>
          </a:prstGeom>
          <a:ln>
            <a:solidFill>
              <a:srgbClr val="0E7BA5"/>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113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4AD79C-4BDE-4CFA-8908-F5FD7D465922}"/>
              </a:ext>
            </a:extLst>
          </p:cNvPr>
          <p:cNvSpPr>
            <a:spLocks noGrp="1"/>
          </p:cNvSpPr>
          <p:nvPr>
            <p:ph type="title"/>
          </p:nvPr>
        </p:nvSpPr>
        <p:spPr/>
        <p:txBody>
          <a:bodyPr anchor="ctr">
            <a:normAutofit/>
          </a:bodyPr>
          <a:lstStyle/>
          <a:p>
            <a:r>
              <a:rPr lang="en-US"/>
              <a:t>What About Uncertainty?</a:t>
            </a:r>
          </a:p>
        </p:txBody>
      </p:sp>
      <p:pic>
        <p:nvPicPr>
          <p:cNvPr id="6" name="Graphic 5">
            <a:extLst>
              <a:ext uri="{FF2B5EF4-FFF2-40B4-BE49-F238E27FC236}">
                <a16:creationId xmlns:a16="http://schemas.microsoft.com/office/drawing/2014/main" id="{4F36AE61-E63E-42FA-8419-EF526EA58A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901"/>
          <a:stretch/>
        </p:blipFill>
        <p:spPr>
          <a:xfrm rot="10800000">
            <a:off x="1099184" y="1097598"/>
            <a:ext cx="9993630" cy="441198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B5CF760-55C8-4B67-BFC4-5983541593F8}"/>
              </a:ext>
            </a:extLst>
          </p:cNvPr>
          <p:cNvSpPr txBox="1"/>
          <p:nvPr/>
        </p:nvSpPr>
        <p:spPr>
          <a:xfrm>
            <a:off x="1536583" y="1490292"/>
            <a:ext cx="3794374" cy="95410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2400"/>
              </a:spcBef>
              <a:spcAft>
                <a:spcPts val="600"/>
              </a:spcAft>
              <a:buClrTx/>
              <a:buSzTx/>
              <a:buFontTx/>
              <a:buNone/>
              <a:tabLst/>
              <a:defRPr/>
            </a:pPr>
            <a:r>
              <a:rPr kumimoji="0" lang="en-US" sz="2800" b="1" i="0" u="none" strike="noStrike" kern="1200" cap="none" spc="-80" normalizeH="0" baseline="0" noProof="0">
                <a:ln>
                  <a:noFill/>
                </a:ln>
                <a:solidFill>
                  <a:prstClr val="white"/>
                </a:solidFill>
                <a:effectLst/>
                <a:uLnTx/>
                <a:uFillTx/>
                <a:latin typeface="Calibri"/>
                <a:ea typeface="+mn-ea"/>
                <a:cs typeface="+mn-cs"/>
              </a:rPr>
              <a:t>Methods for addressing uncertainty in scoping</a:t>
            </a:r>
          </a:p>
        </p:txBody>
      </p:sp>
      <p:sp>
        <p:nvSpPr>
          <p:cNvPr id="11" name="TextBox 10">
            <a:extLst>
              <a:ext uri="{FF2B5EF4-FFF2-40B4-BE49-F238E27FC236}">
                <a16:creationId xmlns:a16="http://schemas.microsoft.com/office/drawing/2014/main" id="{172A9956-D503-450F-A1E2-5E3E27BA73B0}"/>
              </a:ext>
            </a:extLst>
          </p:cNvPr>
          <p:cNvSpPr txBox="1"/>
          <p:nvPr/>
        </p:nvSpPr>
        <p:spPr>
          <a:xfrm>
            <a:off x="6662250" y="1490292"/>
            <a:ext cx="3794374" cy="954107"/>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2400"/>
              </a:spcBef>
              <a:spcAft>
                <a:spcPts val="600"/>
              </a:spcAft>
              <a:buClrTx/>
              <a:buSzTx/>
              <a:buFontTx/>
              <a:buNone/>
              <a:tabLst/>
              <a:defRPr/>
            </a:pPr>
            <a:r>
              <a:rPr kumimoji="0" lang="en-US" sz="2800" b="1" i="0" u="none" strike="noStrike" kern="1200" cap="none" spc="-80" normalizeH="0" baseline="0" noProof="0">
                <a:ln>
                  <a:noFill/>
                </a:ln>
                <a:solidFill>
                  <a:prstClr val="white"/>
                </a:solidFill>
                <a:effectLst/>
                <a:uLnTx/>
                <a:uFillTx/>
                <a:latin typeface="Calibri"/>
                <a:ea typeface="+mn-ea"/>
                <a:cs typeface="+mn-cs"/>
              </a:rPr>
              <a:t>Methods to manage funding</a:t>
            </a:r>
          </a:p>
        </p:txBody>
      </p:sp>
      <p:sp>
        <p:nvSpPr>
          <p:cNvPr id="9" name="Content Placeholder 2">
            <a:extLst>
              <a:ext uri="{FF2B5EF4-FFF2-40B4-BE49-F238E27FC236}">
                <a16:creationId xmlns:a16="http://schemas.microsoft.com/office/drawing/2014/main" id="{DE38E179-446B-4403-AA6E-07D8E0DFE1A4}"/>
              </a:ext>
            </a:extLst>
          </p:cNvPr>
          <p:cNvSpPr txBox="1">
            <a:spLocks/>
          </p:cNvSpPr>
          <p:nvPr/>
        </p:nvSpPr>
        <p:spPr>
          <a:xfrm>
            <a:off x="1382795" y="2686534"/>
            <a:ext cx="4179019" cy="2681173"/>
          </a:xfrm>
          <a:prstGeom prst="rect">
            <a:avLst/>
          </a:prstGeom>
          <a:noFill/>
        </p:spPr>
        <p:txBody>
          <a:bodyPr vert="horz" lIns="0" tIns="0" rIns="0" bIns="0" rtlCol="0" anchor="ctr">
            <a:noAutofit/>
          </a:bodyPr>
          <a:lstStyle>
            <a:lvl1pPr marL="216694" indent="-216694" algn="l" defTabSz="685800" rtl="0" eaLnBrk="1" latinLnBrk="0" hangingPunct="1">
              <a:lnSpc>
                <a:spcPct val="85000"/>
              </a:lnSpc>
              <a:spcBef>
                <a:spcPts val="0"/>
              </a:spcBef>
              <a:spcAft>
                <a:spcPts val="1050"/>
              </a:spcAft>
              <a:buSzPct val="130000"/>
              <a:buFontTx/>
              <a:buBlip>
                <a:blip r:embed="rId5"/>
              </a:buBlip>
              <a:defRPr sz="1800" kern="1200" spc="-60" baseline="0">
                <a:solidFill>
                  <a:schemeClr val="tx1"/>
                </a:solidFill>
                <a:latin typeface="+mn-lt"/>
                <a:ea typeface="+mn-ea"/>
                <a:cs typeface="+mn-cs"/>
              </a:defRPr>
            </a:lvl1pPr>
            <a:lvl2pPr marL="597694" indent="-211931" algn="l" defTabSz="685800" rtl="0" eaLnBrk="1" latinLnBrk="0" hangingPunct="1">
              <a:lnSpc>
                <a:spcPct val="85000"/>
              </a:lnSpc>
              <a:spcBef>
                <a:spcPts val="0"/>
              </a:spcBef>
              <a:spcAft>
                <a:spcPts val="1050"/>
              </a:spcAft>
              <a:buSzPct val="105000"/>
              <a:buFontTx/>
              <a:buBlip>
                <a:blip r:embed="rId6"/>
              </a:buBlip>
              <a:defRPr sz="1800" kern="1200" spc="-60" baseline="0">
                <a:solidFill>
                  <a:schemeClr val="tx1"/>
                </a:solidFill>
                <a:latin typeface="+mn-lt"/>
                <a:ea typeface="+mn-ea"/>
                <a:cs typeface="+mn-cs"/>
              </a:defRPr>
            </a:lvl2pPr>
            <a:lvl3pPr marL="857250" indent="-166688" algn="l" defTabSz="685800" rtl="0" eaLnBrk="1" latinLnBrk="0" hangingPunct="1">
              <a:lnSpc>
                <a:spcPct val="85000"/>
              </a:lnSpc>
              <a:spcBef>
                <a:spcPts val="0"/>
              </a:spcBef>
              <a:spcAft>
                <a:spcPts val="1050"/>
              </a:spcAft>
              <a:buClr>
                <a:schemeClr val="tx2">
                  <a:lumMod val="60000"/>
                  <a:lumOff val="40000"/>
                </a:schemeClr>
              </a:buClr>
              <a:buSzPct val="90000"/>
              <a:buFont typeface="Arial" panose="020B0604020202020204" pitchFamily="34" charset="0"/>
              <a:buChar char="•"/>
              <a:defRPr sz="1800" kern="1200" spc="-60" baseline="0">
                <a:solidFill>
                  <a:schemeClr val="tx1"/>
                </a:solidFill>
                <a:latin typeface="+mn-lt"/>
                <a:ea typeface="+mn-ea"/>
                <a:cs typeface="+mn-cs"/>
              </a:defRPr>
            </a:lvl3pPr>
            <a:lvl4pPr marL="1073944" indent="-166688"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defRPr sz="1800" kern="1200" spc="-60" baseline="0">
                <a:solidFill>
                  <a:schemeClr val="tx1"/>
                </a:solidFill>
                <a:latin typeface="+mn-lt"/>
                <a:ea typeface="+mn-ea"/>
                <a:cs typeface="+mn-cs"/>
              </a:defRPr>
            </a:lvl4pPr>
            <a:lvl5pPr marL="1200150" indent="-127397"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tabLst/>
              <a:defRPr sz="1800" kern="1200" spc="-60" baseline="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15926" marR="0" lvl="0" indent="-288918" algn="l" defTabSz="914377" rtl="0" eaLnBrk="1" fontAlgn="auto" latinLnBrk="0" hangingPunct="1">
              <a:lnSpc>
                <a:spcPct val="100000"/>
              </a:lnSpc>
              <a:spcBef>
                <a:spcPts val="600"/>
              </a:spcBef>
              <a:spcAft>
                <a:spcPts val="600"/>
              </a:spcAft>
              <a:buClrTx/>
              <a:buSzPct val="130000"/>
              <a:buFontTx/>
              <a:buBlip>
                <a:blip r:embed="rId5"/>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Contingent Items (Optional Services)</a:t>
            </a:r>
          </a:p>
          <a:p>
            <a:pPr marL="515926" marR="0" lvl="0" indent="-288918" algn="l" defTabSz="914377" rtl="0" eaLnBrk="1" fontAlgn="auto" latinLnBrk="0" hangingPunct="1">
              <a:lnSpc>
                <a:spcPct val="100000"/>
              </a:lnSpc>
              <a:spcBef>
                <a:spcPts val="600"/>
              </a:spcBef>
              <a:spcAft>
                <a:spcPts val="600"/>
              </a:spcAft>
              <a:buClrTx/>
              <a:buSzPct val="130000"/>
              <a:buFontTx/>
              <a:buBlip>
                <a:blip r:embed="rId5"/>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Supplemental Agreements</a:t>
            </a:r>
          </a:p>
          <a:p>
            <a:pPr marL="515926" marR="0" lvl="0" indent="-288918" algn="l" defTabSz="914377" rtl="0" eaLnBrk="1" fontAlgn="auto" latinLnBrk="0" hangingPunct="1">
              <a:lnSpc>
                <a:spcPct val="100000"/>
              </a:lnSpc>
              <a:spcBef>
                <a:spcPts val="600"/>
              </a:spcBef>
              <a:spcAft>
                <a:spcPts val="600"/>
              </a:spcAft>
              <a:buClrTx/>
              <a:buSzPct val="130000"/>
              <a:buFontTx/>
              <a:buBlip>
                <a:blip r:embed="rId5"/>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“Not to Exceed” Contractual Approach</a:t>
            </a:r>
          </a:p>
        </p:txBody>
      </p:sp>
      <p:sp>
        <p:nvSpPr>
          <p:cNvPr id="14" name="Content Placeholder 2">
            <a:extLst>
              <a:ext uri="{FF2B5EF4-FFF2-40B4-BE49-F238E27FC236}">
                <a16:creationId xmlns:a16="http://schemas.microsoft.com/office/drawing/2014/main" id="{4D2B7C71-D3F0-4EFB-B0EA-9A4232641084}"/>
              </a:ext>
            </a:extLst>
          </p:cNvPr>
          <p:cNvSpPr txBox="1">
            <a:spLocks/>
          </p:cNvSpPr>
          <p:nvPr/>
        </p:nvSpPr>
        <p:spPr>
          <a:xfrm>
            <a:off x="6431392" y="2511915"/>
            <a:ext cx="4179019" cy="2935737"/>
          </a:xfrm>
          <a:prstGeom prst="rect">
            <a:avLst/>
          </a:prstGeom>
        </p:spPr>
        <p:txBody>
          <a:bodyPr vert="horz" lIns="0" tIns="0" rIns="0" bIns="0" rtlCol="0" anchor="ctr">
            <a:noAutofit/>
          </a:bodyPr>
          <a:lstStyle>
            <a:lvl1pPr marL="216694" indent="-216694" algn="l" defTabSz="685800" rtl="0" eaLnBrk="1" latinLnBrk="0" hangingPunct="1">
              <a:lnSpc>
                <a:spcPct val="85000"/>
              </a:lnSpc>
              <a:spcBef>
                <a:spcPts val="0"/>
              </a:spcBef>
              <a:spcAft>
                <a:spcPts val="1050"/>
              </a:spcAft>
              <a:buSzPct val="130000"/>
              <a:buFontTx/>
              <a:buBlip>
                <a:blip r:embed="rId5"/>
              </a:buBlip>
              <a:defRPr sz="1800" kern="1200" spc="-60" baseline="0">
                <a:solidFill>
                  <a:schemeClr val="tx1"/>
                </a:solidFill>
                <a:latin typeface="+mn-lt"/>
                <a:ea typeface="+mn-ea"/>
                <a:cs typeface="+mn-cs"/>
              </a:defRPr>
            </a:lvl1pPr>
            <a:lvl2pPr marL="597694" indent="-211931" algn="l" defTabSz="685800" rtl="0" eaLnBrk="1" latinLnBrk="0" hangingPunct="1">
              <a:lnSpc>
                <a:spcPct val="85000"/>
              </a:lnSpc>
              <a:spcBef>
                <a:spcPts val="0"/>
              </a:spcBef>
              <a:spcAft>
                <a:spcPts val="1050"/>
              </a:spcAft>
              <a:buSzPct val="105000"/>
              <a:buFontTx/>
              <a:buBlip>
                <a:blip r:embed="rId6"/>
              </a:buBlip>
              <a:defRPr sz="1800" kern="1200" spc="-60" baseline="0">
                <a:solidFill>
                  <a:schemeClr val="tx1"/>
                </a:solidFill>
                <a:latin typeface="+mn-lt"/>
                <a:ea typeface="+mn-ea"/>
                <a:cs typeface="+mn-cs"/>
              </a:defRPr>
            </a:lvl2pPr>
            <a:lvl3pPr marL="857250" indent="-166688" algn="l" defTabSz="685800" rtl="0" eaLnBrk="1" latinLnBrk="0" hangingPunct="1">
              <a:lnSpc>
                <a:spcPct val="85000"/>
              </a:lnSpc>
              <a:spcBef>
                <a:spcPts val="0"/>
              </a:spcBef>
              <a:spcAft>
                <a:spcPts val="1050"/>
              </a:spcAft>
              <a:buClr>
                <a:schemeClr val="tx2">
                  <a:lumMod val="60000"/>
                  <a:lumOff val="40000"/>
                </a:schemeClr>
              </a:buClr>
              <a:buSzPct val="90000"/>
              <a:buFont typeface="Arial" panose="020B0604020202020204" pitchFamily="34" charset="0"/>
              <a:buChar char="•"/>
              <a:defRPr sz="1800" kern="1200" spc="-60" baseline="0">
                <a:solidFill>
                  <a:schemeClr val="tx1"/>
                </a:solidFill>
                <a:latin typeface="+mn-lt"/>
                <a:ea typeface="+mn-ea"/>
                <a:cs typeface="+mn-cs"/>
              </a:defRPr>
            </a:lvl3pPr>
            <a:lvl4pPr marL="1073944" indent="-166688"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defRPr sz="1800" kern="1200" spc="-60" baseline="0">
                <a:solidFill>
                  <a:schemeClr val="tx1"/>
                </a:solidFill>
                <a:latin typeface="+mn-lt"/>
                <a:ea typeface="+mn-ea"/>
                <a:cs typeface="+mn-cs"/>
              </a:defRPr>
            </a:lvl4pPr>
            <a:lvl5pPr marL="1200150" indent="-127397" algn="l" defTabSz="685800" rtl="0" eaLnBrk="1" latinLnBrk="0" hangingPunct="1">
              <a:lnSpc>
                <a:spcPct val="85000"/>
              </a:lnSpc>
              <a:spcBef>
                <a:spcPts val="0"/>
              </a:spcBef>
              <a:spcAft>
                <a:spcPts val="1050"/>
              </a:spcAft>
              <a:buClr>
                <a:schemeClr val="tx2">
                  <a:lumMod val="60000"/>
                  <a:lumOff val="40000"/>
                </a:schemeClr>
              </a:buClr>
              <a:buSzPct val="50000"/>
              <a:buFont typeface="Courier New" panose="02070309020205020404" pitchFamily="49" charset="0"/>
              <a:buChar char="o"/>
              <a:tabLst/>
              <a:defRPr sz="1800" kern="1200" spc="-60" baseline="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15926" marR="0" lvl="0" indent="-288918" algn="l" defTabSz="914377" rtl="0" eaLnBrk="1" fontAlgn="auto" latinLnBrk="0" hangingPunct="1">
              <a:lnSpc>
                <a:spcPct val="100000"/>
              </a:lnSpc>
              <a:spcBef>
                <a:spcPts val="600"/>
              </a:spcBef>
              <a:spcAft>
                <a:spcPts val="600"/>
              </a:spcAft>
              <a:buClrTx/>
              <a:buSzPct val="130000"/>
              <a:buFontTx/>
              <a:buBlip>
                <a:blip r:embed="rId5"/>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GEC</a:t>
            </a:r>
          </a:p>
          <a:p>
            <a:pPr marL="515926" marR="0" lvl="0" indent="-288918" algn="l" defTabSz="914377" rtl="0" eaLnBrk="1" fontAlgn="auto" latinLnBrk="0" hangingPunct="1">
              <a:lnSpc>
                <a:spcPct val="100000"/>
              </a:lnSpc>
              <a:spcBef>
                <a:spcPts val="600"/>
              </a:spcBef>
              <a:spcAft>
                <a:spcPts val="600"/>
              </a:spcAft>
              <a:buClrTx/>
              <a:buSzPct val="130000"/>
              <a:buFontTx/>
              <a:buBlip>
                <a:blip r:embed="rId5"/>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Districtwide/ Continuing Services</a:t>
            </a:r>
          </a:p>
          <a:p>
            <a:pPr marL="515926" marR="0" lvl="0" indent="-288918" algn="l" defTabSz="914377" rtl="0" eaLnBrk="1" fontAlgn="auto" latinLnBrk="0" hangingPunct="1">
              <a:lnSpc>
                <a:spcPct val="100000"/>
              </a:lnSpc>
              <a:spcBef>
                <a:spcPts val="600"/>
              </a:spcBef>
              <a:spcAft>
                <a:spcPts val="600"/>
              </a:spcAft>
              <a:buClrTx/>
              <a:buSzPct val="130000"/>
              <a:buFontTx/>
              <a:buBlip>
                <a:blip r:embed="rId5"/>
              </a:buBlip>
              <a:tabLst/>
              <a:defRPr/>
            </a:pPr>
            <a:r>
              <a:rPr kumimoji="0" lang="en-US" sz="2500" b="0" i="0" u="none" strike="noStrike" kern="1200" cap="none" spc="-80" normalizeH="0" baseline="0" noProof="0">
                <a:ln>
                  <a:noFill/>
                </a:ln>
                <a:solidFill>
                  <a:sysClr val="windowText" lastClr="000000"/>
                </a:solidFill>
                <a:effectLst/>
                <a:uLnTx/>
                <a:uFillTx/>
                <a:latin typeface="Calibri"/>
                <a:ea typeface="+mn-ea"/>
                <a:cs typeface="+mn-cs"/>
              </a:rPr>
              <a:t>Variable funding</a:t>
            </a:r>
          </a:p>
        </p:txBody>
      </p:sp>
    </p:spTree>
    <p:extLst>
      <p:ext uri="{BB962C8B-B14F-4D97-AF65-F5344CB8AC3E}">
        <p14:creationId xmlns:p14="http://schemas.microsoft.com/office/powerpoint/2010/main" val="39412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F9C9-618E-2E6D-FE15-F98177F1EE60}"/>
              </a:ext>
            </a:extLst>
          </p:cNvPr>
          <p:cNvSpPr>
            <a:spLocks noGrp="1"/>
          </p:cNvSpPr>
          <p:nvPr>
            <p:ph type="title"/>
          </p:nvPr>
        </p:nvSpPr>
        <p:spPr/>
        <p:txBody>
          <a:bodyPr/>
          <a:lstStyle/>
          <a:p>
            <a:r>
              <a:rPr lang="en-US"/>
              <a:t>Question for Scoping – Question Box</a:t>
            </a:r>
          </a:p>
        </p:txBody>
      </p:sp>
      <p:sp>
        <p:nvSpPr>
          <p:cNvPr id="3" name="Content Placeholder 2">
            <a:extLst>
              <a:ext uri="{FF2B5EF4-FFF2-40B4-BE49-F238E27FC236}">
                <a16:creationId xmlns:a16="http://schemas.microsoft.com/office/drawing/2014/main" id="{3918381C-9E09-BEAB-04FE-720B2DD9D6FC}"/>
              </a:ext>
            </a:extLst>
          </p:cNvPr>
          <p:cNvSpPr>
            <a:spLocks noGrp="1"/>
          </p:cNvSpPr>
          <p:nvPr>
            <p:ph idx="13"/>
          </p:nvPr>
        </p:nvSpPr>
        <p:spPr/>
        <p:txBody>
          <a:bodyPr/>
          <a:lstStyle/>
          <a:p>
            <a:r>
              <a:rPr lang="en-US"/>
              <a:t>For those of you who have scoped WATERSS did you use any of the suggested approaches, or was another method successful?</a:t>
            </a:r>
          </a:p>
        </p:txBody>
      </p:sp>
      <p:pic>
        <p:nvPicPr>
          <p:cNvPr id="5" name="Graphic 4">
            <a:extLst>
              <a:ext uri="{FF2B5EF4-FFF2-40B4-BE49-F238E27FC236}">
                <a16:creationId xmlns:a16="http://schemas.microsoft.com/office/drawing/2014/main" id="{2B37A4DA-C79E-A788-CD9F-DF98A94E0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5939" y="4119613"/>
            <a:ext cx="5245173" cy="2463749"/>
          </a:xfrm>
          <a:prstGeom prst="rect">
            <a:avLst/>
          </a:prstGeom>
        </p:spPr>
      </p:pic>
    </p:spTree>
    <p:extLst>
      <p:ext uri="{BB962C8B-B14F-4D97-AF65-F5344CB8AC3E}">
        <p14:creationId xmlns:p14="http://schemas.microsoft.com/office/powerpoint/2010/main" val="1311633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05D1695-2A58-48A0-87F0-8F00257DF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364" y="4100852"/>
            <a:ext cx="11243352" cy="2325112"/>
          </a:xfrm>
          <a:prstGeom prst="rect">
            <a:avLst/>
          </a:prstGeom>
        </p:spPr>
      </p:pic>
      <p:sp>
        <p:nvSpPr>
          <p:cNvPr id="2" name="Title 1">
            <a:extLst>
              <a:ext uri="{FF2B5EF4-FFF2-40B4-BE49-F238E27FC236}">
                <a16:creationId xmlns:a16="http://schemas.microsoft.com/office/drawing/2014/main" id="{58619553-721D-42D0-BDA8-D11E8FE6C485}"/>
              </a:ext>
            </a:extLst>
          </p:cNvPr>
          <p:cNvSpPr>
            <a:spLocks noGrp="1"/>
          </p:cNvSpPr>
          <p:nvPr>
            <p:ph type="title"/>
          </p:nvPr>
        </p:nvSpPr>
        <p:spPr/>
        <p:txBody>
          <a:bodyPr/>
          <a:lstStyle/>
          <a:p>
            <a:r>
              <a:rPr lang="en-US"/>
              <a:t>Upcoming Training for WATERSS</a:t>
            </a:r>
          </a:p>
        </p:txBody>
      </p:sp>
      <p:sp>
        <p:nvSpPr>
          <p:cNvPr id="8" name="Content Placeholder 7">
            <a:extLst>
              <a:ext uri="{FF2B5EF4-FFF2-40B4-BE49-F238E27FC236}">
                <a16:creationId xmlns:a16="http://schemas.microsoft.com/office/drawing/2014/main" id="{B2C98591-9627-4F33-B084-357A6DE40989}"/>
              </a:ext>
            </a:extLst>
          </p:cNvPr>
          <p:cNvSpPr>
            <a:spLocks noGrp="1"/>
          </p:cNvSpPr>
          <p:nvPr>
            <p:ph idx="13"/>
          </p:nvPr>
        </p:nvSpPr>
        <p:spPr/>
        <p:txBody>
          <a:bodyPr/>
          <a:lstStyle/>
          <a:p>
            <a:r>
              <a:rPr lang="en-US" u="sng"/>
              <a:t>Training Activities</a:t>
            </a:r>
          </a:p>
          <a:p>
            <a:pPr lvl="1"/>
            <a:r>
              <a:rPr lang="en-US"/>
              <a:t>ETAT and permitting agency training</a:t>
            </a:r>
          </a:p>
          <a:p>
            <a:pPr lvl="1"/>
            <a:r>
              <a:rPr lang="en-US"/>
              <a:t>FDOT and consultant practitioners training</a:t>
            </a:r>
          </a:p>
        </p:txBody>
      </p:sp>
      <p:pic>
        <p:nvPicPr>
          <p:cNvPr id="16" name="Picture 15" descr="Reading cartoon bee">
            <a:extLst>
              <a:ext uri="{FF2B5EF4-FFF2-40B4-BE49-F238E27FC236}">
                <a16:creationId xmlns:a16="http://schemas.microsoft.com/office/drawing/2014/main" id="{2C711C2E-7F86-16BA-4C26-A28BDE52DC9F}"/>
              </a:ext>
            </a:extLst>
          </p:cNvPr>
          <p:cNvPicPr>
            <a:picLocks noChangeAspect="1"/>
          </p:cNvPicPr>
          <p:nvPr/>
        </p:nvPicPr>
        <p:blipFill>
          <a:blip r:embed="rId5"/>
          <a:stretch>
            <a:fillRect/>
          </a:stretch>
        </p:blipFill>
        <p:spPr>
          <a:xfrm>
            <a:off x="7206809" y="1475523"/>
            <a:ext cx="3075169" cy="4089576"/>
          </a:xfrm>
          <a:prstGeom prst="rect">
            <a:avLst/>
          </a:prstGeom>
        </p:spPr>
      </p:pic>
    </p:spTree>
    <p:extLst>
      <p:ext uri="{BB962C8B-B14F-4D97-AF65-F5344CB8AC3E}">
        <p14:creationId xmlns:p14="http://schemas.microsoft.com/office/powerpoint/2010/main" val="399011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AA1C-FF63-4D70-B576-E1AAEC9899E2}"/>
              </a:ext>
            </a:extLst>
          </p:cNvPr>
          <p:cNvSpPr>
            <a:spLocks noGrp="1"/>
          </p:cNvSpPr>
          <p:nvPr>
            <p:ph type="title"/>
          </p:nvPr>
        </p:nvSpPr>
        <p:spPr/>
        <p:txBody>
          <a:bodyPr/>
          <a:lstStyle/>
          <a:p>
            <a:r>
              <a:rPr lang="en-US"/>
              <a:t>Contact</a:t>
            </a:r>
          </a:p>
        </p:txBody>
      </p:sp>
      <p:sp>
        <p:nvSpPr>
          <p:cNvPr id="7" name="Slide Number Placeholder 3">
            <a:extLst>
              <a:ext uri="{FF2B5EF4-FFF2-40B4-BE49-F238E27FC236}">
                <a16:creationId xmlns:a16="http://schemas.microsoft.com/office/drawing/2014/main" id="{59F7242C-A194-4F2A-815A-CA9C753642A8}"/>
              </a:ext>
            </a:extLst>
          </p:cNvPr>
          <p:cNvSpPr txBox="1">
            <a:spLocks/>
          </p:cNvSpPr>
          <p:nvPr/>
        </p:nvSpPr>
        <p:spPr>
          <a:xfrm>
            <a:off x="9995593" y="6400799"/>
            <a:ext cx="711200" cy="365125"/>
          </a:xfrm>
          <a:prstGeom prst="rect">
            <a:avLst/>
          </a:prstGeom>
        </p:spPr>
        <p:txBody>
          <a:bodyPr vert="horz" lIns="0" tIns="0" rIns="0" bIns="0" rtlCol="0" anchor="b" anchorCtr="0"/>
          <a:lstStyle>
            <a:defPPr>
              <a:defRPr lang="en-US"/>
            </a:defPPr>
            <a:lvl1pPr marL="0" algn="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6A997D-243A-4F89-9286-B2689FAEAD31}" type="slidenum">
              <a:rPr kumimoji="0" lang="en-US" sz="11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1"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3">
            <a:extLst>
              <a:ext uri="{FF2B5EF4-FFF2-40B4-BE49-F238E27FC236}">
                <a16:creationId xmlns:a16="http://schemas.microsoft.com/office/drawing/2014/main" id="{F0DDEB74-02AE-4C43-B231-72882F98DC70}"/>
              </a:ext>
            </a:extLst>
          </p:cNvPr>
          <p:cNvSpPr txBox="1">
            <a:spLocks/>
          </p:cNvSpPr>
          <p:nvPr/>
        </p:nvSpPr>
        <p:spPr>
          <a:xfrm>
            <a:off x="304800" y="1494074"/>
            <a:ext cx="11887200" cy="588822"/>
          </a:xfrm>
          <a:prstGeom prst="rect">
            <a:avLst/>
          </a:prstGeom>
        </p:spPr>
        <p:txBody>
          <a:bodyPr vert="horz" lIns="0" tIns="0" rIns="0" bIns="0" rtlCol="0">
            <a:normAutofit/>
          </a:bodyPr>
          <a:lstStyle>
            <a:lvl1pPr marL="171450" indent="-171450" algn="l" defTabSz="914400" rtl="0" eaLnBrk="1" latinLnBrk="0" hangingPunct="1">
              <a:lnSpc>
                <a:spcPct val="85000"/>
              </a:lnSpc>
              <a:spcBef>
                <a:spcPts val="0"/>
              </a:spcBef>
              <a:spcAft>
                <a:spcPts val="1400"/>
              </a:spcAft>
              <a:buFontTx/>
              <a:buBlip>
                <a:blip r:embed="rId2"/>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3"/>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1400"/>
              </a:spcAft>
              <a:buClrTx/>
              <a:buSzTx/>
              <a:buFontTx/>
              <a:buNone/>
              <a:tabLst/>
              <a:defRPr/>
            </a:pPr>
            <a:r>
              <a:rPr kumimoji="0" lang="en-US" sz="3600" b="0" i="0" u="none" strike="noStrike" kern="1200" cap="none" spc="-80" normalizeH="0" baseline="0" noProof="0">
                <a:ln>
                  <a:noFill/>
                </a:ln>
                <a:solidFill>
                  <a:prstClr val="black"/>
                </a:solidFill>
                <a:effectLst/>
                <a:uLnTx/>
                <a:uFillTx/>
                <a:latin typeface="Calibri"/>
                <a:ea typeface="+mn-ea"/>
                <a:cs typeface="+mn-cs"/>
              </a:rPr>
              <a:t>FDOT Office of Environmental Management</a:t>
            </a:r>
          </a:p>
        </p:txBody>
      </p:sp>
      <p:sp>
        <p:nvSpPr>
          <p:cNvPr id="39" name="Rectangle 38">
            <a:extLst>
              <a:ext uri="{FF2B5EF4-FFF2-40B4-BE49-F238E27FC236}">
                <a16:creationId xmlns:a16="http://schemas.microsoft.com/office/drawing/2014/main" id="{E72B5162-9901-484E-8E64-FEAD537FB109}"/>
              </a:ext>
            </a:extLst>
          </p:cNvPr>
          <p:cNvSpPr/>
          <p:nvPr/>
        </p:nvSpPr>
        <p:spPr>
          <a:xfrm>
            <a:off x="1757289" y="2930251"/>
            <a:ext cx="8325293" cy="275442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9ABD1BC-FBE5-4324-B9E9-4F5323D0E495}"/>
              </a:ext>
            </a:extLst>
          </p:cNvPr>
          <p:cNvCxnSpPr>
            <a:cxnSpLocks/>
          </p:cNvCxnSpPr>
          <p:nvPr/>
        </p:nvCxnSpPr>
        <p:spPr>
          <a:xfrm>
            <a:off x="0" y="2068380"/>
            <a:ext cx="12192000" cy="1451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Content Placeholder 3">
            <a:extLst>
              <a:ext uri="{FF2B5EF4-FFF2-40B4-BE49-F238E27FC236}">
                <a16:creationId xmlns:a16="http://schemas.microsoft.com/office/drawing/2014/main" id="{3F68EA88-7B42-4B30-B403-A6B4EE6F9349}"/>
              </a:ext>
            </a:extLst>
          </p:cNvPr>
          <p:cNvSpPr txBox="1">
            <a:spLocks/>
          </p:cNvSpPr>
          <p:nvPr/>
        </p:nvSpPr>
        <p:spPr>
          <a:xfrm>
            <a:off x="2459039" y="3054331"/>
            <a:ext cx="4602126" cy="457200"/>
          </a:xfrm>
          <a:prstGeom prst="rect">
            <a:avLst/>
          </a:prstGeom>
        </p:spPr>
        <p:txBody>
          <a:bodyPr vert="horz" lIns="0" tIns="0" rIns="0" bIns="0" rtlCol="0" anchor="ctr">
            <a:normAutofit lnSpcReduction="10000"/>
          </a:bodyPr>
          <a:lstStyle>
            <a:lvl1pPr marL="171450" indent="-171450" algn="l" defTabSz="914400" rtl="0" eaLnBrk="1" latinLnBrk="0" hangingPunct="1">
              <a:lnSpc>
                <a:spcPct val="85000"/>
              </a:lnSpc>
              <a:spcBef>
                <a:spcPts val="0"/>
              </a:spcBef>
              <a:spcAft>
                <a:spcPts val="1400"/>
              </a:spcAft>
              <a:buFontTx/>
              <a:buBlip>
                <a:blip r:embed="rId2"/>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3"/>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pPr>
            <a:r>
              <a:rPr lang="en-US" sz="3600">
                <a:latin typeface="+mj-lt"/>
              </a:rPr>
              <a:t>Catherine Bradley, P.E.</a:t>
            </a:r>
          </a:p>
        </p:txBody>
      </p:sp>
      <p:pic>
        <p:nvPicPr>
          <p:cNvPr id="43" name="Graphic 42" descr="User with solid fill">
            <a:extLst>
              <a:ext uri="{FF2B5EF4-FFF2-40B4-BE49-F238E27FC236}">
                <a16:creationId xmlns:a16="http://schemas.microsoft.com/office/drawing/2014/main" id="{F6A92FFB-67B4-4FCA-9DB1-6AFBF86A7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9564" y="2981594"/>
            <a:ext cx="457200" cy="457200"/>
          </a:xfrm>
          <a:prstGeom prst="rect">
            <a:avLst/>
          </a:prstGeom>
        </p:spPr>
      </p:pic>
      <p:pic>
        <p:nvPicPr>
          <p:cNvPr id="45" name="Graphic 44" descr="Receiver with solid fill">
            <a:extLst>
              <a:ext uri="{FF2B5EF4-FFF2-40B4-BE49-F238E27FC236}">
                <a16:creationId xmlns:a16="http://schemas.microsoft.com/office/drawing/2014/main" id="{90676F7C-6138-4A53-8FEA-BBF990072D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9564" y="5143208"/>
            <a:ext cx="457200" cy="457200"/>
          </a:xfrm>
          <a:prstGeom prst="rect">
            <a:avLst/>
          </a:prstGeom>
        </p:spPr>
      </p:pic>
      <p:pic>
        <p:nvPicPr>
          <p:cNvPr id="46" name="Graphic 45" descr="Envelope with solid fill">
            <a:extLst>
              <a:ext uri="{FF2B5EF4-FFF2-40B4-BE49-F238E27FC236}">
                <a16:creationId xmlns:a16="http://schemas.microsoft.com/office/drawing/2014/main" id="{E2AE0800-713B-4706-A33C-5E87953290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5431" y="5143208"/>
            <a:ext cx="457200" cy="457200"/>
          </a:xfrm>
          <a:prstGeom prst="rect">
            <a:avLst/>
          </a:prstGeom>
        </p:spPr>
      </p:pic>
      <p:sp>
        <p:nvSpPr>
          <p:cNvPr id="47" name="Content Placeholder 2">
            <a:extLst>
              <a:ext uri="{FF2B5EF4-FFF2-40B4-BE49-F238E27FC236}">
                <a16:creationId xmlns:a16="http://schemas.microsoft.com/office/drawing/2014/main" id="{48C56086-B73A-46BF-844C-51C8AF13E129}"/>
              </a:ext>
            </a:extLst>
          </p:cNvPr>
          <p:cNvSpPr txBox="1">
            <a:spLocks/>
          </p:cNvSpPr>
          <p:nvPr/>
        </p:nvSpPr>
        <p:spPr>
          <a:xfrm>
            <a:off x="2509945" y="5270503"/>
            <a:ext cx="2320151" cy="254206"/>
          </a:xfrm>
          <a:prstGeom prst="rect">
            <a:avLst/>
          </a:prstGeom>
        </p:spPr>
        <p:txBody>
          <a:bodyPr vert="horz" lIns="0" tIns="0" rIns="0" bIns="0" numCol="1" rtlCol="0">
            <a:normAutofit/>
          </a:bodyPr>
          <a:lstStyle>
            <a:lvl1pPr marL="171450" indent="-171450" algn="l" defTabSz="914400" rtl="0" eaLnBrk="1" latinLnBrk="0" hangingPunct="1">
              <a:lnSpc>
                <a:spcPct val="85000"/>
              </a:lnSpc>
              <a:spcBef>
                <a:spcPts val="0"/>
              </a:spcBef>
              <a:spcAft>
                <a:spcPts val="1400"/>
              </a:spcAft>
              <a:buFontTx/>
              <a:buBlip>
                <a:blip r:embed="rId2"/>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3"/>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1600">
                <a:latin typeface="+mj-lt"/>
              </a:rPr>
              <a:t>Phone: 850-414-5209​</a:t>
            </a:r>
          </a:p>
        </p:txBody>
      </p:sp>
      <p:sp>
        <p:nvSpPr>
          <p:cNvPr id="48" name="Content Placeholder 2">
            <a:extLst>
              <a:ext uri="{FF2B5EF4-FFF2-40B4-BE49-F238E27FC236}">
                <a16:creationId xmlns:a16="http://schemas.microsoft.com/office/drawing/2014/main" id="{9D09E3E3-DC49-4395-A48A-6B3252B9C6F6}"/>
              </a:ext>
            </a:extLst>
          </p:cNvPr>
          <p:cNvSpPr txBox="1">
            <a:spLocks/>
          </p:cNvSpPr>
          <p:nvPr/>
        </p:nvSpPr>
        <p:spPr>
          <a:xfrm>
            <a:off x="2459039" y="3471384"/>
            <a:ext cx="7259138" cy="254206"/>
          </a:xfrm>
          <a:prstGeom prst="rect">
            <a:avLst/>
          </a:prstGeom>
        </p:spPr>
        <p:txBody>
          <a:bodyPr vert="horz" lIns="0" tIns="0" rIns="0" bIns="0" numCol="1" rtlCol="0">
            <a:noAutofit/>
          </a:bodyPr>
          <a:lstStyle>
            <a:lvl1pPr marL="171450" indent="-171450" algn="l" defTabSz="914400" rtl="0" eaLnBrk="1" latinLnBrk="0" hangingPunct="1">
              <a:lnSpc>
                <a:spcPct val="85000"/>
              </a:lnSpc>
              <a:spcBef>
                <a:spcPts val="0"/>
              </a:spcBef>
              <a:spcAft>
                <a:spcPts val="1400"/>
              </a:spcAft>
              <a:buFontTx/>
              <a:buBlip>
                <a:blip r:embed="rId2"/>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3"/>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2000">
                <a:latin typeface="+mj-lt"/>
              </a:rPr>
              <a:t>State Environmental Development Engineer​</a:t>
            </a:r>
          </a:p>
        </p:txBody>
      </p:sp>
      <p:sp>
        <p:nvSpPr>
          <p:cNvPr id="49" name="Content Placeholder 2">
            <a:extLst>
              <a:ext uri="{FF2B5EF4-FFF2-40B4-BE49-F238E27FC236}">
                <a16:creationId xmlns:a16="http://schemas.microsoft.com/office/drawing/2014/main" id="{D5FF6F3F-364E-4821-92AB-B1E0562B4355}"/>
              </a:ext>
            </a:extLst>
          </p:cNvPr>
          <p:cNvSpPr txBox="1">
            <a:spLocks/>
          </p:cNvSpPr>
          <p:nvPr/>
        </p:nvSpPr>
        <p:spPr>
          <a:xfrm>
            <a:off x="4147198" y="3968298"/>
            <a:ext cx="7259138" cy="1360899"/>
          </a:xfrm>
          <a:prstGeom prst="rect">
            <a:avLst/>
          </a:prstGeom>
        </p:spPr>
        <p:txBody>
          <a:bodyPr vert="horz" lIns="0" tIns="0" rIns="0" bIns="0" numCol="1" rtlCol="0">
            <a:normAutofit/>
          </a:bodyPr>
          <a:lstStyle>
            <a:lvl1pPr marL="171450" indent="-171450" algn="l" defTabSz="914400" rtl="0" eaLnBrk="1" latinLnBrk="0" hangingPunct="1">
              <a:lnSpc>
                <a:spcPct val="85000"/>
              </a:lnSpc>
              <a:spcBef>
                <a:spcPts val="0"/>
              </a:spcBef>
              <a:spcAft>
                <a:spcPts val="1400"/>
              </a:spcAft>
              <a:buFontTx/>
              <a:buBlip>
                <a:blip r:embed="rId2"/>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3"/>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en-US" sz="2000">
                <a:latin typeface="+mj-lt"/>
              </a:rPr>
              <a:t>Office of Environmental Management​</a:t>
            </a:r>
          </a:p>
          <a:p>
            <a:pPr marL="0" indent="0">
              <a:lnSpc>
                <a:spcPct val="100000"/>
              </a:lnSpc>
              <a:spcAft>
                <a:spcPts val="600"/>
              </a:spcAft>
              <a:buNone/>
            </a:pPr>
            <a:r>
              <a:rPr lang="en-US" sz="2000">
                <a:latin typeface="+mj-lt"/>
              </a:rPr>
              <a:t>605 Suwannee Street, MS 37​</a:t>
            </a:r>
          </a:p>
          <a:p>
            <a:pPr marL="0" indent="0">
              <a:lnSpc>
                <a:spcPct val="100000"/>
              </a:lnSpc>
              <a:spcAft>
                <a:spcPts val="600"/>
              </a:spcAft>
              <a:buNone/>
            </a:pPr>
            <a:r>
              <a:rPr lang="en-US" sz="2000">
                <a:latin typeface="+mj-lt"/>
              </a:rPr>
              <a:t>Tallahassee, FL 32399-0450</a:t>
            </a:r>
          </a:p>
        </p:txBody>
      </p:sp>
      <p:sp>
        <p:nvSpPr>
          <p:cNvPr id="51" name="Content Placeholder 2">
            <a:extLst>
              <a:ext uri="{FF2B5EF4-FFF2-40B4-BE49-F238E27FC236}">
                <a16:creationId xmlns:a16="http://schemas.microsoft.com/office/drawing/2014/main" id="{9C923450-6A7D-40CF-BABD-4A3DAB366E3E}"/>
              </a:ext>
            </a:extLst>
          </p:cNvPr>
          <p:cNvSpPr txBox="1">
            <a:spLocks/>
          </p:cNvSpPr>
          <p:nvPr/>
        </p:nvSpPr>
        <p:spPr>
          <a:xfrm>
            <a:off x="6373919" y="5222599"/>
            <a:ext cx="4089508" cy="807213"/>
          </a:xfrm>
          <a:prstGeom prst="rect">
            <a:avLst/>
          </a:prstGeom>
        </p:spPr>
        <p:txBody>
          <a:bodyPr vert="horz" lIns="0" tIns="0" rIns="0" bIns="0" numCol="1" rtlCol="0">
            <a:normAutofit/>
          </a:bodyPr>
          <a:lstStyle>
            <a:lvl1pPr marL="171450" indent="-171450" algn="l" defTabSz="914400" rtl="0" eaLnBrk="1" latinLnBrk="0" hangingPunct="1">
              <a:lnSpc>
                <a:spcPct val="85000"/>
              </a:lnSpc>
              <a:spcBef>
                <a:spcPts val="0"/>
              </a:spcBef>
              <a:spcAft>
                <a:spcPts val="1400"/>
              </a:spcAft>
              <a:buFontTx/>
              <a:buBlip>
                <a:blip r:embed="rId2"/>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3"/>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fr-FR" sz="1600">
                <a:latin typeface="+mj-lt"/>
              </a:rPr>
              <a:t>Email: Catherine.Bradley@dot.state.fl.us​</a:t>
            </a:r>
          </a:p>
          <a:p>
            <a:pPr marL="0" indent="0">
              <a:lnSpc>
                <a:spcPct val="100000"/>
              </a:lnSpc>
              <a:spcAft>
                <a:spcPts val="600"/>
              </a:spcAft>
              <a:buNone/>
            </a:pPr>
            <a:r>
              <a:rPr lang="en-US" sz="1600">
                <a:latin typeface="+mj-lt"/>
              </a:rPr>
              <a:t>​</a:t>
            </a:r>
          </a:p>
        </p:txBody>
      </p:sp>
      <p:pic>
        <p:nvPicPr>
          <p:cNvPr id="5" name="Graphic 4">
            <a:extLst>
              <a:ext uri="{FF2B5EF4-FFF2-40B4-BE49-F238E27FC236}">
                <a16:creationId xmlns:a16="http://schemas.microsoft.com/office/drawing/2014/main" id="{29BA5988-B3B7-405F-B428-657A271B49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66085" y="1384208"/>
            <a:ext cx="3123513" cy="2190327"/>
          </a:xfrm>
          <a:prstGeom prst="rect">
            <a:avLst/>
          </a:prstGeom>
        </p:spPr>
      </p:pic>
    </p:spTree>
    <p:extLst>
      <p:ext uri="{BB962C8B-B14F-4D97-AF65-F5344CB8AC3E}">
        <p14:creationId xmlns:p14="http://schemas.microsoft.com/office/powerpoint/2010/main" val="268894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0443FE4-1534-4622-8F1A-A74D1311ABD1}"/>
              </a:ext>
            </a:extLst>
          </p:cNvPr>
          <p:cNvSpPr txBox="1">
            <a:spLocks/>
          </p:cNvSpPr>
          <p:nvPr/>
        </p:nvSpPr>
        <p:spPr>
          <a:xfrm>
            <a:off x="875607" y="3252907"/>
            <a:ext cx="10440785" cy="1337844"/>
          </a:xfrm>
          <a:prstGeom prst="rect">
            <a:avLst/>
          </a:prstGeom>
        </p:spPr>
        <p:txBody>
          <a:bodyPr vert="horz" lIns="0" tIns="0" rIns="0" bIns="0" rtlCol="0" anchor="ctr" anchorCtr="0">
            <a:noAutofit/>
          </a:bodyPr>
          <a:lstStyle>
            <a:lvl1pPr algn="l" defTabSz="914400" rtl="0" eaLnBrk="1" latinLnBrk="0" hangingPunct="1">
              <a:lnSpc>
                <a:spcPct val="75000"/>
              </a:lnSpc>
              <a:spcBef>
                <a:spcPct val="0"/>
              </a:spcBef>
              <a:buNone/>
              <a:defRPr sz="3900" b="1" kern="1200" spc="-90" baseline="0">
                <a:solidFill>
                  <a:schemeClr val="tx2"/>
                </a:solidFill>
                <a:latin typeface="+mj-lt"/>
                <a:ea typeface="+mj-ea"/>
                <a:cs typeface="+mj-cs"/>
              </a:defRPr>
            </a:lvl1pPr>
          </a:lstStyle>
          <a:p>
            <a:pPr algn="ctr">
              <a:lnSpc>
                <a:spcPts val="4000"/>
              </a:lnSpc>
              <a:spcBef>
                <a:spcPts val="1200"/>
              </a:spcBef>
              <a:spcAft>
                <a:spcPts val="1200"/>
              </a:spcAft>
            </a:pPr>
            <a:r>
              <a:rPr lang="en-US" sz="4000">
                <a:solidFill>
                  <a:schemeClr val="accent2"/>
                </a:solidFill>
              </a:rPr>
              <a:t>Thank you!</a:t>
            </a:r>
          </a:p>
          <a:p>
            <a:pPr algn="ctr">
              <a:lnSpc>
                <a:spcPts val="4000"/>
              </a:lnSpc>
              <a:spcBef>
                <a:spcPts val="1200"/>
              </a:spcBef>
              <a:spcAft>
                <a:spcPts val="1200"/>
              </a:spcAft>
            </a:pPr>
            <a:r>
              <a:rPr lang="en-US" sz="4000">
                <a:solidFill>
                  <a:schemeClr val="accent2"/>
                </a:solidFill>
              </a:rPr>
              <a:t>Questions and Discussion</a:t>
            </a:r>
          </a:p>
        </p:txBody>
      </p:sp>
      <p:sp>
        <p:nvSpPr>
          <p:cNvPr id="13" name="Title 1">
            <a:extLst>
              <a:ext uri="{FF2B5EF4-FFF2-40B4-BE49-F238E27FC236}">
                <a16:creationId xmlns:a16="http://schemas.microsoft.com/office/drawing/2014/main" id="{C216AB06-094D-4B02-A088-B3DBFBAA20AF}"/>
              </a:ext>
            </a:extLst>
          </p:cNvPr>
          <p:cNvSpPr txBox="1">
            <a:spLocks/>
          </p:cNvSpPr>
          <p:nvPr/>
        </p:nvSpPr>
        <p:spPr>
          <a:xfrm>
            <a:off x="2955718" y="8119756"/>
            <a:ext cx="7428421" cy="960120"/>
          </a:xfrm>
          <a:prstGeom prst="rect">
            <a:avLst/>
          </a:prstGeom>
        </p:spPr>
        <p:txBody>
          <a:bodyPr vert="horz" lIns="0" tIns="0" rIns="0" bIns="0" rtlCol="0" anchor="ctr" anchorCtr="0">
            <a:noAutofit/>
          </a:bodyPr>
          <a:lstStyle>
            <a:lvl1pPr algn="l" defTabSz="914400" rtl="0" eaLnBrk="1" latinLnBrk="0" hangingPunct="1">
              <a:lnSpc>
                <a:spcPct val="75000"/>
              </a:lnSpc>
              <a:spcBef>
                <a:spcPct val="0"/>
              </a:spcBef>
              <a:buNone/>
              <a:defRPr sz="3900" b="1" kern="1200" spc="-90" baseline="0">
                <a:solidFill>
                  <a:schemeClr val="tx2"/>
                </a:solidFill>
                <a:latin typeface="+mj-lt"/>
                <a:ea typeface="+mj-ea"/>
                <a:cs typeface="+mj-cs"/>
              </a:defRPr>
            </a:lvl1pPr>
          </a:lstStyle>
          <a:p>
            <a:pPr algn="ctr">
              <a:spcBef>
                <a:spcPts val="1200"/>
              </a:spcBef>
              <a:spcAft>
                <a:spcPts val="1200"/>
              </a:spcAft>
            </a:pPr>
            <a:br>
              <a:rPr lang="en-US" sz="4400">
                <a:solidFill>
                  <a:srgbClr val="02AEAE"/>
                </a:solidFill>
              </a:rPr>
            </a:br>
            <a:r>
              <a:rPr lang="en-US" sz="4400">
                <a:solidFill>
                  <a:srgbClr val="02AEAE"/>
                </a:solidFill>
              </a:rPr>
              <a:t>		</a:t>
            </a:r>
            <a:r>
              <a:rPr lang="en-US" sz="4400" cap="small">
                <a:solidFill>
                  <a:schemeClr val="accent2"/>
                </a:solidFill>
              </a:rPr>
              <a:t>Process Overview</a:t>
            </a:r>
            <a:br>
              <a:rPr lang="en-US">
                <a:solidFill>
                  <a:srgbClr val="02AEAE"/>
                </a:solidFill>
              </a:rPr>
            </a:br>
            <a:endParaRPr lang="en-US" b="0">
              <a:solidFill>
                <a:srgbClr val="02AEAE"/>
              </a:solidFill>
            </a:endParaRPr>
          </a:p>
        </p:txBody>
      </p:sp>
      <p:pic>
        <p:nvPicPr>
          <p:cNvPr id="8" name="Picture 7">
            <a:extLst>
              <a:ext uri="{FF2B5EF4-FFF2-40B4-BE49-F238E27FC236}">
                <a16:creationId xmlns:a16="http://schemas.microsoft.com/office/drawing/2014/main" id="{5684E51A-7200-42B4-BF0E-99126B740A2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8543" y="8297832"/>
            <a:ext cx="2819400" cy="685800"/>
          </a:xfrm>
          <a:prstGeom prst="rect">
            <a:avLst/>
          </a:prstGeom>
          <a:noFill/>
          <a:ln>
            <a:noFill/>
          </a:ln>
        </p:spPr>
      </p:pic>
      <p:pic>
        <p:nvPicPr>
          <p:cNvPr id="2" name="Picture 4" descr="A green and white triangle pattern&#10;&#10;Description automatically generated">
            <a:extLst>
              <a:ext uri="{FF2B5EF4-FFF2-40B4-BE49-F238E27FC236}">
                <a16:creationId xmlns:a16="http://schemas.microsoft.com/office/drawing/2014/main" id="{B7B393F4-95D8-DD4A-8628-4BC956553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38" y="262982"/>
            <a:ext cx="11664723" cy="213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51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D38F73-1E29-4E80-A03B-8113F7C429F9}"/>
              </a:ext>
            </a:extLst>
          </p:cNvPr>
          <p:cNvSpPr>
            <a:spLocks noGrp="1"/>
          </p:cNvSpPr>
          <p:nvPr>
            <p:ph type="title"/>
          </p:nvPr>
        </p:nvSpPr>
        <p:spPr/>
        <p:txBody>
          <a:bodyPr>
            <a:normAutofit/>
          </a:bodyPr>
          <a:lstStyle/>
          <a:p>
            <a:r>
              <a:rPr lang="en-US" sz="4000"/>
              <a:t>Presentation Objectives</a:t>
            </a:r>
          </a:p>
        </p:txBody>
      </p:sp>
      <p:sp>
        <p:nvSpPr>
          <p:cNvPr id="3" name="Content Placeholder 2">
            <a:extLst>
              <a:ext uri="{FF2B5EF4-FFF2-40B4-BE49-F238E27FC236}">
                <a16:creationId xmlns:a16="http://schemas.microsoft.com/office/drawing/2014/main" id="{AD44A4DD-262D-415C-AE10-9CA42DD270E0}"/>
              </a:ext>
            </a:extLst>
          </p:cNvPr>
          <p:cNvSpPr>
            <a:spLocks noGrp="1"/>
          </p:cNvSpPr>
          <p:nvPr>
            <p:ph idx="13"/>
          </p:nvPr>
        </p:nvSpPr>
        <p:spPr>
          <a:xfrm>
            <a:off x="672672" y="2039094"/>
            <a:ext cx="11118008" cy="3120734"/>
          </a:xfrm>
        </p:spPr>
        <p:txBody>
          <a:bodyPr/>
          <a:lstStyle/>
          <a:p>
            <a:r>
              <a:rPr lang="en-US"/>
              <a:t>Review FDOT District responsibilities.</a:t>
            </a:r>
          </a:p>
          <a:p>
            <a:r>
              <a:rPr lang="en-US"/>
              <a:t>Review WATERSS Process and WATERSS Process Guidebook.</a:t>
            </a:r>
          </a:p>
          <a:p>
            <a:pPr lvl="1"/>
            <a:r>
              <a:rPr lang="en-US"/>
              <a:t>Learn how to “catch up” PD&amp;E projects if WATERSS wasn’t started in Planning.</a:t>
            </a:r>
          </a:p>
          <a:p>
            <a:r>
              <a:rPr lang="en-US"/>
              <a:t>Become familiar with WATERSS Scoping and Estimating.</a:t>
            </a:r>
          </a:p>
        </p:txBody>
      </p:sp>
      <p:pic>
        <p:nvPicPr>
          <p:cNvPr id="9" name="Graphic 8">
            <a:extLst>
              <a:ext uri="{FF2B5EF4-FFF2-40B4-BE49-F238E27FC236}">
                <a16:creationId xmlns:a16="http://schemas.microsoft.com/office/drawing/2014/main" id="{570045E4-9C08-4EB8-BCC7-67EAFFEDB5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132" y="4376229"/>
            <a:ext cx="9911736" cy="2049735"/>
          </a:xfrm>
          <a:prstGeom prst="rect">
            <a:avLst/>
          </a:prstGeom>
        </p:spPr>
      </p:pic>
      <p:sp>
        <p:nvSpPr>
          <p:cNvPr id="10" name="Text Placeholder 6">
            <a:extLst>
              <a:ext uri="{FF2B5EF4-FFF2-40B4-BE49-F238E27FC236}">
                <a16:creationId xmlns:a16="http://schemas.microsoft.com/office/drawing/2014/main" id="{F566E6B6-4FB6-4131-A842-F38C68F82D6D}"/>
              </a:ext>
            </a:extLst>
          </p:cNvPr>
          <p:cNvSpPr txBox="1">
            <a:spLocks/>
          </p:cNvSpPr>
          <p:nvPr/>
        </p:nvSpPr>
        <p:spPr>
          <a:xfrm>
            <a:off x="304800" y="1229538"/>
            <a:ext cx="11319307" cy="659423"/>
          </a:xfrm>
          <a:prstGeom prst="rect">
            <a:avLst/>
          </a:prstGeom>
        </p:spPr>
        <p:txBody>
          <a:bodyPr vert="horz" lIns="0" tIns="0" rIns="0" bIns="0" rtlCol="0">
            <a:noAutofit/>
          </a:bodyPr>
          <a:lstStyle>
            <a:lvl1pPr marL="171450" indent="-171450" algn="l" defTabSz="914400" rtl="0" eaLnBrk="1" latinLnBrk="0" hangingPunct="1">
              <a:lnSpc>
                <a:spcPct val="85000"/>
              </a:lnSpc>
              <a:spcBef>
                <a:spcPts val="0"/>
              </a:spcBef>
              <a:spcAft>
                <a:spcPts val="1400"/>
              </a:spcAft>
              <a:buFontTx/>
              <a:buBlip>
                <a:blip r:embed="rId5"/>
              </a:buBlip>
              <a:defRPr sz="2400" kern="1200" spc="-80" baseline="0">
                <a:solidFill>
                  <a:schemeClr val="tx1"/>
                </a:solidFill>
                <a:latin typeface="+mn-lt"/>
                <a:ea typeface="+mn-ea"/>
                <a:cs typeface="+mn-cs"/>
              </a:defRPr>
            </a:lvl1pPr>
            <a:lvl2pPr marL="685800" indent="-171450" algn="l" defTabSz="914400" rtl="0" eaLnBrk="1" latinLnBrk="0" hangingPunct="1">
              <a:lnSpc>
                <a:spcPct val="85000"/>
              </a:lnSpc>
              <a:spcBef>
                <a:spcPts val="0"/>
              </a:spcBef>
              <a:spcAft>
                <a:spcPts val="1400"/>
              </a:spcAft>
              <a:buSzPct val="95000"/>
              <a:buFontTx/>
              <a:buBlip>
                <a:blip r:embed="rId6"/>
              </a:buBlip>
              <a:defRPr sz="2400" kern="1200" spc="-80" baseline="0">
                <a:solidFill>
                  <a:schemeClr val="tx1"/>
                </a:solidFill>
                <a:latin typeface="+mn-lt"/>
                <a:ea typeface="+mn-ea"/>
                <a:cs typeface="+mn-cs"/>
              </a:defRPr>
            </a:lvl2pPr>
            <a:lvl3pPr marL="1143000" indent="-222250" algn="l" defTabSz="914400" rtl="0" eaLnBrk="1" latinLnBrk="0" hangingPunct="1">
              <a:lnSpc>
                <a:spcPct val="85000"/>
              </a:lnSpc>
              <a:spcBef>
                <a:spcPts val="0"/>
              </a:spcBef>
              <a:spcAft>
                <a:spcPts val="1400"/>
              </a:spcAft>
              <a:buClr>
                <a:schemeClr val="tx2">
                  <a:lumMod val="60000"/>
                  <a:lumOff val="40000"/>
                </a:schemeClr>
              </a:buClr>
              <a:buSzPct val="90000"/>
              <a:buFont typeface="Arial" panose="020B0604020202020204" pitchFamily="34" charset="0"/>
              <a:buChar char="•"/>
              <a:defRPr sz="2400" kern="1200" spc="-80" baseline="0">
                <a:solidFill>
                  <a:schemeClr val="tx1"/>
                </a:solidFill>
                <a:latin typeface="+mn-lt"/>
                <a:ea typeface="+mn-ea"/>
                <a:cs typeface="+mn-cs"/>
              </a:defRPr>
            </a:lvl3pPr>
            <a:lvl4pPr marL="1431925" indent="-222250"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defRPr sz="2400" kern="1200" spc="-80" baseline="0">
                <a:solidFill>
                  <a:schemeClr val="tx1"/>
                </a:solidFill>
                <a:latin typeface="+mn-lt"/>
                <a:ea typeface="+mn-ea"/>
                <a:cs typeface="+mn-cs"/>
              </a:defRPr>
            </a:lvl4pPr>
            <a:lvl5pPr marL="1600200" indent="-169863" algn="l" defTabSz="914400" rtl="0" eaLnBrk="1" latinLnBrk="0" hangingPunct="1">
              <a:lnSpc>
                <a:spcPct val="85000"/>
              </a:lnSpc>
              <a:spcBef>
                <a:spcPts val="0"/>
              </a:spcBef>
              <a:spcAft>
                <a:spcPts val="1400"/>
              </a:spcAft>
              <a:buClr>
                <a:schemeClr val="tx2">
                  <a:lumMod val="60000"/>
                  <a:lumOff val="40000"/>
                </a:schemeClr>
              </a:buClr>
              <a:buSzPct val="50000"/>
              <a:buFont typeface="Courier New" panose="02070309020205020404" pitchFamily="49" charset="0"/>
              <a:buChar char="o"/>
              <a:tabLst/>
              <a:defRPr sz="2400" kern="1200" spc="-8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Aft>
                <a:spcPts val="0"/>
              </a:spcAft>
              <a:buSzPct val="120000"/>
              <a:buNone/>
            </a:pPr>
            <a:r>
              <a:rPr lang="en-US" sz="3200" b="1">
                <a:ea typeface="Calibri" panose="020F0502020204030204" pitchFamily="34" charset="0"/>
                <a:cs typeface="Times New Roman" panose="02020603050405020304" pitchFamily="18" charset="0"/>
              </a:rPr>
              <a:t>We are here to:</a:t>
            </a:r>
          </a:p>
          <a:p>
            <a:pPr marL="0" indent="0">
              <a:lnSpc>
                <a:spcPct val="107000"/>
              </a:lnSpc>
              <a:spcAft>
                <a:spcPts val="800"/>
              </a:spcAft>
              <a:buSzPct val="120000"/>
              <a:buFontTx/>
              <a:buNone/>
            </a:pPr>
            <a:endParaRPr lang="en-US" sz="3200">
              <a:ea typeface="Calibri" panose="020F0502020204030204" pitchFamily="34" charset="0"/>
              <a:cs typeface="Times New Roman" panose="02020603050405020304" pitchFamily="18" charset="0"/>
            </a:endParaRPr>
          </a:p>
          <a:p>
            <a:pPr>
              <a:buSzPct val="120000"/>
              <a:buFontTx/>
              <a:buBlip>
                <a:blip r:embed="rId7"/>
              </a:buBlip>
            </a:pPr>
            <a:endParaRPr lang="en-US" sz="3200"/>
          </a:p>
        </p:txBody>
      </p:sp>
    </p:spTree>
    <p:extLst>
      <p:ext uri="{BB962C8B-B14F-4D97-AF65-F5344CB8AC3E}">
        <p14:creationId xmlns:p14="http://schemas.microsoft.com/office/powerpoint/2010/main" val="192715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D38F73-1E29-4E80-A03B-8113F7C429F9}"/>
              </a:ext>
            </a:extLst>
          </p:cNvPr>
          <p:cNvSpPr>
            <a:spLocks noGrp="1"/>
          </p:cNvSpPr>
          <p:nvPr>
            <p:ph type="title"/>
          </p:nvPr>
        </p:nvSpPr>
        <p:spPr/>
        <p:txBody>
          <a:bodyPr>
            <a:normAutofit/>
          </a:bodyPr>
          <a:lstStyle/>
          <a:p>
            <a:r>
              <a:rPr lang="en-US" sz="4000"/>
              <a:t>Presentation Outline</a:t>
            </a:r>
          </a:p>
        </p:txBody>
      </p:sp>
      <p:sp>
        <p:nvSpPr>
          <p:cNvPr id="3" name="Content Placeholder 2">
            <a:extLst>
              <a:ext uri="{FF2B5EF4-FFF2-40B4-BE49-F238E27FC236}">
                <a16:creationId xmlns:a16="http://schemas.microsoft.com/office/drawing/2014/main" id="{AD44A4DD-262D-415C-AE10-9CA42DD270E0}"/>
              </a:ext>
            </a:extLst>
          </p:cNvPr>
          <p:cNvSpPr>
            <a:spLocks noGrp="1"/>
          </p:cNvSpPr>
          <p:nvPr>
            <p:ph idx="13"/>
          </p:nvPr>
        </p:nvSpPr>
        <p:spPr>
          <a:xfrm>
            <a:off x="405449" y="1424539"/>
            <a:ext cx="11118008" cy="3752286"/>
          </a:xfrm>
        </p:spPr>
        <p:txBody>
          <a:bodyPr>
            <a:normAutofit/>
          </a:bodyPr>
          <a:lstStyle/>
          <a:p>
            <a:r>
              <a:rPr lang="en-US"/>
              <a:t>What is WATERSS?</a:t>
            </a:r>
          </a:p>
          <a:p>
            <a:r>
              <a:rPr lang="en-US"/>
              <a:t>What do Districts Need to Know?</a:t>
            </a:r>
          </a:p>
          <a:p>
            <a:r>
              <a:rPr lang="en-US"/>
              <a:t>WATERSS in the Planning Phase</a:t>
            </a:r>
          </a:p>
          <a:p>
            <a:r>
              <a:rPr lang="en-US"/>
              <a:t>WATERSS in the PD&amp;E Phase</a:t>
            </a:r>
          </a:p>
          <a:p>
            <a:r>
              <a:rPr lang="en-US"/>
              <a:t>WATERSS in Design, Construction, and Operations</a:t>
            </a:r>
          </a:p>
          <a:p>
            <a:r>
              <a:rPr lang="en-US"/>
              <a:t>WATERSS Scoping and Estimating</a:t>
            </a:r>
          </a:p>
        </p:txBody>
      </p:sp>
      <p:pic>
        <p:nvPicPr>
          <p:cNvPr id="9" name="Graphic 8">
            <a:extLst>
              <a:ext uri="{FF2B5EF4-FFF2-40B4-BE49-F238E27FC236}">
                <a16:creationId xmlns:a16="http://schemas.microsoft.com/office/drawing/2014/main" id="{570045E4-9C08-4EB8-BCC7-67EAFFEDB5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132" y="4145427"/>
            <a:ext cx="9911736" cy="2049735"/>
          </a:xfrm>
          <a:prstGeom prst="rect">
            <a:avLst/>
          </a:prstGeom>
        </p:spPr>
      </p:pic>
    </p:spTree>
    <p:extLst>
      <p:ext uri="{BB962C8B-B14F-4D97-AF65-F5344CB8AC3E}">
        <p14:creationId xmlns:p14="http://schemas.microsoft.com/office/powerpoint/2010/main" val="13135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EM PPT Template C (05062016)">
  <a:themeElements>
    <a:clrScheme name="OEM Color Spectrum Template 01">
      <a:dk1>
        <a:sysClr val="windowText" lastClr="000000"/>
      </a:dk1>
      <a:lt1>
        <a:sysClr val="window" lastClr="FFFFFF"/>
      </a:lt1>
      <a:dk2>
        <a:srgbClr val="1F4283"/>
      </a:dk2>
      <a:lt2>
        <a:srgbClr val="EEECE1"/>
      </a:lt2>
      <a:accent1>
        <a:srgbClr val="0DB14B"/>
      </a:accent1>
      <a:accent2>
        <a:srgbClr val="007AA4"/>
      </a:accent2>
      <a:accent3>
        <a:srgbClr val="CA5C28"/>
      </a:accent3>
      <a:accent4>
        <a:srgbClr val="8064A2"/>
      </a:accent4>
      <a:accent5>
        <a:srgbClr val="AE9D41"/>
      </a:accent5>
      <a:accent6>
        <a:srgbClr val="F79646"/>
      </a:accent6>
      <a:hlink>
        <a:srgbClr val="69A1C2"/>
      </a:hlink>
      <a:folHlink>
        <a:srgbClr val="D72E2A"/>
      </a:folHlink>
    </a:clrScheme>
    <a:fontScheme name="Custom 1">
      <a:majorFont>
        <a:latin typeface="Tahoma"/>
        <a:ea typeface=""/>
        <a:cs typeface=""/>
      </a:majorFont>
      <a:minorFont>
        <a:latin typeface="Calibri"/>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EM PPT Template C (05062016)">
  <a:themeElements>
    <a:clrScheme name="OEM Color Spectrum Template 01">
      <a:dk1>
        <a:sysClr val="windowText" lastClr="000000"/>
      </a:dk1>
      <a:lt1>
        <a:sysClr val="window" lastClr="FFFFFF"/>
      </a:lt1>
      <a:dk2>
        <a:srgbClr val="1F4283"/>
      </a:dk2>
      <a:lt2>
        <a:srgbClr val="EEECE1"/>
      </a:lt2>
      <a:accent1>
        <a:srgbClr val="0DB14B"/>
      </a:accent1>
      <a:accent2>
        <a:srgbClr val="007AA4"/>
      </a:accent2>
      <a:accent3>
        <a:srgbClr val="CA5C28"/>
      </a:accent3>
      <a:accent4>
        <a:srgbClr val="8064A2"/>
      </a:accent4>
      <a:accent5>
        <a:srgbClr val="AE9D41"/>
      </a:accent5>
      <a:accent6>
        <a:srgbClr val="F79646"/>
      </a:accent6>
      <a:hlink>
        <a:srgbClr val="69A1C2"/>
      </a:hlink>
      <a:folHlink>
        <a:srgbClr val="D72E2A"/>
      </a:folHlink>
    </a:clrScheme>
    <a:fontScheme name="Custom 1">
      <a:majorFont>
        <a:latin typeface="Tahoma"/>
        <a:ea typeface=""/>
        <a:cs typeface=""/>
      </a:majorFont>
      <a:minorFont>
        <a:latin typeface="Calibri"/>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f9d0ba6-6eba-4268-91ed-84142b2557b5">
      <Terms xmlns="http://schemas.microsoft.com/office/infopath/2007/PartnerControls"/>
    </lcf76f155ced4ddcb4097134ff3c332f>
    <TaxCatchAll xmlns="0821988d-8727-4eb4-919d-4308d73b80d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AF25C206FDF34CA5E24404E8488BE7" ma:contentTypeVersion="16" ma:contentTypeDescription="Create a new document." ma:contentTypeScope="" ma:versionID="25af3f824b9e9fbe0e1a228a018aea95">
  <xsd:schema xmlns:xsd="http://www.w3.org/2001/XMLSchema" xmlns:xs="http://www.w3.org/2001/XMLSchema" xmlns:p="http://schemas.microsoft.com/office/2006/metadata/properties" xmlns:ns2="af9d0ba6-6eba-4268-91ed-84142b2557b5" xmlns:ns3="d075803d-6556-42a0-a276-310a0b7e657e" xmlns:ns4="0821988d-8727-4eb4-919d-4308d73b80d4" targetNamespace="http://schemas.microsoft.com/office/2006/metadata/properties" ma:root="true" ma:fieldsID="36773af5a8cad3f73fd3aecb33a5b3c4" ns2:_="" ns3:_="" ns4:_="">
    <xsd:import namespace="af9d0ba6-6eba-4268-91ed-84142b2557b5"/>
    <xsd:import namespace="d075803d-6556-42a0-a276-310a0b7e657e"/>
    <xsd:import namespace="0821988d-8727-4eb4-919d-4308d73b80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d0ba6-6eba-4268-91ed-84142b2557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f7636e4-27fd-40f6-b66a-8c08e824a2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75803d-6556-42a0-a276-310a0b7e657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21988d-8727-4eb4-919d-4308d73b80d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39e2dbb-8b11-44c6-94f0-0ee960cd6a04}" ma:internalName="TaxCatchAll" ma:showField="CatchAllData" ma:web="d075803d-6556-42a0-a276-310a0b7e6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472A0C-C86F-4BEB-B032-D51EFCCF4B9E}">
  <ds:schemaRefs>
    <ds:schemaRef ds:uri="0821988d-8727-4eb4-919d-4308d73b80d4"/>
    <ds:schemaRef ds:uri="af9d0ba6-6eba-4268-91ed-84142b2557b5"/>
    <ds:schemaRef ds:uri="d075803d-6556-42a0-a276-310a0b7e65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74D8E4-BA09-4BDE-9075-0F0287AFB36F}">
  <ds:schemaRefs>
    <ds:schemaRef ds:uri="0821988d-8727-4eb4-919d-4308d73b80d4"/>
    <ds:schemaRef ds:uri="af9d0ba6-6eba-4268-91ed-84142b2557b5"/>
    <ds:schemaRef ds:uri="d075803d-6556-42a0-a276-310a0b7e65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37CCA4-85B0-423C-B0E0-58E6CACE3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10475</Words>
  <Application>Microsoft Office PowerPoint</Application>
  <PresentationFormat>Widescreen</PresentationFormat>
  <Paragraphs>1589</Paragraphs>
  <Slides>74</Slides>
  <Notes>71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74</vt:i4>
      </vt:variant>
    </vt:vector>
  </HeadingPairs>
  <TitlesOfParts>
    <vt:vector size="87" baseType="lpstr">
      <vt:lpstr>Wingdings</vt:lpstr>
      <vt:lpstr>Tahoma</vt:lpstr>
      <vt:lpstr>Courier New</vt:lpstr>
      <vt:lpstr>Calibri Light</vt:lpstr>
      <vt:lpstr>Cavolini</vt:lpstr>
      <vt:lpstr>Arial Narrow</vt:lpstr>
      <vt:lpstr>Symbol</vt:lpstr>
      <vt:lpstr>Arial</vt:lpstr>
      <vt:lpstr>AECOM Sans</vt:lpstr>
      <vt:lpstr>Candara Light</vt:lpstr>
      <vt:lpstr>Calibri</vt:lpstr>
      <vt:lpstr>OEM PPT Template C (05062016)</vt:lpstr>
      <vt:lpstr>1_OEM PPT Template C (05062016)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 Objectives</vt:lpstr>
      <vt:lpstr>Presentation Outline</vt:lpstr>
      <vt:lpstr>Poll Question Practice…</vt:lpstr>
      <vt:lpstr>What Is       ?</vt:lpstr>
      <vt:lpstr>Lessons Adopted into</vt:lpstr>
      <vt:lpstr>Innovative Strategy Benefits</vt:lpstr>
      <vt:lpstr>Anticipated Benefits of                      Process </vt:lpstr>
      <vt:lpstr>What Is       ?</vt:lpstr>
      <vt:lpstr>When Is        Implemented?</vt:lpstr>
      <vt:lpstr>When Is        Implemented?</vt:lpstr>
      <vt:lpstr>WATERSS Process – Complete Overview</vt:lpstr>
      <vt:lpstr>What is Changing?</vt:lpstr>
      <vt:lpstr>WATERSS Process Guidebook- Video</vt:lpstr>
      <vt:lpstr>Overview of the Different Roles</vt:lpstr>
      <vt:lpstr>Roles &amp; Responsibilities  </vt:lpstr>
      <vt:lpstr>Roles &amp; Responsibilities  </vt:lpstr>
      <vt:lpstr>Overlap in Discipline Coordination</vt:lpstr>
      <vt:lpstr>Overlapping Phase Coordination</vt:lpstr>
      <vt:lpstr>Discussion Point – Collaboration (Question Box)</vt:lpstr>
      <vt:lpstr>WATERSS Process – Planning Phase</vt:lpstr>
      <vt:lpstr>Planning Phase</vt:lpstr>
      <vt:lpstr>Planning Phase</vt:lpstr>
      <vt:lpstr>Step 2: Data Gathering - EST WATERSS Analysis Tool</vt:lpstr>
      <vt:lpstr>Data Gathering – Create WATERSS GIS Analysis Report</vt:lpstr>
      <vt:lpstr>WATERSS EST GIS Analysis Tool- Video</vt:lpstr>
      <vt:lpstr>Determine Goals and Explore Solutions</vt:lpstr>
      <vt:lpstr>Preliminary Environmental Discussion (PED)</vt:lpstr>
      <vt:lpstr>Sample PED Excerpts</vt:lpstr>
      <vt:lpstr>PowerPoint Presentation</vt:lpstr>
      <vt:lpstr>PowerPoint Presentation</vt:lpstr>
      <vt:lpstr>ETDM Public Access Site – Subscribe to Updates</vt:lpstr>
      <vt:lpstr>ETDM Public Access Site – Subscribe to Updates</vt:lpstr>
      <vt:lpstr>PowerPoint Presentation</vt:lpstr>
      <vt:lpstr>Poll Question Practice…</vt:lpstr>
      <vt:lpstr>PowerPoint Presentation</vt:lpstr>
      <vt:lpstr>WATERSS Process – PD&amp;E Phase</vt:lpstr>
      <vt:lpstr>PD&amp;E Phase – Planning Considerations</vt:lpstr>
      <vt:lpstr>WATERSS Process without a Planning Phase</vt:lpstr>
      <vt:lpstr>WATERSS Process without a Planning Phase</vt:lpstr>
      <vt:lpstr>WATERSS Process – PD&amp;E Phase</vt:lpstr>
      <vt:lpstr>PD&amp;E Phase</vt:lpstr>
      <vt:lpstr>Coordination with Stakeholders and Agencies</vt:lpstr>
      <vt:lpstr>PD&amp;E Phase</vt:lpstr>
      <vt:lpstr>Occasions for Pond Siting in the WATERSS Process</vt:lpstr>
      <vt:lpstr>PowerPoint Presentation</vt:lpstr>
      <vt:lpstr>PowerPoint Presentation</vt:lpstr>
      <vt:lpstr>Advancing ROW Acquisition and Project Funding</vt:lpstr>
      <vt:lpstr>Exercise:  To Site or Not to Site Ponds…</vt:lpstr>
      <vt:lpstr>Do We Pursue Traditional Pond Siting?</vt:lpstr>
      <vt:lpstr>Audience Poll….</vt:lpstr>
      <vt:lpstr>Audience Poll….</vt:lpstr>
      <vt:lpstr>Audience Poll….</vt:lpstr>
      <vt:lpstr>Stormwater Management Alternatives Report Documentation</vt:lpstr>
      <vt:lpstr>New Pond Siting Process!</vt:lpstr>
      <vt:lpstr>WATERSS Process – Design, Construction, &amp; Ops Phases</vt:lpstr>
      <vt:lpstr>Finalize Design and Permitting</vt:lpstr>
      <vt:lpstr>Design Phase - Continued Communication</vt:lpstr>
      <vt:lpstr>Poll Question for Scoping-</vt:lpstr>
      <vt:lpstr>Including WATERSS in Project Scopes and Estimates</vt:lpstr>
      <vt:lpstr>Example PD&amp;E Scoping Language</vt:lpstr>
      <vt:lpstr>WATERSS Scoping Development</vt:lpstr>
      <vt:lpstr>WATERSS Scoping Development</vt:lpstr>
      <vt:lpstr>What About Uncertainty?</vt:lpstr>
      <vt:lpstr>Question for Scoping – Question Box</vt:lpstr>
      <vt:lpstr>Upcoming Training for WATERSS</vt:lpstr>
      <vt:lpstr>Contact</vt:lpstr>
      <vt:lpstr>PowerPoint Presentation</vt:lpstr>
    </vt:vector>
  </TitlesOfParts>
  <Company>URS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Carvey, Roger</dc:creator>
  <cp:lastModifiedBy>Bradley, Catherine</cp:lastModifiedBy>
  <cp:revision>2</cp:revision>
  <cp:lastPrinted>2020-10-30T15:18:00Z</cp:lastPrinted>
  <dcterms:created xsi:type="dcterms:W3CDTF">2016-05-04T19:49:08Z</dcterms:created>
  <dcterms:modified xsi:type="dcterms:W3CDTF">2023-12-05T12:09:22Z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RiskLevel">
    <vt:lpwstr/>
  </property>
  <property fmtid="{D5CDD505-2E9C-101B-9397-08002B2CF9AE}" pid="3" name="DocRiskLevelWizardText">
    <vt:lpwstr>Atkins Baseline</vt:lpwstr>
  </property>
  <property fmtid="{D5CDD505-2E9C-101B-9397-08002B2CF9AE}" pid="4" name="DocRiskLevelWizardMarker">
    <vt:lpwstr/>
  </property>
  <property fmtid="{D5CDD505-2E9C-101B-9397-08002B2CF9AE}" pid="5" name="ContentTypeId">
    <vt:lpwstr>0x010100BFAF25C206FDF34CA5E24404E8488BE7</vt:lpwstr>
  </property>
  <property fmtid="{D5CDD505-2E9C-101B-9397-08002B2CF9AE}" pid="6" name="MediaServiceImageTags">
    <vt:lpwstr/>
  </property>
</Properties>
</file>