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1" r:id="rId1"/>
  </p:sldMasterIdLst>
  <p:notesMasterIdLst>
    <p:notesMasterId r:id="rId24"/>
  </p:notesMasterIdLst>
  <p:sldIdLst>
    <p:sldId id="256" r:id="rId2"/>
    <p:sldId id="321" r:id="rId3"/>
    <p:sldId id="261" r:id="rId4"/>
    <p:sldId id="298" r:id="rId5"/>
    <p:sldId id="258" r:id="rId6"/>
    <p:sldId id="336" r:id="rId7"/>
    <p:sldId id="338" r:id="rId8"/>
    <p:sldId id="332" r:id="rId9"/>
    <p:sldId id="325" r:id="rId10"/>
    <p:sldId id="281" r:id="rId11"/>
    <p:sldId id="340" r:id="rId12"/>
    <p:sldId id="341" r:id="rId13"/>
    <p:sldId id="342" r:id="rId14"/>
    <p:sldId id="326" r:id="rId15"/>
    <p:sldId id="343" r:id="rId16"/>
    <p:sldId id="339" r:id="rId17"/>
    <p:sldId id="344" r:id="rId18"/>
    <p:sldId id="327" r:id="rId19"/>
    <p:sldId id="282" r:id="rId20"/>
    <p:sldId id="283" r:id="rId21"/>
    <p:sldId id="279" r:id="rId22"/>
    <p:sldId id="322" r:id="rId23"/>
  </p:sldIdLst>
  <p:sldSz cx="9144000" cy="6858000" type="screen4x3"/>
  <p:notesSz cx="6985000" cy="9283700"/>
  <p:embeddedFontLst>
    <p:embeddedFont>
      <p:font typeface="Tahoma" panose="020B0604030504040204" pitchFamily="34" charset="0"/>
      <p:regular r:id="rId25"/>
      <p:bold r:id="rId26"/>
    </p:embeddedFont>
    <p:embeddedFont>
      <p:font typeface="Calibri" panose="020F0502020204030204" pitchFamily="34" charset="0"/>
      <p:regular r:id="rId27"/>
      <p:bold r:id="rId28"/>
      <p:italic r:id="rId29"/>
      <p:boldItalic r:id="rId30"/>
    </p:embeddedFont>
    <p:embeddedFont>
      <p:font typeface="AECOM Sans" panose="020B0604020202020204" charset="0"/>
      <p:regular r:id="rId31"/>
      <p:bold r:id="rId32"/>
      <p:italic r:id="rId33"/>
      <p:boldItalic r:id="rId34"/>
    </p:embeddedFont>
    <p:embeddedFont>
      <p:font typeface="Brush Script MT" panose="03060802040406070304" pitchFamily="66" charset="0"/>
      <p: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H. McCray" initials="DHM" lastIdx="3" clrIdx="0"/>
  <p:cmAuthor id="1" name="Devens, Ted" initials="TD" lastIdx="5" clrIdx="1"/>
  <p:cmAuthor id="2" name="Patterson-Brady, Jamie" initials="PJ" lastIdx="1" clrIdx="2">
    <p:extLst>
      <p:ext uri="{19B8F6BF-5375-455C-9EA6-DF929625EA0E}">
        <p15:presenceInfo xmlns:p15="http://schemas.microsoft.com/office/powerpoint/2012/main" userId="S-1-5-21-1957994488-1229272821-682003330-581035" providerId="AD"/>
      </p:ext>
    </p:extLst>
  </p:cmAuthor>
  <p:cmAuthor id="3" name="McGilvray, Peter" initials="MP" lastIdx="2" clrIdx="3">
    <p:extLst>
      <p:ext uri="{19B8F6BF-5375-455C-9EA6-DF929625EA0E}">
        <p15:presenceInfo xmlns:p15="http://schemas.microsoft.com/office/powerpoint/2012/main" userId="S-1-5-21-978016076-702945558-1050887974-3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A2"/>
    <a:srgbClr val="2B8793"/>
    <a:srgbClr val="277689"/>
    <a:srgbClr val="B2F0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86" autoAdjust="0"/>
    <p:restoredTop sz="84309" autoAdjust="0"/>
  </p:normalViewPr>
  <p:slideViewPr>
    <p:cSldViewPr>
      <p:cViewPr varScale="1">
        <p:scale>
          <a:sx n="93" d="100"/>
          <a:sy n="93" d="100"/>
        </p:scale>
        <p:origin x="171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06C94221-3F45-49E9-868B-3247BA318792}" type="datetimeFigureOut">
              <a:rPr lang="en-US" smtClean="0"/>
              <a:t>4/29/2019</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3D046A48-5B92-4650-90F7-A7D564AF2197}" type="slidenum">
              <a:rPr lang="en-US" smtClean="0"/>
              <a:t>‹#›</a:t>
            </a:fld>
            <a:endParaRPr lang="en-US" dirty="0"/>
          </a:p>
        </p:txBody>
      </p:sp>
    </p:spTree>
    <p:extLst>
      <p:ext uri="{BB962C8B-B14F-4D97-AF65-F5344CB8AC3E}">
        <p14:creationId xmlns:p14="http://schemas.microsoft.com/office/powerpoint/2010/main" val="2525423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sz="1600" dirty="0"/>
              <a:t>Welcome to this presentation on the 2019 NEPA Assignment Self-Assessment. This is the 3</a:t>
            </a:r>
            <a:r>
              <a:rPr lang="en-US" sz="1600" baseline="30000" dirty="0"/>
              <a:t>rd</a:t>
            </a:r>
            <a:r>
              <a:rPr lang="en-US" sz="1600" dirty="0"/>
              <a:t> of annually required self-assessments.  We will review a year of NEPA Project Approvals from May 1, 2018 to April 30, 2019   Our reviews ensure our environmental documents are complete and compliant, and we may involve interaction with the Districts should questions arise.   </a:t>
            </a:r>
          </a:p>
          <a:p>
            <a:pPr defTabSz="929579">
              <a:defRPr/>
            </a:pPr>
            <a:endParaRPr lang="en-US" sz="1600" dirty="0"/>
          </a:p>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78650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dirty="0"/>
              <a:t>The self-assessment process involves identification of NEPA target topics, review criteria, and a sample NEPA project approvals.  Sample of approved Type 1s will be selected randomly stratified by District.  All higher level Classes of Action, such as EISs, EAs, Type 2 CEs, and re-evaluations may be selected.   The OEM Self-Assessment team will conduct a desk review of project documentation and contact District staff as needed for clarification and feedback.  OEM will prepare a report of successful practices, opportunities for improvement, and any non-compliance observations. Districts will have a 2-week draft report review period.   Draft report is also reviewed by OEM management with final approval by OEM Director.  OEM will provide the final report to Districts and a summary to FHWA in August.</a:t>
            </a:r>
          </a:p>
        </p:txBody>
      </p:sp>
      <p:sp>
        <p:nvSpPr>
          <p:cNvPr id="4" name="Slide Number Placeholder 3"/>
          <p:cNvSpPr>
            <a:spLocks noGrp="1"/>
          </p:cNvSpPr>
          <p:nvPr>
            <p:ph type="sldNum" sz="quarter" idx="10"/>
          </p:nvPr>
        </p:nvSpPr>
        <p:spPr/>
        <p:txBody>
          <a:bodyPr/>
          <a:lstStyle/>
          <a:p>
            <a:fld id="{3D046A48-5B92-4650-90F7-A7D564AF2197}" type="slidenum">
              <a:rPr lang="en-US" smtClean="0"/>
              <a:t>10</a:t>
            </a:fld>
            <a:endParaRPr lang="en-US" dirty="0"/>
          </a:p>
        </p:txBody>
      </p:sp>
    </p:spTree>
    <p:extLst>
      <p:ext uri="{BB962C8B-B14F-4D97-AF65-F5344CB8AC3E}">
        <p14:creationId xmlns:p14="http://schemas.microsoft.com/office/powerpoint/2010/main" val="1952335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non-compliance observation on insufficient project documentation, </a:t>
            </a:r>
            <a:r>
              <a:rPr lang="en-US" altLang="en-US" sz="1200" dirty="0"/>
              <a:t>FDOT reviewed cited files and provided FHWA clarifying information to show some files were properly documented, and agreed to further examine other files for appropriate actions as needed.</a:t>
            </a:r>
          </a:p>
          <a:p>
            <a:endParaRPr lang="en-US" dirty="0"/>
          </a:p>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74305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FHWA found 11 FDOT successful practices, including:</a:t>
            </a:r>
          </a:p>
          <a:p>
            <a:endParaRPr lang="en-US" dirty="0"/>
          </a:p>
          <a:p>
            <a:pPr marL="687388" lvl="1" indent="-457200">
              <a:buFont typeface="+mj-lt"/>
              <a:buAutoNum type="arabicPeriod"/>
            </a:pPr>
            <a:r>
              <a:rPr lang="en-US" dirty="0"/>
              <a:t>Good District communications</a:t>
            </a:r>
          </a:p>
          <a:p>
            <a:pPr marL="687388" lvl="1" indent="-457200">
              <a:buFont typeface="+mj-lt"/>
              <a:buAutoNum type="arabicPeriod"/>
            </a:pPr>
            <a:r>
              <a:rPr lang="en-US" altLang="en-US" dirty="0"/>
              <a:t>Great working relationship with agencies </a:t>
            </a:r>
            <a:endParaRPr lang="en-US" dirty="0"/>
          </a:p>
          <a:p>
            <a:pPr marL="687388" lvl="1" indent="-457200">
              <a:buFont typeface="+mj-lt"/>
              <a:buAutoNum type="arabicPeriod"/>
            </a:pPr>
            <a:r>
              <a:rPr lang="en-US" dirty="0"/>
              <a:t>SWEPT enhancements – required files before approval – SMART forms </a:t>
            </a:r>
          </a:p>
          <a:p>
            <a:pPr marL="687388" lvl="1" indent="-457200">
              <a:buFont typeface="+mj-lt"/>
              <a:buAutoNum type="arabicPeriod"/>
            </a:pPr>
            <a:r>
              <a:rPr lang="en-US" dirty="0"/>
              <a:t>Tracking system for federal guidance – spreadsheet tracker with action captured</a:t>
            </a:r>
          </a:p>
          <a:p>
            <a:pPr marL="687388" lvl="1" indent="-457200">
              <a:buFont typeface="+mj-lt"/>
              <a:buAutoNum type="arabicPeriod"/>
            </a:pPr>
            <a:r>
              <a:rPr lang="en-US" dirty="0"/>
              <a:t>District review of NEPA documents – some additional reviews by individuals beyond what is required in the existing processes</a:t>
            </a:r>
          </a:p>
          <a:p>
            <a:pPr marL="687388" lvl="1" indent="-457200">
              <a:buFont typeface="+mj-lt"/>
              <a:buAutoNum type="arabicPeriod"/>
            </a:pPr>
            <a:r>
              <a:rPr lang="en-US" dirty="0"/>
              <a:t>Strides in addressing planning consistency</a:t>
            </a:r>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504568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Here are remaining successful practices:</a:t>
            </a:r>
          </a:p>
          <a:p>
            <a:endParaRPr lang="en-US" dirty="0"/>
          </a:p>
          <a:p>
            <a:pPr marL="687388" lvl="1" indent="-457200">
              <a:buFont typeface="+mj-lt"/>
              <a:buAutoNum type="arabicPeriod" startAt="7"/>
            </a:pPr>
            <a:r>
              <a:rPr lang="en-US" dirty="0"/>
              <a:t>QA/QC process new tools – QC Templates, multilayer reviews, training, webinars, updates to procedures</a:t>
            </a:r>
          </a:p>
          <a:p>
            <a:pPr marL="687388" lvl="1" indent="-457200">
              <a:buFont typeface="+mj-lt"/>
              <a:buAutoNum type="arabicPeriod" startAt="7"/>
            </a:pPr>
            <a:r>
              <a:rPr lang="en-US" dirty="0"/>
              <a:t>Enhanced PD&amp;E manual update process – dedicated resource to manage manual chapters, multilayers of review in OEM, District, and Department</a:t>
            </a:r>
          </a:p>
          <a:p>
            <a:pPr marL="687388" lvl="1" indent="-457200">
              <a:buFont typeface="+mj-lt"/>
              <a:buAutoNum type="arabicPeriod" startAt="7"/>
            </a:pPr>
            <a:r>
              <a:rPr lang="en-US" dirty="0"/>
              <a:t>Performance measure active monitoring process – ability to work measures in real-time</a:t>
            </a:r>
          </a:p>
          <a:p>
            <a:pPr marL="687388" lvl="1" indent="-457200">
              <a:buFont typeface="+mj-lt"/>
              <a:buAutoNum type="arabicPeriod" startAt="7"/>
            </a:pPr>
            <a:r>
              <a:rPr lang="en-US" dirty="0"/>
              <a:t>Training program constantly improving with over 2000 trained last fiscal year</a:t>
            </a:r>
          </a:p>
          <a:p>
            <a:pPr marL="687388" lvl="1" indent="-457200">
              <a:buFont typeface="+mj-lt"/>
              <a:buAutoNum type="arabicPeriod" startAt="7"/>
            </a:pPr>
            <a:r>
              <a:rPr lang="en-US" dirty="0"/>
              <a:t>Mentoring new staff – evident in their understanding of processes</a:t>
            </a:r>
          </a:p>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338461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As indicated earlier, OEM will provide a summary report to FHWA of the 2019 Self-Assessment, which FHWA will use to prepare for their audit.    We know now that the </a:t>
            </a:r>
            <a:r>
              <a:rPr lang="en-US" dirty="0"/>
              <a:t>FHWA Audit Team will start looking at FDOT NEPA project files  May 1</a:t>
            </a:r>
            <a:r>
              <a:rPr lang="en-US" baseline="30000" dirty="0"/>
              <a:t>st</a:t>
            </a:r>
            <a:r>
              <a:rPr lang="en-US" dirty="0"/>
              <a:t>, and will draw audit sample from all Districts.  Audit visit September 23</a:t>
            </a:r>
            <a:r>
              <a:rPr lang="en-US" baseline="30000" dirty="0"/>
              <a:t>rd</a:t>
            </a:r>
            <a:r>
              <a:rPr lang="en-US" dirty="0"/>
              <a:t> and 24</a:t>
            </a:r>
            <a:r>
              <a:rPr lang="en-US" baseline="30000" dirty="0"/>
              <a:t>th.</a:t>
            </a:r>
            <a:r>
              <a:rPr lang="en-US" dirty="0"/>
              <a:t>, </a:t>
            </a:r>
            <a:r>
              <a:rPr lang="en-US" b="1" dirty="0"/>
              <a:t>Audit visit scheduled September 23</a:t>
            </a:r>
            <a:r>
              <a:rPr lang="en-US" b="1" baseline="30000" dirty="0"/>
              <a:t>rd</a:t>
            </a:r>
            <a:r>
              <a:rPr lang="en-US" b="1" dirty="0"/>
              <a:t> and 24</a:t>
            </a:r>
            <a:r>
              <a:rPr lang="en-US" b="1" baseline="30000" dirty="0"/>
              <a:t>th</a:t>
            </a:r>
            <a:r>
              <a:rPr lang="en-US" b="1" dirty="0"/>
              <a:t>; and FHWA has identified the following Districts 1, 2, 3, 4, and 5 to be interviewed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We will communicate once confirmed, but all Districts should set aside September 23</a:t>
            </a:r>
            <a:r>
              <a:rPr lang="en-US" baseline="30000" dirty="0"/>
              <a:t>rd</a:t>
            </a:r>
            <a:r>
              <a:rPr lang="en-US" dirty="0"/>
              <a:t> and 24</a:t>
            </a:r>
            <a:r>
              <a:rPr lang="en-US" baseline="30000" dirty="0"/>
              <a:t>th</a:t>
            </a:r>
            <a:r>
              <a:rPr lang="en-US" dirty="0"/>
              <a:t>.   </a:t>
            </a:r>
          </a:p>
          <a:p>
            <a:pPr lvl="0"/>
            <a:endParaRPr lang="en-US" sz="1600" dirty="0"/>
          </a:p>
          <a:p>
            <a:pPr lvl="0"/>
            <a:r>
              <a:rPr lang="en-US" sz="1600" dirty="0"/>
              <a:t>OEM and District readiness for the FHWA audit is most important.   Here are a few steps we can take to be ready.  </a:t>
            </a:r>
          </a:p>
          <a:p>
            <a:pPr lvl="0"/>
            <a:endParaRPr lang="en-US" sz="16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sng" dirty="0"/>
              <a:t>Last year, FHWA expressed concern about tracking and accounting for commitments, and missing or incomplete project documentation;  </a:t>
            </a:r>
            <a:r>
              <a:rPr lang="en-US" b="1" u="sng" dirty="0">
                <a:solidFill>
                  <a:schemeClr val="accent1">
                    <a:lumMod val="50000"/>
                  </a:schemeClr>
                </a:solidFill>
              </a:rPr>
              <a:t>now is time for Districts to double check documentation in SWEPT and make sure commitments are recorded on the Project Commitment Record in Project Suite</a:t>
            </a:r>
            <a:endParaRPr lang="en-US" b="1" u="sng" dirty="0"/>
          </a:p>
          <a:p>
            <a:pPr marL="171450" lvl="0" indent="-171450">
              <a:buFont typeface="Arial" panose="020B0604020202020204" pitchFamily="34" charset="0"/>
              <a:buChar char="•"/>
            </a:pPr>
            <a:endParaRPr lang="en-US" b="1" u="sng" dirty="0"/>
          </a:p>
          <a:p>
            <a:pPr marL="171450" lvl="0" indent="-171450">
              <a:buFont typeface="Arial" panose="020B0604020202020204" pitchFamily="34" charset="0"/>
              <a:buChar char="•"/>
            </a:pPr>
            <a:r>
              <a:rPr lang="en-US" dirty="0"/>
              <a:t>Before September 23</a:t>
            </a:r>
            <a:r>
              <a:rPr lang="en-US" baseline="30000" dirty="0"/>
              <a:t>rd</a:t>
            </a:r>
            <a:r>
              <a:rPr lang="en-US" dirty="0"/>
              <a:t> visit, Districts should make sure all new management, staff and consultants have completed NEPA Assignment training in Learning Curve or at the OEM website.  Now is also a good time for refresher training for anyone who needs it.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OEM will be reaching out to Districts and communicating important details relating to FHWA Audit as September approaches.</a:t>
            </a:r>
          </a:p>
          <a:p>
            <a:pPr lvl="0"/>
            <a:endParaRPr lang="en-US" sz="1600" dirty="0"/>
          </a:p>
        </p:txBody>
      </p:sp>
      <p:sp>
        <p:nvSpPr>
          <p:cNvPr id="4" name="Slide Number Placeholder 3"/>
          <p:cNvSpPr>
            <a:spLocks noGrp="1"/>
          </p:cNvSpPr>
          <p:nvPr>
            <p:ph type="sldNum" sz="quarter" idx="10"/>
          </p:nvPr>
        </p:nvSpPr>
        <p:spPr/>
        <p:txBody>
          <a:bodyPr/>
          <a:lstStyle/>
          <a:p>
            <a:fld id="{3D046A48-5B92-4650-90F7-A7D564AF2197}" type="slidenum">
              <a:rPr lang="en-US" smtClean="0"/>
              <a:t>14</a:t>
            </a:fld>
            <a:endParaRPr lang="en-US" dirty="0"/>
          </a:p>
        </p:txBody>
      </p:sp>
    </p:spTree>
    <p:extLst>
      <p:ext uri="{BB962C8B-B14F-4D97-AF65-F5344CB8AC3E}">
        <p14:creationId xmlns:p14="http://schemas.microsoft.com/office/powerpoint/2010/main" val="1916704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This table includes the 2019 Audit Team Members.  Please note team has been reduced from 15 in 2018 to 11 for 2019.   Any other changes will be shared as </a:t>
            </a:r>
            <a:r>
              <a:rPr lang="en-US" sz="1600"/>
              <a:t>we receive them.</a:t>
            </a:r>
            <a:endParaRPr lang="en-US" dirty="0"/>
          </a:p>
          <a:p>
            <a:pPr lvl="0"/>
            <a:endParaRPr lang="en-US" sz="1600" dirty="0"/>
          </a:p>
        </p:txBody>
      </p:sp>
      <p:sp>
        <p:nvSpPr>
          <p:cNvPr id="4" name="Slide Number Placeholder 3"/>
          <p:cNvSpPr>
            <a:spLocks noGrp="1"/>
          </p:cNvSpPr>
          <p:nvPr>
            <p:ph type="sldNum" sz="quarter" idx="10"/>
          </p:nvPr>
        </p:nvSpPr>
        <p:spPr/>
        <p:txBody>
          <a:bodyPr/>
          <a:lstStyle/>
          <a:p>
            <a:fld id="{3D046A48-5B92-4650-90F7-A7D564AF2197}" type="slidenum">
              <a:rPr lang="en-US" smtClean="0"/>
              <a:t>15</a:t>
            </a:fld>
            <a:endParaRPr lang="en-US" dirty="0"/>
          </a:p>
        </p:txBody>
      </p:sp>
    </p:spTree>
    <p:extLst>
      <p:ext uri="{BB962C8B-B14F-4D97-AF65-F5344CB8AC3E}">
        <p14:creationId xmlns:p14="http://schemas.microsoft.com/office/powerpoint/2010/main" val="302264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dirty="0"/>
              <a:t>New personnel and consultants should take the self-directed NEPA Assignment computer-based courses in Learning Curve for FDOT employees and on the OEM website for consultants.  For veteran personnel and consultants, it is a good idea to refresh your knowledge if you have any questions relating to NEPA or have not dealt with or thought about key NEPA concepts, practices, or processes, such as Quality Assurance and Quality Control, Performance Management, Self-Assessment, and FHWA Audit Support.  These course are all concise and user-friendly to take as you have time. </a:t>
            </a:r>
          </a:p>
        </p:txBody>
      </p:sp>
      <p:sp>
        <p:nvSpPr>
          <p:cNvPr id="4" name="Slide Number Placeholder 3"/>
          <p:cNvSpPr>
            <a:spLocks noGrp="1"/>
          </p:cNvSpPr>
          <p:nvPr>
            <p:ph type="sldNum" sz="quarter" idx="10"/>
          </p:nvPr>
        </p:nvSpPr>
        <p:spPr/>
        <p:txBody>
          <a:bodyPr/>
          <a:lstStyle/>
          <a:p>
            <a:fld id="{3D046A48-5B92-4650-90F7-A7D564AF2197}" type="slidenum">
              <a:rPr lang="en-US" smtClean="0"/>
              <a:t>16</a:t>
            </a:fld>
            <a:endParaRPr lang="en-US" dirty="0"/>
          </a:p>
        </p:txBody>
      </p:sp>
    </p:spTree>
    <p:extLst>
      <p:ext uri="{BB962C8B-B14F-4D97-AF65-F5344CB8AC3E}">
        <p14:creationId xmlns:p14="http://schemas.microsoft.com/office/powerpoint/2010/main" val="2014199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dirty="0"/>
              <a:t>PD&amp;E Manual, Part 1, Chapter 15:</a:t>
            </a:r>
          </a:p>
          <a:p>
            <a:pPr marL="0" indent="0">
              <a:buNone/>
            </a:pPr>
            <a:endParaRPr lang="en-US" sz="1600" dirty="0"/>
          </a:p>
          <a:p>
            <a:pPr marL="285750" indent="-285750">
              <a:buFont typeface="Arial" panose="020B0604020202020204" pitchFamily="34" charset="0"/>
              <a:buChar char="•"/>
            </a:pPr>
            <a:r>
              <a:rPr lang="en-US" sz="1600" dirty="0"/>
              <a:t>A project file refers to the files maintained by the project team to support development of the PD&amp;E Study and resulting </a:t>
            </a:r>
            <a:r>
              <a:rPr lang="en-US" sz="1600" b="1" i="1" dirty="0"/>
              <a:t>NEPA </a:t>
            </a:r>
            <a:r>
              <a:rPr lang="en-US" sz="1600" dirty="0"/>
              <a:t>decision or approval. </a:t>
            </a:r>
          </a:p>
        </p:txBody>
      </p:sp>
      <p:sp>
        <p:nvSpPr>
          <p:cNvPr id="4" name="Slide Number Placeholder 3"/>
          <p:cNvSpPr>
            <a:spLocks noGrp="1"/>
          </p:cNvSpPr>
          <p:nvPr>
            <p:ph type="sldNum" sz="quarter" idx="10"/>
          </p:nvPr>
        </p:nvSpPr>
        <p:spPr/>
        <p:txBody>
          <a:bodyPr/>
          <a:lstStyle/>
          <a:p>
            <a:fld id="{3D046A48-5B92-4650-90F7-A7D564AF2197}" type="slidenum">
              <a:rPr lang="en-US" smtClean="0"/>
              <a:t>17</a:t>
            </a:fld>
            <a:endParaRPr lang="en-US"/>
          </a:p>
        </p:txBody>
      </p:sp>
    </p:spTree>
    <p:extLst>
      <p:ext uri="{BB962C8B-B14F-4D97-AF65-F5344CB8AC3E}">
        <p14:creationId xmlns:p14="http://schemas.microsoft.com/office/powerpoint/2010/main" val="1081234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dirty="0"/>
              <a:t>Documents maintained in the project file for each PD&amp;E project include, but are not limited to:</a:t>
            </a:r>
          </a:p>
          <a:p>
            <a:pPr marL="285750" indent="-285750">
              <a:buFont typeface="Arial" panose="020B0604020202020204" pitchFamily="34" charset="0"/>
              <a:buChar char="•"/>
            </a:pPr>
            <a:r>
              <a:rPr lang="en-US" sz="1600" dirty="0"/>
              <a:t>Environmental document</a:t>
            </a:r>
          </a:p>
          <a:p>
            <a:pPr marL="285750" indent="-285750">
              <a:buFont typeface="Arial" panose="020B0604020202020204" pitchFamily="34" charset="0"/>
              <a:buChar char="•"/>
            </a:pPr>
            <a:r>
              <a:rPr lang="en-US" sz="1600" dirty="0"/>
              <a:t>Technical reports and studies</a:t>
            </a:r>
          </a:p>
          <a:p>
            <a:pPr marL="285750" indent="-285750">
              <a:buFont typeface="Arial" panose="020B0604020202020204" pitchFamily="34" charset="0"/>
              <a:buChar char="•"/>
            </a:pPr>
            <a:r>
              <a:rPr lang="en-US" sz="1600" dirty="0"/>
              <a:t>Letters, correspondence, and emails</a:t>
            </a:r>
          </a:p>
          <a:p>
            <a:pPr marL="285750" indent="-285750">
              <a:buFont typeface="Arial" panose="020B0604020202020204" pitchFamily="34" charset="0"/>
              <a:buChar char="•"/>
            </a:pPr>
            <a:r>
              <a:rPr lang="en-US" sz="1600" dirty="0"/>
              <a:t>Comments, responses, and meeting minutes </a:t>
            </a:r>
          </a:p>
          <a:p>
            <a:pPr marL="285750" indent="-285750">
              <a:buFont typeface="Arial" panose="020B0604020202020204" pitchFamily="34" charset="0"/>
              <a:buChar char="•"/>
            </a:pPr>
            <a:r>
              <a:rPr lang="en-US" sz="1600" dirty="0"/>
              <a:t>Documentation of contrary opinions or conflicting data and resolution of issues or concerns raised and any resolution made in response</a:t>
            </a:r>
          </a:p>
        </p:txBody>
      </p:sp>
      <p:sp>
        <p:nvSpPr>
          <p:cNvPr id="4" name="Slide Number Placeholder 3"/>
          <p:cNvSpPr>
            <a:spLocks noGrp="1"/>
          </p:cNvSpPr>
          <p:nvPr>
            <p:ph type="sldNum" sz="quarter" idx="10"/>
          </p:nvPr>
        </p:nvSpPr>
        <p:spPr/>
        <p:txBody>
          <a:bodyPr/>
          <a:lstStyle/>
          <a:p>
            <a:fld id="{3D046A48-5B92-4650-90F7-A7D564AF2197}" type="slidenum">
              <a:rPr lang="en-US" smtClean="0"/>
              <a:t>18</a:t>
            </a:fld>
            <a:endParaRPr lang="en-US"/>
          </a:p>
        </p:txBody>
      </p:sp>
    </p:spTree>
    <p:extLst>
      <p:ext uri="{BB962C8B-B14F-4D97-AF65-F5344CB8AC3E}">
        <p14:creationId xmlns:p14="http://schemas.microsoft.com/office/powerpoint/2010/main" val="812256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dates to</a:t>
            </a:r>
            <a:r>
              <a:rPr lang="en-US" baseline="0" dirty="0"/>
              <a:t> remember are ….</a:t>
            </a:r>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19</a:t>
            </a:fld>
            <a:endParaRPr lang="en-US" dirty="0"/>
          </a:p>
        </p:txBody>
      </p:sp>
    </p:spTree>
    <p:extLst>
      <p:ext uri="{BB962C8B-B14F-4D97-AF65-F5344CB8AC3E}">
        <p14:creationId xmlns:p14="http://schemas.microsoft.com/office/powerpoint/2010/main" val="1763386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Presenters today are Jason Watts, OEM Director, Pete McGilvray, State Environmental Quality and Performance Administrator, and Eric Whitehead, QA/QC Coordinator.  Pete and I will be planning and coordinating the self-assessment process.  Here is our contact information.</a:t>
            </a:r>
          </a:p>
        </p:txBody>
      </p:sp>
      <p:sp>
        <p:nvSpPr>
          <p:cNvPr id="4" name="Slide Number Placeholder 3"/>
          <p:cNvSpPr>
            <a:spLocks noGrp="1"/>
          </p:cNvSpPr>
          <p:nvPr>
            <p:ph type="sldNum" sz="quarter" idx="10"/>
          </p:nvPr>
        </p:nvSpPr>
        <p:spPr/>
        <p:txBody>
          <a:bodyPr/>
          <a:lstStyle/>
          <a:p>
            <a:fld id="{3D046A48-5B92-4650-90F7-A7D564AF2197}" type="slidenum">
              <a:rPr lang="en-US" smtClean="0"/>
              <a:t>2</a:t>
            </a:fld>
            <a:endParaRPr lang="en-US" dirty="0"/>
          </a:p>
        </p:txBody>
      </p:sp>
    </p:spTree>
    <p:extLst>
      <p:ext uri="{BB962C8B-B14F-4D97-AF65-F5344CB8AC3E}">
        <p14:creationId xmlns:p14="http://schemas.microsoft.com/office/powerpoint/2010/main" val="351558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282904">
              <a:lnSpc>
                <a:spcPct val="95000"/>
              </a:lnSpc>
            </a:pPr>
            <a:r>
              <a:rPr lang="en-US" sz="1600" dirty="0"/>
              <a:t>Next steps to remember include Review Team will conduct desk review from May 1</a:t>
            </a:r>
            <a:r>
              <a:rPr lang="en-US" sz="1600" baseline="30000" dirty="0"/>
              <a:t>st</a:t>
            </a:r>
            <a:r>
              <a:rPr lang="en-US" sz="1600" dirty="0"/>
              <a:t> through June 26</a:t>
            </a:r>
            <a:r>
              <a:rPr lang="en-US" sz="1600" baseline="30000" dirty="0"/>
              <a:t>th</a:t>
            </a:r>
            <a:r>
              <a:rPr lang="en-US" sz="1600" dirty="0"/>
              <a:t> .  </a:t>
            </a:r>
            <a:r>
              <a:rPr lang="en-US" sz="1600" baseline="0" dirty="0"/>
              <a:t>  </a:t>
            </a:r>
            <a:r>
              <a:rPr lang="en-US" sz="1600" dirty="0"/>
              <a:t>Districts may be contacted anytime during this period.  A</a:t>
            </a:r>
            <a:r>
              <a:rPr lang="en-US" sz="1600" baseline="0" dirty="0"/>
              <a:t> recording of this go-to-meeting will be posted at the FDOT website.  Also, Self-Assessment and courses on various aspects of NEPA Assignment are available in the Learning Curve and at the OEM website.  The link here will take you to both.</a:t>
            </a:r>
          </a:p>
          <a:p>
            <a:pPr marL="0" lvl="0" indent="-282904">
              <a:lnSpc>
                <a:spcPct val="95000"/>
              </a:lnSpc>
            </a:pPr>
            <a:endParaRPr lang="en-US" sz="1600" baseline="0" dirty="0"/>
          </a:p>
          <a:p>
            <a:pPr marL="0" lvl="0" indent="-282904">
              <a:lnSpc>
                <a:spcPct val="95000"/>
              </a:lnSpc>
            </a:pPr>
            <a:r>
              <a:rPr lang="en-US" sz="1600" baseline="0" dirty="0"/>
              <a:t>The </a:t>
            </a:r>
            <a:r>
              <a:rPr lang="en-US" sz="1600" dirty="0"/>
              <a:t>Draft Report goes to Districts July 19</a:t>
            </a:r>
            <a:r>
              <a:rPr lang="en-US" sz="1600" baseline="30000" dirty="0"/>
              <a:t>th</a:t>
            </a:r>
            <a:r>
              <a:rPr lang="en-US" sz="1600" dirty="0"/>
              <a:t> with a 2 week review period.  Final Report will be sent to the Districts August 19</a:t>
            </a:r>
            <a:r>
              <a:rPr lang="en-US" sz="1600" baseline="30000" dirty="0"/>
              <a:t>th </a:t>
            </a:r>
            <a:r>
              <a:rPr lang="en-US" sz="1600" dirty="0"/>
              <a:t>.</a:t>
            </a:r>
          </a:p>
          <a:p>
            <a:endParaRPr lang="en-US" dirty="0"/>
          </a:p>
          <a:p>
            <a:pPr marL="0" lvl="1" indent="0">
              <a:lnSpc>
                <a:spcPct val="100000"/>
              </a:lnSpc>
              <a:spcAft>
                <a:spcPts val="0"/>
              </a:spcAft>
              <a:buNone/>
            </a:pPr>
            <a:r>
              <a:rPr lang="en-US" sz="2600" b="1" i="1" dirty="0"/>
              <a:t>And remember, double check your NEPA documentation, make sure your commitments are on the PCR in Project Suite, and take training as needed to prepare for the FHWA Audit.  While you will not hear from FHWA until September during their audit team visits to Districts 3, 4, 6 and Central Office, they will start reviewing project files May 1</a:t>
            </a:r>
            <a:r>
              <a:rPr lang="en-US" sz="2600" b="1" i="1" baseline="30000" dirty="0"/>
              <a:t>st</a:t>
            </a:r>
            <a:r>
              <a:rPr lang="en-US" sz="2600" b="1" i="1" dirty="0"/>
              <a:t>.</a:t>
            </a:r>
          </a:p>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642528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 at this time?</a:t>
            </a:r>
          </a:p>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903034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concludes today’s presentation.  If there are questions afterwards, please contact Eric Whitehead as listed here.  This presentation will be recorded and posted at the FDOT website.  Thank you for attending this go-to-meeting.</a:t>
            </a:r>
          </a:p>
        </p:txBody>
      </p:sp>
      <p:sp>
        <p:nvSpPr>
          <p:cNvPr id="4" name="Slide Number Placeholder 3"/>
          <p:cNvSpPr>
            <a:spLocks noGrp="1"/>
          </p:cNvSpPr>
          <p:nvPr>
            <p:ph type="sldNum" sz="quarter" idx="10"/>
          </p:nvPr>
        </p:nvSpPr>
        <p:spPr/>
        <p:txBody>
          <a:bodyPr/>
          <a:lstStyle/>
          <a:p>
            <a:fld id="{3D046A48-5B92-4650-90F7-A7D564AF2197}" type="slidenum">
              <a:rPr lang="en-US" smtClean="0"/>
              <a:t>22</a:t>
            </a:fld>
            <a:endParaRPr lang="en-US" dirty="0"/>
          </a:p>
        </p:txBody>
      </p:sp>
    </p:spTree>
    <p:extLst>
      <p:ext uri="{BB962C8B-B14F-4D97-AF65-F5344CB8AC3E}">
        <p14:creationId xmlns:p14="http://schemas.microsoft.com/office/powerpoint/2010/main" val="114270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objectives for this presentation include an Overview of Federal Highway Administration (FHWA) requirements, 2018 assessment outcomes, the NEPA Self-Assessment Scope, Self-Assessment Focus Topics, the NEPA Self-Assessment Process, and Important Dates to remember.</a:t>
            </a:r>
          </a:p>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539603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requirements for conducting annual self-assessments are found in FDOT Topic 001-260-001, and in MOU Section 8.2.5…., Section 8.2.6…., and Section 10.1.3….   </a:t>
            </a:r>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069647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40"/>
              </a:spcAft>
              <a:buClr>
                <a:schemeClr val="accent5">
                  <a:lumMod val="75000"/>
                </a:schemeClr>
              </a:buClr>
            </a:pPr>
            <a:endParaRPr lang="en-US" dirty="0"/>
          </a:p>
          <a:p>
            <a:pPr defTabSz="929579">
              <a:defRPr/>
            </a:pPr>
            <a:r>
              <a:rPr lang="en-US" sz="1600" dirty="0"/>
              <a:t>The purpose of the Self-Assessment is to annually evaluate FDOT performance and  compliance with the MOU, NEPA, and environmental laws and regulations.   </a:t>
            </a:r>
          </a:p>
          <a:p>
            <a:pPr defTabSz="929579">
              <a:defRPr/>
            </a:pPr>
            <a:endParaRPr lang="en-US" sz="1600" dirty="0"/>
          </a:p>
          <a:p>
            <a:r>
              <a:rPr lang="en-US" sz="1600" dirty="0"/>
              <a:t>To perform the evaluation, OEM Management has assigned a 2019 Self-Assessment Review Team consisting of 13 members shown here.</a:t>
            </a:r>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903388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OEM is required to provide</a:t>
            </a:r>
            <a:r>
              <a:rPr lang="en-US" baseline="0" dirty="0"/>
              <a:t> FHWA a quarterly Project Approvals Report, which is a list of NEPA Approvals and Decisions.  This list will be the source of NEPA projects for the desk review, and includes </a:t>
            </a:r>
            <a:r>
              <a:rPr lang="en-US" sz="2000" dirty="0"/>
              <a:t>Type 1 CEs, Type 2 CEs, EA, FONSI, DEIS, FEIS, FEIS/ROD, ROD and Section 4(f) Determinations.  In 2018, Type 1 CEs comprised 90% of all project approvals (</a:t>
            </a:r>
            <a:r>
              <a:rPr lang="en-US" sz="2000" b="0" dirty="0">
                <a:solidFill>
                  <a:srgbClr val="FF0000"/>
                </a:solidFill>
              </a:rPr>
              <a:t>Out of a total of 735 project approvals, 662 were Type 1 CE</a:t>
            </a:r>
            <a:r>
              <a:rPr lang="en-US" sz="2000" b="0" dirty="0"/>
              <a:t>s</a:t>
            </a:r>
            <a:r>
              <a:rPr lang="en-US" sz="2000" dirty="0"/>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a:t>Here is an example of a Project Approvals Report, which shows the District, FM #, Project Name, Class of Action, Document Type, Section 4(f) designation, CE Number if Type 1 CE, ETDM # if applicable, and date of project approval.</a:t>
            </a:r>
            <a:r>
              <a:rPr lang="en-US" sz="2000" baseline="0" dirty="0"/>
              <a:t>  </a:t>
            </a:r>
            <a:endParaRPr lang="en-US" sz="2000" dirty="0"/>
          </a:p>
          <a:p>
            <a:endParaRPr lang="en-US" dirty="0"/>
          </a:p>
          <a:p>
            <a:pPr marL="228600" indent="-228600">
              <a:buAutoNum type="arabicPeriod" startAt="2"/>
            </a:pPr>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6</a:t>
            </a:fld>
            <a:endParaRPr lang="en-US" dirty="0"/>
          </a:p>
        </p:txBody>
      </p:sp>
    </p:spTree>
    <p:extLst>
      <p:ext uri="{BB962C8B-B14F-4D97-AF65-F5344CB8AC3E}">
        <p14:creationId xmlns:p14="http://schemas.microsoft.com/office/powerpoint/2010/main" val="63104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ea typeface="Times New Roman" panose="02020603050405020304" pitchFamily="18" charset="0"/>
                <a:cs typeface="Times New Roman" panose="02020603050405020304" pitchFamily="18" charset="0"/>
              </a:rPr>
              <a:t>Annually, OEM management will select topics to focus on during the desk review of approved NEPA projects.  This year, the focus topics include Noise, MOU Standard Statement and Relocation as follow-up from the 2018 Self-Assessment, and Interchange Policy, Public Involvement Plan and Sociocultural Evaluation new for 2019.</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D046A48-5B92-4650-90F7-A7D564AF2197}" type="slidenum">
              <a:rPr lang="en-US" smtClean="0"/>
              <a:t>7</a:t>
            </a:fld>
            <a:endParaRPr lang="en-US" dirty="0"/>
          </a:p>
        </p:txBody>
      </p:sp>
    </p:spTree>
    <p:extLst>
      <p:ext uri="{BB962C8B-B14F-4D97-AF65-F5344CB8AC3E}">
        <p14:creationId xmlns:p14="http://schemas.microsoft.com/office/powerpoint/2010/main" val="2370162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2018 Self-Assessment found FDOT met or exceeded all nine metrics which had qualifying projects, found 2 successful practices focused on data quality and clarity if narratives, found 8 opportunities for improvement, and found 4 non-compliance observations on Noise, MOU Standard Statement, and Relocation. </a:t>
            </a:r>
          </a:p>
          <a:p>
            <a:endParaRPr lang="en-US" dirty="0"/>
          </a:p>
          <a:p>
            <a:r>
              <a:rPr lang="en-US" sz="1200" dirty="0">
                <a:latin typeface="Arial" panose="020B0604020202020204" pitchFamily="34" charset="0"/>
                <a:cs typeface="Arial" panose="020B0604020202020204" pitchFamily="34" charset="0"/>
              </a:rPr>
              <a:t>OEM updated the PD&amp;E Manual January 14, 2019, notified all Districts of changes, and requested Districts to take the necessary steps in their QA/QC processes to resolve these observations moving forward.</a:t>
            </a:r>
            <a:r>
              <a:rPr lang="en-US" dirty="0"/>
              <a:t> </a:t>
            </a:r>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120434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Scope covers the NEPA project approval period of May 1, 2018 through April 30, 2019, selected to be consistent with the FHWA audit period.  The Scope also covers all NEPA performance measures, and a sample of NEPA Project Approvals to review for compliance based upon focus topics.</a:t>
            </a:r>
          </a:p>
        </p:txBody>
      </p:sp>
      <p:sp>
        <p:nvSpPr>
          <p:cNvPr id="4" name="Slide Number Placeholder 3"/>
          <p:cNvSpPr>
            <a:spLocks noGrp="1"/>
          </p:cNvSpPr>
          <p:nvPr>
            <p:ph type="sldNum" sz="quarter" idx="10"/>
          </p:nvPr>
        </p:nvSpPr>
        <p:spPr/>
        <p:txBody>
          <a:bodyPr/>
          <a:lstStyle/>
          <a:p>
            <a:fld id="{3D046A48-5B92-4650-90F7-A7D564AF2197}" type="slidenum">
              <a:rPr lang="en-US" smtClean="0"/>
              <a:t>9</a:t>
            </a:fld>
            <a:endParaRPr lang="en-US" dirty="0"/>
          </a:p>
        </p:txBody>
      </p:sp>
    </p:spTree>
    <p:extLst>
      <p:ext uri="{BB962C8B-B14F-4D97-AF65-F5344CB8AC3E}">
        <p14:creationId xmlns:p14="http://schemas.microsoft.com/office/powerpoint/2010/main" val="1042014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EM Title &amp; Speaker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S:\BD\Marketing\Wp_Wpro\FDOT ETDM Graphics WORKING Files\OEM Office of Environmental Management\OEM Logo Color LRG v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397" y="228600"/>
            <a:ext cx="4635478" cy="15544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48640" y="2042160"/>
            <a:ext cx="5303520" cy="1737360"/>
          </a:xfrm>
        </p:spPr>
        <p:txBody>
          <a:bodyPr anchor="t" anchorCtr="0">
            <a:normAutofit/>
          </a:bodyPr>
          <a:lstStyle>
            <a:lvl1pPr>
              <a:lnSpc>
                <a:spcPct val="75000"/>
              </a:lnSpc>
              <a:defRPr sz="39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548640" y="3855720"/>
            <a:ext cx="5303520" cy="899160"/>
          </a:xfrm>
        </p:spPr>
        <p:txBody>
          <a:bodyPr>
            <a:normAutofit/>
          </a:bodyPr>
          <a:lstStyle>
            <a:lvl1pPr marL="0" indent="0" algn="l">
              <a:buNone/>
              <a:defRPr sz="25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Rectangle 9"/>
          <p:cNvSpPr/>
          <p:nvPr userDrawn="1"/>
        </p:nvSpPr>
        <p:spPr>
          <a:xfrm flipH="1">
            <a:off x="0" y="5288280"/>
            <a:ext cx="9144000" cy="137160"/>
          </a:xfrm>
          <a:prstGeom prst="rect">
            <a:avLst/>
          </a:prstGeom>
          <a:gradFill flip="none" rotWithShape="1">
            <a:gsLst>
              <a:gs pos="20000">
                <a:schemeClr val="accent1"/>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flipH="1">
            <a:off x="0" y="5425440"/>
            <a:ext cx="9144000" cy="91440"/>
          </a:xfrm>
          <a:prstGeom prst="rect">
            <a:avLst/>
          </a:prstGeom>
          <a:gradFill flip="none" rotWithShape="1">
            <a:gsLst>
              <a:gs pos="20000">
                <a:schemeClr val="accent2"/>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6708" y="5836590"/>
            <a:ext cx="2099439" cy="969311"/>
          </a:xfrm>
          <a:prstGeom prst="rect">
            <a:avLst/>
          </a:prstGeom>
        </p:spPr>
      </p:pic>
    </p:spTree>
    <p:extLst>
      <p:ext uri="{BB962C8B-B14F-4D97-AF65-F5344CB8AC3E}">
        <p14:creationId xmlns:p14="http://schemas.microsoft.com/office/powerpoint/2010/main" val="3324324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N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00"/>
            </a:lvl1pPr>
          </a:lstStyle>
          <a:p>
            <a:r>
              <a:rPr lang="en-US" dirty="0"/>
              <a:t>Click to edit Master title style</a:t>
            </a:r>
          </a:p>
        </p:txBody>
      </p:sp>
      <p:sp>
        <p:nvSpPr>
          <p:cNvPr id="3" name="Content Placeholder 2"/>
          <p:cNvSpPr>
            <a:spLocks noGrp="1"/>
          </p:cNvSpPr>
          <p:nvPr>
            <p:ph idx="1"/>
          </p:nvPr>
        </p:nvSpPr>
        <p:spPr>
          <a:xfrm>
            <a:off x="228600" y="1188720"/>
            <a:ext cx="8595360" cy="4937760"/>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010400" y="6425963"/>
            <a:ext cx="533400" cy="365125"/>
          </a:xfrm>
        </p:spPr>
        <p:txBody>
          <a:bodyPr/>
          <a:lstStyle/>
          <a:p>
            <a:fld id="{C36A997D-243A-4F89-9286-B2689FAEAD31}" type="slidenum">
              <a:rPr lang="en-US" smtClean="0"/>
              <a:t>‹#›</a:t>
            </a:fld>
            <a:endParaRPr lang="en-US" dirty="0"/>
          </a:p>
        </p:txBody>
      </p:sp>
    </p:spTree>
    <p:extLst>
      <p:ext uri="{BB962C8B-B14F-4D97-AF65-F5344CB8AC3E}">
        <p14:creationId xmlns:p14="http://schemas.microsoft.com/office/powerpoint/2010/main" val="4104146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1188720"/>
            <a:ext cx="5669280"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36A997D-243A-4F89-9286-B2689FAEAD31}" type="slidenum">
              <a:rPr lang="en-US" smtClean="0"/>
              <a:t>‹#›</a:t>
            </a:fld>
            <a:endParaRPr lang="en-US" dirty="0"/>
          </a:p>
        </p:txBody>
      </p:sp>
    </p:spTree>
    <p:extLst>
      <p:ext uri="{BB962C8B-B14F-4D97-AF65-F5344CB8AC3E}">
        <p14:creationId xmlns:p14="http://schemas.microsoft.com/office/powerpoint/2010/main" val="2256189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28600" y="1142999"/>
            <a:ext cx="4038600" cy="4937760"/>
          </a:xfrm>
        </p:spPr>
        <p:txBody>
          <a:bodyPr>
            <a:normAutofit/>
          </a:bodyPr>
          <a:lstStyle>
            <a:lvl1pPr>
              <a:defRPr sz="21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2999"/>
            <a:ext cx="4038600" cy="4937760"/>
          </a:xfrm>
        </p:spPr>
        <p:txBody>
          <a:bodyPr>
            <a:normAutofit/>
          </a:bodyPr>
          <a:lstStyle>
            <a:lvl1pPr>
              <a:defRPr sz="21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C36A997D-243A-4F89-9286-B2689FAEAD31}" type="slidenum">
              <a:rPr lang="en-US" smtClean="0"/>
              <a:t>‹#›</a:t>
            </a:fld>
            <a:endParaRPr lang="en-US" dirty="0"/>
          </a:p>
        </p:txBody>
      </p:sp>
    </p:spTree>
    <p:extLst>
      <p:ext uri="{BB962C8B-B14F-4D97-AF65-F5344CB8AC3E}">
        <p14:creationId xmlns:p14="http://schemas.microsoft.com/office/powerpoint/2010/main" val="1561894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82296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143000"/>
            <a:ext cx="4040188" cy="639762"/>
          </a:xfrm>
        </p:spPr>
        <p:txBody>
          <a:bodyPr anchor="b">
            <a:normAutofit/>
          </a:bodyPr>
          <a:lstStyle>
            <a:lvl1pPr marL="0" indent="0">
              <a:buNone/>
              <a:defRPr sz="2200" b="1" i="0" spc="-10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 y="1828800"/>
            <a:ext cx="4040188" cy="4297680"/>
          </a:xfrm>
        </p:spPr>
        <p:txBody>
          <a:bodyPr>
            <a:normAutofit/>
          </a:bodyPr>
          <a:lstStyle>
            <a:lvl1pPr>
              <a:defRPr sz="2100"/>
            </a:lvl1pPr>
            <a:lvl2pPr>
              <a:defRPr sz="2100"/>
            </a:lvl2pPr>
            <a:lvl3pPr>
              <a:defRPr sz="2100"/>
            </a:lvl3pPr>
            <a:lvl4pPr>
              <a:defRPr sz="2100"/>
            </a:lvl4pPr>
            <a:lvl5pPr>
              <a:defRPr sz="2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95800" y="1143000"/>
            <a:ext cx="4041775" cy="639762"/>
          </a:xfrm>
        </p:spPr>
        <p:txBody>
          <a:bodyPr anchor="b">
            <a:normAutofit/>
          </a:bodyPr>
          <a:lstStyle>
            <a:lvl1pPr marL="0" indent="0">
              <a:buNone/>
              <a:defRPr sz="2200" b="1" i="0" spc="-100" baseline="0">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495800" y="1828800"/>
            <a:ext cx="4041775" cy="4297680"/>
          </a:xfrm>
        </p:spPr>
        <p:txBody>
          <a:bodyPr>
            <a:normAutofit/>
          </a:bodyPr>
          <a:lstStyle>
            <a:lvl1pPr>
              <a:defRPr sz="2100"/>
            </a:lvl1pPr>
            <a:lvl2pPr>
              <a:defRPr sz="2100"/>
            </a:lvl2pPr>
            <a:lvl3pPr>
              <a:defRPr sz="2100"/>
            </a:lvl3pPr>
            <a:lvl4pPr>
              <a:defRPr sz="2100"/>
            </a:lvl4pPr>
            <a:lvl5pPr>
              <a:defRPr sz="2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C36A997D-243A-4F89-9286-B2689FAEAD31}" type="slidenum">
              <a:rPr lang="en-US" smtClean="0"/>
              <a:t>‹#›</a:t>
            </a:fld>
            <a:endParaRPr lang="en-US" dirty="0"/>
          </a:p>
        </p:txBody>
      </p:sp>
    </p:spTree>
    <p:extLst>
      <p:ext uri="{BB962C8B-B14F-4D97-AF65-F5344CB8AC3E}">
        <p14:creationId xmlns:p14="http://schemas.microsoft.com/office/powerpoint/2010/main" val="86233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36A997D-243A-4F89-9286-B2689FAEAD31}" type="slidenum">
              <a:rPr lang="en-US" smtClean="0"/>
              <a:t>‹#›</a:t>
            </a:fld>
            <a:endParaRPr lang="en-US" dirty="0"/>
          </a:p>
        </p:txBody>
      </p:sp>
    </p:spTree>
    <p:extLst>
      <p:ext uri="{BB962C8B-B14F-4D97-AF65-F5344CB8AC3E}">
        <p14:creationId xmlns:p14="http://schemas.microsoft.com/office/powerpoint/2010/main" val="1802712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6A997D-243A-4F89-9286-B2689FAEAD31}" type="slidenum">
              <a:rPr lang="en-US" smtClean="0"/>
              <a:t>‹#›</a:t>
            </a:fld>
            <a:endParaRPr lang="en-US" dirty="0"/>
          </a:p>
        </p:txBody>
      </p:sp>
    </p:spTree>
    <p:extLst>
      <p:ext uri="{BB962C8B-B14F-4D97-AF65-F5344CB8AC3E}">
        <p14:creationId xmlns:p14="http://schemas.microsoft.com/office/powerpoint/2010/main" val="3040810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9173"/>
          <a:stretch/>
        </p:blipFill>
        <p:spPr>
          <a:xfrm flipH="1">
            <a:off x="-2" y="3252434"/>
            <a:ext cx="1399724" cy="2386366"/>
          </a:xfrm>
          <a:prstGeom prst="rect">
            <a:avLst/>
          </a:prstGeom>
        </p:spPr>
      </p:pic>
      <p:grpSp>
        <p:nvGrpSpPr>
          <p:cNvPr id="15" name="Group 14"/>
          <p:cNvGrpSpPr/>
          <p:nvPr userDrawn="1"/>
        </p:nvGrpSpPr>
        <p:grpSpPr>
          <a:xfrm>
            <a:off x="0" y="2514600"/>
            <a:ext cx="9144000" cy="1828800"/>
            <a:chOff x="0" y="2468881"/>
            <a:chExt cx="9144000" cy="1828800"/>
          </a:xfrm>
        </p:grpSpPr>
        <p:sp>
          <p:nvSpPr>
            <p:cNvPr id="8" name="Rectangle 7"/>
            <p:cNvSpPr/>
            <p:nvPr userDrawn="1"/>
          </p:nvSpPr>
          <p:spPr>
            <a:xfrm flipH="1">
              <a:off x="0" y="2468881"/>
              <a:ext cx="9144000" cy="1554480"/>
            </a:xfrm>
            <a:prstGeom prst="rect">
              <a:avLst/>
            </a:prstGeom>
            <a:gradFill flip="none" rotWithShape="1">
              <a:gsLst>
                <a:gs pos="20000">
                  <a:schemeClr val="accent1"/>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flipH="1">
              <a:off x="0" y="4023361"/>
              <a:ext cx="9144000" cy="274320"/>
            </a:xfrm>
            <a:prstGeom prst="rect">
              <a:avLst/>
            </a:prstGeom>
            <a:gradFill flip="none" rotWithShape="1">
              <a:gsLst>
                <a:gs pos="20000">
                  <a:schemeClr val="accent2"/>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userDrawn="1">
            <p:ph type="title" hasCustomPrompt="1"/>
          </p:nvPr>
        </p:nvSpPr>
        <p:spPr>
          <a:xfrm>
            <a:off x="228600" y="2590800"/>
            <a:ext cx="7772400" cy="1362075"/>
          </a:xfrm>
        </p:spPr>
        <p:txBody>
          <a:bodyPr anchor="b" anchorCtr="0"/>
          <a:lstStyle>
            <a:lvl1pPr algn="l">
              <a:defRPr sz="4000" b="0" cap="none">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C36A997D-243A-4F89-9286-B2689FAEAD31}" type="slidenum">
              <a:rPr lang="en-US" smtClean="0"/>
              <a:t>‹#›</a:t>
            </a:fld>
            <a:endParaRPr lang="en-US" dirty="0"/>
          </a:p>
        </p:txBody>
      </p:sp>
    </p:spTree>
    <p:extLst>
      <p:ext uri="{BB962C8B-B14F-4D97-AF65-F5344CB8AC3E}">
        <p14:creationId xmlns:p14="http://schemas.microsoft.com/office/powerpoint/2010/main" val="52503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S:\BD\Marketing\Wp_Wpro\FDOT ETDM Graphics WORKING Files\OEM Office of Environmental Management\OEM Acro Color LRG v08.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077200" y="5984044"/>
            <a:ext cx="896113" cy="8739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rotWithShape="1">
          <a:blip r:embed="rId11" cstate="print">
            <a:extLst>
              <a:ext uri="{28A0092B-C50C-407E-A947-70E740481C1C}">
                <a14:useLocalDpi xmlns:a14="http://schemas.microsoft.com/office/drawing/2010/main" val="0"/>
              </a:ext>
            </a:extLst>
          </a:blip>
          <a:srcRect l="3058" t="13294" r="9608" b="1999"/>
          <a:stretch/>
        </p:blipFill>
        <p:spPr>
          <a:xfrm>
            <a:off x="8412480" y="0"/>
            <a:ext cx="731520" cy="1097280"/>
          </a:xfrm>
          <a:prstGeom prst="rect">
            <a:avLst/>
          </a:prstGeom>
        </p:spPr>
      </p:pic>
      <p:sp>
        <p:nvSpPr>
          <p:cNvPr id="2" name="Title Placeholder 1"/>
          <p:cNvSpPr>
            <a:spLocks noGrp="1"/>
          </p:cNvSpPr>
          <p:nvPr>
            <p:ph type="title"/>
          </p:nvPr>
        </p:nvSpPr>
        <p:spPr>
          <a:xfrm>
            <a:off x="228600" y="274638"/>
            <a:ext cx="8229600" cy="822960"/>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228600" y="1188720"/>
            <a:ext cx="8595360" cy="484632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86600" y="6425963"/>
            <a:ext cx="533400" cy="365125"/>
          </a:xfrm>
          <a:prstGeom prst="rect">
            <a:avLst/>
          </a:prstGeom>
        </p:spPr>
        <p:txBody>
          <a:bodyPr vert="horz" lIns="0" tIns="0" rIns="0" bIns="0" rtlCol="0" anchor="b" anchorCtr="0"/>
          <a:lstStyle>
            <a:lvl1pPr algn="r">
              <a:defRPr sz="1100" b="1">
                <a:solidFill>
                  <a:schemeClr val="tx1"/>
                </a:solidFill>
              </a:defRPr>
            </a:lvl1pPr>
          </a:lstStyle>
          <a:p>
            <a:fld id="{C36A997D-243A-4F89-9286-B2689FAEAD31}" type="slidenum">
              <a:rPr lang="en-US" smtClean="0"/>
              <a:pPr/>
              <a:t>‹#›</a:t>
            </a:fld>
            <a:endParaRPr lang="en-US" dirty="0"/>
          </a:p>
        </p:txBody>
      </p:sp>
      <p:sp>
        <p:nvSpPr>
          <p:cNvPr id="7" name="Rectangle 6"/>
          <p:cNvSpPr/>
          <p:nvPr userDrawn="1"/>
        </p:nvSpPr>
        <p:spPr>
          <a:xfrm>
            <a:off x="0" y="0"/>
            <a:ext cx="9144000" cy="137160"/>
          </a:xfrm>
          <a:prstGeom prst="rect">
            <a:avLst/>
          </a:prstGeom>
          <a:gradFill flip="none" rotWithShape="1">
            <a:gsLst>
              <a:gs pos="20000">
                <a:schemeClr val="accent1"/>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37160"/>
            <a:ext cx="9144000" cy="91440"/>
          </a:xfrm>
          <a:prstGeom prst="rect">
            <a:avLst/>
          </a:prstGeom>
          <a:gradFill flip="none" rotWithShape="1">
            <a:gsLst>
              <a:gs pos="20000">
                <a:schemeClr val="accent2"/>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2"/>
          <p:cNvSpPr txBox="1">
            <a:spLocks/>
          </p:cNvSpPr>
          <p:nvPr userDrawn="1"/>
        </p:nvSpPr>
        <p:spPr>
          <a:xfrm>
            <a:off x="2133600" y="6271419"/>
            <a:ext cx="4946422" cy="434181"/>
          </a:xfrm>
          <a:prstGeom prst="rect">
            <a:avLst/>
          </a:prstGeom>
        </p:spPr>
        <p:txBody>
          <a:bodyPr lIns="0" tIns="0" rIns="0" bIns="0" anchor="b" anchorCtr="0"/>
          <a:lstStyle>
            <a:lvl1pPr marL="171450" indent="-171450" algn="l" defTabSz="914400" rtl="0" eaLnBrk="1" latinLnBrk="0" hangingPunct="1">
              <a:lnSpc>
                <a:spcPct val="80000"/>
              </a:lnSpc>
              <a:spcBef>
                <a:spcPts val="0"/>
              </a:spcBef>
              <a:spcAft>
                <a:spcPts val="1200"/>
              </a:spcAft>
              <a:buFont typeface="Arial" panose="020B0604020202020204" pitchFamily="34" charset="0"/>
              <a:buChar char="•"/>
              <a:defRPr sz="2300" kern="1200" spc="-60" baseline="0">
                <a:solidFill>
                  <a:schemeClr val="tx1"/>
                </a:solidFill>
                <a:latin typeface="+mn-lt"/>
                <a:ea typeface="+mn-ea"/>
                <a:cs typeface="+mn-cs"/>
              </a:defRPr>
            </a:lvl1pPr>
            <a:lvl2pPr marL="401638" indent="-171450" algn="l" defTabSz="914400" rtl="0" eaLnBrk="1" latinLnBrk="0" hangingPunct="1">
              <a:lnSpc>
                <a:spcPct val="80000"/>
              </a:lnSpc>
              <a:spcBef>
                <a:spcPts val="0"/>
              </a:spcBef>
              <a:spcAft>
                <a:spcPts val="1200"/>
              </a:spcAft>
              <a:buSzPct val="95000"/>
              <a:buFont typeface="Wingdings" panose="05000000000000000000" pitchFamily="2" charset="2"/>
              <a:buChar char="§"/>
              <a:defRPr sz="2300" kern="1200" spc="-60" baseline="0">
                <a:solidFill>
                  <a:schemeClr val="tx1"/>
                </a:solidFill>
                <a:latin typeface="+mn-lt"/>
                <a:ea typeface="+mn-ea"/>
                <a:cs typeface="+mn-cs"/>
              </a:defRPr>
            </a:lvl2pPr>
            <a:lvl3pPr marL="742950" indent="-169863" algn="l" defTabSz="914400" rtl="0" eaLnBrk="1" latinLnBrk="0" hangingPunct="1">
              <a:lnSpc>
                <a:spcPct val="80000"/>
              </a:lnSpc>
              <a:spcBef>
                <a:spcPts val="0"/>
              </a:spcBef>
              <a:spcAft>
                <a:spcPts val="1200"/>
              </a:spcAft>
              <a:buSzPct val="70000"/>
              <a:buFont typeface="AECOM Sans" panose="020B0504020202020204" pitchFamily="34" charset="0"/>
              <a:buChar char="◆"/>
              <a:defRPr sz="2300" kern="1200" spc="-60" baseline="0">
                <a:solidFill>
                  <a:schemeClr val="tx1"/>
                </a:solidFill>
                <a:latin typeface="+mn-lt"/>
                <a:ea typeface="+mn-ea"/>
                <a:cs typeface="+mn-cs"/>
              </a:defRPr>
            </a:lvl3pPr>
            <a:lvl4pPr marL="1025525" indent="-222250" algn="l" defTabSz="914400" rtl="0" eaLnBrk="1" latinLnBrk="0" hangingPunct="1">
              <a:lnSpc>
                <a:spcPct val="80000"/>
              </a:lnSpc>
              <a:spcBef>
                <a:spcPts val="0"/>
              </a:spcBef>
              <a:spcAft>
                <a:spcPts val="1200"/>
              </a:spcAft>
              <a:buFont typeface="AECOM Sans" panose="020B0504020202020204" pitchFamily="34" charset="0"/>
              <a:buChar char="₋"/>
              <a:defRPr sz="2300" kern="1200" spc="-60" baseline="0">
                <a:solidFill>
                  <a:schemeClr val="tx1"/>
                </a:solidFill>
                <a:latin typeface="+mn-lt"/>
                <a:ea typeface="+mn-ea"/>
                <a:cs typeface="+mn-cs"/>
              </a:defRPr>
            </a:lvl4pPr>
            <a:lvl5pPr marL="1316038" indent="-169863" algn="l" defTabSz="914400" rtl="0" eaLnBrk="1" latinLnBrk="0" hangingPunct="1">
              <a:lnSpc>
                <a:spcPct val="80000"/>
              </a:lnSpc>
              <a:spcBef>
                <a:spcPts val="0"/>
              </a:spcBef>
              <a:spcAft>
                <a:spcPts val="1200"/>
              </a:spcAft>
              <a:buFont typeface="Arial" panose="020B0604020202020204" pitchFamily="34" charset="0"/>
              <a:buChar char="»"/>
              <a:tabLst/>
              <a:defRPr sz="2300" kern="1200" spc="-6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sz="1300" b="1" spc="-40" baseline="0" dirty="0">
                <a:solidFill>
                  <a:schemeClr val="bg1">
                    <a:lumMod val="50000"/>
                  </a:schemeClr>
                </a:solidFill>
                <a:latin typeface="+mj-lt"/>
              </a:rPr>
              <a:t>NEPA Assignment: </a:t>
            </a:r>
            <a:r>
              <a:rPr lang="en-US" sz="1200" b="1" spc="-50" baseline="0" dirty="0">
                <a:solidFill>
                  <a:srgbClr val="007BA2"/>
                </a:solidFill>
                <a:latin typeface="+mn-lt"/>
              </a:rPr>
              <a:t>Self-Assessment  - 2019</a:t>
            </a:r>
            <a:endParaRPr lang="en-US" sz="1200" b="1" spc="-50" baseline="0" dirty="0">
              <a:solidFill>
                <a:srgbClr val="007BA2"/>
              </a:solidFill>
            </a:endParaRPr>
          </a:p>
        </p:txBody>
      </p:sp>
      <p:grpSp>
        <p:nvGrpSpPr>
          <p:cNvPr id="12" name="Group 11"/>
          <p:cNvGrpSpPr/>
          <p:nvPr userDrawn="1"/>
        </p:nvGrpSpPr>
        <p:grpSpPr>
          <a:xfrm>
            <a:off x="1524161" y="6357728"/>
            <a:ext cx="6553039" cy="548640"/>
            <a:chOff x="2206487" y="6357728"/>
            <a:chExt cx="4763141" cy="548640"/>
          </a:xfrm>
        </p:grpSpPr>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flipH="1">
              <a:off x="2206487" y="6357728"/>
              <a:ext cx="362404" cy="548640"/>
            </a:xfrm>
            <a:prstGeom prst="rect">
              <a:avLst/>
            </a:prstGeom>
          </p:spPr>
        </p:pic>
        <p:pic>
          <p:nvPicPr>
            <p:cNvPr id="24" name="Picture 2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607224" y="6357728"/>
              <a:ext cx="362404" cy="548640"/>
            </a:xfrm>
            <a:prstGeom prst="rect">
              <a:avLst/>
            </a:prstGeom>
          </p:spPr>
        </p:pic>
      </p:grpSp>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16569" y="6199632"/>
            <a:ext cx="1307592" cy="603504"/>
          </a:xfrm>
          <a:prstGeom prst="rect">
            <a:avLst/>
          </a:prstGeom>
        </p:spPr>
      </p:pic>
    </p:spTree>
    <p:extLst>
      <p:ext uri="{BB962C8B-B14F-4D97-AF65-F5344CB8AC3E}">
        <p14:creationId xmlns:p14="http://schemas.microsoft.com/office/powerpoint/2010/main" val="261647675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hf hdr="0" ftr="0" dt="0"/>
  <p:txStyles>
    <p:titleStyle>
      <a:lvl1pPr algn="l" defTabSz="914400" rtl="0" eaLnBrk="1" latinLnBrk="0" hangingPunct="1">
        <a:lnSpc>
          <a:spcPct val="80000"/>
        </a:lnSpc>
        <a:spcBef>
          <a:spcPct val="0"/>
        </a:spcBef>
        <a:buNone/>
        <a:defRPr sz="2900" b="0" kern="1200" spc="-90" baseline="0">
          <a:solidFill>
            <a:schemeClr val="accent2"/>
          </a:solidFill>
          <a:latin typeface="+mj-lt"/>
          <a:ea typeface="+mj-ea"/>
          <a:cs typeface="+mj-cs"/>
        </a:defRPr>
      </a:lvl1pPr>
    </p:titleStyle>
    <p:body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fdot.gov/environment/sched/track1.shtm"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hyperlink" Target="http://wbt.dot.state.fl.us/ois/NEPA/PFRMCBT/PFRM.htm"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ason.Watts@dot.state.fl.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Eric.Whitehead@dot.state.fl.us" TargetMode="External"/><Relationship Id="rId4" Type="http://schemas.openxmlformats.org/officeDocument/2006/relationships/hyperlink" Target="mailto:Peter.McGilvray@dot.state.fl.u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bt.dot.state.fl.us/ois/NEPA/SelfAssessmentCBT/SelfAssessmentCBT.ht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hyperlink" Target="mailto:Eric.Whitehead@dot.state.fl.u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042160"/>
            <a:ext cx="5623560" cy="1737360"/>
          </a:xfrm>
        </p:spPr>
        <p:txBody>
          <a:bodyPr>
            <a:normAutofit/>
          </a:bodyPr>
          <a:lstStyle/>
          <a:p>
            <a:br>
              <a:rPr lang="en-US" sz="3200" b="1" dirty="0"/>
            </a:br>
            <a:r>
              <a:rPr lang="en-US" sz="3200" b="1" dirty="0"/>
              <a:t>2019 NEPA Self-Assessment:</a:t>
            </a:r>
            <a:br>
              <a:rPr lang="en-US" sz="3200" b="1" dirty="0"/>
            </a:br>
            <a:r>
              <a:rPr lang="en-US" sz="3200" spc="-170" dirty="0">
                <a:latin typeface="+mn-lt"/>
              </a:rPr>
              <a:t>May 1, 2018 – August 21, 2019</a:t>
            </a:r>
          </a:p>
        </p:txBody>
      </p:sp>
      <p:sp>
        <p:nvSpPr>
          <p:cNvPr id="3" name="Subtitle 2"/>
          <p:cNvSpPr>
            <a:spLocks noGrp="1"/>
          </p:cNvSpPr>
          <p:nvPr>
            <p:ph type="subTitle" idx="1"/>
          </p:nvPr>
        </p:nvSpPr>
        <p:spPr/>
        <p:txBody>
          <a:bodyPr/>
          <a:lstStyle/>
          <a:p>
            <a:r>
              <a:rPr lang="en-US" dirty="0"/>
              <a:t>Statewide Kick-off Meeting</a:t>
            </a:r>
          </a:p>
          <a:p>
            <a:r>
              <a:rPr lang="en-US" dirty="0"/>
              <a:t>April 29, 2019</a:t>
            </a:r>
          </a:p>
        </p:txBody>
      </p:sp>
      <p:grpSp>
        <p:nvGrpSpPr>
          <p:cNvPr id="11" name="Group 10"/>
          <p:cNvGrpSpPr/>
          <p:nvPr/>
        </p:nvGrpSpPr>
        <p:grpSpPr>
          <a:xfrm>
            <a:off x="6126480" y="3169920"/>
            <a:ext cx="3017520" cy="2011680"/>
            <a:chOff x="6126480" y="3048000"/>
            <a:chExt cx="3017520" cy="2011680"/>
          </a:xfrm>
        </p:grpSpPr>
        <p:sp>
          <p:nvSpPr>
            <p:cNvPr id="7" name="Rectangle 6"/>
            <p:cNvSpPr/>
            <p:nvPr/>
          </p:nvSpPr>
          <p:spPr>
            <a:xfrm>
              <a:off x="6126480" y="3048000"/>
              <a:ext cx="3017520" cy="2011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txBox="1">
              <a:spLocks/>
            </p:cNvSpPr>
            <p:nvPr/>
          </p:nvSpPr>
          <p:spPr>
            <a:xfrm>
              <a:off x="6126480" y="4694555"/>
              <a:ext cx="2194560" cy="365125"/>
            </a:xfrm>
            <a:prstGeom prst="rect">
              <a:avLst/>
            </a:prstGeom>
          </p:spPr>
          <p:txBody>
            <a:bodyPr vert="horz" lIns="0" tIns="0" rIns="0" bIns="0" rtlCol="0" anchor="b" anchorCtr="0"/>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100" dirty="0">
                  <a:solidFill>
                    <a:schemeClr val="accent6"/>
                  </a:solidFill>
                  <a:latin typeface="+mj-lt"/>
                </a:rPr>
                <a:t>Replace with image or  photo</a:t>
              </a:r>
            </a:p>
          </p:txBody>
        </p:sp>
      </p:grpSp>
      <p:grpSp>
        <p:nvGrpSpPr>
          <p:cNvPr id="6" name="Group 5"/>
          <p:cNvGrpSpPr/>
          <p:nvPr/>
        </p:nvGrpSpPr>
        <p:grpSpPr>
          <a:xfrm>
            <a:off x="6126480" y="1036320"/>
            <a:ext cx="3017520" cy="2011680"/>
            <a:chOff x="6126480" y="914400"/>
            <a:chExt cx="3017520" cy="2011680"/>
          </a:xfrm>
        </p:grpSpPr>
        <p:sp>
          <p:nvSpPr>
            <p:cNvPr id="5" name="Rectangle 4"/>
            <p:cNvSpPr/>
            <p:nvPr/>
          </p:nvSpPr>
          <p:spPr>
            <a:xfrm>
              <a:off x="6126480" y="914400"/>
              <a:ext cx="3017520" cy="2011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txBox="1">
              <a:spLocks/>
            </p:cNvSpPr>
            <p:nvPr/>
          </p:nvSpPr>
          <p:spPr>
            <a:xfrm>
              <a:off x="6126480" y="2560955"/>
              <a:ext cx="2194560" cy="365125"/>
            </a:xfrm>
            <a:prstGeom prst="rect">
              <a:avLst/>
            </a:prstGeom>
          </p:spPr>
          <p:txBody>
            <a:bodyPr vert="horz" lIns="0" tIns="0" rIns="0" bIns="0" rtlCol="0" anchor="b" anchorCtr="0"/>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100" dirty="0">
                  <a:solidFill>
                    <a:schemeClr val="accent6"/>
                  </a:solidFill>
                  <a:latin typeface="+mj-lt"/>
                </a:rPr>
                <a:t>Replace with image or  photo</a:t>
              </a:r>
            </a:p>
          </p:txBody>
        </p:sp>
      </p:grpSp>
      <p:sp>
        <p:nvSpPr>
          <p:cNvPr id="12" name="Date Placeholder 3"/>
          <p:cNvSpPr txBox="1">
            <a:spLocks/>
          </p:cNvSpPr>
          <p:nvPr/>
        </p:nvSpPr>
        <p:spPr>
          <a:xfrm>
            <a:off x="548640" y="4831080"/>
            <a:ext cx="2194560" cy="365125"/>
          </a:xfrm>
          <a:prstGeom prst="rect">
            <a:avLst/>
          </a:prstGeom>
        </p:spPr>
        <p:txBody>
          <a:bodyPr lIns="0" tIns="0" rIns="0" bIns="0"/>
          <a:lstStyle>
            <a:defPPr>
              <a:defRPr lang="en-US"/>
            </a:defPPr>
            <a:lvl1pPr marL="0" algn="l" defTabSz="914400" rtl="0" eaLnBrk="1" latinLnBrk="0" hangingPunct="1">
              <a:defRPr sz="1600" b="1"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accent5"/>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036320"/>
            <a:ext cx="3017520" cy="2205327"/>
          </a:xfrm>
          <a:prstGeom prst="rect">
            <a:avLst/>
          </a:prstGeom>
          <a:ln w="19050">
            <a:solidFill>
              <a:srgbClr val="0070C0"/>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3352799"/>
            <a:ext cx="3017520" cy="1843405"/>
          </a:xfrm>
          <a:prstGeom prst="rect">
            <a:avLst/>
          </a:prstGeom>
          <a:ln w="19050">
            <a:solidFill>
              <a:srgbClr val="007BA2"/>
            </a:solidFill>
          </a:ln>
        </p:spPr>
      </p:pic>
      <p:sp>
        <p:nvSpPr>
          <p:cNvPr id="13" name="Subtitle 2"/>
          <p:cNvSpPr txBox="1">
            <a:spLocks/>
          </p:cNvSpPr>
          <p:nvPr/>
        </p:nvSpPr>
        <p:spPr>
          <a:xfrm>
            <a:off x="171450" y="5791200"/>
            <a:ext cx="5715000" cy="899160"/>
          </a:xfrm>
          <a:prstGeom prst="rect">
            <a:avLst/>
          </a:prstGeom>
        </p:spPr>
        <p:txBody>
          <a:bodyPr vert="horz" lIns="0" tIns="0" rIns="0" bIns="0" rtlCol="0">
            <a:normAutofit/>
          </a:bodyPr>
          <a:lstStyle>
            <a:lvl1pPr marL="0" indent="0" algn="l" defTabSz="914400" rtl="0" eaLnBrk="1" latinLnBrk="0" hangingPunct="1">
              <a:lnSpc>
                <a:spcPct val="85000"/>
              </a:lnSpc>
              <a:spcBef>
                <a:spcPts val="0"/>
              </a:spcBef>
              <a:spcAft>
                <a:spcPts val="1400"/>
              </a:spcAft>
              <a:buFont typeface="Arial" panose="020B0604020202020204" pitchFamily="34" charset="0"/>
              <a:buNone/>
              <a:defRPr sz="2500" kern="1200" spc="-80" baseline="0">
                <a:solidFill>
                  <a:schemeClr val="tx1">
                    <a:tint val="75000"/>
                  </a:schemeClr>
                </a:solidFill>
                <a:latin typeface="+mn-lt"/>
                <a:ea typeface="+mn-ea"/>
                <a:cs typeface="+mn-cs"/>
              </a:defRPr>
            </a:lvl1pPr>
            <a:lvl2pPr marL="457200" indent="0" algn="ctr" defTabSz="914400" rtl="0" eaLnBrk="1" latinLnBrk="0" hangingPunct="1">
              <a:lnSpc>
                <a:spcPct val="85000"/>
              </a:lnSpc>
              <a:spcBef>
                <a:spcPts val="0"/>
              </a:spcBef>
              <a:spcAft>
                <a:spcPts val="1400"/>
              </a:spcAft>
              <a:buSzPct val="95000"/>
              <a:buFont typeface="Wingdings" panose="05000000000000000000" pitchFamily="2" charset="2"/>
              <a:buNone/>
              <a:defRPr sz="2400" kern="1200" spc="-80" baseline="0">
                <a:solidFill>
                  <a:schemeClr val="tx1">
                    <a:tint val="75000"/>
                  </a:schemeClr>
                </a:solidFill>
                <a:latin typeface="+mn-lt"/>
                <a:ea typeface="+mn-ea"/>
                <a:cs typeface="+mn-cs"/>
              </a:defRPr>
            </a:lvl2pPr>
            <a:lvl3pPr marL="914400" indent="0" algn="ctr" defTabSz="914400" rtl="0" eaLnBrk="1" latinLnBrk="0" hangingPunct="1">
              <a:lnSpc>
                <a:spcPct val="85000"/>
              </a:lnSpc>
              <a:spcBef>
                <a:spcPts val="0"/>
              </a:spcBef>
              <a:spcAft>
                <a:spcPts val="1400"/>
              </a:spcAft>
              <a:buSzPct val="70000"/>
              <a:buFont typeface="AECOM Sans" panose="020B0504020202020204" pitchFamily="34" charset="0"/>
              <a:buNone/>
              <a:defRPr sz="2400" kern="1200" spc="-80" baseline="0">
                <a:solidFill>
                  <a:schemeClr val="tx1">
                    <a:tint val="75000"/>
                  </a:schemeClr>
                </a:solidFill>
                <a:latin typeface="+mn-lt"/>
                <a:ea typeface="+mn-ea"/>
                <a:cs typeface="+mn-cs"/>
              </a:defRPr>
            </a:lvl3pPr>
            <a:lvl4pPr marL="1371600" indent="0" algn="ctr" defTabSz="914400" rtl="0" eaLnBrk="1" latinLnBrk="0" hangingPunct="1">
              <a:lnSpc>
                <a:spcPct val="85000"/>
              </a:lnSpc>
              <a:spcBef>
                <a:spcPts val="0"/>
              </a:spcBef>
              <a:spcAft>
                <a:spcPts val="1400"/>
              </a:spcAft>
              <a:buFont typeface="AECOM Sans" panose="020B0504020202020204" pitchFamily="34" charset="0"/>
              <a:buNone/>
              <a:defRPr sz="2400" kern="1200" spc="-80" baseline="0">
                <a:solidFill>
                  <a:schemeClr val="tx1">
                    <a:tint val="75000"/>
                  </a:schemeClr>
                </a:solidFill>
                <a:latin typeface="+mn-lt"/>
                <a:ea typeface="+mn-ea"/>
                <a:cs typeface="+mn-cs"/>
              </a:defRPr>
            </a:lvl4pPr>
            <a:lvl5pPr marL="1828800" indent="0" algn="ctr" defTabSz="914400" rtl="0" eaLnBrk="1" latinLnBrk="0" hangingPunct="1">
              <a:lnSpc>
                <a:spcPct val="85000"/>
              </a:lnSpc>
              <a:spcBef>
                <a:spcPts val="0"/>
              </a:spcBef>
              <a:spcAft>
                <a:spcPts val="1400"/>
              </a:spcAft>
              <a:buFont typeface="Arial" panose="020B0604020202020204" pitchFamily="34" charset="0"/>
              <a:buNone/>
              <a:tabLst/>
              <a:defRPr sz="2400" kern="1200" spc="-80" baseline="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base"/>
            <a:r>
              <a:rPr lang="en-US" sz="1400" dirty="0"/>
              <a:t>The environmental review, consultation, and other actions required by applicable federal environmental laws described in this webinar are carried out by FDOT pursuant to                   23 U.S.C. §327 and a Memorandum of Understanding dated December 14, 2016, executed by FHWA and FDOT.</a:t>
            </a:r>
          </a:p>
        </p:txBody>
      </p:sp>
    </p:spTree>
    <p:extLst>
      <p:ext uri="{BB962C8B-B14F-4D97-AF65-F5344CB8AC3E}">
        <p14:creationId xmlns:p14="http://schemas.microsoft.com/office/powerpoint/2010/main" val="3817606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715962"/>
          </a:xfrm>
        </p:spPr>
        <p:txBody>
          <a:bodyPr/>
          <a:lstStyle/>
          <a:p>
            <a:r>
              <a:rPr lang="en-US" dirty="0"/>
              <a:t>Overview of Self-Assessment Process</a:t>
            </a:r>
          </a:p>
        </p:txBody>
      </p:sp>
      <p:sp>
        <p:nvSpPr>
          <p:cNvPr id="4" name="Slide Number Placeholder 3"/>
          <p:cNvSpPr>
            <a:spLocks noGrp="1"/>
          </p:cNvSpPr>
          <p:nvPr>
            <p:ph type="sldNum" sz="quarter" idx="12"/>
          </p:nvPr>
        </p:nvSpPr>
        <p:spPr/>
        <p:txBody>
          <a:bodyPr/>
          <a:lstStyle/>
          <a:p>
            <a:fld id="{C36A997D-243A-4F89-9286-B2689FAEAD31}" type="slidenum">
              <a:rPr lang="en-US" smtClean="0"/>
              <a:t>10</a:t>
            </a:fld>
            <a:endParaRPr lang="en-US" dirty="0"/>
          </a:p>
        </p:txBody>
      </p:sp>
      <p:sp>
        <p:nvSpPr>
          <p:cNvPr id="3" name="Content Placeholder 2"/>
          <p:cNvSpPr>
            <a:spLocks noGrp="1"/>
          </p:cNvSpPr>
          <p:nvPr>
            <p:ph idx="1"/>
          </p:nvPr>
        </p:nvSpPr>
        <p:spPr>
          <a:xfrm>
            <a:off x="457201" y="1219200"/>
            <a:ext cx="5714999" cy="4876800"/>
          </a:xfrm>
        </p:spPr>
        <p:txBody>
          <a:bodyPr>
            <a:normAutofit lnSpcReduction="10000"/>
          </a:bodyPr>
          <a:lstStyle/>
          <a:p>
            <a:pPr lvl="1"/>
            <a:r>
              <a:rPr lang="en-US" sz="2600" dirty="0"/>
              <a:t>Identification of NEPA target topics , review criteria, and sample of NEPA project approvals</a:t>
            </a:r>
          </a:p>
          <a:p>
            <a:pPr lvl="1"/>
            <a:r>
              <a:rPr lang="en-US" sz="2600" dirty="0"/>
              <a:t>OEM team will conduct desk review of project documentation and contact District staff as needed for feedback</a:t>
            </a:r>
          </a:p>
          <a:p>
            <a:pPr lvl="1"/>
            <a:r>
              <a:rPr lang="en-US" sz="2600" dirty="0"/>
              <a:t>OEM will prepare a report of successful practices, opportunities for improvement, and any non-compliance observations</a:t>
            </a:r>
          </a:p>
          <a:p>
            <a:pPr lvl="1"/>
            <a:r>
              <a:rPr lang="en-US" sz="2600" dirty="0"/>
              <a:t>Two-week District review period for draft report, followed by management review</a:t>
            </a:r>
          </a:p>
          <a:p>
            <a:pPr lvl="1"/>
            <a:r>
              <a:rPr lang="en-US" sz="2600" dirty="0"/>
              <a:t>OEM will provide final report to Districts and a summary to FHWA</a:t>
            </a:r>
          </a:p>
        </p:txBody>
      </p:sp>
      <p:pic>
        <p:nvPicPr>
          <p:cNvPr id="6" name="Picture 3" descr="V:\2158\active\215810408\TWO 8 TRAINING\Graphics\review.png"/>
          <p:cNvPicPr>
            <a:picLocks noChangeAspect="1" noChangeArrowheads="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553200" y="2354003"/>
            <a:ext cx="2146300" cy="215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577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325" y="247358"/>
            <a:ext cx="8797159" cy="475957"/>
          </a:xfrm>
        </p:spPr>
        <p:txBody>
          <a:bodyPr>
            <a:noAutofit/>
          </a:bodyPr>
          <a:lstStyle/>
          <a:p>
            <a:r>
              <a:rPr lang="en-US" b="1" dirty="0"/>
              <a:t>2</a:t>
            </a:r>
            <a:r>
              <a:rPr lang="en-US" b="1" baseline="30000" dirty="0"/>
              <a:t>nd</a:t>
            </a:r>
            <a:r>
              <a:rPr lang="en-US" b="1" dirty="0"/>
              <a:t> FHWA Audit Report Findings (2018) </a:t>
            </a:r>
          </a:p>
        </p:txBody>
      </p:sp>
      <p:sp>
        <p:nvSpPr>
          <p:cNvPr id="3" name="Content Placeholder 2"/>
          <p:cNvSpPr>
            <a:spLocks noGrp="1"/>
          </p:cNvSpPr>
          <p:nvPr>
            <p:ph idx="1"/>
          </p:nvPr>
        </p:nvSpPr>
        <p:spPr>
          <a:xfrm>
            <a:off x="304800" y="2169112"/>
            <a:ext cx="8647684" cy="4256850"/>
          </a:xfrm>
        </p:spPr>
        <p:txBody>
          <a:bodyPr>
            <a:normAutofit/>
          </a:bodyPr>
          <a:lstStyle/>
          <a:p>
            <a:pPr marL="0" indent="0">
              <a:buNone/>
            </a:pPr>
            <a:r>
              <a:rPr lang="en-US" altLang="en-US" b="1" dirty="0"/>
              <a:t>2-Non-Compliance Findings:</a:t>
            </a:r>
          </a:p>
          <a:p>
            <a:pPr marL="682625" indent="-457200">
              <a:buFont typeface="+mj-lt"/>
              <a:buAutoNum type="arabicPeriod"/>
            </a:pPr>
            <a:r>
              <a:rPr lang="en-US" sz="2100" dirty="0"/>
              <a:t>FDOT’s definition of “commitment” excludes necessary mitigation as required by Federal regulation – FDOT disagrees with this assertion and is actively working with FHWA audit team to resolve</a:t>
            </a:r>
          </a:p>
          <a:p>
            <a:pPr marL="682625" indent="-457200">
              <a:buFont typeface="+mj-lt"/>
              <a:buAutoNum type="arabicPeriod"/>
            </a:pPr>
            <a:r>
              <a:rPr lang="en-US" sz="2100" dirty="0"/>
              <a:t>Some FDOT project files contain insufficient documentation to support the environmental analysis or decision. – FDOT has provided details responses on all project files and is actively coordinating with the FHWA audit team to remove projects from this non-compliance observation</a:t>
            </a:r>
          </a:p>
          <a:p>
            <a:pPr marL="0" indent="0">
              <a:buNone/>
            </a:pPr>
            <a:r>
              <a:rPr lang="en-US" altLang="en-US" b="1" dirty="0"/>
              <a:t>1-Observation:</a:t>
            </a:r>
          </a:p>
          <a:p>
            <a:pPr marL="682625" indent="-457200">
              <a:buFont typeface="+mj-lt"/>
              <a:buAutoNum type="arabicPeriod"/>
            </a:pPr>
            <a:r>
              <a:rPr lang="en-US" altLang="en-US" sz="2100" dirty="0"/>
              <a:t>ESA assessment was unsupported on certain projects. – FDOT has worked with USFWS and received approval to use their Species Key and make no-effect determinations as the lead federal agency</a:t>
            </a:r>
          </a:p>
        </p:txBody>
      </p:sp>
      <p:sp>
        <p:nvSpPr>
          <p:cNvPr id="4" name="Slide Number Placeholder 3"/>
          <p:cNvSpPr>
            <a:spLocks noGrp="1"/>
          </p:cNvSpPr>
          <p:nvPr>
            <p:ph type="sldNum" sz="quarter" idx="12"/>
          </p:nvPr>
        </p:nvSpPr>
        <p:spPr/>
        <p:txBody>
          <a:bodyPr/>
          <a:lstStyle/>
          <a:p>
            <a:fld id="{C36A997D-243A-4F89-9286-B2689FAEAD31}" type="slidenum">
              <a:rPr lang="en-US" smtClean="0"/>
              <a:t>11</a:t>
            </a:fld>
            <a:endParaRPr lang="en-US" dirty="0"/>
          </a:p>
        </p:txBody>
      </p:sp>
      <p:pic>
        <p:nvPicPr>
          <p:cNvPr id="6" name="Picture 5">
            <a:extLst>
              <a:ext uri="{FF2B5EF4-FFF2-40B4-BE49-F238E27FC236}">
                <a16:creationId xmlns:a16="http://schemas.microsoft.com/office/drawing/2014/main" id="{FDEA0FCE-4245-4709-BD0E-A04809662F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133" t="1844" r="14823" b="8489"/>
          <a:stretch/>
        </p:blipFill>
        <p:spPr>
          <a:xfrm>
            <a:off x="7500921" y="0"/>
            <a:ext cx="1642161" cy="1295400"/>
          </a:xfrm>
          <a:prstGeom prst="rect">
            <a:avLst/>
          </a:prstGeom>
        </p:spPr>
      </p:pic>
      <p:graphicFrame>
        <p:nvGraphicFramePr>
          <p:cNvPr id="5" name="Table 4">
            <a:extLst>
              <a:ext uri="{FF2B5EF4-FFF2-40B4-BE49-F238E27FC236}">
                <a16:creationId xmlns:a16="http://schemas.microsoft.com/office/drawing/2014/main" id="{093E09D7-444A-403B-97DE-9F515A3EB83F}"/>
              </a:ext>
            </a:extLst>
          </p:cNvPr>
          <p:cNvGraphicFramePr>
            <a:graphicFrameLocks noGrp="1"/>
          </p:cNvGraphicFramePr>
          <p:nvPr>
            <p:extLst>
              <p:ext uri="{D42A27DB-BD31-4B8C-83A1-F6EECF244321}">
                <p14:modId xmlns:p14="http://schemas.microsoft.com/office/powerpoint/2010/main" val="880748066"/>
              </p:ext>
            </p:extLst>
          </p:nvPr>
        </p:nvGraphicFramePr>
        <p:xfrm>
          <a:off x="144308" y="758827"/>
          <a:ext cx="7519088" cy="1374773"/>
        </p:xfrm>
        <a:graphic>
          <a:graphicData uri="http://schemas.openxmlformats.org/drawingml/2006/table">
            <a:tbl>
              <a:tblPr firstRow="1" firstCol="1" bandRow="1">
                <a:tableStyleId>{5C22544A-7EE6-4342-B048-85BDC9FD1C3A}</a:tableStyleId>
              </a:tblPr>
              <a:tblGrid>
                <a:gridCol w="1879370">
                  <a:extLst>
                    <a:ext uri="{9D8B030D-6E8A-4147-A177-3AD203B41FA5}">
                      <a16:colId xmlns:a16="http://schemas.microsoft.com/office/drawing/2014/main" val="3470879554"/>
                    </a:ext>
                  </a:extLst>
                </a:gridCol>
                <a:gridCol w="1879370">
                  <a:extLst>
                    <a:ext uri="{9D8B030D-6E8A-4147-A177-3AD203B41FA5}">
                      <a16:colId xmlns:a16="http://schemas.microsoft.com/office/drawing/2014/main" val="1728390760"/>
                    </a:ext>
                  </a:extLst>
                </a:gridCol>
                <a:gridCol w="1880174">
                  <a:extLst>
                    <a:ext uri="{9D8B030D-6E8A-4147-A177-3AD203B41FA5}">
                      <a16:colId xmlns:a16="http://schemas.microsoft.com/office/drawing/2014/main" val="72946079"/>
                    </a:ext>
                  </a:extLst>
                </a:gridCol>
                <a:gridCol w="1880174">
                  <a:extLst>
                    <a:ext uri="{9D8B030D-6E8A-4147-A177-3AD203B41FA5}">
                      <a16:colId xmlns:a16="http://schemas.microsoft.com/office/drawing/2014/main" val="1967680056"/>
                    </a:ext>
                  </a:extLst>
                </a:gridCol>
              </a:tblGrid>
              <a:tr h="521653">
                <a:tc>
                  <a:txBody>
                    <a:bodyPr/>
                    <a:lstStyle/>
                    <a:p>
                      <a:pPr marL="0" marR="0" algn="ctr">
                        <a:spcBef>
                          <a:spcPts val="0"/>
                        </a:spcBef>
                        <a:spcAft>
                          <a:spcPts val="0"/>
                        </a:spcAft>
                      </a:pPr>
                      <a:r>
                        <a:rPr lang="en-US" sz="1200" dirty="0">
                          <a:effectLst/>
                        </a:rPr>
                        <a:t>Version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of Successful Practices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of Observations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of Non-Compliant Observations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161810"/>
                  </a:ext>
                </a:extLst>
              </a:tr>
              <a:tr h="521653">
                <a:tc>
                  <a:txBody>
                    <a:bodyPr/>
                    <a:lstStyle/>
                    <a:p>
                      <a:pPr marL="0" marR="0" algn="ctr">
                        <a:spcBef>
                          <a:spcPts val="0"/>
                        </a:spcBef>
                        <a:spcAft>
                          <a:spcPts val="0"/>
                        </a:spcAft>
                      </a:pPr>
                      <a:r>
                        <a:rPr lang="en-US" sz="1200">
                          <a:effectLst/>
                        </a:rPr>
                        <a:t>Debriefing after Interviews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4</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1589120"/>
                  </a:ext>
                </a:extLst>
              </a:tr>
              <a:tr h="331467">
                <a:tc>
                  <a:txBody>
                    <a:bodyPr/>
                    <a:lstStyle/>
                    <a:p>
                      <a:pPr marL="0" marR="0" algn="ctr">
                        <a:spcBef>
                          <a:spcPts val="0"/>
                        </a:spcBef>
                        <a:spcAft>
                          <a:spcPts val="0"/>
                        </a:spcAft>
                      </a:pPr>
                      <a:r>
                        <a:rPr lang="en-US" sz="1200" dirty="0">
                          <a:effectLst/>
                        </a:rPr>
                        <a:t>Pre-Register Draft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11 (expected to rise)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7590993"/>
                  </a:ext>
                </a:extLst>
              </a:tr>
            </a:tbl>
          </a:graphicData>
        </a:graphic>
      </p:graphicFrame>
    </p:spTree>
    <p:custDataLst>
      <p:tags r:id="rId1"/>
    </p:custDataLst>
    <p:extLst>
      <p:ext uri="{BB962C8B-B14F-4D97-AF65-F5344CB8AC3E}">
        <p14:creationId xmlns:p14="http://schemas.microsoft.com/office/powerpoint/2010/main" val="4223767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8894"/>
            <a:ext cx="8718330" cy="594122"/>
          </a:xfrm>
        </p:spPr>
        <p:txBody>
          <a:bodyPr>
            <a:normAutofit/>
          </a:bodyPr>
          <a:lstStyle/>
          <a:p>
            <a:r>
              <a:rPr lang="en-US" b="1" dirty="0"/>
              <a:t>2</a:t>
            </a:r>
            <a:r>
              <a:rPr lang="en-US" b="1" baseline="30000" dirty="0"/>
              <a:t>nd</a:t>
            </a:r>
            <a:r>
              <a:rPr lang="en-US" b="1" dirty="0"/>
              <a:t> FHWA Audit Report Findings (2018)</a:t>
            </a:r>
          </a:p>
        </p:txBody>
      </p:sp>
      <p:sp>
        <p:nvSpPr>
          <p:cNvPr id="3" name="Content Placeholder 2"/>
          <p:cNvSpPr>
            <a:spLocks noGrp="1"/>
          </p:cNvSpPr>
          <p:nvPr>
            <p:ph idx="1"/>
          </p:nvPr>
        </p:nvSpPr>
        <p:spPr>
          <a:xfrm>
            <a:off x="152400" y="831035"/>
            <a:ext cx="7543800" cy="5341165"/>
          </a:xfrm>
        </p:spPr>
        <p:txBody>
          <a:bodyPr>
            <a:normAutofit lnSpcReduction="10000"/>
          </a:bodyPr>
          <a:lstStyle/>
          <a:p>
            <a:pPr marL="0" indent="0">
              <a:buNone/>
            </a:pPr>
            <a:r>
              <a:rPr lang="en-US" altLang="en-US" sz="4600" b="1" dirty="0"/>
              <a:t>11 Successful Practices (expected to rise)</a:t>
            </a:r>
          </a:p>
          <a:p>
            <a:pPr marL="687388" lvl="1" indent="-457200">
              <a:buFont typeface="+mj-lt"/>
              <a:buAutoNum type="arabicPeriod"/>
            </a:pPr>
            <a:r>
              <a:rPr lang="en-US" dirty="0"/>
              <a:t>Good District communications</a:t>
            </a:r>
          </a:p>
          <a:p>
            <a:pPr marL="687388" lvl="1" indent="-457200">
              <a:buFont typeface="+mj-lt"/>
              <a:buAutoNum type="arabicPeriod"/>
            </a:pPr>
            <a:r>
              <a:rPr lang="en-US" altLang="en-US" dirty="0"/>
              <a:t>Great working relationship with agencies </a:t>
            </a:r>
            <a:endParaRPr lang="en-US" dirty="0"/>
          </a:p>
          <a:p>
            <a:pPr marL="687388" lvl="1" indent="-457200">
              <a:buFont typeface="+mj-lt"/>
              <a:buAutoNum type="arabicPeriod"/>
            </a:pPr>
            <a:r>
              <a:rPr lang="en-US" dirty="0"/>
              <a:t>SWEPT enhancements – required files before approval – SMART forms </a:t>
            </a:r>
          </a:p>
          <a:p>
            <a:pPr marL="687388" lvl="1" indent="-457200">
              <a:buFont typeface="+mj-lt"/>
              <a:buAutoNum type="arabicPeriod"/>
            </a:pPr>
            <a:r>
              <a:rPr lang="en-US" dirty="0"/>
              <a:t>Tracking system for federal guidance – spreadsheet tracker with action captured</a:t>
            </a:r>
          </a:p>
          <a:p>
            <a:pPr marL="687388" lvl="1" indent="-457200">
              <a:buFont typeface="+mj-lt"/>
              <a:buAutoNum type="arabicPeriod"/>
            </a:pPr>
            <a:r>
              <a:rPr lang="en-US" dirty="0"/>
              <a:t>District review of NEPA documents – some additional reviews by individuals beyond what is required in the existing processes</a:t>
            </a:r>
          </a:p>
          <a:p>
            <a:pPr marL="687388" lvl="1" indent="-457200">
              <a:buFont typeface="+mj-lt"/>
              <a:buAutoNum type="arabicPeriod"/>
            </a:pPr>
            <a:r>
              <a:rPr lang="en-US" dirty="0"/>
              <a:t>Strides in addressing planning consistency</a:t>
            </a:r>
          </a:p>
        </p:txBody>
      </p:sp>
      <p:sp>
        <p:nvSpPr>
          <p:cNvPr id="4" name="Slide Number Placeholder 3"/>
          <p:cNvSpPr>
            <a:spLocks noGrp="1"/>
          </p:cNvSpPr>
          <p:nvPr>
            <p:ph type="sldNum" sz="quarter" idx="12"/>
          </p:nvPr>
        </p:nvSpPr>
        <p:spPr/>
        <p:txBody>
          <a:bodyPr/>
          <a:lstStyle/>
          <a:p>
            <a:fld id="{C36A997D-243A-4F89-9286-B2689FAEAD31}" type="slidenum">
              <a:rPr lang="en-US" smtClean="0"/>
              <a:t>12</a:t>
            </a:fld>
            <a:endParaRPr lang="en-US" dirty="0"/>
          </a:p>
        </p:txBody>
      </p:sp>
      <p:pic>
        <p:nvPicPr>
          <p:cNvPr id="6" name="Picture 5" descr="A close up of a sign&#10;&#10;Description generated with very high confidence">
            <a:extLst>
              <a:ext uri="{FF2B5EF4-FFF2-40B4-BE49-F238E27FC236}">
                <a16:creationId xmlns:a16="http://schemas.microsoft.com/office/drawing/2014/main" id="{DB3E945A-5CC6-4C22-A6E8-2022E120AC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809"/>
          <a:stretch/>
        </p:blipFill>
        <p:spPr>
          <a:xfrm>
            <a:off x="6858000" y="1669518"/>
            <a:ext cx="1934736" cy="1153175"/>
          </a:xfrm>
          <a:prstGeom prst="rect">
            <a:avLst/>
          </a:prstGeom>
        </p:spPr>
      </p:pic>
      <p:pic>
        <p:nvPicPr>
          <p:cNvPr id="7" name="Picture 6">
            <a:extLst>
              <a:ext uri="{FF2B5EF4-FFF2-40B4-BE49-F238E27FC236}">
                <a16:creationId xmlns:a16="http://schemas.microsoft.com/office/drawing/2014/main" id="{20ACE0A2-BB74-434E-8933-87510590F7A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133" t="1844" r="14823" b="8489"/>
          <a:stretch/>
        </p:blipFill>
        <p:spPr>
          <a:xfrm>
            <a:off x="7695034" y="0"/>
            <a:ext cx="1448966" cy="1143000"/>
          </a:xfrm>
          <a:prstGeom prst="rect">
            <a:avLst/>
          </a:prstGeom>
        </p:spPr>
      </p:pic>
    </p:spTree>
    <p:custDataLst>
      <p:tags r:id="rId1"/>
    </p:custDataLst>
    <p:extLst>
      <p:ext uri="{BB962C8B-B14F-4D97-AF65-F5344CB8AC3E}">
        <p14:creationId xmlns:p14="http://schemas.microsoft.com/office/powerpoint/2010/main" val="1641090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8894"/>
            <a:ext cx="8718330" cy="594122"/>
          </a:xfrm>
        </p:spPr>
        <p:txBody>
          <a:bodyPr>
            <a:normAutofit/>
          </a:bodyPr>
          <a:lstStyle/>
          <a:p>
            <a:r>
              <a:rPr lang="en-US" b="1" dirty="0"/>
              <a:t>2</a:t>
            </a:r>
            <a:r>
              <a:rPr lang="en-US" b="1" baseline="30000" dirty="0"/>
              <a:t>nd</a:t>
            </a:r>
            <a:r>
              <a:rPr lang="en-US" b="1" dirty="0"/>
              <a:t> FHWA Audit Report Findings (2018)</a:t>
            </a:r>
          </a:p>
        </p:txBody>
      </p:sp>
      <p:sp>
        <p:nvSpPr>
          <p:cNvPr id="3" name="Content Placeholder 2"/>
          <p:cNvSpPr>
            <a:spLocks noGrp="1"/>
          </p:cNvSpPr>
          <p:nvPr>
            <p:ph idx="1"/>
          </p:nvPr>
        </p:nvSpPr>
        <p:spPr>
          <a:xfrm>
            <a:off x="152400" y="831035"/>
            <a:ext cx="7543800" cy="5264965"/>
          </a:xfrm>
        </p:spPr>
        <p:txBody>
          <a:bodyPr>
            <a:normAutofit lnSpcReduction="10000"/>
          </a:bodyPr>
          <a:lstStyle/>
          <a:p>
            <a:pPr marL="0" indent="0">
              <a:buNone/>
            </a:pPr>
            <a:r>
              <a:rPr lang="en-US" altLang="en-US" sz="4600" b="1" dirty="0"/>
              <a:t>11 Successful Practices (expected to rise)</a:t>
            </a:r>
          </a:p>
          <a:p>
            <a:pPr marL="687388" lvl="1" indent="-457200">
              <a:buFont typeface="+mj-lt"/>
              <a:buAutoNum type="arabicPeriod" startAt="7"/>
            </a:pPr>
            <a:r>
              <a:rPr lang="en-US" dirty="0"/>
              <a:t>QA/QC process new tools – QC Templates, multilayer reviews, training, webinars, updates to procedures</a:t>
            </a:r>
          </a:p>
          <a:p>
            <a:pPr marL="687388" lvl="1" indent="-457200">
              <a:buFont typeface="+mj-lt"/>
              <a:buAutoNum type="arabicPeriod" startAt="7"/>
            </a:pPr>
            <a:r>
              <a:rPr lang="en-US" dirty="0"/>
              <a:t>Enhanced PD&amp;E manual update process – dedicated resource to manage manual chapters, multilayers of review in OEM, District, and Department</a:t>
            </a:r>
          </a:p>
          <a:p>
            <a:pPr marL="687388" lvl="1" indent="-457200">
              <a:buFont typeface="+mj-lt"/>
              <a:buAutoNum type="arabicPeriod" startAt="7"/>
            </a:pPr>
            <a:r>
              <a:rPr lang="en-US" dirty="0"/>
              <a:t>Performance measure active monitoring process – ability to work measures in real-time</a:t>
            </a:r>
          </a:p>
          <a:p>
            <a:pPr marL="687388" lvl="1" indent="-457200">
              <a:buFont typeface="+mj-lt"/>
              <a:buAutoNum type="arabicPeriod" startAt="7"/>
            </a:pPr>
            <a:r>
              <a:rPr lang="en-US" dirty="0"/>
              <a:t>Training program constantly improving with over 2000 trained last fiscal year</a:t>
            </a:r>
          </a:p>
          <a:p>
            <a:pPr marL="687388" lvl="1" indent="-457200">
              <a:buFont typeface="+mj-lt"/>
              <a:buAutoNum type="arabicPeriod" startAt="7"/>
            </a:pPr>
            <a:r>
              <a:rPr lang="en-US" dirty="0"/>
              <a:t>Mentoring new staff – evident in their understanding of processes</a:t>
            </a:r>
          </a:p>
        </p:txBody>
      </p:sp>
      <p:sp>
        <p:nvSpPr>
          <p:cNvPr id="4" name="Slide Number Placeholder 3"/>
          <p:cNvSpPr>
            <a:spLocks noGrp="1"/>
          </p:cNvSpPr>
          <p:nvPr>
            <p:ph type="sldNum" sz="quarter" idx="12"/>
          </p:nvPr>
        </p:nvSpPr>
        <p:spPr/>
        <p:txBody>
          <a:bodyPr/>
          <a:lstStyle/>
          <a:p>
            <a:fld id="{C36A997D-243A-4F89-9286-B2689FAEAD31}" type="slidenum">
              <a:rPr lang="en-US" smtClean="0"/>
              <a:t>13</a:t>
            </a:fld>
            <a:endParaRPr lang="en-US" dirty="0"/>
          </a:p>
        </p:txBody>
      </p:sp>
      <p:pic>
        <p:nvPicPr>
          <p:cNvPr id="6" name="Picture 5" descr="A close up of a sign&#10;&#10;Description generated with very high confidence">
            <a:extLst>
              <a:ext uri="{FF2B5EF4-FFF2-40B4-BE49-F238E27FC236}">
                <a16:creationId xmlns:a16="http://schemas.microsoft.com/office/drawing/2014/main" id="{DB3E945A-5CC6-4C22-A6E8-2022E120AC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809"/>
          <a:stretch/>
        </p:blipFill>
        <p:spPr>
          <a:xfrm>
            <a:off x="7098490" y="1447800"/>
            <a:ext cx="2045510" cy="1219200"/>
          </a:xfrm>
          <a:prstGeom prst="rect">
            <a:avLst/>
          </a:prstGeom>
        </p:spPr>
      </p:pic>
      <p:pic>
        <p:nvPicPr>
          <p:cNvPr id="7" name="Picture 6">
            <a:extLst>
              <a:ext uri="{FF2B5EF4-FFF2-40B4-BE49-F238E27FC236}">
                <a16:creationId xmlns:a16="http://schemas.microsoft.com/office/drawing/2014/main" id="{20ACE0A2-BB74-434E-8933-87510590F7A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133" t="1844" r="14823" b="8489"/>
          <a:stretch/>
        </p:blipFill>
        <p:spPr>
          <a:xfrm>
            <a:off x="7695034" y="0"/>
            <a:ext cx="1448966" cy="1143000"/>
          </a:xfrm>
          <a:prstGeom prst="rect">
            <a:avLst/>
          </a:prstGeom>
        </p:spPr>
      </p:pic>
    </p:spTree>
    <p:custDataLst>
      <p:tags r:id="rId1"/>
    </p:custDataLst>
    <p:extLst>
      <p:ext uri="{BB962C8B-B14F-4D97-AF65-F5344CB8AC3E}">
        <p14:creationId xmlns:p14="http://schemas.microsoft.com/office/powerpoint/2010/main" val="1875507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715962"/>
          </a:xfrm>
        </p:spPr>
        <p:txBody>
          <a:bodyPr/>
          <a:lstStyle/>
          <a:p>
            <a:r>
              <a:rPr lang="en-US" dirty="0"/>
              <a:t>FHWA Audit Readiness for 2019</a:t>
            </a:r>
          </a:p>
        </p:txBody>
      </p:sp>
      <p:sp>
        <p:nvSpPr>
          <p:cNvPr id="4" name="Slide Number Placeholder 3"/>
          <p:cNvSpPr>
            <a:spLocks noGrp="1"/>
          </p:cNvSpPr>
          <p:nvPr>
            <p:ph type="sldNum" sz="quarter" idx="12"/>
          </p:nvPr>
        </p:nvSpPr>
        <p:spPr/>
        <p:txBody>
          <a:bodyPr/>
          <a:lstStyle/>
          <a:p>
            <a:fld id="{C36A997D-243A-4F89-9286-B2689FAEAD31}" type="slidenum">
              <a:rPr lang="en-US" smtClean="0"/>
              <a:t>14</a:t>
            </a:fld>
            <a:endParaRPr lang="en-US" dirty="0"/>
          </a:p>
        </p:txBody>
      </p:sp>
      <p:sp>
        <p:nvSpPr>
          <p:cNvPr id="3" name="Content Placeholder 2"/>
          <p:cNvSpPr>
            <a:spLocks noGrp="1"/>
          </p:cNvSpPr>
          <p:nvPr>
            <p:ph idx="1"/>
          </p:nvPr>
        </p:nvSpPr>
        <p:spPr>
          <a:xfrm>
            <a:off x="226993" y="1219200"/>
            <a:ext cx="6783407" cy="4953000"/>
          </a:xfrm>
        </p:spPr>
        <p:txBody>
          <a:bodyPr>
            <a:normAutofit fontScale="85000" lnSpcReduction="10000"/>
          </a:bodyPr>
          <a:lstStyle/>
          <a:p>
            <a:pPr lvl="1"/>
            <a:r>
              <a:rPr lang="en-US" dirty="0"/>
              <a:t>FHWA Auditors will draw audit sample of projects from all Districts </a:t>
            </a:r>
          </a:p>
          <a:p>
            <a:pPr lvl="1"/>
            <a:r>
              <a:rPr lang="en-US" b="1" dirty="0"/>
              <a:t>Audit visit scheduled September 23</a:t>
            </a:r>
            <a:r>
              <a:rPr lang="en-US" b="1" baseline="30000" dirty="0"/>
              <a:t>rd</a:t>
            </a:r>
            <a:r>
              <a:rPr lang="en-US" b="1" dirty="0"/>
              <a:t> and 24</a:t>
            </a:r>
            <a:r>
              <a:rPr lang="en-US" b="1" baseline="30000" dirty="0"/>
              <a:t>th</a:t>
            </a:r>
            <a:r>
              <a:rPr lang="en-US" b="1" dirty="0"/>
              <a:t>; and FHWA has identified the following Districts 1, 2, 3, 4, and 5 to be interviewed</a:t>
            </a:r>
          </a:p>
          <a:p>
            <a:pPr lvl="1"/>
            <a:r>
              <a:rPr lang="en-US" dirty="0"/>
              <a:t>Auditors begin reviewing FDOT NEPA project files on May 1</a:t>
            </a:r>
            <a:r>
              <a:rPr lang="en-US" baseline="30000" dirty="0"/>
              <a:t>st</a:t>
            </a:r>
            <a:r>
              <a:rPr lang="en-US" dirty="0"/>
              <a:t> </a:t>
            </a:r>
          </a:p>
          <a:p>
            <a:pPr lvl="1"/>
            <a:r>
              <a:rPr lang="en-US" b="1" u="sng" dirty="0"/>
              <a:t>Last year, FHWA expressed concern about tracking and accounting for commitments, and missing or incomplete project documentation;  </a:t>
            </a:r>
            <a:r>
              <a:rPr lang="en-US" b="1" u="sng" dirty="0">
                <a:solidFill>
                  <a:schemeClr val="accent1">
                    <a:lumMod val="75000"/>
                  </a:schemeClr>
                </a:solidFill>
              </a:rPr>
              <a:t>now is time for Districts to double check documentation in SWEPT and make sure commitments are recorded on the Project Commitment Record in Project Suite</a:t>
            </a:r>
          </a:p>
          <a:p>
            <a:pPr lvl="1"/>
            <a:r>
              <a:rPr lang="en-US" dirty="0"/>
              <a:t>Before September 23</a:t>
            </a:r>
            <a:r>
              <a:rPr lang="en-US" baseline="30000" dirty="0"/>
              <a:t>rd</a:t>
            </a:r>
            <a:r>
              <a:rPr lang="en-US" dirty="0"/>
              <a:t> visit, Districts should make sure all new management, staff and consultants have completed NEPA Assignment training in Learning Curve or at OEM website; refreshers as needed </a:t>
            </a:r>
          </a:p>
          <a:p>
            <a:pPr lvl="1"/>
            <a:r>
              <a:rPr lang="en-US" dirty="0"/>
              <a:t>OEM will be reaching out to Districts and communicating important details relating to FHWA Audit as September approaches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722"/>
          <a:stretch/>
        </p:blipFill>
        <p:spPr>
          <a:xfrm>
            <a:off x="7086600" y="2289834"/>
            <a:ext cx="1830407" cy="1901165"/>
          </a:xfrm>
          <a:prstGeom prst="rect">
            <a:avLst/>
          </a:prstGeom>
        </p:spPr>
      </p:pic>
    </p:spTree>
    <p:extLst>
      <p:ext uri="{BB962C8B-B14F-4D97-AF65-F5344CB8AC3E}">
        <p14:creationId xmlns:p14="http://schemas.microsoft.com/office/powerpoint/2010/main" val="776037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715962"/>
          </a:xfrm>
        </p:spPr>
        <p:txBody>
          <a:bodyPr/>
          <a:lstStyle/>
          <a:p>
            <a:r>
              <a:rPr lang="en-US" dirty="0"/>
              <a:t>FHWA 2019 Audit Team</a:t>
            </a:r>
          </a:p>
        </p:txBody>
      </p:sp>
      <p:sp>
        <p:nvSpPr>
          <p:cNvPr id="4" name="Slide Number Placeholder 3"/>
          <p:cNvSpPr>
            <a:spLocks noGrp="1"/>
          </p:cNvSpPr>
          <p:nvPr>
            <p:ph type="sldNum" sz="quarter" idx="12"/>
          </p:nvPr>
        </p:nvSpPr>
        <p:spPr/>
        <p:txBody>
          <a:bodyPr/>
          <a:lstStyle/>
          <a:p>
            <a:fld id="{C36A997D-243A-4F89-9286-B2689FAEAD31}" type="slidenum">
              <a:rPr lang="en-US" smtClean="0"/>
              <a:t>15</a:t>
            </a:fld>
            <a:endParaRPr lang="en-US" dirty="0"/>
          </a:p>
        </p:txBody>
      </p:sp>
      <p:graphicFrame>
        <p:nvGraphicFramePr>
          <p:cNvPr id="6" name="Content Placeholder 5">
            <a:extLst>
              <a:ext uri="{FF2B5EF4-FFF2-40B4-BE49-F238E27FC236}">
                <a16:creationId xmlns:a16="http://schemas.microsoft.com/office/drawing/2014/main" id="{C34CCC16-F480-4627-BBFA-614EFAC2886F}"/>
              </a:ext>
            </a:extLst>
          </p:cNvPr>
          <p:cNvGraphicFramePr>
            <a:graphicFrameLocks noGrp="1"/>
          </p:cNvGraphicFramePr>
          <p:nvPr>
            <p:ph idx="1"/>
            <p:extLst>
              <p:ext uri="{D42A27DB-BD31-4B8C-83A1-F6EECF244321}">
                <p14:modId xmlns:p14="http://schemas.microsoft.com/office/powerpoint/2010/main" val="591927554"/>
              </p:ext>
            </p:extLst>
          </p:nvPr>
        </p:nvGraphicFramePr>
        <p:xfrm>
          <a:off x="762000" y="1143000"/>
          <a:ext cx="7772400" cy="5030391"/>
        </p:xfrm>
        <a:graphic>
          <a:graphicData uri="http://schemas.openxmlformats.org/drawingml/2006/table">
            <a:tbl>
              <a:tblPr/>
              <a:tblGrid>
                <a:gridCol w="1774134">
                  <a:extLst>
                    <a:ext uri="{9D8B030D-6E8A-4147-A177-3AD203B41FA5}">
                      <a16:colId xmlns:a16="http://schemas.microsoft.com/office/drawing/2014/main" val="1205226971"/>
                    </a:ext>
                  </a:extLst>
                </a:gridCol>
                <a:gridCol w="2281030">
                  <a:extLst>
                    <a:ext uri="{9D8B030D-6E8A-4147-A177-3AD203B41FA5}">
                      <a16:colId xmlns:a16="http://schemas.microsoft.com/office/drawing/2014/main" val="1337264112"/>
                    </a:ext>
                  </a:extLst>
                </a:gridCol>
                <a:gridCol w="1780573">
                  <a:extLst>
                    <a:ext uri="{9D8B030D-6E8A-4147-A177-3AD203B41FA5}">
                      <a16:colId xmlns:a16="http://schemas.microsoft.com/office/drawing/2014/main" val="3397005996"/>
                    </a:ext>
                  </a:extLst>
                </a:gridCol>
                <a:gridCol w="1936663">
                  <a:extLst>
                    <a:ext uri="{9D8B030D-6E8A-4147-A177-3AD203B41FA5}">
                      <a16:colId xmlns:a16="http://schemas.microsoft.com/office/drawing/2014/main" val="2971870770"/>
                    </a:ext>
                  </a:extLst>
                </a:gridCol>
              </a:tblGrid>
              <a:tr h="191212">
                <a:tc gridSpan="4">
                  <a:txBody>
                    <a:bodyPr/>
                    <a:lstStyle/>
                    <a:p>
                      <a:pPr algn="l" fontAlgn="ctr"/>
                      <a:r>
                        <a:rPr lang="en-US" sz="1200" b="1" i="0" u="none" strike="noStrike" dirty="0">
                          <a:solidFill>
                            <a:srgbClr val="000000"/>
                          </a:solidFill>
                          <a:effectLst/>
                          <a:latin typeface="Arial" panose="020B0604020202020204" pitchFamily="34" charset="0"/>
                        </a:rPr>
                        <a:t>Team Members:</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9137515"/>
                  </a:ext>
                </a:extLst>
              </a:tr>
              <a:tr h="237935">
                <a:tc>
                  <a:txBody>
                    <a:bodyPr/>
                    <a:lstStyle/>
                    <a:p>
                      <a:pPr algn="ctr" fontAlgn="ctr"/>
                      <a:r>
                        <a:rPr lang="en-US" sz="1200" b="1" i="0" u="none" strike="noStrike" dirty="0">
                          <a:solidFill>
                            <a:srgbClr val="000000"/>
                          </a:solidFill>
                          <a:effectLst/>
                          <a:latin typeface="Arial" panose="020B0604020202020204" pitchFamily="34" charset="0"/>
                        </a:rPr>
                        <a:t>Name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fontAlgn="ctr"/>
                      <a:r>
                        <a:rPr lang="en-US" sz="1200" b="1" i="0" u="none" strike="noStrike">
                          <a:solidFill>
                            <a:srgbClr val="000000"/>
                          </a:solidFill>
                          <a:effectLst/>
                          <a:latin typeface="Arial" panose="020B0604020202020204" pitchFamily="34" charset="0"/>
                        </a:rPr>
                        <a:t>Title, Office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fontAlgn="ctr"/>
                      <a:r>
                        <a:rPr lang="en-US" sz="1200" b="1" i="0" u="none" strike="noStrike">
                          <a:solidFill>
                            <a:srgbClr val="000000"/>
                          </a:solidFill>
                          <a:effectLst/>
                          <a:latin typeface="Arial" panose="020B0604020202020204" pitchFamily="34" charset="0"/>
                        </a:rPr>
                        <a:t>Role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fontAlgn="ctr"/>
                      <a:r>
                        <a:rPr lang="en-US" sz="1200" b="1" i="0" u="none" strike="noStrike">
                          <a:solidFill>
                            <a:srgbClr val="000000"/>
                          </a:solidFill>
                          <a:effectLst/>
                          <a:latin typeface="Arial" panose="020B0604020202020204" pitchFamily="34" charset="0"/>
                        </a:rPr>
                        <a:t>Sub-Team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357432146"/>
                  </a:ext>
                </a:extLst>
              </a:tr>
              <a:tr h="396556">
                <a:tc>
                  <a:txBody>
                    <a:bodyPr/>
                    <a:lstStyle/>
                    <a:p>
                      <a:pPr algn="l" fontAlgn="ctr"/>
                      <a:r>
                        <a:rPr lang="en-US" sz="1200" b="0" i="0" u="none" strike="noStrike" dirty="0">
                          <a:solidFill>
                            <a:srgbClr val="000000"/>
                          </a:solidFill>
                          <a:effectLst/>
                          <a:latin typeface="Arial" panose="020B0604020202020204" pitchFamily="34" charset="0"/>
                        </a:rPr>
                        <a:t>Karen Brunelle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a:solidFill>
                            <a:srgbClr val="000000"/>
                          </a:solidFill>
                          <a:effectLst/>
                          <a:latin typeface="Arial" panose="020B0604020202020204" pitchFamily="34" charset="0"/>
                        </a:rPr>
                        <a:t>Dir, Proj Develop, FL Div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a:solidFill>
                            <a:srgbClr val="000000"/>
                          </a:solidFill>
                          <a:effectLst/>
                          <a:latin typeface="Arial" panose="020B0604020202020204" pitchFamily="34" charset="0"/>
                        </a:rPr>
                        <a:t>Team Sponsor, Sub-team Lead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a:solidFill>
                            <a:srgbClr val="000000"/>
                          </a:solidFill>
                          <a:effectLst/>
                          <a:latin typeface="Arial" panose="020B0604020202020204" pitchFamily="34" charset="0"/>
                        </a:rPr>
                        <a:t>Legal Sufficiency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83691954"/>
                  </a:ext>
                </a:extLst>
              </a:tr>
              <a:tr h="396556">
                <a:tc>
                  <a:txBody>
                    <a:bodyPr/>
                    <a:lstStyle/>
                    <a:p>
                      <a:pPr algn="l" fontAlgn="ctr"/>
                      <a:r>
                        <a:rPr lang="en-US" sz="1200" b="0" i="0" u="none" strike="noStrike" dirty="0">
                          <a:solidFill>
                            <a:srgbClr val="000000"/>
                          </a:solidFill>
                          <a:effectLst/>
                          <a:latin typeface="Arial" panose="020B0604020202020204" pitchFamily="34" charset="0"/>
                        </a:rPr>
                        <a:t>Joseph Sullivan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Arial" panose="020B0604020202020204" pitchFamily="34" charset="0"/>
                        </a:rPr>
                        <a:t>Env Specialist, FL Div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Arial" panose="020B0604020202020204" pitchFamily="34" charset="0"/>
                        </a:rPr>
                        <a:t>Team Co-Leader, Sub-team Lead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Documentation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4954181"/>
                  </a:ext>
                </a:extLst>
              </a:tr>
              <a:tr h="396556">
                <a:tc>
                  <a:txBody>
                    <a:bodyPr/>
                    <a:lstStyle/>
                    <a:p>
                      <a:pPr algn="l" fontAlgn="ctr"/>
                      <a:r>
                        <a:rPr lang="en-US" sz="1200" b="0" i="0" u="none" strike="noStrike" dirty="0">
                          <a:solidFill>
                            <a:srgbClr val="000000"/>
                          </a:solidFill>
                          <a:effectLst/>
                          <a:latin typeface="Arial" panose="020B0604020202020204" pitchFamily="34" charset="0"/>
                        </a:rPr>
                        <a:t>Jorge Rivera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a:solidFill>
                            <a:srgbClr val="000000"/>
                          </a:solidFill>
                          <a:effectLst/>
                          <a:latin typeface="Arial" panose="020B0604020202020204" pitchFamily="34" charset="0"/>
                        </a:rPr>
                        <a:t>Transp Engineer, FL Div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a:solidFill>
                            <a:srgbClr val="000000"/>
                          </a:solidFill>
                          <a:effectLst/>
                          <a:latin typeface="Arial" panose="020B0604020202020204" pitchFamily="34" charset="0"/>
                        </a:rPr>
                        <a:t>Sub-team Lead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dirty="0">
                          <a:solidFill>
                            <a:srgbClr val="000000"/>
                          </a:solidFill>
                          <a:effectLst/>
                          <a:latin typeface="Arial" panose="020B0604020202020204" pitchFamily="34" charset="0"/>
                        </a:rPr>
                        <a:t>QA/QC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74808544"/>
                  </a:ext>
                </a:extLst>
              </a:tr>
              <a:tr h="396556">
                <a:tc>
                  <a:txBody>
                    <a:bodyPr/>
                    <a:lstStyle/>
                    <a:p>
                      <a:pPr algn="l" fontAlgn="ctr"/>
                      <a:r>
                        <a:rPr lang="en-US" sz="1200" b="0" i="0" u="none" strike="noStrike" dirty="0">
                          <a:solidFill>
                            <a:srgbClr val="000000"/>
                          </a:solidFill>
                          <a:effectLst/>
                          <a:latin typeface="Arial" panose="020B0604020202020204" pitchFamily="34" charset="0"/>
                        </a:rPr>
                        <a:t>Luis Lopez</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Sr. </a:t>
                      </a:r>
                      <a:r>
                        <a:rPr lang="en-US" sz="1200" b="0" i="0" u="none" strike="noStrike" dirty="0" err="1">
                          <a:solidFill>
                            <a:srgbClr val="000000"/>
                          </a:solidFill>
                          <a:effectLst/>
                          <a:latin typeface="Arial" panose="020B0604020202020204" pitchFamily="34" charset="0"/>
                        </a:rPr>
                        <a:t>Env</a:t>
                      </a:r>
                      <a:r>
                        <a:rPr lang="en-US" sz="1200" b="0" i="0" u="none" strike="noStrike" dirty="0">
                          <a:solidFill>
                            <a:srgbClr val="000000"/>
                          </a:solidFill>
                          <a:effectLst/>
                          <a:latin typeface="Arial" panose="020B0604020202020204" pitchFamily="34" charset="0"/>
                        </a:rPr>
                        <a:t> Specialist, FL </a:t>
                      </a:r>
                      <a:r>
                        <a:rPr lang="en-US" sz="1200" b="0" i="0" u="none" strike="noStrike" dirty="0" err="1">
                          <a:solidFill>
                            <a:srgbClr val="000000"/>
                          </a:solidFill>
                          <a:effectLst/>
                          <a:latin typeface="Arial" panose="020B0604020202020204" pitchFamily="34" charset="0"/>
                        </a:rPr>
                        <a:t>Div</a:t>
                      </a:r>
                      <a:endParaRPr lang="en-US" sz="1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Arial" panose="020B0604020202020204" pitchFamily="34" charset="0"/>
                        </a:rPr>
                        <a:t>Team Co-Leader, Sub-team Lead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Training/Performance Measures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1723880"/>
                  </a:ext>
                </a:extLst>
              </a:tr>
              <a:tr h="396556">
                <a:tc>
                  <a:txBody>
                    <a:bodyPr/>
                    <a:lstStyle/>
                    <a:p>
                      <a:pPr algn="l" fontAlgn="ctr"/>
                      <a:r>
                        <a:rPr lang="en-US" sz="1200" b="0" i="0" u="none" strike="noStrike">
                          <a:solidFill>
                            <a:srgbClr val="000000"/>
                          </a:solidFill>
                          <a:effectLst/>
                          <a:latin typeface="Arial" panose="020B0604020202020204" pitchFamily="34" charset="0"/>
                        </a:rPr>
                        <a:t>Marisel Lopez-Cruz</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dirty="0" err="1">
                          <a:solidFill>
                            <a:srgbClr val="000000"/>
                          </a:solidFill>
                          <a:effectLst/>
                          <a:latin typeface="Arial" panose="020B0604020202020204" pitchFamily="34" charset="0"/>
                        </a:rPr>
                        <a:t>Env</a:t>
                      </a:r>
                      <a:r>
                        <a:rPr lang="en-US" sz="1200" b="0" i="0" u="none" strike="noStrike" dirty="0">
                          <a:solidFill>
                            <a:srgbClr val="000000"/>
                          </a:solidFill>
                          <a:effectLst/>
                          <a:latin typeface="Arial" panose="020B0604020202020204" pitchFamily="34" charset="0"/>
                        </a:rPr>
                        <a:t>. Specialist, HEPE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a:solidFill>
                            <a:srgbClr val="000000"/>
                          </a:solidFill>
                          <a:effectLst/>
                          <a:latin typeface="Arial" panose="020B0604020202020204" pitchFamily="34" charset="0"/>
                        </a:rPr>
                        <a:t>Team Co-Leader, Sub-team Lead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a:solidFill>
                            <a:srgbClr val="000000"/>
                          </a:solidFill>
                          <a:effectLst/>
                          <a:latin typeface="Arial" panose="020B0604020202020204" pitchFamily="34" charset="0"/>
                        </a:rPr>
                        <a:t>Program Management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40953767"/>
                  </a:ext>
                </a:extLst>
              </a:tr>
              <a:tr h="396556">
                <a:tc>
                  <a:txBody>
                    <a:bodyPr/>
                    <a:lstStyle/>
                    <a:p>
                      <a:pPr algn="l" fontAlgn="ctr"/>
                      <a:r>
                        <a:rPr lang="en-US" sz="1200" b="0" i="0" u="none" strike="noStrike">
                          <a:solidFill>
                            <a:srgbClr val="000000"/>
                          </a:solidFill>
                          <a:effectLst/>
                          <a:latin typeface="Arial" panose="020B0604020202020204" pitchFamily="34" charset="0"/>
                        </a:rPr>
                        <a:t>Owen Lindauer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dirty="0" err="1">
                          <a:solidFill>
                            <a:srgbClr val="000000"/>
                          </a:solidFill>
                          <a:effectLst/>
                          <a:latin typeface="Arial" panose="020B0604020202020204" pitchFamily="34" charset="0"/>
                        </a:rPr>
                        <a:t>Env</a:t>
                      </a:r>
                      <a:r>
                        <a:rPr lang="en-US" sz="1200" b="0" i="0" u="none" strike="noStrike" dirty="0">
                          <a:solidFill>
                            <a:srgbClr val="000000"/>
                          </a:solidFill>
                          <a:effectLst/>
                          <a:latin typeface="Arial" panose="020B0604020202020204" pitchFamily="34" charset="0"/>
                        </a:rPr>
                        <a:t>. Specialist, HEPE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Arial" panose="020B0604020202020204" pitchFamily="34" charset="0"/>
                        </a:rPr>
                        <a:t>Team member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Arial" panose="020B0604020202020204" pitchFamily="34" charset="0"/>
                        </a:rPr>
                        <a:t>Training/Performance Measures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4515831"/>
                  </a:ext>
                </a:extLst>
              </a:tr>
              <a:tr h="396556">
                <a:tc>
                  <a:txBody>
                    <a:bodyPr/>
                    <a:lstStyle/>
                    <a:p>
                      <a:pPr algn="l" fontAlgn="ctr"/>
                      <a:r>
                        <a:rPr lang="en-US" sz="1200" b="0" i="0" u="none" strike="noStrike">
                          <a:solidFill>
                            <a:srgbClr val="000000"/>
                          </a:solidFill>
                          <a:effectLst/>
                          <a:latin typeface="Arial" panose="020B0604020202020204" pitchFamily="34" charset="0"/>
                        </a:rPr>
                        <a:t>Cathy Kendall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l" fontAlgn="ctr"/>
                      <a:r>
                        <a:rPr lang="en-US" sz="1200" b="0" i="0" u="none" strike="noStrike" dirty="0">
                          <a:solidFill>
                            <a:srgbClr val="000000"/>
                          </a:solidFill>
                          <a:effectLst/>
                          <a:latin typeface="Arial" panose="020B0604020202020204" pitchFamily="34" charset="0"/>
                        </a:rPr>
                        <a:t>Planning Team Lead, FL </a:t>
                      </a:r>
                      <a:r>
                        <a:rPr lang="en-US" sz="1200" b="0" i="0" u="none" strike="noStrike" dirty="0" err="1">
                          <a:solidFill>
                            <a:srgbClr val="000000"/>
                          </a:solidFill>
                          <a:effectLst/>
                          <a:latin typeface="Arial" panose="020B0604020202020204" pitchFamily="34" charset="0"/>
                        </a:rPr>
                        <a:t>Div</a:t>
                      </a:r>
                      <a:endParaRPr lang="en-US" sz="1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l" fontAlgn="ctr"/>
                      <a:r>
                        <a:rPr lang="en-US" sz="1200" b="0" i="0" u="none" strike="noStrike">
                          <a:solidFill>
                            <a:srgbClr val="000000"/>
                          </a:solidFill>
                          <a:effectLst/>
                          <a:latin typeface="Arial" panose="020B0604020202020204" pitchFamily="34" charset="0"/>
                        </a:rPr>
                        <a:t>Team member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l" fontAlgn="ctr"/>
                      <a:r>
                        <a:rPr lang="en-US" sz="1200" b="0" i="0" u="none" strike="noStrike">
                          <a:solidFill>
                            <a:srgbClr val="000000"/>
                          </a:solidFill>
                          <a:effectLst/>
                          <a:latin typeface="Arial" panose="020B0604020202020204" pitchFamily="34" charset="0"/>
                        </a:rPr>
                        <a:t>QA/QC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extLst>
                  <a:ext uri="{0D108BD9-81ED-4DB2-BD59-A6C34878D82A}">
                    <a16:rowId xmlns:a16="http://schemas.microsoft.com/office/drawing/2014/main" val="2175687820"/>
                  </a:ext>
                </a:extLst>
              </a:tr>
              <a:tr h="396556">
                <a:tc>
                  <a:txBody>
                    <a:bodyPr/>
                    <a:lstStyle/>
                    <a:p>
                      <a:pPr algn="l" fontAlgn="ctr"/>
                      <a:r>
                        <a:rPr lang="en-US" sz="1200" b="0" i="0" u="none" strike="noStrike">
                          <a:solidFill>
                            <a:srgbClr val="000000"/>
                          </a:solidFill>
                          <a:effectLst/>
                          <a:latin typeface="Arial" panose="020B0604020202020204" pitchFamily="34" charset="0"/>
                        </a:rPr>
                        <a:t>Mark Clasgens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err="1">
                          <a:solidFill>
                            <a:srgbClr val="000000"/>
                          </a:solidFill>
                          <a:effectLst/>
                          <a:latin typeface="Arial" panose="020B0604020202020204" pitchFamily="34" charset="0"/>
                        </a:rPr>
                        <a:t>Transp</a:t>
                      </a:r>
                      <a:r>
                        <a:rPr lang="en-US" sz="1200" b="0" i="0" u="none" strike="noStrike" dirty="0">
                          <a:solidFill>
                            <a:srgbClr val="000000"/>
                          </a:solidFill>
                          <a:effectLst/>
                          <a:latin typeface="Arial" panose="020B0604020202020204" pitchFamily="34" charset="0"/>
                        </a:rPr>
                        <a:t> Engineer, FL </a:t>
                      </a:r>
                      <a:r>
                        <a:rPr lang="en-US" sz="1200" b="0" i="0" u="none" strike="noStrike" dirty="0" err="1">
                          <a:solidFill>
                            <a:srgbClr val="000000"/>
                          </a:solidFill>
                          <a:effectLst/>
                          <a:latin typeface="Arial" panose="020B0604020202020204" pitchFamily="34" charset="0"/>
                        </a:rPr>
                        <a:t>Div</a:t>
                      </a:r>
                      <a:endParaRPr lang="en-US" sz="1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Team member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Arial" panose="020B0604020202020204" pitchFamily="34" charset="0"/>
                        </a:rPr>
                        <a:t>Documentation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7114430"/>
                  </a:ext>
                </a:extLst>
              </a:tr>
              <a:tr h="396556">
                <a:tc>
                  <a:txBody>
                    <a:bodyPr/>
                    <a:lstStyle/>
                    <a:p>
                      <a:pPr algn="l" fontAlgn="ctr"/>
                      <a:r>
                        <a:rPr lang="en-US" sz="1200" b="0" i="0" u="none" strike="noStrike">
                          <a:solidFill>
                            <a:srgbClr val="000000"/>
                          </a:solidFill>
                          <a:effectLst/>
                          <a:latin typeface="Arial" panose="020B0604020202020204" pitchFamily="34" charset="0"/>
                        </a:rPr>
                        <a:t>Gloria Hardiman-Tobin*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a:solidFill>
                            <a:srgbClr val="000000"/>
                          </a:solidFill>
                          <a:effectLst/>
                          <a:latin typeface="Arial" panose="020B0604020202020204" pitchFamily="34" charset="0"/>
                        </a:rPr>
                        <a:t>HCC-SO, Legal Staff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dirty="0">
                          <a:solidFill>
                            <a:srgbClr val="000000"/>
                          </a:solidFill>
                          <a:effectLst/>
                          <a:latin typeface="Arial" panose="020B0604020202020204" pitchFamily="34" charset="0"/>
                        </a:rPr>
                        <a:t>Team member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a:solidFill>
                            <a:srgbClr val="000000"/>
                          </a:solidFill>
                          <a:effectLst/>
                          <a:latin typeface="Arial" panose="020B0604020202020204" pitchFamily="34" charset="0"/>
                        </a:rPr>
                        <a:t>Legal Sufficiency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01684478"/>
                  </a:ext>
                </a:extLst>
              </a:tr>
              <a:tr h="396556">
                <a:tc>
                  <a:txBody>
                    <a:bodyPr/>
                    <a:lstStyle/>
                    <a:p>
                      <a:pPr algn="l" fontAlgn="ctr"/>
                      <a:r>
                        <a:rPr lang="en-US" sz="1200" b="0" i="0" u="none" strike="noStrike">
                          <a:solidFill>
                            <a:srgbClr val="000000"/>
                          </a:solidFill>
                          <a:effectLst/>
                          <a:latin typeface="Arial" panose="020B0604020202020204" pitchFamily="34" charset="0"/>
                        </a:rPr>
                        <a:t>Tom Bruechert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Arial" panose="020B0604020202020204" pitchFamily="34" charset="0"/>
                        </a:rPr>
                        <a:t>Env Coordinator, Tx Div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Team member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Arial" panose="020B0604020202020204" pitchFamily="34" charset="0"/>
                        </a:rPr>
                        <a:t>Program Management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6615480"/>
                  </a:ext>
                </a:extLst>
              </a:tr>
              <a:tr h="396556">
                <a:tc>
                  <a:txBody>
                    <a:bodyPr/>
                    <a:lstStyle/>
                    <a:p>
                      <a:pPr algn="l" fontAlgn="ctr"/>
                      <a:r>
                        <a:rPr lang="en-US" sz="1200" b="0" i="0" u="none" strike="noStrike">
                          <a:solidFill>
                            <a:srgbClr val="000000"/>
                          </a:solidFill>
                          <a:effectLst/>
                          <a:latin typeface="Arial" panose="020B0604020202020204" pitchFamily="34" charset="0"/>
                        </a:rPr>
                        <a:t>Michele Palicka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a:solidFill>
                            <a:srgbClr val="000000"/>
                          </a:solidFill>
                          <a:effectLst/>
                          <a:latin typeface="Arial" panose="020B0604020202020204" pitchFamily="34" charset="0"/>
                        </a:rPr>
                        <a:t>Resource Center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dirty="0">
                          <a:solidFill>
                            <a:srgbClr val="000000"/>
                          </a:solidFill>
                          <a:effectLst/>
                          <a:latin typeface="Arial" panose="020B0604020202020204" pitchFamily="34" charset="0"/>
                        </a:rPr>
                        <a:t>Team member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dirty="0">
                          <a:solidFill>
                            <a:srgbClr val="000000"/>
                          </a:solidFill>
                          <a:effectLst/>
                          <a:latin typeface="Arial" panose="020B0604020202020204" pitchFamily="34" charset="0"/>
                        </a:rPr>
                        <a:t>Program Management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63479691"/>
                  </a:ext>
                </a:extLst>
              </a:tr>
              <a:tr h="237935">
                <a:tc gridSpan="4">
                  <a:txBody>
                    <a:bodyPr/>
                    <a:lstStyle/>
                    <a:p>
                      <a:pPr algn="l" fontAlgn="ctr"/>
                      <a:r>
                        <a:rPr lang="en-US" sz="1200" b="0" i="0" u="none" strike="noStrike" dirty="0">
                          <a:solidFill>
                            <a:srgbClr val="000000"/>
                          </a:solidFill>
                          <a:effectLst/>
                          <a:latin typeface="Arial" panose="020B0604020202020204" pitchFamily="34" charset="0"/>
                        </a:rPr>
                        <a:t>*Scott Jones, HCC-SO, is an alternate Legal Staff participant.</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91649993"/>
                  </a:ext>
                </a:extLst>
              </a:tr>
            </a:tbl>
          </a:graphicData>
        </a:graphic>
      </p:graphicFrame>
    </p:spTree>
    <p:extLst>
      <p:ext uri="{BB962C8B-B14F-4D97-AF65-F5344CB8AC3E}">
        <p14:creationId xmlns:p14="http://schemas.microsoft.com/office/powerpoint/2010/main" val="3828976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578802"/>
          </a:xfrm>
        </p:spPr>
        <p:txBody>
          <a:bodyPr/>
          <a:lstStyle/>
          <a:p>
            <a:r>
              <a:rPr lang="en-US" dirty="0"/>
              <a:t>Learn or Refresh, Refresh, Refresh</a:t>
            </a:r>
          </a:p>
        </p:txBody>
      </p:sp>
      <p:sp>
        <p:nvSpPr>
          <p:cNvPr id="4" name="Slide Number Placeholder 3"/>
          <p:cNvSpPr>
            <a:spLocks noGrp="1"/>
          </p:cNvSpPr>
          <p:nvPr>
            <p:ph type="sldNum" sz="quarter" idx="12"/>
          </p:nvPr>
        </p:nvSpPr>
        <p:spPr/>
        <p:txBody>
          <a:bodyPr/>
          <a:lstStyle/>
          <a:p>
            <a:fld id="{C36A997D-243A-4F89-9286-B2689FAEAD31}" type="slidenum">
              <a:rPr lang="en-US" smtClean="0"/>
              <a:t>16</a:t>
            </a:fld>
            <a:endParaRPr lang="en-US" dirty="0"/>
          </a:p>
        </p:txBody>
      </p:sp>
      <p:sp>
        <p:nvSpPr>
          <p:cNvPr id="7" name="Content Placeholder 6">
            <a:extLst>
              <a:ext uri="{FF2B5EF4-FFF2-40B4-BE49-F238E27FC236}">
                <a16:creationId xmlns:a16="http://schemas.microsoft.com/office/drawing/2014/main" id="{260293E8-200F-4206-9414-0681A8B4DE69}"/>
              </a:ext>
            </a:extLst>
          </p:cNvPr>
          <p:cNvSpPr>
            <a:spLocks noGrp="1"/>
          </p:cNvSpPr>
          <p:nvPr>
            <p:ph idx="1"/>
          </p:nvPr>
        </p:nvSpPr>
        <p:spPr>
          <a:xfrm>
            <a:off x="228600" y="990600"/>
            <a:ext cx="8679094" cy="5013959"/>
          </a:xfrm>
        </p:spPr>
        <p:txBody>
          <a:bodyPr/>
          <a:lstStyle/>
          <a:p>
            <a:r>
              <a:rPr lang="en-US" dirty="0"/>
              <a:t>Familiarize yourself with the CBTs </a:t>
            </a:r>
          </a:p>
          <a:p>
            <a:r>
              <a:rPr lang="en-US" dirty="0"/>
              <a:t>Available in Learning Curve (FDOT) and on our training website (Consultants):</a:t>
            </a:r>
          </a:p>
        </p:txBody>
      </p:sp>
      <p:pic>
        <p:nvPicPr>
          <p:cNvPr id="11" name="Picture 10">
            <a:extLst>
              <a:ext uri="{FF2B5EF4-FFF2-40B4-BE49-F238E27FC236}">
                <a16:creationId xmlns:a16="http://schemas.microsoft.com/office/drawing/2014/main" id="{6118FC53-4488-445D-AD55-67150D650C6D}"/>
              </a:ext>
            </a:extLst>
          </p:cNvPr>
          <p:cNvPicPr>
            <a:picLocks noChangeAspect="1"/>
          </p:cNvPicPr>
          <p:nvPr/>
        </p:nvPicPr>
        <p:blipFill>
          <a:blip r:embed="rId3"/>
          <a:stretch>
            <a:fillRect/>
          </a:stretch>
        </p:blipFill>
        <p:spPr>
          <a:xfrm>
            <a:off x="214464" y="2608698"/>
            <a:ext cx="4548052" cy="3533021"/>
          </a:xfrm>
          <a:prstGeom prst="rect">
            <a:avLst/>
          </a:prstGeom>
        </p:spPr>
      </p:pic>
      <p:pic>
        <p:nvPicPr>
          <p:cNvPr id="12" name="Picture 11">
            <a:extLst>
              <a:ext uri="{FF2B5EF4-FFF2-40B4-BE49-F238E27FC236}">
                <a16:creationId xmlns:a16="http://schemas.microsoft.com/office/drawing/2014/main" id="{0ACE5B38-D54F-41D9-981B-9D0615AB1C8F}"/>
              </a:ext>
            </a:extLst>
          </p:cNvPr>
          <p:cNvPicPr>
            <a:picLocks noChangeAspect="1"/>
          </p:cNvPicPr>
          <p:nvPr/>
        </p:nvPicPr>
        <p:blipFill>
          <a:blip r:embed="rId4"/>
          <a:stretch>
            <a:fillRect/>
          </a:stretch>
        </p:blipFill>
        <p:spPr>
          <a:xfrm>
            <a:off x="5080430" y="2286000"/>
            <a:ext cx="3859939" cy="4140819"/>
          </a:xfrm>
          <a:prstGeom prst="rect">
            <a:avLst/>
          </a:prstGeom>
        </p:spPr>
      </p:pic>
      <p:sp>
        <p:nvSpPr>
          <p:cNvPr id="13" name="TextBox 12">
            <a:extLst>
              <a:ext uri="{FF2B5EF4-FFF2-40B4-BE49-F238E27FC236}">
                <a16:creationId xmlns:a16="http://schemas.microsoft.com/office/drawing/2014/main" id="{1D1F785D-7237-4488-B827-5FF6EE2F3D55}"/>
              </a:ext>
            </a:extLst>
          </p:cNvPr>
          <p:cNvSpPr txBox="1"/>
          <p:nvPr/>
        </p:nvSpPr>
        <p:spPr>
          <a:xfrm>
            <a:off x="2057400" y="1727333"/>
            <a:ext cx="5869972" cy="400110"/>
          </a:xfrm>
          <a:prstGeom prst="rect">
            <a:avLst/>
          </a:prstGeom>
          <a:noFill/>
        </p:spPr>
        <p:txBody>
          <a:bodyPr wrap="square" rtlCol="0">
            <a:spAutoFit/>
          </a:bodyPr>
          <a:lstStyle/>
          <a:p>
            <a:r>
              <a:rPr lang="en-US" sz="2000" dirty="0">
                <a:hlinkClick r:id="rId5"/>
              </a:rPr>
              <a:t>http://www.fdot.gov/environment/sched/track1.shtm</a:t>
            </a:r>
            <a:endParaRPr lang="en-US" sz="2000" dirty="0"/>
          </a:p>
        </p:txBody>
      </p:sp>
    </p:spTree>
    <p:extLst>
      <p:ext uri="{BB962C8B-B14F-4D97-AF65-F5344CB8AC3E}">
        <p14:creationId xmlns:p14="http://schemas.microsoft.com/office/powerpoint/2010/main" val="2973899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563562"/>
          </a:xfrm>
        </p:spPr>
        <p:txBody>
          <a:bodyPr/>
          <a:lstStyle/>
          <a:p>
            <a:r>
              <a:rPr lang="en-US" dirty="0"/>
              <a:t>What is included in the project file? </a:t>
            </a:r>
          </a:p>
        </p:txBody>
      </p:sp>
      <p:sp>
        <p:nvSpPr>
          <p:cNvPr id="3" name="Content Placeholder 2"/>
          <p:cNvSpPr>
            <a:spLocks noGrp="1"/>
          </p:cNvSpPr>
          <p:nvPr>
            <p:ph idx="1"/>
          </p:nvPr>
        </p:nvSpPr>
        <p:spPr>
          <a:xfrm>
            <a:off x="457200" y="1371600"/>
            <a:ext cx="2819400" cy="3845238"/>
          </a:xfrm>
        </p:spPr>
        <p:txBody>
          <a:bodyPr>
            <a:normAutofit/>
          </a:bodyPr>
          <a:lstStyle/>
          <a:p>
            <a:pPr marL="0" indent="0">
              <a:buNone/>
            </a:pPr>
            <a:r>
              <a:rPr lang="en-US" dirty="0"/>
              <a:t>PD&amp;E Manual, Part 1, Chapter 15:</a:t>
            </a:r>
          </a:p>
          <a:p>
            <a:r>
              <a:rPr lang="en-US" dirty="0"/>
              <a:t>A project file refers to the files maintained by the project team to support development of the PD&amp;E Study and resulting </a:t>
            </a:r>
            <a:r>
              <a:rPr lang="en-US" b="1" i="1" dirty="0"/>
              <a:t>NEPA </a:t>
            </a:r>
            <a:r>
              <a:rPr lang="en-US" dirty="0"/>
              <a:t>decision or approval. </a:t>
            </a:r>
          </a:p>
        </p:txBody>
      </p:sp>
      <p:sp>
        <p:nvSpPr>
          <p:cNvPr id="4" name="Slide Number Placeholder 3"/>
          <p:cNvSpPr>
            <a:spLocks noGrp="1"/>
          </p:cNvSpPr>
          <p:nvPr>
            <p:ph type="sldNum" sz="quarter" idx="12"/>
          </p:nvPr>
        </p:nvSpPr>
        <p:spPr/>
        <p:txBody>
          <a:bodyPr/>
          <a:lstStyle/>
          <a:p>
            <a:fld id="{C36A997D-243A-4F89-9286-B2689FAEAD31}" type="slidenum">
              <a:rPr lang="en-US" smtClean="0"/>
              <a:t>17</a:t>
            </a:fld>
            <a:endParaRPr lang="en-US"/>
          </a:p>
        </p:txBody>
      </p:sp>
      <p:pic>
        <p:nvPicPr>
          <p:cNvPr id="5" name="Picture 4">
            <a:extLst>
              <a:ext uri="{FF2B5EF4-FFF2-40B4-BE49-F238E27FC236}">
                <a16:creationId xmlns:a16="http://schemas.microsoft.com/office/drawing/2014/main" id="{F7E8B5E0-CFD4-4F94-BCC0-F3F40C5CB4D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013772" y="1072783"/>
            <a:ext cx="3987227" cy="5068312"/>
          </a:xfrm>
          <a:prstGeom prst="rect">
            <a:avLst/>
          </a:prstGeom>
        </p:spPr>
      </p:pic>
    </p:spTree>
    <p:extLst>
      <p:ext uri="{BB962C8B-B14F-4D97-AF65-F5344CB8AC3E}">
        <p14:creationId xmlns:p14="http://schemas.microsoft.com/office/powerpoint/2010/main" val="2677296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563562"/>
          </a:xfrm>
        </p:spPr>
        <p:txBody>
          <a:bodyPr/>
          <a:lstStyle/>
          <a:p>
            <a:r>
              <a:rPr lang="en-US" dirty="0"/>
              <a:t>What is included in the project file? </a:t>
            </a:r>
          </a:p>
        </p:txBody>
      </p:sp>
      <p:sp>
        <p:nvSpPr>
          <p:cNvPr id="3" name="Content Placeholder 2"/>
          <p:cNvSpPr>
            <a:spLocks noGrp="1"/>
          </p:cNvSpPr>
          <p:nvPr>
            <p:ph idx="1"/>
          </p:nvPr>
        </p:nvSpPr>
        <p:spPr>
          <a:xfrm>
            <a:off x="457200" y="1046252"/>
            <a:ext cx="3657600" cy="5146362"/>
          </a:xfrm>
        </p:spPr>
        <p:txBody>
          <a:bodyPr>
            <a:normAutofit fontScale="92500" lnSpcReduction="20000"/>
          </a:bodyPr>
          <a:lstStyle/>
          <a:p>
            <a:pPr marL="0" indent="0">
              <a:buNone/>
            </a:pPr>
            <a:r>
              <a:rPr lang="en-US" dirty="0"/>
              <a:t>Documents maintained in the project file for each PD&amp;E project include, but are not limited to:</a:t>
            </a:r>
          </a:p>
          <a:p>
            <a:r>
              <a:rPr lang="en-US" dirty="0"/>
              <a:t>Environmental document</a:t>
            </a:r>
          </a:p>
          <a:p>
            <a:r>
              <a:rPr lang="en-US" dirty="0"/>
              <a:t>Technical reports and studies</a:t>
            </a:r>
          </a:p>
          <a:p>
            <a:r>
              <a:rPr lang="en-US" dirty="0"/>
              <a:t>Letters, correspondence, and emails</a:t>
            </a:r>
          </a:p>
          <a:p>
            <a:r>
              <a:rPr lang="en-US" dirty="0"/>
              <a:t>Comments, responses, and meeting minutes </a:t>
            </a:r>
          </a:p>
          <a:p>
            <a:r>
              <a:rPr lang="en-US" dirty="0"/>
              <a:t>Documentation of contrary opinions or conflicting data and resolution of issues or concerns raised and any resolution made in response</a:t>
            </a:r>
          </a:p>
          <a:p>
            <a:pPr marL="0" indent="0">
              <a:buNone/>
            </a:pPr>
            <a:r>
              <a:rPr lang="en-US" dirty="0"/>
              <a:t>FDOT Training available at:  </a:t>
            </a:r>
            <a:r>
              <a:rPr lang="en-US" dirty="0">
                <a:hlinkClick r:id="rId3"/>
              </a:rPr>
              <a:t>http://wbt.dot.state.fl.us/ois/NEPA/PFRMCBT/PFRM.htm</a:t>
            </a:r>
            <a:r>
              <a:rPr lang="en-US" dirty="0"/>
              <a:t> </a:t>
            </a:r>
          </a:p>
        </p:txBody>
      </p:sp>
      <p:sp>
        <p:nvSpPr>
          <p:cNvPr id="4" name="Slide Number Placeholder 3"/>
          <p:cNvSpPr>
            <a:spLocks noGrp="1"/>
          </p:cNvSpPr>
          <p:nvPr>
            <p:ph type="sldNum" sz="quarter" idx="12"/>
          </p:nvPr>
        </p:nvSpPr>
        <p:spPr/>
        <p:txBody>
          <a:bodyPr/>
          <a:lstStyle/>
          <a:p>
            <a:fld id="{C36A997D-243A-4F89-9286-B2689FAEAD31}" type="slidenum">
              <a:rPr lang="en-US" smtClean="0"/>
              <a:t>18</a:t>
            </a:fld>
            <a:endParaRPr lang="en-US"/>
          </a:p>
        </p:txBody>
      </p:sp>
      <p:pic>
        <p:nvPicPr>
          <p:cNvPr id="5" name="Picture 4">
            <a:extLst>
              <a:ext uri="{FF2B5EF4-FFF2-40B4-BE49-F238E27FC236}">
                <a16:creationId xmlns:a16="http://schemas.microsoft.com/office/drawing/2014/main" id="{F7E8B5E0-CFD4-4F94-BCC0-F3F40C5CB4D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369942" y="1066800"/>
            <a:ext cx="3859658" cy="4906154"/>
          </a:xfrm>
          <a:prstGeom prst="rect">
            <a:avLst/>
          </a:prstGeom>
        </p:spPr>
      </p:pic>
    </p:spTree>
    <p:extLst>
      <p:ext uri="{BB962C8B-B14F-4D97-AF65-F5344CB8AC3E}">
        <p14:creationId xmlns:p14="http://schemas.microsoft.com/office/powerpoint/2010/main" val="3622204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68577"/>
            <a:ext cx="8079519" cy="822960"/>
          </a:xfrm>
        </p:spPr>
        <p:txBody>
          <a:bodyPr/>
          <a:lstStyle/>
          <a:p>
            <a:r>
              <a:rPr lang="en-US" dirty="0"/>
              <a:t>Dates to Remember</a:t>
            </a:r>
          </a:p>
        </p:txBody>
      </p:sp>
      <p:sp>
        <p:nvSpPr>
          <p:cNvPr id="3" name="Content Placeholder 2"/>
          <p:cNvSpPr>
            <a:spLocks noGrp="1"/>
          </p:cNvSpPr>
          <p:nvPr>
            <p:ph idx="1"/>
          </p:nvPr>
        </p:nvSpPr>
        <p:spPr>
          <a:xfrm>
            <a:off x="228600" y="1108140"/>
            <a:ext cx="8686800" cy="4937760"/>
          </a:xfrm>
        </p:spPr>
        <p:txBody>
          <a:bodyPr>
            <a:normAutofit/>
          </a:bodyPr>
          <a:lstStyle/>
          <a:p>
            <a:pPr marL="230188"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C36A997D-243A-4F89-9286-B2689FAEAD31}" type="slidenum">
              <a:rPr lang="en-US" smtClean="0"/>
              <a:t>19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63669946"/>
              </p:ext>
            </p:extLst>
          </p:nvPr>
        </p:nvGraphicFramePr>
        <p:xfrm>
          <a:off x="381000" y="1219200"/>
          <a:ext cx="8305799" cy="4749907"/>
        </p:xfrm>
        <a:graphic>
          <a:graphicData uri="http://schemas.openxmlformats.org/drawingml/2006/table">
            <a:tbl>
              <a:tblPr firstRow="1" firstCol="1" bandRow="1">
                <a:tableStyleId>{5C22544A-7EE6-4342-B048-85BDC9FD1C3A}</a:tableStyleId>
              </a:tblPr>
              <a:tblGrid>
                <a:gridCol w="2895600">
                  <a:extLst>
                    <a:ext uri="{9D8B030D-6E8A-4147-A177-3AD203B41FA5}">
                      <a16:colId xmlns:a16="http://schemas.microsoft.com/office/drawing/2014/main" val="20000"/>
                    </a:ext>
                  </a:extLst>
                </a:gridCol>
                <a:gridCol w="5410199">
                  <a:extLst>
                    <a:ext uri="{9D8B030D-6E8A-4147-A177-3AD203B41FA5}">
                      <a16:colId xmlns:a16="http://schemas.microsoft.com/office/drawing/2014/main" val="20001"/>
                    </a:ext>
                  </a:extLst>
                </a:gridCol>
              </a:tblGrid>
              <a:tr h="381000">
                <a:tc>
                  <a:txBody>
                    <a:bodyPr/>
                    <a:lstStyle/>
                    <a:p>
                      <a:pPr marL="0" marR="0" indent="-228600">
                        <a:spcBef>
                          <a:spcPts val="0"/>
                        </a:spcBef>
                        <a:spcAft>
                          <a:spcPts val="0"/>
                        </a:spcAft>
                      </a:pPr>
                      <a:r>
                        <a:rPr lang="en-US" sz="1600" dirty="0">
                          <a:effectLst/>
                          <a:latin typeface="Arial" panose="020B0604020202020204" pitchFamily="34" charset="0"/>
                          <a:cs typeface="Arial" panose="020B0604020202020204" pitchFamily="34" charset="0"/>
                        </a:rPr>
                        <a:t>DEADLINES TO REMEMBER</a:t>
                      </a:r>
                    </a:p>
                  </a:txBody>
                  <a:tcPr marL="68580" marR="68580" marT="0" marB="0"/>
                </a:tc>
                <a:tc>
                  <a:txBody>
                    <a:bodyPr/>
                    <a:lstStyle/>
                    <a:p>
                      <a:pPr marL="0" marR="0" indent="-228600">
                        <a:spcBef>
                          <a:spcPts val="0"/>
                        </a:spcBef>
                        <a:spcAft>
                          <a:spcPts val="0"/>
                        </a:spcAft>
                      </a:pPr>
                      <a:r>
                        <a:rPr lang="en-US" sz="1600" dirty="0">
                          <a:effectLst/>
                          <a:latin typeface="Arial" panose="020B0604020202020204" pitchFamily="34" charset="0"/>
                          <a:cs typeface="Arial" panose="020B0604020202020204" pitchFamily="34" charset="0"/>
                        </a:rPr>
                        <a:t>ACTION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415412">
                <a:tc>
                  <a:txBody>
                    <a:bodyPr/>
                    <a:lstStyle/>
                    <a:p>
                      <a:pPr marL="0" marR="0" indent="-228600">
                        <a:spcBef>
                          <a:spcPts val="0"/>
                        </a:spcBef>
                        <a:spcAft>
                          <a:spcPts val="0"/>
                        </a:spcAft>
                      </a:pPr>
                      <a:r>
                        <a:rPr lang="en-US" sz="1600" dirty="0">
                          <a:effectLst/>
                          <a:latin typeface="Arial" panose="020B0604020202020204" pitchFamily="34" charset="0"/>
                          <a:cs typeface="Arial" panose="020B0604020202020204" pitchFamily="34" charset="0"/>
                        </a:rPr>
                        <a:t>April 29, 2019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42900" marR="0" lvl="0" indent="-342900" algn="l">
                        <a:spcBef>
                          <a:spcPts val="50"/>
                        </a:spcBef>
                        <a:spcAft>
                          <a:spcPts val="50"/>
                        </a:spcAft>
                        <a:buFont typeface="Symbol" panose="05050102010706020507" pitchFamily="18" charset="2"/>
                        <a:buChar char=""/>
                      </a:pPr>
                      <a:r>
                        <a:rPr lang="en-US" sz="1600" dirty="0">
                          <a:effectLst/>
                          <a:latin typeface="Arial" panose="020B0604020202020204" pitchFamily="34" charset="0"/>
                          <a:cs typeface="Arial" panose="020B0604020202020204" pitchFamily="34" charset="0"/>
                        </a:rPr>
                        <a:t>Kick-off Meeting for Districts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136167">
                <a:tc>
                  <a:txBody>
                    <a:bodyPr/>
                    <a:lstStyle/>
                    <a:p>
                      <a:pPr marL="0" marR="0" indent="-228600">
                        <a:spcBef>
                          <a:spcPts val="600"/>
                        </a:spcBef>
                        <a:spcAft>
                          <a:spcPts val="600"/>
                        </a:spcAft>
                      </a:pPr>
                      <a:r>
                        <a:rPr lang="en-US" sz="1600" dirty="0">
                          <a:effectLst/>
                          <a:latin typeface="Arial" panose="020B0604020202020204" pitchFamily="34" charset="0"/>
                          <a:cs typeface="Arial" panose="020B0604020202020204" pitchFamily="34" charset="0"/>
                        </a:rPr>
                        <a:t>May 1, 2019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spcBef>
                          <a:spcPts val="0"/>
                        </a:spcBef>
                        <a:spcAft>
                          <a:spcPts val="0"/>
                        </a:spcAft>
                        <a:buFont typeface="Symbol" panose="05050102010706020507" pitchFamily="18" charset="2"/>
                        <a:buNone/>
                      </a:pPr>
                      <a:endParaRPr lang="en-US" sz="1600" dirty="0">
                        <a:effectLst/>
                        <a:latin typeface="Arial" panose="020B060402020202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cs typeface="Arial" panose="020B0604020202020204" pitchFamily="34" charset="0"/>
                        </a:rPr>
                        <a:t>FHWA starts reviewing projects for the 2019 FHWA Audit; and OEM Review Team starts Self-Assessment desk review</a:t>
                      </a:r>
                    </a:p>
                  </a:txBody>
                  <a:tcPr marL="68580" marR="68580" marT="0" marB="0" anchor="ctr"/>
                </a:tc>
                <a:extLst>
                  <a:ext uri="{0D108BD9-81ED-4DB2-BD59-A6C34878D82A}">
                    <a16:rowId xmlns:a16="http://schemas.microsoft.com/office/drawing/2014/main" val="10003"/>
                  </a:ext>
                </a:extLst>
              </a:tr>
              <a:tr h="517145">
                <a:tc>
                  <a:txBody>
                    <a:bodyPr/>
                    <a:lstStyle/>
                    <a:p>
                      <a:pPr marL="0" marR="0" indent="-228600">
                        <a:spcBef>
                          <a:spcPts val="600"/>
                        </a:spcBef>
                        <a:spcAft>
                          <a:spcPts val="600"/>
                        </a:spcAft>
                      </a:pPr>
                      <a:r>
                        <a:rPr lang="en-US" sz="1600" dirty="0">
                          <a:effectLst/>
                          <a:latin typeface="Arial" panose="020B0604020202020204" pitchFamily="34" charset="0"/>
                          <a:cs typeface="Arial" panose="020B0604020202020204" pitchFamily="34" charset="0"/>
                        </a:rPr>
                        <a:t>June 26, 2019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42900" marR="0" lvl="0" indent="-342900" algn="l">
                        <a:spcBef>
                          <a:spcPts val="0"/>
                        </a:spcBef>
                        <a:spcAft>
                          <a:spcPts val="0"/>
                        </a:spcAft>
                        <a:buFont typeface="Symbol" panose="05050102010706020507" pitchFamily="18" charset="2"/>
                        <a:buChar char=""/>
                      </a:pPr>
                      <a:endParaRPr lang="en-US" sz="1600" dirty="0">
                        <a:effectLst/>
                        <a:latin typeface="Arial" panose="020B0604020202020204" pitchFamily="34" charset="0"/>
                        <a:cs typeface="Arial" panose="020B0604020202020204" pitchFamily="34" charset="0"/>
                      </a:endParaRPr>
                    </a:p>
                    <a:p>
                      <a:pPr marL="342900" marR="0" lvl="0" indent="-342900" algn="l">
                        <a:spcBef>
                          <a:spcPts val="0"/>
                        </a:spcBef>
                        <a:spcAft>
                          <a:spcPts val="0"/>
                        </a:spcAft>
                        <a:buFont typeface="Symbol" panose="05050102010706020507" pitchFamily="18" charset="2"/>
                        <a:buChar char=""/>
                      </a:pPr>
                      <a:r>
                        <a:rPr lang="en-US" sz="1600" dirty="0">
                          <a:effectLst/>
                          <a:latin typeface="Arial" panose="020B0604020202020204" pitchFamily="34" charset="0"/>
                          <a:cs typeface="Arial" panose="020B0604020202020204" pitchFamily="34" charset="0"/>
                        </a:rPr>
                        <a:t>OEM Review Team completes desk review, including</a:t>
                      </a:r>
                      <a:r>
                        <a:rPr lang="en-US" sz="1600" baseline="0" dirty="0">
                          <a:effectLst/>
                          <a:latin typeface="Arial" panose="020B0604020202020204" pitchFamily="34" charset="0"/>
                          <a:cs typeface="Arial" panose="020B0604020202020204" pitchFamily="34" charset="0"/>
                        </a:rPr>
                        <a:t> any contacts with Districts regarding project files</a:t>
                      </a:r>
                    </a:p>
                  </a:txBody>
                  <a:tcPr marL="68580" marR="68580" marT="0" marB="0" anchor="ctr"/>
                </a:tc>
                <a:extLst>
                  <a:ext uri="{0D108BD9-81ED-4DB2-BD59-A6C34878D82A}">
                    <a16:rowId xmlns:a16="http://schemas.microsoft.com/office/drawing/2014/main" val="10004"/>
                  </a:ext>
                </a:extLst>
              </a:tr>
              <a:tr h="474756">
                <a:tc>
                  <a:txBody>
                    <a:bodyPr/>
                    <a:lstStyle/>
                    <a:p>
                      <a:pPr marL="0" marR="0" indent="-228600">
                        <a:spcBef>
                          <a:spcPts val="0"/>
                        </a:spcBef>
                        <a:spcAft>
                          <a:spcPts val="0"/>
                        </a:spcAft>
                      </a:pPr>
                      <a:r>
                        <a:rPr lang="en-US" sz="1600" dirty="0">
                          <a:effectLst/>
                          <a:latin typeface="Arial" panose="020B0604020202020204" pitchFamily="34" charset="0"/>
                          <a:cs typeface="Arial" panose="020B0604020202020204" pitchFamily="34" charset="0"/>
                        </a:rPr>
                        <a:t>July 19, 2019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42900" marR="0" lvl="0" indent="-342900" algn="l">
                        <a:spcBef>
                          <a:spcPts val="50"/>
                        </a:spcBef>
                        <a:spcAft>
                          <a:spcPts val="50"/>
                        </a:spcAft>
                        <a:buFont typeface="Symbol" panose="05050102010706020507" pitchFamily="18" charset="2"/>
                        <a:buChar char=""/>
                      </a:pPr>
                      <a:r>
                        <a:rPr lang="en-US" sz="1600" dirty="0">
                          <a:effectLst/>
                          <a:latin typeface="Arial" panose="020B0604020202020204" pitchFamily="34" charset="0"/>
                          <a:cs typeface="Arial" panose="020B0604020202020204" pitchFamily="34" charset="0"/>
                        </a:rPr>
                        <a:t>Draft report to Districts for review</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457801">
                <a:tc>
                  <a:txBody>
                    <a:bodyPr/>
                    <a:lstStyle/>
                    <a:p>
                      <a:pPr marL="0" marR="0" indent="-228600">
                        <a:spcBef>
                          <a:spcPts val="0"/>
                        </a:spcBef>
                        <a:spcAft>
                          <a:spcPts val="0"/>
                        </a:spcAft>
                      </a:pPr>
                      <a:r>
                        <a:rPr lang="en-US" sz="1600" dirty="0">
                          <a:effectLst/>
                          <a:latin typeface="Arial" panose="020B0604020202020204" pitchFamily="34" charset="0"/>
                          <a:cs typeface="Arial" panose="020B0604020202020204" pitchFamily="34" charset="0"/>
                        </a:rPr>
                        <a:t>August 2, 2019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42900" marR="0" lvl="0" indent="-342900" algn="l">
                        <a:spcBef>
                          <a:spcPts val="50"/>
                        </a:spcBef>
                        <a:spcAft>
                          <a:spcPts val="50"/>
                        </a:spcAft>
                        <a:buFont typeface="Symbol" panose="05050102010706020507" pitchFamily="18" charset="2"/>
                        <a:buChar char=""/>
                      </a:pPr>
                      <a:r>
                        <a:rPr lang="en-US" sz="1600" dirty="0">
                          <a:effectLst/>
                          <a:latin typeface="Arial" panose="020B0604020202020204" pitchFamily="34" charset="0"/>
                          <a:cs typeface="Arial" panose="020B0604020202020204" pitchFamily="34" charset="0"/>
                        </a:rPr>
                        <a:t>Deadline</a:t>
                      </a:r>
                      <a:r>
                        <a:rPr lang="en-US" sz="1600" baseline="0" dirty="0">
                          <a:effectLst/>
                          <a:latin typeface="Arial" panose="020B0604020202020204" pitchFamily="34" charset="0"/>
                          <a:cs typeface="Arial" panose="020B0604020202020204" pitchFamily="34" charset="0"/>
                        </a:rPr>
                        <a:t> for District feedback</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r h="398456">
                <a:tc>
                  <a:txBody>
                    <a:bodyPr/>
                    <a:lstStyle/>
                    <a:p>
                      <a:pPr marL="0" marR="0" indent="-228600">
                        <a:spcBef>
                          <a:spcPts val="0"/>
                        </a:spcBef>
                        <a:spcAft>
                          <a:spcPts val="0"/>
                        </a:spcAft>
                      </a:pPr>
                      <a:r>
                        <a:rPr lang="en-US" sz="1600" dirty="0">
                          <a:effectLst/>
                          <a:latin typeface="Arial" panose="020B0604020202020204" pitchFamily="34" charset="0"/>
                          <a:cs typeface="Arial" panose="020B0604020202020204" pitchFamily="34" charset="0"/>
                        </a:rPr>
                        <a:t>August 16, 2019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42900" marR="0" lvl="0" indent="-342900" algn="l">
                        <a:spcBef>
                          <a:spcPts val="50"/>
                        </a:spcBef>
                        <a:spcAft>
                          <a:spcPts val="50"/>
                        </a:spcAft>
                        <a:buFont typeface="Symbol" panose="05050102010706020507" pitchFamily="18" charset="2"/>
                        <a:buChar char=""/>
                      </a:pPr>
                      <a:r>
                        <a:rPr lang="en-US" sz="1600" dirty="0">
                          <a:effectLst/>
                          <a:latin typeface="Arial" panose="020B0604020202020204" pitchFamily="34" charset="0"/>
                          <a:cs typeface="Arial" panose="020B0604020202020204" pitchFamily="34" charset="0"/>
                        </a:rPr>
                        <a:t>OEM Director review and finalize the report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7"/>
                  </a:ext>
                </a:extLst>
              </a:tr>
              <a:tr h="457801">
                <a:tc>
                  <a:txBody>
                    <a:bodyPr/>
                    <a:lstStyle/>
                    <a:p>
                      <a:pPr marL="0" marR="0" indent="-228600">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August 19,2019</a:t>
                      </a:r>
                    </a:p>
                  </a:txBody>
                  <a:tcPr marL="68580" marR="68580" marT="0" marB="0" anchor="ctr"/>
                </a:tc>
                <a:tc>
                  <a:txBody>
                    <a:bodyPr/>
                    <a:lstStyle/>
                    <a:p>
                      <a:pPr marL="342900" marR="0" lvl="0" indent="-342900" algn="l">
                        <a:spcBef>
                          <a:spcPts val="50"/>
                        </a:spcBef>
                        <a:spcAft>
                          <a:spcPts val="5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Final Report to Districts and FDOT</a:t>
                      </a:r>
                      <a:r>
                        <a:rPr lang="en-US" sz="1600" baseline="0" dirty="0">
                          <a:effectLst/>
                          <a:latin typeface="Arial" panose="020B0604020202020204" pitchFamily="34" charset="0"/>
                          <a:ea typeface="Calibri" panose="020F0502020204030204" pitchFamily="34" charset="0"/>
                          <a:cs typeface="Arial" panose="020B0604020202020204" pitchFamily="34" charset="0"/>
                        </a:rPr>
                        <a:t> leadership</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8"/>
                  </a:ext>
                </a:extLst>
              </a:tr>
              <a:tr h="457801">
                <a:tc>
                  <a:txBody>
                    <a:bodyPr/>
                    <a:lstStyle/>
                    <a:p>
                      <a:pPr marL="0" marR="0" indent="-228600">
                        <a:spcBef>
                          <a:spcPts val="0"/>
                        </a:spcBef>
                        <a:spcAft>
                          <a:spcPts val="0"/>
                        </a:spcAft>
                      </a:pPr>
                      <a:r>
                        <a:rPr lang="en-US" sz="1600" dirty="0">
                          <a:effectLst/>
                          <a:latin typeface="Arial" panose="020B0604020202020204" pitchFamily="34" charset="0"/>
                          <a:cs typeface="Arial" panose="020B0604020202020204" pitchFamily="34" charset="0"/>
                        </a:rPr>
                        <a:t>August 21, 2019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42900" marR="0" lvl="0" indent="-342900" algn="l">
                        <a:spcBef>
                          <a:spcPts val="50"/>
                        </a:spcBef>
                        <a:spcAft>
                          <a:spcPts val="50"/>
                        </a:spcAft>
                        <a:buFont typeface="Symbol" panose="05050102010706020507" pitchFamily="18" charset="2"/>
                        <a:buChar char=""/>
                      </a:pPr>
                      <a:r>
                        <a:rPr lang="en-US" sz="1600" dirty="0">
                          <a:effectLst/>
                          <a:latin typeface="Arial" panose="020B0604020202020204" pitchFamily="34" charset="0"/>
                          <a:cs typeface="Arial" panose="020B0604020202020204" pitchFamily="34" charset="0"/>
                        </a:rPr>
                        <a:t>Summary</a:t>
                      </a:r>
                      <a:r>
                        <a:rPr lang="en-US" sz="1600" baseline="0" dirty="0">
                          <a:effectLst/>
                          <a:latin typeface="Arial" panose="020B0604020202020204" pitchFamily="34" charset="0"/>
                          <a:cs typeface="Arial" panose="020B0604020202020204" pitchFamily="34" charset="0"/>
                        </a:rPr>
                        <a:t> sent to FHWA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45328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614599"/>
          </a:xfrm>
        </p:spPr>
        <p:txBody>
          <a:bodyPr/>
          <a:lstStyle/>
          <a:p>
            <a:r>
              <a:rPr lang="en-US"/>
              <a:t>OEM Representatives</a:t>
            </a:r>
            <a:endParaRPr lang="en-US" dirty="0"/>
          </a:p>
        </p:txBody>
      </p:sp>
      <p:sp>
        <p:nvSpPr>
          <p:cNvPr id="3" name="Content Placeholder 2"/>
          <p:cNvSpPr>
            <a:spLocks noGrp="1"/>
          </p:cNvSpPr>
          <p:nvPr>
            <p:ph idx="1"/>
          </p:nvPr>
        </p:nvSpPr>
        <p:spPr>
          <a:xfrm>
            <a:off x="457200" y="1188720"/>
            <a:ext cx="8366760" cy="4937760"/>
          </a:xfrm>
        </p:spPr>
        <p:txBody>
          <a:bodyPr>
            <a:normAutofit fontScale="92500" lnSpcReduction="10000"/>
          </a:bodyPr>
          <a:lstStyle/>
          <a:p>
            <a:pPr>
              <a:lnSpc>
                <a:spcPct val="100000"/>
              </a:lnSpc>
              <a:spcAft>
                <a:spcPts val="0"/>
              </a:spcAft>
            </a:pPr>
            <a:r>
              <a:rPr lang="en-US" dirty="0"/>
              <a:t>Jason Watts,</a:t>
            </a:r>
          </a:p>
          <a:p>
            <a:pPr marL="803275" lvl="3" indent="0">
              <a:lnSpc>
                <a:spcPct val="100000"/>
              </a:lnSpc>
              <a:spcAft>
                <a:spcPts val="0"/>
              </a:spcAft>
              <a:buNone/>
            </a:pPr>
            <a:r>
              <a:rPr lang="en-US" dirty="0"/>
              <a:t>	Director, Office of Environmental Management</a:t>
            </a:r>
          </a:p>
          <a:p>
            <a:pPr marL="803275" lvl="3" indent="0">
              <a:lnSpc>
                <a:spcPct val="100000"/>
              </a:lnSpc>
              <a:spcAft>
                <a:spcPts val="0"/>
              </a:spcAft>
              <a:buNone/>
            </a:pPr>
            <a:r>
              <a:rPr lang="en-US" dirty="0"/>
              <a:t>  </a:t>
            </a:r>
            <a:r>
              <a:rPr lang="en-US" dirty="0">
                <a:hlinkClick r:id="rId3"/>
              </a:rPr>
              <a:t>Jason.Watts@dot.state.fl.us</a:t>
            </a:r>
            <a:endParaRPr lang="en-US" dirty="0"/>
          </a:p>
          <a:p>
            <a:pPr marL="803275" lvl="3" indent="0">
              <a:lnSpc>
                <a:spcPct val="100000"/>
              </a:lnSpc>
              <a:spcAft>
                <a:spcPts val="0"/>
              </a:spcAft>
              <a:buNone/>
            </a:pPr>
            <a:r>
              <a:rPr lang="en-US" dirty="0"/>
              <a:t>  (850) 414-4316</a:t>
            </a:r>
          </a:p>
          <a:p>
            <a:pPr>
              <a:lnSpc>
                <a:spcPct val="100000"/>
              </a:lnSpc>
              <a:spcAft>
                <a:spcPts val="0"/>
              </a:spcAft>
            </a:pPr>
            <a:endParaRPr lang="en-US" dirty="0"/>
          </a:p>
          <a:p>
            <a:pPr>
              <a:lnSpc>
                <a:spcPct val="100000"/>
              </a:lnSpc>
              <a:spcAft>
                <a:spcPts val="0"/>
              </a:spcAft>
            </a:pPr>
            <a:r>
              <a:rPr lang="en-US" dirty="0"/>
              <a:t>Peter McGilvray, </a:t>
            </a:r>
          </a:p>
          <a:p>
            <a:pPr marL="0" indent="0">
              <a:lnSpc>
                <a:spcPct val="100000"/>
              </a:lnSpc>
              <a:spcAft>
                <a:spcPts val="0"/>
              </a:spcAft>
              <a:buNone/>
            </a:pPr>
            <a:r>
              <a:rPr lang="en-US" dirty="0"/>
              <a:t>	State Environmental Quality and Performance Administrator</a:t>
            </a:r>
          </a:p>
          <a:p>
            <a:pPr marL="0" indent="0">
              <a:lnSpc>
                <a:spcPct val="100000"/>
              </a:lnSpc>
              <a:spcAft>
                <a:spcPts val="0"/>
              </a:spcAft>
              <a:buNone/>
            </a:pPr>
            <a:r>
              <a:rPr lang="en-US" dirty="0"/>
              <a:t>	Office of Environmental Management</a:t>
            </a:r>
          </a:p>
          <a:p>
            <a:pPr marL="0" indent="0">
              <a:lnSpc>
                <a:spcPct val="100000"/>
              </a:lnSpc>
              <a:spcAft>
                <a:spcPts val="0"/>
              </a:spcAft>
              <a:buNone/>
            </a:pPr>
            <a:r>
              <a:rPr lang="en-US" dirty="0"/>
              <a:t>	</a:t>
            </a:r>
            <a:r>
              <a:rPr lang="en-US" dirty="0">
                <a:hlinkClick r:id="rId4"/>
              </a:rPr>
              <a:t>Peter.McGilvray@dot.state.fl.us</a:t>
            </a:r>
            <a:endParaRPr lang="en-US" dirty="0"/>
          </a:p>
          <a:p>
            <a:pPr marL="0" indent="0">
              <a:lnSpc>
                <a:spcPct val="100000"/>
              </a:lnSpc>
              <a:spcAft>
                <a:spcPts val="0"/>
              </a:spcAft>
              <a:buNone/>
            </a:pPr>
            <a:r>
              <a:rPr lang="en-US" dirty="0"/>
              <a:t>	(850) 414-5330</a:t>
            </a:r>
          </a:p>
          <a:p>
            <a:pPr>
              <a:lnSpc>
                <a:spcPct val="100000"/>
              </a:lnSpc>
              <a:spcAft>
                <a:spcPts val="0"/>
              </a:spcAft>
            </a:pPr>
            <a:endParaRPr lang="en-US" dirty="0"/>
          </a:p>
          <a:p>
            <a:pPr>
              <a:lnSpc>
                <a:spcPct val="100000"/>
              </a:lnSpc>
              <a:spcAft>
                <a:spcPts val="0"/>
              </a:spcAft>
            </a:pPr>
            <a:r>
              <a:rPr lang="en-US" dirty="0"/>
              <a:t>Eric Whitehead, </a:t>
            </a:r>
          </a:p>
          <a:p>
            <a:pPr marL="0" indent="0">
              <a:lnSpc>
                <a:spcPct val="100000"/>
              </a:lnSpc>
              <a:spcAft>
                <a:spcPts val="0"/>
              </a:spcAft>
              <a:buNone/>
            </a:pPr>
            <a:r>
              <a:rPr lang="en-US" dirty="0"/>
              <a:t>	Quality Assurance and Quality Control Coordinator</a:t>
            </a:r>
          </a:p>
          <a:p>
            <a:pPr marL="0" indent="0">
              <a:lnSpc>
                <a:spcPct val="100000"/>
              </a:lnSpc>
              <a:spcAft>
                <a:spcPts val="0"/>
              </a:spcAft>
              <a:buNone/>
            </a:pPr>
            <a:r>
              <a:rPr lang="en-US" dirty="0"/>
              <a:t>	Office of Environmental Management</a:t>
            </a:r>
          </a:p>
          <a:p>
            <a:pPr marL="0" indent="0">
              <a:lnSpc>
                <a:spcPct val="100000"/>
              </a:lnSpc>
              <a:spcAft>
                <a:spcPts val="0"/>
              </a:spcAft>
              <a:buNone/>
            </a:pPr>
            <a:r>
              <a:rPr lang="en-US" dirty="0"/>
              <a:t>	</a:t>
            </a:r>
            <a:r>
              <a:rPr lang="en-US" dirty="0">
                <a:hlinkClick r:id="rId5"/>
              </a:rPr>
              <a:t>Eric.Whitehead@dot.state.fl.us</a:t>
            </a:r>
            <a:endParaRPr lang="en-US" dirty="0"/>
          </a:p>
          <a:p>
            <a:pPr marL="0" indent="0">
              <a:lnSpc>
                <a:spcPct val="100000"/>
              </a:lnSpc>
              <a:spcAft>
                <a:spcPts val="0"/>
              </a:spcAft>
              <a:buNone/>
            </a:pPr>
            <a:r>
              <a:rPr lang="en-US" dirty="0"/>
              <a:t>	(850) 414-5326</a:t>
            </a:r>
          </a:p>
        </p:txBody>
      </p:sp>
      <p:sp>
        <p:nvSpPr>
          <p:cNvPr id="4" name="Slide Number Placeholder 3"/>
          <p:cNvSpPr>
            <a:spLocks noGrp="1"/>
          </p:cNvSpPr>
          <p:nvPr>
            <p:ph type="sldNum" sz="quarter" idx="12"/>
          </p:nvPr>
        </p:nvSpPr>
        <p:spPr/>
        <p:txBody>
          <a:bodyPr/>
          <a:lstStyle/>
          <a:p>
            <a:fld id="{C36A997D-243A-4F89-9286-B2689FAEAD31}" type="slidenum">
              <a:rPr lang="en-US" smtClean="0"/>
              <a:t>2</a:t>
            </a:fld>
            <a:endParaRPr lang="en-US" dirty="0"/>
          </a:p>
        </p:txBody>
      </p:sp>
    </p:spTree>
    <p:extLst>
      <p:ext uri="{BB962C8B-B14F-4D97-AF65-F5344CB8AC3E}">
        <p14:creationId xmlns:p14="http://schemas.microsoft.com/office/powerpoint/2010/main" val="1449995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715962"/>
          </a:xfrm>
        </p:spPr>
        <p:txBody>
          <a:bodyPr/>
          <a:lstStyle/>
          <a:p>
            <a:r>
              <a:rPr lang="en-US" dirty="0"/>
              <a:t>Next Steps</a:t>
            </a:r>
          </a:p>
        </p:txBody>
      </p:sp>
      <p:sp>
        <p:nvSpPr>
          <p:cNvPr id="3" name="Content Placeholder 2"/>
          <p:cNvSpPr>
            <a:spLocks noGrp="1"/>
          </p:cNvSpPr>
          <p:nvPr>
            <p:ph idx="1"/>
          </p:nvPr>
        </p:nvSpPr>
        <p:spPr>
          <a:xfrm>
            <a:off x="381000" y="1295400"/>
            <a:ext cx="5867400" cy="4800600"/>
          </a:xfrm>
        </p:spPr>
        <p:txBody>
          <a:bodyPr>
            <a:normAutofit/>
          </a:bodyPr>
          <a:lstStyle/>
          <a:p>
            <a:pPr marL="171450" lvl="1">
              <a:lnSpc>
                <a:spcPct val="95000"/>
              </a:lnSpc>
              <a:buFont typeface="Arial" panose="020B0604020202020204" pitchFamily="34" charset="0"/>
              <a:buChar char="•"/>
            </a:pPr>
            <a:r>
              <a:rPr lang="en-US" dirty="0"/>
              <a:t>Review Team will conduct desk review from May 1</a:t>
            </a:r>
            <a:r>
              <a:rPr lang="en-US" baseline="30000" dirty="0"/>
              <a:t>st</a:t>
            </a:r>
            <a:r>
              <a:rPr lang="en-US" dirty="0"/>
              <a:t> through June 26</a:t>
            </a:r>
            <a:r>
              <a:rPr lang="en-US" baseline="30000" dirty="0"/>
              <a:t>th</a:t>
            </a:r>
            <a:r>
              <a:rPr lang="en-US" dirty="0"/>
              <a:t>  and Districts may be contacted during this period</a:t>
            </a:r>
          </a:p>
          <a:p>
            <a:pPr marL="171450" lvl="1">
              <a:lnSpc>
                <a:spcPct val="95000"/>
              </a:lnSpc>
              <a:buFont typeface="Arial" panose="020B0604020202020204" pitchFamily="34" charset="0"/>
              <a:buChar char="•"/>
            </a:pPr>
            <a:r>
              <a:rPr lang="en-US" dirty="0"/>
              <a:t>This Go-To-Meeting will be posted on the FDOT website, and training on Self-Assessments available at:  </a:t>
            </a:r>
            <a:r>
              <a:rPr lang="en-US" u="sng" dirty="0">
                <a:latin typeface="Arial" panose="020B0604020202020204" pitchFamily="34" charset="0"/>
                <a:cs typeface="Arial" panose="020B0604020202020204" pitchFamily="34" charset="0"/>
                <a:hlinkClick r:id="rId3"/>
              </a:rPr>
              <a:t>http://wbt.dot.state.fl.us/ois/NEPA/SelfAssessmentCBT/SelfAssessmentCBT.htm</a:t>
            </a:r>
            <a:r>
              <a:rPr lang="en-US" dirty="0">
                <a:latin typeface="Arial" panose="020B0604020202020204" pitchFamily="34" charset="0"/>
                <a:cs typeface="Arial" panose="020B0604020202020204" pitchFamily="34" charset="0"/>
              </a:rPr>
              <a:t> </a:t>
            </a:r>
          </a:p>
          <a:p>
            <a:pPr marL="171450" lvl="1">
              <a:lnSpc>
                <a:spcPct val="95000"/>
              </a:lnSpc>
              <a:buFont typeface="Arial" panose="020B0604020202020204" pitchFamily="34" charset="0"/>
              <a:buChar char="•"/>
            </a:pPr>
            <a:r>
              <a:rPr lang="en-US" dirty="0"/>
              <a:t>Draft Report goes to Districts for review  July 19</a:t>
            </a:r>
            <a:r>
              <a:rPr lang="en-US" baseline="30000" dirty="0"/>
              <a:t>th</a:t>
            </a:r>
            <a:r>
              <a:rPr lang="en-US" dirty="0"/>
              <a:t> with 2 weeks to respond and provide feedback </a:t>
            </a:r>
          </a:p>
          <a:p>
            <a:pPr marL="171450" lvl="1">
              <a:lnSpc>
                <a:spcPct val="95000"/>
              </a:lnSpc>
              <a:buFont typeface="Arial" panose="020B0604020202020204" pitchFamily="34" charset="0"/>
              <a:buChar char="•"/>
            </a:pPr>
            <a:r>
              <a:rPr lang="en-US" dirty="0"/>
              <a:t>Final Report to Districts August 19</a:t>
            </a:r>
            <a:r>
              <a:rPr lang="en-US" baseline="30000" dirty="0"/>
              <a:t>th</a:t>
            </a:r>
            <a:r>
              <a:rPr lang="en-US" dirty="0"/>
              <a:t>  </a:t>
            </a:r>
          </a:p>
        </p:txBody>
      </p:sp>
      <p:sp>
        <p:nvSpPr>
          <p:cNvPr id="4" name="Slide Number Placeholder 3"/>
          <p:cNvSpPr>
            <a:spLocks noGrp="1"/>
          </p:cNvSpPr>
          <p:nvPr>
            <p:ph type="sldNum" sz="quarter" idx="12"/>
          </p:nvPr>
        </p:nvSpPr>
        <p:spPr/>
        <p:txBody>
          <a:bodyPr/>
          <a:lstStyle/>
          <a:p>
            <a:fld id="{C36A997D-243A-4F89-9286-B2689FAEAD31}" type="slidenum">
              <a:rPr lang="en-US" smtClean="0"/>
              <a:t>20</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1828800"/>
            <a:ext cx="2362200" cy="2362200"/>
          </a:xfrm>
          <a:prstGeom prst="rect">
            <a:avLst/>
          </a:prstGeom>
        </p:spPr>
      </p:pic>
    </p:spTree>
    <p:extLst>
      <p:ext uri="{BB962C8B-B14F-4D97-AF65-F5344CB8AC3E}">
        <p14:creationId xmlns:p14="http://schemas.microsoft.com/office/powerpoint/2010/main" val="3121040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77200" cy="715962"/>
          </a:xfrm>
        </p:spPr>
        <p:txBody>
          <a:bodyPr/>
          <a:lstStyle/>
          <a:p>
            <a:r>
              <a:rPr lang="en-US" dirty="0"/>
              <a:t>Participants</a:t>
            </a:r>
          </a:p>
        </p:txBody>
      </p:sp>
      <p:sp>
        <p:nvSpPr>
          <p:cNvPr id="3" name="Content Placeholder 2"/>
          <p:cNvSpPr>
            <a:spLocks noGrp="1"/>
          </p:cNvSpPr>
          <p:nvPr>
            <p:ph idx="1"/>
          </p:nvPr>
        </p:nvSpPr>
        <p:spPr>
          <a:xfrm>
            <a:off x="228600" y="1219200"/>
            <a:ext cx="8595360" cy="2286000"/>
          </a:xfrm>
        </p:spPr>
        <p:txBody>
          <a:bodyPr>
            <a:normAutofit/>
          </a:bodyPr>
          <a:lstStyle/>
          <a:p>
            <a:pPr marL="0" indent="0">
              <a:buNone/>
            </a:pPr>
            <a:endParaRPr lang="en-US" dirty="0"/>
          </a:p>
          <a:p>
            <a:pPr marL="230188" lvl="1" indent="0">
              <a:buNone/>
            </a:pPr>
            <a:endParaRPr lang="en-US" sz="2600" dirty="0"/>
          </a:p>
          <a:p>
            <a:pPr marL="230188" lvl="1" indent="0" algn="ctr">
              <a:buNone/>
            </a:pPr>
            <a:r>
              <a:rPr lang="en-US" sz="4000" b="1" dirty="0"/>
              <a:t>Questions and Answers</a:t>
            </a:r>
          </a:p>
          <a:p>
            <a:pPr marL="230188" lvl="1" indent="0">
              <a:buNone/>
            </a:pPr>
            <a:endParaRPr lang="en-US" sz="2600" dirty="0"/>
          </a:p>
          <a:p>
            <a:pPr marL="230188" lvl="1" indent="0">
              <a:buNone/>
            </a:pPr>
            <a:endParaRPr lang="en-US" sz="2600" dirty="0"/>
          </a:p>
          <a:p>
            <a:pPr lvl="1">
              <a:buFont typeface="Wingdings" panose="05000000000000000000" pitchFamily="2" charset="2"/>
              <a:buChar char="ü"/>
            </a:pPr>
            <a:endParaRPr lang="en-US" sz="2600" dirty="0"/>
          </a:p>
          <a:p>
            <a:pPr lvl="1">
              <a:buFont typeface="Wingdings" panose="05000000000000000000" pitchFamily="2" charset="2"/>
              <a:buChar char="ü"/>
            </a:pPr>
            <a:endParaRPr lang="en-US" sz="2600" dirty="0"/>
          </a:p>
          <a:p>
            <a:pPr lvl="1">
              <a:buFont typeface="Wingdings" panose="05000000000000000000" pitchFamily="2" charset="2"/>
              <a:buChar char="ü"/>
            </a:pPr>
            <a:endParaRPr lang="en-US" dirty="0"/>
          </a:p>
        </p:txBody>
      </p:sp>
      <p:sp>
        <p:nvSpPr>
          <p:cNvPr id="4" name="Slide Number Placeholder 3"/>
          <p:cNvSpPr>
            <a:spLocks noGrp="1"/>
          </p:cNvSpPr>
          <p:nvPr>
            <p:ph type="sldNum" sz="quarter" idx="12"/>
          </p:nvPr>
        </p:nvSpPr>
        <p:spPr/>
        <p:txBody>
          <a:bodyPr/>
          <a:lstStyle/>
          <a:p>
            <a:fld id="{C36A997D-243A-4F89-9286-B2689FAEAD31}" type="slidenum">
              <a:rPr lang="en-US" smtClean="0"/>
              <a:t>21</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722"/>
          <a:stretch/>
        </p:blipFill>
        <p:spPr>
          <a:xfrm>
            <a:off x="1343026" y="3170941"/>
            <a:ext cx="1682652" cy="1747698"/>
          </a:xfrm>
          <a:prstGeom prst="rect">
            <a:avLst/>
          </a:prstGeom>
        </p:spPr>
      </p:pic>
      <p:sp>
        <p:nvSpPr>
          <p:cNvPr id="10" name="Down Arrow 9"/>
          <p:cNvSpPr/>
          <p:nvPr/>
        </p:nvSpPr>
        <p:spPr>
          <a:xfrm rot="16200000">
            <a:off x="3541486" y="3775042"/>
            <a:ext cx="537236" cy="539493"/>
          </a:xfrm>
          <a:prstGeom prst="downArrow">
            <a:avLst/>
          </a:prstGeom>
          <a:solidFill>
            <a:schemeClr val="bg1">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s://2.bp.blogspot.com/-9LFSTDufB9s/V1W244p3y6I/AAAAAAAAFFI/uTQh-lb6CMYhRG1tM8Mnu7EmenXKroGWgCLcB/s1600/icon-us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4529" y="3130389"/>
            <a:ext cx="3810000"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007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533400" y="1188720"/>
            <a:ext cx="7924800" cy="4602480"/>
          </a:xfrm>
        </p:spPr>
        <p:txBody>
          <a:bodyPr/>
          <a:lstStyle/>
          <a:p>
            <a:endParaRPr lang="en-US" dirty="0"/>
          </a:p>
          <a:p>
            <a:r>
              <a:rPr lang="en-US" dirty="0"/>
              <a:t>If you </a:t>
            </a:r>
            <a:r>
              <a:rPr lang="en-US"/>
              <a:t>have questions later, </a:t>
            </a:r>
            <a:r>
              <a:rPr lang="en-US" dirty="0"/>
              <a:t>please contact:</a:t>
            </a:r>
          </a:p>
          <a:p>
            <a:endParaRPr lang="en-US" dirty="0"/>
          </a:p>
          <a:p>
            <a:pPr lvl="2"/>
            <a:r>
              <a:rPr lang="en-US" dirty="0"/>
              <a:t>Eric Whitehead</a:t>
            </a:r>
          </a:p>
          <a:p>
            <a:pPr lvl="2"/>
            <a:r>
              <a:rPr lang="en-US" dirty="0">
                <a:hlinkClick r:id="rId3"/>
              </a:rPr>
              <a:t>Eric.Whitehead@dot.state.fl.us</a:t>
            </a:r>
            <a:endParaRPr lang="en-US" dirty="0"/>
          </a:p>
          <a:p>
            <a:pPr lvl="2"/>
            <a:r>
              <a:rPr lang="en-US" dirty="0"/>
              <a:t>(850) 414-5326</a:t>
            </a:r>
          </a:p>
          <a:p>
            <a:pPr lvl="2"/>
            <a:endParaRPr lang="en-US" dirty="0"/>
          </a:p>
          <a:p>
            <a:pPr marL="0" indent="0" algn="ctr">
              <a:buNone/>
            </a:pPr>
            <a:r>
              <a:rPr lang="en-US" sz="4000" dirty="0">
                <a:latin typeface="Brush Script MT" panose="03060802040406070304" pitchFamily="66" charset="0"/>
              </a:rPr>
              <a:t>Thank you for attending this Go-to-Meeting</a:t>
            </a:r>
          </a:p>
        </p:txBody>
      </p:sp>
      <p:sp>
        <p:nvSpPr>
          <p:cNvPr id="4" name="Slide Number Placeholder 3"/>
          <p:cNvSpPr>
            <a:spLocks noGrp="1"/>
          </p:cNvSpPr>
          <p:nvPr>
            <p:ph type="sldNum" sz="quarter" idx="12"/>
          </p:nvPr>
        </p:nvSpPr>
        <p:spPr/>
        <p:txBody>
          <a:bodyPr/>
          <a:lstStyle/>
          <a:p>
            <a:fld id="{C36A997D-243A-4F89-9286-B2689FAEAD31}" type="slidenum">
              <a:rPr lang="en-US" smtClean="0"/>
              <a:t>22</a:t>
            </a:fld>
            <a:endParaRPr lang="en-US" dirty="0"/>
          </a:p>
        </p:txBody>
      </p:sp>
    </p:spTree>
    <p:extLst>
      <p:ext uri="{BB962C8B-B14F-4D97-AF65-F5344CB8AC3E}">
        <p14:creationId xmlns:p14="http://schemas.microsoft.com/office/powerpoint/2010/main" val="986376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Objectives</a:t>
            </a:r>
          </a:p>
        </p:txBody>
      </p:sp>
      <p:sp>
        <p:nvSpPr>
          <p:cNvPr id="3" name="Content Placeholder 2"/>
          <p:cNvSpPr>
            <a:spLocks noGrp="1"/>
          </p:cNvSpPr>
          <p:nvPr>
            <p:ph idx="1"/>
          </p:nvPr>
        </p:nvSpPr>
        <p:spPr>
          <a:xfrm>
            <a:off x="457200" y="1418416"/>
            <a:ext cx="8366760" cy="4526280"/>
          </a:xfrm>
        </p:spPr>
        <p:txBody>
          <a:bodyPr>
            <a:normAutofit/>
          </a:bodyPr>
          <a:lstStyle/>
          <a:p>
            <a:r>
              <a:rPr lang="en-US" dirty="0"/>
              <a:t>Authority</a:t>
            </a:r>
          </a:p>
          <a:p>
            <a:r>
              <a:rPr lang="en-US" dirty="0"/>
              <a:t>2018 Self-Assessment and Audit Outcomes</a:t>
            </a:r>
          </a:p>
          <a:p>
            <a:r>
              <a:rPr lang="en-US" dirty="0"/>
              <a:t>Overview of the NEPA Self-Assessment Scope</a:t>
            </a:r>
          </a:p>
          <a:p>
            <a:r>
              <a:rPr lang="en-US" dirty="0"/>
              <a:t>Self-Assessment Target Topics</a:t>
            </a:r>
          </a:p>
          <a:p>
            <a:r>
              <a:rPr lang="en-US" dirty="0"/>
              <a:t>Overview of the NEPA Self-Assessment Process</a:t>
            </a:r>
          </a:p>
          <a:p>
            <a:r>
              <a:rPr lang="en-US" dirty="0"/>
              <a:t>Important Dates to remember</a:t>
            </a:r>
          </a:p>
        </p:txBody>
      </p:sp>
      <p:sp>
        <p:nvSpPr>
          <p:cNvPr id="4" name="Slide Number Placeholder 3"/>
          <p:cNvSpPr>
            <a:spLocks noGrp="1"/>
          </p:cNvSpPr>
          <p:nvPr>
            <p:ph type="sldNum" sz="quarter" idx="12"/>
          </p:nvPr>
        </p:nvSpPr>
        <p:spPr/>
        <p:txBody>
          <a:bodyPr/>
          <a:lstStyle/>
          <a:p>
            <a:fld id="{C36A997D-243A-4F89-9286-B2689FAEAD31}" type="slidenum">
              <a:rPr lang="en-US" smtClean="0"/>
              <a:t>3</a:t>
            </a:fld>
            <a:endParaRPr lang="en-US" dirty="0"/>
          </a:p>
        </p:txBody>
      </p:sp>
      <p:pic>
        <p:nvPicPr>
          <p:cNvPr id="5" name="Picture 2" descr="https://2.bp.blogspot.com/-9LFSTDufB9s/V1W244p3y6I/AAAAAAAAFFI/uTQh-lb6CMYhRG1tM8Mnu7EmenXKroGWgCLcB/s1600/icon-us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5503" y="4267200"/>
            <a:ext cx="4003097" cy="1837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201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001000" cy="762000"/>
          </a:xfrm>
        </p:spPr>
        <p:txBody>
          <a:bodyPr>
            <a:normAutofit/>
          </a:bodyPr>
          <a:lstStyle/>
          <a:p>
            <a:r>
              <a:rPr lang="en-US" dirty="0"/>
              <a:t>Authority for Self-Assessment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41397410"/>
              </p:ext>
            </p:extLst>
          </p:nvPr>
        </p:nvGraphicFramePr>
        <p:xfrm>
          <a:off x="381000" y="1142999"/>
          <a:ext cx="6400800" cy="5034732"/>
        </p:xfrm>
        <a:graphic>
          <a:graphicData uri="http://schemas.openxmlformats.org/drawingml/2006/table">
            <a:tbl>
              <a:tblPr firstRow="1" firstCol="1" bandRow="1">
                <a:tableStyleId>{5C22544A-7EE6-4342-B048-85BDC9FD1C3A}</a:tableStyleId>
              </a:tblPr>
              <a:tblGrid>
                <a:gridCol w="1264509">
                  <a:extLst>
                    <a:ext uri="{9D8B030D-6E8A-4147-A177-3AD203B41FA5}">
                      <a16:colId xmlns:a16="http://schemas.microsoft.com/office/drawing/2014/main" val="20000"/>
                    </a:ext>
                  </a:extLst>
                </a:gridCol>
                <a:gridCol w="5136291">
                  <a:extLst>
                    <a:ext uri="{9D8B030D-6E8A-4147-A177-3AD203B41FA5}">
                      <a16:colId xmlns:a16="http://schemas.microsoft.com/office/drawing/2014/main" val="20001"/>
                    </a:ext>
                  </a:extLst>
                </a:gridCol>
              </a:tblGrid>
              <a:tr h="329382">
                <a:tc>
                  <a:txBody>
                    <a:bodyPr/>
                    <a:lstStyle/>
                    <a:p>
                      <a:pPr marL="0" marR="0">
                        <a:lnSpc>
                          <a:spcPct val="115000"/>
                        </a:lnSpc>
                        <a:spcBef>
                          <a:spcPts val="0"/>
                        </a:spcBef>
                        <a:spcAft>
                          <a:spcPts val="600"/>
                        </a:spcAft>
                      </a:pPr>
                      <a:r>
                        <a:rPr lang="en-US" sz="1600" dirty="0">
                          <a:effectLst/>
                        </a:rPr>
                        <a:t>Section</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49916" marR="49916" marT="0" marB="0"/>
                </a:tc>
                <a:tc>
                  <a:txBody>
                    <a:bodyPr/>
                    <a:lstStyle/>
                    <a:p>
                      <a:pPr marL="0" marR="0">
                        <a:lnSpc>
                          <a:spcPct val="115000"/>
                        </a:lnSpc>
                        <a:spcBef>
                          <a:spcPts val="0"/>
                        </a:spcBef>
                        <a:spcAft>
                          <a:spcPts val="600"/>
                        </a:spcAft>
                      </a:pPr>
                      <a:r>
                        <a:rPr lang="en-US" sz="1600" dirty="0">
                          <a:effectLst/>
                        </a:rPr>
                        <a:t>Requirement</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49916" marR="49916" marT="0" marB="0"/>
                </a:tc>
                <a:extLst>
                  <a:ext uri="{0D108BD9-81ED-4DB2-BD59-A6C34878D82A}">
                    <a16:rowId xmlns:a16="http://schemas.microsoft.com/office/drawing/2014/main" val="10000"/>
                  </a:ext>
                </a:extLst>
              </a:tr>
              <a:tr h="846978">
                <a:tc rowSpan="4">
                  <a:txBody>
                    <a:bodyPr/>
                    <a:lstStyle/>
                    <a:p>
                      <a:pPr marL="0" marR="0">
                        <a:lnSpc>
                          <a:spcPct val="115000"/>
                        </a:lnSpc>
                        <a:spcBef>
                          <a:spcPts val="0"/>
                        </a:spcBef>
                        <a:spcAft>
                          <a:spcPts val="600"/>
                        </a:spcAft>
                      </a:pPr>
                      <a:endParaRPr lang="en-US" sz="9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600"/>
                        </a:spcAft>
                      </a:pPr>
                      <a:r>
                        <a:rPr lang="en-US" sz="1600" dirty="0">
                          <a:effectLst/>
                          <a:latin typeface="Calibri" panose="020F0502020204030204" pitchFamily="34" charset="0"/>
                          <a:ea typeface="Calibri" panose="020F0502020204030204" pitchFamily="34" charset="0"/>
                          <a:cs typeface="Calibri" panose="020F0502020204030204" pitchFamily="34" charset="0"/>
                        </a:rPr>
                        <a:t>FDOT Topic 001-260-001</a:t>
                      </a:r>
                    </a:p>
                    <a:p>
                      <a:pPr marL="0" marR="0">
                        <a:lnSpc>
                          <a:spcPct val="115000"/>
                        </a:lnSpc>
                        <a:spcBef>
                          <a:spcPts val="0"/>
                        </a:spcBef>
                        <a:spcAft>
                          <a:spcPts val="600"/>
                        </a:spcAft>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600"/>
                        </a:spcAft>
                      </a:pPr>
                      <a:r>
                        <a:rPr lang="en-US" sz="1600" dirty="0">
                          <a:effectLst/>
                        </a:rPr>
                        <a:t>Section 8.2.5:  MOU</a:t>
                      </a:r>
                    </a:p>
                    <a:p>
                      <a:pPr marL="0" marR="0">
                        <a:lnSpc>
                          <a:spcPct val="115000"/>
                        </a:lnSpc>
                        <a:spcBef>
                          <a:spcPts val="0"/>
                        </a:spcBef>
                        <a:spcAft>
                          <a:spcPts val="600"/>
                        </a:spcAft>
                      </a:pPr>
                      <a:endParaRPr lang="en-US" sz="1600" dirty="0">
                        <a:effectLst/>
                      </a:endParaRPr>
                    </a:p>
                    <a:p>
                      <a:pPr marL="0" marR="0">
                        <a:lnSpc>
                          <a:spcPct val="115000"/>
                        </a:lnSpc>
                        <a:spcBef>
                          <a:spcPts val="0"/>
                        </a:spcBef>
                        <a:spcAft>
                          <a:spcPts val="600"/>
                        </a:spcAft>
                      </a:pPr>
                      <a:r>
                        <a:rPr lang="en-US" sz="1600" dirty="0">
                          <a:effectLst/>
                        </a:rPr>
                        <a:t>Section 8.2.6:  MOU</a:t>
                      </a:r>
                    </a:p>
                    <a:p>
                      <a:pPr marL="0" marR="0">
                        <a:lnSpc>
                          <a:spcPct val="115000"/>
                        </a:lnSpc>
                        <a:spcBef>
                          <a:spcPts val="0"/>
                        </a:spcBef>
                        <a:spcAft>
                          <a:spcPts val="600"/>
                        </a:spcAft>
                      </a:pPr>
                      <a:endParaRPr lang="en-US" sz="1600" dirty="0">
                        <a:effectLst/>
                      </a:endParaRPr>
                    </a:p>
                    <a:p>
                      <a:pPr marL="0" marR="0">
                        <a:lnSpc>
                          <a:spcPct val="115000"/>
                        </a:lnSpc>
                        <a:spcBef>
                          <a:spcPts val="0"/>
                        </a:spcBef>
                        <a:spcAft>
                          <a:spcPts val="600"/>
                        </a:spcAft>
                      </a:pPr>
                      <a:endParaRPr lang="en-US" sz="1600" dirty="0">
                        <a:effectLst/>
                      </a:endParaRPr>
                    </a:p>
                    <a:p>
                      <a:pPr marL="0" marR="0">
                        <a:lnSpc>
                          <a:spcPct val="115000"/>
                        </a:lnSpc>
                        <a:spcBef>
                          <a:spcPts val="0"/>
                        </a:spcBef>
                        <a:spcAft>
                          <a:spcPts val="600"/>
                        </a:spcAft>
                      </a:pPr>
                      <a:r>
                        <a:rPr lang="en-US" sz="1600" dirty="0">
                          <a:effectLst/>
                        </a:rPr>
                        <a:t>Section 10.1.3:</a:t>
                      </a:r>
                      <a:r>
                        <a:rPr lang="en-US" sz="1600" baseline="0" dirty="0">
                          <a:effectLst/>
                        </a:rPr>
                        <a:t> MOU</a:t>
                      </a:r>
                      <a:endParaRPr lang="en-US" sz="1600" dirty="0">
                        <a:effectLst/>
                      </a:endParaRPr>
                    </a:p>
                    <a:p>
                      <a:pPr marL="0" marR="0">
                        <a:lnSpc>
                          <a:spcPct val="115000"/>
                        </a:lnSpc>
                        <a:spcBef>
                          <a:spcPts val="0"/>
                        </a:spcBef>
                        <a:spcAft>
                          <a:spcPts val="600"/>
                        </a:spcAft>
                      </a:pPr>
                      <a:r>
                        <a:rPr lang="en-US" sz="1200" dirty="0">
                          <a:effectLst/>
                        </a:rPr>
                        <a:t> </a:t>
                      </a:r>
                    </a:p>
                    <a:p>
                      <a:pPr marL="0" marR="0">
                        <a:lnSpc>
                          <a:spcPct val="115000"/>
                        </a:lnSpc>
                        <a:spcBef>
                          <a:spcPts val="0"/>
                        </a:spcBef>
                        <a:spcAft>
                          <a:spcPts val="600"/>
                        </a:spcAft>
                      </a:pPr>
                      <a:r>
                        <a:rPr lang="en-US" sz="1200" dirty="0">
                          <a:effectLst/>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916" marR="49916" marT="0" marB="0"/>
                </a:tc>
                <a:tc>
                  <a:txBody>
                    <a:bodyPr/>
                    <a:lstStyle/>
                    <a:p>
                      <a:pPr marL="0" marR="0">
                        <a:lnSpc>
                          <a:spcPct val="100000"/>
                        </a:lnSpc>
                        <a:spcBef>
                          <a:spcPts val="0"/>
                        </a:spcBef>
                        <a:spcAft>
                          <a:spcPts val="600"/>
                        </a:spcAft>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0000"/>
                        </a:lnSpc>
                        <a:spcBef>
                          <a:spcPts val="0"/>
                        </a:spcBef>
                        <a:spcAft>
                          <a:spcPts val="600"/>
                        </a:spcAft>
                      </a:pPr>
                      <a:r>
                        <a:rPr lang="en-US" sz="1400" dirty="0">
                          <a:effectLst/>
                          <a:latin typeface="Calibri" panose="020F0502020204030204" pitchFamily="34" charset="0"/>
                          <a:ea typeface="Calibri" panose="020F0502020204030204" pitchFamily="34" charset="0"/>
                          <a:cs typeface="Calibri" panose="020F0502020204030204" pitchFamily="34" charset="0"/>
                        </a:rPr>
                        <a:t>Quality Assurance and Quality Control</a:t>
                      </a:r>
                      <a:r>
                        <a:rPr lang="en-US" sz="1400" baseline="0" dirty="0">
                          <a:effectLst/>
                          <a:latin typeface="Calibri" panose="020F0502020204030204" pitchFamily="34" charset="0"/>
                          <a:ea typeface="Calibri" panose="020F0502020204030204" pitchFamily="34" charset="0"/>
                          <a:cs typeface="Calibri" panose="020F0502020204030204" pitchFamily="34" charset="0"/>
                        </a:rPr>
                        <a:t> Policy requiring OEM to conduct an annual Quality Assurance Review.</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49916" marR="49916" marT="0" marB="0"/>
                </a:tc>
                <a:extLst>
                  <a:ext uri="{0D108BD9-81ED-4DB2-BD59-A6C34878D82A}">
                    <a16:rowId xmlns:a16="http://schemas.microsoft.com/office/drawing/2014/main" val="10001"/>
                  </a:ext>
                </a:extLst>
              </a:tr>
              <a:tr h="1126801">
                <a:tc vMerge="1">
                  <a:txBody>
                    <a:bodyPr/>
                    <a:lstStyle/>
                    <a:p>
                      <a:pPr marL="0" marR="0">
                        <a:lnSpc>
                          <a:spcPct val="115000"/>
                        </a:lnSpc>
                        <a:spcBef>
                          <a:spcPts val="0"/>
                        </a:spcBef>
                        <a:spcAft>
                          <a:spcPts val="600"/>
                        </a:spcAft>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49916" marR="49916" marT="0" marB="0"/>
                </a:tc>
                <a:tc>
                  <a:txBody>
                    <a:bodyPr/>
                    <a:lstStyle/>
                    <a:p>
                      <a:pPr marL="0" marR="0">
                        <a:lnSpc>
                          <a:spcPct val="100000"/>
                        </a:lnSpc>
                        <a:spcBef>
                          <a:spcPts val="0"/>
                        </a:spcBef>
                        <a:spcAft>
                          <a:spcPts val="600"/>
                        </a:spcAft>
                      </a:pPr>
                      <a:r>
                        <a:rPr lang="en-US" sz="1400" dirty="0">
                          <a:effectLst/>
                        </a:rPr>
                        <a:t> </a:t>
                      </a:r>
                    </a:p>
                    <a:p>
                      <a:pPr marL="0" marR="0">
                        <a:lnSpc>
                          <a:spcPct val="100000"/>
                        </a:lnSpc>
                        <a:spcBef>
                          <a:spcPts val="0"/>
                        </a:spcBef>
                        <a:spcAft>
                          <a:spcPts val="600"/>
                        </a:spcAft>
                      </a:pPr>
                      <a:r>
                        <a:rPr lang="en-US" sz="1400" dirty="0">
                          <a:effectLst/>
                        </a:rPr>
                        <a:t>FDOT shall perform annual self-assessments of its QA/QC process and performance to determine</a:t>
                      </a:r>
                      <a:r>
                        <a:rPr lang="en-US" sz="1400" baseline="0" dirty="0">
                          <a:effectLst/>
                        </a:rPr>
                        <a:t> if its process is working as intended</a:t>
                      </a:r>
                      <a:r>
                        <a:rPr lang="en-US" sz="1400" dirty="0">
                          <a:effectLst/>
                        </a:rPr>
                        <a:t>. </a:t>
                      </a:r>
                    </a:p>
                    <a:p>
                      <a:pPr marL="0" marR="0">
                        <a:lnSpc>
                          <a:spcPct val="100000"/>
                        </a:lnSpc>
                        <a:spcBef>
                          <a:spcPts val="0"/>
                        </a:spcBef>
                        <a:spcAft>
                          <a:spcPts val="600"/>
                        </a:spcAft>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49916" marR="49916" marT="0" marB="0"/>
                </a:tc>
                <a:extLst>
                  <a:ext uri="{0D108BD9-81ED-4DB2-BD59-A6C34878D82A}">
                    <a16:rowId xmlns:a16="http://schemas.microsoft.com/office/drawing/2014/main" val="10002"/>
                  </a:ext>
                </a:extLst>
              </a:tr>
              <a:tr h="1213478">
                <a:tc vMerge="1">
                  <a:txBody>
                    <a:bodyPr/>
                    <a:lstStyle/>
                    <a:p>
                      <a:endParaRPr lang="en-US"/>
                    </a:p>
                  </a:txBody>
                  <a:tcPr/>
                </a:tc>
                <a:tc>
                  <a:txBody>
                    <a:bodyPr/>
                    <a:lstStyle/>
                    <a:p>
                      <a:pPr marL="0" marR="0">
                        <a:lnSpc>
                          <a:spcPct val="100000"/>
                        </a:lnSpc>
                        <a:spcBef>
                          <a:spcPts val="0"/>
                        </a:spcBef>
                        <a:spcAft>
                          <a:spcPts val="600"/>
                        </a:spcAft>
                      </a:pPr>
                      <a:r>
                        <a:rPr lang="en-US" sz="1400" dirty="0">
                          <a:effectLst/>
                        </a:rPr>
                        <a:t> </a:t>
                      </a:r>
                    </a:p>
                    <a:p>
                      <a:pPr marL="0" marR="0">
                        <a:lnSpc>
                          <a:spcPct val="100000"/>
                        </a:lnSpc>
                        <a:spcBef>
                          <a:spcPts val="0"/>
                        </a:spcBef>
                        <a:spcAft>
                          <a:spcPts val="600"/>
                        </a:spcAft>
                      </a:pPr>
                      <a:r>
                        <a:rPr lang="en-US" sz="1400" dirty="0">
                          <a:effectLst/>
                        </a:rPr>
                        <a:t>Upon the Effective Date of this MOU, FDOT will maintain a list of NEPA approvals and decisions</a:t>
                      </a:r>
                      <a:r>
                        <a:rPr lang="en-US" sz="1400" baseline="0" dirty="0">
                          <a:effectLst/>
                        </a:rPr>
                        <a:t> … it makes under this MOU</a:t>
                      </a:r>
                      <a:r>
                        <a:rPr lang="en-US" sz="1400" dirty="0">
                          <a:effectLst/>
                        </a:rPr>
                        <a:t>.  FDOT will provide</a:t>
                      </a:r>
                      <a:r>
                        <a:rPr lang="en-US" sz="1400" baseline="0" dirty="0">
                          <a:effectLst/>
                        </a:rPr>
                        <a:t> this list to FHWA on a quarterly basis …</a:t>
                      </a:r>
                    </a:p>
                    <a:p>
                      <a:pPr marL="0" marR="0">
                        <a:lnSpc>
                          <a:spcPct val="100000"/>
                        </a:lnSpc>
                        <a:spcBef>
                          <a:spcPts val="0"/>
                        </a:spcBef>
                        <a:spcAft>
                          <a:spcPts val="600"/>
                        </a:spcAft>
                      </a:pPr>
                      <a:r>
                        <a:rPr lang="en-US" sz="1400" dirty="0">
                          <a:effectLst/>
                        </a:rPr>
                        <a:t>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49916" marR="49916" marT="0" marB="0"/>
                </a:tc>
                <a:extLst>
                  <a:ext uri="{0D108BD9-81ED-4DB2-BD59-A6C34878D82A}">
                    <a16:rowId xmlns:a16="http://schemas.microsoft.com/office/drawing/2014/main" val="10003"/>
                  </a:ext>
                </a:extLst>
              </a:tr>
              <a:tr h="1430640">
                <a:tc vMerge="1">
                  <a:txBody>
                    <a:bodyPr/>
                    <a:lstStyle/>
                    <a:p>
                      <a:endParaRPr lang="en-US"/>
                    </a:p>
                  </a:txBody>
                  <a:tcPr/>
                </a:tc>
                <a:tc>
                  <a:txBody>
                    <a:bodyPr/>
                    <a:lstStyle/>
                    <a:p>
                      <a:pPr marL="0" marR="0">
                        <a:lnSpc>
                          <a:spcPct val="100000"/>
                        </a:lnSpc>
                        <a:spcBef>
                          <a:spcPts val="0"/>
                        </a:spcBef>
                        <a:spcAft>
                          <a:spcPts val="600"/>
                        </a:spcAft>
                      </a:pPr>
                      <a:r>
                        <a:rPr lang="en-US" sz="1400" dirty="0">
                          <a:effectLst/>
                        </a:rPr>
                        <a:t> </a:t>
                      </a:r>
                    </a:p>
                    <a:p>
                      <a:pPr marL="0" marR="0">
                        <a:lnSpc>
                          <a:spcPct val="100000"/>
                        </a:lnSpc>
                        <a:spcBef>
                          <a:spcPts val="0"/>
                        </a:spcBef>
                        <a:spcAft>
                          <a:spcPts val="600"/>
                        </a:spcAft>
                      </a:pPr>
                      <a:r>
                        <a:rPr lang="en-US" sz="1400" dirty="0">
                          <a:effectLst/>
                        </a:rPr>
                        <a:t>FDOT shall collect and maintain necessary and appropriate</a:t>
                      </a:r>
                      <a:r>
                        <a:rPr lang="en-US" sz="1400" baseline="0" dirty="0">
                          <a:effectLst/>
                        </a:rPr>
                        <a:t> data related to the performance measures … FDOT shall monitor its progress toward meeting the performance measures and include its progress in the self-assessment …</a:t>
                      </a:r>
                      <a:endParaRPr lang="en-US" sz="1400" dirty="0">
                        <a:effectLst/>
                      </a:endParaRPr>
                    </a:p>
                  </a:txBody>
                  <a:tcPr marL="49916" marR="49916" marT="0" marB="0"/>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C36A997D-243A-4F89-9286-B2689FAEAD31}" type="slidenum">
              <a:rPr lang="en-US" smtClean="0"/>
              <a:t>4</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676400"/>
            <a:ext cx="1809704" cy="1676400"/>
          </a:xfrm>
          <a:prstGeom prst="rect">
            <a:avLst/>
          </a:prstGeom>
        </p:spPr>
      </p:pic>
    </p:spTree>
    <p:extLst>
      <p:ext uri="{BB962C8B-B14F-4D97-AF65-F5344CB8AC3E}">
        <p14:creationId xmlns:p14="http://schemas.microsoft.com/office/powerpoint/2010/main" val="3041820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57014"/>
            <a:ext cx="8001000" cy="1093847"/>
          </a:xfrm>
        </p:spPr>
        <p:txBody>
          <a:bodyPr>
            <a:normAutofit/>
          </a:bodyPr>
          <a:lstStyle/>
          <a:p>
            <a:r>
              <a:rPr lang="en-US" dirty="0"/>
              <a:t>Purpose of Self-Assessment and Review Team Members</a:t>
            </a:r>
          </a:p>
        </p:txBody>
      </p:sp>
      <p:sp>
        <p:nvSpPr>
          <p:cNvPr id="3" name="Content Placeholder 2"/>
          <p:cNvSpPr>
            <a:spLocks noGrp="1"/>
          </p:cNvSpPr>
          <p:nvPr>
            <p:ph idx="1"/>
          </p:nvPr>
        </p:nvSpPr>
        <p:spPr>
          <a:xfrm>
            <a:off x="228601" y="1452596"/>
            <a:ext cx="2971800" cy="4572000"/>
          </a:xfrm>
        </p:spPr>
        <p:txBody>
          <a:bodyPr>
            <a:normAutofit/>
          </a:bodyPr>
          <a:lstStyle/>
          <a:p>
            <a:pPr>
              <a:spcAft>
                <a:spcPts val="2400"/>
              </a:spcAft>
            </a:pPr>
            <a:r>
              <a:rPr lang="en-US" dirty="0"/>
              <a:t>Purpose is to annually assess FDOT performance and  compliance with the MOU, NEPA, and environmental laws and regulations   </a:t>
            </a:r>
          </a:p>
          <a:p>
            <a:pPr>
              <a:spcAft>
                <a:spcPts val="2400"/>
              </a:spcAft>
            </a:pPr>
            <a:r>
              <a:rPr lang="en-US" dirty="0"/>
              <a:t>The SA Review Team consists of 12 members</a:t>
            </a:r>
          </a:p>
        </p:txBody>
      </p:sp>
      <p:sp>
        <p:nvSpPr>
          <p:cNvPr id="5" name="Slide Number Placeholder 4"/>
          <p:cNvSpPr>
            <a:spLocks noGrp="1"/>
          </p:cNvSpPr>
          <p:nvPr>
            <p:ph type="sldNum" sz="quarter" idx="12"/>
          </p:nvPr>
        </p:nvSpPr>
        <p:spPr/>
        <p:txBody>
          <a:bodyPr/>
          <a:lstStyle/>
          <a:p>
            <a:fld id="{C36A997D-243A-4F89-9286-B2689FAEAD31}" type="slidenum">
              <a:rPr lang="en-US" smtClean="0"/>
              <a:t>5</a:t>
            </a:fld>
            <a:endParaRPr lang="en-US" dirty="0"/>
          </a:p>
        </p:txBody>
      </p:sp>
      <p:graphicFrame>
        <p:nvGraphicFramePr>
          <p:cNvPr id="6" name="Table 5">
            <a:extLst>
              <a:ext uri="{FF2B5EF4-FFF2-40B4-BE49-F238E27FC236}">
                <a16:creationId xmlns:a16="http://schemas.microsoft.com/office/drawing/2014/main" id="{C032B494-38A5-4A1A-A20D-4BDCC39EE3AB}"/>
              </a:ext>
            </a:extLst>
          </p:cNvPr>
          <p:cNvGraphicFramePr>
            <a:graphicFrameLocks noGrp="1"/>
          </p:cNvGraphicFramePr>
          <p:nvPr>
            <p:extLst>
              <p:ext uri="{D42A27DB-BD31-4B8C-83A1-F6EECF244321}">
                <p14:modId xmlns:p14="http://schemas.microsoft.com/office/powerpoint/2010/main" val="298773895"/>
              </p:ext>
            </p:extLst>
          </p:nvPr>
        </p:nvGraphicFramePr>
        <p:xfrm>
          <a:off x="3276600" y="1426598"/>
          <a:ext cx="5486400" cy="3974704"/>
        </p:xfrm>
        <a:graphic>
          <a:graphicData uri="http://schemas.openxmlformats.org/drawingml/2006/table">
            <a:tbl>
              <a:tblPr firstRow="1" firstCol="1" bandRow="1">
                <a:tableStyleId>{5C22544A-7EE6-4342-B048-85BDC9FD1C3A}</a:tableStyleId>
              </a:tblPr>
              <a:tblGrid>
                <a:gridCol w="1828799">
                  <a:extLst>
                    <a:ext uri="{9D8B030D-6E8A-4147-A177-3AD203B41FA5}">
                      <a16:colId xmlns:a16="http://schemas.microsoft.com/office/drawing/2014/main" val="20000"/>
                    </a:ext>
                  </a:extLst>
                </a:gridCol>
                <a:gridCol w="3657601">
                  <a:extLst>
                    <a:ext uri="{9D8B030D-6E8A-4147-A177-3AD203B41FA5}">
                      <a16:colId xmlns:a16="http://schemas.microsoft.com/office/drawing/2014/main" val="20001"/>
                    </a:ext>
                  </a:extLst>
                </a:gridCol>
              </a:tblGrid>
              <a:tr h="535901">
                <a:tc gridSpan="2">
                  <a:txBody>
                    <a:bodyPr/>
                    <a:lstStyle/>
                    <a:p>
                      <a:pPr marL="0" marR="0" algn="ctr">
                        <a:spcBef>
                          <a:spcPts val="0"/>
                        </a:spcBef>
                        <a:spcAft>
                          <a:spcPts val="0"/>
                        </a:spcAft>
                      </a:pPr>
                      <a:endParaRPr lang="en-US" sz="14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2019 SELF-ASSESSMENT REVIEW TEAM</a:t>
                      </a:r>
                    </a:p>
                    <a:p>
                      <a:pPr marL="0" marR="0" algn="ctr">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7857" marR="57857" marT="0" marB="0"/>
                </a:tc>
                <a:tc hMerge="1">
                  <a:txBody>
                    <a:bodyPr/>
                    <a:lstStyle/>
                    <a:p>
                      <a:endParaRPr lang="en-US"/>
                    </a:p>
                  </a:txBody>
                  <a:tcPr/>
                </a:tc>
                <a:extLst>
                  <a:ext uri="{0D108BD9-81ED-4DB2-BD59-A6C34878D82A}">
                    <a16:rowId xmlns:a16="http://schemas.microsoft.com/office/drawing/2014/main" val="10000"/>
                  </a:ext>
                </a:extLst>
              </a:tr>
              <a:tr h="234012">
                <a:tc>
                  <a:txBody>
                    <a:bodyPr/>
                    <a:lstStyle/>
                    <a:p>
                      <a:pPr marL="0" marR="0">
                        <a:spcBef>
                          <a:spcPts val="0"/>
                        </a:spcBef>
                        <a:spcAft>
                          <a:spcPts val="0"/>
                        </a:spcAft>
                      </a:pPr>
                      <a:r>
                        <a:rPr lang="en-US" sz="1400" b="1" cap="all" baseline="0" dirty="0">
                          <a:effectLst/>
                          <a:latin typeface="Arial" panose="020B0604020202020204" pitchFamily="34" charset="0"/>
                          <a:cs typeface="Arial" panose="020B0604020202020204" pitchFamily="34" charset="0"/>
                        </a:rPr>
                        <a:t>Name</a:t>
                      </a:r>
                      <a:endParaRPr lang="en-US" sz="1400" b="1" cap="all" baseline="0" dirty="0">
                        <a:effectLst/>
                        <a:latin typeface="Arial" panose="020B0604020202020204" pitchFamily="34" charset="0"/>
                        <a:ea typeface="Calibri" panose="020F0502020204030204" pitchFamily="34" charset="0"/>
                        <a:cs typeface="Arial" panose="020B0604020202020204" pitchFamily="34" charset="0"/>
                      </a:endParaRPr>
                    </a:p>
                  </a:txBody>
                  <a:tcPr marL="57857" marR="57857" marT="0" marB="0"/>
                </a:tc>
                <a:tc>
                  <a:txBody>
                    <a:bodyPr/>
                    <a:lstStyle/>
                    <a:p>
                      <a:pPr marL="0" marR="0">
                        <a:spcBef>
                          <a:spcPts val="0"/>
                        </a:spcBef>
                        <a:spcAft>
                          <a:spcPts val="0"/>
                        </a:spcAft>
                      </a:pPr>
                      <a:r>
                        <a:rPr lang="en-US" sz="1400" b="1" cap="all" baseline="0" dirty="0">
                          <a:effectLst/>
                          <a:latin typeface="Arial" panose="020B0604020202020204" pitchFamily="34" charset="0"/>
                          <a:cs typeface="Arial" panose="020B0604020202020204" pitchFamily="34" charset="0"/>
                        </a:rPr>
                        <a:t>Unit</a:t>
                      </a:r>
                      <a:endParaRPr lang="en-US" sz="1400" b="1" cap="all" baseline="0" dirty="0">
                        <a:effectLst/>
                        <a:latin typeface="Arial" panose="020B0604020202020204" pitchFamily="34" charset="0"/>
                        <a:ea typeface="Calibri" panose="020F0502020204030204" pitchFamily="34" charset="0"/>
                        <a:cs typeface="Arial" panose="020B0604020202020204" pitchFamily="34" charset="0"/>
                      </a:endParaRPr>
                    </a:p>
                  </a:txBody>
                  <a:tcPr marL="57857" marR="57857" marT="0" marB="0"/>
                </a:tc>
                <a:extLst>
                  <a:ext uri="{0D108BD9-81ED-4DB2-BD59-A6C34878D82A}">
                    <a16:rowId xmlns:a16="http://schemas.microsoft.com/office/drawing/2014/main" val="10001"/>
                  </a:ext>
                </a:extLst>
              </a:tr>
              <a:tr h="247096">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Eric Whitehead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7857" marR="57857" marT="0" marB="0"/>
                </a:tc>
                <a:tc>
                  <a:txBody>
                    <a:bodyPr/>
                    <a:lstStyle/>
                    <a:p>
                      <a:pPr marL="0" marR="0">
                        <a:spcBef>
                          <a:spcPts val="0"/>
                        </a:spcBef>
                        <a:spcAft>
                          <a:spcPts val="0"/>
                        </a:spcAft>
                      </a:pPr>
                      <a:r>
                        <a:rPr lang="en-US" sz="1450" dirty="0">
                          <a:effectLst/>
                          <a:latin typeface="Arial" panose="020B0604020202020204" pitchFamily="34" charset="0"/>
                          <a:cs typeface="Arial" panose="020B0604020202020204" pitchFamily="34" charset="0"/>
                        </a:rPr>
                        <a:t>Quality Assurance and Performance</a:t>
                      </a:r>
                      <a:endParaRPr lang="en-US" sz="1450" dirty="0">
                        <a:effectLst/>
                        <a:latin typeface="Arial" panose="020B0604020202020204" pitchFamily="34" charset="0"/>
                        <a:ea typeface="Calibri" panose="020F0502020204030204" pitchFamily="34" charset="0"/>
                        <a:cs typeface="Arial" panose="020B0604020202020204" pitchFamily="34" charset="0"/>
                      </a:endParaRPr>
                    </a:p>
                  </a:txBody>
                  <a:tcPr marL="57857" marR="57857" marT="0" marB="0"/>
                </a:tc>
                <a:extLst>
                  <a:ext uri="{0D108BD9-81ED-4DB2-BD59-A6C34878D82A}">
                    <a16:rowId xmlns:a16="http://schemas.microsoft.com/office/drawing/2014/main" val="10002"/>
                  </a:ext>
                </a:extLst>
              </a:tr>
              <a:tr h="25519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Mariano Berrios</a:t>
                      </a:r>
                    </a:p>
                  </a:txBody>
                  <a:tcPr marL="57857" marR="57857" marT="0" marB="0"/>
                </a:tc>
                <a:tc>
                  <a:txBody>
                    <a:bodyPr/>
                    <a:lstStyle/>
                    <a:p>
                      <a:pPr marL="0" marR="0">
                        <a:spcBef>
                          <a:spcPts val="0"/>
                        </a:spcBef>
                        <a:spcAft>
                          <a:spcPts val="0"/>
                        </a:spcAft>
                      </a:pPr>
                      <a:r>
                        <a:rPr lang="en-US" sz="1450" dirty="0">
                          <a:effectLst/>
                          <a:latin typeface="Arial" panose="020B0604020202020204" pitchFamily="34" charset="0"/>
                          <a:ea typeface="Calibri" panose="020F0502020204030204" pitchFamily="34" charset="0"/>
                          <a:cs typeface="Arial" panose="020B0604020202020204" pitchFamily="34" charset="0"/>
                        </a:rPr>
                        <a:t>Environmental Review and Analysis</a:t>
                      </a:r>
                    </a:p>
                  </a:txBody>
                  <a:tcPr marL="57857" marR="57857" marT="0" marB="0"/>
                </a:tc>
                <a:extLst>
                  <a:ext uri="{0D108BD9-81ED-4DB2-BD59-A6C34878D82A}">
                    <a16:rowId xmlns:a16="http://schemas.microsoft.com/office/drawing/2014/main" val="10003"/>
                  </a:ext>
                </a:extLst>
              </a:tr>
              <a:tr h="25519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Brittany Bianco</a:t>
                      </a:r>
                    </a:p>
                  </a:txBody>
                  <a:tcPr marL="57857" marR="57857"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50" dirty="0">
                          <a:effectLst/>
                          <a:latin typeface="Arial" panose="020B0604020202020204" pitchFamily="34" charset="0"/>
                          <a:ea typeface="Calibri" panose="020F0502020204030204" pitchFamily="34" charset="0"/>
                          <a:cs typeface="Arial" panose="020B0604020202020204" pitchFamily="34" charset="0"/>
                        </a:rPr>
                        <a:t>Environmental Review and Analysis</a:t>
                      </a:r>
                    </a:p>
                  </a:txBody>
                  <a:tcPr marL="57857" marR="57857" marT="0" marB="0"/>
                </a:tc>
                <a:extLst>
                  <a:ext uri="{0D108BD9-81ED-4DB2-BD59-A6C34878D82A}">
                    <a16:rowId xmlns:a16="http://schemas.microsoft.com/office/drawing/2014/main" val="3447744372"/>
                  </a:ext>
                </a:extLst>
              </a:tr>
              <a:tr h="206176">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Katie Britt</a:t>
                      </a:r>
                    </a:p>
                  </a:txBody>
                  <a:tcPr marL="57857" marR="57857"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Environmental Review and Analysis</a:t>
                      </a:r>
                    </a:p>
                  </a:txBody>
                  <a:tcPr marL="57857" marR="57857" marT="0" marB="0"/>
                </a:tc>
                <a:extLst>
                  <a:ext uri="{0D108BD9-81ED-4DB2-BD59-A6C34878D82A}">
                    <a16:rowId xmlns:a16="http://schemas.microsoft.com/office/drawing/2014/main" val="10005"/>
                  </a:ext>
                </a:extLst>
              </a:tr>
              <a:tr h="357268">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Thu-Huong Clark</a:t>
                      </a:r>
                    </a:p>
                  </a:txBody>
                  <a:tcPr marL="57857" marR="57857"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Environmental Review and Analysis</a:t>
                      </a:r>
                    </a:p>
                  </a:txBody>
                  <a:tcPr marL="57857" marR="57857" marT="0" marB="0"/>
                </a:tc>
                <a:extLst>
                  <a:ext uri="{0D108BD9-81ED-4DB2-BD59-A6C34878D82A}">
                    <a16:rowId xmlns:a16="http://schemas.microsoft.com/office/drawing/2014/main" val="1798884014"/>
                  </a:ext>
                </a:extLst>
              </a:tr>
              <a:tr h="26795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Heidi Coggins</a:t>
                      </a:r>
                    </a:p>
                  </a:txBody>
                  <a:tcPr marL="57857" marR="57857" marT="0" marB="0"/>
                </a:tc>
                <a:tc>
                  <a:txBody>
                    <a:bodyPr/>
                    <a:lstStyle/>
                    <a:p>
                      <a:pPr marL="0" marR="0">
                        <a:spcBef>
                          <a:spcPts val="0"/>
                        </a:spcBef>
                        <a:spcAft>
                          <a:spcPts val="0"/>
                        </a:spcAft>
                      </a:pPr>
                      <a:r>
                        <a:rPr lang="en-US" sz="1450" dirty="0">
                          <a:effectLst/>
                          <a:latin typeface="Arial" panose="020B0604020202020204" pitchFamily="34" charset="0"/>
                          <a:ea typeface="Calibri" panose="020F0502020204030204" pitchFamily="34" charset="0"/>
                          <a:cs typeface="Arial" panose="020B0604020202020204" pitchFamily="34" charset="0"/>
                        </a:rPr>
                        <a:t>Engineering Review and Analysis</a:t>
                      </a:r>
                    </a:p>
                  </a:txBody>
                  <a:tcPr marL="57857" marR="57857" marT="0" marB="0"/>
                </a:tc>
                <a:extLst>
                  <a:ext uri="{0D108BD9-81ED-4DB2-BD59-A6C34878D82A}">
                    <a16:rowId xmlns:a16="http://schemas.microsoft.com/office/drawing/2014/main" val="641766162"/>
                  </a:ext>
                </a:extLst>
              </a:tr>
              <a:tr h="25519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Lindsay Guthrie</a:t>
                      </a:r>
                    </a:p>
                  </a:txBody>
                  <a:tcPr marL="57857" marR="57857"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Environmental Review and Analysis</a:t>
                      </a:r>
                    </a:p>
                  </a:txBody>
                  <a:tcPr marL="57857" marR="57857" marT="0" marB="0"/>
                </a:tc>
                <a:extLst>
                  <a:ext uri="{0D108BD9-81ED-4DB2-BD59-A6C34878D82A}">
                    <a16:rowId xmlns:a16="http://schemas.microsoft.com/office/drawing/2014/main" val="1487825552"/>
                  </a:ext>
                </a:extLst>
              </a:tr>
              <a:tr h="25519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Roy Jackson</a:t>
                      </a:r>
                    </a:p>
                  </a:txBody>
                  <a:tcPr marL="57857" marR="57857"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Environmental Review and Analysis</a:t>
                      </a:r>
                    </a:p>
                  </a:txBody>
                  <a:tcPr marL="57857" marR="57857" marT="0" marB="0"/>
                </a:tc>
                <a:extLst>
                  <a:ext uri="{0D108BD9-81ED-4DB2-BD59-A6C34878D82A}">
                    <a16:rowId xmlns:a16="http://schemas.microsoft.com/office/drawing/2014/main" val="133009202"/>
                  </a:ext>
                </a:extLst>
              </a:tr>
              <a:tr h="25519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Matt Marino</a:t>
                      </a:r>
                    </a:p>
                  </a:txBody>
                  <a:tcPr marL="57857" marR="57857"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Environmental Review and Analysis</a:t>
                      </a:r>
                    </a:p>
                  </a:txBody>
                  <a:tcPr marL="57857" marR="57857" marT="0" marB="0"/>
                </a:tc>
                <a:extLst>
                  <a:ext uri="{0D108BD9-81ED-4DB2-BD59-A6C34878D82A}">
                    <a16:rowId xmlns:a16="http://schemas.microsoft.com/office/drawing/2014/main" val="955109776"/>
                  </a:ext>
                </a:extLst>
              </a:tr>
              <a:tr h="25519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Ruth Roaza</a:t>
                      </a:r>
                    </a:p>
                  </a:txBody>
                  <a:tcPr marL="57857" marR="57857"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Quality Assurance and Performance</a:t>
                      </a:r>
                    </a:p>
                  </a:txBody>
                  <a:tcPr marL="57857" marR="57857" marT="0" marB="0"/>
                </a:tc>
                <a:extLst>
                  <a:ext uri="{0D108BD9-81ED-4DB2-BD59-A6C34878D82A}">
                    <a16:rowId xmlns:a16="http://schemas.microsoft.com/office/drawing/2014/main" val="1353732475"/>
                  </a:ext>
                </a:extLst>
              </a:tr>
              <a:tr h="255191">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Michael Sykes</a:t>
                      </a:r>
                    </a:p>
                  </a:txBody>
                  <a:tcPr marL="57857" marR="57857"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50" dirty="0">
                          <a:effectLst/>
                          <a:latin typeface="Arial" panose="020B0604020202020204" pitchFamily="34" charset="0"/>
                          <a:ea typeface="Calibri" panose="020F0502020204030204" pitchFamily="34" charset="0"/>
                          <a:cs typeface="Arial" panose="020B0604020202020204" pitchFamily="34" charset="0"/>
                        </a:rPr>
                        <a:t>Engineering Review and Analysis</a:t>
                      </a:r>
                    </a:p>
                  </a:txBody>
                  <a:tcPr marL="57857" marR="57857" marT="0" marB="0"/>
                </a:tc>
                <a:extLst>
                  <a:ext uri="{0D108BD9-81ED-4DB2-BD59-A6C34878D82A}">
                    <a16:rowId xmlns:a16="http://schemas.microsoft.com/office/drawing/2014/main" val="2191393069"/>
                  </a:ext>
                </a:extLst>
              </a:tr>
              <a:tr h="191393">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Mike McDaniel</a:t>
                      </a:r>
                    </a:p>
                  </a:txBody>
                  <a:tcPr marL="57857" marR="57857"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Environmental Review and Analysis</a:t>
                      </a:r>
                    </a:p>
                  </a:txBody>
                  <a:tcPr marL="57857" marR="57857" marT="0" marB="0"/>
                </a:tc>
                <a:extLst>
                  <a:ext uri="{0D108BD9-81ED-4DB2-BD59-A6C34878D82A}">
                    <a16:rowId xmlns:a16="http://schemas.microsoft.com/office/drawing/2014/main" val="3251823690"/>
                  </a:ext>
                </a:extLst>
              </a:tr>
            </a:tbl>
          </a:graphicData>
        </a:graphic>
      </p:graphicFrame>
    </p:spTree>
    <p:extLst>
      <p:ext uri="{BB962C8B-B14F-4D97-AF65-F5344CB8AC3E}">
        <p14:creationId xmlns:p14="http://schemas.microsoft.com/office/powerpoint/2010/main" val="925097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228600"/>
            <a:ext cx="8229600" cy="548640"/>
          </a:xfrm>
        </p:spPr>
        <p:txBody>
          <a:bodyPr/>
          <a:lstStyle/>
          <a:p>
            <a:r>
              <a:rPr lang="en-US" dirty="0"/>
              <a:t>Project Approvals Report</a:t>
            </a:r>
          </a:p>
        </p:txBody>
      </p:sp>
      <p:sp>
        <p:nvSpPr>
          <p:cNvPr id="4" name="Slide Number Placeholder 3"/>
          <p:cNvSpPr>
            <a:spLocks noGrp="1"/>
          </p:cNvSpPr>
          <p:nvPr>
            <p:ph type="sldNum" sz="quarter" idx="12"/>
          </p:nvPr>
        </p:nvSpPr>
        <p:spPr/>
        <p:txBody>
          <a:bodyPr/>
          <a:lstStyle/>
          <a:p>
            <a:fld id="{C36A997D-243A-4F89-9286-B2689FAEAD31}" type="slidenum">
              <a:rPr lang="en-US" smtClean="0"/>
              <a:t>6</a:t>
            </a:fld>
            <a:endParaRPr lang="en-US" dirty="0"/>
          </a:p>
        </p:txBody>
      </p:sp>
      <p:sp>
        <p:nvSpPr>
          <p:cNvPr id="3" name="Content Placeholder 2"/>
          <p:cNvSpPr>
            <a:spLocks noGrp="1"/>
          </p:cNvSpPr>
          <p:nvPr>
            <p:ph idx="1"/>
          </p:nvPr>
        </p:nvSpPr>
        <p:spPr>
          <a:xfrm>
            <a:off x="509270" y="838200"/>
            <a:ext cx="8104505" cy="4526280"/>
          </a:xfrm>
        </p:spPr>
        <p:txBody>
          <a:bodyPr>
            <a:normAutofit/>
          </a:bodyPr>
          <a:lstStyle/>
          <a:p>
            <a:r>
              <a:rPr lang="en-US" sz="2200" dirty="0"/>
              <a:t>FHWA requires FDOT provide a quarterly list of certified Approvals and Decisions  for NEPA projects</a:t>
            </a:r>
          </a:p>
          <a:p>
            <a:r>
              <a:rPr lang="en-US" sz="2200" dirty="0"/>
              <a:t>The list includes; Type </a:t>
            </a:r>
            <a:r>
              <a:rPr lang="fr-FR" sz="2200" dirty="0"/>
              <a:t>1 </a:t>
            </a:r>
            <a:r>
              <a:rPr lang="fr-FR" sz="2200" dirty="0" err="1"/>
              <a:t>CEs</a:t>
            </a:r>
            <a:r>
              <a:rPr lang="fr-FR" sz="2200" dirty="0"/>
              <a:t>, Type 2 </a:t>
            </a:r>
            <a:r>
              <a:rPr lang="fr-FR" sz="2200" dirty="0" err="1"/>
              <a:t>CEs</a:t>
            </a:r>
            <a:r>
              <a:rPr lang="fr-FR" sz="2200" dirty="0"/>
              <a:t>, </a:t>
            </a:r>
            <a:r>
              <a:rPr lang="fr-FR" sz="2200" dirty="0" err="1"/>
              <a:t>EAs</a:t>
            </a:r>
            <a:r>
              <a:rPr lang="fr-FR" sz="2200" dirty="0"/>
              <a:t>, </a:t>
            </a:r>
            <a:r>
              <a:rPr lang="fr-FR" sz="2200" dirty="0" err="1"/>
              <a:t>FONSIs</a:t>
            </a:r>
            <a:r>
              <a:rPr lang="fr-FR" sz="2200" dirty="0"/>
              <a:t>, </a:t>
            </a:r>
            <a:r>
              <a:rPr lang="fr-FR" sz="2200" dirty="0" err="1"/>
              <a:t>DEISs</a:t>
            </a:r>
            <a:r>
              <a:rPr lang="fr-FR" sz="2200" dirty="0"/>
              <a:t>, </a:t>
            </a:r>
            <a:r>
              <a:rPr lang="fr-FR" sz="2200" dirty="0" err="1"/>
              <a:t>FEISs</a:t>
            </a:r>
            <a:r>
              <a:rPr lang="fr-FR" sz="2200" dirty="0"/>
              <a:t>, FEIS/</a:t>
            </a:r>
            <a:r>
              <a:rPr lang="fr-FR" sz="2200" dirty="0" err="1"/>
              <a:t>RODs</a:t>
            </a:r>
            <a:r>
              <a:rPr lang="fr-FR" sz="2200" dirty="0"/>
              <a:t>, </a:t>
            </a:r>
            <a:r>
              <a:rPr lang="fr-FR" sz="2200" dirty="0" err="1"/>
              <a:t>RODs</a:t>
            </a:r>
            <a:r>
              <a:rPr lang="fr-FR" sz="2200" dirty="0"/>
              <a:t>, Section 4(f) </a:t>
            </a:r>
            <a:r>
              <a:rPr lang="fr-FR" sz="2200" dirty="0" err="1"/>
              <a:t>Determinations</a:t>
            </a:r>
            <a:r>
              <a:rPr lang="fr-FR" sz="2200" dirty="0"/>
              <a:t>, and </a:t>
            </a:r>
            <a:r>
              <a:rPr lang="fr-FR" sz="2200" dirty="0" err="1"/>
              <a:t>Re-evaluations</a:t>
            </a:r>
            <a:r>
              <a:rPr lang="fr-FR" sz="2200" dirty="0"/>
              <a:t> </a:t>
            </a:r>
          </a:p>
        </p:txBody>
      </p:sp>
      <p:pic>
        <p:nvPicPr>
          <p:cNvPr id="6" name="Picture 5">
            <a:extLst>
              <a:ext uri="{FF2B5EF4-FFF2-40B4-BE49-F238E27FC236}">
                <a16:creationId xmlns:a16="http://schemas.microsoft.com/office/drawing/2014/main" id="{9D4A2AE2-89C6-47C6-87FF-FAA1072169F0}"/>
              </a:ext>
            </a:extLst>
          </p:cNvPr>
          <p:cNvPicPr>
            <a:picLocks noChangeAspect="1"/>
          </p:cNvPicPr>
          <p:nvPr/>
        </p:nvPicPr>
        <p:blipFill rotWithShape="1">
          <a:blip r:embed="rId3"/>
          <a:srcRect l="12499" t="20770" r="15834" b="770"/>
          <a:stretch/>
        </p:blipFill>
        <p:spPr>
          <a:xfrm>
            <a:off x="1284922" y="2286000"/>
            <a:ext cx="6553200" cy="3886200"/>
          </a:xfrm>
          <a:prstGeom prst="rect">
            <a:avLst/>
          </a:prstGeom>
        </p:spPr>
      </p:pic>
    </p:spTree>
    <p:extLst>
      <p:ext uri="{BB962C8B-B14F-4D97-AF65-F5344CB8AC3E}">
        <p14:creationId xmlns:p14="http://schemas.microsoft.com/office/powerpoint/2010/main" val="2187459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077200" cy="822960"/>
          </a:xfrm>
        </p:spPr>
        <p:txBody>
          <a:bodyPr/>
          <a:lstStyle/>
          <a:p>
            <a:r>
              <a:rPr lang="en-US" u="sng" dirty="0"/>
              <a:t>2019</a:t>
            </a:r>
            <a:r>
              <a:rPr lang="en-US" dirty="0"/>
              <a:t> Target Topics</a:t>
            </a:r>
          </a:p>
        </p:txBody>
      </p:sp>
      <p:sp>
        <p:nvSpPr>
          <p:cNvPr id="4" name="Slide Number Placeholder 3"/>
          <p:cNvSpPr>
            <a:spLocks noGrp="1"/>
          </p:cNvSpPr>
          <p:nvPr>
            <p:ph type="sldNum" sz="quarter" idx="12"/>
          </p:nvPr>
        </p:nvSpPr>
        <p:spPr/>
        <p:txBody>
          <a:bodyPr/>
          <a:lstStyle/>
          <a:p>
            <a:fld id="{C36A997D-243A-4F89-9286-B2689FAEAD31}" type="slidenum">
              <a:rPr lang="en-US" smtClean="0"/>
              <a:t>7</a:t>
            </a:fld>
            <a:endParaRPr lang="en-US" dirty="0"/>
          </a:p>
        </p:txBody>
      </p:sp>
      <p:pic>
        <p:nvPicPr>
          <p:cNvPr id="7" name="Picture 2" descr="C:\Users\dhm\AppData\Local\Microsoft\Windows\Temporary Internet Files\Content.IE5\GPST13H8\focus-300x23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53232"/>
            <a:ext cx="1087381" cy="914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6">
            <a:extLst>
              <a:ext uri="{FF2B5EF4-FFF2-40B4-BE49-F238E27FC236}">
                <a16:creationId xmlns:a16="http://schemas.microsoft.com/office/drawing/2014/main" id="{EEF19F15-1AA0-452D-85CB-13EE84238647}"/>
              </a:ext>
            </a:extLst>
          </p:cNvPr>
          <p:cNvGraphicFramePr>
            <a:graphicFrameLocks noGrp="1"/>
          </p:cNvGraphicFramePr>
          <p:nvPr>
            <p:ph idx="1"/>
            <p:extLst>
              <p:ext uri="{D42A27DB-BD31-4B8C-83A1-F6EECF244321}">
                <p14:modId xmlns:p14="http://schemas.microsoft.com/office/powerpoint/2010/main" val="976419879"/>
              </p:ext>
            </p:extLst>
          </p:nvPr>
        </p:nvGraphicFramePr>
        <p:xfrm>
          <a:off x="381000" y="1232703"/>
          <a:ext cx="8077200" cy="4414043"/>
        </p:xfrm>
        <a:graphic>
          <a:graphicData uri="http://schemas.openxmlformats.org/drawingml/2006/table">
            <a:tbl>
              <a:tblPr/>
              <a:tblGrid>
                <a:gridCol w="781665">
                  <a:extLst>
                    <a:ext uri="{9D8B030D-6E8A-4147-A177-3AD203B41FA5}">
                      <a16:colId xmlns:a16="http://schemas.microsoft.com/office/drawing/2014/main" val="20000"/>
                    </a:ext>
                  </a:extLst>
                </a:gridCol>
                <a:gridCol w="2084437">
                  <a:extLst>
                    <a:ext uri="{9D8B030D-6E8A-4147-A177-3AD203B41FA5}">
                      <a16:colId xmlns:a16="http://schemas.microsoft.com/office/drawing/2014/main" val="20001"/>
                    </a:ext>
                  </a:extLst>
                </a:gridCol>
                <a:gridCol w="2605549">
                  <a:extLst>
                    <a:ext uri="{9D8B030D-6E8A-4147-A177-3AD203B41FA5}">
                      <a16:colId xmlns:a16="http://schemas.microsoft.com/office/drawing/2014/main" val="399683208"/>
                    </a:ext>
                  </a:extLst>
                </a:gridCol>
                <a:gridCol w="2605549">
                  <a:extLst>
                    <a:ext uri="{9D8B030D-6E8A-4147-A177-3AD203B41FA5}">
                      <a16:colId xmlns:a16="http://schemas.microsoft.com/office/drawing/2014/main" val="3520770846"/>
                    </a:ext>
                  </a:extLst>
                </a:gridCol>
              </a:tblGrid>
              <a:tr h="522175">
                <a:tc gridSpan="4">
                  <a:txBody>
                    <a:bodyPr/>
                    <a:lstStyle/>
                    <a:p>
                      <a:pPr algn="ctr" fontAlgn="ctr"/>
                      <a:r>
                        <a:rPr lang="en-US" sz="1800" b="0" i="0" u="none" strike="noStrike" dirty="0">
                          <a:solidFill>
                            <a:srgbClr val="1F497D"/>
                          </a:solidFill>
                          <a:effectLst/>
                          <a:latin typeface="Arial" panose="020B0604020202020204" pitchFamily="34" charset="0"/>
                        </a:rPr>
                        <a:t>NEPA Assignment Self-Assessment Project-Related Review Topics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pPr algn="ctr" fontAlgn="ctr"/>
                      <a:endParaRPr lang="en-US" sz="1800" b="0" i="0" u="none" strike="noStrike" dirty="0">
                        <a:solidFill>
                          <a:srgbClr val="1F497D"/>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0"/>
                  </a:ext>
                </a:extLst>
              </a:tr>
              <a:tr h="318929">
                <a:tc>
                  <a:txBody>
                    <a:bodyPr/>
                    <a:lstStyle/>
                    <a:p>
                      <a:pPr algn="l" fontAlgn="b"/>
                      <a:r>
                        <a:rPr lang="en-US" sz="1600" b="1" i="0" u="none" strike="noStrike" dirty="0">
                          <a:solidFill>
                            <a:srgbClr val="000000"/>
                          </a:solidFill>
                          <a:effectLst/>
                          <a:latin typeface="Arial" panose="020B0604020202020204" pitchFamily="34" charset="0"/>
                        </a:rPr>
                        <a:t>No.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600" b="1" i="0" u="none" strike="noStrike" dirty="0">
                          <a:solidFill>
                            <a:srgbClr val="000000"/>
                          </a:solidFill>
                          <a:effectLst/>
                          <a:latin typeface="Arial" panose="020B0604020202020204" pitchFamily="34" charset="0"/>
                        </a:rPr>
                        <a:t>Topics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600" b="1" i="0" u="none" strike="noStrike" dirty="0">
                          <a:solidFill>
                            <a:srgbClr val="000000"/>
                          </a:solidFill>
                          <a:effectLst/>
                          <a:latin typeface="Arial" panose="020B0604020202020204" pitchFamily="34" charset="0"/>
                        </a:rPr>
                        <a:t>Lead Reviewer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600" b="1" i="0" u="none" strike="noStrike" dirty="0">
                          <a:solidFill>
                            <a:srgbClr val="000000"/>
                          </a:solidFill>
                          <a:effectLst/>
                          <a:latin typeface="Arial" panose="020B0604020202020204" pitchFamily="34" charset="0"/>
                        </a:rPr>
                        <a:t>Review Teams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1"/>
                  </a:ext>
                </a:extLst>
              </a:tr>
              <a:tr h="974193">
                <a:tc>
                  <a:txBody>
                    <a:bodyPr/>
                    <a:lstStyle/>
                    <a:p>
                      <a:pPr algn="l" fontAlgn="t"/>
                      <a:r>
                        <a:rPr lang="en-US" sz="1600" b="0" i="0" u="none" strike="noStrike" dirty="0">
                          <a:solidFill>
                            <a:srgbClr val="000000"/>
                          </a:solidFill>
                          <a:effectLst/>
                          <a:latin typeface="Arial" panose="020B0604020202020204" pitchFamily="34" charset="0"/>
                        </a:rPr>
                        <a:t>1</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chemeClr val="tx1"/>
                          </a:solidFill>
                          <a:effectLst/>
                          <a:latin typeface="Arial" panose="020B0604020202020204" pitchFamily="34" charset="0"/>
                        </a:rPr>
                        <a:t>Noise, MOU Standard Statement, Relocation*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chemeClr val="tx1"/>
                          </a:solidFill>
                          <a:effectLst/>
                          <a:latin typeface="Arial" panose="020B0604020202020204" pitchFamily="34" charset="0"/>
                        </a:rPr>
                        <a:t>Pete McGilvray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chemeClr val="tx1"/>
                          </a:solidFill>
                          <a:effectLst/>
                          <a:latin typeface="Arial" panose="020B0604020202020204" pitchFamily="34" charset="0"/>
                        </a:rPr>
                        <a:t>Thu, Mariano, Mike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9600">
                <a:tc>
                  <a:txBody>
                    <a:bodyPr/>
                    <a:lstStyle/>
                    <a:p>
                      <a:pPr algn="l" fontAlgn="t"/>
                      <a:r>
                        <a:rPr lang="en-US" sz="1600" b="0" i="0" u="none" strike="noStrike" dirty="0">
                          <a:solidFill>
                            <a:srgbClr val="000000"/>
                          </a:solidFill>
                          <a:effectLst/>
                          <a:latin typeface="Arial" panose="020B0604020202020204" pitchFamily="34" charset="0"/>
                        </a:rPr>
                        <a:t>2</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chemeClr val="tx1"/>
                          </a:solidFill>
                          <a:effectLst/>
                          <a:latin typeface="Arial" panose="020B0604020202020204" pitchFamily="34" charset="0"/>
                        </a:rPr>
                        <a:t>Interchange Policy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chemeClr val="tx1"/>
                          </a:solidFill>
                          <a:effectLst/>
                          <a:latin typeface="Arial" panose="020B0604020202020204" pitchFamily="34" charset="0"/>
                        </a:rPr>
                        <a:t>Victor Muchuruza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chemeClr val="tx1"/>
                          </a:solidFill>
                          <a:effectLst/>
                          <a:latin typeface="Arial" panose="020B0604020202020204" pitchFamily="34" charset="0"/>
                        </a:rPr>
                        <a:t>Roy, Heidi, Lindsay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30970">
                <a:tc>
                  <a:txBody>
                    <a:bodyPr/>
                    <a:lstStyle/>
                    <a:p>
                      <a:pPr algn="l" fontAlgn="t"/>
                      <a:r>
                        <a:rPr lang="en-US" sz="1600" b="0" i="0" u="none" strike="noStrike" dirty="0">
                          <a:solidFill>
                            <a:srgbClr val="000000"/>
                          </a:solidFill>
                          <a:effectLst/>
                          <a:latin typeface="Arial" panose="020B0604020202020204" pitchFamily="34" charset="0"/>
                        </a:rPr>
                        <a:t>3</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chemeClr val="tx1"/>
                          </a:solidFill>
                          <a:effectLst/>
                          <a:latin typeface="Arial" panose="020B0604020202020204" pitchFamily="34" charset="0"/>
                        </a:rPr>
                        <a:t>Public Involvement Plan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chemeClr val="tx1"/>
                          </a:solidFill>
                          <a:effectLst/>
                          <a:latin typeface="Arial" panose="020B0604020202020204" pitchFamily="34" charset="0"/>
                        </a:rPr>
                        <a:t>Katasha Cornwell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chemeClr val="tx1"/>
                          </a:solidFill>
                          <a:effectLst/>
                          <a:latin typeface="Arial" panose="020B0604020202020204" pitchFamily="34" charset="0"/>
                        </a:rPr>
                        <a:t>Matthew, Michael, Katie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987128"/>
                  </a:ext>
                </a:extLst>
              </a:tr>
              <a:tr h="793030">
                <a:tc>
                  <a:txBody>
                    <a:bodyPr/>
                    <a:lstStyle/>
                    <a:p>
                      <a:pPr algn="l" fontAlgn="t"/>
                      <a:r>
                        <a:rPr lang="en-US" sz="1600" b="0" i="0" u="none" strike="noStrike" dirty="0">
                          <a:solidFill>
                            <a:srgbClr val="000000"/>
                          </a:solidFill>
                          <a:effectLst/>
                          <a:latin typeface="Arial" panose="020B0604020202020204" pitchFamily="34" charset="0"/>
                        </a:rPr>
                        <a:t>4</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chemeClr val="tx1"/>
                          </a:solidFill>
                          <a:effectLst/>
                          <a:latin typeface="Arial" panose="020B0604020202020204" pitchFamily="34" charset="0"/>
                        </a:rPr>
                        <a:t>Sociocultural Evaluation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chemeClr val="tx1"/>
                          </a:solidFill>
                          <a:effectLst/>
                          <a:latin typeface="Arial" panose="020B0604020202020204" pitchFamily="34" charset="0"/>
                        </a:rPr>
                        <a:t>Margie Kirby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chemeClr val="tx1"/>
                          </a:solidFill>
                          <a:effectLst/>
                          <a:latin typeface="Arial" panose="020B0604020202020204" pitchFamily="34" charset="0"/>
                        </a:rPr>
                        <a:t>Ruth, Brittany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5960934"/>
                  </a:ext>
                </a:extLst>
              </a:tr>
              <a:tr h="465146">
                <a:tc gridSpan="4">
                  <a:txBody>
                    <a:bodyPr/>
                    <a:lstStyle/>
                    <a:p>
                      <a:pPr algn="l" fontAlgn="t"/>
                      <a:r>
                        <a:rPr lang="en-US" sz="1600" b="0" i="0" u="none" strike="noStrike" dirty="0">
                          <a:solidFill>
                            <a:srgbClr val="000000"/>
                          </a:solidFill>
                          <a:effectLst/>
                          <a:latin typeface="Arial" panose="020B0604020202020204" pitchFamily="34" charset="0"/>
                        </a:rPr>
                        <a:t>*Required follow-up topics from 2018 Self-Assessment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n-US" sz="1600" b="0" i="0" u="none" strike="noStrike" dirty="0">
                        <a:solidFill>
                          <a:schemeClr val="tx1"/>
                        </a:solidFill>
                        <a:effectLst/>
                        <a:latin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l" fontAlgn="t"/>
                      <a:endParaRPr lang="en-US" sz="1600" b="0" i="0" u="none" strike="noStrike" dirty="0">
                        <a:solidFill>
                          <a:srgbClr val="000000"/>
                        </a:solidFill>
                        <a:effectLst/>
                        <a:latin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4708881"/>
                  </a:ext>
                </a:extLst>
              </a:tr>
            </a:tbl>
          </a:graphicData>
        </a:graphic>
      </p:graphicFrame>
    </p:spTree>
    <p:extLst>
      <p:ext uri="{BB962C8B-B14F-4D97-AF65-F5344CB8AC3E}">
        <p14:creationId xmlns:p14="http://schemas.microsoft.com/office/powerpoint/2010/main" val="3031780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609282"/>
          </a:xfrm>
        </p:spPr>
        <p:txBody>
          <a:bodyPr/>
          <a:lstStyle/>
          <a:p>
            <a:r>
              <a:rPr lang="en-US" dirty="0"/>
              <a:t>2018 Self-Assessment Outcomes</a:t>
            </a:r>
          </a:p>
        </p:txBody>
      </p:sp>
      <p:sp>
        <p:nvSpPr>
          <p:cNvPr id="3" name="Content Placeholder 2"/>
          <p:cNvSpPr>
            <a:spLocks noGrp="1"/>
          </p:cNvSpPr>
          <p:nvPr>
            <p:ph idx="1"/>
          </p:nvPr>
        </p:nvSpPr>
        <p:spPr>
          <a:xfrm>
            <a:off x="145122" y="1295399"/>
            <a:ext cx="7017678" cy="4851281"/>
          </a:xfrm>
        </p:spPr>
        <p:txBody>
          <a:bodyPr>
            <a:normAutofit fontScale="92500"/>
          </a:bodyPr>
          <a:lstStyle/>
          <a:p>
            <a:pPr marL="349250" indent="-349250"/>
            <a:r>
              <a:rPr lang="en-US" sz="2200" dirty="0">
                <a:latin typeface="Arial" panose="020B0604020202020204" pitchFamily="34" charset="0"/>
                <a:cs typeface="Arial" panose="020B0604020202020204" pitchFamily="34" charset="0"/>
              </a:rPr>
              <a:t>Performance results showed FDOT meeting or exceeding performance targets for all qualifying projects for nine metrics</a:t>
            </a:r>
          </a:p>
          <a:p>
            <a:pPr marL="349250" indent="-349250"/>
            <a:r>
              <a:rPr lang="en-US" sz="2200" dirty="0">
                <a:latin typeface="Arial" panose="020B0604020202020204" pitchFamily="34" charset="0"/>
                <a:cs typeface="Arial" panose="020B0604020202020204" pitchFamily="34" charset="0"/>
              </a:rPr>
              <a:t>Found 2 successful practices on re-checking contamination data quality, and providing detailed narratives for effect determinations of protected species and habitat and how effective determinations reached for Type 1 CEs</a:t>
            </a:r>
          </a:p>
          <a:p>
            <a:pPr marL="349250" indent="-349250"/>
            <a:r>
              <a:rPr lang="en-US" sz="2200" dirty="0">
                <a:latin typeface="Arial" panose="020B0604020202020204" pitchFamily="34" charset="0"/>
                <a:cs typeface="Arial" panose="020B0604020202020204" pitchFamily="34" charset="0"/>
              </a:rPr>
              <a:t>Found 8 opportunities for improvement for documentation quality, clear and appropriate explanations and statements for species and habitat determinations, processing emergency projects, and whether relocation is anticipated</a:t>
            </a:r>
          </a:p>
          <a:p>
            <a:pPr marL="339725" indent="-339725"/>
            <a:r>
              <a:rPr lang="en-US" sz="2200" dirty="0">
                <a:latin typeface="Arial" panose="020B0604020202020204" pitchFamily="34" charset="0"/>
                <a:cs typeface="Arial" panose="020B0604020202020204" pitchFamily="34" charset="0"/>
              </a:rPr>
              <a:t>Found 4 non-compliance observations on Noise, MOU Standard Statements, and Relocation – OEM updated the PD&amp;E Manual, notified all Districts of changes, and requested Districts to take the necessary steps in their QA/QC processes to resolve these actions moving forward</a:t>
            </a:r>
            <a:r>
              <a:rPr lang="en-US" dirty="0"/>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36A997D-243A-4F89-9286-B2689FAEAD31}" type="slidenum">
              <a:rPr lang="en-US" smtClean="0"/>
              <a:t>8</a:t>
            </a:fld>
            <a:endParaRPr lang="en-US" dirty="0"/>
          </a:p>
        </p:txBody>
      </p:sp>
      <p:pic>
        <p:nvPicPr>
          <p:cNvPr id="5" name="Picture 4">
            <a:extLst>
              <a:ext uri="{FF2B5EF4-FFF2-40B4-BE49-F238E27FC236}">
                <a16:creationId xmlns:a16="http://schemas.microsoft.com/office/drawing/2014/main" id="{57B153D5-0E0A-4BAE-A62A-51C414D413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1447800"/>
            <a:ext cx="1524000" cy="4038600"/>
          </a:xfrm>
          <a:prstGeom prst="rect">
            <a:avLst/>
          </a:prstGeom>
          <a:ln w="19050">
            <a:solidFill>
              <a:srgbClr val="007BA2"/>
            </a:solidFill>
          </a:ln>
        </p:spPr>
      </p:pic>
    </p:spTree>
    <p:custDataLst>
      <p:tags r:id="rId1"/>
    </p:custDataLst>
    <p:extLst>
      <p:ext uri="{BB962C8B-B14F-4D97-AF65-F5344CB8AC3E}">
        <p14:creationId xmlns:p14="http://schemas.microsoft.com/office/powerpoint/2010/main" val="1648414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Self-Assessment Scope</a:t>
            </a:r>
          </a:p>
        </p:txBody>
      </p:sp>
      <p:sp>
        <p:nvSpPr>
          <p:cNvPr id="3" name="Content Placeholder 2"/>
          <p:cNvSpPr>
            <a:spLocks noGrp="1"/>
          </p:cNvSpPr>
          <p:nvPr>
            <p:ph idx="1"/>
          </p:nvPr>
        </p:nvSpPr>
        <p:spPr>
          <a:xfrm>
            <a:off x="2667000" y="1524000"/>
            <a:ext cx="6096000" cy="4724400"/>
          </a:xfrm>
        </p:spPr>
        <p:txBody>
          <a:bodyPr>
            <a:normAutofit/>
          </a:bodyPr>
          <a:lstStyle/>
          <a:p>
            <a:r>
              <a:rPr lang="en-US" sz="2800" dirty="0"/>
              <a:t>Review period of </a:t>
            </a:r>
            <a:r>
              <a:rPr lang="en-US" sz="2800" b="1" dirty="0"/>
              <a:t>May 1, 2018 through April 30, 2019</a:t>
            </a:r>
            <a:r>
              <a:rPr lang="en-US" sz="2800" dirty="0"/>
              <a:t>, selected to be consistent with FHWA audit period</a:t>
            </a:r>
          </a:p>
          <a:p>
            <a:r>
              <a:rPr lang="en-US" sz="2800" dirty="0"/>
              <a:t>All NEPA Performance Measures with qualifying projects (Compliance with NEPA and federal environmental laws, QA/QC of NEPA Decisions, Relationships with Agencies and the Public, and Increased Efficiency and Timeliness of NEPA Process)</a:t>
            </a:r>
          </a:p>
          <a:p>
            <a:r>
              <a:rPr lang="en-US" sz="2800" dirty="0"/>
              <a:t>Sample of Project Approvals to review based upon NEPA focus topics</a:t>
            </a:r>
          </a:p>
        </p:txBody>
      </p:sp>
      <p:sp>
        <p:nvSpPr>
          <p:cNvPr id="4" name="Slide Number Placeholder 3"/>
          <p:cNvSpPr>
            <a:spLocks noGrp="1"/>
          </p:cNvSpPr>
          <p:nvPr>
            <p:ph type="sldNum" sz="quarter" idx="12"/>
          </p:nvPr>
        </p:nvSpPr>
        <p:spPr/>
        <p:txBody>
          <a:bodyPr/>
          <a:lstStyle/>
          <a:p>
            <a:fld id="{C36A997D-243A-4F89-9286-B2689FAEAD31}" type="slidenum">
              <a:rPr lang="en-US" smtClean="0"/>
              <a:t>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524000"/>
            <a:ext cx="2146059" cy="3810000"/>
          </a:xfrm>
          <a:prstGeom prst="rect">
            <a:avLst/>
          </a:prstGeom>
        </p:spPr>
      </p:pic>
    </p:spTree>
    <p:extLst>
      <p:ext uri="{BB962C8B-B14F-4D97-AF65-F5344CB8AC3E}">
        <p14:creationId xmlns:p14="http://schemas.microsoft.com/office/powerpoint/2010/main" val="6251310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EM PPT Template C (05062016)">
  <a:themeElements>
    <a:clrScheme name="OEM Color Spectrum Template 01">
      <a:dk1>
        <a:sysClr val="windowText" lastClr="000000"/>
      </a:dk1>
      <a:lt1>
        <a:sysClr val="window" lastClr="FFFFFF"/>
      </a:lt1>
      <a:dk2>
        <a:srgbClr val="1F4283"/>
      </a:dk2>
      <a:lt2>
        <a:srgbClr val="EEECE1"/>
      </a:lt2>
      <a:accent1>
        <a:srgbClr val="0DB14B"/>
      </a:accent1>
      <a:accent2>
        <a:srgbClr val="007AA4"/>
      </a:accent2>
      <a:accent3>
        <a:srgbClr val="CA5C28"/>
      </a:accent3>
      <a:accent4>
        <a:srgbClr val="8064A2"/>
      </a:accent4>
      <a:accent5>
        <a:srgbClr val="AE9D41"/>
      </a:accent5>
      <a:accent6>
        <a:srgbClr val="F79646"/>
      </a:accent6>
      <a:hlink>
        <a:srgbClr val="69A1C2"/>
      </a:hlink>
      <a:folHlink>
        <a:srgbClr val="D72E2A"/>
      </a:folHlink>
    </a:clrScheme>
    <a:fontScheme name="Custom 1">
      <a:majorFont>
        <a:latin typeface="Tahoma"/>
        <a:ea typeface=""/>
        <a:cs typeface=""/>
      </a:majorFont>
      <a:minorFont>
        <a:latin typeface="Calibri"/>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5870</TotalTime>
  <Words>3284</Words>
  <Application>Microsoft Office PowerPoint</Application>
  <PresentationFormat>On-screen Show (4:3)</PresentationFormat>
  <Paragraphs>370</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Symbol</vt:lpstr>
      <vt:lpstr>Tahoma</vt:lpstr>
      <vt:lpstr>Arial</vt:lpstr>
      <vt:lpstr>Calibri</vt:lpstr>
      <vt:lpstr>AECOM Sans</vt:lpstr>
      <vt:lpstr>Wingdings</vt:lpstr>
      <vt:lpstr>Times New Roman</vt:lpstr>
      <vt:lpstr>Brush Script MT</vt:lpstr>
      <vt:lpstr>OEM PPT Template C (05062016)</vt:lpstr>
      <vt:lpstr> 2019 NEPA Self-Assessment: May 1, 2018 – August 21, 2019</vt:lpstr>
      <vt:lpstr>OEM Representatives</vt:lpstr>
      <vt:lpstr>Meeting Objectives</vt:lpstr>
      <vt:lpstr>Authority for Self-Assessment</vt:lpstr>
      <vt:lpstr>Purpose of Self-Assessment and Review Team Members</vt:lpstr>
      <vt:lpstr>Project Approvals Report</vt:lpstr>
      <vt:lpstr>2019 Target Topics</vt:lpstr>
      <vt:lpstr>2018 Self-Assessment Outcomes</vt:lpstr>
      <vt:lpstr>Self-Assessment Scope</vt:lpstr>
      <vt:lpstr>Overview of Self-Assessment Process</vt:lpstr>
      <vt:lpstr>2nd FHWA Audit Report Findings (2018) </vt:lpstr>
      <vt:lpstr>2nd FHWA Audit Report Findings (2018)</vt:lpstr>
      <vt:lpstr>2nd FHWA Audit Report Findings (2018)</vt:lpstr>
      <vt:lpstr>FHWA Audit Readiness for 2019</vt:lpstr>
      <vt:lpstr>FHWA 2019 Audit Team</vt:lpstr>
      <vt:lpstr>Learn or Refresh, Refresh, Refresh</vt:lpstr>
      <vt:lpstr>What is included in the project file? </vt:lpstr>
      <vt:lpstr>What is included in the project file? </vt:lpstr>
      <vt:lpstr>Dates to Remember</vt:lpstr>
      <vt:lpstr>Next Steps</vt:lpstr>
      <vt:lpstr>Participants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NEPA Assignment: Office of Environmental Management Self-Assessments and FHWA Audits</dc:title>
  <dc:creator>ev985pm;ev985ew</dc:creator>
  <cp:keywords>NEPA Assignment</cp:keywords>
  <cp:lastModifiedBy>Whitehead, Eric</cp:lastModifiedBy>
  <cp:revision>474</cp:revision>
  <cp:lastPrinted>2017-05-08T14:23:08Z</cp:lastPrinted>
  <dcterms:modified xsi:type="dcterms:W3CDTF">2019-04-29T11:50:28Z</dcterms:modified>
</cp:coreProperties>
</file>