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9" r:id="rId2"/>
    <p:sldId id="318" r:id="rId3"/>
    <p:sldId id="362" r:id="rId4"/>
    <p:sldId id="372" r:id="rId5"/>
    <p:sldId id="369" r:id="rId6"/>
    <p:sldId id="368" r:id="rId7"/>
    <p:sldId id="363" r:id="rId8"/>
    <p:sldId id="370" r:id="rId9"/>
    <p:sldId id="364" r:id="rId10"/>
    <p:sldId id="365" r:id="rId11"/>
    <p:sldId id="371" r:id="rId12"/>
    <p:sldId id="361" r:id="rId13"/>
    <p:sldId id="3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76A"/>
    <a:srgbClr val="66FF66"/>
    <a:srgbClr val="4472C4"/>
    <a:srgbClr val="E8DFD8"/>
    <a:srgbClr val="CCC3BA"/>
    <a:srgbClr val="D2D5C1"/>
    <a:srgbClr val="CC9900"/>
    <a:srgbClr val="DCD8C1"/>
    <a:srgbClr val="DAD8C3"/>
    <a:srgbClr val="DFD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27" autoAdjust="0"/>
    <p:restoredTop sz="83563" autoAdjust="0"/>
  </p:normalViewPr>
  <p:slideViewPr>
    <p:cSldViewPr snapToGrid="0">
      <p:cViewPr varScale="1">
        <p:scale>
          <a:sx n="60" d="100"/>
          <a:sy n="60" d="100"/>
        </p:scale>
        <p:origin x="588" y="66"/>
      </p:cViewPr>
      <p:guideLst/>
    </p:cSldViewPr>
  </p:slideViewPr>
  <p:outlineViewPr>
    <p:cViewPr>
      <p:scale>
        <a:sx n="33" d="100"/>
        <a:sy n="33" d="100"/>
      </p:scale>
      <p:origin x="0" y="-596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Florida Panthers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Estimated Population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Sheet1!$A$2:$A$38</c:f>
              <c:strCache>
                <c:ptCount val="37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</c:strCache>
            </c:strRef>
          </c:cat>
          <c:val>
            <c:numRef>
              <c:f>Sheet1!$C$2:$C$38</c:f>
              <c:numCache>
                <c:formatCode>General</c:formatCode>
                <c:ptCount val="37"/>
                <c:pt idx="0">
                  <c:v>10</c:v>
                </c:pt>
                <c:pt idx="1">
                  <c:v>17</c:v>
                </c:pt>
                <c:pt idx="2">
                  <c:v>17</c:v>
                </c:pt>
                <c:pt idx="3">
                  <c:v>20</c:v>
                </c:pt>
                <c:pt idx="4">
                  <c:v>30</c:v>
                </c:pt>
                <c:pt idx="5">
                  <c:v>27</c:v>
                </c:pt>
                <c:pt idx="6">
                  <c:v>25</c:v>
                </c:pt>
                <c:pt idx="7">
                  <c:v>25</c:v>
                </c:pt>
                <c:pt idx="8">
                  <c:v>21</c:v>
                </c:pt>
                <c:pt idx="9">
                  <c:v>29</c:v>
                </c:pt>
                <c:pt idx="10">
                  <c:v>19</c:v>
                </c:pt>
                <c:pt idx="11">
                  <c:v>28</c:v>
                </c:pt>
                <c:pt idx="12">
                  <c:v>21</c:v>
                </c:pt>
                <c:pt idx="13">
                  <c:v>23</c:v>
                </c:pt>
                <c:pt idx="14">
                  <c:v>25</c:v>
                </c:pt>
                <c:pt idx="15">
                  <c:v>35</c:v>
                </c:pt>
                <c:pt idx="16">
                  <c:v>40</c:v>
                </c:pt>
                <c:pt idx="17">
                  <c:v>50</c:v>
                </c:pt>
                <c:pt idx="18">
                  <c:v>52</c:v>
                </c:pt>
                <c:pt idx="19">
                  <c:v>63</c:v>
                </c:pt>
                <c:pt idx="20">
                  <c:v>79</c:v>
                </c:pt>
                <c:pt idx="21">
                  <c:v>80</c:v>
                </c:pt>
                <c:pt idx="22">
                  <c:v>77</c:v>
                </c:pt>
                <c:pt idx="23">
                  <c:v>80</c:v>
                </c:pt>
                <c:pt idx="24">
                  <c:v>85</c:v>
                </c:pt>
                <c:pt idx="25">
                  <c:v>90</c:v>
                </c:pt>
                <c:pt idx="26">
                  <c:v>118</c:v>
                </c:pt>
                <c:pt idx="27">
                  <c:v>100</c:v>
                </c:pt>
                <c:pt idx="28">
                  <c:v>110</c:v>
                </c:pt>
                <c:pt idx="29">
                  <c:v>112</c:v>
                </c:pt>
                <c:pt idx="30">
                  <c:v>105</c:v>
                </c:pt>
                <c:pt idx="31">
                  <c:v>122</c:v>
                </c:pt>
                <c:pt idx="32">
                  <c:v>130</c:v>
                </c:pt>
                <c:pt idx="33">
                  <c:v>140</c:v>
                </c:pt>
                <c:pt idx="34">
                  <c:v>140</c:v>
                </c:pt>
                <c:pt idx="35">
                  <c:v>160</c:v>
                </c:pt>
                <c:pt idx="36">
                  <c:v>175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55-4522-9670-E686032E3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1891536"/>
        <c:axId val="521887928"/>
      </c:lineChart>
      <c:lineChart>
        <c:grouping val="standard"/>
        <c:varyColors val="0"/>
        <c:ser>
          <c:idx val="0"/>
          <c:order val="0"/>
          <c:tx>
            <c:v>Road Mortalities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Sheet1!$A$2:$A$38</c:f>
              <c:strCache>
                <c:ptCount val="37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</c:strCache>
            </c:strRef>
          </c:cat>
          <c:val>
            <c:numRef>
              <c:f>Sheet1!$B$2:$B$38</c:f>
              <c:numCache>
                <c:formatCode>General</c:formatCode>
                <c:ptCount val="37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3</c:v>
                </c:pt>
                <c:pt idx="18">
                  <c:v>3</c:v>
                </c:pt>
                <c:pt idx="19">
                  <c:v>7</c:v>
                </c:pt>
                <c:pt idx="20">
                  <c:v>7</c:v>
                </c:pt>
                <c:pt idx="21">
                  <c:v>6</c:v>
                </c:pt>
                <c:pt idx="22">
                  <c:v>10</c:v>
                </c:pt>
                <c:pt idx="23">
                  <c:v>9</c:v>
                </c:pt>
                <c:pt idx="24">
                  <c:v>9</c:v>
                </c:pt>
                <c:pt idx="25">
                  <c:v>11</c:v>
                </c:pt>
                <c:pt idx="26">
                  <c:v>15</c:v>
                </c:pt>
                <c:pt idx="27">
                  <c:v>10</c:v>
                </c:pt>
                <c:pt idx="28">
                  <c:v>18</c:v>
                </c:pt>
                <c:pt idx="29">
                  <c:v>16</c:v>
                </c:pt>
                <c:pt idx="30">
                  <c:v>10</c:v>
                </c:pt>
                <c:pt idx="31">
                  <c:v>19</c:v>
                </c:pt>
                <c:pt idx="32">
                  <c:v>15</c:v>
                </c:pt>
                <c:pt idx="33">
                  <c:v>25</c:v>
                </c:pt>
                <c:pt idx="34">
                  <c:v>30</c:v>
                </c:pt>
                <c:pt idx="35">
                  <c:v>34</c:v>
                </c:pt>
                <c:pt idx="36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55-4522-9670-E686032E3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892576"/>
        <c:axId val="461899136"/>
      </c:lineChart>
      <c:dateAx>
        <c:axId val="521891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887928"/>
        <c:crosses val="autoZero"/>
        <c:auto val="0"/>
        <c:lblOffset val="100"/>
        <c:baseTimeUnit val="days"/>
      </c:dateAx>
      <c:valAx>
        <c:axId val="52188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891536"/>
        <c:crosses val="autoZero"/>
        <c:crossBetween val="between"/>
      </c:valAx>
      <c:valAx>
        <c:axId val="4618991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92576"/>
        <c:crosses val="max"/>
        <c:crossBetween val="between"/>
      </c:valAx>
      <c:catAx>
        <c:axId val="461892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18991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99234-64C0-448A-9058-F57052BD0B3F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B5152-41CA-42A3-B143-C0AC101E9A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152-41CA-42A3-B143-C0AC101E9A6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7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B5152-41CA-42A3-B143-C0AC101E9A6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6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ADC600-150C-422B-BD25-C24ED9DB490C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02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8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9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4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1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6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1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6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0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60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2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4A895-49A3-4064-AC31-2CAA93E85A47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5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6968"/>
            <a:ext cx="9144000" cy="1033756"/>
          </a:xfrm>
        </p:spPr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</a:rPr>
              <a:t>Sean Greene, Land Use Planning Program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Office of Conservation Planning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6096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Wildlife Crossings and Passage 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8500" y="2316163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February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F1191-B1F4-42BB-9F11-6375AFFE3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:\I-90 North Bend\Current Cameras\I-90 MP 49 Denny Creek -\Images\East Culvert\SouthClose\1 - I-90 MP49 East Culvert South Close 9-18 to 10-13-2014\100RECNX\IMG_0200.JPG">
            <a:extLst>
              <a:ext uri="{FF2B5EF4-FFF2-40B4-BE49-F238E27FC236}">
                <a16:creationId xmlns:a16="http://schemas.microsoft.com/office/drawing/2014/main" id="{92606DE0-4247-441E-B54F-4FC0FC55F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8" t="21585" r="9697" b="24983"/>
          <a:stretch/>
        </p:blipFill>
        <p:spPr bwMode="auto">
          <a:xfrm>
            <a:off x="7850910" y="1394430"/>
            <a:ext cx="4052552" cy="342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FB48E-33F2-429B-8343-80AF7C0750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89" r="26199" b="10506"/>
          <a:stretch/>
        </p:blipFill>
        <p:spPr>
          <a:xfrm>
            <a:off x="150091" y="1503901"/>
            <a:ext cx="4191000" cy="3433067"/>
          </a:xfrm>
          <a:prstGeom prst="rect">
            <a:avLst/>
          </a:prstGeom>
        </p:spPr>
      </p:pic>
      <p:pic>
        <p:nvPicPr>
          <p:cNvPr id="2" name="Title Slide">
            <a:hlinkClick r:id="" action="ppaction://media"/>
            <a:extLst>
              <a:ext uri="{FF2B5EF4-FFF2-40B4-BE49-F238E27FC236}">
                <a16:creationId xmlns:a16="http://schemas.microsoft.com/office/drawing/2014/main" id="{C871C98F-0422-480A-9CFD-C39669991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6173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5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395"/>
          </a:xfrm>
        </p:spPr>
        <p:txBody>
          <a:bodyPr/>
          <a:lstStyle/>
          <a:p>
            <a:r>
              <a:rPr lang="en-US" dirty="0"/>
              <a:t>Large Animal Design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8EB86E8-B933-44F3-9E59-0C657FDD3244}"/>
              </a:ext>
            </a:extLst>
          </p:cNvPr>
          <p:cNvSpPr txBox="1">
            <a:spLocks/>
          </p:cNvSpPr>
          <p:nvPr/>
        </p:nvSpPr>
        <p:spPr>
          <a:xfrm>
            <a:off x="562708" y="401528"/>
            <a:ext cx="7003700" cy="5627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r>
              <a:rPr lang="en-US" dirty="0"/>
              <a:t>Require a large cross-sectional space (passage height x width)</a:t>
            </a:r>
          </a:p>
          <a:p>
            <a:pPr lvl="1"/>
            <a:r>
              <a:rPr lang="en-US" dirty="0"/>
              <a:t>Limited to large (7+ foot diameter) culverts or bridge underpasses</a:t>
            </a:r>
          </a:p>
          <a:p>
            <a:pPr lvl="1"/>
            <a:r>
              <a:rPr lang="en-US" dirty="0"/>
              <a:t>Clear lines of sight are highly preferred</a:t>
            </a:r>
          </a:p>
          <a:p>
            <a:r>
              <a:rPr lang="en-US" dirty="0"/>
              <a:t>More sensitive to influence of human co-use</a:t>
            </a:r>
          </a:p>
          <a:p>
            <a:pPr lvl="1"/>
            <a:r>
              <a:rPr lang="en-US" dirty="0"/>
              <a:t>Large mammals will develop strategies to minimize human interactions</a:t>
            </a:r>
          </a:p>
          <a:p>
            <a:pPr lvl="1"/>
            <a:r>
              <a:rPr lang="en-US" dirty="0"/>
              <a:t>Temporal divergence (humans at day, wildlife at night)</a:t>
            </a:r>
          </a:p>
          <a:p>
            <a:pPr lvl="1"/>
            <a:r>
              <a:rPr lang="en-US" dirty="0"/>
              <a:t>Physical divergence (humans cross on north path, wildlife on south)</a:t>
            </a:r>
          </a:p>
          <a:p>
            <a:r>
              <a:rPr lang="en-US" dirty="0"/>
              <a:t>In Washington study, one paired bridge underpass had a cement trail frequented by humans during the day</a:t>
            </a:r>
          </a:p>
          <a:p>
            <a:pPr lvl="1"/>
            <a:r>
              <a:rPr lang="en-US" dirty="0"/>
              <a:t>Over 90% of wildlife crossings occurred through </a:t>
            </a:r>
          </a:p>
          <a:p>
            <a:pPr marL="411480" lvl="1" indent="0">
              <a:buNone/>
            </a:pPr>
            <a:r>
              <a:rPr lang="en-US" dirty="0"/>
              <a:t>    the opposite underpass</a:t>
            </a:r>
          </a:p>
          <a:p>
            <a:pPr lvl="1"/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4C058-87E3-4B47-8943-21C1EE15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236" r="183" b="20177"/>
          <a:stretch/>
        </p:blipFill>
        <p:spPr>
          <a:xfrm>
            <a:off x="8460712" y="38100"/>
            <a:ext cx="3547068" cy="3662625"/>
          </a:xfrm>
          <a:prstGeom prst="rect">
            <a:avLst/>
          </a:prstGeom>
        </p:spPr>
      </p:pic>
      <p:pic>
        <p:nvPicPr>
          <p:cNvPr id="2052" name="Picture 4" descr="a panther walks under a highway on a wildlife crossing">
            <a:extLst>
              <a:ext uri="{FF2B5EF4-FFF2-40B4-BE49-F238E27FC236}">
                <a16:creationId xmlns:a16="http://schemas.microsoft.com/office/drawing/2014/main" id="{1C87F966-F4C0-498D-917B-8BD16E969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8058" r="12381" b="13566"/>
          <a:stretch/>
        </p:blipFill>
        <p:spPr bwMode="auto">
          <a:xfrm>
            <a:off x="7566408" y="3547069"/>
            <a:ext cx="4441372" cy="24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416591-8194-48AD-8DBA-B0D1B0B2FC15}"/>
              </a:ext>
            </a:extLst>
          </p:cNvPr>
          <p:cNvSpPr/>
          <p:nvPr/>
        </p:nvSpPr>
        <p:spPr>
          <a:xfrm>
            <a:off x="8856804" y="5999022"/>
            <a:ext cx="2612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Photo by Carlton Ward Jr.</a:t>
            </a: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97CED8C4-C4BC-4626-91EC-4690B4721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0" y="627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1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FAA74D3-FC48-489E-B95D-12CFFA9619E5}"/>
              </a:ext>
            </a:extLst>
          </p:cNvPr>
          <p:cNvSpPr txBox="1">
            <a:spLocks/>
          </p:cNvSpPr>
          <p:nvPr/>
        </p:nvSpPr>
        <p:spPr>
          <a:xfrm>
            <a:off x="838200" y="1450516"/>
            <a:ext cx="10646468" cy="4337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r>
              <a:rPr lang="en-US" dirty="0"/>
              <a:t>Bridge underpasses and culverts play a valuable role in maintaining habitat connectivity and reducing wildlife vehicle collisions</a:t>
            </a:r>
          </a:p>
          <a:p>
            <a:r>
              <a:rPr lang="en-US" dirty="0"/>
              <a:t>Wildlife crossings are the only method proven to fully eliminate wildlife vehicle collisions on targeted sections of roadway</a:t>
            </a:r>
          </a:p>
          <a:p>
            <a:r>
              <a:rPr lang="en-US" dirty="0"/>
              <a:t>A wide variety of species will make use of wildlife crossings</a:t>
            </a:r>
          </a:p>
          <a:p>
            <a:r>
              <a:rPr lang="en-US" dirty="0"/>
              <a:t>Specific design elements can increase the utility of wildlife passage structures for specific types of species</a:t>
            </a:r>
          </a:p>
          <a:p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7" name="Picture 2" descr="H:\Pictures\US002DeadmanCreekBuck2.JPG">
            <a:extLst>
              <a:ext uri="{FF2B5EF4-FFF2-40B4-BE49-F238E27FC236}">
                <a16:creationId xmlns:a16="http://schemas.microsoft.com/office/drawing/2014/main" id="{AE743D72-D748-4BCC-A92A-63FE1EC87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41700" r="17254" b="34378"/>
          <a:stretch/>
        </p:blipFill>
        <p:spPr bwMode="auto">
          <a:xfrm>
            <a:off x="6596342" y="179515"/>
            <a:ext cx="4757458" cy="1696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810E3055-7A35-4311-A146-5B6ECDED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8" y="6276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86BDB83C-5A56-4151-A5C1-CE1B8EAB3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32" y="3574038"/>
            <a:ext cx="7049756" cy="156946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Franklin Gothic Medium" panose="020B0603020102020204" pitchFamily="34" charset="0"/>
              </a:rPr>
              <a:t>Sean Greene, Land Use Planning Biologist</a:t>
            </a:r>
          </a:p>
          <a:p>
            <a:pPr marL="457200" lvl="1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14495 </a:t>
            </a:r>
            <a:r>
              <a:rPr lang="en-US" dirty="0" err="1">
                <a:latin typeface="Franklin Gothic Medium" panose="020B0603020102020204" pitchFamily="34" charset="0"/>
              </a:rPr>
              <a:t>Harllee</a:t>
            </a:r>
            <a:r>
              <a:rPr lang="en-US" dirty="0">
                <a:latin typeface="Franklin Gothic Medium" panose="020B0603020102020204" pitchFamily="34" charset="0"/>
              </a:rPr>
              <a:t> Road</a:t>
            </a:r>
          </a:p>
          <a:p>
            <a:pPr marL="457200" lvl="1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Palmetto, FL 34221</a:t>
            </a:r>
          </a:p>
          <a:p>
            <a:pPr marL="457200" lvl="1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(386) 406-0814</a:t>
            </a:r>
          </a:p>
          <a:p>
            <a:pPr marL="457200" lvl="1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Sean.Greene@MyFWC.com</a:t>
            </a:r>
          </a:p>
          <a:p>
            <a:pPr marL="457200" lvl="1" indent="0">
              <a:buNone/>
            </a:pPr>
            <a:endParaRPr lang="en-US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892CF84-C9B4-4ED0-9F64-7B23958FCBC1}"/>
              </a:ext>
            </a:extLst>
          </p:cNvPr>
          <p:cNvSpPr txBox="1">
            <a:spLocks/>
          </p:cNvSpPr>
          <p:nvPr/>
        </p:nvSpPr>
        <p:spPr>
          <a:xfrm>
            <a:off x="948732" y="1813729"/>
            <a:ext cx="7049756" cy="12290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ranklin Gothic Medium" panose="020B0603020102020204" pitchFamily="34" charset="0"/>
              </a:rPr>
              <a:t>Jason Hight, Program Administrator</a:t>
            </a:r>
          </a:p>
          <a:p>
            <a:pPr marL="457200" lvl="1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Land Use Planning Program Administrator</a:t>
            </a:r>
          </a:p>
          <a:p>
            <a:pPr marL="457200" lvl="1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(850) 413-6966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C397A-9DE5-42BA-BF64-5C0CDA774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2BB12340-D269-4345-A776-B9A9860A3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Questions?</a:t>
            </a:r>
          </a:p>
        </p:txBody>
      </p:sp>
      <p:pic>
        <p:nvPicPr>
          <p:cNvPr id="6" name="Picture 2" descr="H:\Pictures\IMG_0106.JPG">
            <a:extLst>
              <a:ext uri="{FF2B5EF4-FFF2-40B4-BE49-F238E27FC236}">
                <a16:creationId xmlns:a16="http://schemas.microsoft.com/office/drawing/2014/main" id="{AF822B38-D0F4-46BB-85AF-D4C4C4439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6" b="24233"/>
          <a:stretch/>
        </p:blipFill>
        <p:spPr bwMode="auto">
          <a:xfrm>
            <a:off x="363141" y="1690688"/>
            <a:ext cx="11465717" cy="35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0E854-9DAE-4B3D-894F-8F50CA764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A293AAE2-EBF3-461E-A99E-4871B7DC6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8" y="6222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Passage Structures</a:t>
            </a:r>
          </a:p>
        </p:txBody>
      </p:sp>
      <p:pic>
        <p:nvPicPr>
          <p:cNvPr id="12" name="Picture 6" descr="http://lh3.ggpht.com/-kGlusC4MKDk/T_xuzce9WZI/AAAAAAAAaC0/jdnObSVfqEs/wildlife-crossings-8%25255B3%25255D.jpg?imgmax=800">
            <a:extLst>
              <a:ext uri="{FF2B5EF4-FFF2-40B4-BE49-F238E27FC236}">
                <a16:creationId xmlns:a16="http://schemas.microsoft.com/office/drawing/2014/main" id="{C5526887-2F03-4C6A-8F87-404F7521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989" y="1216038"/>
            <a:ext cx="3973292" cy="25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arc-solutions.org/wp-content/uploads/2012/08/17-World-Geo-Christmas-Island.jpg">
            <a:extLst>
              <a:ext uri="{FF2B5EF4-FFF2-40B4-BE49-F238E27FC236}">
                <a16:creationId xmlns:a16="http://schemas.microsoft.com/office/drawing/2014/main" id="{0A557057-E0A6-4B08-8CF9-10F3FDD8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69" y="3947621"/>
            <a:ext cx="2627231" cy="20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.humansandnature.org/filebin/images/minding-nature/may2012/FIG_8_elk_banff_underpass_Tony_Clevenger.JPG">
            <a:extLst>
              <a:ext uri="{FF2B5EF4-FFF2-40B4-BE49-F238E27FC236}">
                <a16:creationId xmlns:a16="http://schemas.microsoft.com/office/drawing/2014/main" id="{CBAE30C4-4B7E-4B1C-B46F-6E53C919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63" y="3111717"/>
            <a:ext cx="3011095" cy="22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98BCD3D-AFB0-4909-A625-F0A1DFF164C3}"/>
              </a:ext>
            </a:extLst>
          </p:cNvPr>
          <p:cNvSpPr/>
          <p:nvPr/>
        </p:nvSpPr>
        <p:spPr>
          <a:xfrm>
            <a:off x="10531938" y="3709108"/>
            <a:ext cx="2612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amusingplanet.com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81A895-30D2-4617-B163-806C8465F8FB}"/>
              </a:ext>
            </a:extLst>
          </p:cNvPr>
          <p:cNvSpPr/>
          <p:nvPr/>
        </p:nvSpPr>
        <p:spPr>
          <a:xfrm>
            <a:off x="7469731" y="5327669"/>
            <a:ext cx="2612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humansandnature.org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3FAFFE-8C63-4EDE-9ECE-BCE414DAD683}"/>
              </a:ext>
            </a:extLst>
          </p:cNvPr>
          <p:cNvSpPr/>
          <p:nvPr/>
        </p:nvSpPr>
        <p:spPr>
          <a:xfrm>
            <a:off x="9564769" y="5934725"/>
            <a:ext cx="2612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arc-solutions.org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8B41227-6BF4-4D0C-8799-AFF64A2510E7}"/>
              </a:ext>
            </a:extLst>
          </p:cNvPr>
          <p:cNvSpPr txBox="1">
            <a:spLocks/>
          </p:cNvSpPr>
          <p:nvPr/>
        </p:nvSpPr>
        <p:spPr>
          <a:xfrm>
            <a:off x="838200" y="1124574"/>
            <a:ext cx="5886875" cy="48704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Three primary types:</a:t>
            </a:r>
          </a:p>
          <a:p>
            <a:pPr lvl="1"/>
            <a:r>
              <a:rPr lang="en-US" dirty="0"/>
              <a:t>Bridge underpasses</a:t>
            </a:r>
          </a:p>
          <a:p>
            <a:pPr lvl="1"/>
            <a:r>
              <a:rPr lang="en-US" dirty="0"/>
              <a:t>Culverts</a:t>
            </a:r>
          </a:p>
          <a:p>
            <a:pPr lvl="1"/>
            <a:r>
              <a:rPr lang="en-US" dirty="0"/>
              <a:t>Bridge overpasses</a:t>
            </a:r>
          </a:p>
          <a:p>
            <a:r>
              <a:rPr lang="en-US" dirty="0"/>
              <a:t>Many originally designed to pass water beneath road infrastructure</a:t>
            </a:r>
          </a:p>
          <a:p>
            <a:r>
              <a:rPr lang="en-US" dirty="0"/>
              <a:t>Fencing must be used to direct wildlife to passage structures</a:t>
            </a:r>
          </a:p>
          <a:p>
            <a:r>
              <a:rPr lang="en-US" dirty="0"/>
              <a:t>Tend to focus on large mammalian species</a:t>
            </a:r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18A97397-9DA7-43F1-842D-3E53E099B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0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Crossings in Florida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C71B9F8-70C0-4379-9C12-C92E8789C93D}"/>
              </a:ext>
            </a:extLst>
          </p:cNvPr>
          <p:cNvSpPr txBox="1">
            <a:spLocks/>
          </p:cNvSpPr>
          <p:nvPr/>
        </p:nvSpPr>
        <p:spPr>
          <a:xfrm>
            <a:off x="542925" y="1236902"/>
            <a:ext cx="6686550" cy="48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Range in size from 12 inch culvert pipes to the bridge underpasses on I-75 that measure 8 feet high and 120 feet wide</a:t>
            </a:r>
          </a:p>
          <a:p>
            <a:r>
              <a:rPr lang="en-US" dirty="0"/>
              <a:t>First wildlife crossings were included during the planning for the conversion of Alligator Alley to I-75 in 1972</a:t>
            </a:r>
          </a:p>
          <a:p>
            <a:endParaRPr lang="en-US" dirty="0"/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10242" name="Picture 2" descr="Cartoon showing proposed land bridge for I-75">
            <a:extLst>
              <a:ext uri="{FF2B5EF4-FFF2-40B4-BE49-F238E27FC236}">
                <a16:creationId xmlns:a16="http://schemas.microsoft.com/office/drawing/2014/main" id="{2C448A56-8BF7-4F87-9A86-659DAF85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596756"/>
            <a:ext cx="4762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25211E-EDAA-40B9-A83B-B9EF907A2A47}"/>
              </a:ext>
            </a:extLst>
          </p:cNvPr>
          <p:cNvSpPr txBox="1">
            <a:spLocks/>
          </p:cNvSpPr>
          <p:nvPr/>
        </p:nvSpPr>
        <p:spPr>
          <a:xfrm>
            <a:off x="542925" y="4013329"/>
            <a:ext cx="11449050" cy="48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Hundreds of wildlife crossings in Florida today</a:t>
            </a:r>
          </a:p>
          <a:p>
            <a:r>
              <a:rPr lang="en-US" dirty="0"/>
              <a:t>FDOT, FWC, and USFWS consider the need for wildlife crossings in all new 	road construction and expansion</a:t>
            </a:r>
          </a:p>
          <a:p>
            <a:endParaRPr lang="en-US" dirty="0"/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57CFDCA1-7C39-49F3-A80A-1705D1D3B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8" y="6261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FDOT Wildlife Crossing Guidelines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C71B9F8-70C0-4379-9C12-C92E8789C93D}"/>
              </a:ext>
            </a:extLst>
          </p:cNvPr>
          <p:cNvSpPr txBox="1">
            <a:spLocks/>
          </p:cNvSpPr>
          <p:nvPr/>
        </p:nvSpPr>
        <p:spPr>
          <a:xfrm>
            <a:off x="382149" y="1048957"/>
            <a:ext cx="11665823" cy="48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Guidelines “evaluate the appropriateness of including wildlife crossings…for proposed projects”</a:t>
            </a:r>
          </a:p>
          <a:p>
            <a:r>
              <a:rPr lang="en-US" dirty="0"/>
              <a:t>Consultation during the ETDM and PD&amp;E</a:t>
            </a:r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3076" name="Picture 4" descr="Image result for fdot wildlife crossing guidelines">
            <a:extLst>
              <a:ext uri="{FF2B5EF4-FFF2-40B4-BE49-F238E27FC236}">
                <a16:creationId xmlns:a16="http://schemas.microsoft.com/office/drawing/2014/main" id="{29641282-ABDF-4735-A41F-23E5E0CB2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b="7042"/>
          <a:stretch/>
        </p:blipFill>
        <p:spPr bwMode="auto">
          <a:xfrm>
            <a:off x="6876420" y="2188060"/>
            <a:ext cx="5171552" cy="21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E4DD058-AFB5-4137-87B6-834D240F38C3}"/>
              </a:ext>
            </a:extLst>
          </p:cNvPr>
          <p:cNvSpPr txBox="1">
            <a:spLocks/>
          </p:cNvSpPr>
          <p:nvPr/>
        </p:nvSpPr>
        <p:spPr>
          <a:xfrm>
            <a:off x="382148" y="2451512"/>
            <a:ext cx="11665823" cy="48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Define situations when a crossing may be </a:t>
            </a:r>
          </a:p>
          <a:p>
            <a:pPr marL="114300" indent="0">
              <a:buNone/>
            </a:pPr>
            <a:r>
              <a:rPr lang="en-US" dirty="0"/>
              <a:t>   needed and identify the goals and </a:t>
            </a:r>
          </a:p>
          <a:p>
            <a:pPr marL="114300" indent="0">
              <a:buNone/>
            </a:pPr>
            <a:r>
              <a:rPr lang="en-US" dirty="0"/>
              <a:t>   limitations of crossings</a:t>
            </a:r>
          </a:p>
          <a:p>
            <a:r>
              <a:rPr lang="en-US" dirty="0"/>
              <a:t>Regularly updated and have been valuable in codifying the cooperation between FDOT, FWC/USFWS, and local stakeholders</a:t>
            </a:r>
          </a:p>
          <a:p>
            <a:endParaRPr lang="en-US" dirty="0"/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332541-3AE8-4ACD-BD32-17F840D2436E}"/>
              </a:ext>
            </a:extLst>
          </p:cNvPr>
          <p:cNvSpPr/>
          <p:nvPr/>
        </p:nvSpPr>
        <p:spPr>
          <a:xfrm>
            <a:off x="10713068" y="4260803"/>
            <a:ext cx="154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Naples Daily News</a:t>
            </a: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73BEAEBD-ED9A-4A01-87C5-FA4954AE1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7" y="6259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Wildlife Vehicle Collisions (WVCs)</a:t>
            </a:r>
            <a:endParaRPr lang="en-US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D5518CD-6C5B-44ED-B022-BDDB5F2BDCE6}"/>
              </a:ext>
            </a:extLst>
          </p:cNvPr>
          <p:cNvSpPr txBox="1">
            <a:spLocks/>
          </p:cNvSpPr>
          <p:nvPr/>
        </p:nvSpPr>
        <p:spPr>
          <a:xfrm>
            <a:off x="707332" y="1267046"/>
            <a:ext cx="6602066" cy="4870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Reduce Wildlife Vehicle Collisions (WVCs)</a:t>
            </a:r>
          </a:p>
          <a:p>
            <a:pPr lvl="1"/>
            <a:r>
              <a:rPr lang="en-US" dirty="0"/>
              <a:t>2.6 million WVCs per year in US</a:t>
            </a:r>
          </a:p>
          <a:p>
            <a:pPr lvl="1"/>
            <a:r>
              <a:rPr lang="en-US" dirty="0"/>
              <a:t>59,000 human injuries</a:t>
            </a:r>
          </a:p>
          <a:p>
            <a:pPr lvl="1"/>
            <a:r>
              <a:rPr lang="en-US" dirty="0"/>
              <a:t>440 human deaths</a:t>
            </a:r>
          </a:p>
          <a:p>
            <a:pPr lvl="1"/>
            <a:r>
              <a:rPr lang="en-US" dirty="0"/>
              <a:t>$21.8 billion in damages</a:t>
            </a:r>
          </a:p>
          <a:p>
            <a:pPr lvl="1"/>
            <a:r>
              <a:rPr lang="en-US" dirty="0"/>
              <a:t>4-10% increase per year</a:t>
            </a:r>
          </a:p>
          <a:p>
            <a:r>
              <a:rPr lang="en-US" dirty="0"/>
              <a:t>Florida Black Bears</a:t>
            </a:r>
          </a:p>
          <a:p>
            <a:pPr lvl="1"/>
            <a:r>
              <a:rPr lang="en-US" dirty="0"/>
              <a:t>WVCs account for over 90% of bear deaths in FL</a:t>
            </a:r>
          </a:p>
          <a:p>
            <a:pPr lvl="1"/>
            <a:r>
              <a:rPr lang="en-US" dirty="0"/>
              <a:t>WVCs with bears have increased steadily since 1981</a:t>
            </a:r>
          </a:p>
          <a:p>
            <a:pPr lvl="2"/>
            <a:r>
              <a:rPr lang="en-US" dirty="0"/>
              <a:t>Over 50% increase in last 10 years</a:t>
            </a:r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9218" name="Picture 2" descr="Image result for wildlife vehicle collisions">
            <a:extLst>
              <a:ext uri="{FF2B5EF4-FFF2-40B4-BE49-F238E27FC236}">
                <a16:creationId xmlns:a16="http://schemas.microsoft.com/office/drawing/2014/main" id="{7B9711CB-D99E-47ED-844B-AD288B93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66" y="1566073"/>
            <a:ext cx="4272421" cy="42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2DB9E0-2D0C-45FF-9DB0-F701CE35F34F}"/>
              </a:ext>
            </a:extLst>
          </p:cNvPr>
          <p:cNvSpPr/>
          <p:nvPr/>
        </p:nvSpPr>
        <p:spPr>
          <a:xfrm>
            <a:off x="8515200" y="5838494"/>
            <a:ext cx="4175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 K. Gunson, G. Mountrakis, L. Quackenbush (2011)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44DF76F-4BD3-4C79-8B41-D7B8ABB953A1}"/>
              </a:ext>
            </a:extLst>
          </p:cNvPr>
          <p:cNvSpPr txBox="1">
            <a:spLocks/>
          </p:cNvSpPr>
          <p:nvPr/>
        </p:nvSpPr>
        <p:spPr>
          <a:xfrm>
            <a:off x="2098635" y="6011698"/>
            <a:ext cx="5879098" cy="5295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fontAlgn="auto">
              <a:spcAft>
                <a:spcPts val="0"/>
              </a:spcAft>
              <a:buNone/>
            </a:pPr>
            <a:r>
              <a:rPr lang="en-US" b="1" dirty="0"/>
              <a:t>Florida black bears can weigh up to 760 pounds.</a:t>
            </a: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838A8792-6721-4717-AB66-21E219B3F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9026" y="6236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-19050"/>
            <a:ext cx="10515600" cy="1325563"/>
          </a:xfrm>
        </p:spPr>
        <p:txBody>
          <a:bodyPr/>
          <a:lstStyle/>
          <a:p>
            <a:r>
              <a:rPr lang="en-US" dirty="0"/>
              <a:t>Florida Panther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EC818BB-AD13-4D71-ADE0-A8AD5E709D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328053"/>
              </p:ext>
            </p:extLst>
          </p:nvPr>
        </p:nvGraphicFramePr>
        <p:xfrm>
          <a:off x="107649" y="977747"/>
          <a:ext cx="6096000" cy="450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73DCACD-1AC4-423D-8C69-A0B9B528EC27}"/>
              </a:ext>
            </a:extLst>
          </p:cNvPr>
          <p:cNvSpPr txBox="1">
            <a:spLocks/>
          </p:cNvSpPr>
          <p:nvPr/>
        </p:nvSpPr>
        <p:spPr>
          <a:xfrm>
            <a:off x="6096000" y="615924"/>
            <a:ext cx="5886875" cy="538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1981-1999: 1.5 mortalities per year</a:t>
            </a:r>
          </a:p>
          <a:p>
            <a:r>
              <a:rPr lang="en-US" dirty="0"/>
              <a:t>2000-2017: 15+ mortalities per year</a:t>
            </a:r>
          </a:p>
          <a:p>
            <a:r>
              <a:rPr lang="en-US" dirty="0"/>
              <a:t>59% of panther deaths are due to WVC</a:t>
            </a:r>
          </a:p>
          <a:p>
            <a:r>
              <a:rPr lang="en-US" dirty="0"/>
              <a:t>66% less than 3 years old</a:t>
            </a:r>
          </a:p>
          <a:p>
            <a:r>
              <a:rPr lang="en-US" dirty="0"/>
              <a:t>Early measures:</a:t>
            </a:r>
          </a:p>
          <a:p>
            <a:pPr lvl="1"/>
            <a:r>
              <a:rPr lang="en-US" dirty="0"/>
              <a:t>Lower speed limits at night</a:t>
            </a:r>
          </a:p>
          <a:p>
            <a:pPr lvl="1"/>
            <a:r>
              <a:rPr lang="en-US" dirty="0"/>
              <a:t>Widening road shoulders</a:t>
            </a:r>
          </a:p>
          <a:p>
            <a:pPr lvl="1"/>
            <a:r>
              <a:rPr lang="en-US" dirty="0"/>
              <a:t>Reflectors</a:t>
            </a:r>
          </a:p>
          <a:p>
            <a:pPr lvl="1"/>
            <a:r>
              <a:rPr lang="en-US" dirty="0"/>
              <a:t>Rumble strips</a:t>
            </a:r>
          </a:p>
          <a:p>
            <a:pPr lvl="1"/>
            <a:r>
              <a:rPr lang="en-US" dirty="0"/>
              <a:t>Public information</a:t>
            </a:r>
          </a:p>
          <a:p>
            <a:r>
              <a:rPr lang="en-US" dirty="0"/>
              <a:t>Most effective (and most expensive) measure remains wildlife crossings</a:t>
            </a:r>
          </a:p>
          <a:p>
            <a:r>
              <a:rPr lang="en-US" dirty="0"/>
              <a:t>Early measures reduce WVCs, wildlife crossings can eliminate them</a:t>
            </a:r>
          </a:p>
          <a:p>
            <a:pPr marL="411480" lvl="1" indent="0">
              <a:buNone/>
            </a:pPr>
            <a:endParaRPr lang="en-US" dirty="0"/>
          </a:p>
        </p:txBody>
      </p:sp>
      <p:pic>
        <p:nvPicPr>
          <p:cNvPr id="1028" name="Picture 4" descr="panther named Yuma. Photo by Karen Parker.">
            <a:extLst>
              <a:ext uri="{FF2B5EF4-FFF2-40B4-BE49-F238E27FC236}">
                <a16:creationId xmlns:a16="http://schemas.microsoft.com/office/drawing/2014/main" id="{74349CE4-A2A4-4DF3-A074-1A9325DF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410974"/>
            <a:ext cx="3003269" cy="18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EB88C4A7-DB52-4676-97B5-858CDA1E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5068" y="6256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30" y="175681"/>
            <a:ext cx="10515600" cy="1325563"/>
          </a:xfrm>
        </p:spPr>
        <p:txBody>
          <a:bodyPr/>
          <a:lstStyle/>
          <a:p>
            <a:r>
              <a:rPr lang="en-US" dirty="0"/>
              <a:t>Wildlife Populations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739DB38E-5B22-410C-AF83-BEB486A143E7}"/>
              </a:ext>
            </a:extLst>
          </p:cNvPr>
          <p:cNvSpPr txBox="1">
            <a:spLocks/>
          </p:cNvSpPr>
          <p:nvPr/>
        </p:nvSpPr>
        <p:spPr>
          <a:xfrm>
            <a:off x="633130" y="838462"/>
            <a:ext cx="5687747" cy="514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r>
              <a:rPr lang="en-US" dirty="0"/>
              <a:t>Habitat Connectivity</a:t>
            </a:r>
          </a:p>
          <a:p>
            <a:pPr lvl="1"/>
            <a:r>
              <a:rPr lang="en-US" dirty="0"/>
              <a:t>Deer – 7 square miles</a:t>
            </a:r>
          </a:p>
          <a:p>
            <a:pPr lvl="1"/>
            <a:r>
              <a:rPr lang="en-US" dirty="0"/>
              <a:t>Black Bear – 60 square miles</a:t>
            </a:r>
          </a:p>
          <a:p>
            <a:pPr lvl="1"/>
            <a:r>
              <a:rPr lang="en-US" dirty="0"/>
              <a:t>Coyote – 60 square miles</a:t>
            </a:r>
          </a:p>
          <a:p>
            <a:pPr lvl="1"/>
            <a:r>
              <a:rPr lang="en-US" dirty="0"/>
              <a:t>Panther – 200 square miles</a:t>
            </a:r>
          </a:p>
          <a:p>
            <a:r>
              <a:rPr lang="en-US" dirty="0"/>
              <a:t>Genetic Isolation</a:t>
            </a:r>
          </a:p>
          <a:p>
            <a:pPr lvl="1"/>
            <a:r>
              <a:rPr lang="en-US" dirty="0"/>
              <a:t>“Island Populations”</a:t>
            </a:r>
          </a:p>
          <a:p>
            <a:pPr lvl="1"/>
            <a:r>
              <a:rPr lang="en-US" dirty="0"/>
              <a:t>Increased inbreeding and disease risk</a:t>
            </a:r>
          </a:p>
          <a:p>
            <a:pPr lvl="1"/>
            <a:r>
              <a:rPr lang="en-US" dirty="0"/>
              <a:t>Approximately 20 black bears isolated at Chassahowitzka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9E65371B-1109-435B-899B-36645E57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29" y="151855"/>
            <a:ext cx="6408921" cy="29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A9C5FD3-0FAB-4B0F-8785-E504A6D5A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10945" r="13321" b="13738"/>
          <a:stretch/>
        </p:blipFill>
        <p:spPr bwMode="auto">
          <a:xfrm>
            <a:off x="6601767" y="3254057"/>
            <a:ext cx="4662436" cy="34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92EE5382-F9DF-4B9F-8F3F-87965815A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3534" y="5369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96"/>
            <a:ext cx="10515600" cy="1325563"/>
          </a:xfrm>
        </p:spPr>
        <p:txBody>
          <a:bodyPr/>
          <a:lstStyle/>
          <a:p>
            <a:r>
              <a:rPr lang="en-US" dirty="0"/>
              <a:t>Case Study: Lake Jackson Ecopassage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DC216B1-3299-4488-8F62-15CD2306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41" y="1333500"/>
            <a:ext cx="544635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3EC35EA-EAA0-4A11-9634-31342A9524EA}"/>
              </a:ext>
            </a:extLst>
          </p:cNvPr>
          <p:cNvSpPr txBox="1">
            <a:spLocks/>
          </p:cNvSpPr>
          <p:nvPr/>
        </p:nvSpPr>
        <p:spPr>
          <a:xfrm>
            <a:off x="526701" y="1333500"/>
            <a:ext cx="6145404" cy="4520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4000 acre sinkhole lake bisected by US 27</a:t>
            </a:r>
          </a:p>
          <a:p>
            <a:r>
              <a:rPr lang="en-US" dirty="0"/>
              <a:t>Turtles regularly cross in search of water</a:t>
            </a:r>
          </a:p>
          <a:p>
            <a:pPr lvl="1"/>
            <a:r>
              <a:rPr lang="en-US" dirty="0"/>
              <a:t>2,710 crossing attempts per year per mile</a:t>
            </a:r>
          </a:p>
          <a:p>
            <a:r>
              <a:rPr lang="en-US" dirty="0"/>
              <a:t>11,000+ WVCs over 5 year period</a:t>
            </a:r>
          </a:p>
          <a:p>
            <a:pPr lvl="1"/>
            <a:r>
              <a:rPr lang="en-US" dirty="0"/>
              <a:t>98% mortality rate for crossings</a:t>
            </a:r>
          </a:p>
          <a:p>
            <a:r>
              <a:rPr lang="en-US" dirty="0"/>
              <a:t>FDOT, Capital Regional Transportation, Leon County, and NGOs work to address issue</a:t>
            </a:r>
          </a:p>
          <a:p>
            <a:r>
              <a:rPr lang="en-US" dirty="0"/>
              <a:t>Construction of solid wall and multiple culverts in 2010</a:t>
            </a:r>
          </a:p>
          <a:p>
            <a:pPr lvl="1"/>
            <a:r>
              <a:rPr lang="en-US" dirty="0"/>
              <a:t>$3.4 million in federal stimulus money</a:t>
            </a:r>
          </a:p>
          <a:p>
            <a:pPr lvl="1"/>
            <a:r>
              <a:rPr lang="en-US" dirty="0"/>
              <a:t>0 recorded mortalities since 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0F43F6-F5BE-4EB8-99FF-5F5A584E6A94}"/>
              </a:ext>
            </a:extLst>
          </p:cNvPr>
          <p:cNvSpPr/>
          <p:nvPr/>
        </p:nvSpPr>
        <p:spPr>
          <a:xfrm>
            <a:off x="10178272" y="5524500"/>
            <a:ext cx="2612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Lake Jackson Turtle Rescue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B8CF1066-55CB-4706-B3F3-2B0EE4C65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7" y="62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26AE6D-4A1B-4C07-AA2C-C27863888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68" y="6137522"/>
            <a:ext cx="707332" cy="68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27DF001-D5A9-4EFC-92C9-E1BD24E6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Animal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901FE0-EB4F-4CA0-8253-B01DF10CF13F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r="3347"/>
          <a:stretch/>
        </p:blipFill>
        <p:spPr bwMode="auto">
          <a:xfrm>
            <a:off x="5771847" y="365125"/>
            <a:ext cx="6420154" cy="6064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352ACD-8C19-402E-8578-AC3ADFD24493}"/>
              </a:ext>
            </a:extLst>
          </p:cNvPr>
          <p:cNvSpPr/>
          <p:nvPr/>
        </p:nvSpPr>
        <p:spPr>
          <a:xfrm>
            <a:off x="8033677" y="6354375"/>
            <a:ext cx="2612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Illustration by Summer Ortiz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CE9B28-69A5-447F-A85C-143943D80390}"/>
              </a:ext>
            </a:extLst>
          </p:cNvPr>
          <p:cNvSpPr txBox="1">
            <a:spLocks/>
          </p:cNvSpPr>
          <p:nvPr/>
        </p:nvSpPr>
        <p:spPr>
          <a:xfrm>
            <a:off x="838200" y="1260016"/>
            <a:ext cx="5257800" cy="4337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r>
              <a:rPr lang="en-US" dirty="0"/>
              <a:t>Entrance coverage</a:t>
            </a:r>
          </a:p>
          <a:p>
            <a:pPr lvl="1"/>
            <a:r>
              <a:rPr lang="en-US" dirty="0"/>
              <a:t>Especially for prey species</a:t>
            </a:r>
          </a:p>
          <a:p>
            <a:pPr lvl="1"/>
            <a:r>
              <a:rPr lang="en-US" dirty="0"/>
              <a:t>Montana Study</a:t>
            </a:r>
          </a:p>
          <a:p>
            <a:pPr lvl="2"/>
            <a:r>
              <a:rPr lang="en-US" dirty="0"/>
              <a:t>42.9% increase in passage rate when </a:t>
            </a:r>
          </a:p>
          <a:p>
            <a:pPr marL="777240" lvl="2" indent="0">
              <a:buNone/>
            </a:pPr>
            <a:r>
              <a:rPr lang="en-US" dirty="0"/>
              <a:t>	  coverage added</a:t>
            </a:r>
          </a:p>
          <a:p>
            <a:pPr lvl="1"/>
            <a:endParaRPr lang="en-US" dirty="0"/>
          </a:p>
          <a:p>
            <a:r>
              <a:rPr lang="en-US" dirty="0"/>
              <a:t>Shelving throughout crossing</a:t>
            </a:r>
          </a:p>
          <a:p>
            <a:pPr lvl="1"/>
            <a:r>
              <a:rPr lang="en-US" dirty="0"/>
              <a:t>Especially when water present</a:t>
            </a:r>
          </a:p>
          <a:p>
            <a:pPr lvl="1"/>
            <a:r>
              <a:rPr lang="en-US" dirty="0"/>
              <a:t>Montana Study</a:t>
            </a:r>
          </a:p>
          <a:p>
            <a:pPr lvl="2"/>
            <a:r>
              <a:rPr lang="en-US" dirty="0"/>
              <a:t>0 small animal species use of wet culvert without shelving</a:t>
            </a:r>
          </a:p>
          <a:p>
            <a:pPr lvl="2"/>
            <a:r>
              <a:rPr lang="en-US" dirty="0"/>
              <a:t>14 species once shelving added</a:t>
            </a:r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BAD6AC50-6D86-4626-B4A1-F46628D7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067" y="622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709</Words>
  <Application>Microsoft Office PowerPoint</Application>
  <PresentationFormat>Widescreen</PresentationFormat>
  <Paragraphs>135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Franklin Gothic Medium</vt:lpstr>
      <vt:lpstr>Office Theme</vt:lpstr>
      <vt:lpstr>PowerPoint Presentation</vt:lpstr>
      <vt:lpstr>Wildlife Passage Structures</vt:lpstr>
      <vt:lpstr>Wildlife Crossings in Florida</vt:lpstr>
      <vt:lpstr>FDOT Wildlife Crossing Guidelines</vt:lpstr>
      <vt:lpstr>Wildlife Vehicle Collisions (WVCs)</vt:lpstr>
      <vt:lpstr>Florida Panther</vt:lpstr>
      <vt:lpstr>Wildlife Populations</vt:lpstr>
      <vt:lpstr>Case Study: Lake Jackson Ecopassage</vt:lpstr>
      <vt:lpstr>Small Animal Design</vt:lpstr>
      <vt:lpstr>Large Animal Design</vt:lpstr>
      <vt:lpstr>Conclusions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Chatraw, Shanna</dc:creator>
  <cp:lastModifiedBy>Greene, Sean</cp:lastModifiedBy>
  <cp:revision>285</cp:revision>
  <dcterms:created xsi:type="dcterms:W3CDTF">2017-08-16T18:48:23Z</dcterms:created>
  <dcterms:modified xsi:type="dcterms:W3CDTF">2020-05-01T17:29:31Z</dcterms:modified>
</cp:coreProperties>
</file>