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68" r:id="rId3"/>
    <p:sldId id="274" r:id="rId4"/>
    <p:sldId id="268" r:id="rId5"/>
    <p:sldId id="426" r:id="rId6"/>
    <p:sldId id="260" r:id="rId7"/>
    <p:sldId id="427" r:id="rId8"/>
    <p:sldId id="297" r:id="rId9"/>
    <p:sldId id="346" r:id="rId10"/>
    <p:sldId id="349" r:id="rId11"/>
    <p:sldId id="348" r:id="rId12"/>
    <p:sldId id="428" r:id="rId13"/>
    <p:sldId id="429" r:id="rId14"/>
    <p:sldId id="353" r:id="rId15"/>
    <p:sldId id="41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A2D5F2"/>
    <a:srgbClr val="C1FFFF"/>
    <a:srgbClr val="66CCFF"/>
    <a:srgbClr val="66FFFF"/>
    <a:srgbClr val="00FFFF"/>
    <a:srgbClr val="FA7D00"/>
    <a:srgbClr val="FF9933"/>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199" autoAdjust="0"/>
  </p:normalViewPr>
  <p:slideViewPr>
    <p:cSldViewPr snapToGrid="0">
      <p:cViewPr varScale="1">
        <p:scale>
          <a:sx n="98" d="100"/>
          <a:sy n="98" d="100"/>
        </p:scale>
        <p:origin x="10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B5C04-9B28-4C65-8F1F-BE648137D05B}" type="datetimeFigureOut">
              <a:rPr lang="en-US" smtClean="0"/>
              <a:t>5/15/2020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90BCA-2A21-425E-976B-E39AA1E3F859}" type="slidenum">
              <a:rPr lang="en-US" smtClean="0"/>
              <a:t>‹#›</a:t>
            </a:fld>
            <a:endParaRPr lang="en-US"/>
          </a:p>
        </p:txBody>
      </p:sp>
    </p:spTree>
    <p:extLst>
      <p:ext uri="{BB962C8B-B14F-4D97-AF65-F5344CB8AC3E}">
        <p14:creationId xmlns:p14="http://schemas.microsoft.com/office/powerpoint/2010/main" val="2328270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068B30A-6463-4B04-A4E8-1146F346A1B4}" type="slidenum">
              <a:rPr lang="en-US" smtClean="0">
                <a:latin typeface="EngravrsRoman BT"/>
              </a:rPr>
              <a:pPr/>
              <a:t>2</a:t>
            </a:fld>
            <a:endParaRPr lang="en-US">
              <a:latin typeface="EngravrsRoman BT"/>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dirty="0">
                <a:solidFill>
                  <a:srgbClr val="000000"/>
                </a:solidFill>
                <a:latin typeface="Arial" pitchFamily="34" charset="0"/>
                <a:cs typeface="Arial" pitchFamily="34" charset="0"/>
              </a:rPr>
              <a:t>*Stars indicate the most common species nesting in FL.</a:t>
            </a:r>
          </a:p>
          <a:p>
            <a:endParaRPr lang="en-US" dirty="0">
              <a:solidFill>
                <a:srgbClr val="000000"/>
              </a:solidFill>
              <a:latin typeface="Arial" pitchFamily="34" charset="0"/>
              <a:cs typeface="Arial" pitchFamily="34" charset="0"/>
            </a:endParaRPr>
          </a:p>
          <a:p>
            <a:r>
              <a:rPr lang="en-US" dirty="0">
                <a:solidFill>
                  <a:srgbClr val="000000"/>
                </a:solidFill>
                <a:latin typeface="Arial" pitchFamily="34" charset="0"/>
                <a:cs typeface="Arial" pitchFamily="34" charset="0"/>
              </a:rPr>
              <a:t>There are 5 species of sea turtles found in and around Florida.  They are the Loggerhead, Green, Leatherback, Kemp’s Ridley, and Hawksbill. All of these species are listed as threatened or endangered. </a:t>
            </a:r>
          </a:p>
          <a:p>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572237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5BD0A12-6121-4357-9311-33D696696992}" type="slidenum">
              <a:rPr lang="en-US" smtClean="0">
                <a:latin typeface="EngravrsRoman BT"/>
              </a:rPr>
              <a:pPr/>
              <a:t>11</a:t>
            </a:fld>
            <a:endParaRPr lang="en-US">
              <a:latin typeface="EngravrsRoman BT"/>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r>
              <a:rPr lang="en-US" sz="1500" dirty="0">
                <a:solidFill>
                  <a:srgbClr val="000000"/>
                </a:solidFill>
                <a:latin typeface="Arial" pitchFamily="34" charset="0"/>
                <a:cs typeface="Arial" pitchFamily="34" charset="0"/>
              </a:rPr>
              <a:t>Golden Rule #3 is to Keep it Shielded. That means the filament, bulb or glowing lens MUST be shielded from direct view.  We recommend installing full cut-off fixtures to achieve this type of shielding. </a:t>
            </a:r>
          </a:p>
          <a:p>
            <a:endParaRPr lang="en-US" sz="1500" dirty="0">
              <a:solidFill>
                <a:srgbClr val="000000"/>
              </a:solidFill>
              <a:latin typeface="Arial" pitchFamily="34" charset="0"/>
              <a:cs typeface="Arial" pitchFamily="34" charset="0"/>
            </a:endParaRPr>
          </a:p>
          <a:p>
            <a:pPr defTabSz="483306">
              <a:defRPr/>
            </a:pPr>
            <a:r>
              <a:rPr lang="en-US" sz="1500" dirty="0">
                <a:solidFill>
                  <a:srgbClr val="000000"/>
                </a:solidFill>
              </a:rPr>
              <a:t>So what is full cut off?  The definition from the Illumination Engineering Society or IES states that there is NO light being emitted above the 90° angle. The bulb is entirely recessed inside the fixture directing light downward.</a:t>
            </a:r>
            <a:r>
              <a:rPr lang="en-US" sz="1500" dirty="0"/>
              <a:t> </a:t>
            </a:r>
          </a:p>
        </p:txBody>
      </p:sp>
    </p:spTree>
    <p:extLst>
      <p:ext uri="{BB962C8B-B14F-4D97-AF65-F5344CB8AC3E}">
        <p14:creationId xmlns:p14="http://schemas.microsoft.com/office/powerpoint/2010/main" val="237198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streetlights can meet the Golden Rules. Several models of streetlight fixtures are available from multiple manufacturers that are fitted with true amber LEDs and external, drop-down shielding to prevent visibility from the beach. FDOT has approved the use of shielded, amber LED streetlights in Fort Lauderdale and Treasure Island, while FPL and Duke Energy now offer these fixtures on their approved products lists.</a:t>
            </a:r>
          </a:p>
        </p:txBody>
      </p:sp>
      <p:sp>
        <p:nvSpPr>
          <p:cNvPr id="4" name="Slide Number Placeholder 3"/>
          <p:cNvSpPr>
            <a:spLocks noGrp="1"/>
          </p:cNvSpPr>
          <p:nvPr>
            <p:ph type="sldNum" sz="quarter" idx="5"/>
          </p:nvPr>
        </p:nvSpPr>
        <p:spPr/>
        <p:txBody>
          <a:bodyPr/>
          <a:lstStyle/>
          <a:p>
            <a:fld id="{B8690BCA-2A21-425E-976B-E39AA1E3F859}" type="slidenum">
              <a:rPr lang="en-US" smtClean="0"/>
              <a:t>12</a:t>
            </a:fld>
            <a:endParaRPr lang="en-US"/>
          </a:p>
        </p:txBody>
      </p:sp>
    </p:spTree>
    <p:extLst>
      <p:ext uri="{BB962C8B-B14F-4D97-AF65-F5344CB8AC3E}">
        <p14:creationId xmlns:p14="http://schemas.microsoft.com/office/powerpoint/2010/main" val="299464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facilitate the incorporation of considerations for sea turtles into FDOT roadway projects, FWC recently coordinated with FDOT on updates to several guidance documents. These provide a more standardized way of designing roadway lighting near sea turtle nesting areas instead of considering each project on a case by case basis. For especially tricky areas, FDOT has also worked with FWC to allow a variance on certain projects.</a:t>
            </a:r>
          </a:p>
          <a:p>
            <a:endParaRPr lang="en-US" dirty="0"/>
          </a:p>
          <a:p>
            <a:r>
              <a:rPr lang="en-US" dirty="0"/>
              <a:t>There’s a lot shown here so don’t try to read it all now, but know that you can now find these standards in each of the referenced documents.</a:t>
            </a:r>
          </a:p>
        </p:txBody>
      </p:sp>
      <p:sp>
        <p:nvSpPr>
          <p:cNvPr id="4" name="Slide Number Placeholder 3"/>
          <p:cNvSpPr>
            <a:spLocks noGrp="1"/>
          </p:cNvSpPr>
          <p:nvPr>
            <p:ph type="sldNum" sz="quarter" idx="5"/>
          </p:nvPr>
        </p:nvSpPr>
        <p:spPr/>
        <p:txBody>
          <a:bodyPr/>
          <a:lstStyle/>
          <a:p>
            <a:fld id="{B8690BCA-2A21-425E-976B-E39AA1E3F859}" type="slidenum">
              <a:rPr lang="en-US" smtClean="0"/>
              <a:t>13</a:t>
            </a:fld>
            <a:endParaRPr lang="en-US"/>
          </a:p>
        </p:txBody>
      </p:sp>
    </p:spTree>
    <p:extLst>
      <p:ext uri="{BB962C8B-B14F-4D97-AF65-F5344CB8AC3E}">
        <p14:creationId xmlns:p14="http://schemas.microsoft.com/office/powerpoint/2010/main" val="3831764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30557E0-4907-451B-84E8-AA1D5DB25393}" type="slidenum">
              <a:rPr lang="en-US" smtClean="0">
                <a:latin typeface="EngravrsRoman BT"/>
              </a:rPr>
              <a:pPr/>
              <a:t>14</a:t>
            </a:fld>
            <a:endParaRPr lang="en-US">
              <a:latin typeface="EngravrsRoman BT"/>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325120" y="4637247"/>
            <a:ext cx="6746240" cy="4798934"/>
          </a:xfrm>
          <a:noFill/>
          <a:ln/>
        </p:spPr>
        <p:txBody>
          <a:bodyPr/>
          <a:lstStyle/>
          <a:p>
            <a:pPr>
              <a:lnSpc>
                <a:spcPct val="80000"/>
              </a:lnSpc>
            </a:pPr>
            <a:r>
              <a:rPr lang="en-US" sz="1100" dirty="0">
                <a:latin typeface="Arial" pitchFamily="34" charset="0"/>
              </a:rPr>
              <a:t>Often, lighting designers will try to incorporate what I call “halfway solutions” into their roadway projects to try to account for being near the beach. These include things like putting lights on timers, using color-changing lights or turning lights off during the season. While these measures aren’t technically wrong, they’re not what we would recommend as best practices for a number of reason. Despite our best efforts, even the most technologically advanced timers can be prone to malfunctions, which could cause the lights to be visible from the beach. Lights that are turned off completely may create unsafe conditions for drivers or pedestrians, especially in highly populated areas with heavy vehicular and pedestrian traffic. Although well-designed amber lighting can be just as safe as white lighting, using color-changing lights fosters the idea that amber lighting is less safe than white. In areas that use amber lighting year-round, residents begin to feel comfortable with it as they realize they are just as safe as they were before.</a:t>
            </a:r>
          </a:p>
        </p:txBody>
      </p:sp>
    </p:spTree>
    <p:extLst>
      <p:ext uri="{BB962C8B-B14F-4D97-AF65-F5344CB8AC3E}">
        <p14:creationId xmlns:p14="http://schemas.microsoft.com/office/powerpoint/2010/main" val="2162982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90BCA-2A21-425E-976B-E39AA1E3F859}" type="slidenum">
              <a:rPr lang="en-US" smtClean="0"/>
              <a:t>15</a:t>
            </a:fld>
            <a:endParaRPr lang="en-US"/>
          </a:p>
        </p:txBody>
      </p:sp>
    </p:spTree>
    <p:extLst>
      <p:ext uri="{BB962C8B-B14F-4D97-AF65-F5344CB8AC3E}">
        <p14:creationId xmlns:p14="http://schemas.microsoft.com/office/powerpoint/2010/main" val="4268452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solidFill>
                  <a:srgbClr val="000000"/>
                </a:solidFill>
                <a:latin typeface="Arial" pitchFamily="34" charset="0"/>
                <a:cs typeface="Arial" pitchFamily="34" charset="0"/>
              </a:rPr>
              <a:t>During the summer months, sea turtles nest most often at night and prefer dark beaches with the right kind of sand. Sea turtles lay approximately 100 eggs per nest.  After about 2 months, hatchlings emerge from the nest.  The majority of hatchlings come out at night with goal to get to sea as quickly as possible.  They hatch out together to try and limit risk of predation.  </a:t>
            </a:r>
          </a:p>
          <a:p>
            <a:pPr defTabSz="483306">
              <a:defRPr/>
            </a:pPr>
            <a:endParaRPr lang="en-US" sz="1100" dirty="0">
              <a:solidFill>
                <a:srgbClr val="000000"/>
              </a:solidFill>
              <a:latin typeface="Arial" pitchFamily="34" charset="0"/>
              <a:cs typeface="Arial" pitchFamily="34" charset="0"/>
            </a:endParaRPr>
          </a:p>
          <a:p>
            <a:pPr defTabSz="483306">
              <a:defRPr/>
            </a:pPr>
            <a:r>
              <a:rPr lang="en-US" sz="1100" dirty="0">
                <a:solidFill>
                  <a:srgbClr val="000000"/>
                </a:solidFill>
                <a:latin typeface="Arial" pitchFamily="34" charset="0"/>
                <a:cs typeface="Arial" pitchFamily="34" charset="0"/>
              </a:rPr>
              <a:t>Females typically return to nest in the same general area where they emerged as hatchlings. In addition, Florida is the most important nesting beach for loggerheads in the world and hosts over 40% of the word’s nesting. This means we have an important responsibility to maintain good nesting habitat, as the health of the global population relies on Florida.</a:t>
            </a:r>
          </a:p>
          <a:p>
            <a:endParaRPr lang="en-US" sz="1100" dirty="0"/>
          </a:p>
        </p:txBody>
      </p:sp>
      <p:sp>
        <p:nvSpPr>
          <p:cNvPr id="4" name="Slide Number Placeholder 3"/>
          <p:cNvSpPr>
            <a:spLocks noGrp="1"/>
          </p:cNvSpPr>
          <p:nvPr>
            <p:ph type="sldNum" sz="quarter" idx="10"/>
          </p:nvPr>
        </p:nvSpPr>
        <p:spPr/>
        <p:txBody>
          <a:bodyPr/>
          <a:lstStyle/>
          <a:p>
            <a:pPr>
              <a:defRPr/>
            </a:pPr>
            <a:fld id="{5200430D-AF42-45CD-B4EA-7C0A6BEECFFB}" type="slidenum">
              <a:rPr lang="en-US" smtClean="0"/>
              <a:pPr>
                <a:defRPr/>
              </a:pPr>
              <a:t>3</a:t>
            </a:fld>
            <a:endParaRPr lang="en-US"/>
          </a:p>
        </p:txBody>
      </p:sp>
    </p:spTree>
    <p:extLst>
      <p:ext uri="{BB962C8B-B14F-4D97-AF65-F5344CB8AC3E}">
        <p14:creationId xmlns:p14="http://schemas.microsoft.com/office/powerpoint/2010/main" val="352054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EDDF6C6-EA83-4FD5-BCC9-D8C1301B0811}" type="slidenum">
              <a:rPr lang="en-US"/>
              <a:pPr/>
              <a:t>4</a:t>
            </a:fld>
            <a:endParaRPr lang="en-US"/>
          </a:p>
        </p:txBody>
      </p:sp>
      <p:sp>
        <p:nvSpPr>
          <p:cNvPr id="104450" name="Rectangle 7"/>
          <p:cNvSpPr txBox="1">
            <a:spLocks noGrp="1" noChangeArrowheads="1"/>
          </p:cNvSpPr>
          <p:nvPr/>
        </p:nvSpPr>
        <p:spPr bwMode="auto">
          <a:xfrm>
            <a:off x="4145280" y="9273159"/>
            <a:ext cx="3169920" cy="488061"/>
          </a:xfrm>
          <a:prstGeom prst="rect">
            <a:avLst/>
          </a:prstGeom>
          <a:noFill/>
          <a:ln w="9525">
            <a:noFill/>
            <a:miter lim="800000"/>
            <a:headEnd/>
            <a:tailEnd/>
          </a:ln>
        </p:spPr>
        <p:txBody>
          <a:bodyPr lIns="96661" tIns="48331" rIns="96661" bIns="48331" anchor="b"/>
          <a:lstStyle/>
          <a:p>
            <a:pPr algn="r" eaLnBrk="0" hangingPunct="0"/>
            <a:fld id="{95C538B3-0FB6-4C91-A2AF-C0FB937A7A9F}" type="slidenum">
              <a:rPr lang="en-US" sz="1300">
                <a:latin typeface="EngravrsRoman BT"/>
              </a:rPr>
              <a:pPr algn="r" eaLnBrk="0" hangingPunct="0"/>
              <a:t>4</a:t>
            </a:fld>
            <a:endParaRPr lang="en-US" sz="1300">
              <a:latin typeface="EngravrsRoman BT"/>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75360" y="4636580"/>
            <a:ext cx="5364480" cy="4392549"/>
          </a:xfrm>
        </p:spPr>
        <p:txBody>
          <a:bodyPr/>
          <a:lstStyle/>
          <a:p>
            <a:r>
              <a:rPr lang="en-US" dirty="0">
                <a:solidFill>
                  <a:srgbClr val="000000"/>
                </a:solidFill>
              </a:rPr>
              <a:t>Sea turtle hatchlings use multiple cues to orient towards the ocean.</a:t>
            </a:r>
            <a:r>
              <a:rPr lang="en-US" dirty="0"/>
              <a:t> </a:t>
            </a:r>
            <a:r>
              <a:rPr lang="en-US" u="none" dirty="0"/>
              <a:t>They are crawling not only towards the brightest horizon but also away from dark silhouettes.</a:t>
            </a:r>
            <a:r>
              <a:rPr lang="en-US" u="none" baseline="0" dirty="0"/>
              <a:t> </a:t>
            </a:r>
            <a:r>
              <a:rPr lang="en-US" u="none" dirty="0"/>
              <a:t>So</a:t>
            </a:r>
            <a:r>
              <a:rPr lang="en-US" dirty="0"/>
              <a:t> large structures with good lights actually can act as a large silhouette and cue the turtles towards the ocean.</a:t>
            </a:r>
          </a:p>
          <a:p>
            <a:pPr defTabSz="966612">
              <a:defRPr/>
            </a:pPr>
            <a:endParaRPr lang="en-US" dirty="0">
              <a:solidFill>
                <a:srgbClr val="000000"/>
              </a:solidFill>
              <a:latin typeface="Arial" pitchFamily="34" charset="0"/>
              <a:cs typeface="Arial" pitchFamily="34" charset="0"/>
            </a:endParaRPr>
          </a:p>
          <a:p>
            <a:pPr defTabSz="966612">
              <a:defRPr/>
            </a:pPr>
            <a:r>
              <a:rPr lang="en-US" dirty="0">
                <a:solidFill>
                  <a:srgbClr val="000000"/>
                </a:solidFill>
                <a:latin typeface="Arial" pitchFamily="34" charset="0"/>
                <a:cs typeface="Arial" pitchFamily="34" charset="0"/>
              </a:rPr>
              <a:t>Hatchlings also discriminate between colors</a:t>
            </a:r>
            <a:r>
              <a:rPr lang="en-US" baseline="0" dirty="0">
                <a:solidFill>
                  <a:srgbClr val="000000"/>
                </a:solidFill>
                <a:latin typeface="Arial" pitchFamily="34" charset="0"/>
                <a:cs typeface="Arial" pitchFamily="34" charset="0"/>
              </a:rPr>
              <a:t> of light. They are highly attracted to short wavelengths (the purple to green part of the spectrum) but are less attracted to long wavelengths (the amber to red part of the spectrum). Keep in mind that white light contains the full spectrum, making it highly attractive to hatchlings.</a:t>
            </a:r>
            <a:endParaRPr lang="en-US" dirty="0">
              <a:solidFill>
                <a:srgbClr val="000000"/>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val="2242603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artificial lighting conflicts with natural lighting cues, hatchlings aren’t able to properly navigate toward the water and instead head toward landward lights, crawl up and down the beach, or just wander in circles. This is known as a disorientation.</a:t>
            </a:r>
          </a:p>
          <a:p>
            <a:endParaRPr lang="en-US" dirty="0"/>
          </a:p>
          <a:p>
            <a:r>
              <a:rPr lang="en-US" dirty="0"/>
              <a:t>How do</a:t>
            </a:r>
            <a:r>
              <a:rPr lang="en-US" baseline="0" dirty="0"/>
              <a:t> we know a disorientation has occurred? The evidence is left for morning surveyors as tracks in the sand, much like the tracks left by nesting females. The tracks from undisturbed hatchlings go straight toward the ocean in a “V” formation, while tracks from disoriented hatchlings may go toward the land, up and down the beach parallel to the water, or in circles all over the beach. Disoriented hatchling tracks usually go everywhere except where they’re supposed to – toward the water.</a:t>
            </a:r>
            <a:endParaRPr lang="en-US" dirty="0"/>
          </a:p>
        </p:txBody>
      </p:sp>
      <p:sp>
        <p:nvSpPr>
          <p:cNvPr id="4" name="Slide Number Placeholder 3"/>
          <p:cNvSpPr>
            <a:spLocks noGrp="1"/>
          </p:cNvSpPr>
          <p:nvPr>
            <p:ph type="sldNum" sz="quarter" idx="10"/>
          </p:nvPr>
        </p:nvSpPr>
        <p:spPr/>
        <p:txBody>
          <a:bodyPr/>
          <a:lstStyle/>
          <a:p>
            <a:pPr>
              <a:defRPr/>
            </a:pPr>
            <a:fld id="{24E0E434-A490-46EE-80C7-E6059C6E3E52}" type="slidenum">
              <a:rPr lang="en-US" smtClean="0"/>
              <a:pPr>
                <a:defRPr/>
              </a:pPr>
              <a:t>5</a:t>
            </a:fld>
            <a:endParaRPr lang="en-US"/>
          </a:p>
        </p:txBody>
      </p:sp>
    </p:spTree>
    <p:extLst>
      <p:ext uri="{BB962C8B-B14F-4D97-AF65-F5344CB8AC3E}">
        <p14:creationId xmlns:p14="http://schemas.microsoft.com/office/powerpoint/2010/main" val="86061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hatchlings are more sensitive to artificial lighting, nesting females can also be attracted to very bright lights. Unfortunately, this can sometimes lead them into dangerous situations, such as roadways or parking lots.</a:t>
            </a:r>
          </a:p>
        </p:txBody>
      </p:sp>
      <p:sp>
        <p:nvSpPr>
          <p:cNvPr id="4" name="Slide Number Placeholder 3"/>
          <p:cNvSpPr>
            <a:spLocks noGrp="1"/>
          </p:cNvSpPr>
          <p:nvPr>
            <p:ph type="sldNum" sz="quarter" idx="5"/>
          </p:nvPr>
        </p:nvSpPr>
        <p:spPr/>
        <p:txBody>
          <a:bodyPr/>
          <a:lstStyle/>
          <a:p>
            <a:fld id="{B8690BCA-2A21-425E-976B-E39AA1E3F859}" type="slidenum">
              <a:rPr lang="en-US" smtClean="0"/>
              <a:t>6</a:t>
            </a:fld>
            <a:endParaRPr lang="en-US"/>
          </a:p>
        </p:txBody>
      </p:sp>
    </p:spTree>
    <p:extLst>
      <p:ext uri="{BB962C8B-B14F-4D97-AF65-F5344CB8AC3E}">
        <p14:creationId xmlns:p14="http://schemas.microsoft.com/office/powerpoint/2010/main" val="339528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Disorientations are documented by morning nesting surveyors and submitted to FWC. Live data are now available on our website so you can easily see the status of lighting impacts anywhere in the state. Go to www.myfwc.com and search for “disorientation” – the first result is our disorientation information page. At the bottom, click on the red disorientation map button to view the live, interactive dashboard.</a:t>
            </a:r>
          </a:p>
        </p:txBody>
      </p:sp>
      <p:sp>
        <p:nvSpPr>
          <p:cNvPr id="4" name="Slide Number Placeholder 3"/>
          <p:cNvSpPr>
            <a:spLocks noGrp="1"/>
          </p:cNvSpPr>
          <p:nvPr>
            <p:ph type="sldNum" sz="quarter" idx="10"/>
          </p:nvPr>
        </p:nvSpPr>
        <p:spPr/>
        <p:txBody>
          <a:bodyPr/>
          <a:lstStyle/>
          <a:p>
            <a:fld id="{A790D0FB-CBE3-42B7-9BFD-8767C866DA9D}" type="slidenum">
              <a:rPr lang="en-US" smtClean="0"/>
              <a:t>7</a:t>
            </a:fld>
            <a:endParaRPr lang="en-US"/>
          </a:p>
        </p:txBody>
      </p:sp>
    </p:spTree>
    <p:extLst>
      <p:ext uri="{BB962C8B-B14F-4D97-AF65-F5344CB8AC3E}">
        <p14:creationId xmlns:p14="http://schemas.microsoft.com/office/powerpoint/2010/main" val="279742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984BD18-8DCC-476A-AC3F-9C869DAC0ECA}" type="slidenum">
              <a:rPr lang="en-US" smtClean="0">
                <a:latin typeface="EngravrsRoman BT"/>
              </a:rPr>
              <a:pPr/>
              <a:t>8</a:t>
            </a:fld>
            <a:endParaRPr lang="en-US">
              <a:latin typeface="EngravrsRoman BT"/>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sz="1500" dirty="0">
                <a:latin typeface="Arial" pitchFamily="34" charset="0"/>
              </a:rPr>
              <a:t>Now that we’ve talked about why improper artificial lighting is such a problem and how to identify it, what can we do to fix it? The sea turtle lighting guidelines are based on the following three principles which we refer to as FWC’s Golden Rules.  All three must be used in combination to be effective as not one of them is more important than the other.</a:t>
            </a:r>
          </a:p>
        </p:txBody>
      </p:sp>
    </p:spTree>
    <p:extLst>
      <p:ext uri="{BB962C8B-B14F-4D97-AF65-F5344CB8AC3E}">
        <p14:creationId xmlns:p14="http://schemas.microsoft.com/office/powerpoint/2010/main" val="186207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DEC5844-0F40-483F-AF91-3902621720CD}" type="slidenum">
              <a:rPr lang="en-US" smtClean="0">
                <a:latin typeface="EngravrsRoman BT"/>
              </a:rPr>
              <a:pPr/>
              <a:t>9</a:t>
            </a:fld>
            <a:endParaRPr lang="en-US">
              <a:latin typeface="EngravrsRoman BT"/>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sz="1500" dirty="0">
                <a:solidFill>
                  <a:srgbClr val="000000"/>
                </a:solidFill>
                <a:latin typeface="Arial" pitchFamily="34" charset="0"/>
                <a:cs typeface="Arial" pitchFamily="34" charset="0"/>
              </a:rPr>
              <a:t>First is Keep it Low.  This means that the light should be mounted as low as possible to minimize the amount of light trespass.  </a:t>
            </a:r>
          </a:p>
          <a:p>
            <a:endParaRPr lang="en-US" sz="1500" dirty="0">
              <a:solidFill>
                <a:srgbClr val="000000"/>
              </a:solidFill>
              <a:latin typeface="Arial" pitchFamily="34" charset="0"/>
              <a:cs typeface="Arial" pitchFamily="34" charset="0"/>
            </a:endParaRPr>
          </a:p>
          <a:p>
            <a:r>
              <a:rPr lang="en-US" sz="1500" dirty="0">
                <a:solidFill>
                  <a:srgbClr val="000000"/>
                </a:solidFill>
                <a:latin typeface="Arial" pitchFamily="34" charset="0"/>
                <a:cs typeface="Arial" pitchFamily="34" charset="0"/>
              </a:rPr>
              <a:t>Keep it Low also means to use only the lumens necessary for the application.  Just as you wouldn’t use a 100 watt bulb in a night light you don’t want to use more light than is necessary outside.</a:t>
            </a:r>
            <a:endParaRPr lang="en-US" sz="1500" dirty="0"/>
          </a:p>
          <a:p>
            <a:endParaRPr lang="en-US" dirty="0"/>
          </a:p>
          <a:p>
            <a:r>
              <a:rPr lang="en-US" dirty="0"/>
              <a:t>If you read through the sea turtle lighting guidelines, you will see that</a:t>
            </a:r>
            <a:r>
              <a:rPr lang="en-US" baseline="0" dirty="0"/>
              <a:t> there are specific recommendations</a:t>
            </a:r>
            <a:r>
              <a:rPr lang="en-US" dirty="0"/>
              <a:t> for fixture</a:t>
            </a:r>
            <a:r>
              <a:rPr lang="en-US" baseline="0" dirty="0"/>
              <a:t> mounting heights.  There are several reasons for this:  1.  Low mounted fixtures provide more light directly on the ground where it is needed for life safety and these fixtures are also easier to conceal from the adjacent beach 2. Fixtures mounted very high, especially on levels above the ground level, have a higher potential for becoming visible from the beach and can be very difficult to shield appropriately</a:t>
            </a:r>
            <a:endParaRPr lang="en-US" dirty="0"/>
          </a:p>
        </p:txBody>
      </p:sp>
    </p:spTree>
    <p:extLst>
      <p:ext uri="{BB962C8B-B14F-4D97-AF65-F5344CB8AC3E}">
        <p14:creationId xmlns:p14="http://schemas.microsoft.com/office/powerpoint/2010/main" val="300464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47878E4-7AA0-4C94-9958-14C3E059FFED}" type="slidenum">
              <a:rPr lang="en-US" smtClean="0">
                <a:latin typeface="EngravrsRoman BT"/>
              </a:rPr>
              <a:pPr/>
              <a:t>10</a:t>
            </a:fld>
            <a:endParaRPr lang="en-US">
              <a:latin typeface="EngravrsRoman BT"/>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r>
              <a:rPr lang="en-US" sz="1500" dirty="0">
                <a:latin typeface="Arial" pitchFamily="34" charset="0"/>
              </a:rPr>
              <a:t>The second rule is to keep it long.  When we say long we aren’t referring to the fixture itself but rather to the wavelength of the bulb installed in the fixture.  </a:t>
            </a:r>
          </a:p>
          <a:p>
            <a:endParaRPr lang="en-US" sz="1500" dirty="0">
              <a:latin typeface="Arial" pitchFamily="34" charset="0"/>
            </a:endParaRPr>
          </a:p>
        </p:txBody>
      </p:sp>
    </p:spTree>
    <p:extLst>
      <p:ext uri="{BB962C8B-B14F-4D97-AF65-F5344CB8AC3E}">
        <p14:creationId xmlns:p14="http://schemas.microsoft.com/office/powerpoint/2010/main" val="428859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00DA42-6DBD-4A92-9565-ADC5229B193E}"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778075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0DA42-6DBD-4A92-9565-ADC5229B193E}"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103887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0DA42-6DBD-4A92-9565-ADC5229B193E}"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34230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0DA42-6DBD-4A92-9565-ADC5229B193E}"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124092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00DA42-6DBD-4A92-9565-ADC5229B193E}"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294232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0DA42-6DBD-4A92-9565-ADC5229B193E}" type="datetimeFigureOut">
              <a:rPr lang="en-US" smtClean="0"/>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1393652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0DA42-6DBD-4A92-9565-ADC5229B193E}" type="datetimeFigureOut">
              <a:rPr lang="en-US" smtClean="0"/>
              <a:t>5/15/2020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269177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0DA42-6DBD-4A92-9565-ADC5229B193E}" type="datetimeFigureOut">
              <a:rPr lang="en-US" smtClean="0"/>
              <a:t>5/15/2020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264513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0DA42-6DBD-4A92-9565-ADC5229B193E}" type="datetimeFigureOut">
              <a:rPr lang="en-US" smtClean="0"/>
              <a:t>5/15/2020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6787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00DA42-6DBD-4A92-9565-ADC5229B193E}" type="datetimeFigureOut">
              <a:rPr lang="en-US" smtClean="0"/>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155771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00DA42-6DBD-4A92-9565-ADC5229B193E}" type="datetimeFigureOut">
              <a:rPr lang="en-US" smtClean="0"/>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48447-489A-4BC0-B704-B0761CFC545F}" type="slidenum">
              <a:rPr lang="en-US" smtClean="0"/>
              <a:t>‹#›</a:t>
            </a:fld>
            <a:endParaRPr lang="en-US"/>
          </a:p>
        </p:txBody>
      </p:sp>
    </p:spTree>
    <p:extLst>
      <p:ext uri="{BB962C8B-B14F-4D97-AF65-F5344CB8AC3E}">
        <p14:creationId xmlns:p14="http://schemas.microsoft.com/office/powerpoint/2010/main" val="301750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0DA42-6DBD-4A92-9565-ADC5229B193E}" type="datetimeFigureOut">
              <a:rPr lang="en-US" smtClean="0"/>
              <a:t>5/15/2020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48447-489A-4BC0-B704-B0761CFC545F}" type="slidenum">
              <a:rPr lang="en-US" smtClean="0"/>
              <a:t>‹#›</a:t>
            </a:fld>
            <a:endParaRPr lang="en-US"/>
          </a:p>
        </p:txBody>
      </p:sp>
    </p:spTree>
    <p:extLst>
      <p:ext uri="{BB962C8B-B14F-4D97-AF65-F5344CB8AC3E}">
        <p14:creationId xmlns:p14="http://schemas.microsoft.com/office/powerpoint/2010/main" val="1120633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30.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jpg"/><Relationship Id="rId5" Type="http://schemas.openxmlformats.org/officeDocument/2006/relationships/image" Target="../media/image11.em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9.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www.myfwc.com/" TargetMode="External"/><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9199" y="360727"/>
            <a:ext cx="6172781" cy="2889114"/>
          </a:xfrm>
        </p:spPr>
        <p:txBody>
          <a:bodyPr anchor="b">
            <a:normAutofit/>
          </a:bodyPr>
          <a:lstStyle/>
          <a:p>
            <a:pPr algn="l"/>
            <a:r>
              <a:rPr lang="en-US" sz="5400" dirty="0"/>
              <a:t>Sea Turtles and Lights</a:t>
            </a:r>
          </a:p>
        </p:txBody>
      </p:sp>
      <p:sp>
        <p:nvSpPr>
          <p:cNvPr id="3" name="Subtitle 2"/>
          <p:cNvSpPr>
            <a:spLocks noGrp="1"/>
          </p:cNvSpPr>
          <p:nvPr>
            <p:ph type="subTitle" idx="1"/>
          </p:nvPr>
        </p:nvSpPr>
        <p:spPr>
          <a:xfrm>
            <a:off x="6501468" y="5438660"/>
            <a:ext cx="5242174" cy="1147863"/>
          </a:xfrm>
        </p:spPr>
        <p:txBody>
          <a:bodyPr anchor="t">
            <a:normAutofit lnSpcReduction="10000"/>
          </a:bodyPr>
          <a:lstStyle/>
          <a:p>
            <a:pPr algn="l"/>
            <a:r>
              <a:rPr lang="en-US" sz="2000" dirty="0"/>
              <a:t>Tonya Long, Luke Davis, Rachael Stevenson</a:t>
            </a:r>
          </a:p>
          <a:p>
            <a:pPr algn="l"/>
            <a:r>
              <a:rPr lang="en-US" sz="2000" dirty="0"/>
              <a:t>Imperiled Species Management</a:t>
            </a:r>
          </a:p>
          <a:p>
            <a:pPr algn="l"/>
            <a:r>
              <a:rPr lang="en-US" sz="2000" dirty="0"/>
              <a:t>Florida Fish &amp; Wildlife Conservation Commission</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a:extLst>
              <a:ext uri="{FF2B5EF4-FFF2-40B4-BE49-F238E27FC236}">
                <a16:creationId xmlns:a16="http://schemas.microsoft.com/office/drawing/2014/main" id="{DD421F62-8430-407B-86A7-B0BBE735D3F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pic>
        <p:nvPicPr>
          <p:cNvPr id="6" name="Picture 5">
            <a:extLst>
              <a:ext uri="{FF2B5EF4-FFF2-40B4-BE49-F238E27FC236}">
                <a16:creationId xmlns:a16="http://schemas.microsoft.com/office/drawing/2014/main" id="{D5DBFA44-8732-49BE-AB7B-78C66D082D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58706" y="5263866"/>
            <a:ext cx="1231671" cy="1497452"/>
          </a:xfrm>
          <a:prstGeom prst="rect">
            <a:avLst/>
          </a:prstGeom>
        </p:spPr>
      </p:pic>
      <p:sp>
        <p:nvSpPr>
          <p:cNvPr id="7" name="TextBox 6">
            <a:extLst>
              <a:ext uri="{FF2B5EF4-FFF2-40B4-BE49-F238E27FC236}">
                <a16:creationId xmlns:a16="http://schemas.microsoft.com/office/drawing/2014/main" id="{14770BC4-2166-4128-88B8-D16958A11F3A}"/>
              </a:ext>
            </a:extLst>
          </p:cNvPr>
          <p:cNvSpPr txBox="1"/>
          <p:nvPr/>
        </p:nvSpPr>
        <p:spPr>
          <a:xfrm>
            <a:off x="0" y="6653596"/>
            <a:ext cx="1879586" cy="215444"/>
          </a:xfrm>
          <a:prstGeom prst="rect">
            <a:avLst/>
          </a:prstGeom>
          <a:noFill/>
        </p:spPr>
        <p:txBody>
          <a:bodyPr wrap="square" rtlCol="0">
            <a:spAutoFit/>
          </a:bodyPr>
          <a:lstStyle/>
          <a:p>
            <a:r>
              <a:rPr lang="en-US" sz="800" b="1" dirty="0"/>
              <a:t>Photo: T. Long, FWC</a:t>
            </a:r>
          </a:p>
        </p:txBody>
      </p:sp>
      <p:sp>
        <p:nvSpPr>
          <p:cNvPr id="8" name="Subtitle 2">
            <a:extLst>
              <a:ext uri="{FF2B5EF4-FFF2-40B4-BE49-F238E27FC236}">
                <a16:creationId xmlns:a16="http://schemas.microsoft.com/office/drawing/2014/main" id="{31D334B7-61AB-4733-9CC9-720E7512313E}"/>
              </a:ext>
            </a:extLst>
          </p:cNvPr>
          <p:cNvSpPr txBox="1">
            <a:spLocks/>
          </p:cNvSpPr>
          <p:nvPr/>
        </p:nvSpPr>
        <p:spPr>
          <a:xfrm>
            <a:off x="6501468" y="3174340"/>
            <a:ext cx="5690512" cy="114786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latin typeface="+mj-lt"/>
              </a:rPr>
              <a:t>Balancing Property Rights, Safety, and Sea Turtle Survival</a:t>
            </a:r>
          </a:p>
        </p:txBody>
      </p:sp>
      <p:pic>
        <p:nvPicPr>
          <p:cNvPr id="5" name="Slide 1">
            <a:hlinkClick r:id="" action="ppaction://media"/>
            <a:extLst>
              <a:ext uri="{FF2B5EF4-FFF2-40B4-BE49-F238E27FC236}">
                <a16:creationId xmlns:a16="http://schemas.microsoft.com/office/drawing/2014/main" id="{B75C4416-2BA8-47B4-9B7F-8A6F3F6D7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17" y="6370637"/>
            <a:ext cx="487363" cy="487363"/>
          </a:xfrm>
          <a:prstGeom prst="rect">
            <a:avLst/>
          </a:prstGeom>
        </p:spPr>
      </p:pic>
    </p:spTree>
    <p:extLst>
      <p:ext uri="{BB962C8B-B14F-4D97-AF65-F5344CB8AC3E}">
        <p14:creationId xmlns:p14="http://schemas.microsoft.com/office/powerpoint/2010/main" val="10514075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4316E0-D6B9-45F5-A27F-26C99C0BCE28}"/>
              </a:ext>
            </a:extLst>
          </p:cNvPr>
          <p:cNvSpPr>
            <a:spLocks noGrp="1"/>
          </p:cNvSpPr>
          <p:nvPr>
            <p:ph type="title"/>
          </p:nvPr>
        </p:nvSpPr>
        <p:spPr>
          <a:xfrm>
            <a:off x="838200" y="-4324"/>
            <a:ext cx="10515600" cy="1325563"/>
          </a:xfrm>
        </p:spPr>
        <p:txBody>
          <a:bodyPr/>
          <a:lstStyle/>
          <a:p>
            <a:r>
              <a:rPr lang="en-US" dirty="0"/>
              <a:t>FWC Golden Rule Number 2</a:t>
            </a:r>
          </a:p>
        </p:txBody>
      </p:sp>
      <p:sp>
        <p:nvSpPr>
          <p:cNvPr id="124932" name="Rectangle 4"/>
          <p:cNvSpPr>
            <a:spLocks noGrp="1" noChangeArrowheads="1"/>
          </p:cNvSpPr>
          <p:nvPr>
            <p:ph idx="4294967295"/>
          </p:nvPr>
        </p:nvSpPr>
        <p:spPr>
          <a:xfrm>
            <a:off x="838199" y="1116448"/>
            <a:ext cx="7659255" cy="3810000"/>
          </a:xfrm>
        </p:spPr>
        <p:txBody>
          <a:bodyPr/>
          <a:lstStyle/>
          <a:p>
            <a:pPr eaLnBrk="1" hangingPunct="1">
              <a:lnSpc>
                <a:spcPct val="90000"/>
              </a:lnSpc>
              <a:buFontTx/>
              <a:buNone/>
              <a:defRPr/>
            </a:pPr>
            <a:r>
              <a:rPr lang="en-US" sz="3600" dirty="0">
                <a:solidFill>
                  <a:schemeClr val="tx1">
                    <a:lumMod val="65000"/>
                  </a:schemeClr>
                </a:solidFill>
              </a:rPr>
              <a:t>Keep it Low</a:t>
            </a:r>
          </a:p>
          <a:p>
            <a:pPr eaLnBrk="1" hangingPunct="1">
              <a:lnSpc>
                <a:spcPct val="90000"/>
              </a:lnSpc>
              <a:spcBef>
                <a:spcPts val="0"/>
              </a:spcBef>
              <a:buFontTx/>
              <a:buNone/>
              <a:defRPr/>
            </a:pPr>
            <a:endParaRPr lang="en-US" sz="1000" dirty="0">
              <a:solidFill>
                <a:schemeClr val="tx1">
                  <a:lumMod val="65000"/>
                </a:schemeClr>
              </a:solidFill>
            </a:endParaRPr>
          </a:p>
          <a:p>
            <a:pPr eaLnBrk="1" hangingPunct="1">
              <a:lnSpc>
                <a:spcPct val="90000"/>
              </a:lnSpc>
              <a:buFontTx/>
              <a:buNone/>
              <a:defRPr/>
            </a:pPr>
            <a:r>
              <a:rPr lang="en-US" sz="4400" u="sng" dirty="0">
                <a:solidFill>
                  <a:srgbClr val="0066CC"/>
                </a:solidFill>
              </a:rPr>
              <a:t>Keep it Long (wavelength)</a:t>
            </a:r>
          </a:p>
          <a:p>
            <a:pPr eaLnBrk="1" hangingPunct="1">
              <a:lnSpc>
                <a:spcPct val="90000"/>
              </a:lnSpc>
              <a:buFontTx/>
              <a:buNone/>
              <a:defRPr/>
            </a:pPr>
            <a:r>
              <a:rPr lang="en-US" dirty="0">
                <a:solidFill>
                  <a:srgbClr val="000000"/>
                </a:solidFill>
              </a:rPr>
              <a:t>Use bulbs with wavelengths greater than 560 nm.</a:t>
            </a:r>
          </a:p>
          <a:p>
            <a:pPr eaLnBrk="1" hangingPunct="1">
              <a:lnSpc>
                <a:spcPct val="90000"/>
              </a:lnSpc>
              <a:buFontTx/>
              <a:buNone/>
              <a:defRPr/>
            </a:pPr>
            <a:endParaRPr lang="en-US" dirty="0">
              <a:solidFill>
                <a:srgbClr val="FFFF66"/>
              </a:solidFill>
            </a:endParaRPr>
          </a:p>
        </p:txBody>
      </p:sp>
      <p:grpSp>
        <p:nvGrpSpPr>
          <p:cNvPr id="6" name="Group 5">
            <a:extLst>
              <a:ext uri="{FF2B5EF4-FFF2-40B4-BE49-F238E27FC236}">
                <a16:creationId xmlns:a16="http://schemas.microsoft.com/office/drawing/2014/main" id="{3EC01A77-2C96-4957-B56B-BFA0504FF321}"/>
              </a:ext>
            </a:extLst>
          </p:cNvPr>
          <p:cNvGrpSpPr>
            <a:grpSpLocks noChangeAspect="1"/>
          </p:cNvGrpSpPr>
          <p:nvPr/>
        </p:nvGrpSpPr>
        <p:grpSpPr>
          <a:xfrm>
            <a:off x="1950936" y="3478691"/>
            <a:ext cx="3781379" cy="2778164"/>
            <a:chOff x="3429000" y="4658139"/>
            <a:chExt cx="2394874" cy="1759505"/>
          </a:xfrm>
        </p:grpSpPr>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29000" y="4658139"/>
              <a:ext cx="2394874" cy="1737360"/>
            </a:xfrm>
            <a:prstGeom prst="rect">
              <a:avLst/>
            </a:prstGeom>
          </p:spPr>
        </p:pic>
        <p:sp>
          <p:nvSpPr>
            <p:cNvPr id="11" name="TextBox 10"/>
            <p:cNvSpPr txBox="1"/>
            <p:nvPr/>
          </p:nvSpPr>
          <p:spPr>
            <a:xfrm>
              <a:off x="3429000" y="6281196"/>
              <a:ext cx="1981200" cy="136448"/>
            </a:xfrm>
            <a:prstGeom prst="rect">
              <a:avLst/>
            </a:prstGeom>
            <a:noFill/>
          </p:spPr>
          <p:txBody>
            <a:bodyPr wrap="square" rtlCol="0" anchor="ctr">
              <a:spAutoFit/>
            </a:bodyPr>
            <a:lstStyle/>
            <a:p>
              <a:r>
                <a:rPr lang="en-US" sz="800" dirty="0">
                  <a:solidFill>
                    <a:schemeClr val="bg1"/>
                  </a:solidFill>
                </a:rPr>
                <a:t>Photo: J. Higgins, FWC</a:t>
              </a:r>
            </a:p>
          </p:txBody>
        </p:sp>
      </p:grpSp>
      <p:grpSp>
        <p:nvGrpSpPr>
          <p:cNvPr id="7" name="Group 6">
            <a:extLst>
              <a:ext uri="{FF2B5EF4-FFF2-40B4-BE49-F238E27FC236}">
                <a16:creationId xmlns:a16="http://schemas.microsoft.com/office/drawing/2014/main" id="{C1975B81-29C2-4BD9-8B6F-CFFC0285BEE7}"/>
              </a:ext>
            </a:extLst>
          </p:cNvPr>
          <p:cNvGrpSpPr>
            <a:grpSpLocks noChangeAspect="1"/>
          </p:cNvGrpSpPr>
          <p:nvPr/>
        </p:nvGrpSpPr>
        <p:grpSpPr>
          <a:xfrm>
            <a:off x="6413452" y="3468297"/>
            <a:ext cx="3782727" cy="2743198"/>
            <a:chOff x="6248400" y="4658139"/>
            <a:chExt cx="2395728" cy="1737360"/>
          </a:xfrm>
        </p:grpSpPr>
        <p:pic>
          <p:nvPicPr>
            <p:cNvPr id="3" name="Picture 2"/>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6248400" y="4658139"/>
              <a:ext cx="2395728" cy="1737360"/>
            </a:xfrm>
            <a:prstGeom prst="rect">
              <a:avLst/>
            </a:prstGeom>
          </p:spPr>
        </p:pic>
        <p:sp>
          <p:nvSpPr>
            <p:cNvPr id="12" name="TextBox 11"/>
            <p:cNvSpPr txBox="1"/>
            <p:nvPr/>
          </p:nvSpPr>
          <p:spPr>
            <a:xfrm>
              <a:off x="6248400" y="6259051"/>
              <a:ext cx="1981200" cy="136448"/>
            </a:xfrm>
            <a:prstGeom prst="rect">
              <a:avLst/>
            </a:prstGeom>
            <a:noFill/>
          </p:spPr>
          <p:txBody>
            <a:bodyPr wrap="square" rtlCol="0" anchor="ctr">
              <a:spAutoFit/>
            </a:bodyPr>
            <a:lstStyle/>
            <a:p>
              <a:r>
                <a:rPr lang="en-US" sz="800" dirty="0">
                  <a:solidFill>
                    <a:schemeClr val="bg1"/>
                  </a:solidFill>
                </a:rPr>
                <a:t>Photo: T. Long, FWC</a:t>
              </a:r>
            </a:p>
          </p:txBody>
        </p:sp>
      </p:grpSp>
      <p:sp>
        <p:nvSpPr>
          <p:cNvPr id="13" name="Multiply 1">
            <a:extLst>
              <a:ext uri="{FF2B5EF4-FFF2-40B4-BE49-F238E27FC236}">
                <a16:creationId xmlns:a16="http://schemas.microsoft.com/office/drawing/2014/main" id="{C77F1AFB-B219-45B5-BC37-1B933F0F7130}"/>
              </a:ext>
            </a:extLst>
          </p:cNvPr>
          <p:cNvSpPr/>
          <p:nvPr/>
        </p:nvSpPr>
        <p:spPr bwMode="auto">
          <a:xfrm>
            <a:off x="455511" y="3729029"/>
            <a:ext cx="1628576" cy="1419137"/>
          </a:xfrm>
          <a:prstGeom prst="mathMultiply">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sp>
        <p:nvSpPr>
          <p:cNvPr id="14" name="Half Frame 13">
            <a:extLst>
              <a:ext uri="{FF2B5EF4-FFF2-40B4-BE49-F238E27FC236}">
                <a16:creationId xmlns:a16="http://schemas.microsoft.com/office/drawing/2014/main" id="{0CB6B21E-E6E9-425C-B7BA-D689950645DC}"/>
              </a:ext>
            </a:extLst>
          </p:cNvPr>
          <p:cNvSpPr>
            <a:spLocks noChangeAspect="1"/>
          </p:cNvSpPr>
          <p:nvPr/>
        </p:nvSpPr>
        <p:spPr bwMode="auto">
          <a:xfrm rot="12941780">
            <a:off x="10798709" y="3425322"/>
            <a:ext cx="824148" cy="1391391"/>
          </a:xfrm>
          <a:prstGeom prst="halfFram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dirty="0">
              <a:latin typeface="Franklin Gothic Book" pitchFamily="34" charset="0"/>
            </a:endParaRPr>
          </a:p>
        </p:txBody>
      </p:sp>
      <p:pic>
        <p:nvPicPr>
          <p:cNvPr id="5" name="Slide 10">
            <a:hlinkClick r:id="" action="ppaction://media"/>
            <a:extLst>
              <a:ext uri="{FF2B5EF4-FFF2-40B4-BE49-F238E27FC236}">
                <a16:creationId xmlns:a16="http://schemas.microsoft.com/office/drawing/2014/main" id="{206D4147-4520-44A0-B48F-ACC91EA242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1394" y="6370637"/>
            <a:ext cx="487363" cy="487363"/>
          </a:xfrm>
          <a:prstGeom prst="rect">
            <a:avLst/>
          </a:prstGeom>
        </p:spPr>
      </p:pic>
    </p:spTree>
    <p:extLst>
      <p:ext uri="{BB962C8B-B14F-4D97-AF65-F5344CB8AC3E}">
        <p14:creationId xmlns:p14="http://schemas.microsoft.com/office/powerpoint/2010/main" val="46112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0C0182-E3A1-4A00-A381-146C1E0F4787}"/>
              </a:ext>
            </a:extLst>
          </p:cNvPr>
          <p:cNvSpPr>
            <a:spLocks noGrp="1"/>
          </p:cNvSpPr>
          <p:nvPr>
            <p:ph type="title"/>
          </p:nvPr>
        </p:nvSpPr>
        <p:spPr>
          <a:xfrm>
            <a:off x="838200" y="-4322"/>
            <a:ext cx="10515600" cy="1325563"/>
          </a:xfrm>
        </p:spPr>
        <p:txBody>
          <a:bodyPr/>
          <a:lstStyle/>
          <a:p>
            <a:r>
              <a:rPr lang="en-US" dirty="0"/>
              <a:t>FWC Golden Rule Number 3</a:t>
            </a:r>
          </a:p>
        </p:txBody>
      </p:sp>
      <p:sp>
        <p:nvSpPr>
          <p:cNvPr id="123908" name="Rectangle 4"/>
          <p:cNvSpPr>
            <a:spLocks noGrp="1" noChangeArrowheads="1"/>
          </p:cNvSpPr>
          <p:nvPr>
            <p:ph idx="4294967295"/>
          </p:nvPr>
        </p:nvSpPr>
        <p:spPr>
          <a:xfrm>
            <a:off x="838200" y="1085036"/>
            <a:ext cx="10643755" cy="3243443"/>
          </a:xfrm>
        </p:spPr>
        <p:txBody>
          <a:bodyPr>
            <a:normAutofit/>
          </a:bodyPr>
          <a:lstStyle/>
          <a:p>
            <a:pPr marL="533400" indent="-533400">
              <a:buNone/>
              <a:defRPr/>
            </a:pPr>
            <a:r>
              <a:rPr lang="en-US" sz="3600" dirty="0">
                <a:solidFill>
                  <a:schemeClr val="tx1">
                    <a:lumMod val="50000"/>
                  </a:schemeClr>
                </a:solidFill>
              </a:rPr>
              <a:t>Keep it Low</a:t>
            </a:r>
          </a:p>
          <a:p>
            <a:pPr marL="533400" indent="-533400">
              <a:buNone/>
              <a:defRPr/>
            </a:pPr>
            <a:r>
              <a:rPr lang="en-US" sz="3600" dirty="0">
                <a:solidFill>
                  <a:schemeClr val="tx1">
                    <a:lumMod val="50000"/>
                  </a:schemeClr>
                </a:solidFill>
              </a:rPr>
              <a:t>Keep it Long</a:t>
            </a:r>
          </a:p>
          <a:p>
            <a:pPr marL="533400" indent="-533400">
              <a:buNone/>
              <a:defRPr/>
            </a:pPr>
            <a:r>
              <a:rPr lang="en-US" sz="4400" u="sng" dirty="0">
                <a:solidFill>
                  <a:srgbClr val="0066CC"/>
                </a:solidFill>
              </a:rPr>
              <a:t>Keep it Shielded</a:t>
            </a:r>
          </a:p>
          <a:p>
            <a:pPr marL="533400" indent="-533400">
              <a:buNone/>
              <a:defRPr/>
            </a:pPr>
            <a:r>
              <a:rPr lang="en-US" dirty="0">
                <a:solidFill>
                  <a:srgbClr val="000000"/>
                </a:solidFill>
              </a:rPr>
              <a:t>Eliminate the point source of light.</a:t>
            </a:r>
          </a:p>
          <a:p>
            <a:pPr marL="283464" lvl="1" indent="-283464">
              <a:defRPr/>
            </a:pPr>
            <a:r>
              <a:rPr lang="en-US" dirty="0">
                <a:solidFill>
                  <a:srgbClr val="000000"/>
                </a:solidFill>
              </a:rPr>
              <a:t>Use full cut-off or fully recessed fixtures.</a:t>
            </a:r>
          </a:p>
          <a:p>
            <a:pPr marL="283464" lvl="1" indent="-283464">
              <a:defRPr/>
            </a:pPr>
            <a:r>
              <a:rPr lang="en-US" dirty="0">
                <a:solidFill>
                  <a:srgbClr val="000000"/>
                </a:solidFill>
              </a:rPr>
              <a:t>Use 180 to 270 degree external beachside shields when in proximity to the beach.</a:t>
            </a:r>
          </a:p>
        </p:txBody>
      </p:sp>
      <p:grpSp>
        <p:nvGrpSpPr>
          <p:cNvPr id="4" name="Group 3"/>
          <p:cNvGrpSpPr>
            <a:grpSpLocks noChangeAspect="1"/>
          </p:cNvGrpSpPr>
          <p:nvPr/>
        </p:nvGrpSpPr>
        <p:grpSpPr>
          <a:xfrm>
            <a:off x="6356797" y="4388420"/>
            <a:ext cx="3566160" cy="2377440"/>
            <a:chOff x="4835107" y="4530968"/>
            <a:chExt cx="2606040" cy="1737360"/>
          </a:xfrm>
        </p:grpSpPr>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5107" y="4530968"/>
              <a:ext cx="2606040" cy="1737360"/>
            </a:xfrm>
            <a:prstGeom prst="rect">
              <a:avLst/>
            </a:prstGeom>
          </p:spPr>
        </p:pic>
        <p:sp>
          <p:nvSpPr>
            <p:cNvPr id="11" name="TextBox 10"/>
            <p:cNvSpPr txBox="1"/>
            <p:nvPr/>
          </p:nvSpPr>
          <p:spPr>
            <a:xfrm>
              <a:off x="4835107" y="6110888"/>
              <a:ext cx="1981200" cy="157440"/>
            </a:xfrm>
            <a:prstGeom prst="rect">
              <a:avLst/>
            </a:prstGeom>
            <a:noFill/>
          </p:spPr>
          <p:txBody>
            <a:bodyPr wrap="square" rtlCol="0" anchor="ctr">
              <a:spAutoFit/>
            </a:bodyPr>
            <a:lstStyle/>
            <a:p>
              <a:r>
                <a:rPr lang="en-US" sz="800" dirty="0">
                  <a:solidFill>
                    <a:schemeClr val="bg1"/>
                  </a:solidFill>
                </a:rPr>
                <a:t>Photo: T. Long, FWC</a:t>
              </a:r>
            </a:p>
          </p:txBody>
        </p:sp>
      </p:grpSp>
      <p:grpSp>
        <p:nvGrpSpPr>
          <p:cNvPr id="7" name="Group 6">
            <a:extLst>
              <a:ext uri="{FF2B5EF4-FFF2-40B4-BE49-F238E27FC236}">
                <a16:creationId xmlns:a16="http://schemas.microsoft.com/office/drawing/2014/main" id="{687BBA6F-BA9D-433E-AC00-4741C05CA675}"/>
              </a:ext>
            </a:extLst>
          </p:cNvPr>
          <p:cNvGrpSpPr>
            <a:grpSpLocks noChangeAspect="1"/>
          </p:cNvGrpSpPr>
          <p:nvPr/>
        </p:nvGrpSpPr>
        <p:grpSpPr>
          <a:xfrm>
            <a:off x="2467494" y="4392884"/>
            <a:ext cx="3566160" cy="2377440"/>
            <a:chOff x="3489960" y="4530968"/>
            <a:chExt cx="2606040" cy="1737360"/>
          </a:xfrm>
        </p:grpSpPr>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89960" y="4530968"/>
              <a:ext cx="2606040" cy="1737360"/>
            </a:xfrm>
            <a:prstGeom prst="rect">
              <a:avLst/>
            </a:prstGeom>
          </p:spPr>
        </p:pic>
        <p:sp>
          <p:nvSpPr>
            <p:cNvPr id="12" name="TextBox 11"/>
            <p:cNvSpPr txBox="1"/>
            <p:nvPr/>
          </p:nvSpPr>
          <p:spPr>
            <a:xfrm>
              <a:off x="3489960" y="6107626"/>
              <a:ext cx="1981200" cy="157440"/>
            </a:xfrm>
            <a:prstGeom prst="rect">
              <a:avLst/>
            </a:prstGeom>
            <a:noFill/>
          </p:spPr>
          <p:txBody>
            <a:bodyPr wrap="square" rtlCol="0" anchor="ctr">
              <a:spAutoFit/>
            </a:bodyPr>
            <a:lstStyle/>
            <a:p>
              <a:r>
                <a:rPr lang="en-US" sz="800" dirty="0">
                  <a:solidFill>
                    <a:schemeClr val="bg1"/>
                  </a:solidFill>
                </a:rPr>
                <a:t>Photo: K. Schanzle, FWC</a:t>
              </a:r>
            </a:p>
          </p:txBody>
        </p:sp>
      </p:grpSp>
      <p:sp>
        <p:nvSpPr>
          <p:cNvPr id="13" name="Multiply 1">
            <a:extLst>
              <a:ext uri="{FF2B5EF4-FFF2-40B4-BE49-F238E27FC236}">
                <a16:creationId xmlns:a16="http://schemas.microsoft.com/office/drawing/2014/main" id="{FDD91C34-4664-43E6-AC03-7C252196AD6E}"/>
              </a:ext>
            </a:extLst>
          </p:cNvPr>
          <p:cNvSpPr/>
          <p:nvPr/>
        </p:nvSpPr>
        <p:spPr bwMode="auto">
          <a:xfrm>
            <a:off x="929971" y="4487568"/>
            <a:ext cx="1628576" cy="1419137"/>
          </a:xfrm>
          <a:prstGeom prst="mathMultiply">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sp>
        <p:nvSpPr>
          <p:cNvPr id="14" name="Half Frame 13">
            <a:extLst>
              <a:ext uri="{FF2B5EF4-FFF2-40B4-BE49-F238E27FC236}">
                <a16:creationId xmlns:a16="http://schemas.microsoft.com/office/drawing/2014/main" id="{F0C513A5-CE4B-4A16-8BF7-BFC2449B653D}"/>
              </a:ext>
            </a:extLst>
          </p:cNvPr>
          <p:cNvSpPr>
            <a:spLocks noChangeAspect="1"/>
          </p:cNvSpPr>
          <p:nvPr/>
        </p:nvSpPr>
        <p:spPr bwMode="auto">
          <a:xfrm rot="12941780">
            <a:off x="10402179" y="4175543"/>
            <a:ext cx="824148" cy="1391391"/>
          </a:xfrm>
          <a:prstGeom prst="halfFram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pic>
        <p:nvPicPr>
          <p:cNvPr id="6" name="Slide 11">
            <a:hlinkClick r:id="" action="ppaction://media"/>
            <a:extLst>
              <a:ext uri="{FF2B5EF4-FFF2-40B4-BE49-F238E27FC236}">
                <a16:creationId xmlns:a16="http://schemas.microsoft.com/office/drawing/2014/main" id="{91F00A16-21AD-4468-87B3-D3FC8D9030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277764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6C1B-075A-4E53-87BD-436C451447EB}"/>
              </a:ext>
            </a:extLst>
          </p:cNvPr>
          <p:cNvSpPr>
            <a:spLocks noGrp="1"/>
          </p:cNvSpPr>
          <p:nvPr>
            <p:ph type="title"/>
          </p:nvPr>
        </p:nvSpPr>
        <p:spPr>
          <a:xfrm>
            <a:off x="838199" y="1440"/>
            <a:ext cx="10674927" cy="1325563"/>
          </a:xfrm>
        </p:spPr>
        <p:txBody>
          <a:bodyPr/>
          <a:lstStyle/>
          <a:p>
            <a:r>
              <a:rPr lang="en-US" dirty="0"/>
              <a:t>Can streetlights really meet the Golden Rules?</a:t>
            </a:r>
          </a:p>
        </p:txBody>
      </p:sp>
      <p:sp>
        <p:nvSpPr>
          <p:cNvPr id="3" name="TextBox 2">
            <a:extLst>
              <a:ext uri="{FF2B5EF4-FFF2-40B4-BE49-F238E27FC236}">
                <a16:creationId xmlns:a16="http://schemas.microsoft.com/office/drawing/2014/main" id="{AA6D8E8E-C0D9-47A7-A0D5-CB20689621B9}"/>
              </a:ext>
            </a:extLst>
          </p:cNvPr>
          <p:cNvSpPr txBox="1"/>
          <p:nvPr/>
        </p:nvSpPr>
        <p:spPr>
          <a:xfrm>
            <a:off x="5088082" y="1059873"/>
            <a:ext cx="2015836" cy="1107996"/>
          </a:xfrm>
          <a:prstGeom prst="rect">
            <a:avLst/>
          </a:prstGeom>
          <a:noFill/>
        </p:spPr>
        <p:txBody>
          <a:bodyPr wrap="square" rtlCol="0">
            <a:spAutoFit/>
          </a:bodyPr>
          <a:lstStyle/>
          <a:p>
            <a:pPr algn="ctr"/>
            <a:r>
              <a:rPr lang="en-US" sz="6600" dirty="0"/>
              <a:t>YES!</a:t>
            </a:r>
          </a:p>
        </p:txBody>
      </p:sp>
      <p:sp>
        <p:nvSpPr>
          <p:cNvPr id="8" name="TextBox 7">
            <a:extLst>
              <a:ext uri="{FF2B5EF4-FFF2-40B4-BE49-F238E27FC236}">
                <a16:creationId xmlns:a16="http://schemas.microsoft.com/office/drawing/2014/main" id="{C327C0F0-42C1-465E-BAB6-360162BBD6EE}"/>
              </a:ext>
            </a:extLst>
          </p:cNvPr>
          <p:cNvSpPr txBox="1"/>
          <p:nvPr/>
        </p:nvSpPr>
        <p:spPr>
          <a:xfrm>
            <a:off x="955963" y="2049167"/>
            <a:ext cx="4239491" cy="707886"/>
          </a:xfrm>
          <a:prstGeom prst="rect">
            <a:avLst/>
          </a:prstGeom>
          <a:noFill/>
        </p:spPr>
        <p:txBody>
          <a:bodyPr wrap="square" rtlCol="0">
            <a:spAutoFit/>
          </a:bodyPr>
          <a:lstStyle/>
          <a:p>
            <a:pPr algn="ctr"/>
            <a:r>
              <a:rPr lang="en-US" sz="2000" dirty="0"/>
              <a:t>Synergy Streetlight demo with FDOT – now being installed in Fort Lauderdale</a:t>
            </a:r>
          </a:p>
        </p:txBody>
      </p:sp>
      <p:sp>
        <p:nvSpPr>
          <p:cNvPr id="9" name="TextBox 8">
            <a:extLst>
              <a:ext uri="{FF2B5EF4-FFF2-40B4-BE49-F238E27FC236}">
                <a16:creationId xmlns:a16="http://schemas.microsoft.com/office/drawing/2014/main" id="{77D88E70-2922-47F3-ACB4-41CAD974594D}"/>
              </a:ext>
            </a:extLst>
          </p:cNvPr>
          <p:cNvSpPr txBox="1"/>
          <p:nvPr/>
        </p:nvSpPr>
        <p:spPr>
          <a:xfrm>
            <a:off x="6900430" y="2031493"/>
            <a:ext cx="4431721" cy="707886"/>
          </a:xfrm>
          <a:prstGeom prst="rect">
            <a:avLst/>
          </a:prstGeom>
          <a:noFill/>
        </p:spPr>
        <p:txBody>
          <a:bodyPr wrap="square" rtlCol="0">
            <a:spAutoFit/>
          </a:bodyPr>
          <a:lstStyle/>
          <a:p>
            <a:pPr algn="ctr"/>
            <a:r>
              <a:rPr lang="en-US" sz="2000" dirty="0"/>
              <a:t>Cree RSW Series Streetlight demo with FPL – now on FPL approved products list</a:t>
            </a:r>
          </a:p>
        </p:txBody>
      </p:sp>
      <p:grpSp>
        <p:nvGrpSpPr>
          <p:cNvPr id="4" name="Group 3">
            <a:extLst>
              <a:ext uri="{FF2B5EF4-FFF2-40B4-BE49-F238E27FC236}">
                <a16:creationId xmlns:a16="http://schemas.microsoft.com/office/drawing/2014/main" id="{207E85D0-B6E2-4596-A14F-8410158B6E2D}"/>
              </a:ext>
            </a:extLst>
          </p:cNvPr>
          <p:cNvGrpSpPr/>
          <p:nvPr/>
        </p:nvGrpSpPr>
        <p:grpSpPr>
          <a:xfrm>
            <a:off x="0" y="2757054"/>
            <a:ext cx="6151418" cy="4100945"/>
            <a:chOff x="0" y="2757054"/>
            <a:chExt cx="6151418" cy="4100945"/>
          </a:xfrm>
        </p:grpSpPr>
        <p:pic>
          <p:nvPicPr>
            <p:cNvPr id="5" name="Picture 4">
              <a:extLst>
                <a:ext uri="{FF2B5EF4-FFF2-40B4-BE49-F238E27FC236}">
                  <a16:creationId xmlns:a16="http://schemas.microsoft.com/office/drawing/2014/main" id="{3FABD949-BBAE-4428-972F-1EB704FF05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2757054"/>
              <a:ext cx="6151418" cy="4100945"/>
            </a:xfrm>
            <a:prstGeom prst="rect">
              <a:avLst/>
            </a:prstGeom>
          </p:spPr>
        </p:pic>
        <p:sp>
          <p:nvSpPr>
            <p:cNvPr id="10" name="TextBox 9">
              <a:extLst>
                <a:ext uri="{FF2B5EF4-FFF2-40B4-BE49-F238E27FC236}">
                  <a16:creationId xmlns:a16="http://schemas.microsoft.com/office/drawing/2014/main" id="{4D5F7475-E305-423A-9D24-7BA84D0FB458}"/>
                </a:ext>
              </a:extLst>
            </p:cNvPr>
            <p:cNvSpPr txBox="1"/>
            <p:nvPr/>
          </p:nvSpPr>
          <p:spPr>
            <a:xfrm>
              <a:off x="0" y="6641116"/>
              <a:ext cx="2607516" cy="215444"/>
            </a:xfrm>
            <a:prstGeom prst="rect">
              <a:avLst/>
            </a:prstGeom>
            <a:noFill/>
          </p:spPr>
          <p:txBody>
            <a:bodyPr wrap="square" rtlCol="0" anchor="ctr">
              <a:spAutoFit/>
            </a:bodyPr>
            <a:lstStyle/>
            <a:p>
              <a:r>
                <a:rPr lang="en-US" sz="800" dirty="0">
                  <a:solidFill>
                    <a:schemeClr val="bg1"/>
                  </a:solidFill>
                </a:rPr>
                <a:t>Photo: T. Long, FWC</a:t>
              </a:r>
            </a:p>
          </p:txBody>
        </p:sp>
      </p:grpSp>
      <p:grpSp>
        <p:nvGrpSpPr>
          <p:cNvPr id="6" name="Group 5">
            <a:extLst>
              <a:ext uri="{FF2B5EF4-FFF2-40B4-BE49-F238E27FC236}">
                <a16:creationId xmlns:a16="http://schemas.microsoft.com/office/drawing/2014/main" id="{824BE108-CF8D-41CB-94D1-FAC7F52F83A9}"/>
              </a:ext>
            </a:extLst>
          </p:cNvPr>
          <p:cNvGrpSpPr/>
          <p:nvPr/>
        </p:nvGrpSpPr>
        <p:grpSpPr>
          <a:xfrm>
            <a:off x="6040582" y="2757055"/>
            <a:ext cx="6151418" cy="4100945"/>
            <a:chOff x="6040582" y="2757055"/>
            <a:chExt cx="6151418" cy="4100945"/>
          </a:xfrm>
        </p:grpSpPr>
        <p:pic>
          <p:nvPicPr>
            <p:cNvPr id="7" name="Picture 6">
              <a:extLst>
                <a:ext uri="{FF2B5EF4-FFF2-40B4-BE49-F238E27FC236}">
                  <a16:creationId xmlns:a16="http://schemas.microsoft.com/office/drawing/2014/main" id="{295DF224-18EB-4C96-BBE8-BD45EBE54A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40582" y="2757055"/>
              <a:ext cx="6151418" cy="4100945"/>
            </a:xfrm>
            <a:prstGeom prst="rect">
              <a:avLst/>
            </a:prstGeom>
          </p:spPr>
        </p:pic>
        <p:sp>
          <p:nvSpPr>
            <p:cNvPr id="11" name="TextBox 10">
              <a:extLst>
                <a:ext uri="{FF2B5EF4-FFF2-40B4-BE49-F238E27FC236}">
                  <a16:creationId xmlns:a16="http://schemas.microsoft.com/office/drawing/2014/main" id="{4DC5126E-DB49-4D76-A0BB-033909AD391F}"/>
                </a:ext>
              </a:extLst>
            </p:cNvPr>
            <p:cNvSpPr txBox="1"/>
            <p:nvPr/>
          </p:nvSpPr>
          <p:spPr>
            <a:xfrm>
              <a:off x="6040582" y="6641116"/>
              <a:ext cx="2607516" cy="215444"/>
            </a:xfrm>
            <a:prstGeom prst="rect">
              <a:avLst/>
            </a:prstGeom>
            <a:noFill/>
          </p:spPr>
          <p:txBody>
            <a:bodyPr wrap="square" rtlCol="0" anchor="ctr">
              <a:spAutoFit/>
            </a:bodyPr>
            <a:lstStyle/>
            <a:p>
              <a:r>
                <a:rPr lang="en-US" sz="800" dirty="0">
                  <a:solidFill>
                    <a:schemeClr val="bg1"/>
                  </a:solidFill>
                </a:rPr>
                <a:t>Photo: T. Long, FWC</a:t>
              </a:r>
            </a:p>
          </p:txBody>
        </p:sp>
      </p:grpSp>
      <p:pic>
        <p:nvPicPr>
          <p:cNvPr id="12" name="Slide 12">
            <a:hlinkClick r:id="" action="ppaction://media"/>
            <a:extLst>
              <a:ext uri="{FF2B5EF4-FFF2-40B4-BE49-F238E27FC236}">
                <a16:creationId xmlns:a16="http://schemas.microsoft.com/office/drawing/2014/main" id="{258F50BF-B575-4E99-BB01-1B58C2CB87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69197"/>
            <a:ext cx="487363" cy="487363"/>
          </a:xfrm>
          <a:prstGeom prst="rect">
            <a:avLst/>
          </a:prstGeom>
        </p:spPr>
      </p:pic>
    </p:spTree>
    <p:extLst>
      <p:ext uri="{BB962C8B-B14F-4D97-AF65-F5344CB8AC3E}">
        <p14:creationId xmlns:p14="http://schemas.microsoft.com/office/powerpoint/2010/main" val="17907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34F6-D6CA-4D70-8BD0-A115F1F27205}"/>
              </a:ext>
            </a:extLst>
          </p:cNvPr>
          <p:cNvSpPr>
            <a:spLocks noGrp="1"/>
          </p:cNvSpPr>
          <p:nvPr>
            <p:ph type="title"/>
          </p:nvPr>
        </p:nvSpPr>
        <p:spPr>
          <a:xfrm>
            <a:off x="838200" y="-4528"/>
            <a:ext cx="10515600" cy="1325563"/>
          </a:xfrm>
        </p:spPr>
        <p:txBody>
          <a:bodyPr/>
          <a:lstStyle/>
          <a:p>
            <a:r>
              <a:rPr lang="en-US" dirty="0"/>
              <a:t>FDOT Wildlife-Sensitive Roadway Designs</a:t>
            </a:r>
          </a:p>
        </p:txBody>
      </p:sp>
      <p:pic>
        <p:nvPicPr>
          <p:cNvPr id="4" name="Picture 3">
            <a:extLst>
              <a:ext uri="{FF2B5EF4-FFF2-40B4-BE49-F238E27FC236}">
                <a16:creationId xmlns:a16="http://schemas.microsoft.com/office/drawing/2014/main" id="{1520AACC-7B87-4F6A-B0D6-D3E6A42A84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6838" y="1001950"/>
            <a:ext cx="4525130" cy="5856050"/>
          </a:xfrm>
          <a:prstGeom prst="rect">
            <a:avLst/>
          </a:prstGeom>
        </p:spPr>
      </p:pic>
      <p:sp>
        <p:nvSpPr>
          <p:cNvPr id="5" name="Content Placeholder 18">
            <a:extLst>
              <a:ext uri="{FF2B5EF4-FFF2-40B4-BE49-F238E27FC236}">
                <a16:creationId xmlns:a16="http://schemas.microsoft.com/office/drawing/2014/main" id="{DBD84741-6C32-4A87-8A2C-AE5B70620D34}"/>
              </a:ext>
            </a:extLst>
          </p:cNvPr>
          <p:cNvSpPr txBox="1">
            <a:spLocks/>
          </p:cNvSpPr>
          <p:nvPr/>
        </p:nvSpPr>
        <p:spPr>
          <a:xfrm>
            <a:off x="301187" y="1001950"/>
            <a:ext cx="6785264" cy="5856050"/>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b="1" dirty="0"/>
              <a:t>PROSECUTION AND PROGRESS – LIMITATIONS OF OPERATIONS – NIGHT WORK ALONG COASTAL ROADS. (REV 4-8-19) (FA 7-22-19) (1-2020) </a:t>
            </a:r>
            <a:endParaRPr lang="en-US" sz="1400" dirty="0"/>
          </a:p>
          <a:p>
            <a:pPr marL="0" indent="0">
              <a:lnSpc>
                <a:spcPct val="100000"/>
              </a:lnSpc>
              <a:spcBef>
                <a:spcPts val="0"/>
              </a:spcBef>
              <a:buNone/>
            </a:pPr>
            <a:r>
              <a:rPr lang="en-US" sz="1200" dirty="0"/>
              <a:t>SUBARTICLE 8-4.1 is expanded by the following new </a:t>
            </a:r>
            <a:r>
              <a:rPr lang="en-US" sz="1200" dirty="0" err="1"/>
              <a:t>Subarticle</a:t>
            </a:r>
            <a:r>
              <a:rPr lang="en-US" sz="1200" dirty="0"/>
              <a:t>: </a:t>
            </a:r>
          </a:p>
          <a:p>
            <a:pPr>
              <a:lnSpc>
                <a:spcPct val="100000"/>
              </a:lnSpc>
              <a:spcBef>
                <a:spcPts val="0"/>
              </a:spcBef>
            </a:pPr>
            <a:r>
              <a:rPr lang="en-US" sz="1200" b="1" dirty="0"/>
              <a:t>8-4.1.1</a:t>
            </a:r>
            <a:r>
              <a:rPr lang="en-US" sz="1200" dirty="0"/>
              <a:t> Additional Requirements for Night Work Along Coastal Roads: The project is located adjacent to sea turtle nesting habitat. Direct all work zone lighting away from the beach to avoid illumination of or direct visibility from the beach. Shield luminaires to avoid lighting areas outside of the immediate construction area.</a:t>
            </a:r>
          </a:p>
          <a:p>
            <a:pPr marL="0" indent="0">
              <a:lnSpc>
                <a:spcPct val="100000"/>
              </a:lnSpc>
              <a:spcBef>
                <a:spcPts val="0"/>
              </a:spcBef>
              <a:buNone/>
            </a:pPr>
            <a:r>
              <a:rPr lang="en-US" sz="1200" dirty="0"/>
              <a:t> </a:t>
            </a:r>
          </a:p>
          <a:p>
            <a:pPr marL="0" indent="0">
              <a:lnSpc>
                <a:spcPct val="100000"/>
              </a:lnSpc>
              <a:spcBef>
                <a:spcPts val="0"/>
              </a:spcBef>
              <a:buNone/>
            </a:pPr>
            <a:r>
              <a:rPr lang="en-US" sz="1400" b="1" dirty="0"/>
              <a:t>FDOT Design Manual (1/2020)</a:t>
            </a:r>
            <a:endParaRPr lang="en-US" sz="1400" dirty="0"/>
          </a:p>
          <a:p>
            <a:pPr marL="0" indent="0">
              <a:lnSpc>
                <a:spcPct val="100000"/>
              </a:lnSpc>
              <a:spcBef>
                <a:spcPts val="0"/>
              </a:spcBef>
              <a:buNone/>
            </a:pPr>
            <a:r>
              <a:rPr lang="en-US" sz="1200" b="1" dirty="0"/>
              <a:t>231.2.1 Wildlife-Sensitive Conventional Lighting </a:t>
            </a:r>
            <a:endParaRPr lang="en-US" sz="1200" dirty="0"/>
          </a:p>
          <a:p>
            <a:pPr marL="0" indent="0">
              <a:lnSpc>
                <a:spcPct val="100000"/>
              </a:lnSpc>
              <a:spcBef>
                <a:spcPts val="0"/>
              </a:spcBef>
              <a:buNone/>
            </a:pPr>
            <a:r>
              <a:rPr lang="en-US" sz="1200" dirty="0"/>
              <a:t>For conventional lighting near a wildlife area of concern (as determined by the Office of Environmental Management), incorporate the following design requirements: </a:t>
            </a:r>
          </a:p>
          <a:p>
            <a:pPr>
              <a:lnSpc>
                <a:spcPct val="100000"/>
              </a:lnSpc>
              <a:spcBef>
                <a:spcPts val="0"/>
              </a:spcBef>
              <a:buFont typeface="+mj-lt"/>
              <a:buAutoNum type="arabicParenR"/>
            </a:pPr>
            <a:r>
              <a:rPr lang="en-US" sz="1200" dirty="0"/>
              <a:t>Where feasible, orient luminaires away from the wildlife area of concern. </a:t>
            </a:r>
          </a:p>
          <a:p>
            <a:pPr>
              <a:lnSpc>
                <a:spcPct val="100000"/>
              </a:lnSpc>
              <a:spcBef>
                <a:spcPts val="0"/>
              </a:spcBef>
              <a:buFont typeface="+mj-lt"/>
              <a:buAutoNum type="arabicParenR"/>
            </a:pPr>
            <a:r>
              <a:rPr lang="en-US" sz="1200" dirty="0"/>
              <a:t>Design lighting system using luminaires from the Wildlife-Sensitive Conventional Lighting category of the APL. </a:t>
            </a:r>
          </a:p>
          <a:p>
            <a:pPr>
              <a:lnSpc>
                <a:spcPct val="100000"/>
              </a:lnSpc>
              <a:spcBef>
                <a:spcPts val="0"/>
              </a:spcBef>
              <a:buFont typeface="+mj-lt"/>
              <a:buAutoNum type="arabicParenR"/>
            </a:pPr>
            <a:r>
              <a:rPr lang="en-US" sz="1200" dirty="0"/>
              <a:t>Use the criteria for Wildlife-Sensitive Conventional Lighting from Table 231.2.1 in accordance with the requirements of FDM 231.3. </a:t>
            </a:r>
          </a:p>
          <a:p>
            <a:pPr marL="0" indent="0">
              <a:lnSpc>
                <a:spcPct val="100000"/>
              </a:lnSpc>
              <a:spcBef>
                <a:spcPts val="0"/>
              </a:spcBef>
              <a:buNone/>
            </a:pPr>
            <a:r>
              <a:rPr lang="en-US" sz="1200" dirty="0"/>
              <a:t> </a:t>
            </a:r>
          </a:p>
          <a:p>
            <a:pPr marL="0" indent="0">
              <a:lnSpc>
                <a:spcPct val="100000"/>
              </a:lnSpc>
              <a:spcBef>
                <a:spcPts val="0"/>
              </a:spcBef>
              <a:buNone/>
            </a:pPr>
            <a:r>
              <a:rPr lang="en-US" sz="1400" b="1" dirty="0"/>
              <a:t>Standard Specifications for Road and Bridge Construction (1/2020)</a:t>
            </a:r>
            <a:endParaRPr lang="en-US" sz="1400" dirty="0"/>
          </a:p>
          <a:p>
            <a:pPr marL="0" indent="0">
              <a:lnSpc>
                <a:spcPct val="100000"/>
              </a:lnSpc>
              <a:spcBef>
                <a:spcPts val="0"/>
              </a:spcBef>
              <a:buNone/>
            </a:pPr>
            <a:r>
              <a:rPr lang="en-US" sz="1200" b="1" dirty="0"/>
              <a:t>992-2.4.2 Luminaires for Wildlife-Sensitive Conventional Lighting:</a:t>
            </a:r>
            <a:r>
              <a:rPr lang="en-US" sz="1200" dirty="0"/>
              <a:t> Luminaires must meet the following additional requirements: </a:t>
            </a:r>
          </a:p>
          <a:p>
            <a:pPr>
              <a:lnSpc>
                <a:spcPct val="100000"/>
              </a:lnSpc>
              <a:spcBef>
                <a:spcPts val="0"/>
              </a:spcBef>
              <a:buFont typeface="+mj-lt"/>
              <a:buAutoNum type="alphaLcPeriod"/>
            </a:pPr>
            <a:r>
              <a:rPr lang="en-US" sz="1200" dirty="0"/>
              <a:t>The light source for the luminaires must be true red, orange, or amber light-emitting diodes (LEDs) with no more than 1.75% of the spectral power distribution below 560 nm. Submit testing report. </a:t>
            </a:r>
          </a:p>
          <a:p>
            <a:pPr>
              <a:lnSpc>
                <a:spcPct val="100000"/>
              </a:lnSpc>
              <a:spcBef>
                <a:spcPts val="0"/>
              </a:spcBef>
              <a:buFont typeface="+mj-lt"/>
              <a:buAutoNum type="alphaLcPeriod"/>
            </a:pPr>
            <a:r>
              <a:rPr lang="en-US" sz="1200" dirty="0"/>
              <a:t>The optics must have an IP 66 rating. Submit testing report. </a:t>
            </a:r>
          </a:p>
          <a:p>
            <a:pPr>
              <a:lnSpc>
                <a:spcPct val="100000"/>
              </a:lnSpc>
              <a:spcBef>
                <a:spcPts val="0"/>
              </a:spcBef>
              <a:buFont typeface="+mj-lt"/>
              <a:buAutoNum type="alphaLcPeriod"/>
            </a:pPr>
            <a:r>
              <a:rPr lang="en-US" sz="1200" dirty="0"/>
              <a:t>The luminaire mounting assembly must be a </a:t>
            </a:r>
            <a:r>
              <a:rPr lang="en-US" sz="1200" dirty="0" err="1"/>
              <a:t>slipfitter</a:t>
            </a:r>
            <a:r>
              <a:rPr lang="en-US" sz="1200" dirty="0"/>
              <a:t> type designed to accommodate a nominal 2 inch pipe size (2-3/8 inch O.D.) arm or a pole top mounting assembly designed to accommodate a 2-3/8 inch pole top tenon. </a:t>
            </a:r>
          </a:p>
          <a:p>
            <a:pPr>
              <a:lnSpc>
                <a:spcPct val="100000"/>
              </a:lnSpc>
              <a:spcBef>
                <a:spcPts val="0"/>
              </a:spcBef>
              <a:buFont typeface="+mj-lt"/>
              <a:buAutoNum type="alphaLcPeriod"/>
            </a:pPr>
            <a:r>
              <a:rPr lang="en-US" sz="1200" dirty="0"/>
              <a:t>Luminaires must have a IESNA light distribution curve (IES LM-79) designated by an EPA-recognized laboratory. Submit testing report. </a:t>
            </a:r>
          </a:p>
          <a:p>
            <a:pPr>
              <a:lnSpc>
                <a:spcPct val="100000"/>
              </a:lnSpc>
              <a:spcBef>
                <a:spcPts val="0"/>
              </a:spcBef>
              <a:buFont typeface="+mj-lt"/>
              <a:buAutoNum type="alphaLcPeriod"/>
            </a:pPr>
            <a:r>
              <a:rPr lang="en-US" sz="1200" dirty="0"/>
              <a:t>Luminaires must meet a minimum pole spacing of 50 feet using the AGi32 lighting optimization tool in accordance with the settings shown in 992-2.4. Submit IES file.</a:t>
            </a:r>
          </a:p>
          <a:p>
            <a:pPr marL="0" indent="0">
              <a:lnSpc>
                <a:spcPct val="100000"/>
              </a:lnSpc>
              <a:spcBef>
                <a:spcPts val="0"/>
              </a:spcBef>
              <a:buNone/>
            </a:pPr>
            <a:endParaRPr lang="en-US" sz="1200" dirty="0"/>
          </a:p>
          <a:p>
            <a:pPr>
              <a:lnSpc>
                <a:spcPct val="100000"/>
              </a:lnSpc>
              <a:spcBef>
                <a:spcPts val="0"/>
              </a:spcBef>
            </a:pPr>
            <a:endParaRPr lang="en-US" sz="1200" dirty="0"/>
          </a:p>
          <a:p>
            <a:pPr>
              <a:lnSpc>
                <a:spcPct val="100000"/>
              </a:lnSpc>
              <a:spcBef>
                <a:spcPts val="0"/>
              </a:spcBef>
            </a:pPr>
            <a:endParaRPr lang="en-US" sz="1200" dirty="0"/>
          </a:p>
        </p:txBody>
      </p:sp>
      <p:pic>
        <p:nvPicPr>
          <p:cNvPr id="3" name="Slide 13">
            <a:hlinkClick r:id="" action="ppaction://media"/>
            <a:extLst>
              <a:ext uri="{FF2B5EF4-FFF2-40B4-BE49-F238E27FC236}">
                <a16:creationId xmlns:a16="http://schemas.microsoft.com/office/drawing/2014/main" id="{0C388381-29E8-41AE-820C-FECA048BC5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204991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C7AF8-A899-4F31-A332-E2A23F404062}"/>
              </a:ext>
            </a:extLst>
          </p:cNvPr>
          <p:cNvSpPr>
            <a:spLocks noGrp="1"/>
          </p:cNvSpPr>
          <p:nvPr>
            <p:ph type="title"/>
          </p:nvPr>
        </p:nvSpPr>
        <p:spPr>
          <a:xfrm>
            <a:off x="838200" y="-3991"/>
            <a:ext cx="10515600" cy="1325563"/>
          </a:xfrm>
        </p:spPr>
        <p:txBody>
          <a:bodyPr/>
          <a:lstStyle/>
          <a:p>
            <a:r>
              <a:rPr lang="en-US" dirty="0"/>
              <a:t>“Halfway” Solutions to Lighting Problems</a:t>
            </a:r>
          </a:p>
        </p:txBody>
      </p:sp>
      <p:sp>
        <p:nvSpPr>
          <p:cNvPr id="6155" name="Rectangle 11"/>
          <p:cNvSpPr>
            <a:spLocks noGrp="1" noChangeArrowheads="1"/>
          </p:cNvSpPr>
          <p:nvPr>
            <p:ph type="body" idx="4294967295"/>
          </p:nvPr>
        </p:nvSpPr>
        <p:spPr>
          <a:xfrm>
            <a:off x="928383" y="1066800"/>
            <a:ext cx="10335235" cy="837501"/>
          </a:xfrm>
        </p:spPr>
        <p:txBody>
          <a:bodyPr>
            <a:noAutofit/>
          </a:bodyPr>
          <a:lstStyle/>
          <a:p>
            <a:pPr marL="0" indent="0" algn="ctr">
              <a:buNone/>
              <a:defRPr/>
            </a:pPr>
            <a:r>
              <a:rPr lang="en-US" sz="3200" dirty="0">
                <a:solidFill>
                  <a:srgbClr val="000000"/>
                </a:solidFill>
              </a:rPr>
              <a:t>Timers, switching off lights, or changing LED colors seasonally are NOT recommended long-term solutions.</a:t>
            </a:r>
          </a:p>
          <a:p>
            <a:pPr marL="0" indent="0" algn="ctr">
              <a:buNone/>
              <a:defRPr/>
            </a:pPr>
            <a:endParaRPr lang="en-US" sz="3200" dirty="0">
              <a:solidFill>
                <a:srgbClr val="000000"/>
              </a:solidFill>
            </a:endParaRPr>
          </a:p>
          <a:p>
            <a:pPr eaLnBrk="1" hangingPunct="1">
              <a:lnSpc>
                <a:spcPct val="90000"/>
              </a:lnSpc>
              <a:defRPr/>
            </a:pPr>
            <a:endParaRPr lang="en-US" sz="3200" dirty="0">
              <a:solidFill>
                <a:srgbClr val="000000"/>
              </a:solidFill>
            </a:endParaRPr>
          </a:p>
        </p:txBody>
      </p:sp>
      <p:sp>
        <p:nvSpPr>
          <p:cNvPr id="4" name="TextBox 3">
            <a:extLst>
              <a:ext uri="{FF2B5EF4-FFF2-40B4-BE49-F238E27FC236}">
                <a16:creationId xmlns:a16="http://schemas.microsoft.com/office/drawing/2014/main" id="{C295A889-53C9-4B39-B614-54EA24928585}"/>
              </a:ext>
            </a:extLst>
          </p:cNvPr>
          <p:cNvSpPr txBox="1"/>
          <p:nvPr/>
        </p:nvSpPr>
        <p:spPr>
          <a:xfrm>
            <a:off x="425043" y="2239480"/>
            <a:ext cx="5928223" cy="3296287"/>
          </a:xfrm>
          <a:prstGeom prst="rect">
            <a:avLst/>
          </a:prstGeom>
          <a:noFill/>
        </p:spPr>
        <p:txBody>
          <a:bodyPr wrap="square" rtlCol="0">
            <a:spAutoFit/>
          </a:bodyPr>
          <a:lstStyle/>
          <a:p>
            <a:pPr algn="ctr">
              <a:spcAft>
                <a:spcPts val="1000"/>
              </a:spcAft>
              <a:defRPr/>
            </a:pPr>
            <a:r>
              <a:rPr lang="en-US" sz="3200" dirty="0">
                <a:solidFill>
                  <a:srgbClr val="000000"/>
                </a:solidFill>
              </a:rPr>
              <a:t>But WHY?</a:t>
            </a:r>
          </a:p>
          <a:p>
            <a:pPr marL="342900" indent="-342900">
              <a:lnSpc>
                <a:spcPct val="90000"/>
              </a:lnSpc>
              <a:spcAft>
                <a:spcPts val="1000"/>
              </a:spcAft>
              <a:buFont typeface="Arial" panose="020B0604020202020204" pitchFamily="34" charset="0"/>
              <a:buChar char="•"/>
              <a:defRPr/>
            </a:pPr>
            <a:r>
              <a:rPr lang="en-US" sz="2800" dirty="0">
                <a:solidFill>
                  <a:srgbClr val="000000"/>
                </a:solidFill>
              </a:rPr>
              <a:t>Prone to malfunctions</a:t>
            </a:r>
          </a:p>
          <a:p>
            <a:pPr marL="342900" indent="-342900">
              <a:lnSpc>
                <a:spcPct val="90000"/>
              </a:lnSpc>
              <a:spcAft>
                <a:spcPts val="1000"/>
              </a:spcAft>
              <a:buFont typeface="Arial" panose="020B0604020202020204" pitchFamily="34" charset="0"/>
              <a:buChar char="•"/>
              <a:defRPr/>
            </a:pPr>
            <a:r>
              <a:rPr lang="en-US" sz="2800" dirty="0">
                <a:solidFill>
                  <a:srgbClr val="000000"/>
                </a:solidFill>
              </a:rPr>
              <a:t>Turning off lights may create unsafe situations for drivers/pedestrians</a:t>
            </a:r>
          </a:p>
          <a:p>
            <a:pPr marL="342900" indent="-342900">
              <a:lnSpc>
                <a:spcPct val="90000"/>
              </a:lnSpc>
              <a:spcAft>
                <a:spcPts val="1000"/>
              </a:spcAft>
              <a:buFont typeface="Arial" panose="020B0604020202020204" pitchFamily="34" charset="0"/>
              <a:buChar char="•"/>
              <a:defRPr/>
            </a:pPr>
            <a:r>
              <a:rPr lang="en-US" sz="2800" dirty="0">
                <a:solidFill>
                  <a:srgbClr val="000000"/>
                </a:solidFill>
              </a:rPr>
              <a:t>Switching colors fosters the perception that amber lighting is “less safe” than white lighting</a:t>
            </a:r>
          </a:p>
        </p:txBody>
      </p:sp>
      <p:grpSp>
        <p:nvGrpSpPr>
          <p:cNvPr id="11" name="Group 10">
            <a:extLst>
              <a:ext uri="{FF2B5EF4-FFF2-40B4-BE49-F238E27FC236}">
                <a16:creationId xmlns:a16="http://schemas.microsoft.com/office/drawing/2014/main" id="{40F8D1BE-29A2-42C3-A08B-B351AFCFBDE3}"/>
              </a:ext>
            </a:extLst>
          </p:cNvPr>
          <p:cNvGrpSpPr/>
          <p:nvPr/>
        </p:nvGrpSpPr>
        <p:grpSpPr>
          <a:xfrm>
            <a:off x="6517195" y="2032583"/>
            <a:ext cx="5529396" cy="4755553"/>
            <a:chOff x="6517195" y="2032583"/>
            <a:chExt cx="5529396" cy="4755553"/>
          </a:xfrm>
        </p:grpSpPr>
        <p:pic>
          <p:nvPicPr>
            <p:cNvPr id="8" name="Picture 7">
              <a:extLst>
                <a:ext uri="{FF2B5EF4-FFF2-40B4-BE49-F238E27FC236}">
                  <a16:creationId xmlns:a16="http://schemas.microsoft.com/office/drawing/2014/main" id="{DC7FA29C-A66F-42A7-BAD8-66B9A348D9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7195" y="3288295"/>
              <a:ext cx="5249762" cy="3499841"/>
            </a:xfrm>
            <a:prstGeom prst="rect">
              <a:avLst/>
            </a:prstGeom>
          </p:spPr>
        </p:pic>
        <p:pic>
          <p:nvPicPr>
            <p:cNvPr id="6" name="Picture 5">
              <a:extLst>
                <a:ext uri="{FF2B5EF4-FFF2-40B4-BE49-F238E27FC236}">
                  <a16:creationId xmlns:a16="http://schemas.microsoft.com/office/drawing/2014/main" id="{A45862B1-A67C-4266-86D5-19AC5A37A5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74217" y="2032583"/>
              <a:ext cx="3372374" cy="1866245"/>
            </a:xfrm>
            <a:prstGeom prst="rect">
              <a:avLst/>
            </a:prstGeom>
          </p:spPr>
        </p:pic>
        <p:cxnSp>
          <p:nvCxnSpPr>
            <p:cNvPr id="10" name="Straight Arrow Connector 9">
              <a:extLst>
                <a:ext uri="{FF2B5EF4-FFF2-40B4-BE49-F238E27FC236}">
                  <a16:creationId xmlns:a16="http://schemas.microsoft.com/office/drawing/2014/main" id="{233E3FC8-333C-4037-8C7C-C33E5D879CBC}"/>
                </a:ext>
              </a:extLst>
            </p:cNvPr>
            <p:cNvCxnSpPr>
              <a:cxnSpLocks/>
            </p:cNvCxnSpPr>
            <p:nvPr/>
          </p:nvCxnSpPr>
          <p:spPr>
            <a:xfrm flipV="1">
              <a:off x="8758107" y="4810591"/>
              <a:ext cx="604009" cy="6878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64F8D0A5-D132-4AE2-B16B-0E063E129856}"/>
              </a:ext>
            </a:extLst>
          </p:cNvPr>
          <p:cNvSpPr txBox="1"/>
          <p:nvPr/>
        </p:nvSpPr>
        <p:spPr>
          <a:xfrm>
            <a:off x="6517195" y="6572692"/>
            <a:ext cx="1981200" cy="215444"/>
          </a:xfrm>
          <a:prstGeom prst="rect">
            <a:avLst/>
          </a:prstGeom>
          <a:noFill/>
        </p:spPr>
        <p:txBody>
          <a:bodyPr wrap="square" rtlCol="0">
            <a:spAutoFit/>
          </a:bodyPr>
          <a:lstStyle/>
          <a:p>
            <a:r>
              <a:rPr lang="en-US" sz="800" dirty="0">
                <a:solidFill>
                  <a:schemeClr val="bg1"/>
                </a:solidFill>
              </a:rPr>
              <a:t>Photos: T. Long, FWC</a:t>
            </a:r>
          </a:p>
        </p:txBody>
      </p:sp>
      <p:pic>
        <p:nvPicPr>
          <p:cNvPr id="3" name="Slide 14">
            <a:hlinkClick r:id="" action="ppaction://media"/>
            <a:extLst>
              <a:ext uri="{FF2B5EF4-FFF2-40B4-BE49-F238E27FC236}">
                <a16:creationId xmlns:a16="http://schemas.microsoft.com/office/drawing/2014/main" id="{67CA334D-E0B4-40FD-85BF-90AFB0971B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356809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E4BA0-7525-49D0-B8F8-A09219BDAE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3760264-3A11-43B8-9F7C-658790567FF8}"/>
              </a:ext>
            </a:extLst>
          </p:cNvPr>
          <p:cNvGrpSpPr/>
          <p:nvPr/>
        </p:nvGrpSpPr>
        <p:grpSpPr>
          <a:xfrm>
            <a:off x="4357991" y="0"/>
            <a:ext cx="7834009" cy="2600475"/>
            <a:chOff x="4239529" y="534271"/>
            <a:chExt cx="7834009" cy="2600475"/>
          </a:xfrm>
        </p:grpSpPr>
        <p:sp>
          <p:nvSpPr>
            <p:cNvPr id="5" name="Rectangle: Rounded Corners 4">
              <a:extLst>
                <a:ext uri="{FF2B5EF4-FFF2-40B4-BE49-F238E27FC236}">
                  <a16:creationId xmlns:a16="http://schemas.microsoft.com/office/drawing/2014/main" id="{4DCD9D6A-60B3-4DD0-A89A-924570BC584F}"/>
                </a:ext>
              </a:extLst>
            </p:cNvPr>
            <p:cNvSpPr/>
            <p:nvPr/>
          </p:nvSpPr>
          <p:spPr>
            <a:xfrm>
              <a:off x="4239529" y="534271"/>
              <a:ext cx="7834009" cy="2492990"/>
            </a:xfrm>
            <a:prstGeom prst="roundRect">
              <a:avLst/>
            </a:prstGeom>
            <a:solidFill>
              <a:schemeClr val="bg1">
                <a:alpha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D4A9AF-AC80-4053-9D23-00EFD22C0924}"/>
                </a:ext>
              </a:extLst>
            </p:cNvPr>
            <p:cNvSpPr txBox="1"/>
            <p:nvPr/>
          </p:nvSpPr>
          <p:spPr>
            <a:xfrm>
              <a:off x="4239529" y="641756"/>
              <a:ext cx="7732405" cy="2492990"/>
            </a:xfrm>
            <a:prstGeom prst="rect">
              <a:avLst/>
            </a:prstGeom>
            <a:noFill/>
          </p:spPr>
          <p:txBody>
            <a:bodyPr wrap="square" rtlCol="0" anchor="ctr">
              <a:spAutoFit/>
            </a:bodyPr>
            <a:lstStyle/>
            <a:p>
              <a:pPr algn="ctr"/>
              <a:r>
                <a:rPr lang="en-US" sz="5400" b="1" dirty="0"/>
                <a:t>Thank you!</a:t>
              </a:r>
            </a:p>
            <a:p>
              <a:pPr algn="ctr"/>
              <a:r>
                <a:rPr lang="en-US" sz="4400" b="1" dirty="0"/>
                <a:t>For questions, contact SeaTurtleLighting@MyFWC.com</a:t>
              </a:r>
            </a:p>
            <a:p>
              <a:pPr algn="ctr"/>
              <a:endParaRPr lang="en-US" sz="1400" b="1" dirty="0"/>
            </a:p>
          </p:txBody>
        </p:sp>
      </p:grpSp>
      <p:grpSp>
        <p:nvGrpSpPr>
          <p:cNvPr id="7" name="Group 6">
            <a:extLst>
              <a:ext uri="{FF2B5EF4-FFF2-40B4-BE49-F238E27FC236}">
                <a16:creationId xmlns:a16="http://schemas.microsoft.com/office/drawing/2014/main" id="{0B69FC56-336E-4A92-A444-7F01DAAB9A9A}"/>
              </a:ext>
            </a:extLst>
          </p:cNvPr>
          <p:cNvGrpSpPr/>
          <p:nvPr/>
        </p:nvGrpSpPr>
        <p:grpSpPr>
          <a:xfrm>
            <a:off x="0" y="5107944"/>
            <a:ext cx="6441941" cy="1690017"/>
            <a:chOff x="5916019" y="628311"/>
            <a:chExt cx="6157519" cy="1690017"/>
          </a:xfrm>
        </p:grpSpPr>
        <p:sp>
          <p:nvSpPr>
            <p:cNvPr id="8" name="Rectangle: Rounded Corners 7">
              <a:extLst>
                <a:ext uri="{FF2B5EF4-FFF2-40B4-BE49-F238E27FC236}">
                  <a16:creationId xmlns:a16="http://schemas.microsoft.com/office/drawing/2014/main" id="{8900C88C-07BA-44AC-8742-75BE8D20BEF3}"/>
                </a:ext>
              </a:extLst>
            </p:cNvPr>
            <p:cNvSpPr/>
            <p:nvPr/>
          </p:nvSpPr>
          <p:spPr>
            <a:xfrm>
              <a:off x="5916019" y="628311"/>
              <a:ext cx="6157519" cy="1690017"/>
            </a:xfrm>
            <a:prstGeom prst="roundRect">
              <a:avLst/>
            </a:prstGeom>
            <a:solidFill>
              <a:schemeClr val="bg1">
                <a:alpha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ADA5F46-E745-47E1-A300-212493872727}"/>
                </a:ext>
              </a:extLst>
            </p:cNvPr>
            <p:cNvSpPr txBox="1"/>
            <p:nvPr/>
          </p:nvSpPr>
          <p:spPr>
            <a:xfrm>
              <a:off x="5954737" y="628311"/>
              <a:ext cx="6039057" cy="1508105"/>
            </a:xfrm>
            <a:prstGeom prst="rect">
              <a:avLst/>
            </a:prstGeom>
            <a:noFill/>
          </p:spPr>
          <p:txBody>
            <a:bodyPr wrap="square" rtlCol="0">
              <a:spAutoFit/>
            </a:bodyPr>
            <a:lstStyle/>
            <a:p>
              <a:pPr algn="ctr"/>
              <a:r>
                <a:rPr lang="en-US" sz="4400" b="1" dirty="0"/>
                <a:t>Want more info?</a:t>
              </a:r>
            </a:p>
            <a:p>
              <a:pPr algn="ctr"/>
              <a:endParaRPr lang="en-US" sz="800" b="1" dirty="0"/>
            </a:p>
            <a:p>
              <a:pPr algn="ctr"/>
              <a:r>
                <a:rPr lang="en-US" sz="4000" b="1" u="sng" dirty="0"/>
                <a:t>www.MyFWC.com/seaturtle</a:t>
              </a:r>
            </a:p>
          </p:txBody>
        </p:sp>
      </p:grpSp>
      <p:pic>
        <p:nvPicPr>
          <p:cNvPr id="6" name="Slide 15">
            <a:hlinkClick r:id="" action="ppaction://media"/>
            <a:extLst>
              <a:ext uri="{FF2B5EF4-FFF2-40B4-BE49-F238E27FC236}">
                <a16:creationId xmlns:a16="http://schemas.microsoft.com/office/drawing/2014/main" id="{22F6F9F3-CC95-4813-B2DD-BD4C5F272F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2367"/>
            <a:ext cx="487363" cy="487363"/>
          </a:xfrm>
          <a:prstGeom prst="rect">
            <a:avLst/>
          </a:prstGeom>
        </p:spPr>
      </p:pic>
      <p:sp>
        <p:nvSpPr>
          <p:cNvPr id="10" name="TextBox 9">
            <a:extLst>
              <a:ext uri="{FF2B5EF4-FFF2-40B4-BE49-F238E27FC236}">
                <a16:creationId xmlns:a16="http://schemas.microsoft.com/office/drawing/2014/main" id="{9DA88CD6-9621-4A3D-BA31-F996424A8E65}"/>
              </a:ext>
            </a:extLst>
          </p:cNvPr>
          <p:cNvSpPr txBox="1"/>
          <p:nvPr/>
        </p:nvSpPr>
        <p:spPr>
          <a:xfrm>
            <a:off x="0" y="6641116"/>
            <a:ext cx="2607516" cy="215444"/>
          </a:xfrm>
          <a:prstGeom prst="rect">
            <a:avLst/>
          </a:prstGeom>
          <a:noFill/>
        </p:spPr>
        <p:txBody>
          <a:bodyPr wrap="square" rtlCol="0" anchor="ctr">
            <a:spAutoFit/>
          </a:bodyPr>
          <a:lstStyle/>
          <a:p>
            <a:r>
              <a:rPr lang="en-US" sz="800" dirty="0">
                <a:solidFill>
                  <a:schemeClr val="bg1"/>
                </a:solidFill>
              </a:rPr>
              <a:t>Photo: T. Long, FWC</a:t>
            </a:r>
          </a:p>
        </p:txBody>
      </p:sp>
    </p:spTree>
    <p:extLst>
      <p:ext uri="{BB962C8B-B14F-4D97-AF65-F5344CB8AC3E}">
        <p14:creationId xmlns:p14="http://schemas.microsoft.com/office/powerpoint/2010/main" val="384950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21907" y="4000744"/>
            <a:ext cx="2840237" cy="2103120"/>
            <a:chOff x="664963" y="3676346"/>
            <a:chExt cx="2840237" cy="2103120"/>
          </a:xfrm>
        </p:grpSpPr>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1040" y="3676346"/>
              <a:ext cx="2804160" cy="2103120"/>
            </a:xfrm>
            <a:prstGeom prst="rect">
              <a:avLst/>
            </a:prstGeom>
          </p:spPr>
        </p:pic>
        <p:sp>
          <p:nvSpPr>
            <p:cNvPr id="20" name="TextBox 19"/>
            <p:cNvSpPr txBox="1"/>
            <p:nvPr/>
          </p:nvSpPr>
          <p:spPr>
            <a:xfrm>
              <a:off x="664963" y="5564022"/>
              <a:ext cx="1981200" cy="215444"/>
            </a:xfrm>
            <a:prstGeom prst="rect">
              <a:avLst/>
            </a:prstGeom>
            <a:noFill/>
          </p:spPr>
          <p:txBody>
            <a:bodyPr wrap="square" rtlCol="0">
              <a:spAutoFit/>
            </a:bodyPr>
            <a:lstStyle/>
            <a:p>
              <a:r>
                <a:rPr lang="en-US" sz="800" dirty="0">
                  <a:solidFill>
                    <a:schemeClr val="bg1"/>
                  </a:solidFill>
                </a:rPr>
                <a:t>Photo: T. Hirama, FWC</a:t>
              </a:r>
            </a:p>
          </p:txBody>
        </p:sp>
      </p:grpSp>
      <p:grpSp>
        <p:nvGrpSpPr>
          <p:cNvPr id="12" name="Group 11"/>
          <p:cNvGrpSpPr/>
          <p:nvPr/>
        </p:nvGrpSpPr>
        <p:grpSpPr>
          <a:xfrm>
            <a:off x="237041" y="1082832"/>
            <a:ext cx="2809192" cy="2103120"/>
            <a:chOff x="488245" y="755680"/>
            <a:chExt cx="2809192" cy="2103120"/>
          </a:xfrm>
        </p:grpSpPr>
        <p:pic>
          <p:nvPicPr>
            <p:cNvPr id="8" name="Picture 7"/>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90229" y="755680"/>
              <a:ext cx="2807208" cy="2103120"/>
            </a:xfrm>
            <a:prstGeom prst="rect">
              <a:avLst/>
            </a:prstGeom>
          </p:spPr>
        </p:pic>
        <p:sp>
          <p:nvSpPr>
            <p:cNvPr id="26" name="TextBox 25"/>
            <p:cNvSpPr txBox="1"/>
            <p:nvPr/>
          </p:nvSpPr>
          <p:spPr>
            <a:xfrm>
              <a:off x="488245" y="2641701"/>
              <a:ext cx="2809191" cy="215444"/>
            </a:xfrm>
            <a:prstGeom prst="rect">
              <a:avLst/>
            </a:prstGeom>
            <a:noFill/>
          </p:spPr>
          <p:txBody>
            <a:bodyPr wrap="square" rtlCol="0">
              <a:spAutoFit/>
            </a:bodyPr>
            <a:lstStyle/>
            <a:p>
              <a:r>
                <a:rPr lang="en-US" sz="800" dirty="0">
                  <a:solidFill>
                    <a:schemeClr val="bg1"/>
                  </a:solidFill>
                </a:rPr>
                <a:t>Photo: M. Nicholas, Gulf Islands National Seashore, MTP #032</a:t>
              </a:r>
            </a:p>
          </p:txBody>
        </p:sp>
      </p:grpSp>
      <p:sp>
        <p:nvSpPr>
          <p:cNvPr id="40963" name="Text Box 3"/>
          <p:cNvSpPr txBox="1">
            <a:spLocks noChangeArrowheads="1"/>
          </p:cNvSpPr>
          <p:nvPr/>
        </p:nvSpPr>
        <p:spPr bwMode="auto">
          <a:xfrm>
            <a:off x="9792711" y="3200085"/>
            <a:ext cx="1629100" cy="738664"/>
          </a:xfrm>
          <a:prstGeom prst="rect">
            <a:avLst/>
          </a:prstGeom>
          <a:noFill/>
          <a:ln w="9525">
            <a:noFill/>
            <a:miter lim="800000"/>
            <a:headEnd/>
            <a:tailEnd/>
          </a:ln>
          <a:effectLst/>
        </p:spPr>
        <p:txBody>
          <a:bodyPr wrap="none">
            <a:spAutoFit/>
          </a:bodyPr>
          <a:lstStyle/>
          <a:p>
            <a:pPr algn="ctr" eaLnBrk="0" hangingPunct="0">
              <a:defRPr/>
            </a:pPr>
            <a:r>
              <a:rPr lang="en-US" sz="1400" b="1" dirty="0">
                <a:solidFill>
                  <a:srgbClr val="000000"/>
                </a:solidFill>
              </a:rPr>
              <a:t>Green</a:t>
            </a:r>
          </a:p>
          <a:p>
            <a:pPr algn="ctr" eaLnBrk="0" hangingPunct="0">
              <a:defRPr/>
            </a:pPr>
            <a:r>
              <a:rPr lang="en-US" sz="1400" b="1" dirty="0">
                <a:solidFill>
                  <a:srgbClr val="000000"/>
                </a:solidFill>
              </a:rPr>
              <a:t>(</a:t>
            </a:r>
            <a:r>
              <a:rPr lang="en-US" sz="1400" b="1" i="1" dirty="0">
                <a:solidFill>
                  <a:srgbClr val="000000"/>
                </a:solidFill>
              </a:rPr>
              <a:t>Chelonia mydas)</a:t>
            </a:r>
          </a:p>
          <a:p>
            <a:pPr algn="ctr" eaLnBrk="0" hangingPunct="0">
              <a:defRPr/>
            </a:pPr>
            <a:r>
              <a:rPr lang="en-US" sz="1400" b="1" dirty="0">
                <a:solidFill>
                  <a:srgbClr val="000000"/>
                </a:solidFill>
                <a:effectLst>
                  <a:outerShdw blurRad="38100" dist="38100" dir="2700000" algn="tl">
                    <a:srgbClr val="000000"/>
                  </a:outerShdw>
                </a:effectLst>
              </a:rPr>
              <a:t>Status: </a:t>
            </a:r>
            <a:r>
              <a:rPr lang="en-US" sz="1400" b="1" dirty="0">
                <a:solidFill>
                  <a:srgbClr val="FF0000"/>
                </a:solidFill>
                <a:effectLst>
                  <a:outerShdw blurRad="38100" dist="38100" dir="2700000" algn="tl">
                    <a:srgbClr val="000000"/>
                  </a:outerShdw>
                </a:effectLst>
              </a:rPr>
              <a:t>Threatened</a:t>
            </a:r>
          </a:p>
        </p:txBody>
      </p:sp>
      <p:sp>
        <p:nvSpPr>
          <p:cNvPr id="40965" name="Text Box 5"/>
          <p:cNvSpPr txBox="1">
            <a:spLocks noChangeArrowheads="1"/>
          </p:cNvSpPr>
          <p:nvPr/>
        </p:nvSpPr>
        <p:spPr bwMode="auto">
          <a:xfrm>
            <a:off x="781635" y="3199451"/>
            <a:ext cx="1592487" cy="738664"/>
          </a:xfrm>
          <a:prstGeom prst="rect">
            <a:avLst/>
          </a:prstGeom>
          <a:noFill/>
          <a:ln w="9525">
            <a:noFill/>
            <a:miter lim="800000"/>
            <a:headEnd/>
            <a:tailEnd/>
          </a:ln>
          <a:effectLst/>
        </p:spPr>
        <p:txBody>
          <a:bodyPr wrap="none">
            <a:spAutoFit/>
          </a:bodyPr>
          <a:lstStyle/>
          <a:p>
            <a:pPr algn="ctr" eaLnBrk="0" hangingPunct="0">
              <a:defRPr/>
            </a:pPr>
            <a:r>
              <a:rPr lang="en-US" sz="1400" b="1" dirty="0">
                <a:solidFill>
                  <a:srgbClr val="000000"/>
                </a:solidFill>
              </a:rPr>
              <a:t>Loggerhead </a:t>
            </a:r>
          </a:p>
          <a:p>
            <a:pPr algn="ctr" eaLnBrk="0" hangingPunct="0">
              <a:defRPr/>
            </a:pPr>
            <a:r>
              <a:rPr lang="en-US" sz="1400" b="1" dirty="0">
                <a:solidFill>
                  <a:srgbClr val="000000"/>
                </a:solidFill>
              </a:rPr>
              <a:t>(</a:t>
            </a:r>
            <a:r>
              <a:rPr lang="en-US" sz="1400" b="1" i="1" dirty="0">
                <a:solidFill>
                  <a:srgbClr val="000000"/>
                </a:solidFill>
              </a:rPr>
              <a:t>Caretta </a:t>
            </a:r>
            <a:r>
              <a:rPr lang="en-US" sz="1400" b="1" i="1" dirty="0" err="1">
                <a:solidFill>
                  <a:srgbClr val="000000"/>
                </a:solidFill>
              </a:rPr>
              <a:t>caretta</a:t>
            </a:r>
            <a:r>
              <a:rPr lang="en-US" sz="1400" b="1" i="1" dirty="0">
                <a:solidFill>
                  <a:srgbClr val="000000"/>
                </a:solidFill>
              </a:rPr>
              <a:t>)</a:t>
            </a:r>
            <a:endParaRPr lang="en-US" sz="1400" b="1" dirty="0">
              <a:solidFill>
                <a:srgbClr val="000000"/>
              </a:solidFill>
            </a:endParaRPr>
          </a:p>
          <a:p>
            <a:pPr algn="ctr" eaLnBrk="0" hangingPunct="0">
              <a:defRPr/>
            </a:pPr>
            <a:r>
              <a:rPr lang="en-US" sz="1400" b="1" dirty="0">
                <a:solidFill>
                  <a:srgbClr val="000000"/>
                </a:solidFill>
                <a:effectLst>
                  <a:outerShdw blurRad="38100" dist="38100" dir="2700000" algn="tl">
                    <a:srgbClr val="000000"/>
                  </a:outerShdw>
                </a:effectLst>
              </a:rPr>
              <a:t>Status: </a:t>
            </a:r>
            <a:r>
              <a:rPr lang="en-US" sz="1400" b="1" dirty="0">
                <a:solidFill>
                  <a:srgbClr val="FF0000"/>
                </a:solidFill>
                <a:effectLst>
                  <a:outerShdw blurRad="38100" dist="38100" dir="2700000" algn="tl">
                    <a:srgbClr val="000000"/>
                  </a:outerShdw>
                </a:effectLst>
              </a:rPr>
              <a:t>Threatened</a:t>
            </a:r>
          </a:p>
        </p:txBody>
      </p:sp>
      <p:sp>
        <p:nvSpPr>
          <p:cNvPr id="40970" name="Rectangle 10"/>
          <p:cNvSpPr>
            <a:spLocks noChangeArrowheads="1"/>
          </p:cNvSpPr>
          <p:nvPr/>
        </p:nvSpPr>
        <p:spPr bwMode="auto">
          <a:xfrm>
            <a:off x="4686300" y="3199592"/>
            <a:ext cx="2819400" cy="738664"/>
          </a:xfrm>
          <a:prstGeom prst="rect">
            <a:avLst/>
          </a:prstGeom>
          <a:noFill/>
          <a:ln w="9525">
            <a:noFill/>
            <a:miter lim="800000"/>
            <a:headEnd/>
            <a:tailEnd/>
          </a:ln>
          <a:effectLst/>
        </p:spPr>
        <p:txBody>
          <a:bodyPr wrap="square">
            <a:spAutoFit/>
          </a:bodyPr>
          <a:lstStyle/>
          <a:p>
            <a:pPr algn="ctr" eaLnBrk="0" hangingPunct="0">
              <a:defRPr/>
            </a:pPr>
            <a:r>
              <a:rPr lang="en-US" sz="1400" b="1" dirty="0">
                <a:solidFill>
                  <a:srgbClr val="000000"/>
                </a:solidFill>
              </a:rPr>
              <a:t>Leatherback</a:t>
            </a:r>
          </a:p>
          <a:p>
            <a:pPr algn="ctr" eaLnBrk="0" hangingPunct="0">
              <a:defRPr/>
            </a:pPr>
            <a:r>
              <a:rPr lang="en-US" sz="1400" b="1" dirty="0">
                <a:solidFill>
                  <a:srgbClr val="000000"/>
                </a:solidFill>
              </a:rPr>
              <a:t> (</a:t>
            </a:r>
            <a:r>
              <a:rPr lang="en-US" sz="1400" b="1" i="1" dirty="0">
                <a:solidFill>
                  <a:srgbClr val="000000"/>
                </a:solidFill>
              </a:rPr>
              <a:t>Dermochelys </a:t>
            </a:r>
            <a:r>
              <a:rPr lang="en-US" sz="1400" b="1" i="1" dirty="0" err="1">
                <a:solidFill>
                  <a:srgbClr val="000000"/>
                </a:solidFill>
              </a:rPr>
              <a:t>coriacea</a:t>
            </a:r>
            <a:r>
              <a:rPr lang="en-US" sz="1400" b="1" i="1" dirty="0">
                <a:solidFill>
                  <a:srgbClr val="000000"/>
                </a:solidFill>
              </a:rPr>
              <a:t>)</a:t>
            </a:r>
          </a:p>
          <a:p>
            <a:pPr algn="ctr" eaLnBrk="0" hangingPunct="0">
              <a:defRPr/>
            </a:pPr>
            <a:r>
              <a:rPr lang="en-US" sz="1400" b="1" dirty="0">
                <a:solidFill>
                  <a:srgbClr val="000000"/>
                </a:solidFill>
                <a:effectLst>
                  <a:outerShdw blurRad="38100" dist="38100" dir="2700000" algn="tl">
                    <a:srgbClr val="000000"/>
                  </a:outerShdw>
                </a:effectLst>
              </a:rPr>
              <a:t>Status: </a:t>
            </a:r>
            <a:r>
              <a:rPr lang="en-US" sz="1400" b="1" dirty="0">
                <a:solidFill>
                  <a:srgbClr val="FF0000"/>
                </a:solidFill>
                <a:effectLst>
                  <a:outerShdw blurRad="38100" dist="38100" dir="2700000" algn="tl">
                    <a:srgbClr val="000000"/>
                  </a:outerShdw>
                </a:effectLst>
              </a:rPr>
              <a:t>Endangered</a:t>
            </a:r>
          </a:p>
        </p:txBody>
      </p:sp>
      <p:sp>
        <p:nvSpPr>
          <p:cNvPr id="40971" name="Rectangle 11"/>
          <p:cNvSpPr>
            <a:spLocks noChangeArrowheads="1"/>
          </p:cNvSpPr>
          <p:nvPr/>
        </p:nvSpPr>
        <p:spPr bwMode="auto">
          <a:xfrm>
            <a:off x="6961861" y="6102629"/>
            <a:ext cx="2743200" cy="738664"/>
          </a:xfrm>
          <a:prstGeom prst="rect">
            <a:avLst/>
          </a:prstGeom>
          <a:noFill/>
          <a:ln w="9525">
            <a:noFill/>
            <a:miter lim="800000"/>
            <a:headEnd/>
            <a:tailEnd/>
          </a:ln>
          <a:effectLst/>
        </p:spPr>
        <p:txBody>
          <a:bodyPr wrap="square">
            <a:spAutoFit/>
          </a:bodyPr>
          <a:lstStyle/>
          <a:p>
            <a:pPr algn="ctr" eaLnBrk="0" hangingPunct="0">
              <a:defRPr/>
            </a:pPr>
            <a:r>
              <a:rPr lang="en-US" sz="1400" b="1" dirty="0">
                <a:solidFill>
                  <a:srgbClr val="000000"/>
                </a:solidFill>
              </a:rPr>
              <a:t>Hawksbill </a:t>
            </a:r>
          </a:p>
          <a:p>
            <a:pPr algn="ctr" eaLnBrk="0" hangingPunct="0">
              <a:defRPr/>
            </a:pPr>
            <a:r>
              <a:rPr lang="en-US" sz="1400" b="1" i="1" dirty="0">
                <a:solidFill>
                  <a:srgbClr val="000000"/>
                </a:solidFill>
              </a:rPr>
              <a:t>(</a:t>
            </a:r>
            <a:r>
              <a:rPr lang="en-US" sz="1400" b="1" i="1" dirty="0" err="1">
                <a:solidFill>
                  <a:srgbClr val="000000"/>
                </a:solidFill>
              </a:rPr>
              <a:t>Eretmochelys</a:t>
            </a:r>
            <a:r>
              <a:rPr lang="en-US" sz="1400" b="1" i="1" dirty="0">
                <a:solidFill>
                  <a:srgbClr val="000000"/>
                </a:solidFill>
              </a:rPr>
              <a:t> </a:t>
            </a:r>
            <a:r>
              <a:rPr lang="en-US" sz="1400" b="1" i="1" dirty="0" err="1">
                <a:solidFill>
                  <a:srgbClr val="000000"/>
                </a:solidFill>
              </a:rPr>
              <a:t>imbricata</a:t>
            </a:r>
            <a:r>
              <a:rPr lang="en-US" sz="1400" b="1" i="1" dirty="0">
                <a:solidFill>
                  <a:srgbClr val="000000"/>
                </a:solidFill>
              </a:rPr>
              <a:t>)</a:t>
            </a:r>
            <a:br>
              <a:rPr lang="en-US" sz="1400" b="1" dirty="0">
                <a:solidFill>
                  <a:srgbClr val="000000"/>
                </a:solidFill>
              </a:rPr>
            </a:br>
            <a:r>
              <a:rPr lang="en-US" sz="1400" b="1" dirty="0">
                <a:solidFill>
                  <a:srgbClr val="000000"/>
                </a:solidFill>
              </a:rPr>
              <a:t> </a:t>
            </a:r>
            <a:r>
              <a:rPr lang="en-US" sz="1400" b="1" dirty="0">
                <a:solidFill>
                  <a:srgbClr val="000000"/>
                </a:solidFill>
                <a:effectLst>
                  <a:outerShdw blurRad="38100" dist="38100" dir="2700000" algn="tl">
                    <a:srgbClr val="000000"/>
                  </a:outerShdw>
                </a:effectLst>
              </a:rPr>
              <a:t>Status: </a:t>
            </a:r>
            <a:r>
              <a:rPr lang="en-US" sz="1400" b="1" dirty="0">
                <a:solidFill>
                  <a:srgbClr val="FF0000"/>
                </a:solidFill>
                <a:effectLst>
                  <a:outerShdw blurRad="38100" dist="38100" dir="2700000" algn="tl">
                    <a:srgbClr val="000000"/>
                  </a:outerShdw>
                </a:effectLst>
              </a:rPr>
              <a:t>Endangered</a:t>
            </a:r>
          </a:p>
        </p:txBody>
      </p:sp>
      <p:sp>
        <p:nvSpPr>
          <p:cNvPr id="40981" name="Rectangle 21"/>
          <p:cNvSpPr>
            <a:spLocks noChangeArrowheads="1"/>
          </p:cNvSpPr>
          <p:nvPr/>
        </p:nvSpPr>
        <p:spPr bwMode="auto">
          <a:xfrm>
            <a:off x="2994616" y="6102629"/>
            <a:ext cx="1784206" cy="738664"/>
          </a:xfrm>
          <a:prstGeom prst="rect">
            <a:avLst/>
          </a:prstGeom>
          <a:noFill/>
          <a:ln w="9525">
            <a:noFill/>
            <a:miter lim="800000"/>
            <a:headEnd/>
            <a:tailEnd/>
          </a:ln>
          <a:effectLst/>
        </p:spPr>
        <p:txBody>
          <a:bodyPr wrap="none" anchor="ctr">
            <a:spAutoFit/>
          </a:bodyPr>
          <a:lstStyle/>
          <a:p>
            <a:pPr algn="ctr" eaLnBrk="0" hangingPunct="0">
              <a:defRPr/>
            </a:pPr>
            <a:r>
              <a:rPr lang="en-US" sz="1400" b="1" dirty="0">
                <a:solidFill>
                  <a:srgbClr val="000000"/>
                </a:solidFill>
              </a:rPr>
              <a:t>Kemp's Ridley </a:t>
            </a:r>
          </a:p>
          <a:p>
            <a:pPr algn="ctr" eaLnBrk="0" hangingPunct="0">
              <a:defRPr/>
            </a:pPr>
            <a:r>
              <a:rPr lang="en-US" sz="1400" b="1" i="1" dirty="0">
                <a:solidFill>
                  <a:srgbClr val="000000"/>
                </a:solidFill>
              </a:rPr>
              <a:t>(Lepidochelys kempii)</a:t>
            </a:r>
          </a:p>
          <a:p>
            <a:pPr algn="ctr" eaLnBrk="0" hangingPunct="0">
              <a:defRPr/>
            </a:pPr>
            <a:r>
              <a:rPr lang="en-US" sz="1400" b="1" dirty="0">
                <a:solidFill>
                  <a:srgbClr val="000000"/>
                </a:solidFill>
                <a:effectLst>
                  <a:outerShdw blurRad="38100" dist="38100" dir="2700000" algn="tl">
                    <a:srgbClr val="000000"/>
                  </a:outerShdw>
                </a:effectLst>
              </a:rPr>
              <a:t>Status: </a:t>
            </a:r>
            <a:r>
              <a:rPr lang="en-US" sz="1400" b="1" dirty="0">
                <a:solidFill>
                  <a:srgbClr val="FF0000"/>
                </a:solidFill>
                <a:effectLst>
                  <a:outerShdw blurRad="38100" dist="38100" dir="2700000" algn="tl">
                    <a:srgbClr val="000000"/>
                  </a:outerShdw>
                </a:effectLst>
              </a:rPr>
              <a:t>Endangered</a:t>
            </a:r>
            <a:endParaRPr lang="en-US" sz="1400" b="1" dirty="0">
              <a:solidFill>
                <a:srgbClr val="FF0000"/>
              </a:solidFill>
            </a:endParaRPr>
          </a:p>
        </p:txBody>
      </p:sp>
      <p:sp>
        <p:nvSpPr>
          <p:cNvPr id="2" name="5-Point Star 1"/>
          <p:cNvSpPr/>
          <p:nvPr/>
        </p:nvSpPr>
        <p:spPr bwMode="auto">
          <a:xfrm>
            <a:off x="817346" y="3217853"/>
            <a:ext cx="228600" cy="231648"/>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sp>
        <p:nvSpPr>
          <p:cNvPr id="16" name="5-Point Star 15"/>
          <p:cNvSpPr/>
          <p:nvPr/>
        </p:nvSpPr>
        <p:spPr bwMode="auto">
          <a:xfrm>
            <a:off x="5336999" y="3216370"/>
            <a:ext cx="228600" cy="231648"/>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sp>
        <p:nvSpPr>
          <p:cNvPr id="17" name="5-Point Star 16"/>
          <p:cNvSpPr/>
          <p:nvPr/>
        </p:nvSpPr>
        <p:spPr bwMode="auto">
          <a:xfrm>
            <a:off x="10064012" y="3217326"/>
            <a:ext cx="228600" cy="231648"/>
          </a:xfrm>
          <a:prstGeom prst="star5">
            <a:avLst/>
          </a:prstGeom>
          <a:solidFill>
            <a:srgbClr val="FFFF00"/>
          </a:solidFill>
          <a:ln w="9525" cap="flat" cmpd="sng" algn="ctr">
            <a:solidFill>
              <a:srgbClr val="FF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grpSp>
        <p:nvGrpSpPr>
          <p:cNvPr id="10" name="Group 9">
            <a:extLst>
              <a:ext uri="{FF2B5EF4-FFF2-40B4-BE49-F238E27FC236}">
                <a16:creationId xmlns:a16="http://schemas.microsoft.com/office/drawing/2014/main" id="{CBAF8395-02DC-40A9-B1B3-AA2F4ECD6800}"/>
              </a:ext>
            </a:extLst>
          </p:cNvPr>
          <p:cNvGrpSpPr/>
          <p:nvPr/>
        </p:nvGrpSpPr>
        <p:grpSpPr>
          <a:xfrm>
            <a:off x="4693920" y="1082832"/>
            <a:ext cx="2804160" cy="2103120"/>
            <a:chOff x="4693920" y="2377440"/>
            <a:chExt cx="2804160" cy="2103120"/>
          </a:xfrm>
        </p:grpSpPr>
        <p:pic>
          <p:nvPicPr>
            <p:cNvPr id="3" name="Pictur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3920" y="2377440"/>
              <a:ext cx="2804160" cy="2103120"/>
            </a:xfrm>
            <a:prstGeom prst="rect">
              <a:avLst/>
            </a:prstGeom>
          </p:spPr>
        </p:pic>
        <p:sp>
          <p:nvSpPr>
            <p:cNvPr id="18" name="TextBox 17"/>
            <p:cNvSpPr txBox="1"/>
            <p:nvPr/>
          </p:nvSpPr>
          <p:spPr>
            <a:xfrm>
              <a:off x="4693920" y="4265116"/>
              <a:ext cx="1981200" cy="215444"/>
            </a:xfrm>
            <a:prstGeom prst="rect">
              <a:avLst/>
            </a:prstGeom>
            <a:noFill/>
          </p:spPr>
          <p:txBody>
            <a:bodyPr wrap="square" rtlCol="0">
              <a:spAutoFit/>
            </a:bodyPr>
            <a:lstStyle/>
            <a:p>
              <a:r>
                <a:rPr lang="en-US" sz="800" dirty="0">
                  <a:solidFill>
                    <a:schemeClr val="bg1"/>
                  </a:solidFill>
                </a:rPr>
                <a:t>Photo: FWC</a:t>
              </a:r>
            </a:p>
          </p:txBody>
        </p:sp>
      </p:grpSp>
      <p:grpSp>
        <p:nvGrpSpPr>
          <p:cNvPr id="11" name="Group 10"/>
          <p:cNvGrpSpPr/>
          <p:nvPr/>
        </p:nvGrpSpPr>
        <p:grpSpPr>
          <a:xfrm>
            <a:off x="9145767" y="1082832"/>
            <a:ext cx="2807208" cy="2103120"/>
            <a:chOff x="5791200" y="716280"/>
            <a:chExt cx="2807208" cy="2103120"/>
          </a:xfrm>
        </p:grpSpPr>
        <p:pic>
          <p:nvPicPr>
            <p:cNvPr id="6" name="Picture 5"/>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5791200" y="716280"/>
              <a:ext cx="2807208" cy="2103120"/>
            </a:xfrm>
            <a:prstGeom prst="rect">
              <a:avLst/>
            </a:prstGeom>
          </p:spPr>
        </p:pic>
        <p:sp>
          <p:nvSpPr>
            <p:cNvPr id="21" name="TextBox 20"/>
            <p:cNvSpPr txBox="1"/>
            <p:nvPr/>
          </p:nvSpPr>
          <p:spPr>
            <a:xfrm>
              <a:off x="5791200" y="2592288"/>
              <a:ext cx="1981200" cy="215444"/>
            </a:xfrm>
            <a:prstGeom prst="rect">
              <a:avLst/>
            </a:prstGeom>
            <a:noFill/>
          </p:spPr>
          <p:txBody>
            <a:bodyPr wrap="square" rtlCol="0">
              <a:spAutoFit/>
            </a:bodyPr>
            <a:lstStyle/>
            <a:p>
              <a:r>
                <a:rPr lang="en-US" sz="800" dirty="0">
                  <a:solidFill>
                    <a:schemeClr val="bg1"/>
                  </a:solidFill>
                </a:rPr>
                <a:t>Photo: B. Witherington, FWC</a:t>
              </a:r>
            </a:p>
          </p:txBody>
        </p:sp>
      </p:grpSp>
      <p:grpSp>
        <p:nvGrpSpPr>
          <p:cNvPr id="9" name="Group 8">
            <a:extLst>
              <a:ext uri="{FF2B5EF4-FFF2-40B4-BE49-F238E27FC236}">
                <a16:creationId xmlns:a16="http://schemas.microsoft.com/office/drawing/2014/main" id="{EFEB92F0-8291-4D3E-AE16-2ECF773657CC}"/>
              </a:ext>
            </a:extLst>
          </p:cNvPr>
          <p:cNvGrpSpPr/>
          <p:nvPr/>
        </p:nvGrpSpPr>
        <p:grpSpPr>
          <a:xfrm>
            <a:off x="6929857" y="4000744"/>
            <a:ext cx="2807208" cy="2103120"/>
            <a:chOff x="9145767" y="3617205"/>
            <a:chExt cx="2807208" cy="2103120"/>
          </a:xfrm>
        </p:grpSpPr>
        <p:pic>
          <p:nvPicPr>
            <p:cNvPr id="13" name="Picture 12"/>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9145767" y="3617205"/>
              <a:ext cx="2807208" cy="2103120"/>
            </a:xfrm>
            <a:prstGeom prst="rect">
              <a:avLst/>
            </a:prstGeom>
          </p:spPr>
        </p:pic>
        <p:sp>
          <p:nvSpPr>
            <p:cNvPr id="29" name="TextBox 28"/>
            <p:cNvSpPr txBox="1"/>
            <p:nvPr/>
          </p:nvSpPr>
          <p:spPr>
            <a:xfrm>
              <a:off x="9145767" y="5504881"/>
              <a:ext cx="1981200" cy="215444"/>
            </a:xfrm>
            <a:prstGeom prst="rect">
              <a:avLst/>
            </a:prstGeom>
            <a:noFill/>
          </p:spPr>
          <p:txBody>
            <a:bodyPr wrap="square" rtlCol="0">
              <a:spAutoFit/>
            </a:bodyPr>
            <a:lstStyle/>
            <a:p>
              <a:r>
                <a:rPr lang="en-US" sz="800" dirty="0">
                  <a:solidFill>
                    <a:schemeClr val="bg1"/>
                  </a:solidFill>
                </a:rPr>
                <a:t>Photo: N. </a:t>
              </a:r>
              <a:r>
                <a:rPr lang="en-US" sz="800" dirty="0" err="1">
                  <a:solidFill>
                    <a:schemeClr val="bg1"/>
                  </a:solidFill>
                </a:rPr>
                <a:t>Brockhoff</a:t>
              </a:r>
              <a:endParaRPr lang="en-US" sz="800" dirty="0">
                <a:solidFill>
                  <a:schemeClr val="bg1"/>
                </a:solidFill>
              </a:endParaRPr>
            </a:p>
          </p:txBody>
        </p:sp>
      </p:grpSp>
      <p:sp>
        <p:nvSpPr>
          <p:cNvPr id="5" name="Title 4">
            <a:extLst>
              <a:ext uri="{FF2B5EF4-FFF2-40B4-BE49-F238E27FC236}">
                <a16:creationId xmlns:a16="http://schemas.microsoft.com/office/drawing/2014/main" id="{0B5EFDE2-A3F1-4D18-B780-76D3502CD6CB}"/>
              </a:ext>
            </a:extLst>
          </p:cNvPr>
          <p:cNvSpPr>
            <a:spLocks noGrp="1"/>
          </p:cNvSpPr>
          <p:nvPr>
            <p:ph type="title"/>
          </p:nvPr>
        </p:nvSpPr>
        <p:spPr>
          <a:xfrm>
            <a:off x="838200" y="-3991"/>
            <a:ext cx="10515600" cy="1325563"/>
          </a:xfrm>
        </p:spPr>
        <p:txBody>
          <a:bodyPr/>
          <a:lstStyle/>
          <a:p>
            <a:r>
              <a:rPr lang="en-US" dirty="0"/>
              <a:t>Sea Turtles Nesting in Florida</a:t>
            </a:r>
          </a:p>
        </p:txBody>
      </p:sp>
      <p:pic>
        <p:nvPicPr>
          <p:cNvPr id="14" name="Slide 2">
            <a:hlinkClick r:id="" action="ppaction://media"/>
            <a:extLst>
              <a:ext uri="{FF2B5EF4-FFF2-40B4-BE49-F238E27FC236}">
                <a16:creationId xmlns:a16="http://schemas.microsoft.com/office/drawing/2014/main" id="{3B7F3BB1-588A-4844-B8BF-08AB77B06C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04637" y="6353930"/>
            <a:ext cx="487363" cy="487363"/>
          </a:xfrm>
          <a:prstGeom prst="rect">
            <a:avLst/>
          </a:prstGeom>
        </p:spPr>
      </p:pic>
    </p:spTree>
    <p:extLst>
      <p:ext uri="{BB962C8B-B14F-4D97-AF65-F5344CB8AC3E}">
        <p14:creationId xmlns:p14="http://schemas.microsoft.com/office/powerpoint/2010/main" val="279083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9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6569-D53F-4C1C-B493-047079331826}"/>
              </a:ext>
            </a:extLst>
          </p:cNvPr>
          <p:cNvSpPr>
            <a:spLocks noGrp="1"/>
          </p:cNvSpPr>
          <p:nvPr>
            <p:ph type="title"/>
          </p:nvPr>
        </p:nvSpPr>
        <p:spPr>
          <a:xfrm>
            <a:off x="838200" y="-2520"/>
            <a:ext cx="10515600" cy="1325563"/>
          </a:xfrm>
        </p:spPr>
        <p:txBody>
          <a:bodyPr/>
          <a:lstStyle/>
          <a:p>
            <a:r>
              <a:rPr lang="en-US" dirty="0"/>
              <a:t>Sea Turtle Nesting 101</a:t>
            </a:r>
          </a:p>
        </p:txBody>
      </p:sp>
      <p:sp>
        <p:nvSpPr>
          <p:cNvPr id="19" name="Content Placeholder 18"/>
          <p:cNvSpPr>
            <a:spLocks noGrp="1"/>
          </p:cNvSpPr>
          <p:nvPr>
            <p:ph idx="4294967295"/>
          </p:nvPr>
        </p:nvSpPr>
        <p:spPr>
          <a:xfrm>
            <a:off x="838200" y="1328708"/>
            <a:ext cx="6404264" cy="5257800"/>
          </a:xfrm>
        </p:spPr>
        <p:txBody>
          <a:bodyPr>
            <a:noAutofit/>
          </a:bodyPr>
          <a:lstStyle/>
          <a:p>
            <a:pPr>
              <a:lnSpc>
                <a:spcPct val="80000"/>
              </a:lnSpc>
              <a:spcAft>
                <a:spcPts val="1000"/>
              </a:spcAft>
            </a:pPr>
            <a:r>
              <a:rPr lang="en-US" sz="2400" dirty="0"/>
              <a:t>Nesting season is May 1 – October 31 (March 1 – October 31 in Brevard through Broward)</a:t>
            </a:r>
          </a:p>
          <a:p>
            <a:pPr>
              <a:lnSpc>
                <a:spcPct val="80000"/>
              </a:lnSpc>
              <a:spcAft>
                <a:spcPts val="1000"/>
              </a:spcAft>
            </a:pPr>
            <a:r>
              <a:rPr lang="en-US" sz="2400" dirty="0"/>
              <a:t>Nesting and hatching both occur at night.</a:t>
            </a:r>
          </a:p>
          <a:p>
            <a:pPr>
              <a:lnSpc>
                <a:spcPct val="80000"/>
              </a:lnSpc>
              <a:spcAft>
                <a:spcPts val="1000"/>
              </a:spcAft>
            </a:pPr>
            <a:r>
              <a:rPr lang="en-US" sz="2400" dirty="0"/>
              <a:t>Nests contain ~100 eggs and incubate ~2 months</a:t>
            </a:r>
          </a:p>
          <a:p>
            <a:pPr>
              <a:lnSpc>
                <a:spcPct val="80000"/>
              </a:lnSpc>
              <a:spcAft>
                <a:spcPts val="1000"/>
              </a:spcAft>
            </a:pPr>
            <a:r>
              <a:rPr lang="en-US" sz="2400" dirty="0"/>
              <a:t>Females return to nest in the same areas where they hatched.</a:t>
            </a:r>
          </a:p>
          <a:p>
            <a:pPr>
              <a:lnSpc>
                <a:spcPct val="80000"/>
              </a:lnSpc>
              <a:spcAft>
                <a:spcPts val="1000"/>
              </a:spcAft>
            </a:pPr>
            <a:r>
              <a:rPr lang="en-US" sz="2400" dirty="0"/>
              <a:t>About 40% of worldwide loggerhead nesting occurs in Florida – more than anywhere else in the world!</a:t>
            </a:r>
          </a:p>
          <a:p>
            <a:pPr>
              <a:lnSpc>
                <a:spcPct val="80000"/>
              </a:lnSpc>
              <a:spcAft>
                <a:spcPts val="1000"/>
              </a:spcAft>
            </a:pPr>
            <a:endParaRPr lang="en-US" sz="2400" dirty="0"/>
          </a:p>
          <a:p>
            <a:pPr>
              <a:lnSpc>
                <a:spcPct val="80000"/>
              </a:lnSpc>
              <a:spcAft>
                <a:spcPts val="1000"/>
              </a:spcAft>
            </a:pPr>
            <a:endParaRPr lang="en-US" sz="2400" dirty="0"/>
          </a:p>
          <a:p>
            <a:pPr>
              <a:lnSpc>
                <a:spcPct val="80000"/>
              </a:lnSpc>
              <a:spcAft>
                <a:spcPts val="1000"/>
              </a:spcAft>
            </a:pPr>
            <a:endParaRPr lang="en-US" sz="2400" dirty="0"/>
          </a:p>
        </p:txBody>
      </p:sp>
      <p:grpSp>
        <p:nvGrpSpPr>
          <p:cNvPr id="5" name="Group 4">
            <a:extLst>
              <a:ext uri="{FF2B5EF4-FFF2-40B4-BE49-F238E27FC236}">
                <a16:creationId xmlns:a16="http://schemas.microsoft.com/office/drawing/2014/main" id="{4C479257-E244-4E7E-A6E7-232855454223}"/>
              </a:ext>
            </a:extLst>
          </p:cNvPr>
          <p:cNvGrpSpPr/>
          <p:nvPr/>
        </p:nvGrpSpPr>
        <p:grpSpPr>
          <a:xfrm>
            <a:off x="7536053" y="-5385"/>
            <a:ext cx="4655947" cy="6866218"/>
            <a:chOff x="7536053" y="-5385"/>
            <a:chExt cx="4655947" cy="6866218"/>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36053" y="-5385"/>
              <a:ext cx="4655947" cy="6863385"/>
            </a:xfrm>
            <a:prstGeom prst="rect">
              <a:avLst/>
            </a:prstGeom>
          </p:spPr>
        </p:pic>
        <p:sp>
          <p:nvSpPr>
            <p:cNvPr id="4" name="TextBox 3"/>
            <p:cNvSpPr txBox="1"/>
            <p:nvPr/>
          </p:nvSpPr>
          <p:spPr>
            <a:xfrm>
              <a:off x="7536053" y="6645389"/>
              <a:ext cx="1981200" cy="215444"/>
            </a:xfrm>
            <a:prstGeom prst="rect">
              <a:avLst/>
            </a:prstGeom>
            <a:noFill/>
          </p:spPr>
          <p:txBody>
            <a:bodyPr wrap="square" rtlCol="0">
              <a:spAutoFit/>
            </a:bodyPr>
            <a:lstStyle/>
            <a:p>
              <a:r>
                <a:rPr lang="en-US" sz="800" dirty="0">
                  <a:solidFill>
                    <a:schemeClr val="bg1"/>
                  </a:solidFill>
                </a:rPr>
                <a:t>Photo: T. Long, FWC</a:t>
              </a:r>
            </a:p>
          </p:txBody>
        </p:sp>
      </p:grpSp>
      <p:pic>
        <p:nvPicPr>
          <p:cNvPr id="3" name="Slide 3">
            <a:hlinkClick r:id="" action="ppaction://media"/>
            <a:extLst>
              <a:ext uri="{FF2B5EF4-FFF2-40B4-BE49-F238E27FC236}">
                <a16:creationId xmlns:a16="http://schemas.microsoft.com/office/drawing/2014/main" id="{7F45812A-E0CD-4CF8-B7F1-2036A42B3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372053"/>
            <a:ext cx="487363" cy="487363"/>
          </a:xfrm>
          <a:prstGeom prst="rect">
            <a:avLst/>
          </a:prstGeom>
        </p:spPr>
      </p:pic>
    </p:spTree>
    <p:extLst>
      <p:ext uri="{BB962C8B-B14F-4D97-AF65-F5344CB8AC3E}">
        <p14:creationId xmlns:p14="http://schemas.microsoft.com/office/powerpoint/2010/main" val="16555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8200" y="-633"/>
            <a:ext cx="10515600" cy="1325563"/>
          </a:xfrm>
        </p:spPr>
        <p:txBody>
          <a:bodyPr>
            <a:normAutofit/>
          </a:bodyPr>
          <a:lstStyle/>
          <a:p>
            <a:r>
              <a:rPr lang="en-US" dirty="0">
                <a:solidFill>
                  <a:srgbClr val="000000"/>
                </a:solidFill>
              </a:rPr>
              <a:t>Why is artificial lighting such a problem?</a:t>
            </a:r>
          </a:p>
        </p:txBody>
      </p:sp>
      <p:sp>
        <p:nvSpPr>
          <p:cNvPr id="21507" name="Rectangle 3"/>
          <p:cNvSpPr>
            <a:spLocks noGrp="1" noChangeArrowheads="1"/>
          </p:cNvSpPr>
          <p:nvPr>
            <p:ph idx="4294967295"/>
          </p:nvPr>
        </p:nvSpPr>
        <p:spPr>
          <a:xfrm>
            <a:off x="1344730" y="1106903"/>
            <a:ext cx="9502541" cy="533400"/>
          </a:xfrm>
        </p:spPr>
        <p:txBody>
          <a:bodyPr>
            <a:noAutofit/>
          </a:bodyPr>
          <a:lstStyle/>
          <a:p>
            <a:pPr algn="ctr">
              <a:lnSpc>
                <a:spcPct val="90000"/>
              </a:lnSpc>
              <a:buNone/>
            </a:pPr>
            <a:r>
              <a:rPr lang="en-US" sz="3200" dirty="0">
                <a:solidFill>
                  <a:srgbClr val="000000"/>
                </a:solidFill>
              </a:rPr>
              <a:t>Hatchlings rely on multiple visual cues to find the water</a:t>
            </a:r>
          </a:p>
        </p:txBody>
      </p:sp>
      <p:sp>
        <p:nvSpPr>
          <p:cNvPr id="3" name="TextBox 2"/>
          <p:cNvSpPr txBox="1"/>
          <p:nvPr/>
        </p:nvSpPr>
        <p:spPr>
          <a:xfrm>
            <a:off x="539016" y="1915209"/>
            <a:ext cx="5149514" cy="1354217"/>
          </a:xfrm>
          <a:prstGeom prst="rect">
            <a:avLst/>
          </a:prstGeom>
          <a:noFill/>
        </p:spPr>
        <p:txBody>
          <a:bodyPr wrap="square" rtlCol="0">
            <a:spAutoFit/>
          </a:bodyPr>
          <a:lstStyle/>
          <a:p>
            <a:pPr marL="171450" indent="-171450">
              <a:buFont typeface="Arial" panose="020B0604020202020204" pitchFamily="34" charset="0"/>
              <a:buChar char="•"/>
            </a:pPr>
            <a:r>
              <a:rPr lang="en-US" sz="2400" u="sng" dirty="0">
                <a:solidFill>
                  <a:srgbClr val="000000"/>
                </a:solidFill>
              </a:rPr>
              <a:t>TOWARD</a:t>
            </a:r>
            <a:r>
              <a:rPr lang="en-US" sz="2400" dirty="0">
                <a:solidFill>
                  <a:srgbClr val="000000"/>
                </a:solidFill>
              </a:rPr>
              <a:t> bright open areas/horizons</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2400" u="sng" dirty="0">
                <a:solidFill>
                  <a:srgbClr val="000000"/>
                </a:solidFill>
              </a:rPr>
              <a:t>AWAY</a:t>
            </a:r>
            <a:r>
              <a:rPr lang="en-US" sz="2400" dirty="0">
                <a:solidFill>
                  <a:srgbClr val="000000"/>
                </a:solidFill>
              </a:rPr>
              <a:t> from dark silhouettes  i.e. dunes and vegetation</a:t>
            </a:r>
          </a:p>
        </p:txBody>
      </p:sp>
      <p:sp>
        <p:nvSpPr>
          <p:cNvPr id="7" name="TextBox 6"/>
          <p:cNvSpPr txBox="1"/>
          <p:nvPr/>
        </p:nvSpPr>
        <p:spPr>
          <a:xfrm>
            <a:off x="6321003" y="1912971"/>
            <a:ext cx="5473457" cy="984885"/>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rgbClr val="000000"/>
                </a:solidFill>
              </a:rPr>
              <a:t>Attracted to </a:t>
            </a:r>
            <a:r>
              <a:rPr lang="en-US" sz="2400" u="sng" dirty="0">
                <a:solidFill>
                  <a:srgbClr val="000000"/>
                </a:solidFill>
              </a:rPr>
              <a:t>SHORT</a:t>
            </a:r>
            <a:r>
              <a:rPr lang="en-US" sz="2400" dirty="0">
                <a:solidFill>
                  <a:srgbClr val="000000"/>
                </a:solidFill>
              </a:rPr>
              <a:t> wavelength light</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2400" dirty="0">
                <a:solidFill>
                  <a:srgbClr val="000000"/>
                </a:solidFill>
              </a:rPr>
              <a:t>Less disturbed by </a:t>
            </a:r>
            <a:r>
              <a:rPr lang="en-US" sz="2400" u="sng" dirty="0">
                <a:solidFill>
                  <a:srgbClr val="000000"/>
                </a:solidFill>
              </a:rPr>
              <a:t>LONG</a:t>
            </a:r>
            <a:r>
              <a:rPr lang="en-US" sz="2400" dirty="0">
                <a:solidFill>
                  <a:srgbClr val="000000"/>
                </a:solidFill>
              </a:rPr>
              <a:t> wavelength light</a:t>
            </a:r>
          </a:p>
        </p:txBody>
      </p:sp>
      <p:grpSp>
        <p:nvGrpSpPr>
          <p:cNvPr id="18" name="Group 17"/>
          <p:cNvGrpSpPr>
            <a:grpSpLocks noChangeAspect="1"/>
          </p:cNvGrpSpPr>
          <p:nvPr/>
        </p:nvGrpSpPr>
        <p:grpSpPr>
          <a:xfrm>
            <a:off x="1514436" y="3300946"/>
            <a:ext cx="2966237" cy="2926080"/>
            <a:chOff x="990600" y="3480136"/>
            <a:chExt cx="2638427" cy="2602708"/>
          </a:xfrm>
        </p:grpSpPr>
        <p:grpSp>
          <p:nvGrpSpPr>
            <p:cNvPr id="5" name="Group 4"/>
            <p:cNvGrpSpPr/>
            <p:nvPr/>
          </p:nvGrpSpPr>
          <p:grpSpPr>
            <a:xfrm>
              <a:off x="1028113" y="3480136"/>
              <a:ext cx="2600914" cy="2539664"/>
              <a:chOff x="1159086" y="3581400"/>
              <a:chExt cx="2012230" cy="2143463"/>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l="6353" t="3195" r="6353" b="1244"/>
              <a:stretch/>
            </p:blipFill>
            <p:spPr>
              <a:xfrm>
                <a:off x="1159086" y="3581400"/>
                <a:ext cx="2012230" cy="2143463"/>
              </a:xfrm>
              <a:prstGeom prst="rect">
                <a:avLst/>
              </a:prstGeom>
            </p:spPr>
          </p:pic>
          <p:sp>
            <p:nvSpPr>
              <p:cNvPr id="4" name="Rectangle 3"/>
              <p:cNvSpPr/>
              <p:nvPr/>
            </p:nvSpPr>
            <p:spPr bwMode="auto">
              <a:xfrm>
                <a:off x="1219200" y="5486400"/>
                <a:ext cx="3048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grpSp>
        <p:sp>
          <p:nvSpPr>
            <p:cNvPr id="8" name="TextBox 7"/>
            <p:cNvSpPr txBox="1"/>
            <p:nvPr/>
          </p:nvSpPr>
          <p:spPr>
            <a:xfrm>
              <a:off x="990600" y="5867400"/>
              <a:ext cx="1279691" cy="215444"/>
            </a:xfrm>
            <a:prstGeom prst="rect">
              <a:avLst/>
            </a:prstGeom>
            <a:noFill/>
          </p:spPr>
          <p:txBody>
            <a:bodyPr wrap="square" rtlCol="0">
              <a:spAutoFit/>
            </a:bodyPr>
            <a:lstStyle/>
            <a:p>
              <a:r>
                <a:rPr lang="en-US" sz="800" dirty="0"/>
                <a:t>Witherington et al. 2014</a:t>
              </a:r>
            </a:p>
          </p:txBody>
        </p:sp>
      </p:grpSp>
      <p:grpSp>
        <p:nvGrpSpPr>
          <p:cNvPr id="21" name="Group 20"/>
          <p:cNvGrpSpPr>
            <a:grpSpLocks noChangeAspect="1"/>
          </p:cNvGrpSpPr>
          <p:nvPr/>
        </p:nvGrpSpPr>
        <p:grpSpPr>
          <a:xfrm>
            <a:off x="6096000" y="3722712"/>
            <a:ext cx="5698460" cy="2011680"/>
            <a:chOff x="3900078" y="3609199"/>
            <a:chExt cx="4885821" cy="1724801"/>
          </a:xfrm>
        </p:grpSpPr>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00078" y="3609201"/>
              <a:ext cx="4885821" cy="1724799"/>
            </a:xfrm>
            <a:prstGeom prst="rect">
              <a:avLst/>
            </a:prstGeom>
          </p:spPr>
        </p:pic>
        <p:sp>
          <p:nvSpPr>
            <p:cNvPr id="20" name="TextBox 19"/>
            <p:cNvSpPr txBox="1"/>
            <p:nvPr/>
          </p:nvSpPr>
          <p:spPr>
            <a:xfrm>
              <a:off x="4191000" y="3609201"/>
              <a:ext cx="1524000" cy="276999"/>
            </a:xfrm>
            <a:prstGeom prst="rect">
              <a:avLst/>
            </a:prstGeom>
            <a:solidFill>
              <a:schemeClr val="tx1"/>
            </a:solidFill>
          </p:spPr>
          <p:txBody>
            <a:bodyPr wrap="square" rtlCol="0" anchor="ctr" anchorCtr="0">
              <a:spAutoFit/>
            </a:bodyPr>
            <a:lstStyle/>
            <a:p>
              <a:pPr algn="ctr"/>
              <a:r>
                <a:rPr lang="en-US" sz="1200" b="1" dirty="0">
                  <a:solidFill>
                    <a:schemeClr val="bg1"/>
                  </a:solidFill>
                </a:rPr>
                <a:t>ATTRACTION</a:t>
              </a:r>
            </a:p>
          </p:txBody>
        </p:sp>
        <p:sp>
          <p:nvSpPr>
            <p:cNvPr id="23" name="TextBox 22"/>
            <p:cNvSpPr txBox="1"/>
            <p:nvPr/>
          </p:nvSpPr>
          <p:spPr>
            <a:xfrm>
              <a:off x="5943600" y="3609200"/>
              <a:ext cx="1371600" cy="276999"/>
            </a:xfrm>
            <a:prstGeom prst="rect">
              <a:avLst/>
            </a:prstGeom>
            <a:solidFill>
              <a:schemeClr val="tx1"/>
            </a:solidFill>
          </p:spPr>
          <p:txBody>
            <a:bodyPr wrap="square" rtlCol="0" anchor="ctr" anchorCtr="0">
              <a:spAutoFit/>
            </a:bodyPr>
            <a:lstStyle/>
            <a:p>
              <a:pPr algn="ctr"/>
              <a:r>
                <a:rPr lang="en-US" sz="1200" b="1" dirty="0">
                  <a:solidFill>
                    <a:schemeClr val="bg1"/>
                  </a:solidFill>
                </a:rPr>
                <a:t>INDIFFERENCE</a:t>
              </a:r>
            </a:p>
          </p:txBody>
        </p:sp>
        <p:sp>
          <p:nvSpPr>
            <p:cNvPr id="24" name="TextBox 23"/>
            <p:cNvSpPr txBox="1"/>
            <p:nvPr/>
          </p:nvSpPr>
          <p:spPr>
            <a:xfrm>
              <a:off x="7185699" y="3609199"/>
              <a:ext cx="1219200" cy="276999"/>
            </a:xfrm>
            <a:prstGeom prst="rect">
              <a:avLst/>
            </a:prstGeom>
            <a:solidFill>
              <a:schemeClr val="tx1"/>
            </a:solidFill>
          </p:spPr>
          <p:txBody>
            <a:bodyPr wrap="square" rtlCol="0" anchor="ctr" anchorCtr="0">
              <a:spAutoFit/>
            </a:bodyPr>
            <a:lstStyle/>
            <a:p>
              <a:pPr algn="ctr"/>
              <a:r>
                <a:rPr lang="en-US" sz="1200" b="1" dirty="0">
                  <a:solidFill>
                    <a:schemeClr val="bg1"/>
                  </a:solidFill>
                </a:rPr>
                <a:t>AVERSION</a:t>
              </a:r>
            </a:p>
          </p:txBody>
        </p:sp>
        <p:sp>
          <p:nvSpPr>
            <p:cNvPr id="17" name="Oval 16"/>
            <p:cNvSpPr/>
            <p:nvPr/>
          </p:nvSpPr>
          <p:spPr bwMode="auto">
            <a:xfrm>
              <a:off x="6652299" y="3886200"/>
              <a:ext cx="1714500" cy="715617"/>
            </a:xfrm>
            <a:prstGeom prst="ellipse">
              <a:avLst/>
            </a:prstGeom>
            <a:noFill/>
            <a:ln w="508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grpSp>
      <p:pic>
        <p:nvPicPr>
          <p:cNvPr id="9" name="Slide 4">
            <a:hlinkClick r:id="" action="ppaction://media"/>
            <a:extLst>
              <a:ext uri="{FF2B5EF4-FFF2-40B4-BE49-F238E27FC236}">
                <a16:creationId xmlns:a16="http://schemas.microsoft.com/office/drawing/2014/main" id="{EE0F7B0D-0144-4F9C-BCE1-1C715599BC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49285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5" descr="Cc emergenc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a:xfrm>
            <a:off x="2731762" y="3491300"/>
            <a:ext cx="3200400" cy="3200400"/>
          </a:xfrm>
          <a:prstGeom prst="rect">
            <a:avLst/>
          </a:prstGeom>
          <a:noFill/>
          <a:ln/>
        </p:spPr>
      </p:pic>
      <p:sp>
        <p:nvSpPr>
          <p:cNvPr id="3" name="Text Box 1030"/>
          <p:cNvSpPr txBox="1">
            <a:spLocks noChangeArrowheads="1"/>
          </p:cNvSpPr>
          <p:nvPr/>
        </p:nvSpPr>
        <p:spPr bwMode="auto">
          <a:xfrm>
            <a:off x="2470316" y="1306968"/>
            <a:ext cx="3723289" cy="1815882"/>
          </a:xfrm>
          <a:prstGeom prst="rect">
            <a:avLst/>
          </a:prstGeom>
          <a:noFill/>
          <a:ln w="9525">
            <a:noFill/>
            <a:miter lim="800000"/>
            <a:headEnd/>
            <a:tailEnd/>
          </a:ln>
          <a:effectLst/>
        </p:spPr>
        <p:txBody>
          <a:bodyPr wrap="square">
            <a:spAutoFit/>
          </a:bodyPr>
          <a:lstStyle/>
          <a:p>
            <a:pPr algn="ctr"/>
            <a:r>
              <a:rPr lang="en-US" sz="2800" dirty="0">
                <a:solidFill>
                  <a:srgbClr val="000000"/>
                </a:solidFill>
              </a:rPr>
              <a:t>Undisturbed</a:t>
            </a:r>
          </a:p>
          <a:p>
            <a:pPr algn="ctr"/>
            <a:r>
              <a:rPr lang="en-US" sz="2800" dirty="0">
                <a:solidFill>
                  <a:srgbClr val="000000"/>
                </a:solidFill>
              </a:rPr>
              <a:t>hatchlings:</a:t>
            </a:r>
          </a:p>
          <a:p>
            <a:pPr algn="ctr"/>
            <a:r>
              <a:rPr lang="en-US" sz="2800" dirty="0">
                <a:solidFill>
                  <a:srgbClr val="000000"/>
                </a:solidFill>
              </a:rPr>
              <a:t>seaward orientation</a:t>
            </a:r>
          </a:p>
          <a:p>
            <a:pPr algn="ctr"/>
            <a:r>
              <a:rPr lang="en-US" sz="2800" dirty="0">
                <a:solidFill>
                  <a:srgbClr val="000000"/>
                </a:solidFill>
              </a:rPr>
              <a:t>in a “V” formation</a:t>
            </a:r>
          </a:p>
        </p:txBody>
      </p:sp>
      <p:grpSp>
        <p:nvGrpSpPr>
          <p:cNvPr id="15" name="Group 14"/>
          <p:cNvGrpSpPr/>
          <p:nvPr/>
        </p:nvGrpSpPr>
        <p:grpSpPr>
          <a:xfrm>
            <a:off x="3152599" y="4032748"/>
            <a:ext cx="2590800" cy="2590800"/>
            <a:chOff x="990600" y="1809750"/>
            <a:chExt cx="2381250" cy="2609850"/>
          </a:xfrm>
        </p:grpSpPr>
        <p:cxnSp>
          <p:nvCxnSpPr>
            <p:cNvPr id="7" name="Straight Connector 6"/>
            <p:cNvCxnSpPr/>
            <p:nvPr/>
          </p:nvCxnSpPr>
          <p:spPr bwMode="auto">
            <a:xfrm flipV="1">
              <a:off x="2095500" y="1809750"/>
              <a:ext cx="1276350" cy="2590800"/>
            </a:xfrm>
            <a:prstGeom prst="line">
              <a:avLst/>
            </a:prstGeom>
            <a:solidFill>
              <a:schemeClr val="accent1"/>
            </a:solidFill>
            <a:ln w="50800" cap="flat" cmpd="sng" algn="ctr">
              <a:solidFill>
                <a:srgbClr val="FFFF00"/>
              </a:solidFill>
              <a:prstDash val="solid"/>
              <a:round/>
              <a:headEnd type="none" w="med" len="med"/>
              <a:tailEnd type="triangle" w="lg" len="lg"/>
            </a:ln>
            <a:effectLst/>
          </p:spPr>
        </p:cxnSp>
        <p:cxnSp>
          <p:nvCxnSpPr>
            <p:cNvPr id="10" name="Straight Connector 9"/>
            <p:cNvCxnSpPr/>
            <p:nvPr/>
          </p:nvCxnSpPr>
          <p:spPr bwMode="auto">
            <a:xfrm flipH="1" flipV="1">
              <a:off x="990600" y="1905000"/>
              <a:ext cx="1066800" cy="2514600"/>
            </a:xfrm>
            <a:prstGeom prst="line">
              <a:avLst/>
            </a:prstGeom>
            <a:solidFill>
              <a:schemeClr val="accent1"/>
            </a:solidFill>
            <a:ln w="50800" cap="flat" cmpd="sng" algn="ctr">
              <a:solidFill>
                <a:srgbClr val="FFFF00"/>
              </a:solidFill>
              <a:prstDash val="solid"/>
              <a:round/>
              <a:headEnd type="none" w="med" len="med"/>
              <a:tailEnd type="triangle" w="lg" len="lg"/>
            </a:ln>
            <a:effectLst/>
          </p:spPr>
        </p:cxnSp>
      </p:grpSp>
      <p:sp>
        <p:nvSpPr>
          <p:cNvPr id="12" name="TextBox 11"/>
          <p:cNvSpPr txBox="1"/>
          <p:nvPr/>
        </p:nvSpPr>
        <p:spPr>
          <a:xfrm>
            <a:off x="3940668" y="3491300"/>
            <a:ext cx="782587" cy="369332"/>
          </a:xfrm>
          <a:prstGeom prst="rect">
            <a:avLst/>
          </a:prstGeom>
          <a:noFill/>
        </p:spPr>
        <p:txBody>
          <a:bodyPr wrap="none" rtlCol="0">
            <a:spAutoFit/>
          </a:bodyPr>
          <a:lstStyle/>
          <a:p>
            <a:r>
              <a:rPr lang="en-US" dirty="0"/>
              <a:t>Ocean</a:t>
            </a:r>
          </a:p>
        </p:txBody>
      </p:sp>
      <p:sp>
        <p:nvSpPr>
          <p:cNvPr id="13" name="Text Box 1030"/>
          <p:cNvSpPr txBox="1">
            <a:spLocks noChangeArrowheads="1"/>
          </p:cNvSpPr>
          <p:nvPr/>
        </p:nvSpPr>
        <p:spPr bwMode="auto">
          <a:xfrm>
            <a:off x="5884216" y="1283737"/>
            <a:ext cx="3846460" cy="1815882"/>
          </a:xfrm>
          <a:prstGeom prst="rect">
            <a:avLst/>
          </a:prstGeom>
          <a:noFill/>
          <a:ln w="9525">
            <a:noFill/>
            <a:miter lim="800000"/>
            <a:headEnd/>
            <a:tailEnd/>
          </a:ln>
          <a:effectLst/>
        </p:spPr>
        <p:txBody>
          <a:bodyPr wrap="square">
            <a:spAutoFit/>
          </a:bodyPr>
          <a:lstStyle/>
          <a:p>
            <a:pPr algn="ctr"/>
            <a:r>
              <a:rPr lang="en-US" sz="2800" dirty="0">
                <a:solidFill>
                  <a:srgbClr val="000000"/>
                </a:solidFill>
              </a:rPr>
              <a:t>Disoriented</a:t>
            </a:r>
          </a:p>
          <a:p>
            <a:pPr algn="ctr"/>
            <a:r>
              <a:rPr lang="en-US" sz="2800" dirty="0">
                <a:solidFill>
                  <a:srgbClr val="000000"/>
                </a:solidFill>
              </a:rPr>
              <a:t>hatchlings:</a:t>
            </a:r>
          </a:p>
          <a:p>
            <a:pPr algn="ctr"/>
            <a:r>
              <a:rPr lang="en-US" sz="2800" dirty="0">
                <a:solidFill>
                  <a:srgbClr val="000000"/>
                </a:solidFill>
              </a:rPr>
              <a:t>circular orientation or</a:t>
            </a:r>
          </a:p>
          <a:p>
            <a:pPr algn="ctr"/>
            <a:r>
              <a:rPr lang="en-US" sz="2800" dirty="0">
                <a:solidFill>
                  <a:srgbClr val="000000"/>
                </a:solidFill>
              </a:rPr>
              <a:t>not towards the ocean</a:t>
            </a:r>
          </a:p>
        </p:txBody>
      </p:sp>
      <p:sp>
        <p:nvSpPr>
          <p:cNvPr id="9" name="Title 8">
            <a:extLst>
              <a:ext uri="{FF2B5EF4-FFF2-40B4-BE49-F238E27FC236}">
                <a16:creationId xmlns:a16="http://schemas.microsoft.com/office/drawing/2014/main" id="{68ABE98E-A36D-4580-82B6-80DD134B41A8}"/>
              </a:ext>
            </a:extLst>
          </p:cNvPr>
          <p:cNvSpPr>
            <a:spLocks noGrp="1"/>
          </p:cNvSpPr>
          <p:nvPr>
            <p:ph type="title"/>
          </p:nvPr>
        </p:nvSpPr>
        <p:spPr>
          <a:xfrm>
            <a:off x="838200" y="0"/>
            <a:ext cx="10515600" cy="1325563"/>
          </a:xfrm>
        </p:spPr>
        <p:txBody>
          <a:bodyPr/>
          <a:lstStyle/>
          <a:p>
            <a:r>
              <a:rPr lang="en-US" dirty="0"/>
              <a:t>Conflicting cues often lead to disorientation.</a:t>
            </a:r>
          </a:p>
        </p:txBody>
      </p:sp>
      <p:cxnSp>
        <p:nvCxnSpPr>
          <p:cNvPr id="23" name="Straight Arrow Connector 22">
            <a:extLst>
              <a:ext uri="{FF2B5EF4-FFF2-40B4-BE49-F238E27FC236}">
                <a16:creationId xmlns:a16="http://schemas.microsoft.com/office/drawing/2014/main" id="{EE25F131-320B-4A8E-8DA2-D138EBF2C00F}"/>
              </a:ext>
            </a:extLst>
          </p:cNvPr>
          <p:cNvCxnSpPr/>
          <p:nvPr/>
        </p:nvCxnSpPr>
        <p:spPr>
          <a:xfrm>
            <a:off x="2422195" y="2716040"/>
            <a:ext cx="586625" cy="75216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9CB73B-1DE0-440C-9B46-1D6B4F5391C0}"/>
              </a:ext>
            </a:extLst>
          </p:cNvPr>
          <p:cNvCxnSpPr>
            <a:cxnSpLocks/>
          </p:cNvCxnSpPr>
          <p:nvPr/>
        </p:nvCxnSpPr>
        <p:spPr>
          <a:xfrm flipH="1">
            <a:off x="9227508" y="2658468"/>
            <a:ext cx="547201" cy="80974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A59E579-6C3C-45CB-BAB1-F463112944B0}"/>
              </a:ext>
            </a:extLst>
          </p:cNvPr>
          <p:cNvGrpSpPr/>
          <p:nvPr/>
        </p:nvGrpSpPr>
        <p:grpSpPr>
          <a:xfrm>
            <a:off x="75860" y="1076633"/>
            <a:ext cx="2286000" cy="2286000"/>
            <a:chOff x="339816" y="1076633"/>
            <a:chExt cx="2286000" cy="2286000"/>
          </a:xfrm>
        </p:grpSpPr>
        <p:pic>
          <p:nvPicPr>
            <p:cNvPr id="8" name="Picture 7">
              <a:extLst>
                <a:ext uri="{FF2B5EF4-FFF2-40B4-BE49-F238E27FC236}">
                  <a16:creationId xmlns:a16="http://schemas.microsoft.com/office/drawing/2014/main" id="{FDA06EF4-FABA-4250-9E4C-BDFBCAD07533}"/>
                </a:ext>
              </a:extLst>
            </p:cNvPr>
            <p:cNvPicPr>
              <a:picLocks/>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39816" y="1076633"/>
              <a:ext cx="2286000" cy="2286000"/>
            </a:xfrm>
            <a:prstGeom prst="rect">
              <a:avLst/>
            </a:prstGeom>
          </p:spPr>
        </p:pic>
        <p:sp>
          <p:nvSpPr>
            <p:cNvPr id="26" name="TextBox 25">
              <a:extLst>
                <a:ext uri="{FF2B5EF4-FFF2-40B4-BE49-F238E27FC236}">
                  <a16:creationId xmlns:a16="http://schemas.microsoft.com/office/drawing/2014/main" id="{D0069252-6509-4F4A-B121-7A36A7AA97BD}"/>
                </a:ext>
              </a:extLst>
            </p:cNvPr>
            <p:cNvSpPr txBox="1"/>
            <p:nvPr/>
          </p:nvSpPr>
          <p:spPr>
            <a:xfrm>
              <a:off x="339816" y="3147189"/>
              <a:ext cx="1547446" cy="215444"/>
            </a:xfrm>
            <a:prstGeom prst="rect">
              <a:avLst/>
            </a:prstGeom>
            <a:noFill/>
          </p:spPr>
          <p:txBody>
            <a:bodyPr wrap="square" rtlCol="0">
              <a:spAutoFit/>
            </a:bodyPr>
            <a:lstStyle/>
            <a:p>
              <a:r>
                <a:rPr lang="en-US" sz="800" dirty="0">
                  <a:solidFill>
                    <a:schemeClr val="bg1"/>
                  </a:solidFill>
                </a:rPr>
                <a:t>Photo: K. Schanzle, FWC</a:t>
              </a:r>
            </a:p>
          </p:txBody>
        </p:sp>
      </p:grpSp>
      <p:grpSp>
        <p:nvGrpSpPr>
          <p:cNvPr id="11" name="Group 10">
            <a:extLst>
              <a:ext uri="{FF2B5EF4-FFF2-40B4-BE49-F238E27FC236}">
                <a16:creationId xmlns:a16="http://schemas.microsoft.com/office/drawing/2014/main" id="{A8579A41-780B-40DF-AA51-6FA86F2D97F0}"/>
              </a:ext>
            </a:extLst>
          </p:cNvPr>
          <p:cNvGrpSpPr/>
          <p:nvPr/>
        </p:nvGrpSpPr>
        <p:grpSpPr>
          <a:xfrm>
            <a:off x="9829846" y="986052"/>
            <a:ext cx="2286000" cy="2286000"/>
            <a:chOff x="9537610" y="986052"/>
            <a:chExt cx="2286000" cy="2286000"/>
          </a:xfrm>
        </p:grpSpPr>
        <p:pic>
          <p:nvPicPr>
            <p:cNvPr id="22" name="Picture 21">
              <a:extLst>
                <a:ext uri="{FF2B5EF4-FFF2-40B4-BE49-F238E27FC236}">
                  <a16:creationId xmlns:a16="http://schemas.microsoft.com/office/drawing/2014/main" id="{0ECF3180-5D8E-49E6-BCE7-6108E8602232}"/>
                </a:ext>
              </a:extLst>
            </p:cNvPr>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9537610" y="986052"/>
              <a:ext cx="2286000" cy="2286000"/>
            </a:xfrm>
            <a:prstGeom prst="rect">
              <a:avLst/>
            </a:prstGeom>
          </p:spPr>
        </p:pic>
        <p:sp>
          <p:nvSpPr>
            <p:cNvPr id="27" name="TextBox 26">
              <a:extLst>
                <a:ext uri="{FF2B5EF4-FFF2-40B4-BE49-F238E27FC236}">
                  <a16:creationId xmlns:a16="http://schemas.microsoft.com/office/drawing/2014/main" id="{5ACAA64E-682D-4A93-BFB4-05D75DC89366}"/>
                </a:ext>
              </a:extLst>
            </p:cNvPr>
            <p:cNvSpPr txBox="1"/>
            <p:nvPr/>
          </p:nvSpPr>
          <p:spPr>
            <a:xfrm>
              <a:off x="9537610" y="3056608"/>
              <a:ext cx="1547446" cy="215444"/>
            </a:xfrm>
            <a:prstGeom prst="rect">
              <a:avLst/>
            </a:prstGeom>
            <a:noFill/>
          </p:spPr>
          <p:txBody>
            <a:bodyPr wrap="square" rtlCol="0">
              <a:spAutoFit/>
            </a:bodyPr>
            <a:lstStyle/>
            <a:p>
              <a:r>
                <a:rPr lang="en-US" sz="800" dirty="0">
                  <a:solidFill>
                    <a:schemeClr val="bg1"/>
                  </a:solidFill>
                </a:rPr>
                <a:t>Photo: K. Schanzle, FWC</a:t>
              </a:r>
            </a:p>
          </p:txBody>
        </p:sp>
      </p:grpSp>
      <p:sp>
        <p:nvSpPr>
          <p:cNvPr id="28" name="TextBox 27">
            <a:extLst>
              <a:ext uri="{FF2B5EF4-FFF2-40B4-BE49-F238E27FC236}">
                <a16:creationId xmlns:a16="http://schemas.microsoft.com/office/drawing/2014/main" id="{D5D9E0C1-CF85-4676-8BE0-D7C8297C4699}"/>
              </a:ext>
            </a:extLst>
          </p:cNvPr>
          <p:cNvSpPr txBox="1"/>
          <p:nvPr/>
        </p:nvSpPr>
        <p:spPr>
          <a:xfrm>
            <a:off x="2731762" y="6476256"/>
            <a:ext cx="1547446" cy="215444"/>
          </a:xfrm>
          <a:prstGeom prst="rect">
            <a:avLst/>
          </a:prstGeom>
          <a:noFill/>
        </p:spPr>
        <p:txBody>
          <a:bodyPr wrap="square" rtlCol="0">
            <a:spAutoFit/>
          </a:bodyPr>
          <a:lstStyle/>
          <a:p>
            <a:r>
              <a:rPr lang="en-US" sz="800" dirty="0">
                <a:solidFill>
                  <a:schemeClr val="bg1"/>
                </a:solidFill>
              </a:rPr>
              <a:t>Photo: FWC</a:t>
            </a:r>
          </a:p>
        </p:txBody>
      </p:sp>
      <p:grpSp>
        <p:nvGrpSpPr>
          <p:cNvPr id="21" name="Group 20">
            <a:extLst>
              <a:ext uri="{FF2B5EF4-FFF2-40B4-BE49-F238E27FC236}">
                <a16:creationId xmlns:a16="http://schemas.microsoft.com/office/drawing/2014/main" id="{02E2F0AE-A799-40C3-A906-6424CD27AC06}"/>
              </a:ext>
            </a:extLst>
          </p:cNvPr>
          <p:cNvGrpSpPr/>
          <p:nvPr/>
        </p:nvGrpSpPr>
        <p:grpSpPr>
          <a:xfrm>
            <a:off x="6207247" y="3491300"/>
            <a:ext cx="3200400" cy="3200400"/>
            <a:chOff x="6207247" y="3491300"/>
            <a:chExt cx="3200400" cy="3200400"/>
          </a:xfrm>
        </p:grpSpPr>
        <p:grpSp>
          <p:nvGrpSpPr>
            <p:cNvPr id="5" name="Group 4">
              <a:extLst>
                <a:ext uri="{FF2B5EF4-FFF2-40B4-BE49-F238E27FC236}">
                  <a16:creationId xmlns:a16="http://schemas.microsoft.com/office/drawing/2014/main" id="{117CC08A-8DF4-4C75-A57E-2C143B8BA668}"/>
                </a:ext>
              </a:extLst>
            </p:cNvPr>
            <p:cNvGrpSpPr/>
            <p:nvPr/>
          </p:nvGrpSpPr>
          <p:grpSpPr>
            <a:xfrm>
              <a:off x="6207247" y="3491300"/>
              <a:ext cx="3200400" cy="3200400"/>
              <a:chOff x="6207247" y="3491300"/>
              <a:chExt cx="3200400" cy="3200400"/>
            </a:xfrm>
          </p:grpSpPr>
          <p:pic>
            <p:nvPicPr>
              <p:cNvPr id="4" name="Picture 4" descr="dis7-15-07_3"/>
              <p:cNvPicPr>
                <a:picLocks noChangeAspect="1" noChangeArrowheads="1"/>
              </p:cNvPicPr>
              <p:nvPr/>
            </p:nvPicPr>
            <p:blipFill>
              <a:blip r:embed="rId9" cstate="print">
                <a:lum bright="2000" contrast="40000"/>
              </a:blip>
              <a:srcRect/>
              <a:stretch>
                <a:fillRect/>
              </a:stretch>
            </p:blipFill>
            <p:spPr bwMode="auto">
              <a:xfrm>
                <a:off x="6207247" y="3491300"/>
                <a:ext cx="3200400" cy="3200400"/>
              </a:xfrm>
              <a:prstGeom prst="rect">
                <a:avLst/>
              </a:prstGeom>
              <a:noFill/>
              <a:ln w="9525">
                <a:noFill/>
                <a:miter lim="800000"/>
                <a:headEnd/>
                <a:tailEnd/>
              </a:ln>
            </p:spPr>
          </p:pic>
          <p:sp>
            <p:nvSpPr>
              <p:cNvPr id="14" name="TextBox 13"/>
              <p:cNvSpPr txBox="1"/>
              <p:nvPr/>
            </p:nvSpPr>
            <p:spPr>
              <a:xfrm>
                <a:off x="7416153" y="3496454"/>
                <a:ext cx="782587" cy="369332"/>
              </a:xfrm>
              <a:prstGeom prst="rect">
                <a:avLst/>
              </a:prstGeom>
              <a:noFill/>
            </p:spPr>
            <p:txBody>
              <a:bodyPr wrap="none" rtlCol="0">
                <a:spAutoFit/>
              </a:bodyPr>
              <a:lstStyle/>
              <a:p>
                <a:r>
                  <a:rPr lang="en-US" dirty="0"/>
                  <a:t>Ocean</a:t>
                </a:r>
              </a:p>
            </p:txBody>
          </p:sp>
          <p:sp>
            <p:nvSpPr>
              <p:cNvPr id="17" name="Freeform 16"/>
              <p:cNvSpPr/>
              <p:nvPr/>
            </p:nvSpPr>
            <p:spPr bwMode="auto">
              <a:xfrm rot="9847720" flipV="1">
                <a:off x="6455210" y="4753066"/>
                <a:ext cx="2526300" cy="655785"/>
              </a:xfrm>
              <a:custGeom>
                <a:avLst/>
                <a:gdLst>
                  <a:gd name="connsiteX0" fmla="*/ 0 w 1275355"/>
                  <a:gd name="connsiteY0" fmla="*/ 421914 h 539725"/>
                  <a:gd name="connsiteX1" fmla="*/ 12700 w 1275355"/>
                  <a:gd name="connsiteY1" fmla="*/ 167914 h 539725"/>
                  <a:gd name="connsiteX2" fmla="*/ 101600 w 1275355"/>
                  <a:gd name="connsiteY2" fmla="*/ 53614 h 539725"/>
                  <a:gd name="connsiteX3" fmla="*/ 139700 w 1275355"/>
                  <a:gd name="connsiteY3" fmla="*/ 28214 h 539725"/>
                  <a:gd name="connsiteX4" fmla="*/ 190500 w 1275355"/>
                  <a:gd name="connsiteY4" fmla="*/ 15514 h 539725"/>
                  <a:gd name="connsiteX5" fmla="*/ 304800 w 1275355"/>
                  <a:gd name="connsiteY5" fmla="*/ 28214 h 539725"/>
                  <a:gd name="connsiteX6" fmla="*/ 406400 w 1275355"/>
                  <a:gd name="connsiteY6" fmla="*/ 53614 h 539725"/>
                  <a:gd name="connsiteX7" fmla="*/ 482600 w 1275355"/>
                  <a:gd name="connsiteY7" fmla="*/ 66314 h 539725"/>
                  <a:gd name="connsiteX8" fmla="*/ 596900 w 1275355"/>
                  <a:gd name="connsiteY8" fmla="*/ 117114 h 539725"/>
                  <a:gd name="connsiteX9" fmla="*/ 635000 w 1275355"/>
                  <a:gd name="connsiteY9" fmla="*/ 155214 h 539725"/>
                  <a:gd name="connsiteX10" fmla="*/ 673100 w 1275355"/>
                  <a:gd name="connsiteY10" fmla="*/ 180614 h 539725"/>
                  <a:gd name="connsiteX11" fmla="*/ 762000 w 1275355"/>
                  <a:gd name="connsiteY11" fmla="*/ 294914 h 539725"/>
                  <a:gd name="connsiteX12" fmla="*/ 774700 w 1275355"/>
                  <a:gd name="connsiteY12" fmla="*/ 333014 h 539725"/>
                  <a:gd name="connsiteX13" fmla="*/ 736600 w 1275355"/>
                  <a:gd name="connsiteY13" fmla="*/ 510814 h 539725"/>
                  <a:gd name="connsiteX14" fmla="*/ 698500 w 1275355"/>
                  <a:gd name="connsiteY14" fmla="*/ 536214 h 539725"/>
                  <a:gd name="connsiteX15" fmla="*/ 584200 w 1275355"/>
                  <a:gd name="connsiteY15" fmla="*/ 523514 h 539725"/>
                  <a:gd name="connsiteX16" fmla="*/ 508000 w 1275355"/>
                  <a:gd name="connsiteY16" fmla="*/ 447314 h 539725"/>
                  <a:gd name="connsiteX17" fmla="*/ 469900 w 1275355"/>
                  <a:gd name="connsiteY17" fmla="*/ 421914 h 539725"/>
                  <a:gd name="connsiteX18" fmla="*/ 444500 w 1275355"/>
                  <a:gd name="connsiteY18" fmla="*/ 345714 h 539725"/>
                  <a:gd name="connsiteX19" fmla="*/ 457200 w 1275355"/>
                  <a:gd name="connsiteY19" fmla="*/ 282214 h 539725"/>
                  <a:gd name="connsiteX20" fmla="*/ 508000 w 1275355"/>
                  <a:gd name="connsiteY20" fmla="*/ 167914 h 539725"/>
                  <a:gd name="connsiteX21" fmla="*/ 584200 w 1275355"/>
                  <a:gd name="connsiteY21" fmla="*/ 117114 h 539725"/>
                  <a:gd name="connsiteX22" fmla="*/ 660400 w 1275355"/>
                  <a:gd name="connsiteY22" fmla="*/ 91714 h 539725"/>
                  <a:gd name="connsiteX23" fmla="*/ 698500 w 1275355"/>
                  <a:gd name="connsiteY23" fmla="*/ 79014 h 539725"/>
                  <a:gd name="connsiteX24" fmla="*/ 736600 w 1275355"/>
                  <a:gd name="connsiteY24" fmla="*/ 66314 h 539725"/>
                  <a:gd name="connsiteX25" fmla="*/ 774700 w 1275355"/>
                  <a:gd name="connsiteY25" fmla="*/ 53614 h 539725"/>
                  <a:gd name="connsiteX26" fmla="*/ 812800 w 1275355"/>
                  <a:gd name="connsiteY26" fmla="*/ 28214 h 539725"/>
                  <a:gd name="connsiteX27" fmla="*/ 1016000 w 1275355"/>
                  <a:gd name="connsiteY27" fmla="*/ 28214 h 539725"/>
                  <a:gd name="connsiteX28" fmla="*/ 1219200 w 1275355"/>
                  <a:gd name="connsiteY28" fmla="*/ 40914 h 539725"/>
                  <a:gd name="connsiteX29" fmla="*/ 1257300 w 1275355"/>
                  <a:gd name="connsiteY29" fmla="*/ 66314 h 539725"/>
                  <a:gd name="connsiteX30" fmla="*/ 1270000 w 1275355"/>
                  <a:gd name="connsiteY30" fmla="*/ 155214 h 5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75355" h="539725">
                    <a:moveTo>
                      <a:pt x="0" y="421914"/>
                    </a:moveTo>
                    <a:cubicBezTo>
                      <a:pt x="4233" y="337247"/>
                      <a:pt x="5356" y="252368"/>
                      <a:pt x="12700" y="167914"/>
                    </a:cubicBezTo>
                    <a:cubicBezTo>
                      <a:pt x="16900" y="119618"/>
                      <a:pt x="69223" y="75199"/>
                      <a:pt x="101600" y="53614"/>
                    </a:cubicBezTo>
                    <a:cubicBezTo>
                      <a:pt x="114300" y="45147"/>
                      <a:pt x="125671" y="34227"/>
                      <a:pt x="139700" y="28214"/>
                    </a:cubicBezTo>
                    <a:cubicBezTo>
                      <a:pt x="155743" y="21338"/>
                      <a:pt x="173567" y="19747"/>
                      <a:pt x="190500" y="15514"/>
                    </a:cubicBezTo>
                    <a:cubicBezTo>
                      <a:pt x="228600" y="19747"/>
                      <a:pt x="267049" y="21552"/>
                      <a:pt x="304800" y="28214"/>
                    </a:cubicBezTo>
                    <a:cubicBezTo>
                      <a:pt x="339178" y="34281"/>
                      <a:pt x="371966" y="47875"/>
                      <a:pt x="406400" y="53614"/>
                    </a:cubicBezTo>
                    <a:lnTo>
                      <a:pt x="482600" y="66314"/>
                    </a:lnTo>
                    <a:cubicBezTo>
                      <a:pt x="537977" y="84773"/>
                      <a:pt x="556648" y="83571"/>
                      <a:pt x="596900" y="117114"/>
                    </a:cubicBezTo>
                    <a:cubicBezTo>
                      <a:pt x="610698" y="128612"/>
                      <a:pt x="621202" y="143716"/>
                      <a:pt x="635000" y="155214"/>
                    </a:cubicBezTo>
                    <a:cubicBezTo>
                      <a:pt x="646726" y="164985"/>
                      <a:pt x="661374" y="170843"/>
                      <a:pt x="673100" y="180614"/>
                    </a:cubicBezTo>
                    <a:cubicBezTo>
                      <a:pt x="703445" y="205901"/>
                      <a:pt x="751107" y="262236"/>
                      <a:pt x="762000" y="294914"/>
                    </a:cubicBezTo>
                    <a:lnTo>
                      <a:pt x="774700" y="333014"/>
                    </a:lnTo>
                    <a:cubicBezTo>
                      <a:pt x="768481" y="401418"/>
                      <a:pt x="785370" y="462044"/>
                      <a:pt x="736600" y="510814"/>
                    </a:cubicBezTo>
                    <a:cubicBezTo>
                      <a:pt x="725807" y="521607"/>
                      <a:pt x="711200" y="527747"/>
                      <a:pt x="698500" y="536214"/>
                    </a:cubicBezTo>
                    <a:cubicBezTo>
                      <a:pt x="660400" y="531981"/>
                      <a:pt x="618938" y="539725"/>
                      <a:pt x="584200" y="523514"/>
                    </a:cubicBezTo>
                    <a:cubicBezTo>
                      <a:pt x="551649" y="508324"/>
                      <a:pt x="533400" y="472714"/>
                      <a:pt x="508000" y="447314"/>
                    </a:cubicBezTo>
                    <a:cubicBezTo>
                      <a:pt x="497207" y="436521"/>
                      <a:pt x="482600" y="430381"/>
                      <a:pt x="469900" y="421914"/>
                    </a:cubicBezTo>
                    <a:lnTo>
                      <a:pt x="444500" y="345714"/>
                    </a:lnTo>
                    <a:cubicBezTo>
                      <a:pt x="437674" y="325236"/>
                      <a:pt x="451520" y="303039"/>
                      <a:pt x="457200" y="282214"/>
                    </a:cubicBezTo>
                    <a:cubicBezTo>
                      <a:pt x="464401" y="255810"/>
                      <a:pt x="480875" y="191648"/>
                      <a:pt x="508000" y="167914"/>
                    </a:cubicBezTo>
                    <a:cubicBezTo>
                      <a:pt x="530974" y="147812"/>
                      <a:pt x="558800" y="134047"/>
                      <a:pt x="584200" y="117114"/>
                    </a:cubicBezTo>
                    <a:cubicBezTo>
                      <a:pt x="606477" y="102262"/>
                      <a:pt x="635000" y="100181"/>
                      <a:pt x="660400" y="91714"/>
                    </a:cubicBezTo>
                    <a:lnTo>
                      <a:pt x="698500" y="79014"/>
                    </a:lnTo>
                    <a:lnTo>
                      <a:pt x="736600" y="66314"/>
                    </a:lnTo>
                    <a:lnTo>
                      <a:pt x="774700" y="53614"/>
                    </a:lnTo>
                    <a:cubicBezTo>
                      <a:pt x="787400" y="45147"/>
                      <a:pt x="798771" y="34227"/>
                      <a:pt x="812800" y="28214"/>
                    </a:cubicBezTo>
                    <a:cubicBezTo>
                      <a:pt x="878633" y="0"/>
                      <a:pt x="946732" y="23266"/>
                      <a:pt x="1016000" y="28214"/>
                    </a:cubicBezTo>
                    <a:lnTo>
                      <a:pt x="1219200" y="40914"/>
                    </a:lnTo>
                    <a:cubicBezTo>
                      <a:pt x="1231900" y="49381"/>
                      <a:pt x="1247765" y="54395"/>
                      <a:pt x="1257300" y="66314"/>
                    </a:cubicBezTo>
                    <a:cubicBezTo>
                      <a:pt x="1275355" y="88882"/>
                      <a:pt x="1270000" y="130993"/>
                      <a:pt x="1270000" y="155214"/>
                    </a:cubicBezTo>
                  </a:path>
                </a:pathLst>
              </a:custGeom>
              <a:noFill/>
              <a:ln w="50800" cap="rnd" cmpd="sng" algn="ctr">
                <a:solidFill>
                  <a:srgbClr val="FFFF00"/>
                </a:solidFill>
                <a:prstDash val="solid"/>
                <a:round/>
                <a:headEnd type="none" w="lg" len="lg"/>
                <a:tailEnd type="triangle" w="lg" len="lg"/>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latin typeface="Tahoma" charset="0"/>
                </a:endParaRPr>
              </a:p>
            </p:txBody>
          </p:sp>
          <p:cxnSp>
            <p:nvCxnSpPr>
              <p:cNvPr id="18" name="Straight Connector 17"/>
              <p:cNvCxnSpPr/>
              <p:nvPr/>
            </p:nvCxnSpPr>
            <p:spPr bwMode="auto">
              <a:xfrm flipH="1">
                <a:off x="7341388" y="5208927"/>
                <a:ext cx="1636553" cy="736126"/>
              </a:xfrm>
              <a:prstGeom prst="line">
                <a:avLst/>
              </a:prstGeom>
              <a:solidFill>
                <a:schemeClr val="accent1"/>
              </a:solidFill>
              <a:ln w="50800" cap="flat" cmpd="sng" algn="ctr">
                <a:solidFill>
                  <a:srgbClr val="FFFF00"/>
                </a:solidFill>
                <a:prstDash val="solid"/>
                <a:round/>
                <a:headEnd type="none" w="med" len="med"/>
                <a:tailEnd type="triangle" w="lg" len="lg"/>
              </a:ln>
              <a:effectLst/>
            </p:spPr>
          </p:cxnSp>
          <p:sp>
            <p:nvSpPr>
              <p:cNvPr id="16" name="Freeform: Shape 15">
                <a:extLst>
                  <a:ext uri="{FF2B5EF4-FFF2-40B4-BE49-F238E27FC236}">
                    <a16:creationId xmlns:a16="http://schemas.microsoft.com/office/drawing/2014/main" id="{C96CEAF9-B161-4A5A-9DF8-65A2F2C7A66D}"/>
                  </a:ext>
                </a:extLst>
              </p:cNvPr>
              <p:cNvSpPr/>
              <p:nvPr/>
            </p:nvSpPr>
            <p:spPr>
              <a:xfrm>
                <a:off x="7591647" y="4423144"/>
                <a:ext cx="1679944" cy="712382"/>
              </a:xfrm>
              <a:custGeom>
                <a:avLst/>
                <a:gdLst>
                  <a:gd name="connsiteX0" fmla="*/ 1679944 w 1679944"/>
                  <a:gd name="connsiteY0" fmla="*/ 318977 h 712382"/>
                  <a:gd name="connsiteX1" fmla="*/ 1626781 w 1679944"/>
                  <a:gd name="connsiteY1" fmla="*/ 361507 h 712382"/>
                  <a:gd name="connsiteX2" fmla="*/ 1594883 w 1679944"/>
                  <a:gd name="connsiteY2" fmla="*/ 393405 h 712382"/>
                  <a:gd name="connsiteX3" fmla="*/ 1562986 w 1679944"/>
                  <a:gd name="connsiteY3" fmla="*/ 404037 h 712382"/>
                  <a:gd name="connsiteX4" fmla="*/ 1477925 w 1679944"/>
                  <a:gd name="connsiteY4" fmla="*/ 435935 h 712382"/>
                  <a:gd name="connsiteX5" fmla="*/ 1446027 w 1679944"/>
                  <a:gd name="connsiteY5" fmla="*/ 446568 h 712382"/>
                  <a:gd name="connsiteX6" fmla="*/ 1371600 w 1679944"/>
                  <a:gd name="connsiteY6" fmla="*/ 467833 h 712382"/>
                  <a:gd name="connsiteX7" fmla="*/ 1244009 w 1679944"/>
                  <a:gd name="connsiteY7" fmla="*/ 457200 h 712382"/>
                  <a:gd name="connsiteX8" fmla="*/ 1212111 w 1679944"/>
                  <a:gd name="connsiteY8" fmla="*/ 446568 h 712382"/>
                  <a:gd name="connsiteX9" fmla="*/ 1158948 w 1679944"/>
                  <a:gd name="connsiteY9" fmla="*/ 435935 h 712382"/>
                  <a:gd name="connsiteX10" fmla="*/ 1127051 w 1679944"/>
                  <a:gd name="connsiteY10" fmla="*/ 425303 h 712382"/>
                  <a:gd name="connsiteX11" fmla="*/ 1084520 w 1679944"/>
                  <a:gd name="connsiteY11" fmla="*/ 414670 h 712382"/>
                  <a:gd name="connsiteX12" fmla="*/ 1052623 w 1679944"/>
                  <a:gd name="connsiteY12" fmla="*/ 404037 h 712382"/>
                  <a:gd name="connsiteX13" fmla="*/ 978195 w 1679944"/>
                  <a:gd name="connsiteY13" fmla="*/ 393405 h 712382"/>
                  <a:gd name="connsiteX14" fmla="*/ 786809 w 1679944"/>
                  <a:gd name="connsiteY14" fmla="*/ 404037 h 712382"/>
                  <a:gd name="connsiteX15" fmla="*/ 723013 w 1679944"/>
                  <a:gd name="connsiteY15" fmla="*/ 425303 h 712382"/>
                  <a:gd name="connsiteX16" fmla="*/ 691116 w 1679944"/>
                  <a:gd name="connsiteY16" fmla="*/ 489098 h 712382"/>
                  <a:gd name="connsiteX17" fmla="*/ 701748 w 1679944"/>
                  <a:gd name="connsiteY17" fmla="*/ 584791 h 712382"/>
                  <a:gd name="connsiteX18" fmla="*/ 754911 w 1679944"/>
                  <a:gd name="connsiteY18" fmla="*/ 680484 h 712382"/>
                  <a:gd name="connsiteX19" fmla="*/ 786809 w 1679944"/>
                  <a:gd name="connsiteY19" fmla="*/ 701749 h 712382"/>
                  <a:gd name="connsiteX20" fmla="*/ 818706 w 1679944"/>
                  <a:gd name="connsiteY20" fmla="*/ 712382 h 712382"/>
                  <a:gd name="connsiteX21" fmla="*/ 935665 w 1679944"/>
                  <a:gd name="connsiteY21" fmla="*/ 701749 h 712382"/>
                  <a:gd name="connsiteX22" fmla="*/ 967562 w 1679944"/>
                  <a:gd name="connsiteY22" fmla="*/ 691116 h 712382"/>
                  <a:gd name="connsiteX23" fmla="*/ 1031358 w 1679944"/>
                  <a:gd name="connsiteY23" fmla="*/ 627321 h 712382"/>
                  <a:gd name="connsiteX24" fmla="*/ 1073888 w 1679944"/>
                  <a:gd name="connsiteY24" fmla="*/ 563526 h 712382"/>
                  <a:gd name="connsiteX25" fmla="*/ 1063255 w 1679944"/>
                  <a:gd name="connsiteY25" fmla="*/ 393405 h 712382"/>
                  <a:gd name="connsiteX26" fmla="*/ 1052623 w 1679944"/>
                  <a:gd name="connsiteY26" fmla="*/ 361507 h 712382"/>
                  <a:gd name="connsiteX27" fmla="*/ 1010093 w 1679944"/>
                  <a:gd name="connsiteY27" fmla="*/ 297712 h 712382"/>
                  <a:gd name="connsiteX28" fmla="*/ 978195 w 1679944"/>
                  <a:gd name="connsiteY28" fmla="*/ 276447 h 712382"/>
                  <a:gd name="connsiteX29" fmla="*/ 956930 w 1679944"/>
                  <a:gd name="connsiteY29" fmla="*/ 244549 h 712382"/>
                  <a:gd name="connsiteX30" fmla="*/ 850604 w 1679944"/>
                  <a:gd name="connsiteY30" fmla="*/ 191386 h 712382"/>
                  <a:gd name="connsiteX31" fmla="*/ 478465 w 1679944"/>
                  <a:gd name="connsiteY31" fmla="*/ 159489 h 712382"/>
                  <a:gd name="connsiteX32" fmla="*/ 404037 w 1679944"/>
                  <a:gd name="connsiteY32" fmla="*/ 138223 h 712382"/>
                  <a:gd name="connsiteX33" fmla="*/ 255181 w 1679944"/>
                  <a:gd name="connsiteY33" fmla="*/ 116958 h 712382"/>
                  <a:gd name="connsiteX34" fmla="*/ 212651 w 1679944"/>
                  <a:gd name="connsiteY34" fmla="*/ 106326 h 712382"/>
                  <a:gd name="connsiteX35" fmla="*/ 180753 w 1679944"/>
                  <a:gd name="connsiteY35" fmla="*/ 95693 h 712382"/>
                  <a:gd name="connsiteX36" fmla="*/ 106325 w 1679944"/>
                  <a:gd name="connsiteY36" fmla="*/ 85061 h 712382"/>
                  <a:gd name="connsiteX37" fmla="*/ 74427 w 1679944"/>
                  <a:gd name="connsiteY37" fmla="*/ 74428 h 712382"/>
                  <a:gd name="connsiteX38" fmla="*/ 10632 w 1679944"/>
                  <a:gd name="connsiteY38" fmla="*/ 21265 h 712382"/>
                  <a:gd name="connsiteX39" fmla="*/ 0 w 1679944"/>
                  <a:gd name="connsiteY39" fmla="*/ 0 h 7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79944" h="712382">
                    <a:moveTo>
                      <a:pt x="1679944" y="318977"/>
                    </a:moveTo>
                    <a:cubicBezTo>
                      <a:pt x="1662223" y="333154"/>
                      <a:pt x="1643860" y="346563"/>
                      <a:pt x="1626781" y="361507"/>
                    </a:cubicBezTo>
                    <a:cubicBezTo>
                      <a:pt x="1615465" y="371409"/>
                      <a:pt x="1607394" y="385064"/>
                      <a:pt x="1594883" y="393405"/>
                    </a:cubicBezTo>
                    <a:cubicBezTo>
                      <a:pt x="1585558" y="399622"/>
                      <a:pt x="1573618" y="400493"/>
                      <a:pt x="1562986" y="404037"/>
                    </a:cubicBezTo>
                    <a:cubicBezTo>
                      <a:pt x="1510476" y="439045"/>
                      <a:pt x="1551503" y="417541"/>
                      <a:pt x="1477925" y="435935"/>
                    </a:cubicBezTo>
                    <a:cubicBezTo>
                      <a:pt x="1467052" y="438653"/>
                      <a:pt x="1456804" y="443489"/>
                      <a:pt x="1446027" y="446568"/>
                    </a:cubicBezTo>
                    <a:cubicBezTo>
                      <a:pt x="1352580" y="473267"/>
                      <a:pt x="1448072" y="442341"/>
                      <a:pt x="1371600" y="467833"/>
                    </a:cubicBezTo>
                    <a:cubicBezTo>
                      <a:pt x="1329070" y="464289"/>
                      <a:pt x="1286312" y="462840"/>
                      <a:pt x="1244009" y="457200"/>
                    </a:cubicBezTo>
                    <a:cubicBezTo>
                      <a:pt x="1232900" y="455719"/>
                      <a:pt x="1222984" y="449286"/>
                      <a:pt x="1212111" y="446568"/>
                    </a:cubicBezTo>
                    <a:cubicBezTo>
                      <a:pt x="1194579" y="442185"/>
                      <a:pt x="1176480" y="440318"/>
                      <a:pt x="1158948" y="435935"/>
                    </a:cubicBezTo>
                    <a:cubicBezTo>
                      <a:pt x="1148075" y="433217"/>
                      <a:pt x="1137827" y="428382"/>
                      <a:pt x="1127051" y="425303"/>
                    </a:cubicBezTo>
                    <a:cubicBezTo>
                      <a:pt x="1113000" y="421288"/>
                      <a:pt x="1098571" y="418685"/>
                      <a:pt x="1084520" y="414670"/>
                    </a:cubicBezTo>
                    <a:cubicBezTo>
                      <a:pt x="1073744" y="411591"/>
                      <a:pt x="1063613" y="406235"/>
                      <a:pt x="1052623" y="404037"/>
                    </a:cubicBezTo>
                    <a:cubicBezTo>
                      <a:pt x="1028048" y="399122"/>
                      <a:pt x="1003004" y="396949"/>
                      <a:pt x="978195" y="393405"/>
                    </a:cubicBezTo>
                    <a:cubicBezTo>
                      <a:pt x="914400" y="396949"/>
                      <a:pt x="850209" y="396112"/>
                      <a:pt x="786809" y="404037"/>
                    </a:cubicBezTo>
                    <a:cubicBezTo>
                      <a:pt x="764566" y="406817"/>
                      <a:pt x="723013" y="425303"/>
                      <a:pt x="723013" y="425303"/>
                    </a:cubicBezTo>
                    <a:cubicBezTo>
                      <a:pt x="712260" y="441432"/>
                      <a:pt x="691116" y="467086"/>
                      <a:pt x="691116" y="489098"/>
                    </a:cubicBezTo>
                    <a:cubicBezTo>
                      <a:pt x="691116" y="521192"/>
                      <a:pt x="695454" y="553320"/>
                      <a:pt x="701748" y="584791"/>
                    </a:cubicBezTo>
                    <a:cubicBezTo>
                      <a:pt x="712431" y="638207"/>
                      <a:pt x="717452" y="649268"/>
                      <a:pt x="754911" y="680484"/>
                    </a:cubicBezTo>
                    <a:cubicBezTo>
                      <a:pt x="764728" y="688665"/>
                      <a:pt x="775379" y="696034"/>
                      <a:pt x="786809" y="701749"/>
                    </a:cubicBezTo>
                    <a:cubicBezTo>
                      <a:pt x="796833" y="706761"/>
                      <a:pt x="808074" y="708838"/>
                      <a:pt x="818706" y="712382"/>
                    </a:cubicBezTo>
                    <a:cubicBezTo>
                      <a:pt x="857692" y="708838"/>
                      <a:pt x="896911" y="707285"/>
                      <a:pt x="935665" y="701749"/>
                    </a:cubicBezTo>
                    <a:cubicBezTo>
                      <a:pt x="946760" y="700164"/>
                      <a:pt x="958952" y="698291"/>
                      <a:pt x="967562" y="691116"/>
                    </a:cubicBezTo>
                    <a:cubicBezTo>
                      <a:pt x="1125804" y="559247"/>
                      <a:pt x="899136" y="715468"/>
                      <a:pt x="1031358" y="627321"/>
                    </a:cubicBezTo>
                    <a:cubicBezTo>
                      <a:pt x="1045535" y="606056"/>
                      <a:pt x="1075482" y="589034"/>
                      <a:pt x="1073888" y="563526"/>
                    </a:cubicBezTo>
                    <a:cubicBezTo>
                      <a:pt x="1070344" y="506819"/>
                      <a:pt x="1069203" y="449910"/>
                      <a:pt x="1063255" y="393405"/>
                    </a:cubicBezTo>
                    <a:cubicBezTo>
                      <a:pt x="1062082" y="382259"/>
                      <a:pt x="1058066" y="371304"/>
                      <a:pt x="1052623" y="361507"/>
                    </a:cubicBezTo>
                    <a:cubicBezTo>
                      <a:pt x="1040211" y="339166"/>
                      <a:pt x="1031358" y="311889"/>
                      <a:pt x="1010093" y="297712"/>
                    </a:cubicBezTo>
                    <a:lnTo>
                      <a:pt x="978195" y="276447"/>
                    </a:lnTo>
                    <a:cubicBezTo>
                      <a:pt x="971107" y="265814"/>
                      <a:pt x="966547" y="252964"/>
                      <a:pt x="956930" y="244549"/>
                    </a:cubicBezTo>
                    <a:cubicBezTo>
                      <a:pt x="898259" y="193212"/>
                      <a:pt x="908046" y="208619"/>
                      <a:pt x="850604" y="191386"/>
                    </a:cubicBezTo>
                    <a:cubicBezTo>
                      <a:pt x="668990" y="136901"/>
                      <a:pt x="902137" y="174098"/>
                      <a:pt x="478465" y="159489"/>
                    </a:cubicBezTo>
                    <a:cubicBezTo>
                      <a:pt x="453185" y="151062"/>
                      <a:pt x="430736" y="142673"/>
                      <a:pt x="404037" y="138223"/>
                    </a:cubicBezTo>
                    <a:cubicBezTo>
                      <a:pt x="286385" y="118614"/>
                      <a:pt x="355611" y="137044"/>
                      <a:pt x="255181" y="116958"/>
                    </a:cubicBezTo>
                    <a:cubicBezTo>
                      <a:pt x="240852" y="114092"/>
                      <a:pt x="226702" y="110340"/>
                      <a:pt x="212651" y="106326"/>
                    </a:cubicBezTo>
                    <a:cubicBezTo>
                      <a:pt x="201874" y="103247"/>
                      <a:pt x="191743" y="97891"/>
                      <a:pt x="180753" y="95693"/>
                    </a:cubicBezTo>
                    <a:cubicBezTo>
                      <a:pt x="156178" y="90778"/>
                      <a:pt x="131134" y="88605"/>
                      <a:pt x="106325" y="85061"/>
                    </a:cubicBezTo>
                    <a:cubicBezTo>
                      <a:pt x="95692" y="81517"/>
                      <a:pt x="84452" y="79440"/>
                      <a:pt x="74427" y="74428"/>
                    </a:cubicBezTo>
                    <a:cubicBezTo>
                      <a:pt x="51483" y="62956"/>
                      <a:pt x="26308" y="40860"/>
                      <a:pt x="10632" y="21265"/>
                    </a:cubicBezTo>
                    <a:cubicBezTo>
                      <a:pt x="5681" y="15077"/>
                      <a:pt x="3544" y="7088"/>
                      <a:pt x="0" y="0"/>
                    </a:cubicBezTo>
                  </a:path>
                </a:pathLst>
              </a:custGeom>
              <a:noFill/>
              <a:ln w="50800">
                <a:solidFill>
                  <a:srgbClr val="FFFF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58A97160-5EF9-47F6-BDCB-9B569FE1013D}"/>
                </a:ext>
              </a:extLst>
            </p:cNvPr>
            <p:cNvSpPr txBox="1"/>
            <p:nvPr/>
          </p:nvSpPr>
          <p:spPr>
            <a:xfrm>
              <a:off x="6207247" y="6455173"/>
              <a:ext cx="3200400" cy="215444"/>
            </a:xfrm>
            <a:prstGeom prst="rect">
              <a:avLst/>
            </a:prstGeom>
            <a:noFill/>
          </p:spPr>
          <p:txBody>
            <a:bodyPr wrap="square" rtlCol="0">
              <a:spAutoFit/>
            </a:bodyPr>
            <a:lstStyle/>
            <a:p>
              <a:r>
                <a:rPr lang="en-US" sz="800" dirty="0">
                  <a:solidFill>
                    <a:schemeClr val="bg1"/>
                  </a:solidFill>
                </a:rPr>
                <a:t>Photo: Sea Turtle Conservation League of Singer Island, MTP #058 </a:t>
              </a:r>
            </a:p>
          </p:txBody>
        </p:sp>
      </p:grpSp>
      <p:pic>
        <p:nvPicPr>
          <p:cNvPr id="19" name="Slide 5">
            <a:hlinkClick r:id="" action="ppaction://media"/>
            <a:extLst>
              <a:ext uri="{FF2B5EF4-FFF2-40B4-BE49-F238E27FC236}">
                <a16:creationId xmlns:a16="http://schemas.microsoft.com/office/drawing/2014/main" id="{96880210-FD94-4566-A02F-03CEA918D7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32184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9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56CD49-0C97-4111-BEDB-0BBA0CE89737}"/>
              </a:ext>
            </a:extLst>
          </p:cNvPr>
          <p:cNvGrpSpPr>
            <a:grpSpLocks noChangeAspect="1"/>
          </p:cNvGrpSpPr>
          <p:nvPr/>
        </p:nvGrpSpPr>
        <p:grpSpPr>
          <a:xfrm>
            <a:off x="3912204" y="1327003"/>
            <a:ext cx="4367592" cy="5530997"/>
            <a:chOff x="4082573" y="838200"/>
            <a:chExt cx="3911172" cy="4953000"/>
          </a:xfrm>
        </p:grpSpPr>
        <p:pic>
          <p:nvPicPr>
            <p:cNvPr id="11" name="Picture 10">
              <a:extLst>
                <a:ext uri="{FF2B5EF4-FFF2-40B4-BE49-F238E27FC236}">
                  <a16:creationId xmlns:a16="http://schemas.microsoft.com/office/drawing/2014/main" id="{0DED1807-D418-48BF-B14A-F3CBFDC159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82573" y="838200"/>
              <a:ext cx="3911172" cy="4953000"/>
            </a:xfrm>
            <a:prstGeom prst="rect">
              <a:avLst/>
            </a:prstGeom>
          </p:spPr>
        </p:pic>
        <p:sp>
          <p:nvSpPr>
            <p:cNvPr id="12" name="TextBox 11">
              <a:extLst>
                <a:ext uri="{FF2B5EF4-FFF2-40B4-BE49-F238E27FC236}">
                  <a16:creationId xmlns:a16="http://schemas.microsoft.com/office/drawing/2014/main" id="{2483DDA6-DE1A-4654-9F00-DD8C336C39E0}"/>
                </a:ext>
              </a:extLst>
            </p:cNvPr>
            <p:cNvSpPr txBox="1"/>
            <p:nvPr/>
          </p:nvSpPr>
          <p:spPr>
            <a:xfrm>
              <a:off x="4291963" y="5574466"/>
              <a:ext cx="1981200" cy="215444"/>
            </a:xfrm>
            <a:prstGeom prst="rect">
              <a:avLst/>
            </a:prstGeom>
            <a:noFill/>
          </p:spPr>
          <p:txBody>
            <a:bodyPr wrap="square" rtlCol="0">
              <a:spAutoFit/>
            </a:bodyPr>
            <a:lstStyle/>
            <a:p>
              <a:r>
                <a:rPr lang="en-US" sz="800" dirty="0">
                  <a:solidFill>
                    <a:schemeClr val="bg1"/>
                  </a:solidFill>
                </a:rPr>
                <a:t>Photo: FWC LE</a:t>
              </a:r>
            </a:p>
          </p:txBody>
        </p:sp>
      </p:grpSp>
      <p:pic>
        <p:nvPicPr>
          <p:cNvPr id="5" name="Picture 4">
            <a:extLst>
              <a:ext uri="{FF2B5EF4-FFF2-40B4-BE49-F238E27FC236}">
                <a16:creationId xmlns:a16="http://schemas.microsoft.com/office/drawing/2014/main" id="{CDA49BE9-F80D-4D35-A11C-A93DBB7367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0"/>
            <a:ext cx="4133766" cy="6858000"/>
          </a:xfrm>
          <a:prstGeom prst="rect">
            <a:avLst/>
          </a:prstGeom>
        </p:spPr>
      </p:pic>
      <p:sp>
        <p:nvSpPr>
          <p:cNvPr id="6" name="TextBox 5">
            <a:extLst>
              <a:ext uri="{FF2B5EF4-FFF2-40B4-BE49-F238E27FC236}">
                <a16:creationId xmlns:a16="http://schemas.microsoft.com/office/drawing/2014/main" id="{C9E6F229-C53E-457D-94BB-ABAD06020F5C}"/>
              </a:ext>
            </a:extLst>
          </p:cNvPr>
          <p:cNvSpPr txBox="1"/>
          <p:nvPr/>
        </p:nvSpPr>
        <p:spPr>
          <a:xfrm>
            <a:off x="0" y="6641116"/>
            <a:ext cx="1547446" cy="215444"/>
          </a:xfrm>
          <a:prstGeom prst="rect">
            <a:avLst/>
          </a:prstGeom>
          <a:noFill/>
        </p:spPr>
        <p:txBody>
          <a:bodyPr wrap="square" rtlCol="0">
            <a:spAutoFit/>
          </a:bodyPr>
          <a:lstStyle/>
          <a:p>
            <a:r>
              <a:rPr lang="en-US" sz="800" dirty="0">
                <a:solidFill>
                  <a:schemeClr val="bg1"/>
                </a:solidFill>
              </a:rPr>
              <a:t>Photo: S. Schaf, FWC</a:t>
            </a:r>
          </a:p>
        </p:txBody>
      </p:sp>
      <p:cxnSp>
        <p:nvCxnSpPr>
          <p:cNvPr id="4" name="Straight Arrow Connector 3">
            <a:extLst>
              <a:ext uri="{FF2B5EF4-FFF2-40B4-BE49-F238E27FC236}">
                <a16:creationId xmlns:a16="http://schemas.microsoft.com/office/drawing/2014/main" id="{0747153C-C1F6-4D00-892B-91A025DD7ADD}"/>
              </a:ext>
            </a:extLst>
          </p:cNvPr>
          <p:cNvCxnSpPr/>
          <p:nvPr/>
        </p:nvCxnSpPr>
        <p:spPr>
          <a:xfrm>
            <a:off x="848697" y="4525830"/>
            <a:ext cx="876693" cy="9709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A2B9E45-066E-46A8-A1D8-AD98CC71015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58233" y="-1440"/>
            <a:ext cx="4133767" cy="6858000"/>
          </a:xfrm>
          <a:prstGeom prst="rect">
            <a:avLst/>
          </a:prstGeom>
        </p:spPr>
      </p:pic>
      <p:cxnSp>
        <p:nvCxnSpPr>
          <p:cNvPr id="8" name="Straight Arrow Connector 7">
            <a:extLst>
              <a:ext uri="{FF2B5EF4-FFF2-40B4-BE49-F238E27FC236}">
                <a16:creationId xmlns:a16="http://schemas.microsoft.com/office/drawing/2014/main" id="{FFFF4D05-4175-4A20-8016-33C47BFD7CDC}"/>
              </a:ext>
            </a:extLst>
          </p:cNvPr>
          <p:cNvCxnSpPr>
            <a:cxnSpLocks/>
          </p:cNvCxnSpPr>
          <p:nvPr/>
        </p:nvCxnSpPr>
        <p:spPr>
          <a:xfrm flipH="1" flipV="1">
            <a:off x="8853056" y="2150919"/>
            <a:ext cx="1496289" cy="43330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170A46-10DA-4451-BF3B-2AFEADCC7480}"/>
              </a:ext>
            </a:extLst>
          </p:cNvPr>
          <p:cNvSpPr>
            <a:spLocks noGrp="1"/>
          </p:cNvSpPr>
          <p:nvPr>
            <p:ph type="title"/>
          </p:nvPr>
        </p:nvSpPr>
        <p:spPr>
          <a:xfrm>
            <a:off x="0" y="1440"/>
            <a:ext cx="12192000" cy="1325563"/>
          </a:xfrm>
          <a:solidFill>
            <a:schemeClr val="accent1">
              <a:lumMod val="50000"/>
            </a:schemeClr>
          </a:solidFill>
        </p:spPr>
        <p:txBody>
          <a:bodyPr/>
          <a:lstStyle/>
          <a:p>
            <a:pPr algn="ctr"/>
            <a:r>
              <a:rPr lang="en-US" dirty="0">
                <a:solidFill>
                  <a:schemeClr val="bg1"/>
                </a:solidFill>
              </a:rPr>
              <a:t>Nesting females can disorient too!</a:t>
            </a:r>
          </a:p>
        </p:txBody>
      </p:sp>
      <p:sp>
        <p:nvSpPr>
          <p:cNvPr id="13" name="TextBox 12">
            <a:extLst>
              <a:ext uri="{FF2B5EF4-FFF2-40B4-BE49-F238E27FC236}">
                <a16:creationId xmlns:a16="http://schemas.microsoft.com/office/drawing/2014/main" id="{1DE64F71-5137-48A2-8918-3C349D57FEBF}"/>
              </a:ext>
            </a:extLst>
          </p:cNvPr>
          <p:cNvSpPr txBox="1"/>
          <p:nvPr/>
        </p:nvSpPr>
        <p:spPr>
          <a:xfrm>
            <a:off x="8045970" y="6617414"/>
            <a:ext cx="2212399" cy="215444"/>
          </a:xfrm>
          <a:prstGeom prst="rect">
            <a:avLst/>
          </a:prstGeom>
          <a:noFill/>
        </p:spPr>
        <p:txBody>
          <a:bodyPr wrap="square" rtlCol="0">
            <a:spAutoFit/>
          </a:bodyPr>
          <a:lstStyle/>
          <a:p>
            <a:r>
              <a:rPr lang="en-US" sz="800" dirty="0">
                <a:solidFill>
                  <a:schemeClr val="bg1"/>
                </a:solidFill>
              </a:rPr>
              <a:t>Photo: Ecological Associates, MTP #010</a:t>
            </a:r>
          </a:p>
        </p:txBody>
      </p:sp>
      <p:pic>
        <p:nvPicPr>
          <p:cNvPr id="3" name="Slide 6">
            <a:hlinkClick r:id="" action="ppaction://media"/>
            <a:extLst>
              <a:ext uri="{FF2B5EF4-FFF2-40B4-BE49-F238E27FC236}">
                <a16:creationId xmlns:a16="http://schemas.microsoft.com/office/drawing/2014/main" id="{84B19525-2EFF-43DC-8927-7E13C049E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91666" y="6370637"/>
            <a:ext cx="487363" cy="487363"/>
          </a:xfrm>
          <a:prstGeom prst="rect">
            <a:avLst/>
          </a:prstGeom>
        </p:spPr>
      </p:pic>
    </p:spTree>
    <p:extLst>
      <p:ext uri="{BB962C8B-B14F-4D97-AF65-F5344CB8AC3E}">
        <p14:creationId xmlns:p14="http://schemas.microsoft.com/office/powerpoint/2010/main" val="41968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6712-1920-4E0A-9CA4-62D030031A09}"/>
              </a:ext>
            </a:extLst>
          </p:cNvPr>
          <p:cNvSpPr>
            <a:spLocks noGrp="1"/>
          </p:cNvSpPr>
          <p:nvPr>
            <p:ph type="title"/>
          </p:nvPr>
        </p:nvSpPr>
        <p:spPr>
          <a:xfrm>
            <a:off x="838200" y="3388"/>
            <a:ext cx="10515600" cy="1325563"/>
          </a:xfrm>
        </p:spPr>
        <p:txBody>
          <a:bodyPr/>
          <a:lstStyle/>
          <a:p>
            <a:r>
              <a:rPr lang="en-US" dirty="0"/>
              <a:t>Tracking Disorientations</a:t>
            </a:r>
          </a:p>
        </p:txBody>
      </p:sp>
      <p:pic>
        <p:nvPicPr>
          <p:cNvPr id="7" name="Picture 6">
            <a:extLst>
              <a:ext uri="{FF2B5EF4-FFF2-40B4-BE49-F238E27FC236}">
                <a16:creationId xmlns:a16="http://schemas.microsoft.com/office/drawing/2014/main" id="{765BB8A7-D2B1-4BC6-97F8-DE129DE1C52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45619" y="0"/>
            <a:ext cx="4846381" cy="6854612"/>
          </a:xfrm>
          <a:prstGeom prst="rect">
            <a:avLst/>
          </a:prstGeom>
        </p:spPr>
      </p:pic>
      <p:cxnSp>
        <p:nvCxnSpPr>
          <p:cNvPr id="9" name="Straight Arrow Connector 8">
            <a:extLst>
              <a:ext uri="{FF2B5EF4-FFF2-40B4-BE49-F238E27FC236}">
                <a16:creationId xmlns:a16="http://schemas.microsoft.com/office/drawing/2014/main" id="{A22B6AC7-C440-451C-BD82-3679A8AECCA7}"/>
              </a:ext>
            </a:extLst>
          </p:cNvPr>
          <p:cNvCxnSpPr/>
          <p:nvPr/>
        </p:nvCxnSpPr>
        <p:spPr>
          <a:xfrm flipH="1">
            <a:off x="8778209" y="5107016"/>
            <a:ext cx="660400" cy="4470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95D70DB6-5406-48E7-86BA-A7F948E2E09E}"/>
              </a:ext>
            </a:extLst>
          </p:cNvPr>
          <p:cNvSpPr>
            <a:spLocks noGrp="1"/>
          </p:cNvSpPr>
          <p:nvPr>
            <p:ph sz="half" idx="1"/>
          </p:nvPr>
        </p:nvSpPr>
        <p:spPr>
          <a:xfrm>
            <a:off x="1043910" y="1387808"/>
            <a:ext cx="5257799" cy="1220117"/>
          </a:xfrm>
        </p:spPr>
        <p:txBody>
          <a:bodyPr>
            <a:noAutofit/>
          </a:bodyPr>
          <a:lstStyle/>
          <a:p>
            <a:pPr marL="0" indent="0" algn="ctr">
              <a:buNone/>
            </a:pPr>
            <a:r>
              <a:rPr lang="en-US" sz="3600" dirty="0">
                <a:hlinkClick r:id="rId6"/>
              </a:rPr>
              <a:t>www.MyFWC.com</a:t>
            </a:r>
            <a:endParaRPr lang="en-US" sz="3600" dirty="0"/>
          </a:p>
          <a:p>
            <a:pPr marL="0" indent="0" algn="ctr">
              <a:buNone/>
            </a:pPr>
            <a:r>
              <a:rPr lang="en-US" sz="3600" dirty="0"/>
              <a:t>Search “disorientation”</a:t>
            </a:r>
          </a:p>
          <a:p>
            <a:pPr algn="ctr"/>
            <a:endParaRPr lang="en-US" sz="3600" dirty="0"/>
          </a:p>
          <a:p>
            <a:pPr algn="ctr"/>
            <a:endParaRPr lang="en-US" sz="3600" dirty="0"/>
          </a:p>
        </p:txBody>
      </p:sp>
      <p:pic>
        <p:nvPicPr>
          <p:cNvPr id="8" name="Picture 7">
            <a:extLst>
              <a:ext uri="{FF2B5EF4-FFF2-40B4-BE49-F238E27FC236}">
                <a16:creationId xmlns:a16="http://schemas.microsoft.com/office/drawing/2014/main" id="{D37A0C79-69C4-4878-94C8-9DBAB1E0C697}"/>
              </a:ext>
            </a:extLst>
          </p:cNvPr>
          <p:cNvPicPr>
            <a:picLocks noChangeAspect="1"/>
          </p:cNvPicPr>
          <p:nvPr/>
        </p:nvPicPr>
        <p:blipFill>
          <a:blip r:embed="rId7"/>
          <a:stretch>
            <a:fillRect/>
          </a:stretch>
        </p:blipFill>
        <p:spPr>
          <a:xfrm>
            <a:off x="0" y="2908366"/>
            <a:ext cx="7345619" cy="3946246"/>
          </a:xfrm>
          <a:prstGeom prst="rect">
            <a:avLst/>
          </a:prstGeom>
        </p:spPr>
      </p:pic>
      <p:pic>
        <p:nvPicPr>
          <p:cNvPr id="3" name="Slide 7">
            <a:hlinkClick r:id="" action="ppaction://media"/>
            <a:extLst>
              <a:ext uri="{FF2B5EF4-FFF2-40B4-BE49-F238E27FC236}">
                <a16:creationId xmlns:a16="http://schemas.microsoft.com/office/drawing/2014/main" id="{401EEDCF-17D8-4E31-A3B6-6DAE31D2BB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04637" y="6367249"/>
            <a:ext cx="487363" cy="487363"/>
          </a:xfrm>
          <a:prstGeom prst="rect">
            <a:avLst/>
          </a:prstGeom>
        </p:spPr>
      </p:pic>
    </p:spTree>
    <p:extLst>
      <p:ext uri="{BB962C8B-B14F-4D97-AF65-F5344CB8AC3E}">
        <p14:creationId xmlns:p14="http://schemas.microsoft.com/office/powerpoint/2010/main" val="101714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18782" y="533399"/>
            <a:ext cx="11610363" cy="5179503"/>
          </a:xfrm>
          <a:prstGeom prst="rect">
            <a:avLst/>
          </a:prstGeom>
          <a:noFill/>
          <a:ln w="9525">
            <a:noFill/>
            <a:miter lim="800000"/>
            <a:headEnd/>
            <a:tailEnd/>
          </a:ln>
        </p:spPr>
        <p:txBody>
          <a:bodyPr anchor="ctr" anchorCtr="0"/>
          <a:lstStyle/>
          <a:p>
            <a:pPr algn="ctr">
              <a:tabLst>
                <a:tab pos="1717675" algn="l"/>
              </a:tabLst>
              <a:defRPr/>
            </a:pPr>
            <a:r>
              <a:rPr lang="en-US" sz="4800" dirty="0">
                <a:solidFill>
                  <a:srgbClr val="000000"/>
                </a:solidFill>
                <a:latin typeface="+mj-lt"/>
              </a:rPr>
              <a:t>You’ve identified the problems – now what?</a:t>
            </a:r>
          </a:p>
          <a:p>
            <a:pPr algn="ctr">
              <a:tabLst>
                <a:tab pos="1717675" algn="l"/>
              </a:tabLst>
              <a:defRPr/>
            </a:pPr>
            <a:endParaRPr lang="en-US" sz="4800" dirty="0">
              <a:solidFill>
                <a:srgbClr val="000000"/>
              </a:solidFill>
              <a:latin typeface="+mj-lt"/>
            </a:endParaRPr>
          </a:p>
          <a:p>
            <a:pPr algn="ctr">
              <a:tabLst>
                <a:tab pos="1717675" algn="l"/>
              </a:tabLst>
              <a:defRPr/>
            </a:pPr>
            <a:r>
              <a:rPr lang="en-US" sz="4800" dirty="0">
                <a:solidFill>
                  <a:srgbClr val="000000"/>
                </a:solidFill>
                <a:latin typeface="+mj-lt"/>
              </a:rPr>
              <a:t>Lights should follow</a:t>
            </a:r>
          </a:p>
          <a:p>
            <a:pPr algn="ctr">
              <a:tabLst>
                <a:tab pos="1717675" algn="l"/>
              </a:tabLst>
              <a:defRPr/>
            </a:pPr>
            <a:r>
              <a:rPr lang="en-US" sz="4800" dirty="0">
                <a:solidFill>
                  <a:srgbClr val="000000"/>
                </a:solidFill>
                <a:latin typeface="+mj-lt"/>
              </a:rPr>
              <a:t>FWC’s Three Golden Rules:</a:t>
            </a:r>
          </a:p>
          <a:p>
            <a:pPr algn="ctr">
              <a:tabLst>
                <a:tab pos="1717675" algn="l"/>
              </a:tabLst>
              <a:defRPr/>
            </a:pPr>
            <a:endParaRPr lang="en-US" sz="1200" dirty="0">
              <a:solidFill>
                <a:srgbClr val="000000"/>
              </a:solidFill>
              <a:latin typeface="+mj-lt"/>
            </a:endParaRPr>
          </a:p>
          <a:p>
            <a:pPr marL="914400" indent="-685800" algn="ctr">
              <a:buAutoNum type="arabicParenR"/>
              <a:tabLst>
                <a:tab pos="1717675" algn="l"/>
              </a:tabLst>
              <a:defRPr/>
            </a:pPr>
            <a:r>
              <a:rPr lang="en-US" sz="4800" b="1" dirty="0">
                <a:solidFill>
                  <a:srgbClr val="000000"/>
                </a:solidFill>
                <a:latin typeface="+mj-lt"/>
              </a:rPr>
              <a:t>Keep it Low</a:t>
            </a:r>
          </a:p>
          <a:p>
            <a:pPr marL="914400" indent="-685800" algn="ctr">
              <a:buAutoNum type="arabicParenR"/>
              <a:tabLst>
                <a:tab pos="1717675" algn="l"/>
              </a:tabLst>
              <a:defRPr/>
            </a:pPr>
            <a:r>
              <a:rPr lang="en-US" sz="4800" b="1" dirty="0">
                <a:solidFill>
                  <a:srgbClr val="000000"/>
                </a:solidFill>
                <a:latin typeface="+mj-lt"/>
              </a:rPr>
              <a:t>Keep it Long</a:t>
            </a:r>
          </a:p>
          <a:p>
            <a:pPr marL="914400" indent="-685800" algn="ctr">
              <a:buAutoNum type="arabicParenR"/>
              <a:tabLst>
                <a:tab pos="1717675" algn="l"/>
              </a:tabLst>
              <a:defRPr/>
            </a:pPr>
            <a:r>
              <a:rPr lang="en-US" sz="4800" b="1" dirty="0">
                <a:solidFill>
                  <a:srgbClr val="000000"/>
                </a:solidFill>
                <a:latin typeface="+mj-lt"/>
              </a:rPr>
              <a:t>Keep it Shielded</a:t>
            </a:r>
          </a:p>
        </p:txBody>
      </p:sp>
      <p:pic>
        <p:nvPicPr>
          <p:cNvPr id="2" name="Slide 8">
            <a:hlinkClick r:id="" action="ppaction://media"/>
            <a:extLst>
              <a:ext uri="{FF2B5EF4-FFF2-40B4-BE49-F238E27FC236}">
                <a16:creationId xmlns:a16="http://schemas.microsoft.com/office/drawing/2014/main" id="{F7757D39-3E49-41C1-928A-85B1E992B0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22325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9F2D5D-EBB7-4260-BE91-1E2C3F74C116}"/>
              </a:ext>
            </a:extLst>
          </p:cNvPr>
          <p:cNvSpPr>
            <a:spLocks noGrp="1"/>
          </p:cNvSpPr>
          <p:nvPr>
            <p:ph type="title"/>
          </p:nvPr>
        </p:nvSpPr>
        <p:spPr>
          <a:xfrm>
            <a:off x="838200" y="-3991"/>
            <a:ext cx="10515600" cy="1325563"/>
          </a:xfrm>
        </p:spPr>
        <p:txBody>
          <a:bodyPr/>
          <a:lstStyle/>
          <a:p>
            <a:r>
              <a:rPr lang="en-US" dirty="0"/>
              <a:t>FWC Golden Rule Number 1</a:t>
            </a:r>
          </a:p>
        </p:txBody>
      </p:sp>
      <p:sp>
        <p:nvSpPr>
          <p:cNvPr id="122884" name="Rectangle 4"/>
          <p:cNvSpPr>
            <a:spLocks noGrp="1" noChangeArrowheads="1"/>
          </p:cNvSpPr>
          <p:nvPr>
            <p:ph idx="4294967295"/>
          </p:nvPr>
        </p:nvSpPr>
        <p:spPr>
          <a:xfrm>
            <a:off x="840996" y="1123950"/>
            <a:ext cx="9748007" cy="2895600"/>
          </a:xfrm>
        </p:spPr>
        <p:txBody>
          <a:bodyPr>
            <a:normAutofit/>
          </a:bodyPr>
          <a:lstStyle/>
          <a:p>
            <a:pPr eaLnBrk="1" hangingPunct="1">
              <a:lnSpc>
                <a:spcPct val="90000"/>
              </a:lnSpc>
              <a:buFontTx/>
              <a:buNone/>
              <a:defRPr/>
            </a:pPr>
            <a:r>
              <a:rPr lang="en-US" sz="4400" u="sng" dirty="0">
                <a:solidFill>
                  <a:srgbClr val="0066CC"/>
                </a:solidFill>
              </a:rPr>
              <a:t>Keep it Low</a:t>
            </a:r>
          </a:p>
          <a:p>
            <a:pPr>
              <a:spcAft>
                <a:spcPts val="1000"/>
              </a:spcAft>
              <a:defRPr/>
            </a:pPr>
            <a:r>
              <a:rPr lang="en-US" dirty="0">
                <a:solidFill>
                  <a:srgbClr val="000000"/>
                </a:solidFill>
              </a:rPr>
              <a:t>Keep mounting heights low to minimize light trespass.</a:t>
            </a:r>
          </a:p>
          <a:p>
            <a:pPr>
              <a:spcAft>
                <a:spcPts val="1000"/>
              </a:spcAft>
              <a:defRPr/>
            </a:pPr>
            <a:r>
              <a:rPr lang="en-US" dirty="0">
                <a:solidFill>
                  <a:srgbClr val="000000"/>
                </a:solidFill>
              </a:rPr>
              <a:t>Keep it low also refers to lumens. Use only the lumen output needed. For most applications this can be minimal.</a:t>
            </a:r>
          </a:p>
          <a:p>
            <a:pPr eaLnBrk="1" hangingPunct="1">
              <a:lnSpc>
                <a:spcPct val="90000"/>
              </a:lnSpc>
              <a:buFontTx/>
              <a:buNone/>
              <a:defRPr/>
            </a:pPr>
            <a:endParaRPr lang="en-US" dirty="0">
              <a:solidFill>
                <a:srgbClr val="FFFF66"/>
              </a:solidFill>
            </a:endParaRPr>
          </a:p>
          <a:p>
            <a:pPr marL="0" indent="0">
              <a:buNone/>
              <a:defRPr/>
            </a:pPr>
            <a:endParaRPr lang="en-US" dirty="0">
              <a:solidFill>
                <a:srgbClr val="FFFFFF"/>
              </a:solidFill>
            </a:endParaRPr>
          </a:p>
        </p:txBody>
      </p:sp>
      <p:sp>
        <p:nvSpPr>
          <p:cNvPr id="7" name="Half Frame 6"/>
          <p:cNvSpPr>
            <a:spLocks noChangeAspect="1"/>
          </p:cNvSpPr>
          <p:nvPr/>
        </p:nvSpPr>
        <p:spPr bwMode="auto">
          <a:xfrm rot="12941780">
            <a:off x="9519471" y="4514265"/>
            <a:ext cx="824148" cy="1391391"/>
          </a:xfrm>
          <a:prstGeom prst="halfFrame">
            <a:avLst/>
          </a:prstGeom>
          <a:solidFill>
            <a:srgbClr val="00B05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sp>
        <p:nvSpPr>
          <p:cNvPr id="2" name="Multiply 1"/>
          <p:cNvSpPr/>
          <p:nvPr/>
        </p:nvSpPr>
        <p:spPr bwMode="auto">
          <a:xfrm>
            <a:off x="1696515" y="4500392"/>
            <a:ext cx="1628576" cy="1419137"/>
          </a:xfrm>
          <a:prstGeom prst="mathMultiply">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20000"/>
              </a:spcBef>
              <a:spcAft>
                <a:spcPct val="0"/>
              </a:spcAft>
            </a:pPr>
            <a:endParaRPr lang="en-US" sz="800">
              <a:latin typeface="Franklin Gothic Book" pitchFamily="34" charset="0"/>
            </a:endParaRPr>
          </a:p>
        </p:txBody>
      </p:sp>
      <p:grpSp>
        <p:nvGrpSpPr>
          <p:cNvPr id="6" name="Group 5"/>
          <p:cNvGrpSpPr>
            <a:grpSpLocks noChangeAspect="1"/>
          </p:cNvGrpSpPr>
          <p:nvPr/>
        </p:nvGrpSpPr>
        <p:grpSpPr>
          <a:xfrm>
            <a:off x="6320286" y="3655481"/>
            <a:ext cx="2648112" cy="3108960"/>
            <a:chOff x="4724400" y="4152900"/>
            <a:chExt cx="2012043" cy="236220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24400" y="4152900"/>
              <a:ext cx="2012043" cy="2362200"/>
            </a:xfrm>
            <a:prstGeom prst="rect">
              <a:avLst/>
            </a:prstGeom>
          </p:spPr>
        </p:pic>
        <p:sp>
          <p:nvSpPr>
            <p:cNvPr id="10" name="TextBox 9"/>
            <p:cNvSpPr txBox="1"/>
            <p:nvPr/>
          </p:nvSpPr>
          <p:spPr>
            <a:xfrm>
              <a:off x="4724400" y="6349652"/>
              <a:ext cx="1981200" cy="163695"/>
            </a:xfrm>
            <a:prstGeom prst="rect">
              <a:avLst/>
            </a:prstGeom>
            <a:noFill/>
          </p:spPr>
          <p:txBody>
            <a:bodyPr wrap="square" rtlCol="0" anchor="ctr">
              <a:spAutoFit/>
            </a:bodyPr>
            <a:lstStyle/>
            <a:p>
              <a:r>
                <a:rPr lang="en-US" sz="800" dirty="0">
                  <a:solidFill>
                    <a:schemeClr val="bg1"/>
                  </a:solidFill>
                </a:rPr>
                <a:t>Photo: T. Long, FWC</a:t>
              </a:r>
            </a:p>
          </p:txBody>
        </p:sp>
      </p:grpSp>
      <p:grpSp>
        <p:nvGrpSpPr>
          <p:cNvPr id="4" name="Group 3"/>
          <p:cNvGrpSpPr>
            <a:grpSpLocks noChangeAspect="1"/>
          </p:cNvGrpSpPr>
          <p:nvPr/>
        </p:nvGrpSpPr>
        <p:grpSpPr>
          <a:xfrm>
            <a:off x="3207514" y="3657788"/>
            <a:ext cx="2664202" cy="3108960"/>
            <a:chOff x="2209800" y="4152900"/>
            <a:chExt cx="2024270" cy="236220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09800" y="4152900"/>
              <a:ext cx="2024270" cy="2362200"/>
            </a:xfrm>
            <a:prstGeom prst="rect">
              <a:avLst/>
            </a:prstGeom>
          </p:spPr>
        </p:pic>
        <p:sp>
          <p:nvSpPr>
            <p:cNvPr id="11" name="TextBox 10"/>
            <p:cNvSpPr txBox="1"/>
            <p:nvPr/>
          </p:nvSpPr>
          <p:spPr>
            <a:xfrm>
              <a:off x="2209800" y="6347899"/>
              <a:ext cx="1981200" cy="163695"/>
            </a:xfrm>
            <a:prstGeom prst="rect">
              <a:avLst/>
            </a:prstGeom>
            <a:noFill/>
          </p:spPr>
          <p:txBody>
            <a:bodyPr wrap="square" rtlCol="0" anchor="ctr">
              <a:spAutoFit/>
            </a:bodyPr>
            <a:lstStyle/>
            <a:p>
              <a:r>
                <a:rPr lang="en-US" sz="800" dirty="0">
                  <a:solidFill>
                    <a:schemeClr val="bg1"/>
                  </a:solidFill>
                </a:rPr>
                <a:t>Photo: T. Long, FWC</a:t>
              </a:r>
            </a:p>
          </p:txBody>
        </p:sp>
      </p:grpSp>
      <p:pic>
        <p:nvPicPr>
          <p:cNvPr id="9" name="Slide 9">
            <a:hlinkClick r:id="" action="ppaction://media"/>
            <a:extLst>
              <a:ext uri="{FF2B5EF4-FFF2-40B4-BE49-F238E27FC236}">
                <a16:creationId xmlns:a16="http://schemas.microsoft.com/office/drawing/2014/main" id="{A3968011-B347-4FFC-89AA-FD3119585B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04637" y="6370637"/>
            <a:ext cx="487363" cy="487363"/>
          </a:xfrm>
          <a:prstGeom prst="rect">
            <a:avLst/>
          </a:prstGeom>
        </p:spPr>
      </p:pic>
    </p:spTree>
    <p:extLst>
      <p:ext uri="{BB962C8B-B14F-4D97-AF65-F5344CB8AC3E}">
        <p14:creationId xmlns:p14="http://schemas.microsoft.com/office/powerpoint/2010/main" val="33327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1306</TotalTime>
  <Words>2023</Words>
  <Application>Microsoft Office PowerPoint</Application>
  <PresentationFormat>Widescreen</PresentationFormat>
  <Paragraphs>181</Paragraphs>
  <Slides>15</Slides>
  <Notes>14</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EngravrsRoman BT</vt:lpstr>
      <vt:lpstr>Franklin Gothic Book</vt:lpstr>
      <vt:lpstr>Tahoma</vt:lpstr>
      <vt:lpstr>Office Theme</vt:lpstr>
      <vt:lpstr>Sea Turtles and Lights</vt:lpstr>
      <vt:lpstr>Sea Turtles Nesting in Florida</vt:lpstr>
      <vt:lpstr>Sea Turtle Nesting 101</vt:lpstr>
      <vt:lpstr>Why is artificial lighting such a problem?</vt:lpstr>
      <vt:lpstr>Conflicting cues often lead to disorientation.</vt:lpstr>
      <vt:lpstr>Nesting females can disorient too!</vt:lpstr>
      <vt:lpstr>Tracking Disorientations</vt:lpstr>
      <vt:lpstr>PowerPoint Presentation</vt:lpstr>
      <vt:lpstr>FWC Golden Rule Number 1</vt:lpstr>
      <vt:lpstr>FWC Golden Rule Number 2</vt:lpstr>
      <vt:lpstr>FWC Golden Rule Number 3</vt:lpstr>
      <vt:lpstr>Can streetlights really meet the Golden Rules?</vt:lpstr>
      <vt:lpstr>FDOT Wildlife-Sensitive Roadway Designs</vt:lpstr>
      <vt:lpstr>“Halfway” Solutions to Lighting Problems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 Turtle Lighting Survey Training</dc:title>
  <dc:creator>Long, Tonya</dc:creator>
  <cp:lastModifiedBy>Long, Tonya</cp:lastModifiedBy>
  <cp:revision>99</cp:revision>
  <dcterms:created xsi:type="dcterms:W3CDTF">2019-06-19T16:36:11Z</dcterms:created>
  <dcterms:modified xsi:type="dcterms:W3CDTF">2020-05-15T19:43:26Z</dcterms:modified>
</cp:coreProperties>
</file>