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1" r:id="rId4"/>
  </p:sldMasterIdLst>
  <p:notesMasterIdLst>
    <p:notesMasterId r:id="rId111"/>
  </p:notesMasterIdLst>
  <p:sldIdLst>
    <p:sldId id="256" r:id="rId5"/>
    <p:sldId id="305" r:id="rId6"/>
    <p:sldId id="672" r:id="rId7"/>
    <p:sldId id="655" r:id="rId8"/>
    <p:sldId id="395" r:id="rId9"/>
    <p:sldId id="506" r:id="rId10"/>
    <p:sldId id="520" r:id="rId11"/>
    <p:sldId id="457" r:id="rId12"/>
    <p:sldId id="396" r:id="rId13"/>
    <p:sldId id="507" r:id="rId14"/>
    <p:sldId id="423" r:id="rId15"/>
    <p:sldId id="398" r:id="rId16"/>
    <p:sldId id="508" r:id="rId17"/>
    <p:sldId id="449" r:id="rId18"/>
    <p:sldId id="661" r:id="rId19"/>
    <p:sldId id="509" r:id="rId20"/>
    <p:sldId id="510" r:id="rId21"/>
    <p:sldId id="518" r:id="rId22"/>
    <p:sldId id="450" r:id="rId23"/>
    <p:sldId id="511" r:id="rId24"/>
    <p:sldId id="451" r:id="rId25"/>
    <p:sldId id="512" r:id="rId26"/>
    <p:sldId id="452" r:id="rId27"/>
    <p:sldId id="513" r:id="rId28"/>
    <p:sldId id="514" r:id="rId29"/>
    <p:sldId id="453" r:id="rId30"/>
    <p:sldId id="515" r:id="rId31"/>
    <p:sldId id="516" r:id="rId32"/>
    <p:sldId id="517" r:id="rId33"/>
    <p:sldId id="424" r:id="rId34"/>
    <p:sldId id="413" r:id="rId35"/>
    <p:sldId id="414" r:id="rId36"/>
    <p:sldId id="521" r:id="rId37"/>
    <p:sldId id="425" r:id="rId38"/>
    <p:sldId id="406" r:id="rId39"/>
    <p:sldId id="426" r:id="rId40"/>
    <p:sldId id="519" r:id="rId41"/>
    <p:sldId id="486" r:id="rId42"/>
    <p:sldId id="487" r:id="rId43"/>
    <p:sldId id="522" r:id="rId44"/>
    <p:sldId id="502" r:id="rId45"/>
    <p:sldId id="503" r:id="rId46"/>
    <p:sldId id="367" r:id="rId47"/>
    <p:sldId id="368" r:id="rId48"/>
    <p:sldId id="264" r:id="rId49"/>
    <p:sldId id="371" r:id="rId50"/>
    <p:sldId id="667" r:id="rId51"/>
    <p:sldId id="490" r:id="rId52"/>
    <p:sldId id="428" r:id="rId53"/>
    <p:sldId id="523" r:id="rId54"/>
    <p:sldId id="524" r:id="rId55"/>
    <p:sldId id="525" r:id="rId56"/>
    <p:sldId id="665" r:id="rId57"/>
    <p:sldId id="437" r:id="rId58"/>
    <p:sldId id="438" r:id="rId59"/>
    <p:sldId id="526" r:id="rId60"/>
    <p:sldId id="488" r:id="rId61"/>
    <p:sldId id="489" r:id="rId62"/>
    <p:sldId id="611" r:id="rId63"/>
    <p:sldId id="612" r:id="rId64"/>
    <p:sldId id="613" r:id="rId65"/>
    <p:sldId id="491" r:id="rId66"/>
    <p:sldId id="617" r:id="rId67"/>
    <p:sldId id="618" r:id="rId68"/>
    <p:sldId id="619" r:id="rId69"/>
    <p:sldId id="620" r:id="rId70"/>
    <p:sldId id="621" r:id="rId71"/>
    <p:sldId id="501" r:id="rId72"/>
    <p:sldId id="634" r:id="rId73"/>
    <p:sldId id="376" r:id="rId74"/>
    <p:sldId id="380" r:id="rId75"/>
    <p:sldId id="389" r:id="rId76"/>
    <p:sldId id="635" r:id="rId77"/>
    <p:sldId id="636" r:id="rId78"/>
    <p:sldId id="375" r:id="rId79"/>
    <p:sldId id="640" r:id="rId80"/>
    <p:sldId id="392" r:id="rId81"/>
    <p:sldId id="641" r:id="rId82"/>
    <p:sldId id="642" r:id="rId83"/>
    <p:sldId id="643" r:id="rId84"/>
    <p:sldId id="644" r:id="rId85"/>
    <p:sldId id="388" r:id="rId86"/>
    <p:sldId id="390" r:id="rId87"/>
    <p:sldId id="393" r:id="rId88"/>
    <p:sldId id="394" r:id="rId89"/>
    <p:sldId id="500" r:id="rId90"/>
    <p:sldId id="460" r:id="rId91"/>
    <p:sldId id="463" r:id="rId92"/>
    <p:sldId id="431" r:id="rId93"/>
    <p:sldId id="377" r:id="rId94"/>
    <p:sldId id="645" r:id="rId95"/>
    <p:sldId id="652" r:id="rId96"/>
    <p:sldId id="653" r:id="rId97"/>
    <p:sldId id="654" r:id="rId98"/>
    <p:sldId id="435" r:id="rId99"/>
    <p:sldId id="669" r:id="rId100"/>
    <p:sldId id="671" r:id="rId101"/>
    <p:sldId id="656" r:id="rId102"/>
    <p:sldId id="658" r:id="rId103"/>
    <p:sldId id="659" r:id="rId104"/>
    <p:sldId id="660" r:id="rId105"/>
    <p:sldId id="657" r:id="rId106"/>
    <p:sldId id="670" r:id="rId107"/>
    <p:sldId id="673" r:id="rId108"/>
    <p:sldId id="666" r:id="rId109"/>
    <p:sldId id="674" r:id="rId110"/>
  </p:sldIdLst>
  <p:sldSz cx="9144000" cy="6858000" type="screen4x3"/>
  <p:notesSz cx="6858000" cy="9144000"/>
  <p:embeddedFontLst>
    <p:embeddedFont>
      <p:font typeface="AECOM Sans" panose="020B0604020202020204" charset="0"/>
      <p:regular r:id="rId112"/>
      <p:bold r:id="rId113"/>
      <p:italic r:id="rId114"/>
      <p:boldItalic r:id="rId115"/>
    </p:embeddedFont>
    <p:embeddedFont>
      <p:font typeface="Calibri" panose="020F0502020204030204" pitchFamily="34" charset="0"/>
      <p:regular r:id="rId116"/>
      <p:bold r:id="rId117"/>
      <p:italic r:id="rId118"/>
      <p:boldItalic r:id="rId119"/>
    </p:embeddedFont>
    <p:embeddedFont>
      <p:font typeface="Tahoma" panose="020B0604030504040204" pitchFamily="34" charset="0"/>
      <p:regular r:id="rId120"/>
      <p:bold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ddock, Christine" initials="HC" lastIdx="5" clrIdx="0">
    <p:extLst>
      <p:ext uri="{19B8F6BF-5375-455C-9EA6-DF929625EA0E}">
        <p15:presenceInfo xmlns:p15="http://schemas.microsoft.com/office/powerpoint/2012/main" userId="S-1-5-21-978016076-702945558-1050887974-8948" providerId="AD"/>
      </p:ext>
    </p:extLst>
  </p:cmAuthor>
  <p:cmAuthor id="2" name="Haddock, Christine" initials="HC [2]" lastIdx="1" clrIdx="1">
    <p:extLst>
      <p:ext uri="{19B8F6BF-5375-455C-9EA6-DF929625EA0E}">
        <p15:presenceInfo xmlns:p15="http://schemas.microsoft.com/office/powerpoint/2012/main" userId="S::christine.haddock@dot.state.fl.us::6781744c-5d5b-4a8f-8795-d5de0621ac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61" d="100"/>
          <a:sy n="61" d="100"/>
        </p:scale>
        <p:origin x="67" y="51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6.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9.fntdata"/><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4.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0.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94221-3F45-49E9-868B-3247BA318792}" type="datetimeFigureOut">
              <a:rPr lang="en-US" smtClean="0"/>
              <a:t>6/24/2020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046A48-5B92-4650-90F7-A7D564AF2197}" type="slidenum">
              <a:rPr lang="en-US" smtClean="0"/>
              <a:t>‹#›</a:t>
            </a:fld>
            <a:endParaRPr lang="en-US" dirty="0"/>
          </a:p>
        </p:txBody>
      </p:sp>
    </p:spTree>
    <p:extLst>
      <p:ext uri="{BB962C8B-B14F-4D97-AF65-F5344CB8AC3E}">
        <p14:creationId xmlns:p14="http://schemas.microsoft.com/office/powerpoint/2010/main" val="252542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some housekeeping.</a:t>
            </a:r>
          </a:p>
          <a:p>
            <a:endParaRPr lang="en-US" dirty="0"/>
          </a:p>
          <a:p>
            <a:r>
              <a:rPr lang="en-US" dirty="0"/>
              <a:t>This webinar is being recorded and will be available for reference on OEM’s website after today. </a:t>
            </a:r>
          </a:p>
          <a:p>
            <a:endParaRPr lang="en-US" dirty="0"/>
          </a:p>
          <a:p>
            <a:r>
              <a:rPr lang="en-US" dirty="0"/>
              <a:t>If you are watching this webinar with others, please enter names of all attendees in the chat box so that their attendance can be captured.</a:t>
            </a:r>
          </a:p>
          <a:p>
            <a:endParaRPr lang="en-US" dirty="0"/>
          </a:p>
          <a:p>
            <a:r>
              <a:rPr lang="en-US" dirty="0"/>
              <a:t>Everyone is in listen only mode. If you have questions during the presentation, use the chat box to ask them. We will have staff monitoring the chat as we go along and may pause to answer questions or they will be addressed at the end of our presentation during our open Q&amp;A session. </a:t>
            </a:r>
          </a:p>
        </p:txBody>
      </p:sp>
      <p:sp>
        <p:nvSpPr>
          <p:cNvPr id="4" name="Slide Number Placeholder 3"/>
          <p:cNvSpPr>
            <a:spLocks noGrp="1"/>
          </p:cNvSpPr>
          <p:nvPr>
            <p:ph type="sldNum" sz="quarter" idx="5"/>
          </p:nvPr>
        </p:nvSpPr>
        <p:spPr/>
        <p:txBody>
          <a:bodyPr/>
          <a:lstStyle/>
          <a:p>
            <a:fld id="{3D046A48-5B92-4650-90F7-A7D564AF2197}" type="slidenum">
              <a:rPr lang="en-US" smtClean="0"/>
              <a:t>2</a:t>
            </a:fld>
            <a:endParaRPr lang="en-US" dirty="0"/>
          </a:p>
        </p:txBody>
      </p:sp>
    </p:spTree>
    <p:extLst>
      <p:ext uri="{BB962C8B-B14F-4D97-AF65-F5344CB8AC3E}">
        <p14:creationId xmlns:p14="http://schemas.microsoft.com/office/powerpoint/2010/main" val="40515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06519-64BD-4833-8619-C11672FC8774}" type="slidenum">
              <a:rPr lang="en-US" smtClean="0"/>
              <a:t>45</a:t>
            </a:fld>
            <a:endParaRPr lang="en-US"/>
          </a:p>
        </p:txBody>
      </p:sp>
    </p:spTree>
    <p:extLst>
      <p:ext uri="{BB962C8B-B14F-4D97-AF65-F5344CB8AC3E}">
        <p14:creationId xmlns:p14="http://schemas.microsoft.com/office/powerpoint/2010/main" val="3767019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EM Title &amp; Speaker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S:\BD\Marketing\Wp_Wpro\FDOT ETDM Graphics WORKING Files\OEM Office of Environmental Management\OEM Logo Color LRG v08.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7" y="228600"/>
            <a:ext cx="4635478" cy="1554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48640" y="2042160"/>
            <a:ext cx="5303520" cy="1737360"/>
          </a:xfrm>
        </p:spPr>
        <p:txBody>
          <a:bodyPr anchor="t" anchorCtr="0">
            <a:normAutofit/>
          </a:bodyPr>
          <a:lstStyle>
            <a:lvl1pPr>
              <a:lnSpc>
                <a:spcPct val="75000"/>
              </a:lnSpc>
              <a:defRPr sz="39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48640" y="3855720"/>
            <a:ext cx="5303520" cy="899160"/>
          </a:xfrm>
        </p:spPr>
        <p:txBody>
          <a:bodyPr>
            <a:normAutofit/>
          </a:bodyPr>
          <a:lstStyle>
            <a:lvl1pPr marL="0" indent="0" algn="l">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userDrawn="1"/>
        </p:nvSpPr>
        <p:spPr>
          <a:xfrm flipH="1">
            <a:off x="0" y="5288280"/>
            <a:ext cx="9144000" cy="13716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flipH="1">
            <a:off x="0" y="5425440"/>
            <a:ext cx="9144000" cy="9144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6708" y="5836590"/>
            <a:ext cx="2099439" cy="969311"/>
          </a:xfrm>
          <a:prstGeom prst="rect">
            <a:avLst/>
          </a:prstGeom>
        </p:spPr>
      </p:pic>
    </p:spTree>
    <p:extLst>
      <p:ext uri="{BB962C8B-B14F-4D97-AF65-F5344CB8AC3E}">
        <p14:creationId xmlns:p14="http://schemas.microsoft.com/office/powerpoint/2010/main" val="332432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N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900"/>
            </a:lvl1pPr>
          </a:lstStyle>
          <a:p>
            <a:r>
              <a:rPr lang="en-US" dirty="0"/>
              <a:t>Click to edit Master title style</a:t>
            </a:r>
          </a:p>
        </p:txBody>
      </p:sp>
      <p:sp>
        <p:nvSpPr>
          <p:cNvPr id="3" name="Content Placeholder 2"/>
          <p:cNvSpPr>
            <a:spLocks noGrp="1"/>
          </p:cNvSpPr>
          <p:nvPr>
            <p:ph idx="1"/>
          </p:nvPr>
        </p:nvSpPr>
        <p:spPr>
          <a:xfrm>
            <a:off x="228600" y="1188720"/>
            <a:ext cx="8595360" cy="4937760"/>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0400" y="6425963"/>
            <a:ext cx="533400" cy="365125"/>
          </a:xfrm>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410414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ITH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188720"/>
            <a:ext cx="5669280"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225618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28600" y="1142999"/>
            <a:ext cx="4038600" cy="4937760"/>
          </a:xfrm>
        </p:spPr>
        <p:txBody>
          <a:bodyPr>
            <a:normAutofit/>
          </a:bodyPr>
          <a:lstStyle>
            <a:lvl1pPr>
              <a:defRPr sz="2100"/>
            </a:lvl1pPr>
            <a:lvl2pPr>
              <a:defRPr sz="2100"/>
            </a:lvl2pPr>
            <a:lvl3pPr>
              <a:defRPr sz="2100"/>
            </a:lvl3pPr>
            <a:lvl4pPr>
              <a:defRPr sz="2100"/>
            </a:lvl4pPr>
            <a:lvl5pPr>
              <a:defRPr sz="2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2999"/>
            <a:ext cx="4038600" cy="4937760"/>
          </a:xfrm>
        </p:spPr>
        <p:txBody>
          <a:bodyPr>
            <a:normAutofit/>
          </a:bodyPr>
          <a:lstStyle>
            <a:lvl1pPr>
              <a:defRPr sz="2100"/>
            </a:lvl1pPr>
            <a:lvl2pPr>
              <a:defRPr sz="2100"/>
            </a:lvl2pPr>
            <a:lvl3pPr>
              <a:defRPr sz="2100"/>
            </a:lvl3pPr>
            <a:lvl4pPr>
              <a:defRPr sz="2100"/>
            </a:lvl4pPr>
            <a:lvl5pPr>
              <a:defRPr sz="2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156189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82296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143000"/>
            <a:ext cx="4040188" cy="639762"/>
          </a:xfrm>
        </p:spPr>
        <p:txBody>
          <a:bodyPr anchor="b">
            <a:normAutofit/>
          </a:bodyPr>
          <a:lstStyle>
            <a:lvl1pPr marL="0" indent="0">
              <a:buNone/>
              <a:defRPr sz="2200" b="1" i="0" spc="-10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828800"/>
            <a:ext cx="4040188" cy="4297680"/>
          </a:xfrm>
        </p:spPr>
        <p:txBody>
          <a:bodyPr>
            <a:normAutofit/>
          </a:bodyPr>
          <a:lstStyle>
            <a:lvl1pPr>
              <a:defRPr sz="2100"/>
            </a:lvl1pPr>
            <a:lvl2pPr>
              <a:defRPr sz="2100"/>
            </a:lvl2pPr>
            <a:lvl3pPr>
              <a:defRPr sz="2100"/>
            </a:lvl3pPr>
            <a:lvl4pPr>
              <a:defRPr sz="2100"/>
            </a:lvl4pPr>
            <a:lvl5pPr>
              <a:defRPr sz="2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495800" y="1143000"/>
            <a:ext cx="4041775" cy="639762"/>
          </a:xfrm>
        </p:spPr>
        <p:txBody>
          <a:bodyPr anchor="b">
            <a:normAutofit/>
          </a:bodyPr>
          <a:lstStyle>
            <a:lvl1pPr marL="0" indent="0">
              <a:buNone/>
              <a:defRPr sz="2200" b="1" i="0" spc="-100" baseline="0">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495800" y="1828800"/>
            <a:ext cx="4041775" cy="4297680"/>
          </a:xfrm>
        </p:spPr>
        <p:txBody>
          <a:bodyPr>
            <a:normAutofit/>
          </a:bodyPr>
          <a:lstStyle>
            <a:lvl1pPr>
              <a:defRPr sz="2100"/>
            </a:lvl1pPr>
            <a:lvl2pPr>
              <a:defRPr sz="2100"/>
            </a:lvl2pPr>
            <a:lvl3pPr>
              <a:defRPr sz="2100"/>
            </a:lvl3pPr>
            <a:lvl4pPr>
              <a:defRPr sz="2100"/>
            </a:lvl4pPr>
            <a:lvl5pPr>
              <a:defRPr sz="2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86233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180271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304081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9173"/>
          <a:stretch/>
        </p:blipFill>
        <p:spPr>
          <a:xfrm flipH="1">
            <a:off x="-2" y="3252434"/>
            <a:ext cx="1399724" cy="2386366"/>
          </a:xfrm>
          <a:prstGeom prst="rect">
            <a:avLst/>
          </a:prstGeom>
        </p:spPr>
      </p:pic>
      <p:grpSp>
        <p:nvGrpSpPr>
          <p:cNvPr id="15" name="Group 14"/>
          <p:cNvGrpSpPr/>
          <p:nvPr userDrawn="1"/>
        </p:nvGrpSpPr>
        <p:grpSpPr>
          <a:xfrm>
            <a:off x="0" y="2514600"/>
            <a:ext cx="9144000" cy="1828800"/>
            <a:chOff x="0" y="2468881"/>
            <a:chExt cx="9144000" cy="1828800"/>
          </a:xfrm>
        </p:grpSpPr>
        <p:sp>
          <p:nvSpPr>
            <p:cNvPr id="8" name="Rectangle 7"/>
            <p:cNvSpPr/>
            <p:nvPr userDrawn="1"/>
          </p:nvSpPr>
          <p:spPr>
            <a:xfrm flipH="1">
              <a:off x="0" y="2468881"/>
              <a:ext cx="9144000" cy="155448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flipH="1">
              <a:off x="0" y="4023361"/>
              <a:ext cx="9144000" cy="27432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228600" y="2590800"/>
            <a:ext cx="7772400" cy="1362075"/>
          </a:xfrm>
        </p:spPr>
        <p:txBody>
          <a:bodyPr anchor="b" anchorCtr="0"/>
          <a:lstStyle>
            <a:lvl1pPr algn="l">
              <a:defRPr sz="4000" b="0" cap="none">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36A997D-243A-4F89-9286-B2689FAEAD31}" type="slidenum">
              <a:rPr lang="en-US" smtClean="0"/>
              <a:t>‹#›</a:t>
            </a:fld>
            <a:endParaRPr lang="en-US" dirty="0"/>
          </a:p>
        </p:txBody>
      </p:sp>
    </p:spTree>
    <p:extLst>
      <p:ext uri="{BB962C8B-B14F-4D97-AF65-F5344CB8AC3E}">
        <p14:creationId xmlns:p14="http://schemas.microsoft.com/office/powerpoint/2010/main" val="52503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S:\BD\Marketing\Wp_Wpro\FDOT ETDM Graphics WORKING Files\OEM Office of Environmental Management\OEM Acro Color LRG v08.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077200" y="5984044"/>
            <a:ext cx="896113" cy="8739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3058" t="13294" r="9608" b="1999"/>
          <a:stretch/>
        </p:blipFill>
        <p:spPr>
          <a:xfrm>
            <a:off x="8412480" y="0"/>
            <a:ext cx="731520" cy="1097280"/>
          </a:xfrm>
          <a:prstGeom prst="rect">
            <a:avLst/>
          </a:prstGeom>
        </p:spPr>
      </p:pic>
      <p:sp>
        <p:nvSpPr>
          <p:cNvPr id="2" name="Title Placeholder 1"/>
          <p:cNvSpPr>
            <a:spLocks noGrp="1"/>
          </p:cNvSpPr>
          <p:nvPr>
            <p:ph type="title"/>
          </p:nvPr>
        </p:nvSpPr>
        <p:spPr>
          <a:xfrm>
            <a:off x="228600" y="274638"/>
            <a:ext cx="8229600" cy="822960"/>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228600" y="1188720"/>
            <a:ext cx="8595360" cy="48463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25963"/>
            <a:ext cx="533400" cy="365125"/>
          </a:xfrm>
          <a:prstGeom prst="rect">
            <a:avLst/>
          </a:prstGeom>
        </p:spPr>
        <p:txBody>
          <a:bodyPr vert="horz" lIns="0" tIns="0" rIns="0" bIns="0" rtlCol="0" anchor="b" anchorCtr="0"/>
          <a:lstStyle>
            <a:lvl1pPr algn="r">
              <a:defRPr sz="1100" b="1">
                <a:solidFill>
                  <a:schemeClr val="tx1"/>
                </a:solidFill>
              </a:defRPr>
            </a:lvl1pPr>
          </a:lstStyle>
          <a:p>
            <a:fld id="{C36A997D-243A-4F89-9286-B2689FAEAD31}" type="slidenum">
              <a:rPr lang="en-US" smtClean="0"/>
              <a:pPr/>
              <a:t>‹#›</a:t>
            </a:fld>
            <a:endParaRPr lang="en-US" dirty="0"/>
          </a:p>
        </p:txBody>
      </p:sp>
      <p:sp>
        <p:nvSpPr>
          <p:cNvPr id="7" name="Rectangle 6"/>
          <p:cNvSpPr/>
          <p:nvPr userDrawn="1"/>
        </p:nvSpPr>
        <p:spPr>
          <a:xfrm>
            <a:off x="0" y="0"/>
            <a:ext cx="9144000" cy="13716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37160"/>
            <a:ext cx="9144000" cy="9144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p:cNvSpPr txBox="1">
            <a:spLocks/>
          </p:cNvSpPr>
          <p:nvPr userDrawn="1"/>
        </p:nvSpPr>
        <p:spPr>
          <a:xfrm>
            <a:off x="2133600" y="6271419"/>
            <a:ext cx="4946422" cy="434181"/>
          </a:xfrm>
          <a:prstGeom prst="rect">
            <a:avLst/>
          </a:prstGeom>
        </p:spPr>
        <p:txBody>
          <a:bodyPr lIns="0" tIns="0" rIns="0" bIns="0" anchor="b" anchorCtr="0"/>
          <a:lstStyle>
            <a:lvl1pPr marL="171450" indent="-171450" algn="l" defTabSz="914400" rtl="0" eaLnBrk="1" latinLnBrk="0" hangingPunct="1">
              <a:lnSpc>
                <a:spcPct val="80000"/>
              </a:lnSpc>
              <a:spcBef>
                <a:spcPts val="0"/>
              </a:spcBef>
              <a:spcAft>
                <a:spcPts val="1200"/>
              </a:spcAft>
              <a:buFont typeface="Arial" panose="020B0604020202020204" pitchFamily="34" charset="0"/>
              <a:buChar char="•"/>
              <a:defRPr sz="2300" kern="1200" spc="-60" baseline="0">
                <a:solidFill>
                  <a:schemeClr val="tx1"/>
                </a:solidFill>
                <a:latin typeface="+mn-lt"/>
                <a:ea typeface="+mn-ea"/>
                <a:cs typeface="+mn-cs"/>
              </a:defRPr>
            </a:lvl1pPr>
            <a:lvl2pPr marL="401638" indent="-171450" algn="l" defTabSz="914400" rtl="0" eaLnBrk="1" latinLnBrk="0" hangingPunct="1">
              <a:lnSpc>
                <a:spcPct val="80000"/>
              </a:lnSpc>
              <a:spcBef>
                <a:spcPts val="0"/>
              </a:spcBef>
              <a:spcAft>
                <a:spcPts val="1200"/>
              </a:spcAft>
              <a:buSzPct val="95000"/>
              <a:buFont typeface="Wingdings" panose="05000000000000000000" pitchFamily="2" charset="2"/>
              <a:buChar char="§"/>
              <a:defRPr sz="2300" kern="1200" spc="-60" baseline="0">
                <a:solidFill>
                  <a:schemeClr val="tx1"/>
                </a:solidFill>
                <a:latin typeface="+mn-lt"/>
                <a:ea typeface="+mn-ea"/>
                <a:cs typeface="+mn-cs"/>
              </a:defRPr>
            </a:lvl2pPr>
            <a:lvl3pPr marL="742950" indent="-169863" algn="l" defTabSz="914400" rtl="0" eaLnBrk="1" latinLnBrk="0" hangingPunct="1">
              <a:lnSpc>
                <a:spcPct val="80000"/>
              </a:lnSpc>
              <a:spcBef>
                <a:spcPts val="0"/>
              </a:spcBef>
              <a:spcAft>
                <a:spcPts val="1200"/>
              </a:spcAft>
              <a:buSzPct val="70000"/>
              <a:buFont typeface="AECOM Sans" panose="020B0504020202020204" pitchFamily="34" charset="0"/>
              <a:buChar char="◆"/>
              <a:defRPr sz="2300" kern="1200" spc="-60" baseline="0">
                <a:solidFill>
                  <a:schemeClr val="tx1"/>
                </a:solidFill>
                <a:latin typeface="+mn-lt"/>
                <a:ea typeface="+mn-ea"/>
                <a:cs typeface="+mn-cs"/>
              </a:defRPr>
            </a:lvl3pPr>
            <a:lvl4pPr marL="1025525" indent="-222250" algn="l" defTabSz="914400" rtl="0" eaLnBrk="1" latinLnBrk="0" hangingPunct="1">
              <a:lnSpc>
                <a:spcPct val="80000"/>
              </a:lnSpc>
              <a:spcBef>
                <a:spcPts val="0"/>
              </a:spcBef>
              <a:spcAft>
                <a:spcPts val="1200"/>
              </a:spcAft>
              <a:buFont typeface="AECOM Sans" panose="020B0504020202020204" pitchFamily="34" charset="0"/>
              <a:buChar char="₋"/>
              <a:defRPr sz="2300" kern="1200" spc="-60" baseline="0">
                <a:solidFill>
                  <a:schemeClr val="tx1"/>
                </a:solidFill>
                <a:latin typeface="+mn-lt"/>
                <a:ea typeface="+mn-ea"/>
                <a:cs typeface="+mn-cs"/>
              </a:defRPr>
            </a:lvl4pPr>
            <a:lvl5pPr marL="1316038" indent="-169863" algn="l" defTabSz="914400" rtl="0" eaLnBrk="1" latinLnBrk="0" hangingPunct="1">
              <a:lnSpc>
                <a:spcPct val="80000"/>
              </a:lnSpc>
              <a:spcBef>
                <a:spcPts val="0"/>
              </a:spcBef>
              <a:spcAft>
                <a:spcPts val="1200"/>
              </a:spcAft>
              <a:buFont typeface="Arial" panose="020B0604020202020204" pitchFamily="34" charset="0"/>
              <a:buChar char="»"/>
              <a:tabLst/>
              <a:defRPr sz="2300" kern="1200" spc="-6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pPr>
            <a:endParaRPr lang="en-US" sz="1200" b="1" spc="-50" baseline="0" dirty="0">
              <a:solidFill>
                <a:srgbClr val="007BA2"/>
              </a:solidFill>
            </a:endParaRPr>
          </a:p>
        </p:txBody>
      </p:sp>
      <p:grpSp>
        <p:nvGrpSpPr>
          <p:cNvPr id="12" name="Group 11"/>
          <p:cNvGrpSpPr/>
          <p:nvPr userDrawn="1"/>
        </p:nvGrpSpPr>
        <p:grpSpPr>
          <a:xfrm>
            <a:off x="1524161" y="6357728"/>
            <a:ext cx="6553039" cy="548640"/>
            <a:chOff x="2206487" y="6357728"/>
            <a:chExt cx="4763141" cy="548640"/>
          </a:xfrm>
        </p:grpSpPr>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2206487" y="6357728"/>
              <a:ext cx="362404" cy="548640"/>
            </a:xfrm>
            <a:prstGeom prst="rect">
              <a:avLst/>
            </a:prstGeom>
          </p:spPr>
        </p:pic>
        <p:pic>
          <p:nvPicPr>
            <p:cNvPr id="24" name="Picture 2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07224" y="6357728"/>
              <a:ext cx="362404" cy="548640"/>
            </a:xfrm>
            <a:prstGeom prst="rect">
              <a:avLst/>
            </a:prstGeom>
          </p:spPr>
        </p:pic>
      </p:gr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6569" y="6199632"/>
            <a:ext cx="1307592" cy="603504"/>
          </a:xfrm>
          <a:prstGeom prst="rect">
            <a:avLst/>
          </a:prstGeom>
        </p:spPr>
      </p:pic>
    </p:spTree>
    <p:extLst>
      <p:ext uri="{BB962C8B-B14F-4D97-AF65-F5344CB8AC3E}">
        <p14:creationId xmlns:p14="http://schemas.microsoft.com/office/powerpoint/2010/main" val="26164767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hdr="0" ftr="0" dt="0"/>
  <p:txStyles>
    <p:titleStyle>
      <a:lvl1pPr algn="l" defTabSz="914400" rtl="0" eaLnBrk="1" latinLnBrk="0" hangingPunct="1">
        <a:lnSpc>
          <a:spcPct val="80000"/>
        </a:lnSpc>
        <a:spcBef>
          <a:spcPct val="0"/>
        </a:spcBef>
        <a:buNone/>
        <a:defRPr sz="2900" b="0" kern="1200" spc="-90" baseline="0">
          <a:solidFill>
            <a:schemeClr val="accent2"/>
          </a:solidFill>
          <a:latin typeface="+mj-lt"/>
          <a:ea typeface="+mj-ea"/>
          <a:cs typeface="+mj-cs"/>
        </a:defRPr>
      </a:lvl1pPr>
    </p:titleStyle>
    <p:bodyStyle>
      <a:lvl1pPr marL="171450" indent="-171450" algn="l" defTabSz="914400" rtl="0" eaLnBrk="1" latinLnBrk="0" hangingPunct="1">
        <a:lnSpc>
          <a:spcPct val="85000"/>
        </a:lnSpc>
        <a:spcBef>
          <a:spcPts val="0"/>
        </a:spcBef>
        <a:spcAft>
          <a:spcPts val="1400"/>
        </a:spcAft>
        <a:buFont typeface="Arial" panose="020B0604020202020204" pitchFamily="34" charset="0"/>
        <a:buChar char="•"/>
        <a:defRPr sz="2400" kern="1200" spc="-80" baseline="0">
          <a:solidFill>
            <a:schemeClr val="tx1"/>
          </a:solidFill>
          <a:latin typeface="+mn-lt"/>
          <a:ea typeface="+mn-ea"/>
          <a:cs typeface="+mn-cs"/>
        </a:defRPr>
      </a:lvl1pPr>
      <a:lvl2pPr marL="401638" indent="-171450" algn="l" defTabSz="914400" rtl="0" eaLnBrk="1" latinLnBrk="0" hangingPunct="1">
        <a:lnSpc>
          <a:spcPct val="85000"/>
        </a:lnSpc>
        <a:spcBef>
          <a:spcPts val="0"/>
        </a:spcBef>
        <a:spcAft>
          <a:spcPts val="1400"/>
        </a:spcAft>
        <a:buSzPct val="95000"/>
        <a:buFont typeface="Wingdings" panose="05000000000000000000" pitchFamily="2" charset="2"/>
        <a:buChar char="§"/>
        <a:defRPr sz="2400" kern="1200" spc="-80" baseline="0">
          <a:solidFill>
            <a:schemeClr val="tx1"/>
          </a:solidFill>
          <a:latin typeface="+mn-lt"/>
          <a:ea typeface="+mn-ea"/>
          <a:cs typeface="+mn-cs"/>
        </a:defRPr>
      </a:lvl2pPr>
      <a:lvl3pPr marL="742950" indent="-169863" algn="l" defTabSz="914400" rtl="0" eaLnBrk="1" latinLnBrk="0" hangingPunct="1">
        <a:lnSpc>
          <a:spcPct val="85000"/>
        </a:lnSpc>
        <a:spcBef>
          <a:spcPts val="0"/>
        </a:spcBef>
        <a:spcAft>
          <a:spcPts val="1400"/>
        </a:spcAft>
        <a:buSzPct val="70000"/>
        <a:buFont typeface="AECOM Sans" panose="020B0504020202020204" pitchFamily="34" charset="0"/>
        <a:buChar char="◆"/>
        <a:defRPr sz="2400" kern="1200" spc="-80" baseline="0">
          <a:solidFill>
            <a:schemeClr val="tx1"/>
          </a:solidFill>
          <a:latin typeface="+mn-lt"/>
          <a:ea typeface="+mn-ea"/>
          <a:cs typeface="+mn-cs"/>
        </a:defRPr>
      </a:lvl3pPr>
      <a:lvl4pPr marL="1025525" indent="-222250" algn="l" defTabSz="914400" rtl="0" eaLnBrk="1" latinLnBrk="0" hangingPunct="1">
        <a:lnSpc>
          <a:spcPct val="85000"/>
        </a:lnSpc>
        <a:spcBef>
          <a:spcPts val="0"/>
        </a:spcBef>
        <a:spcAft>
          <a:spcPts val="1400"/>
        </a:spcAft>
        <a:buFont typeface="AECOM Sans" panose="020B0504020202020204" pitchFamily="34" charset="0"/>
        <a:buChar char="₋"/>
        <a:defRPr sz="2400" kern="1200" spc="-80" baseline="0">
          <a:solidFill>
            <a:schemeClr val="tx1"/>
          </a:solidFill>
          <a:latin typeface="+mn-lt"/>
          <a:ea typeface="+mn-ea"/>
          <a:cs typeface="+mn-cs"/>
        </a:defRPr>
      </a:lvl4pPr>
      <a:lvl5pPr marL="1316038" indent="-169863" algn="l" defTabSz="914400" rtl="0" eaLnBrk="1" latinLnBrk="0" hangingPunct="1">
        <a:lnSpc>
          <a:spcPct val="85000"/>
        </a:lnSpc>
        <a:spcBef>
          <a:spcPts val="0"/>
        </a:spcBef>
        <a:spcAft>
          <a:spcPts val="1400"/>
        </a:spcAft>
        <a:buFont typeface="Arial" panose="020B0604020202020204" pitchFamily="34" charset="0"/>
        <a:buChar char="»"/>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fta.dot.gov/newsroom/12286_14652.html"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sz="2400" b="1" dirty="0"/>
            </a:br>
            <a:br>
              <a:rPr lang="en-US" sz="2400" b="1" dirty="0"/>
            </a:br>
            <a:r>
              <a:rPr lang="en-US" sz="3200" b="1" dirty="0"/>
              <a:t>2020 PD&amp;E and ETDM</a:t>
            </a:r>
            <a:br>
              <a:rPr lang="en-US" sz="3200" b="1" dirty="0"/>
            </a:br>
            <a:r>
              <a:rPr lang="en-US" sz="3200" b="1" dirty="0"/>
              <a:t>Manual Revisions</a:t>
            </a:r>
            <a:endParaRPr lang="en-US" spc="-170" dirty="0">
              <a:latin typeface="+mn-lt"/>
            </a:endParaRPr>
          </a:p>
        </p:txBody>
      </p:sp>
      <p:sp>
        <p:nvSpPr>
          <p:cNvPr id="3" name="Subtitle 2"/>
          <p:cNvSpPr>
            <a:spLocks noGrp="1"/>
          </p:cNvSpPr>
          <p:nvPr>
            <p:ph type="subTitle" idx="1"/>
          </p:nvPr>
        </p:nvSpPr>
        <p:spPr/>
        <p:txBody>
          <a:bodyPr/>
          <a:lstStyle/>
          <a:p>
            <a:r>
              <a:rPr lang="en-US" dirty="0"/>
              <a:t>June 24, 2020</a:t>
            </a:r>
          </a:p>
        </p:txBody>
      </p:sp>
      <p:sp>
        <p:nvSpPr>
          <p:cNvPr id="7" name="Rectangle 6"/>
          <p:cNvSpPr/>
          <p:nvPr/>
        </p:nvSpPr>
        <p:spPr>
          <a:xfrm>
            <a:off x="6126480" y="3169920"/>
            <a:ext cx="3017520" cy="2011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6126480" y="1036320"/>
            <a:ext cx="3017520" cy="2011680"/>
            <a:chOff x="6126480" y="914400"/>
            <a:chExt cx="3017520" cy="2011680"/>
          </a:xfrm>
        </p:grpSpPr>
        <p:sp>
          <p:nvSpPr>
            <p:cNvPr id="5" name="Rectangle 4"/>
            <p:cNvSpPr/>
            <p:nvPr/>
          </p:nvSpPr>
          <p:spPr>
            <a:xfrm>
              <a:off x="6126480" y="914400"/>
              <a:ext cx="3017520" cy="2011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p:cNvSpPr txBox="1">
              <a:spLocks/>
            </p:cNvSpPr>
            <p:nvPr/>
          </p:nvSpPr>
          <p:spPr>
            <a:xfrm>
              <a:off x="6126480" y="2560955"/>
              <a:ext cx="2194560" cy="365125"/>
            </a:xfrm>
            <a:prstGeom prst="rect">
              <a:avLst/>
            </a:prstGeom>
          </p:spPr>
          <p:txBody>
            <a:bodyPr vert="horz" lIns="0" tIns="0" rIns="0" bIns="0" rtlCol="0" anchor="b" anchorCtr="0"/>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100" dirty="0">
                  <a:solidFill>
                    <a:schemeClr val="accent6"/>
                  </a:solidFill>
                  <a:latin typeface="+mj-lt"/>
                </a:rPr>
                <a:t>Replace with image or  photo</a:t>
              </a:r>
            </a:p>
          </p:txBody>
        </p:sp>
      </p:grpSp>
      <p:sp>
        <p:nvSpPr>
          <p:cNvPr id="12" name="Date Placeholder 3"/>
          <p:cNvSpPr txBox="1">
            <a:spLocks/>
          </p:cNvSpPr>
          <p:nvPr/>
        </p:nvSpPr>
        <p:spPr>
          <a:xfrm>
            <a:off x="548640" y="4816475"/>
            <a:ext cx="2194560" cy="365125"/>
          </a:xfrm>
          <a:prstGeom prst="rect">
            <a:avLst/>
          </a:prstGeom>
        </p:spPr>
        <p:txBody>
          <a:bodyPr lIns="0" tIns="0" rIns="0" bIns="0"/>
          <a:lstStyle>
            <a:defPPr>
              <a:defRPr lang="en-US"/>
            </a:defPPr>
            <a:lvl1pPr marL="0" algn="l" defTabSz="914400" rtl="0" eaLnBrk="1" latinLnBrk="0" hangingPunct="1">
              <a:defRPr sz="1600" b="1" i="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5"/>
              </a:solidFill>
            </a:endParaRPr>
          </a:p>
        </p:txBody>
      </p:sp>
      <p:sp>
        <p:nvSpPr>
          <p:cNvPr id="13" name="Subtitle 2"/>
          <p:cNvSpPr txBox="1">
            <a:spLocks/>
          </p:cNvSpPr>
          <p:nvPr/>
        </p:nvSpPr>
        <p:spPr>
          <a:xfrm>
            <a:off x="171450" y="5791200"/>
            <a:ext cx="5715000" cy="899160"/>
          </a:xfrm>
          <a:prstGeom prst="rect">
            <a:avLst/>
          </a:prstGeom>
        </p:spPr>
        <p:txBody>
          <a:bodyPr vert="horz" lIns="0" tIns="0" rIns="0" bIns="0" rtlCol="0">
            <a:normAutofit/>
          </a:bodyPr>
          <a:lstStyle>
            <a:lvl1pPr marL="0" indent="0" algn="l" defTabSz="914400" rtl="0" eaLnBrk="1" latinLnBrk="0" hangingPunct="1">
              <a:lnSpc>
                <a:spcPct val="85000"/>
              </a:lnSpc>
              <a:spcBef>
                <a:spcPts val="0"/>
              </a:spcBef>
              <a:spcAft>
                <a:spcPts val="1400"/>
              </a:spcAft>
              <a:buFont typeface="Arial" panose="020B0604020202020204" pitchFamily="34" charset="0"/>
              <a:buNone/>
              <a:defRPr sz="2500" kern="1200" spc="-80" baseline="0">
                <a:solidFill>
                  <a:schemeClr val="tx1">
                    <a:tint val="75000"/>
                  </a:schemeClr>
                </a:solidFill>
                <a:latin typeface="+mn-lt"/>
                <a:ea typeface="+mn-ea"/>
                <a:cs typeface="+mn-cs"/>
              </a:defRPr>
            </a:lvl1pPr>
            <a:lvl2pPr marL="457200" indent="0" algn="ctr" defTabSz="914400" rtl="0" eaLnBrk="1" latinLnBrk="0" hangingPunct="1">
              <a:lnSpc>
                <a:spcPct val="85000"/>
              </a:lnSpc>
              <a:spcBef>
                <a:spcPts val="0"/>
              </a:spcBef>
              <a:spcAft>
                <a:spcPts val="1400"/>
              </a:spcAft>
              <a:buSzPct val="95000"/>
              <a:buFont typeface="Wingdings" panose="05000000000000000000" pitchFamily="2" charset="2"/>
              <a:buNone/>
              <a:defRPr sz="2400" kern="1200" spc="-80" baseline="0">
                <a:solidFill>
                  <a:schemeClr val="tx1">
                    <a:tint val="75000"/>
                  </a:schemeClr>
                </a:solidFill>
                <a:latin typeface="+mn-lt"/>
                <a:ea typeface="+mn-ea"/>
                <a:cs typeface="+mn-cs"/>
              </a:defRPr>
            </a:lvl2pPr>
            <a:lvl3pPr marL="914400" indent="0" algn="ctr" defTabSz="914400" rtl="0" eaLnBrk="1" latinLnBrk="0" hangingPunct="1">
              <a:lnSpc>
                <a:spcPct val="85000"/>
              </a:lnSpc>
              <a:spcBef>
                <a:spcPts val="0"/>
              </a:spcBef>
              <a:spcAft>
                <a:spcPts val="1400"/>
              </a:spcAft>
              <a:buSzPct val="70000"/>
              <a:buFont typeface="AECOM Sans" panose="020B0504020202020204" pitchFamily="34" charset="0"/>
              <a:buNone/>
              <a:defRPr sz="2400" kern="1200" spc="-80" baseline="0">
                <a:solidFill>
                  <a:schemeClr val="tx1">
                    <a:tint val="75000"/>
                  </a:schemeClr>
                </a:solidFill>
                <a:latin typeface="+mn-lt"/>
                <a:ea typeface="+mn-ea"/>
                <a:cs typeface="+mn-cs"/>
              </a:defRPr>
            </a:lvl3pPr>
            <a:lvl4pPr marL="1371600" indent="0" algn="ctr" defTabSz="914400" rtl="0" eaLnBrk="1" latinLnBrk="0" hangingPunct="1">
              <a:lnSpc>
                <a:spcPct val="85000"/>
              </a:lnSpc>
              <a:spcBef>
                <a:spcPts val="0"/>
              </a:spcBef>
              <a:spcAft>
                <a:spcPts val="1400"/>
              </a:spcAft>
              <a:buFont typeface="AECOM Sans" panose="020B0504020202020204" pitchFamily="34" charset="0"/>
              <a:buNone/>
              <a:defRPr sz="2400" kern="1200" spc="-80" baseline="0">
                <a:solidFill>
                  <a:schemeClr val="tx1">
                    <a:tint val="75000"/>
                  </a:schemeClr>
                </a:solidFill>
                <a:latin typeface="+mn-lt"/>
                <a:ea typeface="+mn-ea"/>
                <a:cs typeface="+mn-cs"/>
              </a:defRPr>
            </a:lvl4pPr>
            <a:lvl5pPr marL="1828800" indent="0" algn="ctr" defTabSz="914400" rtl="0" eaLnBrk="1" latinLnBrk="0" hangingPunct="1">
              <a:lnSpc>
                <a:spcPct val="85000"/>
              </a:lnSpc>
              <a:spcBef>
                <a:spcPts val="0"/>
              </a:spcBef>
              <a:spcAft>
                <a:spcPts val="1400"/>
              </a:spcAft>
              <a:buFont typeface="Arial" panose="020B0604020202020204" pitchFamily="34" charset="0"/>
              <a:buNone/>
              <a:tabLst/>
              <a:defRPr sz="2400" kern="1200" spc="-80" baseline="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base"/>
            <a:r>
              <a:rPr lang="en-US" sz="1400" dirty="0"/>
              <a:t>The environmental review, consultation, and other actions required by applicable federal environmental laws described in this training are carried out by FDOT pursuant to 23 U.S.C. § 327 and a Memorandum of Understanding dated December 14, 2016 executed by FHWA and FDOT.</a:t>
            </a:r>
          </a:p>
        </p:txBody>
      </p:sp>
      <p:pic>
        <p:nvPicPr>
          <p:cNvPr id="14" name="Content Placeholder 7">
            <a:extLst>
              <a:ext uri="{FF2B5EF4-FFF2-40B4-BE49-F238E27FC236}">
                <a16:creationId xmlns:a16="http://schemas.microsoft.com/office/drawing/2014/main" id="{0419B09A-0EDC-4621-9599-CA232CA11E2E}"/>
              </a:ext>
            </a:extLst>
          </p:cNvPr>
          <p:cNvPicPr>
            <a:picLocks noChangeAspect="1"/>
          </p:cNvPicPr>
          <p:nvPr/>
        </p:nvPicPr>
        <p:blipFill>
          <a:blip r:embed="rId2"/>
          <a:stretch>
            <a:fillRect/>
          </a:stretch>
        </p:blipFill>
        <p:spPr>
          <a:xfrm>
            <a:off x="4880164" y="205534"/>
            <a:ext cx="2294697" cy="2964386"/>
          </a:xfrm>
          <a:prstGeom prst="rect">
            <a:avLst/>
          </a:prstGeom>
        </p:spPr>
      </p:pic>
      <p:pic>
        <p:nvPicPr>
          <p:cNvPr id="4" name="Picture 3">
            <a:extLst>
              <a:ext uri="{FF2B5EF4-FFF2-40B4-BE49-F238E27FC236}">
                <a16:creationId xmlns:a16="http://schemas.microsoft.com/office/drawing/2014/main" id="{966FF825-4383-43D6-8597-6B82C259627C}"/>
              </a:ext>
            </a:extLst>
          </p:cNvPr>
          <p:cNvPicPr>
            <a:picLocks noChangeAspect="1"/>
          </p:cNvPicPr>
          <p:nvPr/>
        </p:nvPicPr>
        <p:blipFill>
          <a:blip r:embed="rId3"/>
          <a:stretch>
            <a:fillRect/>
          </a:stretch>
        </p:blipFill>
        <p:spPr>
          <a:xfrm>
            <a:off x="6705600" y="2190864"/>
            <a:ext cx="2283661" cy="2964921"/>
          </a:xfrm>
          <a:prstGeom prst="rect">
            <a:avLst/>
          </a:prstGeom>
        </p:spPr>
      </p:pic>
    </p:spTree>
    <p:extLst>
      <p:ext uri="{BB962C8B-B14F-4D97-AF65-F5344CB8AC3E}">
        <p14:creationId xmlns:p14="http://schemas.microsoft.com/office/powerpoint/2010/main" val="381760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D47CAF-8598-4BAE-9C7B-C3A45D14D410}"/>
              </a:ext>
            </a:extLst>
          </p:cNvPr>
          <p:cNvSpPr>
            <a:spLocks noGrp="1"/>
          </p:cNvSpPr>
          <p:nvPr>
            <p:ph type="title"/>
          </p:nvPr>
        </p:nvSpPr>
        <p:spPr/>
        <p:txBody>
          <a:bodyPr/>
          <a:lstStyle/>
          <a:p>
            <a:r>
              <a:rPr lang="en-US" dirty="0"/>
              <a:t>Chapter 2- Class of Action Determination for Federal Projects</a:t>
            </a:r>
          </a:p>
        </p:txBody>
      </p:sp>
      <p:sp>
        <p:nvSpPr>
          <p:cNvPr id="3" name="Content Placeholder 2">
            <a:extLst>
              <a:ext uri="{FF2B5EF4-FFF2-40B4-BE49-F238E27FC236}">
                <a16:creationId xmlns:a16="http://schemas.microsoft.com/office/drawing/2014/main" id="{661C71BA-FD14-4AEC-8E0C-A4ABC9CB75D2}"/>
              </a:ext>
            </a:extLst>
          </p:cNvPr>
          <p:cNvSpPr>
            <a:spLocks noGrp="1"/>
          </p:cNvSpPr>
          <p:nvPr>
            <p:ph sz="half" idx="1"/>
          </p:nvPr>
        </p:nvSpPr>
        <p:spPr/>
        <p:txBody>
          <a:bodyPr/>
          <a:lstStyle/>
          <a:p>
            <a:endParaRPr lang="en-US" dirty="0"/>
          </a:p>
          <a:p>
            <a:r>
              <a:rPr lang="en-US" dirty="0"/>
              <a:t>Updated the Type 1 Categorical Exclusion Checklist</a:t>
            </a:r>
          </a:p>
          <a:p>
            <a:pPr lvl="1"/>
            <a:r>
              <a:rPr lang="en-US" dirty="0"/>
              <a:t>Addition of an Acquisition and Restoration Council question</a:t>
            </a:r>
          </a:p>
          <a:p>
            <a:pPr lvl="1"/>
            <a:r>
              <a:rPr lang="en-US" dirty="0"/>
              <a:t>Edited the Wild and Scenic Rivers question to match changes to Part 2, Chapter 12</a:t>
            </a:r>
          </a:p>
          <a:p>
            <a:pPr lvl="1"/>
            <a:r>
              <a:rPr lang="en-US" dirty="0"/>
              <a:t>Addition of a Nationwide Rivers Inventory question</a:t>
            </a:r>
          </a:p>
          <a:p>
            <a:r>
              <a:rPr lang="en-US" dirty="0"/>
              <a:t>Minor changes to the Environmental Class of Action Recommendation Form</a:t>
            </a:r>
          </a:p>
          <a:p>
            <a:endParaRPr lang="en-US" dirty="0"/>
          </a:p>
        </p:txBody>
      </p:sp>
      <p:sp>
        <p:nvSpPr>
          <p:cNvPr id="5" name="Slide Number Placeholder 4">
            <a:extLst>
              <a:ext uri="{FF2B5EF4-FFF2-40B4-BE49-F238E27FC236}">
                <a16:creationId xmlns:a16="http://schemas.microsoft.com/office/drawing/2014/main" id="{6D7DA0A8-F164-46E6-87A8-C1F887D0F56B}"/>
              </a:ext>
            </a:extLst>
          </p:cNvPr>
          <p:cNvSpPr>
            <a:spLocks noGrp="1"/>
          </p:cNvSpPr>
          <p:nvPr>
            <p:ph type="sldNum" sz="quarter" idx="12"/>
          </p:nvPr>
        </p:nvSpPr>
        <p:spPr/>
        <p:txBody>
          <a:bodyPr/>
          <a:lstStyle/>
          <a:p>
            <a:fld id="{C36A997D-243A-4F89-9286-B2689FAEAD31}" type="slidenum">
              <a:rPr lang="en-US" smtClean="0"/>
              <a:t>10</a:t>
            </a:fld>
            <a:endParaRPr lang="en-US" dirty="0"/>
          </a:p>
        </p:txBody>
      </p:sp>
      <p:pic>
        <p:nvPicPr>
          <p:cNvPr id="9" name="Content Placeholder 8">
            <a:extLst>
              <a:ext uri="{FF2B5EF4-FFF2-40B4-BE49-F238E27FC236}">
                <a16:creationId xmlns:a16="http://schemas.microsoft.com/office/drawing/2014/main" id="{0C60EF99-5AC0-4565-934C-300416651664}"/>
              </a:ext>
            </a:extLst>
          </p:cNvPr>
          <p:cNvPicPr>
            <a:picLocks noGrp="1" noChangeAspect="1"/>
          </p:cNvPicPr>
          <p:nvPr>
            <p:ph sz="half" idx="2"/>
          </p:nvPr>
        </p:nvPicPr>
        <p:blipFill>
          <a:blip r:embed="rId2"/>
          <a:stretch>
            <a:fillRect/>
          </a:stretch>
        </p:blipFill>
        <p:spPr>
          <a:xfrm>
            <a:off x="4658768" y="1143000"/>
            <a:ext cx="4017464" cy="4937125"/>
          </a:xfrm>
          <a:prstGeom prst="rect">
            <a:avLst/>
          </a:prstGeom>
        </p:spPr>
      </p:pic>
    </p:spTree>
    <p:extLst>
      <p:ext uri="{BB962C8B-B14F-4D97-AF65-F5344CB8AC3E}">
        <p14:creationId xmlns:p14="http://schemas.microsoft.com/office/powerpoint/2010/main" val="14067573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F5CF-C6B4-43F0-BAD5-874D4256A6B2}"/>
              </a:ext>
            </a:extLst>
          </p:cNvPr>
          <p:cNvSpPr>
            <a:spLocks noGrp="1"/>
          </p:cNvSpPr>
          <p:nvPr>
            <p:ph type="title"/>
          </p:nvPr>
        </p:nvSpPr>
        <p:spPr/>
        <p:txBody>
          <a:bodyPr/>
          <a:lstStyle/>
          <a:p>
            <a:r>
              <a:rPr lang="en-US" dirty="0"/>
              <a:t>Highlights</a:t>
            </a:r>
          </a:p>
        </p:txBody>
      </p:sp>
      <p:sp>
        <p:nvSpPr>
          <p:cNvPr id="3" name="Content Placeholder 2">
            <a:extLst>
              <a:ext uri="{FF2B5EF4-FFF2-40B4-BE49-F238E27FC236}">
                <a16:creationId xmlns:a16="http://schemas.microsoft.com/office/drawing/2014/main" id="{446FF9FF-DACB-46BF-B4E2-A78E19E7EF37}"/>
              </a:ext>
            </a:extLst>
          </p:cNvPr>
          <p:cNvSpPr>
            <a:spLocks noGrp="1"/>
          </p:cNvSpPr>
          <p:nvPr>
            <p:ph idx="1"/>
          </p:nvPr>
        </p:nvSpPr>
        <p:spPr/>
        <p:txBody>
          <a:bodyPr>
            <a:normAutofit fontScale="85000" lnSpcReduction="20000"/>
          </a:bodyPr>
          <a:lstStyle/>
          <a:p>
            <a:pPr lvl="0"/>
            <a:r>
              <a:rPr lang="en-US" dirty="0"/>
              <a:t>Throughout Chapters 2, 3, 4, and 5:</a:t>
            </a:r>
          </a:p>
          <a:p>
            <a:pPr lvl="1"/>
            <a:r>
              <a:rPr lang="en-US" dirty="0"/>
              <a:t>Incorporated updates made in 2020 to the PD&amp;E Manual:</a:t>
            </a:r>
          </a:p>
          <a:p>
            <a:pPr lvl="2"/>
            <a:r>
              <a:rPr lang="en-US" dirty="0"/>
              <a:t>Updated references to PD&amp;E Manual chapters as needed</a:t>
            </a:r>
          </a:p>
          <a:p>
            <a:pPr lvl="2"/>
            <a:r>
              <a:rPr lang="en-US" dirty="0"/>
              <a:t>Re-ordered and renamed PED and ETAT Review topics</a:t>
            </a:r>
          </a:p>
          <a:p>
            <a:pPr lvl="2"/>
            <a:r>
              <a:rPr lang="en-US" dirty="0"/>
              <a:t>Consistent capitalization of “</a:t>
            </a:r>
            <a:r>
              <a:rPr lang="en-US" u="sng" dirty="0"/>
              <a:t>C</a:t>
            </a:r>
            <a:r>
              <a:rPr lang="en-US" dirty="0"/>
              <a:t>ooperating and </a:t>
            </a:r>
            <a:r>
              <a:rPr lang="en-US" u="sng" dirty="0"/>
              <a:t>P</a:t>
            </a:r>
            <a:r>
              <a:rPr lang="en-US" dirty="0"/>
              <a:t>articipating </a:t>
            </a:r>
            <a:r>
              <a:rPr lang="en-US" u="sng" dirty="0"/>
              <a:t>A</a:t>
            </a:r>
            <a:r>
              <a:rPr lang="en-US" dirty="0"/>
              <a:t>gencies” (should be title case)</a:t>
            </a:r>
          </a:p>
          <a:p>
            <a:pPr lvl="1"/>
            <a:r>
              <a:rPr lang="en-US" dirty="0"/>
              <a:t>Changed “Dispute Resolution” to “Issue Resolution” (title change only)</a:t>
            </a:r>
          </a:p>
          <a:p>
            <a:pPr lvl="1"/>
            <a:r>
              <a:rPr lang="en-US" dirty="0"/>
              <a:t>Text changes to eliminate confusion with “Issue” Resolution:</a:t>
            </a:r>
          </a:p>
          <a:p>
            <a:pPr lvl="2"/>
            <a:r>
              <a:rPr lang="en-US" dirty="0"/>
              <a:t>Changed “issue” to “topic” when referencing environmental topics</a:t>
            </a:r>
          </a:p>
          <a:p>
            <a:pPr lvl="2"/>
            <a:r>
              <a:rPr lang="en-US" dirty="0"/>
              <a:t>Changed “issue” to “comments” when related to comments that may require responses, but not to the level of the ETDM Issue Resolution process</a:t>
            </a:r>
          </a:p>
          <a:p>
            <a:pPr lvl="1"/>
            <a:r>
              <a:rPr lang="en-US" dirty="0"/>
              <a:t>Updated revision date and history log</a:t>
            </a:r>
          </a:p>
          <a:p>
            <a:pPr lvl="0"/>
            <a:r>
              <a:rPr lang="en-US" dirty="0"/>
              <a:t>In Acronyms document, corrected typo in header (period in date changed to comma)</a:t>
            </a:r>
          </a:p>
          <a:p>
            <a:pPr lvl="0"/>
            <a:r>
              <a:rPr lang="en-US" dirty="0"/>
              <a:t>No changes to Chapters 1 and 6</a:t>
            </a:r>
          </a:p>
          <a:p>
            <a:endParaRPr lang="en-US" dirty="0"/>
          </a:p>
        </p:txBody>
      </p:sp>
      <p:sp>
        <p:nvSpPr>
          <p:cNvPr id="4" name="Slide Number Placeholder 3">
            <a:extLst>
              <a:ext uri="{FF2B5EF4-FFF2-40B4-BE49-F238E27FC236}">
                <a16:creationId xmlns:a16="http://schemas.microsoft.com/office/drawing/2014/main" id="{07739B1E-7A5A-46D9-8F15-3BB7A614E973}"/>
              </a:ext>
            </a:extLst>
          </p:cNvPr>
          <p:cNvSpPr>
            <a:spLocks noGrp="1"/>
          </p:cNvSpPr>
          <p:nvPr>
            <p:ph type="sldNum" sz="quarter" idx="12"/>
          </p:nvPr>
        </p:nvSpPr>
        <p:spPr/>
        <p:txBody>
          <a:bodyPr/>
          <a:lstStyle/>
          <a:p>
            <a:fld id="{C36A997D-243A-4F89-9286-B2689FAEAD31}" type="slidenum">
              <a:rPr lang="en-US" smtClean="0"/>
              <a:t>100</a:t>
            </a:fld>
            <a:endParaRPr lang="en-US" dirty="0"/>
          </a:p>
        </p:txBody>
      </p:sp>
    </p:spTree>
    <p:extLst>
      <p:ext uri="{BB962C8B-B14F-4D97-AF65-F5344CB8AC3E}">
        <p14:creationId xmlns:p14="http://schemas.microsoft.com/office/powerpoint/2010/main" val="151949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CC0AA6-2773-456F-A912-F810CEB7F3D2}"/>
              </a:ext>
            </a:extLst>
          </p:cNvPr>
          <p:cNvSpPr>
            <a:spLocks noGrp="1"/>
          </p:cNvSpPr>
          <p:nvPr>
            <p:ph type="title"/>
          </p:nvPr>
        </p:nvSpPr>
        <p:spPr/>
        <p:txBody>
          <a:bodyPr/>
          <a:lstStyle/>
          <a:p>
            <a:r>
              <a:rPr lang="en-US" dirty="0"/>
              <a:t>Topics and PED Order</a:t>
            </a:r>
          </a:p>
        </p:txBody>
      </p:sp>
      <p:sp>
        <p:nvSpPr>
          <p:cNvPr id="9" name="Content Placeholder 8">
            <a:extLst>
              <a:ext uri="{FF2B5EF4-FFF2-40B4-BE49-F238E27FC236}">
                <a16:creationId xmlns:a16="http://schemas.microsoft.com/office/drawing/2014/main" id="{46B587C9-6C0C-4BAC-B17F-986B4FB4B4D9}"/>
              </a:ext>
            </a:extLst>
          </p:cNvPr>
          <p:cNvSpPr>
            <a:spLocks noGrp="1"/>
          </p:cNvSpPr>
          <p:nvPr>
            <p:ph sz="half" idx="1"/>
          </p:nvPr>
        </p:nvSpPr>
        <p:spPr>
          <a:xfrm>
            <a:off x="228600" y="1142998"/>
            <a:ext cx="4114800" cy="5648089"/>
          </a:xfrm>
        </p:spPr>
        <p:txBody>
          <a:bodyPr>
            <a:normAutofit fontScale="62500" lnSpcReduction="20000"/>
          </a:bodyPr>
          <a:lstStyle/>
          <a:p>
            <a:r>
              <a:rPr lang="en-US" sz="2200" b="1" dirty="0"/>
              <a:t>Social and Economic</a:t>
            </a:r>
          </a:p>
          <a:p>
            <a:pPr lvl="1"/>
            <a:r>
              <a:rPr lang="en-US" sz="2200" dirty="0"/>
              <a:t>Social</a:t>
            </a:r>
          </a:p>
          <a:p>
            <a:pPr lvl="1"/>
            <a:r>
              <a:rPr lang="en-US" sz="2200" dirty="0"/>
              <a:t>Economic </a:t>
            </a:r>
          </a:p>
          <a:p>
            <a:pPr lvl="1"/>
            <a:r>
              <a:rPr lang="en-US" sz="2200" dirty="0"/>
              <a:t>Land Use Changes</a:t>
            </a:r>
          </a:p>
          <a:p>
            <a:pPr lvl="1"/>
            <a:r>
              <a:rPr lang="en-US" sz="2200" dirty="0"/>
              <a:t>Mobility</a:t>
            </a:r>
          </a:p>
          <a:p>
            <a:pPr lvl="1"/>
            <a:r>
              <a:rPr lang="en-US" sz="2200" dirty="0"/>
              <a:t>Aesthetic Effects</a:t>
            </a:r>
          </a:p>
          <a:p>
            <a:pPr lvl="1"/>
            <a:r>
              <a:rPr lang="en-US" sz="2200" dirty="0"/>
              <a:t>Relocation Potential</a:t>
            </a:r>
          </a:p>
          <a:p>
            <a:pPr lvl="1"/>
            <a:r>
              <a:rPr lang="en-US" sz="2200" dirty="0"/>
              <a:t>Farmlands</a:t>
            </a:r>
          </a:p>
          <a:p>
            <a:r>
              <a:rPr lang="en-US" sz="2200" b="1" dirty="0"/>
              <a:t>Cultural and Tribal</a:t>
            </a:r>
          </a:p>
          <a:p>
            <a:pPr lvl="1"/>
            <a:r>
              <a:rPr lang="en-US" sz="2200" dirty="0"/>
              <a:t>Section 4(f) Potential</a:t>
            </a:r>
          </a:p>
          <a:p>
            <a:pPr lvl="1"/>
            <a:r>
              <a:rPr lang="en-US" sz="2200" dirty="0"/>
              <a:t>Historic and Archaeological Sites</a:t>
            </a:r>
          </a:p>
          <a:p>
            <a:pPr lvl="1"/>
            <a:r>
              <a:rPr lang="en-US" sz="2200" dirty="0"/>
              <a:t>Recreational and Protected Lands </a:t>
            </a:r>
            <a:r>
              <a:rPr lang="en-US" sz="2200" dirty="0">
                <a:solidFill>
                  <a:srgbClr val="FF0000"/>
                </a:solidFill>
              </a:rPr>
              <a:t>(previously Recreation Areas)</a:t>
            </a:r>
          </a:p>
          <a:p>
            <a:endParaRPr lang="en-US" dirty="0"/>
          </a:p>
        </p:txBody>
      </p:sp>
      <p:sp>
        <p:nvSpPr>
          <p:cNvPr id="10" name="Content Placeholder 9">
            <a:extLst>
              <a:ext uri="{FF2B5EF4-FFF2-40B4-BE49-F238E27FC236}">
                <a16:creationId xmlns:a16="http://schemas.microsoft.com/office/drawing/2014/main" id="{D7256400-7FD2-45DD-81A8-468DBD07D512}"/>
              </a:ext>
            </a:extLst>
          </p:cNvPr>
          <p:cNvSpPr>
            <a:spLocks noGrp="1"/>
          </p:cNvSpPr>
          <p:nvPr>
            <p:ph sz="half" idx="2"/>
          </p:nvPr>
        </p:nvSpPr>
        <p:spPr>
          <a:xfrm>
            <a:off x="4648200" y="1142998"/>
            <a:ext cx="4114800" cy="5715001"/>
          </a:xfrm>
        </p:spPr>
        <p:txBody>
          <a:bodyPr>
            <a:normAutofit fontScale="62500" lnSpcReduction="20000"/>
          </a:bodyPr>
          <a:lstStyle/>
          <a:p>
            <a:r>
              <a:rPr lang="en-US" sz="2200" b="1" dirty="0"/>
              <a:t>Natural</a:t>
            </a:r>
          </a:p>
          <a:p>
            <a:pPr lvl="1"/>
            <a:r>
              <a:rPr lang="en-US" sz="2200" dirty="0"/>
              <a:t>Wetlands and Surface Waters</a:t>
            </a:r>
          </a:p>
          <a:p>
            <a:pPr lvl="1"/>
            <a:r>
              <a:rPr lang="en-US" sz="2200" dirty="0"/>
              <a:t>Water Resources </a:t>
            </a:r>
            <a:r>
              <a:rPr lang="en-US" sz="2200" dirty="0">
                <a:solidFill>
                  <a:srgbClr val="FF0000"/>
                </a:solidFill>
              </a:rPr>
              <a:t>(previously Water Quality and Quantity)</a:t>
            </a:r>
          </a:p>
          <a:p>
            <a:pPr lvl="1"/>
            <a:r>
              <a:rPr lang="en-US" sz="2200" dirty="0"/>
              <a:t>Floodplains</a:t>
            </a:r>
          </a:p>
          <a:p>
            <a:pPr lvl="1"/>
            <a:r>
              <a:rPr lang="en-US" sz="2200" dirty="0"/>
              <a:t>Protected Species and Habitat </a:t>
            </a:r>
            <a:r>
              <a:rPr lang="en-US" sz="2200" dirty="0">
                <a:solidFill>
                  <a:srgbClr val="FF0000"/>
                </a:solidFill>
              </a:rPr>
              <a:t>(previously Wildlife and Habitat)</a:t>
            </a:r>
          </a:p>
          <a:p>
            <a:pPr lvl="1"/>
            <a:r>
              <a:rPr lang="en-US" sz="2200" dirty="0"/>
              <a:t>Coastal and Marine </a:t>
            </a:r>
          </a:p>
          <a:p>
            <a:r>
              <a:rPr lang="en-US" sz="2200" b="1" dirty="0"/>
              <a:t>Physical</a:t>
            </a:r>
          </a:p>
          <a:p>
            <a:pPr lvl="1"/>
            <a:r>
              <a:rPr lang="en-US" sz="2200" dirty="0"/>
              <a:t>Noise</a:t>
            </a:r>
          </a:p>
          <a:p>
            <a:pPr lvl="1"/>
            <a:r>
              <a:rPr lang="en-US" sz="2200" dirty="0"/>
              <a:t>Air Quality</a:t>
            </a:r>
          </a:p>
          <a:p>
            <a:pPr lvl="1"/>
            <a:r>
              <a:rPr lang="en-US" sz="2200" dirty="0"/>
              <a:t>Contamination</a:t>
            </a:r>
          </a:p>
          <a:p>
            <a:pPr lvl="1"/>
            <a:r>
              <a:rPr lang="en-US" sz="2200" dirty="0"/>
              <a:t>Infrastructure</a:t>
            </a:r>
          </a:p>
          <a:p>
            <a:pPr lvl="1"/>
            <a:r>
              <a:rPr lang="en-US" sz="2200" dirty="0"/>
              <a:t>Navigation</a:t>
            </a:r>
          </a:p>
          <a:p>
            <a:r>
              <a:rPr lang="en-US" sz="2200" b="1" dirty="0"/>
              <a:t>Special Designations</a:t>
            </a:r>
          </a:p>
          <a:p>
            <a:pPr lvl="1"/>
            <a:r>
              <a:rPr lang="en-US" sz="2200" dirty="0"/>
              <a:t>Outstanding Florida Waters (OFW)</a:t>
            </a:r>
          </a:p>
          <a:p>
            <a:pPr lvl="1"/>
            <a:r>
              <a:rPr lang="en-US" sz="2200" dirty="0"/>
              <a:t>Aquatic Preserves</a:t>
            </a:r>
          </a:p>
          <a:p>
            <a:pPr lvl="1"/>
            <a:r>
              <a:rPr lang="en-US" sz="2200" dirty="0"/>
              <a:t>Wild and Scenic Rivers</a:t>
            </a:r>
          </a:p>
          <a:p>
            <a:pPr lvl="1"/>
            <a:r>
              <a:rPr lang="en-US" sz="2200" dirty="0"/>
              <a:t>Sole Source Aquifers</a:t>
            </a:r>
          </a:p>
          <a:p>
            <a:endParaRPr lang="en-US" dirty="0"/>
          </a:p>
        </p:txBody>
      </p:sp>
      <p:sp>
        <p:nvSpPr>
          <p:cNvPr id="7" name="Slide Number Placeholder 6">
            <a:extLst>
              <a:ext uri="{FF2B5EF4-FFF2-40B4-BE49-F238E27FC236}">
                <a16:creationId xmlns:a16="http://schemas.microsoft.com/office/drawing/2014/main" id="{A98F4D5E-FCBD-471D-870F-005F93F7788A}"/>
              </a:ext>
            </a:extLst>
          </p:cNvPr>
          <p:cNvSpPr>
            <a:spLocks noGrp="1"/>
          </p:cNvSpPr>
          <p:nvPr>
            <p:ph type="sldNum" sz="quarter" idx="12"/>
          </p:nvPr>
        </p:nvSpPr>
        <p:spPr/>
        <p:txBody>
          <a:bodyPr/>
          <a:lstStyle/>
          <a:p>
            <a:fld id="{C36A997D-243A-4F89-9286-B2689FAEAD31}" type="slidenum">
              <a:rPr lang="en-US" smtClean="0"/>
              <a:t>101</a:t>
            </a:fld>
            <a:endParaRPr lang="en-US" dirty="0"/>
          </a:p>
        </p:txBody>
      </p:sp>
    </p:spTree>
    <p:extLst>
      <p:ext uri="{BB962C8B-B14F-4D97-AF65-F5344CB8AC3E}">
        <p14:creationId xmlns:p14="http://schemas.microsoft.com/office/powerpoint/2010/main" val="33540674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DCD6-0420-4ADC-8793-F09A3F643E40}"/>
              </a:ext>
            </a:extLst>
          </p:cNvPr>
          <p:cNvSpPr>
            <a:spLocks noGrp="1"/>
          </p:cNvSpPr>
          <p:nvPr>
            <p:ph type="title"/>
          </p:nvPr>
        </p:nvSpPr>
        <p:spPr/>
        <p:txBody>
          <a:bodyPr/>
          <a:lstStyle/>
          <a:p>
            <a:r>
              <a:rPr lang="en-US" dirty="0"/>
              <a:t>Coordination Summary</a:t>
            </a:r>
          </a:p>
        </p:txBody>
      </p:sp>
      <p:sp>
        <p:nvSpPr>
          <p:cNvPr id="5" name="Content Placeholder 4">
            <a:extLst>
              <a:ext uri="{FF2B5EF4-FFF2-40B4-BE49-F238E27FC236}">
                <a16:creationId xmlns:a16="http://schemas.microsoft.com/office/drawing/2014/main" id="{9C0ADA45-65B0-47A7-848E-116F42AD29D1}"/>
              </a:ext>
            </a:extLst>
          </p:cNvPr>
          <p:cNvSpPr>
            <a:spLocks noGrp="1"/>
          </p:cNvSpPr>
          <p:nvPr>
            <p:ph idx="1"/>
          </p:nvPr>
        </p:nvSpPr>
        <p:spPr/>
        <p:txBody>
          <a:bodyPr/>
          <a:lstStyle/>
          <a:p>
            <a:endParaRPr lang="en-US" dirty="0">
              <a:latin typeface="Arial" panose="020B0604020202020204" pitchFamily="34" charset="0"/>
              <a:ea typeface="Times New Roman" panose="02020603050405020304" pitchFamily="18" charset="0"/>
              <a:cs typeface="Times New Roman" panose="02020603050405020304" pitchFamily="18" charset="0"/>
            </a:endParaRPr>
          </a:p>
          <a:p>
            <a:r>
              <a:rPr lang="en-US" dirty="0">
                <a:latin typeface="Arial" panose="020B0604020202020204" pitchFamily="34" charset="0"/>
                <a:ea typeface="Times New Roman" panose="02020603050405020304" pitchFamily="18" charset="0"/>
                <a:cs typeface="Times New Roman" panose="02020603050405020304" pitchFamily="18" charset="0"/>
              </a:rPr>
              <a:t>10/8/2019 – ETDM coordinators meeting: discussed anticipated Pen &amp; Ink changes </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Incorporating PD&amp;E Manual updates, and editorial corrections</a:t>
            </a:r>
          </a:p>
          <a:p>
            <a:r>
              <a:rPr lang="en-US" dirty="0">
                <a:latin typeface="Arial" panose="020B0604020202020204" pitchFamily="34" charset="0"/>
                <a:ea typeface="Times New Roman" panose="02020603050405020304" pitchFamily="18" charset="0"/>
                <a:cs typeface="Times New Roman" panose="02020603050405020304" pitchFamily="18" charset="0"/>
              </a:rPr>
              <a:t>1/14/2020 – ETDM coordinators meeting: discussed anticipated Pen &amp; Ink changes </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Incorporating PD&amp;E Manual updates, editorial corrections, and changing “Dispute” to “Issue” Resolution per OGC</a:t>
            </a:r>
          </a:p>
          <a:p>
            <a:r>
              <a:rPr lang="en-US" dirty="0">
                <a:latin typeface="Arial" panose="020B0604020202020204" pitchFamily="34" charset="0"/>
                <a:ea typeface="Times New Roman" panose="02020603050405020304" pitchFamily="18" charset="0"/>
                <a:cs typeface="Times New Roman" panose="02020603050405020304" pitchFamily="18" charset="0"/>
              </a:rPr>
              <a:t>4/14/2020 – ETDM coordinators meeting: discussed Pen &amp; Ink changes incorporated into the approved revision</a:t>
            </a:r>
          </a:p>
          <a:p>
            <a:endParaRPr lang="en-US" dirty="0"/>
          </a:p>
        </p:txBody>
      </p:sp>
      <p:sp>
        <p:nvSpPr>
          <p:cNvPr id="3" name="Slide Number Placeholder 2">
            <a:extLst>
              <a:ext uri="{FF2B5EF4-FFF2-40B4-BE49-F238E27FC236}">
                <a16:creationId xmlns:a16="http://schemas.microsoft.com/office/drawing/2014/main" id="{E1604198-4BC1-487A-B869-DD8F4F342828}"/>
              </a:ext>
            </a:extLst>
          </p:cNvPr>
          <p:cNvSpPr>
            <a:spLocks noGrp="1"/>
          </p:cNvSpPr>
          <p:nvPr>
            <p:ph type="sldNum" sz="quarter" idx="12"/>
          </p:nvPr>
        </p:nvSpPr>
        <p:spPr/>
        <p:txBody>
          <a:bodyPr/>
          <a:lstStyle/>
          <a:p>
            <a:fld id="{C36A997D-243A-4F89-9286-B2689FAEAD31}" type="slidenum">
              <a:rPr lang="en-US" smtClean="0"/>
              <a:t>102</a:t>
            </a:fld>
            <a:endParaRPr lang="en-US" dirty="0"/>
          </a:p>
        </p:txBody>
      </p:sp>
    </p:spTree>
    <p:extLst>
      <p:ext uri="{BB962C8B-B14F-4D97-AF65-F5344CB8AC3E}">
        <p14:creationId xmlns:p14="http://schemas.microsoft.com/office/powerpoint/2010/main" val="1492303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38F3-A5CB-47FD-AA11-36FBA4F1DDAB}"/>
              </a:ext>
            </a:extLst>
          </p:cNvPr>
          <p:cNvSpPr>
            <a:spLocks noGrp="1"/>
          </p:cNvSpPr>
          <p:nvPr>
            <p:ph type="title"/>
          </p:nvPr>
        </p:nvSpPr>
        <p:spPr/>
        <p:txBody>
          <a:bodyPr/>
          <a:lstStyle/>
          <a:p>
            <a:r>
              <a:rPr lang="en-US" dirty="0"/>
              <a:t>Publication Date: July 1, 2020</a:t>
            </a:r>
          </a:p>
        </p:txBody>
      </p:sp>
      <p:sp>
        <p:nvSpPr>
          <p:cNvPr id="3" name="Slide Number Placeholder 2">
            <a:extLst>
              <a:ext uri="{FF2B5EF4-FFF2-40B4-BE49-F238E27FC236}">
                <a16:creationId xmlns:a16="http://schemas.microsoft.com/office/drawing/2014/main" id="{803A147C-EADF-4AD3-A5F1-9025A5BE352F}"/>
              </a:ext>
            </a:extLst>
          </p:cNvPr>
          <p:cNvSpPr>
            <a:spLocks noGrp="1"/>
          </p:cNvSpPr>
          <p:nvPr>
            <p:ph type="sldNum" sz="quarter" idx="12"/>
          </p:nvPr>
        </p:nvSpPr>
        <p:spPr/>
        <p:txBody>
          <a:bodyPr/>
          <a:lstStyle/>
          <a:p>
            <a:fld id="{C36A997D-243A-4F89-9286-B2689FAEAD31}" type="slidenum">
              <a:rPr lang="en-US" smtClean="0"/>
              <a:t>103</a:t>
            </a:fld>
            <a:endParaRPr lang="en-US" dirty="0"/>
          </a:p>
        </p:txBody>
      </p:sp>
    </p:spTree>
    <p:extLst>
      <p:ext uri="{BB962C8B-B14F-4D97-AF65-F5344CB8AC3E}">
        <p14:creationId xmlns:p14="http://schemas.microsoft.com/office/powerpoint/2010/main" val="1218543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C687F-F852-4206-B642-C5CDA5C7A6D5}"/>
              </a:ext>
            </a:extLst>
          </p:cNvPr>
          <p:cNvSpPr>
            <a:spLocks noGrp="1"/>
          </p:cNvSpPr>
          <p:nvPr>
            <p:ph type="title"/>
          </p:nvPr>
        </p:nvSpPr>
        <p:spPr/>
        <p:txBody>
          <a:bodyPr>
            <a:normAutofit fontScale="90000"/>
          </a:bodyPr>
          <a:lstStyle/>
          <a:p>
            <a:r>
              <a:rPr lang="en-US" dirty="0"/>
              <a:t>How well does the information shared in this webinar help you with your job?</a:t>
            </a:r>
          </a:p>
        </p:txBody>
      </p:sp>
      <p:sp>
        <p:nvSpPr>
          <p:cNvPr id="3" name="Slide Number Placeholder 2">
            <a:extLst>
              <a:ext uri="{FF2B5EF4-FFF2-40B4-BE49-F238E27FC236}">
                <a16:creationId xmlns:a16="http://schemas.microsoft.com/office/drawing/2014/main" id="{DDC2ABEB-9965-4C37-9D89-A37FC18AE3CA}"/>
              </a:ext>
            </a:extLst>
          </p:cNvPr>
          <p:cNvSpPr>
            <a:spLocks noGrp="1"/>
          </p:cNvSpPr>
          <p:nvPr>
            <p:ph type="sldNum" sz="quarter" idx="12"/>
          </p:nvPr>
        </p:nvSpPr>
        <p:spPr/>
        <p:txBody>
          <a:bodyPr/>
          <a:lstStyle/>
          <a:p>
            <a:fld id="{C36A997D-243A-4F89-9286-B2689FAEAD31}" type="slidenum">
              <a:rPr lang="en-US" smtClean="0"/>
              <a:t>104</a:t>
            </a:fld>
            <a:endParaRPr lang="en-US" dirty="0"/>
          </a:p>
        </p:txBody>
      </p:sp>
    </p:spTree>
    <p:extLst>
      <p:ext uri="{BB962C8B-B14F-4D97-AF65-F5344CB8AC3E}">
        <p14:creationId xmlns:p14="http://schemas.microsoft.com/office/powerpoint/2010/main" val="5227037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DCF5-FFFF-4C5E-97A7-997C695BBE40}"/>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90FB8B70-9DC1-4A53-94B0-8AACB887B89A}"/>
              </a:ext>
            </a:extLst>
          </p:cNvPr>
          <p:cNvSpPr>
            <a:spLocks noGrp="1"/>
          </p:cNvSpPr>
          <p:nvPr>
            <p:ph type="sldNum" sz="quarter" idx="12"/>
          </p:nvPr>
        </p:nvSpPr>
        <p:spPr/>
        <p:txBody>
          <a:bodyPr/>
          <a:lstStyle/>
          <a:p>
            <a:fld id="{C36A997D-243A-4F89-9286-B2689FAEAD31}" type="slidenum">
              <a:rPr lang="en-US" smtClean="0"/>
              <a:t>105</a:t>
            </a:fld>
            <a:endParaRPr lang="en-US" dirty="0"/>
          </a:p>
        </p:txBody>
      </p:sp>
    </p:spTree>
    <p:extLst>
      <p:ext uri="{BB962C8B-B14F-4D97-AF65-F5344CB8AC3E}">
        <p14:creationId xmlns:p14="http://schemas.microsoft.com/office/powerpoint/2010/main" val="6998350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15BFA7-3C4A-4A23-9156-E0047B1B2FBF}"/>
              </a:ext>
            </a:extLst>
          </p:cNvPr>
          <p:cNvPicPr>
            <a:picLocks noChangeAspect="1"/>
          </p:cNvPicPr>
          <p:nvPr/>
        </p:nvPicPr>
        <p:blipFill>
          <a:blip r:embed="rId2"/>
          <a:stretch>
            <a:fillRect/>
          </a:stretch>
        </p:blipFill>
        <p:spPr>
          <a:xfrm>
            <a:off x="0" y="0"/>
            <a:ext cx="9144000" cy="6934200"/>
          </a:xfrm>
          <a:prstGeom prst="rect">
            <a:avLst/>
          </a:prstGeom>
        </p:spPr>
      </p:pic>
      <p:sp>
        <p:nvSpPr>
          <p:cNvPr id="3" name="Slide Number Placeholder 2">
            <a:extLst>
              <a:ext uri="{FF2B5EF4-FFF2-40B4-BE49-F238E27FC236}">
                <a16:creationId xmlns:a16="http://schemas.microsoft.com/office/drawing/2014/main" id="{2E17A5A0-BDBA-409E-AB32-29FBA711A7BE}"/>
              </a:ext>
            </a:extLst>
          </p:cNvPr>
          <p:cNvSpPr>
            <a:spLocks noGrp="1"/>
          </p:cNvSpPr>
          <p:nvPr>
            <p:ph type="sldNum" sz="quarter" idx="12"/>
          </p:nvPr>
        </p:nvSpPr>
        <p:spPr/>
        <p:txBody>
          <a:bodyPr/>
          <a:lstStyle/>
          <a:p>
            <a:fld id="{C36A997D-243A-4F89-9286-B2689FAEAD31}" type="slidenum">
              <a:rPr lang="en-US" smtClean="0"/>
              <a:t>106</a:t>
            </a:fld>
            <a:endParaRPr lang="en-US" dirty="0"/>
          </a:p>
        </p:txBody>
      </p:sp>
    </p:spTree>
    <p:extLst>
      <p:ext uri="{BB962C8B-B14F-4D97-AF65-F5344CB8AC3E}">
        <p14:creationId xmlns:p14="http://schemas.microsoft.com/office/powerpoint/2010/main" val="78536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7495-05CA-43B5-AC10-228F3596A037}"/>
              </a:ext>
            </a:extLst>
          </p:cNvPr>
          <p:cNvSpPr>
            <a:spLocks noGrp="1"/>
          </p:cNvSpPr>
          <p:nvPr>
            <p:ph type="title"/>
          </p:nvPr>
        </p:nvSpPr>
        <p:spPr/>
        <p:txBody>
          <a:bodyPr>
            <a:normAutofit fontScale="90000"/>
          </a:bodyPr>
          <a:lstStyle/>
          <a:p>
            <a:r>
              <a:rPr lang="en-US" dirty="0"/>
              <a:t>Chapter 3- Preliminary Environmental Discussion and Advance Notification</a:t>
            </a:r>
          </a:p>
        </p:txBody>
      </p:sp>
      <p:sp>
        <p:nvSpPr>
          <p:cNvPr id="3" name="Slide Number Placeholder 2">
            <a:extLst>
              <a:ext uri="{FF2B5EF4-FFF2-40B4-BE49-F238E27FC236}">
                <a16:creationId xmlns:a16="http://schemas.microsoft.com/office/drawing/2014/main" id="{D6F4DD13-AA59-4EDE-9CA0-0EAE276D20F1}"/>
              </a:ext>
            </a:extLst>
          </p:cNvPr>
          <p:cNvSpPr>
            <a:spLocks noGrp="1"/>
          </p:cNvSpPr>
          <p:nvPr>
            <p:ph type="sldNum" sz="quarter" idx="12"/>
          </p:nvPr>
        </p:nvSpPr>
        <p:spPr/>
        <p:txBody>
          <a:bodyPr/>
          <a:lstStyle/>
          <a:p>
            <a:fld id="{C36A997D-243A-4F89-9286-B2689FAEAD31}" type="slidenum">
              <a:rPr lang="en-US" smtClean="0"/>
              <a:t>11</a:t>
            </a:fld>
            <a:endParaRPr lang="en-US" dirty="0"/>
          </a:p>
        </p:txBody>
      </p:sp>
    </p:spTree>
    <p:extLst>
      <p:ext uri="{BB962C8B-B14F-4D97-AF65-F5344CB8AC3E}">
        <p14:creationId xmlns:p14="http://schemas.microsoft.com/office/powerpoint/2010/main" val="84024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E9DD-0564-48A5-925A-2547C3AAD080}"/>
              </a:ext>
            </a:extLst>
          </p:cNvPr>
          <p:cNvSpPr>
            <a:spLocks noGrp="1"/>
          </p:cNvSpPr>
          <p:nvPr>
            <p:ph type="title"/>
          </p:nvPr>
        </p:nvSpPr>
        <p:spPr/>
        <p:txBody>
          <a:bodyPr/>
          <a:lstStyle/>
          <a:p>
            <a:r>
              <a:rPr lang="en-US" dirty="0"/>
              <a:t>Chapter 3- Preliminary Environmental Discussion and Advance Notification</a:t>
            </a:r>
          </a:p>
        </p:txBody>
      </p:sp>
      <p:sp>
        <p:nvSpPr>
          <p:cNvPr id="3" name="Content Placeholder 2">
            <a:extLst>
              <a:ext uri="{FF2B5EF4-FFF2-40B4-BE49-F238E27FC236}">
                <a16:creationId xmlns:a16="http://schemas.microsoft.com/office/drawing/2014/main" id="{7E9CD52F-8AF9-4168-86BB-5D5B7141A70A}"/>
              </a:ext>
            </a:extLst>
          </p:cNvPr>
          <p:cNvSpPr>
            <a:spLocks noGrp="1"/>
          </p:cNvSpPr>
          <p:nvPr>
            <p:ph idx="1"/>
          </p:nvPr>
        </p:nvSpPr>
        <p:spPr/>
        <p:txBody>
          <a:bodyPr>
            <a:normAutofit/>
          </a:bodyPr>
          <a:lstStyle/>
          <a:p>
            <a:r>
              <a:rPr lang="en-US" dirty="0"/>
              <a:t>Reordered topics in the Preliminary Environmental Discussion (PED) to align more closely with the Environmental Document</a:t>
            </a:r>
          </a:p>
          <a:p>
            <a:pPr lvl="1"/>
            <a:r>
              <a:rPr lang="en-US" dirty="0"/>
              <a:t>Reorganized and changed some issue titles</a:t>
            </a:r>
          </a:p>
          <a:p>
            <a:pPr lvl="1"/>
            <a:r>
              <a:rPr lang="en-US" dirty="0"/>
              <a:t>Added Nationwide Rivers Inventory </a:t>
            </a:r>
          </a:p>
          <a:p>
            <a:r>
              <a:rPr lang="en-US" dirty="0"/>
              <a:t>Added information on identifying state conservation lands subject to review and approval by the Acquisition and Restoration Council</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4557976-103A-4BCA-B23B-B1D03618EEFF}"/>
              </a:ext>
            </a:extLst>
          </p:cNvPr>
          <p:cNvSpPr>
            <a:spLocks noGrp="1"/>
          </p:cNvSpPr>
          <p:nvPr>
            <p:ph type="sldNum" sz="quarter" idx="12"/>
          </p:nvPr>
        </p:nvSpPr>
        <p:spPr/>
        <p:txBody>
          <a:bodyPr/>
          <a:lstStyle/>
          <a:p>
            <a:fld id="{C36A997D-243A-4F89-9286-B2689FAEAD31}" type="slidenum">
              <a:rPr lang="en-US" smtClean="0"/>
              <a:t>12</a:t>
            </a:fld>
            <a:endParaRPr lang="en-US" dirty="0"/>
          </a:p>
        </p:txBody>
      </p:sp>
      <p:pic>
        <p:nvPicPr>
          <p:cNvPr id="7" name="Content Placeholder 4">
            <a:extLst>
              <a:ext uri="{FF2B5EF4-FFF2-40B4-BE49-F238E27FC236}">
                <a16:creationId xmlns:a16="http://schemas.microsoft.com/office/drawing/2014/main" id="{11A69EF5-A025-4CB1-94BF-56B9C0D4BC41}"/>
              </a:ext>
            </a:extLst>
          </p:cNvPr>
          <p:cNvPicPr>
            <a:picLocks noChangeAspect="1"/>
          </p:cNvPicPr>
          <p:nvPr/>
        </p:nvPicPr>
        <p:blipFill>
          <a:blip r:embed="rId2"/>
          <a:stretch>
            <a:fillRect/>
          </a:stretch>
        </p:blipFill>
        <p:spPr>
          <a:xfrm>
            <a:off x="1464235" y="3934879"/>
            <a:ext cx="6215529" cy="2926080"/>
          </a:xfrm>
          <a:prstGeom prst="rect">
            <a:avLst/>
          </a:prstGeom>
        </p:spPr>
      </p:pic>
    </p:spTree>
    <p:extLst>
      <p:ext uri="{BB962C8B-B14F-4D97-AF65-F5344CB8AC3E}">
        <p14:creationId xmlns:p14="http://schemas.microsoft.com/office/powerpoint/2010/main" val="113311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6EB5-91A7-4756-8838-F316C3258C00}"/>
              </a:ext>
            </a:extLst>
          </p:cNvPr>
          <p:cNvSpPr>
            <a:spLocks noGrp="1"/>
          </p:cNvSpPr>
          <p:nvPr>
            <p:ph type="title"/>
          </p:nvPr>
        </p:nvSpPr>
        <p:spPr/>
        <p:txBody>
          <a:bodyPr/>
          <a:lstStyle/>
          <a:p>
            <a:r>
              <a:rPr lang="en-US" dirty="0"/>
              <a:t>Chapter 3- Preliminary Environmental Discussion and Advance Notification</a:t>
            </a:r>
          </a:p>
        </p:txBody>
      </p:sp>
      <p:sp>
        <p:nvSpPr>
          <p:cNvPr id="3" name="Content Placeholder 2">
            <a:extLst>
              <a:ext uri="{FF2B5EF4-FFF2-40B4-BE49-F238E27FC236}">
                <a16:creationId xmlns:a16="http://schemas.microsoft.com/office/drawing/2014/main" id="{21AA09D5-8E16-4FDF-B285-A37CA2C83A23}"/>
              </a:ext>
            </a:extLst>
          </p:cNvPr>
          <p:cNvSpPr>
            <a:spLocks noGrp="1"/>
          </p:cNvSpPr>
          <p:nvPr>
            <p:ph idx="1"/>
          </p:nvPr>
        </p:nvSpPr>
        <p:spPr/>
        <p:txBody>
          <a:bodyPr/>
          <a:lstStyle/>
          <a:p>
            <a:r>
              <a:rPr lang="en-US" dirty="0"/>
              <a:t>Updated the Transmittal List Figure</a:t>
            </a:r>
          </a:p>
          <a:p>
            <a:r>
              <a:rPr lang="en-US" dirty="0"/>
              <a:t>Updated Contact Information</a:t>
            </a:r>
          </a:p>
          <a:p>
            <a:endParaRPr lang="en-US" dirty="0"/>
          </a:p>
        </p:txBody>
      </p:sp>
      <p:sp>
        <p:nvSpPr>
          <p:cNvPr id="4" name="Slide Number Placeholder 3">
            <a:extLst>
              <a:ext uri="{FF2B5EF4-FFF2-40B4-BE49-F238E27FC236}">
                <a16:creationId xmlns:a16="http://schemas.microsoft.com/office/drawing/2014/main" id="{4FFCD8F3-C9DF-4480-84FF-45EC9BB89840}"/>
              </a:ext>
            </a:extLst>
          </p:cNvPr>
          <p:cNvSpPr>
            <a:spLocks noGrp="1"/>
          </p:cNvSpPr>
          <p:nvPr>
            <p:ph type="sldNum" sz="quarter" idx="12"/>
          </p:nvPr>
        </p:nvSpPr>
        <p:spPr/>
        <p:txBody>
          <a:bodyPr/>
          <a:lstStyle/>
          <a:p>
            <a:fld id="{C36A997D-243A-4F89-9286-B2689FAEAD31}" type="slidenum">
              <a:rPr lang="en-US" smtClean="0"/>
              <a:t>13</a:t>
            </a:fld>
            <a:endParaRPr lang="en-US" dirty="0"/>
          </a:p>
        </p:txBody>
      </p:sp>
      <p:pic>
        <p:nvPicPr>
          <p:cNvPr id="5" name="Content Placeholder 5">
            <a:extLst>
              <a:ext uri="{FF2B5EF4-FFF2-40B4-BE49-F238E27FC236}">
                <a16:creationId xmlns:a16="http://schemas.microsoft.com/office/drawing/2014/main" id="{3817BEC7-45EB-4EA2-A0EA-0672972C28D4}"/>
              </a:ext>
            </a:extLst>
          </p:cNvPr>
          <p:cNvPicPr>
            <a:picLocks noChangeAspect="1"/>
          </p:cNvPicPr>
          <p:nvPr/>
        </p:nvPicPr>
        <p:blipFill>
          <a:blip r:embed="rId2"/>
          <a:stretch>
            <a:fillRect/>
          </a:stretch>
        </p:blipFill>
        <p:spPr>
          <a:xfrm>
            <a:off x="1447800" y="1968820"/>
            <a:ext cx="6561905" cy="4457143"/>
          </a:xfrm>
          <a:prstGeom prst="rect">
            <a:avLst/>
          </a:prstGeom>
        </p:spPr>
      </p:pic>
    </p:spTree>
    <p:extLst>
      <p:ext uri="{BB962C8B-B14F-4D97-AF65-F5344CB8AC3E}">
        <p14:creationId xmlns:p14="http://schemas.microsoft.com/office/powerpoint/2010/main" val="814847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4- Project Development Process</a:t>
            </a:r>
          </a:p>
        </p:txBody>
      </p:sp>
    </p:spTree>
    <p:extLst>
      <p:ext uri="{BB962C8B-B14F-4D97-AF65-F5344CB8AC3E}">
        <p14:creationId xmlns:p14="http://schemas.microsoft.com/office/powerpoint/2010/main" val="3346389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65524-0037-4E11-BCC5-EF4B5029DEE0}"/>
              </a:ext>
            </a:extLst>
          </p:cNvPr>
          <p:cNvSpPr>
            <a:spLocks noGrp="1"/>
          </p:cNvSpPr>
          <p:nvPr>
            <p:ph type="title"/>
          </p:nvPr>
        </p:nvSpPr>
        <p:spPr/>
        <p:txBody>
          <a:bodyPr/>
          <a:lstStyle/>
          <a:p>
            <a:r>
              <a:rPr lang="en-US" dirty="0"/>
              <a:t>Chapter 4- Project Development Process </a:t>
            </a:r>
          </a:p>
        </p:txBody>
      </p:sp>
      <p:sp>
        <p:nvSpPr>
          <p:cNvPr id="5" name="Content Placeholder 4">
            <a:extLst>
              <a:ext uri="{FF2B5EF4-FFF2-40B4-BE49-F238E27FC236}">
                <a16:creationId xmlns:a16="http://schemas.microsoft.com/office/drawing/2014/main" id="{3B85BBBF-8161-4BC3-A031-27720C90E24B}"/>
              </a:ext>
            </a:extLst>
          </p:cNvPr>
          <p:cNvSpPr>
            <a:spLocks noGrp="1"/>
          </p:cNvSpPr>
          <p:nvPr>
            <p:ph idx="1"/>
          </p:nvPr>
        </p:nvSpPr>
        <p:spPr/>
        <p:txBody>
          <a:bodyPr>
            <a:normAutofit/>
          </a:bodyPr>
          <a:lstStyle/>
          <a:p>
            <a:endParaRPr lang="en-US" dirty="0"/>
          </a:p>
          <a:p>
            <a:r>
              <a:rPr lang="en-US" dirty="0"/>
              <a:t>New section on Environmental Review for Early Acquisition Projects</a:t>
            </a:r>
          </a:p>
          <a:p>
            <a:r>
              <a:rPr lang="en-US" dirty="0"/>
              <a:t>Link to the Alternatives Corridor Evaluation Report Template</a:t>
            </a:r>
          </a:p>
          <a:p>
            <a:r>
              <a:rPr lang="en-US" dirty="0"/>
              <a:t>Clarifications to the Interchange Access Request (IAR) review and approval process</a:t>
            </a:r>
          </a:p>
          <a:p>
            <a:r>
              <a:rPr lang="en-US" dirty="0"/>
              <a:t>Deleted Table 4-2 -Approval to Advance Preliminary Design Activities</a:t>
            </a:r>
          </a:p>
          <a:p>
            <a:r>
              <a:rPr lang="en-US" dirty="0"/>
              <a:t>Edits to Figure 4-5- Final Approval of Interchange Access Requests and the PD&amp;E Study</a:t>
            </a:r>
          </a:p>
          <a:p>
            <a:pPr lvl="1"/>
            <a:r>
              <a:rPr lang="en-US" dirty="0"/>
              <a:t>Removed Table reference</a:t>
            </a:r>
          </a:p>
        </p:txBody>
      </p:sp>
      <p:sp>
        <p:nvSpPr>
          <p:cNvPr id="3" name="Slide Number Placeholder 2">
            <a:extLst>
              <a:ext uri="{FF2B5EF4-FFF2-40B4-BE49-F238E27FC236}">
                <a16:creationId xmlns:a16="http://schemas.microsoft.com/office/drawing/2014/main" id="{6EACC7DE-7071-4AA6-944E-5F00CC911821}"/>
              </a:ext>
            </a:extLst>
          </p:cNvPr>
          <p:cNvSpPr>
            <a:spLocks noGrp="1"/>
          </p:cNvSpPr>
          <p:nvPr>
            <p:ph type="sldNum" sz="quarter" idx="12"/>
          </p:nvPr>
        </p:nvSpPr>
        <p:spPr/>
        <p:txBody>
          <a:bodyPr/>
          <a:lstStyle/>
          <a:p>
            <a:fld id="{C36A997D-243A-4F89-9286-B2689FAEAD31}" type="slidenum">
              <a:rPr lang="en-US" smtClean="0"/>
              <a:t>15</a:t>
            </a:fld>
            <a:endParaRPr lang="en-US" dirty="0"/>
          </a:p>
        </p:txBody>
      </p:sp>
    </p:spTree>
    <p:extLst>
      <p:ext uri="{BB962C8B-B14F-4D97-AF65-F5344CB8AC3E}">
        <p14:creationId xmlns:p14="http://schemas.microsoft.com/office/powerpoint/2010/main" val="936702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5- Type 2 Categorical Exclusion</a:t>
            </a:r>
          </a:p>
        </p:txBody>
      </p:sp>
    </p:spTree>
    <p:extLst>
      <p:ext uri="{BB962C8B-B14F-4D97-AF65-F5344CB8AC3E}">
        <p14:creationId xmlns:p14="http://schemas.microsoft.com/office/powerpoint/2010/main" val="347155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A593-8E48-4506-83A7-876BEEF95123}"/>
              </a:ext>
            </a:extLst>
          </p:cNvPr>
          <p:cNvSpPr>
            <a:spLocks noGrp="1"/>
          </p:cNvSpPr>
          <p:nvPr>
            <p:ph type="title"/>
          </p:nvPr>
        </p:nvSpPr>
        <p:spPr/>
        <p:txBody>
          <a:bodyPr/>
          <a:lstStyle/>
          <a:p>
            <a:r>
              <a:rPr lang="en-US" dirty="0"/>
              <a:t>Chapter 5- Type 2 Categorical Exclusion</a:t>
            </a:r>
          </a:p>
        </p:txBody>
      </p:sp>
      <p:sp>
        <p:nvSpPr>
          <p:cNvPr id="3" name="Content Placeholder 2">
            <a:extLst>
              <a:ext uri="{FF2B5EF4-FFF2-40B4-BE49-F238E27FC236}">
                <a16:creationId xmlns:a16="http://schemas.microsoft.com/office/drawing/2014/main" id="{0BA929AA-382B-4C29-A12F-A4A8C2BCB98E}"/>
              </a:ext>
            </a:extLst>
          </p:cNvPr>
          <p:cNvSpPr>
            <a:spLocks noGrp="1"/>
          </p:cNvSpPr>
          <p:nvPr>
            <p:ph idx="1"/>
          </p:nvPr>
        </p:nvSpPr>
        <p:spPr/>
        <p:txBody>
          <a:bodyPr>
            <a:normAutofit lnSpcReduction="10000"/>
          </a:bodyPr>
          <a:lstStyle/>
          <a:p>
            <a:r>
              <a:rPr lang="en-US" dirty="0"/>
              <a:t>Guidance on when a public hearing is required</a:t>
            </a:r>
          </a:p>
          <a:p>
            <a:r>
              <a:rPr lang="en-US" dirty="0"/>
              <a:t>Guidance </a:t>
            </a:r>
            <a:r>
              <a:rPr lang="x-none" dirty="0"/>
              <a:t>for </a:t>
            </a:r>
            <a:r>
              <a:rPr lang="en-US" dirty="0"/>
              <a:t>Preparing a </a:t>
            </a:r>
            <a:r>
              <a:rPr lang="x-none" dirty="0"/>
              <a:t>Type 2 Categorical Exclusion Determination Form</a:t>
            </a:r>
            <a:endParaRPr lang="en-US" dirty="0"/>
          </a:p>
          <a:p>
            <a:pPr lvl="1"/>
            <a:r>
              <a:rPr lang="en-US" dirty="0"/>
              <a:t>Project Description</a:t>
            </a:r>
          </a:p>
          <a:p>
            <a:pPr lvl="1"/>
            <a:r>
              <a:rPr lang="en-US" dirty="0"/>
              <a:t> Purpose and Need</a:t>
            </a:r>
          </a:p>
          <a:p>
            <a:pPr lvl="1"/>
            <a:r>
              <a:rPr lang="en-US" dirty="0"/>
              <a:t>Wild and Scenic Rivers</a:t>
            </a:r>
          </a:p>
          <a:p>
            <a:pPr lvl="1"/>
            <a:r>
              <a:rPr lang="en-US" dirty="0"/>
              <a:t> Public Involvement</a:t>
            </a:r>
          </a:p>
          <a:p>
            <a:pPr lvl="1"/>
            <a:r>
              <a:rPr lang="en-US" dirty="0"/>
              <a:t>Changes to match the form in SWEPT</a:t>
            </a:r>
          </a:p>
          <a:p>
            <a:pPr lvl="1"/>
            <a:r>
              <a:rPr lang="en-US" dirty="0"/>
              <a:t>Clarification on technical materials vs. attachments</a:t>
            </a:r>
          </a:p>
          <a:p>
            <a:r>
              <a:rPr lang="en-US" dirty="0"/>
              <a:t>Updated the Document Review Process</a:t>
            </a:r>
          </a:p>
          <a:p>
            <a:r>
              <a:rPr lang="en-US" dirty="0"/>
              <a:t>Removed Document Review Flowchart and referenced online diagram</a:t>
            </a:r>
          </a:p>
        </p:txBody>
      </p:sp>
      <p:sp>
        <p:nvSpPr>
          <p:cNvPr id="4" name="Slide Number Placeholder 3">
            <a:extLst>
              <a:ext uri="{FF2B5EF4-FFF2-40B4-BE49-F238E27FC236}">
                <a16:creationId xmlns:a16="http://schemas.microsoft.com/office/drawing/2014/main" id="{0FB74832-6B61-4A46-B875-5307EA9778F3}"/>
              </a:ext>
            </a:extLst>
          </p:cNvPr>
          <p:cNvSpPr>
            <a:spLocks noGrp="1"/>
          </p:cNvSpPr>
          <p:nvPr>
            <p:ph type="sldNum" sz="quarter" idx="12"/>
          </p:nvPr>
        </p:nvSpPr>
        <p:spPr/>
        <p:txBody>
          <a:bodyPr/>
          <a:lstStyle/>
          <a:p>
            <a:fld id="{C36A997D-243A-4F89-9286-B2689FAEAD31}" type="slidenum">
              <a:rPr lang="en-US" smtClean="0"/>
              <a:t>17</a:t>
            </a:fld>
            <a:endParaRPr lang="en-US" dirty="0"/>
          </a:p>
        </p:txBody>
      </p:sp>
    </p:spTree>
    <p:extLst>
      <p:ext uri="{BB962C8B-B14F-4D97-AF65-F5344CB8AC3E}">
        <p14:creationId xmlns:p14="http://schemas.microsoft.com/office/powerpoint/2010/main" val="202880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CC1DA-5B99-4FB9-9266-50F143C11C0D}"/>
              </a:ext>
            </a:extLst>
          </p:cNvPr>
          <p:cNvSpPr>
            <a:spLocks noGrp="1"/>
          </p:cNvSpPr>
          <p:nvPr>
            <p:ph type="title"/>
          </p:nvPr>
        </p:nvSpPr>
        <p:spPr/>
        <p:txBody>
          <a:bodyPr/>
          <a:lstStyle/>
          <a:p>
            <a:r>
              <a:rPr lang="en-US" dirty="0"/>
              <a:t>Chapter 5- Type 2 Categorical Exclusion</a:t>
            </a:r>
          </a:p>
        </p:txBody>
      </p:sp>
      <p:sp>
        <p:nvSpPr>
          <p:cNvPr id="4" name="Slide Number Placeholder 3">
            <a:extLst>
              <a:ext uri="{FF2B5EF4-FFF2-40B4-BE49-F238E27FC236}">
                <a16:creationId xmlns:a16="http://schemas.microsoft.com/office/drawing/2014/main" id="{F25D255A-165A-4223-8A4E-00E30AF1B948}"/>
              </a:ext>
            </a:extLst>
          </p:cNvPr>
          <p:cNvSpPr>
            <a:spLocks noGrp="1"/>
          </p:cNvSpPr>
          <p:nvPr>
            <p:ph type="sldNum" sz="quarter" idx="12"/>
          </p:nvPr>
        </p:nvSpPr>
        <p:spPr/>
        <p:txBody>
          <a:bodyPr/>
          <a:lstStyle/>
          <a:p>
            <a:fld id="{C36A997D-243A-4F89-9286-B2689FAEAD31}" type="slidenum">
              <a:rPr lang="en-US" smtClean="0"/>
              <a:t>18</a:t>
            </a:fld>
            <a:endParaRPr lang="en-US" dirty="0"/>
          </a:p>
        </p:txBody>
      </p:sp>
      <p:pic>
        <p:nvPicPr>
          <p:cNvPr id="5" name="Content Placeholder 4">
            <a:extLst>
              <a:ext uri="{FF2B5EF4-FFF2-40B4-BE49-F238E27FC236}">
                <a16:creationId xmlns:a16="http://schemas.microsoft.com/office/drawing/2014/main" id="{49EDF8DE-E1D2-4D94-A055-881A80800263}"/>
              </a:ext>
            </a:extLst>
          </p:cNvPr>
          <p:cNvPicPr>
            <a:picLocks noGrp="1" noChangeAspect="1"/>
          </p:cNvPicPr>
          <p:nvPr>
            <p:ph idx="1"/>
          </p:nvPr>
        </p:nvPicPr>
        <p:blipFill>
          <a:blip r:embed="rId2"/>
          <a:stretch>
            <a:fillRect/>
          </a:stretch>
        </p:blipFill>
        <p:spPr>
          <a:xfrm>
            <a:off x="658094" y="1189038"/>
            <a:ext cx="7735737" cy="4937125"/>
          </a:xfrm>
          <a:prstGeom prst="rect">
            <a:avLst/>
          </a:prstGeom>
        </p:spPr>
      </p:pic>
    </p:spTree>
    <p:extLst>
      <p:ext uri="{BB962C8B-B14F-4D97-AF65-F5344CB8AC3E}">
        <p14:creationId xmlns:p14="http://schemas.microsoft.com/office/powerpoint/2010/main" val="3028485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6- Environmental Assessment</a:t>
            </a:r>
          </a:p>
        </p:txBody>
      </p:sp>
    </p:spTree>
    <p:extLst>
      <p:ext uri="{BB962C8B-B14F-4D97-AF65-F5344CB8AC3E}">
        <p14:creationId xmlns:p14="http://schemas.microsoft.com/office/powerpoint/2010/main" val="5357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9491-AB66-41DE-82D1-783B80B7B62D}"/>
              </a:ext>
            </a:extLst>
          </p:cNvPr>
          <p:cNvSpPr>
            <a:spLocks noGrp="1"/>
          </p:cNvSpPr>
          <p:nvPr>
            <p:ph type="title"/>
          </p:nvPr>
        </p:nvSpPr>
        <p:spPr/>
        <p:txBody>
          <a:bodyPr/>
          <a:lstStyle/>
          <a:p>
            <a:r>
              <a:rPr lang="en-US" dirty="0"/>
              <a:t>Housekeeping</a:t>
            </a:r>
          </a:p>
        </p:txBody>
      </p:sp>
      <p:pic>
        <p:nvPicPr>
          <p:cNvPr id="7" name="Content Placeholder 6" descr="A screenshot of a computer&#10;&#10;Description automatically generated">
            <a:extLst>
              <a:ext uri="{FF2B5EF4-FFF2-40B4-BE49-F238E27FC236}">
                <a16:creationId xmlns:a16="http://schemas.microsoft.com/office/drawing/2014/main" id="{680E5831-61B8-4B0E-9C0A-E9EFFFAE77C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915" t="4006" r="17964" b="3389"/>
          <a:stretch/>
        </p:blipFill>
        <p:spPr>
          <a:xfrm>
            <a:off x="5638800" y="1295399"/>
            <a:ext cx="2057400" cy="4572001"/>
          </a:xfrm>
        </p:spPr>
      </p:pic>
      <p:sp>
        <p:nvSpPr>
          <p:cNvPr id="4" name="Slide Number Placeholder 3">
            <a:extLst>
              <a:ext uri="{FF2B5EF4-FFF2-40B4-BE49-F238E27FC236}">
                <a16:creationId xmlns:a16="http://schemas.microsoft.com/office/drawing/2014/main" id="{492B0A8E-2C9B-4B9E-BAAB-41C849D01CBE}"/>
              </a:ext>
            </a:extLst>
          </p:cNvPr>
          <p:cNvSpPr>
            <a:spLocks noGrp="1"/>
          </p:cNvSpPr>
          <p:nvPr>
            <p:ph type="sldNum" sz="quarter" idx="12"/>
          </p:nvPr>
        </p:nvSpPr>
        <p:spPr/>
        <p:txBody>
          <a:bodyPr/>
          <a:lstStyle/>
          <a:p>
            <a:fld id="{C36A997D-243A-4F89-9286-B2689FAEAD31}" type="slidenum">
              <a:rPr lang="en-US" smtClean="0"/>
              <a:pPr/>
              <a:t>2</a:t>
            </a:fld>
            <a:endParaRPr lang="en-US" dirty="0"/>
          </a:p>
        </p:txBody>
      </p:sp>
      <p:sp>
        <p:nvSpPr>
          <p:cNvPr id="8" name="Rectangle 7">
            <a:extLst>
              <a:ext uri="{FF2B5EF4-FFF2-40B4-BE49-F238E27FC236}">
                <a16:creationId xmlns:a16="http://schemas.microsoft.com/office/drawing/2014/main" id="{26EAF510-A42B-46A6-B552-B53CF3D1E52E}"/>
              </a:ext>
            </a:extLst>
          </p:cNvPr>
          <p:cNvSpPr/>
          <p:nvPr/>
        </p:nvSpPr>
        <p:spPr>
          <a:xfrm>
            <a:off x="5486400" y="3581400"/>
            <a:ext cx="2362200" cy="1143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780F57-C8A7-418E-90B0-ED02C8F66646}"/>
              </a:ext>
            </a:extLst>
          </p:cNvPr>
          <p:cNvSpPr txBox="1"/>
          <p:nvPr/>
        </p:nvSpPr>
        <p:spPr>
          <a:xfrm>
            <a:off x="228600" y="1295399"/>
            <a:ext cx="49530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Interactive Poll Questions</a:t>
            </a:r>
          </a:p>
          <a:p>
            <a:pPr marL="285750" indent="-285750">
              <a:buFont typeface="Arial" panose="020B0604020202020204" pitchFamily="34" charset="0"/>
              <a:buChar char="•"/>
            </a:pPr>
            <a:r>
              <a:rPr lang="en-US" sz="2000" dirty="0"/>
              <a:t>Recording and Materials</a:t>
            </a:r>
          </a:p>
          <a:p>
            <a:pPr marL="285750" indent="-285750">
              <a:buFont typeface="Arial" panose="020B0604020202020204" pitchFamily="34" charset="0"/>
              <a:buChar char="•"/>
            </a:pPr>
            <a:r>
              <a:rPr lang="en-US" sz="2000" dirty="0"/>
              <a:t>Questions</a:t>
            </a:r>
          </a:p>
        </p:txBody>
      </p:sp>
    </p:spTree>
    <p:extLst>
      <p:ext uri="{BB962C8B-B14F-4D97-AF65-F5344CB8AC3E}">
        <p14:creationId xmlns:p14="http://schemas.microsoft.com/office/powerpoint/2010/main" val="182718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2F42-1861-4E72-802F-FB90897AB39F}"/>
              </a:ext>
            </a:extLst>
          </p:cNvPr>
          <p:cNvSpPr>
            <a:spLocks noGrp="1"/>
          </p:cNvSpPr>
          <p:nvPr>
            <p:ph type="title"/>
          </p:nvPr>
        </p:nvSpPr>
        <p:spPr/>
        <p:txBody>
          <a:bodyPr/>
          <a:lstStyle/>
          <a:p>
            <a:r>
              <a:rPr lang="en-US" dirty="0"/>
              <a:t>Chapter 6- Environmental Assessment</a:t>
            </a:r>
          </a:p>
        </p:txBody>
      </p:sp>
      <p:sp>
        <p:nvSpPr>
          <p:cNvPr id="3" name="Content Placeholder 2">
            <a:extLst>
              <a:ext uri="{FF2B5EF4-FFF2-40B4-BE49-F238E27FC236}">
                <a16:creationId xmlns:a16="http://schemas.microsoft.com/office/drawing/2014/main" id="{6ABC6254-44FA-400D-A2C8-B036A2AF44C5}"/>
              </a:ext>
            </a:extLst>
          </p:cNvPr>
          <p:cNvSpPr>
            <a:spLocks noGrp="1"/>
          </p:cNvSpPr>
          <p:nvPr>
            <p:ph idx="1"/>
          </p:nvPr>
        </p:nvSpPr>
        <p:spPr/>
        <p:txBody>
          <a:bodyPr/>
          <a:lstStyle/>
          <a:p>
            <a:r>
              <a:rPr lang="en-US" dirty="0"/>
              <a:t>Guidance on entering project schedules into the Permitting Dashboard</a:t>
            </a:r>
          </a:p>
          <a:p>
            <a:r>
              <a:rPr lang="en-US" dirty="0"/>
              <a:t>Guidance added from the </a:t>
            </a:r>
            <a:r>
              <a:rPr lang="en-US" b="1" i="1" dirty="0"/>
              <a:t>Interim Policy on Page Limits for NEPA Documents and Focused Analyses</a:t>
            </a:r>
          </a:p>
          <a:p>
            <a:r>
              <a:rPr lang="en-US" dirty="0"/>
              <a:t>Updated the Document Review Process</a:t>
            </a:r>
          </a:p>
          <a:p>
            <a:r>
              <a:rPr lang="en-US" dirty="0"/>
              <a:t>Removed Document Review Flowchart and referenced online diagram</a:t>
            </a:r>
          </a:p>
          <a:p>
            <a:pPr marL="0" indent="0">
              <a:buNone/>
            </a:pPr>
            <a:endParaRPr lang="en-US" dirty="0"/>
          </a:p>
        </p:txBody>
      </p:sp>
      <p:sp>
        <p:nvSpPr>
          <p:cNvPr id="4" name="Slide Number Placeholder 3">
            <a:extLst>
              <a:ext uri="{FF2B5EF4-FFF2-40B4-BE49-F238E27FC236}">
                <a16:creationId xmlns:a16="http://schemas.microsoft.com/office/drawing/2014/main" id="{FEBB0231-FF32-4CFC-9F51-2A73D642919D}"/>
              </a:ext>
            </a:extLst>
          </p:cNvPr>
          <p:cNvSpPr>
            <a:spLocks noGrp="1"/>
          </p:cNvSpPr>
          <p:nvPr>
            <p:ph type="sldNum" sz="quarter" idx="12"/>
          </p:nvPr>
        </p:nvSpPr>
        <p:spPr/>
        <p:txBody>
          <a:bodyPr/>
          <a:lstStyle/>
          <a:p>
            <a:fld id="{C36A997D-243A-4F89-9286-B2689FAEAD31}" type="slidenum">
              <a:rPr lang="en-US" smtClean="0"/>
              <a:t>20</a:t>
            </a:fld>
            <a:endParaRPr lang="en-US" dirty="0"/>
          </a:p>
        </p:txBody>
      </p:sp>
      <p:pic>
        <p:nvPicPr>
          <p:cNvPr id="5" name="Picture 4">
            <a:extLst>
              <a:ext uri="{FF2B5EF4-FFF2-40B4-BE49-F238E27FC236}">
                <a16:creationId xmlns:a16="http://schemas.microsoft.com/office/drawing/2014/main" id="{F27CED3E-20C8-4EF0-9782-DE89500F796A}"/>
              </a:ext>
            </a:extLst>
          </p:cNvPr>
          <p:cNvPicPr>
            <a:picLocks noChangeAspect="1"/>
          </p:cNvPicPr>
          <p:nvPr/>
        </p:nvPicPr>
        <p:blipFill>
          <a:blip r:embed="rId2"/>
          <a:stretch>
            <a:fillRect/>
          </a:stretch>
        </p:blipFill>
        <p:spPr>
          <a:xfrm>
            <a:off x="1981200" y="3499052"/>
            <a:ext cx="5372100" cy="3323138"/>
          </a:xfrm>
          <a:prstGeom prst="rect">
            <a:avLst/>
          </a:prstGeom>
        </p:spPr>
      </p:pic>
    </p:spTree>
    <p:extLst>
      <p:ext uri="{BB962C8B-B14F-4D97-AF65-F5344CB8AC3E}">
        <p14:creationId xmlns:p14="http://schemas.microsoft.com/office/powerpoint/2010/main" val="361777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7- Finding of No Significant Impact</a:t>
            </a:r>
          </a:p>
        </p:txBody>
      </p:sp>
    </p:spTree>
    <p:extLst>
      <p:ext uri="{BB962C8B-B14F-4D97-AF65-F5344CB8AC3E}">
        <p14:creationId xmlns:p14="http://schemas.microsoft.com/office/powerpoint/2010/main" val="223459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72A8-B1FA-431F-AE00-953EC72018FF}"/>
              </a:ext>
            </a:extLst>
          </p:cNvPr>
          <p:cNvSpPr>
            <a:spLocks noGrp="1"/>
          </p:cNvSpPr>
          <p:nvPr>
            <p:ph type="title"/>
          </p:nvPr>
        </p:nvSpPr>
        <p:spPr/>
        <p:txBody>
          <a:bodyPr/>
          <a:lstStyle/>
          <a:p>
            <a:r>
              <a:rPr lang="en-US" dirty="0"/>
              <a:t>Chapter 7- Finding of No Significant Impact</a:t>
            </a:r>
          </a:p>
        </p:txBody>
      </p:sp>
      <p:sp>
        <p:nvSpPr>
          <p:cNvPr id="3" name="Content Placeholder 2">
            <a:extLst>
              <a:ext uri="{FF2B5EF4-FFF2-40B4-BE49-F238E27FC236}">
                <a16:creationId xmlns:a16="http://schemas.microsoft.com/office/drawing/2014/main" id="{A282A84B-1922-4A03-9AED-7FB568D5B566}"/>
              </a:ext>
            </a:extLst>
          </p:cNvPr>
          <p:cNvSpPr>
            <a:spLocks noGrp="1"/>
          </p:cNvSpPr>
          <p:nvPr>
            <p:ph sz="half" idx="1"/>
          </p:nvPr>
        </p:nvSpPr>
        <p:spPr/>
        <p:txBody>
          <a:bodyPr/>
          <a:lstStyle/>
          <a:p>
            <a:endParaRPr lang="en-US" dirty="0"/>
          </a:p>
          <a:p>
            <a:r>
              <a:rPr lang="en-US" dirty="0"/>
              <a:t>Guidance on entering project schedules into the Permitting Dashboard</a:t>
            </a:r>
          </a:p>
          <a:p>
            <a:r>
              <a:rPr lang="en-US" dirty="0"/>
              <a:t>Updated the Document Review Process</a:t>
            </a:r>
          </a:p>
          <a:p>
            <a:r>
              <a:rPr lang="en-US" dirty="0"/>
              <a:t>Removed Document Review Flowchart and referenced online diagram</a:t>
            </a:r>
          </a:p>
          <a:p>
            <a:r>
              <a:rPr lang="en-US" dirty="0"/>
              <a:t>Limitations of Claims information updated</a:t>
            </a:r>
          </a:p>
          <a:p>
            <a:r>
              <a:rPr lang="en-US" dirty="0"/>
              <a:t>Removal of Limitations of Claims Cover Letter- reference new OEM guidance document</a:t>
            </a:r>
          </a:p>
          <a:p>
            <a:pPr marL="0" indent="0">
              <a:buNone/>
            </a:pPr>
            <a:endParaRPr lang="en-US" dirty="0"/>
          </a:p>
        </p:txBody>
      </p:sp>
      <p:sp>
        <p:nvSpPr>
          <p:cNvPr id="6" name="Content Placeholder 5">
            <a:extLst>
              <a:ext uri="{FF2B5EF4-FFF2-40B4-BE49-F238E27FC236}">
                <a16:creationId xmlns:a16="http://schemas.microsoft.com/office/drawing/2014/main" id="{769DAE1F-B3B7-4B63-868F-CEA053312204}"/>
              </a:ext>
            </a:extLst>
          </p:cNvPr>
          <p:cNvSpPr>
            <a:spLocks noGrp="1"/>
          </p:cNvSpPr>
          <p:nvPr>
            <p:ph sz="half" idx="2"/>
          </p:nvPr>
        </p:nvSpPr>
        <p:spPr/>
        <p:txBody>
          <a:bodyPr/>
          <a:lstStyle/>
          <a:p>
            <a:endParaRPr lang="en-US" dirty="0"/>
          </a:p>
        </p:txBody>
      </p:sp>
      <p:sp>
        <p:nvSpPr>
          <p:cNvPr id="4" name="Slide Number Placeholder 3">
            <a:extLst>
              <a:ext uri="{FF2B5EF4-FFF2-40B4-BE49-F238E27FC236}">
                <a16:creationId xmlns:a16="http://schemas.microsoft.com/office/drawing/2014/main" id="{D705349E-91FE-4069-BA7C-5E493094AB41}"/>
              </a:ext>
            </a:extLst>
          </p:cNvPr>
          <p:cNvSpPr>
            <a:spLocks noGrp="1"/>
          </p:cNvSpPr>
          <p:nvPr>
            <p:ph type="sldNum" sz="quarter" idx="12"/>
          </p:nvPr>
        </p:nvSpPr>
        <p:spPr/>
        <p:txBody>
          <a:bodyPr/>
          <a:lstStyle/>
          <a:p>
            <a:fld id="{C36A997D-243A-4F89-9286-B2689FAEAD31}" type="slidenum">
              <a:rPr lang="en-US" smtClean="0"/>
              <a:t>22</a:t>
            </a:fld>
            <a:endParaRPr lang="en-US" dirty="0"/>
          </a:p>
        </p:txBody>
      </p:sp>
      <p:pic>
        <p:nvPicPr>
          <p:cNvPr id="5" name="Content Placeholder 7">
            <a:extLst>
              <a:ext uri="{FF2B5EF4-FFF2-40B4-BE49-F238E27FC236}">
                <a16:creationId xmlns:a16="http://schemas.microsoft.com/office/drawing/2014/main" id="{73BD393C-D570-4057-B51D-410B3439E8B5}"/>
              </a:ext>
            </a:extLst>
          </p:cNvPr>
          <p:cNvPicPr>
            <a:picLocks noChangeAspect="1"/>
          </p:cNvPicPr>
          <p:nvPr/>
        </p:nvPicPr>
        <p:blipFill>
          <a:blip r:embed="rId2"/>
          <a:stretch>
            <a:fillRect/>
          </a:stretch>
        </p:blipFill>
        <p:spPr>
          <a:xfrm>
            <a:off x="4327864" y="1320562"/>
            <a:ext cx="3846068" cy="5105401"/>
          </a:xfrm>
          <a:prstGeom prst="rect">
            <a:avLst/>
          </a:prstGeom>
          <a:ln>
            <a:solidFill>
              <a:schemeClr val="accent1"/>
            </a:solidFill>
          </a:ln>
        </p:spPr>
      </p:pic>
    </p:spTree>
    <p:extLst>
      <p:ext uri="{BB962C8B-B14F-4D97-AF65-F5344CB8AC3E}">
        <p14:creationId xmlns:p14="http://schemas.microsoft.com/office/powerpoint/2010/main" val="469146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8- Draft Environmental Impact Statement</a:t>
            </a:r>
          </a:p>
        </p:txBody>
      </p:sp>
    </p:spTree>
    <p:extLst>
      <p:ext uri="{BB962C8B-B14F-4D97-AF65-F5344CB8AC3E}">
        <p14:creationId xmlns:p14="http://schemas.microsoft.com/office/powerpoint/2010/main" val="318040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2D92-88FE-4F55-944D-A850CCED7446}"/>
              </a:ext>
            </a:extLst>
          </p:cNvPr>
          <p:cNvSpPr>
            <a:spLocks noGrp="1"/>
          </p:cNvSpPr>
          <p:nvPr>
            <p:ph type="title"/>
          </p:nvPr>
        </p:nvSpPr>
        <p:spPr/>
        <p:txBody>
          <a:bodyPr/>
          <a:lstStyle/>
          <a:p>
            <a:r>
              <a:rPr lang="en-US" dirty="0"/>
              <a:t>Chapter 8- Draft Environmental Impact Statement</a:t>
            </a:r>
          </a:p>
        </p:txBody>
      </p:sp>
      <p:sp>
        <p:nvSpPr>
          <p:cNvPr id="3" name="Content Placeholder 2">
            <a:extLst>
              <a:ext uri="{FF2B5EF4-FFF2-40B4-BE49-F238E27FC236}">
                <a16:creationId xmlns:a16="http://schemas.microsoft.com/office/drawing/2014/main" id="{4255715C-A92E-4BA4-9E63-053E998B1EEF}"/>
              </a:ext>
            </a:extLst>
          </p:cNvPr>
          <p:cNvSpPr>
            <a:spLocks noGrp="1"/>
          </p:cNvSpPr>
          <p:nvPr>
            <p:ph idx="1"/>
          </p:nvPr>
        </p:nvSpPr>
        <p:spPr/>
        <p:txBody>
          <a:bodyPr>
            <a:normAutofit/>
          </a:bodyPr>
          <a:lstStyle/>
          <a:p>
            <a:r>
              <a:rPr lang="en-US" b="1" i="1" dirty="0"/>
              <a:t>E.O. 13807 </a:t>
            </a:r>
            <a:r>
              <a:rPr lang="en-US" dirty="0"/>
              <a:t>reference and goals </a:t>
            </a:r>
          </a:p>
          <a:p>
            <a:r>
              <a:rPr lang="en-US" dirty="0"/>
              <a:t>Explanation of the One Federal Decision (OFD) process and the types of projects it applies to</a:t>
            </a:r>
          </a:p>
          <a:p>
            <a:pPr lvl="1"/>
            <a:r>
              <a:rPr lang="en-US" b="1" i="1" dirty="0"/>
              <a:t>Interim Policy on the Application of the OFD Process to DOT Projects</a:t>
            </a:r>
          </a:p>
          <a:p>
            <a:r>
              <a:rPr lang="en-US" dirty="0"/>
              <a:t>Guidance on entering project schedules into the Permitting Dashboard</a:t>
            </a:r>
          </a:p>
          <a:p>
            <a:r>
              <a:rPr lang="en-US" dirty="0"/>
              <a:t>Re-organized Pre-Notice of Intent list and added information to include OFD items</a:t>
            </a:r>
          </a:p>
          <a:p>
            <a:r>
              <a:rPr lang="en-US" dirty="0"/>
              <a:t>Notice of Intent (NOI) information updated</a:t>
            </a:r>
          </a:p>
          <a:p>
            <a:pPr lvl="1"/>
            <a:r>
              <a:rPr lang="en-US" dirty="0"/>
              <a:t>OEM submittal of NOI to the Federal Register</a:t>
            </a:r>
          </a:p>
          <a:p>
            <a:pPr lvl="1"/>
            <a:r>
              <a:rPr lang="en-US" dirty="0"/>
              <a:t>Minor edits to the NOI Cover Letter – Figure 8-3</a:t>
            </a:r>
          </a:p>
        </p:txBody>
      </p:sp>
      <p:sp>
        <p:nvSpPr>
          <p:cNvPr id="4" name="Slide Number Placeholder 3">
            <a:extLst>
              <a:ext uri="{FF2B5EF4-FFF2-40B4-BE49-F238E27FC236}">
                <a16:creationId xmlns:a16="http://schemas.microsoft.com/office/drawing/2014/main" id="{D6958C59-1EAC-460D-B787-703312A15275}"/>
              </a:ext>
            </a:extLst>
          </p:cNvPr>
          <p:cNvSpPr>
            <a:spLocks noGrp="1"/>
          </p:cNvSpPr>
          <p:nvPr>
            <p:ph type="sldNum" sz="quarter" idx="12"/>
          </p:nvPr>
        </p:nvSpPr>
        <p:spPr/>
        <p:txBody>
          <a:bodyPr/>
          <a:lstStyle/>
          <a:p>
            <a:fld id="{C36A997D-243A-4F89-9286-B2689FAEAD31}" type="slidenum">
              <a:rPr lang="en-US" smtClean="0"/>
              <a:t>24</a:t>
            </a:fld>
            <a:endParaRPr lang="en-US" dirty="0"/>
          </a:p>
        </p:txBody>
      </p:sp>
    </p:spTree>
    <p:extLst>
      <p:ext uri="{BB962C8B-B14F-4D97-AF65-F5344CB8AC3E}">
        <p14:creationId xmlns:p14="http://schemas.microsoft.com/office/powerpoint/2010/main" val="123710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B7A8-4CFA-4F5F-9444-586A9DF24B95}"/>
              </a:ext>
            </a:extLst>
          </p:cNvPr>
          <p:cNvSpPr>
            <a:spLocks noGrp="1"/>
          </p:cNvSpPr>
          <p:nvPr>
            <p:ph type="title"/>
          </p:nvPr>
        </p:nvSpPr>
        <p:spPr/>
        <p:txBody>
          <a:bodyPr/>
          <a:lstStyle/>
          <a:p>
            <a:r>
              <a:rPr lang="en-US" dirty="0"/>
              <a:t>Chapter 8- Draft Environmental Impact Statement</a:t>
            </a:r>
          </a:p>
        </p:txBody>
      </p:sp>
      <p:sp>
        <p:nvSpPr>
          <p:cNvPr id="3" name="Content Placeholder 2">
            <a:extLst>
              <a:ext uri="{FF2B5EF4-FFF2-40B4-BE49-F238E27FC236}">
                <a16:creationId xmlns:a16="http://schemas.microsoft.com/office/drawing/2014/main" id="{09EA0064-F11A-4D9C-BC4A-DE62B7829EBF}"/>
              </a:ext>
            </a:extLst>
          </p:cNvPr>
          <p:cNvSpPr>
            <a:spLocks noGrp="1"/>
          </p:cNvSpPr>
          <p:nvPr>
            <p:ph idx="1"/>
          </p:nvPr>
        </p:nvSpPr>
        <p:spPr/>
        <p:txBody>
          <a:bodyPr>
            <a:normAutofit/>
          </a:bodyPr>
          <a:lstStyle/>
          <a:p>
            <a:r>
              <a:rPr lang="en-US" b="1" i="1" dirty="0"/>
              <a:t>Interim Policy on Page Limits for NEPA Documents and Focused Analyses</a:t>
            </a:r>
          </a:p>
          <a:p>
            <a:r>
              <a:rPr lang="en-US" dirty="0"/>
              <a:t>Updated FDOT Document Review Process</a:t>
            </a:r>
          </a:p>
          <a:p>
            <a:pPr lvl="1"/>
            <a:r>
              <a:rPr lang="en-US" dirty="0"/>
              <a:t>Guidance for Major Infrastructure Projects (MIPs)</a:t>
            </a:r>
          </a:p>
          <a:p>
            <a:pPr lvl="1"/>
            <a:r>
              <a:rPr lang="en-US" dirty="0"/>
              <a:t>Removed Document Review Flowchart and referenced online diagram</a:t>
            </a:r>
          </a:p>
          <a:p>
            <a:r>
              <a:rPr lang="en-US" dirty="0"/>
              <a:t>Notice of Availability in the Federal Register</a:t>
            </a:r>
          </a:p>
          <a:p>
            <a:pPr lvl="2"/>
            <a:r>
              <a:rPr lang="en-US" dirty="0"/>
              <a:t>Updated e-NEPA guidance</a:t>
            </a:r>
          </a:p>
          <a:p>
            <a:pPr marL="230188" lvl="1" indent="0">
              <a:buNone/>
            </a:pPr>
            <a:endParaRPr lang="en-US" dirty="0"/>
          </a:p>
        </p:txBody>
      </p:sp>
      <p:sp>
        <p:nvSpPr>
          <p:cNvPr id="4" name="Slide Number Placeholder 3">
            <a:extLst>
              <a:ext uri="{FF2B5EF4-FFF2-40B4-BE49-F238E27FC236}">
                <a16:creationId xmlns:a16="http://schemas.microsoft.com/office/drawing/2014/main" id="{A4D962B2-F850-4879-86B6-744C31C9612E}"/>
              </a:ext>
            </a:extLst>
          </p:cNvPr>
          <p:cNvSpPr>
            <a:spLocks noGrp="1"/>
          </p:cNvSpPr>
          <p:nvPr>
            <p:ph type="sldNum" sz="quarter" idx="12"/>
          </p:nvPr>
        </p:nvSpPr>
        <p:spPr/>
        <p:txBody>
          <a:bodyPr/>
          <a:lstStyle/>
          <a:p>
            <a:fld id="{C36A997D-243A-4F89-9286-B2689FAEAD31}" type="slidenum">
              <a:rPr lang="en-US" smtClean="0"/>
              <a:t>25</a:t>
            </a:fld>
            <a:endParaRPr lang="en-US" dirty="0"/>
          </a:p>
        </p:txBody>
      </p:sp>
      <p:pic>
        <p:nvPicPr>
          <p:cNvPr id="5" name="Picture 4">
            <a:extLst>
              <a:ext uri="{FF2B5EF4-FFF2-40B4-BE49-F238E27FC236}">
                <a16:creationId xmlns:a16="http://schemas.microsoft.com/office/drawing/2014/main" id="{4680F43D-ADC4-4B6E-B3E3-01E693DA5DFC}"/>
              </a:ext>
            </a:extLst>
          </p:cNvPr>
          <p:cNvPicPr>
            <a:picLocks noChangeAspect="1"/>
          </p:cNvPicPr>
          <p:nvPr/>
        </p:nvPicPr>
        <p:blipFill>
          <a:blip r:embed="rId2"/>
          <a:stretch>
            <a:fillRect/>
          </a:stretch>
        </p:blipFill>
        <p:spPr>
          <a:xfrm>
            <a:off x="2057400" y="4267200"/>
            <a:ext cx="5486400" cy="2954488"/>
          </a:xfrm>
          <a:prstGeom prst="rect">
            <a:avLst/>
          </a:prstGeom>
          <a:ln>
            <a:solidFill>
              <a:schemeClr val="accent1"/>
            </a:solidFill>
          </a:ln>
        </p:spPr>
      </p:pic>
    </p:spTree>
    <p:extLst>
      <p:ext uri="{BB962C8B-B14F-4D97-AF65-F5344CB8AC3E}">
        <p14:creationId xmlns:p14="http://schemas.microsoft.com/office/powerpoint/2010/main" val="212088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9- Final Environmental Impact Statement</a:t>
            </a:r>
          </a:p>
        </p:txBody>
      </p:sp>
    </p:spTree>
    <p:extLst>
      <p:ext uri="{BB962C8B-B14F-4D97-AF65-F5344CB8AC3E}">
        <p14:creationId xmlns:p14="http://schemas.microsoft.com/office/powerpoint/2010/main" val="363142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24F8-F072-430F-922E-3DD68B12B03C}"/>
              </a:ext>
            </a:extLst>
          </p:cNvPr>
          <p:cNvSpPr>
            <a:spLocks noGrp="1"/>
          </p:cNvSpPr>
          <p:nvPr>
            <p:ph type="title"/>
          </p:nvPr>
        </p:nvSpPr>
        <p:spPr/>
        <p:txBody>
          <a:bodyPr/>
          <a:lstStyle/>
          <a:p>
            <a:r>
              <a:rPr lang="en-US" dirty="0"/>
              <a:t>Chapter 9- Final Environmental Impact Statement</a:t>
            </a:r>
          </a:p>
        </p:txBody>
      </p:sp>
      <p:sp>
        <p:nvSpPr>
          <p:cNvPr id="3" name="Content Placeholder 2">
            <a:extLst>
              <a:ext uri="{FF2B5EF4-FFF2-40B4-BE49-F238E27FC236}">
                <a16:creationId xmlns:a16="http://schemas.microsoft.com/office/drawing/2014/main" id="{05F4790A-3C08-4865-B8DC-66057A5EEDB5}"/>
              </a:ext>
            </a:extLst>
          </p:cNvPr>
          <p:cNvSpPr>
            <a:spLocks noGrp="1"/>
          </p:cNvSpPr>
          <p:nvPr>
            <p:ph idx="1"/>
          </p:nvPr>
        </p:nvSpPr>
        <p:spPr/>
        <p:txBody>
          <a:bodyPr>
            <a:normAutofit/>
          </a:bodyPr>
          <a:lstStyle/>
          <a:p>
            <a:r>
              <a:rPr lang="en-US" b="1" i="1" dirty="0"/>
              <a:t>E.O. 13807 </a:t>
            </a:r>
            <a:r>
              <a:rPr lang="en-US" dirty="0"/>
              <a:t>reference and goals – Same as DEIS chapter</a:t>
            </a:r>
          </a:p>
          <a:p>
            <a:r>
              <a:rPr lang="en-US" dirty="0"/>
              <a:t>Guidance on entering project schedules into the Permitting Dashboard</a:t>
            </a:r>
          </a:p>
          <a:p>
            <a:r>
              <a:rPr lang="en-US" b="1" i="1" dirty="0"/>
              <a:t>U.S. Department of Transportation (USDOT) Guidance on the Use of Combined Final Environmental Impact Statements/Records of Decision and Errata Sheets in NEPA Reviews</a:t>
            </a:r>
          </a:p>
          <a:p>
            <a:r>
              <a:rPr lang="en-US" b="1" i="1" dirty="0"/>
              <a:t>Interim Policy on Page Limits for NEPA Documents and Focused Analyses</a:t>
            </a:r>
          </a:p>
          <a:p>
            <a:r>
              <a:rPr lang="en-US" dirty="0"/>
              <a:t>Change to combined standard statement</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7ACBB24-DD9E-4E3F-9580-A81C49688523}"/>
              </a:ext>
            </a:extLst>
          </p:cNvPr>
          <p:cNvSpPr>
            <a:spLocks noGrp="1"/>
          </p:cNvSpPr>
          <p:nvPr>
            <p:ph type="sldNum" sz="quarter" idx="12"/>
          </p:nvPr>
        </p:nvSpPr>
        <p:spPr/>
        <p:txBody>
          <a:bodyPr/>
          <a:lstStyle/>
          <a:p>
            <a:fld id="{C36A997D-243A-4F89-9286-B2689FAEAD31}" type="slidenum">
              <a:rPr lang="en-US" smtClean="0"/>
              <a:t>27</a:t>
            </a:fld>
            <a:endParaRPr lang="en-US" dirty="0"/>
          </a:p>
        </p:txBody>
      </p:sp>
      <p:pic>
        <p:nvPicPr>
          <p:cNvPr id="5" name="Picture 4">
            <a:extLst>
              <a:ext uri="{FF2B5EF4-FFF2-40B4-BE49-F238E27FC236}">
                <a16:creationId xmlns:a16="http://schemas.microsoft.com/office/drawing/2014/main" id="{B23B91AB-142D-4B40-9B36-37D55252211D}"/>
              </a:ext>
            </a:extLst>
          </p:cNvPr>
          <p:cNvPicPr>
            <a:picLocks noChangeAspect="1"/>
          </p:cNvPicPr>
          <p:nvPr/>
        </p:nvPicPr>
        <p:blipFill>
          <a:blip r:embed="rId2"/>
          <a:stretch>
            <a:fillRect/>
          </a:stretch>
        </p:blipFill>
        <p:spPr>
          <a:xfrm>
            <a:off x="575079" y="4560553"/>
            <a:ext cx="7902401" cy="1108727"/>
          </a:xfrm>
          <a:prstGeom prst="rect">
            <a:avLst/>
          </a:prstGeom>
        </p:spPr>
      </p:pic>
    </p:spTree>
    <p:extLst>
      <p:ext uri="{BB962C8B-B14F-4D97-AF65-F5344CB8AC3E}">
        <p14:creationId xmlns:p14="http://schemas.microsoft.com/office/powerpoint/2010/main" val="668450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8F80-A70F-4A1F-87B9-5887796AE612}"/>
              </a:ext>
            </a:extLst>
          </p:cNvPr>
          <p:cNvSpPr>
            <a:spLocks noGrp="1"/>
          </p:cNvSpPr>
          <p:nvPr>
            <p:ph type="title"/>
          </p:nvPr>
        </p:nvSpPr>
        <p:spPr/>
        <p:txBody>
          <a:bodyPr/>
          <a:lstStyle/>
          <a:p>
            <a:r>
              <a:rPr lang="en-US" dirty="0"/>
              <a:t>Chapter 9- Final Environmental Impact Statement</a:t>
            </a:r>
          </a:p>
        </p:txBody>
      </p:sp>
      <p:sp>
        <p:nvSpPr>
          <p:cNvPr id="3" name="Content Placeholder 2">
            <a:extLst>
              <a:ext uri="{FF2B5EF4-FFF2-40B4-BE49-F238E27FC236}">
                <a16:creationId xmlns:a16="http://schemas.microsoft.com/office/drawing/2014/main" id="{74D1BB41-EDE1-4E2B-9C9D-44ADE047E836}"/>
              </a:ext>
            </a:extLst>
          </p:cNvPr>
          <p:cNvSpPr>
            <a:spLocks noGrp="1"/>
          </p:cNvSpPr>
          <p:nvPr>
            <p:ph idx="1"/>
          </p:nvPr>
        </p:nvSpPr>
        <p:spPr/>
        <p:txBody>
          <a:bodyPr>
            <a:normAutofit/>
          </a:bodyPr>
          <a:lstStyle/>
          <a:p>
            <a:endParaRPr lang="en-US" dirty="0"/>
          </a:p>
          <a:p>
            <a:r>
              <a:rPr lang="en-US" dirty="0"/>
              <a:t>Updated FDOT Document Review Process</a:t>
            </a:r>
          </a:p>
          <a:p>
            <a:pPr lvl="1"/>
            <a:r>
              <a:rPr lang="en-US" dirty="0"/>
              <a:t>Removed Document Review Flowchart and referenced online diagram</a:t>
            </a:r>
          </a:p>
          <a:p>
            <a:r>
              <a:rPr lang="en-US" dirty="0"/>
              <a:t>Notice of Availability in the Federal Register</a:t>
            </a:r>
          </a:p>
          <a:p>
            <a:pPr lvl="2"/>
            <a:r>
              <a:rPr lang="en-US" dirty="0"/>
              <a:t>OEM submitting through e-NEPA</a:t>
            </a:r>
          </a:p>
          <a:p>
            <a:pPr lvl="2"/>
            <a:r>
              <a:rPr lang="en-US" dirty="0"/>
              <a:t>Updated e-NEPA guidance</a:t>
            </a:r>
          </a:p>
          <a:p>
            <a:r>
              <a:rPr lang="en-US" dirty="0"/>
              <a:t>Limitations of Claims information updated</a:t>
            </a:r>
          </a:p>
          <a:p>
            <a:r>
              <a:rPr lang="en-US" dirty="0"/>
              <a:t>Removal of Limitations of Claims Cover Letter- reference new OEM guidance document</a:t>
            </a:r>
          </a:p>
          <a:p>
            <a:endParaRPr lang="en-US" dirty="0"/>
          </a:p>
        </p:txBody>
      </p:sp>
      <p:sp>
        <p:nvSpPr>
          <p:cNvPr id="4" name="Slide Number Placeholder 3">
            <a:extLst>
              <a:ext uri="{FF2B5EF4-FFF2-40B4-BE49-F238E27FC236}">
                <a16:creationId xmlns:a16="http://schemas.microsoft.com/office/drawing/2014/main" id="{D82EAF51-6F76-4CC5-B2E2-F159716EB249}"/>
              </a:ext>
            </a:extLst>
          </p:cNvPr>
          <p:cNvSpPr>
            <a:spLocks noGrp="1"/>
          </p:cNvSpPr>
          <p:nvPr>
            <p:ph type="sldNum" sz="quarter" idx="12"/>
          </p:nvPr>
        </p:nvSpPr>
        <p:spPr/>
        <p:txBody>
          <a:bodyPr/>
          <a:lstStyle/>
          <a:p>
            <a:fld id="{C36A997D-243A-4F89-9286-B2689FAEAD31}" type="slidenum">
              <a:rPr lang="en-US" smtClean="0"/>
              <a:t>28</a:t>
            </a:fld>
            <a:endParaRPr lang="en-US" dirty="0"/>
          </a:p>
        </p:txBody>
      </p:sp>
    </p:spTree>
    <p:extLst>
      <p:ext uri="{BB962C8B-B14F-4D97-AF65-F5344CB8AC3E}">
        <p14:creationId xmlns:p14="http://schemas.microsoft.com/office/powerpoint/2010/main" val="1281579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C5C023-7B6E-4798-A1F3-FE5A40FFCDC3}"/>
              </a:ext>
            </a:extLst>
          </p:cNvPr>
          <p:cNvSpPr>
            <a:spLocks noGrp="1"/>
          </p:cNvSpPr>
          <p:nvPr>
            <p:ph type="title"/>
          </p:nvPr>
        </p:nvSpPr>
        <p:spPr/>
        <p:txBody>
          <a:bodyPr/>
          <a:lstStyle/>
          <a:p>
            <a:r>
              <a:rPr lang="en-US" dirty="0"/>
              <a:t>Chapter 9- Final Environmental Impact Statement</a:t>
            </a:r>
          </a:p>
        </p:txBody>
      </p:sp>
      <p:sp>
        <p:nvSpPr>
          <p:cNvPr id="3" name="Content Placeholder 2">
            <a:extLst>
              <a:ext uri="{FF2B5EF4-FFF2-40B4-BE49-F238E27FC236}">
                <a16:creationId xmlns:a16="http://schemas.microsoft.com/office/drawing/2014/main" id="{2CA5141B-ED27-4EB6-84BE-4B219D6B1DDD}"/>
              </a:ext>
            </a:extLst>
          </p:cNvPr>
          <p:cNvSpPr>
            <a:spLocks noGrp="1"/>
          </p:cNvSpPr>
          <p:nvPr>
            <p:ph sz="half" idx="1"/>
          </p:nvPr>
        </p:nvSpPr>
        <p:spPr/>
        <p:txBody>
          <a:bodyPr>
            <a:normAutofit fontScale="92500"/>
          </a:bodyPr>
          <a:lstStyle/>
          <a:p>
            <a:r>
              <a:rPr lang="en-US" dirty="0"/>
              <a:t>Deleted the Record of Decision Standard Statement from the ROD itself </a:t>
            </a:r>
          </a:p>
          <a:p>
            <a:r>
              <a:rPr lang="en-US" dirty="0"/>
              <a:t>Added it to the Cover Pages</a:t>
            </a:r>
          </a:p>
          <a:p>
            <a:pPr lvl="1"/>
            <a:r>
              <a:rPr lang="en-US" dirty="0"/>
              <a:t>Language was modified</a:t>
            </a:r>
          </a:p>
          <a:p>
            <a:pPr lvl="2"/>
            <a:r>
              <a:rPr lang="en-US" dirty="0"/>
              <a:t>Record of Decision</a:t>
            </a:r>
          </a:p>
          <a:p>
            <a:pPr lvl="3"/>
            <a:r>
              <a:rPr lang="en-US" dirty="0"/>
              <a:t>If submitted separately from ROD</a:t>
            </a:r>
          </a:p>
          <a:p>
            <a:pPr lvl="2"/>
            <a:r>
              <a:rPr lang="en-US" dirty="0"/>
              <a:t>Final Environmental Impact Statement/Record of Decision</a:t>
            </a:r>
          </a:p>
          <a:p>
            <a:pPr lvl="2"/>
            <a:r>
              <a:rPr lang="en-US" dirty="0"/>
              <a:t>Final Environmental Impact Statement/Record of Decision - Section 4(f) Approval </a:t>
            </a:r>
          </a:p>
          <a:p>
            <a:pPr lvl="2"/>
            <a:r>
              <a:rPr lang="en-US" dirty="0"/>
              <a:t>Final Environmental Impact Statement/Record of Decision -Section 4(f) </a:t>
            </a:r>
            <a:r>
              <a:rPr lang="en-US" i="1" dirty="0"/>
              <a:t>de minimis</a:t>
            </a:r>
            <a:r>
              <a:rPr lang="en-US" dirty="0"/>
              <a:t> Approval </a:t>
            </a:r>
          </a:p>
          <a:p>
            <a:endParaRPr lang="en-US" dirty="0"/>
          </a:p>
        </p:txBody>
      </p:sp>
      <p:sp>
        <p:nvSpPr>
          <p:cNvPr id="4" name="Slide Number Placeholder 3">
            <a:extLst>
              <a:ext uri="{FF2B5EF4-FFF2-40B4-BE49-F238E27FC236}">
                <a16:creationId xmlns:a16="http://schemas.microsoft.com/office/drawing/2014/main" id="{C9CCED35-4661-4E5C-93B7-B0B41A6D95DB}"/>
              </a:ext>
            </a:extLst>
          </p:cNvPr>
          <p:cNvSpPr>
            <a:spLocks noGrp="1"/>
          </p:cNvSpPr>
          <p:nvPr>
            <p:ph type="sldNum" sz="quarter" idx="12"/>
          </p:nvPr>
        </p:nvSpPr>
        <p:spPr/>
        <p:txBody>
          <a:bodyPr/>
          <a:lstStyle/>
          <a:p>
            <a:fld id="{C36A997D-243A-4F89-9286-B2689FAEAD31}" type="slidenum">
              <a:rPr lang="en-US" smtClean="0"/>
              <a:t>29</a:t>
            </a:fld>
            <a:endParaRPr lang="en-US" dirty="0"/>
          </a:p>
        </p:txBody>
      </p:sp>
      <p:pic>
        <p:nvPicPr>
          <p:cNvPr id="11" name="Content Placeholder 10">
            <a:extLst>
              <a:ext uri="{FF2B5EF4-FFF2-40B4-BE49-F238E27FC236}">
                <a16:creationId xmlns:a16="http://schemas.microsoft.com/office/drawing/2014/main" id="{4DAF88FC-14A9-4ECA-A860-B96A15D8DFAD}"/>
              </a:ext>
            </a:extLst>
          </p:cNvPr>
          <p:cNvPicPr>
            <a:picLocks noGrp="1" noChangeAspect="1"/>
          </p:cNvPicPr>
          <p:nvPr>
            <p:ph sz="half" idx="2"/>
          </p:nvPr>
        </p:nvPicPr>
        <p:blipFill>
          <a:blip r:embed="rId2"/>
          <a:stretch>
            <a:fillRect/>
          </a:stretch>
        </p:blipFill>
        <p:spPr>
          <a:xfrm>
            <a:off x="4291635" y="1162974"/>
            <a:ext cx="4852365" cy="6331744"/>
          </a:xfrm>
          <a:prstGeom prst="rect">
            <a:avLst/>
          </a:prstGeom>
          <a:ln>
            <a:solidFill>
              <a:schemeClr val="accent1"/>
            </a:solidFill>
          </a:ln>
        </p:spPr>
      </p:pic>
    </p:spTree>
    <p:extLst>
      <p:ext uri="{BB962C8B-B14F-4D97-AF65-F5344CB8AC3E}">
        <p14:creationId xmlns:p14="http://schemas.microsoft.com/office/powerpoint/2010/main" val="386127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DE82-F980-4F30-AEE9-C061026BE1D7}"/>
              </a:ext>
            </a:extLst>
          </p:cNvPr>
          <p:cNvSpPr>
            <a:spLocks noGrp="1"/>
          </p:cNvSpPr>
          <p:nvPr>
            <p:ph type="title"/>
          </p:nvPr>
        </p:nvSpPr>
        <p:spPr/>
        <p:txBody>
          <a:bodyPr/>
          <a:lstStyle/>
          <a:p>
            <a:r>
              <a:rPr lang="en-US" dirty="0"/>
              <a:t>Which describes you best?</a:t>
            </a:r>
          </a:p>
        </p:txBody>
      </p:sp>
      <p:sp>
        <p:nvSpPr>
          <p:cNvPr id="3" name="Slide Number Placeholder 2">
            <a:extLst>
              <a:ext uri="{FF2B5EF4-FFF2-40B4-BE49-F238E27FC236}">
                <a16:creationId xmlns:a16="http://schemas.microsoft.com/office/drawing/2014/main" id="{254DEBB9-61D9-4D5C-A907-6E1CDE6B6020}"/>
              </a:ext>
            </a:extLst>
          </p:cNvPr>
          <p:cNvSpPr>
            <a:spLocks noGrp="1"/>
          </p:cNvSpPr>
          <p:nvPr>
            <p:ph type="sldNum" sz="quarter" idx="12"/>
          </p:nvPr>
        </p:nvSpPr>
        <p:spPr/>
        <p:txBody>
          <a:bodyPr/>
          <a:lstStyle/>
          <a:p>
            <a:fld id="{C36A997D-243A-4F89-9286-B2689FAEAD31}" type="slidenum">
              <a:rPr lang="en-US" smtClean="0"/>
              <a:t>3</a:t>
            </a:fld>
            <a:endParaRPr lang="en-US" dirty="0"/>
          </a:p>
        </p:txBody>
      </p:sp>
    </p:spTree>
    <p:extLst>
      <p:ext uri="{BB962C8B-B14F-4D97-AF65-F5344CB8AC3E}">
        <p14:creationId xmlns:p14="http://schemas.microsoft.com/office/powerpoint/2010/main" val="418720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10- State, Local, or Privately Funded Project Delivery</a:t>
            </a:r>
          </a:p>
        </p:txBody>
      </p:sp>
    </p:spTree>
    <p:extLst>
      <p:ext uri="{BB962C8B-B14F-4D97-AF65-F5344CB8AC3E}">
        <p14:creationId xmlns:p14="http://schemas.microsoft.com/office/powerpoint/2010/main" val="2065911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4969-9294-43F0-AF9C-7A2F987AC530}"/>
              </a:ext>
            </a:extLst>
          </p:cNvPr>
          <p:cNvSpPr>
            <a:spLocks noGrp="1"/>
          </p:cNvSpPr>
          <p:nvPr>
            <p:ph type="title"/>
          </p:nvPr>
        </p:nvSpPr>
        <p:spPr/>
        <p:txBody>
          <a:bodyPr/>
          <a:lstStyle/>
          <a:p>
            <a:r>
              <a:rPr lang="en-US" dirty="0"/>
              <a:t>Chapter 10- State, Local, or Privately Funded Project Delivery</a:t>
            </a:r>
          </a:p>
        </p:txBody>
      </p:sp>
      <p:sp>
        <p:nvSpPr>
          <p:cNvPr id="3" name="Content Placeholder 2">
            <a:extLst>
              <a:ext uri="{FF2B5EF4-FFF2-40B4-BE49-F238E27FC236}">
                <a16:creationId xmlns:a16="http://schemas.microsoft.com/office/drawing/2014/main" id="{58BF2A6C-94B8-46BB-89DF-A5AD9233C8D7}"/>
              </a:ext>
            </a:extLst>
          </p:cNvPr>
          <p:cNvSpPr>
            <a:spLocks noGrp="1"/>
          </p:cNvSpPr>
          <p:nvPr>
            <p:ph sz="half" idx="1"/>
          </p:nvPr>
        </p:nvSpPr>
        <p:spPr/>
        <p:txBody>
          <a:bodyPr/>
          <a:lstStyle/>
          <a:p>
            <a:endParaRPr lang="en-US" dirty="0"/>
          </a:p>
          <a:p>
            <a:r>
              <a:rPr lang="en-US" dirty="0"/>
              <a:t>Guidance on  the State Environmental Impact Report (SEIR) Re-evaluation Form</a:t>
            </a:r>
          </a:p>
          <a:p>
            <a:r>
              <a:rPr lang="en-US" dirty="0"/>
              <a:t>Renamed Section 7 of the SEIR Re-evaluation Form</a:t>
            </a:r>
          </a:p>
          <a:p>
            <a:r>
              <a:rPr lang="en-US" dirty="0"/>
              <a:t>Changed the District Approval signature to District Environmental Manager or designee</a:t>
            </a:r>
          </a:p>
          <a:p>
            <a:r>
              <a:rPr lang="en-US" dirty="0"/>
              <a:t>Removed the District Secretary signature</a:t>
            </a:r>
          </a:p>
          <a:p>
            <a:endParaRPr lang="en-US" dirty="0"/>
          </a:p>
          <a:p>
            <a:pPr marL="0" indent="0">
              <a:buNone/>
            </a:pPr>
            <a:endParaRPr lang="en-US" dirty="0"/>
          </a:p>
        </p:txBody>
      </p:sp>
      <p:sp>
        <p:nvSpPr>
          <p:cNvPr id="5" name="Content Placeholder 4">
            <a:extLst>
              <a:ext uri="{FF2B5EF4-FFF2-40B4-BE49-F238E27FC236}">
                <a16:creationId xmlns:a16="http://schemas.microsoft.com/office/drawing/2014/main" id="{89AE168E-870E-4698-BCB0-11B1D71888AD}"/>
              </a:ext>
            </a:extLst>
          </p:cNvPr>
          <p:cNvSpPr>
            <a:spLocks noGrp="1"/>
          </p:cNvSpPr>
          <p:nvPr>
            <p:ph sz="half" idx="2"/>
          </p:nvPr>
        </p:nvSpPr>
        <p:spPr/>
        <p:txBody>
          <a:bodyPr/>
          <a:lstStyle/>
          <a:p>
            <a:endParaRPr lang="en-US" dirty="0"/>
          </a:p>
        </p:txBody>
      </p:sp>
      <p:sp>
        <p:nvSpPr>
          <p:cNvPr id="4" name="Slide Number Placeholder 3">
            <a:extLst>
              <a:ext uri="{FF2B5EF4-FFF2-40B4-BE49-F238E27FC236}">
                <a16:creationId xmlns:a16="http://schemas.microsoft.com/office/drawing/2014/main" id="{CC4ED8A5-5C0B-4C14-AD9E-F9812F991202}"/>
              </a:ext>
            </a:extLst>
          </p:cNvPr>
          <p:cNvSpPr>
            <a:spLocks noGrp="1"/>
          </p:cNvSpPr>
          <p:nvPr>
            <p:ph type="sldNum" sz="quarter" idx="12"/>
          </p:nvPr>
        </p:nvSpPr>
        <p:spPr/>
        <p:txBody>
          <a:bodyPr/>
          <a:lstStyle/>
          <a:p>
            <a:fld id="{C36A997D-243A-4F89-9286-B2689FAEAD31}" type="slidenum">
              <a:rPr lang="en-US" smtClean="0"/>
              <a:t>31</a:t>
            </a:fld>
            <a:endParaRPr lang="en-US" dirty="0"/>
          </a:p>
        </p:txBody>
      </p:sp>
      <p:pic>
        <p:nvPicPr>
          <p:cNvPr id="7" name="Picture 6">
            <a:extLst>
              <a:ext uri="{FF2B5EF4-FFF2-40B4-BE49-F238E27FC236}">
                <a16:creationId xmlns:a16="http://schemas.microsoft.com/office/drawing/2014/main" id="{C2101490-77D2-4141-A7DB-5B35C81AA0CF}"/>
              </a:ext>
            </a:extLst>
          </p:cNvPr>
          <p:cNvPicPr>
            <a:picLocks noChangeAspect="1"/>
          </p:cNvPicPr>
          <p:nvPr/>
        </p:nvPicPr>
        <p:blipFill>
          <a:blip r:embed="rId2"/>
          <a:stretch>
            <a:fillRect/>
          </a:stretch>
        </p:blipFill>
        <p:spPr>
          <a:xfrm>
            <a:off x="4262721" y="2134942"/>
            <a:ext cx="4809557" cy="2745613"/>
          </a:xfrm>
          <a:prstGeom prst="rect">
            <a:avLst/>
          </a:prstGeom>
          <a:ln>
            <a:solidFill>
              <a:schemeClr val="accent1"/>
            </a:solidFill>
          </a:ln>
        </p:spPr>
      </p:pic>
    </p:spTree>
    <p:extLst>
      <p:ext uri="{BB962C8B-B14F-4D97-AF65-F5344CB8AC3E}">
        <p14:creationId xmlns:p14="http://schemas.microsoft.com/office/powerpoint/2010/main" val="2329471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D83D-25AC-4665-8CC5-86F2ECC474D3}"/>
              </a:ext>
            </a:extLst>
          </p:cNvPr>
          <p:cNvSpPr>
            <a:spLocks noGrp="1"/>
          </p:cNvSpPr>
          <p:nvPr>
            <p:ph type="title"/>
          </p:nvPr>
        </p:nvSpPr>
        <p:spPr/>
        <p:txBody>
          <a:bodyPr/>
          <a:lstStyle/>
          <a:p>
            <a:r>
              <a:rPr lang="en-US" dirty="0"/>
              <a:t>Chapter 10- State, Local, or Privately Funded Project Delivery</a:t>
            </a:r>
          </a:p>
        </p:txBody>
      </p:sp>
      <p:sp>
        <p:nvSpPr>
          <p:cNvPr id="3" name="Content Placeholder 2">
            <a:extLst>
              <a:ext uri="{FF2B5EF4-FFF2-40B4-BE49-F238E27FC236}">
                <a16:creationId xmlns:a16="http://schemas.microsoft.com/office/drawing/2014/main" id="{78354011-A2EE-44DE-9BF6-3AD6C2E109AB}"/>
              </a:ext>
            </a:extLst>
          </p:cNvPr>
          <p:cNvSpPr>
            <a:spLocks noGrp="1"/>
          </p:cNvSpPr>
          <p:nvPr>
            <p:ph idx="1"/>
          </p:nvPr>
        </p:nvSpPr>
        <p:spPr/>
        <p:txBody>
          <a:bodyPr>
            <a:normAutofit/>
          </a:bodyPr>
          <a:lstStyle/>
          <a:p>
            <a:r>
              <a:rPr lang="en-US" dirty="0"/>
              <a:t>Edits to the Document Review Process</a:t>
            </a:r>
          </a:p>
          <a:p>
            <a:r>
              <a:rPr lang="en-US" dirty="0"/>
              <a:t>New question to the Non-Major State Action Checklist for state conservation lands subject to review and approval of the ARC</a:t>
            </a:r>
          </a:p>
          <a:p>
            <a:endParaRPr lang="en-US" dirty="0"/>
          </a:p>
          <a:p>
            <a:endParaRPr lang="en-US" dirty="0"/>
          </a:p>
          <a:p>
            <a:endParaRPr lang="en-US" dirty="0"/>
          </a:p>
          <a:p>
            <a:endParaRPr lang="en-US" dirty="0"/>
          </a:p>
          <a:p>
            <a:endParaRPr lang="en-US" dirty="0"/>
          </a:p>
          <a:p>
            <a:r>
              <a:rPr lang="en-US" dirty="0"/>
              <a:t>Changes to SEIR and PEIR Forms to incorporate issue name changes</a:t>
            </a:r>
          </a:p>
          <a:p>
            <a:r>
              <a:rPr lang="en-US" dirty="0"/>
              <a:t>All forms will be updated in SWEPT</a:t>
            </a:r>
          </a:p>
          <a:p>
            <a:endParaRPr lang="en-US" dirty="0"/>
          </a:p>
        </p:txBody>
      </p:sp>
      <p:sp>
        <p:nvSpPr>
          <p:cNvPr id="4" name="Slide Number Placeholder 3">
            <a:extLst>
              <a:ext uri="{FF2B5EF4-FFF2-40B4-BE49-F238E27FC236}">
                <a16:creationId xmlns:a16="http://schemas.microsoft.com/office/drawing/2014/main" id="{B2617905-3BA2-4497-9119-650F3AB3542D}"/>
              </a:ext>
            </a:extLst>
          </p:cNvPr>
          <p:cNvSpPr>
            <a:spLocks noGrp="1"/>
          </p:cNvSpPr>
          <p:nvPr>
            <p:ph type="sldNum" sz="quarter" idx="12"/>
          </p:nvPr>
        </p:nvSpPr>
        <p:spPr/>
        <p:txBody>
          <a:bodyPr/>
          <a:lstStyle/>
          <a:p>
            <a:fld id="{C36A997D-243A-4F89-9286-B2689FAEAD31}" type="slidenum">
              <a:rPr lang="en-US" smtClean="0"/>
              <a:t>32</a:t>
            </a:fld>
            <a:endParaRPr lang="en-US" dirty="0"/>
          </a:p>
        </p:txBody>
      </p:sp>
      <p:pic>
        <p:nvPicPr>
          <p:cNvPr id="5" name="Picture 4">
            <a:extLst>
              <a:ext uri="{FF2B5EF4-FFF2-40B4-BE49-F238E27FC236}">
                <a16:creationId xmlns:a16="http://schemas.microsoft.com/office/drawing/2014/main" id="{C8BEE133-892B-4DA3-95FD-AECDBB6D4795}"/>
              </a:ext>
            </a:extLst>
          </p:cNvPr>
          <p:cNvPicPr>
            <a:picLocks noChangeAspect="1"/>
          </p:cNvPicPr>
          <p:nvPr/>
        </p:nvPicPr>
        <p:blipFill>
          <a:blip r:embed="rId2"/>
          <a:stretch>
            <a:fillRect/>
          </a:stretch>
        </p:blipFill>
        <p:spPr>
          <a:xfrm>
            <a:off x="914400" y="2472657"/>
            <a:ext cx="7129965" cy="1912686"/>
          </a:xfrm>
          <a:prstGeom prst="rect">
            <a:avLst/>
          </a:prstGeom>
        </p:spPr>
      </p:pic>
    </p:spTree>
    <p:extLst>
      <p:ext uri="{BB962C8B-B14F-4D97-AF65-F5344CB8AC3E}">
        <p14:creationId xmlns:p14="http://schemas.microsoft.com/office/powerpoint/2010/main" val="1459975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3495-B541-4FEF-9BF8-A7FD5FD320BF}"/>
              </a:ext>
            </a:extLst>
          </p:cNvPr>
          <p:cNvSpPr>
            <a:spLocks noGrp="1"/>
          </p:cNvSpPr>
          <p:nvPr>
            <p:ph type="title"/>
          </p:nvPr>
        </p:nvSpPr>
        <p:spPr/>
        <p:txBody>
          <a:bodyPr/>
          <a:lstStyle/>
          <a:p>
            <a:r>
              <a:rPr lang="en-US" dirty="0"/>
              <a:t>Chapter 11- Public Involvement</a:t>
            </a:r>
          </a:p>
        </p:txBody>
      </p:sp>
      <p:sp>
        <p:nvSpPr>
          <p:cNvPr id="3" name="Slide Number Placeholder 2">
            <a:extLst>
              <a:ext uri="{FF2B5EF4-FFF2-40B4-BE49-F238E27FC236}">
                <a16:creationId xmlns:a16="http://schemas.microsoft.com/office/drawing/2014/main" id="{0E95F085-2BE5-46B4-ACE0-AC07A768E8D9}"/>
              </a:ext>
            </a:extLst>
          </p:cNvPr>
          <p:cNvSpPr>
            <a:spLocks noGrp="1"/>
          </p:cNvSpPr>
          <p:nvPr>
            <p:ph type="sldNum" sz="quarter" idx="12"/>
          </p:nvPr>
        </p:nvSpPr>
        <p:spPr/>
        <p:txBody>
          <a:bodyPr/>
          <a:lstStyle/>
          <a:p>
            <a:fld id="{C36A997D-243A-4F89-9286-B2689FAEAD31}" type="slidenum">
              <a:rPr lang="en-US" smtClean="0"/>
              <a:t>33</a:t>
            </a:fld>
            <a:endParaRPr lang="en-US" dirty="0"/>
          </a:p>
        </p:txBody>
      </p:sp>
      <p:sp>
        <p:nvSpPr>
          <p:cNvPr id="4" name="TextBox 3">
            <a:extLst>
              <a:ext uri="{FF2B5EF4-FFF2-40B4-BE49-F238E27FC236}">
                <a16:creationId xmlns:a16="http://schemas.microsoft.com/office/drawing/2014/main" id="{A3367D48-ECA4-4334-A86A-A8543A3D59ED}"/>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pic>
        <p:nvPicPr>
          <p:cNvPr id="5" name="Picture 2">
            <a:extLst>
              <a:ext uri="{FF2B5EF4-FFF2-40B4-BE49-F238E27FC236}">
                <a16:creationId xmlns:a16="http://schemas.microsoft.com/office/drawing/2014/main" id="{EDE7F175-6D81-45C7-AC10-6777FEA3DA1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1099" t="20439" r="2015" b="18317"/>
          <a:stretch/>
        </p:blipFill>
        <p:spPr bwMode="auto">
          <a:xfrm>
            <a:off x="4191000" y="-26634"/>
            <a:ext cx="4951520" cy="2550367"/>
          </a:xfrm>
          <a:prstGeom prst="rect">
            <a:avLst/>
          </a:prstGeom>
          <a:noFill/>
          <a:ln w="9525">
            <a:noFill/>
            <a:miter lim="800000"/>
            <a:headEnd/>
            <a:tailEnd/>
          </a:ln>
          <a:effectLst/>
        </p:spPr>
      </p:pic>
    </p:spTree>
    <p:extLst>
      <p:ext uri="{BB962C8B-B14F-4D97-AF65-F5344CB8AC3E}">
        <p14:creationId xmlns:p14="http://schemas.microsoft.com/office/powerpoint/2010/main" val="718784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12- Environmental Permits</a:t>
            </a:r>
          </a:p>
        </p:txBody>
      </p:sp>
      <p:pic>
        <p:nvPicPr>
          <p:cNvPr id="3" name="Picture 2">
            <a:extLst>
              <a:ext uri="{FF2B5EF4-FFF2-40B4-BE49-F238E27FC236}">
                <a16:creationId xmlns:a16="http://schemas.microsoft.com/office/drawing/2014/main" id="{E4F2B263-0EB5-4FA4-AA6A-A429DE9CDC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3810000" cy="2529840"/>
          </a:xfrm>
          <a:prstGeom prst="rect">
            <a:avLst/>
          </a:prstGeom>
        </p:spPr>
      </p:pic>
    </p:spTree>
    <p:extLst>
      <p:ext uri="{BB962C8B-B14F-4D97-AF65-F5344CB8AC3E}">
        <p14:creationId xmlns:p14="http://schemas.microsoft.com/office/powerpoint/2010/main" val="219148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4B07-E779-4B40-AD29-BDCB66E82E82}"/>
              </a:ext>
            </a:extLst>
          </p:cNvPr>
          <p:cNvSpPr>
            <a:spLocks noGrp="1"/>
          </p:cNvSpPr>
          <p:nvPr>
            <p:ph type="title"/>
          </p:nvPr>
        </p:nvSpPr>
        <p:spPr/>
        <p:txBody>
          <a:bodyPr/>
          <a:lstStyle/>
          <a:p>
            <a:r>
              <a:rPr lang="en-US" dirty="0"/>
              <a:t>Chapter 12- Environmental Permits</a:t>
            </a:r>
          </a:p>
        </p:txBody>
      </p:sp>
      <p:sp>
        <p:nvSpPr>
          <p:cNvPr id="3" name="Content Placeholder 2">
            <a:extLst>
              <a:ext uri="{FF2B5EF4-FFF2-40B4-BE49-F238E27FC236}">
                <a16:creationId xmlns:a16="http://schemas.microsoft.com/office/drawing/2014/main" id="{1DF33C6C-4CC5-4B1E-A063-93EEAF82037E}"/>
              </a:ext>
            </a:extLst>
          </p:cNvPr>
          <p:cNvSpPr>
            <a:spLocks noGrp="1"/>
          </p:cNvSpPr>
          <p:nvPr>
            <p:ph sz="half" idx="1"/>
          </p:nvPr>
        </p:nvSpPr>
        <p:spPr/>
        <p:txBody>
          <a:bodyPr/>
          <a:lstStyle/>
          <a:p>
            <a:endParaRPr lang="en-US" dirty="0"/>
          </a:p>
          <a:p>
            <a:r>
              <a:rPr lang="en-US" dirty="0"/>
              <a:t>Reference to the FDOT Permit Handbook </a:t>
            </a:r>
          </a:p>
          <a:p>
            <a:r>
              <a:rPr lang="en-US" dirty="0"/>
              <a:t>Updated -osprey is no longer listed in Florida</a:t>
            </a:r>
          </a:p>
          <a:p>
            <a:pPr lvl="1"/>
            <a:r>
              <a:rPr lang="en-US" dirty="0"/>
              <a:t>Updated figures</a:t>
            </a:r>
          </a:p>
          <a:p>
            <a:r>
              <a:rPr lang="en-US" dirty="0"/>
              <a:t>Replaced USCG information with a reference to Part 1, Chapter 16</a:t>
            </a:r>
          </a:p>
          <a:p>
            <a:r>
              <a:rPr lang="en-US" dirty="0"/>
              <a:t>Minor clarification changes</a:t>
            </a:r>
          </a:p>
        </p:txBody>
      </p:sp>
      <p:sp>
        <p:nvSpPr>
          <p:cNvPr id="6" name="Content Placeholder 5">
            <a:extLst>
              <a:ext uri="{FF2B5EF4-FFF2-40B4-BE49-F238E27FC236}">
                <a16:creationId xmlns:a16="http://schemas.microsoft.com/office/drawing/2014/main" id="{10E7319F-DD85-49BA-A498-9929077498A5}"/>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203E1B7A-9971-4DC3-9407-A8F8DF660961}"/>
              </a:ext>
            </a:extLst>
          </p:cNvPr>
          <p:cNvSpPr>
            <a:spLocks noGrp="1"/>
          </p:cNvSpPr>
          <p:nvPr>
            <p:ph type="sldNum" sz="quarter" idx="12"/>
          </p:nvPr>
        </p:nvSpPr>
        <p:spPr/>
        <p:txBody>
          <a:bodyPr/>
          <a:lstStyle/>
          <a:p>
            <a:fld id="{C36A997D-243A-4F89-9286-B2689FAEAD31}" type="slidenum">
              <a:rPr lang="en-US" smtClean="0"/>
              <a:t>35</a:t>
            </a:fld>
            <a:endParaRPr lang="en-US" dirty="0"/>
          </a:p>
        </p:txBody>
      </p:sp>
      <p:pic>
        <p:nvPicPr>
          <p:cNvPr id="5" name="Picture 4">
            <a:extLst>
              <a:ext uri="{FF2B5EF4-FFF2-40B4-BE49-F238E27FC236}">
                <a16:creationId xmlns:a16="http://schemas.microsoft.com/office/drawing/2014/main" id="{81FC88A9-D12D-41BC-BA0C-BFA4011E7EA9}"/>
              </a:ext>
            </a:extLst>
          </p:cNvPr>
          <p:cNvPicPr>
            <a:picLocks noChangeAspect="1"/>
          </p:cNvPicPr>
          <p:nvPr/>
        </p:nvPicPr>
        <p:blipFill>
          <a:blip r:embed="rId2"/>
          <a:stretch>
            <a:fillRect/>
          </a:stretch>
        </p:blipFill>
        <p:spPr>
          <a:xfrm>
            <a:off x="4449693" y="1139300"/>
            <a:ext cx="4237107" cy="4801090"/>
          </a:xfrm>
          <a:prstGeom prst="rect">
            <a:avLst/>
          </a:prstGeom>
          <a:noFill/>
          <a:ln>
            <a:solidFill>
              <a:schemeClr val="accent1"/>
            </a:solidFill>
          </a:ln>
        </p:spPr>
      </p:pic>
    </p:spTree>
    <p:extLst>
      <p:ext uri="{BB962C8B-B14F-4D97-AF65-F5344CB8AC3E}">
        <p14:creationId xmlns:p14="http://schemas.microsoft.com/office/powerpoint/2010/main" val="1740006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13- Re-evaluations</a:t>
            </a:r>
          </a:p>
        </p:txBody>
      </p:sp>
    </p:spTree>
    <p:extLst>
      <p:ext uri="{BB962C8B-B14F-4D97-AF65-F5344CB8AC3E}">
        <p14:creationId xmlns:p14="http://schemas.microsoft.com/office/powerpoint/2010/main" val="684502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71D8-9A09-4182-A8EE-944E4DB36951}"/>
              </a:ext>
            </a:extLst>
          </p:cNvPr>
          <p:cNvSpPr>
            <a:spLocks noGrp="1"/>
          </p:cNvSpPr>
          <p:nvPr>
            <p:ph type="title"/>
          </p:nvPr>
        </p:nvSpPr>
        <p:spPr/>
        <p:txBody>
          <a:bodyPr/>
          <a:lstStyle/>
          <a:p>
            <a:r>
              <a:rPr lang="en-US" dirty="0"/>
              <a:t>Chapter 13- Re-evaluations</a:t>
            </a:r>
          </a:p>
        </p:txBody>
      </p:sp>
      <p:sp>
        <p:nvSpPr>
          <p:cNvPr id="3" name="Content Placeholder 2">
            <a:extLst>
              <a:ext uri="{FF2B5EF4-FFF2-40B4-BE49-F238E27FC236}">
                <a16:creationId xmlns:a16="http://schemas.microsoft.com/office/drawing/2014/main" id="{3320BC9F-3C04-4EC2-B6C7-EB80DEC9EE93}"/>
              </a:ext>
            </a:extLst>
          </p:cNvPr>
          <p:cNvSpPr>
            <a:spLocks noGrp="1"/>
          </p:cNvSpPr>
          <p:nvPr>
            <p:ph idx="1"/>
          </p:nvPr>
        </p:nvSpPr>
        <p:spPr/>
        <p:txBody>
          <a:bodyPr/>
          <a:lstStyle/>
          <a:p>
            <a:r>
              <a:rPr lang="en-US" b="1" i="1" dirty="0"/>
              <a:t>NEPA Re-Evaluation Joint Guidance for Federal Highway Administration (FHWA), Federal Railroad Administration (FRA), &amp; Federal Transit Administration (FTA)</a:t>
            </a:r>
          </a:p>
          <a:p>
            <a:pPr lvl="1"/>
            <a:r>
              <a:rPr lang="en-US" dirty="0"/>
              <a:t>For clarification, no changes to the procedure</a:t>
            </a:r>
            <a:endParaRPr lang="en-US" b="1" i="1" dirty="0"/>
          </a:p>
          <a:p>
            <a:r>
              <a:rPr lang="en-US" dirty="0"/>
              <a:t>Updated the Document Review Process</a:t>
            </a:r>
          </a:p>
          <a:p>
            <a:r>
              <a:rPr lang="en-US" dirty="0"/>
              <a:t>Clarification on when Re-evaluations are needed</a:t>
            </a:r>
          </a:p>
          <a:p>
            <a:r>
              <a:rPr lang="en-US" dirty="0"/>
              <a:t>Minor edits to                                                                                                                   the Re-evaluation Form</a:t>
            </a:r>
          </a:p>
        </p:txBody>
      </p:sp>
      <p:sp>
        <p:nvSpPr>
          <p:cNvPr id="4" name="Slide Number Placeholder 3">
            <a:extLst>
              <a:ext uri="{FF2B5EF4-FFF2-40B4-BE49-F238E27FC236}">
                <a16:creationId xmlns:a16="http://schemas.microsoft.com/office/drawing/2014/main" id="{71BF8AED-954E-4E73-8C95-68143855C977}"/>
              </a:ext>
            </a:extLst>
          </p:cNvPr>
          <p:cNvSpPr>
            <a:spLocks noGrp="1"/>
          </p:cNvSpPr>
          <p:nvPr>
            <p:ph type="sldNum" sz="quarter" idx="12"/>
          </p:nvPr>
        </p:nvSpPr>
        <p:spPr/>
        <p:txBody>
          <a:bodyPr/>
          <a:lstStyle/>
          <a:p>
            <a:fld id="{C36A997D-243A-4F89-9286-B2689FAEAD31}" type="slidenum">
              <a:rPr lang="en-US" smtClean="0"/>
              <a:t>37</a:t>
            </a:fld>
            <a:endParaRPr lang="en-US" dirty="0"/>
          </a:p>
        </p:txBody>
      </p:sp>
      <p:pic>
        <p:nvPicPr>
          <p:cNvPr id="5" name="Picture 4">
            <a:extLst>
              <a:ext uri="{FF2B5EF4-FFF2-40B4-BE49-F238E27FC236}">
                <a16:creationId xmlns:a16="http://schemas.microsoft.com/office/drawing/2014/main" id="{627286F0-921F-4C34-9E65-625AEC838AF8}"/>
              </a:ext>
            </a:extLst>
          </p:cNvPr>
          <p:cNvPicPr>
            <a:picLocks noChangeAspect="1"/>
          </p:cNvPicPr>
          <p:nvPr/>
        </p:nvPicPr>
        <p:blipFill>
          <a:blip r:embed="rId2"/>
          <a:stretch>
            <a:fillRect/>
          </a:stretch>
        </p:blipFill>
        <p:spPr>
          <a:xfrm>
            <a:off x="3451367" y="3563384"/>
            <a:ext cx="5692633" cy="3322608"/>
          </a:xfrm>
          <a:prstGeom prst="rect">
            <a:avLst/>
          </a:prstGeom>
        </p:spPr>
      </p:pic>
    </p:spTree>
    <p:extLst>
      <p:ext uri="{BB962C8B-B14F-4D97-AF65-F5344CB8AC3E}">
        <p14:creationId xmlns:p14="http://schemas.microsoft.com/office/powerpoint/2010/main" val="1858767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14- Transit Project Delivery</a:t>
            </a:r>
          </a:p>
        </p:txBody>
      </p:sp>
      <p:pic>
        <p:nvPicPr>
          <p:cNvPr id="3" name="Picture 6" descr="U.S. Transportation Secretary LaHood Awards $37.5 Million To Build Two New Bus Rapid Transit Lines in Seattle Region">
            <a:hlinkClick r:id="rId2"/>
            <a:extLst>
              <a:ext uri="{FF2B5EF4-FFF2-40B4-BE49-F238E27FC236}">
                <a16:creationId xmlns:a16="http://schemas.microsoft.com/office/drawing/2014/main" id="{AC67FAB2-34F6-4F36-8350-B581202F7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64" r="-14864"/>
          <a:stretch>
            <a:fillRect/>
          </a:stretch>
        </p:blipFill>
        <p:spPr bwMode="auto">
          <a:xfrm>
            <a:off x="5257800" y="0"/>
            <a:ext cx="460126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313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330CE-F74F-4B1C-947A-1223FEA2766C}"/>
              </a:ext>
            </a:extLst>
          </p:cNvPr>
          <p:cNvSpPr>
            <a:spLocks noGrp="1"/>
          </p:cNvSpPr>
          <p:nvPr>
            <p:ph type="title"/>
          </p:nvPr>
        </p:nvSpPr>
        <p:spPr/>
        <p:txBody>
          <a:bodyPr/>
          <a:lstStyle/>
          <a:p>
            <a:r>
              <a:rPr lang="en-US" dirty="0"/>
              <a:t>Chapter 14- Transit Project Delivery</a:t>
            </a:r>
          </a:p>
        </p:txBody>
      </p:sp>
      <p:pic>
        <p:nvPicPr>
          <p:cNvPr id="6" name="Content Placeholder 5">
            <a:extLst>
              <a:ext uri="{FF2B5EF4-FFF2-40B4-BE49-F238E27FC236}">
                <a16:creationId xmlns:a16="http://schemas.microsoft.com/office/drawing/2014/main" id="{BE0A5075-896D-4FBC-AF9A-20655C878AE9}"/>
              </a:ext>
            </a:extLst>
          </p:cNvPr>
          <p:cNvPicPr>
            <a:picLocks noGrp="1" noChangeAspect="1"/>
          </p:cNvPicPr>
          <p:nvPr>
            <p:ph idx="1"/>
          </p:nvPr>
        </p:nvPicPr>
        <p:blipFill>
          <a:blip r:embed="rId2"/>
          <a:stretch>
            <a:fillRect/>
          </a:stretch>
        </p:blipFill>
        <p:spPr>
          <a:xfrm>
            <a:off x="213804" y="1447800"/>
            <a:ext cx="8527257" cy="3766640"/>
          </a:xfrm>
          <a:prstGeom prst="rect">
            <a:avLst/>
          </a:prstGeom>
        </p:spPr>
      </p:pic>
      <p:sp>
        <p:nvSpPr>
          <p:cNvPr id="3" name="Slide Number Placeholder 2">
            <a:extLst>
              <a:ext uri="{FF2B5EF4-FFF2-40B4-BE49-F238E27FC236}">
                <a16:creationId xmlns:a16="http://schemas.microsoft.com/office/drawing/2014/main" id="{0EE8C3F8-ED95-4D1A-8E5B-EABDF5AFDBBD}"/>
              </a:ext>
            </a:extLst>
          </p:cNvPr>
          <p:cNvSpPr>
            <a:spLocks noGrp="1"/>
          </p:cNvSpPr>
          <p:nvPr>
            <p:ph type="sldNum" sz="quarter" idx="12"/>
          </p:nvPr>
        </p:nvSpPr>
        <p:spPr/>
        <p:txBody>
          <a:bodyPr/>
          <a:lstStyle/>
          <a:p>
            <a:fld id="{C36A997D-243A-4F89-9286-B2689FAEAD31}" type="slidenum">
              <a:rPr lang="en-US" smtClean="0"/>
              <a:t>39</a:t>
            </a:fld>
            <a:endParaRPr lang="en-US" dirty="0"/>
          </a:p>
        </p:txBody>
      </p:sp>
    </p:spTree>
    <p:extLst>
      <p:ext uri="{BB962C8B-B14F-4D97-AF65-F5344CB8AC3E}">
        <p14:creationId xmlns:p14="http://schemas.microsoft.com/office/powerpoint/2010/main" val="161849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C8E-3FC9-4948-81F9-431A41612FD7}"/>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6F68FEC0-6A0F-4EF1-9C6B-B9645DBCCEE9}"/>
              </a:ext>
            </a:extLst>
          </p:cNvPr>
          <p:cNvSpPr>
            <a:spLocks noGrp="1"/>
          </p:cNvSpPr>
          <p:nvPr>
            <p:ph type="sldNum" sz="quarter" idx="12"/>
          </p:nvPr>
        </p:nvSpPr>
        <p:spPr/>
        <p:txBody>
          <a:bodyPr/>
          <a:lstStyle/>
          <a:p>
            <a:fld id="{C36A997D-243A-4F89-9286-B2689FAEAD31}" type="slidenum">
              <a:rPr lang="en-US" smtClean="0"/>
              <a:t>4</a:t>
            </a:fld>
            <a:endParaRPr lang="en-US" dirty="0"/>
          </a:p>
        </p:txBody>
      </p:sp>
      <p:pic>
        <p:nvPicPr>
          <p:cNvPr id="5" name="Content Placeholder 7">
            <a:extLst>
              <a:ext uri="{FF2B5EF4-FFF2-40B4-BE49-F238E27FC236}">
                <a16:creationId xmlns:a16="http://schemas.microsoft.com/office/drawing/2014/main" id="{A4D2706B-0F11-4B01-A825-A5758F5E2824}"/>
              </a:ext>
            </a:extLst>
          </p:cNvPr>
          <p:cNvPicPr>
            <a:picLocks noGrp="1" noChangeAspect="1"/>
          </p:cNvPicPr>
          <p:nvPr>
            <p:ph idx="1"/>
          </p:nvPr>
        </p:nvPicPr>
        <p:blipFill>
          <a:blip r:embed="rId2"/>
          <a:stretch>
            <a:fillRect/>
          </a:stretch>
        </p:blipFill>
        <p:spPr>
          <a:xfrm>
            <a:off x="2133600" y="0"/>
            <a:ext cx="5303520" cy="6858000"/>
          </a:xfrm>
          <a:prstGeom prst="rect">
            <a:avLst/>
          </a:prstGeom>
        </p:spPr>
      </p:pic>
    </p:spTree>
    <p:extLst>
      <p:ext uri="{BB962C8B-B14F-4D97-AF65-F5344CB8AC3E}">
        <p14:creationId xmlns:p14="http://schemas.microsoft.com/office/powerpoint/2010/main" val="2137439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3495-B541-4FEF-9BF8-A7FD5FD320BF}"/>
              </a:ext>
            </a:extLst>
          </p:cNvPr>
          <p:cNvSpPr>
            <a:spLocks noGrp="1"/>
          </p:cNvSpPr>
          <p:nvPr>
            <p:ph type="title"/>
          </p:nvPr>
        </p:nvSpPr>
        <p:spPr/>
        <p:txBody>
          <a:bodyPr/>
          <a:lstStyle/>
          <a:p>
            <a:r>
              <a:rPr lang="en-US" dirty="0"/>
              <a:t>Chapter 15- Project File and Records Management</a:t>
            </a:r>
          </a:p>
        </p:txBody>
      </p:sp>
      <p:sp>
        <p:nvSpPr>
          <p:cNvPr id="3" name="Slide Number Placeholder 2">
            <a:extLst>
              <a:ext uri="{FF2B5EF4-FFF2-40B4-BE49-F238E27FC236}">
                <a16:creationId xmlns:a16="http://schemas.microsoft.com/office/drawing/2014/main" id="{0E95F085-2BE5-46B4-ACE0-AC07A768E8D9}"/>
              </a:ext>
            </a:extLst>
          </p:cNvPr>
          <p:cNvSpPr>
            <a:spLocks noGrp="1"/>
          </p:cNvSpPr>
          <p:nvPr>
            <p:ph type="sldNum" sz="quarter" idx="12"/>
          </p:nvPr>
        </p:nvSpPr>
        <p:spPr/>
        <p:txBody>
          <a:bodyPr/>
          <a:lstStyle/>
          <a:p>
            <a:fld id="{C36A997D-243A-4F89-9286-B2689FAEAD31}" type="slidenum">
              <a:rPr lang="en-US" smtClean="0"/>
              <a:t>40</a:t>
            </a:fld>
            <a:endParaRPr lang="en-US" dirty="0"/>
          </a:p>
        </p:txBody>
      </p:sp>
      <p:sp>
        <p:nvSpPr>
          <p:cNvPr id="4" name="TextBox 3">
            <a:extLst>
              <a:ext uri="{FF2B5EF4-FFF2-40B4-BE49-F238E27FC236}">
                <a16:creationId xmlns:a16="http://schemas.microsoft.com/office/drawing/2014/main" id="{A3367D48-ECA4-4334-A86A-A8543A3D59ED}"/>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spTree>
    <p:extLst>
      <p:ext uri="{BB962C8B-B14F-4D97-AF65-F5344CB8AC3E}">
        <p14:creationId xmlns:p14="http://schemas.microsoft.com/office/powerpoint/2010/main" val="2836586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NEW Chapter 16 - United States Coast Guard Projects and Navigation</a:t>
            </a:r>
          </a:p>
        </p:txBody>
      </p:sp>
      <p:pic>
        <p:nvPicPr>
          <p:cNvPr id="3" name="Picture 2">
            <a:extLst>
              <a:ext uri="{FF2B5EF4-FFF2-40B4-BE49-F238E27FC236}">
                <a16:creationId xmlns:a16="http://schemas.microsoft.com/office/drawing/2014/main" id="{11E15937-79F6-43B9-B0BC-4BA7DC3C25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3597" y="1"/>
            <a:ext cx="3920404" cy="2514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7943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31C2-25B8-4C18-9AF2-79908B33307A}"/>
              </a:ext>
            </a:extLst>
          </p:cNvPr>
          <p:cNvSpPr>
            <a:spLocks noGrp="1"/>
          </p:cNvSpPr>
          <p:nvPr>
            <p:ph type="title"/>
          </p:nvPr>
        </p:nvSpPr>
        <p:spPr/>
        <p:txBody>
          <a:bodyPr/>
          <a:lstStyle/>
          <a:p>
            <a:r>
              <a:rPr lang="en-US" dirty="0"/>
              <a:t>Chapter 16- U.S. Coast Guard Projects and Navigation</a:t>
            </a:r>
          </a:p>
        </p:txBody>
      </p:sp>
      <p:sp>
        <p:nvSpPr>
          <p:cNvPr id="3" name="Content Placeholder 2">
            <a:extLst>
              <a:ext uri="{FF2B5EF4-FFF2-40B4-BE49-F238E27FC236}">
                <a16:creationId xmlns:a16="http://schemas.microsoft.com/office/drawing/2014/main" id="{2CB1101D-1F64-444B-9668-9789A4B4BFB1}"/>
              </a:ext>
            </a:extLst>
          </p:cNvPr>
          <p:cNvSpPr>
            <a:spLocks noGrp="1"/>
          </p:cNvSpPr>
          <p:nvPr>
            <p:ph idx="1"/>
          </p:nvPr>
        </p:nvSpPr>
        <p:spPr/>
        <p:txBody>
          <a:bodyPr/>
          <a:lstStyle/>
          <a:p>
            <a:endParaRPr lang="en-US" dirty="0"/>
          </a:p>
          <a:p>
            <a:r>
              <a:rPr lang="en-US" dirty="0"/>
              <a:t>Guidance on the environmental review process for projects in which a USCG permit is required </a:t>
            </a:r>
          </a:p>
          <a:p>
            <a:r>
              <a:rPr lang="en-US" dirty="0"/>
              <a:t>Legislative Authority</a:t>
            </a:r>
          </a:p>
          <a:p>
            <a:pPr lvl="1"/>
            <a:r>
              <a:rPr lang="en-US" dirty="0"/>
              <a:t>Background on laws and regulation relating to  the protection, preservation and safety of navigable waterways and requirements of the USCG</a:t>
            </a:r>
          </a:p>
          <a:p>
            <a:r>
              <a:rPr lang="en-US" dirty="0"/>
              <a:t>Permit Eligibility</a:t>
            </a:r>
          </a:p>
          <a:p>
            <a:pPr lvl="1"/>
            <a:r>
              <a:rPr lang="en-US" dirty="0"/>
              <a:t>Guidance on when a USCG bridge permit is necessary </a:t>
            </a:r>
          </a:p>
          <a:p>
            <a:pPr lvl="1"/>
            <a:endParaRPr lang="en-US" dirty="0"/>
          </a:p>
          <a:p>
            <a:pPr marL="0" indent="0">
              <a:buNone/>
            </a:pPr>
            <a:endParaRPr lang="en-US" dirty="0"/>
          </a:p>
          <a:p>
            <a:endParaRPr lang="en-US" dirty="0"/>
          </a:p>
          <a:p>
            <a:pPr marL="571500" lvl="2" indent="0">
              <a:buNone/>
            </a:pPr>
            <a:endParaRPr lang="en-US" dirty="0"/>
          </a:p>
        </p:txBody>
      </p:sp>
      <p:sp>
        <p:nvSpPr>
          <p:cNvPr id="4" name="Slide Number Placeholder 3"/>
          <p:cNvSpPr>
            <a:spLocks noGrp="1"/>
          </p:cNvSpPr>
          <p:nvPr>
            <p:ph type="sldNum" sz="quarter" idx="12"/>
          </p:nvPr>
        </p:nvSpPr>
        <p:spPr/>
        <p:txBody>
          <a:bodyPr/>
          <a:lstStyle/>
          <a:p>
            <a:fld id="{C36A997D-243A-4F89-9286-B2689FAEAD31}"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868714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989-F3FB-4083-B6D9-9BB81B652640}"/>
              </a:ext>
            </a:extLst>
          </p:cNvPr>
          <p:cNvSpPr>
            <a:spLocks noGrp="1"/>
          </p:cNvSpPr>
          <p:nvPr>
            <p:ph type="title"/>
          </p:nvPr>
        </p:nvSpPr>
        <p:spPr/>
        <p:txBody>
          <a:bodyPr/>
          <a:lstStyle/>
          <a:p>
            <a:r>
              <a:rPr lang="en-US" dirty="0"/>
              <a:t>Chapter 16- U.S. Coast Guard Projects and Navigation</a:t>
            </a:r>
          </a:p>
        </p:txBody>
      </p:sp>
      <p:sp>
        <p:nvSpPr>
          <p:cNvPr id="3" name="Content Placeholder 2">
            <a:extLst>
              <a:ext uri="{FF2B5EF4-FFF2-40B4-BE49-F238E27FC236}">
                <a16:creationId xmlns:a16="http://schemas.microsoft.com/office/drawing/2014/main" id="{F9303C0D-8585-4B55-BF4B-DA0FA6B8EB6B}"/>
              </a:ext>
            </a:extLst>
          </p:cNvPr>
          <p:cNvSpPr>
            <a:spLocks noGrp="1"/>
          </p:cNvSpPr>
          <p:nvPr>
            <p:ph idx="1"/>
          </p:nvPr>
        </p:nvSpPr>
        <p:spPr/>
        <p:txBody>
          <a:bodyPr>
            <a:normAutofit/>
          </a:bodyPr>
          <a:lstStyle/>
          <a:p>
            <a:endParaRPr lang="en-US" dirty="0"/>
          </a:p>
          <a:p>
            <a:r>
              <a:rPr lang="en-US" dirty="0"/>
              <a:t>Bridge Permit Exceptions and Exemptions</a:t>
            </a:r>
          </a:p>
          <a:p>
            <a:pPr lvl="1"/>
            <a:r>
              <a:rPr lang="en-US" dirty="0"/>
              <a:t>Details 3 types of Exemptions:</a:t>
            </a:r>
          </a:p>
          <a:p>
            <a:pPr lvl="2"/>
            <a:r>
              <a:rPr lang="en-US" dirty="0"/>
              <a:t>1982 Coast Guard Authorization Act</a:t>
            </a:r>
          </a:p>
          <a:p>
            <a:pPr lvl="2"/>
            <a:r>
              <a:rPr lang="en-US" dirty="0"/>
              <a:t>Advance Approval Waterways</a:t>
            </a:r>
          </a:p>
          <a:p>
            <a:pPr lvl="2"/>
            <a:r>
              <a:rPr lang="en-US" dirty="0"/>
              <a:t>Title 23 U.S.C. § 144(c) </a:t>
            </a:r>
          </a:p>
          <a:p>
            <a:pPr lvl="3"/>
            <a:r>
              <a:rPr lang="en-US" dirty="0"/>
              <a:t>FHWA funded or eligible projects only</a:t>
            </a:r>
          </a:p>
        </p:txBody>
      </p:sp>
      <p:sp>
        <p:nvSpPr>
          <p:cNvPr id="4" name="Slide Number Placeholder 3">
            <a:extLst>
              <a:ext uri="{FF2B5EF4-FFF2-40B4-BE49-F238E27FC236}">
                <a16:creationId xmlns:a16="http://schemas.microsoft.com/office/drawing/2014/main" id="{DA0A444E-C009-4ED2-80A8-0AA121BB88F1}"/>
              </a:ext>
            </a:extLst>
          </p:cNvPr>
          <p:cNvSpPr>
            <a:spLocks noGrp="1"/>
          </p:cNvSpPr>
          <p:nvPr>
            <p:ph type="sldNum" sz="quarter" idx="12"/>
          </p:nvPr>
        </p:nvSpPr>
        <p:spPr/>
        <p:txBody>
          <a:bodyPr/>
          <a:lstStyle/>
          <a:p>
            <a:fld id="{C36A997D-243A-4F89-9286-B2689FAEAD31}" type="slidenum">
              <a:rPr lang="en-US" smtClean="0"/>
              <a:t>43</a:t>
            </a:fld>
            <a:endParaRPr lang="en-US"/>
          </a:p>
        </p:txBody>
      </p:sp>
    </p:spTree>
    <p:extLst>
      <p:ext uri="{BB962C8B-B14F-4D97-AF65-F5344CB8AC3E}">
        <p14:creationId xmlns:p14="http://schemas.microsoft.com/office/powerpoint/2010/main" val="157731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3927-50DB-4AE8-A07E-1AA6E415B3D6}"/>
              </a:ext>
            </a:extLst>
          </p:cNvPr>
          <p:cNvSpPr>
            <a:spLocks noGrp="1"/>
          </p:cNvSpPr>
          <p:nvPr>
            <p:ph type="title"/>
          </p:nvPr>
        </p:nvSpPr>
        <p:spPr/>
        <p:txBody>
          <a:bodyPr/>
          <a:lstStyle/>
          <a:p>
            <a:r>
              <a:rPr lang="en-US" dirty="0"/>
              <a:t>Chapter 16- U.S. Coast Guard Projects and Navigation</a:t>
            </a:r>
          </a:p>
        </p:txBody>
      </p:sp>
      <p:sp>
        <p:nvSpPr>
          <p:cNvPr id="3" name="Content Placeholder 2">
            <a:extLst>
              <a:ext uri="{FF2B5EF4-FFF2-40B4-BE49-F238E27FC236}">
                <a16:creationId xmlns:a16="http://schemas.microsoft.com/office/drawing/2014/main" id="{E784994F-1A14-4FE6-B73D-A95B3F96360A}"/>
              </a:ext>
            </a:extLst>
          </p:cNvPr>
          <p:cNvSpPr>
            <a:spLocks noGrp="1"/>
          </p:cNvSpPr>
          <p:nvPr>
            <p:ph idx="1"/>
          </p:nvPr>
        </p:nvSpPr>
        <p:spPr/>
        <p:txBody>
          <a:bodyPr>
            <a:normAutofit/>
          </a:bodyPr>
          <a:lstStyle/>
          <a:p>
            <a:r>
              <a:rPr lang="en-US" dirty="0"/>
              <a:t>Synchronizing Federal Agency Reviews</a:t>
            </a:r>
          </a:p>
          <a:p>
            <a:pPr lvl="1"/>
            <a:r>
              <a:rPr lang="en-US" dirty="0"/>
              <a:t>USCG permitting process and NEPA compliance coordination</a:t>
            </a:r>
          </a:p>
          <a:p>
            <a:pPr lvl="1"/>
            <a:r>
              <a:rPr lang="en-US" dirty="0"/>
              <a:t>1986 MOU between USCG and FHWA</a:t>
            </a:r>
          </a:p>
          <a:p>
            <a:pPr lvl="1"/>
            <a:r>
              <a:rPr lang="en-US" dirty="0"/>
              <a:t>2014 MOA between USCG and FHWA – to expedite and coordinate planning , environmental review, and decision-making</a:t>
            </a:r>
          </a:p>
          <a:p>
            <a:r>
              <a:rPr lang="en-US" dirty="0"/>
              <a:t>Lead Agency Options</a:t>
            </a:r>
          </a:p>
          <a:p>
            <a:r>
              <a:rPr lang="en-US" dirty="0"/>
              <a:t>Process Overview</a:t>
            </a:r>
          </a:p>
          <a:p>
            <a:pPr lvl="1"/>
            <a:r>
              <a:rPr lang="en-US" dirty="0"/>
              <a:t>Process depends on                                                                                                         Lead  Agency </a:t>
            </a:r>
          </a:p>
        </p:txBody>
      </p:sp>
      <p:sp>
        <p:nvSpPr>
          <p:cNvPr id="4" name="Slide Number Placeholder 3">
            <a:extLst>
              <a:ext uri="{FF2B5EF4-FFF2-40B4-BE49-F238E27FC236}">
                <a16:creationId xmlns:a16="http://schemas.microsoft.com/office/drawing/2014/main" id="{B9677681-E9D8-404F-868B-D90003784D13}"/>
              </a:ext>
            </a:extLst>
          </p:cNvPr>
          <p:cNvSpPr>
            <a:spLocks noGrp="1"/>
          </p:cNvSpPr>
          <p:nvPr>
            <p:ph type="sldNum" sz="quarter" idx="12"/>
          </p:nvPr>
        </p:nvSpPr>
        <p:spPr/>
        <p:txBody>
          <a:bodyPr/>
          <a:lstStyle/>
          <a:p>
            <a:fld id="{C36A997D-243A-4F89-9286-B2689FAEAD31}" type="slidenum">
              <a:rPr lang="en-US" smtClean="0"/>
              <a:t>44</a:t>
            </a:fld>
            <a:endParaRPr lang="en-US"/>
          </a:p>
        </p:txBody>
      </p:sp>
      <p:pic>
        <p:nvPicPr>
          <p:cNvPr id="6" name="Picture 5">
            <a:extLst>
              <a:ext uri="{FF2B5EF4-FFF2-40B4-BE49-F238E27FC236}">
                <a16:creationId xmlns:a16="http://schemas.microsoft.com/office/drawing/2014/main" id="{A3EDDB6C-4178-40DF-9F8C-36B6BEDF4387}"/>
              </a:ext>
            </a:extLst>
          </p:cNvPr>
          <p:cNvPicPr>
            <a:picLocks noChangeAspect="1"/>
          </p:cNvPicPr>
          <p:nvPr/>
        </p:nvPicPr>
        <p:blipFill>
          <a:blip r:embed="rId2"/>
          <a:stretch>
            <a:fillRect/>
          </a:stretch>
        </p:blipFill>
        <p:spPr>
          <a:xfrm>
            <a:off x="3196253" y="3429000"/>
            <a:ext cx="5719147" cy="3898655"/>
          </a:xfrm>
          <a:prstGeom prst="rect">
            <a:avLst/>
          </a:prstGeom>
          <a:ln>
            <a:solidFill>
              <a:schemeClr val="accent1"/>
            </a:solidFill>
          </a:ln>
        </p:spPr>
      </p:pic>
    </p:spTree>
    <p:extLst>
      <p:ext uri="{BB962C8B-B14F-4D97-AF65-F5344CB8AC3E}">
        <p14:creationId xmlns:p14="http://schemas.microsoft.com/office/powerpoint/2010/main" val="1266582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90401F-E60A-4CDC-94DC-97C8F9233961}"/>
              </a:ext>
            </a:extLst>
          </p:cNvPr>
          <p:cNvSpPr>
            <a:spLocks noGrp="1"/>
          </p:cNvSpPr>
          <p:nvPr>
            <p:ph type="title"/>
          </p:nvPr>
        </p:nvSpPr>
        <p:spPr/>
        <p:txBody>
          <a:bodyPr/>
          <a:lstStyle/>
          <a:p>
            <a:r>
              <a:rPr lang="en-US" dirty="0"/>
              <a:t>Chapter 16- U.S. Coast Guard Projects and Navigation</a:t>
            </a:r>
          </a:p>
        </p:txBody>
      </p:sp>
      <p:sp>
        <p:nvSpPr>
          <p:cNvPr id="11" name="Content Placeholder 10">
            <a:extLst>
              <a:ext uri="{FF2B5EF4-FFF2-40B4-BE49-F238E27FC236}">
                <a16:creationId xmlns:a16="http://schemas.microsoft.com/office/drawing/2014/main" id="{D7B82A56-3BC0-48EC-8D81-16DB6897B91E}"/>
              </a:ext>
            </a:extLst>
          </p:cNvPr>
          <p:cNvSpPr>
            <a:spLocks noGrp="1"/>
          </p:cNvSpPr>
          <p:nvPr>
            <p:ph idx="1"/>
          </p:nvPr>
        </p:nvSpPr>
        <p:spPr/>
        <p:txBody>
          <a:bodyPr>
            <a:normAutofit/>
          </a:bodyPr>
          <a:lstStyle/>
          <a:p>
            <a:endParaRPr lang="en-US" dirty="0"/>
          </a:p>
          <a:p>
            <a:r>
              <a:rPr lang="en-US" dirty="0"/>
              <a:t>Divided into sections depending on Lead Agency</a:t>
            </a:r>
          </a:p>
          <a:p>
            <a:pPr marL="687388" lvl="1" indent="-457200">
              <a:buFont typeface="+mj-lt"/>
              <a:buAutoNum type="arabicPeriod"/>
            </a:pPr>
            <a:r>
              <a:rPr lang="en-US" dirty="0"/>
              <a:t>FDOT as Lead Agency for FHWA Funded or Eligible Projects</a:t>
            </a:r>
          </a:p>
          <a:p>
            <a:pPr marL="687388" lvl="1" indent="-457200">
              <a:buFont typeface="+mj-lt"/>
              <a:buAutoNum type="arabicPeriod"/>
            </a:pPr>
            <a:r>
              <a:rPr lang="en-US" dirty="0"/>
              <a:t>United States Coast Guard as Lead Agency</a:t>
            </a:r>
          </a:p>
          <a:p>
            <a:pPr marL="687388" lvl="1" indent="-457200">
              <a:buFont typeface="+mj-lt"/>
              <a:buAutoNum type="arabicPeriod"/>
            </a:pPr>
            <a:r>
              <a:rPr lang="en-US" dirty="0"/>
              <a:t>FDOT as Lead Agency for State Funded Projects</a:t>
            </a:r>
          </a:p>
          <a:p>
            <a:r>
              <a:rPr lang="en-US" dirty="0"/>
              <a:t>Each section provides guidance on </a:t>
            </a:r>
          </a:p>
          <a:p>
            <a:pPr lvl="1"/>
            <a:r>
              <a:rPr lang="en-US" dirty="0"/>
              <a:t>ETDM Process</a:t>
            </a:r>
          </a:p>
          <a:p>
            <a:pPr lvl="1"/>
            <a:r>
              <a:rPr lang="en-US" dirty="0"/>
              <a:t>Project Development and Environment</a:t>
            </a:r>
          </a:p>
          <a:p>
            <a:pPr lvl="1"/>
            <a:r>
              <a:rPr lang="en-US" dirty="0"/>
              <a:t>Design and Permitting</a:t>
            </a:r>
          </a:p>
          <a:p>
            <a:r>
              <a:rPr lang="en-US" dirty="0"/>
              <a:t>Coordination process differs between USCG Districts</a:t>
            </a:r>
          </a:p>
          <a:p>
            <a:pPr lvl="1"/>
            <a:endParaRPr lang="en-US" dirty="0"/>
          </a:p>
          <a:p>
            <a:endParaRPr lang="en-US" dirty="0"/>
          </a:p>
        </p:txBody>
      </p:sp>
      <p:sp>
        <p:nvSpPr>
          <p:cNvPr id="2" name="Slide Number Placeholder 1"/>
          <p:cNvSpPr>
            <a:spLocks noGrp="1"/>
          </p:cNvSpPr>
          <p:nvPr>
            <p:ph type="sldNum" sz="quarter" idx="12"/>
          </p:nvPr>
        </p:nvSpPr>
        <p:spPr>
          <a:prstGeom prst="rect">
            <a:avLst/>
          </a:prstGeom>
        </p:spPr>
        <p:txBody>
          <a:bodyPr/>
          <a:lstStyle/>
          <a:p>
            <a:fld id="{C36A997D-243A-4F89-9286-B2689FAEAD3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947351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2FF0-096C-41D9-B91D-24832677B511}"/>
              </a:ext>
            </a:extLst>
          </p:cNvPr>
          <p:cNvSpPr>
            <a:spLocks noGrp="1"/>
          </p:cNvSpPr>
          <p:nvPr>
            <p:ph type="title"/>
          </p:nvPr>
        </p:nvSpPr>
        <p:spPr/>
        <p:txBody>
          <a:bodyPr/>
          <a:lstStyle/>
          <a:p>
            <a:r>
              <a:rPr lang="en-US" dirty="0"/>
              <a:t>FIGURES</a:t>
            </a:r>
          </a:p>
        </p:txBody>
      </p:sp>
      <p:sp>
        <p:nvSpPr>
          <p:cNvPr id="3" name="Content Placeholder 2">
            <a:extLst>
              <a:ext uri="{FF2B5EF4-FFF2-40B4-BE49-F238E27FC236}">
                <a16:creationId xmlns:a16="http://schemas.microsoft.com/office/drawing/2014/main" id="{9F921E38-9641-4CCB-8C3C-2DB28AF65526}"/>
              </a:ext>
            </a:extLst>
          </p:cNvPr>
          <p:cNvSpPr>
            <a:spLocks noGrp="1"/>
          </p:cNvSpPr>
          <p:nvPr>
            <p:ph sz="half" idx="1"/>
          </p:nvPr>
        </p:nvSpPr>
        <p:spPr/>
        <p:txBody>
          <a:bodyPr/>
          <a:lstStyle/>
          <a:p>
            <a:endParaRPr lang="en-US" dirty="0"/>
          </a:p>
          <a:p>
            <a:r>
              <a:rPr lang="en-US" dirty="0"/>
              <a:t>Flowcharts for each Lead Agency Process</a:t>
            </a:r>
          </a:p>
          <a:p>
            <a:r>
              <a:rPr lang="en-US" dirty="0"/>
              <a:t>Bridge Project Questionnaire</a:t>
            </a:r>
          </a:p>
          <a:p>
            <a:r>
              <a:rPr lang="en-US" dirty="0"/>
              <a:t>USCG Letter- D3 bridge repair information </a:t>
            </a:r>
          </a:p>
          <a:p>
            <a:r>
              <a:rPr lang="en-US" dirty="0"/>
              <a:t>Sample Letter for Preliminary Determination of Navigational Clearance</a:t>
            </a:r>
          </a:p>
          <a:p>
            <a:endParaRPr lang="en-US" dirty="0"/>
          </a:p>
        </p:txBody>
      </p:sp>
      <p:pic>
        <p:nvPicPr>
          <p:cNvPr id="7" name="Content Placeholder 6">
            <a:extLst>
              <a:ext uri="{FF2B5EF4-FFF2-40B4-BE49-F238E27FC236}">
                <a16:creationId xmlns:a16="http://schemas.microsoft.com/office/drawing/2014/main" id="{3A2F7F9F-4C43-4062-B4CF-B3F9C4A49075}"/>
              </a:ext>
            </a:extLst>
          </p:cNvPr>
          <p:cNvPicPr>
            <a:picLocks noGrp="1" noChangeAspect="1"/>
          </p:cNvPicPr>
          <p:nvPr>
            <p:ph sz="half" idx="2"/>
          </p:nvPr>
        </p:nvPicPr>
        <p:blipFill>
          <a:blip r:embed="rId2"/>
          <a:stretch>
            <a:fillRect/>
          </a:stretch>
        </p:blipFill>
        <p:spPr>
          <a:xfrm>
            <a:off x="3886200" y="908921"/>
            <a:ext cx="4137044" cy="5405915"/>
          </a:xfrm>
          <a:prstGeom prst="rect">
            <a:avLst/>
          </a:prstGeom>
          <a:ln>
            <a:solidFill>
              <a:schemeClr val="accent1"/>
            </a:solidFill>
          </a:ln>
        </p:spPr>
      </p:pic>
      <p:sp>
        <p:nvSpPr>
          <p:cNvPr id="4" name="Slide Number Placeholder 3">
            <a:extLst>
              <a:ext uri="{FF2B5EF4-FFF2-40B4-BE49-F238E27FC236}">
                <a16:creationId xmlns:a16="http://schemas.microsoft.com/office/drawing/2014/main" id="{1C09A914-03DC-4026-91B2-127CCC9A183E}"/>
              </a:ext>
            </a:extLst>
          </p:cNvPr>
          <p:cNvSpPr>
            <a:spLocks noGrp="1"/>
          </p:cNvSpPr>
          <p:nvPr>
            <p:ph type="sldNum" sz="quarter" idx="12"/>
          </p:nvPr>
        </p:nvSpPr>
        <p:spPr/>
        <p:txBody>
          <a:bodyPr/>
          <a:lstStyle/>
          <a:p>
            <a:fld id="{C36A997D-243A-4F89-9286-B2689FAEAD31}" type="slidenum">
              <a:rPr lang="en-US" smtClean="0"/>
              <a:t>46</a:t>
            </a:fld>
            <a:endParaRPr lang="en-US"/>
          </a:p>
        </p:txBody>
      </p:sp>
    </p:spTree>
    <p:extLst>
      <p:ext uri="{BB962C8B-B14F-4D97-AF65-F5344CB8AC3E}">
        <p14:creationId xmlns:p14="http://schemas.microsoft.com/office/powerpoint/2010/main" val="3808391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DCF5-FFFF-4C5E-97A7-997C695BBE40}"/>
              </a:ext>
            </a:extLst>
          </p:cNvPr>
          <p:cNvSpPr>
            <a:spLocks noGrp="1"/>
          </p:cNvSpPr>
          <p:nvPr>
            <p:ph type="title"/>
          </p:nvPr>
        </p:nvSpPr>
        <p:spPr/>
        <p:txBody>
          <a:bodyPr/>
          <a:lstStyle/>
          <a:p>
            <a:r>
              <a:rPr lang="en-US" dirty="0"/>
              <a:t>What is your area(s) of expertise?</a:t>
            </a:r>
          </a:p>
        </p:txBody>
      </p:sp>
      <p:sp>
        <p:nvSpPr>
          <p:cNvPr id="3" name="Slide Number Placeholder 2">
            <a:extLst>
              <a:ext uri="{FF2B5EF4-FFF2-40B4-BE49-F238E27FC236}">
                <a16:creationId xmlns:a16="http://schemas.microsoft.com/office/drawing/2014/main" id="{90FB8B70-9DC1-4A53-94B0-8AACB887B89A}"/>
              </a:ext>
            </a:extLst>
          </p:cNvPr>
          <p:cNvSpPr>
            <a:spLocks noGrp="1"/>
          </p:cNvSpPr>
          <p:nvPr>
            <p:ph type="sldNum" sz="quarter" idx="12"/>
          </p:nvPr>
        </p:nvSpPr>
        <p:spPr/>
        <p:txBody>
          <a:bodyPr/>
          <a:lstStyle/>
          <a:p>
            <a:fld id="{C36A997D-243A-4F89-9286-B2689FAEAD31}" type="slidenum">
              <a:rPr lang="en-US" smtClean="0"/>
              <a:t>47</a:t>
            </a:fld>
            <a:endParaRPr lang="en-US" dirty="0"/>
          </a:p>
        </p:txBody>
      </p:sp>
    </p:spTree>
    <p:extLst>
      <p:ext uri="{BB962C8B-B14F-4D97-AF65-F5344CB8AC3E}">
        <p14:creationId xmlns:p14="http://schemas.microsoft.com/office/powerpoint/2010/main" val="3086838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t>PART 2</a:t>
            </a:r>
          </a:p>
        </p:txBody>
      </p:sp>
      <p:pic>
        <p:nvPicPr>
          <p:cNvPr id="2" name="Picture 1">
            <a:extLst>
              <a:ext uri="{FF2B5EF4-FFF2-40B4-BE49-F238E27FC236}">
                <a16:creationId xmlns:a16="http://schemas.microsoft.com/office/drawing/2014/main" id="{EBFD574A-83AB-4704-BCF0-1087DAB83031}"/>
              </a:ext>
            </a:extLst>
          </p:cNvPr>
          <p:cNvPicPr>
            <a:picLocks noChangeAspect="1"/>
          </p:cNvPicPr>
          <p:nvPr/>
        </p:nvPicPr>
        <p:blipFill>
          <a:blip r:embed="rId2"/>
          <a:stretch>
            <a:fillRect/>
          </a:stretch>
        </p:blipFill>
        <p:spPr>
          <a:xfrm>
            <a:off x="3877829" y="0"/>
            <a:ext cx="5266171" cy="6858000"/>
          </a:xfrm>
          <a:prstGeom prst="rect">
            <a:avLst/>
          </a:prstGeom>
        </p:spPr>
      </p:pic>
    </p:spTree>
    <p:extLst>
      <p:ext uri="{BB962C8B-B14F-4D97-AF65-F5344CB8AC3E}">
        <p14:creationId xmlns:p14="http://schemas.microsoft.com/office/powerpoint/2010/main" val="2460777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 Project Description and Purpose and Need</a:t>
            </a:r>
          </a:p>
        </p:txBody>
      </p:sp>
    </p:spTree>
    <p:extLst>
      <p:ext uri="{BB962C8B-B14F-4D97-AF65-F5344CB8AC3E}">
        <p14:creationId xmlns:p14="http://schemas.microsoft.com/office/powerpoint/2010/main" val="308881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8FC7-0887-4ED4-B9F4-49D0BAD3235B}"/>
              </a:ext>
            </a:extLst>
          </p:cNvPr>
          <p:cNvSpPr>
            <a:spLocks noGrp="1"/>
          </p:cNvSpPr>
          <p:nvPr>
            <p:ph type="title"/>
          </p:nvPr>
        </p:nvSpPr>
        <p:spPr/>
        <p:txBody>
          <a:bodyPr/>
          <a:lstStyle/>
          <a:p>
            <a:r>
              <a:rPr lang="en-US" dirty="0"/>
              <a:t>Minor Changes to All Chapters</a:t>
            </a:r>
          </a:p>
        </p:txBody>
      </p:sp>
      <p:sp>
        <p:nvSpPr>
          <p:cNvPr id="3" name="Content Placeholder 2">
            <a:extLst>
              <a:ext uri="{FF2B5EF4-FFF2-40B4-BE49-F238E27FC236}">
                <a16:creationId xmlns:a16="http://schemas.microsoft.com/office/drawing/2014/main" id="{0E7A5FEC-BEB4-4014-89EA-368460C25EFB}"/>
              </a:ext>
            </a:extLst>
          </p:cNvPr>
          <p:cNvSpPr>
            <a:spLocks noGrp="1"/>
          </p:cNvSpPr>
          <p:nvPr>
            <p:ph idx="1"/>
          </p:nvPr>
        </p:nvSpPr>
        <p:spPr>
          <a:xfrm>
            <a:off x="228600" y="1188719"/>
            <a:ext cx="8595360" cy="5516881"/>
          </a:xfrm>
        </p:spPr>
        <p:txBody>
          <a:bodyPr>
            <a:normAutofit fontScale="92500" lnSpcReduction="20000"/>
          </a:bodyPr>
          <a:lstStyle/>
          <a:p>
            <a:r>
              <a:rPr lang="en-US" dirty="0"/>
              <a:t>Deleted form numbers for forms in SWEPT or in the EST</a:t>
            </a:r>
          </a:p>
          <a:p>
            <a:pPr lvl="1"/>
            <a:r>
              <a:rPr lang="en-US" dirty="0"/>
              <a:t>Removed from the Forms Management System</a:t>
            </a:r>
          </a:p>
          <a:p>
            <a:pPr lvl="1"/>
            <a:r>
              <a:rPr lang="en-US" dirty="0"/>
              <a:t>Edits and removal of the Forms section of some chapters</a:t>
            </a:r>
          </a:p>
          <a:p>
            <a:r>
              <a:rPr lang="en-US" dirty="0"/>
              <a:t>Issue name changes and chapter references </a:t>
            </a:r>
          </a:p>
          <a:p>
            <a:pPr lvl="1"/>
            <a:r>
              <a:rPr lang="en-US" dirty="0"/>
              <a:t>Water Quality and Stormwater              Water Resources</a:t>
            </a:r>
          </a:p>
          <a:p>
            <a:pPr lvl="2"/>
            <a:r>
              <a:rPr lang="en-US" dirty="0"/>
              <a:t>References to Aquatic Preserves and Outstanding Florida Waters chapter to  Water Resources chapter</a:t>
            </a:r>
          </a:p>
          <a:p>
            <a:pPr lvl="1"/>
            <a:r>
              <a:rPr lang="en-US" dirty="0"/>
              <a:t>Class of Action Determination for </a:t>
            </a:r>
            <a:r>
              <a:rPr lang="en-US" u="sng" dirty="0"/>
              <a:t>Highway</a:t>
            </a:r>
            <a:r>
              <a:rPr lang="en-US" dirty="0"/>
              <a:t> Projects            Class of Action Determination for </a:t>
            </a:r>
            <a:r>
              <a:rPr lang="en-US" u="sng" dirty="0"/>
              <a:t>Federal </a:t>
            </a:r>
            <a:r>
              <a:rPr lang="en-US" dirty="0"/>
              <a:t>Projects</a:t>
            </a:r>
          </a:p>
          <a:p>
            <a:r>
              <a:rPr lang="en-US" dirty="0"/>
              <a:t>Added references to new chapters</a:t>
            </a:r>
          </a:p>
          <a:p>
            <a:pPr lvl="1"/>
            <a:r>
              <a:rPr lang="en-US" dirty="0"/>
              <a:t>Part 1, Chapter 16- United States Coast Guard Projects and Navigation</a:t>
            </a:r>
          </a:p>
          <a:p>
            <a:pPr lvl="1"/>
            <a:r>
              <a:rPr lang="en-US" dirty="0"/>
              <a:t>Part 2, Chapter 23- Acquisition and Restoration Council (ARC) Coordination</a:t>
            </a:r>
          </a:p>
          <a:p>
            <a:r>
              <a:rPr lang="en-US" dirty="0"/>
              <a:t>Reference Section updated/hyperlinks checked</a:t>
            </a:r>
          </a:p>
          <a:p>
            <a:r>
              <a:rPr lang="en-US" dirty="0"/>
              <a:t>Updated History Sections</a:t>
            </a:r>
          </a:p>
          <a:p>
            <a:endParaRPr lang="en-US" dirty="0"/>
          </a:p>
        </p:txBody>
      </p:sp>
      <p:sp>
        <p:nvSpPr>
          <p:cNvPr id="4" name="Slide Number Placeholder 3">
            <a:extLst>
              <a:ext uri="{FF2B5EF4-FFF2-40B4-BE49-F238E27FC236}">
                <a16:creationId xmlns:a16="http://schemas.microsoft.com/office/drawing/2014/main" id="{84A330F4-C64A-40C0-A58F-E294FEF5A403}"/>
              </a:ext>
            </a:extLst>
          </p:cNvPr>
          <p:cNvSpPr>
            <a:spLocks noGrp="1"/>
          </p:cNvSpPr>
          <p:nvPr>
            <p:ph type="sldNum" sz="quarter" idx="12"/>
          </p:nvPr>
        </p:nvSpPr>
        <p:spPr/>
        <p:txBody>
          <a:bodyPr/>
          <a:lstStyle/>
          <a:p>
            <a:fld id="{C36A997D-243A-4F89-9286-B2689FAEAD31}" type="slidenum">
              <a:rPr lang="en-US" smtClean="0"/>
              <a:t>5</a:t>
            </a:fld>
            <a:endParaRPr lang="en-US" dirty="0"/>
          </a:p>
        </p:txBody>
      </p:sp>
      <p:sp>
        <p:nvSpPr>
          <p:cNvPr id="5" name="Arrow: Right 4">
            <a:extLst>
              <a:ext uri="{FF2B5EF4-FFF2-40B4-BE49-F238E27FC236}">
                <a16:creationId xmlns:a16="http://schemas.microsoft.com/office/drawing/2014/main" id="{03378D5C-2E74-4D0D-B035-496AAF19577E}"/>
              </a:ext>
            </a:extLst>
          </p:cNvPr>
          <p:cNvSpPr/>
          <p:nvPr/>
        </p:nvSpPr>
        <p:spPr>
          <a:xfrm flipV="1">
            <a:off x="3875458" y="2743200"/>
            <a:ext cx="5212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666F2B8-4A67-4CF3-9ADD-1828A20D39E8}"/>
              </a:ext>
            </a:extLst>
          </p:cNvPr>
          <p:cNvSpPr/>
          <p:nvPr/>
        </p:nvSpPr>
        <p:spPr>
          <a:xfrm flipV="1">
            <a:off x="5943600" y="3756032"/>
            <a:ext cx="5212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112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608C-B98A-4F1F-BBF7-7D833F5A1718}"/>
              </a:ext>
            </a:extLst>
          </p:cNvPr>
          <p:cNvSpPr>
            <a:spLocks noGrp="1"/>
          </p:cNvSpPr>
          <p:nvPr>
            <p:ph type="title"/>
          </p:nvPr>
        </p:nvSpPr>
        <p:spPr/>
        <p:txBody>
          <a:bodyPr/>
          <a:lstStyle/>
          <a:p>
            <a:r>
              <a:rPr lang="en-US" dirty="0"/>
              <a:t>Chapter 1- Project Description and Purpose and Need</a:t>
            </a:r>
          </a:p>
        </p:txBody>
      </p:sp>
      <p:sp>
        <p:nvSpPr>
          <p:cNvPr id="3" name="Content Placeholder 2">
            <a:extLst>
              <a:ext uri="{FF2B5EF4-FFF2-40B4-BE49-F238E27FC236}">
                <a16:creationId xmlns:a16="http://schemas.microsoft.com/office/drawing/2014/main" id="{56992AEE-2ABA-4A92-A2B0-8F8E7249E21F}"/>
              </a:ext>
            </a:extLst>
          </p:cNvPr>
          <p:cNvSpPr>
            <a:spLocks noGrp="1"/>
          </p:cNvSpPr>
          <p:nvPr>
            <p:ph idx="1"/>
          </p:nvPr>
        </p:nvSpPr>
        <p:spPr>
          <a:xfrm>
            <a:off x="228599" y="1188720"/>
            <a:ext cx="7269163" cy="4937760"/>
          </a:xfrm>
        </p:spPr>
        <p:txBody>
          <a:bodyPr/>
          <a:lstStyle/>
          <a:p>
            <a:r>
              <a:rPr lang="en-US" dirty="0"/>
              <a:t>Categorical Exclusions added to logical termini requirements</a:t>
            </a:r>
          </a:p>
        </p:txBody>
      </p:sp>
      <p:sp>
        <p:nvSpPr>
          <p:cNvPr id="4" name="Slide Number Placeholder 3">
            <a:extLst>
              <a:ext uri="{FF2B5EF4-FFF2-40B4-BE49-F238E27FC236}">
                <a16:creationId xmlns:a16="http://schemas.microsoft.com/office/drawing/2014/main" id="{2D6E96B9-5609-4288-B605-A2C99EC349EC}"/>
              </a:ext>
            </a:extLst>
          </p:cNvPr>
          <p:cNvSpPr>
            <a:spLocks noGrp="1"/>
          </p:cNvSpPr>
          <p:nvPr>
            <p:ph type="sldNum" sz="quarter" idx="12"/>
          </p:nvPr>
        </p:nvSpPr>
        <p:spPr/>
        <p:txBody>
          <a:bodyPr/>
          <a:lstStyle/>
          <a:p>
            <a:fld id="{C36A997D-243A-4F89-9286-B2689FAEAD31}" type="slidenum">
              <a:rPr lang="en-US" smtClean="0"/>
              <a:t>50</a:t>
            </a:fld>
            <a:endParaRPr lang="en-US"/>
          </a:p>
        </p:txBody>
      </p:sp>
      <p:pic>
        <p:nvPicPr>
          <p:cNvPr id="5" name="Content Placeholder 4">
            <a:extLst>
              <a:ext uri="{FF2B5EF4-FFF2-40B4-BE49-F238E27FC236}">
                <a16:creationId xmlns:a16="http://schemas.microsoft.com/office/drawing/2014/main" id="{27967415-9C1E-4450-B99F-92B572C06CD0}"/>
              </a:ext>
            </a:extLst>
          </p:cNvPr>
          <p:cNvPicPr>
            <a:picLocks noChangeAspect="1"/>
          </p:cNvPicPr>
          <p:nvPr/>
        </p:nvPicPr>
        <p:blipFill>
          <a:blip r:embed="rId2"/>
          <a:stretch>
            <a:fillRect/>
          </a:stretch>
        </p:blipFill>
        <p:spPr>
          <a:xfrm>
            <a:off x="1951037" y="1838969"/>
            <a:ext cx="5668963" cy="4588474"/>
          </a:xfrm>
          <a:prstGeom prst="rect">
            <a:avLst/>
          </a:prstGeom>
        </p:spPr>
      </p:pic>
    </p:spTree>
    <p:extLst>
      <p:ext uri="{BB962C8B-B14F-4D97-AF65-F5344CB8AC3E}">
        <p14:creationId xmlns:p14="http://schemas.microsoft.com/office/powerpoint/2010/main" val="1811644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2- Traffic Analysis</a:t>
            </a:r>
          </a:p>
        </p:txBody>
      </p:sp>
      <p:sp>
        <p:nvSpPr>
          <p:cNvPr id="3" name="TextBox 2">
            <a:extLst>
              <a:ext uri="{FF2B5EF4-FFF2-40B4-BE49-F238E27FC236}">
                <a16:creationId xmlns:a16="http://schemas.microsoft.com/office/drawing/2014/main" id="{7650B7F8-4C70-45D5-AD35-4A24969D7560}"/>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pic>
        <p:nvPicPr>
          <p:cNvPr id="4" name="Picture 3">
            <a:extLst>
              <a:ext uri="{FF2B5EF4-FFF2-40B4-BE49-F238E27FC236}">
                <a16:creationId xmlns:a16="http://schemas.microsoft.com/office/drawing/2014/main" id="{2B3C91A7-D2EC-46F2-92FD-702C1AC698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57330" y="0"/>
            <a:ext cx="3086670" cy="2514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7515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3 – Engineering Analysis</a:t>
            </a:r>
          </a:p>
        </p:txBody>
      </p:sp>
      <p:pic>
        <p:nvPicPr>
          <p:cNvPr id="3" name="Picture 3">
            <a:extLst>
              <a:ext uri="{FF2B5EF4-FFF2-40B4-BE49-F238E27FC236}">
                <a16:creationId xmlns:a16="http://schemas.microsoft.com/office/drawing/2014/main" id="{F4C0F291-DE7B-4CEE-8A4E-53406F401BBE}"/>
              </a:ext>
            </a:extLst>
          </p:cNvPr>
          <p:cNvPicPr>
            <a:picLocks noChangeAspect="1" noChangeArrowheads="1"/>
          </p:cNvPicPr>
          <p:nvPr/>
        </p:nvPicPr>
        <p:blipFill>
          <a:blip r:embed="rId2" cstate="print"/>
          <a:srcRect/>
          <a:stretch>
            <a:fillRect/>
          </a:stretch>
        </p:blipFill>
        <p:spPr bwMode="auto">
          <a:xfrm>
            <a:off x="5980962" y="6658"/>
            <a:ext cx="3149721" cy="2507942"/>
          </a:xfrm>
          <a:prstGeom prst="rect">
            <a:avLst/>
          </a:prstGeom>
          <a:noFill/>
          <a:ln w="15875">
            <a:solidFill>
              <a:srgbClr val="0070C0"/>
            </a:solidFill>
            <a:miter lim="800000"/>
            <a:headEnd/>
            <a:tailEnd/>
          </a:ln>
        </p:spPr>
      </p:pic>
    </p:spTree>
    <p:extLst>
      <p:ext uri="{BB962C8B-B14F-4D97-AF65-F5344CB8AC3E}">
        <p14:creationId xmlns:p14="http://schemas.microsoft.com/office/powerpoint/2010/main" val="3134887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507A-99D0-4FF9-8DC4-F7CDC1491B28}"/>
              </a:ext>
            </a:extLst>
          </p:cNvPr>
          <p:cNvSpPr>
            <a:spLocks noGrp="1"/>
          </p:cNvSpPr>
          <p:nvPr>
            <p:ph type="title"/>
          </p:nvPr>
        </p:nvSpPr>
        <p:spPr/>
        <p:txBody>
          <a:bodyPr/>
          <a:lstStyle/>
          <a:p>
            <a:r>
              <a:rPr lang="en-US" dirty="0"/>
              <a:t>Chapter 3- Engineering Analysis</a:t>
            </a:r>
          </a:p>
        </p:txBody>
      </p:sp>
      <p:sp>
        <p:nvSpPr>
          <p:cNvPr id="3" name="Content Placeholder 2">
            <a:extLst>
              <a:ext uri="{FF2B5EF4-FFF2-40B4-BE49-F238E27FC236}">
                <a16:creationId xmlns:a16="http://schemas.microsoft.com/office/drawing/2014/main" id="{14DD9957-6191-4B54-B8BD-CA2327F241FB}"/>
              </a:ext>
            </a:extLst>
          </p:cNvPr>
          <p:cNvSpPr>
            <a:spLocks noGrp="1"/>
          </p:cNvSpPr>
          <p:nvPr>
            <p:ph idx="1"/>
          </p:nvPr>
        </p:nvSpPr>
        <p:spPr/>
        <p:txBody>
          <a:bodyPr>
            <a:normAutofit/>
          </a:bodyPr>
          <a:lstStyle/>
          <a:p>
            <a:r>
              <a:rPr lang="en-US" dirty="0"/>
              <a:t>Changes to aviation guidance</a:t>
            </a:r>
          </a:p>
          <a:p>
            <a:r>
              <a:rPr lang="en-US" dirty="0"/>
              <a:t>TSM&amp;O alternative clarification</a:t>
            </a:r>
          </a:p>
          <a:p>
            <a:r>
              <a:rPr lang="en-US" dirty="0"/>
              <a:t>Reference to FHWA’s Bicycle and Pedestrian Planning, Program and Project Development guidance</a:t>
            </a:r>
          </a:p>
          <a:p>
            <a:r>
              <a:rPr lang="en-US" dirty="0"/>
              <a:t>Clarified the Managed Lanes process</a:t>
            </a:r>
          </a:p>
          <a:p>
            <a:pPr lvl="1"/>
            <a:r>
              <a:rPr lang="en-US" dirty="0"/>
              <a:t>New policy</a:t>
            </a:r>
          </a:p>
          <a:p>
            <a:pPr lvl="1"/>
            <a:r>
              <a:rPr lang="en-US" dirty="0"/>
              <a:t>Express Lanes to Managed Lanes</a:t>
            </a:r>
          </a:p>
          <a:p>
            <a:pPr lvl="1"/>
            <a:r>
              <a:rPr lang="en-US" dirty="0"/>
              <a:t>Tolling to congestion pricing</a:t>
            </a:r>
          </a:p>
          <a:p>
            <a:r>
              <a:rPr lang="en-US" dirty="0"/>
              <a:t>Removed the Roundabouts section</a:t>
            </a:r>
          </a:p>
          <a:p>
            <a:r>
              <a:rPr lang="en-US" dirty="0"/>
              <a:t>Clarified the Interchange Access Request (IAR) process </a:t>
            </a:r>
          </a:p>
        </p:txBody>
      </p:sp>
      <p:sp>
        <p:nvSpPr>
          <p:cNvPr id="4" name="Slide Number Placeholder 3">
            <a:extLst>
              <a:ext uri="{FF2B5EF4-FFF2-40B4-BE49-F238E27FC236}">
                <a16:creationId xmlns:a16="http://schemas.microsoft.com/office/drawing/2014/main" id="{37089061-9DB1-40BB-9521-EC4A93BBC92E}"/>
              </a:ext>
            </a:extLst>
          </p:cNvPr>
          <p:cNvSpPr>
            <a:spLocks noGrp="1"/>
          </p:cNvSpPr>
          <p:nvPr>
            <p:ph type="sldNum" sz="quarter" idx="12"/>
          </p:nvPr>
        </p:nvSpPr>
        <p:spPr/>
        <p:txBody>
          <a:bodyPr/>
          <a:lstStyle/>
          <a:p>
            <a:fld id="{C36A997D-243A-4F89-9286-B2689FAEAD31}" type="slidenum">
              <a:rPr lang="en-US" smtClean="0"/>
              <a:t>53</a:t>
            </a:fld>
            <a:endParaRPr lang="en-US" dirty="0"/>
          </a:p>
        </p:txBody>
      </p:sp>
    </p:spTree>
    <p:extLst>
      <p:ext uri="{BB962C8B-B14F-4D97-AF65-F5344CB8AC3E}">
        <p14:creationId xmlns:p14="http://schemas.microsoft.com/office/powerpoint/2010/main" val="882134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D8E37B-9FF9-4742-91ED-3541DC4C10DF}"/>
              </a:ext>
            </a:extLst>
          </p:cNvPr>
          <p:cNvSpPr>
            <a:spLocks noGrp="1"/>
          </p:cNvSpPr>
          <p:nvPr>
            <p:ph type="title"/>
          </p:nvPr>
        </p:nvSpPr>
        <p:spPr/>
        <p:txBody>
          <a:bodyPr/>
          <a:lstStyle/>
          <a:p>
            <a:r>
              <a:rPr lang="en-US" dirty="0"/>
              <a:t>Chapter 4 – Sociocultural Effects Evaluation</a:t>
            </a:r>
          </a:p>
        </p:txBody>
      </p:sp>
      <p:sp>
        <p:nvSpPr>
          <p:cNvPr id="4" name="Slide Number Placeholder 3">
            <a:extLst>
              <a:ext uri="{FF2B5EF4-FFF2-40B4-BE49-F238E27FC236}">
                <a16:creationId xmlns:a16="http://schemas.microsoft.com/office/drawing/2014/main" id="{9A9585EF-9B26-4765-87ED-035FB56C03D0}"/>
              </a:ext>
            </a:extLst>
          </p:cNvPr>
          <p:cNvSpPr>
            <a:spLocks noGrp="1"/>
          </p:cNvSpPr>
          <p:nvPr>
            <p:ph type="sldNum" sz="quarter" idx="12"/>
          </p:nvPr>
        </p:nvSpPr>
        <p:spPr/>
        <p:txBody>
          <a:bodyPr/>
          <a:lstStyle/>
          <a:p>
            <a:fld id="{C36A997D-243A-4F89-9286-B2689FAEAD31}" type="slidenum">
              <a:rPr lang="en-US" smtClean="0"/>
              <a:t>54</a:t>
            </a:fld>
            <a:endParaRPr lang="en-US"/>
          </a:p>
        </p:txBody>
      </p:sp>
      <p:pic>
        <p:nvPicPr>
          <p:cNvPr id="8" name="Picture 3">
            <a:extLst>
              <a:ext uri="{FF2B5EF4-FFF2-40B4-BE49-F238E27FC236}">
                <a16:creationId xmlns:a16="http://schemas.microsoft.com/office/drawing/2014/main" id="{DF7FCC78-42BA-431D-A218-5841102FAC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0"/>
            <a:ext cx="3352800" cy="2514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92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6EE4-321B-4565-870F-30FC18FC4D1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50148C-9FEA-4464-85EA-FB7B6314DED0}"/>
              </a:ext>
            </a:extLst>
          </p:cNvPr>
          <p:cNvPicPr>
            <a:picLocks noGrp="1" noChangeAspect="1"/>
          </p:cNvPicPr>
          <p:nvPr>
            <p:ph idx="1"/>
          </p:nvPr>
        </p:nvPicPr>
        <p:blipFill>
          <a:blip r:embed="rId2"/>
          <a:stretch>
            <a:fillRect/>
          </a:stretch>
        </p:blipFill>
        <p:spPr>
          <a:xfrm>
            <a:off x="584752" y="533400"/>
            <a:ext cx="7107595" cy="2514600"/>
          </a:xfrm>
          <a:prstGeom prst="rect">
            <a:avLst/>
          </a:prstGeom>
        </p:spPr>
      </p:pic>
      <p:sp>
        <p:nvSpPr>
          <p:cNvPr id="4" name="Slide Number Placeholder 3">
            <a:extLst>
              <a:ext uri="{FF2B5EF4-FFF2-40B4-BE49-F238E27FC236}">
                <a16:creationId xmlns:a16="http://schemas.microsoft.com/office/drawing/2014/main" id="{4CB9B026-552F-4352-992C-E632C13DC9D4}"/>
              </a:ext>
            </a:extLst>
          </p:cNvPr>
          <p:cNvSpPr>
            <a:spLocks noGrp="1"/>
          </p:cNvSpPr>
          <p:nvPr>
            <p:ph type="sldNum" sz="quarter" idx="12"/>
          </p:nvPr>
        </p:nvSpPr>
        <p:spPr/>
        <p:txBody>
          <a:bodyPr/>
          <a:lstStyle/>
          <a:p>
            <a:fld id="{C36A997D-243A-4F89-9286-B2689FAEAD31}" type="slidenum">
              <a:rPr lang="en-US" smtClean="0"/>
              <a:t>55</a:t>
            </a:fld>
            <a:endParaRPr lang="en-US"/>
          </a:p>
        </p:txBody>
      </p:sp>
      <p:pic>
        <p:nvPicPr>
          <p:cNvPr id="6" name="Picture 5">
            <a:extLst>
              <a:ext uri="{FF2B5EF4-FFF2-40B4-BE49-F238E27FC236}">
                <a16:creationId xmlns:a16="http://schemas.microsoft.com/office/drawing/2014/main" id="{CA55E31D-BE40-4663-A82F-A3E243AC2ADB}"/>
              </a:ext>
            </a:extLst>
          </p:cNvPr>
          <p:cNvPicPr>
            <a:picLocks noChangeAspect="1"/>
          </p:cNvPicPr>
          <p:nvPr/>
        </p:nvPicPr>
        <p:blipFill>
          <a:blip r:embed="rId3"/>
          <a:stretch>
            <a:fillRect/>
          </a:stretch>
        </p:blipFill>
        <p:spPr>
          <a:xfrm>
            <a:off x="701502" y="3048000"/>
            <a:ext cx="6806787" cy="2901530"/>
          </a:xfrm>
          <a:prstGeom prst="rect">
            <a:avLst/>
          </a:prstGeom>
        </p:spPr>
      </p:pic>
    </p:spTree>
    <p:extLst>
      <p:ext uri="{BB962C8B-B14F-4D97-AF65-F5344CB8AC3E}">
        <p14:creationId xmlns:p14="http://schemas.microsoft.com/office/powerpoint/2010/main" val="3792312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5- Aesthetic Effects</a:t>
            </a:r>
          </a:p>
        </p:txBody>
      </p:sp>
      <p:sp>
        <p:nvSpPr>
          <p:cNvPr id="3" name="TextBox 2">
            <a:extLst>
              <a:ext uri="{FF2B5EF4-FFF2-40B4-BE49-F238E27FC236}">
                <a16:creationId xmlns:a16="http://schemas.microsoft.com/office/drawing/2014/main" id="{7650B7F8-4C70-45D5-AD35-4A24969D7560}"/>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pic>
        <p:nvPicPr>
          <p:cNvPr id="4" name="Picture 3">
            <a:extLst>
              <a:ext uri="{FF2B5EF4-FFF2-40B4-BE49-F238E27FC236}">
                <a16:creationId xmlns:a16="http://schemas.microsoft.com/office/drawing/2014/main" id="{9F1DA350-F163-4229-81F4-1CF9FA227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5495" y="0"/>
            <a:ext cx="3828506" cy="2514600"/>
          </a:xfrm>
          <a:prstGeom prst="rect">
            <a:avLst/>
          </a:prstGeom>
          <a:ln>
            <a:noFill/>
          </a:ln>
        </p:spPr>
      </p:pic>
    </p:spTree>
    <p:extLst>
      <p:ext uri="{BB962C8B-B14F-4D97-AF65-F5344CB8AC3E}">
        <p14:creationId xmlns:p14="http://schemas.microsoft.com/office/powerpoint/2010/main" val="512331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6- Farmland</a:t>
            </a:r>
          </a:p>
        </p:txBody>
      </p:sp>
      <p:pic>
        <p:nvPicPr>
          <p:cNvPr id="3" name="Picture 2">
            <a:extLst>
              <a:ext uri="{FF2B5EF4-FFF2-40B4-BE49-F238E27FC236}">
                <a16:creationId xmlns:a16="http://schemas.microsoft.com/office/drawing/2014/main" id="{678B80FD-23D2-4C76-A786-D1C5B7221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7383"/>
            <a:ext cx="3733800" cy="2512293"/>
          </a:xfrm>
          <a:prstGeom prst="rect">
            <a:avLst/>
          </a:prstGeom>
        </p:spPr>
      </p:pic>
    </p:spTree>
    <p:extLst>
      <p:ext uri="{BB962C8B-B14F-4D97-AF65-F5344CB8AC3E}">
        <p14:creationId xmlns:p14="http://schemas.microsoft.com/office/powerpoint/2010/main" val="565503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E5B7C1-DBA0-4AD4-88AC-29150797BF18}"/>
              </a:ext>
            </a:extLst>
          </p:cNvPr>
          <p:cNvSpPr>
            <a:spLocks noGrp="1"/>
          </p:cNvSpPr>
          <p:nvPr>
            <p:ph type="title"/>
          </p:nvPr>
        </p:nvSpPr>
        <p:spPr/>
        <p:txBody>
          <a:bodyPr/>
          <a:lstStyle/>
          <a:p>
            <a:r>
              <a:rPr lang="en-US" dirty="0"/>
              <a:t>Chapter 6- Farmland</a:t>
            </a:r>
          </a:p>
        </p:txBody>
      </p:sp>
      <p:pic>
        <p:nvPicPr>
          <p:cNvPr id="6" name="Content Placeholder 5">
            <a:extLst>
              <a:ext uri="{FF2B5EF4-FFF2-40B4-BE49-F238E27FC236}">
                <a16:creationId xmlns:a16="http://schemas.microsoft.com/office/drawing/2014/main" id="{075E8F32-17E1-4253-96CD-A4018F4C4DED}"/>
              </a:ext>
            </a:extLst>
          </p:cNvPr>
          <p:cNvPicPr>
            <a:picLocks noGrp="1" noChangeAspect="1"/>
          </p:cNvPicPr>
          <p:nvPr>
            <p:ph idx="1"/>
          </p:nvPr>
        </p:nvPicPr>
        <p:blipFill>
          <a:blip r:embed="rId2"/>
          <a:stretch>
            <a:fillRect/>
          </a:stretch>
        </p:blipFill>
        <p:spPr>
          <a:xfrm>
            <a:off x="1233876" y="1600200"/>
            <a:ext cx="6219048" cy="2523809"/>
          </a:xfrm>
          <a:prstGeom prst="rect">
            <a:avLst/>
          </a:prstGeom>
        </p:spPr>
      </p:pic>
      <p:sp>
        <p:nvSpPr>
          <p:cNvPr id="3" name="Slide Number Placeholder 2">
            <a:extLst>
              <a:ext uri="{FF2B5EF4-FFF2-40B4-BE49-F238E27FC236}">
                <a16:creationId xmlns:a16="http://schemas.microsoft.com/office/drawing/2014/main" id="{0D6E5A8D-B808-478F-9B47-5218D8F163CA}"/>
              </a:ext>
            </a:extLst>
          </p:cNvPr>
          <p:cNvSpPr>
            <a:spLocks noGrp="1"/>
          </p:cNvSpPr>
          <p:nvPr>
            <p:ph type="sldNum" sz="quarter" idx="12"/>
          </p:nvPr>
        </p:nvSpPr>
        <p:spPr/>
        <p:txBody>
          <a:bodyPr/>
          <a:lstStyle/>
          <a:p>
            <a:fld id="{C36A997D-243A-4F89-9286-B2689FAEAD31}" type="slidenum">
              <a:rPr lang="en-US" smtClean="0"/>
              <a:t>58</a:t>
            </a:fld>
            <a:endParaRPr lang="en-US"/>
          </a:p>
        </p:txBody>
      </p:sp>
      <p:pic>
        <p:nvPicPr>
          <p:cNvPr id="7" name="Picture 6">
            <a:extLst>
              <a:ext uri="{FF2B5EF4-FFF2-40B4-BE49-F238E27FC236}">
                <a16:creationId xmlns:a16="http://schemas.microsoft.com/office/drawing/2014/main" id="{D03FDA46-021C-4169-B948-189F44B9CD53}"/>
              </a:ext>
            </a:extLst>
          </p:cNvPr>
          <p:cNvPicPr>
            <a:picLocks noChangeAspect="1"/>
          </p:cNvPicPr>
          <p:nvPr/>
        </p:nvPicPr>
        <p:blipFill>
          <a:blip r:embed="rId3"/>
          <a:stretch>
            <a:fillRect/>
          </a:stretch>
        </p:blipFill>
        <p:spPr>
          <a:xfrm>
            <a:off x="1691076" y="4038600"/>
            <a:ext cx="5666667" cy="1895238"/>
          </a:xfrm>
          <a:prstGeom prst="rect">
            <a:avLst/>
          </a:prstGeom>
        </p:spPr>
      </p:pic>
    </p:spTree>
    <p:extLst>
      <p:ext uri="{BB962C8B-B14F-4D97-AF65-F5344CB8AC3E}">
        <p14:creationId xmlns:p14="http://schemas.microsoft.com/office/powerpoint/2010/main" val="3873675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7 – Section 4(f) Resources</a:t>
            </a:r>
          </a:p>
        </p:txBody>
      </p:sp>
      <p:pic>
        <p:nvPicPr>
          <p:cNvPr id="3" name="Picture 3" descr="\\dotscosan04.co.dot.state.fl.us\users$\KNURSCK\Workstation\Online_data\mydocs\Photos\Presentations\2.jpg">
            <a:extLst>
              <a:ext uri="{FF2B5EF4-FFF2-40B4-BE49-F238E27FC236}">
                <a16:creationId xmlns:a16="http://schemas.microsoft.com/office/drawing/2014/main" id="{C9766A28-F4E9-41C5-B1A5-145533CE782A}"/>
              </a:ext>
            </a:extLst>
          </p:cNvPr>
          <p:cNvPicPr>
            <a:picLocks noChangeAspect="1" noChangeArrowheads="1"/>
          </p:cNvPicPr>
          <p:nvPr/>
        </p:nvPicPr>
        <p:blipFill>
          <a:blip r:embed="rId3" cstate="print"/>
          <a:srcRect/>
          <a:stretch>
            <a:fillRect/>
          </a:stretch>
        </p:blipFill>
        <p:spPr bwMode="auto">
          <a:xfrm>
            <a:off x="4691259" y="-17206"/>
            <a:ext cx="4452741" cy="2531806"/>
          </a:xfrm>
          <a:prstGeom prst="rect">
            <a:avLst/>
          </a:prstGeom>
          <a:ln>
            <a:noFill/>
          </a:ln>
          <a:effectLst/>
        </p:spPr>
      </p:pic>
    </p:spTree>
    <p:custDataLst>
      <p:tags r:id="rId1"/>
    </p:custDataLst>
    <p:extLst>
      <p:ext uri="{BB962C8B-B14F-4D97-AF65-F5344CB8AC3E}">
        <p14:creationId xmlns:p14="http://schemas.microsoft.com/office/powerpoint/2010/main" val="355835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3495-B541-4FEF-9BF8-A7FD5FD320BF}"/>
              </a:ext>
            </a:extLst>
          </p:cNvPr>
          <p:cNvSpPr>
            <a:spLocks noGrp="1"/>
          </p:cNvSpPr>
          <p:nvPr>
            <p:ph type="title"/>
          </p:nvPr>
        </p:nvSpPr>
        <p:spPr/>
        <p:txBody>
          <a:bodyPr>
            <a:normAutofit/>
          </a:bodyPr>
          <a:lstStyle/>
          <a:p>
            <a:r>
              <a:rPr lang="en-US" sz="4800" dirty="0"/>
              <a:t>PART 1</a:t>
            </a:r>
          </a:p>
        </p:txBody>
      </p:sp>
      <p:sp>
        <p:nvSpPr>
          <p:cNvPr id="3" name="Slide Number Placeholder 2">
            <a:extLst>
              <a:ext uri="{FF2B5EF4-FFF2-40B4-BE49-F238E27FC236}">
                <a16:creationId xmlns:a16="http://schemas.microsoft.com/office/drawing/2014/main" id="{0E95F085-2BE5-46B4-ACE0-AC07A768E8D9}"/>
              </a:ext>
            </a:extLst>
          </p:cNvPr>
          <p:cNvSpPr>
            <a:spLocks noGrp="1"/>
          </p:cNvSpPr>
          <p:nvPr>
            <p:ph type="sldNum" sz="quarter" idx="12"/>
          </p:nvPr>
        </p:nvSpPr>
        <p:spPr/>
        <p:txBody>
          <a:bodyPr/>
          <a:lstStyle/>
          <a:p>
            <a:fld id="{C36A997D-243A-4F89-9286-B2689FAEAD31}" type="slidenum">
              <a:rPr lang="en-US" smtClean="0"/>
              <a:t>6</a:t>
            </a:fld>
            <a:endParaRPr lang="en-US" dirty="0"/>
          </a:p>
        </p:txBody>
      </p:sp>
      <p:pic>
        <p:nvPicPr>
          <p:cNvPr id="4" name="Picture 3">
            <a:extLst>
              <a:ext uri="{FF2B5EF4-FFF2-40B4-BE49-F238E27FC236}">
                <a16:creationId xmlns:a16="http://schemas.microsoft.com/office/drawing/2014/main" id="{3A635FB4-8CAF-4DBD-89DB-F6B2AC67DCD3}"/>
              </a:ext>
            </a:extLst>
          </p:cNvPr>
          <p:cNvPicPr>
            <a:picLocks noChangeAspect="1"/>
          </p:cNvPicPr>
          <p:nvPr/>
        </p:nvPicPr>
        <p:blipFill>
          <a:blip r:embed="rId2"/>
          <a:stretch>
            <a:fillRect/>
          </a:stretch>
        </p:blipFill>
        <p:spPr>
          <a:xfrm>
            <a:off x="3877829" y="0"/>
            <a:ext cx="5266171" cy="6858000"/>
          </a:xfrm>
          <a:prstGeom prst="rect">
            <a:avLst/>
          </a:prstGeom>
        </p:spPr>
      </p:pic>
    </p:spTree>
    <p:extLst>
      <p:ext uri="{BB962C8B-B14F-4D97-AF65-F5344CB8AC3E}">
        <p14:creationId xmlns:p14="http://schemas.microsoft.com/office/powerpoint/2010/main" val="1625950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50B6-F509-4C17-A121-4A055D8EEE1B}"/>
              </a:ext>
            </a:extLst>
          </p:cNvPr>
          <p:cNvSpPr>
            <a:spLocks noGrp="1"/>
          </p:cNvSpPr>
          <p:nvPr>
            <p:ph type="title"/>
          </p:nvPr>
        </p:nvSpPr>
        <p:spPr/>
        <p:txBody>
          <a:bodyPr/>
          <a:lstStyle/>
          <a:p>
            <a:r>
              <a:rPr lang="en-US" dirty="0"/>
              <a:t>Chapter 7- Section 4(f) Resources</a:t>
            </a:r>
          </a:p>
        </p:txBody>
      </p:sp>
      <p:sp>
        <p:nvSpPr>
          <p:cNvPr id="3" name="Content Placeholder 2">
            <a:extLst>
              <a:ext uri="{FF2B5EF4-FFF2-40B4-BE49-F238E27FC236}">
                <a16:creationId xmlns:a16="http://schemas.microsoft.com/office/drawing/2014/main" id="{0A13F8B3-774A-441B-9F2B-5AF7CBC3CC76}"/>
              </a:ext>
            </a:extLst>
          </p:cNvPr>
          <p:cNvSpPr>
            <a:spLocks noGrp="1"/>
          </p:cNvSpPr>
          <p:nvPr>
            <p:ph idx="1"/>
          </p:nvPr>
        </p:nvSpPr>
        <p:spPr/>
        <p:txBody>
          <a:bodyPr>
            <a:normAutofit/>
          </a:bodyPr>
          <a:lstStyle/>
          <a:p>
            <a:r>
              <a:rPr lang="en-US" dirty="0"/>
              <a:t>Minor editorial corrections and edits</a:t>
            </a:r>
          </a:p>
          <a:p>
            <a:r>
              <a:rPr lang="en-US" dirty="0"/>
              <a:t>Removal of Section 4(f) Forms - Figures 2-12</a:t>
            </a:r>
          </a:p>
          <a:p>
            <a:pPr lvl="2"/>
            <a:r>
              <a:rPr lang="en-US" dirty="0"/>
              <a:t>In Section 4(f) tool in SWEPT</a:t>
            </a:r>
          </a:p>
          <a:p>
            <a:pPr marL="0" marR="0" algn="just">
              <a:spcBef>
                <a:spcPts val="1200"/>
              </a:spcBef>
              <a:spcAft>
                <a:spcPts val="1200"/>
              </a:spcAft>
              <a:tabLst>
                <a:tab pos="0" algn="l"/>
              </a:tabLst>
            </a:pPr>
            <a:r>
              <a:rPr lang="en-US" dirty="0">
                <a:latin typeface="Calibri" panose="020F0502020204030204" pitchFamily="34" charset="0"/>
                <a:ea typeface="Calibri" panose="020F0502020204030204" pitchFamily="34" charset="0"/>
                <a:cs typeface="Calibri" panose="020F0502020204030204" pitchFamily="34" charset="0"/>
              </a:rPr>
              <a:t>Documentation for “No Use” Determinations</a:t>
            </a:r>
          </a:p>
          <a:p>
            <a:pPr marL="230188" lvl="1" algn="just">
              <a:spcBef>
                <a:spcPts val="1200"/>
              </a:spcBef>
              <a:spcAft>
                <a:spcPts val="1200"/>
              </a:spcAft>
              <a:tabLst>
                <a:tab pos="0" algn="l"/>
              </a:tabLst>
            </a:pPr>
            <a:r>
              <a:rPr lang="en-US" dirty="0"/>
              <a:t>Options for recording a No Involvement or a No Use decision</a:t>
            </a:r>
          </a:p>
          <a:p>
            <a:r>
              <a:rPr lang="en-US" dirty="0"/>
              <a:t>Archaeological Sites and Related Exemptions</a:t>
            </a:r>
          </a:p>
          <a:p>
            <a:pPr lvl="1"/>
            <a:r>
              <a:rPr lang="en-US" dirty="0"/>
              <a:t>Excluded from late designation exemption in 23 CFR 774.11(f)</a:t>
            </a:r>
          </a:p>
          <a:p>
            <a:pPr lvl="1"/>
            <a:r>
              <a:rPr lang="en-US" dirty="0"/>
              <a:t>Exempted from Section 4(f) when primarily important for research value</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1EEB6BCC-D3B2-4466-8876-4FC2449D2CC7}"/>
              </a:ext>
            </a:extLst>
          </p:cNvPr>
          <p:cNvSpPr>
            <a:spLocks noGrp="1"/>
          </p:cNvSpPr>
          <p:nvPr>
            <p:ph type="sldNum" sz="quarter" idx="12"/>
          </p:nvPr>
        </p:nvSpPr>
        <p:spPr/>
        <p:txBody>
          <a:bodyPr/>
          <a:lstStyle/>
          <a:p>
            <a:fld id="{C36A997D-243A-4F89-9286-B2689FAEAD31}" type="slidenum">
              <a:rPr lang="en-US" smtClean="0"/>
              <a:t>60</a:t>
            </a:fld>
            <a:endParaRPr lang="en-US"/>
          </a:p>
        </p:txBody>
      </p:sp>
    </p:spTree>
    <p:extLst>
      <p:ext uri="{BB962C8B-B14F-4D97-AF65-F5344CB8AC3E}">
        <p14:creationId xmlns:p14="http://schemas.microsoft.com/office/powerpoint/2010/main" val="1194729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9151-081F-4EA0-BE5E-506711D4C08A}"/>
              </a:ext>
            </a:extLst>
          </p:cNvPr>
          <p:cNvSpPr>
            <a:spLocks noGrp="1"/>
          </p:cNvSpPr>
          <p:nvPr>
            <p:ph type="title"/>
          </p:nvPr>
        </p:nvSpPr>
        <p:spPr/>
        <p:txBody>
          <a:bodyPr>
            <a:normAutofit fontScale="90000"/>
          </a:bodyPr>
          <a:lstStyle/>
          <a:p>
            <a:br>
              <a:rPr lang="en-US" dirty="0"/>
            </a:br>
            <a:r>
              <a:rPr lang="en-US" sz="3200" dirty="0"/>
              <a:t>Chapter 7- Section 4(f) Resources</a:t>
            </a:r>
            <a:br>
              <a:rPr lang="en-US" dirty="0">
                <a:solidFill>
                  <a:schemeClr val="tx1"/>
                </a:solidFill>
              </a:rPr>
            </a:br>
            <a:endParaRPr lang="en-US" dirty="0">
              <a:solidFill>
                <a:schemeClr val="tx1"/>
              </a:solidFill>
            </a:endParaRPr>
          </a:p>
        </p:txBody>
      </p:sp>
      <p:sp>
        <p:nvSpPr>
          <p:cNvPr id="3" name="Content Placeholder 2">
            <a:extLst>
              <a:ext uri="{FF2B5EF4-FFF2-40B4-BE49-F238E27FC236}">
                <a16:creationId xmlns:a16="http://schemas.microsoft.com/office/drawing/2014/main" id="{6EC56788-D216-4533-A454-86116A19BA78}"/>
              </a:ext>
            </a:extLst>
          </p:cNvPr>
          <p:cNvSpPr>
            <a:spLocks noGrp="1"/>
          </p:cNvSpPr>
          <p:nvPr>
            <p:ph idx="1"/>
          </p:nvPr>
        </p:nvSpPr>
        <p:spPr/>
        <p:txBody>
          <a:bodyPr>
            <a:noAutofit/>
          </a:bodyPr>
          <a:lstStyle/>
          <a:p>
            <a:r>
              <a:rPr lang="en-US" dirty="0"/>
              <a:t>Clarification for Constructive Use Determinations</a:t>
            </a:r>
          </a:p>
          <a:p>
            <a:r>
              <a:rPr lang="en-US" dirty="0"/>
              <a:t>Guidance for emergency repairs</a:t>
            </a:r>
          </a:p>
          <a:p>
            <a:r>
              <a:rPr lang="en-US" dirty="0"/>
              <a:t>Consideration of changes to proximity impacts such as noise and vibrations during Re-evaluations</a:t>
            </a:r>
          </a:p>
          <a:p>
            <a:endParaRPr lang="en-US" sz="1900" dirty="0"/>
          </a:p>
          <a:p>
            <a:endParaRPr lang="en-US" sz="1900" dirty="0"/>
          </a:p>
          <a:p>
            <a:pPr marL="0" indent="0">
              <a:buNone/>
            </a:pPr>
            <a:endParaRPr lang="en-US" sz="1900" dirty="0"/>
          </a:p>
          <a:p>
            <a:endParaRPr lang="en-US" sz="1900" dirty="0"/>
          </a:p>
        </p:txBody>
      </p:sp>
      <p:sp>
        <p:nvSpPr>
          <p:cNvPr id="4" name="Slide Number Placeholder 3">
            <a:extLst>
              <a:ext uri="{FF2B5EF4-FFF2-40B4-BE49-F238E27FC236}">
                <a16:creationId xmlns:a16="http://schemas.microsoft.com/office/drawing/2014/main" id="{F0F391B9-DE6F-4DEC-9C2E-91E76D2ACD4D}"/>
              </a:ext>
            </a:extLst>
          </p:cNvPr>
          <p:cNvSpPr>
            <a:spLocks noGrp="1"/>
          </p:cNvSpPr>
          <p:nvPr>
            <p:ph type="sldNum" sz="quarter" idx="12"/>
          </p:nvPr>
        </p:nvSpPr>
        <p:spPr/>
        <p:txBody>
          <a:bodyPr/>
          <a:lstStyle/>
          <a:p>
            <a:fld id="{C36A997D-243A-4F89-9286-B2689FAEAD31}" type="slidenum">
              <a:rPr lang="en-US" smtClean="0"/>
              <a:t>61</a:t>
            </a:fld>
            <a:endParaRPr lang="en-US"/>
          </a:p>
        </p:txBody>
      </p:sp>
    </p:spTree>
    <p:extLst>
      <p:ext uri="{BB962C8B-B14F-4D97-AF65-F5344CB8AC3E}">
        <p14:creationId xmlns:p14="http://schemas.microsoft.com/office/powerpoint/2010/main" val="175446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8- Archaeological and Historic Resources</a:t>
            </a:r>
          </a:p>
        </p:txBody>
      </p:sp>
      <p:pic>
        <p:nvPicPr>
          <p:cNvPr id="2" name="Picture 1">
            <a:extLst>
              <a:ext uri="{FF2B5EF4-FFF2-40B4-BE49-F238E27FC236}">
                <a16:creationId xmlns:a16="http://schemas.microsoft.com/office/drawing/2014/main" id="{140C9D6F-201A-4F06-9D77-906164E1305D}"/>
              </a:ext>
            </a:extLst>
          </p:cNvPr>
          <p:cNvPicPr>
            <a:picLocks noChangeAspect="1"/>
          </p:cNvPicPr>
          <p:nvPr/>
        </p:nvPicPr>
        <p:blipFill>
          <a:blip r:embed="rId2"/>
          <a:stretch>
            <a:fillRect/>
          </a:stretch>
        </p:blipFill>
        <p:spPr>
          <a:xfrm>
            <a:off x="6078657" y="1"/>
            <a:ext cx="3074960" cy="2514600"/>
          </a:xfrm>
          <a:prstGeom prst="rect">
            <a:avLst/>
          </a:prstGeom>
        </p:spPr>
      </p:pic>
    </p:spTree>
    <p:extLst>
      <p:ext uri="{BB962C8B-B14F-4D97-AF65-F5344CB8AC3E}">
        <p14:creationId xmlns:p14="http://schemas.microsoft.com/office/powerpoint/2010/main" val="3719221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0D60-A01B-4201-BD4F-BB6BF4D03942}"/>
              </a:ext>
            </a:extLst>
          </p:cNvPr>
          <p:cNvSpPr>
            <a:spLocks noGrp="1"/>
          </p:cNvSpPr>
          <p:nvPr>
            <p:ph type="title"/>
          </p:nvPr>
        </p:nvSpPr>
        <p:spPr/>
        <p:txBody>
          <a:bodyPr/>
          <a:lstStyle/>
          <a:p>
            <a:r>
              <a:rPr lang="en-US" dirty="0"/>
              <a:t>Chapter 8- Archaeological and Historic Resources</a:t>
            </a:r>
          </a:p>
        </p:txBody>
      </p:sp>
      <p:sp>
        <p:nvSpPr>
          <p:cNvPr id="3" name="Content Placeholder 2">
            <a:extLst>
              <a:ext uri="{FF2B5EF4-FFF2-40B4-BE49-F238E27FC236}">
                <a16:creationId xmlns:a16="http://schemas.microsoft.com/office/drawing/2014/main" id="{13B2026E-632B-42D4-9B5C-8D349DCCFEE9}"/>
              </a:ext>
            </a:extLst>
          </p:cNvPr>
          <p:cNvSpPr>
            <a:spLocks noGrp="1"/>
          </p:cNvSpPr>
          <p:nvPr>
            <p:ph idx="1"/>
          </p:nvPr>
        </p:nvSpPr>
        <p:spPr/>
        <p:txBody>
          <a:bodyPr/>
          <a:lstStyle/>
          <a:p>
            <a:endParaRPr lang="en-US" dirty="0"/>
          </a:p>
          <a:p>
            <a:r>
              <a:rPr lang="en-US" dirty="0"/>
              <a:t>The District coordinates with OEM prior to initiating coordination for projects where adverse effects to historic or archaeological properties have been identified</a:t>
            </a:r>
          </a:p>
          <a:p>
            <a:r>
              <a:rPr lang="en-US" dirty="0"/>
              <a:t>Public involvement guidance</a:t>
            </a:r>
          </a:p>
          <a:p>
            <a:r>
              <a:rPr lang="en-US" dirty="0"/>
              <a:t>For a Type 2 CE any SHPO/THPO concurrence letters must be attached</a:t>
            </a:r>
          </a:p>
          <a:p>
            <a:r>
              <a:rPr lang="en-US" dirty="0"/>
              <a:t>Updated standard statement for </a:t>
            </a:r>
          </a:p>
          <a:p>
            <a:pPr lvl="1"/>
            <a:r>
              <a:rPr lang="en-US" dirty="0"/>
              <a:t>No Involvement with Cultural Resources/No Historic Properties Affected</a:t>
            </a:r>
          </a:p>
          <a:p>
            <a:pPr lvl="1"/>
            <a:r>
              <a:rPr lang="en-US" dirty="0"/>
              <a:t>No Adverse Effect or Adverse Effect to NRHP Properties</a:t>
            </a:r>
          </a:p>
          <a:p>
            <a:r>
              <a:rPr lang="en-US" dirty="0"/>
              <a:t>Deadline for completing Section 106 consultation after emergency repair</a:t>
            </a:r>
          </a:p>
        </p:txBody>
      </p:sp>
      <p:sp>
        <p:nvSpPr>
          <p:cNvPr id="4" name="Slide Number Placeholder 3">
            <a:extLst>
              <a:ext uri="{FF2B5EF4-FFF2-40B4-BE49-F238E27FC236}">
                <a16:creationId xmlns:a16="http://schemas.microsoft.com/office/drawing/2014/main" id="{BE991FD6-36A8-43B4-B0E0-AD2F82832119}"/>
              </a:ext>
            </a:extLst>
          </p:cNvPr>
          <p:cNvSpPr>
            <a:spLocks noGrp="1"/>
          </p:cNvSpPr>
          <p:nvPr>
            <p:ph type="sldNum" sz="quarter" idx="12"/>
          </p:nvPr>
        </p:nvSpPr>
        <p:spPr/>
        <p:txBody>
          <a:bodyPr/>
          <a:lstStyle/>
          <a:p>
            <a:fld id="{C36A997D-243A-4F89-9286-B2689FAEAD31}" type="slidenum">
              <a:rPr lang="en-US" smtClean="0"/>
              <a:t>63</a:t>
            </a:fld>
            <a:endParaRPr lang="en-US" dirty="0"/>
          </a:p>
        </p:txBody>
      </p:sp>
    </p:spTree>
    <p:extLst>
      <p:ext uri="{BB962C8B-B14F-4D97-AF65-F5344CB8AC3E}">
        <p14:creationId xmlns:p14="http://schemas.microsoft.com/office/powerpoint/2010/main" val="2754029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9- Wetlands and Other Surface Waters</a:t>
            </a:r>
          </a:p>
        </p:txBody>
      </p:sp>
      <p:sp>
        <p:nvSpPr>
          <p:cNvPr id="3" name="TextBox 2">
            <a:extLst>
              <a:ext uri="{FF2B5EF4-FFF2-40B4-BE49-F238E27FC236}">
                <a16:creationId xmlns:a16="http://schemas.microsoft.com/office/drawing/2014/main" id="{7650B7F8-4C70-45D5-AD35-4A24969D7560}"/>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pic>
        <p:nvPicPr>
          <p:cNvPr id="4" name="Picture 3">
            <a:extLst>
              <a:ext uri="{FF2B5EF4-FFF2-40B4-BE49-F238E27FC236}">
                <a16:creationId xmlns:a16="http://schemas.microsoft.com/office/drawing/2014/main" id="{2A41865F-3CF2-4E53-9B7B-81CC6F5C2B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90"/>
          <a:stretch/>
        </p:blipFill>
        <p:spPr>
          <a:xfrm>
            <a:off x="5432020" y="-5179"/>
            <a:ext cx="3711980" cy="2519779"/>
          </a:xfrm>
          <a:prstGeom prst="rect">
            <a:avLst/>
          </a:prstGeom>
        </p:spPr>
      </p:pic>
    </p:spTree>
    <p:extLst>
      <p:ext uri="{BB962C8B-B14F-4D97-AF65-F5344CB8AC3E}">
        <p14:creationId xmlns:p14="http://schemas.microsoft.com/office/powerpoint/2010/main" val="409605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10- Aquatic Preserves and Outstanding Florida Waters</a:t>
            </a:r>
          </a:p>
        </p:txBody>
      </p:sp>
      <p:sp>
        <p:nvSpPr>
          <p:cNvPr id="3" name="TextBox 2">
            <a:extLst>
              <a:ext uri="{FF2B5EF4-FFF2-40B4-BE49-F238E27FC236}">
                <a16:creationId xmlns:a16="http://schemas.microsoft.com/office/drawing/2014/main" id="{7650B7F8-4C70-45D5-AD35-4A24969D7560}"/>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CHAPTER DELETED</a:t>
            </a:r>
          </a:p>
        </p:txBody>
      </p:sp>
      <p:cxnSp>
        <p:nvCxnSpPr>
          <p:cNvPr id="4" name="Straight Connector 3">
            <a:extLst>
              <a:ext uri="{FF2B5EF4-FFF2-40B4-BE49-F238E27FC236}">
                <a16:creationId xmlns:a16="http://schemas.microsoft.com/office/drawing/2014/main" id="{4974F6E0-3860-4B0C-A96E-E4B6D756B216}"/>
              </a:ext>
            </a:extLst>
          </p:cNvPr>
          <p:cNvCxnSpPr/>
          <p:nvPr/>
        </p:nvCxnSpPr>
        <p:spPr>
          <a:xfrm>
            <a:off x="0" y="0"/>
            <a:ext cx="9144000" cy="6858000"/>
          </a:xfrm>
          <a:prstGeom prst="line">
            <a:avLst/>
          </a:prstGeom>
          <a:ln w="76200"/>
        </p:spPr>
        <p:style>
          <a:lnRef idx="1">
            <a:schemeClr val="accent3"/>
          </a:lnRef>
          <a:fillRef idx="0">
            <a:schemeClr val="accent3"/>
          </a:fillRef>
          <a:effectRef idx="0">
            <a:schemeClr val="accent3"/>
          </a:effectRef>
          <a:fontRef idx="minor">
            <a:schemeClr val="tx1"/>
          </a:fontRef>
        </p:style>
      </p:cxnSp>
      <p:cxnSp>
        <p:nvCxnSpPr>
          <p:cNvPr id="7" name="Straight Connector 6">
            <a:extLst>
              <a:ext uri="{FF2B5EF4-FFF2-40B4-BE49-F238E27FC236}">
                <a16:creationId xmlns:a16="http://schemas.microsoft.com/office/drawing/2014/main" id="{0A7CBD95-38F9-4D16-9E9B-F17754F6BADB}"/>
              </a:ext>
            </a:extLst>
          </p:cNvPr>
          <p:cNvCxnSpPr/>
          <p:nvPr/>
        </p:nvCxnSpPr>
        <p:spPr>
          <a:xfrm flipV="1">
            <a:off x="0" y="0"/>
            <a:ext cx="9144000" cy="6858000"/>
          </a:xfrm>
          <a:prstGeom prst="line">
            <a:avLst/>
          </a:prstGeom>
          <a:ln w="762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90107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B48DC0-37B3-481B-8E87-84222841FB11}"/>
              </a:ext>
            </a:extLst>
          </p:cNvPr>
          <p:cNvSpPr>
            <a:spLocks noGrp="1"/>
          </p:cNvSpPr>
          <p:nvPr>
            <p:ph type="title"/>
          </p:nvPr>
        </p:nvSpPr>
        <p:spPr/>
        <p:txBody>
          <a:bodyPr/>
          <a:lstStyle/>
          <a:p>
            <a:r>
              <a:rPr lang="en-US" dirty="0"/>
              <a:t>Chapter 11- Water Resources</a:t>
            </a:r>
          </a:p>
        </p:txBody>
      </p:sp>
      <p:sp>
        <p:nvSpPr>
          <p:cNvPr id="4" name="Slide Number Placeholder 3">
            <a:extLst>
              <a:ext uri="{FF2B5EF4-FFF2-40B4-BE49-F238E27FC236}">
                <a16:creationId xmlns:a16="http://schemas.microsoft.com/office/drawing/2014/main" id="{FA694BE0-758F-4116-AA15-3D2FDD0FD5E6}"/>
              </a:ext>
            </a:extLst>
          </p:cNvPr>
          <p:cNvSpPr>
            <a:spLocks noGrp="1"/>
          </p:cNvSpPr>
          <p:nvPr>
            <p:ph type="sldNum" sz="quarter" idx="12"/>
          </p:nvPr>
        </p:nvSpPr>
        <p:spPr/>
        <p:txBody>
          <a:bodyPr/>
          <a:lstStyle/>
          <a:p>
            <a:fld id="{C36A997D-243A-4F89-9286-B2689FAEAD31}" type="slidenum">
              <a:rPr lang="en-US" smtClean="0"/>
              <a:t>66</a:t>
            </a:fld>
            <a:endParaRPr lang="en-US" dirty="0"/>
          </a:p>
        </p:txBody>
      </p:sp>
      <p:pic>
        <p:nvPicPr>
          <p:cNvPr id="7" name="Picture 6">
            <a:extLst>
              <a:ext uri="{FF2B5EF4-FFF2-40B4-BE49-F238E27FC236}">
                <a16:creationId xmlns:a16="http://schemas.microsoft.com/office/drawing/2014/main" id="{F7D4DAF4-633B-4592-87C7-05463F9141FE}"/>
              </a:ext>
            </a:extLst>
          </p:cNvPr>
          <p:cNvPicPr>
            <a:picLocks noChangeAspect="1"/>
          </p:cNvPicPr>
          <p:nvPr/>
        </p:nvPicPr>
        <p:blipFill>
          <a:blip r:embed="rId2"/>
          <a:stretch>
            <a:fillRect/>
          </a:stretch>
        </p:blipFill>
        <p:spPr>
          <a:xfrm>
            <a:off x="6127932" y="14796"/>
            <a:ext cx="3016068" cy="2499804"/>
          </a:xfrm>
          <a:prstGeom prst="rect">
            <a:avLst/>
          </a:prstGeom>
        </p:spPr>
      </p:pic>
    </p:spTree>
    <p:extLst>
      <p:ext uri="{BB962C8B-B14F-4D97-AF65-F5344CB8AC3E}">
        <p14:creationId xmlns:p14="http://schemas.microsoft.com/office/powerpoint/2010/main" val="4156535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A7DC-0C8C-40B8-A36F-E64B3D72BB8D}"/>
              </a:ext>
            </a:extLst>
          </p:cNvPr>
          <p:cNvSpPr>
            <a:spLocks noGrp="1"/>
          </p:cNvSpPr>
          <p:nvPr>
            <p:ph type="title"/>
          </p:nvPr>
        </p:nvSpPr>
        <p:spPr/>
        <p:txBody>
          <a:bodyPr/>
          <a:lstStyle/>
          <a:p>
            <a:r>
              <a:rPr lang="en-US" dirty="0"/>
              <a:t>Chapter 11- Water Resources</a:t>
            </a:r>
          </a:p>
        </p:txBody>
      </p:sp>
      <p:sp>
        <p:nvSpPr>
          <p:cNvPr id="3" name="Content Placeholder 2">
            <a:extLst>
              <a:ext uri="{FF2B5EF4-FFF2-40B4-BE49-F238E27FC236}">
                <a16:creationId xmlns:a16="http://schemas.microsoft.com/office/drawing/2014/main" id="{75A959CD-143B-4F79-B8A5-E2E81F006ABE}"/>
              </a:ext>
            </a:extLst>
          </p:cNvPr>
          <p:cNvSpPr>
            <a:spLocks noGrp="1"/>
          </p:cNvSpPr>
          <p:nvPr>
            <p:ph idx="1"/>
          </p:nvPr>
        </p:nvSpPr>
        <p:spPr/>
        <p:txBody>
          <a:bodyPr>
            <a:normAutofit/>
          </a:bodyPr>
          <a:lstStyle/>
          <a:p>
            <a:r>
              <a:rPr lang="en-US" dirty="0"/>
              <a:t>Incorporated information from the Outstanding Florida Waters and Aquatic Preserve chapter</a:t>
            </a:r>
          </a:p>
          <a:p>
            <a:r>
              <a:rPr lang="en-US" dirty="0"/>
              <a:t>Name change:</a:t>
            </a:r>
          </a:p>
          <a:p>
            <a:pPr lvl="1"/>
            <a:r>
              <a:rPr lang="en-US" dirty="0"/>
              <a:t>Water Quality and Stormwater             Water Resources</a:t>
            </a:r>
          </a:p>
          <a:p>
            <a:r>
              <a:rPr lang="en-US" dirty="0"/>
              <a:t>Reorganized to combine with existing information on</a:t>
            </a:r>
          </a:p>
          <a:p>
            <a:pPr lvl="1"/>
            <a:r>
              <a:rPr lang="en-US" dirty="0"/>
              <a:t>Sole Source Aquifer</a:t>
            </a:r>
          </a:p>
          <a:p>
            <a:pPr lvl="1"/>
            <a:r>
              <a:rPr lang="en-US" dirty="0"/>
              <a:t>Water Quality</a:t>
            </a:r>
          </a:p>
          <a:p>
            <a:pPr lvl="1"/>
            <a:r>
              <a:rPr lang="en-US" dirty="0"/>
              <a:t>Stormwater Management</a:t>
            </a:r>
          </a:p>
          <a:p>
            <a:r>
              <a:rPr lang="en-US" dirty="0"/>
              <a:t>Incorporated changes to the Drainage Manual</a:t>
            </a:r>
          </a:p>
          <a:p>
            <a:r>
              <a:rPr lang="en-US" dirty="0"/>
              <a:t>Minor edits to Water Quality Impact Evaluation (WQIE) Form</a:t>
            </a:r>
          </a:p>
        </p:txBody>
      </p:sp>
      <p:sp>
        <p:nvSpPr>
          <p:cNvPr id="4" name="Slide Number Placeholder 3">
            <a:extLst>
              <a:ext uri="{FF2B5EF4-FFF2-40B4-BE49-F238E27FC236}">
                <a16:creationId xmlns:a16="http://schemas.microsoft.com/office/drawing/2014/main" id="{1F5453BC-0E84-4B44-90B5-3DA96BE82F54}"/>
              </a:ext>
            </a:extLst>
          </p:cNvPr>
          <p:cNvSpPr>
            <a:spLocks noGrp="1"/>
          </p:cNvSpPr>
          <p:nvPr>
            <p:ph type="sldNum" sz="quarter" idx="12"/>
          </p:nvPr>
        </p:nvSpPr>
        <p:spPr/>
        <p:txBody>
          <a:bodyPr/>
          <a:lstStyle/>
          <a:p>
            <a:fld id="{C36A997D-243A-4F89-9286-B2689FAEAD31}" type="slidenum">
              <a:rPr lang="en-US" smtClean="0"/>
              <a:t>67</a:t>
            </a:fld>
            <a:endParaRPr lang="en-US" dirty="0"/>
          </a:p>
        </p:txBody>
      </p:sp>
      <p:sp>
        <p:nvSpPr>
          <p:cNvPr id="5" name="Arrow: Right 4">
            <a:extLst>
              <a:ext uri="{FF2B5EF4-FFF2-40B4-BE49-F238E27FC236}">
                <a16:creationId xmlns:a16="http://schemas.microsoft.com/office/drawing/2014/main" id="{B156BDF4-9D5A-4A87-989A-DF447350285C}"/>
              </a:ext>
            </a:extLst>
          </p:cNvPr>
          <p:cNvSpPr/>
          <p:nvPr/>
        </p:nvSpPr>
        <p:spPr>
          <a:xfrm flipV="1">
            <a:off x="4265676" y="2514600"/>
            <a:ext cx="5212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582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12- Wild and Scenic Rivers</a:t>
            </a:r>
          </a:p>
        </p:txBody>
      </p:sp>
      <p:pic>
        <p:nvPicPr>
          <p:cNvPr id="3" name="Picture 2">
            <a:extLst>
              <a:ext uri="{FF2B5EF4-FFF2-40B4-BE49-F238E27FC236}">
                <a16:creationId xmlns:a16="http://schemas.microsoft.com/office/drawing/2014/main" id="{ED43D199-7F16-4150-96E1-A34DC5413452}"/>
              </a:ext>
            </a:extLst>
          </p:cNvPr>
          <p:cNvPicPr>
            <a:picLocks noChangeAspect="1"/>
          </p:cNvPicPr>
          <p:nvPr/>
        </p:nvPicPr>
        <p:blipFill>
          <a:blip r:embed="rId2"/>
          <a:stretch>
            <a:fillRect/>
          </a:stretch>
        </p:blipFill>
        <p:spPr>
          <a:xfrm>
            <a:off x="5867401" y="2219"/>
            <a:ext cx="3276600" cy="2522364"/>
          </a:xfrm>
          <a:prstGeom prst="rect">
            <a:avLst/>
          </a:prstGeom>
        </p:spPr>
      </p:pic>
    </p:spTree>
    <p:extLst>
      <p:ext uri="{BB962C8B-B14F-4D97-AF65-F5344CB8AC3E}">
        <p14:creationId xmlns:p14="http://schemas.microsoft.com/office/powerpoint/2010/main" val="4278399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F6897-7BBD-4670-B22D-9AD9431F389D}"/>
              </a:ext>
            </a:extLst>
          </p:cNvPr>
          <p:cNvSpPr>
            <a:spLocks noGrp="1"/>
          </p:cNvSpPr>
          <p:nvPr>
            <p:ph type="title"/>
          </p:nvPr>
        </p:nvSpPr>
        <p:spPr/>
        <p:txBody>
          <a:bodyPr/>
          <a:lstStyle/>
          <a:p>
            <a:r>
              <a:rPr lang="en-US" dirty="0"/>
              <a:t>Chapter 12- Wild and Scenic Rivers</a:t>
            </a:r>
          </a:p>
        </p:txBody>
      </p:sp>
      <p:sp>
        <p:nvSpPr>
          <p:cNvPr id="5" name="Content Placeholder 4">
            <a:extLst>
              <a:ext uri="{FF2B5EF4-FFF2-40B4-BE49-F238E27FC236}">
                <a16:creationId xmlns:a16="http://schemas.microsoft.com/office/drawing/2014/main" id="{F0CC51A0-C22C-4FF2-923E-D5EBDBA9E665}"/>
              </a:ext>
            </a:extLst>
          </p:cNvPr>
          <p:cNvSpPr>
            <a:spLocks noGrp="1"/>
          </p:cNvSpPr>
          <p:nvPr>
            <p:ph idx="1"/>
          </p:nvPr>
        </p:nvSpPr>
        <p:spPr/>
        <p:txBody>
          <a:bodyPr>
            <a:normAutofit/>
          </a:bodyPr>
          <a:lstStyle/>
          <a:p>
            <a:endParaRPr lang="en-US" dirty="0"/>
          </a:p>
          <a:p>
            <a:r>
              <a:rPr lang="en-US" dirty="0"/>
              <a:t>Updated to better clarify changes made last revision</a:t>
            </a:r>
          </a:p>
          <a:p>
            <a:r>
              <a:rPr lang="en-US" dirty="0"/>
              <a:t>Addition of State Wild and Scenic River information</a:t>
            </a:r>
          </a:p>
          <a:p>
            <a:pPr lvl="1"/>
            <a:r>
              <a:rPr lang="en-US" dirty="0"/>
              <a:t>Myakka River </a:t>
            </a:r>
          </a:p>
          <a:p>
            <a:pPr lvl="2"/>
            <a:r>
              <a:rPr lang="en-US" dirty="0"/>
              <a:t>FDOT District 1 </a:t>
            </a:r>
          </a:p>
          <a:p>
            <a:r>
              <a:rPr lang="en-US" dirty="0"/>
              <a:t>Clarification of “Federally” Designated Wild and Scenic Rivers</a:t>
            </a:r>
          </a:p>
          <a:p>
            <a:r>
              <a:rPr lang="en-US" dirty="0"/>
              <a:t>Reorganized chapter- separating out Nationwide Rivers Inventory (NRI) rivers</a:t>
            </a:r>
          </a:p>
          <a:p>
            <a:r>
              <a:rPr lang="en-US" dirty="0"/>
              <a:t>Clarified how to determine involvement</a:t>
            </a:r>
          </a:p>
          <a:p>
            <a:r>
              <a:rPr lang="en-US" dirty="0"/>
              <a:t>Added guidance on analysis for NRI rivers</a:t>
            </a:r>
          </a:p>
        </p:txBody>
      </p:sp>
      <p:sp>
        <p:nvSpPr>
          <p:cNvPr id="3" name="Slide Number Placeholder 2">
            <a:extLst>
              <a:ext uri="{FF2B5EF4-FFF2-40B4-BE49-F238E27FC236}">
                <a16:creationId xmlns:a16="http://schemas.microsoft.com/office/drawing/2014/main" id="{17A5F985-F3C3-4CEB-A3AD-0B84FEAAE634}"/>
              </a:ext>
            </a:extLst>
          </p:cNvPr>
          <p:cNvSpPr>
            <a:spLocks noGrp="1"/>
          </p:cNvSpPr>
          <p:nvPr>
            <p:ph type="sldNum" sz="quarter" idx="12"/>
          </p:nvPr>
        </p:nvSpPr>
        <p:spPr/>
        <p:txBody>
          <a:bodyPr/>
          <a:lstStyle/>
          <a:p>
            <a:fld id="{C36A997D-243A-4F89-9286-B2689FAEAD31}" type="slidenum">
              <a:rPr lang="en-US" smtClean="0"/>
              <a:t>69</a:t>
            </a:fld>
            <a:endParaRPr lang="en-US" dirty="0"/>
          </a:p>
        </p:txBody>
      </p:sp>
    </p:spTree>
    <p:extLst>
      <p:ext uri="{BB962C8B-B14F-4D97-AF65-F5344CB8AC3E}">
        <p14:creationId xmlns:p14="http://schemas.microsoft.com/office/powerpoint/2010/main" val="327976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3495-B541-4FEF-9BF8-A7FD5FD320BF}"/>
              </a:ext>
            </a:extLst>
          </p:cNvPr>
          <p:cNvSpPr>
            <a:spLocks noGrp="1"/>
          </p:cNvSpPr>
          <p:nvPr>
            <p:ph type="title"/>
          </p:nvPr>
        </p:nvSpPr>
        <p:spPr/>
        <p:txBody>
          <a:bodyPr/>
          <a:lstStyle/>
          <a:p>
            <a:r>
              <a:rPr lang="en-US" dirty="0"/>
              <a:t>Chapter 1- Introduction</a:t>
            </a:r>
          </a:p>
        </p:txBody>
      </p:sp>
      <p:sp>
        <p:nvSpPr>
          <p:cNvPr id="3" name="Slide Number Placeholder 2">
            <a:extLst>
              <a:ext uri="{FF2B5EF4-FFF2-40B4-BE49-F238E27FC236}">
                <a16:creationId xmlns:a16="http://schemas.microsoft.com/office/drawing/2014/main" id="{0E95F085-2BE5-46B4-ACE0-AC07A768E8D9}"/>
              </a:ext>
            </a:extLst>
          </p:cNvPr>
          <p:cNvSpPr>
            <a:spLocks noGrp="1"/>
          </p:cNvSpPr>
          <p:nvPr>
            <p:ph type="sldNum" sz="quarter" idx="12"/>
          </p:nvPr>
        </p:nvSpPr>
        <p:spPr/>
        <p:txBody>
          <a:bodyPr/>
          <a:lstStyle/>
          <a:p>
            <a:fld id="{C36A997D-243A-4F89-9286-B2689FAEAD31}" type="slidenum">
              <a:rPr lang="en-US" smtClean="0"/>
              <a:t>7</a:t>
            </a:fld>
            <a:endParaRPr lang="en-US" dirty="0"/>
          </a:p>
        </p:txBody>
      </p:sp>
      <p:sp>
        <p:nvSpPr>
          <p:cNvPr id="4" name="TextBox 3">
            <a:extLst>
              <a:ext uri="{FF2B5EF4-FFF2-40B4-BE49-F238E27FC236}">
                <a16:creationId xmlns:a16="http://schemas.microsoft.com/office/drawing/2014/main" id="{1D9E78FA-F117-402F-AFF8-30B35D0D2A3D}"/>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spTree>
    <p:extLst>
      <p:ext uri="{BB962C8B-B14F-4D97-AF65-F5344CB8AC3E}">
        <p14:creationId xmlns:p14="http://schemas.microsoft.com/office/powerpoint/2010/main" val="1912447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95357-DA27-4F70-AA28-46FEDF2A4927}"/>
              </a:ext>
            </a:extLst>
          </p:cNvPr>
          <p:cNvSpPr>
            <a:spLocks noGrp="1"/>
          </p:cNvSpPr>
          <p:nvPr>
            <p:ph type="title"/>
          </p:nvPr>
        </p:nvSpPr>
        <p:spPr>
          <a:xfrm>
            <a:off x="228600" y="274638"/>
            <a:ext cx="8229600" cy="822960"/>
          </a:xfrm>
        </p:spPr>
        <p:txBody>
          <a:bodyPr>
            <a:normAutofit/>
          </a:bodyPr>
          <a:lstStyle/>
          <a:p>
            <a:r>
              <a:rPr lang="en-US" dirty="0"/>
              <a:t>Projects </a:t>
            </a:r>
            <a:r>
              <a:rPr lang="en-US" b="1" dirty="0"/>
              <a:t>Involving</a:t>
            </a:r>
            <a:r>
              <a:rPr lang="en-US" dirty="0"/>
              <a:t> Designated Wild and Scenic or Study Rivers Without Impacts</a:t>
            </a:r>
          </a:p>
        </p:txBody>
      </p:sp>
      <p:sp>
        <p:nvSpPr>
          <p:cNvPr id="6" name="Content Placeholder 5">
            <a:extLst>
              <a:ext uri="{FF2B5EF4-FFF2-40B4-BE49-F238E27FC236}">
                <a16:creationId xmlns:a16="http://schemas.microsoft.com/office/drawing/2014/main" id="{41C465FE-FA71-4ECD-87C8-362A448C904B}"/>
              </a:ext>
            </a:extLst>
          </p:cNvPr>
          <p:cNvSpPr>
            <a:spLocks noGrp="1"/>
          </p:cNvSpPr>
          <p:nvPr>
            <p:ph idx="1"/>
          </p:nvPr>
        </p:nvSpPr>
        <p:spPr/>
        <p:txBody>
          <a:bodyPr/>
          <a:lstStyle/>
          <a:p>
            <a:r>
              <a:rPr lang="en-US" dirty="0"/>
              <a:t>New guidance on documentation on Type 1 CE Checklist</a:t>
            </a:r>
          </a:p>
          <a:p>
            <a:r>
              <a:rPr lang="en-US" dirty="0"/>
              <a:t>Updates to Type 2 CE Determination Form guidance</a:t>
            </a:r>
          </a:p>
          <a:p>
            <a:endParaRPr lang="en-US" dirty="0"/>
          </a:p>
        </p:txBody>
      </p:sp>
      <p:sp>
        <p:nvSpPr>
          <p:cNvPr id="4" name="Slide Number Placeholder 3">
            <a:extLst>
              <a:ext uri="{FF2B5EF4-FFF2-40B4-BE49-F238E27FC236}">
                <a16:creationId xmlns:a16="http://schemas.microsoft.com/office/drawing/2014/main" id="{D4C93D5F-205D-4756-BB42-7CD12C48685F}"/>
              </a:ext>
            </a:extLst>
          </p:cNvPr>
          <p:cNvSpPr>
            <a:spLocks noGrp="1"/>
          </p:cNvSpPr>
          <p:nvPr>
            <p:ph type="sldNum" sz="quarter" idx="12"/>
          </p:nvPr>
        </p:nvSpPr>
        <p:spPr/>
        <p:txBody>
          <a:bodyPr/>
          <a:lstStyle/>
          <a:p>
            <a:fld id="{C36A997D-243A-4F89-9286-B2689FAEAD31}" type="slidenum">
              <a:rPr lang="en-US" smtClean="0"/>
              <a:t>70</a:t>
            </a:fld>
            <a:endParaRPr lang="en-US"/>
          </a:p>
        </p:txBody>
      </p:sp>
      <p:pic>
        <p:nvPicPr>
          <p:cNvPr id="7" name="Picture 6">
            <a:extLst>
              <a:ext uri="{FF2B5EF4-FFF2-40B4-BE49-F238E27FC236}">
                <a16:creationId xmlns:a16="http://schemas.microsoft.com/office/drawing/2014/main" id="{B0A90D49-324A-4B9A-B085-E0E70E8E3B09}"/>
              </a:ext>
            </a:extLst>
          </p:cNvPr>
          <p:cNvPicPr>
            <a:picLocks noChangeAspect="1"/>
          </p:cNvPicPr>
          <p:nvPr/>
        </p:nvPicPr>
        <p:blipFill>
          <a:blip r:embed="rId2"/>
          <a:stretch>
            <a:fillRect/>
          </a:stretch>
        </p:blipFill>
        <p:spPr>
          <a:xfrm>
            <a:off x="1752599" y="2057400"/>
            <a:ext cx="6035563" cy="3838651"/>
          </a:xfrm>
          <a:prstGeom prst="rect">
            <a:avLst/>
          </a:prstGeom>
          <a:ln>
            <a:noFill/>
          </a:ln>
        </p:spPr>
      </p:pic>
      <p:pic>
        <p:nvPicPr>
          <p:cNvPr id="2" name="Picture 1">
            <a:extLst>
              <a:ext uri="{FF2B5EF4-FFF2-40B4-BE49-F238E27FC236}">
                <a16:creationId xmlns:a16="http://schemas.microsoft.com/office/drawing/2014/main" id="{2449DA93-9FD4-4BAD-A685-BB59E3C9FAA2}"/>
              </a:ext>
            </a:extLst>
          </p:cNvPr>
          <p:cNvPicPr>
            <a:picLocks noChangeAspect="1"/>
          </p:cNvPicPr>
          <p:nvPr/>
        </p:nvPicPr>
        <p:blipFill>
          <a:blip r:embed="rId3"/>
          <a:stretch>
            <a:fillRect/>
          </a:stretch>
        </p:blipFill>
        <p:spPr>
          <a:xfrm>
            <a:off x="1996962" y="5877892"/>
            <a:ext cx="5623038" cy="958472"/>
          </a:xfrm>
          <a:prstGeom prst="rect">
            <a:avLst/>
          </a:prstGeom>
          <a:ln>
            <a:noFill/>
          </a:ln>
        </p:spPr>
      </p:pic>
    </p:spTree>
    <p:extLst>
      <p:ext uri="{BB962C8B-B14F-4D97-AF65-F5344CB8AC3E}">
        <p14:creationId xmlns:p14="http://schemas.microsoft.com/office/powerpoint/2010/main" val="395624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2C6C-7C87-48F2-BAA2-253015E43112}"/>
              </a:ext>
            </a:extLst>
          </p:cNvPr>
          <p:cNvSpPr>
            <a:spLocks noGrp="1"/>
          </p:cNvSpPr>
          <p:nvPr>
            <p:ph type="title"/>
          </p:nvPr>
        </p:nvSpPr>
        <p:spPr/>
        <p:txBody>
          <a:bodyPr/>
          <a:lstStyle/>
          <a:p>
            <a:r>
              <a:rPr lang="en-US" dirty="0"/>
              <a:t>Chapter 12- Wild and Scenic Rivers</a:t>
            </a:r>
          </a:p>
        </p:txBody>
      </p:sp>
      <p:sp>
        <p:nvSpPr>
          <p:cNvPr id="3" name="Content Placeholder 2">
            <a:extLst>
              <a:ext uri="{FF2B5EF4-FFF2-40B4-BE49-F238E27FC236}">
                <a16:creationId xmlns:a16="http://schemas.microsoft.com/office/drawing/2014/main" id="{B6E8739C-1126-46FE-8202-F388EF2489BC}"/>
              </a:ext>
            </a:extLst>
          </p:cNvPr>
          <p:cNvSpPr>
            <a:spLocks noGrp="1"/>
          </p:cNvSpPr>
          <p:nvPr>
            <p:ph idx="1"/>
          </p:nvPr>
        </p:nvSpPr>
        <p:spPr/>
        <p:txBody>
          <a:bodyPr/>
          <a:lstStyle/>
          <a:p>
            <a:endParaRPr lang="en-US" dirty="0"/>
          </a:p>
          <a:p>
            <a:r>
              <a:rPr lang="en-US" dirty="0"/>
              <a:t>Nationwide Rivers Inventory (NRI) Rivers Documentation</a:t>
            </a:r>
          </a:p>
          <a:p>
            <a:pPr lvl="1"/>
            <a:r>
              <a:rPr lang="en-US" dirty="0"/>
              <a:t>Changes to the Type 1 CE Checklist </a:t>
            </a:r>
          </a:p>
          <a:p>
            <a:pPr lvl="2"/>
            <a:r>
              <a:rPr lang="en-US" dirty="0"/>
              <a:t>Separate question for projects on the NRI </a:t>
            </a:r>
          </a:p>
          <a:p>
            <a:pPr lvl="2"/>
            <a:r>
              <a:rPr lang="en-US" dirty="0"/>
              <a:t>Add Myakka River</a:t>
            </a:r>
          </a:p>
          <a:p>
            <a:pPr lvl="1"/>
            <a:r>
              <a:rPr lang="en-US" dirty="0"/>
              <a:t>Changes to the Type 2 Categorical Exclusion Determination Form</a:t>
            </a:r>
          </a:p>
          <a:p>
            <a:pPr lvl="2"/>
            <a:r>
              <a:rPr lang="en-US" dirty="0"/>
              <a:t>Add Florida Wild and Scenic River option</a:t>
            </a:r>
          </a:p>
          <a:p>
            <a:pPr lvl="2"/>
            <a:r>
              <a:rPr lang="en-US" dirty="0"/>
              <a:t>Modify standard statement</a:t>
            </a:r>
          </a:p>
        </p:txBody>
      </p:sp>
      <p:sp>
        <p:nvSpPr>
          <p:cNvPr id="4" name="Slide Number Placeholder 3">
            <a:extLst>
              <a:ext uri="{FF2B5EF4-FFF2-40B4-BE49-F238E27FC236}">
                <a16:creationId xmlns:a16="http://schemas.microsoft.com/office/drawing/2014/main" id="{EE811D3D-17FC-4369-A7E0-F8CDAD921094}"/>
              </a:ext>
            </a:extLst>
          </p:cNvPr>
          <p:cNvSpPr>
            <a:spLocks noGrp="1"/>
          </p:cNvSpPr>
          <p:nvPr>
            <p:ph type="sldNum" sz="quarter" idx="12"/>
          </p:nvPr>
        </p:nvSpPr>
        <p:spPr/>
        <p:txBody>
          <a:bodyPr/>
          <a:lstStyle/>
          <a:p>
            <a:fld id="{C36A997D-243A-4F89-9286-B2689FAEAD31}" type="slidenum">
              <a:rPr lang="en-US" smtClean="0"/>
              <a:t>71</a:t>
            </a:fld>
            <a:endParaRPr lang="en-US"/>
          </a:p>
        </p:txBody>
      </p:sp>
    </p:spTree>
    <p:extLst>
      <p:ext uri="{BB962C8B-B14F-4D97-AF65-F5344CB8AC3E}">
        <p14:creationId xmlns:p14="http://schemas.microsoft.com/office/powerpoint/2010/main" val="1090183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Chapter 13- Floodplains</a:t>
            </a:r>
            <a:br>
              <a:rPr lang="en-US" dirty="0"/>
            </a:br>
            <a:r>
              <a:rPr lang="en-US" dirty="0"/>
              <a:t>Chapter 14- Coastal Zone Consistency</a:t>
            </a:r>
            <a:br>
              <a:rPr lang="en-US" dirty="0"/>
            </a:br>
            <a:r>
              <a:rPr lang="en-US" dirty="0"/>
              <a:t>Chapter 15- Coastal Barrier Resources</a:t>
            </a:r>
          </a:p>
        </p:txBody>
      </p:sp>
      <p:sp>
        <p:nvSpPr>
          <p:cNvPr id="3" name="TextBox 2">
            <a:extLst>
              <a:ext uri="{FF2B5EF4-FFF2-40B4-BE49-F238E27FC236}">
                <a16:creationId xmlns:a16="http://schemas.microsoft.com/office/drawing/2014/main" id="{A324EAED-009A-405F-B974-01CF23E868BF}"/>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pic>
        <p:nvPicPr>
          <p:cNvPr id="6" name="Picture 5">
            <a:extLst>
              <a:ext uri="{FF2B5EF4-FFF2-40B4-BE49-F238E27FC236}">
                <a16:creationId xmlns:a16="http://schemas.microsoft.com/office/drawing/2014/main" id="{888BFF4B-9268-40E2-96CF-356DDF1780C7}"/>
              </a:ext>
            </a:extLst>
          </p:cNvPr>
          <p:cNvPicPr>
            <a:picLocks noChangeAspect="1"/>
          </p:cNvPicPr>
          <p:nvPr/>
        </p:nvPicPr>
        <p:blipFill rotWithShape="1">
          <a:blip r:embed="rId2">
            <a:extLst>
              <a:ext uri="{28A0092B-C50C-407E-A947-70E740481C1C}">
                <a14:useLocalDpi xmlns:a14="http://schemas.microsoft.com/office/drawing/2010/main" val="0"/>
              </a:ext>
            </a:extLst>
          </a:blip>
          <a:srcRect r="41323"/>
          <a:stretch/>
        </p:blipFill>
        <p:spPr>
          <a:xfrm>
            <a:off x="2942948" y="-1"/>
            <a:ext cx="3760425" cy="2521819"/>
          </a:xfrm>
          <a:prstGeom prst="rect">
            <a:avLst/>
          </a:prstGeom>
        </p:spPr>
      </p:pic>
      <p:pic>
        <p:nvPicPr>
          <p:cNvPr id="7" name="Picture 2">
            <a:extLst>
              <a:ext uri="{FF2B5EF4-FFF2-40B4-BE49-F238E27FC236}">
                <a16:creationId xmlns:a16="http://schemas.microsoft.com/office/drawing/2014/main" id="{B6324C1E-6F35-4732-A633-D9E76BD2EECD}"/>
              </a:ext>
            </a:extLst>
          </p:cNvPr>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5753"/>
            <a:ext cx="2953305" cy="2537571"/>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9D891D1-2B9E-40F3-80AD-A12103D52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1" y="-49932"/>
            <a:ext cx="3428999" cy="2571750"/>
          </a:xfrm>
          <a:prstGeom prst="rect">
            <a:avLst/>
          </a:prstGeom>
        </p:spPr>
      </p:pic>
    </p:spTree>
    <p:extLst>
      <p:ext uri="{BB962C8B-B14F-4D97-AF65-F5344CB8AC3E}">
        <p14:creationId xmlns:p14="http://schemas.microsoft.com/office/powerpoint/2010/main" val="3439443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57A1-C657-433B-9447-CDB2C9D6EB3E}"/>
              </a:ext>
            </a:extLst>
          </p:cNvPr>
          <p:cNvSpPr>
            <a:spLocks noGrp="1"/>
          </p:cNvSpPr>
          <p:nvPr>
            <p:ph type="title"/>
          </p:nvPr>
        </p:nvSpPr>
        <p:spPr/>
        <p:txBody>
          <a:bodyPr/>
          <a:lstStyle/>
          <a:p>
            <a:r>
              <a:rPr lang="en-US" dirty="0"/>
              <a:t>Chapter 16- Protected Species and Habitat</a:t>
            </a:r>
          </a:p>
        </p:txBody>
      </p:sp>
      <p:sp>
        <p:nvSpPr>
          <p:cNvPr id="3" name="Slide Number Placeholder 2">
            <a:extLst>
              <a:ext uri="{FF2B5EF4-FFF2-40B4-BE49-F238E27FC236}">
                <a16:creationId xmlns:a16="http://schemas.microsoft.com/office/drawing/2014/main" id="{E26DF8F3-9E32-4934-A46B-30C8E987099A}"/>
              </a:ext>
            </a:extLst>
          </p:cNvPr>
          <p:cNvSpPr>
            <a:spLocks noGrp="1"/>
          </p:cNvSpPr>
          <p:nvPr>
            <p:ph type="sldNum" sz="quarter" idx="12"/>
          </p:nvPr>
        </p:nvSpPr>
        <p:spPr/>
        <p:txBody>
          <a:bodyPr/>
          <a:lstStyle/>
          <a:p>
            <a:fld id="{C36A997D-243A-4F89-9286-B2689FAEAD31}" type="slidenum">
              <a:rPr lang="en-US" smtClean="0"/>
              <a:t>73</a:t>
            </a:fld>
            <a:endParaRPr lang="en-US" dirty="0"/>
          </a:p>
        </p:txBody>
      </p:sp>
      <p:pic>
        <p:nvPicPr>
          <p:cNvPr id="5" name="Picture 4">
            <a:extLst>
              <a:ext uri="{FF2B5EF4-FFF2-40B4-BE49-F238E27FC236}">
                <a16:creationId xmlns:a16="http://schemas.microsoft.com/office/drawing/2014/main" id="{489F18BC-0350-4BD4-AFC8-2DAB83DF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270" y="0"/>
            <a:ext cx="3784730" cy="2514600"/>
          </a:xfrm>
          <a:prstGeom prst="rect">
            <a:avLst/>
          </a:prstGeom>
        </p:spPr>
      </p:pic>
    </p:spTree>
    <p:extLst>
      <p:ext uri="{BB962C8B-B14F-4D97-AF65-F5344CB8AC3E}">
        <p14:creationId xmlns:p14="http://schemas.microsoft.com/office/powerpoint/2010/main" val="56236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31C2-25B8-4C18-9AF2-79908B33307A}"/>
              </a:ext>
            </a:extLst>
          </p:cNvPr>
          <p:cNvSpPr>
            <a:spLocks noGrp="1"/>
          </p:cNvSpPr>
          <p:nvPr>
            <p:ph type="title"/>
          </p:nvPr>
        </p:nvSpPr>
        <p:spPr/>
        <p:txBody>
          <a:bodyPr/>
          <a:lstStyle/>
          <a:p>
            <a:r>
              <a:rPr lang="en-US" dirty="0"/>
              <a:t>Chapter 16- Protected Species and Habitat</a:t>
            </a:r>
          </a:p>
        </p:txBody>
      </p:sp>
      <p:sp>
        <p:nvSpPr>
          <p:cNvPr id="3" name="Content Placeholder 2">
            <a:extLst>
              <a:ext uri="{FF2B5EF4-FFF2-40B4-BE49-F238E27FC236}">
                <a16:creationId xmlns:a16="http://schemas.microsoft.com/office/drawing/2014/main" id="{2CB1101D-1F64-444B-9668-9789A4B4BFB1}"/>
              </a:ext>
            </a:extLst>
          </p:cNvPr>
          <p:cNvSpPr>
            <a:spLocks noGrp="1"/>
          </p:cNvSpPr>
          <p:nvPr>
            <p:ph idx="1"/>
          </p:nvPr>
        </p:nvSpPr>
        <p:spPr/>
        <p:txBody>
          <a:bodyPr>
            <a:normAutofit/>
          </a:bodyPr>
          <a:lstStyle/>
          <a:p>
            <a:r>
              <a:rPr lang="en-US" dirty="0"/>
              <a:t>Revisions based on: </a:t>
            </a:r>
          </a:p>
          <a:p>
            <a:pPr lvl="1"/>
            <a:r>
              <a:rPr lang="en-US" dirty="0"/>
              <a:t>Previous year’s FHWA audit</a:t>
            </a:r>
          </a:p>
          <a:p>
            <a:pPr lvl="1"/>
            <a:r>
              <a:rPr lang="en-US" dirty="0"/>
              <a:t>Recent correspondence with regulatory agencies</a:t>
            </a:r>
          </a:p>
          <a:p>
            <a:pPr lvl="1"/>
            <a:r>
              <a:rPr lang="en-US" dirty="0"/>
              <a:t>FHWA Memorandum: Management of the Endangered Species Act Environmental Analysis and Consultation Process, 2002</a:t>
            </a:r>
          </a:p>
          <a:p>
            <a:pPr lvl="1"/>
            <a:r>
              <a:rPr lang="en-US" dirty="0"/>
              <a:t>Amendments to Section 7: Interagency Cooperation on federal Actions </a:t>
            </a:r>
          </a:p>
          <a:p>
            <a:pPr lvl="2"/>
            <a:r>
              <a:rPr lang="en-US" dirty="0"/>
              <a:t>50 CFR Part 402 (both Services)</a:t>
            </a:r>
          </a:p>
          <a:p>
            <a:r>
              <a:rPr lang="en-US" dirty="0"/>
              <a:t>The U.S. Coast Guard requires Section 7 consultation when a bridge permit is needed</a:t>
            </a:r>
          </a:p>
          <a:p>
            <a:r>
              <a:rPr lang="en-US" dirty="0"/>
              <a:t>Some re-organization</a:t>
            </a:r>
          </a:p>
          <a:p>
            <a:endParaRPr lang="en-US" dirty="0"/>
          </a:p>
          <a:p>
            <a:pPr lvl="1"/>
            <a:endParaRPr lang="en-US" dirty="0"/>
          </a:p>
          <a:p>
            <a:pPr marL="0" indent="0">
              <a:buNone/>
            </a:pPr>
            <a:endParaRPr lang="en-US" dirty="0"/>
          </a:p>
          <a:p>
            <a:endParaRPr lang="en-US" dirty="0"/>
          </a:p>
          <a:p>
            <a:pPr marL="571500" lvl="2" indent="0">
              <a:buNone/>
            </a:pPr>
            <a:endParaRPr lang="en-US" dirty="0"/>
          </a:p>
        </p:txBody>
      </p:sp>
      <p:sp>
        <p:nvSpPr>
          <p:cNvPr id="4" name="Slide Number Placeholder 3"/>
          <p:cNvSpPr>
            <a:spLocks noGrp="1"/>
          </p:cNvSpPr>
          <p:nvPr>
            <p:ph type="sldNum" sz="quarter" idx="12"/>
          </p:nvPr>
        </p:nvSpPr>
        <p:spPr/>
        <p:txBody>
          <a:bodyPr/>
          <a:lstStyle/>
          <a:p>
            <a:fld id="{C36A997D-243A-4F89-9286-B2689FAEAD31}"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534372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9FD1-057B-4FD6-AEB0-689A27CB59AF}"/>
              </a:ext>
            </a:extLst>
          </p:cNvPr>
          <p:cNvSpPr>
            <a:spLocks noGrp="1"/>
          </p:cNvSpPr>
          <p:nvPr>
            <p:ph type="title"/>
          </p:nvPr>
        </p:nvSpPr>
        <p:spPr/>
        <p:txBody>
          <a:bodyPr/>
          <a:lstStyle/>
          <a:p>
            <a:r>
              <a:rPr lang="en-US" dirty="0"/>
              <a:t>Chapter 16- Protected Species and Habitat</a:t>
            </a:r>
          </a:p>
        </p:txBody>
      </p:sp>
      <p:sp>
        <p:nvSpPr>
          <p:cNvPr id="3" name="Content Placeholder 2">
            <a:extLst>
              <a:ext uri="{FF2B5EF4-FFF2-40B4-BE49-F238E27FC236}">
                <a16:creationId xmlns:a16="http://schemas.microsoft.com/office/drawing/2014/main" id="{B4E58FC5-4C92-4E95-81B7-2088F5082DE3}"/>
              </a:ext>
            </a:extLst>
          </p:cNvPr>
          <p:cNvSpPr>
            <a:spLocks noGrp="1"/>
          </p:cNvSpPr>
          <p:nvPr>
            <p:ph idx="1"/>
          </p:nvPr>
        </p:nvSpPr>
        <p:spPr>
          <a:xfrm>
            <a:off x="228600" y="1310640"/>
            <a:ext cx="8595360" cy="4937760"/>
          </a:xfrm>
        </p:spPr>
        <p:txBody>
          <a:bodyPr>
            <a:normAutofit/>
          </a:bodyPr>
          <a:lstStyle/>
          <a:p>
            <a:r>
              <a:rPr lang="en-US" dirty="0"/>
              <a:t>Clarification on use of species keys</a:t>
            </a:r>
          </a:p>
          <a:p>
            <a:r>
              <a:rPr lang="en-US" dirty="0"/>
              <a:t>New timeframe for Informal Consultation</a:t>
            </a:r>
          </a:p>
          <a:p>
            <a:r>
              <a:rPr lang="en-US" dirty="0"/>
              <a:t>Clarified effect determinations</a:t>
            </a:r>
          </a:p>
          <a:p>
            <a:r>
              <a:rPr lang="en-US" dirty="0"/>
              <a:t>Clarification of requirements for when consultation cannot be completed during the PD&amp;E phase</a:t>
            </a:r>
          </a:p>
          <a:p>
            <a:r>
              <a:rPr lang="en-US" dirty="0"/>
              <a:t>Guidance added on Design</a:t>
            </a:r>
          </a:p>
          <a:p>
            <a:r>
              <a:rPr lang="en-US" dirty="0"/>
              <a:t>Content of NRE updated to match Section 7 rule change and NRE Guidance Document</a:t>
            </a:r>
          </a:p>
          <a:p>
            <a:r>
              <a:rPr lang="en-US" dirty="0"/>
              <a:t>Clarified what information should be described in a Re-evaluation when considering changes in impacts to protected species and habitat</a:t>
            </a:r>
          </a:p>
          <a:p>
            <a:endParaRPr lang="en-US" dirty="0"/>
          </a:p>
          <a:p>
            <a:endParaRPr lang="en-US" dirty="0"/>
          </a:p>
          <a:p>
            <a:pPr marL="230188" lvl="1" indent="0">
              <a:buNone/>
            </a:pPr>
            <a:endParaRPr lang="en-US" dirty="0"/>
          </a:p>
        </p:txBody>
      </p:sp>
      <p:sp>
        <p:nvSpPr>
          <p:cNvPr id="4" name="Slide Number Placeholder 3">
            <a:extLst>
              <a:ext uri="{FF2B5EF4-FFF2-40B4-BE49-F238E27FC236}">
                <a16:creationId xmlns:a16="http://schemas.microsoft.com/office/drawing/2014/main" id="{9C375B23-A85A-42F8-90BB-364F459F99B0}"/>
              </a:ext>
            </a:extLst>
          </p:cNvPr>
          <p:cNvSpPr>
            <a:spLocks noGrp="1"/>
          </p:cNvSpPr>
          <p:nvPr>
            <p:ph type="sldNum" sz="quarter" idx="12"/>
          </p:nvPr>
        </p:nvSpPr>
        <p:spPr/>
        <p:txBody>
          <a:bodyPr/>
          <a:lstStyle/>
          <a:p>
            <a:fld id="{C36A997D-243A-4F89-9286-B2689FAEAD31}" type="slidenum">
              <a:rPr lang="en-US" smtClean="0"/>
              <a:t>75</a:t>
            </a:fld>
            <a:endParaRPr lang="en-US"/>
          </a:p>
        </p:txBody>
      </p:sp>
    </p:spTree>
    <p:extLst>
      <p:ext uri="{BB962C8B-B14F-4D97-AF65-F5344CB8AC3E}">
        <p14:creationId xmlns:p14="http://schemas.microsoft.com/office/powerpoint/2010/main" val="1890436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FA25-4493-4CDA-8D69-E5F94337A77E}"/>
              </a:ext>
            </a:extLst>
          </p:cNvPr>
          <p:cNvSpPr>
            <a:spLocks noGrp="1"/>
          </p:cNvSpPr>
          <p:nvPr>
            <p:ph type="title"/>
          </p:nvPr>
        </p:nvSpPr>
        <p:spPr>
          <a:xfrm>
            <a:off x="228600" y="152400"/>
            <a:ext cx="8229600" cy="822960"/>
          </a:xfrm>
        </p:spPr>
        <p:txBody>
          <a:bodyPr>
            <a:normAutofit/>
          </a:bodyPr>
          <a:lstStyle/>
          <a:p>
            <a:r>
              <a:rPr lang="en-US" dirty="0"/>
              <a:t>Chapter 16- Protected Species and Habitat</a:t>
            </a:r>
          </a:p>
        </p:txBody>
      </p:sp>
      <p:sp>
        <p:nvSpPr>
          <p:cNvPr id="3" name="Content Placeholder 2">
            <a:extLst>
              <a:ext uri="{FF2B5EF4-FFF2-40B4-BE49-F238E27FC236}">
                <a16:creationId xmlns:a16="http://schemas.microsoft.com/office/drawing/2014/main" id="{AE0BE643-1CAE-4A78-8BDC-3FC1A39589C2}"/>
              </a:ext>
            </a:extLst>
          </p:cNvPr>
          <p:cNvSpPr>
            <a:spLocks noGrp="1"/>
          </p:cNvSpPr>
          <p:nvPr>
            <p:ph idx="1"/>
          </p:nvPr>
        </p:nvSpPr>
        <p:spPr/>
        <p:txBody>
          <a:bodyPr/>
          <a:lstStyle/>
          <a:p>
            <a:endParaRPr lang="en-US" dirty="0"/>
          </a:p>
          <a:p>
            <a:r>
              <a:rPr lang="en-US" dirty="0"/>
              <a:t>Changes in Type1 CE documentation</a:t>
            </a:r>
          </a:p>
          <a:p>
            <a:r>
              <a:rPr lang="en-US" dirty="0"/>
              <a:t>Updated permit information</a:t>
            </a:r>
          </a:p>
          <a:p>
            <a:pPr lvl="1"/>
            <a:r>
              <a:rPr lang="en-US" dirty="0"/>
              <a:t>Edits to clarify the process based on Lead Agency agreement between USFWS, USACE, and USCG</a:t>
            </a:r>
          </a:p>
          <a:p>
            <a:pPr lvl="1"/>
            <a:r>
              <a:rPr lang="en-US" dirty="0"/>
              <a:t>FDOT is lead agency for federal projects</a:t>
            </a:r>
          </a:p>
          <a:p>
            <a:r>
              <a:rPr lang="en-US" dirty="0"/>
              <a:t>Edited the Federally Listed Species process flowchart</a:t>
            </a:r>
          </a:p>
        </p:txBody>
      </p:sp>
      <p:sp>
        <p:nvSpPr>
          <p:cNvPr id="4" name="Slide Number Placeholder 3">
            <a:extLst>
              <a:ext uri="{FF2B5EF4-FFF2-40B4-BE49-F238E27FC236}">
                <a16:creationId xmlns:a16="http://schemas.microsoft.com/office/drawing/2014/main" id="{443A89B4-714B-4A4B-9646-327C3C2CF30C}"/>
              </a:ext>
            </a:extLst>
          </p:cNvPr>
          <p:cNvSpPr>
            <a:spLocks noGrp="1"/>
          </p:cNvSpPr>
          <p:nvPr>
            <p:ph type="sldNum" sz="quarter" idx="12"/>
          </p:nvPr>
        </p:nvSpPr>
        <p:spPr/>
        <p:txBody>
          <a:bodyPr/>
          <a:lstStyle/>
          <a:p>
            <a:fld id="{C36A997D-243A-4F89-9286-B2689FAEAD31}" type="slidenum">
              <a:rPr lang="en-US" smtClean="0"/>
              <a:t>76</a:t>
            </a:fld>
            <a:endParaRPr lang="en-US"/>
          </a:p>
        </p:txBody>
      </p:sp>
    </p:spTree>
    <p:extLst>
      <p:ext uri="{BB962C8B-B14F-4D97-AF65-F5344CB8AC3E}">
        <p14:creationId xmlns:p14="http://schemas.microsoft.com/office/powerpoint/2010/main" val="21737863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17- Essential Fish Habitat</a:t>
            </a:r>
          </a:p>
        </p:txBody>
      </p:sp>
      <p:pic>
        <p:nvPicPr>
          <p:cNvPr id="4" name="Picture 3" descr="Underwater view of a coral&#10;&#10;Description generated with high confidence">
            <a:extLst>
              <a:ext uri="{FF2B5EF4-FFF2-40B4-BE49-F238E27FC236}">
                <a16:creationId xmlns:a16="http://schemas.microsoft.com/office/drawing/2014/main" id="{CD546BD1-86EA-4B7F-BF1D-2C6F509C2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094"/>
            <a:ext cx="4495800" cy="2516107"/>
          </a:xfrm>
          <a:prstGeom prst="rect">
            <a:avLst/>
          </a:prstGeom>
        </p:spPr>
      </p:pic>
    </p:spTree>
    <p:extLst>
      <p:ext uri="{BB962C8B-B14F-4D97-AF65-F5344CB8AC3E}">
        <p14:creationId xmlns:p14="http://schemas.microsoft.com/office/powerpoint/2010/main" val="22635221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D8F3-2879-42F2-B475-BD7D240E2FB6}"/>
              </a:ext>
            </a:extLst>
          </p:cNvPr>
          <p:cNvSpPr>
            <a:spLocks noGrp="1"/>
          </p:cNvSpPr>
          <p:nvPr>
            <p:ph type="title"/>
          </p:nvPr>
        </p:nvSpPr>
        <p:spPr/>
        <p:txBody>
          <a:bodyPr/>
          <a:lstStyle/>
          <a:p>
            <a:r>
              <a:rPr lang="en-US" dirty="0"/>
              <a:t>Chapter 17- Essential Fish Habitat</a:t>
            </a:r>
          </a:p>
        </p:txBody>
      </p:sp>
      <p:sp>
        <p:nvSpPr>
          <p:cNvPr id="3" name="Content Placeholder 2">
            <a:extLst>
              <a:ext uri="{FF2B5EF4-FFF2-40B4-BE49-F238E27FC236}">
                <a16:creationId xmlns:a16="http://schemas.microsoft.com/office/drawing/2014/main" id="{FECD0C4A-B1EA-47B9-9745-C6BB12F03FB6}"/>
              </a:ext>
            </a:extLst>
          </p:cNvPr>
          <p:cNvSpPr>
            <a:spLocks noGrp="1"/>
          </p:cNvSpPr>
          <p:nvPr>
            <p:ph idx="1"/>
          </p:nvPr>
        </p:nvSpPr>
        <p:spPr/>
        <p:txBody>
          <a:bodyPr/>
          <a:lstStyle/>
          <a:p>
            <a:r>
              <a:rPr lang="en-US" dirty="0"/>
              <a:t>Removed Design and Permitting section</a:t>
            </a:r>
          </a:p>
          <a:p>
            <a:pPr lvl="1"/>
            <a:r>
              <a:rPr lang="en-US" dirty="0"/>
              <a:t>Moved information to EFH Consultation Section</a:t>
            </a:r>
          </a:p>
          <a:p>
            <a:r>
              <a:rPr lang="en-US" dirty="0"/>
              <a:t>Added language on completing consultation and a new standard statement </a:t>
            </a:r>
          </a:p>
          <a:p>
            <a:r>
              <a:rPr lang="en-US" dirty="0"/>
              <a:t>Clarification for Type 1 CE and NMSA Documentation</a:t>
            </a:r>
          </a:p>
          <a:p>
            <a:r>
              <a:rPr lang="en-US" dirty="0"/>
              <a:t>Added Re-evaluation guidance</a:t>
            </a:r>
          </a:p>
          <a:p>
            <a:r>
              <a:rPr lang="en-US" dirty="0"/>
              <a:t>Edited statement documenting Type 2 CEs, EAs, EISs and SEIRs</a:t>
            </a:r>
          </a:p>
        </p:txBody>
      </p:sp>
      <p:sp>
        <p:nvSpPr>
          <p:cNvPr id="4" name="Slide Number Placeholder 3">
            <a:extLst>
              <a:ext uri="{FF2B5EF4-FFF2-40B4-BE49-F238E27FC236}">
                <a16:creationId xmlns:a16="http://schemas.microsoft.com/office/drawing/2014/main" id="{66C63AED-08DB-4ADD-9092-46A182821127}"/>
              </a:ext>
            </a:extLst>
          </p:cNvPr>
          <p:cNvSpPr>
            <a:spLocks noGrp="1"/>
          </p:cNvSpPr>
          <p:nvPr>
            <p:ph type="sldNum" sz="quarter" idx="12"/>
          </p:nvPr>
        </p:nvSpPr>
        <p:spPr/>
        <p:txBody>
          <a:bodyPr/>
          <a:lstStyle/>
          <a:p>
            <a:fld id="{C36A997D-243A-4F89-9286-B2689FAEAD31}" type="slidenum">
              <a:rPr lang="en-US" smtClean="0"/>
              <a:t>78</a:t>
            </a:fld>
            <a:endParaRPr lang="en-US" dirty="0"/>
          </a:p>
        </p:txBody>
      </p:sp>
      <p:pic>
        <p:nvPicPr>
          <p:cNvPr id="5" name="Picture 4">
            <a:extLst>
              <a:ext uri="{FF2B5EF4-FFF2-40B4-BE49-F238E27FC236}">
                <a16:creationId xmlns:a16="http://schemas.microsoft.com/office/drawing/2014/main" id="{86259154-20BF-4579-8D43-D2523E3D0432}"/>
              </a:ext>
            </a:extLst>
          </p:cNvPr>
          <p:cNvPicPr>
            <a:picLocks noChangeAspect="1"/>
          </p:cNvPicPr>
          <p:nvPr/>
        </p:nvPicPr>
        <p:blipFill>
          <a:blip r:embed="rId2"/>
          <a:stretch>
            <a:fillRect/>
          </a:stretch>
        </p:blipFill>
        <p:spPr>
          <a:xfrm>
            <a:off x="2565918" y="4191000"/>
            <a:ext cx="6349482" cy="2746995"/>
          </a:xfrm>
          <a:prstGeom prst="rect">
            <a:avLst/>
          </a:prstGeom>
        </p:spPr>
      </p:pic>
    </p:spTree>
    <p:extLst>
      <p:ext uri="{BB962C8B-B14F-4D97-AF65-F5344CB8AC3E}">
        <p14:creationId xmlns:p14="http://schemas.microsoft.com/office/powerpoint/2010/main" val="4026682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B48DC0-37B3-481B-8E87-84222841FB11}"/>
              </a:ext>
            </a:extLst>
          </p:cNvPr>
          <p:cNvSpPr>
            <a:spLocks noGrp="1"/>
          </p:cNvSpPr>
          <p:nvPr>
            <p:ph type="title"/>
          </p:nvPr>
        </p:nvSpPr>
        <p:spPr/>
        <p:txBody>
          <a:bodyPr/>
          <a:lstStyle/>
          <a:p>
            <a:r>
              <a:rPr lang="en-US" dirty="0"/>
              <a:t>Chapter 18- Highway Traffic Noise</a:t>
            </a:r>
          </a:p>
        </p:txBody>
      </p:sp>
      <p:sp>
        <p:nvSpPr>
          <p:cNvPr id="4" name="Slide Number Placeholder 3">
            <a:extLst>
              <a:ext uri="{FF2B5EF4-FFF2-40B4-BE49-F238E27FC236}">
                <a16:creationId xmlns:a16="http://schemas.microsoft.com/office/drawing/2014/main" id="{FA694BE0-758F-4116-AA15-3D2FDD0FD5E6}"/>
              </a:ext>
            </a:extLst>
          </p:cNvPr>
          <p:cNvSpPr>
            <a:spLocks noGrp="1"/>
          </p:cNvSpPr>
          <p:nvPr>
            <p:ph type="sldNum" sz="quarter" idx="12"/>
          </p:nvPr>
        </p:nvSpPr>
        <p:spPr/>
        <p:txBody>
          <a:bodyPr/>
          <a:lstStyle/>
          <a:p>
            <a:fld id="{C36A997D-243A-4F89-9286-B2689FAEAD31}" type="slidenum">
              <a:rPr lang="en-US" smtClean="0"/>
              <a:t>79</a:t>
            </a:fld>
            <a:endParaRPr lang="en-US" dirty="0"/>
          </a:p>
        </p:txBody>
      </p:sp>
      <p:pic>
        <p:nvPicPr>
          <p:cNvPr id="7" name="Picture 2">
            <a:extLst>
              <a:ext uri="{FF2B5EF4-FFF2-40B4-BE49-F238E27FC236}">
                <a16:creationId xmlns:a16="http://schemas.microsoft.com/office/drawing/2014/main" id="{94770E80-20B6-46CA-ADA5-1545DD29D7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3606" y="0"/>
            <a:ext cx="3640394" cy="252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0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3495-B541-4FEF-9BF8-A7FD5FD320BF}"/>
              </a:ext>
            </a:extLst>
          </p:cNvPr>
          <p:cNvSpPr>
            <a:spLocks noGrp="1"/>
          </p:cNvSpPr>
          <p:nvPr>
            <p:ph type="title"/>
          </p:nvPr>
        </p:nvSpPr>
        <p:spPr/>
        <p:txBody>
          <a:bodyPr/>
          <a:lstStyle/>
          <a:p>
            <a:r>
              <a:rPr lang="en-US" dirty="0"/>
              <a:t>Chapter 2- Class of Action Determination for Federal Projects</a:t>
            </a:r>
          </a:p>
        </p:txBody>
      </p:sp>
      <p:sp>
        <p:nvSpPr>
          <p:cNvPr id="3" name="Slide Number Placeholder 2">
            <a:extLst>
              <a:ext uri="{FF2B5EF4-FFF2-40B4-BE49-F238E27FC236}">
                <a16:creationId xmlns:a16="http://schemas.microsoft.com/office/drawing/2014/main" id="{0E95F085-2BE5-46B4-ACE0-AC07A768E8D9}"/>
              </a:ext>
            </a:extLst>
          </p:cNvPr>
          <p:cNvSpPr>
            <a:spLocks noGrp="1"/>
          </p:cNvSpPr>
          <p:nvPr>
            <p:ph type="sldNum" sz="quarter" idx="12"/>
          </p:nvPr>
        </p:nvSpPr>
        <p:spPr/>
        <p:txBody>
          <a:bodyPr/>
          <a:lstStyle/>
          <a:p>
            <a:fld id="{C36A997D-243A-4F89-9286-B2689FAEAD31}" type="slidenum">
              <a:rPr lang="en-US" smtClean="0"/>
              <a:t>8</a:t>
            </a:fld>
            <a:endParaRPr lang="en-US" dirty="0"/>
          </a:p>
        </p:txBody>
      </p:sp>
    </p:spTree>
    <p:extLst>
      <p:ext uri="{BB962C8B-B14F-4D97-AF65-F5344CB8AC3E}">
        <p14:creationId xmlns:p14="http://schemas.microsoft.com/office/powerpoint/2010/main" val="37295791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E1A49-9704-463A-8E96-3C7D46286489}"/>
              </a:ext>
            </a:extLst>
          </p:cNvPr>
          <p:cNvSpPr>
            <a:spLocks noGrp="1"/>
          </p:cNvSpPr>
          <p:nvPr>
            <p:ph type="title"/>
          </p:nvPr>
        </p:nvSpPr>
        <p:spPr/>
        <p:txBody>
          <a:bodyPr/>
          <a:lstStyle/>
          <a:p>
            <a:r>
              <a:rPr lang="en-US" dirty="0"/>
              <a:t>Chapter 18- Highway Traffic Noise</a:t>
            </a:r>
          </a:p>
        </p:txBody>
      </p:sp>
      <p:sp>
        <p:nvSpPr>
          <p:cNvPr id="5" name="Content Placeholder 4">
            <a:extLst>
              <a:ext uri="{FF2B5EF4-FFF2-40B4-BE49-F238E27FC236}">
                <a16:creationId xmlns:a16="http://schemas.microsoft.com/office/drawing/2014/main" id="{AB6A794B-E631-4099-A7C5-4EE60722D4E4}"/>
              </a:ext>
            </a:extLst>
          </p:cNvPr>
          <p:cNvSpPr>
            <a:spLocks noGrp="1"/>
          </p:cNvSpPr>
          <p:nvPr>
            <p:ph idx="1"/>
          </p:nvPr>
        </p:nvSpPr>
        <p:spPr/>
        <p:txBody>
          <a:bodyPr/>
          <a:lstStyle/>
          <a:p>
            <a:r>
              <a:rPr lang="en-US" dirty="0"/>
              <a:t>Only minor changes made in the 2020 version</a:t>
            </a:r>
          </a:p>
          <a:p>
            <a:r>
              <a:rPr lang="en-US" dirty="0"/>
              <a:t>FHWA approved changes </a:t>
            </a:r>
          </a:p>
          <a:p>
            <a:r>
              <a:rPr lang="en-US" dirty="0"/>
              <a:t>Changes to address District comments will be incorporated into the 2021 version</a:t>
            </a:r>
          </a:p>
        </p:txBody>
      </p:sp>
      <p:sp>
        <p:nvSpPr>
          <p:cNvPr id="3" name="Slide Number Placeholder 2">
            <a:extLst>
              <a:ext uri="{FF2B5EF4-FFF2-40B4-BE49-F238E27FC236}">
                <a16:creationId xmlns:a16="http://schemas.microsoft.com/office/drawing/2014/main" id="{AE8E1246-BC0D-474E-97CC-0D6B4D1B6E06}"/>
              </a:ext>
            </a:extLst>
          </p:cNvPr>
          <p:cNvSpPr>
            <a:spLocks noGrp="1"/>
          </p:cNvSpPr>
          <p:nvPr>
            <p:ph type="sldNum" sz="quarter" idx="12"/>
          </p:nvPr>
        </p:nvSpPr>
        <p:spPr/>
        <p:txBody>
          <a:bodyPr/>
          <a:lstStyle/>
          <a:p>
            <a:fld id="{C36A997D-243A-4F89-9286-B2689FAEAD31}" type="slidenum">
              <a:rPr lang="en-US" smtClean="0"/>
              <a:t>80</a:t>
            </a:fld>
            <a:endParaRPr lang="en-US" dirty="0"/>
          </a:p>
        </p:txBody>
      </p:sp>
      <p:pic>
        <p:nvPicPr>
          <p:cNvPr id="6" name="Content Placeholder 4">
            <a:extLst>
              <a:ext uri="{FF2B5EF4-FFF2-40B4-BE49-F238E27FC236}">
                <a16:creationId xmlns:a16="http://schemas.microsoft.com/office/drawing/2014/main" id="{014D0592-1E66-4320-B31A-EE95AE424618}"/>
              </a:ext>
            </a:extLst>
          </p:cNvPr>
          <p:cNvPicPr>
            <a:picLocks noChangeAspect="1"/>
          </p:cNvPicPr>
          <p:nvPr/>
        </p:nvPicPr>
        <p:blipFill>
          <a:blip r:embed="rId2"/>
          <a:stretch>
            <a:fillRect/>
          </a:stretch>
        </p:blipFill>
        <p:spPr>
          <a:xfrm>
            <a:off x="1920789" y="2832137"/>
            <a:ext cx="5392561" cy="4017725"/>
          </a:xfrm>
          <a:prstGeom prst="rect">
            <a:avLst/>
          </a:prstGeom>
        </p:spPr>
      </p:pic>
    </p:spTree>
    <p:extLst>
      <p:ext uri="{BB962C8B-B14F-4D97-AF65-F5344CB8AC3E}">
        <p14:creationId xmlns:p14="http://schemas.microsoft.com/office/powerpoint/2010/main" val="1067106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B48DC0-37B3-481B-8E87-84222841FB11}"/>
              </a:ext>
            </a:extLst>
          </p:cNvPr>
          <p:cNvSpPr>
            <a:spLocks noGrp="1"/>
          </p:cNvSpPr>
          <p:nvPr>
            <p:ph type="title"/>
          </p:nvPr>
        </p:nvSpPr>
        <p:spPr/>
        <p:txBody>
          <a:bodyPr/>
          <a:lstStyle/>
          <a:p>
            <a:r>
              <a:rPr lang="en-US" dirty="0"/>
              <a:t>Chapter 19- Air Quality</a:t>
            </a:r>
          </a:p>
        </p:txBody>
      </p:sp>
      <p:sp>
        <p:nvSpPr>
          <p:cNvPr id="4" name="Slide Number Placeholder 3">
            <a:extLst>
              <a:ext uri="{FF2B5EF4-FFF2-40B4-BE49-F238E27FC236}">
                <a16:creationId xmlns:a16="http://schemas.microsoft.com/office/drawing/2014/main" id="{FA694BE0-758F-4116-AA15-3D2FDD0FD5E6}"/>
              </a:ext>
            </a:extLst>
          </p:cNvPr>
          <p:cNvSpPr>
            <a:spLocks noGrp="1"/>
          </p:cNvSpPr>
          <p:nvPr>
            <p:ph type="sldNum" sz="quarter" idx="12"/>
          </p:nvPr>
        </p:nvSpPr>
        <p:spPr/>
        <p:txBody>
          <a:bodyPr/>
          <a:lstStyle/>
          <a:p>
            <a:fld id="{C36A997D-243A-4F89-9286-B2689FAEAD31}" type="slidenum">
              <a:rPr lang="en-US" smtClean="0"/>
              <a:t>81</a:t>
            </a:fld>
            <a:endParaRPr lang="en-US" dirty="0"/>
          </a:p>
        </p:txBody>
      </p:sp>
      <p:pic>
        <p:nvPicPr>
          <p:cNvPr id="3" name="Picture 2" descr="A large body of water&#10;&#10;Description automatically generated">
            <a:extLst>
              <a:ext uri="{FF2B5EF4-FFF2-40B4-BE49-F238E27FC236}">
                <a16:creationId xmlns:a16="http://schemas.microsoft.com/office/drawing/2014/main" id="{86815B41-5EC9-4E0E-992F-0F3AC670B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1337" y="-7398"/>
            <a:ext cx="3362663" cy="2521998"/>
          </a:xfrm>
          <a:prstGeom prst="rect">
            <a:avLst/>
          </a:prstGeom>
        </p:spPr>
      </p:pic>
    </p:spTree>
    <p:extLst>
      <p:ext uri="{BB962C8B-B14F-4D97-AF65-F5344CB8AC3E}">
        <p14:creationId xmlns:p14="http://schemas.microsoft.com/office/powerpoint/2010/main" val="12179172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E56C-653D-453A-980E-542655BA56D9}"/>
              </a:ext>
            </a:extLst>
          </p:cNvPr>
          <p:cNvSpPr>
            <a:spLocks noGrp="1"/>
          </p:cNvSpPr>
          <p:nvPr>
            <p:ph type="title"/>
          </p:nvPr>
        </p:nvSpPr>
        <p:spPr/>
        <p:txBody>
          <a:bodyPr/>
          <a:lstStyle/>
          <a:p>
            <a:r>
              <a:rPr lang="en-US" dirty="0"/>
              <a:t>Chapter 19- Air Quality</a:t>
            </a:r>
          </a:p>
        </p:txBody>
      </p:sp>
      <p:sp>
        <p:nvSpPr>
          <p:cNvPr id="3" name="Content Placeholder 2">
            <a:extLst>
              <a:ext uri="{FF2B5EF4-FFF2-40B4-BE49-F238E27FC236}">
                <a16:creationId xmlns:a16="http://schemas.microsoft.com/office/drawing/2014/main" id="{67278290-DF73-4F65-B913-4488975F9EB1}"/>
              </a:ext>
            </a:extLst>
          </p:cNvPr>
          <p:cNvSpPr>
            <a:spLocks noGrp="1"/>
          </p:cNvSpPr>
          <p:nvPr>
            <p:ph idx="1"/>
          </p:nvPr>
        </p:nvSpPr>
        <p:spPr/>
        <p:txBody>
          <a:bodyPr>
            <a:normAutofit lnSpcReduction="10000"/>
          </a:bodyPr>
          <a:lstStyle/>
          <a:p>
            <a:endParaRPr lang="en-US" dirty="0"/>
          </a:p>
          <a:p>
            <a:r>
              <a:rPr lang="en-US" dirty="0"/>
              <a:t>Chapter was re-written/ re-organized</a:t>
            </a:r>
          </a:p>
          <a:p>
            <a:r>
              <a:rPr lang="en-US" dirty="0"/>
              <a:t>Since Florida is in “attainment” for Carbon Monoxide and Particulate Matter National Ambient Air Quality Standards (NAAQS), removed information on “non-attainment” areas </a:t>
            </a:r>
          </a:p>
          <a:p>
            <a:pPr lvl="1"/>
            <a:r>
              <a:rPr lang="en-US" dirty="0"/>
              <a:t>Information moved to a white paper in case Florida is in non-attainment in the future. Chapter would then be updated with this information</a:t>
            </a:r>
          </a:p>
          <a:p>
            <a:pPr lvl="1"/>
            <a:r>
              <a:rPr lang="en-US" dirty="0"/>
              <a:t>Removed detailed information on State Implementation Plans and Transportation Conformity</a:t>
            </a:r>
          </a:p>
          <a:p>
            <a:r>
              <a:rPr lang="en-US" dirty="0"/>
              <a:t>Focused chapter on project level analysis</a:t>
            </a:r>
          </a:p>
          <a:p>
            <a:r>
              <a:rPr lang="en-US" dirty="0"/>
              <a:t>Guidance on MSAT quantitative analysis</a:t>
            </a:r>
          </a:p>
          <a:p>
            <a:r>
              <a:rPr lang="en-US" dirty="0"/>
              <a:t>Clarified language on how to conduct Air Quality Analysis</a:t>
            </a:r>
          </a:p>
        </p:txBody>
      </p:sp>
      <p:sp>
        <p:nvSpPr>
          <p:cNvPr id="4" name="Slide Number Placeholder 3">
            <a:extLst>
              <a:ext uri="{FF2B5EF4-FFF2-40B4-BE49-F238E27FC236}">
                <a16:creationId xmlns:a16="http://schemas.microsoft.com/office/drawing/2014/main" id="{B04353FF-E6D5-4AB7-99CF-BE0021C3A473}"/>
              </a:ext>
            </a:extLst>
          </p:cNvPr>
          <p:cNvSpPr>
            <a:spLocks noGrp="1"/>
          </p:cNvSpPr>
          <p:nvPr>
            <p:ph type="sldNum" sz="quarter" idx="12"/>
          </p:nvPr>
        </p:nvSpPr>
        <p:spPr/>
        <p:txBody>
          <a:bodyPr/>
          <a:lstStyle/>
          <a:p>
            <a:fld id="{C36A997D-243A-4F89-9286-B2689FAEAD31}" type="slidenum">
              <a:rPr lang="en-US" smtClean="0"/>
              <a:t>82</a:t>
            </a:fld>
            <a:endParaRPr lang="en-US"/>
          </a:p>
        </p:txBody>
      </p:sp>
    </p:spTree>
    <p:extLst>
      <p:ext uri="{BB962C8B-B14F-4D97-AF65-F5344CB8AC3E}">
        <p14:creationId xmlns:p14="http://schemas.microsoft.com/office/powerpoint/2010/main" val="12451653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9BAF-D4A6-4941-BA81-AEE5912B9896}"/>
              </a:ext>
            </a:extLst>
          </p:cNvPr>
          <p:cNvSpPr>
            <a:spLocks noGrp="1"/>
          </p:cNvSpPr>
          <p:nvPr>
            <p:ph type="title"/>
          </p:nvPr>
        </p:nvSpPr>
        <p:spPr/>
        <p:txBody>
          <a:bodyPr/>
          <a:lstStyle/>
          <a:p>
            <a:r>
              <a:rPr lang="en-US" dirty="0"/>
              <a:t>Chapter 19- Air Quality</a:t>
            </a:r>
          </a:p>
        </p:txBody>
      </p:sp>
      <p:sp>
        <p:nvSpPr>
          <p:cNvPr id="3" name="Content Placeholder 2">
            <a:extLst>
              <a:ext uri="{FF2B5EF4-FFF2-40B4-BE49-F238E27FC236}">
                <a16:creationId xmlns:a16="http://schemas.microsoft.com/office/drawing/2014/main" id="{94FBF812-FB23-40CC-A44A-7C6E7F9D5FFE}"/>
              </a:ext>
            </a:extLst>
          </p:cNvPr>
          <p:cNvSpPr>
            <a:spLocks noGrp="1"/>
          </p:cNvSpPr>
          <p:nvPr>
            <p:ph idx="1"/>
          </p:nvPr>
        </p:nvSpPr>
        <p:spPr>
          <a:xfrm>
            <a:off x="216159" y="1119991"/>
            <a:ext cx="8595360" cy="4937760"/>
          </a:xfrm>
        </p:spPr>
        <p:txBody>
          <a:bodyPr>
            <a:normAutofit lnSpcReduction="10000"/>
          </a:bodyPr>
          <a:lstStyle/>
          <a:p>
            <a:endParaRPr lang="en-US" dirty="0"/>
          </a:p>
          <a:p>
            <a:r>
              <a:rPr lang="en-US" dirty="0"/>
              <a:t>Removed detailed information on NAAQS that were not pertinent to FDOT projects and focused the chapter on:</a:t>
            </a:r>
          </a:p>
          <a:p>
            <a:pPr lvl="1"/>
            <a:r>
              <a:rPr lang="en-US" dirty="0"/>
              <a:t>Carbon Monoxide (CE)</a:t>
            </a:r>
          </a:p>
          <a:p>
            <a:pPr lvl="1"/>
            <a:r>
              <a:rPr lang="en-US" dirty="0"/>
              <a:t>Particulate Matter (PM)</a:t>
            </a:r>
          </a:p>
          <a:p>
            <a:pPr lvl="1"/>
            <a:r>
              <a:rPr lang="en-US" dirty="0"/>
              <a:t>Mobile Source Air Toxics (MSAT)</a:t>
            </a:r>
          </a:p>
          <a:p>
            <a:r>
              <a:rPr lang="en-US" dirty="0"/>
              <a:t>Combined these into one Air Quality Analysis section</a:t>
            </a:r>
          </a:p>
          <a:p>
            <a:r>
              <a:rPr lang="en-US" dirty="0"/>
              <a:t>Clarified that project level analysis is </a:t>
            </a:r>
            <a:r>
              <a:rPr lang="en-US" b="1" dirty="0"/>
              <a:t>not required</a:t>
            </a:r>
            <a:r>
              <a:rPr lang="en-US" dirty="0"/>
              <a:t> for CO (since in attainment), yet </a:t>
            </a:r>
            <a:r>
              <a:rPr lang="en-US" b="1" dirty="0"/>
              <a:t>may be needed </a:t>
            </a:r>
            <a:r>
              <a:rPr lang="en-US" dirty="0"/>
              <a:t>in certain circumstances</a:t>
            </a:r>
          </a:p>
          <a:p>
            <a:pPr lvl="1"/>
            <a:r>
              <a:rPr lang="en-US" dirty="0"/>
              <a:t>Clarified the circumstances</a:t>
            </a:r>
          </a:p>
          <a:p>
            <a:r>
              <a:rPr lang="en-US" dirty="0"/>
              <a:t>Edits to clarify the CO Florida 2012 screening test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C79BE6-ECD0-4F5F-9E5A-F15451B2EC51}"/>
              </a:ext>
            </a:extLst>
          </p:cNvPr>
          <p:cNvSpPr>
            <a:spLocks noGrp="1"/>
          </p:cNvSpPr>
          <p:nvPr>
            <p:ph type="sldNum" sz="quarter" idx="12"/>
          </p:nvPr>
        </p:nvSpPr>
        <p:spPr/>
        <p:txBody>
          <a:bodyPr/>
          <a:lstStyle/>
          <a:p>
            <a:fld id="{C36A997D-243A-4F89-9286-B2689FAEAD31}" type="slidenum">
              <a:rPr lang="en-US" smtClean="0"/>
              <a:t>83</a:t>
            </a:fld>
            <a:endParaRPr lang="en-US"/>
          </a:p>
        </p:txBody>
      </p:sp>
    </p:spTree>
    <p:extLst>
      <p:ext uri="{BB962C8B-B14F-4D97-AF65-F5344CB8AC3E}">
        <p14:creationId xmlns:p14="http://schemas.microsoft.com/office/powerpoint/2010/main" val="30537252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8FA2-E32A-4160-96C3-85C12CC6C272}"/>
              </a:ext>
            </a:extLst>
          </p:cNvPr>
          <p:cNvSpPr>
            <a:spLocks noGrp="1"/>
          </p:cNvSpPr>
          <p:nvPr>
            <p:ph type="title"/>
          </p:nvPr>
        </p:nvSpPr>
        <p:spPr/>
        <p:txBody>
          <a:bodyPr/>
          <a:lstStyle/>
          <a:p>
            <a:r>
              <a:rPr lang="en-US" dirty="0"/>
              <a:t>Chapter 19- Air Quality</a:t>
            </a:r>
          </a:p>
        </p:txBody>
      </p:sp>
      <p:sp>
        <p:nvSpPr>
          <p:cNvPr id="3" name="Content Placeholder 2">
            <a:extLst>
              <a:ext uri="{FF2B5EF4-FFF2-40B4-BE49-F238E27FC236}">
                <a16:creationId xmlns:a16="http://schemas.microsoft.com/office/drawing/2014/main" id="{AC4F180E-1E19-4292-9CB8-9D2FFABD1FD9}"/>
              </a:ext>
            </a:extLst>
          </p:cNvPr>
          <p:cNvSpPr>
            <a:spLocks noGrp="1"/>
          </p:cNvSpPr>
          <p:nvPr>
            <p:ph idx="1"/>
          </p:nvPr>
        </p:nvSpPr>
        <p:spPr/>
        <p:txBody>
          <a:bodyPr>
            <a:normAutofit/>
          </a:bodyPr>
          <a:lstStyle/>
          <a:p>
            <a:endParaRPr lang="en-US" dirty="0"/>
          </a:p>
          <a:p>
            <a:r>
              <a:rPr lang="en-US" dirty="0"/>
              <a:t>Clarified that project level analysis is </a:t>
            </a:r>
            <a:r>
              <a:rPr lang="en-US" b="1" dirty="0"/>
              <a:t>not required </a:t>
            </a:r>
            <a:r>
              <a:rPr lang="en-US" dirty="0"/>
              <a:t>for PM (since in attainment), yet temporary construction impact impacts are minimized by:</a:t>
            </a:r>
          </a:p>
          <a:p>
            <a:pPr lvl="1"/>
            <a:r>
              <a:rPr lang="en-US" dirty="0"/>
              <a:t>Adherence to applicable state regulations and </a:t>
            </a:r>
          </a:p>
          <a:p>
            <a:pPr lvl="1"/>
            <a:r>
              <a:rPr lang="en-US" dirty="0"/>
              <a:t>The FDOT Standard Specifications for Road and Bridge Construction</a:t>
            </a:r>
          </a:p>
          <a:p>
            <a:r>
              <a:rPr lang="en-US" dirty="0"/>
              <a:t>Removed non-attainment documentation in the Air Quality Technical Memorandum and Environmental Document</a:t>
            </a:r>
          </a:p>
          <a:p>
            <a:r>
              <a:rPr lang="en-US" dirty="0"/>
              <a:t>Split the Documentation section into two separate Sections</a:t>
            </a:r>
          </a:p>
          <a:p>
            <a:pPr lvl="1"/>
            <a:r>
              <a:rPr lang="en-US" dirty="0"/>
              <a:t>Air Quality Technical Memorandum</a:t>
            </a:r>
          </a:p>
          <a:p>
            <a:pPr lvl="1"/>
            <a:r>
              <a:rPr lang="en-US" dirty="0"/>
              <a:t>Documentation in the Environmental Document</a:t>
            </a:r>
          </a:p>
          <a:p>
            <a:pPr lvl="1"/>
            <a:endParaRPr lang="en-US" dirty="0"/>
          </a:p>
          <a:p>
            <a:endParaRPr lang="en-US" dirty="0"/>
          </a:p>
        </p:txBody>
      </p:sp>
      <p:sp>
        <p:nvSpPr>
          <p:cNvPr id="4" name="Slide Number Placeholder 3">
            <a:extLst>
              <a:ext uri="{FF2B5EF4-FFF2-40B4-BE49-F238E27FC236}">
                <a16:creationId xmlns:a16="http://schemas.microsoft.com/office/drawing/2014/main" id="{59B1AECD-A69C-48E4-BD01-19358B0A9AA3}"/>
              </a:ext>
            </a:extLst>
          </p:cNvPr>
          <p:cNvSpPr>
            <a:spLocks noGrp="1"/>
          </p:cNvSpPr>
          <p:nvPr>
            <p:ph type="sldNum" sz="quarter" idx="12"/>
          </p:nvPr>
        </p:nvSpPr>
        <p:spPr/>
        <p:txBody>
          <a:bodyPr/>
          <a:lstStyle/>
          <a:p>
            <a:fld id="{C36A997D-243A-4F89-9286-B2689FAEAD31}" type="slidenum">
              <a:rPr lang="en-US" smtClean="0"/>
              <a:t>84</a:t>
            </a:fld>
            <a:endParaRPr lang="en-US"/>
          </a:p>
        </p:txBody>
      </p:sp>
    </p:spTree>
    <p:extLst>
      <p:ext uri="{BB962C8B-B14F-4D97-AF65-F5344CB8AC3E}">
        <p14:creationId xmlns:p14="http://schemas.microsoft.com/office/powerpoint/2010/main" val="16012867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7EFD-2C23-432D-9C4B-3E3A44798BAC}"/>
              </a:ext>
            </a:extLst>
          </p:cNvPr>
          <p:cNvSpPr>
            <a:spLocks noGrp="1"/>
          </p:cNvSpPr>
          <p:nvPr>
            <p:ph type="title"/>
          </p:nvPr>
        </p:nvSpPr>
        <p:spPr/>
        <p:txBody>
          <a:bodyPr/>
          <a:lstStyle/>
          <a:p>
            <a:r>
              <a:rPr lang="en-US" dirty="0"/>
              <a:t>Chapter 19- Air Quality</a:t>
            </a:r>
          </a:p>
        </p:txBody>
      </p:sp>
      <p:sp>
        <p:nvSpPr>
          <p:cNvPr id="3" name="Content Placeholder 2">
            <a:extLst>
              <a:ext uri="{FF2B5EF4-FFF2-40B4-BE49-F238E27FC236}">
                <a16:creationId xmlns:a16="http://schemas.microsoft.com/office/drawing/2014/main" id="{877A81CF-C7A5-45B3-97E0-F11090BCE7F3}"/>
              </a:ext>
            </a:extLst>
          </p:cNvPr>
          <p:cNvSpPr>
            <a:spLocks noGrp="1"/>
          </p:cNvSpPr>
          <p:nvPr>
            <p:ph idx="1"/>
          </p:nvPr>
        </p:nvSpPr>
        <p:spPr/>
        <p:txBody>
          <a:bodyPr/>
          <a:lstStyle/>
          <a:p>
            <a:endParaRPr lang="en-US" dirty="0"/>
          </a:p>
          <a:p>
            <a:r>
              <a:rPr lang="en-US" dirty="0"/>
              <a:t>Added 2 Flowchart Figures</a:t>
            </a:r>
          </a:p>
          <a:p>
            <a:pPr lvl="1"/>
            <a:r>
              <a:rPr lang="en-US" dirty="0"/>
              <a:t>Air Quality  Analysis Process for Carbon                                              Monoxide</a:t>
            </a:r>
          </a:p>
          <a:p>
            <a:pPr lvl="1"/>
            <a:r>
              <a:rPr lang="en-US" dirty="0"/>
              <a:t>Air Quality Analysis Process for MSAT</a:t>
            </a:r>
          </a:p>
          <a:p>
            <a:r>
              <a:rPr lang="en-US" dirty="0"/>
              <a:t>Removed Figure 19.2</a:t>
            </a:r>
          </a:p>
          <a:p>
            <a:pPr lvl="1"/>
            <a:r>
              <a:rPr lang="en-US" dirty="0"/>
              <a:t>Will still be a form </a:t>
            </a:r>
          </a:p>
        </p:txBody>
      </p:sp>
      <p:sp>
        <p:nvSpPr>
          <p:cNvPr id="4" name="Slide Number Placeholder 3">
            <a:extLst>
              <a:ext uri="{FF2B5EF4-FFF2-40B4-BE49-F238E27FC236}">
                <a16:creationId xmlns:a16="http://schemas.microsoft.com/office/drawing/2014/main" id="{D96FF9E8-4469-4AA0-B46A-90549AC059D7}"/>
              </a:ext>
            </a:extLst>
          </p:cNvPr>
          <p:cNvSpPr>
            <a:spLocks noGrp="1"/>
          </p:cNvSpPr>
          <p:nvPr>
            <p:ph type="sldNum" sz="quarter" idx="12"/>
          </p:nvPr>
        </p:nvSpPr>
        <p:spPr/>
        <p:txBody>
          <a:bodyPr/>
          <a:lstStyle/>
          <a:p>
            <a:fld id="{C36A997D-243A-4F89-9286-B2689FAEAD31}" type="slidenum">
              <a:rPr lang="en-US" smtClean="0"/>
              <a:t>85</a:t>
            </a:fld>
            <a:endParaRPr lang="en-US"/>
          </a:p>
        </p:txBody>
      </p:sp>
      <p:pic>
        <p:nvPicPr>
          <p:cNvPr id="5" name="Picture 4">
            <a:extLst>
              <a:ext uri="{FF2B5EF4-FFF2-40B4-BE49-F238E27FC236}">
                <a16:creationId xmlns:a16="http://schemas.microsoft.com/office/drawing/2014/main" id="{0619297E-B665-4A56-9733-B11DD2073156}"/>
              </a:ext>
            </a:extLst>
          </p:cNvPr>
          <p:cNvPicPr>
            <a:picLocks noChangeAspect="1"/>
          </p:cNvPicPr>
          <p:nvPr/>
        </p:nvPicPr>
        <p:blipFill>
          <a:blip r:embed="rId2"/>
          <a:stretch>
            <a:fillRect/>
          </a:stretch>
        </p:blipFill>
        <p:spPr>
          <a:xfrm>
            <a:off x="5234601" y="228600"/>
            <a:ext cx="3909399" cy="5654530"/>
          </a:xfrm>
          <a:prstGeom prst="rect">
            <a:avLst/>
          </a:prstGeom>
          <a:ln>
            <a:solidFill>
              <a:schemeClr val="accent1"/>
            </a:solidFill>
          </a:ln>
        </p:spPr>
      </p:pic>
    </p:spTree>
    <p:extLst>
      <p:ext uri="{BB962C8B-B14F-4D97-AF65-F5344CB8AC3E}">
        <p14:creationId xmlns:p14="http://schemas.microsoft.com/office/powerpoint/2010/main" val="12186129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20- Contamination</a:t>
            </a:r>
          </a:p>
        </p:txBody>
      </p:sp>
      <p:sp>
        <p:nvSpPr>
          <p:cNvPr id="3" name="TextBox 2">
            <a:extLst>
              <a:ext uri="{FF2B5EF4-FFF2-40B4-BE49-F238E27FC236}">
                <a16:creationId xmlns:a16="http://schemas.microsoft.com/office/drawing/2014/main" id="{7650B7F8-4C70-45D5-AD35-4A24969D7560}"/>
              </a:ext>
            </a:extLst>
          </p:cNvPr>
          <p:cNvSpPr txBox="1"/>
          <p:nvPr/>
        </p:nvSpPr>
        <p:spPr>
          <a:xfrm>
            <a:off x="3352801" y="4953000"/>
            <a:ext cx="3886200" cy="523220"/>
          </a:xfrm>
          <a:prstGeom prst="rect">
            <a:avLst/>
          </a:prstGeom>
          <a:noFill/>
        </p:spPr>
        <p:txBody>
          <a:bodyPr wrap="square" rtlCol="0">
            <a:spAutoFit/>
          </a:bodyPr>
          <a:lstStyle/>
          <a:p>
            <a:pPr algn="ctr"/>
            <a:r>
              <a:rPr lang="en-US" sz="2800" b="1" dirty="0">
                <a:solidFill>
                  <a:srgbClr val="0070C0"/>
                </a:solidFill>
              </a:rPr>
              <a:t>MINOR CHANGES ONLY</a:t>
            </a:r>
          </a:p>
        </p:txBody>
      </p:sp>
      <p:pic>
        <p:nvPicPr>
          <p:cNvPr id="6" name="Picture 11" descr="Env_Adv_SoilSampling.jpg">
            <a:extLst>
              <a:ext uri="{FF2B5EF4-FFF2-40B4-BE49-F238E27FC236}">
                <a16:creationId xmlns:a16="http://schemas.microsoft.com/office/drawing/2014/main" id="{793D9C78-3490-4F83-940E-EB5DE2AD66C2}"/>
              </a:ext>
            </a:extLst>
          </p:cNvPr>
          <p:cNvPicPr>
            <a:picLocks noChangeAspect="1"/>
          </p:cNvPicPr>
          <p:nvPr/>
        </p:nvPicPr>
        <p:blipFill>
          <a:blip r:embed="rId2" cstate="print"/>
          <a:srcRect/>
          <a:stretch>
            <a:fillRect/>
          </a:stretch>
        </p:blipFill>
        <p:spPr bwMode="auto">
          <a:xfrm>
            <a:off x="6048084" y="1"/>
            <a:ext cx="3095916" cy="25146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1569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8D62-C69C-4FE9-8819-0C02696218BF}"/>
              </a:ext>
            </a:extLst>
          </p:cNvPr>
          <p:cNvSpPr>
            <a:spLocks noGrp="1"/>
          </p:cNvSpPr>
          <p:nvPr>
            <p:ph type="title"/>
          </p:nvPr>
        </p:nvSpPr>
        <p:spPr/>
        <p:txBody>
          <a:bodyPr>
            <a:normAutofit/>
          </a:bodyPr>
          <a:lstStyle/>
          <a:p>
            <a:r>
              <a:rPr lang="en-US" dirty="0"/>
              <a:t>Chapter 21- Utilities and Railroads</a:t>
            </a:r>
            <a:br>
              <a:rPr lang="en-US" dirty="0"/>
            </a:br>
            <a:endParaRPr lang="en-US" dirty="0"/>
          </a:p>
        </p:txBody>
      </p:sp>
      <p:sp>
        <p:nvSpPr>
          <p:cNvPr id="3" name="Slide Number Placeholder 2">
            <a:extLst>
              <a:ext uri="{FF2B5EF4-FFF2-40B4-BE49-F238E27FC236}">
                <a16:creationId xmlns:a16="http://schemas.microsoft.com/office/drawing/2014/main" id="{A9E64E94-2E22-42B3-82A8-EEBBA07C6E0E}"/>
              </a:ext>
            </a:extLst>
          </p:cNvPr>
          <p:cNvSpPr>
            <a:spLocks noGrp="1"/>
          </p:cNvSpPr>
          <p:nvPr>
            <p:ph type="sldNum" sz="quarter" idx="12"/>
          </p:nvPr>
        </p:nvSpPr>
        <p:spPr/>
        <p:txBody>
          <a:bodyPr/>
          <a:lstStyle/>
          <a:p>
            <a:fld id="{C36A997D-243A-4F89-9286-B2689FAEAD31}" type="slidenum">
              <a:rPr lang="en-US" smtClean="0"/>
              <a:t>87</a:t>
            </a:fld>
            <a:endParaRPr lang="en-US"/>
          </a:p>
        </p:txBody>
      </p:sp>
      <p:pic>
        <p:nvPicPr>
          <p:cNvPr id="4" name="Picture 3">
            <a:extLst>
              <a:ext uri="{FF2B5EF4-FFF2-40B4-BE49-F238E27FC236}">
                <a16:creationId xmlns:a16="http://schemas.microsoft.com/office/drawing/2014/main" id="{86CAC486-AAC6-47F8-B225-5F7CAD19E3E8}"/>
              </a:ext>
            </a:extLst>
          </p:cNvPr>
          <p:cNvPicPr>
            <a:picLocks noChangeAspect="1"/>
          </p:cNvPicPr>
          <p:nvPr/>
        </p:nvPicPr>
        <p:blipFill>
          <a:blip r:embed="rId2"/>
          <a:stretch>
            <a:fillRect/>
          </a:stretch>
        </p:blipFill>
        <p:spPr>
          <a:xfrm>
            <a:off x="5082391" y="0"/>
            <a:ext cx="4061610" cy="2514600"/>
          </a:xfrm>
          <a:prstGeom prst="rect">
            <a:avLst/>
          </a:prstGeom>
        </p:spPr>
      </p:pic>
    </p:spTree>
    <p:extLst>
      <p:ext uri="{BB962C8B-B14F-4D97-AF65-F5344CB8AC3E}">
        <p14:creationId xmlns:p14="http://schemas.microsoft.com/office/powerpoint/2010/main" val="3036028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33D22-40D7-46CD-B680-AB468E62E9A1}"/>
              </a:ext>
            </a:extLst>
          </p:cNvPr>
          <p:cNvSpPr>
            <a:spLocks noGrp="1"/>
          </p:cNvSpPr>
          <p:nvPr>
            <p:ph type="title"/>
          </p:nvPr>
        </p:nvSpPr>
        <p:spPr/>
        <p:txBody>
          <a:bodyPr/>
          <a:lstStyle/>
          <a:p>
            <a:r>
              <a:rPr lang="en-US" dirty="0"/>
              <a:t>Chapter 21- Utilities and Railroads</a:t>
            </a:r>
          </a:p>
        </p:txBody>
      </p:sp>
      <p:sp>
        <p:nvSpPr>
          <p:cNvPr id="5" name="Content Placeholder 4">
            <a:extLst>
              <a:ext uri="{FF2B5EF4-FFF2-40B4-BE49-F238E27FC236}">
                <a16:creationId xmlns:a16="http://schemas.microsoft.com/office/drawing/2014/main" id="{4A675B69-9DA6-4409-813B-D177F9CB9B7C}"/>
              </a:ext>
            </a:extLst>
          </p:cNvPr>
          <p:cNvSpPr>
            <a:spLocks noGrp="1"/>
          </p:cNvSpPr>
          <p:nvPr>
            <p:ph idx="1"/>
          </p:nvPr>
        </p:nvSpPr>
        <p:spPr/>
        <p:txBody>
          <a:bodyPr/>
          <a:lstStyle/>
          <a:p>
            <a:r>
              <a:rPr lang="en-US" dirty="0"/>
              <a:t>Section 21.2.3 Railroad Procedure</a:t>
            </a:r>
          </a:p>
        </p:txBody>
      </p:sp>
      <p:sp>
        <p:nvSpPr>
          <p:cNvPr id="3" name="Slide Number Placeholder 2">
            <a:extLst>
              <a:ext uri="{FF2B5EF4-FFF2-40B4-BE49-F238E27FC236}">
                <a16:creationId xmlns:a16="http://schemas.microsoft.com/office/drawing/2014/main" id="{38B44AE7-1956-48A1-B144-A1A819621EA5}"/>
              </a:ext>
            </a:extLst>
          </p:cNvPr>
          <p:cNvSpPr>
            <a:spLocks noGrp="1"/>
          </p:cNvSpPr>
          <p:nvPr>
            <p:ph type="sldNum" sz="quarter" idx="12"/>
          </p:nvPr>
        </p:nvSpPr>
        <p:spPr/>
        <p:txBody>
          <a:bodyPr/>
          <a:lstStyle/>
          <a:p>
            <a:fld id="{C36A997D-243A-4F89-9286-B2689FAEAD31}" type="slidenum">
              <a:rPr lang="en-US" smtClean="0"/>
              <a:t>88</a:t>
            </a:fld>
            <a:endParaRPr lang="en-US"/>
          </a:p>
        </p:txBody>
      </p:sp>
      <p:pic>
        <p:nvPicPr>
          <p:cNvPr id="2" name="Picture 1">
            <a:extLst>
              <a:ext uri="{FF2B5EF4-FFF2-40B4-BE49-F238E27FC236}">
                <a16:creationId xmlns:a16="http://schemas.microsoft.com/office/drawing/2014/main" id="{906A85C7-7031-47D5-96E9-8A873FFD0409}"/>
              </a:ext>
            </a:extLst>
          </p:cNvPr>
          <p:cNvPicPr>
            <a:picLocks noChangeAspect="1"/>
          </p:cNvPicPr>
          <p:nvPr/>
        </p:nvPicPr>
        <p:blipFill>
          <a:blip r:embed="rId2"/>
          <a:stretch>
            <a:fillRect/>
          </a:stretch>
        </p:blipFill>
        <p:spPr>
          <a:xfrm>
            <a:off x="309683" y="2876022"/>
            <a:ext cx="8686586" cy="1105956"/>
          </a:xfrm>
          <a:prstGeom prst="rect">
            <a:avLst/>
          </a:prstGeom>
        </p:spPr>
      </p:pic>
    </p:spTree>
    <p:extLst>
      <p:ext uri="{BB962C8B-B14F-4D97-AF65-F5344CB8AC3E}">
        <p14:creationId xmlns:p14="http://schemas.microsoft.com/office/powerpoint/2010/main" val="1514270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22- Commitments</a:t>
            </a:r>
          </a:p>
        </p:txBody>
      </p:sp>
    </p:spTree>
    <p:extLst>
      <p:ext uri="{BB962C8B-B14F-4D97-AF65-F5344CB8AC3E}">
        <p14:creationId xmlns:p14="http://schemas.microsoft.com/office/powerpoint/2010/main" val="397843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1DDF-2547-4366-BCAB-7D9C752ECEBC}"/>
              </a:ext>
            </a:extLst>
          </p:cNvPr>
          <p:cNvSpPr>
            <a:spLocks noGrp="1"/>
          </p:cNvSpPr>
          <p:nvPr>
            <p:ph type="title"/>
          </p:nvPr>
        </p:nvSpPr>
        <p:spPr/>
        <p:txBody>
          <a:bodyPr/>
          <a:lstStyle/>
          <a:p>
            <a:r>
              <a:rPr lang="en-US" dirty="0"/>
              <a:t>Chapter 2- Class of Action Determination for Federal Projects</a:t>
            </a:r>
          </a:p>
        </p:txBody>
      </p:sp>
      <p:sp>
        <p:nvSpPr>
          <p:cNvPr id="3" name="Content Placeholder 2">
            <a:extLst>
              <a:ext uri="{FF2B5EF4-FFF2-40B4-BE49-F238E27FC236}">
                <a16:creationId xmlns:a16="http://schemas.microsoft.com/office/drawing/2014/main" id="{7F7CACCE-E55D-41C2-B1E0-52936FB72576}"/>
              </a:ext>
            </a:extLst>
          </p:cNvPr>
          <p:cNvSpPr>
            <a:spLocks noGrp="1"/>
          </p:cNvSpPr>
          <p:nvPr>
            <p:ph sz="half" idx="1"/>
          </p:nvPr>
        </p:nvSpPr>
        <p:spPr/>
        <p:txBody>
          <a:bodyPr>
            <a:normAutofit fontScale="92500"/>
          </a:bodyPr>
          <a:lstStyle/>
          <a:p>
            <a:endParaRPr lang="en-US" dirty="0"/>
          </a:p>
          <a:p>
            <a:endParaRPr lang="en-US" dirty="0"/>
          </a:p>
        </p:txBody>
      </p:sp>
      <p:sp>
        <p:nvSpPr>
          <p:cNvPr id="6" name="Content Placeholder 5">
            <a:extLst>
              <a:ext uri="{FF2B5EF4-FFF2-40B4-BE49-F238E27FC236}">
                <a16:creationId xmlns:a16="http://schemas.microsoft.com/office/drawing/2014/main" id="{0DCE7F64-6FF2-44FE-9191-9408819D5A22}"/>
              </a:ext>
            </a:extLst>
          </p:cNvPr>
          <p:cNvSpPr>
            <a:spLocks noGrp="1"/>
          </p:cNvSpPr>
          <p:nvPr>
            <p:ph sz="half" idx="2"/>
          </p:nvPr>
        </p:nvSpPr>
        <p:spPr>
          <a:xfrm>
            <a:off x="685800" y="1142998"/>
            <a:ext cx="8001000" cy="5181601"/>
          </a:xfrm>
        </p:spPr>
        <p:txBody>
          <a:bodyPr>
            <a:normAutofit fontScale="92500"/>
          </a:bodyPr>
          <a:lstStyle/>
          <a:p>
            <a:r>
              <a:rPr lang="en-US" dirty="0"/>
              <a:t>Chapter name change:</a:t>
            </a:r>
          </a:p>
          <a:p>
            <a:pPr lvl="1"/>
            <a:r>
              <a:rPr lang="en-US" dirty="0"/>
              <a:t>Class of Action Determination for </a:t>
            </a:r>
            <a:r>
              <a:rPr lang="en-US" u="sng" dirty="0"/>
              <a:t>Highway</a:t>
            </a:r>
            <a:r>
              <a:rPr lang="en-US" dirty="0"/>
              <a:t> Projects                Class of Action Determination for </a:t>
            </a:r>
            <a:r>
              <a:rPr lang="en-US" u="sng" dirty="0"/>
              <a:t>Federal</a:t>
            </a:r>
            <a:r>
              <a:rPr lang="en-US" dirty="0"/>
              <a:t> Projects</a:t>
            </a:r>
          </a:p>
          <a:p>
            <a:r>
              <a:rPr lang="en-US" dirty="0"/>
              <a:t>Information on early acquisition of real property interests </a:t>
            </a:r>
          </a:p>
          <a:p>
            <a:pPr lvl="1"/>
            <a:r>
              <a:rPr lang="en-US" dirty="0"/>
              <a:t>Added to actions listed in 23 CFR § 771.117(d)(12)(b) – b- list items</a:t>
            </a:r>
          </a:p>
          <a:p>
            <a:r>
              <a:rPr lang="en-US" dirty="0"/>
              <a:t>Minor Categorical Exclusion (</a:t>
            </a:r>
            <a:r>
              <a:rPr lang="en-US" dirty="0" err="1"/>
              <a:t>MiCE</a:t>
            </a:r>
            <a:r>
              <a:rPr lang="en-US" dirty="0"/>
              <a:t>) process</a:t>
            </a:r>
          </a:p>
          <a:p>
            <a:pPr lvl="1"/>
            <a:r>
              <a:rPr lang="en-US" dirty="0"/>
              <a:t>Emphasis on coordination with OEM rather than findings</a:t>
            </a:r>
          </a:p>
          <a:p>
            <a:pPr lvl="1"/>
            <a:r>
              <a:rPr lang="en-US" dirty="0"/>
              <a:t>Use of the Type 1 Categorical Exclusion Determination form to identify when coordination with OEM is needed</a:t>
            </a:r>
          </a:p>
          <a:p>
            <a:pPr lvl="1"/>
            <a:r>
              <a:rPr lang="en-US" dirty="0"/>
              <a:t>Minor Categorical Exclusion Determination Key removed from chapter</a:t>
            </a:r>
          </a:p>
          <a:p>
            <a:r>
              <a:rPr lang="en-US" dirty="0"/>
              <a:t>Clarification of what a federal project is</a:t>
            </a:r>
          </a:p>
          <a:p>
            <a:r>
              <a:rPr lang="en-US" dirty="0"/>
              <a:t>Coordinate with OEM early if you anticipate an Environmental Impact Statement</a:t>
            </a:r>
          </a:p>
          <a:p>
            <a:r>
              <a:rPr lang="en-US" dirty="0"/>
              <a:t>Clarification on changing the Class of Action</a:t>
            </a:r>
          </a:p>
          <a:p>
            <a:endParaRPr lang="en-US" dirty="0"/>
          </a:p>
          <a:p>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FFBE79D-F481-499F-B387-87BB301CBFDC}"/>
              </a:ext>
            </a:extLst>
          </p:cNvPr>
          <p:cNvSpPr>
            <a:spLocks noGrp="1"/>
          </p:cNvSpPr>
          <p:nvPr>
            <p:ph type="sldNum" sz="quarter" idx="12"/>
          </p:nvPr>
        </p:nvSpPr>
        <p:spPr/>
        <p:txBody>
          <a:bodyPr/>
          <a:lstStyle/>
          <a:p>
            <a:fld id="{C36A997D-243A-4F89-9286-B2689FAEAD31}" type="slidenum">
              <a:rPr lang="en-US" smtClean="0"/>
              <a:t>9</a:t>
            </a:fld>
            <a:endParaRPr lang="en-US" dirty="0"/>
          </a:p>
        </p:txBody>
      </p:sp>
      <p:sp>
        <p:nvSpPr>
          <p:cNvPr id="7" name="Arrow: Right 6">
            <a:extLst>
              <a:ext uri="{FF2B5EF4-FFF2-40B4-BE49-F238E27FC236}">
                <a16:creationId xmlns:a16="http://schemas.microsoft.com/office/drawing/2014/main" id="{30155A0D-BC53-4232-89DC-EC7E0FB11F53}"/>
              </a:ext>
            </a:extLst>
          </p:cNvPr>
          <p:cNvSpPr/>
          <p:nvPr/>
        </p:nvSpPr>
        <p:spPr>
          <a:xfrm flipV="1">
            <a:off x="5638800" y="1524000"/>
            <a:ext cx="5212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793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FA25-4493-4CDA-8D69-E5F94337A77E}"/>
              </a:ext>
            </a:extLst>
          </p:cNvPr>
          <p:cNvSpPr>
            <a:spLocks noGrp="1"/>
          </p:cNvSpPr>
          <p:nvPr>
            <p:ph type="title"/>
          </p:nvPr>
        </p:nvSpPr>
        <p:spPr/>
        <p:txBody>
          <a:bodyPr>
            <a:normAutofit/>
          </a:bodyPr>
          <a:lstStyle/>
          <a:p>
            <a:r>
              <a:rPr lang="en-US" dirty="0"/>
              <a:t>Chapter 22- Commitments</a:t>
            </a:r>
          </a:p>
        </p:txBody>
      </p:sp>
      <p:sp>
        <p:nvSpPr>
          <p:cNvPr id="3" name="Content Placeholder 2">
            <a:extLst>
              <a:ext uri="{FF2B5EF4-FFF2-40B4-BE49-F238E27FC236}">
                <a16:creationId xmlns:a16="http://schemas.microsoft.com/office/drawing/2014/main" id="{AE0BE643-1CAE-4A78-8BDC-3FC1A39589C2}"/>
              </a:ext>
            </a:extLst>
          </p:cNvPr>
          <p:cNvSpPr>
            <a:spLocks noGrp="1"/>
          </p:cNvSpPr>
          <p:nvPr>
            <p:ph idx="1"/>
          </p:nvPr>
        </p:nvSpPr>
        <p:spPr/>
        <p:txBody>
          <a:bodyPr>
            <a:normAutofit/>
          </a:bodyPr>
          <a:lstStyle/>
          <a:p>
            <a:r>
              <a:rPr lang="en-US" dirty="0"/>
              <a:t>LAP projects- FDOT should review commitments</a:t>
            </a:r>
          </a:p>
          <a:p>
            <a:pPr lvl="1"/>
            <a:endParaRPr lang="en-US" dirty="0"/>
          </a:p>
          <a:p>
            <a:endParaRPr lang="en-US" dirty="0"/>
          </a:p>
        </p:txBody>
      </p:sp>
      <p:sp>
        <p:nvSpPr>
          <p:cNvPr id="4" name="Slide Number Placeholder 3">
            <a:extLst>
              <a:ext uri="{FF2B5EF4-FFF2-40B4-BE49-F238E27FC236}">
                <a16:creationId xmlns:a16="http://schemas.microsoft.com/office/drawing/2014/main" id="{443A89B4-714B-4A4B-9646-327C3C2CF30C}"/>
              </a:ext>
            </a:extLst>
          </p:cNvPr>
          <p:cNvSpPr>
            <a:spLocks noGrp="1"/>
          </p:cNvSpPr>
          <p:nvPr>
            <p:ph type="sldNum" sz="quarter" idx="12"/>
          </p:nvPr>
        </p:nvSpPr>
        <p:spPr/>
        <p:txBody>
          <a:bodyPr/>
          <a:lstStyle/>
          <a:p>
            <a:fld id="{C36A997D-243A-4F89-9286-B2689FAEAD31}" type="slidenum">
              <a:rPr lang="en-US" smtClean="0"/>
              <a:t>90</a:t>
            </a:fld>
            <a:endParaRPr lang="en-US"/>
          </a:p>
        </p:txBody>
      </p:sp>
      <p:pic>
        <p:nvPicPr>
          <p:cNvPr id="5" name="Picture 4">
            <a:extLst>
              <a:ext uri="{FF2B5EF4-FFF2-40B4-BE49-F238E27FC236}">
                <a16:creationId xmlns:a16="http://schemas.microsoft.com/office/drawing/2014/main" id="{1CA0586B-DEA5-4068-A38A-DBB3D79811B4}"/>
              </a:ext>
            </a:extLst>
          </p:cNvPr>
          <p:cNvPicPr>
            <a:picLocks noChangeAspect="1"/>
          </p:cNvPicPr>
          <p:nvPr/>
        </p:nvPicPr>
        <p:blipFill>
          <a:blip r:embed="rId2"/>
          <a:stretch>
            <a:fillRect/>
          </a:stretch>
        </p:blipFill>
        <p:spPr>
          <a:xfrm>
            <a:off x="152400" y="1816003"/>
            <a:ext cx="4936362" cy="2159193"/>
          </a:xfrm>
          <a:prstGeom prst="rect">
            <a:avLst/>
          </a:prstGeom>
        </p:spPr>
      </p:pic>
      <p:pic>
        <p:nvPicPr>
          <p:cNvPr id="7" name="Picture 6">
            <a:extLst>
              <a:ext uri="{FF2B5EF4-FFF2-40B4-BE49-F238E27FC236}">
                <a16:creationId xmlns:a16="http://schemas.microsoft.com/office/drawing/2014/main" id="{819733D9-8736-40ED-AE8C-5B40CAA9A235}"/>
              </a:ext>
            </a:extLst>
          </p:cNvPr>
          <p:cNvPicPr>
            <a:picLocks noChangeAspect="1"/>
          </p:cNvPicPr>
          <p:nvPr/>
        </p:nvPicPr>
        <p:blipFill>
          <a:blip r:embed="rId3"/>
          <a:stretch>
            <a:fillRect/>
          </a:stretch>
        </p:blipFill>
        <p:spPr>
          <a:xfrm>
            <a:off x="3733800" y="2895600"/>
            <a:ext cx="4824019" cy="3101676"/>
          </a:xfrm>
          <a:prstGeom prst="rect">
            <a:avLst/>
          </a:prstGeom>
        </p:spPr>
      </p:pic>
    </p:spTree>
    <p:extLst>
      <p:ext uri="{BB962C8B-B14F-4D97-AF65-F5344CB8AC3E}">
        <p14:creationId xmlns:p14="http://schemas.microsoft.com/office/powerpoint/2010/main" val="3583476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BC35-BF42-4727-8EE8-D7EAFEB28802}"/>
              </a:ext>
            </a:extLst>
          </p:cNvPr>
          <p:cNvSpPr>
            <a:spLocks noGrp="1"/>
          </p:cNvSpPr>
          <p:nvPr>
            <p:ph type="title"/>
          </p:nvPr>
        </p:nvSpPr>
        <p:spPr/>
        <p:txBody>
          <a:bodyPr>
            <a:normAutofit fontScale="90000"/>
          </a:bodyPr>
          <a:lstStyle/>
          <a:p>
            <a:r>
              <a:rPr lang="en-US" dirty="0"/>
              <a:t>NEW Chapter 23- Acquisition and Restoration Council (ARC) Coordination</a:t>
            </a:r>
          </a:p>
        </p:txBody>
      </p:sp>
      <p:sp>
        <p:nvSpPr>
          <p:cNvPr id="3" name="Slide Number Placeholder 2">
            <a:extLst>
              <a:ext uri="{FF2B5EF4-FFF2-40B4-BE49-F238E27FC236}">
                <a16:creationId xmlns:a16="http://schemas.microsoft.com/office/drawing/2014/main" id="{B9D0031D-0FB1-40B0-982E-F7CF904775B0}"/>
              </a:ext>
            </a:extLst>
          </p:cNvPr>
          <p:cNvSpPr>
            <a:spLocks noGrp="1"/>
          </p:cNvSpPr>
          <p:nvPr>
            <p:ph type="sldNum" sz="quarter" idx="12"/>
          </p:nvPr>
        </p:nvSpPr>
        <p:spPr/>
        <p:txBody>
          <a:bodyPr/>
          <a:lstStyle/>
          <a:p>
            <a:fld id="{C36A997D-243A-4F89-9286-B2689FAEAD31}" type="slidenum">
              <a:rPr lang="en-US" smtClean="0"/>
              <a:t>91</a:t>
            </a:fld>
            <a:endParaRPr lang="en-US" dirty="0"/>
          </a:p>
        </p:txBody>
      </p:sp>
    </p:spTree>
    <p:extLst>
      <p:ext uri="{BB962C8B-B14F-4D97-AF65-F5344CB8AC3E}">
        <p14:creationId xmlns:p14="http://schemas.microsoft.com/office/powerpoint/2010/main" val="4045797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4BE5-DF0E-40FE-BFD3-348FC085DAC7}"/>
              </a:ext>
            </a:extLst>
          </p:cNvPr>
          <p:cNvSpPr>
            <a:spLocks noGrp="1"/>
          </p:cNvSpPr>
          <p:nvPr>
            <p:ph type="title"/>
          </p:nvPr>
        </p:nvSpPr>
        <p:spPr/>
        <p:txBody>
          <a:bodyPr/>
          <a:lstStyle/>
          <a:p>
            <a:r>
              <a:rPr lang="en-US" dirty="0"/>
              <a:t>Chapter 23- Acquisition and Restoration Council Coordination</a:t>
            </a:r>
          </a:p>
        </p:txBody>
      </p:sp>
      <p:sp>
        <p:nvSpPr>
          <p:cNvPr id="3" name="Content Placeholder 2">
            <a:extLst>
              <a:ext uri="{FF2B5EF4-FFF2-40B4-BE49-F238E27FC236}">
                <a16:creationId xmlns:a16="http://schemas.microsoft.com/office/drawing/2014/main" id="{357433A6-E9B1-4814-B7B3-F960E5CC8C2D}"/>
              </a:ext>
            </a:extLst>
          </p:cNvPr>
          <p:cNvSpPr>
            <a:spLocks noGrp="1"/>
          </p:cNvSpPr>
          <p:nvPr>
            <p:ph idx="1"/>
          </p:nvPr>
        </p:nvSpPr>
        <p:spPr/>
        <p:txBody>
          <a:bodyPr>
            <a:normAutofit/>
          </a:bodyPr>
          <a:lstStyle/>
          <a:p>
            <a:r>
              <a:rPr lang="en-US" dirty="0"/>
              <a:t>NEW chapter to the manual</a:t>
            </a:r>
          </a:p>
          <a:p>
            <a:r>
              <a:rPr lang="en-US" dirty="0"/>
              <a:t>Provides guidance for projects requiring the use of state-owned upland conservation lands which are managed for </a:t>
            </a:r>
          </a:p>
          <a:p>
            <a:pPr lvl="1"/>
            <a:r>
              <a:rPr lang="en-US" dirty="0"/>
              <a:t>Conservation</a:t>
            </a:r>
          </a:p>
          <a:p>
            <a:pPr lvl="1"/>
            <a:r>
              <a:rPr lang="en-US" dirty="0"/>
              <a:t>Outdoor resource-based recreation, or</a:t>
            </a:r>
          </a:p>
          <a:p>
            <a:pPr lvl="1"/>
            <a:r>
              <a:rPr lang="en-US" dirty="0"/>
              <a:t>Archaeological or historic preservation</a:t>
            </a:r>
          </a:p>
          <a:p>
            <a:pPr lvl="1"/>
            <a:r>
              <a:rPr lang="en-US" dirty="0"/>
              <a:t>These lands are held by the Board of Trustees of the Internal Improvement Trust Fund (TIITF), which is also referred to as the Board of Trustees (BOT). </a:t>
            </a:r>
          </a:p>
          <a:p>
            <a:r>
              <a:rPr lang="en-US" dirty="0"/>
              <a:t>Introduces Land Acquisition Funds, Special Programs, and Statutory Authority </a:t>
            </a:r>
          </a:p>
          <a:p>
            <a:endParaRPr lang="en-US" dirty="0"/>
          </a:p>
        </p:txBody>
      </p:sp>
      <p:sp>
        <p:nvSpPr>
          <p:cNvPr id="4" name="Slide Number Placeholder 3">
            <a:extLst>
              <a:ext uri="{FF2B5EF4-FFF2-40B4-BE49-F238E27FC236}">
                <a16:creationId xmlns:a16="http://schemas.microsoft.com/office/drawing/2014/main" id="{324AEAFC-5847-40AC-A87F-DD47C6C72F4F}"/>
              </a:ext>
            </a:extLst>
          </p:cNvPr>
          <p:cNvSpPr>
            <a:spLocks noGrp="1"/>
          </p:cNvSpPr>
          <p:nvPr>
            <p:ph type="sldNum" sz="quarter" idx="12"/>
          </p:nvPr>
        </p:nvSpPr>
        <p:spPr/>
        <p:txBody>
          <a:bodyPr/>
          <a:lstStyle/>
          <a:p>
            <a:fld id="{C36A997D-243A-4F89-9286-B2689FAEAD31}" type="slidenum">
              <a:rPr lang="en-US" smtClean="0"/>
              <a:t>92</a:t>
            </a:fld>
            <a:endParaRPr lang="en-US" dirty="0"/>
          </a:p>
        </p:txBody>
      </p:sp>
    </p:spTree>
    <p:extLst>
      <p:ext uri="{BB962C8B-B14F-4D97-AF65-F5344CB8AC3E}">
        <p14:creationId xmlns:p14="http://schemas.microsoft.com/office/powerpoint/2010/main" val="2323538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A468C-83B8-4996-A152-C58BEEAD2D24}"/>
              </a:ext>
            </a:extLst>
          </p:cNvPr>
          <p:cNvSpPr>
            <a:spLocks noGrp="1"/>
          </p:cNvSpPr>
          <p:nvPr>
            <p:ph type="title"/>
          </p:nvPr>
        </p:nvSpPr>
        <p:spPr/>
        <p:txBody>
          <a:bodyPr/>
          <a:lstStyle/>
          <a:p>
            <a:r>
              <a:rPr lang="en-US" dirty="0"/>
              <a:t>Chapter 23- Acquisition and Restoration Council Coordination</a:t>
            </a:r>
          </a:p>
        </p:txBody>
      </p:sp>
      <p:sp>
        <p:nvSpPr>
          <p:cNvPr id="3" name="Content Placeholder 2">
            <a:extLst>
              <a:ext uri="{FF2B5EF4-FFF2-40B4-BE49-F238E27FC236}">
                <a16:creationId xmlns:a16="http://schemas.microsoft.com/office/drawing/2014/main" id="{38032467-86C5-4BB1-BBBC-4704DDC6EC62}"/>
              </a:ext>
            </a:extLst>
          </p:cNvPr>
          <p:cNvSpPr>
            <a:spLocks noGrp="1"/>
          </p:cNvSpPr>
          <p:nvPr>
            <p:ph idx="1"/>
          </p:nvPr>
        </p:nvSpPr>
        <p:spPr/>
        <p:txBody>
          <a:bodyPr>
            <a:normAutofit/>
          </a:bodyPr>
          <a:lstStyle/>
          <a:p>
            <a:endParaRPr lang="en-US" dirty="0"/>
          </a:p>
          <a:p>
            <a:r>
              <a:rPr lang="en-US" dirty="0"/>
              <a:t>Describes the policies established by the TIITF </a:t>
            </a:r>
          </a:p>
          <a:p>
            <a:r>
              <a:rPr lang="en-US" dirty="0"/>
              <a:t>Explains how to identify the applicability of state-owned lands </a:t>
            </a:r>
          </a:p>
          <a:p>
            <a:r>
              <a:rPr lang="en-US" dirty="0"/>
              <a:t>Explains Coordination</a:t>
            </a:r>
          </a:p>
          <a:p>
            <a:pPr lvl="1"/>
            <a:r>
              <a:rPr lang="en-US" dirty="0"/>
              <a:t>Between FDOT and Land Management Agency</a:t>
            </a:r>
          </a:p>
          <a:p>
            <a:pPr lvl="1"/>
            <a:r>
              <a:rPr lang="en-US" dirty="0"/>
              <a:t>Between FDOT, Land Management Agency, and Bureau of Public Lands Administration</a:t>
            </a:r>
          </a:p>
          <a:p>
            <a:pPr lvl="1"/>
            <a:r>
              <a:rPr lang="en-US" dirty="0"/>
              <a:t>District Coordination with the OEM Director</a:t>
            </a:r>
          </a:p>
          <a:p>
            <a:pPr lvl="1"/>
            <a:r>
              <a:rPr lang="en-US" dirty="0"/>
              <a:t>For mitigation</a:t>
            </a:r>
          </a:p>
          <a:p>
            <a:endParaRPr lang="en-US" b="1" dirty="0"/>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7652D18E-6064-4A6B-94B9-6F1FF2D68BF0}"/>
              </a:ext>
            </a:extLst>
          </p:cNvPr>
          <p:cNvSpPr>
            <a:spLocks noGrp="1"/>
          </p:cNvSpPr>
          <p:nvPr>
            <p:ph type="sldNum" sz="quarter" idx="12"/>
          </p:nvPr>
        </p:nvSpPr>
        <p:spPr/>
        <p:txBody>
          <a:bodyPr/>
          <a:lstStyle/>
          <a:p>
            <a:fld id="{C36A997D-243A-4F89-9286-B2689FAEAD31}" type="slidenum">
              <a:rPr lang="en-US" smtClean="0"/>
              <a:t>93</a:t>
            </a:fld>
            <a:endParaRPr lang="en-US" dirty="0"/>
          </a:p>
        </p:txBody>
      </p:sp>
    </p:spTree>
    <p:extLst>
      <p:ext uri="{BB962C8B-B14F-4D97-AF65-F5344CB8AC3E}">
        <p14:creationId xmlns:p14="http://schemas.microsoft.com/office/powerpoint/2010/main" val="146210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582D-15AD-48E5-A90A-5B6B22D10DFE}"/>
              </a:ext>
            </a:extLst>
          </p:cNvPr>
          <p:cNvSpPr>
            <a:spLocks noGrp="1"/>
          </p:cNvSpPr>
          <p:nvPr>
            <p:ph type="title"/>
          </p:nvPr>
        </p:nvSpPr>
        <p:spPr/>
        <p:txBody>
          <a:bodyPr/>
          <a:lstStyle/>
          <a:p>
            <a:r>
              <a:rPr lang="en-US" dirty="0"/>
              <a:t>Chapter 23- Acquisition and Restoration Council Coordination</a:t>
            </a:r>
          </a:p>
        </p:txBody>
      </p:sp>
      <p:sp>
        <p:nvSpPr>
          <p:cNvPr id="3" name="Content Placeholder 2">
            <a:extLst>
              <a:ext uri="{FF2B5EF4-FFF2-40B4-BE49-F238E27FC236}">
                <a16:creationId xmlns:a16="http://schemas.microsoft.com/office/drawing/2014/main" id="{35AD63B9-7A1E-4F49-A195-C55CF1D99A12}"/>
              </a:ext>
            </a:extLst>
          </p:cNvPr>
          <p:cNvSpPr>
            <a:spLocks noGrp="1"/>
          </p:cNvSpPr>
          <p:nvPr>
            <p:ph idx="1"/>
          </p:nvPr>
        </p:nvSpPr>
        <p:spPr/>
        <p:txBody>
          <a:bodyPr>
            <a:normAutofit fontScale="92500"/>
          </a:bodyPr>
          <a:lstStyle/>
          <a:p>
            <a:r>
              <a:rPr lang="en-US" dirty="0"/>
              <a:t>Explains preparation of: </a:t>
            </a:r>
          </a:p>
          <a:p>
            <a:pPr lvl="1"/>
            <a:r>
              <a:rPr lang="en-US" dirty="0"/>
              <a:t>ARC Agenda Item Package</a:t>
            </a:r>
          </a:p>
          <a:p>
            <a:pPr lvl="2"/>
            <a:r>
              <a:rPr lang="en-US" dirty="0"/>
              <a:t>Upland Easement Application</a:t>
            </a:r>
          </a:p>
          <a:p>
            <a:pPr lvl="2"/>
            <a:r>
              <a:rPr lang="en-US" dirty="0"/>
              <a:t>Supplemental Information for the Upland Easement Application</a:t>
            </a:r>
          </a:p>
          <a:p>
            <a:pPr lvl="2"/>
            <a:r>
              <a:rPr lang="en-US" dirty="0"/>
              <a:t> State Lands Impact Report </a:t>
            </a:r>
          </a:p>
          <a:p>
            <a:r>
              <a:rPr lang="en-US" dirty="0"/>
              <a:t>Process of scheduling ARC Meeting Agenda Item</a:t>
            </a:r>
          </a:p>
          <a:p>
            <a:r>
              <a:rPr lang="en-US" dirty="0"/>
              <a:t>ARC review of the ARC Agenda Item Package </a:t>
            </a:r>
          </a:p>
          <a:p>
            <a:r>
              <a:rPr lang="en-US" dirty="0"/>
              <a:t>ARC determination and development of an MOA</a:t>
            </a:r>
          </a:p>
          <a:p>
            <a:r>
              <a:rPr lang="en-US" dirty="0"/>
              <a:t>Signing of MOA and FDEP preparation of easement document for FDOT approval</a:t>
            </a:r>
          </a:p>
          <a:p>
            <a:r>
              <a:rPr lang="en-US" dirty="0"/>
              <a:t>Documentation in the Environmental Document</a:t>
            </a:r>
          </a:p>
          <a:p>
            <a:r>
              <a:rPr lang="en-US" dirty="0"/>
              <a:t>Other applicable laws and regulations</a:t>
            </a:r>
          </a:p>
        </p:txBody>
      </p:sp>
      <p:sp>
        <p:nvSpPr>
          <p:cNvPr id="4" name="Slide Number Placeholder 3">
            <a:extLst>
              <a:ext uri="{FF2B5EF4-FFF2-40B4-BE49-F238E27FC236}">
                <a16:creationId xmlns:a16="http://schemas.microsoft.com/office/drawing/2014/main" id="{BB4D0499-EB24-4220-8CD9-6CFC593D2CA7}"/>
              </a:ext>
            </a:extLst>
          </p:cNvPr>
          <p:cNvSpPr>
            <a:spLocks noGrp="1"/>
          </p:cNvSpPr>
          <p:nvPr>
            <p:ph type="sldNum" sz="quarter" idx="12"/>
          </p:nvPr>
        </p:nvSpPr>
        <p:spPr/>
        <p:txBody>
          <a:bodyPr/>
          <a:lstStyle/>
          <a:p>
            <a:fld id="{C36A997D-243A-4F89-9286-B2689FAEAD31}" type="slidenum">
              <a:rPr lang="en-US" smtClean="0"/>
              <a:t>94</a:t>
            </a:fld>
            <a:endParaRPr lang="en-US" dirty="0"/>
          </a:p>
        </p:txBody>
      </p:sp>
    </p:spTree>
    <p:extLst>
      <p:ext uri="{BB962C8B-B14F-4D97-AF65-F5344CB8AC3E}">
        <p14:creationId xmlns:p14="http://schemas.microsoft.com/office/powerpoint/2010/main" val="1206734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1C8B1-6BEE-4A65-9329-8C07A7611F36}"/>
              </a:ext>
            </a:extLst>
          </p:cNvPr>
          <p:cNvSpPr>
            <a:spLocks noGrp="1"/>
          </p:cNvSpPr>
          <p:nvPr>
            <p:ph type="sldNum" sz="quarter" idx="12"/>
          </p:nvPr>
        </p:nvSpPr>
        <p:spPr/>
        <p:txBody>
          <a:bodyPr/>
          <a:lstStyle/>
          <a:p>
            <a:fld id="{C36A997D-243A-4F89-9286-B2689FAEAD31}" type="slidenum">
              <a:rPr lang="en-US" smtClean="0"/>
              <a:t>95</a:t>
            </a:fld>
            <a:endParaRPr lang="en-US"/>
          </a:p>
        </p:txBody>
      </p:sp>
      <p:pic>
        <p:nvPicPr>
          <p:cNvPr id="4" name="Picture 3">
            <a:extLst>
              <a:ext uri="{FF2B5EF4-FFF2-40B4-BE49-F238E27FC236}">
                <a16:creationId xmlns:a16="http://schemas.microsoft.com/office/drawing/2014/main" id="{83A35AE4-970A-41B1-9217-47793D499BE9}"/>
              </a:ext>
            </a:extLst>
          </p:cNvPr>
          <p:cNvPicPr>
            <a:picLocks noChangeAspect="1"/>
          </p:cNvPicPr>
          <p:nvPr/>
        </p:nvPicPr>
        <p:blipFill>
          <a:blip r:embed="rId2"/>
          <a:stretch>
            <a:fillRect/>
          </a:stretch>
        </p:blipFill>
        <p:spPr>
          <a:xfrm>
            <a:off x="2624921" y="658890"/>
            <a:ext cx="3894157" cy="5540220"/>
          </a:xfrm>
          <a:prstGeom prst="rect">
            <a:avLst/>
          </a:prstGeom>
        </p:spPr>
      </p:pic>
    </p:spTree>
    <p:extLst>
      <p:ext uri="{BB962C8B-B14F-4D97-AF65-F5344CB8AC3E}">
        <p14:creationId xmlns:p14="http://schemas.microsoft.com/office/powerpoint/2010/main" val="2389649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74B0-9A23-42D2-9977-4D5B1FD3E327}"/>
              </a:ext>
            </a:extLst>
          </p:cNvPr>
          <p:cNvSpPr>
            <a:spLocks noGrp="1"/>
          </p:cNvSpPr>
          <p:nvPr>
            <p:ph type="title"/>
          </p:nvPr>
        </p:nvSpPr>
        <p:spPr/>
        <p:txBody>
          <a:bodyPr/>
          <a:lstStyle/>
          <a:p>
            <a:r>
              <a:rPr lang="en-US" dirty="0"/>
              <a:t>Computer Based Trainings- Learning Curve </a:t>
            </a:r>
          </a:p>
        </p:txBody>
      </p:sp>
      <p:pic>
        <p:nvPicPr>
          <p:cNvPr id="5" name="Content Placeholder 4">
            <a:extLst>
              <a:ext uri="{FF2B5EF4-FFF2-40B4-BE49-F238E27FC236}">
                <a16:creationId xmlns:a16="http://schemas.microsoft.com/office/drawing/2014/main" id="{C0B8488E-6D3B-4BC1-9625-BCF41FDD6EF0}"/>
              </a:ext>
            </a:extLst>
          </p:cNvPr>
          <p:cNvPicPr>
            <a:picLocks noGrp="1" noChangeAspect="1"/>
          </p:cNvPicPr>
          <p:nvPr>
            <p:ph idx="1"/>
          </p:nvPr>
        </p:nvPicPr>
        <p:blipFill>
          <a:blip r:embed="rId2"/>
          <a:stretch>
            <a:fillRect/>
          </a:stretch>
        </p:blipFill>
        <p:spPr>
          <a:xfrm>
            <a:off x="228600" y="1222638"/>
            <a:ext cx="8346489" cy="5556968"/>
          </a:xfrm>
          <a:prstGeom prst="rect">
            <a:avLst/>
          </a:prstGeom>
          <a:ln>
            <a:solidFill>
              <a:schemeClr val="accent1"/>
            </a:solidFill>
          </a:ln>
        </p:spPr>
      </p:pic>
      <p:sp>
        <p:nvSpPr>
          <p:cNvPr id="4" name="Slide Number Placeholder 3">
            <a:extLst>
              <a:ext uri="{FF2B5EF4-FFF2-40B4-BE49-F238E27FC236}">
                <a16:creationId xmlns:a16="http://schemas.microsoft.com/office/drawing/2014/main" id="{25A8D17B-297B-426C-AC2E-7BDE794EA05F}"/>
              </a:ext>
            </a:extLst>
          </p:cNvPr>
          <p:cNvSpPr>
            <a:spLocks noGrp="1"/>
          </p:cNvSpPr>
          <p:nvPr>
            <p:ph type="sldNum" sz="quarter" idx="12"/>
          </p:nvPr>
        </p:nvSpPr>
        <p:spPr/>
        <p:txBody>
          <a:bodyPr/>
          <a:lstStyle/>
          <a:p>
            <a:fld id="{C36A997D-243A-4F89-9286-B2689FAEAD31}" type="slidenum">
              <a:rPr lang="en-US" smtClean="0"/>
              <a:t>96</a:t>
            </a:fld>
            <a:endParaRPr lang="en-US" dirty="0"/>
          </a:p>
        </p:txBody>
      </p:sp>
    </p:spTree>
    <p:extLst>
      <p:ext uri="{BB962C8B-B14F-4D97-AF65-F5344CB8AC3E}">
        <p14:creationId xmlns:p14="http://schemas.microsoft.com/office/powerpoint/2010/main" val="3204148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6E2D-173B-465B-BCDC-BBAD42D44DE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B282408-8ACD-4D36-8313-FA0A304C4E4F}"/>
              </a:ext>
            </a:extLst>
          </p:cNvPr>
          <p:cNvSpPr>
            <a:spLocks noGrp="1"/>
          </p:cNvSpPr>
          <p:nvPr>
            <p:ph type="sldNum" sz="quarter" idx="12"/>
          </p:nvPr>
        </p:nvSpPr>
        <p:spPr/>
        <p:txBody>
          <a:bodyPr/>
          <a:lstStyle/>
          <a:p>
            <a:fld id="{C36A997D-243A-4F89-9286-B2689FAEAD31}" type="slidenum">
              <a:rPr lang="en-US" smtClean="0"/>
              <a:t>97</a:t>
            </a:fld>
            <a:endParaRPr lang="en-US" dirty="0"/>
          </a:p>
        </p:txBody>
      </p:sp>
      <p:pic>
        <p:nvPicPr>
          <p:cNvPr id="5" name="Content Placeholder 4">
            <a:extLst>
              <a:ext uri="{FF2B5EF4-FFF2-40B4-BE49-F238E27FC236}">
                <a16:creationId xmlns:a16="http://schemas.microsoft.com/office/drawing/2014/main" id="{7334453D-33EE-4D02-B58A-30CC8E81FF0E}"/>
              </a:ext>
            </a:extLst>
          </p:cNvPr>
          <p:cNvPicPr>
            <a:picLocks noGrp="1" noChangeAspect="1"/>
          </p:cNvPicPr>
          <p:nvPr>
            <p:ph idx="1"/>
          </p:nvPr>
        </p:nvPicPr>
        <p:blipFill>
          <a:blip r:embed="rId2"/>
          <a:stretch>
            <a:fillRect/>
          </a:stretch>
        </p:blipFill>
        <p:spPr>
          <a:xfrm>
            <a:off x="-1143000" y="32465"/>
            <a:ext cx="10429332" cy="5572883"/>
          </a:xfrm>
          <a:prstGeom prst="rect">
            <a:avLst/>
          </a:prstGeom>
        </p:spPr>
      </p:pic>
    </p:spTree>
    <p:extLst>
      <p:ext uri="{BB962C8B-B14F-4D97-AF65-F5344CB8AC3E}">
        <p14:creationId xmlns:p14="http://schemas.microsoft.com/office/powerpoint/2010/main" val="20127896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A161-DAB7-4FB0-97DD-3842D3C5A60B}"/>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2EBC2B96-B482-429D-9417-E45EFDB374FE}"/>
              </a:ext>
            </a:extLst>
          </p:cNvPr>
          <p:cNvSpPr>
            <a:spLocks noGrp="1"/>
          </p:cNvSpPr>
          <p:nvPr>
            <p:ph type="sldNum" sz="quarter" idx="12"/>
          </p:nvPr>
        </p:nvSpPr>
        <p:spPr/>
        <p:txBody>
          <a:bodyPr/>
          <a:lstStyle/>
          <a:p>
            <a:fld id="{C36A997D-243A-4F89-9286-B2689FAEAD31}" type="slidenum">
              <a:rPr lang="en-US" smtClean="0"/>
              <a:t>98</a:t>
            </a:fld>
            <a:endParaRPr lang="en-US" dirty="0"/>
          </a:p>
        </p:txBody>
      </p:sp>
      <p:pic>
        <p:nvPicPr>
          <p:cNvPr id="4" name="Picture 3">
            <a:extLst>
              <a:ext uri="{FF2B5EF4-FFF2-40B4-BE49-F238E27FC236}">
                <a16:creationId xmlns:a16="http://schemas.microsoft.com/office/drawing/2014/main" id="{E7DB5196-AEA9-4722-91A2-3223EEE9534A}"/>
              </a:ext>
            </a:extLst>
          </p:cNvPr>
          <p:cNvPicPr>
            <a:picLocks noChangeAspect="1"/>
          </p:cNvPicPr>
          <p:nvPr/>
        </p:nvPicPr>
        <p:blipFill>
          <a:blip r:embed="rId2"/>
          <a:stretch>
            <a:fillRect/>
          </a:stretch>
        </p:blipFill>
        <p:spPr>
          <a:xfrm>
            <a:off x="2044047" y="0"/>
            <a:ext cx="5282214" cy="6858000"/>
          </a:xfrm>
          <a:prstGeom prst="rect">
            <a:avLst/>
          </a:prstGeom>
          <a:ln>
            <a:solidFill>
              <a:srgbClr val="292929"/>
            </a:solidFill>
          </a:ln>
        </p:spPr>
      </p:pic>
    </p:spTree>
    <p:extLst>
      <p:ext uri="{BB962C8B-B14F-4D97-AF65-F5344CB8AC3E}">
        <p14:creationId xmlns:p14="http://schemas.microsoft.com/office/powerpoint/2010/main" val="2433166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4B2E-2C70-4047-A890-7FAF664A4EAA}"/>
              </a:ext>
            </a:extLst>
          </p:cNvPr>
          <p:cNvSpPr>
            <a:spLocks noGrp="1"/>
          </p:cNvSpPr>
          <p:nvPr>
            <p:ph type="title"/>
          </p:nvPr>
        </p:nvSpPr>
        <p:spPr/>
        <p:txBody>
          <a:bodyPr/>
          <a:lstStyle/>
          <a:p>
            <a:r>
              <a:rPr lang="en-US" dirty="0"/>
              <a:t>Summary of Edits</a:t>
            </a:r>
          </a:p>
        </p:txBody>
      </p:sp>
      <p:sp>
        <p:nvSpPr>
          <p:cNvPr id="5" name="Content Placeholder 4">
            <a:extLst>
              <a:ext uri="{FF2B5EF4-FFF2-40B4-BE49-F238E27FC236}">
                <a16:creationId xmlns:a16="http://schemas.microsoft.com/office/drawing/2014/main" id="{91E35BCC-41EA-4C2B-9B11-AAC1D0843C59}"/>
              </a:ext>
            </a:extLst>
          </p:cNvPr>
          <p:cNvSpPr>
            <a:spLocks noGrp="1"/>
          </p:cNvSpPr>
          <p:nvPr>
            <p:ph idx="1"/>
          </p:nvPr>
        </p:nvSpPr>
        <p:spPr/>
        <p:txBody>
          <a:bodyPr/>
          <a:lstStyle/>
          <a:p>
            <a:r>
              <a:rPr lang="en-US" dirty="0">
                <a:latin typeface="Arial" panose="020B0604020202020204" pitchFamily="34" charset="0"/>
                <a:ea typeface="Calibri" panose="020F0502020204030204" pitchFamily="34" charset="0"/>
                <a:cs typeface="Times New Roman" panose="02020603050405020304" pitchFamily="18" charset="0"/>
              </a:rPr>
              <a:t>No major changes, substantive revisions, or additions (i.e. policy changes, new chapters) are recommended at this time</a:t>
            </a:r>
          </a:p>
          <a:p>
            <a:pPr lvl="1"/>
            <a:r>
              <a:rPr lang="en-US" spc="-25" dirty="0">
                <a:latin typeface="Arial" panose="020B0604020202020204" pitchFamily="34" charset="0"/>
                <a:ea typeface="Times New Roman" panose="02020603050405020304" pitchFamily="18" charset="0"/>
                <a:cs typeface="Times New Roman" panose="02020603050405020304" pitchFamily="18" charset="0"/>
              </a:rPr>
              <a:t> Minor pen and ink changes</a:t>
            </a:r>
          </a:p>
          <a:p>
            <a:pPr lvl="2"/>
            <a:r>
              <a:rPr lang="en-US" spc="-25" dirty="0">
                <a:latin typeface="Arial" panose="020B0604020202020204" pitchFamily="34" charset="0"/>
                <a:ea typeface="Calibri" panose="020F0502020204030204" pitchFamily="34" charset="0"/>
                <a:cs typeface="Times New Roman" panose="02020603050405020304" pitchFamily="18" charset="0"/>
              </a:rPr>
              <a:t>E</a:t>
            </a:r>
            <a:r>
              <a:rPr lang="en-US" dirty="0">
                <a:latin typeface="Arial" panose="020B0604020202020204" pitchFamily="34" charset="0"/>
                <a:ea typeface="Calibri" panose="020F0502020204030204" pitchFamily="34" charset="0"/>
                <a:cs typeface="Times New Roman" panose="02020603050405020304" pitchFamily="18" charset="0"/>
              </a:rPr>
              <a:t>ditorial corrections</a:t>
            </a:r>
          </a:p>
          <a:p>
            <a:pPr lvl="2"/>
            <a:r>
              <a:rPr lang="en-US" dirty="0">
                <a:latin typeface="Arial" panose="020B0604020202020204" pitchFamily="34" charset="0"/>
                <a:ea typeface="Calibri" panose="020F0502020204030204" pitchFamily="34" charset="0"/>
                <a:cs typeface="Times New Roman" panose="02020603050405020304" pitchFamily="18" charset="0"/>
              </a:rPr>
              <a:t>Changes to incorporate updates approved in the 2020 version of the PD&amp;E Manual</a:t>
            </a:r>
          </a:p>
          <a:p>
            <a:pPr lvl="2"/>
            <a:r>
              <a:rPr lang="en-US" dirty="0">
                <a:latin typeface="Arial" panose="020B0604020202020204" pitchFamily="34" charset="0"/>
                <a:ea typeface="Calibri" panose="020F0502020204030204" pitchFamily="34" charset="0"/>
                <a:cs typeface="Times New Roman" panose="02020603050405020304" pitchFamily="18" charset="0"/>
              </a:rPr>
              <a:t>Word replacements</a:t>
            </a:r>
          </a:p>
          <a:p>
            <a:endParaRPr lang="en-US" spc="-25" dirty="0">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23DCF410-AACC-49D8-9536-663916FD95C1}"/>
              </a:ext>
            </a:extLst>
          </p:cNvPr>
          <p:cNvSpPr>
            <a:spLocks noGrp="1"/>
          </p:cNvSpPr>
          <p:nvPr>
            <p:ph type="sldNum" sz="quarter" idx="12"/>
          </p:nvPr>
        </p:nvSpPr>
        <p:spPr/>
        <p:txBody>
          <a:bodyPr/>
          <a:lstStyle/>
          <a:p>
            <a:fld id="{C36A997D-243A-4F89-9286-B2689FAEAD31}" type="slidenum">
              <a:rPr lang="en-US" smtClean="0"/>
              <a:t>99</a:t>
            </a:fld>
            <a:endParaRPr lang="en-US" dirty="0"/>
          </a:p>
        </p:txBody>
      </p:sp>
    </p:spTree>
    <p:extLst>
      <p:ext uri="{BB962C8B-B14F-4D97-AF65-F5344CB8AC3E}">
        <p14:creationId xmlns:p14="http://schemas.microsoft.com/office/powerpoint/2010/main" val="5555989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EM PPT Template C (05062016)">
  <a:themeElements>
    <a:clrScheme name="OEM Color Spectrum Template 01">
      <a:dk1>
        <a:sysClr val="windowText" lastClr="000000"/>
      </a:dk1>
      <a:lt1>
        <a:sysClr val="window" lastClr="FFFFFF"/>
      </a:lt1>
      <a:dk2>
        <a:srgbClr val="1F4283"/>
      </a:dk2>
      <a:lt2>
        <a:srgbClr val="EEECE1"/>
      </a:lt2>
      <a:accent1>
        <a:srgbClr val="0DB14B"/>
      </a:accent1>
      <a:accent2>
        <a:srgbClr val="007AA4"/>
      </a:accent2>
      <a:accent3>
        <a:srgbClr val="CA5C28"/>
      </a:accent3>
      <a:accent4>
        <a:srgbClr val="8064A2"/>
      </a:accent4>
      <a:accent5>
        <a:srgbClr val="AE9D41"/>
      </a:accent5>
      <a:accent6>
        <a:srgbClr val="F79646"/>
      </a:accent6>
      <a:hlink>
        <a:srgbClr val="69A1C2"/>
      </a:hlink>
      <a:folHlink>
        <a:srgbClr val="D72E2A"/>
      </a:folHlink>
    </a:clrScheme>
    <a:fontScheme name="Custom 1">
      <a:majorFont>
        <a:latin typeface="Tahoma"/>
        <a:ea typeface=""/>
        <a:cs typeface=""/>
      </a:majorFont>
      <a:minorFont>
        <a:latin typeface="Calibri"/>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34898317C17F479DD9D8C69289E262" ma:contentTypeVersion="5" ma:contentTypeDescription="Create a new document." ma:contentTypeScope="" ma:versionID="1f81b6c8e12ba8e7f3bb854e8ca2607d">
  <xsd:schema xmlns:xsd="http://www.w3.org/2001/XMLSchema" xmlns:xs="http://www.w3.org/2001/XMLSchema" xmlns:p="http://schemas.microsoft.com/office/2006/metadata/properties" xmlns:ns3="b0b85a07-b985-46d1-8d97-2a5fa4fa7a44" xmlns:ns4="1097aef7-af65-432e-a63d-12e4a97deaaf" targetNamespace="http://schemas.microsoft.com/office/2006/metadata/properties" ma:root="true" ma:fieldsID="6c21a932939c38c3d358983f6e557b9e" ns3:_="" ns4:_="">
    <xsd:import namespace="b0b85a07-b985-46d1-8d97-2a5fa4fa7a44"/>
    <xsd:import namespace="1097aef7-af65-432e-a63d-12e4a97deaa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b85a07-b985-46d1-8d97-2a5fa4fa7a4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7aef7-af65-432e-a63d-12e4a97dea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8EC2D7-EE55-48C8-9AFB-4273B089F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b85a07-b985-46d1-8d97-2a5fa4fa7a44"/>
    <ds:schemaRef ds:uri="1097aef7-af65-432e-a63d-12e4a97dea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35A81-15DA-4905-84C3-8EE13480D3B7}">
  <ds:schemaRefs>
    <ds:schemaRef ds:uri="http://schemas.microsoft.com/sharepoint/v3/contenttype/forms"/>
  </ds:schemaRefs>
</ds:datastoreItem>
</file>

<file path=customXml/itemProps3.xml><?xml version="1.0" encoding="utf-8"?>
<ds:datastoreItem xmlns:ds="http://schemas.openxmlformats.org/officeDocument/2006/customXml" ds:itemID="{480AE805-C71E-4D6B-B3D6-BFD17898AB7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16611</TotalTime>
  <Words>3520</Words>
  <Application>Microsoft Office PowerPoint</Application>
  <PresentationFormat>On-screen Show (4:3)</PresentationFormat>
  <Paragraphs>576</Paragraphs>
  <Slides>106</Slides>
  <Notes>2</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OEM PPT Template C (05062016)</vt:lpstr>
      <vt:lpstr>  2020 PD&amp;E and ETDM Manual Revisions</vt:lpstr>
      <vt:lpstr>Housekeeping</vt:lpstr>
      <vt:lpstr>Which describes you best?</vt:lpstr>
      <vt:lpstr>PowerPoint Presentation</vt:lpstr>
      <vt:lpstr>Minor Changes to All Chapters</vt:lpstr>
      <vt:lpstr>PART 1</vt:lpstr>
      <vt:lpstr>Chapter 1- Introduction</vt:lpstr>
      <vt:lpstr>Chapter 2- Class of Action Determination for Federal Projects</vt:lpstr>
      <vt:lpstr>Chapter 2- Class of Action Determination for Federal Projects</vt:lpstr>
      <vt:lpstr>Chapter 2- Class of Action Determination for Federal Projects</vt:lpstr>
      <vt:lpstr>Chapter 3- Preliminary Environmental Discussion and Advance Notification</vt:lpstr>
      <vt:lpstr>Chapter 3- Preliminary Environmental Discussion and Advance Notification</vt:lpstr>
      <vt:lpstr>Chapter 3- Preliminary Environmental Discussion and Advance Notification</vt:lpstr>
      <vt:lpstr>Chapter 4- Project Development Process</vt:lpstr>
      <vt:lpstr>Chapter 4- Project Development Process </vt:lpstr>
      <vt:lpstr>Chapter 5- Type 2 Categorical Exclusion</vt:lpstr>
      <vt:lpstr>Chapter 5- Type 2 Categorical Exclusion</vt:lpstr>
      <vt:lpstr>Chapter 5- Type 2 Categorical Exclusion</vt:lpstr>
      <vt:lpstr>Chapter 6- Environmental Assessment</vt:lpstr>
      <vt:lpstr>Chapter 6- Environmental Assessment</vt:lpstr>
      <vt:lpstr>Chapter 7- Finding of No Significant Impact</vt:lpstr>
      <vt:lpstr>Chapter 7- Finding of No Significant Impact</vt:lpstr>
      <vt:lpstr>Chapter 8- Draft Environmental Impact Statement</vt:lpstr>
      <vt:lpstr>Chapter 8- Draft Environmental Impact Statement</vt:lpstr>
      <vt:lpstr>Chapter 8- Draft Environmental Impact Statement</vt:lpstr>
      <vt:lpstr>Chapter 9- Final Environmental Impact Statement</vt:lpstr>
      <vt:lpstr>Chapter 9- Final Environmental Impact Statement</vt:lpstr>
      <vt:lpstr>Chapter 9- Final Environmental Impact Statement</vt:lpstr>
      <vt:lpstr>Chapter 9- Final Environmental Impact Statement</vt:lpstr>
      <vt:lpstr>Chapter 10- State, Local, or Privately Funded Project Delivery</vt:lpstr>
      <vt:lpstr>Chapter 10- State, Local, or Privately Funded Project Delivery</vt:lpstr>
      <vt:lpstr>Chapter 10- State, Local, or Privately Funded Project Delivery</vt:lpstr>
      <vt:lpstr>Chapter 11- Public Involvement</vt:lpstr>
      <vt:lpstr>Chapter 12- Environmental Permits</vt:lpstr>
      <vt:lpstr>Chapter 12- Environmental Permits</vt:lpstr>
      <vt:lpstr>Chapter 13- Re-evaluations</vt:lpstr>
      <vt:lpstr>Chapter 13- Re-evaluations</vt:lpstr>
      <vt:lpstr>Chapter 14- Transit Project Delivery</vt:lpstr>
      <vt:lpstr>Chapter 14- Transit Project Delivery</vt:lpstr>
      <vt:lpstr>Chapter 15- Project File and Records Management</vt:lpstr>
      <vt:lpstr>NEW Chapter 16 - United States Coast Guard Projects and Navigation</vt:lpstr>
      <vt:lpstr>Chapter 16- U.S. Coast Guard Projects and Navigation</vt:lpstr>
      <vt:lpstr>Chapter 16- U.S. Coast Guard Projects and Navigation</vt:lpstr>
      <vt:lpstr>Chapter 16- U.S. Coast Guard Projects and Navigation</vt:lpstr>
      <vt:lpstr>Chapter 16- U.S. Coast Guard Projects and Navigation</vt:lpstr>
      <vt:lpstr>FIGURES</vt:lpstr>
      <vt:lpstr>What is your area(s) of expertise?</vt:lpstr>
      <vt:lpstr>PART 2</vt:lpstr>
      <vt:lpstr>Chapter 1- Project Description and Purpose and Need</vt:lpstr>
      <vt:lpstr>Chapter 1- Project Description and Purpose and Need</vt:lpstr>
      <vt:lpstr>Chapter 2- Traffic Analysis</vt:lpstr>
      <vt:lpstr>Chapter 3 – Engineering Analysis</vt:lpstr>
      <vt:lpstr>Chapter 3- Engineering Analysis</vt:lpstr>
      <vt:lpstr>Chapter 4 – Sociocultural Effects Evaluation</vt:lpstr>
      <vt:lpstr>PowerPoint Presentation</vt:lpstr>
      <vt:lpstr>Chapter 5- Aesthetic Effects</vt:lpstr>
      <vt:lpstr>Chapter 6- Farmland</vt:lpstr>
      <vt:lpstr>Chapter 6- Farmland</vt:lpstr>
      <vt:lpstr>Chapter 7 – Section 4(f) Resources</vt:lpstr>
      <vt:lpstr>Chapter 7- Section 4(f) Resources</vt:lpstr>
      <vt:lpstr> Chapter 7- Section 4(f) Resources </vt:lpstr>
      <vt:lpstr>Chapter 8- Archaeological and Historic Resources</vt:lpstr>
      <vt:lpstr>Chapter 8- Archaeological and Historic Resources</vt:lpstr>
      <vt:lpstr>Chapter 9- Wetlands and Other Surface Waters</vt:lpstr>
      <vt:lpstr>Chapter 10- Aquatic Preserves and Outstanding Florida Waters</vt:lpstr>
      <vt:lpstr>Chapter 11- Water Resources</vt:lpstr>
      <vt:lpstr>Chapter 11- Water Resources</vt:lpstr>
      <vt:lpstr>Chapter 12- Wild and Scenic Rivers</vt:lpstr>
      <vt:lpstr>Chapter 12- Wild and Scenic Rivers</vt:lpstr>
      <vt:lpstr>Projects Involving Designated Wild and Scenic or Study Rivers Without Impacts</vt:lpstr>
      <vt:lpstr>Chapter 12- Wild and Scenic Rivers</vt:lpstr>
      <vt:lpstr>Chapter 13- Floodplains Chapter 14- Coastal Zone Consistency Chapter 15- Coastal Barrier Resources</vt:lpstr>
      <vt:lpstr>Chapter 16- Protected Species and Habitat</vt:lpstr>
      <vt:lpstr>Chapter 16- Protected Species and Habitat</vt:lpstr>
      <vt:lpstr>Chapter 16- Protected Species and Habitat</vt:lpstr>
      <vt:lpstr>Chapter 16- Protected Species and Habitat</vt:lpstr>
      <vt:lpstr>Chapter 17- Essential Fish Habitat</vt:lpstr>
      <vt:lpstr>Chapter 17- Essential Fish Habitat</vt:lpstr>
      <vt:lpstr>Chapter 18- Highway Traffic Noise</vt:lpstr>
      <vt:lpstr>Chapter 18- Highway Traffic Noise</vt:lpstr>
      <vt:lpstr>Chapter 19- Air Quality</vt:lpstr>
      <vt:lpstr>Chapter 19- Air Quality</vt:lpstr>
      <vt:lpstr>Chapter 19- Air Quality</vt:lpstr>
      <vt:lpstr>Chapter 19- Air Quality</vt:lpstr>
      <vt:lpstr>Chapter 19- Air Quality</vt:lpstr>
      <vt:lpstr>Chapter 20- Contamination</vt:lpstr>
      <vt:lpstr>Chapter 21- Utilities and Railroads </vt:lpstr>
      <vt:lpstr>Chapter 21- Utilities and Railroads</vt:lpstr>
      <vt:lpstr>Chapter 22- Commitments</vt:lpstr>
      <vt:lpstr>Chapter 22- Commitments</vt:lpstr>
      <vt:lpstr>NEW Chapter 23- Acquisition and Restoration Council (ARC) Coordination</vt:lpstr>
      <vt:lpstr>Chapter 23- Acquisition and Restoration Council Coordination</vt:lpstr>
      <vt:lpstr>Chapter 23- Acquisition and Restoration Council Coordination</vt:lpstr>
      <vt:lpstr>Chapter 23- Acquisition and Restoration Council Coordination</vt:lpstr>
      <vt:lpstr>PowerPoint Presentation</vt:lpstr>
      <vt:lpstr>Computer Based Trainings- Learning Curve </vt:lpstr>
      <vt:lpstr>PowerPoint Presentation</vt:lpstr>
      <vt:lpstr>PowerPoint Presentation</vt:lpstr>
      <vt:lpstr>Summary of Edits</vt:lpstr>
      <vt:lpstr>Highlights</vt:lpstr>
      <vt:lpstr>Topics and PED Order</vt:lpstr>
      <vt:lpstr>Coordination Summary</vt:lpstr>
      <vt:lpstr>Publication Date: July 1, 2020</vt:lpstr>
      <vt:lpstr>How well does the information shared in this webinar help you with your job?</vt:lpstr>
      <vt:lpstr>Questions?</vt:lpstr>
      <vt:lpstr>PowerPoint Presentation</vt:lpstr>
    </vt:vector>
  </TitlesOfParts>
  <Company>URS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Carvey, Roger</dc:creator>
  <cp:lastModifiedBy>Haddock, Christine</cp:lastModifiedBy>
  <cp:revision>369</cp:revision>
  <dcterms:created xsi:type="dcterms:W3CDTF">2016-05-04T19:49:08Z</dcterms:created>
  <dcterms:modified xsi:type="dcterms:W3CDTF">2020-06-24T12:37:37Z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0x0101003C34898317C17F479DD9D8C69289E262</vt:lpwstr>
  </property>
</Properties>
</file>