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57" r:id="rId5"/>
    <p:sldId id="278" r:id="rId6"/>
    <p:sldId id="272" r:id="rId7"/>
    <p:sldId id="279" r:id="rId8"/>
    <p:sldId id="280" r:id="rId9"/>
    <p:sldId id="281" r:id="rId10"/>
    <p:sldId id="282" r:id="rId11"/>
    <p:sldId id="283" r:id="rId12"/>
    <p:sldId id="285" r:id="rId13"/>
    <p:sldId id="286" r:id="rId14"/>
    <p:sldId id="287" r:id="rId15"/>
    <p:sldId id="288" r:id="rId16"/>
    <p:sldId id="284" r:id="rId17"/>
    <p:sldId id="289" r:id="rId18"/>
    <p:sldId id="290" r:id="rId19"/>
    <p:sldId id="291" r:id="rId2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280" autoAdjust="0"/>
  </p:normalViewPr>
  <p:slideViewPr>
    <p:cSldViewPr>
      <p:cViewPr varScale="1">
        <p:scale>
          <a:sx n="67" d="100"/>
          <a:sy n="67" d="100"/>
        </p:scale>
        <p:origin x="102" y="4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6/4/2020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6/4/2020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3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1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4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4A895-49A3-4064-AC31-2CAA93E85A47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152CE-57AD-4965-A13E-A8EC6C2932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1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6/4/2020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9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2" y="3048000"/>
            <a:ext cx="9601200" cy="1143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Process for FWC Review</a:t>
            </a:r>
            <a:br>
              <a:rPr lang="en-US" sz="6600" b="1" dirty="0"/>
            </a:br>
            <a:r>
              <a:rPr lang="en-US" sz="6600" b="1" dirty="0"/>
              <a:t>of FDOT Projects</a:t>
            </a:r>
          </a:p>
        </p:txBody>
      </p:sp>
      <p:pic>
        <p:nvPicPr>
          <p:cNvPr id="3" name="S1">
            <a:hlinkClick r:id="" action="ppaction://media"/>
            <a:extLst>
              <a:ext uri="{FF2B5EF4-FFF2-40B4-BE49-F238E27FC236}">
                <a16:creationId xmlns:a16="http://schemas.microsoft.com/office/drawing/2014/main" id="{875E5956-98F1-4433-9297-E4E6C31910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2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650">
        <p:fade/>
      </p:transition>
    </mc:Choice>
    <mc:Fallback>
      <p:transition spd="med" advTm="20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91" objId="3"/>
        <p14:stopEvt time="2005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9AE8D-F7BF-4500-811C-2EFDF9E9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0"/>
            <a:ext cx="9601200" cy="1143000"/>
          </a:xfrm>
        </p:spPr>
        <p:txBody>
          <a:bodyPr/>
          <a:lstStyle/>
          <a:p>
            <a:pPr algn="ctr"/>
            <a:r>
              <a:rPr lang="en-US" dirty="0"/>
              <a:t>Alternative Corridor Evaluation (ACE)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D897-4384-4DE5-856A-5E004674E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US" sz="3200" dirty="0"/>
              <a:t>FDOT identifies multiple feasible corridors for a road project</a:t>
            </a:r>
          </a:p>
          <a:p>
            <a:pPr marL="457200" indent="-457200"/>
            <a:r>
              <a:rPr lang="en-US" sz="3200" dirty="0"/>
              <a:t>An ACE report is prepared and circulated to the ETAT members for review</a:t>
            </a:r>
          </a:p>
          <a:p>
            <a:pPr marL="457200" indent="-457200"/>
            <a:r>
              <a:rPr lang="en-US" sz="3200" dirty="0"/>
              <a:t>Goal is to narrow the list of alternatives for further examination in the PD&amp;E Study</a:t>
            </a:r>
          </a:p>
          <a:p>
            <a:pPr marL="457200" indent="-457200"/>
            <a:r>
              <a:rPr lang="en-US" sz="3200" dirty="0"/>
              <a:t>FWC reviews and compares the alternative corridors using the same criteria as the ETDM process</a:t>
            </a:r>
          </a:p>
        </p:txBody>
      </p:sp>
      <p:pic>
        <p:nvPicPr>
          <p:cNvPr id="4" name="S10">
            <a:hlinkClick r:id="" action="ppaction://media"/>
            <a:extLst>
              <a:ext uri="{FF2B5EF4-FFF2-40B4-BE49-F238E27FC236}">
                <a16:creationId xmlns:a16="http://schemas.microsoft.com/office/drawing/2014/main" id="{05AFBEC4-05A2-476F-8F46-64E8A8021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0843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25F-56D8-45F3-AE1E-638200B9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533" y="0"/>
            <a:ext cx="9601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Project Development &amp; Environment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245BA-8ACB-4BD6-8024-5B16962BF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FDOT’s procedure for complying with the National Environmental Policy Act (NEPA) of 1969</a:t>
            </a:r>
          </a:p>
          <a:p>
            <a:r>
              <a:rPr lang="en-US" sz="3200" dirty="0"/>
              <a:t>FWC reviews the Natural Resources Evaluation, a part of the PD&amp;E Study that includes a detailed analysis of potential impacts to threatened and endangered species</a:t>
            </a:r>
          </a:p>
          <a:p>
            <a:r>
              <a:rPr lang="en-US" sz="3200" dirty="0"/>
              <a:t>For state-funded projects where significant environmental impacts would be expected, a State Environmental Impact Report (SEIR) is prepared, and also reviewed by FWC</a:t>
            </a:r>
          </a:p>
        </p:txBody>
      </p:sp>
      <p:pic>
        <p:nvPicPr>
          <p:cNvPr id="4" name="S11">
            <a:hlinkClick r:id="" action="ppaction://media"/>
            <a:extLst>
              <a:ext uri="{FF2B5EF4-FFF2-40B4-BE49-F238E27FC236}">
                <a16:creationId xmlns:a16="http://schemas.microsoft.com/office/drawing/2014/main" id="{695976F7-E481-4D25-858F-77B4659ED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9812" y="6148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19CAB-1178-41E0-9BE1-0E791DEA6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114300"/>
            <a:ext cx="9601200" cy="1143000"/>
          </a:xfrm>
        </p:spPr>
        <p:txBody>
          <a:bodyPr/>
          <a:lstStyle/>
          <a:p>
            <a:r>
              <a:rPr lang="en-US" dirty="0"/>
              <a:t>Primary FWC NRE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3E42B-E407-415A-B545-F2417406E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Completeness and accuracy of the list of potentially occurring protected species</a:t>
            </a:r>
          </a:p>
          <a:p>
            <a:r>
              <a:rPr lang="en-US" sz="3200" dirty="0"/>
              <a:t>Project commitments regarding protected species and their habitats, including pre-construction surveys, further coordination with FWC and USFWS, mitigation for wetlands and species impacts, adherence to species conservation protocols, etc.</a:t>
            </a:r>
          </a:p>
        </p:txBody>
      </p:sp>
      <p:pic>
        <p:nvPicPr>
          <p:cNvPr id="5" name="S12">
            <a:hlinkClick r:id="" action="ppaction://media"/>
            <a:extLst>
              <a:ext uri="{FF2B5EF4-FFF2-40B4-BE49-F238E27FC236}">
                <a16:creationId xmlns:a16="http://schemas.microsoft.com/office/drawing/2014/main" id="{F5C59BD9-8322-4E42-9463-22FF18C0B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9255" y="6078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B1E0-84DD-4729-935F-5ABDC273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-304800"/>
            <a:ext cx="9601200" cy="1143000"/>
          </a:xfrm>
        </p:spPr>
        <p:txBody>
          <a:bodyPr/>
          <a:lstStyle/>
          <a:p>
            <a:r>
              <a:rPr lang="en-US" dirty="0"/>
              <a:t>Public Conservation Lands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873FC-A5ED-461E-B82D-A2C2C2192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224" y="1143000"/>
            <a:ext cx="9601200" cy="5181600"/>
          </a:xfrm>
        </p:spPr>
        <p:txBody>
          <a:bodyPr>
            <a:normAutofit/>
          </a:bodyPr>
          <a:lstStyle/>
          <a:p>
            <a:r>
              <a:rPr lang="en-US" sz="3200" dirty="0"/>
              <a:t>If public conservation lands are directly impacted, they must be appropriately replaced</a:t>
            </a:r>
          </a:p>
          <a:p>
            <a:r>
              <a:rPr lang="en-US" sz="3200" dirty="0"/>
              <a:t>For state lands, they must be replaced at least at a 1.5 to 1 ratio, with approval of the Governor and Cabinet acting as the Land and Water Adjudicatory Commission                                                   FWC is usually involved in the selection process for such mitigation lands</a:t>
            </a:r>
          </a:p>
          <a:p>
            <a:r>
              <a:rPr lang="en-US" sz="3200" dirty="0"/>
              <a:t>If the impact is to FWC management areas or conservation easements, we are directly involved in the legal process for mitigation</a:t>
            </a:r>
          </a:p>
          <a:p>
            <a:endParaRPr lang="en-US" sz="2800" dirty="0"/>
          </a:p>
        </p:txBody>
      </p:sp>
      <p:pic>
        <p:nvPicPr>
          <p:cNvPr id="4" name="S13">
            <a:hlinkClick r:id="" action="ppaction://media"/>
            <a:extLst>
              <a:ext uri="{FF2B5EF4-FFF2-40B4-BE49-F238E27FC236}">
                <a16:creationId xmlns:a16="http://schemas.microsoft.com/office/drawing/2014/main" id="{23BD2B83-1898-4C2B-917C-903408D46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212" y="6224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58A20-1616-4A7E-859F-C046DF56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444F1-1C9E-4BBB-B878-100325308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FWC Issued Permits</a:t>
            </a:r>
          </a:p>
          <a:p>
            <a:pPr marL="457200" indent="-457200"/>
            <a:r>
              <a:rPr lang="en-US" sz="3000" dirty="0"/>
              <a:t>Most major road projects require FWC gopher tortoise incidental take permits</a:t>
            </a:r>
          </a:p>
          <a:p>
            <a:pPr marL="457200" indent="-457200"/>
            <a:r>
              <a:rPr lang="en-US" sz="3000" dirty="0"/>
              <a:t>For new highways going through lands occupied by several listed species, sometimes a multi-species incidental take permit is required, involving significant acquisition of new conservation lands</a:t>
            </a:r>
          </a:p>
        </p:txBody>
      </p:sp>
      <p:pic>
        <p:nvPicPr>
          <p:cNvPr id="4" name="S14">
            <a:hlinkClick r:id="" action="ppaction://media"/>
            <a:extLst>
              <a:ext uri="{FF2B5EF4-FFF2-40B4-BE49-F238E27FC236}">
                <a16:creationId xmlns:a16="http://schemas.microsoft.com/office/drawing/2014/main" id="{6BFB05DF-AE82-484C-A85C-32BC85E16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0843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9BF01-AFC8-486C-B52F-85AC0676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-457200"/>
            <a:ext cx="9601200" cy="1447800"/>
          </a:xfrm>
        </p:spPr>
        <p:txBody>
          <a:bodyPr/>
          <a:lstStyle/>
          <a:p>
            <a:pPr algn="ctr"/>
            <a:r>
              <a:rPr lang="en-US" sz="3200" dirty="0"/>
              <a:t>Wetland</a:t>
            </a:r>
            <a:r>
              <a:rPr lang="en-US" dirty="0"/>
              <a:t> </a:t>
            </a:r>
            <a:r>
              <a:rPr lang="en-US" sz="3200" dirty="0"/>
              <a:t>Permits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74721-939F-49F2-BD1A-45FCD2A8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914400"/>
            <a:ext cx="9601200" cy="5715000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3000" dirty="0"/>
              <a:t>All road projects must comply with U.S. Army Corps of Engineers (USACE) permit and state Environmental Resource Permit (ERP) requirements for wetlands and surface water impacts</a:t>
            </a:r>
          </a:p>
          <a:p>
            <a:pPr marL="457200" indent="-457200"/>
            <a:r>
              <a:rPr lang="en-US" sz="3000" dirty="0"/>
              <a:t>USACE permits can involve Section 7 Endangered Species Act Consultation with the U.S. Fish and Wildlife Service for federal listed species, frequently resulting in significant mitigation requirements</a:t>
            </a:r>
          </a:p>
          <a:p>
            <a:pPr marL="457200" indent="-457200"/>
            <a:r>
              <a:rPr lang="en-US" sz="3000" dirty="0"/>
              <a:t>FWC participation in wetlands permit review typically results in FDOT commitments to perform pre-construction surveys for a variety of state-listed species, with requirements for impact avoidance, minimization, and mitigation </a:t>
            </a:r>
          </a:p>
          <a:p>
            <a:pPr marL="457200" indent="-457200"/>
            <a:endParaRPr lang="en-US" sz="2800" dirty="0"/>
          </a:p>
        </p:txBody>
      </p:sp>
      <p:pic>
        <p:nvPicPr>
          <p:cNvPr id="4" name="S15">
            <a:hlinkClick r:id="" action="ppaction://media"/>
            <a:extLst>
              <a:ext uri="{FF2B5EF4-FFF2-40B4-BE49-F238E27FC236}">
                <a16:creationId xmlns:a16="http://schemas.microsoft.com/office/drawing/2014/main" id="{705D97C6-52B0-488D-B351-70B1530C6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956A-C9DA-4303-853F-D717CB5F41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0B03E2-5BDD-48BD-AA4E-4A675DB63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814" y="6858000"/>
            <a:ext cx="8458200" cy="1371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8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533400"/>
            <a:ext cx="9601200" cy="1143000"/>
          </a:xfrm>
        </p:spPr>
        <p:txBody>
          <a:bodyPr>
            <a:noAutofit/>
          </a:bodyPr>
          <a:lstStyle/>
          <a:p>
            <a:r>
              <a:rPr lang="en-US" dirty="0"/>
              <a:t>The FWC is an active participant in several routine transportation project review processes.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293812" y="1905000"/>
            <a:ext cx="7467600" cy="4267200"/>
          </a:xfrm>
        </p:spPr>
        <p:txBody>
          <a:bodyPr>
            <a:noAutofit/>
          </a:bodyPr>
          <a:lstStyle/>
          <a:p>
            <a:r>
              <a:rPr lang="en-US" sz="3200" dirty="0"/>
              <a:t>Efficient Transportation Decision Making (ETDM)</a:t>
            </a:r>
          </a:p>
          <a:p>
            <a:r>
              <a:rPr lang="en-US" sz="3200" dirty="0"/>
              <a:t>Alternative Corridor Evaluation (ACE)</a:t>
            </a:r>
          </a:p>
          <a:p>
            <a:r>
              <a:rPr lang="en-US" sz="3200" dirty="0"/>
              <a:t>Project Development &amp; Environment Study (PD&amp;E)</a:t>
            </a:r>
          </a:p>
          <a:p>
            <a:r>
              <a:rPr lang="en-US" sz="3200" dirty="0"/>
              <a:t>Public Conservation Lands Involvement</a:t>
            </a:r>
          </a:p>
          <a:p>
            <a:r>
              <a:rPr lang="en-US" sz="3200" dirty="0"/>
              <a:t>Permits</a:t>
            </a:r>
          </a:p>
        </p:txBody>
      </p:sp>
      <p:pic>
        <p:nvPicPr>
          <p:cNvPr id="3" name="S2">
            <a:hlinkClick r:id="" action="ppaction://media"/>
            <a:extLst>
              <a:ext uri="{FF2B5EF4-FFF2-40B4-BE49-F238E27FC236}">
                <a16:creationId xmlns:a16="http://schemas.microsoft.com/office/drawing/2014/main" id="{1A398A37-8846-42D2-AED9-33C7B0FE5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212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2133600"/>
          </a:xfrm>
        </p:spPr>
        <p:txBody>
          <a:bodyPr>
            <a:normAutofit/>
          </a:bodyPr>
          <a:lstStyle/>
          <a:p>
            <a:r>
              <a:rPr lang="en-US" dirty="0"/>
              <a:t>FWC is one of more than 30 members of FDOT’s Environmental Technical Advisory Team (ETAT) which includes: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309810" y="2895599"/>
            <a:ext cx="9601200" cy="3950677"/>
          </a:xfrm>
        </p:spPr>
        <p:txBody>
          <a:bodyPr>
            <a:normAutofit/>
          </a:bodyPr>
          <a:lstStyle/>
          <a:p>
            <a:r>
              <a:rPr lang="en-US" sz="3200" dirty="0"/>
              <a:t>Federal Agencies</a:t>
            </a:r>
          </a:p>
          <a:p>
            <a:r>
              <a:rPr lang="en-US" sz="3200" dirty="0"/>
              <a:t>State Agencies</a:t>
            </a:r>
          </a:p>
          <a:p>
            <a:r>
              <a:rPr lang="en-US" sz="3200" dirty="0"/>
              <a:t>Local Governments</a:t>
            </a:r>
          </a:p>
          <a:p>
            <a:r>
              <a:rPr lang="en-US" sz="3200" dirty="0"/>
              <a:t>Native American Tribal Governments</a:t>
            </a:r>
          </a:p>
        </p:txBody>
      </p:sp>
      <p:pic>
        <p:nvPicPr>
          <p:cNvPr id="2" name="S3">
            <a:hlinkClick r:id="" action="ppaction://media"/>
            <a:extLst>
              <a:ext uri="{FF2B5EF4-FFF2-40B4-BE49-F238E27FC236}">
                <a16:creationId xmlns:a16="http://schemas.microsoft.com/office/drawing/2014/main" id="{2D26A663-69E0-496F-96D5-BE2143EAD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62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4D89C4-E824-479E-BE2D-356DBFA09181}"/>
              </a:ext>
            </a:extLst>
          </p:cNvPr>
          <p:cNvSpPr/>
          <p:nvPr/>
        </p:nvSpPr>
        <p:spPr>
          <a:xfrm>
            <a:off x="1643946" y="2790237"/>
            <a:ext cx="89009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As part of the Environmental Technical Advisory Team, FWC provides comments on each project run through the ETDM process</a:t>
            </a:r>
          </a:p>
        </p:txBody>
      </p:sp>
      <p:pic>
        <p:nvPicPr>
          <p:cNvPr id="2" name="Picture 1" descr="bold">
            <a:extLst>
              <a:ext uri="{FF2B5EF4-FFF2-40B4-BE49-F238E27FC236}">
                <a16:creationId xmlns:a16="http://schemas.microsoft.com/office/drawing/2014/main" id="{6F48E2DC-9E71-45B0-B369-B3079C4E2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212" y="990600"/>
            <a:ext cx="8900931" cy="1015025"/>
          </a:xfrm>
          <a:prstGeom prst="rect">
            <a:avLst/>
          </a:prstGeom>
        </p:spPr>
      </p:pic>
      <p:pic>
        <p:nvPicPr>
          <p:cNvPr id="4" name="S4">
            <a:hlinkClick r:id="" action="ppaction://media"/>
            <a:extLst>
              <a:ext uri="{FF2B5EF4-FFF2-40B4-BE49-F238E27FC236}">
                <a16:creationId xmlns:a16="http://schemas.microsoft.com/office/drawing/2014/main" id="{7F60770B-B946-4A62-BA30-F0949C4E6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841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A998-FE67-4FAE-AB63-B4EDD5B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1143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do we review a project, and what elements </a:t>
            </a:r>
            <a:r>
              <a:rPr lang="en-US" sz="4000" b="1" dirty="0"/>
              <a:t>are</a:t>
            </a:r>
            <a:r>
              <a:rPr lang="en-US" b="1" dirty="0"/>
              <a:t> most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1019-8FF9-4FAA-A6BA-7378D2FDC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225" y="1676400"/>
            <a:ext cx="96012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Most important: the GIS data layers in the Environmental Screening Tool</a:t>
            </a:r>
          </a:p>
          <a:p>
            <a:pPr marL="457200" indent="-457200"/>
            <a:r>
              <a:rPr lang="en-US" sz="3000" dirty="0"/>
              <a:t>Specifically, the data layers in the “Natural “ layer category, which includes the sub-topics:</a:t>
            </a:r>
          </a:p>
          <a:p>
            <a:pPr marL="736282" lvl="1" indent="-457200"/>
            <a:r>
              <a:rPr lang="en-US" sz="3000" dirty="0"/>
              <a:t>Coastal and Marine</a:t>
            </a:r>
          </a:p>
          <a:p>
            <a:pPr marL="736282" lvl="1" indent="-457200"/>
            <a:r>
              <a:rPr lang="en-US" sz="3000" dirty="0"/>
              <a:t>Floodplains</a:t>
            </a:r>
          </a:p>
          <a:p>
            <a:pPr marL="736282" lvl="1" indent="-457200"/>
            <a:r>
              <a:rPr lang="en-US" sz="3000" dirty="0"/>
              <a:t>Geology</a:t>
            </a:r>
          </a:p>
          <a:p>
            <a:pPr marL="736282" lvl="1" indent="-457200"/>
            <a:r>
              <a:rPr lang="en-US" sz="3000" dirty="0"/>
              <a:t>Land Cover</a:t>
            </a:r>
          </a:p>
          <a:p>
            <a:pPr marL="736282" lvl="1" indent="-457200"/>
            <a:r>
              <a:rPr lang="en-US" sz="3000" dirty="0"/>
              <a:t>Soils</a:t>
            </a:r>
          </a:p>
          <a:p>
            <a:pPr marL="736282" lvl="1" indent="-457200"/>
            <a:r>
              <a:rPr lang="en-US" sz="3000" dirty="0"/>
              <a:t>Water Quality and Quantity</a:t>
            </a:r>
          </a:p>
          <a:p>
            <a:pPr marL="736282" lvl="1" indent="-457200"/>
            <a:r>
              <a:rPr lang="en-US" sz="3000" dirty="0"/>
              <a:t>Wetlands and Surface Waters</a:t>
            </a:r>
          </a:p>
          <a:p>
            <a:pPr marL="736282" lvl="1" indent="-457200"/>
            <a:r>
              <a:rPr lang="en-US" sz="3000" dirty="0"/>
              <a:t>Wildlife and Habitat</a:t>
            </a:r>
          </a:p>
          <a:p>
            <a:pPr marL="736282" lvl="1" indent="-457200"/>
            <a:endParaRPr lang="en-US" sz="2400" dirty="0"/>
          </a:p>
        </p:txBody>
      </p:sp>
      <p:pic>
        <p:nvPicPr>
          <p:cNvPr id="4" name="S5">
            <a:hlinkClick r:id="" action="ppaction://media"/>
            <a:extLst>
              <a:ext uri="{FF2B5EF4-FFF2-40B4-BE49-F238E27FC236}">
                <a16:creationId xmlns:a16="http://schemas.microsoft.com/office/drawing/2014/main" id="{33718458-9133-4C00-B87A-272FD938E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614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902E-F24D-4BED-A70B-C0A4B393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-1524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routine elements of FWC ETDM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A670-CCC7-44FA-B0AD-AEF075BCA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181100"/>
            <a:ext cx="9601200" cy="4495800"/>
          </a:xfrm>
        </p:spPr>
        <p:txBody>
          <a:bodyPr>
            <a:noAutofit/>
          </a:bodyPr>
          <a:lstStyle/>
          <a:p>
            <a:r>
              <a:rPr lang="en-US" dirty="0"/>
              <a:t>Aerial and ground-level photography – Google Earth, Street View</a:t>
            </a:r>
          </a:p>
          <a:p>
            <a:r>
              <a:rPr lang="en-US" dirty="0"/>
              <a:t>Consult with other FWC staff who are Subject Matter Experts in</a:t>
            </a:r>
          </a:p>
          <a:p>
            <a:pPr lvl="2"/>
            <a:r>
              <a:rPr lang="en-US" sz="2400" dirty="0"/>
              <a:t>Fish and wildlife species</a:t>
            </a:r>
          </a:p>
          <a:p>
            <a:pPr lvl="2"/>
            <a:r>
              <a:rPr lang="en-US" sz="2400" dirty="0"/>
              <a:t>FWC Management Areas</a:t>
            </a:r>
          </a:p>
          <a:p>
            <a:pPr lvl="2"/>
            <a:r>
              <a:rPr lang="en-US" sz="2400" dirty="0"/>
              <a:t>Specific geographic areas (river basins, the Everglades, estuaries, counties, etc.)</a:t>
            </a:r>
          </a:p>
          <a:p>
            <a:pPr lvl="2"/>
            <a:r>
              <a:rPr lang="en-US" sz="2400" dirty="0"/>
              <a:t>Agency proprietary interests via fee title ownership or conservation easement</a:t>
            </a:r>
          </a:p>
          <a:p>
            <a:pPr lvl="2"/>
            <a:r>
              <a:rPr lang="en-US" sz="2400" dirty="0"/>
              <a:t>Protected species Incidental Take Permits</a:t>
            </a:r>
          </a:p>
          <a:p>
            <a:r>
              <a:rPr lang="en-US" dirty="0"/>
              <a:t>Consult with other review agencies, such as the U.S. Fish and Wildlife Service</a:t>
            </a:r>
          </a:p>
          <a:p>
            <a:r>
              <a:rPr lang="en-US" dirty="0"/>
              <a:t>Field surveys of selected projects</a:t>
            </a:r>
          </a:p>
        </p:txBody>
      </p:sp>
      <p:pic>
        <p:nvPicPr>
          <p:cNvPr id="4" name="S6">
            <a:hlinkClick r:id="" action="ppaction://media"/>
            <a:extLst>
              <a:ext uri="{FF2B5EF4-FFF2-40B4-BE49-F238E27FC236}">
                <a16:creationId xmlns:a16="http://schemas.microsoft.com/office/drawing/2014/main" id="{68815E21-E65B-4C57-B345-38812285A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B21D4F-8A04-4A7F-B9DB-2B4D8E775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2" y="28575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Draft Memo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Sent to Subject Matter Experts for Review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Final Memo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Sent to FWC official ETAT members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Comments are entered in the ETDM EST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S7">
            <a:hlinkClick r:id="" action="ppaction://media"/>
            <a:extLst>
              <a:ext uri="{FF2B5EF4-FFF2-40B4-BE49-F238E27FC236}">
                <a16:creationId xmlns:a16="http://schemas.microsoft.com/office/drawing/2014/main" id="{02BCA919-DD79-4205-B7E5-B3C6BAD9B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221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BC0C-ACE1-4CB7-B1BE-A79B318B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087" y="114300"/>
            <a:ext cx="9601200" cy="1143000"/>
          </a:xfrm>
        </p:spPr>
        <p:txBody>
          <a:bodyPr/>
          <a:lstStyle/>
          <a:p>
            <a:r>
              <a:rPr lang="en-US" dirty="0"/>
              <a:t>Primary FWC ETDM Project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D30A4-000D-4BDF-BC13-76C4A3151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Fish and wildlife habitats that will be impacted, both directly and indirectly</a:t>
            </a:r>
          </a:p>
          <a:p>
            <a:r>
              <a:rPr lang="en-US" sz="3200" dirty="0"/>
              <a:t>Fish and wildlife resources, especially listed species, that could be impacted</a:t>
            </a:r>
          </a:p>
          <a:p>
            <a:r>
              <a:rPr lang="en-US" sz="3200" dirty="0"/>
              <a:t>Potential for increased habitat fragmentation</a:t>
            </a:r>
          </a:p>
          <a:p>
            <a:r>
              <a:rPr lang="en-US" sz="3200" dirty="0"/>
              <a:t>Impacts on wildlife corridors</a:t>
            </a:r>
          </a:p>
          <a:p>
            <a:r>
              <a:rPr lang="en-US" sz="3200" dirty="0"/>
              <a:t>Potential for wildlife roadkill</a:t>
            </a:r>
          </a:p>
        </p:txBody>
      </p:sp>
      <p:pic>
        <p:nvPicPr>
          <p:cNvPr id="4" name="S8">
            <a:hlinkClick r:id="" action="ppaction://media"/>
            <a:extLst>
              <a:ext uri="{FF2B5EF4-FFF2-40B4-BE49-F238E27FC236}">
                <a16:creationId xmlns:a16="http://schemas.microsoft.com/office/drawing/2014/main" id="{BDD40D9F-5477-4A67-8EFA-E5D751B91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0843" y="6135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9F30-B984-4FC3-89BB-EAB6715E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1143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FWC ETDM Project Concerns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7B97-CA32-49D8-9B43-6548ACA9D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447800"/>
            <a:ext cx="9601200" cy="51054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Need and appropriate location of wildlife crossings to maintain habitat connectivity and reduce roadkill</a:t>
            </a:r>
          </a:p>
          <a:p>
            <a:r>
              <a:rPr lang="en-US" sz="3200" dirty="0"/>
              <a:t>Impacts on public conservation lands, either directly (taken for right-of-way) or indirectly (reduced ability for controlled burning, etc.), with special attention given to impacts on FWC management areas and conservation easements</a:t>
            </a:r>
          </a:p>
          <a:p>
            <a:r>
              <a:rPr lang="en-US" sz="3200" dirty="0"/>
              <a:t>Impacts on proposed conservation lands such as Florida Forever or CERP projects</a:t>
            </a:r>
          </a:p>
          <a:p>
            <a:r>
              <a:rPr lang="en-US" sz="3200" dirty="0"/>
              <a:t>New public conservation lands that could be acquired as mitigation</a:t>
            </a:r>
          </a:p>
        </p:txBody>
      </p:sp>
      <p:pic>
        <p:nvPicPr>
          <p:cNvPr id="4" name="S9">
            <a:hlinkClick r:id="" action="ppaction://media"/>
            <a:extLst>
              <a:ext uri="{FF2B5EF4-FFF2-40B4-BE49-F238E27FC236}">
                <a16:creationId xmlns:a16="http://schemas.microsoft.com/office/drawing/2014/main" id="{F22BEAF3-8AC0-46B4-B81C-A004304F2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0D8A9CB-6607-4EAF-9481-01D7839F1031}" vid="{80065EBE-3E5D-4979-86F8-0C47A0254D53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2722</TotalTime>
  <Words>785</Words>
  <Application>Microsoft Office PowerPoint</Application>
  <PresentationFormat>Custom</PresentationFormat>
  <Paragraphs>71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Euphemia</vt:lpstr>
      <vt:lpstr>Theme1</vt:lpstr>
      <vt:lpstr>Process for FWC Review of FDOT Projects</vt:lpstr>
      <vt:lpstr>The FWC is an active participant in several routine transportation project review processes.</vt:lpstr>
      <vt:lpstr>FWC is one of more than 30 members of FDOT’s Environmental Technical Advisory Team (ETAT) which includes:</vt:lpstr>
      <vt:lpstr>PowerPoint Presentation</vt:lpstr>
      <vt:lpstr>How do we review a project, and what elements are most important?</vt:lpstr>
      <vt:lpstr>Other routine elements of FWC ETDM reviews</vt:lpstr>
      <vt:lpstr>Draft Memo    Sent to Subject Matter Experts for Review  Final Memo   Sent to FWC official ETAT members  Comments are entered in the ETDM EST </vt:lpstr>
      <vt:lpstr>Primary FWC ETDM Project Concerns</vt:lpstr>
      <vt:lpstr>Primary FWC ETDM Project Concerns (cont.)</vt:lpstr>
      <vt:lpstr>Alternative Corridor Evaluation (ACE)</vt:lpstr>
      <vt:lpstr>Project Development &amp; Environment Study</vt:lpstr>
      <vt:lpstr>Primary FWC NRE Concerns</vt:lpstr>
      <vt:lpstr>Public Conservation Lands Involvement</vt:lpstr>
      <vt:lpstr>Permits</vt:lpstr>
      <vt:lpstr>Wetland Permits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for FWC Review of FDOT Projects</dc:title>
  <dc:creator>Barnett, Brian</dc:creator>
  <cp:lastModifiedBy>Barnett, Brian</cp:lastModifiedBy>
  <cp:revision>43</cp:revision>
  <dcterms:created xsi:type="dcterms:W3CDTF">2020-02-08T00:48:54Z</dcterms:created>
  <dcterms:modified xsi:type="dcterms:W3CDTF">2020-06-04T22:30:13Z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