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4.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5.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6.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7.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8.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9"/>
  </p:notesMasterIdLst>
  <p:handoutMasterIdLst>
    <p:handoutMasterId r:id="rId60"/>
  </p:handoutMasterIdLst>
  <p:sldIdLst>
    <p:sldId id="259" r:id="rId5"/>
    <p:sldId id="312"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311" r:id="rId26"/>
    <p:sldId id="279" r:id="rId27"/>
    <p:sldId id="280" r:id="rId28"/>
    <p:sldId id="281" r:id="rId29"/>
    <p:sldId id="282" r:id="rId30"/>
    <p:sldId id="283" r:id="rId31"/>
    <p:sldId id="284" r:id="rId32"/>
    <p:sldId id="285" r:id="rId33"/>
    <p:sldId id="286" r:id="rId34"/>
    <p:sldId id="313"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gner, Todd L" initials="BTL" lastIdx="22" clrIdx="0">
    <p:extLst>
      <p:ext uri="{19B8F6BF-5375-455C-9EA6-DF929625EA0E}">
        <p15:presenceInfo xmlns:p15="http://schemas.microsoft.com/office/powerpoint/2012/main" userId="S-1-5-21-1831736574-1690769945-617630493-630087" providerId="AD"/>
      </p:ext>
    </p:extLst>
  </p:cmAuthor>
  <p:cmAuthor id="2" name="Prado, Efrain" initials="PE" lastIdx="15" clrIdx="1">
    <p:extLst>
      <p:ext uri="{19B8F6BF-5375-455C-9EA6-DF929625EA0E}">
        <p15:presenceInfo xmlns:p15="http://schemas.microsoft.com/office/powerpoint/2012/main" userId="S::Efrain.Prado@dot.state.fl.us::4d2279fa-1feb-409d-a475-0a80b6cdd6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81F"/>
    <a:srgbClr val="0054A8"/>
    <a:srgbClr val="153879"/>
    <a:srgbClr val="1F4284"/>
    <a:srgbClr val="1F4283"/>
    <a:srgbClr val="1B1464"/>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7858D-6591-46DC-8C8F-6FF775821363}" v="18" dt="2024-03-22T17:58:10.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6" autoAdjust="0"/>
    <p:restoredTop sz="63815" autoAdjust="0"/>
  </p:normalViewPr>
  <p:slideViewPr>
    <p:cSldViewPr>
      <p:cViewPr varScale="1">
        <p:scale>
          <a:sx n="69" d="100"/>
          <a:sy n="69" d="100"/>
        </p:scale>
        <p:origin x="2334"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50" d="100"/>
          <a:sy n="50"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pbell, Neil" userId="310ab265-995c-4e4b-ad2f-3e58778b3610" providerId="ADAL" clId="{384E4B6A-5B6B-4D8F-90E5-9D32E4A32509}"/>
    <pc:docChg chg="undo custSel modSld">
      <pc:chgData name="Campbell, Neil" userId="310ab265-995c-4e4b-ad2f-3e58778b3610" providerId="ADAL" clId="{384E4B6A-5B6B-4D8F-90E5-9D32E4A32509}" dt="2022-07-22T21:21:09.111" v="178"/>
      <pc:docMkLst>
        <pc:docMk/>
      </pc:docMkLst>
      <pc:sldChg chg="modSp mod">
        <pc:chgData name="Campbell, Neil" userId="310ab265-995c-4e4b-ad2f-3e58778b3610" providerId="ADAL" clId="{384E4B6A-5B6B-4D8F-90E5-9D32E4A32509}" dt="2022-07-22T17:44:27.503" v="1" actId="1076"/>
        <pc:sldMkLst>
          <pc:docMk/>
          <pc:sldMk cId="2986661587" sldId="259"/>
        </pc:sldMkLst>
        <pc:picChg chg="mod">
          <ac:chgData name="Campbell, Neil" userId="310ab265-995c-4e4b-ad2f-3e58778b3610" providerId="ADAL" clId="{384E4B6A-5B6B-4D8F-90E5-9D32E4A32509}" dt="2022-07-22T17:44:27.503" v="1" actId="1076"/>
          <ac:picMkLst>
            <pc:docMk/>
            <pc:sldMk cId="2986661587" sldId="259"/>
            <ac:picMk id="6" creationId="{00000000-0000-0000-0000-000000000000}"/>
          </ac:picMkLst>
        </pc:picChg>
      </pc:sldChg>
      <pc:sldChg chg="addSp delSp modSp modTransition modAnim">
        <pc:chgData name="Campbell, Neil" userId="310ab265-995c-4e4b-ad2f-3e58778b3610" providerId="ADAL" clId="{384E4B6A-5B6B-4D8F-90E5-9D32E4A32509}" dt="2022-07-22T17:55:08.559" v="14"/>
        <pc:sldMkLst>
          <pc:docMk/>
          <pc:sldMk cId="974497984" sldId="281"/>
        </pc:sldMkLst>
        <pc:picChg chg="add del mod">
          <ac:chgData name="Campbell, Neil" userId="310ab265-995c-4e4b-ad2f-3e58778b3610" providerId="ADAL" clId="{384E4B6A-5B6B-4D8F-90E5-9D32E4A32509}" dt="2022-07-22T17:48:47.749" v="3"/>
          <ac:picMkLst>
            <pc:docMk/>
            <pc:sldMk cId="974497984" sldId="281"/>
            <ac:picMk id="3" creationId="{824D02B5-FA98-C13B-3F5E-BCF80C1E0EBD}"/>
          </ac:picMkLst>
        </pc:picChg>
        <pc:picChg chg="add del mod">
          <ac:chgData name="Campbell, Neil" userId="310ab265-995c-4e4b-ad2f-3e58778b3610" providerId="ADAL" clId="{384E4B6A-5B6B-4D8F-90E5-9D32E4A32509}" dt="2022-07-22T17:49:20.493" v="5"/>
          <ac:picMkLst>
            <pc:docMk/>
            <pc:sldMk cId="974497984" sldId="281"/>
            <ac:picMk id="4" creationId="{418F3C8A-F675-2B31-8441-E9850E514FDC}"/>
          </ac:picMkLst>
        </pc:picChg>
        <pc:picChg chg="add del mod">
          <ac:chgData name="Campbell, Neil" userId="310ab265-995c-4e4b-ad2f-3e58778b3610" providerId="ADAL" clId="{384E4B6A-5B6B-4D8F-90E5-9D32E4A32509}" dt="2022-07-22T17:49:34.851" v="7"/>
          <ac:picMkLst>
            <pc:docMk/>
            <pc:sldMk cId="974497984" sldId="281"/>
            <ac:picMk id="6" creationId="{431CC302-EC5C-4C25-E40E-4EB0BEF500D5}"/>
          </ac:picMkLst>
        </pc:picChg>
        <pc:picChg chg="add del mod">
          <ac:chgData name="Campbell, Neil" userId="310ab265-995c-4e4b-ad2f-3e58778b3610" providerId="ADAL" clId="{384E4B6A-5B6B-4D8F-90E5-9D32E4A32509}" dt="2022-07-22T17:49:46.589" v="9"/>
          <ac:picMkLst>
            <pc:docMk/>
            <pc:sldMk cId="974497984" sldId="281"/>
            <ac:picMk id="9" creationId="{8F6D9DD4-90DD-BEEB-D368-99E839DBF4A0}"/>
          </ac:picMkLst>
        </pc:picChg>
        <pc:picChg chg="add del mod">
          <ac:chgData name="Campbell, Neil" userId="310ab265-995c-4e4b-ad2f-3e58778b3610" providerId="ADAL" clId="{384E4B6A-5B6B-4D8F-90E5-9D32E4A32509}" dt="2022-07-22T17:50:47.340" v="11"/>
          <ac:picMkLst>
            <pc:docMk/>
            <pc:sldMk cId="974497984" sldId="281"/>
            <ac:picMk id="10" creationId="{992EAF95-7EB6-3671-C0DB-6194C255E808}"/>
          </ac:picMkLst>
        </pc:picChg>
        <pc:picChg chg="add del mod">
          <ac:chgData name="Campbell, Neil" userId="310ab265-995c-4e4b-ad2f-3e58778b3610" providerId="ADAL" clId="{384E4B6A-5B6B-4D8F-90E5-9D32E4A32509}" dt="2022-07-22T17:53:36.551" v="13"/>
          <ac:picMkLst>
            <pc:docMk/>
            <pc:sldMk cId="974497984" sldId="281"/>
            <ac:picMk id="11" creationId="{AE5E51E1-344D-78B8-0213-77EB1B5D6F13}"/>
          </ac:picMkLst>
        </pc:picChg>
        <pc:picChg chg="add mod">
          <ac:chgData name="Campbell, Neil" userId="310ab265-995c-4e4b-ad2f-3e58778b3610" providerId="ADAL" clId="{384E4B6A-5B6B-4D8F-90E5-9D32E4A32509}" dt="2022-07-22T17:55:08.559" v="14"/>
          <ac:picMkLst>
            <pc:docMk/>
            <pc:sldMk cId="974497984" sldId="281"/>
            <ac:picMk id="12" creationId="{4006A8B5-4D40-6F72-D6DE-830B9B99CC04}"/>
          </ac:picMkLst>
        </pc:picChg>
      </pc:sldChg>
      <pc:sldChg chg="addSp modSp">
        <pc:chgData name="Campbell, Neil" userId="310ab265-995c-4e4b-ad2f-3e58778b3610" providerId="ADAL" clId="{384E4B6A-5B6B-4D8F-90E5-9D32E4A32509}" dt="2022-07-22T19:32:34.056" v="15"/>
        <pc:sldMkLst>
          <pc:docMk/>
          <pc:sldMk cId="3111879534" sldId="283"/>
        </pc:sldMkLst>
        <pc:picChg chg="add mod">
          <ac:chgData name="Campbell, Neil" userId="310ab265-995c-4e4b-ad2f-3e58778b3610" providerId="ADAL" clId="{384E4B6A-5B6B-4D8F-90E5-9D32E4A32509}" dt="2022-07-22T19:32:34.056" v="15"/>
          <ac:picMkLst>
            <pc:docMk/>
            <pc:sldMk cId="3111879534" sldId="283"/>
            <ac:picMk id="3" creationId="{8482D27B-52BA-71FD-C1F8-6DFA3A657B0F}"/>
          </ac:picMkLst>
        </pc:picChg>
      </pc:sldChg>
      <pc:sldChg chg="addSp delSp modSp modTransition modAnim">
        <pc:chgData name="Campbell, Neil" userId="310ab265-995c-4e4b-ad2f-3e58778b3610" providerId="ADAL" clId="{384E4B6A-5B6B-4D8F-90E5-9D32E4A32509}" dt="2022-07-22T19:36:02.226" v="26"/>
        <pc:sldMkLst>
          <pc:docMk/>
          <pc:sldMk cId="451005107" sldId="284"/>
        </pc:sldMkLst>
        <pc:picChg chg="add del mod">
          <ac:chgData name="Campbell, Neil" userId="310ab265-995c-4e4b-ad2f-3e58778b3610" providerId="ADAL" clId="{384E4B6A-5B6B-4D8F-90E5-9D32E4A32509}" dt="2022-07-22T19:33:26.419" v="17"/>
          <ac:picMkLst>
            <pc:docMk/>
            <pc:sldMk cId="451005107" sldId="284"/>
            <ac:picMk id="3" creationId="{84BB71AB-ADCE-590E-D973-B8B80AFD0747}"/>
          </ac:picMkLst>
        </pc:picChg>
        <pc:picChg chg="add del mod">
          <ac:chgData name="Campbell, Neil" userId="310ab265-995c-4e4b-ad2f-3e58778b3610" providerId="ADAL" clId="{384E4B6A-5B6B-4D8F-90E5-9D32E4A32509}" dt="2022-07-22T19:33:40.343" v="19"/>
          <ac:picMkLst>
            <pc:docMk/>
            <pc:sldMk cId="451005107" sldId="284"/>
            <ac:picMk id="4" creationId="{74605C66-7E71-9FC3-0097-C43A73F1D902}"/>
          </ac:picMkLst>
        </pc:picChg>
        <pc:picChg chg="add del mod">
          <ac:chgData name="Campbell, Neil" userId="310ab265-995c-4e4b-ad2f-3e58778b3610" providerId="ADAL" clId="{384E4B6A-5B6B-4D8F-90E5-9D32E4A32509}" dt="2022-07-22T19:34:45.372" v="21"/>
          <ac:picMkLst>
            <pc:docMk/>
            <pc:sldMk cId="451005107" sldId="284"/>
            <ac:picMk id="11" creationId="{E6B937AB-E5AC-DA9A-CD6D-D39AD786F057}"/>
          </ac:picMkLst>
        </pc:picChg>
        <pc:picChg chg="add del mod">
          <ac:chgData name="Campbell, Neil" userId="310ab265-995c-4e4b-ad2f-3e58778b3610" providerId="ADAL" clId="{384E4B6A-5B6B-4D8F-90E5-9D32E4A32509}" dt="2022-07-22T19:35:21.077" v="23"/>
          <ac:picMkLst>
            <pc:docMk/>
            <pc:sldMk cId="451005107" sldId="284"/>
            <ac:picMk id="12" creationId="{A169993F-9D25-4CC4-7F72-15C9A72D64DB}"/>
          </ac:picMkLst>
        </pc:picChg>
        <pc:picChg chg="add del mod">
          <ac:chgData name="Campbell, Neil" userId="310ab265-995c-4e4b-ad2f-3e58778b3610" providerId="ADAL" clId="{384E4B6A-5B6B-4D8F-90E5-9D32E4A32509}" dt="2022-07-22T19:35:40.058" v="25"/>
          <ac:picMkLst>
            <pc:docMk/>
            <pc:sldMk cId="451005107" sldId="284"/>
            <ac:picMk id="13" creationId="{EF794EAF-3CEE-21F7-C7B9-1A356DCD6AC8}"/>
          </ac:picMkLst>
        </pc:picChg>
        <pc:picChg chg="add mod">
          <ac:chgData name="Campbell, Neil" userId="310ab265-995c-4e4b-ad2f-3e58778b3610" providerId="ADAL" clId="{384E4B6A-5B6B-4D8F-90E5-9D32E4A32509}" dt="2022-07-22T19:36:02.226" v="26"/>
          <ac:picMkLst>
            <pc:docMk/>
            <pc:sldMk cId="451005107" sldId="284"/>
            <ac:picMk id="14" creationId="{5BB14F5A-3BBD-4976-29BC-93CE7500CEE9}"/>
          </ac:picMkLst>
        </pc:picChg>
      </pc:sldChg>
      <pc:sldChg chg="addSp modSp">
        <pc:chgData name="Campbell, Neil" userId="310ab265-995c-4e4b-ad2f-3e58778b3610" providerId="ADAL" clId="{384E4B6A-5B6B-4D8F-90E5-9D32E4A32509}" dt="2022-07-22T19:37:30.613" v="27"/>
        <pc:sldMkLst>
          <pc:docMk/>
          <pc:sldMk cId="121378688" sldId="285"/>
        </pc:sldMkLst>
        <pc:picChg chg="add mod">
          <ac:chgData name="Campbell, Neil" userId="310ab265-995c-4e4b-ad2f-3e58778b3610" providerId="ADAL" clId="{384E4B6A-5B6B-4D8F-90E5-9D32E4A32509}" dt="2022-07-22T19:37:30.613" v="27"/>
          <ac:picMkLst>
            <pc:docMk/>
            <pc:sldMk cId="121378688" sldId="285"/>
            <ac:picMk id="3" creationId="{93E7B052-A1EF-802B-B384-C5D7D510BFBB}"/>
          </ac:picMkLst>
        </pc:picChg>
      </pc:sldChg>
      <pc:sldChg chg="addSp delSp modSp modTransition modAnim">
        <pc:chgData name="Campbell, Neil" userId="310ab265-995c-4e4b-ad2f-3e58778b3610" providerId="ADAL" clId="{384E4B6A-5B6B-4D8F-90E5-9D32E4A32509}" dt="2022-07-22T19:39:41.569" v="32"/>
        <pc:sldMkLst>
          <pc:docMk/>
          <pc:sldMk cId="3082319895" sldId="286"/>
        </pc:sldMkLst>
        <pc:picChg chg="add del mod">
          <ac:chgData name="Campbell, Neil" userId="310ab265-995c-4e4b-ad2f-3e58778b3610" providerId="ADAL" clId="{384E4B6A-5B6B-4D8F-90E5-9D32E4A32509}" dt="2022-07-22T19:38:53.740" v="29"/>
          <ac:picMkLst>
            <pc:docMk/>
            <pc:sldMk cId="3082319895" sldId="286"/>
            <ac:picMk id="3" creationId="{3D734C25-41D0-6B7D-1D23-028E877D29C8}"/>
          </ac:picMkLst>
        </pc:picChg>
        <pc:picChg chg="add del mod">
          <ac:chgData name="Campbell, Neil" userId="310ab265-995c-4e4b-ad2f-3e58778b3610" providerId="ADAL" clId="{384E4B6A-5B6B-4D8F-90E5-9D32E4A32509}" dt="2022-07-22T19:39:14.087" v="31"/>
          <ac:picMkLst>
            <pc:docMk/>
            <pc:sldMk cId="3082319895" sldId="286"/>
            <ac:picMk id="4" creationId="{571C5485-2E93-B878-3CD3-0DB1A67B4BAE}"/>
          </ac:picMkLst>
        </pc:picChg>
        <pc:picChg chg="add mod">
          <ac:chgData name="Campbell, Neil" userId="310ab265-995c-4e4b-ad2f-3e58778b3610" providerId="ADAL" clId="{384E4B6A-5B6B-4D8F-90E5-9D32E4A32509}" dt="2022-07-22T19:39:41.569" v="32"/>
          <ac:picMkLst>
            <pc:docMk/>
            <pc:sldMk cId="3082319895" sldId="286"/>
            <ac:picMk id="5" creationId="{483BAFAB-580B-97A5-A089-BD0CBC19AD32}"/>
          </ac:picMkLst>
        </pc:picChg>
      </pc:sldChg>
      <pc:sldChg chg="addSp delSp modSp modTransition modAnim">
        <pc:chgData name="Campbell, Neil" userId="310ab265-995c-4e4b-ad2f-3e58778b3610" providerId="ADAL" clId="{384E4B6A-5B6B-4D8F-90E5-9D32E4A32509}" dt="2022-07-22T19:58:20.372" v="56"/>
        <pc:sldMkLst>
          <pc:docMk/>
          <pc:sldMk cId="1521583495" sldId="287"/>
        </pc:sldMkLst>
        <pc:picChg chg="add del mod">
          <ac:chgData name="Campbell, Neil" userId="310ab265-995c-4e4b-ad2f-3e58778b3610" providerId="ADAL" clId="{384E4B6A-5B6B-4D8F-90E5-9D32E4A32509}" dt="2022-07-22T19:54:54.095" v="47"/>
          <ac:picMkLst>
            <pc:docMk/>
            <pc:sldMk cId="1521583495" sldId="287"/>
            <ac:picMk id="5" creationId="{4AF2C33F-3A9D-2AA6-2223-B592538DFA3B}"/>
          </ac:picMkLst>
        </pc:picChg>
        <pc:picChg chg="add del mod">
          <ac:chgData name="Campbell, Neil" userId="310ab265-995c-4e4b-ad2f-3e58778b3610" providerId="ADAL" clId="{384E4B6A-5B6B-4D8F-90E5-9D32E4A32509}" dt="2022-07-22T19:55:28.487" v="49"/>
          <ac:picMkLst>
            <pc:docMk/>
            <pc:sldMk cId="1521583495" sldId="287"/>
            <ac:picMk id="6" creationId="{91E7D989-99AE-F168-DAD5-2B5D421737A2}"/>
          </ac:picMkLst>
        </pc:picChg>
        <pc:picChg chg="add del mod">
          <ac:chgData name="Campbell, Neil" userId="310ab265-995c-4e4b-ad2f-3e58778b3610" providerId="ADAL" clId="{384E4B6A-5B6B-4D8F-90E5-9D32E4A32509}" dt="2022-07-22T19:55:45.728" v="51"/>
          <ac:picMkLst>
            <pc:docMk/>
            <pc:sldMk cId="1521583495" sldId="287"/>
            <ac:picMk id="7" creationId="{B2031B00-4EE7-9545-4F37-BF2C99138303}"/>
          </ac:picMkLst>
        </pc:picChg>
        <pc:picChg chg="add del mod">
          <ac:chgData name="Campbell, Neil" userId="310ab265-995c-4e4b-ad2f-3e58778b3610" providerId="ADAL" clId="{384E4B6A-5B6B-4D8F-90E5-9D32E4A32509}" dt="2022-07-22T19:57:32.946" v="53"/>
          <ac:picMkLst>
            <pc:docMk/>
            <pc:sldMk cId="1521583495" sldId="287"/>
            <ac:picMk id="8" creationId="{6B3CB8BC-9551-179F-B452-D52FEE235F4A}"/>
          </ac:picMkLst>
        </pc:picChg>
        <pc:picChg chg="add del mod">
          <ac:chgData name="Campbell, Neil" userId="310ab265-995c-4e4b-ad2f-3e58778b3610" providerId="ADAL" clId="{384E4B6A-5B6B-4D8F-90E5-9D32E4A32509}" dt="2022-07-22T19:57:49.398" v="55"/>
          <ac:picMkLst>
            <pc:docMk/>
            <pc:sldMk cId="1521583495" sldId="287"/>
            <ac:picMk id="10" creationId="{9F55066D-87BA-102C-4A10-8D8B9DDD23B8}"/>
          </ac:picMkLst>
        </pc:picChg>
        <pc:picChg chg="add mod">
          <ac:chgData name="Campbell, Neil" userId="310ab265-995c-4e4b-ad2f-3e58778b3610" providerId="ADAL" clId="{384E4B6A-5B6B-4D8F-90E5-9D32E4A32509}" dt="2022-07-22T19:58:20.372" v="56"/>
          <ac:picMkLst>
            <pc:docMk/>
            <pc:sldMk cId="1521583495" sldId="287"/>
            <ac:picMk id="11" creationId="{7A845274-1798-04E4-2AD0-3AAEAE72A8BF}"/>
          </ac:picMkLst>
        </pc:picChg>
      </pc:sldChg>
      <pc:sldChg chg="addSp delSp modSp modTransition modAnim">
        <pc:chgData name="Campbell, Neil" userId="310ab265-995c-4e4b-ad2f-3e58778b3610" providerId="ADAL" clId="{384E4B6A-5B6B-4D8F-90E5-9D32E4A32509}" dt="2022-07-22T20:00:37.309" v="59"/>
        <pc:sldMkLst>
          <pc:docMk/>
          <pc:sldMk cId="732640346" sldId="288"/>
        </pc:sldMkLst>
        <pc:picChg chg="add del mod">
          <ac:chgData name="Campbell, Neil" userId="310ab265-995c-4e4b-ad2f-3e58778b3610" providerId="ADAL" clId="{384E4B6A-5B6B-4D8F-90E5-9D32E4A32509}" dt="2022-07-22T20:00:11.908" v="58"/>
          <ac:picMkLst>
            <pc:docMk/>
            <pc:sldMk cId="732640346" sldId="288"/>
            <ac:picMk id="3" creationId="{7AA3918E-4795-ADF4-4805-53FC5DACDC7C}"/>
          </ac:picMkLst>
        </pc:picChg>
        <pc:picChg chg="add mod">
          <ac:chgData name="Campbell, Neil" userId="310ab265-995c-4e4b-ad2f-3e58778b3610" providerId="ADAL" clId="{384E4B6A-5B6B-4D8F-90E5-9D32E4A32509}" dt="2022-07-22T20:00:37.309" v="59"/>
          <ac:picMkLst>
            <pc:docMk/>
            <pc:sldMk cId="732640346" sldId="288"/>
            <ac:picMk id="4" creationId="{3899EDE5-7F18-DA27-B6A4-A177670CBF9C}"/>
          </ac:picMkLst>
        </pc:picChg>
      </pc:sldChg>
      <pc:sldChg chg="addSp delSp modSp modTransition modAnim">
        <pc:chgData name="Campbell, Neil" userId="310ab265-995c-4e4b-ad2f-3e58778b3610" providerId="ADAL" clId="{384E4B6A-5B6B-4D8F-90E5-9D32E4A32509}" dt="2022-07-22T20:03:47.002" v="72"/>
        <pc:sldMkLst>
          <pc:docMk/>
          <pc:sldMk cId="1486723011" sldId="289"/>
        </pc:sldMkLst>
        <pc:picChg chg="add del mod">
          <ac:chgData name="Campbell, Neil" userId="310ab265-995c-4e4b-ad2f-3e58778b3610" providerId="ADAL" clId="{384E4B6A-5B6B-4D8F-90E5-9D32E4A32509}" dt="2022-07-22T20:01:07.271" v="61"/>
          <ac:picMkLst>
            <pc:docMk/>
            <pc:sldMk cId="1486723011" sldId="289"/>
            <ac:picMk id="3" creationId="{4B08320F-8379-91FE-5FC6-130296300B64}"/>
          </ac:picMkLst>
        </pc:picChg>
        <pc:picChg chg="add del mod">
          <ac:chgData name="Campbell, Neil" userId="310ab265-995c-4e4b-ad2f-3e58778b3610" providerId="ADAL" clId="{384E4B6A-5B6B-4D8F-90E5-9D32E4A32509}" dt="2022-07-22T20:01:21.490" v="63"/>
          <ac:picMkLst>
            <pc:docMk/>
            <pc:sldMk cId="1486723011" sldId="289"/>
            <ac:picMk id="4" creationId="{000FB2F1-C15A-7C42-B559-8DED650211B8}"/>
          </ac:picMkLst>
        </pc:picChg>
        <pc:picChg chg="add del mod">
          <ac:chgData name="Campbell, Neil" userId="310ab265-995c-4e4b-ad2f-3e58778b3610" providerId="ADAL" clId="{384E4B6A-5B6B-4D8F-90E5-9D32E4A32509}" dt="2022-07-22T20:01:37.363" v="65"/>
          <ac:picMkLst>
            <pc:docMk/>
            <pc:sldMk cId="1486723011" sldId="289"/>
            <ac:picMk id="5" creationId="{7C141C6B-AF83-E0A9-855E-0B814CEAE92E}"/>
          </ac:picMkLst>
        </pc:picChg>
        <pc:picChg chg="add del mod">
          <ac:chgData name="Campbell, Neil" userId="310ab265-995c-4e4b-ad2f-3e58778b3610" providerId="ADAL" clId="{384E4B6A-5B6B-4D8F-90E5-9D32E4A32509}" dt="2022-07-22T20:01:52.049" v="67"/>
          <ac:picMkLst>
            <pc:docMk/>
            <pc:sldMk cId="1486723011" sldId="289"/>
            <ac:picMk id="8" creationId="{D51C5116-4070-68F7-B2D5-9B7F8EB0AB8C}"/>
          </ac:picMkLst>
        </pc:picChg>
        <pc:picChg chg="add del mod">
          <ac:chgData name="Campbell, Neil" userId="310ab265-995c-4e4b-ad2f-3e58778b3610" providerId="ADAL" clId="{384E4B6A-5B6B-4D8F-90E5-9D32E4A32509}" dt="2022-07-22T20:02:52.264" v="69"/>
          <ac:picMkLst>
            <pc:docMk/>
            <pc:sldMk cId="1486723011" sldId="289"/>
            <ac:picMk id="9" creationId="{787AC39D-5809-6764-B8FE-28084E98419C}"/>
          </ac:picMkLst>
        </pc:picChg>
        <pc:picChg chg="add del mod">
          <ac:chgData name="Campbell, Neil" userId="310ab265-995c-4e4b-ad2f-3e58778b3610" providerId="ADAL" clId="{384E4B6A-5B6B-4D8F-90E5-9D32E4A32509}" dt="2022-07-22T20:03:23.310" v="71"/>
          <ac:picMkLst>
            <pc:docMk/>
            <pc:sldMk cId="1486723011" sldId="289"/>
            <ac:picMk id="10" creationId="{7C392D17-DE1F-C330-5FE0-5EBE53229368}"/>
          </ac:picMkLst>
        </pc:picChg>
        <pc:picChg chg="add mod">
          <ac:chgData name="Campbell, Neil" userId="310ab265-995c-4e4b-ad2f-3e58778b3610" providerId="ADAL" clId="{384E4B6A-5B6B-4D8F-90E5-9D32E4A32509}" dt="2022-07-22T20:03:47.002" v="72"/>
          <ac:picMkLst>
            <pc:docMk/>
            <pc:sldMk cId="1486723011" sldId="289"/>
            <ac:picMk id="11" creationId="{EBDBA0B9-2A4B-0B3A-19C3-37F77C738BEE}"/>
          </ac:picMkLst>
        </pc:picChg>
      </pc:sldChg>
      <pc:sldChg chg="addSp delSp modSp modTransition modAnim">
        <pc:chgData name="Campbell, Neil" userId="310ab265-995c-4e4b-ad2f-3e58778b3610" providerId="ADAL" clId="{384E4B6A-5B6B-4D8F-90E5-9D32E4A32509}" dt="2022-07-22T20:39:57.926" v="110"/>
        <pc:sldMkLst>
          <pc:docMk/>
          <pc:sldMk cId="2382169991" sldId="290"/>
        </pc:sldMkLst>
        <pc:picChg chg="add del mod">
          <ac:chgData name="Campbell, Neil" userId="310ab265-995c-4e4b-ad2f-3e58778b3610" providerId="ADAL" clId="{384E4B6A-5B6B-4D8F-90E5-9D32E4A32509}" dt="2022-07-22T20:39:17.932" v="109"/>
          <ac:picMkLst>
            <pc:docMk/>
            <pc:sldMk cId="2382169991" sldId="290"/>
            <ac:picMk id="4" creationId="{47291018-183C-DC94-2967-0E98074FC079}"/>
          </ac:picMkLst>
        </pc:picChg>
        <pc:picChg chg="add mod">
          <ac:chgData name="Campbell, Neil" userId="310ab265-995c-4e4b-ad2f-3e58778b3610" providerId="ADAL" clId="{384E4B6A-5B6B-4D8F-90E5-9D32E4A32509}" dt="2022-07-22T20:39:57.926" v="110"/>
          <ac:picMkLst>
            <pc:docMk/>
            <pc:sldMk cId="2382169991" sldId="290"/>
            <ac:picMk id="5" creationId="{D64995DD-56DF-A649-E657-F6CB6CCAC043}"/>
          </ac:picMkLst>
        </pc:picChg>
      </pc:sldChg>
      <pc:sldChg chg="addSp delSp modSp modTransition modAnim">
        <pc:chgData name="Campbell, Neil" userId="310ab265-995c-4e4b-ad2f-3e58778b3610" providerId="ADAL" clId="{384E4B6A-5B6B-4D8F-90E5-9D32E4A32509}" dt="2022-07-22T20:42:36.299" v="116"/>
        <pc:sldMkLst>
          <pc:docMk/>
          <pc:sldMk cId="738675725" sldId="291"/>
        </pc:sldMkLst>
        <pc:picChg chg="add del mod">
          <ac:chgData name="Campbell, Neil" userId="310ab265-995c-4e4b-ad2f-3e58778b3610" providerId="ADAL" clId="{384E4B6A-5B6B-4D8F-90E5-9D32E4A32509}" dt="2022-07-22T20:14:52.600" v="75"/>
          <ac:picMkLst>
            <pc:docMk/>
            <pc:sldMk cId="738675725" sldId="291"/>
            <ac:picMk id="4" creationId="{8350D309-5837-DBF6-F57C-5211BBB6007D}"/>
          </ac:picMkLst>
        </pc:picChg>
        <pc:picChg chg="add del mod">
          <ac:chgData name="Campbell, Neil" userId="310ab265-995c-4e4b-ad2f-3e58778b3610" providerId="ADAL" clId="{384E4B6A-5B6B-4D8F-90E5-9D32E4A32509}" dt="2022-07-22T20:16:37.694" v="77"/>
          <ac:picMkLst>
            <pc:docMk/>
            <pc:sldMk cId="738675725" sldId="291"/>
            <ac:picMk id="5" creationId="{124766EE-9F67-D367-B062-181FC327F3D0}"/>
          </ac:picMkLst>
        </pc:picChg>
        <pc:picChg chg="add del mod">
          <ac:chgData name="Campbell, Neil" userId="310ab265-995c-4e4b-ad2f-3e58778b3610" providerId="ADAL" clId="{384E4B6A-5B6B-4D8F-90E5-9D32E4A32509}" dt="2022-07-22T20:19:00.800" v="79"/>
          <ac:picMkLst>
            <pc:docMk/>
            <pc:sldMk cId="738675725" sldId="291"/>
            <ac:picMk id="10" creationId="{9F9C203C-4B17-4903-58E1-CD89CE070349}"/>
          </ac:picMkLst>
        </pc:picChg>
        <pc:picChg chg="add del mod">
          <ac:chgData name="Campbell, Neil" userId="310ab265-995c-4e4b-ad2f-3e58778b3610" providerId="ADAL" clId="{384E4B6A-5B6B-4D8F-90E5-9D32E4A32509}" dt="2022-07-22T20:41:14.990" v="111"/>
          <ac:picMkLst>
            <pc:docMk/>
            <pc:sldMk cId="738675725" sldId="291"/>
            <ac:picMk id="11" creationId="{D307933F-C49B-F143-F170-E05E276C752F}"/>
          </ac:picMkLst>
        </pc:picChg>
        <pc:picChg chg="add del mod">
          <ac:chgData name="Campbell, Neil" userId="310ab265-995c-4e4b-ad2f-3e58778b3610" providerId="ADAL" clId="{384E4B6A-5B6B-4D8F-90E5-9D32E4A32509}" dt="2022-07-22T20:41:31.423" v="113"/>
          <ac:picMkLst>
            <pc:docMk/>
            <pc:sldMk cId="738675725" sldId="291"/>
            <ac:picMk id="12" creationId="{B880CAB8-95EE-C87D-518E-611B7975063A}"/>
          </ac:picMkLst>
        </pc:picChg>
        <pc:picChg chg="add del mod">
          <ac:chgData name="Campbell, Neil" userId="310ab265-995c-4e4b-ad2f-3e58778b3610" providerId="ADAL" clId="{384E4B6A-5B6B-4D8F-90E5-9D32E4A32509}" dt="2022-07-22T20:41:45.126" v="115"/>
          <ac:picMkLst>
            <pc:docMk/>
            <pc:sldMk cId="738675725" sldId="291"/>
            <ac:picMk id="13" creationId="{F73634AB-71C6-1A8B-371F-23C26B4231E1}"/>
          </ac:picMkLst>
        </pc:picChg>
        <pc:picChg chg="add mod">
          <ac:chgData name="Campbell, Neil" userId="310ab265-995c-4e4b-ad2f-3e58778b3610" providerId="ADAL" clId="{384E4B6A-5B6B-4D8F-90E5-9D32E4A32509}" dt="2022-07-22T20:42:36.299" v="116"/>
          <ac:picMkLst>
            <pc:docMk/>
            <pc:sldMk cId="738675725" sldId="291"/>
            <ac:picMk id="14" creationId="{5B335A03-868A-5A5D-950B-4B5EBB633508}"/>
          </ac:picMkLst>
        </pc:picChg>
      </pc:sldChg>
      <pc:sldChg chg="addSp modSp">
        <pc:chgData name="Campbell, Neil" userId="310ab265-995c-4e4b-ad2f-3e58778b3610" providerId="ADAL" clId="{384E4B6A-5B6B-4D8F-90E5-9D32E4A32509}" dt="2022-07-22T20:21:07.537" v="81"/>
        <pc:sldMkLst>
          <pc:docMk/>
          <pc:sldMk cId="304620622" sldId="292"/>
        </pc:sldMkLst>
        <pc:picChg chg="add mod">
          <ac:chgData name="Campbell, Neil" userId="310ab265-995c-4e4b-ad2f-3e58778b3610" providerId="ADAL" clId="{384E4B6A-5B6B-4D8F-90E5-9D32E4A32509}" dt="2022-07-22T20:21:07.537" v="81"/>
          <ac:picMkLst>
            <pc:docMk/>
            <pc:sldMk cId="304620622" sldId="292"/>
            <ac:picMk id="5" creationId="{F4C3BE12-E520-76C7-6512-E81DB8C675A9}"/>
          </ac:picMkLst>
        </pc:picChg>
      </pc:sldChg>
      <pc:sldChg chg="addSp delSp modSp modTransition modAnim">
        <pc:chgData name="Campbell, Neil" userId="310ab265-995c-4e4b-ad2f-3e58778b3610" providerId="ADAL" clId="{384E4B6A-5B6B-4D8F-90E5-9D32E4A32509}" dt="2022-07-22T20:44:07.381" v="118"/>
        <pc:sldMkLst>
          <pc:docMk/>
          <pc:sldMk cId="789351420" sldId="293"/>
        </pc:sldMkLst>
        <pc:picChg chg="add del mod">
          <ac:chgData name="Campbell, Neil" userId="310ab265-995c-4e4b-ad2f-3e58778b3610" providerId="ADAL" clId="{384E4B6A-5B6B-4D8F-90E5-9D32E4A32509}" dt="2022-07-22T20:22:24.843" v="83"/>
          <ac:picMkLst>
            <pc:docMk/>
            <pc:sldMk cId="789351420" sldId="293"/>
            <ac:picMk id="3" creationId="{F6A8D8C5-2B09-C61C-55BE-28C6F4C4ABB7}"/>
          </ac:picMkLst>
        </pc:picChg>
        <pc:picChg chg="add del mod">
          <ac:chgData name="Campbell, Neil" userId="310ab265-995c-4e4b-ad2f-3e58778b3610" providerId="ADAL" clId="{384E4B6A-5B6B-4D8F-90E5-9D32E4A32509}" dt="2022-07-22T20:23:18.320" v="85"/>
          <ac:picMkLst>
            <pc:docMk/>
            <pc:sldMk cId="789351420" sldId="293"/>
            <ac:picMk id="4" creationId="{8783B96B-D2D9-CCE3-27C3-9A43FC02F78D}"/>
          </ac:picMkLst>
        </pc:picChg>
        <pc:picChg chg="add del mod">
          <ac:chgData name="Campbell, Neil" userId="310ab265-995c-4e4b-ad2f-3e58778b3610" providerId="ADAL" clId="{384E4B6A-5B6B-4D8F-90E5-9D32E4A32509}" dt="2022-07-22T20:23:35.597" v="87"/>
          <ac:picMkLst>
            <pc:docMk/>
            <pc:sldMk cId="789351420" sldId="293"/>
            <ac:picMk id="5" creationId="{F5E4C9E1-0678-EF6C-186A-0B9C69127E2B}"/>
          </ac:picMkLst>
        </pc:picChg>
        <pc:picChg chg="add del mod">
          <ac:chgData name="Campbell, Neil" userId="310ab265-995c-4e4b-ad2f-3e58778b3610" providerId="ADAL" clId="{384E4B6A-5B6B-4D8F-90E5-9D32E4A32509}" dt="2022-07-22T20:23:51.575" v="89"/>
          <ac:picMkLst>
            <pc:docMk/>
            <pc:sldMk cId="789351420" sldId="293"/>
            <ac:picMk id="7" creationId="{007877CF-E652-4141-0DD2-002902B8A2F8}"/>
          </ac:picMkLst>
        </pc:picChg>
        <pc:picChg chg="add del mod">
          <ac:chgData name="Campbell, Neil" userId="310ab265-995c-4e4b-ad2f-3e58778b3610" providerId="ADAL" clId="{384E4B6A-5B6B-4D8F-90E5-9D32E4A32509}" dt="2022-07-22T20:24:03.789" v="91"/>
          <ac:picMkLst>
            <pc:docMk/>
            <pc:sldMk cId="789351420" sldId="293"/>
            <ac:picMk id="9" creationId="{9C8337D3-8DAF-D076-37B4-AA365FE71BF1}"/>
          </ac:picMkLst>
        </pc:picChg>
        <pc:picChg chg="add del mod">
          <ac:chgData name="Campbell, Neil" userId="310ab265-995c-4e4b-ad2f-3e58778b3610" providerId="ADAL" clId="{384E4B6A-5B6B-4D8F-90E5-9D32E4A32509}" dt="2022-07-22T20:26:10.505" v="93"/>
          <ac:picMkLst>
            <pc:docMk/>
            <pc:sldMk cId="789351420" sldId="293"/>
            <ac:picMk id="10" creationId="{1DCFB28D-46E4-5E7D-102D-761C6039B752}"/>
          </ac:picMkLst>
        </pc:picChg>
        <pc:picChg chg="add del mod">
          <ac:chgData name="Campbell, Neil" userId="310ab265-995c-4e4b-ad2f-3e58778b3610" providerId="ADAL" clId="{384E4B6A-5B6B-4D8F-90E5-9D32E4A32509}" dt="2022-07-22T20:26:30.427" v="95"/>
          <ac:picMkLst>
            <pc:docMk/>
            <pc:sldMk cId="789351420" sldId="293"/>
            <ac:picMk id="11" creationId="{1DD02527-466C-8DE4-D57F-F457D83E4C63}"/>
          </ac:picMkLst>
        </pc:picChg>
        <pc:picChg chg="add del mod">
          <ac:chgData name="Campbell, Neil" userId="310ab265-995c-4e4b-ad2f-3e58778b3610" providerId="ADAL" clId="{384E4B6A-5B6B-4D8F-90E5-9D32E4A32509}" dt="2022-07-22T20:26:47.406" v="97"/>
          <ac:picMkLst>
            <pc:docMk/>
            <pc:sldMk cId="789351420" sldId="293"/>
            <ac:picMk id="12" creationId="{2C3E8376-454F-87D4-2FE0-BAA432FEA515}"/>
          </ac:picMkLst>
        </pc:picChg>
        <pc:picChg chg="add del mod">
          <ac:chgData name="Campbell, Neil" userId="310ab265-995c-4e4b-ad2f-3e58778b3610" providerId="ADAL" clId="{384E4B6A-5B6B-4D8F-90E5-9D32E4A32509}" dt="2022-07-22T20:27:15.951" v="99"/>
          <ac:picMkLst>
            <pc:docMk/>
            <pc:sldMk cId="789351420" sldId="293"/>
            <ac:picMk id="13" creationId="{553147D3-5C1C-80E5-B355-2499CD67E6D0}"/>
          </ac:picMkLst>
        </pc:picChg>
        <pc:picChg chg="add del mod">
          <ac:chgData name="Campbell, Neil" userId="310ab265-995c-4e4b-ad2f-3e58778b3610" providerId="ADAL" clId="{384E4B6A-5B6B-4D8F-90E5-9D32E4A32509}" dt="2022-07-22T20:27:40.300" v="101"/>
          <ac:picMkLst>
            <pc:docMk/>
            <pc:sldMk cId="789351420" sldId="293"/>
            <ac:picMk id="14" creationId="{DF06B50C-7C3E-27A1-3E65-B4031911655B}"/>
          </ac:picMkLst>
        </pc:picChg>
        <pc:picChg chg="add del mod">
          <ac:chgData name="Campbell, Neil" userId="310ab265-995c-4e4b-ad2f-3e58778b3610" providerId="ADAL" clId="{384E4B6A-5B6B-4D8F-90E5-9D32E4A32509}" dt="2022-07-22T20:28:04.253" v="103"/>
          <ac:picMkLst>
            <pc:docMk/>
            <pc:sldMk cId="789351420" sldId="293"/>
            <ac:picMk id="19" creationId="{9F482518-56EC-E1AF-F3C1-EF7283DF2ED3}"/>
          </ac:picMkLst>
        </pc:picChg>
        <pc:picChg chg="add del mod">
          <ac:chgData name="Campbell, Neil" userId="310ab265-995c-4e4b-ad2f-3e58778b3610" providerId="ADAL" clId="{384E4B6A-5B6B-4D8F-90E5-9D32E4A32509}" dt="2022-07-22T20:43:42.454" v="117"/>
          <ac:picMkLst>
            <pc:docMk/>
            <pc:sldMk cId="789351420" sldId="293"/>
            <ac:picMk id="20" creationId="{94108582-FAD1-0590-56C7-6E1E16AF41E1}"/>
          </ac:picMkLst>
        </pc:picChg>
        <pc:picChg chg="add mod">
          <ac:chgData name="Campbell, Neil" userId="310ab265-995c-4e4b-ad2f-3e58778b3610" providerId="ADAL" clId="{384E4B6A-5B6B-4D8F-90E5-9D32E4A32509}" dt="2022-07-22T20:44:07.381" v="118"/>
          <ac:picMkLst>
            <pc:docMk/>
            <pc:sldMk cId="789351420" sldId="293"/>
            <ac:picMk id="21" creationId="{0192EC46-D1EC-2804-36F8-D7D9FEAA1929}"/>
          </ac:picMkLst>
        </pc:picChg>
      </pc:sldChg>
      <pc:sldChg chg="addSp delSp modSp modTransition modAnim">
        <pc:chgData name="Campbell, Neil" userId="310ab265-995c-4e4b-ad2f-3e58778b3610" providerId="ADAL" clId="{384E4B6A-5B6B-4D8F-90E5-9D32E4A32509}" dt="2022-07-22T20:47:13.448" v="124"/>
        <pc:sldMkLst>
          <pc:docMk/>
          <pc:sldMk cId="1716137758" sldId="294"/>
        </pc:sldMkLst>
        <pc:picChg chg="add del mod">
          <ac:chgData name="Campbell, Neil" userId="310ab265-995c-4e4b-ad2f-3e58778b3610" providerId="ADAL" clId="{384E4B6A-5B6B-4D8F-90E5-9D32E4A32509}" dt="2022-07-22T20:44:22.766" v="119"/>
          <ac:picMkLst>
            <pc:docMk/>
            <pc:sldMk cId="1716137758" sldId="294"/>
            <ac:picMk id="3" creationId="{696CF75D-3BE5-7E7A-02EB-315F191DA9E0}"/>
          </ac:picMkLst>
        </pc:picChg>
        <pc:picChg chg="add del mod">
          <ac:chgData name="Campbell, Neil" userId="310ab265-995c-4e4b-ad2f-3e58778b3610" providerId="ADAL" clId="{384E4B6A-5B6B-4D8F-90E5-9D32E4A32509}" dt="2022-07-22T20:45:05.721" v="121"/>
          <ac:picMkLst>
            <pc:docMk/>
            <pc:sldMk cId="1716137758" sldId="294"/>
            <ac:picMk id="4" creationId="{AF08A239-E8D3-AAD8-431D-C252C87EF2AF}"/>
          </ac:picMkLst>
        </pc:picChg>
        <pc:picChg chg="add del mod">
          <ac:chgData name="Campbell, Neil" userId="310ab265-995c-4e4b-ad2f-3e58778b3610" providerId="ADAL" clId="{384E4B6A-5B6B-4D8F-90E5-9D32E4A32509}" dt="2022-07-22T20:45:44.911" v="123"/>
          <ac:picMkLst>
            <pc:docMk/>
            <pc:sldMk cId="1716137758" sldId="294"/>
            <ac:picMk id="5" creationId="{C0C01DEF-C1EA-A4E5-9F35-5E0687A3E630}"/>
          </ac:picMkLst>
        </pc:picChg>
        <pc:picChg chg="add mod">
          <ac:chgData name="Campbell, Neil" userId="310ab265-995c-4e4b-ad2f-3e58778b3610" providerId="ADAL" clId="{384E4B6A-5B6B-4D8F-90E5-9D32E4A32509}" dt="2022-07-22T20:47:13.448" v="124"/>
          <ac:picMkLst>
            <pc:docMk/>
            <pc:sldMk cId="1716137758" sldId="294"/>
            <ac:picMk id="7" creationId="{3273A0D5-B43F-685E-F9B4-D6EDA19713E8}"/>
          </ac:picMkLst>
        </pc:picChg>
      </pc:sldChg>
      <pc:sldChg chg="addSp delSp modSp modTransition modAnim">
        <pc:chgData name="Campbell, Neil" userId="310ab265-995c-4e4b-ad2f-3e58778b3610" providerId="ADAL" clId="{384E4B6A-5B6B-4D8F-90E5-9D32E4A32509}" dt="2022-07-22T20:48:16.034" v="126"/>
        <pc:sldMkLst>
          <pc:docMk/>
          <pc:sldMk cId="933986276" sldId="295"/>
        </pc:sldMkLst>
        <pc:picChg chg="add del mod">
          <ac:chgData name="Campbell, Neil" userId="310ab265-995c-4e4b-ad2f-3e58778b3610" providerId="ADAL" clId="{384E4B6A-5B6B-4D8F-90E5-9D32E4A32509}" dt="2022-07-22T20:47:54.049" v="125"/>
          <ac:picMkLst>
            <pc:docMk/>
            <pc:sldMk cId="933986276" sldId="295"/>
            <ac:picMk id="3" creationId="{E80FBAE0-68B5-8556-6DB2-3517F5727CFE}"/>
          </ac:picMkLst>
        </pc:picChg>
        <pc:picChg chg="add mod">
          <ac:chgData name="Campbell, Neil" userId="310ab265-995c-4e4b-ad2f-3e58778b3610" providerId="ADAL" clId="{384E4B6A-5B6B-4D8F-90E5-9D32E4A32509}" dt="2022-07-22T20:48:16.034" v="126"/>
          <ac:picMkLst>
            <pc:docMk/>
            <pc:sldMk cId="933986276" sldId="295"/>
            <ac:picMk id="4" creationId="{05FE9B51-1676-966B-64B4-4A26EAF5CB53}"/>
          </ac:picMkLst>
        </pc:picChg>
      </pc:sldChg>
      <pc:sldChg chg="addSp delSp modSp modTransition modAnim">
        <pc:chgData name="Campbell, Neil" userId="310ab265-995c-4e4b-ad2f-3e58778b3610" providerId="ADAL" clId="{384E4B6A-5B6B-4D8F-90E5-9D32E4A32509}" dt="2022-07-22T20:48:52.878" v="128"/>
        <pc:sldMkLst>
          <pc:docMk/>
          <pc:sldMk cId="737856304" sldId="296"/>
        </pc:sldMkLst>
        <pc:picChg chg="add del mod">
          <ac:chgData name="Campbell, Neil" userId="310ab265-995c-4e4b-ad2f-3e58778b3610" providerId="ADAL" clId="{384E4B6A-5B6B-4D8F-90E5-9D32E4A32509}" dt="2022-07-22T20:48:29.030" v="127"/>
          <ac:picMkLst>
            <pc:docMk/>
            <pc:sldMk cId="737856304" sldId="296"/>
            <ac:picMk id="3" creationId="{2E26D956-33A1-85D1-7CAD-ED8C459D3852}"/>
          </ac:picMkLst>
        </pc:picChg>
        <pc:picChg chg="add mod">
          <ac:chgData name="Campbell, Neil" userId="310ab265-995c-4e4b-ad2f-3e58778b3610" providerId="ADAL" clId="{384E4B6A-5B6B-4D8F-90E5-9D32E4A32509}" dt="2022-07-22T20:48:52.878" v="128"/>
          <ac:picMkLst>
            <pc:docMk/>
            <pc:sldMk cId="737856304" sldId="296"/>
            <ac:picMk id="4" creationId="{60AA71E6-0A0A-58D2-547F-A489E7FFC4B1}"/>
          </ac:picMkLst>
        </pc:picChg>
      </pc:sldChg>
      <pc:sldChg chg="addSp delSp modSp modTransition modAnim">
        <pc:chgData name="Campbell, Neil" userId="310ab265-995c-4e4b-ad2f-3e58778b3610" providerId="ADAL" clId="{384E4B6A-5B6B-4D8F-90E5-9D32E4A32509}" dt="2022-07-22T20:49:30.096" v="130"/>
        <pc:sldMkLst>
          <pc:docMk/>
          <pc:sldMk cId="3770339355" sldId="297"/>
        </pc:sldMkLst>
        <pc:picChg chg="add del mod">
          <ac:chgData name="Campbell, Neil" userId="310ab265-995c-4e4b-ad2f-3e58778b3610" providerId="ADAL" clId="{384E4B6A-5B6B-4D8F-90E5-9D32E4A32509}" dt="2022-07-22T20:49:09.918" v="129"/>
          <ac:picMkLst>
            <pc:docMk/>
            <pc:sldMk cId="3770339355" sldId="297"/>
            <ac:picMk id="3" creationId="{4A4D63D4-E402-D81E-BF43-F083C61F58EC}"/>
          </ac:picMkLst>
        </pc:picChg>
        <pc:picChg chg="add mod">
          <ac:chgData name="Campbell, Neil" userId="310ab265-995c-4e4b-ad2f-3e58778b3610" providerId="ADAL" clId="{384E4B6A-5B6B-4D8F-90E5-9D32E4A32509}" dt="2022-07-22T20:49:30.096" v="130"/>
          <ac:picMkLst>
            <pc:docMk/>
            <pc:sldMk cId="3770339355" sldId="297"/>
            <ac:picMk id="4" creationId="{25F37C35-B070-5235-D84C-70D14CA46EBE}"/>
          </ac:picMkLst>
        </pc:picChg>
      </pc:sldChg>
      <pc:sldChg chg="addSp modSp">
        <pc:chgData name="Campbell, Neil" userId="310ab265-995c-4e4b-ad2f-3e58778b3610" providerId="ADAL" clId="{384E4B6A-5B6B-4D8F-90E5-9D32E4A32509}" dt="2022-07-22T20:50:56.424" v="131"/>
        <pc:sldMkLst>
          <pc:docMk/>
          <pc:sldMk cId="1363554631" sldId="298"/>
        </pc:sldMkLst>
        <pc:picChg chg="add mod">
          <ac:chgData name="Campbell, Neil" userId="310ab265-995c-4e4b-ad2f-3e58778b3610" providerId="ADAL" clId="{384E4B6A-5B6B-4D8F-90E5-9D32E4A32509}" dt="2022-07-22T20:50:56.424" v="131"/>
          <ac:picMkLst>
            <pc:docMk/>
            <pc:sldMk cId="1363554631" sldId="298"/>
            <ac:picMk id="3" creationId="{8D3B7621-BBDE-D26E-0B05-80FC22E16DF5}"/>
          </ac:picMkLst>
        </pc:picChg>
      </pc:sldChg>
      <pc:sldChg chg="addSp delSp modSp modTransition modAnim">
        <pc:chgData name="Campbell, Neil" userId="310ab265-995c-4e4b-ad2f-3e58778b3610" providerId="ADAL" clId="{384E4B6A-5B6B-4D8F-90E5-9D32E4A32509}" dt="2022-07-22T20:53:02.603" v="134"/>
        <pc:sldMkLst>
          <pc:docMk/>
          <pc:sldMk cId="4081015810" sldId="299"/>
        </pc:sldMkLst>
        <pc:picChg chg="add del mod">
          <ac:chgData name="Campbell, Neil" userId="310ab265-995c-4e4b-ad2f-3e58778b3610" providerId="ADAL" clId="{384E4B6A-5B6B-4D8F-90E5-9D32E4A32509}" dt="2022-07-22T20:52:43.156" v="133"/>
          <ac:picMkLst>
            <pc:docMk/>
            <pc:sldMk cId="4081015810" sldId="299"/>
            <ac:picMk id="3" creationId="{36FD09FE-787E-0B0B-9E4E-BC18CD767CAA}"/>
          </ac:picMkLst>
        </pc:picChg>
        <pc:picChg chg="add mod">
          <ac:chgData name="Campbell, Neil" userId="310ab265-995c-4e4b-ad2f-3e58778b3610" providerId="ADAL" clId="{384E4B6A-5B6B-4D8F-90E5-9D32E4A32509}" dt="2022-07-22T20:53:02.603" v="134"/>
          <ac:picMkLst>
            <pc:docMk/>
            <pc:sldMk cId="4081015810" sldId="299"/>
            <ac:picMk id="4" creationId="{47B08A6B-928A-AAA1-536A-E45088327E49}"/>
          </ac:picMkLst>
        </pc:picChg>
      </pc:sldChg>
      <pc:sldChg chg="addSp delSp modSp modTransition modAnim">
        <pc:chgData name="Campbell, Neil" userId="310ab265-995c-4e4b-ad2f-3e58778b3610" providerId="ADAL" clId="{384E4B6A-5B6B-4D8F-90E5-9D32E4A32509}" dt="2022-07-22T20:57:30.418" v="139"/>
        <pc:sldMkLst>
          <pc:docMk/>
          <pc:sldMk cId="1850254217" sldId="300"/>
        </pc:sldMkLst>
        <pc:picChg chg="add del mod">
          <ac:chgData name="Campbell, Neil" userId="310ab265-995c-4e4b-ad2f-3e58778b3610" providerId="ADAL" clId="{384E4B6A-5B6B-4D8F-90E5-9D32E4A32509}" dt="2022-07-22T20:54:00.338" v="136"/>
          <ac:picMkLst>
            <pc:docMk/>
            <pc:sldMk cId="1850254217" sldId="300"/>
            <ac:picMk id="3" creationId="{0E9BCCD3-14E1-3510-2735-E0820F1714EF}"/>
          </ac:picMkLst>
        </pc:picChg>
        <pc:picChg chg="add del mod">
          <ac:chgData name="Campbell, Neil" userId="310ab265-995c-4e4b-ad2f-3e58778b3610" providerId="ADAL" clId="{384E4B6A-5B6B-4D8F-90E5-9D32E4A32509}" dt="2022-07-22T20:56:56.428" v="138"/>
          <ac:picMkLst>
            <pc:docMk/>
            <pc:sldMk cId="1850254217" sldId="300"/>
            <ac:picMk id="4" creationId="{357343B2-D907-3278-30D3-1633A55495DB}"/>
          </ac:picMkLst>
        </pc:picChg>
        <pc:picChg chg="add mod">
          <ac:chgData name="Campbell, Neil" userId="310ab265-995c-4e4b-ad2f-3e58778b3610" providerId="ADAL" clId="{384E4B6A-5B6B-4D8F-90E5-9D32E4A32509}" dt="2022-07-22T20:57:30.418" v="139"/>
          <ac:picMkLst>
            <pc:docMk/>
            <pc:sldMk cId="1850254217" sldId="300"/>
            <ac:picMk id="5" creationId="{3207FB10-E3A7-9D83-EE57-F5FCE2C3BA14}"/>
          </ac:picMkLst>
        </pc:picChg>
      </pc:sldChg>
      <pc:sldChg chg="addSp modSp">
        <pc:chgData name="Campbell, Neil" userId="310ab265-995c-4e4b-ad2f-3e58778b3610" providerId="ADAL" clId="{384E4B6A-5B6B-4D8F-90E5-9D32E4A32509}" dt="2022-07-22T20:58:45.404" v="140"/>
        <pc:sldMkLst>
          <pc:docMk/>
          <pc:sldMk cId="4172630888" sldId="301"/>
        </pc:sldMkLst>
        <pc:picChg chg="add mod">
          <ac:chgData name="Campbell, Neil" userId="310ab265-995c-4e4b-ad2f-3e58778b3610" providerId="ADAL" clId="{384E4B6A-5B6B-4D8F-90E5-9D32E4A32509}" dt="2022-07-22T20:58:45.404" v="140"/>
          <ac:picMkLst>
            <pc:docMk/>
            <pc:sldMk cId="4172630888" sldId="301"/>
            <ac:picMk id="3" creationId="{C4A5EB4A-C06C-8281-6019-B19EBA00BF4B}"/>
          </ac:picMkLst>
        </pc:picChg>
      </pc:sldChg>
      <pc:sldChg chg="addSp delSp modSp modTransition modAnim">
        <pc:chgData name="Campbell, Neil" userId="310ab265-995c-4e4b-ad2f-3e58778b3610" providerId="ADAL" clId="{384E4B6A-5B6B-4D8F-90E5-9D32E4A32509}" dt="2022-07-22T21:05:33.607" v="147"/>
        <pc:sldMkLst>
          <pc:docMk/>
          <pc:sldMk cId="1065699067" sldId="302"/>
        </pc:sldMkLst>
        <pc:picChg chg="add del mod">
          <ac:chgData name="Campbell, Neil" userId="310ab265-995c-4e4b-ad2f-3e58778b3610" providerId="ADAL" clId="{384E4B6A-5B6B-4D8F-90E5-9D32E4A32509}" dt="2022-07-22T21:04:20.645" v="142"/>
          <ac:picMkLst>
            <pc:docMk/>
            <pc:sldMk cId="1065699067" sldId="302"/>
            <ac:picMk id="3" creationId="{BB976DA2-F5A1-AED9-E95F-5E765426350C}"/>
          </ac:picMkLst>
        </pc:picChg>
        <pc:picChg chg="add del mod">
          <ac:chgData name="Campbell, Neil" userId="310ab265-995c-4e4b-ad2f-3e58778b3610" providerId="ADAL" clId="{384E4B6A-5B6B-4D8F-90E5-9D32E4A32509}" dt="2022-07-22T21:04:54.624" v="144"/>
          <ac:picMkLst>
            <pc:docMk/>
            <pc:sldMk cId="1065699067" sldId="302"/>
            <ac:picMk id="4" creationId="{867FFEBD-A782-5801-A421-EDDA974692BD}"/>
          </ac:picMkLst>
        </pc:picChg>
        <pc:picChg chg="add del mod">
          <ac:chgData name="Campbell, Neil" userId="310ab265-995c-4e4b-ad2f-3e58778b3610" providerId="ADAL" clId="{384E4B6A-5B6B-4D8F-90E5-9D32E4A32509}" dt="2022-07-22T21:05:05.497" v="146"/>
          <ac:picMkLst>
            <pc:docMk/>
            <pc:sldMk cId="1065699067" sldId="302"/>
            <ac:picMk id="5" creationId="{7F256C9F-D40C-C8B5-9400-E985F11C6B6F}"/>
          </ac:picMkLst>
        </pc:picChg>
        <pc:picChg chg="add mod">
          <ac:chgData name="Campbell, Neil" userId="310ab265-995c-4e4b-ad2f-3e58778b3610" providerId="ADAL" clId="{384E4B6A-5B6B-4D8F-90E5-9D32E4A32509}" dt="2022-07-22T21:05:33.607" v="147"/>
          <ac:picMkLst>
            <pc:docMk/>
            <pc:sldMk cId="1065699067" sldId="302"/>
            <ac:picMk id="9" creationId="{BEAAD414-597A-B8B6-8CE7-54F8B9761255}"/>
          </ac:picMkLst>
        </pc:picChg>
      </pc:sldChg>
      <pc:sldChg chg="addSp delSp modSp modTransition modAnim">
        <pc:chgData name="Campbell, Neil" userId="310ab265-995c-4e4b-ad2f-3e58778b3610" providerId="ADAL" clId="{384E4B6A-5B6B-4D8F-90E5-9D32E4A32509}" dt="2022-07-22T21:08:12.563" v="152"/>
        <pc:sldMkLst>
          <pc:docMk/>
          <pc:sldMk cId="911551234" sldId="303"/>
        </pc:sldMkLst>
        <pc:picChg chg="add del mod">
          <ac:chgData name="Campbell, Neil" userId="310ab265-995c-4e4b-ad2f-3e58778b3610" providerId="ADAL" clId="{384E4B6A-5B6B-4D8F-90E5-9D32E4A32509}" dt="2022-07-22T21:07:20.931" v="149"/>
          <ac:picMkLst>
            <pc:docMk/>
            <pc:sldMk cId="911551234" sldId="303"/>
            <ac:picMk id="3" creationId="{34FBAB41-0373-706D-E467-400DCEAC71EC}"/>
          </ac:picMkLst>
        </pc:picChg>
        <pc:picChg chg="add del mod">
          <ac:chgData name="Campbell, Neil" userId="310ab265-995c-4e4b-ad2f-3e58778b3610" providerId="ADAL" clId="{384E4B6A-5B6B-4D8F-90E5-9D32E4A32509}" dt="2022-07-22T21:07:33.087" v="151"/>
          <ac:picMkLst>
            <pc:docMk/>
            <pc:sldMk cId="911551234" sldId="303"/>
            <ac:picMk id="4" creationId="{966F616D-5D68-C97A-D18B-EB3A1E70C3D8}"/>
          </ac:picMkLst>
        </pc:picChg>
        <pc:picChg chg="add mod">
          <ac:chgData name="Campbell, Neil" userId="310ab265-995c-4e4b-ad2f-3e58778b3610" providerId="ADAL" clId="{384E4B6A-5B6B-4D8F-90E5-9D32E4A32509}" dt="2022-07-22T21:08:12.563" v="152"/>
          <ac:picMkLst>
            <pc:docMk/>
            <pc:sldMk cId="911551234" sldId="303"/>
            <ac:picMk id="5" creationId="{5EFFC985-D913-8765-6377-7C23B5B18546}"/>
          </ac:picMkLst>
        </pc:picChg>
      </pc:sldChg>
      <pc:sldChg chg="addSp delSp modSp modTransition modAnim">
        <pc:chgData name="Campbell, Neil" userId="310ab265-995c-4e4b-ad2f-3e58778b3610" providerId="ADAL" clId="{384E4B6A-5B6B-4D8F-90E5-9D32E4A32509}" dt="2022-07-22T21:13:09.019" v="159"/>
        <pc:sldMkLst>
          <pc:docMk/>
          <pc:sldMk cId="671214640" sldId="304"/>
        </pc:sldMkLst>
        <pc:picChg chg="add del mod">
          <ac:chgData name="Campbell, Neil" userId="310ab265-995c-4e4b-ad2f-3e58778b3610" providerId="ADAL" clId="{384E4B6A-5B6B-4D8F-90E5-9D32E4A32509}" dt="2022-07-22T21:10:45.256" v="154"/>
          <ac:picMkLst>
            <pc:docMk/>
            <pc:sldMk cId="671214640" sldId="304"/>
            <ac:picMk id="6" creationId="{765B0A98-51E1-D3E1-A4E4-0C7A56874167}"/>
          </ac:picMkLst>
        </pc:picChg>
        <pc:picChg chg="add del mod">
          <ac:chgData name="Campbell, Neil" userId="310ab265-995c-4e4b-ad2f-3e58778b3610" providerId="ADAL" clId="{384E4B6A-5B6B-4D8F-90E5-9D32E4A32509}" dt="2022-07-22T21:12:15.583" v="156"/>
          <ac:picMkLst>
            <pc:docMk/>
            <pc:sldMk cId="671214640" sldId="304"/>
            <ac:picMk id="7" creationId="{F6CDAE7B-C597-E4A6-0474-E4A2EBC6B746}"/>
          </ac:picMkLst>
        </pc:picChg>
        <pc:picChg chg="add del mod">
          <ac:chgData name="Campbell, Neil" userId="310ab265-995c-4e4b-ad2f-3e58778b3610" providerId="ADAL" clId="{384E4B6A-5B6B-4D8F-90E5-9D32E4A32509}" dt="2022-07-22T21:12:36.906" v="158"/>
          <ac:picMkLst>
            <pc:docMk/>
            <pc:sldMk cId="671214640" sldId="304"/>
            <ac:picMk id="8" creationId="{A4535E8C-149A-E70B-E53F-B2AFFAFD26F8}"/>
          </ac:picMkLst>
        </pc:picChg>
        <pc:picChg chg="add mod">
          <ac:chgData name="Campbell, Neil" userId="310ab265-995c-4e4b-ad2f-3e58778b3610" providerId="ADAL" clId="{384E4B6A-5B6B-4D8F-90E5-9D32E4A32509}" dt="2022-07-22T21:13:09.019" v="159"/>
          <ac:picMkLst>
            <pc:docMk/>
            <pc:sldMk cId="671214640" sldId="304"/>
            <ac:picMk id="10" creationId="{4AE1A633-4891-E31D-9C73-3F2AEFD981F3}"/>
          </ac:picMkLst>
        </pc:picChg>
      </pc:sldChg>
      <pc:sldChg chg="addSp modSp">
        <pc:chgData name="Campbell, Neil" userId="310ab265-995c-4e4b-ad2f-3e58778b3610" providerId="ADAL" clId="{384E4B6A-5B6B-4D8F-90E5-9D32E4A32509}" dt="2022-07-22T21:21:09.111" v="178"/>
        <pc:sldMkLst>
          <pc:docMk/>
          <pc:sldMk cId="4153536910" sldId="305"/>
        </pc:sldMkLst>
        <pc:picChg chg="add mod">
          <ac:chgData name="Campbell, Neil" userId="310ab265-995c-4e4b-ad2f-3e58778b3610" providerId="ADAL" clId="{384E4B6A-5B6B-4D8F-90E5-9D32E4A32509}" dt="2022-07-22T21:21:09.111" v="178"/>
          <ac:picMkLst>
            <pc:docMk/>
            <pc:sldMk cId="4153536910" sldId="305"/>
            <ac:picMk id="3" creationId="{864CEE55-380E-C32F-560B-0BFD96210D44}"/>
          </ac:picMkLst>
        </pc:picChg>
      </pc:sldChg>
      <pc:sldChg chg="addSp modSp">
        <pc:chgData name="Campbell, Neil" userId="310ab265-995c-4e4b-ad2f-3e58778b3610" providerId="ADAL" clId="{384E4B6A-5B6B-4D8F-90E5-9D32E4A32509}" dt="2022-07-22T21:13:40.932" v="160"/>
        <pc:sldMkLst>
          <pc:docMk/>
          <pc:sldMk cId="1164076209" sldId="306"/>
        </pc:sldMkLst>
        <pc:picChg chg="add mod">
          <ac:chgData name="Campbell, Neil" userId="310ab265-995c-4e4b-ad2f-3e58778b3610" providerId="ADAL" clId="{384E4B6A-5B6B-4D8F-90E5-9D32E4A32509}" dt="2022-07-22T21:13:40.932" v="160"/>
          <ac:picMkLst>
            <pc:docMk/>
            <pc:sldMk cId="1164076209" sldId="306"/>
            <ac:picMk id="4" creationId="{DF24FBC1-6D1F-2B9D-29C3-B732482D69F8}"/>
          </ac:picMkLst>
        </pc:picChg>
      </pc:sldChg>
      <pc:sldChg chg="addSp delSp modSp modTransition modAnim">
        <pc:chgData name="Campbell, Neil" userId="310ab265-995c-4e4b-ad2f-3e58778b3610" providerId="ADAL" clId="{384E4B6A-5B6B-4D8F-90E5-9D32E4A32509}" dt="2022-07-22T21:16:21.679" v="175"/>
        <pc:sldMkLst>
          <pc:docMk/>
          <pc:sldMk cId="3812619031" sldId="307"/>
        </pc:sldMkLst>
        <pc:picChg chg="add del mod">
          <ac:chgData name="Campbell, Neil" userId="310ab265-995c-4e4b-ad2f-3e58778b3610" providerId="ADAL" clId="{384E4B6A-5B6B-4D8F-90E5-9D32E4A32509}" dt="2022-07-22T21:14:21.241" v="162"/>
          <ac:picMkLst>
            <pc:docMk/>
            <pc:sldMk cId="3812619031" sldId="307"/>
            <ac:picMk id="3" creationId="{CFDE2492-6E53-B21E-1CD5-ABD2A201165C}"/>
          </ac:picMkLst>
        </pc:picChg>
        <pc:picChg chg="add del mod">
          <ac:chgData name="Campbell, Neil" userId="310ab265-995c-4e4b-ad2f-3e58778b3610" providerId="ADAL" clId="{384E4B6A-5B6B-4D8F-90E5-9D32E4A32509}" dt="2022-07-22T21:14:43.310" v="164"/>
          <ac:picMkLst>
            <pc:docMk/>
            <pc:sldMk cId="3812619031" sldId="307"/>
            <ac:picMk id="4" creationId="{A856281B-8EC5-0B72-94F9-D713F6B96843}"/>
          </ac:picMkLst>
        </pc:picChg>
        <pc:picChg chg="add del mod">
          <ac:chgData name="Campbell, Neil" userId="310ab265-995c-4e4b-ad2f-3e58778b3610" providerId="ADAL" clId="{384E4B6A-5B6B-4D8F-90E5-9D32E4A32509}" dt="2022-07-22T21:15:00.746" v="166"/>
          <ac:picMkLst>
            <pc:docMk/>
            <pc:sldMk cId="3812619031" sldId="307"/>
            <ac:picMk id="5" creationId="{ABDF36B7-3854-C75C-09F9-DB0786A4DF8F}"/>
          </ac:picMkLst>
        </pc:picChg>
        <pc:picChg chg="add del mod">
          <ac:chgData name="Campbell, Neil" userId="310ab265-995c-4e4b-ad2f-3e58778b3610" providerId="ADAL" clId="{384E4B6A-5B6B-4D8F-90E5-9D32E4A32509}" dt="2022-07-22T21:15:13.732" v="168"/>
          <ac:picMkLst>
            <pc:docMk/>
            <pc:sldMk cId="3812619031" sldId="307"/>
            <ac:picMk id="8" creationId="{167F44D0-C050-5A2F-1A5D-5CA20DCC92A7}"/>
          </ac:picMkLst>
        </pc:picChg>
        <pc:picChg chg="add del mod">
          <ac:chgData name="Campbell, Neil" userId="310ab265-995c-4e4b-ad2f-3e58778b3610" providerId="ADAL" clId="{384E4B6A-5B6B-4D8F-90E5-9D32E4A32509}" dt="2022-07-22T21:15:35.930" v="170"/>
          <ac:picMkLst>
            <pc:docMk/>
            <pc:sldMk cId="3812619031" sldId="307"/>
            <ac:picMk id="12" creationId="{5BD420C7-B626-5434-5900-B93471EE7A27}"/>
          </ac:picMkLst>
        </pc:picChg>
        <pc:picChg chg="add del mod">
          <ac:chgData name="Campbell, Neil" userId="310ab265-995c-4e4b-ad2f-3e58778b3610" providerId="ADAL" clId="{384E4B6A-5B6B-4D8F-90E5-9D32E4A32509}" dt="2022-07-22T21:15:49.117" v="172"/>
          <ac:picMkLst>
            <pc:docMk/>
            <pc:sldMk cId="3812619031" sldId="307"/>
            <ac:picMk id="13" creationId="{340C1E46-FFFA-7618-CCF3-ED8CA4F47149}"/>
          </ac:picMkLst>
        </pc:picChg>
        <pc:picChg chg="add del mod">
          <ac:chgData name="Campbell, Neil" userId="310ab265-995c-4e4b-ad2f-3e58778b3610" providerId="ADAL" clId="{384E4B6A-5B6B-4D8F-90E5-9D32E4A32509}" dt="2022-07-22T21:16:01.941" v="174"/>
          <ac:picMkLst>
            <pc:docMk/>
            <pc:sldMk cId="3812619031" sldId="307"/>
            <ac:picMk id="14" creationId="{1B5F758D-E0C5-0490-7004-F6F6B8AA91CF}"/>
          </ac:picMkLst>
        </pc:picChg>
        <pc:picChg chg="add mod">
          <ac:chgData name="Campbell, Neil" userId="310ab265-995c-4e4b-ad2f-3e58778b3610" providerId="ADAL" clId="{384E4B6A-5B6B-4D8F-90E5-9D32E4A32509}" dt="2022-07-22T21:16:21.679" v="175"/>
          <ac:picMkLst>
            <pc:docMk/>
            <pc:sldMk cId="3812619031" sldId="307"/>
            <ac:picMk id="15" creationId="{9C073609-A0B9-0780-1721-A0474660338A}"/>
          </ac:picMkLst>
        </pc:picChg>
      </pc:sldChg>
      <pc:sldChg chg="addSp modSp">
        <pc:chgData name="Campbell, Neil" userId="310ab265-995c-4e4b-ad2f-3e58778b3610" providerId="ADAL" clId="{384E4B6A-5B6B-4D8F-90E5-9D32E4A32509}" dt="2022-07-22T21:17:29.965" v="176"/>
        <pc:sldMkLst>
          <pc:docMk/>
          <pc:sldMk cId="753806488" sldId="308"/>
        </pc:sldMkLst>
        <pc:picChg chg="add mod">
          <ac:chgData name="Campbell, Neil" userId="310ab265-995c-4e4b-ad2f-3e58778b3610" providerId="ADAL" clId="{384E4B6A-5B6B-4D8F-90E5-9D32E4A32509}" dt="2022-07-22T21:17:29.965" v="176"/>
          <ac:picMkLst>
            <pc:docMk/>
            <pc:sldMk cId="753806488" sldId="308"/>
            <ac:picMk id="3" creationId="{DDF0D6E0-7B04-E2DC-BABA-7C8F00EAA59D}"/>
          </ac:picMkLst>
        </pc:picChg>
      </pc:sldChg>
      <pc:sldChg chg="addSp modSp">
        <pc:chgData name="Campbell, Neil" userId="310ab265-995c-4e4b-ad2f-3e58778b3610" providerId="ADAL" clId="{384E4B6A-5B6B-4D8F-90E5-9D32E4A32509}" dt="2022-07-22T21:18:15.337" v="177"/>
        <pc:sldMkLst>
          <pc:docMk/>
          <pc:sldMk cId="1190829989" sldId="309"/>
        </pc:sldMkLst>
        <pc:picChg chg="add mod">
          <ac:chgData name="Campbell, Neil" userId="310ab265-995c-4e4b-ad2f-3e58778b3610" providerId="ADAL" clId="{384E4B6A-5B6B-4D8F-90E5-9D32E4A32509}" dt="2022-07-22T21:18:15.337" v="177"/>
          <ac:picMkLst>
            <pc:docMk/>
            <pc:sldMk cId="1190829989" sldId="309"/>
            <ac:picMk id="3" creationId="{CDF20C32-D2BC-F4A4-F09A-65D4BD57FB26}"/>
          </ac:picMkLst>
        </pc:picChg>
      </pc:sldChg>
      <pc:sldChg chg="addSp delSp modSp modTransition modAnim">
        <pc:chgData name="Campbell, Neil" userId="310ab265-995c-4e4b-ad2f-3e58778b3610" providerId="ADAL" clId="{384E4B6A-5B6B-4D8F-90E5-9D32E4A32509}" dt="2022-07-22T19:53:40.411" v="45"/>
        <pc:sldMkLst>
          <pc:docMk/>
          <pc:sldMk cId="126878679" sldId="313"/>
        </pc:sldMkLst>
        <pc:picChg chg="add del mod">
          <ac:chgData name="Campbell, Neil" userId="310ab265-995c-4e4b-ad2f-3e58778b3610" providerId="ADAL" clId="{384E4B6A-5B6B-4D8F-90E5-9D32E4A32509}" dt="2022-07-22T19:42:22.898" v="34"/>
          <ac:picMkLst>
            <pc:docMk/>
            <pc:sldMk cId="126878679" sldId="313"/>
            <ac:picMk id="7" creationId="{7E13F350-1788-2663-BF65-CCEC0DCE7CAE}"/>
          </ac:picMkLst>
        </pc:picChg>
        <pc:picChg chg="add del mod">
          <ac:chgData name="Campbell, Neil" userId="310ab265-995c-4e4b-ad2f-3e58778b3610" providerId="ADAL" clId="{384E4B6A-5B6B-4D8F-90E5-9D32E4A32509}" dt="2022-07-22T19:42:38.915" v="36"/>
          <ac:picMkLst>
            <pc:docMk/>
            <pc:sldMk cId="126878679" sldId="313"/>
            <ac:picMk id="8" creationId="{25F51A3A-C5D9-D82C-8105-80599ED0FE8C}"/>
          </ac:picMkLst>
        </pc:picChg>
        <pc:picChg chg="add del mod">
          <ac:chgData name="Campbell, Neil" userId="310ab265-995c-4e4b-ad2f-3e58778b3610" providerId="ADAL" clId="{384E4B6A-5B6B-4D8F-90E5-9D32E4A32509}" dt="2022-07-22T19:43:05.921" v="38"/>
          <ac:picMkLst>
            <pc:docMk/>
            <pc:sldMk cId="126878679" sldId="313"/>
            <ac:picMk id="9" creationId="{B1A7B097-BF32-E824-402D-7B4B79D7065D}"/>
          </ac:picMkLst>
        </pc:picChg>
        <pc:picChg chg="add del mod">
          <ac:chgData name="Campbell, Neil" userId="310ab265-995c-4e4b-ad2f-3e58778b3610" providerId="ADAL" clId="{384E4B6A-5B6B-4D8F-90E5-9D32E4A32509}" dt="2022-07-22T19:51:42.174" v="40"/>
          <ac:picMkLst>
            <pc:docMk/>
            <pc:sldMk cId="126878679" sldId="313"/>
            <ac:picMk id="10" creationId="{82EAEAB9-DAF9-3CDA-3E5B-D6491FAAA16E}"/>
          </ac:picMkLst>
        </pc:picChg>
        <pc:picChg chg="add del mod">
          <ac:chgData name="Campbell, Neil" userId="310ab265-995c-4e4b-ad2f-3e58778b3610" providerId="ADAL" clId="{384E4B6A-5B6B-4D8F-90E5-9D32E4A32509}" dt="2022-07-22T19:52:04.991" v="42"/>
          <ac:picMkLst>
            <pc:docMk/>
            <pc:sldMk cId="126878679" sldId="313"/>
            <ac:picMk id="11" creationId="{13F29811-1F56-5E7C-D716-09DD05862343}"/>
          </ac:picMkLst>
        </pc:picChg>
        <pc:picChg chg="add del mod">
          <ac:chgData name="Campbell, Neil" userId="310ab265-995c-4e4b-ad2f-3e58778b3610" providerId="ADAL" clId="{384E4B6A-5B6B-4D8F-90E5-9D32E4A32509}" dt="2022-07-22T19:52:59.932" v="44"/>
          <ac:picMkLst>
            <pc:docMk/>
            <pc:sldMk cId="126878679" sldId="313"/>
            <ac:picMk id="12" creationId="{3A9C3836-A7E6-ECFD-B7CE-610EDCD1C042}"/>
          </ac:picMkLst>
        </pc:picChg>
        <pc:picChg chg="add mod">
          <ac:chgData name="Campbell, Neil" userId="310ab265-995c-4e4b-ad2f-3e58778b3610" providerId="ADAL" clId="{384E4B6A-5B6B-4D8F-90E5-9D32E4A32509}" dt="2022-07-22T19:53:40.411" v="45"/>
          <ac:picMkLst>
            <pc:docMk/>
            <pc:sldMk cId="126878679" sldId="313"/>
            <ac:picMk id="13" creationId="{6A87336C-790E-0867-F463-692306172731}"/>
          </ac:picMkLst>
        </pc:picChg>
      </pc:sldChg>
    </pc:docChg>
  </pc:docChgLst>
  <pc:docChgLst>
    <pc:chgData name="Campbell, Neil" userId="310ab265-995c-4e4b-ad2f-3e58778b3610" providerId="ADAL" clId="{1CC7858D-6591-46DC-8C8F-6FF775821363}"/>
    <pc:docChg chg="undo custSel modSld">
      <pc:chgData name="Campbell, Neil" userId="310ab265-995c-4e4b-ad2f-3e58778b3610" providerId="ADAL" clId="{1CC7858D-6591-46DC-8C8F-6FF775821363}" dt="2024-03-22T17:58:10.567" v="350"/>
      <pc:docMkLst>
        <pc:docMk/>
      </pc:docMkLst>
      <pc:sldChg chg="delSp modSp mod">
        <pc:chgData name="Campbell, Neil" userId="310ab265-995c-4e4b-ad2f-3e58778b3610" providerId="ADAL" clId="{1CC7858D-6591-46DC-8C8F-6FF775821363}" dt="2024-03-06T15:07:35.590" v="1" actId="478"/>
        <pc:sldMkLst>
          <pc:docMk/>
          <pc:sldMk cId="4180465547" sldId="275"/>
        </pc:sldMkLst>
        <pc:spChg chg="del mod">
          <ac:chgData name="Campbell, Neil" userId="310ab265-995c-4e4b-ad2f-3e58778b3610" providerId="ADAL" clId="{1CC7858D-6591-46DC-8C8F-6FF775821363}" dt="2024-03-06T15:07:35.590" v="1" actId="478"/>
          <ac:spMkLst>
            <pc:docMk/>
            <pc:sldMk cId="4180465547" sldId="275"/>
            <ac:spMk id="7" creationId="{55816BB2-6862-8C8C-6CE4-28B7C9BCEC0B}"/>
          </ac:spMkLst>
        </pc:spChg>
      </pc:sldChg>
      <pc:sldChg chg="addSp delSp modSp modTransition modAnim modNotesTx">
        <pc:chgData name="Campbell, Neil" userId="310ab265-995c-4e4b-ad2f-3e58778b3610" providerId="ADAL" clId="{1CC7858D-6591-46DC-8C8F-6FF775821363}" dt="2024-03-22T17:58:10.567" v="350"/>
        <pc:sldMkLst>
          <pc:docMk/>
          <pc:sldMk cId="1964519032" sldId="278"/>
        </pc:sldMkLst>
        <pc:picChg chg="del">
          <ac:chgData name="Campbell, Neil" userId="310ab265-995c-4e4b-ad2f-3e58778b3610" providerId="ADAL" clId="{1CC7858D-6591-46DC-8C8F-6FF775821363}" dt="2024-03-22T17:43:50.715" v="338"/>
          <ac:picMkLst>
            <pc:docMk/>
            <pc:sldMk cId="1964519032" sldId="278"/>
            <ac:picMk id="7" creationId="{4E3CC2D0-F396-6A1C-CF9C-63C5BE716A8C}"/>
          </ac:picMkLst>
        </pc:picChg>
        <pc:picChg chg="add del mod">
          <ac:chgData name="Campbell, Neil" userId="310ab265-995c-4e4b-ad2f-3e58778b3610" providerId="ADAL" clId="{1CC7858D-6591-46DC-8C8F-6FF775821363}" dt="2024-03-22T17:49:50.956" v="341"/>
          <ac:picMkLst>
            <pc:docMk/>
            <pc:sldMk cId="1964519032" sldId="278"/>
            <ac:picMk id="15" creationId="{B7F588D3-D321-876F-5563-4E8141B829AC}"/>
          </ac:picMkLst>
        </pc:picChg>
        <pc:picChg chg="add del mod">
          <ac:chgData name="Campbell, Neil" userId="310ab265-995c-4e4b-ad2f-3e58778b3610" providerId="ADAL" clId="{1CC7858D-6591-46DC-8C8F-6FF775821363}" dt="2024-03-22T17:52:49.842" v="343"/>
          <ac:picMkLst>
            <pc:docMk/>
            <pc:sldMk cId="1964519032" sldId="278"/>
            <ac:picMk id="21" creationId="{CDC012F9-5DD8-C124-09B1-16F108C126AF}"/>
          </ac:picMkLst>
        </pc:picChg>
        <pc:picChg chg="add del mod">
          <ac:chgData name="Campbell, Neil" userId="310ab265-995c-4e4b-ad2f-3e58778b3610" providerId="ADAL" clId="{1CC7858D-6591-46DC-8C8F-6FF775821363}" dt="2024-03-22T17:55:11.403" v="345"/>
          <ac:picMkLst>
            <pc:docMk/>
            <pc:sldMk cId="1964519032" sldId="278"/>
            <ac:picMk id="28" creationId="{E5720291-4178-CDE2-0B34-BBF23E719935}"/>
          </ac:picMkLst>
        </pc:picChg>
        <pc:picChg chg="add del mod">
          <ac:chgData name="Campbell, Neil" userId="310ab265-995c-4e4b-ad2f-3e58778b3610" providerId="ADAL" clId="{1CC7858D-6591-46DC-8C8F-6FF775821363}" dt="2024-03-22T17:56:19.559" v="347"/>
          <ac:picMkLst>
            <pc:docMk/>
            <pc:sldMk cId="1964519032" sldId="278"/>
            <ac:picMk id="34" creationId="{3184CE00-DBE4-EBE0-3CAB-9052CB1E77AF}"/>
          </ac:picMkLst>
        </pc:picChg>
        <pc:picChg chg="add del mod">
          <ac:chgData name="Campbell, Neil" userId="310ab265-995c-4e4b-ad2f-3e58778b3610" providerId="ADAL" clId="{1CC7858D-6591-46DC-8C8F-6FF775821363}" dt="2024-03-22T17:56:52.076" v="349"/>
          <ac:picMkLst>
            <pc:docMk/>
            <pc:sldMk cId="1964519032" sldId="278"/>
            <ac:picMk id="39" creationId="{85562F4D-4A46-4B27-F76E-C3CD53FBE227}"/>
          </ac:picMkLst>
        </pc:picChg>
        <pc:picChg chg="add mod">
          <ac:chgData name="Campbell, Neil" userId="310ab265-995c-4e4b-ad2f-3e58778b3610" providerId="ADAL" clId="{1CC7858D-6591-46DC-8C8F-6FF775821363}" dt="2024-03-22T17:58:10.567" v="350"/>
          <ac:picMkLst>
            <pc:docMk/>
            <pc:sldMk cId="1964519032" sldId="278"/>
            <ac:picMk id="44" creationId="{560E1E21-5AFA-E56F-5ACB-E0E5C6DBFE4C}"/>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5-19T12:37:11.666" idx="1">
    <p:pos x="1941" y="2226"/>
    <p:text>The graphics (speaker-ear) on the previous version should be included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5-19T12:40:07.519" idx="2">
    <p:pos x="5319" y="1188"/>
    <p:text>Should "A be included here since we have not covered weighing yet?</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5-19T12:56:38.147" idx="3">
    <p:pos x="249" y="2126"/>
    <p:text>frequency weighting should be explained here. -  Acoustic sound contains more lower and higher frequencies than humans perceive. Therefore lower and higher frequencies are weighted by a given factor for every 1/3 octave band in order  in order to effectevily describe the real world sound level.</p:text>
    <p:extLst>
      <p:ext uri="{C676402C-5697-4E1C-873F-D02D1690AC5C}">
        <p15:threadingInfo xmlns:p15="http://schemas.microsoft.com/office/powerpoint/2012/main" timeZoneBias="240"/>
      </p:ext>
    </p:extLst>
  </p:cm>
  <p:cm authorId="2" dt="2021-05-19T13:09:36.167" idx="5">
    <p:pos x="228" y="1444"/>
    <p:text>This sentence should follow the the weighting explanation.</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5-19T13:19:23.094" idx="6">
    <p:pos x="3314" y="1458"/>
    <p:text>...frequency spectral adjustment factors used...</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1-05-19T13:39:29.033" idx="7">
    <p:pos x="2724" y="2774"/>
    <p:text>Or twice</p:text>
    <p:extLst>
      <p:ext uri="{C676402C-5697-4E1C-873F-D02D1690AC5C}">
        <p15:threadingInfo xmlns:p15="http://schemas.microsoft.com/office/powerpoint/2012/main" timeZoneBias="240"/>
      </p:ext>
    </p:extLst>
  </p:cm>
  <p:cm authorId="2" dt="2021-05-19T13:40:44.384" idx="8">
    <p:pos x="2709" y="3023"/>
    <p:text>or 2 fold as loud</p:text>
    <p:extLst>
      <p:ext uri="{C676402C-5697-4E1C-873F-D02D1690AC5C}">
        <p15:threadingInfo xmlns:p15="http://schemas.microsoft.com/office/powerpoint/2012/main" timeZoneBias="240"/>
      </p:ext>
    </p:extLst>
  </p:cm>
  <p:cm authorId="2" dt="2021-05-19T13:41:48.517" idx="10">
    <p:pos x="2709" y="3272"/>
    <p:text>or 3 flod as loud</p:text>
    <p:extLst>
      <p:ext uri="{C676402C-5697-4E1C-873F-D02D1690AC5C}">
        <p15:threadingInfo xmlns:p15="http://schemas.microsoft.com/office/powerpoint/2012/main" timeZoneBias="240"/>
      </p:ext>
    </p:extLst>
  </p:cm>
  <p:cm authorId="2" dt="2021-05-19T13:42:27.519" idx="11">
    <p:pos x="4750" y="1479"/>
    <p:text>should there be a column for acoustic enegy gain?</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1-05-19T15:34:51.159" idx="13">
    <p:pos x="2930" y="1948"/>
    <p:text>...decribe a reciever's noise exposure under...</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1-05-19T15:55:53.232" idx="14">
    <p:pos x="10" y="10"/>
    <p:text>should we consider removing all references to open windows</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1-05-19T15:59:27.219" idx="15">
    <p:pos x="4260" y="2482"/>
    <p:text>Replace: "in the middle" with, at half the distance</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2FB26-BC37-4D26-82F8-078C5DC0E56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Highway Traffic Noise Training Course</a:t>
            </a:r>
          </a:p>
          <a:p>
            <a:endParaRPr lang="en-US" dirty="0"/>
          </a:p>
        </p:txBody>
      </p:sp>
      <p:sp>
        <p:nvSpPr>
          <p:cNvPr id="3" name="Date Placeholder 2">
            <a:extLst>
              <a:ext uri="{FF2B5EF4-FFF2-40B4-BE49-F238E27FC236}">
                <a16:creationId xmlns:a16="http://schemas.microsoft.com/office/drawing/2014/main" id="{0B3988CF-FF05-4B4C-854E-6ABA4C38C9D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dirty="0"/>
              <a:t>9/16 and 9/17/2019</a:t>
            </a:r>
          </a:p>
        </p:txBody>
      </p:sp>
      <p:sp>
        <p:nvSpPr>
          <p:cNvPr id="4" name="Footer Placeholder 3">
            <a:extLst>
              <a:ext uri="{FF2B5EF4-FFF2-40B4-BE49-F238E27FC236}">
                <a16:creationId xmlns:a16="http://schemas.microsoft.com/office/drawing/2014/main" id="{5EB863F3-DC41-45CA-AAE7-6451B6F341D9}"/>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Tallahassee, FL</a:t>
            </a:r>
          </a:p>
        </p:txBody>
      </p:sp>
      <p:sp>
        <p:nvSpPr>
          <p:cNvPr id="5" name="Slide Number Placeholder 4">
            <a:extLst>
              <a:ext uri="{FF2B5EF4-FFF2-40B4-BE49-F238E27FC236}">
                <a16:creationId xmlns:a16="http://schemas.microsoft.com/office/drawing/2014/main" id="{B85A6D5C-1566-4201-BF1D-7F46027D3BD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r>
              <a:rPr lang="en-US" dirty="0"/>
              <a:t>2-</a:t>
            </a:r>
            <a:fld id="{D7862AAA-5229-4EB1-9348-08ED32A21375}" type="slidenum">
              <a:rPr lang="en-US" smtClean="0"/>
              <a:t>‹#›</a:t>
            </a:fld>
            <a:endParaRPr lang="en-US" dirty="0"/>
          </a:p>
        </p:txBody>
      </p:sp>
    </p:spTree>
    <p:extLst>
      <p:ext uri="{BB962C8B-B14F-4D97-AF65-F5344CB8AC3E}">
        <p14:creationId xmlns:p14="http://schemas.microsoft.com/office/powerpoint/2010/main" val="3787341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A8FD38-B002-4CAD-9D99-1F0D41176737}" type="datetimeFigureOut">
              <a:rPr lang="en-US" smtClean="0"/>
              <a:t>3/21/2024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EEC9AAC-B1C4-4D2C-91D0-85CFAF83A1B3}" type="slidenum">
              <a:rPr lang="en-US" smtClean="0"/>
              <a:t>‹#›</a:t>
            </a:fld>
            <a:endParaRPr lang="en-US"/>
          </a:p>
        </p:txBody>
      </p:sp>
    </p:spTree>
    <p:extLst>
      <p:ext uri="{BB962C8B-B14F-4D97-AF65-F5344CB8AC3E}">
        <p14:creationId xmlns:p14="http://schemas.microsoft.com/office/powerpoint/2010/main" val="17679961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mailto:OEM@dot.state.fl.u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Lesson  2 – Basic Acoustic and Traffic Noise Concepts. This lesson will cover the basics of acoustics and traffic noise concepts used in evaluating highway traffic noise.</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1</a:t>
            </a:fld>
            <a:endParaRPr lang="en-US"/>
          </a:p>
        </p:txBody>
      </p:sp>
    </p:spTree>
    <p:extLst>
      <p:ext uri="{BB962C8B-B14F-4D97-AF65-F5344CB8AC3E}">
        <p14:creationId xmlns:p14="http://schemas.microsoft.com/office/powerpoint/2010/main" val="226686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Sound pressure is measured in sound pressure level – named bels. The sound pressure level is the Log of the square of the ratio of pressures. Since a decibel is one tenth of a bel, the resulting equation is what is displayed on this slide, where P</a:t>
            </a:r>
            <a:r>
              <a:rPr lang="en-US" baseline="-25000" dirty="0"/>
              <a:t>1</a:t>
            </a:r>
            <a:r>
              <a:rPr lang="en-US" dirty="0"/>
              <a:t> </a:t>
            </a:r>
            <a:r>
              <a:rPr lang="en-US" i="1" dirty="0"/>
              <a:t>(pronounced “P sub1”) </a:t>
            </a:r>
            <a:r>
              <a:rPr lang="en-US" dirty="0"/>
              <a:t> is a sound pressure, and P</a:t>
            </a:r>
            <a:r>
              <a:rPr lang="en-US" baseline="-25000" dirty="0"/>
              <a:t>0 </a:t>
            </a:r>
            <a:r>
              <a:rPr lang="en-US" i="1" dirty="0"/>
              <a:t>(pronounced “P sub 0”) </a:t>
            </a:r>
            <a:r>
              <a:rPr lang="en-US" dirty="0"/>
              <a:t>is a reference pressure, which is standardized as 20 micro pascals.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10</a:t>
            </a:fld>
            <a:endParaRPr lang="en-US"/>
          </a:p>
        </p:txBody>
      </p:sp>
    </p:spTree>
    <p:extLst>
      <p:ext uri="{BB962C8B-B14F-4D97-AF65-F5344CB8AC3E}">
        <p14:creationId xmlns:p14="http://schemas.microsoft.com/office/powerpoint/2010/main" val="241847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0508"/>
          </a:xfrm>
        </p:spPr>
        <p:txBody>
          <a:bodyPr/>
          <a:lstStyle/>
          <a:p>
            <a:pPr defTabSz="931774">
              <a:defRPr/>
            </a:pPr>
            <a:r>
              <a:rPr lang="en-US" dirty="0"/>
              <a:t>Sound is measured in decibels with a sound level meter called a dosimeter. To give you an idea of what the standardized sound pressure is, one Pascal equals 1 Newton per square meter. One Newton per square meter equals 1 kilogram meter per second squared, which is equal to 0.00014504 pounds per square inch. One micro pascal equals one times 10 to the negative 6</a:t>
            </a:r>
            <a:r>
              <a:rPr lang="en-US" baseline="30000" dirty="0"/>
              <a:t> </a:t>
            </a:r>
            <a:r>
              <a:rPr lang="en-US" dirty="0"/>
              <a:t>Pascal. 20 micro Pascals equals 20 time 10 to the negative 6 Pascals, which equates to 0.00002653 pounds per square inch. This is the threshold of human hearing. The use of micro pascals reduces the "large" numbers expressed in Pascals</a:t>
            </a:r>
            <a:br>
              <a:rPr lang="en-US" dirty="0"/>
            </a:br>
            <a:r>
              <a:rPr lang="en-US" dirty="0"/>
              <a:t>Sound pressure levels are expressed in terms of the reference sound pressure in bels, named after Alexander Graham Bell, by the following formula shown on the slide.</a:t>
            </a:r>
          </a:p>
        </p:txBody>
      </p:sp>
      <p:sp>
        <p:nvSpPr>
          <p:cNvPr id="4" name="Slide Number Placeholder 3"/>
          <p:cNvSpPr>
            <a:spLocks noGrp="1"/>
          </p:cNvSpPr>
          <p:nvPr>
            <p:ph type="sldNum" sz="quarter" idx="10"/>
          </p:nvPr>
        </p:nvSpPr>
        <p:spPr/>
        <p:txBody>
          <a:bodyPr/>
          <a:lstStyle/>
          <a:p>
            <a:fld id="{AEEC9AAC-B1C4-4D2C-91D0-85CFAF83A1B3}" type="slidenum">
              <a:rPr lang="en-US" smtClean="0"/>
              <a:t>11</a:t>
            </a:fld>
            <a:endParaRPr lang="en-US"/>
          </a:p>
        </p:txBody>
      </p:sp>
    </p:spTree>
    <p:extLst>
      <p:ext uri="{BB962C8B-B14F-4D97-AF65-F5344CB8AC3E}">
        <p14:creationId xmlns:p14="http://schemas.microsoft.com/office/powerpoint/2010/main" val="4138193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89108"/>
          </a:xfrm>
        </p:spPr>
        <p:txBody>
          <a:bodyPr/>
          <a:lstStyle/>
          <a:p>
            <a:r>
              <a:rPr lang="en-US" dirty="0"/>
              <a:t>Sound Level Meters are designed to give readings of sound pressure levels and offer a selection of frequency weighting networks designated as A, B, C, D and Z. A-weighted is weighted for human hearing. B and D have fallen into disuse. C-weighted is the standard weighting of audible frequencies. Z weighting is the flat frequency from 10 Hertz to 20 kilohertz and is not weighted at all for the human ear. The human ear is much more sensitive to midrange frequencies between 1,000 Hertz and 6,300 Hertz, and less sensitive to very low or very high pitch sounds. However, human hearing covers the frequency range of 20 Hertz to 20,000 Hertz. Depending on the weighting network, the meter calculates the measurements to ensure it is measuring what you actually hear. </a:t>
            </a:r>
          </a:p>
        </p:txBody>
      </p:sp>
      <p:sp>
        <p:nvSpPr>
          <p:cNvPr id="4" name="Slide Number Placeholder 3"/>
          <p:cNvSpPr>
            <a:spLocks noGrp="1"/>
          </p:cNvSpPr>
          <p:nvPr>
            <p:ph type="sldNum" sz="quarter" idx="10"/>
          </p:nvPr>
        </p:nvSpPr>
        <p:spPr/>
        <p:txBody>
          <a:bodyPr/>
          <a:lstStyle/>
          <a:p>
            <a:fld id="{AEEC9AAC-B1C4-4D2C-91D0-85CFAF83A1B3}" type="slidenum">
              <a:rPr lang="en-US" smtClean="0"/>
              <a:t>12</a:t>
            </a:fld>
            <a:endParaRPr lang="en-US"/>
          </a:p>
        </p:txBody>
      </p:sp>
    </p:spTree>
    <p:extLst>
      <p:ext uri="{BB962C8B-B14F-4D97-AF65-F5344CB8AC3E}">
        <p14:creationId xmlns:p14="http://schemas.microsoft.com/office/powerpoint/2010/main" val="26998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decibel is a unit of sound pressure level which denotes the ratio between two quantities that are proportional to power. A decibel is not an amount such as a weight or distance. Of note, it is possible to have “negative decibels”, which are those that are below the threshold of human hearing.  This is possible since the reference level is the threshold of human hearing.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13</a:t>
            </a:fld>
            <a:endParaRPr lang="en-US" dirty="0"/>
          </a:p>
        </p:txBody>
      </p:sp>
    </p:spTree>
    <p:extLst>
      <p:ext uri="{BB962C8B-B14F-4D97-AF65-F5344CB8AC3E}">
        <p14:creationId xmlns:p14="http://schemas.microsoft.com/office/powerpoint/2010/main" val="403144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illustration that uses sound pressure levels in micro-Pascal units on the left.  The use of decibels on the right as a logarithmic expression of the sound pressure level allows the use of much smaller numbers.  Note the threshold of human hearing of 20 micro Pascals at the bottom which is used as the reference point.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14</a:t>
            </a:fld>
            <a:endParaRPr lang="en-US" dirty="0"/>
          </a:p>
        </p:txBody>
      </p:sp>
    </p:spTree>
    <p:extLst>
      <p:ext uri="{BB962C8B-B14F-4D97-AF65-F5344CB8AC3E}">
        <p14:creationId xmlns:p14="http://schemas.microsoft.com/office/powerpoint/2010/main" val="3481949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A-weighting is the frequency weighting network used to account for changes in sensitivity as  a function of frequency.  This weighting network most closely approximates the way the human ear perceives sound.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15</a:t>
            </a:fld>
            <a:endParaRPr lang="en-US" dirty="0"/>
          </a:p>
        </p:txBody>
      </p:sp>
    </p:spTree>
    <p:extLst>
      <p:ext uri="{BB962C8B-B14F-4D97-AF65-F5344CB8AC3E}">
        <p14:creationId xmlns:p14="http://schemas.microsoft.com/office/powerpoint/2010/main" val="3782079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comparison between A, C and Z weighting. Notice how Z weighting is a straight line because it is flat from 10 Hertz to 20 kilohertz. C-weighting follows the frequency sensitivity of the human ear at very high noise levels and is commonly used in workplace noise and/or OSHA requirements. A-weighting is weighted for the human thresholds of hearing.  The meter adjusts Sound Pressure Levels up or down based on the frequency and weighting filter.</a:t>
            </a:r>
          </a:p>
        </p:txBody>
      </p:sp>
      <p:sp>
        <p:nvSpPr>
          <p:cNvPr id="4" name="Slide Number Placeholder 3"/>
          <p:cNvSpPr>
            <a:spLocks noGrp="1"/>
          </p:cNvSpPr>
          <p:nvPr>
            <p:ph type="sldNum" sz="quarter" idx="10"/>
          </p:nvPr>
        </p:nvSpPr>
        <p:spPr/>
        <p:txBody>
          <a:bodyPr/>
          <a:lstStyle/>
          <a:p>
            <a:fld id="{FA45DD8A-55A9-4C1C-8C8D-5A522A9B4C21}" type="slidenum">
              <a:rPr lang="en-US" smtClean="0"/>
              <a:pPr/>
              <a:t>16</a:t>
            </a:fld>
            <a:endParaRPr lang="en-US" dirty="0"/>
          </a:p>
        </p:txBody>
      </p:sp>
    </p:spTree>
    <p:extLst>
      <p:ext uri="{BB962C8B-B14F-4D97-AF65-F5344CB8AC3E}">
        <p14:creationId xmlns:p14="http://schemas.microsoft.com/office/powerpoint/2010/main" val="407405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84308"/>
          </a:xfrm>
        </p:spPr>
        <p:txBody>
          <a:bodyPr/>
          <a:lstStyle/>
          <a:p>
            <a:r>
              <a:rPr lang="en-US" dirty="0"/>
              <a:t>Due to the logarithmic nature, the amount of acoustic energy lost is not proportional to the sound level reduction. Remember, a logarithmic scale is used to express a wide range of numbers on a nonlinear scale, which means the difference between 3 and 5 is not the same as the difference between 20 and 23. Since we are dealing with pressure ratios, a 10 decibel increase actually represents a 10-fold increase in intensity.  A 20 decibel increase is perceived as 4 times as loud, but is 100 times the acoustical energy. This table provides examples of the acoustic energy loss in relation to a sound level change and relative loudness perception. As shown, a 10 decibel decrease can be perceived as half as loud, but has a 90% acoustic energy loss.</a:t>
            </a:r>
          </a:p>
        </p:txBody>
      </p:sp>
      <p:sp>
        <p:nvSpPr>
          <p:cNvPr id="4" name="Slide Number Placeholder 3"/>
          <p:cNvSpPr>
            <a:spLocks noGrp="1"/>
          </p:cNvSpPr>
          <p:nvPr>
            <p:ph type="sldNum" sz="quarter" idx="10"/>
          </p:nvPr>
        </p:nvSpPr>
        <p:spPr/>
        <p:txBody>
          <a:bodyPr/>
          <a:lstStyle/>
          <a:p>
            <a:fld id="{FA45DD8A-55A9-4C1C-8C8D-5A522A9B4C21}" type="slidenum">
              <a:rPr lang="en-US" smtClean="0"/>
              <a:pPr/>
              <a:t>17</a:t>
            </a:fld>
            <a:endParaRPr lang="en-US" dirty="0"/>
          </a:p>
        </p:txBody>
      </p:sp>
    </p:spTree>
    <p:extLst>
      <p:ext uri="{BB962C8B-B14F-4D97-AF65-F5344CB8AC3E}">
        <p14:creationId xmlns:p14="http://schemas.microsoft.com/office/powerpoint/2010/main" val="244723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because of the logarithmic nature, decibels from multiple sound sources are not added together arithmetically. 50 decibels plus 50 decibels does not equal 100 decibels. This table provides guidance as to how to add decibels from multiple sound sources. For example, when two decibel values differ by 2 or 3 decibels, add 2 decibels to the higher value. 74 decibels plus 71 decibels is 76 decibels.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18</a:t>
            </a:fld>
            <a:endParaRPr lang="en-US" dirty="0"/>
          </a:p>
        </p:txBody>
      </p:sp>
    </p:spTree>
    <p:extLst>
      <p:ext uri="{BB962C8B-B14F-4D97-AF65-F5344CB8AC3E}">
        <p14:creationId xmlns:p14="http://schemas.microsoft.com/office/powerpoint/2010/main" val="561496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Let’s try adding the following decibel levels together: 75 decibels, plus 68 decibels, plus 88 decibels, plus 82 decibels, plus 79 decibels equates to a noise level of how many decibels?</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19</a:t>
            </a:fld>
            <a:endParaRPr lang="en-US"/>
          </a:p>
        </p:txBody>
      </p:sp>
    </p:spTree>
    <p:extLst>
      <p:ext uri="{BB962C8B-B14F-4D97-AF65-F5344CB8AC3E}">
        <p14:creationId xmlns:p14="http://schemas.microsoft.com/office/powerpoint/2010/main" val="3514593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lesson will cover the basics of acoustics and traffic noise concepts used in evaluating highway traffic noise, including information on basic concepts of sound and noise (frequency, time, magnitude), decibels (A-weighting, adding decibels), noise level descriptors, sound propagation, shielding, and noise barrier placement.</a:t>
            </a:r>
          </a:p>
        </p:txBody>
      </p:sp>
      <p:sp>
        <p:nvSpPr>
          <p:cNvPr id="4" name="Slide Number Placeholder 3"/>
          <p:cNvSpPr>
            <a:spLocks noGrp="1"/>
          </p:cNvSpPr>
          <p:nvPr>
            <p:ph type="sldNum" sz="quarter" idx="5"/>
          </p:nvPr>
        </p:nvSpPr>
        <p:spPr/>
        <p:txBody>
          <a:bodyPr/>
          <a:lstStyle/>
          <a:p>
            <a:fld id="{AEEC9AAC-B1C4-4D2C-91D0-85CFAF83A1B3}" type="slidenum">
              <a:rPr lang="en-US" smtClean="0"/>
              <a:t>2</a:t>
            </a:fld>
            <a:endParaRPr lang="en-US"/>
          </a:p>
        </p:txBody>
      </p:sp>
    </p:spTree>
    <p:extLst>
      <p:ext uri="{BB962C8B-B14F-4D97-AF65-F5344CB8AC3E}">
        <p14:creationId xmlns:p14="http://schemas.microsoft.com/office/powerpoint/2010/main" val="4153523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first step is to arrange the decibels in order from lowest to highest.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20</a:t>
            </a:fld>
            <a:endParaRPr lang="en-US"/>
          </a:p>
        </p:txBody>
      </p:sp>
    </p:spTree>
    <p:extLst>
      <p:ext uri="{BB962C8B-B14F-4D97-AF65-F5344CB8AC3E}">
        <p14:creationId xmlns:p14="http://schemas.microsoft.com/office/powerpoint/2010/main" val="998149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Next, the decibels should be added in pairs using the table as a reference guide and starting with the smallest two decibel levels.</a:t>
            </a:r>
          </a:p>
          <a:p>
            <a:pPr defTabSz="931774">
              <a:defRPr/>
            </a:pPr>
            <a:endParaRPr lang="en-US" dirty="0"/>
          </a:p>
          <a:p>
            <a:pPr defTabSz="931774">
              <a:defRPr/>
            </a:pPr>
            <a:r>
              <a:rPr lang="en-US" dirty="0"/>
              <a:t>     You have to take into account that when two decibel values differ by 0 or 1 dB(A), you add 3 dB(A) to the higher value. When two decibel values differ by 2 or 3 dB(A), you add 2 dB(A) to the higher value. Between 4 to 9 dB(A) difference, 1 dB(A) is added to the higher value.  For 10 dB(A) difference, you just use the higher value.</a:t>
            </a:r>
          </a:p>
          <a:p>
            <a:pPr defTabSz="931774">
              <a:defRPr/>
            </a:pPr>
            <a:endParaRPr lang="en-US" dirty="0"/>
          </a:p>
          <a:p>
            <a:pPr defTabSz="931774">
              <a:defRPr/>
            </a:pPr>
            <a:r>
              <a:rPr lang="en-US" dirty="0"/>
              <a:t>     Therefore, 68 decibels plus 75 decibels equals 76 decibels. Then, 76 decibels plus 79 decibels equals 81 decibels. Following this pattern , 81 decibels plus 82 decibels equals 85 decibels, and finally, 85 decibels plus 88 decibels equals 90 decibels.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21</a:t>
            </a:fld>
            <a:endParaRPr lang="en-US"/>
          </a:p>
        </p:txBody>
      </p:sp>
    </p:spTree>
    <p:extLst>
      <p:ext uri="{BB962C8B-B14F-4D97-AF65-F5344CB8AC3E}">
        <p14:creationId xmlns:p14="http://schemas.microsoft.com/office/powerpoint/2010/main" val="3376912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0508"/>
          </a:xfrm>
        </p:spPr>
        <p:txBody>
          <a:bodyPr/>
          <a:lstStyle/>
          <a:p>
            <a:r>
              <a:rPr lang="en-US" dirty="0"/>
              <a:t>Let’s try another example. How many cars at 66 decibels would it take to double the sound? First, remember that an increase of 10 decibels is perceived as a doubling of sound. 66 decibels plus 10 decibels is 76 decibels. So, how many cars at 66 decibels does it take to reach 76 decibels, or a perceived doubling of the sound? 66 decibels plus 66 decibels is 69 decibels, plus 66 decibels is 71 decibels, plus 66 decibels is 72 decibels, plus 66 decibels is 73 decibels, plus 66 decibels is 74 decibels, plus 66 decibels is 75 decibels, plus 66 is 76 decibels. So, it takes a total of 8 cars at 66 decibels to double the sound. Additionally, note that if additional cars were to be added, 0 decibels would be added because the two decibels differ by 10 decibels or more. </a:t>
            </a:r>
          </a:p>
        </p:txBody>
      </p:sp>
      <p:sp>
        <p:nvSpPr>
          <p:cNvPr id="4" name="Slide Number Placeholder 3"/>
          <p:cNvSpPr>
            <a:spLocks noGrp="1"/>
          </p:cNvSpPr>
          <p:nvPr>
            <p:ph type="sldNum" sz="quarter" idx="10"/>
          </p:nvPr>
        </p:nvSpPr>
        <p:spPr/>
        <p:txBody>
          <a:bodyPr/>
          <a:lstStyle/>
          <a:p>
            <a:fld id="{AEEC9AAC-B1C4-4D2C-91D0-85CFAF83A1B3}" type="slidenum">
              <a:rPr lang="en-US" smtClean="0"/>
              <a:t>22</a:t>
            </a:fld>
            <a:endParaRPr lang="en-US"/>
          </a:p>
        </p:txBody>
      </p:sp>
    </p:spTree>
    <p:extLst>
      <p:ext uri="{BB962C8B-B14F-4D97-AF65-F5344CB8AC3E}">
        <p14:creationId xmlns:p14="http://schemas.microsoft.com/office/powerpoint/2010/main" val="1038839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Sound Level Descriptor are the various metrics that are used to describe noise under various conditions. These can also be called “measures”.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23</a:t>
            </a:fld>
            <a:endParaRPr lang="en-US"/>
          </a:p>
        </p:txBody>
      </p:sp>
    </p:spTree>
    <p:extLst>
      <p:ext uri="{BB962C8B-B14F-4D97-AF65-F5344CB8AC3E}">
        <p14:creationId xmlns:p14="http://schemas.microsoft.com/office/powerpoint/2010/main" val="1274722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defTabSz="931774">
              <a:defRPr/>
            </a:pPr>
            <a:r>
              <a:rPr lang="en-US" sz="1700" dirty="0"/>
              <a:t>This slide shows three different noise descriptors, L Max, L X </a:t>
            </a:r>
            <a:r>
              <a:rPr lang="en-US" sz="1700" i="1" dirty="0"/>
              <a:t>(pronounces EL-EX)</a:t>
            </a:r>
            <a:r>
              <a:rPr lang="en-US" sz="1700" dirty="0"/>
              <a:t>, and L EQ </a:t>
            </a:r>
            <a:r>
              <a:rPr lang="en-US" sz="1700" i="1" dirty="0"/>
              <a:t>(pronounced EL-E-Cue)</a:t>
            </a:r>
            <a:r>
              <a:rPr lang="en-US" sz="1700" dirty="0"/>
              <a:t>. The L Max, or Maximum noise level, is the highest instantaneous noise level during a specified time period. The use of “peak” level is discouraged because it may be interpreted as a non-</a:t>
            </a:r>
            <a:r>
              <a:rPr lang="en-US" sz="1700" dirty="0" err="1"/>
              <a:t>r.m.s.</a:t>
            </a:r>
            <a:r>
              <a:rPr lang="en-US" sz="1700" dirty="0"/>
              <a:t> noise signal. L X is a statistical descriptor where the noise level exceeded “X” percent of a specified time period. The value of “X” is commonly 10. Other values of 50 and 90 are sometimes also used. For Example, this could be L sub 10, L sub 50, and L sub 90. The L EQ is the equivalent noise level. This descriptor is routinely used by Florida Department of Transportation and the Federal Highway Administration to address the worst noise hour. The L EQ is the equivalent steady state noise level in a stated period of time that would contain the same acoustic energy as the time varying noise level during the same period.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24</a:t>
            </a:fld>
            <a:endParaRPr lang="en-US"/>
          </a:p>
        </p:txBody>
      </p:sp>
    </p:spTree>
    <p:extLst>
      <p:ext uri="{BB962C8B-B14F-4D97-AF65-F5344CB8AC3E}">
        <p14:creationId xmlns:p14="http://schemas.microsoft.com/office/powerpoint/2010/main" val="1319870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defTabSz="931774">
              <a:defRPr/>
            </a:pPr>
            <a:r>
              <a:rPr lang="en-US" sz="1600" spc="-20" dirty="0"/>
              <a:t>Continuing on with more descriptors, this slide shows three more noise descriptors, the L DN </a:t>
            </a:r>
            <a:r>
              <a:rPr lang="en-US" sz="1600" i="1" spc="-20" dirty="0"/>
              <a:t>(pronounced EL-DE-IN)</a:t>
            </a:r>
            <a:r>
              <a:rPr lang="en-US" sz="1600" spc="-20" dirty="0"/>
              <a:t>, the CNEL, and the SEL. The L DN is the Day-Night noise level. This is used commonly for describing community noise levels. The L DN is a 24 hour L EQ with a “penalty” of 10 decibels added during the night hours from 2200-0700. The penalty is added because this time is normally sleeping time. The CNEL is the Community Noise Equivalent Level. This is a common community noise descriptor and is also used for airport noise. The CNEL is the same as the L DN with an additional penalty of 4.77 decibels (or 10 Log 3) for the hours between 1900 and 2200, which are usually reserved for relaxation, TV, reading, and conversation. The SEL is the Single Event Level which is mainly used for aircraft noise. The SEL enables comparing noise created by a loud but fast overflight, with that of a quieter, but slower overflight. The SEL is the acoustical energy during a single noise event, such as an aircraft overflight, compressed into a period of one second and expressed in decibels.</a:t>
            </a:r>
            <a:r>
              <a:rPr lang="en-US" dirty="0"/>
              <a:t> </a:t>
            </a:r>
          </a:p>
        </p:txBody>
      </p:sp>
      <p:sp>
        <p:nvSpPr>
          <p:cNvPr id="4" name="Slide Number Placeholder 3"/>
          <p:cNvSpPr>
            <a:spLocks noGrp="1"/>
          </p:cNvSpPr>
          <p:nvPr>
            <p:ph type="sldNum" sz="quarter" idx="10"/>
          </p:nvPr>
        </p:nvSpPr>
        <p:spPr/>
        <p:txBody>
          <a:bodyPr/>
          <a:lstStyle/>
          <a:p>
            <a:fld id="{AEEC9AAC-B1C4-4D2C-91D0-85CFAF83A1B3}" type="slidenum">
              <a:rPr lang="en-US" smtClean="0"/>
              <a:t>25</a:t>
            </a:fld>
            <a:endParaRPr lang="en-US"/>
          </a:p>
        </p:txBody>
      </p:sp>
    </p:spTree>
    <p:extLst>
      <p:ext uri="{BB962C8B-B14F-4D97-AF65-F5344CB8AC3E}">
        <p14:creationId xmlns:p14="http://schemas.microsoft.com/office/powerpoint/2010/main" val="2956327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descriptor does the Florida Department of Transportation use to describe highway traffic noise? The L EQ (hourly). 23 CFR Part 772 specifies that either the L EQ (hourly) or L10(hourly) metric can be used, but not both. FDOT uses L EQ(hourly).  L EQ is typically about 3 dB(A) less than L10 for the same conditions.</a:t>
            </a:r>
          </a:p>
        </p:txBody>
      </p:sp>
      <p:sp>
        <p:nvSpPr>
          <p:cNvPr id="4" name="Slide Number Placeholder 3"/>
          <p:cNvSpPr>
            <a:spLocks noGrp="1"/>
          </p:cNvSpPr>
          <p:nvPr>
            <p:ph type="sldNum" sz="quarter" idx="10"/>
          </p:nvPr>
        </p:nvSpPr>
        <p:spPr/>
        <p:txBody>
          <a:bodyPr/>
          <a:lstStyle/>
          <a:p>
            <a:fld id="{AEEC9AAC-B1C4-4D2C-91D0-85CFAF83A1B3}" type="slidenum">
              <a:rPr lang="en-US" smtClean="0"/>
              <a:t>26</a:t>
            </a:fld>
            <a:endParaRPr lang="en-US"/>
          </a:p>
        </p:txBody>
      </p:sp>
    </p:spTree>
    <p:extLst>
      <p:ext uri="{BB962C8B-B14F-4D97-AF65-F5344CB8AC3E}">
        <p14:creationId xmlns:p14="http://schemas.microsoft.com/office/powerpoint/2010/main" val="45755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sound propagation. What is sound propagation? It is the manner in which sound travels through a compressed medium, such as air. Propagation is influenced by a variety of factors, including geometric spreading from point and line sources, ground effects, atmospheric effects, and shielding (both by natural as well as man-made features). Note the increasing size of the wave as it move outward from the source in the center.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27</a:t>
            </a:fld>
            <a:endParaRPr lang="en-US" dirty="0"/>
          </a:p>
        </p:txBody>
      </p:sp>
    </p:spTree>
    <p:extLst>
      <p:ext uri="{BB962C8B-B14F-4D97-AF65-F5344CB8AC3E}">
        <p14:creationId xmlns:p14="http://schemas.microsoft.com/office/powerpoint/2010/main" val="3240844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There are two primary types of geometric spreading. They are spherical spreading and cylindrical spreading. Spherical spreading originate from a point source such as pile driving. Cylindrical spreading originate from a line source such as traffic.</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28</a:t>
            </a:fld>
            <a:endParaRPr lang="en-US"/>
          </a:p>
        </p:txBody>
      </p:sp>
    </p:spTree>
    <p:extLst>
      <p:ext uri="{BB962C8B-B14F-4D97-AF65-F5344CB8AC3E}">
        <p14:creationId xmlns:p14="http://schemas.microsoft.com/office/powerpoint/2010/main" val="3271824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sources are stationary. The sound propagation radiates outward uniformly from the source in a spherical pattern. The sound level attenuates, or decreases, at a rate of 6 decibels for each doubling of the distance from the source.</a:t>
            </a:r>
          </a:p>
        </p:txBody>
      </p:sp>
      <p:sp>
        <p:nvSpPr>
          <p:cNvPr id="4" name="Slide Number Placeholder 3"/>
          <p:cNvSpPr>
            <a:spLocks noGrp="1"/>
          </p:cNvSpPr>
          <p:nvPr>
            <p:ph type="sldNum" sz="quarter" idx="10"/>
          </p:nvPr>
        </p:nvSpPr>
        <p:spPr/>
        <p:txBody>
          <a:bodyPr/>
          <a:lstStyle/>
          <a:p>
            <a:fld id="{FA45DD8A-55A9-4C1C-8C8D-5A522A9B4C21}" type="slidenum">
              <a:rPr lang="en-US" smtClean="0"/>
              <a:pPr/>
              <a:t>29</a:t>
            </a:fld>
            <a:endParaRPr lang="en-US" dirty="0"/>
          </a:p>
        </p:txBody>
      </p:sp>
    </p:spTree>
    <p:extLst>
      <p:ext uri="{BB962C8B-B14F-4D97-AF65-F5344CB8AC3E}">
        <p14:creationId xmlns:p14="http://schemas.microsoft.com/office/powerpoint/2010/main" val="190235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What is noise? Noise can be defined as unwanted sound. </a:t>
            </a:r>
          </a:p>
          <a:p>
            <a:endParaRPr lang="en-US" dirty="0"/>
          </a:p>
        </p:txBody>
      </p:sp>
      <p:sp>
        <p:nvSpPr>
          <p:cNvPr id="4" name="Slide Number Placeholder 3"/>
          <p:cNvSpPr>
            <a:spLocks noGrp="1"/>
          </p:cNvSpPr>
          <p:nvPr>
            <p:ph type="sldNum" sz="quarter" idx="10"/>
          </p:nvPr>
        </p:nvSpPr>
        <p:spPr/>
        <p:txBody>
          <a:bodyPr/>
          <a:lstStyle/>
          <a:p>
            <a:fld id="{FA45DD8A-55A9-4C1C-8C8D-5A522A9B4C21}" type="slidenum">
              <a:rPr lang="en-US" smtClean="0"/>
              <a:pPr/>
              <a:t>3</a:t>
            </a:fld>
            <a:endParaRPr lang="en-US" dirty="0"/>
          </a:p>
        </p:txBody>
      </p:sp>
    </p:spTree>
    <p:extLst>
      <p:ext uri="{BB962C8B-B14F-4D97-AF65-F5344CB8AC3E}">
        <p14:creationId xmlns:p14="http://schemas.microsoft.com/office/powerpoint/2010/main" val="2266687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line source, such as highway traffic, makes the sound appear to emanate from a line rather than a point, which results in cylindrical spreading. The sound level attenuates at a drop-off rate of 3 decibels for each doubling of distance. Note that a line source is a series of moving point sources, and the drop off rate is not the same as that for a point source.</a:t>
            </a:r>
          </a:p>
        </p:txBody>
      </p:sp>
      <p:sp>
        <p:nvSpPr>
          <p:cNvPr id="4" name="Slide Number Placeholder 3"/>
          <p:cNvSpPr>
            <a:spLocks noGrp="1"/>
          </p:cNvSpPr>
          <p:nvPr>
            <p:ph type="sldNum" sz="quarter" idx="10"/>
          </p:nvPr>
        </p:nvSpPr>
        <p:spPr/>
        <p:txBody>
          <a:bodyPr/>
          <a:lstStyle/>
          <a:p>
            <a:fld id="{FA45DD8A-55A9-4C1C-8C8D-5A522A9B4C21}" type="slidenum">
              <a:rPr lang="en-US" smtClean="0"/>
              <a:pPr/>
              <a:t>30</a:t>
            </a:fld>
            <a:endParaRPr lang="en-US" dirty="0"/>
          </a:p>
        </p:txBody>
      </p:sp>
    </p:spTree>
    <p:extLst>
      <p:ext uri="{BB962C8B-B14F-4D97-AF65-F5344CB8AC3E}">
        <p14:creationId xmlns:p14="http://schemas.microsoft.com/office/powerpoint/2010/main" val="9325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EC9AAC-B1C4-4D2C-91D0-85CFAF83A1B3}" type="slidenum">
              <a:rPr lang="en-US" smtClean="0"/>
              <a:t>31</a:t>
            </a:fld>
            <a:endParaRPr lang="en-US"/>
          </a:p>
        </p:txBody>
      </p:sp>
    </p:spTree>
    <p:extLst>
      <p:ext uri="{BB962C8B-B14F-4D97-AF65-F5344CB8AC3E}">
        <p14:creationId xmlns:p14="http://schemas.microsoft.com/office/powerpoint/2010/main" val="2232176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absorption also effects noise. Ground absorption is how the ground surface tends to absorb or reflect traffic noise. In general, there are two types of classifications for ground surface types: hard sites and soft sites. Hard sites are typically more reflective. Soft sites are acoustically more absorptive. Additionally, the drop off rate depends on if it is a point source or a moving line source.</a:t>
            </a:r>
          </a:p>
        </p:txBody>
      </p:sp>
      <p:sp>
        <p:nvSpPr>
          <p:cNvPr id="4" name="Slide Number Placeholder 3"/>
          <p:cNvSpPr>
            <a:spLocks noGrp="1"/>
          </p:cNvSpPr>
          <p:nvPr>
            <p:ph type="sldNum" sz="quarter" idx="10"/>
          </p:nvPr>
        </p:nvSpPr>
        <p:spPr/>
        <p:txBody>
          <a:bodyPr/>
          <a:lstStyle/>
          <a:p>
            <a:fld id="{FA45DD8A-55A9-4C1C-8C8D-5A522A9B4C21}" type="slidenum">
              <a:rPr lang="en-US" smtClean="0"/>
              <a:pPr/>
              <a:t>32</a:t>
            </a:fld>
            <a:endParaRPr lang="en-US" dirty="0"/>
          </a:p>
        </p:txBody>
      </p:sp>
    </p:spTree>
    <p:extLst>
      <p:ext uri="{BB962C8B-B14F-4D97-AF65-F5344CB8AC3E}">
        <p14:creationId xmlns:p14="http://schemas.microsoft.com/office/powerpoint/2010/main" val="1352139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“Hard Site” is a reflective ground surface between the source and the receptor, such as parking lots (which are made from concrete, asphalt, etc.) or water. The “Hard Site” drop-off rate for a moving line source is typically considered to be 3 decibels per doubling of distance.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33</a:t>
            </a:fld>
            <a:endParaRPr lang="en-US" dirty="0"/>
          </a:p>
        </p:txBody>
      </p:sp>
    </p:spTree>
    <p:extLst>
      <p:ext uri="{BB962C8B-B14F-4D97-AF65-F5344CB8AC3E}">
        <p14:creationId xmlns:p14="http://schemas.microsoft.com/office/powerpoint/2010/main" val="1613622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“Soft Site” is an absorptive ground surface between the source and the receptor, such as grass or lawn, loose soil, or snow. The “Soft Site ” drop-off rate for a moving line source is typically considered to be 4.5 to 6 dB(A) per doubling of distance.</a:t>
            </a:r>
          </a:p>
          <a:p>
            <a:endParaRPr lang="en-US" dirty="0"/>
          </a:p>
        </p:txBody>
      </p:sp>
      <p:sp>
        <p:nvSpPr>
          <p:cNvPr id="4" name="Slide Number Placeholder 3"/>
          <p:cNvSpPr>
            <a:spLocks noGrp="1"/>
          </p:cNvSpPr>
          <p:nvPr>
            <p:ph type="sldNum" sz="quarter" idx="10"/>
          </p:nvPr>
        </p:nvSpPr>
        <p:spPr/>
        <p:txBody>
          <a:bodyPr/>
          <a:lstStyle/>
          <a:p>
            <a:fld id="{FA45DD8A-55A9-4C1C-8C8D-5A522A9B4C21}" type="slidenum">
              <a:rPr lang="en-US" smtClean="0"/>
              <a:pPr/>
              <a:t>34</a:t>
            </a:fld>
            <a:endParaRPr lang="en-US" dirty="0"/>
          </a:p>
        </p:txBody>
      </p:sp>
    </p:spTree>
    <p:extLst>
      <p:ext uri="{BB962C8B-B14F-4D97-AF65-F5344CB8AC3E}">
        <p14:creationId xmlns:p14="http://schemas.microsoft.com/office/powerpoint/2010/main" val="2740831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do an exercise together. Calculate the noise level from a Point Source to a receptor 200 feet away if the noise level at 50 feet is 76 decibels.  Assume the ground surface is “soft” and assume a drop off rate of 6 dB(A) per doubling of distance. Just to be clear, we do not model point sources for traffic noise, only lines. </a:t>
            </a:r>
            <a:r>
              <a:rPr lang="en-US" i="1" dirty="0"/>
              <a:t>(pause)</a:t>
            </a:r>
            <a:r>
              <a:rPr lang="en-US" dirty="0"/>
              <a:t> At 100 feet away, the noise level is 70 decibels. At 200 feet away, the noise level is 64 decibels.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35</a:t>
            </a:fld>
            <a:endParaRPr lang="en-US" dirty="0"/>
          </a:p>
        </p:txBody>
      </p:sp>
    </p:spTree>
    <p:extLst>
      <p:ext uri="{BB962C8B-B14F-4D97-AF65-F5344CB8AC3E}">
        <p14:creationId xmlns:p14="http://schemas.microsoft.com/office/powerpoint/2010/main" val="2034575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try another problem. Calculate the noise level from a Line Source to a receptor 400 feet away if the noise level at 50 feet is 76 decibels.  Assume this is a hard site with a drop off rate of 3 decibels per doubling of distance. </a:t>
            </a:r>
            <a:r>
              <a:rPr lang="en-US" i="1" dirty="0"/>
              <a:t>(pause)</a:t>
            </a:r>
            <a:r>
              <a:rPr lang="en-US" dirty="0"/>
              <a:t> At 100 feet, the noise level is 73 decibels. At 200 feet, the noise level is 70 decibels. And, at 400 feet, the noise level is 67 decibels. What would you get if this were a soft site area, assuming a drop-off rate of 6 decibels per doubling of distance? </a:t>
            </a:r>
            <a:r>
              <a:rPr lang="en-US" i="1" dirty="0"/>
              <a:t>(pause)</a:t>
            </a:r>
            <a:r>
              <a:rPr lang="en-US" dirty="0"/>
              <a:t> At 100 feet, the noise level is 70 decibels. At 200 feet, the noise level is 64 decibels. At 400 feet, the noise level is 58 decibels.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36</a:t>
            </a:fld>
            <a:endParaRPr lang="en-US" dirty="0"/>
          </a:p>
        </p:txBody>
      </p:sp>
    </p:spTree>
    <p:extLst>
      <p:ext uri="{BB962C8B-B14F-4D97-AF65-F5344CB8AC3E}">
        <p14:creationId xmlns:p14="http://schemas.microsoft.com/office/powerpoint/2010/main" val="756075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shielding? Shielding is some object that exists between the noise source and the receiver that can reduce overall noise levels. Shielding from traffic noise can occur from single or multiple buildings, rows of homes, noise barriers, earth berms, etc.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37</a:t>
            </a:fld>
            <a:endParaRPr lang="en-US" dirty="0"/>
          </a:p>
        </p:txBody>
      </p:sp>
    </p:spTree>
    <p:extLst>
      <p:ext uri="{BB962C8B-B14F-4D97-AF65-F5344CB8AC3E}">
        <p14:creationId xmlns:p14="http://schemas.microsoft.com/office/powerpoint/2010/main" val="4203810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shielding include buildings or rows of homes, or existing barriers. Note that the reduction provided by each will vary. Vegetation and landscaping is not considered a form of abatement because it typically does not provide enough noise reduction.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38</a:t>
            </a:fld>
            <a:endParaRPr lang="en-US" dirty="0"/>
          </a:p>
        </p:txBody>
      </p:sp>
    </p:spTree>
    <p:extLst>
      <p:ext uri="{BB962C8B-B14F-4D97-AF65-F5344CB8AC3E}">
        <p14:creationId xmlns:p14="http://schemas.microsoft.com/office/powerpoint/2010/main" val="2018513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normAutofit fontScale="70000" lnSpcReduction="20000"/>
          </a:bodyPr>
          <a:lstStyle/>
          <a:p>
            <a:r>
              <a:rPr lang="en-US" sz="2400" dirty="0"/>
              <a:t>A note about vegetation and traffic noise: to reduce traffic noise, according to the Federal Highway Administration, vegetation must be 200 feet deep and optically dense (as in, you must not be able to see through it) in order to provide a 10 decibel reduction. Typical vegetation, even though it may not measurably reduce the noise, may provide a visual block that provides a perceived psychological noise reduction.  Typical Florida vegetation and FDOT landscaping do not do much to reduce noise levels, but provides the psychological benefit.  Vegetation is more likely to provide 1 to 2 decibels of reduction, although it can vary considerably depending upon the thickness, the type of trees, and the type of leaves.  To be considered acoustically beneficial, the leaves must remain throughout the year (evergreen). Removal of the trees can be expected to increase noise complaints even if you can’t measure the increase with a noise meter.  This is because there may be some frequency shifts as a result of vegetation that cause the noise levels to be more acceptable with the trees present. Minimizing vegetation removal can be a positive step in reducing noise complaints.</a:t>
            </a:r>
          </a:p>
          <a:p>
            <a:pPr eaLnBrk="1" hangingPunct="1">
              <a:buFontTx/>
              <a:buChar char="•"/>
            </a:pPr>
            <a:endParaRPr lang="en-US" altLang="en-US" dirty="0"/>
          </a:p>
        </p:txBody>
      </p:sp>
      <p:sp>
        <p:nvSpPr>
          <p:cNvPr id="4" name="Slide Number Placeholder 3"/>
          <p:cNvSpPr>
            <a:spLocks noGrp="1"/>
          </p:cNvSpPr>
          <p:nvPr>
            <p:ph type="sldNum" sz="quarter" idx="10"/>
          </p:nvPr>
        </p:nvSpPr>
        <p:spPr/>
        <p:txBody>
          <a:bodyPr/>
          <a:lstStyle/>
          <a:p>
            <a:fld id="{FA45DD8A-55A9-4C1C-8C8D-5A522A9B4C21}" type="slidenum">
              <a:rPr lang="en-US" smtClean="0"/>
              <a:pPr/>
              <a:t>39</a:t>
            </a:fld>
            <a:endParaRPr lang="en-US" dirty="0"/>
          </a:p>
        </p:txBody>
      </p:sp>
    </p:spTree>
    <p:extLst>
      <p:ext uri="{BB962C8B-B14F-4D97-AF65-F5344CB8AC3E}">
        <p14:creationId xmlns:p14="http://schemas.microsoft.com/office/powerpoint/2010/main" val="359095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What is sound? Sound is the sensation produced by stimulation of the organs of hearing by vibrations transmitted through the air or other medium.</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4</a:t>
            </a:fld>
            <a:endParaRPr lang="en-US"/>
          </a:p>
        </p:txBody>
      </p:sp>
    </p:spTree>
    <p:extLst>
      <p:ext uri="{BB962C8B-B14F-4D97-AF65-F5344CB8AC3E}">
        <p14:creationId xmlns:p14="http://schemas.microsoft.com/office/powerpoint/2010/main" val="271395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Buildings and rows of homes can provide shielding. The shielding provided depends on the size of the structures and the spacing between them. Shielding values generally are on the order of 3 to 5 decibels per row of homes, up to a maximum of 10 decibels.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40</a:t>
            </a:fld>
            <a:endParaRPr lang="en-US" dirty="0"/>
          </a:p>
        </p:txBody>
      </p:sp>
    </p:spTree>
    <p:extLst>
      <p:ext uri="{BB962C8B-B14F-4D97-AF65-F5344CB8AC3E}">
        <p14:creationId xmlns:p14="http://schemas.microsoft.com/office/powerpoint/2010/main" val="2905158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Shielding can also be provided by roadway features, such as elevated roadways on fill or embankment, elevated roadways on mechanically stabilized earth or retaining walls, and the top edge of a depressed roadway, or a roadway in a “cut section” such as the picture shown in the bottom right.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41</a:t>
            </a:fld>
            <a:endParaRPr lang="en-US"/>
          </a:p>
        </p:txBody>
      </p:sp>
    </p:spTree>
    <p:extLst>
      <p:ext uri="{BB962C8B-B14F-4D97-AF65-F5344CB8AC3E}">
        <p14:creationId xmlns:p14="http://schemas.microsoft.com/office/powerpoint/2010/main" val="5877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Shielding from building envelopes, or “exterior to interior reduction”, will depend on the building construction and the amount of open or closed windows. However, it should be noted that open windows are not modeled when modeling highway traffic noise.</a:t>
            </a:r>
          </a:p>
        </p:txBody>
      </p:sp>
      <p:sp>
        <p:nvSpPr>
          <p:cNvPr id="4" name="Slide Number Placeholder 3"/>
          <p:cNvSpPr>
            <a:spLocks noGrp="1"/>
          </p:cNvSpPr>
          <p:nvPr>
            <p:ph type="sldNum" sz="quarter" idx="10"/>
          </p:nvPr>
        </p:nvSpPr>
        <p:spPr/>
        <p:txBody>
          <a:bodyPr/>
          <a:lstStyle/>
          <a:p>
            <a:fld id="{AEEC9AAC-B1C4-4D2C-91D0-85CFAF83A1B3}" type="slidenum">
              <a:rPr lang="en-US" smtClean="0"/>
              <a:t>42</a:t>
            </a:fld>
            <a:endParaRPr lang="en-US"/>
          </a:p>
        </p:txBody>
      </p:sp>
    </p:spTree>
    <p:extLst>
      <p:ext uri="{BB962C8B-B14F-4D97-AF65-F5344CB8AC3E}">
        <p14:creationId xmlns:p14="http://schemas.microsoft.com/office/powerpoint/2010/main" val="2246647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amount of noise reduction that is provided by a building depends on the building type, window type, and whether the windows are open or closed. The reduction for interior levels is based on the surrounding walls, especially those directly between the source and receiver. For example, a masonry building with single glazed windows provides a 25 decibel noise reduction due to the building structure. Importantly, it is generally assumed in Florida that windows are kept shut most of the year. </a:t>
            </a:r>
            <a:endParaRPr lang="en-US" altLang="en-US" dirty="0"/>
          </a:p>
        </p:txBody>
      </p:sp>
      <p:sp>
        <p:nvSpPr>
          <p:cNvPr id="4" name="Slide Number Placeholder 3"/>
          <p:cNvSpPr>
            <a:spLocks noGrp="1"/>
          </p:cNvSpPr>
          <p:nvPr>
            <p:ph type="sldNum" sz="quarter" idx="10"/>
          </p:nvPr>
        </p:nvSpPr>
        <p:spPr/>
        <p:txBody>
          <a:bodyPr/>
          <a:lstStyle/>
          <a:p>
            <a:fld id="{FA45DD8A-55A9-4C1C-8C8D-5A522A9B4C21}" type="slidenum">
              <a:rPr lang="en-US" smtClean="0"/>
              <a:pPr/>
              <a:t>43</a:t>
            </a:fld>
            <a:endParaRPr lang="en-US" dirty="0"/>
          </a:p>
        </p:txBody>
      </p:sp>
    </p:spTree>
    <p:extLst>
      <p:ext uri="{BB962C8B-B14F-4D97-AF65-F5344CB8AC3E}">
        <p14:creationId xmlns:p14="http://schemas.microsoft.com/office/powerpoint/2010/main" val="2624487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Finally, noise barriers are the last type of shielding that will be discussed in this training. How do noise barriers work? By interrupting the direct noise path between the source and the receiver.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44</a:t>
            </a:fld>
            <a:endParaRPr lang="en-US"/>
          </a:p>
        </p:txBody>
      </p:sp>
    </p:spTree>
    <p:extLst>
      <p:ext uri="{BB962C8B-B14F-4D97-AF65-F5344CB8AC3E}">
        <p14:creationId xmlns:p14="http://schemas.microsoft.com/office/powerpoint/2010/main" val="3919788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correlation between the shadow zone and diffraction. Diffraction is the bending of sound waves around an obstacle which causes the sound waves to take a longer path. The happens at the top and sides of a barrier. Higher frequencies are shorter wave lengths and therefore diffract to a lesser degree than the longer wavelength lower frequencies which go deeper into the shadow zone. Therefore, barriers are better at attenuating higher frequencies then they are lower frequencies.</a:t>
            </a:r>
          </a:p>
        </p:txBody>
      </p:sp>
      <p:sp>
        <p:nvSpPr>
          <p:cNvPr id="4" name="Slide Number Placeholder 3"/>
          <p:cNvSpPr>
            <a:spLocks noGrp="1"/>
          </p:cNvSpPr>
          <p:nvPr>
            <p:ph type="sldNum" sz="quarter" idx="10"/>
          </p:nvPr>
        </p:nvSpPr>
        <p:spPr/>
        <p:txBody>
          <a:bodyPr/>
          <a:lstStyle/>
          <a:p>
            <a:fld id="{FA45DD8A-55A9-4C1C-8C8D-5A522A9B4C21}" type="slidenum">
              <a:rPr lang="en-US" smtClean="0"/>
              <a:pPr/>
              <a:t>45</a:t>
            </a:fld>
            <a:endParaRPr lang="en-US" dirty="0"/>
          </a:p>
        </p:txBody>
      </p:sp>
    </p:spTree>
    <p:extLst>
      <p:ext uri="{BB962C8B-B14F-4D97-AF65-F5344CB8AC3E}">
        <p14:creationId xmlns:p14="http://schemas.microsoft.com/office/powerpoint/2010/main" val="2839541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Insertion loss is the difference in noise levels from the “before barrier” and “after barrier” conditions.  This is also referred to as “noise reduction” and includes all of the things we have discussed, including ground attenuation, reflection, diffraction, and absorption.</a:t>
            </a:r>
          </a:p>
        </p:txBody>
      </p:sp>
      <p:sp>
        <p:nvSpPr>
          <p:cNvPr id="4" name="Slide Number Placeholder 3"/>
          <p:cNvSpPr>
            <a:spLocks noGrp="1"/>
          </p:cNvSpPr>
          <p:nvPr>
            <p:ph type="sldNum" sz="quarter" idx="10"/>
          </p:nvPr>
        </p:nvSpPr>
        <p:spPr/>
        <p:txBody>
          <a:bodyPr/>
          <a:lstStyle/>
          <a:p>
            <a:fld id="{FA45DD8A-55A9-4C1C-8C8D-5A522A9B4C21}" type="slidenum">
              <a:rPr lang="en-US" smtClean="0"/>
              <a:pPr/>
              <a:t>46</a:t>
            </a:fld>
            <a:endParaRPr lang="en-US" dirty="0"/>
          </a:p>
        </p:txBody>
      </p:sp>
    </p:spTree>
    <p:extLst>
      <p:ext uri="{BB962C8B-B14F-4D97-AF65-F5344CB8AC3E}">
        <p14:creationId xmlns:p14="http://schemas.microsoft.com/office/powerpoint/2010/main" val="1873996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Noise barriers should be placed as close to the receiver as possible. If this is not possible, then a noise barrier should be placed as close to the roadway as possible. The noise barrier should not be placed in the middle between the roadway and the receiver. Keep in mind, if there is a large space between the source, or roadway, and the receiver, the sound waves will spread out.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47</a:t>
            </a:fld>
            <a:endParaRPr lang="en-US" dirty="0"/>
          </a:p>
        </p:txBody>
      </p:sp>
    </p:spTree>
    <p:extLst>
      <p:ext uri="{BB962C8B-B14F-4D97-AF65-F5344CB8AC3E}">
        <p14:creationId xmlns:p14="http://schemas.microsoft.com/office/powerpoint/2010/main" val="9305193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If the roadway is depressed, the noise barrier should be placed at the top of the cut slope, if possible.   Placing the barrier at the top of the slope reduces the required height and increases its effectiveness. The barrier is mostly ineffective if you can see the traffic. If there is a line of sight from the receiver to the traffic, there is little to no abatement. Blocking the view of the residents may become an issue and has resulted in the use of transparent barriers in some states. Additionally, placement at the top of the slope reduces safety issues.</a:t>
            </a:r>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FA45DD8A-55A9-4C1C-8C8D-5A522A9B4C21}" type="slidenum">
              <a:rPr lang="en-US" smtClean="0"/>
              <a:pPr/>
              <a:t>48</a:t>
            </a:fld>
            <a:endParaRPr lang="en-US" dirty="0"/>
          </a:p>
        </p:txBody>
      </p:sp>
    </p:spTree>
    <p:extLst>
      <p:ext uri="{BB962C8B-B14F-4D97-AF65-F5344CB8AC3E}">
        <p14:creationId xmlns:p14="http://schemas.microsoft.com/office/powerpoint/2010/main" val="2424895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If the roadway is elevated, the noise barrier should be placed as close to the road as possible. Placing a barrier near on elevated roadway can reduce the required height of the wall considerable compared to a ground-mounted barrier. Additionally, wall heights may be limited due to structural and safety issues. This will be discussed in a later lesson. Additionally, walls on structure may block a vista for the motorists.</a:t>
            </a:r>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FA45DD8A-55A9-4C1C-8C8D-5A522A9B4C21}" type="slidenum">
              <a:rPr lang="en-US" smtClean="0"/>
              <a:pPr/>
              <a:t>49</a:t>
            </a:fld>
            <a:endParaRPr lang="en-US" dirty="0"/>
          </a:p>
        </p:txBody>
      </p:sp>
    </p:spTree>
    <p:extLst>
      <p:ext uri="{BB962C8B-B14F-4D97-AF65-F5344CB8AC3E}">
        <p14:creationId xmlns:p14="http://schemas.microsoft.com/office/powerpoint/2010/main" val="22694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There are three basic dimensions of sound</a:t>
            </a:r>
            <a:r>
              <a:rPr lang="en-US" i="1" u="sng" dirty="0"/>
              <a:t>:</a:t>
            </a:r>
            <a:r>
              <a:rPr lang="en-US" strike="sngStrike" dirty="0"/>
              <a:t>. They are </a:t>
            </a:r>
            <a:r>
              <a:rPr lang="en-US" dirty="0"/>
              <a:t>the magnitude, </a:t>
            </a:r>
            <a:r>
              <a:rPr lang="en-US" strike="sngStrike" dirty="0"/>
              <a:t>the</a:t>
            </a:r>
            <a:r>
              <a:rPr lang="en-US" dirty="0"/>
              <a:t> frequency, and time. The magnitude, also known as “amplitude”, is the “loudness” of the sound. This is represented in the graphic below by the distance the waves depart from the centerline.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5</a:t>
            </a:fld>
            <a:endParaRPr lang="en-US"/>
          </a:p>
        </p:txBody>
      </p:sp>
    </p:spTree>
    <p:extLst>
      <p:ext uri="{BB962C8B-B14F-4D97-AF65-F5344CB8AC3E}">
        <p14:creationId xmlns:p14="http://schemas.microsoft.com/office/powerpoint/2010/main" val="1234745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tall does a noise barrier have to be? Many factors influence the height, but the general rule of thumb is that a noise barrier has to at least break the line of sigh to achieve a 5 decibel reduction in traffic noise. Furthermore, for each 2 feet above the initial break in the line of sight, you will achieve approximately an additional 1 decibel reduction in traffic noise. Note that breaking the line of sight for traffic noise involves multiple sources, including the tire and pavement, engine, exhaust, and heavy truck exhaust, which is almost 12’ above pavement.</a:t>
            </a:r>
          </a:p>
        </p:txBody>
      </p:sp>
      <p:sp>
        <p:nvSpPr>
          <p:cNvPr id="4" name="Slide Number Placeholder 3"/>
          <p:cNvSpPr>
            <a:spLocks noGrp="1"/>
          </p:cNvSpPr>
          <p:nvPr>
            <p:ph type="sldNum" sz="quarter" idx="10"/>
          </p:nvPr>
        </p:nvSpPr>
        <p:spPr/>
        <p:txBody>
          <a:bodyPr/>
          <a:lstStyle/>
          <a:p>
            <a:fld id="{FA45DD8A-55A9-4C1C-8C8D-5A522A9B4C21}" type="slidenum">
              <a:rPr lang="en-US" smtClean="0"/>
              <a:pPr/>
              <a:t>50</a:t>
            </a:fld>
            <a:endParaRPr lang="en-US" dirty="0"/>
          </a:p>
        </p:txBody>
      </p:sp>
    </p:spTree>
    <p:extLst>
      <p:ext uri="{BB962C8B-B14F-4D97-AF65-F5344CB8AC3E}">
        <p14:creationId xmlns:p14="http://schemas.microsoft.com/office/powerpoint/2010/main" val="940289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this is not an effective noise barrier design. If you can see the source, there will not be much noise reduction, if any at all.</a:t>
            </a:r>
          </a:p>
        </p:txBody>
      </p:sp>
      <p:sp>
        <p:nvSpPr>
          <p:cNvPr id="4" name="Slide Number Placeholder 3"/>
          <p:cNvSpPr>
            <a:spLocks noGrp="1"/>
          </p:cNvSpPr>
          <p:nvPr>
            <p:ph type="sldNum" sz="quarter" idx="10"/>
          </p:nvPr>
        </p:nvSpPr>
        <p:spPr/>
        <p:txBody>
          <a:bodyPr/>
          <a:lstStyle/>
          <a:p>
            <a:fld id="{FA45DD8A-55A9-4C1C-8C8D-5A522A9B4C21}" type="slidenum">
              <a:rPr lang="en-US" smtClean="0"/>
              <a:pPr/>
              <a:t>51</a:t>
            </a:fld>
            <a:endParaRPr lang="en-US" dirty="0"/>
          </a:p>
        </p:txBody>
      </p:sp>
    </p:spTree>
    <p:extLst>
      <p:ext uri="{BB962C8B-B14F-4D97-AF65-F5344CB8AC3E}">
        <p14:creationId xmlns:p14="http://schemas.microsoft.com/office/powerpoint/2010/main" val="2699015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How long should a noise barrier be? As with height, many factors will influence the length. The general rule is that the barrier should extend “4D” beyond the receptor. What is “4D”?</a:t>
            </a:r>
          </a:p>
          <a:p>
            <a:pPr defTabSz="931774">
              <a:defRPr/>
            </a:pPr>
            <a:endParaRPr lang="en-US" altLang="en-US" dirty="0"/>
          </a:p>
        </p:txBody>
      </p:sp>
      <p:sp>
        <p:nvSpPr>
          <p:cNvPr id="4" name="Slide Number Placeholder 3"/>
          <p:cNvSpPr>
            <a:spLocks noGrp="1"/>
          </p:cNvSpPr>
          <p:nvPr>
            <p:ph type="sldNum" sz="quarter" idx="10"/>
          </p:nvPr>
        </p:nvSpPr>
        <p:spPr/>
        <p:txBody>
          <a:bodyPr/>
          <a:lstStyle/>
          <a:p>
            <a:fld id="{FA45DD8A-55A9-4C1C-8C8D-5A522A9B4C21}" type="slidenum">
              <a:rPr lang="en-US" smtClean="0"/>
              <a:pPr/>
              <a:t>52</a:t>
            </a:fld>
            <a:endParaRPr lang="en-US" dirty="0"/>
          </a:p>
        </p:txBody>
      </p:sp>
    </p:spTree>
    <p:extLst>
      <p:ext uri="{BB962C8B-B14F-4D97-AF65-F5344CB8AC3E}">
        <p14:creationId xmlns:p14="http://schemas.microsoft.com/office/powerpoint/2010/main" val="25975346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“4D” refers to the distance between the end of the barrier and the last receptor. The end of the barrier should be at least 4 times the distance as the last receiver is perpendicular to the barrier, as shown in this figure. This is because of diffraction.</a:t>
            </a:r>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FA45DD8A-55A9-4C1C-8C8D-5A522A9B4C21}" type="slidenum">
              <a:rPr lang="en-US" smtClean="0"/>
              <a:pPr/>
              <a:t>53</a:t>
            </a:fld>
            <a:endParaRPr lang="en-US" dirty="0"/>
          </a:p>
        </p:txBody>
      </p:sp>
    </p:spTree>
    <p:extLst>
      <p:ext uri="{BB962C8B-B14F-4D97-AF65-F5344CB8AC3E}">
        <p14:creationId xmlns:p14="http://schemas.microsoft.com/office/powerpoint/2010/main" val="2316025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If you have any questions, please feel free to send an email to </a:t>
            </a:r>
            <a:r>
              <a:rPr lang="en-US" u="sng" dirty="0">
                <a:hlinkClick r:id="rId3"/>
              </a:rPr>
              <a:t>OEM@dot.state.fl.us</a:t>
            </a:r>
            <a:r>
              <a:rPr lang="en-US" dirty="0"/>
              <a:t>.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54</a:t>
            </a:fld>
            <a:endParaRPr lang="en-US"/>
          </a:p>
        </p:txBody>
      </p:sp>
    </p:spTree>
    <p:extLst>
      <p:ext uri="{BB962C8B-B14F-4D97-AF65-F5344CB8AC3E}">
        <p14:creationId xmlns:p14="http://schemas.microsoft.com/office/powerpoint/2010/main" val="3791889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frequency, also known as the “pitch”, is the number of cyclical crests/variations (or, wavelengths) per unit of time. The distance between the crests of waves determines the frequency. Generally, the frequency is expressed in cycles per second. The metric which expresses the frequency is known as Hertz. </a:t>
            </a:r>
          </a:p>
          <a:p>
            <a:endParaRPr lang="en-US" dirty="0"/>
          </a:p>
        </p:txBody>
      </p:sp>
      <p:sp>
        <p:nvSpPr>
          <p:cNvPr id="4" name="Slide Number Placeholder 3"/>
          <p:cNvSpPr>
            <a:spLocks noGrp="1"/>
          </p:cNvSpPr>
          <p:nvPr>
            <p:ph type="sldNum" sz="quarter" idx="10"/>
          </p:nvPr>
        </p:nvSpPr>
        <p:spPr/>
        <p:txBody>
          <a:bodyPr/>
          <a:lstStyle/>
          <a:p>
            <a:fld id="{AEEC9AAC-B1C4-4D2C-91D0-85CFAF83A1B3}" type="slidenum">
              <a:rPr lang="en-US" smtClean="0"/>
              <a:t>6</a:t>
            </a:fld>
            <a:endParaRPr lang="en-US"/>
          </a:p>
        </p:txBody>
      </p:sp>
    </p:spTree>
    <p:extLst>
      <p:ext uri="{BB962C8B-B14F-4D97-AF65-F5344CB8AC3E}">
        <p14:creationId xmlns:p14="http://schemas.microsoft.com/office/powerpoint/2010/main" val="544996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A wavelengths is the distance between two points of the same phase in consecutive cycles of a wave. It is measured in the direction of propagation. Note the “Period” or distance in between waves is what determines the frequency. A high frequency has closely spaced waves.  Conversely, a low frequency has  waves further apart.  Of importance, low frequency waves, which is depicted by the bottom of the two graphs, travel farther than high frequency waves, which is depicted by the graph on the top.</a:t>
            </a:r>
          </a:p>
          <a:p>
            <a:endParaRPr lang="en-US" dirty="0"/>
          </a:p>
        </p:txBody>
      </p:sp>
      <p:sp>
        <p:nvSpPr>
          <p:cNvPr id="4" name="Slide Number Placeholder 3"/>
          <p:cNvSpPr>
            <a:spLocks noGrp="1"/>
          </p:cNvSpPr>
          <p:nvPr>
            <p:ph type="sldNum" sz="quarter" idx="10"/>
          </p:nvPr>
        </p:nvSpPr>
        <p:spPr/>
        <p:txBody>
          <a:bodyPr/>
          <a:lstStyle/>
          <a:p>
            <a:fld id="{FA45DD8A-55A9-4C1C-8C8D-5A522A9B4C21}" type="slidenum">
              <a:rPr lang="en-US" smtClean="0"/>
              <a:pPr/>
              <a:t>7</a:t>
            </a:fld>
            <a:endParaRPr lang="en-US" dirty="0"/>
          </a:p>
        </p:txBody>
      </p:sp>
    </p:spTree>
    <p:extLst>
      <p:ext uri="{BB962C8B-B14F-4D97-AF65-F5344CB8AC3E}">
        <p14:creationId xmlns:p14="http://schemas.microsoft.com/office/powerpoint/2010/main" val="124052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2nd dimension of sound is time. Noise is described based on its sound intensity over a given </a:t>
            </a:r>
            <a:r>
              <a:rPr lang="en-US" i="1" u="sng" dirty="0">
                <a:solidFill>
                  <a:srgbClr val="006600"/>
                </a:solidFill>
              </a:rPr>
              <a:t>span of</a:t>
            </a:r>
            <a:r>
              <a:rPr lang="en-US" b="1" dirty="0">
                <a:solidFill>
                  <a:srgbClr val="006600"/>
                </a:solidFill>
              </a:rPr>
              <a:t> </a:t>
            </a:r>
            <a:r>
              <a:rPr lang="en-US" dirty="0"/>
              <a:t>time. The illustration shows four different types of noise: a constant noise such as a fan is depicted in the top left graph, a pile driver is depicted in the top right graph, a single vehicle pass by is depicted in the bottom left graph, and random traffic is depicted in the bottom right graph.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8</a:t>
            </a:fld>
            <a:endParaRPr lang="en-US" dirty="0"/>
          </a:p>
        </p:txBody>
      </p:sp>
    </p:spTree>
    <p:extLst>
      <p:ext uri="{BB962C8B-B14F-4D97-AF65-F5344CB8AC3E}">
        <p14:creationId xmlns:p14="http://schemas.microsoft.com/office/powerpoint/2010/main" val="2004508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magnitude is the intensity, or the “loudness”, and is what can be measured. The sound energy emitted per unit of time is called the sound/acoustic power. </a:t>
            </a:r>
            <a:r>
              <a:rPr lang="en-US" i="1" u="sng" dirty="0"/>
              <a:t>It’s</a:t>
            </a:r>
            <a:r>
              <a:rPr lang="en-US" dirty="0"/>
              <a:t> the sound measured at a point in space which is a certain distance from the source of the sound to a “receptor” or a recipient of sound. In other words, sound power is the source, and sound pressure is the effect. </a:t>
            </a:r>
          </a:p>
        </p:txBody>
      </p:sp>
      <p:sp>
        <p:nvSpPr>
          <p:cNvPr id="4" name="Slide Number Placeholder 3"/>
          <p:cNvSpPr>
            <a:spLocks noGrp="1"/>
          </p:cNvSpPr>
          <p:nvPr>
            <p:ph type="sldNum" sz="quarter" idx="10"/>
          </p:nvPr>
        </p:nvSpPr>
        <p:spPr/>
        <p:txBody>
          <a:bodyPr/>
          <a:lstStyle/>
          <a:p>
            <a:fld id="{FA45DD8A-55A9-4C1C-8C8D-5A522A9B4C21}" type="slidenum">
              <a:rPr lang="en-US" smtClean="0"/>
              <a:pPr/>
              <a:t>9</a:t>
            </a:fld>
            <a:endParaRPr lang="en-US" dirty="0"/>
          </a:p>
        </p:txBody>
      </p:sp>
    </p:spTree>
    <p:extLst>
      <p:ext uri="{BB962C8B-B14F-4D97-AF65-F5344CB8AC3E}">
        <p14:creationId xmlns:p14="http://schemas.microsoft.com/office/powerpoint/2010/main" val="323396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Option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514600"/>
            <a:ext cx="7315200" cy="914400"/>
          </a:xfrm>
          <a:prstGeom prst="rect">
            <a:avLst/>
          </a:prstGeom>
          <a:effectLst/>
        </p:spPr>
        <p:txBody>
          <a:bodyPr anchor="b">
            <a:normAutofit/>
          </a:bodyPr>
          <a:lstStyle>
            <a:lvl1pPr algn="ctr">
              <a:defRPr sz="2800">
                <a:solidFill>
                  <a:srgbClr val="1F4283"/>
                </a:solidFill>
              </a:defRPr>
            </a:lvl1pPr>
          </a:lstStyle>
          <a:p>
            <a:r>
              <a:rPr lang="en-US" dirty="0"/>
              <a:t>Click To Edit Master Title Style</a:t>
            </a:r>
          </a:p>
        </p:txBody>
      </p:sp>
      <p:sp>
        <p:nvSpPr>
          <p:cNvPr id="3" name="Subtitle 2"/>
          <p:cNvSpPr>
            <a:spLocks noGrp="1"/>
          </p:cNvSpPr>
          <p:nvPr>
            <p:ph type="subTitle" idx="1" hasCustomPrompt="1"/>
          </p:nvPr>
        </p:nvSpPr>
        <p:spPr>
          <a:xfrm>
            <a:off x="914400" y="3429000"/>
            <a:ext cx="7315200" cy="914399"/>
          </a:xfrm>
          <a:prstGeom prst="rect">
            <a:avLst/>
          </a:prstGeom>
        </p:spPr>
        <p:txBody>
          <a:bodyPr anchor="t">
            <a:normAutofit/>
          </a:bodyPr>
          <a:lstStyle>
            <a:lvl1pPr marL="0" indent="0" algn="ctr">
              <a:buNone/>
              <a:defRPr sz="1800" cap="none">
                <a:solidFill>
                  <a:srgbClr val="D72E2A"/>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095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ondary Slide -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4" y="990600"/>
            <a:ext cx="8272212" cy="609600"/>
          </a:xfrm>
          <a:prstGeom prst="rect">
            <a:avLst/>
          </a:prstGeom>
        </p:spPr>
        <p:txBody>
          <a:bodyPr anchor="t">
            <a:normAutofit/>
          </a:bodyPr>
          <a:lstStyle>
            <a:lvl1pPr>
              <a:defRPr sz="2400" b="1">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435897" y="1600200"/>
            <a:ext cx="8272211" cy="4572000"/>
          </a:xfrm>
          <a:prstGeom prst="rect">
            <a:avLst/>
          </a:prstGeom>
        </p:spPr>
        <p:txBody>
          <a:bodyPr>
            <a:normAutofit/>
          </a:bodyPr>
          <a:lstStyle>
            <a:lvl1pPr>
              <a:buClr>
                <a:srgbClr val="1F4283"/>
              </a:buClr>
              <a:defRPr sz="1800">
                <a:latin typeface="Arial" panose="020B0604020202020204" pitchFamily="34" charset="0"/>
                <a:cs typeface="Arial" panose="020B0604020202020204" pitchFamily="34" charset="0"/>
              </a:defRPr>
            </a:lvl1pPr>
            <a:lvl2pPr>
              <a:buClr>
                <a:srgbClr val="1F4283"/>
              </a:buClr>
              <a:defRPr sz="1500">
                <a:latin typeface="Arial" panose="020B0604020202020204" pitchFamily="34" charset="0"/>
                <a:cs typeface="Arial" panose="020B0604020202020204" pitchFamily="34" charset="0"/>
              </a:defRPr>
            </a:lvl2pPr>
            <a:lvl3pPr>
              <a:buClr>
                <a:srgbClr val="1F4283"/>
              </a:buClr>
              <a:defRPr sz="1500">
                <a:latin typeface="Arial" panose="020B0604020202020204" pitchFamily="34" charset="0"/>
                <a:cs typeface="Arial" panose="020B0604020202020204" pitchFamily="34" charset="0"/>
              </a:defRPr>
            </a:lvl3pPr>
            <a:lvl4pPr>
              <a:buClr>
                <a:srgbClr val="1F4283"/>
              </a:buClr>
              <a:defRPr sz="1200">
                <a:latin typeface="Arial" panose="020B0604020202020204" pitchFamily="34" charset="0"/>
                <a:cs typeface="Arial" panose="020B0604020202020204" pitchFamily="34" charset="0"/>
              </a:defRPr>
            </a:lvl4pPr>
            <a:lvl5pPr>
              <a:buClr>
                <a:srgbClr val="1F4283"/>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27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Secondary Slide -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435897" y="1600200"/>
            <a:ext cx="4066793"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1313" y="1591733"/>
            <a:ext cx="4066794"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49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Slide - Media">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435894" y="1600200"/>
            <a:ext cx="8245161"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9611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Slide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435894" y="1600200"/>
            <a:ext cx="8245162"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4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2C264-7354-4C14-A0E6-2916EC1C4FA2}" type="datetime1">
              <a:rPr lang="en-US" smtClean="0"/>
              <a:pPr/>
              <a:t>3/21/2024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8F5F0E-047C-4635-A4F6-29F276781168}" type="slidenum">
              <a:rPr lang="en-US" smtClean="0"/>
              <a:pPr/>
              <a:t>‹#›</a:t>
            </a:fld>
            <a:endParaRPr lang="en-US" dirty="0"/>
          </a:p>
        </p:txBody>
      </p:sp>
    </p:spTree>
    <p:extLst>
      <p:ext uri="{BB962C8B-B14F-4D97-AF65-F5344CB8AC3E}">
        <p14:creationId xmlns:p14="http://schemas.microsoft.com/office/powerpoint/2010/main" val="2441966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334901" y="457200"/>
            <a:ext cx="2777490" cy="94997"/>
          </a:xfrm>
          <a:prstGeom prst="rect">
            <a:avLst/>
          </a:prstGeom>
          <a:solidFill>
            <a:srgbClr val="1F4283">
              <a:alpha val="94902"/>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rgbClr val="5174B5"/>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rgbClr val="3D60A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0" y="6316936"/>
            <a:ext cx="9144000" cy="541064"/>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886200" y="209550"/>
            <a:ext cx="1371600" cy="628650"/>
          </a:xfrm>
          <a:prstGeom prst="rect">
            <a:avLst/>
          </a:prstGeom>
        </p:spPr>
      </p:pic>
      <p:sp>
        <p:nvSpPr>
          <p:cNvPr id="4" name="TextBox 3"/>
          <p:cNvSpPr txBox="1"/>
          <p:nvPr userDrawn="1"/>
        </p:nvSpPr>
        <p:spPr>
          <a:xfrm>
            <a:off x="1828800" y="6428601"/>
            <a:ext cx="5486400" cy="276999"/>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Florida Department of Transportation</a:t>
            </a:r>
          </a:p>
        </p:txBody>
      </p:sp>
    </p:spTree>
    <p:extLst>
      <p:ext uri="{BB962C8B-B14F-4D97-AF65-F5344CB8AC3E}">
        <p14:creationId xmlns:p14="http://schemas.microsoft.com/office/powerpoint/2010/main" val="42346054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5" r:id="rId5"/>
    <p:sldLayoutId id="214748368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257175" rtl="0" eaLnBrk="1" latinLnBrk="0" hangingPunct="1">
        <a:spcBef>
          <a:spcPct val="0"/>
        </a:spcBef>
        <a:buNone/>
        <a:defRPr sz="2400" b="1" kern="1200" cap="none">
          <a:solidFill>
            <a:srgbClr val="335697"/>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212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omments" Target="../comments/commen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0.pn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omments" Target="../comments/comment3.xml"/><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6.xml"/><Relationship Id="rId7" Type="http://schemas.openxmlformats.org/officeDocument/2006/relationships/oleObject" Target="../embeddings/oleObject3.bin"/><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comments" Target="../comments/comment4.xml"/><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9.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comments" Target="../comments/comment5.xml"/><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comments" Target="../comments/comment6.xml"/><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hyperlink" Target="https://www.sfu.ca/sonic-studio-webdav/handbook/Sound_Propagation.html"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27.jp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6.xml"/><Relationship Id="rId7" Type="http://schemas.openxmlformats.org/officeDocument/2006/relationships/image" Target="../media/image30.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9.wmf"/><Relationship Id="rId5" Type="http://schemas.openxmlformats.org/officeDocument/2006/relationships/image" Target="../media/image28.jpeg"/><Relationship Id="rId4" Type="http://schemas.openxmlformats.org/officeDocument/2006/relationships/notesSlide" Target="../notesSlides/notesSlide38.xml"/><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32.wmf"/><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wm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omments" Target="../comments/commen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image" Target="../media/image36.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comments" Target="../comments/comment8.xml"/><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png"/><Relationship Id="rId5" Type="http://schemas.openxmlformats.org/officeDocument/2006/relationships/image" Target="../media/image37.emf"/><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8.emf"/><Relationship Id="rId5" Type="http://schemas.openxmlformats.org/officeDocument/2006/relationships/oleObject" Target="../embeddings/oleObject4.bin"/><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4.png"/><Relationship Id="rId5" Type="http://schemas.openxmlformats.org/officeDocument/2006/relationships/image" Target="../media/image39.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png"/><Relationship Id="rId5" Type="http://schemas.openxmlformats.org/officeDocument/2006/relationships/image" Target="../media/image40.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4.png"/><Relationship Id="rId5" Type="http://schemas.openxmlformats.org/officeDocument/2006/relationships/hyperlink" Target="mailto:OEM@dot.state.fl.us" TargetMode="External"/><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comments" Target="../comments/comment1.xml"/><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Rectangle 23"/>
          <p:cNvSpPr>
            <a:spLocks noChangeArrowheads="1"/>
          </p:cNvSpPr>
          <p:nvPr/>
        </p:nvSpPr>
        <p:spPr bwMode="auto">
          <a:xfrm>
            <a:off x="304800" y="906542"/>
            <a:ext cx="4343400" cy="4332208"/>
          </a:xfrm>
          <a:prstGeom prst="rect">
            <a:avLst/>
          </a:prstGeom>
          <a:solidFill>
            <a:schemeClr val="accent6">
              <a:lumMod val="60000"/>
              <a:lumOff val="40000"/>
            </a:schemeClr>
          </a:solidFill>
          <a:ln w="9525">
            <a:noFill/>
            <a:miter lim="800000"/>
            <a:headEnd/>
            <a:tailEnd/>
          </a:ln>
          <a:effectLst/>
        </p:spPr>
        <p:txBody>
          <a:bodyPr wrap="none" anchor="ctr"/>
          <a:lstStyle/>
          <a:p>
            <a:endParaRPr lang="en-US" b="1" dirty="0"/>
          </a:p>
        </p:txBody>
      </p:sp>
      <p:sp>
        <p:nvSpPr>
          <p:cNvPr id="5" name="Rectangle 5"/>
          <p:cNvSpPr txBox="1">
            <a:spLocks noChangeArrowheads="1"/>
          </p:cNvSpPr>
          <p:nvPr/>
        </p:nvSpPr>
        <p:spPr>
          <a:xfrm>
            <a:off x="439038" y="2000250"/>
            <a:ext cx="4067175" cy="1943100"/>
          </a:xfrm>
          <a:prstGeom prst="rect">
            <a:avLst/>
          </a:prstGeom>
          <a:noFill/>
          <a:ln/>
        </p:spPr>
        <p:txBody>
          <a:bodyPr vert="horz" lIns="91440" tIns="45720" rIns="91440" bIns="45720" rtlCol="0" anchor="ctr">
            <a:normAutofit/>
          </a:bodyPr>
          <a:lstStyle/>
          <a:p>
            <a:pPr marL="0" marR="0" lvl="0" indent="0" defTabSz="914400" rtl="0" eaLnBrk="1" fontAlgn="auto" latinLnBrk="0" hangingPunct="1">
              <a:lnSpc>
                <a:spcPct val="100000"/>
              </a:lnSpc>
              <a:spcBef>
                <a:spcPct val="100000"/>
              </a:spcBef>
              <a:spcAft>
                <a:spcPct val="100000"/>
              </a:spcAft>
              <a:buClrTx/>
              <a:buSzTx/>
              <a:buFontTx/>
              <a:buNone/>
              <a:tabLst/>
              <a:defRPr/>
            </a:pPr>
            <a:r>
              <a:rPr kumimoji="0" lang="en-US" sz="3000" b="1" i="0" u="sng" strike="noStrike" kern="1200" cap="none" spc="0" normalizeH="0" baseline="0" noProof="0" dirty="0">
                <a:ln>
                  <a:noFill/>
                </a:ln>
                <a:solidFill>
                  <a:schemeClr val="bg1"/>
                </a:solidFill>
                <a:effectLst/>
                <a:uLnTx/>
                <a:uFillTx/>
                <a:latin typeface="HelveticaNeueLT Std" pitchFamily="34" charset="0"/>
                <a:ea typeface="+mj-ea"/>
                <a:cs typeface="Arial" pitchFamily="34" charset="0"/>
              </a:rPr>
              <a:t>Lesson Two</a:t>
            </a:r>
            <a:br>
              <a:rPr kumimoji="0" lang="en-US" sz="2800" b="1" i="0" u="none" strike="noStrike" kern="1200" cap="none" spc="0" normalizeH="0" baseline="0" noProof="0" dirty="0">
                <a:ln>
                  <a:noFill/>
                </a:ln>
                <a:solidFill>
                  <a:schemeClr val="bg1"/>
                </a:solidFill>
                <a:effectLst/>
                <a:uLnTx/>
                <a:uFillTx/>
                <a:latin typeface="HelveticaNeueLT Std" pitchFamily="34" charset="0"/>
                <a:ea typeface="+mj-ea"/>
                <a:cs typeface="Arial" pitchFamily="34" charset="0"/>
              </a:rPr>
            </a:br>
            <a:r>
              <a:rPr kumimoji="0" lang="en-US" sz="2400" b="1" i="0" u="none" strike="noStrike" kern="1200" cap="none" spc="0" normalizeH="0" baseline="0" noProof="0" dirty="0">
                <a:ln>
                  <a:noFill/>
                </a:ln>
                <a:solidFill>
                  <a:schemeClr val="bg1"/>
                </a:solidFill>
                <a:effectLst/>
                <a:uLnTx/>
                <a:uFillTx/>
                <a:latin typeface="HelveticaNeueLT Std" pitchFamily="34" charset="0"/>
                <a:ea typeface="+mj-ea"/>
                <a:cs typeface="Arial" pitchFamily="34" charset="0"/>
              </a:rPr>
              <a:t>Basic  Acoustic and Traffic Noise Concepts </a:t>
            </a:r>
            <a:endParaRPr kumimoji="0" lang="en-US" sz="2400" b="1" i="0" u="none" strike="noStrike" kern="1200" cap="none" spc="0" normalizeH="0" baseline="0" noProof="0" dirty="0">
              <a:ln>
                <a:noFill/>
              </a:ln>
              <a:solidFill>
                <a:srgbClr val="F0881E"/>
              </a:solidFill>
              <a:effectLst/>
              <a:uLnTx/>
              <a:uFillTx/>
              <a:latin typeface="HelveticaNeueLT Std" pitchFamily="34" charset="0"/>
              <a:ea typeface="+mj-ea"/>
              <a:cs typeface="Arial" pitchFamily="34" charset="0"/>
            </a:endParaRPr>
          </a:p>
        </p:txBody>
      </p:sp>
      <p:pic>
        <p:nvPicPr>
          <p:cNvPr id="6" name="Picture 31"/>
          <p:cNvPicPr>
            <a:picLocks noChangeAspect="1" noChangeArrowheads="1"/>
          </p:cNvPicPr>
          <p:nvPr/>
        </p:nvPicPr>
        <p:blipFill>
          <a:blip r:embed="rId5" cstate="print"/>
          <a:srcRect/>
          <a:stretch>
            <a:fillRect/>
          </a:stretch>
        </p:blipFill>
        <p:spPr bwMode="auto">
          <a:xfrm>
            <a:off x="4648200" y="906542"/>
            <a:ext cx="4190999" cy="4332208"/>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2A8F5F0E-047C-4635-A4F6-29F276781168}" type="slidenum">
              <a:rPr lang="en-US" smtClean="0"/>
              <a:pPr/>
              <a:t>1</a:t>
            </a:fld>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5318125"/>
            <a:ext cx="2927350" cy="1463675"/>
          </a:xfrm>
          <a:prstGeom prst="rect">
            <a:avLst/>
          </a:prstGeom>
        </p:spPr>
      </p:pic>
      <p:pic>
        <p:nvPicPr>
          <p:cNvPr id="7" name="Audio 6">
            <a:hlinkClick r:id="" action="ppaction://media"/>
            <a:extLst>
              <a:ext uri="{FF2B5EF4-FFF2-40B4-BE49-F238E27FC236}">
                <a16:creationId xmlns:a16="http://schemas.microsoft.com/office/drawing/2014/main" id="{6058CF12-B070-CD9F-2779-CDA0920F8B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86661587"/>
      </p:ext>
    </p:extLst>
  </p:cSld>
  <p:clrMapOvr>
    <a:masterClrMapping/>
  </p:clrMapOvr>
  <mc:AlternateContent xmlns:mc="http://schemas.openxmlformats.org/markup-compatibility/2006" xmlns:p14="http://schemas.microsoft.com/office/powerpoint/2010/main">
    <mc:Choice Requires="p14">
      <p:transition spd="med" p14:dur="700" advTm="4742">
        <p:fade/>
      </p:transition>
    </mc:Choice>
    <mc:Fallback xmlns="">
      <p:transition spd="med" advTm="47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10</a:t>
            </a:fld>
            <a:endParaRPr lang="en-US" dirty="0"/>
          </a:p>
        </p:txBody>
      </p:sp>
      <p:sp>
        <p:nvSpPr>
          <p:cNvPr id="3" name="Text Box 4"/>
          <p:cNvSpPr txBox="1">
            <a:spLocks noChangeArrowheads="1"/>
          </p:cNvSpPr>
          <p:nvPr/>
        </p:nvSpPr>
        <p:spPr bwMode="auto">
          <a:xfrm>
            <a:off x="666750" y="4830762"/>
            <a:ext cx="6286500" cy="276999"/>
          </a:xfrm>
          <a:prstGeom prst="rect">
            <a:avLst/>
          </a:prstGeom>
          <a:noFill/>
          <a:ln w="9525">
            <a:noFill/>
            <a:miter lim="800000"/>
            <a:headEnd/>
            <a:tailEnd/>
          </a:ln>
          <a:effectLst/>
        </p:spPr>
        <p:txBody>
          <a:bodyPr>
            <a:spAutoFit/>
          </a:bodyPr>
          <a:lstStyle/>
          <a:p>
            <a:pPr>
              <a:spcBef>
                <a:spcPct val="50000"/>
              </a:spcBef>
            </a:pPr>
            <a:r>
              <a:rPr lang="en-US" sz="1200" dirty="0"/>
              <a:t>Source: CALTRANS Technical Noise Supplement (TENS), 1998</a:t>
            </a:r>
          </a:p>
        </p:txBody>
      </p:sp>
      <p:pic>
        <p:nvPicPr>
          <p:cNvPr id="4" name="Picture 5" descr="sound_press_sound_level"/>
          <p:cNvPicPr>
            <a:picLocks noChangeAspect="1" noChangeArrowheads="1"/>
          </p:cNvPicPr>
          <p:nvPr/>
        </p:nvPicPr>
        <p:blipFill>
          <a:blip r:embed="rId5" cstate="print"/>
          <a:srcRect/>
          <a:stretch>
            <a:fillRect/>
          </a:stretch>
        </p:blipFill>
        <p:spPr>
          <a:xfrm>
            <a:off x="666750" y="2286000"/>
            <a:ext cx="7791450" cy="2544762"/>
          </a:xfrm>
          <a:prstGeom prst="rect">
            <a:avLst/>
          </a:prstGeom>
          <a:noFill/>
          <a:ln/>
        </p:spPr>
      </p:pic>
      <p:sp>
        <p:nvSpPr>
          <p:cNvPr id="7" name="TextBox 6"/>
          <p:cNvSpPr txBox="1"/>
          <p:nvPr/>
        </p:nvSpPr>
        <p:spPr>
          <a:xfrm>
            <a:off x="247650" y="801831"/>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5" name="Rectangle 4">
            <a:extLst>
              <a:ext uri="{FF2B5EF4-FFF2-40B4-BE49-F238E27FC236}">
                <a16:creationId xmlns:a16="http://schemas.microsoft.com/office/drawing/2014/main" id="{254BAF8B-6E80-48EE-B1DA-A9E0B9C92BA7}"/>
              </a:ext>
            </a:extLst>
          </p:cNvPr>
          <p:cNvSpPr/>
          <p:nvPr/>
        </p:nvSpPr>
        <p:spPr>
          <a:xfrm>
            <a:off x="5791200" y="2438400"/>
            <a:ext cx="2286000" cy="914400"/>
          </a:xfrm>
          <a:prstGeom prst="rect">
            <a:avLst/>
          </a:prstGeom>
          <a:noFill/>
          <a:ln>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7738EF-B5A2-4934-805E-545DB0C425C9}"/>
              </a:ext>
            </a:extLst>
          </p:cNvPr>
          <p:cNvSpPr txBox="1"/>
          <p:nvPr/>
        </p:nvSpPr>
        <p:spPr>
          <a:xfrm>
            <a:off x="666750" y="1295400"/>
            <a:ext cx="809625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70C0"/>
                </a:solidFill>
              </a:rPr>
              <a:t>*</a:t>
            </a:r>
            <a:r>
              <a:rPr lang="en-US" dirty="0"/>
              <a:t>Sound pressure is measured in </a:t>
            </a:r>
            <a:r>
              <a:rPr lang="en-US" dirty="0">
                <a:solidFill>
                  <a:srgbClr val="0070C0"/>
                </a:solidFill>
              </a:rPr>
              <a:t>sound pressure level </a:t>
            </a:r>
            <a:r>
              <a:rPr lang="en-US" dirty="0"/>
              <a:t>(no units) – named bels</a:t>
            </a:r>
          </a:p>
          <a:p>
            <a:pPr marL="285750" indent="-285750">
              <a:buFont typeface="Arial" panose="020B0604020202020204" pitchFamily="34" charset="0"/>
              <a:buChar char="•"/>
            </a:pPr>
            <a:r>
              <a:rPr lang="en-US" dirty="0"/>
              <a:t>Log of the square of the ratio of pressures</a:t>
            </a:r>
          </a:p>
          <a:p>
            <a:pPr marL="285750" indent="-285750">
              <a:buFont typeface="Arial" panose="020B0604020202020204" pitchFamily="34" charset="0"/>
              <a:buChar char="•"/>
            </a:pPr>
            <a:r>
              <a:rPr lang="en-US" dirty="0"/>
              <a:t>Since a decibel is one tenth of a bel our equation is as follows in </a:t>
            </a:r>
            <a:r>
              <a:rPr lang="en-US" dirty="0">
                <a:solidFill>
                  <a:srgbClr val="00B0F0"/>
                </a:solidFill>
              </a:rPr>
              <a:t>decibels (dB(A))</a:t>
            </a:r>
            <a:r>
              <a:rPr lang="en-US" dirty="0"/>
              <a:t>:</a:t>
            </a:r>
          </a:p>
          <a:p>
            <a:endParaRPr lang="en-US" dirty="0"/>
          </a:p>
          <a:p>
            <a:endParaRPr lang="en-US" dirty="0"/>
          </a:p>
        </p:txBody>
      </p:sp>
      <p:sp>
        <p:nvSpPr>
          <p:cNvPr id="8" name="TextBox 7">
            <a:extLst>
              <a:ext uri="{FF2B5EF4-FFF2-40B4-BE49-F238E27FC236}">
                <a16:creationId xmlns:a16="http://schemas.microsoft.com/office/drawing/2014/main" id="{DC363BAC-9E91-4EC7-A591-810CA8084014}"/>
              </a:ext>
            </a:extLst>
          </p:cNvPr>
          <p:cNvSpPr txBox="1"/>
          <p:nvPr/>
        </p:nvSpPr>
        <p:spPr>
          <a:xfrm>
            <a:off x="8077200" y="2438400"/>
            <a:ext cx="228600" cy="369332"/>
          </a:xfrm>
          <a:prstGeom prst="rect">
            <a:avLst/>
          </a:prstGeom>
          <a:noFill/>
        </p:spPr>
        <p:txBody>
          <a:bodyPr wrap="square" rtlCol="0">
            <a:spAutoFit/>
          </a:bodyPr>
          <a:lstStyle/>
          <a:p>
            <a:r>
              <a:rPr lang="en-US" dirty="0">
                <a:solidFill>
                  <a:srgbClr val="0070C0"/>
                </a:solidFill>
              </a:rPr>
              <a:t>*</a:t>
            </a:r>
          </a:p>
        </p:txBody>
      </p:sp>
      <p:sp>
        <p:nvSpPr>
          <p:cNvPr id="9" name="TextBox 8">
            <a:extLst>
              <a:ext uri="{FF2B5EF4-FFF2-40B4-BE49-F238E27FC236}">
                <a16:creationId xmlns:a16="http://schemas.microsoft.com/office/drawing/2014/main" id="{FB281DAB-4D5B-4180-93C1-47B17E6953E6}"/>
              </a:ext>
            </a:extLst>
          </p:cNvPr>
          <p:cNvSpPr txBox="1"/>
          <p:nvPr/>
        </p:nvSpPr>
        <p:spPr>
          <a:xfrm>
            <a:off x="8001000" y="4191000"/>
            <a:ext cx="304800" cy="369332"/>
          </a:xfrm>
          <a:prstGeom prst="rect">
            <a:avLst/>
          </a:prstGeom>
          <a:noFill/>
        </p:spPr>
        <p:txBody>
          <a:bodyPr wrap="square" rtlCol="0">
            <a:spAutoFit/>
          </a:bodyPr>
          <a:lstStyle/>
          <a:p>
            <a:r>
              <a:rPr lang="en-US" dirty="0">
                <a:solidFill>
                  <a:srgbClr val="FF0000"/>
                </a:solidFill>
              </a:rPr>
              <a:t>◊</a:t>
            </a:r>
          </a:p>
        </p:txBody>
      </p:sp>
      <p:sp>
        <p:nvSpPr>
          <p:cNvPr id="10" name="TextBox 9">
            <a:extLst>
              <a:ext uri="{FF2B5EF4-FFF2-40B4-BE49-F238E27FC236}">
                <a16:creationId xmlns:a16="http://schemas.microsoft.com/office/drawing/2014/main" id="{C89CF893-2605-4697-AB93-1780D8E5207F}"/>
              </a:ext>
            </a:extLst>
          </p:cNvPr>
          <p:cNvSpPr txBox="1"/>
          <p:nvPr/>
        </p:nvSpPr>
        <p:spPr>
          <a:xfrm>
            <a:off x="6172200" y="5107761"/>
            <a:ext cx="2286000" cy="369332"/>
          </a:xfrm>
          <a:prstGeom prst="rect">
            <a:avLst/>
          </a:prstGeom>
          <a:noFill/>
        </p:spPr>
        <p:txBody>
          <a:bodyPr wrap="square" rtlCol="0">
            <a:spAutoFit/>
          </a:bodyPr>
          <a:lstStyle/>
          <a:p>
            <a:r>
              <a:rPr lang="en-US" dirty="0">
                <a:solidFill>
                  <a:srgbClr val="FF0000"/>
                </a:solidFill>
              </a:rPr>
              <a:t>◊</a:t>
            </a:r>
            <a:r>
              <a:rPr lang="en-US" dirty="0"/>
              <a:t> Threshold of hearing</a:t>
            </a:r>
          </a:p>
        </p:txBody>
      </p:sp>
      <p:pic>
        <p:nvPicPr>
          <p:cNvPr id="20" name="Audio 19">
            <a:hlinkClick r:id="" action="ppaction://media"/>
            <a:extLst>
              <a:ext uri="{FF2B5EF4-FFF2-40B4-BE49-F238E27FC236}">
                <a16:creationId xmlns:a16="http://schemas.microsoft.com/office/drawing/2014/main" id="{88BCE7EF-55F8-966B-3949-96899E8999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47222987"/>
      </p:ext>
    </p:extLst>
  </p:cSld>
  <p:clrMapOvr>
    <a:masterClrMapping/>
  </p:clrMapOvr>
  <p:transition advTm="27260">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A23C-B59F-4D9E-9D9E-B42E378F7BD5}"/>
              </a:ext>
            </a:extLst>
          </p:cNvPr>
          <p:cNvSpPr>
            <a:spLocks noGrp="1"/>
          </p:cNvSpPr>
          <p:nvPr>
            <p:ph type="title"/>
          </p:nvPr>
        </p:nvSpPr>
        <p:spPr>
          <a:xfrm>
            <a:off x="228600" y="739682"/>
            <a:ext cx="5638800" cy="426785"/>
          </a:xfrm>
        </p:spPr>
        <p:txBody>
          <a:bodyPr>
            <a:normAutofit/>
          </a:bodyPr>
          <a:lstStyle/>
          <a:p>
            <a:r>
              <a:rPr lang="en-US" sz="1800" b="1" dirty="0">
                <a:solidFill>
                  <a:srgbClr val="0054A8"/>
                </a:solidFill>
                <a:latin typeface="+mn-lt"/>
              </a:rPr>
              <a:t>Lesson 2: Basic Acoustic and Traffic Noise Concepts</a:t>
            </a:r>
            <a:endParaRPr lang="en-US" sz="1800" dirty="0">
              <a:solidFill>
                <a:srgbClr val="0054A8"/>
              </a:solidFill>
              <a:latin typeface="+mn-lt"/>
            </a:endParaRPr>
          </a:p>
        </p:txBody>
      </p:sp>
      <p:pic>
        <p:nvPicPr>
          <p:cNvPr id="7" name="Content Placeholder 6">
            <a:extLst>
              <a:ext uri="{FF2B5EF4-FFF2-40B4-BE49-F238E27FC236}">
                <a16:creationId xmlns:a16="http://schemas.microsoft.com/office/drawing/2014/main" id="{D33D6451-5768-4CFD-9CA5-4319905D76C9}"/>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rot="5400000">
            <a:off x="212725" y="2165152"/>
            <a:ext cx="4525963" cy="3394472"/>
          </a:xfrm>
        </p:spPr>
      </p:pic>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AA19513A-D2D5-4B99-B4C8-F009E130DF32}"/>
                  </a:ext>
                </a:extLst>
              </p:cNvPr>
              <p:cNvSpPr>
                <a:spLocks noGrp="1"/>
              </p:cNvSpPr>
              <p:nvPr>
                <p:ph sz="half" idx="2"/>
              </p:nvPr>
            </p:nvSpPr>
            <p:spPr/>
            <p:txBody>
              <a:bodyPr>
                <a:normAutofit fontScale="62500" lnSpcReduction="20000"/>
              </a:bodyPr>
              <a:lstStyle/>
              <a:p>
                <a:r>
                  <a:rPr lang="en-US" dirty="0"/>
                  <a:t>To give you an idea of what the standardized sound pressure is:</a:t>
                </a:r>
              </a:p>
              <a:p>
                <a:endParaRPr lang="en-US" dirty="0"/>
              </a:p>
              <a:p>
                <a:r>
                  <a:rPr lang="en-US" dirty="0"/>
                  <a:t>1 Pa = 1 N/m</a:t>
                </a:r>
                <a:r>
                  <a:rPr lang="en-US" baseline="30000" dirty="0"/>
                  <a:t>2 </a:t>
                </a:r>
                <a:r>
                  <a:rPr lang="en-US" dirty="0"/>
                  <a:t>= 1kg•m/sec</a:t>
                </a:r>
                <a:r>
                  <a:rPr lang="en-US" baseline="30000" dirty="0"/>
                  <a:t>2 </a:t>
                </a:r>
                <a:r>
                  <a:rPr lang="en-US" dirty="0"/>
                  <a:t>=.00014504 </a:t>
                </a:r>
                <a:r>
                  <a:rPr lang="en-US" dirty="0" err="1"/>
                  <a:t>lbs</a:t>
                </a:r>
                <a:r>
                  <a:rPr lang="en-US" dirty="0"/>
                  <a:t>/in</a:t>
                </a:r>
                <a:r>
                  <a:rPr lang="en-US" baseline="30000" dirty="0"/>
                  <a:t>2</a:t>
                </a:r>
              </a:p>
              <a:p>
                <a:endParaRPr lang="en-US" dirty="0"/>
              </a:p>
              <a:p>
                <a:r>
                  <a:rPr lang="en-US" dirty="0"/>
                  <a:t>1 </a:t>
                </a:r>
                <a:r>
                  <a:rPr lang="el-GR" dirty="0"/>
                  <a:t>μ</a:t>
                </a:r>
                <a:r>
                  <a:rPr lang="en-US" dirty="0"/>
                  <a:t>Pa = 1 X 10</a:t>
                </a:r>
                <a:r>
                  <a:rPr lang="en-US" baseline="30000" dirty="0"/>
                  <a:t>-6 </a:t>
                </a:r>
                <a:r>
                  <a:rPr lang="en-US" dirty="0"/>
                  <a:t>Pa         </a:t>
                </a:r>
              </a:p>
              <a:p>
                <a:r>
                  <a:rPr lang="en-US" dirty="0"/>
                  <a:t>20 </a:t>
                </a:r>
                <a:r>
                  <a:rPr lang="el-GR" dirty="0"/>
                  <a:t>μ</a:t>
                </a:r>
                <a:r>
                  <a:rPr lang="en-US" dirty="0"/>
                  <a:t>Pa = 20 X 10</a:t>
                </a:r>
                <a:r>
                  <a:rPr lang="en-US" baseline="30000" dirty="0"/>
                  <a:t>-6</a:t>
                </a:r>
                <a:r>
                  <a:rPr lang="en-US" dirty="0"/>
                  <a:t> Pa </a:t>
                </a:r>
              </a:p>
              <a:p>
                <a:endParaRPr lang="en-US" dirty="0"/>
              </a:p>
              <a:p>
                <a:r>
                  <a:rPr lang="en-US" dirty="0"/>
                  <a:t>*20 </a:t>
                </a:r>
                <a:r>
                  <a:rPr lang="el-GR" dirty="0"/>
                  <a:t>μ</a:t>
                </a:r>
                <a:r>
                  <a:rPr lang="en-US" dirty="0"/>
                  <a:t>Pa = .00002653 </a:t>
                </a:r>
                <a:r>
                  <a:rPr lang="en-US" dirty="0" err="1"/>
                  <a:t>lbs</a:t>
                </a:r>
                <a:r>
                  <a:rPr lang="en-US" dirty="0"/>
                  <a:t>/in</a:t>
                </a:r>
                <a:r>
                  <a:rPr lang="en-US" baseline="30000" dirty="0"/>
                  <a:t>2        </a:t>
                </a:r>
              </a:p>
              <a:p>
                <a:endParaRPr lang="en-US" baseline="30000" dirty="0"/>
              </a:p>
              <a:p>
                <a:pPr marL="0" indent="0" algn="ctr">
                  <a:buNone/>
                </a:pPr>
                <a:r>
                  <a:rPr lang="en-US" dirty="0"/>
                  <a:t> </a:t>
                </a:r>
                <a:r>
                  <a:rPr lang="en-US" sz="1700" dirty="0"/>
                  <a:t>*Threshold of hearing - roughly the sound of a mosquito flying 3 m (10 </a:t>
                </a:r>
                <a:r>
                  <a:rPr lang="en-US" sz="1700" dirty="0" err="1"/>
                  <a:t>ft</a:t>
                </a:r>
                <a:r>
                  <a:rPr lang="en-US" sz="1700" dirty="0"/>
                  <a:t>) away </a:t>
                </a:r>
              </a:p>
              <a:p>
                <a:pPr marL="0" indent="0" algn="ctr">
                  <a:buNone/>
                </a:pPr>
                <a:endParaRPr lang="en-US" sz="1700" dirty="0"/>
              </a:p>
              <a:p>
                <a:r>
                  <a:rPr lang="en-US" sz="2700" b="0" dirty="0"/>
                  <a:t>Sound pressure levels are expressed in terms of the reference sound pressure in </a:t>
                </a:r>
                <a:r>
                  <a:rPr lang="en-US" sz="2700" b="0" u="sng" dirty="0"/>
                  <a:t>bels</a:t>
                </a:r>
                <a:r>
                  <a:rPr lang="en-US" sz="2700" b="0" dirty="0">
                    <a:solidFill>
                      <a:srgbClr val="0070C0"/>
                    </a:solidFill>
                  </a:rPr>
                  <a:t> </a:t>
                </a:r>
                <a:r>
                  <a:rPr lang="en-US" sz="2700" b="0" dirty="0"/>
                  <a:t>(Alexander Graham Bell) by the following formula:</a:t>
                </a:r>
              </a:p>
              <a:p>
                <a:r>
                  <a:rPr lang="en-US" sz="2700" b="0" dirty="0">
                    <a:solidFill>
                      <a:schemeClr val="tx1"/>
                    </a:solidFill>
                  </a:rPr>
                  <a:t>Sound Pressure Level (SPL)= log</a:t>
                </a:r>
                <a:r>
                  <a:rPr lang="en-US" sz="2700" b="0" baseline="-25000" dirty="0">
                    <a:solidFill>
                      <a:schemeClr val="tx1"/>
                    </a:solidFill>
                  </a:rPr>
                  <a:t>10 </a:t>
                </a:r>
                <a14:m>
                  <m:oMath xmlns:m="http://schemas.openxmlformats.org/officeDocument/2006/math">
                    <m:sSup>
                      <m:sSupPr>
                        <m:ctrlPr>
                          <a:rPr lang="en-US" sz="2700" b="0" i="1">
                            <a:solidFill>
                              <a:schemeClr val="tx1"/>
                            </a:solidFill>
                            <a:latin typeface="Cambria Math" panose="02040503050406030204" pitchFamily="18" charset="0"/>
                          </a:rPr>
                        </m:ctrlPr>
                      </m:sSupPr>
                      <m:e>
                        <m:d>
                          <m:dPr>
                            <m:ctrlPr>
                              <a:rPr lang="en-US" sz="2700" b="0" i="1">
                                <a:solidFill>
                                  <a:schemeClr val="tx1"/>
                                </a:solidFill>
                                <a:latin typeface="Cambria Math" panose="02040503050406030204" pitchFamily="18" charset="0"/>
                              </a:rPr>
                            </m:ctrlPr>
                          </m:dPr>
                          <m:e>
                            <m:box>
                              <m:boxPr>
                                <m:ctrlPr>
                                  <a:rPr lang="en-US" sz="2700" b="0" i="1">
                                    <a:solidFill>
                                      <a:schemeClr val="tx1"/>
                                    </a:solidFill>
                                    <a:latin typeface="Cambria Math" panose="02040503050406030204" pitchFamily="18" charset="0"/>
                                  </a:rPr>
                                </m:ctrlPr>
                              </m:boxPr>
                              <m:e>
                                <m:argPr>
                                  <m:argSz m:val="-1"/>
                                </m:argPr>
                                <m:f>
                                  <m:fPr>
                                    <m:ctrlPr>
                                      <a:rPr lang="en-US" sz="2700" b="0" i="1">
                                        <a:solidFill>
                                          <a:schemeClr val="tx1"/>
                                        </a:solidFill>
                                        <a:latin typeface="Cambria Math" panose="02040503050406030204" pitchFamily="18" charset="0"/>
                                      </a:rPr>
                                    </m:ctrlPr>
                                  </m:fPr>
                                  <m:num>
                                    <m:sSub>
                                      <m:sSubPr>
                                        <m:ctrlPr>
                                          <a:rPr lang="en-US" sz="2700" b="0" i="1">
                                            <a:solidFill>
                                              <a:schemeClr val="tx1"/>
                                            </a:solidFill>
                                            <a:latin typeface="Cambria Math" panose="02040503050406030204" pitchFamily="18" charset="0"/>
                                          </a:rPr>
                                        </m:ctrlPr>
                                      </m:sSubPr>
                                      <m:e>
                                        <m:r>
                                          <a:rPr lang="en-US" sz="2700" b="0" i="1" smtClean="0">
                                            <a:solidFill>
                                              <a:schemeClr val="tx1"/>
                                            </a:solidFill>
                                            <a:latin typeface="Cambria Math" panose="02040503050406030204" pitchFamily="18" charset="0"/>
                                          </a:rPr>
                                          <m:t>𝑃</m:t>
                                        </m:r>
                                      </m:e>
                                      <m:sub>
                                        <m:r>
                                          <a:rPr lang="en-US" sz="2700" b="0" i="1" smtClean="0">
                                            <a:solidFill>
                                              <a:schemeClr val="tx1"/>
                                            </a:solidFill>
                                            <a:latin typeface="Cambria Math" panose="02040503050406030204" pitchFamily="18" charset="0"/>
                                          </a:rPr>
                                          <m:t>1</m:t>
                                        </m:r>
                                      </m:sub>
                                    </m:sSub>
                                  </m:num>
                                  <m:den>
                                    <m:sSub>
                                      <m:sSubPr>
                                        <m:ctrlPr>
                                          <a:rPr lang="en-US" sz="2700" b="0" i="1">
                                            <a:solidFill>
                                              <a:schemeClr val="tx1"/>
                                            </a:solidFill>
                                            <a:latin typeface="Cambria Math" panose="02040503050406030204" pitchFamily="18" charset="0"/>
                                          </a:rPr>
                                        </m:ctrlPr>
                                      </m:sSubPr>
                                      <m:e>
                                        <m:r>
                                          <a:rPr lang="en-US" sz="2700" b="0" i="1" smtClean="0">
                                            <a:solidFill>
                                              <a:schemeClr val="tx1"/>
                                            </a:solidFill>
                                            <a:latin typeface="Cambria Math" panose="02040503050406030204" pitchFamily="18" charset="0"/>
                                          </a:rPr>
                                          <m:t>𝑃</m:t>
                                        </m:r>
                                      </m:e>
                                      <m:sub>
                                        <m:r>
                                          <a:rPr lang="en-US" sz="2700" b="0" i="1" smtClean="0">
                                            <a:solidFill>
                                              <a:schemeClr val="tx1"/>
                                            </a:solidFill>
                                            <a:latin typeface="Cambria Math" panose="02040503050406030204" pitchFamily="18" charset="0"/>
                                          </a:rPr>
                                          <m:t>0</m:t>
                                        </m:r>
                                      </m:sub>
                                    </m:sSub>
                                  </m:den>
                                </m:f>
                              </m:e>
                            </m:box>
                          </m:e>
                        </m:d>
                      </m:e>
                      <m:sup>
                        <m:r>
                          <a:rPr lang="en-US" sz="2700" b="0" i="1" smtClean="0">
                            <a:solidFill>
                              <a:schemeClr val="tx1"/>
                            </a:solidFill>
                            <a:latin typeface="Cambria Math" panose="02040503050406030204" pitchFamily="18" charset="0"/>
                          </a:rPr>
                          <m:t>2</m:t>
                        </m:r>
                      </m:sup>
                    </m:sSup>
                  </m:oMath>
                </a14:m>
                <a:r>
                  <a:rPr lang="en-US" sz="2700" b="0" dirty="0">
                    <a:solidFill>
                      <a:schemeClr val="tx1"/>
                    </a:solidFill>
                  </a:rPr>
                  <a:t>  bels</a:t>
                </a:r>
              </a:p>
              <a:p>
                <a:pPr marL="0" indent="0">
                  <a:buNone/>
                </a:pPr>
                <a:endParaRPr lang="en-US" sz="2900" dirty="0"/>
              </a:p>
              <a:p>
                <a:endParaRPr lang="en-US" dirty="0"/>
              </a:p>
              <a:p>
                <a:endParaRPr lang="en-US" dirty="0"/>
              </a:p>
            </p:txBody>
          </p:sp>
        </mc:Choice>
        <mc:Fallback xmlns="">
          <p:sp>
            <p:nvSpPr>
              <p:cNvPr id="4" name="Content Placeholder 3">
                <a:extLst>
                  <a:ext uri="{FF2B5EF4-FFF2-40B4-BE49-F238E27FC236}">
                    <a16:creationId xmlns:a16="http://schemas.microsoft.com/office/drawing/2014/main" id="{AA19513A-D2D5-4B99-B4C8-F009E130DF32}"/>
                  </a:ext>
                </a:extLst>
              </p:cNvPr>
              <p:cNvSpPr>
                <a:spLocks noGrp="1" noRot="1" noChangeAspect="1" noMove="1" noResize="1" noEditPoints="1" noAdjustHandles="1" noChangeArrowheads="1" noChangeShapeType="1" noTextEdit="1"/>
              </p:cNvSpPr>
              <p:nvPr>
                <p:ph sz="half" idx="2"/>
              </p:nvPr>
            </p:nvSpPr>
            <p:spPr>
              <a:blipFill>
                <a:blip r:embed="rId6"/>
                <a:stretch>
                  <a:fillRect l="-450" t="-800"/>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196CC36C-B8A6-412C-8126-E8A1E2D05B58}"/>
              </a:ext>
            </a:extLst>
          </p:cNvPr>
          <p:cNvSpPr>
            <a:spLocks noGrp="1"/>
          </p:cNvSpPr>
          <p:nvPr>
            <p:ph type="sldNum" sz="quarter" idx="12"/>
          </p:nvPr>
        </p:nvSpPr>
        <p:spPr/>
        <p:txBody>
          <a:bodyPr/>
          <a:lstStyle/>
          <a:p>
            <a:fld id="{2A8F5F0E-047C-4635-A4F6-29F276781168}" type="slidenum">
              <a:rPr lang="en-US" smtClean="0"/>
              <a:pPr/>
              <a:t>11</a:t>
            </a:fld>
            <a:endParaRPr lang="en-US" dirty="0"/>
          </a:p>
        </p:txBody>
      </p:sp>
      <p:sp>
        <p:nvSpPr>
          <p:cNvPr id="8" name="TextBox 7">
            <a:extLst>
              <a:ext uri="{FF2B5EF4-FFF2-40B4-BE49-F238E27FC236}">
                <a16:creationId xmlns:a16="http://schemas.microsoft.com/office/drawing/2014/main" id="{06FF7EF7-3E76-43CF-B6CB-ACA0C6D90DF7}"/>
              </a:ext>
            </a:extLst>
          </p:cNvPr>
          <p:cNvSpPr txBox="1"/>
          <p:nvPr/>
        </p:nvSpPr>
        <p:spPr>
          <a:xfrm>
            <a:off x="1600200" y="1063608"/>
            <a:ext cx="6477000" cy="646331"/>
          </a:xfrm>
          <a:prstGeom prst="rect">
            <a:avLst/>
          </a:prstGeom>
          <a:noFill/>
        </p:spPr>
        <p:txBody>
          <a:bodyPr wrap="square" rtlCol="0">
            <a:spAutoFit/>
          </a:bodyPr>
          <a:lstStyle/>
          <a:p>
            <a:r>
              <a:rPr lang="en-US" dirty="0"/>
              <a:t>Sound is measured in decibels with a sound level meter (dosimeter)</a:t>
            </a:r>
          </a:p>
          <a:p>
            <a:endParaRPr lang="en-US" dirty="0"/>
          </a:p>
        </p:txBody>
      </p:sp>
      <p:pic>
        <p:nvPicPr>
          <p:cNvPr id="19" name="Audio 18">
            <a:hlinkClick r:id="" action="ppaction://media"/>
            <a:extLst>
              <a:ext uri="{FF2B5EF4-FFF2-40B4-BE49-F238E27FC236}">
                <a16:creationId xmlns:a16="http://schemas.microsoft.com/office/drawing/2014/main" id="{10E7CC20-CEE2-32EF-58C3-767075DF26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56920546"/>
      </p:ext>
    </p:extLst>
  </p:cSld>
  <p:clrMapOvr>
    <a:masterClrMapping/>
  </p:clrMapOvr>
  <mc:AlternateContent xmlns:mc="http://schemas.openxmlformats.org/markup-compatibility/2006" xmlns:p14="http://schemas.microsoft.com/office/powerpoint/2010/main">
    <mc:Choice Requires="p14">
      <p:transition spd="med" p14:dur="700" advTm="65541">
        <p:fade/>
      </p:transition>
    </mc:Choice>
    <mc:Fallback xmlns="">
      <p:transition spd="med" advTm="655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12</a:t>
            </a:fld>
            <a:endParaRPr lang="en-US" dirty="0"/>
          </a:p>
        </p:txBody>
      </p:sp>
      <p:sp>
        <p:nvSpPr>
          <p:cNvPr id="6" name="TextBox 5"/>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3" name="TextBox 2"/>
          <p:cNvSpPr txBox="1"/>
          <p:nvPr/>
        </p:nvSpPr>
        <p:spPr>
          <a:xfrm>
            <a:off x="381000" y="1295400"/>
            <a:ext cx="8153400" cy="4893647"/>
          </a:xfrm>
          <a:prstGeom prst="rect">
            <a:avLst/>
          </a:prstGeom>
          <a:noFill/>
        </p:spPr>
        <p:txBody>
          <a:bodyPr wrap="square" rtlCol="0">
            <a:spAutoFit/>
          </a:bodyPr>
          <a:lstStyle/>
          <a:p>
            <a:r>
              <a:rPr lang="en-US" sz="2400" dirty="0">
                <a:solidFill>
                  <a:srgbClr val="0070C0"/>
                </a:solidFill>
              </a:rPr>
              <a:t>Sound Level Meters </a:t>
            </a:r>
            <a:r>
              <a:rPr lang="en-US" sz="2400" dirty="0"/>
              <a:t>– designed to give readings of sound pressure levels. </a:t>
            </a:r>
          </a:p>
          <a:p>
            <a:endParaRPr lang="en-US" sz="2400" dirty="0"/>
          </a:p>
          <a:p>
            <a:r>
              <a:rPr lang="en-US" sz="2400" dirty="0"/>
              <a:t>Sound Level Meters offer a selection of </a:t>
            </a:r>
            <a:r>
              <a:rPr lang="en-US" sz="2400" dirty="0">
                <a:solidFill>
                  <a:srgbClr val="0070C0"/>
                </a:solidFill>
              </a:rPr>
              <a:t>frequency</a:t>
            </a:r>
            <a:r>
              <a:rPr lang="en-US" sz="2400" dirty="0"/>
              <a:t> </a:t>
            </a:r>
            <a:r>
              <a:rPr lang="en-US" sz="2400" dirty="0">
                <a:solidFill>
                  <a:srgbClr val="0070C0"/>
                </a:solidFill>
              </a:rPr>
              <a:t>weighting networks </a:t>
            </a:r>
            <a:r>
              <a:rPr lang="en-US" sz="2400" dirty="0"/>
              <a:t>designated as A, B, C, D and Z.</a:t>
            </a:r>
          </a:p>
          <a:p>
            <a:endParaRPr lang="en-US" sz="2400" dirty="0"/>
          </a:p>
          <a:p>
            <a:r>
              <a:rPr lang="en-US" sz="2400" dirty="0"/>
              <a:t>The human ear is much more sensitive to midrange frequencies between </a:t>
            </a:r>
            <a:r>
              <a:rPr lang="en-US" sz="2400" dirty="0">
                <a:solidFill>
                  <a:srgbClr val="0070C0"/>
                </a:solidFill>
              </a:rPr>
              <a:t>1,000 Hz and 6,300 Hz (although human hearing covers the frequency range of 20 Hz to 20,000 Hz) </a:t>
            </a:r>
            <a:r>
              <a:rPr lang="en-US" sz="2400" dirty="0"/>
              <a:t>– less sensitive to very low or very high pitch sounds.</a:t>
            </a:r>
          </a:p>
          <a:p>
            <a:endParaRPr lang="en-US" sz="2400" dirty="0">
              <a:solidFill>
                <a:srgbClr val="0070C0"/>
              </a:solidFill>
            </a:endParaRPr>
          </a:p>
          <a:p>
            <a:r>
              <a:rPr lang="en-US" sz="2400" dirty="0">
                <a:solidFill>
                  <a:srgbClr val="0070C0"/>
                </a:solidFill>
              </a:rPr>
              <a:t>Depending on the weighting network, the meter calculates the measurements to ensure it is measuring what you actually hear.</a:t>
            </a:r>
          </a:p>
        </p:txBody>
      </p:sp>
      <p:pic>
        <p:nvPicPr>
          <p:cNvPr id="19" name="Audio 18">
            <a:hlinkClick r:id="" action="ppaction://media"/>
            <a:extLst>
              <a:ext uri="{FF2B5EF4-FFF2-40B4-BE49-F238E27FC236}">
                <a16:creationId xmlns:a16="http://schemas.microsoft.com/office/drawing/2014/main" id="{EC43D138-B977-5078-DF87-E1A56B81C6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52158014"/>
      </p:ext>
    </p:extLst>
  </p:cSld>
  <p:clrMapOvr>
    <a:masterClrMapping/>
  </p:clrMapOvr>
  <mc:AlternateContent xmlns:mc="http://schemas.openxmlformats.org/markup-compatibility/2006" xmlns:p14="http://schemas.microsoft.com/office/powerpoint/2010/main">
    <mc:Choice Requires="p14">
      <p:transition spd="med" p14:dur="700" advTm="57422">
        <p:fade/>
      </p:transition>
    </mc:Choice>
    <mc:Fallback xmlns="">
      <p:transition spd="med" advTm="574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13</a:t>
            </a:fld>
            <a:endParaRPr lang="en-US" dirty="0"/>
          </a:p>
        </p:txBody>
      </p:sp>
      <p:sp>
        <p:nvSpPr>
          <p:cNvPr id="5" name="TextBox 4"/>
          <p:cNvSpPr txBox="1"/>
          <p:nvPr/>
        </p:nvSpPr>
        <p:spPr>
          <a:xfrm>
            <a:off x="230187" y="754619"/>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6" name="Rectangle 2"/>
          <p:cNvSpPr txBox="1">
            <a:spLocks noChangeArrowheads="1"/>
          </p:cNvSpPr>
          <p:nvPr/>
        </p:nvSpPr>
        <p:spPr>
          <a:xfrm>
            <a:off x="1" y="1157288"/>
            <a:ext cx="9144000" cy="1143000"/>
          </a:xfrm>
          <a:prstGeom prst="rect">
            <a:avLst/>
          </a:prstGeom>
        </p:spPr>
        <p:txBody>
          <a:bodyPr/>
          <a:lstStyle/>
          <a:p>
            <a:pPr lvl="0" algn="ctr">
              <a:spcBef>
                <a:spcPct val="0"/>
              </a:spcBef>
              <a:defRPr/>
            </a:pPr>
            <a:r>
              <a:rPr lang="en-US" sz="2800" dirty="0">
                <a:latin typeface="+mj-lt"/>
                <a:ea typeface="+mj-ea"/>
                <a:cs typeface="+mj-cs"/>
              </a:rPr>
              <a:t>A decibel is a unit of sound pressure level which denotes the ratio between two quantities that are proportional to power.</a:t>
            </a:r>
          </a:p>
        </p:txBody>
      </p:sp>
      <p:grpSp>
        <p:nvGrpSpPr>
          <p:cNvPr id="16" name="Group 15"/>
          <p:cNvGrpSpPr/>
          <p:nvPr/>
        </p:nvGrpSpPr>
        <p:grpSpPr>
          <a:xfrm>
            <a:off x="990600" y="2407431"/>
            <a:ext cx="7948263" cy="2550332"/>
            <a:chOff x="990600" y="2407431"/>
            <a:chExt cx="7948263" cy="2550332"/>
          </a:xfrm>
        </p:grpSpPr>
        <p:sp>
          <p:nvSpPr>
            <p:cNvPr id="7" name="Rectangle 3"/>
            <p:cNvSpPr txBox="1">
              <a:spLocks noChangeArrowheads="1"/>
            </p:cNvSpPr>
            <p:nvPr/>
          </p:nvSpPr>
          <p:spPr>
            <a:xfrm>
              <a:off x="1026763" y="2407431"/>
              <a:ext cx="7912100" cy="600075"/>
            </a:xfrm>
            <a:prstGeom prst="rect">
              <a:avLst/>
            </a:prstGeom>
          </p:spPr>
          <p:txBody>
            <a:bodyPr/>
            <a:lstStyle/>
            <a:p>
              <a:pPr marL="342900" marR="0" lvl="0" indent="-342900"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A Decibel is……</a:t>
              </a:r>
              <a:r>
                <a:rPr kumimoji="0" lang="en-US" sz="3200" b="1" i="1" u="none" strike="noStrike" kern="1200" cap="none" spc="0" normalizeH="0" baseline="0" noProof="0" dirty="0">
                  <a:ln>
                    <a:noFill/>
                  </a:ln>
                  <a:solidFill>
                    <a:schemeClr val="tx1"/>
                  </a:solidFill>
                  <a:effectLst/>
                  <a:uLnTx/>
                  <a:uFillTx/>
                  <a:latin typeface="+mn-lt"/>
                  <a:ea typeface="+mn-ea"/>
                  <a:cs typeface="+mn-cs"/>
                </a:rPr>
                <a:t>Not</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1" i="1" u="none" strike="noStrike" kern="1200" cap="none" spc="0" normalizeH="0" baseline="0" noProof="0" dirty="0">
                  <a:ln>
                    <a:noFill/>
                  </a:ln>
                  <a:solidFill>
                    <a:schemeClr val="tx1"/>
                  </a:solidFill>
                  <a:effectLst/>
                  <a:uLnTx/>
                  <a:uFillTx/>
                  <a:latin typeface="+mn-lt"/>
                  <a:ea typeface="+mn-ea"/>
                  <a:cs typeface="+mn-cs"/>
                </a:rPr>
                <a:t>an Amount like:</a:t>
              </a:r>
            </a:p>
          </p:txBody>
        </p:sp>
        <p:grpSp>
          <p:nvGrpSpPr>
            <p:cNvPr id="15" name="Group 14"/>
            <p:cNvGrpSpPr/>
            <p:nvPr/>
          </p:nvGrpSpPr>
          <p:grpSpPr>
            <a:xfrm>
              <a:off x="990600" y="3330575"/>
              <a:ext cx="7169150" cy="1627188"/>
              <a:chOff x="1379538" y="3330575"/>
              <a:chExt cx="7169150" cy="1627188"/>
            </a:xfrm>
          </p:grpSpPr>
          <p:graphicFrame>
            <p:nvGraphicFramePr>
              <p:cNvPr id="8" name="Object 9"/>
              <p:cNvGraphicFramePr>
                <a:graphicFrameLocks noChangeAspect="1"/>
              </p:cNvGraphicFramePr>
              <p:nvPr/>
            </p:nvGraphicFramePr>
            <p:xfrm>
              <a:off x="1379538" y="3986213"/>
              <a:ext cx="2593975" cy="971550"/>
            </p:xfrm>
            <a:graphic>
              <a:graphicData uri="http://schemas.openxmlformats.org/presentationml/2006/ole">
                <mc:AlternateContent xmlns:mc="http://schemas.openxmlformats.org/markup-compatibility/2006">
                  <mc:Choice xmlns:v="urn:schemas-microsoft-com:vml" Requires="v">
                    <p:oleObj name="CorelDRAW" r:id="rId5" imgW="1786680" imgH="1074600" progId="">
                      <p:embed/>
                    </p:oleObj>
                  </mc:Choice>
                  <mc:Fallback>
                    <p:oleObj name="CorelDRAW" r:id="rId5" imgW="1786680" imgH="1074600" progId="">
                      <p:embed/>
                      <p:pic>
                        <p:nvPicPr>
                          <p:cNvPr id="8"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9538" y="3986213"/>
                            <a:ext cx="25939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11"/>
              <p:cNvSpPr txBox="1">
                <a:spLocks noChangeArrowheads="1"/>
              </p:cNvSpPr>
              <p:nvPr/>
            </p:nvSpPr>
            <p:spPr bwMode="auto">
              <a:xfrm>
                <a:off x="1568450" y="3330575"/>
                <a:ext cx="2271713" cy="457200"/>
              </a:xfrm>
              <a:prstGeom prst="rect">
                <a:avLst/>
              </a:prstGeom>
              <a:noFill/>
              <a:ln w="9525">
                <a:noFill/>
                <a:miter lim="800000"/>
                <a:headEnd/>
                <a:tailEnd/>
              </a:ln>
              <a:effectLst/>
            </p:spPr>
            <p:txBody>
              <a:bodyPr>
                <a:spAutoFit/>
              </a:bodyPr>
              <a:lstStyle/>
              <a:p>
                <a:pPr algn="ctr">
                  <a:spcBef>
                    <a:spcPct val="50000"/>
                  </a:spcBef>
                </a:pPr>
                <a:r>
                  <a:rPr lang="en-US" sz="2400" b="1" dirty="0">
                    <a:latin typeface="Arial Unicode MS" pitchFamily="34" charset="-128"/>
                  </a:rPr>
                  <a:t>A WEIGHT</a:t>
                </a:r>
              </a:p>
            </p:txBody>
          </p:sp>
          <p:graphicFrame>
            <p:nvGraphicFramePr>
              <p:cNvPr id="10" name="Object 13"/>
              <p:cNvGraphicFramePr>
                <a:graphicFrameLocks noChangeAspect="1"/>
              </p:cNvGraphicFramePr>
              <p:nvPr/>
            </p:nvGraphicFramePr>
            <p:xfrm>
              <a:off x="5064125" y="3863975"/>
              <a:ext cx="3484563" cy="925513"/>
            </p:xfrm>
            <a:graphic>
              <a:graphicData uri="http://schemas.openxmlformats.org/presentationml/2006/ole">
                <mc:AlternateContent xmlns:mc="http://schemas.openxmlformats.org/markup-compatibility/2006">
                  <mc:Choice xmlns:v="urn:schemas-microsoft-com:vml" Requires="v">
                    <p:oleObj name="CorelDRAW" r:id="rId7" imgW="2770560" imgH="749520" progId="">
                      <p:embed/>
                    </p:oleObj>
                  </mc:Choice>
                  <mc:Fallback>
                    <p:oleObj name="CorelDRAW" r:id="rId7" imgW="2770560" imgH="749520" progId="">
                      <p:embed/>
                      <p:pic>
                        <p:nvPicPr>
                          <p:cNvPr id="1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4125" y="3863975"/>
                            <a:ext cx="3484563" cy="92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 Box 15"/>
              <p:cNvSpPr txBox="1">
                <a:spLocks noChangeArrowheads="1"/>
              </p:cNvSpPr>
              <p:nvPr/>
            </p:nvSpPr>
            <p:spPr bwMode="auto">
              <a:xfrm>
                <a:off x="5159375" y="3340100"/>
                <a:ext cx="3224213" cy="457200"/>
              </a:xfrm>
              <a:prstGeom prst="rect">
                <a:avLst/>
              </a:prstGeom>
              <a:noFill/>
              <a:ln w="9525">
                <a:noFill/>
                <a:miter lim="800000"/>
                <a:headEnd/>
                <a:tailEnd/>
              </a:ln>
              <a:effectLst/>
            </p:spPr>
            <p:txBody>
              <a:bodyPr>
                <a:spAutoFit/>
              </a:bodyPr>
              <a:lstStyle/>
              <a:p>
                <a:pPr algn="ctr">
                  <a:spcBef>
                    <a:spcPct val="50000"/>
                  </a:spcBef>
                </a:pPr>
                <a:r>
                  <a:rPr lang="en-US" sz="2400" b="1" dirty="0">
                    <a:latin typeface="Arial Unicode MS" pitchFamily="34" charset="-128"/>
                  </a:rPr>
                  <a:t>A DISTANCE</a:t>
                </a:r>
              </a:p>
            </p:txBody>
          </p:sp>
          <p:grpSp>
            <p:nvGrpSpPr>
              <p:cNvPr id="12" name="Group 16"/>
              <p:cNvGrpSpPr>
                <a:grpSpLocks/>
              </p:cNvGrpSpPr>
              <p:nvPr/>
            </p:nvGrpSpPr>
            <p:grpSpPr bwMode="auto">
              <a:xfrm>
                <a:off x="3971925" y="3429000"/>
                <a:ext cx="933450" cy="466725"/>
                <a:chOff x="1200" y="3588"/>
                <a:chExt cx="588" cy="294"/>
              </a:xfrm>
            </p:grpSpPr>
            <p:sp>
              <p:nvSpPr>
                <p:cNvPr id="13" name="Oval 17"/>
                <p:cNvSpPr>
                  <a:spLocks noChangeArrowheads="1"/>
                </p:cNvSpPr>
                <p:nvPr/>
              </p:nvSpPr>
              <p:spPr bwMode="auto">
                <a:xfrm>
                  <a:off x="1260" y="3600"/>
                  <a:ext cx="498" cy="282"/>
                </a:xfrm>
                <a:prstGeom prst="ellipse">
                  <a:avLst/>
                </a:prstGeom>
                <a:solidFill>
                  <a:srgbClr val="FA7300"/>
                </a:solidFill>
                <a:ln w="9525">
                  <a:noFill/>
                  <a:round/>
                  <a:headEnd/>
                  <a:tailEnd/>
                </a:ln>
                <a:effectLst/>
              </p:spPr>
              <p:txBody>
                <a:bodyPr wrap="none" anchor="ctr"/>
                <a:lstStyle/>
                <a:p>
                  <a:endParaRPr lang="en-US" dirty="0"/>
                </a:p>
              </p:txBody>
            </p:sp>
            <p:sp>
              <p:nvSpPr>
                <p:cNvPr id="14" name="Text Box 18"/>
                <p:cNvSpPr txBox="1">
                  <a:spLocks noChangeArrowheads="1"/>
                </p:cNvSpPr>
                <p:nvPr/>
              </p:nvSpPr>
              <p:spPr bwMode="auto">
                <a:xfrm>
                  <a:off x="1200" y="3588"/>
                  <a:ext cx="588" cy="288"/>
                </a:xfrm>
                <a:prstGeom prst="rect">
                  <a:avLst/>
                </a:prstGeom>
                <a:noFill/>
                <a:ln w="9525">
                  <a:noFill/>
                  <a:miter lim="800000"/>
                  <a:headEnd/>
                  <a:tailEnd/>
                </a:ln>
                <a:effectLst/>
              </p:spPr>
              <p:txBody>
                <a:bodyPr>
                  <a:spAutoFit/>
                </a:bodyPr>
                <a:lstStyle/>
                <a:p>
                  <a:pPr algn="ctr">
                    <a:spcBef>
                      <a:spcPct val="50000"/>
                    </a:spcBef>
                  </a:pPr>
                  <a:r>
                    <a:rPr lang="en-US" sz="2400" b="1" dirty="0">
                      <a:solidFill>
                        <a:schemeClr val="bg1"/>
                      </a:solidFill>
                      <a:latin typeface="Arial Unicode MS" pitchFamily="34" charset="-128"/>
                    </a:rPr>
                    <a:t>OR</a:t>
                  </a:r>
                </a:p>
              </p:txBody>
            </p:sp>
          </p:grpSp>
        </p:grpSp>
      </p:grpSp>
      <p:pic>
        <p:nvPicPr>
          <p:cNvPr id="20" name="Audio 19">
            <a:hlinkClick r:id="" action="ppaction://media"/>
            <a:extLst>
              <a:ext uri="{FF2B5EF4-FFF2-40B4-BE49-F238E27FC236}">
                <a16:creationId xmlns:a16="http://schemas.microsoft.com/office/drawing/2014/main" id="{54528E25-BE14-A575-68A1-57C0FA455D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22486610"/>
      </p:ext>
    </p:extLst>
  </p:cSld>
  <p:clrMapOvr>
    <a:masterClrMapping/>
  </p:clrMapOvr>
  <mc:AlternateContent xmlns:mc="http://schemas.openxmlformats.org/markup-compatibility/2006" xmlns:p14="http://schemas.microsoft.com/office/powerpoint/2010/main">
    <mc:Choice Requires="p14">
      <p:transition spd="med" p14:dur="700" advTm="24543">
        <p:fade/>
      </p:transition>
    </mc:Choice>
    <mc:Fallback xmlns="">
      <p:transition spd="med" advTm="245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14</a:t>
            </a:fld>
            <a:endParaRPr lang="en-US" dirty="0"/>
          </a:p>
        </p:txBody>
      </p:sp>
      <p:pic>
        <p:nvPicPr>
          <p:cNvPr id="3" name="Picture 22" descr="sound press_level"/>
          <p:cNvPicPr>
            <a:picLocks noChangeAspect="1" noChangeArrowheads="1"/>
          </p:cNvPicPr>
          <p:nvPr/>
        </p:nvPicPr>
        <p:blipFill>
          <a:blip r:embed="rId5" cstate="print"/>
          <a:srcRect t="615"/>
          <a:stretch>
            <a:fillRect/>
          </a:stretch>
        </p:blipFill>
        <p:spPr>
          <a:xfrm>
            <a:off x="1752601" y="1131332"/>
            <a:ext cx="5562600" cy="5117068"/>
          </a:xfrm>
          <a:prstGeom prst="rect">
            <a:avLst/>
          </a:prstGeom>
          <a:noFill/>
          <a:ln/>
        </p:spPr>
      </p:pic>
      <p:sp>
        <p:nvSpPr>
          <p:cNvPr id="6" name="TextBox 5"/>
          <p:cNvSpPr txBox="1"/>
          <p:nvPr/>
        </p:nvSpPr>
        <p:spPr>
          <a:xfrm>
            <a:off x="147234"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4" name="Audio 3">
            <a:hlinkClick r:id="" action="ppaction://media"/>
            <a:extLst>
              <a:ext uri="{FF2B5EF4-FFF2-40B4-BE49-F238E27FC236}">
                <a16:creationId xmlns:a16="http://schemas.microsoft.com/office/drawing/2014/main" id="{85F4D557-324F-2DC2-3581-735920B83B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90163940"/>
      </p:ext>
    </p:extLst>
  </p:cSld>
  <p:clrMapOvr>
    <a:masterClrMapping/>
  </p:clrMapOvr>
  <mc:AlternateContent xmlns:mc="http://schemas.openxmlformats.org/markup-compatibility/2006" xmlns:p14="http://schemas.microsoft.com/office/powerpoint/2010/main">
    <mc:Choice Requires="p14">
      <p:transition spd="med" p14:dur="700" advTm="23242">
        <p:fade/>
      </p:transition>
    </mc:Choice>
    <mc:Fallback xmlns="">
      <p:transition spd="med" advTm="232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15</a:t>
            </a:fld>
            <a:endParaRPr lang="en-US" dirty="0"/>
          </a:p>
        </p:txBody>
      </p:sp>
      <p:sp>
        <p:nvSpPr>
          <p:cNvPr id="6" name="TextBox 5"/>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8" name="Rectangle 2"/>
          <p:cNvSpPr txBox="1">
            <a:spLocks noChangeArrowheads="1"/>
          </p:cNvSpPr>
          <p:nvPr/>
        </p:nvSpPr>
        <p:spPr>
          <a:xfrm>
            <a:off x="1066800" y="2286000"/>
            <a:ext cx="7104063" cy="2362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A-weighting is the frequency weighting network used to account for changes in sensitivity as  a function of frequency.  This weighting network most closely approximates the way the human ear perceives</a:t>
            </a:r>
            <a:r>
              <a:rPr kumimoji="0" lang="en-US" sz="2800" b="0" i="0" u="none" strike="noStrike" kern="1200" cap="none" spc="0" normalizeH="0" noProof="0" dirty="0">
                <a:ln>
                  <a:noFill/>
                </a:ln>
                <a:solidFill>
                  <a:schemeClr val="tx1"/>
                </a:solidFill>
                <a:effectLst/>
                <a:uLnTx/>
                <a:uFillTx/>
                <a:latin typeface="+mj-lt"/>
                <a:ea typeface="+mj-ea"/>
                <a:cs typeface="+mj-cs"/>
              </a:rPr>
              <a:t> sound</a:t>
            </a:r>
            <a:r>
              <a:rPr kumimoji="0" lang="en-US" sz="2800" b="0" i="0" u="none" strike="noStrike" kern="1200" cap="none" spc="0" normalizeH="0" baseline="0" noProof="0" dirty="0">
                <a:ln>
                  <a:noFill/>
                </a:ln>
                <a:solidFill>
                  <a:schemeClr val="tx1"/>
                </a:solidFill>
                <a:effectLst/>
                <a:uLnTx/>
                <a:uFillTx/>
                <a:latin typeface="+mj-lt"/>
                <a:ea typeface="+mj-ea"/>
                <a:cs typeface="+mj-cs"/>
              </a:rPr>
              <a:t>. </a:t>
            </a:r>
          </a:p>
        </p:txBody>
      </p:sp>
      <p:pic>
        <p:nvPicPr>
          <p:cNvPr id="5" name="Audio 4">
            <a:hlinkClick r:id="" action="ppaction://media"/>
            <a:extLst>
              <a:ext uri="{FF2B5EF4-FFF2-40B4-BE49-F238E27FC236}">
                <a16:creationId xmlns:a16="http://schemas.microsoft.com/office/drawing/2014/main" id="{30571763-0E78-CBE2-C3E5-EF1B77BF49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92628443"/>
      </p:ext>
    </p:extLst>
  </p:cSld>
  <p:clrMapOvr>
    <a:masterClrMapping/>
  </p:clrMapOvr>
  <mc:AlternateContent xmlns:mc="http://schemas.openxmlformats.org/markup-compatibility/2006" xmlns:p14="http://schemas.microsoft.com/office/powerpoint/2010/main">
    <mc:Choice Requires="p14">
      <p:transition spd="med" p14:dur="700" advTm="13629">
        <p:fade/>
      </p:transition>
    </mc:Choice>
    <mc:Fallback xmlns="">
      <p:transition spd="med" advTm="136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16</a:t>
            </a:fld>
            <a:endParaRPr lang="en-US" dirty="0"/>
          </a:p>
        </p:txBody>
      </p:sp>
      <p:sp>
        <p:nvSpPr>
          <p:cNvPr id="7" name="TextBox 6"/>
          <p:cNvSpPr txBox="1"/>
          <p:nvPr/>
        </p:nvSpPr>
        <p:spPr>
          <a:xfrm>
            <a:off x="228600" y="7708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9" name="TextBox 8"/>
          <p:cNvSpPr txBox="1"/>
          <p:nvPr/>
        </p:nvSpPr>
        <p:spPr>
          <a:xfrm>
            <a:off x="2209800" y="2057400"/>
            <a:ext cx="4724400" cy="369332"/>
          </a:xfrm>
          <a:prstGeom prst="rect">
            <a:avLst/>
          </a:prstGeom>
          <a:noFill/>
        </p:spPr>
        <p:txBody>
          <a:bodyPr wrap="square" rtlCol="0">
            <a:spAutoFit/>
          </a:bodyPr>
          <a:lstStyle/>
          <a:p>
            <a:endParaRPr lang="en-US" dirty="0"/>
          </a:p>
        </p:txBody>
      </p:sp>
      <p:sp>
        <p:nvSpPr>
          <p:cNvPr id="10" name="TextBox 9"/>
          <p:cNvSpPr txBox="1"/>
          <p:nvPr/>
        </p:nvSpPr>
        <p:spPr>
          <a:xfrm>
            <a:off x="0" y="1219200"/>
            <a:ext cx="9144000" cy="523220"/>
          </a:xfrm>
          <a:prstGeom prst="rect">
            <a:avLst/>
          </a:prstGeom>
          <a:noFill/>
        </p:spPr>
        <p:txBody>
          <a:bodyPr wrap="square" rtlCol="0">
            <a:spAutoFit/>
          </a:bodyPr>
          <a:lstStyle/>
          <a:p>
            <a:pPr algn="ctr"/>
            <a:r>
              <a:rPr lang="en-US" sz="2800" dirty="0"/>
              <a:t>Comparison of A, C, and Z Weighting</a:t>
            </a:r>
          </a:p>
        </p:txBody>
      </p:sp>
      <p:sp>
        <p:nvSpPr>
          <p:cNvPr id="3" name="TextBox 2"/>
          <p:cNvSpPr txBox="1"/>
          <p:nvPr/>
        </p:nvSpPr>
        <p:spPr>
          <a:xfrm>
            <a:off x="838200" y="5486400"/>
            <a:ext cx="7391400" cy="830997"/>
          </a:xfrm>
          <a:prstGeom prst="rect">
            <a:avLst/>
          </a:prstGeom>
          <a:noFill/>
        </p:spPr>
        <p:txBody>
          <a:bodyPr wrap="square" rtlCol="0">
            <a:spAutoFit/>
          </a:bodyPr>
          <a:lstStyle/>
          <a:p>
            <a:pPr algn="ctr"/>
            <a:r>
              <a:rPr lang="en-US" sz="2400" dirty="0"/>
              <a:t>The meter adjusts Sound Pressure Levels (SPLs) up or down based on the frequency (and weighting filter).</a:t>
            </a: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667" t="6111" r="3471" b="12963"/>
          <a:stretch/>
        </p:blipFill>
        <p:spPr>
          <a:xfrm>
            <a:off x="1676400" y="1786463"/>
            <a:ext cx="5782788" cy="3699937"/>
          </a:xfrm>
          <a:prstGeom prst="rect">
            <a:avLst/>
          </a:prstGeom>
        </p:spPr>
      </p:pic>
      <p:pic>
        <p:nvPicPr>
          <p:cNvPr id="6" name="Audio 5">
            <a:hlinkClick r:id="" action="ppaction://media"/>
            <a:extLst>
              <a:ext uri="{FF2B5EF4-FFF2-40B4-BE49-F238E27FC236}">
                <a16:creationId xmlns:a16="http://schemas.microsoft.com/office/drawing/2014/main" id="{DF0D2D37-B2B8-F22C-AE6B-A44B9DD075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57033323"/>
      </p:ext>
    </p:extLst>
  </p:cSld>
  <p:clrMapOvr>
    <a:masterClrMapping/>
  </p:clrMapOvr>
  <mc:AlternateContent xmlns:mc="http://schemas.openxmlformats.org/markup-compatibility/2006" xmlns:p14="http://schemas.microsoft.com/office/powerpoint/2010/main">
    <mc:Choice Requires="p14">
      <p:transition spd="med" p14:dur="700" advTm="36178">
        <p:fade/>
      </p:transition>
    </mc:Choice>
    <mc:Fallback xmlns="">
      <p:transition spd="med" advTm="361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17</a:t>
            </a:fld>
            <a:endParaRPr lang="en-US" dirty="0"/>
          </a:p>
        </p:txBody>
      </p:sp>
      <p:sp>
        <p:nvSpPr>
          <p:cNvPr id="5" name="TextBox 4"/>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graphicFrame>
        <p:nvGraphicFramePr>
          <p:cNvPr id="6" name="Table 5"/>
          <p:cNvGraphicFramePr>
            <a:graphicFrameLocks noGrp="1"/>
          </p:cNvGraphicFramePr>
          <p:nvPr>
            <p:extLst>
              <p:ext uri="{D42A27DB-BD31-4B8C-83A1-F6EECF244321}">
                <p14:modId xmlns:p14="http://schemas.microsoft.com/office/powerpoint/2010/main" val="2082864650"/>
              </p:ext>
            </p:extLst>
          </p:nvPr>
        </p:nvGraphicFramePr>
        <p:xfrm>
          <a:off x="1229532" y="1998488"/>
          <a:ext cx="6553200" cy="3688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algn="ctr"/>
                      <a:r>
                        <a:rPr lang="en-US" sz="2000" b="1" dirty="0">
                          <a:latin typeface="Arial" pitchFamily="34" charset="0"/>
                          <a:cs typeface="Arial" pitchFamily="34" charset="0"/>
                        </a:rPr>
                        <a:t>Sound Level</a:t>
                      </a:r>
                      <a:r>
                        <a:rPr lang="en-US" sz="2000" b="1" baseline="0" dirty="0">
                          <a:latin typeface="Arial" pitchFamily="34" charset="0"/>
                          <a:cs typeface="Arial" pitchFamily="34" charset="0"/>
                        </a:rPr>
                        <a:t> Change</a:t>
                      </a:r>
                      <a:endParaRPr lang="en-US" sz="2000" b="1" dirty="0">
                        <a:latin typeface="Arial" pitchFamily="34" charset="0"/>
                        <a:cs typeface="Arial" pitchFamily="34" charset="0"/>
                      </a:endParaRPr>
                    </a:p>
                  </a:txBody>
                  <a:tcPr>
                    <a:solidFill>
                      <a:schemeClr val="accent6">
                        <a:lumMod val="60000"/>
                        <a:lumOff val="40000"/>
                      </a:schemeClr>
                    </a:solidFill>
                  </a:tcPr>
                </a:tc>
                <a:tc>
                  <a:txBody>
                    <a:bodyPr/>
                    <a:lstStyle/>
                    <a:p>
                      <a:pPr algn="ctr"/>
                      <a:endParaRPr lang="en-US" sz="2000" dirty="0"/>
                    </a:p>
                    <a:p>
                      <a:pPr algn="ctr"/>
                      <a:r>
                        <a:rPr lang="en-US" sz="2000" dirty="0">
                          <a:latin typeface="Arial" pitchFamily="34" charset="0"/>
                          <a:cs typeface="Arial" pitchFamily="34" charset="0"/>
                        </a:rPr>
                        <a:t>Relative Loudness</a:t>
                      </a:r>
                    </a:p>
                  </a:txBody>
                  <a:tcPr>
                    <a:solidFill>
                      <a:schemeClr val="accent6">
                        <a:lumMod val="60000"/>
                        <a:lumOff val="40000"/>
                      </a:schemeClr>
                    </a:solidFill>
                  </a:tcPr>
                </a:tc>
                <a:tc>
                  <a:txBody>
                    <a:bodyPr/>
                    <a:lstStyle/>
                    <a:p>
                      <a:pPr algn="ctr"/>
                      <a:r>
                        <a:rPr lang="en-US" sz="2000" dirty="0"/>
                        <a:t>Acoustic Energy Loss</a:t>
                      </a:r>
                    </a:p>
                  </a:txBody>
                  <a:tcPr>
                    <a:solidFill>
                      <a:schemeClr val="accent6">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2000" dirty="0">
                          <a:latin typeface="Arial Narrow" pitchFamily="34" charset="0"/>
                        </a:rPr>
                        <a:t>0 dB(A)</a:t>
                      </a:r>
                    </a:p>
                  </a:txBody>
                  <a:tcPr/>
                </a:tc>
                <a:tc>
                  <a:txBody>
                    <a:bodyPr/>
                    <a:lstStyle/>
                    <a:p>
                      <a:pPr algn="ctr"/>
                      <a:r>
                        <a:rPr lang="en-US" sz="2000" dirty="0">
                          <a:latin typeface="Arial Narrow" pitchFamily="34" charset="0"/>
                        </a:rPr>
                        <a:t>Reference</a:t>
                      </a:r>
                    </a:p>
                  </a:txBody>
                  <a:tcPr/>
                </a:tc>
                <a:tc>
                  <a:txBody>
                    <a:bodyPr/>
                    <a:lstStyle/>
                    <a:p>
                      <a:pPr algn="ctr"/>
                      <a:r>
                        <a:rPr lang="en-US" sz="2000" dirty="0">
                          <a:latin typeface="Arial Narrow" pitchFamily="34" charset="0"/>
                        </a:rPr>
                        <a:t>0</a:t>
                      </a:r>
                    </a:p>
                  </a:txBody>
                  <a:tcPr/>
                </a:tc>
                <a:extLst>
                  <a:ext uri="{0D108BD9-81ED-4DB2-BD59-A6C34878D82A}">
                    <a16:rowId xmlns:a16="http://schemas.microsoft.com/office/drawing/2014/main" val="10001"/>
                  </a:ext>
                </a:extLst>
              </a:tr>
              <a:tr h="370840">
                <a:tc>
                  <a:txBody>
                    <a:bodyPr/>
                    <a:lstStyle/>
                    <a:p>
                      <a:pPr algn="ctr"/>
                      <a:r>
                        <a:rPr lang="en-US" sz="2000" dirty="0">
                          <a:latin typeface="Arial Narrow" pitchFamily="34" charset="0"/>
                        </a:rPr>
                        <a:t>+/-3 dB(A)</a:t>
                      </a:r>
                    </a:p>
                  </a:txBody>
                  <a:tcPr/>
                </a:tc>
                <a:tc>
                  <a:txBody>
                    <a:bodyPr/>
                    <a:lstStyle/>
                    <a:p>
                      <a:pPr algn="ctr"/>
                      <a:r>
                        <a:rPr lang="en-US" sz="2000" dirty="0">
                          <a:latin typeface="Arial Narrow" pitchFamily="34" charset="0"/>
                        </a:rPr>
                        <a:t>Barely Perceptible Change</a:t>
                      </a:r>
                    </a:p>
                  </a:txBody>
                  <a:tcPr/>
                </a:tc>
                <a:tc>
                  <a:txBody>
                    <a:bodyPr/>
                    <a:lstStyle/>
                    <a:p>
                      <a:pPr algn="ctr"/>
                      <a:r>
                        <a:rPr lang="en-US" sz="2000" dirty="0">
                          <a:latin typeface="Arial Narrow" pitchFamily="34" charset="0"/>
                        </a:rPr>
                        <a:t>50%</a:t>
                      </a:r>
                    </a:p>
                  </a:txBody>
                  <a:tcPr/>
                </a:tc>
                <a:extLst>
                  <a:ext uri="{0D108BD9-81ED-4DB2-BD59-A6C34878D82A}">
                    <a16:rowId xmlns:a16="http://schemas.microsoft.com/office/drawing/2014/main" val="10002"/>
                  </a:ext>
                </a:extLst>
              </a:tr>
              <a:tr h="370840">
                <a:tc>
                  <a:txBody>
                    <a:bodyPr/>
                    <a:lstStyle/>
                    <a:p>
                      <a:pPr algn="ctr"/>
                      <a:r>
                        <a:rPr lang="en-US" sz="2000" dirty="0">
                          <a:latin typeface="Arial Narrow" pitchFamily="34" charset="0"/>
                        </a:rPr>
                        <a:t>+/-5 dB(A)</a:t>
                      </a:r>
                    </a:p>
                  </a:txBody>
                  <a:tcPr/>
                </a:tc>
                <a:tc>
                  <a:txBody>
                    <a:bodyPr/>
                    <a:lstStyle/>
                    <a:p>
                      <a:pPr algn="ctr"/>
                      <a:r>
                        <a:rPr lang="en-US" sz="2000" dirty="0">
                          <a:latin typeface="Arial Narrow" pitchFamily="34" charset="0"/>
                        </a:rPr>
                        <a:t>Readily</a:t>
                      </a:r>
                      <a:r>
                        <a:rPr lang="en-US" sz="2000" baseline="0" dirty="0">
                          <a:latin typeface="Arial Narrow" pitchFamily="34" charset="0"/>
                        </a:rPr>
                        <a:t> Perceptible Change</a:t>
                      </a:r>
                      <a:endParaRPr lang="en-US" sz="2000" dirty="0">
                        <a:latin typeface="Arial Narrow" pitchFamily="34" charset="0"/>
                      </a:endParaRPr>
                    </a:p>
                  </a:txBody>
                  <a:tcPr/>
                </a:tc>
                <a:tc>
                  <a:txBody>
                    <a:bodyPr/>
                    <a:lstStyle/>
                    <a:p>
                      <a:pPr algn="ctr"/>
                      <a:r>
                        <a:rPr lang="en-US" sz="2000" dirty="0">
                          <a:latin typeface="Arial Narrow" pitchFamily="34" charset="0"/>
                        </a:rPr>
                        <a:t>67%</a:t>
                      </a:r>
                    </a:p>
                  </a:txBody>
                  <a:tcPr/>
                </a:tc>
                <a:extLst>
                  <a:ext uri="{0D108BD9-81ED-4DB2-BD59-A6C34878D82A}">
                    <a16:rowId xmlns:a16="http://schemas.microsoft.com/office/drawing/2014/main" val="10003"/>
                  </a:ext>
                </a:extLst>
              </a:tr>
              <a:tr h="370840">
                <a:tc>
                  <a:txBody>
                    <a:bodyPr/>
                    <a:lstStyle/>
                    <a:p>
                      <a:pPr algn="ctr"/>
                      <a:r>
                        <a:rPr lang="en-US" sz="2000" dirty="0">
                          <a:latin typeface="Arial Narrow" pitchFamily="34" charset="0"/>
                        </a:rPr>
                        <a:t>+/-10 dB(A)</a:t>
                      </a:r>
                    </a:p>
                  </a:txBody>
                  <a:tcPr/>
                </a:tc>
                <a:tc>
                  <a:txBody>
                    <a:bodyPr/>
                    <a:lstStyle/>
                    <a:p>
                      <a:pPr algn="ctr"/>
                      <a:r>
                        <a:rPr lang="en-US" sz="2000" dirty="0">
                          <a:latin typeface="Arial Narrow" pitchFamily="34" charset="0"/>
                        </a:rPr>
                        <a:t>Half as Loud</a:t>
                      </a:r>
                    </a:p>
                  </a:txBody>
                  <a:tcPr/>
                </a:tc>
                <a:tc>
                  <a:txBody>
                    <a:bodyPr/>
                    <a:lstStyle/>
                    <a:p>
                      <a:pPr algn="ctr"/>
                      <a:r>
                        <a:rPr lang="en-US" sz="2000" dirty="0">
                          <a:latin typeface="Arial Narrow" pitchFamily="34" charset="0"/>
                        </a:rPr>
                        <a:t>90%</a:t>
                      </a:r>
                    </a:p>
                  </a:txBody>
                  <a:tcPr/>
                </a:tc>
                <a:extLst>
                  <a:ext uri="{0D108BD9-81ED-4DB2-BD59-A6C34878D82A}">
                    <a16:rowId xmlns:a16="http://schemas.microsoft.com/office/drawing/2014/main" val="10004"/>
                  </a:ext>
                </a:extLst>
              </a:tr>
              <a:tr h="370840">
                <a:tc>
                  <a:txBody>
                    <a:bodyPr/>
                    <a:lstStyle/>
                    <a:p>
                      <a:pPr algn="ctr"/>
                      <a:r>
                        <a:rPr lang="en-US" sz="2000" dirty="0">
                          <a:latin typeface="Arial Narrow" pitchFamily="34" charset="0"/>
                        </a:rPr>
                        <a:t>+/-20 dB(A)</a:t>
                      </a:r>
                    </a:p>
                  </a:txBody>
                  <a:tcPr/>
                </a:tc>
                <a:tc>
                  <a:txBody>
                    <a:bodyPr/>
                    <a:lstStyle/>
                    <a:p>
                      <a:pPr algn="ctr"/>
                      <a:r>
                        <a:rPr lang="en-US" sz="2000" dirty="0">
                          <a:latin typeface="Arial Narrow" pitchFamily="34" charset="0"/>
                        </a:rPr>
                        <a:t>1/4 as Loud</a:t>
                      </a:r>
                    </a:p>
                  </a:txBody>
                  <a:tcPr/>
                </a:tc>
                <a:tc>
                  <a:txBody>
                    <a:bodyPr/>
                    <a:lstStyle/>
                    <a:p>
                      <a:pPr algn="ctr"/>
                      <a:r>
                        <a:rPr lang="en-US" sz="2000" dirty="0">
                          <a:latin typeface="Arial Narrow" pitchFamily="34" charset="0"/>
                        </a:rPr>
                        <a:t>99%</a:t>
                      </a:r>
                    </a:p>
                  </a:txBody>
                  <a:tcPr/>
                </a:tc>
                <a:extLst>
                  <a:ext uri="{0D108BD9-81ED-4DB2-BD59-A6C34878D82A}">
                    <a16:rowId xmlns:a16="http://schemas.microsoft.com/office/drawing/2014/main" val="10005"/>
                  </a:ext>
                </a:extLst>
              </a:tr>
              <a:tr h="370840">
                <a:tc>
                  <a:txBody>
                    <a:bodyPr/>
                    <a:lstStyle/>
                    <a:p>
                      <a:pPr algn="ctr"/>
                      <a:r>
                        <a:rPr lang="en-US" sz="2000" dirty="0">
                          <a:latin typeface="Arial Narrow" pitchFamily="34" charset="0"/>
                        </a:rPr>
                        <a:t>+/-30 dB(A)</a:t>
                      </a:r>
                    </a:p>
                  </a:txBody>
                  <a:tcPr/>
                </a:tc>
                <a:tc>
                  <a:txBody>
                    <a:bodyPr/>
                    <a:lstStyle/>
                    <a:p>
                      <a:pPr algn="ctr"/>
                      <a:r>
                        <a:rPr lang="en-US" sz="2000" dirty="0">
                          <a:latin typeface="Arial Narrow" pitchFamily="34" charset="0"/>
                        </a:rPr>
                        <a:t>1/8</a:t>
                      </a:r>
                      <a:r>
                        <a:rPr lang="en-US" sz="2000" baseline="0" dirty="0">
                          <a:latin typeface="Arial Narrow" pitchFamily="34" charset="0"/>
                        </a:rPr>
                        <a:t> </a:t>
                      </a:r>
                      <a:r>
                        <a:rPr lang="en-US" sz="2000" dirty="0">
                          <a:latin typeface="Arial Narrow" pitchFamily="34" charset="0"/>
                        </a:rPr>
                        <a:t>as Loud</a:t>
                      </a:r>
                    </a:p>
                  </a:txBody>
                  <a:tcPr/>
                </a:tc>
                <a:tc>
                  <a:txBody>
                    <a:bodyPr/>
                    <a:lstStyle/>
                    <a:p>
                      <a:pPr algn="ctr"/>
                      <a:r>
                        <a:rPr lang="en-US" sz="2000" dirty="0">
                          <a:latin typeface="Arial Narrow" pitchFamily="34" charset="0"/>
                        </a:rPr>
                        <a:t>99.9%</a:t>
                      </a:r>
                    </a:p>
                  </a:txBody>
                  <a:tcPr/>
                </a:tc>
                <a:extLst>
                  <a:ext uri="{0D108BD9-81ED-4DB2-BD59-A6C34878D82A}">
                    <a16:rowId xmlns:a16="http://schemas.microsoft.com/office/drawing/2014/main" val="10006"/>
                  </a:ext>
                </a:extLst>
              </a:tr>
            </a:tbl>
          </a:graphicData>
        </a:graphic>
      </p:graphicFrame>
      <p:sp>
        <p:nvSpPr>
          <p:cNvPr id="7" name="TextBox 6"/>
          <p:cNvSpPr txBox="1"/>
          <p:nvPr/>
        </p:nvSpPr>
        <p:spPr>
          <a:xfrm>
            <a:off x="1229532" y="1183166"/>
            <a:ext cx="6553200" cy="400110"/>
          </a:xfrm>
          <a:prstGeom prst="rect">
            <a:avLst/>
          </a:prstGeom>
          <a:noFill/>
        </p:spPr>
        <p:txBody>
          <a:bodyPr wrap="square" rtlCol="0">
            <a:spAutoFit/>
          </a:bodyPr>
          <a:lstStyle/>
          <a:p>
            <a:pPr algn="ctr"/>
            <a:r>
              <a:rPr lang="en-US" sz="2000" b="1" dirty="0"/>
              <a:t>Comparison of Decibel Changes, Loudness, and Energy Loss</a:t>
            </a:r>
          </a:p>
        </p:txBody>
      </p:sp>
      <p:sp>
        <p:nvSpPr>
          <p:cNvPr id="8" name="TextBox 7"/>
          <p:cNvSpPr txBox="1"/>
          <p:nvPr/>
        </p:nvSpPr>
        <p:spPr>
          <a:xfrm>
            <a:off x="1229532" y="5674834"/>
            <a:ext cx="6553200" cy="276999"/>
          </a:xfrm>
          <a:prstGeom prst="rect">
            <a:avLst/>
          </a:prstGeom>
          <a:noFill/>
        </p:spPr>
        <p:txBody>
          <a:bodyPr wrap="square" rtlCol="0">
            <a:spAutoFit/>
          </a:bodyPr>
          <a:lstStyle/>
          <a:p>
            <a:r>
              <a:rPr lang="en-US" sz="1200" dirty="0"/>
              <a:t>Source:  Highway Traffic Noise: Analysis and Abatement Guidance (FHWA, 2010)</a:t>
            </a:r>
          </a:p>
        </p:txBody>
      </p:sp>
      <p:pic>
        <p:nvPicPr>
          <p:cNvPr id="17" name="Audio 16">
            <a:hlinkClick r:id="" action="ppaction://media"/>
            <a:extLst>
              <a:ext uri="{FF2B5EF4-FFF2-40B4-BE49-F238E27FC236}">
                <a16:creationId xmlns:a16="http://schemas.microsoft.com/office/drawing/2014/main" id="{47E3EF96-82CB-BEDB-CEFD-1D3F2272AF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9415769"/>
      </p:ext>
    </p:extLst>
  </p:cSld>
  <p:clrMapOvr>
    <a:masterClrMapping/>
  </p:clrMapOvr>
  <mc:AlternateContent xmlns:mc="http://schemas.openxmlformats.org/markup-compatibility/2006" xmlns:p14="http://schemas.microsoft.com/office/powerpoint/2010/main">
    <mc:Choice Requires="p14">
      <p:transition spd="med" p14:dur="700" advTm="54006">
        <p:fade/>
      </p:transition>
    </mc:Choice>
    <mc:Fallback xmlns="">
      <p:transition spd="med" advTm="54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18</a:t>
            </a:fld>
            <a:endParaRPr lang="en-US" dirty="0"/>
          </a:p>
        </p:txBody>
      </p:sp>
      <p:sp>
        <p:nvSpPr>
          <p:cNvPr id="6" name="TextBox 5"/>
          <p:cNvSpPr txBox="1"/>
          <p:nvPr/>
        </p:nvSpPr>
        <p:spPr>
          <a:xfrm>
            <a:off x="228600" y="787956"/>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8" name="Rectangle 2"/>
          <p:cNvSpPr txBox="1">
            <a:spLocks noChangeArrowheads="1"/>
          </p:cNvSpPr>
          <p:nvPr/>
        </p:nvSpPr>
        <p:spPr>
          <a:xfrm>
            <a:off x="0" y="1157288"/>
            <a:ext cx="9143999" cy="12811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How are decibels added?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mj-lt"/>
                <a:ea typeface="+mj-ea"/>
                <a:cs typeface="+mj-cs"/>
              </a:rPr>
              <a:t>(Because 50 dB(A) + 50 dB(A) DOES NOT = 100 dB(A))</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9" name="Table 8"/>
          <p:cNvGraphicFramePr>
            <a:graphicFrameLocks noGrp="1"/>
          </p:cNvGraphicFramePr>
          <p:nvPr>
            <p:extLst>
              <p:ext uri="{D42A27DB-BD31-4B8C-83A1-F6EECF244321}">
                <p14:modId xmlns:p14="http://schemas.microsoft.com/office/powerpoint/2010/main" val="1433548021"/>
              </p:ext>
            </p:extLst>
          </p:nvPr>
        </p:nvGraphicFramePr>
        <p:xfrm>
          <a:off x="323526" y="2667000"/>
          <a:ext cx="8496945" cy="2286000"/>
        </p:xfrm>
        <a:graphic>
          <a:graphicData uri="http://schemas.openxmlformats.org/drawingml/2006/table">
            <a:tbl>
              <a:tblPr firstRow="1" bandRow="1">
                <a:tableStyleId>{5C22544A-7EE6-4342-B048-85BDC9FD1C3A}</a:tableStyleId>
              </a:tblPr>
              <a:tblGrid>
                <a:gridCol w="2400946">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352799">
                  <a:extLst>
                    <a:ext uri="{9D8B030D-6E8A-4147-A177-3AD203B41FA5}">
                      <a16:colId xmlns:a16="http://schemas.microsoft.com/office/drawing/2014/main" val="20002"/>
                    </a:ext>
                  </a:extLst>
                </a:gridCol>
              </a:tblGrid>
              <a:tr h="370840">
                <a:tc>
                  <a:txBody>
                    <a:bodyPr/>
                    <a:lstStyle/>
                    <a:p>
                      <a:pPr algn="ctr"/>
                      <a:r>
                        <a:rPr lang="en-US" sz="2000" dirty="0">
                          <a:latin typeface="Arial" pitchFamily="34" charset="0"/>
                          <a:cs typeface="Arial" pitchFamily="34" charset="0"/>
                        </a:rPr>
                        <a:t>When two</a:t>
                      </a:r>
                      <a:r>
                        <a:rPr lang="en-US" sz="2000" baseline="0" dirty="0">
                          <a:latin typeface="Arial" pitchFamily="34" charset="0"/>
                          <a:cs typeface="Arial" pitchFamily="34" charset="0"/>
                        </a:rPr>
                        <a:t> decibel values differ by:</a:t>
                      </a:r>
                      <a:endParaRPr lang="en-US" sz="2000" dirty="0">
                        <a:latin typeface="Arial" pitchFamily="34" charset="0"/>
                        <a:cs typeface="Arial" pitchFamily="34" charset="0"/>
                      </a:endParaRPr>
                    </a:p>
                  </a:txBody>
                  <a:tcPr anchor="ctr">
                    <a:solidFill>
                      <a:schemeClr val="accent6">
                        <a:lumMod val="60000"/>
                        <a:lumOff val="40000"/>
                      </a:schemeClr>
                    </a:solidFill>
                  </a:tcPr>
                </a:tc>
                <a:tc>
                  <a:txBody>
                    <a:bodyPr/>
                    <a:lstStyle/>
                    <a:p>
                      <a:pPr algn="ctr"/>
                      <a:r>
                        <a:rPr lang="en-US" sz="2000" dirty="0">
                          <a:latin typeface="Arial" pitchFamily="34" charset="0"/>
                          <a:cs typeface="Arial" pitchFamily="34" charset="0"/>
                        </a:rPr>
                        <a:t>Add the following to the </a:t>
                      </a:r>
                      <a:r>
                        <a:rPr lang="en-US" sz="2000" u="sng" dirty="0">
                          <a:latin typeface="Arial" pitchFamily="34" charset="0"/>
                          <a:cs typeface="Arial" pitchFamily="34" charset="0"/>
                        </a:rPr>
                        <a:t>HIGHER</a:t>
                      </a:r>
                      <a:r>
                        <a:rPr lang="en-US" sz="2000" dirty="0">
                          <a:latin typeface="Arial" pitchFamily="34" charset="0"/>
                          <a:cs typeface="Arial" pitchFamily="34" charset="0"/>
                        </a:rPr>
                        <a:t> value:</a:t>
                      </a:r>
                    </a:p>
                  </a:txBody>
                  <a:tcPr anchor="ctr">
                    <a:solidFill>
                      <a:schemeClr val="accent6">
                        <a:lumMod val="60000"/>
                        <a:lumOff val="40000"/>
                      </a:schemeClr>
                    </a:solidFill>
                  </a:tcPr>
                </a:tc>
                <a:tc>
                  <a:txBody>
                    <a:bodyPr/>
                    <a:lstStyle/>
                    <a:p>
                      <a:pPr algn="ctr"/>
                      <a:r>
                        <a:rPr lang="en-US" sz="2000" dirty="0">
                          <a:latin typeface="Arial" pitchFamily="34" charset="0"/>
                          <a:cs typeface="Arial" pitchFamily="34" charset="0"/>
                        </a:rPr>
                        <a:t>Example</a:t>
                      </a:r>
                    </a:p>
                  </a:txBody>
                  <a:tcPr anchor="ctr">
                    <a:solidFill>
                      <a:schemeClr val="accent6">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2000" dirty="0">
                          <a:latin typeface="Arial Narrow" pitchFamily="34" charset="0"/>
                        </a:rPr>
                        <a:t>0 or 1 dB(A)</a:t>
                      </a:r>
                    </a:p>
                  </a:txBody>
                  <a:tcPr anchor="ctr"/>
                </a:tc>
                <a:tc>
                  <a:txBody>
                    <a:bodyPr/>
                    <a:lstStyle/>
                    <a:p>
                      <a:pPr algn="ctr"/>
                      <a:r>
                        <a:rPr lang="en-US" sz="2000" dirty="0">
                          <a:latin typeface="Arial Narrow" pitchFamily="34" charset="0"/>
                        </a:rPr>
                        <a:t>3 dB(A)</a:t>
                      </a:r>
                    </a:p>
                  </a:txBody>
                  <a:tcPr anchor="ctr"/>
                </a:tc>
                <a:tc>
                  <a:txBody>
                    <a:bodyPr/>
                    <a:lstStyle/>
                    <a:p>
                      <a:pPr algn="ctr"/>
                      <a:r>
                        <a:rPr lang="en-US" sz="2000" dirty="0">
                          <a:latin typeface="Arial Narrow" pitchFamily="34" charset="0"/>
                        </a:rPr>
                        <a:t>70 dB(A) + 69 dB(A) = 73 dB(A)</a:t>
                      </a:r>
                    </a:p>
                  </a:txBody>
                  <a:tcPr anchor="ctr"/>
                </a:tc>
                <a:extLst>
                  <a:ext uri="{0D108BD9-81ED-4DB2-BD59-A6C34878D82A}">
                    <a16:rowId xmlns:a16="http://schemas.microsoft.com/office/drawing/2014/main" val="10001"/>
                  </a:ext>
                </a:extLst>
              </a:tr>
              <a:tr h="370840">
                <a:tc>
                  <a:txBody>
                    <a:bodyPr/>
                    <a:lstStyle/>
                    <a:p>
                      <a:pPr algn="ctr"/>
                      <a:r>
                        <a:rPr lang="en-US" sz="2000" dirty="0">
                          <a:latin typeface="Arial Narrow" pitchFamily="34" charset="0"/>
                        </a:rPr>
                        <a:t>2 or 3 dB(A)</a:t>
                      </a:r>
                    </a:p>
                  </a:txBody>
                  <a:tcPr anchor="ctr"/>
                </a:tc>
                <a:tc>
                  <a:txBody>
                    <a:bodyPr/>
                    <a:lstStyle/>
                    <a:p>
                      <a:pPr algn="ctr"/>
                      <a:r>
                        <a:rPr lang="en-US" sz="2000" dirty="0">
                          <a:latin typeface="Arial Narrow" pitchFamily="34" charset="0"/>
                        </a:rPr>
                        <a:t>2 dB(A)</a:t>
                      </a:r>
                    </a:p>
                  </a:txBody>
                  <a:tcPr anchor="ctr"/>
                </a:tc>
                <a:tc>
                  <a:txBody>
                    <a:bodyPr/>
                    <a:lstStyle/>
                    <a:p>
                      <a:pPr algn="ctr"/>
                      <a:r>
                        <a:rPr lang="en-US" sz="2000" dirty="0">
                          <a:latin typeface="Arial Narrow" pitchFamily="34" charset="0"/>
                        </a:rPr>
                        <a:t>74 dB(A) + 71 dB(A) = 76 dB(A)</a:t>
                      </a:r>
                    </a:p>
                  </a:txBody>
                  <a:tcPr anchor="ctr"/>
                </a:tc>
                <a:extLst>
                  <a:ext uri="{0D108BD9-81ED-4DB2-BD59-A6C34878D82A}">
                    <a16:rowId xmlns:a16="http://schemas.microsoft.com/office/drawing/2014/main" val="10002"/>
                  </a:ext>
                </a:extLst>
              </a:tr>
              <a:tr h="370840">
                <a:tc>
                  <a:txBody>
                    <a:bodyPr/>
                    <a:lstStyle/>
                    <a:p>
                      <a:pPr algn="ctr"/>
                      <a:r>
                        <a:rPr lang="en-US" sz="2000" dirty="0">
                          <a:latin typeface="Arial Narrow" pitchFamily="34" charset="0"/>
                        </a:rPr>
                        <a:t>4 to 9 dB(A)</a:t>
                      </a:r>
                    </a:p>
                  </a:txBody>
                  <a:tcPr anchor="ctr"/>
                </a:tc>
                <a:tc>
                  <a:txBody>
                    <a:bodyPr/>
                    <a:lstStyle/>
                    <a:p>
                      <a:pPr algn="ctr"/>
                      <a:r>
                        <a:rPr lang="en-US" sz="2000" dirty="0">
                          <a:latin typeface="Arial Narrow" pitchFamily="34" charset="0"/>
                        </a:rPr>
                        <a:t>1 dB(A)</a:t>
                      </a:r>
                    </a:p>
                  </a:txBody>
                  <a:tcPr anchor="ctr"/>
                </a:tc>
                <a:tc>
                  <a:txBody>
                    <a:bodyPr/>
                    <a:lstStyle/>
                    <a:p>
                      <a:pPr algn="ctr"/>
                      <a:r>
                        <a:rPr lang="en-US" sz="2000" dirty="0">
                          <a:latin typeface="Arial Narrow" pitchFamily="34" charset="0"/>
                        </a:rPr>
                        <a:t>66 dB(A) + 60 dB(A) = 67 dB(A)</a:t>
                      </a:r>
                    </a:p>
                  </a:txBody>
                  <a:tcPr anchor="ctr"/>
                </a:tc>
                <a:extLst>
                  <a:ext uri="{0D108BD9-81ED-4DB2-BD59-A6C34878D82A}">
                    <a16:rowId xmlns:a16="http://schemas.microsoft.com/office/drawing/2014/main" val="10003"/>
                  </a:ext>
                </a:extLst>
              </a:tr>
              <a:tr h="370840">
                <a:tc>
                  <a:txBody>
                    <a:bodyPr/>
                    <a:lstStyle/>
                    <a:p>
                      <a:pPr algn="ctr"/>
                      <a:r>
                        <a:rPr lang="en-US" sz="2000" dirty="0">
                          <a:latin typeface="Arial Narrow" pitchFamily="34" charset="0"/>
                        </a:rPr>
                        <a:t>10 dB(A) or more</a:t>
                      </a:r>
                    </a:p>
                  </a:txBody>
                  <a:tcPr anchor="ctr"/>
                </a:tc>
                <a:tc>
                  <a:txBody>
                    <a:bodyPr/>
                    <a:lstStyle/>
                    <a:p>
                      <a:pPr algn="ctr"/>
                      <a:r>
                        <a:rPr lang="en-US" sz="2000" dirty="0">
                          <a:latin typeface="Arial Narrow" pitchFamily="34" charset="0"/>
                        </a:rPr>
                        <a:t>0 dB(A)</a:t>
                      </a:r>
                    </a:p>
                  </a:txBody>
                  <a:tcPr anchor="ctr"/>
                </a:tc>
                <a:tc>
                  <a:txBody>
                    <a:bodyPr/>
                    <a:lstStyle/>
                    <a:p>
                      <a:pPr algn="ctr"/>
                      <a:r>
                        <a:rPr lang="en-US" sz="2000" dirty="0">
                          <a:latin typeface="Arial Narrow" pitchFamily="34" charset="0"/>
                        </a:rPr>
                        <a:t>65 dB(A) + 54 dB(A) = 65 dB(A)</a:t>
                      </a:r>
                    </a:p>
                  </a:txBody>
                  <a:tcPr anchor="ctr"/>
                </a:tc>
                <a:extLst>
                  <a:ext uri="{0D108BD9-81ED-4DB2-BD59-A6C34878D82A}">
                    <a16:rowId xmlns:a16="http://schemas.microsoft.com/office/drawing/2014/main" val="10004"/>
                  </a:ext>
                </a:extLst>
              </a:tr>
            </a:tbl>
          </a:graphicData>
        </a:graphic>
      </p:graphicFrame>
      <p:pic>
        <p:nvPicPr>
          <p:cNvPr id="14" name="Audio 13">
            <a:hlinkClick r:id="" action="ppaction://media"/>
            <a:extLst>
              <a:ext uri="{FF2B5EF4-FFF2-40B4-BE49-F238E27FC236}">
                <a16:creationId xmlns:a16="http://schemas.microsoft.com/office/drawing/2014/main" id="{5E166B09-5DA0-42D4-EC40-BF7271377B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80465547"/>
      </p:ext>
    </p:extLst>
  </p:cSld>
  <p:clrMapOvr>
    <a:masterClrMapping/>
  </p:clrMapOvr>
  <mc:AlternateContent xmlns:mc="http://schemas.openxmlformats.org/markup-compatibility/2006" xmlns:p14="http://schemas.microsoft.com/office/powerpoint/2010/main">
    <mc:Choice Requires="p14">
      <p:transition spd="med" p14:dur="700" advTm="32329">
        <p:fade/>
      </p:transition>
    </mc:Choice>
    <mc:Fallback xmlns="">
      <p:transition spd="med" advTm="323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19</a:t>
            </a:fld>
            <a:endParaRPr lang="en-US" dirty="0"/>
          </a:p>
        </p:txBody>
      </p:sp>
      <p:sp>
        <p:nvSpPr>
          <p:cNvPr id="6" name="TextBox 5"/>
          <p:cNvSpPr txBox="1"/>
          <p:nvPr/>
        </p:nvSpPr>
        <p:spPr>
          <a:xfrm>
            <a:off x="228600" y="764664"/>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grpSp>
        <p:nvGrpSpPr>
          <p:cNvPr id="9" name="Group 8"/>
          <p:cNvGrpSpPr/>
          <p:nvPr/>
        </p:nvGrpSpPr>
        <p:grpSpPr>
          <a:xfrm>
            <a:off x="-2583" y="1447800"/>
            <a:ext cx="9143999" cy="4241616"/>
            <a:chOff x="-2583" y="1447800"/>
            <a:chExt cx="9143999" cy="4241616"/>
          </a:xfrm>
        </p:grpSpPr>
        <p:sp>
          <p:nvSpPr>
            <p:cNvPr id="7" name="Rectangle 2"/>
            <p:cNvSpPr txBox="1">
              <a:spLocks noChangeArrowheads="1"/>
            </p:cNvSpPr>
            <p:nvPr/>
          </p:nvSpPr>
          <p:spPr>
            <a:xfrm>
              <a:off x="-2583" y="1447800"/>
              <a:ext cx="9143999" cy="12811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Now let’s try adding the following decibel levels together:</a:t>
              </a:r>
            </a:p>
          </p:txBody>
        </p:sp>
        <p:sp>
          <p:nvSpPr>
            <p:cNvPr id="8" name="Text Box 4"/>
            <p:cNvSpPr txBox="1">
              <a:spLocks noChangeArrowheads="1"/>
            </p:cNvSpPr>
            <p:nvPr/>
          </p:nvSpPr>
          <p:spPr bwMode="auto">
            <a:xfrm>
              <a:off x="2133600" y="2819400"/>
              <a:ext cx="4038600" cy="2870016"/>
            </a:xfrm>
            <a:prstGeom prst="rect">
              <a:avLst/>
            </a:prstGeom>
            <a:noFill/>
            <a:ln w="9525">
              <a:noFill/>
              <a:miter lim="800000"/>
              <a:headEnd/>
              <a:tailEnd/>
            </a:ln>
            <a:effectLst/>
          </p:spPr>
          <p:txBody>
            <a:bodyPr wrap="square">
              <a:spAutoFit/>
            </a:bodyPr>
            <a:lstStyle/>
            <a:p>
              <a:pPr algn="ctr">
                <a:spcAft>
                  <a:spcPts val="300"/>
                </a:spcAft>
              </a:pPr>
              <a:r>
                <a:rPr lang="en-US" sz="2800" dirty="0"/>
                <a:t>75 dB(A)</a:t>
              </a:r>
            </a:p>
            <a:p>
              <a:pPr algn="ctr">
                <a:spcAft>
                  <a:spcPts val="300"/>
                </a:spcAft>
              </a:pPr>
              <a:r>
                <a:rPr lang="en-US" sz="2800" dirty="0"/>
                <a:t>68 dB(A)</a:t>
              </a:r>
            </a:p>
            <a:p>
              <a:pPr algn="ctr">
                <a:spcAft>
                  <a:spcPts val="300"/>
                </a:spcAft>
              </a:pPr>
              <a:r>
                <a:rPr lang="en-US" sz="2800" dirty="0"/>
                <a:t>88 dB(A)</a:t>
              </a:r>
            </a:p>
            <a:p>
              <a:pPr algn="ctr">
                <a:spcAft>
                  <a:spcPts val="300"/>
                </a:spcAft>
              </a:pPr>
              <a:r>
                <a:rPr lang="en-US" sz="2800" dirty="0"/>
                <a:t>82 dB(A)</a:t>
              </a:r>
            </a:p>
            <a:p>
              <a:pPr algn="ctr">
                <a:spcAft>
                  <a:spcPts val="300"/>
                </a:spcAft>
              </a:pPr>
              <a:r>
                <a:rPr lang="en-US" sz="2800" u="sng" dirty="0"/>
                <a:t>79 dB(A)</a:t>
              </a:r>
            </a:p>
            <a:p>
              <a:pPr algn="ctr">
                <a:spcAft>
                  <a:spcPts val="300"/>
                </a:spcAft>
              </a:pPr>
              <a:r>
                <a:rPr lang="en-US" sz="2800" dirty="0"/>
                <a:t>          ?? dB(A) Total</a:t>
              </a:r>
            </a:p>
          </p:txBody>
        </p:sp>
      </p:grpSp>
      <p:pic>
        <p:nvPicPr>
          <p:cNvPr id="11" name="Audio 10">
            <a:hlinkClick r:id="" action="ppaction://media"/>
            <a:extLst>
              <a:ext uri="{FF2B5EF4-FFF2-40B4-BE49-F238E27FC236}">
                <a16:creationId xmlns:a16="http://schemas.microsoft.com/office/drawing/2014/main" id="{5E0A56A8-7C11-CFB2-EBEC-34D423C6CF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56443577"/>
      </p:ext>
    </p:extLst>
  </p:cSld>
  <p:clrMapOvr>
    <a:masterClrMapping/>
  </p:clrMapOvr>
  <mc:AlternateContent xmlns:mc="http://schemas.openxmlformats.org/markup-compatibility/2006" xmlns:p14="http://schemas.microsoft.com/office/powerpoint/2010/main">
    <mc:Choice Requires="p14">
      <p:transition spd="med" p14:dur="700" advTm="18234">
        <p:fade/>
      </p:transition>
    </mc:Choice>
    <mc:Fallback xmlns="">
      <p:transition spd="med" advTm="182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DC192D-A5E2-4977-90AD-2C7572734DD8}"/>
              </a:ext>
            </a:extLst>
          </p:cNvPr>
          <p:cNvSpPr txBox="1"/>
          <p:nvPr/>
        </p:nvSpPr>
        <p:spPr>
          <a:xfrm>
            <a:off x="457200" y="1333828"/>
            <a:ext cx="8534400" cy="4893647"/>
          </a:xfrm>
          <a:prstGeom prst="rect">
            <a:avLst/>
          </a:prstGeom>
          <a:noFill/>
        </p:spPr>
        <p:txBody>
          <a:bodyPr wrap="square" rtlCol="0">
            <a:spAutoFit/>
          </a:bodyPr>
          <a:lstStyle/>
          <a:p>
            <a:pPr algn="ctr"/>
            <a:r>
              <a:rPr lang="en-US" sz="2600" b="1" dirty="0">
                <a:cs typeface="Calibri" panose="020F0502020204030204" pitchFamily="34" charset="0"/>
              </a:rPr>
              <a:t>This lesson presents information on:</a:t>
            </a:r>
          </a:p>
          <a:p>
            <a:pPr marL="457200" indent="-457200">
              <a:buFont typeface="Arial" panose="020B0604020202020204" pitchFamily="34" charset="0"/>
              <a:buChar char="•"/>
            </a:pPr>
            <a:r>
              <a:rPr lang="en-US" sz="2600" dirty="0">
                <a:cs typeface="Calibri" panose="020F0502020204030204" pitchFamily="34" charset="0"/>
              </a:rPr>
              <a:t>Basic concepts of sound and noise</a:t>
            </a:r>
          </a:p>
          <a:p>
            <a:pPr marL="914400" lvl="1" indent="-457200">
              <a:buFont typeface="Arial" panose="020B0604020202020204" pitchFamily="34" charset="0"/>
              <a:buChar char="•"/>
            </a:pPr>
            <a:r>
              <a:rPr lang="en-US" sz="2600" dirty="0">
                <a:cs typeface="Calibri" panose="020F0502020204030204" pitchFamily="34" charset="0"/>
              </a:rPr>
              <a:t>Frequency</a:t>
            </a:r>
          </a:p>
          <a:p>
            <a:pPr marL="914400" lvl="1" indent="-457200">
              <a:buFont typeface="Arial" panose="020B0604020202020204" pitchFamily="34" charset="0"/>
              <a:buChar char="•"/>
            </a:pPr>
            <a:r>
              <a:rPr lang="en-US" sz="2600" dirty="0">
                <a:cs typeface="Calibri" panose="020F0502020204030204" pitchFamily="34" charset="0"/>
              </a:rPr>
              <a:t>Time</a:t>
            </a:r>
          </a:p>
          <a:p>
            <a:pPr marL="914400" lvl="1" indent="-457200">
              <a:buFont typeface="Arial" panose="020B0604020202020204" pitchFamily="34" charset="0"/>
              <a:buChar char="•"/>
            </a:pPr>
            <a:r>
              <a:rPr lang="en-US" sz="2600" dirty="0">
                <a:cs typeface="Calibri" panose="020F0502020204030204" pitchFamily="34" charset="0"/>
              </a:rPr>
              <a:t>Magnitude</a:t>
            </a:r>
          </a:p>
          <a:p>
            <a:pPr marL="457200" indent="-457200">
              <a:buFont typeface="Arial" panose="020B0604020202020204" pitchFamily="34" charset="0"/>
              <a:buChar char="•"/>
            </a:pPr>
            <a:r>
              <a:rPr lang="en-US" sz="2600" dirty="0">
                <a:cs typeface="Calibri" panose="020F0502020204030204" pitchFamily="34" charset="0"/>
              </a:rPr>
              <a:t>Decibels</a:t>
            </a:r>
          </a:p>
          <a:p>
            <a:pPr marL="914400" lvl="1" indent="-457200">
              <a:buFont typeface="Arial" panose="020B0604020202020204" pitchFamily="34" charset="0"/>
              <a:buChar char="•"/>
            </a:pPr>
            <a:r>
              <a:rPr lang="en-US" sz="2600" dirty="0">
                <a:cs typeface="Calibri" panose="020F0502020204030204" pitchFamily="34" charset="0"/>
              </a:rPr>
              <a:t>A-weighting</a:t>
            </a:r>
          </a:p>
          <a:p>
            <a:pPr marL="914400" lvl="1" indent="-457200">
              <a:buFont typeface="Arial" panose="020B0604020202020204" pitchFamily="34" charset="0"/>
              <a:buChar char="•"/>
            </a:pPr>
            <a:r>
              <a:rPr lang="en-US" sz="2600" dirty="0">
                <a:cs typeface="Calibri" panose="020F0502020204030204" pitchFamily="34" charset="0"/>
              </a:rPr>
              <a:t>Adding decibels</a:t>
            </a:r>
          </a:p>
          <a:p>
            <a:pPr marL="457200" indent="-457200">
              <a:buFont typeface="Arial" panose="020B0604020202020204" pitchFamily="34" charset="0"/>
              <a:buChar char="•"/>
            </a:pPr>
            <a:r>
              <a:rPr lang="en-US" sz="2600" dirty="0">
                <a:cs typeface="Calibri" panose="020F0502020204030204" pitchFamily="34" charset="0"/>
              </a:rPr>
              <a:t>Noise level descriptors</a:t>
            </a:r>
          </a:p>
          <a:p>
            <a:pPr marL="457200" indent="-457200">
              <a:buFont typeface="Arial" panose="020B0604020202020204" pitchFamily="34" charset="0"/>
              <a:buChar char="•"/>
            </a:pPr>
            <a:r>
              <a:rPr lang="en-US" sz="2600" dirty="0">
                <a:cs typeface="Calibri" panose="020F0502020204030204" pitchFamily="34" charset="0"/>
              </a:rPr>
              <a:t>Sound propagation</a:t>
            </a:r>
          </a:p>
          <a:p>
            <a:pPr marL="457200" indent="-457200">
              <a:buFont typeface="Arial" panose="020B0604020202020204" pitchFamily="34" charset="0"/>
              <a:buChar char="•"/>
            </a:pPr>
            <a:r>
              <a:rPr lang="en-US" sz="2600" dirty="0">
                <a:cs typeface="Calibri" panose="020F0502020204030204" pitchFamily="34" charset="0"/>
              </a:rPr>
              <a:t>Shielding</a:t>
            </a:r>
          </a:p>
          <a:p>
            <a:pPr marL="457200" indent="-457200">
              <a:buFont typeface="Arial" panose="020B0604020202020204" pitchFamily="34" charset="0"/>
              <a:buChar char="•"/>
            </a:pPr>
            <a:r>
              <a:rPr lang="en-US" sz="2600" dirty="0">
                <a:cs typeface="Calibri" panose="020F0502020204030204" pitchFamily="34" charset="0"/>
              </a:rPr>
              <a:t>Noise barrier placement</a:t>
            </a:r>
          </a:p>
        </p:txBody>
      </p:sp>
      <p:sp>
        <p:nvSpPr>
          <p:cNvPr id="5" name="TextBox 4">
            <a:extLst>
              <a:ext uri="{FF2B5EF4-FFF2-40B4-BE49-F238E27FC236}">
                <a16:creationId xmlns:a16="http://schemas.microsoft.com/office/drawing/2014/main" id="{6F92CB3D-175A-4E32-9F7F-05A4F7F7390A}"/>
              </a:ext>
            </a:extLst>
          </p:cNvPr>
          <p:cNvSpPr txBox="1"/>
          <p:nvPr/>
        </p:nvSpPr>
        <p:spPr>
          <a:xfrm>
            <a:off x="228600" y="782476"/>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8" name="Audio 7">
            <a:hlinkClick r:id="" action="ppaction://media"/>
            <a:extLst>
              <a:ext uri="{FF2B5EF4-FFF2-40B4-BE49-F238E27FC236}">
                <a16:creationId xmlns:a16="http://schemas.microsoft.com/office/drawing/2014/main" id="{562ABE29-AD18-7C4D-4FA2-CB4DB2C373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01019054"/>
      </p:ext>
    </p:extLst>
  </p:cSld>
  <p:clrMapOvr>
    <a:masterClrMapping/>
  </p:clrMapOvr>
  <mc:AlternateContent xmlns:mc="http://schemas.openxmlformats.org/markup-compatibility/2006" xmlns:p14="http://schemas.microsoft.com/office/powerpoint/2010/main">
    <mc:Choice Requires="p14">
      <p:transition spd="med" p14:dur="700" advTm="24116">
        <p:fade/>
      </p:transition>
    </mc:Choice>
    <mc:Fallback xmlns="">
      <p:transition spd="med" advTm="241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anim calcmode="lin" valueType="num">
                                      <p:cBhvr additive="base">
                                        <p:cTn id="5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
                                            <p:txEl>
                                              <p:pRg st="11" end="11"/>
                                            </p:txEl>
                                          </p:spTgt>
                                        </p:tgtEl>
                                        <p:attrNameLst>
                                          <p:attrName>style.visibility</p:attrName>
                                        </p:attrNameLst>
                                      </p:cBhvr>
                                      <p:to>
                                        <p:strVal val="visible"/>
                                      </p:to>
                                    </p:set>
                                    <p:anim calcmode="lin" valueType="num">
                                      <p:cBhvr additive="base">
                                        <p:cTn id="55"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8"/>
                </p:tgtEl>
              </p:cMediaNode>
            </p:audio>
          </p:childTnLst>
        </p:cTn>
      </p:par>
    </p:tnLst>
    <p:bldLst>
      <p:bldP spid="4"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20</a:t>
            </a:fld>
            <a:endParaRPr lang="en-US" dirty="0"/>
          </a:p>
        </p:txBody>
      </p:sp>
      <p:grpSp>
        <p:nvGrpSpPr>
          <p:cNvPr id="9" name="Group 8"/>
          <p:cNvGrpSpPr/>
          <p:nvPr/>
        </p:nvGrpSpPr>
        <p:grpSpPr>
          <a:xfrm>
            <a:off x="3876" y="1295400"/>
            <a:ext cx="9143999" cy="4572000"/>
            <a:chOff x="3876" y="1295400"/>
            <a:chExt cx="9143999" cy="4572000"/>
          </a:xfrm>
        </p:grpSpPr>
        <p:sp>
          <p:nvSpPr>
            <p:cNvPr id="3" name="Rectangle 2"/>
            <p:cNvSpPr txBox="1">
              <a:spLocks noChangeArrowheads="1"/>
            </p:cNvSpPr>
            <p:nvPr/>
          </p:nvSpPr>
          <p:spPr>
            <a:xfrm>
              <a:off x="3876" y="1295400"/>
              <a:ext cx="9143999"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The first step is to put the decibels in order from lowest to highest as shown here:</a:t>
              </a:r>
            </a:p>
          </p:txBody>
        </p:sp>
        <p:sp>
          <p:nvSpPr>
            <p:cNvPr id="4" name="Rectangle 3"/>
            <p:cNvSpPr txBox="1">
              <a:spLocks noChangeArrowheads="1"/>
            </p:cNvSpPr>
            <p:nvPr/>
          </p:nvSpPr>
          <p:spPr>
            <a:xfrm>
              <a:off x="3328987" y="2784475"/>
              <a:ext cx="2538413" cy="3082925"/>
            </a:xfrm>
            <a:prstGeom prst="rect">
              <a:avLst/>
            </a:prstGeom>
          </p:spPr>
          <p:txBody>
            <a:bodyPr/>
            <a:lstStyle/>
            <a:p>
              <a:pPr marL="342900" marR="0" lvl="0" indent="-342900" algn="l" defTabSz="914400" rtl="0" eaLnBrk="1" fontAlgn="auto" latinLnBrk="0" hangingPunct="1">
                <a:lnSpc>
                  <a:spcPct val="100000"/>
                </a:lnSpc>
                <a:spcAft>
                  <a:spcPts val="300"/>
                </a:spcAft>
                <a:buClrTx/>
                <a:buSzTx/>
                <a:buFont typeface="Times" pitchFamily="18"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68 dB(A)</a:t>
              </a:r>
            </a:p>
            <a:p>
              <a:pPr marL="342900" marR="0" lvl="0" indent="-342900" algn="l" defTabSz="914400" rtl="0" eaLnBrk="1" fontAlgn="auto" latinLnBrk="0" hangingPunct="1">
                <a:lnSpc>
                  <a:spcPct val="100000"/>
                </a:lnSpc>
                <a:spcAft>
                  <a:spcPts val="300"/>
                </a:spcAft>
                <a:buClrTx/>
                <a:buSzTx/>
                <a:buFont typeface="Times" pitchFamily="18"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75 dB(A)</a:t>
              </a:r>
            </a:p>
            <a:p>
              <a:pPr marL="342900" marR="0" lvl="0" indent="-342900" algn="l" defTabSz="914400" rtl="0" eaLnBrk="1" fontAlgn="auto" latinLnBrk="0" hangingPunct="1">
                <a:lnSpc>
                  <a:spcPct val="100000"/>
                </a:lnSpc>
                <a:spcAft>
                  <a:spcPts val="300"/>
                </a:spcAft>
                <a:buClrTx/>
                <a:buSzTx/>
                <a:buFont typeface="Times" pitchFamily="18"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79 dB(A)</a:t>
              </a:r>
            </a:p>
            <a:p>
              <a:pPr marL="342900" marR="0" lvl="0" indent="-342900" algn="l" defTabSz="914400" rtl="0" eaLnBrk="1" fontAlgn="auto" latinLnBrk="0" hangingPunct="1">
                <a:lnSpc>
                  <a:spcPct val="100000"/>
                </a:lnSpc>
                <a:spcAft>
                  <a:spcPts val="300"/>
                </a:spcAft>
                <a:buClrTx/>
                <a:buSzTx/>
                <a:buFont typeface="Times" pitchFamily="18"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82 dB(A)</a:t>
              </a:r>
            </a:p>
            <a:p>
              <a:pPr marL="342900" marR="0" lvl="0" indent="-342900" algn="l" defTabSz="914400" rtl="0" eaLnBrk="1" fontAlgn="auto" latinLnBrk="0" hangingPunct="1">
                <a:lnSpc>
                  <a:spcPct val="100000"/>
                </a:lnSpc>
                <a:spcAft>
                  <a:spcPts val="300"/>
                </a:spcAft>
                <a:buClrTx/>
                <a:buSzTx/>
                <a:buFont typeface="Times" pitchFamily="18" charset="0"/>
                <a:buNone/>
                <a:tabLst/>
                <a:defRPr/>
              </a:pPr>
              <a:r>
                <a:rPr kumimoji="0" lang="en-US" sz="2800" b="0" i="0" u="sng" strike="noStrike" kern="1200" cap="none" spc="0" normalizeH="0" baseline="0" noProof="0" dirty="0">
                  <a:ln>
                    <a:noFill/>
                  </a:ln>
                  <a:solidFill>
                    <a:schemeClr val="tx1"/>
                  </a:solidFill>
                  <a:effectLst/>
                  <a:uLnTx/>
                  <a:uFillTx/>
                  <a:latin typeface="+mn-lt"/>
                  <a:ea typeface="+mn-ea"/>
                  <a:cs typeface="+mn-cs"/>
                </a:rPr>
                <a:t>88 dB(A)</a:t>
              </a:r>
            </a:p>
            <a:p>
              <a:pPr marL="342900" marR="0" lvl="0" indent="-342900" algn="l" defTabSz="914400" rtl="0" eaLnBrk="1" fontAlgn="auto" latinLnBrk="0" hangingPunct="1">
                <a:lnSpc>
                  <a:spcPct val="100000"/>
                </a:lnSpc>
                <a:spcAft>
                  <a:spcPts val="300"/>
                </a:spcAft>
                <a:buClrTx/>
                <a:buSzTx/>
                <a:buFont typeface="Times" pitchFamily="18"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dB(A) Total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8" name="TextBox 7"/>
          <p:cNvSpPr txBox="1"/>
          <p:nvPr/>
        </p:nvSpPr>
        <p:spPr>
          <a:xfrm>
            <a:off x="228600" y="760834"/>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6" name="Audio 5">
            <a:hlinkClick r:id="" action="ppaction://media"/>
            <a:extLst>
              <a:ext uri="{FF2B5EF4-FFF2-40B4-BE49-F238E27FC236}">
                <a16:creationId xmlns:a16="http://schemas.microsoft.com/office/drawing/2014/main" id="{981C990B-5D8E-6D1C-6159-FDFAEAF62F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80273990"/>
      </p:ext>
    </p:extLst>
  </p:cSld>
  <p:clrMapOvr>
    <a:masterClrMapping/>
  </p:clrMapOvr>
  <mc:AlternateContent xmlns:mc="http://schemas.openxmlformats.org/markup-compatibility/2006" xmlns:p14="http://schemas.microsoft.com/office/powerpoint/2010/main">
    <mc:Choice Requires="p14">
      <p:transition spd="med" p14:dur="700" advTm="5538">
        <p:fade/>
      </p:transition>
    </mc:Choice>
    <mc:Fallback xmlns="">
      <p:transition spd="med" advTm="55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21</a:t>
            </a:fld>
            <a:endParaRPr lang="en-US" dirty="0"/>
          </a:p>
        </p:txBody>
      </p:sp>
      <p:sp>
        <p:nvSpPr>
          <p:cNvPr id="3" name="Text Box 321"/>
          <p:cNvSpPr txBox="1">
            <a:spLocks noChangeArrowheads="1"/>
          </p:cNvSpPr>
          <p:nvPr/>
        </p:nvSpPr>
        <p:spPr bwMode="auto">
          <a:xfrm>
            <a:off x="685800" y="2628900"/>
            <a:ext cx="1943100" cy="2308324"/>
          </a:xfrm>
          <a:prstGeom prst="rect">
            <a:avLst/>
          </a:prstGeom>
          <a:noFill/>
          <a:ln w="9525">
            <a:noFill/>
            <a:miter lim="800000"/>
            <a:headEnd/>
            <a:tailEnd/>
          </a:ln>
          <a:effectLst/>
        </p:spPr>
        <p:txBody>
          <a:bodyPr>
            <a:spAutoFit/>
          </a:bodyPr>
          <a:lstStyle/>
          <a:p>
            <a:r>
              <a:rPr lang="en-US" sz="2400" dirty="0"/>
              <a:t>68 dB(A)</a:t>
            </a:r>
          </a:p>
          <a:p>
            <a:r>
              <a:rPr lang="en-US" sz="2400" dirty="0"/>
              <a:t>75 dB(A)</a:t>
            </a:r>
          </a:p>
          <a:p>
            <a:r>
              <a:rPr lang="en-US" sz="2400" dirty="0"/>
              <a:t>79 dB(A)</a:t>
            </a:r>
          </a:p>
          <a:p>
            <a:r>
              <a:rPr lang="en-US" sz="2400" dirty="0"/>
              <a:t>82 dB(A)</a:t>
            </a:r>
          </a:p>
          <a:p>
            <a:r>
              <a:rPr lang="en-US" sz="2400" u="sng" dirty="0"/>
              <a:t>88 dB(A)</a:t>
            </a:r>
          </a:p>
          <a:p>
            <a:r>
              <a:rPr lang="en-US" sz="2400" dirty="0"/>
              <a:t>?? dB(A) Total</a:t>
            </a:r>
          </a:p>
        </p:txBody>
      </p:sp>
      <p:sp>
        <p:nvSpPr>
          <p:cNvPr id="23" name="TextBox 22"/>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24" name="Rectangle 23"/>
          <p:cNvSpPr/>
          <p:nvPr/>
        </p:nvSpPr>
        <p:spPr>
          <a:xfrm>
            <a:off x="0" y="1143000"/>
            <a:ext cx="9144000" cy="1077218"/>
          </a:xfrm>
          <a:prstGeom prst="rect">
            <a:avLst/>
          </a:prstGeom>
        </p:spPr>
        <p:txBody>
          <a:bodyPr wrap="square">
            <a:spAutoFit/>
          </a:bodyPr>
          <a:lstStyle/>
          <a:p>
            <a:pPr lvl="0" algn="ctr">
              <a:spcBef>
                <a:spcPct val="0"/>
              </a:spcBef>
              <a:defRPr/>
            </a:pPr>
            <a:r>
              <a:rPr lang="en-US" sz="3200" dirty="0"/>
              <a:t>Next, begin adding the values in pairs, beginning with the smallest two levels:</a:t>
            </a:r>
          </a:p>
        </p:txBody>
      </p:sp>
      <p:grpSp>
        <p:nvGrpSpPr>
          <p:cNvPr id="61" name="Group 60"/>
          <p:cNvGrpSpPr/>
          <p:nvPr/>
        </p:nvGrpSpPr>
        <p:grpSpPr>
          <a:xfrm>
            <a:off x="1989765" y="2814637"/>
            <a:ext cx="2558734" cy="461665"/>
            <a:chOff x="2397124" y="2814637"/>
            <a:chExt cx="2558734" cy="461665"/>
          </a:xfrm>
        </p:grpSpPr>
        <p:sp>
          <p:nvSpPr>
            <p:cNvPr id="58" name="Line 336"/>
            <p:cNvSpPr>
              <a:spLocks noChangeShapeType="1"/>
            </p:cNvSpPr>
            <p:nvPr/>
          </p:nvSpPr>
          <p:spPr bwMode="auto">
            <a:xfrm>
              <a:off x="2416174" y="2874963"/>
              <a:ext cx="1000126" cy="171450"/>
            </a:xfrm>
            <a:prstGeom prst="line">
              <a:avLst/>
            </a:prstGeom>
            <a:noFill/>
            <a:ln w="28575">
              <a:solidFill>
                <a:schemeClr val="tx1"/>
              </a:solidFill>
              <a:round/>
              <a:headEnd/>
              <a:tailEnd/>
            </a:ln>
            <a:effectLst/>
          </p:spPr>
          <p:txBody>
            <a:bodyPr/>
            <a:lstStyle/>
            <a:p>
              <a:endParaRPr lang="en-US" dirty="0"/>
            </a:p>
          </p:txBody>
        </p:sp>
        <p:sp>
          <p:nvSpPr>
            <p:cNvPr id="59" name="Line 337"/>
            <p:cNvSpPr>
              <a:spLocks noChangeShapeType="1"/>
            </p:cNvSpPr>
            <p:nvPr/>
          </p:nvSpPr>
          <p:spPr bwMode="auto">
            <a:xfrm flipH="1">
              <a:off x="2397124" y="3046413"/>
              <a:ext cx="1028701" cy="209550"/>
            </a:xfrm>
            <a:prstGeom prst="line">
              <a:avLst/>
            </a:prstGeom>
            <a:noFill/>
            <a:ln w="28575">
              <a:solidFill>
                <a:schemeClr val="tx1"/>
              </a:solidFill>
              <a:round/>
              <a:headEnd/>
              <a:tailEnd/>
            </a:ln>
            <a:effectLst/>
          </p:spPr>
          <p:txBody>
            <a:bodyPr/>
            <a:lstStyle/>
            <a:p>
              <a:endParaRPr lang="en-US" dirty="0"/>
            </a:p>
          </p:txBody>
        </p:sp>
        <p:sp>
          <p:nvSpPr>
            <p:cNvPr id="60" name="Text Box 339"/>
            <p:cNvSpPr txBox="1">
              <a:spLocks noChangeArrowheads="1"/>
            </p:cNvSpPr>
            <p:nvPr/>
          </p:nvSpPr>
          <p:spPr bwMode="auto">
            <a:xfrm>
              <a:off x="3379786" y="2814637"/>
              <a:ext cx="1576072" cy="461665"/>
            </a:xfrm>
            <a:prstGeom prst="rect">
              <a:avLst/>
            </a:prstGeom>
            <a:noFill/>
            <a:ln w="9525">
              <a:noFill/>
              <a:miter lim="800000"/>
              <a:headEnd/>
              <a:tailEnd/>
            </a:ln>
            <a:effectLst/>
          </p:spPr>
          <p:txBody>
            <a:bodyPr wrap="none">
              <a:spAutoFit/>
            </a:bodyPr>
            <a:lstStyle/>
            <a:p>
              <a:r>
                <a:rPr lang="en-US" sz="2400" dirty="0"/>
                <a:t>= 76 dB(A)</a:t>
              </a:r>
            </a:p>
          </p:txBody>
        </p:sp>
      </p:grpSp>
      <p:cxnSp>
        <p:nvCxnSpPr>
          <p:cNvPr id="62" name="Straight Connector 61"/>
          <p:cNvCxnSpPr>
            <a:cxnSpLocks/>
          </p:cNvCxnSpPr>
          <p:nvPr/>
        </p:nvCxnSpPr>
        <p:spPr>
          <a:xfrm flipV="1">
            <a:off x="1981200" y="3554412"/>
            <a:ext cx="1573841" cy="269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a:endCxn id="60" idx="2"/>
          </p:cNvCxnSpPr>
          <p:nvPr/>
        </p:nvCxnSpPr>
        <p:spPr>
          <a:xfrm flipV="1">
            <a:off x="3555041" y="3276302"/>
            <a:ext cx="205422" cy="278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 Box 339"/>
          <p:cNvSpPr txBox="1">
            <a:spLocks noChangeArrowheads="1"/>
          </p:cNvSpPr>
          <p:nvPr/>
        </p:nvSpPr>
        <p:spPr bwMode="auto">
          <a:xfrm>
            <a:off x="4391656" y="2819400"/>
            <a:ext cx="1576072" cy="461665"/>
          </a:xfrm>
          <a:prstGeom prst="rect">
            <a:avLst/>
          </a:prstGeom>
          <a:noFill/>
          <a:ln w="9525">
            <a:noFill/>
            <a:miter lim="800000"/>
            <a:headEnd/>
            <a:tailEnd/>
          </a:ln>
          <a:effectLst/>
        </p:spPr>
        <p:txBody>
          <a:bodyPr wrap="none">
            <a:spAutoFit/>
          </a:bodyPr>
          <a:lstStyle/>
          <a:p>
            <a:r>
              <a:rPr lang="en-US" sz="2400" dirty="0"/>
              <a:t>= 81 dB(A)</a:t>
            </a:r>
          </a:p>
        </p:txBody>
      </p:sp>
      <p:cxnSp>
        <p:nvCxnSpPr>
          <p:cNvPr id="69" name="Straight Connector 68"/>
          <p:cNvCxnSpPr/>
          <p:nvPr/>
        </p:nvCxnSpPr>
        <p:spPr>
          <a:xfrm flipV="1">
            <a:off x="2057400" y="3886200"/>
            <a:ext cx="18288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cxnSpLocks/>
            <a:endCxn id="65" idx="2"/>
          </p:cNvCxnSpPr>
          <p:nvPr/>
        </p:nvCxnSpPr>
        <p:spPr>
          <a:xfrm flipV="1">
            <a:off x="3859841" y="3281065"/>
            <a:ext cx="1319851" cy="6051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 Box 339"/>
          <p:cNvSpPr txBox="1">
            <a:spLocks noChangeArrowheads="1"/>
          </p:cNvSpPr>
          <p:nvPr/>
        </p:nvSpPr>
        <p:spPr bwMode="auto">
          <a:xfrm>
            <a:off x="5867400" y="2814637"/>
            <a:ext cx="1576072" cy="461665"/>
          </a:xfrm>
          <a:prstGeom prst="rect">
            <a:avLst/>
          </a:prstGeom>
          <a:noFill/>
          <a:ln w="9525">
            <a:noFill/>
            <a:miter lim="800000"/>
            <a:headEnd/>
            <a:tailEnd/>
          </a:ln>
          <a:effectLst/>
        </p:spPr>
        <p:txBody>
          <a:bodyPr wrap="none">
            <a:spAutoFit/>
          </a:bodyPr>
          <a:lstStyle/>
          <a:p>
            <a:r>
              <a:rPr lang="en-US" sz="2400" dirty="0"/>
              <a:t>= 85 dB(A)</a:t>
            </a:r>
          </a:p>
        </p:txBody>
      </p:sp>
      <p:cxnSp>
        <p:nvCxnSpPr>
          <p:cNvPr id="82" name="Straight Connector 81"/>
          <p:cNvCxnSpPr>
            <a:cxnSpLocks/>
          </p:cNvCxnSpPr>
          <p:nvPr/>
        </p:nvCxnSpPr>
        <p:spPr>
          <a:xfrm flipV="1">
            <a:off x="2057400" y="4267200"/>
            <a:ext cx="38100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cxnSpLocks/>
            <a:endCxn id="72" idx="2"/>
          </p:cNvCxnSpPr>
          <p:nvPr/>
        </p:nvCxnSpPr>
        <p:spPr>
          <a:xfrm flipV="1">
            <a:off x="5867400" y="3276302"/>
            <a:ext cx="788036" cy="990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7543800" y="2819400"/>
            <a:ext cx="1917387" cy="830997"/>
            <a:chOff x="7543800" y="3276601"/>
            <a:chExt cx="1425257" cy="830997"/>
          </a:xfrm>
        </p:grpSpPr>
        <p:sp>
          <p:nvSpPr>
            <p:cNvPr id="90" name="Rectangle 89"/>
            <p:cNvSpPr/>
            <p:nvPr/>
          </p:nvSpPr>
          <p:spPr>
            <a:xfrm>
              <a:off x="7543800" y="3352800"/>
              <a:ext cx="1143000" cy="381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 Box 339"/>
            <p:cNvSpPr txBox="1">
              <a:spLocks noChangeArrowheads="1"/>
            </p:cNvSpPr>
            <p:nvPr/>
          </p:nvSpPr>
          <p:spPr bwMode="auto">
            <a:xfrm>
              <a:off x="7543800" y="3276601"/>
              <a:ext cx="1425257" cy="830997"/>
            </a:xfrm>
            <a:prstGeom prst="rect">
              <a:avLst/>
            </a:prstGeom>
            <a:noFill/>
            <a:ln w="9525">
              <a:noFill/>
              <a:miter lim="800000"/>
              <a:headEnd/>
              <a:tailEnd/>
            </a:ln>
            <a:effectLst/>
          </p:spPr>
          <p:txBody>
            <a:bodyPr wrap="square">
              <a:spAutoFit/>
            </a:bodyPr>
            <a:lstStyle/>
            <a:p>
              <a:r>
                <a:rPr lang="en-US" sz="2400" dirty="0"/>
                <a:t>= 90 dB(A)</a:t>
              </a:r>
            </a:p>
          </p:txBody>
        </p:sp>
      </p:grpSp>
      <p:graphicFrame>
        <p:nvGraphicFramePr>
          <p:cNvPr id="5" name="Table 4">
            <a:extLst>
              <a:ext uri="{FF2B5EF4-FFF2-40B4-BE49-F238E27FC236}">
                <a16:creationId xmlns:a16="http://schemas.microsoft.com/office/drawing/2014/main" id="{4994AB12-4EBD-4851-AB8E-4C51557A7CED}"/>
              </a:ext>
            </a:extLst>
          </p:cNvPr>
          <p:cNvGraphicFramePr>
            <a:graphicFrameLocks noGrp="1"/>
          </p:cNvGraphicFramePr>
          <p:nvPr>
            <p:extLst>
              <p:ext uri="{D42A27DB-BD31-4B8C-83A1-F6EECF244321}">
                <p14:modId xmlns:p14="http://schemas.microsoft.com/office/powerpoint/2010/main" val="3355784267"/>
              </p:ext>
            </p:extLst>
          </p:nvPr>
        </p:nvGraphicFramePr>
        <p:xfrm>
          <a:off x="5492858" y="4343400"/>
          <a:ext cx="3588611" cy="2057400"/>
        </p:xfrm>
        <a:graphic>
          <a:graphicData uri="http://schemas.openxmlformats.org/drawingml/2006/table">
            <a:tbl>
              <a:tblPr firstRow="1" bandRow="1">
                <a:tableStyleId>{5C22544A-7EE6-4342-B048-85BDC9FD1C3A}</a:tableStyleId>
              </a:tblPr>
              <a:tblGrid>
                <a:gridCol w="1729269">
                  <a:extLst>
                    <a:ext uri="{9D8B030D-6E8A-4147-A177-3AD203B41FA5}">
                      <a16:colId xmlns:a16="http://schemas.microsoft.com/office/drawing/2014/main" val="1157904968"/>
                    </a:ext>
                  </a:extLst>
                </a:gridCol>
                <a:gridCol w="1859342">
                  <a:extLst>
                    <a:ext uri="{9D8B030D-6E8A-4147-A177-3AD203B41FA5}">
                      <a16:colId xmlns:a16="http://schemas.microsoft.com/office/drawing/2014/main" val="3927506805"/>
                    </a:ext>
                  </a:extLst>
                </a:gridCol>
              </a:tblGrid>
              <a:tr h="741797">
                <a:tc>
                  <a:txBody>
                    <a:bodyPr/>
                    <a:lstStyle/>
                    <a:p>
                      <a:pPr algn="ctr"/>
                      <a:r>
                        <a:rPr lang="en-US" sz="1500" dirty="0">
                          <a:latin typeface="+mn-lt"/>
                          <a:cs typeface="Arial" pitchFamily="34" charset="0"/>
                        </a:rPr>
                        <a:t>When two</a:t>
                      </a:r>
                      <a:r>
                        <a:rPr lang="en-US" sz="1500" baseline="0" dirty="0">
                          <a:latin typeface="+mn-lt"/>
                          <a:cs typeface="Arial" pitchFamily="34" charset="0"/>
                        </a:rPr>
                        <a:t> decibel values differ by:</a:t>
                      </a:r>
                      <a:endParaRPr lang="en-US" sz="1500" dirty="0">
                        <a:latin typeface="+mn-lt"/>
                        <a:cs typeface="Arial" pitchFamily="34" charset="0"/>
                      </a:endParaRPr>
                    </a:p>
                  </a:txBody>
                  <a:tcPr anchor="ctr">
                    <a:solidFill>
                      <a:schemeClr val="accent6">
                        <a:lumMod val="60000"/>
                        <a:lumOff val="40000"/>
                      </a:schemeClr>
                    </a:solidFill>
                  </a:tcPr>
                </a:tc>
                <a:tc>
                  <a:txBody>
                    <a:bodyPr/>
                    <a:lstStyle/>
                    <a:p>
                      <a:pPr algn="ctr"/>
                      <a:r>
                        <a:rPr lang="en-US" sz="1500" dirty="0">
                          <a:latin typeface="+mn-lt"/>
                          <a:cs typeface="Arial" pitchFamily="34" charset="0"/>
                        </a:rPr>
                        <a:t>Add the following to the </a:t>
                      </a:r>
                      <a:r>
                        <a:rPr lang="en-US" sz="1500" u="sng" dirty="0">
                          <a:latin typeface="+mn-lt"/>
                          <a:cs typeface="Arial" pitchFamily="34" charset="0"/>
                        </a:rPr>
                        <a:t>HIGHER</a:t>
                      </a:r>
                      <a:r>
                        <a:rPr lang="en-US" sz="1500" dirty="0">
                          <a:latin typeface="+mn-lt"/>
                          <a:cs typeface="Arial" pitchFamily="34" charset="0"/>
                        </a:rPr>
                        <a:t> value:</a:t>
                      </a:r>
                    </a:p>
                  </a:txBody>
                  <a:tcPr anchor="ctr">
                    <a:solidFill>
                      <a:schemeClr val="accent6">
                        <a:lumMod val="60000"/>
                        <a:lumOff val="40000"/>
                      </a:schemeClr>
                    </a:solidFill>
                  </a:tcPr>
                </a:tc>
                <a:extLst>
                  <a:ext uri="{0D108BD9-81ED-4DB2-BD59-A6C34878D82A}">
                    <a16:rowId xmlns:a16="http://schemas.microsoft.com/office/drawing/2014/main" val="2798514753"/>
                  </a:ext>
                </a:extLst>
              </a:tr>
              <a:tr h="305446">
                <a:tc>
                  <a:txBody>
                    <a:bodyPr/>
                    <a:lstStyle/>
                    <a:p>
                      <a:pPr algn="ctr"/>
                      <a:r>
                        <a:rPr lang="en-US" sz="1500" dirty="0">
                          <a:latin typeface="+mn-lt"/>
                        </a:rPr>
                        <a:t>0 or 1 dB(A)</a:t>
                      </a:r>
                    </a:p>
                  </a:txBody>
                  <a:tcPr anchor="ctr"/>
                </a:tc>
                <a:tc>
                  <a:txBody>
                    <a:bodyPr/>
                    <a:lstStyle/>
                    <a:p>
                      <a:pPr algn="ctr"/>
                      <a:r>
                        <a:rPr lang="en-US" sz="1500" dirty="0">
                          <a:latin typeface="+mn-lt"/>
                        </a:rPr>
                        <a:t>3 dB(A)</a:t>
                      </a:r>
                    </a:p>
                  </a:txBody>
                  <a:tcPr anchor="ctr"/>
                </a:tc>
                <a:extLst>
                  <a:ext uri="{0D108BD9-81ED-4DB2-BD59-A6C34878D82A}">
                    <a16:rowId xmlns:a16="http://schemas.microsoft.com/office/drawing/2014/main" val="1725499426"/>
                  </a:ext>
                </a:extLst>
              </a:tr>
              <a:tr h="305446">
                <a:tc>
                  <a:txBody>
                    <a:bodyPr/>
                    <a:lstStyle/>
                    <a:p>
                      <a:pPr algn="ctr"/>
                      <a:r>
                        <a:rPr lang="en-US" sz="1500" dirty="0">
                          <a:latin typeface="+mn-lt"/>
                        </a:rPr>
                        <a:t>2 or 3 dB(A)</a:t>
                      </a:r>
                    </a:p>
                  </a:txBody>
                  <a:tcPr anchor="ctr"/>
                </a:tc>
                <a:tc>
                  <a:txBody>
                    <a:bodyPr/>
                    <a:lstStyle/>
                    <a:p>
                      <a:pPr algn="ctr"/>
                      <a:r>
                        <a:rPr lang="en-US" sz="1500" dirty="0">
                          <a:latin typeface="+mn-lt"/>
                        </a:rPr>
                        <a:t>2 dB(A)</a:t>
                      </a:r>
                    </a:p>
                  </a:txBody>
                  <a:tcPr anchor="ctr"/>
                </a:tc>
                <a:extLst>
                  <a:ext uri="{0D108BD9-81ED-4DB2-BD59-A6C34878D82A}">
                    <a16:rowId xmlns:a16="http://schemas.microsoft.com/office/drawing/2014/main" val="1550300604"/>
                  </a:ext>
                </a:extLst>
              </a:tr>
              <a:tr h="305446">
                <a:tc>
                  <a:txBody>
                    <a:bodyPr/>
                    <a:lstStyle/>
                    <a:p>
                      <a:pPr algn="ctr"/>
                      <a:r>
                        <a:rPr lang="en-US" sz="1500" dirty="0">
                          <a:latin typeface="+mn-lt"/>
                        </a:rPr>
                        <a:t>4 to 9 dB(A)</a:t>
                      </a:r>
                    </a:p>
                  </a:txBody>
                  <a:tcPr anchor="ctr"/>
                </a:tc>
                <a:tc>
                  <a:txBody>
                    <a:bodyPr/>
                    <a:lstStyle/>
                    <a:p>
                      <a:pPr algn="ctr"/>
                      <a:r>
                        <a:rPr lang="en-US" sz="1500" dirty="0">
                          <a:latin typeface="+mn-lt"/>
                        </a:rPr>
                        <a:t>1 dB(A)</a:t>
                      </a:r>
                    </a:p>
                  </a:txBody>
                  <a:tcPr anchor="ctr"/>
                </a:tc>
                <a:extLst>
                  <a:ext uri="{0D108BD9-81ED-4DB2-BD59-A6C34878D82A}">
                    <a16:rowId xmlns:a16="http://schemas.microsoft.com/office/drawing/2014/main" val="3240011693"/>
                  </a:ext>
                </a:extLst>
              </a:tr>
              <a:tr h="305446">
                <a:tc>
                  <a:txBody>
                    <a:bodyPr/>
                    <a:lstStyle/>
                    <a:p>
                      <a:pPr algn="ctr"/>
                      <a:r>
                        <a:rPr lang="en-US" sz="1500" dirty="0">
                          <a:latin typeface="+mn-lt"/>
                        </a:rPr>
                        <a:t>10 dB(A) or more</a:t>
                      </a:r>
                    </a:p>
                  </a:txBody>
                  <a:tcPr anchor="ctr"/>
                </a:tc>
                <a:tc>
                  <a:txBody>
                    <a:bodyPr/>
                    <a:lstStyle/>
                    <a:p>
                      <a:pPr algn="ctr"/>
                      <a:r>
                        <a:rPr lang="en-US" sz="1500" dirty="0">
                          <a:latin typeface="+mn-lt"/>
                        </a:rPr>
                        <a:t>0 dB(A)</a:t>
                      </a:r>
                    </a:p>
                  </a:txBody>
                  <a:tcPr anchor="ctr"/>
                </a:tc>
                <a:extLst>
                  <a:ext uri="{0D108BD9-81ED-4DB2-BD59-A6C34878D82A}">
                    <a16:rowId xmlns:a16="http://schemas.microsoft.com/office/drawing/2014/main" val="3613524653"/>
                  </a:ext>
                </a:extLst>
              </a:tr>
            </a:tbl>
          </a:graphicData>
        </a:graphic>
      </p:graphicFrame>
      <p:pic>
        <p:nvPicPr>
          <p:cNvPr id="44" name="Audio 43">
            <a:hlinkClick r:id="" action="ppaction://media"/>
            <a:extLst>
              <a:ext uri="{FF2B5EF4-FFF2-40B4-BE49-F238E27FC236}">
                <a16:creationId xmlns:a16="http://schemas.microsoft.com/office/drawing/2014/main" id="{560E1E21-5AFA-E56F-5ACB-E0E5C6DBFE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64519032"/>
      </p:ext>
    </p:extLst>
  </p:cSld>
  <p:clrMapOvr>
    <a:masterClrMapping/>
  </p:clrMapOvr>
  <mc:AlternateContent xmlns:mc="http://schemas.openxmlformats.org/markup-compatibility/2006">
    <mc:Choice xmlns:p14="http://schemas.microsoft.com/office/powerpoint/2010/main" Requires="p14">
      <p:transition spd="med" p14:dur="700" advTm="58959">
        <p:fade/>
      </p:transition>
    </mc:Choice>
    <mc:Fallback>
      <p:transition spd="med" advTm="589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ppt_x"/>
                                          </p:val>
                                        </p:tav>
                                        <p:tav tm="100000">
                                          <p:val>
                                            <p:strVal val="#ppt_x"/>
                                          </p:val>
                                        </p:tav>
                                      </p:tavLst>
                                    </p:anim>
                                    <p:anim calcmode="lin" valueType="num">
                                      <p:cBhvr additive="base">
                                        <p:cTn id="1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500" fill="hold"/>
                                        <p:tgtEl>
                                          <p:spTgt spid="62"/>
                                        </p:tgtEl>
                                        <p:attrNameLst>
                                          <p:attrName>ppt_x</p:attrName>
                                        </p:attrNameLst>
                                      </p:cBhvr>
                                      <p:tavLst>
                                        <p:tav tm="0">
                                          <p:val>
                                            <p:strVal val="#ppt_x"/>
                                          </p:val>
                                        </p:tav>
                                        <p:tav tm="100000">
                                          <p:val>
                                            <p:strVal val="#ppt_x"/>
                                          </p:val>
                                        </p:tav>
                                      </p:tavLst>
                                    </p:anim>
                                    <p:anim calcmode="lin" valueType="num">
                                      <p:cBhvr additive="base">
                                        <p:cTn id="18" dur="500" fill="hold"/>
                                        <p:tgtEl>
                                          <p:spTgt spid="6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500" fill="hold"/>
                                        <p:tgtEl>
                                          <p:spTgt spid="63"/>
                                        </p:tgtEl>
                                        <p:attrNameLst>
                                          <p:attrName>ppt_x</p:attrName>
                                        </p:attrNameLst>
                                      </p:cBhvr>
                                      <p:tavLst>
                                        <p:tav tm="0">
                                          <p:val>
                                            <p:strVal val="#ppt_x"/>
                                          </p:val>
                                        </p:tav>
                                        <p:tav tm="100000">
                                          <p:val>
                                            <p:strVal val="#ppt_x"/>
                                          </p:val>
                                        </p:tav>
                                      </p:tavLst>
                                    </p:anim>
                                    <p:anim calcmode="lin" valueType="num">
                                      <p:cBhvr additive="base">
                                        <p:cTn id="22" dur="500" fill="hold"/>
                                        <p:tgtEl>
                                          <p:spTgt spid="6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ppt_x"/>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500" fill="hold"/>
                                        <p:tgtEl>
                                          <p:spTgt spid="69"/>
                                        </p:tgtEl>
                                        <p:attrNameLst>
                                          <p:attrName>ppt_x</p:attrName>
                                        </p:attrNameLst>
                                      </p:cBhvr>
                                      <p:tavLst>
                                        <p:tav tm="0">
                                          <p:val>
                                            <p:strVal val="#ppt_x"/>
                                          </p:val>
                                        </p:tav>
                                        <p:tav tm="100000">
                                          <p:val>
                                            <p:strVal val="#ppt_x"/>
                                          </p:val>
                                        </p:tav>
                                      </p:tavLst>
                                    </p:anim>
                                    <p:anim calcmode="lin" valueType="num">
                                      <p:cBhvr additive="base">
                                        <p:cTn id="32" dur="500" fill="hold"/>
                                        <p:tgtEl>
                                          <p:spTgt spid="6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ppt_x"/>
                                          </p:val>
                                        </p:tav>
                                        <p:tav tm="100000">
                                          <p:val>
                                            <p:strVal val="#ppt_x"/>
                                          </p:val>
                                        </p:tav>
                                      </p:tavLst>
                                    </p:anim>
                                    <p:anim calcmode="lin" valueType="num">
                                      <p:cBhvr additive="base">
                                        <p:cTn id="36" dur="500" fill="hold"/>
                                        <p:tgtEl>
                                          <p:spTgt spid="7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anim calcmode="lin" valueType="num">
                                      <p:cBhvr additive="base">
                                        <p:cTn id="39" dur="500" fill="hold"/>
                                        <p:tgtEl>
                                          <p:spTgt spid="72"/>
                                        </p:tgtEl>
                                        <p:attrNameLst>
                                          <p:attrName>ppt_x</p:attrName>
                                        </p:attrNameLst>
                                      </p:cBhvr>
                                      <p:tavLst>
                                        <p:tav tm="0">
                                          <p:val>
                                            <p:strVal val="#ppt_x"/>
                                          </p:val>
                                        </p:tav>
                                        <p:tav tm="100000">
                                          <p:val>
                                            <p:strVal val="#ppt_x"/>
                                          </p:val>
                                        </p:tav>
                                      </p:tavLst>
                                    </p:anim>
                                    <p:anim calcmode="lin" valueType="num">
                                      <p:cBhvr additive="base">
                                        <p:cTn id="4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2"/>
                                        </p:tgtEl>
                                        <p:attrNameLst>
                                          <p:attrName>style.visibility</p:attrName>
                                        </p:attrNameLst>
                                      </p:cBhvr>
                                      <p:to>
                                        <p:strVal val="visible"/>
                                      </p:to>
                                    </p:set>
                                    <p:anim calcmode="lin" valueType="num">
                                      <p:cBhvr additive="base">
                                        <p:cTn id="45" dur="500" fill="hold"/>
                                        <p:tgtEl>
                                          <p:spTgt spid="82"/>
                                        </p:tgtEl>
                                        <p:attrNameLst>
                                          <p:attrName>ppt_x</p:attrName>
                                        </p:attrNameLst>
                                      </p:cBhvr>
                                      <p:tavLst>
                                        <p:tav tm="0">
                                          <p:val>
                                            <p:strVal val="#ppt_x"/>
                                          </p:val>
                                        </p:tav>
                                        <p:tav tm="100000">
                                          <p:val>
                                            <p:strVal val="#ppt_x"/>
                                          </p:val>
                                        </p:tav>
                                      </p:tavLst>
                                    </p:anim>
                                    <p:anim calcmode="lin" valueType="num">
                                      <p:cBhvr additive="base">
                                        <p:cTn id="46" dur="500" fill="hold"/>
                                        <p:tgtEl>
                                          <p:spTgt spid="8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ppt_x"/>
                                          </p:val>
                                        </p:tav>
                                        <p:tav tm="100000">
                                          <p:val>
                                            <p:strVal val="#ppt_x"/>
                                          </p:val>
                                        </p:tav>
                                      </p:tavLst>
                                    </p:anim>
                                    <p:anim calcmode="lin" valueType="num">
                                      <p:cBhvr additive="base">
                                        <p:cTn id="50" dur="500" fill="hold"/>
                                        <p:tgtEl>
                                          <p:spTgt spid="8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additive="base">
                                        <p:cTn id="53" dur="500" fill="hold"/>
                                        <p:tgtEl>
                                          <p:spTgt spid="91"/>
                                        </p:tgtEl>
                                        <p:attrNameLst>
                                          <p:attrName>ppt_x</p:attrName>
                                        </p:attrNameLst>
                                      </p:cBhvr>
                                      <p:tavLst>
                                        <p:tav tm="0">
                                          <p:val>
                                            <p:strVal val="#ppt_x"/>
                                          </p:val>
                                        </p:tav>
                                        <p:tav tm="100000">
                                          <p:val>
                                            <p:strVal val="#ppt_x"/>
                                          </p:val>
                                        </p:tav>
                                      </p:tavLst>
                                    </p:anim>
                                    <p:anim calcmode="lin" valueType="num">
                                      <p:cBhvr additive="base">
                                        <p:cTn id="54"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4"/>
                </p:tgtEl>
              </p:cMediaNode>
            </p:audio>
          </p:childTnLst>
        </p:cTn>
      </p:par>
    </p:tnLst>
    <p:bldLst>
      <p:bldP spid="65" grpId="0"/>
      <p:bldP spid="7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AC254E-025E-4AB0-AA91-B81700A86DBB}"/>
              </a:ext>
            </a:extLst>
          </p:cNvPr>
          <p:cNvSpPr/>
          <p:nvPr/>
        </p:nvSpPr>
        <p:spPr>
          <a:xfrm>
            <a:off x="914400" y="1143000"/>
            <a:ext cx="1195700" cy="4608954"/>
          </a:xfrm>
          <a:prstGeom prst="rect">
            <a:avLst/>
          </a:prstGeom>
        </p:spPr>
        <p:txBody>
          <a:bodyPr wrap="square">
            <a:spAutoFit/>
          </a:bodyPr>
          <a:lstStyle/>
          <a:p>
            <a:pPr algn="ctr">
              <a:spcAft>
                <a:spcPts val="300"/>
              </a:spcAft>
            </a:pPr>
            <a:r>
              <a:rPr lang="en-US" sz="1600" dirty="0"/>
              <a:t>66 dB(A)</a:t>
            </a:r>
          </a:p>
          <a:p>
            <a:pPr algn="ctr">
              <a:spcAft>
                <a:spcPts val="300"/>
              </a:spcAft>
            </a:pPr>
            <a:r>
              <a:rPr lang="en-US" sz="1600" u="sng" dirty="0"/>
              <a:t>66 dB(A)</a:t>
            </a:r>
          </a:p>
          <a:p>
            <a:pPr algn="ctr">
              <a:spcAft>
                <a:spcPts val="300"/>
              </a:spcAft>
            </a:pPr>
            <a:r>
              <a:rPr lang="en-US" sz="1600" dirty="0">
                <a:solidFill>
                  <a:srgbClr val="FF0000"/>
                </a:solidFill>
              </a:rPr>
              <a:t>69 dB(A)</a:t>
            </a:r>
          </a:p>
          <a:p>
            <a:pPr algn="ctr">
              <a:spcAft>
                <a:spcPts val="300"/>
              </a:spcAft>
            </a:pPr>
            <a:r>
              <a:rPr lang="en-US" sz="1600" u="sng" dirty="0"/>
              <a:t>66 dB(A)</a:t>
            </a:r>
          </a:p>
          <a:p>
            <a:pPr algn="ctr">
              <a:spcAft>
                <a:spcPts val="300"/>
              </a:spcAft>
            </a:pPr>
            <a:r>
              <a:rPr lang="en-US" sz="1600" dirty="0">
                <a:solidFill>
                  <a:srgbClr val="FF0000"/>
                </a:solidFill>
              </a:rPr>
              <a:t>71 dB(A)</a:t>
            </a:r>
          </a:p>
          <a:p>
            <a:pPr algn="ctr">
              <a:spcAft>
                <a:spcPts val="300"/>
              </a:spcAft>
            </a:pPr>
            <a:r>
              <a:rPr lang="en-US" sz="1600" u="sng" dirty="0"/>
              <a:t>66 dB(A)</a:t>
            </a:r>
          </a:p>
          <a:p>
            <a:pPr algn="ctr">
              <a:spcAft>
                <a:spcPts val="300"/>
              </a:spcAft>
            </a:pPr>
            <a:r>
              <a:rPr lang="en-US" sz="1600" dirty="0">
                <a:solidFill>
                  <a:srgbClr val="FF0000"/>
                </a:solidFill>
              </a:rPr>
              <a:t>72 dB(A)</a:t>
            </a:r>
          </a:p>
          <a:p>
            <a:pPr algn="ctr">
              <a:spcAft>
                <a:spcPts val="300"/>
              </a:spcAft>
            </a:pPr>
            <a:r>
              <a:rPr lang="en-US" sz="1600" u="sng" dirty="0"/>
              <a:t>66 dB(A)</a:t>
            </a:r>
          </a:p>
          <a:p>
            <a:pPr algn="ctr">
              <a:spcAft>
                <a:spcPts val="300"/>
              </a:spcAft>
            </a:pPr>
            <a:r>
              <a:rPr lang="en-US" sz="1600" dirty="0">
                <a:solidFill>
                  <a:srgbClr val="FF0000"/>
                </a:solidFill>
              </a:rPr>
              <a:t>73 dB(A)</a:t>
            </a:r>
          </a:p>
          <a:p>
            <a:pPr algn="ctr">
              <a:spcAft>
                <a:spcPts val="300"/>
              </a:spcAft>
            </a:pPr>
            <a:r>
              <a:rPr lang="en-US" sz="1600" u="sng" dirty="0"/>
              <a:t>66 dB(A)</a:t>
            </a:r>
          </a:p>
          <a:p>
            <a:pPr algn="ctr">
              <a:spcAft>
                <a:spcPts val="300"/>
              </a:spcAft>
            </a:pPr>
            <a:r>
              <a:rPr lang="en-US" sz="1600" dirty="0">
                <a:solidFill>
                  <a:srgbClr val="FF0000"/>
                </a:solidFill>
              </a:rPr>
              <a:t>74 dB(A)</a:t>
            </a:r>
          </a:p>
          <a:p>
            <a:pPr algn="ctr">
              <a:spcAft>
                <a:spcPts val="300"/>
              </a:spcAft>
            </a:pPr>
            <a:r>
              <a:rPr lang="en-US" sz="1600" u="sng" dirty="0"/>
              <a:t>66 dB(A)</a:t>
            </a:r>
          </a:p>
          <a:p>
            <a:pPr algn="ctr">
              <a:spcAft>
                <a:spcPts val="300"/>
              </a:spcAft>
            </a:pPr>
            <a:r>
              <a:rPr lang="en-US" sz="1600" dirty="0">
                <a:solidFill>
                  <a:srgbClr val="FF0000"/>
                </a:solidFill>
              </a:rPr>
              <a:t>75 dB(A)</a:t>
            </a:r>
          </a:p>
          <a:p>
            <a:pPr algn="ctr">
              <a:spcAft>
                <a:spcPts val="300"/>
              </a:spcAft>
            </a:pPr>
            <a:r>
              <a:rPr lang="en-US" sz="1600" u="sng" dirty="0"/>
              <a:t>66 dB(A)</a:t>
            </a:r>
          </a:p>
          <a:p>
            <a:pPr algn="ctr">
              <a:spcAft>
                <a:spcPts val="300"/>
              </a:spcAft>
            </a:pPr>
            <a:r>
              <a:rPr lang="en-US" sz="1600" dirty="0">
                <a:solidFill>
                  <a:srgbClr val="FF0000"/>
                </a:solidFill>
              </a:rPr>
              <a:t>76 dB(A)</a:t>
            </a:r>
          </a:p>
          <a:p>
            <a:pPr algn="ctr">
              <a:spcAft>
                <a:spcPts val="300"/>
              </a:spcAft>
            </a:pPr>
            <a:endParaRPr lang="en-US" sz="1600" dirty="0">
              <a:solidFill>
                <a:srgbClr val="FF0000"/>
              </a:solidFill>
            </a:endParaRPr>
          </a:p>
        </p:txBody>
      </p:sp>
      <p:graphicFrame>
        <p:nvGraphicFramePr>
          <p:cNvPr id="3" name="Table 2">
            <a:extLst>
              <a:ext uri="{FF2B5EF4-FFF2-40B4-BE49-F238E27FC236}">
                <a16:creationId xmlns:a16="http://schemas.microsoft.com/office/drawing/2014/main" id="{9B86CFE7-4814-4042-895D-F1685008A742}"/>
              </a:ext>
            </a:extLst>
          </p:cNvPr>
          <p:cNvGraphicFramePr>
            <a:graphicFrameLocks noGrp="1"/>
          </p:cNvGraphicFramePr>
          <p:nvPr>
            <p:extLst>
              <p:ext uri="{D42A27DB-BD31-4B8C-83A1-F6EECF244321}">
                <p14:modId xmlns:p14="http://schemas.microsoft.com/office/powerpoint/2010/main" val="1340385999"/>
              </p:ext>
            </p:extLst>
          </p:nvPr>
        </p:nvGraphicFramePr>
        <p:xfrm>
          <a:off x="3505200" y="2362200"/>
          <a:ext cx="4495800" cy="1920240"/>
        </p:xfrm>
        <a:graphic>
          <a:graphicData uri="http://schemas.openxmlformats.org/drawingml/2006/table">
            <a:tbl>
              <a:tblPr firstRow="1" bandRow="1">
                <a:tableStyleId>{5C22544A-7EE6-4342-B048-85BDC9FD1C3A}</a:tableStyleId>
              </a:tblPr>
              <a:tblGrid>
                <a:gridCol w="1926618">
                  <a:extLst>
                    <a:ext uri="{9D8B030D-6E8A-4147-A177-3AD203B41FA5}">
                      <a16:colId xmlns:a16="http://schemas.microsoft.com/office/drawing/2014/main" val="1157904968"/>
                    </a:ext>
                  </a:extLst>
                </a:gridCol>
                <a:gridCol w="2569182">
                  <a:extLst>
                    <a:ext uri="{9D8B030D-6E8A-4147-A177-3AD203B41FA5}">
                      <a16:colId xmlns:a16="http://schemas.microsoft.com/office/drawing/2014/main" val="3927506805"/>
                    </a:ext>
                  </a:extLst>
                </a:gridCol>
              </a:tblGrid>
              <a:tr h="190098">
                <a:tc>
                  <a:txBody>
                    <a:bodyPr/>
                    <a:lstStyle/>
                    <a:p>
                      <a:pPr algn="ctr"/>
                      <a:r>
                        <a:rPr lang="en-US" sz="1600" dirty="0">
                          <a:latin typeface="+mn-lt"/>
                          <a:cs typeface="Arial" pitchFamily="34" charset="0"/>
                        </a:rPr>
                        <a:t>When two</a:t>
                      </a:r>
                      <a:r>
                        <a:rPr lang="en-US" sz="1600" baseline="0" dirty="0">
                          <a:latin typeface="+mn-lt"/>
                          <a:cs typeface="Arial" pitchFamily="34" charset="0"/>
                        </a:rPr>
                        <a:t> decibel values differ by:</a:t>
                      </a:r>
                      <a:endParaRPr lang="en-US" sz="1600" dirty="0">
                        <a:latin typeface="+mn-lt"/>
                        <a:cs typeface="Arial" pitchFamily="34" charset="0"/>
                      </a:endParaRPr>
                    </a:p>
                  </a:txBody>
                  <a:tcPr anchor="ctr">
                    <a:solidFill>
                      <a:schemeClr val="accent6">
                        <a:lumMod val="60000"/>
                        <a:lumOff val="40000"/>
                      </a:schemeClr>
                    </a:solidFill>
                  </a:tcPr>
                </a:tc>
                <a:tc>
                  <a:txBody>
                    <a:bodyPr/>
                    <a:lstStyle/>
                    <a:p>
                      <a:pPr algn="ctr"/>
                      <a:r>
                        <a:rPr lang="en-US" sz="1600" dirty="0">
                          <a:latin typeface="+mn-lt"/>
                          <a:cs typeface="Arial" pitchFamily="34" charset="0"/>
                        </a:rPr>
                        <a:t>Add the following to the </a:t>
                      </a:r>
                      <a:r>
                        <a:rPr lang="en-US" sz="1600" u="sng" dirty="0">
                          <a:latin typeface="+mn-lt"/>
                          <a:cs typeface="Arial" pitchFamily="34" charset="0"/>
                        </a:rPr>
                        <a:t>HIGHER</a:t>
                      </a:r>
                      <a:r>
                        <a:rPr lang="en-US" sz="1600" dirty="0">
                          <a:latin typeface="+mn-lt"/>
                          <a:cs typeface="Arial" pitchFamily="34" charset="0"/>
                        </a:rPr>
                        <a:t> value:</a:t>
                      </a:r>
                    </a:p>
                  </a:txBody>
                  <a:tcPr anchor="ctr">
                    <a:solidFill>
                      <a:schemeClr val="accent6">
                        <a:lumMod val="60000"/>
                        <a:lumOff val="40000"/>
                      </a:schemeClr>
                    </a:solidFill>
                  </a:tcPr>
                </a:tc>
                <a:extLst>
                  <a:ext uri="{0D108BD9-81ED-4DB2-BD59-A6C34878D82A}">
                    <a16:rowId xmlns:a16="http://schemas.microsoft.com/office/drawing/2014/main" val="2798514753"/>
                  </a:ext>
                </a:extLst>
              </a:tr>
              <a:tr h="0">
                <a:tc>
                  <a:txBody>
                    <a:bodyPr/>
                    <a:lstStyle/>
                    <a:p>
                      <a:pPr algn="ctr"/>
                      <a:r>
                        <a:rPr lang="en-US" sz="1600" dirty="0">
                          <a:latin typeface="+mn-lt"/>
                        </a:rPr>
                        <a:t>0 or 1 dB(A)</a:t>
                      </a:r>
                    </a:p>
                  </a:txBody>
                  <a:tcPr anchor="ctr"/>
                </a:tc>
                <a:tc>
                  <a:txBody>
                    <a:bodyPr/>
                    <a:lstStyle/>
                    <a:p>
                      <a:pPr algn="ctr"/>
                      <a:r>
                        <a:rPr lang="en-US" sz="1600" dirty="0">
                          <a:latin typeface="+mn-lt"/>
                        </a:rPr>
                        <a:t>3 dB(A)</a:t>
                      </a:r>
                    </a:p>
                  </a:txBody>
                  <a:tcPr anchor="ctr"/>
                </a:tc>
                <a:extLst>
                  <a:ext uri="{0D108BD9-81ED-4DB2-BD59-A6C34878D82A}">
                    <a16:rowId xmlns:a16="http://schemas.microsoft.com/office/drawing/2014/main" val="1725499426"/>
                  </a:ext>
                </a:extLst>
              </a:tr>
              <a:tr h="0">
                <a:tc>
                  <a:txBody>
                    <a:bodyPr/>
                    <a:lstStyle/>
                    <a:p>
                      <a:pPr algn="ctr"/>
                      <a:r>
                        <a:rPr lang="en-US" sz="1600" dirty="0">
                          <a:latin typeface="+mn-lt"/>
                        </a:rPr>
                        <a:t>2 or 3 dB(A)</a:t>
                      </a:r>
                    </a:p>
                  </a:txBody>
                  <a:tcPr anchor="ctr"/>
                </a:tc>
                <a:tc>
                  <a:txBody>
                    <a:bodyPr/>
                    <a:lstStyle/>
                    <a:p>
                      <a:pPr algn="ctr"/>
                      <a:r>
                        <a:rPr lang="en-US" sz="1600" dirty="0">
                          <a:latin typeface="+mn-lt"/>
                        </a:rPr>
                        <a:t>2 dB(A)</a:t>
                      </a:r>
                    </a:p>
                  </a:txBody>
                  <a:tcPr anchor="ctr"/>
                </a:tc>
                <a:extLst>
                  <a:ext uri="{0D108BD9-81ED-4DB2-BD59-A6C34878D82A}">
                    <a16:rowId xmlns:a16="http://schemas.microsoft.com/office/drawing/2014/main" val="1550300604"/>
                  </a:ext>
                </a:extLst>
              </a:tr>
              <a:tr h="0">
                <a:tc>
                  <a:txBody>
                    <a:bodyPr/>
                    <a:lstStyle/>
                    <a:p>
                      <a:pPr algn="ctr"/>
                      <a:r>
                        <a:rPr lang="en-US" sz="1600" dirty="0">
                          <a:latin typeface="+mn-lt"/>
                        </a:rPr>
                        <a:t>4 to 9 dB(A)</a:t>
                      </a:r>
                    </a:p>
                  </a:txBody>
                  <a:tcPr anchor="ctr"/>
                </a:tc>
                <a:tc>
                  <a:txBody>
                    <a:bodyPr/>
                    <a:lstStyle/>
                    <a:p>
                      <a:pPr algn="ctr"/>
                      <a:r>
                        <a:rPr lang="en-US" sz="1600" dirty="0">
                          <a:latin typeface="+mn-lt"/>
                        </a:rPr>
                        <a:t>1 dB(A)</a:t>
                      </a:r>
                    </a:p>
                  </a:txBody>
                  <a:tcPr anchor="ctr"/>
                </a:tc>
                <a:extLst>
                  <a:ext uri="{0D108BD9-81ED-4DB2-BD59-A6C34878D82A}">
                    <a16:rowId xmlns:a16="http://schemas.microsoft.com/office/drawing/2014/main" val="3240011693"/>
                  </a:ext>
                </a:extLst>
              </a:tr>
              <a:tr h="0">
                <a:tc>
                  <a:txBody>
                    <a:bodyPr/>
                    <a:lstStyle/>
                    <a:p>
                      <a:pPr algn="ctr"/>
                      <a:r>
                        <a:rPr lang="en-US" sz="1600" dirty="0">
                          <a:latin typeface="+mn-lt"/>
                        </a:rPr>
                        <a:t>10 dB(A) or more</a:t>
                      </a:r>
                    </a:p>
                  </a:txBody>
                  <a:tcPr anchor="ctr"/>
                </a:tc>
                <a:tc>
                  <a:txBody>
                    <a:bodyPr/>
                    <a:lstStyle/>
                    <a:p>
                      <a:pPr algn="ctr"/>
                      <a:r>
                        <a:rPr lang="en-US" sz="1600" dirty="0">
                          <a:latin typeface="+mn-lt"/>
                        </a:rPr>
                        <a:t>0 dB(A)</a:t>
                      </a:r>
                    </a:p>
                  </a:txBody>
                  <a:tcPr anchor="ctr"/>
                </a:tc>
                <a:extLst>
                  <a:ext uri="{0D108BD9-81ED-4DB2-BD59-A6C34878D82A}">
                    <a16:rowId xmlns:a16="http://schemas.microsoft.com/office/drawing/2014/main" val="3613524653"/>
                  </a:ext>
                </a:extLst>
              </a:tr>
            </a:tbl>
          </a:graphicData>
        </a:graphic>
      </p:graphicFrame>
      <p:sp>
        <p:nvSpPr>
          <p:cNvPr id="4" name="TextBox 3">
            <a:extLst>
              <a:ext uri="{FF2B5EF4-FFF2-40B4-BE49-F238E27FC236}">
                <a16:creationId xmlns:a16="http://schemas.microsoft.com/office/drawing/2014/main" id="{C4833DD9-2B4E-47DC-9653-952E4681149D}"/>
              </a:ext>
            </a:extLst>
          </p:cNvPr>
          <p:cNvSpPr txBox="1"/>
          <p:nvPr/>
        </p:nvSpPr>
        <p:spPr>
          <a:xfrm>
            <a:off x="3124200" y="1600200"/>
            <a:ext cx="5334000" cy="646331"/>
          </a:xfrm>
          <a:prstGeom prst="rect">
            <a:avLst/>
          </a:prstGeom>
          <a:noFill/>
        </p:spPr>
        <p:txBody>
          <a:bodyPr wrap="square" rtlCol="0">
            <a:spAutoFit/>
          </a:bodyPr>
          <a:lstStyle/>
          <a:p>
            <a:pPr algn="ctr"/>
            <a:r>
              <a:rPr lang="en-US" dirty="0"/>
              <a:t>How many cars at 66 dB(A) does it take to have a perceived  doubling of sound?</a:t>
            </a:r>
          </a:p>
        </p:txBody>
      </p:sp>
      <p:sp>
        <p:nvSpPr>
          <p:cNvPr id="6" name="TextBox 5">
            <a:extLst>
              <a:ext uri="{FF2B5EF4-FFF2-40B4-BE49-F238E27FC236}">
                <a16:creationId xmlns:a16="http://schemas.microsoft.com/office/drawing/2014/main" id="{99E2898B-8A06-43F5-B87E-77540BFC0F8C}"/>
              </a:ext>
            </a:extLst>
          </p:cNvPr>
          <p:cNvSpPr txBox="1"/>
          <p:nvPr/>
        </p:nvSpPr>
        <p:spPr>
          <a:xfrm>
            <a:off x="3733800" y="4686297"/>
            <a:ext cx="4343399" cy="923330"/>
          </a:xfrm>
          <a:prstGeom prst="rect">
            <a:avLst/>
          </a:prstGeom>
          <a:noFill/>
        </p:spPr>
        <p:txBody>
          <a:bodyPr wrap="square" rtlCol="0">
            <a:spAutoFit/>
          </a:bodyPr>
          <a:lstStyle/>
          <a:p>
            <a:pPr algn="ctr"/>
            <a:r>
              <a:rPr lang="en-US" dirty="0"/>
              <a:t>Remember:  An increase or decrease of 10 dB(A) is perceived as a doubling or halving  of sound.</a:t>
            </a:r>
          </a:p>
        </p:txBody>
      </p:sp>
      <p:cxnSp>
        <p:nvCxnSpPr>
          <p:cNvPr id="7" name="Straight Arrow Connector 6">
            <a:extLst>
              <a:ext uri="{FF2B5EF4-FFF2-40B4-BE49-F238E27FC236}">
                <a16:creationId xmlns:a16="http://schemas.microsoft.com/office/drawing/2014/main" id="{D8E7BF8D-EEC8-4424-BBB0-132235260CCB}"/>
              </a:ext>
            </a:extLst>
          </p:cNvPr>
          <p:cNvCxnSpPr>
            <a:cxnSpLocks/>
          </p:cNvCxnSpPr>
          <p:nvPr/>
        </p:nvCxnSpPr>
        <p:spPr>
          <a:xfrm flipH="1">
            <a:off x="1981200" y="160020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E7B120A-3C4D-417D-89DA-79CE79142ABC}"/>
              </a:ext>
            </a:extLst>
          </p:cNvPr>
          <p:cNvCxnSpPr>
            <a:cxnSpLocks/>
          </p:cNvCxnSpPr>
          <p:nvPr/>
        </p:nvCxnSpPr>
        <p:spPr>
          <a:xfrm flipH="1">
            <a:off x="1981200" y="213360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5F030F9-6361-4DD7-8DDB-816A063C218B}"/>
              </a:ext>
            </a:extLst>
          </p:cNvPr>
          <p:cNvCxnSpPr>
            <a:cxnSpLocks/>
          </p:cNvCxnSpPr>
          <p:nvPr/>
        </p:nvCxnSpPr>
        <p:spPr>
          <a:xfrm flipH="1">
            <a:off x="1981200" y="274320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ECFA3C1-2CC1-4C13-B5CD-D8939BF23098}"/>
              </a:ext>
            </a:extLst>
          </p:cNvPr>
          <p:cNvCxnSpPr>
            <a:cxnSpLocks/>
          </p:cNvCxnSpPr>
          <p:nvPr/>
        </p:nvCxnSpPr>
        <p:spPr>
          <a:xfrm flipH="1">
            <a:off x="1981200" y="327660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A652151-6E9B-4AE9-9CC9-00A70758FC0E}"/>
              </a:ext>
            </a:extLst>
          </p:cNvPr>
          <p:cNvCxnSpPr>
            <a:cxnSpLocks/>
          </p:cNvCxnSpPr>
          <p:nvPr/>
        </p:nvCxnSpPr>
        <p:spPr>
          <a:xfrm flipH="1">
            <a:off x="1981200" y="388620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1C6800A-C2F5-4F83-8C62-A479B7D5CEC0}"/>
              </a:ext>
            </a:extLst>
          </p:cNvPr>
          <p:cNvCxnSpPr>
            <a:cxnSpLocks/>
          </p:cNvCxnSpPr>
          <p:nvPr/>
        </p:nvCxnSpPr>
        <p:spPr>
          <a:xfrm flipH="1">
            <a:off x="1981200" y="441960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FA7AB9F-6032-4886-B492-C90630D0E09D}"/>
              </a:ext>
            </a:extLst>
          </p:cNvPr>
          <p:cNvCxnSpPr>
            <a:cxnSpLocks/>
          </p:cNvCxnSpPr>
          <p:nvPr/>
        </p:nvCxnSpPr>
        <p:spPr>
          <a:xfrm flipH="1">
            <a:off x="1981200" y="502920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1">
            <a:extLst>
              <a:ext uri="{FF2B5EF4-FFF2-40B4-BE49-F238E27FC236}">
                <a16:creationId xmlns:a16="http://schemas.microsoft.com/office/drawing/2014/main" id="{5781DAC5-AAE0-4718-ABB4-42EC3B1AC9C8}"/>
              </a:ext>
            </a:extLst>
          </p:cNvPr>
          <p:cNvSpPr>
            <a:spLocks noGrp="1"/>
          </p:cNvSpPr>
          <p:nvPr>
            <p:ph type="sldNum" sz="quarter" idx="12"/>
          </p:nvPr>
        </p:nvSpPr>
        <p:spPr>
          <a:xfrm>
            <a:off x="-38100" y="-23751"/>
            <a:ext cx="533400" cy="365125"/>
          </a:xfrm>
        </p:spPr>
        <p:txBody>
          <a:bodyPr/>
          <a:lstStyle/>
          <a:p>
            <a:fld id="{2A8F5F0E-047C-4635-A4F6-29F276781168}" type="slidenum">
              <a:rPr lang="en-US" smtClean="0"/>
              <a:pPr/>
              <a:t>22</a:t>
            </a:fld>
            <a:endParaRPr lang="en-US" dirty="0"/>
          </a:p>
        </p:txBody>
      </p:sp>
      <p:sp>
        <p:nvSpPr>
          <p:cNvPr id="17" name="TextBox 16">
            <a:extLst>
              <a:ext uri="{FF2B5EF4-FFF2-40B4-BE49-F238E27FC236}">
                <a16:creationId xmlns:a16="http://schemas.microsoft.com/office/drawing/2014/main" id="{613229CE-0DA7-411A-A8BD-D4510C5575E1}"/>
              </a:ext>
            </a:extLst>
          </p:cNvPr>
          <p:cNvSpPr txBox="1"/>
          <p:nvPr/>
        </p:nvSpPr>
        <p:spPr>
          <a:xfrm>
            <a:off x="2662989" y="1410847"/>
            <a:ext cx="838200" cy="369332"/>
          </a:xfrm>
          <a:prstGeom prst="rect">
            <a:avLst/>
          </a:prstGeom>
          <a:noFill/>
        </p:spPr>
        <p:txBody>
          <a:bodyPr wrap="square" rtlCol="0">
            <a:spAutoFit/>
          </a:bodyPr>
          <a:lstStyle/>
          <a:p>
            <a:r>
              <a:rPr lang="en-US" dirty="0"/>
              <a:t>+1 car</a:t>
            </a:r>
          </a:p>
        </p:txBody>
      </p:sp>
      <p:sp>
        <p:nvSpPr>
          <p:cNvPr id="18" name="TextBox 17">
            <a:extLst>
              <a:ext uri="{FF2B5EF4-FFF2-40B4-BE49-F238E27FC236}">
                <a16:creationId xmlns:a16="http://schemas.microsoft.com/office/drawing/2014/main" id="{FC039BFA-671D-4396-B143-7C8E87E38319}"/>
              </a:ext>
            </a:extLst>
          </p:cNvPr>
          <p:cNvSpPr txBox="1"/>
          <p:nvPr/>
        </p:nvSpPr>
        <p:spPr>
          <a:xfrm>
            <a:off x="2650957" y="1935034"/>
            <a:ext cx="838200" cy="369332"/>
          </a:xfrm>
          <a:prstGeom prst="rect">
            <a:avLst/>
          </a:prstGeom>
          <a:noFill/>
        </p:spPr>
        <p:txBody>
          <a:bodyPr wrap="square" rtlCol="0">
            <a:spAutoFit/>
          </a:bodyPr>
          <a:lstStyle/>
          <a:p>
            <a:r>
              <a:rPr lang="en-US" dirty="0"/>
              <a:t>+1 car</a:t>
            </a:r>
          </a:p>
        </p:txBody>
      </p:sp>
      <p:sp>
        <p:nvSpPr>
          <p:cNvPr id="19" name="TextBox 18">
            <a:extLst>
              <a:ext uri="{FF2B5EF4-FFF2-40B4-BE49-F238E27FC236}">
                <a16:creationId xmlns:a16="http://schemas.microsoft.com/office/drawing/2014/main" id="{C6EA9F74-DB9B-4C33-83EE-E6056FE6B4D8}"/>
              </a:ext>
            </a:extLst>
          </p:cNvPr>
          <p:cNvSpPr txBox="1"/>
          <p:nvPr/>
        </p:nvSpPr>
        <p:spPr>
          <a:xfrm>
            <a:off x="2662989" y="2550305"/>
            <a:ext cx="838200" cy="369332"/>
          </a:xfrm>
          <a:prstGeom prst="rect">
            <a:avLst/>
          </a:prstGeom>
          <a:noFill/>
        </p:spPr>
        <p:txBody>
          <a:bodyPr wrap="square" rtlCol="0">
            <a:spAutoFit/>
          </a:bodyPr>
          <a:lstStyle/>
          <a:p>
            <a:r>
              <a:rPr lang="en-US" dirty="0"/>
              <a:t>+1 car</a:t>
            </a:r>
          </a:p>
        </p:txBody>
      </p:sp>
      <p:sp>
        <p:nvSpPr>
          <p:cNvPr id="20" name="TextBox 19">
            <a:extLst>
              <a:ext uri="{FF2B5EF4-FFF2-40B4-BE49-F238E27FC236}">
                <a16:creationId xmlns:a16="http://schemas.microsoft.com/office/drawing/2014/main" id="{3D1C24FE-5205-4722-AD3F-1EA135204102}"/>
              </a:ext>
            </a:extLst>
          </p:cNvPr>
          <p:cNvSpPr txBox="1"/>
          <p:nvPr/>
        </p:nvSpPr>
        <p:spPr>
          <a:xfrm>
            <a:off x="2662989" y="3078145"/>
            <a:ext cx="838200" cy="369332"/>
          </a:xfrm>
          <a:prstGeom prst="rect">
            <a:avLst/>
          </a:prstGeom>
          <a:noFill/>
        </p:spPr>
        <p:txBody>
          <a:bodyPr wrap="square" rtlCol="0">
            <a:spAutoFit/>
          </a:bodyPr>
          <a:lstStyle/>
          <a:p>
            <a:r>
              <a:rPr lang="en-US" dirty="0"/>
              <a:t>+1 car</a:t>
            </a:r>
          </a:p>
        </p:txBody>
      </p:sp>
      <p:sp>
        <p:nvSpPr>
          <p:cNvPr id="21" name="TextBox 20">
            <a:extLst>
              <a:ext uri="{FF2B5EF4-FFF2-40B4-BE49-F238E27FC236}">
                <a16:creationId xmlns:a16="http://schemas.microsoft.com/office/drawing/2014/main" id="{8F73EB32-DF9C-4065-8923-83ECC2539875}"/>
              </a:ext>
            </a:extLst>
          </p:cNvPr>
          <p:cNvSpPr txBox="1"/>
          <p:nvPr/>
        </p:nvSpPr>
        <p:spPr>
          <a:xfrm>
            <a:off x="2671011" y="3680292"/>
            <a:ext cx="838200" cy="369332"/>
          </a:xfrm>
          <a:prstGeom prst="rect">
            <a:avLst/>
          </a:prstGeom>
          <a:noFill/>
        </p:spPr>
        <p:txBody>
          <a:bodyPr wrap="square" rtlCol="0">
            <a:spAutoFit/>
          </a:bodyPr>
          <a:lstStyle/>
          <a:p>
            <a:r>
              <a:rPr lang="en-US" dirty="0"/>
              <a:t>+1 car</a:t>
            </a:r>
          </a:p>
        </p:txBody>
      </p:sp>
      <p:sp>
        <p:nvSpPr>
          <p:cNvPr id="22" name="TextBox 21">
            <a:extLst>
              <a:ext uri="{FF2B5EF4-FFF2-40B4-BE49-F238E27FC236}">
                <a16:creationId xmlns:a16="http://schemas.microsoft.com/office/drawing/2014/main" id="{8257CFF0-231A-461E-AACB-1ADF6EFE1912}"/>
              </a:ext>
            </a:extLst>
          </p:cNvPr>
          <p:cNvSpPr txBox="1"/>
          <p:nvPr/>
        </p:nvSpPr>
        <p:spPr>
          <a:xfrm>
            <a:off x="2662989" y="4251791"/>
            <a:ext cx="838200" cy="369332"/>
          </a:xfrm>
          <a:prstGeom prst="rect">
            <a:avLst/>
          </a:prstGeom>
          <a:noFill/>
        </p:spPr>
        <p:txBody>
          <a:bodyPr wrap="square" rtlCol="0">
            <a:spAutoFit/>
          </a:bodyPr>
          <a:lstStyle/>
          <a:p>
            <a:r>
              <a:rPr lang="en-US" dirty="0"/>
              <a:t>+1 car</a:t>
            </a:r>
          </a:p>
        </p:txBody>
      </p:sp>
      <p:sp>
        <p:nvSpPr>
          <p:cNvPr id="23" name="TextBox 22">
            <a:extLst>
              <a:ext uri="{FF2B5EF4-FFF2-40B4-BE49-F238E27FC236}">
                <a16:creationId xmlns:a16="http://schemas.microsoft.com/office/drawing/2014/main" id="{684FE3B8-7E0F-4317-9821-2122639ABB72}"/>
              </a:ext>
            </a:extLst>
          </p:cNvPr>
          <p:cNvSpPr txBox="1"/>
          <p:nvPr/>
        </p:nvSpPr>
        <p:spPr>
          <a:xfrm>
            <a:off x="2671011" y="4844534"/>
            <a:ext cx="838200" cy="369332"/>
          </a:xfrm>
          <a:prstGeom prst="rect">
            <a:avLst/>
          </a:prstGeom>
          <a:noFill/>
        </p:spPr>
        <p:txBody>
          <a:bodyPr wrap="square" rtlCol="0">
            <a:spAutoFit/>
          </a:bodyPr>
          <a:lstStyle/>
          <a:p>
            <a:r>
              <a:rPr lang="en-US" dirty="0"/>
              <a:t>+1 car</a:t>
            </a:r>
          </a:p>
        </p:txBody>
      </p:sp>
      <p:sp>
        <p:nvSpPr>
          <p:cNvPr id="24" name="TextBox 23">
            <a:extLst>
              <a:ext uri="{FF2B5EF4-FFF2-40B4-BE49-F238E27FC236}">
                <a16:creationId xmlns:a16="http://schemas.microsoft.com/office/drawing/2014/main" id="{47D54DDE-0183-4BA0-91B4-60742BC33216}"/>
              </a:ext>
            </a:extLst>
          </p:cNvPr>
          <p:cNvSpPr txBox="1"/>
          <p:nvPr/>
        </p:nvSpPr>
        <p:spPr>
          <a:xfrm>
            <a:off x="2757235" y="1106656"/>
            <a:ext cx="838200" cy="369332"/>
          </a:xfrm>
          <a:prstGeom prst="rect">
            <a:avLst/>
          </a:prstGeom>
          <a:noFill/>
        </p:spPr>
        <p:txBody>
          <a:bodyPr wrap="square" rtlCol="0">
            <a:spAutoFit/>
          </a:bodyPr>
          <a:lstStyle/>
          <a:p>
            <a:r>
              <a:rPr lang="en-US" dirty="0"/>
              <a:t>1 car</a:t>
            </a:r>
          </a:p>
        </p:txBody>
      </p:sp>
      <p:cxnSp>
        <p:nvCxnSpPr>
          <p:cNvPr id="25" name="Straight Arrow Connector 24">
            <a:extLst>
              <a:ext uri="{FF2B5EF4-FFF2-40B4-BE49-F238E27FC236}">
                <a16:creationId xmlns:a16="http://schemas.microsoft.com/office/drawing/2014/main" id="{D068B00E-0DD8-4CF6-A7CE-657DAF8FE1BE}"/>
              </a:ext>
            </a:extLst>
          </p:cNvPr>
          <p:cNvCxnSpPr>
            <a:cxnSpLocks/>
          </p:cNvCxnSpPr>
          <p:nvPr/>
        </p:nvCxnSpPr>
        <p:spPr>
          <a:xfrm flipH="1">
            <a:off x="1981200" y="1299818"/>
            <a:ext cx="689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B47BC38-D9C8-4CEF-951F-69801796DD38}"/>
              </a:ext>
            </a:extLst>
          </p:cNvPr>
          <p:cNvSpPr txBox="1"/>
          <p:nvPr/>
        </p:nvSpPr>
        <p:spPr>
          <a:xfrm>
            <a:off x="2400300" y="5874319"/>
            <a:ext cx="4343399" cy="461665"/>
          </a:xfrm>
          <a:prstGeom prst="rect">
            <a:avLst/>
          </a:prstGeom>
          <a:noFill/>
        </p:spPr>
        <p:txBody>
          <a:bodyPr wrap="square" rtlCol="0">
            <a:spAutoFit/>
          </a:bodyPr>
          <a:lstStyle/>
          <a:p>
            <a:pPr algn="ctr"/>
            <a:r>
              <a:rPr lang="en-US" sz="2400" dirty="0">
                <a:solidFill>
                  <a:srgbClr val="153879"/>
                </a:solidFill>
              </a:rPr>
              <a:t>ANSWER = 8 cars total</a:t>
            </a:r>
          </a:p>
        </p:txBody>
      </p:sp>
      <p:sp>
        <p:nvSpPr>
          <p:cNvPr id="32" name="TextBox 31">
            <a:extLst>
              <a:ext uri="{FF2B5EF4-FFF2-40B4-BE49-F238E27FC236}">
                <a16:creationId xmlns:a16="http://schemas.microsoft.com/office/drawing/2014/main" id="{11139336-996B-4BE8-9477-5660EE983632}"/>
              </a:ext>
            </a:extLst>
          </p:cNvPr>
          <p:cNvSpPr txBox="1"/>
          <p:nvPr/>
        </p:nvSpPr>
        <p:spPr>
          <a:xfrm>
            <a:off x="609600" y="5601062"/>
            <a:ext cx="3991990" cy="369332"/>
          </a:xfrm>
          <a:prstGeom prst="rect">
            <a:avLst/>
          </a:prstGeom>
          <a:noFill/>
        </p:spPr>
        <p:txBody>
          <a:bodyPr wrap="none" rtlCol="0">
            <a:spAutoFit/>
          </a:bodyPr>
          <a:lstStyle/>
          <a:p>
            <a:r>
              <a:rPr lang="en-US" dirty="0"/>
              <a:t>76 dB(A) – 66dB(A) = 10 dB(A) increase</a:t>
            </a:r>
          </a:p>
        </p:txBody>
      </p:sp>
      <p:cxnSp>
        <p:nvCxnSpPr>
          <p:cNvPr id="33" name="Straight Arrow Connector 32">
            <a:extLst>
              <a:ext uri="{FF2B5EF4-FFF2-40B4-BE49-F238E27FC236}">
                <a16:creationId xmlns:a16="http://schemas.microsoft.com/office/drawing/2014/main" id="{1D2C40F9-CAA9-4A84-BAD1-96FF827B1CC2}"/>
              </a:ext>
            </a:extLst>
          </p:cNvPr>
          <p:cNvCxnSpPr>
            <a:cxnSpLocks/>
          </p:cNvCxnSpPr>
          <p:nvPr/>
        </p:nvCxnSpPr>
        <p:spPr>
          <a:xfrm>
            <a:off x="1714500" y="5332628"/>
            <a:ext cx="0" cy="306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7D97997-1E3C-4E9F-B31C-FDDA3B4E969E}"/>
              </a:ext>
            </a:extLst>
          </p:cNvPr>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28" name="Audio 27">
            <a:hlinkClick r:id="" action="ppaction://media"/>
            <a:extLst>
              <a:ext uri="{FF2B5EF4-FFF2-40B4-BE49-F238E27FC236}">
                <a16:creationId xmlns:a16="http://schemas.microsoft.com/office/drawing/2014/main" id="{F2850905-B12E-76B2-82FD-F2885CA87B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37027277"/>
      </p:ext>
    </p:extLst>
  </p:cSld>
  <p:clrMapOvr>
    <a:masterClrMapping/>
  </p:clrMapOvr>
  <mc:AlternateContent xmlns:mc="http://schemas.openxmlformats.org/markup-compatibility/2006" xmlns:p14="http://schemas.microsoft.com/office/powerpoint/2010/main">
    <mc:Choice Requires="p14">
      <p:transition spd="med" p14:dur="700" advTm="74323">
        <p:fade/>
      </p:transition>
    </mc:Choice>
    <mc:Fallback xmlns="">
      <p:transition spd="med" advTm="743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anim calcmode="lin" valueType="num">
                                      <p:cBhvr>
                                        <p:cTn id="1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000"/>
                                        <p:tgtEl>
                                          <p:spTgt spid="2">
                                            <p:txEl>
                                              <p:pRg st="2" end="2"/>
                                            </p:txEl>
                                          </p:spTgt>
                                        </p:tgtEl>
                                      </p:cBhvr>
                                    </p:animEffect>
                                    <p:anim calcmode="lin" valueType="num">
                                      <p:cBhvr>
                                        <p:cTn id="1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1000"/>
                                        <p:tgtEl>
                                          <p:spTgt spid="2">
                                            <p:txEl>
                                              <p:pRg st="4" end="4"/>
                                            </p:txEl>
                                          </p:spTgt>
                                        </p:tgtEl>
                                      </p:cBhvr>
                                    </p:animEffect>
                                    <p:anim calcmode="lin" valueType="num">
                                      <p:cBhvr>
                                        <p:cTn id="3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animEffect transition="in" filter="fade">
                                      <p:cBhvr>
                                        <p:cTn id="55" dur="1000"/>
                                        <p:tgtEl>
                                          <p:spTgt spid="2">
                                            <p:txEl>
                                              <p:pRg st="5" end="5"/>
                                            </p:txEl>
                                          </p:spTgt>
                                        </p:tgtEl>
                                      </p:cBhvr>
                                    </p:animEffect>
                                    <p:anim calcmode="lin" valueType="num">
                                      <p:cBhvr>
                                        <p:cTn id="5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
                                            <p:txEl>
                                              <p:pRg st="6" end="6"/>
                                            </p:txEl>
                                          </p:spTgt>
                                        </p:tgtEl>
                                        <p:attrNameLst>
                                          <p:attrName>style.visibility</p:attrName>
                                        </p:attrNameLst>
                                      </p:cBhvr>
                                      <p:to>
                                        <p:strVal val="visible"/>
                                      </p:to>
                                    </p:set>
                                    <p:animEffect transition="in" filter="fade">
                                      <p:cBhvr>
                                        <p:cTn id="60" dur="1000"/>
                                        <p:tgtEl>
                                          <p:spTgt spid="2">
                                            <p:txEl>
                                              <p:pRg st="6" end="6"/>
                                            </p:txEl>
                                          </p:spTgt>
                                        </p:tgtEl>
                                      </p:cBhvr>
                                    </p:animEffect>
                                    <p:anim calcmode="lin" valueType="num">
                                      <p:cBhvr>
                                        <p:cTn id="6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2">
                                            <p:txEl>
                                              <p:pRg st="6" end="6"/>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
                                            <p:txEl>
                                              <p:pRg st="7" end="7"/>
                                            </p:txEl>
                                          </p:spTgt>
                                        </p:tgtEl>
                                        <p:attrNameLst>
                                          <p:attrName>style.visibility</p:attrName>
                                        </p:attrNameLst>
                                      </p:cBhvr>
                                      <p:to>
                                        <p:strVal val="visible"/>
                                      </p:to>
                                    </p:set>
                                    <p:animEffect transition="in" filter="fade">
                                      <p:cBhvr>
                                        <p:cTn id="77" dur="1000"/>
                                        <p:tgtEl>
                                          <p:spTgt spid="2">
                                            <p:txEl>
                                              <p:pRg st="7" end="7"/>
                                            </p:txEl>
                                          </p:spTgt>
                                        </p:tgtEl>
                                      </p:cBhvr>
                                    </p:animEffect>
                                    <p:anim calcmode="lin" valueType="num">
                                      <p:cBhvr>
                                        <p:cTn id="7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
                                            <p:txEl>
                                              <p:pRg st="8" end="8"/>
                                            </p:txEl>
                                          </p:spTgt>
                                        </p:tgtEl>
                                        <p:attrNameLst>
                                          <p:attrName>style.visibility</p:attrName>
                                        </p:attrNameLst>
                                      </p:cBhvr>
                                      <p:to>
                                        <p:strVal val="visible"/>
                                      </p:to>
                                    </p:set>
                                    <p:animEffect transition="in" filter="fade">
                                      <p:cBhvr>
                                        <p:cTn id="82" dur="1000"/>
                                        <p:tgtEl>
                                          <p:spTgt spid="2">
                                            <p:txEl>
                                              <p:pRg st="8" end="8"/>
                                            </p:txEl>
                                          </p:spTgt>
                                        </p:tgtEl>
                                      </p:cBhvr>
                                    </p:animEffect>
                                    <p:anim calcmode="lin" valueType="num">
                                      <p:cBhvr>
                                        <p:cTn id="8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8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1000"/>
                                        <p:tgtEl>
                                          <p:spTgt spid="12"/>
                                        </p:tgtEl>
                                      </p:cBhvr>
                                    </p:animEffect>
                                    <p:anim calcmode="lin" valueType="num">
                                      <p:cBhvr>
                                        <p:cTn id="88" dur="1000" fill="hold"/>
                                        <p:tgtEl>
                                          <p:spTgt spid="12"/>
                                        </p:tgtEl>
                                        <p:attrNameLst>
                                          <p:attrName>ppt_x</p:attrName>
                                        </p:attrNameLst>
                                      </p:cBhvr>
                                      <p:tavLst>
                                        <p:tav tm="0">
                                          <p:val>
                                            <p:strVal val="#ppt_x"/>
                                          </p:val>
                                        </p:tav>
                                        <p:tav tm="100000">
                                          <p:val>
                                            <p:strVal val="#ppt_x"/>
                                          </p:val>
                                        </p:tav>
                                      </p:tavLst>
                                    </p:anim>
                                    <p:anim calcmode="lin" valueType="num">
                                      <p:cBhvr>
                                        <p:cTn id="89" dur="1000" fill="hold"/>
                                        <p:tgtEl>
                                          <p:spTgt spid="1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2">
                                            <p:txEl>
                                              <p:pRg st="9" end="9"/>
                                            </p:txEl>
                                          </p:spTgt>
                                        </p:tgtEl>
                                        <p:attrNameLst>
                                          <p:attrName>style.visibility</p:attrName>
                                        </p:attrNameLst>
                                      </p:cBhvr>
                                      <p:to>
                                        <p:strVal val="visible"/>
                                      </p:to>
                                    </p:set>
                                    <p:animEffect transition="in" filter="fade">
                                      <p:cBhvr>
                                        <p:cTn id="99" dur="1000"/>
                                        <p:tgtEl>
                                          <p:spTgt spid="2">
                                            <p:txEl>
                                              <p:pRg st="9" end="9"/>
                                            </p:txEl>
                                          </p:spTgt>
                                        </p:tgtEl>
                                      </p:cBhvr>
                                    </p:animEffect>
                                    <p:anim calcmode="lin" valueType="num">
                                      <p:cBhvr>
                                        <p:cTn id="10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01" dur="1000" fill="hold"/>
                                        <p:tgtEl>
                                          <p:spTgt spid="2">
                                            <p:txEl>
                                              <p:pRg st="9" end="9"/>
                                            </p:txEl>
                                          </p:spTgt>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2">
                                            <p:txEl>
                                              <p:pRg st="10" end="10"/>
                                            </p:txEl>
                                          </p:spTgt>
                                        </p:tgtEl>
                                        <p:attrNameLst>
                                          <p:attrName>style.visibility</p:attrName>
                                        </p:attrNameLst>
                                      </p:cBhvr>
                                      <p:to>
                                        <p:strVal val="visible"/>
                                      </p:to>
                                    </p:set>
                                    <p:animEffect transition="in" filter="fade">
                                      <p:cBhvr>
                                        <p:cTn id="104" dur="1000"/>
                                        <p:tgtEl>
                                          <p:spTgt spid="2">
                                            <p:txEl>
                                              <p:pRg st="10" end="10"/>
                                            </p:txEl>
                                          </p:spTgt>
                                        </p:tgtEl>
                                      </p:cBhvr>
                                    </p:animEffect>
                                    <p:anim calcmode="lin" valueType="num">
                                      <p:cBhvr>
                                        <p:cTn id="10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06"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fade">
                                      <p:cBhvr>
                                        <p:cTn id="109" dur="1000"/>
                                        <p:tgtEl>
                                          <p:spTgt spid="13"/>
                                        </p:tgtEl>
                                      </p:cBhvr>
                                    </p:animEffect>
                                    <p:anim calcmode="lin" valueType="num">
                                      <p:cBhvr>
                                        <p:cTn id="110" dur="1000" fill="hold"/>
                                        <p:tgtEl>
                                          <p:spTgt spid="13"/>
                                        </p:tgtEl>
                                        <p:attrNameLst>
                                          <p:attrName>ppt_x</p:attrName>
                                        </p:attrNameLst>
                                      </p:cBhvr>
                                      <p:tavLst>
                                        <p:tav tm="0">
                                          <p:val>
                                            <p:strVal val="#ppt_x"/>
                                          </p:val>
                                        </p:tav>
                                        <p:tav tm="100000">
                                          <p:val>
                                            <p:strVal val="#ppt_x"/>
                                          </p:val>
                                        </p:tav>
                                      </p:tavLst>
                                    </p:anim>
                                    <p:anim calcmode="lin" valueType="num">
                                      <p:cBhvr>
                                        <p:cTn id="111" dur="1000" fill="hold"/>
                                        <p:tgtEl>
                                          <p:spTgt spid="13"/>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1000"/>
                                        <p:tgtEl>
                                          <p:spTgt spid="21"/>
                                        </p:tgtEl>
                                      </p:cBhvr>
                                    </p:animEffect>
                                    <p:anim calcmode="lin" valueType="num">
                                      <p:cBhvr>
                                        <p:cTn id="115" dur="1000" fill="hold"/>
                                        <p:tgtEl>
                                          <p:spTgt spid="21"/>
                                        </p:tgtEl>
                                        <p:attrNameLst>
                                          <p:attrName>ppt_x</p:attrName>
                                        </p:attrNameLst>
                                      </p:cBhvr>
                                      <p:tavLst>
                                        <p:tav tm="0">
                                          <p:val>
                                            <p:strVal val="#ppt_x"/>
                                          </p:val>
                                        </p:tav>
                                        <p:tav tm="100000">
                                          <p:val>
                                            <p:strVal val="#ppt_x"/>
                                          </p:val>
                                        </p:tav>
                                      </p:tavLst>
                                    </p:anim>
                                    <p:anim calcmode="lin" valueType="num">
                                      <p:cBhvr>
                                        <p:cTn id="1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2">
                                            <p:txEl>
                                              <p:pRg st="11" end="11"/>
                                            </p:txEl>
                                          </p:spTgt>
                                        </p:tgtEl>
                                        <p:attrNameLst>
                                          <p:attrName>style.visibility</p:attrName>
                                        </p:attrNameLst>
                                      </p:cBhvr>
                                      <p:to>
                                        <p:strVal val="visible"/>
                                      </p:to>
                                    </p:set>
                                    <p:animEffect transition="in" filter="fade">
                                      <p:cBhvr>
                                        <p:cTn id="121" dur="1000"/>
                                        <p:tgtEl>
                                          <p:spTgt spid="2">
                                            <p:txEl>
                                              <p:pRg st="11" end="11"/>
                                            </p:txEl>
                                          </p:spTgt>
                                        </p:tgtEl>
                                      </p:cBhvr>
                                    </p:animEffect>
                                    <p:anim calcmode="lin" valueType="num">
                                      <p:cBhvr>
                                        <p:cTn id="122"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123"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
                                            <p:txEl>
                                              <p:pRg st="12" end="12"/>
                                            </p:txEl>
                                          </p:spTgt>
                                        </p:tgtEl>
                                        <p:attrNameLst>
                                          <p:attrName>style.visibility</p:attrName>
                                        </p:attrNameLst>
                                      </p:cBhvr>
                                      <p:to>
                                        <p:strVal val="visible"/>
                                      </p:to>
                                    </p:set>
                                    <p:animEffect transition="in" filter="fade">
                                      <p:cBhvr>
                                        <p:cTn id="126" dur="1000"/>
                                        <p:tgtEl>
                                          <p:spTgt spid="2">
                                            <p:txEl>
                                              <p:pRg st="12" end="12"/>
                                            </p:txEl>
                                          </p:spTgt>
                                        </p:tgtEl>
                                      </p:cBhvr>
                                    </p:animEffect>
                                    <p:anim calcmode="lin" valueType="num">
                                      <p:cBhvr>
                                        <p:cTn id="127"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128"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animEffect transition="in" filter="fade">
                                      <p:cBhvr>
                                        <p:cTn id="131" dur="1000"/>
                                        <p:tgtEl>
                                          <p:spTgt spid="14"/>
                                        </p:tgtEl>
                                      </p:cBhvr>
                                    </p:animEffect>
                                    <p:anim calcmode="lin" valueType="num">
                                      <p:cBhvr>
                                        <p:cTn id="132" dur="1000" fill="hold"/>
                                        <p:tgtEl>
                                          <p:spTgt spid="14"/>
                                        </p:tgtEl>
                                        <p:attrNameLst>
                                          <p:attrName>ppt_x</p:attrName>
                                        </p:attrNameLst>
                                      </p:cBhvr>
                                      <p:tavLst>
                                        <p:tav tm="0">
                                          <p:val>
                                            <p:strVal val="#ppt_x"/>
                                          </p:val>
                                        </p:tav>
                                        <p:tav tm="100000">
                                          <p:val>
                                            <p:strVal val="#ppt_x"/>
                                          </p:val>
                                        </p:tav>
                                      </p:tavLst>
                                    </p:anim>
                                    <p:anim calcmode="lin" valueType="num">
                                      <p:cBhvr>
                                        <p:cTn id="133" dur="1000" fill="hold"/>
                                        <p:tgtEl>
                                          <p:spTgt spid="14"/>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1000"/>
                                        <p:tgtEl>
                                          <p:spTgt spid="22"/>
                                        </p:tgtEl>
                                      </p:cBhvr>
                                    </p:animEffect>
                                    <p:anim calcmode="lin" valueType="num">
                                      <p:cBhvr>
                                        <p:cTn id="137" dur="1000" fill="hold"/>
                                        <p:tgtEl>
                                          <p:spTgt spid="22"/>
                                        </p:tgtEl>
                                        <p:attrNameLst>
                                          <p:attrName>ppt_x</p:attrName>
                                        </p:attrNameLst>
                                      </p:cBhvr>
                                      <p:tavLst>
                                        <p:tav tm="0">
                                          <p:val>
                                            <p:strVal val="#ppt_x"/>
                                          </p:val>
                                        </p:tav>
                                        <p:tav tm="100000">
                                          <p:val>
                                            <p:strVal val="#ppt_x"/>
                                          </p:val>
                                        </p:tav>
                                      </p:tavLst>
                                    </p:anim>
                                    <p:anim calcmode="lin" valueType="num">
                                      <p:cBhvr>
                                        <p:cTn id="1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nodeType="clickEffect">
                                  <p:stCondLst>
                                    <p:cond delay="0"/>
                                  </p:stCondLst>
                                  <p:childTnLst>
                                    <p:set>
                                      <p:cBhvr>
                                        <p:cTn id="142" dur="1" fill="hold">
                                          <p:stCondLst>
                                            <p:cond delay="0"/>
                                          </p:stCondLst>
                                        </p:cTn>
                                        <p:tgtEl>
                                          <p:spTgt spid="2">
                                            <p:txEl>
                                              <p:pRg st="13" end="13"/>
                                            </p:txEl>
                                          </p:spTgt>
                                        </p:tgtEl>
                                        <p:attrNameLst>
                                          <p:attrName>style.visibility</p:attrName>
                                        </p:attrNameLst>
                                      </p:cBhvr>
                                      <p:to>
                                        <p:strVal val="visible"/>
                                      </p:to>
                                    </p:set>
                                    <p:animEffect transition="in" filter="fade">
                                      <p:cBhvr>
                                        <p:cTn id="143" dur="1000"/>
                                        <p:tgtEl>
                                          <p:spTgt spid="2">
                                            <p:txEl>
                                              <p:pRg st="13" end="13"/>
                                            </p:txEl>
                                          </p:spTgt>
                                        </p:tgtEl>
                                      </p:cBhvr>
                                    </p:animEffect>
                                    <p:anim calcmode="lin" valueType="num">
                                      <p:cBhvr>
                                        <p:cTn id="144"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145"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146" presetID="42" presetClass="entr" presetSubtype="0" fill="hold" nodeType="withEffect">
                                  <p:stCondLst>
                                    <p:cond delay="0"/>
                                  </p:stCondLst>
                                  <p:childTnLst>
                                    <p:set>
                                      <p:cBhvr>
                                        <p:cTn id="147" dur="1" fill="hold">
                                          <p:stCondLst>
                                            <p:cond delay="0"/>
                                          </p:stCondLst>
                                        </p:cTn>
                                        <p:tgtEl>
                                          <p:spTgt spid="2">
                                            <p:txEl>
                                              <p:pRg st="14" end="14"/>
                                            </p:txEl>
                                          </p:spTgt>
                                        </p:tgtEl>
                                        <p:attrNameLst>
                                          <p:attrName>style.visibility</p:attrName>
                                        </p:attrNameLst>
                                      </p:cBhvr>
                                      <p:to>
                                        <p:strVal val="visible"/>
                                      </p:to>
                                    </p:set>
                                    <p:animEffect transition="in" filter="fade">
                                      <p:cBhvr>
                                        <p:cTn id="148" dur="1000"/>
                                        <p:tgtEl>
                                          <p:spTgt spid="2">
                                            <p:txEl>
                                              <p:pRg st="14" end="14"/>
                                            </p:txEl>
                                          </p:spTgt>
                                        </p:tgtEl>
                                      </p:cBhvr>
                                    </p:animEffect>
                                    <p:anim calcmode="lin" valueType="num">
                                      <p:cBhvr>
                                        <p:cTn id="149"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150"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151" presetID="42" presetClass="entr" presetSubtype="0" fill="hold" nodeType="withEffect">
                                  <p:stCondLst>
                                    <p:cond delay="0"/>
                                  </p:stCondLst>
                                  <p:childTnLst>
                                    <p:set>
                                      <p:cBhvr>
                                        <p:cTn id="152" dur="1" fill="hold">
                                          <p:stCondLst>
                                            <p:cond delay="0"/>
                                          </p:stCondLst>
                                        </p:cTn>
                                        <p:tgtEl>
                                          <p:spTgt spid="15"/>
                                        </p:tgtEl>
                                        <p:attrNameLst>
                                          <p:attrName>style.visibility</p:attrName>
                                        </p:attrNameLst>
                                      </p:cBhvr>
                                      <p:to>
                                        <p:strVal val="visible"/>
                                      </p:to>
                                    </p:set>
                                    <p:animEffect transition="in" filter="fade">
                                      <p:cBhvr>
                                        <p:cTn id="153" dur="1000"/>
                                        <p:tgtEl>
                                          <p:spTgt spid="15"/>
                                        </p:tgtEl>
                                      </p:cBhvr>
                                    </p:animEffect>
                                    <p:anim calcmode="lin" valueType="num">
                                      <p:cBhvr>
                                        <p:cTn id="154" dur="1000" fill="hold"/>
                                        <p:tgtEl>
                                          <p:spTgt spid="15"/>
                                        </p:tgtEl>
                                        <p:attrNameLst>
                                          <p:attrName>ppt_x</p:attrName>
                                        </p:attrNameLst>
                                      </p:cBhvr>
                                      <p:tavLst>
                                        <p:tav tm="0">
                                          <p:val>
                                            <p:strVal val="#ppt_x"/>
                                          </p:val>
                                        </p:tav>
                                        <p:tav tm="100000">
                                          <p:val>
                                            <p:strVal val="#ppt_x"/>
                                          </p:val>
                                        </p:tav>
                                      </p:tavLst>
                                    </p:anim>
                                    <p:anim calcmode="lin" valueType="num">
                                      <p:cBhvr>
                                        <p:cTn id="155" dur="1000" fill="hold"/>
                                        <p:tgtEl>
                                          <p:spTgt spid="15"/>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23"/>
                                        </p:tgtEl>
                                        <p:attrNameLst>
                                          <p:attrName>style.visibility</p:attrName>
                                        </p:attrNameLst>
                                      </p:cBhvr>
                                      <p:to>
                                        <p:strVal val="visible"/>
                                      </p:to>
                                    </p:set>
                                    <p:animEffect transition="in" filter="fade">
                                      <p:cBhvr>
                                        <p:cTn id="158" dur="1000"/>
                                        <p:tgtEl>
                                          <p:spTgt spid="23"/>
                                        </p:tgtEl>
                                      </p:cBhvr>
                                    </p:animEffect>
                                    <p:anim calcmode="lin" valueType="num">
                                      <p:cBhvr>
                                        <p:cTn id="159" dur="1000" fill="hold"/>
                                        <p:tgtEl>
                                          <p:spTgt spid="23"/>
                                        </p:tgtEl>
                                        <p:attrNameLst>
                                          <p:attrName>ppt_x</p:attrName>
                                        </p:attrNameLst>
                                      </p:cBhvr>
                                      <p:tavLst>
                                        <p:tav tm="0">
                                          <p:val>
                                            <p:strVal val="#ppt_x"/>
                                          </p:val>
                                        </p:tav>
                                        <p:tav tm="100000">
                                          <p:val>
                                            <p:strVal val="#ppt_x"/>
                                          </p:val>
                                        </p:tav>
                                      </p:tavLst>
                                    </p:anim>
                                    <p:anim calcmode="lin" valueType="num">
                                      <p:cBhvr>
                                        <p:cTn id="16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grpId="0" nodeType="click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fade">
                                      <p:cBhvr>
                                        <p:cTn id="165" dur="1000"/>
                                        <p:tgtEl>
                                          <p:spTgt spid="32"/>
                                        </p:tgtEl>
                                      </p:cBhvr>
                                    </p:animEffect>
                                    <p:anim calcmode="lin" valueType="num">
                                      <p:cBhvr>
                                        <p:cTn id="166" dur="1000" fill="hold"/>
                                        <p:tgtEl>
                                          <p:spTgt spid="32"/>
                                        </p:tgtEl>
                                        <p:attrNameLst>
                                          <p:attrName>ppt_x</p:attrName>
                                        </p:attrNameLst>
                                      </p:cBhvr>
                                      <p:tavLst>
                                        <p:tav tm="0">
                                          <p:val>
                                            <p:strVal val="#ppt_x"/>
                                          </p:val>
                                        </p:tav>
                                        <p:tav tm="100000">
                                          <p:val>
                                            <p:strVal val="#ppt_x"/>
                                          </p:val>
                                        </p:tav>
                                      </p:tavLst>
                                    </p:anim>
                                    <p:anim calcmode="lin" valueType="num">
                                      <p:cBhvr>
                                        <p:cTn id="16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2" presetClass="entr" presetSubtype="0" fill="hold" grpId="0" nodeType="clickEffect">
                                  <p:stCondLst>
                                    <p:cond delay="0"/>
                                  </p:stCondLst>
                                  <p:childTnLst>
                                    <p:set>
                                      <p:cBhvr>
                                        <p:cTn id="171" dur="1" fill="hold">
                                          <p:stCondLst>
                                            <p:cond delay="0"/>
                                          </p:stCondLst>
                                        </p:cTn>
                                        <p:tgtEl>
                                          <p:spTgt spid="26"/>
                                        </p:tgtEl>
                                        <p:attrNameLst>
                                          <p:attrName>style.visibility</p:attrName>
                                        </p:attrNameLst>
                                      </p:cBhvr>
                                      <p:to>
                                        <p:strVal val="visible"/>
                                      </p:to>
                                    </p:set>
                                    <p:animEffect transition="in" filter="fade">
                                      <p:cBhvr>
                                        <p:cTn id="172" dur="1000"/>
                                        <p:tgtEl>
                                          <p:spTgt spid="26"/>
                                        </p:tgtEl>
                                      </p:cBhvr>
                                    </p:animEffect>
                                    <p:anim calcmode="lin" valueType="num">
                                      <p:cBhvr>
                                        <p:cTn id="173" dur="1000" fill="hold"/>
                                        <p:tgtEl>
                                          <p:spTgt spid="26"/>
                                        </p:tgtEl>
                                        <p:attrNameLst>
                                          <p:attrName>ppt_x</p:attrName>
                                        </p:attrNameLst>
                                      </p:cBhvr>
                                      <p:tavLst>
                                        <p:tav tm="0">
                                          <p:val>
                                            <p:strVal val="#ppt_x"/>
                                          </p:val>
                                        </p:tav>
                                        <p:tav tm="100000">
                                          <p:val>
                                            <p:strVal val="#ppt_x"/>
                                          </p:val>
                                        </p:tav>
                                      </p:tavLst>
                                    </p:anim>
                                    <p:anim calcmode="lin" valueType="num">
                                      <p:cBhvr>
                                        <p:cTn id="1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6" presetClass="emph" presetSubtype="0" fill="hold" grpId="1" nodeType="clickEffect">
                                  <p:stCondLst>
                                    <p:cond delay="0"/>
                                  </p:stCondLst>
                                  <p:childTnLst>
                                    <p:animEffect transition="out" filter="fade">
                                      <p:cBhvr>
                                        <p:cTn id="178" dur="500" tmFilter="0, 0; .2, .5; .8, .5; 1, 0"/>
                                        <p:tgtEl>
                                          <p:spTgt spid="26"/>
                                        </p:tgtEl>
                                      </p:cBhvr>
                                    </p:animEffect>
                                    <p:animScale>
                                      <p:cBhvr>
                                        <p:cTn id="179" dur="250" autoRev="1" fill="hold"/>
                                        <p:tgtEl>
                                          <p:spTgt spid="26"/>
                                        </p:tgtEl>
                                      </p:cBhvr>
                                      <p:by x="105000" y="105000"/>
                                    </p:animScale>
                                  </p:childTnLst>
                                </p:cTn>
                              </p:par>
                              <p:par>
                                <p:cTn id="180" presetID="42" presetClass="entr" presetSubtype="0" fill="hold" nodeType="withEffect">
                                  <p:stCondLst>
                                    <p:cond delay="0"/>
                                  </p:stCondLst>
                                  <p:childTnLst>
                                    <p:set>
                                      <p:cBhvr>
                                        <p:cTn id="181" dur="1" fill="hold">
                                          <p:stCondLst>
                                            <p:cond delay="0"/>
                                          </p:stCondLst>
                                        </p:cTn>
                                        <p:tgtEl>
                                          <p:spTgt spid="33"/>
                                        </p:tgtEl>
                                        <p:attrNameLst>
                                          <p:attrName>style.visibility</p:attrName>
                                        </p:attrNameLst>
                                      </p:cBhvr>
                                      <p:to>
                                        <p:strVal val="visible"/>
                                      </p:to>
                                    </p:set>
                                    <p:animEffect transition="in" filter="fade">
                                      <p:cBhvr>
                                        <p:cTn id="182" dur="1000"/>
                                        <p:tgtEl>
                                          <p:spTgt spid="33"/>
                                        </p:tgtEl>
                                      </p:cBhvr>
                                    </p:animEffect>
                                    <p:anim calcmode="lin" valueType="num">
                                      <p:cBhvr>
                                        <p:cTn id="183" dur="1000" fill="hold"/>
                                        <p:tgtEl>
                                          <p:spTgt spid="33"/>
                                        </p:tgtEl>
                                        <p:attrNameLst>
                                          <p:attrName>ppt_x</p:attrName>
                                        </p:attrNameLst>
                                      </p:cBhvr>
                                      <p:tavLst>
                                        <p:tav tm="0">
                                          <p:val>
                                            <p:strVal val="#ppt_x"/>
                                          </p:val>
                                        </p:tav>
                                        <p:tav tm="100000">
                                          <p:val>
                                            <p:strVal val="#ppt_x"/>
                                          </p:val>
                                        </p:tav>
                                      </p:tavLst>
                                    </p:anim>
                                    <p:anim calcmode="lin" valueType="num">
                                      <p:cBhvr>
                                        <p:cTn id="18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85" fill="hold" display="0">
                  <p:stCondLst>
                    <p:cond delay="indefinite"/>
                  </p:stCondLst>
                  <p:endCondLst>
                    <p:cond evt="onStopAudio" delay="0">
                      <p:tgtEl>
                        <p:sldTgt/>
                      </p:tgtEl>
                    </p:cond>
                  </p:endCondLst>
                </p:cTn>
                <p:tgtEl>
                  <p:spTgt spid="28"/>
                </p:tgtEl>
              </p:cMediaNode>
            </p:audio>
          </p:childTnLst>
        </p:cTn>
      </p:par>
    </p:tnLst>
    <p:bldLst>
      <p:bldP spid="17" grpId="0"/>
      <p:bldP spid="18" grpId="0"/>
      <p:bldP spid="19" grpId="0"/>
      <p:bldP spid="20" grpId="0"/>
      <p:bldP spid="21" grpId="0"/>
      <p:bldP spid="22" grpId="0"/>
      <p:bldP spid="23" grpId="0"/>
      <p:bldP spid="26" grpId="0"/>
      <p:bldP spid="26" grpId="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23</a:t>
            </a:fld>
            <a:endParaRPr lang="en-US" dirty="0"/>
          </a:p>
        </p:txBody>
      </p:sp>
      <p:sp>
        <p:nvSpPr>
          <p:cNvPr id="7" name="TextBox 6"/>
          <p:cNvSpPr txBox="1"/>
          <p:nvPr/>
        </p:nvSpPr>
        <p:spPr>
          <a:xfrm>
            <a:off x="0" y="1345912"/>
            <a:ext cx="9144000" cy="584775"/>
          </a:xfrm>
          <a:prstGeom prst="rect">
            <a:avLst/>
          </a:prstGeom>
          <a:noFill/>
        </p:spPr>
        <p:txBody>
          <a:bodyPr wrap="square" rtlCol="0">
            <a:spAutoFit/>
          </a:bodyPr>
          <a:lstStyle/>
          <a:p>
            <a:pPr algn="ctr"/>
            <a:r>
              <a:rPr lang="en-US" sz="3200" dirty="0"/>
              <a:t>Sound Level Descriptors</a:t>
            </a:r>
          </a:p>
        </p:txBody>
      </p:sp>
      <p:sp>
        <p:nvSpPr>
          <p:cNvPr id="8" name="TextBox 7"/>
          <p:cNvSpPr txBox="1"/>
          <p:nvPr/>
        </p:nvSpPr>
        <p:spPr>
          <a:xfrm>
            <a:off x="20664" y="2667000"/>
            <a:ext cx="9144000" cy="1384995"/>
          </a:xfrm>
          <a:prstGeom prst="rect">
            <a:avLst/>
          </a:prstGeom>
          <a:noFill/>
        </p:spPr>
        <p:txBody>
          <a:bodyPr wrap="square" rtlCol="0">
            <a:spAutoFit/>
          </a:bodyPr>
          <a:lstStyle/>
          <a:p>
            <a:pPr>
              <a:buFont typeface="Arial" pitchFamily="34" charset="0"/>
              <a:buChar char="•"/>
              <a:tabLst>
                <a:tab pos="288925" algn="l"/>
              </a:tabLst>
            </a:pPr>
            <a:r>
              <a:rPr lang="en-US" sz="2800" dirty="0"/>
              <a:t>  Descriptors are the various metrics (can also be called 	“measures”) used to describe noise under various 	conditions.  </a:t>
            </a:r>
          </a:p>
        </p:txBody>
      </p:sp>
      <p:sp>
        <p:nvSpPr>
          <p:cNvPr id="5" name="TextBox 4">
            <a:extLst>
              <a:ext uri="{FF2B5EF4-FFF2-40B4-BE49-F238E27FC236}">
                <a16:creationId xmlns:a16="http://schemas.microsoft.com/office/drawing/2014/main" id="{B52804B2-F534-4CD0-87F8-DAE33A7834D2}"/>
              </a:ext>
            </a:extLst>
          </p:cNvPr>
          <p:cNvSpPr txBox="1"/>
          <p:nvPr/>
        </p:nvSpPr>
        <p:spPr>
          <a:xfrm>
            <a:off x="228600" y="773668"/>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4" name="Audio 3">
            <a:hlinkClick r:id="" action="ppaction://media"/>
            <a:extLst>
              <a:ext uri="{FF2B5EF4-FFF2-40B4-BE49-F238E27FC236}">
                <a16:creationId xmlns:a16="http://schemas.microsoft.com/office/drawing/2014/main" id="{AF2B1565-DAD1-2D46-24A9-C672C1A1E1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56134144"/>
      </p:ext>
    </p:extLst>
  </p:cSld>
  <p:clrMapOvr>
    <a:masterClrMapping/>
  </p:clrMapOvr>
  <mc:AlternateContent xmlns:mc="http://schemas.openxmlformats.org/markup-compatibility/2006" xmlns:p14="http://schemas.microsoft.com/office/powerpoint/2010/main">
    <mc:Choice Requires="p14">
      <p:transition spd="med" p14:dur="700" advTm="9717">
        <p:fade/>
      </p:transition>
    </mc:Choice>
    <mc:Fallback xmlns="">
      <p:transition spd="med" advTm="97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3673"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24</a:t>
            </a:fld>
            <a:endParaRPr lang="en-US" dirty="0"/>
          </a:p>
        </p:txBody>
      </p:sp>
      <p:pic>
        <p:nvPicPr>
          <p:cNvPr id="11" name="Picture 20" descr="noise descriptor"/>
          <p:cNvPicPr>
            <a:picLocks noChangeAspect="1" noChangeArrowheads="1"/>
          </p:cNvPicPr>
          <p:nvPr/>
        </p:nvPicPr>
        <p:blipFill>
          <a:blip r:embed="rId5" cstate="print"/>
          <a:srcRect/>
          <a:stretch>
            <a:fillRect/>
          </a:stretch>
        </p:blipFill>
        <p:spPr>
          <a:xfrm>
            <a:off x="1066800" y="1371600"/>
            <a:ext cx="7119938" cy="4216400"/>
          </a:xfrm>
          <a:prstGeom prst="rect">
            <a:avLst/>
          </a:prstGeom>
          <a:noFill/>
          <a:ln/>
        </p:spPr>
      </p:pic>
      <p:sp>
        <p:nvSpPr>
          <p:cNvPr id="12" name="Rectangle 11"/>
          <p:cNvSpPr/>
          <p:nvPr/>
        </p:nvSpPr>
        <p:spPr>
          <a:xfrm>
            <a:off x="1066800" y="5602069"/>
            <a:ext cx="4572000" cy="276999"/>
          </a:xfrm>
          <a:prstGeom prst="rect">
            <a:avLst/>
          </a:prstGeom>
        </p:spPr>
        <p:txBody>
          <a:bodyPr>
            <a:spAutoFit/>
          </a:bodyPr>
          <a:lstStyle/>
          <a:p>
            <a:pPr>
              <a:spcBef>
                <a:spcPct val="50000"/>
              </a:spcBef>
            </a:pPr>
            <a:r>
              <a:rPr lang="en-US" sz="1200" dirty="0"/>
              <a:t>Source: CALTRANS Technical Noise Supplement, 1998</a:t>
            </a:r>
          </a:p>
        </p:txBody>
      </p:sp>
      <p:sp>
        <p:nvSpPr>
          <p:cNvPr id="5" name="TextBox 4">
            <a:extLst>
              <a:ext uri="{FF2B5EF4-FFF2-40B4-BE49-F238E27FC236}">
                <a16:creationId xmlns:a16="http://schemas.microsoft.com/office/drawing/2014/main" id="{381E97DA-BC49-45E1-80D7-113B4C7A0AB1}"/>
              </a:ext>
            </a:extLst>
          </p:cNvPr>
          <p:cNvSpPr txBox="1"/>
          <p:nvPr/>
        </p:nvSpPr>
        <p:spPr>
          <a:xfrm>
            <a:off x="228600" y="776988"/>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9" name="Audio 8">
            <a:hlinkClick r:id="" action="ppaction://media"/>
            <a:extLst>
              <a:ext uri="{FF2B5EF4-FFF2-40B4-BE49-F238E27FC236}">
                <a16:creationId xmlns:a16="http://schemas.microsoft.com/office/drawing/2014/main" id="{F11BC68E-014E-2331-F4B6-5BDFA124C9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99289132"/>
      </p:ext>
    </p:extLst>
  </p:cSld>
  <p:clrMapOvr>
    <a:masterClrMapping/>
  </p:clrMapOvr>
  <mc:AlternateContent xmlns:mc="http://schemas.openxmlformats.org/markup-compatibility/2006" xmlns:p14="http://schemas.microsoft.com/office/powerpoint/2010/main">
    <mc:Choice Requires="p14">
      <p:transition spd="med" p14:dur="700" advTm="65285">
        <p:fade/>
      </p:transition>
    </mc:Choice>
    <mc:Fallback xmlns="">
      <p:transition spd="med" advTm="652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25</a:t>
            </a:fld>
            <a:endParaRPr lang="en-US" dirty="0"/>
          </a:p>
        </p:txBody>
      </p:sp>
      <p:pic>
        <p:nvPicPr>
          <p:cNvPr id="7" name="Picture 27" descr="noise_descriptor"/>
          <p:cNvPicPr>
            <a:picLocks noChangeAspect="1" noChangeArrowheads="1"/>
          </p:cNvPicPr>
          <p:nvPr/>
        </p:nvPicPr>
        <p:blipFill>
          <a:blip r:embed="rId5" cstate="print"/>
          <a:srcRect/>
          <a:stretch>
            <a:fillRect/>
          </a:stretch>
        </p:blipFill>
        <p:spPr>
          <a:xfrm>
            <a:off x="1033462" y="1366838"/>
            <a:ext cx="7119938" cy="4216400"/>
          </a:xfrm>
          <a:prstGeom prst="rect">
            <a:avLst/>
          </a:prstGeom>
          <a:noFill/>
          <a:ln/>
        </p:spPr>
      </p:pic>
      <p:sp>
        <p:nvSpPr>
          <p:cNvPr id="8" name="Rectangle 7"/>
          <p:cNvSpPr/>
          <p:nvPr/>
        </p:nvSpPr>
        <p:spPr>
          <a:xfrm>
            <a:off x="1066800" y="5602069"/>
            <a:ext cx="4572000" cy="276999"/>
          </a:xfrm>
          <a:prstGeom prst="rect">
            <a:avLst/>
          </a:prstGeom>
        </p:spPr>
        <p:txBody>
          <a:bodyPr>
            <a:spAutoFit/>
          </a:bodyPr>
          <a:lstStyle/>
          <a:p>
            <a:pPr>
              <a:spcBef>
                <a:spcPct val="50000"/>
              </a:spcBef>
            </a:pPr>
            <a:r>
              <a:rPr lang="en-US" sz="1200" dirty="0"/>
              <a:t>Source: CALTRANS Technical Noise Supplement, 1998</a:t>
            </a:r>
          </a:p>
        </p:txBody>
      </p:sp>
      <p:sp>
        <p:nvSpPr>
          <p:cNvPr id="5" name="TextBox 4">
            <a:extLst>
              <a:ext uri="{FF2B5EF4-FFF2-40B4-BE49-F238E27FC236}">
                <a16:creationId xmlns:a16="http://schemas.microsoft.com/office/drawing/2014/main" id="{2130CD67-ED3F-48FE-A56F-26BDDFCCB328}"/>
              </a:ext>
            </a:extLst>
          </p:cNvPr>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12" name="Audio 11">
            <a:hlinkClick r:id="" action="ppaction://media"/>
            <a:extLst>
              <a:ext uri="{FF2B5EF4-FFF2-40B4-BE49-F238E27FC236}">
                <a16:creationId xmlns:a16="http://schemas.microsoft.com/office/drawing/2014/main" id="{4006A8B5-4D40-6F72-D6DE-830B9B99CC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74497984"/>
      </p:ext>
    </p:extLst>
  </p:cSld>
  <p:clrMapOvr>
    <a:masterClrMapping/>
  </p:clrMapOvr>
  <mc:AlternateContent xmlns:mc="http://schemas.openxmlformats.org/markup-compatibility/2006" xmlns:p14="http://schemas.microsoft.com/office/powerpoint/2010/main">
    <mc:Choice Requires="p14">
      <p:transition spd="med" p14:dur="700" advTm="86968">
        <p:fade/>
      </p:transition>
    </mc:Choice>
    <mc:Fallback xmlns="">
      <p:transition spd="med" advTm="869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26</a:t>
            </a:fld>
            <a:endParaRPr lang="en-US" dirty="0"/>
          </a:p>
        </p:txBody>
      </p:sp>
      <p:sp>
        <p:nvSpPr>
          <p:cNvPr id="7" name="TextBox 6"/>
          <p:cNvSpPr txBox="1"/>
          <p:nvPr/>
        </p:nvSpPr>
        <p:spPr>
          <a:xfrm>
            <a:off x="0" y="1981200"/>
            <a:ext cx="9144000" cy="584775"/>
          </a:xfrm>
          <a:prstGeom prst="rect">
            <a:avLst/>
          </a:prstGeom>
          <a:noFill/>
        </p:spPr>
        <p:txBody>
          <a:bodyPr wrap="square" rtlCol="0">
            <a:spAutoFit/>
          </a:bodyPr>
          <a:lstStyle/>
          <a:p>
            <a:pPr algn="ctr"/>
            <a:r>
              <a:rPr lang="en-US" sz="3200" dirty="0"/>
              <a:t>So Which Descriptor Does the FDOT Use?</a:t>
            </a:r>
          </a:p>
        </p:txBody>
      </p:sp>
      <p:sp>
        <p:nvSpPr>
          <p:cNvPr id="8" name="Rectangle 7"/>
          <p:cNvSpPr/>
          <p:nvPr/>
        </p:nvSpPr>
        <p:spPr>
          <a:xfrm>
            <a:off x="2286000" y="3459540"/>
            <a:ext cx="4572000" cy="1569660"/>
          </a:xfrm>
          <a:prstGeom prst="rect">
            <a:avLst/>
          </a:prstGeom>
        </p:spPr>
        <p:txBody>
          <a:bodyPr>
            <a:spAutoFit/>
          </a:bodyPr>
          <a:lstStyle/>
          <a:p>
            <a:r>
              <a:rPr lang="en-US" sz="3200" dirty="0"/>
              <a:t>FDOT uses the descriptor Leq(h) to describe highway traffic noise. </a:t>
            </a:r>
          </a:p>
        </p:txBody>
      </p:sp>
      <p:sp>
        <p:nvSpPr>
          <p:cNvPr id="5" name="TextBox 4">
            <a:extLst>
              <a:ext uri="{FF2B5EF4-FFF2-40B4-BE49-F238E27FC236}">
                <a16:creationId xmlns:a16="http://schemas.microsoft.com/office/drawing/2014/main" id="{D484F67B-A32C-4D49-9A01-777B90C6C94B}"/>
              </a:ext>
            </a:extLst>
          </p:cNvPr>
          <p:cNvSpPr txBox="1"/>
          <p:nvPr/>
        </p:nvSpPr>
        <p:spPr>
          <a:xfrm>
            <a:off x="189854" y="753174"/>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18" name="Audio 17">
            <a:hlinkClick r:id="" action="ppaction://media"/>
            <a:extLst>
              <a:ext uri="{FF2B5EF4-FFF2-40B4-BE49-F238E27FC236}">
                <a16:creationId xmlns:a16="http://schemas.microsoft.com/office/drawing/2014/main" id="{89AAF7C5-0640-598F-1E13-C7BA55D854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20301347"/>
      </p:ext>
    </p:extLst>
  </p:cSld>
  <p:clrMapOvr>
    <a:masterClrMapping/>
  </p:clrMapOvr>
  <mc:AlternateContent xmlns:mc="http://schemas.openxmlformats.org/markup-compatibility/2006" xmlns:p14="http://schemas.microsoft.com/office/powerpoint/2010/main">
    <mc:Choice Requires="p14">
      <p:transition spd="med" p14:dur="700" advTm="29551">
        <p:fade/>
      </p:transition>
    </mc:Choice>
    <mc:Fallback xmlns="">
      <p:transition spd="med" advTm="295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8"/>
                </p:tgtEl>
              </p:cMediaNode>
            </p:audio>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27</a:t>
            </a:fld>
            <a:endParaRPr lang="en-US" dirty="0"/>
          </a:p>
        </p:txBody>
      </p:sp>
      <p:sp>
        <p:nvSpPr>
          <p:cNvPr id="6" name="TextBox 5"/>
          <p:cNvSpPr txBox="1"/>
          <p:nvPr/>
        </p:nvSpPr>
        <p:spPr>
          <a:xfrm>
            <a:off x="244527" y="744022"/>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8" name="Rectangle 2"/>
          <p:cNvSpPr txBox="1">
            <a:spLocks noChangeArrowheads="1"/>
          </p:cNvSpPr>
          <p:nvPr/>
        </p:nvSpPr>
        <p:spPr>
          <a:xfrm>
            <a:off x="0" y="1157288"/>
            <a:ext cx="9143999" cy="747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What is sound propagation?</a:t>
            </a:r>
          </a:p>
        </p:txBody>
      </p:sp>
      <p:sp>
        <p:nvSpPr>
          <p:cNvPr id="9" name="Rectangle 3"/>
          <p:cNvSpPr txBox="1">
            <a:spLocks noChangeArrowheads="1"/>
          </p:cNvSpPr>
          <p:nvPr/>
        </p:nvSpPr>
        <p:spPr>
          <a:xfrm>
            <a:off x="0" y="1981199"/>
            <a:ext cx="4952999" cy="1752601"/>
          </a:xfrm>
          <a:prstGeom prst="rect">
            <a:avLst/>
          </a:prstGeom>
        </p:spPr>
        <p:txBody>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The manner in which sound</a:t>
            </a:r>
            <a:r>
              <a:rPr kumimoji="0" lang="en-US" sz="2400" b="0" i="0" u="none" strike="noStrike" kern="1200" cap="none" spc="0" normalizeH="0" noProof="0" dirty="0">
                <a:ln>
                  <a:noFill/>
                </a:ln>
                <a:solidFill>
                  <a:schemeClr val="tx1"/>
                </a:solidFill>
                <a:effectLst/>
                <a:uLnTx/>
                <a:uFillTx/>
                <a:latin typeface="+mn-lt"/>
                <a:ea typeface="+mn-ea"/>
                <a:cs typeface="+mn-cs"/>
              </a:rPr>
              <a:t> travels through a compressed medium (such as air)</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0" y="3505200"/>
            <a:ext cx="5029200" cy="2831544"/>
          </a:xfrm>
          <a:prstGeom prst="rect">
            <a:avLst/>
          </a:prstGeom>
          <a:noFill/>
        </p:spPr>
        <p:txBody>
          <a:bodyPr wrap="square" rtlCol="0">
            <a:spAutoFit/>
          </a:bodyPr>
          <a:lstStyle/>
          <a:p>
            <a:pPr marL="342900" lvl="1" indent="-342900">
              <a:spcAft>
                <a:spcPts val="1200"/>
              </a:spcAft>
              <a:buFont typeface="Wingdings" panose="05000000000000000000" pitchFamily="2" charset="2"/>
              <a:buChar char="Ø"/>
              <a:tabLst>
                <a:tab pos="284163" algn="l"/>
              </a:tabLst>
            </a:pPr>
            <a:r>
              <a:rPr lang="en-US" sz="2400" dirty="0"/>
              <a:t>  Propagation is Influenced By…..</a:t>
            </a:r>
          </a:p>
          <a:p>
            <a:pPr lvl="1">
              <a:buFont typeface="Arial" pitchFamily="34" charset="0"/>
              <a:buChar char="•"/>
              <a:tabLst>
                <a:tab pos="231775" algn="l"/>
                <a:tab pos="396875" algn="l"/>
                <a:tab pos="688975" algn="l"/>
              </a:tabLst>
            </a:pPr>
            <a:r>
              <a:rPr lang="en-US" sz="2400" dirty="0"/>
              <a:t>  </a:t>
            </a:r>
            <a:r>
              <a:rPr lang="en-US" sz="2400" i="1" dirty="0"/>
              <a:t>Geometric spreading </a:t>
            </a:r>
            <a:r>
              <a:rPr lang="en-US" sz="2400" dirty="0"/>
              <a:t>from point 	and line sources</a:t>
            </a:r>
          </a:p>
          <a:p>
            <a:pPr lvl="1">
              <a:buFont typeface="Arial" pitchFamily="34" charset="0"/>
              <a:buChar char="•"/>
            </a:pPr>
            <a:r>
              <a:rPr lang="en-US" sz="2400" dirty="0"/>
              <a:t>  Ground Effects</a:t>
            </a:r>
          </a:p>
          <a:p>
            <a:pPr lvl="1">
              <a:buFont typeface="Arial" pitchFamily="34" charset="0"/>
              <a:buChar char="•"/>
            </a:pPr>
            <a:r>
              <a:rPr lang="en-US" sz="2400" dirty="0"/>
              <a:t>  Atmospheric Effects</a:t>
            </a:r>
          </a:p>
          <a:p>
            <a:pPr lvl="1">
              <a:buFont typeface="Arial" pitchFamily="34" charset="0"/>
              <a:buChar char="•"/>
              <a:tabLst>
                <a:tab pos="231775" algn="l"/>
                <a:tab pos="741363" algn="l"/>
              </a:tabLst>
            </a:pPr>
            <a:r>
              <a:rPr lang="en-US" sz="2400" dirty="0"/>
              <a:t>  Shielding (by both natural and 	man-made features)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4177" y="2133600"/>
            <a:ext cx="3771900" cy="3810000"/>
          </a:xfrm>
          <a:prstGeom prst="rect">
            <a:avLst/>
          </a:prstGeom>
          <a:ln w="12700">
            <a:solidFill>
              <a:schemeClr val="tx1"/>
            </a:solidFill>
          </a:ln>
        </p:spPr>
      </p:pic>
      <p:sp>
        <p:nvSpPr>
          <p:cNvPr id="11" name="TextBox 10"/>
          <p:cNvSpPr txBox="1"/>
          <p:nvPr/>
        </p:nvSpPr>
        <p:spPr>
          <a:xfrm>
            <a:off x="5064177" y="5943600"/>
            <a:ext cx="2479623" cy="246221"/>
          </a:xfrm>
          <a:prstGeom prst="rect">
            <a:avLst/>
          </a:prstGeom>
          <a:noFill/>
        </p:spPr>
        <p:txBody>
          <a:bodyPr wrap="square" rtlCol="0">
            <a:spAutoFit/>
          </a:bodyPr>
          <a:lstStyle/>
          <a:p>
            <a:r>
              <a:rPr lang="en-US" sz="1000" dirty="0"/>
              <a:t>Source: www.performing-musician.com</a:t>
            </a:r>
          </a:p>
        </p:txBody>
      </p:sp>
      <p:pic>
        <p:nvPicPr>
          <p:cNvPr id="3" name="Audio 2">
            <a:hlinkClick r:id="" action="ppaction://media"/>
            <a:extLst>
              <a:ext uri="{FF2B5EF4-FFF2-40B4-BE49-F238E27FC236}">
                <a16:creationId xmlns:a16="http://schemas.microsoft.com/office/drawing/2014/main" id="{8482D27B-52BA-71FD-C1F8-6DFA3A657B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11879534"/>
      </p:ext>
    </p:extLst>
  </p:cSld>
  <p:clrMapOvr>
    <a:masterClrMapping/>
  </p:clrMapOvr>
  <mc:AlternateContent xmlns:mc="http://schemas.openxmlformats.org/markup-compatibility/2006" xmlns:p14="http://schemas.microsoft.com/office/powerpoint/2010/main">
    <mc:Choice Requires="p14">
      <p:transition spd="med" p14:dur="700" advTm="27727">
        <p:fade/>
      </p:transition>
    </mc:Choice>
    <mc:Fallback xmlns="">
      <p:transition spd="med" advTm="277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6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6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wipe(down)">
                                      <p:cBhvr>
                                        <p:cTn id="21" dur="500"/>
                                        <p:tgtEl>
                                          <p:spTgt spid="10">
                                            <p:txEl>
                                              <p:pRg st="0" end="0"/>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down)">
                                      <p:cBhvr>
                                        <p:cTn id="24" dur="500"/>
                                        <p:tgtEl>
                                          <p:spTgt spid="10">
                                            <p:txEl>
                                              <p:pRg st="1" end="1"/>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down)">
                                      <p:cBhvr>
                                        <p:cTn id="27" dur="500"/>
                                        <p:tgtEl>
                                          <p:spTgt spid="10">
                                            <p:txEl>
                                              <p:pRg st="2" end="2"/>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down)">
                                      <p:cBhvr>
                                        <p:cTn id="30" dur="500"/>
                                        <p:tgtEl>
                                          <p:spTgt spid="10">
                                            <p:txEl>
                                              <p:pRg st="3" end="3"/>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wipe(down)">
                                      <p:cBhvr>
                                        <p:cTn id="3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9" grpId="0" build="p"/>
      <p:bldP spid="10"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28</a:t>
            </a:fld>
            <a:endParaRPr lang="en-US" dirty="0"/>
          </a:p>
        </p:txBody>
      </p:sp>
      <p:sp>
        <p:nvSpPr>
          <p:cNvPr id="6" name="TextBox 5"/>
          <p:cNvSpPr txBox="1"/>
          <p:nvPr/>
        </p:nvSpPr>
        <p:spPr>
          <a:xfrm>
            <a:off x="228600" y="773668"/>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TextBox 6"/>
          <p:cNvSpPr txBox="1"/>
          <p:nvPr/>
        </p:nvSpPr>
        <p:spPr>
          <a:xfrm>
            <a:off x="381000" y="1659285"/>
            <a:ext cx="4724400" cy="3539430"/>
          </a:xfrm>
          <a:prstGeom prst="rect">
            <a:avLst/>
          </a:prstGeom>
          <a:noFill/>
        </p:spPr>
        <p:txBody>
          <a:bodyPr wrap="square" rtlCol="0">
            <a:spAutoFit/>
          </a:bodyPr>
          <a:lstStyle/>
          <a:p>
            <a:endParaRPr lang="en-US" sz="3200" dirty="0"/>
          </a:p>
          <a:p>
            <a:pPr>
              <a:buFont typeface="Arial" pitchFamily="34" charset="0"/>
              <a:buChar char="•"/>
            </a:pPr>
            <a:r>
              <a:rPr lang="en-US" sz="3200" dirty="0"/>
              <a:t>  Spherical Spreading (From a point source)</a:t>
            </a:r>
          </a:p>
          <a:p>
            <a:pPr lvl="1">
              <a:buFont typeface="Arial" pitchFamily="34" charset="0"/>
              <a:buChar char="•"/>
            </a:pPr>
            <a:r>
              <a:rPr lang="en-US" sz="3200" dirty="0"/>
              <a:t>   Like pile driving</a:t>
            </a:r>
          </a:p>
          <a:p>
            <a:pPr>
              <a:buFont typeface="Arial" pitchFamily="34" charset="0"/>
              <a:buChar char="•"/>
            </a:pPr>
            <a:r>
              <a:rPr lang="en-US" sz="3200" dirty="0"/>
              <a:t>  Cylindrical Spreading (From a line source)</a:t>
            </a:r>
          </a:p>
          <a:p>
            <a:pPr lvl="1">
              <a:buFont typeface="Arial" pitchFamily="34" charset="0"/>
              <a:buChar char="•"/>
            </a:pPr>
            <a:r>
              <a:rPr lang="en-US" sz="3200" dirty="0"/>
              <a:t>   Like traffic</a:t>
            </a:r>
          </a:p>
        </p:txBody>
      </p:sp>
      <p:sp>
        <p:nvSpPr>
          <p:cNvPr id="5" name="TextBox 4">
            <a:extLst>
              <a:ext uri="{FF2B5EF4-FFF2-40B4-BE49-F238E27FC236}">
                <a16:creationId xmlns:a16="http://schemas.microsoft.com/office/drawing/2014/main" id="{B8F84FF1-E678-4314-BF83-8654E121C545}"/>
              </a:ext>
            </a:extLst>
          </p:cNvPr>
          <p:cNvSpPr txBox="1"/>
          <p:nvPr/>
        </p:nvSpPr>
        <p:spPr>
          <a:xfrm>
            <a:off x="1" y="616313"/>
            <a:ext cx="9143999" cy="1569660"/>
          </a:xfrm>
          <a:prstGeom prst="rect">
            <a:avLst/>
          </a:prstGeom>
          <a:noFill/>
        </p:spPr>
        <p:txBody>
          <a:bodyPr wrap="square" rtlCol="0">
            <a:spAutoFit/>
          </a:bodyPr>
          <a:lstStyle/>
          <a:p>
            <a:endParaRPr lang="en-US" sz="3200" dirty="0"/>
          </a:p>
          <a:p>
            <a:pPr algn="ctr"/>
            <a:r>
              <a:rPr lang="en-US" sz="3200" dirty="0"/>
              <a:t>Geometric Spreading – 2 Primary Types:</a:t>
            </a:r>
          </a:p>
          <a:p>
            <a:endParaRPr lang="en-US" sz="3200" dirty="0"/>
          </a:p>
        </p:txBody>
      </p:sp>
      <p:pic>
        <p:nvPicPr>
          <p:cNvPr id="8" name="Picture 7">
            <a:extLst>
              <a:ext uri="{FF2B5EF4-FFF2-40B4-BE49-F238E27FC236}">
                <a16:creationId xmlns:a16="http://schemas.microsoft.com/office/drawing/2014/main" id="{D3D7FBF3-2A83-443E-BC42-DDF08C835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8015" y="2018539"/>
            <a:ext cx="2095500" cy="1724025"/>
          </a:xfrm>
          <a:prstGeom prst="rect">
            <a:avLst/>
          </a:prstGeom>
        </p:spPr>
      </p:pic>
      <p:pic>
        <p:nvPicPr>
          <p:cNvPr id="9" name="Picture 8">
            <a:extLst>
              <a:ext uri="{FF2B5EF4-FFF2-40B4-BE49-F238E27FC236}">
                <a16:creationId xmlns:a16="http://schemas.microsoft.com/office/drawing/2014/main" id="{E87FF853-DC0C-4C95-949A-B61C9887CFAC}"/>
              </a:ext>
            </a:extLst>
          </p:cNvPr>
          <p:cNvPicPr>
            <a:picLocks noChangeAspect="1"/>
          </p:cNvPicPr>
          <p:nvPr/>
        </p:nvPicPr>
        <p:blipFill>
          <a:blip r:embed="rId6"/>
          <a:stretch>
            <a:fillRect/>
          </a:stretch>
        </p:blipFill>
        <p:spPr>
          <a:xfrm>
            <a:off x="5868966" y="3957128"/>
            <a:ext cx="2857500" cy="1381125"/>
          </a:xfrm>
          <a:prstGeom prst="rect">
            <a:avLst/>
          </a:prstGeom>
        </p:spPr>
      </p:pic>
      <p:sp>
        <p:nvSpPr>
          <p:cNvPr id="10" name="TextBox 9">
            <a:extLst>
              <a:ext uri="{FF2B5EF4-FFF2-40B4-BE49-F238E27FC236}">
                <a16:creationId xmlns:a16="http://schemas.microsoft.com/office/drawing/2014/main" id="{97AC03B8-63F8-4372-AAC9-C3FF21D7E888}"/>
              </a:ext>
            </a:extLst>
          </p:cNvPr>
          <p:cNvSpPr txBox="1"/>
          <p:nvPr/>
        </p:nvSpPr>
        <p:spPr>
          <a:xfrm>
            <a:off x="4895721" y="5338253"/>
            <a:ext cx="4248279" cy="400110"/>
          </a:xfrm>
          <a:prstGeom prst="rect">
            <a:avLst/>
          </a:prstGeom>
          <a:noFill/>
        </p:spPr>
        <p:txBody>
          <a:bodyPr wrap="none" rtlCol="0">
            <a:spAutoFit/>
          </a:bodyPr>
          <a:lstStyle/>
          <a:p>
            <a:r>
              <a:rPr lang="en-US" sz="1000" dirty="0"/>
              <a:t>Source: Handbook for Acoustic Ecology</a:t>
            </a:r>
          </a:p>
          <a:p>
            <a:r>
              <a:rPr lang="en-US" sz="1000" dirty="0">
                <a:hlinkClick r:id="rId7"/>
              </a:rPr>
              <a:t>https://www.sfu.ca/sonic-studio-webdav/handbook/Sound_Propagation.html</a:t>
            </a:r>
            <a:r>
              <a:rPr lang="en-US" sz="1000" dirty="0"/>
              <a:t> </a:t>
            </a:r>
          </a:p>
        </p:txBody>
      </p:sp>
      <p:pic>
        <p:nvPicPr>
          <p:cNvPr id="14" name="Audio 13">
            <a:hlinkClick r:id="" action="ppaction://media"/>
            <a:extLst>
              <a:ext uri="{FF2B5EF4-FFF2-40B4-BE49-F238E27FC236}">
                <a16:creationId xmlns:a16="http://schemas.microsoft.com/office/drawing/2014/main" id="{5BB14F5A-3BBD-4976-29BC-93CE7500CE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51005107"/>
      </p:ext>
    </p:extLst>
  </p:cSld>
  <p:clrMapOvr>
    <a:masterClrMapping/>
  </p:clrMapOvr>
  <mc:AlternateContent xmlns:mc="http://schemas.openxmlformats.org/markup-compatibility/2006" xmlns:p14="http://schemas.microsoft.com/office/powerpoint/2010/main">
    <mc:Choice Requires="p14">
      <p:transition spd="med" p14:dur="700" advTm="17190">
        <p:fade/>
      </p:transition>
    </mc:Choice>
    <mc:Fallback xmlns="">
      <p:transition spd="med" advTm="171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787865"/>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2" name="Slide Number Placeholder 1"/>
          <p:cNvSpPr>
            <a:spLocks noGrp="1"/>
          </p:cNvSpPr>
          <p:nvPr>
            <p:ph type="sldNum" sz="quarter" idx="12"/>
          </p:nvPr>
        </p:nvSpPr>
        <p:spPr/>
        <p:txBody>
          <a:bodyPr/>
          <a:lstStyle/>
          <a:p>
            <a:fld id="{2A8F5F0E-047C-4635-A4F6-29F276781168}" type="slidenum">
              <a:rPr lang="en-US" smtClean="0"/>
              <a:pPr/>
              <a:t>29</a:t>
            </a:fld>
            <a:endParaRPr lang="en-US" dirty="0"/>
          </a:p>
        </p:txBody>
      </p:sp>
      <p:grpSp>
        <p:nvGrpSpPr>
          <p:cNvPr id="9" name="Group 8"/>
          <p:cNvGrpSpPr/>
          <p:nvPr/>
        </p:nvGrpSpPr>
        <p:grpSpPr>
          <a:xfrm>
            <a:off x="990600" y="3048000"/>
            <a:ext cx="7162800" cy="3128962"/>
            <a:chOff x="733425" y="2642053"/>
            <a:chExt cx="7572812" cy="3661910"/>
          </a:xfrm>
        </p:grpSpPr>
        <p:pic>
          <p:nvPicPr>
            <p:cNvPr id="7" name="Picture 4" descr="slid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733425" y="2642053"/>
              <a:ext cx="7572812" cy="3536498"/>
            </a:xfrm>
            <a:prstGeom prst="rect">
              <a:avLst/>
            </a:prstGeom>
            <a:noFill/>
            <a:ln>
              <a:noFill/>
            </a:ln>
          </p:spPr>
        </p:pic>
        <p:sp>
          <p:nvSpPr>
            <p:cNvPr id="8" name="Text Box 6"/>
            <p:cNvSpPr txBox="1">
              <a:spLocks noChangeArrowheads="1"/>
            </p:cNvSpPr>
            <p:nvPr/>
          </p:nvSpPr>
          <p:spPr bwMode="auto">
            <a:xfrm>
              <a:off x="733425" y="6029325"/>
              <a:ext cx="4505325" cy="274638"/>
            </a:xfrm>
            <a:prstGeom prst="rect">
              <a:avLst/>
            </a:prstGeom>
            <a:noFill/>
            <a:ln w="9525">
              <a:noFill/>
              <a:miter lim="800000"/>
              <a:headEnd/>
              <a:tailEnd/>
            </a:ln>
            <a:effectLst/>
          </p:spPr>
          <p:txBody>
            <a:bodyPr>
              <a:spAutoFit/>
            </a:bodyPr>
            <a:lstStyle/>
            <a:p>
              <a:pPr>
                <a:spcBef>
                  <a:spcPct val="50000"/>
                </a:spcBef>
              </a:pPr>
              <a:r>
                <a:rPr lang="en-US" sz="1200" dirty="0"/>
                <a:t>Source: CALTRANS Technical Noise Supplement, 1998</a:t>
              </a:r>
            </a:p>
          </p:txBody>
        </p:sp>
      </p:grpSp>
      <p:sp>
        <p:nvSpPr>
          <p:cNvPr id="10" name="Rectangle 9"/>
          <p:cNvSpPr/>
          <p:nvPr/>
        </p:nvSpPr>
        <p:spPr>
          <a:xfrm>
            <a:off x="228600" y="1295400"/>
            <a:ext cx="8610600" cy="1815882"/>
          </a:xfrm>
          <a:prstGeom prst="rect">
            <a:avLst/>
          </a:prstGeom>
        </p:spPr>
        <p:txBody>
          <a:bodyPr wrap="square">
            <a:spAutoFit/>
          </a:bodyPr>
          <a:lstStyle/>
          <a:p>
            <a:r>
              <a:rPr lang="en-US" sz="2800" dirty="0"/>
              <a:t>A point source radiates outward uniformly from the source in a spherical pattern. The sound level attenuates (decreases) at a rate of 6 dB(A) for each doubling of the distance from the source. </a:t>
            </a:r>
          </a:p>
        </p:txBody>
      </p:sp>
      <p:pic>
        <p:nvPicPr>
          <p:cNvPr id="3" name="Audio 2">
            <a:hlinkClick r:id="" action="ppaction://media"/>
            <a:extLst>
              <a:ext uri="{FF2B5EF4-FFF2-40B4-BE49-F238E27FC236}">
                <a16:creationId xmlns:a16="http://schemas.microsoft.com/office/drawing/2014/main" id="{93E7B052-A1EF-802B-B384-C5D7D510BF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1378688"/>
      </p:ext>
    </p:extLst>
  </p:cSld>
  <p:clrMapOvr>
    <a:masterClrMapping/>
  </p:clrMapOvr>
  <mc:AlternateContent xmlns:mc="http://schemas.openxmlformats.org/markup-compatibility/2006" xmlns:p14="http://schemas.microsoft.com/office/powerpoint/2010/main">
    <mc:Choice Requires="p14">
      <p:transition spd="med" p14:dur="700" advTm="14996">
        <p:fade/>
      </p:transition>
    </mc:Choice>
    <mc:Fallback xmlns="">
      <p:transition spd="med" advTm="149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ctrTitle"/>
          </p:nvPr>
        </p:nvSpPr>
        <p:spPr/>
        <p:txBody>
          <a:bodyPr/>
          <a:lstStyle/>
          <a:p>
            <a:r>
              <a:rPr lang="en-US" dirty="0"/>
              <a:t>What is Noise?</a:t>
            </a:r>
          </a:p>
        </p:txBody>
      </p:sp>
      <p:sp>
        <p:nvSpPr>
          <p:cNvPr id="2" name="Subtitle 1">
            <a:extLst>
              <a:ext uri="{FF2B5EF4-FFF2-40B4-BE49-F238E27FC236}">
                <a16:creationId xmlns:a16="http://schemas.microsoft.com/office/drawing/2014/main" id="{CDF81094-E65E-48BA-8376-68F4AC0F5AE9}"/>
              </a:ext>
            </a:extLst>
          </p:cNvPr>
          <p:cNvSpPr>
            <a:spLocks noGrp="1"/>
          </p:cNvSpPr>
          <p:nvPr>
            <p:ph type="subTitle" idx="1"/>
          </p:nvPr>
        </p:nvSpPr>
        <p:spPr>
          <a:xfrm>
            <a:off x="1472406" y="1352545"/>
            <a:ext cx="6400800" cy="383934"/>
          </a:xfrm>
        </p:spPr>
        <p:txBody>
          <a:bodyPr>
            <a:noAutofit/>
          </a:bodyPr>
          <a:lstStyle/>
          <a:p>
            <a:r>
              <a:rPr lang="en-US" sz="2400" dirty="0">
                <a:solidFill>
                  <a:schemeClr val="tx1"/>
                </a:solidFill>
              </a:rPr>
              <a:t>Noise is unwanted sound</a:t>
            </a:r>
          </a:p>
        </p:txBody>
      </p:sp>
      <p:sp>
        <p:nvSpPr>
          <p:cNvPr id="4" name="Slide Number Placeholder 3"/>
          <p:cNvSpPr>
            <a:spLocks noGrp="1"/>
          </p:cNvSpPr>
          <p:nvPr>
            <p:ph type="sldNum" sz="quarter" idx="12"/>
          </p:nvPr>
        </p:nvSpPr>
        <p:spPr/>
        <p:txBody>
          <a:bodyPr/>
          <a:lstStyle/>
          <a:p>
            <a:fld id="{2A8F5F0E-047C-4635-A4F6-29F276781168}" type="slidenum">
              <a:rPr lang="en-US" smtClean="0"/>
              <a:pPr/>
              <a:t>3</a:t>
            </a:fld>
            <a:endParaRPr lang="en-US" dirty="0"/>
          </a:p>
        </p:txBody>
      </p:sp>
      <p:sp>
        <p:nvSpPr>
          <p:cNvPr id="10" name="TextBox 9"/>
          <p:cNvSpPr txBox="1"/>
          <p:nvPr/>
        </p:nvSpPr>
        <p:spPr>
          <a:xfrm>
            <a:off x="228600" y="782476"/>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graphicFrame>
        <p:nvGraphicFramePr>
          <p:cNvPr id="1026" name="Object 2"/>
          <p:cNvGraphicFramePr>
            <a:graphicFrameLocks noChangeAspect="1"/>
          </p:cNvGraphicFramePr>
          <p:nvPr>
            <p:extLst>
              <p:ext uri="{D42A27DB-BD31-4B8C-83A1-F6EECF244321}">
                <p14:modId xmlns:p14="http://schemas.microsoft.com/office/powerpoint/2010/main" val="3963729567"/>
              </p:ext>
            </p:extLst>
          </p:nvPr>
        </p:nvGraphicFramePr>
        <p:xfrm>
          <a:off x="1981200" y="2286000"/>
          <a:ext cx="5383212" cy="2987675"/>
        </p:xfrm>
        <a:graphic>
          <a:graphicData uri="http://schemas.openxmlformats.org/presentationml/2006/ole">
            <mc:AlternateContent xmlns:mc="http://schemas.openxmlformats.org/markup-compatibility/2006">
              <mc:Choice xmlns:v="urn:schemas-microsoft-com:vml" Requires="v">
                <p:oleObj name="CorelDRAW" r:id="rId5" imgW="4152240" imgH="2553120" progId="">
                  <p:embed/>
                </p:oleObj>
              </mc:Choice>
              <mc:Fallback>
                <p:oleObj name="CorelDRAW" r:id="rId5" imgW="4152240" imgH="2553120" progId="">
                  <p:embed/>
                  <p:pic>
                    <p:nvPicPr>
                      <p:cNvPr id="10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2286000"/>
                        <a:ext cx="5383212" cy="2987675"/>
                      </a:xfrm>
                      <a:prstGeom prst="rect">
                        <a:avLst/>
                      </a:prstGeom>
                      <a:noFill/>
                    </p:spPr>
                  </p:pic>
                </p:oleObj>
              </mc:Fallback>
            </mc:AlternateContent>
          </a:graphicData>
        </a:graphic>
      </p:graphicFrame>
      <p:pic>
        <p:nvPicPr>
          <p:cNvPr id="3" name="Audio 2">
            <a:hlinkClick r:id="" action="ppaction://media"/>
            <a:extLst>
              <a:ext uri="{FF2B5EF4-FFF2-40B4-BE49-F238E27FC236}">
                <a16:creationId xmlns:a16="http://schemas.microsoft.com/office/drawing/2014/main" id="{A6E59C5F-32E9-20C4-E66B-0FFCB47F51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34719777"/>
      </p:ext>
    </p:extLst>
  </p:cSld>
  <p:clrMapOvr>
    <a:masterClrMapping/>
  </p:clrMapOvr>
  <p:transition advTm="8725">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30</a:t>
            </a:fld>
            <a:endParaRPr lang="en-US" dirty="0"/>
          </a:p>
        </p:txBody>
      </p:sp>
      <p:sp>
        <p:nvSpPr>
          <p:cNvPr id="6" name="TextBox 5"/>
          <p:cNvSpPr txBox="1"/>
          <p:nvPr/>
        </p:nvSpPr>
        <p:spPr>
          <a:xfrm>
            <a:off x="236538" y="764421"/>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Rectangle 6"/>
          <p:cNvSpPr/>
          <p:nvPr/>
        </p:nvSpPr>
        <p:spPr>
          <a:xfrm>
            <a:off x="236538" y="1219200"/>
            <a:ext cx="8602662" cy="1813195"/>
          </a:xfrm>
          <a:prstGeom prst="rect">
            <a:avLst/>
          </a:prstGeom>
        </p:spPr>
        <p:txBody>
          <a:bodyPr wrap="square">
            <a:spAutoFit/>
          </a:bodyPr>
          <a:lstStyle/>
          <a:p>
            <a:r>
              <a:rPr lang="en-US" sz="2800" dirty="0"/>
              <a:t>A line source (such as highway traffic) makes the sound appear to emanate from a line rather than a point, which results in cylindrical spreading. The sound level attenuates at a drop-off rate of 3 dB(A) for each doubling of distance.</a:t>
            </a:r>
          </a:p>
        </p:txBody>
      </p:sp>
      <p:pic>
        <p:nvPicPr>
          <p:cNvPr id="8" name="Picture 4" descr="PAGE 26"/>
          <p:cNvPicPr>
            <a:picLocks noChangeAspect="1" noChangeArrowheads="1"/>
          </p:cNvPicPr>
          <p:nvPr/>
        </p:nvPicPr>
        <p:blipFill>
          <a:blip r:embed="rId5" cstate="print"/>
          <a:srcRect t="10779"/>
          <a:stretch>
            <a:fillRect/>
          </a:stretch>
        </p:blipFill>
        <p:spPr>
          <a:xfrm>
            <a:off x="914400" y="3032395"/>
            <a:ext cx="7467600" cy="2842076"/>
          </a:xfrm>
          <a:prstGeom prst="rect">
            <a:avLst/>
          </a:prstGeom>
          <a:noFill/>
          <a:ln/>
        </p:spPr>
      </p:pic>
      <p:sp>
        <p:nvSpPr>
          <p:cNvPr id="9" name="Text Box 7"/>
          <p:cNvSpPr txBox="1">
            <a:spLocks noChangeArrowheads="1"/>
          </p:cNvSpPr>
          <p:nvPr/>
        </p:nvSpPr>
        <p:spPr bwMode="auto">
          <a:xfrm>
            <a:off x="1066800" y="5737152"/>
            <a:ext cx="4505325" cy="274638"/>
          </a:xfrm>
          <a:prstGeom prst="rect">
            <a:avLst/>
          </a:prstGeom>
          <a:noFill/>
          <a:ln w="9525">
            <a:noFill/>
            <a:miter lim="800000"/>
            <a:headEnd/>
            <a:tailEnd/>
          </a:ln>
          <a:effectLst/>
        </p:spPr>
        <p:txBody>
          <a:bodyPr>
            <a:spAutoFit/>
          </a:bodyPr>
          <a:lstStyle/>
          <a:p>
            <a:pPr>
              <a:spcBef>
                <a:spcPct val="50000"/>
              </a:spcBef>
            </a:pPr>
            <a:r>
              <a:rPr lang="en-US" sz="1200" dirty="0"/>
              <a:t>Source: CALTRANS Technical Noise Supplement, 1998</a:t>
            </a:r>
          </a:p>
        </p:txBody>
      </p:sp>
      <p:pic>
        <p:nvPicPr>
          <p:cNvPr id="5" name="Audio 4">
            <a:hlinkClick r:id="" action="ppaction://media"/>
            <a:extLst>
              <a:ext uri="{FF2B5EF4-FFF2-40B4-BE49-F238E27FC236}">
                <a16:creationId xmlns:a16="http://schemas.microsoft.com/office/drawing/2014/main" id="{483BAFAB-580B-97A5-A089-BD0CBC19AD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82319895"/>
      </p:ext>
    </p:extLst>
  </p:cSld>
  <p:clrMapOvr>
    <a:masterClrMapping/>
  </p:clrMapOvr>
  <mc:AlternateContent xmlns:mc="http://schemas.openxmlformats.org/markup-compatibility/2006" xmlns:p14="http://schemas.microsoft.com/office/powerpoint/2010/main">
    <mc:Choice Requires="p14">
      <p:transition spd="med" p14:dur="700" advTm="22511">
        <p:fade/>
      </p:transition>
    </mc:Choice>
    <mc:Fallback xmlns="">
      <p:transition spd="med" advTm="225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10BF8C-C48D-4718-81D2-ECFEF5948A93}"/>
              </a:ext>
            </a:extLst>
          </p:cNvPr>
          <p:cNvSpPr txBox="1"/>
          <p:nvPr/>
        </p:nvSpPr>
        <p:spPr>
          <a:xfrm>
            <a:off x="381000" y="949087"/>
            <a:ext cx="8382000" cy="584775"/>
          </a:xfrm>
          <a:prstGeom prst="rect">
            <a:avLst/>
          </a:prstGeom>
          <a:noFill/>
        </p:spPr>
        <p:txBody>
          <a:bodyPr wrap="square" rtlCol="0">
            <a:spAutoFit/>
          </a:bodyPr>
          <a:lstStyle/>
          <a:p>
            <a:pPr algn="ctr"/>
            <a:r>
              <a:rPr lang="en-US" sz="3200" b="1" dirty="0"/>
              <a:t>Receptors vs. Receivers</a:t>
            </a:r>
          </a:p>
        </p:txBody>
      </p:sp>
      <p:sp>
        <p:nvSpPr>
          <p:cNvPr id="3" name="Rectangle 2">
            <a:extLst>
              <a:ext uri="{FF2B5EF4-FFF2-40B4-BE49-F238E27FC236}">
                <a16:creationId xmlns:a16="http://schemas.microsoft.com/office/drawing/2014/main" id="{52A4FE7C-DC85-40C5-9AAC-99A460385E6A}"/>
              </a:ext>
            </a:extLst>
          </p:cNvPr>
          <p:cNvSpPr/>
          <p:nvPr/>
        </p:nvSpPr>
        <p:spPr>
          <a:xfrm>
            <a:off x="24063" y="1397674"/>
            <a:ext cx="4572001" cy="3662541"/>
          </a:xfrm>
          <a:prstGeom prst="rect">
            <a:avLst/>
          </a:prstGeom>
        </p:spPr>
        <p:txBody>
          <a:bodyPr wrap="square">
            <a:spAutoFit/>
          </a:bodyPr>
          <a:lstStyle/>
          <a:p>
            <a:pPr algn="ctr"/>
            <a:r>
              <a:rPr lang="en-US" sz="3200" b="1" dirty="0"/>
              <a:t>RECEPTOR</a:t>
            </a:r>
          </a:p>
          <a:p>
            <a:pPr marL="457200" indent="-457200">
              <a:buFont typeface="Arial" panose="020B0604020202020204" pitchFamily="34" charset="0"/>
              <a:buChar char="•"/>
            </a:pPr>
            <a:r>
              <a:rPr lang="en-US" sz="2500" dirty="0"/>
              <a:t>A discrete or </a:t>
            </a:r>
            <a:r>
              <a:rPr lang="en-US" sz="2500" u="sng" dirty="0"/>
              <a:t>representative</a:t>
            </a:r>
            <a:r>
              <a:rPr lang="en-US" sz="2500" dirty="0"/>
              <a:t> location of a noise sensitive area(s), for any of the land uses listed in FHWA’s NAC Table</a:t>
            </a:r>
          </a:p>
          <a:p>
            <a:pPr marL="457200" indent="-457200">
              <a:buFont typeface="Arial" panose="020B0604020202020204" pitchFamily="34" charset="0"/>
              <a:buChar char="•"/>
            </a:pPr>
            <a:r>
              <a:rPr lang="en-US" sz="2500" dirty="0"/>
              <a:t>A specific XY point in the Traffic Noise Model for which traffic noise is </a:t>
            </a:r>
            <a:r>
              <a:rPr lang="en-US" sz="2500" i="1" dirty="0"/>
              <a:t>predicted</a:t>
            </a:r>
            <a:r>
              <a:rPr lang="en-US" sz="2500" dirty="0"/>
              <a:t> for</a:t>
            </a:r>
          </a:p>
        </p:txBody>
      </p:sp>
      <p:sp>
        <p:nvSpPr>
          <p:cNvPr id="4" name="Rectangle 3">
            <a:extLst>
              <a:ext uri="{FF2B5EF4-FFF2-40B4-BE49-F238E27FC236}">
                <a16:creationId xmlns:a16="http://schemas.microsoft.com/office/drawing/2014/main" id="{41AC2044-2E4E-4A52-80AE-ECC463E789E1}"/>
              </a:ext>
            </a:extLst>
          </p:cNvPr>
          <p:cNvSpPr/>
          <p:nvPr/>
        </p:nvSpPr>
        <p:spPr>
          <a:xfrm>
            <a:off x="4584033" y="1397674"/>
            <a:ext cx="4572000" cy="2616101"/>
          </a:xfrm>
          <a:prstGeom prst="rect">
            <a:avLst/>
          </a:prstGeom>
        </p:spPr>
        <p:txBody>
          <a:bodyPr wrap="square">
            <a:spAutoFit/>
          </a:bodyPr>
          <a:lstStyle/>
          <a:p>
            <a:pPr algn="ctr"/>
            <a:r>
              <a:rPr lang="en-US" sz="3200" b="1" dirty="0"/>
              <a:t>RECEIVER</a:t>
            </a:r>
          </a:p>
          <a:p>
            <a:pPr marL="457200" indent="-457200">
              <a:buFont typeface="Arial" panose="020B0604020202020204" pitchFamily="34" charset="0"/>
              <a:buChar char="•"/>
            </a:pPr>
            <a:r>
              <a:rPr lang="en-US" sz="2500" dirty="0"/>
              <a:t>A physical real-life recipient of noise</a:t>
            </a:r>
          </a:p>
          <a:p>
            <a:pPr marL="457200" indent="-457200">
              <a:buFont typeface="Arial" panose="020B0604020202020204" pitchFamily="34" charset="0"/>
              <a:buChar char="•"/>
            </a:pPr>
            <a:r>
              <a:rPr lang="en-US" sz="2500" dirty="0"/>
              <a:t>A human or animal ear</a:t>
            </a:r>
          </a:p>
          <a:p>
            <a:pPr marL="457200" indent="-457200">
              <a:buFont typeface="Arial" panose="020B0604020202020204" pitchFamily="34" charset="0"/>
              <a:buChar char="•"/>
            </a:pPr>
            <a:endParaRPr lang="en-US" sz="2500" dirty="0"/>
          </a:p>
          <a:p>
            <a:pPr algn="ctr"/>
            <a:endParaRPr lang="en-US" sz="3200" b="1" dirty="0"/>
          </a:p>
        </p:txBody>
      </p:sp>
      <p:sp>
        <p:nvSpPr>
          <p:cNvPr id="5" name="Rectangle 4">
            <a:extLst>
              <a:ext uri="{FF2B5EF4-FFF2-40B4-BE49-F238E27FC236}">
                <a16:creationId xmlns:a16="http://schemas.microsoft.com/office/drawing/2014/main" id="{77D14988-1A2D-4797-9E2B-1AA2255FA387}"/>
              </a:ext>
            </a:extLst>
          </p:cNvPr>
          <p:cNvSpPr/>
          <p:nvPr/>
        </p:nvSpPr>
        <p:spPr>
          <a:xfrm>
            <a:off x="-12032" y="4998660"/>
            <a:ext cx="9144000" cy="1384995"/>
          </a:xfrm>
          <a:prstGeom prst="rect">
            <a:avLst/>
          </a:prstGeom>
        </p:spPr>
        <p:txBody>
          <a:bodyPr wrap="square">
            <a:spAutoFit/>
          </a:bodyPr>
          <a:lstStyle/>
          <a:p>
            <a:pPr algn="ctr"/>
            <a:r>
              <a:rPr lang="en-US" sz="2800" b="1" dirty="0">
                <a:solidFill>
                  <a:srgbClr val="FF0000"/>
                </a:solidFill>
              </a:rPr>
              <a:t>Oftentimes, these two words are used interchangeably. Some instances require the use of one word or the other.</a:t>
            </a:r>
            <a:endParaRPr lang="en-US" sz="2800" dirty="0">
              <a:solidFill>
                <a:srgbClr val="FF0000"/>
              </a:solidFill>
            </a:endParaRPr>
          </a:p>
        </p:txBody>
      </p:sp>
      <p:sp>
        <p:nvSpPr>
          <p:cNvPr id="6" name="TextBox 5">
            <a:extLst>
              <a:ext uri="{FF2B5EF4-FFF2-40B4-BE49-F238E27FC236}">
                <a16:creationId xmlns:a16="http://schemas.microsoft.com/office/drawing/2014/main" id="{2156EAAB-B6E1-4F3F-8265-6D28AD6D0472}"/>
              </a:ext>
            </a:extLst>
          </p:cNvPr>
          <p:cNvSpPr txBox="1"/>
          <p:nvPr/>
        </p:nvSpPr>
        <p:spPr>
          <a:xfrm>
            <a:off x="236538" y="764421"/>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13" name="Audio 12">
            <a:hlinkClick r:id="" action="ppaction://media"/>
            <a:extLst>
              <a:ext uri="{FF2B5EF4-FFF2-40B4-BE49-F238E27FC236}">
                <a16:creationId xmlns:a16="http://schemas.microsoft.com/office/drawing/2014/main" id="{6A87336C-790E-0867-F463-6923061727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6878679"/>
      </p:ext>
    </p:extLst>
  </p:cSld>
  <p:clrMapOvr>
    <a:masterClrMapping/>
  </p:clrMapOvr>
  <mc:AlternateContent xmlns:mc="http://schemas.openxmlformats.org/markup-compatibility/2006" xmlns:p14="http://schemas.microsoft.com/office/powerpoint/2010/main">
    <mc:Choice Requires="p14">
      <p:transition spd="med" p14:dur="700" advTm="35461">
        <p:fade/>
      </p:transition>
    </mc:Choice>
    <mc:Fallback xmlns="">
      <p:transition spd="med" advTm="35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32</a:t>
            </a:fld>
            <a:endParaRPr lang="en-US" dirty="0"/>
          </a:p>
        </p:txBody>
      </p:sp>
      <p:sp>
        <p:nvSpPr>
          <p:cNvPr id="3" name="Rectangle 2"/>
          <p:cNvSpPr txBox="1">
            <a:spLocks noChangeArrowheads="1"/>
          </p:cNvSpPr>
          <p:nvPr/>
        </p:nvSpPr>
        <p:spPr>
          <a:xfrm>
            <a:off x="228600" y="1503470"/>
            <a:ext cx="9143999" cy="1600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Ground absorption is how the ground surface tends to absorb or reflect traffic noise. There are two general</a:t>
            </a:r>
            <a:r>
              <a:rPr kumimoji="0" lang="en-US" sz="3200" b="0" i="0" u="none" strike="noStrike" kern="1200" cap="none" spc="0" normalizeH="0" noProof="0" dirty="0">
                <a:ln>
                  <a:noFill/>
                </a:ln>
                <a:solidFill>
                  <a:schemeClr val="tx1"/>
                </a:solidFill>
                <a:effectLst/>
                <a:uLnTx/>
                <a:uFillTx/>
                <a:latin typeface="+mj-lt"/>
                <a:ea typeface="+mj-ea"/>
                <a:cs typeface="+mj-cs"/>
              </a:rPr>
              <a:t> classifications for the ground surface type:</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txBox="1">
            <a:spLocks noChangeArrowheads="1"/>
          </p:cNvSpPr>
          <p:nvPr/>
        </p:nvSpPr>
        <p:spPr>
          <a:xfrm>
            <a:off x="1240630" y="3733800"/>
            <a:ext cx="7119938" cy="504825"/>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effectLst/>
                <a:uLnTx/>
                <a:uFillTx/>
                <a:latin typeface="+mn-lt"/>
                <a:ea typeface="+mn-ea"/>
                <a:cs typeface="+mn-cs"/>
              </a:rPr>
              <a:t>Hard Sites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Soft Sites</a:t>
            </a:r>
            <a:endParaRPr kumimoji="0" lang="en-US" sz="2800" b="0" i="0" u="none" strike="noStrike" kern="1200" cap="none" spc="0" normalizeH="0" baseline="0" noProof="0" dirty="0">
              <a:ln>
                <a:noFill/>
              </a:ln>
              <a:effectLst/>
              <a:uLnTx/>
              <a:uFillTx/>
              <a:latin typeface="+mn-lt"/>
              <a:ea typeface="+mn-ea"/>
              <a:cs typeface="+mn-cs"/>
            </a:endParaRPr>
          </a:p>
        </p:txBody>
      </p:sp>
      <p:sp>
        <p:nvSpPr>
          <p:cNvPr id="9" name="TextBox 8"/>
          <p:cNvSpPr txBox="1"/>
          <p:nvPr/>
        </p:nvSpPr>
        <p:spPr>
          <a:xfrm>
            <a:off x="228600" y="805934"/>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11" name="Audio 10">
            <a:hlinkClick r:id="" action="ppaction://media"/>
            <a:extLst>
              <a:ext uri="{FF2B5EF4-FFF2-40B4-BE49-F238E27FC236}">
                <a16:creationId xmlns:a16="http://schemas.microsoft.com/office/drawing/2014/main" id="{7A845274-1798-04E4-2AD0-3AAEAE72A8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21583495"/>
      </p:ext>
    </p:extLst>
  </p:cSld>
  <p:clrMapOvr>
    <a:masterClrMapping/>
  </p:clrMapOvr>
  <mc:AlternateContent xmlns:mc="http://schemas.openxmlformats.org/markup-compatibility/2006" xmlns:p14="http://schemas.microsoft.com/office/powerpoint/2010/main">
    <mc:Choice Requires="p14">
      <p:transition spd="med" p14:dur="700" advTm="25961">
        <p:fade/>
      </p:transition>
    </mc:Choice>
    <mc:Fallback xmlns="">
      <p:transition spd="med" advTm="259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33</a:t>
            </a:fld>
            <a:endParaRPr lang="en-US" dirty="0"/>
          </a:p>
        </p:txBody>
      </p:sp>
      <p:sp>
        <p:nvSpPr>
          <p:cNvPr id="6" name="TextBox 5"/>
          <p:cNvSpPr txBox="1"/>
          <p:nvPr/>
        </p:nvSpPr>
        <p:spPr>
          <a:xfrm>
            <a:off x="228600" y="787956"/>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Rectangle 2"/>
          <p:cNvSpPr txBox="1">
            <a:spLocks noChangeArrowheads="1"/>
          </p:cNvSpPr>
          <p:nvPr/>
        </p:nvSpPr>
        <p:spPr>
          <a:xfrm>
            <a:off x="457200" y="1531144"/>
            <a:ext cx="8458200" cy="379571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A “Hard Site” is a reflective ground surface between the source and the receptor,</a:t>
            </a:r>
            <a:r>
              <a:rPr kumimoji="0" lang="en-US" sz="2800" b="0" i="0" u="none" strike="noStrike" kern="1200" cap="none" spc="0" normalizeH="0" noProof="0" dirty="0">
                <a:ln>
                  <a:noFill/>
                </a:ln>
                <a:solidFill>
                  <a:schemeClr val="tx1"/>
                </a:solidFill>
                <a:effectLst/>
                <a:uLnTx/>
                <a:uFillTx/>
                <a:latin typeface="+mj-lt"/>
                <a:ea typeface="+mj-ea"/>
                <a:cs typeface="+mj-cs"/>
              </a:rPr>
              <a:t> such as: </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en-US" sz="2800" dirty="0">
              <a:latin typeface="+mj-lt"/>
              <a:ea typeface="+mj-ea"/>
              <a:cs typeface="+mj-cs"/>
            </a:endParaRPr>
          </a:p>
          <a:p>
            <a:pPr>
              <a:spcBef>
                <a:spcPct val="0"/>
              </a:spcBef>
              <a:buFont typeface="Arial" pitchFamily="34" charset="0"/>
              <a:buChar char="•"/>
            </a:pPr>
            <a:r>
              <a:rPr lang="en-US" sz="2800" dirty="0"/>
              <a:t>  Parking Lots (Concrete, asphalt, etc.)</a:t>
            </a:r>
          </a:p>
          <a:p>
            <a:pPr>
              <a:spcBef>
                <a:spcPct val="0"/>
              </a:spcBef>
              <a:buFont typeface="Arial" pitchFamily="34" charset="0"/>
              <a:buChar char="•"/>
            </a:pPr>
            <a:r>
              <a:rPr lang="en-US" sz="2800" dirty="0"/>
              <a:t>  Water</a:t>
            </a:r>
          </a:p>
          <a:p>
            <a:pPr>
              <a:spcBef>
                <a:spcPct val="0"/>
              </a:spcBef>
            </a:pPr>
            <a:endParaRPr lang="en-US" sz="2800" dirty="0"/>
          </a:p>
          <a:p>
            <a:pPr>
              <a:spcBef>
                <a:spcPct val="0"/>
              </a:spcBef>
            </a:pPr>
            <a:r>
              <a:rPr lang="en-US" sz="2800" dirty="0"/>
              <a:t>The “Hard Site” drop-off rate is typically considered to be 3 dB(A) per doubling of distance.</a:t>
            </a:r>
          </a:p>
          <a:p>
            <a:pPr>
              <a:spcBef>
                <a:spcPct val="0"/>
              </a:spcBef>
            </a:pPr>
            <a:endParaRPr lang="en-US" sz="2800" dirty="0"/>
          </a:p>
        </p:txBody>
      </p:sp>
      <p:pic>
        <p:nvPicPr>
          <p:cNvPr id="4" name="Audio 3">
            <a:hlinkClick r:id="" action="ppaction://media"/>
            <a:extLst>
              <a:ext uri="{FF2B5EF4-FFF2-40B4-BE49-F238E27FC236}">
                <a16:creationId xmlns:a16="http://schemas.microsoft.com/office/drawing/2014/main" id="{3899EDE5-7F18-DA27-B6A4-A177670CBF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32640346"/>
      </p:ext>
    </p:extLst>
  </p:cSld>
  <p:clrMapOvr>
    <a:masterClrMapping/>
  </p:clrMapOvr>
  <mc:AlternateContent xmlns:mc="http://schemas.openxmlformats.org/markup-compatibility/2006" xmlns:p14="http://schemas.microsoft.com/office/powerpoint/2010/main">
    <mc:Choice Requires="p14">
      <p:transition spd="med" p14:dur="700" advTm="20417">
        <p:fade/>
      </p:transition>
    </mc:Choice>
    <mc:Fallback xmlns="">
      <p:transition spd="med" advTm="204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34</a:t>
            </a:fld>
            <a:endParaRPr lang="en-US" dirty="0"/>
          </a:p>
        </p:txBody>
      </p:sp>
      <p:sp>
        <p:nvSpPr>
          <p:cNvPr id="6" name="TextBox 5"/>
          <p:cNvSpPr txBox="1"/>
          <p:nvPr/>
        </p:nvSpPr>
        <p:spPr>
          <a:xfrm>
            <a:off x="152400" y="824329"/>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Rectangle 6"/>
          <p:cNvSpPr/>
          <p:nvPr/>
        </p:nvSpPr>
        <p:spPr>
          <a:xfrm>
            <a:off x="0" y="1524000"/>
            <a:ext cx="9144000" cy="4401205"/>
          </a:xfrm>
          <a:prstGeom prst="rect">
            <a:avLst/>
          </a:prstGeom>
        </p:spPr>
        <p:txBody>
          <a:bodyPr wrap="square">
            <a:spAutoFit/>
          </a:bodyPr>
          <a:lstStyle/>
          <a:p>
            <a:pPr lvl="0">
              <a:spcBef>
                <a:spcPct val="0"/>
              </a:spcBef>
              <a:defRPr/>
            </a:pPr>
            <a:r>
              <a:rPr lang="en-US" sz="2800" dirty="0"/>
              <a:t>A “Soft Site” is an absorptive ground surface between the source and the receptor, such as: </a:t>
            </a:r>
          </a:p>
          <a:p>
            <a:pPr lvl="0">
              <a:spcBef>
                <a:spcPct val="0"/>
              </a:spcBef>
              <a:defRPr/>
            </a:pPr>
            <a:endParaRPr lang="en-US" sz="2800" dirty="0"/>
          </a:p>
          <a:p>
            <a:pPr>
              <a:spcBef>
                <a:spcPct val="0"/>
              </a:spcBef>
              <a:buFont typeface="Arial" pitchFamily="34" charset="0"/>
              <a:buChar char="•"/>
            </a:pPr>
            <a:r>
              <a:rPr lang="en-US" sz="2800" dirty="0"/>
              <a:t>  Grass/Lawn</a:t>
            </a:r>
          </a:p>
          <a:p>
            <a:pPr>
              <a:spcBef>
                <a:spcPct val="0"/>
              </a:spcBef>
              <a:buFont typeface="Arial" pitchFamily="34" charset="0"/>
              <a:buChar char="•"/>
            </a:pPr>
            <a:r>
              <a:rPr lang="en-US" sz="2800" dirty="0"/>
              <a:t>  Loose Soil</a:t>
            </a:r>
          </a:p>
          <a:p>
            <a:pPr>
              <a:spcBef>
                <a:spcPct val="0"/>
              </a:spcBef>
              <a:buFont typeface="Arial" pitchFamily="34" charset="0"/>
              <a:buChar char="•"/>
            </a:pPr>
            <a:r>
              <a:rPr lang="en-US" sz="2800" dirty="0"/>
              <a:t>  Snow</a:t>
            </a:r>
          </a:p>
          <a:p>
            <a:pPr>
              <a:spcBef>
                <a:spcPct val="0"/>
              </a:spcBef>
            </a:pPr>
            <a:endParaRPr lang="en-US" sz="2800" dirty="0"/>
          </a:p>
          <a:p>
            <a:pPr>
              <a:spcBef>
                <a:spcPct val="0"/>
              </a:spcBef>
            </a:pPr>
            <a:r>
              <a:rPr lang="en-US" sz="2800" dirty="0"/>
              <a:t>The “Soft Site ” drop-off rate is typically considered to be 4.5 to 6 dB(A) per doubling of distance.</a:t>
            </a:r>
          </a:p>
          <a:p>
            <a:pPr>
              <a:spcBef>
                <a:spcPct val="0"/>
              </a:spcBef>
            </a:pPr>
            <a:endParaRPr lang="en-US" sz="2800" dirty="0"/>
          </a:p>
        </p:txBody>
      </p:sp>
      <p:pic>
        <p:nvPicPr>
          <p:cNvPr id="11" name="Audio 10">
            <a:hlinkClick r:id="" action="ppaction://media"/>
            <a:extLst>
              <a:ext uri="{FF2B5EF4-FFF2-40B4-BE49-F238E27FC236}">
                <a16:creationId xmlns:a16="http://schemas.microsoft.com/office/drawing/2014/main" id="{EBDBA0B9-2A4B-0B3A-19C3-37F77C738B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86723011"/>
      </p:ext>
    </p:extLst>
  </p:cSld>
  <p:clrMapOvr>
    <a:masterClrMapping/>
  </p:clrMapOvr>
  <mc:AlternateContent xmlns:mc="http://schemas.openxmlformats.org/markup-compatibility/2006" xmlns:p14="http://schemas.microsoft.com/office/powerpoint/2010/main">
    <mc:Choice Requires="p14">
      <p:transition spd="med" p14:dur="700" advTm="18725">
        <p:fade/>
      </p:transition>
    </mc:Choice>
    <mc:Fallback xmlns="">
      <p:transition spd="med" advTm="187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35</a:t>
            </a:fld>
            <a:endParaRPr lang="en-US" dirty="0"/>
          </a:p>
        </p:txBody>
      </p:sp>
      <p:sp>
        <p:nvSpPr>
          <p:cNvPr id="6" name="TextBox 5"/>
          <p:cNvSpPr txBox="1"/>
          <p:nvPr/>
        </p:nvSpPr>
        <p:spPr>
          <a:xfrm>
            <a:off x="228600" y="773668"/>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Rectangle 2"/>
          <p:cNvSpPr txBox="1">
            <a:spLocks noChangeArrowheads="1"/>
          </p:cNvSpPr>
          <p:nvPr/>
        </p:nvSpPr>
        <p:spPr>
          <a:xfrm>
            <a:off x="76200" y="1439862"/>
            <a:ext cx="9144000" cy="1989138"/>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Calculate the noise level from a </a:t>
            </a:r>
            <a:r>
              <a:rPr kumimoji="0" lang="en-US" sz="2800" b="1" i="0" u="none" strike="noStrike" kern="1200" cap="none" spc="0" normalizeH="0" baseline="0" noProof="0" dirty="0">
                <a:ln>
                  <a:noFill/>
                </a:ln>
                <a:effectLst/>
                <a:uLnTx/>
                <a:uFillTx/>
                <a:latin typeface="+mj-lt"/>
                <a:ea typeface="+mj-ea"/>
                <a:cs typeface="+mj-cs"/>
              </a:rPr>
              <a:t>Point Source </a:t>
            </a:r>
            <a:r>
              <a:rPr kumimoji="0" lang="en-US" sz="2800" b="0" i="0" u="none" strike="noStrike" kern="1200" cap="none" spc="0" normalizeH="0" baseline="0" noProof="0" dirty="0">
                <a:ln>
                  <a:noFill/>
                </a:ln>
                <a:solidFill>
                  <a:schemeClr val="tx1"/>
                </a:solidFill>
                <a:effectLst/>
                <a:uLnTx/>
                <a:uFillTx/>
                <a:latin typeface="+mj-lt"/>
                <a:ea typeface="+mj-ea"/>
                <a:cs typeface="+mj-cs"/>
              </a:rPr>
              <a:t>to a receptor 200 feet away if the noise level at 50 feet is 76 dB(A).</a:t>
            </a:r>
            <a:r>
              <a:rPr kumimoji="0" lang="en-US" sz="2800" b="0" i="0" u="none" strike="noStrike" kern="1200" cap="none" spc="0" normalizeH="0" noProof="0" dirty="0">
                <a:ln>
                  <a:noFill/>
                </a:ln>
                <a:solidFill>
                  <a:schemeClr val="tx1"/>
                </a:solidFill>
                <a:effectLst/>
                <a:uLnTx/>
                <a:uFillTx/>
                <a:latin typeface="+mj-lt"/>
                <a:ea typeface="+mj-ea"/>
                <a:cs typeface="+mj-cs"/>
              </a:rPr>
              <a:t>  Assume the ground surface is “soft”.  (Assume a drop off rate of 6 dB(A) per doubling of distance).  </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Rectangle 3"/>
          <p:cNvSpPr txBox="1">
            <a:spLocks noChangeArrowheads="1"/>
          </p:cNvSpPr>
          <p:nvPr/>
        </p:nvSpPr>
        <p:spPr>
          <a:xfrm>
            <a:off x="1828800" y="3977759"/>
            <a:ext cx="7004050" cy="131127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100 feet = __ dB(A)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a:t>200 feet = __ dB(A)</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8E70C30E-E567-4959-AAC1-40EC69A690E8}"/>
              </a:ext>
            </a:extLst>
          </p:cNvPr>
          <p:cNvSpPr txBox="1"/>
          <p:nvPr/>
        </p:nvSpPr>
        <p:spPr>
          <a:xfrm>
            <a:off x="4037308" y="4114800"/>
            <a:ext cx="534692" cy="375444"/>
          </a:xfrm>
          <a:prstGeom prst="rect">
            <a:avLst/>
          </a:prstGeom>
          <a:noFill/>
        </p:spPr>
        <p:txBody>
          <a:bodyPr wrap="square" rtlCol="0">
            <a:spAutoFit/>
          </a:bodyPr>
          <a:lstStyle/>
          <a:p>
            <a:r>
              <a:rPr lang="en-US" b="1" dirty="0">
                <a:solidFill>
                  <a:srgbClr val="00B050"/>
                </a:solidFill>
              </a:rPr>
              <a:t>70</a:t>
            </a:r>
            <a:endParaRPr lang="en-US" dirty="0"/>
          </a:p>
        </p:txBody>
      </p:sp>
      <p:sp>
        <p:nvSpPr>
          <p:cNvPr id="10" name="TextBox 9">
            <a:extLst>
              <a:ext uri="{FF2B5EF4-FFF2-40B4-BE49-F238E27FC236}">
                <a16:creationId xmlns:a16="http://schemas.microsoft.com/office/drawing/2014/main" id="{E7F909F4-A1D6-46A6-B558-F58DBCA3AE07}"/>
              </a:ext>
            </a:extLst>
          </p:cNvPr>
          <p:cNvSpPr txBox="1"/>
          <p:nvPr/>
        </p:nvSpPr>
        <p:spPr>
          <a:xfrm>
            <a:off x="4038600" y="4633397"/>
            <a:ext cx="533400" cy="369332"/>
          </a:xfrm>
          <a:prstGeom prst="rect">
            <a:avLst/>
          </a:prstGeom>
          <a:noFill/>
        </p:spPr>
        <p:txBody>
          <a:bodyPr wrap="square" rtlCol="0">
            <a:spAutoFit/>
          </a:bodyPr>
          <a:lstStyle/>
          <a:p>
            <a:r>
              <a:rPr lang="en-US" b="1" dirty="0">
                <a:solidFill>
                  <a:srgbClr val="00B050"/>
                </a:solidFill>
              </a:rPr>
              <a:t>64</a:t>
            </a:r>
            <a:endParaRPr lang="en-US" dirty="0"/>
          </a:p>
        </p:txBody>
      </p:sp>
      <p:pic>
        <p:nvPicPr>
          <p:cNvPr id="5" name="Audio 4">
            <a:hlinkClick r:id="" action="ppaction://media"/>
            <a:extLst>
              <a:ext uri="{FF2B5EF4-FFF2-40B4-BE49-F238E27FC236}">
                <a16:creationId xmlns:a16="http://schemas.microsoft.com/office/drawing/2014/main" id="{D64995DD-56DF-A649-E657-F6CB6CCAC0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82169991"/>
      </p:ext>
    </p:extLst>
  </p:cSld>
  <p:clrMapOvr>
    <a:masterClrMapping/>
  </p:clrMapOvr>
  <mc:AlternateContent xmlns:mc="http://schemas.openxmlformats.org/markup-compatibility/2006" xmlns:p14="http://schemas.microsoft.com/office/powerpoint/2010/main">
    <mc:Choice Requires="p14">
      <p:transition spd="med" p14:dur="700" advTm="34997">
        <p:fade/>
      </p:transition>
    </mc:Choice>
    <mc:Fallback xmlns="">
      <p:transition spd="med" advTm="34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3"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12CD3E-5FA6-49DE-B5C0-B53B2A269BA2}"/>
              </a:ext>
            </a:extLst>
          </p:cNvPr>
          <p:cNvSpPr txBox="1"/>
          <p:nvPr/>
        </p:nvSpPr>
        <p:spPr>
          <a:xfrm>
            <a:off x="2438400" y="3429000"/>
            <a:ext cx="4419600" cy="1557349"/>
          </a:xfrm>
          <a:prstGeom prst="rect">
            <a:avLst/>
          </a:prstGeom>
          <a:noFill/>
        </p:spPr>
        <p:txBody>
          <a:bodyPr wrap="square" rtlCol="0">
            <a:spAutoFit/>
          </a:bodyPr>
          <a:lstStyle/>
          <a:p>
            <a:pPr marL="342900" lvl="0" indent="-342900">
              <a:spcBef>
                <a:spcPct val="20000"/>
              </a:spcBef>
              <a:buFont typeface="Arial" pitchFamily="34" charset="0"/>
              <a:buChar char="•"/>
              <a:defRPr/>
            </a:pPr>
            <a:r>
              <a:rPr lang="en-US" sz="2800" dirty="0"/>
              <a:t>100 feet = __ dB(A)</a:t>
            </a:r>
          </a:p>
          <a:p>
            <a:pPr marL="342900" lvl="0" indent="-342900">
              <a:spcBef>
                <a:spcPct val="20000"/>
              </a:spcBef>
              <a:buFont typeface="Arial" pitchFamily="34" charset="0"/>
              <a:buChar char="•"/>
              <a:defRPr/>
            </a:pPr>
            <a:r>
              <a:rPr lang="en-US" sz="2800" dirty="0"/>
              <a:t>200 feet = __ dB(A)</a:t>
            </a:r>
          </a:p>
          <a:p>
            <a:pPr marL="342900" indent="-342900">
              <a:spcBef>
                <a:spcPct val="20000"/>
              </a:spcBef>
              <a:buFont typeface="Arial" pitchFamily="34" charset="0"/>
              <a:buChar char="•"/>
              <a:defRPr/>
            </a:pPr>
            <a:r>
              <a:rPr lang="en-US" sz="2800" dirty="0"/>
              <a:t>400 feet = __ dB(A)</a:t>
            </a:r>
          </a:p>
        </p:txBody>
      </p:sp>
      <p:sp>
        <p:nvSpPr>
          <p:cNvPr id="2" name="Slide Number Placeholder 1"/>
          <p:cNvSpPr>
            <a:spLocks noGrp="1"/>
          </p:cNvSpPr>
          <p:nvPr>
            <p:ph type="sldNum" sz="quarter" idx="12"/>
          </p:nvPr>
        </p:nvSpPr>
        <p:spPr/>
        <p:txBody>
          <a:bodyPr/>
          <a:lstStyle/>
          <a:p>
            <a:fld id="{2A8F5F0E-047C-4635-A4F6-29F276781168}" type="slidenum">
              <a:rPr lang="en-US" smtClean="0"/>
              <a:pPr/>
              <a:t>36</a:t>
            </a:fld>
            <a:endParaRPr lang="en-US" dirty="0"/>
          </a:p>
        </p:txBody>
      </p:sp>
      <p:sp>
        <p:nvSpPr>
          <p:cNvPr id="6" name="TextBox 5"/>
          <p:cNvSpPr txBox="1"/>
          <p:nvPr/>
        </p:nvSpPr>
        <p:spPr>
          <a:xfrm>
            <a:off x="152400" y="750553"/>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Rectangle 4"/>
          <p:cNvSpPr txBox="1">
            <a:spLocks noChangeArrowheads="1"/>
          </p:cNvSpPr>
          <p:nvPr/>
        </p:nvSpPr>
        <p:spPr>
          <a:xfrm>
            <a:off x="0" y="1516063"/>
            <a:ext cx="9144000" cy="1074738"/>
          </a:xfrm>
          <a:prstGeom prst="rect">
            <a:avLst/>
          </a:prstGeom>
          <a:noFill/>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Calculate the noise level from a </a:t>
            </a:r>
            <a:r>
              <a:rPr kumimoji="0" lang="en-US" sz="2800" b="1" i="0" u="none" strike="noStrike" kern="1200" cap="none" spc="0" normalizeH="0" baseline="0" noProof="0" dirty="0">
                <a:ln>
                  <a:noFill/>
                </a:ln>
                <a:effectLst/>
                <a:uLnTx/>
                <a:uFillTx/>
                <a:latin typeface="+mj-lt"/>
                <a:ea typeface="+mj-ea"/>
                <a:cs typeface="+mj-cs"/>
              </a:rPr>
              <a:t>Line Source </a:t>
            </a:r>
            <a:r>
              <a:rPr kumimoji="0" lang="en-US" sz="2800" b="0" i="0" u="none" strike="noStrike" kern="1200" cap="none" spc="0" normalizeH="0" baseline="0" noProof="0" dirty="0">
                <a:ln>
                  <a:noFill/>
                </a:ln>
                <a:solidFill>
                  <a:schemeClr val="tx1"/>
                </a:solidFill>
                <a:effectLst/>
                <a:uLnTx/>
                <a:uFillTx/>
                <a:latin typeface="+mj-lt"/>
                <a:ea typeface="+mj-ea"/>
                <a:cs typeface="+mj-cs"/>
              </a:rPr>
              <a:t>to a receptor 400 feet away if the noise level at 50 feet is 76 dB(A).  (Assume</a:t>
            </a:r>
            <a:r>
              <a:rPr kumimoji="0" lang="en-US" sz="2800" b="0" i="0" u="none" strike="noStrike" kern="1200" cap="none" spc="0" normalizeH="0" noProof="0" dirty="0">
                <a:ln>
                  <a:noFill/>
                </a:ln>
                <a:solidFill>
                  <a:schemeClr val="tx1"/>
                </a:solidFill>
                <a:effectLst/>
                <a:uLnTx/>
                <a:uFillTx/>
                <a:latin typeface="+mj-lt"/>
                <a:ea typeface="+mj-ea"/>
                <a:cs typeface="+mj-cs"/>
              </a:rPr>
              <a:t> this is a hard site with a drop off rate of 3 dB(A) per doubling of distance). </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 Box 7"/>
          <p:cNvSpPr txBox="1">
            <a:spLocks noChangeArrowheads="1"/>
          </p:cNvSpPr>
          <p:nvPr/>
        </p:nvSpPr>
        <p:spPr bwMode="auto">
          <a:xfrm>
            <a:off x="36164" y="1118572"/>
            <a:ext cx="8686800" cy="461665"/>
          </a:xfrm>
          <a:prstGeom prst="rect">
            <a:avLst/>
          </a:prstGeom>
          <a:noFill/>
          <a:ln w="9525">
            <a:noFill/>
            <a:miter lim="800000"/>
            <a:headEnd/>
            <a:tailEnd/>
          </a:ln>
        </p:spPr>
        <p:txBody>
          <a:bodyPr wrap="square">
            <a:spAutoFit/>
          </a:bodyPr>
          <a:lstStyle/>
          <a:p>
            <a:pPr>
              <a:spcBef>
                <a:spcPct val="50000"/>
              </a:spcBef>
            </a:pPr>
            <a:r>
              <a:rPr lang="en-US" sz="2400" i="1" dirty="0"/>
              <a:t>Let’s try another one…..</a:t>
            </a:r>
          </a:p>
        </p:txBody>
      </p:sp>
      <p:sp>
        <p:nvSpPr>
          <p:cNvPr id="9" name="TextBox 8"/>
          <p:cNvSpPr txBox="1"/>
          <p:nvPr/>
        </p:nvSpPr>
        <p:spPr>
          <a:xfrm>
            <a:off x="4347275" y="3429000"/>
            <a:ext cx="609600" cy="523220"/>
          </a:xfrm>
          <a:prstGeom prst="rect">
            <a:avLst/>
          </a:prstGeom>
          <a:noFill/>
        </p:spPr>
        <p:txBody>
          <a:bodyPr wrap="square" rtlCol="0">
            <a:spAutoFit/>
          </a:bodyPr>
          <a:lstStyle/>
          <a:p>
            <a:r>
              <a:rPr lang="en-US" sz="2800" b="1" dirty="0">
                <a:solidFill>
                  <a:srgbClr val="00B050"/>
                </a:solidFill>
              </a:rPr>
              <a:t>73</a:t>
            </a:r>
          </a:p>
        </p:txBody>
      </p:sp>
      <p:sp>
        <p:nvSpPr>
          <p:cNvPr id="16" name="TextBox 15">
            <a:extLst>
              <a:ext uri="{FF2B5EF4-FFF2-40B4-BE49-F238E27FC236}">
                <a16:creationId xmlns:a16="http://schemas.microsoft.com/office/drawing/2014/main" id="{740DCE46-1875-46EE-891E-152CDA8C8BE9}"/>
              </a:ext>
            </a:extLst>
          </p:cNvPr>
          <p:cNvSpPr txBox="1"/>
          <p:nvPr/>
        </p:nvSpPr>
        <p:spPr>
          <a:xfrm>
            <a:off x="4379564" y="3890928"/>
            <a:ext cx="609600" cy="523220"/>
          </a:xfrm>
          <a:prstGeom prst="rect">
            <a:avLst/>
          </a:prstGeom>
          <a:noFill/>
        </p:spPr>
        <p:txBody>
          <a:bodyPr wrap="square" rtlCol="0">
            <a:spAutoFit/>
          </a:bodyPr>
          <a:lstStyle/>
          <a:p>
            <a:r>
              <a:rPr lang="en-US" sz="2800" b="1" dirty="0">
                <a:solidFill>
                  <a:srgbClr val="00B050"/>
                </a:solidFill>
              </a:rPr>
              <a:t>70</a:t>
            </a:r>
          </a:p>
        </p:txBody>
      </p:sp>
      <p:sp>
        <p:nvSpPr>
          <p:cNvPr id="17" name="TextBox 16">
            <a:extLst>
              <a:ext uri="{FF2B5EF4-FFF2-40B4-BE49-F238E27FC236}">
                <a16:creationId xmlns:a16="http://schemas.microsoft.com/office/drawing/2014/main" id="{72F87E8D-DC5D-46E2-9CBD-D8A415A8107D}"/>
              </a:ext>
            </a:extLst>
          </p:cNvPr>
          <p:cNvSpPr txBox="1"/>
          <p:nvPr/>
        </p:nvSpPr>
        <p:spPr>
          <a:xfrm>
            <a:off x="4379564" y="4412572"/>
            <a:ext cx="609600" cy="523220"/>
          </a:xfrm>
          <a:prstGeom prst="rect">
            <a:avLst/>
          </a:prstGeom>
          <a:noFill/>
        </p:spPr>
        <p:txBody>
          <a:bodyPr wrap="square" rtlCol="0">
            <a:spAutoFit/>
          </a:bodyPr>
          <a:lstStyle/>
          <a:p>
            <a:r>
              <a:rPr lang="en-US" sz="2800" b="1" dirty="0">
                <a:solidFill>
                  <a:srgbClr val="00B050"/>
                </a:solidFill>
              </a:rPr>
              <a:t>67</a:t>
            </a:r>
          </a:p>
        </p:txBody>
      </p:sp>
      <p:sp>
        <p:nvSpPr>
          <p:cNvPr id="18" name="Rectangle 17">
            <a:extLst>
              <a:ext uri="{FF2B5EF4-FFF2-40B4-BE49-F238E27FC236}">
                <a16:creationId xmlns:a16="http://schemas.microsoft.com/office/drawing/2014/main" id="{961034EE-68CB-4800-9A96-32A787B0E640}"/>
              </a:ext>
            </a:extLst>
          </p:cNvPr>
          <p:cNvSpPr>
            <a:spLocks noChangeArrowheads="1"/>
          </p:cNvSpPr>
          <p:nvPr/>
        </p:nvSpPr>
        <p:spPr bwMode="auto">
          <a:xfrm>
            <a:off x="0" y="5189526"/>
            <a:ext cx="9144000" cy="514350"/>
          </a:xfrm>
          <a:prstGeom prst="rect">
            <a:avLst/>
          </a:prstGeom>
          <a:noFill/>
          <a:ln w="9525">
            <a:noFill/>
            <a:miter lim="800000"/>
            <a:headEnd/>
            <a:tailEnd/>
          </a:ln>
        </p:spPr>
        <p:txBody>
          <a:bodyPr/>
          <a:lstStyle/>
          <a:p>
            <a:pPr indent="169863" eaLnBrk="1" hangingPunct="1">
              <a:spcBef>
                <a:spcPct val="20000"/>
              </a:spcBef>
              <a:buClr>
                <a:schemeClr val="tx2"/>
              </a:buClr>
              <a:buFont typeface="Times" pitchFamily="18" charset="0"/>
              <a:buNone/>
            </a:pPr>
            <a:r>
              <a:rPr lang="en-US" sz="2400" i="1" dirty="0"/>
              <a:t>What would you get if this were a soft site area? (Assume drop-off rate of 6 dB(A) per doubling of distance)</a:t>
            </a:r>
          </a:p>
        </p:txBody>
      </p:sp>
      <p:sp>
        <p:nvSpPr>
          <p:cNvPr id="19" name="TextBox 18">
            <a:extLst>
              <a:ext uri="{FF2B5EF4-FFF2-40B4-BE49-F238E27FC236}">
                <a16:creationId xmlns:a16="http://schemas.microsoft.com/office/drawing/2014/main" id="{05080AD1-1B5A-424B-BA77-6219672CBB3E}"/>
              </a:ext>
            </a:extLst>
          </p:cNvPr>
          <p:cNvSpPr txBox="1"/>
          <p:nvPr/>
        </p:nvSpPr>
        <p:spPr>
          <a:xfrm>
            <a:off x="6096000" y="3429000"/>
            <a:ext cx="609600" cy="523220"/>
          </a:xfrm>
          <a:prstGeom prst="rect">
            <a:avLst/>
          </a:prstGeom>
          <a:noFill/>
        </p:spPr>
        <p:txBody>
          <a:bodyPr wrap="square" rtlCol="0">
            <a:spAutoFit/>
          </a:bodyPr>
          <a:lstStyle/>
          <a:p>
            <a:r>
              <a:rPr lang="en-US" sz="2800" b="1" dirty="0">
                <a:solidFill>
                  <a:srgbClr val="00B050"/>
                </a:solidFill>
              </a:rPr>
              <a:t>70</a:t>
            </a:r>
          </a:p>
        </p:txBody>
      </p:sp>
      <p:sp>
        <p:nvSpPr>
          <p:cNvPr id="20" name="TextBox 19">
            <a:extLst>
              <a:ext uri="{FF2B5EF4-FFF2-40B4-BE49-F238E27FC236}">
                <a16:creationId xmlns:a16="http://schemas.microsoft.com/office/drawing/2014/main" id="{E0F89A54-8A03-4493-A7C1-F9143E627BBD}"/>
              </a:ext>
            </a:extLst>
          </p:cNvPr>
          <p:cNvSpPr txBox="1"/>
          <p:nvPr/>
        </p:nvSpPr>
        <p:spPr>
          <a:xfrm>
            <a:off x="6096000" y="3946064"/>
            <a:ext cx="609600" cy="523220"/>
          </a:xfrm>
          <a:prstGeom prst="rect">
            <a:avLst/>
          </a:prstGeom>
          <a:noFill/>
        </p:spPr>
        <p:txBody>
          <a:bodyPr wrap="square" rtlCol="0">
            <a:spAutoFit/>
          </a:bodyPr>
          <a:lstStyle/>
          <a:p>
            <a:r>
              <a:rPr lang="en-US" sz="2800" b="1" dirty="0">
                <a:solidFill>
                  <a:srgbClr val="00B050"/>
                </a:solidFill>
              </a:rPr>
              <a:t>64</a:t>
            </a:r>
          </a:p>
        </p:txBody>
      </p:sp>
      <p:sp>
        <p:nvSpPr>
          <p:cNvPr id="21" name="TextBox 20">
            <a:extLst>
              <a:ext uri="{FF2B5EF4-FFF2-40B4-BE49-F238E27FC236}">
                <a16:creationId xmlns:a16="http://schemas.microsoft.com/office/drawing/2014/main" id="{3728CED1-FCC3-4E47-B0D9-CA7A9E43F29E}"/>
              </a:ext>
            </a:extLst>
          </p:cNvPr>
          <p:cNvSpPr txBox="1"/>
          <p:nvPr/>
        </p:nvSpPr>
        <p:spPr>
          <a:xfrm>
            <a:off x="6096000" y="4469284"/>
            <a:ext cx="609600" cy="523220"/>
          </a:xfrm>
          <a:prstGeom prst="rect">
            <a:avLst/>
          </a:prstGeom>
          <a:noFill/>
        </p:spPr>
        <p:txBody>
          <a:bodyPr wrap="square" rtlCol="0">
            <a:spAutoFit/>
          </a:bodyPr>
          <a:lstStyle/>
          <a:p>
            <a:r>
              <a:rPr lang="en-US" sz="2800" b="1" dirty="0">
                <a:solidFill>
                  <a:srgbClr val="00B050"/>
                </a:solidFill>
              </a:rPr>
              <a:t>58</a:t>
            </a:r>
          </a:p>
        </p:txBody>
      </p:sp>
      <p:pic>
        <p:nvPicPr>
          <p:cNvPr id="14" name="Audio 13">
            <a:hlinkClick r:id="" action="ppaction://media"/>
            <a:extLst>
              <a:ext uri="{FF2B5EF4-FFF2-40B4-BE49-F238E27FC236}">
                <a16:creationId xmlns:a16="http://schemas.microsoft.com/office/drawing/2014/main" id="{5B335A03-868A-5A5D-950B-4B5EBB6335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38675725"/>
      </p:ext>
    </p:extLst>
  </p:cSld>
  <p:clrMapOvr>
    <a:masterClrMapping/>
  </p:clrMapOvr>
  <mc:AlternateContent xmlns:mc="http://schemas.openxmlformats.org/markup-compatibility/2006" xmlns:p14="http://schemas.microsoft.com/office/powerpoint/2010/main">
    <mc:Choice Requires="p14">
      <p:transition spd="med" p14:dur="700" advTm="46172">
        <p:fade/>
      </p:transition>
    </mc:Choice>
    <mc:Fallback xmlns="">
      <p:transition spd="med" advTm="46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14"/>
                </p:tgtEl>
              </p:cMediaNode>
            </p:audio>
          </p:childTnLst>
        </p:cTn>
      </p:par>
    </p:tnLst>
    <p:bldLst>
      <p:bldP spid="9" grpId="0"/>
      <p:bldP spid="16" grpId="0"/>
      <p:bldP spid="17" grpId="0"/>
      <p:bldP spid="18" grpId="0"/>
      <p:bldP spid="19" grpId="0"/>
      <p:bldP spid="20"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37</a:t>
            </a:fld>
            <a:endParaRPr lang="en-US" dirty="0"/>
          </a:p>
        </p:txBody>
      </p:sp>
      <p:sp>
        <p:nvSpPr>
          <p:cNvPr id="3" name="Rectangle 2"/>
          <p:cNvSpPr txBox="1">
            <a:spLocks noChangeArrowheads="1"/>
          </p:cNvSpPr>
          <p:nvPr/>
        </p:nvSpPr>
        <p:spPr>
          <a:xfrm>
            <a:off x="1" y="1146300"/>
            <a:ext cx="9143999" cy="681037"/>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What is shielding? </a:t>
            </a:r>
          </a:p>
        </p:txBody>
      </p:sp>
      <p:sp>
        <p:nvSpPr>
          <p:cNvPr id="4" name="Rectangle 3"/>
          <p:cNvSpPr txBox="1">
            <a:spLocks noChangeArrowheads="1"/>
          </p:cNvSpPr>
          <p:nvPr/>
        </p:nvSpPr>
        <p:spPr>
          <a:xfrm>
            <a:off x="1" y="1676400"/>
            <a:ext cx="9144000" cy="1330326"/>
          </a:xfrm>
          <a:prstGeom prst="rect">
            <a:avLst/>
          </a:prstGeom>
        </p:spPr>
        <p:txBody>
          <a:bodyPr/>
          <a:lstStyle/>
          <a:p>
            <a:pPr marL="342900" lvl="0" indent="-342900">
              <a:lnSpc>
                <a:spcPct val="90000"/>
              </a:lnSpc>
              <a:spcBef>
                <a:spcPct val="20000"/>
              </a:spcBef>
              <a:buFont typeface="Arial" pitchFamily="34" charset="0"/>
              <a:buChar char="•"/>
              <a:defRPr/>
            </a:pPr>
            <a:r>
              <a:rPr lang="en-US" sz="2800" dirty="0"/>
              <a:t>Shielding is an object that exists between the noise source and the receiver that can reduce overall noise levels. </a:t>
            </a:r>
          </a:p>
        </p:txBody>
      </p:sp>
      <p:sp>
        <p:nvSpPr>
          <p:cNvPr id="9" name="TextBox 8"/>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0" y="2786406"/>
            <a:ext cx="4191000" cy="2963394"/>
          </a:xfrm>
          <a:prstGeom prst="rect">
            <a:avLst/>
          </a:prstGeom>
        </p:spPr>
      </p:pic>
      <p:sp>
        <p:nvSpPr>
          <p:cNvPr id="11" name="TextBox 10"/>
          <p:cNvSpPr txBox="1"/>
          <p:nvPr/>
        </p:nvSpPr>
        <p:spPr>
          <a:xfrm>
            <a:off x="2476500" y="5834390"/>
            <a:ext cx="4191000" cy="261610"/>
          </a:xfrm>
          <a:prstGeom prst="rect">
            <a:avLst/>
          </a:prstGeom>
          <a:noFill/>
        </p:spPr>
        <p:txBody>
          <a:bodyPr wrap="square" rtlCol="0">
            <a:spAutoFit/>
          </a:bodyPr>
          <a:lstStyle/>
          <a:p>
            <a:pPr algn="ctr"/>
            <a:r>
              <a:rPr lang="en-US" sz="1100" dirty="0"/>
              <a:t>Source:  </a:t>
            </a:r>
            <a:r>
              <a:rPr lang="en-US" sz="1100" dirty="0" err="1"/>
              <a:t>FHWA</a:t>
            </a:r>
            <a:endParaRPr lang="en-US" sz="1100" dirty="0"/>
          </a:p>
        </p:txBody>
      </p:sp>
      <p:pic>
        <p:nvPicPr>
          <p:cNvPr id="5" name="Audio 4">
            <a:hlinkClick r:id="" action="ppaction://media"/>
            <a:extLst>
              <a:ext uri="{FF2B5EF4-FFF2-40B4-BE49-F238E27FC236}">
                <a16:creationId xmlns:a16="http://schemas.microsoft.com/office/drawing/2014/main" id="{F4C3BE12-E520-76C7-6512-E81DB8C675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4620622"/>
      </p:ext>
    </p:extLst>
  </p:cSld>
  <p:clrMapOvr>
    <a:masterClrMapping/>
  </p:clrMapOvr>
  <mc:AlternateContent xmlns:mc="http://schemas.openxmlformats.org/markup-compatibility/2006" xmlns:p14="http://schemas.microsoft.com/office/powerpoint/2010/main">
    <mc:Choice Requires="p14">
      <p:transition spd="med" p14:dur="700" advTm="17773">
        <p:fade/>
      </p:transition>
    </mc:Choice>
    <mc:Fallback xmlns="">
      <p:transition spd="med" advTm="177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38</a:t>
            </a:fld>
            <a:endParaRPr lang="en-US" dirty="0"/>
          </a:p>
        </p:txBody>
      </p:sp>
      <p:sp>
        <p:nvSpPr>
          <p:cNvPr id="6" name="TextBox 5"/>
          <p:cNvSpPr txBox="1"/>
          <p:nvPr/>
        </p:nvSpPr>
        <p:spPr>
          <a:xfrm>
            <a:off x="166688" y="768906"/>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8" name="Rectangle 2"/>
          <p:cNvSpPr txBox="1">
            <a:spLocks noChangeArrowheads="1"/>
          </p:cNvSpPr>
          <p:nvPr/>
        </p:nvSpPr>
        <p:spPr>
          <a:xfrm>
            <a:off x="166688" y="1144777"/>
            <a:ext cx="9143999" cy="8239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Examples of Shielding Include:</a:t>
            </a:r>
          </a:p>
        </p:txBody>
      </p:sp>
      <p:pic>
        <p:nvPicPr>
          <p:cNvPr id="15" name="Picture 17" descr="wall">
            <a:extLst>
              <a:ext uri="{FF2B5EF4-FFF2-40B4-BE49-F238E27FC236}">
                <a16:creationId xmlns:a16="http://schemas.microsoft.com/office/drawing/2014/main" id="{38CA1156-A1E5-4A8D-819C-928CC40DD262}"/>
              </a:ext>
            </a:extLst>
          </p:cNvPr>
          <p:cNvPicPr>
            <a:picLocks noChangeAspect="1" noChangeArrowheads="1"/>
          </p:cNvPicPr>
          <p:nvPr/>
        </p:nvPicPr>
        <p:blipFill>
          <a:blip r:embed="rId5" cstate="print"/>
          <a:srcRect/>
          <a:stretch>
            <a:fillRect/>
          </a:stretch>
        </p:blipFill>
        <p:spPr bwMode="auto">
          <a:xfrm>
            <a:off x="990600" y="4876800"/>
            <a:ext cx="4833937" cy="1335087"/>
          </a:xfrm>
          <a:prstGeom prst="rect">
            <a:avLst/>
          </a:prstGeom>
          <a:noFill/>
          <a:ln w="9525">
            <a:noFill/>
            <a:miter lim="800000"/>
            <a:headEnd/>
            <a:tailEnd/>
          </a:ln>
        </p:spPr>
      </p:pic>
      <p:sp>
        <p:nvSpPr>
          <p:cNvPr id="16" name="Rectangle 3">
            <a:extLst>
              <a:ext uri="{FF2B5EF4-FFF2-40B4-BE49-F238E27FC236}">
                <a16:creationId xmlns:a16="http://schemas.microsoft.com/office/drawing/2014/main" id="{F7C972E9-8BC8-420B-B4E0-87F3E28E77A4}"/>
              </a:ext>
            </a:extLst>
          </p:cNvPr>
          <p:cNvSpPr txBox="1">
            <a:spLocks noChangeArrowheads="1"/>
          </p:cNvSpPr>
          <p:nvPr/>
        </p:nvSpPr>
        <p:spPr>
          <a:xfrm>
            <a:off x="481013" y="1814074"/>
            <a:ext cx="6061869" cy="388442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Buildings/Rows of Homes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Existing Barriers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noProof="0" dirty="0"/>
              <a:t>IMPORTANTLY!</a:t>
            </a:r>
          </a:p>
          <a:p>
            <a:pPr marL="800100" lvl="1" indent="-342900">
              <a:spcBef>
                <a:spcPct val="20000"/>
              </a:spcBef>
              <a:buFont typeface="Wingdings" panose="05000000000000000000" pitchFamily="2" charset="2"/>
              <a:buChar char="§"/>
              <a:defRPr/>
            </a:pPr>
            <a:r>
              <a:rPr lang="en-US" sz="2000" dirty="0"/>
              <a:t>FHWA does not consider the planting of vegetation to be a highway traffic noise abatement measure (see next slide)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7" name="Picture 14" descr="CTYCRTDY">
            <a:extLst>
              <a:ext uri="{FF2B5EF4-FFF2-40B4-BE49-F238E27FC236}">
                <a16:creationId xmlns:a16="http://schemas.microsoft.com/office/drawing/2014/main" id="{4932FE50-85DC-483F-B001-B4F2BD0A3D3A}"/>
              </a:ext>
            </a:extLst>
          </p:cNvPr>
          <p:cNvPicPr>
            <a:picLocks noChangeAspect="1" noChangeArrowheads="1"/>
          </p:cNvPicPr>
          <p:nvPr/>
        </p:nvPicPr>
        <p:blipFill>
          <a:blip r:embed="rId6" cstate="print"/>
          <a:srcRect/>
          <a:stretch>
            <a:fillRect/>
          </a:stretch>
        </p:blipFill>
        <p:spPr>
          <a:xfrm>
            <a:off x="6665118" y="4338613"/>
            <a:ext cx="1931988" cy="1779587"/>
          </a:xfrm>
          <a:prstGeom prst="rect">
            <a:avLst/>
          </a:prstGeom>
          <a:noFill/>
        </p:spPr>
      </p:pic>
      <p:pic>
        <p:nvPicPr>
          <p:cNvPr id="18" name="Graphic 17" descr="City">
            <a:extLst>
              <a:ext uri="{FF2B5EF4-FFF2-40B4-BE49-F238E27FC236}">
                <a16:creationId xmlns:a16="http://schemas.microsoft.com/office/drawing/2014/main" id="{22545216-9A06-4649-802A-2252B1C4BA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6199" y="1968689"/>
            <a:ext cx="2010907" cy="2010907"/>
          </a:xfrm>
          <a:prstGeom prst="rect">
            <a:avLst/>
          </a:prstGeom>
        </p:spPr>
      </p:pic>
      <p:pic>
        <p:nvPicPr>
          <p:cNvPr id="21" name="Audio 20">
            <a:hlinkClick r:id="" action="ppaction://media"/>
            <a:extLst>
              <a:ext uri="{FF2B5EF4-FFF2-40B4-BE49-F238E27FC236}">
                <a16:creationId xmlns:a16="http://schemas.microsoft.com/office/drawing/2014/main" id="{0192EC46-D1EC-2804-36F8-D7D9FEAA19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89351420"/>
      </p:ext>
    </p:extLst>
  </p:cSld>
  <p:clrMapOvr>
    <a:masterClrMapping/>
  </p:clrMapOvr>
  <mc:AlternateContent xmlns:mc="http://schemas.openxmlformats.org/markup-compatibility/2006" xmlns:p14="http://schemas.microsoft.com/office/powerpoint/2010/main">
    <mc:Choice Requires="p14">
      <p:transition spd="med" p14:dur="700" advTm="19909">
        <p:fade/>
      </p:transition>
    </mc:Choice>
    <mc:Fallback xmlns="">
      <p:transition spd="med" advTm="19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 calcmode="lin" valueType="num">
                                      <p:cBhvr additive="base">
                                        <p:cTn id="1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 calcmode="lin" valueType="num">
                                      <p:cBhvr additive="base">
                                        <p:cTn id="2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 calcmode="lin" valueType="num">
                                      <p:cBhvr additive="base">
                                        <p:cTn id="27"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1"/>
                </p:tgtEl>
              </p:cMediaNode>
            </p:audio>
          </p:childTnLst>
        </p:cTn>
      </p:par>
    </p:tnLst>
    <p:bldLst>
      <p:bldP spid="1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39</a:t>
            </a:fld>
            <a:endParaRPr lang="en-US" dirty="0"/>
          </a:p>
        </p:txBody>
      </p:sp>
      <p:sp>
        <p:nvSpPr>
          <p:cNvPr id="6" name="TextBox 5"/>
          <p:cNvSpPr txBox="1"/>
          <p:nvPr/>
        </p:nvSpPr>
        <p:spPr>
          <a:xfrm>
            <a:off x="228600" y="773668"/>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8" name="TextBox 7"/>
          <p:cNvSpPr txBox="1"/>
          <p:nvPr/>
        </p:nvSpPr>
        <p:spPr>
          <a:xfrm>
            <a:off x="0" y="1143000"/>
            <a:ext cx="9144000" cy="3416320"/>
          </a:xfrm>
          <a:prstGeom prst="rect">
            <a:avLst/>
          </a:prstGeom>
          <a:noFill/>
        </p:spPr>
        <p:txBody>
          <a:bodyPr wrap="square" rtlCol="0">
            <a:spAutoFit/>
          </a:bodyPr>
          <a:lstStyle/>
          <a:p>
            <a:pPr algn="ctr"/>
            <a:r>
              <a:rPr lang="en-US" sz="3200" dirty="0"/>
              <a:t>Vegetation and Traffic Noise</a:t>
            </a:r>
          </a:p>
          <a:p>
            <a:pPr algn="ctr"/>
            <a:endParaRPr lang="en-US" sz="3200" dirty="0"/>
          </a:p>
          <a:p>
            <a:r>
              <a:rPr lang="en-US" sz="3200" dirty="0"/>
              <a:t>To reduce traffic noise, vegetation must be:</a:t>
            </a:r>
          </a:p>
          <a:p>
            <a:pPr>
              <a:buFont typeface="Arial" pitchFamily="34" charset="0"/>
              <a:buChar char="•"/>
            </a:pPr>
            <a:r>
              <a:rPr lang="en-US" sz="3200" dirty="0"/>
              <a:t>  </a:t>
            </a:r>
            <a:r>
              <a:rPr lang="en-US" sz="2800" dirty="0"/>
              <a:t>200 feet wide (between source and receptor)</a:t>
            </a:r>
          </a:p>
          <a:p>
            <a:pPr lvl="1">
              <a:buFont typeface="Arial" pitchFamily="34" charset="0"/>
              <a:buChar char="•"/>
            </a:pPr>
            <a:r>
              <a:rPr lang="en-US" sz="2800" dirty="0"/>
              <a:t>According to FHWA – 10 dB(A) reduction</a:t>
            </a:r>
          </a:p>
          <a:p>
            <a:pPr>
              <a:buFont typeface="Arial" pitchFamily="34" charset="0"/>
              <a:buChar char="•"/>
            </a:pPr>
            <a:r>
              <a:rPr lang="en-US" sz="2800" dirty="0"/>
              <a:t>  “Optically Dense” (You can’t see through it)</a:t>
            </a:r>
          </a:p>
          <a:p>
            <a:pPr algn="ctr">
              <a:buFont typeface="Arial" pitchFamily="34" charset="0"/>
              <a:buChar char="•"/>
            </a:pPr>
            <a:endParaRPr lang="en-US" sz="3200" dirty="0"/>
          </a:p>
        </p:txBody>
      </p:sp>
      <p:pic>
        <p:nvPicPr>
          <p:cNvPr id="9" name="Picture 10" descr="TREES_3"/>
          <p:cNvPicPr>
            <a:picLocks noChangeAspect="1" noChangeArrowheads="1"/>
          </p:cNvPicPr>
          <p:nvPr/>
        </p:nvPicPr>
        <p:blipFill>
          <a:blip r:embed="rId5" cstate="print"/>
          <a:srcRect/>
          <a:stretch>
            <a:fillRect/>
          </a:stretch>
        </p:blipFill>
        <p:spPr bwMode="auto">
          <a:xfrm>
            <a:off x="2057400" y="4495800"/>
            <a:ext cx="5224463" cy="1768475"/>
          </a:xfrm>
          <a:prstGeom prst="rect">
            <a:avLst/>
          </a:prstGeom>
          <a:noFill/>
          <a:ln w="9525">
            <a:noFill/>
            <a:miter lim="800000"/>
            <a:headEnd/>
            <a:tailEnd/>
          </a:ln>
        </p:spPr>
      </p:pic>
      <p:pic>
        <p:nvPicPr>
          <p:cNvPr id="7" name="Audio 6">
            <a:hlinkClick r:id="" action="ppaction://media"/>
            <a:extLst>
              <a:ext uri="{FF2B5EF4-FFF2-40B4-BE49-F238E27FC236}">
                <a16:creationId xmlns:a16="http://schemas.microsoft.com/office/drawing/2014/main" id="{3273A0D5-B43F-685E-F9B4-D6EDA19713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16137758"/>
      </p:ext>
    </p:extLst>
  </p:cSld>
  <p:clrMapOvr>
    <a:masterClrMapping/>
  </p:clrMapOvr>
  <mc:AlternateContent xmlns:mc="http://schemas.openxmlformats.org/markup-compatibility/2006" xmlns:p14="http://schemas.microsoft.com/office/powerpoint/2010/main">
    <mc:Choice Requires="p14">
      <p:transition spd="med" p14:dur="700" advTm="83535">
        <p:fade/>
      </p:transition>
    </mc:Choice>
    <mc:Fallback xmlns="">
      <p:transition spd="med" advTm="835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A8F5F0E-047C-4635-A4F6-29F276781168}" type="slidenum">
              <a:rPr lang="en-US" smtClean="0"/>
              <a:pPr/>
              <a:t>4</a:t>
            </a:fld>
            <a:endParaRPr lang="en-US" dirty="0"/>
          </a:p>
        </p:txBody>
      </p:sp>
      <p:sp>
        <p:nvSpPr>
          <p:cNvPr id="7" name="TextBox 6"/>
          <p:cNvSpPr txBox="1"/>
          <p:nvPr/>
        </p:nvSpPr>
        <p:spPr>
          <a:xfrm>
            <a:off x="228600" y="773668"/>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8" name="TextBox 7"/>
          <p:cNvSpPr txBox="1"/>
          <p:nvPr/>
        </p:nvSpPr>
        <p:spPr>
          <a:xfrm>
            <a:off x="304800" y="2133600"/>
            <a:ext cx="8610600" cy="1569660"/>
          </a:xfrm>
          <a:prstGeom prst="rect">
            <a:avLst/>
          </a:prstGeom>
          <a:noFill/>
        </p:spPr>
        <p:txBody>
          <a:bodyPr wrap="square" rtlCol="0">
            <a:spAutoFit/>
          </a:bodyPr>
          <a:lstStyle/>
          <a:p>
            <a:r>
              <a:rPr lang="en-US" sz="3200" dirty="0"/>
              <a:t>Sound is the sensation produced by stimulation of the organs of hearing by vibrations transmitted through the air or other medium. </a:t>
            </a:r>
            <a:r>
              <a:rPr lang="en-US" sz="1600" dirty="0"/>
              <a:t>(From: www.dictionary.com)</a:t>
            </a:r>
            <a:endParaRPr lang="en-US" sz="3200" dirty="0"/>
          </a:p>
        </p:txBody>
      </p:sp>
      <p:pic>
        <p:nvPicPr>
          <p:cNvPr id="9" name="Picture 6" descr="GOSSIP"/>
          <p:cNvPicPr>
            <a:picLocks noChangeAspect="1" noChangeArrowheads="1"/>
          </p:cNvPicPr>
          <p:nvPr/>
        </p:nvPicPr>
        <p:blipFill>
          <a:blip r:embed="rId5" cstate="print"/>
          <a:srcRect/>
          <a:stretch>
            <a:fillRect/>
          </a:stretch>
        </p:blipFill>
        <p:spPr bwMode="auto">
          <a:xfrm>
            <a:off x="3364706" y="3815367"/>
            <a:ext cx="2490788" cy="2333625"/>
          </a:xfrm>
          <a:prstGeom prst="rect">
            <a:avLst/>
          </a:prstGeom>
          <a:noFill/>
        </p:spPr>
      </p:pic>
      <p:sp>
        <p:nvSpPr>
          <p:cNvPr id="2" name="Content Placeholder 1"/>
          <p:cNvSpPr>
            <a:spLocks noGrp="1"/>
          </p:cNvSpPr>
          <p:nvPr>
            <p:ph idx="1"/>
          </p:nvPr>
        </p:nvSpPr>
        <p:spPr>
          <a:xfrm>
            <a:off x="495300" y="1506915"/>
            <a:ext cx="8229600" cy="4649826"/>
          </a:xfrm>
        </p:spPr>
        <p:txBody>
          <a:bodyPr>
            <a:normAutofit/>
          </a:bodyPr>
          <a:lstStyle/>
          <a:p>
            <a:pPr marL="0" indent="0" algn="ctr">
              <a:buNone/>
            </a:pPr>
            <a:r>
              <a:rPr lang="en-US" sz="2400" dirty="0"/>
              <a:t>What is sound?</a:t>
            </a:r>
          </a:p>
        </p:txBody>
      </p:sp>
      <p:pic>
        <p:nvPicPr>
          <p:cNvPr id="10" name="Audio 9">
            <a:hlinkClick r:id="" action="ppaction://media"/>
            <a:extLst>
              <a:ext uri="{FF2B5EF4-FFF2-40B4-BE49-F238E27FC236}">
                <a16:creationId xmlns:a16="http://schemas.microsoft.com/office/drawing/2014/main" id="{01321BDB-E577-588C-CB49-BF183E58CE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65213701"/>
      </p:ext>
    </p:extLst>
  </p:cSld>
  <p:clrMapOvr>
    <a:masterClrMapping/>
  </p:clrMapOvr>
  <p:transition advTm="11037">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40</a:t>
            </a:fld>
            <a:endParaRPr lang="en-US" dirty="0"/>
          </a:p>
        </p:txBody>
      </p:sp>
      <p:sp>
        <p:nvSpPr>
          <p:cNvPr id="6" name="TextBox 5"/>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TextBox 6"/>
          <p:cNvSpPr txBox="1"/>
          <p:nvPr/>
        </p:nvSpPr>
        <p:spPr>
          <a:xfrm>
            <a:off x="3875" y="1219200"/>
            <a:ext cx="9144000" cy="2800767"/>
          </a:xfrm>
          <a:prstGeom prst="rect">
            <a:avLst/>
          </a:prstGeom>
          <a:noFill/>
        </p:spPr>
        <p:txBody>
          <a:bodyPr wrap="square" rtlCol="0">
            <a:spAutoFit/>
          </a:bodyPr>
          <a:lstStyle/>
          <a:p>
            <a:pPr algn="ctr"/>
            <a:r>
              <a:rPr lang="en-US" sz="3200" dirty="0"/>
              <a:t>Shielding From Buildings and Rows of Homes</a:t>
            </a:r>
          </a:p>
          <a:p>
            <a:pPr algn="ctr"/>
            <a:endParaRPr lang="en-US" sz="3200" dirty="0"/>
          </a:p>
          <a:p>
            <a:pPr>
              <a:buFont typeface="Arial" pitchFamily="34" charset="0"/>
              <a:buChar char="•"/>
            </a:pPr>
            <a:r>
              <a:rPr lang="en-US" sz="2800" dirty="0"/>
              <a:t>  Provided by buildings or rows of homes</a:t>
            </a:r>
          </a:p>
          <a:p>
            <a:pPr>
              <a:buFont typeface="Arial" pitchFamily="34" charset="0"/>
              <a:buChar char="•"/>
              <a:tabLst>
                <a:tab pos="285750" algn="l"/>
              </a:tabLst>
            </a:pPr>
            <a:r>
              <a:rPr lang="en-US" sz="2800" dirty="0"/>
              <a:t>  Will depend of the size of the structure(s) and the spacing        	between them</a:t>
            </a:r>
          </a:p>
          <a:p>
            <a:pPr algn="ctr">
              <a:buFont typeface="Arial" pitchFamily="34" charset="0"/>
              <a:buChar char="•"/>
            </a:pPr>
            <a:endParaRPr lang="en-US" sz="2800" dirty="0"/>
          </a:p>
        </p:txBody>
      </p:sp>
      <p:pic>
        <p:nvPicPr>
          <p:cNvPr id="8" name="Picture 7" descr="aerial photo of homes"/>
          <p:cNvPicPr>
            <a:picLocks noChangeAspect="1" noChangeArrowheads="1"/>
          </p:cNvPicPr>
          <p:nvPr/>
        </p:nvPicPr>
        <p:blipFill>
          <a:blip r:embed="rId5" cstate="print"/>
          <a:srcRect/>
          <a:stretch>
            <a:fillRect/>
          </a:stretch>
        </p:blipFill>
        <p:spPr>
          <a:xfrm>
            <a:off x="4301772" y="3124201"/>
            <a:ext cx="3934177" cy="3124200"/>
          </a:xfrm>
          <a:prstGeom prst="rect">
            <a:avLst/>
          </a:prstGeom>
          <a:noFill/>
        </p:spPr>
      </p:pic>
      <p:pic>
        <p:nvPicPr>
          <p:cNvPr id="4" name="Audio 3">
            <a:hlinkClick r:id="" action="ppaction://media"/>
            <a:extLst>
              <a:ext uri="{FF2B5EF4-FFF2-40B4-BE49-F238E27FC236}">
                <a16:creationId xmlns:a16="http://schemas.microsoft.com/office/drawing/2014/main" id="{05FE9B51-1676-966B-64B4-4A26EAF5CB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33986276"/>
      </p:ext>
    </p:extLst>
  </p:cSld>
  <p:clrMapOvr>
    <a:masterClrMapping/>
  </p:clrMapOvr>
  <mc:AlternateContent xmlns:mc="http://schemas.openxmlformats.org/markup-compatibility/2006" xmlns:p14="http://schemas.microsoft.com/office/powerpoint/2010/main">
    <mc:Choice Requires="p14">
      <p:transition spd="med" p14:dur="700" advTm="16955">
        <p:fade/>
      </p:transition>
    </mc:Choice>
    <mc:Fallback xmlns="">
      <p:transition spd="med" advTm="169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41</a:t>
            </a:fld>
            <a:endParaRPr lang="en-US" dirty="0"/>
          </a:p>
        </p:txBody>
      </p:sp>
      <p:sp>
        <p:nvSpPr>
          <p:cNvPr id="6" name="TextBox 5"/>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TextBox 6"/>
          <p:cNvSpPr txBox="1"/>
          <p:nvPr/>
        </p:nvSpPr>
        <p:spPr>
          <a:xfrm>
            <a:off x="0" y="1131332"/>
            <a:ext cx="9144000" cy="3293209"/>
          </a:xfrm>
          <a:prstGeom prst="rect">
            <a:avLst/>
          </a:prstGeom>
          <a:noFill/>
        </p:spPr>
        <p:txBody>
          <a:bodyPr wrap="square" rtlCol="0">
            <a:spAutoFit/>
          </a:bodyPr>
          <a:lstStyle/>
          <a:p>
            <a:pPr algn="ctr"/>
            <a:r>
              <a:rPr lang="en-US" sz="3200" dirty="0"/>
              <a:t>Shielding Can Also be Provided By Roadway Features, Such as:</a:t>
            </a:r>
          </a:p>
          <a:p>
            <a:pPr algn="ctr"/>
            <a:endParaRPr lang="en-US" sz="3200" dirty="0"/>
          </a:p>
          <a:p>
            <a:pPr lvl="1">
              <a:buFont typeface="Arial" pitchFamily="34" charset="0"/>
              <a:buChar char="•"/>
            </a:pPr>
            <a:r>
              <a:rPr lang="en-US" sz="2800" dirty="0"/>
              <a:t>  Elevated roadways on fill/embankment</a:t>
            </a:r>
          </a:p>
          <a:p>
            <a:pPr lvl="1">
              <a:buFont typeface="Arial" pitchFamily="34" charset="0"/>
              <a:buChar char="•"/>
            </a:pPr>
            <a:r>
              <a:rPr lang="en-US" sz="2800" dirty="0"/>
              <a:t>  Elevated roadways on MSE/retaining walls</a:t>
            </a:r>
          </a:p>
          <a:p>
            <a:pPr lvl="1">
              <a:buFont typeface="Arial" pitchFamily="34" charset="0"/>
              <a:buChar char="•"/>
              <a:tabLst>
                <a:tab pos="746125" algn="l"/>
              </a:tabLst>
            </a:pPr>
            <a:r>
              <a:rPr lang="en-US" sz="2800" dirty="0"/>
              <a:t>  The top edge of a depressed roadway (i.e., roadway in a 	“cut section”</a:t>
            </a:r>
          </a:p>
        </p:txBody>
      </p:sp>
      <p:pic>
        <p:nvPicPr>
          <p:cNvPr id="8" name="Picture 7" descr="Flordia2(web).jpg"/>
          <p:cNvPicPr>
            <a:picLocks noChangeAspect="1"/>
          </p:cNvPicPr>
          <p:nvPr/>
        </p:nvPicPr>
        <p:blipFill>
          <a:blip r:embed="rId5" cstate="print"/>
          <a:stretch>
            <a:fillRect/>
          </a:stretch>
        </p:blipFill>
        <p:spPr>
          <a:xfrm>
            <a:off x="5015564" y="3982269"/>
            <a:ext cx="3518836" cy="2266131"/>
          </a:xfrm>
          <a:prstGeom prst="rect">
            <a:avLst/>
          </a:prstGeom>
        </p:spPr>
      </p:pic>
      <p:sp>
        <p:nvSpPr>
          <p:cNvPr id="9" name="TextBox 8"/>
          <p:cNvSpPr txBox="1"/>
          <p:nvPr/>
        </p:nvSpPr>
        <p:spPr>
          <a:xfrm>
            <a:off x="3276600" y="5987972"/>
            <a:ext cx="3124200" cy="246221"/>
          </a:xfrm>
          <a:prstGeom prst="rect">
            <a:avLst/>
          </a:prstGeom>
          <a:noFill/>
        </p:spPr>
        <p:txBody>
          <a:bodyPr wrap="square" rtlCol="0">
            <a:spAutoFit/>
          </a:bodyPr>
          <a:lstStyle/>
          <a:p>
            <a:r>
              <a:rPr lang="en-US" sz="1000" dirty="0"/>
              <a:t>Source: www.bigrbridge.com</a:t>
            </a:r>
          </a:p>
        </p:txBody>
      </p:sp>
      <p:pic>
        <p:nvPicPr>
          <p:cNvPr id="4" name="Audio 3">
            <a:hlinkClick r:id="" action="ppaction://media"/>
            <a:extLst>
              <a:ext uri="{FF2B5EF4-FFF2-40B4-BE49-F238E27FC236}">
                <a16:creationId xmlns:a16="http://schemas.microsoft.com/office/drawing/2014/main" id="{60AA71E6-0A0A-58D2-547F-A489E7FFC4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37856304"/>
      </p:ext>
    </p:extLst>
  </p:cSld>
  <p:clrMapOvr>
    <a:masterClrMapping/>
  </p:clrMapOvr>
  <mc:AlternateContent xmlns:mc="http://schemas.openxmlformats.org/markup-compatibility/2006" xmlns:p14="http://schemas.microsoft.com/office/powerpoint/2010/main">
    <mc:Choice Requires="p14">
      <p:transition spd="med" p14:dur="700" advTm="18860">
        <p:fade/>
      </p:transition>
    </mc:Choice>
    <mc:Fallback xmlns="">
      <p:transition spd="med" advTm="188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42</a:t>
            </a:fld>
            <a:endParaRPr lang="en-US" dirty="0"/>
          </a:p>
        </p:txBody>
      </p:sp>
      <p:sp>
        <p:nvSpPr>
          <p:cNvPr id="6" name="TextBox 5"/>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TextBox 6"/>
          <p:cNvSpPr txBox="1"/>
          <p:nvPr/>
        </p:nvSpPr>
        <p:spPr>
          <a:xfrm>
            <a:off x="0" y="1524000"/>
            <a:ext cx="9144000" cy="4524315"/>
          </a:xfrm>
          <a:prstGeom prst="rect">
            <a:avLst/>
          </a:prstGeom>
          <a:noFill/>
        </p:spPr>
        <p:txBody>
          <a:bodyPr wrap="square" rtlCol="0">
            <a:spAutoFit/>
          </a:bodyPr>
          <a:lstStyle/>
          <a:p>
            <a:pPr algn="ctr"/>
            <a:r>
              <a:rPr lang="en-US" sz="3200" dirty="0"/>
              <a:t>Shielding from Building Envelope (Exterior to Interior Reduction)</a:t>
            </a:r>
          </a:p>
          <a:p>
            <a:pPr algn="ctr"/>
            <a:endParaRPr lang="en-US" sz="3200" dirty="0"/>
          </a:p>
          <a:p>
            <a:pPr marL="457200" indent="-457200">
              <a:buFont typeface="Arial" panose="020B0604020202020204" pitchFamily="34" charset="0"/>
              <a:buChar char="•"/>
            </a:pPr>
            <a:r>
              <a:rPr lang="en-US" sz="3200" dirty="0"/>
              <a:t>Will depend on the building construction</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In Florida, open windows are not typically modeled in the noise model</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…discussed in more detail in Lesson 3</a:t>
            </a:r>
          </a:p>
        </p:txBody>
      </p:sp>
      <p:pic>
        <p:nvPicPr>
          <p:cNvPr id="4" name="Audio 3">
            <a:hlinkClick r:id="" action="ppaction://media"/>
            <a:extLst>
              <a:ext uri="{FF2B5EF4-FFF2-40B4-BE49-F238E27FC236}">
                <a16:creationId xmlns:a16="http://schemas.microsoft.com/office/drawing/2014/main" id="{25F37C35-B070-5235-D84C-70D14CA46E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70339355"/>
      </p:ext>
    </p:extLst>
  </p:cSld>
  <p:clrMapOvr>
    <a:masterClrMapping/>
  </p:clrMapOvr>
  <mc:AlternateContent xmlns:mc="http://schemas.openxmlformats.org/markup-compatibility/2006" xmlns:p14="http://schemas.microsoft.com/office/powerpoint/2010/main">
    <mc:Choice Requires="p14">
      <p:transition spd="med" p14:dur="700" advTm="15171">
        <p:fade/>
      </p:transition>
    </mc:Choice>
    <mc:Fallback xmlns="">
      <p:transition spd="med" advTm="151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43</a:t>
            </a:fld>
            <a:endParaRPr lang="en-US" dirty="0"/>
          </a:p>
        </p:txBody>
      </p:sp>
      <p:sp>
        <p:nvSpPr>
          <p:cNvPr id="6" name="TextBox 5"/>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9" name="Picture 8">
            <a:extLst>
              <a:ext uri="{FF2B5EF4-FFF2-40B4-BE49-F238E27FC236}">
                <a16:creationId xmlns:a16="http://schemas.microsoft.com/office/drawing/2014/main" id="{6A276981-835C-42F1-8467-B39B1C1AC809}"/>
              </a:ext>
            </a:extLst>
          </p:cNvPr>
          <p:cNvPicPr>
            <a:picLocks noChangeAspect="1"/>
          </p:cNvPicPr>
          <p:nvPr/>
        </p:nvPicPr>
        <p:blipFill rotWithShape="1">
          <a:blip r:embed="rId5"/>
          <a:srcRect l="29166" t="47241" r="29166" b="26552"/>
          <a:stretch/>
        </p:blipFill>
        <p:spPr>
          <a:xfrm>
            <a:off x="533400" y="1772239"/>
            <a:ext cx="8077200" cy="3069337"/>
          </a:xfrm>
          <a:prstGeom prst="rect">
            <a:avLst/>
          </a:prstGeom>
        </p:spPr>
      </p:pic>
      <p:sp>
        <p:nvSpPr>
          <p:cNvPr id="10" name="Rectangle 9">
            <a:extLst>
              <a:ext uri="{FF2B5EF4-FFF2-40B4-BE49-F238E27FC236}">
                <a16:creationId xmlns:a16="http://schemas.microsoft.com/office/drawing/2014/main" id="{62977051-EE77-4A62-BB0A-D69052496F42}"/>
              </a:ext>
            </a:extLst>
          </p:cNvPr>
          <p:cNvSpPr/>
          <p:nvPr/>
        </p:nvSpPr>
        <p:spPr>
          <a:xfrm>
            <a:off x="2286000" y="1364663"/>
            <a:ext cx="4572000" cy="369332"/>
          </a:xfrm>
          <a:prstGeom prst="rect">
            <a:avLst/>
          </a:prstGeom>
        </p:spPr>
        <p:txBody>
          <a:bodyPr>
            <a:spAutoFit/>
          </a:bodyPr>
          <a:lstStyle/>
          <a:p>
            <a:pPr algn="ctr"/>
            <a:r>
              <a:rPr lang="en-US" b="1" dirty="0"/>
              <a:t>Noise Reduction Provided by a Building</a:t>
            </a:r>
          </a:p>
        </p:txBody>
      </p:sp>
      <p:sp>
        <p:nvSpPr>
          <p:cNvPr id="11" name="Rectangle 10">
            <a:extLst>
              <a:ext uri="{FF2B5EF4-FFF2-40B4-BE49-F238E27FC236}">
                <a16:creationId xmlns:a16="http://schemas.microsoft.com/office/drawing/2014/main" id="{73A5A736-AF32-448A-9AEE-1D661E8B0710}"/>
              </a:ext>
            </a:extLst>
          </p:cNvPr>
          <p:cNvSpPr/>
          <p:nvPr/>
        </p:nvSpPr>
        <p:spPr>
          <a:xfrm>
            <a:off x="-24064" y="5105400"/>
            <a:ext cx="8923422" cy="461665"/>
          </a:xfrm>
          <a:prstGeom prst="rect">
            <a:avLst/>
          </a:prstGeom>
        </p:spPr>
        <p:txBody>
          <a:bodyPr wrap="square">
            <a:spAutoFit/>
          </a:bodyPr>
          <a:lstStyle/>
          <a:p>
            <a:pPr algn="ctr"/>
            <a:r>
              <a:rPr lang="en-US" sz="2400" b="1" dirty="0">
                <a:solidFill>
                  <a:srgbClr val="FF0000"/>
                </a:solidFill>
              </a:rPr>
              <a:t>*Windows are always considered closed in Florida*</a:t>
            </a:r>
          </a:p>
        </p:txBody>
      </p:sp>
      <p:pic>
        <p:nvPicPr>
          <p:cNvPr id="3" name="Audio 2">
            <a:hlinkClick r:id="" action="ppaction://media"/>
            <a:extLst>
              <a:ext uri="{FF2B5EF4-FFF2-40B4-BE49-F238E27FC236}">
                <a16:creationId xmlns:a16="http://schemas.microsoft.com/office/drawing/2014/main" id="{8D3B7621-BBDE-D26E-0B05-80FC22E16D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63554631"/>
      </p:ext>
    </p:extLst>
  </p:cSld>
  <p:clrMapOvr>
    <a:masterClrMapping/>
  </p:clrMapOvr>
  <mc:AlternateContent xmlns:mc="http://schemas.openxmlformats.org/markup-compatibility/2006" xmlns:p14="http://schemas.microsoft.com/office/powerpoint/2010/main">
    <mc:Choice Requires="p14">
      <p:transition spd="med" p14:dur="700" advTm="38384">
        <p:fade/>
      </p:transition>
    </mc:Choice>
    <mc:Fallback xmlns="">
      <p:transition spd="med" advTm="383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44</a:t>
            </a:fld>
            <a:endParaRPr lang="en-US" dirty="0"/>
          </a:p>
        </p:txBody>
      </p:sp>
      <p:sp>
        <p:nvSpPr>
          <p:cNvPr id="6" name="TextBox 5"/>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TextBox 6"/>
          <p:cNvSpPr txBox="1"/>
          <p:nvPr/>
        </p:nvSpPr>
        <p:spPr>
          <a:xfrm>
            <a:off x="6458" y="1381036"/>
            <a:ext cx="9144000" cy="1569660"/>
          </a:xfrm>
          <a:prstGeom prst="rect">
            <a:avLst/>
          </a:prstGeom>
          <a:noFill/>
        </p:spPr>
        <p:txBody>
          <a:bodyPr wrap="square" rtlCol="0">
            <a:spAutoFit/>
          </a:bodyPr>
          <a:lstStyle/>
          <a:p>
            <a:pPr algn="ctr"/>
            <a:r>
              <a:rPr lang="en-US" sz="3200" dirty="0"/>
              <a:t>Noise Barrier Basics</a:t>
            </a:r>
          </a:p>
          <a:p>
            <a:pPr algn="ctr"/>
            <a:endParaRPr lang="en-US" sz="3200" dirty="0"/>
          </a:p>
          <a:p>
            <a:pPr algn="ctr"/>
            <a:r>
              <a:rPr lang="en-US" sz="3200" dirty="0"/>
              <a:t>How do they work?</a:t>
            </a:r>
          </a:p>
        </p:txBody>
      </p:sp>
      <p:sp>
        <p:nvSpPr>
          <p:cNvPr id="9" name="Rectangle 6"/>
          <p:cNvSpPr txBox="1">
            <a:spLocks noChangeArrowheads="1"/>
          </p:cNvSpPr>
          <p:nvPr/>
        </p:nvSpPr>
        <p:spPr>
          <a:xfrm>
            <a:off x="1033462" y="3505200"/>
            <a:ext cx="7119938" cy="1019175"/>
          </a:xfrm>
          <a:prstGeom prst="rect">
            <a:avLst/>
          </a:prstGeom>
        </p:spPr>
        <p:txBody>
          <a:bodyPr/>
          <a:lstStyle/>
          <a:p>
            <a:pPr marL="342900" lvl="0" indent="-342900" algn="ctr">
              <a:spcBef>
                <a:spcPct val="20000"/>
              </a:spcBef>
              <a:defRPr/>
            </a:pPr>
            <a:r>
              <a:rPr lang="en-US" sz="3200" dirty="0"/>
              <a:t>By interrupting the direct noise path between the source and the receiver</a:t>
            </a:r>
          </a:p>
        </p:txBody>
      </p:sp>
      <p:sp>
        <p:nvSpPr>
          <p:cNvPr id="10" name="Right Arrow 9"/>
          <p:cNvSpPr/>
          <p:nvPr/>
        </p:nvSpPr>
        <p:spPr>
          <a:xfrm>
            <a:off x="304800" y="3810000"/>
            <a:ext cx="978408" cy="484632"/>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47B08A6B-928A-AAA1-536A-E45088327E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81015810"/>
      </p:ext>
    </p:extLst>
  </p:cSld>
  <p:clrMapOvr>
    <a:masterClrMapping/>
  </p:clrMapOvr>
  <mc:AlternateContent xmlns:mc="http://schemas.openxmlformats.org/markup-compatibility/2006" xmlns:p14="http://schemas.microsoft.com/office/powerpoint/2010/main">
    <mc:Choice Requires="p14">
      <p:transition spd="med" p14:dur="700" advTm="14438">
        <p:fade/>
      </p:transition>
    </mc:Choice>
    <mc:Fallback xmlns="">
      <p:transition spd="med" advTm="144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9"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45</a:t>
            </a:fld>
            <a:endParaRPr lang="en-US" dirty="0"/>
          </a:p>
        </p:txBody>
      </p:sp>
      <p:sp>
        <p:nvSpPr>
          <p:cNvPr id="6" name="TextBox 5"/>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7" name="Picture 8" descr="Page_35"/>
          <p:cNvPicPr>
            <a:picLocks noChangeAspect="1" noChangeArrowheads="1"/>
          </p:cNvPicPr>
          <p:nvPr/>
        </p:nvPicPr>
        <p:blipFill>
          <a:blip r:embed="rId5" cstate="print"/>
          <a:srcRect t="14345" r="1993" b="4579"/>
          <a:stretch>
            <a:fillRect/>
          </a:stretch>
        </p:blipFill>
        <p:spPr>
          <a:xfrm>
            <a:off x="533400" y="1819275"/>
            <a:ext cx="7951787" cy="3606800"/>
          </a:xfrm>
          <a:prstGeom prst="rect">
            <a:avLst/>
          </a:prstGeom>
          <a:noFill/>
        </p:spPr>
      </p:pic>
      <p:sp>
        <p:nvSpPr>
          <p:cNvPr id="8" name="Text Box 9"/>
          <p:cNvSpPr txBox="1">
            <a:spLocks noChangeArrowheads="1"/>
          </p:cNvSpPr>
          <p:nvPr/>
        </p:nvSpPr>
        <p:spPr bwMode="auto">
          <a:xfrm>
            <a:off x="752475" y="5287962"/>
            <a:ext cx="4505325" cy="274638"/>
          </a:xfrm>
          <a:prstGeom prst="rect">
            <a:avLst/>
          </a:prstGeom>
          <a:noFill/>
          <a:ln w="9525">
            <a:noFill/>
            <a:miter lim="800000"/>
            <a:headEnd/>
            <a:tailEnd/>
          </a:ln>
        </p:spPr>
        <p:txBody>
          <a:bodyPr>
            <a:spAutoFit/>
          </a:bodyPr>
          <a:lstStyle/>
          <a:p>
            <a:pPr>
              <a:spcBef>
                <a:spcPct val="50000"/>
              </a:spcBef>
            </a:pPr>
            <a:r>
              <a:rPr lang="en-US" sz="1200" dirty="0"/>
              <a:t>Source: CALTRANS Technical Noise Supplement, 1998</a:t>
            </a:r>
          </a:p>
        </p:txBody>
      </p:sp>
      <p:pic>
        <p:nvPicPr>
          <p:cNvPr id="5" name="Audio 4">
            <a:hlinkClick r:id="" action="ppaction://media"/>
            <a:extLst>
              <a:ext uri="{FF2B5EF4-FFF2-40B4-BE49-F238E27FC236}">
                <a16:creationId xmlns:a16="http://schemas.microsoft.com/office/drawing/2014/main" id="{3207FB10-E3A7-9D83-EE57-F5FCE2C3BA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50254217"/>
      </p:ext>
    </p:extLst>
  </p:cSld>
  <p:clrMapOvr>
    <a:masterClrMapping/>
  </p:clrMapOvr>
  <mc:AlternateContent xmlns:mc="http://schemas.openxmlformats.org/markup-compatibility/2006" xmlns:p14="http://schemas.microsoft.com/office/powerpoint/2010/main">
    <mc:Choice Requires="p14">
      <p:transition spd="med" p14:dur="700" advTm="28999">
        <p:fade/>
      </p:transition>
    </mc:Choice>
    <mc:Fallback xmlns="">
      <p:transition spd="med" advTm="289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46</a:t>
            </a:fld>
            <a:endParaRPr lang="en-US" dirty="0"/>
          </a:p>
        </p:txBody>
      </p:sp>
      <p:sp>
        <p:nvSpPr>
          <p:cNvPr id="6" name="TextBox 5"/>
          <p:cNvSpPr txBox="1"/>
          <p:nvPr/>
        </p:nvSpPr>
        <p:spPr>
          <a:xfrm>
            <a:off x="228600" y="773668"/>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TextBox 6"/>
          <p:cNvSpPr txBox="1"/>
          <p:nvPr/>
        </p:nvSpPr>
        <p:spPr>
          <a:xfrm>
            <a:off x="1292" y="1447800"/>
            <a:ext cx="9144000" cy="5016758"/>
          </a:xfrm>
          <a:prstGeom prst="rect">
            <a:avLst/>
          </a:prstGeom>
          <a:noFill/>
        </p:spPr>
        <p:txBody>
          <a:bodyPr wrap="square" rtlCol="0">
            <a:spAutoFit/>
          </a:bodyPr>
          <a:lstStyle/>
          <a:p>
            <a:pPr algn="ctr"/>
            <a:r>
              <a:rPr lang="en-US" sz="3200" dirty="0"/>
              <a:t>“Insertion Loss” (IL) is the difference in noise levels from the “before barrier” and “after barrier” conditions.  Also referred to as “noise reduction”</a:t>
            </a:r>
          </a:p>
          <a:p>
            <a:pPr algn="ctr"/>
            <a:r>
              <a:rPr lang="en-US" sz="3200" dirty="0"/>
              <a:t>Includes all of the things we have discussed:</a:t>
            </a:r>
          </a:p>
          <a:p>
            <a:pPr algn="ctr"/>
            <a:endParaRPr lang="en-US" sz="3200" dirty="0"/>
          </a:p>
          <a:p>
            <a:pPr marL="457200" indent="-457200">
              <a:buFont typeface="Arial" panose="020B0604020202020204" pitchFamily="34" charset="0"/>
              <a:buChar char="•"/>
            </a:pPr>
            <a:r>
              <a:rPr lang="en-US" sz="3200" dirty="0"/>
              <a:t>Ground attenuation</a:t>
            </a:r>
          </a:p>
          <a:p>
            <a:pPr marL="457200" indent="-457200">
              <a:buFont typeface="Arial" panose="020B0604020202020204" pitchFamily="34" charset="0"/>
              <a:buChar char="•"/>
            </a:pPr>
            <a:r>
              <a:rPr lang="en-US" sz="3200" dirty="0"/>
              <a:t>Reflected</a:t>
            </a:r>
          </a:p>
          <a:p>
            <a:pPr marL="457200" indent="-457200">
              <a:buFont typeface="Arial" panose="020B0604020202020204" pitchFamily="34" charset="0"/>
              <a:buChar char="•"/>
            </a:pPr>
            <a:r>
              <a:rPr lang="en-US" sz="3200" dirty="0"/>
              <a:t>Diffraction</a:t>
            </a:r>
          </a:p>
          <a:p>
            <a:pPr marL="457200" indent="-457200">
              <a:buFont typeface="Arial" panose="020B0604020202020204" pitchFamily="34" charset="0"/>
              <a:buChar char="•"/>
            </a:pPr>
            <a:r>
              <a:rPr lang="en-US" sz="3200" dirty="0"/>
              <a:t>Absorbed</a:t>
            </a:r>
          </a:p>
          <a:p>
            <a:pPr marL="457200" indent="-457200">
              <a:buFont typeface="Arial" panose="020B0604020202020204" pitchFamily="34" charset="0"/>
              <a:buChar char="•"/>
            </a:pPr>
            <a:endParaRPr lang="en-US" sz="3200" dirty="0"/>
          </a:p>
        </p:txBody>
      </p:sp>
      <p:pic>
        <p:nvPicPr>
          <p:cNvPr id="3" name="Audio 2">
            <a:hlinkClick r:id="" action="ppaction://media"/>
            <a:extLst>
              <a:ext uri="{FF2B5EF4-FFF2-40B4-BE49-F238E27FC236}">
                <a16:creationId xmlns:a16="http://schemas.microsoft.com/office/drawing/2014/main" id="{C4A5EB4A-C06C-8281-6019-B19EBA00BF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72630888"/>
      </p:ext>
    </p:extLst>
  </p:cSld>
  <p:clrMapOvr>
    <a:masterClrMapping/>
  </p:clrMapOvr>
  <mc:AlternateContent xmlns:mc="http://schemas.openxmlformats.org/markup-compatibility/2006" xmlns:p14="http://schemas.microsoft.com/office/powerpoint/2010/main">
    <mc:Choice Requires="p14">
      <p:transition spd="med" p14:dur="700" advTm="16426">
        <p:fade/>
      </p:transition>
    </mc:Choice>
    <mc:Fallback xmlns="">
      <p:transition spd="med" advTm="164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47</a:t>
            </a:fld>
            <a:endParaRPr lang="en-US" dirty="0"/>
          </a:p>
        </p:txBody>
      </p:sp>
      <p:sp>
        <p:nvSpPr>
          <p:cNvPr id="6" name="TextBox 5"/>
          <p:cNvSpPr txBox="1"/>
          <p:nvPr/>
        </p:nvSpPr>
        <p:spPr>
          <a:xfrm>
            <a:off x="228600" y="805934"/>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TextBox 6"/>
          <p:cNvSpPr txBox="1"/>
          <p:nvPr/>
        </p:nvSpPr>
        <p:spPr>
          <a:xfrm>
            <a:off x="0" y="1295400"/>
            <a:ext cx="9144000" cy="584775"/>
          </a:xfrm>
          <a:prstGeom prst="rect">
            <a:avLst/>
          </a:prstGeom>
          <a:noFill/>
        </p:spPr>
        <p:txBody>
          <a:bodyPr wrap="square" rtlCol="0">
            <a:spAutoFit/>
          </a:bodyPr>
          <a:lstStyle/>
          <a:p>
            <a:pPr algn="ctr"/>
            <a:r>
              <a:rPr lang="en-US" sz="3200" dirty="0"/>
              <a:t>Noise Barrier Placement</a:t>
            </a:r>
          </a:p>
        </p:txBody>
      </p:sp>
      <p:sp>
        <p:nvSpPr>
          <p:cNvPr id="8" name="TextBox 7"/>
          <p:cNvSpPr txBox="1"/>
          <p:nvPr/>
        </p:nvSpPr>
        <p:spPr>
          <a:xfrm>
            <a:off x="0" y="2398693"/>
            <a:ext cx="9144000" cy="3108543"/>
          </a:xfrm>
          <a:prstGeom prst="rect">
            <a:avLst/>
          </a:prstGeom>
          <a:noFill/>
        </p:spPr>
        <p:txBody>
          <a:bodyPr wrap="square" rtlCol="0">
            <a:spAutoFit/>
          </a:bodyPr>
          <a:lstStyle/>
          <a:p>
            <a:pPr>
              <a:buFont typeface="Arial" pitchFamily="34" charset="0"/>
              <a:buChar char="•"/>
            </a:pPr>
            <a:r>
              <a:rPr lang="en-US" sz="2800" dirty="0"/>
              <a:t>  As close to the receiver as possible</a:t>
            </a:r>
          </a:p>
          <a:p>
            <a:endParaRPr lang="en-US" sz="2800" dirty="0"/>
          </a:p>
          <a:p>
            <a:pPr>
              <a:buFont typeface="Arial" pitchFamily="34" charset="0"/>
              <a:buChar char="•"/>
            </a:pPr>
            <a:r>
              <a:rPr lang="en-US" sz="2800" dirty="0"/>
              <a:t>  If not, then as close to roadway as possible</a:t>
            </a:r>
          </a:p>
          <a:p>
            <a:pPr>
              <a:buFont typeface="Arial" pitchFamily="34" charset="0"/>
              <a:buChar char="•"/>
            </a:pPr>
            <a:endParaRPr lang="en-US" sz="2800" dirty="0"/>
          </a:p>
          <a:p>
            <a:pPr marL="285750" indent="-285750">
              <a:buFont typeface="Arial" pitchFamily="34" charset="0"/>
              <a:buChar char="•"/>
            </a:pPr>
            <a:r>
              <a:rPr lang="en-US" sz="2800" dirty="0"/>
              <a:t>Avoid placing the noise barrier in the middle if at all possible.  </a:t>
            </a:r>
          </a:p>
          <a:p>
            <a:endParaRPr lang="en-US" sz="2800" dirty="0"/>
          </a:p>
        </p:txBody>
      </p:sp>
      <p:pic>
        <p:nvPicPr>
          <p:cNvPr id="9" name="Audio 8">
            <a:hlinkClick r:id="" action="ppaction://media"/>
            <a:extLst>
              <a:ext uri="{FF2B5EF4-FFF2-40B4-BE49-F238E27FC236}">
                <a16:creationId xmlns:a16="http://schemas.microsoft.com/office/drawing/2014/main" id="{BEAAD414-597A-B8B6-8CE7-54F8B97612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65699067"/>
      </p:ext>
    </p:extLst>
  </p:cSld>
  <p:clrMapOvr>
    <a:masterClrMapping/>
  </p:clrMapOvr>
  <mc:AlternateContent xmlns:mc="http://schemas.openxmlformats.org/markup-compatibility/2006" xmlns:p14="http://schemas.microsoft.com/office/powerpoint/2010/main">
    <mc:Choice Requires="p14">
      <p:transition spd="med" p14:dur="700" advTm="23120">
        <p:fade/>
      </p:transition>
    </mc:Choice>
    <mc:Fallback xmlns="">
      <p:transition spd="med" advTm="231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48</a:t>
            </a:fld>
            <a:endParaRPr lang="en-US" dirty="0"/>
          </a:p>
        </p:txBody>
      </p:sp>
      <p:sp>
        <p:nvSpPr>
          <p:cNvPr id="6" name="TextBox 5"/>
          <p:cNvSpPr txBox="1"/>
          <p:nvPr/>
        </p:nvSpPr>
        <p:spPr>
          <a:xfrm>
            <a:off x="252015" y="776498"/>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Rectangle 2"/>
          <p:cNvSpPr txBox="1">
            <a:spLocks noChangeArrowheads="1"/>
          </p:cNvSpPr>
          <p:nvPr/>
        </p:nvSpPr>
        <p:spPr>
          <a:xfrm>
            <a:off x="1066800" y="1066800"/>
            <a:ext cx="7104063" cy="5953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If the roadway is depressed…</a:t>
            </a:r>
          </a:p>
        </p:txBody>
      </p:sp>
      <p:sp>
        <p:nvSpPr>
          <p:cNvPr id="9" name="Text Box 6"/>
          <p:cNvSpPr txBox="1">
            <a:spLocks noChangeArrowheads="1"/>
          </p:cNvSpPr>
          <p:nvPr/>
        </p:nvSpPr>
        <p:spPr bwMode="auto">
          <a:xfrm>
            <a:off x="685800" y="4495800"/>
            <a:ext cx="8067675" cy="954107"/>
          </a:xfrm>
          <a:prstGeom prst="rect">
            <a:avLst/>
          </a:prstGeom>
          <a:noFill/>
          <a:ln w="9525">
            <a:noFill/>
            <a:miter lim="800000"/>
            <a:headEnd/>
            <a:tailEnd/>
          </a:ln>
        </p:spPr>
        <p:txBody>
          <a:bodyPr>
            <a:spAutoFit/>
          </a:bodyPr>
          <a:lstStyle/>
          <a:p>
            <a:pPr>
              <a:spcBef>
                <a:spcPct val="50000"/>
              </a:spcBef>
            </a:pPr>
            <a:r>
              <a:rPr lang="en-US" sz="2800" dirty="0"/>
              <a:t>Noise barrier should be placed at the top of the cut slope, if possible</a:t>
            </a:r>
          </a:p>
        </p:txBody>
      </p:sp>
      <p:pic>
        <p:nvPicPr>
          <p:cNvPr id="12" name="Picture 11">
            <a:extLst>
              <a:ext uri="{FF2B5EF4-FFF2-40B4-BE49-F238E27FC236}">
                <a16:creationId xmlns:a16="http://schemas.microsoft.com/office/drawing/2014/main" id="{2E1EDDA1-B1C7-4F10-9745-DF6F96FA11B9}"/>
              </a:ext>
            </a:extLst>
          </p:cNvPr>
          <p:cNvPicPr>
            <a:picLocks noChangeAspect="1"/>
          </p:cNvPicPr>
          <p:nvPr/>
        </p:nvPicPr>
        <p:blipFill rotWithShape="1">
          <a:blip r:embed="rId5"/>
          <a:srcRect r="50846"/>
          <a:stretch/>
        </p:blipFill>
        <p:spPr>
          <a:xfrm>
            <a:off x="1524000" y="2319683"/>
            <a:ext cx="3943351" cy="2004667"/>
          </a:xfrm>
          <a:prstGeom prst="rect">
            <a:avLst/>
          </a:prstGeom>
        </p:spPr>
      </p:pic>
      <p:pic>
        <p:nvPicPr>
          <p:cNvPr id="15" name="Picture 14">
            <a:extLst>
              <a:ext uri="{FF2B5EF4-FFF2-40B4-BE49-F238E27FC236}">
                <a16:creationId xmlns:a16="http://schemas.microsoft.com/office/drawing/2014/main" id="{60801836-EAF0-4E6B-824E-A44036E99E0E}"/>
              </a:ext>
            </a:extLst>
          </p:cNvPr>
          <p:cNvPicPr>
            <a:picLocks noChangeAspect="1"/>
          </p:cNvPicPr>
          <p:nvPr/>
        </p:nvPicPr>
        <p:blipFill rotWithShape="1">
          <a:blip r:embed="rId5"/>
          <a:srcRect l="67937"/>
          <a:stretch/>
        </p:blipFill>
        <p:spPr>
          <a:xfrm>
            <a:off x="5366545" y="2319682"/>
            <a:ext cx="2196479" cy="2004667"/>
          </a:xfrm>
          <a:prstGeom prst="rect">
            <a:avLst/>
          </a:prstGeom>
        </p:spPr>
      </p:pic>
      <p:cxnSp>
        <p:nvCxnSpPr>
          <p:cNvPr id="17" name="Straight Arrow Connector 16">
            <a:extLst>
              <a:ext uri="{FF2B5EF4-FFF2-40B4-BE49-F238E27FC236}">
                <a16:creationId xmlns:a16="http://schemas.microsoft.com/office/drawing/2014/main" id="{39CB0339-2044-4192-9D17-6985B3CBB04E}"/>
              </a:ext>
            </a:extLst>
          </p:cNvPr>
          <p:cNvCxnSpPr/>
          <p:nvPr/>
        </p:nvCxnSpPr>
        <p:spPr>
          <a:xfrm>
            <a:off x="3338514" y="4005262"/>
            <a:ext cx="110490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2F8BAD1-65E2-45D6-B64F-2FDC7E64EA6B}"/>
              </a:ext>
            </a:extLst>
          </p:cNvPr>
          <p:cNvCxnSpPr/>
          <p:nvPr/>
        </p:nvCxnSpPr>
        <p:spPr>
          <a:xfrm flipV="1">
            <a:off x="3338514" y="3090862"/>
            <a:ext cx="2028031" cy="914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BE584D-A60C-4684-9423-C3BE3A3C9988}"/>
              </a:ext>
            </a:extLst>
          </p:cNvPr>
          <p:cNvCxnSpPr/>
          <p:nvPr/>
        </p:nvCxnSpPr>
        <p:spPr>
          <a:xfrm flipV="1">
            <a:off x="3338514" y="1947862"/>
            <a:ext cx="2819400" cy="2057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B62BB2D-ECE2-4F2A-B58F-4CE7D47E9348}"/>
              </a:ext>
            </a:extLst>
          </p:cNvPr>
          <p:cNvCxnSpPr/>
          <p:nvPr/>
        </p:nvCxnSpPr>
        <p:spPr>
          <a:xfrm flipH="1" flipV="1">
            <a:off x="4100514" y="2481262"/>
            <a:ext cx="1266032" cy="609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D8A6270-ECF1-43F1-9A1C-7CCCE57FE52A}"/>
              </a:ext>
            </a:extLst>
          </p:cNvPr>
          <p:cNvCxnSpPr>
            <a:cxnSpLocks/>
          </p:cNvCxnSpPr>
          <p:nvPr/>
        </p:nvCxnSpPr>
        <p:spPr>
          <a:xfrm>
            <a:off x="5448302" y="2474119"/>
            <a:ext cx="226304" cy="15954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5EFFC985-D913-8765-6377-7C23B5B185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11551234"/>
      </p:ext>
    </p:extLst>
  </p:cSld>
  <p:clrMapOvr>
    <a:masterClrMapping/>
  </p:clrMapOvr>
  <mc:AlternateContent xmlns:mc="http://schemas.openxmlformats.org/markup-compatibility/2006" xmlns:p14="http://schemas.microsoft.com/office/powerpoint/2010/main">
    <mc:Choice Requires="p14">
      <p:transition spd="med" p14:dur="700" advTm="34487">
        <p:fade/>
      </p:transition>
    </mc:Choice>
    <mc:Fallback xmlns="">
      <p:transition spd="med" advTm="344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49</a:t>
            </a:fld>
            <a:endParaRPr lang="en-US" dirty="0"/>
          </a:p>
        </p:txBody>
      </p:sp>
      <p:sp>
        <p:nvSpPr>
          <p:cNvPr id="3" name="Rectangle 2"/>
          <p:cNvSpPr txBox="1">
            <a:spLocks noChangeArrowheads="1"/>
          </p:cNvSpPr>
          <p:nvPr/>
        </p:nvSpPr>
        <p:spPr>
          <a:xfrm>
            <a:off x="973137" y="1157288"/>
            <a:ext cx="7104063" cy="8239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If roadway is elevated…</a:t>
            </a:r>
          </a:p>
        </p:txBody>
      </p:sp>
      <p:graphicFrame>
        <p:nvGraphicFramePr>
          <p:cNvPr id="4" name="Object 4"/>
          <p:cNvGraphicFramePr>
            <a:graphicFrameLocks noChangeAspect="1"/>
          </p:cNvGraphicFramePr>
          <p:nvPr/>
        </p:nvGraphicFramePr>
        <p:xfrm>
          <a:off x="717550" y="2738438"/>
          <a:ext cx="7710488" cy="1549400"/>
        </p:xfrm>
        <a:graphic>
          <a:graphicData uri="http://schemas.openxmlformats.org/presentationml/2006/ole">
            <mc:AlternateContent xmlns:mc="http://schemas.openxmlformats.org/markup-compatibility/2006">
              <mc:Choice xmlns:v="urn:schemas-microsoft-com:vml" Requires="v">
                <p:oleObj name="CorelDRAW" r:id="rId5" imgW="3671280" imgH="730440" progId="">
                  <p:embed/>
                </p:oleObj>
              </mc:Choice>
              <mc:Fallback>
                <p:oleObj name="CorelDRAW" r:id="rId5" imgW="3671280" imgH="730440" progId="">
                  <p:embed/>
                  <p:pic>
                    <p:nvPicPr>
                      <p:cNvPr id="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50" y="2738438"/>
                        <a:ext cx="7710488"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6"/>
          <p:cNvSpPr txBox="1">
            <a:spLocks noChangeArrowheads="1"/>
          </p:cNvSpPr>
          <p:nvPr/>
        </p:nvSpPr>
        <p:spPr bwMode="auto">
          <a:xfrm>
            <a:off x="657225" y="4343400"/>
            <a:ext cx="7934325" cy="954107"/>
          </a:xfrm>
          <a:prstGeom prst="rect">
            <a:avLst/>
          </a:prstGeom>
          <a:noFill/>
          <a:ln w="9525">
            <a:noFill/>
            <a:miter lim="800000"/>
            <a:headEnd/>
            <a:tailEnd/>
          </a:ln>
        </p:spPr>
        <p:txBody>
          <a:bodyPr>
            <a:spAutoFit/>
          </a:bodyPr>
          <a:lstStyle/>
          <a:p>
            <a:pPr>
              <a:spcBef>
                <a:spcPct val="50000"/>
              </a:spcBef>
            </a:pPr>
            <a:r>
              <a:rPr lang="en-US" sz="2800" dirty="0"/>
              <a:t>Noise barrier should be placed as close to the road as possible on elevated ground or structure. </a:t>
            </a:r>
          </a:p>
        </p:txBody>
      </p:sp>
      <p:sp>
        <p:nvSpPr>
          <p:cNvPr id="9" name="TextBox 8"/>
          <p:cNvSpPr txBox="1"/>
          <p:nvPr/>
        </p:nvSpPr>
        <p:spPr>
          <a:xfrm>
            <a:off x="304800" y="780812"/>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cxnSp>
        <p:nvCxnSpPr>
          <p:cNvPr id="11" name="Straight Arrow Connector 10"/>
          <p:cNvCxnSpPr/>
          <p:nvPr/>
        </p:nvCxnSpPr>
        <p:spPr>
          <a:xfrm flipV="1">
            <a:off x="1981200" y="2895600"/>
            <a:ext cx="228600" cy="3048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981200" y="1905000"/>
            <a:ext cx="609600" cy="1295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676400" y="2552700"/>
            <a:ext cx="533400" cy="3429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209800" y="2724150"/>
            <a:ext cx="1828800" cy="4762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4AE1A633-4891-E31D-9C73-3F2AEFD981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71214640"/>
      </p:ext>
    </p:extLst>
  </p:cSld>
  <p:clrMapOvr>
    <a:masterClrMapping/>
  </p:clrMapOvr>
  <mc:AlternateContent xmlns:mc="http://schemas.openxmlformats.org/markup-compatibility/2006" xmlns:p14="http://schemas.microsoft.com/office/powerpoint/2010/main">
    <mc:Choice Requires="p14">
      <p:transition spd="med" p14:dur="700" advTm="27127">
        <p:fade/>
      </p:transition>
    </mc:Choice>
    <mc:Fallback xmlns="">
      <p:transition spd="med" advTm="271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5</a:t>
            </a:fld>
            <a:endParaRPr lang="en-US" dirty="0"/>
          </a:p>
        </p:txBody>
      </p:sp>
      <p:sp>
        <p:nvSpPr>
          <p:cNvPr id="6" name="TextBox 5"/>
          <p:cNvSpPr txBox="1"/>
          <p:nvPr/>
        </p:nvSpPr>
        <p:spPr>
          <a:xfrm>
            <a:off x="228600" y="748853"/>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Rectangle 2"/>
          <p:cNvSpPr txBox="1">
            <a:spLocks noChangeArrowheads="1"/>
          </p:cNvSpPr>
          <p:nvPr/>
        </p:nvSpPr>
        <p:spPr>
          <a:xfrm>
            <a:off x="0" y="1157288"/>
            <a:ext cx="9143999" cy="8239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3 Basic Dimensions</a:t>
            </a:r>
            <a:r>
              <a:rPr kumimoji="0" lang="en-US" sz="3600" b="0" i="0" u="none" strike="noStrike" kern="1200" cap="none" spc="0" normalizeH="0" noProof="0" dirty="0">
                <a:ln>
                  <a:noFill/>
                </a:ln>
                <a:solidFill>
                  <a:schemeClr val="tx1"/>
                </a:solidFill>
                <a:effectLst/>
                <a:uLnTx/>
                <a:uFillTx/>
                <a:latin typeface="+mj-lt"/>
                <a:ea typeface="+mj-ea"/>
                <a:cs typeface="+mj-cs"/>
              </a:rPr>
              <a:t> of Sound:</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a:spLocks noChangeArrowheads="1"/>
          </p:cNvSpPr>
          <p:nvPr/>
        </p:nvSpPr>
        <p:spPr bwMode="auto">
          <a:xfrm>
            <a:off x="1466850" y="2927350"/>
            <a:ext cx="7119938" cy="485775"/>
          </a:xfrm>
          <a:prstGeom prst="rect">
            <a:avLst/>
          </a:prstGeom>
          <a:noFill/>
          <a:ln w="9525">
            <a:noFill/>
            <a:miter lim="800000"/>
            <a:headEnd/>
            <a:tailEnd/>
          </a:ln>
          <a:effectLst/>
        </p:spPr>
        <p:txBody>
          <a:bodyPr/>
          <a:lstStyle/>
          <a:p>
            <a:pPr indent="169863" eaLnBrk="1" hangingPunct="1">
              <a:spcBef>
                <a:spcPct val="20000"/>
              </a:spcBef>
              <a:buClr>
                <a:schemeClr val="tx2"/>
              </a:buClr>
              <a:buFont typeface="Times" pitchFamily="18" charset="0"/>
              <a:buChar char="•"/>
            </a:pPr>
            <a:endParaRPr lang="en-US" sz="3200" dirty="0"/>
          </a:p>
        </p:txBody>
      </p:sp>
      <p:sp>
        <p:nvSpPr>
          <p:cNvPr id="14" name="TextBox 13"/>
          <p:cNvSpPr txBox="1"/>
          <p:nvPr/>
        </p:nvSpPr>
        <p:spPr>
          <a:xfrm>
            <a:off x="-1" y="1981200"/>
            <a:ext cx="9143999" cy="1569660"/>
          </a:xfrm>
          <a:prstGeom prst="rect">
            <a:avLst/>
          </a:prstGeom>
          <a:noFill/>
        </p:spPr>
        <p:txBody>
          <a:bodyPr wrap="square" rtlCol="0">
            <a:spAutoFit/>
          </a:bodyPr>
          <a:lstStyle/>
          <a:p>
            <a:pPr algn="ctr">
              <a:buFont typeface="Arial" pitchFamily="34" charset="0"/>
              <a:buChar char="•"/>
            </a:pPr>
            <a:r>
              <a:rPr lang="en-US" sz="3200" dirty="0"/>
              <a:t>  </a:t>
            </a:r>
            <a:r>
              <a:rPr lang="en-US" sz="3200" b="1" dirty="0"/>
              <a:t>Magnitude/Amplitude (the “loudness”)</a:t>
            </a:r>
          </a:p>
          <a:p>
            <a:pPr algn="ctr">
              <a:buFont typeface="Arial" pitchFamily="34" charset="0"/>
              <a:buChar char="•"/>
            </a:pPr>
            <a:r>
              <a:rPr lang="en-US" sz="3200" dirty="0"/>
              <a:t>  Frequency (the “pitch”)</a:t>
            </a:r>
          </a:p>
          <a:p>
            <a:pPr algn="ctr">
              <a:buFont typeface="Arial" pitchFamily="34" charset="0"/>
              <a:buChar char="•"/>
            </a:pPr>
            <a:r>
              <a:rPr lang="en-US" sz="3200" dirty="0"/>
              <a:t>  Time (both duration and variation)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398" y="3657600"/>
            <a:ext cx="7649199" cy="2258772"/>
          </a:xfrm>
          <a:prstGeom prst="rect">
            <a:avLst/>
          </a:prstGeom>
        </p:spPr>
      </p:pic>
      <p:sp>
        <p:nvSpPr>
          <p:cNvPr id="4" name="Oval 3">
            <a:extLst>
              <a:ext uri="{FF2B5EF4-FFF2-40B4-BE49-F238E27FC236}">
                <a16:creationId xmlns:a16="http://schemas.microsoft.com/office/drawing/2014/main" id="{32CFA839-FDE0-451C-89D9-12C5A2245708}"/>
              </a:ext>
            </a:extLst>
          </p:cNvPr>
          <p:cNvSpPr/>
          <p:nvPr/>
        </p:nvSpPr>
        <p:spPr>
          <a:xfrm>
            <a:off x="1600200" y="4038600"/>
            <a:ext cx="1066800" cy="6858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5" name="Oval 4">
            <a:extLst>
              <a:ext uri="{FF2B5EF4-FFF2-40B4-BE49-F238E27FC236}">
                <a16:creationId xmlns:a16="http://schemas.microsoft.com/office/drawing/2014/main" id="{3C07AE31-1032-4D58-A858-B935ADD066BB}"/>
              </a:ext>
            </a:extLst>
          </p:cNvPr>
          <p:cNvSpPr/>
          <p:nvPr/>
        </p:nvSpPr>
        <p:spPr>
          <a:xfrm>
            <a:off x="4038600" y="3550860"/>
            <a:ext cx="2819400" cy="640140"/>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096962DF-FFFC-8E96-9E75-DADF8E48D6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72065011"/>
      </p:ext>
    </p:extLst>
  </p:cSld>
  <p:clrMapOvr>
    <a:masterClrMapping/>
  </p:clrMapOvr>
  <mc:AlternateContent xmlns:mc="http://schemas.openxmlformats.org/markup-compatibility/2006" xmlns:p14="http://schemas.microsoft.com/office/powerpoint/2010/main">
    <mc:Choice Requires="p14">
      <p:transition spd="med" p14:dur="700" advTm="16542">
        <p:fade/>
      </p:transition>
    </mc:Choice>
    <mc:Fallback xmlns="">
      <p:transition spd="med" advTm="165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50</a:t>
            </a:fld>
            <a:endParaRPr lang="en-US" dirty="0"/>
          </a:p>
        </p:txBody>
      </p:sp>
      <p:sp>
        <p:nvSpPr>
          <p:cNvPr id="6" name="TextBox 5"/>
          <p:cNvSpPr txBox="1"/>
          <p:nvPr/>
        </p:nvSpPr>
        <p:spPr>
          <a:xfrm>
            <a:off x="228600" y="787688"/>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TextBox 6"/>
          <p:cNvSpPr txBox="1"/>
          <p:nvPr/>
        </p:nvSpPr>
        <p:spPr>
          <a:xfrm>
            <a:off x="0" y="1456459"/>
            <a:ext cx="9144000" cy="584775"/>
          </a:xfrm>
          <a:prstGeom prst="rect">
            <a:avLst/>
          </a:prstGeom>
          <a:noFill/>
        </p:spPr>
        <p:txBody>
          <a:bodyPr wrap="square" rtlCol="0">
            <a:spAutoFit/>
          </a:bodyPr>
          <a:lstStyle/>
          <a:p>
            <a:pPr algn="ctr"/>
            <a:r>
              <a:rPr lang="en-US" sz="3200" dirty="0"/>
              <a:t>How Tall Does the Noise Barrier Have to Be?</a:t>
            </a:r>
          </a:p>
        </p:txBody>
      </p:sp>
      <p:sp>
        <p:nvSpPr>
          <p:cNvPr id="11" name="TextBox 10">
            <a:extLst>
              <a:ext uri="{FF2B5EF4-FFF2-40B4-BE49-F238E27FC236}">
                <a16:creationId xmlns:a16="http://schemas.microsoft.com/office/drawing/2014/main" id="{5EDF28FB-C8F8-4B5D-B38F-151F9CE84149}"/>
              </a:ext>
            </a:extLst>
          </p:cNvPr>
          <p:cNvSpPr txBox="1"/>
          <p:nvPr/>
        </p:nvSpPr>
        <p:spPr>
          <a:xfrm>
            <a:off x="381000" y="2164321"/>
            <a:ext cx="8382000" cy="1384995"/>
          </a:xfrm>
          <a:prstGeom prst="rect">
            <a:avLst/>
          </a:prstGeom>
          <a:noFill/>
        </p:spPr>
        <p:txBody>
          <a:bodyPr wrap="square" rtlCol="0">
            <a:spAutoFit/>
          </a:bodyPr>
          <a:lstStyle/>
          <a:p>
            <a:pPr algn="ctr"/>
            <a:r>
              <a:rPr lang="en-US" sz="2800" dirty="0"/>
              <a:t>Many factors influence the height, but the general rule-of-thumb is…..</a:t>
            </a:r>
          </a:p>
          <a:p>
            <a:pPr marL="457200" indent="-457200">
              <a:buFont typeface="Wingdings" panose="05000000000000000000" pitchFamily="2" charset="2"/>
              <a:buChar char="Ø"/>
            </a:pPr>
            <a:endParaRPr lang="en-US" sz="2800" dirty="0"/>
          </a:p>
        </p:txBody>
      </p:sp>
      <p:sp>
        <p:nvSpPr>
          <p:cNvPr id="12" name="TextBox 11">
            <a:extLst>
              <a:ext uri="{FF2B5EF4-FFF2-40B4-BE49-F238E27FC236}">
                <a16:creationId xmlns:a16="http://schemas.microsoft.com/office/drawing/2014/main" id="{B2E988D0-C5BD-4A6C-926B-49A03D35101D}"/>
              </a:ext>
            </a:extLst>
          </p:cNvPr>
          <p:cNvSpPr txBox="1"/>
          <p:nvPr/>
        </p:nvSpPr>
        <p:spPr>
          <a:xfrm>
            <a:off x="381000" y="3108620"/>
            <a:ext cx="8382000" cy="1692771"/>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noise barrier has to at least break the line-of-sight to achieve a 5 dB(A) reduction in traffic noise</a:t>
            </a:r>
          </a:p>
          <a:p>
            <a:pPr marL="1371600" lvl="2" indent="-457200">
              <a:buFont typeface="Arial" panose="020B0604020202020204" pitchFamily="34" charset="0"/>
              <a:buChar char="•"/>
            </a:pPr>
            <a:r>
              <a:rPr lang="en-US" sz="2400" dirty="0"/>
              <a:t>Line-of-sight is a straight line along which an observer has unobstructed vision to vehicles</a:t>
            </a:r>
          </a:p>
        </p:txBody>
      </p:sp>
      <p:sp>
        <p:nvSpPr>
          <p:cNvPr id="13" name="TextBox 12">
            <a:extLst>
              <a:ext uri="{FF2B5EF4-FFF2-40B4-BE49-F238E27FC236}">
                <a16:creationId xmlns:a16="http://schemas.microsoft.com/office/drawing/2014/main" id="{DC5C2FCF-CF90-4422-8CC8-8B5EE32E87AB}"/>
              </a:ext>
            </a:extLst>
          </p:cNvPr>
          <p:cNvSpPr txBox="1"/>
          <p:nvPr/>
        </p:nvSpPr>
        <p:spPr>
          <a:xfrm>
            <a:off x="381000" y="4724400"/>
            <a:ext cx="83058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For each 2 feet above the initial break in line-of-sight, you will achieve approximately an additional 1 dB(A) reduction in traffic noise</a:t>
            </a:r>
          </a:p>
        </p:txBody>
      </p:sp>
      <p:pic>
        <p:nvPicPr>
          <p:cNvPr id="3" name="Audio 2">
            <a:hlinkClick r:id="" action="ppaction://media"/>
            <a:extLst>
              <a:ext uri="{FF2B5EF4-FFF2-40B4-BE49-F238E27FC236}">
                <a16:creationId xmlns:a16="http://schemas.microsoft.com/office/drawing/2014/main" id="{864CEE55-380E-C32F-560B-0BFD96210D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53536910"/>
      </p:ext>
    </p:extLst>
  </p:cSld>
  <p:clrMapOvr>
    <a:masterClrMapping/>
  </p:clrMapOvr>
  <mc:AlternateContent xmlns:mc="http://schemas.openxmlformats.org/markup-compatibility/2006" xmlns:p14="http://schemas.microsoft.com/office/powerpoint/2010/main">
    <mc:Choice Requires="p14">
      <p:transition spd="med" p14:dur="700" advTm="40477">
        <p:fade/>
      </p:transition>
    </mc:Choice>
    <mc:Fallback xmlns="">
      <p:transition spd="med" advTm="404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additive="base">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 calcmode="lin" valueType="num">
                                      <p:cBhvr additive="base">
                                        <p:cTn id="2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11" grpId="0" build="allAtOnce"/>
      <p:bldP spid="12" grpId="0" build="allAtOnce"/>
      <p:bldP spid="13"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51</a:t>
            </a:fld>
            <a:endParaRPr lang="en-US" dirty="0"/>
          </a:p>
        </p:txBody>
      </p:sp>
      <p:pic>
        <p:nvPicPr>
          <p:cNvPr id="3" name="Picture 4" descr="lesson_1__10"/>
          <p:cNvPicPr>
            <a:picLocks noChangeAspect="1" noChangeArrowheads="1"/>
          </p:cNvPicPr>
          <p:nvPr/>
        </p:nvPicPr>
        <p:blipFill>
          <a:blip r:embed="rId5" cstate="print"/>
          <a:srcRect l="3943" t="5324" r="29015" b="22453"/>
          <a:stretch>
            <a:fillRect/>
          </a:stretch>
        </p:blipFill>
        <p:spPr>
          <a:xfrm>
            <a:off x="1682750" y="1998663"/>
            <a:ext cx="5954713" cy="4173537"/>
          </a:xfrm>
          <a:prstGeom prst="rect">
            <a:avLst/>
          </a:prstGeom>
          <a:noFill/>
        </p:spPr>
      </p:pic>
      <p:sp>
        <p:nvSpPr>
          <p:cNvPr id="7" name="TextBox 6"/>
          <p:cNvSpPr txBox="1"/>
          <p:nvPr/>
        </p:nvSpPr>
        <p:spPr>
          <a:xfrm>
            <a:off x="228600" y="773668"/>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8" name="TextBox 7"/>
          <p:cNvSpPr txBox="1"/>
          <p:nvPr/>
        </p:nvSpPr>
        <p:spPr>
          <a:xfrm>
            <a:off x="0" y="1143000"/>
            <a:ext cx="9144000" cy="584775"/>
          </a:xfrm>
          <a:prstGeom prst="rect">
            <a:avLst/>
          </a:prstGeom>
          <a:noFill/>
        </p:spPr>
        <p:txBody>
          <a:bodyPr wrap="square" rtlCol="0">
            <a:spAutoFit/>
          </a:bodyPr>
          <a:lstStyle/>
          <a:p>
            <a:pPr algn="ctr"/>
            <a:r>
              <a:rPr lang="en-US" sz="3200" dirty="0"/>
              <a:t>Not an Effective Noise Barrier Design….</a:t>
            </a:r>
          </a:p>
        </p:txBody>
      </p:sp>
      <p:pic>
        <p:nvPicPr>
          <p:cNvPr id="4" name="Audio 3">
            <a:hlinkClick r:id="" action="ppaction://media"/>
            <a:extLst>
              <a:ext uri="{FF2B5EF4-FFF2-40B4-BE49-F238E27FC236}">
                <a16:creationId xmlns:a16="http://schemas.microsoft.com/office/drawing/2014/main" id="{DF24FBC1-6D1F-2B9D-29C3-B732482D69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64076209"/>
      </p:ext>
    </p:extLst>
  </p:cSld>
  <p:clrMapOvr>
    <a:masterClrMapping/>
  </p:clrMapOvr>
  <mc:AlternateContent xmlns:mc="http://schemas.openxmlformats.org/markup-compatibility/2006" xmlns:p14="http://schemas.microsoft.com/office/powerpoint/2010/main">
    <mc:Choice Requires="p14">
      <p:transition spd="med" p14:dur="700" advTm="8488">
        <p:fade/>
      </p:transition>
    </mc:Choice>
    <mc:Fallback xmlns="">
      <p:transition spd="med" advTm="84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52</a:t>
            </a:fld>
            <a:endParaRPr lang="en-US" dirty="0"/>
          </a:p>
        </p:txBody>
      </p:sp>
      <p:sp>
        <p:nvSpPr>
          <p:cNvPr id="6" name="TextBox 5"/>
          <p:cNvSpPr txBox="1"/>
          <p:nvPr/>
        </p:nvSpPr>
        <p:spPr>
          <a:xfrm>
            <a:off x="228600" y="793149"/>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TextBox 6"/>
          <p:cNvSpPr txBox="1"/>
          <p:nvPr/>
        </p:nvSpPr>
        <p:spPr>
          <a:xfrm>
            <a:off x="0" y="1173856"/>
            <a:ext cx="9144000" cy="584775"/>
          </a:xfrm>
          <a:prstGeom prst="rect">
            <a:avLst/>
          </a:prstGeom>
          <a:noFill/>
        </p:spPr>
        <p:txBody>
          <a:bodyPr wrap="square" rtlCol="0">
            <a:spAutoFit/>
          </a:bodyPr>
          <a:lstStyle/>
          <a:p>
            <a:pPr algn="ctr"/>
            <a:r>
              <a:rPr lang="en-US" sz="3200" dirty="0"/>
              <a:t>How Long Should the Noise Barrier Be?</a:t>
            </a:r>
          </a:p>
        </p:txBody>
      </p:sp>
      <p:sp>
        <p:nvSpPr>
          <p:cNvPr id="9" name="TextBox 8"/>
          <p:cNvSpPr txBox="1"/>
          <p:nvPr/>
        </p:nvSpPr>
        <p:spPr>
          <a:xfrm>
            <a:off x="0" y="1912044"/>
            <a:ext cx="9144000" cy="954107"/>
          </a:xfrm>
          <a:prstGeom prst="rect">
            <a:avLst/>
          </a:prstGeom>
          <a:noFill/>
        </p:spPr>
        <p:txBody>
          <a:bodyPr wrap="square" rtlCol="0">
            <a:spAutoFit/>
          </a:bodyPr>
          <a:lstStyle/>
          <a:p>
            <a:r>
              <a:rPr lang="en-US" sz="2800" dirty="0"/>
              <a:t>As with the height, many factors will influence the length, but….</a:t>
            </a:r>
          </a:p>
        </p:txBody>
      </p:sp>
      <p:sp>
        <p:nvSpPr>
          <p:cNvPr id="10" name="TextBox 9"/>
          <p:cNvSpPr txBox="1"/>
          <p:nvPr/>
        </p:nvSpPr>
        <p:spPr>
          <a:xfrm>
            <a:off x="0" y="3276600"/>
            <a:ext cx="9144000" cy="954107"/>
          </a:xfrm>
          <a:prstGeom prst="rect">
            <a:avLst/>
          </a:prstGeom>
          <a:noFill/>
        </p:spPr>
        <p:txBody>
          <a:bodyPr wrap="square" rtlCol="0">
            <a:spAutoFit/>
          </a:bodyPr>
          <a:lstStyle/>
          <a:p>
            <a:r>
              <a:rPr lang="en-US" sz="2800" dirty="0"/>
              <a:t>The general rule is that the barrier should extend “4D” beyond the last impacted receptor.</a:t>
            </a:r>
          </a:p>
        </p:txBody>
      </p:sp>
      <p:sp>
        <p:nvSpPr>
          <p:cNvPr id="11" name="TextBox 10"/>
          <p:cNvSpPr txBox="1"/>
          <p:nvPr/>
        </p:nvSpPr>
        <p:spPr>
          <a:xfrm>
            <a:off x="0" y="4734580"/>
            <a:ext cx="9144000" cy="523220"/>
          </a:xfrm>
          <a:prstGeom prst="rect">
            <a:avLst/>
          </a:prstGeom>
          <a:noFill/>
        </p:spPr>
        <p:txBody>
          <a:bodyPr wrap="square" rtlCol="0">
            <a:spAutoFit/>
          </a:bodyPr>
          <a:lstStyle/>
          <a:p>
            <a:pPr algn="ctr"/>
            <a:r>
              <a:rPr lang="en-US" sz="2800" dirty="0"/>
              <a:t>What is 4D??</a:t>
            </a:r>
          </a:p>
        </p:txBody>
      </p:sp>
      <p:pic>
        <p:nvPicPr>
          <p:cNvPr id="15" name="Audio 14">
            <a:hlinkClick r:id="" action="ppaction://media"/>
            <a:extLst>
              <a:ext uri="{FF2B5EF4-FFF2-40B4-BE49-F238E27FC236}">
                <a16:creationId xmlns:a16="http://schemas.microsoft.com/office/drawing/2014/main" id="{9C073609-A0B9-0780-1721-A047466033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12619031"/>
      </p:ext>
    </p:extLst>
  </p:cSld>
  <p:clrMapOvr>
    <a:masterClrMapping/>
  </p:clrMapOvr>
  <mc:AlternateContent xmlns:mc="http://schemas.openxmlformats.org/markup-compatibility/2006" xmlns:p14="http://schemas.microsoft.com/office/powerpoint/2010/main">
    <mc:Choice Requires="p14">
      <p:transition spd="med" p14:dur="700" advTm="14775">
        <p:fade/>
      </p:transition>
    </mc:Choice>
    <mc:Fallback xmlns="">
      <p:transition spd="med" advTm="147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0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down)">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10" grpId="0" build="allAtOnce"/>
      <p:bldP spid="11"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53</a:t>
            </a:fld>
            <a:endParaRPr lang="en-US" dirty="0"/>
          </a:p>
        </p:txBody>
      </p:sp>
      <p:sp>
        <p:nvSpPr>
          <p:cNvPr id="6" name="TextBox 5"/>
          <p:cNvSpPr txBox="1"/>
          <p:nvPr/>
        </p:nvSpPr>
        <p:spPr>
          <a:xfrm>
            <a:off x="228600" y="852488"/>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Rectangle 11"/>
          <p:cNvSpPr txBox="1">
            <a:spLocks noChangeArrowheads="1"/>
          </p:cNvSpPr>
          <p:nvPr/>
        </p:nvSpPr>
        <p:spPr>
          <a:xfrm>
            <a:off x="975518" y="1194279"/>
            <a:ext cx="7104063" cy="6715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Noise Barrier Length</a:t>
            </a:r>
          </a:p>
        </p:txBody>
      </p:sp>
      <p:sp>
        <p:nvSpPr>
          <p:cNvPr id="8" name="Text Box 12"/>
          <p:cNvSpPr txBox="1">
            <a:spLocks noChangeArrowheads="1"/>
          </p:cNvSpPr>
          <p:nvPr/>
        </p:nvSpPr>
        <p:spPr bwMode="auto">
          <a:xfrm>
            <a:off x="600075" y="5800725"/>
            <a:ext cx="6238875" cy="260350"/>
          </a:xfrm>
          <a:prstGeom prst="rect">
            <a:avLst/>
          </a:prstGeom>
          <a:noFill/>
          <a:ln w="9525">
            <a:noFill/>
            <a:miter lim="800000"/>
            <a:headEnd/>
            <a:tailEnd/>
          </a:ln>
        </p:spPr>
        <p:txBody>
          <a:bodyPr>
            <a:spAutoFit/>
          </a:bodyPr>
          <a:lstStyle/>
          <a:p>
            <a:pPr>
              <a:spcBef>
                <a:spcPct val="50000"/>
              </a:spcBef>
            </a:pPr>
            <a:r>
              <a:rPr lang="en-US" sz="1100" dirty="0"/>
              <a:t>SOURCE: FHWA Highway Noise Barrier Design Handbook, 2000</a:t>
            </a:r>
          </a:p>
        </p:txBody>
      </p:sp>
      <p:pic>
        <p:nvPicPr>
          <p:cNvPr id="9" name="Picture 13" descr="noise_sensitive_receivers2"/>
          <p:cNvPicPr>
            <a:picLocks noChangeAspect="1" noChangeArrowheads="1"/>
          </p:cNvPicPr>
          <p:nvPr/>
        </p:nvPicPr>
        <p:blipFill>
          <a:blip r:embed="rId5" cstate="print"/>
          <a:srcRect/>
          <a:stretch>
            <a:fillRect/>
          </a:stretch>
        </p:blipFill>
        <p:spPr>
          <a:xfrm>
            <a:off x="641350" y="1971675"/>
            <a:ext cx="7772400" cy="3625850"/>
          </a:xfrm>
          <a:prstGeom prst="rect">
            <a:avLst/>
          </a:prstGeom>
          <a:noFill/>
        </p:spPr>
      </p:pic>
      <p:cxnSp>
        <p:nvCxnSpPr>
          <p:cNvPr id="11" name="Straight Arrow Connector 10"/>
          <p:cNvCxnSpPr/>
          <p:nvPr/>
        </p:nvCxnSpPr>
        <p:spPr>
          <a:xfrm flipV="1">
            <a:off x="5410200" y="4724400"/>
            <a:ext cx="457200" cy="609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648200" y="4953000"/>
            <a:ext cx="762000" cy="381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343400" y="5410200"/>
            <a:ext cx="2133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419600" y="5334000"/>
            <a:ext cx="2209800" cy="276999"/>
          </a:xfrm>
          <a:prstGeom prst="rect">
            <a:avLst/>
          </a:prstGeom>
          <a:noFill/>
        </p:spPr>
        <p:txBody>
          <a:bodyPr wrap="square" rtlCol="0">
            <a:spAutoFit/>
          </a:bodyPr>
          <a:lstStyle/>
          <a:p>
            <a:r>
              <a:rPr lang="en-US" sz="1200" b="1" dirty="0">
                <a:latin typeface="Arial" pitchFamily="34" charset="0"/>
                <a:cs typeface="Arial" pitchFamily="34" charset="0"/>
              </a:rPr>
              <a:t>Noise Sensitive Receptors</a:t>
            </a:r>
          </a:p>
        </p:txBody>
      </p:sp>
      <p:sp>
        <p:nvSpPr>
          <p:cNvPr id="20" name="Rectangle 19"/>
          <p:cNvSpPr/>
          <p:nvPr/>
        </p:nvSpPr>
        <p:spPr>
          <a:xfrm>
            <a:off x="6172200" y="3429000"/>
            <a:ext cx="2133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53200" y="3352800"/>
            <a:ext cx="1143000" cy="276999"/>
          </a:xfrm>
          <a:prstGeom prst="rect">
            <a:avLst/>
          </a:prstGeom>
          <a:noFill/>
        </p:spPr>
        <p:txBody>
          <a:bodyPr wrap="square" rtlCol="0">
            <a:spAutoFit/>
          </a:bodyPr>
          <a:lstStyle/>
          <a:p>
            <a:r>
              <a:rPr lang="en-US" sz="1200" b="1" dirty="0">
                <a:latin typeface="Arial" pitchFamily="34" charset="0"/>
                <a:cs typeface="Arial" pitchFamily="34" charset="0"/>
              </a:rPr>
              <a:t>Noise Barrier</a:t>
            </a:r>
          </a:p>
        </p:txBody>
      </p:sp>
      <p:pic>
        <p:nvPicPr>
          <p:cNvPr id="3" name="Audio 2">
            <a:hlinkClick r:id="" action="ppaction://media"/>
            <a:extLst>
              <a:ext uri="{FF2B5EF4-FFF2-40B4-BE49-F238E27FC236}">
                <a16:creationId xmlns:a16="http://schemas.microsoft.com/office/drawing/2014/main" id="{DDF0D6E0-7B04-E2DC-BABA-7C8F00EAA5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53806488"/>
      </p:ext>
    </p:extLst>
  </p:cSld>
  <p:clrMapOvr>
    <a:masterClrMapping/>
  </p:clrMapOvr>
  <mc:AlternateContent xmlns:mc="http://schemas.openxmlformats.org/markup-compatibility/2006" xmlns:p14="http://schemas.microsoft.com/office/powerpoint/2010/main">
    <mc:Choice Requires="p14">
      <p:transition spd="med" p14:dur="700" advTm="16053">
        <p:fade/>
      </p:transition>
    </mc:Choice>
    <mc:Fallback xmlns="">
      <p:transition spd="med" advTm="160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54</a:t>
            </a:fld>
            <a:endParaRPr lang="en-US" dirty="0"/>
          </a:p>
        </p:txBody>
      </p:sp>
      <p:sp>
        <p:nvSpPr>
          <p:cNvPr id="6" name="TextBox 5"/>
          <p:cNvSpPr txBox="1"/>
          <p:nvPr/>
        </p:nvSpPr>
        <p:spPr>
          <a:xfrm>
            <a:off x="228600" y="762000"/>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5" name="TextBox 4">
            <a:extLst>
              <a:ext uri="{FF2B5EF4-FFF2-40B4-BE49-F238E27FC236}">
                <a16:creationId xmlns:a16="http://schemas.microsoft.com/office/drawing/2014/main" id="{A0CF233F-4075-4EF3-8F16-03F489C419BF}"/>
              </a:ext>
            </a:extLst>
          </p:cNvPr>
          <p:cNvSpPr txBox="1"/>
          <p:nvPr/>
        </p:nvSpPr>
        <p:spPr>
          <a:xfrm>
            <a:off x="0" y="2691829"/>
            <a:ext cx="9144000" cy="1323439"/>
          </a:xfrm>
          <a:prstGeom prst="rect">
            <a:avLst/>
          </a:prstGeom>
          <a:noFill/>
        </p:spPr>
        <p:txBody>
          <a:bodyPr wrap="square" rtlCol="0">
            <a:spAutoFit/>
          </a:bodyPr>
          <a:lstStyle/>
          <a:p>
            <a:pPr algn="ctr"/>
            <a:r>
              <a:rPr lang="en-US" sz="3200" b="1" dirty="0"/>
              <a:t>QUESTIONS?</a:t>
            </a:r>
          </a:p>
          <a:p>
            <a:pPr algn="ctr"/>
            <a:r>
              <a:rPr lang="en-US" sz="1600" dirty="0"/>
              <a:t>If you have any questions, please feel free to send an email to </a:t>
            </a:r>
            <a:r>
              <a:rPr lang="en-US" sz="1600" u="sng" dirty="0">
                <a:hlinkClick r:id="rId5"/>
              </a:rPr>
              <a:t>OEM@dot.state.fl.us</a:t>
            </a:r>
            <a:r>
              <a:rPr lang="en-US" sz="1600" u="sng" dirty="0"/>
              <a:t> </a:t>
            </a:r>
            <a:r>
              <a:rPr lang="en-US" sz="1600" dirty="0"/>
              <a:t> </a:t>
            </a:r>
          </a:p>
          <a:p>
            <a:pPr algn="ctr"/>
            <a:endParaRPr lang="en-US" sz="3200" b="1" dirty="0"/>
          </a:p>
        </p:txBody>
      </p:sp>
      <p:pic>
        <p:nvPicPr>
          <p:cNvPr id="3" name="Audio 2">
            <a:hlinkClick r:id="" action="ppaction://media"/>
            <a:extLst>
              <a:ext uri="{FF2B5EF4-FFF2-40B4-BE49-F238E27FC236}">
                <a16:creationId xmlns:a16="http://schemas.microsoft.com/office/drawing/2014/main" id="{CDF20C32-D2BC-F4A4-F09A-65D4BD57FB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90829989"/>
      </p:ext>
    </p:extLst>
  </p:cSld>
  <p:clrMapOvr>
    <a:masterClrMapping/>
  </p:clrMapOvr>
  <mc:AlternateContent xmlns:mc="http://schemas.openxmlformats.org/markup-compatibility/2006" xmlns:p14="http://schemas.microsoft.com/office/powerpoint/2010/main">
    <mc:Choice Requires="p14">
      <p:transition spd="med" p14:dur="700" advTm="12942">
        <p:fade/>
      </p:transition>
    </mc:Choice>
    <mc:Fallback xmlns="">
      <p:transition spd="med" advTm="129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6</a:t>
            </a:fld>
            <a:endParaRPr lang="en-US" dirty="0"/>
          </a:p>
        </p:txBody>
      </p:sp>
      <p:grpSp>
        <p:nvGrpSpPr>
          <p:cNvPr id="3" name="Group 15"/>
          <p:cNvGrpSpPr>
            <a:grpSpLocks/>
          </p:cNvGrpSpPr>
          <p:nvPr/>
        </p:nvGrpSpPr>
        <p:grpSpPr bwMode="auto">
          <a:xfrm>
            <a:off x="1247775" y="1295400"/>
            <a:ext cx="6600825" cy="2038350"/>
            <a:chOff x="666" y="1536"/>
            <a:chExt cx="4158" cy="1284"/>
          </a:xfrm>
        </p:grpSpPr>
        <p:sp>
          <p:nvSpPr>
            <p:cNvPr id="4" name="Rectangle 13"/>
            <p:cNvSpPr>
              <a:spLocks noChangeArrowheads="1"/>
            </p:cNvSpPr>
            <p:nvPr/>
          </p:nvSpPr>
          <p:spPr bwMode="auto">
            <a:xfrm>
              <a:off x="666" y="1536"/>
              <a:ext cx="4158" cy="1284"/>
            </a:xfrm>
            <a:prstGeom prst="rect">
              <a:avLst/>
            </a:prstGeom>
            <a:solidFill>
              <a:srgbClr val="DDDDDF"/>
            </a:solidFill>
            <a:ln w="9525">
              <a:solidFill>
                <a:schemeClr val="tx1"/>
              </a:solidFill>
              <a:miter lim="800000"/>
              <a:headEnd/>
              <a:tailEnd/>
            </a:ln>
            <a:effectLst/>
          </p:spPr>
          <p:txBody>
            <a:bodyPr wrap="none" anchor="ctr"/>
            <a:lstStyle/>
            <a:p>
              <a:endParaRPr lang="en-US" dirty="0"/>
            </a:p>
          </p:txBody>
        </p:sp>
        <p:sp>
          <p:nvSpPr>
            <p:cNvPr id="5" name="Text Box 12"/>
            <p:cNvSpPr txBox="1">
              <a:spLocks noChangeArrowheads="1"/>
            </p:cNvSpPr>
            <p:nvPr/>
          </p:nvSpPr>
          <p:spPr bwMode="auto">
            <a:xfrm>
              <a:off x="828" y="1536"/>
              <a:ext cx="3936" cy="989"/>
            </a:xfrm>
            <a:prstGeom prst="rect">
              <a:avLst/>
            </a:prstGeom>
            <a:noFill/>
            <a:ln w="9525">
              <a:noFill/>
              <a:miter lim="800000"/>
              <a:headEnd/>
              <a:tailEnd/>
            </a:ln>
            <a:effectLst/>
          </p:spPr>
          <p:txBody>
            <a:bodyPr anchor="ctr">
              <a:spAutoFit/>
            </a:bodyPr>
            <a:lstStyle/>
            <a:p>
              <a:pPr>
                <a:spcBef>
                  <a:spcPct val="50000"/>
                </a:spcBef>
              </a:pPr>
              <a:r>
                <a:rPr lang="en-US" sz="2400" dirty="0"/>
                <a:t>Frequency is the number of cyclical crests\variations (wavelengths) per unit of time. Frequency is generally expressed in cycles per second, also denoted as Hertz (H</a:t>
              </a:r>
              <a:r>
                <a:rPr lang="en-US" sz="1600" dirty="0"/>
                <a:t>Z</a:t>
              </a:r>
              <a:r>
                <a:rPr lang="en-US" sz="2400" dirty="0"/>
                <a:t>).</a:t>
              </a:r>
            </a:p>
          </p:txBody>
        </p:sp>
        <p:sp>
          <p:nvSpPr>
            <p:cNvPr id="6" name="Text Box 14"/>
            <p:cNvSpPr txBox="1">
              <a:spLocks noChangeArrowheads="1"/>
            </p:cNvSpPr>
            <p:nvPr/>
          </p:nvSpPr>
          <p:spPr bwMode="auto">
            <a:xfrm>
              <a:off x="840" y="2555"/>
              <a:ext cx="3510" cy="174"/>
            </a:xfrm>
            <a:prstGeom prst="rect">
              <a:avLst/>
            </a:prstGeom>
            <a:noFill/>
            <a:ln w="9525">
              <a:noFill/>
              <a:miter lim="800000"/>
              <a:headEnd/>
              <a:tailEnd/>
            </a:ln>
            <a:effectLst/>
          </p:spPr>
          <p:txBody>
            <a:bodyPr anchor="ctr">
              <a:spAutoFit/>
            </a:bodyPr>
            <a:lstStyle/>
            <a:p>
              <a:pPr>
                <a:spcBef>
                  <a:spcPct val="50000"/>
                </a:spcBef>
              </a:pPr>
              <a:r>
                <a:rPr lang="en-US" sz="1200" dirty="0"/>
                <a:t>Source: Noise Control Reference Handbook, 1989</a:t>
              </a:r>
            </a:p>
          </p:txBody>
        </p:sp>
      </p:grpSp>
      <p:sp>
        <p:nvSpPr>
          <p:cNvPr id="9" name="TextBox 8"/>
          <p:cNvSpPr txBox="1"/>
          <p:nvPr/>
        </p:nvSpPr>
        <p:spPr>
          <a:xfrm>
            <a:off x="228600" y="766786"/>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353" y="3810000"/>
            <a:ext cx="8135593" cy="2402402"/>
          </a:xfrm>
          <a:prstGeom prst="rect">
            <a:avLst/>
          </a:prstGeom>
        </p:spPr>
      </p:pic>
      <p:pic>
        <p:nvPicPr>
          <p:cNvPr id="11" name="Audio 10">
            <a:hlinkClick r:id="" action="ppaction://media"/>
            <a:extLst>
              <a:ext uri="{FF2B5EF4-FFF2-40B4-BE49-F238E27FC236}">
                <a16:creationId xmlns:a16="http://schemas.microsoft.com/office/drawing/2014/main" id="{ADD3283E-3A18-3AB6-9B11-8B2320F3D2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6013056"/>
      </p:ext>
    </p:extLst>
  </p:cSld>
  <p:clrMapOvr>
    <a:masterClrMapping/>
  </p:clrMapOvr>
  <p:transition advTm="22114">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7</a:t>
            </a:fld>
            <a:endParaRPr lang="en-US" dirty="0"/>
          </a:p>
        </p:txBody>
      </p:sp>
      <p:sp>
        <p:nvSpPr>
          <p:cNvPr id="5" name="TextBox 4"/>
          <p:cNvSpPr txBox="1"/>
          <p:nvPr/>
        </p:nvSpPr>
        <p:spPr>
          <a:xfrm>
            <a:off x="228600" y="746824"/>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grpSp>
        <p:nvGrpSpPr>
          <p:cNvPr id="6" name="Group 5"/>
          <p:cNvGrpSpPr/>
          <p:nvPr/>
        </p:nvGrpSpPr>
        <p:grpSpPr>
          <a:xfrm>
            <a:off x="1795462" y="3484841"/>
            <a:ext cx="5029200" cy="2590800"/>
            <a:chOff x="2971800" y="4114800"/>
            <a:chExt cx="3098800" cy="2456021"/>
          </a:xfrm>
        </p:grpSpPr>
        <p:pic>
          <p:nvPicPr>
            <p:cNvPr id="7" name="Picture 6" descr="12_location_sound.jpg"/>
            <p:cNvPicPr>
              <a:picLocks noChangeAspect="1"/>
            </p:cNvPicPr>
            <p:nvPr/>
          </p:nvPicPr>
          <p:blipFill>
            <a:blip r:embed="rId5" cstate="print"/>
            <a:stretch>
              <a:fillRect/>
            </a:stretch>
          </p:blipFill>
          <p:spPr>
            <a:xfrm>
              <a:off x="2971800" y="4114800"/>
              <a:ext cx="3098800" cy="2286000"/>
            </a:xfrm>
            <a:prstGeom prst="rect">
              <a:avLst/>
            </a:prstGeom>
          </p:spPr>
        </p:pic>
        <p:sp>
          <p:nvSpPr>
            <p:cNvPr id="8" name="TextBox 7"/>
            <p:cNvSpPr txBox="1"/>
            <p:nvPr/>
          </p:nvSpPr>
          <p:spPr>
            <a:xfrm>
              <a:off x="3048000" y="6324600"/>
              <a:ext cx="2971800" cy="246221"/>
            </a:xfrm>
            <a:prstGeom prst="rect">
              <a:avLst/>
            </a:prstGeom>
            <a:noFill/>
          </p:spPr>
          <p:txBody>
            <a:bodyPr wrap="square" rtlCol="0">
              <a:spAutoFit/>
            </a:bodyPr>
            <a:lstStyle/>
            <a:p>
              <a:pPr algn="ctr"/>
              <a:r>
                <a:rPr lang="en-US" sz="1000" dirty="0"/>
                <a:t>Source:  www.physicsclassroom.com</a:t>
              </a:r>
            </a:p>
          </p:txBody>
        </p:sp>
      </p:grpSp>
      <p:grpSp>
        <p:nvGrpSpPr>
          <p:cNvPr id="9" name="Group 15"/>
          <p:cNvGrpSpPr>
            <a:grpSpLocks/>
          </p:cNvGrpSpPr>
          <p:nvPr/>
        </p:nvGrpSpPr>
        <p:grpSpPr bwMode="auto">
          <a:xfrm>
            <a:off x="1247775" y="1162050"/>
            <a:ext cx="6600825" cy="2038350"/>
            <a:chOff x="666" y="2268"/>
            <a:chExt cx="4158" cy="1284"/>
          </a:xfrm>
        </p:grpSpPr>
        <p:sp>
          <p:nvSpPr>
            <p:cNvPr id="10" name="Rectangle 13"/>
            <p:cNvSpPr>
              <a:spLocks noChangeArrowheads="1"/>
            </p:cNvSpPr>
            <p:nvPr/>
          </p:nvSpPr>
          <p:spPr bwMode="auto">
            <a:xfrm>
              <a:off x="666" y="2268"/>
              <a:ext cx="4158" cy="1284"/>
            </a:xfrm>
            <a:prstGeom prst="rect">
              <a:avLst/>
            </a:prstGeom>
            <a:solidFill>
              <a:srgbClr val="DDDDDF"/>
            </a:solidFill>
            <a:ln w="9525">
              <a:solidFill>
                <a:schemeClr val="tx1"/>
              </a:solidFill>
              <a:miter lim="800000"/>
              <a:headEnd/>
              <a:tailEnd/>
            </a:ln>
            <a:effectLst/>
          </p:spPr>
          <p:txBody>
            <a:bodyPr wrap="none" anchor="ctr"/>
            <a:lstStyle/>
            <a:p>
              <a:endParaRPr lang="en-US" dirty="0"/>
            </a:p>
          </p:txBody>
        </p:sp>
        <p:sp>
          <p:nvSpPr>
            <p:cNvPr id="11" name="Text Box 12"/>
            <p:cNvSpPr txBox="1">
              <a:spLocks noChangeArrowheads="1"/>
            </p:cNvSpPr>
            <p:nvPr/>
          </p:nvSpPr>
          <p:spPr bwMode="auto">
            <a:xfrm>
              <a:off x="828" y="2477"/>
              <a:ext cx="3936" cy="756"/>
            </a:xfrm>
            <a:prstGeom prst="rect">
              <a:avLst/>
            </a:prstGeom>
            <a:noFill/>
            <a:ln w="9525">
              <a:noFill/>
              <a:miter lim="800000"/>
              <a:headEnd/>
              <a:tailEnd/>
            </a:ln>
            <a:effectLst/>
          </p:spPr>
          <p:txBody>
            <a:bodyPr anchor="ctr">
              <a:spAutoFit/>
            </a:bodyPr>
            <a:lstStyle/>
            <a:p>
              <a:pPr>
                <a:spcBef>
                  <a:spcPct val="50000"/>
                </a:spcBef>
              </a:pPr>
              <a:r>
                <a:rPr lang="en-US" sz="2400" dirty="0"/>
                <a:t>Wavelength (λ) is the distance, measured in the direction of propagation, between two points of the same phase in consecutive cycles of a wave.</a:t>
              </a:r>
            </a:p>
          </p:txBody>
        </p:sp>
        <p:sp>
          <p:nvSpPr>
            <p:cNvPr id="12" name="Text Box 14"/>
            <p:cNvSpPr txBox="1">
              <a:spLocks noChangeArrowheads="1"/>
            </p:cNvSpPr>
            <p:nvPr/>
          </p:nvSpPr>
          <p:spPr bwMode="auto">
            <a:xfrm>
              <a:off x="840" y="3360"/>
              <a:ext cx="3510" cy="174"/>
            </a:xfrm>
            <a:prstGeom prst="rect">
              <a:avLst/>
            </a:prstGeom>
            <a:noFill/>
            <a:ln w="9525">
              <a:noFill/>
              <a:miter lim="800000"/>
              <a:headEnd/>
              <a:tailEnd/>
            </a:ln>
            <a:effectLst/>
          </p:spPr>
          <p:txBody>
            <a:bodyPr anchor="ctr">
              <a:spAutoFit/>
            </a:bodyPr>
            <a:lstStyle/>
            <a:p>
              <a:pPr>
                <a:spcBef>
                  <a:spcPct val="50000"/>
                </a:spcBef>
              </a:pPr>
              <a:r>
                <a:rPr lang="en-US" sz="1200" dirty="0"/>
                <a:t>Source: www.dictionary.com</a:t>
              </a:r>
            </a:p>
          </p:txBody>
        </p:sp>
      </p:grpSp>
      <p:sp>
        <p:nvSpPr>
          <p:cNvPr id="4" name="TextBox 3">
            <a:extLst>
              <a:ext uri="{FF2B5EF4-FFF2-40B4-BE49-F238E27FC236}">
                <a16:creationId xmlns:a16="http://schemas.microsoft.com/office/drawing/2014/main" id="{06F4F3BF-DD48-4AAC-93DF-4B93104A94DC}"/>
              </a:ext>
            </a:extLst>
          </p:cNvPr>
          <p:cNvSpPr txBox="1"/>
          <p:nvPr/>
        </p:nvSpPr>
        <p:spPr>
          <a:xfrm>
            <a:off x="3429000" y="4387334"/>
            <a:ext cx="609600" cy="369332"/>
          </a:xfrm>
          <a:prstGeom prst="rect">
            <a:avLst/>
          </a:prstGeom>
          <a:solidFill>
            <a:srgbClr val="D7181F"/>
          </a:solidFill>
          <a:ln>
            <a:solidFill>
              <a:schemeClr val="bg1"/>
            </a:solidFill>
          </a:ln>
        </p:spPr>
        <p:txBody>
          <a:bodyPr wrap="square" rtlCol="0">
            <a:spAutoFit/>
          </a:bodyPr>
          <a:lstStyle/>
          <a:p>
            <a:r>
              <a:rPr lang="en-US" dirty="0"/>
              <a:t>  </a:t>
            </a:r>
            <a:r>
              <a:rPr lang="el-GR" dirty="0"/>
              <a:t>λ</a:t>
            </a:r>
            <a:endParaRPr lang="en-US" dirty="0"/>
          </a:p>
        </p:txBody>
      </p:sp>
      <p:sp>
        <p:nvSpPr>
          <p:cNvPr id="16" name="TextBox 15">
            <a:extLst>
              <a:ext uri="{FF2B5EF4-FFF2-40B4-BE49-F238E27FC236}">
                <a16:creationId xmlns:a16="http://schemas.microsoft.com/office/drawing/2014/main" id="{EE7E4117-2304-472D-ABF9-2C75E4E08079}"/>
              </a:ext>
            </a:extLst>
          </p:cNvPr>
          <p:cNvSpPr txBox="1"/>
          <p:nvPr/>
        </p:nvSpPr>
        <p:spPr>
          <a:xfrm>
            <a:off x="3581400" y="5502892"/>
            <a:ext cx="609600" cy="369332"/>
          </a:xfrm>
          <a:prstGeom prst="rect">
            <a:avLst/>
          </a:prstGeom>
          <a:solidFill>
            <a:srgbClr val="D7181F"/>
          </a:solidFill>
          <a:ln>
            <a:solidFill>
              <a:schemeClr val="bg1"/>
            </a:solidFill>
          </a:ln>
        </p:spPr>
        <p:txBody>
          <a:bodyPr wrap="square" rtlCol="0">
            <a:spAutoFit/>
          </a:bodyPr>
          <a:lstStyle/>
          <a:p>
            <a:r>
              <a:rPr lang="en-US" dirty="0"/>
              <a:t>  </a:t>
            </a:r>
            <a:r>
              <a:rPr lang="el-GR" dirty="0"/>
              <a:t>λ</a:t>
            </a:r>
            <a:endParaRPr lang="en-US" dirty="0"/>
          </a:p>
        </p:txBody>
      </p:sp>
      <p:pic>
        <p:nvPicPr>
          <p:cNvPr id="18" name="Audio 17">
            <a:hlinkClick r:id="" action="ppaction://media"/>
            <a:extLst>
              <a:ext uri="{FF2B5EF4-FFF2-40B4-BE49-F238E27FC236}">
                <a16:creationId xmlns:a16="http://schemas.microsoft.com/office/drawing/2014/main" id="{CC945851-94B9-685F-4F9E-F03D41A85B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9874807"/>
      </p:ext>
    </p:extLst>
  </p:cSld>
  <p:clrMapOvr>
    <a:masterClrMapping/>
  </p:clrMapOvr>
  <p:transition advTm="34827">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8</a:t>
            </a:fld>
            <a:endParaRPr lang="en-US" dirty="0"/>
          </a:p>
        </p:txBody>
      </p:sp>
      <p:sp>
        <p:nvSpPr>
          <p:cNvPr id="6" name="TextBox 5"/>
          <p:cNvSpPr txBox="1"/>
          <p:nvPr/>
        </p:nvSpPr>
        <p:spPr>
          <a:xfrm>
            <a:off x="234600" y="776332"/>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7" name="Rectangle 2"/>
          <p:cNvSpPr txBox="1">
            <a:spLocks noChangeArrowheads="1"/>
          </p:cNvSpPr>
          <p:nvPr/>
        </p:nvSpPr>
        <p:spPr>
          <a:xfrm>
            <a:off x="-14288" y="1219200"/>
            <a:ext cx="9143999"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effectLst/>
                <a:uLnTx/>
                <a:uFillTx/>
                <a:latin typeface="+mj-lt"/>
                <a:ea typeface="+mj-ea"/>
                <a:cs typeface="+mj-cs"/>
              </a:rPr>
              <a:t>Noise</a:t>
            </a:r>
            <a:r>
              <a:rPr kumimoji="0" lang="en-US" sz="2800" b="0" i="0" u="none" strike="noStrike" kern="1200" cap="none" spc="0" normalizeH="0" baseline="0" noProof="0" dirty="0">
                <a:ln>
                  <a:noFill/>
                </a:ln>
                <a:solidFill>
                  <a:schemeClr val="tx1"/>
                </a:solidFill>
                <a:effectLst/>
                <a:uLnTx/>
                <a:uFillTx/>
                <a:latin typeface="+mj-lt"/>
                <a:ea typeface="+mj-ea"/>
                <a:cs typeface="+mj-cs"/>
              </a:rPr>
              <a:t> is described based on its sound intensity over a given period of time. </a:t>
            </a:r>
            <a:br>
              <a:rPr kumimoji="0" lang="en-US" sz="2800" b="0" i="0" u="none" strike="noStrike" kern="1200" cap="none" spc="0" normalizeH="0" baseline="0" noProof="0" dirty="0">
                <a:ln>
                  <a:noFill/>
                </a:ln>
                <a:solidFill>
                  <a:schemeClr val="tx1"/>
                </a:solidFill>
                <a:effectLst/>
                <a:uLnTx/>
                <a:uFillTx/>
                <a:latin typeface="+mj-lt"/>
                <a:ea typeface="+mj-ea"/>
                <a:cs typeface="+mj-cs"/>
              </a:rPr>
            </a:br>
            <a:br>
              <a:rPr kumimoji="0" lang="en-US" sz="2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This is illustrated here:</a:t>
            </a:r>
          </a:p>
        </p:txBody>
      </p:sp>
      <p:grpSp>
        <p:nvGrpSpPr>
          <p:cNvPr id="10" name="Group 9"/>
          <p:cNvGrpSpPr/>
          <p:nvPr/>
        </p:nvGrpSpPr>
        <p:grpSpPr>
          <a:xfrm>
            <a:off x="1266825" y="2895600"/>
            <a:ext cx="6581775" cy="3254375"/>
            <a:chOff x="1497013" y="2640013"/>
            <a:chExt cx="6581775" cy="3254375"/>
          </a:xfrm>
        </p:grpSpPr>
        <p:pic>
          <p:nvPicPr>
            <p:cNvPr id="8" name="Picture 4" descr="slide 18"/>
            <p:cNvPicPr>
              <a:picLocks noChangeAspect="1" noChangeArrowheads="1"/>
            </p:cNvPicPr>
            <p:nvPr/>
          </p:nvPicPr>
          <p:blipFill>
            <a:blip r:embed="rId5" cstate="print"/>
            <a:srcRect t="6592"/>
            <a:stretch>
              <a:fillRect/>
            </a:stretch>
          </p:blipFill>
          <p:spPr>
            <a:xfrm>
              <a:off x="1497013" y="2640013"/>
              <a:ext cx="6581775" cy="3059112"/>
            </a:xfrm>
            <a:prstGeom prst="rect">
              <a:avLst/>
            </a:prstGeom>
            <a:noFill/>
            <a:ln/>
          </p:spPr>
        </p:pic>
        <p:sp>
          <p:nvSpPr>
            <p:cNvPr id="9" name="Text Box 6"/>
            <p:cNvSpPr txBox="1">
              <a:spLocks noChangeArrowheads="1"/>
            </p:cNvSpPr>
            <p:nvPr/>
          </p:nvSpPr>
          <p:spPr bwMode="auto">
            <a:xfrm>
              <a:off x="1609725" y="5619750"/>
              <a:ext cx="5524500" cy="274638"/>
            </a:xfrm>
            <a:prstGeom prst="rect">
              <a:avLst/>
            </a:prstGeom>
            <a:noFill/>
            <a:ln w="9525">
              <a:noFill/>
              <a:miter lim="800000"/>
              <a:headEnd/>
              <a:tailEnd/>
            </a:ln>
            <a:effectLst/>
          </p:spPr>
          <p:txBody>
            <a:bodyPr>
              <a:spAutoFit/>
            </a:bodyPr>
            <a:lstStyle/>
            <a:p>
              <a:pPr>
                <a:spcBef>
                  <a:spcPct val="50000"/>
                </a:spcBef>
              </a:pPr>
              <a:r>
                <a:rPr lang="en-US" sz="1200" dirty="0"/>
                <a:t>Source: CALTRANS Technical Noise Supplement, 1998</a:t>
              </a:r>
            </a:p>
          </p:txBody>
        </p:sp>
      </p:grpSp>
      <p:sp>
        <p:nvSpPr>
          <p:cNvPr id="3" name="Rectangle 2">
            <a:extLst>
              <a:ext uri="{FF2B5EF4-FFF2-40B4-BE49-F238E27FC236}">
                <a16:creationId xmlns:a16="http://schemas.microsoft.com/office/drawing/2014/main" id="{E79C341A-F7B0-4F9B-8133-25020BD206E8}"/>
              </a:ext>
            </a:extLst>
          </p:cNvPr>
          <p:cNvSpPr/>
          <p:nvPr/>
        </p:nvSpPr>
        <p:spPr>
          <a:xfrm>
            <a:off x="1600200" y="4114800"/>
            <a:ext cx="304800" cy="7620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064672-105F-484E-B463-E3C7DC14CE42}"/>
              </a:ext>
            </a:extLst>
          </p:cNvPr>
          <p:cNvSpPr/>
          <p:nvPr/>
        </p:nvSpPr>
        <p:spPr>
          <a:xfrm>
            <a:off x="2514600" y="5257800"/>
            <a:ext cx="762000" cy="2286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8F5E7DB0-DA9B-1DAF-895B-CD3F5D3B38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79790179"/>
      </p:ext>
    </p:extLst>
  </p:cSld>
  <p:clrMapOvr>
    <a:masterClrMapping/>
  </p:clrMapOvr>
  <mc:AlternateContent xmlns:mc="http://schemas.openxmlformats.org/markup-compatibility/2006" xmlns:p14="http://schemas.microsoft.com/office/powerpoint/2010/main">
    <mc:Choice Requires="p14">
      <p:transition spd="med" p14:dur="700" advTm="31286">
        <p:fade/>
      </p:transition>
    </mc:Choice>
    <mc:Fallback xmlns="">
      <p:transition spd="med" advTm="312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F5F0E-047C-4635-A4F6-29F276781168}" type="slidenum">
              <a:rPr lang="en-US" smtClean="0"/>
              <a:pPr/>
              <a:t>9</a:t>
            </a:fld>
            <a:endParaRPr lang="en-US" dirty="0"/>
          </a:p>
        </p:txBody>
      </p:sp>
      <p:sp>
        <p:nvSpPr>
          <p:cNvPr id="5" name="TextBox 4"/>
          <p:cNvSpPr txBox="1"/>
          <p:nvPr/>
        </p:nvSpPr>
        <p:spPr>
          <a:xfrm>
            <a:off x="228600" y="805175"/>
            <a:ext cx="6705600" cy="369332"/>
          </a:xfrm>
          <a:prstGeom prst="rect">
            <a:avLst/>
          </a:prstGeom>
          <a:noFill/>
        </p:spPr>
        <p:txBody>
          <a:bodyPr wrap="square" rtlCol="0">
            <a:spAutoFit/>
          </a:bodyPr>
          <a:lstStyle/>
          <a:p>
            <a:r>
              <a:rPr lang="en-US" b="1" dirty="0">
                <a:solidFill>
                  <a:srgbClr val="0054A8"/>
                </a:solidFill>
              </a:rPr>
              <a:t>Lesson 2: Basic Acoustic and Traffic Noise Concepts</a:t>
            </a:r>
          </a:p>
        </p:txBody>
      </p:sp>
      <p:sp>
        <p:nvSpPr>
          <p:cNvPr id="6" name="TextBox 5"/>
          <p:cNvSpPr txBox="1"/>
          <p:nvPr/>
        </p:nvSpPr>
        <p:spPr>
          <a:xfrm>
            <a:off x="36163" y="1752600"/>
            <a:ext cx="9144000" cy="584775"/>
          </a:xfrm>
          <a:prstGeom prst="rect">
            <a:avLst/>
          </a:prstGeom>
          <a:noFill/>
        </p:spPr>
        <p:txBody>
          <a:bodyPr wrap="square" rtlCol="0">
            <a:spAutoFit/>
          </a:bodyPr>
          <a:lstStyle/>
          <a:p>
            <a:r>
              <a:rPr lang="en-US" sz="3200" dirty="0"/>
              <a:t>Magnitude is what can be measured – the “loudness”</a:t>
            </a:r>
          </a:p>
        </p:txBody>
      </p:sp>
      <p:sp>
        <p:nvSpPr>
          <p:cNvPr id="7" name="Text Box 3"/>
          <p:cNvSpPr txBox="1">
            <a:spLocks noChangeArrowheads="1"/>
          </p:cNvSpPr>
          <p:nvPr/>
        </p:nvSpPr>
        <p:spPr bwMode="auto">
          <a:xfrm>
            <a:off x="531463" y="2819400"/>
            <a:ext cx="8153400" cy="2123658"/>
          </a:xfrm>
          <a:prstGeom prst="rect">
            <a:avLst/>
          </a:prstGeom>
          <a:noFill/>
          <a:ln w="9525">
            <a:noFill/>
            <a:miter lim="800000"/>
            <a:headEnd/>
            <a:tailEnd/>
          </a:ln>
          <a:effectLst/>
        </p:spPr>
        <p:txBody>
          <a:bodyPr wrap="square">
            <a:spAutoFit/>
          </a:bodyPr>
          <a:lstStyle/>
          <a:p>
            <a:pPr>
              <a:spcBef>
                <a:spcPct val="50000"/>
              </a:spcBef>
            </a:pPr>
            <a:r>
              <a:rPr lang="en-US" sz="2200" b="1" dirty="0"/>
              <a:t>Sound/Acoustic Power </a:t>
            </a:r>
            <a:r>
              <a:rPr lang="en-US" sz="2200" dirty="0"/>
              <a:t>– The sound energy emitted per unit of time. </a:t>
            </a:r>
          </a:p>
          <a:p>
            <a:pPr>
              <a:spcBef>
                <a:spcPct val="50000"/>
              </a:spcBef>
            </a:pPr>
            <a:r>
              <a:rPr lang="en-US" sz="2200" b="1" dirty="0"/>
              <a:t>Sound Pressure </a:t>
            </a:r>
            <a:r>
              <a:rPr lang="en-US" sz="2200" dirty="0"/>
              <a:t>– The sound measured at a point in space (x) distance from the source to a “receptor”. </a:t>
            </a:r>
          </a:p>
          <a:p>
            <a:pPr>
              <a:spcBef>
                <a:spcPct val="50000"/>
              </a:spcBef>
            </a:pPr>
            <a:r>
              <a:rPr lang="en-US" sz="2200" dirty="0"/>
              <a:t>       </a:t>
            </a:r>
            <a:r>
              <a:rPr lang="en-US" sz="2200" i="1" dirty="0">
                <a:solidFill>
                  <a:srgbClr val="00B050"/>
                </a:solidFill>
              </a:rPr>
              <a:t>Sound Power is the source – Sound Pressure is the effect</a:t>
            </a:r>
          </a:p>
        </p:txBody>
      </p:sp>
      <p:pic>
        <p:nvPicPr>
          <p:cNvPr id="9" name="Graphic 8" descr="Volume">
            <a:extLst>
              <a:ext uri="{FF2B5EF4-FFF2-40B4-BE49-F238E27FC236}">
                <a16:creationId xmlns:a16="http://schemas.microsoft.com/office/drawing/2014/main" id="{C145504B-2A3E-4570-B023-DDD5666BF6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5400" y="3051467"/>
            <a:ext cx="682333" cy="682333"/>
          </a:xfrm>
          <a:prstGeom prst="rect">
            <a:avLst/>
          </a:prstGeom>
        </p:spPr>
      </p:pic>
      <p:pic>
        <p:nvPicPr>
          <p:cNvPr id="11" name="Graphic 10" descr="User">
            <a:extLst>
              <a:ext uri="{FF2B5EF4-FFF2-40B4-BE49-F238E27FC236}">
                <a16:creationId xmlns:a16="http://schemas.microsoft.com/office/drawing/2014/main" id="{45329E7F-176A-4F65-A504-F7665713E5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1600" y="4004251"/>
            <a:ext cx="762000" cy="567749"/>
          </a:xfrm>
          <a:prstGeom prst="rect">
            <a:avLst/>
          </a:prstGeom>
        </p:spPr>
      </p:pic>
      <p:pic>
        <p:nvPicPr>
          <p:cNvPr id="14" name="Audio 13">
            <a:hlinkClick r:id="" action="ppaction://media"/>
            <a:extLst>
              <a:ext uri="{FF2B5EF4-FFF2-40B4-BE49-F238E27FC236}">
                <a16:creationId xmlns:a16="http://schemas.microsoft.com/office/drawing/2014/main" id="{EF4B7B2D-BE17-4D9A-6A60-742B538B34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38043764"/>
      </p:ext>
    </p:extLst>
  </p:cSld>
  <p:clrMapOvr>
    <a:masterClrMapping/>
  </p:clrMapOvr>
  <mc:AlternateContent xmlns:mc="http://schemas.openxmlformats.org/markup-compatibility/2006" xmlns:p14="http://schemas.microsoft.com/office/powerpoint/2010/main">
    <mc:Choice Requires="p14">
      <p:transition spd="med" p14:dur="700" advTm="27238">
        <p:fade/>
      </p:transition>
    </mc:Choice>
    <mc:Fallback xmlns="">
      <p:transition spd="med" advTm="272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FDOT Theme">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solidFill>
          <a:srgbClr val="153879"/>
        </a:solidFill>
        <a:ln>
          <a:noFill/>
        </a:ln>
        <a:effectLst/>
      </a:spPr>
      <a:body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RC_theme" id="{A7175390-DF83-466A-9C83-B62EBF498C1C}" vid="{52629A61-70AC-4558-8F2F-BD381EA54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87B0C9171DC34990EB49D1908ED2AB" ma:contentTypeVersion="" ma:contentTypeDescription="Create a new document." ma:contentTypeScope="" ma:versionID="4a44dc10245e6c870f71c5a1f6bb1fe0">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1A2C68-923F-489D-87F1-4A320178E3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1661391-B2DE-4B91-950E-811BC4E92986}">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3.xml><?xml version="1.0" encoding="utf-8"?>
<ds:datastoreItem xmlns:ds="http://schemas.openxmlformats.org/officeDocument/2006/customXml" ds:itemID="{36E77DBF-0183-45D2-A685-5D1A40D99B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12629</TotalTime>
  <Words>7396</Words>
  <Application>Microsoft Office PowerPoint</Application>
  <PresentationFormat>On-screen Show (4:3)</PresentationFormat>
  <Paragraphs>539</Paragraphs>
  <Slides>54</Slides>
  <Notes>54</Notes>
  <HiddenSlides>0</HiddenSlides>
  <MMClips>54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5" baseType="lpstr">
      <vt:lpstr>Arial</vt:lpstr>
      <vt:lpstr>Arial Narrow</vt:lpstr>
      <vt:lpstr>Arial Unicode MS</vt:lpstr>
      <vt:lpstr>Calibri</vt:lpstr>
      <vt:lpstr>Cambria Math</vt:lpstr>
      <vt:lpstr>HelveticaNeueLT Std</vt:lpstr>
      <vt:lpstr>Times</vt:lpstr>
      <vt:lpstr>Wingdings</vt:lpstr>
      <vt:lpstr>Wingdings 2</vt:lpstr>
      <vt:lpstr>FDOT Theme</vt:lpstr>
      <vt:lpstr>CorelDRAW</vt:lpstr>
      <vt:lpstr>PowerPoint Presentation</vt:lpstr>
      <vt:lpstr>PowerPoint Presentation</vt:lpstr>
      <vt:lpstr>What is Noise?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2: Basic Acoustic and Traffic Noise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2</dc:title>
  <dc:creator>rt826cm</dc:creator>
  <cp:lastModifiedBy>Campbell, Neil</cp:lastModifiedBy>
  <cp:revision>177</cp:revision>
  <cp:lastPrinted>2024-03-21T19:01:12Z</cp:lastPrinted>
  <dcterms:created xsi:type="dcterms:W3CDTF">2013-02-15T23:23:43Z</dcterms:created>
  <dcterms:modified xsi:type="dcterms:W3CDTF">2024-03-22T17:58:18Z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0x0101001D87B0C9171DC34990EB49D1908ED2AB</vt:lpwstr>
  </property>
</Properties>
</file>