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1" r:id="rId1"/>
  </p:sldMasterIdLst>
  <p:notesMasterIdLst>
    <p:notesMasterId r:id="rId37"/>
  </p:notesMasterIdLst>
  <p:handoutMasterIdLst>
    <p:handoutMasterId r:id="rId38"/>
  </p:handoutMasterIdLst>
  <p:sldIdLst>
    <p:sldId id="256" r:id="rId2"/>
    <p:sldId id="524" r:id="rId3"/>
    <p:sldId id="483" r:id="rId4"/>
    <p:sldId id="1008" r:id="rId5"/>
    <p:sldId id="1003" r:id="rId6"/>
    <p:sldId id="995" r:id="rId7"/>
    <p:sldId id="996" r:id="rId8"/>
    <p:sldId id="962" r:id="rId9"/>
    <p:sldId id="1004" r:id="rId10"/>
    <p:sldId id="943" r:id="rId11"/>
    <p:sldId id="944" r:id="rId12"/>
    <p:sldId id="972" r:id="rId13"/>
    <p:sldId id="1005" r:id="rId14"/>
    <p:sldId id="965" r:id="rId15"/>
    <p:sldId id="961" r:id="rId16"/>
    <p:sldId id="980" r:id="rId17"/>
    <p:sldId id="981" r:id="rId18"/>
    <p:sldId id="1015" r:id="rId19"/>
    <p:sldId id="1016" r:id="rId20"/>
    <p:sldId id="1017" r:id="rId21"/>
    <p:sldId id="1018" r:id="rId22"/>
    <p:sldId id="1019" r:id="rId23"/>
    <p:sldId id="1020" r:id="rId24"/>
    <p:sldId id="1021" r:id="rId25"/>
    <p:sldId id="1022" r:id="rId26"/>
    <p:sldId id="968" r:id="rId27"/>
    <p:sldId id="1000" r:id="rId28"/>
    <p:sldId id="983" r:id="rId29"/>
    <p:sldId id="1014" r:id="rId30"/>
    <p:sldId id="530" r:id="rId31"/>
    <p:sldId id="430" r:id="rId32"/>
    <p:sldId id="539" r:id="rId33"/>
    <p:sldId id="542" r:id="rId34"/>
    <p:sldId id="354" r:id="rId35"/>
    <p:sldId id="328" r:id="rId36"/>
  </p:sldIdLst>
  <p:sldSz cx="9144000" cy="6858000" type="screen4x3"/>
  <p:notesSz cx="7010400" cy="9296400"/>
  <p:embeddedFontLst>
    <p:embeddedFont>
      <p:font typeface="Calibri" panose="020F0502020204030204" pitchFamily="34" charset="0"/>
      <p:regular r:id="rId39"/>
      <p:bold r:id="rId40"/>
      <p:italic r:id="rId41"/>
      <p:boldItalic r:id="rId42"/>
    </p:embeddedFont>
    <p:embeddedFont>
      <p:font typeface="AECOM Sans" panose="020B0604020202020204" charset="0"/>
      <p:regular r:id="rId43"/>
      <p:bold r:id="rId44"/>
      <p:italic r:id="rId45"/>
      <p:boldItalic r:id="rId46"/>
    </p:embeddedFont>
    <p:embeddedFont>
      <p:font typeface="Tahoma" panose="020B0604030504040204" pitchFamily="34" charset="0"/>
      <p:regular r:id="rId47"/>
      <p:bold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H. McCray" initials="DHM" lastIdx="3" clrIdx="0"/>
  <p:cmAuthor id="1" name="Devens, Ted" initials="TD" lastIdx="5" clrIdx="1"/>
  <p:cmAuthor id="2" name="Patterson-Brady, Jamie" initials="PJ" lastIdx="1" clrIdx="2">
    <p:extLst>
      <p:ext uri="{19B8F6BF-5375-455C-9EA6-DF929625EA0E}">
        <p15:presenceInfo xmlns:p15="http://schemas.microsoft.com/office/powerpoint/2012/main" userId="S-1-5-21-1957994488-1229272821-682003330-581035" providerId="AD"/>
      </p:ext>
    </p:extLst>
  </p:cmAuthor>
  <p:cmAuthor id="3" name="McGilvray, Peter" initials="MP" lastIdx="2" clrIdx="3">
    <p:extLst>
      <p:ext uri="{19B8F6BF-5375-455C-9EA6-DF929625EA0E}">
        <p15:presenceInfo xmlns:p15="http://schemas.microsoft.com/office/powerpoint/2012/main" userId="S-1-5-21-978016076-702945558-1050887974-3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A2"/>
    <a:srgbClr val="D9D9D9"/>
    <a:srgbClr val="017BA4"/>
    <a:srgbClr val="23B148"/>
    <a:srgbClr val="0DB14B"/>
    <a:srgbClr val="FFFF00"/>
    <a:srgbClr val="D4E8D4"/>
    <a:srgbClr val="D5EAD2"/>
    <a:srgbClr val="D7E6D6"/>
    <a:srgbClr val="E0F0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623" autoAdjust="0"/>
    <p:restoredTop sz="67330" autoAdjust="0"/>
  </p:normalViewPr>
  <p:slideViewPr>
    <p:cSldViewPr>
      <p:cViewPr varScale="1">
        <p:scale>
          <a:sx n="49" d="100"/>
          <a:sy n="49" d="100"/>
        </p:scale>
        <p:origin x="1698" y="3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4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EE9CA2B-BB1F-4EF8-B893-2E58948CDA55}" type="datetimeFigureOut">
              <a:rPr lang="en-US" smtClean="0"/>
              <a:t>9/6/2019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E29C3C-B55B-4773-9A4F-CE64288152F7}" type="slidenum">
              <a:rPr lang="en-US" smtClean="0"/>
              <a:t>‹#›</a:t>
            </a:fld>
            <a:endParaRPr lang="en-US"/>
          </a:p>
        </p:txBody>
      </p:sp>
    </p:spTree>
    <p:extLst>
      <p:ext uri="{BB962C8B-B14F-4D97-AF65-F5344CB8AC3E}">
        <p14:creationId xmlns:p14="http://schemas.microsoft.com/office/powerpoint/2010/main" val="347528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2" tIns="46586" rIns="93172" bIns="46586" rtlCol="0"/>
          <a:lstStyle>
            <a:lvl1pPr algn="l">
              <a:defRPr sz="1200"/>
            </a:lvl1pPr>
          </a:lstStyle>
          <a:p>
            <a:endParaRPr lang="en-US" dirty="0"/>
          </a:p>
        </p:txBody>
      </p:sp>
      <p:sp>
        <p:nvSpPr>
          <p:cNvPr id="3" name="Date Placeholder 2"/>
          <p:cNvSpPr>
            <a:spLocks noGrp="1"/>
          </p:cNvSpPr>
          <p:nvPr>
            <p:ph type="dt" idx="1"/>
          </p:nvPr>
        </p:nvSpPr>
        <p:spPr>
          <a:xfrm>
            <a:off x="3970938" y="1"/>
            <a:ext cx="3037840" cy="464820"/>
          </a:xfrm>
          <a:prstGeom prst="rect">
            <a:avLst/>
          </a:prstGeom>
        </p:spPr>
        <p:txBody>
          <a:bodyPr vert="horz" lIns="93172" tIns="46586" rIns="93172" bIns="46586" rtlCol="0"/>
          <a:lstStyle>
            <a:lvl1pPr algn="r">
              <a:defRPr sz="1200"/>
            </a:lvl1pPr>
          </a:lstStyle>
          <a:p>
            <a:fld id="{06C94221-3F45-49E9-868B-3247BA318792}" type="datetimeFigureOut">
              <a:rPr lang="en-US" smtClean="0"/>
              <a:t>9/6/2019</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200"/>
            </a:lvl1pPr>
          </a:lstStyle>
          <a:p>
            <a:fld id="{3D046A48-5B92-4650-90F7-A7D564AF2197}" type="slidenum">
              <a:rPr lang="en-US" smtClean="0"/>
              <a:t>‹#›</a:t>
            </a:fld>
            <a:endParaRPr lang="en-US" dirty="0"/>
          </a:p>
        </p:txBody>
      </p:sp>
    </p:spTree>
    <p:extLst>
      <p:ext uri="{BB962C8B-B14F-4D97-AF65-F5344CB8AC3E}">
        <p14:creationId xmlns:p14="http://schemas.microsoft.com/office/powerpoint/2010/main" val="2525423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fdotsp.dot.state.fl.us/sites/ISD/EMO/_layouts/15/start.aspx#/SitePages/OEM%20Quality%20and%20Performance%20Information.aspx"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dot.gov/environment/pubs/pdeman/pdeman1.sht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dot.gov/docs/default-source/content-docs/environment/pubs/Executed-FDOT-NEPA-Assignment-MOU-2016-1214.pdf"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dirty="0"/>
              <a:t>Welcome to our presentation on the 2019 FHWA Audit.  To have a successful audit experience, preparation is most important.  Over the next hour, we will cover the highpoints that will help you for the 2019 FHWA Audit so that we can highlight the excellent work FDOT is doing with NEPA Assignment. </a:t>
            </a:r>
          </a:p>
          <a:p>
            <a:pPr defTabSz="931717">
              <a:defRPr/>
            </a:pPr>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78650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2019 Self-Assessment Target Topics are Noise, MOU Standard Statement, Relocation, Interchange Access Request Policy, Public Involvement, and Sociocultural Evaluation</a:t>
            </a:r>
          </a:p>
        </p:txBody>
      </p:sp>
      <p:sp>
        <p:nvSpPr>
          <p:cNvPr id="4" name="Slide Number Placeholder 3"/>
          <p:cNvSpPr>
            <a:spLocks noGrp="1"/>
          </p:cNvSpPr>
          <p:nvPr>
            <p:ph type="sldNum" sz="quarter" idx="10"/>
          </p:nvPr>
        </p:nvSpPr>
        <p:spPr/>
        <p:txBody>
          <a:bodyPr/>
          <a:lstStyle/>
          <a:p>
            <a:fld id="{3D046A48-5B92-4650-90F7-A7D564AF2197}" type="slidenum">
              <a:rPr lang="en-US" smtClean="0"/>
              <a:t>10</a:t>
            </a:fld>
            <a:endParaRPr lang="en-US" dirty="0"/>
          </a:p>
        </p:txBody>
      </p:sp>
    </p:spTree>
    <p:extLst>
      <p:ext uri="{BB962C8B-B14F-4D97-AF65-F5344CB8AC3E}">
        <p14:creationId xmlns:p14="http://schemas.microsoft.com/office/powerpoint/2010/main" val="265348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11</a:t>
            </a:fld>
            <a:endParaRPr lang="en-US" dirty="0"/>
          </a:p>
        </p:txBody>
      </p:sp>
    </p:spTree>
    <p:extLst>
      <p:ext uri="{BB962C8B-B14F-4D97-AF65-F5344CB8AC3E}">
        <p14:creationId xmlns:p14="http://schemas.microsoft.com/office/powerpoint/2010/main" val="286024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 2019 Self-Assessment Findings, OEM put together or held:</a:t>
            </a:r>
          </a:p>
          <a:p>
            <a:endParaRPr lang="en-US" dirty="0"/>
          </a:p>
          <a:p>
            <a:pPr marL="457200" lvl="0" indent="-457200">
              <a:buFont typeface="Arial" panose="020B0604020202020204" pitchFamily="34" charset="0"/>
              <a:buChar char="•"/>
            </a:pPr>
            <a:r>
              <a:rPr lang="en-US" sz="2800" dirty="0"/>
              <a:t>Action plan to address findings</a:t>
            </a:r>
          </a:p>
          <a:p>
            <a:pPr marL="457200" lvl="0" indent="-457200">
              <a:buFont typeface="Arial" panose="020B0604020202020204" pitchFamily="34" charset="0"/>
              <a:buChar char="•"/>
            </a:pPr>
            <a:r>
              <a:rPr lang="en-US" sz="2800" dirty="0"/>
              <a:t>Lessons learned, statewide guidance, and possible policy and procedure revisions</a:t>
            </a:r>
          </a:p>
          <a:p>
            <a:pPr marL="457200" lvl="0" indent="-457200">
              <a:buFont typeface="Arial" panose="020B0604020202020204" pitchFamily="34" charset="0"/>
              <a:buChar char="•"/>
            </a:pPr>
            <a:r>
              <a:rPr lang="en-US" sz="2800" dirty="0"/>
              <a:t>Statewide meeting with District leadership to review and discuss Self-Assessment Report findings and recommendations</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182596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13</a:t>
            </a:fld>
            <a:endParaRPr lang="en-US" dirty="0"/>
          </a:p>
        </p:txBody>
      </p:sp>
    </p:spTree>
    <p:extLst>
      <p:ext uri="{BB962C8B-B14F-4D97-AF65-F5344CB8AC3E}">
        <p14:creationId xmlns:p14="http://schemas.microsoft.com/office/powerpoint/2010/main" val="2862360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The 2019 PAIR had a total of 20 questions organized into the basic program elements of </a:t>
            </a:r>
            <a:r>
              <a:rPr lang="en-US" sz="2400" dirty="0"/>
              <a:t>Program Management, Documentation, QA/QC, Legal Sufficiency, Training, and Performance Measures; Audit Report will be organized into these 6 elements.</a:t>
            </a:r>
            <a:endParaRPr kumimoji="0" lang="en-US" sz="2400" b="0" i="0" u="none" strike="noStrike" kern="1200" cap="none" spc="-8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endParaRPr kumimoji="0" lang="en-US" sz="2400" b="0" i="0" u="none" strike="noStrike" kern="1200" cap="none" spc="-8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PAIR themes or focus areas included </a:t>
            </a:r>
            <a:r>
              <a:rPr kumimoji="0" lang="en-US" sz="2400" b="0" i="0" u="none" strike="noStrike" kern="1200" cap="none" spc="-80" normalizeH="0" baseline="0" noProof="0" dirty="0" err="1">
                <a:ln>
                  <a:noFill/>
                </a:ln>
                <a:solidFill>
                  <a:prstClr val="black"/>
                </a:solidFill>
                <a:effectLst/>
                <a:uLnTx/>
                <a:uFillTx/>
                <a:latin typeface="+mn-lt"/>
                <a:ea typeface="+mn-ea"/>
                <a:cs typeface="+mn-cs"/>
              </a:rPr>
              <a:t>cocumentation</a:t>
            </a:r>
            <a:r>
              <a:rPr kumimoji="0" lang="en-US" sz="2400" b="0" i="0" u="none" strike="noStrike" kern="1200" cap="none" spc="-80" normalizeH="0" baseline="0" noProof="0" dirty="0">
                <a:ln>
                  <a:noFill/>
                </a:ln>
                <a:solidFill>
                  <a:prstClr val="black"/>
                </a:solidFill>
                <a:effectLst/>
                <a:uLnTx/>
                <a:uFillTx/>
                <a:latin typeface="+mn-lt"/>
                <a:ea typeface="+mn-ea"/>
                <a:cs typeface="+mn-cs"/>
              </a:rPr>
              <a:t> of emergency relief permanent repair projects, public Involvement, Interchange Access Request Policy, and concurrence with USFWS/USACOE/USCG on use of ESA Keys and FDOT as ESA Lead Agency.</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14</a:t>
            </a:fld>
            <a:endParaRPr lang="en-US" dirty="0"/>
          </a:p>
        </p:txBody>
      </p:sp>
    </p:spTree>
    <p:extLst>
      <p:ext uri="{BB962C8B-B14F-4D97-AF65-F5344CB8AC3E}">
        <p14:creationId xmlns:p14="http://schemas.microsoft.com/office/powerpoint/2010/main" val="1598482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themes of Interchange Access Request and Emergency Repairs from the PAIR and FHWA project file reviews overlapped.  FHWA provided file review comments to FDOT on July 22, 2019, which were submitted to Districts for review as necessary</a:t>
            </a:r>
          </a:p>
          <a:p>
            <a:pPr marL="0" indent="0">
              <a:buNone/>
            </a:pPr>
            <a:endParaRPr lang="en-US" b="1" dirty="0"/>
          </a:p>
          <a:p>
            <a:pPr marL="0" indent="0">
              <a:buNone/>
            </a:pPr>
            <a:r>
              <a:rPr lang="en-US" b="1" dirty="0"/>
              <a:t>Common Themes</a:t>
            </a:r>
          </a:p>
          <a:p>
            <a:pPr lvl="1"/>
            <a:endParaRPr lang="en-US" dirty="0"/>
          </a:p>
          <a:p>
            <a:pPr lvl="1"/>
            <a:r>
              <a:rPr lang="en-US" dirty="0"/>
              <a:t>Environmental Documentation</a:t>
            </a:r>
          </a:p>
          <a:p>
            <a:pPr lvl="1"/>
            <a:r>
              <a:rPr lang="en-US" dirty="0"/>
              <a:t>Project Funding Authorizations</a:t>
            </a:r>
          </a:p>
          <a:p>
            <a:pPr lvl="1"/>
            <a:r>
              <a:rPr lang="en-US" dirty="0"/>
              <a:t>Interchange Access Request</a:t>
            </a:r>
          </a:p>
          <a:p>
            <a:pPr lvl="1"/>
            <a:r>
              <a:rPr lang="en-US" dirty="0"/>
              <a:t>Emergency Repairs</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15</a:t>
            </a:fld>
            <a:endParaRPr lang="en-US" dirty="0"/>
          </a:p>
        </p:txBody>
      </p:sp>
    </p:spTree>
    <p:extLst>
      <p:ext uri="{BB962C8B-B14F-4D97-AF65-F5344CB8AC3E}">
        <p14:creationId xmlns:p14="http://schemas.microsoft.com/office/powerpoint/2010/main" val="2277708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Performance measurement is common to our work at FDOT.  Our NEPA </a:t>
            </a:r>
            <a:r>
              <a:rPr lang="en-US" sz="1200" i="1" kern="1200" dirty="0">
                <a:solidFill>
                  <a:schemeClr val="tx1"/>
                </a:solidFill>
                <a:effectLst/>
                <a:latin typeface="+mn-lt"/>
                <a:ea typeface="+mn-ea"/>
                <a:cs typeface="+mn-cs"/>
              </a:rPr>
              <a:t>(nee-pa)</a:t>
            </a:r>
            <a:r>
              <a:rPr lang="en-US" sz="1200" kern="1200" dirty="0">
                <a:solidFill>
                  <a:schemeClr val="tx1"/>
                </a:solidFill>
                <a:effectLst/>
                <a:latin typeface="+mn-lt"/>
                <a:ea typeface="+mn-ea"/>
                <a:cs typeface="+mn-cs"/>
              </a:rPr>
              <a:t> measures are based upon data and systems we currently have in place.  Data compilation and reporting will happen in SWEPT and should not have an impact on the Districts as these measures are captured and reported on activities as they are completed.</a:t>
            </a:r>
          </a:p>
          <a:p>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four performance measures from the MOU </a:t>
            </a:r>
            <a:r>
              <a:rPr lang="en-US" sz="1200" i="0" kern="1200" dirty="0">
                <a:solidFill>
                  <a:schemeClr val="tx1"/>
                </a:solidFill>
                <a:effectLst/>
                <a:latin typeface="+mn-lt"/>
                <a:ea typeface="+mn-ea"/>
                <a:cs typeface="+mn-cs"/>
              </a:rPr>
              <a:t>are</a:t>
            </a:r>
            <a:r>
              <a:rPr lang="en-US" sz="1200" i="0" kern="1200" baseline="0" dirty="0">
                <a:solidFill>
                  <a:schemeClr val="tx1"/>
                </a:solidFill>
                <a:effectLst/>
                <a:latin typeface="+mn-lt"/>
                <a:ea typeface="+mn-ea"/>
                <a:cs typeface="+mn-cs"/>
              </a:rPr>
              <a:t> </a:t>
            </a:r>
            <a:r>
              <a:rPr lang="en-US" sz="1200" i="0" kern="1200" dirty="0">
                <a:solidFill>
                  <a:schemeClr val="tx1"/>
                </a:solidFill>
                <a:effectLst/>
                <a:latin typeface="+mn-lt"/>
                <a:ea typeface="+mn-ea"/>
                <a:cs typeface="+mn-cs"/>
              </a:rPr>
              <a:t>Measure A, </a:t>
            </a:r>
            <a:r>
              <a:rPr lang="en-US" dirty="0"/>
              <a:t>Compliance with NEPA, FHWA NEPA  regulations and other federal environmental statutes and regulations, and Measure B, Quality Assurance and Quality</a:t>
            </a:r>
            <a:r>
              <a:rPr lang="en-US" baseline="0" dirty="0"/>
              <a:t> Control for NEPA Decisions.</a:t>
            </a:r>
            <a:endParaRPr lang="en-US" dirty="0"/>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046A48-5B92-4650-90F7-A7D564AF2197}" type="slidenum">
              <a:rPr lang="en-US" smtClean="0"/>
              <a:t>16</a:t>
            </a:fld>
            <a:endParaRPr lang="en-US" dirty="0"/>
          </a:p>
        </p:txBody>
      </p:sp>
    </p:spTree>
    <p:extLst>
      <p:ext uri="{BB962C8B-B14F-4D97-AF65-F5344CB8AC3E}">
        <p14:creationId xmlns:p14="http://schemas.microsoft.com/office/powerpoint/2010/main" val="3585638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remaining measures</a:t>
            </a:r>
            <a:r>
              <a:rPr lang="en-US" sz="1200" kern="1200" baseline="0" dirty="0">
                <a:solidFill>
                  <a:schemeClr val="tx1"/>
                </a:solidFill>
                <a:effectLst/>
                <a:latin typeface="+mn-lt"/>
                <a:ea typeface="+mn-ea"/>
                <a:cs typeface="+mn-cs"/>
              </a:rPr>
              <a:t> from the MOU are Measure </a:t>
            </a:r>
            <a:r>
              <a:rPr lang="en-US" sz="1200" kern="1200" dirty="0">
                <a:solidFill>
                  <a:schemeClr val="tx1"/>
                </a:solidFill>
                <a:effectLst/>
                <a:latin typeface="+mn-lt"/>
                <a:ea typeface="+mn-ea"/>
                <a:cs typeface="+mn-cs"/>
              </a:rPr>
              <a:t>C, Relationship with agencies and the general public; and Measure D, Increased efficiency and timeliness in completion of the NEPA process. </a:t>
            </a:r>
          </a:p>
        </p:txBody>
      </p:sp>
      <p:sp>
        <p:nvSpPr>
          <p:cNvPr id="4" name="Slide Number Placeholder 3"/>
          <p:cNvSpPr>
            <a:spLocks noGrp="1"/>
          </p:cNvSpPr>
          <p:nvPr>
            <p:ph type="sldNum" sz="quarter" idx="10"/>
          </p:nvPr>
        </p:nvSpPr>
        <p:spPr/>
        <p:txBody>
          <a:bodyPr/>
          <a:lstStyle/>
          <a:p>
            <a:fld id="{3D046A48-5B92-4650-90F7-A7D564AF2197}" type="slidenum">
              <a:rPr lang="en-US" smtClean="0"/>
              <a:t>17</a:t>
            </a:fld>
            <a:endParaRPr lang="en-US" dirty="0"/>
          </a:p>
        </p:txBody>
      </p:sp>
    </p:spTree>
    <p:extLst>
      <p:ext uri="{BB962C8B-B14F-4D97-AF65-F5344CB8AC3E}">
        <p14:creationId xmlns:p14="http://schemas.microsoft.com/office/powerpoint/2010/main" val="3876899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18</a:t>
            </a:fld>
            <a:endParaRPr lang="en-US" dirty="0"/>
          </a:p>
        </p:txBody>
      </p:sp>
    </p:spTree>
    <p:extLst>
      <p:ext uri="{BB962C8B-B14F-4D97-AF65-F5344CB8AC3E}">
        <p14:creationId xmlns:p14="http://schemas.microsoft.com/office/powerpoint/2010/main" val="2075152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FDOT NEPA roles include:</a:t>
            </a:r>
          </a:p>
          <a:p>
            <a:endParaRPr lang="en-US" dirty="0"/>
          </a:p>
          <a:p>
            <a:pPr marL="171450" indent="-171450">
              <a:buFont typeface="Arial" panose="020B0604020202020204" pitchFamily="34" charset="0"/>
              <a:buChar char="•"/>
            </a:pPr>
            <a:r>
              <a:rPr lang="en-US" dirty="0"/>
              <a:t>OEM is to provide oversight, policy direction, and programmatic support</a:t>
            </a:r>
          </a:p>
          <a:p>
            <a:pPr marL="171450" indent="-171450">
              <a:buFont typeface="Arial" panose="020B0604020202020204" pitchFamily="34" charset="0"/>
              <a:buChar char="•"/>
            </a:pPr>
            <a:r>
              <a:rPr lang="en-US" dirty="0"/>
              <a:t>OEM has final approval authority for NEPA documents</a:t>
            </a:r>
          </a:p>
          <a:p>
            <a:pPr marL="171450" indent="-171450">
              <a:buFont typeface="Arial" panose="020B0604020202020204" pitchFamily="34" charset="0"/>
              <a:buChar char="•"/>
            </a:pPr>
            <a:r>
              <a:rPr lang="en-US" dirty="0"/>
              <a:t>OGC provides legal sufficiency review as required and legal review as requested</a:t>
            </a:r>
          </a:p>
          <a:p>
            <a:pPr marL="171450" indent="-171450">
              <a:buFont typeface="Arial" panose="020B0604020202020204" pitchFamily="34" charset="0"/>
              <a:buChar char="•"/>
            </a:pPr>
            <a:r>
              <a:rPr lang="en-US" dirty="0"/>
              <a:t>OGC reviews policies and procedures, prepares the administrative record, handles all litigation, evaluates litigation risks and legal defensibility, and reviews all Interagency Agreements and Programmatic Agreements</a:t>
            </a:r>
          </a:p>
          <a:p>
            <a:pPr marL="171450" indent="-171450">
              <a:buFont typeface="Arial" panose="020B0604020202020204" pitchFamily="34" charset="0"/>
              <a:buChar char="•"/>
            </a:pPr>
            <a:r>
              <a:rPr lang="en-US" dirty="0"/>
              <a:t>Districts follow the PD&amp;E Manual in developing and reviewing environmental projects and technical analysis, conducting quality control and quality assurance, and creating and maintaining project files in SWEPT</a:t>
            </a:r>
          </a:p>
          <a:p>
            <a:pPr marL="171450" indent="-171450">
              <a:buFont typeface="Arial" panose="020B0604020202020204" pitchFamily="34" charset="0"/>
              <a:buChar char="•"/>
            </a:pPr>
            <a:r>
              <a:rPr lang="en-US" dirty="0"/>
              <a:t>Districts work with OEM as Lead Agency for all NEPA policy guidance, and assigned Project Delivery Coordinators and Engineering Leads for project guidance</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19</a:t>
            </a:fld>
            <a:endParaRPr lang="en-US" dirty="0"/>
          </a:p>
        </p:txBody>
      </p:sp>
    </p:spTree>
    <p:extLst>
      <p:ext uri="{BB962C8B-B14F-4D97-AF65-F5344CB8AC3E}">
        <p14:creationId xmlns:p14="http://schemas.microsoft.com/office/powerpoint/2010/main" val="228592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Jason intro of the team</a:t>
            </a:r>
          </a:p>
          <a:p>
            <a:endParaRPr lang="en-US" dirty="0"/>
          </a:p>
          <a:p>
            <a:r>
              <a:rPr lang="en-US" dirty="0"/>
              <a:t>Audit coming</a:t>
            </a:r>
          </a:p>
          <a:p>
            <a:r>
              <a:rPr lang="en-US" dirty="0"/>
              <a:t>Brief</a:t>
            </a:r>
            <a:r>
              <a:rPr lang="en-US" baseline="0" dirty="0"/>
              <a:t> the team</a:t>
            </a:r>
          </a:p>
          <a:p>
            <a:r>
              <a:rPr lang="en-US" baseline="0" dirty="0"/>
              <a:t>Tell you what we know</a:t>
            </a:r>
          </a:p>
          <a:p>
            <a:r>
              <a:rPr lang="en-US" baseline="0" dirty="0"/>
              <a:t>Prepare for the interview portion of the audit</a:t>
            </a:r>
          </a:p>
          <a:p>
            <a:r>
              <a:rPr lang="en-US" baseline="0" dirty="0"/>
              <a:t>Practice</a:t>
            </a:r>
          </a:p>
          <a:p>
            <a:r>
              <a:rPr lang="en-US" dirty="0"/>
              <a:t>Remind you how awesome</a:t>
            </a:r>
            <a:r>
              <a:rPr lang="en-US" baseline="0" dirty="0"/>
              <a:t> you all are and that you do great work.  </a:t>
            </a:r>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a:t>
            </a:fld>
            <a:endParaRPr lang="en-US" dirty="0"/>
          </a:p>
        </p:txBody>
      </p:sp>
    </p:spTree>
    <p:extLst>
      <p:ext uri="{BB962C8B-B14F-4D97-AF65-F5344CB8AC3E}">
        <p14:creationId xmlns:p14="http://schemas.microsoft.com/office/powerpoint/2010/main" val="985035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Section 23 U.S.C. 327(g) and the MOU Part 11 require FHWA to conduct four annual audits of FDOT to evaluate compliance with federal environmental laws, adherence to the MOU, and achievement of the NEPA performance measures.   FHWA is now in the 3</a:t>
            </a:r>
            <a:r>
              <a:rPr lang="en-US" sz="1400" baseline="30000" dirty="0"/>
              <a:t>rd</a:t>
            </a:r>
            <a:r>
              <a:rPr lang="en-US" sz="1400" dirty="0"/>
              <a:t> year.</a:t>
            </a:r>
          </a:p>
          <a:p>
            <a:r>
              <a:rPr lang="en-US" sz="1400" dirty="0"/>
              <a:t> </a:t>
            </a:r>
          </a:p>
          <a:p>
            <a:r>
              <a:rPr lang="en-US" sz="1400" dirty="0"/>
              <a:t>Audits will also be used for the United States Department of Transportation Secretary's annual report to Congress.</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66278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b="1" dirty="0"/>
              <a:t>FHWA audits will include consideration of FDOT's staffing, technical competency and organizational capacity,</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Adequacy of the financial resources committed by FDOT to administer the responsibilities assumed, </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Quality control and quality assurance process, </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Attainment of performance measures, compliance with this MOU's requirements, and </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400" b="1" dirty="0"/>
              <a:t>Compliance with applicable Federal laws and policies in administering the responsibilities assumed </a:t>
            </a:r>
          </a:p>
          <a:p>
            <a:pPr marL="285750" indent="-285750">
              <a:buFont typeface="Arial" panose="020B0604020202020204" pitchFamily="34" charset="0"/>
              <a:buChar char="•"/>
            </a:pPr>
            <a:endParaRPr lang="en-US" sz="1400" b="1" dirty="0">
              <a:solidFill>
                <a:schemeClr val="accent6">
                  <a:lumMod val="75000"/>
                </a:schemeClr>
              </a:solidFill>
            </a:endParaRPr>
          </a:p>
          <a:p>
            <a:pPr marL="285750" indent="-285750">
              <a:buFont typeface="Arial" panose="020B0604020202020204" pitchFamily="34" charset="0"/>
              <a:buChar char="•"/>
            </a:pPr>
            <a:r>
              <a:rPr lang="en-US" sz="1400" b="1" dirty="0">
                <a:solidFill>
                  <a:schemeClr val="accent6">
                    <a:lumMod val="75000"/>
                  </a:schemeClr>
                </a:solidFill>
              </a:rPr>
              <a:t>2019 </a:t>
            </a:r>
            <a:r>
              <a:rPr lang="en-US" sz="1400" b="1" dirty="0"/>
              <a:t>focus topics include Environmental Documentation, Funding Authorizations, Interchange Access Request Policy and Emergency Repairs</a:t>
            </a:r>
          </a:p>
          <a:p>
            <a:pPr marL="285750" indent="-285750">
              <a:buFont typeface="Arial" panose="020B0604020202020204" pitchFamily="34" charset="0"/>
              <a:buChar char="•"/>
            </a:pPr>
            <a:endParaRPr lang="en-US" sz="1400" b="1" dirty="0">
              <a:solidFill>
                <a:schemeClr val="accent6">
                  <a:lumMod val="75000"/>
                </a:schemeClr>
              </a:solidFill>
            </a:endParaRPr>
          </a:p>
          <a:p>
            <a:pPr marL="285750" indent="-285750">
              <a:buFont typeface="Arial" panose="020B0604020202020204" pitchFamily="34" charset="0"/>
              <a:buChar char="•"/>
            </a:pPr>
            <a:r>
              <a:rPr lang="en-US" sz="1400" b="1" dirty="0">
                <a:solidFill>
                  <a:schemeClr val="accent6">
                    <a:lumMod val="75000"/>
                  </a:schemeClr>
                </a:solidFill>
              </a:rPr>
              <a:t>Review period from May 1, 2018 to April 30, 2019 </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1808415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85000"/>
              </a:lnSpc>
              <a:spcBef>
                <a:spcPts val="0"/>
              </a:spcBef>
              <a:spcAft>
                <a:spcPts val="1400"/>
              </a:spcAft>
              <a:buClrTx/>
              <a:buSzTx/>
              <a:buFont typeface="Arial" panose="020B0604020202020204" pitchFamily="34" charset="0"/>
              <a:buNone/>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In addition to this statewide meeting and training courses from previous slide:</a:t>
            </a:r>
          </a:p>
          <a:p>
            <a:pPr marL="0" marR="0" lvl="0" indent="0" algn="l" defTabSz="914400" rtl="0" eaLnBrk="1" fontAlgn="auto" latinLnBrk="0" hangingPunct="1">
              <a:lnSpc>
                <a:spcPct val="85000"/>
              </a:lnSpc>
              <a:spcBef>
                <a:spcPts val="0"/>
              </a:spcBef>
              <a:spcAft>
                <a:spcPts val="1400"/>
              </a:spcAft>
              <a:buClrTx/>
              <a:buSzTx/>
              <a:buFont typeface="Arial" panose="020B0604020202020204" pitchFamily="34" charset="0"/>
              <a:buNone/>
              <a:tabLst/>
              <a:defRPr/>
            </a:pPr>
            <a:endParaRPr kumimoji="0" lang="en-US" sz="2400" b="0" i="0" u="none" strike="noStrike" kern="1200" cap="none" spc="-8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Be familiar with project specifics for any projects approved during this reporting period.</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If you manage or support financial authorizations, interchange access requests or emergency management projects, expect questions on these processes.</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Review supporting documentation for SharePoint (</a:t>
            </a:r>
            <a:r>
              <a:rPr kumimoji="0" lang="en-US" sz="2400" b="0" i="0" u="none" strike="noStrike" kern="1200" cap="none" spc="-8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xmlns="" val="tx"/>
                    </a:ext>
                  </a:extLst>
                </a:hlinkClick>
              </a:rPr>
              <a:t>OEM SharePoint Site</a:t>
            </a:r>
            <a:r>
              <a:rPr kumimoji="0" lang="en-US" sz="2400" b="0" i="0" u="none" strike="noStrike" kern="1200" cap="none" spc="-80" normalizeH="0" baseline="0" noProof="0" dirty="0">
                <a:ln>
                  <a:noFill/>
                </a:ln>
                <a:solidFill>
                  <a:prstClr val="black"/>
                </a:solidFill>
                <a:effectLst/>
                <a:uLnTx/>
                <a:uFillTx/>
                <a:latin typeface="+mn-lt"/>
                <a:ea typeface="+mn-ea"/>
                <a:cs typeface="+mn-cs"/>
              </a:rPr>
              <a:t>), including NEPA MOU, Self-Assessment Report (2017, 2018, and 2019), FHWA Audit Report, 2019 PAIR responses, and 2019 Project File responses.</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Attend </a:t>
            </a:r>
            <a:r>
              <a:rPr kumimoji="0" lang="en-US" sz="1800" b="0" i="0" u="none" strike="noStrike" kern="1200" cap="none" spc="0" normalizeH="0" baseline="0" noProof="0" dirty="0">
                <a:ln>
                  <a:noFill/>
                </a:ln>
                <a:solidFill>
                  <a:prstClr val="black"/>
                </a:solidFill>
                <a:effectLst/>
                <a:uLnTx/>
                <a:uFillTx/>
                <a:latin typeface="+mn-lt"/>
                <a:ea typeface="+mn-ea"/>
                <a:cs typeface="+mn-cs"/>
              </a:rPr>
              <a:t>Practice Interview September 16</a:t>
            </a:r>
            <a:r>
              <a:rPr kumimoji="0" lang="en-US" sz="1800" b="0" i="0" u="none" strike="noStrike" kern="1200" cap="none" spc="0" normalizeH="0" baseline="30000" noProof="0" dirty="0">
                <a:ln>
                  <a:noFill/>
                </a:ln>
                <a:solidFill>
                  <a:prstClr val="black"/>
                </a:solidFill>
                <a:effectLst/>
                <a:uLnTx/>
                <a:uFillTx/>
                <a:latin typeface="+mn-lt"/>
                <a:ea typeface="+mn-ea"/>
                <a:cs typeface="+mn-cs"/>
              </a:rPr>
              <a:t>th</a:t>
            </a:r>
            <a:r>
              <a:rPr kumimoji="0" lang="en-US" sz="1800" b="0" i="0" u="none" strike="noStrike" kern="1200" cap="none" spc="0" normalizeH="0" baseline="0" noProof="0" dirty="0">
                <a:ln>
                  <a:noFill/>
                </a:ln>
                <a:solidFill>
                  <a:prstClr val="black"/>
                </a:solidFill>
                <a:effectLst/>
                <a:uLnTx/>
                <a:uFillTx/>
                <a:latin typeface="+mn-lt"/>
                <a:ea typeface="+mn-ea"/>
                <a:cs typeface="+mn-cs"/>
              </a:rPr>
              <a:t> or 17</a:t>
            </a:r>
            <a:r>
              <a:rPr kumimoji="0" lang="en-US" sz="1800" b="0" i="0" u="none" strike="noStrike" kern="1200" cap="none" spc="0" normalizeH="0" baseline="30000" noProof="0" dirty="0">
                <a:ln>
                  <a:noFill/>
                </a:ln>
                <a:solidFill>
                  <a:prstClr val="black"/>
                </a:solidFill>
                <a:effectLst/>
                <a:uLnTx/>
                <a:uFillTx/>
                <a:latin typeface="+mn-lt"/>
                <a:ea typeface="+mn-ea"/>
                <a:cs typeface="+mn-cs"/>
              </a:rPr>
              <a:t>th</a:t>
            </a:r>
            <a:r>
              <a:rPr kumimoji="0" lang="en-US" sz="1800" b="0" i="0" u="none" strike="noStrike" kern="1200" cap="none" spc="0" normalizeH="0" baseline="0" noProof="0" dirty="0">
                <a:ln>
                  <a:noFill/>
                </a:ln>
                <a:solidFill>
                  <a:prstClr val="black"/>
                </a:solidFill>
                <a:effectLst/>
                <a:uLnTx/>
                <a:uFillTx/>
                <a:latin typeface="+mn-lt"/>
                <a:ea typeface="+mn-ea"/>
                <a:cs typeface="+mn-cs"/>
              </a:rPr>
              <a:t> . </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23</a:t>
            </a:fld>
            <a:endParaRPr lang="en-US" dirty="0"/>
          </a:p>
        </p:txBody>
      </p:sp>
    </p:spTree>
    <p:extLst>
      <p:ext uri="{BB962C8B-B14F-4D97-AF65-F5344CB8AC3E}">
        <p14:creationId xmlns:p14="http://schemas.microsoft.com/office/powerpoint/2010/main" val="35102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5B02105-1B1E-4216-BC1E-FD9EF7E8D2E2}"/>
              </a:ext>
            </a:extLst>
          </p:cNvPr>
          <p:cNvSpPr>
            <a:spLocks noGrp="1"/>
          </p:cNvSpPr>
          <p:nvPr>
            <p:ph type="body" idx="1"/>
          </p:nvPr>
        </p:nvSpPr>
        <p:spPr/>
        <p:txBody>
          <a:bodyPr/>
          <a:lstStyle/>
          <a:p>
            <a:pPr marL="0" marR="0" lvl="0" indent="0" algn="l" defTabSz="914400" rtl="0" eaLnBrk="1" fontAlgn="auto" latinLnBrk="0" hangingPunct="1">
              <a:lnSpc>
                <a:spcPct val="85000"/>
              </a:lnSpc>
              <a:spcBef>
                <a:spcPts val="0"/>
              </a:spcBef>
              <a:spcAft>
                <a:spcPts val="1400"/>
              </a:spcAft>
              <a:buClrTx/>
              <a:buSzTx/>
              <a:buFont typeface="Arial" panose="020B0604020202020204" pitchFamily="34" charset="0"/>
              <a:buNone/>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Interview questions based on</a:t>
            </a:r>
          </a:p>
          <a:p>
            <a:pPr marL="0" marR="0" lvl="0" indent="0" algn="l" defTabSz="914400" rtl="0" eaLnBrk="1" fontAlgn="auto" latinLnBrk="0" hangingPunct="1">
              <a:lnSpc>
                <a:spcPct val="85000"/>
              </a:lnSpc>
              <a:spcBef>
                <a:spcPts val="0"/>
              </a:spcBef>
              <a:spcAft>
                <a:spcPts val="1400"/>
              </a:spcAft>
              <a:buClrTx/>
              <a:buSzTx/>
              <a:buFont typeface="Arial" panose="020B0604020202020204" pitchFamily="34" charset="0"/>
              <a:buNone/>
              <a:tabLst/>
              <a:defRPr/>
            </a:pPr>
            <a:endParaRPr kumimoji="0" lang="en-US" sz="2400" b="0" i="0" u="none" strike="noStrike" kern="1200" cap="none" spc="-80" normalizeH="0" baseline="0" noProof="0" dirty="0">
              <a:ln>
                <a:noFill/>
              </a:ln>
              <a:solidFill>
                <a:prstClr val="black"/>
              </a:solidFill>
              <a:effectLst/>
              <a:uLnTx/>
              <a:uFillTx/>
              <a:latin typeface="+mn-lt"/>
              <a:ea typeface="+mn-ea"/>
              <a:cs typeface="+mn-cs"/>
            </a:endParaRPr>
          </a:p>
          <a:p>
            <a:pPr marL="401638" marR="0" lvl="1" indent="-171450" algn="l" defTabSz="914400" rtl="0" eaLnBrk="1" fontAlgn="auto" latinLnBrk="0" hangingPunct="1">
              <a:lnSpc>
                <a:spcPct val="85000"/>
              </a:lnSpc>
              <a:spcBef>
                <a:spcPts val="0"/>
              </a:spcBef>
              <a:spcAft>
                <a:spcPts val="1400"/>
              </a:spcAft>
              <a:buClrTx/>
              <a:buSzPct val="95000"/>
              <a:buFont typeface="Wingdings" panose="05000000000000000000" pitchFamily="2" charset="2"/>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Project File Review</a:t>
            </a:r>
          </a:p>
          <a:p>
            <a:pPr marL="401638" marR="0" lvl="1" indent="-171450" algn="l" defTabSz="914400" rtl="0" eaLnBrk="1" fontAlgn="auto" latinLnBrk="0" hangingPunct="1">
              <a:lnSpc>
                <a:spcPct val="85000"/>
              </a:lnSpc>
              <a:spcBef>
                <a:spcPts val="0"/>
              </a:spcBef>
              <a:spcAft>
                <a:spcPts val="1400"/>
              </a:spcAft>
              <a:buClrTx/>
              <a:buSzPct val="95000"/>
              <a:buFont typeface="Wingdings" panose="05000000000000000000" pitchFamily="2" charset="2"/>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FDOT Self-Assessment findings</a:t>
            </a:r>
          </a:p>
          <a:p>
            <a:pPr marL="401638" marR="0" lvl="1" indent="-171450" algn="l" defTabSz="914400" rtl="0" eaLnBrk="1" fontAlgn="auto" latinLnBrk="0" hangingPunct="1">
              <a:lnSpc>
                <a:spcPct val="85000"/>
              </a:lnSpc>
              <a:spcBef>
                <a:spcPts val="0"/>
              </a:spcBef>
              <a:spcAft>
                <a:spcPts val="1400"/>
              </a:spcAft>
              <a:buClrTx/>
              <a:buSzPct val="95000"/>
              <a:buFont typeface="Wingdings" panose="05000000000000000000" pitchFamily="2" charset="2"/>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FDOT PAIR responses</a:t>
            </a:r>
          </a:p>
          <a:p>
            <a:pPr marL="401638" marR="0" lvl="1" indent="-171450" algn="l" defTabSz="914400" rtl="0" eaLnBrk="1" fontAlgn="auto" latinLnBrk="0" hangingPunct="1">
              <a:lnSpc>
                <a:spcPct val="85000"/>
              </a:lnSpc>
              <a:spcBef>
                <a:spcPts val="0"/>
              </a:spcBef>
              <a:spcAft>
                <a:spcPts val="1400"/>
              </a:spcAft>
              <a:buClrTx/>
              <a:buSzPct val="95000"/>
              <a:buFont typeface="Wingdings" panose="05000000000000000000" pitchFamily="2" charset="2"/>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Prior Non-Compliance Observations</a:t>
            </a:r>
          </a:p>
          <a:p>
            <a:pPr marL="401638" marR="0" lvl="1" indent="-171450" algn="l" defTabSz="914400" rtl="0" eaLnBrk="1" fontAlgn="auto" latinLnBrk="0" hangingPunct="1">
              <a:lnSpc>
                <a:spcPct val="85000"/>
              </a:lnSpc>
              <a:spcBef>
                <a:spcPts val="0"/>
              </a:spcBef>
              <a:spcAft>
                <a:spcPts val="1400"/>
              </a:spcAft>
              <a:buClrTx/>
              <a:buSzPct val="95000"/>
              <a:buFont typeface="Wingdings" panose="05000000000000000000" pitchFamily="2" charset="2"/>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Performance Measure Results</a:t>
            </a:r>
          </a:p>
          <a:p>
            <a:pPr marL="230188" marR="0" lvl="1" indent="0" algn="l" defTabSz="914400" rtl="0" eaLnBrk="1" fontAlgn="auto" latinLnBrk="0" hangingPunct="1">
              <a:lnSpc>
                <a:spcPct val="85000"/>
              </a:lnSpc>
              <a:spcBef>
                <a:spcPts val="0"/>
              </a:spcBef>
              <a:spcAft>
                <a:spcPts val="1400"/>
              </a:spcAft>
              <a:buClrTx/>
              <a:buSzPct val="95000"/>
              <a:buFont typeface="Wingdings" panose="05000000000000000000" pitchFamily="2" charset="2"/>
              <a:buNone/>
              <a:tabLst/>
              <a:defRPr/>
            </a:pPr>
            <a:endParaRPr kumimoji="0" lang="en-US" sz="2400" b="0" i="0" u="none" strike="noStrike" kern="1200" cap="none" spc="-8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mn-lt"/>
                <a:ea typeface="+mn-ea"/>
                <a:cs typeface="+mn-cs"/>
              </a:rPr>
              <a:t>*Interviews – Answer based on </a:t>
            </a:r>
            <a:r>
              <a:rPr kumimoji="0" lang="en-US" sz="2800" b="1" i="0" u="sng" strike="noStrike" kern="1200" cap="none" spc="0" normalizeH="0" baseline="0" noProof="0" dirty="0">
                <a:ln>
                  <a:noFill/>
                </a:ln>
                <a:solidFill>
                  <a:srgbClr val="FF0000"/>
                </a:solidFill>
                <a:effectLst/>
                <a:uLnTx/>
                <a:uFillTx/>
                <a:latin typeface="+mn-lt"/>
                <a:ea typeface="+mn-ea"/>
                <a:cs typeface="+mn-cs"/>
              </a:rPr>
              <a:t>your</a:t>
            </a:r>
            <a:r>
              <a:rPr kumimoji="0" lang="en-US" sz="2800" b="1" i="0" u="none" strike="noStrike" kern="1200" cap="none" spc="0" normalizeH="0" baseline="0" noProof="0" dirty="0">
                <a:ln>
                  <a:noFill/>
                </a:ln>
                <a:solidFill>
                  <a:srgbClr val="FF0000"/>
                </a:solidFill>
                <a:effectLst/>
                <a:uLnTx/>
                <a:uFillTx/>
                <a:latin typeface="+mn-lt"/>
                <a:ea typeface="+mn-ea"/>
                <a:cs typeface="+mn-cs"/>
              </a:rPr>
              <a:t> knowledge and role</a:t>
            </a:r>
          </a:p>
          <a:p>
            <a:pPr marL="230188" marR="0" lvl="1" indent="0" algn="l" defTabSz="914400" rtl="0" eaLnBrk="1" fontAlgn="auto" latinLnBrk="0" hangingPunct="1">
              <a:lnSpc>
                <a:spcPct val="85000"/>
              </a:lnSpc>
              <a:spcBef>
                <a:spcPts val="0"/>
              </a:spcBef>
              <a:spcAft>
                <a:spcPts val="1400"/>
              </a:spcAft>
              <a:buClrTx/>
              <a:buSzPct val="95000"/>
              <a:buFont typeface="Wingdings" panose="05000000000000000000" pitchFamily="2" charset="2"/>
              <a:buNone/>
              <a:tabLst/>
              <a:defRPr/>
            </a:pPr>
            <a:endParaRPr kumimoji="0" lang="en-US" sz="2400" b="0" i="0" u="none" strike="noStrike" kern="1200" cap="none" spc="-80" normalizeH="0" baseline="0" noProof="0" dirty="0">
              <a:ln>
                <a:noFill/>
              </a:ln>
              <a:solidFill>
                <a:prstClr val="black"/>
              </a:solidFill>
              <a:effectLst/>
              <a:uLnTx/>
              <a:uFillTx/>
              <a:latin typeface="+mn-lt"/>
              <a:ea typeface="+mn-ea"/>
              <a:cs typeface="+mn-cs"/>
            </a:endParaRPr>
          </a:p>
        </p:txBody>
      </p:sp>
    </p:spTree>
    <p:extLst>
      <p:ext uri="{BB962C8B-B14F-4D97-AF65-F5344CB8AC3E}">
        <p14:creationId xmlns:p14="http://schemas.microsoft.com/office/powerpoint/2010/main" val="3798393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a:t>Audit initiation activities include:</a:t>
            </a:r>
          </a:p>
          <a:p>
            <a:endParaRPr lang="en-US" sz="1200" dirty="0"/>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1" i="0" u="none" strike="noStrike" kern="1200" cap="none" spc="-80" normalizeH="0" baseline="0" noProof="0" dirty="0">
                <a:ln>
                  <a:noFill/>
                </a:ln>
                <a:solidFill>
                  <a:prstClr val="black"/>
                </a:solidFill>
                <a:effectLst/>
                <a:uLnTx/>
                <a:uFillTx/>
                <a:latin typeface="+mn-lt"/>
                <a:ea typeface="+mn-ea"/>
                <a:cs typeface="+mn-cs"/>
              </a:rPr>
              <a:t>FHWA </a:t>
            </a:r>
            <a:r>
              <a:rPr kumimoji="0" lang="en-US" sz="2800" b="0" i="0" u="none" strike="noStrike" kern="1200" cap="none" spc="-80" normalizeH="0" baseline="0" noProof="0" dirty="0">
                <a:ln>
                  <a:noFill/>
                </a:ln>
                <a:solidFill>
                  <a:prstClr val="black"/>
                </a:solidFill>
                <a:effectLst/>
                <a:uLnTx/>
                <a:uFillTx/>
                <a:latin typeface="+mn-lt"/>
                <a:ea typeface="+mn-ea"/>
                <a:cs typeface="+mn-cs"/>
              </a:rPr>
              <a:t>has reviewed </a:t>
            </a:r>
            <a:r>
              <a:rPr kumimoji="0" lang="en-US" sz="2800" b="0" i="0" u="none" strike="noStrike" kern="1200" cap="none" spc="-8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xmlns="" val="tx"/>
                    </a:ext>
                  </a:extLst>
                </a:hlinkClick>
              </a:rPr>
              <a:t>PD&amp;E Manual</a:t>
            </a:r>
            <a:r>
              <a:rPr kumimoji="0" lang="en-US" sz="2800" b="0" i="0" u="none" strike="noStrike" kern="1200" cap="none" spc="-80" normalizeH="0" baseline="0" noProof="0" dirty="0">
                <a:ln>
                  <a:noFill/>
                </a:ln>
                <a:solidFill>
                  <a:prstClr val="black"/>
                </a:solidFill>
                <a:effectLst/>
                <a:uLnTx/>
                <a:uFillTx/>
                <a:latin typeface="+mn-lt"/>
                <a:ea typeface="+mn-ea"/>
                <a:cs typeface="+mn-cs"/>
              </a:rPr>
              <a:t>, </a:t>
            </a:r>
            <a:r>
              <a:rPr kumimoji="0" lang="en-US" sz="2800" b="0" i="0" u="none" strike="noStrike" kern="1200" cap="none" spc="-8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xmlns="" val="tx"/>
                    </a:ext>
                  </a:extLst>
                </a:hlinkClick>
              </a:rPr>
              <a:t>MOU</a:t>
            </a:r>
            <a:r>
              <a:rPr kumimoji="0" lang="en-US" sz="2800" b="0" i="0" u="none" strike="noStrike" kern="1200" cap="none" spc="-80" normalizeH="0" baseline="0" noProof="0" dirty="0">
                <a:ln>
                  <a:noFill/>
                </a:ln>
                <a:solidFill>
                  <a:prstClr val="black"/>
                </a:solidFill>
                <a:effectLst/>
                <a:uLnTx/>
                <a:uFillTx/>
                <a:latin typeface="+mn-lt"/>
                <a:ea typeface="+mn-ea"/>
                <a:cs typeface="+mn-cs"/>
              </a:rPr>
              <a:t> and any other policy and procedure guidance; all previous audits, FDOT response to PAIR, and 2019 Self-Assessment Summary; FDOT project files covering period of May 1, 2018 to April 30, 2019; and scheduled interviews </a:t>
            </a:r>
            <a:r>
              <a:rPr kumimoji="0" lang="en-US" sz="2800" b="1" i="0" u="none" strike="noStrike" kern="1200" cap="none" spc="-80" normalizeH="0" baseline="0" noProof="0" dirty="0">
                <a:ln>
                  <a:noFill/>
                </a:ln>
                <a:solidFill>
                  <a:prstClr val="black"/>
                </a:solidFill>
                <a:effectLst/>
                <a:uLnTx/>
                <a:uFillTx/>
                <a:latin typeface="+mn-lt"/>
                <a:ea typeface="+mn-ea"/>
                <a:cs typeface="+mn-cs"/>
              </a:rPr>
              <a:t>September 24</a:t>
            </a:r>
            <a:r>
              <a:rPr kumimoji="0" lang="en-US" sz="2800" b="1" i="0" u="none" strike="noStrike" kern="1200" cap="none" spc="-80" normalizeH="0" baseline="30000" noProof="0" dirty="0">
                <a:ln>
                  <a:noFill/>
                </a:ln>
                <a:solidFill>
                  <a:prstClr val="black"/>
                </a:solidFill>
                <a:effectLst/>
                <a:uLnTx/>
                <a:uFillTx/>
                <a:latin typeface="+mn-lt"/>
                <a:ea typeface="+mn-ea"/>
                <a:cs typeface="+mn-cs"/>
              </a:rPr>
              <a:t>th</a:t>
            </a:r>
            <a:r>
              <a:rPr kumimoji="0" lang="en-US" sz="2800" b="1" i="0" u="none" strike="noStrike" kern="1200" cap="none" spc="-80" normalizeH="0" baseline="0" noProof="0" dirty="0">
                <a:ln>
                  <a:noFill/>
                </a:ln>
                <a:solidFill>
                  <a:prstClr val="black"/>
                </a:solidFill>
                <a:effectLst/>
                <a:uLnTx/>
                <a:uFillTx/>
                <a:latin typeface="+mn-lt"/>
                <a:ea typeface="+mn-ea"/>
                <a:cs typeface="+mn-cs"/>
              </a:rPr>
              <a:t> for Districts/ 23</a:t>
            </a:r>
            <a:r>
              <a:rPr kumimoji="0" lang="en-US" sz="2800" b="1" i="0" u="none" strike="noStrike" kern="1200" cap="none" spc="-80" normalizeH="0" baseline="30000" noProof="0" dirty="0">
                <a:ln>
                  <a:noFill/>
                </a:ln>
                <a:solidFill>
                  <a:prstClr val="black"/>
                </a:solidFill>
                <a:effectLst/>
                <a:uLnTx/>
                <a:uFillTx/>
                <a:latin typeface="+mn-lt"/>
                <a:ea typeface="+mn-ea"/>
                <a:cs typeface="+mn-cs"/>
              </a:rPr>
              <a:t>rd</a:t>
            </a:r>
            <a:r>
              <a:rPr kumimoji="0" lang="en-US" sz="2800" b="1" i="0" u="none" strike="noStrike" kern="1200" cap="none" spc="-80" normalizeH="0" baseline="0" noProof="0" dirty="0">
                <a:ln>
                  <a:noFill/>
                </a:ln>
                <a:solidFill>
                  <a:prstClr val="black"/>
                </a:solidFill>
                <a:effectLst/>
                <a:uLnTx/>
                <a:uFillTx/>
                <a:latin typeface="+mn-lt"/>
                <a:ea typeface="+mn-ea"/>
                <a:cs typeface="+mn-cs"/>
              </a:rPr>
              <a:t> and 24</a:t>
            </a:r>
            <a:r>
              <a:rPr kumimoji="0" lang="en-US" sz="2800" b="1" i="0" u="none" strike="noStrike" kern="1200" cap="none" spc="-80" normalizeH="0" baseline="30000" noProof="0" dirty="0">
                <a:ln>
                  <a:noFill/>
                </a:ln>
                <a:solidFill>
                  <a:prstClr val="black"/>
                </a:solidFill>
                <a:effectLst/>
                <a:uLnTx/>
                <a:uFillTx/>
                <a:latin typeface="+mn-lt"/>
                <a:ea typeface="+mn-ea"/>
                <a:cs typeface="+mn-cs"/>
              </a:rPr>
              <a:t>th</a:t>
            </a:r>
            <a:r>
              <a:rPr kumimoji="0" lang="en-US" sz="2800" b="1" i="0" u="none" strike="noStrike" kern="1200" cap="none" spc="-80" normalizeH="0" baseline="0" noProof="0" dirty="0">
                <a:ln>
                  <a:noFill/>
                </a:ln>
                <a:solidFill>
                  <a:prstClr val="black"/>
                </a:solidFill>
                <a:effectLst/>
                <a:uLnTx/>
                <a:uFillTx/>
                <a:latin typeface="+mn-lt"/>
                <a:ea typeface="+mn-ea"/>
                <a:cs typeface="+mn-cs"/>
              </a:rPr>
              <a:t> for OEM </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endParaRPr kumimoji="0" lang="en-US" sz="2800" b="1" i="0" u="none" strike="noStrike" kern="1200" cap="none" spc="-8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1" i="0" u="none" strike="noStrike" kern="1200" cap="none" spc="-80" normalizeH="0" baseline="0" noProof="0" dirty="0">
                <a:ln>
                  <a:noFill/>
                </a:ln>
                <a:solidFill>
                  <a:prstClr val="black"/>
                </a:solidFill>
                <a:effectLst/>
                <a:uLnTx/>
                <a:uFillTx/>
                <a:latin typeface="+mn-lt"/>
                <a:ea typeface="+mn-ea"/>
                <a:cs typeface="+mn-cs"/>
              </a:rPr>
              <a:t>FDOT</a:t>
            </a:r>
            <a:r>
              <a:rPr kumimoji="0" lang="en-US" sz="2800" b="0" i="0" u="none" strike="noStrike" kern="1200" cap="none" spc="-80" normalizeH="0" baseline="0" noProof="0" dirty="0">
                <a:ln>
                  <a:noFill/>
                </a:ln>
                <a:solidFill>
                  <a:prstClr val="black"/>
                </a:solidFill>
                <a:effectLst/>
                <a:uLnTx/>
                <a:uFillTx/>
                <a:latin typeface="+mn-lt"/>
                <a:ea typeface="+mn-ea"/>
                <a:cs typeface="+mn-cs"/>
              </a:rPr>
              <a:t> has conducted 2019 Self-Assessment, responded to PAIR and file reviews, met every 2 weeks with District Contacts, provided schedule listing employees to be interviewed to Districts August 27</a:t>
            </a:r>
            <a:r>
              <a:rPr kumimoji="0" lang="en-US" sz="2800" b="0" i="0" u="none" strike="noStrike" kern="1200" cap="none" spc="-80" normalizeH="0" baseline="30000" noProof="0" dirty="0">
                <a:ln>
                  <a:noFill/>
                </a:ln>
                <a:solidFill>
                  <a:prstClr val="black"/>
                </a:solidFill>
                <a:effectLst/>
                <a:uLnTx/>
                <a:uFillTx/>
                <a:latin typeface="+mn-lt"/>
                <a:ea typeface="+mn-ea"/>
                <a:cs typeface="+mn-cs"/>
              </a:rPr>
              <a:t>th</a:t>
            </a:r>
            <a:r>
              <a:rPr kumimoji="0" lang="en-US" sz="2800" b="0" i="0" u="none" strike="noStrike" kern="1200" cap="none" spc="-80" normalizeH="0" baseline="0" noProof="0" dirty="0">
                <a:ln>
                  <a:noFill/>
                </a:ln>
                <a:solidFill>
                  <a:prstClr val="black"/>
                </a:solidFill>
                <a:effectLst/>
                <a:uLnTx/>
                <a:uFillTx/>
                <a:latin typeface="+mn-lt"/>
                <a:ea typeface="+mn-ea"/>
                <a:cs typeface="+mn-cs"/>
              </a:rPr>
              <a:t>, is holding today’s meeting, and will conduct individual prep interviews September </a:t>
            </a:r>
            <a:r>
              <a:rPr kumimoji="0" lang="en-US" sz="2800" b="0" i="0" u="none" strike="noStrike" kern="1200" cap="none" spc="-80" normalizeH="0" baseline="0" noProof="0" dirty="0">
                <a:ln>
                  <a:noFill/>
                </a:ln>
                <a:solidFill>
                  <a:prstClr val="black"/>
                </a:solidFill>
                <a:effectLst/>
                <a:highlight>
                  <a:srgbClr val="FFFF00"/>
                </a:highlight>
                <a:uLnTx/>
                <a:uFillTx/>
                <a:latin typeface="+mn-lt"/>
                <a:ea typeface="+mn-ea"/>
                <a:cs typeface="+mn-cs"/>
              </a:rPr>
              <a:t>16</a:t>
            </a:r>
            <a:r>
              <a:rPr kumimoji="0" lang="en-US" sz="2800" b="0" i="0" u="none" strike="noStrike" kern="1200" cap="none" spc="-80" normalizeH="0" baseline="30000" noProof="0" dirty="0">
                <a:ln>
                  <a:noFill/>
                </a:ln>
                <a:solidFill>
                  <a:prstClr val="black"/>
                </a:solidFill>
                <a:effectLst/>
                <a:highlight>
                  <a:srgbClr val="FFFF00"/>
                </a:highlight>
                <a:uLnTx/>
                <a:uFillTx/>
                <a:latin typeface="+mn-lt"/>
                <a:ea typeface="+mn-ea"/>
                <a:cs typeface="+mn-cs"/>
              </a:rPr>
              <a:t>th</a:t>
            </a:r>
            <a:r>
              <a:rPr kumimoji="0" lang="en-US" sz="2800" b="0" i="0" u="none" strike="noStrike" kern="1200" cap="none" spc="-80" normalizeH="0" baseline="0" noProof="0" dirty="0">
                <a:ln>
                  <a:noFill/>
                </a:ln>
                <a:solidFill>
                  <a:prstClr val="black"/>
                </a:solidFill>
                <a:effectLst/>
                <a:highlight>
                  <a:srgbClr val="FFFF00"/>
                </a:highlight>
                <a:uLnTx/>
                <a:uFillTx/>
                <a:latin typeface="+mn-lt"/>
                <a:ea typeface="+mn-ea"/>
                <a:cs typeface="+mn-cs"/>
              </a:rPr>
              <a:t> and 17</a:t>
            </a:r>
            <a:r>
              <a:rPr kumimoji="0" lang="en-US" sz="2800" b="0" i="0" u="none" strike="noStrike" kern="1200" cap="none" spc="-80" normalizeH="0" baseline="30000" noProof="0" dirty="0">
                <a:ln>
                  <a:noFill/>
                </a:ln>
                <a:solidFill>
                  <a:prstClr val="black"/>
                </a:solidFill>
                <a:effectLst/>
                <a:highlight>
                  <a:srgbClr val="FFFF00"/>
                </a:highlight>
                <a:uLnTx/>
                <a:uFillTx/>
                <a:latin typeface="+mn-lt"/>
                <a:ea typeface="+mn-ea"/>
                <a:cs typeface="+mn-cs"/>
              </a:rPr>
              <a:t>th</a:t>
            </a:r>
            <a:r>
              <a:rPr kumimoji="0" lang="en-US" sz="2800" b="0" i="0" u="none" strike="noStrike" kern="1200" cap="none" spc="-80" normalizeH="0" baseline="0" noProof="0" dirty="0">
                <a:ln>
                  <a:noFill/>
                </a:ln>
                <a:solidFill>
                  <a:prstClr val="black"/>
                </a:solidFill>
                <a:effectLst/>
                <a:highlight>
                  <a:srgbClr val="FFFF00"/>
                </a:highlight>
                <a:uLnTx/>
                <a:uFillTx/>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25</a:t>
            </a:fld>
            <a:endParaRPr lang="en-US" dirty="0"/>
          </a:p>
        </p:txBody>
      </p:sp>
    </p:spTree>
    <p:extLst>
      <p:ext uri="{BB962C8B-B14F-4D97-AF65-F5344CB8AC3E}">
        <p14:creationId xmlns:p14="http://schemas.microsoft.com/office/powerpoint/2010/main" val="12313666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26</a:t>
            </a:fld>
            <a:endParaRPr lang="en-US" dirty="0"/>
          </a:p>
        </p:txBody>
      </p:sp>
    </p:spTree>
    <p:extLst>
      <p:ext uri="{BB962C8B-B14F-4D97-AF65-F5344CB8AC3E}">
        <p14:creationId xmlns:p14="http://schemas.microsoft.com/office/powerpoint/2010/main" val="307846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This table includes the 2019 Audit Team Members.  Please note team has been reduced from 15 in 2018 to 11 for 2019.   Any other changes will be shared as we receive them.</a:t>
            </a:r>
            <a:endParaRPr lang="en-US" dirty="0"/>
          </a:p>
          <a:p>
            <a:pPr lvl="0"/>
            <a:endParaRPr lang="en-US" sz="1600" dirty="0"/>
          </a:p>
        </p:txBody>
      </p:sp>
      <p:sp>
        <p:nvSpPr>
          <p:cNvPr id="4" name="Slide Number Placeholder 3"/>
          <p:cNvSpPr>
            <a:spLocks noGrp="1"/>
          </p:cNvSpPr>
          <p:nvPr>
            <p:ph type="sldNum" sz="quarter" idx="10"/>
          </p:nvPr>
        </p:nvSpPr>
        <p:spPr/>
        <p:txBody>
          <a:bodyPr/>
          <a:lstStyle/>
          <a:p>
            <a:fld id="{3D046A48-5B92-4650-90F7-A7D564AF2197}" type="slidenum">
              <a:rPr lang="en-US" smtClean="0"/>
              <a:t>27</a:t>
            </a:fld>
            <a:endParaRPr lang="en-US" dirty="0"/>
          </a:p>
        </p:txBody>
      </p:sp>
    </p:spTree>
    <p:extLst>
      <p:ext uri="{BB962C8B-B14F-4D97-AF65-F5344CB8AC3E}">
        <p14:creationId xmlns:p14="http://schemas.microsoft.com/office/powerpoint/2010/main" val="2805552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interview itself:</a:t>
            </a:r>
          </a:p>
          <a:p>
            <a:endParaRPr lang="en-US" dirty="0"/>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0" i="0" u="none" strike="noStrike" kern="1200" cap="none" spc="-80" normalizeH="0" baseline="0" noProof="0" dirty="0">
                <a:ln>
                  <a:noFill/>
                </a:ln>
                <a:solidFill>
                  <a:prstClr val="black"/>
                </a:solidFill>
                <a:effectLst/>
                <a:uLnTx/>
                <a:uFillTx/>
                <a:latin typeface="+mn-lt"/>
                <a:ea typeface="+mn-ea"/>
                <a:cs typeface="+mn-cs"/>
              </a:rPr>
              <a:t>Know your interview date, time, and location</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0" i="0" u="none" strike="noStrike" kern="1200" cap="none" spc="-80" normalizeH="0" baseline="0" noProof="0" dirty="0">
                <a:ln>
                  <a:noFill/>
                </a:ln>
                <a:solidFill>
                  <a:prstClr val="black"/>
                </a:solidFill>
                <a:effectLst/>
                <a:uLnTx/>
                <a:uFillTx/>
                <a:latin typeface="+mn-lt"/>
                <a:ea typeface="+mn-ea"/>
                <a:cs typeface="+mn-cs"/>
              </a:rPr>
              <a:t>In the District, these will be conducted over our Video Conference Equipment</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0" i="0" u="none" strike="noStrike" kern="1200" cap="none" spc="-80" normalizeH="0" baseline="0" noProof="0" dirty="0">
                <a:ln>
                  <a:noFill/>
                </a:ln>
                <a:solidFill>
                  <a:prstClr val="black"/>
                </a:solidFill>
                <a:effectLst/>
                <a:uLnTx/>
                <a:uFillTx/>
                <a:latin typeface="+mn-lt"/>
                <a:ea typeface="+mn-ea"/>
                <a:cs typeface="+mn-cs"/>
              </a:rPr>
              <a:t>We are anticipating project specific questions </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0" i="0" u="none" strike="noStrike" kern="1200" cap="none" spc="-80" normalizeH="0" baseline="0" noProof="0" dirty="0">
                <a:ln>
                  <a:noFill/>
                </a:ln>
                <a:solidFill>
                  <a:prstClr val="black"/>
                </a:solidFill>
                <a:effectLst/>
                <a:uLnTx/>
                <a:uFillTx/>
                <a:latin typeface="+mn-lt"/>
                <a:ea typeface="+mn-ea"/>
                <a:cs typeface="+mn-cs"/>
              </a:rPr>
              <a:t>We are also expecting questions on financial authorizations, emergency projects, and interchange access request processes</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800" b="0" i="0" u="none" strike="noStrike" kern="1200" cap="none" spc="-80" normalizeH="0" baseline="0" noProof="0" dirty="0">
                <a:ln>
                  <a:noFill/>
                </a:ln>
                <a:solidFill>
                  <a:prstClr val="black"/>
                </a:solidFill>
                <a:effectLst/>
                <a:uLnTx/>
                <a:uFillTx/>
                <a:latin typeface="+mn-lt"/>
                <a:ea typeface="+mn-ea"/>
                <a:cs typeface="+mn-cs"/>
              </a:rPr>
              <a:t>Once the interview is complete, please attend the debrief session</a:t>
            </a:r>
          </a:p>
          <a:p>
            <a:endParaRPr lang="en-US" dirty="0"/>
          </a:p>
        </p:txBody>
      </p:sp>
      <p:sp>
        <p:nvSpPr>
          <p:cNvPr id="4" name="Slide Number Placeholder 3"/>
          <p:cNvSpPr>
            <a:spLocks noGrp="1"/>
          </p:cNvSpPr>
          <p:nvPr>
            <p:ph type="sldNum" sz="quarter" idx="5"/>
          </p:nvPr>
        </p:nvSpPr>
        <p:spPr/>
        <p:txBody>
          <a:bodyPr/>
          <a:lstStyle/>
          <a:p>
            <a:fld id="{3D046A48-5B92-4650-90F7-A7D564AF2197}" type="slidenum">
              <a:rPr lang="en-US" smtClean="0"/>
              <a:t>29</a:t>
            </a:fld>
            <a:endParaRPr lang="en-US" dirty="0"/>
          </a:p>
        </p:txBody>
      </p:sp>
    </p:spTree>
    <p:extLst>
      <p:ext uri="{BB962C8B-B14F-4D97-AF65-F5344CB8AC3E}">
        <p14:creationId xmlns:p14="http://schemas.microsoft.com/office/powerpoint/2010/main" val="35528432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30</a:t>
            </a:fld>
            <a:endParaRPr lang="en-US" dirty="0"/>
          </a:p>
        </p:txBody>
      </p:sp>
    </p:spTree>
    <p:extLst>
      <p:ext uri="{BB962C8B-B14F-4D97-AF65-F5344CB8AC3E}">
        <p14:creationId xmlns:p14="http://schemas.microsoft.com/office/powerpoint/2010/main" val="34144986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Audit interviews can be intimidating.  This and the following slides provide interview guidelines to help alleviate some of the intimidation factor during the audit interview.  These guidelines are from our OEM training course and the Ohio Department of Transportation Interview Guidelines.</a:t>
            </a:r>
          </a:p>
          <a:p>
            <a:endParaRPr lang="en-US" sz="1400" dirty="0"/>
          </a:p>
          <a:p>
            <a:r>
              <a:rPr lang="en-US" sz="1400" dirty="0"/>
              <a:t>You will need to cooperate with the auditors; listen carefully to the auditor’s questions and answer what is asked; keep your answers short, focused, and accurate; and provide answers based upon your expertise related to your specific job duties.   </a:t>
            </a:r>
          </a:p>
          <a:p>
            <a:endParaRPr lang="en-US" sz="1400" dirty="0"/>
          </a:p>
          <a:p>
            <a:r>
              <a:rPr lang="en-US" sz="1400" dirty="0"/>
              <a:t>If you do not understand the auditor’s question, ask for clarification .  Take your time to respond properly</a:t>
            </a:r>
          </a:p>
          <a:p>
            <a:endParaRPr lang="en-US" sz="1400" dirty="0"/>
          </a:p>
          <a:p>
            <a:r>
              <a:rPr lang="en-US" sz="1400" dirty="0"/>
              <a:t>If you cannot respond to a question, tell the auditor that you do not know the answer.  Never feel pressured to answer a question you cannot answer.   </a:t>
            </a:r>
          </a:p>
          <a:p>
            <a:endParaRPr lang="en-US" sz="1400" dirty="0"/>
          </a:p>
          <a:p>
            <a:endParaRPr lang="en-US" sz="1400"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384883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solidFill>
                  <a:srgbClr val="FF0000"/>
                </a:solidFill>
              </a:rPr>
              <a:t>The Agenda will include a brief overview of the 2019 FHWA Audit activities before, during and after audit interview week.</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3507581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035871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33</a:t>
            </a:fld>
            <a:endParaRPr lang="en-US" dirty="0"/>
          </a:p>
        </p:txBody>
      </p:sp>
    </p:spTree>
    <p:extLst>
      <p:ext uri="{BB962C8B-B14F-4D97-AF65-F5344CB8AC3E}">
        <p14:creationId xmlns:p14="http://schemas.microsoft.com/office/powerpoint/2010/main" val="28557228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FHWA will brief OEM at end of audit week</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FHWA will create an initial draft of the audit report and share with FDOT, which has up to 30 days to respond</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Several FHWA/FDOT meetings may occur to discuss findings and resolve issues</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FHWA will publish draft report in the Federal Register (FR) for 30 day comment period</a:t>
            </a:r>
          </a:p>
          <a:p>
            <a:pPr marL="171450" marR="0" lvl="0" indent="-171450" algn="l" defTabSz="914400" rtl="0" eaLnBrk="1" fontAlgn="auto" latinLnBrk="0" hangingPunct="1">
              <a:lnSpc>
                <a:spcPct val="85000"/>
              </a:lnSpc>
              <a:spcBef>
                <a:spcPts val="0"/>
              </a:spcBef>
              <a:spcAft>
                <a:spcPts val="1400"/>
              </a:spcAft>
              <a:buClrTx/>
              <a:buSzTx/>
              <a:buFont typeface="Arial" panose="020B0604020202020204" pitchFamily="34" charset="0"/>
              <a:buChar char="•"/>
              <a:tabLst/>
              <a:defRPr/>
            </a:pPr>
            <a:r>
              <a:rPr kumimoji="0" lang="en-US" sz="2400" b="0" i="0" u="none" strike="noStrike" kern="1200" cap="none" spc="-80" normalizeH="0" baseline="0" noProof="0" dirty="0">
                <a:ln>
                  <a:noFill/>
                </a:ln>
                <a:solidFill>
                  <a:prstClr val="black"/>
                </a:solidFill>
                <a:effectLst/>
                <a:uLnTx/>
                <a:uFillTx/>
                <a:latin typeface="+mn-lt"/>
                <a:ea typeface="+mn-ea"/>
                <a:cs typeface="+mn-cs"/>
              </a:rPr>
              <a:t>FHWA will publish final report in FR and FDOT will resolve any corrective actions identified; FHWA will monitor in the 2020 audit</a:t>
            </a:r>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6786708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additional questions or need additional information, please contact the appropriate OEM Administrator or Eric Whitehead for Audit Support questions</a:t>
            </a:r>
          </a:p>
          <a:p>
            <a:r>
              <a:rPr lang="en-US" dirty="0"/>
              <a:t> </a:t>
            </a:r>
          </a:p>
          <a:p>
            <a:r>
              <a:rPr lang="en-US" dirty="0"/>
              <a:t>Thank you for attending today.</a:t>
            </a:r>
            <a:endParaRPr lang="en-US" baseline="0" dirty="0"/>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35</a:t>
            </a:fld>
            <a:endParaRPr lang="en-US" dirty="0"/>
          </a:p>
        </p:txBody>
      </p:sp>
    </p:spTree>
    <p:extLst>
      <p:ext uri="{BB962C8B-B14F-4D97-AF65-F5344CB8AC3E}">
        <p14:creationId xmlns:p14="http://schemas.microsoft.com/office/powerpoint/2010/main" val="2402387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We have had 3 years of FHWA Audits and, as required by the MOU, we will have a 4</a:t>
            </a:r>
            <a:r>
              <a:rPr lang="en-US" baseline="30000" dirty="0"/>
              <a:t>th</a:t>
            </a:r>
            <a:r>
              <a:rPr lang="en-US" dirty="0"/>
              <a:t> and final year in 2020.</a:t>
            </a:r>
          </a:p>
          <a:p>
            <a:pPr marL="0" indent="0">
              <a:buNone/>
            </a:pPr>
            <a:endParaRPr lang="en-US" dirty="0"/>
          </a:p>
          <a:p>
            <a:pPr marL="0" indent="0">
              <a:buNone/>
            </a:pPr>
            <a:r>
              <a:rPr lang="en-US" dirty="0"/>
              <a:t>2019</a:t>
            </a:r>
          </a:p>
          <a:p>
            <a:pPr marL="171450" indent="-171450">
              <a:buFont typeface="Arial" panose="020B0604020202020204" pitchFamily="34" charset="0"/>
              <a:buChar char="•"/>
            </a:pPr>
            <a:r>
              <a:rPr lang="en-US" dirty="0"/>
              <a:t>Focus Topics – Environmental Documents, Funding Authorizations, Interchange Access Request Policy, Emergency Repairs</a:t>
            </a:r>
          </a:p>
          <a:p>
            <a:pPr marL="0" indent="0">
              <a:buNone/>
            </a:pPr>
            <a:endParaRPr lang="en-US" dirty="0"/>
          </a:p>
          <a:p>
            <a:pPr marL="0" indent="0">
              <a:buNone/>
            </a:pPr>
            <a:r>
              <a:rPr lang="en-US" dirty="0"/>
              <a:t>2018</a:t>
            </a:r>
          </a:p>
          <a:p>
            <a:endParaRPr lang="en-US" dirty="0"/>
          </a:p>
          <a:p>
            <a:pPr marL="171450" indent="-171450">
              <a:buFont typeface="Arial" panose="020B0604020202020204" pitchFamily="34" charset="0"/>
              <a:buChar char="•"/>
            </a:pPr>
            <a:r>
              <a:rPr lang="en-US" dirty="0"/>
              <a:t>Focus Topics – Endangered Species Act, Essential Fish Habitat, Commitments, Environmental Documents</a:t>
            </a:r>
          </a:p>
          <a:p>
            <a:pPr marL="171450" indent="-171450">
              <a:buFont typeface="Arial" panose="020B0604020202020204" pitchFamily="34" charset="0"/>
              <a:buChar char="•"/>
            </a:pPr>
            <a:r>
              <a:rPr lang="en-US" dirty="0"/>
              <a:t>Findings – 16 Successful Practices, Two Observations on ESA and Commitments, One Non-Compliance on Environmental Documentation </a:t>
            </a:r>
          </a:p>
          <a:p>
            <a:pPr marL="0" indent="0">
              <a:buNone/>
            </a:pPr>
            <a:endParaRPr lang="en-US" dirty="0"/>
          </a:p>
          <a:p>
            <a:pPr marL="0" indent="0">
              <a:buNone/>
            </a:pPr>
            <a:r>
              <a:rPr lang="en-US" dirty="0"/>
              <a:t>2017</a:t>
            </a:r>
          </a:p>
          <a:p>
            <a:endParaRPr lang="en-US" dirty="0"/>
          </a:p>
          <a:p>
            <a:pPr marL="171450" indent="-171450">
              <a:buFont typeface="Arial" panose="020B0604020202020204" pitchFamily="34" charset="0"/>
              <a:buChar char="•"/>
            </a:pPr>
            <a:r>
              <a:rPr lang="en-US" dirty="0"/>
              <a:t>Focus Topics – Planning Consistency, Section 106, Protected Species and Habitat</a:t>
            </a:r>
          </a:p>
          <a:p>
            <a:pPr marL="171450" indent="-171450">
              <a:buFont typeface="Arial" panose="020B0604020202020204" pitchFamily="34" charset="0"/>
              <a:buChar char="•"/>
            </a:pPr>
            <a:r>
              <a:rPr lang="en-US" dirty="0"/>
              <a:t>Findings – 13 Successful Practices; Three Observations on Commitment Documentation, Program Level Coordination with FHWA,  and QA/QC; and One Non-Compliance on Project File Documentation</a:t>
            </a:r>
          </a:p>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4</a:t>
            </a:fld>
            <a:endParaRPr lang="en-US" dirty="0"/>
          </a:p>
        </p:txBody>
      </p:sp>
    </p:spTree>
    <p:extLst>
      <p:ext uri="{BB962C8B-B14F-4D97-AF65-F5344CB8AC3E}">
        <p14:creationId xmlns:p14="http://schemas.microsoft.com/office/powerpoint/2010/main" val="1490074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5</a:t>
            </a:fld>
            <a:endParaRPr lang="en-US" dirty="0"/>
          </a:p>
        </p:txBody>
      </p:sp>
    </p:spTree>
    <p:extLst>
      <p:ext uri="{BB962C8B-B14F-4D97-AF65-F5344CB8AC3E}">
        <p14:creationId xmlns:p14="http://schemas.microsoft.com/office/powerpoint/2010/main" val="3677088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281167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FHWA found 16 FDOT successful practices, including:</a:t>
            </a:r>
          </a:p>
          <a:p>
            <a:endParaRPr lang="en-US" dirty="0"/>
          </a:p>
          <a:p>
            <a:pPr marL="687388" lvl="1" indent="-457200">
              <a:buFont typeface="+mj-lt"/>
              <a:buAutoNum type="arabicPeriod"/>
            </a:pPr>
            <a:r>
              <a:rPr lang="en-US" dirty="0"/>
              <a:t>Good District communications</a:t>
            </a:r>
          </a:p>
          <a:p>
            <a:pPr marL="687388" lvl="1" indent="-457200">
              <a:buFont typeface="+mj-lt"/>
              <a:buAutoNum type="arabicPeriod"/>
            </a:pPr>
            <a:r>
              <a:rPr lang="en-US" altLang="en-US" dirty="0"/>
              <a:t>Great working relationship with agencies </a:t>
            </a:r>
            <a:endParaRPr lang="en-US" dirty="0"/>
          </a:p>
          <a:p>
            <a:pPr marL="687388" lvl="1" indent="-457200">
              <a:buFont typeface="+mj-lt"/>
              <a:buAutoNum type="arabicPeriod"/>
            </a:pPr>
            <a:r>
              <a:rPr lang="en-US" dirty="0"/>
              <a:t>SWEPT enhancements – required files before approval – SMART forms </a:t>
            </a:r>
          </a:p>
          <a:p>
            <a:pPr marL="687388" lvl="1" indent="-457200">
              <a:buFont typeface="+mj-lt"/>
              <a:buAutoNum type="arabicPeriod"/>
            </a:pPr>
            <a:r>
              <a:rPr lang="en-US" dirty="0"/>
              <a:t>Tracking system for federal guidance – spreadsheet tracker with action captured</a:t>
            </a:r>
          </a:p>
          <a:p>
            <a:pPr marL="687388" lvl="1" indent="-457200">
              <a:buFont typeface="+mj-lt"/>
              <a:buAutoNum type="arabicPeriod"/>
            </a:pPr>
            <a:r>
              <a:rPr lang="en-US" dirty="0"/>
              <a:t>District review of NEPA documents – some additional reviews by individuals beyond what is required in the existing processes</a:t>
            </a:r>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84891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046A48-5B92-4650-90F7-A7D564AF2197}" type="slidenum">
              <a:rPr lang="en-US" smtClean="0"/>
              <a:t>8</a:t>
            </a:fld>
            <a:endParaRPr lang="en-US" dirty="0"/>
          </a:p>
        </p:txBody>
      </p:sp>
    </p:spTree>
    <p:extLst>
      <p:ext uri="{BB962C8B-B14F-4D97-AF65-F5344CB8AC3E}">
        <p14:creationId xmlns:p14="http://schemas.microsoft.com/office/powerpoint/2010/main" val="2916074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046A48-5B92-4650-90F7-A7D564AF2197}" type="slidenum">
              <a:rPr lang="en-US" smtClean="0"/>
              <a:t>9</a:t>
            </a:fld>
            <a:endParaRPr lang="en-US" dirty="0"/>
          </a:p>
        </p:txBody>
      </p:sp>
    </p:spTree>
    <p:extLst>
      <p:ext uri="{BB962C8B-B14F-4D97-AF65-F5344CB8AC3E}">
        <p14:creationId xmlns:p14="http://schemas.microsoft.com/office/powerpoint/2010/main" val="357065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EM Title &amp; Speaker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S:\BD\Marketing\Wp_Wpro\FDOT ETDM Graphics WORKING Files\OEM Office of Environmental Management\OEM Logo Color LRG v08.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2397" y="228600"/>
            <a:ext cx="4635478" cy="15544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548640" y="2042160"/>
            <a:ext cx="5303520" cy="1737360"/>
          </a:xfrm>
        </p:spPr>
        <p:txBody>
          <a:bodyPr anchor="t" anchorCtr="0">
            <a:normAutofit/>
          </a:bodyPr>
          <a:lstStyle>
            <a:lvl1pPr>
              <a:lnSpc>
                <a:spcPct val="75000"/>
              </a:lnSpc>
              <a:defRPr sz="39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548640" y="3855720"/>
            <a:ext cx="5303520" cy="899160"/>
          </a:xfrm>
        </p:spPr>
        <p:txBody>
          <a:bodyPr>
            <a:normAutofit/>
          </a:bodyPr>
          <a:lstStyle>
            <a:lvl1pPr marL="0" indent="0" algn="l">
              <a:buNone/>
              <a:defRPr sz="25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Rectangle 9"/>
          <p:cNvSpPr/>
          <p:nvPr userDrawn="1"/>
        </p:nvSpPr>
        <p:spPr>
          <a:xfrm flipH="1">
            <a:off x="0" y="5288280"/>
            <a:ext cx="9144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flipH="1">
            <a:off x="0" y="5425440"/>
            <a:ext cx="9144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86708" y="5836590"/>
            <a:ext cx="2099439" cy="969311"/>
          </a:xfrm>
          <a:prstGeom prst="rect">
            <a:avLst/>
          </a:prstGeom>
        </p:spPr>
      </p:pic>
    </p:spTree>
    <p:extLst>
      <p:ext uri="{BB962C8B-B14F-4D97-AF65-F5344CB8AC3E}">
        <p14:creationId xmlns:p14="http://schemas.microsoft.com/office/powerpoint/2010/main" val="3324324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N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00"/>
            </a:lvl1pPr>
          </a:lstStyle>
          <a:p>
            <a:r>
              <a:rPr lang="en-US" dirty="0"/>
              <a:t>Click to edit Master title style</a:t>
            </a:r>
          </a:p>
        </p:txBody>
      </p:sp>
      <p:sp>
        <p:nvSpPr>
          <p:cNvPr id="3" name="Content Placeholder 2"/>
          <p:cNvSpPr>
            <a:spLocks noGrp="1"/>
          </p:cNvSpPr>
          <p:nvPr>
            <p:ph idx="1"/>
          </p:nvPr>
        </p:nvSpPr>
        <p:spPr>
          <a:xfrm>
            <a:off x="228600" y="1188720"/>
            <a:ext cx="8595360" cy="4937760"/>
          </a:xfrm>
        </p:spPr>
        <p:txBody>
          <a:bodyP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010400" y="6425963"/>
            <a:ext cx="533400" cy="365125"/>
          </a:xfrm>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410414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ITH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1188720"/>
            <a:ext cx="5669280" cy="4937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2256189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28600" y="1142999"/>
            <a:ext cx="40386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2999"/>
            <a:ext cx="4038600" cy="4937760"/>
          </a:xfrm>
        </p:spPr>
        <p:txBody>
          <a:bodyPr>
            <a:normAutofit/>
          </a:bodyPr>
          <a:lstStyle>
            <a:lvl1pPr>
              <a:defRPr sz="2100"/>
            </a:lvl1pPr>
            <a:lvl2pPr>
              <a:defRPr sz="2100"/>
            </a:lvl2pPr>
            <a:lvl3pPr>
              <a:defRPr sz="2100"/>
            </a:lvl3pPr>
            <a:lvl4pPr>
              <a:defRPr sz="2100"/>
            </a:lvl4pPr>
            <a:lvl5pPr>
              <a:defRPr sz="21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156189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82296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1143000"/>
            <a:ext cx="4040188" cy="639762"/>
          </a:xfrm>
        </p:spPr>
        <p:txBody>
          <a:bodyPr anchor="b">
            <a:normAutofit/>
          </a:bodyPr>
          <a:lstStyle>
            <a:lvl1pPr marL="0" indent="0">
              <a:buNone/>
              <a:defRPr sz="2200" b="1" i="0" spc="-10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28600" y="1828800"/>
            <a:ext cx="4040188"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5800" y="1143000"/>
            <a:ext cx="4041775" cy="639762"/>
          </a:xfrm>
        </p:spPr>
        <p:txBody>
          <a:bodyPr anchor="b">
            <a:normAutofit/>
          </a:bodyPr>
          <a:lstStyle>
            <a:lvl1pPr marL="0" indent="0">
              <a:buNone/>
              <a:defRPr sz="2200" b="1" i="0" spc="-100" baseline="0">
                <a:solidFill>
                  <a:schemeClr val="accent5"/>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495800" y="1828800"/>
            <a:ext cx="4041775" cy="4297680"/>
          </a:xfrm>
        </p:spPr>
        <p:txBody>
          <a:bodyPr>
            <a:normAutofit/>
          </a:bodyPr>
          <a:lstStyle>
            <a:lvl1pPr>
              <a:defRPr sz="2100"/>
            </a:lvl1pPr>
            <a:lvl2pPr>
              <a:defRPr sz="2100"/>
            </a:lvl2pPr>
            <a:lvl3pPr>
              <a:defRPr sz="2100"/>
            </a:lvl3pPr>
            <a:lvl4pPr>
              <a:defRPr sz="2100"/>
            </a:lvl4pPr>
            <a:lvl5pPr>
              <a:defRPr sz="21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862337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180271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3040810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9173"/>
          <a:stretch/>
        </p:blipFill>
        <p:spPr>
          <a:xfrm flipH="1">
            <a:off x="-2" y="3252434"/>
            <a:ext cx="1399724" cy="2386366"/>
          </a:xfrm>
          <a:prstGeom prst="rect">
            <a:avLst/>
          </a:prstGeom>
        </p:spPr>
      </p:pic>
      <p:grpSp>
        <p:nvGrpSpPr>
          <p:cNvPr id="15" name="Group 14"/>
          <p:cNvGrpSpPr/>
          <p:nvPr userDrawn="1"/>
        </p:nvGrpSpPr>
        <p:grpSpPr>
          <a:xfrm>
            <a:off x="0" y="2514600"/>
            <a:ext cx="9144000" cy="1828800"/>
            <a:chOff x="0" y="2468881"/>
            <a:chExt cx="9144000" cy="1828800"/>
          </a:xfrm>
        </p:grpSpPr>
        <p:sp>
          <p:nvSpPr>
            <p:cNvPr id="8" name="Rectangle 7"/>
            <p:cNvSpPr/>
            <p:nvPr userDrawn="1"/>
          </p:nvSpPr>
          <p:spPr>
            <a:xfrm flipH="1">
              <a:off x="0" y="2468881"/>
              <a:ext cx="9144000" cy="155448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flipH="1">
              <a:off x="0" y="4023361"/>
              <a:ext cx="9144000" cy="27432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p:cNvSpPr>
            <a:spLocks noGrp="1"/>
          </p:cNvSpPr>
          <p:nvPr userDrawn="1">
            <p:ph type="title" hasCustomPrompt="1"/>
          </p:nvPr>
        </p:nvSpPr>
        <p:spPr>
          <a:xfrm>
            <a:off x="228600" y="2590800"/>
            <a:ext cx="7772400" cy="1362075"/>
          </a:xfrm>
        </p:spPr>
        <p:txBody>
          <a:bodyPr anchor="b" anchorCtr="0"/>
          <a:lstStyle>
            <a:lvl1pPr algn="l">
              <a:defRPr sz="4000" b="0" cap="none">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C36A997D-243A-4F89-9286-B2689FAEAD31}" type="slidenum">
              <a:rPr lang="en-US" smtClean="0"/>
              <a:t>‹#›</a:t>
            </a:fld>
            <a:endParaRPr lang="en-US" dirty="0"/>
          </a:p>
        </p:txBody>
      </p:sp>
    </p:spTree>
    <p:extLst>
      <p:ext uri="{BB962C8B-B14F-4D97-AF65-F5344CB8AC3E}">
        <p14:creationId xmlns:p14="http://schemas.microsoft.com/office/powerpoint/2010/main" val="52503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S:\BD\Marketing\Wp_Wpro\FDOT ETDM Graphics WORKING Files\OEM Office of Environmental Management\OEM Acro Color LRG v08.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8077200" y="5984044"/>
            <a:ext cx="896113" cy="87395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3058" t="13294" r="9608" b="1999"/>
          <a:stretch/>
        </p:blipFill>
        <p:spPr>
          <a:xfrm>
            <a:off x="8412480" y="0"/>
            <a:ext cx="731520" cy="1097280"/>
          </a:xfrm>
          <a:prstGeom prst="rect">
            <a:avLst/>
          </a:prstGeom>
        </p:spPr>
      </p:pic>
      <p:sp>
        <p:nvSpPr>
          <p:cNvPr id="2" name="Title Placeholder 1"/>
          <p:cNvSpPr>
            <a:spLocks noGrp="1"/>
          </p:cNvSpPr>
          <p:nvPr>
            <p:ph type="title"/>
          </p:nvPr>
        </p:nvSpPr>
        <p:spPr>
          <a:xfrm>
            <a:off x="228600" y="274638"/>
            <a:ext cx="8229600" cy="822960"/>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p:cNvSpPr>
            <a:spLocks noGrp="1"/>
          </p:cNvSpPr>
          <p:nvPr>
            <p:ph type="body" idx="1"/>
          </p:nvPr>
        </p:nvSpPr>
        <p:spPr>
          <a:xfrm>
            <a:off x="228600" y="1188720"/>
            <a:ext cx="8595360" cy="484632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086600" y="6425963"/>
            <a:ext cx="533400" cy="365125"/>
          </a:xfrm>
          <a:prstGeom prst="rect">
            <a:avLst/>
          </a:prstGeom>
        </p:spPr>
        <p:txBody>
          <a:bodyPr vert="horz" lIns="0" tIns="0" rIns="0" bIns="0" rtlCol="0" anchor="b" anchorCtr="0"/>
          <a:lstStyle>
            <a:lvl1pPr algn="r">
              <a:defRPr sz="1100" b="1">
                <a:solidFill>
                  <a:schemeClr val="tx1"/>
                </a:solidFill>
              </a:defRPr>
            </a:lvl1pPr>
          </a:lstStyle>
          <a:p>
            <a:fld id="{C36A997D-243A-4F89-9286-B2689FAEAD31}" type="slidenum">
              <a:rPr lang="en-US" smtClean="0"/>
              <a:pPr/>
              <a:t>‹#›</a:t>
            </a:fld>
            <a:endParaRPr lang="en-US" dirty="0"/>
          </a:p>
        </p:txBody>
      </p:sp>
      <p:sp>
        <p:nvSpPr>
          <p:cNvPr id="7" name="Rectangle 6"/>
          <p:cNvSpPr/>
          <p:nvPr userDrawn="1"/>
        </p:nvSpPr>
        <p:spPr>
          <a:xfrm>
            <a:off x="0" y="0"/>
            <a:ext cx="9144000" cy="137160"/>
          </a:xfrm>
          <a:prstGeom prst="rect">
            <a:avLst/>
          </a:prstGeom>
          <a:gradFill flip="none" rotWithShape="1">
            <a:gsLst>
              <a:gs pos="20000">
                <a:schemeClr val="accent1"/>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137160"/>
            <a:ext cx="9144000" cy="91440"/>
          </a:xfrm>
          <a:prstGeom prst="rect">
            <a:avLst/>
          </a:prstGeom>
          <a:gradFill flip="none" rotWithShape="1">
            <a:gsLst>
              <a:gs pos="20000">
                <a:schemeClr val="accent2"/>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2"/>
          <p:cNvSpPr txBox="1">
            <a:spLocks/>
          </p:cNvSpPr>
          <p:nvPr userDrawn="1"/>
        </p:nvSpPr>
        <p:spPr>
          <a:xfrm>
            <a:off x="2133600" y="6271419"/>
            <a:ext cx="4946422" cy="434181"/>
          </a:xfrm>
          <a:prstGeom prst="rect">
            <a:avLst/>
          </a:prstGeom>
        </p:spPr>
        <p:txBody>
          <a:bodyPr lIns="0" tIns="0" rIns="0" bIns="0" anchor="b" anchorCtr="0"/>
          <a:lstStyle>
            <a:lvl1pPr marL="171450" indent="-171450" algn="l" defTabSz="914400" rtl="0" eaLnBrk="1" latinLnBrk="0" hangingPunct="1">
              <a:lnSpc>
                <a:spcPct val="80000"/>
              </a:lnSpc>
              <a:spcBef>
                <a:spcPts val="0"/>
              </a:spcBef>
              <a:spcAft>
                <a:spcPts val="1200"/>
              </a:spcAft>
              <a:buFont typeface="Arial" panose="020B0604020202020204" pitchFamily="34" charset="0"/>
              <a:buChar char="•"/>
              <a:defRPr sz="2300" kern="1200" spc="-60" baseline="0">
                <a:solidFill>
                  <a:schemeClr val="tx1"/>
                </a:solidFill>
                <a:latin typeface="+mn-lt"/>
                <a:ea typeface="+mn-ea"/>
                <a:cs typeface="+mn-cs"/>
              </a:defRPr>
            </a:lvl1pPr>
            <a:lvl2pPr marL="401638" indent="-171450" algn="l" defTabSz="914400" rtl="0" eaLnBrk="1" latinLnBrk="0" hangingPunct="1">
              <a:lnSpc>
                <a:spcPct val="80000"/>
              </a:lnSpc>
              <a:spcBef>
                <a:spcPts val="0"/>
              </a:spcBef>
              <a:spcAft>
                <a:spcPts val="1200"/>
              </a:spcAft>
              <a:buSzPct val="95000"/>
              <a:buFont typeface="Wingdings" panose="05000000000000000000" pitchFamily="2" charset="2"/>
              <a:buChar char="§"/>
              <a:defRPr sz="2300" kern="1200" spc="-60" baseline="0">
                <a:solidFill>
                  <a:schemeClr val="tx1"/>
                </a:solidFill>
                <a:latin typeface="+mn-lt"/>
                <a:ea typeface="+mn-ea"/>
                <a:cs typeface="+mn-cs"/>
              </a:defRPr>
            </a:lvl2pPr>
            <a:lvl3pPr marL="742950" indent="-169863" algn="l" defTabSz="914400" rtl="0" eaLnBrk="1" latinLnBrk="0" hangingPunct="1">
              <a:lnSpc>
                <a:spcPct val="80000"/>
              </a:lnSpc>
              <a:spcBef>
                <a:spcPts val="0"/>
              </a:spcBef>
              <a:spcAft>
                <a:spcPts val="1200"/>
              </a:spcAft>
              <a:buSzPct val="70000"/>
              <a:buFont typeface="AECOM Sans" panose="020B0504020202020204" pitchFamily="34" charset="0"/>
              <a:buChar char="◆"/>
              <a:defRPr sz="2300" kern="1200" spc="-60" baseline="0">
                <a:solidFill>
                  <a:schemeClr val="tx1"/>
                </a:solidFill>
                <a:latin typeface="+mn-lt"/>
                <a:ea typeface="+mn-ea"/>
                <a:cs typeface="+mn-cs"/>
              </a:defRPr>
            </a:lvl3pPr>
            <a:lvl4pPr marL="1025525" indent="-222250" algn="l" defTabSz="914400" rtl="0" eaLnBrk="1" latinLnBrk="0" hangingPunct="1">
              <a:lnSpc>
                <a:spcPct val="80000"/>
              </a:lnSpc>
              <a:spcBef>
                <a:spcPts val="0"/>
              </a:spcBef>
              <a:spcAft>
                <a:spcPts val="1200"/>
              </a:spcAft>
              <a:buFont typeface="AECOM Sans" panose="020B0504020202020204" pitchFamily="34" charset="0"/>
              <a:buChar char="₋"/>
              <a:defRPr sz="2300" kern="1200" spc="-60" baseline="0">
                <a:solidFill>
                  <a:schemeClr val="tx1"/>
                </a:solidFill>
                <a:latin typeface="+mn-lt"/>
                <a:ea typeface="+mn-ea"/>
                <a:cs typeface="+mn-cs"/>
              </a:defRPr>
            </a:lvl4pPr>
            <a:lvl5pPr marL="1316038" indent="-169863" algn="l" defTabSz="914400" rtl="0" eaLnBrk="1" latinLnBrk="0" hangingPunct="1">
              <a:lnSpc>
                <a:spcPct val="80000"/>
              </a:lnSpc>
              <a:spcBef>
                <a:spcPts val="0"/>
              </a:spcBef>
              <a:spcAft>
                <a:spcPts val="1200"/>
              </a:spcAft>
              <a:buFont typeface="Arial" panose="020B0604020202020204" pitchFamily="34" charset="0"/>
              <a:buChar char="»"/>
              <a:tabLst/>
              <a:defRPr sz="2300" kern="1200" spc="-6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Tx/>
              <a:buNone/>
            </a:pPr>
            <a:r>
              <a:rPr lang="en-US" sz="1300" b="1" spc="-40" baseline="0" dirty="0">
                <a:solidFill>
                  <a:schemeClr val="bg1">
                    <a:lumMod val="50000"/>
                  </a:schemeClr>
                </a:solidFill>
                <a:latin typeface="+mj-lt"/>
              </a:rPr>
              <a:t>NEPA Assignment: </a:t>
            </a:r>
            <a:r>
              <a:rPr lang="en-US" sz="1200" b="1" spc="-50" baseline="0" dirty="0">
                <a:solidFill>
                  <a:srgbClr val="007BA2"/>
                </a:solidFill>
              </a:rPr>
              <a:t>FDOT District Meetings for the 2019 FHWA Audit</a:t>
            </a:r>
          </a:p>
        </p:txBody>
      </p:sp>
      <p:grpSp>
        <p:nvGrpSpPr>
          <p:cNvPr id="12" name="Group 11"/>
          <p:cNvGrpSpPr/>
          <p:nvPr userDrawn="1"/>
        </p:nvGrpSpPr>
        <p:grpSpPr>
          <a:xfrm>
            <a:off x="1524161" y="6357728"/>
            <a:ext cx="6553039" cy="548640"/>
            <a:chOff x="2206487" y="6357728"/>
            <a:chExt cx="4763141" cy="548640"/>
          </a:xfrm>
        </p:grpSpPr>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2206487" y="6357728"/>
              <a:ext cx="362404" cy="548640"/>
            </a:xfrm>
            <a:prstGeom prst="rect">
              <a:avLst/>
            </a:prstGeom>
          </p:spPr>
        </p:pic>
        <p:pic>
          <p:nvPicPr>
            <p:cNvPr id="24" name="Picture 2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607224" y="6357728"/>
              <a:ext cx="362404" cy="548640"/>
            </a:xfrm>
            <a:prstGeom prst="rect">
              <a:avLst/>
            </a:prstGeom>
          </p:spPr>
        </p:pic>
      </p:grpSp>
      <p:pic>
        <p:nvPicPr>
          <p:cNvPr id="5" name="Picture 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6569" y="6199632"/>
            <a:ext cx="1307592" cy="603504"/>
          </a:xfrm>
          <a:prstGeom prst="rect">
            <a:avLst/>
          </a:prstGeom>
        </p:spPr>
      </p:pic>
    </p:spTree>
    <p:extLst>
      <p:ext uri="{BB962C8B-B14F-4D97-AF65-F5344CB8AC3E}">
        <p14:creationId xmlns:p14="http://schemas.microsoft.com/office/powerpoint/2010/main" val="2616476756"/>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hdr="0" ftr="0" dt="0"/>
  <p:txStyles>
    <p:titleStyle>
      <a:lvl1pPr algn="l" defTabSz="914400" rtl="0" eaLnBrk="1" latinLnBrk="0" hangingPunct="1">
        <a:lnSpc>
          <a:spcPct val="80000"/>
        </a:lnSpc>
        <a:spcBef>
          <a:spcPct val="0"/>
        </a:spcBef>
        <a:buNone/>
        <a:defRPr sz="2900" b="0" kern="1200" spc="-90" baseline="0">
          <a:solidFill>
            <a:schemeClr val="accent2"/>
          </a:solidFill>
          <a:latin typeface="+mj-lt"/>
          <a:ea typeface="+mj-ea"/>
          <a:cs typeface="+mj-cs"/>
        </a:defRPr>
      </a:lvl1pPr>
    </p:titleStyle>
    <p:body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wbt.dot.state.fl.us/ois/NEPA/SelfAssessmentCBT/SelfAssessmentCBT.htm" TargetMode="External"/><Relationship Id="rId3" Type="http://schemas.openxmlformats.org/officeDocument/2006/relationships/hyperlink" Target="http://fdotsp.dot.state.fl.us/sites/ISD/EMO/_layouts/15/start.aspx#/SitePages/OEM%20Quality%20and%20Performance%20Information.aspx" TargetMode="External"/><Relationship Id="rId7" Type="http://schemas.openxmlformats.org/officeDocument/2006/relationships/hyperlink" Target="http://wbt.dot.state.fl.us/ois/NEPA/QAQCCBT/QAQC.htm"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wbt.dot.state.fl.us/ois/NEPA/PerformanceMeasuresCBT/NEPAPM.htm" TargetMode="External"/><Relationship Id="rId5" Type="http://schemas.openxmlformats.org/officeDocument/2006/relationships/hyperlink" Target="http://wbt.dot.state.fl.us/ois/NEPA/AuditSupportCBT/AuditSupportCBT.htm" TargetMode="External"/><Relationship Id="rId4" Type="http://schemas.openxmlformats.org/officeDocument/2006/relationships/hyperlink" Target="http://wbt.dot.state.fl.us/ois/NEPA/index.html" TargetMode="External"/><Relationship Id="rId9"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http://fdotsp.dot.state.fl.us/sites/ISD/EMO/_layouts/15/start.aspx#/SitePages/OEM%20Quality%20and%20Performance%20Information.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fdot.gov/environment/pubs/pdeman/pdeman1.sht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fdot.gov/docs/default-source/content-docs/environment/pubs/Executed-FDOT-NEPA-Assignment-MOU-2016-121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mailto:Colby.Cleveland@dot.state.fl.us" TargetMode="External"/><Relationship Id="rId13" Type="http://schemas.openxmlformats.org/officeDocument/2006/relationships/hyperlink" Target="mailto:Molly.Winn@dot.state.fl.us" TargetMode="External"/><Relationship Id="rId18" Type="http://schemas.openxmlformats.org/officeDocument/2006/relationships/hyperlink" Target="mailto:Rosa.Contreras@dot.state.fl.us" TargetMode="External"/><Relationship Id="rId3" Type="http://schemas.openxmlformats.org/officeDocument/2006/relationships/hyperlink" Target="mailto:Gwen.pipkin@dot.state.fl.us" TargetMode="External"/><Relationship Id="rId21" Type="http://schemas.openxmlformats.org/officeDocument/2006/relationships/hyperlink" Target="mailto:Robin.Rhinesmith@dot.state.fl.us" TargetMode="External"/><Relationship Id="rId7" Type="http://schemas.openxmlformats.org/officeDocument/2006/relationships/hyperlink" Target="mailto:Aja.Stoppe@dot.state.fl.us" TargetMode="External"/><Relationship Id="rId12" Type="http://schemas.openxmlformats.org/officeDocument/2006/relationships/hyperlink" Target="mailto:Ann.Broadwell@dot.state.fl.us" TargetMode="External"/><Relationship Id="rId17" Type="http://schemas.openxmlformats.org/officeDocument/2006/relationships/hyperlink" Target="mailto:dat.huynh@dot.state.fl.us" TargetMode="External"/><Relationship Id="rId2" Type="http://schemas.openxmlformats.org/officeDocument/2006/relationships/hyperlink" Target="mailto:Jennifer.Marshall@dot.state.fl.us" TargetMode="External"/><Relationship Id="rId16" Type="http://schemas.openxmlformats.org/officeDocument/2006/relationships/hyperlink" Target="mailto:Kathaleen.Linger@dot.state.fl.us" TargetMode="External"/><Relationship Id="rId20" Type="http://schemas.openxmlformats.org/officeDocument/2006/relationships/hyperlink" Target="mailto:Kirk.Bogen@dot.state.fl.us" TargetMode="External"/><Relationship Id="rId1" Type="http://schemas.openxmlformats.org/officeDocument/2006/relationships/slideLayout" Target="../slideLayouts/slideLayout5.xml"/><Relationship Id="rId6" Type="http://schemas.openxmlformats.org/officeDocument/2006/relationships/hyperlink" Target="mailto:Susie.Hetrick@dot.state.fl.us" TargetMode="External"/><Relationship Id="rId11" Type="http://schemas.openxmlformats.org/officeDocument/2006/relationships/hyperlink" Target="mailto:Cesar.Martinez@dot.state.fl.us" TargetMode="External"/><Relationship Id="rId5" Type="http://schemas.openxmlformats.org/officeDocument/2006/relationships/hyperlink" Target="mailto:Terri.Newman@dot.state.fl.us" TargetMode="External"/><Relationship Id="rId15" Type="http://schemas.openxmlformats.org/officeDocument/2006/relationships/hyperlink" Target="mailto:Karen.Snyder@dot.state.fl.us" TargetMode="External"/><Relationship Id="rId23" Type="http://schemas.openxmlformats.org/officeDocument/2006/relationships/hyperlink" Target="mailto:Rax.Jung@dot.state.fl.us" TargetMode="External"/><Relationship Id="rId10" Type="http://schemas.openxmlformats.org/officeDocument/2006/relationships/hyperlink" Target="mailto:Virgie.Bowen@dot.state.fl.us" TargetMode="External"/><Relationship Id="rId19" Type="http://schemas.openxmlformats.org/officeDocument/2006/relationships/hyperlink" Target="mailto:Stephen.Gue@dot.state.fl.us" TargetMode="External"/><Relationship Id="rId4" Type="http://schemas.openxmlformats.org/officeDocument/2006/relationships/hyperlink" Target="mailto:Jonathon.Bennett@dot.state.fl.us" TargetMode="External"/><Relationship Id="rId9" Type="http://schemas.openxmlformats.org/officeDocument/2006/relationships/hyperlink" Target="mailto:Joy.SwansonPleas@dot.state.fl.us" TargetMode="External"/><Relationship Id="rId14" Type="http://schemas.openxmlformats.org/officeDocument/2006/relationships/hyperlink" Target="mailto:William.Walsh@dot.state.fl.us" TargetMode="External"/><Relationship Id="rId22" Type="http://schemas.openxmlformats.org/officeDocument/2006/relationships/hyperlink" Target="mailto:Lisa.Luberza@dot.state.fl.u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7_O6h4pDWAhUHbSYKHXtuBgYQjRwIBw&amp;url=https://mechaengineerings.wordpress.com/&amp;psig=AFQjCNENfnQFI3LAZtmrfiyZ7meFP1B6mw&amp;ust=1504794414457033"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209057"/>
            <a:ext cx="5303520" cy="1996440"/>
          </a:xfrm>
        </p:spPr>
        <p:txBody>
          <a:bodyPr>
            <a:normAutofit fontScale="90000"/>
          </a:bodyPr>
          <a:lstStyle/>
          <a:p>
            <a:r>
              <a:rPr lang="en-US" b="1" dirty="0"/>
              <a:t>NEPA Assignment:</a:t>
            </a:r>
            <a:br>
              <a:rPr lang="en-US" b="1" dirty="0"/>
            </a:br>
            <a:br>
              <a:rPr lang="en-US" b="1" dirty="0"/>
            </a:br>
            <a:r>
              <a:rPr lang="en-US" spc="-170" dirty="0">
                <a:latin typeface="+mn-lt"/>
              </a:rPr>
              <a:t>Preparation for the 2019 Federal Highway Administration Audit</a:t>
            </a:r>
          </a:p>
        </p:txBody>
      </p:sp>
      <p:grpSp>
        <p:nvGrpSpPr>
          <p:cNvPr id="11" name="Group 10"/>
          <p:cNvGrpSpPr/>
          <p:nvPr/>
        </p:nvGrpSpPr>
        <p:grpSpPr>
          <a:xfrm>
            <a:off x="6126480" y="3169920"/>
            <a:ext cx="3017520" cy="2011680"/>
            <a:chOff x="6126480" y="3048000"/>
            <a:chExt cx="3017520" cy="2011680"/>
          </a:xfrm>
        </p:grpSpPr>
        <p:sp>
          <p:nvSpPr>
            <p:cNvPr id="7" name="Rectangle 6"/>
            <p:cNvSpPr/>
            <p:nvPr/>
          </p:nvSpPr>
          <p:spPr>
            <a:xfrm>
              <a:off x="6126480" y="3048000"/>
              <a:ext cx="3017520"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ate Placeholder 3"/>
            <p:cNvSpPr txBox="1">
              <a:spLocks/>
            </p:cNvSpPr>
            <p:nvPr/>
          </p:nvSpPr>
          <p:spPr>
            <a:xfrm>
              <a:off x="6126480" y="4694555"/>
              <a:ext cx="2194560" cy="365125"/>
            </a:xfrm>
            <a:prstGeom prst="rect">
              <a:avLst/>
            </a:prstGeom>
          </p:spPr>
          <p:txBody>
            <a:bodyPr vert="horz" lIns="0" tIns="0" rIns="0" bIns="0" rtlCol="0" anchor="b" anchorCtr="0"/>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100" dirty="0">
                  <a:solidFill>
                    <a:schemeClr val="accent6"/>
                  </a:solidFill>
                  <a:latin typeface="+mj-lt"/>
                </a:rPr>
                <a:t>Replace with image or  photo</a:t>
              </a:r>
            </a:p>
          </p:txBody>
        </p:sp>
      </p:grpSp>
      <p:grpSp>
        <p:nvGrpSpPr>
          <p:cNvPr id="6" name="Group 5"/>
          <p:cNvGrpSpPr/>
          <p:nvPr/>
        </p:nvGrpSpPr>
        <p:grpSpPr>
          <a:xfrm>
            <a:off x="6126480" y="1036320"/>
            <a:ext cx="3017520" cy="2011680"/>
            <a:chOff x="6126480" y="914400"/>
            <a:chExt cx="3017520" cy="2011680"/>
          </a:xfrm>
        </p:grpSpPr>
        <p:sp>
          <p:nvSpPr>
            <p:cNvPr id="5" name="Rectangle 4"/>
            <p:cNvSpPr/>
            <p:nvPr/>
          </p:nvSpPr>
          <p:spPr>
            <a:xfrm>
              <a:off x="6126480" y="914400"/>
              <a:ext cx="3017520" cy="2011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3"/>
            <p:cNvSpPr txBox="1">
              <a:spLocks/>
            </p:cNvSpPr>
            <p:nvPr/>
          </p:nvSpPr>
          <p:spPr>
            <a:xfrm>
              <a:off x="6126480" y="2560955"/>
              <a:ext cx="2194560" cy="365125"/>
            </a:xfrm>
            <a:prstGeom prst="rect">
              <a:avLst/>
            </a:prstGeom>
          </p:spPr>
          <p:txBody>
            <a:bodyPr vert="horz" lIns="0" tIns="0" rIns="0" bIns="0" rtlCol="0" anchor="b" anchorCtr="0"/>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spc="-100" dirty="0">
                  <a:solidFill>
                    <a:schemeClr val="accent6"/>
                  </a:solidFill>
                  <a:latin typeface="+mj-lt"/>
                </a:rPr>
                <a:t>Replace with image or  photo</a:t>
              </a:r>
            </a:p>
          </p:txBody>
        </p:sp>
      </p:grpSp>
      <p:sp>
        <p:nvSpPr>
          <p:cNvPr id="12" name="Date Placeholder 3"/>
          <p:cNvSpPr txBox="1">
            <a:spLocks/>
          </p:cNvSpPr>
          <p:nvPr/>
        </p:nvSpPr>
        <p:spPr>
          <a:xfrm>
            <a:off x="525780" y="4654867"/>
            <a:ext cx="3642360" cy="526733"/>
          </a:xfrm>
          <a:prstGeom prst="rect">
            <a:avLst/>
          </a:prstGeom>
        </p:spPr>
        <p:txBody>
          <a:bodyPr lIns="0" tIns="0" rIns="0" bIns="0"/>
          <a:lstStyle>
            <a:defPPr>
              <a:defRPr lang="en-US"/>
            </a:defPPr>
            <a:lvl1pPr marL="0" algn="l" defTabSz="914400" rtl="0" eaLnBrk="1" latinLnBrk="0" hangingPunct="1">
              <a:defRPr sz="1600" b="1" i="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accent5"/>
                </a:solidFill>
              </a:rPr>
              <a:t>September 10, 2019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1036320"/>
            <a:ext cx="3017520" cy="2205327"/>
          </a:xfrm>
          <a:prstGeom prst="rect">
            <a:avLst/>
          </a:prstGeom>
          <a:ln w="19050">
            <a:solidFill>
              <a:srgbClr val="0070C0"/>
            </a:solidFill>
          </a:ln>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800" y="3352799"/>
            <a:ext cx="3017520" cy="1843405"/>
          </a:xfrm>
          <a:prstGeom prst="rect">
            <a:avLst/>
          </a:prstGeom>
          <a:ln w="19050">
            <a:solidFill>
              <a:srgbClr val="007BA2"/>
            </a:solidFill>
          </a:ln>
        </p:spPr>
      </p:pic>
      <p:sp>
        <p:nvSpPr>
          <p:cNvPr id="13" name="Subtitle 2"/>
          <p:cNvSpPr txBox="1">
            <a:spLocks/>
          </p:cNvSpPr>
          <p:nvPr/>
        </p:nvSpPr>
        <p:spPr>
          <a:xfrm>
            <a:off x="171450" y="5791200"/>
            <a:ext cx="5715000" cy="899160"/>
          </a:xfrm>
          <a:prstGeom prst="rect">
            <a:avLst/>
          </a:prstGeom>
        </p:spPr>
        <p:txBody>
          <a:bodyPr vert="horz" lIns="0" tIns="0" rIns="0" bIns="0" rtlCol="0">
            <a:normAutofit/>
          </a:bodyPr>
          <a:lstStyle>
            <a:lvl1pPr marL="0" indent="0" algn="l" defTabSz="914400" rtl="0" eaLnBrk="1" latinLnBrk="0" hangingPunct="1">
              <a:lnSpc>
                <a:spcPct val="85000"/>
              </a:lnSpc>
              <a:spcBef>
                <a:spcPts val="0"/>
              </a:spcBef>
              <a:spcAft>
                <a:spcPts val="1400"/>
              </a:spcAft>
              <a:buFont typeface="Arial" panose="020B0604020202020204" pitchFamily="34" charset="0"/>
              <a:buNone/>
              <a:defRPr sz="2500" kern="1200" spc="-80" baseline="0">
                <a:solidFill>
                  <a:schemeClr val="tx1">
                    <a:tint val="75000"/>
                  </a:schemeClr>
                </a:solidFill>
                <a:latin typeface="+mn-lt"/>
                <a:ea typeface="+mn-ea"/>
                <a:cs typeface="+mn-cs"/>
              </a:defRPr>
            </a:lvl1pPr>
            <a:lvl2pPr marL="457200" indent="0" algn="ctr" defTabSz="914400" rtl="0" eaLnBrk="1" latinLnBrk="0" hangingPunct="1">
              <a:lnSpc>
                <a:spcPct val="85000"/>
              </a:lnSpc>
              <a:spcBef>
                <a:spcPts val="0"/>
              </a:spcBef>
              <a:spcAft>
                <a:spcPts val="1400"/>
              </a:spcAft>
              <a:buSzPct val="95000"/>
              <a:buFont typeface="Wingdings" panose="05000000000000000000" pitchFamily="2" charset="2"/>
              <a:buNone/>
              <a:defRPr sz="2400" kern="1200" spc="-80" baseline="0">
                <a:solidFill>
                  <a:schemeClr val="tx1">
                    <a:tint val="75000"/>
                  </a:schemeClr>
                </a:solidFill>
                <a:latin typeface="+mn-lt"/>
                <a:ea typeface="+mn-ea"/>
                <a:cs typeface="+mn-cs"/>
              </a:defRPr>
            </a:lvl2pPr>
            <a:lvl3pPr marL="914400" indent="0" algn="ctr" defTabSz="914400" rtl="0" eaLnBrk="1" latinLnBrk="0" hangingPunct="1">
              <a:lnSpc>
                <a:spcPct val="85000"/>
              </a:lnSpc>
              <a:spcBef>
                <a:spcPts val="0"/>
              </a:spcBef>
              <a:spcAft>
                <a:spcPts val="1400"/>
              </a:spcAft>
              <a:buSzPct val="70000"/>
              <a:buFont typeface="AECOM Sans" panose="020B0504020202020204" pitchFamily="34" charset="0"/>
              <a:buNone/>
              <a:defRPr sz="2400" kern="1200" spc="-80" baseline="0">
                <a:solidFill>
                  <a:schemeClr val="tx1">
                    <a:tint val="75000"/>
                  </a:schemeClr>
                </a:solidFill>
                <a:latin typeface="+mn-lt"/>
                <a:ea typeface="+mn-ea"/>
                <a:cs typeface="+mn-cs"/>
              </a:defRPr>
            </a:lvl3pPr>
            <a:lvl4pPr marL="1371600" indent="0" algn="ctr" defTabSz="914400" rtl="0" eaLnBrk="1" latinLnBrk="0" hangingPunct="1">
              <a:lnSpc>
                <a:spcPct val="85000"/>
              </a:lnSpc>
              <a:spcBef>
                <a:spcPts val="0"/>
              </a:spcBef>
              <a:spcAft>
                <a:spcPts val="1400"/>
              </a:spcAft>
              <a:buFont typeface="AECOM Sans" panose="020B0504020202020204" pitchFamily="34" charset="0"/>
              <a:buNone/>
              <a:defRPr sz="2400" kern="1200" spc="-80" baseline="0">
                <a:solidFill>
                  <a:schemeClr val="tx1">
                    <a:tint val="75000"/>
                  </a:schemeClr>
                </a:solidFill>
                <a:latin typeface="+mn-lt"/>
                <a:ea typeface="+mn-ea"/>
                <a:cs typeface="+mn-cs"/>
              </a:defRPr>
            </a:lvl4pPr>
            <a:lvl5pPr marL="1828800" indent="0" algn="ctr" defTabSz="914400" rtl="0" eaLnBrk="1" latinLnBrk="0" hangingPunct="1">
              <a:lnSpc>
                <a:spcPct val="85000"/>
              </a:lnSpc>
              <a:spcBef>
                <a:spcPts val="0"/>
              </a:spcBef>
              <a:spcAft>
                <a:spcPts val="1400"/>
              </a:spcAft>
              <a:buFont typeface="Arial" panose="020B0604020202020204" pitchFamily="34" charset="0"/>
              <a:buNone/>
              <a:tabLst/>
              <a:defRPr sz="2400" kern="1200" spc="-80" baseline="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base"/>
            <a:r>
              <a:rPr lang="en-US" sz="1400" dirty="0"/>
              <a:t>The environmental review, consultation, and other actions required by applicable federal environmental laws described in this training are carried out by FDOT pursuant to                   23 U.S.C. §327 and a Memorandum of Understanding dated December 14, 2016, executed by FHWA and FDOT.</a:t>
            </a:r>
          </a:p>
        </p:txBody>
      </p:sp>
    </p:spTree>
    <p:extLst>
      <p:ext uri="{BB962C8B-B14F-4D97-AF65-F5344CB8AC3E}">
        <p14:creationId xmlns:p14="http://schemas.microsoft.com/office/powerpoint/2010/main" val="381760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FDOT Self-Assessment Target Topics</a:t>
            </a:r>
          </a:p>
        </p:txBody>
      </p:sp>
      <p:sp>
        <p:nvSpPr>
          <p:cNvPr id="3" name="Content Placeholder 2"/>
          <p:cNvSpPr>
            <a:spLocks noGrp="1"/>
          </p:cNvSpPr>
          <p:nvPr>
            <p:ph idx="1"/>
          </p:nvPr>
        </p:nvSpPr>
        <p:spPr>
          <a:xfrm>
            <a:off x="457200" y="1524000"/>
            <a:ext cx="3505201" cy="4343400"/>
          </a:xfrm>
        </p:spPr>
        <p:txBody>
          <a:bodyPr/>
          <a:lstStyle/>
          <a:p>
            <a:r>
              <a:rPr lang="en-US" dirty="0"/>
              <a:t>Noise</a:t>
            </a:r>
          </a:p>
          <a:p>
            <a:r>
              <a:rPr lang="en-US" dirty="0"/>
              <a:t>MOU Standard Statement</a:t>
            </a:r>
          </a:p>
          <a:p>
            <a:r>
              <a:rPr lang="en-US" dirty="0"/>
              <a:t>Relocation</a:t>
            </a:r>
          </a:p>
          <a:p>
            <a:r>
              <a:rPr lang="en-US" dirty="0"/>
              <a:t>Interchange Access Request Policy</a:t>
            </a:r>
          </a:p>
          <a:p>
            <a:r>
              <a:rPr lang="en-US" dirty="0"/>
              <a:t>Public Involvement</a:t>
            </a:r>
          </a:p>
          <a:p>
            <a:r>
              <a:rPr lang="en-US" dirty="0"/>
              <a:t>Sociocultural Evaluation</a:t>
            </a:r>
          </a:p>
        </p:txBody>
      </p:sp>
      <p:sp>
        <p:nvSpPr>
          <p:cNvPr id="4" name="Slide Number Placeholder 3"/>
          <p:cNvSpPr>
            <a:spLocks noGrp="1"/>
          </p:cNvSpPr>
          <p:nvPr>
            <p:ph type="sldNum" sz="quarter" idx="12"/>
          </p:nvPr>
        </p:nvSpPr>
        <p:spPr/>
        <p:txBody>
          <a:bodyPr/>
          <a:lstStyle/>
          <a:p>
            <a:fld id="{C36A997D-243A-4F89-9286-B2689FAEAD31}" type="slidenum">
              <a:rPr lang="en-US" smtClean="0"/>
              <a:t>10</a:t>
            </a:fld>
            <a:endParaRPr lang="en-US" dirty="0"/>
          </a:p>
        </p:txBody>
      </p:sp>
      <p:pic>
        <p:nvPicPr>
          <p:cNvPr id="5" name="Picture 4" descr="A close up of a logo&#10;&#10;Description generated with very high confidence">
            <a:extLst>
              <a:ext uri="{FF2B5EF4-FFF2-40B4-BE49-F238E27FC236}">
                <a16:creationId xmlns:a16="http://schemas.microsoft.com/office/drawing/2014/main" id="{83A34A91-3008-4C9E-B8D7-602559EB36E1}"/>
              </a:ext>
            </a:extLst>
          </p:cNvPr>
          <p:cNvPicPr>
            <a:picLocks noChangeAspect="1"/>
          </p:cNvPicPr>
          <p:nvPr/>
        </p:nvPicPr>
        <p:blipFill rotWithShape="1">
          <a:blip r:embed="rId3">
            <a:extLst>
              <a:ext uri="{28A0092B-C50C-407E-A947-70E740481C1C}">
                <a14:useLocalDpi xmlns:a14="http://schemas.microsoft.com/office/drawing/2010/main" val="0"/>
              </a:ext>
            </a:extLst>
          </a:blip>
          <a:srcRect l="26623" t="11340" r="22795" b="8660"/>
          <a:stretch/>
        </p:blipFill>
        <p:spPr>
          <a:xfrm>
            <a:off x="4952999" y="1538590"/>
            <a:ext cx="3388467" cy="3566809"/>
          </a:xfrm>
          <a:prstGeom prst="rect">
            <a:avLst/>
          </a:prstGeom>
        </p:spPr>
      </p:pic>
    </p:spTree>
    <p:extLst>
      <p:ext uri="{BB962C8B-B14F-4D97-AF65-F5344CB8AC3E}">
        <p14:creationId xmlns:p14="http://schemas.microsoft.com/office/powerpoint/2010/main" val="569607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412"/>
            <a:ext cx="8229600" cy="822960"/>
          </a:xfrm>
        </p:spPr>
        <p:txBody>
          <a:bodyPr/>
          <a:lstStyle/>
          <a:p>
            <a:r>
              <a:rPr lang="en-US" dirty="0"/>
              <a:t>2019 FDOT Self-Assessment Overview</a:t>
            </a:r>
          </a:p>
        </p:txBody>
      </p:sp>
      <p:sp>
        <p:nvSpPr>
          <p:cNvPr id="3" name="Content Placeholder 2"/>
          <p:cNvSpPr>
            <a:spLocks noGrp="1"/>
          </p:cNvSpPr>
          <p:nvPr>
            <p:ph idx="1"/>
          </p:nvPr>
        </p:nvSpPr>
        <p:spPr>
          <a:xfrm>
            <a:off x="381000" y="1219200"/>
            <a:ext cx="4419600" cy="5029200"/>
          </a:xfrm>
        </p:spPr>
        <p:txBody>
          <a:bodyPr>
            <a:normAutofit/>
          </a:bodyPr>
          <a:lstStyle/>
          <a:p>
            <a:pPr marL="0" indent="0">
              <a:buNone/>
            </a:pPr>
            <a:r>
              <a:rPr lang="en-US" sz="3200" b="1" dirty="0"/>
              <a:t>Successful Practices (10)</a:t>
            </a:r>
            <a:endParaRPr lang="en-US" sz="3200" dirty="0"/>
          </a:p>
          <a:p>
            <a:r>
              <a:rPr lang="en-US" sz="3200" dirty="0"/>
              <a:t>Effective documentation, public engagement</a:t>
            </a:r>
          </a:p>
          <a:p>
            <a:pPr marL="0" indent="0">
              <a:buNone/>
            </a:pPr>
            <a:r>
              <a:rPr lang="en-US" sz="3200" b="1" dirty="0"/>
              <a:t> Opportunities for Improvement (11)</a:t>
            </a:r>
            <a:endParaRPr lang="en-US" sz="3200" dirty="0"/>
          </a:p>
          <a:p>
            <a:r>
              <a:rPr lang="en-US" sz="3200" dirty="0"/>
              <a:t>Conducting and documenting public hearings, uploading documents to SWEPT, quality of documentation</a:t>
            </a:r>
          </a:p>
        </p:txBody>
      </p:sp>
      <p:sp>
        <p:nvSpPr>
          <p:cNvPr id="4" name="Slide Number Placeholder 3"/>
          <p:cNvSpPr>
            <a:spLocks noGrp="1"/>
          </p:cNvSpPr>
          <p:nvPr>
            <p:ph type="sldNum" sz="quarter" idx="12"/>
          </p:nvPr>
        </p:nvSpPr>
        <p:spPr/>
        <p:txBody>
          <a:bodyPr/>
          <a:lstStyle/>
          <a:p>
            <a:fld id="{C36A997D-243A-4F89-9286-B2689FAEAD31}" type="slidenum">
              <a:rPr lang="en-US" smtClean="0"/>
              <a:t>11</a:t>
            </a:fld>
            <a:endParaRPr lang="en-US" dirty="0"/>
          </a:p>
        </p:txBody>
      </p:sp>
      <p:pic>
        <p:nvPicPr>
          <p:cNvPr id="6" name="Picture 5" descr="A close up of a logo&#10;&#10;Description generated with very high confidence">
            <a:extLst>
              <a:ext uri="{FF2B5EF4-FFF2-40B4-BE49-F238E27FC236}">
                <a16:creationId xmlns:a16="http://schemas.microsoft.com/office/drawing/2014/main" id="{DB8F4CD5-9CEB-4154-B1FC-F5FD5B81C2D6}"/>
              </a:ext>
            </a:extLst>
          </p:cNvPr>
          <p:cNvPicPr>
            <a:picLocks noChangeAspect="1"/>
          </p:cNvPicPr>
          <p:nvPr/>
        </p:nvPicPr>
        <p:blipFill rotWithShape="1">
          <a:blip r:embed="rId3">
            <a:extLst>
              <a:ext uri="{28A0092B-C50C-407E-A947-70E740481C1C}">
                <a14:useLocalDpi xmlns:a14="http://schemas.microsoft.com/office/drawing/2010/main" val="0"/>
              </a:ext>
            </a:extLst>
          </a:blip>
          <a:srcRect l="26623" t="11340" r="22795" b="8660"/>
          <a:stretch/>
        </p:blipFill>
        <p:spPr>
          <a:xfrm>
            <a:off x="5398553" y="1728306"/>
            <a:ext cx="2773897" cy="2919893"/>
          </a:xfrm>
          <a:prstGeom prst="rect">
            <a:avLst/>
          </a:prstGeom>
        </p:spPr>
      </p:pic>
    </p:spTree>
    <p:extLst>
      <p:ext uri="{BB962C8B-B14F-4D97-AF65-F5344CB8AC3E}">
        <p14:creationId xmlns:p14="http://schemas.microsoft.com/office/powerpoint/2010/main" val="92552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2.bp.blogspot.com/-9LFSTDufB9s/V1W244p3y6I/AAAAAAAAFFI/uTQh-lb6CMYhRG1tM8Mnu7EmenXKroGWgCLcB/s1600/icon-us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714183"/>
            <a:ext cx="4876800" cy="23408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FDOT Addressing 2019 Self-Assessment Findings</a:t>
            </a:r>
            <a:endParaRPr lang="en-US" dirty="0">
              <a:highlight>
                <a:srgbClr val="FFFF00"/>
              </a:highlight>
            </a:endParaRPr>
          </a:p>
        </p:txBody>
      </p:sp>
      <p:sp>
        <p:nvSpPr>
          <p:cNvPr id="3" name="Content Placeholder 2"/>
          <p:cNvSpPr>
            <a:spLocks noGrp="1"/>
          </p:cNvSpPr>
          <p:nvPr>
            <p:ph idx="1"/>
          </p:nvPr>
        </p:nvSpPr>
        <p:spPr>
          <a:xfrm>
            <a:off x="228600" y="1447800"/>
            <a:ext cx="8595360" cy="4526280"/>
          </a:xfrm>
        </p:spPr>
        <p:txBody>
          <a:bodyPr>
            <a:normAutofit/>
          </a:bodyPr>
          <a:lstStyle/>
          <a:p>
            <a:pPr lvl="1"/>
            <a:r>
              <a:rPr lang="en-US" sz="2800" dirty="0"/>
              <a:t>Action plan to address findings</a:t>
            </a:r>
          </a:p>
          <a:p>
            <a:pPr lvl="1"/>
            <a:r>
              <a:rPr lang="en-US" sz="2800" dirty="0"/>
              <a:t>Lessons learned, statewide guidance, and possible policy and procedure revisions</a:t>
            </a:r>
          </a:p>
          <a:p>
            <a:pPr lvl="1"/>
            <a:r>
              <a:rPr lang="en-US" sz="2800" dirty="0"/>
              <a:t>Statewide meeting with District leadership to review and discuss Self-Assessment Report findings and recommendations</a:t>
            </a:r>
          </a:p>
          <a:p>
            <a:pPr lvl="1"/>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12</a:t>
            </a:fld>
            <a:endParaRPr lang="en-US" dirty="0"/>
          </a:p>
        </p:txBody>
      </p:sp>
    </p:spTree>
    <p:extLst>
      <p:ext uri="{BB962C8B-B14F-4D97-AF65-F5344CB8AC3E}">
        <p14:creationId xmlns:p14="http://schemas.microsoft.com/office/powerpoint/2010/main" val="971834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2019 FHWA PAIR and Project Reviews</a:t>
            </a:r>
          </a:p>
        </p:txBody>
      </p:sp>
    </p:spTree>
    <p:extLst>
      <p:ext uri="{BB962C8B-B14F-4D97-AF65-F5344CB8AC3E}">
        <p14:creationId xmlns:p14="http://schemas.microsoft.com/office/powerpoint/2010/main" val="813129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 FHWA PAIR</a:t>
            </a:r>
          </a:p>
        </p:txBody>
      </p:sp>
      <p:sp>
        <p:nvSpPr>
          <p:cNvPr id="3" name="Content Placeholder 2"/>
          <p:cNvSpPr>
            <a:spLocks noGrp="1"/>
          </p:cNvSpPr>
          <p:nvPr>
            <p:ph idx="1"/>
          </p:nvPr>
        </p:nvSpPr>
        <p:spPr>
          <a:xfrm>
            <a:off x="381000" y="1447800"/>
            <a:ext cx="4953000" cy="4678680"/>
          </a:xfrm>
        </p:spPr>
        <p:txBody>
          <a:bodyPr>
            <a:normAutofit/>
          </a:bodyPr>
          <a:lstStyle/>
          <a:p>
            <a:r>
              <a:rPr lang="en-US" dirty="0"/>
              <a:t>The 2019 PAIR had a total of 20 questions organized into the basic program elements of Program Management, Documentation, QA/QC, Legal Sufficiency, Training, and Performance Measures; Audit Report will be organized into these 6 elements</a:t>
            </a:r>
          </a:p>
          <a:p>
            <a:r>
              <a:rPr lang="en-US" dirty="0"/>
              <a:t>PAIR themes or focus areas included documentation of emergency relief permanent repair projects, public Involvement, Interchange Access Request Policy, and concurrence with USFWS/USACOE/USCG on use of ESA Keys and FDOT as ESA Lead Agency</a:t>
            </a:r>
          </a:p>
        </p:txBody>
      </p:sp>
      <p:sp>
        <p:nvSpPr>
          <p:cNvPr id="4" name="Slide Number Placeholder 3"/>
          <p:cNvSpPr>
            <a:spLocks noGrp="1"/>
          </p:cNvSpPr>
          <p:nvPr>
            <p:ph type="sldNum" sz="quarter" idx="12"/>
          </p:nvPr>
        </p:nvSpPr>
        <p:spPr/>
        <p:txBody>
          <a:bodyPr/>
          <a:lstStyle/>
          <a:p>
            <a:fld id="{C36A997D-243A-4F89-9286-B2689FAEAD31}" type="slidenum">
              <a:rPr lang="en-US" smtClean="0"/>
              <a:t>14</a:t>
            </a:fld>
            <a:endParaRPr lang="en-US" dirty="0"/>
          </a:p>
        </p:txBody>
      </p:sp>
      <p:pic>
        <p:nvPicPr>
          <p:cNvPr id="5" name="Picture 4" descr="A close up of a logo&#10;&#10;Description generated with very high confidence">
            <a:extLst>
              <a:ext uri="{FF2B5EF4-FFF2-40B4-BE49-F238E27FC236}">
                <a16:creationId xmlns:a16="http://schemas.microsoft.com/office/drawing/2014/main" id="{9DDCA42D-A89F-4FFA-AA30-9C91CFC70F87}"/>
              </a:ext>
            </a:extLst>
          </p:cNvPr>
          <p:cNvPicPr>
            <a:picLocks noChangeAspect="1"/>
          </p:cNvPicPr>
          <p:nvPr/>
        </p:nvPicPr>
        <p:blipFill rotWithShape="1">
          <a:blip r:embed="rId3">
            <a:extLst>
              <a:ext uri="{28A0092B-C50C-407E-A947-70E740481C1C}">
                <a14:useLocalDpi xmlns:a14="http://schemas.microsoft.com/office/drawing/2010/main" val="0"/>
              </a:ext>
            </a:extLst>
          </a:blip>
          <a:srcRect l="26623" t="11340" r="22795" b="8660"/>
          <a:stretch/>
        </p:blipFill>
        <p:spPr>
          <a:xfrm>
            <a:off x="5791200" y="1447800"/>
            <a:ext cx="3154897" cy="3320946"/>
          </a:xfrm>
          <a:prstGeom prst="rect">
            <a:avLst/>
          </a:prstGeom>
        </p:spPr>
      </p:pic>
    </p:spTree>
    <p:extLst>
      <p:ext uri="{BB962C8B-B14F-4D97-AF65-F5344CB8AC3E}">
        <p14:creationId xmlns:p14="http://schemas.microsoft.com/office/powerpoint/2010/main" val="173254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2019 – FHWA Project Comments</a:t>
            </a:r>
          </a:p>
        </p:txBody>
      </p:sp>
      <p:sp>
        <p:nvSpPr>
          <p:cNvPr id="3" name="Content Placeholder 2"/>
          <p:cNvSpPr>
            <a:spLocks noGrp="1"/>
          </p:cNvSpPr>
          <p:nvPr>
            <p:ph idx="1"/>
          </p:nvPr>
        </p:nvSpPr>
        <p:spPr>
          <a:xfrm>
            <a:off x="457200" y="1295400"/>
            <a:ext cx="8366760" cy="4831080"/>
          </a:xfrm>
        </p:spPr>
        <p:txBody>
          <a:bodyPr>
            <a:normAutofit/>
          </a:bodyPr>
          <a:lstStyle/>
          <a:p>
            <a:pPr marL="0" indent="0">
              <a:buNone/>
            </a:pPr>
            <a:r>
              <a:rPr lang="en-US" dirty="0"/>
              <a:t>FHWA provided file review comments to FDOT on July 22, 2019, which were submitted to Districts for review as necessary</a:t>
            </a:r>
          </a:p>
          <a:p>
            <a:pPr marL="0" indent="0">
              <a:buNone/>
            </a:pPr>
            <a:r>
              <a:rPr lang="en-US" b="1" dirty="0"/>
              <a:t>Common Themes</a:t>
            </a:r>
          </a:p>
          <a:p>
            <a:pPr lvl="1"/>
            <a:r>
              <a:rPr lang="en-US" dirty="0"/>
              <a:t>Environmental Documentation</a:t>
            </a:r>
          </a:p>
          <a:p>
            <a:pPr lvl="1"/>
            <a:r>
              <a:rPr lang="en-US" dirty="0"/>
              <a:t>Project Funding Authorizations</a:t>
            </a:r>
          </a:p>
          <a:p>
            <a:pPr lvl="1"/>
            <a:r>
              <a:rPr lang="en-US" dirty="0"/>
              <a:t>Interchange Access Request</a:t>
            </a:r>
          </a:p>
          <a:p>
            <a:pPr lvl="1"/>
            <a:r>
              <a:rPr lang="en-US" dirty="0"/>
              <a:t>Emergency Repairs</a:t>
            </a:r>
          </a:p>
          <a:p>
            <a:pPr marL="230188" lvl="1" indent="0">
              <a:buNone/>
            </a:pPr>
            <a:endParaRPr lang="en-US" dirty="0"/>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15</a:t>
            </a:fld>
            <a:endParaRPr lang="en-US" dirty="0"/>
          </a:p>
        </p:txBody>
      </p:sp>
      <p:pic>
        <p:nvPicPr>
          <p:cNvPr id="6" name="Picture 5">
            <a:extLst>
              <a:ext uri="{FF2B5EF4-FFF2-40B4-BE49-F238E27FC236}">
                <a16:creationId xmlns:a16="http://schemas.microsoft.com/office/drawing/2014/main" id="{D6B9A392-FCB7-444E-B820-F7FCB240EF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0580" y="3124200"/>
            <a:ext cx="2674620" cy="2674620"/>
          </a:xfrm>
          <a:prstGeom prst="rect">
            <a:avLst/>
          </a:prstGeom>
        </p:spPr>
      </p:pic>
    </p:spTree>
    <p:extLst>
      <p:ext uri="{BB962C8B-B14F-4D97-AF65-F5344CB8AC3E}">
        <p14:creationId xmlns:p14="http://schemas.microsoft.com/office/powerpoint/2010/main" val="3444471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 Performance Measures</a:t>
            </a:r>
          </a:p>
        </p:txBody>
      </p:sp>
      <p:sp>
        <p:nvSpPr>
          <p:cNvPr id="4" name="Slide Number Placeholder 3"/>
          <p:cNvSpPr>
            <a:spLocks noGrp="1"/>
          </p:cNvSpPr>
          <p:nvPr>
            <p:ph type="sldNum" sz="quarter" idx="12"/>
          </p:nvPr>
        </p:nvSpPr>
        <p:spPr/>
        <p:txBody>
          <a:bodyPr/>
          <a:lstStyle/>
          <a:p>
            <a:fld id="{C36A997D-243A-4F89-9286-B2689FAEAD31}" type="slidenum">
              <a:rPr lang="en-US" smtClean="0"/>
              <a:t>16</a:t>
            </a:fld>
            <a:endParaRPr lang="en-US" dirty="0"/>
          </a:p>
        </p:txBody>
      </p:sp>
      <p:sp>
        <p:nvSpPr>
          <p:cNvPr id="3" name="Content Placeholder 2"/>
          <p:cNvSpPr>
            <a:spLocks noGrp="1"/>
          </p:cNvSpPr>
          <p:nvPr>
            <p:ph idx="1"/>
          </p:nvPr>
        </p:nvSpPr>
        <p:spPr>
          <a:xfrm>
            <a:off x="1819425" y="1524000"/>
            <a:ext cx="6943575" cy="4937760"/>
          </a:xfrm>
        </p:spPr>
        <p:txBody>
          <a:bodyPr>
            <a:normAutofit/>
          </a:bodyPr>
          <a:lstStyle/>
          <a:p>
            <a:pPr marL="457200" indent="-457200">
              <a:buFont typeface="+mj-lt"/>
              <a:buAutoNum type="alphaUcPeriod"/>
            </a:pPr>
            <a:r>
              <a:rPr lang="en-US" dirty="0"/>
              <a:t>Compliance with NEPA, FHWA NEPA regulations and other federal environmental statutes and regulations</a:t>
            </a:r>
          </a:p>
          <a:p>
            <a:pPr lvl="2">
              <a:spcAft>
                <a:spcPts val="2400"/>
              </a:spcAft>
              <a:buSzPct val="100000"/>
              <a:buFont typeface="Wingdings" panose="05000000000000000000" pitchFamily="2" charset="2"/>
              <a:buChar char="§"/>
            </a:pPr>
            <a:r>
              <a:rPr lang="en-US" sz="2000" dirty="0"/>
              <a:t>Maintain documentation regarding compliance with responsibilities assumed under this MOU. </a:t>
            </a:r>
          </a:p>
          <a:p>
            <a:pPr marL="458787" indent="-457200">
              <a:spcAft>
                <a:spcPts val="2400"/>
              </a:spcAft>
              <a:buSzPct val="100000"/>
              <a:buFont typeface="+mj-lt"/>
              <a:buAutoNum type="alphaUcPeriod"/>
            </a:pPr>
            <a:r>
              <a:rPr lang="en-US" dirty="0"/>
              <a:t>QA/QC for NEPA Decisions</a:t>
            </a:r>
          </a:p>
          <a:p>
            <a:pPr lvl="2">
              <a:spcAft>
                <a:spcPts val="2400"/>
              </a:spcAft>
              <a:buSzPct val="100000"/>
              <a:buFont typeface="Wingdings" panose="05000000000000000000" pitchFamily="2" charset="2"/>
              <a:buChar char="§"/>
            </a:pPr>
            <a:r>
              <a:rPr lang="en-US" sz="2000" dirty="0"/>
              <a:t>Maintain internal QA/QC measures and processes, including a record of:</a:t>
            </a:r>
          </a:p>
          <a:p>
            <a:pPr lvl="3">
              <a:spcAft>
                <a:spcPts val="2400"/>
              </a:spcAft>
              <a:buFont typeface="Courier New" panose="02070309020205020404" pitchFamily="49" charset="0"/>
              <a:buChar char="o"/>
            </a:pPr>
            <a:r>
              <a:rPr lang="en-US" sz="2000" dirty="0"/>
              <a:t>Completion of legal sufficiency reviews by FDOT’s Office of General Counsel (OGC)</a:t>
            </a:r>
          </a:p>
          <a:p>
            <a:pPr lvl="3">
              <a:spcAft>
                <a:spcPts val="2400"/>
              </a:spcAft>
              <a:buFont typeface="Courier New" panose="02070309020205020404" pitchFamily="49" charset="0"/>
              <a:buChar char="o"/>
            </a:pPr>
            <a:r>
              <a:rPr lang="en-US" sz="2000" dirty="0"/>
              <a:t>Compliance with FDOT’s environmental document content standards and procedures, including those related to QA/QC</a:t>
            </a:r>
          </a:p>
          <a:p>
            <a:pPr marL="230188" lvl="1" indent="0">
              <a:buNone/>
            </a:pPr>
            <a:endParaRPr lang="en-US" dirty="0"/>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84" y="3485209"/>
            <a:ext cx="1545416" cy="255625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40" y="1812747"/>
            <a:ext cx="1751827" cy="1251305"/>
          </a:xfrm>
          <a:prstGeom prst="rect">
            <a:avLst/>
          </a:prstGeom>
        </p:spPr>
      </p:pic>
    </p:spTree>
    <p:extLst>
      <p:ext uri="{BB962C8B-B14F-4D97-AF65-F5344CB8AC3E}">
        <p14:creationId xmlns:p14="http://schemas.microsoft.com/office/powerpoint/2010/main" val="2273227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MOU Performance Measures</a:t>
            </a:r>
          </a:p>
        </p:txBody>
      </p:sp>
      <p:sp>
        <p:nvSpPr>
          <p:cNvPr id="3" name="Content Placeholder 2"/>
          <p:cNvSpPr>
            <a:spLocks noGrp="1"/>
          </p:cNvSpPr>
          <p:nvPr>
            <p:ph idx="1"/>
          </p:nvPr>
        </p:nvSpPr>
        <p:spPr>
          <a:xfrm>
            <a:off x="1676400" y="1371600"/>
            <a:ext cx="7147560" cy="4937760"/>
          </a:xfrm>
        </p:spPr>
        <p:txBody>
          <a:bodyPr>
            <a:normAutofit/>
          </a:bodyPr>
          <a:lstStyle/>
          <a:p>
            <a:pPr marL="457200" indent="-457200">
              <a:buFont typeface="+mj-lt"/>
              <a:buAutoNum type="alphaUcPeriod" startAt="3"/>
            </a:pPr>
            <a:r>
              <a:rPr lang="en-US" dirty="0"/>
              <a:t>Relationship with agencies and the general public</a:t>
            </a:r>
          </a:p>
          <a:p>
            <a:pPr lvl="2">
              <a:spcAft>
                <a:spcPts val="2400"/>
              </a:spcAft>
              <a:buSzPct val="100000"/>
              <a:buFont typeface="Wingdings" panose="05000000000000000000" pitchFamily="2" charset="2"/>
              <a:buChar char="§"/>
            </a:pPr>
            <a:r>
              <a:rPr lang="en-US" sz="2000" dirty="0"/>
              <a:t>Maintain communication considering timeliness and responsiveness among FDOT, federal and state resource agencies, Indian Tribes, and the public</a:t>
            </a:r>
          </a:p>
          <a:p>
            <a:pPr lvl="2">
              <a:spcAft>
                <a:spcPts val="2400"/>
              </a:spcAft>
              <a:buSzPct val="100000"/>
              <a:buFont typeface="Wingdings" panose="05000000000000000000" pitchFamily="2" charset="2"/>
              <a:buChar char="§"/>
            </a:pPr>
            <a:r>
              <a:rPr lang="en-US" sz="2000" dirty="0"/>
              <a:t>Provide opportunities for public involvement and comment</a:t>
            </a:r>
          </a:p>
          <a:p>
            <a:pPr lvl="2">
              <a:spcAft>
                <a:spcPts val="2400"/>
              </a:spcAft>
              <a:buSzPct val="100000"/>
              <a:buFont typeface="Wingdings" panose="05000000000000000000" pitchFamily="2" charset="2"/>
              <a:buChar char="§"/>
            </a:pPr>
            <a:r>
              <a:rPr lang="en-US" sz="2000" dirty="0"/>
              <a:t>Use NEPA issue resolution process, as appropriate</a:t>
            </a:r>
          </a:p>
          <a:p>
            <a:pPr marL="457200" indent="-457200">
              <a:buFont typeface="+mj-lt"/>
              <a:buAutoNum type="alphaUcPeriod" startAt="3"/>
            </a:pPr>
            <a:r>
              <a:rPr lang="en-US" dirty="0"/>
              <a:t>Increased efficiency and timeliness in completion of the NEPA process</a:t>
            </a:r>
          </a:p>
          <a:p>
            <a:pPr lvl="2">
              <a:spcAft>
                <a:spcPts val="2400"/>
              </a:spcAft>
              <a:buSzPct val="100000"/>
              <a:buFont typeface="Wingdings" panose="05000000000000000000" pitchFamily="2" charset="2"/>
              <a:buChar char="§"/>
            </a:pPr>
            <a:r>
              <a:rPr lang="en-US" sz="2000" dirty="0"/>
              <a:t>Compare time of completion of environmental document (e.g. NEPA documents and technical reports) approvals before and after assumption of responsibilities</a:t>
            </a:r>
          </a:p>
          <a:p>
            <a:pPr marL="230188" lvl="1"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17</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3" y="1676400"/>
            <a:ext cx="1790969" cy="122508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10000"/>
            <a:ext cx="1752802" cy="1752802"/>
          </a:xfrm>
          <a:prstGeom prst="rect">
            <a:avLst/>
          </a:prstGeom>
        </p:spPr>
      </p:pic>
    </p:spTree>
    <p:extLst>
      <p:ext uri="{BB962C8B-B14F-4D97-AF65-F5344CB8AC3E}">
        <p14:creationId xmlns:p14="http://schemas.microsoft.com/office/powerpoint/2010/main" val="2250691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Pre-Audit:  Before FHWA Arrives</a:t>
            </a:r>
          </a:p>
        </p:txBody>
      </p:sp>
    </p:spTree>
    <p:extLst>
      <p:ext uri="{BB962C8B-B14F-4D97-AF65-F5344CB8AC3E}">
        <p14:creationId xmlns:p14="http://schemas.microsoft.com/office/powerpoint/2010/main" val="154726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614599"/>
          </a:xfrm>
        </p:spPr>
        <p:txBody>
          <a:bodyPr/>
          <a:lstStyle/>
          <a:p>
            <a:r>
              <a:rPr lang="en-US" dirty="0"/>
              <a:t>FDOT NEPA Role Refresh…</a:t>
            </a:r>
          </a:p>
        </p:txBody>
      </p:sp>
      <p:sp>
        <p:nvSpPr>
          <p:cNvPr id="3" name="Content Placeholder 2"/>
          <p:cNvSpPr>
            <a:spLocks noGrp="1"/>
          </p:cNvSpPr>
          <p:nvPr>
            <p:ph idx="1"/>
          </p:nvPr>
        </p:nvSpPr>
        <p:spPr>
          <a:xfrm>
            <a:off x="457200" y="1188720"/>
            <a:ext cx="8229600" cy="4937760"/>
          </a:xfrm>
        </p:spPr>
        <p:txBody>
          <a:bodyPr>
            <a:normAutofit fontScale="92500"/>
          </a:bodyPr>
          <a:lstStyle/>
          <a:p>
            <a:r>
              <a:rPr lang="en-US" dirty="0"/>
              <a:t>OEM is to provide oversight, policy direction, and programmatic support</a:t>
            </a:r>
          </a:p>
          <a:p>
            <a:r>
              <a:rPr lang="en-US" dirty="0"/>
              <a:t>OEM has final approval authority for NEPA documents</a:t>
            </a:r>
          </a:p>
          <a:p>
            <a:r>
              <a:rPr lang="en-US" dirty="0"/>
              <a:t>OGC provides legal sufficiency review as required and legal review as requested</a:t>
            </a:r>
          </a:p>
          <a:p>
            <a:r>
              <a:rPr lang="en-US" dirty="0"/>
              <a:t>OGC reviews policies and procedures, prepares the administrative record, handles all litigation, evaluates litigation risks and legal defensibility, and reviews all Interagency Agreements and Programmatic Agreements</a:t>
            </a:r>
          </a:p>
          <a:p>
            <a:r>
              <a:rPr lang="en-US" dirty="0"/>
              <a:t>Districts follow the PD&amp;E Manual in developing and reviewing environmental projects and technical analysis, conducting quality control and quality assurance, and creating and maintaining project files in SWEPT</a:t>
            </a:r>
          </a:p>
          <a:p>
            <a:r>
              <a:rPr lang="en-US" dirty="0"/>
              <a:t>Districts work with OEM as Lead Agency for all NEPA policy guidance, and assigned Project Delivery Coordinators and Engineering Leads for project guidance</a:t>
            </a:r>
          </a:p>
        </p:txBody>
      </p:sp>
      <p:sp>
        <p:nvSpPr>
          <p:cNvPr id="4" name="Slide Number Placeholder 3"/>
          <p:cNvSpPr>
            <a:spLocks noGrp="1"/>
          </p:cNvSpPr>
          <p:nvPr>
            <p:ph type="sldNum" sz="quarter" idx="12"/>
          </p:nvPr>
        </p:nvSpPr>
        <p:spPr/>
        <p:txBody>
          <a:bodyPr/>
          <a:lstStyle/>
          <a:p>
            <a:fld id="{C36A997D-243A-4F89-9286-B2689FAEAD31}" type="slidenum">
              <a:rPr lang="en-US" smtClean="0"/>
              <a:t>19</a:t>
            </a:fld>
            <a:endParaRPr lang="en-US" dirty="0"/>
          </a:p>
        </p:txBody>
      </p:sp>
    </p:spTree>
    <p:extLst>
      <p:ext uri="{BB962C8B-B14F-4D97-AF65-F5344CB8AC3E}">
        <p14:creationId xmlns:p14="http://schemas.microsoft.com/office/powerpoint/2010/main" val="83369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36A997D-243A-4F89-9286-B2689FAEAD31}" type="slidenum">
              <a:rPr lang="en-US" smtClean="0"/>
              <a:t>2</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77" y="228600"/>
            <a:ext cx="8382000" cy="5588000"/>
          </a:xfrm>
          <a:prstGeom prst="rect">
            <a:avLst/>
          </a:prstGeom>
        </p:spPr>
      </p:pic>
    </p:spTree>
    <p:extLst>
      <p:ext uri="{BB962C8B-B14F-4D97-AF65-F5344CB8AC3E}">
        <p14:creationId xmlns:p14="http://schemas.microsoft.com/office/powerpoint/2010/main" val="12801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690799"/>
          </a:xfrm>
        </p:spPr>
        <p:txBody>
          <a:bodyPr/>
          <a:lstStyle/>
          <a:p>
            <a:r>
              <a:rPr lang="en-US" dirty="0"/>
              <a:t>Audit Authority</a:t>
            </a:r>
          </a:p>
        </p:txBody>
      </p:sp>
      <p:sp>
        <p:nvSpPr>
          <p:cNvPr id="3" name="Content Placeholder 2"/>
          <p:cNvSpPr>
            <a:spLocks noGrp="1"/>
          </p:cNvSpPr>
          <p:nvPr>
            <p:ph idx="1"/>
          </p:nvPr>
        </p:nvSpPr>
        <p:spPr>
          <a:xfrm>
            <a:off x="228600" y="1219200"/>
            <a:ext cx="3443312" cy="4572000"/>
          </a:xfrm>
        </p:spPr>
        <p:txBody>
          <a:bodyPr>
            <a:normAutofit/>
          </a:bodyPr>
          <a:lstStyle/>
          <a:p>
            <a:r>
              <a:rPr lang="en-US" dirty="0"/>
              <a:t>Audits are required pursuant to </a:t>
            </a:r>
            <a:r>
              <a:rPr lang="en-US" b="1" dirty="0"/>
              <a:t>23 U.S.C. §327(g) </a:t>
            </a:r>
            <a:r>
              <a:rPr lang="en-US" dirty="0"/>
              <a:t>and the NEPA Assignment MOU, Part 11 </a:t>
            </a:r>
          </a:p>
          <a:p>
            <a:pPr lvl="1"/>
            <a:r>
              <a:rPr lang="en-US" dirty="0"/>
              <a:t>FHWA is in 3</a:t>
            </a:r>
            <a:r>
              <a:rPr lang="en-US" baseline="30000" dirty="0"/>
              <a:t>rd</a:t>
            </a:r>
            <a:r>
              <a:rPr lang="en-US" dirty="0"/>
              <a:t> year of four required annual  audits (after that monitoring)</a:t>
            </a:r>
          </a:p>
          <a:p>
            <a:pPr lvl="1"/>
            <a:r>
              <a:rPr lang="en-US" dirty="0"/>
              <a:t>Audits will be used for annual reporting to Congress</a:t>
            </a:r>
          </a:p>
        </p:txBody>
      </p:sp>
      <p:sp>
        <p:nvSpPr>
          <p:cNvPr id="4" name="Slide Number Placeholder 3"/>
          <p:cNvSpPr>
            <a:spLocks noGrp="1"/>
          </p:cNvSpPr>
          <p:nvPr>
            <p:ph type="sldNum" sz="quarter" idx="12"/>
          </p:nvPr>
        </p:nvSpPr>
        <p:spPr/>
        <p:txBody>
          <a:bodyPr/>
          <a:lstStyle/>
          <a:p>
            <a:fld id="{C36A997D-243A-4F89-9286-B2689FAEAD31}" type="slidenum">
              <a:rPr lang="en-US" smtClean="0"/>
              <a:t>20</a:t>
            </a:fld>
            <a:endParaRPr lang="en-US" dirty="0"/>
          </a:p>
        </p:txBody>
      </p:sp>
      <p:pic>
        <p:nvPicPr>
          <p:cNvPr id="5" name="Picture 4"/>
          <p:cNvPicPr>
            <a:picLocks noChangeAspect="1"/>
          </p:cNvPicPr>
          <p:nvPr/>
        </p:nvPicPr>
        <p:blipFill>
          <a:blip r:embed="rId3"/>
          <a:stretch>
            <a:fillRect/>
          </a:stretch>
        </p:blipFill>
        <p:spPr>
          <a:xfrm>
            <a:off x="4038600" y="286192"/>
            <a:ext cx="4269477" cy="5505008"/>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rotWithShape="1">
          <a:blip r:embed="rId4"/>
          <a:srcRect b="22769"/>
          <a:stretch/>
        </p:blipFill>
        <p:spPr>
          <a:xfrm>
            <a:off x="4419600" y="2726810"/>
            <a:ext cx="4191000" cy="3228789"/>
          </a:xfrm>
          <a:prstGeom prst="rect">
            <a:avLst/>
          </a:prstGeom>
        </p:spPr>
      </p:pic>
      <p:sp>
        <p:nvSpPr>
          <p:cNvPr id="8" name="Rectangle 7"/>
          <p:cNvSpPr/>
          <p:nvPr/>
        </p:nvSpPr>
        <p:spPr>
          <a:xfrm>
            <a:off x="4572000" y="4191000"/>
            <a:ext cx="3886200" cy="162289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83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07" y="2576462"/>
            <a:ext cx="2115693" cy="1568989"/>
          </a:xfrm>
          <a:prstGeom prst="rect">
            <a:avLst/>
          </a:prstGeom>
        </p:spPr>
      </p:pic>
      <p:sp>
        <p:nvSpPr>
          <p:cNvPr id="2" name="Title 1"/>
          <p:cNvSpPr>
            <a:spLocks noGrp="1"/>
          </p:cNvSpPr>
          <p:nvPr>
            <p:ph type="title"/>
          </p:nvPr>
        </p:nvSpPr>
        <p:spPr>
          <a:xfrm>
            <a:off x="381000" y="274638"/>
            <a:ext cx="8077200" cy="639762"/>
          </a:xfrm>
        </p:spPr>
        <p:txBody>
          <a:bodyPr>
            <a:normAutofit/>
          </a:bodyPr>
          <a:lstStyle/>
          <a:p>
            <a:r>
              <a:rPr lang="en-US" dirty="0"/>
              <a:t>Scope of 2019 Audit</a:t>
            </a:r>
          </a:p>
        </p:txBody>
      </p:sp>
      <p:sp>
        <p:nvSpPr>
          <p:cNvPr id="4" name="Slide Number Placeholder 3"/>
          <p:cNvSpPr>
            <a:spLocks noGrp="1"/>
          </p:cNvSpPr>
          <p:nvPr>
            <p:ph type="sldNum" sz="quarter" idx="12"/>
          </p:nvPr>
        </p:nvSpPr>
        <p:spPr/>
        <p:txBody>
          <a:bodyPr/>
          <a:lstStyle/>
          <a:p>
            <a:fld id="{C36A997D-243A-4F89-9286-B2689FAEAD31}" type="slidenum">
              <a:rPr lang="en-US" smtClean="0"/>
              <a:t>21</a:t>
            </a:fld>
            <a:endParaRPr lang="en-US" dirty="0"/>
          </a:p>
        </p:txBody>
      </p:sp>
      <p:sp>
        <p:nvSpPr>
          <p:cNvPr id="5" name="AutoShape 2" descr="http://hit.healthsystem.virginia.edu/default/includes/themes/Healthsystem%20Information%20Technology/images/icon-goal-decision.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Content Placeholder 2"/>
          <p:cNvSpPr txBox="1">
            <a:spLocks/>
          </p:cNvSpPr>
          <p:nvPr/>
        </p:nvSpPr>
        <p:spPr>
          <a:xfrm>
            <a:off x="2667000" y="1097597"/>
            <a:ext cx="6306693" cy="4937760"/>
          </a:xfrm>
          <a:prstGeom prst="rect">
            <a:avLst/>
          </a:prstGeom>
        </p:spPr>
        <p:txBody>
          <a:bodyPr vert="horz" lIns="0" tIns="0" rIns="0" bIns="0" rtlCol="0">
            <a:no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a:t>FHWA audits will include consideration of FDOT's staffing, technical competency and organizational capacity,</a:t>
            </a:r>
          </a:p>
          <a:p>
            <a:pPr marL="0" indent="0">
              <a:buNone/>
            </a:pPr>
            <a:r>
              <a:rPr lang="en-US" sz="2200" b="1" dirty="0"/>
              <a:t>adequacy of the financial resources committed by FDOT to administer the responsibilities assumed, </a:t>
            </a:r>
          </a:p>
          <a:p>
            <a:pPr marL="0" indent="0">
              <a:buNone/>
            </a:pPr>
            <a:r>
              <a:rPr lang="en-US" sz="2200" b="1" dirty="0"/>
              <a:t>quality control and quality assurance process, </a:t>
            </a:r>
          </a:p>
          <a:p>
            <a:pPr marL="0" indent="0">
              <a:buNone/>
            </a:pPr>
            <a:r>
              <a:rPr lang="en-US" sz="2200" b="1" dirty="0"/>
              <a:t>attainment of performance measures, compliance with this MOU's requirements, and </a:t>
            </a:r>
          </a:p>
          <a:p>
            <a:pPr marL="0" indent="0">
              <a:buNone/>
            </a:pPr>
            <a:r>
              <a:rPr lang="en-US" sz="2200" b="1" dirty="0"/>
              <a:t>compliance with applicable Federal laws and policies in administering the responsibilities assumed. </a:t>
            </a:r>
          </a:p>
          <a:p>
            <a:pPr marL="0" indent="0">
              <a:buFont typeface="Arial" panose="020B0604020202020204" pitchFamily="34" charset="0"/>
              <a:buNone/>
            </a:pPr>
            <a:r>
              <a:rPr lang="en-US" sz="2200" b="1" dirty="0"/>
              <a:t>2019 focus topics include </a:t>
            </a:r>
            <a:r>
              <a:rPr lang="en-US" sz="2200" b="1" dirty="0">
                <a:solidFill>
                  <a:schemeClr val="accent1"/>
                </a:solidFill>
              </a:rPr>
              <a:t>Environmental Documentation, Funding Authorizations, Interchange Access Request Policy and Emergency Repairs</a:t>
            </a:r>
          </a:p>
          <a:p>
            <a:pPr marL="0" indent="0">
              <a:buFont typeface="Arial" panose="020B0604020202020204" pitchFamily="34" charset="0"/>
              <a:buNone/>
            </a:pPr>
            <a:r>
              <a:rPr lang="en-US" sz="2200" b="1" dirty="0"/>
              <a:t>Review period from May 1, 2018 to April 30, 2019</a:t>
            </a:r>
            <a:r>
              <a:rPr lang="en-US" sz="2200" b="1" dirty="0">
                <a:solidFill>
                  <a:schemeClr val="accent6">
                    <a:lumMod val="75000"/>
                  </a:schemeClr>
                </a:solidFill>
              </a:rPr>
              <a:t> </a:t>
            </a:r>
          </a:p>
        </p:txBody>
      </p:sp>
    </p:spTree>
    <p:extLst>
      <p:ext uri="{BB962C8B-B14F-4D97-AF65-F5344CB8AC3E}">
        <p14:creationId xmlns:p14="http://schemas.microsoft.com/office/powerpoint/2010/main" val="3781735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2156A-5B48-42D9-AF18-A1A5A1BDD765}"/>
              </a:ext>
            </a:extLst>
          </p:cNvPr>
          <p:cNvSpPr>
            <a:spLocks noGrp="1"/>
          </p:cNvSpPr>
          <p:nvPr>
            <p:ph type="title"/>
          </p:nvPr>
        </p:nvSpPr>
        <p:spPr>
          <a:xfrm>
            <a:off x="228600" y="274638"/>
            <a:ext cx="8229600" cy="487362"/>
          </a:xfrm>
        </p:spPr>
        <p:txBody>
          <a:bodyPr/>
          <a:lstStyle/>
          <a:p>
            <a:r>
              <a:rPr lang="en-US" dirty="0"/>
              <a:t>Prepare, Prepare, Prepare</a:t>
            </a:r>
          </a:p>
        </p:txBody>
      </p:sp>
      <p:sp>
        <p:nvSpPr>
          <p:cNvPr id="4" name="Slide Number Placeholder 3">
            <a:extLst>
              <a:ext uri="{FF2B5EF4-FFF2-40B4-BE49-F238E27FC236}">
                <a16:creationId xmlns:a16="http://schemas.microsoft.com/office/drawing/2014/main" id="{3772C6CC-73CB-4F34-AA89-C3BA17975862}"/>
              </a:ext>
            </a:extLst>
          </p:cNvPr>
          <p:cNvSpPr>
            <a:spLocks noGrp="1"/>
          </p:cNvSpPr>
          <p:nvPr>
            <p:ph type="sldNum" sz="quarter" idx="12"/>
          </p:nvPr>
        </p:nvSpPr>
        <p:spPr/>
        <p:txBody>
          <a:bodyPr/>
          <a:lstStyle/>
          <a:p>
            <a:fld id="{C36A997D-243A-4F89-9286-B2689FAEAD31}" type="slidenum">
              <a:rPr lang="en-US" smtClean="0"/>
              <a:t>22</a:t>
            </a:fld>
            <a:endParaRPr lang="en-US" dirty="0"/>
          </a:p>
        </p:txBody>
      </p:sp>
      <p:pic>
        <p:nvPicPr>
          <p:cNvPr id="5" name="Picture 4">
            <a:extLst>
              <a:ext uri="{FF2B5EF4-FFF2-40B4-BE49-F238E27FC236}">
                <a16:creationId xmlns:a16="http://schemas.microsoft.com/office/drawing/2014/main" id="{D0AD9693-4330-4561-A0E4-71DD9B80DBD3}"/>
              </a:ext>
            </a:extLst>
          </p:cNvPr>
          <p:cNvPicPr>
            <a:picLocks noChangeAspect="1"/>
          </p:cNvPicPr>
          <p:nvPr/>
        </p:nvPicPr>
        <p:blipFill>
          <a:blip r:embed="rId2"/>
          <a:stretch>
            <a:fillRect/>
          </a:stretch>
        </p:blipFill>
        <p:spPr>
          <a:xfrm>
            <a:off x="4678057" y="3484616"/>
            <a:ext cx="4465942" cy="2341961"/>
          </a:xfrm>
          <a:prstGeom prst="rect">
            <a:avLst/>
          </a:prstGeom>
        </p:spPr>
      </p:pic>
      <p:sp>
        <p:nvSpPr>
          <p:cNvPr id="6" name="TextBox 5">
            <a:extLst>
              <a:ext uri="{FF2B5EF4-FFF2-40B4-BE49-F238E27FC236}">
                <a16:creationId xmlns:a16="http://schemas.microsoft.com/office/drawing/2014/main" id="{0EF10AA5-7655-43C3-9C02-A48D3744B4C7}"/>
              </a:ext>
            </a:extLst>
          </p:cNvPr>
          <p:cNvSpPr txBox="1"/>
          <p:nvPr/>
        </p:nvSpPr>
        <p:spPr>
          <a:xfrm>
            <a:off x="4678057" y="2707626"/>
            <a:ext cx="4417784" cy="1015663"/>
          </a:xfrm>
          <a:prstGeom prst="rect">
            <a:avLst/>
          </a:prstGeom>
          <a:noFill/>
        </p:spPr>
        <p:txBody>
          <a:bodyPr wrap="square" rtlCol="0">
            <a:spAutoFit/>
          </a:bodyPr>
          <a:lstStyle/>
          <a:p>
            <a:r>
              <a:rPr lang="en-US" sz="1400" dirty="0">
                <a:hlinkClick r:id="rId3"/>
              </a:rPr>
              <a:t>http://fdotsp.dot.state.fl.us/sites/ISD/EMO/_layouts/15/start.aspx#/SitePages/OEM%20Quality%20and%20Performance%20Information.aspx</a:t>
            </a:r>
            <a:endParaRPr lang="en-US" sz="1400" dirty="0"/>
          </a:p>
          <a:p>
            <a:endParaRPr lang="en-US" dirty="0"/>
          </a:p>
        </p:txBody>
      </p:sp>
      <p:graphicFrame>
        <p:nvGraphicFramePr>
          <p:cNvPr id="7" name="Table 6">
            <a:extLst>
              <a:ext uri="{FF2B5EF4-FFF2-40B4-BE49-F238E27FC236}">
                <a16:creationId xmlns:a16="http://schemas.microsoft.com/office/drawing/2014/main" id="{0922B060-0503-4114-A788-91243D744AD0}"/>
              </a:ext>
            </a:extLst>
          </p:cNvPr>
          <p:cNvGraphicFramePr>
            <a:graphicFrameLocks noGrp="1"/>
          </p:cNvGraphicFramePr>
          <p:nvPr/>
        </p:nvGraphicFramePr>
        <p:xfrm>
          <a:off x="228600" y="990600"/>
          <a:ext cx="4454629" cy="5263650"/>
        </p:xfrm>
        <a:graphic>
          <a:graphicData uri="http://schemas.openxmlformats.org/drawingml/2006/table">
            <a:tbl>
              <a:tblPr/>
              <a:tblGrid>
                <a:gridCol w="4454629">
                  <a:extLst>
                    <a:ext uri="{9D8B030D-6E8A-4147-A177-3AD203B41FA5}">
                      <a16:colId xmlns:a16="http://schemas.microsoft.com/office/drawing/2014/main" val="2164034171"/>
                    </a:ext>
                  </a:extLst>
                </a:gridCol>
              </a:tblGrid>
              <a:tr h="908783">
                <a:tc>
                  <a:txBody>
                    <a:bodyPr/>
                    <a:lstStyle/>
                    <a:p>
                      <a:pPr algn="l"/>
                      <a:r>
                        <a:rPr lang="en-US" sz="1400" b="1" dirty="0">
                          <a:effectLst/>
                          <a:latin typeface="Arial" panose="020B0604020202020204" pitchFamily="34" charset="0"/>
                        </a:rPr>
                        <a:t>National Environmental Policy Act (NEPA) Assignment Courses (Link </a:t>
                      </a:r>
                      <a:r>
                        <a:rPr lang="en-US" sz="1400" b="1" dirty="0">
                          <a:effectLst/>
                          <a:latin typeface="Arial" panose="020B0604020202020204" pitchFamily="34" charset="0"/>
                          <a:hlinkClick r:id="rId4"/>
                        </a:rPr>
                        <a:t>http://wbt.dot.state.fl.us/ois/NEPA/index.html</a:t>
                      </a:r>
                      <a:endParaRPr lang="en-US" sz="1400" b="1" dirty="0">
                        <a:effectLst/>
                        <a:latin typeface="Arial" panose="020B0604020202020204" pitchFamily="34" charset="0"/>
                      </a:endParaRPr>
                    </a:p>
                    <a:p>
                      <a:pPr algn="l"/>
                      <a:endParaRPr lang="en-US" sz="1400" dirty="0">
                        <a:effectLst/>
                      </a:endParaRPr>
                    </a:p>
                  </a:txBody>
                  <a:tcPr marL="71274" marR="71274" marT="35637" marB="35637" anchor="ctr">
                    <a:lnL>
                      <a:noFill/>
                    </a:lnL>
                    <a:lnR>
                      <a:noFill/>
                    </a:lnR>
                    <a:lnT>
                      <a:noFill/>
                    </a:lnT>
                    <a:lnB>
                      <a:noFill/>
                    </a:lnB>
                  </a:tcPr>
                </a:tc>
                <a:extLst>
                  <a:ext uri="{0D108BD9-81ED-4DB2-BD59-A6C34878D82A}">
                    <a16:rowId xmlns:a16="http://schemas.microsoft.com/office/drawing/2014/main" val="375633180"/>
                  </a:ext>
                </a:extLst>
              </a:tr>
              <a:tr h="700462">
                <a:tc>
                  <a:txBody>
                    <a:bodyPr/>
                    <a:lstStyle/>
                    <a:p>
                      <a:pPr algn="l"/>
                      <a:r>
                        <a:rPr lang="en-US" sz="1400" b="1" u="sng">
                          <a:effectLst/>
                          <a:latin typeface="Arial" panose="020B0604020202020204" pitchFamily="34" charset="0"/>
                          <a:hlinkClick r:id="rId5" tooltip="NEPA Audit Support CBT (Opens in a new browser window)"/>
                        </a:rPr>
                        <a:t>Audit Support CBT</a:t>
                      </a:r>
                      <a:r>
                        <a:rPr lang="en-US" sz="1400">
                          <a:effectLst/>
                          <a:latin typeface="Arial" panose="020B0604020202020204" pitchFamily="34" charset="0"/>
                        </a:rPr>
                        <a:t> (HTML5, 13:31)</a:t>
                      </a:r>
                      <a:br>
                        <a:rPr lang="en-US" sz="1400">
                          <a:effectLst/>
                          <a:latin typeface="Arial" panose="020B0604020202020204" pitchFamily="34" charset="0"/>
                        </a:rPr>
                      </a:br>
                      <a:r>
                        <a:rPr lang="en-US" sz="1400">
                          <a:effectLst/>
                          <a:latin typeface="Arial" panose="020B0604020202020204" pitchFamily="34" charset="0"/>
                        </a:rPr>
                        <a:t>This CBT is designed to familiarize employees with FHWA NEPA Assignment Audit Support.</a:t>
                      </a:r>
                      <a:endParaRPr lang="en-US" sz="1400">
                        <a:effectLst/>
                      </a:endParaRPr>
                    </a:p>
                  </a:txBody>
                  <a:tcPr marL="71274" marR="71274" marT="35637" marB="35637" anchor="ctr">
                    <a:lnL>
                      <a:noFill/>
                    </a:lnL>
                    <a:lnR>
                      <a:noFill/>
                    </a:lnR>
                    <a:lnT>
                      <a:noFill/>
                    </a:lnT>
                    <a:lnB>
                      <a:noFill/>
                    </a:lnB>
                  </a:tcPr>
                </a:tc>
                <a:extLst>
                  <a:ext uri="{0D108BD9-81ED-4DB2-BD59-A6C34878D82A}">
                    <a16:rowId xmlns:a16="http://schemas.microsoft.com/office/drawing/2014/main" val="494365354"/>
                  </a:ext>
                </a:extLst>
              </a:tr>
              <a:tr h="1330877">
                <a:tc>
                  <a:txBody>
                    <a:bodyPr/>
                    <a:lstStyle/>
                    <a:p>
                      <a:pPr algn="l"/>
                      <a:r>
                        <a:rPr lang="en-US" sz="1400" b="1" u="sng">
                          <a:effectLst/>
                          <a:latin typeface="Arial" panose="020B0604020202020204" pitchFamily="34" charset="0"/>
                          <a:hlinkClick r:id="rId6" tooltip="NEPA Performance Measures CBT (Opens in a new browser window)"/>
                        </a:rPr>
                        <a:t>Performance Measures CBT</a:t>
                      </a:r>
                      <a:r>
                        <a:rPr lang="en-US" sz="1400">
                          <a:effectLst/>
                          <a:latin typeface="Arial" panose="020B0604020202020204" pitchFamily="34" charset="0"/>
                        </a:rPr>
                        <a:t> (HTML5, 19:24)</a:t>
                      </a:r>
                      <a:br>
                        <a:rPr lang="en-US" sz="1400">
                          <a:effectLst/>
                          <a:latin typeface="Arial" panose="020B0604020202020204" pitchFamily="34" charset="0"/>
                        </a:rPr>
                      </a:br>
                      <a:r>
                        <a:rPr lang="en-US" sz="1400">
                          <a:effectLst/>
                          <a:latin typeface="Arial" panose="020B0604020202020204" pitchFamily="34" charset="0"/>
                        </a:rPr>
                        <a:t>The NEPA Assignment Memorandum of Understanding (MOU), executed December 14, 2016, requires that FDOT have performance measures that assess our implementation of NEPA Assignment. This training provides an overview of those measures.</a:t>
                      </a:r>
                      <a:endParaRPr lang="en-US" sz="1400">
                        <a:effectLst/>
                      </a:endParaRPr>
                    </a:p>
                  </a:txBody>
                  <a:tcPr marL="71274" marR="71274" marT="35637" marB="35637" anchor="ctr">
                    <a:lnL>
                      <a:noFill/>
                    </a:lnL>
                    <a:lnR>
                      <a:noFill/>
                    </a:lnR>
                    <a:lnT>
                      <a:noFill/>
                    </a:lnT>
                    <a:lnB>
                      <a:noFill/>
                    </a:lnB>
                  </a:tcPr>
                </a:tc>
                <a:extLst>
                  <a:ext uri="{0D108BD9-81ED-4DB2-BD59-A6C34878D82A}">
                    <a16:rowId xmlns:a16="http://schemas.microsoft.com/office/drawing/2014/main" val="554912953"/>
                  </a:ext>
                </a:extLst>
              </a:tr>
              <a:tr h="1330877">
                <a:tc>
                  <a:txBody>
                    <a:bodyPr/>
                    <a:lstStyle/>
                    <a:p>
                      <a:pPr algn="l"/>
                      <a:r>
                        <a:rPr lang="en-US" sz="1400" b="1" u="sng">
                          <a:effectLst/>
                          <a:latin typeface="Arial" panose="020B0604020202020204" pitchFamily="34" charset="0"/>
                          <a:hlinkClick r:id="rId7" tooltip="NEPA Quality Assurance and Quality Control CBT (Opens in a new browser window)"/>
                        </a:rPr>
                        <a:t>Quality Assurance and Quality Control CBT</a:t>
                      </a:r>
                      <a:r>
                        <a:rPr lang="en-US" sz="1400">
                          <a:effectLst/>
                          <a:latin typeface="Arial" panose="020B0604020202020204" pitchFamily="34" charset="0"/>
                        </a:rPr>
                        <a:t> (HTML5, 13:39)</a:t>
                      </a:r>
                      <a:br>
                        <a:rPr lang="en-US" sz="1400">
                          <a:effectLst/>
                          <a:latin typeface="Arial" panose="020B0604020202020204" pitchFamily="34" charset="0"/>
                        </a:rPr>
                      </a:br>
                      <a:r>
                        <a:rPr lang="en-US" sz="1400">
                          <a:effectLst/>
                          <a:latin typeface="Arial" panose="020B0604020202020204" pitchFamily="34" charset="0"/>
                        </a:rPr>
                        <a:t>This course will provide a high level overview of the QA/QC Plan, which is divided into the 3 parts of QA/QC Process, Self-Assessment Process, and FHWA Audit Support.</a:t>
                      </a:r>
                      <a:endParaRPr lang="en-US" sz="1400">
                        <a:effectLst/>
                      </a:endParaRPr>
                    </a:p>
                  </a:txBody>
                  <a:tcPr marL="71274" marR="71274" marT="35637" marB="35637" anchor="ctr">
                    <a:lnL>
                      <a:noFill/>
                    </a:lnL>
                    <a:lnR>
                      <a:noFill/>
                    </a:lnR>
                    <a:lnT>
                      <a:noFill/>
                    </a:lnT>
                    <a:lnB>
                      <a:noFill/>
                    </a:lnB>
                  </a:tcPr>
                </a:tc>
                <a:extLst>
                  <a:ext uri="{0D108BD9-81ED-4DB2-BD59-A6C34878D82A}">
                    <a16:rowId xmlns:a16="http://schemas.microsoft.com/office/drawing/2014/main" val="1773361449"/>
                  </a:ext>
                </a:extLst>
              </a:tr>
              <a:tr h="910601">
                <a:tc>
                  <a:txBody>
                    <a:bodyPr/>
                    <a:lstStyle/>
                    <a:p>
                      <a:pPr algn="l"/>
                      <a:r>
                        <a:rPr lang="en-US" sz="1400" b="1" u="sng" dirty="0">
                          <a:effectLst/>
                          <a:latin typeface="Arial" panose="020B0604020202020204" pitchFamily="34" charset="0"/>
                          <a:hlinkClick r:id="rId8" tooltip="NEPA Self Assessment CBT (Opens in a new browser window)"/>
                        </a:rPr>
                        <a:t>Self Assessment CBT</a:t>
                      </a:r>
                      <a:r>
                        <a:rPr lang="en-US" sz="1400" dirty="0">
                          <a:effectLst/>
                          <a:latin typeface="Arial" panose="020B0604020202020204" pitchFamily="34" charset="0"/>
                        </a:rPr>
                        <a:t> (HTML5, 13:21)</a:t>
                      </a:r>
                      <a:br>
                        <a:rPr lang="en-US" sz="1400" dirty="0">
                          <a:effectLst/>
                          <a:latin typeface="Arial" panose="020B0604020202020204" pitchFamily="34" charset="0"/>
                        </a:rPr>
                      </a:br>
                      <a:r>
                        <a:rPr lang="en-US" sz="1400" dirty="0">
                          <a:effectLst/>
                          <a:latin typeface="Arial" panose="020B0604020202020204" pitchFamily="34" charset="0"/>
                        </a:rPr>
                        <a:t>This CBT is designed to introduce you to the NEPA Self-Assessment process and the responsibilities of those involved.</a:t>
                      </a:r>
                      <a:endParaRPr lang="en-US" sz="1400" dirty="0">
                        <a:effectLst/>
                      </a:endParaRPr>
                    </a:p>
                  </a:txBody>
                  <a:tcPr marL="71274" marR="71274" marT="35637" marB="35637" anchor="ctr">
                    <a:lnL>
                      <a:noFill/>
                    </a:lnL>
                    <a:lnR>
                      <a:noFill/>
                    </a:lnR>
                    <a:lnT>
                      <a:noFill/>
                    </a:lnT>
                    <a:lnB>
                      <a:noFill/>
                    </a:lnB>
                  </a:tcPr>
                </a:tc>
                <a:extLst>
                  <a:ext uri="{0D108BD9-81ED-4DB2-BD59-A6C34878D82A}">
                    <a16:rowId xmlns:a16="http://schemas.microsoft.com/office/drawing/2014/main" val="1310000141"/>
                  </a:ext>
                </a:extLst>
              </a:tr>
            </a:tbl>
          </a:graphicData>
        </a:graphic>
      </p:graphicFrame>
      <p:pic>
        <p:nvPicPr>
          <p:cNvPr id="8" name="Picture 7">
            <a:extLst>
              <a:ext uri="{FF2B5EF4-FFF2-40B4-BE49-F238E27FC236}">
                <a16:creationId xmlns:a16="http://schemas.microsoft.com/office/drawing/2014/main" id="{8DC34EC2-023B-46E8-ABCF-1753CC5D9D54}"/>
              </a:ext>
            </a:extLst>
          </p:cNvPr>
          <p:cNvPicPr>
            <a:picLocks noChangeAspect="1"/>
          </p:cNvPicPr>
          <p:nvPr/>
        </p:nvPicPr>
        <p:blipFill>
          <a:blip r:embed="rId9"/>
          <a:stretch>
            <a:fillRect/>
          </a:stretch>
        </p:blipFill>
        <p:spPr>
          <a:xfrm>
            <a:off x="5362207" y="277724"/>
            <a:ext cx="3034336" cy="1938133"/>
          </a:xfrm>
          <a:prstGeom prst="rect">
            <a:avLst/>
          </a:prstGeom>
        </p:spPr>
      </p:pic>
      <p:sp>
        <p:nvSpPr>
          <p:cNvPr id="9" name="TextBox 8">
            <a:extLst>
              <a:ext uri="{FF2B5EF4-FFF2-40B4-BE49-F238E27FC236}">
                <a16:creationId xmlns:a16="http://schemas.microsoft.com/office/drawing/2014/main" id="{3AD08905-F100-4D3B-8386-CEAC58FFF02A}"/>
              </a:ext>
            </a:extLst>
          </p:cNvPr>
          <p:cNvSpPr txBox="1"/>
          <p:nvPr/>
        </p:nvSpPr>
        <p:spPr>
          <a:xfrm>
            <a:off x="4678057" y="2362200"/>
            <a:ext cx="4465943" cy="369332"/>
          </a:xfrm>
          <a:prstGeom prst="rect">
            <a:avLst/>
          </a:prstGeom>
          <a:noFill/>
        </p:spPr>
        <p:txBody>
          <a:bodyPr wrap="square" rtlCol="0">
            <a:spAutoFit/>
          </a:bodyPr>
          <a:lstStyle/>
          <a:p>
            <a:r>
              <a:rPr lang="en-US" b="1" dirty="0"/>
              <a:t>OEM Audit Prep Sharepoint Site</a:t>
            </a:r>
          </a:p>
        </p:txBody>
      </p:sp>
    </p:spTree>
    <p:extLst>
      <p:ext uri="{BB962C8B-B14F-4D97-AF65-F5344CB8AC3E}">
        <p14:creationId xmlns:p14="http://schemas.microsoft.com/office/powerpoint/2010/main" val="1959199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4132"/>
            <a:ext cx="8229600" cy="563562"/>
          </a:xfrm>
        </p:spPr>
        <p:txBody>
          <a:bodyPr/>
          <a:lstStyle/>
          <a:p>
            <a:r>
              <a:rPr lang="en-US" dirty="0"/>
              <a:t>How do you Prepare for the Audit?</a:t>
            </a:r>
          </a:p>
        </p:txBody>
      </p:sp>
      <p:sp>
        <p:nvSpPr>
          <p:cNvPr id="3" name="Content Placeholder 2"/>
          <p:cNvSpPr>
            <a:spLocks noGrp="1"/>
          </p:cNvSpPr>
          <p:nvPr>
            <p:ph idx="1"/>
          </p:nvPr>
        </p:nvSpPr>
        <p:spPr>
          <a:xfrm>
            <a:off x="381000" y="1143000"/>
            <a:ext cx="8442960" cy="5282963"/>
          </a:xfrm>
        </p:spPr>
        <p:txBody>
          <a:bodyPr>
            <a:normAutofit/>
          </a:bodyPr>
          <a:lstStyle/>
          <a:p>
            <a:pPr marL="0" indent="0">
              <a:buNone/>
            </a:pPr>
            <a:r>
              <a:rPr lang="en-US" dirty="0"/>
              <a:t>In addition to this statewide meeting and training courses from previous slide:</a:t>
            </a:r>
          </a:p>
          <a:p>
            <a:r>
              <a:rPr lang="en-US" dirty="0"/>
              <a:t>Be familiar with project specifics for any projects approved during this reporting period.</a:t>
            </a:r>
          </a:p>
          <a:p>
            <a:r>
              <a:rPr lang="en-US" dirty="0"/>
              <a:t>If you manage or support financial authorizations, interchange access requests or emergency management projects, expect questions on these processes.</a:t>
            </a:r>
          </a:p>
          <a:p>
            <a:r>
              <a:rPr lang="en-US" dirty="0"/>
              <a:t>Review supporting documentation for SharePoint (</a:t>
            </a:r>
            <a:r>
              <a:rPr lang="en-US" dirty="0">
                <a:hlinkClick r:id="rId3"/>
              </a:rPr>
              <a:t>OEM SharePoint Site</a:t>
            </a:r>
            <a:r>
              <a:rPr lang="en-US" dirty="0"/>
              <a:t>), including NEPA MOU, Self-Assessment Report (2017, 2018, and 2019), FHWA Audit Report, 2019 PAIR responses, and 2019 Project File responses.</a:t>
            </a:r>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23</a:t>
            </a:fld>
            <a:endParaRPr lang="en-US" dirty="0"/>
          </a:p>
        </p:txBody>
      </p:sp>
      <p:pic>
        <p:nvPicPr>
          <p:cNvPr id="6" name="Picture 2" descr="https://2.bp.blogspot.com/-9LFSTDufB9s/V1W244p3y6I/AAAAAAAAFFI/uTQh-lb6CMYhRG1tM8Mnu7EmenXKroGWgCLcB/s1600/icon-users.png">
            <a:extLst>
              <a:ext uri="{FF2B5EF4-FFF2-40B4-BE49-F238E27FC236}">
                <a16:creationId xmlns:a16="http://schemas.microsoft.com/office/drawing/2014/main" id="{9BDAA800-08BB-4246-8D12-7C97A718958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4931775"/>
            <a:ext cx="3060700" cy="1469136"/>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3842E346-7BE4-4684-AF34-A1D2A8A28883}"/>
              </a:ext>
            </a:extLst>
          </p:cNvPr>
          <p:cNvSpPr txBox="1">
            <a:spLocks/>
          </p:cNvSpPr>
          <p:nvPr/>
        </p:nvSpPr>
        <p:spPr>
          <a:xfrm>
            <a:off x="381000" y="5216394"/>
            <a:ext cx="3581400" cy="879606"/>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Attend Practice Interview September 16</a:t>
            </a:r>
            <a:r>
              <a:rPr lang="en-US" baseline="30000" dirty="0"/>
              <a:t>th</a:t>
            </a:r>
            <a:r>
              <a:rPr lang="en-US" dirty="0"/>
              <a:t> or 17</a:t>
            </a:r>
            <a:r>
              <a:rPr lang="en-US" baseline="30000" dirty="0"/>
              <a:t>th</a:t>
            </a:r>
            <a:r>
              <a:rPr lang="en-US" dirty="0"/>
              <a:t> . </a:t>
            </a:r>
          </a:p>
          <a:p>
            <a:pPr marL="0" indent="0">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137410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575022"/>
          </a:xfrm>
        </p:spPr>
        <p:txBody>
          <a:bodyPr/>
          <a:lstStyle/>
          <a:p>
            <a:r>
              <a:rPr lang="en-US" dirty="0"/>
              <a:t>2019 FHWA Audit - What to expect?</a:t>
            </a:r>
          </a:p>
        </p:txBody>
      </p:sp>
      <p:sp>
        <p:nvSpPr>
          <p:cNvPr id="3" name="Content Placeholder 2"/>
          <p:cNvSpPr>
            <a:spLocks noGrp="1"/>
          </p:cNvSpPr>
          <p:nvPr>
            <p:ph idx="1"/>
          </p:nvPr>
        </p:nvSpPr>
        <p:spPr>
          <a:xfrm>
            <a:off x="304799" y="1371600"/>
            <a:ext cx="8458201" cy="4602480"/>
          </a:xfrm>
        </p:spPr>
        <p:txBody>
          <a:bodyPr>
            <a:normAutofit/>
          </a:bodyPr>
          <a:lstStyle/>
          <a:p>
            <a:pPr marL="0" indent="0">
              <a:buNone/>
            </a:pPr>
            <a:r>
              <a:rPr lang="en-US" dirty="0"/>
              <a:t>Interview questions based on</a:t>
            </a:r>
          </a:p>
          <a:p>
            <a:pPr lvl="1"/>
            <a:r>
              <a:rPr lang="en-US" dirty="0"/>
              <a:t>Project File Review</a:t>
            </a:r>
          </a:p>
          <a:p>
            <a:pPr lvl="1"/>
            <a:r>
              <a:rPr lang="en-US" dirty="0"/>
              <a:t>FDOT Self-Assessment findings</a:t>
            </a:r>
          </a:p>
          <a:p>
            <a:pPr lvl="1"/>
            <a:r>
              <a:rPr lang="en-US" dirty="0"/>
              <a:t>FDOT PAIR responses</a:t>
            </a:r>
          </a:p>
          <a:p>
            <a:pPr lvl="1"/>
            <a:r>
              <a:rPr lang="en-US" dirty="0"/>
              <a:t>Prior Non-Compliance Observations</a:t>
            </a:r>
          </a:p>
          <a:p>
            <a:pPr lvl="1"/>
            <a:r>
              <a:rPr lang="en-US" dirty="0"/>
              <a:t>Performance Measure Results</a:t>
            </a:r>
          </a:p>
        </p:txBody>
      </p:sp>
      <p:sp>
        <p:nvSpPr>
          <p:cNvPr id="4" name="Slide Number Placeholder 3"/>
          <p:cNvSpPr>
            <a:spLocks noGrp="1"/>
          </p:cNvSpPr>
          <p:nvPr>
            <p:ph type="sldNum" sz="quarter" idx="12"/>
          </p:nvPr>
        </p:nvSpPr>
        <p:spPr/>
        <p:txBody>
          <a:bodyPr/>
          <a:lstStyle/>
          <a:p>
            <a:fld id="{C36A997D-243A-4F89-9286-B2689FAEAD31}" type="slidenum">
              <a:rPr lang="en-US" smtClean="0"/>
              <a:t>24</a:t>
            </a:fld>
            <a:endParaRPr lang="en-US" dirty="0"/>
          </a:p>
        </p:txBody>
      </p:sp>
      <p:sp>
        <p:nvSpPr>
          <p:cNvPr id="6" name="TextBox 5">
            <a:extLst>
              <a:ext uri="{FF2B5EF4-FFF2-40B4-BE49-F238E27FC236}">
                <a16:creationId xmlns:a16="http://schemas.microsoft.com/office/drawing/2014/main" id="{25755E7A-41EA-4509-A37B-C52F04DCC149}"/>
              </a:ext>
            </a:extLst>
          </p:cNvPr>
          <p:cNvSpPr txBox="1"/>
          <p:nvPr/>
        </p:nvSpPr>
        <p:spPr>
          <a:xfrm>
            <a:off x="304798" y="4542021"/>
            <a:ext cx="8610602" cy="523220"/>
          </a:xfrm>
          <a:prstGeom prst="rect">
            <a:avLst/>
          </a:prstGeom>
          <a:noFill/>
        </p:spPr>
        <p:txBody>
          <a:bodyPr wrap="square" rtlCol="0">
            <a:spAutoFit/>
          </a:bodyPr>
          <a:lstStyle/>
          <a:p>
            <a:r>
              <a:rPr lang="en-US" sz="2800" b="1" dirty="0">
                <a:solidFill>
                  <a:srgbClr val="FF0000"/>
                </a:solidFill>
              </a:rPr>
              <a:t>*Interviews – Answer based on </a:t>
            </a:r>
            <a:r>
              <a:rPr lang="en-US" sz="2800" b="1" u="sng" dirty="0">
                <a:solidFill>
                  <a:srgbClr val="FF0000"/>
                </a:solidFill>
              </a:rPr>
              <a:t>your</a:t>
            </a:r>
            <a:r>
              <a:rPr lang="en-US" sz="2800" b="1" dirty="0">
                <a:solidFill>
                  <a:srgbClr val="FF0000"/>
                </a:solidFill>
              </a:rPr>
              <a:t> knowledge and role</a:t>
            </a:r>
          </a:p>
        </p:txBody>
      </p:sp>
      <p:pic>
        <p:nvPicPr>
          <p:cNvPr id="7" name="Picture 6">
            <a:extLst>
              <a:ext uri="{FF2B5EF4-FFF2-40B4-BE49-F238E27FC236}">
                <a16:creationId xmlns:a16="http://schemas.microsoft.com/office/drawing/2014/main" id="{22176487-EE02-4D89-BD24-B56FAD0F0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825472"/>
            <a:ext cx="3886200" cy="2188779"/>
          </a:xfrm>
          <a:prstGeom prst="rect">
            <a:avLst/>
          </a:prstGeom>
        </p:spPr>
      </p:pic>
    </p:spTree>
    <p:extLst>
      <p:ext uri="{BB962C8B-B14F-4D97-AF65-F5344CB8AC3E}">
        <p14:creationId xmlns:p14="http://schemas.microsoft.com/office/powerpoint/2010/main" val="1548808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E2C5-E636-4FBF-84F0-687C14EA9025}"/>
              </a:ext>
            </a:extLst>
          </p:cNvPr>
          <p:cNvSpPr>
            <a:spLocks noGrp="1"/>
          </p:cNvSpPr>
          <p:nvPr>
            <p:ph type="title"/>
          </p:nvPr>
        </p:nvSpPr>
        <p:spPr>
          <a:xfrm>
            <a:off x="228600" y="274638"/>
            <a:ext cx="8229600" cy="614599"/>
          </a:xfrm>
        </p:spPr>
        <p:txBody>
          <a:bodyPr/>
          <a:lstStyle/>
          <a:p>
            <a:r>
              <a:rPr lang="en-US" dirty="0"/>
              <a:t>Audit Initiation Activities</a:t>
            </a:r>
          </a:p>
        </p:txBody>
      </p:sp>
      <p:sp>
        <p:nvSpPr>
          <p:cNvPr id="3" name="Content Placeholder 2">
            <a:extLst>
              <a:ext uri="{FF2B5EF4-FFF2-40B4-BE49-F238E27FC236}">
                <a16:creationId xmlns:a16="http://schemas.microsoft.com/office/drawing/2014/main" id="{1A9899B3-723C-46FA-A2E3-17F5961EE446}"/>
              </a:ext>
            </a:extLst>
          </p:cNvPr>
          <p:cNvSpPr>
            <a:spLocks noGrp="1"/>
          </p:cNvSpPr>
          <p:nvPr>
            <p:ph idx="1"/>
          </p:nvPr>
        </p:nvSpPr>
        <p:spPr>
          <a:xfrm>
            <a:off x="381000" y="1143000"/>
            <a:ext cx="8229600" cy="4861560"/>
          </a:xfrm>
        </p:spPr>
        <p:txBody>
          <a:bodyPr>
            <a:normAutofit/>
          </a:bodyPr>
          <a:lstStyle/>
          <a:p>
            <a:r>
              <a:rPr lang="en-US" sz="2800" b="1" dirty="0"/>
              <a:t>FHWA </a:t>
            </a:r>
            <a:r>
              <a:rPr lang="en-US" sz="2800" dirty="0"/>
              <a:t>has reviewed </a:t>
            </a:r>
            <a:r>
              <a:rPr lang="en-US" sz="2800" dirty="0">
                <a:hlinkClick r:id="rId3"/>
              </a:rPr>
              <a:t>PD&amp;E Manual</a:t>
            </a:r>
            <a:r>
              <a:rPr lang="en-US" sz="2800" dirty="0"/>
              <a:t>, </a:t>
            </a:r>
            <a:r>
              <a:rPr lang="en-US" sz="2800" dirty="0">
                <a:hlinkClick r:id="rId4"/>
              </a:rPr>
              <a:t>MOU</a:t>
            </a:r>
            <a:r>
              <a:rPr lang="en-US" sz="2800" dirty="0"/>
              <a:t> and any other policy and procedure guidance; all previous audits, FDOT response to PAIR, and 2019 Self-Assessment Summary; FDOT project files covering period of May 1, 2018 to April 30, 2019; and scheduled interviews </a:t>
            </a:r>
            <a:r>
              <a:rPr lang="en-US" sz="2800" b="1" dirty="0"/>
              <a:t>September 24</a:t>
            </a:r>
            <a:r>
              <a:rPr lang="en-US" sz="2800" b="1" baseline="30000" dirty="0"/>
              <a:t>th</a:t>
            </a:r>
            <a:r>
              <a:rPr lang="en-US" sz="2800" b="1" dirty="0"/>
              <a:t> for Districts/ 23</a:t>
            </a:r>
            <a:r>
              <a:rPr lang="en-US" sz="2800" b="1" baseline="30000" dirty="0"/>
              <a:t>rd</a:t>
            </a:r>
            <a:r>
              <a:rPr lang="en-US" sz="2800" b="1" dirty="0"/>
              <a:t> and 24</a:t>
            </a:r>
            <a:r>
              <a:rPr lang="en-US" sz="2800" b="1" baseline="30000" dirty="0"/>
              <a:t>th</a:t>
            </a:r>
            <a:r>
              <a:rPr lang="en-US" sz="2800" b="1" dirty="0"/>
              <a:t> for OEM </a:t>
            </a:r>
          </a:p>
          <a:p>
            <a:r>
              <a:rPr lang="en-US" sz="2800" b="1" dirty="0"/>
              <a:t>FDOT</a:t>
            </a:r>
            <a:r>
              <a:rPr lang="en-US" sz="2800" dirty="0"/>
              <a:t> has conducted 2019 Self-Assessment, responded to PAIR and file reviews, met every 2 weeks with District Contacts, provided schedule listing employees to be interviewed to Districts August 27</a:t>
            </a:r>
            <a:r>
              <a:rPr lang="en-US" sz="2800" baseline="30000" dirty="0"/>
              <a:t>th</a:t>
            </a:r>
            <a:r>
              <a:rPr lang="en-US" sz="2800" dirty="0"/>
              <a:t>, is holding today’s meeting, and will conduct individual prep interviews September </a:t>
            </a:r>
            <a:r>
              <a:rPr lang="en-US" sz="2800" dirty="0">
                <a:highlight>
                  <a:srgbClr val="FFFF00"/>
                </a:highlight>
              </a:rPr>
              <a:t>16</a:t>
            </a:r>
            <a:r>
              <a:rPr lang="en-US" sz="2800" baseline="30000" dirty="0">
                <a:highlight>
                  <a:srgbClr val="FFFF00"/>
                </a:highlight>
              </a:rPr>
              <a:t>th</a:t>
            </a:r>
            <a:r>
              <a:rPr lang="en-US" sz="2800" dirty="0">
                <a:highlight>
                  <a:srgbClr val="FFFF00"/>
                </a:highlight>
              </a:rPr>
              <a:t> and 17</a:t>
            </a:r>
            <a:r>
              <a:rPr lang="en-US" sz="2800" baseline="30000" dirty="0">
                <a:highlight>
                  <a:srgbClr val="FFFF00"/>
                </a:highlight>
              </a:rPr>
              <a:t>th</a:t>
            </a:r>
            <a:r>
              <a:rPr lang="en-US" sz="2800" dirty="0">
                <a:highlight>
                  <a:srgbClr val="FFFF00"/>
                </a:highlight>
              </a:rPr>
              <a:t> </a:t>
            </a:r>
          </a:p>
          <a:p>
            <a:endParaRPr lang="en-US" sz="2800" dirty="0"/>
          </a:p>
          <a:p>
            <a:endParaRPr lang="en-US" sz="2800" dirty="0"/>
          </a:p>
        </p:txBody>
      </p:sp>
      <p:sp>
        <p:nvSpPr>
          <p:cNvPr id="4" name="Slide Number Placeholder 3">
            <a:extLst>
              <a:ext uri="{FF2B5EF4-FFF2-40B4-BE49-F238E27FC236}">
                <a16:creationId xmlns:a16="http://schemas.microsoft.com/office/drawing/2014/main" id="{FB89676B-F8B2-4718-B7F8-955A906DB745}"/>
              </a:ext>
            </a:extLst>
          </p:cNvPr>
          <p:cNvSpPr>
            <a:spLocks noGrp="1"/>
          </p:cNvSpPr>
          <p:nvPr>
            <p:ph type="sldNum" sz="quarter" idx="12"/>
          </p:nvPr>
        </p:nvSpPr>
        <p:spPr/>
        <p:txBody>
          <a:bodyPr/>
          <a:lstStyle/>
          <a:p>
            <a:fld id="{C36A997D-243A-4F89-9286-B2689FAEAD31}" type="slidenum">
              <a:rPr lang="en-US" smtClean="0"/>
              <a:t>25</a:t>
            </a:fld>
            <a:endParaRPr lang="en-US" dirty="0"/>
          </a:p>
        </p:txBody>
      </p:sp>
    </p:spTree>
    <p:extLst>
      <p:ext uri="{BB962C8B-B14F-4D97-AF65-F5344CB8AC3E}">
        <p14:creationId xmlns:p14="http://schemas.microsoft.com/office/powerpoint/2010/main" val="2385738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During Audit:  FHWA Interviews Are Occurring</a:t>
            </a:r>
          </a:p>
        </p:txBody>
      </p:sp>
      <p:pic>
        <p:nvPicPr>
          <p:cNvPr id="5" name="Picture 4" descr="A picture containing ground, sport, tennis, outdoor&#10;&#10;Description generated with very high confidence">
            <a:extLst>
              <a:ext uri="{FF2B5EF4-FFF2-40B4-BE49-F238E27FC236}">
                <a16:creationId xmlns:a16="http://schemas.microsoft.com/office/drawing/2014/main" id="{64A4F923-37E8-46A5-80CE-63051532B6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838200"/>
            <a:ext cx="2971800" cy="1543050"/>
          </a:xfrm>
          <a:prstGeom prst="rect">
            <a:avLst/>
          </a:prstGeom>
        </p:spPr>
      </p:pic>
    </p:spTree>
    <p:extLst>
      <p:ext uri="{BB962C8B-B14F-4D97-AF65-F5344CB8AC3E}">
        <p14:creationId xmlns:p14="http://schemas.microsoft.com/office/powerpoint/2010/main" val="38737573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715962"/>
          </a:xfrm>
        </p:spPr>
        <p:txBody>
          <a:bodyPr/>
          <a:lstStyle/>
          <a:p>
            <a:r>
              <a:rPr lang="en-US" dirty="0"/>
              <a:t>FHWA 2019 Audit Team</a:t>
            </a:r>
          </a:p>
        </p:txBody>
      </p:sp>
      <p:sp>
        <p:nvSpPr>
          <p:cNvPr id="4" name="Slide Number Placeholder 3"/>
          <p:cNvSpPr>
            <a:spLocks noGrp="1"/>
          </p:cNvSpPr>
          <p:nvPr>
            <p:ph type="sldNum" sz="quarter" idx="12"/>
          </p:nvPr>
        </p:nvSpPr>
        <p:spPr/>
        <p:txBody>
          <a:bodyPr/>
          <a:lstStyle/>
          <a:p>
            <a:fld id="{C36A997D-243A-4F89-9286-B2689FAEAD31}" type="slidenum">
              <a:rPr lang="en-US" smtClean="0"/>
              <a:t>27</a:t>
            </a:fld>
            <a:endParaRPr lang="en-US" dirty="0"/>
          </a:p>
        </p:txBody>
      </p:sp>
      <p:graphicFrame>
        <p:nvGraphicFramePr>
          <p:cNvPr id="6" name="Content Placeholder 5">
            <a:extLst>
              <a:ext uri="{FF2B5EF4-FFF2-40B4-BE49-F238E27FC236}">
                <a16:creationId xmlns:a16="http://schemas.microsoft.com/office/drawing/2014/main" id="{C34CCC16-F480-4627-BBFA-614EFAC2886F}"/>
              </a:ext>
            </a:extLst>
          </p:cNvPr>
          <p:cNvGraphicFramePr>
            <a:graphicFrameLocks noGrp="1"/>
          </p:cNvGraphicFramePr>
          <p:nvPr>
            <p:ph idx="1"/>
            <p:extLst/>
          </p:nvPr>
        </p:nvGraphicFramePr>
        <p:xfrm>
          <a:off x="762000" y="1143000"/>
          <a:ext cx="7772400" cy="5030391"/>
        </p:xfrm>
        <a:graphic>
          <a:graphicData uri="http://schemas.openxmlformats.org/drawingml/2006/table">
            <a:tbl>
              <a:tblPr/>
              <a:tblGrid>
                <a:gridCol w="1774134">
                  <a:extLst>
                    <a:ext uri="{9D8B030D-6E8A-4147-A177-3AD203B41FA5}">
                      <a16:colId xmlns:a16="http://schemas.microsoft.com/office/drawing/2014/main" val="1205226971"/>
                    </a:ext>
                  </a:extLst>
                </a:gridCol>
                <a:gridCol w="2281030">
                  <a:extLst>
                    <a:ext uri="{9D8B030D-6E8A-4147-A177-3AD203B41FA5}">
                      <a16:colId xmlns:a16="http://schemas.microsoft.com/office/drawing/2014/main" val="1337264112"/>
                    </a:ext>
                  </a:extLst>
                </a:gridCol>
                <a:gridCol w="1780573">
                  <a:extLst>
                    <a:ext uri="{9D8B030D-6E8A-4147-A177-3AD203B41FA5}">
                      <a16:colId xmlns:a16="http://schemas.microsoft.com/office/drawing/2014/main" val="3397005996"/>
                    </a:ext>
                  </a:extLst>
                </a:gridCol>
                <a:gridCol w="1936663">
                  <a:extLst>
                    <a:ext uri="{9D8B030D-6E8A-4147-A177-3AD203B41FA5}">
                      <a16:colId xmlns:a16="http://schemas.microsoft.com/office/drawing/2014/main" val="2971870770"/>
                    </a:ext>
                  </a:extLst>
                </a:gridCol>
              </a:tblGrid>
              <a:tr h="191212">
                <a:tc gridSpan="4">
                  <a:txBody>
                    <a:bodyPr/>
                    <a:lstStyle/>
                    <a:p>
                      <a:pPr algn="l" fontAlgn="ctr"/>
                      <a:r>
                        <a:rPr lang="en-US" sz="1200" b="1" i="0" u="none" strike="noStrike" dirty="0">
                          <a:solidFill>
                            <a:srgbClr val="000000"/>
                          </a:solidFill>
                          <a:effectLst/>
                          <a:latin typeface="Arial" panose="020B0604020202020204" pitchFamily="34" charset="0"/>
                        </a:rPr>
                        <a:t>Team Members:</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9137515"/>
                  </a:ext>
                </a:extLst>
              </a:tr>
              <a:tr h="237935">
                <a:tc>
                  <a:txBody>
                    <a:bodyPr/>
                    <a:lstStyle/>
                    <a:p>
                      <a:pPr algn="ctr" fontAlgn="ctr"/>
                      <a:r>
                        <a:rPr lang="en-US" sz="1200" b="1" i="0" u="none" strike="noStrike" dirty="0">
                          <a:solidFill>
                            <a:srgbClr val="000000"/>
                          </a:solidFill>
                          <a:effectLst/>
                          <a:latin typeface="Arial" panose="020B0604020202020204" pitchFamily="34" charset="0"/>
                        </a:rPr>
                        <a:t>Name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fontAlgn="ctr"/>
                      <a:r>
                        <a:rPr lang="en-US" sz="1200" b="1" i="0" u="none" strike="noStrike">
                          <a:solidFill>
                            <a:srgbClr val="000000"/>
                          </a:solidFill>
                          <a:effectLst/>
                          <a:latin typeface="Arial" panose="020B0604020202020204" pitchFamily="34" charset="0"/>
                        </a:rPr>
                        <a:t>Title, Office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fontAlgn="ctr"/>
                      <a:r>
                        <a:rPr lang="en-US" sz="1200" b="1" i="0" u="none" strike="noStrike">
                          <a:solidFill>
                            <a:srgbClr val="000000"/>
                          </a:solidFill>
                          <a:effectLst/>
                          <a:latin typeface="Arial" panose="020B0604020202020204" pitchFamily="34" charset="0"/>
                        </a:rPr>
                        <a:t>Role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fontAlgn="ctr"/>
                      <a:r>
                        <a:rPr lang="en-US" sz="1200" b="1" i="0" u="none" strike="noStrike">
                          <a:solidFill>
                            <a:srgbClr val="000000"/>
                          </a:solidFill>
                          <a:effectLst/>
                          <a:latin typeface="Arial" panose="020B0604020202020204" pitchFamily="34" charset="0"/>
                        </a:rPr>
                        <a:t>Sub-Team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357432146"/>
                  </a:ext>
                </a:extLst>
              </a:tr>
              <a:tr h="396556">
                <a:tc>
                  <a:txBody>
                    <a:bodyPr/>
                    <a:lstStyle/>
                    <a:p>
                      <a:pPr algn="l" fontAlgn="ctr"/>
                      <a:r>
                        <a:rPr lang="en-US" sz="1200" b="0" i="0" u="none" strike="noStrike" dirty="0">
                          <a:solidFill>
                            <a:srgbClr val="000000"/>
                          </a:solidFill>
                          <a:effectLst/>
                          <a:latin typeface="Arial" panose="020B0604020202020204" pitchFamily="34" charset="0"/>
                        </a:rPr>
                        <a:t>Karen Brunelle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Dir, Proj Develop, FL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Team Sponsor,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Legal Sufficiency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83691954"/>
                  </a:ext>
                </a:extLst>
              </a:tr>
              <a:tr h="396556">
                <a:tc>
                  <a:txBody>
                    <a:bodyPr/>
                    <a:lstStyle/>
                    <a:p>
                      <a:pPr algn="l" fontAlgn="ctr"/>
                      <a:r>
                        <a:rPr lang="en-US" sz="1200" b="0" i="0" u="none" strike="noStrike" dirty="0">
                          <a:solidFill>
                            <a:srgbClr val="000000"/>
                          </a:solidFill>
                          <a:effectLst/>
                          <a:latin typeface="Arial" panose="020B0604020202020204" pitchFamily="34" charset="0"/>
                        </a:rPr>
                        <a:t>Joseph Sullivan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Env Specialist, FL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Team Co-Leader,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Documentation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4954181"/>
                  </a:ext>
                </a:extLst>
              </a:tr>
              <a:tr h="396556">
                <a:tc>
                  <a:txBody>
                    <a:bodyPr/>
                    <a:lstStyle/>
                    <a:p>
                      <a:pPr algn="l" fontAlgn="ctr"/>
                      <a:r>
                        <a:rPr lang="en-US" sz="1200" b="0" i="0" u="none" strike="noStrike" dirty="0">
                          <a:solidFill>
                            <a:srgbClr val="000000"/>
                          </a:solidFill>
                          <a:effectLst/>
                          <a:latin typeface="Arial" panose="020B0604020202020204" pitchFamily="34" charset="0"/>
                        </a:rPr>
                        <a:t>Jorge Rivera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Transp Engineer, FL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QA/QC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4808544"/>
                  </a:ext>
                </a:extLst>
              </a:tr>
              <a:tr h="396556">
                <a:tc>
                  <a:txBody>
                    <a:bodyPr/>
                    <a:lstStyle/>
                    <a:p>
                      <a:pPr algn="l" fontAlgn="ctr"/>
                      <a:r>
                        <a:rPr lang="en-US" sz="1200" b="0" i="0" u="none" strike="noStrike" dirty="0">
                          <a:solidFill>
                            <a:srgbClr val="000000"/>
                          </a:solidFill>
                          <a:effectLst/>
                          <a:latin typeface="Arial" panose="020B0604020202020204" pitchFamily="34" charset="0"/>
                        </a:rPr>
                        <a:t>Luis Lopez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Sr. </a:t>
                      </a:r>
                      <a:r>
                        <a:rPr lang="en-US" sz="1200" b="0" i="0" u="none" strike="noStrike" dirty="0" err="1">
                          <a:solidFill>
                            <a:srgbClr val="000000"/>
                          </a:solidFill>
                          <a:effectLst/>
                          <a:latin typeface="Arial" panose="020B0604020202020204" pitchFamily="34" charset="0"/>
                        </a:rPr>
                        <a:t>Env</a:t>
                      </a:r>
                      <a:r>
                        <a:rPr lang="en-US" sz="1200" b="0" i="0" u="none" strike="noStrike" dirty="0">
                          <a:solidFill>
                            <a:srgbClr val="000000"/>
                          </a:solidFill>
                          <a:effectLst/>
                          <a:latin typeface="Arial" panose="020B0604020202020204" pitchFamily="34" charset="0"/>
                        </a:rPr>
                        <a:t> Specialist, FL </a:t>
                      </a:r>
                      <a:r>
                        <a:rPr lang="en-US" sz="1200" b="0" i="0" u="none" strike="noStrike" dirty="0" err="1">
                          <a:solidFill>
                            <a:srgbClr val="000000"/>
                          </a:solidFill>
                          <a:effectLst/>
                          <a:latin typeface="Arial" panose="020B0604020202020204" pitchFamily="34" charset="0"/>
                        </a:rPr>
                        <a:t>Div</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Team Co-Leader,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Training/Performance Measures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723880"/>
                  </a:ext>
                </a:extLst>
              </a:tr>
              <a:tr h="396556">
                <a:tc>
                  <a:txBody>
                    <a:bodyPr/>
                    <a:lstStyle/>
                    <a:p>
                      <a:pPr algn="l" fontAlgn="ctr"/>
                      <a:r>
                        <a:rPr lang="en-US" sz="1200" b="0" i="0" u="none" strike="noStrike">
                          <a:solidFill>
                            <a:srgbClr val="000000"/>
                          </a:solidFill>
                          <a:effectLst/>
                          <a:latin typeface="Arial" panose="020B0604020202020204" pitchFamily="34" charset="0"/>
                        </a:rPr>
                        <a:t>Marisel Lopez-Cruz</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err="1">
                          <a:solidFill>
                            <a:srgbClr val="000000"/>
                          </a:solidFill>
                          <a:effectLst/>
                          <a:latin typeface="Arial" panose="020B0604020202020204" pitchFamily="34" charset="0"/>
                        </a:rPr>
                        <a:t>Env</a:t>
                      </a:r>
                      <a:r>
                        <a:rPr lang="en-US" sz="1200" b="0" i="0" u="none" strike="noStrike" dirty="0">
                          <a:solidFill>
                            <a:srgbClr val="000000"/>
                          </a:solidFill>
                          <a:effectLst/>
                          <a:latin typeface="Arial" panose="020B0604020202020204" pitchFamily="34" charset="0"/>
                        </a:rPr>
                        <a:t>. Specialist, HEPE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Team Co-Leader, Sub-team Lead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Program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40953767"/>
                  </a:ext>
                </a:extLst>
              </a:tr>
              <a:tr h="396556">
                <a:tc>
                  <a:txBody>
                    <a:bodyPr/>
                    <a:lstStyle/>
                    <a:p>
                      <a:pPr algn="l" fontAlgn="ctr"/>
                      <a:r>
                        <a:rPr lang="en-US" sz="1200" b="0" i="0" u="none" strike="noStrike">
                          <a:solidFill>
                            <a:srgbClr val="000000"/>
                          </a:solidFill>
                          <a:effectLst/>
                          <a:latin typeface="Arial" panose="020B0604020202020204" pitchFamily="34" charset="0"/>
                        </a:rPr>
                        <a:t>Owen Lindauer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dirty="0" err="1">
                          <a:solidFill>
                            <a:srgbClr val="000000"/>
                          </a:solidFill>
                          <a:effectLst/>
                          <a:latin typeface="Arial" panose="020B0604020202020204" pitchFamily="34" charset="0"/>
                        </a:rPr>
                        <a:t>Env</a:t>
                      </a:r>
                      <a:r>
                        <a:rPr lang="en-US" sz="1200" b="0" i="0" u="none" strike="noStrike" dirty="0">
                          <a:solidFill>
                            <a:srgbClr val="000000"/>
                          </a:solidFill>
                          <a:effectLst/>
                          <a:latin typeface="Arial" panose="020B0604020202020204" pitchFamily="34" charset="0"/>
                        </a:rPr>
                        <a:t>. Specialist, HEPE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200" b="0" i="0" u="none" strike="noStrike">
                          <a:solidFill>
                            <a:srgbClr val="000000"/>
                          </a:solidFill>
                          <a:effectLst/>
                          <a:latin typeface="Arial" panose="020B0604020202020204" pitchFamily="34" charset="0"/>
                        </a:rPr>
                        <a:t>Training/Performance Measures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4515831"/>
                  </a:ext>
                </a:extLst>
              </a:tr>
              <a:tr h="396556">
                <a:tc>
                  <a:txBody>
                    <a:bodyPr/>
                    <a:lstStyle/>
                    <a:p>
                      <a:pPr algn="l" fontAlgn="ctr"/>
                      <a:r>
                        <a:rPr lang="en-US" sz="1200" b="0" i="0" u="none" strike="noStrike">
                          <a:solidFill>
                            <a:srgbClr val="000000"/>
                          </a:solidFill>
                          <a:effectLst/>
                          <a:latin typeface="Arial" panose="020B0604020202020204" pitchFamily="34" charset="0"/>
                        </a:rPr>
                        <a:t>Cathy Kendall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ctr"/>
                      <a:r>
                        <a:rPr lang="en-US" sz="1200" b="0" i="0" u="none" strike="noStrike" dirty="0">
                          <a:solidFill>
                            <a:srgbClr val="000000"/>
                          </a:solidFill>
                          <a:effectLst/>
                          <a:latin typeface="Arial" panose="020B0604020202020204" pitchFamily="34" charset="0"/>
                        </a:rPr>
                        <a:t>Planning Team Lead, FL </a:t>
                      </a:r>
                      <a:r>
                        <a:rPr lang="en-US" sz="1200" b="0" i="0" u="none" strike="noStrike" dirty="0" err="1">
                          <a:solidFill>
                            <a:srgbClr val="000000"/>
                          </a:solidFill>
                          <a:effectLst/>
                          <a:latin typeface="Arial" panose="020B0604020202020204" pitchFamily="34" charset="0"/>
                        </a:rPr>
                        <a:t>Div</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ctr"/>
                      <a:r>
                        <a:rPr lang="en-US" sz="1200" b="0" i="0" u="none" strike="noStrike">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tc>
                  <a:txBody>
                    <a:bodyPr/>
                    <a:lstStyle/>
                    <a:p>
                      <a:pPr algn="l" fontAlgn="ctr"/>
                      <a:r>
                        <a:rPr lang="en-US" sz="1200" b="0" i="0" u="none" strike="noStrike">
                          <a:solidFill>
                            <a:srgbClr val="000000"/>
                          </a:solidFill>
                          <a:effectLst/>
                          <a:latin typeface="Arial" panose="020B0604020202020204" pitchFamily="34" charset="0"/>
                        </a:rPr>
                        <a:t>QA/QC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FDFDF"/>
                    </a:solidFill>
                  </a:tcPr>
                </a:tc>
                <a:extLst>
                  <a:ext uri="{0D108BD9-81ED-4DB2-BD59-A6C34878D82A}">
                    <a16:rowId xmlns:a16="http://schemas.microsoft.com/office/drawing/2014/main" val="2175687820"/>
                  </a:ext>
                </a:extLst>
              </a:tr>
              <a:tr h="396556">
                <a:tc>
                  <a:txBody>
                    <a:bodyPr/>
                    <a:lstStyle/>
                    <a:p>
                      <a:pPr algn="l" fontAlgn="ctr"/>
                      <a:r>
                        <a:rPr lang="en-US" sz="1200" b="0" i="0" u="none" strike="noStrike">
                          <a:solidFill>
                            <a:srgbClr val="000000"/>
                          </a:solidFill>
                          <a:effectLst/>
                          <a:latin typeface="Arial" panose="020B0604020202020204" pitchFamily="34" charset="0"/>
                        </a:rPr>
                        <a:t>Mark Clasgens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err="1">
                          <a:solidFill>
                            <a:srgbClr val="000000"/>
                          </a:solidFill>
                          <a:effectLst/>
                          <a:latin typeface="Arial" panose="020B0604020202020204" pitchFamily="34" charset="0"/>
                        </a:rPr>
                        <a:t>Transp</a:t>
                      </a:r>
                      <a:r>
                        <a:rPr lang="en-US" sz="1200" b="0" i="0" u="none" strike="noStrike" dirty="0">
                          <a:solidFill>
                            <a:srgbClr val="000000"/>
                          </a:solidFill>
                          <a:effectLst/>
                          <a:latin typeface="Arial" panose="020B0604020202020204" pitchFamily="34" charset="0"/>
                        </a:rPr>
                        <a:t> Engineer, FL </a:t>
                      </a:r>
                      <a:r>
                        <a:rPr lang="en-US" sz="1200" b="0" i="0" u="none" strike="noStrike" dirty="0" err="1">
                          <a:solidFill>
                            <a:srgbClr val="000000"/>
                          </a:solidFill>
                          <a:effectLst/>
                          <a:latin typeface="Arial" panose="020B0604020202020204" pitchFamily="34" charset="0"/>
                        </a:rPr>
                        <a:t>Div</a:t>
                      </a:r>
                      <a:endParaRPr lang="en-US" sz="1200" b="0"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Documentation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7114430"/>
                  </a:ext>
                </a:extLst>
              </a:tr>
              <a:tr h="396556">
                <a:tc>
                  <a:txBody>
                    <a:bodyPr/>
                    <a:lstStyle/>
                    <a:p>
                      <a:pPr algn="l" fontAlgn="ctr"/>
                      <a:r>
                        <a:rPr lang="en-US" sz="1200" b="0" i="0" u="none" strike="noStrike">
                          <a:solidFill>
                            <a:srgbClr val="000000"/>
                          </a:solidFill>
                          <a:effectLst/>
                          <a:latin typeface="Arial" panose="020B0604020202020204" pitchFamily="34" charset="0"/>
                        </a:rPr>
                        <a:t>Gloria Hardiman-Tobin*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HCC-SO, Legal Staff</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Legal Sufficiency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1684478"/>
                  </a:ext>
                </a:extLst>
              </a:tr>
              <a:tr h="396556">
                <a:tc>
                  <a:txBody>
                    <a:bodyPr/>
                    <a:lstStyle/>
                    <a:p>
                      <a:pPr algn="l" fontAlgn="ctr"/>
                      <a:r>
                        <a:rPr lang="en-US" sz="1200" b="0" i="0" u="none" strike="noStrike">
                          <a:solidFill>
                            <a:srgbClr val="000000"/>
                          </a:solidFill>
                          <a:effectLst/>
                          <a:latin typeface="Arial" panose="020B0604020202020204" pitchFamily="34" charset="0"/>
                        </a:rPr>
                        <a:t>Tom Bruechert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Env Coordinator, Tx Div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Arial" panose="020B0604020202020204" pitchFamily="34" charset="0"/>
                        </a:rPr>
                        <a:t>Program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615480"/>
                  </a:ext>
                </a:extLst>
              </a:tr>
              <a:tr h="396556">
                <a:tc>
                  <a:txBody>
                    <a:bodyPr/>
                    <a:lstStyle/>
                    <a:p>
                      <a:pPr algn="l" fontAlgn="ctr"/>
                      <a:r>
                        <a:rPr lang="en-US" sz="1200" b="0" i="0" u="none" strike="noStrike">
                          <a:solidFill>
                            <a:srgbClr val="000000"/>
                          </a:solidFill>
                          <a:effectLst/>
                          <a:latin typeface="Arial" panose="020B0604020202020204" pitchFamily="34" charset="0"/>
                        </a:rPr>
                        <a:t>Michele Palicka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a:solidFill>
                            <a:srgbClr val="000000"/>
                          </a:solidFill>
                          <a:effectLst/>
                          <a:latin typeface="Arial" panose="020B0604020202020204" pitchFamily="34" charset="0"/>
                        </a:rPr>
                        <a:t>Resource Center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Team member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200" b="0" i="0" u="none" strike="noStrike" dirty="0">
                          <a:solidFill>
                            <a:srgbClr val="000000"/>
                          </a:solidFill>
                          <a:effectLst/>
                          <a:latin typeface="Arial" panose="020B0604020202020204" pitchFamily="34" charset="0"/>
                        </a:rPr>
                        <a:t>Program Management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63479691"/>
                  </a:ext>
                </a:extLst>
              </a:tr>
              <a:tr h="237935">
                <a:tc gridSpan="4">
                  <a:txBody>
                    <a:bodyPr/>
                    <a:lstStyle/>
                    <a:p>
                      <a:pPr algn="l" fontAlgn="ctr"/>
                      <a:r>
                        <a:rPr lang="en-US" sz="1200" b="0" i="0" u="none" strike="noStrike" dirty="0">
                          <a:solidFill>
                            <a:srgbClr val="000000"/>
                          </a:solidFill>
                          <a:effectLst/>
                          <a:latin typeface="Arial" panose="020B0604020202020204" pitchFamily="34" charset="0"/>
                        </a:rPr>
                        <a:t>*Scott Jones, HCC-SO, is an alternate Legal Staff participant.</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91649993"/>
                  </a:ext>
                </a:extLst>
              </a:tr>
            </a:tbl>
          </a:graphicData>
        </a:graphic>
      </p:graphicFrame>
    </p:spTree>
    <p:extLst>
      <p:ext uri="{BB962C8B-B14F-4D97-AF65-F5344CB8AC3E}">
        <p14:creationId xmlns:p14="http://schemas.microsoft.com/office/powerpoint/2010/main" val="38289767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F5DB-1C1E-4BE5-9D10-C0C301FCA004}"/>
              </a:ext>
            </a:extLst>
          </p:cNvPr>
          <p:cNvSpPr>
            <a:spLocks noGrp="1"/>
          </p:cNvSpPr>
          <p:nvPr>
            <p:ph type="title"/>
          </p:nvPr>
        </p:nvSpPr>
        <p:spPr>
          <a:xfrm>
            <a:off x="228600" y="274638"/>
            <a:ext cx="8229600" cy="563562"/>
          </a:xfrm>
        </p:spPr>
        <p:txBody>
          <a:bodyPr/>
          <a:lstStyle/>
          <a:p>
            <a:r>
              <a:rPr lang="en-US" dirty="0"/>
              <a:t>FDOT District Audit Contacts</a:t>
            </a:r>
          </a:p>
        </p:txBody>
      </p:sp>
      <p:graphicFrame>
        <p:nvGraphicFramePr>
          <p:cNvPr id="14" name="Content Placeholder 13">
            <a:extLst>
              <a:ext uri="{FF2B5EF4-FFF2-40B4-BE49-F238E27FC236}">
                <a16:creationId xmlns:a16="http://schemas.microsoft.com/office/drawing/2014/main" id="{1BDD55C0-A073-426D-B685-5CA8C6C4782E}"/>
              </a:ext>
            </a:extLst>
          </p:cNvPr>
          <p:cNvGraphicFramePr>
            <a:graphicFrameLocks noGrp="1"/>
          </p:cNvGraphicFramePr>
          <p:nvPr>
            <p:ph sz="half" idx="2"/>
            <p:extLst>
              <p:ext uri="{D42A27DB-BD31-4B8C-83A1-F6EECF244321}">
                <p14:modId xmlns:p14="http://schemas.microsoft.com/office/powerpoint/2010/main" val="3462008209"/>
              </p:ext>
            </p:extLst>
          </p:nvPr>
        </p:nvGraphicFramePr>
        <p:xfrm>
          <a:off x="509283" y="1175727"/>
          <a:ext cx="8125434" cy="4774893"/>
        </p:xfrm>
        <a:graphic>
          <a:graphicData uri="http://schemas.openxmlformats.org/drawingml/2006/table">
            <a:tbl>
              <a:tblPr firstRow="1" firstCol="1" bandRow="1">
                <a:tableStyleId>{5C22544A-7EE6-4342-B048-85BDC9FD1C3A}</a:tableStyleId>
              </a:tblPr>
              <a:tblGrid>
                <a:gridCol w="776843">
                  <a:extLst>
                    <a:ext uri="{9D8B030D-6E8A-4147-A177-3AD203B41FA5}">
                      <a16:colId xmlns:a16="http://schemas.microsoft.com/office/drawing/2014/main" val="2910928615"/>
                    </a:ext>
                  </a:extLst>
                </a:gridCol>
                <a:gridCol w="3627833">
                  <a:extLst>
                    <a:ext uri="{9D8B030D-6E8A-4147-A177-3AD203B41FA5}">
                      <a16:colId xmlns:a16="http://schemas.microsoft.com/office/drawing/2014/main" val="1423445947"/>
                    </a:ext>
                  </a:extLst>
                </a:gridCol>
                <a:gridCol w="2515609">
                  <a:extLst>
                    <a:ext uri="{9D8B030D-6E8A-4147-A177-3AD203B41FA5}">
                      <a16:colId xmlns:a16="http://schemas.microsoft.com/office/drawing/2014/main" val="1392061404"/>
                    </a:ext>
                  </a:extLst>
                </a:gridCol>
                <a:gridCol w="1205149">
                  <a:extLst>
                    <a:ext uri="{9D8B030D-6E8A-4147-A177-3AD203B41FA5}">
                      <a16:colId xmlns:a16="http://schemas.microsoft.com/office/drawing/2014/main" val="3038935248"/>
                    </a:ext>
                  </a:extLst>
                </a:gridCol>
              </a:tblGrid>
              <a:tr h="274002">
                <a:tc gridSpan="4">
                  <a:txBody>
                    <a:bodyPr/>
                    <a:lstStyle/>
                    <a:p>
                      <a:pPr marL="0" marR="0" algn="ctr">
                        <a:spcBef>
                          <a:spcPts val="0"/>
                        </a:spcBef>
                        <a:spcAft>
                          <a:spcPts val="0"/>
                        </a:spcAft>
                      </a:pPr>
                      <a:r>
                        <a:rPr lang="en-US" sz="1600" dirty="0">
                          <a:effectLst/>
                          <a:latin typeface="Arial" panose="020B0604020202020204" pitchFamily="34" charset="0"/>
                          <a:cs typeface="Arial" panose="020B0604020202020204" pitchFamily="34" charset="0"/>
                        </a:rPr>
                        <a:t>2019 FHWA Audit FDOT Contacts</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127856"/>
                  </a:ext>
                </a:extLst>
              </a:tr>
              <a:tr h="189130">
                <a:tc>
                  <a:txBody>
                    <a:bodyPr/>
                    <a:lstStyle/>
                    <a:p>
                      <a:pPr marL="0" marR="0">
                        <a:spcBef>
                          <a:spcPts val="600"/>
                        </a:spcBef>
                        <a:spcAft>
                          <a:spcPts val="600"/>
                        </a:spcAft>
                      </a:pPr>
                      <a:r>
                        <a:rPr lang="en-US" sz="1400" dirty="0">
                          <a:effectLst/>
                          <a:latin typeface="Arial" panose="020B0604020202020204" pitchFamily="34" charset="0"/>
                          <a:cs typeface="Arial" panose="020B0604020202020204" pitchFamily="34" charset="0"/>
                        </a:rPr>
                        <a:t>District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600"/>
                        </a:spcBef>
                        <a:spcAft>
                          <a:spcPts val="600"/>
                        </a:spcAft>
                      </a:pPr>
                      <a:r>
                        <a:rPr lang="en-US" sz="1400" b="1" dirty="0">
                          <a:effectLst/>
                          <a:latin typeface="Arial" panose="020B0604020202020204" pitchFamily="34" charset="0"/>
                          <a:cs typeface="Arial" panose="020B0604020202020204" pitchFamily="34" charset="0"/>
                        </a:rPr>
                        <a:t>Contact Name/Role</a:t>
                      </a:r>
                      <a:endParaRPr lang="en-US"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600"/>
                        </a:spcBef>
                        <a:spcAft>
                          <a:spcPts val="600"/>
                        </a:spcAft>
                      </a:pPr>
                      <a:r>
                        <a:rPr lang="en-US" sz="1200" b="1" dirty="0">
                          <a:effectLst/>
                          <a:latin typeface="Arial" panose="020B0604020202020204" pitchFamily="34" charset="0"/>
                          <a:cs typeface="Arial" panose="020B0604020202020204" pitchFamily="34" charset="0"/>
                        </a:rPr>
                        <a:t>E-mail Address</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600"/>
                        </a:spcBef>
                        <a:spcAft>
                          <a:spcPts val="600"/>
                        </a:spcAft>
                      </a:pPr>
                      <a:r>
                        <a:rPr lang="en-US" sz="1200" b="1" dirty="0">
                          <a:effectLst/>
                          <a:latin typeface="Arial" panose="020B0604020202020204" pitchFamily="34" charset="0"/>
                          <a:cs typeface="Arial" panose="020B0604020202020204" pitchFamily="34" charset="0"/>
                        </a:rPr>
                        <a:t>Phone Number</a:t>
                      </a:r>
                      <a:endParaRPr lang="en-US"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264543040"/>
                  </a:ext>
                </a:extLst>
              </a:tr>
              <a:tr h="56739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Jennifer Marshall,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Gwen G. Pipkin, Backup MC</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Jonathon Bennett, Logistics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2"/>
                        </a:rPr>
                        <a:t>Jennifer.Marshall@dot.state.fl.us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3"/>
                        </a:rPr>
                        <a:t>Gwen.pipkin@dot.state.fl.us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4"/>
                        </a:rPr>
                        <a:t>Jonathon.Bennett@dot.state.fl.us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863-519-2239</a:t>
                      </a:r>
                    </a:p>
                    <a:p>
                      <a:pPr marL="0" marR="0">
                        <a:spcBef>
                          <a:spcPts val="0"/>
                        </a:spcBef>
                        <a:spcAft>
                          <a:spcPts val="0"/>
                        </a:spcAft>
                      </a:pPr>
                      <a:r>
                        <a:rPr lang="en-US" sz="1200">
                          <a:effectLst/>
                          <a:latin typeface="Arial" panose="020B0604020202020204" pitchFamily="34" charset="0"/>
                          <a:cs typeface="Arial" panose="020B0604020202020204" pitchFamily="34" charset="0"/>
                        </a:rPr>
                        <a:t>863-519-2375</a:t>
                      </a:r>
                    </a:p>
                    <a:p>
                      <a:pPr marL="0" marR="0">
                        <a:spcBef>
                          <a:spcPts val="0"/>
                        </a:spcBef>
                        <a:spcAft>
                          <a:spcPts val="0"/>
                        </a:spcAft>
                      </a:pPr>
                      <a:r>
                        <a:rPr lang="en-US" sz="1200">
                          <a:effectLst/>
                          <a:latin typeface="Arial" panose="020B0604020202020204" pitchFamily="34" charset="0"/>
                          <a:cs typeface="Arial" panose="020B0604020202020204" pitchFamily="34" charset="0"/>
                        </a:rPr>
                        <a:t>863-519-2495</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1993216622"/>
                  </a:ext>
                </a:extLst>
              </a:tr>
              <a:tr h="56739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Terri Newman,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Susie Hetrick, Backup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Aja Stoppe, Logistics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5"/>
                        </a:rPr>
                        <a:t>Terri.Newman@dot.state.fl.us</a:t>
                      </a:r>
                      <a:endParaRPr lang="en-US" sz="1200">
                        <a:effectLst/>
                        <a:latin typeface="Arial" panose="020B0604020202020204" pitchFamily="34" charset="0"/>
                        <a:cs typeface="Arial" panose="020B0604020202020204" pitchFamily="34" charset="0"/>
                      </a:endParaRPr>
                    </a:p>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6"/>
                        </a:rPr>
                        <a:t>Susie.Hetrick@dot.state.fl.us</a:t>
                      </a:r>
                      <a:endParaRPr lang="en-US" sz="1200">
                        <a:effectLst/>
                        <a:latin typeface="Arial" panose="020B0604020202020204" pitchFamily="34" charset="0"/>
                        <a:cs typeface="Arial" panose="020B0604020202020204" pitchFamily="34" charset="0"/>
                      </a:endParaRPr>
                    </a:p>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7"/>
                        </a:rPr>
                        <a:t>Aja.Stoppe@dot.state.fl.us</a:t>
                      </a:r>
                      <a:r>
                        <a:rPr lang="en-US" sz="1200">
                          <a:effectLst/>
                          <a:latin typeface="Arial" panose="020B0604020202020204" pitchFamily="34" charset="0"/>
                          <a:cs typeface="Arial" panose="020B0604020202020204" pitchFamily="34" charset="0"/>
                        </a:rPr>
                        <a:t> </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386-961-7713</a:t>
                      </a:r>
                    </a:p>
                    <a:p>
                      <a:pPr marL="0" marR="0">
                        <a:spcBef>
                          <a:spcPts val="0"/>
                        </a:spcBef>
                        <a:spcAft>
                          <a:spcPts val="0"/>
                        </a:spcAft>
                      </a:pPr>
                      <a:r>
                        <a:rPr lang="en-US" sz="1200">
                          <a:effectLst/>
                          <a:latin typeface="Arial" panose="020B0604020202020204" pitchFamily="34" charset="0"/>
                          <a:cs typeface="Arial" panose="020B0604020202020204" pitchFamily="34" charset="0"/>
                        </a:rPr>
                        <a:t>386-961-7524</a:t>
                      </a:r>
                    </a:p>
                    <a:p>
                      <a:pPr marL="0" marR="0">
                        <a:spcBef>
                          <a:spcPts val="0"/>
                        </a:spcBef>
                        <a:spcAft>
                          <a:spcPts val="0"/>
                        </a:spcAft>
                      </a:pPr>
                      <a:r>
                        <a:rPr lang="en-US" sz="1200">
                          <a:effectLst/>
                          <a:latin typeface="Arial" panose="020B0604020202020204" pitchFamily="34" charset="0"/>
                          <a:cs typeface="Arial" panose="020B0604020202020204" pitchFamily="34" charset="0"/>
                        </a:rPr>
                        <a:t>386-961-7521</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124784324"/>
                  </a:ext>
                </a:extLst>
              </a:tr>
              <a:tr h="554931">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3</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Colby Cleveland,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Joy Swanson Pleas, Backup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Virgie Bowen, Logistics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8"/>
                        </a:rPr>
                        <a:t>Colby.Cleveland@dot.state.fl.us</a:t>
                      </a:r>
                      <a:endParaRPr lang="en-US" sz="1200">
                        <a:effectLst/>
                        <a:latin typeface="Arial" panose="020B0604020202020204" pitchFamily="34" charset="0"/>
                        <a:cs typeface="Arial" panose="020B0604020202020204" pitchFamily="34" charset="0"/>
                      </a:endParaRPr>
                    </a:p>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9"/>
                        </a:rPr>
                        <a:t>Joy.SwansonPleas@dot.state.fl.us</a:t>
                      </a:r>
                      <a:r>
                        <a:rPr lang="en-US" sz="1200">
                          <a:effectLst/>
                          <a:latin typeface="Arial" panose="020B0604020202020204" pitchFamily="34" charset="0"/>
                          <a:cs typeface="Arial" panose="020B0604020202020204" pitchFamily="34" charset="0"/>
                        </a:rPr>
                        <a:t> </a:t>
                      </a:r>
                    </a:p>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10"/>
                        </a:rPr>
                        <a:t>Virgie.Bowen@dot.state.fl.us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850-330-1538</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850-330-1505</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850-330-1520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2529733016"/>
                  </a:ext>
                </a:extLst>
              </a:tr>
              <a:tr h="37826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4</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Cesar Martinez,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Ann Broadwell, Backup Management Contact</a:t>
                      </a: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Molly Winn</a:t>
                      </a:r>
                    </a:p>
                  </a:txBody>
                  <a:tcPr marL="63878" marR="63878" marT="0" marB="0"/>
                </a:tc>
                <a:tc>
                  <a:txBody>
                    <a:bodyPr/>
                    <a:lstStyle/>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1"/>
                        </a:rPr>
                        <a:t>Cesar.Martinez@dot.state.fl.us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2"/>
                        </a:rPr>
                        <a:t>Ann.Broadwell@dot.state.fl.us</a:t>
                      </a:r>
                      <a:endParaRPr lang="en-US" sz="1200" u="sng"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ea typeface="Times New Roman" panose="02020603050405020304" pitchFamily="18" charset="0"/>
                          <a:cs typeface="Arial" panose="020B0604020202020204" pitchFamily="34" charset="0"/>
                          <a:hlinkClick r:id="rId13"/>
                        </a:rPr>
                        <a:t>Molly.Winn@dot.state.fl.us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954-777-4368</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954-777-4325</a:t>
                      </a:r>
                    </a:p>
                    <a:p>
                      <a:pPr marL="0" marR="0">
                        <a:spcBef>
                          <a:spcPts val="0"/>
                        </a:spcBef>
                        <a:spcAft>
                          <a:spcPts val="0"/>
                        </a:spcAft>
                      </a:pPr>
                      <a:r>
                        <a:rPr lang="en-US" sz="1200" dirty="0">
                          <a:effectLst/>
                          <a:latin typeface="Arial" panose="020B0604020202020204" pitchFamily="34" charset="0"/>
                          <a:ea typeface="Times New Roman" panose="02020603050405020304" pitchFamily="18" charset="0"/>
                          <a:cs typeface="Arial" panose="020B0604020202020204" pitchFamily="34" charset="0"/>
                        </a:rPr>
                        <a:t>954-777-4342</a:t>
                      </a:r>
                    </a:p>
                  </a:txBody>
                  <a:tcPr marL="63878" marR="63878" marT="0" marB="0"/>
                </a:tc>
                <a:extLst>
                  <a:ext uri="{0D108BD9-81ED-4DB2-BD59-A6C34878D82A}">
                    <a16:rowId xmlns:a16="http://schemas.microsoft.com/office/drawing/2014/main" val="1835569045"/>
                  </a:ext>
                </a:extLst>
              </a:tr>
              <a:tr h="37826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William G. Walsh,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Karen Snyder</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Kathaleen Linger, Logistics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4"/>
                        </a:rPr>
                        <a:t>William.Walsh@dot.state.fl.us</a:t>
                      </a:r>
                      <a:endParaRPr lang="en-US" sz="1200" u="sng"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5"/>
                        </a:rPr>
                        <a:t>Karen.Snyder@dot.state.fl.us</a:t>
                      </a:r>
                      <a:r>
                        <a:rPr lang="en-US" sz="1200" u="sng"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6"/>
                        </a:rPr>
                        <a:t>Kathaleen.Linger@dot.state.fl.us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386-943-5411</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386-943-5404</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386-943-5413</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2199789155"/>
                  </a:ext>
                </a:extLst>
              </a:tr>
              <a:tr h="56739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Dat Huynh,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Rosa Contreras, Logistics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Stephen Gue, Backup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7"/>
                        </a:rPr>
                        <a:t>dat.huynh@dot.state.fl.us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8"/>
                        </a:rPr>
                        <a:t>Rosa.Contreras@dot.state.fl.us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19"/>
                        </a:rPr>
                        <a:t>Stephen.Gue@dot.state.fl.us</a:t>
                      </a:r>
                      <a:r>
                        <a:rPr lang="en-US"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a:effectLst/>
                          <a:latin typeface="Arial" panose="020B0604020202020204" pitchFamily="34" charset="0"/>
                          <a:cs typeface="Arial" panose="020B0604020202020204" pitchFamily="34" charset="0"/>
                        </a:rPr>
                        <a:t>305-470-5201</a:t>
                      </a:r>
                    </a:p>
                    <a:p>
                      <a:pPr marL="0" marR="0">
                        <a:spcBef>
                          <a:spcPts val="0"/>
                        </a:spcBef>
                        <a:spcAft>
                          <a:spcPts val="0"/>
                        </a:spcAft>
                      </a:pPr>
                      <a:r>
                        <a:rPr lang="en-US" sz="1200">
                          <a:effectLst/>
                          <a:latin typeface="Arial" panose="020B0604020202020204" pitchFamily="34" charset="0"/>
                          <a:cs typeface="Arial" panose="020B0604020202020204" pitchFamily="34" charset="0"/>
                        </a:rPr>
                        <a:t>305-470-5163</a:t>
                      </a:r>
                    </a:p>
                    <a:p>
                      <a:pPr marL="0" marR="0">
                        <a:spcBef>
                          <a:spcPts val="0"/>
                        </a:spcBef>
                        <a:spcAft>
                          <a:spcPts val="0"/>
                        </a:spcAft>
                      </a:pPr>
                      <a:r>
                        <a:rPr lang="en-US" sz="1200">
                          <a:effectLst/>
                          <a:latin typeface="Arial" panose="020B0604020202020204" pitchFamily="34" charset="0"/>
                          <a:cs typeface="Arial" panose="020B0604020202020204" pitchFamily="34" charset="0"/>
                        </a:rPr>
                        <a:t>305-470-5163</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3145500149"/>
                  </a:ext>
                </a:extLst>
              </a:tr>
              <a:tr h="56739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7</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Kirk Bogen, Management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Robin Rhinesmith, Back-up Contact</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Lisa Luberza, Logistics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20"/>
                        </a:rPr>
                        <a:t>Kirk.Bogen@dot.state.fl.us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21"/>
                        </a:rPr>
                        <a:t>Robin.Rhinesmith@dot.state.fl.us</a:t>
                      </a:r>
                      <a:endParaRPr lang="en-US" sz="1200" dirty="0">
                        <a:effectLst/>
                        <a:latin typeface="Arial" panose="020B0604020202020204" pitchFamily="34" charset="0"/>
                        <a:cs typeface="Arial" panose="020B0604020202020204" pitchFamily="34" charset="0"/>
                      </a:endParaRPr>
                    </a:p>
                    <a:p>
                      <a:pPr marL="0" marR="0">
                        <a:spcBef>
                          <a:spcPts val="0"/>
                        </a:spcBef>
                        <a:spcAft>
                          <a:spcPts val="0"/>
                        </a:spcAft>
                      </a:pPr>
                      <a:r>
                        <a:rPr lang="en-US" sz="1200" u="sng" dirty="0">
                          <a:effectLst/>
                          <a:latin typeface="Arial" panose="020B0604020202020204" pitchFamily="34" charset="0"/>
                          <a:cs typeface="Arial" panose="020B0604020202020204" pitchFamily="34" charset="0"/>
                          <a:hlinkClick r:id="rId22"/>
                        </a:rPr>
                        <a:t>Lisa.Luberza@dot.state.fl.us</a:t>
                      </a:r>
                      <a:r>
                        <a:rPr lang="en-US" sz="1200" u="sng"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813-975-6448</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813-975-6496</a:t>
                      </a:r>
                    </a:p>
                    <a:p>
                      <a:pPr marL="0" marR="0">
                        <a:spcBef>
                          <a:spcPts val="0"/>
                        </a:spcBef>
                        <a:spcAft>
                          <a:spcPts val="0"/>
                        </a:spcAft>
                      </a:pPr>
                      <a:r>
                        <a:rPr lang="en-US" sz="1200" dirty="0">
                          <a:effectLst/>
                          <a:latin typeface="Arial" panose="020B0604020202020204" pitchFamily="34" charset="0"/>
                          <a:cs typeface="Arial" panose="020B0604020202020204" pitchFamily="34" charset="0"/>
                        </a:rPr>
                        <a:t>813-975-6748</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3901213868"/>
                  </a:ext>
                </a:extLst>
              </a:tr>
              <a:tr h="18913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FTE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Rax Jung, Contact</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u="sng">
                          <a:effectLst/>
                          <a:latin typeface="Arial" panose="020B0604020202020204" pitchFamily="34" charset="0"/>
                          <a:cs typeface="Arial" panose="020B0604020202020204" pitchFamily="34" charset="0"/>
                          <a:hlinkClick r:id="rId23"/>
                        </a:rPr>
                        <a:t>Rax.Jung@dot.state.fl.us</a:t>
                      </a:r>
                      <a:endParaRPr lang="en-US" sz="120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tc>
                  <a:txBody>
                    <a:bodyPr/>
                    <a:lstStyle/>
                    <a:p>
                      <a:pPr marL="0" marR="0">
                        <a:spcBef>
                          <a:spcPts val="0"/>
                        </a:spcBef>
                        <a:spcAft>
                          <a:spcPts val="0"/>
                        </a:spcAft>
                      </a:pPr>
                      <a:r>
                        <a:rPr lang="en-US" sz="1200" dirty="0">
                          <a:effectLst/>
                          <a:latin typeface="Arial" panose="020B0604020202020204" pitchFamily="34" charset="0"/>
                          <a:cs typeface="Arial" panose="020B0604020202020204" pitchFamily="34" charset="0"/>
                        </a:rPr>
                        <a:t>407-264-3870</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a:txBody>
                  <a:tcPr marL="63878" marR="63878" marT="0" marB="0"/>
                </a:tc>
                <a:extLst>
                  <a:ext uri="{0D108BD9-81ED-4DB2-BD59-A6C34878D82A}">
                    <a16:rowId xmlns:a16="http://schemas.microsoft.com/office/drawing/2014/main" val="3202768958"/>
                  </a:ext>
                </a:extLst>
              </a:tr>
            </a:tbl>
          </a:graphicData>
        </a:graphic>
      </p:graphicFrame>
      <p:sp>
        <p:nvSpPr>
          <p:cNvPr id="4" name="Slide Number Placeholder 3">
            <a:extLst>
              <a:ext uri="{FF2B5EF4-FFF2-40B4-BE49-F238E27FC236}">
                <a16:creationId xmlns:a16="http://schemas.microsoft.com/office/drawing/2014/main" id="{F25CB49B-32BC-4D55-9A0C-0BB90FF486A1}"/>
              </a:ext>
            </a:extLst>
          </p:cNvPr>
          <p:cNvSpPr>
            <a:spLocks noGrp="1"/>
          </p:cNvSpPr>
          <p:nvPr>
            <p:ph type="sldNum" sz="quarter" idx="12"/>
          </p:nvPr>
        </p:nvSpPr>
        <p:spPr/>
        <p:txBody>
          <a:bodyPr/>
          <a:lstStyle/>
          <a:p>
            <a:fld id="{C36A997D-243A-4F89-9286-B2689FAEAD31}" type="slidenum">
              <a:rPr lang="en-US" smtClean="0"/>
              <a:t>28</a:t>
            </a:fld>
            <a:endParaRPr lang="en-US" dirty="0"/>
          </a:p>
        </p:txBody>
      </p:sp>
    </p:spTree>
    <p:extLst>
      <p:ext uri="{BB962C8B-B14F-4D97-AF65-F5344CB8AC3E}">
        <p14:creationId xmlns:p14="http://schemas.microsoft.com/office/powerpoint/2010/main" val="2818805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2074D9-4C71-4862-BA73-ACF689B5096F}"/>
              </a:ext>
            </a:extLst>
          </p:cNvPr>
          <p:cNvSpPr>
            <a:spLocks noGrp="1"/>
          </p:cNvSpPr>
          <p:nvPr>
            <p:ph type="title"/>
          </p:nvPr>
        </p:nvSpPr>
        <p:spPr>
          <a:xfrm>
            <a:off x="228600" y="274638"/>
            <a:ext cx="8229600" cy="639762"/>
          </a:xfrm>
        </p:spPr>
        <p:txBody>
          <a:bodyPr/>
          <a:lstStyle/>
          <a:p>
            <a:r>
              <a:rPr lang="en-US" dirty="0"/>
              <a:t>Interview itself	</a:t>
            </a:r>
          </a:p>
        </p:txBody>
      </p:sp>
      <p:sp>
        <p:nvSpPr>
          <p:cNvPr id="9" name="Content Placeholder 8">
            <a:extLst>
              <a:ext uri="{FF2B5EF4-FFF2-40B4-BE49-F238E27FC236}">
                <a16:creationId xmlns:a16="http://schemas.microsoft.com/office/drawing/2014/main" id="{1197A5DE-E8D0-4826-8716-2324812C7D63}"/>
              </a:ext>
            </a:extLst>
          </p:cNvPr>
          <p:cNvSpPr>
            <a:spLocks noGrp="1"/>
          </p:cNvSpPr>
          <p:nvPr>
            <p:ph idx="1"/>
          </p:nvPr>
        </p:nvSpPr>
        <p:spPr>
          <a:xfrm>
            <a:off x="563880" y="1129957"/>
            <a:ext cx="8016240" cy="4602480"/>
          </a:xfrm>
        </p:spPr>
        <p:txBody>
          <a:bodyPr>
            <a:normAutofit/>
          </a:bodyPr>
          <a:lstStyle/>
          <a:p>
            <a:r>
              <a:rPr lang="en-US" sz="2800" dirty="0"/>
              <a:t>Know your interview date, time, and location</a:t>
            </a:r>
          </a:p>
          <a:p>
            <a:r>
              <a:rPr lang="en-US" sz="2800" dirty="0"/>
              <a:t>In the District, these will be conducted over our Video Conference Equipment</a:t>
            </a:r>
          </a:p>
          <a:p>
            <a:r>
              <a:rPr lang="en-US" sz="2800" dirty="0"/>
              <a:t>We are anticipating project specific questions </a:t>
            </a:r>
          </a:p>
          <a:p>
            <a:r>
              <a:rPr lang="en-US" sz="2800" dirty="0"/>
              <a:t>We are also expecting questions on financial authorizations, emergency projects, and interchange access request processes</a:t>
            </a:r>
          </a:p>
          <a:p>
            <a:r>
              <a:rPr lang="en-US" sz="2800" dirty="0"/>
              <a:t>Once the interview is complete, please attend the debrief session</a:t>
            </a:r>
          </a:p>
          <a:p>
            <a:endParaRPr lang="en-US" dirty="0"/>
          </a:p>
        </p:txBody>
      </p:sp>
      <p:sp>
        <p:nvSpPr>
          <p:cNvPr id="7" name="Slide Number Placeholder 6">
            <a:extLst>
              <a:ext uri="{FF2B5EF4-FFF2-40B4-BE49-F238E27FC236}">
                <a16:creationId xmlns:a16="http://schemas.microsoft.com/office/drawing/2014/main" id="{4377C96C-147B-4926-A8B3-1A786D93BABC}"/>
              </a:ext>
            </a:extLst>
          </p:cNvPr>
          <p:cNvSpPr>
            <a:spLocks noGrp="1"/>
          </p:cNvSpPr>
          <p:nvPr>
            <p:ph type="sldNum" sz="quarter" idx="12"/>
          </p:nvPr>
        </p:nvSpPr>
        <p:spPr/>
        <p:txBody>
          <a:bodyPr/>
          <a:lstStyle/>
          <a:p>
            <a:fld id="{C36A997D-243A-4F89-9286-B2689FAEAD31}" type="slidenum">
              <a:rPr lang="en-US" smtClean="0"/>
              <a:t>29</a:t>
            </a:fld>
            <a:endParaRPr lang="en-US" dirty="0"/>
          </a:p>
        </p:txBody>
      </p:sp>
      <p:pic>
        <p:nvPicPr>
          <p:cNvPr id="5" name="Picture 4">
            <a:extLst>
              <a:ext uri="{FF2B5EF4-FFF2-40B4-BE49-F238E27FC236}">
                <a16:creationId xmlns:a16="http://schemas.microsoft.com/office/drawing/2014/main" id="{B7CF0778-F795-4BD8-BFB5-323ECB64BF33}"/>
              </a:ext>
            </a:extLst>
          </p:cNvPr>
          <p:cNvPicPr>
            <a:picLocks noChangeAspect="1"/>
          </p:cNvPicPr>
          <p:nvPr/>
        </p:nvPicPr>
        <p:blipFill rotWithShape="1">
          <a:blip r:embed="rId3">
            <a:extLst>
              <a:ext uri="{28A0092B-C50C-407E-A947-70E740481C1C}">
                <a14:useLocalDpi xmlns:a14="http://schemas.microsoft.com/office/drawing/2010/main" val="0"/>
              </a:ext>
            </a:extLst>
          </a:blip>
          <a:srcRect l="8535" t="16216" b="18919"/>
          <a:stretch/>
        </p:blipFill>
        <p:spPr>
          <a:xfrm>
            <a:off x="2895600" y="4953000"/>
            <a:ext cx="3751689" cy="1401115"/>
          </a:xfrm>
          <a:prstGeom prst="rect">
            <a:avLst/>
          </a:prstGeom>
        </p:spPr>
      </p:pic>
    </p:spTree>
    <p:extLst>
      <p:ext uri="{BB962C8B-B14F-4D97-AF65-F5344CB8AC3E}">
        <p14:creationId xmlns:p14="http://schemas.microsoft.com/office/powerpoint/2010/main" val="438558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447800"/>
            <a:ext cx="4556760" cy="2566451"/>
          </a:xfrm>
          <a:prstGeom prst="rect">
            <a:avLst/>
          </a:prstGeom>
        </p:spPr>
      </p:pic>
      <p:sp>
        <p:nvSpPr>
          <p:cNvPr id="2" name="Title 1"/>
          <p:cNvSpPr>
            <a:spLocks noGrp="1"/>
          </p:cNvSpPr>
          <p:nvPr>
            <p:ph type="title"/>
          </p:nvPr>
        </p:nvSpPr>
        <p:spPr>
          <a:xfrm>
            <a:off x="228600" y="124897"/>
            <a:ext cx="8229600" cy="797479"/>
          </a:xfrm>
        </p:spPr>
        <p:txBody>
          <a:bodyPr/>
          <a:lstStyle/>
          <a:p>
            <a:r>
              <a:rPr lang="en-US" dirty="0"/>
              <a:t>Agenda</a:t>
            </a:r>
            <a:endParaRPr lang="en-US" dirty="0">
              <a:solidFill>
                <a:srgbClr val="FF0000"/>
              </a:solidFill>
              <a:highlight>
                <a:srgbClr val="FFFF00"/>
              </a:highlight>
            </a:endParaRPr>
          </a:p>
        </p:txBody>
      </p:sp>
      <p:sp>
        <p:nvSpPr>
          <p:cNvPr id="5" name="Content Placeholder 4"/>
          <p:cNvSpPr>
            <a:spLocks noGrp="1"/>
          </p:cNvSpPr>
          <p:nvPr>
            <p:ph idx="1"/>
          </p:nvPr>
        </p:nvSpPr>
        <p:spPr>
          <a:xfrm>
            <a:off x="457200" y="1072117"/>
            <a:ext cx="8229600" cy="5054363"/>
          </a:xfrm>
        </p:spPr>
        <p:txBody>
          <a:bodyPr/>
          <a:lstStyle/>
          <a:p>
            <a:r>
              <a:rPr lang="en-US" dirty="0"/>
              <a:t>Pre-Audit</a:t>
            </a:r>
          </a:p>
          <a:p>
            <a:r>
              <a:rPr lang="en-US" dirty="0"/>
              <a:t>During Audit</a:t>
            </a:r>
          </a:p>
          <a:p>
            <a:r>
              <a:rPr lang="en-US" dirty="0"/>
              <a:t>Post Audit</a:t>
            </a:r>
          </a:p>
          <a:p>
            <a:r>
              <a:rPr lang="en-US" dirty="0"/>
              <a:t>Interview Preparation</a:t>
            </a:r>
          </a:p>
          <a:p>
            <a:r>
              <a:rPr lang="en-US" dirty="0"/>
              <a:t>Closing</a:t>
            </a:r>
          </a:p>
        </p:txBody>
      </p:sp>
      <p:sp>
        <p:nvSpPr>
          <p:cNvPr id="4" name="Slide Number Placeholder 3"/>
          <p:cNvSpPr>
            <a:spLocks noGrp="1"/>
          </p:cNvSpPr>
          <p:nvPr>
            <p:ph type="sldNum" sz="quarter" idx="12"/>
          </p:nvPr>
        </p:nvSpPr>
        <p:spPr/>
        <p:txBody>
          <a:bodyPr/>
          <a:lstStyle/>
          <a:p>
            <a:fld id="{C36A997D-243A-4F89-9286-B2689FAEAD31}" type="slidenum">
              <a:rPr lang="en-US" smtClean="0"/>
              <a:t>3</a:t>
            </a:fld>
            <a:endParaRPr lang="en-US"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8535" t="16216" b="18919"/>
          <a:stretch/>
        </p:blipFill>
        <p:spPr>
          <a:xfrm>
            <a:off x="2650236" y="4696286"/>
            <a:ext cx="3386328" cy="1579935"/>
          </a:xfrm>
          <a:prstGeom prst="rect">
            <a:avLst/>
          </a:prstGeom>
        </p:spPr>
      </p:pic>
    </p:spTree>
    <p:extLst>
      <p:ext uri="{BB962C8B-B14F-4D97-AF65-F5344CB8AC3E}">
        <p14:creationId xmlns:p14="http://schemas.microsoft.com/office/powerpoint/2010/main" val="1838907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Audit Interview Tips and Questions</a:t>
            </a:r>
          </a:p>
        </p:txBody>
      </p:sp>
    </p:spTree>
    <p:extLst>
      <p:ext uri="{BB962C8B-B14F-4D97-AF65-F5344CB8AC3E}">
        <p14:creationId xmlns:p14="http://schemas.microsoft.com/office/powerpoint/2010/main" val="39735496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229600" cy="609600"/>
          </a:xfrm>
        </p:spPr>
        <p:txBody>
          <a:bodyPr/>
          <a:lstStyle/>
          <a:p>
            <a:r>
              <a:rPr lang="en-US" dirty="0"/>
              <a:t>Tips for Audit Interview</a:t>
            </a:r>
          </a:p>
        </p:txBody>
      </p:sp>
      <p:sp>
        <p:nvSpPr>
          <p:cNvPr id="3" name="Content Placeholder 2"/>
          <p:cNvSpPr>
            <a:spLocks noGrp="1"/>
          </p:cNvSpPr>
          <p:nvPr>
            <p:ph idx="1"/>
          </p:nvPr>
        </p:nvSpPr>
        <p:spPr>
          <a:xfrm>
            <a:off x="457200" y="1219200"/>
            <a:ext cx="8366760" cy="4937760"/>
          </a:xfrm>
        </p:spPr>
        <p:txBody>
          <a:bodyPr>
            <a:normAutofit lnSpcReduction="10000"/>
          </a:bodyPr>
          <a:lstStyle/>
          <a:p>
            <a:r>
              <a:rPr lang="en-US" sz="2800" dirty="0"/>
              <a:t>Know your role &amp; be prepared to talk about it</a:t>
            </a:r>
          </a:p>
          <a:p>
            <a:r>
              <a:rPr lang="en-US" sz="2800" dirty="0"/>
              <a:t>Listen carefully to the auditor’s questions and answer what is asked</a:t>
            </a:r>
          </a:p>
          <a:p>
            <a:pPr marL="171450" lvl="1">
              <a:lnSpc>
                <a:spcPct val="95000"/>
              </a:lnSpc>
              <a:buFont typeface="Arial" panose="020B0604020202020204" pitchFamily="34" charset="0"/>
              <a:buChar char="•"/>
            </a:pPr>
            <a:r>
              <a:rPr lang="en-US" sz="2800" dirty="0"/>
              <a:t>Take your time to respond</a:t>
            </a:r>
          </a:p>
          <a:p>
            <a:pPr marL="171450" lvl="1">
              <a:lnSpc>
                <a:spcPct val="95000"/>
              </a:lnSpc>
              <a:buFont typeface="Arial" panose="020B0604020202020204" pitchFamily="34" charset="0"/>
              <a:buChar char="•"/>
            </a:pPr>
            <a:r>
              <a:rPr lang="en-US" sz="2800" dirty="0"/>
              <a:t>Keep answers short, focused, and accurate</a:t>
            </a:r>
          </a:p>
          <a:p>
            <a:pPr marL="171450" lvl="1">
              <a:lnSpc>
                <a:spcPct val="95000"/>
              </a:lnSpc>
              <a:buFont typeface="Arial" panose="020B0604020202020204" pitchFamily="34" charset="0"/>
              <a:buChar char="•"/>
            </a:pPr>
            <a:r>
              <a:rPr lang="en-US" sz="2800" dirty="0"/>
              <a:t>If you do not understand the auditor’s question, ask for clarification</a:t>
            </a:r>
          </a:p>
          <a:p>
            <a:pPr marL="171450" lvl="1">
              <a:lnSpc>
                <a:spcPct val="95000"/>
              </a:lnSpc>
              <a:buFont typeface="Arial" panose="020B0604020202020204" pitchFamily="34" charset="0"/>
              <a:buChar char="•"/>
            </a:pPr>
            <a:r>
              <a:rPr lang="en-US" sz="2800" dirty="0"/>
              <a:t>Provide answers based upon your knowledge related to your experience &amp; role</a:t>
            </a:r>
          </a:p>
          <a:p>
            <a:pPr marL="171450" lvl="1">
              <a:lnSpc>
                <a:spcPct val="95000"/>
              </a:lnSpc>
              <a:buFont typeface="Arial" panose="020B0604020202020204" pitchFamily="34" charset="0"/>
              <a:buChar char="•"/>
            </a:pPr>
            <a:r>
              <a:rPr lang="en-US" sz="2800" dirty="0"/>
              <a:t>If you cannot respond to a question, tell the auditor that you do not know the answer</a:t>
            </a:r>
          </a:p>
        </p:txBody>
      </p:sp>
      <p:sp>
        <p:nvSpPr>
          <p:cNvPr id="4" name="Slide Number Placeholder 3"/>
          <p:cNvSpPr>
            <a:spLocks noGrp="1"/>
          </p:cNvSpPr>
          <p:nvPr>
            <p:ph type="sldNum" sz="quarter" idx="12"/>
          </p:nvPr>
        </p:nvSpPr>
        <p:spPr/>
        <p:txBody>
          <a:bodyPr/>
          <a:lstStyle/>
          <a:p>
            <a:fld id="{C36A997D-243A-4F89-9286-B2689FAEAD31}" type="slidenum">
              <a:rPr lang="en-US" smtClean="0"/>
              <a:t>31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644" y="228601"/>
            <a:ext cx="2278405" cy="1371600"/>
          </a:xfrm>
          <a:prstGeom prst="rect">
            <a:avLst/>
          </a:prstGeom>
        </p:spPr>
      </p:pic>
    </p:spTree>
    <p:extLst>
      <p:ext uri="{BB962C8B-B14F-4D97-AF65-F5344CB8AC3E}">
        <p14:creationId xmlns:p14="http://schemas.microsoft.com/office/powerpoint/2010/main" val="664763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101" y="304800"/>
            <a:ext cx="1499499" cy="762000"/>
          </a:xfrm>
        </p:spPr>
        <p:txBody>
          <a:bodyPr>
            <a:normAutofit fontScale="90000"/>
          </a:bodyPr>
          <a:lstStyle/>
          <a:p>
            <a:r>
              <a:rPr lang="en-US" dirty="0"/>
              <a:t>Tip Takeaways</a:t>
            </a:r>
          </a:p>
        </p:txBody>
      </p:sp>
      <p:sp>
        <p:nvSpPr>
          <p:cNvPr id="3" name="Content Placeholder 2"/>
          <p:cNvSpPr>
            <a:spLocks noGrp="1"/>
          </p:cNvSpPr>
          <p:nvPr>
            <p:ph idx="1"/>
          </p:nvPr>
        </p:nvSpPr>
        <p:spPr>
          <a:xfrm>
            <a:off x="2286000" y="533400"/>
            <a:ext cx="6019800" cy="5880840"/>
          </a:xfrm>
        </p:spPr>
        <p:txBody>
          <a:bodyPr>
            <a:normAutofit/>
          </a:bodyPr>
          <a:lstStyle/>
          <a:p>
            <a:pPr marL="0" indent="0">
              <a:buNone/>
            </a:pPr>
            <a:r>
              <a:rPr lang="en-US" dirty="0"/>
              <a:t>LISTEN—Hear the Question</a:t>
            </a:r>
          </a:p>
          <a:p>
            <a:pPr lvl="1"/>
            <a:r>
              <a:rPr lang="en-US" dirty="0"/>
              <a:t>Don’t Guess</a:t>
            </a:r>
          </a:p>
          <a:p>
            <a:pPr lvl="1"/>
            <a:r>
              <a:rPr lang="en-US" dirty="0"/>
              <a:t>Ask for Clarification</a:t>
            </a:r>
          </a:p>
          <a:p>
            <a:pPr marL="230188" lvl="1" indent="0">
              <a:buNone/>
            </a:pPr>
            <a:r>
              <a:rPr lang="en-US" dirty="0"/>
              <a:t>THINK—Consider the Question</a:t>
            </a:r>
          </a:p>
          <a:p>
            <a:pPr lvl="1"/>
            <a:r>
              <a:rPr lang="en-US" dirty="0"/>
              <a:t>Pause before answering</a:t>
            </a:r>
          </a:p>
          <a:p>
            <a:pPr lvl="1"/>
            <a:r>
              <a:rPr lang="en-US" dirty="0"/>
              <a:t>It’s okay to say “I don’t know.”</a:t>
            </a:r>
          </a:p>
          <a:p>
            <a:pPr marL="0" indent="0">
              <a:buNone/>
            </a:pPr>
            <a:r>
              <a:rPr lang="en-US" dirty="0"/>
              <a:t>ANSWER—Only the Question Asked</a:t>
            </a:r>
          </a:p>
          <a:p>
            <a:pPr lvl="1"/>
            <a:r>
              <a:rPr lang="en-US" dirty="0"/>
              <a:t>Don’t volunteer information.</a:t>
            </a:r>
          </a:p>
          <a:p>
            <a:pPr lvl="1"/>
            <a:r>
              <a:rPr lang="en-US" dirty="0"/>
              <a:t>Don’t think you know what they’re going for, answer the question asked.</a:t>
            </a:r>
          </a:p>
          <a:p>
            <a:pPr marL="0" indent="0">
              <a:buNone/>
            </a:pPr>
            <a:r>
              <a:rPr lang="en-US" dirty="0"/>
              <a:t>ALWAYS be polite &amp; answer truthfully.</a:t>
            </a:r>
          </a:p>
          <a:p>
            <a:pPr marL="230188" lvl="1" indent="0">
              <a:buNone/>
            </a:pPr>
            <a:endParaRPr lang="en-US" dirty="0"/>
          </a:p>
          <a:p>
            <a:pPr marL="230188" lvl="1"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C36A997D-243A-4F89-9286-B2689FAEAD31}" type="slidenum">
              <a:rPr lang="en-US" smtClean="0"/>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61" y="1371600"/>
            <a:ext cx="1828800" cy="1981200"/>
          </a:xfrm>
          <a:prstGeom prst="rect">
            <a:avLst/>
          </a:prstGeom>
          <a:ln w="19050">
            <a:solidFill>
              <a:srgbClr val="007BA2"/>
            </a:solidFill>
          </a:ln>
        </p:spPr>
      </p:pic>
    </p:spTree>
    <p:extLst>
      <p:ext uri="{BB962C8B-B14F-4D97-AF65-F5344CB8AC3E}">
        <p14:creationId xmlns:p14="http://schemas.microsoft.com/office/powerpoint/2010/main" val="8739940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Post Audit</a:t>
            </a:r>
          </a:p>
        </p:txBody>
      </p:sp>
    </p:spTree>
    <p:extLst>
      <p:ext uri="{BB962C8B-B14F-4D97-AF65-F5344CB8AC3E}">
        <p14:creationId xmlns:p14="http://schemas.microsoft.com/office/powerpoint/2010/main" val="769224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53" y="321739"/>
            <a:ext cx="8039100" cy="690799"/>
          </a:xfrm>
        </p:spPr>
        <p:txBody>
          <a:bodyPr/>
          <a:lstStyle/>
          <a:p>
            <a:r>
              <a:rPr lang="en-US" dirty="0"/>
              <a:t>Post Audit</a:t>
            </a:r>
          </a:p>
        </p:txBody>
      </p:sp>
      <p:sp>
        <p:nvSpPr>
          <p:cNvPr id="3" name="Content Placeholder 2"/>
          <p:cNvSpPr>
            <a:spLocks noGrp="1"/>
          </p:cNvSpPr>
          <p:nvPr>
            <p:ph idx="1"/>
          </p:nvPr>
        </p:nvSpPr>
        <p:spPr>
          <a:xfrm>
            <a:off x="2743200" y="1219200"/>
            <a:ext cx="6019800" cy="4724400"/>
          </a:xfrm>
        </p:spPr>
        <p:txBody>
          <a:bodyPr>
            <a:normAutofit/>
          </a:bodyPr>
          <a:lstStyle/>
          <a:p>
            <a:r>
              <a:rPr lang="en-US" dirty="0"/>
              <a:t>FHWA will brief OEM at end of audit week</a:t>
            </a:r>
          </a:p>
          <a:p>
            <a:r>
              <a:rPr lang="en-US" dirty="0"/>
              <a:t>FHWA will create an initial draft of the audit report and share with FDOT, which has up to 30 days to respond</a:t>
            </a:r>
          </a:p>
          <a:p>
            <a:r>
              <a:rPr lang="en-US" dirty="0"/>
              <a:t>Several FHWA/FDOT meetings may occur to discuss findings and resolve issues</a:t>
            </a:r>
          </a:p>
          <a:p>
            <a:r>
              <a:rPr lang="en-US" dirty="0"/>
              <a:t>FHWA will publish draft report in the Federal Register (FR) for 30 day comment period</a:t>
            </a:r>
          </a:p>
          <a:p>
            <a:r>
              <a:rPr lang="en-US" dirty="0"/>
              <a:t>FHWA will publish final report in FR and FDOT will resolve any corrective actions identified; FHWA will monitor in the 2020 audit</a:t>
            </a:r>
          </a:p>
        </p:txBody>
      </p:sp>
      <p:sp>
        <p:nvSpPr>
          <p:cNvPr id="4" name="Slide Number Placeholder 3"/>
          <p:cNvSpPr>
            <a:spLocks noGrp="1"/>
          </p:cNvSpPr>
          <p:nvPr>
            <p:ph type="sldNum" sz="quarter" idx="12"/>
          </p:nvPr>
        </p:nvSpPr>
        <p:spPr/>
        <p:txBody>
          <a:bodyPr/>
          <a:lstStyle/>
          <a:p>
            <a:fld id="{C36A997D-243A-4F89-9286-B2689FAEAD31}" type="slidenum">
              <a:rPr lang="en-US" smtClean="0"/>
              <a:t>34</a:t>
            </a:fld>
            <a:endParaRPr lang="en-US" dirty="0"/>
          </a:p>
        </p:txBody>
      </p:sp>
      <p:pic>
        <p:nvPicPr>
          <p:cNvPr id="5" name="Picture 4">
            <a:extLst>
              <a:ext uri="{FF2B5EF4-FFF2-40B4-BE49-F238E27FC236}">
                <a16:creationId xmlns:a16="http://schemas.microsoft.com/office/drawing/2014/main" id="{80EB5B14-3A65-4242-B090-EC597EBE11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079" y="1371600"/>
            <a:ext cx="2110153" cy="2286000"/>
          </a:xfrm>
          <a:prstGeom prst="rect">
            <a:avLst/>
          </a:prstGeom>
          <a:ln w="19050">
            <a:solidFill>
              <a:srgbClr val="007BA2"/>
            </a:solidFill>
          </a:ln>
        </p:spPr>
      </p:pic>
    </p:spTree>
    <p:extLst>
      <p:ext uri="{BB962C8B-B14F-4D97-AF65-F5344CB8AC3E}">
        <p14:creationId xmlns:p14="http://schemas.microsoft.com/office/powerpoint/2010/main" val="2457687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Slide Number Placeholder 3"/>
          <p:cNvSpPr>
            <a:spLocks noGrp="1"/>
          </p:cNvSpPr>
          <p:nvPr>
            <p:ph type="sldNum" sz="quarter" idx="12"/>
          </p:nvPr>
        </p:nvSpPr>
        <p:spPr/>
        <p:txBody>
          <a:bodyPr/>
          <a:lstStyle/>
          <a:p>
            <a:fld id="{C36A997D-243A-4F89-9286-B2689FAEAD31}" type="slidenum">
              <a:rPr lang="en-US" smtClean="0"/>
              <a:t>35</a:t>
            </a:fld>
            <a:endParaRPr lang="en-US" dirty="0"/>
          </a:p>
        </p:txBody>
      </p:sp>
      <p:pic>
        <p:nvPicPr>
          <p:cNvPr id="6146" name="Picture 2" descr="Image result for question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664" y="1676400"/>
            <a:ext cx="8746688"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1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229600" cy="614599"/>
          </a:xfrm>
        </p:spPr>
        <p:txBody>
          <a:bodyPr/>
          <a:lstStyle/>
          <a:p>
            <a:r>
              <a:rPr lang="en-US" dirty="0"/>
              <a:t>Three Years of FHWA Audits</a:t>
            </a:r>
          </a:p>
        </p:txBody>
      </p:sp>
      <p:sp>
        <p:nvSpPr>
          <p:cNvPr id="3" name="Content Placeholder 2"/>
          <p:cNvSpPr>
            <a:spLocks noGrp="1"/>
          </p:cNvSpPr>
          <p:nvPr>
            <p:ph idx="1"/>
          </p:nvPr>
        </p:nvSpPr>
        <p:spPr>
          <a:xfrm>
            <a:off x="457200" y="1188720"/>
            <a:ext cx="8229600" cy="4937760"/>
          </a:xfrm>
        </p:spPr>
        <p:txBody>
          <a:bodyPr>
            <a:normAutofit fontScale="92500" lnSpcReduction="10000"/>
          </a:bodyPr>
          <a:lstStyle/>
          <a:p>
            <a:pPr marL="0" indent="0">
              <a:buNone/>
            </a:pPr>
            <a:r>
              <a:rPr lang="en-US" b="1" dirty="0"/>
              <a:t>2019</a:t>
            </a:r>
          </a:p>
          <a:p>
            <a:r>
              <a:rPr lang="en-US" dirty="0"/>
              <a:t>Focus Topics – Environmental Documentation, Funding Authorizations, Interchange Access Request Policy, Emergency Repairs</a:t>
            </a:r>
          </a:p>
          <a:p>
            <a:pPr marL="0" indent="0">
              <a:buNone/>
            </a:pPr>
            <a:r>
              <a:rPr lang="en-US" b="1" dirty="0"/>
              <a:t>2018</a:t>
            </a:r>
          </a:p>
          <a:p>
            <a:r>
              <a:rPr lang="en-US" dirty="0"/>
              <a:t>Focus Topics – Endangered Species Act, Essential Fish Habitat, Commitments, Environmental Documentation</a:t>
            </a:r>
          </a:p>
          <a:p>
            <a:r>
              <a:rPr lang="en-US" dirty="0"/>
              <a:t>Findings – 16 Successful Practices, Two Observations on ESA and Commitments, One Non-Compliance on Environmental Documentation </a:t>
            </a:r>
          </a:p>
          <a:p>
            <a:pPr marL="0" indent="0">
              <a:buNone/>
            </a:pPr>
            <a:r>
              <a:rPr lang="en-US" b="1" dirty="0"/>
              <a:t>2017</a:t>
            </a:r>
          </a:p>
          <a:p>
            <a:r>
              <a:rPr lang="en-US" dirty="0"/>
              <a:t>Focus Topics – Planning Consistency, QA/QC, Section 106, Protected Species and Habitat, Environmental Documentation</a:t>
            </a:r>
          </a:p>
          <a:p>
            <a:r>
              <a:rPr lang="en-US" dirty="0"/>
              <a:t>Findings – 13 Successful Practices; Three Observations on Commitment Documentation, Program Level Coordination with FHWA,  and QA/QC; and One Non-Compliance on Project File Documentation</a:t>
            </a:r>
          </a:p>
        </p:txBody>
      </p:sp>
      <p:sp>
        <p:nvSpPr>
          <p:cNvPr id="4" name="Slide Number Placeholder 3"/>
          <p:cNvSpPr>
            <a:spLocks noGrp="1"/>
          </p:cNvSpPr>
          <p:nvPr>
            <p:ph type="sldNum" sz="quarter" idx="12"/>
          </p:nvPr>
        </p:nvSpPr>
        <p:spPr/>
        <p:txBody>
          <a:bodyPr/>
          <a:lstStyle/>
          <a:p>
            <a:fld id="{C36A997D-243A-4F89-9286-B2689FAEAD31}" type="slidenum">
              <a:rPr lang="en-US" smtClean="0"/>
              <a:t>4</a:t>
            </a:fld>
            <a:endParaRPr lang="en-US" dirty="0"/>
          </a:p>
        </p:txBody>
      </p:sp>
    </p:spTree>
    <p:extLst>
      <p:ext uri="{BB962C8B-B14F-4D97-AF65-F5344CB8AC3E}">
        <p14:creationId xmlns:p14="http://schemas.microsoft.com/office/powerpoint/2010/main" val="319304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2018 FHWA Audit </a:t>
            </a:r>
          </a:p>
        </p:txBody>
      </p:sp>
    </p:spTree>
    <p:extLst>
      <p:ext uri="{BB962C8B-B14F-4D97-AF65-F5344CB8AC3E}">
        <p14:creationId xmlns:p14="http://schemas.microsoft.com/office/powerpoint/2010/main" val="364176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25" y="247358"/>
            <a:ext cx="8797159" cy="475957"/>
          </a:xfrm>
        </p:spPr>
        <p:txBody>
          <a:bodyPr>
            <a:noAutofit/>
          </a:bodyPr>
          <a:lstStyle/>
          <a:p>
            <a:r>
              <a:rPr lang="en-US" b="1" dirty="0"/>
              <a:t>2</a:t>
            </a:r>
            <a:r>
              <a:rPr lang="en-US" b="1" baseline="30000" dirty="0"/>
              <a:t>nd</a:t>
            </a:r>
            <a:r>
              <a:rPr lang="en-US" b="1" dirty="0"/>
              <a:t> FHWA Audit Report Findings (2018)</a:t>
            </a:r>
          </a:p>
        </p:txBody>
      </p:sp>
      <p:sp>
        <p:nvSpPr>
          <p:cNvPr id="3" name="Content Placeholder 2"/>
          <p:cNvSpPr>
            <a:spLocks noGrp="1"/>
          </p:cNvSpPr>
          <p:nvPr>
            <p:ph idx="1"/>
          </p:nvPr>
        </p:nvSpPr>
        <p:spPr>
          <a:xfrm>
            <a:off x="304800" y="2169112"/>
            <a:ext cx="8647684" cy="4256850"/>
          </a:xfrm>
        </p:spPr>
        <p:txBody>
          <a:bodyPr>
            <a:normAutofit/>
          </a:bodyPr>
          <a:lstStyle/>
          <a:p>
            <a:pPr marL="0" indent="0">
              <a:buNone/>
            </a:pPr>
            <a:r>
              <a:rPr lang="en-US" altLang="en-US" b="1" dirty="0"/>
              <a:t>1-Non-Compliance Findings: </a:t>
            </a:r>
          </a:p>
          <a:p>
            <a:pPr marL="682625" indent="-457200">
              <a:buFont typeface="+mj-lt"/>
              <a:buAutoNum type="arabicPeriod"/>
            </a:pPr>
            <a:r>
              <a:rPr lang="en-US" sz="2100" dirty="0"/>
              <a:t>Some FDOT project files contain insufficient documentation to support the environmental analysis or decision. – FDOT has provided details responses on all project files and is actively coordinating with the FHWA audit team to remove projects from this non-compliance observation</a:t>
            </a:r>
          </a:p>
          <a:p>
            <a:pPr marL="0" indent="0">
              <a:buNone/>
            </a:pPr>
            <a:r>
              <a:rPr lang="en-US" altLang="en-US" b="1" dirty="0"/>
              <a:t>2-Observations:</a:t>
            </a:r>
          </a:p>
          <a:p>
            <a:pPr marL="682625" indent="-457200">
              <a:buFont typeface="+mj-lt"/>
              <a:buAutoNum type="arabicPeriod"/>
            </a:pPr>
            <a:r>
              <a:rPr lang="en-US" sz="2100" dirty="0"/>
              <a:t>FDOT’s definition of “commitment” excludes necessary mitigation as required by Federal regulation – FDOT disagrees with this assertion and is actively working with FHWA audit team to resolve</a:t>
            </a:r>
          </a:p>
          <a:p>
            <a:pPr marL="682625" indent="-457200">
              <a:buFont typeface="+mj-lt"/>
              <a:buAutoNum type="arabicPeriod"/>
            </a:pPr>
            <a:r>
              <a:rPr lang="en-US" altLang="en-US" sz="2100" dirty="0"/>
              <a:t>ESA assessment was unsupported on certain projects. – FDOT has worked with USFWS and received approval to use their Species Key and make no-effect determinations as the lead federal agency</a:t>
            </a:r>
          </a:p>
        </p:txBody>
      </p:sp>
      <p:sp>
        <p:nvSpPr>
          <p:cNvPr id="4" name="Slide Number Placeholder 3"/>
          <p:cNvSpPr>
            <a:spLocks noGrp="1"/>
          </p:cNvSpPr>
          <p:nvPr>
            <p:ph type="sldNum" sz="quarter" idx="12"/>
          </p:nvPr>
        </p:nvSpPr>
        <p:spPr/>
        <p:txBody>
          <a:bodyPr/>
          <a:lstStyle/>
          <a:p>
            <a:fld id="{C36A997D-243A-4F89-9286-B2689FAEAD31}" type="slidenum">
              <a:rPr lang="en-US" smtClean="0"/>
              <a:t>6</a:t>
            </a:fld>
            <a:endParaRPr lang="en-US" dirty="0"/>
          </a:p>
        </p:txBody>
      </p:sp>
      <p:pic>
        <p:nvPicPr>
          <p:cNvPr id="6" name="Picture 5">
            <a:extLst>
              <a:ext uri="{FF2B5EF4-FFF2-40B4-BE49-F238E27FC236}">
                <a16:creationId xmlns:a16="http://schemas.microsoft.com/office/drawing/2014/main" id="{FDEA0FCE-4245-4709-BD0E-A04809662F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133" t="1844" r="14823" b="8489"/>
          <a:stretch/>
        </p:blipFill>
        <p:spPr>
          <a:xfrm>
            <a:off x="7500921" y="0"/>
            <a:ext cx="1642161" cy="1295400"/>
          </a:xfrm>
          <a:prstGeom prst="rect">
            <a:avLst/>
          </a:prstGeom>
        </p:spPr>
      </p:pic>
      <p:graphicFrame>
        <p:nvGraphicFramePr>
          <p:cNvPr id="5" name="Table 4">
            <a:extLst>
              <a:ext uri="{FF2B5EF4-FFF2-40B4-BE49-F238E27FC236}">
                <a16:creationId xmlns:a16="http://schemas.microsoft.com/office/drawing/2014/main" id="{093E09D7-444A-403B-97DE-9F515A3EB83F}"/>
              </a:ext>
            </a:extLst>
          </p:cNvPr>
          <p:cNvGraphicFramePr>
            <a:graphicFrameLocks noGrp="1"/>
          </p:cNvGraphicFramePr>
          <p:nvPr>
            <p:extLst>
              <p:ext uri="{D42A27DB-BD31-4B8C-83A1-F6EECF244321}">
                <p14:modId xmlns:p14="http://schemas.microsoft.com/office/powerpoint/2010/main" val="278519993"/>
              </p:ext>
            </p:extLst>
          </p:nvPr>
        </p:nvGraphicFramePr>
        <p:xfrm>
          <a:off x="144308" y="758827"/>
          <a:ext cx="7519088" cy="1374773"/>
        </p:xfrm>
        <a:graphic>
          <a:graphicData uri="http://schemas.openxmlformats.org/drawingml/2006/table">
            <a:tbl>
              <a:tblPr firstRow="1" firstCol="1" bandRow="1">
                <a:tableStyleId>{5C22544A-7EE6-4342-B048-85BDC9FD1C3A}</a:tableStyleId>
              </a:tblPr>
              <a:tblGrid>
                <a:gridCol w="1879370">
                  <a:extLst>
                    <a:ext uri="{9D8B030D-6E8A-4147-A177-3AD203B41FA5}">
                      <a16:colId xmlns:a16="http://schemas.microsoft.com/office/drawing/2014/main" val="3470879554"/>
                    </a:ext>
                  </a:extLst>
                </a:gridCol>
                <a:gridCol w="1879370">
                  <a:extLst>
                    <a:ext uri="{9D8B030D-6E8A-4147-A177-3AD203B41FA5}">
                      <a16:colId xmlns:a16="http://schemas.microsoft.com/office/drawing/2014/main" val="1728390760"/>
                    </a:ext>
                  </a:extLst>
                </a:gridCol>
                <a:gridCol w="1880174">
                  <a:extLst>
                    <a:ext uri="{9D8B030D-6E8A-4147-A177-3AD203B41FA5}">
                      <a16:colId xmlns:a16="http://schemas.microsoft.com/office/drawing/2014/main" val="72946079"/>
                    </a:ext>
                  </a:extLst>
                </a:gridCol>
                <a:gridCol w="1880174">
                  <a:extLst>
                    <a:ext uri="{9D8B030D-6E8A-4147-A177-3AD203B41FA5}">
                      <a16:colId xmlns:a16="http://schemas.microsoft.com/office/drawing/2014/main" val="1967680056"/>
                    </a:ext>
                  </a:extLst>
                </a:gridCol>
              </a:tblGrid>
              <a:tr h="521653">
                <a:tc>
                  <a:txBody>
                    <a:bodyPr/>
                    <a:lstStyle/>
                    <a:p>
                      <a:pPr marL="0" marR="0" algn="ctr">
                        <a:spcBef>
                          <a:spcPts val="0"/>
                        </a:spcBef>
                        <a:spcAft>
                          <a:spcPts val="0"/>
                        </a:spcAft>
                      </a:pPr>
                      <a:r>
                        <a:rPr lang="en-US" sz="1200" dirty="0">
                          <a:effectLst/>
                        </a:rPr>
                        <a:t>Version</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of Successful Practices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of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 of Non-Compliant Observations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161810"/>
                  </a:ext>
                </a:extLst>
              </a:tr>
              <a:tr h="521653">
                <a:tc>
                  <a:txBody>
                    <a:bodyPr/>
                    <a:lstStyle/>
                    <a:p>
                      <a:pPr marL="0" marR="0" algn="ctr">
                        <a:spcBef>
                          <a:spcPts val="0"/>
                        </a:spcBef>
                        <a:spcAft>
                          <a:spcPts val="0"/>
                        </a:spcAft>
                      </a:pPr>
                      <a:r>
                        <a:rPr lang="en-US" sz="1200">
                          <a:effectLst/>
                        </a:rPr>
                        <a:t>Debriefing after Interviews</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a:effectLst/>
                        </a:rPr>
                        <a:t>11</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71589120"/>
                  </a:ext>
                </a:extLst>
              </a:tr>
              <a:tr h="331467">
                <a:tc>
                  <a:txBody>
                    <a:bodyPr/>
                    <a:lstStyle/>
                    <a:p>
                      <a:pPr marL="0" marR="0" algn="ctr">
                        <a:spcBef>
                          <a:spcPts val="0"/>
                        </a:spcBef>
                        <a:spcAft>
                          <a:spcPts val="0"/>
                        </a:spcAft>
                      </a:pPr>
                      <a:r>
                        <a:rPr lang="en-US" sz="1200" dirty="0">
                          <a:effectLst/>
                        </a:rPr>
                        <a:t>Pre-Register Draft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200" dirty="0">
                          <a:effectLst/>
                        </a:rPr>
                        <a:t>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7590993"/>
                  </a:ext>
                </a:extLst>
              </a:tr>
            </a:tbl>
          </a:graphicData>
        </a:graphic>
      </p:graphicFrame>
    </p:spTree>
    <p:custDataLst>
      <p:tags r:id="rId1"/>
    </p:custDataLst>
    <p:extLst>
      <p:ext uri="{BB962C8B-B14F-4D97-AF65-F5344CB8AC3E}">
        <p14:creationId xmlns:p14="http://schemas.microsoft.com/office/powerpoint/2010/main" val="422376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8894"/>
            <a:ext cx="8718330" cy="594122"/>
          </a:xfrm>
        </p:spPr>
        <p:txBody>
          <a:bodyPr>
            <a:normAutofit/>
          </a:bodyPr>
          <a:lstStyle/>
          <a:p>
            <a:r>
              <a:rPr lang="en-US" b="1" dirty="0"/>
              <a:t>2</a:t>
            </a:r>
            <a:r>
              <a:rPr lang="en-US" b="1" baseline="30000" dirty="0"/>
              <a:t>nd</a:t>
            </a:r>
            <a:r>
              <a:rPr lang="en-US" b="1" dirty="0"/>
              <a:t> FHWA Audit Report Findings (2018)</a:t>
            </a:r>
          </a:p>
        </p:txBody>
      </p:sp>
      <p:sp>
        <p:nvSpPr>
          <p:cNvPr id="3" name="Content Placeholder 2"/>
          <p:cNvSpPr>
            <a:spLocks noGrp="1"/>
          </p:cNvSpPr>
          <p:nvPr>
            <p:ph idx="1"/>
          </p:nvPr>
        </p:nvSpPr>
        <p:spPr>
          <a:xfrm>
            <a:off x="152400" y="2087674"/>
            <a:ext cx="8382000" cy="4084526"/>
          </a:xfrm>
        </p:spPr>
        <p:txBody>
          <a:bodyPr>
            <a:normAutofit fontScale="92500"/>
          </a:bodyPr>
          <a:lstStyle/>
          <a:p>
            <a:pPr lvl="1"/>
            <a:r>
              <a:rPr lang="en-US" dirty="0"/>
              <a:t>Five practices in Program Management covering good agency and district relations and communications, use of SWEPT, training promotion, PD&amp;E updates, tracking of FHWA updates, District participation in QA/QC.</a:t>
            </a:r>
          </a:p>
          <a:p>
            <a:pPr lvl="1"/>
            <a:r>
              <a:rPr lang="en-US" dirty="0"/>
              <a:t>Two practices in QA/QC covering new QA/QC enhancements and tools, and PD&amp;E changes as a result of audit findings.</a:t>
            </a:r>
          </a:p>
          <a:p>
            <a:pPr lvl="1"/>
            <a:r>
              <a:rPr lang="en-US" dirty="0"/>
              <a:t>Two practices in Legal Sufficiency including housing environmental counsel under General Counsel and close collaboration between Legal and OEM.</a:t>
            </a:r>
          </a:p>
          <a:p>
            <a:pPr lvl="1"/>
            <a:r>
              <a:rPr lang="en-US" dirty="0"/>
              <a:t>Three practices under Training covering tracking, updating and mentoring.</a:t>
            </a:r>
          </a:p>
          <a:p>
            <a:pPr lvl="1"/>
            <a:r>
              <a:rPr lang="en-US" dirty="0"/>
              <a:t>Four practices under Performance Measures covering addressing indicators, use of timeliness measure, streamlining reviews and monitoring of 30-day review period.</a:t>
            </a:r>
          </a:p>
        </p:txBody>
      </p:sp>
      <p:sp>
        <p:nvSpPr>
          <p:cNvPr id="4" name="Slide Number Placeholder 3"/>
          <p:cNvSpPr>
            <a:spLocks noGrp="1"/>
          </p:cNvSpPr>
          <p:nvPr>
            <p:ph type="sldNum" sz="quarter" idx="12"/>
          </p:nvPr>
        </p:nvSpPr>
        <p:spPr/>
        <p:txBody>
          <a:bodyPr/>
          <a:lstStyle/>
          <a:p>
            <a:fld id="{C36A997D-243A-4F89-9286-B2689FAEAD31}" type="slidenum">
              <a:rPr lang="en-US" smtClean="0"/>
              <a:t>7</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DB3E945A-5CC6-4C22-A6E8-2022E120AC2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809"/>
          <a:stretch/>
        </p:blipFill>
        <p:spPr>
          <a:xfrm>
            <a:off x="7288139" y="1144391"/>
            <a:ext cx="1582591" cy="943283"/>
          </a:xfrm>
          <a:prstGeom prst="rect">
            <a:avLst/>
          </a:prstGeom>
        </p:spPr>
      </p:pic>
      <p:pic>
        <p:nvPicPr>
          <p:cNvPr id="7" name="Picture 6">
            <a:extLst>
              <a:ext uri="{FF2B5EF4-FFF2-40B4-BE49-F238E27FC236}">
                <a16:creationId xmlns:a16="http://schemas.microsoft.com/office/drawing/2014/main" id="{20ACE0A2-BB74-434E-8933-87510590F7A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133" t="1844" r="14823" b="8489"/>
          <a:stretch/>
        </p:blipFill>
        <p:spPr>
          <a:xfrm>
            <a:off x="7695034" y="0"/>
            <a:ext cx="1448966" cy="1143000"/>
          </a:xfrm>
          <a:prstGeom prst="rect">
            <a:avLst/>
          </a:prstGeom>
        </p:spPr>
      </p:pic>
      <p:sp>
        <p:nvSpPr>
          <p:cNvPr id="8" name="Content Placeholder 2">
            <a:extLst>
              <a:ext uri="{FF2B5EF4-FFF2-40B4-BE49-F238E27FC236}">
                <a16:creationId xmlns:a16="http://schemas.microsoft.com/office/drawing/2014/main" id="{220F75BB-5C27-401E-9786-07405D0C23AE}"/>
              </a:ext>
            </a:extLst>
          </p:cNvPr>
          <p:cNvSpPr txBox="1">
            <a:spLocks/>
          </p:cNvSpPr>
          <p:nvPr/>
        </p:nvSpPr>
        <p:spPr>
          <a:xfrm>
            <a:off x="381000" y="976779"/>
            <a:ext cx="7543800" cy="857132"/>
          </a:xfrm>
          <a:prstGeom prst="rect">
            <a:avLst/>
          </a:prstGeom>
        </p:spPr>
        <p:txBody>
          <a:bodyPr vert="horz" lIns="0" tIns="0" rIns="0" bIns="0" rtlCol="0">
            <a:normAutofit/>
          </a:bodyPr>
          <a:lstStyle>
            <a:lvl1pPr marL="171450" indent="-171450" algn="l" defTabSz="914400" rtl="0" eaLnBrk="1" latinLnBrk="0" hangingPunct="1">
              <a:lnSpc>
                <a:spcPct val="85000"/>
              </a:lnSpc>
              <a:spcBef>
                <a:spcPts val="0"/>
              </a:spcBef>
              <a:spcAft>
                <a:spcPts val="1400"/>
              </a:spcAft>
              <a:buFont typeface="Arial" panose="020B0604020202020204" pitchFamily="34" charset="0"/>
              <a:buChar char="•"/>
              <a:defRPr sz="2400" kern="1200" spc="-80" baseline="0">
                <a:solidFill>
                  <a:schemeClr val="tx1"/>
                </a:solidFill>
                <a:latin typeface="+mn-lt"/>
                <a:ea typeface="+mn-ea"/>
                <a:cs typeface="+mn-cs"/>
              </a:defRPr>
            </a:lvl1pPr>
            <a:lvl2pPr marL="401638" indent="-171450" algn="l" defTabSz="914400" rtl="0" eaLnBrk="1" latinLnBrk="0" hangingPunct="1">
              <a:lnSpc>
                <a:spcPct val="85000"/>
              </a:lnSpc>
              <a:spcBef>
                <a:spcPts val="0"/>
              </a:spcBef>
              <a:spcAft>
                <a:spcPts val="1400"/>
              </a:spcAft>
              <a:buSzPct val="95000"/>
              <a:buFont typeface="Wingdings" panose="05000000000000000000" pitchFamily="2" charset="2"/>
              <a:buChar char="§"/>
              <a:defRPr sz="2400" kern="1200" spc="-80" baseline="0">
                <a:solidFill>
                  <a:schemeClr val="tx1"/>
                </a:solidFill>
                <a:latin typeface="+mn-lt"/>
                <a:ea typeface="+mn-ea"/>
                <a:cs typeface="+mn-cs"/>
              </a:defRPr>
            </a:lvl2pPr>
            <a:lvl3pPr marL="742950" indent="-169863" algn="l" defTabSz="914400" rtl="0" eaLnBrk="1" latinLnBrk="0" hangingPunct="1">
              <a:lnSpc>
                <a:spcPct val="85000"/>
              </a:lnSpc>
              <a:spcBef>
                <a:spcPts val="0"/>
              </a:spcBef>
              <a:spcAft>
                <a:spcPts val="1400"/>
              </a:spcAft>
              <a:buSzPct val="70000"/>
              <a:buFont typeface="AECOM Sans" panose="020B0504020202020204" pitchFamily="34" charset="0"/>
              <a:buChar char="◆"/>
              <a:defRPr sz="2400" kern="1200" spc="-80" baseline="0">
                <a:solidFill>
                  <a:schemeClr val="tx1"/>
                </a:solidFill>
                <a:latin typeface="+mn-lt"/>
                <a:ea typeface="+mn-ea"/>
                <a:cs typeface="+mn-cs"/>
              </a:defRPr>
            </a:lvl3pPr>
            <a:lvl4pPr marL="1025525" indent="-222250" algn="l" defTabSz="914400" rtl="0" eaLnBrk="1" latinLnBrk="0" hangingPunct="1">
              <a:lnSpc>
                <a:spcPct val="85000"/>
              </a:lnSpc>
              <a:spcBef>
                <a:spcPts val="0"/>
              </a:spcBef>
              <a:spcAft>
                <a:spcPts val="1400"/>
              </a:spcAft>
              <a:buFont typeface="AECOM Sans" panose="020B0504020202020204" pitchFamily="34" charset="0"/>
              <a:buChar char="₋"/>
              <a:defRPr sz="2400" kern="1200" spc="-80" baseline="0">
                <a:solidFill>
                  <a:schemeClr val="tx1"/>
                </a:solidFill>
                <a:latin typeface="+mn-lt"/>
                <a:ea typeface="+mn-ea"/>
                <a:cs typeface="+mn-cs"/>
              </a:defRPr>
            </a:lvl4pPr>
            <a:lvl5pPr marL="1316038" indent="-169863" algn="l" defTabSz="914400" rtl="0" eaLnBrk="1" latinLnBrk="0" hangingPunct="1">
              <a:lnSpc>
                <a:spcPct val="85000"/>
              </a:lnSpc>
              <a:spcBef>
                <a:spcPts val="0"/>
              </a:spcBef>
              <a:spcAft>
                <a:spcPts val="1400"/>
              </a:spcAft>
              <a:buFont typeface="Arial" panose="020B0604020202020204" pitchFamily="34" charset="0"/>
              <a:buChar char="»"/>
              <a:tabLst/>
              <a:defRPr sz="2400" kern="1200" spc="-8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16 – Successful Practices (Grouped below into program elements):</a:t>
            </a:r>
          </a:p>
          <a:p>
            <a:pPr marL="230188" lvl="1" indent="0">
              <a:buNone/>
            </a:pPr>
            <a:endParaRPr lang="en-US" dirty="0"/>
          </a:p>
        </p:txBody>
      </p:sp>
    </p:spTree>
    <p:custDataLst>
      <p:tags r:id="rId1"/>
    </p:custDataLst>
    <p:extLst>
      <p:ext uri="{BB962C8B-B14F-4D97-AF65-F5344CB8AC3E}">
        <p14:creationId xmlns:p14="http://schemas.microsoft.com/office/powerpoint/2010/main" val="1641090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sign&#10;&#10;Description generated with very high confidence">
            <a:extLst>
              <a:ext uri="{FF2B5EF4-FFF2-40B4-BE49-F238E27FC236}">
                <a16:creationId xmlns:a16="http://schemas.microsoft.com/office/drawing/2014/main" id="{8DE9185A-8CEE-4159-AA57-E71CC1D3033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838200"/>
            <a:ext cx="5135562" cy="4511394"/>
          </a:xfrm>
        </p:spPr>
      </p:pic>
      <p:sp>
        <p:nvSpPr>
          <p:cNvPr id="4" name="Slide Number Placeholder 3">
            <a:extLst>
              <a:ext uri="{FF2B5EF4-FFF2-40B4-BE49-F238E27FC236}">
                <a16:creationId xmlns:a16="http://schemas.microsoft.com/office/drawing/2014/main" id="{FC76DFE0-38B9-40BF-BEF4-2514B3637449}"/>
              </a:ext>
            </a:extLst>
          </p:cNvPr>
          <p:cNvSpPr>
            <a:spLocks noGrp="1"/>
          </p:cNvSpPr>
          <p:nvPr>
            <p:ph type="sldNum" sz="quarter" idx="12"/>
          </p:nvPr>
        </p:nvSpPr>
        <p:spPr/>
        <p:txBody>
          <a:bodyPr/>
          <a:lstStyle/>
          <a:p>
            <a:fld id="{C36A997D-243A-4F89-9286-B2689FAEAD31}" type="slidenum">
              <a:rPr lang="en-US" smtClean="0"/>
              <a:t>8</a:t>
            </a:fld>
            <a:endParaRPr lang="en-US" dirty="0"/>
          </a:p>
        </p:txBody>
      </p:sp>
    </p:spTree>
    <p:extLst>
      <p:ext uri="{BB962C8B-B14F-4D97-AF65-F5344CB8AC3E}">
        <p14:creationId xmlns:p14="http://schemas.microsoft.com/office/powerpoint/2010/main" val="2394768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2590800"/>
            <a:ext cx="8534400" cy="1362075"/>
          </a:xfrm>
        </p:spPr>
        <p:txBody>
          <a:bodyPr>
            <a:normAutofit/>
          </a:bodyPr>
          <a:lstStyle/>
          <a:p>
            <a:r>
              <a:rPr lang="en-US" dirty="0"/>
              <a:t>2019 Self-Assessment</a:t>
            </a:r>
          </a:p>
        </p:txBody>
      </p:sp>
    </p:spTree>
    <p:extLst>
      <p:ext uri="{BB962C8B-B14F-4D97-AF65-F5344CB8AC3E}">
        <p14:creationId xmlns:p14="http://schemas.microsoft.com/office/powerpoint/2010/main" val="743608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EM PPT Template C (05062016)">
  <a:themeElements>
    <a:clrScheme name="OEM Color Spectrum Template 01">
      <a:dk1>
        <a:sysClr val="windowText" lastClr="000000"/>
      </a:dk1>
      <a:lt1>
        <a:sysClr val="window" lastClr="FFFFFF"/>
      </a:lt1>
      <a:dk2>
        <a:srgbClr val="1F4283"/>
      </a:dk2>
      <a:lt2>
        <a:srgbClr val="EEECE1"/>
      </a:lt2>
      <a:accent1>
        <a:srgbClr val="0DB14B"/>
      </a:accent1>
      <a:accent2>
        <a:srgbClr val="007AA4"/>
      </a:accent2>
      <a:accent3>
        <a:srgbClr val="CA5C28"/>
      </a:accent3>
      <a:accent4>
        <a:srgbClr val="8064A2"/>
      </a:accent4>
      <a:accent5>
        <a:srgbClr val="AE9D41"/>
      </a:accent5>
      <a:accent6>
        <a:srgbClr val="F79646"/>
      </a:accent6>
      <a:hlink>
        <a:srgbClr val="69A1C2"/>
      </a:hlink>
      <a:folHlink>
        <a:srgbClr val="D72E2A"/>
      </a:folHlink>
    </a:clrScheme>
    <a:fontScheme name="Custom 1">
      <a:majorFont>
        <a:latin typeface="Tahoma"/>
        <a:ea typeface=""/>
        <a:cs typeface=""/>
      </a:majorFont>
      <a:minorFont>
        <a:latin typeface="Calibri"/>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38412</TotalTime>
  <Words>3821</Words>
  <Application>Microsoft Office PowerPoint</Application>
  <PresentationFormat>On-screen Show (4:3)</PresentationFormat>
  <Paragraphs>472</Paragraphs>
  <Slides>35</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Calibri</vt:lpstr>
      <vt:lpstr>Times New Roman</vt:lpstr>
      <vt:lpstr>AECOM Sans</vt:lpstr>
      <vt:lpstr>Wingdings</vt:lpstr>
      <vt:lpstr>Courier New</vt:lpstr>
      <vt:lpstr>Tahoma</vt:lpstr>
      <vt:lpstr>Arial</vt:lpstr>
      <vt:lpstr>OEM PPT Template C (05062016)</vt:lpstr>
      <vt:lpstr>NEPA Assignment:  Preparation for the 2019 Federal Highway Administration Audit</vt:lpstr>
      <vt:lpstr>PowerPoint Presentation</vt:lpstr>
      <vt:lpstr>Agenda</vt:lpstr>
      <vt:lpstr>Three Years of FHWA Audits</vt:lpstr>
      <vt:lpstr>2018 FHWA Audit </vt:lpstr>
      <vt:lpstr>2nd FHWA Audit Report Findings (2018)</vt:lpstr>
      <vt:lpstr>2nd FHWA Audit Report Findings (2018)</vt:lpstr>
      <vt:lpstr>PowerPoint Presentation</vt:lpstr>
      <vt:lpstr>2019 Self-Assessment</vt:lpstr>
      <vt:lpstr>2019 FDOT Self-Assessment Target Topics</vt:lpstr>
      <vt:lpstr>2019 FDOT Self-Assessment Overview</vt:lpstr>
      <vt:lpstr>FDOT Addressing 2019 Self-Assessment Findings</vt:lpstr>
      <vt:lpstr>2019 FHWA PAIR and Project Reviews</vt:lpstr>
      <vt:lpstr>2019 – FHWA PAIR</vt:lpstr>
      <vt:lpstr>2019 – FHWA Project Comments</vt:lpstr>
      <vt:lpstr>MOU Performance Measures</vt:lpstr>
      <vt:lpstr>MOU Performance Measures</vt:lpstr>
      <vt:lpstr>Pre-Audit:  Before FHWA Arrives</vt:lpstr>
      <vt:lpstr>FDOT NEPA Role Refresh…</vt:lpstr>
      <vt:lpstr>Audit Authority</vt:lpstr>
      <vt:lpstr>Scope of 2019 Audit</vt:lpstr>
      <vt:lpstr>Prepare, Prepare, Prepare</vt:lpstr>
      <vt:lpstr>How do you Prepare for the Audit?</vt:lpstr>
      <vt:lpstr>2019 FHWA Audit - What to expect?</vt:lpstr>
      <vt:lpstr>Audit Initiation Activities</vt:lpstr>
      <vt:lpstr>During Audit:  FHWA Interviews Are Occurring</vt:lpstr>
      <vt:lpstr>FHWA 2019 Audit Team</vt:lpstr>
      <vt:lpstr>FDOT District Audit Contacts</vt:lpstr>
      <vt:lpstr>Interview itself </vt:lpstr>
      <vt:lpstr>Audit Interview Tips and Questions</vt:lpstr>
      <vt:lpstr>Tips for Audit Interview</vt:lpstr>
      <vt:lpstr>Tip Takeaways</vt:lpstr>
      <vt:lpstr>Post Audit</vt:lpstr>
      <vt:lpstr>Post Audit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NEPA Assignment: Office of Environmental Management Self-Assessments and FHWA Audits</dc:title>
  <dc:creator>ev985pm;ev985ew</dc:creator>
  <cp:keywords>NEPA Assignment</cp:keywords>
  <cp:lastModifiedBy>Whitehead, Eric</cp:lastModifiedBy>
  <cp:revision>869</cp:revision>
  <cp:lastPrinted>2018-08-27T13:53:36Z</cp:lastPrinted>
  <dcterms:modified xsi:type="dcterms:W3CDTF">2019-09-06T17:53:55Z</dcterms:modified>
</cp:coreProperties>
</file>