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78" r:id="rId2"/>
    <p:sldId id="257" r:id="rId3"/>
    <p:sldId id="288" r:id="rId4"/>
    <p:sldId id="290" r:id="rId5"/>
    <p:sldId id="292" r:id="rId6"/>
    <p:sldId id="295" r:id="rId7"/>
    <p:sldId id="296" r:id="rId8"/>
    <p:sldId id="297" r:id="rId9"/>
    <p:sldId id="291" r:id="rId10"/>
    <p:sldId id="289" r:id="rId11"/>
    <p:sldId id="258" r:id="rId12"/>
    <p:sldId id="293" r:id="rId13"/>
    <p:sldId id="294" r:id="rId14"/>
    <p:sldId id="281" r:id="rId15"/>
    <p:sldId id="274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 Calvet" initials="PM404N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34817"/>
    <a:srgbClr val="66CCFF"/>
    <a:srgbClr val="0000FF"/>
    <a:srgbClr val="0066FF"/>
    <a:srgbClr val="CCECFF"/>
    <a:srgbClr val="FF0000"/>
    <a:srgbClr val="D60093"/>
    <a:srgbClr val="FF99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85943" autoAdjust="0"/>
  </p:normalViewPr>
  <p:slideViewPr>
    <p:cSldViewPr>
      <p:cViewPr varScale="1">
        <p:scale>
          <a:sx n="96" d="100"/>
          <a:sy n="9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B12DCC-7158-4208-8AE4-071810AA8EB3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8AE1E0-0CF1-41F9-A02E-E1DF76207A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9535DE-F3F3-4D7A-BE82-39D74D873F6F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8184BD-B7F2-433C-AEEE-C7D2ABB3F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84BD-B7F2-433C-AEEE-C7D2ABB3F2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In the case of force account work, there is full compliance with subpart B of this part.</a:t>
            </a:r>
          </a:p>
          <a:p>
            <a:r>
              <a:rPr lang="en-US" dirty="0" smtClean="0"/>
              <a:t>(2) When the work is to be performed under a contract awarded by a local public agency, all Federal requirements including those prescribed in this subpart shall be met.</a:t>
            </a:r>
          </a:p>
          <a:p>
            <a:r>
              <a:rPr lang="en-US" dirty="0" smtClean="0"/>
              <a:t>(3) The local public agency is adequately staffed and suitably equipped to undertake and satisfactorily complete the work; and</a:t>
            </a:r>
          </a:p>
          <a:p>
            <a:r>
              <a:rPr lang="en-US" dirty="0" smtClean="0"/>
              <a:t>(4) In those instances where a local public agency elects to use consultants for construction engineering services, the local public agency shall provide a full-time employee of the agency to be in responsible charge of the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84BD-B7F2-433C-AEEE-C7D2ABB3F2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84BD-B7F2-433C-AEEE-C7D2ABB3F2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84BD-B7F2-433C-AEEE-C7D2ABB3F21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184BD-B7F2-433C-AEEE-C7D2ABB3F2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3028B-1E27-4833-97CD-41EA64120E9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3B28472F-95A5-4E89-A8F3-3A8E832191F2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45F836C-253E-494F-9F58-D26BE7A5F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CF311-0698-440B-A77B-1756F406674B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899BC-137C-4100-BD5F-6E00562745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7F1C4-5D1F-4A49-B95A-3B557EE3EBDD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61BEE-2A86-4B16-BEA6-F54FA8D890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647058A-26EA-45E0-9FE3-B311E4FEF6C4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DC3C171-439B-4ECC-A02D-EC325A0C98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E6ADB-E135-47F4-A66C-2EEC8426CB34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EEC6C-6624-4895-9FAA-BB52635A2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921FF-FD0D-471B-8CD8-311B41E86A4C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1A1BC-DF86-4589-8762-0794BF790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D8B2401-B539-41FC-A20E-DBC70BE543CB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CE6B978-A809-448A-B8EF-F1D248715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0D354-4A14-4267-AC79-3B12B470330F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A9E39-A1DC-41FB-8F20-03DA16C76A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B93CBE1-D970-4A55-80FF-E99BB7CA3089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D3A0F6B-6FAB-4B4C-B516-233E5F0F5A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BCB69F2-F620-4630-8B53-2A9E2DECB540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A75F180-A88E-4B12-9A3F-46071A7AF5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D19309-E62E-422C-B65B-6DB9E412FB4A}" type="datetime1">
              <a:rPr lang="en-US" smtClean="0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421705-42FC-4ED0-BC75-BF9DA1CB5D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3" descr="untitled.bmp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dot.state.fl.us/LocalAgencyProgram/Account.aspx/Log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09800"/>
            <a:ext cx="9144000" cy="14478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 Agency Program: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cap="small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763000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09800"/>
            <a:ext cx="8763000" cy="4419600"/>
          </a:xfrm>
        </p:spPr>
        <p:txBody>
          <a:bodyPr>
            <a:normAutofit/>
          </a:bodyPr>
          <a:lstStyle/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en-US" sz="2400" dirty="0" smtClean="0"/>
          </a:p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400" dirty="0" smtClean="0"/>
              <a:t>Funded or Not?</a:t>
            </a:r>
          </a:p>
          <a:p>
            <a:pPr lvl="1">
              <a:defRPr/>
            </a:pPr>
            <a:r>
              <a:rPr lang="en-US" sz="2000" dirty="0" smtClean="0"/>
              <a:t>General Consultant Use</a:t>
            </a:r>
          </a:p>
          <a:p>
            <a:pPr lvl="1">
              <a:defRPr/>
            </a:pPr>
            <a:r>
              <a:rPr lang="en-US" sz="2000" dirty="0" smtClean="0"/>
              <a:t>Proprietary Items </a:t>
            </a:r>
          </a:p>
          <a:p>
            <a:pPr lvl="1">
              <a:defRPr/>
            </a:pPr>
            <a:r>
              <a:rPr lang="en-US" sz="2000" dirty="0" smtClean="0"/>
              <a:t>Liquidated Damages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en-US" sz="2400" dirty="0" smtClean="0"/>
              <a:t>When is it Worth it?</a:t>
            </a:r>
          </a:p>
          <a:p>
            <a:pPr lvl="1">
              <a:defRPr/>
            </a:pPr>
            <a:r>
              <a:rPr lang="en-US" sz="2000" dirty="0" smtClean="0"/>
              <a:t>Plant City vs. City of Lakeland</a:t>
            </a:r>
          </a:p>
          <a:p>
            <a:pPr lvl="1">
              <a:defRPr/>
            </a:pPr>
            <a:r>
              <a:rPr lang="en-US" sz="2000" dirty="0" smtClean="0"/>
              <a:t>New Way of Doing Business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763000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Streamlining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09800"/>
            <a:ext cx="8763000" cy="44196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400" dirty="0" smtClean="0"/>
              <a:t>Local Agency Program Information Tool (LAPIT)</a:t>
            </a:r>
          </a:p>
          <a:p>
            <a:pPr lvl="1">
              <a:defRPr/>
            </a:pPr>
            <a:r>
              <a:rPr lang="en-US" sz="2000" dirty="0" smtClean="0"/>
              <a:t>Centralize Information and </a:t>
            </a:r>
            <a:r>
              <a:rPr lang="en-US" sz="2000" dirty="0" smtClean="0"/>
              <a:t>Electronic Documentation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Automatic Email Notifications </a:t>
            </a:r>
          </a:p>
          <a:p>
            <a:pPr lvl="1">
              <a:defRPr/>
            </a:pPr>
            <a:r>
              <a:rPr lang="en-US" sz="2000" dirty="0" smtClean="0"/>
              <a:t>Streamlined Document </a:t>
            </a:r>
            <a:r>
              <a:rPr lang="en-US" sz="2000" dirty="0" smtClean="0"/>
              <a:t>Based </a:t>
            </a:r>
            <a:r>
              <a:rPr lang="en-US" sz="2000" dirty="0" smtClean="0"/>
              <a:t>Audits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en-US" sz="2400" dirty="0" smtClean="0"/>
              <a:t>Simplified Professional Service Acquisition</a:t>
            </a:r>
          </a:p>
          <a:p>
            <a:pPr lvl="1">
              <a:defRPr/>
            </a:pPr>
            <a:r>
              <a:rPr lang="en-US" sz="2000" dirty="0" smtClean="0"/>
              <a:t>Category Five Services - $325,000 Construction value</a:t>
            </a:r>
          </a:p>
          <a:p>
            <a:pPr lvl="1">
              <a:defRPr/>
            </a:pPr>
            <a:r>
              <a:rPr lang="en-US" sz="2000" dirty="0" smtClean="0"/>
              <a:t>Professional Services Contract  - $150,000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en-US" sz="2400" dirty="0" smtClean="0"/>
              <a:t>LAP Community of Practice</a:t>
            </a:r>
          </a:p>
          <a:p>
            <a:pPr lvl="1">
              <a:defRPr/>
            </a:pPr>
            <a:r>
              <a:rPr lang="en-US" sz="2000" dirty="0" smtClean="0"/>
              <a:t>Evaluation and Development of Streamlining Processes</a:t>
            </a:r>
          </a:p>
          <a:p>
            <a:pPr lvl="1">
              <a:defRPr/>
            </a:pPr>
            <a:r>
              <a:rPr lang="en-US" sz="2000" dirty="0" smtClean="0"/>
              <a:t>Collaborative Effort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9144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800000"/>
                </a:solidFill>
              </a:rPr>
              <a:t> On the job training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6E0AF3-2CE0-4B8E-B915-1487532F1D13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381000"/>
            <a:ext cx="4953000" cy="838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cap="small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What is LAPIT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91440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rgbClr val="800000"/>
                </a:solidFill>
              </a:rPr>
              <a:t>LAPIT: Current Status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hlinkClick r:id="rId3"/>
              </a:rPr>
              <a:t>https://www3.dot.state.fl.us/LocalAgencyProgram/Account.aspx/LogOn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316AC4-162C-4E7C-94E7-C35BB29800A1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0" y="1447800"/>
            <a:ext cx="8915400" cy="685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Lessons learned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057400"/>
            <a:ext cx="77724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Communication: Early and Often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>
                <a:latin typeface="+mn-lt"/>
              </a:rPr>
              <a:t>Hold Requirements Gathering Meetings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noProof="0" dirty="0" smtClean="0">
                <a:latin typeface="+mn-lt"/>
              </a:rPr>
              <a:t>Train, Train, then Train Again.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 smtClean="0">
                <a:latin typeface="+mn-lt"/>
              </a:rPr>
              <a:t>Team Approach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 smtClean="0">
                <a:latin typeface="+mn-lt"/>
              </a:rPr>
              <a:t>A Good Consultant is Well Worth It!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 smtClean="0">
                <a:latin typeface="+mn-lt"/>
              </a:rPr>
              <a:t>Read the LAP Manual and Ask Questions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237" y="2819400"/>
            <a:ext cx="22399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763000" cy="609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Presentation Overview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981200"/>
            <a:ext cx="8229600" cy="43434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Program Overview</a:t>
            </a:r>
          </a:p>
          <a:p>
            <a:pPr lvl="1">
              <a:defRPr/>
            </a:pPr>
            <a:r>
              <a:rPr lang="en-US" sz="2000" dirty="0" smtClean="0"/>
              <a:t>Local Agency Certification Process</a:t>
            </a:r>
          </a:p>
          <a:p>
            <a:pPr lvl="1">
              <a:defRPr/>
            </a:pPr>
            <a:r>
              <a:rPr lang="en-US" sz="2000" dirty="0" smtClean="0"/>
              <a:t>Responsible Charge</a:t>
            </a:r>
          </a:p>
          <a:p>
            <a:pPr lvl="1">
              <a:defRPr/>
            </a:pPr>
            <a:r>
              <a:rPr lang="en-US" sz="2000" dirty="0" smtClean="0"/>
              <a:t>Program Operations </a:t>
            </a:r>
          </a:p>
          <a:p>
            <a:r>
              <a:rPr lang="en-US" dirty="0" smtClean="0"/>
              <a:t>Learning Resources </a:t>
            </a:r>
          </a:p>
          <a:p>
            <a:pPr lvl="1">
              <a:defRPr/>
            </a:pPr>
            <a:r>
              <a:rPr lang="en-US" sz="2000" dirty="0" smtClean="0"/>
              <a:t>Computer Based Trainings</a:t>
            </a:r>
          </a:p>
          <a:p>
            <a:pPr lvl="1">
              <a:defRPr/>
            </a:pPr>
            <a:r>
              <a:rPr lang="en-US" sz="2000" dirty="0" smtClean="0"/>
              <a:t>Program Manuals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Challenges and Lessons </a:t>
            </a:r>
            <a:r>
              <a:rPr lang="en-US" sz="2400" dirty="0" smtClean="0"/>
              <a:t>Learned</a:t>
            </a:r>
            <a:endParaRPr lang="en-US" sz="2400" dirty="0" smtClean="0"/>
          </a:p>
          <a:p>
            <a:pPr lvl="1">
              <a:defRPr/>
            </a:pPr>
            <a:r>
              <a:rPr lang="en-US" dirty="0" smtClean="0"/>
              <a:t>Intergovernmental Autonomy </a:t>
            </a:r>
          </a:p>
          <a:p>
            <a:pPr lvl="1">
              <a:defRPr/>
            </a:pPr>
            <a:r>
              <a:rPr lang="en-US" dirty="0" smtClean="0"/>
              <a:t>Reimbursement Activities</a:t>
            </a:r>
          </a:p>
          <a:p>
            <a:pPr lvl="1">
              <a:defRPr/>
            </a:pPr>
            <a:r>
              <a:rPr lang="en-US" dirty="0" smtClean="0"/>
              <a:t>Team Approach</a:t>
            </a:r>
          </a:p>
          <a:p>
            <a:pPr lvl="1">
              <a:defRPr/>
            </a:pPr>
            <a:r>
              <a:rPr lang="en-US" dirty="0" smtClean="0"/>
              <a:t>Streamline and Be Proactive</a:t>
            </a:r>
          </a:p>
          <a:p>
            <a:pPr lvl="1">
              <a:defRPr/>
            </a:pPr>
            <a:r>
              <a:rPr lang="en-US" dirty="0" smtClean="0"/>
              <a:t>Be Consistent, Be Innovative</a:t>
            </a:r>
          </a:p>
          <a:p>
            <a:pPr lvl="1"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59038" y="4887913"/>
            <a:ext cx="381000" cy="1354137"/>
            <a:chOff x="1597817" y="2152710"/>
            <a:chExt cx="343695" cy="2973388"/>
          </a:xfrm>
        </p:grpSpPr>
        <p:cxnSp>
          <p:nvCxnSpPr>
            <p:cNvPr id="5" name="Straight Connector 4"/>
            <p:cNvCxnSpPr/>
            <p:nvPr/>
          </p:nvCxnSpPr>
          <p:spPr>
            <a:xfrm rot="10800000">
              <a:off x="1599249" y="5126098"/>
              <a:ext cx="342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111839" y="3638688"/>
              <a:ext cx="2973388" cy="1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99249" y="2152710"/>
              <a:ext cx="3422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5029200" y="1905000"/>
            <a:ext cx="22098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2600" y="4343400"/>
            <a:ext cx="1295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Project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1371600"/>
            <a:ext cx="1295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Full Certification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17700" y="2449513"/>
            <a:ext cx="8858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GarmdITC Bk BT" pitchFamily="18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76700" y="40640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GarmdITC Bk BT" pitchFamily="18" charset="0"/>
              </a:rPr>
              <a:t>YES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17700" y="5413376"/>
            <a:ext cx="8858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GarmdITC Bk BT" pitchFamily="18" charset="0"/>
              </a:rPr>
              <a:t>NO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374" y="4438710"/>
            <a:ext cx="1371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Local Agency Submits Application</a:t>
            </a:r>
          </a:p>
        </p:txBody>
      </p:sp>
      <p:sp>
        <p:nvSpPr>
          <p:cNvPr id="17" name="Diamond 16"/>
          <p:cNvSpPr/>
          <p:nvPr/>
        </p:nvSpPr>
        <p:spPr>
          <a:xfrm>
            <a:off x="2765074" y="5715000"/>
            <a:ext cx="1600200" cy="10668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District Approval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98725" y="1881188"/>
            <a:ext cx="220663" cy="1404937"/>
            <a:chOff x="1597817" y="2152710"/>
            <a:chExt cx="343695" cy="2973388"/>
          </a:xfrm>
        </p:grpSpPr>
        <p:cxnSp>
          <p:nvCxnSpPr>
            <p:cNvPr id="19" name="Straight Connector 18"/>
            <p:cNvCxnSpPr/>
            <p:nvPr/>
          </p:nvCxnSpPr>
          <p:spPr>
            <a:xfrm rot="10800000">
              <a:off x="1597817" y="5126098"/>
              <a:ext cx="3436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2359" y="3638168"/>
              <a:ext cx="2973388" cy="2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7817" y="2152710"/>
              <a:ext cx="34369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726974" y="1371600"/>
            <a:ext cx="1676400" cy="10097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Local Agency takes Online LAP Certification Course</a:t>
            </a:r>
          </a:p>
        </p:txBody>
      </p:sp>
      <p:sp>
        <p:nvSpPr>
          <p:cNvPr id="23" name="Diamond 22"/>
          <p:cNvSpPr/>
          <p:nvPr/>
        </p:nvSpPr>
        <p:spPr>
          <a:xfrm>
            <a:off x="2746024" y="2762310"/>
            <a:ext cx="1638300" cy="1066800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Local Agency Pass Course</a:t>
            </a:r>
          </a:p>
        </p:txBody>
      </p:sp>
      <p:cxnSp>
        <p:nvCxnSpPr>
          <p:cNvPr id="24" name="Straight Arrow Connector 23"/>
          <p:cNvCxnSpPr>
            <a:stCxn id="22" idx="4"/>
            <a:endCxn id="23" idx="0"/>
          </p:cNvCxnSpPr>
          <p:nvPr/>
        </p:nvCxnSpPr>
        <p:spPr>
          <a:xfrm rot="5400000">
            <a:off x="3374232" y="2572544"/>
            <a:ext cx="381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0" idx="2"/>
            <a:endCxn id="0" idx="0"/>
          </p:cNvCxnSpPr>
          <p:nvPr/>
        </p:nvCxnSpPr>
        <p:spPr>
          <a:xfrm rot="5400000">
            <a:off x="3259932" y="4134644"/>
            <a:ext cx="609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0" idx="2"/>
            <a:endCxn id="0" idx="0"/>
          </p:cNvCxnSpPr>
          <p:nvPr/>
        </p:nvCxnSpPr>
        <p:spPr>
          <a:xfrm rot="5400000">
            <a:off x="3383757" y="5534819"/>
            <a:ext cx="3619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0" y="1066800"/>
            <a:ext cx="4724400" cy="533400"/>
            <a:chOff x="14020006" y="7696200"/>
            <a:chExt cx="2820988" cy="991394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13525257" y="8190948"/>
              <a:ext cx="991394" cy="1896"/>
            </a:xfrm>
            <a:prstGeom prst="line">
              <a:avLst/>
            </a:prstGeom>
            <a:ln w="31750">
              <a:solidFill>
                <a:srgbClr val="7695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020954" y="7696200"/>
              <a:ext cx="2819092" cy="2952"/>
            </a:xfrm>
            <a:prstGeom prst="line">
              <a:avLst/>
            </a:prstGeom>
            <a:ln w="31750">
              <a:solidFill>
                <a:srgbClr val="7695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6382707" y="8152592"/>
              <a:ext cx="914679" cy="1896"/>
            </a:xfrm>
            <a:prstGeom prst="line">
              <a:avLst/>
            </a:prstGeom>
            <a:ln w="31750">
              <a:solidFill>
                <a:srgbClr val="76953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02" name="TextBox 30"/>
          <p:cNvSpPr txBox="1">
            <a:spLocks noChangeArrowheads="1"/>
          </p:cNvSpPr>
          <p:nvPr/>
        </p:nvSpPr>
        <p:spPr bwMode="auto">
          <a:xfrm>
            <a:off x="2286000" y="6302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r>
              <a:rPr lang="en-US" sz="2000" b="1" dirty="0">
                <a:solidFill>
                  <a:srgbClr val="769535"/>
                </a:solidFill>
                <a:cs typeface="Arial" pitchFamily="34" charset="0"/>
              </a:rPr>
              <a:t>Agency Certification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0" y="74613"/>
            <a:ext cx="9144000" cy="609600"/>
          </a:xfrm>
          <a:prstGeom prst="leftRightArrow">
            <a:avLst/>
          </a:prstGeom>
          <a:gradFill flip="none" rotWithShape="1">
            <a:gsLst>
              <a:gs pos="6000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69535"/>
                </a:solidFill>
                <a:latin typeface="CopprplGoth BT" pitchFamily="34" charset="0"/>
              </a:rPr>
              <a:t>Preconstruction Activities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0400" y="3886200"/>
            <a:ext cx="346249" cy="35522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latin typeface="GarmdITC Bk BT" pitchFamily="18" charset="0"/>
              </a:rPr>
              <a:t>YES</a:t>
            </a:r>
            <a:endParaRPr lang="en-US" sz="1050" b="1" dirty="0">
              <a:latin typeface="GarmdITC Bk BT" pitchFamily="18" charset="0"/>
            </a:endParaRPr>
          </a:p>
        </p:txBody>
      </p:sp>
      <p:cxnSp>
        <p:nvCxnSpPr>
          <p:cNvPr id="45" name="Shape 44"/>
          <p:cNvCxnSpPr>
            <a:endCxn id="8" idx="1"/>
          </p:cNvCxnSpPr>
          <p:nvPr/>
        </p:nvCxnSpPr>
        <p:spPr>
          <a:xfrm rot="5400000" flipH="1" flipV="1">
            <a:off x="3276600" y="4495800"/>
            <a:ext cx="2971800" cy="5334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</p:cNvCxnSpPr>
          <p:nvPr/>
        </p:nvCxnSpPr>
        <p:spPr>
          <a:xfrm>
            <a:off x="4365274" y="6248400"/>
            <a:ext cx="130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763000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Basis of certification &amp; responsible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09800"/>
            <a:ext cx="8763000" cy="4419600"/>
          </a:xfrm>
        </p:spPr>
        <p:txBody>
          <a:bodyPr>
            <a:normAutofit/>
          </a:bodyPr>
          <a:lstStyle/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en-US" sz="2400" dirty="0" smtClean="0"/>
          </a:p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400" dirty="0" smtClean="0"/>
              <a:t>Supervising Agency (CFR 23: 635.106)</a:t>
            </a:r>
          </a:p>
          <a:p>
            <a:pPr lvl="1">
              <a:defRPr/>
            </a:pPr>
            <a:r>
              <a:rPr lang="en-US" sz="2000" dirty="0" smtClean="0"/>
              <a:t>FDOT is Ultimately Responsible</a:t>
            </a:r>
          </a:p>
          <a:p>
            <a:pPr lvl="1">
              <a:defRPr/>
            </a:pPr>
            <a:r>
              <a:rPr lang="en-US" sz="2000" dirty="0" smtClean="0"/>
              <a:t>Must Approve all Plans and Specifications</a:t>
            </a:r>
          </a:p>
          <a:p>
            <a:pPr lvl="1">
              <a:defRPr/>
            </a:pPr>
            <a:r>
              <a:rPr lang="en-US" sz="2000" dirty="0" smtClean="0"/>
              <a:t>Ensure Adequate Staff and Processes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en-US" sz="2400" dirty="0" smtClean="0"/>
              <a:t>Responsible Charge</a:t>
            </a:r>
          </a:p>
          <a:p>
            <a:pPr lvl="1">
              <a:defRPr/>
            </a:pPr>
            <a:r>
              <a:rPr lang="en-US" sz="2000" dirty="0" smtClean="0"/>
              <a:t>Understand the Operations of the Project</a:t>
            </a:r>
          </a:p>
          <a:p>
            <a:pPr lvl="1">
              <a:defRPr/>
            </a:pPr>
            <a:r>
              <a:rPr lang="en-US" sz="2000" dirty="0" smtClean="0"/>
              <a:t>Be Responsible for the Work Product</a:t>
            </a:r>
          </a:p>
          <a:p>
            <a:pPr lvl="1">
              <a:defRPr/>
            </a:pPr>
            <a:r>
              <a:rPr lang="en-US" sz="2000" dirty="0" smtClean="0"/>
              <a:t>What About My Consultant?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763000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Eligible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09800"/>
            <a:ext cx="8763000" cy="44196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lvl="1" fontAlgn="auto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400" dirty="0" smtClean="0"/>
              <a:t>Phase Coding </a:t>
            </a:r>
          </a:p>
          <a:p>
            <a:pPr lvl="1">
              <a:defRPr/>
            </a:pPr>
            <a:r>
              <a:rPr lang="en-US" sz="2000" dirty="0" smtClean="0"/>
              <a:t>Planning - 18</a:t>
            </a:r>
          </a:p>
          <a:p>
            <a:pPr lvl="1">
              <a:defRPr/>
            </a:pPr>
            <a:r>
              <a:rPr lang="en-US" sz="2000" dirty="0" smtClean="0"/>
              <a:t>Environmental - 28</a:t>
            </a:r>
          </a:p>
          <a:p>
            <a:pPr lvl="1">
              <a:defRPr/>
            </a:pPr>
            <a:r>
              <a:rPr lang="en-US" sz="2000" dirty="0" smtClean="0"/>
              <a:t>Design - 38</a:t>
            </a:r>
          </a:p>
          <a:p>
            <a:pPr lvl="1">
              <a:defRPr/>
            </a:pPr>
            <a:r>
              <a:rPr lang="en-US" sz="2000" dirty="0" smtClean="0"/>
              <a:t>Right of Way – 48</a:t>
            </a:r>
          </a:p>
          <a:p>
            <a:pPr lvl="1">
              <a:defRPr/>
            </a:pPr>
            <a:r>
              <a:rPr lang="en-US" sz="2000" dirty="0" smtClean="0"/>
              <a:t>Construction – 58</a:t>
            </a:r>
          </a:p>
          <a:p>
            <a:pPr lvl="1">
              <a:defRPr/>
            </a:pPr>
            <a:r>
              <a:rPr lang="en-US" sz="2000" dirty="0" smtClean="0"/>
              <a:t>Construction Engineering Inspection - 68</a:t>
            </a:r>
          </a:p>
          <a:p>
            <a:pPr lvl="1">
              <a:defRPr/>
            </a:pPr>
            <a:endParaRPr lang="en-US" sz="2000" dirty="0" smtClean="0"/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100_0911comp"/>
          <p:cNvPicPr>
            <a:picLocks noChangeAspect="1" noChangeArrowheads="1"/>
          </p:cNvPicPr>
          <p:nvPr/>
        </p:nvPicPr>
        <p:blipFill>
          <a:blip r:embed="rId2" cstate="print"/>
          <a:srcRect b="38211"/>
          <a:stretch>
            <a:fillRect/>
          </a:stretch>
        </p:blipFill>
        <p:spPr bwMode="auto">
          <a:xfrm>
            <a:off x="152400" y="13716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qi972rp\Desktop\Photo\56st Lift 036 (4)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1371600"/>
            <a:ext cx="4195114" cy="2133600"/>
          </a:xfrm>
          <a:prstGeom prst="rect">
            <a:avLst/>
          </a:prstGeom>
          <a:noFill/>
        </p:spPr>
      </p:pic>
      <p:pic>
        <p:nvPicPr>
          <p:cNvPr id="1028" name="Picture 4" descr="C:\Users\qi972rp\Desktop\Photo\_X8N0032-2 (5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29" name="Picture 1" descr="Parker Street High Res Imag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http://dotsd4sharepnt1/sites/d4transdev/ProgMgmt/LPA/Pictures%20of%20Constructed%20LAP%20Projects/Old%20Dixie%20Hwy/DSCF1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1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5842" name="Picture 2" descr="http://dotsd4sharepnt1/sites/d4transdev/ProgMgmt/LPA/Pictures%20of%20Constructed%20LAP%20Projects/Oakland%20and%20I-95/HPIM0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56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3374C7C-7785-4485-B905-E36C4ADF96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 rot="10800000" flipH="1">
            <a:off x="2368560" y="5018028"/>
            <a:ext cx="1316040" cy="815986"/>
            <a:chOff x="16991805" y="4431270"/>
            <a:chExt cx="1210468" cy="999744"/>
          </a:xfrm>
        </p:grpSpPr>
        <p:cxnSp>
          <p:nvCxnSpPr>
            <p:cNvPr id="51" name="Straight Connector 2"/>
            <p:cNvCxnSpPr/>
            <p:nvPr/>
          </p:nvCxnSpPr>
          <p:spPr>
            <a:xfrm rot="10800000" flipV="1">
              <a:off x="17002028" y="4431270"/>
              <a:ext cx="1200245" cy="778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"/>
            <p:cNvCxnSpPr/>
            <p:nvPr/>
          </p:nvCxnSpPr>
          <p:spPr>
            <a:xfrm rot="5400000" flipH="1" flipV="1">
              <a:off x="16496554" y="4934301"/>
              <a:ext cx="991964" cy="1461"/>
            </a:xfrm>
            <a:prstGeom prst="line">
              <a:avLst/>
            </a:prstGeom>
            <a:ln cmpd="sng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 rot="10800000" flipH="1">
            <a:off x="5870579" y="4924357"/>
            <a:ext cx="1187450" cy="933462"/>
            <a:chOff x="16982089" y="4429907"/>
            <a:chExt cx="1211423" cy="1010050"/>
          </a:xfrm>
        </p:grpSpPr>
        <p:cxnSp>
          <p:nvCxnSpPr>
            <p:cNvPr id="49" name="Straight Connector 5"/>
            <p:cNvCxnSpPr/>
            <p:nvPr/>
          </p:nvCxnSpPr>
          <p:spPr>
            <a:xfrm rot="10800000" flipV="1">
              <a:off x="16991806" y="4429907"/>
              <a:ext cx="1201706" cy="687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"/>
            <p:cNvCxnSpPr/>
            <p:nvPr/>
          </p:nvCxnSpPr>
          <p:spPr>
            <a:xfrm rot="5400000" flipH="1" flipV="1">
              <a:off x="16487321" y="4943569"/>
              <a:ext cx="991156" cy="1620"/>
            </a:xfrm>
            <a:prstGeom prst="line">
              <a:avLst/>
            </a:prstGeom>
            <a:ln cmpd="sng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>
            <a:grpSpLocks/>
          </p:cNvGrpSpPr>
          <p:nvPr/>
        </p:nvGrpSpPr>
        <p:grpSpPr bwMode="auto">
          <a:xfrm rot="10800000">
            <a:off x="7947025" y="3654062"/>
            <a:ext cx="587375" cy="2203517"/>
            <a:chOff x="16991806" y="4419600"/>
            <a:chExt cx="1201706" cy="999744"/>
          </a:xfrm>
        </p:grpSpPr>
        <p:cxnSp>
          <p:nvCxnSpPr>
            <p:cNvPr id="47" name="Straight Connector 46"/>
            <p:cNvCxnSpPr/>
            <p:nvPr/>
          </p:nvCxnSpPr>
          <p:spPr>
            <a:xfrm rot="10800000" flipV="1">
              <a:off x="16991806" y="4419600"/>
              <a:ext cx="1201706" cy="720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6496256" y="4923794"/>
              <a:ext cx="991101" cy="0"/>
            </a:xfrm>
            <a:prstGeom prst="line">
              <a:avLst/>
            </a:prstGeom>
            <a:ln cmpd="sng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7696200" y="2740090"/>
            <a:ext cx="1295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Central Office Notifies District Federal Aid Coordinator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2197" y="4010120"/>
            <a:ext cx="1295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FHWA Funds Requested for Construction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263896" y="4010120"/>
            <a:ext cx="1295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Central Office Federal Aid </a:t>
            </a:r>
            <a:r>
              <a:rPr lang="en-US" sz="1100" b="1" dirty="0" smtClean="0">
                <a:solidFill>
                  <a:schemeClr val="bg1"/>
                </a:solidFill>
                <a:latin typeface="GarmdITC Bk BT" pitchFamily="18" charset="0"/>
              </a:rPr>
              <a:t>Review</a:t>
            </a:r>
            <a:endParaRPr lang="en-US" sz="1100" b="1" dirty="0">
              <a:solidFill>
                <a:schemeClr val="bg1"/>
              </a:solidFill>
              <a:latin typeface="GarmdITC Bk B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390" y="4010120"/>
            <a:ext cx="12192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LAP Administrator Review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6745288" y="3017838"/>
            <a:ext cx="157162" cy="14493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4730750" y="4467225"/>
            <a:ext cx="533400" cy="13890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73550" y="3011480"/>
            <a:ext cx="1028700" cy="1000122"/>
            <a:chOff x="4323700" y="2557874"/>
            <a:chExt cx="1201706" cy="999744"/>
          </a:xfrm>
        </p:grpSpPr>
        <p:cxnSp>
          <p:nvCxnSpPr>
            <p:cNvPr id="45" name="Straight Connector 44"/>
            <p:cNvCxnSpPr/>
            <p:nvPr/>
          </p:nvCxnSpPr>
          <p:spPr>
            <a:xfrm rot="10800000" flipV="1">
              <a:off x="4323700" y="2557874"/>
              <a:ext cx="1201706" cy="793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828723" y="3060785"/>
              <a:ext cx="991810" cy="1855"/>
            </a:xfrm>
            <a:prstGeom prst="line">
              <a:avLst/>
            </a:prstGeom>
            <a:ln cmpd="sng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rot="5400000">
            <a:off x="3893344" y="5131594"/>
            <a:ext cx="4159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2100" y="3146425"/>
            <a:ext cx="1419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NO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59250" y="5029201"/>
            <a:ext cx="1419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969000" y="3622675"/>
            <a:ext cx="1435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YES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80075" y="3778251"/>
            <a:ext cx="458787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4750" y="5864225"/>
            <a:ext cx="76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NO</a:t>
            </a:r>
          </a:p>
        </p:txBody>
      </p:sp>
      <p:sp>
        <p:nvSpPr>
          <p:cNvPr id="20" name="Diamond 19"/>
          <p:cNvSpPr/>
          <p:nvPr/>
        </p:nvSpPr>
        <p:spPr>
          <a:xfrm>
            <a:off x="6697700" y="5340677"/>
            <a:ext cx="1718151" cy="1060123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Approval of Federal Aid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7345362" y="5129213"/>
            <a:ext cx="4159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80100" y="5838825"/>
            <a:ext cx="12668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8242300" y="4784725"/>
            <a:ext cx="838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YES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 flipH="1">
            <a:off x="2978144" y="3035384"/>
            <a:ext cx="762001" cy="979507"/>
            <a:chOff x="16991805" y="4419600"/>
            <a:chExt cx="1201707" cy="999744"/>
          </a:xfrm>
        </p:grpSpPr>
        <p:cxnSp>
          <p:nvCxnSpPr>
            <p:cNvPr id="43" name="Straight Connector 31"/>
            <p:cNvCxnSpPr/>
            <p:nvPr/>
          </p:nvCxnSpPr>
          <p:spPr>
            <a:xfrm rot="10800000" flipV="1">
              <a:off x="16991806" y="4419600"/>
              <a:ext cx="1201706" cy="810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2"/>
            <p:cNvCxnSpPr/>
            <p:nvPr/>
          </p:nvCxnSpPr>
          <p:spPr>
            <a:xfrm rot="5400000" flipH="1" flipV="1">
              <a:off x="16497236" y="4922271"/>
              <a:ext cx="991642" cy="2503"/>
            </a:xfrm>
            <a:prstGeom prst="line">
              <a:avLst/>
            </a:prstGeom>
            <a:ln cmpd="sng">
              <a:solidFill>
                <a:schemeClr val="tx1"/>
              </a:solidFill>
              <a:prstDash val="solid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08325" y="3030538"/>
            <a:ext cx="6318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YES</a:t>
            </a:r>
          </a:p>
        </p:txBody>
      </p: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669925" y="3002224"/>
            <a:ext cx="852488" cy="1100169"/>
            <a:chOff x="530929" y="8947821"/>
            <a:chExt cx="1236911" cy="109888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30929" y="8957334"/>
              <a:ext cx="1236911" cy="11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 flipV="1">
              <a:off x="-10450" y="9496110"/>
              <a:ext cx="1098882" cy="23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751524" y="4111690"/>
            <a:ext cx="1295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District</a:t>
            </a:r>
            <a:b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</a:b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Review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884" y="4111690"/>
            <a:ext cx="1295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PS&amp;E Development Checklist Submission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9925" y="2817813"/>
            <a:ext cx="838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GarmdITC Bk BT" pitchFamily="18" charset="0"/>
              </a:rPr>
              <a:t>NO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55725" y="4568825"/>
            <a:ext cx="3952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amond 30"/>
          <p:cNvSpPr/>
          <p:nvPr/>
        </p:nvSpPr>
        <p:spPr>
          <a:xfrm>
            <a:off x="1522924" y="2503870"/>
            <a:ext cx="1676400" cy="10668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Approval of Checklist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2096294" y="3834607"/>
            <a:ext cx="541337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amond 34"/>
          <p:cNvSpPr/>
          <p:nvPr/>
        </p:nvSpPr>
        <p:spPr>
          <a:xfrm>
            <a:off x="5069358" y="2484715"/>
            <a:ext cx="1676400" cy="106680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Approval of Checklist</a:t>
            </a:r>
          </a:p>
        </p:txBody>
      </p:sp>
      <p:sp>
        <p:nvSpPr>
          <p:cNvPr id="36" name="Diamond 14"/>
          <p:cNvSpPr/>
          <p:nvPr/>
        </p:nvSpPr>
        <p:spPr>
          <a:xfrm>
            <a:off x="3263790" y="5343620"/>
            <a:ext cx="1676400" cy="1032394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GarmdITC Bk BT" pitchFamily="18" charset="0"/>
              </a:rPr>
              <a:t>Approval of Checklist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3988</TotalTime>
  <Words>459</Words>
  <Application>Microsoft Office PowerPoint</Application>
  <PresentationFormat>On-screen Show (4:3)</PresentationFormat>
  <Paragraphs>145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Slide 1</vt:lpstr>
      <vt:lpstr>Presentation Overview</vt:lpstr>
      <vt:lpstr>Slide 3</vt:lpstr>
      <vt:lpstr>Basis of certification &amp; responsible charge</vt:lpstr>
      <vt:lpstr>Eligible phases</vt:lpstr>
      <vt:lpstr>Slide 6</vt:lpstr>
      <vt:lpstr>Slide 7</vt:lpstr>
      <vt:lpstr>Slide 8</vt:lpstr>
      <vt:lpstr>Slide 9</vt:lpstr>
      <vt:lpstr>challenges</vt:lpstr>
      <vt:lpstr>Streamlining Initiatives</vt:lpstr>
      <vt:lpstr>  On the job training</vt:lpstr>
      <vt:lpstr>LAPIT: Current Status</vt:lpstr>
      <vt:lpstr>Lessons learned</vt:lpstr>
      <vt:lpstr>Slide 15</vt:lpstr>
    </vt:vector>
  </TitlesOfParts>
  <Company>FDOT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MATERIALS &amp;  RESEARCH OFFICE</dc:title>
  <dc:creator>Ronald Arcalas</dc:creator>
  <cp:lastModifiedBy>qi972rp</cp:lastModifiedBy>
  <cp:revision>227</cp:revision>
  <dcterms:created xsi:type="dcterms:W3CDTF">2009-07-16T18:32:18Z</dcterms:created>
  <dcterms:modified xsi:type="dcterms:W3CDTF">2012-03-28T20:20:27Z</dcterms:modified>
</cp:coreProperties>
</file>