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63" r:id="rId5"/>
    <p:sldId id="264" r:id="rId6"/>
    <p:sldId id="257" r:id="rId7"/>
    <p:sldId id="258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4FF99-4C80-466E-9901-1BD77821D26D}" type="datetimeFigureOut">
              <a:rPr lang="en-US" smtClean="0"/>
              <a:t>1/18/2019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1BA4-4793-4929-A0C6-C95A85A9BE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863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F0925-E3BF-455B-8846-926129940A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D5 Technical Scope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567EA8-A7A8-4CDE-A276-9A72E70B5E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discussion on D5 Approach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0DD96C-AEF2-4136-A283-FDFA5B5D54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916525"/>
              </p:ext>
            </p:extLst>
          </p:nvPr>
        </p:nvGraphicFramePr>
        <p:xfrm>
          <a:off x="3941955" y="689487"/>
          <a:ext cx="2351160" cy="3043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PDF Document" r:id="rId3" imgW="5829120" imgH="7543440" progId="NuancePDF.Document">
                  <p:embed/>
                </p:oleObj>
              </mc:Choice>
              <mc:Fallback>
                <p:oleObj name="PDF Document" r:id="rId3" imgW="5829120" imgH="7543440" progId="Nuance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1955" y="689487"/>
                        <a:ext cx="2351160" cy="3043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12B23B1-E3B0-4A9C-8FA4-7659D82C6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121">
            <a:off x="6681000" y="734702"/>
            <a:ext cx="2415970" cy="3132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72B94F-7163-4756-9463-4517FE59F2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81865">
            <a:off x="1226777" y="616217"/>
            <a:ext cx="2387925" cy="30874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515123-DA38-404D-B214-5A71342DA3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32760">
            <a:off x="9012673" y="1983276"/>
            <a:ext cx="2352974" cy="305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47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CF8AE-B900-4B00-9A34-1B47FC672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Roadway Design Internal VE Study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6EE90F-AEBE-4ED9-85FD-D62D65B81D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5554" y="2402700"/>
            <a:ext cx="7381188" cy="415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85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0585F-5233-468D-B507-81F890756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839F733-86BA-4E89-A524-5166EDF904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474" y="2404553"/>
            <a:ext cx="7607431" cy="4285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8C697-F368-4A3E-B1D2-A1A48E7D94D8}"/>
              </a:ext>
            </a:extLst>
          </p:cNvPr>
          <p:cNvSpPr txBox="1"/>
          <p:nvPr/>
        </p:nvSpPr>
        <p:spPr>
          <a:xfrm>
            <a:off x="8234962" y="2629127"/>
            <a:ext cx="36764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Variation for Cross Slope correction based on crash history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Two double mast arm’s in lieu of 4 single mast arm’s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Exempt out portion of RRR that was M&amp;R as part of another project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Analyze need for Keyhole based on FDM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Analyze retention wall for most cost effective solution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FDM Guidance on Ramps</a:t>
            </a:r>
          </a:p>
        </p:txBody>
      </p:sp>
    </p:spTree>
    <p:extLst>
      <p:ext uri="{BB962C8B-B14F-4D97-AF65-F5344CB8AC3E}">
        <p14:creationId xmlns:p14="http://schemas.microsoft.com/office/powerpoint/2010/main" val="39800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FA3AF-88ED-45D4-8FEA-5D8D8BDAA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Sidewalk Example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C109E0-E26C-490F-8432-528511FAC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764" y="2290713"/>
            <a:ext cx="8787309" cy="456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63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790A9-FD5C-49C1-95DF-A868C727F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Sidewalk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18498-FE68-4A56-8761-6E7D0E1CF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3288"/>
            <a:ext cx="7574948" cy="4534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6B47B7-1ACF-495A-BAFD-2810CF5EC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777" y="2423494"/>
            <a:ext cx="4866814" cy="26941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E314DE-8C51-4F69-8EF8-EBC023417BEC}"/>
              </a:ext>
            </a:extLst>
          </p:cNvPr>
          <p:cNvSpPr txBox="1"/>
          <p:nvPr/>
        </p:nvSpPr>
        <p:spPr>
          <a:xfrm>
            <a:off x="8137321" y="5506542"/>
            <a:ext cx="2499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$286,000</a:t>
            </a:r>
          </a:p>
        </p:txBody>
      </p:sp>
    </p:spTree>
    <p:extLst>
      <p:ext uri="{BB962C8B-B14F-4D97-AF65-F5344CB8AC3E}">
        <p14:creationId xmlns:p14="http://schemas.microsoft.com/office/powerpoint/2010/main" val="113812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3B601-6947-4BA8-A529-3E7FEF664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D5 Technical Scope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4C37C-E0B5-4143-A337-74AE0A6E0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5031" y="2939060"/>
            <a:ext cx="8825659" cy="3416300"/>
          </a:xfrm>
        </p:spPr>
        <p:txBody>
          <a:bodyPr/>
          <a:lstStyle/>
          <a:p>
            <a:r>
              <a:rPr lang="en-US" dirty="0"/>
              <a:t>Primary Purpose – Work Program Stability</a:t>
            </a:r>
          </a:p>
          <a:p>
            <a:pPr lvl="1"/>
            <a:r>
              <a:rPr lang="en-US" dirty="0"/>
              <a:t>Defines Scope</a:t>
            </a:r>
          </a:p>
          <a:p>
            <a:pPr lvl="1"/>
            <a:r>
              <a:rPr lang="en-US" dirty="0"/>
              <a:t>Helps with Scope of Services Development</a:t>
            </a:r>
          </a:p>
          <a:p>
            <a:pPr lvl="1"/>
            <a:r>
              <a:rPr lang="en-US" dirty="0"/>
              <a:t>Assists with Units Development and Negotiations</a:t>
            </a:r>
          </a:p>
          <a:p>
            <a:pPr lvl="1"/>
            <a:r>
              <a:rPr lang="en-US" dirty="0"/>
              <a:t>Mitigates Scope Creep</a:t>
            </a:r>
          </a:p>
          <a:p>
            <a:pPr lvl="1"/>
            <a:r>
              <a:rPr lang="en-US" dirty="0"/>
              <a:t>All potential impacts to Work Program</a:t>
            </a:r>
          </a:p>
        </p:txBody>
      </p:sp>
    </p:spTree>
    <p:extLst>
      <p:ext uri="{BB962C8B-B14F-4D97-AF65-F5344CB8AC3E}">
        <p14:creationId xmlns:p14="http://schemas.microsoft.com/office/powerpoint/2010/main" val="1289708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7226-B467-4A1F-947D-5C6198165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D5 Consultant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B3192-43FE-4772-83E6-0D97838C0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2084" y="2729335"/>
            <a:ext cx="8825659" cy="3416300"/>
          </a:xfrm>
        </p:spPr>
        <p:txBody>
          <a:bodyPr/>
          <a:lstStyle/>
          <a:p>
            <a:r>
              <a:rPr lang="en-US" dirty="0"/>
              <a:t>Review your Technical Scope</a:t>
            </a:r>
          </a:p>
          <a:p>
            <a:pPr lvl="1"/>
            <a:r>
              <a:rPr lang="en-US" dirty="0"/>
              <a:t>Expectation is review and identify any areas of concerns</a:t>
            </a:r>
          </a:p>
          <a:p>
            <a:r>
              <a:rPr lang="en-US" dirty="0"/>
              <a:t>Intent is not to follow blindly</a:t>
            </a:r>
          </a:p>
          <a:p>
            <a:pPr lvl="1"/>
            <a:r>
              <a:rPr lang="en-US" dirty="0"/>
              <a:t>EOR should vet scope items</a:t>
            </a:r>
          </a:p>
          <a:p>
            <a:r>
              <a:rPr lang="en-US" dirty="0"/>
              <a:t>Supporting Reasons for Scope additions or modifications</a:t>
            </a:r>
          </a:p>
          <a:p>
            <a:pPr lvl="1"/>
            <a:r>
              <a:rPr lang="en-US" dirty="0"/>
              <a:t>Discuss proposed Technical Scope changes with D5 PM</a:t>
            </a:r>
          </a:p>
          <a:p>
            <a:pPr lvl="1"/>
            <a:r>
              <a:rPr lang="en-US" dirty="0"/>
              <a:t>Prepare supporting reasoning including preliminary cost impacts</a:t>
            </a:r>
          </a:p>
          <a:p>
            <a:pPr lvl="2"/>
            <a:r>
              <a:rPr lang="en-US" dirty="0"/>
              <a:t>Submit prior to Units Meeting</a:t>
            </a:r>
          </a:p>
          <a:p>
            <a:pPr lvl="1"/>
            <a:r>
              <a:rPr lang="en-US" dirty="0"/>
              <a:t>Submit to Technical Scope development team - Amir</a:t>
            </a:r>
          </a:p>
        </p:txBody>
      </p:sp>
    </p:spTree>
    <p:extLst>
      <p:ext uri="{BB962C8B-B14F-4D97-AF65-F5344CB8AC3E}">
        <p14:creationId xmlns:p14="http://schemas.microsoft.com/office/powerpoint/2010/main" val="3915487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3345D-ED68-4ACC-BF1D-71A520FE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89A60-13FC-4250-88AE-B2B7751B3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9982" y="2690586"/>
            <a:ext cx="7814875" cy="3416300"/>
          </a:xfrm>
        </p:spPr>
        <p:txBody>
          <a:bodyPr/>
          <a:lstStyle/>
          <a:p>
            <a:r>
              <a:rPr lang="en-US" sz="3600" b="1" dirty="0"/>
              <a:t>D5 Expectation</a:t>
            </a:r>
          </a:p>
          <a:p>
            <a:pPr lvl="1"/>
            <a:r>
              <a:rPr lang="en-US" sz="2400" dirty="0"/>
              <a:t>Own your scope and project</a:t>
            </a:r>
          </a:p>
          <a:p>
            <a:pPr lvl="1"/>
            <a:r>
              <a:rPr lang="en-US" sz="2400" dirty="0"/>
              <a:t>Provide most cost effective and value added solutions</a:t>
            </a:r>
          </a:p>
          <a:p>
            <a:pPr lvl="1"/>
            <a:r>
              <a:rPr lang="en-US" sz="2400" dirty="0"/>
              <a:t>Partner with D5</a:t>
            </a:r>
          </a:p>
        </p:txBody>
      </p:sp>
    </p:spTree>
    <p:extLst>
      <p:ext uri="{BB962C8B-B14F-4D97-AF65-F5344CB8AC3E}">
        <p14:creationId xmlns:p14="http://schemas.microsoft.com/office/powerpoint/2010/main" val="2948569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63B14-5969-4045-B435-256071B7B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4B33A6-E675-4EE4-83CD-41145310ADFF}"/>
              </a:ext>
            </a:extLst>
          </p:cNvPr>
          <p:cNvSpPr/>
          <p:nvPr/>
        </p:nvSpPr>
        <p:spPr>
          <a:xfrm>
            <a:off x="2591985" y="2465155"/>
            <a:ext cx="27997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8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7B02C9D-CB8B-41EF-A638-1D4C83986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049" y="2698141"/>
            <a:ext cx="5811951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400" b="1" i="0" u="none" strike="noStrike" cap="none" normalizeH="0" baseline="0" dirty="0" bmk="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odd Alexander, P.E.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bmk="_MailAutoSig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Quality Assurance &amp; Design Services Mgr.</a:t>
            </a:r>
            <a:endParaRPr kumimoji="0" lang="en-US" altLang="en-US" sz="2400" b="0" i="0" u="none" strike="noStrike" cap="none" normalizeH="0" baseline="0" dirty="0" bmk="_MailAutoSig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bmk="_MailAutoSig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District Five Roadway Design</a:t>
            </a:r>
            <a:endParaRPr kumimoji="0" lang="en-US" altLang="en-US" sz="2400" b="0" i="0" u="none" strike="noStrike" cap="none" normalizeH="0" baseline="0" dirty="0" bmk="_MailAutoSig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bmk="_MailAutoSig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719 S. Woodland Blvd., MS 552</a:t>
            </a:r>
            <a:endParaRPr kumimoji="0" lang="en-US" altLang="en-US" sz="2400" b="0" i="0" u="none" strike="noStrike" cap="none" normalizeH="0" baseline="0" dirty="0" bmk="_MailAutoSig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bmk="_MailAutoSig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DeLand, FL  32720</a:t>
            </a:r>
            <a:endParaRPr kumimoji="0" lang="en-US" altLang="en-US" sz="2400" b="0" i="0" u="none" strike="noStrike" cap="none" normalizeH="0" baseline="0" dirty="0" bmk="_MailAutoSig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bmk="_MailAutoSig">
                <a:ln>
                  <a:noFill/>
                </a:ln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Office: 386-943-5420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 bmk="_MailAutoSig">
                <a:solidFill>
                  <a:srgbClr val="4472C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Todd.alexander@dot.state.fl.us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" descr="cid:image001.png@01D320AD.5F9A38D0">
            <a:extLst>
              <a:ext uri="{FF2B5EF4-FFF2-40B4-BE49-F238E27FC236}">
                <a16:creationId xmlns:a16="http://schemas.microsoft.com/office/drawing/2014/main" id="{B7EE31D7-5057-4EC5-9984-1BC6C57FD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49" y="5563386"/>
            <a:ext cx="2722323" cy="78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319858E7-3866-4CEF-B2AC-1E7302F98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693" y="556338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695E39-D5F7-48F0-BEDE-E492230D8F77}"/>
              </a:ext>
            </a:extLst>
          </p:cNvPr>
          <p:cNvSpPr txBox="1"/>
          <p:nvPr/>
        </p:nvSpPr>
        <p:spPr>
          <a:xfrm>
            <a:off x="2907976" y="5130345"/>
            <a:ext cx="2167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00929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1216</TotalTime>
  <Words>237</Words>
  <Application>Microsoft Office PowerPoint</Application>
  <PresentationFormat>Widescreen</PresentationFormat>
  <Paragraphs>45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</vt:lpstr>
      <vt:lpstr>Wingdings 3</vt:lpstr>
      <vt:lpstr>Ion Boardroom</vt:lpstr>
      <vt:lpstr>PDF Document</vt:lpstr>
      <vt:lpstr>D5 Technical Scope</vt:lpstr>
      <vt:lpstr>Roadway Design Internal VE Study</vt:lpstr>
      <vt:lpstr>Study Results</vt:lpstr>
      <vt:lpstr>Sidewalk Example</vt:lpstr>
      <vt:lpstr>Sidewalk Example</vt:lpstr>
      <vt:lpstr>D5 Technical Scope Purpose</vt:lpstr>
      <vt:lpstr>D5 Consultant Expectations</vt:lpstr>
      <vt:lpstr>Conclusion</vt:lpstr>
      <vt:lpstr>Contact info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D5 Technical Scope</dc:title>
  <dc:creator>Alexander, Todd</dc:creator>
  <cp:lastModifiedBy>Alexander, Todd</cp:lastModifiedBy>
  <cp:revision>16</cp:revision>
  <dcterms:created xsi:type="dcterms:W3CDTF">2019-01-16T19:29:32Z</dcterms:created>
  <dcterms:modified xsi:type="dcterms:W3CDTF">2019-01-18T12:51:10Z</dcterms:modified>
</cp:coreProperties>
</file>