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63" r:id="rId5"/>
    <p:sldId id="264" r:id="rId6"/>
    <p:sldId id="265" r:id="rId7"/>
    <p:sldId id="397" r:id="rId8"/>
    <p:sldId id="335" r:id="rId9"/>
    <p:sldId id="336" r:id="rId10"/>
    <p:sldId id="343" r:id="rId11"/>
    <p:sldId id="269" r:id="rId12"/>
    <p:sldId id="270" r:id="rId13"/>
    <p:sldId id="334" r:id="rId14"/>
    <p:sldId id="272" r:id="rId15"/>
    <p:sldId id="273" r:id="rId16"/>
    <p:sldId id="274" r:id="rId17"/>
    <p:sldId id="337" r:id="rId18"/>
    <p:sldId id="277" r:id="rId19"/>
    <p:sldId id="278" r:id="rId20"/>
    <p:sldId id="430" r:id="rId21"/>
    <p:sldId id="426" r:id="rId22"/>
    <p:sldId id="340" r:id="rId23"/>
    <p:sldId id="268" r:id="rId24"/>
    <p:sldId id="433" r:id="rId25"/>
    <p:sldId id="349" r:id="rId26"/>
    <p:sldId id="291" r:id="rId27"/>
    <p:sldId id="348" r:id="rId28"/>
    <p:sldId id="427" r:id="rId29"/>
    <p:sldId id="396" r:id="rId30"/>
    <p:sldId id="399" r:id="rId31"/>
    <p:sldId id="398" r:id="rId32"/>
    <p:sldId id="411" r:id="rId33"/>
    <p:sldId id="353" r:id="rId34"/>
    <p:sldId id="299" r:id="rId35"/>
    <p:sldId id="365" r:id="rId36"/>
    <p:sldId id="301" r:id="rId37"/>
    <p:sldId id="302" r:id="rId38"/>
    <p:sldId id="305" r:id="rId39"/>
    <p:sldId id="306" r:id="rId40"/>
    <p:sldId id="356" r:id="rId41"/>
    <p:sldId id="308" r:id="rId42"/>
    <p:sldId id="418" r:id="rId43"/>
    <p:sldId id="419" r:id="rId44"/>
    <p:sldId id="311" r:id="rId45"/>
    <p:sldId id="312" r:id="rId46"/>
    <p:sldId id="357" r:id="rId47"/>
    <p:sldId id="315" r:id="rId48"/>
    <p:sldId id="364" r:id="rId49"/>
    <p:sldId id="359" r:id="rId50"/>
    <p:sldId id="360" r:id="rId51"/>
    <p:sldId id="362" r:id="rId52"/>
    <p:sldId id="363" r:id="rId53"/>
    <p:sldId id="379" r:id="rId54"/>
    <p:sldId id="323" r:id="rId55"/>
    <p:sldId id="370" r:id="rId56"/>
    <p:sldId id="435" r:id="rId57"/>
    <p:sldId id="381" r:id="rId58"/>
    <p:sldId id="327" r:id="rId59"/>
    <p:sldId id="414" r:id="rId60"/>
    <p:sldId id="415"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blong, Kurt" initials="LK" lastIdx="1" clrIdx="0">
    <p:extLst>
      <p:ext uri="{19B8F6BF-5375-455C-9EA6-DF929625EA0E}">
        <p15:presenceInfo xmlns:p15="http://schemas.microsoft.com/office/powerpoint/2012/main" userId="S::kurt.lieblong@dot.state.fl.us::a62d6d81-3a49-4563-abbd-bd0dc4001d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3"/>
    <a:srgbClr val="000000"/>
    <a:srgbClr val="C00000"/>
    <a:srgbClr val="1F4284"/>
    <a:srgbClr val="D7181F"/>
    <a:srgbClr val="0054A8"/>
    <a:srgbClr val="1B146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8B6E8-EF7B-430F-BA4F-0D8E3A510776}" v="36" dt="2024-06-13T20:34:08.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970" autoAdjust="0"/>
  </p:normalViewPr>
  <p:slideViewPr>
    <p:cSldViewPr snapToGrid="0">
      <p:cViewPr varScale="1">
        <p:scale>
          <a:sx n="77" d="100"/>
          <a:sy n="77" d="100"/>
        </p:scale>
        <p:origin x="1613" y="4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ll, Bobby" userId="d220eacf-be2e-4f09-b532-5e7a01c0484a" providerId="ADAL" clId="{CF98B6E8-EF7B-430F-BA4F-0D8E3A510776}"/>
    <pc:docChg chg="undo custSel addSld delSld modSld">
      <pc:chgData name="Bull, Bobby" userId="d220eacf-be2e-4f09-b532-5e7a01c0484a" providerId="ADAL" clId="{CF98B6E8-EF7B-430F-BA4F-0D8E3A510776}" dt="2024-06-13T20:39:44.079" v="237" actId="20577"/>
      <pc:docMkLst>
        <pc:docMk/>
      </pc:docMkLst>
      <pc:sldChg chg="modSp mod">
        <pc:chgData name="Bull, Bobby" userId="d220eacf-be2e-4f09-b532-5e7a01c0484a" providerId="ADAL" clId="{CF98B6E8-EF7B-430F-BA4F-0D8E3A510776}" dt="2024-06-13T20:39:44.079" v="237" actId="20577"/>
        <pc:sldMkLst>
          <pc:docMk/>
          <pc:sldMk cId="487360095" sldId="263"/>
        </pc:sldMkLst>
        <pc:spChg chg="mod">
          <ac:chgData name="Bull, Bobby" userId="d220eacf-be2e-4f09-b532-5e7a01c0484a" providerId="ADAL" clId="{CF98B6E8-EF7B-430F-BA4F-0D8E3A510776}" dt="2024-06-13T20:39:44.079" v="237" actId="20577"/>
          <ac:spMkLst>
            <pc:docMk/>
            <pc:sldMk cId="487360095" sldId="263"/>
            <ac:spMk id="9" creationId="{00000000-0000-0000-0000-000000000000}"/>
          </ac:spMkLst>
        </pc:spChg>
      </pc:sldChg>
      <pc:sldChg chg="modSp mod modAnim">
        <pc:chgData name="Bull, Bobby" userId="d220eacf-be2e-4f09-b532-5e7a01c0484a" providerId="ADAL" clId="{CF98B6E8-EF7B-430F-BA4F-0D8E3A510776}" dt="2024-06-13T20:34:14.688" v="196" actId="1076"/>
        <pc:sldMkLst>
          <pc:docMk/>
          <pc:sldMk cId="422187317" sldId="264"/>
        </pc:sldMkLst>
        <pc:spChg chg="mod">
          <ac:chgData name="Bull, Bobby" userId="d220eacf-be2e-4f09-b532-5e7a01c0484a" providerId="ADAL" clId="{CF98B6E8-EF7B-430F-BA4F-0D8E3A510776}" dt="2024-06-13T20:34:08.121" v="195" actId="20577"/>
          <ac:spMkLst>
            <pc:docMk/>
            <pc:sldMk cId="422187317" sldId="264"/>
            <ac:spMk id="58372" creationId="{00000000-0000-0000-0000-000000000000}"/>
          </ac:spMkLst>
        </pc:spChg>
        <pc:spChg chg="mod">
          <ac:chgData name="Bull, Bobby" userId="d220eacf-be2e-4f09-b532-5e7a01c0484a" providerId="ADAL" clId="{CF98B6E8-EF7B-430F-BA4F-0D8E3A510776}" dt="2024-06-13T20:33:33.172" v="185" actId="1076"/>
          <ac:spMkLst>
            <pc:docMk/>
            <pc:sldMk cId="422187317" sldId="264"/>
            <ac:spMk id="58373" creationId="{00000000-0000-0000-0000-000000000000}"/>
          </ac:spMkLst>
        </pc:spChg>
        <pc:spChg chg="mod">
          <ac:chgData name="Bull, Bobby" userId="d220eacf-be2e-4f09-b532-5e7a01c0484a" providerId="ADAL" clId="{CF98B6E8-EF7B-430F-BA4F-0D8E3A510776}" dt="2024-06-13T20:34:14.688" v="196" actId="1076"/>
          <ac:spMkLst>
            <pc:docMk/>
            <pc:sldMk cId="422187317" sldId="264"/>
            <ac:spMk id="58374" creationId="{00000000-0000-0000-0000-000000000000}"/>
          </ac:spMkLst>
        </pc:spChg>
        <pc:spChg chg="mod">
          <ac:chgData name="Bull, Bobby" userId="d220eacf-be2e-4f09-b532-5e7a01c0484a" providerId="ADAL" clId="{CF98B6E8-EF7B-430F-BA4F-0D8E3A510776}" dt="2024-06-13T20:32:59.141" v="165" actId="20577"/>
          <ac:spMkLst>
            <pc:docMk/>
            <pc:sldMk cId="422187317" sldId="264"/>
            <ac:spMk id="58375" creationId="{00000000-0000-0000-0000-000000000000}"/>
          </ac:spMkLst>
        </pc:spChg>
      </pc:sldChg>
      <pc:sldChg chg="delSp mod delAnim">
        <pc:chgData name="Bull, Bobby" userId="d220eacf-be2e-4f09-b532-5e7a01c0484a" providerId="ADAL" clId="{CF98B6E8-EF7B-430F-BA4F-0D8E3A510776}" dt="2024-06-13T20:08:56.163" v="138" actId="478"/>
        <pc:sldMkLst>
          <pc:docMk/>
          <pc:sldMk cId="972516034" sldId="265"/>
        </pc:sldMkLst>
        <pc:cxnChg chg="del">
          <ac:chgData name="Bull, Bobby" userId="d220eacf-be2e-4f09-b532-5e7a01c0484a" providerId="ADAL" clId="{CF98B6E8-EF7B-430F-BA4F-0D8E3A510776}" dt="2024-06-13T20:08:56.163" v="138" actId="478"/>
          <ac:cxnSpMkLst>
            <pc:docMk/>
            <pc:sldMk cId="972516034" sldId="265"/>
            <ac:cxnSpMk id="11" creationId="{00000000-0000-0000-0000-000000000000}"/>
          </ac:cxnSpMkLst>
        </pc:cxnChg>
      </pc:sldChg>
      <pc:sldChg chg="add del">
        <pc:chgData name="Bull, Bobby" userId="d220eacf-be2e-4f09-b532-5e7a01c0484a" providerId="ADAL" clId="{CF98B6E8-EF7B-430F-BA4F-0D8E3A510776}" dt="2024-06-13T19:56:09.593" v="128" actId="2696"/>
        <pc:sldMkLst>
          <pc:docMk/>
          <pc:sldMk cId="3340999599" sldId="296"/>
        </pc:sldMkLst>
      </pc:sldChg>
      <pc:sldChg chg="add del">
        <pc:chgData name="Bull, Bobby" userId="d220eacf-be2e-4f09-b532-5e7a01c0484a" providerId="ADAL" clId="{CF98B6E8-EF7B-430F-BA4F-0D8E3A510776}" dt="2024-06-13T19:56:09.593" v="128" actId="2696"/>
        <pc:sldMkLst>
          <pc:docMk/>
          <pc:sldMk cId="3781801438" sldId="298"/>
        </pc:sldMkLst>
      </pc:sldChg>
      <pc:sldChg chg="del">
        <pc:chgData name="Bull, Bobby" userId="d220eacf-be2e-4f09-b532-5e7a01c0484a" providerId="ADAL" clId="{CF98B6E8-EF7B-430F-BA4F-0D8E3A510776}" dt="2024-06-13T19:58:47.972" v="131" actId="2696"/>
        <pc:sldMkLst>
          <pc:docMk/>
          <pc:sldMk cId="3558659664" sldId="321"/>
        </pc:sldMkLst>
      </pc:sldChg>
      <pc:sldChg chg="del">
        <pc:chgData name="Bull, Bobby" userId="d220eacf-be2e-4f09-b532-5e7a01c0484a" providerId="ADAL" clId="{CF98B6E8-EF7B-430F-BA4F-0D8E3A510776}" dt="2024-06-13T20:27:57.111" v="160" actId="2696"/>
        <pc:sldMkLst>
          <pc:docMk/>
          <pc:sldMk cId="1673913680" sldId="325"/>
        </pc:sldMkLst>
      </pc:sldChg>
      <pc:sldChg chg="del">
        <pc:chgData name="Bull, Bobby" userId="d220eacf-be2e-4f09-b532-5e7a01c0484a" providerId="ADAL" clId="{CF98B6E8-EF7B-430F-BA4F-0D8E3A510776}" dt="2024-06-13T20:25:13.045" v="148" actId="2696"/>
        <pc:sldMkLst>
          <pc:docMk/>
          <pc:sldMk cId="1472647752" sldId="338"/>
        </pc:sldMkLst>
      </pc:sldChg>
      <pc:sldChg chg="modSp mod">
        <pc:chgData name="Bull, Bobby" userId="d220eacf-be2e-4f09-b532-5e7a01c0484a" providerId="ADAL" clId="{CF98B6E8-EF7B-430F-BA4F-0D8E3A510776}" dt="2024-06-13T20:01:04.396" v="137" actId="20577"/>
        <pc:sldMkLst>
          <pc:docMk/>
          <pc:sldMk cId="4256923198" sldId="343"/>
        </pc:sldMkLst>
        <pc:spChg chg="mod">
          <ac:chgData name="Bull, Bobby" userId="d220eacf-be2e-4f09-b532-5e7a01c0484a" providerId="ADAL" clId="{CF98B6E8-EF7B-430F-BA4F-0D8E3A510776}" dt="2024-06-13T20:01:04.396" v="137" actId="20577"/>
          <ac:spMkLst>
            <pc:docMk/>
            <pc:sldMk cId="4256923198" sldId="343"/>
            <ac:spMk id="9" creationId="{00000000-0000-0000-0000-000000000000}"/>
          </ac:spMkLst>
        </pc:spChg>
      </pc:sldChg>
      <pc:sldChg chg="del">
        <pc:chgData name="Bull, Bobby" userId="d220eacf-be2e-4f09-b532-5e7a01c0484a" providerId="ADAL" clId="{CF98B6E8-EF7B-430F-BA4F-0D8E3A510776}" dt="2024-06-13T20:25:52.934" v="149" actId="2696"/>
        <pc:sldMkLst>
          <pc:docMk/>
          <pc:sldMk cId="2431723208" sldId="350"/>
        </pc:sldMkLst>
      </pc:sldChg>
      <pc:sldChg chg="del">
        <pc:chgData name="Bull, Bobby" userId="d220eacf-be2e-4f09-b532-5e7a01c0484a" providerId="ADAL" clId="{CF98B6E8-EF7B-430F-BA4F-0D8E3A510776}" dt="2024-06-13T20:25:57.648" v="150" actId="2696"/>
        <pc:sldMkLst>
          <pc:docMk/>
          <pc:sldMk cId="473874831" sldId="351"/>
        </pc:sldMkLst>
      </pc:sldChg>
      <pc:sldChg chg="del">
        <pc:chgData name="Bull, Bobby" userId="d220eacf-be2e-4f09-b532-5e7a01c0484a" providerId="ADAL" clId="{CF98B6E8-EF7B-430F-BA4F-0D8E3A510776}" dt="2024-06-13T20:26:07.019" v="151" actId="2696"/>
        <pc:sldMkLst>
          <pc:docMk/>
          <pc:sldMk cId="305793644" sldId="354"/>
        </pc:sldMkLst>
      </pc:sldChg>
      <pc:sldChg chg="del">
        <pc:chgData name="Bull, Bobby" userId="d220eacf-be2e-4f09-b532-5e7a01c0484a" providerId="ADAL" clId="{CF98B6E8-EF7B-430F-BA4F-0D8E3A510776}" dt="2024-06-13T20:26:22.297" v="156" actId="2696"/>
        <pc:sldMkLst>
          <pc:docMk/>
          <pc:sldMk cId="3669244497" sldId="355"/>
        </pc:sldMkLst>
      </pc:sldChg>
      <pc:sldChg chg="del">
        <pc:chgData name="Bull, Bobby" userId="d220eacf-be2e-4f09-b532-5e7a01c0484a" providerId="ADAL" clId="{CF98B6E8-EF7B-430F-BA4F-0D8E3A510776}" dt="2024-06-13T20:26:56.499" v="157" actId="2696"/>
        <pc:sldMkLst>
          <pc:docMk/>
          <pc:sldMk cId="2811943787" sldId="358"/>
        </pc:sldMkLst>
      </pc:sldChg>
      <pc:sldChg chg="del">
        <pc:chgData name="Bull, Bobby" userId="d220eacf-be2e-4f09-b532-5e7a01c0484a" providerId="ADAL" clId="{CF98B6E8-EF7B-430F-BA4F-0D8E3A510776}" dt="2024-06-13T19:56:09.593" v="128" actId="2696"/>
        <pc:sldMkLst>
          <pc:docMk/>
          <pc:sldMk cId="227281608" sldId="366"/>
        </pc:sldMkLst>
      </pc:sldChg>
      <pc:sldChg chg="del">
        <pc:chgData name="Bull, Bobby" userId="d220eacf-be2e-4f09-b532-5e7a01c0484a" providerId="ADAL" clId="{CF98B6E8-EF7B-430F-BA4F-0D8E3A510776}" dt="2024-06-13T19:56:27.725" v="129" actId="2696"/>
        <pc:sldMkLst>
          <pc:docMk/>
          <pc:sldMk cId="4250032789" sldId="367"/>
        </pc:sldMkLst>
      </pc:sldChg>
      <pc:sldChg chg="del">
        <pc:chgData name="Bull, Bobby" userId="d220eacf-be2e-4f09-b532-5e7a01c0484a" providerId="ADAL" clId="{CF98B6E8-EF7B-430F-BA4F-0D8E3A510776}" dt="2024-06-13T20:27:06.887" v="158" actId="2696"/>
        <pc:sldMkLst>
          <pc:docMk/>
          <pc:sldMk cId="1761177139" sldId="368"/>
        </pc:sldMkLst>
      </pc:sldChg>
      <pc:sldChg chg="del">
        <pc:chgData name="Bull, Bobby" userId="d220eacf-be2e-4f09-b532-5e7a01c0484a" providerId="ADAL" clId="{CF98B6E8-EF7B-430F-BA4F-0D8E3A510776}" dt="2024-06-13T20:27:11.039" v="159" actId="2696"/>
        <pc:sldMkLst>
          <pc:docMk/>
          <pc:sldMk cId="1126586639" sldId="369"/>
        </pc:sldMkLst>
      </pc:sldChg>
      <pc:sldChg chg="del">
        <pc:chgData name="Bull, Bobby" userId="d220eacf-be2e-4f09-b532-5e7a01c0484a" providerId="ADAL" clId="{CF98B6E8-EF7B-430F-BA4F-0D8E3A510776}" dt="2024-06-13T19:52:25.880" v="122" actId="2696"/>
        <pc:sldMkLst>
          <pc:docMk/>
          <pc:sldMk cId="1373831385" sldId="374"/>
        </pc:sldMkLst>
      </pc:sldChg>
      <pc:sldChg chg="del">
        <pc:chgData name="Bull, Bobby" userId="d220eacf-be2e-4f09-b532-5e7a01c0484a" providerId="ADAL" clId="{CF98B6E8-EF7B-430F-BA4F-0D8E3A510776}" dt="2024-06-13T20:28:15.059" v="164" actId="2696"/>
        <pc:sldMkLst>
          <pc:docMk/>
          <pc:sldMk cId="2409657034" sldId="375"/>
        </pc:sldMkLst>
      </pc:sldChg>
      <pc:sldChg chg="del">
        <pc:chgData name="Bull, Bobby" userId="d220eacf-be2e-4f09-b532-5e7a01c0484a" providerId="ADAL" clId="{CF98B6E8-EF7B-430F-BA4F-0D8E3A510776}" dt="2024-06-13T20:28:08.794" v="162" actId="2696"/>
        <pc:sldMkLst>
          <pc:docMk/>
          <pc:sldMk cId="3019421555" sldId="376"/>
        </pc:sldMkLst>
      </pc:sldChg>
      <pc:sldChg chg="del">
        <pc:chgData name="Bull, Bobby" userId="d220eacf-be2e-4f09-b532-5e7a01c0484a" providerId="ADAL" clId="{CF98B6E8-EF7B-430F-BA4F-0D8E3A510776}" dt="2024-06-13T20:28:12.051" v="163" actId="2696"/>
        <pc:sldMkLst>
          <pc:docMk/>
          <pc:sldMk cId="214259002" sldId="377"/>
        </pc:sldMkLst>
      </pc:sldChg>
      <pc:sldChg chg="del">
        <pc:chgData name="Bull, Bobby" userId="d220eacf-be2e-4f09-b532-5e7a01c0484a" providerId="ADAL" clId="{CF98B6E8-EF7B-430F-BA4F-0D8E3A510776}" dt="2024-06-13T19:58:56.751" v="132" actId="2696"/>
        <pc:sldMkLst>
          <pc:docMk/>
          <pc:sldMk cId="3322710508" sldId="380"/>
        </pc:sldMkLst>
      </pc:sldChg>
      <pc:sldChg chg="modSp mod">
        <pc:chgData name="Bull, Bobby" userId="d220eacf-be2e-4f09-b532-5e7a01c0484a" providerId="ADAL" clId="{CF98B6E8-EF7B-430F-BA4F-0D8E3A510776}" dt="2024-06-13T20:00:34.937" v="135" actId="20577"/>
        <pc:sldMkLst>
          <pc:docMk/>
          <pc:sldMk cId="3076025442" sldId="397"/>
        </pc:sldMkLst>
        <pc:spChg chg="mod">
          <ac:chgData name="Bull, Bobby" userId="d220eacf-be2e-4f09-b532-5e7a01c0484a" providerId="ADAL" clId="{CF98B6E8-EF7B-430F-BA4F-0D8E3A510776}" dt="2024-06-13T20:00:34.937" v="135" actId="20577"/>
          <ac:spMkLst>
            <pc:docMk/>
            <pc:sldMk cId="3076025442" sldId="397"/>
            <ac:spMk id="5" creationId="{00000000-0000-0000-0000-000000000000}"/>
          </ac:spMkLst>
        </pc:spChg>
      </pc:sldChg>
      <pc:sldChg chg="del">
        <pc:chgData name="Bull, Bobby" userId="d220eacf-be2e-4f09-b532-5e7a01c0484a" providerId="ADAL" clId="{CF98B6E8-EF7B-430F-BA4F-0D8E3A510776}" dt="2024-06-13T20:23:08.672" v="142" actId="2696"/>
        <pc:sldMkLst>
          <pc:docMk/>
          <pc:sldMk cId="501587090" sldId="401"/>
        </pc:sldMkLst>
      </pc:sldChg>
      <pc:sldChg chg="del">
        <pc:chgData name="Bull, Bobby" userId="d220eacf-be2e-4f09-b532-5e7a01c0484a" providerId="ADAL" clId="{CF98B6E8-EF7B-430F-BA4F-0D8E3A510776}" dt="2024-06-13T20:23:11.558" v="143" actId="2696"/>
        <pc:sldMkLst>
          <pc:docMk/>
          <pc:sldMk cId="2815223342" sldId="402"/>
        </pc:sldMkLst>
      </pc:sldChg>
      <pc:sldChg chg="del">
        <pc:chgData name="Bull, Bobby" userId="d220eacf-be2e-4f09-b532-5e7a01c0484a" providerId="ADAL" clId="{CF98B6E8-EF7B-430F-BA4F-0D8E3A510776}" dt="2024-06-13T20:23:18.681" v="144" actId="2696"/>
        <pc:sldMkLst>
          <pc:docMk/>
          <pc:sldMk cId="3455589026" sldId="403"/>
        </pc:sldMkLst>
      </pc:sldChg>
      <pc:sldChg chg="del">
        <pc:chgData name="Bull, Bobby" userId="d220eacf-be2e-4f09-b532-5e7a01c0484a" providerId="ADAL" clId="{CF98B6E8-EF7B-430F-BA4F-0D8E3A510776}" dt="2024-06-13T20:23:21.706" v="145" actId="2696"/>
        <pc:sldMkLst>
          <pc:docMk/>
          <pc:sldMk cId="105104300" sldId="404"/>
        </pc:sldMkLst>
      </pc:sldChg>
      <pc:sldChg chg="del">
        <pc:chgData name="Bull, Bobby" userId="d220eacf-be2e-4f09-b532-5e7a01c0484a" providerId="ADAL" clId="{CF98B6E8-EF7B-430F-BA4F-0D8E3A510776}" dt="2024-06-13T20:23:26.586" v="146" actId="2696"/>
        <pc:sldMkLst>
          <pc:docMk/>
          <pc:sldMk cId="2152907421" sldId="405"/>
        </pc:sldMkLst>
      </pc:sldChg>
      <pc:sldChg chg="del">
        <pc:chgData name="Bull, Bobby" userId="d220eacf-be2e-4f09-b532-5e7a01c0484a" providerId="ADAL" clId="{CF98B6E8-EF7B-430F-BA4F-0D8E3A510776}" dt="2024-06-13T20:23:30.329" v="147" actId="2696"/>
        <pc:sldMkLst>
          <pc:docMk/>
          <pc:sldMk cId="2885544247" sldId="406"/>
        </pc:sldMkLst>
      </pc:sldChg>
      <pc:sldChg chg="del">
        <pc:chgData name="Bull, Bobby" userId="d220eacf-be2e-4f09-b532-5e7a01c0484a" providerId="ADAL" clId="{CF98B6E8-EF7B-430F-BA4F-0D8E3A510776}" dt="2024-06-13T20:22:53.045" v="141" actId="2696"/>
        <pc:sldMkLst>
          <pc:docMk/>
          <pc:sldMk cId="1669262986" sldId="409"/>
        </pc:sldMkLst>
      </pc:sldChg>
      <pc:sldChg chg="del">
        <pc:chgData name="Bull, Bobby" userId="d220eacf-be2e-4f09-b532-5e7a01c0484a" providerId="ADAL" clId="{CF98B6E8-EF7B-430F-BA4F-0D8E3A510776}" dt="2024-06-13T20:22:47.796" v="140" actId="2696"/>
        <pc:sldMkLst>
          <pc:docMk/>
          <pc:sldMk cId="3639881934" sldId="410"/>
        </pc:sldMkLst>
      </pc:sldChg>
      <pc:sldChg chg="modSp mod">
        <pc:chgData name="Bull, Bobby" userId="d220eacf-be2e-4f09-b532-5e7a01c0484a" providerId="ADAL" clId="{CF98B6E8-EF7B-430F-BA4F-0D8E3A510776}" dt="2024-06-13T19:24:38.275" v="120" actId="20577"/>
        <pc:sldMkLst>
          <pc:docMk/>
          <pc:sldMk cId="2094591550" sldId="415"/>
        </pc:sldMkLst>
        <pc:spChg chg="mod">
          <ac:chgData name="Bull, Bobby" userId="d220eacf-be2e-4f09-b532-5e7a01c0484a" providerId="ADAL" clId="{CF98B6E8-EF7B-430F-BA4F-0D8E3A510776}" dt="2024-06-13T19:24:38.275" v="120" actId="20577"/>
          <ac:spMkLst>
            <pc:docMk/>
            <pc:sldMk cId="2094591550" sldId="415"/>
            <ac:spMk id="5" creationId="{0EC23C9E-5140-40BE-ACA5-7B34FDD63665}"/>
          </ac:spMkLst>
        </pc:spChg>
      </pc:sldChg>
      <pc:sldChg chg="del">
        <pc:chgData name="Bull, Bobby" userId="d220eacf-be2e-4f09-b532-5e7a01c0484a" providerId="ADAL" clId="{CF98B6E8-EF7B-430F-BA4F-0D8E3A510776}" dt="2024-06-13T19:58:58.687" v="133" actId="2696"/>
        <pc:sldMkLst>
          <pc:docMk/>
          <pc:sldMk cId="2417708071" sldId="420"/>
        </pc:sldMkLst>
      </pc:sldChg>
      <pc:sldChg chg="del">
        <pc:chgData name="Bull, Bobby" userId="d220eacf-be2e-4f09-b532-5e7a01c0484a" providerId="ADAL" clId="{CF98B6E8-EF7B-430F-BA4F-0D8E3A510776}" dt="2024-06-13T19:59:01.612" v="134" actId="2696"/>
        <pc:sldMkLst>
          <pc:docMk/>
          <pc:sldMk cId="2171625612" sldId="421"/>
        </pc:sldMkLst>
      </pc:sldChg>
      <pc:sldChg chg="del">
        <pc:chgData name="Bull, Bobby" userId="d220eacf-be2e-4f09-b532-5e7a01c0484a" providerId="ADAL" clId="{CF98B6E8-EF7B-430F-BA4F-0D8E3A510776}" dt="2024-06-13T20:22:34.513" v="139" actId="2696"/>
        <pc:sldMkLst>
          <pc:docMk/>
          <pc:sldMk cId="2786634037" sldId="422"/>
        </pc:sldMkLst>
      </pc:sldChg>
      <pc:sldChg chg="del">
        <pc:chgData name="Bull, Bobby" userId="d220eacf-be2e-4f09-b532-5e7a01c0484a" providerId="ADAL" clId="{CF98B6E8-EF7B-430F-BA4F-0D8E3A510776}" dt="2024-06-13T19:28:15.714" v="121" actId="2696"/>
        <pc:sldMkLst>
          <pc:docMk/>
          <pc:sldMk cId="2133871111" sldId="425"/>
        </pc:sldMkLst>
      </pc:sldChg>
      <pc:sldChg chg="del">
        <pc:chgData name="Bull, Bobby" userId="d220eacf-be2e-4f09-b532-5e7a01c0484a" providerId="ADAL" clId="{CF98B6E8-EF7B-430F-BA4F-0D8E3A510776}" dt="2024-06-13T19:54:21.561" v="123" actId="2696"/>
        <pc:sldMkLst>
          <pc:docMk/>
          <pc:sldMk cId="499195288" sldId="429"/>
        </pc:sldMkLst>
      </pc:sldChg>
      <pc:sldChg chg="del">
        <pc:chgData name="Bull, Bobby" userId="d220eacf-be2e-4f09-b532-5e7a01c0484a" providerId="ADAL" clId="{CF98B6E8-EF7B-430F-BA4F-0D8E3A510776}" dt="2024-06-13T19:56:33.178" v="130" actId="2696"/>
        <pc:sldMkLst>
          <pc:docMk/>
          <pc:sldMk cId="344074578" sldId="432"/>
        </pc:sldMkLst>
      </pc:sldChg>
      <pc:sldChg chg="del">
        <pc:chgData name="Bull, Bobby" userId="d220eacf-be2e-4f09-b532-5e7a01c0484a" providerId="ADAL" clId="{CF98B6E8-EF7B-430F-BA4F-0D8E3A510776}" dt="2024-06-13T20:28:02.495" v="161" actId="2696"/>
        <pc:sldMkLst>
          <pc:docMk/>
          <pc:sldMk cId="1229424665" sldId="434"/>
        </pc:sldMkLst>
      </pc:sldChg>
      <pc:sldChg chg="new del">
        <pc:chgData name="Bull, Bobby" userId="d220eacf-be2e-4f09-b532-5e7a01c0484a" providerId="ADAL" clId="{CF98B6E8-EF7B-430F-BA4F-0D8E3A510776}" dt="2024-06-13T20:26:19.757" v="155" actId="680"/>
        <pc:sldMkLst>
          <pc:docMk/>
          <pc:sldMk cId="733418374" sldId="436"/>
        </pc:sldMkLst>
      </pc:sldChg>
      <pc:sldChg chg="new del">
        <pc:chgData name="Bull, Bobby" userId="d220eacf-be2e-4f09-b532-5e7a01c0484a" providerId="ADAL" clId="{CF98B6E8-EF7B-430F-BA4F-0D8E3A510776}" dt="2024-06-13T20:26:15.402" v="153" actId="680"/>
        <pc:sldMkLst>
          <pc:docMk/>
          <pc:sldMk cId="2130080767" sldId="436"/>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otscosan03\co\Quality%20Initiatives\Private\USERS\Qi972lk\VE%20Studies\VE%20Study%20%231100302\Cost%20Model%20I-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a:solidFill>
                  <a:schemeClr val="tx1"/>
                </a:solidFill>
              </a:rPr>
              <a:t>Cost Model</a:t>
            </a:r>
          </a:p>
        </c:rich>
      </c:tx>
      <c:overlay val="0"/>
    </c:title>
    <c:autoTitleDeleted val="0"/>
    <c:plotArea>
      <c:layout>
        <c:manualLayout>
          <c:layoutTarget val="inner"/>
          <c:xMode val="edge"/>
          <c:yMode val="edge"/>
          <c:x val="0.18923892314352311"/>
          <c:y val="0.16557971014492834"/>
          <c:w val="0.8008551828495436"/>
          <c:h val="0.53697649206892661"/>
        </c:manualLayout>
      </c:layout>
      <c:barChart>
        <c:barDir val="col"/>
        <c:grouping val="clustered"/>
        <c:varyColors val="0"/>
        <c:ser>
          <c:idx val="0"/>
          <c:order val="0"/>
          <c:spPr>
            <a:solidFill>
              <a:srgbClr val="336699"/>
            </a:solidFill>
          </c:spPr>
          <c:invertIfNegative val="0"/>
          <c:cat>
            <c:strRef>
              <c:f>Sheet1!$A$22:$A$36</c:f>
              <c:strCache>
                <c:ptCount val="15"/>
                <c:pt idx="0">
                  <c:v>Right-of Way</c:v>
                </c:pt>
                <c:pt idx="1">
                  <c:v>Roadway</c:v>
                </c:pt>
                <c:pt idx="2">
                  <c:v>Project Unknowns </c:v>
                </c:pt>
                <c:pt idx="3">
                  <c:v>Bridges</c:v>
                </c:pt>
                <c:pt idx="4">
                  <c:v>MOT </c:v>
                </c:pt>
                <c:pt idx="5">
                  <c:v>Lighting</c:v>
                </c:pt>
                <c:pt idx="6">
                  <c:v>Mobilization</c:v>
                </c:pt>
                <c:pt idx="7">
                  <c:v>Earthwork</c:v>
                </c:pt>
                <c:pt idx="8">
                  <c:v>Median</c:v>
                </c:pt>
                <c:pt idx="9">
                  <c:v>Drainage</c:v>
                </c:pt>
                <c:pt idx="10">
                  <c:v>Shoulder</c:v>
                </c:pt>
                <c:pt idx="11">
                  <c:v>Landscaping</c:v>
                </c:pt>
                <c:pt idx="12">
                  <c:v>Signalization</c:v>
                </c:pt>
                <c:pt idx="13">
                  <c:v>Signing</c:v>
                </c:pt>
                <c:pt idx="14">
                  <c:v>Stipend</c:v>
                </c:pt>
              </c:strCache>
            </c:strRef>
          </c:cat>
          <c:val>
            <c:numRef>
              <c:f>Sheet1!$C$22:$C$36</c:f>
              <c:numCache>
                <c:formatCode>"$"#,##0.00</c:formatCode>
                <c:ptCount val="15"/>
                <c:pt idx="0">
                  <c:v>10885900</c:v>
                </c:pt>
                <c:pt idx="1">
                  <c:v>6828047.46</c:v>
                </c:pt>
                <c:pt idx="2">
                  <c:v>6410193.3400000008</c:v>
                </c:pt>
                <c:pt idx="3">
                  <c:v>5841935.8500000006</c:v>
                </c:pt>
                <c:pt idx="4">
                  <c:v>4946136.84</c:v>
                </c:pt>
                <c:pt idx="5">
                  <c:v>3552196.7800000012</c:v>
                </c:pt>
                <c:pt idx="6">
                  <c:v>2374145.6800000002</c:v>
                </c:pt>
                <c:pt idx="7">
                  <c:v>2294952.8899999997</c:v>
                </c:pt>
                <c:pt idx="8">
                  <c:v>2033379.28</c:v>
                </c:pt>
                <c:pt idx="9">
                  <c:v>1765668.8</c:v>
                </c:pt>
                <c:pt idx="10">
                  <c:v>1267312.0900000001</c:v>
                </c:pt>
                <c:pt idx="11">
                  <c:v>545000</c:v>
                </c:pt>
                <c:pt idx="12">
                  <c:v>406089.83999999997</c:v>
                </c:pt>
                <c:pt idx="13">
                  <c:v>196101.2</c:v>
                </c:pt>
                <c:pt idx="14">
                  <c:v>150000</c:v>
                </c:pt>
              </c:numCache>
            </c:numRef>
          </c:val>
          <c:extLst>
            <c:ext xmlns:c16="http://schemas.microsoft.com/office/drawing/2014/chart" uri="{C3380CC4-5D6E-409C-BE32-E72D297353CC}">
              <c16:uniqueId val="{00000000-60A6-44B5-ACFD-C189DC5A11B1}"/>
            </c:ext>
          </c:extLst>
        </c:ser>
        <c:dLbls>
          <c:showLegendKey val="0"/>
          <c:showVal val="0"/>
          <c:showCatName val="0"/>
          <c:showSerName val="0"/>
          <c:showPercent val="0"/>
          <c:showBubbleSize val="0"/>
        </c:dLbls>
        <c:gapWidth val="75"/>
        <c:overlap val="-25"/>
        <c:axId val="173990472"/>
        <c:axId val="173990864"/>
      </c:barChart>
      <c:catAx>
        <c:axId val="173990472"/>
        <c:scaling>
          <c:orientation val="minMax"/>
        </c:scaling>
        <c:delete val="0"/>
        <c:axPos val="b"/>
        <c:numFmt formatCode="General" sourceLinked="1"/>
        <c:majorTickMark val="none"/>
        <c:minorTickMark val="none"/>
        <c:tickLblPos val="nextTo"/>
        <c:txPr>
          <a:bodyPr/>
          <a:lstStyle/>
          <a:p>
            <a:pPr>
              <a:defRPr sz="1200" b="1">
                <a:solidFill>
                  <a:schemeClr val="tx1"/>
                </a:solidFill>
              </a:defRPr>
            </a:pPr>
            <a:endParaRPr lang="en-US"/>
          </a:p>
        </c:txPr>
        <c:crossAx val="173990864"/>
        <c:crosses val="autoZero"/>
        <c:auto val="1"/>
        <c:lblAlgn val="ctr"/>
        <c:lblOffset val="100"/>
        <c:noMultiLvlLbl val="0"/>
      </c:catAx>
      <c:valAx>
        <c:axId val="173990864"/>
        <c:scaling>
          <c:orientation val="minMax"/>
        </c:scaling>
        <c:delete val="0"/>
        <c:axPos val="l"/>
        <c:majorGridlines>
          <c:spPr>
            <a:ln>
              <a:solidFill>
                <a:srgbClr val="000B10"/>
              </a:solidFill>
            </a:ln>
          </c:spPr>
        </c:majorGridlines>
        <c:numFmt formatCode="&quot;$&quot;#,##0.00" sourceLinked="1"/>
        <c:majorTickMark val="none"/>
        <c:minorTickMark val="none"/>
        <c:tickLblPos val="nextTo"/>
        <c:spPr>
          <a:ln w="9525">
            <a:noFill/>
          </a:ln>
        </c:spPr>
        <c:txPr>
          <a:bodyPr/>
          <a:lstStyle/>
          <a:p>
            <a:pPr>
              <a:defRPr sz="1200" b="1">
                <a:solidFill>
                  <a:schemeClr val="tx1"/>
                </a:solidFill>
              </a:defRPr>
            </a:pPr>
            <a:endParaRPr lang="en-US"/>
          </a:p>
        </c:txPr>
        <c:crossAx val="173990472"/>
        <c:crosses val="autoZero"/>
        <c:crossBetween val="between"/>
      </c:valAx>
      <c:spPr>
        <a:ln>
          <a:solidFill>
            <a:schemeClr val="tx1"/>
          </a:solidFill>
        </a:ln>
      </c:spPr>
    </c:plotArea>
    <c:plotVisOnly val="1"/>
    <c:dispBlanksAs val="gap"/>
    <c:showDLblsOverMax val="0"/>
  </c:chart>
  <c:spPr>
    <a:solidFill>
      <a:srgbClr val="FFFFFF"/>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0.52303</cdr:x>
      <cdr:y>0.21739</cdr:y>
    </cdr:from>
    <cdr:to>
      <cdr:x>0.93908</cdr:x>
      <cdr:y>0.30707</cdr:y>
    </cdr:to>
    <cdr:sp macro="" textlink="">
      <cdr:nvSpPr>
        <cdr:cNvPr id="2" name="TextBox 3"/>
        <cdr:cNvSpPr txBox="1"/>
      </cdr:nvSpPr>
      <cdr:spPr>
        <a:xfrm xmlns:a="http://schemas.openxmlformats.org/drawingml/2006/main">
          <a:off x="3352800" y="762000"/>
          <a:ext cx="2666999" cy="314325"/>
        </a:xfrm>
        <a:prstGeom xmlns:a="http://schemas.openxmlformats.org/drawingml/2006/main" prst="rect">
          <a:avLst/>
        </a:prstGeom>
        <a:solidFill xmlns:a="http://schemas.openxmlformats.org/drawingml/2006/main">
          <a:sysClr val="window" lastClr="FFFFFF"/>
        </a:solidFill>
        <a:ln xmlns:a="http://schemas.openxmlformats.org/drawingml/2006/main" w="25400" cmpd="sng">
          <a:solidFill>
            <a:sysClr val="windowText" lastClr="000000"/>
          </a:solidFill>
          <a:bevel/>
        </a:ln>
        <a:effectLst xmlns:a="http://schemas.openxmlformats.org/drawingml/2006/main">
          <a:outerShdw blurRad="50800" dist="38100" dir="2700000" algn="tl" rotWithShape="0">
            <a:prstClr val="black">
              <a:alpha val="40000"/>
            </a:prst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200" b="1"/>
            <a:t>Total</a:t>
          </a:r>
          <a:r>
            <a:rPr lang="en-US" sz="1200" b="1" baseline="0"/>
            <a:t> Estimated </a:t>
          </a:r>
          <a:r>
            <a:rPr lang="en-US" sz="1200" b="1"/>
            <a:t>Cost:  $49.5 million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C0E1F6-1E3C-4E0F-8745-C90D29842760}" type="datetimeFigureOut">
              <a:rPr lang="en-US" smtClean="0"/>
              <a:t>6/14/2024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E118D4-F7A3-4B7E-9A79-056AB1A2351A}" type="slidenum">
              <a:rPr lang="en-US" smtClean="0"/>
              <a:t>‹#›</a:t>
            </a:fld>
            <a:endParaRPr lang="en-US"/>
          </a:p>
        </p:txBody>
      </p:sp>
    </p:spTree>
    <p:extLst>
      <p:ext uri="{BB962C8B-B14F-4D97-AF65-F5344CB8AC3E}">
        <p14:creationId xmlns:p14="http://schemas.microsoft.com/office/powerpoint/2010/main" val="283710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FAF686-B13A-4207-8721-7A62B1583D6C}" type="slidenum">
              <a:rPr lang="en-US" smtClean="0"/>
              <a:pPr/>
              <a:t>7</a:t>
            </a:fld>
            <a:endParaRPr lang="en-US"/>
          </a:p>
        </p:txBody>
      </p:sp>
    </p:spTree>
    <p:extLst>
      <p:ext uri="{BB962C8B-B14F-4D97-AF65-F5344CB8AC3E}">
        <p14:creationId xmlns:p14="http://schemas.microsoft.com/office/powerpoint/2010/main" val="184663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AF686-B13A-4207-8721-7A62B1583D6C}" type="slidenum">
              <a:rPr lang="en-US" smtClean="0"/>
              <a:pPr/>
              <a:t>22</a:t>
            </a:fld>
            <a:endParaRPr lang="en-US"/>
          </a:p>
        </p:txBody>
      </p:sp>
    </p:spTree>
    <p:extLst>
      <p:ext uri="{BB962C8B-B14F-4D97-AF65-F5344CB8AC3E}">
        <p14:creationId xmlns:p14="http://schemas.microsoft.com/office/powerpoint/2010/main" val="95929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FAF686-B13A-4207-8721-7A62B1583D6C}" type="slidenum">
              <a:rPr lang="en-US" smtClean="0"/>
              <a:pPr/>
              <a:t>24</a:t>
            </a:fld>
            <a:endParaRPr lang="en-US"/>
          </a:p>
        </p:txBody>
      </p:sp>
    </p:spTree>
    <p:extLst>
      <p:ext uri="{BB962C8B-B14F-4D97-AF65-F5344CB8AC3E}">
        <p14:creationId xmlns:p14="http://schemas.microsoft.com/office/powerpoint/2010/main" val="339986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FAF686-B13A-4207-8721-7A62B1583D6C}" type="slidenum">
              <a:rPr lang="en-US" smtClean="0"/>
              <a:pPr/>
              <a:t>25</a:t>
            </a:fld>
            <a:endParaRPr lang="en-US"/>
          </a:p>
        </p:txBody>
      </p:sp>
    </p:spTree>
    <p:extLst>
      <p:ext uri="{BB962C8B-B14F-4D97-AF65-F5344CB8AC3E}">
        <p14:creationId xmlns:p14="http://schemas.microsoft.com/office/powerpoint/2010/main" val="339675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FAF686-B13A-4207-8721-7A62B1583D6C}" type="slidenum">
              <a:rPr lang="en-US" smtClean="0"/>
              <a:pPr/>
              <a:t>30</a:t>
            </a:fld>
            <a:endParaRPr lang="en-US"/>
          </a:p>
        </p:txBody>
      </p:sp>
    </p:spTree>
    <p:extLst>
      <p:ext uri="{BB962C8B-B14F-4D97-AF65-F5344CB8AC3E}">
        <p14:creationId xmlns:p14="http://schemas.microsoft.com/office/powerpoint/2010/main" val="3401482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7" name="Group 6"/>
          <p:cNvGrpSpPr/>
          <p:nvPr userDrawn="1"/>
        </p:nvGrpSpPr>
        <p:grpSpPr>
          <a:xfrm>
            <a:off x="2209800" y="228600"/>
            <a:ext cx="5791200" cy="770930"/>
            <a:chOff x="2209800" y="228600"/>
            <a:chExt cx="5791200" cy="770930"/>
          </a:xfrm>
        </p:grpSpPr>
        <p:sp>
          <p:nvSpPr>
            <p:cNvPr id="8" name="TextBox 7"/>
            <p:cNvSpPr txBox="1"/>
            <p:nvPr/>
          </p:nvSpPr>
          <p:spPr>
            <a:xfrm>
              <a:off x="2209800" y="228600"/>
              <a:ext cx="5791200" cy="400110"/>
            </a:xfrm>
            <a:prstGeom prst="rect">
              <a:avLst/>
            </a:prstGeom>
            <a:noFill/>
            <a:effectLst/>
          </p:spPr>
          <p:txBody>
            <a:bodyPr wrap="square" rtlCol="0">
              <a:spAutoFit/>
            </a:bodyPr>
            <a:lstStyle/>
            <a:p>
              <a:r>
                <a:rPr lang="en-US" sz="2000" b="1" dirty="0">
                  <a:solidFill>
                    <a:srgbClr val="1F4283"/>
                  </a:solidFill>
                  <a:latin typeface="Calibri" panose="020F0502020204030204" pitchFamily="34" charset="0"/>
                </a:rPr>
                <a:t>Florida Department of</a:t>
              </a:r>
            </a:p>
          </p:txBody>
        </p:sp>
        <p:sp>
          <p:nvSpPr>
            <p:cNvPr id="9" name="TextBox 8"/>
            <p:cNvSpPr txBox="1"/>
            <p:nvPr/>
          </p:nvSpPr>
          <p:spPr>
            <a:xfrm>
              <a:off x="2209800" y="476310"/>
              <a:ext cx="5791200" cy="523220"/>
            </a:xfrm>
            <a:prstGeom prst="rect">
              <a:avLst/>
            </a:prstGeom>
            <a:noFill/>
            <a:ln>
              <a:noFill/>
            </a:ln>
            <a:effectLst/>
          </p:spPr>
          <p:txBody>
            <a:bodyPr wrap="square" rtlCol="0">
              <a:spAutoFit/>
            </a:bodyPr>
            <a:lstStyle/>
            <a:p>
              <a:r>
                <a:rPr lang="en-US" sz="2800" b="1" dirty="0">
                  <a:solidFill>
                    <a:srgbClr val="1F4283"/>
                  </a:solidFill>
                  <a:latin typeface="Calibri" panose="020F0502020204030204" pitchFamily="34" charset="0"/>
                </a:rPr>
                <a:t>TRANSPORTATION</a:t>
              </a:r>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95400" y="6400800"/>
            <a:ext cx="1905000" cy="457200"/>
          </a:xfrm>
          <a:prstGeom prst="rect">
            <a:avLst/>
          </a:prstGeom>
        </p:spPr>
        <p:txBody>
          <a:bodyPr/>
          <a:lstStyle>
            <a:lvl1pPr>
              <a:defRPr/>
            </a:lvl1pPr>
          </a:lstStyle>
          <a:p>
            <a:fld id="{C96AEAFC-7929-4E36-ADD6-DF0918A9F420}" type="datetime1">
              <a:rPr lang="en-US"/>
              <a:pPr/>
              <a:t>6/14/2024</a:t>
            </a:fld>
            <a:endParaRPr lang="en-US"/>
          </a:p>
        </p:txBody>
      </p:sp>
      <p:sp>
        <p:nvSpPr>
          <p:cNvPr id="4" name="Footer Placeholder 3"/>
          <p:cNvSpPr>
            <a:spLocks noGrp="1"/>
          </p:cNvSpPr>
          <p:nvPr>
            <p:ph type="ftr" sz="quarter" idx="11"/>
          </p:nvPr>
        </p:nvSpPr>
        <p:spPr>
          <a:xfrm>
            <a:off x="3733800" y="64008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243BEDDF-99A6-4465-A061-880B137DF945}" type="slidenum">
              <a:rPr lang="en-US"/>
              <a:pPr/>
              <a:t>‹#›</a:t>
            </a:fld>
            <a:endParaRPr lang="en-US"/>
          </a:p>
        </p:txBody>
      </p:sp>
    </p:spTree>
    <p:extLst>
      <p:ext uri="{BB962C8B-B14F-4D97-AF65-F5344CB8AC3E}">
        <p14:creationId xmlns:p14="http://schemas.microsoft.com/office/powerpoint/2010/main" val="114055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861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31519"/>
          </a:xfrm>
        </p:spPr>
        <p:txBody>
          <a:bodyPr/>
          <a:lstStyle/>
          <a:p>
            <a:r>
              <a:rPr lang="en-US"/>
              <a:t>Click to edit Master title style</a:t>
            </a:r>
          </a:p>
        </p:txBody>
      </p:sp>
      <p:sp>
        <p:nvSpPr>
          <p:cNvPr id="3" name="Content Placeholder 2"/>
          <p:cNvSpPr>
            <a:spLocks noGrp="1"/>
          </p:cNvSpPr>
          <p:nvPr>
            <p:ph idx="1"/>
          </p:nvPr>
        </p:nvSpPr>
        <p:spPr>
          <a:xfrm>
            <a:off x="457200" y="1143000"/>
            <a:ext cx="8229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018" y="6400800"/>
            <a:ext cx="9144000" cy="457199"/>
            <a:chOff x="-3018" y="6400800"/>
            <a:chExt cx="9144000" cy="457199"/>
          </a:xfrm>
        </p:grpSpPr>
        <p:sp>
          <p:nvSpPr>
            <p:cNvPr id="8" name="Rectangle 7"/>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latin typeface="Calibri" panose="020F0502020204030204" pitchFamily="34" charset="0"/>
                </a:rPr>
                <a:t>Florida Department of Transportation</a:t>
              </a:r>
            </a:p>
          </p:txBody>
        </p:sp>
        <p:pic>
          <p:nvPicPr>
            <p:cNvPr id="10"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grpSp>
      <p:sp>
        <p:nvSpPr>
          <p:cNvPr id="11" name="Slide Number Placeholder 5"/>
          <p:cNvSpPr>
            <a:spLocks noGrp="1"/>
          </p:cNvSpPr>
          <p:nvPr>
            <p:ph type="sldNum" sz="quarter" idx="4"/>
          </p:nvPr>
        </p:nvSpPr>
        <p:spPr>
          <a:xfrm>
            <a:off x="6553200" y="6484780"/>
            <a:ext cx="2133600" cy="326748"/>
          </a:xfrm>
          <a:prstGeom prst="rect">
            <a:avLst/>
          </a:prstGeom>
        </p:spPr>
        <p:txBody>
          <a:bodyPr/>
          <a:lstStyle>
            <a:lvl1pPr algn="r">
              <a:defRPr sz="1400">
                <a:solidFill>
                  <a:schemeClr val="bg1"/>
                </a:solidFill>
                <a:latin typeface="Calibri" panose="020F0502020204030204" pitchFamily="34" charset="0"/>
              </a:defRPr>
            </a:lvl1pPr>
          </a:lstStyle>
          <a:p>
            <a:fld id="{F243E2D0-7B6A-4F6B-BE40-1D843294C1E4}" type="slidenum">
              <a:rPr lang="en-US" smtClean="0"/>
              <a:pPr/>
              <a:t>‹#›</a:t>
            </a:fld>
            <a:endParaRPr lang="en-US" dirty="0"/>
          </a:p>
        </p:txBody>
      </p:sp>
      <p:sp>
        <p:nvSpPr>
          <p:cNvPr id="12" name="Rectangle 11"/>
          <p:cNvSpPr/>
          <p:nvPr userDrawn="1"/>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dy">
    <p:spTree>
      <p:nvGrpSpPr>
        <p:cNvPr id="1" name=""/>
        <p:cNvGrpSpPr/>
        <p:nvPr/>
      </p:nvGrpSpPr>
      <p:grpSpPr>
        <a:xfrm>
          <a:off x="0" y="0"/>
          <a:ext cx="0" cy="0"/>
          <a:chOff x="0" y="0"/>
          <a:chExt cx="0" cy="0"/>
        </a:xfrm>
      </p:grpSpPr>
      <p:grpSp>
        <p:nvGrpSpPr>
          <p:cNvPr id="7" name="Group 6"/>
          <p:cNvGrpSpPr/>
          <p:nvPr userDrawn="1"/>
        </p:nvGrpSpPr>
        <p:grpSpPr>
          <a:xfrm>
            <a:off x="-3018" y="6400800"/>
            <a:ext cx="9144000" cy="457199"/>
            <a:chOff x="-3018" y="6400800"/>
            <a:chExt cx="9144000" cy="457199"/>
          </a:xfrm>
        </p:grpSpPr>
        <p:sp>
          <p:nvSpPr>
            <p:cNvPr id="8" name="Rectangle 7"/>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latin typeface="Calibri" panose="020F0502020204030204" pitchFamily="34" charset="0"/>
                </a:rPr>
                <a:t>Florida Department of Transportation</a:t>
              </a:r>
            </a:p>
          </p:txBody>
        </p:sp>
        <p:pic>
          <p:nvPicPr>
            <p:cNvPr id="10"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grpSp>
      <p:sp>
        <p:nvSpPr>
          <p:cNvPr id="11" name="Slide Number Placeholder 5"/>
          <p:cNvSpPr>
            <a:spLocks noGrp="1"/>
          </p:cNvSpPr>
          <p:nvPr>
            <p:ph type="sldNum" sz="quarter" idx="4"/>
          </p:nvPr>
        </p:nvSpPr>
        <p:spPr>
          <a:xfrm>
            <a:off x="6553200" y="6484780"/>
            <a:ext cx="2133600" cy="326748"/>
          </a:xfrm>
          <a:prstGeom prst="rect">
            <a:avLst/>
          </a:prstGeom>
        </p:spPr>
        <p:txBody>
          <a:bodyPr/>
          <a:lstStyle>
            <a:lvl1pPr algn="r">
              <a:defRPr sz="1400">
                <a:solidFill>
                  <a:schemeClr val="bg1"/>
                </a:solidFill>
                <a:latin typeface="Calibri" panose="020F0502020204030204" pitchFamily="34" charset="0"/>
              </a:defRPr>
            </a:lvl1pPr>
          </a:lstStyle>
          <a:p>
            <a:fld id="{F243E2D0-7B6A-4F6B-BE40-1D843294C1E4}" type="slidenum">
              <a:rPr lang="en-US" smtClean="0"/>
              <a:pPr/>
              <a:t>‹#›</a:t>
            </a:fld>
            <a:endParaRPr lang="en-US" dirty="0"/>
          </a:p>
        </p:txBody>
      </p:sp>
      <p:sp>
        <p:nvSpPr>
          <p:cNvPr id="12" name="Rectangle 11"/>
          <p:cNvSpPr/>
          <p:nvPr userDrawn="1"/>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19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018" y="6400800"/>
            <a:ext cx="9144000" cy="457199"/>
            <a:chOff x="-3018" y="6400800"/>
            <a:chExt cx="9144000" cy="457199"/>
          </a:xfrm>
        </p:grpSpPr>
        <p:sp>
          <p:nvSpPr>
            <p:cNvPr id="10" name="Rectangle 9"/>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latin typeface="Calibri" panose="020F0502020204030204" pitchFamily="34" charset="0"/>
                  <a:cs typeface="Times New Roman" panose="02020603050405020304" pitchFamily="18" charset="0"/>
                </a:rPr>
                <a:t>Florida Department of Transportation</a:t>
              </a:r>
            </a:p>
          </p:txBody>
        </p:sp>
        <p:pic>
          <p:nvPicPr>
            <p:cNvPr id="12"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grpSp>
      <p:sp>
        <p:nvSpPr>
          <p:cNvPr id="13" name="Slide Number Placeholder 5"/>
          <p:cNvSpPr txBox="1">
            <a:spLocks/>
          </p:cNvSpPr>
          <p:nvPr userDrawn="1"/>
        </p:nvSpPr>
        <p:spPr>
          <a:xfrm>
            <a:off x="6553200" y="6446403"/>
            <a:ext cx="2133600" cy="365125"/>
          </a:xfrm>
          <a:prstGeom prst="rect">
            <a:avLst/>
          </a:prstGeom>
        </p:spPr>
        <p:txBody>
          <a:bodyPr/>
          <a:lstStyle>
            <a:defPPr>
              <a:defRPr lang="en-US"/>
            </a:defPPr>
            <a:lvl1pPr marL="0" algn="r" defTabSz="914400" rtl="0" eaLnBrk="1" latinLnBrk="0" hangingPunct="1">
              <a:defRPr sz="14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43E2D0-7B6A-4F6B-BE40-1D843294C1E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589AFF6-94FB-4D73-A5B8-8CEBF2544A87}" type="datetimeFigureOut">
              <a:rPr lang="en-US" smtClean="0"/>
              <a:pPr/>
              <a:t>6/14/2024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DC5BE26-424E-4201-A0A6-D8E3FEBF99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grpSp>
        <p:nvGrpSpPr>
          <p:cNvPr id="9" name="Group 8"/>
          <p:cNvGrpSpPr/>
          <p:nvPr/>
        </p:nvGrpSpPr>
        <p:grpSpPr>
          <a:xfrm>
            <a:off x="2209800" y="228600"/>
            <a:ext cx="5791200" cy="770930"/>
            <a:chOff x="2209800" y="228600"/>
            <a:chExt cx="5791200" cy="770930"/>
          </a:xfrm>
        </p:grpSpPr>
        <p:sp>
          <p:nvSpPr>
            <p:cNvPr id="10" name="TextBox 9"/>
            <p:cNvSpPr txBox="1"/>
            <p:nvPr/>
          </p:nvSpPr>
          <p:spPr>
            <a:xfrm>
              <a:off x="2209800" y="228600"/>
              <a:ext cx="5791200" cy="400110"/>
            </a:xfrm>
            <a:prstGeom prst="rect">
              <a:avLst/>
            </a:prstGeom>
            <a:noFill/>
            <a:effectLst/>
          </p:spPr>
          <p:txBody>
            <a:bodyPr wrap="square" rtlCol="0">
              <a:spAutoFit/>
            </a:bodyPr>
            <a:lstStyle/>
            <a:p>
              <a:r>
                <a:rPr lang="en-US" sz="2000" b="1" dirty="0">
                  <a:solidFill>
                    <a:srgbClr val="1F4283"/>
                  </a:solidFill>
                  <a:latin typeface="Calibri" panose="020F0502020204030204" pitchFamily="34" charset="0"/>
                </a:rPr>
                <a:t>Florida Department of</a:t>
              </a:r>
            </a:p>
          </p:txBody>
        </p:sp>
        <p:sp>
          <p:nvSpPr>
            <p:cNvPr id="11" name="TextBox 10"/>
            <p:cNvSpPr txBox="1"/>
            <p:nvPr/>
          </p:nvSpPr>
          <p:spPr>
            <a:xfrm>
              <a:off x="2209800" y="476310"/>
              <a:ext cx="5791200" cy="523220"/>
            </a:xfrm>
            <a:prstGeom prst="rect">
              <a:avLst/>
            </a:prstGeom>
            <a:noFill/>
            <a:ln>
              <a:noFill/>
            </a:ln>
            <a:effectLst/>
          </p:spPr>
          <p:txBody>
            <a:bodyPr wrap="square" rtlCol="0">
              <a:spAutoFit/>
            </a:bodyPr>
            <a:lstStyle/>
            <a:p>
              <a:r>
                <a:rPr lang="en-US" sz="2800" b="1" dirty="0">
                  <a:solidFill>
                    <a:srgbClr val="1F4283"/>
                  </a:solidFill>
                  <a:latin typeface="Calibri" panose="020F0502020204030204" pitchFamily="34" charset="0"/>
                </a:rPr>
                <a:t>TRANSPORTATION</a:t>
              </a: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grpSp>
        <p:nvGrpSpPr>
          <p:cNvPr id="14" name="Group 13"/>
          <p:cNvGrpSpPr/>
          <p:nvPr/>
        </p:nvGrpSpPr>
        <p:grpSpPr>
          <a:xfrm>
            <a:off x="0" y="6553200"/>
            <a:ext cx="9144000" cy="304800"/>
            <a:chOff x="0" y="6553200"/>
            <a:chExt cx="9144000" cy="304800"/>
          </a:xfrm>
        </p:grpSpPr>
        <p:sp>
          <p:nvSpPr>
            <p:cNvPr id="15" name="Rectangle 14"/>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0" y="1066800"/>
            <a:ext cx="9144000" cy="304800"/>
            <a:chOff x="0" y="1066800"/>
            <a:chExt cx="9144000" cy="304800"/>
          </a:xfrm>
        </p:grpSpPr>
        <p:sp>
          <p:nvSpPr>
            <p:cNvPr id="18" name="Rectangle 17"/>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Rectangle 19"/>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8837373"/>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95400" y="6400800"/>
            <a:ext cx="1905000" cy="457200"/>
          </a:xfrm>
          <a:prstGeom prst="rect">
            <a:avLst/>
          </a:prstGeom>
        </p:spPr>
        <p:txBody>
          <a:bodyPr/>
          <a:lstStyle>
            <a:lvl1pPr>
              <a:defRPr/>
            </a:lvl1pPr>
          </a:lstStyle>
          <a:p>
            <a:fld id="{C96AEAFC-7929-4E36-ADD6-DF0918A9F420}" type="datetime1">
              <a:rPr lang="en-US"/>
              <a:pPr/>
              <a:t>6/14/2024</a:t>
            </a:fld>
            <a:endParaRPr lang="en-US"/>
          </a:p>
        </p:txBody>
      </p:sp>
      <p:sp>
        <p:nvSpPr>
          <p:cNvPr id="4" name="Footer Placeholder 3"/>
          <p:cNvSpPr>
            <a:spLocks noGrp="1"/>
          </p:cNvSpPr>
          <p:nvPr>
            <p:ph type="ftr" sz="quarter" idx="11"/>
          </p:nvPr>
        </p:nvSpPr>
        <p:spPr>
          <a:xfrm>
            <a:off x="3733800" y="64008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243BEDDF-99A6-4465-A061-880B137DF945}" type="slidenum">
              <a:rPr lang="en-US"/>
              <a:pPr/>
              <a:t>‹#›</a:t>
            </a:fld>
            <a:endParaRPr lang="en-US"/>
          </a:p>
        </p:txBody>
      </p:sp>
    </p:spTree>
    <p:extLst>
      <p:ext uri="{BB962C8B-B14F-4D97-AF65-F5344CB8AC3E}">
        <p14:creationId xmlns:p14="http://schemas.microsoft.com/office/powerpoint/2010/main" val="405176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95400" y="6400800"/>
            <a:ext cx="1905000" cy="457200"/>
          </a:xfrm>
          <a:prstGeom prst="rect">
            <a:avLst/>
          </a:prstGeom>
        </p:spPr>
        <p:txBody>
          <a:bodyPr/>
          <a:lstStyle>
            <a:lvl1pPr>
              <a:defRPr/>
            </a:lvl1pPr>
          </a:lstStyle>
          <a:p>
            <a:fld id="{C96AEAFC-7929-4E36-ADD6-DF0918A9F420}" type="datetime1">
              <a:rPr lang="en-US"/>
              <a:pPr/>
              <a:t>6/14/2024</a:t>
            </a:fld>
            <a:endParaRPr lang="en-US"/>
          </a:p>
        </p:txBody>
      </p:sp>
      <p:sp>
        <p:nvSpPr>
          <p:cNvPr id="4" name="Footer Placeholder 3"/>
          <p:cNvSpPr>
            <a:spLocks noGrp="1"/>
          </p:cNvSpPr>
          <p:nvPr>
            <p:ph type="ftr" sz="quarter" idx="11"/>
          </p:nvPr>
        </p:nvSpPr>
        <p:spPr>
          <a:xfrm>
            <a:off x="3733800" y="64008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243BEDDF-99A6-4465-A061-880B137DF945}" type="slidenum">
              <a:rPr lang="en-US"/>
              <a:pPr/>
              <a:t>‹#›</a:t>
            </a:fld>
            <a:endParaRPr lang="en-US"/>
          </a:p>
        </p:txBody>
      </p:sp>
    </p:spTree>
    <p:extLst>
      <p:ext uri="{BB962C8B-B14F-4D97-AF65-F5344CB8AC3E}">
        <p14:creationId xmlns:p14="http://schemas.microsoft.com/office/powerpoint/2010/main" val="320081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95400" y="6400800"/>
            <a:ext cx="1905000" cy="457200"/>
          </a:xfrm>
          <a:prstGeom prst="rect">
            <a:avLst/>
          </a:prstGeom>
        </p:spPr>
        <p:txBody>
          <a:bodyPr/>
          <a:lstStyle>
            <a:lvl1pPr>
              <a:defRPr/>
            </a:lvl1pPr>
          </a:lstStyle>
          <a:p>
            <a:fld id="{C96AEAFC-7929-4E36-ADD6-DF0918A9F420}" type="datetime1">
              <a:rPr lang="en-US"/>
              <a:pPr/>
              <a:t>6/14/2024</a:t>
            </a:fld>
            <a:endParaRPr lang="en-US"/>
          </a:p>
        </p:txBody>
      </p:sp>
      <p:sp>
        <p:nvSpPr>
          <p:cNvPr id="4" name="Footer Placeholder 3"/>
          <p:cNvSpPr>
            <a:spLocks noGrp="1"/>
          </p:cNvSpPr>
          <p:nvPr>
            <p:ph type="ftr" sz="quarter" idx="11"/>
          </p:nvPr>
        </p:nvSpPr>
        <p:spPr>
          <a:xfrm>
            <a:off x="3733800" y="64008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243BEDDF-99A6-4465-A061-880B137DF945}" type="slidenum">
              <a:rPr lang="en-US"/>
              <a:pPr/>
              <a:t>‹#›</a:t>
            </a:fld>
            <a:endParaRPr lang="en-US"/>
          </a:p>
        </p:txBody>
      </p:sp>
    </p:spTree>
    <p:extLst>
      <p:ext uri="{BB962C8B-B14F-4D97-AF65-F5344CB8AC3E}">
        <p14:creationId xmlns:p14="http://schemas.microsoft.com/office/powerpoint/2010/main" val="41389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1066800"/>
            <a:ext cx="9144000" cy="304800"/>
            <a:chOff x="0" y="1066800"/>
            <a:chExt cx="9144000" cy="304800"/>
          </a:xfrm>
        </p:grpSpPr>
        <p:sp>
          <p:nvSpPr>
            <p:cNvPr id="8" name="Rectangle 7"/>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ectangle 9"/>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3018" y="6400800"/>
            <a:ext cx="9144000" cy="457199"/>
            <a:chOff x="-3018" y="6400800"/>
            <a:chExt cx="9144000" cy="457199"/>
          </a:xfrm>
        </p:grpSpPr>
        <p:sp>
          <p:nvSpPr>
            <p:cNvPr id="12" name="Rectangle 11"/>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latin typeface="Calibri" panose="020F0502020204030204" pitchFamily="34" charset="0"/>
                </a:rPr>
                <a:t>Florida Department of Transportation</a:t>
              </a:r>
            </a:p>
          </p:txBody>
        </p:sp>
        <p:pic>
          <p:nvPicPr>
            <p:cNvPr id="14" name="Content Placeholder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grpSp>
      <p:sp>
        <p:nvSpPr>
          <p:cNvPr id="15" name="Slide Number Placeholder 5"/>
          <p:cNvSpPr>
            <a:spLocks noGrp="1"/>
          </p:cNvSpPr>
          <p:nvPr>
            <p:ph type="sldNum" sz="quarter" idx="4"/>
          </p:nvPr>
        </p:nvSpPr>
        <p:spPr>
          <a:xfrm>
            <a:off x="6553200" y="6484780"/>
            <a:ext cx="2133600" cy="326748"/>
          </a:xfrm>
          <a:prstGeom prst="rect">
            <a:avLst/>
          </a:prstGeom>
        </p:spPr>
        <p:txBody>
          <a:bodyPr/>
          <a:lstStyle>
            <a:lvl1pPr algn="r">
              <a:defRPr sz="1400">
                <a:solidFill>
                  <a:schemeClr val="bg1"/>
                </a:solidFill>
                <a:latin typeface="Calibri" panose="020F0502020204030204" pitchFamily="34" charset="0"/>
              </a:defRPr>
            </a:lvl1pPr>
          </a:lstStyle>
          <a:p>
            <a:fld id="{F243E2D0-7B6A-4F6B-BE40-1D843294C1E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55" r:id="rId5"/>
    <p:sldLayoutId id="2147483660" r:id="rId6"/>
    <p:sldLayoutId id="2147483662" r:id="rId7"/>
    <p:sldLayoutId id="2147483663" r:id="rId8"/>
    <p:sldLayoutId id="2147483664" r:id="rId9"/>
    <p:sldLayoutId id="2147483666" r:id="rId10"/>
    <p:sldLayoutId id="21474836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pdl.fdot.gov/api/procedures/downloadProcedure/625-030-002" TargetMode="External"/><Relationship Id="rId7" Type="http://schemas.openxmlformats.org/officeDocument/2006/relationships/image" Target="../media/image33.jpg"/><Relationship Id="rId2" Type="http://schemas.openxmlformats.org/officeDocument/2006/relationships/hyperlink" Target="https://www.fdot.gov/roadway/qa/value-engineering.shtm" TargetMode="External"/><Relationship Id="rId1" Type="http://schemas.openxmlformats.org/officeDocument/2006/relationships/slideLayout" Target="../slideLayouts/slideLayout3.xml"/><Relationship Id="rId6" Type="http://schemas.openxmlformats.org/officeDocument/2006/relationships/image" Target="../media/image32.wmf"/><Relationship Id="rId5" Type="http://schemas.openxmlformats.org/officeDocument/2006/relationships/hyperlink" Target="http://www.value-eng.org/default.asp" TargetMode="External"/><Relationship Id="rId4" Type="http://schemas.openxmlformats.org/officeDocument/2006/relationships/hyperlink" Target="https://www.fhwa.dot.gov/v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
          <p:cNvSpPr>
            <a:spLocks noGrp="1" noChangeArrowheads="1"/>
          </p:cNvSpPr>
          <p:nvPr>
            <p:ph type="sldNum" sz="quarter" idx="4294967295"/>
          </p:nvPr>
        </p:nvSpPr>
        <p:spPr>
          <a:xfrm>
            <a:off x="7239000" y="6248400"/>
            <a:ext cx="1905000" cy="457200"/>
          </a:xfrm>
          <a:prstGeom prst="rect">
            <a:avLst/>
          </a:prstGeom>
        </p:spPr>
        <p:txBody>
          <a:bodyPr/>
          <a:lstStyle/>
          <a:p>
            <a:fld id="{DAB172E1-6BE2-4FA1-90E6-2FF741FB16CE}" type="slidenum">
              <a:rPr lang="en-US"/>
              <a:pPr/>
              <a:t>1</a:t>
            </a:fld>
            <a:endParaRPr lang="en-US"/>
          </a:p>
        </p:txBody>
      </p:sp>
      <p:sp>
        <p:nvSpPr>
          <p:cNvPr id="9" name="Title 1"/>
          <p:cNvSpPr txBox="1">
            <a:spLocks/>
          </p:cNvSpPr>
          <p:nvPr/>
        </p:nvSpPr>
        <p:spPr>
          <a:xfrm>
            <a:off x="419100" y="2796766"/>
            <a:ext cx="8305800" cy="1878602"/>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en-US" sz="4000" b="1" dirty="0">
                <a:solidFill>
                  <a:srgbClr val="1F4284"/>
                </a:solidFill>
                <a:latin typeface="Arial" pitchFamily="34" charset="0"/>
                <a:cs typeface="Arial" pitchFamily="34" charset="0"/>
              </a:rPr>
              <a:t>Value Engineering</a:t>
            </a:r>
          </a:p>
          <a:p>
            <a:pPr fontAlgn="auto">
              <a:spcAft>
                <a:spcPts val="0"/>
              </a:spcAft>
            </a:pPr>
            <a:r>
              <a:rPr lang="en-US" sz="2400" b="1" dirty="0">
                <a:solidFill>
                  <a:srgbClr val="1F4284"/>
                </a:solidFill>
                <a:latin typeface="Arial" pitchFamily="34" charset="0"/>
                <a:cs typeface="Arial" pitchFamily="34" charset="0"/>
              </a:rPr>
              <a:t>Bobby Bull, P.E. </a:t>
            </a:r>
          </a:p>
          <a:p>
            <a:pPr fontAlgn="auto">
              <a:spcAft>
                <a:spcPts val="0"/>
              </a:spcAft>
            </a:pPr>
            <a:r>
              <a:rPr lang="en-US" sz="2400" b="1" dirty="0">
                <a:solidFill>
                  <a:srgbClr val="1F4284"/>
                </a:solidFill>
                <a:latin typeface="Arial" pitchFamily="34" charset="0"/>
                <a:cs typeface="Arial" pitchFamily="34" charset="0"/>
              </a:rPr>
              <a:t>State Value Engineer</a:t>
            </a:r>
          </a:p>
          <a:p>
            <a:pPr fontAlgn="auto">
              <a:spcAft>
                <a:spcPts val="0"/>
              </a:spcAft>
            </a:pPr>
            <a:r>
              <a:rPr lang="en-US" sz="2400" b="1" dirty="0">
                <a:solidFill>
                  <a:srgbClr val="1F4284"/>
                </a:solidFill>
                <a:latin typeface="Arial" pitchFamily="34" charset="0"/>
                <a:cs typeface="Arial" pitchFamily="34" charset="0"/>
              </a:rPr>
              <a:t>2024 South Florida Symposium</a:t>
            </a:r>
          </a:p>
        </p:txBody>
      </p:sp>
    </p:spTree>
    <p:extLst>
      <p:ext uri="{BB962C8B-B14F-4D97-AF65-F5344CB8AC3E}">
        <p14:creationId xmlns:p14="http://schemas.microsoft.com/office/powerpoint/2010/main" val="48736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2057400"/>
            <a:ext cx="5486400" cy="3643313"/>
            <a:chOff x="3276600" y="2590800"/>
            <a:chExt cx="5486400" cy="3643313"/>
          </a:xfrm>
        </p:grpSpPr>
        <p:grpSp>
          <p:nvGrpSpPr>
            <p:cNvPr id="4" name="Group 24"/>
            <p:cNvGrpSpPr>
              <a:grpSpLocks/>
            </p:cNvGrpSpPr>
            <p:nvPr/>
          </p:nvGrpSpPr>
          <p:grpSpPr bwMode="auto">
            <a:xfrm>
              <a:off x="4800600" y="3714750"/>
              <a:ext cx="3929063" cy="2519363"/>
              <a:chOff x="3024" y="2340"/>
              <a:chExt cx="2475" cy="1587"/>
            </a:xfrm>
          </p:grpSpPr>
          <p:sp>
            <p:nvSpPr>
              <p:cNvPr id="6" name="Text Box 11"/>
              <p:cNvSpPr txBox="1">
                <a:spLocks noChangeArrowheads="1"/>
              </p:cNvSpPr>
              <p:nvPr/>
            </p:nvSpPr>
            <p:spPr bwMode="auto">
              <a:xfrm>
                <a:off x="3024" y="2340"/>
                <a:ext cx="2237" cy="327"/>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dirty="0">
                    <a:latin typeface="Arial" charset="0"/>
                  </a:rPr>
                  <a:t> Traffic Information</a:t>
                </a:r>
              </a:p>
            </p:txBody>
          </p:sp>
          <p:sp>
            <p:nvSpPr>
              <p:cNvPr id="7" name="Text Box 13"/>
              <p:cNvSpPr txBox="1">
                <a:spLocks noChangeArrowheads="1"/>
              </p:cNvSpPr>
              <p:nvPr/>
            </p:nvSpPr>
            <p:spPr bwMode="auto">
              <a:xfrm>
                <a:off x="3024" y="2760"/>
                <a:ext cx="1576" cy="327"/>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a:latin typeface="Arial" charset="0"/>
                  </a:rPr>
                  <a:t> Aerial Photo</a:t>
                </a:r>
              </a:p>
            </p:txBody>
          </p:sp>
          <p:sp>
            <p:nvSpPr>
              <p:cNvPr id="8" name="Text Box 14"/>
              <p:cNvSpPr txBox="1">
                <a:spLocks noChangeArrowheads="1"/>
              </p:cNvSpPr>
              <p:nvPr/>
            </p:nvSpPr>
            <p:spPr bwMode="auto">
              <a:xfrm>
                <a:off x="3024" y="3180"/>
                <a:ext cx="2098" cy="327"/>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a:latin typeface="Arial" charset="0"/>
                  </a:rPr>
                  <a:t> ROW Information</a:t>
                </a:r>
              </a:p>
            </p:txBody>
          </p:sp>
          <p:sp>
            <p:nvSpPr>
              <p:cNvPr id="9" name="Text Box 15"/>
              <p:cNvSpPr txBox="1">
                <a:spLocks noChangeArrowheads="1"/>
              </p:cNvSpPr>
              <p:nvPr/>
            </p:nvSpPr>
            <p:spPr bwMode="auto">
              <a:xfrm>
                <a:off x="3024" y="3600"/>
                <a:ext cx="2475" cy="327"/>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a:latin typeface="Arial" charset="0"/>
                  </a:rPr>
                  <a:t> Preferred Alternative</a:t>
                </a:r>
              </a:p>
            </p:txBody>
          </p:sp>
        </p:grpSp>
        <p:sp>
          <p:nvSpPr>
            <p:cNvPr id="5" name="Text Box 16"/>
            <p:cNvSpPr txBox="1">
              <a:spLocks noChangeArrowheads="1"/>
            </p:cNvSpPr>
            <p:nvPr/>
          </p:nvSpPr>
          <p:spPr bwMode="auto">
            <a:xfrm>
              <a:off x="3276600" y="2590800"/>
              <a:ext cx="5486400" cy="519113"/>
            </a:xfrm>
            <a:prstGeom prst="rect">
              <a:avLst/>
            </a:prstGeom>
            <a:noFill/>
            <a:ln w="12700" cap="sq">
              <a:noFill/>
              <a:miter lim="800000"/>
              <a:headEnd type="none" w="sm" len="sm"/>
              <a:tailEnd type="none" w="sm" len="sm"/>
            </a:ln>
            <a:effectLst/>
          </p:spPr>
          <p:txBody>
            <a:bodyPr>
              <a:spAutoFit/>
            </a:bodyPr>
            <a:lstStyle/>
            <a:p>
              <a:r>
                <a:rPr lang="en-US" sz="2800" b="1" dirty="0">
                  <a:latin typeface="Arial" charset="0"/>
                </a:rPr>
                <a:t>Typical Information Required :</a:t>
              </a:r>
            </a:p>
          </p:txBody>
        </p:sp>
      </p:grpSp>
      <p:sp>
        <p:nvSpPr>
          <p:cNvPr id="11"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When to apply VE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12" name="Rectangle 1027"/>
          <p:cNvSpPr>
            <a:spLocks noChangeArrowheads="1"/>
          </p:cNvSpPr>
          <p:nvPr/>
        </p:nvSpPr>
        <p:spPr bwMode="auto">
          <a:xfrm>
            <a:off x="304800" y="990600"/>
            <a:ext cx="2810950" cy="584775"/>
          </a:xfrm>
          <a:prstGeom prst="rect">
            <a:avLst/>
          </a:prstGeom>
          <a:noFill/>
          <a:ln w="12700" cap="sq">
            <a:noFill/>
            <a:miter lim="800000"/>
            <a:headEnd type="none" w="sm" len="sm"/>
            <a:tailEnd type="none" w="sm" len="sm"/>
          </a:ln>
          <a:effectLst/>
        </p:spPr>
        <p:txBody>
          <a:bodyPr wrap="square">
            <a:spAutoFit/>
          </a:bodyPr>
          <a:lstStyle/>
          <a:p>
            <a:pPr>
              <a:spcBef>
                <a:spcPct val="20000"/>
              </a:spcBef>
              <a:buClr>
                <a:schemeClr val="accent2"/>
              </a:buClr>
              <a:buFont typeface="Wingdings" pitchFamily="2" charset="2"/>
              <a:buChar char="Ø"/>
            </a:pPr>
            <a:r>
              <a:rPr lang="en-US" sz="3200" b="1" dirty="0">
                <a:latin typeface="Arial" charset="0"/>
              </a:rPr>
              <a:t> Planning</a:t>
            </a:r>
          </a:p>
        </p:txBody>
      </p:sp>
      <p:sp>
        <p:nvSpPr>
          <p:cNvPr id="13" name="Slide Number Placeholder 5"/>
          <p:cNvSpPr>
            <a:spLocks noGrp="1"/>
          </p:cNvSpPr>
          <p:nvPr>
            <p:ph type="sldNum" sz="quarter" idx="4"/>
          </p:nvPr>
        </p:nvSpPr>
        <p:spPr>
          <a:xfrm>
            <a:off x="6553200" y="6484780"/>
            <a:ext cx="2133600" cy="326748"/>
          </a:xfrm>
        </p:spPr>
        <p:txBody>
          <a:bodyPr/>
          <a:lstStyle/>
          <a:p>
            <a:r>
              <a:rPr lang="en-US" dirty="0"/>
              <a:t>12</a:t>
            </a:r>
          </a:p>
        </p:txBody>
      </p:sp>
      <p:pic>
        <p:nvPicPr>
          <p:cNvPr id="14" name="Picture 13" descr="A car driving on a highway&#10;&#10;Description generated with high confidence">
            <a:extLst>
              <a:ext uri="{FF2B5EF4-FFF2-40B4-BE49-F238E27FC236}">
                <a16:creationId xmlns:a16="http://schemas.microsoft.com/office/drawing/2014/main" id="{05B43CC8-BDD8-4266-8F20-A7D86C1F3F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181350"/>
            <a:ext cx="3634604" cy="2274761"/>
          </a:xfrm>
          <a:prstGeom prst="rect">
            <a:avLst/>
          </a:prstGeom>
        </p:spPr>
      </p:pic>
    </p:spTree>
    <p:extLst>
      <p:ext uri="{BB962C8B-B14F-4D97-AF65-F5344CB8AC3E}">
        <p14:creationId xmlns:p14="http://schemas.microsoft.com/office/powerpoint/2010/main" val="28813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1029"/>
          <p:cNvSpPr>
            <a:spLocks noGrp="1" noChangeArrowheads="1"/>
          </p:cNvSpPr>
          <p:nvPr>
            <p:ph sz="half" idx="1"/>
          </p:nvPr>
        </p:nvSpPr>
        <p:spPr>
          <a:xfrm>
            <a:off x="838200" y="2971800"/>
            <a:ext cx="4114800" cy="2819400"/>
          </a:xfrm>
        </p:spPr>
        <p:txBody>
          <a:bodyPr/>
          <a:lstStyle/>
          <a:p>
            <a:pPr>
              <a:lnSpc>
                <a:spcPct val="90000"/>
              </a:lnSpc>
              <a:buClr>
                <a:srgbClr val="C00000"/>
              </a:buClr>
            </a:pPr>
            <a:r>
              <a:rPr lang="en-US" b="1" dirty="0"/>
              <a:t>Construction Cost Estimates</a:t>
            </a:r>
          </a:p>
          <a:p>
            <a:pPr>
              <a:lnSpc>
                <a:spcPct val="90000"/>
              </a:lnSpc>
              <a:buClr>
                <a:srgbClr val="C00000"/>
              </a:buClr>
            </a:pPr>
            <a:r>
              <a:rPr lang="en-US" b="1" dirty="0"/>
              <a:t>ROW Cost Estimates</a:t>
            </a:r>
          </a:p>
          <a:p>
            <a:pPr>
              <a:lnSpc>
                <a:spcPct val="90000"/>
              </a:lnSpc>
              <a:buClr>
                <a:srgbClr val="C00000"/>
              </a:buClr>
            </a:pPr>
            <a:r>
              <a:rPr lang="en-US" b="1" dirty="0"/>
              <a:t>Business Damage Estimates</a:t>
            </a:r>
          </a:p>
          <a:p>
            <a:pPr>
              <a:lnSpc>
                <a:spcPct val="90000"/>
              </a:lnSpc>
              <a:buClr>
                <a:srgbClr val="C00000"/>
              </a:buClr>
            </a:pPr>
            <a:r>
              <a:rPr lang="en-US" b="1" dirty="0"/>
              <a:t>Traffic Analysis</a:t>
            </a:r>
          </a:p>
        </p:txBody>
      </p:sp>
      <p:sp>
        <p:nvSpPr>
          <p:cNvPr id="32774" name="Rectangle 1030"/>
          <p:cNvSpPr>
            <a:spLocks noGrp="1" noChangeArrowheads="1"/>
          </p:cNvSpPr>
          <p:nvPr>
            <p:ph sz="half" idx="2"/>
          </p:nvPr>
        </p:nvSpPr>
        <p:spPr>
          <a:xfrm>
            <a:off x="5029200" y="2971800"/>
            <a:ext cx="3810000" cy="2819400"/>
          </a:xfrm>
        </p:spPr>
        <p:txBody>
          <a:bodyPr/>
          <a:lstStyle/>
          <a:p>
            <a:pPr>
              <a:buClr>
                <a:srgbClr val="C00000"/>
              </a:buClr>
            </a:pPr>
            <a:r>
              <a:rPr lang="en-US" b="1" dirty="0"/>
              <a:t>Preliminary Plans</a:t>
            </a:r>
          </a:p>
          <a:p>
            <a:pPr>
              <a:buClr>
                <a:srgbClr val="C00000"/>
              </a:buClr>
            </a:pPr>
            <a:r>
              <a:rPr lang="en-US" b="1" dirty="0"/>
              <a:t>Environmental Impact Analysis</a:t>
            </a:r>
          </a:p>
          <a:p>
            <a:pPr>
              <a:buClr>
                <a:srgbClr val="C00000"/>
              </a:buClr>
            </a:pPr>
            <a:r>
              <a:rPr lang="en-US" b="1" dirty="0"/>
              <a:t>Summary of public Involvement</a:t>
            </a:r>
          </a:p>
        </p:txBody>
      </p:sp>
      <p:sp>
        <p:nvSpPr>
          <p:cNvPr id="32771" name="Rectangle 1027"/>
          <p:cNvSpPr>
            <a:spLocks noChangeArrowheads="1"/>
          </p:cNvSpPr>
          <p:nvPr/>
        </p:nvSpPr>
        <p:spPr bwMode="auto">
          <a:xfrm>
            <a:off x="76200" y="1091625"/>
            <a:ext cx="8229600" cy="584775"/>
          </a:xfrm>
          <a:prstGeom prst="rect">
            <a:avLst/>
          </a:prstGeom>
          <a:noFill/>
          <a:ln w="12700" cap="sq">
            <a:noFill/>
            <a:miter lim="800000"/>
            <a:headEnd type="none" w="sm" len="sm"/>
            <a:tailEnd type="none" w="sm" len="sm"/>
          </a:ln>
          <a:effectLst/>
        </p:spPr>
        <p:txBody>
          <a:bodyPr wrap="square">
            <a:spAutoFit/>
          </a:bodyPr>
          <a:lstStyle/>
          <a:p>
            <a:pPr>
              <a:spcBef>
                <a:spcPct val="20000"/>
              </a:spcBef>
              <a:buClr>
                <a:schemeClr val="accent2"/>
              </a:buClr>
              <a:buFont typeface="Wingdings" pitchFamily="2" charset="2"/>
              <a:buChar char="Ø"/>
            </a:pPr>
            <a:r>
              <a:rPr lang="en-US" sz="3200" b="1" dirty="0">
                <a:latin typeface="Arial" charset="0"/>
              </a:rPr>
              <a:t> Project Development &amp; Environmental</a:t>
            </a:r>
          </a:p>
        </p:txBody>
      </p:sp>
      <p:sp>
        <p:nvSpPr>
          <p:cNvPr id="32775" name="Text Box 1031"/>
          <p:cNvSpPr txBox="1">
            <a:spLocks noChangeArrowheads="1"/>
          </p:cNvSpPr>
          <p:nvPr/>
        </p:nvSpPr>
        <p:spPr bwMode="auto">
          <a:xfrm>
            <a:off x="838200" y="2057400"/>
            <a:ext cx="5486400" cy="519113"/>
          </a:xfrm>
          <a:prstGeom prst="rect">
            <a:avLst/>
          </a:prstGeom>
          <a:noFill/>
          <a:ln w="12700" cap="sq">
            <a:noFill/>
            <a:miter lim="800000"/>
            <a:headEnd type="none" w="sm" len="sm"/>
            <a:tailEnd type="none" w="sm" len="sm"/>
          </a:ln>
          <a:effectLst/>
        </p:spPr>
        <p:txBody>
          <a:bodyPr>
            <a:spAutoFit/>
          </a:bodyPr>
          <a:lstStyle/>
          <a:p>
            <a:r>
              <a:rPr lang="en-US" sz="2800" b="1" dirty="0">
                <a:latin typeface="Arial" charset="0"/>
              </a:rPr>
              <a:t>Typical Information Required :</a:t>
            </a:r>
          </a:p>
        </p:txBody>
      </p:sp>
      <p:sp>
        <p:nvSpPr>
          <p:cNvPr id="10"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When to apply VE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40226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ppt_x</p:attrName>
                                        </p:attrNameLst>
                                      </p:cBhvr>
                                      <p:tavLst>
                                        <p:tav tm="0">
                                          <p:val>
                                            <p:strVal val="#ppt_x-#ppt_w/2"/>
                                          </p:val>
                                        </p:tav>
                                        <p:tav tm="100000">
                                          <p:val>
                                            <p:strVal val="#ppt_x"/>
                                          </p:val>
                                        </p:tav>
                                      </p:tavLst>
                                    </p:anim>
                                    <p:anim calcmode="lin" valueType="num">
                                      <p:cBhvr>
                                        <p:cTn id="8" dur="500" fill="hold"/>
                                        <p:tgtEl>
                                          <p:spTgt spid="32773"/>
                                        </p:tgtEl>
                                        <p:attrNameLst>
                                          <p:attrName>ppt_y</p:attrName>
                                        </p:attrNameLst>
                                      </p:cBhvr>
                                      <p:tavLst>
                                        <p:tav tm="0">
                                          <p:val>
                                            <p:strVal val="#ppt_y"/>
                                          </p:val>
                                        </p:tav>
                                        <p:tav tm="100000">
                                          <p:val>
                                            <p:strVal val="#ppt_y"/>
                                          </p:val>
                                        </p:tav>
                                      </p:tavLst>
                                    </p:anim>
                                    <p:anim calcmode="lin" valueType="num">
                                      <p:cBhvr>
                                        <p:cTn id="9" dur="500" fill="hold"/>
                                        <p:tgtEl>
                                          <p:spTgt spid="32773"/>
                                        </p:tgtEl>
                                        <p:attrNameLst>
                                          <p:attrName>ppt_w</p:attrName>
                                        </p:attrNameLst>
                                      </p:cBhvr>
                                      <p:tavLst>
                                        <p:tav tm="0">
                                          <p:val>
                                            <p:fltVal val="0"/>
                                          </p:val>
                                        </p:tav>
                                        <p:tav tm="100000">
                                          <p:val>
                                            <p:strVal val="#ppt_w"/>
                                          </p:val>
                                        </p:tav>
                                      </p:tavLst>
                                    </p:anim>
                                    <p:anim calcmode="lin" valueType="num">
                                      <p:cBhvr>
                                        <p:cTn id="10" dur="500" fill="hold"/>
                                        <p:tgtEl>
                                          <p:spTgt spid="3277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 calcmode="lin" valueType="num">
                                      <p:cBhvr>
                                        <p:cTn id="15" dur="500" fill="hold"/>
                                        <p:tgtEl>
                                          <p:spTgt spid="32774"/>
                                        </p:tgtEl>
                                        <p:attrNameLst>
                                          <p:attrName>ppt_x</p:attrName>
                                        </p:attrNameLst>
                                      </p:cBhvr>
                                      <p:tavLst>
                                        <p:tav tm="0">
                                          <p:val>
                                            <p:strVal val="#ppt_x+#ppt_w/2"/>
                                          </p:val>
                                        </p:tav>
                                        <p:tav tm="100000">
                                          <p:val>
                                            <p:strVal val="#ppt_x"/>
                                          </p:val>
                                        </p:tav>
                                      </p:tavLst>
                                    </p:anim>
                                    <p:anim calcmode="lin" valueType="num">
                                      <p:cBhvr>
                                        <p:cTn id="16" dur="500" fill="hold"/>
                                        <p:tgtEl>
                                          <p:spTgt spid="32774"/>
                                        </p:tgtEl>
                                        <p:attrNameLst>
                                          <p:attrName>ppt_y</p:attrName>
                                        </p:attrNameLst>
                                      </p:cBhvr>
                                      <p:tavLst>
                                        <p:tav tm="0">
                                          <p:val>
                                            <p:strVal val="#ppt_y"/>
                                          </p:val>
                                        </p:tav>
                                        <p:tav tm="100000">
                                          <p:val>
                                            <p:strVal val="#ppt_y"/>
                                          </p:val>
                                        </p:tav>
                                      </p:tavLst>
                                    </p:anim>
                                    <p:anim calcmode="lin" valueType="num">
                                      <p:cBhvr>
                                        <p:cTn id="17" dur="500" fill="hold"/>
                                        <p:tgtEl>
                                          <p:spTgt spid="32774"/>
                                        </p:tgtEl>
                                        <p:attrNameLst>
                                          <p:attrName>ppt_w</p:attrName>
                                        </p:attrNameLst>
                                      </p:cBhvr>
                                      <p:tavLst>
                                        <p:tav tm="0">
                                          <p:val>
                                            <p:fltVal val="0"/>
                                          </p:val>
                                        </p:tav>
                                        <p:tav tm="100000">
                                          <p:val>
                                            <p:strVal val="#ppt_w"/>
                                          </p:val>
                                        </p:tav>
                                      </p:tavLst>
                                    </p:anim>
                                    <p:anim calcmode="lin" valueType="num">
                                      <p:cBhvr>
                                        <p:cTn id="18" dur="500" fill="hold"/>
                                        <p:tgtEl>
                                          <p:spTgt spid="327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sz="half" idx="1"/>
          </p:nvPr>
        </p:nvSpPr>
        <p:spPr>
          <a:xfrm>
            <a:off x="990600" y="2605519"/>
            <a:ext cx="4191000" cy="3624951"/>
          </a:xfrm>
        </p:spPr>
        <p:txBody>
          <a:bodyPr/>
          <a:lstStyle/>
          <a:p>
            <a:pPr>
              <a:buClr>
                <a:srgbClr val="C00000"/>
              </a:buClr>
            </a:pPr>
            <a:r>
              <a:rPr lang="en-US" b="1" dirty="0"/>
              <a:t>Drainage Information</a:t>
            </a:r>
          </a:p>
          <a:p>
            <a:pPr>
              <a:buClr>
                <a:srgbClr val="C00000"/>
              </a:buClr>
            </a:pPr>
            <a:r>
              <a:rPr lang="en-US" b="1" dirty="0"/>
              <a:t>Typical Sections</a:t>
            </a:r>
          </a:p>
          <a:p>
            <a:pPr>
              <a:buClr>
                <a:srgbClr val="C00000"/>
              </a:buClr>
            </a:pPr>
            <a:r>
              <a:rPr lang="en-US" b="1" dirty="0"/>
              <a:t>Plan &amp; Profile</a:t>
            </a:r>
          </a:p>
          <a:p>
            <a:pPr>
              <a:buClr>
                <a:srgbClr val="C00000"/>
              </a:buClr>
            </a:pPr>
            <a:r>
              <a:rPr lang="en-US" b="1" dirty="0"/>
              <a:t>Intersection &amp; Interchange Layouts</a:t>
            </a:r>
          </a:p>
          <a:p>
            <a:pPr>
              <a:buClr>
                <a:srgbClr val="C00000"/>
              </a:buClr>
            </a:pPr>
            <a:r>
              <a:rPr lang="en-US" b="1" dirty="0"/>
              <a:t>PD&amp;E Commitments</a:t>
            </a:r>
          </a:p>
          <a:p>
            <a:pPr>
              <a:buClr>
                <a:srgbClr val="C00000"/>
              </a:buClr>
            </a:pPr>
            <a:endParaRPr lang="en-US" b="1" dirty="0"/>
          </a:p>
        </p:txBody>
      </p:sp>
      <p:sp>
        <p:nvSpPr>
          <p:cNvPr id="40964" name="Rectangle 4"/>
          <p:cNvSpPr>
            <a:spLocks noGrp="1" noChangeArrowheads="1"/>
          </p:cNvSpPr>
          <p:nvPr>
            <p:ph sz="half" idx="2"/>
          </p:nvPr>
        </p:nvSpPr>
        <p:spPr>
          <a:xfrm>
            <a:off x="5029200" y="2605520"/>
            <a:ext cx="4267200" cy="2667000"/>
          </a:xfrm>
        </p:spPr>
        <p:txBody>
          <a:bodyPr/>
          <a:lstStyle/>
          <a:p>
            <a:pPr>
              <a:buClr>
                <a:srgbClr val="C00000"/>
              </a:buClr>
            </a:pPr>
            <a:r>
              <a:rPr lang="en-US" b="1" dirty="0"/>
              <a:t>Cross Sections</a:t>
            </a:r>
          </a:p>
          <a:p>
            <a:pPr>
              <a:buClr>
                <a:srgbClr val="C00000"/>
              </a:buClr>
            </a:pPr>
            <a:r>
              <a:rPr lang="en-US" b="1" dirty="0"/>
              <a:t>Structure Info.</a:t>
            </a:r>
          </a:p>
          <a:p>
            <a:pPr>
              <a:buClr>
                <a:srgbClr val="C00000"/>
              </a:buClr>
            </a:pPr>
            <a:r>
              <a:rPr lang="en-US" b="1" dirty="0"/>
              <a:t>Traffic Control Plans</a:t>
            </a:r>
          </a:p>
          <a:p>
            <a:pPr>
              <a:buClr>
                <a:srgbClr val="C00000"/>
              </a:buClr>
            </a:pPr>
            <a:r>
              <a:rPr lang="en-US" b="1" dirty="0"/>
              <a:t>Preliminary Cost Estimate</a:t>
            </a:r>
          </a:p>
        </p:txBody>
      </p:sp>
      <p:sp>
        <p:nvSpPr>
          <p:cNvPr id="40966" name="Rectangle 6"/>
          <p:cNvSpPr>
            <a:spLocks noChangeArrowheads="1"/>
          </p:cNvSpPr>
          <p:nvPr/>
        </p:nvSpPr>
        <p:spPr bwMode="auto">
          <a:xfrm>
            <a:off x="228600" y="1132573"/>
            <a:ext cx="6248400" cy="519113"/>
          </a:xfrm>
          <a:prstGeom prst="rect">
            <a:avLst/>
          </a:prstGeom>
          <a:noFill/>
          <a:ln w="12700" cap="sq">
            <a:noFill/>
            <a:miter lim="800000"/>
            <a:headEnd type="none" w="sm" len="sm"/>
            <a:tailEnd type="none" w="sm" len="sm"/>
          </a:ln>
          <a:effectLst/>
        </p:spPr>
        <p:txBody>
          <a:bodyPr>
            <a:spAutoFit/>
          </a:bodyPr>
          <a:lstStyle/>
          <a:p>
            <a:pPr>
              <a:spcBef>
                <a:spcPct val="20000"/>
              </a:spcBef>
              <a:buClr>
                <a:schemeClr val="accent2"/>
              </a:buClr>
              <a:buFont typeface="Wingdings" pitchFamily="2" charset="2"/>
              <a:buChar char="Ø"/>
            </a:pPr>
            <a:r>
              <a:rPr lang="en-US" sz="2800" b="1" dirty="0">
                <a:latin typeface="Arial" charset="0"/>
              </a:rPr>
              <a:t> Design</a:t>
            </a:r>
          </a:p>
        </p:txBody>
      </p:sp>
      <p:sp>
        <p:nvSpPr>
          <p:cNvPr id="40967" name="Text Box 7"/>
          <p:cNvSpPr txBox="1">
            <a:spLocks noChangeArrowheads="1"/>
          </p:cNvSpPr>
          <p:nvPr/>
        </p:nvSpPr>
        <p:spPr bwMode="auto">
          <a:xfrm>
            <a:off x="990600" y="1843520"/>
            <a:ext cx="5486400" cy="519113"/>
          </a:xfrm>
          <a:prstGeom prst="rect">
            <a:avLst/>
          </a:prstGeom>
          <a:noFill/>
          <a:ln w="12700" cap="sq">
            <a:noFill/>
            <a:miter lim="800000"/>
            <a:headEnd type="none" w="sm" len="sm"/>
            <a:tailEnd type="none" w="sm" len="sm"/>
          </a:ln>
          <a:effectLst/>
        </p:spPr>
        <p:txBody>
          <a:bodyPr>
            <a:spAutoFit/>
          </a:bodyPr>
          <a:lstStyle/>
          <a:p>
            <a:r>
              <a:rPr lang="en-US" sz="2800" b="1" dirty="0">
                <a:latin typeface="Arial" charset="0"/>
              </a:rPr>
              <a:t>Typical Information Required :</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When to apply VE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860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ppt_x</p:attrName>
                                        </p:attrNameLst>
                                      </p:cBhvr>
                                      <p:tavLst>
                                        <p:tav tm="0">
                                          <p:val>
                                            <p:strVal val="#ppt_x-#ppt_w/2"/>
                                          </p:val>
                                        </p:tav>
                                        <p:tav tm="100000">
                                          <p:val>
                                            <p:strVal val="#ppt_x"/>
                                          </p:val>
                                        </p:tav>
                                      </p:tavLst>
                                    </p:anim>
                                    <p:anim calcmode="lin" valueType="num">
                                      <p:cBhvr>
                                        <p:cTn id="8" dur="500" fill="hold"/>
                                        <p:tgtEl>
                                          <p:spTgt spid="40963"/>
                                        </p:tgtEl>
                                        <p:attrNameLst>
                                          <p:attrName>ppt_y</p:attrName>
                                        </p:attrNameLst>
                                      </p:cBhvr>
                                      <p:tavLst>
                                        <p:tav tm="0">
                                          <p:val>
                                            <p:strVal val="#ppt_y"/>
                                          </p:val>
                                        </p:tav>
                                        <p:tav tm="100000">
                                          <p:val>
                                            <p:strVal val="#ppt_y"/>
                                          </p:val>
                                        </p:tav>
                                      </p:tavLst>
                                    </p:anim>
                                    <p:anim calcmode="lin" valueType="num">
                                      <p:cBhvr>
                                        <p:cTn id="9" dur="500" fill="hold"/>
                                        <p:tgtEl>
                                          <p:spTgt spid="40963"/>
                                        </p:tgtEl>
                                        <p:attrNameLst>
                                          <p:attrName>ppt_w</p:attrName>
                                        </p:attrNameLst>
                                      </p:cBhvr>
                                      <p:tavLst>
                                        <p:tav tm="0">
                                          <p:val>
                                            <p:fltVal val="0"/>
                                          </p:val>
                                        </p:tav>
                                        <p:tav tm="100000">
                                          <p:val>
                                            <p:strVal val="#ppt_w"/>
                                          </p:val>
                                        </p:tav>
                                      </p:tavLst>
                                    </p:anim>
                                    <p:anim calcmode="lin" valueType="num">
                                      <p:cBhvr>
                                        <p:cTn id="10" dur="500" fill="hold"/>
                                        <p:tgtEl>
                                          <p:spTgt spid="4096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40964"/>
                                        </p:tgtEl>
                                        <p:attrNameLst>
                                          <p:attrName>style.visibility</p:attrName>
                                        </p:attrNameLst>
                                      </p:cBhvr>
                                      <p:to>
                                        <p:strVal val="visible"/>
                                      </p:to>
                                    </p:set>
                                    <p:anim calcmode="lin" valueType="num">
                                      <p:cBhvr>
                                        <p:cTn id="15" dur="500" fill="hold"/>
                                        <p:tgtEl>
                                          <p:spTgt spid="40964"/>
                                        </p:tgtEl>
                                        <p:attrNameLst>
                                          <p:attrName>ppt_x</p:attrName>
                                        </p:attrNameLst>
                                      </p:cBhvr>
                                      <p:tavLst>
                                        <p:tav tm="0">
                                          <p:val>
                                            <p:strVal val="#ppt_x+#ppt_w/2"/>
                                          </p:val>
                                        </p:tav>
                                        <p:tav tm="100000">
                                          <p:val>
                                            <p:strVal val="#ppt_x"/>
                                          </p:val>
                                        </p:tav>
                                      </p:tavLst>
                                    </p:anim>
                                    <p:anim calcmode="lin" valueType="num">
                                      <p:cBhvr>
                                        <p:cTn id="16" dur="500" fill="hold"/>
                                        <p:tgtEl>
                                          <p:spTgt spid="40964"/>
                                        </p:tgtEl>
                                        <p:attrNameLst>
                                          <p:attrName>ppt_y</p:attrName>
                                        </p:attrNameLst>
                                      </p:cBhvr>
                                      <p:tavLst>
                                        <p:tav tm="0">
                                          <p:val>
                                            <p:strVal val="#ppt_y"/>
                                          </p:val>
                                        </p:tav>
                                        <p:tav tm="100000">
                                          <p:val>
                                            <p:strVal val="#ppt_y"/>
                                          </p:val>
                                        </p:tav>
                                      </p:tavLst>
                                    </p:anim>
                                    <p:anim calcmode="lin" valueType="num">
                                      <p:cBhvr>
                                        <p:cTn id="17" dur="500" fill="hold"/>
                                        <p:tgtEl>
                                          <p:spTgt spid="40964"/>
                                        </p:tgtEl>
                                        <p:attrNameLst>
                                          <p:attrName>ppt_w</p:attrName>
                                        </p:attrNameLst>
                                      </p:cBhvr>
                                      <p:tavLst>
                                        <p:tav tm="0">
                                          <p:val>
                                            <p:fltVal val="0"/>
                                          </p:val>
                                        </p:tav>
                                        <p:tav tm="100000">
                                          <p:val>
                                            <p:strVal val="#ppt_w"/>
                                          </p:val>
                                        </p:tav>
                                      </p:tavLst>
                                    </p:anim>
                                    <p:anim calcmode="lin" valueType="num">
                                      <p:cBhvr>
                                        <p:cTn id="18" dur="500" fill="hold"/>
                                        <p:tgtEl>
                                          <p:spTgt spid="409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p:txBody>
          <a:bodyPr/>
          <a:lstStyle/>
          <a:p>
            <a:fld id="{CE399E8B-CC5C-4B17-A013-CA9C13F978F0}" type="slidenum">
              <a:rPr lang="en-US"/>
              <a:pPr/>
              <a:t>13</a:t>
            </a:fld>
            <a:endParaRPr lang="en-US"/>
          </a:p>
        </p:txBody>
      </p:sp>
      <p:sp>
        <p:nvSpPr>
          <p:cNvPr id="60420" name="Rectangle 4"/>
          <p:cNvSpPr>
            <a:spLocks noChangeArrowheads="1"/>
          </p:cNvSpPr>
          <p:nvPr/>
        </p:nvSpPr>
        <p:spPr bwMode="auto">
          <a:xfrm>
            <a:off x="53549" y="1219200"/>
            <a:ext cx="6248400" cy="519113"/>
          </a:xfrm>
          <a:prstGeom prst="rect">
            <a:avLst/>
          </a:prstGeom>
          <a:noFill/>
          <a:ln w="12700" cap="sq">
            <a:noFill/>
            <a:miter lim="800000"/>
            <a:headEnd type="none" w="sm" len="sm"/>
            <a:tailEnd type="none" w="sm" len="sm"/>
          </a:ln>
          <a:effectLst/>
        </p:spPr>
        <p:txBody>
          <a:bodyPr>
            <a:spAutoFit/>
          </a:bodyPr>
          <a:lstStyle/>
          <a:p>
            <a:pPr>
              <a:spcBef>
                <a:spcPct val="20000"/>
              </a:spcBef>
              <a:buClr>
                <a:schemeClr val="accent2"/>
              </a:buClr>
              <a:buFont typeface="Wingdings" pitchFamily="2" charset="2"/>
              <a:buChar char="Ø"/>
            </a:pPr>
            <a:r>
              <a:rPr lang="en-US" sz="2800" b="1" dirty="0">
                <a:latin typeface="Arial" charset="0"/>
              </a:rPr>
              <a:t> Design/Build Projects</a:t>
            </a:r>
          </a:p>
        </p:txBody>
      </p:sp>
      <p:sp>
        <p:nvSpPr>
          <p:cNvPr id="60421" name="Text Box 5"/>
          <p:cNvSpPr txBox="1">
            <a:spLocks noChangeArrowheads="1"/>
          </p:cNvSpPr>
          <p:nvPr/>
        </p:nvSpPr>
        <p:spPr bwMode="auto">
          <a:xfrm>
            <a:off x="591072" y="2598415"/>
            <a:ext cx="8517914" cy="954107"/>
          </a:xfrm>
          <a:prstGeom prst="rect">
            <a:avLst/>
          </a:prstGeom>
          <a:noFill/>
          <a:ln w="12700" cap="sq">
            <a:noFill/>
            <a:miter lim="800000"/>
            <a:headEnd type="none" w="sm" len="sm"/>
            <a:tailEnd type="none" w="sm" len="sm"/>
          </a:ln>
          <a:effectLst/>
        </p:spPr>
        <p:txBody>
          <a:bodyPr wrap="square">
            <a:spAutoFit/>
          </a:bodyPr>
          <a:lstStyle/>
          <a:p>
            <a:pPr>
              <a:buClr>
                <a:schemeClr val="accent2"/>
              </a:buClr>
              <a:buFontTx/>
              <a:buChar char="•"/>
            </a:pPr>
            <a:r>
              <a:rPr lang="en-US" sz="2800" b="1" dirty="0">
                <a:latin typeface="Arial" charset="0"/>
              </a:rPr>
              <a:t> 23 CFR 627.9 - Conducted prior to release of RFP document</a:t>
            </a:r>
          </a:p>
        </p:txBody>
      </p:sp>
      <p:sp>
        <p:nvSpPr>
          <p:cNvPr id="60422" name="Text Box 6"/>
          <p:cNvSpPr txBox="1">
            <a:spLocks noChangeArrowheads="1"/>
          </p:cNvSpPr>
          <p:nvPr/>
        </p:nvSpPr>
        <p:spPr bwMode="auto">
          <a:xfrm>
            <a:off x="591072" y="1906754"/>
            <a:ext cx="6465690" cy="523220"/>
          </a:xfrm>
          <a:prstGeom prst="rect">
            <a:avLst/>
          </a:prstGeom>
          <a:noFill/>
          <a:ln w="12700" cap="sq">
            <a:noFill/>
            <a:miter lim="800000"/>
            <a:headEnd type="none" w="sm" len="sm"/>
            <a:tailEnd type="none" w="sm" len="sm"/>
          </a:ln>
          <a:effectLst/>
        </p:spPr>
        <p:txBody>
          <a:bodyPr wrap="square">
            <a:spAutoFit/>
          </a:bodyPr>
          <a:lstStyle/>
          <a:p>
            <a:pPr>
              <a:buClr>
                <a:schemeClr val="accent2"/>
              </a:buClr>
              <a:buFontTx/>
              <a:buChar char="•"/>
            </a:pPr>
            <a:r>
              <a:rPr lang="en-US" sz="2800" b="1" dirty="0">
                <a:latin typeface="Arial" charset="0"/>
              </a:rPr>
              <a:t> 23 CFR 627.5 – FHWA Encourages </a:t>
            </a:r>
          </a:p>
        </p:txBody>
      </p:sp>
      <p:sp>
        <p:nvSpPr>
          <p:cNvPr id="60423" name="Text Box 7"/>
          <p:cNvSpPr txBox="1">
            <a:spLocks noChangeArrowheads="1"/>
          </p:cNvSpPr>
          <p:nvPr/>
        </p:nvSpPr>
        <p:spPr bwMode="auto">
          <a:xfrm>
            <a:off x="3622586" y="4184812"/>
            <a:ext cx="5486400" cy="519113"/>
          </a:xfrm>
          <a:prstGeom prst="rect">
            <a:avLst/>
          </a:prstGeom>
          <a:noFill/>
          <a:ln w="12700" cap="sq">
            <a:noFill/>
            <a:miter lim="800000"/>
            <a:headEnd type="none" w="sm" len="sm"/>
            <a:tailEnd type="none" w="sm" len="sm"/>
          </a:ln>
          <a:effectLst/>
        </p:spPr>
        <p:txBody>
          <a:bodyPr>
            <a:spAutoFit/>
          </a:bodyPr>
          <a:lstStyle/>
          <a:p>
            <a:r>
              <a:rPr lang="en-US" sz="2800" b="1" dirty="0">
                <a:latin typeface="Arial" charset="0"/>
              </a:rPr>
              <a:t>Typical Information Required :</a:t>
            </a:r>
          </a:p>
        </p:txBody>
      </p:sp>
      <p:sp>
        <p:nvSpPr>
          <p:cNvPr id="60424" name="Text Box 8"/>
          <p:cNvSpPr txBox="1">
            <a:spLocks noChangeArrowheads="1"/>
          </p:cNvSpPr>
          <p:nvPr/>
        </p:nvSpPr>
        <p:spPr bwMode="auto">
          <a:xfrm>
            <a:off x="4308386" y="4878854"/>
            <a:ext cx="3505200" cy="519113"/>
          </a:xfrm>
          <a:prstGeom prst="rect">
            <a:avLst/>
          </a:prstGeom>
          <a:noFill/>
          <a:ln w="12700" cap="sq">
            <a:noFill/>
            <a:miter lim="800000"/>
            <a:headEnd type="none" w="sm" len="sm"/>
            <a:tailEnd type="none" w="sm" len="sm"/>
          </a:ln>
          <a:effectLst/>
        </p:spPr>
        <p:txBody>
          <a:bodyPr>
            <a:spAutoFit/>
          </a:bodyPr>
          <a:lstStyle/>
          <a:p>
            <a:pPr>
              <a:buClr>
                <a:schemeClr val="accent2"/>
              </a:buClr>
              <a:buFontTx/>
              <a:buChar char="•"/>
            </a:pPr>
            <a:r>
              <a:rPr lang="en-US" sz="2800" b="1" dirty="0">
                <a:latin typeface="Arial" charset="0"/>
              </a:rPr>
              <a:t> RFP Package</a:t>
            </a:r>
          </a:p>
        </p:txBody>
      </p:sp>
      <p:sp>
        <p:nvSpPr>
          <p:cNvPr id="12"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When to apply VE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7" name="Picture 6" descr="A crane next to a body of water&#10;&#10;Description generated with high confidence">
            <a:extLst>
              <a:ext uri="{FF2B5EF4-FFF2-40B4-BE49-F238E27FC236}">
                <a16:creationId xmlns:a16="http://schemas.microsoft.com/office/drawing/2014/main" id="{41C7F400-6D52-49B0-99E6-D0030C794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88" y="4160228"/>
            <a:ext cx="3513666" cy="1976437"/>
          </a:xfrm>
          <a:prstGeom prst="rect">
            <a:avLst/>
          </a:prstGeom>
        </p:spPr>
      </p:pic>
    </p:spTree>
    <p:extLst>
      <p:ext uri="{BB962C8B-B14F-4D97-AF65-F5344CB8AC3E}">
        <p14:creationId xmlns:p14="http://schemas.microsoft.com/office/powerpoint/2010/main" val="41711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checkerboard(across)">
                                      <p:cBhvr>
                                        <p:cTn id="7" dur="5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checkerboard(across)">
                                      <p:cBhvr>
                                        <p:cTn id="12" dur="500"/>
                                        <p:tgtEl>
                                          <p:spTgt spid="604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23"/>
                                        </p:tgtEl>
                                        <p:attrNameLst>
                                          <p:attrName>style.visibility</p:attrName>
                                        </p:attrNameLst>
                                      </p:cBhvr>
                                      <p:to>
                                        <p:strVal val="visible"/>
                                      </p:to>
                                    </p:set>
                                    <p:animEffect transition="in" filter="checkerboard(across)">
                                      <p:cBhvr>
                                        <p:cTn id="17" dur="500"/>
                                        <p:tgtEl>
                                          <p:spTgt spid="604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24"/>
                                        </p:tgtEl>
                                        <p:attrNameLst>
                                          <p:attrName>style.visibility</p:attrName>
                                        </p:attrNameLst>
                                      </p:cBhvr>
                                      <p:to>
                                        <p:strVal val="visible"/>
                                      </p:to>
                                    </p:set>
                                    <p:animEffect transition="in" filter="checkerboard(across)">
                                      <p:cBhvr>
                                        <p:cTn id="2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P spid="60422" grpId="0" autoUpdateAnimBg="0"/>
      <p:bldP spid="60423" grpId="0" autoUpdateAnimBg="0"/>
      <p:bldP spid="6042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p:txBody>
          <a:bodyPr/>
          <a:lstStyle/>
          <a:p>
            <a:fld id="{6DA71989-0521-4E6F-9C90-88092D9AFCAA}" type="slidenum">
              <a:rPr lang="en-US"/>
              <a:pPr/>
              <a:t>14</a:t>
            </a:fld>
            <a:endParaRPr lang="en-US" dirty="0"/>
          </a:p>
        </p:txBody>
      </p:sp>
      <p:sp>
        <p:nvSpPr>
          <p:cNvPr id="9225" name="Text Box 9"/>
          <p:cNvSpPr txBox="1">
            <a:spLocks noChangeArrowheads="1"/>
          </p:cNvSpPr>
          <p:nvPr/>
        </p:nvSpPr>
        <p:spPr bwMode="auto">
          <a:xfrm>
            <a:off x="685800" y="990600"/>
            <a:ext cx="2508250" cy="519113"/>
          </a:xfrm>
          <a:prstGeom prst="rect">
            <a:avLst/>
          </a:prstGeom>
          <a:noFill/>
          <a:ln w="9525">
            <a:noFill/>
            <a:miter lim="800000"/>
            <a:headEnd/>
            <a:tailEnd/>
          </a:ln>
          <a:effectLst/>
        </p:spPr>
        <p:txBody>
          <a:bodyPr>
            <a:spAutoFit/>
          </a:bodyPr>
          <a:lstStyle/>
          <a:p>
            <a:r>
              <a:rPr lang="en-US" sz="2800" b="1" dirty="0">
                <a:latin typeface="Arial" charset="0"/>
              </a:rPr>
              <a:t>VE Job Plan</a:t>
            </a:r>
          </a:p>
        </p:txBody>
      </p:sp>
      <p:sp>
        <p:nvSpPr>
          <p:cNvPr id="9227" name="Text Box 11"/>
          <p:cNvSpPr txBox="1">
            <a:spLocks noChangeArrowheads="1"/>
          </p:cNvSpPr>
          <p:nvPr/>
        </p:nvSpPr>
        <p:spPr bwMode="auto">
          <a:xfrm>
            <a:off x="2286000" y="1524000"/>
            <a:ext cx="42672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Project Selection</a:t>
            </a:r>
          </a:p>
        </p:txBody>
      </p:sp>
      <p:sp>
        <p:nvSpPr>
          <p:cNvPr id="9228" name="Text Box 12"/>
          <p:cNvSpPr txBox="1">
            <a:spLocks noChangeArrowheads="1"/>
          </p:cNvSpPr>
          <p:nvPr/>
        </p:nvSpPr>
        <p:spPr bwMode="auto">
          <a:xfrm>
            <a:off x="2286000" y="1984901"/>
            <a:ext cx="39624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Team Selection</a:t>
            </a:r>
          </a:p>
        </p:txBody>
      </p:sp>
      <p:sp>
        <p:nvSpPr>
          <p:cNvPr id="9229" name="Text Box 13"/>
          <p:cNvSpPr txBox="1">
            <a:spLocks noChangeArrowheads="1"/>
          </p:cNvSpPr>
          <p:nvPr/>
        </p:nvSpPr>
        <p:spPr bwMode="auto">
          <a:xfrm>
            <a:off x="762000" y="1757363"/>
            <a:ext cx="1263650" cy="366713"/>
          </a:xfrm>
          <a:prstGeom prst="rect">
            <a:avLst/>
          </a:prstGeom>
          <a:noFill/>
          <a:ln w="9525">
            <a:noFill/>
            <a:miter lim="800000"/>
            <a:headEnd/>
            <a:tailEnd/>
          </a:ln>
          <a:effectLst/>
        </p:spPr>
        <p:txBody>
          <a:bodyPr wrap="none">
            <a:spAutoFit/>
          </a:bodyPr>
          <a:lstStyle/>
          <a:p>
            <a:r>
              <a:rPr lang="en-US" sz="1800" b="1" dirty="0">
                <a:latin typeface="Arial" charset="0"/>
              </a:rPr>
              <a:t>Pre-Study</a:t>
            </a:r>
          </a:p>
        </p:txBody>
      </p:sp>
      <p:grpSp>
        <p:nvGrpSpPr>
          <p:cNvPr id="30" name="Group 29"/>
          <p:cNvGrpSpPr/>
          <p:nvPr/>
        </p:nvGrpSpPr>
        <p:grpSpPr>
          <a:xfrm>
            <a:off x="762000" y="5257800"/>
            <a:ext cx="6172200" cy="855107"/>
            <a:chOff x="1295400" y="5638800"/>
            <a:chExt cx="6172200" cy="855107"/>
          </a:xfrm>
        </p:grpSpPr>
        <p:sp>
          <p:nvSpPr>
            <p:cNvPr id="9240" name="Line 24"/>
            <p:cNvSpPr>
              <a:spLocks noChangeShapeType="1"/>
            </p:cNvSpPr>
            <p:nvPr/>
          </p:nvSpPr>
          <p:spPr bwMode="auto">
            <a:xfrm>
              <a:off x="1828800" y="5638800"/>
              <a:ext cx="5638800" cy="0"/>
            </a:xfrm>
            <a:prstGeom prst="line">
              <a:avLst/>
            </a:prstGeom>
            <a:noFill/>
            <a:ln w="15875">
              <a:solidFill>
                <a:srgbClr val="C00000"/>
              </a:solidFill>
              <a:miter lim="800000"/>
              <a:headEnd/>
              <a:tailEnd/>
            </a:ln>
            <a:effectLst/>
          </p:spPr>
          <p:txBody>
            <a:bodyPr wrap="none"/>
            <a:lstStyle/>
            <a:p>
              <a:endParaRPr lang="en-US"/>
            </a:p>
          </p:txBody>
        </p:sp>
        <p:sp>
          <p:nvSpPr>
            <p:cNvPr id="9242" name="Text Box 26"/>
            <p:cNvSpPr txBox="1">
              <a:spLocks noChangeArrowheads="1"/>
            </p:cNvSpPr>
            <p:nvPr/>
          </p:nvSpPr>
          <p:spPr bwMode="auto">
            <a:xfrm>
              <a:off x="2819400" y="5663674"/>
              <a:ext cx="44958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Implementation</a:t>
              </a:r>
            </a:p>
          </p:txBody>
        </p:sp>
        <p:sp>
          <p:nvSpPr>
            <p:cNvPr id="9243" name="Text Box 27"/>
            <p:cNvSpPr txBox="1">
              <a:spLocks noChangeArrowheads="1"/>
            </p:cNvSpPr>
            <p:nvPr/>
          </p:nvSpPr>
          <p:spPr bwMode="auto">
            <a:xfrm>
              <a:off x="1295400" y="5872163"/>
              <a:ext cx="1390650" cy="366713"/>
            </a:xfrm>
            <a:prstGeom prst="rect">
              <a:avLst/>
            </a:prstGeom>
            <a:noFill/>
            <a:ln w="9525">
              <a:noFill/>
              <a:miter lim="800000"/>
              <a:headEnd/>
              <a:tailEnd/>
            </a:ln>
            <a:effectLst/>
          </p:spPr>
          <p:txBody>
            <a:bodyPr wrap="none">
              <a:spAutoFit/>
            </a:bodyPr>
            <a:lstStyle/>
            <a:p>
              <a:r>
                <a:rPr lang="en-US" sz="1800" b="1">
                  <a:latin typeface="Arial" charset="0"/>
                </a:rPr>
                <a:t>Post-Study</a:t>
              </a:r>
            </a:p>
          </p:txBody>
        </p:sp>
        <p:sp>
          <p:nvSpPr>
            <p:cNvPr id="9245" name="Text Box 29"/>
            <p:cNvSpPr txBox="1">
              <a:spLocks noChangeArrowheads="1"/>
            </p:cNvSpPr>
            <p:nvPr/>
          </p:nvSpPr>
          <p:spPr bwMode="auto">
            <a:xfrm>
              <a:off x="2819400" y="6124575"/>
              <a:ext cx="35814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a:latin typeface="Arial" charset="0"/>
                </a:rPr>
                <a:t> Report Results</a:t>
              </a:r>
            </a:p>
          </p:txBody>
        </p:sp>
      </p:grpSp>
      <p:grpSp>
        <p:nvGrpSpPr>
          <p:cNvPr id="28" name="Group 27"/>
          <p:cNvGrpSpPr/>
          <p:nvPr/>
        </p:nvGrpSpPr>
        <p:grpSpPr>
          <a:xfrm>
            <a:off x="1295400" y="2445803"/>
            <a:ext cx="6324600" cy="2733392"/>
            <a:chOff x="1828800" y="2826803"/>
            <a:chExt cx="6324600" cy="2733392"/>
          </a:xfrm>
        </p:grpSpPr>
        <p:sp>
          <p:nvSpPr>
            <p:cNvPr id="9231" name="Text Box 15"/>
            <p:cNvSpPr txBox="1">
              <a:spLocks noChangeArrowheads="1"/>
            </p:cNvSpPr>
            <p:nvPr/>
          </p:nvSpPr>
          <p:spPr bwMode="auto">
            <a:xfrm>
              <a:off x="2819400" y="2826803"/>
              <a:ext cx="35814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Information Phase</a:t>
              </a:r>
            </a:p>
          </p:txBody>
        </p:sp>
        <p:sp>
          <p:nvSpPr>
            <p:cNvPr id="9232" name="Text Box 16"/>
            <p:cNvSpPr txBox="1">
              <a:spLocks noChangeArrowheads="1"/>
            </p:cNvSpPr>
            <p:nvPr/>
          </p:nvSpPr>
          <p:spPr bwMode="auto">
            <a:xfrm>
              <a:off x="2819400" y="3772427"/>
              <a:ext cx="44958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Creative</a:t>
              </a:r>
            </a:p>
          </p:txBody>
        </p:sp>
        <p:sp>
          <p:nvSpPr>
            <p:cNvPr id="9233" name="Text Box 17"/>
            <p:cNvSpPr txBox="1">
              <a:spLocks noChangeArrowheads="1"/>
            </p:cNvSpPr>
            <p:nvPr/>
          </p:nvSpPr>
          <p:spPr bwMode="auto">
            <a:xfrm>
              <a:off x="2819400" y="3299615"/>
              <a:ext cx="40386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Function Analysis</a:t>
              </a:r>
            </a:p>
          </p:txBody>
        </p:sp>
        <p:sp>
          <p:nvSpPr>
            <p:cNvPr id="9234" name="Text Box 18"/>
            <p:cNvSpPr txBox="1">
              <a:spLocks noChangeArrowheads="1"/>
            </p:cNvSpPr>
            <p:nvPr/>
          </p:nvSpPr>
          <p:spPr bwMode="auto">
            <a:xfrm>
              <a:off x="2819400" y="4245239"/>
              <a:ext cx="53340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Evaluation</a:t>
              </a:r>
            </a:p>
          </p:txBody>
        </p:sp>
        <p:sp>
          <p:nvSpPr>
            <p:cNvPr id="9235" name="Text Box 19"/>
            <p:cNvSpPr txBox="1">
              <a:spLocks noChangeArrowheads="1"/>
            </p:cNvSpPr>
            <p:nvPr/>
          </p:nvSpPr>
          <p:spPr bwMode="auto">
            <a:xfrm>
              <a:off x="2819400" y="4718051"/>
              <a:ext cx="48006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Development</a:t>
              </a:r>
            </a:p>
          </p:txBody>
        </p:sp>
        <p:sp>
          <p:nvSpPr>
            <p:cNvPr id="9236" name="AutoShape 20"/>
            <p:cNvSpPr>
              <a:spLocks noChangeArrowheads="1"/>
            </p:cNvSpPr>
            <p:nvPr/>
          </p:nvSpPr>
          <p:spPr bwMode="auto">
            <a:xfrm>
              <a:off x="2362200" y="3199254"/>
              <a:ext cx="304800" cy="2111000"/>
            </a:xfrm>
            <a:prstGeom prst="downArrow">
              <a:avLst>
                <a:gd name="adj1" fmla="val 50000"/>
                <a:gd name="adj2" fmla="val 168750"/>
              </a:avLst>
            </a:prstGeom>
            <a:solidFill>
              <a:srgbClr val="C00000"/>
            </a:solidFill>
            <a:ln w="9525">
              <a:solidFill>
                <a:srgbClr val="C00000"/>
              </a:solidFill>
              <a:miter lim="800000"/>
              <a:headEnd/>
              <a:tailEnd/>
            </a:ln>
            <a:effectLst/>
          </p:spPr>
          <p:txBody>
            <a:bodyPr wrap="none" anchor="ctr"/>
            <a:lstStyle/>
            <a:p>
              <a:endParaRPr lang="en-US"/>
            </a:p>
          </p:txBody>
        </p:sp>
        <p:sp>
          <p:nvSpPr>
            <p:cNvPr id="9237" name="Line 21"/>
            <p:cNvSpPr>
              <a:spLocks noChangeShapeType="1"/>
            </p:cNvSpPr>
            <p:nvPr/>
          </p:nvSpPr>
          <p:spPr bwMode="auto">
            <a:xfrm>
              <a:off x="1828800" y="2851977"/>
              <a:ext cx="5638800" cy="0"/>
            </a:xfrm>
            <a:prstGeom prst="line">
              <a:avLst/>
            </a:prstGeom>
            <a:noFill/>
            <a:ln w="15875">
              <a:solidFill>
                <a:srgbClr val="C00000"/>
              </a:solidFill>
              <a:miter lim="800000"/>
              <a:headEnd/>
              <a:tailEnd/>
            </a:ln>
            <a:effectLst/>
          </p:spPr>
          <p:txBody>
            <a:bodyPr wrap="none"/>
            <a:lstStyle/>
            <a:p>
              <a:endParaRPr lang="en-US"/>
            </a:p>
          </p:txBody>
        </p:sp>
        <p:sp>
          <p:nvSpPr>
            <p:cNvPr id="9238" name="Text Box 22"/>
            <p:cNvSpPr txBox="1">
              <a:spLocks noChangeArrowheads="1"/>
            </p:cNvSpPr>
            <p:nvPr/>
          </p:nvSpPr>
          <p:spPr bwMode="auto">
            <a:xfrm rot="16200000">
              <a:off x="1069717" y="4071398"/>
              <a:ext cx="1895990" cy="366713"/>
            </a:xfrm>
            <a:prstGeom prst="rect">
              <a:avLst/>
            </a:prstGeom>
            <a:noFill/>
            <a:ln w="9525">
              <a:noFill/>
              <a:miter lim="800000"/>
              <a:headEnd/>
              <a:tailEnd/>
            </a:ln>
            <a:effectLst/>
          </p:spPr>
          <p:txBody>
            <a:bodyPr wrap="none">
              <a:spAutoFit/>
            </a:bodyPr>
            <a:lstStyle/>
            <a:p>
              <a:r>
                <a:rPr lang="en-US" sz="1800" b="1">
                  <a:latin typeface="Arial" charset="0"/>
                </a:rPr>
                <a:t>VE Team Study</a:t>
              </a:r>
            </a:p>
          </p:txBody>
        </p:sp>
        <p:sp>
          <p:nvSpPr>
            <p:cNvPr id="26" name="Text Box 19"/>
            <p:cNvSpPr txBox="1">
              <a:spLocks noChangeArrowheads="1"/>
            </p:cNvSpPr>
            <p:nvPr/>
          </p:nvSpPr>
          <p:spPr bwMode="auto">
            <a:xfrm>
              <a:off x="2819400" y="5190863"/>
              <a:ext cx="48006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Presentation</a:t>
              </a:r>
            </a:p>
          </p:txBody>
        </p:sp>
      </p:grpSp>
      <p:sp>
        <p:nvSpPr>
          <p:cNvPr id="2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How is VE Done?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917" y="2574458"/>
            <a:ext cx="3615771" cy="2591773"/>
          </a:xfrm>
          <a:prstGeom prst="rect">
            <a:avLst/>
          </a:prstGeom>
        </p:spPr>
      </p:pic>
    </p:spTree>
    <p:extLst>
      <p:ext uri="{BB962C8B-B14F-4D97-AF65-F5344CB8AC3E}">
        <p14:creationId xmlns:p14="http://schemas.microsoft.com/office/powerpoint/2010/main" val="16725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fade">
                                      <p:cBhvr>
                                        <p:cTn id="10" dur="500"/>
                                        <p:tgtEl>
                                          <p:spTgt spid="92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9"/>
                                        </p:tgtEl>
                                        <p:attrNameLst>
                                          <p:attrName>style.visibility</p:attrName>
                                        </p:attrNameLst>
                                      </p:cBhvr>
                                      <p:to>
                                        <p:strVal val="visible"/>
                                      </p:to>
                                    </p:set>
                                    <p:animEffect transition="in" filter="fade">
                                      <p:cBhvr>
                                        <p:cTn id="13" dur="500"/>
                                        <p:tgtEl>
                                          <p:spTgt spid="92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P spid="922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p:txBody>
          <a:bodyPr/>
          <a:lstStyle/>
          <a:p>
            <a:fld id="{0CE8CBCB-4E4E-430B-92F2-BC5D635DEE4A}" type="slidenum">
              <a:rPr lang="en-US"/>
              <a:pPr/>
              <a:t>15</a:t>
            </a:fld>
            <a:endParaRPr lang="en-US"/>
          </a:p>
        </p:txBody>
      </p:sp>
      <p:sp>
        <p:nvSpPr>
          <p:cNvPr id="10246" name="Rectangle 6"/>
          <p:cNvSpPr>
            <a:spLocks noGrp="1" noChangeArrowheads="1"/>
          </p:cNvSpPr>
          <p:nvPr>
            <p:ph idx="4294967295"/>
          </p:nvPr>
        </p:nvSpPr>
        <p:spPr>
          <a:xfrm>
            <a:off x="762000" y="1447800"/>
            <a:ext cx="8001000" cy="609600"/>
          </a:xfrm>
        </p:spPr>
        <p:txBody>
          <a:bodyPr/>
          <a:lstStyle/>
          <a:p>
            <a:pPr>
              <a:buClr>
                <a:srgbClr val="C00000"/>
              </a:buClr>
              <a:buFont typeface="Wingdings" pitchFamily="2" charset="2"/>
              <a:buChar char="§"/>
            </a:pPr>
            <a:r>
              <a:rPr lang="en-US" b="1" dirty="0">
                <a:latin typeface="Arial" panose="020B0604020202020204" pitchFamily="34" charset="0"/>
                <a:cs typeface="Arial" panose="020B0604020202020204" pitchFamily="34" charset="0"/>
              </a:rPr>
              <a:t>All projects over $50/$40 million</a:t>
            </a:r>
          </a:p>
        </p:txBody>
      </p:sp>
      <p:sp>
        <p:nvSpPr>
          <p:cNvPr id="10247" name="Rectangle 7"/>
          <p:cNvSpPr>
            <a:spLocks noChangeArrowheads="1"/>
          </p:cNvSpPr>
          <p:nvPr/>
        </p:nvSpPr>
        <p:spPr bwMode="auto">
          <a:xfrm>
            <a:off x="762000" y="2849880"/>
            <a:ext cx="8001000" cy="60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Font typeface="Wingdings" pitchFamily="2" charset="2"/>
              <a:buChar char="§"/>
            </a:pPr>
            <a:r>
              <a:rPr lang="en-US" sz="3200" b="1" dirty="0">
                <a:latin typeface="Arial" charset="0"/>
              </a:rPr>
              <a:t>Major Bridges</a:t>
            </a:r>
          </a:p>
        </p:txBody>
      </p:sp>
      <p:sp>
        <p:nvSpPr>
          <p:cNvPr id="10248" name="Rectangle 8"/>
          <p:cNvSpPr>
            <a:spLocks noChangeArrowheads="1"/>
          </p:cNvSpPr>
          <p:nvPr/>
        </p:nvSpPr>
        <p:spPr bwMode="auto">
          <a:xfrm>
            <a:off x="762000" y="2148840"/>
            <a:ext cx="8001000" cy="60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Font typeface="Wingdings" pitchFamily="2" charset="2"/>
              <a:buChar char="§"/>
            </a:pPr>
            <a:r>
              <a:rPr lang="en-US" sz="3200" b="1" dirty="0">
                <a:latin typeface="Arial" charset="0"/>
              </a:rPr>
              <a:t>Large Right-of-Way Purchases</a:t>
            </a:r>
          </a:p>
        </p:txBody>
      </p:sp>
      <p:sp>
        <p:nvSpPr>
          <p:cNvPr id="10249" name="Rectangle 9"/>
          <p:cNvSpPr>
            <a:spLocks noChangeArrowheads="1"/>
          </p:cNvSpPr>
          <p:nvPr/>
        </p:nvSpPr>
        <p:spPr bwMode="auto">
          <a:xfrm>
            <a:off x="762000" y="3550920"/>
            <a:ext cx="4419600" cy="60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Font typeface="Wingdings" pitchFamily="2" charset="2"/>
              <a:buChar char="§"/>
            </a:pPr>
            <a:r>
              <a:rPr lang="en-US" sz="3200" b="1" dirty="0">
                <a:latin typeface="Arial" charset="0"/>
              </a:rPr>
              <a:t>Complex Projects</a:t>
            </a:r>
          </a:p>
        </p:txBody>
      </p:sp>
      <p:sp>
        <p:nvSpPr>
          <p:cNvPr id="10250" name="Rectangle 10"/>
          <p:cNvSpPr>
            <a:spLocks noChangeArrowheads="1"/>
          </p:cNvSpPr>
          <p:nvPr/>
        </p:nvSpPr>
        <p:spPr bwMode="auto">
          <a:xfrm>
            <a:off x="762000" y="4251960"/>
            <a:ext cx="8001000" cy="60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Font typeface="Wingdings" pitchFamily="2" charset="2"/>
              <a:buChar char="§"/>
            </a:pPr>
            <a:r>
              <a:rPr lang="en-US" sz="3200" b="1" dirty="0">
                <a:latin typeface="Arial" charset="0"/>
              </a:rPr>
              <a:t>Large Corridor &amp; Multi-modal Projects</a:t>
            </a:r>
          </a:p>
        </p:txBody>
      </p:sp>
      <p:sp>
        <p:nvSpPr>
          <p:cNvPr id="10251" name="Rectangle 11"/>
          <p:cNvSpPr>
            <a:spLocks noChangeArrowheads="1"/>
          </p:cNvSpPr>
          <p:nvPr/>
        </p:nvSpPr>
        <p:spPr bwMode="auto">
          <a:xfrm>
            <a:off x="762000" y="4953000"/>
            <a:ext cx="8001000" cy="60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Font typeface="Wingdings" pitchFamily="2" charset="2"/>
              <a:buChar char="§"/>
            </a:pPr>
            <a:r>
              <a:rPr lang="en-US" sz="3200" b="1" dirty="0">
                <a:latin typeface="Arial" charset="0"/>
              </a:rPr>
              <a:t>Project Manager Requests</a:t>
            </a:r>
          </a:p>
        </p:txBody>
      </p:sp>
      <p:sp>
        <p:nvSpPr>
          <p:cNvPr id="12"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Projects Selected for VE (What)</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20078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dissolve">
                                      <p:cBhvr>
                                        <p:cTn id="7" dur="500"/>
                                        <p:tgtEl>
                                          <p:spTgt spid="10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dissolve">
                                      <p:cBhvr>
                                        <p:cTn id="12" dur="500"/>
                                        <p:tgtEl>
                                          <p:spTgt spid="102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dissolve">
                                      <p:cBhvr>
                                        <p:cTn id="17" dur="500"/>
                                        <p:tgtEl>
                                          <p:spTgt spid="102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dissolve">
                                      <p:cBhvr>
                                        <p:cTn id="22" dur="500"/>
                                        <p:tgtEl>
                                          <p:spTgt spid="102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50"/>
                                        </p:tgtEl>
                                        <p:attrNameLst>
                                          <p:attrName>style.visibility</p:attrName>
                                        </p:attrNameLst>
                                      </p:cBhvr>
                                      <p:to>
                                        <p:strVal val="visible"/>
                                      </p:to>
                                    </p:set>
                                    <p:animEffect transition="in" filter="dissolve">
                                      <p:cBhvr>
                                        <p:cTn id="27" dur="500"/>
                                        <p:tgtEl>
                                          <p:spTgt spid="102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51"/>
                                        </p:tgtEl>
                                        <p:attrNameLst>
                                          <p:attrName>style.visibility</p:attrName>
                                        </p:attrNameLst>
                                      </p:cBhvr>
                                      <p:to>
                                        <p:strVal val="visible"/>
                                      </p:to>
                                    </p:set>
                                    <p:animEffect transition="in" filter="dissolve">
                                      <p:cBhvr>
                                        <p:cTn id="32"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autoUpdateAnimBg="0"/>
      <p:bldP spid="10247" grpId="0" autoUpdateAnimBg="0"/>
      <p:bldP spid="10248" grpId="0" autoUpdateAnimBg="0"/>
      <p:bldP spid="10249" grpId="0" autoUpdateAnimBg="0"/>
      <p:bldP spid="10250" grpId="0" autoUpdateAnimBg="0"/>
      <p:bldP spid="102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
          </p:nvPr>
        </p:nvSpPr>
        <p:spPr/>
        <p:txBody>
          <a:bodyPr/>
          <a:lstStyle/>
          <a:p>
            <a:fld id="{D387E96E-2AB0-4EC5-ABCC-EE2623040565}" type="slidenum">
              <a:rPr lang="en-US"/>
              <a:pPr/>
              <a:t>16</a:t>
            </a:fld>
            <a:endParaRPr lang="en-US"/>
          </a:p>
        </p:txBody>
      </p:sp>
      <p:sp>
        <p:nvSpPr>
          <p:cNvPr id="59396" name="Text Box 1028"/>
          <p:cNvSpPr txBox="1">
            <a:spLocks noChangeArrowheads="1"/>
          </p:cNvSpPr>
          <p:nvPr/>
        </p:nvSpPr>
        <p:spPr bwMode="auto">
          <a:xfrm>
            <a:off x="1752600" y="1825625"/>
            <a:ext cx="2266950" cy="519113"/>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dirty="0">
                <a:latin typeface="Arial" charset="0"/>
              </a:rPr>
              <a:t> Consultant</a:t>
            </a:r>
          </a:p>
        </p:txBody>
      </p:sp>
      <p:sp>
        <p:nvSpPr>
          <p:cNvPr id="59397" name="Text Box 1029"/>
          <p:cNvSpPr txBox="1">
            <a:spLocks noChangeArrowheads="1"/>
          </p:cNvSpPr>
          <p:nvPr/>
        </p:nvSpPr>
        <p:spPr bwMode="auto">
          <a:xfrm>
            <a:off x="1752600" y="2371725"/>
            <a:ext cx="1890713" cy="519113"/>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dirty="0">
                <a:latin typeface="Arial" charset="0"/>
              </a:rPr>
              <a:t> In-house</a:t>
            </a:r>
          </a:p>
        </p:txBody>
      </p:sp>
      <p:sp>
        <p:nvSpPr>
          <p:cNvPr id="59398" name="Rectangle 1030"/>
          <p:cNvSpPr>
            <a:spLocks noChangeArrowheads="1"/>
          </p:cNvSpPr>
          <p:nvPr/>
        </p:nvSpPr>
        <p:spPr bwMode="auto">
          <a:xfrm>
            <a:off x="990600" y="2919413"/>
            <a:ext cx="243840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Design</a:t>
            </a:r>
          </a:p>
        </p:txBody>
      </p:sp>
      <p:sp>
        <p:nvSpPr>
          <p:cNvPr id="59399" name="Rectangle 1031"/>
          <p:cNvSpPr>
            <a:spLocks noChangeArrowheads="1"/>
          </p:cNvSpPr>
          <p:nvPr/>
        </p:nvSpPr>
        <p:spPr bwMode="auto">
          <a:xfrm>
            <a:off x="990600" y="1219200"/>
            <a:ext cx="3027363" cy="579438"/>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accent2"/>
              </a:buClr>
              <a:buSzPct val="75000"/>
              <a:buFont typeface="Wingdings" pitchFamily="2" charset="2"/>
              <a:buChar char="n"/>
            </a:pPr>
            <a:r>
              <a:rPr lang="en-US" sz="3200" b="1" dirty="0">
                <a:latin typeface="Arial" charset="0"/>
              </a:rPr>
              <a:t> Team Leader</a:t>
            </a:r>
          </a:p>
        </p:txBody>
      </p:sp>
      <p:sp>
        <p:nvSpPr>
          <p:cNvPr id="59400" name="Rectangle 1032"/>
          <p:cNvSpPr>
            <a:spLocks noChangeArrowheads="1"/>
          </p:cNvSpPr>
          <p:nvPr/>
        </p:nvSpPr>
        <p:spPr bwMode="auto">
          <a:xfrm>
            <a:off x="990600" y="4238625"/>
            <a:ext cx="342900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a:latin typeface="Arial" charset="0"/>
              </a:rPr>
              <a:t>Maintenance</a:t>
            </a:r>
          </a:p>
        </p:txBody>
      </p:sp>
      <p:sp>
        <p:nvSpPr>
          <p:cNvPr id="59401" name="Rectangle 1033"/>
          <p:cNvSpPr>
            <a:spLocks noChangeArrowheads="1"/>
          </p:cNvSpPr>
          <p:nvPr/>
        </p:nvSpPr>
        <p:spPr bwMode="auto">
          <a:xfrm>
            <a:off x="990600" y="3632200"/>
            <a:ext cx="3048000" cy="579438"/>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accent2"/>
              </a:buClr>
              <a:buSzPct val="75000"/>
              <a:buFont typeface="Wingdings" pitchFamily="2" charset="2"/>
              <a:buChar char="n"/>
            </a:pPr>
            <a:r>
              <a:rPr lang="en-US" sz="3200" b="1">
                <a:latin typeface="Arial" charset="0"/>
              </a:rPr>
              <a:t> Construction</a:t>
            </a:r>
          </a:p>
        </p:txBody>
      </p:sp>
      <p:sp>
        <p:nvSpPr>
          <p:cNvPr id="59402" name="Rectangle 1034"/>
          <p:cNvSpPr>
            <a:spLocks noChangeArrowheads="1"/>
          </p:cNvSpPr>
          <p:nvPr/>
        </p:nvSpPr>
        <p:spPr bwMode="auto">
          <a:xfrm>
            <a:off x="990600" y="4953000"/>
            <a:ext cx="502920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a:latin typeface="Arial" charset="0"/>
              </a:rPr>
              <a:t>Specialized Expertise</a:t>
            </a:r>
          </a:p>
        </p:txBody>
      </p:sp>
      <p:sp>
        <p:nvSpPr>
          <p:cNvPr id="14"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Team Selection (Who)</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676400"/>
            <a:ext cx="3048000" cy="3014472"/>
          </a:xfrm>
          <a:prstGeom prst="rect">
            <a:avLst/>
          </a:prstGeom>
        </p:spPr>
      </p:pic>
    </p:spTree>
    <p:extLst>
      <p:ext uri="{BB962C8B-B14F-4D97-AF65-F5344CB8AC3E}">
        <p14:creationId xmlns:p14="http://schemas.microsoft.com/office/powerpoint/2010/main" val="26625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p:cTn id="7" dur="500" fill="hold"/>
                                        <p:tgtEl>
                                          <p:spTgt spid="59399"/>
                                        </p:tgtEl>
                                        <p:attrNameLst>
                                          <p:attrName>ppt_w</p:attrName>
                                        </p:attrNameLst>
                                      </p:cBhvr>
                                      <p:tavLst>
                                        <p:tav tm="0">
                                          <p:val>
                                            <p:fltVal val="0"/>
                                          </p:val>
                                        </p:tav>
                                        <p:tav tm="100000">
                                          <p:val>
                                            <p:strVal val="#ppt_w"/>
                                          </p:val>
                                        </p:tav>
                                      </p:tavLst>
                                    </p:anim>
                                    <p:anim calcmode="lin" valueType="num">
                                      <p:cBhvr>
                                        <p:cTn id="8" dur="500" fill="hold"/>
                                        <p:tgtEl>
                                          <p:spTgt spid="5939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9396"/>
                                        </p:tgtEl>
                                        <p:attrNameLst>
                                          <p:attrName>style.visibility</p:attrName>
                                        </p:attrNameLst>
                                      </p:cBhvr>
                                      <p:to>
                                        <p:strVal val="visible"/>
                                      </p:to>
                                    </p:set>
                                    <p:anim calcmode="lin" valueType="num">
                                      <p:cBhvr>
                                        <p:cTn id="13" dur="500" fill="hold"/>
                                        <p:tgtEl>
                                          <p:spTgt spid="59396"/>
                                        </p:tgtEl>
                                        <p:attrNameLst>
                                          <p:attrName>ppt_w</p:attrName>
                                        </p:attrNameLst>
                                      </p:cBhvr>
                                      <p:tavLst>
                                        <p:tav tm="0">
                                          <p:val>
                                            <p:fltVal val="0"/>
                                          </p:val>
                                        </p:tav>
                                        <p:tav tm="100000">
                                          <p:val>
                                            <p:strVal val="#ppt_w"/>
                                          </p:val>
                                        </p:tav>
                                      </p:tavLst>
                                    </p:anim>
                                    <p:anim calcmode="lin" valueType="num">
                                      <p:cBhvr>
                                        <p:cTn id="14" dur="500" fill="hold"/>
                                        <p:tgtEl>
                                          <p:spTgt spid="5939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9397"/>
                                        </p:tgtEl>
                                        <p:attrNameLst>
                                          <p:attrName>style.visibility</p:attrName>
                                        </p:attrNameLst>
                                      </p:cBhvr>
                                      <p:to>
                                        <p:strVal val="visible"/>
                                      </p:to>
                                    </p:set>
                                    <p:anim calcmode="lin" valueType="num">
                                      <p:cBhvr>
                                        <p:cTn id="19" dur="500" fill="hold"/>
                                        <p:tgtEl>
                                          <p:spTgt spid="59397"/>
                                        </p:tgtEl>
                                        <p:attrNameLst>
                                          <p:attrName>ppt_w</p:attrName>
                                        </p:attrNameLst>
                                      </p:cBhvr>
                                      <p:tavLst>
                                        <p:tav tm="0">
                                          <p:val>
                                            <p:fltVal val="0"/>
                                          </p:val>
                                        </p:tav>
                                        <p:tav tm="100000">
                                          <p:val>
                                            <p:strVal val="#ppt_w"/>
                                          </p:val>
                                        </p:tav>
                                      </p:tavLst>
                                    </p:anim>
                                    <p:anim calcmode="lin" valueType="num">
                                      <p:cBhvr>
                                        <p:cTn id="20" dur="500" fill="hold"/>
                                        <p:tgtEl>
                                          <p:spTgt spid="5939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9398"/>
                                        </p:tgtEl>
                                        <p:attrNameLst>
                                          <p:attrName>style.visibility</p:attrName>
                                        </p:attrNameLst>
                                      </p:cBhvr>
                                      <p:to>
                                        <p:strVal val="visible"/>
                                      </p:to>
                                    </p:set>
                                    <p:anim calcmode="lin" valueType="num">
                                      <p:cBhvr>
                                        <p:cTn id="25" dur="500" fill="hold"/>
                                        <p:tgtEl>
                                          <p:spTgt spid="59398"/>
                                        </p:tgtEl>
                                        <p:attrNameLst>
                                          <p:attrName>ppt_w</p:attrName>
                                        </p:attrNameLst>
                                      </p:cBhvr>
                                      <p:tavLst>
                                        <p:tav tm="0">
                                          <p:val>
                                            <p:fltVal val="0"/>
                                          </p:val>
                                        </p:tav>
                                        <p:tav tm="100000">
                                          <p:val>
                                            <p:strVal val="#ppt_w"/>
                                          </p:val>
                                        </p:tav>
                                      </p:tavLst>
                                    </p:anim>
                                    <p:anim calcmode="lin" valueType="num">
                                      <p:cBhvr>
                                        <p:cTn id="26" dur="500" fill="hold"/>
                                        <p:tgtEl>
                                          <p:spTgt spid="5939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9401"/>
                                        </p:tgtEl>
                                        <p:attrNameLst>
                                          <p:attrName>style.visibility</p:attrName>
                                        </p:attrNameLst>
                                      </p:cBhvr>
                                      <p:to>
                                        <p:strVal val="visible"/>
                                      </p:to>
                                    </p:set>
                                    <p:anim calcmode="lin" valueType="num">
                                      <p:cBhvr>
                                        <p:cTn id="31" dur="500" fill="hold"/>
                                        <p:tgtEl>
                                          <p:spTgt spid="59401"/>
                                        </p:tgtEl>
                                        <p:attrNameLst>
                                          <p:attrName>ppt_w</p:attrName>
                                        </p:attrNameLst>
                                      </p:cBhvr>
                                      <p:tavLst>
                                        <p:tav tm="0">
                                          <p:val>
                                            <p:fltVal val="0"/>
                                          </p:val>
                                        </p:tav>
                                        <p:tav tm="100000">
                                          <p:val>
                                            <p:strVal val="#ppt_w"/>
                                          </p:val>
                                        </p:tav>
                                      </p:tavLst>
                                    </p:anim>
                                    <p:anim calcmode="lin" valueType="num">
                                      <p:cBhvr>
                                        <p:cTn id="32" dur="500" fill="hold"/>
                                        <p:tgtEl>
                                          <p:spTgt spid="5940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9400"/>
                                        </p:tgtEl>
                                        <p:attrNameLst>
                                          <p:attrName>style.visibility</p:attrName>
                                        </p:attrNameLst>
                                      </p:cBhvr>
                                      <p:to>
                                        <p:strVal val="visible"/>
                                      </p:to>
                                    </p:set>
                                    <p:anim calcmode="lin" valueType="num">
                                      <p:cBhvr>
                                        <p:cTn id="37" dur="500" fill="hold"/>
                                        <p:tgtEl>
                                          <p:spTgt spid="59400"/>
                                        </p:tgtEl>
                                        <p:attrNameLst>
                                          <p:attrName>ppt_w</p:attrName>
                                        </p:attrNameLst>
                                      </p:cBhvr>
                                      <p:tavLst>
                                        <p:tav tm="0">
                                          <p:val>
                                            <p:fltVal val="0"/>
                                          </p:val>
                                        </p:tav>
                                        <p:tav tm="100000">
                                          <p:val>
                                            <p:strVal val="#ppt_w"/>
                                          </p:val>
                                        </p:tav>
                                      </p:tavLst>
                                    </p:anim>
                                    <p:anim calcmode="lin" valueType="num">
                                      <p:cBhvr>
                                        <p:cTn id="38" dur="500" fill="hold"/>
                                        <p:tgtEl>
                                          <p:spTgt spid="5940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9402"/>
                                        </p:tgtEl>
                                        <p:attrNameLst>
                                          <p:attrName>style.visibility</p:attrName>
                                        </p:attrNameLst>
                                      </p:cBhvr>
                                      <p:to>
                                        <p:strVal val="visible"/>
                                      </p:to>
                                    </p:set>
                                    <p:anim calcmode="lin" valueType="num">
                                      <p:cBhvr>
                                        <p:cTn id="43" dur="500" fill="hold"/>
                                        <p:tgtEl>
                                          <p:spTgt spid="59402"/>
                                        </p:tgtEl>
                                        <p:attrNameLst>
                                          <p:attrName>ppt_w</p:attrName>
                                        </p:attrNameLst>
                                      </p:cBhvr>
                                      <p:tavLst>
                                        <p:tav tm="0">
                                          <p:val>
                                            <p:fltVal val="0"/>
                                          </p:val>
                                        </p:tav>
                                        <p:tav tm="100000">
                                          <p:val>
                                            <p:strVal val="#ppt_w"/>
                                          </p:val>
                                        </p:tav>
                                      </p:tavLst>
                                    </p:anim>
                                    <p:anim calcmode="lin" valueType="num">
                                      <p:cBhvr>
                                        <p:cTn id="44" dur="500" fill="hold"/>
                                        <p:tgtEl>
                                          <p:spTgt spid="594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P spid="59397" grpId="0" autoUpdateAnimBg="0"/>
      <p:bldP spid="59398" grpId="0" autoUpdateAnimBg="0"/>
      <p:bldP spid="59399" grpId="0" autoUpdateAnimBg="0"/>
      <p:bldP spid="59400" grpId="0" autoUpdateAnimBg="0"/>
      <p:bldP spid="59401" grpId="0" autoUpdateAnimBg="0"/>
      <p:bldP spid="5940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
          </p:nvPr>
        </p:nvSpPr>
        <p:spPr/>
        <p:txBody>
          <a:bodyPr/>
          <a:lstStyle/>
          <a:p>
            <a:fld id="{D387E96E-2AB0-4EC5-ABCC-EE2623040565}" type="slidenum">
              <a:rPr lang="en-US"/>
              <a:pPr/>
              <a:t>17</a:t>
            </a:fld>
            <a:endParaRPr lang="en-US"/>
          </a:p>
        </p:txBody>
      </p:sp>
      <p:sp>
        <p:nvSpPr>
          <p:cNvPr id="59396" name="Text Box 1028"/>
          <p:cNvSpPr txBox="1">
            <a:spLocks noChangeArrowheads="1"/>
          </p:cNvSpPr>
          <p:nvPr/>
        </p:nvSpPr>
        <p:spPr bwMode="auto">
          <a:xfrm>
            <a:off x="1752600" y="1825625"/>
            <a:ext cx="2266950" cy="519113"/>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dirty="0">
                <a:latin typeface="Arial" charset="0"/>
              </a:rPr>
              <a:t> Consultant</a:t>
            </a:r>
          </a:p>
        </p:txBody>
      </p:sp>
      <p:sp>
        <p:nvSpPr>
          <p:cNvPr id="59397" name="Text Box 1029"/>
          <p:cNvSpPr txBox="1">
            <a:spLocks noChangeArrowheads="1"/>
          </p:cNvSpPr>
          <p:nvPr/>
        </p:nvSpPr>
        <p:spPr bwMode="auto">
          <a:xfrm>
            <a:off x="1752600" y="2371725"/>
            <a:ext cx="1890713" cy="519113"/>
          </a:xfrm>
          <a:prstGeom prst="rect">
            <a:avLst/>
          </a:prstGeom>
          <a:noFill/>
          <a:ln w="12700" cap="sq">
            <a:noFill/>
            <a:miter lim="800000"/>
            <a:headEnd type="none" w="sm" len="sm"/>
            <a:tailEnd type="none" w="sm" len="sm"/>
          </a:ln>
          <a:effectLst/>
        </p:spPr>
        <p:txBody>
          <a:bodyPr wrap="none">
            <a:spAutoFit/>
          </a:bodyPr>
          <a:lstStyle/>
          <a:p>
            <a:pPr>
              <a:buClr>
                <a:schemeClr val="accent2"/>
              </a:buClr>
              <a:buFontTx/>
              <a:buChar char="•"/>
            </a:pPr>
            <a:r>
              <a:rPr lang="en-US" sz="2800" b="1" dirty="0">
                <a:latin typeface="Arial" charset="0"/>
              </a:rPr>
              <a:t> In-house</a:t>
            </a:r>
          </a:p>
        </p:txBody>
      </p:sp>
      <p:sp>
        <p:nvSpPr>
          <p:cNvPr id="59398" name="Rectangle 1030"/>
          <p:cNvSpPr>
            <a:spLocks noChangeArrowheads="1"/>
          </p:cNvSpPr>
          <p:nvPr/>
        </p:nvSpPr>
        <p:spPr bwMode="auto">
          <a:xfrm>
            <a:off x="990600" y="2919413"/>
            <a:ext cx="243840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Design</a:t>
            </a:r>
          </a:p>
        </p:txBody>
      </p:sp>
      <p:sp>
        <p:nvSpPr>
          <p:cNvPr id="59399" name="Rectangle 1031"/>
          <p:cNvSpPr>
            <a:spLocks noChangeArrowheads="1"/>
          </p:cNvSpPr>
          <p:nvPr/>
        </p:nvSpPr>
        <p:spPr bwMode="auto">
          <a:xfrm>
            <a:off x="990600" y="1219200"/>
            <a:ext cx="3027363" cy="579438"/>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accent2"/>
              </a:buClr>
              <a:buSzPct val="75000"/>
              <a:buFont typeface="Wingdings" pitchFamily="2" charset="2"/>
              <a:buChar char="n"/>
            </a:pPr>
            <a:r>
              <a:rPr lang="en-US" sz="3200" b="1" dirty="0">
                <a:latin typeface="Arial" charset="0"/>
              </a:rPr>
              <a:t> Team Leader</a:t>
            </a:r>
          </a:p>
        </p:txBody>
      </p:sp>
      <p:sp>
        <p:nvSpPr>
          <p:cNvPr id="59400" name="Rectangle 1032"/>
          <p:cNvSpPr>
            <a:spLocks noChangeArrowheads="1"/>
          </p:cNvSpPr>
          <p:nvPr/>
        </p:nvSpPr>
        <p:spPr bwMode="auto">
          <a:xfrm>
            <a:off x="990600" y="4238625"/>
            <a:ext cx="342900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a:latin typeface="Arial" charset="0"/>
              </a:rPr>
              <a:t>Maintenance</a:t>
            </a:r>
          </a:p>
        </p:txBody>
      </p:sp>
      <p:sp>
        <p:nvSpPr>
          <p:cNvPr id="59401" name="Rectangle 1033"/>
          <p:cNvSpPr>
            <a:spLocks noChangeArrowheads="1"/>
          </p:cNvSpPr>
          <p:nvPr/>
        </p:nvSpPr>
        <p:spPr bwMode="auto">
          <a:xfrm>
            <a:off x="990600" y="3632200"/>
            <a:ext cx="3048000" cy="579438"/>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accent2"/>
              </a:buClr>
              <a:buSzPct val="75000"/>
              <a:buFont typeface="Wingdings" pitchFamily="2" charset="2"/>
              <a:buChar char="n"/>
            </a:pPr>
            <a:r>
              <a:rPr lang="en-US" sz="3200" b="1">
                <a:latin typeface="Arial" charset="0"/>
              </a:rPr>
              <a:t> Construction</a:t>
            </a:r>
          </a:p>
        </p:txBody>
      </p:sp>
      <p:sp>
        <p:nvSpPr>
          <p:cNvPr id="59402" name="Rectangle 1034"/>
          <p:cNvSpPr>
            <a:spLocks noChangeArrowheads="1"/>
          </p:cNvSpPr>
          <p:nvPr/>
        </p:nvSpPr>
        <p:spPr bwMode="auto">
          <a:xfrm>
            <a:off x="990600" y="4953000"/>
            <a:ext cx="502920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a:latin typeface="Arial" charset="0"/>
              </a:rPr>
              <a:t>Specialized Expertise</a:t>
            </a:r>
          </a:p>
        </p:txBody>
      </p:sp>
      <p:sp>
        <p:nvSpPr>
          <p:cNvPr id="14"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Team Selection (Who)</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676400"/>
            <a:ext cx="3048000" cy="3014472"/>
          </a:xfrm>
          <a:prstGeom prst="rect">
            <a:avLst/>
          </a:prstGeom>
        </p:spPr>
      </p:pic>
    </p:spTree>
    <p:extLst>
      <p:ext uri="{BB962C8B-B14F-4D97-AF65-F5344CB8AC3E}">
        <p14:creationId xmlns:p14="http://schemas.microsoft.com/office/powerpoint/2010/main" val="39549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1" nodeType="clickEffect">
                                  <p:stCondLst>
                                    <p:cond delay="0"/>
                                  </p:stCondLst>
                                  <p:childTnLst>
                                    <p:set>
                                      <p:cBhvr override="childStyle">
                                        <p:cTn id="6" dur="indefinite"/>
                                        <p:tgtEl>
                                          <p:spTgt spid="59399"/>
                                        </p:tgtEl>
                                        <p:attrNameLst>
                                          <p:attrName>style.color</p:attrName>
                                        </p:attrNameLst>
                                      </p:cBhvr>
                                      <p:to>
                                        <p:clrVal>
                                          <a:schemeClr val="accent2"/>
                                        </p:clrVal>
                                      </p:to>
                                    </p:set>
                                  </p:childTnLst>
                                </p:cTn>
                              </p:par>
                              <p:par>
                                <p:cTn id="7" presetID="3" presetClass="emph" presetSubtype="1" grpId="1" nodeType="withEffect">
                                  <p:stCondLst>
                                    <p:cond delay="0"/>
                                  </p:stCondLst>
                                  <p:childTnLst>
                                    <p:set>
                                      <p:cBhvr override="childStyle">
                                        <p:cTn id="8" dur="indefinite"/>
                                        <p:tgtEl>
                                          <p:spTgt spid="59397"/>
                                        </p:tgtEl>
                                        <p:attrNameLst>
                                          <p:attrName>style.color</p:attrName>
                                        </p:attrNameLst>
                                      </p:cBhvr>
                                      <p:to>
                                        <p:clrVal>
                                          <a:schemeClr val="accent2"/>
                                        </p:clrVal>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59399"/>
                                        </p:tgtEl>
                                      </p:cBhvr>
                                      <p:by x="150000" y="150000"/>
                                    </p:animScale>
                                  </p:childTnLst>
                                </p:cTn>
                              </p:par>
                              <p:par>
                                <p:cTn id="13" presetID="6" presetClass="emph" presetSubtype="0" fill="hold" grpId="0" nodeType="withEffect">
                                  <p:stCondLst>
                                    <p:cond delay="0"/>
                                  </p:stCondLst>
                                  <p:childTnLst>
                                    <p:animScale>
                                      <p:cBhvr>
                                        <p:cTn id="14" dur="2000" fill="hold"/>
                                        <p:tgtEl>
                                          <p:spTgt spid="593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7" grpId="1"/>
      <p:bldP spid="59399" grpId="0"/>
      <p:bldP spid="5939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DA17B4-EEE8-4CB6-BA9A-B3518ADC9B88}"/>
              </a:ext>
            </a:extLst>
          </p:cNvPr>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Pre-Study Activities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4" name="Rectangle 3">
            <a:extLst>
              <a:ext uri="{FF2B5EF4-FFF2-40B4-BE49-F238E27FC236}">
                <a16:creationId xmlns:a16="http://schemas.microsoft.com/office/drawing/2014/main" id="{667B55BE-11AB-44A3-B05D-06EFB6522B7F}"/>
              </a:ext>
            </a:extLst>
          </p:cNvPr>
          <p:cNvSpPr txBox="1">
            <a:spLocks noChangeArrowheads="1"/>
          </p:cNvSpPr>
          <p:nvPr/>
        </p:nvSpPr>
        <p:spPr>
          <a:xfrm>
            <a:off x="466724" y="1071994"/>
            <a:ext cx="8353425" cy="51954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pPr>
            <a:r>
              <a:rPr lang="en-US" sz="2800" b="1" dirty="0"/>
              <a:t>Team Notifications</a:t>
            </a:r>
          </a:p>
          <a:p>
            <a:pPr>
              <a:buClr>
                <a:srgbClr val="C00000"/>
              </a:buClr>
            </a:pPr>
            <a:r>
              <a:rPr lang="en-US" sz="2800" b="1" dirty="0"/>
              <a:t>Schedule room/platform</a:t>
            </a:r>
          </a:p>
          <a:p>
            <a:pPr>
              <a:buClr>
                <a:srgbClr val="C00000"/>
              </a:buClr>
            </a:pPr>
            <a:r>
              <a:rPr lang="en-US" sz="2800" b="1" dirty="0"/>
              <a:t>Distribute study material</a:t>
            </a:r>
          </a:p>
          <a:p>
            <a:pPr>
              <a:buClr>
                <a:srgbClr val="C00000"/>
              </a:buClr>
            </a:pPr>
            <a:r>
              <a:rPr lang="en-US" sz="2800" b="1" dirty="0"/>
              <a:t>Review study material</a:t>
            </a:r>
          </a:p>
          <a:p>
            <a:pPr>
              <a:buClr>
                <a:srgbClr val="C00000"/>
              </a:buClr>
            </a:pPr>
            <a:r>
              <a:rPr lang="en-US" sz="2800" b="1" dirty="0"/>
              <a:t>Develop project cost model/pareto chart</a:t>
            </a:r>
          </a:p>
          <a:p>
            <a:pPr>
              <a:buClr>
                <a:srgbClr val="C00000"/>
              </a:buClr>
            </a:pPr>
            <a:r>
              <a:rPr lang="en-US" sz="2800" b="1" dirty="0"/>
              <a:t>Reserve van/vehicles if performing field review</a:t>
            </a:r>
          </a:p>
          <a:p>
            <a:pPr>
              <a:buClr>
                <a:srgbClr val="C00000"/>
              </a:buClr>
            </a:pPr>
            <a:r>
              <a:rPr lang="en-US" sz="2800" b="1" dirty="0"/>
              <a:t>Schedule Design Team for presentation</a:t>
            </a:r>
          </a:p>
          <a:p>
            <a:pPr>
              <a:buClr>
                <a:srgbClr val="C00000"/>
              </a:buClr>
            </a:pPr>
            <a:r>
              <a:rPr lang="en-US" sz="2800" b="1" dirty="0"/>
              <a:t>Supplies (in person)– flipcharts, markers, post-its, masking tape</a:t>
            </a:r>
          </a:p>
          <a:p>
            <a:pPr>
              <a:buClr>
                <a:srgbClr val="C00000"/>
              </a:buClr>
            </a:pPr>
            <a:r>
              <a:rPr lang="en-US" sz="2800" b="1" dirty="0"/>
              <a:t>Virtual – templates.</a:t>
            </a:r>
          </a:p>
          <a:p>
            <a:pPr>
              <a:buClr>
                <a:srgbClr val="C00000"/>
              </a:buClr>
            </a:pPr>
            <a:endParaRPr lang="en-US" sz="2800" b="1" dirty="0"/>
          </a:p>
        </p:txBody>
      </p:sp>
    </p:spTree>
    <p:extLst>
      <p:ext uri="{BB962C8B-B14F-4D97-AF65-F5344CB8AC3E}">
        <p14:creationId xmlns:p14="http://schemas.microsoft.com/office/powerpoint/2010/main" val="221142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fill="hold"/>
                                        <p:tgtEl>
                                          <p:spTgt spid="4">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500" fill="hold"/>
                                        <p:tgtEl>
                                          <p:spTgt spid="4">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500" fill="hold"/>
                                        <p:tgtEl>
                                          <p:spTgt spid="4">
                                            <p:txEl>
                                              <p:pRg st="7" end="7"/>
                                            </p:txEl>
                                          </p:spTgt>
                                        </p:tgtEl>
                                        <p:attrNameLst>
                                          <p:attrName>ppt_x</p:attrName>
                                        </p:attrNameLst>
                                      </p:cBhvr>
                                      <p:tavLst>
                                        <p:tav tm="0">
                                          <p:val>
                                            <p:strVal val="#ppt_x-#ppt_w/2"/>
                                          </p:val>
                                        </p:tav>
                                        <p:tav tm="100000">
                                          <p:val>
                                            <p:strVal val="#ppt_x"/>
                                          </p:val>
                                        </p:tav>
                                      </p:tavLst>
                                    </p:anim>
                                    <p:anim calcmode="lin" valueType="num">
                                      <p:cBhvr>
                                        <p:cTn id="64" dur="500" fill="hold"/>
                                        <p:tgtEl>
                                          <p:spTgt spid="4">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500" fill="hold"/>
                                        <p:tgtEl>
                                          <p:spTgt spid="4">
                                            <p:txEl>
                                              <p:pRg st="8" end="8"/>
                                            </p:txEl>
                                          </p:spTgt>
                                        </p:tgtEl>
                                        <p:attrNameLst>
                                          <p:attrName>ppt_x</p:attrName>
                                        </p:attrNameLst>
                                      </p:cBhvr>
                                      <p:tavLst>
                                        <p:tav tm="0">
                                          <p:val>
                                            <p:strVal val="#ppt_x-#ppt_w/2"/>
                                          </p:val>
                                        </p:tav>
                                        <p:tav tm="100000">
                                          <p:val>
                                            <p:strVal val="#ppt_x"/>
                                          </p:val>
                                        </p:tav>
                                      </p:tavLst>
                                    </p:anim>
                                    <p:anim calcmode="lin" valueType="num">
                                      <p:cBhvr>
                                        <p:cTn id="72" dur="5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7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p:txBody>
          <a:bodyPr/>
          <a:lstStyle/>
          <a:p>
            <a:fld id="{6DA71989-0521-4E6F-9C90-88092D9AFCAA}" type="slidenum">
              <a:rPr lang="en-US"/>
              <a:pPr/>
              <a:t>19</a:t>
            </a:fld>
            <a:endParaRPr lang="en-US" dirty="0"/>
          </a:p>
        </p:txBody>
      </p:sp>
      <p:sp>
        <p:nvSpPr>
          <p:cNvPr id="9225" name="Text Box 9"/>
          <p:cNvSpPr txBox="1">
            <a:spLocks noChangeArrowheads="1"/>
          </p:cNvSpPr>
          <p:nvPr/>
        </p:nvSpPr>
        <p:spPr bwMode="auto">
          <a:xfrm>
            <a:off x="685800" y="990600"/>
            <a:ext cx="2508250" cy="519113"/>
          </a:xfrm>
          <a:prstGeom prst="rect">
            <a:avLst/>
          </a:prstGeom>
          <a:noFill/>
          <a:ln w="9525">
            <a:noFill/>
            <a:miter lim="800000"/>
            <a:headEnd/>
            <a:tailEnd/>
          </a:ln>
          <a:effectLst/>
        </p:spPr>
        <p:txBody>
          <a:bodyPr>
            <a:spAutoFit/>
          </a:bodyPr>
          <a:lstStyle/>
          <a:p>
            <a:r>
              <a:rPr lang="en-US" sz="2800" b="1" dirty="0">
                <a:latin typeface="Arial" charset="0"/>
              </a:rPr>
              <a:t>VE Job Plan</a:t>
            </a:r>
          </a:p>
        </p:txBody>
      </p:sp>
      <p:grpSp>
        <p:nvGrpSpPr>
          <p:cNvPr id="30" name="Group 29"/>
          <p:cNvGrpSpPr/>
          <p:nvPr/>
        </p:nvGrpSpPr>
        <p:grpSpPr>
          <a:xfrm>
            <a:off x="762000" y="5257800"/>
            <a:ext cx="6172200" cy="855107"/>
            <a:chOff x="1295400" y="5638800"/>
            <a:chExt cx="6172200" cy="855107"/>
          </a:xfrm>
        </p:grpSpPr>
        <p:sp>
          <p:nvSpPr>
            <p:cNvPr id="9240" name="Line 24"/>
            <p:cNvSpPr>
              <a:spLocks noChangeShapeType="1"/>
            </p:cNvSpPr>
            <p:nvPr/>
          </p:nvSpPr>
          <p:spPr bwMode="auto">
            <a:xfrm>
              <a:off x="1828800" y="5638800"/>
              <a:ext cx="5638800" cy="0"/>
            </a:xfrm>
            <a:prstGeom prst="line">
              <a:avLst/>
            </a:prstGeom>
            <a:noFill/>
            <a:ln w="15875">
              <a:solidFill>
                <a:srgbClr val="C00000"/>
              </a:solidFill>
              <a:miter lim="800000"/>
              <a:headEnd/>
              <a:tailEnd/>
            </a:ln>
            <a:effectLst/>
          </p:spPr>
          <p:txBody>
            <a:bodyPr wrap="none"/>
            <a:lstStyle/>
            <a:p>
              <a:endParaRPr lang="en-US"/>
            </a:p>
          </p:txBody>
        </p:sp>
        <p:sp>
          <p:nvSpPr>
            <p:cNvPr id="9242" name="Text Box 26"/>
            <p:cNvSpPr txBox="1">
              <a:spLocks noChangeArrowheads="1"/>
            </p:cNvSpPr>
            <p:nvPr/>
          </p:nvSpPr>
          <p:spPr bwMode="auto">
            <a:xfrm>
              <a:off x="2819400" y="5663674"/>
              <a:ext cx="44958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Implementation</a:t>
              </a:r>
            </a:p>
          </p:txBody>
        </p:sp>
        <p:sp>
          <p:nvSpPr>
            <p:cNvPr id="9243" name="Text Box 27"/>
            <p:cNvSpPr txBox="1">
              <a:spLocks noChangeArrowheads="1"/>
            </p:cNvSpPr>
            <p:nvPr/>
          </p:nvSpPr>
          <p:spPr bwMode="auto">
            <a:xfrm>
              <a:off x="1295400" y="5872163"/>
              <a:ext cx="1390650" cy="366713"/>
            </a:xfrm>
            <a:prstGeom prst="rect">
              <a:avLst/>
            </a:prstGeom>
            <a:noFill/>
            <a:ln w="9525">
              <a:noFill/>
              <a:miter lim="800000"/>
              <a:headEnd/>
              <a:tailEnd/>
            </a:ln>
            <a:effectLst/>
          </p:spPr>
          <p:txBody>
            <a:bodyPr wrap="none">
              <a:spAutoFit/>
            </a:bodyPr>
            <a:lstStyle/>
            <a:p>
              <a:r>
                <a:rPr lang="en-US" sz="1800" b="1">
                  <a:latin typeface="Arial" charset="0"/>
                </a:rPr>
                <a:t>Post-Study</a:t>
              </a:r>
            </a:p>
          </p:txBody>
        </p:sp>
        <p:sp>
          <p:nvSpPr>
            <p:cNvPr id="9245" name="Text Box 29"/>
            <p:cNvSpPr txBox="1">
              <a:spLocks noChangeArrowheads="1"/>
            </p:cNvSpPr>
            <p:nvPr/>
          </p:nvSpPr>
          <p:spPr bwMode="auto">
            <a:xfrm>
              <a:off x="2819400" y="6124575"/>
              <a:ext cx="35814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a:latin typeface="Arial" charset="0"/>
                </a:rPr>
                <a:t> Report Results</a:t>
              </a:r>
            </a:p>
          </p:txBody>
        </p:sp>
      </p:grpSp>
      <p:sp>
        <p:nvSpPr>
          <p:cNvPr id="9231" name="Text Box 15"/>
          <p:cNvSpPr txBox="1">
            <a:spLocks noChangeArrowheads="1"/>
          </p:cNvSpPr>
          <p:nvPr/>
        </p:nvSpPr>
        <p:spPr bwMode="auto">
          <a:xfrm>
            <a:off x="2286000" y="2445803"/>
            <a:ext cx="35814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Information Phase</a:t>
            </a:r>
          </a:p>
        </p:txBody>
      </p:sp>
      <p:sp>
        <p:nvSpPr>
          <p:cNvPr id="9232" name="Text Box 16"/>
          <p:cNvSpPr txBox="1">
            <a:spLocks noChangeArrowheads="1"/>
          </p:cNvSpPr>
          <p:nvPr/>
        </p:nvSpPr>
        <p:spPr bwMode="auto">
          <a:xfrm>
            <a:off x="2286000" y="3391427"/>
            <a:ext cx="44958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Creative</a:t>
            </a:r>
          </a:p>
        </p:txBody>
      </p:sp>
      <p:sp>
        <p:nvSpPr>
          <p:cNvPr id="9233" name="Text Box 17"/>
          <p:cNvSpPr txBox="1">
            <a:spLocks noChangeArrowheads="1"/>
          </p:cNvSpPr>
          <p:nvPr/>
        </p:nvSpPr>
        <p:spPr bwMode="auto">
          <a:xfrm>
            <a:off x="2286000" y="2918615"/>
            <a:ext cx="40386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Function Analysis</a:t>
            </a:r>
          </a:p>
        </p:txBody>
      </p:sp>
      <p:sp>
        <p:nvSpPr>
          <p:cNvPr id="9234" name="Text Box 18"/>
          <p:cNvSpPr txBox="1">
            <a:spLocks noChangeArrowheads="1"/>
          </p:cNvSpPr>
          <p:nvPr/>
        </p:nvSpPr>
        <p:spPr bwMode="auto">
          <a:xfrm>
            <a:off x="2286000" y="3864239"/>
            <a:ext cx="53340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Evaluation</a:t>
            </a:r>
          </a:p>
        </p:txBody>
      </p:sp>
      <p:sp>
        <p:nvSpPr>
          <p:cNvPr id="9235" name="Text Box 19"/>
          <p:cNvSpPr txBox="1">
            <a:spLocks noChangeArrowheads="1"/>
          </p:cNvSpPr>
          <p:nvPr/>
        </p:nvSpPr>
        <p:spPr bwMode="auto">
          <a:xfrm>
            <a:off x="2286000" y="4337051"/>
            <a:ext cx="48006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Development</a:t>
            </a:r>
          </a:p>
        </p:txBody>
      </p:sp>
      <p:sp>
        <p:nvSpPr>
          <p:cNvPr id="9236" name="AutoShape 20"/>
          <p:cNvSpPr>
            <a:spLocks noChangeArrowheads="1"/>
          </p:cNvSpPr>
          <p:nvPr/>
        </p:nvSpPr>
        <p:spPr bwMode="auto">
          <a:xfrm>
            <a:off x="1828800" y="2818254"/>
            <a:ext cx="304800" cy="2111000"/>
          </a:xfrm>
          <a:prstGeom prst="downArrow">
            <a:avLst>
              <a:gd name="adj1" fmla="val 50000"/>
              <a:gd name="adj2" fmla="val 168750"/>
            </a:avLst>
          </a:prstGeom>
          <a:solidFill>
            <a:srgbClr val="C00000"/>
          </a:solidFill>
          <a:ln w="9525">
            <a:solidFill>
              <a:srgbClr val="C00000"/>
            </a:solidFill>
            <a:miter lim="800000"/>
            <a:headEnd/>
            <a:tailEnd/>
          </a:ln>
          <a:effectLst/>
        </p:spPr>
        <p:txBody>
          <a:bodyPr wrap="none" anchor="ctr"/>
          <a:lstStyle/>
          <a:p>
            <a:endParaRPr lang="en-US"/>
          </a:p>
        </p:txBody>
      </p:sp>
      <p:grpSp>
        <p:nvGrpSpPr>
          <p:cNvPr id="2" name="Group 1"/>
          <p:cNvGrpSpPr/>
          <p:nvPr/>
        </p:nvGrpSpPr>
        <p:grpSpPr>
          <a:xfrm>
            <a:off x="762000" y="1524000"/>
            <a:ext cx="6172200" cy="946977"/>
            <a:chOff x="762000" y="1524000"/>
            <a:chExt cx="6172200" cy="946977"/>
          </a:xfrm>
        </p:grpSpPr>
        <p:sp>
          <p:nvSpPr>
            <p:cNvPr id="9227" name="Text Box 11"/>
            <p:cNvSpPr txBox="1">
              <a:spLocks noChangeArrowheads="1"/>
            </p:cNvSpPr>
            <p:nvPr/>
          </p:nvSpPr>
          <p:spPr bwMode="auto">
            <a:xfrm>
              <a:off x="2286000" y="1524000"/>
              <a:ext cx="42672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Project Selection</a:t>
              </a:r>
            </a:p>
          </p:txBody>
        </p:sp>
        <p:sp>
          <p:nvSpPr>
            <p:cNvPr id="9228" name="Text Box 12"/>
            <p:cNvSpPr txBox="1">
              <a:spLocks noChangeArrowheads="1"/>
            </p:cNvSpPr>
            <p:nvPr/>
          </p:nvSpPr>
          <p:spPr bwMode="auto">
            <a:xfrm>
              <a:off x="2286000" y="1984901"/>
              <a:ext cx="39624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Team Selection</a:t>
              </a:r>
            </a:p>
          </p:txBody>
        </p:sp>
        <p:sp>
          <p:nvSpPr>
            <p:cNvPr id="9229" name="Text Box 13"/>
            <p:cNvSpPr txBox="1">
              <a:spLocks noChangeArrowheads="1"/>
            </p:cNvSpPr>
            <p:nvPr/>
          </p:nvSpPr>
          <p:spPr bwMode="auto">
            <a:xfrm>
              <a:off x="762000" y="1757363"/>
              <a:ext cx="1263650" cy="366713"/>
            </a:xfrm>
            <a:prstGeom prst="rect">
              <a:avLst/>
            </a:prstGeom>
            <a:noFill/>
            <a:ln w="9525">
              <a:noFill/>
              <a:miter lim="800000"/>
              <a:headEnd/>
              <a:tailEnd/>
            </a:ln>
            <a:effectLst/>
          </p:spPr>
          <p:txBody>
            <a:bodyPr wrap="none">
              <a:spAutoFit/>
            </a:bodyPr>
            <a:lstStyle/>
            <a:p>
              <a:r>
                <a:rPr lang="en-US" sz="1800" b="1" dirty="0">
                  <a:latin typeface="Arial" charset="0"/>
                </a:rPr>
                <a:t>Pre-Study</a:t>
              </a:r>
            </a:p>
          </p:txBody>
        </p:sp>
        <p:sp>
          <p:nvSpPr>
            <p:cNvPr id="9237" name="Line 21"/>
            <p:cNvSpPr>
              <a:spLocks noChangeShapeType="1"/>
            </p:cNvSpPr>
            <p:nvPr/>
          </p:nvSpPr>
          <p:spPr bwMode="auto">
            <a:xfrm>
              <a:off x="1295400" y="2470977"/>
              <a:ext cx="5638800" cy="0"/>
            </a:xfrm>
            <a:prstGeom prst="line">
              <a:avLst/>
            </a:prstGeom>
            <a:noFill/>
            <a:ln w="15875">
              <a:solidFill>
                <a:srgbClr val="C00000"/>
              </a:solidFill>
              <a:miter lim="800000"/>
              <a:headEnd/>
              <a:tailEnd/>
            </a:ln>
            <a:effectLst/>
          </p:spPr>
          <p:txBody>
            <a:bodyPr wrap="none"/>
            <a:lstStyle/>
            <a:p>
              <a:endParaRPr lang="en-US"/>
            </a:p>
          </p:txBody>
        </p:sp>
      </p:grpSp>
      <p:sp>
        <p:nvSpPr>
          <p:cNvPr id="9238" name="Text Box 22"/>
          <p:cNvSpPr txBox="1">
            <a:spLocks noChangeArrowheads="1"/>
          </p:cNvSpPr>
          <p:nvPr/>
        </p:nvSpPr>
        <p:spPr bwMode="auto">
          <a:xfrm rot="16200000">
            <a:off x="536317" y="3690398"/>
            <a:ext cx="1895990" cy="366713"/>
          </a:xfrm>
          <a:prstGeom prst="rect">
            <a:avLst/>
          </a:prstGeom>
          <a:noFill/>
          <a:ln w="9525">
            <a:noFill/>
            <a:miter lim="800000"/>
            <a:headEnd/>
            <a:tailEnd/>
          </a:ln>
          <a:effectLst/>
        </p:spPr>
        <p:txBody>
          <a:bodyPr wrap="none">
            <a:spAutoFit/>
          </a:bodyPr>
          <a:lstStyle/>
          <a:p>
            <a:r>
              <a:rPr lang="en-US" sz="1800" b="1" dirty="0">
                <a:latin typeface="Arial" charset="0"/>
              </a:rPr>
              <a:t>VE Team Study</a:t>
            </a:r>
          </a:p>
        </p:txBody>
      </p:sp>
      <p:sp>
        <p:nvSpPr>
          <p:cNvPr id="26" name="Text Box 19"/>
          <p:cNvSpPr txBox="1">
            <a:spLocks noChangeArrowheads="1"/>
          </p:cNvSpPr>
          <p:nvPr/>
        </p:nvSpPr>
        <p:spPr bwMode="auto">
          <a:xfrm>
            <a:off x="2286000" y="4809863"/>
            <a:ext cx="4800600" cy="369332"/>
          </a:xfrm>
          <a:prstGeom prst="rect">
            <a:avLst/>
          </a:prstGeom>
          <a:noFill/>
          <a:ln w="9525">
            <a:noFill/>
            <a:miter lim="800000"/>
            <a:headEnd/>
            <a:tailEnd/>
          </a:ln>
          <a:effectLst/>
        </p:spPr>
        <p:txBody>
          <a:bodyPr wrap="square">
            <a:spAutoFit/>
          </a:bodyPr>
          <a:lstStyle/>
          <a:p>
            <a:pPr>
              <a:buFont typeface="Wingdings" pitchFamily="2" charset="2"/>
              <a:buChar char="Ø"/>
            </a:pPr>
            <a:r>
              <a:rPr lang="en-US" b="1" dirty="0">
                <a:latin typeface="Arial" charset="0"/>
              </a:rPr>
              <a:t> Presentation</a:t>
            </a:r>
          </a:p>
        </p:txBody>
      </p:sp>
      <p:sp>
        <p:nvSpPr>
          <p:cNvPr id="2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How is VE Done?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518" y="2550946"/>
            <a:ext cx="3532282" cy="2531928"/>
          </a:xfrm>
          <a:prstGeom prst="rect">
            <a:avLst/>
          </a:prstGeom>
        </p:spPr>
      </p:pic>
    </p:spTree>
    <p:extLst>
      <p:ext uri="{BB962C8B-B14F-4D97-AF65-F5344CB8AC3E}">
        <p14:creationId xmlns:p14="http://schemas.microsoft.com/office/powerpoint/2010/main" val="176660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9238"/>
                                        </p:tgtEl>
                                        <p:attrNameLst>
                                          <p:attrName>r</p:attrName>
                                        </p:attrNameLst>
                                      </p:cBhvr>
                                    </p:animRot>
                                    <p:animRot by="-240000">
                                      <p:cBhvr>
                                        <p:cTn id="7" dur="200" fill="hold">
                                          <p:stCondLst>
                                            <p:cond delay="200"/>
                                          </p:stCondLst>
                                        </p:cTn>
                                        <p:tgtEl>
                                          <p:spTgt spid="9238"/>
                                        </p:tgtEl>
                                        <p:attrNameLst>
                                          <p:attrName>r</p:attrName>
                                        </p:attrNameLst>
                                      </p:cBhvr>
                                    </p:animRot>
                                    <p:animRot by="240000">
                                      <p:cBhvr>
                                        <p:cTn id="8" dur="200" fill="hold">
                                          <p:stCondLst>
                                            <p:cond delay="400"/>
                                          </p:stCondLst>
                                        </p:cTn>
                                        <p:tgtEl>
                                          <p:spTgt spid="9238"/>
                                        </p:tgtEl>
                                        <p:attrNameLst>
                                          <p:attrName>r</p:attrName>
                                        </p:attrNameLst>
                                      </p:cBhvr>
                                    </p:animRot>
                                    <p:animRot by="-240000">
                                      <p:cBhvr>
                                        <p:cTn id="9" dur="200" fill="hold">
                                          <p:stCondLst>
                                            <p:cond delay="600"/>
                                          </p:stCondLst>
                                        </p:cTn>
                                        <p:tgtEl>
                                          <p:spTgt spid="9238"/>
                                        </p:tgtEl>
                                        <p:attrNameLst>
                                          <p:attrName>r</p:attrName>
                                        </p:attrNameLst>
                                      </p:cBhvr>
                                    </p:animRot>
                                    <p:animRot by="120000">
                                      <p:cBhvr>
                                        <p:cTn id="10" dur="200" fill="hold">
                                          <p:stCondLst>
                                            <p:cond delay="800"/>
                                          </p:stCondLst>
                                        </p:cTn>
                                        <p:tgtEl>
                                          <p:spTgt spid="9238"/>
                                        </p:tgtEl>
                                        <p:attrNameLst>
                                          <p:attrName>r</p:attrName>
                                        </p:attrNameLst>
                                      </p:cBhvr>
                                    </p:animRot>
                                  </p:childTnLst>
                                </p:cTn>
                              </p:par>
                              <p:par>
                                <p:cTn id="11" presetID="32" presetClass="emph" presetSubtype="0" fill="hold" grpId="1" nodeType="withEffect">
                                  <p:stCondLst>
                                    <p:cond delay="0"/>
                                  </p:stCondLst>
                                  <p:childTnLst>
                                    <p:animRot by="120000">
                                      <p:cBhvr>
                                        <p:cTn id="12" dur="100" fill="hold">
                                          <p:stCondLst>
                                            <p:cond delay="0"/>
                                          </p:stCondLst>
                                        </p:cTn>
                                        <p:tgtEl>
                                          <p:spTgt spid="9231"/>
                                        </p:tgtEl>
                                        <p:attrNameLst>
                                          <p:attrName>r</p:attrName>
                                        </p:attrNameLst>
                                      </p:cBhvr>
                                    </p:animRot>
                                    <p:animRot by="-240000">
                                      <p:cBhvr>
                                        <p:cTn id="13" dur="200" fill="hold">
                                          <p:stCondLst>
                                            <p:cond delay="200"/>
                                          </p:stCondLst>
                                        </p:cTn>
                                        <p:tgtEl>
                                          <p:spTgt spid="9231"/>
                                        </p:tgtEl>
                                        <p:attrNameLst>
                                          <p:attrName>r</p:attrName>
                                        </p:attrNameLst>
                                      </p:cBhvr>
                                    </p:animRot>
                                    <p:animRot by="240000">
                                      <p:cBhvr>
                                        <p:cTn id="14" dur="200" fill="hold">
                                          <p:stCondLst>
                                            <p:cond delay="400"/>
                                          </p:stCondLst>
                                        </p:cTn>
                                        <p:tgtEl>
                                          <p:spTgt spid="9231"/>
                                        </p:tgtEl>
                                        <p:attrNameLst>
                                          <p:attrName>r</p:attrName>
                                        </p:attrNameLst>
                                      </p:cBhvr>
                                    </p:animRot>
                                    <p:animRot by="-240000">
                                      <p:cBhvr>
                                        <p:cTn id="15" dur="200" fill="hold">
                                          <p:stCondLst>
                                            <p:cond delay="600"/>
                                          </p:stCondLst>
                                        </p:cTn>
                                        <p:tgtEl>
                                          <p:spTgt spid="9231"/>
                                        </p:tgtEl>
                                        <p:attrNameLst>
                                          <p:attrName>r</p:attrName>
                                        </p:attrNameLst>
                                      </p:cBhvr>
                                    </p:animRot>
                                    <p:animRot by="120000">
                                      <p:cBhvr>
                                        <p:cTn id="16" dur="200" fill="hold">
                                          <p:stCondLst>
                                            <p:cond delay="800"/>
                                          </p:stCondLst>
                                        </p:cTn>
                                        <p:tgtEl>
                                          <p:spTgt spid="9231"/>
                                        </p:tgtEl>
                                        <p:attrNameLst>
                                          <p:attrName>r</p:attrName>
                                        </p:attrNameLst>
                                      </p:cBhvr>
                                    </p:animRot>
                                  </p:childTnLst>
                                </p:cTn>
                              </p:par>
                              <p:par>
                                <p:cTn id="17" presetID="32" presetClass="emph" presetSubtype="0" fill="hold" grpId="1" nodeType="withEffect">
                                  <p:stCondLst>
                                    <p:cond delay="0"/>
                                  </p:stCondLst>
                                  <p:childTnLst>
                                    <p:animRot by="120000">
                                      <p:cBhvr>
                                        <p:cTn id="18" dur="100" fill="hold">
                                          <p:stCondLst>
                                            <p:cond delay="0"/>
                                          </p:stCondLst>
                                        </p:cTn>
                                        <p:tgtEl>
                                          <p:spTgt spid="9233"/>
                                        </p:tgtEl>
                                        <p:attrNameLst>
                                          <p:attrName>r</p:attrName>
                                        </p:attrNameLst>
                                      </p:cBhvr>
                                    </p:animRot>
                                    <p:animRot by="-240000">
                                      <p:cBhvr>
                                        <p:cTn id="19" dur="200" fill="hold">
                                          <p:stCondLst>
                                            <p:cond delay="200"/>
                                          </p:stCondLst>
                                        </p:cTn>
                                        <p:tgtEl>
                                          <p:spTgt spid="9233"/>
                                        </p:tgtEl>
                                        <p:attrNameLst>
                                          <p:attrName>r</p:attrName>
                                        </p:attrNameLst>
                                      </p:cBhvr>
                                    </p:animRot>
                                    <p:animRot by="240000">
                                      <p:cBhvr>
                                        <p:cTn id="20" dur="200" fill="hold">
                                          <p:stCondLst>
                                            <p:cond delay="400"/>
                                          </p:stCondLst>
                                        </p:cTn>
                                        <p:tgtEl>
                                          <p:spTgt spid="9233"/>
                                        </p:tgtEl>
                                        <p:attrNameLst>
                                          <p:attrName>r</p:attrName>
                                        </p:attrNameLst>
                                      </p:cBhvr>
                                    </p:animRot>
                                    <p:animRot by="-240000">
                                      <p:cBhvr>
                                        <p:cTn id="21" dur="200" fill="hold">
                                          <p:stCondLst>
                                            <p:cond delay="600"/>
                                          </p:stCondLst>
                                        </p:cTn>
                                        <p:tgtEl>
                                          <p:spTgt spid="9233"/>
                                        </p:tgtEl>
                                        <p:attrNameLst>
                                          <p:attrName>r</p:attrName>
                                        </p:attrNameLst>
                                      </p:cBhvr>
                                    </p:animRot>
                                    <p:animRot by="120000">
                                      <p:cBhvr>
                                        <p:cTn id="22" dur="200" fill="hold">
                                          <p:stCondLst>
                                            <p:cond delay="800"/>
                                          </p:stCondLst>
                                        </p:cTn>
                                        <p:tgtEl>
                                          <p:spTgt spid="9233"/>
                                        </p:tgtEl>
                                        <p:attrNameLst>
                                          <p:attrName>r</p:attrName>
                                        </p:attrNameLst>
                                      </p:cBhvr>
                                    </p:animRot>
                                  </p:childTnLst>
                                </p:cTn>
                              </p:par>
                              <p:par>
                                <p:cTn id="23" presetID="32" presetClass="emph" presetSubtype="0" fill="hold" grpId="1" nodeType="withEffect">
                                  <p:stCondLst>
                                    <p:cond delay="0"/>
                                  </p:stCondLst>
                                  <p:childTnLst>
                                    <p:animRot by="120000">
                                      <p:cBhvr>
                                        <p:cTn id="24" dur="100" fill="hold">
                                          <p:stCondLst>
                                            <p:cond delay="0"/>
                                          </p:stCondLst>
                                        </p:cTn>
                                        <p:tgtEl>
                                          <p:spTgt spid="9232"/>
                                        </p:tgtEl>
                                        <p:attrNameLst>
                                          <p:attrName>r</p:attrName>
                                        </p:attrNameLst>
                                      </p:cBhvr>
                                    </p:animRot>
                                    <p:animRot by="-240000">
                                      <p:cBhvr>
                                        <p:cTn id="25" dur="200" fill="hold">
                                          <p:stCondLst>
                                            <p:cond delay="200"/>
                                          </p:stCondLst>
                                        </p:cTn>
                                        <p:tgtEl>
                                          <p:spTgt spid="9232"/>
                                        </p:tgtEl>
                                        <p:attrNameLst>
                                          <p:attrName>r</p:attrName>
                                        </p:attrNameLst>
                                      </p:cBhvr>
                                    </p:animRot>
                                    <p:animRot by="240000">
                                      <p:cBhvr>
                                        <p:cTn id="26" dur="200" fill="hold">
                                          <p:stCondLst>
                                            <p:cond delay="400"/>
                                          </p:stCondLst>
                                        </p:cTn>
                                        <p:tgtEl>
                                          <p:spTgt spid="9232"/>
                                        </p:tgtEl>
                                        <p:attrNameLst>
                                          <p:attrName>r</p:attrName>
                                        </p:attrNameLst>
                                      </p:cBhvr>
                                    </p:animRot>
                                    <p:animRot by="-240000">
                                      <p:cBhvr>
                                        <p:cTn id="27" dur="200" fill="hold">
                                          <p:stCondLst>
                                            <p:cond delay="600"/>
                                          </p:stCondLst>
                                        </p:cTn>
                                        <p:tgtEl>
                                          <p:spTgt spid="9232"/>
                                        </p:tgtEl>
                                        <p:attrNameLst>
                                          <p:attrName>r</p:attrName>
                                        </p:attrNameLst>
                                      </p:cBhvr>
                                    </p:animRot>
                                    <p:animRot by="120000">
                                      <p:cBhvr>
                                        <p:cTn id="28" dur="200" fill="hold">
                                          <p:stCondLst>
                                            <p:cond delay="800"/>
                                          </p:stCondLst>
                                        </p:cTn>
                                        <p:tgtEl>
                                          <p:spTgt spid="9232"/>
                                        </p:tgtEl>
                                        <p:attrNameLst>
                                          <p:attrName>r</p:attrName>
                                        </p:attrNameLst>
                                      </p:cBhvr>
                                    </p:animRot>
                                  </p:childTnLst>
                                </p:cTn>
                              </p:par>
                              <p:par>
                                <p:cTn id="29" presetID="32" presetClass="emph" presetSubtype="0" fill="hold" grpId="1" nodeType="withEffect">
                                  <p:stCondLst>
                                    <p:cond delay="0"/>
                                  </p:stCondLst>
                                  <p:childTnLst>
                                    <p:animRot by="120000">
                                      <p:cBhvr>
                                        <p:cTn id="30" dur="100" fill="hold">
                                          <p:stCondLst>
                                            <p:cond delay="0"/>
                                          </p:stCondLst>
                                        </p:cTn>
                                        <p:tgtEl>
                                          <p:spTgt spid="9234"/>
                                        </p:tgtEl>
                                        <p:attrNameLst>
                                          <p:attrName>r</p:attrName>
                                        </p:attrNameLst>
                                      </p:cBhvr>
                                    </p:animRot>
                                    <p:animRot by="-240000">
                                      <p:cBhvr>
                                        <p:cTn id="31" dur="200" fill="hold">
                                          <p:stCondLst>
                                            <p:cond delay="200"/>
                                          </p:stCondLst>
                                        </p:cTn>
                                        <p:tgtEl>
                                          <p:spTgt spid="9234"/>
                                        </p:tgtEl>
                                        <p:attrNameLst>
                                          <p:attrName>r</p:attrName>
                                        </p:attrNameLst>
                                      </p:cBhvr>
                                    </p:animRot>
                                    <p:animRot by="240000">
                                      <p:cBhvr>
                                        <p:cTn id="32" dur="200" fill="hold">
                                          <p:stCondLst>
                                            <p:cond delay="400"/>
                                          </p:stCondLst>
                                        </p:cTn>
                                        <p:tgtEl>
                                          <p:spTgt spid="9234"/>
                                        </p:tgtEl>
                                        <p:attrNameLst>
                                          <p:attrName>r</p:attrName>
                                        </p:attrNameLst>
                                      </p:cBhvr>
                                    </p:animRot>
                                    <p:animRot by="-240000">
                                      <p:cBhvr>
                                        <p:cTn id="33" dur="200" fill="hold">
                                          <p:stCondLst>
                                            <p:cond delay="600"/>
                                          </p:stCondLst>
                                        </p:cTn>
                                        <p:tgtEl>
                                          <p:spTgt spid="9234"/>
                                        </p:tgtEl>
                                        <p:attrNameLst>
                                          <p:attrName>r</p:attrName>
                                        </p:attrNameLst>
                                      </p:cBhvr>
                                    </p:animRot>
                                    <p:animRot by="120000">
                                      <p:cBhvr>
                                        <p:cTn id="34" dur="200" fill="hold">
                                          <p:stCondLst>
                                            <p:cond delay="800"/>
                                          </p:stCondLst>
                                        </p:cTn>
                                        <p:tgtEl>
                                          <p:spTgt spid="9234"/>
                                        </p:tgtEl>
                                        <p:attrNameLst>
                                          <p:attrName>r</p:attrName>
                                        </p:attrNameLst>
                                      </p:cBhvr>
                                    </p:animRot>
                                  </p:childTnLst>
                                </p:cTn>
                              </p:par>
                              <p:par>
                                <p:cTn id="35" presetID="32" presetClass="emph" presetSubtype="0" fill="hold" grpId="1" nodeType="withEffect">
                                  <p:stCondLst>
                                    <p:cond delay="0"/>
                                  </p:stCondLst>
                                  <p:childTnLst>
                                    <p:animRot by="120000">
                                      <p:cBhvr>
                                        <p:cTn id="36" dur="100" fill="hold">
                                          <p:stCondLst>
                                            <p:cond delay="0"/>
                                          </p:stCondLst>
                                        </p:cTn>
                                        <p:tgtEl>
                                          <p:spTgt spid="9235"/>
                                        </p:tgtEl>
                                        <p:attrNameLst>
                                          <p:attrName>r</p:attrName>
                                        </p:attrNameLst>
                                      </p:cBhvr>
                                    </p:animRot>
                                    <p:animRot by="-240000">
                                      <p:cBhvr>
                                        <p:cTn id="37" dur="200" fill="hold">
                                          <p:stCondLst>
                                            <p:cond delay="200"/>
                                          </p:stCondLst>
                                        </p:cTn>
                                        <p:tgtEl>
                                          <p:spTgt spid="9235"/>
                                        </p:tgtEl>
                                        <p:attrNameLst>
                                          <p:attrName>r</p:attrName>
                                        </p:attrNameLst>
                                      </p:cBhvr>
                                    </p:animRot>
                                    <p:animRot by="240000">
                                      <p:cBhvr>
                                        <p:cTn id="38" dur="200" fill="hold">
                                          <p:stCondLst>
                                            <p:cond delay="400"/>
                                          </p:stCondLst>
                                        </p:cTn>
                                        <p:tgtEl>
                                          <p:spTgt spid="9235"/>
                                        </p:tgtEl>
                                        <p:attrNameLst>
                                          <p:attrName>r</p:attrName>
                                        </p:attrNameLst>
                                      </p:cBhvr>
                                    </p:animRot>
                                    <p:animRot by="-240000">
                                      <p:cBhvr>
                                        <p:cTn id="39" dur="200" fill="hold">
                                          <p:stCondLst>
                                            <p:cond delay="600"/>
                                          </p:stCondLst>
                                        </p:cTn>
                                        <p:tgtEl>
                                          <p:spTgt spid="9235"/>
                                        </p:tgtEl>
                                        <p:attrNameLst>
                                          <p:attrName>r</p:attrName>
                                        </p:attrNameLst>
                                      </p:cBhvr>
                                    </p:animRot>
                                    <p:animRot by="120000">
                                      <p:cBhvr>
                                        <p:cTn id="40" dur="200" fill="hold">
                                          <p:stCondLst>
                                            <p:cond delay="800"/>
                                          </p:stCondLst>
                                        </p:cTn>
                                        <p:tgtEl>
                                          <p:spTgt spid="9235"/>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26"/>
                                        </p:tgtEl>
                                        <p:attrNameLst>
                                          <p:attrName>r</p:attrName>
                                        </p:attrNameLst>
                                      </p:cBhvr>
                                    </p:animRot>
                                    <p:animRot by="-240000">
                                      <p:cBhvr>
                                        <p:cTn id="43" dur="200" fill="hold">
                                          <p:stCondLst>
                                            <p:cond delay="200"/>
                                          </p:stCondLst>
                                        </p:cTn>
                                        <p:tgtEl>
                                          <p:spTgt spid="26"/>
                                        </p:tgtEl>
                                        <p:attrNameLst>
                                          <p:attrName>r</p:attrName>
                                        </p:attrNameLst>
                                      </p:cBhvr>
                                    </p:animRot>
                                    <p:animRot by="240000">
                                      <p:cBhvr>
                                        <p:cTn id="44" dur="200" fill="hold">
                                          <p:stCondLst>
                                            <p:cond delay="400"/>
                                          </p:stCondLst>
                                        </p:cTn>
                                        <p:tgtEl>
                                          <p:spTgt spid="26"/>
                                        </p:tgtEl>
                                        <p:attrNameLst>
                                          <p:attrName>r</p:attrName>
                                        </p:attrNameLst>
                                      </p:cBhvr>
                                    </p:animRot>
                                    <p:animRot by="-240000">
                                      <p:cBhvr>
                                        <p:cTn id="45" dur="200" fill="hold">
                                          <p:stCondLst>
                                            <p:cond delay="600"/>
                                          </p:stCondLst>
                                        </p:cTn>
                                        <p:tgtEl>
                                          <p:spTgt spid="26"/>
                                        </p:tgtEl>
                                        <p:attrNameLst>
                                          <p:attrName>r</p:attrName>
                                        </p:attrNameLst>
                                      </p:cBhvr>
                                    </p:animRot>
                                    <p:animRot by="120000">
                                      <p:cBhvr>
                                        <p:cTn id="46" dur="200" fill="hold">
                                          <p:stCondLst>
                                            <p:cond delay="800"/>
                                          </p:stCondLst>
                                        </p:cTn>
                                        <p:tgtEl>
                                          <p:spTgt spid="26"/>
                                        </p:tgtEl>
                                        <p:attrNameLst>
                                          <p:attrName>r</p:attrName>
                                        </p:attrNameLst>
                                      </p:cBhvr>
                                    </p:animRot>
                                  </p:childTnLst>
                                </p:cTn>
                              </p:par>
                              <p:par>
                                <p:cTn id="47" presetID="3" presetClass="emph" presetSubtype="2" fill="hold" grpId="0" nodeType="withEffect">
                                  <p:stCondLst>
                                    <p:cond delay="0"/>
                                  </p:stCondLst>
                                  <p:childTnLst>
                                    <p:animClr clrSpc="rgb" dir="cw">
                                      <p:cBhvr override="childStyle">
                                        <p:cTn id="48" dur="500" fill="hold"/>
                                        <p:tgtEl>
                                          <p:spTgt spid="9238"/>
                                        </p:tgtEl>
                                        <p:attrNameLst>
                                          <p:attrName>style.color</p:attrName>
                                        </p:attrNameLst>
                                      </p:cBhvr>
                                      <p:to>
                                        <a:schemeClr val="accent2"/>
                                      </p:to>
                                    </p:animClr>
                                  </p:childTnLst>
                                </p:cTn>
                              </p:par>
                              <p:par>
                                <p:cTn id="49" presetID="3" presetClass="emph" presetSubtype="2" fill="hold" grpId="0" nodeType="withEffect">
                                  <p:stCondLst>
                                    <p:cond delay="0"/>
                                  </p:stCondLst>
                                  <p:childTnLst>
                                    <p:animClr clrSpc="rgb" dir="cw">
                                      <p:cBhvr override="childStyle">
                                        <p:cTn id="50" dur="500" fill="hold"/>
                                        <p:tgtEl>
                                          <p:spTgt spid="9231"/>
                                        </p:tgtEl>
                                        <p:attrNameLst>
                                          <p:attrName>style.color</p:attrName>
                                        </p:attrNameLst>
                                      </p:cBhvr>
                                      <p:to>
                                        <a:schemeClr val="accent2"/>
                                      </p:to>
                                    </p:animClr>
                                  </p:childTnLst>
                                </p:cTn>
                              </p:par>
                              <p:par>
                                <p:cTn id="51" presetID="3" presetClass="emph" presetSubtype="2" fill="hold" grpId="0" nodeType="withEffect">
                                  <p:stCondLst>
                                    <p:cond delay="0"/>
                                  </p:stCondLst>
                                  <p:childTnLst>
                                    <p:animClr clrSpc="rgb" dir="cw">
                                      <p:cBhvr override="childStyle">
                                        <p:cTn id="52" dur="500" fill="hold"/>
                                        <p:tgtEl>
                                          <p:spTgt spid="9233"/>
                                        </p:tgtEl>
                                        <p:attrNameLst>
                                          <p:attrName>style.color</p:attrName>
                                        </p:attrNameLst>
                                      </p:cBhvr>
                                      <p:to>
                                        <a:schemeClr val="accent2"/>
                                      </p:to>
                                    </p:animClr>
                                  </p:childTnLst>
                                </p:cTn>
                              </p:par>
                              <p:par>
                                <p:cTn id="53" presetID="3" presetClass="emph" presetSubtype="2" fill="hold" grpId="0" nodeType="withEffect">
                                  <p:stCondLst>
                                    <p:cond delay="0"/>
                                  </p:stCondLst>
                                  <p:childTnLst>
                                    <p:animClr clrSpc="rgb" dir="cw">
                                      <p:cBhvr override="childStyle">
                                        <p:cTn id="54" dur="500" fill="hold"/>
                                        <p:tgtEl>
                                          <p:spTgt spid="9232"/>
                                        </p:tgtEl>
                                        <p:attrNameLst>
                                          <p:attrName>style.color</p:attrName>
                                        </p:attrNameLst>
                                      </p:cBhvr>
                                      <p:to>
                                        <a:schemeClr val="accent2"/>
                                      </p:to>
                                    </p:animClr>
                                  </p:childTnLst>
                                </p:cTn>
                              </p:par>
                              <p:par>
                                <p:cTn id="55" presetID="3" presetClass="emph" presetSubtype="2" fill="hold" grpId="0" nodeType="withEffect">
                                  <p:stCondLst>
                                    <p:cond delay="0"/>
                                  </p:stCondLst>
                                  <p:childTnLst>
                                    <p:animClr clrSpc="rgb" dir="cw">
                                      <p:cBhvr override="childStyle">
                                        <p:cTn id="56" dur="500" fill="hold"/>
                                        <p:tgtEl>
                                          <p:spTgt spid="9234"/>
                                        </p:tgtEl>
                                        <p:attrNameLst>
                                          <p:attrName>style.color</p:attrName>
                                        </p:attrNameLst>
                                      </p:cBhvr>
                                      <p:to>
                                        <a:schemeClr val="accent2"/>
                                      </p:to>
                                    </p:animClr>
                                  </p:childTnLst>
                                </p:cTn>
                              </p:par>
                              <p:par>
                                <p:cTn id="57" presetID="3" presetClass="emph" presetSubtype="2" fill="hold" grpId="0" nodeType="withEffect">
                                  <p:stCondLst>
                                    <p:cond delay="0"/>
                                  </p:stCondLst>
                                  <p:childTnLst>
                                    <p:animClr clrSpc="rgb" dir="cw">
                                      <p:cBhvr override="childStyle">
                                        <p:cTn id="58" dur="500" fill="hold"/>
                                        <p:tgtEl>
                                          <p:spTgt spid="9235"/>
                                        </p:tgtEl>
                                        <p:attrNameLst>
                                          <p:attrName>style.color</p:attrName>
                                        </p:attrNameLst>
                                      </p:cBhvr>
                                      <p:to>
                                        <a:schemeClr val="accent2"/>
                                      </p:to>
                                    </p:animClr>
                                  </p:childTnLst>
                                </p:cTn>
                              </p:par>
                              <p:par>
                                <p:cTn id="59" presetID="3" presetClass="emph" presetSubtype="2" fill="hold" grpId="0" nodeType="withEffect">
                                  <p:stCondLst>
                                    <p:cond delay="0"/>
                                  </p:stCondLst>
                                  <p:childTnLst>
                                    <p:animClr clrSpc="rgb" dir="cw">
                                      <p:cBhvr override="childStyle">
                                        <p:cTn id="60" dur="500" fill="hold"/>
                                        <p:tgtEl>
                                          <p:spTgt spid="2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p:bldP spid="9231" grpId="1"/>
      <p:bldP spid="9232" grpId="0"/>
      <p:bldP spid="9232" grpId="1"/>
      <p:bldP spid="9233" grpId="0"/>
      <p:bldP spid="9233" grpId="1"/>
      <p:bldP spid="9234" grpId="0"/>
      <p:bldP spid="9234" grpId="1"/>
      <p:bldP spid="9235" grpId="0"/>
      <p:bldP spid="9235" grpId="1"/>
      <p:bldP spid="9238" grpId="0"/>
      <p:bldP spid="9238" grpId="1"/>
      <p:bldP spid="26" grpId="0"/>
      <p:bldP spid="2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p:txBody>
          <a:bodyPr/>
          <a:lstStyle/>
          <a:p>
            <a:fld id="{C3002FAE-0F21-4841-B353-12AFD448FDC0}" type="slidenum">
              <a:rPr lang="en-US"/>
              <a:pPr/>
              <a:t>2</a:t>
            </a:fld>
            <a:endParaRPr lang="en-US"/>
          </a:p>
        </p:txBody>
      </p:sp>
      <p:sp>
        <p:nvSpPr>
          <p:cNvPr id="58370" name="Rectangle 2"/>
          <p:cNvSpPr>
            <a:spLocks noGrp="1" noChangeArrowheads="1"/>
          </p:cNvSpPr>
          <p:nvPr>
            <p:ph type="title" idx="4294967295"/>
          </p:nvPr>
        </p:nvSpPr>
        <p:spPr>
          <a:xfrm>
            <a:off x="0" y="9525"/>
            <a:ext cx="8229600" cy="828675"/>
          </a:xfrm>
        </p:spPr>
        <p:txBody>
          <a:bodyPr>
            <a:normAutofit/>
          </a:bodyPr>
          <a:lstStyle/>
          <a:p>
            <a:pPr algn="l"/>
            <a:r>
              <a:rPr lang="en-US" sz="4000" b="1" dirty="0">
                <a:solidFill>
                  <a:srgbClr val="1F4283"/>
                </a:solidFill>
              </a:rPr>
              <a:t>Objectives</a:t>
            </a:r>
          </a:p>
        </p:txBody>
      </p:sp>
      <p:sp>
        <p:nvSpPr>
          <p:cNvPr id="58372" name="Rectangle 4"/>
          <p:cNvSpPr>
            <a:spLocks noChangeArrowheads="1"/>
          </p:cNvSpPr>
          <p:nvPr/>
        </p:nvSpPr>
        <p:spPr bwMode="auto">
          <a:xfrm>
            <a:off x="521608" y="2700210"/>
            <a:ext cx="8001000" cy="6858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Wingdings" pitchFamily="2" charset="2"/>
              <a:buChar char="n"/>
            </a:pPr>
            <a:r>
              <a:rPr lang="en-US" sz="3200" b="1" dirty="0">
                <a:latin typeface="Arial" charset="0"/>
              </a:rPr>
              <a:t>Why, When, What, &amp; How to VE?</a:t>
            </a:r>
          </a:p>
          <a:p>
            <a:pPr marL="342900" indent="-342900">
              <a:spcBef>
                <a:spcPct val="20000"/>
              </a:spcBef>
              <a:buClr>
                <a:schemeClr val="tx2"/>
              </a:buClr>
              <a:buSzPct val="75000"/>
              <a:buFont typeface="Wingdings" pitchFamily="2" charset="2"/>
              <a:buChar char="n"/>
            </a:pPr>
            <a:r>
              <a:rPr lang="en-US" sz="3200" b="1" dirty="0">
                <a:latin typeface="Arial" charset="0"/>
              </a:rPr>
              <a:t> </a:t>
            </a:r>
          </a:p>
        </p:txBody>
      </p:sp>
      <p:sp>
        <p:nvSpPr>
          <p:cNvPr id="58373" name="Rectangle 5"/>
          <p:cNvSpPr>
            <a:spLocks noChangeArrowheads="1"/>
          </p:cNvSpPr>
          <p:nvPr/>
        </p:nvSpPr>
        <p:spPr bwMode="auto">
          <a:xfrm>
            <a:off x="426358" y="3668196"/>
            <a:ext cx="6881813" cy="685800"/>
          </a:xfrm>
          <a:prstGeom prst="rect">
            <a:avLst/>
          </a:prstGeom>
          <a:noFill/>
          <a:ln w="9525">
            <a:noFill/>
            <a:miter lim="800000"/>
            <a:headEnd/>
            <a:tailEnd/>
          </a:ln>
          <a:effectLst/>
        </p:spPr>
        <p:txBody>
          <a:bodyPr/>
          <a:lstStyle/>
          <a:p>
            <a:pPr>
              <a:spcBef>
                <a:spcPct val="20000"/>
              </a:spcBef>
              <a:buClr>
                <a:schemeClr val="tx2"/>
              </a:buClr>
              <a:buSzPct val="75000"/>
            </a:pPr>
            <a:endParaRPr lang="en-US" sz="3200" b="1" dirty="0">
              <a:latin typeface="Arial" charset="0"/>
            </a:endParaRPr>
          </a:p>
        </p:txBody>
      </p:sp>
      <p:sp>
        <p:nvSpPr>
          <p:cNvPr id="58374" name="Rectangle 6"/>
          <p:cNvSpPr>
            <a:spLocks noChangeArrowheads="1"/>
          </p:cNvSpPr>
          <p:nvPr/>
        </p:nvSpPr>
        <p:spPr bwMode="auto">
          <a:xfrm>
            <a:off x="865301" y="3325296"/>
            <a:ext cx="7313613" cy="685800"/>
          </a:xfrm>
          <a:prstGeom prst="rect">
            <a:avLst/>
          </a:prstGeom>
          <a:noFill/>
          <a:ln w="9525">
            <a:noFill/>
            <a:miter lim="800000"/>
            <a:headEnd/>
            <a:tailEnd/>
          </a:ln>
          <a:effectLst/>
        </p:spPr>
        <p:txBody>
          <a:bodyPr/>
          <a:lstStyle/>
          <a:p>
            <a:pPr>
              <a:spcBef>
                <a:spcPct val="20000"/>
              </a:spcBef>
              <a:buClr>
                <a:schemeClr val="tx2"/>
              </a:buClr>
              <a:buSzPct val="75000"/>
            </a:pPr>
            <a:r>
              <a:rPr lang="en-US" sz="3200" b="1" dirty="0">
                <a:latin typeface="Arial" charset="0"/>
              </a:rPr>
              <a:t>References</a:t>
            </a:r>
          </a:p>
          <a:p>
            <a:pPr marL="457200" indent="-457200">
              <a:spcBef>
                <a:spcPct val="20000"/>
              </a:spcBef>
              <a:buClr>
                <a:schemeClr val="tx2"/>
              </a:buClr>
              <a:buSzPct val="75000"/>
              <a:buFont typeface="Arial" panose="020B0604020202020204" pitchFamily="34" charset="0"/>
              <a:buChar char="•"/>
            </a:pPr>
            <a:endParaRPr lang="en-US" sz="3200" b="1" dirty="0">
              <a:latin typeface="Arial" charset="0"/>
            </a:endParaRPr>
          </a:p>
        </p:txBody>
      </p:sp>
      <p:sp>
        <p:nvSpPr>
          <p:cNvPr id="58375" name="Rectangle 7"/>
          <p:cNvSpPr>
            <a:spLocks noChangeArrowheads="1"/>
          </p:cNvSpPr>
          <p:nvPr/>
        </p:nvSpPr>
        <p:spPr bwMode="auto">
          <a:xfrm>
            <a:off x="521608" y="1953951"/>
            <a:ext cx="2896947" cy="584775"/>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Wingdings" pitchFamily="2" charset="2"/>
              <a:buChar char="n"/>
            </a:pPr>
            <a:r>
              <a:rPr lang="en-US" sz="3200" b="1" dirty="0">
                <a:latin typeface="Arial" charset="0"/>
              </a:rPr>
              <a:t> What is VE?</a:t>
            </a:r>
          </a:p>
        </p:txBody>
      </p:sp>
      <p:sp>
        <p:nvSpPr>
          <p:cNvPr id="11" name="Rectangle 7"/>
          <p:cNvSpPr>
            <a:spLocks noChangeArrowheads="1"/>
          </p:cNvSpPr>
          <p:nvPr/>
        </p:nvSpPr>
        <p:spPr bwMode="auto">
          <a:xfrm>
            <a:off x="521608" y="1202355"/>
            <a:ext cx="2917786" cy="584775"/>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Wingdings" pitchFamily="2" charset="2"/>
              <a:buChar char="n"/>
            </a:pPr>
            <a:r>
              <a:rPr lang="en-US" sz="3200" b="1" dirty="0">
                <a:latin typeface="Arial" charset="0"/>
              </a:rPr>
              <a:t> Background</a:t>
            </a:r>
          </a:p>
        </p:txBody>
      </p:sp>
    </p:spTree>
    <p:extLst>
      <p:ext uri="{BB962C8B-B14F-4D97-AF65-F5344CB8AC3E}">
        <p14:creationId xmlns:p14="http://schemas.microsoft.com/office/powerpoint/2010/main" val="4221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checkerboard(across)">
                                      <p:cBhvr>
                                        <p:cTn id="12" dur="500"/>
                                        <p:tgtEl>
                                          <p:spTgt spid="5837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372"/>
                                        </p:tgtEl>
                                        <p:attrNameLst>
                                          <p:attrName>style.visibility</p:attrName>
                                        </p:attrNameLst>
                                      </p:cBhvr>
                                      <p:to>
                                        <p:strVal val="visible"/>
                                      </p:to>
                                    </p:set>
                                    <p:animEffect transition="in" filter="checkerboard(across)">
                                      <p:cBhvr>
                                        <p:cTn id="17" dur="500"/>
                                        <p:tgtEl>
                                          <p:spTgt spid="5837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58373"/>
                                        </p:tgtEl>
                                        <p:attrNameLst>
                                          <p:attrName>style.visibility</p:attrName>
                                        </p:attrNameLst>
                                      </p:cBhvr>
                                      <p:to>
                                        <p:strVal val="visible"/>
                                      </p:to>
                                    </p:set>
                                    <p:animEffect transition="in" filter="checkerboard(across)">
                                      <p:cBhvr>
                                        <p:cTn id="22" dur="500"/>
                                        <p:tgtEl>
                                          <p:spTgt spid="5837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8374"/>
                                        </p:tgtEl>
                                        <p:attrNameLst>
                                          <p:attrName>style.visibility</p:attrName>
                                        </p:attrNameLst>
                                      </p:cBhvr>
                                      <p:to>
                                        <p:strVal val="visible"/>
                                      </p:to>
                                    </p:set>
                                    <p:animEffect transition="in" filter="checkerboard(across)">
                                      <p:cBhvr>
                                        <p:cTn id="27"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utoUpdateAnimBg="0"/>
      <p:bldP spid="58373" grpId="0" autoUpdateAnimBg="0"/>
      <p:bldP spid="58374" grpId="0" autoUpdateAnimBg="0"/>
      <p:bldP spid="58375" grpId="0" autoUpdateAnimBg="0"/>
      <p:bldP spid="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p:txBody>
          <a:bodyPr/>
          <a:lstStyle/>
          <a:p>
            <a:fld id="{236C51B4-9CE9-455C-8AA2-F2B453B90005}" type="slidenum">
              <a:rPr lang="en-US"/>
              <a:pPr/>
              <a:t>20</a:t>
            </a:fld>
            <a:endParaRPr lang="en-US" dirty="0"/>
          </a:p>
        </p:txBody>
      </p:sp>
      <p:sp>
        <p:nvSpPr>
          <p:cNvPr id="6158" name="Rectangle 14"/>
          <p:cNvSpPr>
            <a:spLocks noGrp="1" noChangeArrowheads="1"/>
          </p:cNvSpPr>
          <p:nvPr>
            <p:ph type="title" idx="4294967295"/>
          </p:nvPr>
        </p:nvSpPr>
        <p:spPr>
          <a:xfrm>
            <a:off x="0" y="9525"/>
            <a:ext cx="8229600" cy="828675"/>
          </a:xfrm>
          <a:noFill/>
          <a:ln/>
        </p:spPr>
        <p:txBody>
          <a:bodyPr>
            <a:normAutofit/>
          </a:bodyPr>
          <a:lstStyle/>
          <a:p>
            <a:pPr algn="l"/>
            <a:r>
              <a:rPr lang="en-US" sz="4000" b="1" dirty="0">
                <a:solidFill>
                  <a:srgbClr val="1F4283"/>
                </a:solidFill>
              </a:rPr>
              <a:t>5 QUESTIONS</a:t>
            </a:r>
          </a:p>
        </p:txBody>
      </p:sp>
      <p:sp>
        <p:nvSpPr>
          <p:cNvPr id="6159" name="Text Box 15"/>
          <p:cNvSpPr txBox="1">
            <a:spLocks noGrp="1" noChangeArrowheads="1"/>
          </p:cNvSpPr>
          <p:nvPr>
            <p:ph idx="4294967295"/>
          </p:nvPr>
        </p:nvSpPr>
        <p:spPr>
          <a:xfrm>
            <a:off x="304800" y="1371600"/>
            <a:ext cx="5055302" cy="3886200"/>
          </a:xfrm>
          <a:noFill/>
          <a:ln/>
        </p:spPr>
        <p:txBody>
          <a:bodyPr/>
          <a:lstStyle/>
          <a:p>
            <a:pPr>
              <a:spcBef>
                <a:spcPct val="0"/>
              </a:spcBef>
              <a:buClrTx/>
              <a:buFontTx/>
              <a:buNone/>
            </a:pPr>
            <a:r>
              <a:rPr lang="en-US" b="1" dirty="0"/>
              <a:t>ASK DURING THE VE STUDY:</a:t>
            </a:r>
          </a:p>
          <a:p>
            <a:pPr>
              <a:spcBef>
                <a:spcPct val="0"/>
              </a:spcBef>
              <a:buClrTx/>
              <a:buFontTx/>
              <a:buNone/>
            </a:pPr>
            <a:endParaRPr lang="en-US" b="1" dirty="0"/>
          </a:p>
          <a:p>
            <a:pPr marL="514350" indent="-514350">
              <a:spcBef>
                <a:spcPct val="0"/>
              </a:spcBef>
              <a:buClrTx/>
              <a:buFont typeface="+mj-lt"/>
              <a:buAutoNum type="arabicPeriod"/>
            </a:pPr>
            <a:r>
              <a:rPr lang="en-US" b="1" dirty="0"/>
              <a:t>What is it? </a:t>
            </a:r>
          </a:p>
          <a:p>
            <a:pPr marL="514350" indent="-514350">
              <a:spcBef>
                <a:spcPct val="0"/>
              </a:spcBef>
              <a:buClrTx/>
              <a:buFont typeface="+mj-lt"/>
              <a:buAutoNum type="arabicPeriod"/>
            </a:pPr>
            <a:r>
              <a:rPr lang="en-US" b="1" dirty="0"/>
              <a:t>What does it do?</a:t>
            </a:r>
          </a:p>
          <a:p>
            <a:pPr marL="514350" indent="-514350">
              <a:spcBef>
                <a:spcPct val="0"/>
              </a:spcBef>
              <a:buClrTx/>
              <a:buFont typeface="+mj-lt"/>
              <a:buAutoNum type="arabicPeriod"/>
            </a:pPr>
            <a:r>
              <a:rPr lang="en-US" b="1" dirty="0"/>
              <a:t>What does it cost?</a:t>
            </a:r>
          </a:p>
          <a:p>
            <a:pPr marL="514350" indent="-514350">
              <a:spcBef>
                <a:spcPct val="0"/>
              </a:spcBef>
              <a:buClrTx/>
              <a:buFont typeface="+mj-lt"/>
              <a:buAutoNum type="arabicPeriod"/>
            </a:pPr>
            <a:r>
              <a:rPr lang="en-US" b="1" dirty="0"/>
              <a:t>What else can do it?</a:t>
            </a:r>
          </a:p>
          <a:p>
            <a:pPr marL="514350" indent="-514350">
              <a:spcBef>
                <a:spcPct val="0"/>
              </a:spcBef>
              <a:buClrTx/>
              <a:buFont typeface="+mj-lt"/>
              <a:buAutoNum type="arabicPeriod"/>
            </a:pPr>
            <a:r>
              <a:rPr lang="en-US" b="1" dirty="0"/>
              <a:t>What does that cost?</a:t>
            </a:r>
          </a:p>
        </p:txBody>
      </p:sp>
      <p:pic>
        <p:nvPicPr>
          <p:cNvPr id="6" name="Picture 7" descr="c:\Program Files\Common Files\Microsoft Shared\Clipart\cagcat50\bd00028_.wmf"/>
          <p:cNvPicPr>
            <a:picLocks noChangeAspect="1" noChangeArrowheads="1"/>
          </p:cNvPicPr>
          <p:nvPr/>
        </p:nvPicPr>
        <p:blipFill>
          <a:blip r:embed="rId2" cstate="print"/>
          <a:srcRect/>
          <a:stretch>
            <a:fillRect/>
          </a:stretch>
        </p:blipFill>
        <p:spPr bwMode="auto">
          <a:xfrm>
            <a:off x="5715000" y="2514600"/>
            <a:ext cx="3022600" cy="2962089"/>
          </a:xfrm>
          <a:prstGeom prst="rect">
            <a:avLst/>
          </a:prstGeom>
          <a:noFill/>
        </p:spPr>
      </p:pic>
    </p:spTree>
    <p:extLst>
      <p:ext uri="{BB962C8B-B14F-4D97-AF65-F5344CB8AC3E}">
        <p14:creationId xmlns:p14="http://schemas.microsoft.com/office/powerpoint/2010/main" val="5081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159">
                                            <p:txEl>
                                              <p:pRg st="2" end="2"/>
                                            </p:txEl>
                                          </p:spTgt>
                                        </p:tgtEl>
                                        <p:attrNameLst>
                                          <p:attrName>style.visibility</p:attrName>
                                        </p:attrNameLst>
                                      </p:cBhvr>
                                      <p:to>
                                        <p:strVal val="visible"/>
                                      </p:to>
                                    </p:set>
                                    <p:animEffect transition="in" filter="checkerboard(across)">
                                      <p:cBhvr>
                                        <p:cTn id="13" dur="500"/>
                                        <p:tgtEl>
                                          <p:spTgt spid="615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59">
                                            <p:txEl>
                                              <p:pRg st="3" end="3"/>
                                            </p:txEl>
                                          </p:spTgt>
                                        </p:tgtEl>
                                        <p:attrNameLst>
                                          <p:attrName>style.visibility</p:attrName>
                                        </p:attrNameLst>
                                      </p:cBhvr>
                                      <p:to>
                                        <p:strVal val="visible"/>
                                      </p:to>
                                    </p:set>
                                    <p:animEffect transition="in" filter="checkerboard(across)">
                                      <p:cBhvr>
                                        <p:cTn id="18" dur="500"/>
                                        <p:tgtEl>
                                          <p:spTgt spid="61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159">
                                            <p:txEl>
                                              <p:pRg st="4" end="4"/>
                                            </p:txEl>
                                          </p:spTgt>
                                        </p:tgtEl>
                                        <p:attrNameLst>
                                          <p:attrName>style.visibility</p:attrName>
                                        </p:attrNameLst>
                                      </p:cBhvr>
                                      <p:to>
                                        <p:strVal val="visible"/>
                                      </p:to>
                                    </p:set>
                                    <p:animEffect transition="in" filter="checkerboard(across)">
                                      <p:cBhvr>
                                        <p:cTn id="23" dur="500"/>
                                        <p:tgtEl>
                                          <p:spTgt spid="61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159">
                                            <p:txEl>
                                              <p:pRg st="5" end="5"/>
                                            </p:txEl>
                                          </p:spTgt>
                                        </p:tgtEl>
                                        <p:attrNameLst>
                                          <p:attrName>style.visibility</p:attrName>
                                        </p:attrNameLst>
                                      </p:cBhvr>
                                      <p:to>
                                        <p:strVal val="visible"/>
                                      </p:to>
                                    </p:set>
                                    <p:animEffect transition="in" filter="checkerboard(across)">
                                      <p:cBhvr>
                                        <p:cTn id="28" dur="500"/>
                                        <p:tgtEl>
                                          <p:spTgt spid="615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159">
                                            <p:txEl>
                                              <p:pRg st="6" end="6"/>
                                            </p:txEl>
                                          </p:spTgt>
                                        </p:tgtEl>
                                        <p:attrNameLst>
                                          <p:attrName>style.visibility</p:attrName>
                                        </p:attrNameLst>
                                      </p:cBhvr>
                                      <p:to>
                                        <p:strVal val="visible"/>
                                      </p:to>
                                    </p:set>
                                    <p:animEffect transition="in" filter="checkerboard(across)">
                                      <p:cBhvr>
                                        <p:cTn id="33" dur="500"/>
                                        <p:tgtEl>
                                          <p:spTgt spid="61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50365-224D-47F7-96A8-4F10CB4F106E}"/>
              </a:ext>
            </a:extLst>
          </p:cNvPr>
          <p:cNvSpPr>
            <a:spLocks noGrp="1"/>
          </p:cNvSpPr>
          <p:nvPr>
            <p:ph idx="1"/>
          </p:nvPr>
        </p:nvSpPr>
        <p:spPr>
          <a:xfrm>
            <a:off x="457200" y="1409700"/>
            <a:ext cx="6791322" cy="2524125"/>
          </a:xfrm>
        </p:spPr>
        <p:txBody>
          <a:bodyPr>
            <a:normAutofit/>
          </a:bodyPr>
          <a:lstStyle/>
          <a:p>
            <a:pPr marL="0" indent="0">
              <a:buNone/>
            </a:pPr>
            <a:r>
              <a:rPr lang="en-US" dirty="0"/>
              <a:t>Stage 1: Forming - Monday</a:t>
            </a:r>
          </a:p>
          <a:p>
            <a:pPr marL="0" indent="0">
              <a:buNone/>
            </a:pPr>
            <a:r>
              <a:rPr lang="en-US" dirty="0"/>
              <a:t>Stage 2: Storming - Tuesday</a:t>
            </a:r>
          </a:p>
          <a:p>
            <a:pPr marL="0" indent="0">
              <a:buNone/>
            </a:pPr>
            <a:r>
              <a:rPr lang="en-US" dirty="0"/>
              <a:t>Stage 3: Norming - Wednesday</a:t>
            </a:r>
          </a:p>
          <a:p>
            <a:pPr marL="0" indent="0">
              <a:buNone/>
            </a:pPr>
            <a:r>
              <a:rPr lang="en-US" dirty="0"/>
              <a:t>Stage 4: Performing – Thursday/Friday</a:t>
            </a:r>
          </a:p>
        </p:txBody>
      </p:sp>
      <p:sp>
        <p:nvSpPr>
          <p:cNvPr id="4" name="Rectangle 14">
            <a:extLst>
              <a:ext uri="{FF2B5EF4-FFF2-40B4-BE49-F238E27FC236}">
                <a16:creationId xmlns:a16="http://schemas.microsoft.com/office/drawing/2014/main" id="{26238D84-0B88-497F-AD66-6689D3686150}"/>
              </a:ext>
            </a:extLst>
          </p:cNvPr>
          <p:cNvSpPr txBox="1">
            <a:spLocks noChangeArrowheads="1"/>
          </p:cNvSpPr>
          <p:nvPr/>
        </p:nvSpPr>
        <p:spPr>
          <a:xfrm>
            <a:off x="0" y="9525"/>
            <a:ext cx="8229600" cy="828675"/>
          </a:xfrm>
          <a:prstGeom prst="rect">
            <a:avLst/>
          </a:prstGeom>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F4283"/>
                </a:solidFill>
              </a:rPr>
              <a:t>Stages of Team Development</a:t>
            </a:r>
          </a:p>
        </p:txBody>
      </p:sp>
      <p:grpSp>
        <p:nvGrpSpPr>
          <p:cNvPr id="15" name="Group 14">
            <a:extLst>
              <a:ext uri="{FF2B5EF4-FFF2-40B4-BE49-F238E27FC236}">
                <a16:creationId xmlns:a16="http://schemas.microsoft.com/office/drawing/2014/main" id="{F7028FEB-606C-4D77-82F4-D417A0CFD19F}"/>
              </a:ext>
            </a:extLst>
          </p:cNvPr>
          <p:cNvGrpSpPr/>
          <p:nvPr/>
        </p:nvGrpSpPr>
        <p:grpSpPr>
          <a:xfrm>
            <a:off x="1247775" y="4712970"/>
            <a:ext cx="6480810" cy="963930"/>
            <a:chOff x="552450" y="4712970"/>
            <a:chExt cx="6480810" cy="963930"/>
          </a:xfrm>
        </p:grpSpPr>
        <p:cxnSp>
          <p:nvCxnSpPr>
            <p:cNvPr id="6" name="Straight Connector 5">
              <a:extLst>
                <a:ext uri="{FF2B5EF4-FFF2-40B4-BE49-F238E27FC236}">
                  <a16:creationId xmlns:a16="http://schemas.microsoft.com/office/drawing/2014/main" id="{480E42A9-13C4-4315-9FD1-9BFE712AE2B1}"/>
                </a:ext>
              </a:extLst>
            </p:cNvPr>
            <p:cNvCxnSpPr/>
            <p:nvPr/>
          </p:nvCxnSpPr>
          <p:spPr>
            <a:xfrm>
              <a:off x="552450" y="5676900"/>
              <a:ext cx="1628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49C2C6D-171B-4823-8F71-7999F3590E7F}"/>
                </a:ext>
              </a:extLst>
            </p:cNvPr>
            <p:cNvCxnSpPr/>
            <p:nvPr/>
          </p:nvCxnSpPr>
          <p:spPr>
            <a:xfrm flipV="1">
              <a:off x="2167890" y="5353050"/>
              <a:ext cx="0" cy="32385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313E6BD-249B-4A6A-8985-03AB3D9FCD33}"/>
                </a:ext>
              </a:extLst>
            </p:cNvPr>
            <p:cNvCxnSpPr/>
            <p:nvPr/>
          </p:nvCxnSpPr>
          <p:spPr>
            <a:xfrm>
              <a:off x="2162175" y="5353050"/>
              <a:ext cx="1628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DB7346B-EC95-490D-8A59-C902D73E6247}"/>
                </a:ext>
              </a:extLst>
            </p:cNvPr>
            <p:cNvCxnSpPr/>
            <p:nvPr/>
          </p:nvCxnSpPr>
          <p:spPr>
            <a:xfrm flipV="1">
              <a:off x="3790950" y="5034915"/>
              <a:ext cx="0" cy="32385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FF9F068-903C-40A5-9938-61658B387039}"/>
                </a:ext>
              </a:extLst>
            </p:cNvPr>
            <p:cNvCxnSpPr/>
            <p:nvPr/>
          </p:nvCxnSpPr>
          <p:spPr>
            <a:xfrm>
              <a:off x="3785235" y="5033010"/>
              <a:ext cx="1628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16F3CA3-90DE-4279-8D12-B14E20606B9B}"/>
                </a:ext>
              </a:extLst>
            </p:cNvPr>
            <p:cNvCxnSpPr/>
            <p:nvPr/>
          </p:nvCxnSpPr>
          <p:spPr>
            <a:xfrm flipV="1">
              <a:off x="5410200" y="4714875"/>
              <a:ext cx="0" cy="32385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F51EBE1-209D-4A17-87F4-D832373744F4}"/>
                </a:ext>
              </a:extLst>
            </p:cNvPr>
            <p:cNvCxnSpPr/>
            <p:nvPr/>
          </p:nvCxnSpPr>
          <p:spPr>
            <a:xfrm>
              <a:off x="5404485" y="4712970"/>
              <a:ext cx="1628775"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CE8B66B8-0D98-4D3A-AEE4-5769E88DB311}"/>
              </a:ext>
            </a:extLst>
          </p:cNvPr>
          <p:cNvSpPr txBox="1"/>
          <p:nvPr/>
        </p:nvSpPr>
        <p:spPr>
          <a:xfrm>
            <a:off x="1247775" y="5276850"/>
            <a:ext cx="1476360" cy="461665"/>
          </a:xfrm>
          <a:prstGeom prst="rect">
            <a:avLst/>
          </a:prstGeom>
          <a:noFill/>
        </p:spPr>
        <p:txBody>
          <a:bodyPr wrap="square" rtlCol="0">
            <a:spAutoFit/>
          </a:bodyPr>
          <a:lstStyle/>
          <a:p>
            <a:pPr algn="ctr"/>
            <a:r>
              <a:rPr lang="en-US" sz="2400" b="1" dirty="0">
                <a:solidFill>
                  <a:srgbClr val="C00000"/>
                </a:solidFill>
              </a:rPr>
              <a:t>Form</a:t>
            </a:r>
          </a:p>
        </p:txBody>
      </p:sp>
      <p:sp>
        <p:nvSpPr>
          <p:cNvPr id="17" name="TextBox 16">
            <a:extLst>
              <a:ext uri="{FF2B5EF4-FFF2-40B4-BE49-F238E27FC236}">
                <a16:creationId xmlns:a16="http://schemas.microsoft.com/office/drawing/2014/main" id="{0741B613-9F58-4038-BDF2-470A7A19AAFB}"/>
              </a:ext>
            </a:extLst>
          </p:cNvPr>
          <p:cNvSpPr txBox="1"/>
          <p:nvPr/>
        </p:nvSpPr>
        <p:spPr>
          <a:xfrm>
            <a:off x="2971800" y="4953000"/>
            <a:ext cx="1476360" cy="461665"/>
          </a:xfrm>
          <a:prstGeom prst="rect">
            <a:avLst/>
          </a:prstGeom>
          <a:noFill/>
        </p:spPr>
        <p:txBody>
          <a:bodyPr wrap="square" rtlCol="0">
            <a:spAutoFit/>
          </a:bodyPr>
          <a:lstStyle/>
          <a:p>
            <a:pPr algn="ctr"/>
            <a:r>
              <a:rPr lang="en-US" sz="2400" b="1" dirty="0">
                <a:solidFill>
                  <a:srgbClr val="C00000"/>
                </a:solidFill>
              </a:rPr>
              <a:t>Storm</a:t>
            </a:r>
          </a:p>
        </p:txBody>
      </p:sp>
      <p:sp>
        <p:nvSpPr>
          <p:cNvPr id="18" name="TextBox 17">
            <a:extLst>
              <a:ext uri="{FF2B5EF4-FFF2-40B4-BE49-F238E27FC236}">
                <a16:creationId xmlns:a16="http://schemas.microsoft.com/office/drawing/2014/main" id="{AFCEB108-6569-48BC-94D7-3785CCF5D0CF}"/>
              </a:ext>
            </a:extLst>
          </p:cNvPr>
          <p:cNvSpPr txBox="1"/>
          <p:nvPr/>
        </p:nvSpPr>
        <p:spPr>
          <a:xfrm>
            <a:off x="4524360" y="4629270"/>
            <a:ext cx="1476360" cy="461665"/>
          </a:xfrm>
          <a:prstGeom prst="rect">
            <a:avLst/>
          </a:prstGeom>
          <a:noFill/>
        </p:spPr>
        <p:txBody>
          <a:bodyPr wrap="square" rtlCol="0">
            <a:spAutoFit/>
          </a:bodyPr>
          <a:lstStyle/>
          <a:p>
            <a:pPr algn="ctr"/>
            <a:r>
              <a:rPr lang="en-US" sz="2400" b="1" dirty="0">
                <a:solidFill>
                  <a:srgbClr val="C00000"/>
                </a:solidFill>
              </a:rPr>
              <a:t>Norm</a:t>
            </a:r>
          </a:p>
        </p:txBody>
      </p:sp>
      <p:sp>
        <p:nvSpPr>
          <p:cNvPr id="19" name="TextBox 18">
            <a:extLst>
              <a:ext uri="{FF2B5EF4-FFF2-40B4-BE49-F238E27FC236}">
                <a16:creationId xmlns:a16="http://schemas.microsoft.com/office/drawing/2014/main" id="{2E9311E1-02B8-4CBE-9314-A1B40AEFBF18}"/>
              </a:ext>
            </a:extLst>
          </p:cNvPr>
          <p:cNvSpPr txBox="1"/>
          <p:nvPr/>
        </p:nvSpPr>
        <p:spPr>
          <a:xfrm>
            <a:off x="6109335" y="4303873"/>
            <a:ext cx="1476360" cy="461665"/>
          </a:xfrm>
          <a:prstGeom prst="rect">
            <a:avLst/>
          </a:prstGeom>
          <a:noFill/>
        </p:spPr>
        <p:txBody>
          <a:bodyPr wrap="square" rtlCol="0">
            <a:spAutoFit/>
          </a:bodyPr>
          <a:lstStyle/>
          <a:p>
            <a:pPr algn="ctr"/>
            <a:r>
              <a:rPr lang="en-US" sz="2400" b="1" dirty="0">
                <a:solidFill>
                  <a:srgbClr val="C00000"/>
                </a:solidFill>
              </a:rPr>
              <a:t>Perform</a:t>
            </a:r>
          </a:p>
        </p:txBody>
      </p:sp>
    </p:spTree>
    <p:extLst>
      <p:ext uri="{BB962C8B-B14F-4D97-AF65-F5344CB8AC3E}">
        <p14:creationId xmlns:p14="http://schemas.microsoft.com/office/powerpoint/2010/main" val="37703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229600" cy="5562600"/>
          </a:xfrm>
        </p:spPr>
        <p:txBody>
          <a:bodyPr>
            <a:noAutofit/>
          </a:bodyPr>
          <a:lstStyle/>
          <a:p>
            <a:pPr>
              <a:lnSpc>
                <a:spcPct val="120000"/>
              </a:lnSpc>
              <a:buClr>
                <a:srgbClr val="C00000"/>
              </a:buClr>
            </a:pPr>
            <a:r>
              <a:rPr lang="en-US" sz="2800" b="1" dirty="0">
                <a:latin typeface="Arial" pitchFamily="34" charset="0"/>
                <a:cs typeface="Arial" pitchFamily="34" charset="0"/>
              </a:rPr>
              <a:t> Review Project Information</a:t>
            </a:r>
          </a:p>
          <a:p>
            <a:pPr lvl="1">
              <a:lnSpc>
                <a:spcPct val="120000"/>
              </a:lnSpc>
              <a:buClr>
                <a:srgbClr val="C00000"/>
              </a:buClr>
            </a:pPr>
            <a:r>
              <a:rPr lang="en-US" b="1" dirty="0">
                <a:latin typeface="Arial" pitchFamily="34" charset="0"/>
                <a:cs typeface="Arial" pitchFamily="34" charset="0"/>
              </a:rPr>
              <a:t> Discuss Design/Estimate</a:t>
            </a:r>
          </a:p>
          <a:p>
            <a:pPr lvl="1">
              <a:lnSpc>
                <a:spcPct val="120000"/>
              </a:lnSpc>
              <a:buClr>
                <a:srgbClr val="C00000"/>
              </a:buClr>
            </a:pPr>
            <a:r>
              <a:rPr lang="en-US" b="1" dirty="0">
                <a:latin typeface="Arial" pitchFamily="34" charset="0"/>
                <a:cs typeface="Arial" pitchFamily="34" charset="0"/>
              </a:rPr>
              <a:t> Develop Questions for Design Team</a:t>
            </a:r>
          </a:p>
          <a:p>
            <a:pPr lvl="2">
              <a:lnSpc>
                <a:spcPct val="120000"/>
              </a:lnSpc>
              <a:buClr>
                <a:srgbClr val="C00000"/>
              </a:buClr>
            </a:pPr>
            <a:r>
              <a:rPr lang="en-US" sz="2800" b="1" dirty="0">
                <a:latin typeface="Arial" pitchFamily="34" charset="0"/>
                <a:cs typeface="Arial" pitchFamily="34" charset="0"/>
              </a:rPr>
              <a:t>Constraints ?</a:t>
            </a:r>
          </a:p>
          <a:p>
            <a:pPr lvl="2">
              <a:lnSpc>
                <a:spcPct val="120000"/>
              </a:lnSpc>
              <a:buClr>
                <a:srgbClr val="C00000"/>
              </a:buClr>
            </a:pPr>
            <a:r>
              <a:rPr lang="en-US" sz="2800" b="1" dirty="0">
                <a:latin typeface="Arial" pitchFamily="34" charset="0"/>
                <a:cs typeface="Arial" pitchFamily="34" charset="0"/>
              </a:rPr>
              <a:t>Major issues?</a:t>
            </a:r>
          </a:p>
          <a:p>
            <a:pPr lvl="2">
              <a:lnSpc>
                <a:spcPct val="120000"/>
              </a:lnSpc>
              <a:buClr>
                <a:srgbClr val="C00000"/>
              </a:buClr>
            </a:pPr>
            <a:r>
              <a:rPr lang="en-US" sz="2800" b="1" dirty="0">
                <a:latin typeface="Arial" pitchFamily="34" charset="0"/>
                <a:cs typeface="Arial" pitchFamily="34" charset="0"/>
              </a:rPr>
              <a:t>What keeps you up at night?</a:t>
            </a:r>
          </a:p>
          <a:p>
            <a:pPr lvl="2">
              <a:lnSpc>
                <a:spcPct val="120000"/>
              </a:lnSpc>
              <a:buClr>
                <a:srgbClr val="C00000"/>
              </a:buClr>
            </a:pPr>
            <a:r>
              <a:rPr lang="en-US" sz="2800" b="1" dirty="0">
                <a:latin typeface="Arial" pitchFamily="34" charset="0"/>
                <a:cs typeface="Arial" pitchFamily="34" charset="0"/>
              </a:rPr>
              <a:t>Significant Risks?</a:t>
            </a:r>
          </a:p>
          <a:p>
            <a:pPr lvl="1">
              <a:lnSpc>
                <a:spcPct val="120000"/>
              </a:lnSpc>
              <a:buClr>
                <a:srgbClr val="C00000"/>
              </a:buClr>
            </a:pPr>
            <a:r>
              <a:rPr lang="en-US" b="1" dirty="0">
                <a:latin typeface="Arial" pitchFamily="34" charset="0"/>
                <a:cs typeface="Arial" pitchFamily="34" charset="0"/>
              </a:rPr>
              <a:t> Identify any missing information</a:t>
            </a:r>
          </a:p>
          <a:p>
            <a:pPr>
              <a:lnSpc>
                <a:spcPct val="120000"/>
              </a:lnSpc>
              <a:buClr>
                <a:srgbClr val="C00000"/>
              </a:buClr>
            </a:pPr>
            <a:r>
              <a:rPr lang="en-US" sz="2800" b="1" dirty="0">
                <a:latin typeface="Arial" pitchFamily="34" charset="0"/>
                <a:cs typeface="Arial" pitchFamily="34" charset="0"/>
              </a:rPr>
              <a:t>Team Briefing – Design Team contact info</a:t>
            </a:r>
          </a:p>
          <a:p>
            <a:pPr lvl="1">
              <a:lnSpc>
                <a:spcPct val="120000"/>
              </a:lnSpc>
              <a:buClr>
                <a:srgbClr val="C00000"/>
              </a:buClr>
              <a:buNone/>
            </a:pPr>
            <a:endParaRPr lang="en-US" b="1"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743200"/>
            <a:ext cx="2514600" cy="2514600"/>
          </a:xfrm>
          <a:prstGeom prst="rect">
            <a:avLst/>
          </a:prstGeom>
        </p:spPr>
      </p:pic>
      <p:sp>
        <p:nvSpPr>
          <p:cNvPr id="5" name="Slide Number Placeholder 5"/>
          <p:cNvSpPr>
            <a:spLocks noGrp="1"/>
          </p:cNvSpPr>
          <p:nvPr>
            <p:ph type="sldNum" sz="quarter" idx="4"/>
          </p:nvPr>
        </p:nvSpPr>
        <p:spPr>
          <a:xfrm>
            <a:off x="6553200" y="6484780"/>
            <a:ext cx="2133600" cy="326748"/>
          </a:xfrm>
        </p:spPr>
        <p:txBody>
          <a:bodyPr/>
          <a:lstStyle/>
          <a:p>
            <a:r>
              <a:rPr lang="en-US" dirty="0"/>
              <a:t>23</a:t>
            </a:r>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Information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42035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US" dirty="0"/>
              <a:t>24</a:t>
            </a:r>
          </a:p>
        </p:txBody>
      </p:sp>
      <p:sp>
        <p:nvSpPr>
          <p:cNvPr id="3" name="Content Placeholder 2"/>
          <p:cNvSpPr>
            <a:spLocks noGrp="1"/>
          </p:cNvSpPr>
          <p:nvPr>
            <p:ph idx="4294967295"/>
          </p:nvPr>
        </p:nvSpPr>
        <p:spPr>
          <a:xfrm>
            <a:off x="0" y="990600"/>
            <a:ext cx="8229600" cy="4525963"/>
          </a:xfrm>
        </p:spPr>
        <p:txBody>
          <a:bodyPr/>
          <a:lstStyle/>
          <a:p>
            <a:pPr>
              <a:buClr>
                <a:srgbClr val="C00000"/>
              </a:buClr>
            </a:pPr>
            <a:r>
              <a:rPr lang="en-US" b="1" dirty="0"/>
              <a:t>Site Visit</a:t>
            </a:r>
          </a:p>
          <a:p>
            <a:pPr lvl="1">
              <a:buClr>
                <a:srgbClr val="C00000"/>
              </a:buClr>
            </a:pPr>
            <a:r>
              <a:rPr lang="en-US" b="1" dirty="0"/>
              <a:t>Meet at site and walk the site as a team</a:t>
            </a:r>
          </a:p>
          <a:p>
            <a:pPr lvl="1">
              <a:buClr>
                <a:srgbClr val="C00000"/>
              </a:buClr>
            </a:pPr>
            <a:r>
              <a:rPr lang="en-US" b="1" dirty="0"/>
              <a:t>Record any observations</a:t>
            </a:r>
          </a:p>
          <a:p>
            <a:pPr lvl="1">
              <a:buClr>
                <a:srgbClr val="C00000"/>
              </a:buClr>
            </a:pPr>
            <a:r>
              <a:rPr lang="en-US" b="1" dirty="0"/>
              <a:t>Take Pictures</a:t>
            </a:r>
          </a:p>
          <a:p>
            <a:pPr>
              <a:buClr>
                <a:srgbClr val="C00000"/>
              </a:buClr>
            </a:pPr>
            <a:r>
              <a:rPr lang="en-US" b="1" dirty="0"/>
              <a:t>Post Site Visit</a:t>
            </a:r>
          </a:p>
          <a:p>
            <a:pPr lvl="1">
              <a:buClr>
                <a:srgbClr val="C00000"/>
              </a:buClr>
            </a:pPr>
            <a:r>
              <a:rPr lang="en-US" b="1" dirty="0"/>
              <a:t>Collect group observations</a:t>
            </a:r>
          </a:p>
          <a:p>
            <a:pPr lvl="1">
              <a:buClr>
                <a:srgbClr val="C00000"/>
              </a:buClr>
            </a:pPr>
            <a:r>
              <a:rPr lang="en-US" b="1" dirty="0"/>
              <a:t>Review Cost Model</a:t>
            </a:r>
          </a:p>
          <a:p>
            <a:pPr lvl="1">
              <a:buClr>
                <a:srgbClr val="C00000"/>
              </a:buClr>
            </a:pPr>
            <a:r>
              <a:rPr lang="en-US" b="1" dirty="0"/>
              <a:t>Areas of Review</a:t>
            </a:r>
          </a:p>
          <a:p>
            <a:pPr lvl="1">
              <a:buClr>
                <a:srgbClr val="C00000"/>
              </a:buClr>
              <a:buNone/>
            </a:pPr>
            <a:endParaRPr lang="en-US" b="1" dirty="0"/>
          </a:p>
          <a:p>
            <a:pPr lvl="1">
              <a:buClr>
                <a:srgbClr val="C00000"/>
              </a:buClr>
              <a:buNone/>
            </a:pPr>
            <a:endParaRPr lang="en-US" b="1" dirty="0"/>
          </a:p>
          <a:p>
            <a:pPr lvl="1">
              <a:buClr>
                <a:srgbClr val="C00000"/>
              </a:buClr>
              <a:buNone/>
            </a:pPr>
            <a:endParaRPr lang="en-US" b="1" dirty="0"/>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Information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10121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4294967295"/>
          </p:nvPr>
        </p:nvSpPr>
        <p:spPr>
          <a:xfrm>
            <a:off x="0" y="914400"/>
            <a:ext cx="8610600" cy="5334000"/>
          </a:xfrm>
        </p:spPr>
        <p:txBody>
          <a:bodyPr/>
          <a:lstStyle/>
          <a:p>
            <a:pPr marL="0" indent="0" algn="ctr">
              <a:buNone/>
            </a:pPr>
            <a:r>
              <a:rPr lang="en-US" b="1" i="1" dirty="0">
                <a:solidFill>
                  <a:srgbClr val="336699"/>
                </a:solidFill>
              </a:rPr>
              <a:t> </a:t>
            </a:r>
            <a:r>
              <a:rPr lang="en-US" sz="2800" b="1" i="1" dirty="0">
                <a:solidFill>
                  <a:srgbClr val="336699"/>
                </a:solidFill>
              </a:rPr>
              <a:t>20% of functions contain 80% of cost</a:t>
            </a:r>
          </a:p>
        </p:txBody>
      </p:sp>
      <p:graphicFrame>
        <p:nvGraphicFramePr>
          <p:cNvPr id="12" name="Chart 11"/>
          <p:cNvGraphicFramePr>
            <a:graphicFrameLocks/>
          </p:cNvGraphicFramePr>
          <p:nvPr>
            <p:extLst>
              <p:ext uri="{D42A27DB-BD31-4B8C-83A1-F6EECF244321}">
                <p14:modId xmlns:p14="http://schemas.microsoft.com/office/powerpoint/2010/main" val="3105641175"/>
              </p:ext>
            </p:extLst>
          </p:nvPr>
        </p:nvGraphicFramePr>
        <p:xfrm>
          <a:off x="685800" y="1524000"/>
          <a:ext cx="7620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Cloud 6"/>
          <p:cNvSpPr/>
          <p:nvPr/>
        </p:nvSpPr>
        <p:spPr bwMode="auto">
          <a:xfrm>
            <a:off x="1828800" y="2057400"/>
            <a:ext cx="1828800" cy="3429000"/>
          </a:xfrm>
          <a:prstGeom prst="cloud">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Cost Model Pareto</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8" name="Slide Number Placeholder 4"/>
          <p:cNvSpPr>
            <a:spLocks noGrp="1"/>
          </p:cNvSpPr>
          <p:nvPr>
            <p:ph type="sldNum" sz="quarter" idx="4"/>
          </p:nvPr>
        </p:nvSpPr>
        <p:spPr>
          <a:xfrm>
            <a:off x="6553200" y="6484780"/>
            <a:ext cx="2133600" cy="326748"/>
          </a:xfrm>
        </p:spPr>
        <p:txBody>
          <a:bodyPr/>
          <a:lstStyle/>
          <a:p>
            <a:r>
              <a:rPr lang="en-US" dirty="0"/>
              <a:t>25</a:t>
            </a:r>
          </a:p>
        </p:txBody>
      </p:sp>
    </p:spTree>
    <p:extLst>
      <p:ext uri="{BB962C8B-B14F-4D97-AF65-F5344CB8AC3E}">
        <p14:creationId xmlns:p14="http://schemas.microsoft.com/office/powerpoint/2010/main" val="3010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2" dur="500"/>
                                        <p:tgtEl>
                                          <p:spTgt spid="13">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8534400" cy="2209800"/>
          </a:xfrm>
        </p:spPr>
        <p:txBody>
          <a:bodyPr/>
          <a:lstStyle/>
          <a:p>
            <a:r>
              <a:rPr lang="en-US" sz="3200" b="1" dirty="0"/>
              <a:t>Intent or purpose that a product or service is expected to perform.</a:t>
            </a:r>
          </a:p>
          <a:p>
            <a:r>
              <a:rPr lang="en-US" sz="3200" b="1" dirty="0"/>
              <a:t>Expressed in 2 words, active verb and measurable noun.</a:t>
            </a:r>
          </a:p>
        </p:txBody>
      </p:sp>
      <p:sp>
        <p:nvSpPr>
          <p:cNvPr id="6" name="TextBox 5"/>
          <p:cNvSpPr txBox="1"/>
          <p:nvPr/>
        </p:nvSpPr>
        <p:spPr>
          <a:xfrm>
            <a:off x="2209800" y="4419600"/>
            <a:ext cx="4724400" cy="646331"/>
          </a:xfrm>
          <a:prstGeom prst="rect">
            <a:avLst/>
          </a:prstGeom>
          <a:noFill/>
        </p:spPr>
        <p:txBody>
          <a:bodyPr wrap="square" rtlCol="0">
            <a:spAutoFit/>
          </a:bodyPr>
          <a:lstStyle/>
          <a:p>
            <a:pPr algn="ctr"/>
            <a:r>
              <a:rPr lang="en-US" sz="3600" b="1" i="1" u="sng" dirty="0">
                <a:solidFill>
                  <a:srgbClr val="C00000"/>
                </a:solidFill>
                <a:effectLst>
                  <a:outerShdw blurRad="38100" dist="38100" dir="2700000" algn="tl">
                    <a:srgbClr val="000000">
                      <a:alpha val="43137"/>
                    </a:srgbClr>
                  </a:outerShdw>
                </a:effectLst>
                <a:latin typeface="+mn-lt"/>
              </a:rPr>
              <a:t>WHAT DOES IT DO?</a:t>
            </a:r>
          </a:p>
        </p:txBody>
      </p:sp>
      <p:sp>
        <p:nvSpPr>
          <p:cNvPr id="8" name="Title 1"/>
          <p:cNvSpPr txBox="1">
            <a:spLocks/>
          </p:cNvSpPr>
          <p:nvPr/>
        </p:nvSpPr>
        <p:spPr bwMode="auto">
          <a:xfrm>
            <a:off x="1981200" y="1295400"/>
            <a:ext cx="51816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6699"/>
                </a:solidFill>
                <a:uLnTx/>
                <a:uFillTx/>
                <a:latin typeface="+mj-lt"/>
                <a:ea typeface="+mj-ea"/>
                <a:cs typeface="+mj-cs"/>
              </a:rPr>
              <a:t>What is Function?</a:t>
            </a:r>
          </a:p>
        </p:txBody>
      </p:sp>
      <p:sp>
        <p:nvSpPr>
          <p:cNvPr id="9" name="TextBox 8"/>
          <p:cNvSpPr txBox="1"/>
          <p:nvPr/>
        </p:nvSpPr>
        <p:spPr>
          <a:xfrm>
            <a:off x="1562100" y="5181600"/>
            <a:ext cx="6019800" cy="646331"/>
          </a:xfrm>
          <a:prstGeom prst="rect">
            <a:avLst/>
          </a:prstGeom>
          <a:noFill/>
        </p:spPr>
        <p:txBody>
          <a:bodyPr wrap="square" rtlCol="0">
            <a:spAutoFit/>
          </a:bodyPr>
          <a:lstStyle/>
          <a:p>
            <a:pPr algn="ctr"/>
            <a:r>
              <a:rPr lang="en-US" sz="3600" b="1" i="1" u="sng" dirty="0">
                <a:solidFill>
                  <a:srgbClr val="C00000"/>
                </a:solidFill>
                <a:effectLst>
                  <a:outerShdw blurRad="38100" dist="38100" dir="2700000" algn="tl">
                    <a:srgbClr val="000000">
                      <a:alpha val="43137"/>
                    </a:srgbClr>
                  </a:outerShdw>
                </a:effectLst>
                <a:latin typeface="+mn-lt"/>
              </a:rPr>
              <a:t>WHAT DOES IT DO IT TO?</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10" name="Slide Number Placeholder 5"/>
          <p:cNvSpPr>
            <a:spLocks noGrp="1"/>
          </p:cNvSpPr>
          <p:nvPr>
            <p:ph type="sldNum" sz="quarter" idx="4"/>
          </p:nvPr>
        </p:nvSpPr>
        <p:spPr>
          <a:xfrm>
            <a:off x="6553200" y="6484780"/>
            <a:ext cx="2133600" cy="326748"/>
          </a:xfrm>
        </p:spPr>
        <p:txBody>
          <a:bodyPr/>
          <a:lstStyle/>
          <a:p>
            <a:r>
              <a:rPr lang="en-US" dirty="0"/>
              <a:t>27</a:t>
            </a:r>
          </a:p>
        </p:txBody>
      </p:sp>
    </p:spTree>
    <p:extLst>
      <p:ext uri="{BB962C8B-B14F-4D97-AF65-F5344CB8AC3E}">
        <p14:creationId xmlns:p14="http://schemas.microsoft.com/office/powerpoint/2010/main" val="42413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US" dirty="0"/>
              <a:t>28</a:t>
            </a:r>
          </a:p>
        </p:txBody>
      </p:sp>
      <p:sp>
        <p:nvSpPr>
          <p:cNvPr id="10"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6" name="Picture 5">
            <a:extLst>
              <a:ext uri="{FF2B5EF4-FFF2-40B4-BE49-F238E27FC236}">
                <a16:creationId xmlns:a16="http://schemas.microsoft.com/office/drawing/2014/main" id="{DD83087D-AB1B-4A6A-82A0-A0C182286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424" y="811455"/>
            <a:ext cx="1953576" cy="2942132"/>
          </a:xfrm>
          <a:prstGeom prst="rect">
            <a:avLst/>
          </a:prstGeom>
        </p:spPr>
      </p:pic>
      <p:sp>
        <p:nvSpPr>
          <p:cNvPr id="8" name="TextBox 3">
            <a:extLst>
              <a:ext uri="{FF2B5EF4-FFF2-40B4-BE49-F238E27FC236}">
                <a16:creationId xmlns:a16="http://schemas.microsoft.com/office/drawing/2014/main" id="{53C3C173-E5E1-4460-9F2C-A2C1050D96E1}"/>
              </a:ext>
            </a:extLst>
          </p:cNvPr>
          <p:cNvSpPr txBox="1"/>
          <p:nvPr/>
        </p:nvSpPr>
        <p:spPr>
          <a:xfrm>
            <a:off x="2520221" y="2672662"/>
            <a:ext cx="43815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t>Calling ‘timeout’ in football results in various actions.</a:t>
            </a:r>
          </a:p>
        </p:txBody>
      </p:sp>
      <p:pic>
        <p:nvPicPr>
          <p:cNvPr id="4" name="Picture 3" descr="A stadium full of people&#10;&#10;Description generated with very high confidence">
            <a:extLst>
              <a:ext uri="{FF2B5EF4-FFF2-40B4-BE49-F238E27FC236}">
                <a16:creationId xmlns:a16="http://schemas.microsoft.com/office/drawing/2014/main" id="{8654C308-EF11-483E-9F66-A3272D8F5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1455"/>
            <a:ext cx="3202926" cy="1921756"/>
          </a:xfrm>
          <a:prstGeom prst="rect">
            <a:avLst/>
          </a:prstGeom>
        </p:spPr>
      </p:pic>
      <p:pic>
        <p:nvPicPr>
          <p:cNvPr id="11" name="Picture 10" descr="A large long train on a track near a bridge&#10;&#10;Description generated with high confidence">
            <a:extLst>
              <a:ext uri="{FF2B5EF4-FFF2-40B4-BE49-F238E27FC236}">
                <a16:creationId xmlns:a16="http://schemas.microsoft.com/office/drawing/2014/main" id="{84E1E65A-0FDE-4DD5-8D47-6BB0F9E31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15117"/>
            <a:ext cx="3405673" cy="2183123"/>
          </a:xfrm>
          <a:prstGeom prst="rect">
            <a:avLst/>
          </a:prstGeom>
        </p:spPr>
      </p:pic>
      <p:pic>
        <p:nvPicPr>
          <p:cNvPr id="13" name="Picture 12" descr="A large crowd of people at a beach&#10;&#10;Description generated with very high confidence">
            <a:extLst>
              <a:ext uri="{FF2B5EF4-FFF2-40B4-BE49-F238E27FC236}">
                <a16:creationId xmlns:a16="http://schemas.microsoft.com/office/drawing/2014/main" id="{DC400E36-57BB-4694-801C-3BD448349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811" y="4215117"/>
            <a:ext cx="2906189" cy="2181178"/>
          </a:xfrm>
          <a:prstGeom prst="rect">
            <a:avLst/>
          </a:prstGeom>
        </p:spPr>
      </p:pic>
    </p:spTree>
    <p:extLst>
      <p:ext uri="{BB962C8B-B14F-4D97-AF65-F5344CB8AC3E}">
        <p14:creationId xmlns:p14="http://schemas.microsoft.com/office/powerpoint/2010/main" val="21289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US" dirty="0"/>
              <a:t>30</a:t>
            </a:r>
          </a:p>
        </p:txBody>
      </p:sp>
      <p:sp>
        <p:nvSpPr>
          <p:cNvPr id="10"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4" name="Picture 3">
            <a:extLst>
              <a:ext uri="{FF2B5EF4-FFF2-40B4-BE49-F238E27FC236}">
                <a16:creationId xmlns:a16="http://schemas.microsoft.com/office/drawing/2014/main" id="{10CE212B-2C7C-48D7-88C7-3086F9101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65" y="1830949"/>
            <a:ext cx="1905000" cy="2868976"/>
          </a:xfrm>
          <a:prstGeom prst="rect">
            <a:avLst/>
          </a:prstGeom>
        </p:spPr>
      </p:pic>
      <p:sp>
        <p:nvSpPr>
          <p:cNvPr id="6" name="TextBox 5">
            <a:extLst>
              <a:ext uri="{FF2B5EF4-FFF2-40B4-BE49-F238E27FC236}">
                <a16:creationId xmlns:a16="http://schemas.microsoft.com/office/drawing/2014/main" id="{28A04151-C876-453F-91A2-19C6FC3C46BD}"/>
              </a:ext>
            </a:extLst>
          </p:cNvPr>
          <p:cNvSpPr txBox="1"/>
          <p:nvPr/>
        </p:nvSpPr>
        <p:spPr>
          <a:xfrm>
            <a:off x="3076832" y="2234385"/>
            <a:ext cx="5609968" cy="2062103"/>
          </a:xfrm>
          <a:prstGeom prst="rect">
            <a:avLst/>
          </a:prstGeom>
          <a:noFill/>
        </p:spPr>
        <p:txBody>
          <a:bodyPr wrap="square" rtlCol="0">
            <a:spAutoFit/>
          </a:bodyPr>
          <a:lstStyle/>
          <a:p>
            <a:r>
              <a:rPr lang="en-US" sz="3200" b="1" dirty="0">
                <a:solidFill>
                  <a:srgbClr val="65686D"/>
                </a:solidFill>
              </a:rPr>
              <a:t>Time out</a:t>
            </a:r>
          </a:p>
          <a:p>
            <a:r>
              <a:rPr lang="en-US" sz="3200" b="1" dirty="0">
                <a:solidFill>
                  <a:srgbClr val="65686D"/>
                </a:solidFill>
              </a:rPr>
              <a:t>How many reasons (Functions) are behind any timeout call by either player, coach or officials?</a:t>
            </a:r>
          </a:p>
        </p:txBody>
      </p:sp>
    </p:spTree>
    <p:extLst>
      <p:ext uri="{BB962C8B-B14F-4D97-AF65-F5344CB8AC3E}">
        <p14:creationId xmlns:p14="http://schemas.microsoft.com/office/powerpoint/2010/main" val="2841735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US" dirty="0"/>
              <a:t>29</a:t>
            </a:r>
          </a:p>
        </p:txBody>
      </p:sp>
      <p:sp>
        <p:nvSpPr>
          <p:cNvPr id="10"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9" name="Picture 24" descr="http://www.pickinsplinters.com/wp-content/uploads/2012/09/uspw_5345158.jpg">
            <a:extLst>
              <a:ext uri="{FF2B5EF4-FFF2-40B4-BE49-F238E27FC236}">
                <a16:creationId xmlns:a16="http://schemas.microsoft.com/office/drawing/2014/main" id="{594B5208-952D-4634-BD07-DB48B61CC4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23" y="1479118"/>
            <a:ext cx="4343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5C2C2E8-5AF1-498B-AD0D-08D96979D2DC}"/>
              </a:ext>
            </a:extLst>
          </p:cNvPr>
          <p:cNvSpPr/>
          <p:nvPr/>
        </p:nvSpPr>
        <p:spPr>
          <a:xfrm>
            <a:off x="22079" y="4544197"/>
            <a:ext cx="3040512" cy="181588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none">
            <a:spAutoFit/>
          </a:bodyPr>
          <a:lstStyle/>
          <a:p>
            <a:pPr marL="514337" indent="-514337">
              <a:buFont typeface="+mj-lt"/>
              <a:buAutoNum type="arabicPeriod"/>
            </a:pPr>
            <a:r>
              <a:rPr lang="en-US" sz="2800" dirty="0">
                <a:solidFill>
                  <a:srgbClr val="FFFFFF"/>
                </a:solidFill>
                <a:effectLst>
                  <a:outerShdw blurRad="38100" dist="38100" dir="2700000" algn="tl">
                    <a:srgbClr val="000000">
                      <a:alpha val="43137"/>
                    </a:srgbClr>
                  </a:outerShdw>
                </a:effectLst>
              </a:rPr>
              <a:t>Conserve Time</a:t>
            </a:r>
          </a:p>
          <a:p>
            <a:pPr marL="514337" indent="-514337">
              <a:buFont typeface="+mj-lt"/>
              <a:buAutoNum type="arabicPeriod"/>
            </a:pPr>
            <a:r>
              <a:rPr lang="en-US" sz="2800" dirty="0">
                <a:solidFill>
                  <a:srgbClr val="FFFFFF"/>
                </a:solidFill>
                <a:effectLst>
                  <a:outerShdw blurRad="38100" dist="38100" dir="2700000" algn="tl">
                    <a:srgbClr val="000000">
                      <a:alpha val="43137"/>
                    </a:srgbClr>
                  </a:outerShdw>
                </a:effectLst>
              </a:rPr>
              <a:t>Convey Strategy</a:t>
            </a:r>
          </a:p>
          <a:p>
            <a:pPr marL="514337" indent="-514337">
              <a:buFont typeface="+mj-lt"/>
              <a:buAutoNum type="arabicPeriod"/>
            </a:pPr>
            <a:r>
              <a:rPr lang="en-US" sz="2800" dirty="0">
                <a:solidFill>
                  <a:srgbClr val="FFFFFF"/>
                </a:solidFill>
                <a:effectLst>
                  <a:outerShdw blurRad="38100" dist="38100" dir="2700000" algn="tl">
                    <a:srgbClr val="000000">
                      <a:alpha val="43137"/>
                    </a:srgbClr>
                  </a:outerShdw>
                </a:effectLst>
              </a:rPr>
              <a:t>Avoid Errors</a:t>
            </a:r>
          </a:p>
          <a:p>
            <a:pPr marL="514337" indent="-514337">
              <a:buFont typeface="+mj-lt"/>
              <a:buAutoNum type="arabicPeriod"/>
            </a:pPr>
            <a:r>
              <a:rPr lang="en-US" sz="2800" dirty="0">
                <a:solidFill>
                  <a:srgbClr val="FFFFFF"/>
                </a:solidFill>
                <a:effectLst>
                  <a:outerShdw blurRad="38100" dist="38100" dir="2700000" algn="tl">
                    <a:srgbClr val="000000">
                      <a:alpha val="43137"/>
                    </a:srgbClr>
                  </a:outerShdw>
                </a:effectLst>
              </a:rPr>
              <a:t>Modify Strategy</a:t>
            </a:r>
          </a:p>
        </p:txBody>
      </p:sp>
      <p:sp>
        <p:nvSpPr>
          <p:cNvPr id="14" name="Rectangle 13">
            <a:extLst>
              <a:ext uri="{FF2B5EF4-FFF2-40B4-BE49-F238E27FC236}">
                <a16:creationId xmlns:a16="http://schemas.microsoft.com/office/drawing/2014/main" id="{4F1A41E3-EF5E-4E8D-BD5A-C61F3395768D}"/>
              </a:ext>
            </a:extLst>
          </p:cNvPr>
          <p:cNvSpPr/>
          <p:nvPr/>
        </p:nvSpPr>
        <p:spPr>
          <a:xfrm>
            <a:off x="5496939" y="1621605"/>
            <a:ext cx="3153236" cy="156966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r"/>
            <a:r>
              <a:rPr lang="en-US" sz="3200" dirty="0">
                <a:solidFill>
                  <a:srgbClr val="FFFFFF"/>
                </a:solidFill>
                <a:effectLst>
                  <a:outerShdw blurRad="38100" dist="38100" dir="2700000" algn="tl">
                    <a:srgbClr val="000000">
                      <a:alpha val="43137"/>
                    </a:srgbClr>
                  </a:outerShdw>
                </a:effectLst>
              </a:rPr>
              <a:t>Stop Clock</a:t>
            </a:r>
          </a:p>
          <a:p>
            <a:pPr algn="r"/>
            <a:r>
              <a:rPr lang="en-US" sz="3200" dirty="0">
                <a:solidFill>
                  <a:srgbClr val="FFFFFF"/>
                </a:solidFill>
                <a:effectLst>
                  <a:outerShdw blurRad="38100" dist="38100" dir="2700000" algn="tl">
                    <a:srgbClr val="000000">
                      <a:alpha val="43137"/>
                    </a:srgbClr>
                  </a:outerShdw>
                </a:effectLst>
              </a:rPr>
              <a:t>Substitute Players</a:t>
            </a:r>
            <a:br>
              <a:rPr lang="en-US" sz="3200" dirty="0">
                <a:solidFill>
                  <a:srgbClr val="FFFFFF"/>
                </a:solidFill>
                <a:effectLst>
                  <a:outerShdw blurRad="38100" dist="38100" dir="2700000" algn="tl">
                    <a:srgbClr val="000000">
                      <a:alpha val="43137"/>
                    </a:srgbClr>
                  </a:outerShdw>
                </a:effectLst>
              </a:rPr>
            </a:br>
            <a:r>
              <a:rPr lang="en-US" sz="3200" dirty="0">
                <a:solidFill>
                  <a:srgbClr val="FFFFFF"/>
                </a:solidFill>
                <a:effectLst>
                  <a:outerShdw blurRad="38100" dist="38100" dir="2700000" algn="tl">
                    <a:srgbClr val="000000">
                      <a:alpha val="43137"/>
                    </a:srgbClr>
                  </a:outerShdw>
                </a:effectLst>
              </a:rPr>
              <a:t>Change Play</a:t>
            </a:r>
          </a:p>
        </p:txBody>
      </p:sp>
      <p:grpSp>
        <p:nvGrpSpPr>
          <p:cNvPr id="7" name="Group 6">
            <a:extLst>
              <a:ext uri="{FF2B5EF4-FFF2-40B4-BE49-F238E27FC236}">
                <a16:creationId xmlns:a16="http://schemas.microsoft.com/office/drawing/2014/main" id="{4067A4C8-AE59-43AB-B048-579B53DE7A80}"/>
              </a:ext>
            </a:extLst>
          </p:cNvPr>
          <p:cNvGrpSpPr/>
          <p:nvPr/>
        </p:nvGrpSpPr>
        <p:grpSpPr>
          <a:xfrm>
            <a:off x="0" y="762001"/>
            <a:ext cx="9144000" cy="717118"/>
            <a:chOff x="0" y="762001"/>
            <a:chExt cx="9144000" cy="717118"/>
          </a:xfrm>
        </p:grpSpPr>
        <p:sp>
          <p:nvSpPr>
            <p:cNvPr id="3" name="Rectangle 2">
              <a:extLst>
                <a:ext uri="{FF2B5EF4-FFF2-40B4-BE49-F238E27FC236}">
                  <a16:creationId xmlns:a16="http://schemas.microsoft.com/office/drawing/2014/main" id="{9509B7D2-7C10-40AD-9B07-312DDDBFF975}"/>
                </a:ext>
              </a:extLst>
            </p:cNvPr>
            <p:cNvSpPr/>
            <p:nvPr/>
          </p:nvSpPr>
          <p:spPr>
            <a:xfrm>
              <a:off x="4690820" y="878237"/>
              <a:ext cx="2484895" cy="52177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B44988-E619-4C7D-8B4F-BA29676E3487}"/>
                </a:ext>
              </a:extLst>
            </p:cNvPr>
            <p:cNvSpPr/>
            <p:nvPr/>
          </p:nvSpPr>
          <p:spPr>
            <a:xfrm>
              <a:off x="1895959" y="878237"/>
              <a:ext cx="1895960" cy="521777"/>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BE531F3E-5A6D-4DAE-8FDA-E464C82433BE}"/>
                </a:ext>
              </a:extLst>
            </p:cNvPr>
            <p:cNvSpPr txBox="1">
              <a:spLocks/>
            </p:cNvSpPr>
            <p:nvPr/>
          </p:nvSpPr>
          <p:spPr>
            <a:xfrm>
              <a:off x="0" y="762001"/>
              <a:ext cx="9144000" cy="7171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ACTION</a:t>
              </a:r>
              <a:r>
                <a:rPr lang="en-US" dirty="0"/>
                <a:t> VS. </a:t>
              </a:r>
              <a:r>
                <a:rPr lang="en-US" dirty="0">
                  <a:solidFill>
                    <a:schemeClr val="bg1"/>
                  </a:solidFill>
                </a:rPr>
                <a:t>FUNCTION</a:t>
              </a:r>
            </a:p>
          </p:txBody>
        </p:sp>
      </p:grpSp>
    </p:spTree>
    <p:extLst>
      <p:ext uri="{BB962C8B-B14F-4D97-AF65-F5344CB8AC3E}">
        <p14:creationId xmlns:p14="http://schemas.microsoft.com/office/powerpoint/2010/main" val="16979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29</a:t>
            </a:fld>
            <a:endParaRPr 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619203223"/>
              </p:ext>
            </p:extLst>
          </p:nvPr>
        </p:nvGraphicFramePr>
        <p:xfrm>
          <a:off x="152400" y="1524001"/>
          <a:ext cx="8763000" cy="425196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472440">
                <a:tc>
                  <a:txBody>
                    <a:bodyPr/>
                    <a:lstStyle/>
                    <a:p>
                      <a:r>
                        <a:rPr lang="en-US" dirty="0"/>
                        <a:t>ITEM</a:t>
                      </a:r>
                    </a:p>
                  </a:txBody>
                  <a:tcPr/>
                </a:tc>
                <a:tc>
                  <a:txBody>
                    <a:bodyPr/>
                    <a:lstStyle/>
                    <a:p>
                      <a:r>
                        <a:rPr lang="en-US" dirty="0"/>
                        <a:t>VERB</a:t>
                      </a:r>
                    </a:p>
                  </a:txBody>
                  <a:tcPr/>
                </a:tc>
                <a:tc>
                  <a:txBody>
                    <a:bodyPr/>
                    <a:lstStyle/>
                    <a:p>
                      <a:r>
                        <a:rPr lang="en-US" dirty="0"/>
                        <a:t>NOUN</a:t>
                      </a:r>
                    </a:p>
                  </a:txBody>
                  <a:tcPr/>
                </a:tc>
                <a:extLst>
                  <a:ext uri="{0D108BD9-81ED-4DB2-BD59-A6C34878D82A}">
                    <a16:rowId xmlns:a16="http://schemas.microsoft.com/office/drawing/2014/main" val="10000"/>
                  </a:ext>
                </a:extLst>
              </a:tr>
              <a:tr h="472440">
                <a:tc>
                  <a:txBody>
                    <a:bodyPr/>
                    <a:lstStyle/>
                    <a:p>
                      <a:r>
                        <a:rPr lang="en-US" dirty="0"/>
                        <a:t>Guardrail</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472440">
                <a:tc>
                  <a:txBody>
                    <a:bodyPr/>
                    <a:lstStyle/>
                    <a:p>
                      <a:r>
                        <a:rPr lang="en-US" dirty="0"/>
                        <a:t>Door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72440">
                <a:tc>
                  <a:txBody>
                    <a:bodyPr/>
                    <a:lstStyle/>
                    <a:p>
                      <a:r>
                        <a:rPr lang="en-US" dirty="0"/>
                        <a:t>Electric Switch</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72440">
                <a:tc>
                  <a:txBody>
                    <a:bodyPr/>
                    <a:lstStyle/>
                    <a:p>
                      <a:r>
                        <a:rPr lang="en-US" dirty="0"/>
                        <a:t>Screwdriver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72440">
                <a:tc>
                  <a:txBody>
                    <a:bodyPr/>
                    <a:lstStyle/>
                    <a:p>
                      <a:r>
                        <a:rPr lang="en-US" dirty="0"/>
                        <a:t>Column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472440">
                <a:tc>
                  <a:txBody>
                    <a:bodyPr/>
                    <a:lstStyle/>
                    <a:p>
                      <a:r>
                        <a:rPr lang="en-US" dirty="0"/>
                        <a:t>Light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472440">
                <a:tc>
                  <a:txBody>
                    <a:bodyPr/>
                    <a:lstStyle/>
                    <a:p>
                      <a:r>
                        <a:rPr lang="en-US" dirty="0"/>
                        <a:t>Fence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472440">
                <a:tc>
                  <a:txBody>
                    <a:bodyPr/>
                    <a:lstStyle/>
                    <a:p>
                      <a:r>
                        <a:rPr lang="en-US" dirty="0"/>
                        <a:t>Landscaping</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7" name="TextBox 6"/>
          <p:cNvSpPr txBox="1"/>
          <p:nvPr/>
        </p:nvSpPr>
        <p:spPr>
          <a:xfrm>
            <a:off x="3151093" y="1981200"/>
            <a:ext cx="2577353" cy="383062"/>
          </a:xfrm>
          <a:prstGeom prst="rect">
            <a:avLst/>
          </a:prstGeom>
          <a:noFill/>
        </p:spPr>
        <p:txBody>
          <a:bodyPr wrap="square" rtlCol="0">
            <a:spAutoFit/>
          </a:bodyPr>
          <a:lstStyle/>
          <a:p>
            <a:r>
              <a:rPr lang="en-US" sz="1800" dirty="0">
                <a:latin typeface="+mn-lt"/>
              </a:rPr>
              <a:t>Re-direct</a:t>
            </a:r>
          </a:p>
        </p:txBody>
      </p:sp>
      <p:sp>
        <p:nvSpPr>
          <p:cNvPr id="8" name="TextBox 7"/>
          <p:cNvSpPr txBox="1"/>
          <p:nvPr/>
        </p:nvSpPr>
        <p:spPr>
          <a:xfrm>
            <a:off x="6033247" y="1981200"/>
            <a:ext cx="2577353" cy="383062"/>
          </a:xfrm>
          <a:prstGeom prst="rect">
            <a:avLst/>
          </a:prstGeom>
          <a:noFill/>
        </p:spPr>
        <p:txBody>
          <a:bodyPr wrap="square" rtlCol="0">
            <a:spAutoFit/>
          </a:bodyPr>
          <a:lstStyle/>
          <a:p>
            <a:r>
              <a:rPr lang="en-US" sz="1800" dirty="0">
                <a:latin typeface="+mn-lt"/>
              </a:rPr>
              <a:t>Vehicle</a:t>
            </a:r>
          </a:p>
        </p:txBody>
      </p:sp>
      <p:sp>
        <p:nvSpPr>
          <p:cNvPr id="23" name="Rectangle 4"/>
          <p:cNvSpPr txBox="1">
            <a:spLocks noChangeArrowheads="1"/>
          </p:cNvSpPr>
          <p:nvPr/>
        </p:nvSpPr>
        <p:spPr>
          <a:xfrm>
            <a:off x="1905000" y="990600"/>
            <a:ext cx="5257800" cy="68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CA" sz="3200" b="1" i="0" u="none" strike="noStrike" kern="0" cap="none" spc="0" normalizeH="0" baseline="0" noProof="0" dirty="0">
                <a:ln>
                  <a:noFill/>
                </a:ln>
                <a:uLnTx/>
                <a:uFillTx/>
                <a:latin typeface="+mn-lt"/>
                <a:ea typeface="+mn-ea"/>
                <a:cs typeface="+mn-cs"/>
              </a:rPr>
              <a:t>Random</a:t>
            </a:r>
            <a:r>
              <a:rPr kumimoji="0" lang="en-CA" sz="3200" b="1" i="0" u="none" strike="noStrike" kern="0" cap="none" spc="0" normalizeH="0" noProof="0" dirty="0">
                <a:ln>
                  <a:noFill/>
                </a:ln>
                <a:uLnTx/>
                <a:uFillTx/>
                <a:latin typeface="+mn-lt"/>
                <a:ea typeface="+mn-ea"/>
                <a:cs typeface="+mn-cs"/>
              </a:rPr>
              <a:t> Function Generation</a:t>
            </a:r>
            <a:endParaRPr kumimoji="0" lang="en-CA" sz="3200" b="1" i="0" u="none" strike="noStrike" kern="0" cap="none" spc="0" normalizeH="0" baseline="0" noProof="0" dirty="0">
              <a:ln>
                <a:noFill/>
              </a:ln>
              <a:uLnTx/>
              <a:uFillTx/>
              <a:latin typeface="+mn-lt"/>
              <a:ea typeface="+mn-ea"/>
              <a:cs typeface="+mn-cs"/>
            </a:endParaRPr>
          </a:p>
        </p:txBody>
      </p:sp>
      <p:sp>
        <p:nvSpPr>
          <p:cNvPr id="25"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24" name="TextBox 23"/>
          <p:cNvSpPr txBox="1"/>
          <p:nvPr/>
        </p:nvSpPr>
        <p:spPr>
          <a:xfrm>
            <a:off x="3151093" y="3895574"/>
            <a:ext cx="2577353" cy="383062"/>
          </a:xfrm>
          <a:prstGeom prst="rect">
            <a:avLst/>
          </a:prstGeom>
          <a:noFill/>
        </p:spPr>
        <p:txBody>
          <a:bodyPr wrap="square" rtlCol="0">
            <a:spAutoFit/>
          </a:bodyPr>
          <a:lstStyle/>
          <a:p>
            <a:r>
              <a:rPr lang="en-US" dirty="0"/>
              <a:t>Transfer</a:t>
            </a:r>
            <a:endParaRPr lang="en-US" sz="1800" dirty="0">
              <a:latin typeface="+mn-lt"/>
            </a:endParaRPr>
          </a:p>
        </p:txBody>
      </p:sp>
      <p:sp>
        <p:nvSpPr>
          <p:cNvPr id="26" name="TextBox 25"/>
          <p:cNvSpPr txBox="1"/>
          <p:nvPr/>
        </p:nvSpPr>
        <p:spPr>
          <a:xfrm>
            <a:off x="6033247" y="3895574"/>
            <a:ext cx="2577353" cy="383062"/>
          </a:xfrm>
          <a:prstGeom prst="rect">
            <a:avLst/>
          </a:prstGeom>
          <a:noFill/>
        </p:spPr>
        <p:txBody>
          <a:bodyPr wrap="square" rtlCol="0">
            <a:spAutoFit/>
          </a:bodyPr>
          <a:lstStyle/>
          <a:p>
            <a:r>
              <a:rPr lang="en-US" sz="1800" dirty="0">
                <a:latin typeface="+mn-lt"/>
              </a:rPr>
              <a:t>Load</a:t>
            </a:r>
          </a:p>
        </p:txBody>
      </p:sp>
      <p:sp>
        <p:nvSpPr>
          <p:cNvPr id="27" name="TextBox 26"/>
          <p:cNvSpPr txBox="1"/>
          <p:nvPr/>
        </p:nvSpPr>
        <p:spPr>
          <a:xfrm>
            <a:off x="3151093" y="4386187"/>
            <a:ext cx="2577353" cy="383062"/>
          </a:xfrm>
          <a:prstGeom prst="rect">
            <a:avLst/>
          </a:prstGeom>
          <a:noFill/>
        </p:spPr>
        <p:txBody>
          <a:bodyPr wrap="square" rtlCol="0">
            <a:spAutoFit/>
          </a:bodyPr>
          <a:lstStyle/>
          <a:p>
            <a:r>
              <a:rPr lang="en-US" sz="1800" dirty="0">
                <a:latin typeface="+mn-lt"/>
              </a:rPr>
              <a:t>Illuminate</a:t>
            </a:r>
          </a:p>
        </p:txBody>
      </p:sp>
      <p:sp>
        <p:nvSpPr>
          <p:cNvPr id="28" name="TextBox 27"/>
          <p:cNvSpPr txBox="1"/>
          <p:nvPr/>
        </p:nvSpPr>
        <p:spPr>
          <a:xfrm>
            <a:off x="6033247" y="4386187"/>
            <a:ext cx="2577353" cy="383062"/>
          </a:xfrm>
          <a:prstGeom prst="rect">
            <a:avLst/>
          </a:prstGeom>
          <a:noFill/>
        </p:spPr>
        <p:txBody>
          <a:bodyPr wrap="square" rtlCol="0">
            <a:spAutoFit/>
          </a:bodyPr>
          <a:lstStyle/>
          <a:p>
            <a:r>
              <a:rPr lang="en-US" sz="1800" dirty="0">
                <a:latin typeface="+mn-lt"/>
              </a:rPr>
              <a:t>Area</a:t>
            </a:r>
          </a:p>
        </p:txBody>
      </p:sp>
      <p:sp>
        <p:nvSpPr>
          <p:cNvPr id="29" name="TextBox 28"/>
          <p:cNvSpPr txBox="1"/>
          <p:nvPr/>
        </p:nvSpPr>
        <p:spPr>
          <a:xfrm>
            <a:off x="3151093" y="4876800"/>
            <a:ext cx="2577353" cy="383062"/>
          </a:xfrm>
          <a:prstGeom prst="rect">
            <a:avLst/>
          </a:prstGeom>
          <a:noFill/>
        </p:spPr>
        <p:txBody>
          <a:bodyPr wrap="square" rtlCol="0">
            <a:spAutoFit/>
          </a:bodyPr>
          <a:lstStyle/>
          <a:p>
            <a:r>
              <a:rPr lang="en-US" sz="1800" dirty="0">
                <a:latin typeface="+mn-lt"/>
              </a:rPr>
              <a:t>Enclose</a:t>
            </a:r>
          </a:p>
        </p:txBody>
      </p:sp>
      <p:sp>
        <p:nvSpPr>
          <p:cNvPr id="30" name="TextBox 29"/>
          <p:cNvSpPr txBox="1"/>
          <p:nvPr/>
        </p:nvSpPr>
        <p:spPr>
          <a:xfrm>
            <a:off x="6033247" y="4876800"/>
            <a:ext cx="2577353" cy="383062"/>
          </a:xfrm>
          <a:prstGeom prst="rect">
            <a:avLst/>
          </a:prstGeom>
          <a:noFill/>
        </p:spPr>
        <p:txBody>
          <a:bodyPr wrap="square" rtlCol="0">
            <a:spAutoFit/>
          </a:bodyPr>
          <a:lstStyle/>
          <a:p>
            <a:r>
              <a:rPr lang="en-US" sz="1800" dirty="0">
                <a:latin typeface="+mn-lt"/>
              </a:rPr>
              <a:t>Area</a:t>
            </a:r>
          </a:p>
        </p:txBody>
      </p:sp>
      <p:sp>
        <p:nvSpPr>
          <p:cNvPr id="31" name="TextBox 30"/>
          <p:cNvSpPr txBox="1"/>
          <p:nvPr/>
        </p:nvSpPr>
        <p:spPr>
          <a:xfrm>
            <a:off x="3151093" y="5339718"/>
            <a:ext cx="2577353" cy="383062"/>
          </a:xfrm>
          <a:prstGeom prst="rect">
            <a:avLst/>
          </a:prstGeom>
          <a:noFill/>
        </p:spPr>
        <p:txBody>
          <a:bodyPr wrap="square" rtlCol="0">
            <a:spAutoFit/>
          </a:bodyPr>
          <a:lstStyle/>
          <a:p>
            <a:r>
              <a:rPr lang="en-US" sz="1800" dirty="0">
                <a:latin typeface="+mn-lt"/>
              </a:rPr>
              <a:t>Improve</a:t>
            </a:r>
          </a:p>
        </p:txBody>
      </p:sp>
      <p:sp>
        <p:nvSpPr>
          <p:cNvPr id="32" name="TextBox 31"/>
          <p:cNvSpPr txBox="1"/>
          <p:nvPr/>
        </p:nvSpPr>
        <p:spPr>
          <a:xfrm>
            <a:off x="6033247" y="5339718"/>
            <a:ext cx="2577353" cy="383062"/>
          </a:xfrm>
          <a:prstGeom prst="rect">
            <a:avLst/>
          </a:prstGeom>
          <a:noFill/>
        </p:spPr>
        <p:txBody>
          <a:bodyPr wrap="square" rtlCol="0">
            <a:spAutoFit/>
          </a:bodyPr>
          <a:lstStyle/>
          <a:p>
            <a:r>
              <a:rPr lang="en-US" sz="1800" dirty="0">
                <a:latin typeface="+mn-lt"/>
              </a:rPr>
              <a:t>Appearance</a:t>
            </a:r>
          </a:p>
        </p:txBody>
      </p:sp>
      <p:sp>
        <p:nvSpPr>
          <p:cNvPr id="33" name="TextBox 32"/>
          <p:cNvSpPr txBox="1"/>
          <p:nvPr/>
        </p:nvSpPr>
        <p:spPr>
          <a:xfrm>
            <a:off x="3151093" y="3438692"/>
            <a:ext cx="2577353" cy="383062"/>
          </a:xfrm>
          <a:prstGeom prst="rect">
            <a:avLst/>
          </a:prstGeom>
          <a:noFill/>
        </p:spPr>
        <p:txBody>
          <a:bodyPr wrap="square" rtlCol="0">
            <a:spAutoFit/>
          </a:bodyPr>
          <a:lstStyle/>
          <a:p>
            <a:r>
              <a:rPr lang="en-US" sz="1800" dirty="0">
                <a:latin typeface="+mn-lt"/>
              </a:rPr>
              <a:t>Transmit</a:t>
            </a:r>
          </a:p>
        </p:txBody>
      </p:sp>
      <p:sp>
        <p:nvSpPr>
          <p:cNvPr id="34" name="TextBox 33"/>
          <p:cNvSpPr txBox="1"/>
          <p:nvPr/>
        </p:nvSpPr>
        <p:spPr>
          <a:xfrm>
            <a:off x="6033247" y="3438692"/>
            <a:ext cx="2577353" cy="383062"/>
          </a:xfrm>
          <a:prstGeom prst="rect">
            <a:avLst/>
          </a:prstGeom>
          <a:noFill/>
        </p:spPr>
        <p:txBody>
          <a:bodyPr wrap="square" rtlCol="0">
            <a:spAutoFit/>
          </a:bodyPr>
          <a:lstStyle/>
          <a:p>
            <a:r>
              <a:rPr lang="en-US" sz="1800" dirty="0">
                <a:latin typeface="+mn-lt"/>
              </a:rPr>
              <a:t>Torque</a:t>
            </a:r>
          </a:p>
        </p:txBody>
      </p:sp>
      <p:sp>
        <p:nvSpPr>
          <p:cNvPr id="35" name="TextBox 34"/>
          <p:cNvSpPr txBox="1"/>
          <p:nvPr/>
        </p:nvSpPr>
        <p:spPr>
          <a:xfrm>
            <a:off x="3151093" y="2975774"/>
            <a:ext cx="2577353" cy="383062"/>
          </a:xfrm>
          <a:prstGeom prst="rect">
            <a:avLst/>
          </a:prstGeom>
          <a:noFill/>
        </p:spPr>
        <p:txBody>
          <a:bodyPr wrap="square" rtlCol="0">
            <a:spAutoFit/>
          </a:bodyPr>
          <a:lstStyle/>
          <a:p>
            <a:r>
              <a:rPr lang="en-US" sz="1800" dirty="0">
                <a:latin typeface="+mn-lt"/>
              </a:rPr>
              <a:t>Interrupt</a:t>
            </a:r>
          </a:p>
        </p:txBody>
      </p:sp>
      <p:sp>
        <p:nvSpPr>
          <p:cNvPr id="36" name="TextBox 35"/>
          <p:cNvSpPr txBox="1"/>
          <p:nvPr/>
        </p:nvSpPr>
        <p:spPr>
          <a:xfrm>
            <a:off x="6033247" y="2975774"/>
            <a:ext cx="2577353" cy="383062"/>
          </a:xfrm>
          <a:prstGeom prst="rect">
            <a:avLst/>
          </a:prstGeom>
          <a:noFill/>
        </p:spPr>
        <p:txBody>
          <a:bodyPr wrap="square" rtlCol="0">
            <a:spAutoFit/>
          </a:bodyPr>
          <a:lstStyle/>
          <a:p>
            <a:r>
              <a:rPr lang="en-US" sz="1800" dirty="0">
                <a:latin typeface="+mn-lt"/>
              </a:rPr>
              <a:t>Current</a:t>
            </a:r>
          </a:p>
        </p:txBody>
      </p:sp>
      <p:sp>
        <p:nvSpPr>
          <p:cNvPr id="37" name="TextBox 36"/>
          <p:cNvSpPr txBox="1"/>
          <p:nvPr/>
        </p:nvSpPr>
        <p:spPr>
          <a:xfrm>
            <a:off x="3151093" y="2522230"/>
            <a:ext cx="2577353" cy="383062"/>
          </a:xfrm>
          <a:prstGeom prst="rect">
            <a:avLst/>
          </a:prstGeom>
          <a:noFill/>
        </p:spPr>
        <p:txBody>
          <a:bodyPr wrap="square" rtlCol="0">
            <a:spAutoFit/>
          </a:bodyPr>
          <a:lstStyle/>
          <a:p>
            <a:r>
              <a:rPr lang="en-US" sz="1800" dirty="0">
                <a:latin typeface="+mn-lt"/>
              </a:rPr>
              <a:t>Control	</a:t>
            </a:r>
          </a:p>
        </p:txBody>
      </p:sp>
      <p:sp>
        <p:nvSpPr>
          <p:cNvPr id="38" name="TextBox 37"/>
          <p:cNvSpPr txBox="1"/>
          <p:nvPr/>
        </p:nvSpPr>
        <p:spPr>
          <a:xfrm>
            <a:off x="6033247" y="2522230"/>
            <a:ext cx="2577353" cy="383062"/>
          </a:xfrm>
          <a:prstGeom prst="rect">
            <a:avLst/>
          </a:prstGeom>
          <a:noFill/>
        </p:spPr>
        <p:txBody>
          <a:bodyPr wrap="square" rtlCol="0">
            <a:spAutoFit/>
          </a:bodyPr>
          <a:lstStyle/>
          <a:p>
            <a:r>
              <a:rPr lang="en-US" sz="1800" dirty="0">
                <a:latin typeface="+mn-lt"/>
              </a:rPr>
              <a:t>Access</a:t>
            </a:r>
          </a:p>
        </p:txBody>
      </p:sp>
    </p:spTree>
    <p:extLst>
      <p:ext uri="{BB962C8B-B14F-4D97-AF65-F5344CB8AC3E}">
        <p14:creationId xmlns:p14="http://schemas.microsoft.com/office/powerpoint/2010/main" val="287248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ox(i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ox(i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ox(i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ox(i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ox(i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ox(i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ox(i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ox(in)">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ox(in)">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box(in)">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4"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a:t>
            </a:fld>
            <a:endParaRPr lang="en-US"/>
          </a:p>
        </p:txBody>
      </p:sp>
      <p:sp>
        <p:nvSpPr>
          <p:cNvPr id="2" name="Title 1"/>
          <p:cNvSpPr>
            <a:spLocks noGrp="1"/>
          </p:cNvSpPr>
          <p:nvPr>
            <p:ph type="title" idx="4294967295"/>
          </p:nvPr>
        </p:nvSpPr>
        <p:spPr>
          <a:xfrm>
            <a:off x="0" y="1"/>
            <a:ext cx="8229600" cy="762000"/>
          </a:xfrm>
        </p:spPr>
        <p:txBody>
          <a:bodyPr>
            <a:normAutofit/>
          </a:bodyPr>
          <a:lstStyle/>
          <a:p>
            <a:pPr algn="l"/>
            <a:r>
              <a:rPr lang="en-US" sz="4000" b="1" dirty="0">
                <a:solidFill>
                  <a:srgbClr val="1F4283"/>
                </a:solidFill>
              </a:rPr>
              <a:t>Background</a:t>
            </a:r>
          </a:p>
        </p:txBody>
      </p:sp>
      <p:sp>
        <p:nvSpPr>
          <p:cNvPr id="3" name="Content Placeholder 2"/>
          <p:cNvSpPr>
            <a:spLocks noGrp="1"/>
          </p:cNvSpPr>
          <p:nvPr>
            <p:ph idx="4294967295"/>
          </p:nvPr>
        </p:nvSpPr>
        <p:spPr>
          <a:xfrm>
            <a:off x="0" y="1066800"/>
            <a:ext cx="7772400" cy="5029200"/>
          </a:xfrm>
        </p:spPr>
        <p:txBody>
          <a:bodyPr>
            <a:normAutofit/>
          </a:bodyPr>
          <a:lstStyle/>
          <a:p>
            <a:pPr>
              <a:spcBef>
                <a:spcPts val="600"/>
              </a:spcBef>
              <a:buClr>
                <a:schemeClr val="tx2"/>
              </a:buClr>
              <a:buFont typeface="Wingdings" pitchFamily="2" charset="2"/>
              <a:buChar char="§"/>
            </a:pPr>
            <a:r>
              <a:rPr lang="en-US" sz="2400" b="1" dirty="0"/>
              <a:t>1947 VE Process Established</a:t>
            </a:r>
          </a:p>
          <a:p>
            <a:pPr>
              <a:spcBef>
                <a:spcPts val="600"/>
              </a:spcBef>
              <a:buClr>
                <a:schemeClr val="tx2"/>
              </a:buClr>
              <a:buFont typeface="Wingdings" pitchFamily="2" charset="2"/>
              <a:buChar char="§"/>
            </a:pPr>
            <a:r>
              <a:rPr lang="en-US" sz="2400" b="1" dirty="0"/>
              <a:t>1954 Adopted by US Navy</a:t>
            </a:r>
          </a:p>
          <a:p>
            <a:pPr>
              <a:spcBef>
                <a:spcPts val="600"/>
              </a:spcBef>
              <a:buClr>
                <a:schemeClr val="tx2"/>
              </a:buClr>
              <a:buFont typeface="Wingdings" pitchFamily="2" charset="2"/>
              <a:buChar char="§"/>
            </a:pPr>
            <a:r>
              <a:rPr lang="en-US" sz="2400" b="1" dirty="0"/>
              <a:t>1959 SAVE International</a:t>
            </a:r>
          </a:p>
          <a:p>
            <a:pPr>
              <a:spcBef>
                <a:spcPts val="600"/>
              </a:spcBef>
              <a:buClr>
                <a:schemeClr val="tx2"/>
              </a:buClr>
              <a:buFont typeface="Wingdings" pitchFamily="2" charset="2"/>
              <a:buChar char="§"/>
            </a:pPr>
            <a:r>
              <a:rPr lang="en-US" sz="2400" b="1" dirty="0"/>
              <a:t>1970 Highway Act</a:t>
            </a:r>
          </a:p>
          <a:p>
            <a:pPr>
              <a:spcBef>
                <a:spcPts val="600"/>
              </a:spcBef>
              <a:buClr>
                <a:schemeClr val="tx2"/>
              </a:buClr>
              <a:buFont typeface="Wingdings" pitchFamily="2" charset="2"/>
              <a:buChar char="§"/>
            </a:pPr>
            <a:r>
              <a:rPr lang="en-US" sz="2400" b="1" dirty="0"/>
              <a:t>1978 FDOT VE Program</a:t>
            </a:r>
          </a:p>
          <a:p>
            <a:pPr>
              <a:spcBef>
                <a:spcPts val="600"/>
              </a:spcBef>
              <a:buClr>
                <a:schemeClr val="tx2"/>
              </a:buClr>
              <a:buFont typeface="Wingdings" pitchFamily="2" charset="2"/>
              <a:buChar char="§"/>
            </a:pPr>
            <a:r>
              <a:rPr lang="en-US" sz="2400" b="1" dirty="0"/>
              <a:t>1995 National Highway Systems Act</a:t>
            </a:r>
          </a:p>
          <a:p>
            <a:pPr>
              <a:spcBef>
                <a:spcPts val="600"/>
              </a:spcBef>
              <a:buClr>
                <a:schemeClr val="tx2"/>
              </a:buClr>
              <a:buFont typeface="Wingdings" pitchFamily="2" charset="2"/>
              <a:buChar char="§"/>
            </a:pPr>
            <a:r>
              <a:rPr lang="en-US" sz="2400" b="1" dirty="0"/>
              <a:t>1997 Federal Regulation (23 CFR 627)</a:t>
            </a:r>
          </a:p>
          <a:p>
            <a:pPr>
              <a:spcBef>
                <a:spcPts val="600"/>
              </a:spcBef>
              <a:buClr>
                <a:schemeClr val="tx2"/>
              </a:buClr>
              <a:buFont typeface="Wingdings" pitchFamily="2" charset="2"/>
              <a:buChar char="§"/>
            </a:pPr>
            <a:r>
              <a:rPr lang="en-US" sz="2400" b="1" dirty="0"/>
              <a:t>2005 SAFETEA-LU</a:t>
            </a:r>
          </a:p>
          <a:p>
            <a:pPr>
              <a:spcBef>
                <a:spcPts val="600"/>
              </a:spcBef>
              <a:buClr>
                <a:schemeClr val="tx2"/>
              </a:buClr>
              <a:buSzPct val="100000"/>
              <a:buFont typeface="Wingdings" pitchFamily="2" charset="2"/>
              <a:buChar char="§"/>
            </a:pPr>
            <a:r>
              <a:rPr lang="en-US" sz="2400" b="1" dirty="0"/>
              <a:t>2012 Updated Federal Regulation</a:t>
            </a:r>
          </a:p>
          <a:p>
            <a:pPr>
              <a:spcBef>
                <a:spcPts val="600"/>
              </a:spcBef>
              <a:buClr>
                <a:schemeClr val="tx2"/>
              </a:buClr>
              <a:buSzPct val="100000"/>
              <a:buFont typeface="Wingdings" pitchFamily="2" charset="2"/>
              <a:buChar char="§"/>
            </a:pPr>
            <a:r>
              <a:rPr lang="en-US" sz="2400" b="1" dirty="0"/>
              <a:t>2012 MAP-21</a:t>
            </a:r>
          </a:p>
          <a:p>
            <a:pPr>
              <a:spcBef>
                <a:spcPts val="600"/>
              </a:spcBef>
              <a:buClr>
                <a:schemeClr val="tx2"/>
              </a:buClr>
              <a:buSzPct val="100000"/>
              <a:buFont typeface="Wingdings" pitchFamily="2" charset="2"/>
              <a:buChar char="§"/>
            </a:pPr>
            <a:r>
              <a:rPr lang="en-US" sz="2400" b="1" dirty="0"/>
              <a:t>2014 Updated Federal Regulation</a:t>
            </a:r>
          </a:p>
          <a:p>
            <a:pPr>
              <a:buClr>
                <a:schemeClr val="tx2"/>
              </a:buClr>
              <a:buFont typeface="Wingdings" pitchFamily="2" charset="2"/>
              <a:buChar char="§"/>
            </a:pP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380" y="2215073"/>
            <a:ext cx="3159923" cy="1725484"/>
          </a:xfrm>
          <a:prstGeom prst="rect">
            <a:avLst/>
          </a:prstGeom>
        </p:spPr>
      </p:pic>
      <p:pic>
        <p:nvPicPr>
          <p:cNvPr id="4" name="Picture 3"/>
          <p:cNvPicPr>
            <a:picLocks noChangeAspect="1"/>
          </p:cNvPicPr>
          <p:nvPr/>
        </p:nvPicPr>
        <p:blipFill>
          <a:blip r:embed="rId3"/>
          <a:stretch>
            <a:fillRect/>
          </a:stretch>
        </p:blipFill>
        <p:spPr>
          <a:xfrm>
            <a:off x="5067817" y="5743648"/>
            <a:ext cx="4019048" cy="5809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341" y="914400"/>
            <a:ext cx="3048000" cy="11906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1316" y="4050605"/>
            <a:ext cx="3165987" cy="1582994"/>
          </a:xfrm>
          <a:prstGeom prst="rect">
            <a:avLst/>
          </a:prstGeom>
        </p:spPr>
      </p:pic>
    </p:spTree>
    <p:extLst>
      <p:ext uri="{BB962C8B-B14F-4D97-AF65-F5344CB8AC3E}">
        <p14:creationId xmlns:p14="http://schemas.microsoft.com/office/powerpoint/2010/main" val="97251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1000" fill="hold"/>
                                        <p:tgtEl>
                                          <p:spTgt spid="3">
                                            <p:txEl>
                                              <p:pRg st="2" end="2"/>
                                            </p:txEl>
                                          </p:spTgt>
                                        </p:tgtEl>
                                        <p:attrNameLst>
                                          <p:attrName>style.color</p:attrName>
                                        </p:attrNameLst>
                                      </p:cBhvr>
                                      <p:to>
                                        <a:schemeClr val="accent2"/>
                                      </p:to>
                                    </p:animClr>
                                  </p:childTnLst>
                                </p:cTn>
                              </p:par>
                              <p:par>
                                <p:cTn id="7" presetID="36" presetClass="emph" presetSubtype="0" fill="hold" nodeType="withEffect">
                                  <p:stCondLst>
                                    <p:cond delay="0"/>
                                  </p:stCondLst>
                                  <p:iterate type="lt">
                                    <p:tmPct val="10000"/>
                                  </p:iterate>
                                  <p:childTnLst>
                                    <p:animScale>
                                      <p:cBhvr>
                                        <p:cTn id="8" dur="500" autoRev="1" fill="hold">
                                          <p:stCondLst>
                                            <p:cond delay="0"/>
                                          </p:stCondLst>
                                        </p:cTn>
                                        <p:tgtEl>
                                          <p:spTgt spid="3">
                                            <p:txEl>
                                              <p:pRg st="2" end="2"/>
                                            </p:txEl>
                                          </p:spTgt>
                                        </p:tgtEl>
                                      </p:cBhvr>
                                      <p:to x="80000" y="100000"/>
                                    </p:animScale>
                                    <p:anim by="(#ppt_w*0.10)" calcmode="lin" valueType="num">
                                      <p:cBhvr>
                                        <p:cTn id="9" dur="500" autoRev="1" fill="hold">
                                          <p:stCondLst>
                                            <p:cond delay="0"/>
                                          </p:stCondLst>
                                        </p:cTn>
                                        <p:tgtEl>
                                          <p:spTgt spid="3">
                                            <p:txEl>
                                              <p:pRg st="2" end="2"/>
                                            </p:txEl>
                                          </p:spTgt>
                                        </p:tgtEl>
                                        <p:attrNameLst>
                                          <p:attrName>ppt_x</p:attrName>
                                        </p:attrNameLst>
                                      </p:cBhvr>
                                    </p:anim>
                                    <p:anim by="(-#ppt_w*0.10)" calcmode="lin" valueType="num">
                                      <p:cBhvr>
                                        <p:cTn id="10" dur="500" autoRev="1" fill="hold">
                                          <p:stCondLst>
                                            <p:cond delay="0"/>
                                          </p:stCondLst>
                                        </p:cTn>
                                        <p:tgtEl>
                                          <p:spTgt spid="3">
                                            <p:txEl>
                                              <p:pRg st="2" end="2"/>
                                            </p:txEl>
                                          </p:spTgt>
                                        </p:tgtEl>
                                        <p:attrNameLst>
                                          <p:attrName>ppt_y</p:attrName>
                                        </p:attrNameLst>
                                      </p:cBhvr>
                                    </p:anim>
                                    <p:animRot by="-480000">
                                      <p:cBhvr>
                                        <p:cTn id="11" dur="500" autoRev="1" fill="hold">
                                          <p:stCondLst>
                                            <p:cond delay="0"/>
                                          </p:stCondLst>
                                        </p:cTn>
                                        <p:tgtEl>
                                          <p:spTgt spid="3">
                                            <p:txEl>
                                              <p:pRg st="2" end="2"/>
                                            </p:txEl>
                                          </p:spTgt>
                                        </p:tgtEl>
                                        <p:attrNameLst>
                                          <p:attrName>r</p:attrName>
                                        </p:attrNameLst>
                                      </p:cBhvr>
                                    </p:animRot>
                                  </p:childTnLst>
                                </p:cTn>
                              </p:par>
                              <p:par>
                                <p:cTn id="12" presetID="47"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iterate type="lt">
                                    <p:tmPct val="0"/>
                                  </p:iterate>
                                  <p:childTnLst>
                                    <p:animClr clrSpc="rgb" dir="cw">
                                      <p:cBhvr override="childStyle">
                                        <p:cTn id="20" dur="500" fill="hold"/>
                                        <p:tgtEl>
                                          <p:spTgt spid="3">
                                            <p:txEl>
                                              <p:pRg st="2" end="2"/>
                                            </p:txEl>
                                          </p:spTgt>
                                        </p:tgtEl>
                                        <p:attrNameLst>
                                          <p:attrName>style.color</p:attrName>
                                        </p:attrNameLst>
                                      </p:cBhvr>
                                      <p:to>
                                        <a:schemeClr val="tx1"/>
                                      </p:to>
                                    </p:animClr>
                                  </p:childTnLst>
                                </p:cTn>
                              </p:par>
                              <p:par>
                                <p:cTn id="21" presetID="3" presetClass="emph" presetSubtype="2" fill="hold" nodeType="withEffect">
                                  <p:stCondLst>
                                    <p:cond delay="0"/>
                                  </p:stCondLst>
                                  <p:iterate type="lt">
                                    <p:tmPct val="0"/>
                                  </p:iterate>
                                  <p:childTnLst>
                                    <p:animClr clrSpc="rgb" dir="cw">
                                      <p:cBhvr override="childStyle">
                                        <p:cTn id="22" dur="1000" fill="hold"/>
                                        <p:tgtEl>
                                          <p:spTgt spid="3">
                                            <p:txEl>
                                              <p:pRg st="3" end="3"/>
                                            </p:txEl>
                                          </p:spTgt>
                                        </p:tgtEl>
                                        <p:attrNameLst>
                                          <p:attrName>style.color</p:attrName>
                                        </p:attrNameLst>
                                      </p:cBhvr>
                                      <p:to>
                                        <a:schemeClr val="accent2"/>
                                      </p:to>
                                    </p:animClr>
                                  </p:childTnLst>
                                </p:cTn>
                              </p:par>
                              <p:par>
                                <p:cTn id="23" presetID="36" presetClass="emph" presetSubtype="0" fill="hold" nodeType="withEffect">
                                  <p:stCondLst>
                                    <p:cond delay="0"/>
                                  </p:stCondLst>
                                  <p:iterate type="lt">
                                    <p:tmPct val="10000"/>
                                  </p:iterate>
                                  <p:childTnLst>
                                    <p:animScale>
                                      <p:cBhvr>
                                        <p:cTn id="24" dur="250" autoRev="1" fill="hold">
                                          <p:stCondLst>
                                            <p:cond delay="0"/>
                                          </p:stCondLst>
                                        </p:cTn>
                                        <p:tgtEl>
                                          <p:spTgt spid="3">
                                            <p:txEl>
                                              <p:pRg st="3" end="3"/>
                                            </p:txEl>
                                          </p:spTgt>
                                        </p:tgtEl>
                                      </p:cBhvr>
                                      <p:to x="80000" y="100000"/>
                                    </p:animScale>
                                    <p:anim by="(#ppt_w*0.10)" calcmode="lin" valueType="num">
                                      <p:cBhvr>
                                        <p:cTn id="25" dur="250" autoRev="1" fill="hold">
                                          <p:stCondLst>
                                            <p:cond delay="0"/>
                                          </p:stCondLst>
                                        </p:cTn>
                                        <p:tgtEl>
                                          <p:spTgt spid="3">
                                            <p:txEl>
                                              <p:pRg st="3" end="3"/>
                                            </p:txEl>
                                          </p:spTgt>
                                        </p:tgtEl>
                                        <p:attrNameLst>
                                          <p:attrName>ppt_x</p:attrName>
                                        </p:attrNameLst>
                                      </p:cBhvr>
                                    </p:anim>
                                    <p:anim by="(-#ppt_w*0.10)" calcmode="lin" valueType="num">
                                      <p:cBhvr>
                                        <p:cTn id="26" dur="250" autoRev="1" fill="hold">
                                          <p:stCondLst>
                                            <p:cond delay="0"/>
                                          </p:stCondLst>
                                        </p:cTn>
                                        <p:tgtEl>
                                          <p:spTgt spid="3">
                                            <p:txEl>
                                              <p:pRg st="3" end="3"/>
                                            </p:txEl>
                                          </p:spTgt>
                                        </p:tgtEl>
                                        <p:attrNameLst>
                                          <p:attrName>ppt_y</p:attrName>
                                        </p:attrNameLst>
                                      </p:cBhvr>
                                    </p:anim>
                                    <p:animRot by="-480000">
                                      <p:cBhvr>
                                        <p:cTn id="27" dur="250" autoRev="1" fill="hold">
                                          <p:stCondLst>
                                            <p:cond delay="0"/>
                                          </p:stCondLst>
                                        </p:cTn>
                                        <p:tgtEl>
                                          <p:spTgt spid="3">
                                            <p:txEl>
                                              <p:pRg st="3" end="3"/>
                                            </p:txEl>
                                          </p:spTgt>
                                        </p:tgtEl>
                                        <p:attrNameLst>
                                          <p:attrName>r</p:attrName>
                                        </p:attrNameLst>
                                      </p:cBhvr>
                                    </p:animRot>
                                  </p:childTnLst>
                                </p:cTn>
                              </p:par>
                              <p:par>
                                <p:cTn id="28" presetID="3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800" decel="100000"/>
                                        <p:tgtEl>
                                          <p:spTgt spid="6"/>
                                        </p:tgtEl>
                                      </p:cBhvr>
                                    </p:animEffect>
                                    <p:anim calcmode="lin" valueType="num">
                                      <p:cBhvr>
                                        <p:cTn id="31" dur="800" decel="100000" fill="hold"/>
                                        <p:tgtEl>
                                          <p:spTgt spid="6"/>
                                        </p:tgtEl>
                                        <p:attrNameLst>
                                          <p:attrName>style.rotation</p:attrName>
                                        </p:attrNameLst>
                                      </p:cBhvr>
                                      <p:tavLst>
                                        <p:tav tm="0">
                                          <p:val>
                                            <p:fltVal val="-90"/>
                                          </p:val>
                                        </p:tav>
                                        <p:tav tm="100000">
                                          <p:val>
                                            <p:fltVal val="0"/>
                                          </p:val>
                                        </p:tav>
                                      </p:tavLst>
                                    </p:anim>
                                    <p:anim calcmode="lin" valueType="num">
                                      <p:cBhvr>
                                        <p:cTn id="32" dur="800" decel="100000" fill="hold"/>
                                        <p:tgtEl>
                                          <p:spTgt spid="6"/>
                                        </p:tgtEl>
                                        <p:attrNameLst>
                                          <p:attrName>ppt_x</p:attrName>
                                        </p:attrNameLst>
                                      </p:cBhvr>
                                      <p:tavLst>
                                        <p:tav tm="0">
                                          <p:val>
                                            <p:strVal val="#ppt_x+0.4"/>
                                          </p:val>
                                        </p:tav>
                                        <p:tav tm="100000">
                                          <p:val>
                                            <p:strVal val="#ppt_x-0.05"/>
                                          </p:val>
                                        </p:tav>
                                      </p:tavLst>
                                    </p:anim>
                                    <p:anim calcmode="lin" valueType="num">
                                      <p:cBhvr>
                                        <p:cTn id="33" dur="800" decel="100000" fill="hold"/>
                                        <p:tgtEl>
                                          <p:spTgt spid="6"/>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nodeType="clickEffect">
                                  <p:stCondLst>
                                    <p:cond delay="0"/>
                                  </p:stCondLst>
                                  <p:iterate type="lt">
                                    <p:tmPct val="0"/>
                                  </p:iterate>
                                  <p:childTnLst>
                                    <p:animClr clrSpc="rgb" dir="cw">
                                      <p:cBhvr override="childStyle">
                                        <p:cTn id="39" dur="500" fill="hold"/>
                                        <p:tgtEl>
                                          <p:spTgt spid="3">
                                            <p:txEl>
                                              <p:pRg st="3" end="3"/>
                                            </p:txEl>
                                          </p:spTgt>
                                        </p:tgtEl>
                                        <p:attrNameLst>
                                          <p:attrName>style.color</p:attrName>
                                        </p:attrNameLst>
                                      </p:cBhvr>
                                      <p:to>
                                        <a:schemeClr val="tx1"/>
                                      </p:to>
                                    </p:animClr>
                                  </p:childTnLst>
                                </p:cTn>
                              </p:par>
                              <p:par>
                                <p:cTn id="40" presetID="36" presetClass="emph" presetSubtype="0" fill="hold" nodeType="withEffect">
                                  <p:stCondLst>
                                    <p:cond delay="0"/>
                                  </p:stCondLst>
                                  <p:iterate type="lt">
                                    <p:tmPct val="10000"/>
                                  </p:iterate>
                                  <p:childTnLst>
                                    <p:animScale>
                                      <p:cBhvr>
                                        <p:cTn id="41" dur="250" autoRev="1" fill="hold">
                                          <p:stCondLst>
                                            <p:cond delay="0"/>
                                          </p:stCondLst>
                                        </p:cTn>
                                        <p:tgtEl>
                                          <p:spTgt spid="3">
                                            <p:txEl>
                                              <p:pRg st="4" end="4"/>
                                            </p:txEl>
                                          </p:spTgt>
                                        </p:tgtEl>
                                      </p:cBhvr>
                                      <p:to x="80000" y="100000"/>
                                    </p:animScale>
                                    <p:anim by="(#ppt_w*0.10)" calcmode="lin" valueType="num">
                                      <p:cBhvr>
                                        <p:cTn id="42" dur="250" autoRev="1" fill="hold">
                                          <p:stCondLst>
                                            <p:cond delay="0"/>
                                          </p:stCondLst>
                                        </p:cTn>
                                        <p:tgtEl>
                                          <p:spTgt spid="3">
                                            <p:txEl>
                                              <p:pRg st="4" end="4"/>
                                            </p:txEl>
                                          </p:spTgt>
                                        </p:tgtEl>
                                        <p:attrNameLst>
                                          <p:attrName>ppt_x</p:attrName>
                                        </p:attrNameLst>
                                      </p:cBhvr>
                                    </p:anim>
                                    <p:anim by="(-#ppt_w*0.10)" calcmode="lin" valueType="num">
                                      <p:cBhvr>
                                        <p:cTn id="43" dur="250" autoRev="1" fill="hold">
                                          <p:stCondLst>
                                            <p:cond delay="0"/>
                                          </p:stCondLst>
                                        </p:cTn>
                                        <p:tgtEl>
                                          <p:spTgt spid="3">
                                            <p:txEl>
                                              <p:pRg st="4" end="4"/>
                                            </p:txEl>
                                          </p:spTgt>
                                        </p:tgtEl>
                                        <p:attrNameLst>
                                          <p:attrName>ppt_y</p:attrName>
                                        </p:attrNameLst>
                                      </p:cBhvr>
                                    </p:anim>
                                    <p:animRot by="-480000">
                                      <p:cBhvr>
                                        <p:cTn id="44" dur="250" autoRev="1" fill="hold">
                                          <p:stCondLst>
                                            <p:cond delay="0"/>
                                          </p:stCondLst>
                                        </p:cTn>
                                        <p:tgtEl>
                                          <p:spTgt spid="3">
                                            <p:txEl>
                                              <p:pRg st="4" end="4"/>
                                            </p:txEl>
                                          </p:spTgt>
                                        </p:tgtEl>
                                        <p:attrNameLst>
                                          <p:attrName>r</p:attrName>
                                        </p:attrNameLst>
                                      </p:cBhvr>
                                    </p:animRot>
                                  </p:childTnLst>
                                </p:cTn>
                              </p:par>
                              <p:par>
                                <p:cTn id="45" presetID="52"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Scale>
                                      <p:cBhvr>
                                        <p:cTn id="4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9"/>
                                        </p:tgtEl>
                                        <p:attrNameLst>
                                          <p:attrName>ppt_x</p:attrName>
                                          <p:attrName>ppt_y</p:attrName>
                                        </p:attrNameLst>
                                      </p:cBhvr>
                                    </p:animMotion>
                                    <p:animEffect transition="in" filter="fade">
                                      <p:cBhvr>
                                        <p:cTn id="49" dur="1000"/>
                                        <p:tgtEl>
                                          <p:spTgt spid="9"/>
                                        </p:tgtEl>
                                      </p:cBhvr>
                                    </p:animEffect>
                                  </p:childTnLst>
                                </p:cTn>
                              </p:par>
                              <p:par>
                                <p:cTn id="50" presetID="3" presetClass="emph" presetSubtype="2" fill="hold" nodeType="withEffect">
                                  <p:stCondLst>
                                    <p:cond delay="0"/>
                                  </p:stCondLst>
                                  <p:iterate type="lt">
                                    <p:tmPct val="0"/>
                                  </p:iterate>
                                  <p:childTnLst>
                                    <p:animClr clrSpc="rgb" dir="cw">
                                      <p:cBhvr override="childStyle">
                                        <p:cTn id="51" dur="1000" fill="hold"/>
                                        <p:tgtEl>
                                          <p:spTgt spid="3">
                                            <p:txEl>
                                              <p:pRg st="4" end="4"/>
                                            </p:txEl>
                                          </p:spTgt>
                                        </p:tgtEl>
                                        <p:attrNameLst>
                                          <p:attrName>style.color</p:attrName>
                                        </p:attrNameLst>
                                      </p:cBhvr>
                                      <p:to>
                                        <a:schemeClr val="accent2"/>
                                      </p:to>
                                    </p:animClr>
                                  </p:childTnLst>
                                </p:cTn>
                              </p:par>
                            </p:childTnLst>
                          </p:cTn>
                        </p:par>
                      </p:childTnLst>
                    </p:cTn>
                  </p:par>
                  <p:par>
                    <p:cTn id="52" fill="hold">
                      <p:stCondLst>
                        <p:cond delay="indefinite"/>
                      </p:stCondLst>
                      <p:childTnLst>
                        <p:par>
                          <p:cTn id="53" fill="hold">
                            <p:stCondLst>
                              <p:cond delay="0"/>
                            </p:stCondLst>
                            <p:childTnLst>
                              <p:par>
                                <p:cTn id="54" presetID="3" presetClass="emph" presetSubtype="2" fill="hold" nodeType="clickEffect">
                                  <p:stCondLst>
                                    <p:cond delay="0"/>
                                  </p:stCondLst>
                                  <p:iterate type="lt">
                                    <p:tmPct val="0"/>
                                  </p:iterate>
                                  <p:childTnLst>
                                    <p:animClr clrSpc="rgb" dir="cw">
                                      <p:cBhvr override="childStyle">
                                        <p:cTn id="55" dur="500" fill="hold"/>
                                        <p:tgtEl>
                                          <p:spTgt spid="3">
                                            <p:txEl>
                                              <p:pRg st="4" end="4"/>
                                            </p:txEl>
                                          </p:spTgt>
                                        </p:tgtEl>
                                        <p:attrNameLst>
                                          <p:attrName>style.color</p:attrName>
                                        </p:attrNameLst>
                                      </p:cBhvr>
                                      <p:to>
                                        <a:schemeClr val="tx1"/>
                                      </p:to>
                                    </p:animClr>
                                  </p:childTnLst>
                                </p:cTn>
                              </p:par>
                              <p:par>
                                <p:cTn id="56" presetID="3" presetClass="emph" presetSubtype="2" fill="hold" nodeType="withEffect">
                                  <p:stCondLst>
                                    <p:cond delay="0"/>
                                  </p:stCondLst>
                                  <p:iterate type="lt">
                                    <p:tmPct val="0"/>
                                  </p:iterate>
                                  <p:childTnLst>
                                    <p:animClr clrSpc="rgb" dir="cw">
                                      <p:cBhvr override="childStyle">
                                        <p:cTn id="57" dur="1000" fill="hold"/>
                                        <p:tgtEl>
                                          <p:spTgt spid="3">
                                            <p:txEl>
                                              <p:pRg st="5" end="5"/>
                                            </p:txEl>
                                          </p:spTgt>
                                        </p:tgtEl>
                                        <p:attrNameLst>
                                          <p:attrName>style.color</p:attrName>
                                        </p:attrNameLst>
                                      </p:cBhvr>
                                      <p:to>
                                        <a:schemeClr val="accent2"/>
                                      </p:to>
                                    </p:animClr>
                                  </p:childTnLst>
                                </p:cTn>
                              </p:par>
                              <p:par>
                                <p:cTn id="58" presetID="36" presetClass="emph" presetSubtype="0" fill="hold" nodeType="withEffect">
                                  <p:stCondLst>
                                    <p:cond delay="0"/>
                                  </p:stCondLst>
                                  <p:iterate type="lt">
                                    <p:tmPct val="10000"/>
                                  </p:iterate>
                                  <p:childTnLst>
                                    <p:animScale>
                                      <p:cBhvr>
                                        <p:cTn id="59" dur="250" autoRev="1" fill="hold">
                                          <p:stCondLst>
                                            <p:cond delay="0"/>
                                          </p:stCondLst>
                                        </p:cTn>
                                        <p:tgtEl>
                                          <p:spTgt spid="3">
                                            <p:txEl>
                                              <p:pRg st="5" end="5"/>
                                            </p:txEl>
                                          </p:spTgt>
                                        </p:tgtEl>
                                      </p:cBhvr>
                                      <p:to x="80000" y="100000"/>
                                    </p:animScale>
                                    <p:anim by="(#ppt_w*0.10)" calcmode="lin" valueType="num">
                                      <p:cBhvr>
                                        <p:cTn id="60" dur="250" autoRev="1" fill="hold">
                                          <p:stCondLst>
                                            <p:cond delay="0"/>
                                          </p:stCondLst>
                                        </p:cTn>
                                        <p:tgtEl>
                                          <p:spTgt spid="3">
                                            <p:txEl>
                                              <p:pRg st="5" end="5"/>
                                            </p:txEl>
                                          </p:spTgt>
                                        </p:tgtEl>
                                        <p:attrNameLst>
                                          <p:attrName>ppt_x</p:attrName>
                                        </p:attrNameLst>
                                      </p:cBhvr>
                                    </p:anim>
                                    <p:anim by="(-#ppt_w*0.10)" calcmode="lin" valueType="num">
                                      <p:cBhvr>
                                        <p:cTn id="61" dur="250" autoRev="1" fill="hold">
                                          <p:stCondLst>
                                            <p:cond delay="0"/>
                                          </p:stCondLst>
                                        </p:cTn>
                                        <p:tgtEl>
                                          <p:spTgt spid="3">
                                            <p:txEl>
                                              <p:pRg st="5" end="5"/>
                                            </p:txEl>
                                          </p:spTgt>
                                        </p:tgtEl>
                                        <p:attrNameLst>
                                          <p:attrName>ppt_y</p:attrName>
                                        </p:attrNameLst>
                                      </p:cBhvr>
                                    </p:anim>
                                    <p:animRot by="-480000">
                                      <p:cBhvr>
                                        <p:cTn id="62" dur="250" autoRev="1" fill="hold">
                                          <p:stCondLst>
                                            <p:cond delay="0"/>
                                          </p:stCondLst>
                                        </p:cTn>
                                        <p:tgtEl>
                                          <p:spTgt spid="3">
                                            <p:txEl>
                                              <p:pRg st="5" end="5"/>
                                            </p:txEl>
                                          </p:spTgt>
                                        </p:tgtEl>
                                        <p:attrNameLst>
                                          <p:attrName>r</p:attrName>
                                        </p:attrNameLst>
                                      </p:cBhvr>
                                    </p:animRot>
                                  </p:childTnLst>
                                </p:cTn>
                              </p:par>
                              <p:par>
                                <p:cTn id="63" presetID="8" presetClass="emph" presetSubtype="0" fill="hold" nodeType="withEffect">
                                  <p:stCondLst>
                                    <p:cond delay="0"/>
                                  </p:stCondLst>
                                  <p:childTnLst>
                                    <p:animRot by="21600000">
                                      <p:cBhvr>
                                        <p:cTn id="64" dur="1000" fill="hold"/>
                                        <p:tgtEl>
                                          <p:spTgt spid="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nodeType="clickEffect">
                                  <p:stCondLst>
                                    <p:cond delay="0"/>
                                  </p:stCondLst>
                                  <p:iterate type="lt">
                                    <p:tmPct val="0"/>
                                  </p:iterate>
                                  <p:childTnLst>
                                    <p:animClr clrSpc="rgb" dir="cw">
                                      <p:cBhvr override="childStyle">
                                        <p:cTn id="68" dur="500" fill="hold"/>
                                        <p:tgtEl>
                                          <p:spTgt spid="3">
                                            <p:txEl>
                                              <p:pRg st="5" end="5"/>
                                            </p:txEl>
                                          </p:spTgt>
                                        </p:tgtEl>
                                        <p:attrNameLst>
                                          <p:attrName>style.color</p:attrName>
                                        </p:attrNameLst>
                                      </p:cBhvr>
                                      <p:to>
                                        <a:schemeClr val="tx1"/>
                                      </p:to>
                                    </p:animClr>
                                  </p:childTnLst>
                                </p:cTn>
                              </p:par>
                              <p:par>
                                <p:cTn id="69" presetID="3" presetClass="emph" presetSubtype="2" fill="hold" nodeType="withEffect">
                                  <p:stCondLst>
                                    <p:cond delay="0"/>
                                  </p:stCondLst>
                                  <p:iterate type="lt">
                                    <p:tmPct val="0"/>
                                  </p:iterate>
                                  <p:childTnLst>
                                    <p:animClr clrSpc="rgb" dir="cw">
                                      <p:cBhvr override="childStyle">
                                        <p:cTn id="70" dur="1000" fill="hold"/>
                                        <p:tgtEl>
                                          <p:spTgt spid="3">
                                            <p:txEl>
                                              <p:pRg st="6" end="6"/>
                                            </p:txEl>
                                          </p:spTgt>
                                        </p:tgtEl>
                                        <p:attrNameLst>
                                          <p:attrName>style.color</p:attrName>
                                        </p:attrNameLst>
                                      </p:cBhvr>
                                      <p:to>
                                        <a:schemeClr val="accent2"/>
                                      </p:to>
                                    </p:animClr>
                                  </p:childTnLst>
                                </p:cTn>
                              </p:par>
                              <p:par>
                                <p:cTn id="71" presetID="42"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36" presetClass="emph" presetSubtype="0" fill="hold" nodeType="withEffect">
                                  <p:stCondLst>
                                    <p:cond delay="0"/>
                                  </p:stCondLst>
                                  <p:iterate type="lt">
                                    <p:tmPct val="10000"/>
                                  </p:iterate>
                                  <p:childTnLst>
                                    <p:animScale>
                                      <p:cBhvr>
                                        <p:cTn id="77" dur="250" autoRev="1" fill="hold">
                                          <p:stCondLst>
                                            <p:cond delay="0"/>
                                          </p:stCondLst>
                                        </p:cTn>
                                        <p:tgtEl>
                                          <p:spTgt spid="3">
                                            <p:txEl>
                                              <p:pRg st="6" end="6"/>
                                            </p:txEl>
                                          </p:spTgt>
                                        </p:tgtEl>
                                      </p:cBhvr>
                                      <p:to x="80000" y="100000"/>
                                    </p:animScale>
                                    <p:anim by="(#ppt_w*0.10)" calcmode="lin" valueType="num">
                                      <p:cBhvr>
                                        <p:cTn id="78" dur="250" autoRev="1" fill="hold">
                                          <p:stCondLst>
                                            <p:cond delay="0"/>
                                          </p:stCondLst>
                                        </p:cTn>
                                        <p:tgtEl>
                                          <p:spTgt spid="3">
                                            <p:txEl>
                                              <p:pRg st="6" end="6"/>
                                            </p:txEl>
                                          </p:spTgt>
                                        </p:tgtEl>
                                        <p:attrNameLst>
                                          <p:attrName>ppt_x</p:attrName>
                                        </p:attrNameLst>
                                      </p:cBhvr>
                                    </p:anim>
                                    <p:anim by="(-#ppt_w*0.10)" calcmode="lin" valueType="num">
                                      <p:cBhvr>
                                        <p:cTn id="79" dur="250" autoRev="1" fill="hold">
                                          <p:stCondLst>
                                            <p:cond delay="0"/>
                                          </p:stCondLst>
                                        </p:cTn>
                                        <p:tgtEl>
                                          <p:spTgt spid="3">
                                            <p:txEl>
                                              <p:pRg st="6" end="6"/>
                                            </p:txEl>
                                          </p:spTgt>
                                        </p:tgtEl>
                                        <p:attrNameLst>
                                          <p:attrName>ppt_y</p:attrName>
                                        </p:attrNameLst>
                                      </p:cBhvr>
                                    </p:anim>
                                    <p:animRot by="-480000">
                                      <p:cBhvr>
                                        <p:cTn id="80" dur="250" autoRev="1" fill="hold">
                                          <p:stCondLst>
                                            <p:cond delay="0"/>
                                          </p:stCondLst>
                                        </p:cTn>
                                        <p:tgtEl>
                                          <p:spTgt spid="3">
                                            <p:txEl>
                                              <p:pRg st="6" end="6"/>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3" presetClass="emph" presetSubtype="2" fill="hold" nodeType="clickEffect">
                                  <p:stCondLst>
                                    <p:cond delay="0"/>
                                  </p:stCondLst>
                                  <p:iterate type="lt">
                                    <p:tmPct val="0"/>
                                  </p:iterate>
                                  <p:childTnLst>
                                    <p:animClr clrSpc="rgb" dir="cw">
                                      <p:cBhvr override="childStyle">
                                        <p:cTn id="84" dur="500" fill="hold"/>
                                        <p:tgtEl>
                                          <p:spTgt spid="3">
                                            <p:txEl>
                                              <p:pRg st="6" end="6"/>
                                            </p:txEl>
                                          </p:spTgt>
                                        </p:tgtEl>
                                        <p:attrNameLst>
                                          <p:attrName>style.color</p:attrName>
                                        </p:attrNameLst>
                                      </p:cBhvr>
                                      <p:to>
                                        <a:schemeClr val="tx1"/>
                                      </p:to>
                                    </p:animClr>
                                  </p:childTnLst>
                                </p:cTn>
                              </p:par>
                              <p:par>
                                <p:cTn id="85" presetID="3" presetClass="emph" presetSubtype="2" fill="hold" nodeType="withEffect">
                                  <p:stCondLst>
                                    <p:cond delay="0"/>
                                  </p:stCondLst>
                                  <p:iterate type="lt">
                                    <p:tmPct val="0"/>
                                  </p:iterate>
                                  <p:childTnLst>
                                    <p:animClr clrSpc="rgb" dir="cw">
                                      <p:cBhvr override="childStyle">
                                        <p:cTn id="86" dur="1000" fill="hold"/>
                                        <p:tgtEl>
                                          <p:spTgt spid="3">
                                            <p:txEl>
                                              <p:pRg st="7" end="7"/>
                                            </p:txEl>
                                          </p:spTgt>
                                        </p:tgtEl>
                                        <p:attrNameLst>
                                          <p:attrName>style.color</p:attrName>
                                        </p:attrNameLst>
                                      </p:cBhvr>
                                      <p:to>
                                        <a:schemeClr val="accent2"/>
                                      </p:to>
                                    </p:animClr>
                                  </p:childTnLst>
                                </p:cTn>
                              </p:par>
                              <p:par>
                                <p:cTn id="87" presetID="36" presetClass="emph" presetSubtype="0" fill="hold" nodeType="withEffect">
                                  <p:stCondLst>
                                    <p:cond delay="0"/>
                                  </p:stCondLst>
                                  <p:iterate type="lt">
                                    <p:tmPct val="10000"/>
                                  </p:iterate>
                                  <p:childTnLst>
                                    <p:animScale>
                                      <p:cBhvr>
                                        <p:cTn id="88" dur="250" autoRev="1" fill="hold">
                                          <p:stCondLst>
                                            <p:cond delay="0"/>
                                          </p:stCondLst>
                                        </p:cTn>
                                        <p:tgtEl>
                                          <p:spTgt spid="3">
                                            <p:txEl>
                                              <p:pRg st="7" end="7"/>
                                            </p:txEl>
                                          </p:spTgt>
                                        </p:tgtEl>
                                      </p:cBhvr>
                                      <p:to x="80000" y="100000"/>
                                    </p:animScale>
                                    <p:anim by="(#ppt_w*0.10)" calcmode="lin" valueType="num">
                                      <p:cBhvr>
                                        <p:cTn id="89" dur="250" autoRev="1" fill="hold">
                                          <p:stCondLst>
                                            <p:cond delay="0"/>
                                          </p:stCondLst>
                                        </p:cTn>
                                        <p:tgtEl>
                                          <p:spTgt spid="3">
                                            <p:txEl>
                                              <p:pRg st="7" end="7"/>
                                            </p:txEl>
                                          </p:spTgt>
                                        </p:tgtEl>
                                        <p:attrNameLst>
                                          <p:attrName>ppt_x</p:attrName>
                                        </p:attrNameLst>
                                      </p:cBhvr>
                                    </p:anim>
                                    <p:anim by="(-#ppt_w*0.10)" calcmode="lin" valueType="num">
                                      <p:cBhvr>
                                        <p:cTn id="90" dur="250" autoRev="1" fill="hold">
                                          <p:stCondLst>
                                            <p:cond delay="0"/>
                                          </p:stCondLst>
                                        </p:cTn>
                                        <p:tgtEl>
                                          <p:spTgt spid="3">
                                            <p:txEl>
                                              <p:pRg st="7" end="7"/>
                                            </p:txEl>
                                          </p:spTgt>
                                        </p:tgtEl>
                                        <p:attrNameLst>
                                          <p:attrName>ppt_y</p:attrName>
                                        </p:attrNameLst>
                                      </p:cBhvr>
                                    </p:anim>
                                    <p:animRot by="-480000">
                                      <p:cBhvr>
                                        <p:cTn id="91" dur="250" autoRev="1" fill="hold">
                                          <p:stCondLst>
                                            <p:cond delay="0"/>
                                          </p:stCondLst>
                                        </p:cTn>
                                        <p:tgtEl>
                                          <p:spTgt spid="3">
                                            <p:txEl>
                                              <p:pRg st="7" end="7"/>
                                            </p:txEl>
                                          </p:spTgt>
                                        </p:tgtEl>
                                        <p:attrNameLst>
                                          <p:attrName>r</p:attrName>
                                        </p:attrNameLst>
                                      </p:cBhvr>
                                    </p:animRot>
                                  </p:childTnLst>
                                </p:cTn>
                              </p:par>
                              <p:par>
                                <p:cTn id="92" presetID="32" presetClass="emph" presetSubtype="0" fill="hold" nodeType="withEffect">
                                  <p:stCondLst>
                                    <p:cond delay="0"/>
                                  </p:stCondLst>
                                  <p:childTnLst>
                                    <p:animRot by="120000">
                                      <p:cBhvr>
                                        <p:cTn id="93" dur="100" fill="hold">
                                          <p:stCondLst>
                                            <p:cond delay="0"/>
                                          </p:stCondLst>
                                        </p:cTn>
                                        <p:tgtEl>
                                          <p:spTgt spid="6"/>
                                        </p:tgtEl>
                                        <p:attrNameLst>
                                          <p:attrName>r</p:attrName>
                                        </p:attrNameLst>
                                      </p:cBhvr>
                                    </p:animRot>
                                    <p:animRot by="-240000">
                                      <p:cBhvr>
                                        <p:cTn id="94" dur="200" fill="hold">
                                          <p:stCondLst>
                                            <p:cond delay="200"/>
                                          </p:stCondLst>
                                        </p:cTn>
                                        <p:tgtEl>
                                          <p:spTgt spid="6"/>
                                        </p:tgtEl>
                                        <p:attrNameLst>
                                          <p:attrName>r</p:attrName>
                                        </p:attrNameLst>
                                      </p:cBhvr>
                                    </p:animRot>
                                    <p:animRot by="240000">
                                      <p:cBhvr>
                                        <p:cTn id="95" dur="200" fill="hold">
                                          <p:stCondLst>
                                            <p:cond delay="400"/>
                                          </p:stCondLst>
                                        </p:cTn>
                                        <p:tgtEl>
                                          <p:spTgt spid="6"/>
                                        </p:tgtEl>
                                        <p:attrNameLst>
                                          <p:attrName>r</p:attrName>
                                        </p:attrNameLst>
                                      </p:cBhvr>
                                    </p:animRot>
                                    <p:animRot by="-240000">
                                      <p:cBhvr>
                                        <p:cTn id="96" dur="200" fill="hold">
                                          <p:stCondLst>
                                            <p:cond delay="600"/>
                                          </p:stCondLst>
                                        </p:cTn>
                                        <p:tgtEl>
                                          <p:spTgt spid="6"/>
                                        </p:tgtEl>
                                        <p:attrNameLst>
                                          <p:attrName>r</p:attrName>
                                        </p:attrNameLst>
                                      </p:cBhvr>
                                    </p:animRot>
                                    <p:animRot by="120000">
                                      <p:cBhvr>
                                        <p:cTn id="97" dur="200" fill="hold">
                                          <p:stCondLst>
                                            <p:cond delay="800"/>
                                          </p:stCondLst>
                                        </p:cTn>
                                        <p:tgtEl>
                                          <p:spTgt spid="6"/>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3" presetClass="emph" presetSubtype="2" fill="hold" nodeType="clickEffect">
                                  <p:stCondLst>
                                    <p:cond delay="0"/>
                                  </p:stCondLst>
                                  <p:iterate type="lt">
                                    <p:tmPct val="0"/>
                                  </p:iterate>
                                  <p:childTnLst>
                                    <p:animClr clrSpc="rgb" dir="cw">
                                      <p:cBhvr override="childStyle">
                                        <p:cTn id="101" dur="500" fill="hold"/>
                                        <p:tgtEl>
                                          <p:spTgt spid="3">
                                            <p:txEl>
                                              <p:pRg st="7" end="7"/>
                                            </p:txEl>
                                          </p:spTgt>
                                        </p:tgtEl>
                                        <p:attrNameLst>
                                          <p:attrName>style.color</p:attrName>
                                        </p:attrNameLst>
                                      </p:cBhvr>
                                      <p:to>
                                        <a:schemeClr val="tx1"/>
                                      </p:to>
                                    </p:animClr>
                                  </p:childTnLst>
                                </p:cTn>
                              </p:par>
                              <p:par>
                                <p:cTn id="102" presetID="3" presetClass="emph" presetSubtype="2" fill="hold" nodeType="withEffect">
                                  <p:stCondLst>
                                    <p:cond delay="0"/>
                                  </p:stCondLst>
                                  <p:iterate type="lt">
                                    <p:tmPct val="0"/>
                                  </p:iterate>
                                  <p:childTnLst>
                                    <p:animClr clrSpc="rgb" dir="cw">
                                      <p:cBhvr override="childStyle">
                                        <p:cTn id="103" dur="1000" fill="hold"/>
                                        <p:tgtEl>
                                          <p:spTgt spid="3">
                                            <p:txEl>
                                              <p:pRg st="8" end="8"/>
                                            </p:txEl>
                                          </p:spTgt>
                                        </p:tgtEl>
                                        <p:attrNameLst>
                                          <p:attrName>style.color</p:attrName>
                                        </p:attrNameLst>
                                      </p:cBhvr>
                                      <p:to>
                                        <a:schemeClr val="accent2"/>
                                      </p:to>
                                    </p:animClr>
                                  </p:childTnLst>
                                </p:cTn>
                              </p:par>
                              <p:par>
                                <p:cTn id="104" presetID="36" presetClass="emph" presetSubtype="0" fill="hold" nodeType="withEffect">
                                  <p:stCondLst>
                                    <p:cond delay="0"/>
                                  </p:stCondLst>
                                  <p:iterate type="lt">
                                    <p:tmPct val="10000"/>
                                  </p:iterate>
                                  <p:childTnLst>
                                    <p:animScale>
                                      <p:cBhvr>
                                        <p:cTn id="105" dur="250" autoRev="1" fill="hold">
                                          <p:stCondLst>
                                            <p:cond delay="0"/>
                                          </p:stCondLst>
                                        </p:cTn>
                                        <p:tgtEl>
                                          <p:spTgt spid="3">
                                            <p:txEl>
                                              <p:pRg st="8" end="8"/>
                                            </p:txEl>
                                          </p:spTgt>
                                        </p:tgtEl>
                                      </p:cBhvr>
                                      <p:to x="80000" y="100000"/>
                                    </p:animScale>
                                    <p:anim by="(#ppt_w*0.10)" calcmode="lin" valueType="num">
                                      <p:cBhvr>
                                        <p:cTn id="106" dur="250" autoRev="1" fill="hold">
                                          <p:stCondLst>
                                            <p:cond delay="0"/>
                                          </p:stCondLst>
                                        </p:cTn>
                                        <p:tgtEl>
                                          <p:spTgt spid="3">
                                            <p:txEl>
                                              <p:pRg st="8" end="8"/>
                                            </p:txEl>
                                          </p:spTgt>
                                        </p:tgtEl>
                                        <p:attrNameLst>
                                          <p:attrName>ppt_x</p:attrName>
                                        </p:attrNameLst>
                                      </p:cBhvr>
                                    </p:anim>
                                    <p:anim by="(-#ppt_w*0.10)" calcmode="lin" valueType="num">
                                      <p:cBhvr>
                                        <p:cTn id="107" dur="250" autoRev="1" fill="hold">
                                          <p:stCondLst>
                                            <p:cond delay="0"/>
                                          </p:stCondLst>
                                        </p:cTn>
                                        <p:tgtEl>
                                          <p:spTgt spid="3">
                                            <p:txEl>
                                              <p:pRg st="8" end="8"/>
                                            </p:txEl>
                                          </p:spTgt>
                                        </p:tgtEl>
                                        <p:attrNameLst>
                                          <p:attrName>ppt_y</p:attrName>
                                        </p:attrNameLst>
                                      </p:cBhvr>
                                    </p:anim>
                                    <p:animRot by="-480000">
                                      <p:cBhvr>
                                        <p:cTn id="108" dur="250" autoRev="1" fill="hold">
                                          <p:stCondLst>
                                            <p:cond delay="0"/>
                                          </p:stCondLst>
                                        </p:cTn>
                                        <p:tgtEl>
                                          <p:spTgt spid="3">
                                            <p:txEl>
                                              <p:pRg st="8" end="8"/>
                                            </p:txEl>
                                          </p:spTgt>
                                        </p:tgtEl>
                                        <p:attrNameLst>
                                          <p:attrName>r</p:attrName>
                                        </p:attrNameLst>
                                      </p:cBhvr>
                                    </p:animRot>
                                  </p:childTnLst>
                                </p:cTn>
                              </p:par>
                              <p:par>
                                <p:cTn id="109" presetID="32" presetClass="emph" presetSubtype="0" fill="hold" nodeType="withEffect">
                                  <p:stCondLst>
                                    <p:cond delay="0"/>
                                  </p:stCondLst>
                                  <p:childTnLst>
                                    <p:animRot by="120000">
                                      <p:cBhvr>
                                        <p:cTn id="110" dur="100" fill="hold">
                                          <p:stCondLst>
                                            <p:cond delay="0"/>
                                          </p:stCondLst>
                                        </p:cTn>
                                        <p:tgtEl>
                                          <p:spTgt spid="4"/>
                                        </p:tgtEl>
                                        <p:attrNameLst>
                                          <p:attrName>r</p:attrName>
                                        </p:attrNameLst>
                                      </p:cBhvr>
                                    </p:animRot>
                                    <p:animRot by="-240000">
                                      <p:cBhvr>
                                        <p:cTn id="111" dur="200" fill="hold">
                                          <p:stCondLst>
                                            <p:cond delay="200"/>
                                          </p:stCondLst>
                                        </p:cTn>
                                        <p:tgtEl>
                                          <p:spTgt spid="4"/>
                                        </p:tgtEl>
                                        <p:attrNameLst>
                                          <p:attrName>r</p:attrName>
                                        </p:attrNameLst>
                                      </p:cBhvr>
                                    </p:animRot>
                                    <p:animRot by="240000">
                                      <p:cBhvr>
                                        <p:cTn id="112" dur="200" fill="hold">
                                          <p:stCondLst>
                                            <p:cond delay="400"/>
                                          </p:stCondLst>
                                        </p:cTn>
                                        <p:tgtEl>
                                          <p:spTgt spid="4"/>
                                        </p:tgtEl>
                                        <p:attrNameLst>
                                          <p:attrName>r</p:attrName>
                                        </p:attrNameLst>
                                      </p:cBhvr>
                                    </p:animRot>
                                    <p:animRot by="-240000">
                                      <p:cBhvr>
                                        <p:cTn id="113" dur="200" fill="hold">
                                          <p:stCondLst>
                                            <p:cond delay="600"/>
                                          </p:stCondLst>
                                        </p:cTn>
                                        <p:tgtEl>
                                          <p:spTgt spid="4"/>
                                        </p:tgtEl>
                                        <p:attrNameLst>
                                          <p:attrName>r</p:attrName>
                                        </p:attrNameLst>
                                      </p:cBhvr>
                                    </p:animRot>
                                    <p:animRot by="120000">
                                      <p:cBhvr>
                                        <p:cTn id="114" dur="200" fill="hold">
                                          <p:stCondLst>
                                            <p:cond delay="800"/>
                                          </p:stCondLst>
                                        </p:cTn>
                                        <p:tgtEl>
                                          <p:spTgt spid="4"/>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3" presetClass="emph" presetSubtype="2" fill="hold" nodeType="clickEffect">
                                  <p:stCondLst>
                                    <p:cond delay="0"/>
                                  </p:stCondLst>
                                  <p:iterate type="lt">
                                    <p:tmPct val="0"/>
                                  </p:iterate>
                                  <p:childTnLst>
                                    <p:animClr clrSpc="rgb" dir="cw">
                                      <p:cBhvr override="childStyle">
                                        <p:cTn id="118" dur="500" fill="hold"/>
                                        <p:tgtEl>
                                          <p:spTgt spid="3">
                                            <p:txEl>
                                              <p:pRg st="8" end="8"/>
                                            </p:txEl>
                                          </p:spTgt>
                                        </p:tgtEl>
                                        <p:attrNameLst>
                                          <p:attrName>style.color</p:attrName>
                                        </p:attrNameLst>
                                      </p:cBhvr>
                                      <p:to>
                                        <a:schemeClr val="tx1"/>
                                      </p:to>
                                    </p:animClr>
                                  </p:childTnLst>
                                </p:cTn>
                              </p:par>
                              <p:par>
                                <p:cTn id="119" presetID="3" presetClass="emph" presetSubtype="2" fill="hold" nodeType="withEffect">
                                  <p:stCondLst>
                                    <p:cond delay="0"/>
                                  </p:stCondLst>
                                  <p:iterate type="lt">
                                    <p:tmPct val="0"/>
                                  </p:iterate>
                                  <p:childTnLst>
                                    <p:animClr clrSpc="rgb" dir="cw">
                                      <p:cBhvr override="childStyle">
                                        <p:cTn id="120" dur="1000" fill="hold"/>
                                        <p:tgtEl>
                                          <p:spTgt spid="3">
                                            <p:txEl>
                                              <p:pRg st="9" end="9"/>
                                            </p:txEl>
                                          </p:spTgt>
                                        </p:tgtEl>
                                        <p:attrNameLst>
                                          <p:attrName>style.color</p:attrName>
                                        </p:attrNameLst>
                                      </p:cBhvr>
                                      <p:to>
                                        <a:schemeClr val="accent2"/>
                                      </p:to>
                                    </p:animClr>
                                  </p:childTnLst>
                                </p:cTn>
                              </p:par>
                              <p:par>
                                <p:cTn id="121" presetID="36" presetClass="emph" presetSubtype="0" fill="hold" nodeType="withEffect">
                                  <p:stCondLst>
                                    <p:cond delay="0"/>
                                  </p:stCondLst>
                                  <p:iterate type="lt">
                                    <p:tmPct val="10000"/>
                                  </p:iterate>
                                  <p:childTnLst>
                                    <p:animScale>
                                      <p:cBhvr>
                                        <p:cTn id="122" dur="250" autoRev="1" fill="hold">
                                          <p:stCondLst>
                                            <p:cond delay="0"/>
                                          </p:stCondLst>
                                        </p:cTn>
                                        <p:tgtEl>
                                          <p:spTgt spid="3">
                                            <p:txEl>
                                              <p:pRg st="9" end="9"/>
                                            </p:txEl>
                                          </p:spTgt>
                                        </p:tgtEl>
                                      </p:cBhvr>
                                      <p:to x="80000" y="100000"/>
                                    </p:animScale>
                                    <p:anim by="(#ppt_w*0.10)" calcmode="lin" valueType="num">
                                      <p:cBhvr>
                                        <p:cTn id="123" dur="250" autoRev="1" fill="hold">
                                          <p:stCondLst>
                                            <p:cond delay="0"/>
                                          </p:stCondLst>
                                        </p:cTn>
                                        <p:tgtEl>
                                          <p:spTgt spid="3">
                                            <p:txEl>
                                              <p:pRg st="9" end="9"/>
                                            </p:txEl>
                                          </p:spTgt>
                                        </p:tgtEl>
                                        <p:attrNameLst>
                                          <p:attrName>ppt_x</p:attrName>
                                        </p:attrNameLst>
                                      </p:cBhvr>
                                    </p:anim>
                                    <p:anim by="(-#ppt_w*0.10)" calcmode="lin" valueType="num">
                                      <p:cBhvr>
                                        <p:cTn id="124" dur="250" autoRev="1" fill="hold">
                                          <p:stCondLst>
                                            <p:cond delay="0"/>
                                          </p:stCondLst>
                                        </p:cTn>
                                        <p:tgtEl>
                                          <p:spTgt spid="3">
                                            <p:txEl>
                                              <p:pRg st="9" end="9"/>
                                            </p:txEl>
                                          </p:spTgt>
                                        </p:tgtEl>
                                        <p:attrNameLst>
                                          <p:attrName>ppt_y</p:attrName>
                                        </p:attrNameLst>
                                      </p:cBhvr>
                                    </p:anim>
                                    <p:animRot by="-480000">
                                      <p:cBhvr>
                                        <p:cTn id="125" dur="250" autoRev="1" fill="hold">
                                          <p:stCondLst>
                                            <p:cond delay="0"/>
                                          </p:stCondLst>
                                        </p:cTn>
                                        <p:tgtEl>
                                          <p:spTgt spid="3">
                                            <p:txEl>
                                              <p:pRg st="9" end="9"/>
                                            </p:txEl>
                                          </p:spTgt>
                                        </p:tgtEl>
                                        <p:attrNameLst>
                                          <p:attrName>r</p:attrName>
                                        </p:attrNameLst>
                                      </p:cBhvr>
                                    </p:animRot>
                                  </p:childTnLst>
                                </p:cTn>
                              </p:par>
                              <p:par>
                                <p:cTn id="126" presetID="26" presetClass="emph" presetSubtype="0" fill="hold" nodeType="withEffect">
                                  <p:stCondLst>
                                    <p:cond delay="0"/>
                                  </p:stCondLst>
                                  <p:childTnLst>
                                    <p:animEffect transition="out" filter="fade">
                                      <p:cBhvr>
                                        <p:cTn id="127" dur="2000" tmFilter="0, 0; .2, .5; .8, .5; 1, 0"/>
                                        <p:tgtEl>
                                          <p:spTgt spid="6"/>
                                        </p:tgtEl>
                                      </p:cBhvr>
                                    </p:animEffect>
                                    <p:animScale>
                                      <p:cBhvr>
                                        <p:cTn id="128" dur="1000" autoRev="1" fill="hold"/>
                                        <p:tgtEl>
                                          <p:spTgt spid="6"/>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nodeType="clickEffect">
                                  <p:stCondLst>
                                    <p:cond delay="0"/>
                                  </p:stCondLst>
                                  <p:iterate type="lt">
                                    <p:tmPct val="0"/>
                                  </p:iterate>
                                  <p:childTnLst>
                                    <p:animClr clrSpc="rgb" dir="cw">
                                      <p:cBhvr override="childStyle">
                                        <p:cTn id="132" dur="500" fill="hold"/>
                                        <p:tgtEl>
                                          <p:spTgt spid="3">
                                            <p:txEl>
                                              <p:pRg st="9" end="9"/>
                                            </p:txEl>
                                          </p:spTgt>
                                        </p:tgtEl>
                                        <p:attrNameLst>
                                          <p:attrName>style.color</p:attrName>
                                        </p:attrNameLst>
                                      </p:cBhvr>
                                      <p:to>
                                        <a:schemeClr val="tx1"/>
                                      </p:to>
                                    </p:animClr>
                                  </p:childTnLst>
                                </p:cTn>
                              </p:par>
                              <p:par>
                                <p:cTn id="133" presetID="3" presetClass="emph" presetSubtype="2" fill="hold" nodeType="withEffect">
                                  <p:stCondLst>
                                    <p:cond delay="0"/>
                                  </p:stCondLst>
                                  <p:iterate type="lt">
                                    <p:tmPct val="0"/>
                                  </p:iterate>
                                  <p:childTnLst>
                                    <p:animClr clrSpc="rgb" dir="cw">
                                      <p:cBhvr override="childStyle">
                                        <p:cTn id="134" dur="1000" fill="hold"/>
                                        <p:tgtEl>
                                          <p:spTgt spid="3">
                                            <p:txEl>
                                              <p:pRg st="10" end="10"/>
                                            </p:txEl>
                                          </p:spTgt>
                                        </p:tgtEl>
                                        <p:attrNameLst>
                                          <p:attrName>style.color</p:attrName>
                                        </p:attrNameLst>
                                      </p:cBhvr>
                                      <p:to>
                                        <a:schemeClr val="accent2"/>
                                      </p:to>
                                    </p:animClr>
                                  </p:childTnLst>
                                </p:cTn>
                              </p:par>
                              <p:par>
                                <p:cTn id="135" presetID="36" presetClass="emph" presetSubtype="0" fill="hold" nodeType="withEffect">
                                  <p:stCondLst>
                                    <p:cond delay="0"/>
                                  </p:stCondLst>
                                  <p:iterate type="lt">
                                    <p:tmPct val="10000"/>
                                  </p:iterate>
                                  <p:childTnLst>
                                    <p:animScale>
                                      <p:cBhvr>
                                        <p:cTn id="136" dur="250" autoRev="1" fill="hold">
                                          <p:stCondLst>
                                            <p:cond delay="0"/>
                                          </p:stCondLst>
                                        </p:cTn>
                                        <p:tgtEl>
                                          <p:spTgt spid="3">
                                            <p:txEl>
                                              <p:pRg st="10" end="10"/>
                                            </p:txEl>
                                          </p:spTgt>
                                        </p:tgtEl>
                                      </p:cBhvr>
                                      <p:to x="80000" y="100000"/>
                                    </p:animScale>
                                    <p:anim by="(#ppt_w*0.10)" calcmode="lin" valueType="num">
                                      <p:cBhvr>
                                        <p:cTn id="137" dur="250" autoRev="1" fill="hold">
                                          <p:stCondLst>
                                            <p:cond delay="0"/>
                                          </p:stCondLst>
                                        </p:cTn>
                                        <p:tgtEl>
                                          <p:spTgt spid="3">
                                            <p:txEl>
                                              <p:pRg st="10" end="10"/>
                                            </p:txEl>
                                          </p:spTgt>
                                        </p:tgtEl>
                                        <p:attrNameLst>
                                          <p:attrName>ppt_x</p:attrName>
                                        </p:attrNameLst>
                                      </p:cBhvr>
                                    </p:anim>
                                    <p:anim by="(-#ppt_w*0.10)" calcmode="lin" valueType="num">
                                      <p:cBhvr>
                                        <p:cTn id="138" dur="250" autoRev="1" fill="hold">
                                          <p:stCondLst>
                                            <p:cond delay="0"/>
                                          </p:stCondLst>
                                        </p:cTn>
                                        <p:tgtEl>
                                          <p:spTgt spid="3">
                                            <p:txEl>
                                              <p:pRg st="10" end="10"/>
                                            </p:txEl>
                                          </p:spTgt>
                                        </p:tgtEl>
                                        <p:attrNameLst>
                                          <p:attrName>ppt_y</p:attrName>
                                        </p:attrNameLst>
                                      </p:cBhvr>
                                    </p:anim>
                                    <p:animRot by="-480000">
                                      <p:cBhvr>
                                        <p:cTn id="139" dur="250" autoRev="1" fill="hold">
                                          <p:stCondLst>
                                            <p:cond delay="0"/>
                                          </p:stCondLst>
                                        </p:cTn>
                                        <p:tgtEl>
                                          <p:spTgt spid="3">
                                            <p:txEl>
                                              <p:pRg st="10" end="10"/>
                                            </p:txEl>
                                          </p:spTgt>
                                        </p:tgtEl>
                                        <p:attrNameLst>
                                          <p:attrName>r</p:attrName>
                                        </p:attrNameLst>
                                      </p:cBhvr>
                                    </p:animRot>
                                  </p:childTnLst>
                                </p:cTn>
                              </p:par>
                              <p:par>
                                <p:cTn id="140" presetID="8" presetClass="emph" presetSubtype="0" fill="hold" nodeType="withEffect">
                                  <p:stCondLst>
                                    <p:cond delay="0"/>
                                  </p:stCondLst>
                                  <p:childTnLst>
                                    <p:animRot by="21600000">
                                      <p:cBhvr>
                                        <p:cTn id="14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1368425" y="1447800"/>
            <a:ext cx="6477000" cy="68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CA" sz="3200" b="0" i="0" u="none" strike="noStrike" kern="0" cap="none" spc="0" normalizeH="0" baseline="0" noProof="0" dirty="0">
                <a:ln>
                  <a:noFill/>
                </a:ln>
                <a:uLnTx/>
                <a:uFillTx/>
                <a:latin typeface="Arial" pitchFamily="34" charset="0"/>
                <a:cs typeface="Arial" pitchFamily="34" charset="0"/>
              </a:rPr>
              <a:t>What is the function of this pencil?</a:t>
            </a:r>
          </a:p>
        </p:txBody>
      </p:sp>
      <p:graphicFrame>
        <p:nvGraphicFramePr>
          <p:cNvPr id="8" name="Object 5"/>
          <p:cNvGraphicFramePr>
            <a:graphicFrameLocks noChangeAspect="1"/>
          </p:cNvGraphicFramePr>
          <p:nvPr/>
        </p:nvGraphicFramePr>
        <p:xfrm>
          <a:off x="1066800" y="3048000"/>
          <a:ext cx="7061200" cy="2243138"/>
        </p:xfrm>
        <a:graphic>
          <a:graphicData uri="http://schemas.openxmlformats.org/presentationml/2006/ole">
            <mc:AlternateContent xmlns:mc="http://schemas.openxmlformats.org/markup-compatibility/2006">
              <mc:Choice xmlns:v="urn:schemas-microsoft-com:vml" Requires="v">
                <p:oleObj name="CorelDRAW!" r:id="rId3" imgW="6432804" imgH="2218334" progId="">
                  <p:embed/>
                </p:oleObj>
              </mc:Choice>
              <mc:Fallback>
                <p:oleObj name="CorelDRAW!" r:id="rId3" imgW="6432804" imgH="2218334" progId="">
                  <p:embed/>
                  <p:pic>
                    <p:nvPicPr>
                      <p:cNvPr id="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48000"/>
                        <a:ext cx="70612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6"/>
          <p:cNvSpPr>
            <a:spLocks noChangeArrowheads="1"/>
          </p:cNvSpPr>
          <p:nvPr/>
        </p:nvSpPr>
        <p:spPr bwMode="auto">
          <a:xfrm>
            <a:off x="3006725" y="2057400"/>
            <a:ext cx="3200400" cy="5334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defRPr/>
            </a:pPr>
            <a:r>
              <a:rPr lang="en-CA" sz="3200" b="1" dirty="0">
                <a:solidFill>
                  <a:srgbClr val="CC3300"/>
                </a:solidFill>
                <a:latin typeface="Arial" pitchFamily="34" charset="0"/>
                <a:cs typeface="Arial" pitchFamily="34" charset="0"/>
              </a:rPr>
              <a:t>“make marks”</a:t>
            </a:r>
          </a:p>
        </p:txBody>
      </p:sp>
      <p:grpSp>
        <p:nvGrpSpPr>
          <p:cNvPr id="28" name="Group 27"/>
          <p:cNvGrpSpPr/>
          <p:nvPr/>
        </p:nvGrpSpPr>
        <p:grpSpPr>
          <a:xfrm>
            <a:off x="838200" y="3352800"/>
            <a:ext cx="1066800" cy="1314510"/>
            <a:chOff x="838200" y="3352800"/>
            <a:chExt cx="1066800" cy="1314510"/>
          </a:xfrm>
        </p:grpSpPr>
        <p:sp>
          <p:nvSpPr>
            <p:cNvPr id="13" name="Text Box 9"/>
            <p:cNvSpPr txBox="1">
              <a:spLocks noChangeArrowheads="1"/>
            </p:cNvSpPr>
            <p:nvPr/>
          </p:nvSpPr>
          <p:spPr bwMode="auto">
            <a:xfrm>
              <a:off x="838200" y="4267200"/>
              <a:ext cx="1066800" cy="400110"/>
            </a:xfrm>
            <a:prstGeom prst="rect">
              <a:avLst/>
            </a:prstGeom>
            <a:noFill/>
            <a:ln w="50800">
              <a:noFill/>
              <a:miter lim="800000"/>
              <a:headEnd/>
              <a:tailEnd/>
            </a:ln>
            <a:effectLst/>
          </p:spPr>
          <p:txBody>
            <a:bodyPr wrap="square">
              <a:spAutoFit/>
            </a:bodyPr>
            <a:lstStyle/>
            <a:p>
              <a:pPr eaLnBrk="0" hangingPunct="0">
                <a:spcBef>
                  <a:spcPct val="50000"/>
                </a:spcBef>
                <a:defRPr/>
              </a:pPr>
              <a:r>
                <a:rPr lang="en-GB" sz="2000" dirty="0">
                  <a:solidFill>
                    <a:schemeClr val="tx2"/>
                  </a:solidFill>
                  <a:latin typeface="+mn-lt"/>
                </a:rPr>
                <a:t>Eraser: </a:t>
              </a:r>
            </a:p>
          </p:txBody>
        </p:sp>
        <p:sp>
          <p:nvSpPr>
            <p:cNvPr id="14" name="Line 10"/>
            <p:cNvSpPr>
              <a:spLocks noChangeShapeType="1"/>
            </p:cNvSpPr>
            <p:nvPr/>
          </p:nvSpPr>
          <p:spPr bwMode="auto">
            <a:xfrm flipV="1">
              <a:off x="1295400" y="3352800"/>
              <a:ext cx="0" cy="914400"/>
            </a:xfrm>
            <a:prstGeom prst="line">
              <a:avLst/>
            </a:prstGeom>
            <a:noFill/>
            <a:ln w="28575">
              <a:solidFill>
                <a:schemeClr val="accent2"/>
              </a:solidFill>
              <a:round/>
              <a:headEnd/>
              <a:tailEnd type="triangle" w="med" len="med"/>
            </a:ln>
          </p:spPr>
          <p:txBody>
            <a:bodyPr wrap="none" anchor="ctr"/>
            <a:lstStyle/>
            <a:p>
              <a:endParaRPr lang="en-US"/>
            </a:p>
          </p:txBody>
        </p:sp>
      </p:grpSp>
      <p:grpSp>
        <p:nvGrpSpPr>
          <p:cNvPr id="30" name="Group 29"/>
          <p:cNvGrpSpPr/>
          <p:nvPr/>
        </p:nvGrpSpPr>
        <p:grpSpPr>
          <a:xfrm>
            <a:off x="4951413" y="2819400"/>
            <a:ext cx="1525587" cy="1282700"/>
            <a:chOff x="4951413" y="2819400"/>
            <a:chExt cx="1525587" cy="1282700"/>
          </a:xfrm>
        </p:grpSpPr>
        <p:sp>
          <p:nvSpPr>
            <p:cNvPr id="12" name="Text Box 8"/>
            <p:cNvSpPr txBox="1">
              <a:spLocks noChangeArrowheads="1"/>
            </p:cNvSpPr>
            <p:nvPr/>
          </p:nvSpPr>
          <p:spPr bwMode="auto">
            <a:xfrm>
              <a:off x="5486401" y="2819400"/>
              <a:ext cx="990599" cy="400110"/>
            </a:xfrm>
            <a:prstGeom prst="rect">
              <a:avLst/>
            </a:prstGeom>
            <a:noFill/>
            <a:ln w="50800">
              <a:noFill/>
              <a:miter lim="800000"/>
              <a:headEnd/>
              <a:tailEnd/>
            </a:ln>
            <a:effectLst/>
          </p:spPr>
          <p:txBody>
            <a:bodyPr wrap="square">
              <a:spAutoFit/>
            </a:bodyPr>
            <a:lstStyle/>
            <a:p>
              <a:pPr eaLnBrk="0" hangingPunct="0">
                <a:spcBef>
                  <a:spcPct val="50000"/>
                </a:spcBef>
                <a:defRPr/>
              </a:pPr>
              <a:r>
                <a:rPr lang="en-GB" sz="2000" dirty="0">
                  <a:solidFill>
                    <a:schemeClr val="tx2"/>
                  </a:solidFill>
                  <a:latin typeface="+mn-lt"/>
                </a:rPr>
                <a:t>Barrel:</a:t>
              </a:r>
            </a:p>
          </p:txBody>
        </p:sp>
        <p:sp>
          <p:nvSpPr>
            <p:cNvPr id="16" name="Line 12"/>
            <p:cNvSpPr>
              <a:spLocks noChangeShapeType="1"/>
            </p:cNvSpPr>
            <p:nvPr/>
          </p:nvSpPr>
          <p:spPr bwMode="auto">
            <a:xfrm flipH="1">
              <a:off x="4951413" y="3327400"/>
              <a:ext cx="509588" cy="774700"/>
            </a:xfrm>
            <a:prstGeom prst="line">
              <a:avLst/>
            </a:prstGeom>
            <a:noFill/>
            <a:ln w="28575">
              <a:solidFill>
                <a:schemeClr val="accent2"/>
              </a:solidFill>
              <a:round/>
              <a:headEnd/>
              <a:tailEnd type="triangle" w="med" len="med"/>
            </a:ln>
          </p:spPr>
          <p:txBody>
            <a:bodyPr wrap="none" anchor="ctr"/>
            <a:lstStyle/>
            <a:p>
              <a:endParaRPr lang="en-US"/>
            </a:p>
          </p:txBody>
        </p:sp>
      </p:grpSp>
      <p:grpSp>
        <p:nvGrpSpPr>
          <p:cNvPr id="27" name="Group 26"/>
          <p:cNvGrpSpPr/>
          <p:nvPr/>
        </p:nvGrpSpPr>
        <p:grpSpPr>
          <a:xfrm>
            <a:off x="1811338" y="2657445"/>
            <a:ext cx="1465262" cy="439768"/>
            <a:chOff x="1811338" y="2657445"/>
            <a:chExt cx="1465262" cy="439768"/>
          </a:xfrm>
        </p:grpSpPr>
        <p:sp>
          <p:nvSpPr>
            <p:cNvPr id="15" name="Text Box 11"/>
            <p:cNvSpPr txBox="1">
              <a:spLocks noChangeArrowheads="1"/>
            </p:cNvSpPr>
            <p:nvPr/>
          </p:nvSpPr>
          <p:spPr bwMode="auto">
            <a:xfrm>
              <a:off x="2362200" y="2657445"/>
              <a:ext cx="914400" cy="400110"/>
            </a:xfrm>
            <a:prstGeom prst="rect">
              <a:avLst/>
            </a:prstGeom>
            <a:noFill/>
            <a:ln w="50800">
              <a:noFill/>
              <a:miter lim="800000"/>
              <a:headEnd/>
              <a:tailEnd/>
            </a:ln>
            <a:effectLst/>
          </p:spPr>
          <p:txBody>
            <a:bodyPr wrap="square">
              <a:spAutoFit/>
            </a:bodyPr>
            <a:lstStyle/>
            <a:p>
              <a:pPr eaLnBrk="0" hangingPunct="0">
                <a:spcBef>
                  <a:spcPct val="20000"/>
                </a:spcBef>
                <a:defRPr/>
              </a:pPr>
              <a:r>
                <a:rPr lang="en-GB" sz="2000" dirty="0">
                  <a:solidFill>
                    <a:schemeClr val="tx2"/>
                  </a:solidFill>
                  <a:latin typeface="+mn-lt"/>
                </a:rPr>
                <a:t>Band:</a:t>
              </a:r>
            </a:p>
          </p:txBody>
        </p:sp>
        <p:sp>
          <p:nvSpPr>
            <p:cNvPr id="17" name="Line 13"/>
            <p:cNvSpPr>
              <a:spLocks noChangeShapeType="1"/>
            </p:cNvSpPr>
            <p:nvPr/>
          </p:nvSpPr>
          <p:spPr bwMode="auto">
            <a:xfrm flipH="1">
              <a:off x="1811338" y="2903538"/>
              <a:ext cx="581025" cy="193675"/>
            </a:xfrm>
            <a:prstGeom prst="line">
              <a:avLst/>
            </a:prstGeom>
            <a:noFill/>
            <a:ln w="28575">
              <a:solidFill>
                <a:schemeClr val="accent2"/>
              </a:solidFill>
              <a:round/>
              <a:headEnd/>
              <a:tailEnd type="triangle" w="med" len="med"/>
            </a:ln>
          </p:spPr>
          <p:txBody>
            <a:bodyPr wrap="none" anchor="ctr"/>
            <a:lstStyle/>
            <a:p>
              <a:endParaRPr lang="en-US"/>
            </a:p>
          </p:txBody>
        </p:sp>
      </p:grpSp>
      <p:grpSp>
        <p:nvGrpSpPr>
          <p:cNvPr id="29" name="Group 28"/>
          <p:cNvGrpSpPr/>
          <p:nvPr/>
        </p:nvGrpSpPr>
        <p:grpSpPr>
          <a:xfrm>
            <a:off x="2667000" y="4398963"/>
            <a:ext cx="1697038" cy="970022"/>
            <a:chOff x="2667000" y="4398963"/>
            <a:chExt cx="1697038" cy="970022"/>
          </a:xfrm>
        </p:grpSpPr>
        <p:sp>
          <p:nvSpPr>
            <p:cNvPr id="18" name="Text Box 14"/>
            <p:cNvSpPr txBox="1">
              <a:spLocks noChangeArrowheads="1"/>
            </p:cNvSpPr>
            <p:nvPr/>
          </p:nvSpPr>
          <p:spPr bwMode="auto">
            <a:xfrm>
              <a:off x="2667000" y="4968875"/>
              <a:ext cx="838200" cy="400110"/>
            </a:xfrm>
            <a:prstGeom prst="rect">
              <a:avLst/>
            </a:prstGeom>
            <a:noFill/>
            <a:ln w="50800">
              <a:noFill/>
              <a:miter lim="800000"/>
              <a:headEnd/>
              <a:tailEnd/>
            </a:ln>
            <a:effectLst/>
          </p:spPr>
          <p:txBody>
            <a:bodyPr wrap="square">
              <a:spAutoFit/>
            </a:bodyPr>
            <a:lstStyle/>
            <a:p>
              <a:pPr eaLnBrk="0" hangingPunct="0">
                <a:spcBef>
                  <a:spcPct val="50000"/>
                </a:spcBef>
                <a:defRPr/>
              </a:pPr>
              <a:r>
                <a:rPr lang="en-GB" sz="2000" dirty="0">
                  <a:solidFill>
                    <a:schemeClr val="tx2"/>
                  </a:solidFill>
                  <a:latin typeface="+mn-lt"/>
                </a:rPr>
                <a:t>Paint:</a:t>
              </a:r>
            </a:p>
          </p:txBody>
        </p:sp>
        <p:sp>
          <p:nvSpPr>
            <p:cNvPr id="19" name="Line 15"/>
            <p:cNvSpPr>
              <a:spLocks noChangeShapeType="1"/>
            </p:cNvSpPr>
            <p:nvPr/>
          </p:nvSpPr>
          <p:spPr bwMode="auto">
            <a:xfrm flipV="1">
              <a:off x="4151313" y="4398963"/>
              <a:ext cx="212725" cy="601663"/>
            </a:xfrm>
            <a:prstGeom prst="line">
              <a:avLst/>
            </a:prstGeom>
            <a:noFill/>
            <a:ln w="28575">
              <a:solidFill>
                <a:schemeClr val="accent2"/>
              </a:solidFill>
              <a:round/>
              <a:headEnd/>
              <a:tailEnd type="triangle" w="med" len="med"/>
            </a:ln>
          </p:spPr>
          <p:txBody>
            <a:bodyPr wrap="none" anchor="ctr"/>
            <a:lstStyle/>
            <a:p>
              <a:endParaRPr lang="en-US"/>
            </a:p>
          </p:txBody>
        </p:sp>
      </p:grpSp>
      <p:sp>
        <p:nvSpPr>
          <p:cNvPr id="22" name="Text Box 11"/>
          <p:cNvSpPr txBox="1">
            <a:spLocks noChangeArrowheads="1"/>
          </p:cNvSpPr>
          <p:nvPr/>
        </p:nvSpPr>
        <p:spPr bwMode="auto">
          <a:xfrm>
            <a:off x="3200400" y="2659063"/>
            <a:ext cx="1905000" cy="396875"/>
          </a:xfrm>
          <a:prstGeom prst="rect">
            <a:avLst/>
          </a:prstGeom>
          <a:noFill/>
          <a:ln w="50800">
            <a:noFill/>
            <a:miter lim="800000"/>
            <a:headEnd/>
            <a:tailEnd/>
          </a:ln>
          <a:effectLst/>
        </p:spPr>
        <p:txBody>
          <a:bodyPr wrap="square">
            <a:spAutoFit/>
          </a:bodyPr>
          <a:lstStyle/>
          <a:p>
            <a:pPr eaLnBrk="0" hangingPunct="0">
              <a:spcBef>
                <a:spcPct val="20000"/>
              </a:spcBef>
              <a:defRPr/>
            </a:pPr>
            <a:r>
              <a:rPr lang="en-GB" sz="2000" dirty="0">
                <a:solidFill>
                  <a:schemeClr val="tx2"/>
                </a:solidFill>
                <a:latin typeface="+mn-lt"/>
              </a:rPr>
              <a:t>Secure Eraser</a:t>
            </a:r>
          </a:p>
        </p:txBody>
      </p:sp>
      <p:sp>
        <p:nvSpPr>
          <p:cNvPr id="23" name="Text Box 8"/>
          <p:cNvSpPr txBox="1">
            <a:spLocks noChangeArrowheads="1"/>
          </p:cNvSpPr>
          <p:nvPr/>
        </p:nvSpPr>
        <p:spPr bwMode="auto">
          <a:xfrm>
            <a:off x="6324600" y="2819400"/>
            <a:ext cx="2819400" cy="1006475"/>
          </a:xfrm>
          <a:prstGeom prst="rect">
            <a:avLst/>
          </a:prstGeom>
          <a:noFill/>
          <a:ln w="50800">
            <a:noFill/>
            <a:miter lim="800000"/>
            <a:headEnd/>
            <a:tailEnd/>
          </a:ln>
          <a:effectLst/>
        </p:spPr>
        <p:txBody>
          <a:bodyPr>
            <a:spAutoFit/>
          </a:bodyPr>
          <a:lstStyle/>
          <a:p>
            <a:pPr eaLnBrk="0" hangingPunct="0">
              <a:spcBef>
                <a:spcPct val="50000"/>
              </a:spcBef>
              <a:defRPr/>
            </a:pPr>
            <a:r>
              <a:rPr lang="en-GB" sz="2000" dirty="0">
                <a:solidFill>
                  <a:schemeClr val="tx2"/>
                </a:solidFill>
                <a:latin typeface="+mn-lt"/>
              </a:rPr>
              <a:t>Support Lead, Accommodate Grip, Transmit Force </a:t>
            </a:r>
          </a:p>
        </p:txBody>
      </p:sp>
      <p:sp>
        <p:nvSpPr>
          <p:cNvPr id="24" name="Text Box 9"/>
          <p:cNvSpPr txBox="1">
            <a:spLocks noChangeArrowheads="1"/>
          </p:cNvSpPr>
          <p:nvPr/>
        </p:nvSpPr>
        <p:spPr bwMode="auto">
          <a:xfrm>
            <a:off x="1905000" y="4268818"/>
            <a:ext cx="1905000" cy="396875"/>
          </a:xfrm>
          <a:prstGeom prst="rect">
            <a:avLst/>
          </a:prstGeom>
          <a:noFill/>
          <a:ln w="50800">
            <a:noFill/>
            <a:miter lim="800000"/>
            <a:headEnd/>
            <a:tailEnd/>
          </a:ln>
          <a:effectLst/>
        </p:spPr>
        <p:txBody>
          <a:bodyPr wrap="square">
            <a:spAutoFit/>
          </a:bodyPr>
          <a:lstStyle/>
          <a:p>
            <a:pPr eaLnBrk="0" hangingPunct="0">
              <a:spcBef>
                <a:spcPct val="50000"/>
              </a:spcBef>
              <a:defRPr/>
            </a:pPr>
            <a:r>
              <a:rPr lang="en-GB" sz="2000" dirty="0">
                <a:solidFill>
                  <a:schemeClr val="tx2"/>
                </a:solidFill>
                <a:latin typeface="+mn-lt"/>
              </a:rPr>
              <a:t>Remove Marks</a:t>
            </a:r>
          </a:p>
        </p:txBody>
      </p:sp>
      <p:sp>
        <p:nvSpPr>
          <p:cNvPr id="25" name="Text Box 14"/>
          <p:cNvSpPr txBox="1">
            <a:spLocks noChangeArrowheads="1"/>
          </p:cNvSpPr>
          <p:nvPr/>
        </p:nvSpPr>
        <p:spPr bwMode="auto">
          <a:xfrm>
            <a:off x="3429000" y="4968875"/>
            <a:ext cx="2667000" cy="701675"/>
          </a:xfrm>
          <a:prstGeom prst="rect">
            <a:avLst/>
          </a:prstGeom>
          <a:noFill/>
          <a:ln w="50800">
            <a:noFill/>
            <a:miter lim="800000"/>
            <a:headEnd/>
            <a:tailEnd/>
          </a:ln>
          <a:effectLst/>
        </p:spPr>
        <p:txBody>
          <a:bodyPr>
            <a:spAutoFit/>
          </a:bodyPr>
          <a:lstStyle/>
          <a:p>
            <a:pPr eaLnBrk="0" hangingPunct="0">
              <a:spcBef>
                <a:spcPct val="50000"/>
              </a:spcBef>
              <a:defRPr/>
            </a:pPr>
            <a:r>
              <a:rPr lang="en-GB" sz="2000" dirty="0">
                <a:solidFill>
                  <a:schemeClr val="tx2"/>
                </a:solidFill>
                <a:latin typeface="+mn-lt"/>
              </a:rPr>
              <a:t>Protect Wood, Improve Appearance</a:t>
            </a:r>
          </a:p>
        </p:txBody>
      </p:sp>
      <p:grpSp>
        <p:nvGrpSpPr>
          <p:cNvPr id="2" name="Group 1"/>
          <p:cNvGrpSpPr/>
          <p:nvPr/>
        </p:nvGrpSpPr>
        <p:grpSpPr>
          <a:xfrm>
            <a:off x="4800600" y="5334000"/>
            <a:ext cx="3200400" cy="1000155"/>
            <a:chOff x="4800600" y="5334000"/>
            <a:chExt cx="3200400" cy="1000155"/>
          </a:xfrm>
        </p:grpSpPr>
        <p:sp>
          <p:nvSpPr>
            <p:cNvPr id="11" name="Line 7"/>
            <p:cNvSpPr>
              <a:spLocks noChangeShapeType="1"/>
            </p:cNvSpPr>
            <p:nvPr/>
          </p:nvSpPr>
          <p:spPr bwMode="auto">
            <a:xfrm flipV="1">
              <a:off x="7065962" y="5334000"/>
              <a:ext cx="935038" cy="601663"/>
            </a:xfrm>
            <a:prstGeom prst="line">
              <a:avLst/>
            </a:prstGeom>
            <a:noFill/>
            <a:ln w="28575">
              <a:solidFill>
                <a:schemeClr val="accent2"/>
              </a:solidFill>
              <a:round/>
              <a:headEnd/>
              <a:tailEnd type="triangle" w="med" len="med"/>
            </a:ln>
          </p:spPr>
          <p:txBody>
            <a:bodyPr wrap="none" anchor="ctr"/>
            <a:lstStyle/>
            <a:p>
              <a:endParaRPr lang="en-US"/>
            </a:p>
          </p:txBody>
        </p:sp>
        <p:sp>
          <p:nvSpPr>
            <p:cNvPr id="20" name="Text Box 16"/>
            <p:cNvSpPr txBox="1">
              <a:spLocks noChangeArrowheads="1"/>
            </p:cNvSpPr>
            <p:nvPr/>
          </p:nvSpPr>
          <p:spPr bwMode="auto">
            <a:xfrm>
              <a:off x="4800600" y="5934045"/>
              <a:ext cx="1295399" cy="400110"/>
            </a:xfrm>
            <a:prstGeom prst="rect">
              <a:avLst/>
            </a:prstGeom>
            <a:noFill/>
            <a:ln w="50800">
              <a:noFill/>
              <a:miter lim="800000"/>
              <a:headEnd/>
              <a:tailEnd/>
            </a:ln>
            <a:effectLst/>
          </p:spPr>
          <p:txBody>
            <a:bodyPr wrap="square">
              <a:spAutoFit/>
            </a:bodyPr>
            <a:lstStyle/>
            <a:p>
              <a:pPr eaLnBrk="0" hangingPunct="0">
                <a:spcBef>
                  <a:spcPct val="50000"/>
                </a:spcBef>
                <a:defRPr/>
              </a:pPr>
              <a:r>
                <a:rPr lang="en-GB" sz="2000" dirty="0">
                  <a:solidFill>
                    <a:schemeClr val="tx2"/>
                  </a:solidFill>
                  <a:latin typeface="+mn-lt"/>
                </a:rPr>
                <a:t>Graphite:</a:t>
              </a:r>
            </a:p>
          </p:txBody>
        </p:sp>
        <p:sp>
          <p:nvSpPr>
            <p:cNvPr id="26" name="Text Box 16"/>
            <p:cNvSpPr txBox="1">
              <a:spLocks noChangeArrowheads="1"/>
            </p:cNvSpPr>
            <p:nvPr/>
          </p:nvSpPr>
          <p:spPr bwMode="auto">
            <a:xfrm>
              <a:off x="5943599" y="5935663"/>
              <a:ext cx="1600200" cy="396875"/>
            </a:xfrm>
            <a:prstGeom prst="rect">
              <a:avLst/>
            </a:prstGeom>
            <a:noFill/>
            <a:ln w="50800">
              <a:noFill/>
              <a:miter lim="800000"/>
              <a:headEnd/>
              <a:tailEnd/>
            </a:ln>
            <a:effectLst/>
          </p:spPr>
          <p:txBody>
            <a:bodyPr wrap="square">
              <a:spAutoFit/>
            </a:bodyPr>
            <a:lstStyle/>
            <a:p>
              <a:pPr eaLnBrk="0" hangingPunct="0">
                <a:spcBef>
                  <a:spcPct val="50000"/>
                </a:spcBef>
                <a:defRPr/>
              </a:pPr>
              <a:r>
                <a:rPr lang="en-GB" sz="2000" dirty="0">
                  <a:solidFill>
                    <a:schemeClr val="tx2"/>
                  </a:solidFill>
                  <a:latin typeface="+mn-lt"/>
                </a:rPr>
                <a:t>Make Marks</a:t>
              </a:r>
            </a:p>
          </p:txBody>
        </p:sp>
      </p:grpSp>
      <p:sp>
        <p:nvSpPr>
          <p:cNvPr id="31"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33" name="Slide Number Placeholder 3"/>
          <p:cNvSpPr>
            <a:spLocks noGrp="1"/>
          </p:cNvSpPr>
          <p:nvPr>
            <p:ph type="sldNum" sz="quarter" idx="4"/>
          </p:nvPr>
        </p:nvSpPr>
        <p:spPr>
          <a:xfrm>
            <a:off x="6553200" y="6484780"/>
            <a:ext cx="2133600" cy="326748"/>
          </a:xfrm>
        </p:spPr>
        <p:txBody>
          <a:bodyPr/>
          <a:lstStyle/>
          <a:p>
            <a:fld id="{243BEDDF-99A6-4465-A061-880B137DF945}" type="slidenum">
              <a:rPr lang="en-US" smtClean="0"/>
              <a:pPr/>
              <a:t>30</a:t>
            </a:fld>
            <a:endParaRPr lang="en-US" dirty="0"/>
          </a:p>
        </p:txBody>
      </p:sp>
    </p:spTree>
    <p:extLst>
      <p:ext uri="{BB962C8B-B14F-4D97-AF65-F5344CB8AC3E}">
        <p14:creationId xmlns:p14="http://schemas.microsoft.com/office/powerpoint/2010/main" val="155555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1+#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31</a:t>
            </a:fld>
            <a:endParaRPr lang="en-US"/>
          </a:p>
        </p:txBody>
      </p:sp>
      <p:sp>
        <p:nvSpPr>
          <p:cNvPr id="23" name="Rectangle 4"/>
          <p:cNvSpPr txBox="1">
            <a:spLocks noChangeArrowheads="1"/>
          </p:cNvSpPr>
          <p:nvPr/>
        </p:nvSpPr>
        <p:spPr>
          <a:xfrm>
            <a:off x="990600" y="1066800"/>
            <a:ext cx="7467600" cy="68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CA" sz="3200" b="1" i="0" u="none" strike="noStrike" kern="0" cap="none" spc="0" normalizeH="0" baseline="0" noProof="0" dirty="0">
                <a:ln>
                  <a:noFill/>
                </a:ln>
                <a:solidFill>
                  <a:srgbClr val="C00000"/>
                </a:solidFill>
                <a:uLnTx/>
                <a:uFillTx/>
                <a:latin typeface="+mn-lt"/>
                <a:ea typeface="+mn-ea"/>
                <a:cs typeface="+mn-cs"/>
              </a:rPr>
              <a:t>Function Analysis System Technique (FAST)</a:t>
            </a:r>
          </a:p>
        </p:txBody>
      </p:sp>
      <p:cxnSp>
        <p:nvCxnSpPr>
          <p:cNvPr id="8" name="Straight Connector 7"/>
          <p:cNvCxnSpPr/>
          <p:nvPr/>
        </p:nvCxnSpPr>
        <p:spPr bwMode="auto">
          <a:xfrm rot="5400000">
            <a:off x="-304800" y="4114800"/>
            <a:ext cx="3810000" cy="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9" name="Straight Connector 8"/>
          <p:cNvCxnSpPr/>
          <p:nvPr/>
        </p:nvCxnSpPr>
        <p:spPr bwMode="auto">
          <a:xfrm rot="5400000">
            <a:off x="5410200" y="4114800"/>
            <a:ext cx="3810000" cy="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0" name="Right Arrow 9"/>
          <p:cNvSpPr/>
          <p:nvPr/>
        </p:nvSpPr>
        <p:spPr bwMode="auto">
          <a:xfrm>
            <a:off x="533400" y="2514600"/>
            <a:ext cx="685800" cy="228600"/>
          </a:xfrm>
          <a:prstGeom prst="rightArrow">
            <a:avLst/>
          </a:prstGeom>
          <a:solidFill>
            <a:schemeClr val="tx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ight Arrow 10"/>
          <p:cNvSpPr/>
          <p:nvPr/>
        </p:nvSpPr>
        <p:spPr bwMode="auto">
          <a:xfrm rot="10800000">
            <a:off x="7848600" y="2514600"/>
            <a:ext cx="685800" cy="228600"/>
          </a:xfrm>
          <a:prstGeom prst="rightArrow">
            <a:avLst/>
          </a:prstGeom>
          <a:solidFill>
            <a:schemeClr val="tx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457200" y="2057400"/>
            <a:ext cx="838200" cy="400110"/>
          </a:xfrm>
          <a:prstGeom prst="rect">
            <a:avLst/>
          </a:prstGeom>
          <a:noFill/>
        </p:spPr>
        <p:txBody>
          <a:bodyPr wrap="square" rtlCol="0">
            <a:spAutoFit/>
          </a:bodyPr>
          <a:lstStyle/>
          <a:p>
            <a:r>
              <a:rPr lang="en-US" sz="2000" b="1" dirty="0">
                <a:solidFill>
                  <a:srgbClr val="C00000"/>
                </a:solidFill>
                <a:latin typeface="+mn-lt"/>
              </a:rPr>
              <a:t>HOW</a:t>
            </a:r>
          </a:p>
        </p:txBody>
      </p:sp>
      <p:sp>
        <p:nvSpPr>
          <p:cNvPr id="13" name="TextBox 12"/>
          <p:cNvSpPr txBox="1"/>
          <p:nvPr/>
        </p:nvSpPr>
        <p:spPr>
          <a:xfrm>
            <a:off x="7772400" y="2057400"/>
            <a:ext cx="838200" cy="400110"/>
          </a:xfrm>
          <a:prstGeom prst="rect">
            <a:avLst/>
          </a:prstGeom>
          <a:noFill/>
        </p:spPr>
        <p:txBody>
          <a:bodyPr wrap="square" rtlCol="0">
            <a:spAutoFit/>
          </a:bodyPr>
          <a:lstStyle/>
          <a:p>
            <a:r>
              <a:rPr lang="en-US" sz="2000" b="1" dirty="0">
                <a:solidFill>
                  <a:srgbClr val="C00000"/>
                </a:solidFill>
                <a:latin typeface="+mn-lt"/>
              </a:rPr>
              <a:t>WHY</a:t>
            </a:r>
          </a:p>
        </p:txBody>
      </p:sp>
      <p:sp>
        <p:nvSpPr>
          <p:cNvPr id="14" name="Rectangle 13"/>
          <p:cNvSpPr/>
          <p:nvPr/>
        </p:nvSpPr>
        <p:spPr bwMode="auto">
          <a:xfrm>
            <a:off x="381000" y="3439083"/>
            <a:ext cx="9906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381000" y="3439083"/>
            <a:ext cx="990600" cy="646331"/>
          </a:xfrm>
          <a:prstGeom prst="rect">
            <a:avLst/>
          </a:prstGeom>
          <a:noFill/>
        </p:spPr>
        <p:txBody>
          <a:bodyPr wrap="square" rtlCol="0">
            <a:spAutoFit/>
          </a:bodyPr>
          <a:lstStyle/>
          <a:p>
            <a:pPr algn="ctr"/>
            <a:r>
              <a:rPr lang="en-US" sz="1200" b="1" dirty="0">
                <a:latin typeface="+mn-lt"/>
              </a:rPr>
              <a:t>HIGHEST ORDER FUNCTION</a:t>
            </a:r>
          </a:p>
        </p:txBody>
      </p:sp>
      <p:sp>
        <p:nvSpPr>
          <p:cNvPr id="19" name="Rectangle 18"/>
          <p:cNvSpPr/>
          <p:nvPr/>
        </p:nvSpPr>
        <p:spPr bwMode="auto">
          <a:xfrm>
            <a:off x="7543800" y="3439083"/>
            <a:ext cx="9906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TextBox 19"/>
          <p:cNvSpPr txBox="1"/>
          <p:nvPr/>
        </p:nvSpPr>
        <p:spPr>
          <a:xfrm>
            <a:off x="7543800" y="3439083"/>
            <a:ext cx="990600" cy="646331"/>
          </a:xfrm>
          <a:prstGeom prst="rect">
            <a:avLst/>
          </a:prstGeom>
          <a:noFill/>
        </p:spPr>
        <p:txBody>
          <a:bodyPr wrap="square" rtlCol="0">
            <a:spAutoFit/>
          </a:bodyPr>
          <a:lstStyle/>
          <a:p>
            <a:pPr algn="ctr"/>
            <a:r>
              <a:rPr lang="en-US" sz="1200" b="1" dirty="0">
                <a:latin typeface="+mn-lt"/>
              </a:rPr>
              <a:t>LOWEST ORDER FUNCTION</a:t>
            </a:r>
          </a:p>
        </p:txBody>
      </p:sp>
      <p:sp>
        <p:nvSpPr>
          <p:cNvPr id="22" name="Rectangle 21"/>
          <p:cNvSpPr/>
          <p:nvPr/>
        </p:nvSpPr>
        <p:spPr bwMode="auto">
          <a:xfrm>
            <a:off x="1813560" y="3439083"/>
            <a:ext cx="9906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TextBox 23"/>
          <p:cNvSpPr txBox="1"/>
          <p:nvPr/>
        </p:nvSpPr>
        <p:spPr>
          <a:xfrm>
            <a:off x="1813560" y="3531416"/>
            <a:ext cx="990600" cy="461665"/>
          </a:xfrm>
          <a:prstGeom prst="rect">
            <a:avLst/>
          </a:prstGeom>
          <a:noFill/>
        </p:spPr>
        <p:txBody>
          <a:bodyPr wrap="square" rtlCol="0">
            <a:spAutoFit/>
          </a:bodyPr>
          <a:lstStyle/>
          <a:p>
            <a:pPr algn="ctr"/>
            <a:r>
              <a:rPr lang="en-US" sz="1200" b="1" dirty="0">
                <a:latin typeface="+mn-lt"/>
              </a:rPr>
              <a:t>BASIC FUNCTION</a:t>
            </a:r>
          </a:p>
        </p:txBody>
      </p:sp>
      <p:sp>
        <p:nvSpPr>
          <p:cNvPr id="26" name="Rectangle 25"/>
          <p:cNvSpPr/>
          <p:nvPr/>
        </p:nvSpPr>
        <p:spPr bwMode="auto">
          <a:xfrm>
            <a:off x="3048000" y="3439083"/>
            <a:ext cx="12192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TextBox 26"/>
          <p:cNvSpPr txBox="1"/>
          <p:nvPr/>
        </p:nvSpPr>
        <p:spPr>
          <a:xfrm>
            <a:off x="3048000" y="3531416"/>
            <a:ext cx="1219200" cy="461665"/>
          </a:xfrm>
          <a:prstGeom prst="rect">
            <a:avLst/>
          </a:prstGeom>
          <a:noFill/>
        </p:spPr>
        <p:txBody>
          <a:bodyPr wrap="square" rtlCol="0">
            <a:spAutoFit/>
          </a:bodyPr>
          <a:lstStyle/>
          <a:p>
            <a:pPr algn="ctr"/>
            <a:r>
              <a:rPr lang="en-US" sz="1200" b="1" dirty="0">
                <a:latin typeface="+mn-lt"/>
              </a:rPr>
              <a:t>SECONDARY FUNCTION</a:t>
            </a:r>
          </a:p>
        </p:txBody>
      </p:sp>
      <p:sp>
        <p:nvSpPr>
          <p:cNvPr id="51" name="Rectangle 50"/>
          <p:cNvSpPr/>
          <p:nvPr/>
        </p:nvSpPr>
        <p:spPr bwMode="auto">
          <a:xfrm>
            <a:off x="4495800" y="3439083"/>
            <a:ext cx="12192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TextBox 51"/>
          <p:cNvSpPr txBox="1"/>
          <p:nvPr/>
        </p:nvSpPr>
        <p:spPr>
          <a:xfrm>
            <a:off x="4495800" y="3531416"/>
            <a:ext cx="1219200" cy="461665"/>
          </a:xfrm>
          <a:prstGeom prst="rect">
            <a:avLst/>
          </a:prstGeom>
          <a:noFill/>
        </p:spPr>
        <p:txBody>
          <a:bodyPr wrap="square" rtlCol="0">
            <a:spAutoFit/>
          </a:bodyPr>
          <a:lstStyle/>
          <a:p>
            <a:pPr algn="ctr"/>
            <a:r>
              <a:rPr lang="en-US" sz="1200" b="1" dirty="0">
                <a:latin typeface="+mn-lt"/>
              </a:rPr>
              <a:t>SECONDARY FUNCTION</a:t>
            </a:r>
          </a:p>
        </p:txBody>
      </p:sp>
      <p:sp>
        <p:nvSpPr>
          <p:cNvPr id="53" name="Rectangle 52"/>
          <p:cNvSpPr/>
          <p:nvPr/>
        </p:nvSpPr>
        <p:spPr bwMode="auto">
          <a:xfrm>
            <a:off x="5867400" y="3439083"/>
            <a:ext cx="12192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TextBox 53"/>
          <p:cNvSpPr txBox="1"/>
          <p:nvPr/>
        </p:nvSpPr>
        <p:spPr>
          <a:xfrm>
            <a:off x="5867400" y="3531416"/>
            <a:ext cx="1219200" cy="461665"/>
          </a:xfrm>
          <a:prstGeom prst="rect">
            <a:avLst/>
          </a:prstGeom>
          <a:noFill/>
        </p:spPr>
        <p:txBody>
          <a:bodyPr wrap="square" rtlCol="0">
            <a:spAutoFit/>
          </a:bodyPr>
          <a:lstStyle/>
          <a:p>
            <a:pPr algn="ctr"/>
            <a:r>
              <a:rPr lang="en-US" sz="1200" b="1" dirty="0">
                <a:latin typeface="+mn-lt"/>
              </a:rPr>
              <a:t>SECONDARY FUNCTION</a:t>
            </a:r>
          </a:p>
        </p:txBody>
      </p:sp>
      <p:sp>
        <p:nvSpPr>
          <p:cNvPr id="73" name="Rectangle 72"/>
          <p:cNvSpPr/>
          <p:nvPr/>
        </p:nvSpPr>
        <p:spPr bwMode="auto">
          <a:xfrm>
            <a:off x="4572000" y="4572000"/>
            <a:ext cx="10668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TextBox 73"/>
          <p:cNvSpPr txBox="1"/>
          <p:nvPr/>
        </p:nvSpPr>
        <p:spPr>
          <a:xfrm>
            <a:off x="4572000" y="4684068"/>
            <a:ext cx="1066800" cy="461665"/>
          </a:xfrm>
          <a:prstGeom prst="rect">
            <a:avLst/>
          </a:prstGeom>
          <a:noFill/>
        </p:spPr>
        <p:txBody>
          <a:bodyPr wrap="square" rtlCol="0">
            <a:spAutoFit/>
          </a:bodyPr>
          <a:lstStyle/>
          <a:p>
            <a:pPr algn="ctr"/>
            <a:r>
              <a:rPr lang="en-US" sz="1200" b="1" dirty="0">
                <a:latin typeface="+mn-lt"/>
              </a:rPr>
              <a:t>SECONDARY FUNCTION</a:t>
            </a:r>
          </a:p>
        </p:txBody>
      </p:sp>
      <p:sp>
        <p:nvSpPr>
          <p:cNvPr id="76" name="Rectangle 75"/>
          <p:cNvSpPr/>
          <p:nvPr/>
        </p:nvSpPr>
        <p:spPr bwMode="auto">
          <a:xfrm>
            <a:off x="3124200" y="4551834"/>
            <a:ext cx="10668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TextBox 76"/>
          <p:cNvSpPr txBox="1"/>
          <p:nvPr/>
        </p:nvSpPr>
        <p:spPr>
          <a:xfrm>
            <a:off x="3124200" y="4663902"/>
            <a:ext cx="1066800" cy="461665"/>
          </a:xfrm>
          <a:prstGeom prst="rect">
            <a:avLst/>
          </a:prstGeom>
          <a:noFill/>
        </p:spPr>
        <p:txBody>
          <a:bodyPr wrap="square" rtlCol="0">
            <a:spAutoFit/>
          </a:bodyPr>
          <a:lstStyle/>
          <a:p>
            <a:pPr algn="ctr"/>
            <a:r>
              <a:rPr lang="en-US" sz="1200" b="1" dirty="0">
                <a:latin typeface="+mn-lt"/>
              </a:rPr>
              <a:t>SECONDARY FUNCTION</a:t>
            </a:r>
          </a:p>
        </p:txBody>
      </p:sp>
      <p:grpSp>
        <p:nvGrpSpPr>
          <p:cNvPr id="6" name="Group 5"/>
          <p:cNvGrpSpPr/>
          <p:nvPr/>
        </p:nvGrpSpPr>
        <p:grpSpPr>
          <a:xfrm>
            <a:off x="5867400" y="2286000"/>
            <a:ext cx="1219200" cy="685800"/>
            <a:chOff x="5867400" y="2286000"/>
            <a:chExt cx="1219200" cy="685800"/>
          </a:xfrm>
        </p:grpSpPr>
        <p:sp>
          <p:nvSpPr>
            <p:cNvPr id="80" name="Rectangle 79"/>
            <p:cNvSpPr/>
            <p:nvPr/>
          </p:nvSpPr>
          <p:spPr bwMode="auto">
            <a:xfrm>
              <a:off x="5943600" y="2286000"/>
              <a:ext cx="10668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TextBox 80"/>
            <p:cNvSpPr txBox="1"/>
            <p:nvPr/>
          </p:nvSpPr>
          <p:spPr>
            <a:xfrm>
              <a:off x="5867400" y="2378333"/>
              <a:ext cx="1219200" cy="461665"/>
            </a:xfrm>
            <a:prstGeom prst="rect">
              <a:avLst/>
            </a:prstGeom>
            <a:noFill/>
          </p:spPr>
          <p:txBody>
            <a:bodyPr wrap="square" rtlCol="0" anchor="ctr">
              <a:spAutoFit/>
            </a:bodyPr>
            <a:lstStyle/>
            <a:p>
              <a:pPr algn="ctr"/>
              <a:r>
                <a:rPr lang="en-US" sz="1200" b="1" dirty="0">
                  <a:latin typeface="+mn-lt"/>
                </a:rPr>
                <a:t>ALL THE TIME FUNCTIONS</a:t>
              </a:r>
            </a:p>
          </p:txBody>
        </p:sp>
      </p:grpSp>
      <p:cxnSp>
        <p:nvCxnSpPr>
          <p:cNvPr id="85" name="Straight Arrow Connector 84"/>
          <p:cNvCxnSpPr/>
          <p:nvPr/>
        </p:nvCxnSpPr>
        <p:spPr bwMode="auto">
          <a:xfrm>
            <a:off x="1600200" y="5867400"/>
            <a:ext cx="5715000" cy="1588"/>
          </a:xfrm>
          <a:prstGeom prst="straightConnector1">
            <a:avLst/>
          </a:prstGeom>
          <a:solidFill>
            <a:schemeClr val="accent1"/>
          </a:solidFill>
          <a:ln w="38100" cap="sq" cmpd="sng" algn="ctr">
            <a:solidFill>
              <a:schemeClr val="tx1"/>
            </a:solidFill>
            <a:prstDash val="solid"/>
            <a:round/>
            <a:headEnd type="arrow"/>
            <a:tailEnd type="arrow"/>
          </a:ln>
          <a:effectLst/>
        </p:spPr>
      </p:cxnSp>
      <p:sp>
        <p:nvSpPr>
          <p:cNvPr id="86" name="TextBox 85"/>
          <p:cNvSpPr txBox="1"/>
          <p:nvPr/>
        </p:nvSpPr>
        <p:spPr>
          <a:xfrm>
            <a:off x="2819400" y="5562600"/>
            <a:ext cx="3200400" cy="338554"/>
          </a:xfrm>
          <a:prstGeom prst="rect">
            <a:avLst/>
          </a:prstGeom>
          <a:noFill/>
        </p:spPr>
        <p:txBody>
          <a:bodyPr wrap="square" rtlCol="0">
            <a:spAutoFit/>
          </a:bodyPr>
          <a:lstStyle/>
          <a:p>
            <a:r>
              <a:rPr lang="en-US" sz="1600" b="1" dirty="0">
                <a:solidFill>
                  <a:srgbClr val="C00000"/>
                </a:solidFill>
                <a:latin typeface="+mj-lt"/>
              </a:rPr>
              <a:t>SCOPE OF PROBLEM UNDER STUDY</a:t>
            </a:r>
          </a:p>
        </p:txBody>
      </p:sp>
      <p:grpSp>
        <p:nvGrpSpPr>
          <p:cNvPr id="7" name="Group 6"/>
          <p:cNvGrpSpPr/>
          <p:nvPr/>
        </p:nvGrpSpPr>
        <p:grpSpPr>
          <a:xfrm>
            <a:off x="1828800" y="2250132"/>
            <a:ext cx="1295400" cy="685800"/>
            <a:chOff x="1828800" y="2250132"/>
            <a:chExt cx="1295400" cy="685800"/>
          </a:xfrm>
        </p:grpSpPr>
        <p:sp>
          <p:nvSpPr>
            <p:cNvPr id="104" name="Rectangle 103"/>
            <p:cNvSpPr/>
            <p:nvPr/>
          </p:nvSpPr>
          <p:spPr bwMode="auto">
            <a:xfrm>
              <a:off x="1828800" y="2250132"/>
              <a:ext cx="12192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5" name="TextBox 104"/>
            <p:cNvSpPr txBox="1"/>
            <p:nvPr/>
          </p:nvSpPr>
          <p:spPr>
            <a:xfrm>
              <a:off x="1828800" y="2362200"/>
              <a:ext cx="1295400" cy="461665"/>
            </a:xfrm>
            <a:prstGeom prst="rect">
              <a:avLst/>
            </a:prstGeom>
            <a:noFill/>
          </p:spPr>
          <p:txBody>
            <a:bodyPr wrap="square" rtlCol="0">
              <a:spAutoFit/>
            </a:bodyPr>
            <a:lstStyle/>
            <a:p>
              <a:pPr algn="ctr"/>
              <a:r>
                <a:rPr lang="en-US" sz="1200" b="1" dirty="0">
                  <a:latin typeface="+mn-lt"/>
                </a:rPr>
                <a:t>PROJECT OBJECTIVES</a:t>
              </a:r>
            </a:p>
          </p:txBody>
        </p:sp>
      </p:grpSp>
      <p:sp>
        <p:nvSpPr>
          <p:cNvPr id="45"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cxnSp>
        <p:nvCxnSpPr>
          <p:cNvPr id="4" name="Straight Connector 3"/>
          <p:cNvCxnSpPr>
            <a:stCxn id="14" idx="3"/>
            <a:endCxn id="22" idx="1"/>
          </p:cNvCxnSpPr>
          <p:nvPr/>
        </p:nvCxnSpPr>
        <p:spPr>
          <a:xfrm>
            <a:off x="1371600" y="3781983"/>
            <a:ext cx="441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2" idx="3"/>
            <a:endCxn id="26" idx="1"/>
          </p:cNvCxnSpPr>
          <p:nvPr/>
        </p:nvCxnSpPr>
        <p:spPr>
          <a:xfrm>
            <a:off x="2804160" y="3781983"/>
            <a:ext cx="243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3"/>
            <a:endCxn id="51" idx="1"/>
          </p:cNvCxnSpPr>
          <p:nvPr/>
        </p:nvCxnSpPr>
        <p:spPr>
          <a:xfrm>
            <a:off x="4267200" y="378198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1" idx="3"/>
            <a:endCxn id="53" idx="1"/>
          </p:cNvCxnSpPr>
          <p:nvPr/>
        </p:nvCxnSpPr>
        <p:spPr>
          <a:xfrm>
            <a:off x="5715000" y="3781983"/>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3" idx="3"/>
            <a:endCxn id="19" idx="1"/>
          </p:cNvCxnSpPr>
          <p:nvPr/>
        </p:nvCxnSpPr>
        <p:spPr>
          <a:xfrm>
            <a:off x="7086600" y="3781983"/>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6" idx="2"/>
            <a:endCxn id="76" idx="0"/>
          </p:cNvCxnSpPr>
          <p:nvPr/>
        </p:nvCxnSpPr>
        <p:spPr>
          <a:xfrm>
            <a:off x="3657600" y="4124883"/>
            <a:ext cx="0" cy="426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2"/>
            <a:endCxn id="73" idx="0"/>
          </p:cNvCxnSpPr>
          <p:nvPr/>
        </p:nvCxnSpPr>
        <p:spPr>
          <a:xfrm>
            <a:off x="5105400" y="4124883"/>
            <a:ext cx="0" cy="447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456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32</a:t>
            </a:fld>
            <a:endParaRPr lang="en-US"/>
          </a:p>
        </p:txBody>
      </p:sp>
      <p:sp>
        <p:nvSpPr>
          <p:cNvPr id="23" name="Rectangle 4"/>
          <p:cNvSpPr txBox="1">
            <a:spLocks noChangeArrowheads="1"/>
          </p:cNvSpPr>
          <p:nvPr/>
        </p:nvSpPr>
        <p:spPr>
          <a:xfrm>
            <a:off x="914400" y="914400"/>
            <a:ext cx="7467600" cy="68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CA" sz="3200" b="1" i="0" u="none" strike="noStrike" kern="0" cap="none" spc="0" normalizeH="0" baseline="0" noProof="0" dirty="0">
                <a:ln>
                  <a:noFill/>
                </a:ln>
                <a:solidFill>
                  <a:srgbClr val="C00000"/>
                </a:solidFill>
                <a:uLnTx/>
                <a:uFillTx/>
                <a:latin typeface="+mn-lt"/>
                <a:ea typeface="+mn-ea"/>
                <a:cs typeface="+mn-cs"/>
              </a:rPr>
              <a:t>Function Analysis System Technique (FAST)</a:t>
            </a:r>
          </a:p>
        </p:txBody>
      </p:sp>
      <p:cxnSp>
        <p:nvCxnSpPr>
          <p:cNvPr id="8" name="Straight Connector 7"/>
          <p:cNvCxnSpPr/>
          <p:nvPr/>
        </p:nvCxnSpPr>
        <p:spPr bwMode="auto">
          <a:xfrm>
            <a:off x="1600200" y="1934710"/>
            <a:ext cx="0" cy="431369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9" name="Straight Connector 8"/>
          <p:cNvCxnSpPr/>
          <p:nvPr/>
        </p:nvCxnSpPr>
        <p:spPr bwMode="auto">
          <a:xfrm>
            <a:off x="7432041" y="2010910"/>
            <a:ext cx="35559" cy="431369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0" name="Right Arrow 9"/>
          <p:cNvSpPr/>
          <p:nvPr/>
        </p:nvSpPr>
        <p:spPr bwMode="auto">
          <a:xfrm>
            <a:off x="533400" y="2514600"/>
            <a:ext cx="685800" cy="228600"/>
          </a:xfrm>
          <a:prstGeom prst="rightArrow">
            <a:avLst/>
          </a:prstGeom>
          <a:solidFill>
            <a:schemeClr val="tx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ight Arrow 10"/>
          <p:cNvSpPr/>
          <p:nvPr/>
        </p:nvSpPr>
        <p:spPr bwMode="auto">
          <a:xfrm rot="10800000">
            <a:off x="7848600" y="2514600"/>
            <a:ext cx="685800" cy="228600"/>
          </a:xfrm>
          <a:prstGeom prst="rightArrow">
            <a:avLst/>
          </a:prstGeom>
          <a:solidFill>
            <a:schemeClr val="tx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457200" y="2057400"/>
            <a:ext cx="838200" cy="400110"/>
          </a:xfrm>
          <a:prstGeom prst="rect">
            <a:avLst/>
          </a:prstGeom>
          <a:noFill/>
        </p:spPr>
        <p:txBody>
          <a:bodyPr wrap="square" rtlCol="0">
            <a:spAutoFit/>
          </a:bodyPr>
          <a:lstStyle/>
          <a:p>
            <a:r>
              <a:rPr lang="en-US" sz="2000" b="1" dirty="0">
                <a:solidFill>
                  <a:srgbClr val="C00000"/>
                </a:solidFill>
                <a:latin typeface="+mn-lt"/>
              </a:rPr>
              <a:t>HOW</a:t>
            </a:r>
          </a:p>
        </p:txBody>
      </p:sp>
      <p:sp>
        <p:nvSpPr>
          <p:cNvPr id="13" name="TextBox 12"/>
          <p:cNvSpPr txBox="1"/>
          <p:nvPr/>
        </p:nvSpPr>
        <p:spPr>
          <a:xfrm>
            <a:off x="7772400" y="2057400"/>
            <a:ext cx="838200" cy="400110"/>
          </a:xfrm>
          <a:prstGeom prst="rect">
            <a:avLst/>
          </a:prstGeom>
          <a:noFill/>
        </p:spPr>
        <p:txBody>
          <a:bodyPr wrap="square" rtlCol="0">
            <a:spAutoFit/>
          </a:bodyPr>
          <a:lstStyle/>
          <a:p>
            <a:r>
              <a:rPr lang="en-US" sz="2000" b="1" dirty="0">
                <a:solidFill>
                  <a:srgbClr val="C00000"/>
                </a:solidFill>
                <a:latin typeface="+mn-lt"/>
              </a:rPr>
              <a:t>WHY</a:t>
            </a:r>
          </a:p>
        </p:txBody>
      </p:sp>
      <p:grpSp>
        <p:nvGrpSpPr>
          <p:cNvPr id="61" name="Group 60"/>
          <p:cNvGrpSpPr/>
          <p:nvPr/>
        </p:nvGrpSpPr>
        <p:grpSpPr>
          <a:xfrm>
            <a:off x="228600" y="3390900"/>
            <a:ext cx="1143000" cy="685800"/>
            <a:chOff x="228600" y="3439083"/>
            <a:chExt cx="1143000" cy="685800"/>
          </a:xfrm>
        </p:grpSpPr>
        <p:sp>
          <p:nvSpPr>
            <p:cNvPr id="14" name="Rectangle 13"/>
            <p:cNvSpPr/>
            <p:nvPr/>
          </p:nvSpPr>
          <p:spPr bwMode="auto">
            <a:xfrm>
              <a:off x="228600" y="3439083"/>
              <a:ext cx="11430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228600" y="3551151"/>
              <a:ext cx="1143000" cy="461665"/>
            </a:xfrm>
            <a:prstGeom prst="rect">
              <a:avLst/>
            </a:prstGeom>
            <a:noFill/>
          </p:spPr>
          <p:txBody>
            <a:bodyPr wrap="square" rtlCol="0">
              <a:spAutoFit/>
            </a:bodyPr>
            <a:lstStyle/>
            <a:p>
              <a:pPr algn="ctr"/>
              <a:r>
                <a:rPr lang="en-US" sz="1200" b="1" dirty="0"/>
                <a:t>RECORD INFORMATION</a:t>
              </a:r>
              <a:endParaRPr lang="en-US" sz="1200" b="1" dirty="0">
                <a:latin typeface="+mn-lt"/>
              </a:endParaRPr>
            </a:p>
          </p:txBody>
        </p:sp>
      </p:grpSp>
      <p:grpSp>
        <p:nvGrpSpPr>
          <p:cNvPr id="90" name="Group 89"/>
          <p:cNvGrpSpPr/>
          <p:nvPr/>
        </p:nvGrpSpPr>
        <p:grpSpPr>
          <a:xfrm>
            <a:off x="7543800" y="3390900"/>
            <a:ext cx="990600" cy="685800"/>
            <a:chOff x="7543800" y="2922490"/>
            <a:chExt cx="990600" cy="685800"/>
          </a:xfrm>
        </p:grpSpPr>
        <p:sp>
          <p:nvSpPr>
            <p:cNvPr id="19" name="Rectangle 18"/>
            <p:cNvSpPr/>
            <p:nvPr/>
          </p:nvSpPr>
          <p:spPr bwMode="auto">
            <a:xfrm>
              <a:off x="7543800" y="2922490"/>
              <a:ext cx="9906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TextBox 19"/>
            <p:cNvSpPr txBox="1"/>
            <p:nvPr/>
          </p:nvSpPr>
          <p:spPr>
            <a:xfrm>
              <a:off x="7543800" y="3043535"/>
              <a:ext cx="990600" cy="461665"/>
            </a:xfrm>
            <a:prstGeom prst="rect">
              <a:avLst/>
            </a:prstGeom>
            <a:noFill/>
          </p:spPr>
          <p:txBody>
            <a:bodyPr wrap="square" rtlCol="0">
              <a:spAutoFit/>
            </a:bodyPr>
            <a:lstStyle/>
            <a:p>
              <a:pPr algn="ctr"/>
              <a:r>
                <a:rPr lang="en-US" sz="1200" b="1" dirty="0">
                  <a:latin typeface="+mn-lt"/>
                </a:rPr>
                <a:t>APPLY FORCE</a:t>
              </a:r>
            </a:p>
          </p:txBody>
        </p:sp>
      </p:grpSp>
      <p:grpSp>
        <p:nvGrpSpPr>
          <p:cNvPr id="66" name="Group 65"/>
          <p:cNvGrpSpPr/>
          <p:nvPr/>
        </p:nvGrpSpPr>
        <p:grpSpPr>
          <a:xfrm>
            <a:off x="3043237" y="3390900"/>
            <a:ext cx="1219200" cy="685800"/>
            <a:chOff x="3012440" y="3439083"/>
            <a:chExt cx="1219200" cy="685800"/>
          </a:xfrm>
        </p:grpSpPr>
        <p:sp>
          <p:nvSpPr>
            <p:cNvPr id="26" name="Rectangle 25"/>
            <p:cNvSpPr/>
            <p:nvPr/>
          </p:nvSpPr>
          <p:spPr bwMode="auto">
            <a:xfrm>
              <a:off x="3012440" y="3439083"/>
              <a:ext cx="12192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TextBox 26"/>
            <p:cNvSpPr txBox="1"/>
            <p:nvPr/>
          </p:nvSpPr>
          <p:spPr>
            <a:xfrm>
              <a:off x="3012440" y="3551151"/>
              <a:ext cx="1219200" cy="461665"/>
            </a:xfrm>
            <a:prstGeom prst="rect">
              <a:avLst/>
            </a:prstGeom>
            <a:noFill/>
          </p:spPr>
          <p:txBody>
            <a:bodyPr wrap="square" rtlCol="0">
              <a:spAutoFit/>
            </a:bodyPr>
            <a:lstStyle/>
            <a:p>
              <a:pPr algn="ctr"/>
              <a:r>
                <a:rPr lang="en-US" sz="1200" b="1" dirty="0">
                  <a:latin typeface="+mn-lt"/>
                </a:rPr>
                <a:t>TRANSMIT FORCE</a:t>
              </a:r>
            </a:p>
          </p:txBody>
        </p:sp>
      </p:grpSp>
      <p:cxnSp>
        <p:nvCxnSpPr>
          <p:cNvPr id="85" name="Straight Arrow Connector 84"/>
          <p:cNvCxnSpPr/>
          <p:nvPr/>
        </p:nvCxnSpPr>
        <p:spPr bwMode="auto">
          <a:xfrm flipV="1">
            <a:off x="1600200" y="6135157"/>
            <a:ext cx="5831841" cy="3289"/>
          </a:xfrm>
          <a:prstGeom prst="straightConnector1">
            <a:avLst/>
          </a:prstGeom>
          <a:solidFill>
            <a:schemeClr val="accent1"/>
          </a:solidFill>
          <a:ln w="38100" cap="sq" cmpd="sng" algn="ctr">
            <a:solidFill>
              <a:schemeClr val="tx1"/>
            </a:solidFill>
            <a:prstDash val="solid"/>
            <a:round/>
            <a:headEnd type="arrow"/>
            <a:tailEnd type="arrow"/>
          </a:ln>
          <a:effectLst/>
        </p:spPr>
      </p:cxnSp>
      <p:sp>
        <p:nvSpPr>
          <p:cNvPr id="86" name="TextBox 85"/>
          <p:cNvSpPr txBox="1"/>
          <p:nvPr/>
        </p:nvSpPr>
        <p:spPr>
          <a:xfrm>
            <a:off x="2819400" y="5833646"/>
            <a:ext cx="3200400" cy="338554"/>
          </a:xfrm>
          <a:prstGeom prst="rect">
            <a:avLst/>
          </a:prstGeom>
          <a:noFill/>
        </p:spPr>
        <p:txBody>
          <a:bodyPr wrap="square" rtlCol="0">
            <a:spAutoFit/>
          </a:bodyPr>
          <a:lstStyle/>
          <a:p>
            <a:r>
              <a:rPr lang="en-US" sz="1600" b="1" dirty="0">
                <a:solidFill>
                  <a:srgbClr val="C00000"/>
                </a:solidFill>
                <a:latin typeface="+mj-lt"/>
              </a:rPr>
              <a:t>SCOPE OF PROBLEM UNDER STUDY</a:t>
            </a:r>
          </a:p>
        </p:txBody>
      </p:sp>
      <p:sp>
        <p:nvSpPr>
          <p:cNvPr id="45"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Function Analysis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59" name="Group 58"/>
          <p:cNvGrpSpPr/>
          <p:nvPr/>
        </p:nvGrpSpPr>
        <p:grpSpPr>
          <a:xfrm>
            <a:off x="1752600" y="3390900"/>
            <a:ext cx="990600" cy="685800"/>
            <a:chOff x="1813560" y="3439083"/>
            <a:chExt cx="990600" cy="685800"/>
          </a:xfrm>
        </p:grpSpPr>
        <p:sp>
          <p:nvSpPr>
            <p:cNvPr id="22" name="Rectangle 21"/>
            <p:cNvSpPr/>
            <p:nvPr/>
          </p:nvSpPr>
          <p:spPr bwMode="auto">
            <a:xfrm>
              <a:off x="1813560" y="3439083"/>
              <a:ext cx="9906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TextBox 23"/>
            <p:cNvSpPr txBox="1"/>
            <p:nvPr/>
          </p:nvSpPr>
          <p:spPr>
            <a:xfrm>
              <a:off x="1813560" y="3551151"/>
              <a:ext cx="990600" cy="461665"/>
            </a:xfrm>
            <a:prstGeom prst="rect">
              <a:avLst/>
            </a:prstGeom>
            <a:noFill/>
          </p:spPr>
          <p:txBody>
            <a:bodyPr wrap="square" rtlCol="0">
              <a:spAutoFit/>
            </a:bodyPr>
            <a:lstStyle/>
            <a:p>
              <a:pPr algn="ctr"/>
              <a:r>
                <a:rPr lang="en-US" sz="1200" b="1" dirty="0">
                  <a:latin typeface="+mn-lt"/>
                </a:rPr>
                <a:t>MAKE MARKS</a:t>
              </a:r>
            </a:p>
          </p:txBody>
        </p:sp>
      </p:grpSp>
      <p:grpSp>
        <p:nvGrpSpPr>
          <p:cNvPr id="60" name="Group 59"/>
          <p:cNvGrpSpPr/>
          <p:nvPr/>
        </p:nvGrpSpPr>
        <p:grpSpPr>
          <a:xfrm>
            <a:off x="1752600" y="2410951"/>
            <a:ext cx="990600" cy="685800"/>
            <a:chOff x="1827529" y="4357949"/>
            <a:chExt cx="990600" cy="685800"/>
          </a:xfrm>
        </p:grpSpPr>
        <p:sp>
          <p:nvSpPr>
            <p:cNvPr id="78" name="Rectangle 77"/>
            <p:cNvSpPr/>
            <p:nvPr/>
          </p:nvSpPr>
          <p:spPr bwMode="auto">
            <a:xfrm>
              <a:off x="1827529" y="4357949"/>
              <a:ext cx="9906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TextBox 78"/>
            <p:cNvSpPr txBox="1"/>
            <p:nvPr/>
          </p:nvSpPr>
          <p:spPr>
            <a:xfrm>
              <a:off x="1827529" y="4470017"/>
              <a:ext cx="990600" cy="461665"/>
            </a:xfrm>
            <a:prstGeom prst="rect">
              <a:avLst/>
            </a:prstGeom>
            <a:noFill/>
          </p:spPr>
          <p:txBody>
            <a:bodyPr wrap="square" rtlCol="0">
              <a:spAutoFit/>
            </a:bodyPr>
            <a:lstStyle/>
            <a:p>
              <a:pPr algn="ctr"/>
              <a:r>
                <a:rPr lang="en-US" sz="1200" b="1" dirty="0"/>
                <a:t>REMOVE</a:t>
              </a:r>
              <a:r>
                <a:rPr lang="en-US" sz="1200" b="1" dirty="0">
                  <a:latin typeface="+mn-lt"/>
                </a:rPr>
                <a:t> MARKS</a:t>
              </a:r>
            </a:p>
          </p:txBody>
        </p:sp>
      </p:grpSp>
      <p:grpSp>
        <p:nvGrpSpPr>
          <p:cNvPr id="42" name="Group 41"/>
          <p:cNvGrpSpPr/>
          <p:nvPr/>
        </p:nvGrpSpPr>
        <p:grpSpPr>
          <a:xfrm>
            <a:off x="6248400" y="4191000"/>
            <a:ext cx="1066800" cy="685800"/>
            <a:chOff x="6248400" y="4191000"/>
            <a:chExt cx="1066800" cy="685800"/>
          </a:xfrm>
        </p:grpSpPr>
        <p:sp>
          <p:nvSpPr>
            <p:cNvPr id="80" name="Rectangle 79"/>
            <p:cNvSpPr/>
            <p:nvPr/>
          </p:nvSpPr>
          <p:spPr bwMode="auto">
            <a:xfrm>
              <a:off x="6248400" y="4191000"/>
              <a:ext cx="10668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TextBox 80"/>
            <p:cNvSpPr txBox="1"/>
            <p:nvPr/>
          </p:nvSpPr>
          <p:spPr>
            <a:xfrm>
              <a:off x="6248400" y="4283333"/>
              <a:ext cx="1066800" cy="461665"/>
            </a:xfrm>
            <a:prstGeom prst="rect">
              <a:avLst/>
            </a:prstGeom>
            <a:noFill/>
          </p:spPr>
          <p:txBody>
            <a:bodyPr wrap="square" rtlCol="0" anchor="ctr">
              <a:spAutoFit/>
            </a:bodyPr>
            <a:lstStyle/>
            <a:p>
              <a:pPr algn="ctr"/>
              <a:r>
                <a:rPr lang="en-US" sz="1200" b="1" dirty="0">
                  <a:latin typeface="+mn-lt"/>
                </a:rPr>
                <a:t>IMPROVE APPEARANCE</a:t>
              </a:r>
            </a:p>
          </p:txBody>
        </p:sp>
      </p:grpSp>
      <p:grpSp>
        <p:nvGrpSpPr>
          <p:cNvPr id="43" name="Group 42"/>
          <p:cNvGrpSpPr/>
          <p:nvPr/>
        </p:nvGrpSpPr>
        <p:grpSpPr>
          <a:xfrm>
            <a:off x="6248400" y="5105400"/>
            <a:ext cx="1066800" cy="685800"/>
            <a:chOff x="6248400" y="5105400"/>
            <a:chExt cx="1066800" cy="685800"/>
          </a:xfrm>
        </p:grpSpPr>
        <p:sp>
          <p:nvSpPr>
            <p:cNvPr id="83" name="Rectangle 82"/>
            <p:cNvSpPr/>
            <p:nvPr/>
          </p:nvSpPr>
          <p:spPr bwMode="auto">
            <a:xfrm>
              <a:off x="6248400" y="5105400"/>
              <a:ext cx="10668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TextBox 83"/>
            <p:cNvSpPr txBox="1"/>
            <p:nvPr/>
          </p:nvSpPr>
          <p:spPr>
            <a:xfrm>
              <a:off x="6248400" y="5197733"/>
              <a:ext cx="1066800" cy="461665"/>
            </a:xfrm>
            <a:prstGeom prst="rect">
              <a:avLst/>
            </a:prstGeom>
            <a:noFill/>
          </p:spPr>
          <p:txBody>
            <a:bodyPr wrap="square" rtlCol="0" anchor="ctr">
              <a:spAutoFit/>
            </a:bodyPr>
            <a:lstStyle/>
            <a:p>
              <a:pPr algn="ctr"/>
              <a:r>
                <a:rPr lang="en-US" sz="1200" b="1" dirty="0">
                  <a:latin typeface="+mn-lt"/>
                </a:rPr>
                <a:t>PROTECT WOOD</a:t>
              </a:r>
            </a:p>
          </p:txBody>
        </p:sp>
      </p:grpSp>
      <p:grpSp>
        <p:nvGrpSpPr>
          <p:cNvPr id="67" name="Group 66"/>
          <p:cNvGrpSpPr/>
          <p:nvPr/>
        </p:nvGrpSpPr>
        <p:grpSpPr>
          <a:xfrm>
            <a:off x="3043237" y="2410951"/>
            <a:ext cx="1219200" cy="685800"/>
            <a:chOff x="4419600" y="4800600"/>
            <a:chExt cx="1219200" cy="685800"/>
          </a:xfrm>
        </p:grpSpPr>
        <p:sp>
          <p:nvSpPr>
            <p:cNvPr id="76" name="Rectangle 75"/>
            <p:cNvSpPr/>
            <p:nvPr/>
          </p:nvSpPr>
          <p:spPr bwMode="auto">
            <a:xfrm>
              <a:off x="4495800" y="4800600"/>
              <a:ext cx="10668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TextBox 76"/>
            <p:cNvSpPr txBox="1"/>
            <p:nvPr/>
          </p:nvSpPr>
          <p:spPr>
            <a:xfrm>
              <a:off x="4419600" y="4912668"/>
              <a:ext cx="1219200" cy="461665"/>
            </a:xfrm>
            <a:prstGeom prst="rect">
              <a:avLst/>
            </a:prstGeom>
            <a:noFill/>
          </p:spPr>
          <p:txBody>
            <a:bodyPr wrap="square" rtlCol="0">
              <a:spAutoFit/>
            </a:bodyPr>
            <a:lstStyle/>
            <a:p>
              <a:pPr algn="ctr"/>
              <a:r>
                <a:rPr lang="en-US" sz="1200" b="1" dirty="0">
                  <a:latin typeface="+mn-lt"/>
                </a:rPr>
                <a:t>SECURE  ERASER</a:t>
              </a:r>
            </a:p>
          </p:txBody>
        </p:sp>
      </p:grpSp>
      <p:grpSp>
        <p:nvGrpSpPr>
          <p:cNvPr id="64" name="Group 63"/>
          <p:cNvGrpSpPr/>
          <p:nvPr/>
        </p:nvGrpSpPr>
        <p:grpSpPr>
          <a:xfrm>
            <a:off x="3043237" y="4648200"/>
            <a:ext cx="1219200" cy="685800"/>
            <a:chOff x="4429760" y="3352800"/>
            <a:chExt cx="1219200" cy="685800"/>
          </a:xfrm>
        </p:grpSpPr>
        <p:sp>
          <p:nvSpPr>
            <p:cNvPr id="51" name="Rectangle 50"/>
            <p:cNvSpPr/>
            <p:nvPr/>
          </p:nvSpPr>
          <p:spPr bwMode="auto">
            <a:xfrm>
              <a:off x="4429760" y="3352800"/>
              <a:ext cx="1219200" cy="685800"/>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TextBox 51"/>
            <p:cNvSpPr txBox="1"/>
            <p:nvPr/>
          </p:nvSpPr>
          <p:spPr>
            <a:xfrm>
              <a:off x="4429760" y="3551151"/>
              <a:ext cx="1219200" cy="276999"/>
            </a:xfrm>
            <a:prstGeom prst="rect">
              <a:avLst/>
            </a:prstGeom>
            <a:noFill/>
          </p:spPr>
          <p:txBody>
            <a:bodyPr wrap="square" rtlCol="0">
              <a:spAutoFit/>
            </a:bodyPr>
            <a:lstStyle/>
            <a:p>
              <a:pPr algn="ctr"/>
              <a:r>
                <a:rPr lang="en-US" sz="1200" b="1" dirty="0">
                  <a:latin typeface="+mn-lt"/>
                </a:rPr>
                <a:t>SUPPORT LEAD</a:t>
              </a:r>
            </a:p>
          </p:txBody>
        </p:sp>
      </p:grpSp>
      <p:grpSp>
        <p:nvGrpSpPr>
          <p:cNvPr id="35" name="Group 34"/>
          <p:cNvGrpSpPr/>
          <p:nvPr/>
        </p:nvGrpSpPr>
        <p:grpSpPr>
          <a:xfrm>
            <a:off x="4605019" y="4648199"/>
            <a:ext cx="1219201" cy="727587"/>
            <a:chOff x="4605019" y="4648199"/>
            <a:chExt cx="1219201" cy="727587"/>
          </a:xfrm>
        </p:grpSpPr>
        <p:sp>
          <p:nvSpPr>
            <p:cNvPr id="87" name="Rectangle 86"/>
            <p:cNvSpPr/>
            <p:nvPr/>
          </p:nvSpPr>
          <p:spPr bwMode="auto">
            <a:xfrm>
              <a:off x="4605020" y="4648199"/>
              <a:ext cx="1219200" cy="727587"/>
            </a:xfrm>
            <a:prstGeom prst="rect">
              <a:avLst/>
            </a:prstGeom>
            <a:solidFill>
              <a:schemeClr val="accent1"/>
            </a:solidFill>
            <a:ln w="381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TextBox 87"/>
            <p:cNvSpPr txBox="1"/>
            <p:nvPr/>
          </p:nvSpPr>
          <p:spPr>
            <a:xfrm>
              <a:off x="4605019" y="4756479"/>
              <a:ext cx="1219201" cy="457142"/>
            </a:xfrm>
            <a:prstGeom prst="rect">
              <a:avLst/>
            </a:prstGeom>
            <a:noFill/>
          </p:spPr>
          <p:txBody>
            <a:bodyPr wrap="square" rtlCol="0">
              <a:spAutoFit/>
            </a:bodyPr>
            <a:lstStyle/>
            <a:p>
              <a:pPr algn="ctr"/>
              <a:r>
                <a:rPr lang="en-US" sz="1100" b="1" dirty="0"/>
                <a:t>ACCOMMODATE GRIP</a:t>
              </a:r>
            </a:p>
          </p:txBody>
        </p:sp>
      </p:grpSp>
      <p:cxnSp>
        <p:nvCxnSpPr>
          <p:cNvPr id="93" name="Straight Connector 92"/>
          <p:cNvCxnSpPr>
            <a:stCxn id="20" idx="1"/>
            <a:endCxn id="27" idx="3"/>
          </p:cNvCxnSpPr>
          <p:nvPr/>
        </p:nvCxnSpPr>
        <p:spPr>
          <a:xfrm flipH="1" flipV="1">
            <a:off x="4262437" y="3733801"/>
            <a:ext cx="3281363" cy="8977"/>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Straight Connector 94"/>
          <p:cNvCxnSpPr>
            <a:stCxn id="27" idx="1"/>
            <a:endCxn id="24" idx="3"/>
          </p:cNvCxnSpPr>
          <p:nvPr/>
        </p:nvCxnSpPr>
        <p:spPr>
          <a:xfrm flipH="1">
            <a:off x="2743200" y="3733801"/>
            <a:ext cx="30003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24" idx="1"/>
            <a:endCxn id="15" idx="3"/>
          </p:cNvCxnSpPr>
          <p:nvPr/>
        </p:nvCxnSpPr>
        <p:spPr>
          <a:xfrm flipH="1">
            <a:off x="1371600" y="3733801"/>
            <a:ext cx="381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22" idx="0"/>
            <a:endCxn id="78" idx="2"/>
          </p:cNvCxnSpPr>
          <p:nvPr/>
        </p:nvCxnSpPr>
        <p:spPr>
          <a:xfrm flipV="1">
            <a:off x="2247900" y="3096751"/>
            <a:ext cx="0" cy="2941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26" idx="0"/>
            <a:endCxn id="76" idx="2"/>
          </p:cNvCxnSpPr>
          <p:nvPr/>
        </p:nvCxnSpPr>
        <p:spPr>
          <a:xfrm flipV="1">
            <a:off x="3652837" y="3096751"/>
            <a:ext cx="0" cy="2941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26" idx="2"/>
            <a:endCxn id="51" idx="0"/>
          </p:cNvCxnSpPr>
          <p:nvPr/>
        </p:nvCxnSpPr>
        <p:spPr>
          <a:xfrm>
            <a:off x="3652837" y="4076700"/>
            <a:ext cx="0" cy="571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52" idx="3"/>
            <a:endCxn id="88" idx="1"/>
          </p:cNvCxnSpPr>
          <p:nvPr/>
        </p:nvCxnSpPr>
        <p:spPr>
          <a:xfrm flipV="1">
            <a:off x="4262437" y="4985050"/>
            <a:ext cx="34258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824220" y="4514166"/>
            <a:ext cx="424180" cy="914400"/>
            <a:chOff x="5824220" y="4514166"/>
            <a:chExt cx="424180" cy="914400"/>
          </a:xfrm>
        </p:grpSpPr>
        <p:cxnSp>
          <p:nvCxnSpPr>
            <p:cNvPr id="7" name="Elbow Connector 6"/>
            <p:cNvCxnSpPr>
              <a:stCxn id="88" idx="3"/>
              <a:endCxn id="81" idx="1"/>
            </p:cNvCxnSpPr>
            <p:nvPr/>
          </p:nvCxnSpPr>
          <p:spPr>
            <a:xfrm flipV="1">
              <a:off x="5824220" y="4514166"/>
              <a:ext cx="424180" cy="470884"/>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88" idx="3"/>
              <a:endCxn id="84" idx="1"/>
            </p:cNvCxnSpPr>
            <p:nvPr/>
          </p:nvCxnSpPr>
          <p:spPr>
            <a:xfrm>
              <a:off x="5824220" y="4985050"/>
              <a:ext cx="424180" cy="44351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038600" y="1524000"/>
            <a:ext cx="1219200" cy="523220"/>
          </a:xfrm>
          <a:prstGeom prst="rect">
            <a:avLst/>
          </a:prstGeom>
          <a:noFill/>
        </p:spPr>
        <p:txBody>
          <a:bodyPr wrap="square" rtlCol="0">
            <a:spAutoFit/>
          </a:bodyPr>
          <a:lstStyle/>
          <a:p>
            <a:pPr algn="ctr"/>
            <a:r>
              <a:rPr lang="en-US" sz="2800" b="1" i="1" dirty="0">
                <a:solidFill>
                  <a:srgbClr val="C00000"/>
                </a:solidFill>
              </a:rPr>
              <a:t>Pencil</a:t>
            </a:r>
          </a:p>
        </p:txBody>
      </p:sp>
    </p:spTree>
    <p:extLst>
      <p:ext uri="{BB962C8B-B14F-4D97-AF65-F5344CB8AC3E}">
        <p14:creationId xmlns:p14="http://schemas.microsoft.com/office/powerpoint/2010/main" val="14450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10"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10"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500"/>
                                        <p:tgtEl>
                                          <p:spTgt spid="111"/>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fade">
                                      <p:cBhvr>
                                        <p:cTn id="7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33</a:t>
            </a:fld>
            <a:endParaRPr lang="en-US"/>
          </a:p>
        </p:txBody>
      </p:sp>
      <p:sp>
        <p:nvSpPr>
          <p:cNvPr id="3" name="Content Placeholder 2"/>
          <p:cNvSpPr>
            <a:spLocks noGrp="1"/>
          </p:cNvSpPr>
          <p:nvPr>
            <p:ph idx="4294967295"/>
          </p:nvPr>
        </p:nvSpPr>
        <p:spPr>
          <a:xfrm>
            <a:off x="533400" y="2057400"/>
            <a:ext cx="7772400" cy="3276600"/>
          </a:xfrm>
        </p:spPr>
        <p:txBody>
          <a:bodyPr/>
          <a:lstStyle/>
          <a:p>
            <a:pPr>
              <a:buClr>
                <a:srgbClr val="C00000"/>
              </a:buClr>
            </a:pPr>
            <a:r>
              <a:rPr lang="en-US" b="1" dirty="0"/>
              <a:t>A technique to get bigger and better ideas</a:t>
            </a:r>
          </a:p>
          <a:p>
            <a:pPr>
              <a:buClr>
                <a:srgbClr val="C00000"/>
              </a:buClr>
            </a:pPr>
            <a:r>
              <a:rPr lang="en-US" b="1" dirty="0"/>
              <a:t>Free flow of creative ideas not bound by barriers</a:t>
            </a:r>
          </a:p>
          <a:p>
            <a:pPr>
              <a:buClr>
                <a:srgbClr val="C00000"/>
              </a:buClr>
            </a:pPr>
            <a:r>
              <a:rPr lang="en-US" b="1" dirty="0"/>
              <a:t>Challenges traditional thinking</a:t>
            </a:r>
          </a:p>
          <a:p>
            <a:pPr>
              <a:buClr>
                <a:srgbClr val="C00000"/>
              </a:buClr>
            </a:pPr>
            <a:endParaRPr lang="en-US" b="1" dirty="0"/>
          </a:p>
        </p:txBody>
      </p:sp>
      <p:sp>
        <p:nvSpPr>
          <p:cNvPr id="8" name="Title 1"/>
          <p:cNvSpPr txBox="1">
            <a:spLocks/>
          </p:cNvSpPr>
          <p:nvPr/>
        </p:nvSpPr>
        <p:spPr bwMode="auto">
          <a:xfrm>
            <a:off x="76200" y="990600"/>
            <a:ext cx="30480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Brainstorming</a:t>
            </a:r>
          </a:p>
        </p:txBody>
      </p:sp>
      <p:sp>
        <p:nvSpPr>
          <p:cNvPr id="9" name="TextBox 8"/>
          <p:cNvSpPr txBox="1"/>
          <p:nvPr/>
        </p:nvSpPr>
        <p:spPr>
          <a:xfrm>
            <a:off x="1219200" y="5029200"/>
            <a:ext cx="6781800" cy="646331"/>
          </a:xfrm>
          <a:prstGeom prst="rect">
            <a:avLst/>
          </a:prstGeom>
          <a:noFill/>
        </p:spPr>
        <p:txBody>
          <a:bodyPr wrap="square" rtlCol="0">
            <a:spAutoFit/>
          </a:bodyPr>
          <a:lstStyle/>
          <a:p>
            <a:pPr algn="ctr"/>
            <a:r>
              <a:rPr lang="en-US" sz="3600" b="1" i="1" u="sng" dirty="0">
                <a:solidFill>
                  <a:srgbClr val="C00000"/>
                </a:solidFill>
                <a:effectLst>
                  <a:outerShdw blurRad="38100" dist="38100" dir="2700000" algn="tl">
                    <a:srgbClr val="000000">
                      <a:alpha val="43137"/>
                    </a:srgbClr>
                  </a:outerShdw>
                </a:effectLst>
                <a:latin typeface="+mn-lt"/>
              </a:rPr>
              <a:t>WHAT ELSE CAN DO IT?</a:t>
            </a:r>
          </a:p>
        </p:txBody>
      </p:sp>
      <p:sp>
        <p:nvSpPr>
          <p:cNvPr id="10"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Creative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42356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34</a:t>
            </a:fld>
            <a:endParaRPr lang="en-US"/>
          </a:p>
        </p:txBody>
      </p:sp>
      <p:sp>
        <p:nvSpPr>
          <p:cNvPr id="3" name="Content Placeholder 2"/>
          <p:cNvSpPr>
            <a:spLocks noGrp="1"/>
          </p:cNvSpPr>
          <p:nvPr>
            <p:ph idx="4294967295"/>
          </p:nvPr>
        </p:nvSpPr>
        <p:spPr>
          <a:xfrm>
            <a:off x="381000" y="1447800"/>
            <a:ext cx="7772400" cy="4419600"/>
          </a:xfrm>
        </p:spPr>
        <p:txBody>
          <a:bodyPr/>
          <a:lstStyle/>
          <a:p>
            <a:pPr>
              <a:buClr>
                <a:srgbClr val="C00000"/>
              </a:buClr>
            </a:pPr>
            <a:r>
              <a:rPr lang="en-US" b="1" dirty="0"/>
              <a:t>Ideas flow freely</a:t>
            </a:r>
          </a:p>
          <a:p>
            <a:pPr>
              <a:buClr>
                <a:srgbClr val="C00000"/>
              </a:buClr>
            </a:pPr>
            <a:r>
              <a:rPr lang="en-US" b="1" dirty="0"/>
              <a:t>No debating or evaluating ideas</a:t>
            </a:r>
          </a:p>
          <a:p>
            <a:pPr>
              <a:buClr>
                <a:srgbClr val="C00000"/>
              </a:buClr>
            </a:pPr>
            <a:r>
              <a:rPr lang="en-US" b="1" dirty="0"/>
              <a:t>Build on other ideas</a:t>
            </a:r>
          </a:p>
          <a:p>
            <a:pPr>
              <a:buClr>
                <a:srgbClr val="C00000"/>
              </a:buClr>
            </a:pPr>
            <a:r>
              <a:rPr lang="en-US" b="1" dirty="0"/>
              <a:t>Think of new ways</a:t>
            </a:r>
          </a:p>
          <a:p>
            <a:pPr>
              <a:buClr>
                <a:srgbClr val="C00000"/>
              </a:buClr>
            </a:pPr>
            <a:r>
              <a:rPr lang="en-US" b="1" dirty="0"/>
              <a:t>Be humorous and creative</a:t>
            </a:r>
          </a:p>
          <a:p>
            <a:pPr>
              <a:buClr>
                <a:srgbClr val="C00000"/>
              </a:buClr>
            </a:pPr>
            <a:r>
              <a:rPr lang="en-US" b="1" dirty="0"/>
              <a:t>Everyone participates</a:t>
            </a:r>
          </a:p>
          <a:p>
            <a:pPr>
              <a:buClr>
                <a:srgbClr val="C00000"/>
              </a:buClr>
            </a:pPr>
            <a:r>
              <a:rPr lang="en-US" b="1" dirty="0"/>
              <a:t>There are no bad ideas</a:t>
            </a:r>
          </a:p>
          <a:p>
            <a:pPr>
              <a:buClr>
                <a:srgbClr val="C00000"/>
              </a:buClr>
            </a:pPr>
            <a:endParaRPr lang="en-US" b="1" dirty="0"/>
          </a:p>
        </p:txBody>
      </p:sp>
      <p:sp>
        <p:nvSpPr>
          <p:cNvPr id="8" name="Title 1"/>
          <p:cNvSpPr txBox="1">
            <a:spLocks/>
          </p:cNvSpPr>
          <p:nvPr/>
        </p:nvSpPr>
        <p:spPr bwMode="auto">
          <a:xfrm>
            <a:off x="914400" y="1600200"/>
            <a:ext cx="42672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Creative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3600450"/>
            <a:ext cx="3733800" cy="2800350"/>
          </a:xfrm>
          <a:prstGeom prst="rect">
            <a:avLst/>
          </a:prstGeom>
        </p:spPr>
      </p:pic>
    </p:spTree>
    <p:extLst>
      <p:ext uri="{BB962C8B-B14F-4D97-AF65-F5344CB8AC3E}">
        <p14:creationId xmlns:p14="http://schemas.microsoft.com/office/powerpoint/2010/main" val="39454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35</a:t>
            </a:fld>
            <a:endParaRPr lang="en-US"/>
          </a:p>
        </p:txBody>
      </p:sp>
      <p:sp>
        <p:nvSpPr>
          <p:cNvPr id="3" name="Content Placeholder 2"/>
          <p:cNvSpPr>
            <a:spLocks noGrp="1"/>
          </p:cNvSpPr>
          <p:nvPr>
            <p:ph idx="4294967295"/>
          </p:nvPr>
        </p:nvSpPr>
        <p:spPr>
          <a:xfrm>
            <a:off x="762000" y="1371600"/>
            <a:ext cx="7772400" cy="3810000"/>
          </a:xfrm>
        </p:spPr>
        <p:txBody>
          <a:bodyPr/>
          <a:lstStyle/>
          <a:p>
            <a:pPr>
              <a:buClr>
                <a:srgbClr val="C00000"/>
              </a:buClr>
            </a:pPr>
            <a:r>
              <a:rPr lang="en-US" b="1" dirty="0"/>
              <a:t>Eliminate ideas</a:t>
            </a:r>
          </a:p>
          <a:p>
            <a:pPr>
              <a:buClr>
                <a:srgbClr val="C00000"/>
              </a:buClr>
            </a:pPr>
            <a:r>
              <a:rPr lang="en-US" b="1" dirty="0"/>
              <a:t>Combine ideas</a:t>
            </a:r>
          </a:p>
          <a:p>
            <a:pPr>
              <a:buClr>
                <a:srgbClr val="C00000"/>
              </a:buClr>
            </a:pPr>
            <a:r>
              <a:rPr lang="en-US" b="1" dirty="0"/>
              <a:t>Evaluate remaining ideas</a:t>
            </a:r>
          </a:p>
          <a:p>
            <a:pPr lvl="1">
              <a:buClr>
                <a:srgbClr val="C00000"/>
              </a:buClr>
            </a:pPr>
            <a:r>
              <a:rPr lang="en-US" b="1" dirty="0"/>
              <a:t>Weighted Matrix</a:t>
            </a:r>
          </a:p>
          <a:p>
            <a:pPr lvl="1">
              <a:buClr>
                <a:srgbClr val="C00000"/>
              </a:buClr>
            </a:pPr>
            <a:r>
              <a:rPr lang="en-US" b="1" dirty="0"/>
              <a:t>Multi-Voting</a:t>
            </a:r>
          </a:p>
          <a:p>
            <a:pPr lvl="1">
              <a:buClr>
                <a:srgbClr val="C00000"/>
              </a:buClr>
            </a:pPr>
            <a:r>
              <a:rPr lang="en-US" b="1" dirty="0"/>
              <a:t>Team Consensus</a:t>
            </a:r>
          </a:p>
          <a:p>
            <a:pPr lvl="1">
              <a:buClr>
                <a:srgbClr val="C00000"/>
              </a:buClr>
            </a:pPr>
            <a:endParaRPr lang="en-US" b="1" dirty="0"/>
          </a:p>
          <a:p>
            <a:pPr>
              <a:buClr>
                <a:srgbClr val="C00000"/>
              </a:buClr>
              <a:buNone/>
            </a:pP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456" y="3047999"/>
            <a:ext cx="3831773" cy="3352801"/>
          </a:xfrm>
          <a:prstGeom prst="rect">
            <a:avLst/>
          </a:prstGeom>
        </p:spPr>
      </p:pic>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60989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36</a:t>
            </a:fld>
            <a:endParaRPr lang="en-US"/>
          </a:p>
        </p:txBody>
      </p:sp>
      <p:sp>
        <p:nvSpPr>
          <p:cNvPr id="3" name="Content Placeholder 2"/>
          <p:cNvSpPr>
            <a:spLocks noGrp="1"/>
          </p:cNvSpPr>
          <p:nvPr>
            <p:ph idx="4294967295"/>
          </p:nvPr>
        </p:nvSpPr>
        <p:spPr>
          <a:xfrm>
            <a:off x="0" y="1143001"/>
            <a:ext cx="8229600" cy="2133600"/>
          </a:xfrm>
        </p:spPr>
        <p:txBody>
          <a:bodyPr/>
          <a:lstStyle/>
          <a:p>
            <a:pPr>
              <a:buNone/>
            </a:pPr>
            <a:r>
              <a:rPr lang="en-US" sz="4000" b="1" dirty="0">
                <a:solidFill>
                  <a:srgbClr val="C00000"/>
                </a:solidFill>
                <a:effectLst>
                  <a:outerShdw blurRad="38100" dist="38100" dir="2700000" algn="tl">
                    <a:srgbClr val="000000">
                      <a:alpha val="43137"/>
                    </a:srgbClr>
                  </a:outerShdw>
                </a:effectLst>
              </a:rPr>
              <a:t>What is an Evaluation Matrix?</a:t>
            </a:r>
          </a:p>
          <a:p>
            <a:pPr>
              <a:buNone/>
            </a:pPr>
            <a:r>
              <a:rPr lang="en-US" b="1" dirty="0"/>
              <a:t>Matrix used to evaluate ideas against the proposed design using the same criteria.</a:t>
            </a:r>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900840"/>
            <a:ext cx="7010400" cy="3428524"/>
          </a:xfrm>
          <a:prstGeom prst="rect">
            <a:avLst/>
          </a:prstGeom>
        </p:spPr>
      </p:pic>
    </p:spTree>
    <p:extLst>
      <p:ext uri="{BB962C8B-B14F-4D97-AF65-F5344CB8AC3E}">
        <p14:creationId xmlns:p14="http://schemas.microsoft.com/office/powerpoint/2010/main" val="141347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37</a:t>
            </a:fld>
            <a:endParaRPr lang="en-US"/>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8" name="Content Placeholder 2"/>
          <p:cNvSpPr txBox="1">
            <a:spLocks/>
          </p:cNvSpPr>
          <p:nvPr/>
        </p:nvSpPr>
        <p:spPr>
          <a:xfrm>
            <a:off x="457200" y="1219200"/>
            <a:ext cx="82296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pPr>
            <a:r>
              <a:rPr lang="en-US" b="1" dirty="0"/>
              <a:t>Determine Evaluation Criteria</a:t>
            </a:r>
          </a:p>
          <a:p>
            <a:pPr>
              <a:buClr>
                <a:srgbClr val="C00000"/>
              </a:buClr>
            </a:pPr>
            <a:r>
              <a:rPr lang="en-US" b="1" dirty="0"/>
              <a:t>Use paired comparison to weight criteria.</a:t>
            </a:r>
          </a:p>
          <a:p>
            <a:pPr>
              <a:buClr>
                <a:srgbClr val="C00000"/>
              </a:buClr>
            </a:pPr>
            <a:r>
              <a:rPr lang="en-US" b="1" dirty="0"/>
              <a:t>Evaluate each alternative/idea based on criteria </a:t>
            </a:r>
          </a:p>
        </p:txBody>
      </p:sp>
    </p:spTree>
    <p:extLst>
      <p:ext uri="{BB962C8B-B14F-4D97-AF65-F5344CB8AC3E}">
        <p14:creationId xmlns:p14="http://schemas.microsoft.com/office/powerpoint/2010/main" val="1478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38</a:t>
            </a:fld>
            <a:endParaRPr lang="en-US"/>
          </a:p>
        </p:txBody>
      </p:sp>
      <p:sp>
        <p:nvSpPr>
          <p:cNvPr id="3" name="Content Placeholder 2"/>
          <p:cNvSpPr>
            <a:spLocks noGrp="1"/>
          </p:cNvSpPr>
          <p:nvPr>
            <p:ph idx="4294967295"/>
          </p:nvPr>
        </p:nvSpPr>
        <p:spPr>
          <a:xfrm>
            <a:off x="228600" y="1295400"/>
            <a:ext cx="8229600" cy="4525963"/>
          </a:xfrm>
        </p:spPr>
        <p:txBody>
          <a:bodyPr/>
          <a:lstStyle/>
          <a:p>
            <a:pPr>
              <a:buClr>
                <a:srgbClr val="C00000"/>
              </a:buClr>
            </a:pPr>
            <a:r>
              <a:rPr lang="en-US" b="1" dirty="0"/>
              <a:t>Typical Criteria:</a:t>
            </a:r>
          </a:p>
          <a:p>
            <a:pPr lvl="1">
              <a:buClr>
                <a:srgbClr val="C00000"/>
              </a:buClr>
            </a:pPr>
            <a:r>
              <a:rPr lang="en-US" b="1" dirty="0"/>
              <a:t>Costs </a:t>
            </a:r>
          </a:p>
          <a:p>
            <a:pPr lvl="1">
              <a:buClr>
                <a:srgbClr val="C00000"/>
              </a:buClr>
            </a:pPr>
            <a:r>
              <a:rPr lang="en-US" b="1" dirty="0"/>
              <a:t>Operations </a:t>
            </a:r>
          </a:p>
          <a:p>
            <a:pPr lvl="1">
              <a:buClr>
                <a:srgbClr val="C00000"/>
              </a:buClr>
            </a:pPr>
            <a:r>
              <a:rPr lang="en-US" b="1" dirty="0"/>
              <a:t>Constructability</a:t>
            </a:r>
          </a:p>
          <a:p>
            <a:pPr lvl="1">
              <a:buClr>
                <a:srgbClr val="C00000"/>
              </a:buClr>
            </a:pPr>
            <a:r>
              <a:rPr lang="en-US" b="1" dirty="0"/>
              <a:t>Maintenance</a:t>
            </a:r>
          </a:p>
          <a:p>
            <a:pPr lvl="1">
              <a:buClr>
                <a:srgbClr val="C00000"/>
              </a:buClr>
            </a:pPr>
            <a:r>
              <a:rPr lang="en-US" b="1" dirty="0"/>
              <a:t>Environmental</a:t>
            </a:r>
          </a:p>
          <a:p>
            <a:pPr lvl="1">
              <a:buClr>
                <a:srgbClr val="C00000"/>
              </a:buClr>
            </a:pPr>
            <a:r>
              <a:rPr lang="en-US" b="1" dirty="0"/>
              <a:t>Aesthetics</a:t>
            </a:r>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4253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39</a:t>
            </a:fld>
            <a:endParaRPr lang="en-US"/>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8" name="Text Box 9"/>
          <p:cNvSpPr txBox="1">
            <a:spLocks noChangeArrowheads="1"/>
          </p:cNvSpPr>
          <p:nvPr/>
        </p:nvSpPr>
        <p:spPr bwMode="auto">
          <a:xfrm>
            <a:off x="195263" y="1031675"/>
            <a:ext cx="4953000" cy="519113"/>
          </a:xfrm>
          <a:prstGeom prst="rect">
            <a:avLst/>
          </a:prstGeom>
          <a:noFill/>
          <a:ln w="9525">
            <a:noFill/>
            <a:miter lim="800000"/>
            <a:headEnd/>
            <a:tailEnd/>
          </a:ln>
          <a:effectLst/>
        </p:spPr>
        <p:txBody>
          <a:bodyPr wrap="square">
            <a:spAutoFit/>
          </a:bodyPr>
          <a:lstStyle/>
          <a:p>
            <a:r>
              <a:rPr lang="en-US" sz="2800" b="1" dirty="0">
                <a:latin typeface="Arial" charset="0"/>
              </a:rPr>
              <a:t>Paired Comparison</a:t>
            </a:r>
          </a:p>
        </p:txBody>
      </p:sp>
      <p:sp>
        <p:nvSpPr>
          <p:cNvPr id="4" name="AutoShape 3">
            <a:extLst>
              <a:ext uri="{FF2B5EF4-FFF2-40B4-BE49-F238E27FC236}">
                <a16:creationId xmlns:a16="http://schemas.microsoft.com/office/drawing/2014/main" id="{D10CB14C-EA94-4F3B-91C3-B2DC899EA2F4}"/>
              </a:ext>
            </a:extLst>
          </p:cNvPr>
          <p:cNvSpPr>
            <a:spLocks noChangeAspect="1" noChangeArrowheads="1" noTextEdit="1"/>
          </p:cNvSpPr>
          <p:nvPr/>
        </p:nvSpPr>
        <p:spPr bwMode="auto">
          <a:xfrm>
            <a:off x="972659" y="1859868"/>
            <a:ext cx="668337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4BC22007-F5F4-46CE-93C7-69C19A708D2D}"/>
              </a:ext>
            </a:extLst>
          </p:cNvPr>
          <p:cNvSpPr>
            <a:spLocks noChangeArrowheads="1"/>
          </p:cNvSpPr>
          <p:nvPr/>
        </p:nvSpPr>
        <p:spPr bwMode="auto">
          <a:xfrm>
            <a:off x="974247" y="1866218"/>
            <a:ext cx="1481138" cy="4349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40223B5D-4411-415E-8843-4503E712223C}"/>
              </a:ext>
            </a:extLst>
          </p:cNvPr>
          <p:cNvSpPr>
            <a:spLocks noChangeArrowheads="1"/>
          </p:cNvSpPr>
          <p:nvPr/>
        </p:nvSpPr>
        <p:spPr bwMode="auto">
          <a:xfrm>
            <a:off x="2455384" y="1866218"/>
            <a:ext cx="798513" cy="4349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0E78B726-BA0C-4CB0-B116-3FD3366E8F20}"/>
              </a:ext>
            </a:extLst>
          </p:cNvPr>
          <p:cNvSpPr>
            <a:spLocks noChangeArrowheads="1"/>
          </p:cNvSpPr>
          <p:nvPr/>
        </p:nvSpPr>
        <p:spPr bwMode="auto">
          <a:xfrm>
            <a:off x="3253897" y="1866218"/>
            <a:ext cx="1081088" cy="4349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a:extLst>
              <a:ext uri="{FF2B5EF4-FFF2-40B4-BE49-F238E27FC236}">
                <a16:creationId xmlns:a16="http://schemas.microsoft.com/office/drawing/2014/main" id="{F7D91680-18BB-476A-B1A0-2E15B88470AD}"/>
              </a:ext>
            </a:extLst>
          </p:cNvPr>
          <p:cNvSpPr>
            <a:spLocks noChangeArrowheads="1"/>
          </p:cNvSpPr>
          <p:nvPr/>
        </p:nvSpPr>
        <p:spPr bwMode="auto">
          <a:xfrm>
            <a:off x="4334984" y="1866218"/>
            <a:ext cx="1311275" cy="4349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a:extLst>
              <a:ext uri="{FF2B5EF4-FFF2-40B4-BE49-F238E27FC236}">
                <a16:creationId xmlns:a16="http://schemas.microsoft.com/office/drawing/2014/main" id="{F0CE6856-E7AD-4055-8454-AD0BEEA3B2D3}"/>
              </a:ext>
            </a:extLst>
          </p:cNvPr>
          <p:cNvSpPr>
            <a:spLocks noChangeArrowheads="1"/>
          </p:cNvSpPr>
          <p:nvPr/>
        </p:nvSpPr>
        <p:spPr bwMode="auto">
          <a:xfrm>
            <a:off x="5646259" y="1866218"/>
            <a:ext cx="1082675" cy="4349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B4EC6C76-C716-43A5-B34C-83257809CF61}"/>
              </a:ext>
            </a:extLst>
          </p:cNvPr>
          <p:cNvSpPr>
            <a:spLocks noChangeArrowheads="1"/>
          </p:cNvSpPr>
          <p:nvPr/>
        </p:nvSpPr>
        <p:spPr bwMode="auto">
          <a:xfrm>
            <a:off x="6728934" y="1866218"/>
            <a:ext cx="911225" cy="4349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41C2FA2B-CF1B-41F4-909C-630EFB082A96}"/>
              </a:ext>
            </a:extLst>
          </p:cNvPr>
          <p:cNvSpPr>
            <a:spLocks noChangeArrowheads="1"/>
          </p:cNvSpPr>
          <p:nvPr/>
        </p:nvSpPr>
        <p:spPr bwMode="auto">
          <a:xfrm>
            <a:off x="974247" y="2301193"/>
            <a:ext cx="1481138" cy="568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D98D5544-669D-485B-AEF4-8B3D20EFB561}"/>
              </a:ext>
            </a:extLst>
          </p:cNvPr>
          <p:cNvSpPr>
            <a:spLocks noChangeArrowheads="1"/>
          </p:cNvSpPr>
          <p:nvPr/>
        </p:nvSpPr>
        <p:spPr bwMode="auto">
          <a:xfrm>
            <a:off x="2455384" y="2301193"/>
            <a:ext cx="798513" cy="568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031C03FA-3AC9-4637-929F-2C14267BE398}"/>
              </a:ext>
            </a:extLst>
          </p:cNvPr>
          <p:cNvSpPr>
            <a:spLocks noChangeArrowheads="1"/>
          </p:cNvSpPr>
          <p:nvPr/>
        </p:nvSpPr>
        <p:spPr bwMode="auto">
          <a:xfrm>
            <a:off x="3253897" y="2301193"/>
            <a:ext cx="1081088" cy="568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a:extLst>
              <a:ext uri="{FF2B5EF4-FFF2-40B4-BE49-F238E27FC236}">
                <a16:creationId xmlns:a16="http://schemas.microsoft.com/office/drawing/2014/main" id="{4A1722B7-4F24-4BA2-B164-A97F79A1F342}"/>
              </a:ext>
            </a:extLst>
          </p:cNvPr>
          <p:cNvSpPr>
            <a:spLocks noChangeArrowheads="1"/>
          </p:cNvSpPr>
          <p:nvPr/>
        </p:nvSpPr>
        <p:spPr bwMode="auto">
          <a:xfrm>
            <a:off x="4334984" y="2301193"/>
            <a:ext cx="1311275" cy="568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5">
            <a:extLst>
              <a:ext uri="{FF2B5EF4-FFF2-40B4-BE49-F238E27FC236}">
                <a16:creationId xmlns:a16="http://schemas.microsoft.com/office/drawing/2014/main" id="{6596B3A6-C155-4EE1-9404-00D62347D837}"/>
              </a:ext>
            </a:extLst>
          </p:cNvPr>
          <p:cNvSpPr>
            <a:spLocks noChangeArrowheads="1"/>
          </p:cNvSpPr>
          <p:nvPr/>
        </p:nvSpPr>
        <p:spPr bwMode="auto">
          <a:xfrm>
            <a:off x="5646259" y="2301193"/>
            <a:ext cx="1082675" cy="568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a16="http://schemas.microsoft.com/office/drawing/2014/main" id="{13CD06AA-FCEE-4E2B-9591-2D8A82A00212}"/>
              </a:ext>
            </a:extLst>
          </p:cNvPr>
          <p:cNvSpPr>
            <a:spLocks noChangeArrowheads="1"/>
          </p:cNvSpPr>
          <p:nvPr/>
        </p:nvSpPr>
        <p:spPr bwMode="auto">
          <a:xfrm>
            <a:off x="6728934" y="2301193"/>
            <a:ext cx="911225" cy="568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91185515-78E2-4791-B5BE-9010EE937C9C}"/>
              </a:ext>
            </a:extLst>
          </p:cNvPr>
          <p:cNvSpPr>
            <a:spLocks noChangeArrowheads="1"/>
          </p:cNvSpPr>
          <p:nvPr/>
        </p:nvSpPr>
        <p:spPr bwMode="auto">
          <a:xfrm>
            <a:off x="974247" y="2869518"/>
            <a:ext cx="1481138" cy="5699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5E96493F-BD1F-4581-ACA1-25140115622D}"/>
              </a:ext>
            </a:extLst>
          </p:cNvPr>
          <p:cNvSpPr>
            <a:spLocks noChangeArrowheads="1"/>
          </p:cNvSpPr>
          <p:nvPr/>
        </p:nvSpPr>
        <p:spPr bwMode="auto">
          <a:xfrm>
            <a:off x="2455384" y="2869518"/>
            <a:ext cx="798513" cy="56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9">
            <a:extLst>
              <a:ext uri="{FF2B5EF4-FFF2-40B4-BE49-F238E27FC236}">
                <a16:creationId xmlns:a16="http://schemas.microsoft.com/office/drawing/2014/main" id="{7BF09922-00A5-4DFC-BC4C-0041F03498B6}"/>
              </a:ext>
            </a:extLst>
          </p:cNvPr>
          <p:cNvSpPr>
            <a:spLocks noChangeArrowheads="1"/>
          </p:cNvSpPr>
          <p:nvPr/>
        </p:nvSpPr>
        <p:spPr bwMode="auto">
          <a:xfrm>
            <a:off x="3253897" y="2869518"/>
            <a:ext cx="1081088" cy="569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887328A4-6324-4B2C-9626-32550662FC88}"/>
              </a:ext>
            </a:extLst>
          </p:cNvPr>
          <p:cNvSpPr>
            <a:spLocks noChangeArrowheads="1"/>
          </p:cNvSpPr>
          <p:nvPr/>
        </p:nvSpPr>
        <p:spPr bwMode="auto">
          <a:xfrm>
            <a:off x="4334984" y="2869518"/>
            <a:ext cx="1311275" cy="5699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
            <a:extLst>
              <a:ext uri="{FF2B5EF4-FFF2-40B4-BE49-F238E27FC236}">
                <a16:creationId xmlns:a16="http://schemas.microsoft.com/office/drawing/2014/main" id="{1D66F791-971E-4630-AD3D-3B6EE728CDD1}"/>
              </a:ext>
            </a:extLst>
          </p:cNvPr>
          <p:cNvSpPr>
            <a:spLocks noChangeArrowheads="1"/>
          </p:cNvSpPr>
          <p:nvPr/>
        </p:nvSpPr>
        <p:spPr bwMode="auto">
          <a:xfrm>
            <a:off x="5646259" y="2869518"/>
            <a:ext cx="1082675" cy="5699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C7DDC2CB-3248-4986-88EC-67B10CABA313}"/>
              </a:ext>
            </a:extLst>
          </p:cNvPr>
          <p:cNvSpPr>
            <a:spLocks noChangeArrowheads="1"/>
          </p:cNvSpPr>
          <p:nvPr/>
        </p:nvSpPr>
        <p:spPr bwMode="auto">
          <a:xfrm>
            <a:off x="6728934" y="2869518"/>
            <a:ext cx="911225" cy="5699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946810D1-1613-47BC-8E34-E8AC93448816}"/>
              </a:ext>
            </a:extLst>
          </p:cNvPr>
          <p:cNvSpPr>
            <a:spLocks noChangeArrowheads="1"/>
          </p:cNvSpPr>
          <p:nvPr/>
        </p:nvSpPr>
        <p:spPr bwMode="auto">
          <a:xfrm>
            <a:off x="974247" y="3439431"/>
            <a:ext cx="1481138" cy="7191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FF55792F-BD64-40AB-95EF-439700F25DF9}"/>
              </a:ext>
            </a:extLst>
          </p:cNvPr>
          <p:cNvSpPr>
            <a:spLocks noChangeArrowheads="1"/>
          </p:cNvSpPr>
          <p:nvPr/>
        </p:nvSpPr>
        <p:spPr bwMode="auto">
          <a:xfrm>
            <a:off x="2455384" y="3439431"/>
            <a:ext cx="798513" cy="719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54791747-88F0-4E69-81A8-D518A781809A}"/>
              </a:ext>
            </a:extLst>
          </p:cNvPr>
          <p:cNvSpPr>
            <a:spLocks noChangeArrowheads="1"/>
          </p:cNvSpPr>
          <p:nvPr/>
        </p:nvSpPr>
        <p:spPr bwMode="auto">
          <a:xfrm>
            <a:off x="3253897" y="3439431"/>
            <a:ext cx="1081088" cy="719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a:extLst>
              <a:ext uri="{FF2B5EF4-FFF2-40B4-BE49-F238E27FC236}">
                <a16:creationId xmlns:a16="http://schemas.microsoft.com/office/drawing/2014/main" id="{F8A2E3ED-0F79-4C72-99CB-B0B27F7C534C}"/>
              </a:ext>
            </a:extLst>
          </p:cNvPr>
          <p:cNvSpPr>
            <a:spLocks noChangeArrowheads="1"/>
          </p:cNvSpPr>
          <p:nvPr/>
        </p:nvSpPr>
        <p:spPr bwMode="auto">
          <a:xfrm>
            <a:off x="4334984" y="3439431"/>
            <a:ext cx="1311275" cy="719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7">
            <a:extLst>
              <a:ext uri="{FF2B5EF4-FFF2-40B4-BE49-F238E27FC236}">
                <a16:creationId xmlns:a16="http://schemas.microsoft.com/office/drawing/2014/main" id="{C8D4CF71-2741-4919-91A1-D896008204F8}"/>
              </a:ext>
            </a:extLst>
          </p:cNvPr>
          <p:cNvSpPr>
            <a:spLocks noChangeArrowheads="1"/>
          </p:cNvSpPr>
          <p:nvPr/>
        </p:nvSpPr>
        <p:spPr bwMode="auto">
          <a:xfrm>
            <a:off x="5646259" y="3439431"/>
            <a:ext cx="1082675" cy="7191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C7816109-CEE4-40BF-B7DE-4F324B92E7ED}"/>
              </a:ext>
            </a:extLst>
          </p:cNvPr>
          <p:cNvSpPr>
            <a:spLocks noChangeArrowheads="1"/>
          </p:cNvSpPr>
          <p:nvPr/>
        </p:nvSpPr>
        <p:spPr bwMode="auto">
          <a:xfrm>
            <a:off x="6728934" y="3439431"/>
            <a:ext cx="911225" cy="7191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9">
            <a:extLst>
              <a:ext uri="{FF2B5EF4-FFF2-40B4-BE49-F238E27FC236}">
                <a16:creationId xmlns:a16="http://schemas.microsoft.com/office/drawing/2014/main" id="{54AE2E3F-A43B-45F0-83AD-6D3BA4D78E5C}"/>
              </a:ext>
            </a:extLst>
          </p:cNvPr>
          <p:cNvSpPr>
            <a:spLocks noChangeArrowheads="1"/>
          </p:cNvSpPr>
          <p:nvPr/>
        </p:nvSpPr>
        <p:spPr bwMode="auto">
          <a:xfrm>
            <a:off x="974247" y="4158568"/>
            <a:ext cx="1481138" cy="7175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0">
            <a:extLst>
              <a:ext uri="{FF2B5EF4-FFF2-40B4-BE49-F238E27FC236}">
                <a16:creationId xmlns:a16="http://schemas.microsoft.com/office/drawing/2014/main" id="{6222A2CA-94F6-413D-B6DA-9AEFC23DBE21}"/>
              </a:ext>
            </a:extLst>
          </p:cNvPr>
          <p:cNvSpPr>
            <a:spLocks noChangeArrowheads="1"/>
          </p:cNvSpPr>
          <p:nvPr/>
        </p:nvSpPr>
        <p:spPr bwMode="auto">
          <a:xfrm>
            <a:off x="2455384" y="4158568"/>
            <a:ext cx="798513" cy="717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1">
            <a:extLst>
              <a:ext uri="{FF2B5EF4-FFF2-40B4-BE49-F238E27FC236}">
                <a16:creationId xmlns:a16="http://schemas.microsoft.com/office/drawing/2014/main" id="{561AE781-32F3-41B4-9F29-9FDB722A027B}"/>
              </a:ext>
            </a:extLst>
          </p:cNvPr>
          <p:cNvSpPr>
            <a:spLocks noChangeArrowheads="1"/>
          </p:cNvSpPr>
          <p:nvPr/>
        </p:nvSpPr>
        <p:spPr bwMode="auto">
          <a:xfrm>
            <a:off x="3253897" y="4158568"/>
            <a:ext cx="1081088" cy="717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a:extLst>
              <a:ext uri="{FF2B5EF4-FFF2-40B4-BE49-F238E27FC236}">
                <a16:creationId xmlns:a16="http://schemas.microsoft.com/office/drawing/2014/main" id="{4E866C99-248D-43BC-8939-4A7E3F0A62BB}"/>
              </a:ext>
            </a:extLst>
          </p:cNvPr>
          <p:cNvSpPr>
            <a:spLocks noChangeArrowheads="1"/>
          </p:cNvSpPr>
          <p:nvPr/>
        </p:nvSpPr>
        <p:spPr bwMode="auto">
          <a:xfrm>
            <a:off x="4334984" y="4158568"/>
            <a:ext cx="1311275" cy="717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3">
            <a:extLst>
              <a:ext uri="{FF2B5EF4-FFF2-40B4-BE49-F238E27FC236}">
                <a16:creationId xmlns:a16="http://schemas.microsoft.com/office/drawing/2014/main" id="{75C90DBB-D440-43EA-8DCA-6B69C8A84CF9}"/>
              </a:ext>
            </a:extLst>
          </p:cNvPr>
          <p:cNvSpPr>
            <a:spLocks noChangeArrowheads="1"/>
          </p:cNvSpPr>
          <p:nvPr/>
        </p:nvSpPr>
        <p:spPr bwMode="auto">
          <a:xfrm>
            <a:off x="5646259" y="4158568"/>
            <a:ext cx="1082675" cy="717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4">
            <a:extLst>
              <a:ext uri="{FF2B5EF4-FFF2-40B4-BE49-F238E27FC236}">
                <a16:creationId xmlns:a16="http://schemas.microsoft.com/office/drawing/2014/main" id="{DA361576-54ED-4309-AE0C-2D2F5DC1BE22}"/>
              </a:ext>
            </a:extLst>
          </p:cNvPr>
          <p:cNvSpPr>
            <a:spLocks noChangeArrowheads="1"/>
          </p:cNvSpPr>
          <p:nvPr/>
        </p:nvSpPr>
        <p:spPr bwMode="auto">
          <a:xfrm>
            <a:off x="6728934" y="4158568"/>
            <a:ext cx="911225" cy="7175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5">
            <a:extLst>
              <a:ext uri="{FF2B5EF4-FFF2-40B4-BE49-F238E27FC236}">
                <a16:creationId xmlns:a16="http://schemas.microsoft.com/office/drawing/2014/main" id="{10CE642F-F955-4AB4-87D0-D1806DA187F0}"/>
              </a:ext>
            </a:extLst>
          </p:cNvPr>
          <p:cNvSpPr>
            <a:spLocks noChangeArrowheads="1"/>
          </p:cNvSpPr>
          <p:nvPr/>
        </p:nvSpPr>
        <p:spPr bwMode="auto">
          <a:xfrm>
            <a:off x="974247" y="4876118"/>
            <a:ext cx="1481138" cy="569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6">
            <a:extLst>
              <a:ext uri="{FF2B5EF4-FFF2-40B4-BE49-F238E27FC236}">
                <a16:creationId xmlns:a16="http://schemas.microsoft.com/office/drawing/2014/main" id="{DB105046-8654-416D-8202-F52325D122E3}"/>
              </a:ext>
            </a:extLst>
          </p:cNvPr>
          <p:cNvSpPr>
            <a:spLocks noChangeArrowheads="1"/>
          </p:cNvSpPr>
          <p:nvPr/>
        </p:nvSpPr>
        <p:spPr bwMode="auto">
          <a:xfrm>
            <a:off x="2455384" y="4876118"/>
            <a:ext cx="798513" cy="56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7">
            <a:extLst>
              <a:ext uri="{FF2B5EF4-FFF2-40B4-BE49-F238E27FC236}">
                <a16:creationId xmlns:a16="http://schemas.microsoft.com/office/drawing/2014/main" id="{362B3E77-6E60-49E4-B53E-68CF1925E37C}"/>
              </a:ext>
            </a:extLst>
          </p:cNvPr>
          <p:cNvSpPr>
            <a:spLocks noChangeArrowheads="1"/>
          </p:cNvSpPr>
          <p:nvPr/>
        </p:nvSpPr>
        <p:spPr bwMode="auto">
          <a:xfrm>
            <a:off x="3253897" y="4876118"/>
            <a:ext cx="1081088" cy="56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8">
            <a:extLst>
              <a:ext uri="{FF2B5EF4-FFF2-40B4-BE49-F238E27FC236}">
                <a16:creationId xmlns:a16="http://schemas.microsoft.com/office/drawing/2014/main" id="{51191672-7988-493E-B81E-04801469C967}"/>
              </a:ext>
            </a:extLst>
          </p:cNvPr>
          <p:cNvSpPr>
            <a:spLocks noChangeArrowheads="1"/>
          </p:cNvSpPr>
          <p:nvPr/>
        </p:nvSpPr>
        <p:spPr bwMode="auto">
          <a:xfrm>
            <a:off x="4334984" y="4876118"/>
            <a:ext cx="1311275" cy="56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9">
            <a:extLst>
              <a:ext uri="{FF2B5EF4-FFF2-40B4-BE49-F238E27FC236}">
                <a16:creationId xmlns:a16="http://schemas.microsoft.com/office/drawing/2014/main" id="{F923DFD1-8E1A-4C1B-8277-CF32B8959E64}"/>
              </a:ext>
            </a:extLst>
          </p:cNvPr>
          <p:cNvSpPr>
            <a:spLocks noChangeArrowheads="1"/>
          </p:cNvSpPr>
          <p:nvPr/>
        </p:nvSpPr>
        <p:spPr bwMode="auto">
          <a:xfrm>
            <a:off x="5646259" y="4876118"/>
            <a:ext cx="1082675" cy="56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0">
            <a:extLst>
              <a:ext uri="{FF2B5EF4-FFF2-40B4-BE49-F238E27FC236}">
                <a16:creationId xmlns:a16="http://schemas.microsoft.com/office/drawing/2014/main" id="{3D7E940F-98BF-4353-B49E-1E897D945BCB}"/>
              </a:ext>
            </a:extLst>
          </p:cNvPr>
          <p:cNvSpPr>
            <a:spLocks noChangeArrowheads="1"/>
          </p:cNvSpPr>
          <p:nvPr/>
        </p:nvSpPr>
        <p:spPr bwMode="auto">
          <a:xfrm>
            <a:off x="6728934" y="4876118"/>
            <a:ext cx="911225" cy="569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41">
            <a:extLst>
              <a:ext uri="{FF2B5EF4-FFF2-40B4-BE49-F238E27FC236}">
                <a16:creationId xmlns:a16="http://schemas.microsoft.com/office/drawing/2014/main" id="{8FF63139-FA51-454D-8639-E631622364A4}"/>
              </a:ext>
            </a:extLst>
          </p:cNvPr>
          <p:cNvSpPr>
            <a:spLocks noChangeShapeType="1"/>
          </p:cNvSpPr>
          <p:nvPr/>
        </p:nvSpPr>
        <p:spPr bwMode="auto">
          <a:xfrm>
            <a:off x="2455384"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2">
            <a:extLst>
              <a:ext uri="{FF2B5EF4-FFF2-40B4-BE49-F238E27FC236}">
                <a16:creationId xmlns:a16="http://schemas.microsoft.com/office/drawing/2014/main" id="{DBF70E3B-2F04-495D-B0DD-B5F22C752DB8}"/>
              </a:ext>
            </a:extLst>
          </p:cNvPr>
          <p:cNvSpPr>
            <a:spLocks noChangeShapeType="1"/>
          </p:cNvSpPr>
          <p:nvPr/>
        </p:nvSpPr>
        <p:spPr bwMode="auto">
          <a:xfrm>
            <a:off x="3253897"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3">
            <a:extLst>
              <a:ext uri="{FF2B5EF4-FFF2-40B4-BE49-F238E27FC236}">
                <a16:creationId xmlns:a16="http://schemas.microsoft.com/office/drawing/2014/main" id="{AFA23A2A-B69E-4986-AA8E-3E23358A930C}"/>
              </a:ext>
            </a:extLst>
          </p:cNvPr>
          <p:cNvSpPr>
            <a:spLocks noChangeShapeType="1"/>
          </p:cNvSpPr>
          <p:nvPr/>
        </p:nvSpPr>
        <p:spPr bwMode="auto">
          <a:xfrm>
            <a:off x="4334984"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4">
            <a:extLst>
              <a:ext uri="{FF2B5EF4-FFF2-40B4-BE49-F238E27FC236}">
                <a16:creationId xmlns:a16="http://schemas.microsoft.com/office/drawing/2014/main" id="{6CE1EABB-910E-4CE6-BF1F-15296E60A3FF}"/>
              </a:ext>
            </a:extLst>
          </p:cNvPr>
          <p:cNvSpPr>
            <a:spLocks noChangeShapeType="1"/>
          </p:cNvSpPr>
          <p:nvPr/>
        </p:nvSpPr>
        <p:spPr bwMode="auto">
          <a:xfrm>
            <a:off x="5646259"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5">
            <a:extLst>
              <a:ext uri="{FF2B5EF4-FFF2-40B4-BE49-F238E27FC236}">
                <a16:creationId xmlns:a16="http://schemas.microsoft.com/office/drawing/2014/main" id="{6A4BAFD9-2EDB-430C-812B-DCEDEC913684}"/>
              </a:ext>
            </a:extLst>
          </p:cNvPr>
          <p:cNvSpPr>
            <a:spLocks noChangeShapeType="1"/>
          </p:cNvSpPr>
          <p:nvPr/>
        </p:nvSpPr>
        <p:spPr bwMode="auto">
          <a:xfrm>
            <a:off x="6728934"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6">
            <a:extLst>
              <a:ext uri="{FF2B5EF4-FFF2-40B4-BE49-F238E27FC236}">
                <a16:creationId xmlns:a16="http://schemas.microsoft.com/office/drawing/2014/main" id="{0E80DEB8-53B1-414C-A795-51FD155D707D}"/>
              </a:ext>
            </a:extLst>
          </p:cNvPr>
          <p:cNvSpPr>
            <a:spLocks noChangeShapeType="1"/>
          </p:cNvSpPr>
          <p:nvPr/>
        </p:nvSpPr>
        <p:spPr bwMode="auto">
          <a:xfrm>
            <a:off x="971072" y="2301193"/>
            <a:ext cx="6673850" cy="0"/>
          </a:xfrm>
          <a:prstGeom prst="line">
            <a:avLst/>
          </a:prstGeom>
          <a:noFill/>
          <a:ln w="285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7">
            <a:extLst>
              <a:ext uri="{FF2B5EF4-FFF2-40B4-BE49-F238E27FC236}">
                <a16:creationId xmlns:a16="http://schemas.microsoft.com/office/drawing/2014/main" id="{25213E64-B6FA-40EE-BA78-1551D567B539}"/>
              </a:ext>
            </a:extLst>
          </p:cNvPr>
          <p:cNvSpPr>
            <a:spLocks noChangeShapeType="1"/>
          </p:cNvSpPr>
          <p:nvPr/>
        </p:nvSpPr>
        <p:spPr bwMode="auto">
          <a:xfrm>
            <a:off x="971072" y="2869518"/>
            <a:ext cx="667385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8">
            <a:extLst>
              <a:ext uri="{FF2B5EF4-FFF2-40B4-BE49-F238E27FC236}">
                <a16:creationId xmlns:a16="http://schemas.microsoft.com/office/drawing/2014/main" id="{798F6D10-2204-42F2-AC3A-E7CF9B43A7D6}"/>
              </a:ext>
            </a:extLst>
          </p:cNvPr>
          <p:cNvSpPr>
            <a:spLocks noChangeShapeType="1"/>
          </p:cNvSpPr>
          <p:nvPr/>
        </p:nvSpPr>
        <p:spPr bwMode="auto">
          <a:xfrm>
            <a:off x="971072" y="3439431"/>
            <a:ext cx="667385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9">
            <a:extLst>
              <a:ext uri="{FF2B5EF4-FFF2-40B4-BE49-F238E27FC236}">
                <a16:creationId xmlns:a16="http://schemas.microsoft.com/office/drawing/2014/main" id="{109CFEE0-E4BC-481B-9607-8B2BFEA136F9}"/>
              </a:ext>
            </a:extLst>
          </p:cNvPr>
          <p:cNvSpPr>
            <a:spLocks noChangeShapeType="1"/>
          </p:cNvSpPr>
          <p:nvPr/>
        </p:nvSpPr>
        <p:spPr bwMode="auto">
          <a:xfrm>
            <a:off x="971072" y="4158568"/>
            <a:ext cx="667385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0">
            <a:extLst>
              <a:ext uri="{FF2B5EF4-FFF2-40B4-BE49-F238E27FC236}">
                <a16:creationId xmlns:a16="http://schemas.microsoft.com/office/drawing/2014/main" id="{FD949FA1-FBE1-4E82-8A26-70BE5514EA16}"/>
              </a:ext>
            </a:extLst>
          </p:cNvPr>
          <p:cNvSpPr>
            <a:spLocks noChangeShapeType="1"/>
          </p:cNvSpPr>
          <p:nvPr/>
        </p:nvSpPr>
        <p:spPr bwMode="auto">
          <a:xfrm>
            <a:off x="971072" y="4876118"/>
            <a:ext cx="667385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1">
            <a:extLst>
              <a:ext uri="{FF2B5EF4-FFF2-40B4-BE49-F238E27FC236}">
                <a16:creationId xmlns:a16="http://schemas.microsoft.com/office/drawing/2014/main" id="{2C80C280-76A1-4740-929E-7AF7BA310D87}"/>
              </a:ext>
            </a:extLst>
          </p:cNvPr>
          <p:cNvSpPr>
            <a:spLocks noChangeShapeType="1"/>
          </p:cNvSpPr>
          <p:nvPr/>
        </p:nvSpPr>
        <p:spPr bwMode="auto">
          <a:xfrm>
            <a:off x="974247"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2">
            <a:extLst>
              <a:ext uri="{FF2B5EF4-FFF2-40B4-BE49-F238E27FC236}">
                <a16:creationId xmlns:a16="http://schemas.microsoft.com/office/drawing/2014/main" id="{1C5E1D4E-81B1-4B17-930E-3CB3BACC41EE}"/>
              </a:ext>
            </a:extLst>
          </p:cNvPr>
          <p:cNvSpPr>
            <a:spLocks noChangeShapeType="1"/>
          </p:cNvSpPr>
          <p:nvPr/>
        </p:nvSpPr>
        <p:spPr bwMode="auto">
          <a:xfrm>
            <a:off x="7640159" y="1861456"/>
            <a:ext cx="0" cy="3589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3">
            <a:extLst>
              <a:ext uri="{FF2B5EF4-FFF2-40B4-BE49-F238E27FC236}">
                <a16:creationId xmlns:a16="http://schemas.microsoft.com/office/drawing/2014/main" id="{088A6B64-26C4-4FC6-A1AB-4A6209052E91}"/>
              </a:ext>
            </a:extLst>
          </p:cNvPr>
          <p:cNvSpPr>
            <a:spLocks noChangeShapeType="1"/>
          </p:cNvSpPr>
          <p:nvPr/>
        </p:nvSpPr>
        <p:spPr bwMode="auto">
          <a:xfrm>
            <a:off x="971072" y="1866218"/>
            <a:ext cx="667385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4">
            <a:extLst>
              <a:ext uri="{FF2B5EF4-FFF2-40B4-BE49-F238E27FC236}">
                <a16:creationId xmlns:a16="http://schemas.microsoft.com/office/drawing/2014/main" id="{5F047C1F-DCAF-4FEC-8712-924DA6164CF2}"/>
              </a:ext>
            </a:extLst>
          </p:cNvPr>
          <p:cNvSpPr>
            <a:spLocks noChangeShapeType="1"/>
          </p:cNvSpPr>
          <p:nvPr/>
        </p:nvSpPr>
        <p:spPr bwMode="auto">
          <a:xfrm>
            <a:off x="971072" y="5446031"/>
            <a:ext cx="667385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2" name="Group 101">
            <a:extLst>
              <a:ext uri="{FF2B5EF4-FFF2-40B4-BE49-F238E27FC236}">
                <a16:creationId xmlns:a16="http://schemas.microsoft.com/office/drawing/2014/main" id="{5501DF82-4DF3-4404-BFC7-3695DD747BCE}"/>
              </a:ext>
            </a:extLst>
          </p:cNvPr>
          <p:cNvGrpSpPr/>
          <p:nvPr/>
        </p:nvGrpSpPr>
        <p:grpSpPr>
          <a:xfrm>
            <a:off x="2688747" y="1904318"/>
            <a:ext cx="4903788" cy="409576"/>
            <a:chOff x="2946401" y="1666875"/>
            <a:chExt cx="4903788" cy="409576"/>
          </a:xfrm>
        </p:grpSpPr>
        <p:grpSp>
          <p:nvGrpSpPr>
            <p:cNvPr id="89" name="Group 88">
              <a:extLst>
                <a:ext uri="{FF2B5EF4-FFF2-40B4-BE49-F238E27FC236}">
                  <a16:creationId xmlns:a16="http://schemas.microsoft.com/office/drawing/2014/main" id="{E0EBB194-E8BC-48C2-ABFF-01B8FC38CE67}"/>
                </a:ext>
              </a:extLst>
            </p:cNvPr>
            <p:cNvGrpSpPr/>
            <p:nvPr/>
          </p:nvGrpSpPr>
          <p:grpSpPr>
            <a:xfrm>
              <a:off x="2946401" y="1666875"/>
              <a:ext cx="450850" cy="409576"/>
              <a:chOff x="2946401" y="1666875"/>
              <a:chExt cx="450850" cy="409576"/>
            </a:xfrm>
          </p:grpSpPr>
          <p:sp>
            <p:nvSpPr>
              <p:cNvPr id="59" name="Rectangle 55">
                <a:extLst>
                  <a:ext uri="{FF2B5EF4-FFF2-40B4-BE49-F238E27FC236}">
                    <a16:creationId xmlns:a16="http://schemas.microsoft.com/office/drawing/2014/main" id="{4096BFD1-36F9-4D34-97AA-5E3E2AA50540}"/>
                  </a:ext>
                </a:extLst>
              </p:cNvPr>
              <p:cNvSpPr>
                <a:spLocks noChangeArrowheads="1"/>
              </p:cNvSpPr>
              <p:nvPr/>
            </p:nvSpPr>
            <p:spPr bwMode="auto">
              <a:xfrm>
                <a:off x="2946401" y="1666875"/>
                <a:ext cx="450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Costs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6E99BE86-DB2B-476C-A47C-3F5E5FB5A5E9}"/>
                  </a:ext>
                </a:extLst>
              </p:cNvPr>
              <p:cNvSpPr>
                <a:spLocks noChangeArrowheads="1"/>
              </p:cNvSpPr>
              <p:nvPr/>
            </p:nvSpPr>
            <p:spPr bwMode="auto">
              <a:xfrm>
                <a:off x="3022601" y="1849438"/>
                <a:ext cx="26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90" name="Group 89">
              <a:extLst>
                <a:ext uri="{FF2B5EF4-FFF2-40B4-BE49-F238E27FC236}">
                  <a16:creationId xmlns:a16="http://schemas.microsoft.com/office/drawing/2014/main" id="{4161D5AF-9E53-4B34-90B3-DE5F1A5303F5}"/>
                </a:ext>
              </a:extLst>
            </p:cNvPr>
            <p:cNvGrpSpPr/>
            <p:nvPr/>
          </p:nvGrpSpPr>
          <p:grpSpPr>
            <a:xfrm>
              <a:off x="3705226" y="1666875"/>
              <a:ext cx="784225" cy="409576"/>
              <a:chOff x="3705226" y="1666875"/>
              <a:chExt cx="784225" cy="409576"/>
            </a:xfrm>
          </p:grpSpPr>
          <p:sp>
            <p:nvSpPr>
              <p:cNvPr id="61" name="Rectangle 57">
                <a:extLst>
                  <a:ext uri="{FF2B5EF4-FFF2-40B4-BE49-F238E27FC236}">
                    <a16:creationId xmlns:a16="http://schemas.microsoft.com/office/drawing/2014/main" id="{91AF7373-162E-4EA9-B3B1-7E1A6F4D69F4}"/>
                  </a:ext>
                </a:extLst>
              </p:cNvPr>
              <p:cNvSpPr>
                <a:spLocks noChangeArrowheads="1"/>
              </p:cNvSpPr>
              <p:nvPr/>
            </p:nvSpPr>
            <p:spPr bwMode="auto">
              <a:xfrm>
                <a:off x="3705226" y="1666875"/>
                <a:ext cx="784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Operations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14A5208F-EE77-4353-8F64-04DA0EEFBE27}"/>
                  </a:ext>
                </a:extLst>
              </p:cNvPr>
              <p:cNvSpPr>
                <a:spLocks noChangeArrowheads="1"/>
              </p:cNvSpPr>
              <p:nvPr/>
            </p:nvSpPr>
            <p:spPr bwMode="auto">
              <a:xfrm>
                <a:off x="3962401" y="1849438"/>
                <a:ext cx="260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1" name="Group 90">
              <a:extLst>
                <a:ext uri="{FF2B5EF4-FFF2-40B4-BE49-F238E27FC236}">
                  <a16:creationId xmlns:a16="http://schemas.microsoft.com/office/drawing/2014/main" id="{60FC4205-5565-4387-8EAA-823C5422A936}"/>
                </a:ext>
              </a:extLst>
            </p:cNvPr>
            <p:cNvGrpSpPr/>
            <p:nvPr/>
          </p:nvGrpSpPr>
          <p:grpSpPr>
            <a:xfrm>
              <a:off x="4749801" y="1666875"/>
              <a:ext cx="1082675" cy="409576"/>
              <a:chOff x="4749801" y="1666875"/>
              <a:chExt cx="1082675" cy="409576"/>
            </a:xfrm>
          </p:grpSpPr>
          <p:sp>
            <p:nvSpPr>
              <p:cNvPr id="63" name="Rectangle 59">
                <a:extLst>
                  <a:ext uri="{FF2B5EF4-FFF2-40B4-BE49-F238E27FC236}">
                    <a16:creationId xmlns:a16="http://schemas.microsoft.com/office/drawing/2014/main" id="{8F1D7D91-04EC-4B20-9A89-79C7BFA8E109}"/>
                  </a:ext>
                </a:extLst>
              </p:cNvPr>
              <p:cNvSpPr>
                <a:spLocks noChangeArrowheads="1"/>
              </p:cNvSpPr>
              <p:nvPr/>
            </p:nvSpPr>
            <p:spPr bwMode="auto">
              <a:xfrm>
                <a:off x="4749801" y="1666875"/>
                <a:ext cx="1082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Constructability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61BF7452-5C93-403E-B4F1-9EFB17EFD715}"/>
                  </a:ext>
                </a:extLst>
              </p:cNvPr>
              <p:cNvSpPr>
                <a:spLocks noChangeArrowheads="1"/>
              </p:cNvSpPr>
              <p:nvPr/>
            </p:nvSpPr>
            <p:spPr bwMode="auto">
              <a:xfrm>
                <a:off x="5162551" y="1849438"/>
                <a:ext cx="257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2" name="Group 91">
              <a:extLst>
                <a:ext uri="{FF2B5EF4-FFF2-40B4-BE49-F238E27FC236}">
                  <a16:creationId xmlns:a16="http://schemas.microsoft.com/office/drawing/2014/main" id="{AEDBE51F-4E68-4701-8394-9B0C58A54AFD}"/>
                </a:ext>
              </a:extLst>
            </p:cNvPr>
            <p:cNvGrpSpPr/>
            <p:nvPr/>
          </p:nvGrpSpPr>
          <p:grpSpPr>
            <a:xfrm>
              <a:off x="6032501" y="1666875"/>
              <a:ext cx="911225" cy="409576"/>
              <a:chOff x="6032501" y="1666875"/>
              <a:chExt cx="911225" cy="409576"/>
            </a:xfrm>
          </p:grpSpPr>
          <p:sp>
            <p:nvSpPr>
              <p:cNvPr id="65" name="Rectangle 61">
                <a:extLst>
                  <a:ext uri="{FF2B5EF4-FFF2-40B4-BE49-F238E27FC236}">
                    <a16:creationId xmlns:a16="http://schemas.microsoft.com/office/drawing/2014/main" id="{707C7593-1F4B-4E4F-8BCA-CE1DD1724DD9}"/>
                  </a:ext>
                </a:extLst>
              </p:cNvPr>
              <p:cNvSpPr>
                <a:spLocks noChangeArrowheads="1"/>
              </p:cNvSpPr>
              <p:nvPr/>
            </p:nvSpPr>
            <p:spPr bwMode="auto">
              <a:xfrm>
                <a:off x="6032501" y="1666875"/>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Maintenance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3BB0CE33-26BE-41A4-87C9-9E04B1DAEC6A}"/>
                  </a:ext>
                </a:extLst>
              </p:cNvPr>
              <p:cNvSpPr>
                <a:spLocks noChangeArrowheads="1"/>
              </p:cNvSpPr>
              <p:nvPr/>
            </p:nvSpPr>
            <p:spPr bwMode="auto">
              <a:xfrm>
                <a:off x="6350001" y="1849438"/>
                <a:ext cx="269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3" name="Group 92">
              <a:extLst>
                <a:ext uri="{FF2B5EF4-FFF2-40B4-BE49-F238E27FC236}">
                  <a16:creationId xmlns:a16="http://schemas.microsoft.com/office/drawing/2014/main" id="{4893F81B-0CDE-423E-A5B1-1D6589BC35AB}"/>
                </a:ext>
              </a:extLst>
            </p:cNvPr>
            <p:cNvGrpSpPr/>
            <p:nvPr/>
          </p:nvGrpSpPr>
          <p:grpSpPr>
            <a:xfrm>
              <a:off x="7118351" y="1666875"/>
              <a:ext cx="731838" cy="409576"/>
              <a:chOff x="7118351" y="1666875"/>
              <a:chExt cx="731838" cy="409576"/>
            </a:xfrm>
          </p:grpSpPr>
          <p:sp>
            <p:nvSpPr>
              <p:cNvPr id="67" name="Rectangle 63">
                <a:extLst>
                  <a:ext uri="{FF2B5EF4-FFF2-40B4-BE49-F238E27FC236}">
                    <a16:creationId xmlns:a16="http://schemas.microsoft.com/office/drawing/2014/main" id="{7EA7B5BB-5A81-4F72-9268-DB066120E8C8}"/>
                  </a:ext>
                </a:extLst>
              </p:cNvPr>
              <p:cNvSpPr>
                <a:spLocks noChangeArrowheads="1"/>
              </p:cNvSpPr>
              <p:nvPr/>
            </p:nvSpPr>
            <p:spPr bwMode="auto">
              <a:xfrm>
                <a:off x="7118351" y="1666875"/>
                <a:ext cx="7318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Aesthetics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7E8A9E21-3725-428A-A710-856A051AC5F7}"/>
                  </a:ext>
                </a:extLst>
              </p:cNvPr>
              <p:cNvSpPr>
                <a:spLocks noChangeArrowheads="1"/>
              </p:cNvSpPr>
              <p:nvPr/>
            </p:nvSpPr>
            <p:spPr bwMode="auto">
              <a:xfrm>
                <a:off x="7356476" y="1849438"/>
                <a:ext cx="250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
        <p:nvSpPr>
          <p:cNvPr id="71" name="Rectangle 67">
            <a:extLst>
              <a:ext uri="{FF2B5EF4-FFF2-40B4-BE49-F238E27FC236}">
                <a16:creationId xmlns:a16="http://schemas.microsoft.com/office/drawing/2014/main" id="{DDA4869D-EA1A-43E0-94DF-93E50B7C25B1}"/>
              </a:ext>
            </a:extLst>
          </p:cNvPr>
          <p:cNvSpPr>
            <a:spLocks noChangeArrowheads="1"/>
          </p:cNvSpPr>
          <p:nvPr/>
        </p:nvSpPr>
        <p:spPr bwMode="auto">
          <a:xfrm>
            <a:off x="3695222" y="2485343"/>
            <a:ext cx="29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8950C133-CE02-48F0-A57B-D69F30790ADD}"/>
              </a:ext>
            </a:extLst>
          </p:cNvPr>
          <p:cNvSpPr>
            <a:spLocks noChangeArrowheads="1"/>
          </p:cNvSpPr>
          <p:nvPr/>
        </p:nvSpPr>
        <p:spPr bwMode="auto">
          <a:xfrm>
            <a:off x="4895372" y="2485343"/>
            <a:ext cx="295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FE7E1B94-AE43-4205-AC16-82C732A8EC16}"/>
              </a:ext>
            </a:extLst>
          </p:cNvPr>
          <p:cNvSpPr>
            <a:spLocks noChangeArrowheads="1"/>
          </p:cNvSpPr>
          <p:nvPr/>
        </p:nvSpPr>
        <p:spPr bwMode="auto">
          <a:xfrm>
            <a:off x="6082822" y="2485343"/>
            <a:ext cx="307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B21434BD-08BB-413A-83A0-E5FB03F10989}"/>
              </a:ext>
            </a:extLst>
          </p:cNvPr>
          <p:cNvSpPr>
            <a:spLocks noChangeArrowheads="1"/>
          </p:cNvSpPr>
          <p:nvPr/>
        </p:nvSpPr>
        <p:spPr bwMode="auto">
          <a:xfrm>
            <a:off x="7079772" y="2485343"/>
            <a:ext cx="307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BA8E934C-47DB-4567-A5BD-E8392B7B60AA}"/>
              </a:ext>
            </a:extLst>
          </p:cNvPr>
          <p:cNvSpPr>
            <a:spLocks noChangeArrowheads="1"/>
          </p:cNvSpPr>
          <p:nvPr/>
        </p:nvSpPr>
        <p:spPr bwMode="auto">
          <a:xfrm>
            <a:off x="4890609" y="3053668"/>
            <a:ext cx="300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4">
            <a:extLst>
              <a:ext uri="{FF2B5EF4-FFF2-40B4-BE49-F238E27FC236}">
                <a16:creationId xmlns:a16="http://schemas.microsoft.com/office/drawing/2014/main" id="{2CFEA4F2-29D1-4A8D-9E7D-4257BC0A4C11}"/>
              </a:ext>
            </a:extLst>
          </p:cNvPr>
          <p:cNvSpPr>
            <a:spLocks noChangeArrowheads="1"/>
          </p:cNvSpPr>
          <p:nvPr/>
        </p:nvSpPr>
        <p:spPr bwMode="auto">
          <a:xfrm>
            <a:off x="6087584" y="3053668"/>
            <a:ext cx="29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5">
            <a:extLst>
              <a:ext uri="{FF2B5EF4-FFF2-40B4-BE49-F238E27FC236}">
                <a16:creationId xmlns:a16="http://schemas.microsoft.com/office/drawing/2014/main" id="{2767DC0E-D61F-478A-A377-85507B6B9E94}"/>
              </a:ext>
            </a:extLst>
          </p:cNvPr>
          <p:cNvSpPr>
            <a:spLocks noChangeArrowheads="1"/>
          </p:cNvSpPr>
          <p:nvPr/>
        </p:nvSpPr>
        <p:spPr bwMode="auto">
          <a:xfrm>
            <a:off x="7084534" y="3053668"/>
            <a:ext cx="29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78">
            <a:extLst>
              <a:ext uri="{FF2B5EF4-FFF2-40B4-BE49-F238E27FC236}">
                <a16:creationId xmlns:a16="http://schemas.microsoft.com/office/drawing/2014/main" id="{79CF19E8-6519-4D75-B605-940C880CE79A}"/>
              </a:ext>
            </a:extLst>
          </p:cNvPr>
          <p:cNvSpPr>
            <a:spLocks noChangeArrowheads="1"/>
          </p:cNvSpPr>
          <p:nvPr/>
        </p:nvSpPr>
        <p:spPr bwMode="auto">
          <a:xfrm>
            <a:off x="6092347" y="3698193"/>
            <a:ext cx="2936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79">
            <a:extLst>
              <a:ext uri="{FF2B5EF4-FFF2-40B4-BE49-F238E27FC236}">
                <a16:creationId xmlns:a16="http://schemas.microsoft.com/office/drawing/2014/main" id="{D2B47C7B-7E79-420E-968C-B8D37E4C16C0}"/>
              </a:ext>
            </a:extLst>
          </p:cNvPr>
          <p:cNvSpPr>
            <a:spLocks noChangeArrowheads="1"/>
          </p:cNvSpPr>
          <p:nvPr/>
        </p:nvSpPr>
        <p:spPr bwMode="auto">
          <a:xfrm>
            <a:off x="7089297" y="3698193"/>
            <a:ext cx="2936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2">
            <a:extLst>
              <a:ext uri="{FF2B5EF4-FFF2-40B4-BE49-F238E27FC236}">
                <a16:creationId xmlns:a16="http://schemas.microsoft.com/office/drawing/2014/main" id="{297EDB4A-1840-4852-8794-58CED6DE40C4}"/>
              </a:ext>
            </a:extLst>
          </p:cNvPr>
          <p:cNvSpPr>
            <a:spLocks noChangeArrowheads="1"/>
          </p:cNvSpPr>
          <p:nvPr/>
        </p:nvSpPr>
        <p:spPr bwMode="auto">
          <a:xfrm>
            <a:off x="7079772" y="4418918"/>
            <a:ext cx="3127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Calibri" panose="020F0502020204030204" pitchFamily="34" charset="0"/>
              </a:rPr>
              <a: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1" name="Group 100">
            <a:extLst>
              <a:ext uri="{FF2B5EF4-FFF2-40B4-BE49-F238E27FC236}">
                <a16:creationId xmlns:a16="http://schemas.microsoft.com/office/drawing/2014/main" id="{55F91A9C-71BF-44ED-BAEF-D07A91659D57}"/>
              </a:ext>
            </a:extLst>
          </p:cNvPr>
          <p:cNvGrpSpPr/>
          <p:nvPr/>
        </p:nvGrpSpPr>
        <p:grpSpPr>
          <a:xfrm>
            <a:off x="1045684" y="2382156"/>
            <a:ext cx="1247775" cy="3041650"/>
            <a:chOff x="1303338" y="2144713"/>
            <a:chExt cx="1247775" cy="3041650"/>
          </a:xfrm>
        </p:grpSpPr>
        <p:grpSp>
          <p:nvGrpSpPr>
            <p:cNvPr id="94" name="Group 93">
              <a:extLst>
                <a:ext uri="{FF2B5EF4-FFF2-40B4-BE49-F238E27FC236}">
                  <a16:creationId xmlns:a16="http://schemas.microsoft.com/office/drawing/2014/main" id="{7551E80D-F741-4905-B2FB-2C112B39A7A7}"/>
                </a:ext>
              </a:extLst>
            </p:cNvPr>
            <p:cNvGrpSpPr/>
            <p:nvPr/>
          </p:nvGrpSpPr>
          <p:grpSpPr>
            <a:xfrm>
              <a:off x="1303338" y="2144713"/>
              <a:ext cx="522288" cy="466725"/>
              <a:chOff x="1303338" y="2144713"/>
              <a:chExt cx="522288" cy="466725"/>
            </a:xfrm>
          </p:grpSpPr>
          <p:sp>
            <p:nvSpPr>
              <p:cNvPr id="69" name="Rectangle 65">
                <a:extLst>
                  <a:ext uri="{FF2B5EF4-FFF2-40B4-BE49-F238E27FC236}">
                    <a16:creationId xmlns:a16="http://schemas.microsoft.com/office/drawing/2014/main" id="{153B8806-83EE-40A2-AC49-29296362F10C}"/>
                  </a:ext>
                </a:extLst>
              </p:cNvPr>
              <p:cNvSpPr>
                <a:spLocks noChangeArrowheads="1"/>
              </p:cNvSpPr>
              <p:nvPr/>
            </p:nvSpPr>
            <p:spPr bwMode="auto">
              <a:xfrm>
                <a:off x="1303338" y="2144713"/>
                <a:ext cx="5222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Costs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7E2FE3E6-09B2-401F-99C3-B8F422CB2CB2}"/>
                  </a:ext>
                </a:extLst>
              </p:cNvPr>
              <p:cNvSpPr>
                <a:spLocks noChangeArrowheads="1"/>
              </p:cNvSpPr>
              <p:nvPr/>
            </p:nvSpPr>
            <p:spPr bwMode="auto">
              <a:xfrm>
                <a:off x="1303338" y="2349500"/>
                <a:ext cx="307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95" name="Group 94">
              <a:extLst>
                <a:ext uri="{FF2B5EF4-FFF2-40B4-BE49-F238E27FC236}">
                  <a16:creationId xmlns:a16="http://schemas.microsoft.com/office/drawing/2014/main" id="{49AAB83E-E2A4-4C5E-B8D2-C4BAE2A9EF6D}"/>
                </a:ext>
              </a:extLst>
            </p:cNvPr>
            <p:cNvGrpSpPr/>
            <p:nvPr/>
          </p:nvGrpSpPr>
          <p:grpSpPr>
            <a:xfrm>
              <a:off x="1303338" y="2716213"/>
              <a:ext cx="944563" cy="463550"/>
              <a:chOff x="1303338" y="2716213"/>
              <a:chExt cx="944563" cy="463550"/>
            </a:xfrm>
          </p:grpSpPr>
          <p:sp>
            <p:nvSpPr>
              <p:cNvPr id="75" name="Rectangle 71">
                <a:extLst>
                  <a:ext uri="{FF2B5EF4-FFF2-40B4-BE49-F238E27FC236}">
                    <a16:creationId xmlns:a16="http://schemas.microsoft.com/office/drawing/2014/main" id="{5C8E7282-E707-4EAD-ABD5-DBEE07657691}"/>
                  </a:ext>
                </a:extLst>
              </p:cNvPr>
              <p:cNvSpPr>
                <a:spLocks noChangeArrowheads="1"/>
              </p:cNvSpPr>
              <p:nvPr/>
            </p:nvSpPr>
            <p:spPr bwMode="auto">
              <a:xfrm>
                <a:off x="1303338" y="2716213"/>
                <a:ext cx="9445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Calibri" panose="020F0502020204030204" pitchFamily="34" charset="0"/>
                  </a:rPr>
                  <a:t>Operations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FACF254B-D972-4EE1-94AE-CA2371565D52}"/>
                  </a:ext>
                </a:extLst>
              </p:cNvPr>
              <p:cNvSpPr>
                <a:spLocks noChangeArrowheads="1"/>
              </p:cNvSpPr>
              <p:nvPr/>
            </p:nvSpPr>
            <p:spPr bwMode="auto">
              <a:xfrm>
                <a:off x="1303338" y="2917825"/>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6" name="Group 95">
              <a:extLst>
                <a:ext uri="{FF2B5EF4-FFF2-40B4-BE49-F238E27FC236}">
                  <a16:creationId xmlns:a16="http://schemas.microsoft.com/office/drawing/2014/main" id="{90EB1A2F-97AF-4AE6-92B6-4BAA70218375}"/>
                </a:ext>
              </a:extLst>
            </p:cNvPr>
            <p:cNvGrpSpPr/>
            <p:nvPr/>
          </p:nvGrpSpPr>
          <p:grpSpPr>
            <a:xfrm>
              <a:off x="1303338" y="3357563"/>
              <a:ext cx="1247775" cy="466725"/>
              <a:chOff x="1303338" y="3357563"/>
              <a:chExt cx="1247775" cy="466725"/>
            </a:xfrm>
          </p:grpSpPr>
          <p:sp>
            <p:nvSpPr>
              <p:cNvPr id="80" name="Rectangle 76">
                <a:extLst>
                  <a:ext uri="{FF2B5EF4-FFF2-40B4-BE49-F238E27FC236}">
                    <a16:creationId xmlns:a16="http://schemas.microsoft.com/office/drawing/2014/main" id="{30A59022-21D4-420F-B786-3D5E1E0FC47F}"/>
                  </a:ext>
                </a:extLst>
              </p:cNvPr>
              <p:cNvSpPr>
                <a:spLocks noChangeArrowheads="1"/>
              </p:cNvSpPr>
              <p:nvPr/>
            </p:nvSpPr>
            <p:spPr bwMode="auto">
              <a:xfrm>
                <a:off x="1303338" y="3357563"/>
                <a:ext cx="1247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Constructability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7">
                <a:extLst>
                  <a:ext uri="{FF2B5EF4-FFF2-40B4-BE49-F238E27FC236}">
                    <a16:creationId xmlns:a16="http://schemas.microsoft.com/office/drawing/2014/main" id="{F79C10F9-8C9D-407E-A22F-3D9194752D6A}"/>
                  </a:ext>
                </a:extLst>
              </p:cNvPr>
              <p:cNvSpPr>
                <a:spLocks noChangeArrowheads="1"/>
              </p:cNvSpPr>
              <p:nvPr/>
            </p:nvSpPr>
            <p:spPr bwMode="auto">
              <a:xfrm>
                <a:off x="1303338" y="3562350"/>
                <a:ext cx="293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9" name="Group 98">
              <a:extLst>
                <a:ext uri="{FF2B5EF4-FFF2-40B4-BE49-F238E27FC236}">
                  <a16:creationId xmlns:a16="http://schemas.microsoft.com/office/drawing/2014/main" id="{53BFAC35-E6C7-4D95-B92B-599A82143378}"/>
                </a:ext>
              </a:extLst>
            </p:cNvPr>
            <p:cNvGrpSpPr/>
            <p:nvPr/>
          </p:nvGrpSpPr>
          <p:grpSpPr>
            <a:xfrm>
              <a:off x="1303338" y="4076700"/>
              <a:ext cx="1058863" cy="466726"/>
              <a:chOff x="1303338" y="4076700"/>
              <a:chExt cx="1058863" cy="466726"/>
            </a:xfrm>
          </p:grpSpPr>
          <p:sp>
            <p:nvSpPr>
              <p:cNvPr id="84" name="Rectangle 80">
                <a:extLst>
                  <a:ext uri="{FF2B5EF4-FFF2-40B4-BE49-F238E27FC236}">
                    <a16:creationId xmlns:a16="http://schemas.microsoft.com/office/drawing/2014/main" id="{6577CDA4-1D71-48F4-824A-D78379C2DD03}"/>
                  </a:ext>
                </a:extLst>
              </p:cNvPr>
              <p:cNvSpPr>
                <a:spLocks noChangeArrowheads="1"/>
              </p:cNvSpPr>
              <p:nvPr/>
            </p:nvSpPr>
            <p:spPr bwMode="auto">
              <a:xfrm>
                <a:off x="1303338" y="4076700"/>
                <a:ext cx="1058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Maintenance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1">
                <a:extLst>
                  <a:ext uri="{FF2B5EF4-FFF2-40B4-BE49-F238E27FC236}">
                    <a16:creationId xmlns:a16="http://schemas.microsoft.com/office/drawing/2014/main" id="{2E5374AA-8A4F-473A-B104-1E706A01AF0B}"/>
                  </a:ext>
                </a:extLst>
              </p:cNvPr>
              <p:cNvSpPr>
                <a:spLocks noChangeArrowheads="1"/>
              </p:cNvSpPr>
              <p:nvPr/>
            </p:nvSpPr>
            <p:spPr bwMode="auto">
              <a:xfrm>
                <a:off x="1303338" y="4281488"/>
                <a:ext cx="3127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0" name="Group 99">
              <a:extLst>
                <a:ext uri="{FF2B5EF4-FFF2-40B4-BE49-F238E27FC236}">
                  <a16:creationId xmlns:a16="http://schemas.microsoft.com/office/drawing/2014/main" id="{E7D15066-EB15-4879-BFF8-78A0A996E9AC}"/>
                </a:ext>
              </a:extLst>
            </p:cNvPr>
            <p:cNvGrpSpPr/>
            <p:nvPr/>
          </p:nvGrpSpPr>
          <p:grpSpPr>
            <a:xfrm>
              <a:off x="1303338" y="4719638"/>
              <a:ext cx="849313" cy="466725"/>
              <a:chOff x="1303338" y="4719638"/>
              <a:chExt cx="849313" cy="466725"/>
            </a:xfrm>
          </p:grpSpPr>
          <p:sp>
            <p:nvSpPr>
              <p:cNvPr id="87" name="Rectangle 83">
                <a:extLst>
                  <a:ext uri="{FF2B5EF4-FFF2-40B4-BE49-F238E27FC236}">
                    <a16:creationId xmlns:a16="http://schemas.microsoft.com/office/drawing/2014/main" id="{BC1D2A66-BD56-4468-A58A-4BBF0F2A309B}"/>
                  </a:ext>
                </a:extLst>
              </p:cNvPr>
              <p:cNvSpPr>
                <a:spLocks noChangeArrowheads="1"/>
              </p:cNvSpPr>
              <p:nvPr/>
            </p:nvSpPr>
            <p:spPr bwMode="auto">
              <a:xfrm>
                <a:off x="1303338" y="4719638"/>
                <a:ext cx="849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Aesthetics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84">
                <a:extLst>
                  <a:ext uri="{FF2B5EF4-FFF2-40B4-BE49-F238E27FC236}">
                    <a16:creationId xmlns:a16="http://schemas.microsoft.com/office/drawing/2014/main" id="{5D1EE0D8-E44D-49CA-A0F4-2E367DF195A3}"/>
                  </a:ext>
                </a:extLst>
              </p:cNvPr>
              <p:cNvSpPr>
                <a:spLocks noChangeArrowheads="1"/>
              </p:cNvSpPr>
              <p:nvPr/>
            </p:nvSpPr>
            <p:spPr bwMode="auto">
              <a:xfrm>
                <a:off x="1303338" y="4924425"/>
                <a:ext cx="288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5232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up)">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down)">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down)">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down)">
                                      <p:cBhvr>
                                        <p:cTn id="52" dur="500"/>
                                        <p:tgtEl>
                                          <p:spTgt spid="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down)">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down)">
                                      <p:cBhvr>
                                        <p:cTn id="6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7" grpId="0"/>
      <p:bldP spid="78" grpId="0"/>
      <p:bldP spid="79" grpId="0"/>
      <p:bldP spid="82" grpId="0"/>
      <p:bldP spid="83"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solidFill>
                  <a:srgbClr val="1F4283"/>
                </a:solidFill>
              </a:rPr>
              <a:t>Background</a:t>
            </a:r>
            <a:endParaRPr lang="en-US" sz="4000" b="1" dirty="0">
              <a:solidFill>
                <a:srgbClr val="1F4283"/>
              </a:solidFill>
            </a:endParaRPr>
          </a:p>
        </p:txBody>
      </p:sp>
      <p:sp>
        <p:nvSpPr>
          <p:cNvPr id="5" name="Slide Number Placeholder 5"/>
          <p:cNvSpPr>
            <a:spLocks noGrp="1"/>
          </p:cNvSpPr>
          <p:nvPr>
            <p:ph type="sldNum" sz="quarter" idx="4"/>
          </p:nvPr>
        </p:nvSpPr>
        <p:spPr>
          <a:xfrm>
            <a:off x="6553200" y="6484780"/>
            <a:ext cx="2133600" cy="326748"/>
          </a:xfrm>
        </p:spPr>
        <p:txBody>
          <a:bodyPr/>
          <a:lstStyle/>
          <a:p>
            <a:r>
              <a:rPr lang="en-US" dirty="0"/>
              <a:t>4</a:t>
            </a:r>
          </a:p>
        </p:txBody>
      </p:sp>
      <p:sp>
        <p:nvSpPr>
          <p:cNvPr id="12" name="Rectangle 9">
            <a:extLst>
              <a:ext uri="{FF2B5EF4-FFF2-40B4-BE49-F238E27FC236}">
                <a16:creationId xmlns:a16="http://schemas.microsoft.com/office/drawing/2014/main" id="{3AA74CF9-1A2A-4C15-8038-D88FA0223A18}"/>
              </a:ext>
            </a:extLst>
          </p:cNvPr>
          <p:cNvSpPr>
            <a:spLocks noChangeArrowheads="1"/>
          </p:cNvSpPr>
          <p:nvPr/>
        </p:nvSpPr>
        <p:spPr bwMode="auto">
          <a:xfrm>
            <a:off x="452988" y="1665875"/>
            <a:ext cx="8233812" cy="4649048"/>
          </a:xfrm>
          <a:prstGeom prst="rect">
            <a:avLst/>
          </a:prstGeom>
          <a:noFill/>
          <a:ln w="9525">
            <a:noFill/>
            <a:miter lim="800000"/>
            <a:headEnd/>
            <a:tailEnd/>
          </a:ln>
          <a:effectLst/>
        </p:spPr>
        <p:txBody>
          <a:bodyPr/>
          <a:lstStyle/>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NHS Federal-Aid projects</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$50 million projects</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$40 million bridge projects</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Federal-Aid Major project on or off the NHS</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Not Design Build </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Any project FHWA determines appropriate</a:t>
            </a:r>
          </a:p>
          <a:p>
            <a:pPr marL="914400" lvl="1" indent="-457200">
              <a:spcBef>
                <a:spcPct val="20000"/>
              </a:spcBef>
              <a:buClr>
                <a:schemeClr val="accent2"/>
              </a:buClr>
              <a:buSzPct val="75000"/>
              <a:buFont typeface="Wingdings" panose="05000000000000000000" pitchFamily="2" charset="2"/>
              <a:buChar char="Ø"/>
            </a:pPr>
            <a:endParaRPr lang="en-US" sz="3200" b="1" dirty="0">
              <a:latin typeface="Arial" charset="0"/>
            </a:endParaRPr>
          </a:p>
        </p:txBody>
      </p:sp>
      <p:sp>
        <p:nvSpPr>
          <p:cNvPr id="13" name="Rectangle 6">
            <a:extLst>
              <a:ext uri="{FF2B5EF4-FFF2-40B4-BE49-F238E27FC236}">
                <a16:creationId xmlns:a16="http://schemas.microsoft.com/office/drawing/2014/main" id="{F053F16D-24FF-4171-B413-2B363F5ABA98}"/>
              </a:ext>
            </a:extLst>
          </p:cNvPr>
          <p:cNvSpPr txBox="1">
            <a:spLocks noChangeArrowheads="1"/>
          </p:cNvSpPr>
          <p:nvPr/>
        </p:nvSpPr>
        <p:spPr>
          <a:xfrm>
            <a:off x="292165" y="962810"/>
            <a:ext cx="8001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Font typeface="Wingdings" pitchFamily="2" charset="2"/>
              <a:buChar char="§"/>
            </a:pPr>
            <a:r>
              <a:rPr lang="en-US" b="1" dirty="0">
                <a:latin typeface="Arial" panose="020B0604020202020204" pitchFamily="34" charset="0"/>
                <a:cs typeface="Arial" panose="020B0604020202020204" pitchFamily="34" charset="0"/>
              </a:rPr>
              <a:t>FHWA Requirements – 23CFR 627 </a:t>
            </a:r>
          </a:p>
        </p:txBody>
      </p:sp>
    </p:spTree>
    <p:extLst>
      <p:ext uri="{BB962C8B-B14F-4D97-AF65-F5344CB8AC3E}">
        <p14:creationId xmlns:p14="http://schemas.microsoft.com/office/powerpoint/2010/main" val="30760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40</a:t>
            </a:fld>
            <a:endParaRPr lang="en-US"/>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9" name="Text Box 9"/>
          <p:cNvSpPr txBox="1">
            <a:spLocks noChangeArrowheads="1"/>
          </p:cNvSpPr>
          <p:nvPr/>
        </p:nvSpPr>
        <p:spPr bwMode="auto">
          <a:xfrm>
            <a:off x="152400" y="975024"/>
            <a:ext cx="4953000" cy="519113"/>
          </a:xfrm>
          <a:prstGeom prst="rect">
            <a:avLst/>
          </a:prstGeom>
          <a:noFill/>
          <a:ln w="9525">
            <a:noFill/>
            <a:miter lim="800000"/>
            <a:headEnd/>
            <a:tailEnd/>
          </a:ln>
          <a:effectLst/>
        </p:spPr>
        <p:txBody>
          <a:bodyPr wrap="square">
            <a:spAutoFit/>
          </a:bodyPr>
          <a:lstStyle/>
          <a:p>
            <a:r>
              <a:rPr lang="en-US" sz="2800" b="1" dirty="0">
                <a:latin typeface="Arial" charset="0"/>
              </a:rPr>
              <a:t>Criteria Weightings</a:t>
            </a:r>
          </a:p>
        </p:txBody>
      </p:sp>
      <p:sp>
        <p:nvSpPr>
          <p:cNvPr id="4" name="AutoShape 3">
            <a:extLst>
              <a:ext uri="{FF2B5EF4-FFF2-40B4-BE49-F238E27FC236}">
                <a16:creationId xmlns:a16="http://schemas.microsoft.com/office/drawing/2014/main" id="{464EFA65-FC6A-49AB-95AA-D0187A0FDE58}"/>
              </a:ext>
            </a:extLst>
          </p:cNvPr>
          <p:cNvSpPr>
            <a:spLocks noChangeAspect="1" noChangeArrowheads="1" noTextEdit="1"/>
          </p:cNvSpPr>
          <p:nvPr/>
        </p:nvSpPr>
        <p:spPr bwMode="auto">
          <a:xfrm>
            <a:off x="1292225" y="1787105"/>
            <a:ext cx="65595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8571F059-2FF3-4835-88C2-E64D996EC648}"/>
              </a:ext>
            </a:extLst>
          </p:cNvPr>
          <p:cNvSpPr>
            <a:spLocks noChangeArrowheads="1"/>
          </p:cNvSpPr>
          <p:nvPr/>
        </p:nvSpPr>
        <p:spPr bwMode="auto">
          <a:xfrm>
            <a:off x="1293813" y="1788693"/>
            <a:ext cx="3275013" cy="685800"/>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D8D54E7C-1062-4879-BF80-7B4FCD928E60}"/>
              </a:ext>
            </a:extLst>
          </p:cNvPr>
          <p:cNvSpPr>
            <a:spLocks noChangeArrowheads="1"/>
          </p:cNvSpPr>
          <p:nvPr/>
        </p:nvSpPr>
        <p:spPr bwMode="auto">
          <a:xfrm>
            <a:off x="4568825" y="1788693"/>
            <a:ext cx="3275013" cy="685800"/>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E6F19C62-F16C-4688-AF6D-FEFEA02FBD60}"/>
              </a:ext>
            </a:extLst>
          </p:cNvPr>
          <p:cNvSpPr>
            <a:spLocks noChangeArrowheads="1"/>
          </p:cNvSpPr>
          <p:nvPr/>
        </p:nvSpPr>
        <p:spPr bwMode="auto">
          <a:xfrm>
            <a:off x="1293813" y="2474493"/>
            <a:ext cx="3275013" cy="6858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a:extLst>
              <a:ext uri="{FF2B5EF4-FFF2-40B4-BE49-F238E27FC236}">
                <a16:creationId xmlns:a16="http://schemas.microsoft.com/office/drawing/2014/main" id="{0A9A35CD-4468-42C2-AF6B-36AB86ED7EE8}"/>
              </a:ext>
            </a:extLst>
          </p:cNvPr>
          <p:cNvSpPr>
            <a:spLocks noChangeArrowheads="1"/>
          </p:cNvSpPr>
          <p:nvPr/>
        </p:nvSpPr>
        <p:spPr bwMode="auto">
          <a:xfrm>
            <a:off x="4568825" y="2474493"/>
            <a:ext cx="3275013" cy="6858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a:extLst>
              <a:ext uri="{FF2B5EF4-FFF2-40B4-BE49-F238E27FC236}">
                <a16:creationId xmlns:a16="http://schemas.microsoft.com/office/drawing/2014/main" id="{2DD5D982-9D5C-4DD6-A737-3F9E570083AA}"/>
              </a:ext>
            </a:extLst>
          </p:cNvPr>
          <p:cNvSpPr>
            <a:spLocks noChangeArrowheads="1"/>
          </p:cNvSpPr>
          <p:nvPr/>
        </p:nvSpPr>
        <p:spPr bwMode="auto">
          <a:xfrm>
            <a:off x="1293813" y="3160293"/>
            <a:ext cx="3275013" cy="684213"/>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E0257CB2-52F9-4F14-874A-C4895D05BC1F}"/>
              </a:ext>
            </a:extLst>
          </p:cNvPr>
          <p:cNvSpPr>
            <a:spLocks noChangeArrowheads="1"/>
          </p:cNvSpPr>
          <p:nvPr/>
        </p:nvSpPr>
        <p:spPr bwMode="auto">
          <a:xfrm>
            <a:off x="4568825" y="3160293"/>
            <a:ext cx="3275013" cy="684213"/>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8739E16A-AABA-4C0B-8C7B-6C68B573DF2A}"/>
              </a:ext>
            </a:extLst>
          </p:cNvPr>
          <p:cNvSpPr>
            <a:spLocks noChangeArrowheads="1"/>
          </p:cNvSpPr>
          <p:nvPr/>
        </p:nvSpPr>
        <p:spPr bwMode="auto">
          <a:xfrm>
            <a:off x="1293813" y="3844505"/>
            <a:ext cx="3275013" cy="6858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22B11812-18E9-490D-93ED-DF936060357C}"/>
              </a:ext>
            </a:extLst>
          </p:cNvPr>
          <p:cNvSpPr>
            <a:spLocks noChangeArrowheads="1"/>
          </p:cNvSpPr>
          <p:nvPr/>
        </p:nvSpPr>
        <p:spPr bwMode="auto">
          <a:xfrm>
            <a:off x="4568825" y="3844505"/>
            <a:ext cx="3275013" cy="6858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D81DB4D5-93FC-4500-83CE-FAAAF72A9828}"/>
              </a:ext>
            </a:extLst>
          </p:cNvPr>
          <p:cNvSpPr>
            <a:spLocks noChangeArrowheads="1"/>
          </p:cNvSpPr>
          <p:nvPr/>
        </p:nvSpPr>
        <p:spPr bwMode="auto">
          <a:xfrm>
            <a:off x="1293813" y="4530305"/>
            <a:ext cx="3275013" cy="684213"/>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a:extLst>
              <a:ext uri="{FF2B5EF4-FFF2-40B4-BE49-F238E27FC236}">
                <a16:creationId xmlns:a16="http://schemas.microsoft.com/office/drawing/2014/main" id="{8D558570-C129-415C-A8E8-E5739DE93FDD}"/>
              </a:ext>
            </a:extLst>
          </p:cNvPr>
          <p:cNvSpPr>
            <a:spLocks noChangeArrowheads="1"/>
          </p:cNvSpPr>
          <p:nvPr/>
        </p:nvSpPr>
        <p:spPr bwMode="auto">
          <a:xfrm>
            <a:off x="4568825" y="4530305"/>
            <a:ext cx="3275013" cy="684213"/>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5">
            <a:extLst>
              <a:ext uri="{FF2B5EF4-FFF2-40B4-BE49-F238E27FC236}">
                <a16:creationId xmlns:a16="http://schemas.microsoft.com/office/drawing/2014/main" id="{450EBD31-6D09-4464-8C1C-6E27E4A24A27}"/>
              </a:ext>
            </a:extLst>
          </p:cNvPr>
          <p:cNvSpPr>
            <a:spLocks noChangeShapeType="1"/>
          </p:cNvSpPr>
          <p:nvPr/>
        </p:nvSpPr>
        <p:spPr bwMode="auto">
          <a:xfrm>
            <a:off x="4568825" y="1785518"/>
            <a:ext cx="0" cy="3433763"/>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6">
            <a:extLst>
              <a:ext uri="{FF2B5EF4-FFF2-40B4-BE49-F238E27FC236}">
                <a16:creationId xmlns:a16="http://schemas.microsoft.com/office/drawing/2014/main" id="{B76C3E47-7501-4C84-A1D5-FC780E8F2F33}"/>
              </a:ext>
            </a:extLst>
          </p:cNvPr>
          <p:cNvSpPr>
            <a:spLocks noChangeShapeType="1"/>
          </p:cNvSpPr>
          <p:nvPr/>
        </p:nvSpPr>
        <p:spPr bwMode="auto">
          <a:xfrm>
            <a:off x="1290638" y="2474493"/>
            <a:ext cx="6557963" cy="0"/>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7">
            <a:extLst>
              <a:ext uri="{FF2B5EF4-FFF2-40B4-BE49-F238E27FC236}">
                <a16:creationId xmlns:a16="http://schemas.microsoft.com/office/drawing/2014/main" id="{D66C2F02-DD57-49DE-9C2F-D90C8FDB6576}"/>
              </a:ext>
            </a:extLst>
          </p:cNvPr>
          <p:cNvSpPr>
            <a:spLocks noChangeShapeType="1"/>
          </p:cNvSpPr>
          <p:nvPr/>
        </p:nvSpPr>
        <p:spPr bwMode="auto">
          <a:xfrm>
            <a:off x="1290638" y="3160293"/>
            <a:ext cx="6557963" cy="0"/>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a:extLst>
              <a:ext uri="{FF2B5EF4-FFF2-40B4-BE49-F238E27FC236}">
                <a16:creationId xmlns:a16="http://schemas.microsoft.com/office/drawing/2014/main" id="{7275E5A4-ADB2-4F7B-BEF8-77E9E24DCF21}"/>
              </a:ext>
            </a:extLst>
          </p:cNvPr>
          <p:cNvSpPr>
            <a:spLocks noChangeShapeType="1"/>
          </p:cNvSpPr>
          <p:nvPr/>
        </p:nvSpPr>
        <p:spPr bwMode="auto">
          <a:xfrm>
            <a:off x="1290638" y="3844505"/>
            <a:ext cx="6557963" cy="0"/>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a:extLst>
              <a:ext uri="{FF2B5EF4-FFF2-40B4-BE49-F238E27FC236}">
                <a16:creationId xmlns:a16="http://schemas.microsoft.com/office/drawing/2014/main" id="{7F62D018-C771-4340-BB1B-44441D1BE3A5}"/>
              </a:ext>
            </a:extLst>
          </p:cNvPr>
          <p:cNvSpPr>
            <a:spLocks noChangeShapeType="1"/>
          </p:cNvSpPr>
          <p:nvPr/>
        </p:nvSpPr>
        <p:spPr bwMode="auto">
          <a:xfrm>
            <a:off x="1290638" y="4530305"/>
            <a:ext cx="6557963" cy="0"/>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0">
            <a:extLst>
              <a:ext uri="{FF2B5EF4-FFF2-40B4-BE49-F238E27FC236}">
                <a16:creationId xmlns:a16="http://schemas.microsoft.com/office/drawing/2014/main" id="{3516DD0B-7E34-44C5-A36E-57311D7D4B64}"/>
              </a:ext>
            </a:extLst>
          </p:cNvPr>
          <p:cNvSpPr>
            <a:spLocks noChangeShapeType="1"/>
          </p:cNvSpPr>
          <p:nvPr/>
        </p:nvSpPr>
        <p:spPr bwMode="auto">
          <a:xfrm>
            <a:off x="1293813" y="1785518"/>
            <a:ext cx="0" cy="3433763"/>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A2269951-2C2F-48BB-9386-41F38A826A8C}"/>
              </a:ext>
            </a:extLst>
          </p:cNvPr>
          <p:cNvSpPr>
            <a:spLocks noChangeShapeType="1"/>
          </p:cNvSpPr>
          <p:nvPr/>
        </p:nvSpPr>
        <p:spPr bwMode="auto">
          <a:xfrm>
            <a:off x="7843838" y="1785518"/>
            <a:ext cx="0" cy="3433763"/>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9C554B37-1C5C-4F2D-B9E1-73DD6A6BD75D}"/>
              </a:ext>
            </a:extLst>
          </p:cNvPr>
          <p:cNvSpPr>
            <a:spLocks noChangeShapeType="1"/>
          </p:cNvSpPr>
          <p:nvPr/>
        </p:nvSpPr>
        <p:spPr bwMode="auto">
          <a:xfrm>
            <a:off x="1290638" y="1788693"/>
            <a:ext cx="6557963" cy="0"/>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3">
            <a:extLst>
              <a:ext uri="{FF2B5EF4-FFF2-40B4-BE49-F238E27FC236}">
                <a16:creationId xmlns:a16="http://schemas.microsoft.com/office/drawing/2014/main" id="{846591BC-7368-45D4-8031-DFC179714854}"/>
              </a:ext>
            </a:extLst>
          </p:cNvPr>
          <p:cNvSpPr>
            <a:spLocks noChangeShapeType="1"/>
          </p:cNvSpPr>
          <p:nvPr/>
        </p:nvSpPr>
        <p:spPr bwMode="auto">
          <a:xfrm>
            <a:off x="1290638" y="5214518"/>
            <a:ext cx="6557963" cy="0"/>
          </a:xfrm>
          <a:prstGeom prst="line">
            <a:avLst/>
          </a:prstGeom>
          <a:noFill/>
          <a:ln w="9525" cap="flat">
            <a:solidFill>
              <a:srgbClr val="EEEC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9689BE70-F32A-4FF8-95A8-541A853A7522}"/>
              </a:ext>
            </a:extLst>
          </p:cNvPr>
          <p:cNvSpPr>
            <a:spLocks noChangeArrowheads="1"/>
          </p:cNvSpPr>
          <p:nvPr/>
        </p:nvSpPr>
        <p:spPr bwMode="auto">
          <a:xfrm>
            <a:off x="1365250" y="1991893"/>
            <a:ext cx="84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Costs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710CFB60-9458-46B7-9570-C4E94C5AEA1C}"/>
              </a:ext>
            </a:extLst>
          </p:cNvPr>
          <p:cNvSpPr>
            <a:spLocks noChangeArrowheads="1"/>
          </p:cNvSpPr>
          <p:nvPr/>
        </p:nvSpPr>
        <p:spPr bwMode="auto">
          <a:xfrm>
            <a:off x="5913438" y="1991893"/>
            <a:ext cx="71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3 = (2)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5994B898-C773-44C7-A767-1BD9D6D4F85A}"/>
              </a:ext>
            </a:extLst>
          </p:cNvPr>
          <p:cNvSpPr>
            <a:spLocks noChangeArrowheads="1"/>
          </p:cNvSpPr>
          <p:nvPr/>
        </p:nvSpPr>
        <p:spPr bwMode="auto">
          <a:xfrm>
            <a:off x="1365250" y="2677693"/>
            <a:ext cx="1384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Operations (B)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55B2EC01-B503-4209-B195-C480F6BD79B5}"/>
              </a:ext>
            </a:extLst>
          </p:cNvPr>
          <p:cNvSpPr>
            <a:spLocks noChangeArrowheads="1"/>
          </p:cNvSpPr>
          <p:nvPr/>
        </p:nvSpPr>
        <p:spPr bwMode="auto">
          <a:xfrm>
            <a:off x="5913438" y="2677693"/>
            <a:ext cx="71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5 = (4)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0E7E6CCC-1F3F-49AC-9E77-7B260EC33EC9}"/>
              </a:ext>
            </a:extLst>
          </p:cNvPr>
          <p:cNvSpPr>
            <a:spLocks noChangeArrowheads="1"/>
          </p:cNvSpPr>
          <p:nvPr/>
        </p:nvSpPr>
        <p:spPr bwMode="auto">
          <a:xfrm>
            <a:off x="1365250" y="3365080"/>
            <a:ext cx="18306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Constructability (C)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5617EB87-269E-443D-AF1F-E1D2450547A0}"/>
              </a:ext>
            </a:extLst>
          </p:cNvPr>
          <p:cNvSpPr>
            <a:spLocks noChangeArrowheads="1"/>
          </p:cNvSpPr>
          <p:nvPr/>
        </p:nvSpPr>
        <p:spPr bwMode="auto">
          <a:xfrm>
            <a:off x="5913438" y="3365080"/>
            <a:ext cx="7112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4 = (3)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91248F34-212C-4A4D-9FDC-FF020F42095B}"/>
              </a:ext>
            </a:extLst>
          </p:cNvPr>
          <p:cNvSpPr>
            <a:spLocks noChangeArrowheads="1"/>
          </p:cNvSpPr>
          <p:nvPr/>
        </p:nvSpPr>
        <p:spPr bwMode="auto">
          <a:xfrm>
            <a:off x="1365250" y="4047705"/>
            <a:ext cx="16012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Maintenance (D)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32B9D387-1E62-498E-A678-BA787232F7AF}"/>
              </a:ext>
            </a:extLst>
          </p:cNvPr>
          <p:cNvSpPr>
            <a:spLocks noChangeArrowheads="1"/>
          </p:cNvSpPr>
          <p:nvPr/>
        </p:nvSpPr>
        <p:spPr bwMode="auto">
          <a:xfrm>
            <a:off x="5913438" y="4047705"/>
            <a:ext cx="71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2 =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C9AED40D-75AE-4EB1-BABE-DF349D0E5AED}"/>
              </a:ext>
            </a:extLst>
          </p:cNvPr>
          <p:cNvSpPr>
            <a:spLocks noChangeArrowheads="1"/>
          </p:cNvSpPr>
          <p:nvPr/>
        </p:nvSpPr>
        <p:spPr bwMode="auto">
          <a:xfrm>
            <a:off x="1365250" y="4733505"/>
            <a:ext cx="12942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Aesthetics (E)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8FAF8B50-805D-4BAF-A045-F0FD0EF2C257}"/>
              </a:ext>
            </a:extLst>
          </p:cNvPr>
          <p:cNvSpPr>
            <a:spLocks noChangeArrowheads="1"/>
          </p:cNvSpPr>
          <p:nvPr/>
        </p:nvSpPr>
        <p:spPr bwMode="auto">
          <a:xfrm>
            <a:off x="5913438" y="4733505"/>
            <a:ext cx="7112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1 = (0)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61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41</a:t>
            </a:fld>
            <a:endParaRPr 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737929252"/>
              </p:ext>
            </p:extLst>
          </p:nvPr>
        </p:nvGraphicFramePr>
        <p:xfrm>
          <a:off x="685800" y="1524000"/>
          <a:ext cx="7772402" cy="4648154"/>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74980">
                  <a:extLst>
                    <a:ext uri="{9D8B030D-6E8A-4147-A177-3AD203B41FA5}">
                      <a16:colId xmlns:a16="http://schemas.microsoft.com/office/drawing/2014/main" val="20006"/>
                    </a:ext>
                  </a:extLst>
                </a:gridCol>
                <a:gridCol w="36322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838202">
                  <a:extLst>
                    <a:ext uri="{9D8B030D-6E8A-4147-A177-3AD203B41FA5}">
                      <a16:colId xmlns:a16="http://schemas.microsoft.com/office/drawing/2014/main" val="20011"/>
                    </a:ext>
                  </a:extLst>
                </a:gridCol>
              </a:tblGrid>
              <a:tr h="2284709">
                <a:tc>
                  <a:txBody>
                    <a:bodyPr/>
                    <a:lstStyle/>
                    <a:p>
                      <a:r>
                        <a:rPr lang="en-US" dirty="0"/>
                        <a:t>RATINGS:</a:t>
                      </a:r>
                    </a:p>
                    <a:p>
                      <a:endParaRPr lang="en-US" dirty="0"/>
                    </a:p>
                    <a:p>
                      <a:r>
                        <a:rPr lang="en-US" dirty="0"/>
                        <a:t>EXCELLENT</a:t>
                      </a:r>
                      <a:r>
                        <a:rPr lang="en-US" baseline="0" dirty="0"/>
                        <a:t> – 4</a:t>
                      </a:r>
                    </a:p>
                    <a:p>
                      <a:r>
                        <a:rPr lang="en-US" baseline="0" dirty="0"/>
                        <a:t>GOOD - 3</a:t>
                      </a:r>
                    </a:p>
                    <a:p>
                      <a:r>
                        <a:rPr lang="en-US" baseline="0" dirty="0"/>
                        <a:t>FAIR – 2</a:t>
                      </a:r>
                    </a:p>
                    <a:p>
                      <a:r>
                        <a:rPr lang="en-US" baseline="0" dirty="0"/>
                        <a:t>POOR - 1</a:t>
                      </a:r>
                      <a:endParaRPr lang="en-US" dirty="0"/>
                    </a:p>
                  </a:txBody>
                  <a:tcPr/>
                </a:tc>
                <a:tc gridSpan="2">
                  <a:txBody>
                    <a:bodyPr/>
                    <a:lstStyle/>
                    <a:p>
                      <a:pPr algn="l"/>
                      <a:r>
                        <a:rPr lang="en-US" dirty="0"/>
                        <a:t>COSTS</a:t>
                      </a:r>
                    </a:p>
                  </a:txBody>
                  <a:tcPr vert="vert270" anchor="ctr"/>
                </a:tc>
                <a:tc hMerge="1">
                  <a:txBody>
                    <a:bodyPr/>
                    <a:lstStyle/>
                    <a:p>
                      <a:endParaRPr lang="en-US"/>
                    </a:p>
                  </a:txBody>
                  <a:tcPr/>
                </a:tc>
                <a:tc gridSpan="2">
                  <a:txBody>
                    <a:bodyPr/>
                    <a:lstStyle/>
                    <a:p>
                      <a:pPr algn="l"/>
                      <a:r>
                        <a:rPr lang="en-US" dirty="0"/>
                        <a:t>OPERATIONS</a:t>
                      </a:r>
                    </a:p>
                  </a:txBody>
                  <a:tcPr vert="vert270" anchor="ct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CONSTRUCTABILITY</a:t>
                      </a:r>
                    </a:p>
                  </a:txBody>
                  <a:tcPr vert="vert270" anchor="ctr"/>
                </a:tc>
                <a:tc hMerge="1">
                  <a:txBody>
                    <a:bodyPr/>
                    <a:lstStyle/>
                    <a:p>
                      <a:endParaRPr lang="en-US"/>
                    </a:p>
                  </a:txBody>
                  <a:tcPr/>
                </a:tc>
                <a:tc gridSpan="2">
                  <a:txBody>
                    <a:bodyPr/>
                    <a:lstStyle/>
                    <a:p>
                      <a:pPr algn="l"/>
                      <a:r>
                        <a:rPr lang="en-US" dirty="0"/>
                        <a:t>MAINTNANCE</a:t>
                      </a:r>
                    </a:p>
                  </a:txBody>
                  <a:tcPr vert="vert270" anchor="ctr"/>
                </a:tc>
                <a:tc hMerge="1">
                  <a:txBody>
                    <a:bodyPr/>
                    <a:lstStyle/>
                    <a:p>
                      <a:endParaRPr lang="en-US"/>
                    </a:p>
                  </a:txBody>
                  <a:tcPr/>
                </a:tc>
                <a:tc gridSpan="2">
                  <a:txBody>
                    <a:bodyPr/>
                    <a:lstStyle/>
                    <a:p>
                      <a:pPr algn="l"/>
                      <a:r>
                        <a:rPr lang="en-US" dirty="0"/>
                        <a:t>AESTHETICS</a:t>
                      </a:r>
                    </a:p>
                  </a:txBody>
                  <a:tcPr vert="vert270" anchor="ctr"/>
                </a:tc>
                <a:tc hMerge="1">
                  <a:txBody>
                    <a:bodyPr/>
                    <a:lstStyle/>
                    <a:p>
                      <a:endParaRPr lang="en-US"/>
                    </a:p>
                  </a:txBody>
                  <a:tcPr/>
                </a:tc>
                <a:tc>
                  <a:txBody>
                    <a:bodyPr/>
                    <a:lstStyle/>
                    <a:p>
                      <a:pPr algn="l"/>
                      <a:r>
                        <a:rPr lang="en-US" dirty="0"/>
                        <a:t>TOTALS</a:t>
                      </a:r>
                    </a:p>
                  </a:txBody>
                  <a:tcPr vert="vert270" anchor="ctr"/>
                </a:tc>
                <a:extLst>
                  <a:ext uri="{0D108BD9-81ED-4DB2-BD59-A6C34878D82A}">
                    <a16:rowId xmlns:a16="http://schemas.microsoft.com/office/drawing/2014/main" val="10000"/>
                  </a:ext>
                </a:extLst>
              </a:tr>
              <a:tr h="787831">
                <a:tc>
                  <a:txBody>
                    <a:bodyPr/>
                    <a:lstStyle/>
                    <a:p>
                      <a:r>
                        <a:rPr lang="en-US" b="1" dirty="0"/>
                        <a:t>ALTERNATIVES/</a:t>
                      </a:r>
                    </a:p>
                    <a:p>
                      <a:r>
                        <a:rPr lang="en-US" b="1" dirty="0"/>
                        <a:t>WEIGHTING</a:t>
                      </a:r>
                    </a:p>
                  </a:txBody>
                  <a:tcPr anchor="ctr"/>
                </a:tc>
                <a:tc gridSpan="2">
                  <a:txBody>
                    <a:bodyPr/>
                    <a:lstStyle/>
                    <a:p>
                      <a:pPr algn="ctr"/>
                      <a:r>
                        <a:rPr lang="en-US" b="1" dirty="0"/>
                        <a:t>3</a:t>
                      </a:r>
                    </a:p>
                  </a:txBody>
                  <a:tcPr anchor="ctr"/>
                </a:tc>
                <a:tc hMerge="1">
                  <a:txBody>
                    <a:bodyPr/>
                    <a:lstStyle/>
                    <a:p>
                      <a:endParaRPr lang="en-US"/>
                    </a:p>
                  </a:txBody>
                  <a:tcPr/>
                </a:tc>
                <a:tc gridSpan="2">
                  <a:txBody>
                    <a:bodyPr/>
                    <a:lstStyle/>
                    <a:p>
                      <a:pPr algn="ctr"/>
                      <a:r>
                        <a:rPr lang="en-US" b="1" dirty="0"/>
                        <a:t>5</a:t>
                      </a:r>
                    </a:p>
                  </a:txBody>
                  <a:tcPr anchor="ctr"/>
                </a:tc>
                <a:tc hMerge="1">
                  <a:txBody>
                    <a:bodyPr/>
                    <a:lstStyle/>
                    <a:p>
                      <a:endParaRPr lang="en-US"/>
                    </a:p>
                  </a:txBody>
                  <a:tcPr/>
                </a:tc>
                <a:tc gridSpan="2">
                  <a:txBody>
                    <a:bodyPr/>
                    <a:lstStyle/>
                    <a:p>
                      <a:pPr algn="ctr"/>
                      <a:r>
                        <a:rPr lang="en-US" b="1" dirty="0"/>
                        <a:t>4</a:t>
                      </a:r>
                    </a:p>
                  </a:txBody>
                  <a:tcPr anchor="ctr"/>
                </a:tc>
                <a:tc hMerge="1">
                  <a:txBody>
                    <a:bodyPr/>
                    <a:lstStyle/>
                    <a:p>
                      <a:endParaRPr lang="en-US"/>
                    </a:p>
                  </a:txBody>
                  <a:tcPr/>
                </a:tc>
                <a:tc gridSpan="2">
                  <a:txBody>
                    <a:bodyPr/>
                    <a:lstStyle/>
                    <a:p>
                      <a:pPr algn="ctr"/>
                      <a:r>
                        <a:rPr lang="en-US" b="1" dirty="0"/>
                        <a:t>2</a:t>
                      </a:r>
                    </a:p>
                  </a:txBody>
                  <a:tcPr anchor="ctr"/>
                </a:tc>
                <a:tc hMerge="1">
                  <a:txBody>
                    <a:bodyPr/>
                    <a:lstStyle/>
                    <a:p>
                      <a:endParaRPr lang="en-US"/>
                    </a:p>
                  </a:txBody>
                  <a:tcPr/>
                </a:tc>
                <a:tc gridSpan="2">
                  <a:txBody>
                    <a:bodyPr/>
                    <a:lstStyle/>
                    <a:p>
                      <a:pPr algn="ctr"/>
                      <a:r>
                        <a:rPr lang="en-US" b="1" dirty="0"/>
                        <a:t>1</a:t>
                      </a:r>
                    </a:p>
                  </a:txBody>
                  <a:tcPr anchor="ctr"/>
                </a:tc>
                <a:tc hMerge="1">
                  <a:txBody>
                    <a:bodyPr/>
                    <a:lstStyle/>
                    <a:p>
                      <a:endParaRPr lang="en-US"/>
                    </a:p>
                  </a:txBody>
                  <a:tcPr/>
                </a:tc>
                <a:tc>
                  <a:txBody>
                    <a:bodyPr/>
                    <a:lstStyle/>
                    <a:p>
                      <a:pPr algn="ctr"/>
                      <a:endParaRPr lang="en-US" b="1" dirty="0"/>
                    </a:p>
                  </a:txBody>
                  <a:tcPr anchor="ctr">
                    <a:solidFill>
                      <a:schemeClr val="tx1"/>
                    </a:solidFill>
                  </a:tcPr>
                </a:tc>
                <a:extLst>
                  <a:ext uri="{0D108BD9-81ED-4DB2-BD59-A6C34878D82A}">
                    <a16:rowId xmlns:a16="http://schemas.microsoft.com/office/drawing/2014/main" val="10001"/>
                  </a:ext>
                </a:extLst>
              </a:tr>
              <a:tr h="709048">
                <a:tc>
                  <a:txBody>
                    <a:bodyPr/>
                    <a:lstStyle/>
                    <a:p>
                      <a:r>
                        <a:rPr lang="en-US" b="1" dirty="0"/>
                        <a:t>AS</a:t>
                      </a:r>
                      <a:r>
                        <a:rPr lang="en-US" b="1" baseline="0" dirty="0"/>
                        <a:t> PROPOSED</a:t>
                      </a:r>
                      <a:endParaRPr lang="en-US" b="1" dirty="0"/>
                    </a:p>
                  </a:txBody>
                  <a:tcPr anchor="ctr">
                    <a:solidFill>
                      <a:schemeClr val="accent1">
                        <a:lumMod val="60000"/>
                        <a:lumOff val="40000"/>
                      </a:schemeClr>
                    </a:solidFill>
                  </a:tcPr>
                </a:tc>
                <a:tc>
                  <a:txBody>
                    <a:bodyPr/>
                    <a:lstStyle/>
                    <a:p>
                      <a:pPr algn="ctr"/>
                      <a:r>
                        <a:rPr lang="en-US" dirty="0"/>
                        <a:t>4</a:t>
                      </a:r>
                    </a:p>
                  </a:txBody>
                  <a:tcPr>
                    <a:solidFill>
                      <a:schemeClr val="accent1">
                        <a:lumMod val="60000"/>
                        <a:lumOff val="40000"/>
                      </a:schemeClr>
                    </a:solidFill>
                  </a:tcPr>
                </a:tc>
                <a:tc>
                  <a:txBody>
                    <a:bodyPr/>
                    <a:lstStyle/>
                    <a:p>
                      <a:pPr algn="ctr"/>
                      <a:r>
                        <a:rPr lang="en-US" dirty="0"/>
                        <a:t>12</a:t>
                      </a:r>
                    </a:p>
                  </a:txBody>
                  <a:tcPr anchor="b">
                    <a:solidFill>
                      <a:schemeClr val="accent1">
                        <a:lumMod val="60000"/>
                        <a:lumOff val="40000"/>
                      </a:schemeClr>
                    </a:solidFill>
                  </a:tcPr>
                </a:tc>
                <a:tc>
                  <a:txBody>
                    <a:bodyPr/>
                    <a:lstStyle/>
                    <a:p>
                      <a:pPr algn="ctr"/>
                      <a:r>
                        <a:rPr lang="en-US" dirty="0"/>
                        <a:t>3</a:t>
                      </a:r>
                    </a:p>
                  </a:txBody>
                  <a:tcPr>
                    <a:solidFill>
                      <a:schemeClr val="accent1">
                        <a:lumMod val="60000"/>
                        <a:lumOff val="40000"/>
                      </a:schemeClr>
                    </a:solidFill>
                  </a:tcPr>
                </a:tc>
                <a:tc>
                  <a:txBody>
                    <a:bodyPr/>
                    <a:lstStyle/>
                    <a:p>
                      <a:pPr algn="ctr"/>
                      <a:r>
                        <a:rPr lang="en-US" dirty="0"/>
                        <a:t>15</a:t>
                      </a:r>
                    </a:p>
                  </a:txBody>
                  <a:tcPr anchor="b">
                    <a:solidFill>
                      <a:schemeClr val="accent1">
                        <a:lumMod val="60000"/>
                        <a:lumOff val="40000"/>
                      </a:schemeClr>
                    </a:solidFill>
                  </a:tcPr>
                </a:tc>
                <a:tc>
                  <a:txBody>
                    <a:bodyPr/>
                    <a:lstStyle/>
                    <a:p>
                      <a:pPr algn="ctr"/>
                      <a:r>
                        <a:rPr lang="en-US" dirty="0"/>
                        <a:t>2</a:t>
                      </a:r>
                    </a:p>
                  </a:txBody>
                  <a:tcPr>
                    <a:solidFill>
                      <a:schemeClr val="accent1">
                        <a:lumMod val="60000"/>
                        <a:lumOff val="40000"/>
                      </a:schemeClr>
                    </a:solidFill>
                  </a:tcPr>
                </a:tc>
                <a:tc>
                  <a:txBody>
                    <a:bodyPr/>
                    <a:lstStyle/>
                    <a:p>
                      <a:pPr algn="ctr"/>
                      <a:r>
                        <a:rPr lang="en-US" dirty="0"/>
                        <a:t>8</a:t>
                      </a:r>
                    </a:p>
                  </a:txBody>
                  <a:tcPr anchor="b">
                    <a:solidFill>
                      <a:schemeClr val="accent1">
                        <a:lumMod val="60000"/>
                        <a:lumOff val="40000"/>
                      </a:schemeClr>
                    </a:solidFill>
                  </a:tcPr>
                </a:tc>
                <a:tc>
                  <a:txBody>
                    <a:bodyPr/>
                    <a:lstStyle/>
                    <a:p>
                      <a:pPr algn="ctr"/>
                      <a:r>
                        <a:rPr lang="en-US" dirty="0"/>
                        <a:t>1</a:t>
                      </a:r>
                    </a:p>
                  </a:txBody>
                  <a:tcPr>
                    <a:solidFill>
                      <a:schemeClr val="accent1">
                        <a:lumMod val="60000"/>
                        <a:lumOff val="40000"/>
                      </a:schemeClr>
                    </a:solidFill>
                  </a:tcPr>
                </a:tc>
                <a:tc>
                  <a:txBody>
                    <a:bodyPr/>
                    <a:lstStyle/>
                    <a:p>
                      <a:pPr algn="ctr"/>
                      <a:r>
                        <a:rPr lang="en-US" dirty="0"/>
                        <a:t>2</a:t>
                      </a:r>
                    </a:p>
                  </a:txBody>
                  <a:tcPr anchor="b">
                    <a:solidFill>
                      <a:schemeClr val="accent1">
                        <a:lumMod val="60000"/>
                        <a:lumOff val="40000"/>
                      </a:schemeClr>
                    </a:solidFill>
                  </a:tcPr>
                </a:tc>
                <a:tc>
                  <a:txBody>
                    <a:bodyPr/>
                    <a:lstStyle/>
                    <a:p>
                      <a:pPr algn="ctr"/>
                      <a:r>
                        <a:rPr lang="en-US" dirty="0"/>
                        <a:t>5</a:t>
                      </a:r>
                    </a:p>
                  </a:txBody>
                  <a:tcPr>
                    <a:solidFill>
                      <a:schemeClr val="accent1">
                        <a:lumMod val="60000"/>
                        <a:lumOff val="40000"/>
                      </a:schemeClr>
                    </a:solidFill>
                  </a:tcPr>
                </a:tc>
                <a:tc>
                  <a:txBody>
                    <a:bodyPr/>
                    <a:lstStyle/>
                    <a:p>
                      <a:pPr algn="ctr"/>
                      <a:r>
                        <a:rPr lang="en-US" dirty="0"/>
                        <a:t>5</a:t>
                      </a:r>
                    </a:p>
                  </a:txBody>
                  <a:tcPr anchor="b">
                    <a:solidFill>
                      <a:schemeClr val="accent1">
                        <a:lumMod val="60000"/>
                        <a:lumOff val="40000"/>
                      </a:schemeClr>
                    </a:solidFill>
                  </a:tcPr>
                </a:tc>
                <a:tc>
                  <a:txBody>
                    <a:bodyPr/>
                    <a:lstStyle/>
                    <a:p>
                      <a:pPr algn="ctr"/>
                      <a:r>
                        <a:rPr lang="en-US" dirty="0"/>
                        <a:t>42</a:t>
                      </a:r>
                    </a:p>
                  </a:txBody>
                  <a:tcPr anchor="ctr"/>
                </a:tc>
                <a:extLst>
                  <a:ext uri="{0D108BD9-81ED-4DB2-BD59-A6C34878D82A}">
                    <a16:rowId xmlns:a16="http://schemas.microsoft.com/office/drawing/2014/main" val="10002"/>
                  </a:ext>
                </a:extLst>
              </a:tr>
              <a:tr h="866566">
                <a:tc>
                  <a:txBody>
                    <a:bodyPr/>
                    <a:lstStyle/>
                    <a:p>
                      <a:r>
                        <a:rPr lang="en-US" b="1" dirty="0"/>
                        <a:t>VE</a:t>
                      </a:r>
                      <a:r>
                        <a:rPr lang="en-US" b="1" baseline="0" dirty="0"/>
                        <a:t> </a:t>
                      </a:r>
                      <a:r>
                        <a:rPr lang="en-US" b="1" dirty="0"/>
                        <a:t>ALTERNATIVE</a:t>
                      </a:r>
                      <a:r>
                        <a:rPr lang="en-US" b="1" baseline="0" dirty="0"/>
                        <a:t> 1</a:t>
                      </a:r>
                      <a:endParaRPr lang="en-US" b="1" dirty="0"/>
                    </a:p>
                  </a:txBody>
                  <a:tcPr anchor="ctr">
                    <a:solidFill>
                      <a:schemeClr val="accent1"/>
                    </a:solidFill>
                  </a:tcPr>
                </a:tc>
                <a:tc>
                  <a:txBody>
                    <a:bodyPr/>
                    <a:lstStyle/>
                    <a:p>
                      <a:pPr algn="ctr"/>
                      <a:r>
                        <a:rPr lang="en-US" dirty="0"/>
                        <a:t>3</a:t>
                      </a:r>
                    </a:p>
                  </a:txBody>
                  <a:tcPr>
                    <a:solidFill>
                      <a:schemeClr val="accent1"/>
                    </a:solidFill>
                  </a:tcPr>
                </a:tc>
                <a:tc>
                  <a:txBody>
                    <a:bodyPr/>
                    <a:lstStyle/>
                    <a:p>
                      <a:pPr algn="ctr"/>
                      <a:r>
                        <a:rPr lang="en-US" dirty="0"/>
                        <a:t>9</a:t>
                      </a:r>
                    </a:p>
                  </a:txBody>
                  <a:tcPr anchor="b">
                    <a:solidFill>
                      <a:schemeClr val="accent1"/>
                    </a:solidFill>
                  </a:tcPr>
                </a:tc>
                <a:tc>
                  <a:txBody>
                    <a:bodyPr/>
                    <a:lstStyle/>
                    <a:p>
                      <a:pPr algn="ctr"/>
                      <a:r>
                        <a:rPr lang="en-US" dirty="0"/>
                        <a:t>5</a:t>
                      </a:r>
                    </a:p>
                  </a:txBody>
                  <a:tcPr>
                    <a:solidFill>
                      <a:schemeClr val="accent1"/>
                    </a:solidFill>
                  </a:tcPr>
                </a:tc>
                <a:tc>
                  <a:txBody>
                    <a:bodyPr/>
                    <a:lstStyle/>
                    <a:p>
                      <a:pPr algn="ctr"/>
                      <a:r>
                        <a:rPr lang="en-US" dirty="0"/>
                        <a:t>25</a:t>
                      </a:r>
                    </a:p>
                  </a:txBody>
                  <a:tcPr anchor="b">
                    <a:solidFill>
                      <a:schemeClr val="accent1"/>
                    </a:solidFill>
                  </a:tcPr>
                </a:tc>
                <a:tc>
                  <a:txBody>
                    <a:bodyPr/>
                    <a:lstStyle/>
                    <a:p>
                      <a:pPr algn="ctr"/>
                      <a:r>
                        <a:rPr lang="en-US" dirty="0"/>
                        <a:t>2</a:t>
                      </a:r>
                    </a:p>
                  </a:txBody>
                  <a:tcPr>
                    <a:solidFill>
                      <a:schemeClr val="accent1"/>
                    </a:solidFill>
                  </a:tcPr>
                </a:tc>
                <a:tc>
                  <a:txBody>
                    <a:bodyPr/>
                    <a:lstStyle/>
                    <a:p>
                      <a:pPr algn="ctr"/>
                      <a:r>
                        <a:rPr lang="en-US" dirty="0"/>
                        <a:t>8</a:t>
                      </a:r>
                    </a:p>
                  </a:txBody>
                  <a:tcPr anchor="b">
                    <a:solidFill>
                      <a:schemeClr val="accent1"/>
                    </a:solidFill>
                  </a:tcPr>
                </a:tc>
                <a:tc>
                  <a:txBody>
                    <a:bodyPr/>
                    <a:lstStyle/>
                    <a:p>
                      <a:pPr algn="ctr"/>
                      <a:r>
                        <a:rPr lang="en-US" dirty="0"/>
                        <a:t>3</a:t>
                      </a:r>
                    </a:p>
                  </a:txBody>
                  <a:tcPr>
                    <a:solidFill>
                      <a:schemeClr val="accent1"/>
                    </a:solidFill>
                  </a:tcPr>
                </a:tc>
                <a:tc>
                  <a:txBody>
                    <a:bodyPr/>
                    <a:lstStyle/>
                    <a:p>
                      <a:pPr algn="ctr"/>
                      <a:r>
                        <a:rPr lang="en-US" dirty="0"/>
                        <a:t>6</a:t>
                      </a:r>
                    </a:p>
                  </a:txBody>
                  <a:tcPr anchor="b">
                    <a:solidFill>
                      <a:schemeClr val="accent1"/>
                    </a:solidFill>
                  </a:tcPr>
                </a:tc>
                <a:tc>
                  <a:txBody>
                    <a:bodyPr/>
                    <a:lstStyle/>
                    <a:p>
                      <a:pPr algn="ctr"/>
                      <a:r>
                        <a:rPr lang="en-US" dirty="0"/>
                        <a:t>2</a:t>
                      </a:r>
                    </a:p>
                  </a:txBody>
                  <a:tcPr>
                    <a:solidFill>
                      <a:schemeClr val="accent1"/>
                    </a:solidFill>
                  </a:tcPr>
                </a:tc>
                <a:tc>
                  <a:txBody>
                    <a:bodyPr/>
                    <a:lstStyle/>
                    <a:p>
                      <a:pPr algn="ctr"/>
                      <a:r>
                        <a:rPr lang="en-US" dirty="0"/>
                        <a:t>2</a:t>
                      </a:r>
                    </a:p>
                  </a:txBody>
                  <a:tcPr anchor="b">
                    <a:solidFill>
                      <a:schemeClr val="accent1"/>
                    </a:solidFill>
                  </a:tcPr>
                </a:tc>
                <a:tc>
                  <a:txBody>
                    <a:bodyPr/>
                    <a:lstStyle/>
                    <a:p>
                      <a:pPr algn="ctr"/>
                      <a:r>
                        <a:rPr lang="en-US" dirty="0"/>
                        <a:t>50</a:t>
                      </a:r>
                    </a:p>
                  </a:txBody>
                  <a:tcPr anchor="ctr">
                    <a:solidFill>
                      <a:schemeClr val="accent1"/>
                    </a:solidFill>
                  </a:tcPr>
                </a:tc>
                <a:extLst>
                  <a:ext uri="{0D108BD9-81ED-4DB2-BD59-A6C34878D82A}">
                    <a16:rowId xmlns:a16="http://schemas.microsoft.com/office/drawing/2014/main" val="10003"/>
                  </a:ext>
                </a:extLst>
              </a:tr>
            </a:tbl>
          </a:graphicData>
        </a:graphic>
      </p:graphicFrame>
      <p:cxnSp>
        <p:nvCxnSpPr>
          <p:cNvPr id="10" name="Straight Connector 9"/>
          <p:cNvCxnSpPr/>
          <p:nvPr/>
        </p:nvCxnSpPr>
        <p:spPr bwMode="auto">
          <a:xfrm flipH="1">
            <a:off x="3272516" y="4601936"/>
            <a:ext cx="910320" cy="715734"/>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11" name="Straight Connector 10"/>
          <p:cNvCxnSpPr/>
          <p:nvPr/>
        </p:nvCxnSpPr>
        <p:spPr bwMode="auto">
          <a:xfrm flipH="1">
            <a:off x="4193036" y="4586969"/>
            <a:ext cx="911680" cy="73070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12" name="Straight Connector 11"/>
          <p:cNvCxnSpPr/>
          <p:nvPr/>
        </p:nvCxnSpPr>
        <p:spPr bwMode="auto">
          <a:xfrm flipH="1">
            <a:off x="5116286" y="4598536"/>
            <a:ext cx="900795" cy="691921"/>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13" name="Straight Connector 12"/>
          <p:cNvCxnSpPr/>
          <p:nvPr/>
        </p:nvCxnSpPr>
        <p:spPr bwMode="auto">
          <a:xfrm flipH="1">
            <a:off x="6027966" y="4593773"/>
            <a:ext cx="751114" cy="703487"/>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15" name="Straight Connector 14"/>
          <p:cNvCxnSpPr/>
          <p:nvPr/>
        </p:nvCxnSpPr>
        <p:spPr bwMode="auto">
          <a:xfrm flipH="1">
            <a:off x="6779080" y="4593773"/>
            <a:ext cx="838198" cy="718455"/>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24" name="Straight Connector 23"/>
          <p:cNvCxnSpPr/>
          <p:nvPr/>
        </p:nvCxnSpPr>
        <p:spPr bwMode="auto">
          <a:xfrm>
            <a:off x="609600" y="4572000"/>
            <a:ext cx="78486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26" name="Straight Connector 25"/>
          <p:cNvCxnSpPr/>
          <p:nvPr/>
        </p:nvCxnSpPr>
        <p:spPr bwMode="auto">
          <a:xfrm rot="5400000">
            <a:off x="2514600" y="4572000"/>
            <a:ext cx="15240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27" name="Straight Connector 26"/>
          <p:cNvCxnSpPr/>
          <p:nvPr/>
        </p:nvCxnSpPr>
        <p:spPr bwMode="auto">
          <a:xfrm rot="5400000">
            <a:off x="3429000" y="4572000"/>
            <a:ext cx="15240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28" name="Straight Connector 27"/>
          <p:cNvCxnSpPr/>
          <p:nvPr/>
        </p:nvCxnSpPr>
        <p:spPr bwMode="auto">
          <a:xfrm rot="5400000">
            <a:off x="4343400" y="4572000"/>
            <a:ext cx="15240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29" name="Straight Connector 28"/>
          <p:cNvCxnSpPr/>
          <p:nvPr/>
        </p:nvCxnSpPr>
        <p:spPr bwMode="auto">
          <a:xfrm rot="5400000">
            <a:off x="5257800" y="4572000"/>
            <a:ext cx="15240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30" name="Straight Connector 29"/>
          <p:cNvCxnSpPr/>
          <p:nvPr/>
        </p:nvCxnSpPr>
        <p:spPr bwMode="auto">
          <a:xfrm rot="5400000">
            <a:off x="6019800" y="4572000"/>
            <a:ext cx="15240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31" name="Straight Connector 30"/>
          <p:cNvCxnSpPr/>
          <p:nvPr/>
        </p:nvCxnSpPr>
        <p:spPr bwMode="auto">
          <a:xfrm rot="5400000">
            <a:off x="7238999" y="4953000"/>
            <a:ext cx="7620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34" name="Straight Connector 33"/>
          <p:cNvCxnSpPr/>
          <p:nvPr/>
        </p:nvCxnSpPr>
        <p:spPr bwMode="auto">
          <a:xfrm flipH="1">
            <a:off x="3272516" y="5317670"/>
            <a:ext cx="917801" cy="85453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5" name="Straight Connector 34"/>
          <p:cNvCxnSpPr/>
          <p:nvPr/>
        </p:nvCxnSpPr>
        <p:spPr bwMode="auto">
          <a:xfrm flipH="1">
            <a:off x="4190318" y="5295899"/>
            <a:ext cx="912364" cy="876301"/>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6" name="Straight Connector 35"/>
          <p:cNvCxnSpPr/>
          <p:nvPr/>
        </p:nvCxnSpPr>
        <p:spPr bwMode="auto">
          <a:xfrm flipH="1">
            <a:off x="5101322" y="5312228"/>
            <a:ext cx="915759" cy="859972"/>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7" name="Straight Connector 36"/>
          <p:cNvCxnSpPr/>
          <p:nvPr/>
        </p:nvCxnSpPr>
        <p:spPr bwMode="auto">
          <a:xfrm flipH="1">
            <a:off x="6027966" y="5313589"/>
            <a:ext cx="751114" cy="858611"/>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8" name="Straight Connector 37"/>
          <p:cNvCxnSpPr/>
          <p:nvPr/>
        </p:nvCxnSpPr>
        <p:spPr bwMode="auto">
          <a:xfrm flipH="1">
            <a:off x="6781800" y="5334000"/>
            <a:ext cx="813709" cy="83820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9" name="Straight Connector 38"/>
          <p:cNvCxnSpPr/>
          <p:nvPr/>
        </p:nvCxnSpPr>
        <p:spPr bwMode="auto">
          <a:xfrm rot="5400000">
            <a:off x="2857500" y="5753100"/>
            <a:ext cx="8382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40" name="Straight Connector 39"/>
          <p:cNvCxnSpPr/>
          <p:nvPr/>
        </p:nvCxnSpPr>
        <p:spPr bwMode="auto">
          <a:xfrm rot="5400000">
            <a:off x="3771900" y="5753100"/>
            <a:ext cx="8382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41" name="Straight Connector 40"/>
          <p:cNvCxnSpPr/>
          <p:nvPr/>
        </p:nvCxnSpPr>
        <p:spPr bwMode="auto">
          <a:xfrm rot="5400000">
            <a:off x="4686300" y="5753100"/>
            <a:ext cx="8382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42" name="Straight Connector 41"/>
          <p:cNvCxnSpPr/>
          <p:nvPr/>
        </p:nvCxnSpPr>
        <p:spPr bwMode="auto">
          <a:xfrm rot="5400000">
            <a:off x="5600700" y="5753100"/>
            <a:ext cx="8382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43" name="Straight Connector 42"/>
          <p:cNvCxnSpPr/>
          <p:nvPr/>
        </p:nvCxnSpPr>
        <p:spPr bwMode="auto">
          <a:xfrm rot="5400000">
            <a:off x="6362700" y="5753100"/>
            <a:ext cx="8382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44" name="Straight Connector 43"/>
          <p:cNvCxnSpPr/>
          <p:nvPr/>
        </p:nvCxnSpPr>
        <p:spPr bwMode="auto">
          <a:xfrm rot="5400000">
            <a:off x="7200899" y="5753100"/>
            <a:ext cx="8382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45" name="Straight Connector 44"/>
          <p:cNvCxnSpPr/>
          <p:nvPr/>
        </p:nvCxnSpPr>
        <p:spPr bwMode="auto">
          <a:xfrm>
            <a:off x="609600" y="6172200"/>
            <a:ext cx="7848600" cy="0"/>
          </a:xfrm>
          <a:prstGeom prst="line">
            <a:avLst/>
          </a:prstGeom>
          <a:solidFill>
            <a:schemeClr val="accent1"/>
          </a:solidFill>
          <a:ln w="12700" cap="sq" cmpd="sng" algn="ctr">
            <a:solidFill>
              <a:schemeClr val="bg1"/>
            </a:solidFill>
            <a:prstDash val="solid"/>
            <a:round/>
            <a:headEnd type="none" w="sm" len="sm"/>
            <a:tailEnd type="none" w="sm" len="sm"/>
          </a:ln>
          <a:effectLst/>
        </p:spPr>
      </p:cxnSp>
      <p:cxnSp>
        <p:nvCxnSpPr>
          <p:cNvPr id="64" name="Straight Connector 63"/>
          <p:cNvCxnSpPr/>
          <p:nvPr/>
        </p:nvCxnSpPr>
        <p:spPr bwMode="auto">
          <a:xfrm>
            <a:off x="609600" y="3810000"/>
            <a:ext cx="7848600" cy="0"/>
          </a:xfrm>
          <a:prstGeom prst="line">
            <a:avLst/>
          </a:prstGeom>
          <a:solidFill>
            <a:schemeClr val="accent1"/>
          </a:solidFill>
          <a:ln w="12700" cap="sq" cmpd="sng" algn="ctr">
            <a:solidFill>
              <a:schemeClr val="bg1"/>
            </a:solidFill>
            <a:prstDash val="solid"/>
            <a:round/>
            <a:headEnd type="none" w="sm" len="sm"/>
            <a:tailEnd type="none" w="sm" len="sm"/>
          </a:ln>
          <a:effectLst/>
        </p:spPr>
      </p:cxnSp>
      <p:sp>
        <p:nvSpPr>
          <p:cNvPr id="32"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46" name="Text Box 9"/>
          <p:cNvSpPr txBox="1">
            <a:spLocks noChangeArrowheads="1"/>
          </p:cNvSpPr>
          <p:nvPr/>
        </p:nvSpPr>
        <p:spPr bwMode="auto">
          <a:xfrm>
            <a:off x="152400" y="914400"/>
            <a:ext cx="4953000" cy="519113"/>
          </a:xfrm>
          <a:prstGeom prst="rect">
            <a:avLst/>
          </a:prstGeom>
          <a:noFill/>
          <a:ln w="9525">
            <a:noFill/>
            <a:miter lim="800000"/>
            <a:headEnd/>
            <a:tailEnd/>
          </a:ln>
          <a:effectLst/>
        </p:spPr>
        <p:txBody>
          <a:bodyPr wrap="square">
            <a:spAutoFit/>
          </a:bodyPr>
          <a:lstStyle/>
          <a:p>
            <a:r>
              <a:rPr lang="en-US" sz="2800" b="1" dirty="0">
                <a:latin typeface="Arial" charset="0"/>
              </a:rPr>
              <a:t>Weighted Matrix</a:t>
            </a:r>
          </a:p>
        </p:txBody>
      </p:sp>
    </p:spTree>
    <p:extLst>
      <p:ext uri="{BB962C8B-B14F-4D97-AF65-F5344CB8AC3E}">
        <p14:creationId xmlns:p14="http://schemas.microsoft.com/office/powerpoint/2010/main" val="3286624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42</a:t>
            </a:fld>
            <a:endParaRPr lang="en-US"/>
          </a:p>
        </p:txBody>
      </p:sp>
      <p:sp>
        <p:nvSpPr>
          <p:cNvPr id="3" name="Content Placeholder 2"/>
          <p:cNvSpPr>
            <a:spLocks noGrp="1"/>
          </p:cNvSpPr>
          <p:nvPr>
            <p:ph idx="4294967295"/>
          </p:nvPr>
        </p:nvSpPr>
        <p:spPr>
          <a:xfrm>
            <a:off x="228600" y="1367808"/>
            <a:ext cx="8229600" cy="2321719"/>
          </a:xfrm>
        </p:spPr>
        <p:txBody>
          <a:bodyPr/>
          <a:lstStyle/>
          <a:p>
            <a:pPr>
              <a:buClr>
                <a:srgbClr val="C00000"/>
              </a:buClr>
              <a:buNone/>
            </a:pPr>
            <a:r>
              <a:rPr lang="en-US" sz="4000" b="1" dirty="0">
                <a:solidFill>
                  <a:srgbClr val="C00000"/>
                </a:solidFill>
                <a:effectLst>
                  <a:outerShdw blurRad="38100" dist="38100" dir="2700000" algn="tl">
                    <a:srgbClr val="000000">
                      <a:alpha val="43137"/>
                    </a:srgbClr>
                  </a:outerShdw>
                </a:effectLst>
              </a:rPr>
              <a:t>What is it?</a:t>
            </a:r>
          </a:p>
          <a:p>
            <a:pPr lvl="1">
              <a:buClr>
                <a:srgbClr val="C00000"/>
              </a:buClr>
              <a:buFont typeface="Wingdings" pitchFamily="2" charset="2"/>
              <a:buChar char="§"/>
            </a:pPr>
            <a:r>
              <a:rPr lang="en-US" sz="3200" b="1" dirty="0"/>
              <a:t>A decision-making tool that enables a team to reduce a long list of ideas to a manageable number of ideas. </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9" name="Text Box 9"/>
          <p:cNvSpPr txBox="1">
            <a:spLocks noChangeArrowheads="1"/>
          </p:cNvSpPr>
          <p:nvPr/>
        </p:nvSpPr>
        <p:spPr bwMode="auto">
          <a:xfrm>
            <a:off x="152400" y="873984"/>
            <a:ext cx="4953000" cy="519113"/>
          </a:xfrm>
          <a:prstGeom prst="rect">
            <a:avLst/>
          </a:prstGeom>
          <a:noFill/>
          <a:ln w="9525">
            <a:noFill/>
            <a:miter lim="800000"/>
            <a:headEnd/>
            <a:tailEnd/>
          </a:ln>
          <a:effectLst/>
        </p:spPr>
        <p:txBody>
          <a:bodyPr wrap="square">
            <a:spAutoFit/>
          </a:bodyPr>
          <a:lstStyle/>
          <a:p>
            <a:r>
              <a:rPr lang="en-US" sz="2800" b="1" dirty="0">
                <a:latin typeface="Arial" charset="0"/>
              </a:rPr>
              <a:t>Multi-Voting</a:t>
            </a:r>
          </a:p>
        </p:txBody>
      </p:sp>
      <p:pic>
        <p:nvPicPr>
          <p:cNvPr id="4" name="Picture 3" descr="A person standing in a room&#10;&#10;Description generated with very high confidence">
            <a:extLst>
              <a:ext uri="{FF2B5EF4-FFF2-40B4-BE49-F238E27FC236}">
                <a16:creationId xmlns:a16="http://schemas.microsoft.com/office/drawing/2014/main" id="{0F5F3D4D-4E80-4663-BA28-001F9056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0387"/>
            <a:ext cx="3350419" cy="2512814"/>
          </a:xfrm>
          <a:prstGeom prst="rect">
            <a:avLst/>
          </a:prstGeom>
        </p:spPr>
      </p:pic>
      <p:pic>
        <p:nvPicPr>
          <p:cNvPr id="11" name="Picture 10">
            <a:extLst>
              <a:ext uri="{FF2B5EF4-FFF2-40B4-BE49-F238E27FC236}">
                <a16:creationId xmlns:a16="http://schemas.microsoft.com/office/drawing/2014/main" id="{EDC542D4-25AF-4DF9-BC5F-00F687871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126" y="3680963"/>
            <a:ext cx="3311018" cy="2662237"/>
          </a:xfrm>
          <a:prstGeom prst="rect">
            <a:avLst/>
          </a:prstGeom>
        </p:spPr>
      </p:pic>
    </p:spTree>
    <p:extLst>
      <p:ext uri="{BB962C8B-B14F-4D97-AF65-F5344CB8AC3E}">
        <p14:creationId xmlns:p14="http://schemas.microsoft.com/office/powerpoint/2010/main" val="8733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43</a:t>
            </a:fld>
            <a:endParaRPr lang="en-US"/>
          </a:p>
        </p:txBody>
      </p:sp>
      <p:sp>
        <p:nvSpPr>
          <p:cNvPr id="3" name="Content Placeholder 2"/>
          <p:cNvSpPr>
            <a:spLocks noGrp="1"/>
          </p:cNvSpPr>
          <p:nvPr>
            <p:ph idx="4294967295"/>
          </p:nvPr>
        </p:nvSpPr>
        <p:spPr>
          <a:xfrm>
            <a:off x="228600" y="1600200"/>
            <a:ext cx="8229600" cy="4525963"/>
          </a:xfrm>
        </p:spPr>
        <p:txBody>
          <a:bodyPr/>
          <a:lstStyle/>
          <a:p>
            <a:pPr>
              <a:buNone/>
            </a:pPr>
            <a:r>
              <a:rPr lang="en-US" sz="4000" b="1" dirty="0">
                <a:solidFill>
                  <a:srgbClr val="C00000"/>
                </a:solidFill>
                <a:effectLst>
                  <a:outerShdw blurRad="38100" dist="38100" dir="2700000" algn="tl">
                    <a:srgbClr val="000000">
                      <a:alpha val="43137"/>
                    </a:srgbClr>
                  </a:outerShdw>
                </a:effectLst>
              </a:rPr>
              <a:t>What is it?</a:t>
            </a:r>
          </a:p>
          <a:p>
            <a:pPr lvl="1">
              <a:buClr>
                <a:srgbClr val="C00000"/>
              </a:buClr>
              <a:buFont typeface="Wingdings" pitchFamily="2" charset="2"/>
              <a:buChar char="§"/>
            </a:pPr>
            <a:r>
              <a:rPr lang="en-US" sz="3200" b="1" dirty="0"/>
              <a:t>As a group decide: </a:t>
            </a:r>
          </a:p>
          <a:p>
            <a:pPr marL="1371600" lvl="2" indent="-457200">
              <a:buClr>
                <a:srgbClr val="C00000"/>
              </a:buClr>
              <a:buFont typeface="+mj-lt"/>
              <a:buAutoNum type="arabicPeriod"/>
            </a:pPr>
            <a:r>
              <a:rPr lang="en-US" sz="2800" b="1" dirty="0"/>
              <a:t>Which ideas to move forward for development</a:t>
            </a:r>
          </a:p>
          <a:p>
            <a:pPr marL="1371600" lvl="2" indent="-457200">
              <a:buClr>
                <a:srgbClr val="C00000"/>
              </a:buClr>
              <a:buFont typeface="+mj-lt"/>
              <a:buAutoNum type="arabicPeriod"/>
            </a:pPr>
            <a:r>
              <a:rPr lang="en-US" sz="2800" b="1" dirty="0"/>
              <a:t>Which ideas to combine</a:t>
            </a:r>
          </a:p>
          <a:p>
            <a:pPr marL="1371600" lvl="2" indent="-457200">
              <a:buClr>
                <a:srgbClr val="C00000"/>
              </a:buClr>
              <a:buFont typeface="+mj-lt"/>
              <a:buAutoNum type="arabicPeriod"/>
            </a:pPr>
            <a:r>
              <a:rPr lang="en-US" sz="2800" b="1" dirty="0"/>
              <a:t>Which ideas to eliminate</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Evaluation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9" name="Text Box 9"/>
          <p:cNvSpPr txBox="1">
            <a:spLocks noChangeArrowheads="1"/>
          </p:cNvSpPr>
          <p:nvPr/>
        </p:nvSpPr>
        <p:spPr bwMode="auto">
          <a:xfrm>
            <a:off x="152400" y="914400"/>
            <a:ext cx="4953000" cy="519113"/>
          </a:xfrm>
          <a:prstGeom prst="rect">
            <a:avLst/>
          </a:prstGeom>
          <a:noFill/>
          <a:ln w="9525">
            <a:noFill/>
            <a:miter lim="800000"/>
            <a:headEnd/>
            <a:tailEnd/>
          </a:ln>
          <a:effectLst/>
        </p:spPr>
        <p:txBody>
          <a:bodyPr wrap="square">
            <a:spAutoFit/>
          </a:bodyPr>
          <a:lstStyle/>
          <a:p>
            <a:r>
              <a:rPr lang="en-US" sz="2800" b="1" dirty="0">
                <a:latin typeface="Arial" charset="0"/>
              </a:rPr>
              <a:t>Team Consensus</a:t>
            </a:r>
          </a:p>
        </p:txBody>
      </p:sp>
      <p:pic>
        <p:nvPicPr>
          <p:cNvPr id="6" name="Picture 5" descr="A picture containing text, book&#10;&#10;Description generated with very high confidence">
            <a:extLst>
              <a:ext uri="{FF2B5EF4-FFF2-40B4-BE49-F238E27FC236}">
                <a16:creationId xmlns:a16="http://schemas.microsoft.com/office/drawing/2014/main" id="{B00DBAD9-7058-404A-A27A-3A2230B7B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706" y="3447074"/>
            <a:ext cx="3493294" cy="2946011"/>
          </a:xfrm>
          <a:prstGeom prst="rect">
            <a:avLst/>
          </a:prstGeom>
        </p:spPr>
      </p:pic>
    </p:spTree>
    <p:extLst>
      <p:ext uri="{BB962C8B-B14F-4D97-AF65-F5344CB8AC3E}">
        <p14:creationId xmlns:p14="http://schemas.microsoft.com/office/powerpoint/2010/main" val="31806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44</a:t>
            </a:fld>
            <a:endParaRPr lang="en-US"/>
          </a:p>
        </p:txBody>
      </p:sp>
      <p:sp>
        <p:nvSpPr>
          <p:cNvPr id="3" name="Content Placeholder 2"/>
          <p:cNvSpPr>
            <a:spLocks noGrp="1"/>
          </p:cNvSpPr>
          <p:nvPr>
            <p:ph idx="4294967295"/>
          </p:nvPr>
        </p:nvSpPr>
        <p:spPr>
          <a:xfrm>
            <a:off x="523875" y="1981200"/>
            <a:ext cx="7772400" cy="3657600"/>
          </a:xfrm>
        </p:spPr>
        <p:txBody>
          <a:bodyPr/>
          <a:lstStyle/>
          <a:p>
            <a:pPr>
              <a:buClr>
                <a:srgbClr val="C00000"/>
              </a:buClr>
            </a:pPr>
            <a:r>
              <a:rPr lang="en-US" b="1" dirty="0"/>
              <a:t>Descriptions</a:t>
            </a:r>
          </a:p>
          <a:p>
            <a:pPr>
              <a:buClr>
                <a:srgbClr val="C00000"/>
              </a:buClr>
            </a:pPr>
            <a:r>
              <a:rPr lang="en-US" b="1" dirty="0"/>
              <a:t>Sketches</a:t>
            </a:r>
          </a:p>
          <a:p>
            <a:pPr>
              <a:buClr>
                <a:srgbClr val="C00000"/>
              </a:buClr>
            </a:pPr>
            <a:r>
              <a:rPr lang="en-US" b="1" dirty="0"/>
              <a:t>Calculations</a:t>
            </a:r>
          </a:p>
          <a:p>
            <a:pPr>
              <a:buClr>
                <a:srgbClr val="C00000"/>
              </a:buClr>
            </a:pPr>
            <a:r>
              <a:rPr lang="en-US" b="1" dirty="0"/>
              <a:t>Advantages &amp; Disadvantages</a:t>
            </a:r>
          </a:p>
          <a:p>
            <a:pPr>
              <a:buClr>
                <a:srgbClr val="C00000"/>
              </a:buClr>
            </a:pPr>
            <a:r>
              <a:rPr lang="en-US" b="1" dirty="0"/>
              <a:t>Cost Analysis (Life Cycle Costs)</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18" name="Picture 2" descr="C:\Users\QI972LK\AppData\Local\Microsoft\Windows\Temporary Internet Files\Content.IE5\26DQ0OPH\MC900439818[1].png"/>
          <p:cNvPicPr>
            <a:picLocks noChangeAspect="1" noChangeArrowheads="1"/>
          </p:cNvPicPr>
          <p:nvPr/>
        </p:nvPicPr>
        <p:blipFill>
          <a:blip r:embed="rId2" cstate="print"/>
          <a:srcRect/>
          <a:stretch>
            <a:fillRect/>
          </a:stretch>
        </p:blipFill>
        <p:spPr bwMode="auto">
          <a:xfrm>
            <a:off x="5105400" y="838200"/>
            <a:ext cx="3048000" cy="3048000"/>
          </a:xfrm>
          <a:prstGeom prst="rect">
            <a:avLst/>
          </a:prstGeom>
          <a:noFill/>
        </p:spPr>
      </p:pic>
      <p:sp>
        <p:nvSpPr>
          <p:cNvPr id="19" name="Title 1"/>
          <p:cNvSpPr txBox="1">
            <a:spLocks/>
          </p:cNvSpPr>
          <p:nvPr/>
        </p:nvSpPr>
        <p:spPr bwMode="auto">
          <a:xfrm>
            <a:off x="0" y="990600"/>
            <a:ext cx="33528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Write-up</a:t>
            </a:r>
            <a:r>
              <a:rPr kumimoji="0" lang="en-US" sz="3600" b="1" i="0" u="none" strike="noStrike" kern="0" cap="none" spc="0" normalizeH="0" noProof="0" dirty="0">
                <a:ln>
                  <a:noFill/>
                </a:ln>
                <a:solidFill>
                  <a:schemeClr val="tx2"/>
                </a:solidFill>
                <a:uLnTx/>
                <a:uFillTx/>
                <a:latin typeface="+mj-lt"/>
                <a:ea typeface="+mj-ea"/>
                <a:cs typeface="+mj-cs"/>
              </a:rPr>
              <a:t> Ideas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27401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45</a:t>
            </a:fld>
            <a:endParaRPr lang="en-US"/>
          </a:p>
        </p:txBody>
      </p:sp>
      <p:sp>
        <p:nvSpPr>
          <p:cNvPr id="3" name="Content Placeholder 2"/>
          <p:cNvSpPr>
            <a:spLocks noGrp="1"/>
          </p:cNvSpPr>
          <p:nvPr>
            <p:ph idx="4294967295"/>
          </p:nvPr>
        </p:nvSpPr>
        <p:spPr>
          <a:xfrm>
            <a:off x="523875" y="1981200"/>
            <a:ext cx="7772400" cy="3657600"/>
          </a:xfrm>
        </p:spPr>
        <p:txBody>
          <a:bodyPr/>
          <a:lstStyle/>
          <a:p>
            <a:r>
              <a:rPr lang="en-US" b="1" dirty="0"/>
              <a:t>Descriptions</a:t>
            </a:r>
          </a:p>
          <a:p>
            <a:r>
              <a:rPr lang="en-US" b="1" dirty="0"/>
              <a:t>Sketches</a:t>
            </a:r>
          </a:p>
          <a:p>
            <a:r>
              <a:rPr lang="en-US" b="1" dirty="0"/>
              <a:t>Calculations</a:t>
            </a:r>
          </a:p>
          <a:p>
            <a:r>
              <a:rPr lang="en-US" b="1" dirty="0"/>
              <a:t>Advantages &amp; Disadvantages</a:t>
            </a:r>
          </a:p>
          <a:p>
            <a:r>
              <a:rPr lang="en-US" b="1" dirty="0"/>
              <a:t>Cost Analysis (Life Cycle Costs)</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8" name="Group 7"/>
          <p:cNvGrpSpPr/>
          <p:nvPr/>
        </p:nvGrpSpPr>
        <p:grpSpPr>
          <a:xfrm>
            <a:off x="523874" y="2508246"/>
            <a:ext cx="6486525" cy="2368554"/>
            <a:chOff x="1905000" y="3352800"/>
            <a:chExt cx="5791200" cy="1828800"/>
          </a:xfrm>
        </p:grpSpPr>
        <p:sp>
          <p:nvSpPr>
            <p:cNvPr id="9" name="Rounded Rectangle 8"/>
            <p:cNvSpPr/>
            <p:nvPr/>
          </p:nvSpPr>
          <p:spPr bwMode="auto">
            <a:xfrm>
              <a:off x="1905000" y="3352800"/>
              <a:ext cx="5791200" cy="1828800"/>
            </a:xfrm>
            <a:prstGeom prst="roundRect">
              <a:avLst/>
            </a:prstGeom>
            <a:solidFill>
              <a:srgbClr val="C00000"/>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TextBox 9"/>
            <p:cNvSpPr txBox="1"/>
            <p:nvPr/>
          </p:nvSpPr>
          <p:spPr>
            <a:xfrm>
              <a:off x="2057400" y="3688812"/>
              <a:ext cx="5486400" cy="1211961"/>
            </a:xfrm>
            <a:prstGeom prst="rect">
              <a:avLst/>
            </a:prstGeom>
            <a:solidFill>
              <a:srgbClr val="C00000"/>
            </a:solidFill>
          </p:spPr>
          <p:txBody>
            <a:bodyPr wrap="square" rtlCol="0" anchor="ctr">
              <a:spAutoFit/>
            </a:bodyPr>
            <a:lstStyle/>
            <a:p>
              <a:pPr algn="ctr"/>
              <a:r>
                <a:rPr lang="en-US" sz="3200" b="1" dirty="0">
                  <a:solidFill>
                    <a:schemeClr val="bg2"/>
                  </a:solidFill>
                  <a:effectLst>
                    <a:outerShdw blurRad="38100" dist="38100" dir="2700000" algn="tl">
                      <a:srgbClr val="000000">
                        <a:alpha val="43137"/>
                      </a:srgbClr>
                    </a:outerShdw>
                  </a:effectLst>
                  <a:latin typeface="+mn-lt"/>
                </a:rPr>
                <a:t>Clear Descriptions of both the proposed design and the VE alternative</a:t>
              </a:r>
            </a:p>
          </p:txBody>
        </p:sp>
      </p:grpSp>
      <p:sp>
        <p:nvSpPr>
          <p:cNvPr id="11" name="Title 1"/>
          <p:cNvSpPr txBox="1">
            <a:spLocks/>
          </p:cNvSpPr>
          <p:nvPr/>
        </p:nvSpPr>
        <p:spPr bwMode="auto">
          <a:xfrm>
            <a:off x="0" y="990600"/>
            <a:ext cx="33528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Write-up</a:t>
            </a:r>
            <a:r>
              <a:rPr kumimoji="0" lang="en-US" sz="3600" b="1" i="0" u="none" strike="noStrike" kern="0" cap="none" spc="0" normalizeH="0" noProof="0" dirty="0">
                <a:ln>
                  <a:noFill/>
                </a:ln>
                <a:solidFill>
                  <a:schemeClr val="tx2"/>
                </a:solidFill>
                <a:uLnTx/>
                <a:uFillTx/>
                <a:latin typeface="+mj-lt"/>
                <a:ea typeface="+mj-ea"/>
                <a:cs typeface="+mj-cs"/>
              </a:rPr>
              <a:t> Ideas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333065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500"/>
                                        <p:tgtEl>
                                          <p:spTgt spid="8"/>
                                        </p:tgtEl>
                                        <p:attrNameLst>
                                          <p:attrName>ppt_w</p:attrName>
                                        </p:attrNameLst>
                                      </p:cBhvr>
                                      <p:tavLst>
                                        <p:tav tm="0">
                                          <p:val>
                                            <p:strVal val="ppt_w"/>
                                          </p:val>
                                        </p:tav>
                                        <p:tav tm="100000">
                                          <p:val>
                                            <p:strVal val="ppt_w*0.70"/>
                                          </p:val>
                                        </p:tav>
                                      </p:tavLst>
                                    </p:anim>
                                    <p:anim calcmode="lin" valueType="num">
                                      <p:cBhvr>
                                        <p:cTn id="13" dur="500"/>
                                        <p:tgtEl>
                                          <p:spTgt spid="8"/>
                                        </p:tgtEl>
                                        <p:attrNameLst>
                                          <p:attrName>ppt_h</p:attrName>
                                        </p:attrNameLst>
                                      </p:cBhvr>
                                      <p:tavLst>
                                        <p:tav tm="0">
                                          <p:val>
                                            <p:strVal val="ppt_h"/>
                                          </p:val>
                                        </p:tav>
                                        <p:tav tm="100000">
                                          <p:val>
                                            <p:strVal val="ppt_h"/>
                                          </p:val>
                                        </p:tav>
                                      </p:tavLst>
                                    </p:anim>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46</a:t>
            </a:fld>
            <a:endParaRPr lang="en-US"/>
          </a:p>
        </p:txBody>
      </p:sp>
      <p:sp>
        <p:nvSpPr>
          <p:cNvPr id="3" name="Content Placeholder 2"/>
          <p:cNvSpPr>
            <a:spLocks noGrp="1"/>
          </p:cNvSpPr>
          <p:nvPr>
            <p:ph idx="4294967295"/>
          </p:nvPr>
        </p:nvSpPr>
        <p:spPr>
          <a:xfrm>
            <a:off x="523875" y="1981200"/>
            <a:ext cx="7772400" cy="3657600"/>
          </a:xfrm>
        </p:spPr>
        <p:txBody>
          <a:bodyPr/>
          <a:lstStyle/>
          <a:p>
            <a:r>
              <a:rPr lang="en-US" b="1" dirty="0"/>
              <a:t>Descriptions</a:t>
            </a:r>
          </a:p>
          <a:p>
            <a:r>
              <a:rPr lang="en-US" b="1" dirty="0"/>
              <a:t>Sketches</a:t>
            </a:r>
          </a:p>
          <a:p>
            <a:r>
              <a:rPr lang="en-US" b="1" dirty="0"/>
              <a:t>Calculations</a:t>
            </a:r>
          </a:p>
          <a:p>
            <a:r>
              <a:rPr lang="en-US" b="1" dirty="0"/>
              <a:t>Advantages &amp; Disadvantages</a:t>
            </a:r>
          </a:p>
          <a:p>
            <a:r>
              <a:rPr lang="en-US" b="1" dirty="0"/>
              <a:t>Cost Analysis (Life Cycle Costs)</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11" name="Group 10"/>
          <p:cNvGrpSpPr/>
          <p:nvPr/>
        </p:nvGrpSpPr>
        <p:grpSpPr>
          <a:xfrm>
            <a:off x="533400" y="3159123"/>
            <a:ext cx="5791200" cy="1828800"/>
            <a:chOff x="1905000" y="3352800"/>
            <a:chExt cx="5791200" cy="1828800"/>
          </a:xfrm>
        </p:grpSpPr>
        <p:sp>
          <p:nvSpPr>
            <p:cNvPr id="12" name="Rounded Rectangle 11"/>
            <p:cNvSpPr/>
            <p:nvPr/>
          </p:nvSpPr>
          <p:spPr bwMode="auto">
            <a:xfrm>
              <a:off x="1905000" y="3352800"/>
              <a:ext cx="5791200" cy="1828800"/>
            </a:xfrm>
            <a:prstGeom prst="roundRect">
              <a:avLst/>
            </a:prstGeom>
            <a:solidFill>
              <a:srgbClr val="C00000"/>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3" name="TextBox 12"/>
            <p:cNvSpPr txBox="1"/>
            <p:nvPr/>
          </p:nvSpPr>
          <p:spPr>
            <a:xfrm>
              <a:off x="2057400" y="3509963"/>
              <a:ext cx="5486400" cy="1569660"/>
            </a:xfrm>
            <a:prstGeom prst="rect">
              <a:avLst/>
            </a:prstGeom>
            <a:solidFill>
              <a:srgbClr val="C00000"/>
            </a:solidFill>
          </p:spPr>
          <p:txBody>
            <a:bodyPr wrap="square" rtlCol="0">
              <a:spAutoFit/>
            </a:bodyPr>
            <a:lstStyle/>
            <a:p>
              <a:pPr algn="ctr"/>
              <a:r>
                <a:rPr lang="en-US" sz="3200" b="1" dirty="0">
                  <a:solidFill>
                    <a:schemeClr val="bg2"/>
                  </a:solidFill>
                  <a:effectLst>
                    <a:outerShdw blurRad="38100" dist="38100" dir="2700000" algn="tl">
                      <a:srgbClr val="000000">
                        <a:alpha val="43137"/>
                      </a:srgbClr>
                    </a:outerShdw>
                  </a:effectLst>
                </a:rPr>
                <a:t>Sketches to help visualize the VE alternative that is being presented</a:t>
              </a:r>
            </a:p>
          </p:txBody>
        </p:sp>
      </p:grpSp>
      <p:sp>
        <p:nvSpPr>
          <p:cNvPr id="18" name="Title 1"/>
          <p:cNvSpPr txBox="1">
            <a:spLocks/>
          </p:cNvSpPr>
          <p:nvPr/>
        </p:nvSpPr>
        <p:spPr bwMode="auto">
          <a:xfrm>
            <a:off x="0" y="990600"/>
            <a:ext cx="33528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Write-up</a:t>
            </a:r>
            <a:r>
              <a:rPr kumimoji="0" lang="en-US" sz="3600" b="1" i="0" u="none" strike="noStrike" kern="0" cap="none" spc="0" normalizeH="0" noProof="0" dirty="0">
                <a:ln>
                  <a:noFill/>
                </a:ln>
                <a:solidFill>
                  <a:schemeClr val="tx2"/>
                </a:solidFill>
                <a:uLnTx/>
                <a:uFillTx/>
                <a:latin typeface="+mj-lt"/>
                <a:ea typeface="+mj-ea"/>
                <a:cs typeface="+mj-cs"/>
              </a:rPr>
              <a:t> Ideas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41835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strVal val="ppt_w*0.70"/>
                                          </p:val>
                                        </p:tav>
                                      </p:tavLst>
                                    </p:anim>
                                    <p:anim calcmode="lin" valueType="num">
                                      <p:cBhvr>
                                        <p:cTn id="14" dur="500"/>
                                        <p:tgtEl>
                                          <p:spTgt spid="11"/>
                                        </p:tgtEl>
                                        <p:attrNameLst>
                                          <p:attrName>ppt_h</p:attrName>
                                        </p:attrNameLst>
                                      </p:cBhvr>
                                      <p:tavLst>
                                        <p:tav tm="0">
                                          <p:val>
                                            <p:strVal val="ppt_h"/>
                                          </p:val>
                                        </p:tav>
                                        <p:tav tm="100000">
                                          <p:val>
                                            <p:strVal val="ppt_h"/>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47</a:t>
            </a:fld>
            <a:endParaRPr lang="en-US"/>
          </a:p>
        </p:txBody>
      </p:sp>
      <p:sp>
        <p:nvSpPr>
          <p:cNvPr id="3" name="Content Placeholder 2"/>
          <p:cNvSpPr>
            <a:spLocks noGrp="1"/>
          </p:cNvSpPr>
          <p:nvPr>
            <p:ph idx="4294967295"/>
          </p:nvPr>
        </p:nvSpPr>
        <p:spPr>
          <a:xfrm>
            <a:off x="523875" y="1981200"/>
            <a:ext cx="7772400" cy="3657600"/>
          </a:xfrm>
        </p:spPr>
        <p:txBody>
          <a:bodyPr/>
          <a:lstStyle/>
          <a:p>
            <a:r>
              <a:rPr lang="en-US" b="1" dirty="0"/>
              <a:t>Descriptions</a:t>
            </a:r>
          </a:p>
          <a:p>
            <a:r>
              <a:rPr lang="en-US" b="1" dirty="0"/>
              <a:t>Sketches</a:t>
            </a:r>
          </a:p>
          <a:p>
            <a:r>
              <a:rPr lang="en-US" b="1" dirty="0"/>
              <a:t>Calculations</a:t>
            </a:r>
          </a:p>
          <a:p>
            <a:r>
              <a:rPr lang="en-US" b="1" dirty="0"/>
              <a:t>Advantages &amp; Disadvantages</a:t>
            </a:r>
          </a:p>
          <a:p>
            <a:r>
              <a:rPr lang="en-US" b="1" dirty="0"/>
              <a:t>Cost Analysis (Life Cycle Costs)</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17" name="Group 16"/>
          <p:cNvGrpSpPr/>
          <p:nvPr/>
        </p:nvGrpSpPr>
        <p:grpSpPr>
          <a:xfrm>
            <a:off x="609600" y="3814383"/>
            <a:ext cx="5791200" cy="1828800"/>
            <a:chOff x="847725" y="3814383"/>
            <a:chExt cx="5791200" cy="1828800"/>
          </a:xfrm>
          <a:solidFill>
            <a:srgbClr val="C00000"/>
          </a:solidFill>
        </p:grpSpPr>
        <p:sp>
          <p:nvSpPr>
            <p:cNvPr id="15" name="Rounded Rectangle 14"/>
            <p:cNvSpPr/>
            <p:nvPr/>
          </p:nvSpPr>
          <p:spPr bwMode="auto">
            <a:xfrm>
              <a:off x="847725" y="3814383"/>
              <a:ext cx="5791200" cy="1828800"/>
            </a:xfrm>
            <a:prstGeom prst="roundRect">
              <a:avLst/>
            </a:prstGeom>
            <a:grp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6" name="TextBox 15"/>
            <p:cNvSpPr txBox="1"/>
            <p:nvPr/>
          </p:nvSpPr>
          <p:spPr>
            <a:xfrm>
              <a:off x="1000125" y="4180582"/>
              <a:ext cx="5486400" cy="1077218"/>
            </a:xfrm>
            <a:prstGeom prst="rect">
              <a:avLst/>
            </a:prstGeom>
            <a:grpFill/>
          </p:spPr>
          <p:txBody>
            <a:bodyPr wrap="square" rtlCol="0" anchor="ctr">
              <a:spAutoFit/>
            </a:bodyPr>
            <a:lstStyle/>
            <a:p>
              <a:pPr algn="ctr"/>
              <a:r>
                <a:rPr lang="en-US" sz="3200" b="1" dirty="0">
                  <a:solidFill>
                    <a:schemeClr val="bg2"/>
                  </a:solidFill>
                  <a:effectLst>
                    <a:outerShdw blurRad="38100" dist="38100" dir="2700000" algn="tl">
                      <a:srgbClr val="000000">
                        <a:alpha val="43137"/>
                      </a:srgbClr>
                    </a:outerShdw>
                  </a:effectLst>
                </a:rPr>
                <a:t>Calculations that help support the VE Alternative</a:t>
              </a:r>
            </a:p>
          </p:txBody>
        </p:sp>
      </p:grpSp>
      <p:sp>
        <p:nvSpPr>
          <p:cNvPr id="18" name="Title 1"/>
          <p:cNvSpPr txBox="1">
            <a:spLocks/>
          </p:cNvSpPr>
          <p:nvPr/>
        </p:nvSpPr>
        <p:spPr bwMode="auto">
          <a:xfrm>
            <a:off x="0" y="990600"/>
            <a:ext cx="33528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Write-up</a:t>
            </a:r>
            <a:r>
              <a:rPr kumimoji="0" lang="en-US" sz="3600" b="1" i="0" u="none" strike="noStrike" kern="0" cap="none" spc="0" normalizeH="0" noProof="0" dirty="0">
                <a:ln>
                  <a:noFill/>
                </a:ln>
                <a:solidFill>
                  <a:schemeClr val="tx2"/>
                </a:solidFill>
                <a:uLnTx/>
                <a:uFillTx/>
                <a:latin typeface="+mj-lt"/>
                <a:ea typeface="+mj-ea"/>
                <a:cs typeface="+mj-cs"/>
              </a:rPr>
              <a:t> Ideas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399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500"/>
                                        <p:tgtEl>
                                          <p:spTgt spid="17"/>
                                        </p:tgtEl>
                                        <p:attrNameLst>
                                          <p:attrName>ppt_w</p:attrName>
                                        </p:attrNameLst>
                                      </p:cBhvr>
                                      <p:tavLst>
                                        <p:tav tm="0">
                                          <p:val>
                                            <p:strVal val="ppt_w"/>
                                          </p:val>
                                        </p:tav>
                                        <p:tav tm="100000">
                                          <p:val>
                                            <p:strVal val="ppt_w*0.70"/>
                                          </p:val>
                                        </p:tav>
                                      </p:tavLst>
                                    </p:anim>
                                    <p:anim calcmode="lin" valueType="num">
                                      <p:cBhvr>
                                        <p:cTn id="14" dur="500"/>
                                        <p:tgtEl>
                                          <p:spTgt spid="17"/>
                                        </p:tgtEl>
                                        <p:attrNameLst>
                                          <p:attrName>ppt_h</p:attrName>
                                        </p:attrNameLst>
                                      </p:cBhvr>
                                      <p:tavLst>
                                        <p:tav tm="0">
                                          <p:val>
                                            <p:strVal val="ppt_h"/>
                                          </p:val>
                                        </p:tav>
                                        <p:tav tm="100000">
                                          <p:val>
                                            <p:strVal val="ppt_h"/>
                                          </p:val>
                                        </p:tav>
                                      </p:tavLst>
                                    </p:anim>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48</a:t>
            </a:fld>
            <a:endParaRPr lang="en-US"/>
          </a:p>
        </p:txBody>
      </p:sp>
      <p:sp>
        <p:nvSpPr>
          <p:cNvPr id="3" name="Content Placeholder 2"/>
          <p:cNvSpPr>
            <a:spLocks noGrp="1"/>
          </p:cNvSpPr>
          <p:nvPr>
            <p:ph idx="4294967295"/>
          </p:nvPr>
        </p:nvSpPr>
        <p:spPr>
          <a:xfrm>
            <a:off x="523875" y="1981200"/>
            <a:ext cx="7772400" cy="3657600"/>
          </a:xfrm>
        </p:spPr>
        <p:txBody>
          <a:bodyPr/>
          <a:lstStyle/>
          <a:p>
            <a:r>
              <a:rPr lang="en-US" b="1" dirty="0"/>
              <a:t>Descriptions</a:t>
            </a:r>
          </a:p>
          <a:p>
            <a:r>
              <a:rPr lang="en-US" b="1" dirty="0"/>
              <a:t>Sketches</a:t>
            </a:r>
          </a:p>
          <a:p>
            <a:r>
              <a:rPr lang="en-US" b="1" dirty="0"/>
              <a:t>Calculations</a:t>
            </a:r>
          </a:p>
          <a:p>
            <a:r>
              <a:rPr lang="en-US" b="1" dirty="0"/>
              <a:t>Advantages &amp; Disadvantages</a:t>
            </a:r>
          </a:p>
          <a:p>
            <a:r>
              <a:rPr lang="en-US" b="1" dirty="0"/>
              <a:t>Cost Analysis (Life Cycle Costs)</a:t>
            </a: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17" name="Group 16"/>
          <p:cNvGrpSpPr/>
          <p:nvPr/>
        </p:nvGrpSpPr>
        <p:grpSpPr>
          <a:xfrm>
            <a:off x="609600" y="1905000"/>
            <a:ext cx="5791200" cy="1828800"/>
            <a:chOff x="847725" y="3814383"/>
            <a:chExt cx="5791200" cy="1828800"/>
          </a:xfrm>
          <a:solidFill>
            <a:srgbClr val="C00000"/>
          </a:solidFill>
        </p:grpSpPr>
        <p:sp>
          <p:nvSpPr>
            <p:cNvPr id="15" name="Rounded Rectangle 14"/>
            <p:cNvSpPr/>
            <p:nvPr/>
          </p:nvSpPr>
          <p:spPr bwMode="auto">
            <a:xfrm>
              <a:off x="847725" y="3814383"/>
              <a:ext cx="5791200" cy="1828800"/>
            </a:xfrm>
            <a:prstGeom prst="roundRect">
              <a:avLst/>
            </a:prstGeom>
            <a:grp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6" name="TextBox 15"/>
            <p:cNvSpPr txBox="1"/>
            <p:nvPr/>
          </p:nvSpPr>
          <p:spPr>
            <a:xfrm>
              <a:off x="1000125" y="4180582"/>
              <a:ext cx="5486400" cy="1077218"/>
            </a:xfrm>
            <a:prstGeom prst="rect">
              <a:avLst/>
            </a:prstGeom>
            <a:grpFill/>
          </p:spPr>
          <p:txBody>
            <a:bodyPr wrap="square" rtlCol="0" anchor="ctr">
              <a:spAutoFit/>
            </a:bodyPr>
            <a:lstStyle/>
            <a:p>
              <a:pPr algn="ctr"/>
              <a:r>
                <a:rPr lang="en-US" sz="3200" b="1" dirty="0">
                  <a:solidFill>
                    <a:schemeClr val="bg2"/>
                  </a:solidFill>
                  <a:effectLst>
                    <a:outerShdw blurRad="38100" dist="38100" dir="2700000" algn="tl">
                      <a:srgbClr val="000000">
                        <a:alpha val="43137"/>
                      </a:srgbClr>
                    </a:outerShdw>
                  </a:effectLst>
                </a:rPr>
                <a:t>Advantages and Disadvantages of the VE Alternative</a:t>
              </a:r>
            </a:p>
          </p:txBody>
        </p:sp>
      </p:grpSp>
      <p:sp>
        <p:nvSpPr>
          <p:cNvPr id="9" name="Title 1"/>
          <p:cNvSpPr txBox="1">
            <a:spLocks/>
          </p:cNvSpPr>
          <p:nvPr/>
        </p:nvSpPr>
        <p:spPr bwMode="auto">
          <a:xfrm>
            <a:off x="0" y="990600"/>
            <a:ext cx="33528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Write-up</a:t>
            </a:r>
            <a:r>
              <a:rPr kumimoji="0" lang="en-US" sz="3600" b="1" i="0" u="none" strike="noStrike" kern="0" cap="none" spc="0" normalizeH="0" noProof="0" dirty="0">
                <a:ln>
                  <a:noFill/>
                </a:ln>
                <a:solidFill>
                  <a:schemeClr val="tx2"/>
                </a:solidFill>
                <a:uLnTx/>
                <a:uFillTx/>
                <a:latin typeface="+mj-lt"/>
                <a:ea typeface="+mj-ea"/>
                <a:cs typeface="+mj-cs"/>
              </a:rPr>
              <a:t> Ideas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28407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500"/>
                                        <p:tgtEl>
                                          <p:spTgt spid="17"/>
                                        </p:tgtEl>
                                        <p:attrNameLst>
                                          <p:attrName>ppt_w</p:attrName>
                                        </p:attrNameLst>
                                      </p:cBhvr>
                                      <p:tavLst>
                                        <p:tav tm="0">
                                          <p:val>
                                            <p:strVal val="ppt_w"/>
                                          </p:val>
                                        </p:tav>
                                        <p:tav tm="100000">
                                          <p:val>
                                            <p:strVal val="ppt_w*0.70"/>
                                          </p:val>
                                        </p:tav>
                                      </p:tavLst>
                                    </p:anim>
                                    <p:anim calcmode="lin" valueType="num">
                                      <p:cBhvr>
                                        <p:cTn id="14" dur="500"/>
                                        <p:tgtEl>
                                          <p:spTgt spid="17"/>
                                        </p:tgtEl>
                                        <p:attrNameLst>
                                          <p:attrName>ppt_h</p:attrName>
                                        </p:attrNameLst>
                                      </p:cBhvr>
                                      <p:tavLst>
                                        <p:tav tm="0">
                                          <p:val>
                                            <p:strVal val="ppt_h"/>
                                          </p:val>
                                        </p:tav>
                                        <p:tav tm="100000">
                                          <p:val>
                                            <p:strVal val="ppt_h"/>
                                          </p:val>
                                        </p:tav>
                                      </p:tavLst>
                                    </p:anim>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49</a:t>
            </a:fld>
            <a:endParaRPr lang="en-US"/>
          </a:p>
        </p:txBody>
      </p:sp>
      <p:sp>
        <p:nvSpPr>
          <p:cNvPr id="3" name="Content Placeholder 2"/>
          <p:cNvSpPr>
            <a:spLocks noGrp="1"/>
          </p:cNvSpPr>
          <p:nvPr>
            <p:ph idx="4294967295"/>
          </p:nvPr>
        </p:nvSpPr>
        <p:spPr>
          <a:xfrm>
            <a:off x="523875" y="1981200"/>
            <a:ext cx="7772400" cy="3657600"/>
          </a:xfrm>
        </p:spPr>
        <p:txBody>
          <a:bodyPr/>
          <a:lstStyle/>
          <a:p>
            <a:r>
              <a:rPr lang="en-US" b="1" dirty="0"/>
              <a:t>Descriptions</a:t>
            </a:r>
          </a:p>
          <a:p>
            <a:r>
              <a:rPr lang="en-US" b="1" dirty="0"/>
              <a:t>Sketches</a:t>
            </a:r>
          </a:p>
          <a:p>
            <a:r>
              <a:rPr lang="en-US" b="1" dirty="0"/>
              <a:t>Calculations</a:t>
            </a:r>
          </a:p>
          <a:p>
            <a:r>
              <a:rPr lang="en-US" b="1" dirty="0"/>
              <a:t>Advantages &amp; Disadvantages</a:t>
            </a:r>
          </a:p>
          <a:p>
            <a:r>
              <a:rPr lang="en-US" b="1" dirty="0"/>
              <a:t>Cost Analysis (Life Cycle Costs)</a:t>
            </a:r>
          </a:p>
        </p:txBody>
      </p:sp>
      <p:sp>
        <p:nvSpPr>
          <p:cNvPr id="6" name="Title 1"/>
          <p:cNvSpPr txBox="1">
            <a:spLocks/>
          </p:cNvSpPr>
          <p:nvPr/>
        </p:nvSpPr>
        <p:spPr bwMode="auto">
          <a:xfrm>
            <a:off x="0" y="990600"/>
            <a:ext cx="3352800"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Write-up</a:t>
            </a:r>
            <a:r>
              <a:rPr kumimoji="0" lang="en-US" sz="3600" b="1" i="0" u="none" strike="noStrike" kern="0" cap="none" spc="0" normalizeH="0" noProof="0" dirty="0">
                <a:ln>
                  <a:noFill/>
                </a:ln>
                <a:solidFill>
                  <a:schemeClr val="tx2"/>
                </a:solidFill>
                <a:uLnTx/>
                <a:uFillTx/>
                <a:latin typeface="+mj-lt"/>
                <a:ea typeface="+mj-ea"/>
                <a:cs typeface="+mj-cs"/>
              </a:rPr>
              <a:t> Ideas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17" name="Group 16"/>
          <p:cNvGrpSpPr/>
          <p:nvPr/>
        </p:nvGrpSpPr>
        <p:grpSpPr>
          <a:xfrm>
            <a:off x="609600" y="1905000"/>
            <a:ext cx="5791200" cy="1828800"/>
            <a:chOff x="847725" y="3814383"/>
            <a:chExt cx="5791200" cy="1828800"/>
          </a:xfrm>
          <a:solidFill>
            <a:srgbClr val="C00000"/>
          </a:solidFill>
        </p:grpSpPr>
        <p:sp>
          <p:nvSpPr>
            <p:cNvPr id="15" name="Rounded Rectangle 14"/>
            <p:cNvSpPr/>
            <p:nvPr/>
          </p:nvSpPr>
          <p:spPr bwMode="auto">
            <a:xfrm>
              <a:off x="847725" y="3814383"/>
              <a:ext cx="5791200" cy="1828800"/>
            </a:xfrm>
            <a:prstGeom prst="roundRect">
              <a:avLst/>
            </a:prstGeom>
            <a:grp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6" name="TextBox 15"/>
            <p:cNvSpPr txBox="1"/>
            <p:nvPr/>
          </p:nvSpPr>
          <p:spPr>
            <a:xfrm>
              <a:off x="1000125" y="4426803"/>
              <a:ext cx="5486400" cy="584775"/>
            </a:xfrm>
            <a:prstGeom prst="rect">
              <a:avLst/>
            </a:prstGeom>
            <a:grpFill/>
          </p:spPr>
          <p:txBody>
            <a:bodyPr wrap="square" rtlCol="0" anchor="ctr">
              <a:spAutoFit/>
            </a:bodyPr>
            <a:lstStyle/>
            <a:p>
              <a:pPr algn="ctr"/>
              <a:r>
                <a:rPr lang="en-US" sz="3200" b="1" dirty="0">
                  <a:solidFill>
                    <a:schemeClr val="bg2"/>
                  </a:solidFill>
                  <a:effectLst>
                    <a:outerShdw blurRad="38100" dist="38100" dir="2700000" algn="tl">
                      <a:srgbClr val="000000">
                        <a:alpha val="43137"/>
                      </a:srgbClr>
                    </a:outerShdw>
                  </a:effectLst>
                </a:rPr>
                <a:t>Life Cycle Cost Analysis</a:t>
              </a:r>
            </a:p>
          </p:txBody>
        </p:sp>
      </p:grpSp>
    </p:spTree>
    <p:extLst>
      <p:ext uri="{BB962C8B-B14F-4D97-AF65-F5344CB8AC3E}">
        <p14:creationId xmlns:p14="http://schemas.microsoft.com/office/powerpoint/2010/main" val="13815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500"/>
                                        <p:tgtEl>
                                          <p:spTgt spid="17"/>
                                        </p:tgtEl>
                                        <p:attrNameLst>
                                          <p:attrName>ppt_w</p:attrName>
                                        </p:attrNameLst>
                                      </p:cBhvr>
                                      <p:tavLst>
                                        <p:tav tm="0">
                                          <p:val>
                                            <p:strVal val="ppt_w"/>
                                          </p:val>
                                        </p:tav>
                                        <p:tav tm="100000">
                                          <p:val>
                                            <p:strVal val="ppt_w*0.70"/>
                                          </p:val>
                                        </p:tav>
                                      </p:tavLst>
                                    </p:anim>
                                    <p:anim calcmode="lin" valueType="num">
                                      <p:cBhvr>
                                        <p:cTn id="14" dur="500"/>
                                        <p:tgtEl>
                                          <p:spTgt spid="17"/>
                                        </p:tgtEl>
                                        <p:attrNameLst>
                                          <p:attrName>ppt_h</p:attrName>
                                        </p:attrNameLst>
                                      </p:cBhvr>
                                      <p:tavLst>
                                        <p:tav tm="0">
                                          <p:val>
                                            <p:strVal val="ppt_h"/>
                                          </p:val>
                                        </p:tav>
                                        <p:tav tm="100000">
                                          <p:val>
                                            <p:strVal val="ppt_h"/>
                                          </p:val>
                                        </p:tav>
                                      </p:tavLst>
                                    </p:anim>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p:txBody>
          <a:bodyPr/>
          <a:lstStyle/>
          <a:p>
            <a:fld id="{236C51B4-9CE9-455C-8AA2-F2B453B90005}" type="slidenum">
              <a:rPr lang="en-US"/>
              <a:pPr/>
              <a:t>5</a:t>
            </a:fld>
            <a:endParaRPr lang="en-US" dirty="0"/>
          </a:p>
        </p:txBody>
      </p:sp>
      <p:sp>
        <p:nvSpPr>
          <p:cNvPr id="6" name="Text Box 16"/>
          <p:cNvSpPr txBox="1">
            <a:spLocks noChangeArrowheads="1"/>
          </p:cNvSpPr>
          <p:nvPr/>
        </p:nvSpPr>
        <p:spPr bwMode="auto">
          <a:xfrm>
            <a:off x="914400" y="2439412"/>
            <a:ext cx="7239000" cy="3046988"/>
          </a:xfrm>
          <a:prstGeom prst="rect">
            <a:avLst/>
          </a:prstGeom>
          <a:noFill/>
          <a:ln w="9525">
            <a:noFill/>
            <a:miter lim="800000"/>
            <a:headEnd/>
            <a:tailEnd/>
          </a:ln>
          <a:effectLst/>
        </p:spPr>
        <p:txBody>
          <a:bodyPr wrap="square">
            <a:spAutoFit/>
          </a:bodyPr>
          <a:lstStyle/>
          <a:p>
            <a:r>
              <a:rPr lang="en-US" sz="3200" b="1" dirty="0">
                <a:latin typeface="Arial" charset="0"/>
              </a:rPr>
              <a:t>Value Engineering is the systematic application of function-oriented techniques by a multi-disciplined team to analyze and improve the value of a product, process or service. </a:t>
            </a:r>
          </a:p>
        </p:txBody>
      </p:sp>
      <p:sp>
        <p:nvSpPr>
          <p:cNvPr id="8" name="Rectangle 7"/>
          <p:cNvSpPr/>
          <p:nvPr/>
        </p:nvSpPr>
        <p:spPr>
          <a:xfrm>
            <a:off x="1472433" y="1295400"/>
            <a:ext cx="6199134" cy="707886"/>
          </a:xfrm>
          <a:prstGeom prst="rect">
            <a:avLst/>
          </a:prstGeom>
        </p:spPr>
        <p:txBody>
          <a:bodyPr wrap="square">
            <a:spAutoFit/>
          </a:bodyPr>
          <a:lstStyle/>
          <a:p>
            <a:pPr algn="ctr">
              <a:spcBef>
                <a:spcPct val="0"/>
              </a:spcBef>
              <a:buClrTx/>
              <a:buFontTx/>
              <a:buNone/>
            </a:pPr>
            <a:r>
              <a:rPr lang="en-US" sz="4000" b="1" dirty="0">
                <a:solidFill>
                  <a:srgbClr val="C00000"/>
                </a:solidFill>
                <a:latin typeface="Arial" pitchFamily="34" charset="0"/>
                <a:cs typeface="Arial" pitchFamily="34" charset="0"/>
              </a:rPr>
              <a:t>It is not cost reduction!!!</a:t>
            </a:r>
          </a:p>
        </p:txBody>
      </p:sp>
      <p:sp>
        <p:nvSpPr>
          <p:cNvPr id="10" name="Title 1"/>
          <p:cNvSpPr txBox="1">
            <a:spLocks/>
          </p:cNvSpPr>
          <p:nvPr/>
        </p:nvSpPr>
        <p:spPr>
          <a:xfrm>
            <a:off x="0" y="0"/>
            <a:ext cx="8318500" cy="746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solidFill>
                  <a:srgbClr val="1F4283"/>
                </a:solidFill>
              </a:rPr>
              <a:t>What is Value Engineering?</a:t>
            </a:r>
            <a:endParaRPr lang="en-US" sz="4000" dirty="0">
              <a:solidFill>
                <a:srgbClr val="1F4283"/>
              </a:solidFill>
            </a:endParaRPr>
          </a:p>
        </p:txBody>
      </p:sp>
    </p:spTree>
    <p:extLst>
      <p:ext uri="{BB962C8B-B14F-4D97-AF65-F5344CB8AC3E}">
        <p14:creationId xmlns:p14="http://schemas.microsoft.com/office/powerpoint/2010/main" val="8422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50</a:t>
            </a:fld>
            <a:endParaRPr lang="en-US"/>
          </a:p>
        </p:txBody>
      </p:sp>
      <p:sp>
        <p:nvSpPr>
          <p:cNvPr id="7"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Development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8" name="Title 1"/>
          <p:cNvSpPr txBox="1">
            <a:spLocks/>
          </p:cNvSpPr>
          <p:nvPr/>
        </p:nvSpPr>
        <p:spPr bwMode="auto">
          <a:xfrm>
            <a:off x="-1" y="990600"/>
            <a:ext cx="9144001" cy="838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uLnTx/>
                <a:uFillTx/>
                <a:latin typeface="+mj-lt"/>
                <a:ea typeface="+mj-ea"/>
                <a:cs typeface="+mj-cs"/>
              </a:rPr>
              <a:t>What is Life Cycle</a:t>
            </a:r>
            <a:r>
              <a:rPr kumimoji="0" lang="en-US" sz="3600" b="1" i="0" u="none" strike="noStrike" kern="0" cap="none" spc="0" normalizeH="0" noProof="0" dirty="0">
                <a:ln>
                  <a:noFill/>
                </a:ln>
                <a:solidFill>
                  <a:schemeClr val="tx2"/>
                </a:solidFill>
                <a:uLnTx/>
                <a:uFillTx/>
                <a:latin typeface="+mj-lt"/>
                <a:ea typeface="+mj-ea"/>
                <a:cs typeface="+mj-cs"/>
              </a:rPr>
              <a:t> Cost Analysis?</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
        <p:nvSpPr>
          <p:cNvPr id="2" name="TextBox 1">
            <a:extLst>
              <a:ext uri="{FF2B5EF4-FFF2-40B4-BE49-F238E27FC236}">
                <a16:creationId xmlns:a16="http://schemas.microsoft.com/office/drawing/2014/main" id="{AEA24E7C-B6DF-4BB3-B642-CF68A3A072BF}"/>
              </a:ext>
            </a:extLst>
          </p:cNvPr>
          <p:cNvSpPr txBox="1"/>
          <p:nvPr/>
        </p:nvSpPr>
        <p:spPr>
          <a:xfrm>
            <a:off x="-1" y="2221706"/>
            <a:ext cx="9144001" cy="3046988"/>
          </a:xfrm>
          <a:prstGeom prst="rect">
            <a:avLst/>
          </a:prstGeom>
          <a:noFill/>
        </p:spPr>
        <p:txBody>
          <a:bodyPr wrap="square" rtlCol="0">
            <a:spAutoFit/>
          </a:bodyPr>
          <a:lstStyle/>
          <a:p>
            <a:r>
              <a:rPr lang="en-US" sz="3200" dirty="0"/>
              <a:t>A tool to determine the most cost-effective option among different competing alternatives to purchase, own, operate, maintain and finally dispose of an object when each is equally appropriate to be implemented.  All the costs are typically discounted to Net Present Value (NPV). </a:t>
            </a:r>
          </a:p>
        </p:txBody>
      </p:sp>
    </p:spTree>
    <p:extLst>
      <p:ext uri="{BB962C8B-B14F-4D97-AF65-F5344CB8AC3E}">
        <p14:creationId xmlns:p14="http://schemas.microsoft.com/office/powerpoint/2010/main" val="3738141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BB2B02A-357E-45CF-BBB7-EB8B8CEDB24D}" type="slidenum">
              <a:rPr lang="en-US" smtClean="0"/>
              <a:pPr/>
              <a:t>51</a:t>
            </a:fld>
            <a:endParaRPr lang="en-US"/>
          </a:p>
        </p:txBody>
      </p:sp>
      <p:sp>
        <p:nvSpPr>
          <p:cNvPr id="3" name="Content Placeholder 2"/>
          <p:cNvSpPr>
            <a:spLocks noGrp="1"/>
          </p:cNvSpPr>
          <p:nvPr>
            <p:ph idx="4294967295"/>
          </p:nvPr>
        </p:nvSpPr>
        <p:spPr>
          <a:xfrm>
            <a:off x="528634" y="1076318"/>
            <a:ext cx="7772400" cy="2952757"/>
          </a:xfrm>
        </p:spPr>
        <p:txBody>
          <a:bodyPr/>
          <a:lstStyle/>
          <a:p>
            <a:pPr>
              <a:buClr>
                <a:srgbClr val="C00000"/>
              </a:buClr>
            </a:pPr>
            <a:r>
              <a:rPr lang="en-US" b="1" dirty="0"/>
              <a:t>Present results to management</a:t>
            </a:r>
          </a:p>
          <a:p>
            <a:pPr>
              <a:buClr>
                <a:srgbClr val="C00000"/>
              </a:buClr>
            </a:pPr>
            <a:r>
              <a:rPr lang="en-US" b="1" dirty="0"/>
              <a:t>Either last day of study or scheduled separately by District VE coordinator.</a:t>
            </a:r>
          </a:p>
          <a:p>
            <a:pPr>
              <a:buClr>
                <a:srgbClr val="C00000"/>
              </a:buClr>
            </a:pPr>
            <a:r>
              <a:rPr lang="en-US" b="1" dirty="0"/>
              <a:t>Multiple presenters</a:t>
            </a:r>
          </a:p>
          <a:p>
            <a:pPr>
              <a:buClr>
                <a:srgbClr val="C00000"/>
              </a:buClr>
            </a:pPr>
            <a:r>
              <a:rPr lang="en-US" b="1" dirty="0"/>
              <a:t>Dress rehearsal</a:t>
            </a:r>
          </a:p>
          <a:p>
            <a:pPr>
              <a:buClr>
                <a:srgbClr val="C00000"/>
              </a:buClr>
            </a:pPr>
            <a:endParaRPr lang="en-US" b="1" dirty="0"/>
          </a:p>
        </p:txBody>
      </p:sp>
      <p:sp>
        <p:nvSpPr>
          <p:cNvPr id="6"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Presentation Phase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7" name="Picture 6">
            <a:extLst>
              <a:ext uri="{FF2B5EF4-FFF2-40B4-BE49-F238E27FC236}">
                <a16:creationId xmlns:a16="http://schemas.microsoft.com/office/drawing/2014/main" id="{B0E3C484-4C28-4682-B59D-51AFD0568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05" y="2671762"/>
            <a:ext cx="5400960" cy="3767557"/>
          </a:xfrm>
          <a:prstGeom prst="rect">
            <a:avLst/>
          </a:prstGeom>
        </p:spPr>
      </p:pic>
    </p:spTree>
    <p:extLst>
      <p:ext uri="{BB962C8B-B14F-4D97-AF65-F5344CB8AC3E}">
        <p14:creationId xmlns:p14="http://schemas.microsoft.com/office/powerpoint/2010/main" val="305643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Report Results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3" name="Content Placeholder 4"/>
          <p:cNvSpPr txBox="1">
            <a:spLocks/>
          </p:cNvSpPr>
          <p:nvPr/>
        </p:nvSpPr>
        <p:spPr>
          <a:xfrm>
            <a:off x="533399" y="1295400"/>
            <a:ext cx="7515225" cy="45815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pPr>
            <a:r>
              <a:rPr lang="en-US" b="1" dirty="0"/>
              <a:t>Team Leader responsible for developing and distributing report.</a:t>
            </a:r>
          </a:p>
          <a:p>
            <a:pPr>
              <a:buClr>
                <a:srgbClr val="C00000"/>
              </a:buClr>
            </a:pPr>
            <a:r>
              <a:rPr lang="en-US" b="1" dirty="0"/>
              <a:t>Collect write-ups from team members.</a:t>
            </a:r>
          </a:p>
          <a:p>
            <a:pPr>
              <a:buClr>
                <a:srgbClr val="C00000"/>
              </a:buClr>
            </a:pPr>
            <a:r>
              <a:rPr lang="en-US" b="1" dirty="0"/>
              <a:t>Include presentation, agenda &amp; sign-in sheets in appendices.</a:t>
            </a:r>
          </a:p>
          <a:p>
            <a:pPr>
              <a:buClr>
                <a:srgbClr val="C00000"/>
              </a:buClr>
            </a:pPr>
            <a:r>
              <a:rPr lang="en-US" b="1" dirty="0"/>
              <a:t>Distribute draft report to team for comments.</a:t>
            </a:r>
          </a:p>
          <a:p>
            <a:pPr>
              <a:buClr>
                <a:srgbClr val="C00000"/>
              </a:buClr>
            </a:pPr>
            <a:r>
              <a:rPr lang="en-US" b="1" dirty="0"/>
              <a:t>PE sign &amp; seal final report.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5" y="4602861"/>
            <a:ext cx="2228849" cy="1674114"/>
          </a:xfrm>
          <a:prstGeom prst="rect">
            <a:avLst/>
          </a:prstGeom>
        </p:spPr>
      </p:pic>
      <p:sp>
        <p:nvSpPr>
          <p:cNvPr id="5" name="Slide Number Placeholder 5"/>
          <p:cNvSpPr>
            <a:spLocks noGrp="1"/>
          </p:cNvSpPr>
          <p:nvPr>
            <p:ph type="sldNum" sz="quarter" idx="4"/>
          </p:nvPr>
        </p:nvSpPr>
        <p:spPr>
          <a:xfrm>
            <a:off x="6553200" y="6484780"/>
            <a:ext cx="2133600" cy="326748"/>
          </a:xfrm>
        </p:spPr>
        <p:txBody>
          <a:bodyPr/>
          <a:lstStyle/>
          <a:p>
            <a:r>
              <a:rPr lang="en-US" dirty="0"/>
              <a:t>79</a:t>
            </a:r>
          </a:p>
        </p:txBody>
      </p:sp>
    </p:spTree>
    <p:extLst>
      <p:ext uri="{BB962C8B-B14F-4D97-AF65-F5344CB8AC3E}">
        <p14:creationId xmlns:p14="http://schemas.microsoft.com/office/powerpoint/2010/main" val="17777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Report Results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3" name="Content Placeholder 4"/>
          <p:cNvSpPr txBox="1">
            <a:spLocks/>
          </p:cNvSpPr>
          <p:nvPr/>
        </p:nvSpPr>
        <p:spPr>
          <a:xfrm>
            <a:off x="533400" y="1295400"/>
            <a:ext cx="6000750" cy="31273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pPr>
            <a:r>
              <a:rPr lang="en-US" b="1" dirty="0"/>
              <a:t>Results are reported quarterly at the Performance Meeting</a:t>
            </a:r>
          </a:p>
          <a:p>
            <a:pPr>
              <a:buClr>
                <a:srgbClr val="C00000"/>
              </a:buClr>
            </a:pPr>
            <a:r>
              <a:rPr lang="en-US" b="1" dirty="0"/>
              <a:t>Results are reported on an Annual Basis to FHWA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592" y="3917576"/>
            <a:ext cx="3043490" cy="2286000"/>
          </a:xfrm>
          <a:prstGeom prst="rect">
            <a:avLst/>
          </a:prstGeom>
        </p:spPr>
      </p:pic>
      <p:sp>
        <p:nvSpPr>
          <p:cNvPr id="5" name="Slide Number Placeholder 5"/>
          <p:cNvSpPr>
            <a:spLocks noGrp="1"/>
          </p:cNvSpPr>
          <p:nvPr>
            <p:ph type="sldNum" sz="quarter" idx="4"/>
          </p:nvPr>
        </p:nvSpPr>
        <p:spPr>
          <a:xfrm>
            <a:off x="6553200" y="6484780"/>
            <a:ext cx="2133600" cy="326748"/>
          </a:xfrm>
        </p:spPr>
        <p:txBody>
          <a:bodyPr/>
          <a:lstStyle/>
          <a:p>
            <a:r>
              <a:rPr lang="en-US" dirty="0"/>
              <a:t>79</a:t>
            </a:r>
          </a:p>
        </p:txBody>
      </p:sp>
    </p:spTree>
    <p:extLst>
      <p:ext uri="{BB962C8B-B14F-4D97-AF65-F5344CB8AC3E}">
        <p14:creationId xmlns:p14="http://schemas.microsoft.com/office/powerpoint/2010/main" val="38133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a:solidFill>
                  <a:schemeClr val="tx2"/>
                </a:solidFill>
                <a:latin typeface="+mj-lt"/>
                <a:ea typeface="+mj-ea"/>
                <a:cs typeface="+mj-cs"/>
              </a:rPr>
              <a:t>Cost Risk Analysis &amp; Value Engineering</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3" name="Slide Number Placeholder 5"/>
          <p:cNvSpPr>
            <a:spLocks noGrp="1"/>
          </p:cNvSpPr>
          <p:nvPr>
            <p:ph type="sldNum" sz="quarter" idx="4"/>
          </p:nvPr>
        </p:nvSpPr>
        <p:spPr>
          <a:xfrm>
            <a:off x="6553200" y="6484780"/>
            <a:ext cx="2133600" cy="326748"/>
          </a:xfrm>
        </p:spPr>
        <p:txBody>
          <a:bodyPr/>
          <a:lstStyle/>
          <a:p>
            <a:r>
              <a:rPr lang="en-US" dirty="0"/>
              <a:t>106</a:t>
            </a:r>
          </a:p>
        </p:txBody>
      </p:sp>
      <p:sp>
        <p:nvSpPr>
          <p:cNvPr id="4" name="Content Placeholder 4"/>
          <p:cNvSpPr txBox="1">
            <a:spLocks/>
          </p:cNvSpPr>
          <p:nvPr/>
        </p:nvSpPr>
        <p:spPr>
          <a:xfrm>
            <a:off x="152400" y="1143000"/>
            <a:ext cx="6096000" cy="4851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pPr>
            <a:r>
              <a:rPr lang="en-US" b="1" dirty="0"/>
              <a:t>CRA Process &amp; VE Process are complimentary</a:t>
            </a:r>
          </a:p>
          <a:p>
            <a:pPr lvl="1">
              <a:buClr>
                <a:srgbClr val="C00000"/>
              </a:buClr>
            </a:pPr>
            <a:r>
              <a:rPr lang="en-US" sz="3200" b="1" dirty="0"/>
              <a:t>Use the VE process to develop risk response strategies</a:t>
            </a:r>
          </a:p>
          <a:p>
            <a:pPr lvl="1">
              <a:buClr>
                <a:srgbClr val="C00000"/>
              </a:buClr>
            </a:pPr>
            <a:r>
              <a:rPr lang="en-US" sz="3200" b="1" dirty="0"/>
              <a:t>Use the CRA process on the VE recommendations to evaluate the risks and their impact on the cost &amp; schedule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36613"/>
            <a:ext cx="2895600" cy="1929262"/>
          </a:xfrm>
          <a:prstGeom prst="rect">
            <a:avLst/>
          </a:prstGeom>
        </p:spPr>
      </p:pic>
    </p:spTree>
    <p:extLst>
      <p:ext uri="{BB962C8B-B14F-4D97-AF65-F5344CB8AC3E}">
        <p14:creationId xmlns:p14="http://schemas.microsoft.com/office/powerpoint/2010/main" val="15987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p:txBody>
          <a:bodyPr/>
          <a:lstStyle/>
          <a:p>
            <a:r>
              <a:rPr lang="en-US" dirty="0"/>
              <a:t>107</a:t>
            </a:r>
          </a:p>
        </p:txBody>
      </p:sp>
      <p:sp>
        <p:nvSpPr>
          <p:cNvPr id="41987" name="Rectangle 3"/>
          <p:cNvSpPr>
            <a:spLocks noGrp="1" noChangeArrowheads="1"/>
          </p:cNvSpPr>
          <p:nvPr>
            <p:ph idx="4294967295"/>
          </p:nvPr>
        </p:nvSpPr>
        <p:spPr>
          <a:xfrm>
            <a:off x="229114" y="960479"/>
            <a:ext cx="8591036" cy="2709478"/>
          </a:xfrm>
        </p:spPr>
        <p:txBody>
          <a:bodyPr>
            <a:normAutofit/>
          </a:bodyPr>
          <a:lstStyle/>
          <a:p>
            <a:r>
              <a:rPr lang="en-US" b="1" dirty="0">
                <a:hlinkClick r:id="rId2"/>
              </a:rPr>
              <a:t>FDOT Value Engineering web site</a:t>
            </a:r>
            <a:r>
              <a:rPr lang="en-US" b="1" dirty="0"/>
              <a:t> </a:t>
            </a:r>
          </a:p>
          <a:p>
            <a:r>
              <a:rPr lang="en-US" b="1" dirty="0">
                <a:hlinkClick r:id="rId3"/>
              </a:rPr>
              <a:t>FDOT Value Engineering Procedure 625-030-002</a:t>
            </a:r>
            <a:endParaRPr lang="en-US" b="1" dirty="0"/>
          </a:p>
          <a:p>
            <a:r>
              <a:rPr lang="en-US" b="1" dirty="0">
                <a:hlinkClick r:id="rId4"/>
              </a:rPr>
              <a:t>FHWA Value Engineering web site</a:t>
            </a:r>
            <a:endParaRPr lang="en-US" b="1" dirty="0"/>
          </a:p>
          <a:p>
            <a:r>
              <a:rPr lang="en-US" b="1" dirty="0">
                <a:hlinkClick r:id="rId5"/>
              </a:rPr>
              <a:t>SAVE International web site</a:t>
            </a:r>
            <a:endParaRPr lang="en-US" b="1" dirty="0"/>
          </a:p>
          <a:p>
            <a:endParaRPr lang="en-US" b="1" dirty="0"/>
          </a:p>
        </p:txBody>
      </p:sp>
      <p:pic>
        <p:nvPicPr>
          <p:cNvPr id="41988" name="Picture 4" descr="c:\Program Files\Common Files\Microsoft Shared\Clipart\cagcat50\bs00554_.wmf"/>
          <p:cNvPicPr>
            <a:picLocks noChangeAspect="1" noChangeArrowheads="1"/>
          </p:cNvPicPr>
          <p:nvPr/>
        </p:nvPicPr>
        <p:blipFill>
          <a:blip r:embed="rId6" cstate="print"/>
          <a:srcRect/>
          <a:stretch>
            <a:fillRect/>
          </a:stretch>
        </p:blipFill>
        <p:spPr bwMode="auto">
          <a:xfrm>
            <a:off x="5739713" y="3729682"/>
            <a:ext cx="2743200" cy="2393950"/>
          </a:xfrm>
          <a:prstGeom prst="rect">
            <a:avLst/>
          </a:prstGeom>
          <a:noFill/>
        </p:spPr>
      </p:pic>
      <p:sp>
        <p:nvSpPr>
          <p:cNvPr id="9"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a:solidFill>
                  <a:schemeClr val="tx2"/>
                </a:solidFill>
                <a:latin typeface="+mj-lt"/>
                <a:ea typeface="+mj-ea"/>
                <a:cs typeface="+mj-cs"/>
              </a:rPr>
              <a:t>References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4" name="Picture 3" descr="A close up of a computer&#10;&#10;Description generated with very high confidence">
            <a:extLst>
              <a:ext uri="{FF2B5EF4-FFF2-40B4-BE49-F238E27FC236}">
                <a16:creationId xmlns:a16="http://schemas.microsoft.com/office/drawing/2014/main" id="{8B34C732-B873-4948-9EF2-9BB8B73DEE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554" y="3560384"/>
            <a:ext cx="3735237" cy="2567975"/>
          </a:xfrm>
          <a:prstGeom prst="rect">
            <a:avLst/>
          </a:prstGeom>
        </p:spPr>
      </p:pic>
    </p:spTree>
    <p:extLst>
      <p:ext uri="{BB962C8B-B14F-4D97-AF65-F5344CB8AC3E}">
        <p14:creationId xmlns:p14="http://schemas.microsoft.com/office/powerpoint/2010/main" val="3349427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p:txBody>
          <a:bodyPr/>
          <a:lstStyle/>
          <a:p>
            <a:r>
              <a:rPr lang="en-US" dirty="0"/>
              <a:t>108</a:t>
            </a:r>
          </a:p>
        </p:txBody>
      </p:sp>
      <p:sp>
        <p:nvSpPr>
          <p:cNvPr id="9"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a:solidFill>
                  <a:schemeClr val="tx2"/>
                </a:solidFill>
                <a:latin typeface="+mj-lt"/>
                <a:ea typeface="+mj-ea"/>
                <a:cs typeface="+mj-cs"/>
              </a:rPr>
              <a:t>Questions</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pic>
        <p:nvPicPr>
          <p:cNvPr id="6" name="Picture 7" descr="c:\Program Files\Common Files\Microsoft Shared\Clipart\cagcat50\bd00028_.wmf">
            <a:extLst>
              <a:ext uri="{FF2B5EF4-FFF2-40B4-BE49-F238E27FC236}">
                <a16:creationId xmlns:a16="http://schemas.microsoft.com/office/drawing/2014/main" id="{13E9AEA0-D6AD-405D-AE04-516F206DBB56}"/>
              </a:ext>
            </a:extLst>
          </p:cNvPr>
          <p:cNvPicPr>
            <a:picLocks noChangeAspect="1" noChangeArrowheads="1"/>
          </p:cNvPicPr>
          <p:nvPr/>
        </p:nvPicPr>
        <p:blipFill>
          <a:blip r:embed="rId2" cstate="print"/>
          <a:srcRect/>
          <a:stretch>
            <a:fillRect/>
          </a:stretch>
        </p:blipFill>
        <p:spPr bwMode="auto">
          <a:xfrm>
            <a:off x="2674308" y="1885168"/>
            <a:ext cx="3251200" cy="3186113"/>
          </a:xfrm>
          <a:prstGeom prst="rect">
            <a:avLst/>
          </a:prstGeom>
          <a:noFill/>
        </p:spPr>
      </p:pic>
    </p:spTree>
    <p:extLst>
      <p:ext uri="{BB962C8B-B14F-4D97-AF65-F5344CB8AC3E}">
        <p14:creationId xmlns:p14="http://schemas.microsoft.com/office/powerpoint/2010/main" val="42082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p:txBody>
          <a:bodyPr/>
          <a:lstStyle/>
          <a:p>
            <a:r>
              <a:rPr lang="en-US" dirty="0"/>
              <a:t>109</a:t>
            </a:r>
          </a:p>
        </p:txBody>
      </p:sp>
      <p:sp>
        <p:nvSpPr>
          <p:cNvPr id="9"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a:solidFill>
                  <a:schemeClr val="tx2"/>
                </a:solidFill>
                <a:latin typeface="+mj-lt"/>
                <a:ea typeface="+mj-ea"/>
                <a:cs typeface="+mj-cs"/>
              </a:rPr>
              <a:t>Thank you</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sp>
        <p:nvSpPr>
          <p:cNvPr id="5" name="Text Box 4">
            <a:extLst>
              <a:ext uri="{FF2B5EF4-FFF2-40B4-BE49-F238E27FC236}">
                <a16:creationId xmlns:a16="http://schemas.microsoft.com/office/drawing/2014/main" id="{0EC23C9E-5140-40BE-ACA5-7B34FDD63665}"/>
              </a:ext>
            </a:extLst>
          </p:cNvPr>
          <p:cNvSpPr txBox="1">
            <a:spLocks noChangeArrowheads="1"/>
          </p:cNvSpPr>
          <p:nvPr/>
        </p:nvSpPr>
        <p:spPr bwMode="auto">
          <a:xfrm>
            <a:off x="588171" y="2209800"/>
            <a:ext cx="7848600" cy="280076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1" dirty="0">
                <a:latin typeface="Verdana" pitchFamily="34" charset="0"/>
              </a:rPr>
              <a:t>Bobby Bull, P.E.</a:t>
            </a:r>
          </a:p>
          <a:p>
            <a:pPr algn="ctr">
              <a:spcBef>
                <a:spcPct val="50000"/>
              </a:spcBef>
            </a:pPr>
            <a:r>
              <a:rPr lang="en-US" sz="3200" b="1" dirty="0">
                <a:latin typeface="Verdana" pitchFamily="34" charset="0"/>
              </a:rPr>
              <a:t>State Value Engineer</a:t>
            </a:r>
          </a:p>
          <a:p>
            <a:pPr algn="ctr">
              <a:spcBef>
                <a:spcPct val="50000"/>
              </a:spcBef>
            </a:pPr>
            <a:r>
              <a:rPr lang="en-US" sz="3200" b="1" dirty="0">
                <a:latin typeface="Verdana" pitchFamily="34" charset="0"/>
              </a:rPr>
              <a:t>Bobby.Bull@dot.state.fl.us</a:t>
            </a:r>
          </a:p>
          <a:p>
            <a:pPr algn="ctr">
              <a:spcBef>
                <a:spcPct val="50000"/>
              </a:spcBef>
            </a:pPr>
            <a:r>
              <a:rPr lang="en-US" sz="3200" b="1" dirty="0">
                <a:latin typeface="Verdana" pitchFamily="34" charset="0"/>
              </a:rPr>
              <a:t>(850) 414-4348</a:t>
            </a:r>
          </a:p>
        </p:txBody>
      </p:sp>
    </p:spTree>
    <p:extLst>
      <p:ext uri="{BB962C8B-B14F-4D97-AF65-F5344CB8AC3E}">
        <p14:creationId xmlns:p14="http://schemas.microsoft.com/office/powerpoint/2010/main" val="209459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p:txBody>
          <a:bodyPr/>
          <a:lstStyle/>
          <a:p>
            <a:fld id="{236C51B4-9CE9-455C-8AA2-F2B453B90005}" type="slidenum">
              <a:rPr lang="en-US"/>
              <a:pPr/>
              <a:t>6</a:t>
            </a:fld>
            <a:endParaRPr lang="en-US" dirty="0"/>
          </a:p>
        </p:txBody>
      </p:sp>
      <p:sp>
        <p:nvSpPr>
          <p:cNvPr id="6" name="Text Box 16"/>
          <p:cNvSpPr txBox="1">
            <a:spLocks noChangeArrowheads="1"/>
          </p:cNvSpPr>
          <p:nvPr/>
        </p:nvSpPr>
        <p:spPr bwMode="auto">
          <a:xfrm>
            <a:off x="914400" y="2439412"/>
            <a:ext cx="7239000" cy="3046988"/>
          </a:xfrm>
          <a:prstGeom prst="rect">
            <a:avLst/>
          </a:prstGeom>
          <a:noFill/>
          <a:ln w="9525">
            <a:noFill/>
            <a:miter lim="800000"/>
            <a:headEnd/>
            <a:tailEnd/>
          </a:ln>
          <a:effectLst/>
        </p:spPr>
        <p:txBody>
          <a:bodyPr wrap="square">
            <a:spAutoFit/>
          </a:bodyPr>
          <a:lstStyle/>
          <a:p>
            <a:r>
              <a:rPr lang="en-US" sz="3200" b="1" dirty="0">
                <a:latin typeface="Arial" charset="0"/>
              </a:rPr>
              <a:t>Value Engineering is the systematic application of </a:t>
            </a:r>
            <a:r>
              <a:rPr lang="en-US" sz="3200" b="1" dirty="0">
                <a:solidFill>
                  <a:srgbClr val="C00000"/>
                </a:solidFill>
                <a:effectLst>
                  <a:outerShdw blurRad="25400" dist="50800" dir="5400000" algn="ctr" rotWithShape="0">
                    <a:schemeClr val="tx1"/>
                  </a:outerShdw>
                </a:effectLst>
                <a:latin typeface="Arial" charset="0"/>
              </a:rPr>
              <a:t>function</a:t>
            </a:r>
            <a:r>
              <a:rPr lang="en-US" sz="3200" b="1" dirty="0">
                <a:latin typeface="Arial" charset="0"/>
              </a:rPr>
              <a:t>-oriented techniques by a </a:t>
            </a:r>
            <a:r>
              <a:rPr lang="en-US" sz="3200" b="1" dirty="0">
                <a:solidFill>
                  <a:srgbClr val="C00000"/>
                </a:solidFill>
                <a:effectLst>
                  <a:outerShdw blurRad="25400" dist="50800" dir="5400000" algn="ctr" rotWithShape="0">
                    <a:schemeClr val="tx1"/>
                  </a:outerShdw>
                </a:effectLst>
                <a:latin typeface="Arial" charset="0"/>
              </a:rPr>
              <a:t>multi-disciplined</a:t>
            </a:r>
            <a:r>
              <a:rPr lang="en-US" sz="3200" b="1" dirty="0">
                <a:solidFill>
                  <a:srgbClr val="C00000"/>
                </a:solidFill>
                <a:latin typeface="Arial" charset="0"/>
              </a:rPr>
              <a:t> </a:t>
            </a:r>
            <a:r>
              <a:rPr lang="en-US" sz="3200" b="1" dirty="0">
                <a:solidFill>
                  <a:srgbClr val="C00000"/>
                </a:solidFill>
                <a:effectLst>
                  <a:outerShdw blurRad="25400" dist="50800" dir="5400000" algn="ctr" rotWithShape="0">
                    <a:schemeClr val="tx1"/>
                  </a:outerShdw>
                </a:effectLst>
                <a:latin typeface="Arial" charset="0"/>
              </a:rPr>
              <a:t>team</a:t>
            </a:r>
            <a:r>
              <a:rPr lang="en-US" sz="3200" b="1" dirty="0">
                <a:latin typeface="Arial" charset="0"/>
              </a:rPr>
              <a:t> to analyze and improve the value of a product, process or service. </a:t>
            </a:r>
          </a:p>
        </p:txBody>
      </p:sp>
      <p:sp>
        <p:nvSpPr>
          <p:cNvPr id="8" name="Rectangle 7"/>
          <p:cNvSpPr/>
          <p:nvPr/>
        </p:nvSpPr>
        <p:spPr>
          <a:xfrm>
            <a:off x="1472433" y="1295400"/>
            <a:ext cx="6199134" cy="707886"/>
          </a:xfrm>
          <a:prstGeom prst="rect">
            <a:avLst/>
          </a:prstGeom>
        </p:spPr>
        <p:txBody>
          <a:bodyPr wrap="square">
            <a:spAutoFit/>
          </a:bodyPr>
          <a:lstStyle/>
          <a:p>
            <a:pPr algn="ctr">
              <a:spcBef>
                <a:spcPct val="0"/>
              </a:spcBef>
              <a:buClrTx/>
              <a:buFontTx/>
              <a:buNone/>
            </a:pPr>
            <a:r>
              <a:rPr lang="en-US" sz="4000" b="1" dirty="0">
                <a:solidFill>
                  <a:srgbClr val="C00000"/>
                </a:solidFill>
                <a:latin typeface="Arial" pitchFamily="34" charset="0"/>
                <a:cs typeface="Arial" pitchFamily="34" charset="0"/>
              </a:rPr>
              <a:t>It is not cost reduction!!!</a:t>
            </a:r>
          </a:p>
        </p:txBody>
      </p:sp>
      <p:sp>
        <p:nvSpPr>
          <p:cNvPr id="10" name="Title 1"/>
          <p:cNvSpPr txBox="1">
            <a:spLocks/>
          </p:cNvSpPr>
          <p:nvPr/>
        </p:nvSpPr>
        <p:spPr>
          <a:xfrm>
            <a:off x="0" y="0"/>
            <a:ext cx="8318500" cy="746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F4283"/>
                </a:solidFill>
              </a:rPr>
              <a:t>What is Value Engineering?</a:t>
            </a:r>
            <a:endParaRPr lang="en-US" sz="4000" dirty="0">
              <a:solidFill>
                <a:srgbClr val="1F4283"/>
              </a:solidFill>
            </a:endParaRPr>
          </a:p>
        </p:txBody>
      </p:sp>
    </p:spTree>
    <p:extLst>
      <p:ext uri="{BB962C8B-B14F-4D97-AF65-F5344CB8AC3E}">
        <p14:creationId xmlns:p14="http://schemas.microsoft.com/office/powerpoint/2010/main" val="331801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452988" y="1180883"/>
            <a:ext cx="4800600" cy="3623499"/>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Shrinking Resources</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Do More with Less</a:t>
            </a:r>
          </a:p>
          <a:p>
            <a:pPr marL="914400" lvl="1" indent="-457200">
              <a:spcBef>
                <a:spcPct val="20000"/>
              </a:spcBef>
              <a:buClr>
                <a:schemeClr val="accent2"/>
              </a:buClr>
              <a:buSzPct val="75000"/>
              <a:buFont typeface="Wingdings" panose="05000000000000000000" pitchFamily="2" charset="2"/>
              <a:buChar char="Ø"/>
            </a:pPr>
            <a:r>
              <a:rPr lang="en-US" sz="3200" b="1" dirty="0">
                <a:latin typeface="Arial" charset="0"/>
              </a:rPr>
              <a:t>Put more product on the street</a:t>
            </a:r>
          </a:p>
          <a:p>
            <a:pPr marL="342900" indent="-342900">
              <a:spcBef>
                <a:spcPct val="20000"/>
              </a:spcBef>
              <a:buClr>
                <a:schemeClr val="accent2"/>
              </a:buClr>
              <a:buSzPct val="75000"/>
              <a:buFont typeface="Wingdings" pitchFamily="2" charset="2"/>
              <a:buChar char="n"/>
            </a:pPr>
            <a:r>
              <a:rPr lang="en-US" sz="3200" b="1" dirty="0">
                <a:latin typeface="Arial" charset="0"/>
              </a:rPr>
              <a:t>Bold, Innovative &amp; Inspirational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836" y="1981200"/>
            <a:ext cx="3553939" cy="2297994"/>
          </a:xfrm>
          <a:prstGeom prst="rect">
            <a:avLst/>
          </a:prstGeom>
        </p:spPr>
      </p:pic>
      <p:sp>
        <p:nvSpPr>
          <p:cNvPr id="6" name="Rectangle 4"/>
          <p:cNvSpPr txBox="1">
            <a:spLocks noChangeArrowheads="1"/>
          </p:cNvSpPr>
          <p:nvPr/>
        </p:nvSpPr>
        <p:spPr>
          <a:xfrm>
            <a:off x="0" y="0"/>
            <a:ext cx="8229600" cy="803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F4283"/>
                </a:solidFill>
              </a:rPr>
              <a:t>Why use VE?</a:t>
            </a:r>
          </a:p>
        </p:txBody>
      </p:sp>
      <p:sp>
        <p:nvSpPr>
          <p:cNvPr id="9" name="Slide Number Placeholder 5"/>
          <p:cNvSpPr>
            <a:spLocks noGrp="1"/>
          </p:cNvSpPr>
          <p:nvPr>
            <p:ph type="sldNum" sz="quarter" idx="4"/>
          </p:nvPr>
        </p:nvSpPr>
        <p:spPr>
          <a:xfrm>
            <a:off x="6553200" y="6484780"/>
            <a:ext cx="2133600" cy="326748"/>
          </a:xfrm>
        </p:spPr>
        <p:txBody>
          <a:bodyPr/>
          <a:lstStyle/>
          <a:p>
            <a:r>
              <a:rPr lang="en-US" dirty="0"/>
              <a:t>7</a:t>
            </a:r>
          </a:p>
        </p:txBody>
      </p:sp>
    </p:spTree>
    <p:extLst>
      <p:ext uri="{BB962C8B-B14F-4D97-AF65-F5344CB8AC3E}">
        <p14:creationId xmlns:p14="http://schemas.microsoft.com/office/powerpoint/2010/main" val="4256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10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1000"/>
                                        <p:tgtEl>
                                          <p:spTgt spid="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p:txBody>
          <a:bodyPr/>
          <a:lstStyle/>
          <a:p>
            <a:fld id="{0C60DC0E-DA71-421B-8F43-D7FD2503BAB9}" type="slidenum">
              <a:rPr lang="en-US"/>
              <a:pPr/>
              <a:t>8</a:t>
            </a:fld>
            <a:endParaRPr lang="en-US"/>
          </a:p>
        </p:txBody>
      </p:sp>
      <p:sp>
        <p:nvSpPr>
          <p:cNvPr id="7172" name="Rectangle 4"/>
          <p:cNvSpPr>
            <a:spLocks noGrp="1" noChangeArrowheads="1"/>
          </p:cNvSpPr>
          <p:nvPr>
            <p:ph type="title" idx="4294967295"/>
          </p:nvPr>
        </p:nvSpPr>
        <p:spPr>
          <a:xfrm>
            <a:off x="0" y="0"/>
            <a:ext cx="8229600" cy="803672"/>
          </a:xfrm>
        </p:spPr>
        <p:txBody>
          <a:bodyPr/>
          <a:lstStyle/>
          <a:p>
            <a:pPr algn="l"/>
            <a:r>
              <a:rPr lang="en-US" sz="3600" b="1" dirty="0">
                <a:solidFill>
                  <a:srgbClr val="1F4283"/>
                </a:solidFill>
              </a:rPr>
              <a:t>Why use VE?</a:t>
            </a:r>
          </a:p>
        </p:txBody>
      </p:sp>
      <p:sp>
        <p:nvSpPr>
          <p:cNvPr id="7176" name="Rectangle 8"/>
          <p:cNvSpPr>
            <a:spLocks noChangeArrowheads="1"/>
          </p:cNvSpPr>
          <p:nvPr/>
        </p:nvSpPr>
        <p:spPr bwMode="auto">
          <a:xfrm>
            <a:off x="609600" y="1696244"/>
            <a:ext cx="5539228"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Improve Constructability</a:t>
            </a:r>
          </a:p>
        </p:txBody>
      </p:sp>
      <p:sp>
        <p:nvSpPr>
          <p:cNvPr id="7177" name="Rectangle 9"/>
          <p:cNvSpPr>
            <a:spLocks noChangeArrowheads="1"/>
          </p:cNvSpPr>
          <p:nvPr/>
        </p:nvSpPr>
        <p:spPr bwMode="auto">
          <a:xfrm>
            <a:off x="609600" y="2441575"/>
            <a:ext cx="6141041"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Resolve Stakeholder Issues</a:t>
            </a:r>
          </a:p>
        </p:txBody>
      </p:sp>
      <p:sp>
        <p:nvSpPr>
          <p:cNvPr id="7179" name="Rectangle 11"/>
          <p:cNvSpPr>
            <a:spLocks noChangeArrowheads="1"/>
          </p:cNvSpPr>
          <p:nvPr/>
        </p:nvSpPr>
        <p:spPr bwMode="auto">
          <a:xfrm>
            <a:off x="609600" y="3932237"/>
            <a:ext cx="6333818"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Reduce Overall Project Costs</a:t>
            </a:r>
          </a:p>
          <a:p>
            <a:pPr marL="342900" indent="-342900">
              <a:spcBef>
                <a:spcPct val="20000"/>
              </a:spcBef>
              <a:buClr>
                <a:schemeClr val="accent2"/>
              </a:buClr>
              <a:buSzPct val="75000"/>
              <a:buFont typeface="Wingdings" pitchFamily="2" charset="2"/>
              <a:buNone/>
            </a:pPr>
            <a:endParaRPr lang="en-US" sz="3200" b="1" dirty="0">
              <a:latin typeface="Arial" charset="0"/>
            </a:endParaRPr>
          </a:p>
        </p:txBody>
      </p:sp>
      <p:sp>
        <p:nvSpPr>
          <p:cNvPr id="7186" name="Rectangle 18"/>
          <p:cNvSpPr>
            <a:spLocks noChangeArrowheads="1"/>
          </p:cNvSpPr>
          <p:nvPr/>
        </p:nvSpPr>
        <p:spPr bwMode="auto">
          <a:xfrm>
            <a:off x="609600" y="1057275"/>
            <a:ext cx="5539228" cy="579438"/>
          </a:xfrm>
          <a:prstGeom prst="rect">
            <a:avLst/>
          </a:prstGeom>
          <a:noFill/>
          <a:ln w="12700" cap="sq">
            <a:noFill/>
            <a:miter lim="800000"/>
            <a:headEnd type="none" w="sm" len="sm"/>
            <a:tailEnd type="none" w="sm" len="sm"/>
          </a:ln>
          <a:effectLst/>
        </p:spPr>
        <p:txBody>
          <a:bodyPr wrap="square">
            <a:spAutoFit/>
          </a:bodyPr>
          <a:lstStyle/>
          <a:p>
            <a:pPr>
              <a:spcBef>
                <a:spcPct val="20000"/>
              </a:spcBef>
              <a:buClr>
                <a:schemeClr val="accent2"/>
              </a:buClr>
              <a:buSzPct val="75000"/>
              <a:buFont typeface="Wingdings" pitchFamily="2" charset="2"/>
              <a:buChar char="n"/>
            </a:pPr>
            <a:r>
              <a:rPr lang="en-US" sz="3200" b="1" dirty="0">
                <a:latin typeface="Arial" charset="0"/>
              </a:rPr>
              <a:t> Improve Project Schedule</a:t>
            </a:r>
          </a:p>
        </p:txBody>
      </p:sp>
      <p:sp>
        <p:nvSpPr>
          <p:cNvPr id="7178" name="Rectangle 10"/>
          <p:cNvSpPr>
            <a:spLocks noChangeArrowheads="1"/>
          </p:cNvSpPr>
          <p:nvPr/>
        </p:nvSpPr>
        <p:spPr bwMode="auto">
          <a:xfrm>
            <a:off x="609600" y="3186906"/>
            <a:ext cx="6141041"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Reduce Operating Costs</a:t>
            </a:r>
          </a:p>
        </p:txBody>
      </p:sp>
      <p:sp>
        <p:nvSpPr>
          <p:cNvPr id="15" name="Rectangle 14"/>
          <p:cNvSpPr>
            <a:spLocks noChangeArrowheads="1"/>
          </p:cNvSpPr>
          <p:nvPr/>
        </p:nvSpPr>
        <p:spPr bwMode="auto">
          <a:xfrm>
            <a:off x="609600" y="4677568"/>
            <a:ext cx="344805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Mitigate Risks</a:t>
            </a:r>
          </a:p>
          <a:p>
            <a:pPr marL="342900" indent="-342900">
              <a:spcBef>
                <a:spcPct val="20000"/>
              </a:spcBef>
              <a:buClr>
                <a:schemeClr val="accent2"/>
              </a:buClr>
              <a:buSzPct val="75000"/>
              <a:buFont typeface="Wingdings" pitchFamily="2" charset="2"/>
              <a:buNone/>
            </a:pPr>
            <a:endParaRPr lang="en-US" sz="3200" b="1" dirty="0">
              <a:latin typeface="Arial"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066800"/>
            <a:ext cx="1905000" cy="21336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425" y="3733800"/>
            <a:ext cx="2163704" cy="1752600"/>
          </a:xfrm>
          <a:prstGeom prst="rect">
            <a:avLst/>
          </a:prstGeom>
        </p:spPr>
      </p:pic>
      <p:sp>
        <p:nvSpPr>
          <p:cNvPr id="13" name="Rectangle 12">
            <a:extLst>
              <a:ext uri="{FF2B5EF4-FFF2-40B4-BE49-F238E27FC236}">
                <a16:creationId xmlns:a16="http://schemas.microsoft.com/office/drawing/2014/main" id="{06B8E876-6376-4FB1-B58E-E9EDDB45515B}"/>
              </a:ext>
            </a:extLst>
          </p:cNvPr>
          <p:cNvSpPr>
            <a:spLocks noChangeArrowheads="1"/>
          </p:cNvSpPr>
          <p:nvPr/>
        </p:nvSpPr>
        <p:spPr bwMode="auto">
          <a:xfrm>
            <a:off x="609600" y="5422900"/>
            <a:ext cx="4705350" cy="685800"/>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n"/>
            </a:pPr>
            <a:r>
              <a:rPr lang="en-US" sz="3200" b="1" dirty="0">
                <a:latin typeface="Arial" charset="0"/>
              </a:rPr>
              <a:t>Introduce Innovation</a:t>
            </a:r>
          </a:p>
          <a:p>
            <a:pPr marL="342900" indent="-342900">
              <a:spcBef>
                <a:spcPct val="20000"/>
              </a:spcBef>
              <a:buClr>
                <a:schemeClr val="accent2"/>
              </a:buClr>
              <a:buSzPct val="75000"/>
              <a:buFont typeface="Wingdings" pitchFamily="2" charset="2"/>
              <a:buNone/>
            </a:pPr>
            <a:endParaRPr lang="en-US" sz="3200" b="1" dirty="0">
              <a:latin typeface="Arial" charset="0"/>
            </a:endParaRPr>
          </a:p>
        </p:txBody>
      </p:sp>
    </p:spTree>
    <p:extLst>
      <p:ext uri="{BB962C8B-B14F-4D97-AF65-F5344CB8AC3E}">
        <p14:creationId xmlns:p14="http://schemas.microsoft.com/office/powerpoint/2010/main" val="12323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animEffect transition="in" filter="randombar(horizontal)">
                                      <p:cBhvr>
                                        <p:cTn id="7" dur="500"/>
                                        <p:tgtEl>
                                          <p:spTgt spid="7186"/>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randombar(horizontal)">
                                      <p:cBhvr>
                                        <p:cTn id="15" dur="500"/>
                                        <p:tgtEl>
                                          <p:spTgt spid="717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randombar(horizontal)">
                                      <p:cBhvr>
                                        <p:cTn id="20" dur="500"/>
                                        <p:tgtEl>
                                          <p:spTgt spid="717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randombar(horizontal)">
                                      <p:cBhvr>
                                        <p:cTn id="25" dur="500"/>
                                        <p:tgtEl>
                                          <p:spTgt spid="717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79"/>
                                        </p:tgtEl>
                                        <p:attrNameLst>
                                          <p:attrName>style.visibility</p:attrName>
                                        </p:attrNameLst>
                                      </p:cBhvr>
                                      <p:to>
                                        <p:strVal val="visible"/>
                                      </p:to>
                                    </p:set>
                                    <p:animEffect transition="in" filter="randombar(horizontal)">
                                      <p:cBhvr>
                                        <p:cTn id="28" dur="500"/>
                                        <p:tgtEl>
                                          <p:spTgt spid="7179"/>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7" grpId="0"/>
      <p:bldP spid="7179" grpId="0"/>
      <p:bldP spid="7186" grpId="0"/>
      <p:bldP spid="7178" grpId="0"/>
      <p:bldP spid="1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8D85BAD-DEFE-45D9-BDC8-E9D3C3A6F768}" type="slidenum">
              <a:rPr lang="en-US" smtClean="0"/>
              <a:pPr/>
              <a:t>9</a:t>
            </a:fld>
            <a:endParaRPr lang="en-US"/>
          </a:p>
        </p:txBody>
      </p:sp>
      <p:sp>
        <p:nvSpPr>
          <p:cNvPr id="5" name="Rectangle 2"/>
          <p:cNvSpPr txBox="1">
            <a:spLocks noRot="1" noChangeArrowheads="1"/>
          </p:cNvSpPr>
          <p:nvPr/>
        </p:nvSpPr>
        <p:spPr>
          <a:xfrm>
            <a:off x="0" y="0"/>
            <a:ext cx="8820150" cy="762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uLnTx/>
                <a:uFillTx/>
                <a:latin typeface="+mj-lt"/>
                <a:ea typeface="+mj-ea"/>
                <a:cs typeface="+mj-cs"/>
              </a:rPr>
              <a:t>When to apply VE</a:t>
            </a:r>
            <a:endParaRPr kumimoji="0" lang="en-CA" sz="4000" b="1" i="0" u="none" strike="noStrike" kern="0" cap="none" spc="0" normalizeH="0" baseline="0" noProof="0" dirty="0">
              <a:ln>
                <a:noFill/>
              </a:ln>
              <a:solidFill>
                <a:schemeClr val="tx2"/>
              </a:solidFill>
              <a:uLnTx/>
              <a:uFillTx/>
              <a:latin typeface="+mj-lt"/>
              <a:ea typeface="+mj-ea"/>
              <a:cs typeface="+mj-cs"/>
            </a:endParaRPr>
          </a:p>
        </p:txBody>
      </p:sp>
      <p:grpSp>
        <p:nvGrpSpPr>
          <p:cNvPr id="26" name="Group 25"/>
          <p:cNvGrpSpPr/>
          <p:nvPr/>
        </p:nvGrpSpPr>
        <p:grpSpPr>
          <a:xfrm>
            <a:off x="2362200" y="2754313"/>
            <a:ext cx="1728788" cy="2466975"/>
            <a:chOff x="2362200" y="3135313"/>
            <a:chExt cx="1728788" cy="2466975"/>
          </a:xfrm>
        </p:grpSpPr>
        <p:sp>
          <p:nvSpPr>
            <p:cNvPr id="27" name="Freeform 4" descr="Small grid"/>
            <p:cNvSpPr>
              <a:spLocks/>
            </p:cNvSpPr>
            <p:nvPr/>
          </p:nvSpPr>
          <p:spPr bwMode="auto">
            <a:xfrm>
              <a:off x="2395538" y="3135313"/>
              <a:ext cx="1695450" cy="2466975"/>
            </a:xfrm>
            <a:custGeom>
              <a:avLst/>
              <a:gdLst>
                <a:gd name="T0" fmla="*/ 0 w 1068"/>
                <a:gd name="T1" fmla="*/ 1547 h 1554"/>
                <a:gd name="T2" fmla="*/ 0 w 1068"/>
                <a:gd name="T3" fmla="*/ 0 h 1554"/>
                <a:gd name="T4" fmla="*/ 84 w 1068"/>
                <a:gd name="T5" fmla="*/ 136 h 1554"/>
                <a:gd name="T6" fmla="*/ 186 w 1068"/>
                <a:gd name="T7" fmla="*/ 273 h 1554"/>
                <a:gd name="T8" fmla="*/ 320 w 1068"/>
                <a:gd name="T9" fmla="*/ 438 h 1554"/>
                <a:gd name="T10" fmla="*/ 509 w 1068"/>
                <a:gd name="T11" fmla="*/ 624 h 1554"/>
                <a:gd name="T12" fmla="*/ 716 w 1068"/>
                <a:gd name="T13" fmla="*/ 783 h 1554"/>
                <a:gd name="T14" fmla="*/ 908 w 1068"/>
                <a:gd name="T15" fmla="*/ 912 h 1554"/>
                <a:gd name="T16" fmla="*/ 1061 w 1068"/>
                <a:gd name="T17" fmla="*/ 999 h 1554"/>
                <a:gd name="T18" fmla="*/ 1068 w 1068"/>
                <a:gd name="T19" fmla="*/ 1554 h 1554"/>
                <a:gd name="T20" fmla="*/ 0 w 1068"/>
                <a:gd name="T21" fmla="*/ 1547 h 15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8"/>
                <a:gd name="T34" fmla="*/ 0 h 1554"/>
                <a:gd name="T35" fmla="*/ 1068 w 1068"/>
                <a:gd name="T36" fmla="*/ 1554 h 15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8" h="1554">
                  <a:moveTo>
                    <a:pt x="0" y="1547"/>
                  </a:moveTo>
                  <a:lnTo>
                    <a:pt x="0" y="0"/>
                  </a:lnTo>
                  <a:lnTo>
                    <a:pt x="84" y="136"/>
                  </a:lnTo>
                  <a:lnTo>
                    <a:pt x="186" y="273"/>
                  </a:lnTo>
                  <a:lnTo>
                    <a:pt x="320" y="438"/>
                  </a:lnTo>
                  <a:lnTo>
                    <a:pt x="509" y="624"/>
                  </a:lnTo>
                  <a:lnTo>
                    <a:pt x="716" y="783"/>
                  </a:lnTo>
                  <a:lnTo>
                    <a:pt x="908" y="912"/>
                  </a:lnTo>
                  <a:lnTo>
                    <a:pt x="1061" y="999"/>
                  </a:lnTo>
                  <a:lnTo>
                    <a:pt x="1068" y="1554"/>
                  </a:lnTo>
                  <a:lnTo>
                    <a:pt x="0" y="1547"/>
                  </a:lnTo>
                </a:path>
              </a:pathLst>
            </a:custGeom>
            <a:pattFill prst="smGrid">
              <a:fgClr>
                <a:srgbClr val="FF6600"/>
              </a:fgClr>
              <a:bgClr>
                <a:schemeClr val="folHlink"/>
              </a:bgClr>
            </a:pattFill>
            <a:ln w="9525" cap="rnd">
              <a:noFill/>
              <a:round/>
              <a:headEnd/>
              <a:tailEnd/>
            </a:ln>
          </p:spPr>
          <p:txBody>
            <a:bodyPr/>
            <a:lstStyle/>
            <a:p>
              <a:endParaRPr lang="en-US"/>
            </a:p>
          </p:txBody>
        </p:sp>
        <p:sp>
          <p:nvSpPr>
            <p:cNvPr id="28" name="TextBox 27"/>
            <p:cNvSpPr txBox="1"/>
            <p:nvPr/>
          </p:nvSpPr>
          <p:spPr>
            <a:xfrm>
              <a:off x="2362200" y="4495800"/>
              <a:ext cx="1447800" cy="954107"/>
            </a:xfrm>
            <a:prstGeom prst="rect">
              <a:avLst/>
            </a:prstGeom>
            <a:noFill/>
          </p:spPr>
          <p:txBody>
            <a:bodyPr wrap="square" rtlCol="0">
              <a:spAutoFit/>
            </a:bodyPr>
            <a:lstStyle/>
            <a:p>
              <a:pPr algn="ctr"/>
              <a:r>
                <a:rPr lang="en-US" sz="2800" b="1" dirty="0">
                  <a:latin typeface="+mn-lt"/>
                </a:rPr>
                <a:t>VE</a:t>
              </a:r>
              <a:r>
                <a:rPr lang="en-US" sz="2800" b="1" dirty="0">
                  <a:effectLst>
                    <a:outerShdw blurRad="38100" dist="38100" dir="2700000" algn="tl">
                      <a:srgbClr val="000000">
                        <a:alpha val="43137"/>
                      </a:srgbClr>
                    </a:outerShdw>
                  </a:effectLst>
                  <a:latin typeface="+mn-lt"/>
                </a:rPr>
                <a:t> </a:t>
              </a:r>
              <a:r>
                <a:rPr lang="en-US" sz="2800" b="1" dirty="0">
                  <a:latin typeface="+mn-lt"/>
                </a:rPr>
                <a:t>Study</a:t>
              </a:r>
            </a:p>
          </p:txBody>
        </p:sp>
      </p:grpSp>
      <p:grpSp>
        <p:nvGrpSpPr>
          <p:cNvPr id="29" name="Group 28"/>
          <p:cNvGrpSpPr/>
          <p:nvPr/>
        </p:nvGrpSpPr>
        <p:grpSpPr>
          <a:xfrm>
            <a:off x="2590800" y="5257800"/>
            <a:ext cx="5665788" cy="785813"/>
            <a:chOff x="2590800" y="5501669"/>
            <a:chExt cx="5665788" cy="785813"/>
          </a:xfrm>
        </p:grpSpPr>
        <p:sp>
          <p:nvSpPr>
            <p:cNvPr id="30" name="Rectangle 10"/>
            <p:cNvSpPr>
              <a:spLocks noChangeArrowheads="1"/>
            </p:cNvSpPr>
            <p:nvPr/>
          </p:nvSpPr>
          <p:spPr bwMode="auto">
            <a:xfrm>
              <a:off x="2590800" y="5638800"/>
              <a:ext cx="3287375" cy="511551"/>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altLang="en-US" sz="3200" dirty="0">
                  <a:solidFill>
                    <a:schemeClr val="tx2"/>
                  </a:solidFill>
                  <a:latin typeface="Tahoma" charset="0"/>
                </a:rPr>
                <a:t>Project Life Cycle</a:t>
              </a:r>
            </a:p>
          </p:txBody>
        </p:sp>
        <p:sp>
          <p:nvSpPr>
            <p:cNvPr id="31" name="AutoShape 11"/>
            <p:cNvSpPr>
              <a:spLocks noChangeArrowheads="1"/>
            </p:cNvSpPr>
            <p:nvPr/>
          </p:nvSpPr>
          <p:spPr bwMode="auto">
            <a:xfrm>
              <a:off x="5922963" y="5501669"/>
              <a:ext cx="2333625" cy="785813"/>
            </a:xfrm>
            <a:prstGeom prst="rightArrow">
              <a:avLst>
                <a:gd name="adj1" fmla="val 50000"/>
                <a:gd name="adj2" fmla="val 148499"/>
              </a:avLst>
            </a:prstGeom>
            <a:gradFill rotWithShape="0">
              <a:gsLst>
                <a:gs pos="0">
                  <a:srgbClr val="FF3300">
                    <a:gamma/>
                    <a:shade val="89804"/>
                    <a:invGamma/>
                  </a:srgbClr>
                </a:gs>
                <a:gs pos="50000">
                  <a:srgbClr val="FF3300"/>
                </a:gs>
                <a:gs pos="100000">
                  <a:srgbClr val="FF3300">
                    <a:gamma/>
                    <a:shade val="89804"/>
                    <a:invGamma/>
                  </a:srgbClr>
                </a:gs>
              </a:gsLst>
              <a:lin ang="5400000" scaled="1"/>
            </a:gradFill>
            <a:ln w="9525">
              <a:noFill/>
              <a:miter lim="800000"/>
              <a:headEnd/>
              <a:tailEnd/>
            </a:ln>
            <a:effectLst>
              <a:outerShdw dist="35921" dir="2700000" algn="ctr" rotWithShape="0">
                <a:schemeClr val="bg2"/>
              </a:outerShdw>
            </a:effectLst>
          </p:spPr>
          <p:txBody>
            <a:bodyPr wrap="none" anchor="ctr"/>
            <a:lstStyle/>
            <a:p>
              <a:pPr>
                <a:defRPr/>
              </a:pPr>
              <a:endParaRPr lang="en-US"/>
            </a:p>
          </p:txBody>
        </p:sp>
      </p:grpSp>
      <p:sp>
        <p:nvSpPr>
          <p:cNvPr id="32" name="AutoShape 12"/>
          <p:cNvSpPr>
            <a:spLocks noChangeArrowheads="1"/>
          </p:cNvSpPr>
          <p:nvPr/>
        </p:nvSpPr>
        <p:spPr bwMode="auto">
          <a:xfrm>
            <a:off x="990600" y="1219200"/>
            <a:ext cx="785813" cy="1582737"/>
          </a:xfrm>
          <a:prstGeom prst="upArrow">
            <a:avLst>
              <a:gd name="adj1" fmla="val 50000"/>
              <a:gd name="adj2" fmla="val 100698"/>
            </a:avLst>
          </a:prstGeom>
          <a:gradFill rotWithShape="0">
            <a:gsLst>
              <a:gs pos="0">
                <a:srgbClr val="FF3300">
                  <a:gamma/>
                  <a:shade val="89804"/>
                  <a:invGamma/>
                </a:srgbClr>
              </a:gs>
              <a:gs pos="50000">
                <a:srgbClr val="FF3300"/>
              </a:gs>
              <a:gs pos="100000">
                <a:srgbClr val="FF3300">
                  <a:gamma/>
                  <a:shade val="89804"/>
                  <a:invGamma/>
                </a:srgbClr>
              </a:gs>
            </a:gsLst>
            <a:lin ang="0" scaled="1"/>
          </a:gradFill>
          <a:ln w="9525">
            <a:no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 name="Freeform 5"/>
          <p:cNvSpPr>
            <a:spLocks/>
          </p:cNvSpPr>
          <p:nvPr/>
        </p:nvSpPr>
        <p:spPr bwMode="auto">
          <a:xfrm>
            <a:off x="1981200" y="1227138"/>
            <a:ext cx="6405563" cy="3986212"/>
          </a:xfrm>
          <a:custGeom>
            <a:avLst/>
            <a:gdLst>
              <a:gd name="T0" fmla="*/ 0 w 4011"/>
              <a:gd name="T1" fmla="*/ 0 h 2511"/>
              <a:gd name="T2" fmla="*/ 0 w 4011"/>
              <a:gd name="T3" fmla="*/ 2510 h 2511"/>
              <a:gd name="T4" fmla="*/ 4010 w 4011"/>
              <a:gd name="T5" fmla="*/ 2510 h 2511"/>
              <a:gd name="T6" fmla="*/ 0 60000 65536"/>
              <a:gd name="T7" fmla="*/ 0 60000 65536"/>
              <a:gd name="T8" fmla="*/ 0 60000 65536"/>
              <a:gd name="T9" fmla="*/ 0 w 4011"/>
              <a:gd name="T10" fmla="*/ 0 h 2511"/>
              <a:gd name="T11" fmla="*/ 4011 w 4011"/>
              <a:gd name="T12" fmla="*/ 2511 h 2511"/>
            </a:gdLst>
            <a:ahLst/>
            <a:cxnLst>
              <a:cxn ang="T6">
                <a:pos x="T0" y="T1"/>
              </a:cxn>
              <a:cxn ang="T7">
                <a:pos x="T2" y="T3"/>
              </a:cxn>
              <a:cxn ang="T8">
                <a:pos x="T4" y="T5"/>
              </a:cxn>
            </a:cxnLst>
            <a:rect l="T9" t="T10" r="T11" b="T12"/>
            <a:pathLst>
              <a:path w="4011" h="2511">
                <a:moveTo>
                  <a:pt x="0" y="0"/>
                </a:moveTo>
                <a:lnTo>
                  <a:pt x="0" y="2510"/>
                </a:lnTo>
                <a:lnTo>
                  <a:pt x="4010" y="2510"/>
                </a:lnTo>
              </a:path>
            </a:pathLst>
          </a:custGeom>
          <a:noFill/>
          <a:ln w="50800" cap="rnd">
            <a:solidFill>
              <a:srgbClr val="000000"/>
            </a:solidFill>
            <a:round/>
            <a:headEnd type="none" w="sm" len="sm"/>
            <a:tailEnd type="none" w="sm" len="sm"/>
          </a:ln>
        </p:spPr>
        <p:txBody>
          <a:bodyPr/>
          <a:lstStyle/>
          <a:p>
            <a:endParaRPr lang="en-US"/>
          </a:p>
        </p:txBody>
      </p:sp>
      <p:sp>
        <p:nvSpPr>
          <p:cNvPr id="34" name="Rectangle 6"/>
          <p:cNvSpPr>
            <a:spLocks noChangeArrowheads="1"/>
          </p:cNvSpPr>
          <p:nvPr/>
        </p:nvSpPr>
        <p:spPr bwMode="auto">
          <a:xfrm>
            <a:off x="2314575" y="2300288"/>
            <a:ext cx="2432050" cy="714375"/>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altLang="en-US" sz="2400" dirty="0">
                <a:solidFill>
                  <a:schemeClr val="tx2"/>
                </a:solidFill>
                <a:latin typeface="Tahoma" charset="0"/>
              </a:rPr>
              <a:t>Scope/Concept</a:t>
            </a:r>
          </a:p>
          <a:p>
            <a:pPr algn="ctr" eaLnBrk="0" hangingPunct="0">
              <a:lnSpc>
                <a:spcPct val="85000"/>
              </a:lnSpc>
              <a:defRPr/>
            </a:pPr>
            <a:r>
              <a:rPr lang="en-US" altLang="en-US" sz="2400" dirty="0">
                <a:solidFill>
                  <a:schemeClr val="tx2"/>
                </a:solidFill>
                <a:latin typeface="Tahoma" charset="0"/>
              </a:rPr>
              <a:t>Development</a:t>
            </a:r>
          </a:p>
        </p:txBody>
      </p:sp>
      <p:sp>
        <p:nvSpPr>
          <p:cNvPr id="35" name="Rectangle 7"/>
          <p:cNvSpPr>
            <a:spLocks noChangeArrowheads="1"/>
          </p:cNvSpPr>
          <p:nvPr/>
        </p:nvSpPr>
        <p:spPr bwMode="auto">
          <a:xfrm>
            <a:off x="3351213" y="3432175"/>
            <a:ext cx="1095375" cy="403225"/>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altLang="en-US" sz="2400" dirty="0">
                <a:solidFill>
                  <a:schemeClr val="tx2"/>
                </a:solidFill>
                <a:latin typeface="Tahoma" charset="0"/>
              </a:rPr>
              <a:t>Design</a:t>
            </a:r>
          </a:p>
        </p:txBody>
      </p:sp>
      <p:sp>
        <p:nvSpPr>
          <p:cNvPr id="36" name="Rectangle 8"/>
          <p:cNvSpPr>
            <a:spLocks noChangeArrowheads="1"/>
          </p:cNvSpPr>
          <p:nvPr/>
        </p:nvSpPr>
        <p:spPr bwMode="auto">
          <a:xfrm>
            <a:off x="4430713" y="4083050"/>
            <a:ext cx="1866900" cy="403225"/>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altLang="en-US" sz="2400" dirty="0">
                <a:solidFill>
                  <a:schemeClr val="tx2"/>
                </a:solidFill>
                <a:latin typeface="Tahoma" charset="0"/>
              </a:rPr>
              <a:t>Construction</a:t>
            </a:r>
          </a:p>
        </p:txBody>
      </p:sp>
      <p:sp>
        <p:nvSpPr>
          <p:cNvPr id="37" name="Rectangle 9"/>
          <p:cNvSpPr>
            <a:spLocks noChangeArrowheads="1"/>
          </p:cNvSpPr>
          <p:nvPr/>
        </p:nvSpPr>
        <p:spPr bwMode="auto">
          <a:xfrm>
            <a:off x="7027863" y="3979863"/>
            <a:ext cx="1882775" cy="714375"/>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altLang="en-US" sz="2400" dirty="0">
                <a:solidFill>
                  <a:schemeClr val="tx2"/>
                </a:solidFill>
                <a:latin typeface="Tahoma" charset="0"/>
              </a:rPr>
              <a:t>Operation &amp;</a:t>
            </a:r>
          </a:p>
          <a:p>
            <a:pPr algn="ctr" eaLnBrk="0" hangingPunct="0">
              <a:lnSpc>
                <a:spcPct val="85000"/>
              </a:lnSpc>
              <a:defRPr/>
            </a:pPr>
            <a:r>
              <a:rPr lang="en-US" altLang="en-US" sz="2400" dirty="0">
                <a:solidFill>
                  <a:schemeClr val="tx2"/>
                </a:solidFill>
                <a:latin typeface="Tahoma" charset="0"/>
              </a:rPr>
              <a:t>Maintenance</a:t>
            </a:r>
          </a:p>
        </p:txBody>
      </p:sp>
      <p:sp>
        <p:nvSpPr>
          <p:cNvPr id="38" name="Arc 14"/>
          <p:cNvSpPr>
            <a:spLocks/>
          </p:cNvSpPr>
          <p:nvPr/>
        </p:nvSpPr>
        <p:spPr bwMode="auto">
          <a:xfrm rot="10800000">
            <a:off x="1981200" y="1219200"/>
            <a:ext cx="4741863" cy="3770313"/>
          </a:xfrm>
          <a:custGeom>
            <a:avLst/>
            <a:gdLst>
              <a:gd name="T0" fmla="*/ 0 w 21600"/>
              <a:gd name="T1" fmla="*/ 0 h 21600"/>
              <a:gd name="T2" fmla="*/ 4741863 w 21600"/>
              <a:gd name="T3" fmla="*/ 3770313 h 21600"/>
              <a:gd name="T4" fmla="*/ 0 w 21600"/>
              <a:gd name="T5" fmla="*/ 37703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rgbClr val="000000"/>
            </a:solidFill>
            <a:round/>
            <a:headEnd type="none" w="sm" len="sm"/>
            <a:tailEnd type="none" w="sm" len="sm"/>
          </a:ln>
        </p:spPr>
        <p:txBody>
          <a:bodyPr wrap="none" anchor="ctr"/>
          <a:lstStyle/>
          <a:p>
            <a:endParaRPr lang="en-US"/>
          </a:p>
        </p:txBody>
      </p:sp>
      <p:sp>
        <p:nvSpPr>
          <p:cNvPr id="39" name="Line 15"/>
          <p:cNvSpPr>
            <a:spLocks noChangeShapeType="1"/>
          </p:cNvSpPr>
          <p:nvPr/>
        </p:nvSpPr>
        <p:spPr bwMode="auto">
          <a:xfrm>
            <a:off x="6723063" y="4989513"/>
            <a:ext cx="1663700" cy="0"/>
          </a:xfrm>
          <a:prstGeom prst="line">
            <a:avLst/>
          </a:prstGeom>
          <a:noFill/>
          <a:ln w="50800">
            <a:solidFill>
              <a:srgbClr val="000000"/>
            </a:solidFill>
            <a:round/>
            <a:headEnd type="none" w="sm" len="sm"/>
            <a:tailEnd type="none" w="sm" len="sm"/>
          </a:ln>
        </p:spPr>
        <p:txBody>
          <a:bodyPr wrap="none" anchor="ctr"/>
          <a:lstStyle/>
          <a:p>
            <a:endParaRPr lang="en-US"/>
          </a:p>
        </p:txBody>
      </p:sp>
      <p:sp>
        <p:nvSpPr>
          <p:cNvPr id="40" name="Oval 39"/>
          <p:cNvSpPr>
            <a:spLocks noChangeArrowheads="1"/>
          </p:cNvSpPr>
          <p:nvPr/>
        </p:nvSpPr>
        <p:spPr bwMode="auto">
          <a:xfrm>
            <a:off x="2170113" y="2505075"/>
            <a:ext cx="260350" cy="260350"/>
          </a:xfrm>
          <a:prstGeom prst="ellipse">
            <a:avLst/>
          </a:prstGeom>
          <a:gradFill rotWithShape="0">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41" name="Oval 40"/>
          <p:cNvSpPr>
            <a:spLocks noChangeArrowheads="1"/>
          </p:cNvSpPr>
          <p:nvPr/>
        </p:nvSpPr>
        <p:spPr bwMode="auto">
          <a:xfrm>
            <a:off x="3065463" y="3603625"/>
            <a:ext cx="260350" cy="260350"/>
          </a:xfrm>
          <a:prstGeom prst="ellipse">
            <a:avLst/>
          </a:prstGeom>
          <a:gradFill rotWithShape="0">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42" name="Oval 41"/>
          <p:cNvSpPr>
            <a:spLocks noChangeArrowheads="1"/>
          </p:cNvSpPr>
          <p:nvPr/>
        </p:nvSpPr>
        <p:spPr bwMode="auto">
          <a:xfrm>
            <a:off x="4267200" y="4343400"/>
            <a:ext cx="260350" cy="260350"/>
          </a:xfrm>
          <a:prstGeom prst="ellipse">
            <a:avLst/>
          </a:prstGeom>
          <a:gradFill rotWithShape="0">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43" name="Oval 42"/>
          <p:cNvSpPr>
            <a:spLocks noChangeArrowheads="1"/>
          </p:cNvSpPr>
          <p:nvPr/>
        </p:nvSpPr>
        <p:spPr bwMode="auto">
          <a:xfrm>
            <a:off x="6781800" y="4800600"/>
            <a:ext cx="260350" cy="260350"/>
          </a:xfrm>
          <a:prstGeom prst="ellipse">
            <a:avLst/>
          </a:prstGeom>
          <a:gradFill rotWithShape="0">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44" name="Rectangle 43"/>
          <p:cNvSpPr>
            <a:spLocks noChangeArrowheads="1"/>
          </p:cNvSpPr>
          <p:nvPr/>
        </p:nvSpPr>
        <p:spPr bwMode="auto">
          <a:xfrm rot="16200000">
            <a:off x="-99617" y="3878337"/>
            <a:ext cx="2958310" cy="930127"/>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altLang="en-US" sz="3200" dirty="0">
                <a:solidFill>
                  <a:schemeClr val="tx2"/>
                </a:solidFill>
                <a:latin typeface="Tahoma" charset="0"/>
              </a:rPr>
              <a:t>Opportunity for</a:t>
            </a:r>
          </a:p>
          <a:p>
            <a:pPr algn="ctr" eaLnBrk="0" hangingPunct="0">
              <a:lnSpc>
                <a:spcPct val="85000"/>
              </a:lnSpc>
              <a:defRPr/>
            </a:pPr>
            <a:r>
              <a:rPr lang="en-US" altLang="en-US" sz="3200" dirty="0">
                <a:solidFill>
                  <a:schemeClr val="tx2"/>
                </a:solidFill>
                <a:latin typeface="Tahoma" charset="0"/>
              </a:rPr>
              <a:t>Change</a:t>
            </a:r>
          </a:p>
        </p:txBody>
      </p:sp>
    </p:spTree>
    <p:extLst>
      <p:ext uri="{BB962C8B-B14F-4D97-AF65-F5344CB8AC3E}">
        <p14:creationId xmlns:p14="http://schemas.microsoft.com/office/powerpoint/2010/main" val="11885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heckerboard(across)">
                                      <p:cBhvr>
                                        <p:cTn id="10" dur="500"/>
                                        <p:tgtEl>
                                          <p:spTgt spid="4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checkerboard(across)">
                                      <p:cBhvr>
                                        <p:cTn id="13" dur="500"/>
                                        <p:tgtEl>
                                          <p:spTgt spid="3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heckerboard(across)">
                                      <p:cBhvr>
                                        <p:cTn id="16" dur="500"/>
                                        <p:tgtEl>
                                          <p:spTgt spid="4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heckerboard(across)">
                                      <p:cBhvr>
                                        <p:cTn id="19" dur="500"/>
                                        <p:tgtEl>
                                          <p:spTgt spid="3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heckerboard(across)">
                                      <p:cBhvr>
                                        <p:cTn id="22" dur="500"/>
                                        <p:tgtEl>
                                          <p:spTgt spid="3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heckerboard(across)">
                                      <p:cBhvr>
                                        <p:cTn id="25" dur="500"/>
                                        <p:tgtEl>
                                          <p:spTgt spid="4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checkerboard(across)">
                                      <p:cBhvr>
                                        <p:cTn id="28" dur="500"/>
                                        <p:tgtEl>
                                          <p:spTgt spid="4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heckerboard(across)">
                                      <p:cBhvr>
                                        <p:cTn id="31" dur="500"/>
                                        <p:tgtEl>
                                          <p:spTgt spid="36"/>
                                        </p:tgtEl>
                                      </p:cBhvr>
                                    </p:animEffect>
                                  </p:childTnLst>
                                </p:cTn>
                              </p:par>
                              <p:par>
                                <p:cTn id="32" presetID="5"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heckerboard(across)">
                                      <p:cBhvr>
                                        <p:cTn id="37" dur="500"/>
                                        <p:tgtEl>
                                          <p:spTgt spid="3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checkerboard(across)">
                                      <p:cBhvr>
                                        <p:cTn id="40" dur="500"/>
                                        <p:tgtEl>
                                          <p:spTgt spid="3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heckerboard(across)">
                                      <p:cBhvr>
                                        <p:cTn id="43" dur="500"/>
                                        <p:tgtEl>
                                          <p:spTgt spid="3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heckerboard(across)">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heckerboard(across)">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P spid="36" grpId="0"/>
      <p:bldP spid="37" grpId="0"/>
      <p:bldP spid="38" grpId="0" animBg="1"/>
      <p:bldP spid="39" grpId="0" animBg="1"/>
      <p:bldP spid="40" grpId="0" animBg="1"/>
      <p:bldP spid="41" grpId="0" animBg="1"/>
      <p:bldP spid="42" grpId="0" animBg="1"/>
      <p:bldP spid="43" grpId="0" animBg="1"/>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025999C2056D42A4AB09CC4AD07BBC" ma:contentTypeVersion="0" ma:contentTypeDescription="Create a new document." ma:contentTypeScope="" ma:versionID="3a94f470f4823fdd677b562aa8f2ea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77DBF-0183-45D2-A685-5D1A40D99B2C}">
  <ds:schemaRefs>
    <ds:schemaRef ds:uri="http://schemas.microsoft.com/sharepoint/v3/contenttype/forms"/>
  </ds:schemaRefs>
</ds:datastoreItem>
</file>

<file path=customXml/itemProps2.xml><?xml version="1.0" encoding="utf-8"?>
<ds:datastoreItem xmlns:ds="http://schemas.openxmlformats.org/officeDocument/2006/customXml" ds:itemID="{31661391-B2DE-4B91-950E-811BC4E9298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E7466FF-3182-41A3-875C-243493360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12049</TotalTime>
  <Words>1788</Words>
  <Application>Microsoft Office PowerPoint</Application>
  <PresentationFormat>On-screen Show (4:3)</PresentationFormat>
  <Paragraphs>564</Paragraphs>
  <Slides>57</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Calibri</vt:lpstr>
      <vt:lpstr>Tahoma</vt:lpstr>
      <vt:lpstr>Times New Roman</vt:lpstr>
      <vt:lpstr>Verdana</vt:lpstr>
      <vt:lpstr>Wingdings</vt:lpstr>
      <vt:lpstr>Office Theme</vt:lpstr>
      <vt:lpstr>CorelDRAW!</vt:lpstr>
      <vt:lpstr>PowerPoint Presentation</vt:lpstr>
      <vt:lpstr>Objectives</vt:lpstr>
      <vt:lpstr>Background</vt:lpstr>
      <vt:lpstr>PowerPoint Presentation</vt:lpstr>
      <vt:lpstr>PowerPoint Presentation</vt:lpstr>
      <vt:lpstr>PowerPoint Presentation</vt:lpstr>
      <vt:lpstr>PowerPoint Presentation</vt:lpstr>
      <vt:lpstr>Why use 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Bull, Bobby</cp:lastModifiedBy>
  <cp:revision>357</cp:revision>
  <cp:lastPrinted>2016-11-22T19:24:53Z</cp:lastPrinted>
  <dcterms:created xsi:type="dcterms:W3CDTF">2013-02-15T23:23:43Z</dcterms:created>
  <dcterms:modified xsi:type="dcterms:W3CDTF">2024-06-14T10:45:27Z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0x01010062025999C2056D42A4AB09CC4AD07BBC</vt:lpwstr>
  </property>
</Properties>
</file>