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8"/>
  </p:notesMasterIdLst>
  <p:handoutMasterIdLst>
    <p:handoutMasterId r:id="rId79"/>
  </p:handoutMasterIdLst>
  <p:sldIdLst>
    <p:sldId id="646" r:id="rId2"/>
    <p:sldId id="718" r:id="rId3"/>
    <p:sldId id="728" r:id="rId4"/>
    <p:sldId id="672" r:id="rId5"/>
    <p:sldId id="719" r:id="rId6"/>
    <p:sldId id="688" r:id="rId7"/>
    <p:sldId id="710" r:id="rId8"/>
    <p:sldId id="689" r:id="rId9"/>
    <p:sldId id="690" r:id="rId10"/>
    <p:sldId id="629" r:id="rId11"/>
    <p:sldId id="691" r:id="rId12"/>
    <p:sldId id="692" r:id="rId13"/>
    <p:sldId id="682" r:id="rId14"/>
    <p:sldId id="648" r:id="rId15"/>
    <p:sldId id="649" r:id="rId16"/>
    <p:sldId id="727" r:id="rId17"/>
    <p:sldId id="693" r:id="rId18"/>
    <p:sldId id="711" r:id="rId19"/>
    <p:sldId id="537" r:id="rId20"/>
    <p:sldId id="712" r:id="rId21"/>
    <p:sldId id="257" r:id="rId22"/>
    <p:sldId id="666" r:id="rId23"/>
    <p:sldId id="730" r:id="rId24"/>
    <p:sldId id="731" r:id="rId25"/>
    <p:sldId id="737" r:id="rId26"/>
    <p:sldId id="738" r:id="rId27"/>
    <p:sldId id="734" r:id="rId28"/>
    <p:sldId id="736" r:id="rId29"/>
    <p:sldId id="732" r:id="rId30"/>
    <p:sldId id="733" r:id="rId31"/>
    <p:sldId id="650" r:id="rId32"/>
    <p:sldId id="651" r:id="rId33"/>
    <p:sldId id="686" r:id="rId34"/>
    <p:sldId id="683" r:id="rId35"/>
    <p:sldId id="687" r:id="rId36"/>
    <p:sldId id="652" r:id="rId37"/>
    <p:sldId id="716" r:id="rId38"/>
    <p:sldId id="717" r:id="rId39"/>
    <p:sldId id="536" r:id="rId40"/>
    <p:sldId id="713" r:id="rId41"/>
    <p:sldId id="653" r:id="rId42"/>
    <p:sldId id="654" r:id="rId43"/>
    <p:sldId id="664" r:id="rId44"/>
    <p:sldId id="665" r:id="rId45"/>
    <p:sldId id="669" r:id="rId46"/>
    <p:sldId id="674" r:id="rId47"/>
    <p:sldId id="668" r:id="rId48"/>
    <p:sldId id="675" r:id="rId49"/>
    <p:sldId id="739" r:id="rId50"/>
    <p:sldId id="673" r:id="rId51"/>
    <p:sldId id="720" r:id="rId52"/>
    <p:sldId id="740" r:id="rId53"/>
    <p:sldId id="744" r:id="rId54"/>
    <p:sldId id="679" r:id="rId55"/>
    <p:sldId id="723" r:id="rId56"/>
    <p:sldId id="724" r:id="rId57"/>
    <p:sldId id="725" r:id="rId58"/>
    <p:sldId id="721" r:id="rId59"/>
    <p:sldId id="722" r:id="rId60"/>
    <p:sldId id="729" r:id="rId61"/>
    <p:sldId id="726" r:id="rId62"/>
    <p:sldId id="680" r:id="rId63"/>
    <p:sldId id="701" r:id="rId64"/>
    <p:sldId id="742" r:id="rId65"/>
    <p:sldId id="743" r:id="rId66"/>
    <p:sldId id="699" r:id="rId67"/>
    <p:sldId id="741" r:id="rId68"/>
    <p:sldId id="703" r:id="rId69"/>
    <p:sldId id="702" r:id="rId70"/>
    <p:sldId id="704" r:id="rId71"/>
    <p:sldId id="709" r:id="rId72"/>
    <p:sldId id="708" r:id="rId73"/>
    <p:sldId id="705" r:id="rId74"/>
    <p:sldId id="707" r:id="rId75"/>
    <p:sldId id="678" r:id="rId76"/>
    <p:sldId id="696" r:id="rId77"/>
  </p:sldIdLst>
  <p:sldSz cx="10080625" cy="7559675"/>
  <p:notesSz cx="6400800" cy="86868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487">
          <p15:clr>
            <a:srgbClr val="A4A3A4"/>
          </p15:clr>
        </p15:guide>
        <p15:guide id="2" pos="177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EDE5C9"/>
    <a:srgbClr val="FBFBF7"/>
    <a:srgbClr val="FFCC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0" autoAdjust="0"/>
    <p:restoredTop sz="76913" autoAdjust="0"/>
  </p:normalViewPr>
  <p:slideViewPr>
    <p:cSldViewPr>
      <p:cViewPr varScale="1">
        <p:scale>
          <a:sx n="59" d="100"/>
          <a:sy n="59" d="100"/>
        </p:scale>
        <p:origin x="1738" y="5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487"/>
        <p:guide pos="1778"/>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4698399622880485E-2"/>
          <c:y val="7.3216925515559014E-2"/>
          <c:w val="0.931443331285841"/>
          <c:h val="0.79220525232117622"/>
        </c:manualLayout>
      </c:layout>
      <c:barChart>
        <c:barDir val="col"/>
        <c:grouping val="clustered"/>
        <c:varyColors val="0"/>
        <c:ser>
          <c:idx val="0"/>
          <c:order val="0"/>
          <c:tx>
            <c:strRef>
              <c:f>Sheet1!$B$1</c:f>
              <c:strCache>
                <c:ptCount val="1"/>
                <c:pt idx="0">
                  <c:v>N</c:v>
                </c:pt>
              </c:strCache>
            </c:strRef>
          </c:tx>
          <c:spPr>
            <a:solidFill>
              <a:schemeClr val="tx1"/>
            </a:solidFill>
            <a:ln w="19050">
              <a:solidFill>
                <a:schemeClr val="lt1"/>
              </a:solidFill>
            </a:ln>
            <a:effectLst/>
          </c:spPr>
          <c:invertIfNegative val="0"/>
          <c:dPt>
            <c:idx val="0"/>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1-F531-4B4D-AB4E-E720C6FDEAEE}"/>
              </c:ext>
            </c:extLst>
          </c:dPt>
          <c:dPt>
            <c:idx val="1"/>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3-F531-4B4D-AB4E-E720C6FDEAEE}"/>
              </c:ext>
            </c:extLst>
          </c:dPt>
          <c:dPt>
            <c:idx val="2"/>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5-F531-4B4D-AB4E-E720C6FDEAEE}"/>
              </c:ext>
            </c:extLst>
          </c:dPt>
          <c:dPt>
            <c:idx val="3"/>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7-F531-4B4D-AB4E-E720C6FDEAEE}"/>
              </c:ext>
            </c:extLst>
          </c:dPt>
          <c:dPt>
            <c:idx val="4"/>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9-F531-4B4D-AB4E-E720C6FDEAEE}"/>
              </c:ext>
            </c:extLst>
          </c:dPt>
          <c:dPt>
            <c:idx val="5"/>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B-F531-4B4D-AB4E-E720C6FDEAEE}"/>
              </c:ext>
            </c:extLst>
          </c:dPt>
          <c:dPt>
            <c:idx val="6"/>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D-F531-4B4D-AB4E-E720C6FDEAEE}"/>
              </c:ext>
            </c:extLst>
          </c:dPt>
          <c:dPt>
            <c:idx val="7"/>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0F-F531-4B4D-AB4E-E720C6FDEAEE}"/>
              </c:ext>
            </c:extLst>
          </c:dPt>
          <c:dPt>
            <c:idx val="8"/>
            <c:invertIfNegative val="0"/>
            <c:bubble3D val="0"/>
            <c:spPr>
              <a:solidFill>
                <a:schemeClr val="tx1"/>
              </a:solidFill>
              <a:ln w="19050">
                <a:solidFill>
                  <a:schemeClr val="lt1"/>
                </a:solidFill>
              </a:ln>
              <a:effectLst/>
            </c:spPr>
            <c:extLst>
              <c:ext xmlns:c16="http://schemas.microsoft.com/office/drawing/2014/chart" uri="{C3380CC4-5D6E-409C-BE32-E72D297353CC}">
                <c16:uniqueId val="{00000011-F531-4B4D-AB4E-E720C6FDEAEE}"/>
              </c:ext>
            </c:extLst>
          </c:dPt>
          <c:cat>
            <c:strRef>
              <c:f>Sheet1!$A$2:$A$10</c:f>
              <c:strCache>
                <c:ptCount val="9"/>
                <c:pt idx="0">
                  <c:v> 5 - Prestressed concrete</c:v>
                </c:pt>
                <c:pt idx="1">
                  <c:v> 1 - Reinforced Concrete</c:v>
                </c:pt>
                <c:pt idx="2">
                  <c:v> 3 - Steel</c:v>
                </c:pt>
                <c:pt idx="3">
                  <c:v> 2 - Reinforced Concrete Continuous</c:v>
                </c:pt>
                <c:pt idx="4">
                  <c:v> 4 - Steel continuous</c:v>
                </c:pt>
                <c:pt idx="5">
                  <c:v> 7 - Wood or Timber</c:v>
                </c:pt>
                <c:pt idx="6">
                  <c:v> 6 - Prestressed concrete continuous</c:v>
                </c:pt>
                <c:pt idx="7">
                  <c:v> 9 - Aluminum, Wrought Iron, or Cast Iron</c:v>
                </c:pt>
                <c:pt idx="8">
                  <c:v> 0 - Other</c:v>
                </c:pt>
              </c:strCache>
            </c:strRef>
          </c:cat>
          <c:val>
            <c:numRef>
              <c:f>Sheet1!$B$2:$B$10</c:f>
              <c:numCache>
                <c:formatCode>General</c:formatCode>
                <c:ptCount val="9"/>
                <c:pt idx="0">
                  <c:v>6410</c:v>
                </c:pt>
                <c:pt idx="1">
                  <c:v>3717</c:v>
                </c:pt>
                <c:pt idx="2">
                  <c:v>837</c:v>
                </c:pt>
                <c:pt idx="3">
                  <c:v>790</c:v>
                </c:pt>
                <c:pt idx="4">
                  <c:v>603</c:v>
                </c:pt>
                <c:pt idx="5">
                  <c:v>333</c:v>
                </c:pt>
                <c:pt idx="6">
                  <c:v>206</c:v>
                </c:pt>
                <c:pt idx="7">
                  <c:v>51</c:v>
                </c:pt>
                <c:pt idx="8">
                  <c:v>5</c:v>
                </c:pt>
              </c:numCache>
            </c:numRef>
          </c:val>
          <c:extLst>
            <c:ext xmlns:c16="http://schemas.microsoft.com/office/drawing/2014/chart" uri="{C3380CC4-5D6E-409C-BE32-E72D297353CC}">
              <c16:uniqueId val="{00000000-C50C-4160-96C8-3785821DDA57}"/>
            </c:ext>
          </c:extLst>
        </c:ser>
        <c:dLbls>
          <c:showLegendKey val="0"/>
          <c:showVal val="0"/>
          <c:showCatName val="0"/>
          <c:showSerName val="0"/>
          <c:showPercent val="0"/>
          <c:showBubbleSize val="0"/>
        </c:dLbls>
        <c:gapWidth val="100"/>
        <c:axId val="1572225359"/>
        <c:axId val="1572234959"/>
      </c:barChart>
      <c:catAx>
        <c:axId val="157222535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2234959"/>
        <c:crosses val="autoZero"/>
        <c:auto val="1"/>
        <c:lblAlgn val="ctr"/>
        <c:lblOffset val="100"/>
        <c:noMultiLvlLbl val="0"/>
      </c:catAx>
      <c:valAx>
        <c:axId val="1572234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2225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solidFill>
            <a:ln>
              <a:noFill/>
            </a:ln>
            <a:effectLst/>
          </c:spPr>
          <c:invertIfNegative val="0"/>
          <c:cat>
            <c:strRef>
              <c:f>Sheet1!$G$2:$G$15</c:f>
              <c:strCache>
                <c:ptCount val="14"/>
                <c:pt idx="0">
                  <c:v>1900-1909</c:v>
                </c:pt>
                <c:pt idx="1">
                  <c:v>1900-1910</c:v>
                </c:pt>
                <c:pt idx="2">
                  <c:v>1911 to 1920</c:v>
                </c:pt>
                <c:pt idx="3">
                  <c:v>1921 to 1930</c:v>
                </c:pt>
                <c:pt idx="4">
                  <c:v>1931 to 1940</c:v>
                </c:pt>
                <c:pt idx="5">
                  <c:v>1941 to 1950</c:v>
                </c:pt>
                <c:pt idx="6">
                  <c:v>1951 to 1960</c:v>
                </c:pt>
                <c:pt idx="7">
                  <c:v>1961 to 1970</c:v>
                </c:pt>
                <c:pt idx="8">
                  <c:v>1971 to 1980</c:v>
                </c:pt>
                <c:pt idx="9">
                  <c:v>1981 to 1990</c:v>
                </c:pt>
                <c:pt idx="10">
                  <c:v>1991 to 2000</c:v>
                </c:pt>
                <c:pt idx="11">
                  <c:v>2001 to 2010</c:v>
                </c:pt>
                <c:pt idx="12">
                  <c:v>2011 to 2020</c:v>
                </c:pt>
                <c:pt idx="13">
                  <c:v>2021 to 2030</c:v>
                </c:pt>
              </c:strCache>
            </c:strRef>
          </c:cat>
          <c:val>
            <c:numRef>
              <c:f>Sheet1!$H$2:$H$15</c:f>
              <c:numCache>
                <c:formatCode>General</c:formatCode>
                <c:ptCount val="14"/>
                <c:pt idx="0">
                  <c:v>2</c:v>
                </c:pt>
                <c:pt idx="1">
                  <c:v>15</c:v>
                </c:pt>
                <c:pt idx="2">
                  <c:v>13</c:v>
                </c:pt>
                <c:pt idx="3">
                  <c:v>128</c:v>
                </c:pt>
                <c:pt idx="4">
                  <c:v>184</c:v>
                </c:pt>
                <c:pt idx="5">
                  <c:v>371</c:v>
                </c:pt>
                <c:pt idx="6">
                  <c:v>1317</c:v>
                </c:pt>
                <c:pt idx="7">
                  <c:v>2197</c:v>
                </c:pt>
                <c:pt idx="8">
                  <c:v>1876</c:v>
                </c:pt>
                <c:pt idx="9">
                  <c:v>1626</c:v>
                </c:pt>
                <c:pt idx="10">
                  <c:v>1755</c:v>
                </c:pt>
                <c:pt idx="11">
                  <c:v>1640</c:v>
                </c:pt>
                <c:pt idx="12">
                  <c:v>1442</c:v>
                </c:pt>
                <c:pt idx="13">
                  <c:v>386</c:v>
                </c:pt>
              </c:numCache>
            </c:numRef>
          </c:val>
          <c:extLst>
            <c:ext xmlns:c16="http://schemas.microsoft.com/office/drawing/2014/chart" uri="{C3380CC4-5D6E-409C-BE32-E72D297353CC}">
              <c16:uniqueId val="{00000000-FDB2-4362-BA11-857FCCCB5C1F}"/>
            </c:ext>
          </c:extLst>
        </c:ser>
        <c:dLbls>
          <c:showLegendKey val="0"/>
          <c:showVal val="0"/>
          <c:showCatName val="0"/>
          <c:showSerName val="0"/>
          <c:showPercent val="0"/>
          <c:showBubbleSize val="0"/>
        </c:dLbls>
        <c:gapWidth val="219"/>
        <c:overlap val="-27"/>
        <c:axId val="1152712080"/>
        <c:axId val="1152711600"/>
      </c:barChart>
      <c:catAx>
        <c:axId val="115271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52711600"/>
        <c:crosses val="autoZero"/>
        <c:auto val="1"/>
        <c:lblAlgn val="ctr"/>
        <c:lblOffset val="100"/>
        <c:noMultiLvlLbl val="0"/>
      </c:catAx>
      <c:valAx>
        <c:axId val="1152711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2712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tx1"/>
            </a:solidFill>
            <a:ln>
              <a:noFill/>
            </a:ln>
            <a:effectLst/>
          </c:spPr>
          <c:invertIfNegative val="0"/>
          <c:cat>
            <c:strRef>
              <c:f>Sheet1!$L$4:$L$12</c:f>
              <c:strCache>
                <c:ptCount val="9"/>
                <c:pt idx="0">
                  <c:v>1981 to 1985</c:v>
                </c:pt>
                <c:pt idx="1">
                  <c:v>1986 to 1990</c:v>
                </c:pt>
                <c:pt idx="2">
                  <c:v>1991 to 1995</c:v>
                </c:pt>
                <c:pt idx="3">
                  <c:v>1996 to 2000</c:v>
                </c:pt>
                <c:pt idx="4">
                  <c:v>2001 to 2005</c:v>
                </c:pt>
                <c:pt idx="5">
                  <c:v>2006 to 2010</c:v>
                </c:pt>
                <c:pt idx="6">
                  <c:v>2011 to 2015</c:v>
                </c:pt>
                <c:pt idx="7">
                  <c:v>2016 to 2020</c:v>
                </c:pt>
                <c:pt idx="8">
                  <c:v>2021 to 2025</c:v>
                </c:pt>
              </c:strCache>
            </c:strRef>
          </c:cat>
          <c:val>
            <c:numRef>
              <c:f>Sheet1!$M$4:$M$12</c:f>
              <c:numCache>
                <c:formatCode>General</c:formatCode>
                <c:ptCount val="9"/>
                <c:pt idx="0">
                  <c:v>204</c:v>
                </c:pt>
                <c:pt idx="1">
                  <c:v>589</c:v>
                </c:pt>
                <c:pt idx="2">
                  <c:v>1250</c:v>
                </c:pt>
                <c:pt idx="3">
                  <c:v>1320</c:v>
                </c:pt>
                <c:pt idx="4">
                  <c:v>1371</c:v>
                </c:pt>
                <c:pt idx="5">
                  <c:v>2315</c:v>
                </c:pt>
                <c:pt idx="6">
                  <c:v>2443</c:v>
                </c:pt>
                <c:pt idx="7">
                  <c:v>1940</c:v>
                </c:pt>
                <c:pt idx="8">
                  <c:v>1506</c:v>
                </c:pt>
              </c:numCache>
            </c:numRef>
          </c:val>
          <c:extLst>
            <c:ext xmlns:c16="http://schemas.microsoft.com/office/drawing/2014/chart" uri="{C3380CC4-5D6E-409C-BE32-E72D297353CC}">
              <c16:uniqueId val="{00000000-8D63-48A1-A015-020D9DE43861}"/>
            </c:ext>
          </c:extLst>
        </c:ser>
        <c:dLbls>
          <c:showLegendKey val="0"/>
          <c:showVal val="0"/>
          <c:showCatName val="0"/>
          <c:showSerName val="0"/>
          <c:showPercent val="0"/>
          <c:showBubbleSize val="0"/>
        </c:dLbls>
        <c:gapWidth val="150"/>
        <c:overlap val="100"/>
        <c:axId val="1735957376"/>
        <c:axId val="1735950176"/>
      </c:barChart>
      <c:catAx>
        <c:axId val="173595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35950176"/>
        <c:crosses val="autoZero"/>
        <c:auto val="1"/>
        <c:lblAlgn val="ctr"/>
        <c:lblOffset val="100"/>
        <c:noMultiLvlLbl val="0"/>
      </c:catAx>
      <c:valAx>
        <c:axId val="1735950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5957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16F0D6-2BA0-48F1-8BD5-330B0C7ED7CF}"/>
              </a:ext>
            </a:extLst>
          </p:cNvPr>
          <p:cNvSpPr>
            <a:spLocks noGrp="1"/>
          </p:cNvSpPr>
          <p:nvPr>
            <p:ph type="hdr" sz="quarter"/>
          </p:nvPr>
        </p:nvSpPr>
        <p:spPr>
          <a:xfrm>
            <a:off x="0" y="0"/>
            <a:ext cx="2774950" cy="436563"/>
          </a:xfrm>
          <a:prstGeom prst="rect">
            <a:avLst/>
          </a:prstGeom>
        </p:spPr>
        <p:txBody>
          <a:bodyPr vert="horz" lIns="77356" tIns="38677" rIns="77356" bIns="38677" rtlCol="0"/>
          <a:lstStyle>
            <a:lvl1pPr algn="l" eaLnBrk="1">
              <a:lnSpc>
                <a:spcPct val="93000"/>
              </a:lnSpc>
              <a:buClr>
                <a:srgbClr val="000000"/>
              </a:buClr>
              <a:buSzPct val="100000"/>
              <a:buFont typeface="Times New Roman" panose="02020603050405020304" pitchFamily="18" charset="0"/>
              <a:buNone/>
              <a:defRPr sz="900">
                <a:ea typeface="+mn-ea"/>
                <a:cs typeface="Arial Unicode MS" panose="020B0604020202020204" pitchFamily="34" charset="-128"/>
              </a:defRPr>
            </a:lvl1pPr>
          </a:lstStyle>
          <a:p>
            <a:pPr>
              <a:defRPr/>
            </a:pPr>
            <a:endParaRPr lang="en-US" dirty="0"/>
          </a:p>
        </p:txBody>
      </p:sp>
      <p:sp>
        <p:nvSpPr>
          <p:cNvPr id="3" name="Date Placeholder 2">
            <a:extLst>
              <a:ext uri="{FF2B5EF4-FFF2-40B4-BE49-F238E27FC236}">
                <a16:creationId xmlns:a16="http://schemas.microsoft.com/office/drawing/2014/main" id="{CCEEF945-568F-46D1-B0DE-D088218BD6B3}"/>
              </a:ext>
            </a:extLst>
          </p:cNvPr>
          <p:cNvSpPr>
            <a:spLocks noGrp="1"/>
          </p:cNvSpPr>
          <p:nvPr>
            <p:ph type="dt" sz="quarter" idx="1"/>
          </p:nvPr>
        </p:nvSpPr>
        <p:spPr>
          <a:xfrm>
            <a:off x="3625850" y="0"/>
            <a:ext cx="2773363" cy="436563"/>
          </a:xfrm>
          <a:prstGeom prst="rect">
            <a:avLst/>
          </a:prstGeom>
        </p:spPr>
        <p:txBody>
          <a:bodyPr vert="horz" lIns="77356" tIns="38677" rIns="77356" bIns="38677" rtlCol="0"/>
          <a:lstStyle>
            <a:lvl1pPr algn="r" eaLnBrk="1">
              <a:lnSpc>
                <a:spcPct val="93000"/>
              </a:lnSpc>
              <a:buClr>
                <a:srgbClr val="000000"/>
              </a:buClr>
              <a:buSzPct val="100000"/>
              <a:buFont typeface="Times New Roman" panose="02020603050405020304" pitchFamily="18" charset="0"/>
              <a:buNone/>
              <a:defRPr sz="900">
                <a:ea typeface="+mn-ea"/>
                <a:cs typeface="Arial Unicode MS" panose="020B0604020202020204" pitchFamily="34" charset="-128"/>
              </a:defRPr>
            </a:lvl1pPr>
          </a:lstStyle>
          <a:p>
            <a:pPr>
              <a:defRPr/>
            </a:pPr>
            <a:fld id="{AE169B0D-BD6C-4CA0-A8CD-FD625BC82B31}" type="datetimeFigureOut">
              <a:rPr lang="en-US"/>
              <a:pPr>
                <a:defRPr/>
              </a:pPr>
              <a:t>6/13/2024</a:t>
            </a:fld>
            <a:endParaRPr lang="en-US" dirty="0"/>
          </a:p>
        </p:txBody>
      </p:sp>
      <p:sp>
        <p:nvSpPr>
          <p:cNvPr id="4" name="Footer Placeholder 3">
            <a:extLst>
              <a:ext uri="{FF2B5EF4-FFF2-40B4-BE49-F238E27FC236}">
                <a16:creationId xmlns:a16="http://schemas.microsoft.com/office/drawing/2014/main" id="{BB1CEC15-BEFA-4C2A-88B9-85CE1AC5A0E3}"/>
              </a:ext>
            </a:extLst>
          </p:cNvPr>
          <p:cNvSpPr>
            <a:spLocks noGrp="1"/>
          </p:cNvSpPr>
          <p:nvPr>
            <p:ph type="ftr" sz="quarter" idx="2"/>
          </p:nvPr>
        </p:nvSpPr>
        <p:spPr>
          <a:xfrm>
            <a:off x="0" y="8250238"/>
            <a:ext cx="2774950" cy="436562"/>
          </a:xfrm>
          <a:prstGeom prst="rect">
            <a:avLst/>
          </a:prstGeom>
        </p:spPr>
        <p:txBody>
          <a:bodyPr vert="horz" lIns="77356" tIns="38677" rIns="77356" bIns="38677" rtlCol="0" anchor="b"/>
          <a:lstStyle>
            <a:lvl1pPr algn="l" eaLnBrk="1">
              <a:lnSpc>
                <a:spcPct val="93000"/>
              </a:lnSpc>
              <a:buClr>
                <a:srgbClr val="000000"/>
              </a:buClr>
              <a:buSzPct val="100000"/>
              <a:buFont typeface="Times New Roman" panose="02020603050405020304" pitchFamily="18" charset="0"/>
              <a:buNone/>
              <a:defRPr sz="900">
                <a:ea typeface="+mn-ea"/>
                <a:cs typeface="Arial Unicode MS" panose="020B0604020202020204" pitchFamily="34" charset="-128"/>
              </a:defRPr>
            </a:lvl1pPr>
          </a:lstStyle>
          <a:p>
            <a:pPr>
              <a:defRPr/>
            </a:pPr>
            <a:endParaRPr lang="en-US" dirty="0"/>
          </a:p>
        </p:txBody>
      </p:sp>
      <p:sp>
        <p:nvSpPr>
          <p:cNvPr id="5" name="Slide Number Placeholder 4">
            <a:extLst>
              <a:ext uri="{FF2B5EF4-FFF2-40B4-BE49-F238E27FC236}">
                <a16:creationId xmlns:a16="http://schemas.microsoft.com/office/drawing/2014/main" id="{A669C2D9-8CEF-48F5-BBDF-5D49207F45DD}"/>
              </a:ext>
            </a:extLst>
          </p:cNvPr>
          <p:cNvSpPr>
            <a:spLocks noGrp="1"/>
          </p:cNvSpPr>
          <p:nvPr>
            <p:ph type="sldNum" sz="quarter" idx="3"/>
          </p:nvPr>
        </p:nvSpPr>
        <p:spPr>
          <a:xfrm>
            <a:off x="3625850" y="8250238"/>
            <a:ext cx="2773363" cy="436562"/>
          </a:xfrm>
          <a:prstGeom prst="rect">
            <a:avLst/>
          </a:prstGeom>
        </p:spPr>
        <p:txBody>
          <a:bodyPr vert="horz" wrap="square" lIns="77356" tIns="38677" rIns="77356" bIns="38677"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defRPr sz="900"/>
            </a:lvl1pPr>
          </a:lstStyle>
          <a:p>
            <a:fld id="{FDABBB9E-FC6D-4FF2-B741-C6932D30D8B8}"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57ACD2E2-B700-41C0-A9DA-220EE2D6980F}"/>
              </a:ext>
            </a:extLst>
          </p:cNvPr>
          <p:cNvSpPr>
            <a:spLocks noChangeArrowheads="1"/>
          </p:cNvSpPr>
          <p:nvPr/>
        </p:nvSpPr>
        <p:spPr bwMode="auto">
          <a:xfrm>
            <a:off x="0" y="0"/>
            <a:ext cx="6400800" cy="86868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7356" tIns="38677" rIns="77356" bIns="38677" anchor="ctr"/>
          <a:lstStyle/>
          <a:p>
            <a:pPr eaLnBrk="1">
              <a:lnSpc>
                <a:spcPct val="93000"/>
              </a:lnSpc>
              <a:buClr>
                <a:srgbClr val="000000"/>
              </a:buClr>
              <a:buSzPct val="100000"/>
              <a:buFont typeface="Times New Roman" panose="02020603050405020304" pitchFamily="18" charset="0"/>
              <a:buNone/>
            </a:pPr>
            <a:endParaRPr lang="en-US" altLang="en-US" dirty="0"/>
          </a:p>
        </p:txBody>
      </p:sp>
      <p:sp>
        <p:nvSpPr>
          <p:cNvPr id="2051" name="Rectangle 2">
            <a:extLst>
              <a:ext uri="{FF2B5EF4-FFF2-40B4-BE49-F238E27FC236}">
                <a16:creationId xmlns:a16="http://schemas.microsoft.com/office/drawing/2014/main" id="{9C15350F-FD31-499B-9CDD-4D4FD4B754CC}"/>
              </a:ext>
            </a:extLst>
          </p:cNvPr>
          <p:cNvSpPr>
            <a:spLocks noGrp="1" noRot="1" noChangeAspect="1" noChangeArrowheads="1"/>
          </p:cNvSpPr>
          <p:nvPr>
            <p:ph type="sldImg"/>
          </p:nvPr>
        </p:nvSpPr>
        <p:spPr bwMode="auto">
          <a:xfrm>
            <a:off x="1030288" y="658813"/>
            <a:ext cx="4338637" cy="325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3">
            <a:extLst>
              <a:ext uri="{FF2B5EF4-FFF2-40B4-BE49-F238E27FC236}">
                <a16:creationId xmlns:a16="http://schemas.microsoft.com/office/drawing/2014/main" id="{FE01A41C-0C0D-4A50-80E2-F7208E90EAF9}"/>
              </a:ext>
            </a:extLst>
          </p:cNvPr>
          <p:cNvSpPr>
            <a:spLocks noGrp="1" noChangeArrowheads="1"/>
          </p:cNvSpPr>
          <p:nvPr>
            <p:ph type="body"/>
          </p:nvPr>
        </p:nvSpPr>
        <p:spPr bwMode="auto">
          <a:xfrm>
            <a:off x="641350" y="4125913"/>
            <a:ext cx="5118100" cy="390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
        <p:nvSpPr>
          <p:cNvPr id="2053" name="Text Box 4">
            <a:extLst>
              <a:ext uri="{FF2B5EF4-FFF2-40B4-BE49-F238E27FC236}">
                <a16:creationId xmlns:a16="http://schemas.microsoft.com/office/drawing/2014/main" id="{1FBA7EC7-21C9-4F6A-8EFC-45D194E1691B}"/>
              </a:ext>
            </a:extLst>
          </p:cNvPr>
          <p:cNvSpPr txBox="1">
            <a:spLocks noChangeArrowheads="1"/>
          </p:cNvSpPr>
          <p:nvPr/>
        </p:nvSpPr>
        <p:spPr bwMode="auto">
          <a:xfrm>
            <a:off x="0" y="0"/>
            <a:ext cx="2776538"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7356" tIns="38677" rIns="77356" bIns="38677" anchor="ctr"/>
          <a:lstStyle/>
          <a:p>
            <a:pPr eaLnBrk="1">
              <a:lnSpc>
                <a:spcPct val="93000"/>
              </a:lnSpc>
              <a:buClr>
                <a:srgbClr val="000000"/>
              </a:buClr>
              <a:buSzPct val="100000"/>
              <a:buFont typeface="Times New Roman" panose="02020603050405020304" pitchFamily="18" charset="0"/>
              <a:buNone/>
            </a:pPr>
            <a:endParaRPr lang="en-US" altLang="en-US" dirty="0"/>
          </a:p>
        </p:txBody>
      </p:sp>
      <p:sp>
        <p:nvSpPr>
          <p:cNvPr id="2054" name="Text Box 5">
            <a:extLst>
              <a:ext uri="{FF2B5EF4-FFF2-40B4-BE49-F238E27FC236}">
                <a16:creationId xmlns:a16="http://schemas.microsoft.com/office/drawing/2014/main" id="{6382B568-57F6-4CFB-A02B-ABFB6BD8E01C}"/>
              </a:ext>
            </a:extLst>
          </p:cNvPr>
          <p:cNvSpPr txBox="1">
            <a:spLocks noChangeArrowheads="1"/>
          </p:cNvSpPr>
          <p:nvPr/>
        </p:nvSpPr>
        <p:spPr bwMode="auto">
          <a:xfrm>
            <a:off x="3622675" y="0"/>
            <a:ext cx="2776538"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7356" tIns="38677" rIns="77356" bIns="38677" anchor="ctr"/>
          <a:lstStyle/>
          <a:p>
            <a:pPr eaLnBrk="1">
              <a:lnSpc>
                <a:spcPct val="93000"/>
              </a:lnSpc>
              <a:buClr>
                <a:srgbClr val="000000"/>
              </a:buClr>
              <a:buSzPct val="100000"/>
              <a:buFont typeface="Times New Roman" panose="02020603050405020304" pitchFamily="18" charset="0"/>
              <a:buNone/>
            </a:pPr>
            <a:endParaRPr lang="en-US" altLang="en-US" dirty="0"/>
          </a:p>
        </p:txBody>
      </p:sp>
      <p:sp>
        <p:nvSpPr>
          <p:cNvPr id="2055" name="Text Box 6">
            <a:extLst>
              <a:ext uri="{FF2B5EF4-FFF2-40B4-BE49-F238E27FC236}">
                <a16:creationId xmlns:a16="http://schemas.microsoft.com/office/drawing/2014/main" id="{34DEDF93-71A5-429E-9A0F-0A15B8FF51C5}"/>
              </a:ext>
            </a:extLst>
          </p:cNvPr>
          <p:cNvSpPr txBox="1">
            <a:spLocks noChangeArrowheads="1"/>
          </p:cNvSpPr>
          <p:nvPr/>
        </p:nvSpPr>
        <p:spPr bwMode="auto">
          <a:xfrm>
            <a:off x="0" y="8251825"/>
            <a:ext cx="2776538"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7356" tIns="38677" rIns="77356" bIns="38677" anchor="ctr"/>
          <a:lstStyle/>
          <a:p>
            <a:pPr eaLnBrk="1">
              <a:lnSpc>
                <a:spcPct val="93000"/>
              </a:lnSpc>
              <a:buClr>
                <a:srgbClr val="000000"/>
              </a:buClr>
              <a:buSzPct val="100000"/>
              <a:buFont typeface="Times New Roman" panose="02020603050405020304" pitchFamily="18" charset="0"/>
              <a:buNone/>
            </a:pPr>
            <a:endParaRPr lang="en-US" altLang="en-US" dirty="0"/>
          </a:p>
        </p:txBody>
      </p:sp>
      <p:sp>
        <p:nvSpPr>
          <p:cNvPr id="3" name="Rectangle 7">
            <a:extLst>
              <a:ext uri="{FF2B5EF4-FFF2-40B4-BE49-F238E27FC236}">
                <a16:creationId xmlns:a16="http://schemas.microsoft.com/office/drawing/2014/main" id="{73DDD5C9-853A-4463-B430-707A1C313340}"/>
              </a:ext>
            </a:extLst>
          </p:cNvPr>
          <p:cNvSpPr>
            <a:spLocks noGrp="1" noChangeArrowheads="1"/>
          </p:cNvSpPr>
          <p:nvPr>
            <p:ph type="sldNum"/>
          </p:nvPr>
        </p:nvSpPr>
        <p:spPr bwMode="auto">
          <a:xfrm>
            <a:off x="3622675" y="8251825"/>
            <a:ext cx="27749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SzPct val="100000"/>
              <a:tabLst>
                <a:tab pos="0" algn="l"/>
                <a:tab pos="385763" algn="l"/>
                <a:tab pos="773113" algn="l"/>
                <a:tab pos="1158875" algn="l"/>
                <a:tab pos="1546225" algn="l"/>
                <a:tab pos="1933575" algn="l"/>
                <a:tab pos="2319338" algn="l"/>
                <a:tab pos="2706688" algn="l"/>
                <a:tab pos="3094038" algn="l"/>
                <a:tab pos="3479800" algn="l"/>
                <a:tab pos="3867150" algn="l"/>
                <a:tab pos="4254500" algn="l"/>
                <a:tab pos="4640263" algn="l"/>
                <a:tab pos="5027613" algn="l"/>
                <a:tab pos="5413375" algn="l"/>
                <a:tab pos="5800725" algn="l"/>
                <a:tab pos="6188075" algn="l"/>
                <a:tab pos="6573838" algn="l"/>
                <a:tab pos="6961188" algn="l"/>
                <a:tab pos="7348538" algn="l"/>
                <a:tab pos="7734300" algn="l"/>
              </a:tabLst>
              <a:defRPr sz="1200">
                <a:solidFill>
                  <a:srgbClr val="000000"/>
                </a:solidFill>
                <a:latin typeface="Times New Roman" panose="02020603050405020304" pitchFamily="18" charset="0"/>
              </a:defRPr>
            </a:lvl1pPr>
          </a:lstStyle>
          <a:p>
            <a:fld id="{3506B5FB-ED18-4B19-83CB-1A4D6AC58C1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2038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10</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10</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91765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11</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11</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At the genesis of the bridge inspection program, Florida bridge failures coincided with national bridge failures.</a:t>
            </a:r>
          </a:p>
          <a:p>
            <a:r>
              <a:rPr lang="en-US" altLang="en-US" dirty="0"/>
              <a:t>Thereafter, maintenance and repair funding, at least for State bridges, was not an afterthought. </a:t>
            </a:r>
          </a:p>
          <a:p>
            <a:endParaRPr lang="en-US" altLang="en-US" dirty="0"/>
          </a:p>
        </p:txBody>
      </p:sp>
    </p:spTree>
    <p:extLst>
      <p:ext uri="{BB962C8B-B14F-4D97-AF65-F5344CB8AC3E}">
        <p14:creationId xmlns:p14="http://schemas.microsoft.com/office/powerpoint/2010/main" val="3416136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12</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12</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4868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13</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13</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082799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14</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14</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55134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15</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15</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06822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16</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16</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What’s it worth?</a:t>
            </a:r>
          </a:p>
          <a:p>
            <a:r>
              <a:rPr lang="en-US" altLang="en-US" dirty="0"/>
              <a:t>What’s it do?</a:t>
            </a:r>
          </a:p>
        </p:txBody>
      </p:sp>
    </p:spTree>
    <p:extLst>
      <p:ext uri="{BB962C8B-B14F-4D97-AF65-F5344CB8AC3E}">
        <p14:creationId xmlns:p14="http://schemas.microsoft.com/office/powerpoint/2010/main" val="1658647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17</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17</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condition, posting, &amp; permits</a:t>
            </a:r>
          </a:p>
        </p:txBody>
      </p:sp>
    </p:spTree>
    <p:extLst>
      <p:ext uri="{BB962C8B-B14F-4D97-AF65-F5344CB8AC3E}">
        <p14:creationId xmlns:p14="http://schemas.microsoft.com/office/powerpoint/2010/main" val="2362818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18</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18</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This is what triggers a load rating – </a:t>
            </a:r>
          </a:p>
          <a:p>
            <a:r>
              <a:rPr lang="en-US" altLang="en-US" dirty="0"/>
              <a:t>INSPECTIONS – age of rating, conditions, or posting</a:t>
            </a:r>
          </a:p>
          <a:p>
            <a:r>
              <a:rPr lang="en-US" altLang="en-US" dirty="0"/>
              <a:t>WIDENING/REHAPS – whether the bridge is sufficiently strong to reinvest?</a:t>
            </a:r>
          </a:p>
          <a:p>
            <a:r>
              <a:rPr lang="en-US" altLang="en-US" dirty="0"/>
              <a:t>	For widening/rehab, Design wants an Inventory Rating, while Maintenance wants an Operating Rating. </a:t>
            </a:r>
          </a:p>
          <a:p>
            <a:r>
              <a:rPr lang="en-US" altLang="en-US" dirty="0"/>
              <a:t>	LFR/LRFR, 60 tons Operating/Permit HS20/FL120 is the requirement. It that’s true, the Inventory rating will be fine.</a:t>
            </a:r>
          </a:p>
          <a:p>
            <a:r>
              <a:rPr lang="en-US" altLang="en-US" dirty="0"/>
              <a:t>OVERLOADS – while these typically do not induce a new load rating, many thousands of rating factor inferences are made every day, based upon the existing load rating inventory </a:t>
            </a:r>
          </a:p>
          <a:p>
            <a:endParaRPr lang="en-US" altLang="en-US" dirty="0"/>
          </a:p>
          <a:p>
            <a:endParaRPr lang="en-US" altLang="en-US" dirty="0"/>
          </a:p>
        </p:txBody>
      </p:sp>
    </p:spTree>
    <p:extLst>
      <p:ext uri="{BB962C8B-B14F-4D97-AF65-F5344CB8AC3E}">
        <p14:creationId xmlns:p14="http://schemas.microsoft.com/office/powerpoint/2010/main" val="1152993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F732990-5C5F-EA0D-847A-36B947ECE6A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996D025F-0D57-4F8B-A4D1-3311EDD9A6B0}" type="slidenum">
              <a:rPr lang="en-US" altLang="en-US" smtClean="0"/>
              <a:pPr>
                <a:spcBef>
                  <a:spcPct val="0"/>
                </a:spcBef>
                <a:buClrTx/>
                <a:buFontTx/>
                <a:buNone/>
              </a:pPr>
              <a:t>19</a:t>
            </a:fld>
            <a:endParaRPr lang="en-US" altLang="en-US"/>
          </a:p>
        </p:txBody>
      </p:sp>
      <p:sp>
        <p:nvSpPr>
          <p:cNvPr id="14339" name="Text Box 1">
            <a:extLst>
              <a:ext uri="{FF2B5EF4-FFF2-40B4-BE49-F238E27FC236}">
                <a16:creationId xmlns:a16="http://schemas.microsoft.com/office/drawing/2014/main" id="{BBB53A60-D419-08D2-B651-5D47A713EA09}"/>
              </a:ext>
            </a:extLst>
          </p:cNvPr>
          <p:cNvSpPr txBox="1">
            <a:spLocks noChangeArrowheads="1"/>
          </p:cNvSpPr>
          <p:nvPr/>
        </p:nvSpPr>
        <p:spPr bwMode="auto">
          <a:xfrm>
            <a:off x="3622675" y="8251825"/>
            <a:ext cx="2776538"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FD41E2F2-6862-4568-A152-B36EF048EC48}" type="slidenum">
              <a:rPr lang="en-US" altLang="en-US"/>
              <a:pPr algn="r" eaLnBrk="1">
                <a:lnSpc>
                  <a:spcPct val="95000"/>
                </a:lnSpc>
                <a:spcBef>
                  <a:spcPct val="0"/>
                </a:spcBef>
                <a:buClrTx/>
                <a:buFontTx/>
                <a:buNone/>
              </a:pPr>
              <a:t>19</a:t>
            </a:fld>
            <a:endParaRPr lang="en-US" altLang="en-US"/>
          </a:p>
        </p:txBody>
      </p:sp>
      <p:sp>
        <p:nvSpPr>
          <p:cNvPr id="14340" name="Rectangle 2">
            <a:extLst>
              <a:ext uri="{FF2B5EF4-FFF2-40B4-BE49-F238E27FC236}">
                <a16:creationId xmlns:a16="http://schemas.microsoft.com/office/drawing/2014/main" id="{5E84D430-E2A7-0BE0-9D7E-A8E23333AC95}"/>
              </a:ext>
            </a:extLst>
          </p:cNvPr>
          <p:cNvSpPr>
            <a:spLocks noGrp="1" noRot="1" noChangeAspect="1" noChangeArrowheads="1" noTextEdit="1"/>
          </p:cNvSpPr>
          <p:nvPr>
            <p:ph type="sldImg"/>
          </p:nvPr>
        </p:nvSpPr>
        <p:spPr>
          <a:xfrm>
            <a:off x="1028700" y="658813"/>
            <a:ext cx="4343400" cy="3257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Rectangle 3">
            <a:extLst>
              <a:ext uri="{FF2B5EF4-FFF2-40B4-BE49-F238E27FC236}">
                <a16:creationId xmlns:a16="http://schemas.microsoft.com/office/drawing/2014/main" id="{7572CA65-580F-9E68-2ED1-C3BB4D004820}"/>
              </a:ext>
            </a:extLst>
          </p:cNvPr>
          <p:cNvSpPr>
            <a:spLocks noGrp="1" noChangeArrowheads="1"/>
          </p:cNvSpPr>
          <p:nvPr>
            <p:ph type="body" idx="1"/>
          </p:nvPr>
        </p:nvSpPr>
        <p:spPr>
          <a:xfrm>
            <a:off x="641350" y="4125913"/>
            <a:ext cx="51196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7356" tIns="38677" rIns="77356" bIns="38677" anchor="ctr"/>
          <a:lstStyle/>
          <a:p>
            <a:pPr marL="228600" indent="-228600">
              <a:buAutoNum type="arabicParenBoth"/>
            </a:pPr>
            <a:r>
              <a:rPr lang="en-US" altLang="en-US" dirty="0"/>
              <a:t>It’s the law. CFR requires NBI inspection for all public bridges, and NBI requires load ratings. </a:t>
            </a:r>
          </a:p>
          <a:p>
            <a:pPr marL="228600" indent="-228600">
              <a:buAutoNum type="arabicParenBoth"/>
            </a:pPr>
            <a:r>
              <a:rPr lang="en-US" altLang="en-US" dirty="0"/>
              <a:t>Capacity informs how a bridge can operate, indicates health, and people pay attention.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AAA estimates road rage is a factor in up to 56% of fatal accidents. </a:t>
            </a:r>
          </a:p>
          <a:p>
            <a:r>
              <a:rPr lang="en-US" altLang="en-US" dirty="0"/>
              <a:t>That most of us, at one time or another, to one degree or another, have engaged in aggressive driving. </a:t>
            </a:r>
          </a:p>
          <a:p>
            <a:r>
              <a:rPr lang="en-US" altLang="en-US" dirty="0"/>
              <a:t>So adopt a quelling mantra like these, or make up your own</a:t>
            </a:r>
          </a:p>
          <a:p>
            <a:endParaRPr lang="en-US" altLang="en-US" dirty="0"/>
          </a:p>
        </p:txBody>
      </p:sp>
    </p:spTree>
    <p:extLst>
      <p:ext uri="{BB962C8B-B14F-4D97-AF65-F5344CB8AC3E}">
        <p14:creationId xmlns:p14="http://schemas.microsoft.com/office/powerpoint/2010/main" val="1528893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F732990-5C5F-EA0D-847A-36B947ECE6A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996D025F-0D57-4F8B-A4D1-3311EDD9A6B0}" type="slidenum">
              <a:rPr lang="en-US" altLang="en-US" smtClean="0"/>
              <a:pPr>
                <a:spcBef>
                  <a:spcPct val="0"/>
                </a:spcBef>
                <a:buClrTx/>
                <a:buFontTx/>
                <a:buNone/>
              </a:pPr>
              <a:t>20</a:t>
            </a:fld>
            <a:endParaRPr lang="en-US" altLang="en-US"/>
          </a:p>
        </p:txBody>
      </p:sp>
      <p:sp>
        <p:nvSpPr>
          <p:cNvPr id="14339" name="Text Box 1">
            <a:extLst>
              <a:ext uri="{FF2B5EF4-FFF2-40B4-BE49-F238E27FC236}">
                <a16:creationId xmlns:a16="http://schemas.microsoft.com/office/drawing/2014/main" id="{BBB53A60-D419-08D2-B651-5D47A713EA09}"/>
              </a:ext>
            </a:extLst>
          </p:cNvPr>
          <p:cNvSpPr txBox="1">
            <a:spLocks noChangeArrowheads="1"/>
          </p:cNvSpPr>
          <p:nvPr/>
        </p:nvSpPr>
        <p:spPr bwMode="auto">
          <a:xfrm>
            <a:off x="3622675" y="8251825"/>
            <a:ext cx="2776538"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FD41E2F2-6862-4568-A152-B36EF048EC48}" type="slidenum">
              <a:rPr lang="en-US" altLang="en-US"/>
              <a:pPr algn="r" eaLnBrk="1">
                <a:lnSpc>
                  <a:spcPct val="95000"/>
                </a:lnSpc>
                <a:spcBef>
                  <a:spcPct val="0"/>
                </a:spcBef>
                <a:buClrTx/>
                <a:buFontTx/>
                <a:buNone/>
              </a:pPr>
              <a:t>20</a:t>
            </a:fld>
            <a:endParaRPr lang="en-US" altLang="en-US"/>
          </a:p>
        </p:txBody>
      </p:sp>
      <p:sp>
        <p:nvSpPr>
          <p:cNvPr id="14340" name="Rectangle 2">
            <a:extLst>
              <a:ext uri="{FF2B5EF4-FFF2-40B4-BE49-F238E27FC236}">
                <a16:creationId xmlns:a16="http://schemas.microsoft.com/office/drawing/2014/main" id="{5E84D430-E2A7-0BE0-9D7E-A8E23333AC95}"/>
              </a:ext>
            </a:extLst>
          </p:cNvPr>
          <p:cNvSpPr>
            <a:spLocks noGrp="1" noRot="1" noChangeAspect="1" noChangeArrowheads="1" noTextEdit="1"/>
          </p:cNvSpPr>
          <p:nvPr>
            <p:ph type="sldImg"/>
          </p:nvPr>
        </p:nvSpPr>
        <p:spPr>
          <a:xfrm>
            <a:off x="1028700" y="658813"/>
            <a:ext cx="4343400" cy="3257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Rectangle 3">
            <a:extLst>
              <a:ext uri="{FF2B5EF4-FFF2-40B4-BE49-F238E27FC236}">
                <a16:creationId xmlns:a16="http://schemas.microsoft.com/office/drawing/2014/main" id="{7572CA65-580F-9E68-2ED1-C3BB4D004820}"/>
              </a:ext>
            </a:extLst>
          </p:cNvPr>
          <p:cNvSpPr>
            <a:spLocks noGrp="1" noChangeArrowheads="1"/>
          </p:cNvSpPr>
          <p:nvPr>
            <p:ph type="body" idx="1"/>
          </p:nvPr>
        </p:nvSpPr>
        <p:spPr>
          <a:xfrm>
            <a:off x="641350" y="4125913"/>
            <a:ext cx="51196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7356" tIns="38677" rIns="77356" bIns="38677" anchor="ctr"/>
          <a:lstStyle/>
          <a:p>
            <a:r>
              <a:rPr lang="en-US" altLang="en-US" dirty="0"/>
              <a:t>This bridge cannot widened. </a:t>
            </a:r>
          </a:p>
          <a:p>
            <a:r>
              <a:rPr lang="en-US" altLang="en-US" dirty="0"/>
              <a:t>If it’s State it will be repaired. If it’s local the Owners will make a determination.</a:t>
            </a:r>
          </a:p>
          <a:p>
            <a:r>
              <a:rPr lang="en-US" altLang="en-US" dirty="0"/>
              <a:t>But regardless, a load rating will say whether it need be posted, and that posting will be public.</a:t>
            </a:r>
          </a:p>
        </p:txBody>
      </p:sp>
    </p:spTree>
    <p:extLst>
      <p:ext uri="{BB962C8B-B14F-4D97-AF65-F5344CB8AC3E}">
        <p14:creationId xmlns:p14="http://schemas.microsoft.com/office/powerpoint/2010/main" val="1369598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5DAD59BF-24AF-A9DA-1B81-2E9403B4F87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BA3E6954-19EE-42C4-AF78-D05F4D28991E}" type="slidenum">
              <a:rPr lang="en-US" altLang="en-US" sz="800" smtClean="0"/>
              <a:pPr>
                <a:spcBef>
                  <a:spcPct val="0"/>
                </a:spcBef>
                <a:buClrTx/>
                <a:buFontTx/>
                <a:buNone/>
              </a:pPr>
              <a:t>21</a:t>
            </a:fld>
            <a:endParaRPr lang="en-US" altLang="en-US" sz="800"/>
          </a:p>
        </p:txBody>
      </p:sp>
      <p:sp>
        <p:nvSpPr>
          <p:cNvPr id="16387" name="Text Box 1">
            <a:extLst>
              <a:ext uri="{FF2B5EF4-FFF2-40B4-BE49-F238E27FC236}">
                <a16:creationId xmlns:a16="http://schemas.microsoft.com/office/drawing/2014/main" id="{782B184D-14E8-B1CA-FA9C-78AFEF84F220}"/>
              </a:ext>
            </a:extLst>
          </p:cNvPr>
          <p:cNvSpPr txBox="1">
            <a:spLocks noChangeArrowheads="1"/>
          </p:cNvSpPr>
          <p:nvPr/>
        </p:nvSpPr>
        <p:spPr bwMode="auto">
          <a:xfrm>
            <a:off x="2422525" y="5211763"/>
            <a:ext cx="1855788"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6AD2FA6A-9216-48A0-B20B-82F038DB6021}" type="slidenum">
              <a:rPr lang="en-US" altLang="en-US" sz="800"/>
              <a:pPr algn="r" eaLnBrk="1">
                <a:lnSpc>
                  <a:spcPct val="95000"/>
                </a:lnSpc>
                <a:spcBef>
                  <a:spcPct val="0"/>
                </a:spcBef>
                <a:buClrTx/>
                <a:buFontTx/>
                <a:buNone/>
              </a:pPr>
              <a:t>21</a:t>
            </a:fld>
            <a:endParaRPr lang="en-US" altLang="en-US" sz="800"/>
          </a:p>
        </p:txBody>
      </p:sp>
      <p:sp>
        <p:nvSpPr>
          <p:cNvPr id="16388" name="Text Box 2">
            <a:extLst>
              <a:ext uri="{FF2B5EF4-FFF2-40B4-BE49-F238E27FC236}">
                <a16:creationId xmlns:a16="http://schemas.microsoft.com/office/drawing/2014/main" id="{B52BE1BA-B291-AE8F-7069-1355DD69B283}"/>
              </a:ext>
            </a:extLst>
          </p:cNvPr>
          <p:cNvSpPr txBox="1">
            <a:spLocks noChangeArrowheads="1"/>
          </p:cNvSpPr>
          <p:nvPr/>
        </p:nvSpPr>
        <p:spPr bwMode="auto">
          <a:xfrm>
            <a:off x="2422525" y="5211763"/>
            <a:ext cx="1855788"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463CD523-1FBE-446E-9264-14C9BB9A5E6A}" type="slidenum">
              <a:rPr lang="en-US" altLang="en-US" sz="800"/>
              <a:pPr algn="r" eaLnBrk="1">
                <a:lnSpc>
                  <a:spcPct val="95000"/>
                </a:lnSpc>
                <a:spcBef>
                  <a:spcPct val="0"/>
                </a:spcBef>
                <a:buClrTx/>
                <a:buFontTx/>
                <a:buNone/>
              </a:pPr>
              <a:t>21</a:t>
            </a:fld>
            <a:endParaRPr lang="en-US" altLang="en-US" sz="800"/>
          </a:p>
        </p:txBody>
      </p:sp>
      <p:sp>
        <p:nvSpPr>
          <p:cNvPr id="16389" name="Rectangle 3">
            <a:extLst>
              <a:ext uri="{FF2B5EF4-FFF2-40B4-BE49-F238E27FC236}">
                <a16:creationId xmlns:a16="http://schemas.microsoft.com/office/drawing/2014/main" id="{2DAEF761-E11C-0379-2265-EFAFF28D067D}"/>
              </a:ext>
            </a:extLst>
          </p:cNvPr>
          <p:cNvSpPr>
            <a:spLocks noGrp="1" noRot="1" noChangeAspect="1" noChangeArrowheads="1" noTextEdit="1"/>
          </p:cNvSpPr>
          <p:nvPr>
            <p:ph type="sldImg"/>
          </p:nvPr>
        </p:nvSpPr>
        <p:spPr>
          <a:xfrm>
            <a:off x="769938" y="415925"/>
            <a:ext cx="2740025" cy="20574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90" name="Rectangle 4">
            <a:extLst>
              <a:ext uri="{FF2B5EF4-FFF2-40B4-BE49-F238E27FC236}">
                <a16:creationId xmlns:a16="http://schemas.microsoft.com/office/drawing/2014/main" id="{439C2A59-8104-7A6D-CCB9-624C664CD43E}"/>
              </a:ext>
            </a:extLst>
          </p:cNvPr>
          <p:cNvSpPr>
            <a:spLocks noGrp="1" noChangeArrowheads="1"/>
          </p:cNvSpPr>
          <p:nvPr>
            <p:ph type="body" idx="1"/>
          </p:nvPr>
        </p:nvSpPr>
        <p:spPr>
          <a:xfrm>
            <a:off x="428625" y="2605088"/>
            <a:ext cx="3422650" cy="2466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Primitive posting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22</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22</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Modern postings.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NC and AL have axle weight postings – arguably a better posting arrangement. </a:t>
            </a:r>
          </a:p>
          <a:p>
            <a:r>
              <a:rPr lang="en-US" altLang="en-US" dirty="0"/>
              <a:t>But Florida now posts with a 3-silhouette sign, or a blanket posting, abiding the MUTCD.</a:t>
            </a:r>
          </a:p>
        </p:txBody>
      </p:sp>
    </p:spTree>
    <p:extLst>
      <p:ext uri="{BB962C8B-B14F-4D97-AF65-F5344CB8AC3E}">
        <p14:creationId xmlns:p14="http://schemas.microsoft.com/office/powerpoint/2010/main" val="734883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23</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23</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Dale Bend Road over </a:t>
            </a:r>
            <a:r>
              <a:rPr lang="en-US" altLang="en-US" dirty="0" err="1"/>
              <a:t>Pett</a:t>
            </a:r>
            <a:r>
              <a:rPr lang="en-US" altLang="en-US" dirty="0"/>
              <a:t> Jean River, Yell County AR USA (01-30-2019)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IGNORED THE SIGN</a:t>
            </a:r>
          </a:p>
        </p:txBody>
      </p:sp>
    </p:spTree>
    <p:extLst>
      <p:ext uri="{BB962C8B-B14F-4D97-AF65-F5344CB8AC3E}">
        <p14:creationId xmlns:p14="http://schemas.microsoft.com/office/powerpoint/2010/main" val="3152998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24</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24</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Dale Bend Road over </a:t>
            </a:r>
            <a:r>
              <a:rPr lang="en-US" altLang="en-US" dirty="0" err="1"/>
              <a:t>Pett</a:t>
            </a:r>
            <a:r>
              <a:rPr lang="en-US" altLang="en-US" dirty="0"/>
              <a:t> Jean River, Yell County AR USA (01-30-2019) a</a:t>
            </a:r>
          </a:p>
        </p:txBody>
      </p:sp>
    </p:spTree>
    <p:extLst>
      <p:ext uri="{BB962C8B-B14F-4D97-AF65-F5344CB8AC3E}">
        <p14:creationId xmlns:p14="http://schemas.microsoft.com/office/powerpoint/2010/main" val="7556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25</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25</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(2020 08-17) </a:t>
            </a:r>
            <a:r>
              <a:rPr lang="en-US" altLang="en-US" dirty="0" err="1"/>
              <a:t>Pentecostal_Bridge_Maries_River_Westphalia</a:t>
            </a:r>
            <a:r>
              <a:rPr lang="en-US" altLang="en-US" dirty="0"/>
              <a:t>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IGNORED THE SIGN</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en-US" dirty="0"/>
          </a:p>
        </p:txBody>
      </p:sp>
    </p:spTree>
    <p:extLst>
      <p:ext uri="{BB962C8B-B14F-4D97-AF65-F5344CB8AC3E}">
        <p14:creationId xmlns:p14="http://schemas.microsoft.com/office/powerpoint/2010/main" val="1847909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26</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26</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https://www.google.com/maps/place/Northwood,+ND+58267/@47.7174266,-97.6085307,551</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Goose River Bridge ND USA (2019 07-22)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IGNORED THE SIGN. GPS MADE ME DO IT.</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en-US" dirty="0"/>
          </a:p>
        </p:txBody>
      </p:sp>
    </p:spTree>
    <p:extLst>
      <p:ext uri="{BB962C8B-B14F-4D97-AF65-F5344CB8AC3E}">
        <p14:creationId xmlns:p14="http://schemas.microsoft.com/office/powerpoint/2010/main" val="1563023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27</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27</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Trail S.R. 127 near C.R. 400 North 5 mi North of Angola IN (November 2021)</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GPS MADE ME DO IT</a:t>
            </a:r>
          </a:p>
        </p:txBody>
      </p:sp>
    </p:spTree>
    <p:extLst>
      <p:ext uri="{BB962C8B-B14F-4D97-AF65-F5344CB8AC3E}">
        <p14:creationId xmlns:p14="http://schemas.microsoft.com/office/powerpoint/2010/main" val="2668678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28</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28</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Dale Bend Road over </a:t>
            </a:r>
            <a:r>
              <a:rPr lang="en-US" altLang="en-US" dirty="0" err="1"/>
              <a:t>Pett</a:t>
            </a:r>
            <a:r>
              <a:rPr lang="en-US" altLang="en-US" dirty="0"/>
              <a:t> Jean River, Yell County AR USA (01-30-2019) a</a:t>
            </a:r>
          </a:p>
        </p:txBody>
      </p:sp>
    </p:spTree>
    <p:extLst>
      <p:ext uri="{BB962C8B-B14F-4D97-AF65-F5344CB8AC3E}">
        <p14:creationId xmlns:p14="http://schemas.microsoft.com/office/powerpoint/2010/main" val="3833417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29</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29</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Ezhou City Hubei Province Overload_(2021 12-19)</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PLATOONS, ESP. IN CHINA</a:t>
            </a:r>
          </a:p>
        </p:txBody>
      </p:sp>
    </p:spTree>
    <p:extLst>
      <p:ext uri="{BB962C8B-B14F-4D97-AF65-F5344CB8AC3E}">
        <p14:creationId xmlns:p14="http://schemas.microsoft.com/office/powerpoint/2010/main" val="372599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22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30</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30</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Ezhou City Hubei Province Overload_(2021 12-19)</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OVERLOAD</a:t>
            </a:r>
          </a:p>
        </p:txBody>
      </p:sp>
    </p:spTree>
    <p:extLst>
      <p:ext uri="{BB962C8B-B14F-4D97-AF65-F5344CB8AC3E}">
        <p14:creationId xmlns:p14="http://schemas.microsoft.com/office/powerpoint/2010/main" val="892633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31</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31</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Florida legals for simple spans.</a:t>
            </a:r>
          </a:p>
        </p:txBody>
      </p:sp>
    </p:spTree>
    <p:extLst>
      <p:ext uri="{BB962C8B-B14F-4D97-AF65-F5344CB8AC3E}">
        <p14:creationId xmlns:p14="http://schemas.microsoft.com/office/powerpoint/2010/main" val="3947445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32</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32</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AASHTO legal trucks are comparatively too light. </a:t>
            </a:r>
          </a:p>
        </p:txBody>
      </p:sp>
    </p:spTree>
    <p:extLst>
      <p:ext uri="{BB962C8B-B14F-4D97-AF65-F5344CB8AC3E}">
        <p14:creationId xmlns:p14="http://schemas.microsoft.com/office/powerpoint/2010/main" val="252916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33</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33</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MBE code writers noticed the AASHTO trucks did not envelope longstanding Formula B SHVs, so they added these to catch the code up to the law.</a:t>
            </a:r>
          </a:p>
        </p:txBody>
      </p:sp>
    </p:spTree>
    <p:extLst>
      <p:ext uri="{BB962C8B-B14F-4D97-AF65-F5344CB8AC3E}">
        <p14:creationId xmlns:p14="http://schemas.microsoft.com/office/powerpoint/2010/main" val="4163758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34</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34</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However Florida SU-SHVs were, like some other Southern States, quite heavy.</a:t>
            </a:r>
          </a:p>
        </p:txBody>
      </p:sp>
    </p:spTree>
    <p:extLst>
      <p:ext uri="{BB962C8B-B14F-4D97-AF65-F5344CB8AC3E}">
        <p14:creationId xmlns:p14="http://schemas.microsoft.com/office/powerpoint/2010/main" val="3574143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35</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35</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Which came from these statutes that established the Florida SU4</a:t>
            </a:r>
          </a:p>
        </p:txBody>
      </p:sp>
    </p:spTree>
    <p:extLst>
      <p:ext uri="{BB962C8B-B14F-4D97-AF65-F5344CB8AC3E}">
        <p14:creationId xmlns:p14="http://schemas.microsoft.com/office/powerpoint/2010/main" val="1398817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36</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36</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Thus, excepting longer spans which seldom approach posting and are limited by the C5, </a:t>
            </a:r>
          </a:p>
          <a:p>
            <a:r>
              <a:rPr lang="en-US" altLang="en-US" dirty="0"/>
              <a:t>Florida SHVs envelope AAHSTO SHVs. </a:t>
            </a:r>
          </a:p>
        </p:txBody>
      </p:sp>
    </p:spTree>
    <p:extLst>
      <p:ext uri="{BB962C8B-B14F-4D97-AF65-F5344CB8AC3E}">
        <p14:creationId xmlns:p14="http://schemas.microsoft.com/office/powerpoint/2010/main" val="2152594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37</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37</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However the 2018 EVs are much larger than the SUs, so assessments are required.</a:t>
            </a:r>
          </a:p>
          <a:p>
            <a:r>
              <a:rPr lang="en-US" altLang="en-US" dirty="0"/>
              <a:t>Still, the EVs are limited to the interstate and 1 mile reasonable access on State roads.</a:t>
            </a:r>
          </a:p>
          <a:p>
            <a:endParaRPr lang="en-US" altLang="en-US" dirty="0"/>
          </a:p>
        </p:txBody>
      </p:sp>
    </p:spTree>
    <p:extLst>
      <p:ext uri="{BB962C8B-B14F-4D97-AF65-F5344CB8AC3E}">
        <p14:creationId xmlns:p14="http://schemas.microsoft.com/office/powerpoint/2010/main" val="852869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38</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38</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Generally, if RF.HL93.Operating &gt; 1.30, no EV assessment is necessary.</a:t>
            </a:r>
          </a:p>
          <a:p>
            <a:r>
              <a:rPr lang="en-US" altLang="en-US" dirty="0"/>
              <a:t>Otherwise, assess EVs. Also, avoid posting on the interstate and within 1 mile reasonable access.</a:t>
            </a:r>
          </a:p>
        </p:txBody>
      </p:sp>
    </p:spTree>
    <p:extLst>
      <p:ext uri="{BB962C8B-B14F-4D97-AF65-F5344CB8AC3E}">
        <p14:creationId xmlns:p14="http://schemas.microsoft.com/office/powerpoint/2010/main" val="101466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E64817D-6125-5F22-6242-4A139F0CF78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7B8E61BC-E428-477C-87AD-44274E102EFA}" type="slidenum">
              <a:rPr lang="en-US" altLang="en-US" smtClean="0"/>
              <a:pPr>
                <a:spcBef>
                  <a:spcPct val="0"/>
                </a:spcBef>
                <a:buClrTx/>
                <a:buFontTx/>
                <a:buNone/>
              </a:pPr>
              <a:t>39</a:t>
            </a:fld>
            <a:endParaRPr lang="en-US" altLang="en-US"/>
          </a:p>
        </p:txBody>
      </p:sp>
      <p:sp>
        <p:nvSpPr>
          <p:cNvPr id="18435" name="Text Box 1">
            <a:extLst>
              <a:ext uri="{FF2B5EF4-FFF2-40B4-BE49-F238E27FC236}">
                <a16:creationId xmlns:a16="http://schemas.microsoft.com/office/drawing/2014/main" id="{D86098A0-C0D6-A5C9-02CA-10CF521BD71C}"/>
              </a:ext>
            </a:extLst>
          </p:cNvPr>
          <p:cNvSpPr txBox="1">
            <a:spLocks noChangeArrowheads="1"/>
          </p:cNvSpPr>
          <p:nvPr/>
        </p:nvSpPr>
        <p:spPr bwMode="auto">
          <a:xfrm>
            <a:off x="3622675" y="8251825"/>
            <a:ext cx="2776538"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B0A8D6C7-08C0-488F-938D-79F7D02CB9CF}" type="slidenum">
              <a:rPr lang="en-US" altLang="en-US"/>
              <a:pPr algn="r" eaLnBrk="1">
                <a:lnSpc>
                  <a:spcPct val="95000"/>
                </a:lnSpc>
                <a:spcBef>
                  <a:spcPct val="0"/>
                </a:spcBef>
                <a:buClrTx/>
                <a:buFontTx/>
                <a:buNone/>
              </a:pPr>
              <a:t>39</a:t>
            </a:fld>
            <a:endParaRPr lang="en-US" altLang="en-US"/>
          </a:p>
        </p:txBody>
      </p:sp>
      <p:sp>
        <p:nvSpPr>
          <p:cNvPr id="18436" name="Rectangle 2">
            <a:extLst>
              <a:ext uri="{FF2B5EF4-FFF2-40B4-BE49-F238E27FC236}">
                <a16:creationId xmlns:a16="http://schemas.microsoft.com/office/drawing/2014/main" id="{7785CE78-FBA1-8649-CEE2-BDE5C306E44D}"/>
              </a:ext>
            </a:extLst>
          </p:cNvPr>
          <p:cNvSpPr>
            <a:spLocks noGrp="1" noRot="1" noChangeAspect="1" noChangeArrowheads="1" noTextEdit="1"/>
          </p:cNvSpPr>
          <p:nvPr>
            <p:ph type="sldImg"/>
          </p:nvPr>
        </p:nvSpPr>
        <p:spPr>
          <a:xfrm>
            <a:off x="1028700" y="658813"/>
            <a:ext cx="4343400" cy="3257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7" name="Rectangle 3">
            <a:extLst>
              <a:ext uri="{FF2B5EF4-FFF2-40B4-BE49-F238E27FC236}">
                <a16:creationId xmlns:a16="http://schemas.microsoft.com/office/drawing/2014/main" id="{F74D9439-2CCE-4072-2C6A-90F52E578433}"/>
              </a:ext>
            </a:extLst>
          </p:cNvPr>
          <p:cNvSpPr>
            <a:spLocks noGrp="1" noChangeArrowheads="1"/>
          </p:cNvSpPr>
          <p:nvPr>
            <p:ph type="body" idx="1"/>
          </p:nvPr>
        </p:nvSpPr>
        <p:spPr>
          <a:xfrm>
            <a:off x="641350" y="4125913"/>
            <a:ext cx="51196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7356" tIns="38677" rIns="77356" bIns="38677" anchor="ctr"/>
          <a:lstStyle/>
          <a:p>
            <a:r>
              <a:rPr lang="en-US" altLang="en-US" dirty="0"/>
              <a:t>Another reason to perform load rating goes unseen – its use to route overload permit vehicles like this one, a transformer, for say air conditioning.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094974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E64817D-6125-5F22-6242-4A139F0CF78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7B8E61BC-E428-477C-87AD-44274E102EFA}" type="slidenum">
              <a:rPr lang="en-US" altLang="en-US" smtClean="0"/>
              <a:pPr>
                <a:spcBef>
                  <a:spcPct val="0"/>
                </a:spcBef>
                <a:buClrTx/>
                <a:buFontTx/>
                <a:buNone/>
              </a:pPr>
              <a:t>40</a:t>
            </a:fld>
            <a:endParaRPr lang="en-US" altLang="en-US"/>
          </a:p>
        </p:txBody>
      </p:sp>
      <p:sp>
        <p:nvSpPr>
          <p:cNvPr id="18435" name="Text Box 1">
            <a:extLst>
              <a:ext uri="{FF2B5EF4-FFF2-40B4-BE49-F238E27FC236}">
                <a16:creationId xmlns:a16="http://schemas.microsoft.com/office/drawing/2014/main" id="{D86098A0-C0D6-A5C9-02CA-10CF521BD71C}"/>
              </a:ext>
            </a:extLst>
          </p:cNvPr>
          <p:cNvSpPr txBox="1">
            <a:spLocks noChangeArrowheads="1"/>
          </p:cNvSpPr>
          <p:nvPr/>
        </p:nvSpPr>
        <p:spPr bwMode="auto">
          <a:xfrm>
            <a:off x="3622675" y="8251825"/>
            <a:ext cx="2776538"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B0A8D6C7-08C0-488F-938D-79F7D02CB9CF}" type="slidenum">
              <a:rPr lang="en-US" altLang="en-US"/>
              <a:pPr algn="r" eaLnBrk="1">
                <a:lnSpc>
                  <a:spcPct val="95000"/>
                </a:lnSpc>
                <a:spcBef>
                  <a:spcPct val="0"/>
                </a:spcBef>
                <a:buClrTx/>
                <a:buFontTx/>
                <a:buNone/>
              </a:pPr>
              <a:t>40</a:t>
            </a:fld>
            <a:endParaRPr lang="en-US" altLang="en-US"/>
          </a:p>
        </p:txBody>
      </p:sp>
      <p:sp>
        <p:nvSpPr>
          <p:cNvPr id="18436" name="Rectangle 2">
            <a:extLst>
              <a:ext uri="{FF2B5EF4-FFF2-40B4-BE49-F238E27FC236}">
                <a16:creationId xmlns:a16="http://schemas.microsoft.com/office/drawing/2014/main" id="{7785CE78-FBA1-8649-CEE2-BDE5C306E44D}"/>
              </a:ext>
            </a:extLst>
          </p:cNvPr>
          <p:cNvSpPr>
            <a:spLocks noGrp="1" noRot="1" noChangeAspect="1" noChangeArrowheads="1" noTextEdit="1"/>
          </p:cNvSpPr>
          <p:nvPr>
            <p:ph type="sldImg"/>
          </p:nvPr>
        </p:nvSpPr>
        <p:spPr>
          <a:xfrm>
            <a:off x="1028700" y="658813"/>
            <a:ext cx="4343400" cy="3257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7" name="Rectangle 3">
            <a:extLst>
              <a:ext uri="{FF2B5EF4-FFF2-40B4-BE49-F238E27FC236}">
                <a16:creationId xmlns:a16="http://schemas.microsoft.com/office/drawing/2014/main" id="{F74D9439-2CCE-4072-2C6A-90F52E578433}"/>
              </a:ext>
            </a:extLst>
          </p:cNvPr>
          <p:cNvSpPr>
            <a:spLocks noGrp="1" noChangeArrowheads="1"/>
          </p:cNvSpPr>
          <p:nvPr>
            <p:ph type="body" idx="1"/>
          </p:nvPr>
        </p:nvSpPr>
        <p:spPr>
          <a:xfrm>
            <a:off x="641350" y="4125913"/>
            <a:ext cx="51196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7356" tIns="38677" rIns="77356" bIns="38677" anchor="ctr"/>
          <a:lstStyle/>
          <a:p>
            <a:r>
              <a:rPr lang="en-US" altLang="en-US" dirty="0"/>
              <a:t>And, I never fail to add among designers, the Department load rates bridges for selfish reasons, too – to carry its own piles and beams to its own projects.</a:t>
            </a:r>
          </a:p>
          <a:p>
            <a:r>
              <a:rPr lang="en-US" altLang="en-US" dirty="0"/>
              <a:t>And it is necessary to achieve greater-than-legal capacity on main thoroughfares to accommodate overload freight – our own freight.</a:t>
            </a:r>
          </a:p>
        </p:txBody>
      </p:sp>
    </p:spTree>
    <p:extLst>
      <p:ext uri="{BB962C8B-B14F-4D97-AF65-F5344CB8AC3E}">
        <p14:creationId xmlns:p14="http://schemas.microsoft.com/office/powerpoint/2010/main" val="4135724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41</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41</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FDOT uses the FL120 permit as a reference truck.</a:t>
            </a:r>
          </a:p>
          <a:p>
            <a:r>
              <a:rPr lang="en-US" altLang="en-US" dirty="0"/>
              <a:t>The FL120 harkens back to the past, It’s similar to the HS20.</a:t>
            </a:r>
          </a:p>
          <a:p>
            <a:r>
              <a:rPr lang="en-US" altLang="en-US" dirty="0"/>
              <a:t>If LFR and HS20 Inventory &gt; 1, then HS20 Operating &gt; 1.67, and 1.67*HS20 ~ FL120</a:t>
            </a:r>
          </a:p>
        </p:txBody>
      </p:sp>
    </p:spTree>
    <p:extLst>
      <p:ext uri="{BB962C8B-B14F-4D97-AF65-F5344CB8AC3E}">
        <p14:creationId xmlns:p14="http://schemas.microsoft.com/office/powerpoint/2010/main" val="2758011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42</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42</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FL120 was a segway to the past, but…</a:t>
            </a:r>
          </a:p>
          <a:p>
            <a:r>
              <a:rPr lang="en-US" altLang="en-US" dirty="0"/>
              <a:t>Only works for spans 160’ or less</a:t>
            </a:r>
          </a:p>
          <a:p>
            <a:r>
              <a:rPr lang="en-US" altLang="en-US" dirty="0"/>
              <a:t>Stepwise at 200 feet.</a:t>
            </a:r>
          </a:p>
          <a:p>
            <a:r>
              <a:rPr lang="en-US" altLang="en-US" dirty="0"/>
              <a:t>Awful for LRFR prestress shear.</a:t>
            </a:r>
          </a:p>
          <a:p>
            <a:endParaRPr lang="en-US" altLang="en-US" dirty="0"/>
          </a:p>
        </p:txBody>
      </p:sp>
    </p:spTree>
    <p:extLst>
      <p:ext uri="{BB962C8B-B14F-4D97-AF65-F5344CB8AC3E}">
        <p14:creationId xmlns:p14="http://schemas.microsoft.com/office/powerpoint/2010/main" val="1065424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43</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43</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PAS: GIS routing, Payments, and Engineering. </a:t>
            </a:r>
          </a:p>
        </p:txBody>
      </p:sp>
    </p:spTree>
    <p:extLst>
      <p:ext uri="{BB962C8B-B14F-4D97-AF65-F5344CB8AC3E}">
        <p14:creationId xmlns:p14="http://schemas.microsoft.com/office/powerpoint/2010/main" val="3042773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44</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44</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Of the three components in PAS (GIS, $, engineering), </a:t>
            </a:r>
          </a:p>
          <a:p>
            <a:r>
              <a:rPr lang="en-US" altLang="en-US" dirty="0"/>
              <a:t>engineering is by far the simplest  - at least for most bridges.</a:t>
            </a:r>
          </a:p>
          <a:p>
            <a:r>
              <a:rPr lang="en-US" altLang="en-US" dirty="0"/>
              <a:t>Continuous spans have some additional options.</a:t>
            </a:r>
          </a:p>
          <a:p>
            <a:r>
              <a:rPr lang="en-US" altLang="en-US" dirty="0"/>
              <a:t>Also, Florida has some adjustments for reduced speed and large gage width.</a:t>
            </a:r>
          </a:p>
          <a:p>
            <a:endParaRPr lang="en-US" altLang="en-US" dirty="0"/>
          </a:p>
          <a:p>
            <a:r>
              <a:rPr lang="en-US" altLang="en-US" dirty="0"/>
              <a:t>But generally, </a:t>
            </a:r>
          </a:p>
          <a:p>
            <a:r>
              <a:rPr lang="en-US" altLang="en-US" dirty="0"/>
              <a:t>(1) Compare the maximum flexural effects, reference vs permit.</a:t>
            </a:r>
          </a:p>
          <a:p>
            <a:r>
              <a:rPr lang="en-US" altLang="en-US" dirty="0"/>
              <a:t>(2) a multilane permit assumption prevails; the permit is present in all lanes.</a:t>
            </a:r>
          </a:p>
        </p:txBody>
      </p:sp>
    </p:spTree>
    <p:extLst>
      <p:ext uri="{BB962C8B-B14F-4D97-AF65-F5344CB8AC3E}">
        <p14:creationId xmlns:p14="http://schemas.microsoft.com/office/powerpoint/2010/main" val="3471277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45</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45</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Example </a:t>
            </a:r>
          </a:p>
          <a:p>
            <a:endParaRPr lang="en-US" altLang="en-US" dirty="0"/>
          </a:p>
        </p:txBody>
      </p:sp>
    </p:spTree>
    <p:extLst>
      <p:ext uri="{BB962C8B-B14F-4D97-AF65-F5344CB8AC3E}">
        <p14:creationId xmlns:p14="http://schemas.microsoft.com/office/powerpoint/2010/main" val="1811185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46</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46</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1995 – LFR adopted per FHWA </a:t>
            </a:r>
          </a:p>
          <a:p>
            <a:endParaRPr lang="en-US" altLang="en-US" dirty="0"/>
          </a:p>
        </p:txBody>
      </p:sp>
    </p:spTree>
    <p:extLst>
      <p:ext uri="{BB962C8B-B14F-4D97-AF65-F5344CB8AC3E}">
        <p14:creationId xmlns:p14="http://schemas.microsoft.com/office/powerpoint/2010/main" val="88733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47</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47</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2005 – Florida adopts LRFD for new bridges. </a:t>
            </a:r>
          </a:p>
          <a:p>
            <a:r>
              <a:rPr lang="en-US" altLang="en-US" dirty="0"/>
              <a:t>2006 – BLRM adopts LRFR </a:t>
            </a:r>
          </a:p>
        </p:txBody>
      </p:sp>
    </p:spTree>
    <p:extLst>
      <p:ext uri="{BB962C8B-B14F-4D97-AF65-F5344CB8AC3E}">
        <p14:creationId xmlns:p14="http://schemas.microsoft.com/office/powerpoint/2010/main" val="2008045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48</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48</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2019 – still LRFR/LFR, but limiting LFR</a:t>
            </a:r>
          </a:p>
        </p:txBody>
      </p:sp>
    </p:spTree>
    <p:extLst>
      <p:ext uri="{BB962C8B-B14F-4D97-AF65-F5344CB8AC3E}">
        <p14:creationId xmlns:p14="http://schemas.microsoft.com/office/powerpoint/2010/main" val="1807379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49</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49</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Before LRFR, FDOT consistently used BARS.</a:t>
            </a:r>
          </a:p>
          <a:p>
            <a:r>
              <a:rPr lang="en-US" altLang="en-US" dirty="0"/>
              <a:t>After LRFR, FDOT tried </a:t>
            </a:r>
            <a:r>
              <a:rPr lang="en-US" altLang="en-US" dirty="0" err="1"/>
              <a:t>Virtis</a:t>
            </a:r>
            <a:r>
              <a:rPr lang="en-US" altLang="en-US" dirty="0"/>
              <a:t> but it didn’t take: unenforced. Also, 2006 </a:t>
            </a:r>
            <a:r>
              <a:rPr lang="en-US" altLang="en-US" dirty="0" err="1"/>
              <a:t>Virtis</a:t>
            </a:r>
            <a:r>
              <a:rPr lang="en-US" altLang="en-US" dirty="0"/>
              <a:t> was slow immature and buggy.</a:t>
            </a:r>
          </a:p>
        </p:txBody>
      </p:sp>
    </p:spTree>
    <p:extLst>
      <p:ext uri="{BB962C8B-B14F-4D97-AF65-F5344CB8AC3E}">
        <p14:creationId xmlns:p14="http://schemas.microsoft.com/office/powerpoint/2010/main" val="86820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04412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50</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50</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Presently, Florida allows any software.</a:t>
            </a:r>
          </a:p>
          <a:p>
            <a:r>
              <a:rPr lang="en-US" altLang="en-US" dirty="0"/>
              <a:t>Mostly Smart Bridge, </a:t>
            </a:r>
            <a:r>
              <a:rPr lang="en-US" altLang="en-US" dirty="0" err="1"/>
              <a:t>Conspan</a:t>
            </a:r>
            <a:r>
              <a:rPr lang="en-US" altLang="en-US" dirty="0"/>
              <a:t>, and </a:t>
            </a:r>
            <a:r>
              <a:rPr lang="en-US" altLang="en-US" dirty="0" err="1"/>
              <a:t>MathCAD</a:t>
            </a:r>
            <a:r>
              <a:rPr lang="en-US" altLang="en-US" dirty="0"/>
              <a:t>.</a:t>
            </a:r>
          </a:p>
          <a:p>
            <a:r>
              <a:rPr lang="en-US" altLang="en-US" dirty="0"/>
              <a:t>Some MDX, </a:t>
            </a:r>
            <a:r>
              <a:rPr lang="en-US" altLang="en-US" dirty="0" err="1"/>
              <a:t>Strudl</a:t>
            </a:r>
            <a:r>
              <a:rPr lang="en-US" altLang="en-US" dirty="0"/>
              <a:t>, </a:t>
            </a:r>
            <a:r>
              <a:rPr lang="en-US" altLang="en-US" dirty="0" err="1"/>
              <a:t>Stadd</a:t>
            </a:r>
            <a:r>
              <a:rPr lang="en-US" altLang="en-US" dirty="0"/>
              <a:t>, Midas, and </a:t>
            </a:r>
            <a:r>
              <a:rPr lang="en-US" altLang="en-US" dirty="0" err="1"/>
              <a:t>Lusas</a:t>
            </a:r>
            <a:endParaRPr lang="en-US" altLang="en-US" dirty="0"/>
          </a:p>
        </p:txBody>
      </p:sp>
    </p:spTree>
    <p:extLst>
      <p:ext uri="{BB962C8B-B14F-4D97-AF65-F5344CB8AC3E}">
        <p14:creationId xmlns:p14="http://schemas.microsoft.com/office/powerpoint/2010/main" val="2306230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51</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51</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BrR</a:t>
            </a:r>
          </a:p>
        </p:txBody>
      </p:sp>
    </p:spTree>
    <p:extLst>
      <p:ext uri="{BB962C8B-B14F-4D97-AF65-F5344CB8AC3E}">
        <p14:creationId xmlns:p14="http://schemas.microsoft.com/office/powerpoint/2010/main" val="26686332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52</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52</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In 1985, FDOT adopted BARS  - which was written during the time of the 1975 Chrysler Cordoba. Stodgy, instantly outdated, certainly ugly. But it got you down the road, BARS, was well-known, and in some respects elegant as a solution.</a:t>
            </a:r>
          </a:p>
          <a:p>
            <a:endParaRPr lang="en-US" altLang="en-US" dirty="0"/>
          </a:p>
          <a:p>
            <a:r>
              <a:rPr lang="en-US" altLang="en-US" dirty="0"/>
              <a:t>In 2005, FDOT’s “LRFD Rollout” implemented a new design code – before most other states. While the design community rapidly adapted, this introduced a somewhat anarchic period where the answer would vary by software and code interpretations. </a:t>
            </a:r>
          </a:p>
        </p:txBody>
      </p:sp>
    </p:spTree>
    <p:extLst>
      <p:ext uri="{BB962C8B-B14F-4D97-AF65-F5344CB8AC3E}">
        <p14:creationId xmlns:p14="http://schemas.microsoft.com/office/powerpoint/2010/main" val="3484704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53</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53</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software we need isn’t analogous to a SINGLE car at all.</a:t>
            </a:r>
          </a:p>
          <a:p>
            <a:r>
              <a:rPr lang="en-US" altLang="en-US" dirty="0"/>
              <a:t>It’s for the system at large, 13,000 bridges.</a:t>
            </a:r>
          </a:p>
          <a:p>
            <a:r>
              <a:rPr lang="en-US" altLang="en-US" dirty="0"/>
              <a:t>BrR is the best-available repository for that information.</a:t>
            </a:r>
          </a:p>
          <a:p>
            <a:r>
              <a:rPr lang="en-US" altLang="en-US" dirty="0"/>
              <a:t>And, eventually, the program can be anything you want it to be.</a:t>
            </a:r>
          </a:p>
        </p:txBody>
      </p:sp>
    </p:spTree>
    <p:extLst>
      <p:ext uri="{BB962C8B-B14F-4D97-AF65-F5344CB8AC3E}">
        <p14:creationId xmlns:p14="http://schemas.microsoft.com/office/powerpoint/2010/main" val="875075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54</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54</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Proposal to adopt AASHTOware BrR.</a:t>
            </a:r>
          </a:p>
          <a:p>
            <a:r>
              <a:rPr lang="en-US" altLang="en-US" dirty="0"/>
              <a:t>Or rather, that input files be legible to BrR.</a:t>
            </a:r>
          </a:p>
        </p:txBody>
      </p:sp>
    </p:spTree>
    <p:extLst>
      <p:ext uri="{BB962C8B-B14F-4D97-AF65-F5344CB8AC3E}">
        <p14:creationId xmlns:p14="http://schemas.microsoft.com/office/powerpoint/2010/main" val="32700617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55</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55</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Proposal to adopt AASHTOware BrR.</a:t>
            </a:r>
          </a:p>
          <a:p>
            <a:r>
              <a:rPr lang="en-US" altLang="en-US" dirty="0"/>
              <a:t>Or rather, that input files be legible to BrR.</a:t>
            </a:r>
          </a:p>
        </p:txBody>
      </p:sp>
    </p:spTree>
    <p:extLst>
      <p:ext uri="{BB962C8B-B14F-4D97-AF65-F5344CB8AC3E}">
        <p14:creationId xmlns:p14="http://schemas.microsoft.com/office/powerpoint/2010/main" val="33988051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56</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56</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Proposal to adopt AASHTOware BrR.</a:t>
            </a:r>
          </a:p>
          <a:p>
            <a:r>
              <a:rPr lang="en-US" altLang="en-US" dirty="0"/>
              <a:t>Or rather, that input files be legible to BrR.</a:t>
            </a:r>
          </a:p>
        </p:txBody>
      </p:sp>
    </p:spTree>
    <p:extLst>
      <p:ext uri="{BB962C8B-B14F-4D97-AF65-F5344CB8AC3E}">
        <p14:creationId xmlns:p14="http://schemas.microsoft.com/office/powerpoint/2010/main" val="23306025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57</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57</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Proposal to adopt AASHTOware BrR.</a:t>
            </a:r>
          </a:p>
          <a:p>
            <a:r>
              <a:rPr lang="en-US" altLang="en-US" dirty="0"/>
              <a:t>Or rather, that input files be legible to BrR.</a:t>
            </a:r>
          </a:p>
        </p:txBody>
      </p:sp>
    </p:spTree>
    <p:extLst>
      <p:ext uri="{BB962C8B-B14F-4D97-AF65-F5344CB8AC3E}">
        <p14:creationId xmlns:p14="http://schemas.microsoft.com/office/powerpoint/2010/main" val="19867261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58</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58</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Proposal to adopt AASHTOware BrR.</a:t>
            </a:r>
          </a:p>
          <a:p>
            <a:r>
              <a:rPr lang="en-US" altLang="en-US" dirty="0"/>
              <a:t>Or rather, that input files be legible to BrR.</a:t>
            </a:r>
          </a:p>
        </p:txBody>
      </p:sp>
    </p:spTree>
    <p:extLst>
      <p:ext uri="{BB962C8B-B14F-4D97-AF65-F5344CB8AC3E}">
        <p14:creationId xmlns:p14="http://schemas.microsoft.com/office/powerpoint/2010/main" val="25873236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59</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59</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Right now, </a:t>
            </a:r>
            <a:r>
              <a:rPr lang="it-IT" altLang="en-US" dirty="0"/>
              <a:t>PG Super – BrR www.bridgesight.com </a:t>
            </a:r>
            <a:r>
              <a:rPr lang="en-US" altLang="en-US" dirty="0"/>
              <a:t>is the only company that directly ports to BrR.</a:t>
            </a:r>
          </a:p>
          <a:p>
            <a:r>
              <a:rPr lang="en-US" altLang="en-US" dirty="0"/>
              <a:t>We should all be doing this. Not for BrR, but rather for a common BIM format.</a:t>
            </a:r>
          </a:p>
          <a:p>
            <a:r>
              <a:rPr lang="en-US" altLang="en-US" dirty="0"/>
              <a:t>https://www.pgsuper.com/content/content/screen-shots</a:t>
            </a:r>
          </a:p>
        </p:txBody>
      </p:sp>
    </p:spTree>
    <p:extLst>
      <p:ext uri="{BB962C8B-B14F-4D97-AF65-F5344CB8AC3E}">
        <p14:creationId xmlns:p14="http://schemas.microsoft.com/office/powerpoint/2010/main" val="113003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10195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60</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60</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Right now, </a:t>
            </a:r>
            <a:r>
              <a:rPr lang="it-IT" altLang="en-US" dirty="0"/>
              <a:t>PG Super – BrR www.bridgesight.com </a:t>
            </a:r>
            <a:r>
              <a:rPr lang="en-US" altLang="en-US" dirty="0"/>
              <a:t>is the only company that directly ports to BrR.</a:t>
            </a:r>
          </a:p>
          <a:p>
            <a:r>
              <a:rPr lang="en-US" altLang="en-US" dirty="0"/>
              <a:t>We should all be doing this. Not for BrR, but rather for a common BIM format.</a:t>
            </a:r>
          </a:p>
          <a:p>
            <a:r>
              <a:rPr lang="en-US" altLang="en-US" dirty="0"/>
              <a:t>https://www.pgsuper.com/content/content/screen-shots</a:t>
            </a:r>
          </a:p>
        </p:txBody>
      </p:sp>
    </p:spTree>
    <p:extLst>
      <p:ext uri="{BB962C8B-B14F-4D97-AF65-F5344CB8AC3E}">
        <p14:creationId xmlns:p14="http://schemas.microsoft.com/office/powerpoint/2010/main" val="7197320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61</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61</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Right now, this is the only company that directly ports to BrR.</a:t>
            </a:r>
          </a:p>
          <a:p>
            <a:r>
              <a:rPr lang="en-US" altLang="en-US" dirty="0"/>
              <a:t>We should all be doing this. Not for BrR, but rather for a common BIM format.</a:t>
            </a:r>
          </a:p>
        </p:txBody>
      </p:sp>
    </p:spTree>
    <p:extLst>
      <p:ext uri="{BB962C8B-B14F-4D97-AF65-F5344CB8AC3E}">
        <p14:creationId xmlns:p14="http://schemas.microsoft.com/office/powerpoint/2010/main" val="1254053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62</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62</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5862101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63</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63</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contacts</a:t>
            </a:r>
          </a:p>
          <a:p>
            <a:endParaRPr lang="en-US" altLang="en-US" dirty="0"/>
          </a:p>
        </p:txBody>
      </p:sp>
    </p:spTree>
    <p:extLst>
      <p:ext uri="{BB962C8B-B14F-4D97-AF65-F5344CB8AC3E}">
        <p14:creationId xmlns:p14="http://schemas.microsoft.com/office/powerpoint/2010/main" val="3896508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64</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64</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BTW the summary includes </a:t>
            </a:r>
          </a:p>
          <a:p>
            <a:pPr marL="228600" marR="0" lvl="0" indent="-22860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AutoNum type="arabicParenBoth"/>
              <a:tabLst/>
              <a:defRPr/>
            </a:pPr>
            <a:r>
              <a:rPr lang="en-US" altLang="en-US" dirty="0"/>
              <a:t>The BLRM factor tables</a:t>
            </a:r>
          </a:p>
          <a:p>
            <a:pPr marL="228600" marR="0" lvl="0" indent="-22860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AutoNum type="arabicParenBoth"/>
              <a:tabLst/>
              <a:defRPr/>
            </a:pPr>
            <a:r>
              <a:rPr lang="en-US" altLang="en-US" dirty="0"/>
              <a:t>LL tables</a:t>
            </a:r>
          </a:p>
          <a:p>
            <a:pPr marL="228600" marR="0" lvl="0" indent="-22860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AutoNum type="arabicParenBoth"/>
              <a:tabLst/>
              <a:defRPr/>
            </a:pPr>
            <a:r>
              <a:rPr lang="en-US" altLang="en-US" dirty="0"/>
              <a:t>Notes on changes – sometimes even who suggested the correction</a:t>
            </a:r>
          </a:p>
          <a:p>
            <a:endParaRPr lang="en-US" altLang="en-US" dirty="0"/>
          </a:p>
        </p:txBody>
      </p:sp>
    </p:spTree>
    <p:extLst>
      <p:ext uri="{BB962C8B-B14F-4D97-AF65-F5344CB8AC3E}">
        <p14:creationId xmlns:p14="http://schemas.microsoft.com/office/powerpoint/2010/main" val="5312437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65</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65</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BrR customization</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Old-school culvert in </a:t>
            </a:r>
            <a:r>
              <a:rPr lang="en-US" altLang="en-US" dirty="0" err="1"/>
              <a:t>MathCAD</a:t>
            </a:r>
            <a:endParaRPr lang="en-US" altLang="en-US" dirty="0"/>
          </a:p>
          <a:p>
            <a:r>
              <a:rPr lang="en-US" altLang="en-US" dirty="0"/>
              <a:t>Vargas’ segmental example</a:t>
            </a:r>
          </a:p>
        </p:txBody>
      </p:sp>
    </p:spTree>
    <p:extLst>
      <p:ext uri="{BB962C8B-B14F-4D97-AF65-F5344CB8AC3E}">
        <p14:creationId xmlns:p14="http://schemas.microsoft.com/office/powerpoint/2010/main" val="352384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66</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66</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eaLnBrk="1">
              <a:lnSpc>
                <a:spcPct val="101000"/>
              </a:lnSpc>
              <a:spcAft>
                <a:spcPct val="0"/>
              </a:spcAft>
              <a:buClrTx/>
              <a:buFont typeface="Arial" panose="020B0604020202020204" pitchFamily="34" charset="0"/>
              <a:buNone/>
            </a:pPr>
            <a:r>
              <a:rPr lang="en-US" altLang="en-US" sz="1200" b="0" dirty="0">
                <a:solidFill>
                  <a:schemeClr val="tx1"/>
                </a:solidFill>
                <a:latin typeface="Segoe"/>
              </a:rPr>
              <a:t>maintenance office – always that one person who knows where things are </a:t>
            </a:r>
          </a:p>
          <a:p>
            <a:pPr marL="0" indent="0" eaLnBrk="1">
              <a:lnSpc>
                <a:spcPct val="101000"/>
              </a:lnSpc>
              <a:spcAft>
                <a:spcPct val="0"/>
              </a:spcAft>
              <a:buClrTx/>
              <a:buFont typeface="Arial" panose="020B0604020202020204" pitchFamily="34" charset="0"/>
              <a:buNone/>
            </a:pPr>
            <a:r>
              <a:rPr lang="en-US" altLang="en-US" sz="1200" b="0" dirty="0">
                <a:solidFill>
                  <a:schemeClr val="tx1"/>
                </a:solidFill>
                <a:latin typeface="Segoe"/>
              </a:rPr>
              <a:t>standard indexes – like this one in clear black-and-white</a:t>
            </a:r>
          </a:p>
          <a:p>
            <a:pPr marL="0" indent="0" eaLnBrk="1">
              <a:lnSpc>
                <a:spcPct val="101000"/>
              </a:lnSpc>
              <a:spcAft>
                <a:spcPct val="0"/>
              </a:spcAft>
              <a:buClrTx/>
              <a:buFont typeface="Arial" panose="020B0604020202020204" pitchFamily="34" charset="0"/>
              <a:buNone/>
            </a:pPr>
            <a:r>
              <a:rPr lang="en-US" altLang="en-US" sz="1200" b="0" dirty="0">
                <a:solidFill>
                  <a:schemeClr val="tx1"/>
                </a:solidFill>
                <a:latin typeface="Segoe"/>
              </a:rPr>
              <a:t>as-built plans – </a:t>
            </a:r>
            <a:r>
              <a:rPr lang="en-US" altLang="en-US" sz="1200" b="0" dirty="0" err="1">
                <a:solidFill>
                  <a:schemeClr val="tx1"/>
                </a:solidFill>
                <a:latin typeface="Segoe"/>
              </a:rPr>
              <a:t>ProDo</a:t>
            </a:r>
            <a:r>
              <a:rPr lang="en-US" altLang="en-US" sz="1200" b="0" dirty="0">
                <a:solidFill>
                  <a:schemeClr val="tx1"/>
                </a:solidFill>
                <a:latin typeface="Segoe"/>
              </a:rPr>
              <a:t> and microfilm</a:t>
            </a:r>
          </a:p>
          <a:p>
            <a:pPr marL="0" indent="0" eaLnBrk="1">
              <a:lnSpc>
                <a:spcPct val="101000"/>
              </a:lnSpc>
              <a:spcAft>
                <a:spcPct val="0"/>
              </a:spcAft>
              <a:buClrTx/>
              <a:buFont typeface="Arial" panose="020B0604020202020204" pitchFamily="34" charset="0"/>
              <a:buNone/>
            </a:pPr>
            <a:r>
              <a:rPr lang="en-US" altLang="en-US" sz="1200" b="0" dirty="0">
                <a:solidFill>
                  <a:schemeClr val="tx1"/>
                </a:solidFill>
                <a:latin typeface="Segoe"/>
              </a:rPr>
              <a:t>district microfilm – local tranches </a:t>
            </a:r>
          </a:p>
          <a:p>
            <a:pPr marL="571500" indent="-571500" eaLnBrk="1">
              <a:lnSpc>
                <a:spcPct val="101000"/>
              </a:lnSpc>
              <a:spcAft>
                <a:spcPct val="0"/>
              </a:spcAft>
              <a:buClrTx/>
              <a:buFont typeface="Arial" panose="020B0604020202020204" pitchFamily="34" charset="0"/>
              <a:buChar char="•"/>
            </a:pPr>
            <a:endParaRPr lang="en-US" altLang="en-US" sz="1200" b="0" dirty="0">
              <a:solidFill>
                <a:schemeClr val="tx1"/>
              </a:solidFill>
              <a:latin typeface="Segoe"/>
            </a:endParaRPr>
          </a:p>
          <a:p>
            <a:endParaRPr lang="en-US" altLang="en-US" dirty="0"/>
          </a:p>
        </p:txBody>
      </p:sp>
    </p:spTree>
    <p:extLst>
      <p:ext uri="{BB962C8B-B14F-4D97-AF65-F5344CB8AC3E}">
        <p14:creationId xmlns:p14="http://schemas.microsoft.com/office/powerpoint/2010/main" val="905903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67</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67</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This quandary continues to plague load rating</a:t>
            </a:r>
          </a:p>
          <a:p>
            <a:endParaRPr lang="en-US" altLang="en-US" dirty="0"/>
          </a:p>
        </p:txBody>
      </p:sp>
    </p:spTree>
    <p:extLst>
      <p:ext uri="{BB962C8B-B14F-4D97-AF65-F5344CB8AC3E}">
        <p14:creationId xmlns:p14="http://schemas.microsoft.com/office/powerpoint/2010/main" val="1140802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68</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68</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The best-available evidence</a:t>
            </a:r>
          </a:p>
          <a:p>
            <a:pPr marL="228600" marR="0" lvl="0" indent="-22860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AutoNum type="arabicParenBoth"/>
              <a:tabLst/>
              <a:defRPr/>
            </a:pPr>
            <a:r>
              <a:rPr lang="en-US" altLang="en-US" dirty="0"/>
              <a:t>Two experts – </a:t>
            </a:r>
            <a:r>
              <a:rPr lang="en-US" altLang="en-US" b="1" dirty="0"/>
              <a:t>Bracewell and Womble </a:t>
            </a:r>
          </a:p>
          <a:p>
            <a:pPr marL="228600" marR="0" lvl="0" indent="-22860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AutoNum type="arabicParenBoth"/>
              <a:tabLst/>
              <a:defRPr/>
            </a:pPr>
            <a:r>
              <a:rPr lang="en-US" altLang="en-US" dirty="0"/>
              <a:t>40ksi steel cost about the same as 60ksi steel. There was no incentive to stock 40ksi steel, and yards typically used 60ksi on everything, lest they be mixed</a:t>
            </a:r>
          </a:p>
          <a:p>
            <a:pPr marL="228600" marR="0" lvl="0" indent="-22860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AutoNum type="arabicParenBoth"/>
              <a:tabLst/>
              <a:defRPr/>
            </a:pPr>
            <a:r>
              <a:rPr lang="en-US" altLang="en-US" dirty="0"/>
              <a:t>1954 was a reasonable date to declare 40 </a:t>
            </a:r>
            <a:r>
              <a:rPr lang="en-US" altLang="en-US" dirty="0" err="1"/>
              <a:t>ksi</a:t>
            </a:r>
            <a:r>
              <a:rPr lang="en-US" altLang="en-US" dirty="0"/>
              <a:t>, and 1972 was a reasonable date to declare 60 </a:t>
            </a:r>
            <a:r>
              <a:rPr lang="en-US" altLang="en-US" dirty="0" err="1"/>
              <a:t>ksi</a:t>
            </a:r>
            <a:endParaRPr lang="en-US" altLang="en-US" dirty="0"/>
          </a:p>
        </p:txBody>
      </p:sp>
    </p:spTree>
    <p:extLst>
      <p:ext uri="{BB962C8B-B14F-4D97-AF65-F5344CB8AC3E}">
        <p14:creationId xmlns:p14="http://schemas.microsoft.com/office/powerpoint/2010/main" val="4122253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69</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69</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Confirming coupons sent to Materials for testing are welcome, especially where access is convenient during construction.</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However, this table is acceptable.</a:t>
            </a:r>
          </a:p>
          <a:p>
            <a:endParaRPr lang="en-US" altLang="en-US" dirty="0"/>
          </a:p>
        </p:txBody>
      </p:sp>
    </p:spTree>
    <p:extLst>
      <p:ext uri="{BB962C8B-B14F-4D97-AF65-F5344CB8AC3E}">
        <p14:creationId xmlns:p14="http://schemas.microsoft.com/office/powerpoint/2010/main" val="3825885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7</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7</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229991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70</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70</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We’ve been doing it wrong for 20 years</a:t>
            </a:r>
          </a:p>
          <a:p>
            <a:r>
              <a:rPr lang="en-US" altLang="en-US" dirty="0"/>
              <a:t>Or at least Maintenance has. For Design, it’s fine</a:t>
            </a:r>
          </a:p>
        </p:txBody>
      </p:sp>
    </p:spTree>
    <p:extLst>
      <p:ext uri="{BB962C8B-B14F-4D97-AF65-F5344CB8AC3E}">
        <p14:creationId xmlns:p14="http://schemas.microsoft.com/office/powerpoint/2010/main" val="12169742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71</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71</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When RF~1, traditional MCFT shear analysis is accurate </a:t>
            </a:r>
          </a:p>
          <a:p>
            <a:r>
              <a:rPr lang="en-US" altLang="en-US" dirty="0"/>
              <a:t>When RF&lt;1, traditional MCFT shear can be inaccurate and conservative</a:t>
            </a:r>
          </a:p>
          <a:p>
            <a:r>
              <a:rPr lang="en-US" altLang="en-US" dirty="0"/>
              <a:t>When RF&gt;1, traditional MCFT shear can be inaccurate and unconservative</a:t>
            </a:r>
          </a:p>
          <a:p>
            <a:endParaRPr lang="en-US" altLang="en-US" dirty="0"/>
          </a:p>
        </p:txBody>
      </p:sp>
    </p:spTree>
    <p:extLst>
      <p:ext uri="{BB962C8B-B14F-4D97-AF65-F5344CB8AC3E}">
        <p14:creationId xmlns:p14="http://schemas.microsoft.com/office/powerpoint/2010/main" val="2094156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72</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72</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2129441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73</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73</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27652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74</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74</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5768631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75</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75</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Proposed for 2025 BLRM, available now.</a:t>
            </a:r>
          </a:p>
          <a:p>
            <a:r>
              <a:rPr lang="en-US" altLang="en-US" dirty="0"/>
              <a:t>Florida requires all widenings meet FL120/HS20 – which typically means FL120.</a:t>
            </a:r>
          </a:p>
          <a:p>
            <a:r>
              <a:rPr lang="en-US" altLang="en-US" dirty="0"/>
              <a:t>This MBE commentary, moving the failure plane toward the bearing, will help. </a:t>
            </a:r>
          </a:p>
        </p:txBody>
      </p:sp>
    </p:spTree>
    <p:extLst>
      <p:ext uri="{BB962C8B-B14F-4D97-AF65-F5344CB8AC3E}">
        <p14:creationId xmlns:p14="http://schemas.microsoft.com/office/powerpoint/2010/main" val="39558541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76</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76</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lvl="0" indent="-228600" algn="l" eaLnBrk="1">
              <a:lnSpc>
                <a:spcPct val="101000"/>
              </a:lnSpc>
              <a:spcAft>
                <a:spcPct val="0"/>
              </a:spcAft>
              <a:buClrTx/>
              <a:buFont typeface="Arial" panose="020B0604020202020204" pitchFamily="34" charset="0"/>
              <a:buNone/>
            </a:pPr>
            <a:endParaRPr lang="en-US" altLang="en-US" dirty="0"/>
          </a:p>
        </p:txBody>
      </p:sp>
    </p:spTree>
    <p:extLst>
      <p:ext uri="{BB962C8B-B14F-4D97-AF65-F5344CB8AC3E}">
        <p14:creationId xmlns:p14="http://schemas.microsoft.com/office/powerpoint/2010/main" val="91188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8</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8</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eaLnBrk="1">
              <a:lnSpc>
                <a:spcPct val="101000"/>
              </a:lnSpc>
              <a:spcAft>
                <a:spcPct val="0"/>
              </a:spcAft>
              <a:buClrTx/>
              <a:buFontTx/>
              <a:buNone/>
            </a:pPr>
            <a:r>
              <a:rPr lang="en-US" altLang="en-US" sz="1200" b="1" dirty="0">
                <a:solidFill>
                  <a:schemeClr val="bg1"/>
                </a:solidFill>
                <a:latin typeface="Verdana" panose="020B0604030504040204" pitchFamily="34" charset="0"/>
              </a:rPr>
              <a:t>US19 NB - ANCLOTE RIVER</a:t>
            </a:r>
          </a:p>
          <a:p>
            <a:pPr algn="l" eaLnBrk="1">
              <a:lnSpc>
                <a:spcPct val="101000"/>
              </a:lnSpc>
              <a:spcAft>
                <a:spcPct val="0"/>
              </a:spcAft>
              <a:buClrTx/>
              <a:buFontTx/>
              <a:buNone/>
            </a:pPr>
            <a:r>
              <a:rPr lang="en-US" altLang="en-US" sz="1600" b="1" dirty="0">
                <a:solidFill>
                  <a:schemeClr val="bg1"/>
                </a:solidFill>
                <a:latin typeface="Verdana" panose="020B0604030504040204" pitchFamily="34" charset="0"/>
              </a:rPr>
              <a:t>12-07-1968</a:t>
            </a:r>
          </a:p>
          <a:p>
            <a:endParaRPr lang="en-US" altLang="en-US" dirty="0"/>
          </a:p>
        </p:txBody>
      </p:sp>
    </p:spTree>
    <p:extLst>
      <p:ext uri="{BB962C8B-B14F-4D97-AF65-F5344CB8AC3E}">
        <p14:creationId xmlns:p14="http://schemas.microsoft.com/office/powerpoint/2010/main" val="507273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EC7EA6B-1547-40AE-8293-6BA8E657D03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384175" algn="l"/>
                <a:tab pos="771525" algn="l"/>
                <a:tab pos="1157288" algn="l"/>
                <a:tab pos="1544638" algn="l"/>
                <a:tab pos="1931988" algn="l"/>
                <a:tab pos="2317750" algn="l"/>
                <a:tab pos="2705100" algn="l"/>
                <a:tab pos="3092450" algn="l"/>
                <a:tab pos="3478213" algn="l"/>
                <a:tab pos="3865563" algn="l"/>
                <a:tab pos="4252913" algn="l"/>
                <a:tab pos="4638675" algn="l"/>
                <a:tab pos="5026025" algn="l"/>
                <a:tab pos="5413375" algn="l"/>
                <a:tab pos="5799138" algn="l"/>
                <a:tab pos="6186488" algn="l"/>
                <a:tab pos="6573838" algn="l"/>
                <a:tab pos="6959600" algn="l"/>
                <a:tab pos="7346950" algn="l"/>
                <a:tab pos="7734300" algn="l"/>
              </a:tabLst>
              <a:defRPr sz="1200">
                <a:solidFill>
                  <a:srgbClr val="000000"/>
                </a:solidFill>
                <a:latin typeface="Times New Roman" panose="02020603050405020304" pitchFamily="18" charset="0"/>
              </a:defRPr>
            </a:lvl9pPr>
          </a:lstStyle>
          <a:p>
            <a:pPr>
              <a:spcBef>
                <a:spcPct val="0"/>
              </a:spcBef>
              <a:buClrTx/>
              <a:buFontTx/>
              <a:buNone/>
            </a:pPr>
            <a:fld id="{BFC76D75-CA98-4F54-82F2-BDFCEA8B89BB}" type="slidenum">
              <a:rPr lang="en-US" altLang="en-US"/>
              <a:pPr>
                <a:spcBef>
                  <a:spcPct val="0"/>
                </a:spcBef>
                <a:buClrTx/>
                <a:buFontTx/>
                <a:buNone/>
              </a:pPr>
              <a:t>9</a:t>
            </a:fld>
            <a:endParaRPr lang="en-US" altLang="en-US" dirty="0"/>
          </a:p>
        </p:txBody>
      </p:sp>
      <p:sp>
        <p:nvSpPr>
          <p:cNvPr id="13315" name="Text Box 1">
            <a:extLst>
              <a:ext uri="{FF2B5EF4-FFF2-40B4-BE49-F238E27FC236}">
                <a16:creationId xmlns:a16="http://schemas.microsoft.com/office/drawing/2014/main" id="{3C239F12-067E-44B4-A896-E1AC7A04558D}"/>
              </a:ext>
            </a:extLst>
          </p:cNvPr>
          <p:cNvSpPr txBox="1">
            <a:spLocks noChangeArrowheads="1"/>
          </p:cNvSpPr>
          <p:nvPr/>
        </p:nvSpPr>
        <p:spPr bwMode="auto">
          <a:xfrm>
            <a:off x="3849688" y="8645525"/>
            <a:ext cx="29495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0481156-EBF9-4D28-A40E-CA4D3296B6C1}" type="slidenum">
              <a:rPr lang="en-US" altLang="en-US"/>
              <a:pPr algn="r" eaLnBrk="1">
                <a:lnSpc>
                  <a:spcPct val="95000"/>
                </a:lnSpc>
                <a:spcBef>
                  <a:spcPct val="0"/>
                </a:spcBef>
                <a:buClrTx/>
                <a:buFontTx/>
                <a:buNone/>
              </a:pPr>
              <a:t>9</a:t>
            </a:fld>
            <a:endParaRPr lang="en-US" altLang="en-US" dirty="0"/>
          </a:p>
        </p:txBody>
      </p:sp>
      <p:sp>
        <p:nvSpPr>
          <p:cNvPr id="13316" name="Rectangle 2">
            <a:extLst>
              <a:ext uri="{FF2B5EF4-FFF2-40B4-BE49-F238E27FC236}">
                <a16:creationId xmlns:a16="http://schemas.microsoft.com/office/drawing/2014/main" id="{1E9E01BF-FB51-4FD9-A1C0-E28EDD7A7D53}"/>
              </a:ext>
            </a:extLst>
          </p:cNvPr>
          <p:cNvSpPr>
            <a:spLocks noGrp="1" noRot="1" noChangeAspect="1" noChangeArrowheads="1" noTextEdit="1"/>
          </p:cNvSpPr>
          <p:nvPr>
            <p:ph type="sldImg"/>
          </p:nvPr>
        </p:nvSpPr>
        <p:spPr>
          <a:xfrm>
            <a:off x="1123950" y="690563"/>
            <a:ext cx="4551363" cy="34147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803AB2BC-1AAD-4E12-AE56-A5C5819031BC}"/>
              </a:ext>
            </a:extLst>
          </p:cNvPr>
          <p:cNvSpPr>
            <a:spLocks noGrp="1" noChangeArrowheads="1"/>
          </p:cNvSpPr>
          <p:nvPr>
            <p:ph type="body" idx="1"/>
          </p:nvPr>
        </p:nvSpPr>
        <p:spPr>
          <a:xfrm>
            <a:off x="681038" y="4321175"/>
            <a:ext cx="5440362" cy="40957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60417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A0B3871F-8F34-4733-85AB-006FBD21F805}"/>
              </a:ext>
            </a:extLst>
          </p:cNvPr>
          <p:cNvSpPr>
            <a:spLocks noGrp="1" noChangeArrowheads="1"/>
          </p:cNvSpPr>
          <p:nvPr>
            <p:ph type="sldNum" idx="10"/>
          </p:nvPr>
        </p:nvSpPr>
        <p:spPr>
          <a:ln/>
        </p:spPr>
        <p:txBody>
          <a:bodyPr/>
          <a:lstStyle>
            <a:lvl1pPr>
              <a:defRPr/>
            </a:lvl1pPr>
          </a:lstStyle>
          <a:p>
            <a:fld id="{1D5FA27B-7C1E-4746-AE23-A2DBD88645AA}" type="slidenum">
              <a:rPr lang="en-US" altLang="en-US"/>
              <a:pPr/>
              <a:t>‹#›</a:t>
            </a:fld>
            <a:endParaRPr lang="en-US" altLang="en-US" dirty="0"/>
          </a:p>
        </p:txBody>
      </p:sp>
    </p:spTree>
    <p:extLst>
      <p:ext uri="{BB962C8B-B14F-4D97-AF65-F5344CB8AC3E}">
        <p14:creationId xmlns:p14="http://schemas.microsoft.com/office/powerpoint/2010/main" val="177896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D185DA8-C544-4528-ADE9-D4A01BFD01B4}"/>
              </a:ext>
            </a:extLst>
          </p:cNvPr>
          <p:cNvSpPr>
            <a:spLocks noGrp="1" noChangeArrowheads="1"/>
          </p:cNvSpPr>
          <p:nvPr>
            <p:ph type="sldNum" idx="10"/>
          </p:nvPr>
        </p:nvSpPr>
        <p:spPr>
          <a:ln/>
        </p:spPr>
        <p:txBody>
          <a:bodyPr/>
          <a:lstStyle>
            <a:lvl1pPr>
              <a:defRPr/>
            </a:lvl1pPr>
          </a:lstStyle>
          <a:p>
            <a:fld id="{7D36DB6B-7161-4946-93F6-FAF227E2457E}" type="slidenum">
              <a:rPr lang="en-US" altLang="en-US"/>
              <a:pPr/>
              <a:t>‹#›</a:t>
            </a:fld>
            <a:endParaRPr lang="en-US" altLang="en-US" dirty="0"/>
          </a:p>
        </p:txBody>
      </p:sp>
    </p:spTree>
    <p:extLst>
      <p:ext uri="{BB962C8B-B14F-4D97-AF65-F5344CB8AC3E}">
        <p14:creationId xmlns:p14="http://schemas.microsoft.com/office/powerpoint/2010/main" val="3337682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6950" cy="6453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48450" cy="6453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9E0211B-664E-4FC0-828A-D2F70B22E42E}"/>
              </a:ext>
            </a:extLst>
          </p:cNvPr>
          <p:cNvSpPr>
            <a:spLocks noGrp="1" noChangeArrowheads="1"/>
          </p:cNvSpPr>
          <p:nvPr>
            <p:ph type="sldNum" idx="10"/>
          </p:nvPr>
        </p:nvSpPr>
        <p:spPr>
          <a:ln/>
        </p:spPr>
        <p:txBody>
          <a:bodyPr/>
          <a:lstStyle>
            <a:lvl1pPr>
              <a:defRPr/>
            </a:lvl1pPr>
          </a:lstStyle>
          <a:p>
            <a:fld id="{652B31D5-F2D7-4036-9767-8818505B8525}" type="slidenum">
              <a:rPr lang="en-US" altLang="en-US"/>
              <a:pPr/>
              <a:t>‹#›</a:t>
            </a:fld>
            <a:endParaRPr lang="en-US" altLang="en-US" dirty="0"/>
          </a:p>
        </p:txBody>
      </p:sp>
    </p:spTree>
    <p:extLst>
      <p:ext uri="{BB962C8B-B14F-4D97-AF65-F5344CB8AC3E}">
        <p14:creationId xmlns:p14="http://schemas.microsoft.com/office/powerpoint/2010/main" val="186488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0A2D230-EEA5-4F49-B096-F7C842065B51}"/>
              </a:ext>
            </a:extLst>
          </p:cNvPr>
          <p:cNvSpPr>
            <a:spLocks noGrp="1" noChangeArrowheads="1"/>
          </p:cNvSpPr>
          <p:nvPr>
            <p:ph type="sldNum" idx="10"/>
          </p:nvPr>
        </p:nvSpPr>
        <p:spPr>
          <a:ln/>
        </p:spPr>
        <p:txBody>
          <a:bodyPr/>
          <a:lstStyle>
            <a:lvl1pPr>
              <a:defRPr/>
            </a:lvl1pPr>
          </a:lstStyle>
          <a:p>
            <a:fld id="{8A7F3CCD-6033-4214-BB7A-6BA4781BDDA2}" type="slidenum">
              <a:rPr lang="en-US" altLang="en-US"/>
              <a:pPr/>
              <a:t>‹#›</a:t>
            </a:fld>
            <a:endParaRPr lang="en-US" altLang="en-US" dirty="0"/>
          </a:p>
        </p:txBody>
      </p:sp>
    </p:spTree>
    <p:extLst>
      <p:ext uri="{BB962C8B-B14F-4D97-AF65-F5344CB8AC3E}">
        <p14:creationId xmlns:p14="http://schemas.microsoft.com/office/powerpoint/2010/main" val="2007246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532110AC-FFCB-4BDB-854D-F281EB462048}"/>
              </a:ext>
            </a:extLst>
          </p:cNvPr>
          <p:cNvSpPr>
            <a:spLocks noGrp="1" noChangeArrowheads="1"/>
          </p:cNvSpPr>
          <p:nvPr>
            <p:ph type="sldNum" idx="10"/>
          </p:nvPr>
        </p:nvSpPr>
        <p:spPr>
          <a:ln/>
        </p:spPr>
        <p:txBody>
          <a:bodyPr/>
          <a:lstStyle>
            <a:lvl1pPr>
              <a:defRPr/>
            </a:lvl1pPr>
          </a:lstStyle>
          <a:p>
            <a:fld id="{5901049C-5DF4-435B-8AC2-8346B57D55DF}" type="slidenum">
              <a:rPr lang="en-US" altLang="en-US"/>
              <a:pPr/>
              <a:t>‹#›</a:t>
            </a:fld>
            <a:endParaRPr lang="en-US" altLang="en-US" dirty="0"/>
          </a:p>
        </p:txBody>
      </p:sp>
    </p:spTree>
    <p:extLst>
      <p:ext uri="{BB962C8B-B14F-4D97-AF65-F5344CB8AC3E}">
        <p14:creationId xmlns:p14="http://schemas.microsoft.com/office/powerpoint/2010/main" val="164624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57700" cy="4986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338" y="1768475"/>
            <a:ext cx="4457700" cy="4986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6F9FFEE-A331-412E-B02A-A3566959C625}"/>
              </a:ext>
            </a:extLst>
          </p:cNvPr>
          <p:cNvSpPr>
            <a:spLocks noGrp="1" noChangeArrowheads="1"/>
          </p:cNvSpPr>
          <p:nvPr>
            <p:ph type="sldNum" idx="10"/>
          </p:nvPr>
        </p:nvSpPr>
        <p:spPr>
          <a:ln/>
        </p:spPr>
        <p:txBody>
          <a:bodyPr/>
          <a:lstStyle>
            <a:lvl1pPr>
              <a:defRPr/>
            </a:lvl1pPr>
          </a:lstStyle>
          <a:p>
            <a:fld id="{089C389C-C9D4-4D7A-9DD7-68248CEEE4BF}" type="slidenum">
              <a:rPr lang="en-US" altLang="en-US"/>
              <a:pPr/>
              <a:t>‹#›</a:t>
            </a:fld>
            <a:endParaRPr lang="en-US" altLang="en-US" dirty="0"/>
          </a:p>
        </p:txBody>
      </p:sp>
    </p:spTree>
    <p:extLst>
      <p:ext uri="{BB962C8B-B14F-4D97-AF65-F5344CB8AC3E}">
        <p14:creationId xmlns:p14="http://schemas.microsoft.com/office/powerpoint/2010/main" val="38786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E120E503-E522-482B-B538-43B8D541FD17}"/>
              </a:ext>
            </a:extLst>
          </p:cNvPr>
          <p:cNvSpPr>
            <a:spLocks noGrp="1" noChangeArrowheads="1"/>
          </p:cNvSpPr>
          <p:nvPr>
            <p:ph type="sldNum" idx="10"/>
          </p:nvPr>
        </p:nvSpPr>
        <p:spPr>
          <a:ln/>
        </p:spPr>
        <p:txBody>
          <a:bodyPr/>
          <a:lstStyle>
            <a:lvl1pPr>
              <a:defRPr/>
            </a:lvl1pPr>
          </a:lstStyle>
          <a:p>
            <a:fld id="{54BED627-D352-4073-B579-3068208E0E14}" type="slidenum">
              <a:rPr lang="en-US" altLang="en-US"/>
              <a:pPr/>
              <a:t>‹#›</a:t>
            </a:fld>
            <a:endParaRPr lang="en-US" altLang="en-US" dirty="0"/>
          </a:p>
        </p:txBody>
      </p:sp>
    </p:spTree>
    <p:extLst>
      <p:ext uri="{BB962C8B-B14F-4D97-AF65-F5344CB8AC3E}">
        <p14:creationId xmlns:p14="http://schemas.microsoft.com/office/powerpoint/2010/main" val="49833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6675136B-94C1-4CF6-ACD7-940F3DECB139}"/>
              </a:ext>
            </a:extLst>
          </p:cNvPr>
          <p:cNvSpPr>
            <a:spLocks noGrp="1" noChangeArrowheads="1"/>
          </p:cNvSpPr>
          <p:nvPr>
            <p:ph type="sldNum" idx="10"/>
          </p:nvPr>
        </p:nvSpPr>
        <p:spPr>
          <a:ln/>
        </p:spPr>
        <p:txBody>
          <a:bodyPr/>
          <a:lstStyle>
            <a:lvl1pPr>
              <a:defRPr/>
            </a:lvl1pPr>
          </a:lstStyle>
          <a:p>
            <a:fld id="{3AB5D2FA-545D-4EA2-B1FC-F95B401AC8EE}" type="slidenum">
              <a:rPr lang="en-US" altLang="en-US"/>
              <a:pPr/>
              <a:t>‹#›</a:t>
            </a:fld>
            <a:endParaRPr lang="en-US" altLang="en-US" dirty="0"/>
          </a:p>
        </p:txBody>
      </p:sp>
    </p:spTree>
    <p:extLst>
      <p:ext uri="{BB962C8B-B14F-4D97-AF65-F5344CB8AC3E}">
        <p14:creationId xmlns:p14="http://schemas.microsoft.com/office/powerpoint/2010/main" val="296019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1FED28B-3BA5-4191-92A6-52D05716369B}"/>
              </a:ext>
            </a:extLst>
          </p:cNvPr>
          <p:cNvSpPr>
            <a:spLocks noGrp="1" noChangeArrowheads="1"/>
          </p:cNvSpPr>
          <p:nvPr>
            <p:ph type="sldNum" idx="10"/>
          </p:nvPr>
        </p:nvSpPr>
        <p:spPr>
          <a:ln/>
        </p:spPr>
        <p:txBody>
          <a:bodyPr/>
          <a:lstStyle>
            <a:lvl1pPr>
              <a:defRPr/>
            </a:lvl1pPr>
          </a:lstStyle>
          <a:p>
            <a:fld id="{27658F8B-A8A7-4779-AFFE-2DE205BD1E90}" type="slidenum">
              <a:rPr lang="en-US" altLang="en-US"/>
              <a:pPr/>
              <a:t>‹#›</a:t>
            </a:fld>
            <a:endParaRPr lang="en-US" altLang="en-US" dirty="0"/>
          </a:p>
        </p:txBody>
      </p:sp>
    </p:spTree>
    <p:extLst>
      <p:ext uri="{BB962C8B-B14F-4D97-AF65-F5344CB8AC3E}">
        <p14:creationId xmlns:p14="http://schemas.microsoft.com/office/powerpoint/2010/main" val="84549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6C710DAD-EC44-4BBA-AF87-F51E59A4D191}"/>
              </a:ext>
            </a:extLst>
          </p:cNvPr>
          <p:cNvSpPr>
            <a:spLocks noGrp="1" noChangeArrowheads="1"/>
          </p:cNvSpPr>
          <p:nvPr>
            <p:ph type="sldNum" idx="10"/>
          </p:nvPr>
        </p:nvSpPr>
        <p:spPr>
          <a:ln/>
        </p:spPr>
        <p:txBody>
          <a:bodyPr/>
          <a:lstStyle>
            <a:lvl1pPr>
              <a:defRPr/>
            </a:lvl1pPr>
          </a:lstStyle>
          <a:p>
            <a:fld id="{E9984575-1EDD-40D3-9CE9-083777A43747}" type="slidenum">
              <a:rPr lang="en-US" altLang="en-US"/>
              <a:pPr/>
              <a:t>‹#›</a:t>
            </a:fld>
            <a:endParaRPr lang="en-US" altLang="en-US" dirty="0"/>
          </a:p>
        </p:txBody>
      </p:sp>
    </p:spTree>
    <p:extLst>
      <p:ext uri="{BB962C8B-B14F-4D97-AF65-F5344CB8AC3E}">
        <p14:creationId xmlns:p14="http://schemas.microsoft.com/office/powerpoint/2010/main" val="4218657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FAA2F607-ACD8-409C-9AE9-2D74997F6644}"/>
              </a:ext>
            </a:extLst>
          </p:cNvPr>
          <p:cNvSpPr>
            <a:spLocks noGrp="1" noChangeArrowheads="1"/>
          </p:cNvSpPr>
          <p:nvPr>
            <p:ph type="sldNum" idx="10"/>
          </p:nvPr>
        </p:nvSpPr>
        <p:spPr>
          <a:ln/>
        </p:spPr>
        <p:txBody>
          <a:bodyPr/>
          <a:lstStyle>
            <a:lvl1pPr>
              <a:defRPr/>
            </a:lvl1pPr>
          </a:lstStyle>
          <a:p>
            <a:fld id="{778441E5-5924-44BB-88C0-0768C9D989BC}" type="slidenum">
              <a:rPr lang="en-US" altLang="en-US"/>
              <a:pPr/>
              <a:t>‹#›</a:t>
            </a:fld>
            <a:endParaRPr lang="en-US" altLang="en-US" dirty="0"/>
          </a:p>
        </p:txBody>
      </p:sp>
    </p:spTree>
    <p:extLst>
      <p:ext uri="{BB962C8B-B14F-4D97-AF65-F5344CB8AC3E}">
        <p14:creationId xmlns:p14="http://schemas.microsoft.com/office/powerpoint/2010/main" val="181041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C44AD71D-5755-47AC-95C2-C048EBDE4811}"/>
              </a:ext>
            </a:extLst>
          </p:cNvPr>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C967350D-EDF0-4120-AAC2-FFC140A765B3}"/>
              </a:ext>
            </a:extLst>
          </p:cNvPr>
          <p:cNvSpPr>
            <a:spLocks noGrp="1" noChangeArrowheads="1"/>
          </p:cNvSpPr>
          <p:nvPr>
            <p:ph type="body" idx="1"/>
          </p:nvPr>
        </p:nvSpPr>
        <p:spPr bwMode="auto">
          <a:xfrm>
            <a:off x="503238" y="1768475"/>
            <a:ext cx="9067800" cy="4986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Text Box 3">
            <a:extLst>
              <a:ext uri="{FF2B5EF4-FFF2-40B4-BE49-F238E27FC236}">
                <a16:creationId xmlns:a16="http://schemas.microsoft.com/office/drawing/2014/main" id="{6392A931-A928-4F6C-9A9F-96BC23A190E8}"/>
              </a:ext>
            </a:extLst>
          </p:cNvPr>
          <p:cNvSpPr txBox="1">
            <a:spLocks noChangeArrowheads="1"/>
          </p:cNvSpPr>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dirty="0"/>
          </a:p>
        </p:txBody>
      </p:sp>
      <p:sp>
        <p:nvSpPr>
          <p:cNvPr id="1029" name="Text Box 4">
            <a:extLst>
              <a:ext uri="{FF2B5EF4-FFF2-40B4-BE49-F238E27FC236}">
                <a16:creationId xmlns:a16="http://schemas.microsoft.com/office/drawing/2014/main" id="{FB260564-55EF-4EB2-8CF2-CFE3AA333526}"/>
              </a:ext>
            </a:extLst>
          </p:cNvPr>
          <p:cNvSpPr txBox="1">
            <a:spLocks noChangeArrowheads="1"/>
          </p:cNvSpP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dirty="0"/>
          </a:p>
        </p:txBody>
      </p:sp>
      <p:sp>
        <p:nvSpPr>
          <p:cNvPr id="2" name="Rectangle 5">
            <a:extLst>
              <a:ext uri="{FF2B5EF4-FFF2-40B4-BE49-F238E27FC236}">
                <a16:creationId xmlns:a16="http://schemas.microsoft.com/office/drawing/2014/main" id="{D9D08021-0433-47D4-A7A3-D1CA11DEB8BB}"/>
              </a:ext>
            </a:extLst>
          </p:cNvPr>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96057636-9C13-4323-B3EA-48EA0338790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FFFFFF"/>
          </a:solidFill>
          <a:latin typeface="+mj-lt"/>
          <a:ea typeface="Arial Unicode MS" panose="020B0604020202020204" pitchFamily="34" charset="-128"/>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Arial Unicode MS" panose="020B0604020202020204" pitchFamily="34" charset="-128"/>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Arial Unicode MS" panose="020B0604020202020204" pitchFamily="34" charset="-128"/>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Arial Unicode MS" panose="020B0604020202020204" pitchFamily="34" charset="-128"/>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FFFFFF"/>
          </a:solidFill>
          <a:latin typeface="Arial" panose="020B0604020202020204" pitchFamily="34" charset="0"/>
          <a:cs typeface="Arial Unicode MS" panose="020B0604020202020204" pitchFamily="34" charset="-128"/>
        </a:defRPr>
      </a:lvl9pPr>
    </p:titleStyle>
    <p:bodyStyle>
      <a:lvl1pPr marL="342900" indent="-342900" algn="l" defTabSz="457200"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kern="1200">
          <a:solidFill>
            <a:srgbClr val="FFFFFF"/>
          </a:solidFill>
          <a:latin typeface="+mn-lt"/>
          <a:ea typeface="Arial Unicode MS" panose="020B0604020202020204" pitchFamily="34" charset="-128"/>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FFFFFF"/>
          </a:solidFill>
          <a:latin typeface="+mn-lt"/>
          <a:ea typeface="Arial Unicode MS" panose="020B0604020202020204" pitchFamily="34" charset="-128"/>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FFFFFF"/>
          </a:solidFill>
          <a:latin typeface="+mn-lt"/>
          <a:ea typeface="Arial Unicode MS" panose="020B0604020202020204" pitchFamily="34" charset="-128"/>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FFFFFF"/>
          </a:solidFill>
          <a:latin typeface="+mn-lt"/>
          <a:ea typeface="Arial Unicode MS" panose="020B0604020202020204" pitchFamily="34" charset="-128"/>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FFFFFF"/>
          </a:solidFill>
          <a:latin typeface="+mn-lt"/>
          <a:ea typeface="Arial Unicode MS" panose="020B060402020202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4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1A40-EF41-F9A2-F72E-AFB3351EA949}"/>
              </a:ext>
            </a:extLst>
          </p:cNvPr>
          <p:cNvPicPr>
            <a:picLocks noChangeAspect="1"/>
          </p:cNvPicPr>
          <p:nvPr/>
        </p:nvPicPr>
        <p:blipFill>
          <a:blip r:embed="rId3"/>
          <a:stretch>
            <a:fillRect/>
          </a:stretch>
        </p:blipFill>
        <p:spPr>
          <a:xfrm>
            <a:off x="2867378" y="1248391"/>
            <a:ext cx="4366862" cy="2183431"/>
          </a:xfrm>
          <a:prstGeom prst="rect">
            <a:avLst/>
          </a:prstGeom>
        </p:spPr>
      </p:pic>
      <p:sp>
        <p:nvSpPr>
          <p:cNvPr id="5" name="Text Box 1">
            <a:extLst>
              <a:ext uri="{FF2B5EF4-FFF2-40B4-BE49-F238E27FC236}">
                <a16:creationId xmlns:a16="http://schemas.microsoft.com/office/drawing/2014/main" id="{6DA4DD05-3020-6AD2-8CD4-FD20834F3497}"/>
              </a:ext>
            </a:extLst>
          </p:cNvPr>
          <p:cNvSpPr txBox="1">
            <a:spLocks noChangeArrowheads="1"/>
          </p:cNvSpPr>
          <p:nvPr/>
        </p:nvSpPr>
        <p:spPr bwMode="auto">
          <a:xfrm>
            <a:off x="296863" y="3776133"/>
            <a:ext cx="9486900" cy="1845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Verdana" panose="020B0604030504040204" pitchFamily="34" charset="0"/>
              </a:rPr>
              <a:t>FLORIDA LOAD RATING</a:t>
            </a:r>
          </a:p>
          <a:p>
            <a:pPr algn="ctr" eaLnBrk="1">
              <a:lnSpc>
                <a:spcPct val="101000"/>
              </a:lnSpc>
              <a:spcAft>
                <a:spcPct val="0"/>
              </a:spcAft>
              <a:buClrTx/>
              <a:buFontTx/>
              <a:buNone/>
            </a:pPr>
            <a:r>
              <a:rPr lang="en-US" altLang="en-US" b="1" dirty="0">
                <a:solidFill>
                  <a:schemeClr val="tx1"/>
                </a:solidFill>
                <a:latin typeface="Verdana" panose="020B0604030504040204" pitchFamily="34" charset="0"/>
              </a:rPr>
              <a:t>andrew.devault@dot.state.fl.us</a:t>
            </a:r>
          </a:p>
        </p:txBody>
      </p:sp>
    </p:spTree>
    <p:extLst>
      <p:ext uri="{BB962C8B-B14F-4D97-AF65-F5344CB8AC3E}">
        <p14:creationId xmlns:p14="http://schemas.microsoft.com/office/powerpoint/2010/main" val="3142210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31E440-F8E2-4D81-B9E1-D5161F834D91}"/>
              </a:ext>
            </a:extLst>
          </p:cNvPr>
          <p:cNvPicPr>
            <a:picLocks noChangeAspect="1"/>
          </p:cNvPicPr>
          <p:nvPr/>
        </p:nvPicPr>
        <p:blipFill>
          <a:blip r:embed="rId3"/>
          <a:stretch>
            <a:fillRect/>
          </a:stretch>
        </p:blipFill>
        <p:spPr>
          <a:xfrm>
            <a:off x="0" y="-1"/>
            <a:ext cx="6779628" cy="7559675"/>
          </a:xfrm>
          <a:prstGeom prst="rect">
            <a:avLst/>
          </a:prstGeom>
        </p:spPr>
      </p:pic>
      <p:sp>
        <p:nvSpPr>
          <p:cNvPr id="4" name="Text Box 1">
            <a:extLst>
              <a:ext uri="{FF2B5EF4-FFF2-40B4-BE49-F238E27FC236}">
                <a16:creationId xmlns:a16="http://schemas.microsoft.com/office/drawing/2014/main" id="{B246BB57-99D1-48FA-ABA1-9FCC7DCB4597}"/>
              </a:ext>
            </a:extLst>
          </p:cNvPr>
          <p:cNvSpPr txBox="1">
            <a:spLocks noChangeArrowheads="1"/>
          </p:cNvSpPr>
          <p:nvPr/>
        </p:nvSpPr>
        <p:spPr bwMode="auto">
          <a:xfrm>
            <a:off x="-1"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bg1"/>
                </a:solidFill>
                <a:latin typeface="Verdana" panose="020B0604030504040204" pitchFamily="34" charset="0"/>
              </a:rPr>
              <a:t>09-05-1969</a:t>
            </a:r>
          </a:p>
          <a:p>
            <a:pPr algn="ctr" eaLnBrk="1">
              <a:lnSpc>
                <a:spcPct val="101000"/>
              </a:lnSpc>
              <a:spcAft>
                <a:spcPct val="0"/>
              </a:spcAft>
              <a:buClrTx/>
              <a:buFontTx/>
              <a:buNone/>
            </a:pPr>
            <a:r>
              <a:rPr lang="en-US" altLang="en-US" b="1" dirty="0">
                <a:solidFill>
                  <a:schemeClr val="bg1"/>
                </a:solidFill>
                <a:latin typeface="Verdana" panose="020B0604030504040204" pitchFamily="34" charset="0"/>
              </a:rPr>
              <a:t>Nobles Ferry - Suwannee River</a:t>
            </a:r>
          </a:p>
        </p:txBody>
      </p:sp>
    </p:spTree>
    <p:extLst>
      <p:ext uri="{BB962C8B-B14F-4D97-AF65-F5344CB8AC3E}">
        <p14:creationId xmlns:p14="http://schemas.microsoft.com/office/powerpoint/2010/main" val="36883819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BED0349D-52D8-7CE9-9DA5-11E188D6C6D0}"/>
              </a:ext>
            </a:extLst>
          </p:cNvPr>
          <p:cNvSpPr txBox="1">
            <a:spLocks noChangeArrowheads="1"/>
          </p:cNvSpPr>
          <p:nvPr/>
        </p:nvSpPr>
        <p:spPr bwMode="auto">
          <a:xfrm>
            <a:off x="468312" y="37686"/>
            <a:ext cx="9612313" cy="7521989"/>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75000"/>
              </a:lnSpc>
              <a:spcAft>
                <a:spcPct val="0"/>
              </a:spcAft>
              <a:buClrTx/>
            </a:pPr>
            <a:r>
              <a:rPr lang="en-US" altLang="en-US" sz="2400" b="1" dirty="0">
                <a:solidFill>
                  <a:schemeClr val="tx1"/>
                </a:solidFill>
                <a:latin typeface="Verdana" panose="020B0604030504040204" pitchFamily="34" charset="0"/>
              </a:rPr>
              <a:t>1967 Silver River</a:t>
            </a:r>
          </a:p>
          <a:p>
            <a:pPr eaLnBrk="1">
              <a:lnSpc>
                <a:spcPct val="175000"/>
              </a:lnSpc>
              <a:spcAft>
                <a:spcPct val="0"/>
              </a:spcAft>
              <a:buClrTx/>
            </a:pPr>
            <a:r>
              <a:rPr lang="en-US" altLang="en-US" sz="2400" b="1" dirty="0">
                <a:solidFill>
                  <a:schemeClr val="tx1"/>
                </a:solidFill>
                <a:latin typeface="Verdana" panose="020B0604030504040204" pitchFamily="34" charset="0"/>
              </a:rPr>
              <a:t>1968 Federal Highway Act compels bridge inspection</a:t>
            </a:r>
          </a:p>
          <a:p>
            <a:pPr eaLnBrk="1">
              <a:lnSpc>
                <a:spcPct val="175000"/>
              </a:lnSpc>
              <a:spcAft>
                <a:spcPct val="0"/>
              </a:spcAft>
              <a:buClrTx/>
            </a:pPr>
            <a:r>
              <a:rPr lang="en-US" altLang="en-US" sz="2400" b="1" dirty="0">
                <a:solidFill>
                  <a:schemeClr val="tx1"/>
                </a:solidFill>
                <a:latin typeface="Verdana" panose="020B0604030504040204" pitchFamily="34" charset="0"/>
              </a:rPr>
              <a:t>1968 US19 over Anclote River, corrosion</a:t>
            </a:r>
          </a:p>
          <a:p>
            <a:pPr eaLnBrk="1">
              <a:lnSpc>
                <a:spcPct val="175000"/>
              </a:lnSpc>
              <a:spcAft>
                <a:spcPct val="0"/>
              </a:spcAft>
              <a:buClrTx/>
            </a:pPr>
            <a:r>
              <a:rPr lang="en-US" altLang="en-US" sz="2400" b="1" dirty="0">
                <a:solidFill>
                  <a:schemeClr val="tx1"/>
                </a:solidFill>
                <a:latin typeface="Verdana" panose="020B0604030504040204" pitchFamily="34" charset="0"/>
              </a:rPr>
              <a:t>1969 Longboat Key, pile cap shift</a:t>
            </a:r>
          </a:p>
          <a:p>
            <a:pPr eaLnBrk="1">
              <a:lnSpc>
                <a:spcPct val="175000"/>
              </a:lnSpc>
              <a:spcAft>
                <a:spcPct val="0"/>
              </a:spcAft>
              <a:buClrTx/>
            </a:pPr>
            <a:r>
              <a:rPr lang="en-US" altLang="en-US" sz="2400" b="1" dirty="0">
                <a:solidFill>
                  <a:schemeClr val="tx1"/>
                </a:solidFill>
                <a:latin typeface="Verdana" panose="020B0604030504040204" pitchFamily="34" charset="0"/>
              </a:rPr>
              <a:t>1969 Noble’s Ferry over Suwannee, overload</a:t>
            </a:r>
          </a:p>
          <a:p>
            <a:pPr eaLnBrk="1">
              <a:lnSpc>
                <a:spcPct val="175000"/>
              </a:lnSpc>
              <a:spcAft>
                <a:spcPct val="0"/>
              </a:spcAft>
              <a:buClrTx/>
            </a:pPr>
            <a:r>
              <a:rPr lang="en-US" altLang="en-US" sz="2400" b="1" dirty="0">
                <a:solidFill>
                  <a:schemeClr val="tx1"/>
                </a:solidFill>
                <a:latin typeface="Verdana" panose="020B0604030504040204" pitchFamily="34" charset="0"/>
              </a:rPr>
              <a:t>1971 National Bridge Inspection, Federal Aid System</a:t>
            </a:r>
          </a:p>
          <a:p>
            <a:pPr eaLnBrk="1">
              <a:lnSpc>
                <a:spcPct val="175000"/>
              </a:lnSpc>
              <a:spcAft>
                <a:spcPct val="0"/>
              </a:spcAft>
              <a:buClrTx/>
            </a:pPr>
            <a:r>
              <a:rPr lang="en-US" altLang="en-US" sz="2400" b="1" dirty="0">
                <a:solidFill>
                  <a:schemeClr val="tx1"/>
                </a:solidFill>
                <a:latin typeface="Verdana" panose="020B0604030504040204" pitchFamily="34" charset="0"/>
              </a:rPr>
              <a:t>1978 NBI, all public bridges over 20 feet in length</a:t>
            </a:r>
          </a:p>
          <a:p>
            <a:pPr eaLnBrk="1">
              <a:lnSpc>
                <a:spcPct val="175000"/>
              </a:lnSpc>
              <a:spcAft>
                <a:spcPct val="0"/>
              </a:spcAft>
              <a:buClrTx/>
            </a:pPr>
            <a:r>
              <a:rPr lang="en-US" altLang="en-US" sz="2400" b="1" dirty="0">
                <a:solidFill>
                  <a:schemeClr val="tx1"/>
                </a:solidFill>
                <a:latin typeface="Verdana" panose="020B0604030504040204" pitchFamily="34" charset="0"/>
              </a:rPr>
              <a:t>Florida funded an inspection and repair program</a:t>
            </a:r>
          </a:p>
        </p:txBody>
      </p:sp>
    </p:spTree>
    <p:extLst>
      <p:ext uri="{BB962C8B-B14F-4D97-AF65-F5344CB8AC3E}">
        <p14:creationId xmlns:p14="http://schemas.microsoft.com/office/powerpoint/2010/main" val="5912186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0"/>
            <a:ext cx="10080625" cy="7559675"/>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6000" b="1" dirty="0">
                <a:solidFill>
                  <a:schemeClr val="tx1"/>
                </a:solidFill>
                <a:latin typeface="+mj-lt"/>
              </a:rPr>
              <a:t>INVENTORY</a:t>
            </a:r>
          </a:p>
        </p:txBody>
      </p:sp>
    </p:spTree>
    <p:extLst>
      <p:ext uri="{BB962C8B-B14F-4D97-AF65-F5344CB8AC3E}">
        <p14:creationId xmlns:p14="http://schemas.microsoft.com/office/powerpoint/2010/main" val="37895840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AFA1030-D062-124E-9C77-3ED900F16445}"/>
              </a:ext>
            </a:extLst>
          </p:cNvPr>
          <p:cNvGraphicFramePr/>
          <p:nvPr>
            <p:extLst>
              <p:ext uri="{D42A27DB-BD31-4B8C-83A1-F6EECF244321}">
                <p14:modId xmlns:p14="http://schemas.microsoft.com/office/powerpoint/2010/main" val="859558589"/>
              </p:ext>
            </p:extLst>
          </p:nvPr>
        </p:nvGraphicFramePr>
        <p:xfrm>
          <a:off x="445939" y="1"/>
          <a:ext cx="9153009" cy="583324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Box 1">
            <a:extLst>
              <a:ext uri="{FF2B5EF4-FFF2-40B4-BE49-F238E27FC236}">
                <a16:creationId xmlns:a16="http://schemas.microsoft.com/office/drawing/2014/main" id="{B6FFAA4A-E369-EA14-BF81-795DED76845C}"/>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Futura"/>
              </a:rPr>
              <a:t>material</a:t>
            </a:r>
          </a:p>
        </p:txBody>
      </p:sp>
    </p:spTree>
    <p:extLst>
      <p:ext uri="{BB962C8B-B14F-4D97-AF65-F5344CB8AC3E}">
        <p14:creationId xmlns:p14="http://schemas.microsoft.com/office/powerpoint/2010/main" val="19338959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9EF5ED9-81E7-0572-F9A1-C68D73121CC6}"/>
              </a:ext>
            </a:extLst>
          </p:cNvPr>
          <p:cNvGraphicFramePr>
            <a:graphicFrameLocks/>
          </p:cNvGraphicFramePr>
          <p:nvPr>
            <p:extLst>
              <p:ext uri="{D42A27DB-BD31-4B8C-83A1-F6EECF244321}">
                <p14:modId xmlns:p14="http://schemas.microsoft.com/office/powerpoint/2010/main" val="968711030"/>
              </p:ext>
            </p:extLst>
          </p:nvPr>
        </p:nvGraphicFramePr>
        <p:xfrm>
          <a:off x="463957" y="0"/>
          <a:ext cx="9162017" cy="560863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Verdana" panose="020B0604030504040204" pitchFamily="34" charset="0"/>
              </a:rPr>
              <a:t>built</a:t>
            </a:r>
          </a:p>
        </p:txBody>
      </p:sp>
    </p:spTree>
    <p:extLst>
      <p:ext uri="{BB962C8B-B14F-4D97-AF65-F5344CB8AC3E}">
        <p14:creationId xmlns:p14="http://schemas.microsoft.com/office/powerpoint/2010/main" val="1038197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rating year</a:t>
            </a:r>
          </a:p>
        </p:txBody>
      </p:sp>
      <p:graphicFrame>
        <p:nvGraphicFramePr>
          <p:cNvPr id="4" name="Chart 3">
            <a:extLst>
              <a:ext uri="{FF2B5EF4-FFF2-40B4-BE49-F238E27FC236}">
                <a16:creationId xmlns:a16="http://schemas.microsoft.com/office/drawing/2014/main" id="{F3D988DF-41E8-FEF6-9EF8-7E1B4162971B}"/>
              </a:ext>
            </a:extLst>
          </p:cNvPr>
          <p:cNvGraphicFramePr>
            <a:graphicFrameLocks/>
          </p:cNvGraphicFramePr>
          <p:nvPr>
            <p:extLst>
              <p:ext uri="{D42A27DB-BD31-4B8C-83A1-F6EECF244321}">
                <p14:modId xmlns:p14="http://schemas.microsoft.com/office/powerpoint/2010/main" val="3042926203"/>
              </p:ext>
            </p:extLst>
          </p:nvPr>
        </p:nvGraphicFramePr>
        <p:xfrm>
          <a:off x="468312" y="122237"/>
          <a:ext cx="91440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83627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8.6 billion</a:t>
            </a:r>
          </a:p>
          <a:p>
            <a:pPr algn="ctr" eaLnBrk="1">
              <a:lnSpc>
                <a:spcPct val="101000"/>
              </a:lnSpc>
              <a:spcAft>
                <a:spcPct val="0"/>
              </a:spcAft>
              <a:buClrTx/>
              <a:buFontTx/>
              <a:buNone/>
            </a:pPr>
            <a:r>
              <a:rPr lang="en-US" altLang="en-US" sz="4800" b="1" dirty="0">
                <a:solidFill>
                  <a:schemeClr val="tx1"/>
                </a:solidFill>
                <a:latin typeface="+mj-lt"/>
              </a:rPr>
              <a:t>truck crossings per year</a:t>
            </a:r>
          </a:p>
        </p:txBody>
      </p:sp>
      <p:sp>
        <p:nvSpPr>
          <p:cNvPr id="2" name="Text Box 1">
            <a:extLst>
              <a:ext uri="{FF2B5EF4-FFF2-40B4-BE49-F238E27FC236}">
                <a16:creationId xmlns:a16="http://schemas.microsoft.com/office/drawing/2014/main" id="{1F0E5E29-83D9-50A0-1483-7EF419E2C419}"/>
              </a:ext>
            </a:extLst>
          </p:cNvPr>
          <p:cNvSpPr txBox="1">
            <a:spLocks noChangeArrowheads="1"/>
          </p:cNvSpPr>
          <p:nvPr/>
        </p:nvSpPr>
        <p:spPr bwMode="auto">
          <a:xfrm>
            <a:off x="468312" y="350837"/>
            <a:ext cx="9143999" cy="1828800"/>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00000"/>
              </a:lnSpc>
              <a:spcAft>
                <a:spcPts val="0"/>
              </a:spcAft>
            </a:pPr>
            <a:r>
              <a:rPr lang="en-US" sz="1200" b="1" i="0" u="none" strike="noStrike" baseline="0" dirty="0">
                <a:solidFill>
                  <a:srgbClr val="0000FF"/>
                </a:solidFill>
                <a:latin typeface="Courier New" panose="02070309020205020404" pitchFamily="49" charset="0"/>
              </a:rPr>
              <a:t>SELECT</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80"/>
                </a:solidFill>
                <a:latin typeface="Courier New" panose="02070309020205020404" pitchFamily="49" charset="0"/>
              </a:rPr>
              <a:t>SUM</a:t>
            </a:r>
            <a:r>
              <a:rPr lang="en-US" sz="1200" b="0" i="0" u="none" strike="noStrike" baseline="0" dirty="0">
                <a:solidFill>
                  <a:srgbClr val="0000FF"/>
                </a:solidFill>
                <a:latin typeface="Courier New" panose="02070309020205020404" pitchFamily="49" charset="0"/>
              </a:rPr>
              <a:t>(</a:t>
            </a:r>
            <a:r>
              <a:rPr lang="en-US" sz="1200" b="1" i="0" u="none" strike="noStrike" baseline="0" dirty="0">
                <a:solidFill>
                  <a:srgbClr val="0000FF"/>
                </a:solidFill>
                <a:latin typeface="Courier New" panose="02070309020205020404" pitchFamily="49" charset="0"/>
              </a:rPr>
              <a:t>CASE</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WHEN</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FF00FF"/>
                </a:solidFill>
                <a:latin typeface="Courier New" panose="02070309020205020404" pitchFamily="49" charset="0"/>
              </a:rPr>
              <a:t>ROADWAY</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808000"/>
                </a:solidFill>
                <a:latin typeface="Courier New" panose="02070309020205020404" pitchFamily="49" charset="0"/>
              </a:rPr>
              <a:t>ON_UNDER</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8000"/>
                </a:solidFill>
                <a:latin typeface="Courier New" panose="02070309020205020404" pitchFamily="49" charset="0"/>
              </a:rPr>
              <a:t>'1'</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THEN</a:t>
            </a:r>
            <a:r>
              <a:rPr lang="en-US" sz="1200" b="0" i="0" u="none" strike="noStrike" baseline="0" dirty="0">
                <a:solidFill>
                  <a:srgbClr val="000000"/>
                </a:solidFill>
                <a:latin typeface="Courier New" panose="02070309020205020404" pitchFamily="49" charset="0"/>
              </a:rPr>
              <a:t> </a:t>
            </a:r>
          </a:p>
          <a:p>
            <a:pPr>
              <a:lnSpc>
                <a:spcPct val="100000"/>
              </a:lnSpc>
              <a:spcAft>
                <a:spcPts val="0"/>
              </a:spcAft>
            </a:pPr>
            <a:r>
              <a:rPr lang="en-US" b="1" i="0" u="none" strike="noStrike" baseline="0" dirty="0">
                <a:solidFill>
                  <a:schemeClr val="tx1"/>
                </a:solidFill>
                <a:latin typeface="+mj-lt"/>
              </a:rPr>
              <a:t>ADTTOTAL*TRUCKPCT/100*365 </a:t>
            </a:r>
          </a:p>
          <a:p>
            <a:pPr>
              <a:lnSpc>
                <a:spcPct val="100000"/>
              </a:lnSpc>
              <a:spcAft>
                <a:spcPts val="0"/>
              </a:spcAft>
            </a:pPr>
            <a:r>
              <a:rPr lang="en-US" sz="1200" b="1" i="0" u="none" strike="noStrike" baseline="0" dirty="0">
                <a:solidFill>
                  <a:srgbClr val="0000FF"/>
                </a:solidFill>
                <a:latin typeface="Courier New" panose="02070309020205020404" pitchFamily="49" charset="0"/>
              </a:rPr>
              <a:t>ELSE</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800080"/>
                </a:solidFill>
                <a:latin typeface="Courier New" panose="02070309020205020404" pitchFamily="49" charset="0"/>
              </a:rPr>
              <a:t>0</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END</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As</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008000"/>
                </a:solidFill>
                <a:latin typeface="Courier New" panose="02070309020205020404" pitchFamily="49" charset="0"/>
              </a:rPr>
              <a:t>'</a:t>
            </a:r>
            <a:r>
              <a:rPr lang="en-US" sz="1200" b="0" i="0" u="none" strike="noStrike" baseline="0" dirty="0" err="1">
                <a:solidFill>
                  <a:srgbClr val="008000"/>
                </a:solidFill>
                <a:latin typeface="Courier New" panose="02070309020205020404" pitchFamily="49" charset="0"/>
              </a:rPr>
              <a:t>Annual_Truck_Crossings</a:t>
            </a:r>
            <a:r>
              <a:rPr lang="en-US" sz="1200" b="0" i="0" u="none" strike="noStrike" baseline="0" dirty="0">
                <a:solidFill>
                  <a:srgbClr val="008000"/>
                </a:solidFill>
                <a:latin typeface="Courier New" panose="02070309020205020404" pitchFamily="49" charset="0"/>
              </a:rPr>
              <a:t>'</a:t>
            </a:r>
          </a:p>
          <a:p>
            <a:pPr>
              <a:lnSpc>
                <a:spcPct val="100000"/>
              </a:lnSpc>
              <a:spcAft>
                <a:spcPts val="0"/>
              </a:spcAft>
            </a:pPr>
            <a:r>
              <a:rPr lang="en-US" sz="1200" b="1" i="0" u="none" strike="noStrike" baseline="0" dirty="0">
                <a:solidFill>
                  <a:srgbClr val="0000FF"/>
                </a:solidFill>
                <a:latin typeface="Courier New" panose="02070309020205020404" pitchFamily="49" charset="0"/>
              </a:rPr>
              <a:t>FROM</a:t>
            </a:r>
            <a:r>
              <a:rPr lang="en-US" sz="1200" b="0" i="0" u="none" strike="noStrike" baseline="0" dirty="0">
                <a:solidFill>
                  <a:srgbClr val="000000"/>
                </a:solidFill>
                <a:latin typeface="Courier New" panose="02070309020205020404" pitchFamily="49" charset="0"/>
              </a:rPr>
              <a:t> </a:t>
            </a:r>
            <a:r>
              <a:rPr lang="en-US" sz="1200" b="0" i="0" u="none" strike="noStrike" baseline="0" dirty="0" err="1">
                <a:solidFill>
                  <a:srgbClr val="808000"/>
                </a:solidFill>
                <a:latin typeface="Courier New" panose="02070309020205020404" pitchFamily="49" charset="0"/>
              </a:rPr>
              <a:t>dbo</a:t>
            </a:r>
            <a:r>
              <a:rPr lang="en-US" sz="1200" b="0" i="0" u="none" strike="noStrike" baseline="0" dirty="0" err="1">
                <a:solidFill>
                  <a:srgbClr val="0000FF"/>
                </a:solidFill>
                <a:latin typeface="Courier New" panose="02070309020205020404" pitchFamily="49" charset="0"/>
              </a:rPr>
              <a:t>.</a:t>
            </a:r>
            <a:r>
              <a:rPr lang="en-US" sz="1200" b="0" i="0" u="none" strike="noStrike" baseline="0" dirty="0" err="1">
                <a:solidFill>
                  <a:srgbClr val="FF00FF"/>
                </a:solidFill>
                <a:latin typeface="Courier New" panose="02070309020205020404" pitchFamily="49" charset="0"/>
              </a:rPr>
              <a:t>BRIDGE</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FF00FF"/>
                </a:solidFill>
                <a:latin typeface="Courier New" panose="02070309020205020404" pitchFamily="49" charset="0"/>
              </a:rPr>
              <a:t>BRIDGE</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0000"/>
                </a:solidFill>
                <a:latin typeface="Courier New" panose="02070309020205020404" pitchFamily="49" charset="0"/>
              </a:rPr>
              <a:t> </a:t>
            </a:r>
            <a:r>
              <a:rPr lang="en-US" sz="1200" b="0" i="0" u="none" strike="noStrike" baseline="0" dirty="0" err="1">
                <a:solidFill>
                  <a:srgbClr val="808000"/>
                </a:solidFill>
                <a:latin typeface="Courier New" panose="02070309020205020404" pitchFamily="49" charset="0"/>
              </a:rPr>
              <a:t>dbo</a:t>
            </a:r>
            <a:r>
              <a:rPr lang="en-US" sz="1200" b="0" i="0" u="none" strike="noStrike" baseline="0" dirty="0" err="1">
                <a:solidFill>
                  <a:srgbClr val="0000FF"/>
                </a:solidFill>
                <a:latin typeface="Courier New" panose="02070309020205020404" pitchFamily="49" charset="0"/>
              </a:rPr>
              <a:t>.</a:t>
            </a:r>
            <a:r>
              <a:rPr lang="en-US" sz="1200" b="0" i="0" u="none" strike="noStrike" baseline="0" dirty="0" err="1">
                <a:solidFill>
                  <a:srgbClr val="FF00FF"/>
                </a:solidFill>
                <a:latin typeface="Courier New" panose="02070309020205020404" pitchFamily="49" charset="0"/>
              </a:rPr>
              <a:t>ROADWAY</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FF00FF"/>
                </a:solidFill>
                <a:latin typeface="Courier New" panose="02070309020205020404" pitchFamily="49" charset="0"/>
              </a:rPr>
              <a:t>ROADWAY</a:t>
            </a:r>
          </a:p>
          <a:p>
            <a:pPr>
              <a:lnSpc>
                <a:spcPct val="100000"/>
              </a:lnSpc>
              <a:spcAft>
                <a:spcPts val="0"/>
              </a:spcAft>
            </a:pPr>
            <a:r>
              <a:rPr lang="en-US" sz="1200" b="1" i="0" u="none" strike="noStrike" baseline="0" dirty="0">
                <a:solidFill>
                  <a:srgbClr val="0000FF"/>
                </a:solidFill>
                <a:latin typeface="Courier New" panose="02070309020205020404" pitchFamily="49" charset="0"/>
              </a:rPr>
              <a:t>WHERE</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FF00FF"/>
                </a:solidFill>
                <a:latin typeface="Courier New" panose="02070309020205020404" pitchFamily="49" charset="0"/>
              </a:rPr>
              <a:t>BRIDGE</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808000"/>
                </a:solidFill>
                <a:latin typeface="Courier New" panose="02070309020205020404" pitchFamily="49" charset="0"/>
              </a:rPr>
              <a:t>BRKEY</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FF00FF"/>
                </a:solidFill>
                <a:latin typeface="Courier New" panose="02070309020205020404" pitchFamily="49" charset="0"/>
              </a:rPr>
              <a:t>ROADWAY</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808000"/>
                </a:solidFill>
                <a:latin typeface="Courier New" panose="02070309020205020404" pitchFamily="49" charset="0"/>
              </a:rPr>
              <a:t>BRKEY</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AND</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FF00FF"/>
                </a:solidFill>
                <a:latin typeface="Courier New" panose="02070309020205020404" pitchFamily="49" charset="0"/>
              </a:rPr>
              <a:t>BRIDGE</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808000"/>
                </a:solidFill>
                <a:latin typeface="Courier New" panose="02070309020205020404" pitchFamily="49" charset="0"/>
              </a:rPr>
              <a:t>BRKEY</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Not</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Like</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008000"/>
                </a:solidFill>
                <a:latin typeface="Courier New" panose="02070309020205020404" pitchFamily="49" charset="0"/>
              </a:rPr>
              <a:t>'%Q%'</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AND</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FF00FF"/>
                </a:solidFill>
                <a:latin typeface="Courier New" panose="02070309020205020404" pitchFamily="49" charset="0"/>
              </a:rPr>
              <a:t>ROADWAY</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808000"/>
                </a:solidFill>
                <a:latin typeface="Courier New" panose="02070309020205020404" pitchFamily="49" charset="0"/>
              </a:rPr>
              <a:t>ON_UNDER</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8000"/>
                </a:solidFill>
                <a:latin typeface="Courier New" panose="02070309020205020404" pitchFamily="49" charset="0"/>
              </a:rPr>
              <a:t>'1'</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AND</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FF00FF"/>
                </a:solidFill>
                <a:latin typeface="Courier New" panose="02070309020205020404" pitchFamily="49" charset="0"/>
              </a:rPr>
              <a:t>BRIDGE</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808000"/>
                </a:solidFill>
                <a:latin typeface="Courier New" panose="02070309020205020404" pitchFamily="49" charset="0"/>
              </a:rPr>
              <a:t>SERVTYPON</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IN</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8000"/>
                </a:solidFill>
                <a:latin typeface="Courier New" panose="02070309020205020404" pitchFamily="49" charset="0"/>
              </a:rPr>
              <a:t>'1'</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8000"/>
                </a:solidFill>
                <a:latin typeface="Courier New" panose="02070309020205020404" pitchFamily="49" charset="0"/>
              </a:rPr>
              <a:t>'4'</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8000"/>
                </a:solidFill>
                <a:latin typeface="Courier New" panose="02070309020205020404" pitchFamily="49" charset="0"/>
              </a:rPr>
              <a:t>'5'</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8000"/>
                </a:solidFill>
                <a:latin typeface="Courier New" panose="02070309020205020404" pitchFamily="49" charset="0"/>
              </a:rPr>
              <a:t>'6'</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8000"/>
                </a:solidFill>
                <a:latin typeface="Courier New" panose="02070309020205020404" pitchFamily="49" charset="0"/>
              </a:rPr>
              <a:t>'7'</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8000"/>
                </a:solidFill>
                <a:latin typeface="Courier New" panose="02070309020205020404" pitchFamily="49" charset="0"/>
              </a:rPr>
              <a:t>'8'</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000000"/>
                </a:solidFill>
                <a:latin typeface="Courier New" panose="02070309020205020404" pitchFamily="49" charset="0"/>
              </a:rPr>
              <a:t> </a:t>
            </a:r>
            <a:r>
              <a:rPr lang="en-US" sz="1200" b="1" i="0" u="none" strike="noStrike" baseline="0" dirty="0">
                <a:solidFill>
                  <a:srgbClr val="0000FF"/>
                </a:solidFill>
                <a:latin typeface="Courier New" panose="02070309020205020404" pitchFamily="49" charset="0"/>
              </a:rPr>
              <a:t>AND</a:t>
            </a:r>
            <a:r>
              <a:rPr lang="en-US" sz="1200" b="0" i="0" u="none" strike="noStrike" baseline="0" dirty="0">
                <a:solidFill>
                  <a:srgbClr val="000000"/>
                </a:solidFill>
                <a:latin typeface="Courier New" panose="02070309020205020404" pitchFamily="49" charset="0"/>
              </a:rPr>
              <a:t> </a:t>
            </a:r>
            <a:r>
              <a:rPr lang="en-US" sz="1200" b="0" i="0" u="none" strike="noStrike" baseline="0" dirty="0">
                <a:solidFill>
                  <a:srgbClr val="FF00FF"/>
                </a:solidFill>
                <a:latin typeface="Courier New" panose="02070309020205020404" pitchFamily="49" charset="0"/>
              </a:rPr>
              <a:t>BRIDGE</a:t>
            </a:r>
            <a:r>
              <a:rPr lang="en-US" sz="1200" b="0" i="0" u="none" strike="noStrike" baseline="0" dirty="0">
                <a:solidFill>
                  <a:srgbClr val="0000FF"/>
                </a:solidFill>
                <a:latin typeface="Courier New" panose="02070309020205020404" pitchFamily="49" charset="0"/>
              </a:rPr>
              <a:t>.</a:t>
            </a:r>
            <a:r>
              <a:rPr lang="en-US" sz="1200" b="0" i="0" u="none" strike="noStrike" baseline="0" dirty="0">
                <a:solidFill>
                  <a:srgbClr val="808000"/>
                </a:solidFill>
                <a:latin typeface="Courier New" panose="02070309020205020404" pitchFamily="49" charset="0"/>
              </a:rPr>
              <a:t>DISTRICT</a:t>
            </a:r>
            <a:r>
              <a:rPr lang="en-US" sz="1200" b="0" i="0" u="none" strike="noStrike" baseline="0" dirty="0">
                <a:solidFill>
                  <a:srgbClr val="0000FF"/>
                </a:solidFill>
                <a:latin typeface="Courier New" panose="02070309020205020404" pitchFamily="49" charset="0"/>
              </a:rPr>
              <a:t>&lt;&gt;</a:t>
            </a:r>
            <a:r>
              <a:rPr lang="en-US" sz="1200" b="0" i="0" u="none" strike="noStrike" baseline="0" dirty="0">
                <a:solidFill>
                  <a:srgbClr val="008000"/>
                </a:solidFill>
                <a:latin typeface="Courier New" panose="02070309020205020404" pitchFamily="49" charset="0"/>
              </a:rPr>
              <a:t>'09'</a:t>
            </a:r>
            <a:r>
              <a:rPr lang="en-US" sz="1200" b="0" i="0" u="none" strike="noStrike" baseline="0" dirty="0">
                <a:solidFill>
                  <a:srgbClr val="0000FF"/>
                </a:solidFill>
                <a:latin typeface="Courier New" panose="02070309020205020404" pitchFamily="49" charset="0"/>
              </a:rPr>
              <a:t>)</a:t>
            </a:r>
          </a:p>
        </p:txBody>
      </p:sp>
      <p:pic>
        <p:nvPicPr>
          <p:cNvPr id="10242" name="Picture 2" descr="Penny (United States coin) - Wikipedia">
            <a:extLst>
              <a:ext uri="{FF2B5EF4-FFF2-40B4-BE49-F238E27FC236}">
                <a16:creationId xmlns:a16="http://schemas.microsoft.com/office/drawing/2014/main" id="{CEA4CBAD-F8C6-2779-72CE-6304BD86C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 y="2179637"/>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
            <a:extLst>
              <a:ext uri="{FF2B5EF4-FFF2-40B4-BE49-F238E27FC236}">
                <a16:creationId xmlns:a16="http://schemas.microsoft.com/office/drawing/2014/main" id="{B635DC8A-16E4-3022-64AF-566E889CE8CC}"/>
              </a:ext>
            </a:extLst>
          </p:cNvPr>
          <p:cNvSpPr txBox="1">
            <a:spLocks noChangeArrowheads="1"/>
          </p:cNvSpPr>
          <p:nvPr/>
        </p:nvSpPr>
        <p:spPr bwMode="auto">
          <a:xfrm>
            <a:off x="4583111" y="2162703"/>
            <a:ext cx="5029201" cy="3429000"/>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b="1" dirty="0">
                <a:solidFill>
                  <a:schemeClr val="tx1"/>
                </a:solidFill>
                <a:latin typeface="+mj-lt"/>
              </a:rPr>
              <a:t>1/10 penny per</a:t>
            </a:r>
          </a:p>
          <a:p>
            <a:pPr algn="ctr" eaLnBrk="1">
              <a:lnSpc>
                <a:spcPct val="101000"/>
              </a:lnSpc>
              <a:spcAft>
                <a:spcPct val="0"/>
              </a:spcAft>
              <a:buClrTx/>
              <a:buFontTx/>
              <a:buNone/>
            </a:pPr>
            <a:r>
              <a:rPr lang="en-US" altLang="en-US" b="1" dirty="0">
                <a:solidFill>
                  <a:schemeClr val="tx1"/>
                </a:solidFill>
                <a:latin typeface="+mj-lt"/>
              </a:rPr>
              <a:t>truck crossing </a:t>
            </a:r>
          </a:p>
          <a:p>
            <a:pPr algn="ctr" eaLnBrk="1">
              <a:lnSpc>
                <a:spcPct val="101000"/>
              </a:lnSpc>
              <a:spcAft>
                <a:spcPct val="0"/>
              </a:spcAft>
              <a:buClrTx/>
              <a:buFontTx/>
              <a:buNone/>
            </a:pPr>
            <a:r>
              <a:rPr lang="en-US" altLang="en-US" b="1" dirty="0">
                <a:solidFill>
                  <a:schemeClr val="tx1"/>
                </a:solidFill>
                <a:latin typeface="+mj-lt"/>
              </a:rPr>
              <a:t>is 9.6 million per year</a:t>
            </a:r>
          </a:p>
        </p:txBody>
      </p:sp>
      <p:cxnSp>
        <p:nvCxnSpPr>
          <p:cNvPr id="28" name="Straight Connector 27">
            <a:extLst>
              <a:ext uri="{FF2B5EF4-FFF2-40B4-BE49-F238E27FC236}">
                <a16:creationId xmlns:a16="http://schemas.microsoft.com/office/drawing/2014/main" id="{DEFF18CA-DE5D-7712-9205-7C21B891F88D}"/>
              </a:ext>
            </a:extLst>
          </p:cNvPr>
          <p:cNvCxnSpPr/>
          <p:nvPr/>
        </p:nvCxnSpPr>
        <p:spPr bwMode="auto">
          <a:xfrm flipV="1">
            <a:off x="2220384" y="2245784"/>
            <a:ext cx="0" cy="1545166"/>
          </a:xfrm>
          <a:prstGeom prst="line">
            <a:avLst/>
          </a:prstGeom>
          <a:solidFill>
            <a:srgbClr val="00B8FF"/>
          </a:solid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BF956BB9-A2DB-B2B6-7FD3-14359EE9D484}"/>
              </a:ext>
            </a:extLst>
          </p:cNvPr>
          <p:cNvCxnSpPr/>
          <p:nvPr/>
        </p:nvCxnSpPr>
        <p:spPr bwMode="auto">
          <a:xfrm flipV="1">
            <a:off x="2226732" y="2277534"/>
            <a:ext cx="260350" cy="1496483"/>
          </a:xfrm>
          <a:prstGeom prst="line">
            <a:avLst/>
          </a:prstGeom>
          <a:solidFill>
            <a:srgbClr val="00B8FF"/>
          </a:solid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183557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0"/>
            <a:ext cx="10080625" cy="7559675"/>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6000" b="1" dirty="0">
                <a:solidFill>
                  <a:schemeClr val="tx1"/>
                </a:solidFill>
                <a:latin typeface="+mj-lt"/>
              </a:rPr>
              <a:t>RATIONALE</a:t>
            </a:r>
          </a:p>
          <a:p>
            <a:pPr algn="ctr" eaLnBrk="1">
              <a:lnSpc>
                <a:spcPct val="101000"/>
              </a:lnSpc>
              <a:spcAft>
                <a:spcPct val="0"/>
              </a:spcAft>
              <a:buClrTx/>
              <a:buFontTx/>
              <a:buNone/>
            </a:pPr>
            <a:r>
              <a:rPr lang="en-US" altLang="en-US" sz="4800" b="1" dirty="0">
                <a:solidFill>
                  <a:schemeClr val="tx1"/>
                </a:solidFill>
                <a:latin typeface="+mj-lt"/>
              </a:rPr>
              <a:t>load rating – why do it?</a:t>
            </a:r>
          </a:p>
        </p:txBody>
      </p:sp>
    </p:spTree>
    <p:extLst>
      <p:ext uri="{BB962C8B-B14F-4D97-AF65-F5344CB8AC3E}">
        <p14:creationId xmlns:p14="http://schemas.microsoft.com/office/powerpoint/2010/main" val="2773009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F517CC-5D3D-1A44-E914-CB12E30626AD}"/>
              </a:ext>
            </a:extLst>
          </p:cNvPr>
          <p:cNvPicPr>
            <a:picLocks noChangeAspect="1"/>
          </p:cNvPicPr>
          <p:nvPr/>
        </p:nvPicPr>
        <p:blipFill>
          <a:blip r:embed="rId3"/>
          <a:stretch>
            <a:fillRect/>
          </a:stretch>
        </p:blipFill>
        <p:spPr>
          <a:xfrm>
            <a:off x="30706" y="24266"/>
            <a:ext cx="10049919" cy="2155371"/>
          </a:xfrm>
          <a:prstGeom prst="rect">
            <a:avLst/>
          </a:prstGeom>
          <a:ln>
            <a:solidFill>
              <a:schemeClr val="tx1"/>
            </a:solidFill>
          </a:ln>
        </p:spPr>
      </p:pic>
      <p:pic>
        <p:nvPicPr>
          <p:cNvPr id="10" name="Picture 9">
            <a:extLst>
              <a:ext uri="{FF2B5EF4-FFF2-40B4-BE49-F238E27FC236}">
                <a16:creationId xmlns:a16="http://schemas.microsoft.com/office/drawing/2014/main" id="{F8792EED-BE5F-EAA4-19A3-9A45A0395F5C}"/>
              </a:ext>
            </a:extLst>
          </p:cNvPr>
          <p:cNvPicPr>
            <a:picLocks noChangeAspect="1"/>
          </p:cNvPicPr>
          <p:nvPr/>
        </p:nvPicPr>
        <p:blipFill>
          <a:blip r:embed="rId4"/>
          <a:stretch>
            <a:fillRect/>
          </a:stretch>
        </p:blipFill>
        <p:spPr>
          <a:xfrm>
            <a:off x="11113" y="2865437"/>
            <a:ext cx="10069512" cy="2286000"/>
          </a:xfrm>
          <a:prstGeom prst="rect">
            <a:avLst/>
          </a:prstGeom>
          <a:ln>
            <a:solidFill>
              <a:schemeClr val="tx1"/>
            </a:solidFill>
          </a:ln>
          <a:effectLst>
            <a:softEdge rad="0"/>
          </a:effectLst>
        </p:spPr>
      </p:pic>
      <p:sp>
        <p:nvSpPr>
          <p:cNvPr id="13" name="Text Box 1">
            <a:extLst>
              <a:ext uri="{FF2B5EF4-FFF2-40B4-BE49-F238E27FC236}">
                <a16:creationId xmlns:a16="http://schemas.microsoft.com/office/drawing/2014/main" id="{52404E02-DDF1-ED96-FCDC-60601B7A8EBC}"/>
              </a:ext>
            </a:extLst>
          </p:cNvPr>
          <p:cNvSpPr txBox="1">
            <a:spLocks noChangeArrowheads="1"/>
          </p:cNvSpPr>
          <p:nvPr/>
        </p:nvSpPr>
        <p:spPr bwMode="auto">
          <a:xfrm>
            <a:off x="0" y="5151437"/>
            <a:ext cx="10080625" cy="24082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TRIGGERS</a:t>
            </a:r>
          </a:p>
          <a:p>
            <a:pPr marL="1428750" lvl="2" indent="-514350" eaLnBrk="1">
              <a:lnSpc>
                <a:spcPct val="101000"/>
              </a:lnSpc>
              <a:spcAft>
                <a:spcPct val="0"/>
              </a:spcAft>
              <a:buClrTx/>
              <a:buAutoNum type="arabicParenBoth"/>
            </a:pPr>
            <a:r>
              <a:rPr lang="en-US" altLang="en-US" sz="3200" b="1" dirty="0">
                <a:solidFill>
                  <a:schemeClr val="tx1"/>
                </a:solidFill>
                <a:latin typeface="+mj-lt"/>
              </a:rPr>
              <a:t> condition – inspections/widenings/rehabs</a:t>
            </a:r>
          </a:p>
          <a:p>
            <a:pPr marL="1428750" lvl="2" indent="-514350" eaLnBrk="1">
              <a:lnSpc>
                <a:spcPct val="101000"/>
              </a:lnSpc>
              <a:spcAft>
                <a:spcPct val="0"/>
              </a:spcAft>
              <a:buClrTx/>
              <a:buFont typeface="Times New Roman" panose="02020603050405020304" pitchFamily="18" charset="0"/>
              <a:buAutoNum type="arabicParenBoth"/>
            </a:pPr>
            <a:r>
              <a:rPr lang="en-US" altLang="en-US" sz="3200" b="1" dirty="0">
                <a:solidFill>
                  <a:schemeClr val="tx1"/>
                </a:solidFill>
                <a:latin typeface="+mj-lt"/>
              </a:rPr>
              <a:t> posting</a:t>
            </a:r>
          </a:p>
          <a:p>
            <a:pPr marL="1428750" lvl="2" indent="-514350" eaLnBrk="1">
              <a:lnSpc>
                <a:spcPct val="101000"/>
              </a:lnSpc>
              <a:spcAft>
                <a:spcPct val="0"/>
              </a:spcAft>
              <a:buClrTx/>
              <a:buFont typeface="Times New Roman" panose="02020603050405020304" pitchFamily="18" charset="0"/>
              <a:buAutoNum type="arabicParenBoth"/>
            </a:pPr>
            <a:r>
              <a:rPr lang="en-US" altLang="en-US" sz="3200" b="1" dirty="0">
                <a:solidFill>
                  <a:schemeClr val="tx1"/>
                </a:solidFill>
                <a:latin typeface="+mj-lt"/>
              </a:rPr>
              <a:t> permits, inferred ratings</a:t>
            </a:r>
          </a:p>
        </p:txBody>
      </p:sp>
      <p:pic>
        <p:nvPicPr>
          <p:cNvPr id="15" name="Picture 14">
            <a:extLst>
              <a:ext uri="{FF2B5EF4-FFF2-40B4-BE49-F238E27FC236}">
                <a16:creationId xmlns:a16="http://schemas.microsoft.com/office/drawing/2014/main" id="{5AC92B6B-C160-CA94-296B-AC893CD96DCA}"/>
              </a:ext>
            </a:extLst>
          </p:cNvPr>
          <p:cNvPicPr>
            <a:picLocks noChangeAspect="1"/>
          </p:cNvPicPr>
          <p:nvPr/>
        </p:nvPicPr>
        <p:blipFill>
          <a:blip r:embed="rId5"/>
          <a:stretch>
            <a:fillRect/>
          </a:stretch>
        </p:blipFill>
        <p:spPr>
          <a:xfrm>
            <a:off x="0" y="2179637"/>
            <a:ext cx="10080625" cy="685800"/>
          </a:xfrm>
          <a:prstGeom prst="rect">
            <a:avLst/>
          </a:prstGeom>
          <a:ln>
            <a:solidFill>
              <a:schemeClr val="tx1"/>
            </a:solidFill>
          </a:ln>
        </p:spPr>
      </p:pic>
    </p:spTree>
    <p:extLst>
      <p:ext uri="{BB962C8B-B14F-4D97-AF65-F5344CB8AC3E}">
        <p14:creationId xmlns:p14="http://schemas.microsoft.com/office/powerpoint/2010/main" val="36400575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a:extLst>
              <a:ext uri="{FF2B5EF4-FFF2-40B4-BE49-F238E27FC236}">
                <a16:creationId xmlns:a16="http://schemas.microsoft.com/office/drawing/2014/main" id="{2606C998-AE3B-53A5-F6FA-D0D3D86C3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 y="36497"/>
            <a:ext cx="10073220" cy="75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a:extLst>
              <a:ext uri="{FF2B5EF4-FFF2-40B4-BE49-F238E27FC236}">
                <a16:creationId xmlns:a16="http://schemas.microsoft.com/office/drawing/2014/main" id="{F12061C4-8184-7E8F-E58F-5DA300679129}"/>
              </a:ext>
            </a:extLst>
          </p:cNvPr>
          <p:cNvSpPr txBox="1">
            <a:spLocks noChangeArrowheads="1"/>
          </p:cNvSpPr>
          <p:nvPr/>
        </p:nvSpPr>
        <p:spPr bwMode="auto">
          <a:xfrm>
            <a:off x="240935" y="5607869"/>
            <a:ext cx="9597169" cy="1951805"/>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cs typeface="Arial Unicode MS" charset="0"/>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cs typeface="Arial Unicode MS" charset="0"/>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cs typeface="Arial Unicode MS" charset="0"/>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9pPr>
          </a:lstStyle>
          <a:p>
            <a:pPr algn="ctr">
              <a:defRPr/>
            </a:pPr>
            <a:r>
              <a:rPr lang="en-US" sz="4796" b="1" dirty="0">
                <a:ln w="0"/>
                <a:solidFill>
                  <a:schemeClr val="bg1"/>
                </a:solidFill>
                <a:effectLst>
                  <a:outerShdw blurRad="38100" dist="19050" dir="2700000" algn="tl" rotWithShape="0">
                    <a:schemeClr val="dk1">
                      <a:alpha val="40000"/>
                    </a:schemeClr>
                  </a:outerShdw>
                </a:effectLst>
                <a:latin typeface="Open Sans"/>
              </a:rPr>
              <a:t>CONDITION </a:t>
            </a:r>
          </a:p>
          <a:p>
            <a:pPr algn="ctr">
              <a:defRPr/>
            </a:pPr>
            <a:r>
              <a:rPr lang="en-US" sz="3199" b="1" dirty="0">
                <a:ln w="0"/>
                <a:solidFill>
                  <a:schemeClr val="bg1"/>
                </a:solidFill>
                <a:effectLst>
                  <a:outerShdw blurRad="38100" dist="19050" dir="2700000" algn="tl" rotWithShape="0">
                    <a:schemeClr val="dk1">
                      <a:alpha val="40000"/>
                    </a:schemeClr>
                  </a:outerShdw>
                </a:effectLst>
                <a:latin typeface="Open Sans"/>
              </a:rPr>
              <a:t>law, repairs, operations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2D93407B-6ADA-A940-182B-2FD41EA10602}"/>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b="1" dirty="0">
                <a:solidFill>
                  <a:schemeClr val="tx1"/>
                </a:solidFill>
                <a:latin typeface="+mj-lt"/>
              </a:rPr>
              <a:t>FDOT safety message: adopt a road rage mantra. </a:t>
            </a:r>
          </a:p>
          <a:p>
            <a:pPr algn="ctr" eaLnBrk="1">
              <a:lnSpc>
                <a:spcPct val="101000"/>
              </a:lnSpc>
              <a:spcAft>
                <a:spcPct val="0"/>
              </a:spcAft>
              <a:buClrTx/>
            </a:pPr>
            <a:r>
              <a:rPr lang="en-US" b="1" dirty="0">
                <a:solidFill>
                  <a:schemeClr val="tx1"/>
                </a:solidFill>
              </a:rPr>
              <a:t>“This too shall pass” or </a:t>
            </a:r>
          </a:p>
          <a:p>
            <a:pPr algn="ctr" eaLnBrk="1">
              <a:lnSpc>
                <a:spcPct val="101000"/>
              </a:lnSpc>
              <a:spcAft>
                <a:spcPct val="0"/>
              </a:spcAft>
              <a:buClrTx/>
            </a:pPr>
            <a:r>
              <a:rPr lang="en-US" b="1" dirty="0">
                <a:solidFill>
                  <a:schemeClr val="tx1"/>
                </a:solidFill>
              </a:rPr>
              <a:t>“</a:t>
            </a:r>
            <a:r>
              <a:rPr lang="en-US" altLang="en-US" b="1" dirty="0">
                <a:solidFill>
                  <a:schemeClr val="tx1"/>
                </a:solidFill>
                <a:latin typeface="+mj-lt"/>
              </a:rPr>
              <a:t>That vehicle too shall pass”</a:t>
            </a:r>
          </a:p>
        </p:txBody>
      </p:sp>
      <p:pic>
        <p:nvPicPr>
          <p:cNvPr id="12290" name="Picture 2" descr="The Incredible Hulk&quot; Sanctuary (TV Episode 1981) - IMDb">
            <a:extLst>
              <a:ext uri="{FF2B5EF4-FFF2-40B4-BE49-F238E27FC236}">
                <a16:creationId xmlns:a16="http://schemas.microsoft.com/office/drawing/2014/main" id="{9659CDC3-362C-AC57-39E1-B9C7B58A0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2" y="50048"/>
            <a:ext cx="7543800" cy="555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049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concrete ceiling&#10;&#10;Description automatically generated">
            <a:extLst>
              <a:ext uri="{FF2B5EF4-FFF2-40B4-BE49-F238E27FC236}">
                <a16:creationId xmlns:a16="http://schemas.microsoft.com/office/drawing/2014/main" id="{9BD6B363-076F-1805-F12D-890C36CE0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 y="-5510"/>
            <a:ext cx="10078571" cy="7558928"/>
          </a:xfrm>
          <a:prstGeom prst="rect">
            <a:avLst/>
          </a:prstGeom>
        </p:spPr>
      </p:pic>
      <p:sp>
        <p:nvSpPr>
          <p:cNvPr id="10" name="Text Box 1">
            <a:extLst>
              <a:ext uri="{FF2B5EF4-FFF2-40B4-BE49-F238E27FC236}">
                <a16:creationId xmlns:a16="http://schemas.microsoft.com/office/drawing/2014/main" id="{F12061C4-8184-7E8F-E58F-5DA300679129}"/>
              </a:ext>
            </a:extLst>
          </p:cNvPr>
          <p:cNvSpPr txBox="1">
            <a:spLocks noChangeArrowheads="1"/>
          </p:cNvSpPr>
          <p:nvPr/>
        </p:nvSpPr>
        <p:spPr bwMode="auto">
          <a:xfrm>
            <a:off x="11112" y="5607869"/>
            <a:ext cx="10058399" cy="1951805"/>
          </a:xfrm>
          <a:prstGeom prst="rect">
            <a:avLst/>
          </a:prstGeom>
          <a:solidFill>
            <a:srgbClr val="EDE5C9">
              <a:alpha val="50000"/>
            </a:srgbClr>
          </a:solid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cs typeface="Arial Unicode MS" charset="0"/>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cs typeface="Arial Unicode MS" charset="0"/>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cs typeface="Arial Unicode MS" charset="0"/>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9pPr>
          </a:lstStyle>
          <a:p>
            <a:pPr algn="ctr">
              <a:defRPr/>
            </a:pPr>
            <a:r>
              <a:rPr lang="en-US" sz="4796" b="1" dirty="0">
                <a:ln w="0"/>
                <a:solidFill>
                  <a:schemeClr val="tx1"/>
                </a:solidFill>
                <a:effectLst>
                  <a:outerShdw blurRad="38100" dist="19050" dir="2700000" algn="tl" rotWithShape="0">
                    <a:schemeClr val="dk1">
                      <a:alpha val="40000"/>
                    </a:schemeClr>
                  </a:outerShdw>
                </a:effectLst>
                <a:latin typeface="Open Sans"/>
              </a:rPr>
              <a:t>CONDITION</a:t>
            </a:r>
            <a:endParaRPr lang="en-US" sz="3199" b="1" dirty="0">
              <a:ln w="0"/>
              <a:solidFill>
                <a:schemeClr val="tx1"/>
              </a:solidFill>
              <a:effectLst>
                <a:outerShdw blurRad="38100" dist="19050" dir="2700000" algn="tl" rotWithShape="0">
                  <a:schemeClr val="dk1">
                    <a:alpha val="40000"/>
                  </a:schemeClr>
                </a:outerShdw>
              </a:effectLst>
              <a:latin typeface="Open Sans"/>
            </a:endParaRPr>
          </a:p>
        </p:txBody>
      </p:sp>
    </p:spTree>
    <p:extLst>
      <p:ext uri="{BB962C8B-B14F-4D97-AF65-F5344CB8AC3E}">
        <p14:creationId xmlns:p14="http://schemas.microsoft.com/office/powerpoint/2010/main" val="13614203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a:extLst>
              <a:ext uri="{FF2B5EF4-FFF2-40B4-BE49-F238E27FC236}">
                <a16:creationId xmlns:a16="http://schemas.microsoft.com/office/drawing/2014/main" id="{B01C5039-BF34-B895-13BA-80C6C6AC4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4" y="-1"/>
            <a:ext cx="10058938"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944E7A-D1ED-D90A-E982-9CAA60315A04}"/>
              </a:ext>
            </a:extLst>
          </p:cNvPr>
          <p:cNvPicPr>
            <a:picLocks noChangeAspect="1"/>
          </p:cNvPicPr>
          <p:nvPr/>
        </p:nvPicPr>
        <p:blipFill>
          <a:blip r:embed="rId3"/>
          <a:stretch>
            <a:fillRect/>
          </a:stretch>
        </p:blipFill>
        <p:spPr>
          <a:xfrm>
            <a:off x="0" y="-1"/>
            <a:ext cx="10069512" cy="4008437"/>
          </a:xfrm>
          <a:prstGeom prst="rect">
            <a:avLst/>
          </a:prstGeom>
        </p:spPr>
      </p:pic>
      <p:pic>
        <p:nvPicPr>
          <p:cNvPr id="7" name="Picture 6">
            <a:extLst>
              <a:ext uri="{FF2B5EF4-FFF2-40B4-BE49-F238E27FC236}">
                <a16:creationId xmlns:a16="http://schemas.microsoft.com/office/drawing/2014/main" id="{A827D345-843C-1809-2B01-08DEAA5D77A6}"/>
              </a:ext>
            </a:extLst>
          </p:cNvPr>
          <p:cNvPicPr>
            <a:picLocks noChangeAspect="1"/>
          </p:cNvPicPr>
          <p:nvPr/>
        </p:nvPicPr>
        <p:blipFill>
          <a:blip r:embed="rId4"/>
          <a:stretch>
            <a:fillRect/>
          </a:stretch>
        </p:blipFill>
        <p:spPr>
          <a:xfrm>
            <a:off x="1" y="4008437"/>
            <a:ext cx="5956838" cy="3551237"/>
          </a:xfrm>
          <a:prstGeom prst="rect">
            <a:avLst/>
          </a:prstGeom>
        </p:spPr>
      </p:pic>
      <p:pic>
        <p:nvPicPr>
          <p:cNvPr id="4" name="Picture 3">
            <a:extLst>
              <a:ext uri="{FF2B5EF4-FFF2-40B4-BE49-F238E27FC236}">
                <a16:creationId xmlns:a16="http://schemas.microsoft.com/office/drawing/2014/main" id="{2C6DD4E2-DF19-82E4-D4D1-D9EBD7E82E10}"/>
              </a:ext>
            </a:extLst>
          </p:cNvPr>
          <p:cNvPicPr>
            <a:picLocks noChangeAspect="1"/>
          </p:cNvPicPr>
          <p:nvPr/>
        </p:nvPicPr>
        <p:blipFill>
          <a:blip r:embed="rId5"/>
          <a:stretch>
            <a:fillRect/>
          </a:stretch>
        </p:blipFill>
        <p:spPr>
          <a:xfrm>
            <a:off x="5268912" y="4008437"/>
            <a:ext cx="4811713" cy="3551238"/>
          </a:xfrm>
          <a:prstGeom prst="rect">
            <a:avLst/>
          </a:prstGeom>
        </p:spPr>
      </p:pic>
      <p:sp>
        <p:nvSpPr>
          <p:cNvPr id="6" name="Text Box 1">
            <a:extLst>
              <a:ext uri="{FF2B5EF4-FFF2-40B4-BE49-F238E27FC236}">
                <a16:creationId xmlns:a16="http://schemas.microsoft.com/office/drawing/2014/main" id="{CC2F3A19-ABEC-6004-6B36-76A2E18E3682}"/>
              </a:ext>
            </a:extLst>
          </p:cNvPr>
          <p:cNvSpPr txBox="1">
            <a:spLocks noChangeArrowheads="1"/>
          </p:cNvSpPr>
          <p:nvPr/>
        </p:nvSpPr>
        <p:spPr bwMode="auto">
          <a:xfrm>
            <a:off x="240935" y="5608637"/>
            <a:ext cx="9597169" cy="1951037"/>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cs typeface="Arial Unicode MS" charset="0"/>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cs typeface="Arial Unicode MS" charset="0"/>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cs typeface="Arial Unicode MS" charset="0"/>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9pPr>
          </a:lstStyle>
          <a:p>
            <a:pPr algn="ctr">
              <a:defRPr/>
            </a:pPr>
            <a:r>
              <a:rPr lang="en-US" sz="4796" b="1" dirty="0">
                <a:ln w="0"/>
                <a:solidFill>
                  <a:schemeClr val="bg1"/>
                </a:solidFill>
                <a:effectLst>
                  <a:outerShdw blurRad="38100" dist="19050" dir="2700000" algn="tl" rotWithShape="0">
                    <a:schemeClr val="dk1">
                      <a:alpha val="40000"/>
                    </a:schemeClr>
                  </a:outerShdw>
                </a:effectLst>
                <a:latin typeface="Open Sans"/>
              </a:rPr>
              <a:t>POSTING</a:t>
            </a:r>
            <a:endParaRPr lang="en-US" sz="3199" b="1" dirty="0">
              <a:ln w="0"/>
              <a:solidFill>
                <a:schemeClr val="bg1"/>
              </a:solidFill>
              <a:effectLst>
                <a:outerShdw blurRad="38100" dist="19050" dir="2700000" algn="tl" rotWithShape="0">
                  <a:schemeClr val="dk1">
                    <a:alpha val="40000"/>
                  </a:schemeClr>
                </a:outerShdw>
              </a:effectLst>
              <a:latin typeface="Open Sans"/>
            </a:endParaRPr>
          </a:p>
        </p:txBody>
      </p:sp>
    </p:spTree>
    <p:extLst>
      <p:ext uri="{BB962C8B-B14F-4D97-AF65-F5344CB8AC3E}">
        <p14:creationId xmlns:p14="http://schemas.microsoft.com/office/powerpoint/2010/main" val="35358461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3" name="Picture 2" descr="A truck parked at night&#10;&#10;Description automatically generated">
            <a:extLst>
              <a:ext uri="{FF2B5EF4-FFF2-40B4-BE49-F238E27FC236}">
                <a16:creationId xmlns:a16="http://schemas.microsoft.com/office/drawing/2014/main" id="{5A8DAE35-0AF0-AEAC-F244-A8B099696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0080625" cy="7560469"/>
          </a:xfrm>
          <a:prstGeom prst="rect">
            <a:avLst/>
          </a:prstGeom>
        </p:spPr>
      </p:pic>
    </p:spTree>
    <p:extLst>
      <p:ext uri="{BB962C8B-B14F-4D97-AF65-F5344CB8AC3E}">
        <p14:creationId xmlns:p14="http://schemas.microsoft.com/office/powerpoint/2010/main" val="28525209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33" name="Picture 32" descr="A truck on a bridge&#10;&#10;Description automatically generated">
            <a:extLst>
              <a:ext uri="{FF2B5EF4-FFF2-40B4-BE49-F238E27FC236}">
                <a16:creationId xmlns:a16="http://schemas.microsoft.com/office/drawing/2014/main" id="{F9719840-B23C-EB9E-4114-33A0A6C54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0079567" cy="7559675"/>
          </a:xfrm>
          <a:prstGeom prst="rect">
            <a:avLst/>
          </a:prstGeom>
        </p:spPr>
      </p:pic>
    </p:spTree>
    <p:extLst>
      <p:ext uri="{BB962C8B-B14F-4D97-AF65-F5344CB8AC3E}">
        <p14:creationId xmlns:p14="http://schemas.microsoft.com/office/powerpoint/2010/main" val="23137998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bridge over a river&#10;&#10;Description automatically generated">
            <a:extLst>
              <a:ext uri="{FF2B5EF4-FFF2-40B4-BE49-F238E27FC236}">
                <a16:creationId xmlns:a16="http://schemas.microsoft.com/office/drawing/2014/main" id="{EEB7139E-20C4-AB17-1B6A-09F556CC0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869" y="0"/>
            <a:ext cx="5669756" cy="7559675"/>
          </a:xfrm>
          <a:prstGeom prst="rect">
            <a:avLst/>
          </a:prstGeom>
        </p:spPr>
      </p:pic>
      <p:pic>
        <p:nvPicPr>
          <p:cNvPr id="10" name="Picture 9">
            <a:extLst>
              <a:ext uri="{FF2B5EF4-FFF2-40B4-BE49-F238E27FC236}">
                <a16:creationId xmlns:a16="http://schemas.microsoft.com/office/drawing/2014/main" id="{0327586C-A5BD-F267-017F-95EFAF264AD9}"/>
              </a:ext>
            </a:extLst>
          </p:cNvPr>
          <p:cNvPicPr>
            <a:picLocks noChangeAspect="1"/>
          </p:cNvPicPr>
          <p:nvPr/>
        </p:nvPicPr>
        <p:blipFill>
          <a:blip r:embed="rId4"/>
          <a:stretch>
            <a:fillRect/>
          </a:stretch>
        </p:blipFill>
        <p:spPr>
          <a:xfrm>
            <a:off x="0" y="0"/>
            <a:ext cx="4125912" cy="7559675"/>
          </a:xfrm>
          <a:prstGeom prst="rect">
            <a:avLst/>
          </a:prstGeom>
        </p:spPr>
      </p:pic>
    </p:spTree>
    <p:extLst>
      <p:ext uri="{BB962C8B-B14F-4D97-AF65-F5344CB8AC3E}">
        <p14:creationId xmlns:p14="http://schemas.microsoft.com/office/powerpoint/2010/main" val="35620374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truck with a trailer falling off a bridge&#10;&#10;Description automatically generated with medium confidence">
            <a:extLst>
              <a:ext uri="{FF2B5EF4-FFF2-40B4-BE49-F238E27FC236}">
                <a16:creationId xmlns:a16="http://schemas.microsoft.com/office/drawing/2014/main" id="{5DAE5527-7FD1-FCCA-5C00-F4CE46EAF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6637"/>
            <a:ext cx="10080625" cy="5670352"/>
          </a:xfrm>
          <a:prstGeom prst="rect">
            <a:avLst/>
          </a:prstGeom>
        </p:spPr>
      </p:pic>
    </p:spTree>
    <p:extLst>
      <p:ext uri="{BB962C8B-B14F-4D97-AF65-F5344CB8AC3E}">
        <p14:creationId xmlns:p14="http://schemas.microsoft.com/office/powerpoint/2010/main" val="20628427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road with cars on it&#10;&#10;Description automatically generated">
            <a:extLst>
              <a:ext uri="{FF2B5EF4-FFF2-40B4-BE49-F238E27FC236}">
                <a16:creationId xmlns:a16="http://schemas.microsoft.com/office/drawing/2014/main" id="{0F3956A9-0232-B66D-6069-5B09E728B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8960"/>
            <a:ext cx="10080625" cy="5421755"/>
          </a:xfrm>
          <a:prstGeom prst="rect">
            <a:avLst/>
          </a:prstGeom>
        </p:spPr>
      </p:pic>
      <p:sp>
        <p:nvSpPr>
          <p:cNvPr id="6" name="Rectangle 5">
            <a:extLst>
              <a:ext uri="{FF2B5EF4-FFF2-40B4-BE49-F238E27FC236}">
                <a16:creationId xmlns:a16="http://schemas.microsoft.com/office/drawing/2014/main" id="{261D4061-C729-444B-4DE8-A437C9BAE2CE}"/>
              </a:ext>
            </a:extLst>
          </p:cNvPr>
          <p:cNvSpPr/>
          <p:nvPr/>
        </p:nvSpPr>
        <p:spPr bwMode="auto">
          <a:xfrm>
            <a:off x="7097712" y="3322637"/>
            <a:ext cx="2286000" cy="1143000"/>
          </a:xfrm>
          <a:prstGeom prst="rect">
            <a:avLst/>
          </a:prstGeom>
          <a:solidFill>
            <a:srgbClr val="00B8FF">
              <a:alpha val="0"/>
            </a:srgbClr>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38919336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truck with a tank on top of a wooden bridge&#10;&#10;Description automatically generated with medium confidence">
            <a:extLst>
              <a:ext uri="{FF2B5EF4-FFF2-40B4-BE49-F238E27FC236}">
                <a16:creationId xmlns:a16="http://schemas.microsoft.com/office/drawing/2014/main" id="{4B9C6881-A9D8-35E3-0519-AEC0DEFD0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69512" cy="7552134"/>
          </a:xfrm>
          <a:prstGeom prst="rect">
            <a:avLst/>
          </a:prstGeom>
        </p:spPr>
      </p:pic>
    </p:spTree>
    <p:extLst>
      <p:ext uri="{BB962C8B-B14F-4D97-AF65-F5344CB8AC3E}">
        <p14:creationId xmlns:p14="http://schemas.microsoft.com/office/powerpoint/2010/main" val="34400600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ridge with a broken bridge&#10;&#10;Description automatically generated with medium confidence">
            <a:extLst>
              <a:ext uri="{FF2B5EF4-FFF2-40B4-BE49-F238E27FC236}">
                <a16:creationId xmlns:a16="http://schemas.microsoft.com/office/drawing/2014/main" id="{C66B3603-9835-1E83-00E8-C6F16CC2A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5482"/>
            <a:ext cx="10080625" cy="6765045"/>
          </a:xfrm>
          <a:prstGeom prst="rect">
            <a:avLst/>
          </a:prstGeom>
        </p:spPr>
      </p:pic>
    </p:spTree>
    <p:extLst>
      <p:ext uri="{BB962C8B-B14F-4D97-AF65-F5344CB8AC3E}">
        <p14:creationId xmlns:p14="http://schemas.microsoft.com/office/powerpoint/2010/main" val="11804362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2D93407B-6ADA-A940-182B-2FD41EA10602}"/>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load rating - definition</a:t>
            </a:r>
            <a:endParaRPr lang="en-US" altLang="en-US" b="1" dirty="0">
              <a:solidFill>
                <a:schemeClr val="tx1"/>
              </a:solidFill>
              <a:latin typeface="+mj-lt"/>
            </a:endParaRPr>
          </a:p>
        </p:txBody>
      </p:sp>
      <p:sp>
        <p:nvSpPr>
          <p:cNvPr id="3" name="TextBox 2">
            <a:extLst>
              <a:ext uri="{FF2B5EF4-FFF2-40B4-BE49-F238E27FC236}">
                <a16:creationId xmlns:a16="http://schemas.microsoft.com/office/drawing/2014/main" id="{358D5B57-3551-A1D6-7528-9ADBA6162420}"/>
              </a:ext>
            </a:extLst>
          </p:cNvPr>
          <p:cNvSpPr txBox="1"/>
          <p:nvPr/>
        </p:nvSpPr>
        <p:spPr>
          <a:xfrm>
            <a:off x="468312" y="579437"/>
            <a:ext cx="9144000" cy="4524315"/>
          </a:xfrm>
          <a:prstGeom prst="rect">
            <a:avLst/>
          </a:prstGeom>
          <a:noFill/>
        </p:spPr>
        <p:txBody>
          <a:bodyPr wrap="square">
            <a:spAutoFit/>
          </a:bodyPr>
          <a:lstStyle/>
          <a:p>
            <a:r>
              <a:rPr lang="en-US" sz="3200" b="1" dirty="0">
                <a:solidFill>
                  <a:schemeClr val="tx1"/>
                </a:solidFill>
              </a:rPr>
              <a:t>Load rating analysis approximates safe carrying capacity for bridges</a:t>
            </a:r>
            <a:r>
              <a:rPr lang="en-US" sz="3200" dirty="0">
                <a:solidFill>
                  <a:schemeClr val="tx1"/>
                </a:solidFill>
              </a:rPr>
              <a:t>, establishes posting restrictions, and estimates strength for permit routing. Such analysis directly supports the Department’s Mission, to “… provide a safe transportation system that ensures the mobility of people and goods, enhances economic prosperity, and preserves the quality of our environment and communities.” </a:t>
            </a:r>
          </a:p>
        </p:txBody>
      </p:sp>
    </p:spTree>
    <p:extLst>
      <p:ext uri="{BB962C8B-B14F-4D97-AF65-F5344CB8AC3E}">
        <p14:creationId xmlns:p14="http://schemas.microsoft.com/office/powerpoint/2010/main" val="41504798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truck crashed into a wall&#10;&#10;Description automatically generated">
            <a:extLst>
              <a:ext uri="{FF2B5EF4-FFF2-40B4-BE49-F238E27FC236}">
                <a16:creationId xmlns:a16="http://schemas.microsoft.com/office/drawing/2014/main" id="{12D9C420-6BC8-2657-4AF1-61579228A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589"/>
            <a:ext cx="10060119" cy="6824568"/>
          </a:xfrm>
          <a:prstGeom prst="rect">
            <a:avLst/>
          </a:prstGeom>
        </p:spPr>
      </p:pic>
    </p:spTree>
    <p:extLst>
      <p:ext uri="{BB962C8B-B14F-4D97-AF65-F5344CB8AC3E}">
        <p14:creationId xmlns:p14="http://schemas.microsoft.com/office/powerpoint/2010/main" val="24048096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6869112" y="4694237"/>
            <a:ext cx="3211513" cy="28654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Florida legals</a:t>
            </a:r>
          </a:p>
        </p:txBody>
      </p:sp>
      <p:pic>
        <p:nvPicPr>
          <p:cNvPr id="5" name="Graphic 4">
            <a:extLst>
              <a:ext uri="{FF2B5EF4-FFF2-40B4-BE49-F238E27FC236}">
                <a16:creationId xmlns:a16="http://schemas.microsoft.com/office/drawing/2014/main" id="{92847208-9594-95FB-7FB2-B2E489EE92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712" y="122237"/>
            <a:ext cx="5902524" cy="7315200"/>
          </a:xfrm>
          <a:prstGeom prst="rect">
            <a:avLst/>
          </a:prstGeom>
        </p:spPr>
      </p:pic>
    </p:spTree>
    <p:extLst>
      <p:ext uri="{BB962C8B-B14F-4D97-AF65-F5344CB8AC3E}">
        <p14:creationId xmlns:p14="http://schemas.microsoft.com/office/powerpoint/2010/main" val="10365124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6869112" y="4694237"/>
            <a:ext cx="3211513" cy="28654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AASHTO</a:t>
            </a:r>
          </a:p>
          <a:p>
            <a:pPr algn="ctr" eaLnBrk="1">
              <a:lnSpc>
                <a:spcPct val="101000"/>
              </a:lnSpc>
              <a:spcAft>
                <a:spcPct val="0"/>
              </a:spcAft>
              <a:buClrTx/>
              <a:buFontTx/>
              <a:buNone/>
            </a:pPr>
            <a:r>
              <a:rPr lang="en-US" altLang="en-US" sz="4800" b="1" dirty="0">
                <a:solidFill>
                  <a:schemeClr val="tx1"/>
                </a:solidFill>
                <a:latin typeface="+mj-lt"/>
              </a:rPr>
              <a:t>legals</a:t>
            </a:r>
          </a:p>
        </p:txBody>
      </p:sp>
      <p:pic>
        <p:nvPicPr>
          <p:cNvPr id="4" name="Picture 3">
            <a:extLst>
              <a:ext uri="{FF2B5EF4-FFF2-40B4-BE49-F238E27FC236}">
                <a16:creationId xmlns:a16="http://schemas.microsoft.com/office/drawing/2014/main" id="{FD7B1439-E26B-F11E-6085-9C4263FA74C5}"/>
              </a:ext>
            </a:extLst>
          </p:cNvPr>
          <p:cNvPicPr>
            <a:picLocks noChangeAspect="1"/>
          </p:cNvPicPr>
          <p:nvPr/>
        </p:nvPicPr>
        <p:blipFill>
          <a:blip r:embed="rId3"/>
          <a:stretch>
            <a:fillRect/>
          </a:stretch>
        </p:blipFill>
        <p:spPr>
          <a:xfrm>
            <a:off x="0" y="0"/>
            <a:ext cx="4719972" cy="7559675"/>
          </a:xfrm>
          <a:prstGeom prst="rect">
            <a:avLst/>
          </a:prstGeom>
        </p:spPr>
      </p:pic>
    </p:spTree>
    <p:extLst>
      <p:ext uri="{BB962C8B-B14F-4D97-AF65-F5344CB8AC3E}">
        <p14:creationId xmlns:p14="http://schemas.microsoft.com/office/powerpoint/2010/main" val="1082872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6869112" y="4694237"/>
            <a:ext cx="3211513" cy="28654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AASHTO</a:t>
            </a:r>
          </a:p>
          <a:p>
            <a:pPr algn="ctr" eaLnBrk="1">
              <a:lnSpc>
                <a:spcPct val="101000"/>
              </a:lnSpc>
              <a:spcAft>
                <a:spcPct val="0"/>
              </a:spcAft>
              <a:buClrTx/>
              <a:buFontTx/>
              <a:buNone/>
            </a:pPr>
            <a:r>
              <a:rPr lang="en-US" altLang="en-US" sz="4800" b="1" dirty="0">
                <a:solidFill>
                  <a:schemeClr val="tx1"/>
                </a:solidFill>
                <a:latin typeface="+mj-lt"/>
              </a:rPr>
              <a:t>SHVs</a:t>
            </a:r>
          </a:p>
        </p:txBody>
      </p:sp>
      <p:pic>
        <p:nvPicPr>
          <p:cNvPr id="7" name="Picture 6">
            <a:extLst>
              <a:ext uri="{FF2B5EF4-FFF2-40B4-BE49-F238E27FC236}">
                <a16:creationId xmlns:a16="http://schemas.microsoft.com/office/drawing/2014/main" id="{CBD23BE6-2A47-57B8-21A6-D4DB59633B7E}"/>
              </a:ext>
            </a:extLst>
          </p:cNvPr>
          <p:cNvPicPr>
            <a:picLocks noChangeAspect="1"/>
          </p:cNvPicPr>
          <p:nvPr/>
        </p:nvPicPr>
        <p:blipFill>
          <a:blip r:embed="rId3"/>
          <a:stretch>
            <a:fillRect/>
          </a:stretch>
        </p:blipFill>
        <p:spPr>
          <a:xfrm>
            <a:off x="11113" y="0"/>
            <a:ext cx="6858000" cy="7559675"/>
          </a:xfrm>
          <a:prstGeom prst="rect">
            <a:avLst/>
          </a:prstGeom>
        </p:spPr>
      </p:pic>
    </p:spTree>
    <p:extLst>
      <p:ext uri="{BB962C8B-B14F-4D97-AF65-F5344CB8AC3E}">
        <p14:creationId xmlns:p14="http://schemas.microsoft.com/office/powerpoint/2010/main" val="3245837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5954712" y="5608637"/>
            <a:ext cx="4125913"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6000" b="1" dirty="0">
                <a:solidFill>
                  <a:schemeClr val="tx1"/>
                </a:solidFill>
                <a:latin typeface="+mj-lt"/>
              </a:rPr>
              <a:t>legal trucks</a:t>
            </a:r>
          </a:p>
        </p:txBody>
      </p:sp>
      <p:pic>
        <p:nvPicPr>
          <p:cNvPr id="1026" name="Picture 2" descr="Concrete Products Co, Inc - Tallahassee, Florida .">
            <a:extLst>
              <a:ext uri="{FF2B5EF4-FFF2-40B4-BE49-F238E27FC236}">
                <a16:creationId xmlns:a16="http://schemas.microsoft.com/office/drawing/2014/main" id="{E9584428-6777-79DF-066F-2324EAD65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712" y="2179637"/>
            <a:ext cx="412591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449E5D7-CBE0-394F-D672-0EE3D83DCCFB}"/>
              </a:ext>
            </a:extLst>
          </p:cNvPr>
          <p:cNvPicPr>
            <a:picLocks noChangeAspect="1"/>
          </p:cNvPicPr>
          <p:nvPr/>
        </p:nvPicPr>
        <p:blipFill>
          <a:blip r:embed="rId4"/>
          <a:stretch>
            <a:fillRect/>
          </a:stretch>
        </p:blipFill>
        <p:spPr>
          <a:xfrm>
            <a:off x="5954712" y="4609306"/>
            <a:ext cx="4125913" cy="2950369"/>
          </a:xfrm>
          <a:prstGeom prst="rect">
            <a:avLst/>
          </a:prstGeom>
        </p:spPr>
      </p:pic>
      <p:pic>
        <p:nvPicPr>
          <p:cNvPr id="11" name="Picture 10">
            <a:extLst>
              <a:ext uri="{FF2B5EF4-FFF2-40B4-BE49-F238E27FC236}">
                <a16:creationId xmlns:a16="http://schemas.microsoft.com/office/drawing/2014/main" id="{3304ABDD-E8F5-3066-17F1-48477ADB0208}"/>
              </a:ext>
            </a:extLst>
          </p:cNvPr>
          <p:cNvPicPr>
            <a:picLocks noChangeAspect="1"/>
          </p:cNvPicPr>
          <p:nvPr/>
        </p:nvPicPr>
        <p:blipFill>
          <a:blip r:embed="rId5"/>
          <a:stretch>
            <a:fillRect/>
          </a:stretch>
        </p:blipFill>
        <p:spPr>
          <a:xfrm>
            <a:off x="5954712" y="0"/>
            <a:ext cx="4125913" cy="2342444"/>
          </a:xfrm>
          <a:prstGeom prst="rect">
            <a:avLst/>
          </a:prstGeom>
        </p:spPr>
      </p:pic>
      <p:sp>
        <p:nvSpPr>
          <p:cNvPr id="12" name="Text Box 1">
            <a:extLst>
              <a:ext uri="{FF2B5EF4-FFF2-40B4-BE49-F238E27FC236}">
                <a16:creationId xmlns:a16="http://schemas.microsoft.com/office/drawing/2014/main" id="{066EAF45-DACA-73FF-B21C-406B5B6A2851}"/>
              </a:ext>
            </a:extLst>
          </p:cNvPr>
          <p:cNvSpPr txBox="1">
            <a:spLocks noChangeArrowheads="1"/>
          </p:cNvSpPr>
          <p:nvPr/>
        </p:nvSpPr>
        <p:spPr bwMode="auto">
          <a:xfrm>
            <a:off x="3211513" y="5608637"/>
            <a:ext cx="2971800"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FDOT</a:t>
            </a:r>
          </a:p>
          <a:p>
            <a:pPr algn="ctr" eaLnBrk="1">
              <a:lnSpc>
                <a:spcPct val="101000"/>
              </a:lnSpc>
              <a:spcAft>
                <a:spcPct val="0"/>
              </a:spcAft>
              <a:buClrTx/>
              <a:buFontTx/>
              <a:buNone/>
            </a:pPr>
            <a:r>
              <a:rPr lang="en-US" altLang="en-US" sz="4800" b="1" dirty="0">
                <a:solidFill>
                  <a:schemeClr val="tx1"/>
                </a:solidFill>
                <a:latin typeface="+mj-lt"/>
              </a:rPr>
              <a:t>SUs</a:t>
            </a:r>
          </a:p>
        </p:txBody>
      </p:sp>
      <p:pic>
        <p:nvPicPr>
          <p:cNvPr id="14" name="Graphic 13">
            <a:extLst>
              <a:ext uri="{FF2B5EF4-FFF2-40B4-BE49-F238E27FC236}">
                <a16:creationId xmlns:a16="http://schemas.microsoft.com/office/drawing/2014/main" id="{767AF7E6-02E6-F93C-781E-293202343B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 y="0"/>
            <a:ext cx="4125912" cy="7559675"/>
          </a:xfrm>
          <a:prstGeom prst="rect">
            <a:avLst/>
          </a:prstGeom>
        </p:spPr>
      </p:pic>
    </p:spTree>
    <p:extLst>
      <p:ext uri="{BB962C8B-B14F-4D97-AF65-F5344CB8AC3E}">
        <p14:creationId xmlns:p14="http://schemas.microsoft.com/office/powerpoint/2010/main" val="22438618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6869112" y="4694237"/>
            <a:ext cx="3211513" cy="28654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1961</a:t>
            </a:r>
          </a:p>
          <a:p>
            <a:pPr algn="ctr" eaLnBrk="1">
              <a:lnSpc>
                <a:spcPct val="101000"/>
              </a:lnSpc>
              <a:spcAft>
                <a:spcPct val="0"/>
              </a:spcAft>
              <a:buClrTx/>
              <a:buFontTx/>
              <a:buNone/>
            </a:pPr>
            <a:r>
              <a:rPr lang="en-US" altLang="en-US" sz="4800" b="1" dirty="0">
                <a:solidFill>
                  <a:schemeClr val="tx1"/>
                </a:solidFill>
                <a:latin typeface="+mj-lt"/>
              </a:rPr>
              <a:t>Florida Statutes</a:t>
            </a:r>
          </a:p>
        </p:txBody>
      </p:sp>
      <p:pic>
        <p:nvPicPr>
          <p:cNvPr id="4" name="Picture 3">
            <a:extLst>
              <a:ext uri="{FF2B5EF4-FFF2-40B4-BE49-F238E27FC236}">
                <a16:creationId xmlns:a16="http://schemas.microsoft.com/office/drawing/2014/main" id="{8A089C45-7B5A-BD78-C69C-B7C0896C5480}"/>
              </a:ext>
            </a:extLst>
          </p:cNvPr>
          <p:cNvPicPr>
            <a:picLocks noChangeAspect="1"/>
          </p:cNvPicPr>
          <p:nvPr/>
        </p:nvPicPr>
        <p:blipFill>
          <a:blip r:embed="rId3"/>
          <a:stretch>
            <a:fillRect/>
          </a:stretch>
        </p:blipFill>
        <p:spPr>
          <a:xfrm>
            <a:off x="0" y="0"/>
            <a:ext cx="4344006" cy="3801005"/>
          </a:xfrm>
          <a:prstGeom prst="rect">
            <a:avLst/>
          </a:prstGeom>
        </p:spPr>
      </p:pic>
      <p:pic>
        <p:nvPicPr>
          <p:cNvPr id="6" name="Picture 5">
            <a:extLst>
              <a:ext uri="{FF2B5EF4-FFF2-40B4-BE49-F238E27FC236}">
                <a16:creationId xmlns:a16="http://schemas.microsoft.com/office/drawing/2014/main" id="{FD6660C1-9A1E-61F4-42B6-C789C06F5F4E}"/>
              </a:ext>
            </a:extLst>
          </p:cNvPr>
          <p:cNvPicPr>
            <a:picLocks noChangeAspect="1"/>
          </p:cNvPicPr>
          <p:nvPr/>
        </p:nvPicPr>
        <p:blipFill>
          <a:blip r:embed="rId4"/>
          <a:stretch>
            <a:fillRect/>
          </a:stretch>
        </p:blipFill>
        <p:spPr>
          <a:xfrm>
            <a:off x="11112" y="4008438"/>
            <a:ext cx="4352925" cy="3647596"/>
          </a:xfrm>
          <a:prstGeom prst="rect">
            <a:avLst/>
          </a:prstGeom>
        </p:spPr>
      </p:pic>
      <p:sp>
        <p:nvSpPr>
          <p:cNvPr id="14" name="Text Box 1">
            <a:extLst>
              <a:ext uri="{FF2B5EF4-FFF2-40B4-BE49-F238E27FC236}">
                <a16:creationId xmlns:a16="http://schemas.microsoft.com/office/drawing/2014/main" id="{A48E65E2-B212-6143-69C7-6A568325BC50}"/>
              </a:ext>
            </a:extLst>
          </p:cNvPr>
          <p:cNvSpPr txBox="1">
            <a:spLocks noChangeArrowheads="1"/>
          </p:cNvSpPr>
          <p:nvPr/>
        </p:nvSpPr>
        <p:spPr bwMode="auto">
          <a:xfrm>
            <a:off x="0" y="3779837"/>
            <a:ext cx="4354512" cy="228600"/>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800" b="1" i="1" dirty="0">
                <a:solidFill>
                  <a:schemeClr val="tx1"/>
                </a:solidFill>
                <a:latin typeface="+mj-lt"/>
              </a:rPr>
              <a:t>https://library.law.fsu.edu/Digital-Collections/FLStatutes/docs/1961/1961TXXIIC317.pdf</a:t>
            </a:r>
          </a:p>
        </p:txBody>
      </p:sp>
    </p:spTree>
    <p:extLst>
      <p:ext uri="{BB962C8B-B14F-4D97-AF65-F5344CB8AC3E}">
        <p14:creationId xmlns:p14="http://schemas.microsoft.com/office/powerpoint/2010/main" val="34850134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SHVs OK</a:t>
            </a:r>
          </a:p>
          <a:p>
            <a:pPr algn="ctr" eaLnBrk="1">
              <a:lnSpc>
                <a:spcPct val="101000"/>
              </a:lnSpc>
              <a:spcAft>
                <a:spcPct val="0"/>
              </a:spcAft>
              <a:buClrTx/>
              <a:buFontTx/>
              <a:buNone/>
            </a:pPr>
            <a:r>
              <a:rPr lang="en-US" altLang="en-US" sz="4800" b="1" dirty="0">
                <a:solidFill>
                  <a:schemeClr val="tx1"/>
                </a:solidFill>
                <a:latin typeface="+mj-lt"/>
              </a:rPr>
              <a:t>FDOT vs AASHTO</a:t>
            </a:r>
          </a:p>
        </p:txBody>
      </p:sp>
      <p:pic>
        <p:nvPicPr>
          <p:cNvPr id="9" name="Picture 8">
            <a:extLst>
              <a:ext uri="{FF2B5EF4-FFF2-40B4-BE49-F238E27FC236}">
                <a16:creationId xmlns:a16="http://schemas.microsoft.com/office/drawing/2014/main" id="{6080E829-5B79-0BA5-0122-489AA2D3697E}"/>
              </a:ext>
            </a:extLst>
          </p:cNvPr>
          <p:cNvPicPr>
            <a:picLocks noChangeAspect="1"/>
          </p:cNvPicPr>
          <p:nvPr/>
        </p:nvPicPr>
        <p:blipFill>
          <a:blip r:embed="rId3"/>
          <a:stretch>
            <a:fillRect/>
          </a:stretch>
        </p:blipFill>
        <p:spPr>
          <a:xfrm>
            <a:off x="11112" y="122237"/>
            <a:ext cx="5029200" cy="5486400"/>
          </a:xfrm>
          <a:prstGeom prst="rect">
            <a:avLst/>
          </a:prstGeom>
        </p:spPr>
      </p:pic>
      <p:pic>
        <p:nvPicPr>
          <p:cNvPr id="11" name="Picture 10">
            <a:extLst>
              <a:ext uri="{FF2B5EF4-FFF2-40B4-BE49-F238E27FC236}">
                <a16:creationId xmlns:a16="http://schemas.microsoft.com/office/drawing/2014/main" id="{BA6CB5D6-4F75-08B4-577F-4336DBF65E21}"/>
              </a:ext>
            </a:extLst>
          </p:cNvPr>
          <p:cNvPicPr>
            <a:picLocks noChangeAspect="1"/>
          </p:cNvPicPr>
          <p:nvPr/>
        </p:nvPicPr>
        <p:blipFill>
          <a:blip r:embed="rId4"/>
          <a:stretch>
            <a:fillRect/>
          </a:stretch>
        </p:blipFill>
        <p:spPr>
          <a:xfrm>
            <a:off x="5040312" y="122237"/>
            <a:ext cx="5029200" cy="5486400"/>
          </a:xfrm>
          <a:prstGeom prst="rect">
            <a:avLst/>
          </a:prstGeom>
        </p:spPr>
      </p:pic>
    </p:spTree>
    <p:extLst>
      <p:ext uri="{BB962C8B-B14F-4D97-AF65-F5344CB8AC3E}">
        <p14:creationId xmlns:p14="http://schemas.microsoft.com/office/powerpoint/2010/main" val="6087639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EVs</a:t>
            </a:r>
          </a:p>
          <a:p>
            <a:pPr algn="ctr" eaLnBrk="1">
              <a:lnSpc>
                <a:spcPct val="101000"/>
              </a:lnSpc>
              <a:spcAft>
                <a:spcPct val="0"/>
              </a:spcAft>
              <a:buClrTx/>
            </a:pPr>
            <a:r>
              <a:rPr lang="en-US" altLang="en-US" b="1" dirty="0">
                <a:solidFill>
                  <a:schemeClr val="tx1"/>
                </a:solidFill>
                <a:latin typeface="+mj-lt"/>
              </a:rPr>
              <a:t>EV &gt; SU4, limited to interstate &amp; 1 mile access</a:t>
            </a:r>
          </a:p>
        </p:txBody>
      </p:sp>
      <p:pic>
        <p:nvPicPr>
          <p:cNvPr id="8" name="Graphic 7">
            <a:extLst>
              <a:ext uri="{FF2B5EF4-FFF2-40B4-BE49-F238E27FC236}">
                <a16:creationId xmlns:a16="http://schemas.microsoft.com/office/drawing/2014/main" id="{F9B04415-CEF5-8EF9-D3D6-4E1715D24C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8312" y="1493837"/>
            <a:ext cx="9372600" cy="2974831"/>
          </a:xfrm>
          <a:prstGeom prst="rect">
            <a:avLst/>
          </a:prstGeom>
        </p:spPr>
      </p:pic>
      <p:sp>
        <p:nvSpPr>
          <p:cNvPr id="12" name="TextBox 11">
            <a:extLst>
              <a:ext uri="{FF2B5EF4-FFF2-40B4-BE49-F238E27FC236}">
                <a16:creationId xmlns:a16="http://schemas.microsoft.com/office/drawing/2014/main" id="{2DDB5003-1C99-1C28-AC02-EB4AB451E262}"/>
              </a:ext>
            </a:extLst>
          </p:cNvPr>
          <p:cNvSpPr txBox="1"/>
          <p:nvPr/>
        </p:nvSpPr>
        <p:spPr>
          <a:xfrm>
            <a:off x="2068512" y="4694237"/>
            <a:ext cx="5949067" cy="646331"/>
          </a:xfrm>
          <a:prstGeom prst="rect">
            <a:avLst/>
          </a:prstGeom>
          <a:noFill/>
        </p:spPr>
        <p:txBody>
          <a:bodyPr wrap="square">
            <a:spAutoFit/>
          </a:bodyPr>
          <a:lstStyle/>
          <a:p>
            <a:r>
              <a:rPr lang="en-US" dirty="0">
                <a:solidFill>
                  <a:schemeClr val="tx1"/>
                </a:solidFill>
              </a:rPr>
              <a:t>https://www.fdot.gov/maintenance/LoadRating.shtm</a:t>
            </a:r>
          </a:p>
          <a:p>
            <a:r>
              <a:rPr lang="en-US" dirty="0">
                <a:solidFill>
                  <a:schemeClr val="tx1"/>
                </a:solidFill>
              </a:rPr>
              <a:t>Florida Bridge Classification for Emergency Vehicles</a:t>
            </a:r>
          </a:p>
        </p:txBody>
      </p:sp>
    </p:spTree>
    <p:extLst>
      <p:ext uri="{BB962C8B-B14F-4D97-AF65-F5344CB8AC3E}">
        <p14:creationId xmlns:p14="http://schemas.microsoft.com/office/powerpoint/2010/main" val="35134910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837237"/>
            <a:ext cx="10080625" cy="17224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EVs</a:t>
            </a:r>
          </a:p>
        </p:txBody>
      </p:sp>
      <p:pic>
        <p:nvPicPr>
          <p:cNvPr id="4" name="Picture 3">
            <a:extLst>
              <a:ext uri="{FF2B5EF4-FFF2-40B4-BE49-F238E27FC236}">
                <a16:creationId xmlns:a16="http://schemas.microsoft.com/office/drawing/2014/main" id="{4F4F0404-5D48-79B2-2855-83844508F03E}"/>
              </a:ext>
            </a:extLst>
          </p:cNvPr>
          <p:cNvPicPr>
            <a:picLocks noChangeAspect="1"/>
          </p:cNvPicPr>
          <p:nvPr/>
        </p:nvPicPr>
        <p:blipFill>
          <a:blip r:embed="rId3"/>
          <a:stretch>
            <a:fillRect/>
          </a:stretch>
        </p:blipFill>
        <p:spPr>
          <a:xfrm>
            <a:off x="11111" y="-1"/>
            <a:ext cx="10069513" cy="2636838"/>
          </a:xfrm>
          <a:prstGeom prst="rect">
            <a:avLst/>
          </a:prstGeom>
        </p:spPr>
      </p:pic>
      <p:pic>
        <p:nvPicPr>
          <p:cNvPr id="6" name="Picture 5">
            <a:extLst>
              <a:ext uri="{FF2B5EF4-FFF2-40B4-BE49-F238E27FC236}">
                <a16:creationId xmlns:a16="http://schemas.microsoft.com/office/drawing/2014/main" id="{16F53BBD-321F-3F39-3482-3578AA248D0F}"/>
              </a:ext>
            </a:extLst>
          </p:cNvPr>
          <p:cNvPicPr>
            <a:picLocks noChangeAspect="1"/>
          </p:cNvPicPr>
          <p:nvPr/>
        </p:nvPicPr>
        <p:blipFill>
          <a:blip r:embed="rId4"/>
          <a:stretch>
            <a:fillRect/>
          </a:stretch>
        </p:blipFill>
        <p:spPr>
          <a:xfrm>
            <a:off x="-1" y="3094037"/>
            <a:ext cx="10080626" cy="2743200"/>
          </a:xfrm>
          <a:prstGeom prst="rect">
            <a:avLst/>
          </a:prstGeom>
        </p:spPr>
      </p:pic>
    </p:spTree>
    <p:extLst>
      <p:ext uri="{BB962C8B-B14F-4D97-AF65-F5344CB8AC3E}">
        <p14:creationId xmlns:p14="http://schemas.microsoft.com/office/powerpoint/2010/main" val="6978679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ransformer being delivered to city power station">
            <a:extLst>
              <a:ext uri="{FF2B5EF4-FFF2-40B4-BE49-F238E27FC236}">
                <a16:creationId xmlns:a16="http://schemas.microsoft.com/office/drawing/2014/main" id="{E2622FD5-7E66-FEFB-A180-C5D9B763A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8" y="-1"/>
            <a:ext cx="10016093"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
            <a:extLst>
              <a:ext uri="{FF2B5EF4-FFF2-40B4-BE49-F238E27FC236}">
                <a16:creationId xmlns:a16="http://schemas.microsoft.com/office/drawing/2014/main" id="{1C1210DF-977F-B313-56E3-7F1997D2AE13}"/>
              </a:ext>
            </a:extLst>
          </p:cNvPr>
          <p:cNvSpPr txBox="1">
            <a:spLocks noChangeArrowheads="1"/>
          </p:cNvSpPr>
          <p:nvPr/>
        </p:nvSpPr>
        <p:spPr bwMode="auto">
          <a:xfrm>
            <a:off x="4496" y="6520299"/>
            <a:ext cx="10071633" cy="914016"/>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cs typeface="Arial Unicode MS" charset="0"/>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cs typeface="Arial Unicode MS" charset="0"/>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cs typeface="Arial Unicode MS" charset="0"/>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9pPr>
          </a:lstStyle>
          <a:p>
            <a:pPr algn="ctr">
              <a:defRPr/>
            </a:pPr>
            <a:r>
              <a:rPr lang="en-US" sz="4796" b="1" dirty="0">
                <a:ln w="0"/>
                <a:solidFill>
                  <a:schemeClr val="tx1"/>
                </a:solidFill>
                <a:effectLst>
                  <a:outerShdw blurRad="38100" dist="19050" dir="2700000" algn="tl" rotWithShape="0">
                    <a:schemeClr val="dk1">
                      <a:alpha val="40000"/>
                    </a:schemeClr>
                  </a:outerShdw>
                </a:effectLst>
                <a:latin typeface="Open Sans"/>
              </a:rPr>
              <a:t>OSOW permits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2D93407B-6ADA-A940-182B-2FD41EA10602}"/>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load rating - complete</a:t>
            </a:r>
            <a:endParaRPr lang="en-US" altLang="en-US" b="1" dirty="0">
              <a:solidFill>
                <a:schemeClr val="tx1"/>
              </a:solidFill>
              <a:latin typeface="+mj-lt"/>
            </a:endParaRPr>
          </a:p>
        </p:txBody>
      </p:sp>
      <p:pic>
        <p:nvPicPr>
          <p:cNvPr id="3" name="Picture 2">
            <a:extLst>
              <a:ext uri="{FF2B5EF4-FFF2-40B4-BE49-F238E27FC236}">
                <a16:creationId xmlns:a16="http://schemas.microsoft.com/office/drawing/2014/main" id="{778B4A55-B2B7-B86E-8CB7-C73DAE60CB40}"/>
              </a:ext>
            </a:extLst>
          </p:cNvPr>
          <p:cNvPicPr>
            <a:picLocks noChangeAspect="1"/>
          </p:cNvPicPr>
          <p:nvPr/>
        </p:nvPicPr>
        <p:blipFill>
          <a:blip r:embed="rId3"/>
          <a:stretch>
            <a:fillRect/>
          </a:stretch>
        </p:blipFill>
        <p:spPr>
          <a:xfrm>
            <a:off x="0" y="808037"/>
            <a:ext cx="10051554" cy="3779837"/>
          </a:xfrm>
          <a:prstGeom prst="rect">
            <a:avLst/>
          </a:prstGeom>
        </p:spPr>
      </p:pic>
    </p:spTree>
    <p:extLst>
      <p:ext uri="{BB962C8B-B14F-4D97-AF65-F5344CB8AC3E}">
        <p14:creationId xmlns:p14="http://schemas.microsoft.com/office/powerpoint/2010/main" val="35626326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uck on the road at night&#10;&#10;Description automatically generated">
            <a:extLst>
              <a:ext uri="{FF2B5EF4-FFF2-40B4-BE49-F238E27FC236}">
                <a16:creationId xmlns:a16="http://schemas.microsoft.com/office/drawing/2014/main" id="{DE922707-5ABB-B4ED-BE53-F5B833D9A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 y="0"/>
            <a:ext cx="10079567" cy="7559675"/>
          </a:xfrm>
          <a:prstGeom prst="rect">
            <a:avLst/>
          </a:prstGeom>
        </p:spPr>
      </p:pic>
      <p:sp>
        <p:nvSpPr>
          <p:cNvPr id="9" name="Text Box 1">
            <a:extLst>
              <a:ext uri="{FF2B5EF4-FFF2-40B4-BE49-F238E27FC236}">
                <a16:creationId xmlns:a16="http://schemas.microsoft.com/office/drawing/2014/main" id="{1C1210DF-977F-B313-56E3-7F1997D2AE13}"/>
              </a:ext>
            </a:extLst>
          </p:cNvPr>
          <p:cNvSpPr txBox="1">
            <a:spLocks noChangeArrowheads="1"/>
          </p:cNvSpPr>
          <p:nvPr/>
        </p:nvSpPr>
        <p:spPr bwMode="auto">
          <a:xfrm>
            <a:off x="4496" y="5608637"/>
            <a:ext cx="10071633"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cs typeface="Arial Unicode MS" charset="0"/>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cs typeface="Arial Unicode MS" charset="0"/>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cs typeface="Arial Unicode MS" charset="0"/>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cs typeface="Arial Unicode MS" charset="0"/>
              </a:defRPr>
            </a:lvl9pPr>
          </a:lstStyle>
          <a:p>
            <a:pPr algn="ctr">
              <a:defRPr/>
            </a:pPr>
            <a:r>
              <a:rPr lang="en-US" sz="4796" b="1" dirty="0">
                <a:ln w="0"/>
                <a:solidFill>
                  <a:schemeClr val="bg1"/>
                </a:solidFill>
                <a:effectLst>
                  <a:outerShdw blurRad="38100" dist="19050" dir="2700000" algn="tl" rotWithShape="0">
                    <a:schemeClr val="dk1">
                      <a:alpha val="40000"/>
                    </a:schemeClr>
                  </a:outerShdw>
                </a:effectLst>
                <a:latin typeface="Open Sans"/>
              </a:rPr>
              <a:t>OSOW permits</a:t>
            </a:r>
          </a:p>
        </p:txBody>
      </p:sp>
    </p:spTree>
    <p:extLst>
      <p:ext uri="{BB962C8B-B14F-4D97-AF65-F5344CB8AC3E}">
        <p14:creationId xmlns:p14="http://schemas.microsoft.com/office/powerpoint/2010/main" val="1265314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FL120 ~ 2.17/1.30</a:t>
            </a:r>
            <a:r>
              <a:rPr lang="en-US" altLang="en-US" sz="4800" b="1" dirty="0">
                <a:solidFill>
                  <a:schemeClr val="tx1"/>
                </a:solidFill>
                <a:latin typeface="Times New Roman" panose="02020603050405020304" pitchFamily="18" charset="0"/>
                <a:cs typeface="Times New Roman" panose="02020603050405020304" pitchFamily="18" charset="0"/>
              </a:rPr>
              <a:t>∙</a:t>
            </a:r>
            <a:r>
              <a:rPr lang="en-US" altLang="en-US" sz="4800" b="1" dirty="0">
                <a:solidFill>
                  <a:schemeClr val="tx1"/>
                </a:solidFill>
                <a:latin typeface="+mj-lt"/>
              </a:rPr>
              <a:t>HS20</a:t>
            </a:r>
          </a:p>
          <a:p>
            <a:pPr algn="ctr" eaLnBrk="1">
              <a:lnSpc>
                <a:spcPct val="101000"/>
              </a:lnSpc>
              <a:spcAft>
                <a:spcPct val="0"/>
              </a:spcAft>
              <a:buClrTx/>
              <a:buFontTx/>
              <a:buNone/>
            </a:pPr>
            <a:r>
              <a:rPr lang="en-US" altLang="en-US" b="1" dirty="0">
                <a:solidFill>
                  <a:schemeClr val="tx1"/>
                </a:solidFill>
                <a:latin typeface="+mj-lt"/>
              </a:rPr>
              <a:t>routine permit reference truck</a:t>
            </a:r>
          </a:p>
        </p:txBody>
      </p:sp>
      <p:pic>
        <p:nvPicPr>
          <p:cNvPr id="4" name="Graphic 3">
            <a:extLst>
              <a:ext uri="{FF2B5EF4-FFF2-40B4-BE49-F238E27FC236}">
                <a16:creationId xmlns:a16="http://schemas.microsoft.com/office/drawing/2014/main" id="{8EEBDCA7-FE37-C25C-4693-7C135E2ECA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493837"/>
            <a:ext cx="10080625" cy="3600223"/>
          </a:xfrm>
          <a:prstGeom prst="rect">
            <a:avLst/>
          </a:prstGeom>
        </p:spPr>
      </p:pic>
    </p:spTree>
    <p:extLst>
      <p:ext uri="{BB962C8B-B14F-4D97-AF65-F5344CB8AC3E}">
        <p14:creationId xmlns:p14="http://schemas.microsoft.com/office/powerpoint/2010/main" val="647306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6869112" y="6523037"/>
            <a:ext cx="3211513" cy="10366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1800" b="1" dirty="0">
                <a:solidFill>
                  <a:srgbClr val="FF0000"/>
                </a:solidFill>
                <a:latin typeface="+mj-lt"/>
              </a:rPr>
              <a:t>1.67</a:t>
            </a:r>
            <a:r>
              <a:rPr lang="en-US" altLang="en-US" sz="1800" b="1" dirty="0">
                <a:solidFill>
                  <a:srgbClr val="FF0000"/>
                </a:solidFill>
                <a:latin typeface="+mj-lt"/>
                <a:cs typeface="Times New Roman" panose="02020603050405020304" pitchFamily="18" charset="0"/>
              </a:rPr>
              <a:t>∙HS20 w LFR IM</a:t>
            </a:r>
          </a:p>
          <a:p>
            <a:pPr algn="ctr" eaLnBrk="1">
              <a:lnSpc>
                <a:spcPct val="101000"/>
              </a:lnSpc>
              <a:spcAft>
                <a:spcPct val="0"/>
              </a:spcAft>
              <a:buClrTx/>
              <a:buFontTx/>
              <a:buNone/>
            </a:pPr>
            <a:r>
              <a:rPr lang="en-US" altLang="en-US" sz="1800" b="1" dirty="0">
                <a:solidFill>
                  <a:schemeClr val="tx1"/>
                </a:solidFill>
                <a:latin typeface="+mj-lt"/>
              </a:rPr>
              <a:t>vs</a:t>
            </a:r>
          </a:p>
          <a:p>
            <a:pPr algn="ctr" eaLnBrk="1">
              <a:lnSpc>
                <a:spcPct val="101000"/>
              </a:lnSpc>
              <a:spcAft>
                <a:spcPct val="0"/>
              </a:spcAft>
              <a:buClrTx/>
              <a:buFontTx/>
              <a:buNone/>
            </a:pPr>
            <a:r>
              <a:rPr lang="en-US" altLang="en-US" sz="1800" b="1" dirty="0">
                <a:solidFill>
                  <a:srgbClr val="0000CC"/>
                </a:solidFill>
                <a:latin typeface="+mj-lt"/>
              </a:rPr>
              <a:t>FL120 w LRFR IM</a:t>
            </a:r>
          </a:p>
        </p:txBody>
      </p:sp>
      <p:pic>
        <p:nvPicPr>
          <p:cNvPr id="5" name="Picture 2">
            <a:extLst>
              <a:ext uri="{FF2B5EF4-FFF2-40B4-BE49-F238E27FC236}">
                <a16:creationId xmlns:a16="http://schemas.microsoft.com/office/drawing/2014/main" id="{25617C25-2800-815E-4825-F15A3583F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473074"/>
            <a:ext cx="9372600" cy="67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2636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895006-A4A2-4F8C-1EC4-7C935B2C7B91}"/>
              </a:ext>
            </a:extLst>
          </p:cNvPr>
          <p:cNvPicPr>
            <a:picLocks noChangeAspect="1"/>
          </p:cNvPicPr>
          <p:nvPr/>
        </p:nvPicPr>
        <p:blipFill>
          <a:blip r:embed="rId3"/>
          <a:stretch>
            <a:fillRect/>
          </a:stretch>
        </p:blipFill>
        <p:spPr>
          <a:xfrm>
            <a:off x="11111" y="0"/>
            <a:ext cx="10069513" cy="7559675"/>
          </a:xfrm>
          <a:prstGeom prst="rect">
            <a:avLst/>
          </a:prstGeom>
        </p:spPr>
      </p:pic>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solidFill>
            <a:schemeClr val="bg1">
              <a:alpha val="50000"/>
            </a:schemeClr>
          </a:solid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PAS</a:t>
            </a:r>
            <a:endParaRPr lang="en-US" altLang="en-US" sz="3200" b="1" dirty="0">
              <a:solidFill>
                <a:schemeClr val="tx1"/>
              </a:solidFill>
              <a:latin typeface="+mj-lt"/>
            </a:endParaRPr>
          </a:p>
          <a:p>
            <a:pPr algn="ctr" eaLnBrk="1">
              <a:lnSpc>
                <a:spcPct val="101000"/>
              </a:lnSpc>
              <a:spcAft>
                <a:spcPct val="0"/>
              </a:spcAft>
              <a:buClrTx/>
              <a:buFontTx/>
              <a:buNone/>
            </a:pPr>
            <a:r>
              <a:rPr lang="en-US" altLang="en-US" b="1" dirty="0">
                <a:solidFill>
                  <a:schemeClr val="tx1"/>
                </a:solidFill>
                <a:latin typeface="+mj-lt"/>
              </a:rPr>
              <a:t>permit application system</a:t>
            </a:r>
          </a:p>
        </p:txBody>
      </p:sp>
    </p:spTree>
    <p:extLst>
      <p:ext uri="{BB962C8B-B14F-4D97-AF65-F5344CB8AC3E}">
        <p14:creationId xmlns:p14="http://schemas.microsoft.com/office/powerpoint/2010/main" val="17310527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48D0E7-866C-D3DB-563A-18133DC6B3C7}"/>
              </a:ext>
            </a:extLst>
          </p:cNvPr>
          <p:cNvPicPr>
            <a:picLocks noChangeAspect="1"/>
          </p:cNvPicPr>
          <p:nvPr/>
        </p:nvPicPr>
        <p:blipFill>
          <a:blip r:embed="rId3"/>
          <a:stretch>
            <a:fillRect/>
          </a:stretch>
        </p:blipFill>
        <p:spPr>
          <a:xfrm>
            <a:off x="0" y="0"/>
            <a:ext cx="10080625" cy="7666037"/>
          </a:xfrm>
          <a:prstGeom prst="rect">
            <a:avLst/>
          </a:prstGeom>
        </p:spPr>
      </p:pic>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2057400"/>
          </a:xfrm>
          <a:prstGeom prst="rect">
            <a:avLst/>
          </a:prstGeom>
          <a:solidFill>
            <a:schemeClr val="bg1">
              <a:alpha val="50000"/>
            </a:schemeClr>
          </a:solid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PAS</a:t>
            </a:r>
            <a:endParaRPr lang="en-US" altLang="en-US" sz="3200" b="1" dirty="0">
              <a:solidFill>
                <a:schemeClr val="tx1"/>
              </a:solidFill>
              <a:latin typeface="+mj-lt"/>
            </a:endParaRPr>
          </a:p>
          <a:p>
            <a:pPr algn="ctr" eaLnBrk="1">
              <a:lnSpc>
                <a:spcPct val="101000"/>
              </a:lnSpc>
              <a:spcAft>
                <a:spcPct val="0"/>
              </a:spcAft>
              <a:buClrTx/>
              <a:buFontTx/>
              <a:buNone/>
            </a:pPr>
            <a:r>
              <a:rPr lang="en-US" altLang="en-US" b="1" dirty="0">
                <a:solidFill>
                  <a:schemeClr val="tx1"/>
                </a:solidFill>
                <a:latin typeface="+mj-lt"/>
              </a:rPr>
              <a:t>output</a:t>
            </a:r>
          </a:p>
        </p:txBody>
      </p:sp>
    </p:spTree>
    <p:extLst>
      <p:ext uri="{BB962C8B-B14F-4D97-AF65-F5344CB8AC3E}">
        <p14:creationId xmlns:p14="http://schemas.microsoft.com/office/powerpoint/2010/main" val="1069697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2D93407B-6ADA-A940-182B-2FD41EA10602}"/>
              </a:ext>
            </a:extLst>
          </p:cNvPr>
          <p:cNvSpPr txBox="1">
            <a:spLocks noChangeArrowheads="1"/>
          </p:cNvSpPr>
          <p:nvPr/>
        </p:nvSpPr>
        <p:spPr bwMode="auto">
          <a:xfrm>
            <a:off x="-217488" y="0"/>
            <a:ext cx="10298113" cy="7559675"/>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SOFTWARE</a:t>
            </a:r>
            <a:endParaRPr lang="en-US" altLang="en-US" b="1" dirty="0">
              <a:solidFill>
                <a:schemeClr val="tx1"/>
              </a:solidFill>
              <a:latin typeface="+mj-lt"/>
            </a:endParaRPr>
          </a:p>
        </p:txBody>
      </p:sp>
    </p:spTree>
    <p:extLst>
      <p:ext uri="{BB962C8B-B14F-4D97-AF65-F5344CB8AC3E}">
        <p14:creationId xmlns:p14="http://schemas.microsoft.com/office/powerpoint/2010/main" val="32383306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2D93407B-6ADA-A940-182B-2FD41EA10602}"/>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BLRM 1995</a:t>
            </a:r>
          </a:p>
          <a:p>
            <a:pPr algn="ctr" eaLnBrk="1">
              <a:lnSpc>
                <a:spcPct val="101000"/>
              </a:lnSpc>
              <a:spcAft>
                <a:spcPct val="0"/>
              </a:spcAft>
              <a:buClrTx/>
            </a:pPr>
            <a:r>
              <a:rPr lang="en-US" altLang="en-US" b="1" dirty="0">
                <a:solidFill>
                  <a:schemeClr val="tx1"/>
                </a:solidFill>
                <a:latin typeface="+mj-lt"/>
              </a:rPr>
              <a:t>methodology – LFR</a:t>
            </a:r>
          </a:p>
        </p:txBody>
      </p:sp>
      <p:pic>
        <p:nvPicPr>
          <p:cNvPr id="15" name="Picture 14">
            <a:extLst>
              <a:ext uri="{FF2B5EF4-FFF2-40B4-BE49-F238E27FC236}">
                <a16:creationId xmlns:a16="http://schemas.microsoft.com/office/drawing/2014/main" id="{EA4BF42B-F4D4-6976-3BA2-008470FC7B16}"/>
              </a:ext>
            </a:extLst>
          </p:cNvPr>
          <p:cNvPicPr>
            <a:picLocks noChangeAspect="1"/>
          </p:cNvPicPr>
          <p:nvPr/>
        </p:nvPicPr>
        <p:blipFill>
          <a:blip r:embed="rId3"/>
          <a:stretch>
            <a:fillRect/>
          </a:stretch>
        </p:blipFill>
        <p:spPr>
          <a:xfrm>
            <a:off x="11112" y="-106363"/>
            <a:ext cx="10069513" cy="5715000"/>
          </a:xfrm>
          <a:prstGeom prst="rect">
            <a:avLst/>
          </a:prstGeom>
        </p:spPr>
      </p:pic>
    </p:spTree>
    <p:extLst>
      <p:ext uri="{BB962C8B-B14F-4D97-AF65-F5344CB8AC3E}">
        <p14:creationId xmlns:p14="http://schemas.microsoft.com/office/powerpoint/2010/main" val="2432125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2D93407B-6ADA-A940-182B-2FD41EA10602}"/>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BLRM 2006</a:t>
            </a:r>
          </a:p>
          <a:p>
            <a:pPr algn="ctr" eaLnBrk="1">
              <a:lnSpc>
                <a:spcPct val="101000"/>
              </a:lnSpc>
              <a:spcAft>
                <a:spcPct val="0"/>
              </a:spcAft>
              <a:buClrTx/>
            </a:pPr>
            <a:r>
              <a:rPr lang="en-US" altLang="en-US" b="1" dirty="0">
                <a:solidFill>
                  <a:schemeClr val="tx1"/>
                </a:solidFill>
                <a:latin typeface="+mj-lt"/>
              </a:rPr>
              <a:t>methodology – LRFR/LFR</a:t>
            </a:r>
          </a:p>
        </p:txBody>
      </p:sp>
      <p:pic>
        <p:nvPicPr>
          <p:cNvPr id="3" name="Picture 2">
            <a:extLst>
              <a:ext uri="{FF2B5EF4-FFF2-40B4-BE49-F238E27FC236}">
                <a16:creationId xmlns:a16="http://schemas.microsoft.com/office/drawing/2014/main" id="{038D6107-5802-5DDA-6618-6C4A20E8292B}"/>
              </a:ext>
            </a:extLst>
          </p:cNvPr>
          <p:cNvPicPr>
            <a:picLocks noChangeAspect="1"/>
          </p:cNvPicPr>
          <p:nvPr/>
        </p:nvPicPr>
        <p:blipFill>
          <a:blip r:embed="rId3"/>
          <a:stretch>
            <a:fillRect/>
          </a:stretch>
        </p:blipFill>
        <p:spPr>
          <a:xfrm>
            <a:off x="0" y="1036637"/>
            <a:ext cx="10058400" cy="2743200"/>
          </a:xfrm>
          <a:prstGeom prst="rect">
            <a:avLst/>
          </a:prstGeom>
        </p:spPr>
      </p:pic>
    </p:spTree>
    <p:extLst>
      <p:ext uri="{BB962C8B-B14F-4D97-AF65-F5344CB8AC3E}">
        <p14:creationId xmlns:p14="http://schemas.microsoft.com/office/powerpoint/2010/main" val="22162985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2D93407B-6ADA-A940-182B-2FD41EA10602}"/>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BLRM 2019</a:t>
            </a:r>
          </a:p>
          <a:p>
            <a:pPr algn="ctr" eaLnBrk="1">
              <a:lnSpc>
                <a:spcPct val="101000"/>
              </a:lnSpc>
              <a:spcAft>
                <a:spcPct val="0"/>
              </a:spcAft>
              <a:buClrTx/>
            </a:pPr>
            <a:r>
              <a:rPr lang="en-US" altLang="en-US" b="1" dirty="0">
                <a:solidFill>
                  <a:schemeClr val="tx1"/>
                </a:solidFill>
                <a:latin typeface="+mj-lt"/>
              </a:rPr>
              <a:t>methodology – LRFR/LFR</a:t>
            </a:r>
          </a:p>
        </p:txBody>
      </p:sp>
      <p:pic>
        <p:nvPicPr>
          <p:cNvPr id="11" name="Picture 10">
            <a:extLst>
              <a:ext uri="{FF2B5EF4-FFF2-40B4-BE49-F238E27FC236}">
                <a16:creationId xmlns:a16="http://schemas.microsoft.com/office/drawing/2014/main" id="{5CCE3CF4-3FCB-B1B4-4323-EE3FC81D7772}"/>
              </a:ext>
            </a:extLst>
          </p:cNvPr>
          <p:cNvPicPr>
            <a:picLocks noChangeAspect="1"/>
          </p:cNvPicPr>
          <p:nvPr/>
        </p:nvPicPr>
        <p:blipFill>
          <a:blip r:embed="rId3"/>
          <a:stretch>
            <a:fillRect/>
          </a:stretch>
        </p:blipFill>
        <p:spPr>
          <a:xfrm>
            <a:off x="0" y="1951037"/>
            <a:ext cx="10089557" cy="1951036"/>
          </a:xfrm>
          <a:prstGeom prst="rect">
            <a:avLst/>
          </a:prstGeom>
        </p:spPr>
      </p:pic>
    </p:spTree>
    <p:extLst>
      <p:ext uri="{BB962C8B-B14F-4D97-AF65-F5344CB8AC3E}">
        <p14:creationId xmlns:p14="http://schemas.microsoft.com/office/powerpoint/2010/main" val="24867978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LFR software – BARS &amp; </a:t>
            </a:r>
            <a:r>
              <a:rPr lang="en-US" altLang="en-US" sz="4800" b="1" dirty="0" err="1">
                <a:solidFill>
                  <a:schemeClr val="tx1"/>
                </a:solidFill>
                <a:latin typeface="+mj-lt"/>
              </a:rPr>
              <a:t>Virtis</a:t>
            </a:r>
            <a:endParaRPr lang="en-US" altLang="en-US" sz="4800" b="1" dirty="0">
              <a:solidFill>
                <a:schemeClr val="tx1"/>
              </a:solidFill>
              <a:latin typeface="+mj-lt"/>
            </a:endParaRPr>
          </a:p>
        </p:txBody>
      </p:sp>
      <p:pic>
        <p:nvPicPr>
          <p:cNvPr id="14" name="Picture 13">
            <a:extLst>
              <a:ext uri="{FF2B5EF4-FFF2-40B4-BE49-F238E27FC236}">
                <a16:creationId xmlns:a16="http://schemas.microsoft.com/office/drawing/2014/main" id="{5A670C88-EA18-8A2C-A3B9-3E2687276317}"/>
              </a:ext>
            </a:extLst>
          </p:cNvPr>
          <p:cNvPicPr>
            <a:picLocks noChangeAspect="1"/>
          </p:cNvPicPr>
          <p:nvPr/>
        </p:nvPicPr>
        <p:blipFill>
          <a:blip r:embed="rId3"/>
          <a:stretch>
            <a:fillRect/>
          </a:stretch>
        </p:blipFill>
        <p:spPr>
          <a:xfrm>
            <a:off x="0" y="4465638"/>
            <a:ext cx="10080625" cy="1143000"/>
          </a:xfrm>
          <a:prstGeom prst="rect">
            <a:avLst/>
          </a:prstGeom>
        </p:spPr>
      </p:pic>
      <p:sp>
        <p:nvSpPr>
          <p:cNvPr id="16" name="Text Box 1">
            <a:extLst>
              <a:ext uri="{FF2B5EF4-FFF2-40B4-BE49-F238E27FC236}">
                <a16:creationId xmlns:a16="http://schemas.microsoft.com/office/drawing/2014/main" id="{AEA363DE-F9AF-1F74-DE6A-5BD9A7BCA4AE}"/>
              </a:ext>
            </a:extLst>
          </p:cNvPr>
          <p:cNvSpPr txBox="1">
            <a:spLocks noChangeArrowheads="1"/>
          </p:cNvSpPr>
          <p:nvPr/>
        </p:nvSpPr>
        <p:spPr bwMode="auto">
          <a:xfrm>
            <a:off x="0" y="3779837"/>
            <a:ext cx="10080625" cy="685800"/>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b="1" dirty="0">
                <a:solidFill>
                  <a:schemeClr val="tx1"/>
                </a:solidFill>
                <a:latin typeface="+mj-lt"/>
              </a:rPr>
              <a:t>after 2006 – </a:t>
            </a:r>
            <a:r>
              <a:rPr lang="en-US" altLang="en-US" b="1" dirty="0" err="1">
                <a:solidFill>
                  <a:schemeClr val="tx1"/>
                </a:solidFill>
                <a:latin typeface="+mj-lt"/>
              </a:rPr>
              <a:t>Virtis</a:t>
            </a:r>
            <a:r>
              <a:rPr lang="en-US" altLang="en-US" b="1" dirty="0">
                <a:solidFill>
                  <a:schemeClr val="tx1"/>
                </a:solidFill>
                <a:latin typeface="+mj-lt"/>
              </a:rPr>
              <a:t> by rule, not practice</a:t>
            </a:r>
          </a:p>
        </p:txBody>
      </p:sp>
      <p:pic>
        <p:nvPicPr>
          <p:cNvPr id="2" name="Picture 1">
            <a:extLst>
              <a:ext uri="{FF2B5EF4-FFF2-40B4-BE49-F238E27FC236}">
                <a16:creationId xmlns:a16="http://schemas.microsoft.com/office/drawing/2014/main" id="{FCD2532E-6985-6BB5-01D2-E1DF63DFAAE1}"/>
              </a:ext>
            </a:extLst>
          </p:cNvPr>
          <p:cNvPicPr>
            <a:picLocks noChangeAspect="1"/>
          </p:cNvPicPr>
          <p:nvPr/>
        </p:nvPicPr>
        <p:blipFill>
          <a:blip r:embed="rId4"/>
          <a:stretch>
            <a:fillRect/>
          </a:stretch>
        </p:blipFill>
        <p:spPr>
          <a:xfrm>
            <a:off x="0" y="808037"/>
            <a:ext cx="10069512" cy="2179637"/>
          </a:xfrm>
          <a:prstGeom prst="rect">
            <a:avLst/>
          </a:prstGeom>
        </p:spPr>
      </p:pic>
      <p:sp>
        <p:nvSpPr>
          <p:cNvPr id="4" name="Text Box 1">
            <a:extLst>
              <a:ext uri="{FF2B5EF4-FFF2-40B4-BE49-F238E27FC236}">
                <a16:creationId xmlns:a16="http://schemas.microsoft.com/office/drawing/2014/main" id="{FD668FCA-9A8E-D4ED-ED90-18A8A5BE6507}"/>
              </a:ext>
            </a:extLst>
          </p:cNvPr>
          <p:cNvSpPr txBox="1">
            <a:spLocks noChangeArrowheads="1"/>
          </p:cNvSpPr>
          <p:nvPr/>
        </p:nvSpPr>
        <p:spPr bwMode="auto">
          <a:xfrm>
            <a:off x="0" y="122237"/>
            <a:ext cx="10080624" cy="685800"/>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b="1" dirty="0">
                <a:solidFill>
                  <a:schemeClr val="tx1"/>
                </a:solidFill>
                <a:latin typeface="+mj-lt"/>
              </a:rPr>
              <a:t>before 2005, BARS was ubiquitous</a:t>
            </a:r>
          </a:p>
        </p:txBody>
      </p:sp>
    </p:spTree>
    <p:extLst>
      <p:ext uri="{BB962C8B-B14F-4D97-AF65-F5344CB8AC3E}">
        <p14:creationId xmlns:p14="http://schemas.microsoft.com/office/powerpoint/2010/main" val="19895907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2D93407B-6ADA-A940-182B-2FD41EA10602}"/>
              </a:ext>
            </a:extLst>
          </p:cNvPr>
          <p:cNvSpPr txBox="1">
            <a:spLocks noChangeArrowheads="1"/>
          </p:cNvSpPr>
          <p:nvPr/>
        </p:nvSpPr>
        <p:spPr bwMode="auto">
          <a:xfrm>
            <a:off x="6640512" y="5608637"/>
            <a:ext cx="3440113"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pPr>
            <a:r>
              <a:rPr lang="en-US" altLang="en-US" sz="4800" b="1" dirty="0">
                <a:solidFill>
                  <a:schemeClr val="tx1"/>
                </a:solidFill>
                <a:latin typeface="+mj-lt"/>
              </a:rPr>
              <a:t>example</a:t>
            </a:r>
            <a:endParaRPr lang="en-US" altLang="en-US" b="1" dirty="0">
              <a:solidFill>
                <a:schemeClr val="tx1"/>
              </a:solidFill>
              <a:latin typeface="+mj-lt"/>
            </a:endParaRPr>
          </a:p>
        </p:txBody>
      </p:sp>
      <p:pic>
        <p:nvPicPr>
          <p:cNvPr id="2" name="Picture 2">
            <a:extLst>
              <a:ext uri="{FF2B5EF4-FFF2-40B4-BE49-F238E27FC236}">
                <a16:creationId xmlns:a16="http://schemas.microsoft.com/office/drawing/2014/main" id="{2D82560A-2D2D-5AF9-2D34-4D4FDD559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 y="0"/>
            <a:ext cx="6664701"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877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software – anything goes</a:t>
            </a:r>
          </a:p>
        </p:txBody>
      </p:sp>
      <p:pic>
        <p:nvPicPr>
          <p:cNvPr id="4" name="Picture 3">
            <a:extLst>
              <a:ext uri="{FF2B5EF4-FFF2-40B4-BE49-F238E27FC236}">
                <a16:creationId xmlns:a16="http://schemas.microsoft.com/office/drawing/2014/main" id="{458F9CDB-79BE-4E0E-7E11-CBC757278ABA}"/>
              </a:ext>
            </a:extLst>
          </p:cNvPr>
          <p:cNvPicPr>
            <a:picLocks noChangeAspect="1"/>
          </p:cNvPicPr>
          <p:nvPr/>
        </p:nvPicPr>
        <p:blipFill>
          <a:blip r:embed="rId3"/>
          <a:stretch>
            <a:fillRect/>
          </a:stretch>
        </p:blipFill>
        <p:spPr>
          <a:xfrm>
            <a:off x="0" y="40286"/>
            <a:ext cx="10080625" cy="1206762"/>
          </a:xfrm>
          <a:prstGeom prst="rect">
            <a:avLst/>
          </a:prstGeom>
        </p:spPr>
      </p:pic>
      <p:pic>
        <p:nvPicPr>
          <p:cNvPr id="6" name="Picture 5">
            <a:extLst>
              <a:ext uri="{FF2B5EF4-FFF2-40B4-BE49-F238E27FC236}">
                <a16:creationId xmlns:a16="http://schemas.microsoft.com/office/drawing/2014/main" id="{15D8020B-6B94-46ED-3AB4-46691CFB4047}"/>
              </a:ext>
            </a:extLst>
          </p:cNvPr>
          <p:cNvPicPr>
            <a:picLocks noChangeAspect="1"/>
          </p:cNvPicPr>
          <p:nvPr/>
        </p:nvPicPr>
        <p:blipFill>
          <a:blip r:embed="rId4"/>
          <a:stretch>
            <a:fillRect/>
          </a:stretch>
        </p:blipFill>
        <p:spPr>
          <a:xfrm>
            <a:off x="468312" y="1493837"/>
            <a:ext cx="5752773" cy="4114800"/>
          </a:xfrm>
          <a:prstGeom prst="rect">
            <a:avLst/>
          </a:prstGeom>
        </p:spPr>
      </p:pic>
      <p:pic>
        <p:nvPicPr>
          <p:cNvPr id="11" name="Picture 10">
            <a:extLst>
              <a:ext uri="{FF2B5EF4-FFF2-40B4-BE49-F238E27FC236}">
                <a16:creationId xmlns:a16="http://schemas.microsoft.com/office/drawing/2014/main" id="{7C733F38-BB01-D720-2DDF-FCB624B8089C}"/>
              </a:ext>
            </a:extLst>
          </p:cNvPr>
          <p:cNvPicPr>
            <a:picLocks noChangeAspect="1"/>
          </p:cNvPicPr>
          <p:nvPr/>
        </p:nvPicPr>
        <p:blipFill>
          <a:blip r:embed="rId5"/>
          <a:stretch>
            <a:fillRect/>
          </a:stretch>
        </p:blipFill>
        <p:spPr>
          <a:xfrm>
            <a:off x="6869112" y="1493837"/>
            <a:ext cx="2754313" cy="4114800"/>
          </a:xfrm>
          <a:prstGeom prst="rect">
            <a:avLst/>
          </a:prstGeom>
        </p:spPr>
      </p:pic>
    </p:spTree>
    <p:extLst>
      <p:ext uri="{BB962C8B-B14F-4D97-AF65-F5344CB8AC3E}">
        <p14:creationId xmlns:p14="http://schemas.microsoft.com/office/powerpoint/2010/main" val="38798305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7" name="Text Box 1">
            <a:extLst>
              <a:ext uri="{FF2B5EF4-FFF2-40B4-BE49-F238E27FC236}">
                <a16:creationId xmlns:a16="http://schemas.microsoft.com/office/drawing/2014/main" id="{54C5569F-64DB-C472-FB0F-91FB74070DE0}"/>
              </a:ext>
            </a:extLst>
          </p:cNvPr>
          <p:cNvSpPr txBox="1">
            <a:spLocks noChangeArrowheads="1"/>
          </p:cNvSpPr>
          <p:nvPr/>
        </p:nvSpPr>
        <p:spPr bwMode="auto">
          <a:xfrm>
            <a:off x="468312" y="579437"/>
            <a:ext cx="9144001"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01000"/>
              </a:lnSpc>
              <a:spcAft>
                <a:spcPct val="0"/>
              </a:spcAft>
              <a:buClrTx/>
            </a:pPr>
            <a:r>
              <a:rPr lang="en-US" altLang="en-US" sz="2400" b="1" dirty="0">
                <a:solidFill>
                  <a:schemeClr val="tx1"/>
                </a:solidFill>
                <a:latin typeface="+mj-lt"/>
              </a:rPr>
              <a:t>BENEFITS OF OPEN SOFTWARE POLICY</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Exciting</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Competitive</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Forces cross-checking</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Cheap for small firm one-offs </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Can be cheaper the first time</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Highly-tuned templates (especially culverts, FSBs)</a:t>
            </a:r>
          </a:p>
          <a:p>
            <a:pPr eaLnBrk="1">
              <a:lnSpc>
                <a:spcPct val="101000"/>
              </a:lnSpc>
              <a:spcAft>
                <a:spcPct val="0"/>
              </a:spcAft>
              <a:buClrTx/>
            </a:pPr>
            <a:endParaRPr lang="en-US" altLang="en-US" sz="2400" b="1" dirty="0">
              <a:solidFill>
                <a:schemeClr val="tx1"/>
              </a:solidFill>
              <a:latin typeface="+mj-lt"/>
            </a:endParaRPr>
          </a:p>
          <a:p>
            <a:pPr eaLnBrk="1">
              <a:lnSpc>
                <a:spcPct val="101000"/>
              </a:lnSpc>
              <a:spcAft>
                <a:spcPct val="0"/>
              </a:spcAft>
              <a:buClrTx/>
            </a:pPr>
            <a:r>
              <a:rPr lang="en-US" altLang="en-US" sz="2400" b="1" dirty="0">
                <a:solidFill>
                  <a:schemeClr val="tx1"/>
                </a:solidFill>
                <a:latin typeface="+mj-lt"/>
              </a:rPr>
              <a:t>BENEFITS OF SPECIFYING SOFTWARE</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Consistent</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Reusable</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Checkable </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Customizable</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Emergency response (assign damage and share)</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Competitive for Design and Construction, esp. DB</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Opportunities for freight and permitting </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Competitive if import-export door is open to others</a:t>
            </a:r>
          </a:p>
          <a:p>
            <a:pPr marL="571500" indent="-571500" eaLnBrk="1">
              <a:lnSpc>
                <a:spcPct val="101000"/>
              </a:lnSpc>
              <a:spcAft>
                <a:spcPct val="0"/>
              </a:spcAft>
              <a:buClrTx/>
              <a:buFont typeface="Arial" panose="020B0604020202020204" pitchFamily="34" charset="0"/>
              <a:buChar char="•"/>
            </a:pPr>
            <a:endParaRPr lang="en-US" altLang="en-US" sz="2400" b="1" dirty="0">
              <a:solidFill>
                <a:schemeClr val="tx1"/>
              </a:solidFill>
              <a:latin typeface="+mj-lt"/>
            </a:endParaRPr>
          </a:p>
          <a:p>
            <a:pPr eaLnBrk="1">
              <a:lnSpc>
                <a:spcPct val="101000"/>
              </a:lnSpc>
              <a:spcAft>
                <a:spcPct val="0"/>
              </a:spcAft>
              <a:buClrTx/>
            </a:pPr>
            <a:endParaRPr lang="en-US" altLang="en-US" sz="2400" b="1" dirty="0">
              <a:solidFill>
                <a:schemeClr val="tx1"/>
              </a:solidFill>
              <a:latin typeface="+mj-lt"/>
            </a:endParaRPr>
          </a:p>
        </p:txBody>
      </p:sp>
    </p:spTree>
    <p:extLst>
      <p:ext uri="{BB962C8B-B14F-4D97-AF65-F5344CB8AC3E}">
        <p14:creationId xmlns:p14="http://schemas.microsoft.com/office/powerpoint/2010/main" val="15786886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5954712" y="0"/>
            <a:ext cx="4125913" cy="2636837"/>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1985 BARS</a:t>
            </a:r>
          </a:p>
        </p:txBody>
      </p:sp>
      <p:pic>
        <p:nvPicPr>
          <p:cNvPr id="14338" name="Picture 2" descr="1975-Chrysler-Cordoba">
            <a:extLst>
              <a:ext uri="{FF2B5EF4-FFF2-40B4-BE49-F238E27FC236}">
                <a16:creationId xmlns:a16="http://schemas.microsoft.com/office/drawing/2014/main" id="{B620CDA3-C2A9-0176-6E28-BC4D8F838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 y="-1"/>
            <a:ext cx="5943581" cy="2636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a:extLst>
              <a:ext uri="{FF2B5EF4-FFF2-40B4-BE49-F238E27FC236}">
                <a16:creationId xmlns:a16="http://schemas.microsoft.com/office/drawing/2014/main" id="{84330A2E-50D9-0586-ED3F-FB8578DE4F79}"/>
              </a:ext>
            </a:extLst>
          </p:cNvPr>
          <p:cNvSpPr txBox="1">
            <a:spLocks noChangeArrowheads="1"/>
          </p:cNvSpPr>
          <p:nvPr/>
        </p:nvSpPr>
        <p:spPr bwMode="auto">
          <a:xfrm>
            <a:off x="5954712" y="2865437"/>
            <a:ext cx="4125913" cy="46942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2005 LRFD</a:t>
            </a:r>
          </a:p>
        </p:txBody>
      </p:sp>
      <p:pic>
        <p:nvPicPr>
          <p:cNvPr id="15364" name="Picture 4" descr="Tina Turner - FDB">
            <a:extLst>
              <a:ext uri="{FF2B5EF4-FFF2-40B4-BE49-F238E27FC236}">
                <a16:creationId xmlns:a16="http://schemas.microsoft.com/office/drawing/2014/main" id="{A978C883-6D49-6A93-E571-3878E618D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0340"/>
            <a:ext cx="5954713" cy="4669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1458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054709-C959-D391-D30F-DC6B8183B997}"/>
              </a:ext>
            </a:extLst>
          </p:cNvPr>
          <p:cNvPicPr>
            <a:picLocks noChangeAspect="1"/>
          </p:cNvPicPr>
          <p:nvPr/>
        </p:nvPicPr>
        <p:blipFill>
          <a:blip r:embed="rId3"/>
          <a:stretch>
            <a:fillRect/>
          </a:stretch>
        </p:blipFill>
        <p:spPr>
          <a:xfrm>
            <a:off x="0" y="-1"/>
            <a:ext cx="10069513" cy="7559676"/>
          </a:xfrm>
          <a:prstGeom prst="rect">
            <a:avLst/>
          </a:prstGeom>
        </p:spPr>
      </p:pic>
      <p:sp>
        <p:nvSpPr>
          <p:cNvPr id="16" name="Text Box 1">
            <a:extLst>
              <a:ext uri="{FF2B5EF4-FFF2-40B4-BE49-F238E27FC236}">
                <a16:creationId xmlns:a16="http://schemas.microsoft.com/office/drawing/2014/main" id="{3C98CB77-E470-68E2-EF9B-826709C30FC4}"/>
              </a:ext>
            </a:extLst>
          </p:cNvPr>
          <p:cNvSpPr txBox="1">
            <a:spLocks noChangeArrowheads="1"/>
          </p:cNvSpPr>
          <p:nvPr/>
        </p:nvSpPr>
        <p:spPr bwMode="auto">
          <a:xfrm>
            <a:off x="11113" y="4694237"/>
            <a:ext cx="4114800" cy="2865438"/>
          </a:xfrm>
          <a:prstGeom prst="rect">
            <a:avLst/>
          </a:prstGeom>
          <a:solidFill>
            <a:schemeClr val="bg1">
              <a:alpha val="70000"/>
            </a:schemeClr>
          </a:solid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2025 </a:t>
            </a:r>
          </a:p>
          <a:p>
            <a:pPr algn="ctr" eaLnBrk="1">
              <a:lnSpc>
                <a:spcPct val="101000"/>
              </a:lnSpc>
              <a:spcAft>
                <a:spcPct val="0"/>
              </a:spcAft>
              <a:buClrTx/>
              <a:buFontTx/>
              <a:buNone/>
            </a:pPr>
            <a:r>
              <a:rPr lang="en-US" altLang="en-US" sz="4800" b="1" dirty="0">
                <a:solidFill>
                  <a:schemeClr val="tx1"/>
                </a:solidFill>
                <a:latin typeface="+mj-lt"/>
              </a:rPr>
              <a:t>BrR inputs</a:t>
            </a:r>
          </a:p>
        </p:txBody>
      </p:sp>
    </p:spTree>
    <p:extLst>
      <p:ext uri="{BB962C8B-B14F-4D97-AF65-F5344CB8AC3E}">
        <p14:creationId xmlns:p14="http://schemas.microsoft.com/office/powerpoint/2010/main" val="20848427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BLRM 2024</a:t>
            </a:r>
          </a:p>
          <a:p>
            <a:pPr algn="ctr" eaLnBrk="1">
              <a:lnSpc>
                <a:spcPct val="101000"/>
              </a:lnSpc>
              <a:spcAft>
                <a:spcPct val="0"/>
              </a:spcAft>
              <a:buClrTx/>
              <a:buFontTx/>
              <a:buNone/>
            </a:pPr>
            <a:r>
              <a:rPr lang="en-US" altLang="en-US" b="1" dirty="0">
                <a:solidFill>
                  <a:schemeClr val="tx1"/>
                </a:solidFill>
                <a:latin typeface="+mj-lt"/>
              </a:rPr>
              <a:t>proposed</a:t>
            </a:r>
          </a:p>
        </p:txBody>
      </p:sp>
      <p:pic>
        <p:nvPicPr>
          <p:cNvPr id="4" name="Picture 3">
            <a:extLst>
              <a:ext uri="{FF2B5EF4-FFF2-40B4-BE49-F238E27FC236}">
                <a16:creationId xmlns:a16="http://schemas.microsoft.com/office/drawing/2014/main" id="{897CC94D-5F3D-66A4-5EE1-5DA2129B3144}"/>
              </a:ext>
            </a:extLst>
          </p:cNvPr>
          <p:cNvPicPr>
            <a:picLocks noChangeAspect="1"/>
          </p:cNvPicPr>
          <p:nvPr/>
        </p:nvPicPr>
        <p:blipFill>
          <a:blip r:embed="rId3"/>
          <a:stretch>
            <a:fillRect/>
          </a:stretch>
        </p:blipFill>
        <p:spPr>
          <a:xfrm>
            <a:off x="-1" y="1493837"/>
            <a:ext cx="10080626" cy="3429000"/>
          </a:xfrm>
          <a:prstGeom prst="rect">
            <a:avLst/>
          </a:prstGeom>
        </p:spPr>
      </p:pic>
      <p:cxnSp>
        <p:nvCxnSpPr>
          <p:cNvPr id="6" name="Straight Connector 5">
            <a:extLst>
              <a:ext uri="{FF2B5EF4-FFF2-40B4-BE49-F238E27FC236}">
                <a16:creationId xmlns:a16="http://schemas.microsoft.com/office/drawing/2014/main" id="{FC2A289D-4866-FF3D-1173-876E88241093}"/>
              </a:ext>
            </a:extLst>
          </p:cNvPr>
          <p:cNvCxnSpPr/>
          <p:nvPr/>
        </p:nvCxnSpPr>
        <p:spPr bwMode="auto">
          <a:xfrm>
            <a:off x="156754" y="3262255"/>
            <a:ext cx="9697221" cy="0"/>
          </a:xfrm>
          <a:prstGeom prst="line">
            <a:avLst/>
          </a:prstGeom>
          <a:solidFill>
            <a:srgbClr val="00B8FF"/>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EAFB109C-48B8-43FC-EC88-D4AE304DE6C0}"/>
              </a:ext>
            </a:extLst>
          </p:cNvPr>
          <p:cNvCxnSpPr/>
          <p:nvPr/>
        </p:nvCxnSpPr>
        <p:spPr bwMode="auto">
          <a:xfrm>
            <a:off x="150572" y="3638941"/>
            <a:ext cx="2075043" cy="0"/>
          </a:xfrm>
          <a:prstGeom prst="line">
            <a:avLst/>
          </a:prstGeom>
          <a:solidFill>
            <a:srgbClr val="00B8FF"/>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172032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sz="4800" b="1" dirty="0">
                <a:solidFill>
                  <a:schemeClr val="tx1"/>
                </a:solidFill>
                <a:latin typeface="+mj-lt"/>
              </a:rPr>
              <a:t>BrR! Why? </a:t>
            </a:r>
            <a:br>
              <a:rPr lang="en-US" sz="4800" b="1" dirty="0">
                <a:solidFill>
                  <a:schemeClr val="tx1"/>
                </a:solidFill>
                <a:latin typeface="+mj-lt"/>
              </a:rPr>
            </a:br>
            <a:r>
              <a:rPr lang="en-US" b="1" dirty="0">
                <a:solidFill>
                  <a:schemeClr val="tx1"/>
                </a:solidFill>
                <a:latin typeface="+mj-lt"/>
              </a:rPr>
              <a:t>This is from 2005, and it hasn’t gotten much better.</a:t>
            </a:r>
            <a:endParaRPr lang="en-US" altLang="en-US" b="1" dirty="0">
              <a:solidFill>
                <a:schemeClr val="tx1"/>
              </a:solidFill>
              <a:latin typeface="+mj-lt"/>
            </a:endParaRPr>
          </a:p>
        </p:txBody>
      </p:sp>
      <p:pic>
        <p:nvPicPr>
          <p:cNvPr id="2" name="Picture 1">
            <a:extLst>
              <a:ext uri="{FF2B5EF4-FFF2-40B4-BE49-F238E27FC236}">
                <a16:creationId xmlns:a16="http://schemas.microsoft.com/office/drawing/2014/main" id="{33437CD6-AFBF-D566-2D8C-A8F6EE582CD7}"/>
              </a:ext>
            </a:extLst>
          </p:cNvPr>
          <p:cNvPicPr>
            <a:picLocks noChangeAspect="1"/>
          </p:cNvPicPr>
          <p:nvPr/>
        </p:nvPicPr>
        <p:blipFill>
          <a:blip r:embed="rId3"/>
          <a:stretch>
            <a:fillRect/>
          </a:stretch>
        </p:blipFill>
        <p:spPr>
          <a:xfrm>
            <a:off x="0" y="-16053"/>
            <a:ext cx="10069512" cy="5624689"/>
          </a:xfrm>
          <a:prstGeom prst="rect">
            <a:avLst/>
          </a:prstGeom>
        </p:spPr>
      </p:pic>
      <p:sp>
        <p:nvSpPr>
          <p:cNvPr id="5" name="Rectangle 4">
            <a:extLst>
              <a:ext uri="{FF2B5EF4-FFF2-40B4-BE49-F238E27FC236}">
                <a16:creationId xmlns:a16="http://schemas.microsoft.com/office/drawing/2014/main" id="{14F476B7-0FAF-FBD4-F208-E1F19C7A94B0}"/>
              </a:ext>
            </a:extLst>
          </p:cNvPr>
          <p:cNvSpPr/>
          <p:nvPr/>
        </p:nvSpPr>
        <p:spPr bwMode="auto">
          <a:xfrm>
            <a:off x="7038622" y="3194755"/>
            <a:ext cx="753441" cy="1524000"/>
          </a:xfrm>
          <a:prstGeom prst="rect">
            <a:avLst/>
          </a:prstGeom>
          <a:solidFill>
            <a:srgbClr val="00B8FF">
              <a:alpha val="3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cs typeface="Arial Unicode MS" panose="020B0604020202020204" pitchFamily="34" charset="-128"/>
            </a:endParaRPr>
          </a:p>
        </p:txBody>
      </p:sp>
      <p:sp>
        <p:nvSpPr>
          <p:cNvPr id="7" name="Rectangle 6">
            <a:extLst>
              <a:ext uri="{FF2B5EF4-FFF2-40B4-BE49-F238E27FC236}">
                <a16:creationId xmlns:a16="http://schemas.microsoft.com/office/drawing/2014/main" id="{988E7159-D8E5-7632-F516-FABDC6D201CA}"/>
              </a:ext>
            </a:extLst>
          </p:cNvPr>
          <p:cNvSpPr/>
          <p:nvPr/>
        </p:nvSpPr>
        <p:spPr bwMode="auto">
          <a:xfrm>
            <a:off x="4905022" y="3194755"/>
            <a:ext cx="753441" cy="1524000"/>
          </a:xfrm>
          <a:prstGeom prst="rect">
            <a:avLst/>
          </a:prstGeom>
          <a:solidFill>
            <a:srgbClr val="00B8FF">
              <a:alpha val="3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cs typeface="Arial Unicode MS" panose="020B0604020202020204" pitchFamily="34" charset="-128"/>
            </a:endParaRPr>
          </a:p>
        </p:txBody>
      </p:sp>
      <p:sp>
        <p:nvSpPr>
          <p:cNvPr id="9" name="Rectangle 8">
            <a:extLst>
              <a:ext uri="{FF2B5EF4-FFF2-40B4-BE49-F238E27FC236}">
                <a16:creationId xmlns:a16="http://schemas.microsoft.com/office/drawing/2014/main" id="{764D08FA-4F35-ACA8-8B3C-3E8834363D33}"/>
              </a:ext>
            </a:extLst>
          </p:cNvPr>
          <p:cNvSpPr/>
          <p:nvPr/>
        </p:nvSpPr>
        <p:spPr bwMode="auto">
          <a:xfrm>
            <a:off x="9223020" y="3177821"/>
            <a:ext cx="753441" cy="1524000"/>
          </a:xfrm>
          <a:prstGeom prst="rect">
            <a:avLst/>
          </a:prstGeom>
          <a:solidFill>
            <a:srgbClr val="00B8FF">
              <a:alpha val="3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3198411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8"/>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sz="4800" b="1" dirty="0">
                <a:solidFill>
                  <a:schemeClr val="tx1"/>
                </a:solidFill>
                <a:latin typeface="+mj-lt"/>
              </a:rPr>
              <a:t>BrR - Cons</a:t>
            </a:r>
            <a:endParaRPr lang="en-US" altLang="en-US" b="1" dirty="0">
              <a:solidFill>
                <a:schemeClr val="tx1"/>
              </a:solidFill>
              <a:latin typeface="+mj-lt"/>
            </a:endParaRPr>
          </a:p>
        </p:txBody>
      </p:sp>
      <p:sp>
        <p:nvSpPr>
          <p:cNvPr id="4" name="Text Box 1">
            <a:extLst>
              <a:ext uri="{FF2B5EF4-FFF2-40B4-BE49-F238E27FC236}">
                <a16:creationId xmlns:a16="http://schemas.microsoft.com/office/drawing/2014/main" id="{C939BA4C-F534-4C89-4C2C-29F58303813D}"/>
              </a:ext>
            </a:extLst>
          </p:cNvPr>
          <p:cNvSpPr txBox="1">
            <a:spLocks noChangeArrowheads="1"/>
          </p:cNvSpPr>
          <p:nvPr/>
        </p:nvSpPr>
        <p:spPr bwMode="auto">
          <a:xfrm>
            <a:off x="0" y="350837"/>
            <a:ext cx="10048005" cy="5088835"/>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971550" lvl="1" indent="-514350" eaLnBrk="1">
              <a:lnSpc>
                <a:spcPct val="101000"/>
              </a:lnSpc>
              <a:spcAft>
                <a:spcPct val="0"/>
              </a:spcAft>
              <a:buClrTx/>
              <a:buFont typeface="Arial" panose="020B0604020202020204" pitchFamily="34" charset="0"/>
              <a:buChar char="•"/>
            </a:pPr>
            <a:r>
              <a:rPr lang="en-US" b="1" dirty="0">
                <a:solidFill>
                  <a:schemeClr val="tx1"/>
                </a:solidFill>
                <a:latin typeface="+mj-lt"/>
              </a:rPr>
              <a:t>Steep learning curve </a:t>
            </a:r>
          </a:p>
          <a:p>
            <a:pPr marL="971550" lvl="1" indent="-514350" eaLnBrk="1">
              <a:lnSpc>
                <a:spcPct val="101000"/>
              </a:lnSpc>
              <a:spcAft>
                <a:spcPct val="0"/>
              </a:spcAft>
              <a:buClrTx/>
              <a:buFont typeface="Arial" panose="020B0604020202020204" pitchFamily="34" charset="0"/>
              <a:buChar char="•"/>
            </a:pPr>
            <a:r>
              <a:rPr lang="en-US" b="1" dirty="0">
                <a:solidFill>
                  <a:schemeClr val="tx1"/>
                </a:solidFill>
                <a:latin typeface="+mj-lt"/>
              </a:rPr>
              <a:t>Reports &amp; graphics are poor</a:t>
            </a:r>
          </a:p>
          <a:p>
            <a:pPr marL="971550" lvl="1" indent="-514350" eaLnBrk="1">
              <a:lnSpc>
                <a:spcPct val="101000"/>
              </a:lnSpc>
              <a:spcAft>
                <a:spcPct val="0"/>
              </a:spcAft>
              <a:buClrTx/>
              <a:buFont typeface="Arial" panose="020B0604020202020204" pitchFamily="34" charset="0"/>
              <a:buChar char="•"/>
            </a:pPr>
            <a:r>
              <a:rPr lang="en-US" b="1" dirty="0">
                <a:solidFill>
                  <a:schemeClr val="tx1"/>
                </a:solidFill>
                <a:latin typeface="+mj-lt"/>
              </a:rPr>
              <a:t>Lacks elegance because it satisfies so many requirements (many states, many specifications, coupled with </a:t>
            </a:r>
            <a:r>
              <a:rPr lang="en-US" b="1" dirty="0" err="1">
                <a:solidFill>
                  <a:schemeClr val="tx1"/>
                </a:solidFill>
                <a:latin typeface="+mj-lt"/>
              </a:rPr>
              <a:t>BrDr</a:t>
            </a:r>
            <a:r>
              <a:rPr lang="en-US" b="1" dirty="0">
                <a:solidFill>
                  <a:schemeClr val="tx1"/>
                </a:solidFill>
                <a:latin typeface="+mj-lt"/>
              </a:rPr>
              <a:t> design, legacy interface), and chases too many structure types</a:t>
            </a:r>
          </a:p>
          <a:p>
            <a:pPr marL="971550" lvl="1" indent="-514350" eaLnBrk="1">
              <a:lnSpc>
                <a:spcPct val="101000"/>
              </a:lnSpc>
              <a:spcAft>
                <a:spcPct val="0"/>
              </a:spcAft>
              <a:buClrTx/>
              <a:buFont typeface="Arial" panose="020B0604020202020204" pitchFamily="34" charset="0"/>
              <a:buChar char="•"/>
            </a:pPr>
            <a:r>
              <a:rPr lang="en-US" b="1" dirty="0">
                <a:solidFill>
                  <a:schemeClr val="tx1"/>
                </a:solidFill>
                <a:latin typeface="+mj-lt"/>
              </a:rPr>
              <a:t>Users have too much faith in the software</a:t>
            </a:r>
            <a:br>
              <a:rPr lang="en-US" b="1" dirty="0">
                <a:solidFill>
                  <a:schemeClr val="tx1"/>
                </a:solidFill>
                <a:latin typeface="+mj-lt"/>
              </a:rPr>
            </a:br>
            <a:endParaRPr lang="en-US" altLang="en-US" b="1" dirty="0">
              <a:solidFill>
                <a:schemeClr val="tx1"/>
              </a:solidFill>
              <a:latin typeface="+mj-lt"/>
            </a:endParaRPr>
          </a:p>
        </p:txBody>
      </p:sp>
    </p:spTree>
    <p:extLst>
      <p:ext uri="{BB962C8B-B14F-4D97-AF65-F5344CB8AC3E}">
        <p14:creationId xmlns:p14="http://schemas.microsoft.com/office/powerpoint/2010/main" val="22824088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8"/>
            <a:ext cx="10080625"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sz="4800" b="1" dirty="0">
                <a:solidFill>
                  <a:schemeClr val="tx1"/>
                </a:solidFill>
                <a:latin typeface="+mj-lt"/>
              </a:rPr>
              <a:t>BrR - Pros</a:t>
            </a:r>
            <a:endParaRPr lang="en-US" altLang="en-US" b="1" dirty="0">
              <a:solidFill>
                <a:schemeClr val="tx1"/>
              </a:solidFill>
              <a:latin typeface="+mj-lt"/>
            </a:endParaRPr>
          </a:p>
        </p:txBody>
      </p:sp>
      <p:sp>
        <p:nvSpPr>
          <p:cNvPr id="4" name="Text Box 1">
            <a:extLst>
              <a:ext uri="{FF2B5EF4-FFF2-40B4-BE49-F238E27FC236}">
                <a16:creationId xmlns:a16="http://schemas.microsoft.com/office/drawing/2014/main" id="{C939BA4C-F534-4C89-4C2C-29F58303813D}"/>
              </a:ext>
            </a:extLst>
          </p:cNvPr>
          <p:cNvSpPr txBox="1">
            <a:spLocks noChangeArrowheads="1"/>
          </p:cNvSpPr>
          <p:nvPr/>
        </p:nvSpPr>
        <p:spPr bwMode="auto">
          <a:xfrm>
            <a:off x="0" y="127221"/>
            <a:ext cx="10080625" cy="5502302"/>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914400" lvl="1" indent="-457200" eaLnBrk="1">
              <a:lnSpc>
                <a:spcPct val="101000"/>
              </a:lnSpc>
              <a:spcAft>
                <a:spcPct val="0"/>
              </a:spcAft>
              <a:buClrTx/>
              <a:buFont typeface="Arial" panose="020B0604020202020204" pitchFamily="34" charset="0"/>
              <a:buChar char="•"/>
            </a:pPr>
            <a:endParaRPr lang="en-US" b="1" dirty="0">
              <a:solidFill>
                <a:schemeClr val="tx1"/>
              </a:solidFill>
              <a:latin typeface="+mj-lt"/>
            </a:endParaRP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Open candor, about bugs</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Community support and checking with “Jira”</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Ubiquitous, with a portable skill set</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Assesses most structure types</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Spec check outputs are candid and verbose</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Keeps up with code</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Plays well with others (PG Super, permits)</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We own it, literally</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Know what you are getting</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Enhancements by democracy or dollars</a:t>
            </a:r>
          </a:p>
          <a:p>
            <a:pPr marL="914400" lvl="1" indent="-457200" eaLnBrk="1">
              <a:lnSpc>
                <a:spcPct val="101000"/>
              </a:lnSpc>
              <a:spcAft>
                <a:spcPct val="0"/>
              </a:spcAft>
              <a:buClrTx/>
              <a:buFont typeface="Arial" panose="020B0604020202020204" pitchFamily="34" charset="0"/>
              <a:buChar char="•"/>
            </a:pPr>
            <a:r>
              <a:rPr lang="en-US" b="1" dirty="0">
                <a:solidFill>
                  <a:schemeClr val="tx1"/>
                </a:solidFill>
                <a:latin typeface="+mj-lt"/>
              </a:rPr>
              <a:t>Research inventory – effects of proposed code changes, new laws, new trucks etc.</a:t>
            </a:r>
          </a:p>
          <a:p>
            <a:pPr marL="914400" lvl="1" indent="-457200" eaLnBrk="1">
              <a:lnSpc>
                <a:spcPct val="101000"/>
              </a:lnSpc>
              <a:spcAft>
                <a:spcPct val="0"/>
              </a:spcAft>
              <a:buClrTx/>
              <a:buFont typeface="Arial" panose="020B0604020202020204" pitchFamily="34" charset="0"/>
              <a:buChar char="•"/>
            </a:pPr>
            <a:r>
              <a:rPr lang="en-US" altLang="en-US" sz="2800" b="1" dirty="0">
                <a:solidFill>
                  <a:schemeClr val="tx1"/>
                </a:solidFill>
                <a:latin typeface="+mj-lt"/>
              </a:rPr>
              <a:t>Capable &amp; correct, for prestress shear</a:t>
            </a:r>
            <a:endParaRPr lang="en-US" altLang="en-US" b="1" dirty="0">
              <a:solidFill>
                <a:schemeClr val="tx1"/>
              </a:solidFill>
              <a:latin typeface="+mj-lt"/>
            </a:endParaRPr>
          </a:p>
        </p:txBody>
      </p:sp>
    </p:spTree>
    <p:extLst>
      <p:ext uri="{BB962C8B-B14F-4D97-AF65-F5344CB8AC3E}">
        <p14:creationId xmlns:p14="http://schemas.microsoft.com/office/powerpoint/2010/main" val="11491882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08901A-1276-3F12-6739-EFCB37E3F01E}"/>
              </a:ext>
            </a:extLst>
          </p:cNvPr>
          <p:cNvPicPr>
            <a:picLocks noChangeAspect="1"/>
          </p:cNvPicPr>
          <p:nvPr/>
        </p:nvPicPr>
        <p:blipFill>
          <a:blip r:embed="rId3"/>
          <a:stretch>
            <a:fillRect/>
          </a:stretch>
        </p:blipFill>
        <p:spPr>
          <a:xfrm>
            <a:off x="0" y="0"/>
            <a:ext cx="10069512" cy="7559675"/>
          </a:xfrm>
          <a:prstGeom prst="rect">
            <a:avLst/>
          </a:prstGeom>
        </p:spPr>
      </p:pic>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solidFill>
            <a:schemeClr val="bg1">
              <a:alpha val="50000"/>
            </a:schemeClr>
          </a:solid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BrR</a:t>
            </a:r>
          </a:p>
          <a:p>
            <a:pPr algn="ctr" eaLnBrk="1">
              <a:lnSpc>
                <a:spcPct val="101000"/>
              </a:lnSpc>
              <a:spcAft>
                <a:spcPct val="0"/>
              </a:spcAft>
              <a:buClrTx/>
              <a:buFontTx/>
              <a:buNone/>
            </a:pPr>
            <a:endParaRPr lang="en-US" altLang="en-US" sz="4800" b="1" dirty="0">
              <a:solidFill>
                <a:schemeClr val="tx1"/>
              </a:solidFill>
              <a:latin typeface="+mj-lt"/>
            </a:endParaRPr>
          </a:p>
        </p:txBody>
      </p:sp>
    </p:spTree>
    <p:extLst>
      <p:ext uri="{BB962C8B-B14F-4D97-AF65-F5344CB8AC3E}">
        <p14:creationId xmlns:p14="http://schemas.microsoft.com/office/powerpoint/2010/main" val="10908432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4EB2FCE-4B39-2548-2A65-9F2BFC3CF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9" y="-1"/>
            <a:ext cx="10144948" cy="760871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solidFill>
            <a:schemeClr val="bg1">
              <a:alpha val="70000"/>
            </a:schemeClr>
          </a:solid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PG Super</a:t>
            </a:r>
          </a:p>
          <a:p>
            <a:pPr algn="ctr" eaLnBrk="1">
              <a:lnSpc>
                <a:spcPct val="101000"/>
              </a:lnSpc>
              <a:spcAft>
                <a:spcPct val="0"/>
              </a:spcAft>
              <a:buClrTx/>
              <a:buFontTx/>
              <a:buNone/>
            </a:pPr>
            <a:r>
              <a:rPr lang="en-US" altLang="en-US" b="1" dirty="0">
                <a:solidFill>
                  <a:schemeClr val="tx1"/>
                </a:solidFill>
                <a:latin typeface="+mj-lt"/>
              </a:rPr>
              <a:t>www.pgsuper.com/content/content/screen-shots</a:t>
            </a:r>
          </a:p>
          <a:p>
            <a:pPr algn="ctr" eaLnBrk="1">
              <a:lnSpc>
                <a:spcPct val="101000"/>
              </a:lnSpc>
              <a:spcAft>
                <a:spcPct val="0"/>
              </a:spcAft>
              <a:buClrTx/>
              <a:buFontTx/>
              <a:buNone/>
            </a:pPr>
            <a:endParaRPr lang="en-US" altLang="en-US" sz="4800" b="1" dirty="0">
              <a:solidFill>
                <a:schemeClr val="tx1"/>
              </a:solidFill>
              <a:latin typeface="+mj-lt"/>
            </a:endParaRPr>
          </a:p>
        </p:txBody>
      </p:sp>
    </p:spTree>
    <p:extLst>
      <p:ext uri="{BB962C8B-B14F-4D97-AF65-F5344CB8AC3E}">
        <p14:creationId xmlns:p14="http://schemas.microsoft.com/office/powerpoint/2010/main" val="6959795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839913" y="0"/>
            <a:ext cx="6858000" cy="7559675"/>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1600200" lvl="1" indent="-857250" eaLnBrk="1">
              <a:lnSpc>
                <a:spcPct val="101000"/>
              </a:lnSpc>
              <a:spcAft>
                <a:spcPct val="0"/>
              </a:spcAft>
              <a:buClrTx/>
              <a:buFont typeface="Arial" panose="020B0604020202020204" pitchFamily="34" charset="0"/>
              <a:buChar char="•"/>
            </a:pPr>
            <a:r>
              <a:rPr lang="en-US" altLang="en-US" sz="5600" b="1" dirty="0">
                <a:solidFill>
                  <a:schemeClr val="tx1"/>
                </a:solidFill>
                <a:latin typeface="+mj-lt"/>
              </a:rPr>
              <a:t>history</a:t>
            </a:r>
          </a:p>
          <a:p>
            <a:pPr marL="1600200" lvl="1" indent="-857250" eaLnBrk="1">
              <a:lnSpc>
                <a:spcPct val="101000"/>
              </a:lnSpc>
              <a:spcAft>
                <a:spcPct val="0"/>
              </a:spcAft>
              <a:buClrTx/>
              <a:buFont typeface="Arial" panose="020B0604020202020204" pitchFamily="34" charset="0"/>
              <a:buChar char="•"/>
            </a:pPr>
            <a:r>
              <a:rPr lang="en-US" altLang="en-US" sz="5600" b="1" dirty="0">
                <a:solidFill>
                  <a:schemeClr val="tx1"/>
                </a:solidFill>
                <a:latin typeface="+mj-lt"/>
              </a:rPr>
              <a:t>inventory </a:t>
            </a:r>
          </a:p>
          <a:p>
            <a:pPr marL="1600200" lvl="1" indent="-857250" eaLnBrk="1">
              <a:lnSpc>
                <a:spcPct val="101000"/>
              </a:lnSpc>
              <a:spcAft>
                <a:spcPct val="0"/>
              </a:spcAft>
              <a:buClrTx/>
              <a:buFont typeface="Arial" panose="020B0604020202020204" pitchFamily="34" charset="0"/>
              <a:buChar char="•"/>
            </a:pPr>
            <a:r>
              <a:rPr lang="en-US" altLang="en-US" sz="5600" b="1" dirty="0">
                <a:solidFill>
                  <a:schemeClr val="tx1"/>
                </a:solidFill>
                <a:latin typeface="+mj-lt"/>
              </a:rPr>
              <a:t>rationale </a:t>
            </a:r>
          </a:p>
          <a:p>
            <a:pPr marL="1600200" lvl="1" indent="-857250" eaLnBrk="1">
              <a:lnSpc>
                <a:spcPct val="101000"/>
              </a:lnSpc>
              <a:spcAft>
                <a:spcPct val="0"/>
              </a:spcAft>
              <a:buClrTx/>
              <a:buFont typeface="Arial" panose="020B0604020202020204" pitchFamily="34" charset="0"/>
              <a:buChar char="•"/>
            </a:pPr>
            <a:r>
              <a:rPr lang="en-US" altLang="en-US" sz="5600" b="1" dirty="0">
                <a:solidFill>
                  <a:schemeClr val="tx1"/>
                </a:solidFill>
                <a:latin typeface="+mj-lt"/>
              </a:rPr>
              <a:t>BrR</a:t>
            </a:r>
          </a:p>
          <a:p>
            <a:pPr marL="1600200" lvl="1" indent="-857250" eaLnBrk="1">
              <a:lnSpc>
                <a:spcPct val="101000"/>
              </a:lnSpc>
              <a:spcAft>
                <a:spcPct val="0"/>
              </a:spcAft>
              <a:buClrTx/>
              <a:buFont typeface="Arial" panose="020B0604020202020204" pitchFamily="34" charset="0"/>
              <a:buChar char="•"/>
            </a:pPr>
            <a:r>
              <a:rPr lang="en-US" altLang="en-US" sz="5600" b="1" dirty="0">
                <a:solidFill>
                  <a:schemeClr val="tx1"/>
                </a:solidFill>
                <a:latin typeface="+mj-lt"/>
              </a:rPr>
              <a:t>tips</a:t>
            </a:r>
          </a:p>
        </p:txBody>
      </p:sp>
    </p:spTree>
    <p:extLst>
      <p:ext uri="{BB962C8B-B14F-4D97-AF65-F5344CB8AC3E}">
        <p14:creationId xmlns:p14="http://schemas.microsoft.com/office/powerpoint/2010/main" val="15822240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F56A7E7-D17E-0F6C-31FB-E94D943FC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0080625" cy="7560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solidFill>
            <a:schemeClr val="bg1">
              <a:alpha val="70000"/>
            </a:schemeClr>
          </a:solid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PG Super</a:t>
            </a:r>
          </a:p>
          <a:p>
            <a:pPr algn="ctr" eaLnBrk="1">
              <a:lnSpc>
                <a:spcPct val="101000"/>
              </a:lnSpc>
              <a:spcAft>
                <a:spcPct val="0"/>
              </a:spcAft>
              <a:buClrTx/>
              <a:buFontTx/>
              <a:buNone/>
            </a:pPr>
            <a:r>
              <a:rPr lang="en-US" altLang="en-US" b="1" dirty="0">
                <a:solidFill>
                  <a:schemeClr val="tx1"/>
                </a:solidFill>
                <a:latin typeface="+mj-lt"/>
              </a:rPr>
              <a:t>www.pgsuper.com/content/content/screen-shots</a:t>
            </a:r>
          </a:p>
          <a:p>
            <a:pPr algn="ctr" eaLnBrk="1">
              <a:lnSpc>
                <a:spcPct val="101000"/>
              </a:lnSpc>
              <a:spcAft>
                <a:spcPct val="0"/>
              </a:spcAft>
              <a:buClrTx/>
              <a:buFontTx/>
              <a:buNone/>
            </a:pPr>
            <a:endParaRPr lang="en-US" altLang="en-US" sz="4800" b="1" dirty="0">
              <a:solidFill>
                <a:schemeClr val="tx1"/>
              </a:solidFill>
              <a:latin typeface="+mj-lt"/>
            </a:endParaRPr>
          </a:p>
        </p:txBody>
      </p:sp>
    </p:spTree>
    <p:extLst>
      <p:ext uri="{BB962C8B-B14F-4D97-AF65-F5344CB8AC3E}">
        <p14:creationId xmlns:p14="http://schemas.microsoft.com/office/powerpoint/2010/main" val="36803932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608637"/>
            <a:ext cx="10080625" cy="1951038"/>
          </a:xfrm>
          <a:prstGeom prst="rect">
            <a:avLst/>
          </a:prstGeom>
          <a:solidFill>
            <a:schemeClr val="bg1">
              <a:alpha val="50000"/>
            </a:schemeClr>
          </a:solid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BrR resources</a:t>
            </a:r>
          </a:p>
        </p:txBody>
      </p:sp>
      <p:sp>
        <p:nvSpPr>
          <p:cNvPr id="4" name="TextBox 3">
            <a:extLst>
              <a:ext uri="{FF2B5EF4-FFF2-40B4-BE49-F238E27FC236}">
                <a16:creationId xmlns:a16="http://schemas.microsoft.com/office/drawing/2014/main" id="{0E35FE17-5428-A44B-C4EB-5B1879BC3637}"/>
              </a:ext>
            </a:extLst>
          </p:cNvPr>
          <p:cNvSpPr txBox="1"/>
          <p:nvPr/>
        </p:nvSpPr>
        <p:spPr>
          <a:xfrm>
            <a:off x="468312" y="1036637"/>
            <a:ext cx="9144000" cy="3908762"/>
          </a:xfrm>
          <a:prstGeom prst="rect">
            <a:avLst/>
          </a:prstGeom>
          <a:noFill/>
        </p:spPr>
        <p:txBody>
          <a:bodyPr wrap="square">
            <a:spAutoFit/>
          </a:bodyPr>
          <a:lstStyle/>
          <a:p>
            <a:r>
              <a:rPr lang="en-US" sz="3200" dirty="0">
                <a:solidFill>
                  <a:schemeClr val="tx1"/>
                </a:solidFill>
              </a:rPr>
              <a:t>BrR FDOT customization</a:t>
            </a:r>
          </a:p>
          <a:p>
            <a:r>
              <a:rPr lang="en-US" dirty="0">
                <a:solidFill>
                  <a:schemeClr val="tx1"/>
                </a:solidFill>
              </a:rPr>
              <a:t>https://www.fdot.gov/maintenance/LoadRating.shtm</a:t>
            </a:r>
          </a:p>
          <a:p>
            <a:endParaRPr lang="en-US" dirty="0">
              <a:solidFill>
                <a:schemeClr val="tx1"/>
              </a:solidFill>
            </a:endParaRPr>
          </a:p>
          <a:p>
            <a:r>
              <a:rPr lang="en-US" sz="3200" dirty="0">
                <a:solidFill>
                  <a:schemeClr val="tx1"/>
                </a:solidFill>
              </a:rPr>
              <a:t>AASHTOware BrR training examples</a:t>
            </a:r>
          </a:p>
          <a:p>
            <a:r>
              <a:rPr lang="en-US" dirty="0">
                <a:solidFill>
                  <a:schemeClr val="tx1"/>
                </a:solidFill>
              </a:rPr>
              <a:t>https://www.aashtowarebridge.com/bridge-rating-and-design/training/</a:t>
            </a:r>
          </a:p>
          <a:p>
            <a:endParaRPr lang="en-US" dirty="0">
              <a:solidFill>
                <a:schemeClr val="tx1"/>
              </a:solidFill>
            </a:endParaRPr>
          </a:p>
          <a:p>
            <a:r>
              <a:rPr lang="en-US" sz="3200" dirty="0">
                <a:solidFill>
                  <a:schemeClr val="tx1"/>
                </a:solidFill>
              </a:rPr>
              <a:t>Michigan Tech BrR training</a:t>
            </a:r>
          </a:p>
          <a:p>
            <a:r>
              <a:rPr lang="en-US" dirty="0">
                <a:solidFill>
                  <a:schemeClr val="tx1"/>
                </a:solidFill>
              </a:rPr>
              <a:t>https://www.loadrating.michiganltap.org/</a:t>
            </a:r>
          </a:p>
          <a:p>
            <a:endParaRPr lang="en-US" dirty="0">
              <a:solidFill>
                <a:schemeClr val="tx1"/>
              </a:solidFill>
            </a:endParaRPr>
          </a:p>
          <a:p>
            <a:r>
              <a:rPr lang="en-US" sz="3200" dirty="0">
                <a:solidFill>
                  <a:schemeClr val="tx1"/>
                </a:solidFill>
              </a:rPr>
              <a:t>BrR catalog</a:t>
            </a:r>
          </a:p>
          <a:p>
            <a:r>
              <a:rPr lang="en-US" sz="1200" dirty="0">
                <a:solidFill>
                  <a:schemeClr val="tx1"/>
                </a:solidFill>
              </a:rPr>
              <a:t>https://www.aashtoware.org/wp-content/uploads/2024/05/FY-2025-AASHTOWare-Catalog_web.pdf#page=32</a:t>
            </a:r>
          </a:p>
        </p:txBody>
      </p:sp>
    </p:spTree>
    <p:extLst>
      <p:ext uri="{BB962C8B-B14F-4D97-AF65-F5344CB8AC3E}">
        <p14:creationId xmlns:p14="http://schemas.microsoft.com/office/powerpoint/2010/main" val="16603562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439947" y="2908569"/>
            <a:ext cx="9213011"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6000" b="1" dirty="0">
                <a:solidFill>
                  <a:schemeClr val="tx1"/>
                </a:solidFill>
                <a:latin typeface="+mj-lt"/>
              </a:rPr>
              <a:t>TIPS</a:t>
            </a:r>
          </a:p>
        </p:txBody>
      </p:sp>
    </p:spTree>
    <p:extLst>
      <p:ext uri="{BB962C8B-B14F-4D97-AF65-F5344CB8AC3E}">
        <p14:creationId xmlns:p14="http://schemas.microsoft.com/office/powerpoint/2010/main" val="12056969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608637"/>
            <a:ext cx="10080624"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b="1" dirty="0">
                <a:solidFill>
                  <a:schemeClr val="tx1"/>
                </a:solidFill>
                <a:latin typeface="+mj-lt"/>
              </a:rPr>
              <a:t>contacts</a:t>
            </a:r>
          </a:p>
          <a:p>
            <a:pPr algn="ctr" eaLnBrk="1">
              <a:lnSpc>
                <a:spcPct val="101000"/>
              </a:lnSpc>
              <a:spcAft>
                <a:spcPct val="0"/>
              </a:spcAft>
              <a:buClrTx/>
              <a:buFontTx/>
              <a:buNone/>
            </a:pPr>
            <a:r>
              <a:rPr lang="en-US" altLang="en-US" sz="2400" b="1" dirty="0">
                <a:solidFill>
                  <a:schemeClr val="tx1"/>
                </a:solidFill>
                <a:latin typeface="+mj-lt"/>
              </a:rPr>
              <a:t>www.fdot.gov/maintenance/loadrating.shtm</a:t>
            </a:r>
          </a:p>
        </p:txBody>
      </p:sp>
      <p:pic>
        <p:nvPicPr>
          <p:cNvPr id="6" name="Picture 5">
            <a:extLst>
              <a:ext uri="{FF2B5EF4-FFF2-40B4-BE49-F238E27FC236}">
                <a16:creationId xmlns:a16="http://schemas.microsoft.com/office/drawing/2014/main" id="{432C8D10-2705-E959-3457-899378B08A31}"/>
              </a:ext>
            </a:extLst>
          </p:cNvPr>
          <p:cNvPicPr>
            <a:picLocks noChangeAspect="1"/>
          </p:cNvPicPr>
          <p:nvPr/>
        </p:nvPicPr>
        <p:blipFill>
          <a:blip r:embed="rId3"/>
          <a:stretch>
            <a:fillRect/>
          </a:stretch>
        </p:blipFill>
        <p:spPr>
          <a:xfrm>
            <a:off x="0" y="0"/>
            <a:ext cx="10080625" cy="5608637"/>
          </a:xfrm>
          <a:prstGeom prst="rect">
            <a:avLst/>
          </a:prstGeom>
        </p:spPr>
      </p:pic>
    </p:spTree>
    <p:extLst>
      <p:ext uri="{BB962C8B-B14F-4D97-AF65-F5344CB8AC3E}">
        <p14:creationId xmlns:p14="http://schemas.microsoft.com/office/powerpoint/2010/main" val="25242580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608637"/>
            <a:ext cx="10080624"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b="1" dirty="0">
                <a:solidFill>
                  <a:schemeClr val="tx1"/>
                </a:solidFill>
                <a:latin typeface="+mj-lt"/>
              </a:rPr>
              <a:t>summary  - BLRM factors and live load tables </a:t>
            </a:r>
          </a:p>
          <a:p>
            <a:pPr algn="ctr" eaLnBrk="1">
              <a:lnSpc>
                <a:spcPct val="101000"/>
              </a:lnSpc>
              <a:spcAft>
                <a:spcPct val="0"/>
              </a:spcAft>
              <a:buClrTx/>
              <a:buFontTx/>
              <a:buNone/>
            </a:pPr>
            <a:r>
              <a:rPr lang="en-US" altLang="en-US" sz="2400" b="1" dirty="0">
                <a:solidFill>
                  <a:schemeClr val="tx1"/>
                </a:solidFill>
                <a:latin typeface="+mj-lt"/>
              </a:rPr>
              <a:t>www.fdot.gov/maintenance/loadrating.shtm </a:t>
            </a:r>
          </a:p>
        </p:txBody>
      </p:sp>
      <p:pic>
        <p:nvPicPr>
          <p:cNvPr id="5" name="Picture 4">
            <a:extLst>
              <a:ext uri="{FF2B5EF4-FFF2-40B4-BE49-F238E27FC236}">
                <a16:creationId xmlns:a16="http://schemas.microsoft.com/office/drawing/2014/main" id="{5AA6248A-A5D0-A699-1BB7-56B893583A38}"/>
              </a:ext>
            </a:extLst>
          </p:cNvPr>
          <p:cNvPicPr>
            <a:picLocks noChangeAspect="1"/>
          </p:cNvPicPr>
          <p:nvPr/>
        </p:nvPicPr>
        <p:blipFill>
          <a:blip r:embed="rId3"/>
          <a:stretch>
            <a:fillRect/>
          </a:stretch>
        </p:blipFill>
        <p:spPr>
          <a:xfrm>
            <a:off x="-1" y="0"/>
            <a:ext cx="10139737" cy="5608637"/>
          </a:xfrm>
          <a:prstGeom prst="rect">
            <a:avLst/>
          </a:prstGeom>
        </p:spPr>
      </p:pic>
    </p:spTree>
    <p:extLst>
      <p:ext uri="{BB962C8B-B14F-4D97-AF65-F5344CB8AC3E}">
        <p14:creationId xmlns:p14="http://schemas.microsoft.com/office/powerpoint/2010/main" val="39623062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608637"/>
            <a:ext cx="10080624"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b="1" dirty="0">
                <a:solidFill>
                  <a:schemeClr val="tx1"/>
                </a:solidFill>
                <a:latin typeface="+mj-lt"/>
              </a:rPr>
              <a:t>examples </a:t>
            </a:r>
          </a:p>
          <a:p>
            <a:pPr algn="ctr" eaLnBrk="1">
              <a:lnSpc>
                <a:spcPct val="101000"/>
              </a:lnSpc>
              <a:spcAft>
                <a:spcPct val="0"/>
              </a:spcAft>
              <a:buClrTx/>
              <a:buFontTx/>
              <a:buNone/>
            </a:pPr>
            <a:r>
              <a:rPr lang="en-US" altLang="en-US" sz="2400" b="1" dirty="0">
                <a:solidFill>
                  <a:schemeClr val="tx1"/>
                </a:solidFill>
                <a:latin typeface="+mj-lt"/>
              </a:rPr>
              <a:t>www.fdot.gov/maintenance/loadrating.shtm </a:t>
            </a:r>
          </a:p>
        </p:txBody>
      </p:sp>
      <p:pic>
        <p:nvPicPr>
          <p:cNvPr id="4" name="Picture 3">
            <a:extLst>
              <a:ext uri="{FF2B5EF4-FFF2-40B4-BE49-F238E27FC236}">
                <a16:creationId xmlns:a16="http://schemas.microsoft.com/office/drawing/2014/main" id="{1B5E1D11-F968-1009-A7E8-7EF0D26AEE9F}"/>
              </a:ext>
            </a:extLst>
          </p:cNvPr>
          <p:cNvPicPr>
            <a:picLocks noChangeAspect="1"/>
          </p:cNvPicPr>
          <p:nvPr/>
        </p:nvPicPr>
        <p:blipFill>
          <a:blip r:embed="rId3"/>
          <a:stretch>
            <a:fillRect/>
          </a:stretch>
        </p:blipFill>
        <p:spPr>
          <a:xfrm>
            <a:off x="1611312" y="1265237"/>
            <a:ext cx="6438333" cy="3886200"/>
          </a:xfrm>
          <a:prstGeom prst="rect">
            <a:avLst/>
          </a:prstGeom>
        </p:spPr>
      </p:pic>
    </p:spTree>
    <p:extLst>
      <p:ext uri="{BB962C8B-B14F-4D97-AF65-F5344CB8AC3E}">
        <p14:creationId xmlns:p14="http://schemas.microsoft.com/office/powerpoint/2010/main" val="2911044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608637"/>
            <a:ext cx="5040311"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get good plans</a:t>
            </a:r>
          </a:p>
        </p:txBody>
      </p:sp>
      <p:pic>
        <p:nvPicPr>
          <p:cNvPr id="4" name="Picture 3">
            <a:extLst>
              <a:ext uri="{FF2B5EF4-FFF2-40B4-BE49-F238E27FC236}">
                <a16:creationId xmlns:a16="http://schemas.microsoft.com/office/drawing/2014/main" id="{F1B6D28C-AE37-3027-EE5B-A432AB492A6A}"/>
              </a:ext>
            </a:extLst>
          </p:cNvPr>
          <p:cNvPicPr>
            <a:picLocks noChangeAspect="1"/>
          </p:cNvPicPr>
          <p:nvPr/>
        </p:nvPicPr>
        <p:blipFill>
          <a:blip r:embed="rId3"/>
          <a:stretch>
            <a:fillRect/>
          </a:stretch>
        </p:blipFill>
        <p:spPr>
          <a:xfrm>
            <a:off x="4160758" y="0"/>
            <a:ext cx="5919867" cy="5608637"/>
          </a:xfrm>
          <a:prstGeom prst="rect">
            <a:avLst/>
          </a:prstGeom>
        </p:spPr>
      </p:pic>
      <p:pic>
        <p:nvPicPr>
          <p:cNvPr id="9" name="Picture 8">
            <a:extLst>
              <a:ext uri="{FF2B5EF4-FFF2-40B4-BE49-F238E27FC236}">
                <a16:creationId xmlns:a16="http://schemas.microsoft.com/office/drawing/2014/main" id="{FB22DC9C-9C63-C49B-8BD9-E4B3614C0B1C}"/>
              </a:ext>
            </a:extLst>
          </p:cNvPr>
          <p:cNvPicPr>
            <a:picLocks noChangeAspect="1"/>
          </p:cNvPicPr>
          <p:nvPr/>
        </p:nvPicPr>
        <p:blipFill>
          <a:blip r:embed="rId4"/>
          <a:stretch>
            <a:fillRect/>
          </a:stretch>
        </p:blipFill>
        <p:spPr>
          <a:xfrm>
            <a:off x="0" y="23561"/>
            <a:ext cx="3668712" cy="5618058"/>
          </a:xfrm>
          <a:prstGeom prst="rect">
            <a:avLst/>
          </a:prstGeom>
        </p:spPr>
      </p:pic>
      <p:sp>
        <p:nvSpPr>
          <p:cNvPr id="11" name="Text Box 1">
            <a:extLst>
              <a:ext uri="{FF2B5EF4-FFF2-40B4-BE49-F238E27FC236}">
                <a16:creationId xmlns:a16="http://schemas.microsoft.com/office/drawing/2014/main" id="{7F42DEAF-5BF2-BDAB-E70B-EEC2B8F26C96}"/>
              </a:ext>
            </a:extLst>
          </p:cNvPr>
          <p:cNvSpPr txBox="1">
            <a:spLocks noChangeArrowheads="1"/>
          </p:cNvSpPr>
          <p:nvPr/>
        </p:nvSpPr>
        <p:spPr bwMode="auto">
          <a:xfrm>
            <a:off x="5268912" y="5837237"/>
            <a:ext cx="4572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Segoe"/>
              </a:rPr>
              <a:t>maintenance office</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Segoe"/>
              </a:rPr>
              <a:t>standard indexes</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Segoe"/>
              </a:rPr>
              <a:t>as-built plans</a:t>
            </a:r>
          </a:p>
          <a:p>
            <a:pPr marL="571500" indent="-571500" eaLnBrk="1">
              <a:lnSpc>
                <a:spcPct val="101000"/>
              </a:lnSpc>
              <a:spcAft>
                <a:spcPct val="0"/>
              </a:spcAft>
              <a:buClrTx/>
              <a:buFont typeface="Arial" panose="020B0604020202020204" pitchFamily="34" charset="0"/>
              <a:buChar char="•"/>
            </a:pPr>
            <a:r>
              <a:rPr lang="en-US" altLang="en-US" sz="2400" b="1" dirty="0">
                <a:solidFill>
                  <a:schemeClr val="tx1"/>
                </a:solidFill>
                <a:latin typeface="Segoe"/>
              </a:rPr>
              <a:t>district microfilm</a:t>
            </a:r>
          </a:p>
          <a:p>
            <a:pPr marL="571500" indent="-571500" eaLnBrk="1">
              <a:lnSpc>
                <a:spcPct val="101000"/>
              </a:lnSpc>
              <a:spcAft>
                <a:spcPct val="0"/>
              </a:spcAft>
              <a:buClrTx/>
              <a:buFont typeface="Arial" panose="020B0604020202020204" pitchFamily="34" charset="0"/>
              <a:buChar char="•"/>
            </a:pPr>
            <a:endParaRPr lang="en-US" altLang="en-US" sz="2400" b="1" dirty="0">
              <a:solidFill>
                <a:schemeClr val="tx1"/>
              </a:solidFill>
              <a:latin typeface="Segoe"/>
            </a:endParaRPr>
          </a:p>
        </p:txBody>
      </p:sp>
    </p:spTree>
    <p:extLst>
      <p:ext uri="{BB962C8B-B14F-4D97-AF65-F5344CB8AC3E}">
        <p14:creationId xmlns:p14="http://schemas.microsoft.com/office/powerpoint/2010/main" val="3841561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608637"/>
            <a:ext cx="10080624"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for 40 </a:t>
            </a:r>
            <a:r>
              <a:rPr lang="en-US" altLang="en-US" sz="4800" b="1" dirty="0" err="1">
                <a:solidFill>
                  <a:schemeClr val="tx1"/>
                </a:solidFill>
                <a:latin typeface="+mj-lt"/>
              </a:rPr>
              <a:t>ksi</a:t>
            </a:r>
            <a:r>
              <a:rPr lang="en-US" altLang="en-US" sz="4800" b="1" dirty="0">
                <a:solidFill>
                  <a:schemeClr val="tx1"/>
                </a:solidFill>
                <a:latin typeface="+mj-lt"/>
              </a:rPr>
              <a:t> vs 60 </a:t>
            </a:r>
            <a:r>
              <a:rPr lang="en-US" altLang="en-US" sz="4800" b="1" dirty="0" err="1">
                <a:solidFill>
                  <a:schemeClr val="tx1"/>
                </a:solidFill>
                <a:latin typeface="+mj-lt"/>
              </a:rPr>
              <a:t>ksi</a:t>
            </a:r>
            <a:r>
              <a:rPr lang="en-US" altLang="en-US" sz="4800" b="1" dirty="0">
                <a:solidFill>
                  <a:schemeClr val="tx1"/>
                </a:solidFill>
                <a:latin typeface="+mj-lt"/>
              </a:rPr>
              <a:t> stirrups</a:t>
            </a:r>
          </a:p>
        </p:txBody>
      </p:sp>
      <p:pic>
        <p:nvPicPr>
          <p:cNvPr id="15" name="Picture 14">
            <a:extLst>
              <a:ext uri="{FF2B5EF4-FFF2-40B4-BE49-F238E27FC236}">
                <a16:creationId xmlns:a16="http://schemas.microsoft.com/office/drawing/2014/main" id="{8AF5825C-BF12-56D2-8A32-CDDDEB5A8C69}"/>
              </a:ext>
            </a:extLst>
          </p:cNvPr>
          <p:cNvPicPr>
            <a:picLocks noChangeAspect="1"/>
          </p:cNvPicPr>
          <p:nvPr/>
        </p:nvPicPr>
        <p:blipFill>
          <a:blip r:embed="rId3"/>
          <a:stretch>
            <a:fillRect/>
          </a:stretch>
        </p:blipFill>
        <p:spPr>
          <a:xfrm>
            <a:off x="0" y="3094037"/>
            <a:ext cx="10080625" cy="296074"/>
          </a:xfrm>
          <a:prstGeom prst="rect">
            <a:avLst/>
          </a:prstGeom>
        </p:spPr>
      </p:pic>
      <p:pic>
        <p:nvPicPr>
          <p:cNvPr id="17" name="Picture 16">
            <a:extLst>
              <a:ext uri="{FF2B5EF4-FFF2-40B4-BE49-F238E27FC236}">
                <a16:creationId xmlns:a16="http://schemas.microsoft.com/office/drawing/2014/main" id="{3E33475D-5090-1E63-1132-E324EAAAE789}"/>
              </a:ext>
            </a:extLst>
          </p:cNvPr>
          <p:cNvPicPr>
            <a:picLocks noChangeAspect="1"/>
          </p:cNvPicPr>
          <p:nvPr/>
        </p:nvPicPr>
        <p:blipFill>
          <a:blip r:embed="rId4"/>
          <a:stretch>
            <a:fillRect/>
          </a:stretch>
        </p:blipFill>
        <p:spPr>
          <a:xfrm>
            <a:off x="1382712" y="3551237"/>
            <a:ext cx="7315200" cy="1286054"/>
          </a:xfrm>
          <a:prstGeom prst="rect">
            <a:avLst/>
          </a:prstGeom>
        </p:spPr>
      </p:pic>
      <p:pic>
        <p:nvPicPr>
          <p:cNvPr id="5" name="Picture 4">
            <a:extLst>
              <a:ext uri="{FF2B5EF4-FFF2-40B4-BE49-F238E27FC236}">
                <a16:creationId xmlns:a16="http://schemas.microsoft.com/office/drawing/2014/main" id="{E8176BD5-3174-2800-DC00-BA523BEC301C}"/>
              </a:ext>
            </a:extLst>
          </p:cNvPr>
          <p:cNvPicPr>
            <a:picLocks noChangeAspect="1"/>
          </p:cNvPicPr>
          <p:nvPr/>
        </p:nvPicPr>
        <p:blipFill>
          <a:blip r:embed="rId5"/>
          <a:stretch>
            <a:fillRect/>
          </a:stretch>
        </p:blipFill>
        <p:spPr>
          <a:xfrm>
            <a:off x="925512" y="579437"/>
            <a:ext cx="8229600" cy="579437"/>
          </a:xfrm>
          <a:prstGeom prst="rect">
            <a:avLst/>
          </a:prstGeom>
        </p:spPr>
      </p:pic>
      <p:pic>
        <p:nvPicPr>
          <p:cNvPr id="19" name="Picture 18">
            <a:extLst>
              <a:ext uri="{FF2B5EF4-FFF2-40B4-BE49-F238E27FC236}">
                <a16:creationId xmlns:a16="http://schemas.microsoft.com/office/drawing/2014/main" id="{F55492B8-8797-2EEC-51DB-6E1852FEA250}"/>
              </a:ext>
            </a:extLst>
          </p:cNvPr>
          <p:cNvPicPr>
            <a:picLocks noChangeAspect="1"/>
          </p:cNvPicPr>
          <p:nvPr/>
        </p:nvPicPr>
        <p:blipFill>
          <a:blip r:embed="rId6"/>
          <a:stretch>
            <a:fillRect/>
          </a:stretch>
        </p:blipFill>
        <p:spPr>
          <a:xfrm>
            <a:off x="1382712" y="1265237"/>
            <a:ext cx="7315200" cy="1162050"/>
          </a:xfrm>
          <a:prstGeom prst="rect">
            <a:avLst/>
          </a:prstGeom>
        </p:spPr>
      </p:pic>
    </p:spTree>
    <p:extLst>
      <p:ext uri="{BB962C8B-B14F-4D97-AF65-F5344CB8AC3E}">
        <p14:creationId xmlns:p14="http://schemas.microsoft.com/office/powerpoint/2010/main" val="1505234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D6659B-A08B-AD46-8EC7-DFE293513819}"/>
              </a:ext>
            </a:extLst>
          </p:cNvPr>
          <p:cNvSpPr txBox="1"/>
          <p:nvPr/>
        </p:nvSpPr>
        <p:spPr>
          <a:xfrm>
            <a:off x="239712" y="350837"/>
            <a:ext cx="9372600" cy="5154040"/>
          </a:xfrm>
          <a:prstGeom prst="rect">
            <a:avLst/>
          </a:prstGeom>
          <a:noFill/>
        </p:spPr>
        <p:txBody>
          <a:bodyPr wrap="square">
            <a:spAutoFit/>
          </a:bodyPr>
          <a:lstStyle/>
          <a:p>
            <a:pPr marL="0" marR="0">
              <a:lnSpc>
                <a:spcPct val="107000"/>
              </a:lnSpc>
              <a:spcBef>
                <a:spcPts val="0"/>
              </a:spcBef>
              <a:spcAft>
                <a:spcPts val="800"/>
              </a:spcAft>
            </a:pPr>
            <a:r>
              <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From: Womble, Steve</a:t>
            </a:r>
          </a:p>
          <a:p>
            <a:pPr marL="0" marR="0">
              <a:lnSpc>
                <a:spcPct val="107000"/>
              </a:lnSpc>
              <a:spcBef>
                <a:spcPts val="0"/>
              </a:spcBef>
              <a:spcAft>
                <a:spcPts val="800"/>
              </a:spcAft>
            </a:pPr>
            <a:r>
              <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Sent: Tuesday, July 20, 2010 1:49 PM</a:t>
            </a:r>
          </a:p>
          <a:p>
            <a:pPr marL="0" marR="0">
              <a:lnSpc>
                <a:spcPct val="107000"/>
              </a:lnSpc>
              <a:spcBef>
                <a:spcPts val="0"/>
              </a:spcBef>
              <a:spcAft>
                <a:spcPts val="800"/>
              </a:spcAft>
            </a:pP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To: Pouliotte, Jeffrey</a:t>
            </a:r>
          </a:p>
          <a:p>
            <a:pPr marL="0" marR="0">
              <a:lnSpc>
                <a:spcPct val="107000"/>
              </a:lnSpc>
              <a:spcBef>
                <a:spcPts val="0"/>
              </a:spcBef>
              <a:spcAft>
                <a:spcPts val="800"/>
              </a:spcAft>
            </a:pP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Cc: Ducher, Jean; Kerr, Richard; Deese, Gregory; Garcia, Jose</a:t>
            </a:r>
          </a:p>
          <a:p>
            <a:pPr marL="0" marR="0">
              <a:lnSpc>
                <a:spcPct val="107000"/>
              </a:lnSpc>
              <a:spcBef>
                <a:spcPts val="0"/>
              </a:spcBef>
              <a:spcAft>
                <a:spcPts val="800"/>
              </a:spcAft>
            </a:pP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Subject: Prestressed beams; shear capacity </a:t>
            </a:r>
          </a:p>
          <a:p>
            <a:pPr marL="0" marR="0">
              <a:lnSpc>
                <a:spcPct val="107000"/>
              </a:lnSpc>
              <a:spcBef>
                <a:spcPts val="0"/>
              </a:spcBef>
              <a:spcAft>
                <a:spcPts val="800"/>
              </a:spcAft>
            </a:pP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Many years ago we did hundreds of load ratings on BARS, and most of those early analyses did not include shear ratings.  I think there were some problems with the program, or for other reasons (too far back now to recall), we routinely did not do the shear ratings.  But as you know, we’re in process of updating all of the ratings by either coming up with the BARS backup for old ratings, obtaining backup for existing ratings from consultants, or in many cases doing a “start to finish” updated rating.  We are routinely using Smart Bridge and </a:t>
            </a:r>
            <a:r>
              <a:rPr lang="en-US" sz="6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Virtis</a:t>
            </a: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and are typically including a shear analysis, which brings me to the purpose of this note.  In many cases shear governs, and in some cases the drop in tons is significant, and this has continued to concern us.  Typically we do not have site conditions that indicate problems in shear, so we’ve continued to discuss the matter, such as the implications of a note found in most plans from the 1970s into the 1990s(?).  That note says, with regards to shear steel in the beams, “use grade 40 or grade 60.”   For a mid-80s bridge, and based on some discussion with your office, we today changed the shear steel strength to grade 60 (where that routine note is present), and the O.R. went from the high 40s to just over 60 tons, for a Cross Town </a:t>
            </a:r>
            <a:r>
              <a:rPr lang="en-US" sz="6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Exwy</a:t>
            </a: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bridge.  The Inventory Rating came out almost perfectly at 36 tons, the weight of the design truck, which is what we would ideally expect.   But I still had questions about older bridges such as the 70s decade, since we’ve seen very similar low shear rating results on many bridges from that period.</a:t>
            </a:r>
          </a:p>
          <a:p>
            <a:pPr marL="0" marR="0">
              <a:lnSpc>
                <a:spcPct val="107000"/>
              </a:lnSpc>
              <a:spcBef>
                <a:spcPts val="0"/>
              </a:spcBef>
              <a:spcAft>
                <a:spcPts val="800"/>
              </a:spcAft>
            </a:pP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So, I called the FPCA earlier today, and was given a few Florida sources for precast concrete construction, and with that info I did some follow up.  I called </a:t>
            </a:r>
            <a:r>
              <a:rPr lang="en-US" sz="6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Coreslab</a:t>
            </a: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Structures in Tampa, and was directed to a former staff member that had recently retired, David L. Bracewell.  There is a nice article in the PCI Journal, Fall 2009, on David’s retirement, and here is the sum of that article:  “</a:t>
            </a:r>
            <a:r>
              <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David L. Bracewell retired from </a:t>
            </a:r>
            <a:r>
              <a:rPr lang="en-US"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Coreslab</a:t>
            </a:r>
            <a:r>
              <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Structures, Inc., this summer after 50 years of service to the precast-prestressed industry.  </a:t>
            </a: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Bracewell was chief engineer for </a:t>
            </a:r>
            <a:r>
              <a:rPr lang="en-US" sz="60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Coreslab</a:t>
            </a: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/Tampa since the plant was acquired in 1993.  He was continuously affiliated with this plant under various business names and ownerships since 1959.   Bracewell began his prestressed concrete career with Florida Prestressed Concrete and Douglas Cone, the first PCI chairperson, in 1959.  In these early industry years Bracewell was involved in all phases of plant operations, primarily for piling, bridge girders, and railroad bridge slabs.”  </a:t>
            </a:r>
          </a:p>
          <a:p>
            <a:pPr marL="0" marR="0">
              <a:lnSpc>
                <a:spcPct val="107000"/>
              </a:lnSpc>
              <a:spcBef>
                <a:spcPts val="0"/>
              </a:spcBef>
              <a:spcAft>
                <a:spcPts val="800"/>
              </a:spcAft>
            </a:pP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I had a good chat with David Bracewell, and his is still quite sharp, with a good recall.  </a:t>
            </a:r>
            <a:r>
              <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On the question of the use of various grades of steel for prestressed beam construction, he said that in the late 1960s there was a shift from grade 40 to grade 60 for such beams, and he said that grade 60 was regularly used from then on, since if grade 40 was used, the </a:t>
            </a:r>
            <a:r>
              <a:rPr lang="en-US"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precaster</a:t>
            </a:r>
            <a:r>
              <a:rPr lang="en-US"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had to change the stirrup spacing.  In other words, the spacing in such plans was based on grade 60, and if a lower grade was used, a correction had to be made on the rebar spacing.  </a:t>
            </a:r>
            <a:r>
              <a:rPr lang="en-US" sz="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That said, I would like to suggest that we here (and others elsewhere?) begin routinely using grade 60 rebar in all of our prestressed load ratings from 1968 (the earlier date David used) onward, and this will improve our Operating Ratings on a large number of prestressed bridges.  We typically check the BIR files for any indication of problems (i.e., shear cracks), and such problems are extremely rare (except for the Skyway trestle spans, as you are aware).   Jean, what do you think about including this issue in the next Load Rating Steering Committee meeting? </a:t>
            </a:r>
          </a:p>
        </p:txBody>
      </p:sp>
      <p:sp>
        <p:nvSpPr>
          <p:cNvPr id="5" name="Text Box 1">
            <a:extLst>
              <a:ext uri="{FF2B5EF4-FFF2-40B4-BE49-F238E27FC236}">
                <a16:creationId xmlns:a16="http://schemas.microsoft.com/office/drawing/2014/main" id="{657CD299-7BB0-D69A-86EE-426DBDEE4ACE}"/>
              </a:ext>
            </a:extLst>
          </p:cNvPr>
          <p:cNvSpPr txBox="1">
            <a:spLocks noChangeArrowheads="1"/>
          </p:cNvSpPr>
          <p:nvPr/>
        </p:nvSpPr>
        <p:spPr bwMode="auto">
          <a:xfrm>
            <a:off x="1" y="5608637"/>
            <a:ext cx="10080624"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best-available history</a:t>
            </a:r>
          </a:p>
        </p:txBody>
      </p:sp>
    </p:spTree>
    <p:extLst>
      <p:ext uri="{BB962C8B-B14F-4D97-AF65-F5344CB8AC3E}">
        <p14:creationId xmlns:p14="http://schemas.microsoft.com/office/powerpoint/2010/main" val="16276920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608637"/>
            <a:ext cx="10080624"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BLRM</a:t>
            </a:r>
          </a:p>
        </p:txBody>
      </p:sp>
      <p:pic>
        <p:nvPicPr>
          <p:cNvPr id="21" name="Picture 20">
            <a:extLst>
              <a:ext uri="{FF2B5EF4-FFF2-40B4-BE49-F238E27FC236}">
                <a16:creationId xmlns:a16="http://schemas.microsoft.com/office/drawing/2014/main" id="{CA993A04-EEFC-B3DA-544E-A65F8C3EF56F}"/>
              </a:ext>
            </a:extLst>
          </p:cNvPr>
          <p:cNvPicPr>
            <a:picLocks noChangeAspect="1"/>
          </p:cNvPicPr>
          <p:nvPr/>
        </p:nvPicPr>
        <p:blipFill>
          <a:blip r:embed="rId3"/>
          <a:stretch>
            <a:fillRect/>
          </a:stretch>
        </p:blipFill>
        <p:spPr>
          <a:xfrm>
            <a:off x="11112" y="0"/>
            <a:ext cx="10058400" cy="5608637"/>
          </a:xfrm>
          <a:prstGeom prst="rect">
            <a:avLst/>
          </a:prstGeom>
        </p:spPr>
      </p:pic>
    </p:spTree>
    <p:extLst>
      <p:ext uri="{BB962C8B-B14F-4D97-AF65-F5344CB8AC3E}">
        <p14:creationId xmlns:p14="http://schemas.microsoft.com/office/powerpoint/2010/main" val="11074115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42D7831-A161-4359-FD53-1B7518C40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811712" cy="49570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282C1EDF-4229-B61B-2AAC-0153AABE6627}"/>
              </a:ext>
            </a:extLst>
          </p:cNvPr>
          <p:cNvPicPr>
            <a:picLocks noChangeAspect="1"/>
          </p:cNvPicPr>
          <p:nvPr/>
        </p:nvPicPr>
        <p:blipFill>
          <a:blip r:embed="rId4"/>
          <a:stretch>
            <a:fillRect/>
          </a:stretch>
        </p:blipFill>
        <p:spPr>
          <a:xfrm>
            <a:off x="5268912" y="0"/>
            <a:ext cx="4811713" cy="4949471"/>
          </a:xfrm>
          <a:prstGeom prst="rect">
            <a:avLst/>
          </a:prstGeom>
        </p:spPr>
      </p:pic>
      <p:sp>
        <p:nvSpPr>
          <p:cNvPr id="6" name="Text Box 1">
            <a:extLst>
              <a:ext uri="{FF2B5EF4-FFF2-40B4-BE49-F238E27FC236}">
                <a16:creationId xmlns:a16="http://schemas.microsoft.com/office/drawing/2014/main" id="{272BCEEC-CD61-C8FE-A7CB-F5A9D315F222}"/>
              </a:ext>
            </a:extLst>
          </p:cNvPr>
          <p:cNvSpPr txBox="1">
            <a:spLocks noChangeArrowheads="1"/>
          </p:cNvSpPr>
          <p:nvPr/>
        </p:nvSpPr>
        <p:spPr bwMode="auto">
          <a:xfrm>
            <a:off x="11112" y="5608637"/>
            <a:ext cx="10058400"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6000" b="1" dirty="0">
                <a:solidFill>
                  <a:schemeClr val="tx1"/>
                </a:solidFill>
                <a:latin typeface="+mj-lt"/>
              </a:rPr>
              <a:t>HISTORY</a:t>
            </a:r>
          </a:p>
        </p:txBody>
      </p:sp>
    </p:spTree>
    <p:extLst>
      <p:ext uri="{BB962C8B-B14F-4D97-AF65-F5344CB8AC3E}">
        <p14:creationId xmlns:p14="http://schemas.microsoft.com/office/powerpoint/2010/main" val="15969465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608637"/>
            <a:ext cx="10080624"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3600" b="1" dirty="0">
                <a:solidFill>
                  <a:schemeClr val="tx1"/>
                </a:solidFill>
                <a:latin typeface="+mj-lt"/>
              </a:rPr>
              <a:t>Ultimate Demand Based Capacity (UDBC)</a:t>
            </a:r>
            <a:endParaRPr lang="en-US" altLang="en-US" sz="2400" b="1" dirty="0">
              <a:solidFill>
                <a:schemeClr val="tx1"/>
              </a:solidFill>
              <a:latin typeface="+mj-lt"/>
            </a:endParaRPr>
          </a:p>
        </p:txBody>
      </p:sp>
      <p:pic>
        <p:nvPicPr>
          <p:cNvPr id="4" name="Picture 3">
            <a:extLst>
              <a:ext uri="{FF2B5EF4-FFF2-40B4-BE49-F238E27FC236}">
                <a16:creationId xmlns:a16="http://schemas.microsoft.com/office/drawing/2014/main" id="{08655DE7-AC49-C0DA-6A9E-FF62B34E7217}"/>
              </a:ext>
            </a:extLst>
          </p:cNvPr>
          <p:cNvPicPr>
            <a:picLocks noChangeAspect="1"/>
          </p:cNvPicPr>
          <p:nvPr/>
        </p:nvPicPr>
        <p:blipFill>
          <a:blip r:embed="rId3"/>
          <a:stretch>
            <a:fillRect/>
          </a:stretch>
        </p:blipFill>
        <p:spPr>
          <a:xfrm>
            <a:off x="11112" y="-1"/>
            <a:ext cx="10058400" cy="2179637"/>
          </a:xfrm>
          <a:prstGeom prst="rect">
            <a:avLst/>
          </a:prstGeom>
        </p:spPr>
      </p:pic>
      <p:pic>
        <p:nvPicPr>
          <p:cNvPr id="8" name="Picture 7">
            <a:extLst>
              <a:ext uri="{FF2B5EF4-FFF2-40B4-BE49-F238E27FC236}">
                <a16:creationId xmlns:a16="http://schemas.microsoft.com/office/drawing/2014/main" id="{50C9B80F-DFD4-0894-61E0-777D7121CE42}"/>
              </a:ext>
            </a:extLst>
          </p:cNvPr>
          <p:cNvPicPr>
            <a:picLocks noChangeAspect="1"/>
          </p:cNvPicPr>
          <p:nvPr/>
        </p:nvPicPr>
        <p:blipFill>
          <a:blip r:embed="rId4"/>
          <a:stretch>
            <a:fillRect/>
          </a:stretch>
        </p:blipFill>
        <p:spPr>
          <a:xfrm>
            <a:off x="0" y="2636837"/>
            <a:ext cx="10069512" cy="2180075"/>
          </a:xfrm>
          <a:prstGeom prst="rect">
            <a:avLst/>
          </a:prstGeom>
        </p:spPr>
      </p:pic>
    </p:spTree>
    <p:extLst>
      <p:ext uri="{BB962C8B-B14F-4D97-AF65-F5344CB8AC3E}">
        <p14:creationId xmlns:p14="http://schemas.microsoft.com/office/powerpoint/2010/main" val="33153832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156200"/>
            <a:ext cx="10080624" cy="2403475"/>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3600" b="1" dirty="0">
                <a:solidFill>
                  <a:schemeClr val="tx1"/>
                </a:solidFill>
                <a:latin typeface="+mj-lt"/>
              </a:rPr>
              <a:t>UDBC</a:t>
            </a:r>
          </a:p>
          <a:p>
            <a:pPr marL="971550" lvl="1" indent="-4572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Unnecessary for yes/no pass/fail design, or </a:t>
            </a:r>
            <a:r>
              <a:rPr lang="en-US" altLang="en-US" sz="2400" b="1" dirty="0">
                <a:solidFill>
                  <a:schemeClr val="tx1"/>
                </a:solidFill>
                <a:latin typeface="+mj-lt"/>
                <a:cs typeface="Times New Roman" panose="02020603050405020304" pitchFamily="18" charset="0"/>
              </a:rPr>
              <a:t>where RF=1.0.</a:t>
            </a:r>
          </a:p>
          <a:p>
            <a:pPr marL="971550" lvl="1" indent="-4572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No effect where </a:t>
            </a:r>
            <a:r>
              <a:rPr lang="el-GR" altLang="en-US" sz="2400" b="1" dirty="0">
                <a:solidFill>
                  <a:schemeClr val="tx1"/>
                </a:solidFill>
                <a:latin typeface="Times New Roman" panose="02020603050405020304" pitchFamily="18" charset="0"/>
                <a:cs typeface="Times New Roman" panose="02020603050405020304" pitchFamily="18" charset="0"/>
              </a:rPr>
              <a:t>ε</a:t>
            </a:r>
            <a:r>
              <a:rPr lang="en-US" altLang="en-US" sz="2400" b="1" dirty="0">
                <a:solidFill>
                  <a:schemeClr val="tx1"/>
                </a:solidFill>
                <a:latin typeface="Times New Roman" panose="02020603050405020304" pitchFamily="18" charset="0"/>
                <a:cs typeface="Times New Roman" panose="02020603050405020304" pitchFamily="18" charset="0"/>
              </a:rPr>
              <a:t> ~ 0</a:t>
            </a:r>
            <a:r>
              <a:rPr lang="en-US" altLang="en-US" sz="2400" b="1" dirty="0">
                <a:solidFill>
                  <a:schemeClr val="tx1"/>
                </a:solidFill>
                <a:latin typeface="+mj-lt"/>
                <a:cs typeface="Times New Roman" panose="02020603050405020304" pitchFamily="18" charset="0"/>
              </a:rPr>
              <a:t> or RF~1.0</a:t>
            </a:r>
            <a:r>
              <a:rPr lang="en-US" altLang="en-US" sz="2400" b="1" dirty="0">
                <a:solidFill>
                  <a:schemeClr val="tx1"/>
                </a:solidFill>
                <a:latin typeface="+mj-lt"/>
              </a:rPr>
              <a:t>; otherwise, closer to RF=1.0.</a:t>
            </a:r>
          </a:p>
        </p:txBody>
      </p:sp>
      <p:pic>
        <p:nvPicPr>
          <p:cNvPr id="10" name="Picture 9">
            <a:extLst>
              <a:ext uri="{FF2B5EF4-FFF2-40B4-BE49-F238E27FC236}">
                <a16:creationId xmlns:a16="http://schemas.microsoft.com/office/drawing/2014/main" id="{5D02A23E-FE4F-41D3-3D38-0B22820670DC}"/>
              </a:ext>
            </a:extLst>
          </p:cNvPr>
          <p:cNvPicPr>
            <a:picLocks noChangeAspect="1"/>
          </p:cNvPicPr>
          <p:nvPr/>
        </p:nvPicPr>
        <p:blipFill>
          <a:blip r:embed="rId3"/>
          <a:stretch>
            <a:fillRect/>
          </a:stretch>
        </p:blipFill>
        <p:spPr>
          <a:xfrm>
            <a:off x="4762" y="0"/>
            <a:ext cx="10080625" cy="5380037"/>
          </a:xfrm>
          <a:prstGeom prst="rect">
            <a:avLst/>
          </a:prstGeom>
        </p:spPr>
      </p:pic>
    </p:spTree>
    <p:extLst>
      <p:ext uri="{BB962C8B-B14F-4D97-AF65-F5344CB8AC3E}">
        <p14:creationId xmlns:p14="http://schemas.microsoft.com/office/powerpoint/2010/main" val="7887321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1" y="5380037"/>
            <a:ext cx="10080624" cy="21796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1200150" lvl="1" indent="-4572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MCFT shear capacity is load dependent.</a:t>
            </a:r>
          </a:p>
          <a:p>
            <a:pPr marL="1200150" lvl="1" indent="-4572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Higher loads can reduce capacity.</a:t>
            </a:r>
          </a:p>
          <a:p>
            <a:pPr marL="1200150" lvl="1" indent="-457200" eaLnBrk="1">
              <a:lnSpc>
                <a:spcPct val="101000"/>
              </a:lnSpc>
              <a:spcAft>
                <a:spcPct val="0"/>
              </a:spcAft>
              <a:buClrTx/>
              <a:buFont typeface="Arial" panose="020B0604020202020204" pitchFamily="34" charset="0"/>
              <a:buChar char="•"/>
            </a:pPr>
            <a:r>
              <a:rPr lang="en-US" altLang="en-US" sz="2400" b="1" dirty="0">
                <a:solidFill>
                  <a:schemeClr val="tx1"/>
                </a:solidFill>
                <a:latin typeface="+mj-lt"/>
              </a:rPr>
              <a:t>UDBC just matches the capacity to the load</a:t>
            </a:r>
            <a:r>
              <a:rPr lang="en-US" altLang="en-US" sz="2400" b="1" dirty="0">
                <a:solidFill>
                  <a:schemeClr val="tx1"/>
                </a:solidFill>
                <a:latin typeface="+mj-lt"/>
                <a:cs typeface="Times New Roman" panose="02020603050405020304" pitchFamily="18" charset="0"/>
              </a:rPr>
              <a:t>.</a:t>
            </a:r>
            <a:endParaRPr lang="en-US" altLang="en-US" sz="2400" b="1" dirty="0">
              <a:solidFill>
                <a:schemeClr val="tx1"/>
              </a:solidFill>
              <a:latin typeface="+mj-lt"/>
            </a:endParaRPr>
          </a:p>
        </p:txBody>
      </p:sp>
      <p:pic>
        <p:nvPicPr>
          <p:cNvPr id="6" name="Picture 5">
            <a:extLst>
              <a:ext uri="{FF2B5EF4-FFF2-40B4-BE49-F238E27FC236}">
                <a16:creationId xmlns:a16="http://schemas.microsoft.com/office/drawing/2014/main" id="{5544BD23-0269-169C-B524-F4ED993EBACF}"/>
              </a:ext>
            </a:extLst>
          </p:cNvPr>
          <p:cNvPicPr>
            <a:picLocks noChangeAspect="1"/>
          </p:cNvPicPr>
          <p:nvPr/>
        </p:nvPicPr>
        <p:blipFill>
          <a:blip r:embed="rId3"/>
          <a:stretch>
            <a:fillRect/>
          </a:stretch>
        </p:blipFill>
        <p:spPr>
          <a:xfrm>
            <a:off x="-56059" y="0"/>
            <a:ext cx="10136684" cy="5380037"/>
          </a:xfrm>
          <a:prstGeom prst="rect">
            <a:avLst/>
          </a:prstGeom>
        </p:spPr>
      </p:pic>
    </p:spTree>
    <p:extLst>
      <p:ext uri="{BB962C8B-B14F-4D97-AF65-F5344CB8AC3E}">
        <p14:creationId xmlns:p14="http://schemas.microsoft.com/office/powerpoint/2010/main" val="339797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6183313" y="5151437"/>
            <a:ext cx="3886199" cy="24082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3600" b="1" dirty="0">
                <a:solidFill>
                  <a:schemeClr val="tx1"/>
                </a:solidFill>
                <a:latin typeface="+mj-lt"/>
              </a:rPr>
              <a:t>51 tons</a:t>
            </a:r>
          </a:p>
          <a:p>
            <a:pPr algn="ctr" eaLnBrk="1">
              <a:lnSpc>
                <a:spcPct val="101000"/>
              </a:lnSpc>
              <a:spcAft>
                <a:spcPct val="0"/>
              </a:spcAft>
              <a:buClrTx/>
              <a:buFontTx/>
              <a:buNone/>
            </a:pPr>
            <a:r>
              <a:rPr lang="en-US" altLang="en-US" sz="2400" b="1" dirty="0">
                <a:solidFill>
                  <a:schemeClr val="tx1"/>
                </a:solidFill>
                <a:latin typeface="+mj-lt"/>
              </a:rPr>
              <a:t>FL120, </a:t>
            </a:r>
            <a:r>
              <a:rPr lang="en-US" altLang="en-US" sz="2400" b="1" dirty="0" err="1">
                <a:solidFill>
                  <a:schemeClr val="tx1"/>
                </a:solidFill>
                <a:latin typeface="Times New Roman" panose="02020603050405020304" pitchFamily="18" charset="0"/>
                <a:cs typeface="Times New Roman" panose="02020603050405020304" pitchFamily="18" charset="0"/>
              </a:rPr>
              <a:t>γ</a:t>
            </a:r>
            <a:r>
              <a:rPr lang="en-US" altLang="en-US" sz="2400" b="1" baseline="-25000" dirty="0" err="1">
                <a:solidFill>
                  <a:schemeClr val="tx1"/>
                </a:solidFill>
                <a:latin typeface="Times New Roman" panose="02020603050405020304" pitchFamily="18" charset="0"/>
                <a:cs typeface="Times New Roman" panose="02020603050405020304" pitchFamily="18" charset="0"/>
              </a:rPr>
              <a:t>LL</a:t>
            </a:r>
            <a:r>
              <a:rPr lang="en-US" altLang="en-US" sz="2400" b="1" dirty="0">
                <a:solidFill>
                  <a:schemeClr val="tx1"/>
                </a:solidFill>
                <a:latin typeface="Times New Roman" panose="02020603050405020304" pitchFamily="18" charset="0"/>
                <a:cs typeface="Times New Roman" panose="02020603050405020304" pitchFamily="18" charset="0"/>
              </a:rPr>
              <a:t> = 1.147</a:t>
            </a:r>
          </a:p>
          <a:p>
            <a:pPr algn="ctr" eaLnBrk="1">
              <a:lnSpc>
                <a:spcPct val="101000"/>
              </a:lnSpc>
              <a:spcAft>
                <a:spcPct val="0"/>
              </a:spcAft>
              <a:buClrTx/>
              <a:buFontTx/>
              <a:buNone/>
            </a:pPr>
            <a:r>
              <a:rPr lang="el-GR" altLang="en-US" sz="2400" b="1" dirty="0">
                <a:solidFill>
                  <a:schemeClr val="tx1"/>
                </a:solidFill>
                <a:latin typeface="Times New Roman" panose="02020603050405020304" pitchFamily="18" charset="0"/>
                <a:cs typeface="Times New Roman" panose="02020603050405020304" pitchFamily="18" charset="0"/>
              </a:rPr>
              <a:t>ε</a:t>
            </a:r>
            <a:r>
              <a:rPr lang="en-US" altLang="en-US" sz="2400" b="1" baseline="-25000" dirty="0">
                <a:solidFill>
                  <a:schemeClr val="tx1"/>
                </a:solidFill>
                <a:latin typeface="Times New Roman" panose="02020603050405020304" pitchFamily="18" charset="0"/>
                <a:cs typeface="Times New Roman" panose="02020603050405020304" pitchFamily="18" charset="0"/>
              </a:rPr>
              <a:t>eq.1.147∙60 tons</a:t>
            </a:r>
            <a:r>
              <a:rPr lang="en-US" altLang="en-US" sz="2400" b="1" dirty="0">
                <a:solidFill>
                  <a:schemeClr val="tx1"/>
                </a:solidFill>
                <a:latin typeface="Times New Roman" panose="02020603050405020304" pitchFamily="18" charset="0"/>
                <a:cs typeface="Times New Roman" panose="02020603050405020304" pitchFamily="18" charset="0"/>
              </a:rPr>
              <a:t> = </a:t>
            </a:r>
            <a:r>
              <a:rPr lang="el-GR" altLang="en-US" sz="2400" b="1" dirty="0">
                <a:solidFill>
                  <a:schemeClr val="tx1"/>
                </a:solidFill>
                <a:latin typeface="Times New Roman" panose="02020603050405020304" pitchFamily="18" charset="0"/>
                <a:cs typeface="Times New Roman" panose="02020603050405020304" pitchFamily="18" charset="0"/>
              </a:rPr>
              <a:t>ε</a:t>
            </a:r>
            <a:r>
              <a:rPr lang="en-US" altLang="en-US" sz="2400" b="1" baseline="-25000" dirty="0">
                <a:solidFill>
                  <a:schemeClr val="tx1"/>
                </a:solidFill>
                <a:latin typeface="Times New Roman" panose="02020603050405020304" pitchFamily="18" charset="0"/>
                <a:cs typeface="Times New Roman" panose="02020603050405020304" pitchFamily="18" charset="0"/>
              </a:rPr>
              <a:t>result 1.35∙60 tons</a:t>
            </a:r>
          </a:p>
          <a:p>
            <a:pPr algn="ctr" eaLnBrk="1">
              <a:lnSpc>
                <a:spcPct val="101000"/>
              </a:lnSpc>
              <a:spcAft>
                <a:spcPct val="0"/>
              </a:spcAft>
              <a:buClrTx/>
              <a:buFontTx/>
              <a:buNone/>
            </a:pPr>
            <a:endParaRPr lang="en-US" altLang="en-US" sz="3600" b="1" dirty="0">
              <a:solidFill>
                <a:schemeClr val="tx1"/>
              </a:solidFill>
              <a:latin typeface="+mj-lt"/>
            </a:endParaRPr>
          </a:p>
        </p:txBody>
      </p:sp>
      <p:pic>
        <p:nvPicPr>
          <p:cNvPr id="5" name="Picture 4">
            <a:extLst>
              <a:ext uri="{FF2B5EF4-FFF2-40B4-BE49-F238E27FC236}">
                <a16:creationId xmlns:a16="http://schemas.microsoft.com/office/drawing/2014/main" id="{664A2549-4195-B6BC-67EB-A47B763C7ECE}"/>
              </a:ext>
            </a:extLst>
          </p:cNvPr>
          <p:cNvPicPr>
            <a:picLocks noChangeAspect="1"/>
          </p:cNvPicPr>
          <p:nvPr/>
        </p:nvPicPr>
        <p:blipFill>
          <a:blip r:embed="rId3"/>
          <a:stretch>
            <a:fillRect/>
          </a:stretch>
        </p:blipFill>
        <p:spPr>
          <a:xfrm>
            <a:off x="1" y="0"/>
            <a:ext cx="6183312" cy="7559675"/>
          </a:xfrm>
          <a:prstGeom prst="rect">
            <a:avLst/>
          </a:prstGeom>
        </p:spPr>
      </p:pic>
      <p:sp>
        <p:nvSpPr>
          <p:cNvPr id="10" name="Text Box 1">
            <a:extLst>
              <a:ext uri="{FF2B5EF4-FFF2-40B4-BE49-F238E27FC236}">
                <a16:creationId xmlns:a16="http://schemas.microsoft.com/office/drawing/2014/main" id="{3E2A0BEB-6E2C-A7F4-C7D3-51E25B67CB0C}"/>
              </a:ext>
            </a:extLst>
          </p:cNvPr>
          <p:cNvSpPr txBox="1">
            <a:spLocks noChangeArrowheads="1"/>
          </p:cNvSpPr>
          <p:nvPr/>
        </p:nvSpPr>
        <p:spPr bwMode="auto">
          <a:xfrm>
            <a:off x="6183312" y="122237"/>
            <a:ext cx="3657601" cy="2286000"/>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3600" b="1" dirty="0">
                <a:solidFill>
                  <a:schemeClr val="tx1"/>
                </a:solidFill>
                <a:latin typeface="+mj-lt"/>
              </a:rPr>
              <a:t>44 tons</a:t>
            </a:r>
          </a:p>
          <a:p>
            <a:pPr algn="ctr" eaLnBrk="1">
              <a:lnSpc>
                <a:spcPct val="101000"/>
              </a:lnSpc>
              <a:spcAft>
                <a:spcPct val="0"/>
              </a:spcAft>
              <a:buClrTx/>
              <a:buFontTx/>
              <a:buNone/>
            </a:pPr>
            <a:r>
              <a:rPr lang="en-US" altLang="en-US" sz="2400" b="1" dirty="0">
                <a:solidFill>
                  <a:schemeClr val="tx1"/>
                </a:solidFill>
                <a:latin typeface="+mj-lt"/>
              </a:rPr>
              <a:t>FL120, </a:t>
            </a:r>
            <a:r>
              <a:rPr lang="en-US" altLang="en-US" sz="2400" b="1" dirty="0" err="1">
                <a:solidFill>
                  <a:schemeClr val="tx1"/>
                </a:solidFill>
                <a:latin typeface="Times New Roman" panose="02020603050405020304" pitchFamily="18" charset="0"/>
                <a:cs typeface="Times New Roman" panose="02020603050405020304" pitchFamily="18" charset="0"/>
              </a:rPr>
              <a:t>γ</a:t>
            </a:r>
            <a:r>
              <a:rPr lang="en-US" altLang="en-US" sz="2400" b="1" baseline="-25000" dirty="0" err="1">
                <a:solidFill>
                  <a:schemeClr val="tx1"/>
                </a:solidFill>
                <a:latin typeface="Times New Roman" panose="02020603050405020304" pitchFamily="18" charset="0"/>
                <a:cs typeface="Times New Roman" panose="02020603050405020304" pitchFamily="18" charset="0"/>
              </a:rPr>
              <a:t>LL</a:t>
            </a:r>
            <a:r>
              <a:rPr lang="en-US" altLang="en-US" sz="2400" b="1" dirty="0">
                <a:solidFill>
                  <a:schemeClr val="tx1"/>
                </a:solidFill>
                <a:latin typeface="Times New Roman" panose="02020603050405020304" pitchFamily="18" charset="0"/>
                <a:cs typeface="Times New Roman" panose="02020603050405020304" pitchFamily="18" charset="0"/>
              </a:rPr>
              <a:t> = 1.35</a:t>
            </a:r>
          </a:p>
          <a:p>
            <a:pPr algn="ctr" eaLnBrk="1">
              <a:lnSpc>
                <a:spcPct val="101000"/>
              </a:lnSpc>
              <a:spcAft>
                <a:spcPct val="0"/>
              </a:spcAft>
              <a:buClrTx/>
              <a:buFontTx/>
              <a:buNone/>
            </a:pPr>
            <a:r>
              <a:rPr lang="el-GR" altLang="en-US" sz="2400" b="1" dirty="0">
                <a:solidFill>
                  <a:schemeClr val="tx1"/>
                </a:solidFill>
                <a:latin typeface="Times New Roman" panose="02020603050405020304" pitchFamily="18" charset="0"/>
                <a:cs typeface="Times New Roman" panose="02020603050405020304" pitchFamily="18" charset="0"/>
              </a:rPr>
              <a:t>ε</a:t>
            </a:r>
            <a:r>
              <a:rPr lang="en-US" altLang="en-US" sz="2400" b="1" baseline="-25000" dirty="0">
                <a:solidFill>
                  <a:schemeClr val="tx1"/>
                </a:solidFill>
                <a:latin typeface="Times New Roman" panose="02020603050405020304" pitchFamily="18" charset="0"/>
                <a:cs typeface="Times New Roman" panose="02020603050405020304" pitchFamily="18" charset="0"/>
              </a:rPr>
              <a:t>eq.1.35∙60 tons</a:t>
            </a:r>
            <a:r>
              <a:rPr lang="en-US" altLang="en-US" sz="2400" b="1" dirty="0">
                <a:solidFill>
                  <a:schemeClr val="tx1"/>
                </a:solidFill>
                <a:latin typeface="Times New Roman" panose="02020603050405020304" pitchFamily="18" charset="0"/>
                <a:cs typeface="Times New Roman" panose="02020603050405020304" pitchFamily="18" charset="0"/>
              </a:rPr>
              <a:t> &gt; </a:t>
            </a:r>
            <a:r>
              <a:rPr lang="el-GR" altLang="en-US" sz="2400" b="1" dirty="0">
                <a:solidFill>
                  <a:schemeClr val="tx1"/>
                </a:solidFill>
                <a:latin typeface="Times New Roman" panose="02020603050405020304" pitchFamily="18" charset="0"/>
                <a:cs typeface="Times New Roman" panose="02020603050405020304" pitchFamily="18" charset="0"/>
              </a:rPr>
              <a:t>ε</a:t>
            </a:r>
            <a:r>
              <a:rPr lang="en-US" altLang="en-US" sz="2400" b="1" baseline="-25000" dirty="0">
                <a:solidFill>
                  <a:schemeClr val="tx1"/>
                </a:solidFill>
                <a:latin typeface="Times New Roman" panose="02020603050405020304" pitchFamily="18" charset="0"/>
                <a:cs typeface="Times New Roman" panose="02020603050405020304" pitchFamily="18" charset="0"/>
              </a:rPr>
              <a:t>result 1.35∙44 tons</a:t>
            </a:r>
          </a:p>
        </p:txBody>
      </p:sp>
      <p:sp>
        <p:nvSpPr>
          <p:cNvPr id="11" name="Text Box 1">
            <a:extLst>
              <a:ext uri="{FF2B5EF4-FFF2-40B4-BE49-F238E27FC236}">
                <a16:creationId xmlns:a16="http://schemas.microsoft.com/office/drawing/2014/main" id="{A884E6A6-E588-189C-46B9-DE570E1D603F}"/>
              </a:ext>
            </a:extLst>
          </p:cNvPr>
          <p:cNvSpPr txBox="1">
            <a:spLocks noChangeArrowheads="1"/>
          </p:cNvSpPr>
          <p:nvPr/>
        </p:nvSpPr>
        <p:spPr bwMode="auto">
          <a:xfrm>
            <a:off x="6183313" y="2636837"/>
            <a:ext cx="3657600" cy="2286000"/>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3600" b="1" dirty="0">
                <a:solidFill>
                  <a:schemeClr val="tx1"/>
                </a:solidFill>
                <a:latin typeface="+mj-lt"/>
              </a:rPr>
              <a:t>51 tons</a:t>
            </a:r>
          </a:p>
          <a:p>
            <a:pPr algn="ctr" eaLnBrk="1">
              <a:lnSpc>
                <a:spcPct val="101000"/>
              </a:lnSpc>
              <a:spcAft>
                <a:spcPct val="0"/>
              </a:spcAft>
              <a:buClrTx/>
              <a:buFontTx/>
              <a:buNone/>
            </a:pPr>
            <a:r>
              <a:rPr lang="en-US" altLang="en-US" sz="2400" b="1" dirty="0">
                <a:solidFill>
                  <a:schemeClr val="tx1"/>
                </a:solidFill>
                <a:latin typeface="+mj-lt"/>
              </a:rPr>
              <a:t>FL102, </a:t>
            </a:r>
            <a:r>
              <a:rPr lang="en-US" altLang="en-US" sz="2400" b="1" dirty="0" err="1">
                <a:solidFill>
                  <a:schemeClr val="tx1"/>
                </a:solidFill>
                <a:latin typeface="Times New Roman" panose="02020603050405020304" pitchFamily="18" charset="0"/>
                <a:cs typeface="Times New Roman" panose="02020603050405020304" pitchFamily="18" charset="0"/>
              </a:rPr>
              <a:t>γ</a:t>
            </a:r>
            <a:r>
              <a:rPr lang="en-US" altLang="en-US" sz="2400" b="1" baseline="-25000" dirty="0" err="1">
                <a:solidFill>
                  <a:schemeClr val="tx1"/>
                </a:solidFill>
                <a:latin typeface="Times New Roman" panose="02020603050405020304" pitchFamily="18" charset="0"/>
                <a:cs typeface="Times New Roman" panose="02020603050405020304" pitchFamily="18" charset="0"/>
              </a:rPr>
              <a:t>LL</a:t>
            </a:r>
            <a:r>
              <a:rPr lang="en-US" altLang="en-US" sz="2400" b="1" dirty="0">
                <a:solidFill>
                  <a:schemeClr val="tx1"/>
                </a:solidFill>
                <a:latin typeface="Times New Roman" panose="02020603050405020304" pitchFamily="18" charset="0"/>
                <a:cs typeface="Times New Roman" panose="02020603050405020304" pitchFamily="18" charset="0"/>
              </a:rPr>
              <a:t> = 1.35</a:t>
            </a:r>
          </a:p>
          <a:p>
            <a:pPr algn="ctr" eaLnBrk="1">
              <a:lnSpc>
                <a:spcPct val="101000"/>
              </a:lnSpc>
              <a:spcAft>
                <a:spcPct val="0"/>
              </a:spcAft>
              <a:buClrTx/>
              <a:buFontTx/>
              <a:buNone/>
            </a:pPr>
            <a:r>
              <a:rPr lang="el-GR" altLang="en-US" sz="2400" b="1" dirty="0">
                <a:solidFill>
                  <a:schemeClr val="tx1"/>
                </a:solidFill>
                <a:latin typeface="Times New Roman" panose="02020603050405020304" pitchFamily="18" charset="0"/>
                <a:cs typeface="Times New Roman" panose="02020603050405020304" pitchFamily="18" charset="0"/>
              </a:rPr>
              <a:t>ε</a:t>
            </a:r>
            <a:r>
              <a:rPr lang="en-US" altLang="en-US" sz="2400" b="1" baseline="-25000" dirty="0">
                <a:solidFill>
                  <a:schemeClr val="tx1"/>
                </a:solidFill>
                <a:latin typeface="Times New Roman" panose="02020603050405020304" pitchFamily="18" charset="0"/>
                <a:cs typeface="Times New Roman" panose="02020603050405020304" pitchFamily="18" charset="0"/>
              </a:rPr>
              <a:t>eq.1.35∙51 tons</a:t>
            </a:r>
            <a:r>
              <a:rPr lang="en-US" altLang="en-US" sz="2400" b="1" dirty="0">
                <a:solidFill>
                  <a:schemeClr val="tx1"/>
                </a:solidFill>
                <a:latin typeface="Times New Roman" panose="02020603050405020304" pitchFamily="18" charset="0"/>
                <a:cs typeface="Times New Roman" panose="02020603050405020304" pitchFamily="18" charset="0"/>
              </a:rPr>
              <a:t> = </a:t>
            </a:r>
            <a:r>
              <a:rPr lang="el-GR" altLang="en-US" sz="2400" b="1" dirty="0">
                <a:solidFill>
                  <a:schemeClr val="tx1"/>
                </a:solidFill>
                <a:latin typeface="Times New Roman" panose="02020603050405020304" pitchFamily="18" charset="0"/>
                <a:cs typeface="Times New Roman" panose="02020603050405020304" pitchFamily="18" charset="0"/>
              </a:rPr>
              <a:t>ε</a:t>
            </a:r>
            <a:r>
              <a:rPr lang="en-US" altLang="en-US" sz="2400" b="1" baseline="-25000" dirty="0">
                <a:solidFill>
                  <a:schemeClr val="tx1"/>
                </a:solidFill>
                <a:latin typeface="Times New Roman" panose="02020603050405020304" pitchFamily="18" charset="0"/>
                <a:cs typeface="Times New Roman" panose="02020603050405020304" pitchFamily="18" charset="0"/>
              </a:rPr>
              <a:t>result 1.35∙51 tons</a:t>
            </a:r>
          </a:p>
        </p:txBody>
      </p:sp>
      <p:cxnSp>
        <p:nvCxnSpPr>
          <p:cNvPr id="13" name="Straight Connector 12">
            <a:extLst>
              <a:ext uri="{FF2B5EF4-FFF2-40B4-BE49-F238E27FC236}">
                <a16:creationId xmlns:a16="http://schemas.microsoft.com/office/drawing/2014/main" id="{B08B7CDB-1BEB-FCAE-F9A5-031841070979}"/>
              </a:ext>
            </a:extLst>
          </p:cNvPr>
          <p:cNvCxnSpPr/>
          <p:nvPr/>
        </p:nvCxnSpPr>
        <p:spPr bwMode="auto">
          <a:xfrm>
            <a:off x="703262" y="198437"/>
            <a:ext cx="427038" cy="0"/>
          </a:xfrm>
          <a:prstGeom prst="line">
            <a:avLst/>
          </a:prstGeom>
          <a:solidFill>
            <a:srgbClr val="00B8FF"/>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356EB5C7-128F-9DFB-A40E-23AE01BA1304}"/>
              </a:ext>
            </a:extLst>
          </p:cNvPr>
          <p:cNvCxnSpPr/>
          <p:nvPr/>
        </p:nvCxnSpPr>
        <p:spPr bwMode="auto">
          <a:xfrm>
            <a:off x="747712" y="2719387"/>
            <a:ext cx="427038" cy="0"/>
          </a:xfrm>
          <a:prstGeom prst="line">
            <a:avLst/>
          </a:prstGeom>
          <a:solidFill>
            <a:srgbClr val="00B8FF"/>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8D18675-A7A6-F008-0261-D126C2DA7DBF}"/>
              </a:ext>
            </a:extLst>
          </p:cNvPr>
          <p:cNvCxnSpPr/>
          <p:nvPr/>
        </p:nvCxnSpPr>
        <p:spPr bwMode="auto">
          <a:xfrm>
            <a:off x="1281112" y="5316537"/>
            <a:ext cx="427038" cy="0"/>
          </a:xfrm>
          <a:prstGeom prst="line">
            <a:avLst/>
          </a:prstGeom>
          <a:solidFill>
            <a:srgbClr val="00B8FF"/>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213590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0" y="5380037"/>
            <a:ext cx="10080624" cy="21796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UDBC</a:t>
            </a:r>
          </a:p>
          <a:p>
            <a:pPr marL="1200150" lvl="1" indent="-457200" eaLnBrk="1">
              <a:lnSpc>
                <a:spcPct val="101000"/>
              </a:lnSpc>
              <a:spcAft>
                <a:spcPct val="0"/>
              </a:spcAft>
              <a:buClrTx/>
              <a:buFontTx/>
              <a:buAutoNum type="arabicParenBoth"/>
            </a:pPr>
            <a:r>
              <a:rPr lang="en-US" altLang="en-US" sz="2400" b="1" dirty="0">
                <a:solidFill>
                  <a:schemeClr val="tx1"/>
                </a:solidFill>
                <a:latin typeface="+mj-lt"/>
              </a:rPr>
              <a:t>Report RF</a:t>
            </a:r>
            <a:r>
              <a:rPr lang="en-US" altLang="en-US" sz="2400" b="1" baseline="-25000" dirty="0">
                <a:solidFill>
                  <a:schemeClr val="tx1"/>
                </a:solidFill>
                <a:latin typeface="+mj-lt"/>
              </a:rPr>
              <a:t>FL120</a:t>
            </a:r>
            <a:r>
              <a:rPr lang="en-US" altLang="en-US" sz="2400" b="1" dirty="0">
                <a:solidFill>
                  <a:schemeClr val="tx1"/>
                </a:solidFill>
                <a:latin typeface="+mj-lt"/>
              </a:rPr>
              <a:t> = 0.85 at </a:t>
            </a:r>
            <a:r>
              <a:rPr lang="el-GR" altLang="en-US" sz="2400" b="1" dirty="0">
                <a:solidFill>
                  <a:schemeClr val="tx1"/>
                </a:solidFill>
                <a:latin typeface="Times New Roman" panose="02020603050405020304" pitchFamily="18" charset="0"/>
                <a:cs typeface="Times New Roman" panose="02020603050405020304" pitchFamily="18" charset="0"/>
              </a:rPr>
              <a:t>γ</a:t>
            </a:r>
            <a:r>
              <a:rPr lang="en-US" altLang="en-US" sz="2400" b="1" dirty="0">
                <a:solidFill>
                  <a:schemeClr val="tx1"/>
                </a:solidFill>
                <a:latin typeface="+mj-lt"/>
                <a:cs typeface="Times New Roman" panose="02020603050405020304" pitchFamily="18" charset="0"/>
              </a:rPr>
              <a:t>LL = 1.35; 0.85</a:t>
            </a: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a:solidFill>
                  <a:schemeClr val="tx1"/>
                </a:solidFill>
                <a:latin typeface="+mj-lt"/>
                <a:cs typeface="Times New Roman" panose="02020603050405020304" pitchFamily="18" charset="0"/>
              </a:rPr>
              <a:t>60=51 tons.</a:t>
            </a:r>
          </a:p>
          <a:p>
            <a:pPr marL="1200150" lvl="1" indent="-457200" eaLnBrk="1">
              <a:lnSpc>
                <a:spcPct val="101000"/>
              </a:lnSpc>
              <a:spcAft>
                <a:spcPct val="0"/>
              </a:spcAft>
              <a:buClrTx/>
              <a:buFontTx/>
              <a:buAutoNum type="arabicParenBoth"/>
            </a:pPr>
            <a:r>
              <a:rPr lang="en-US" altLang="en-US" sz="2400" b="1" dirty="0">
                <a:solidFill>
                  <a:schemeClr val="tx1"/>
                </a:solidFill>
                <a:latin typeface="+mj-lt"/>
                <a:cs typeface="Times New Roman" panose="02020603050405020304" pitchFamily="18" charset="0"/>
              </a:rPr>
              <a:t>Know non-UDBC MCFT </a:t>
            </a:r>
            <a:r>
              <a:rPr lang="en-US" altLang="en-US" sz="2400" b="1" dirty="0" err="1">
                <a:solidFill>
                  <a:schemeClr val="tx1"/>
                </a:solidFill>
                <a:latin typeface="+mj-lt"/>
                <a:cs typeface="Times New Roman" panose="02020603050405020304" pitchFamily="18" charset="0"/>
              </a:rPr>
              <a:t>RF</a:t>
            </a:r>
            <a:r>
              <a:rPr lang="en-US" altLang="en-US" sz="2400" b="1" baseline="-25000" dirty="0" err="1">
                <a:solidFill>
                  <a:schemeClr val="tx1"/>
                </a:solidFill>
                <a:latin typeface="+mj-lt"/>
                <a:cs typeface="Times New Roman" panose="02020603050405020304" pitchFamily="18" charset="0"/>
              </a:rPr>
              <a:t>shear</a:t>
            </a:r>
            <a:r>
              <a:rPr lang="en-US" altLang="en-US" sz="2400" b="1" dirty="0">
                <a:solidFill>
                  <a:schemeClr val="tx1"/>
                </a:solidFill>
                <a:latin typeface="+mj-lt"/>
                <a:cs typeface="Times New Roman" panose="02020603050405020304" pitchFamily="18" charset="0"/>
              </a:rPr>
              <a:t> &gt; 1.00 is unconservative.</a:t>
            </a:r>
          </a:p>
          <a:p>
            <a:pPr marL="1200150" lvl="1" indent="-457200" eaLnBrk="1">
              <a:lnSpc>
                <a:spcPct val="101000"/>
              </a:lnSpc>
              <a:spcAft>
                <a:spcPct val="0"/>
              </a:spcAft>
              <a:buClrTx/>
              <a:buFontTx/>
              <a:buAutoNum type="arabicParenBoth"/>
            </a:pPr>
            <a:r>
              <a:rPr lang="en-US" altLang="en-US" sz="2400" b="1" dirty="0">
                <a:solidFill>
                  <a:schemeClr val="tx1"/>
                </a:solidFill>
                <a:latin typeface="+mj-lt"/>
                <a:cs typeface="Times New Roman" panose="02020603050405020304" pitchFamily="18" charset="0"/>
              </a:rPr>
              <a:t>BrR can perform UDBC natively</a:t>
            </a:r>
            <a:endParaRPr lang="en-US" altLang="en-US" sz="2400" b="1" dirty="0">
              <a:solidFill>
                <a:schemeClr val="tx1"/>
              </a:solidFill>
              <a:latin typeface="+mj-lt"/>
            </a:endParaRPr>
          </a:p>
        </p:txBody>
      </p:sp>
      <p:pic>
        <p:nvPicPr>
          <p:cNvPr id="13" name="Picture 12">
            <a:extLst>
              <a:ext uri="{FF2B5EF4-FFF2-40B4-BE49-F238E27FC236}">
                <a16:creationId xmlns:a16="http://schemas.microsoft.com/office/drawing/2014/main" id="{B4904580-FC37-6955-1260-77FF5716F615}"/>
              </a:ext>
            </a:extLst>
          </p:cNvPr>
          <p:cNvPicPr>
            <a:picLocks noChangeAspect="1"/>
          </p:cNvPicPr>
          <p:nvPr/>
        </p:nvPicPr>
        <p:blipFill>
          <a:blip r:embed="rId3"/>
          <a:stretch>
            <a:fillRect/>
          </a:stretch>
        </p:blipFill>
        <p:spPr>
          <a:xfrm>
            <a:off x="0" y="0"/>
            <a:ext cx="10094913" cy="5380037"/>
          </a:xfrm>
          <a:prstGeom prst="rect">
            <a:avLst/>
          </a:prstGeom>
        </p:spPr>
      </p:pic>
      <p:sp>
        <p:nvSpPr>
          <p:cNvPr id="14" name="Rectangle 13">
            <a:extLst>
              <a:ext uri="{FF2B5EF4-FFF2-40B4-BE49-F238E27FC236}">
                <a16:creationId xmlns:a16="http://schemas.microsoft.com/office/drawing/2014/main" id="{10FF55D9-C31D-2C25-08A1-E64B5BD81563}"/>
              </a:ext>
            </a:extLst>
          </p:cNvPr>
          <p:cNvSpPr/>
          <p:nvPr/>
        </p:nvSpPr>
        <p:spPr bwMode="auto">
          <a:xfrm>
            <a:off x="2735990" y="940832"/>
            <a:ext cx="768350" cy="287337"/>
          </a:xfrm>
          <a:prstGeom prst="rect">
            <a:avLst/>
          </a:prstGeom>
          <a:noFill/>
          <a:ln w="25400"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cs typeface="Arial Unicode MS" panose="020B0604020202020204" pitchFamily="34" charset="-128"/>
            </a:endParaRPr>
          </a:p>
        </p:txBody>
      </p:sp>
      <p:sp>
        <p:nvSpPr>
          <p:cNvPr id="15" name="Rectangle 14">
            <a:extLst>
              <a:ext uri="{FF2B5EF4-FFF2-40B4-BE49-F238E27FC236}">
                <a16:creationId xmlns:a16="http://schemas.microsoft.com/office/drawing/2014/main" id="{7683674A-C09D-3688-5FB5-A6D558F5EB6F}"/>
              </a:ext>
            </a:extLst>
          </p:cNvPr>
          <p:cNvSpPr/>
          <p:nvPr/>
        </p:nvSpPr>
        <p:spPr bwMode="auto">
          <a:xfrm>
            <a:off x="2736678" y="2441319"/>
            <a:ext cx="768350" cy="287337"/>
          </a:xfrm>
          <a:prstGeom prst="rect">
            <a:avLst/>
          </a:prstGeom>
          <a:noFill/>
          <a:ln w="25400"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cs typeface="Arial Unicode MS" panose="020B0604020202020204" pitchFamily="34" charset="-128"/>
            </a:endParaRPr>
          </a:p>
        </p:txBody>
      </p:sp>
      <p:sp>
        <p:nvSpPr>
          <p:cNvPr id="16" name="Rectangle 15">
            <a:extLst>
              <a:ext uri="{FF2B5EF4-FFF2-40B4-BE49-F238E27FC236}">
                <a16:creationId xmlns:a16="http://schemas.microsoft.com/office/drawing/2014/main" id="{A5DB73EF-A70D-C50F-61AF-8354A09C5B0D}"/>
              </a:ext>
            </a:extLst>
          </p:cNvPr>
          <p:cNvSpPr/>
          <p:nvPr/>
        </p:nvSpPr>
        <p:spPr bwMode="auto">
          <a:xfrm>
            <a:off x="2884058" y="3959013"/>
            <a:ext cx="768350" cy="287337"/>
          </a:xfrm>
          <a:prstGeom prst="rect">
            <a:avLst/>
          </a:prstGeom>
          <a:noFill/>
          <a:ln w="25400"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cs typeface="Arial Unicode MS" panose="020B0604020202020204" pitchFamily="34" charset="-128"/>
            </a:endParaRPr>
          </a:p>
        </p:txBody>
      </p:sp>
      <p:cxnSp>
        <p:nvCxnSpPr>
          <p:cNvPr id="18" name="Straight Connector 17">
            <a:extLst>
              <a:ext uri="{FF2B5EF4-FFF2-40B4-BE49-F238E27FC236}">
                <a16:creationId xmlns:a16="http://schemas.microsoft.com/office/drawing/2014/main" id="{4EE1D99B-0540-541C-4957-E4F51786337D}"/>
              </a:ext>
            </a:extLst>
          </p:cNvPr>
          <p:cNvCxnSpPr/>
          <p:nvPr/>
        </p:nvCxnSpPr>
        <p:spPr bwMode="auto">
          <a:xfrm>
            <a:off x="8458200" y="1354270"/>
            <a:ext cx="869950" cy="0"/>
          </a:xfrm>
          <a:prstGeom prst="line">
            <a:avLst/>
          </a:prstGeom>
          <a:solidFill>
            <a:srgbClr val="00B8FF"/>
          </a:solidFill>
          <a:ln w="25400"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644F4198-6854-70FE-8803-63B3C74D8421}"/>
              </a:ext>
            </a:extLst>
          </p:cNvPr>
          <p:cNvCxnSpPr/>
          <p:nvPr/>
        </p:nvCxnSpPr>
        <p:spPr bwMode="auto">
          <a:xfrm>
            <a:off x="8591550" y="2873119"/>
            <a:ext cx="869950" cy="0"/>
          </a:xfrm>
          <a:prstGeom prst="line">
            <a:avLst/>
          </a:prstGeom>
          <a:solidFill>
            <a:srgbClr val="00B8FF"/>
          </a:solidFill>
          <a:ln w="25400"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DC4067F7-ADD1-95F6-55B6-650BB568618E}"/>
              </a:ext>
            </a:extLst>
          </p:cNvPr>
          <p:cNvCxnSpPr/>
          <p:nvPr/>
        </p:nvCxnSpPr>
        <p:spPr bwMode="auto">
          <a:xfrm>
            <a:off x="8585200" y="4379784"/>
            <a:ext cx="869950" cy="0"/>
          </a:xfrm>
          <a:prstGeom prst="line">
            <a:avLst/>
          </a:prstGeom>
          <a:solidFill>
            <a:srgbClr val="00B8FF"/>
          </a:solidFill>
          <a:ln w="25400"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347555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5512280" y="5608637"/>
            <a:ext cx="4568346"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mj-lt"/>
              </a:rPr>
              <a:t>MBE C6A.5.8-1</a:t>
            </a:r>
          </a:p>
        </p:txBody>
      </p:sp>
      <p:pic>
        <p:nvPicPr>
          <p:cNvPr id="7" name="Graphic 6">
            <a:extLst>
              <a:ext uri="{FF2B5EF4-FFF2-40B4-BE49-F238E27FC236}">
                <a16:creationId xmlns:a16="http://schemas.microsoft.com/office/drawing/2014/main" id="{DA4184A2-AFCA-24BC-5C14-701C786456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
            <a:ext cx="5954712" cy="7559675"/>
          </a:xfrm>
          <a:prstGeom prst="rect">
            <a:avLst/>
          </a:prstGeom>
        </p:spPr>
      </p:pic>
      <p:pic>
        <p:nvPicPr>
          <p:cNvPr id="9" name="Picture 8">
            <a:extLst>
              <a:ext uri="{FF2B5EF4-FFF2-40B4-BE49-F238E27FC236}">
                <a16:creationId xmlns:a16="http://schemas.microsoft.com/office/drawing/2014/main" id="{165BF242-F5ED-9DF5-A2E3-5C11C073B5F7}"/>
              </a:ext>
            </a:extLst>
          </p:cNvPr>
          <p:cNvPicPr>
            <a:picLocks noChangeAspect="1"/>
          </p:cNvPicPr>
          <p:nvPr/>
        </p:nvPicPr>
        <p:blipFill>
          <a:blip r:embed="rId5"/>
          <a:stretch>
            <a:fillRect/>
          </a:stretch>
        </p:blipFill>
        <p:spPr>
          <a:xfrm>
            <a:off x="5497511" y="0"/>
            <a:ext cx="4583113" cy="5608637"/>
          </a:xfrm>
          <a:prstGeom prst="rect">
            <a:avLst/>
          </a:prstGeom>
        </p:spPr>
      </p:pic>
    </p:spTree>
    <p:extLst>
      <p:ext uri="{BB962C8B-B14F-4D97-AF65-F5344CB8AC3E}">
        <p14:creationId xmlns:p14="http://schemas.microsoft.com/office/powerpoint/2010/main" val="42105274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DA9D5F41-B82E-D0E2-D798-539A186FCB6A}"/>
              </a:ext>
            </a:extLst>
          </p:cNvPr>
          <p:cNvSpPr txBox="1">
            <a:spLocks noChangeArrowheads="1"/>
          </p:cNvSpPr>
          <p:nvPr/>
        </p:nvSpPr>
        <p:spPr bwMode="auto">
          <a:xfrm>
            <a:off x="439947" y="1036637"/>
            <a:ext cx="8943765" cy="5486400"/>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6000" b="1" dirty="0">
                <a:solidFill>
                  <a:schemeClr val="tx1"/>
                </a:solidFill>
                <a:latin typeface="+mj-lt"/>
              </a:rPr>
              <a:t>QUESTIONS?</a:t>
            </a:r>
          </a:p>
          <a:p>
            <a:pPr algn="ctr" eaLnBrk="1">
              <a:lnSpc>
                <a:spcPct val="101000"/>
              </a:lnSpc>
              <a:spcAft>
                <a:spcPct val="0"/>
              </a:spcAft>
              <a:buClrTx/>
              <a:buFontTx/>
              <a:buNone/>
            </a:pPr>
            <a:r>
              <a:rPr lang="en-US" altLang="en-US" sz="6000" b="1" dirty="0">
                <a:solidFill>
                  <a:schemeClr val="tx1"/>
                </a:solidFill>
                <a:latin typeface="+mj-lt"/>
              </a:rPr>
              <a:t>REQUESTS?</a:t>
            </a:r>
          </a:p>
          <a:p>
            <a:pPr algn="ctr" eaLnBrk="1">
              <a:lnSpc>
                <a:spcPct val="101000"/>
              </a:lnSpc>
              <a:spcAft>
                <a:spcPct val="0"/>
              </a:spcAft>
              <a:buClrTx/>
            </a:pPr>
            <a:r>
              <a:rPr lang="en-US" altLang="en-US" sz="1800" b="1" dirty="0">
                <a:solidFill>
                  <a:schemeClr val="tx1"/>
                </a:solidFill>
                <a:latin typeface="+mj-lt"/>
              </a:rPr>
              <a:t>andrew.devault@dot.state.fl.us, 850-410-5531</a:t>
            </a:r>
          </a:p>
          <a:p>
            <a:pPr algn="ctr" eaLnBrk="1">
              <a:lnSpc>
                <a:spcPct val="101000"/>
              </a:lnSpc>
              <a:spcAft>
                <a:spcPct val="0"/>
              </a:spcAft>
              <a:buClrTx/>
              <a:buFontTx/>
              <a:buNone/>
            </a:pPr>
            <a:endParaRPr lang="en-US" altLang="en-US" sz="1800" b="1" dirty="0">
              <a:solidFill>
                <a:schemeClr val="tx1"/>
              </a:solidFill>
              <a:latin typeface="+mj-lt"/>
            </a:endParaRPr>
          </a:p>
          <a:p>
            <a:pPr algn="ctr" eaLnBrk="1">
              <a:lnSpc>
                <a:spcPct val="101000"/>
              </a:lnSpc>
              <a:spcAft>
                <a:spcPct val="0"/>
              </a:spcAft>
              <a:buClrTx/>
              <a:buFontTx/>
              <a:buNone/>
            </a:pPr>
            <a:endParaRPr lang="en-US" altLang="en-US" sz="6000" b="1" dirty="0">
              <a:solidFill>
                <a:schemeClr val="tx1"/>
              </a:solidFill>
              <a:latin typeface="+mj-lt"/>
            </a:endParaRPr>
          </a:p>
        </p:txBody>
      </p:sp>
    </p:spTree>
    <p:extLst>
      <p:ext uri="{BB962C8B-B14F-4D97-AF65-F5344CB8AC3E}">
        <p14:creationId xmlns:p14="http://schemas.microsoft.com/office/powerpoint/2010/main" val="18266729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852802-8B9F-1867-7964-F19FB51ACB50}"/>
              </a:ext>
            </a:extLst>
          </p:cNvPr>
          <p:cNvPicPr>
            <a:picLocks noChangeAspect="1"/>
          </p:cNvPicPr>
          <p:nvPr/>
        </p:nvPicPr>
        <p:blipFill>
          <a:blip r:embed="rId3"/>
          <a:stretch>
            <a:fillRect/>
          </a:stretch>
        </p:blipFill>
        <p:spPr>
          <a:xfrm>
            <a:off x="11112" y="0"/>
            <a:ext cx="10287000" cy="7559675"/>
          </a:xfrm>
          <a:prstGeom prst="rect">
            <a:avLst/>
          </a:prstGeom>
        </p:spPr>
      </p:pic>
      <p:sp>
        <p:nvSpPr>
          <p:cNvPr id="6" name="Text Box 1">
            <a:extLst>
              <a:ext uri="{FF2B5EF4-FFF2-40B4-BE49-F238E27FC236}">
                <a16:creationId xmlns:a16="http://schemas.microsoft.com/office/drawing/2014/main" id="{DF953384-32E7-455A-09FB-65077DF94706}"/>
              </a:ext>
            </a:extLst>
          </p:cNvPr>
          <p:cNvSpPr txBox="1">
            <a:spLocks noChangeArrowheads="1"/>
          </p:cNvSpPr>
          <p:nvPr/>
        </p:nvSpPr>
        <p:spPr bwMode="auto">
          <a:xfrm>
            <a:off x="239712" y="5608637"/>
            <a:ext cx="10058400" cy="195103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bg1"/>
                </a:solidFill>
                <a:latin typeface="Verdana" panose="020B0604030504040204" pitchFamily="34" charset="0"/>
              </a:rPr>
              <a:t>12-07-1968</a:t>
            </a:r>
          </a:p>
          <a:p>
            <a:pPr algn="ctr" eaLnBrk="1">
              <a:lnSpc>
                <a:spcPct val="101000"/>
              </a:lnSpc>
              <a:spcAft>
                <a:spcPct val="0"/>
              </a:spcAft>
              <a:buClrTx/>
              <a:buFontTx/>
              <a:buNone/>
            </a:pPr>
            <a:r>
              <a:rPr lang="en-US" altLang="en-US" b="1" dirty="0">
                <a:solidFill>
                  <a:schemeClr val="bg1"/>
                </a:solidFill>
                <a:latin typeface="Verdana" panose="020B0604030504040204" pitchFamily="34" charset="0"/>
              </a:rPr>
              <a:t>US19 NB over Anclote River</a:t>
            </a:r>
          </a:p>
        </p:txBody>
      </p:sp>
    </p:spTree>
    <p:extLst>
      <p:ext uri="{BB962C8B-B14F-4D97-AF65-F5344CB8AC3E}">
        <p14:creationId xmlns:p14="http://schemas.microsoft.com/office/powerpoint/2010/main" val="34010591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5C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B4567E-C159-9739-2689-6FF186752ECC}"/>
              </a:ext>
            </a:extLst>
          </p:cNvPr>
          <p:cNvPicPr>
            <a:picLocks noChangeAspect="1"/>
          </p:cNvPicPr>
          <p:nvPr/>
        </p:nvPicPr>
        <p:blipFill>
          <a:blip r:embed="rId3"/>
          <a:stretch>
            <a:fillRect/>
          </a:stretch>
        </p:blipFill>
        <p:spPr>
          <a:xfrm>
            <a:off x="0" y="0"/>
            <a:ext cx="10080624" cy="5564187"/>
          </a:xfrm>
          <a:prstGeom prst="rect">
            <a:avLst/>
          </a:prstGeom>
        </p:spPr>
      </p:pic>
      <p:sp>
        <p:nvSpPr>
          <p:cNvPr id="5" name="Text Box 1">
            <a:extLst>
              <a:ext uri="{FF2B5EF4-FFF2-40B4-BE49-F238E27FC236}">
                <a16:creationId xmlns:a16="http://schemas.microsoft.com/office/drawing/2014/main" id="{F1CA9D5B-0880-96CD-C44B-709A4172BE86}"/>
              </a:ext>
            </a:extLst>
          </p:cNvPr>
          <p:cNvSpPr txBox="1">
            <a:spLocks noChangeArrowheads="1"/>
          </p:cNvSpPr>
          <p:nvPr/>
        </p:nvSpPr>
        <p:spPr bwMode="auto">
          <a:xfrm>
            <a:off x="-1" y="5564187"/>
            <a:ext cx="10080625" cy="1995488"/>
          </a:xfrm>
          <a:prstGeom prst="rect">
            <a:avLst/>
          </a:prstGeom>
          <a:noFill/>
          <a:ln>
            <a:noFill/>
          </a:ln>
          <a:effec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3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1000"/>
              </a:lnSpc>
              <a:spcAft>
                <a:spcPct val="0"/>
              </a:spcAft>
              <a:buClrTx/>
              <a:buFontTx/>
              <a:buNone/>
            </a:pPr>
            <a:r>
              <a:rPr lang="en-US" altLang="en-US" sz="4800" b="1" dirty="0">
                <a:solidFill>
                  <a:schemeClr val="tx1"/>
                </a:solidFill>
                <a:latin typeface="Verdana" panose="020B0604030504040204" pitchFamily="34" charset="0"/>
              </a:rPr>
              <a:t>01-08-1969</a:t>
            </a:r>
          </a:p>
          <a:p>
            <a:pPr algn="ctr" eaLnBrk="1">
              <a:lnSpc>
                <a:spcPct val="101000"/>
              </a:lnSpc>
              <a:spcAft>
                <a:spcPct val="0"/>
              </a:spcAft>
              <a:buClrTx/>
            </a:pPr>
            <a:r>
              <a:rPr lang="en-US" altLang="en-US" b="1" dirty="0">
                <a:solidFill>
                  <a:schemeClr val="tx1"/>
                </a:solidFill>
                <a:latin typeface="Verdana" panose="020B0604030504040204" pitchFamily="34" charset="0"/>
              </a:rPr>
              <a:t>Longboat Key</a:t>
            </a:r>
          </a:p>
        </p:txBody>
      </p:sp>
    </p:spTree>
    <p:extLst>
      <p:ext uri="{BB962C8B-B14F-4D97-AF65-F5344CB8AC3E}">
        <p14:creationId xmlns:p14="http://schemas.microsoft.com/office/powerpoint/2010/main" val="38771377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Futura"/>
        <a:ea typeface=""/>
        <a:cs typeface="Arial Unicode MS"/>
      </a:majorFont>
      <a:minorFont>
        <a:latin typeface="Futura"/>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Unicode MS" panose="020B060402020202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17631</TotalTime>
  <Words>3587</Words>
  <Application>Microsoft Office PowerPoint</Application>
  <PresentationFormat>Custom</PresentationFormat>
  <Paragraphs>487</Paragraphs>
  <Slides>76</Slides>
  <Notes>76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Aptos</vt:lpstr>
      <vt:lpstr>Arial</vt:lpstr>
      <vt:lpstr>Courier New</vt:lpstr>
      <vt:lpstr>Futura</vt:lpstr>
      <vt:lpstr>Open Sans</vt:lpstr>
      <vt:lpstr>Segoe</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FDOT DISTRICT 5</dc:title>
  <dc:creator>A</dc:creator>
  <cp:lastModifiedBy>DeVault, Andrew</cp:lastModifiedBy>
  <cp:revision>288</cp:revision>
  <cp:lastPrinted>2016-02-22T21:24:36Z</cp:lastPrinted>
  <dcterms:created xsi:type="dcterms:W3CDTF">2012-05-04T21:46:20Z</dcterms:created>
  <dcterms:modified xsi:type="dcterms:W3CDTF">2024-06-13T15:51:11Z</dcterms:modified>
</cp:coreProperties>
</file>