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6"/>
  </p:notesMasterIdLst>
  <p:handoutMasterIdLst>
    <p:handoutMasterId r:id="rId47"/>
  </p:handoutMasterIdLst>
  <p:sldIdLst>
    <p:sldId id="256" r:id="rId5"/>
    <p:sldId id="2194" r:id="rId6"/>
    <p:sldId id="1905" r:id="rId7"/>
    <p:sldId id="2390" r:id="rId8"/>
    <p:sldId id="2392" r:id="rId9"/>
    <p:sldId id="2291" r:id="rId10"/>
    <p:sldId id="2294" r:id="rId11"/>
    <p:sldId id="460" r:id="rId12"/>
    <p:sldId id="562" r:id="rId13"/>
    <p:sldId id="2276" r:id="rId14"/>
    <p:sldId id="306" r:id="rId15"/>
    <p:sldId id="303" r:id="rId16"/>
    <p:sldId id="2393" r:id="rId17"/>
    <p:sldId id="2394" r:id="rId18"/>
    <p:sldId id="2395" r:id="rId19"/>
    <p:sldId id="2403" r:id="rId20"/>
    <p:sldId id="2396" r:id="rId21"/>
    <p:sldId id="2301" r:id="rId22"/>
    <p:sldId id="2300" r:id="rId23"/>
    <p:sldId id="2382" r:id="rId24"/>
    <p:sldId id="2381" r:id="rId25"/>
    <p:sldId id="2383" r:id="rId26"/>
    <p:sldId id="284" r:id="rId27"/>
    <p:sldId id="2386" r:id="rId28"/>
    <p:sldId id="2384" r:id="rId29"/>
    <p:sldId id="285" r:id="rId30"/>
    <p:sldId id="2385" r:id="rId31"/>
    <p:sldId id="287" r:id="rId32"/>
    <p:sldId id="2387" r:id="rId33"/>
    <p:sldId id="2388" r:id="rId34"/>
    <p:sldId id="291" r:id="rId35"/>
    <p:sldId id="2389" r:id="rId36"/>
    <p:sldId id="293" r:id="rId37"/>
    <p:sldId id="2404" r:id="rId38"/>
    <p:sldId id="2391" r:id="rId39"/>
    <p:sldId id="2405" r:id="rId40"/>
    <p:sldId id="2406" r:id="rId41"/>
    <p:sldId id="2407" r:id="rId42"/>
    <p:sldId id="2375" r:id="rId43"/>
    <p:sldId id="2397" r:id="rId44"/>
    <p:sldId id="30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837" autoAdjust="0"/>
  </p:normalViewPr>
  <p:slideViewPr>
    <p:cSldViewPr snapToGrid="0">
      <p:cViewPr varScale="1">
        <p:scale>
          <a:sx n="54" d="100"/>
          <a:sy n="54" d="100"/>
        </p:scale>
        <p:origin x="1112" y="44"/>
      </p:cViewPr>
      <p:guideLst/>
    </p:cSldViewPr>
  </p:slideViewPr>
  <p:outlineViewPr>
    <p:cViewPr>
      <p:scale>
        <a:sx n="33" d="100"/>
        <a:sy n="33" d="100"/>
      </p:scale>
      <p:origin x="0" y="-5760"/>
    </p:cViewPr>
  </p:outlineViewPr>
  <p:notesTextViewPr>
    <p:cViewPr>
      <p:scale>
        <a:sx n="1" d="1"/>
        <a:sy n="1" d="1"/>
      </p:scale>
      <p:origin x="0" y="0"/>
    </p:cViewPr>
  </p:notesTextViewPr>
  <p:sorterViewPr>
    <p:cViewPr varScale="1">
      <p:scale>
        <a:sx n="100" d="100"/>
        <a:sy n="100" d="100"/>
      </p:scale>
      <p:origin x="0" y="-3000"/>
    </p:cViewPr>
  </p:sorterViewPr>
  <p:notesViewPr>
    <p:cSldViewPr snapToGrid="0">
      <p:cViewPr varScale="1">
        <p:scale>
          <a:sx n="58" d="100"/>
          <a:sy n="58" d="100"/>
        </p:scale>
        <p:origin x="237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831498-0C33-4D7E-8D76-4B590BF77224}" type="doc">
      <dgm:prSet loTypeId="urn:microsoft.com/office/officeart/2011/layout/CircleProcess" loCatId="process" qsTypeId="urn:microsoft.com/office/officeart/2005/8/quickstyle/simple1" qsCatId="simple" csTypeId="urn:microsoft.com/office/officeart/2005/8/colors/colorful4" csCatId="colorful" phldr="1"/>
      <dgm:spPr/>
      <dgm:t>
        <a:bodyPr/>
        <a:lstStyle/>
        <a:p>
          <a:endParaRPr lang="en-US"/>
        </a:p>
      </dgm:t>
    </dgm:pt>
    <dgm:pt modelId="{21DCF58F-54BF-4341-8888-E0DAF601A40B}">
      <dgm:prSet phldrT="[Text]"/>
      <dgm:spPr/>
      <dgm:t>
        <a:bodyPr/>
        <a:lstStyle/>
        <a:p>
          <a:r>
            <a:rPr lang="en-US" dirty="0"/>
            <a:t>Different Thinking</a:t>
          </a:r>
        </a:p>
      </dgm:t>
    </dgm:pt>
    <dgm:pt modelId="{9A5E8FFA-AF63-4957-9657-B858D1E263C0}" type="parTrans" cxnId="{CFD14722-434F-4402-A075-71B449563D6B}">
      <dgm:prSet/>
      <dgm:spPr/>
      <dgm:t>
        <a:bodyPr/>
        <a:lstStyle/>
        <a:p>
          <a:endParaRPr lang="en-US"/>
        </a:p>
      </dgm:t>
    </dgm:pt>
    <dgm:pt modelId="{6674C629-7343-4A32-A231-E9C9C0A8D20F}" type="sibTrans" cxnId="{CFD14722-434F-4402-A075-71B449563D6B}">
      <dgm:prSet/>
      <dgm:spPr/>
      <dgm:t>
        <a:bodyPr/>
        <a:lstStyle/>
        <a:p>
          <a:endParaRPr lang="en-US"/>
        </a:p>
      </dgm:t>
    </dgm:pt>
    <dgm:pt modelId="{8609E65A-EAB7-4CC8-8DD4-6B48539156B8}">
      <dgm:prSet phldrT="[Text]"/>
      <dgm:spPr/>
      <dgm:t>
        <a:bodyPr/>
        <a:lstStyle/>
        <a:p>
          <a:r>
            <a:rPr lang="en-US" dirty="0"/>
            <a:t>Different Priorities</a:t>
          </a:r>
        </a:p>
      </dgm:t>
    </dgm:pt>
    <dgm:pt modelId="{F8C46ED4-2AB1-4A6D-BF49-6A4B0AEF8361}" type="parTrans" cxnId="{3284382B-637A-4379-B615-0CB38824ACCE}">
      <dgm:prSet/>
      <dgm:spPr/>
      <dgm:t>
        <a:bodyPr/>
        <a:lstStyle/>
        <a:p>
          <a:endParaRPr lang="en-US"/>
        </a:p>
      </dgm:t>
    </dgm:pt>
    <dgm:pt modelId="{7531A6BD-B6EE-4694-AA73-9873F86A08FB}" type="sibTrans" cxnId="{3284382B-637A-4379-B615-0CB38824ACCE}">
      <dgm:prSet/>
      <dgm:spPr/>
      <dgm:t>
        <a:bodyPr/>
        <a:lstStyle/>
        <a:p>
          <a:endParaRPr lang="en-US"/>
        </a:p>
      </dgm:t>
    </dgm:pt>
    <dgm:pt modelId="{F5C6137B-A1C3-46D1-92F5-4C9ACCCEC458}">
      <dgm:prSet phldrT="[Text]"/>
      <dgm:spPr/>
      <dgm:t>
        <a:bodyPr/>
        <a:lstStyle/>
        <a:p>
          <a:r>
            <a:rPr lang="en-US" dirty="0"/>
            <a:t>Different Decisions</a:t>
          </a:r>
        </a:p>
      </dgm:t>
    </dgm:pt>
    <dgm:pt modelId="{F62ACA4E-A063-4EC6-8CF7-1948B63BD711}" type="parTrans" cxnId="{A54BEAA0-4315-4DE1-AACA-BA9D784B6C8B}">
      <dgm:prSet/>
      <dgm:spPr/>
      <dgm:t>
        <a:bodyPr/>
        <a:lstStyle/>
        <a:p>
          <a:endParaRPr lang="en-US"/>
        </a:p>
      </dgm:t>
    </dgm:pt>
    <dgm:pt modelId="{549D03E7-6A1F-465C-AFA4-F58AE65921FE}" type="sibTrans" cxnId="{A54BEAA0-4315-4DE1-AACA-BA9D784B6C8B}">
      <dgm:prSet/>
      <dgm:spPr/>
      <dgm:t>
        <a:bodyPr/>
        <a:lstStyle/>
        <a:p>
          <a:endParaRPr lang="en-US"/>
        </a:p>
      </dgm:t>
    </dgm:pt>
    <dgm:pt modelId="{14F6333F-A6C6-4DD2-BBBF-F66F1F547BE4}" type="pres">
      <dgm:prSet presAssocID="{04831498-0C33-4D7E-8D76-4B590BF77224}" presName="Name0" presStyleCnt="0">
        <dgm:presLayoutVars>
          <dgm:chMax val="11"/>
          <dgm:chPref val="11"/>
          <dgm:dir/>
          <dgm:resizeHandles/>
        </dgm:presLayoutVars>
      </dgm:prSet>
      <dgm:spPr/>
    </dgm:pt>
    <dgm:pt modelId="{65D58A10-834A-4C3B-BA9D-3D7652C0771A}" type="pres">
      <dgm:prSet presAssocID="{F5C6137B-A1C3-46D1-92F5-4C9ACCCEC458}" presName="Accent3" presStyleCnt="0"/>
      <dgm:spPr/>
    </dgm:pt>
    <dgm:pt modelId="{9D43ACE8-4EA3-4C69-BAEF-65CB02CCF376}" type="pres">
      <dgm:prSet presAssocID="{F5C6137B-A1C3-46D1-92F5-4C9ACCCEC458}" presName="Accent" presStyleLbl="node1" presStyleIdx="0" presStyleCnt="3"/>
      <dgm:spPr/>
    </dgm:pt>
    <dgm:pt modelId="{946E88E8-C361-4E07-887B-9102CCA0DCDA}" type="pres">
      <dgm:prSet presAssocID="{F5C6137B-A1C3-46D1-92F5-4C9ACCCEC458}" presName="ParentBackground3" presStyleCnt="0"/>
      <dgm:spPr/>
    </dgm:pt>
    <dgm:pt modelId="{061C0DDE-FA07-40FD-8F98-86C13107B4CB}" type="pres">
      <dgm:prSet presAssocID="{F5C6137B-A1C3-46D1-92F5-4C9ACCCEC458}" presName="ParentBackground" presStyleLbl="fgAcc1" presStyleIdx="0" presStyleCnt="3"/>
      <dgm:spPr/>
    </dgm:pt>
    <dgm:pt modelId="{76616C32-2A27-4F86-95DE-54823267EE50}" type="pres">
      <dgm:prSet presAssocID="{F5C6137B-A1C3-46D1-92F5-4C9ACCCEC458}" presName="Parent3" presStyleLbl="revTx" presStyleIdx="0" presStyleCnt="0">
        <dgm:presLayoutVars>
          <dgm:chMax val="1"/>
          <dgm:chPref val="1"/>
          <dgm:bulletEnabled val="1"/>
        </dgm:presLayoutVars>
      </dgm:prSet>
      <dgm:spPr/>
    </dgm:pt>
    <dgm:pt modelId="{47085E22-8870-466C-B999-05C9B00F2621}" type="pres">
      <dgm:prSet presAssocID="{8609E65A-EAB7-4CC8-8DD4-6B48539156B8}" presName="Accent2" presStyleCnt="0"/>
      <dgm:spPr/>
    </dgm:pt>
    <dgm:pt modelId="{4D46E7B6-ACCE-4E69-BD78-E7157FC0AFC1}" type="pres">
      <dgm:prSet presAssocID="{8609E65A-EAB7-4CC8-8DD4-6B48539156B8}" presName="Accent" presStyleLbl="node1" presStyleIdx="1" presStyleCnt="3"/>
      <dgm:spPr/>
    </dgm:pt>
    <dgm:pt modelId="{D5A1C991-80DE-45C6-806B-D017FB6A66A1}" type="pres">
      <dgm:prSet presAssocID="{8609E65A-EAB7-4CC8-8DD4-6B48539156B8}" presName="ParentBackground2" presStyleCnt="0"/>
      <dgm:spPr/>
    </dgm:pt>
    <dgm:pt modelId="{DD8BA04A-7933-4258-A306-32C805467721}" type="pres">
      <dgm:prSet presAssocID="{8609E65A-EAB7-4CC8-8DD4-6B48539156B8}" presName="ParentBackground" presStyleLbl="fgAcc1" presStyleIdx="1" presStyleCnt="3"/>
      <dgm:spPr/>
    </dgm:pt>
    <dgm:pt modelId="{33F43CB5-4E67-4240-9F6F-07A115B93C8D}" type="pres">
      <dgm:prSet presAssocID="{8609E65A-EAB7-4CC8-8DD4-6B48539156B8}" presName="Parent2" presStyleLbl="revTx" presStyleIdx="0" presStyleCnt="0">
        <dgm:presLayoutVars>
          <dgm:chMax val="1"/>
          <dgm:chPref val="1"/>
          <dgm:bulletEnabled val="1"/>
        </dgm:presLayoutVars>
      </dgm:prSet>
      <dgm:spPr/>
    </dgm:pt>
    <dgm:pt modelId="{1997CA90-0C8F-4C6A-90D1-597C9F747198}" type="pres">
      <dgm:prSet presAssocID="{21DCF58F-54BF-4341-8888-E0DAF601A40B}" presName="Accent1" presStyleCnt="0"/>
      <dgm:spPr/>
    </dgm:pt>
    <dgm:pt modelId="{6554A489-8B74-4FE4-B676-61D8C348DC51}" type="pres">
      <dgm:prSet presAssocID="{21DCF58F-54BF-4341-8888-E0DAF601A40B}" presName="Accent" presStyleLbl="node1" presStyleIdx="2" presStyleCnt="3"/>
      <dgm:spPr/>
    </dgm:pt>
    <dgm:pt modelId="{3102F204-A88C-4FA6-8829-36A26CC2B94C}" type="pres">
      <dgm:prSet presAssocID="{21DCF58F-54BF-4341-8888-E0DAF601A40B}" presName="ParentBackground1" presStyleCnt="0"/>
      <dgm:spPr/>
    </dgm:pt>
    <dgm:pt modelId="{2075F5C0-DBD8-4861-BA08-DEDF47C63575}" type="pres">
      <dgm:prSet presAssocID="{21DCF58F-54BF-4341-8888-E0DAF601A40B}" presName="ParentBackground" presStyleLbl="fgAcc1" presStyleIdx="2" presStyleCnt="3"/>
      <dgm:spPr/>
    </dgm:pt>
    <dgm:pt modelId="{B4C8C20F-EC9D-41D4-8450-C36AFC326D86}" type="pres">
      <dgm:prSet presAssocID="{21DCF58F-54BF-4341-8888-E0DAF601A40B}" presName="Parent1" presStyleLbl="revTx" presStyleIdx="0" presStyleCnt="0">
        <dgm:presLayoutVars>
          <dgm:chMax val="1"/>
          <dgm:chPref val="1"/>
          <dgm:bulletEnabled val="1"/>
        </dgm:presLayoutVars>
      </dgm:prSet>
      <dgm:spPr/>
    </dgm:pt>
  </dgm:ptLst>
  <dgm:cxnLst>
    <dgm:cxn modelId="{FCA13D15-91DF-4F53-800F-9F5DF9B3FA42}" type="presOf" srcId="{F5C6137B-A1C3-46D1-92F5-4C9ACCCEC458}" destId="{76616C32-2A27-4F86-95DE-54823267EE50}" srcOrd="1" destOrd="0" presId="urn:microsoft.com/office/officeart/2011/layout/CircleProcess"/>
    <dgm:cxn modelId="{CFD14722-434F-4402-A075-71B449563D6B}" srcId="{04831498-0C33-4D7E-8D76-4B590BF77224}" destId="{21DCF58F-54BF-4341-8888-E0DAF601A40B}" srcOrd="0" destOrd="0" parTransId="{9A5E8FFA-AF63-4957-9657-B858D1E263C0}" sibTransId="{6674C629-7343-4A32-A231-E9C9C0A8D20F}"/>
    <dgm:cxn modelId="{3284382B-637A-4379-B615-0CB38824ACCE}" srcId="{04831498-0C33-4D7E-8D76-4B590BF77224}" destId="{8609E65A-EAB7-4CC8-8DD4-6B48539156B8}" srcOrd="1" destOrd="0" parTransId="{F8C46ED4-2AB1-4A6D-BF49-6A4B0AEF8361}" sibTransId="{7531A6BD-B6EE-4694-AA73-9873F86A08FB}"/>
    <dgm:cxn modelId="{0708B43D-CA51-4A3C-B70B-1F02A21BC8C2}" type="presOf" srcId="{21DCF58F-54BF-4341-8888-E0DAF601A40B}" destId="{B4C8C20F-EC9D-41D4-8450-C36AFC326D86}" srcOrd="1" destOrd="0" presId="urn:microsoft.com/office/officeart/2011/layout/CircleProcess"/>
    <dgm:cxn modelId="{94620E96-F54A-4A35-8029-647574F4C801}" type="presOf" srcId="{8609E65A-EAB7-4CC8-8DD4-6B48539156B8}" destId="{DD8BA04A-7933-4258-A306-32C805467721}" srcOrd="0" destOrd="0" presId="urn:microsoft.com/office/officeart/2011/layout/CircleProcess"/>
    <dgm:cxn modelId="{0840D99E-561E-410E-B541-151E2D2465F3}" type="presOf" srcId="{8609E65A-EAB7-4CC8-8DD4-6B48539156B8}" destId="{33F43CB5-4E67-4240-9F6F-07A115B93C8D}" srcOrd="1" destOrd="0" presId="urn:microsoft.com/office/officeart/2011/layout/CircleProcess"/>
    <dgm:cxn modelId="{A54BEAA0-4315-4DE1-AACA-BA9D784B6C8B}" srcId="{04831498-0C33-4D7E-8D76-4B590BF77224}" destId="{F5C6137B-A1C3-46D1-92F5-4C9ACCCEC458}" srcOrd="2" destOrd="0" parTransId="{F62ACA4E-A063-4EC6-8CF7-1948B63BD711}" sibTransId="{549D03E7-6A1F-465C-AFA4-F58AE65921FE}"/>
    <dgm:cxn modelId="{9F3839A1-7A07-4A21-BC4F-8C86C014712E}" type="presOf" srcId="{04831498-0C33-4D7E-8D76-4B590BF77224}" destId="{14F6333F-A6C6-4DD2-BBBF-F66F1F547BE4}" srcOrd="0" destOrd="0" presId="urn:microsoft.com/office/officeart/2011/layout/CircleProcess"/>
    <dgm:cxn modelId="{78D579A7-9744-4BC1-9F87-502702C9DF4C}" type="presOf" srcId="{F5C6137B-A1C3-46D1-92F5-4C9ACCCEC458}" destId="{061C0DDE-FA07-40FD-8F98-86C13107B4CB}" srcOrd="0" destOrd="0" presId="urn:microsoft.com/office/officeart/2011/layout/CircleProcess"/>
    <dgm:cxn modelId="{654B6FB8-862A-4CA5-B56F-27574433C401}" type="presOf" srcId="{21DCF58F-54BF-4341-8888-E0DAF601A40B}" destId="{2075F5C0-DBD8-4861-BA08-DEDF47C63575}" srcOrd="0" destOrd="0" presId="urn:microsoft.com/office/officeart/2011/layout/CircleProcess"/>
    <dgm:cxn modelId="{21C4D718-B186-427A-B738-843D389C633E}" type="presParOf" srcId="{14F6333F-A6C6-4DD2-BBBF-F66F1F547BE4}" destId="{65D58A10-834A-4C3B-BA9D-3D7652C0771A}" srcOrd="0" destOrd="0" presId="urn:microsoft.com/office/officeart/2011/layout/CircleProcess"/>
    <dgm:cxn modelId="{D1183C05-EC34-495D-A4D3-A0276676807E}" type="presParOf" srcId="{65D58A10-834A-4C3B-BA9D-3D7652C0771A}" destId="{9D43ACE8-4EA3-4C69-BAEF-65CB02CCF376}" srcOrd="0" destOrd="0" presId="urn:microsoft.com/office/officeart/2011/layout/CircleProcess"/>
    <dgm:cxn modelId="{5AC9FCDC-73E6-4C6F-8A8D-857809CF61DC}" type="presParOf" srcId="{14F6333F-A6C6-4DD2-BBBF-F66F1F547BE4}" destId="{946E88E8-C361-4E07-887B-9102CCA0DCDA}" srcOrd="1" destOrd="0" presId="urn:microsoft.com/office/officeart/2011/layout/CircleProcess"/>
    <dgm:cxn modelId="{4DBCDA27-4D2B-4548-B08E-EA3550BA3EE7}" type="presParOf" srcId="{946E88E8-C361-4E07-887B-9102CCA0DCDA}" destId="{061C0DDE-FA07-40FD-8F98-86C13107B4CB}" srcOrd="0" destOrd="0" presId="urn:microsoft.com/office/officeart/2011/layout/CircleProcess"/>
    <dgm:cxn modelId="{28FD2791-33CF-48A5-AE8E-399445DA7DD1}" type="presParOf" srcId="{14F6333F-A6C6-4DD2-BBBF-F66F1F547BE4}" destId="{76616C32-2A27-4F86-95DE-54823267EE50}" srcOrd="2" destOrd="0" presId="urn:microsoft.com/office/officeart/2011/layout/CircleProcess"/>
    <dgm:cxn modelId="{002076F1-0480-4E39-9ED3-1B5D4F76FD46}" type="presParOf" srcId="{14F6333F-A6C6-4DD2-BBBF-F66F1F547BE4}" destId="{47085E22-8870-466C-B999-05C9B00F2621}" srcOrd="3" destOrd="0" presId="urn:microsoft.com/office/officeart/2011/layout/CircleProcess"/>
    <dgm:cxn modelId="{033BCBBC-4875-4507-9BA8-3E0BB5D30D0D}" type="presParOf" srcId="{47085E22-8870-466C-B999-05C9B00F2621}" destId="{4D46E7B6-ACCE-4E69-BD78-E7157FC0AFC1}" srcOrd="0" destOrd="0" presId="urn:microsoft.com/office/officeart/2011/layout/CircleProcess"/>
    <dgm:cxn modelId="{860EC856-6AE6-48C9-99EF-E11347B790EC}" type="presParOf" srcId="{14F6333F-A6C6-4DD2-BBBF-F66F1F547BE4}" destId="{D5A1C991-80DE-45C6-806B-D017FB6A66A1}" srcOrd="4" destOrd="0" presId="urn:microsoft.com/office/officeart/2011/layout/CircleProcess"/>
    <dgm:cxn modelId="{D16FA641-1249-4DAA-AD97-E85B0EDE17EE}" type="presParOf" srcId="{D5A1C991-80DE-45C6-806B-D017FB6A66A1}" destId="{DD8BA04A-7933-4258-A306-32C805467721}" srcOrd="0" destOrd="0" presId="urn:microsoft.com/office/officeart/2011/layout/CircleProcess"/>
    <dgm:cxn modelId="{3C56FB92-2EDE-4BEC-8636-60DA566C16EB}" type="presParOf" srcId="{14F6333F-A6C6-4DD2-BBBF-F66F1F547BE4}" destId="{33F43CB5-4E67-4240-9F6F-07A115B93C8D}" srcOrd="5" destOrd="0" presId="urn:microsoft.com/office/officeart/2011/layout/CircleProcess"/>
    <dgm:cxn modelId="{F7C283CB-0046-420D-9B92-91BE7F10DFCD}" type="presParOf" srcId="{14F6333F-A6C6-4DD2-BBBF-F66F1F547BE4}" destId="{1997CA90-0C8F-4C6A-90D1-597C9F747198}" srcOrd="6" destOrd="0" presId="urn:microsoft.com/office/officeart/2011/layout/CircleProcess"/>
    <dgm:cxn modelId="{CBDC7A73-5FF1-4048-A0CA-EC3AE69C42BA}" type="presParOf" srcId="{1997CA90-0C8F-4C6A-90D1-597C9F747198}" destId="{6554A489-8B74-4FE4-B676-61D8C348DC51}" srcOrd="0" destOrd="0" presId="urn:microsoft.com/office/officeart/2011/layout/CircleProcess"/>
    <dgm:cxn modelId="{9EDC01F2-5B8A-41F9-B7DC-0843E18CFF44}" type="presParOf" srcId="{14F6333F-A6C6-4DD2-BBBF-F66F1F547BE4}" destId="{3102F204-A88C-4FA6-8829-36A26CC2B94C}" srcOrd="7" destOrd="0" presId="urn:microsoft.com/office/officeart/2011/layout/CircleProcess"/>
    <dgm:cxn modelId="{395CC1C6-F4A8-4C65-98E9-FCDE7721A5B1}" type="presParOf" srcId="{3102F204-A88C-4FA6-8829-36A26CC2B94C}" destId="{2075F5C0-DBD8-4861-BA08-DEDF47C63575}" srcOrd="0" destOrd="0" presId="urn:microsoft.com/office/officeart/2011/layout/CircleProcess"/>
    <dgm:cxn modelId="{CEFC58E2-71CE-4CBA-8D7A-EB1C8FA85068}" type="presParOf" srcId="{14F6333F-A6C6-4DD2-BBBF-F66F1F547BE4}" destId="{B4C8C20F-EC9D-41D4-8450-C36AFC326D86}"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5521B6-ED24-4372-BE09-08404A79C528}"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B5ABF305-C171-4B42-936B-6F11E7C60FF6}">
      <dgm:prSet phldrT="[Text]"/>
      <dgm:spPr/>
      <dgm:t>
        <a:bodyPr/>
        <a:lstStyle/>
        <a:p>
          <a:r>
            <a:rPr lang="en-US" dirty="0"/>
            <a:t>Score</a:t>
          </a:r>
        </a:p>
      </dgm:t>
    </dgm:pt>
    <dgm:pt modelId="{81C2EB0E-AE18-4CCB-9C56-D525627C7CBD}" type="parTrans" cxnId="{220C623A-CA75-4C37-AC45-CCC6AC3DA4F2}">
      <dgm:prSet/>
      <dgm:spPr/>
      <dgm:t>
        <a:bodyPr/>
        <a:lstStyle/>
        <a:p>
          <a:endParaRPr lang="en-US"/>
        </a:p>
      </dgm:t>
    </dgm:pt>
    <dgm:pt modelId="{5807205E-CBD8-42CC-9BE6-0F0F42F48EA6}" type="sibTrans" cxnId="{220C623A-CA75-4C37-AC45-CCC6AC3DA4F2}">
      <dgm:prSet/>
      <dgm:spPr/>
      <dgm:t>
        <a:bodyPr/>
        <a:lstStyle/>
        <a:p>
          <a:endParaRPr lang="en-US"/>
        </a:p>
      </dgm:t>
    </dgm:pt>
    <dgm:pt modelId="{5E318C73-56BF-4A14-AEF2-9D691CECD047}">
      <dgm:prSet phldrT="[Text]"/>
      <dgm:spPr>
        <a:solidFill>
          <a:srgbClr val="00B050"/>
        </a:solidFill>
      </dgm:spPr>
      <dgm:t>
        <a:bodyPr/>
        <a:lstStyle/>
        <a:p>
          <a:r>
            <a:rPr lang="en-US" dirty="0"/>
            <a:t>Exposure</a:t>
          </a:r>
        </a:p>
      </dgm:t>
    </dgm:pt>
    <dgm:pt modelId="{226A89E1-50AE-485D-94D2-AA58384FFC1A}" type="parTrans" cxnId="{7FD22AE6-1512-4E6C-9A9E-A1E37E101984}">
      <dgm:prSet/>
      <dgm:spPr/>
      <dgm:t>
        <a:bodyPr/>
        <a:lstStyle/>
        <a:p>
          <a:endParaRPr lang="en-US"/>
        </a:p>
      </dgm:t>
    </dgm:pt>
    <dgm:pt modelId="{D0E3C607-B707-4CC5-B3CA-79FE2A95B74D}" type="sibTrans" cxnId="{7FD22AE6-1512-4E6C-9A9E-A1E37E101984}">
      <dgm:prSet/>
      <dgm:spPr/>
      <dgm:t>
        <a:bodyPr/>
        <a:lstStyle/>
        <a:p>
          <a:endParaRPr lang="en-US"/>
        </a:p>
      </dgm:t>
    </dgm:pt>
    <dgm:pt modelId="{D524F67D-7585-4034-931F-B2F3337A3E91}">
      <dgm:prSet phldrT="[Text]"/>
      <dgm:spPr>
        <a:solidFill>
          <a:srgbClr val="FFC000"/>
        </a:solidFill>
      </dgm:spPr>
      <dgm:t>
        <a:bodyPr/>
        <a:lstStyle/>
        <a:p>
          <a:r>
            <a:rPr lang="en-US" dirty="0"/>
            <a:t>Likelihood</a:t>
          </a:r>
        </a:p>
      </dgm:t>
    </dgm:pt>
    <dgm:pt modelId="{4A51337D-A144-4435-90CD-5E54EB38F68B}" type="parTrans" cxnId="{8AFB8887-BC3E-4534-830F-F3AD5157CD9C}">
      <dgm:prSet/>
      <dgm:spPr/>
      <dgm:t>
        <a:bodyPr/>
        <a:lstStyle/>
        <a:p>
          <a:endParaRPr lang="en-US"/>
        </a:p>
      </dgm:t>
    </dgm:pt>
    <dgm:pt modelId="{EC53B909-CFFF-48F4-8ACF-64F4A0AA9BD4}" type="sibTrans" cxnId="{8AFB8887-BC3E-4534-830F-F3AD5157CD9C}">
      <dgm:prSet/>
      <dgm:spPr/>
      <dgm:t>
        <a:bodyPr/>
        <a:lstStyle/>
        <a:p>
          <a:endParaRPr lang="en-US"/>
        </a:p>
      </dgm:t>
    </dgm:pt>
    <dgm:pt modelId="{57D67EE0-F57A-4713-B1AA-D96DD136095F}">
      <dgm:prSet phldrT="[Text]"/>
      <dgm:spPr>
        <a:solidFill>
          <a:srgbClr val="C00000"/>
        </a:solidFill>
      </dgm:spPr>
      <dgm:t>
        <a:bodyPr/>
        <a:lstStyle/>
        <a:p>
          <a:r>
            <a:rPr lang="en-US" dirty="0"/>
            <a:t>Severity</a:t>
          </a:r>
        </a:p>
      </dgm:t>
    </dgm:pt>
    <dgm:pt modelId="{2E7CC685-9DB6-4DEF-BA12-EE1F7A86B371}" type="parTrans" cxnId="{EEE44001-AE0F-4038-9F44-E12CE548A644}">
      <dgm:prSet/>
      <dgm:spPr/>
      <dgm:t>
        <a:bodyPr/>
        <a:lstStyle/>
        <a:p>
          <a:endParaRPr lang="en-US"/>
        </a:p>
      </dgm:t>
    </dgm:pt>
    <dgm:pt modelId="{85CD7722-EDCC-470E-A76F-20AF330C1EA5}" type="sibTrans" cxnId="{EEE44001-AE0F-4038-9F44-E12CE548A644}">
      <dgm:prSet/>
      <dgm:spPr/>
      <dgm:t>
        <a:bodyPr/>
        <a:lstStyle/>
        <a:p>
          <a:endParaRPr lang="en-US"/>
        </a:p>
      </dgm:t>
    </dgm:pt>
    <dgm:pt modelId="{FBE0D8E3-7C69-4A63-AC07-EE3C477758AB}" type="pres">
      <dgm:prSet presAssocID="{105521B6-ED24-4372-BE09-08404A79C528}" presName="cycle" presStyleCnt="0">
        <dgm:presLayoutVars>
          <dgm:chMax val="1"/>
          <dgm:dir/>
          <dgm:animLvl val="ctr"/>
          <dgm:resizeHandles val="exact"/>
        </dgm:presLayoutVars>
      </dgm:prSet>
      <dgm:spPr/>
    </dgm:pt>
    <dgm:pt modelId="{F453CC49-82F8-4C4C-8904-15C8AB80647D}" type="pres">
      <dgm:prSet presAssocID="{B5ABF305-C171-4B42-936B-6F11E7C60FF6}" presName="centerShape" presStyleLbl="node0" presStyleIdx="0" presStyleCnt="1" custLinFactNeighborY="-169"/>
      <dgm:spPr/>
    </dgm:pt>
    <dgm:pt modelId="{A4CA5FCA-B7FC-4E4A-998D-A31E0E2C0E3F}" type="pres">
      <dgm:prSet presAssocID="{226A89E1-50AE-485D-94D2-AA58384FFC1A}" presName="parTrans" presStyleLbl="bgSibTrans2D1" presStyleIdx="0" presStyleCnt="3"/>
      <dgm:spPr/>
    </dgm:pt>
    <dgm:pt modelId="{BC425320-2457-4562-9FE6-FDDEE5CFAB3E}" type="pres">
      <dgm:prSet presAssocID="{5E318C73-56BF-4A14-AEF2-9D691CECD047}" presName="node" presStyleLbl="node1" presStyleIdx="0" presStyleCnt="3">
        <dgm:presLayoutVars>
          <dgm:bulletEnabled val="1"/>
        </dgm:presLayoutVars>
      </dgm:prSet>
      <dgm:spPr/>
    </dgm:pt>
    <dgm:pt modelId="{0F7813D7-D922-4B76-BA64-37EE8CFC961C}" type="pres">
      <dgm:prSet presAssocID="{4A51337D-A144-4435-90CD-5E54EB38F68B}" presName="parTrans" presStyleLbl="bgSibTrans2D1" presStyleIdx="1" presStyleCnt="3"/>
      <dgm:spPr/>
    </dgm:pt>
    <dgm:pt modelId="{81D1A6A9-4F2B-4401-9EAB-05C410D1A75A}" type="pres">
      <dgm:prSet presAssocID="{D524F67D-7585-4034-931F-B2F3337A3E91}" presName="node" presStyleLbl="node1" presStyleIdx="1" presStyleCnt="3">
        <dgm:presLayoutVars>
          <dgm:bulletEnabled val="1"/>
        </dgm:presLayoutVars>
      </dgm:prSet>
      <dgm:spPr/>
    </dgm:pt>
    <dgm:pt modelId="{B6D72AF6-072E-4087-A472-FD24DC335784}" type="pres">
      <dgm:prSet presAssocID="{2E7CC685-9DB6-4DEF-BA12-EE1F7A86B371}" presName="parTrans" presStyleLbl="bgSibTrans2D1" presStyleIdx="2" presStyleCnt="3"/>
      <dgm:spPr/>
    </dgm:pt>
    <dgm:pt modelId="{9577468A-3A90-44EB-8DC7-62AAAF1EF8E4}" type="pres">
      <dgm:prSet presAssocID="{57D67EE0-F57A-4713-B1AA-D96DD136095F}" presName="node" presStyleLbl="node1" presStyleIdx="2" presStyleCnt="3">
        <dgm:presLayoutVars>
          <dgm:bulletEnabled val="1"/>
        </dgm:presLayoutVars>
      </dgm:prSet>
      <dgm:spPr/>
    </dgm:pt>
  </dgm:ptLst>
  <dgm:cxnLst>
    <dgm:cxn modelId="{EEE44001-AE0F-4038-9F44-E12CE548A644}" srcId="{B5ABF305-C171-4B42-936B-6F11E7C60FF6}" destId="{57D67EE0-F57A-4713-B1AA-D96DD136095F}" srcOrd="2" destOrd="0" parTransId="{2E7CC685-9DB6-4DEF-BA12-EE1F7A86B371}" sibTransId="{85CD7722-EDCC-470E-A76F-20AF330C1EA5}"/>
    <dgm:cxn modelId="{27C38B03-6652-418B-AE18-5147785B8308}" type="presOf" srcId="{2E7CC685-9DB6-4DEF-BA12-EE1F7A86B371}" destId="{B6D72AF6-072E-4087-A472-FD24DC335784}" srcOrd="0" destOrd="0" presId="urn:microsoft.com/office/officeart/2005/8/layout/radial4"/>
    <dgm:cxn modelId="{AFAD7908-F6D2-4BC7-BB95-3998CDB83CB1}" type="presOf" srcId="{D524F67D-7585-4034-931F-B2F3337A3E91}" destId="{81D1A6A9-4F2B-4401-9EAB-05C410D1A75A}" srcOrd="0" destOrd="0" presId="urn:microsoft.com/office/officeart/2005/8/layout/radial4"/>
    <dgm:cxn modelId="{220C623A-CA75-4C37-AC45-CCC6AC3DA4F2}" srcId="{105521B6-ED24-4372-BE09-08404A79C528}" destId="{B5ABF305-C171-4B42-936B-6F11E7C60FF6}" srcOrd="0" destOrd="0" parTransId="{81C2EB0E-AE18-4CCB-9C56-D525627C7CBD}" sibTransId="{5807205E-CBD8-42CC-9BE6-0F0F42F48EA6}"/>
    <dgm:cxn modelId="{8AFB8887-BC3E-4534-830F-F3AD5157CD9C}" srcId="{B5ABF305-C171-4B42-936B-6F11E7C60FF6}" destId="{D524F67D-7585-4034-931F-B2F3337A3E91}" srcOrd="1" destOrd="0" parTransId="{4A51337D-A144-4435-90CD-5E54EB38F68B}" sibTransId="{EC53B909-CFFF-48F4-8ACF-64F4A0AA9BD4}"/>
    <dgm:cxn modelId="{1BD32B96-4879-4387-860D-47D3D3206F5B}" type="presOf" srcId="{105521B6-ED24-4372-BE09-08404A79C528}" destId="{FBE0D8E3-7C69-4A63-AC07-EE3C477758AB}" srcOrd="0" destOrd="0" presId="urn:microsoft.com/office/officeart/2005/8/layout/radial4"/>
    <dgm:cxn modelId="{D44C9CA7-8B64-4885-B5AA-4E91A4D1DDF0}" type="presOf" srcId="{5E318C73-56BF-4A14-AEF2-9D691CECD047}" destId="{BC425320-2457-4562-9FE6-FDDEE5CFAB3E}" srcOrd="0" destOrd="0" presId="urn:microsoft.com/office/officeart/2005/8/layout/radial4"/>
    <dgm:cxn modelId="{8E8B65C5-C6DB-4D27-9E3C-A90D06B50D1A}" type="presOf" srcId="{B5ABF305-C171-4B42-936B-6F11E7C60FF6}" destId="{F453CC49-82F8-4C4C-8904-15C8AB80647D}" srcOrd="0" destOrd="0" presId="urn:microsoft.com/office/officeart/2005/8/layout/radial4"/>
    <dgm:cxn modelId="{914517C7-C2C5-4D3B-AD2A-DBCC17936565}" type="presOf" srcId="{57D67EE0-F57A-4713-B1AA-D96DD136095F}" destId="{9577468A-3A90-44EB-8DC7-62AAAF1EF8E4}" srcOrd="0" destOrd="0" presId="urn:microsoft.com/office/officeart/2005/8/layout/radial4"/>
    <dgm:cxn modelId="{E166EFD5-775E-4C3E-A4C4-94631A50875B}" type="presOf" srcId="{226A89E1-50AE-485D-94D2-AA58384FFC1A}" destId="{A4CA5FCA-B7FC-4E4A-998D-A31E0E2C0E3F}" srcOrd="0" destOrd="0" presId="urn:microsoft.com/office/officeart/2005/8/layout/radial4"/>
    <dgm:cxn modelId="{3DC8CFE3-5843-452B-8BCD-BEB674D655CB}" type="presOf" srcId="{4A51337D-A144-4435-90CD-5E54EB38F68B}" destId="{0F7813D7-D922-4B76-BA64-37EE8CFC961C}" srcOrd="0" destOrd="0" presId="urn:microsoft.com/office/officeart/2005/8/layout/radial4"/>
    <dgm:cxn modelId="{7FD22AE6-1512-4E6C-9A9E-A1E37E101984}" srcId="{B5ABF305-C171-4B42-936B-6F11E7C60FF6}" destId="{5E318C73-56BF-4A14-AEF2-9D691CECD047}" srcOrd="0" destOrd="0" parTransId="{226A89E1-50AE-485D-94D2-AA58384FFC1A}" sibTransId="{D0E3C607-B707-4CC5-B3CA-79FE2A95B74D}"/>
    <dgm:cxn modelId="{496E5851-2F43-4C91-ABEA-295579E42D80}" type="presParOf" srcId="{FBE0D8E3-7C69-4A63-AC07-EE3C477758AB}" destId="{F453CC49-82F8-4C4C-8904-15C8AB80647D}" srcOrd="0" destOrd="0" presId="urn:microsoft.com/office/officeart/2005/8/layout/radial4"/>
    <dgm:cxn modelId="{43EE905E-7242-4129-9D80-E410ABD68289}" type="presParOf" srcId="{FBE0D8E3-7C69-4A63-AC07-EE3C477758AB}" destId="{A4CA5FCA-B7FC-4E4A-998D-A31E0E2C0E3F}" srcOrd="1" destOrd="0" presId="urn:microsoft.com/office/officeart/2005/8/layout/radial4"/>
    <dgm:cxn modelId="{3316D2DD-867A-4EB9-90C8-FF5BAF21127E}" type="presParOf" srcId="{FBE0D8E3-7C69-4A63-AC07-EE3C477758AB}" destId="{BC425320-2457-4562-9FE6-FDDEE5CFAB3E}" srcOrd="2" destOrd="0" presId="urn:microsoft.com/office/officeart/2005/8/layout/radial4"/>
    <dgm:cxn modelId="{A84AF60A-8B96-45DC-8B5E-7FE1CC475FA6}" type="presParOf" srcId="{FBE0D8E3-7C69-4A63-AC07-EE3C477758AB}" destId="{0F7813D7-D922-4B76-BA64-37EE8CFC961C}" srcOrd="3" destOrd="0" presId="urn:microsoft.com/office/officeart/2005/8/layout/radial4"/>
    <dgm:cxn modelId="{EED29A86-9B03-4D54-A545-A82D6D111032}" type="presParOf" srcId="{FBE0D8E3-7C69-4A63-AC07-EE3C477758AB}" destId="{81D1A6A9-4F2B-4401-9EAB-05C410D1A75A}" srcOrd="4" destOrd="0" presId="urn:microsoft.com/office/officeart/2005/8/layout/radial4"/>
    <dgm:cxn modelId="{889411AA-DFC2-4680-97F3-A54332D0044B}" type="presParOf" srcId="{FBE0D8E3-7C69-4A63-AC07-EE3C477758AB}" destId="{B6D72AF6-072E-4087-A472-FD24DC335784}" srcOrd="5" destOrd="0" presId="urn:microsoft.com/office/officeart/2005/8/layout/radial4"/>
    <dgm:cxn modelId="{84F60DCA-C160-496F-B240-CC4C575CDDAB}" type="presParOf" srcId="{FBE0D8E3-7C69-4A63-AC07-EE3C477758AB}" destId="{9577468A-3A90-44EB-8DC7-62AAAF1EF8E4}"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3ACE8-4EA3-4C69-BAEF-65CB02CCF376}">
      <dsp:nvSpPr>
        <dsp:cNvPr id="0" name=""/>
        <dsp:cNvSpPr/>
      </dsp:nvSpPr>
      <dsp:spPr>
        <a:xfrm>
          <a:off x="7047621" y="1165555"/>
          <a:ext cx="3087526" cy="308809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1C0DDE-FA07-40FD-8F98-86C13107B4CB}">
      <dsp:nvSpPr>
        <dsp:cNvPr id="0" name=""/>
        <dsp:cNvSpPr/>
      </dsp:nvSpPr>
      <dsp:spPr>
        <a:xfrm>
          <a:off x="7150137" y="1268509"/>
          <a:ext cx="2882495" cy="2882188"/>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Different Decisions</a:t>
          </a:r>
        </a:p>
      </dsp:txBody>
      <dsp:txXfrm>
        <a:off x="7562209" y="1680328"/>
        <a:ext cx="2058351" cy="2058551"/>
      </dsp:txXfrm>
    </dsp:sp>
    <dsp:sp modelId="{4D46E7B6-ACCE-4E69-BD78-E7157FC0AFC1}">
      <dsp:nvSpPr>
        <dsp:cNvPr id="0" name=""/>
        <dsp:cNvSpPr/>
      </dsp:nvSpPr>
      <dsp:spPr>
        <a:xfrm rot="2700000">
          <a:off x="3860292" y="1169288"/>
          <a:ext cx="3080090" cy="3080090"/>
        </a:xfrm>
        <a:prstGeom prst="teardrop">
          <a:avLst>
            <a:gd name="adj" fmla="val 100000"/>
          </a:avLst>
        </a:prstGeom>
        <a:solidFill>
          <a:schemeClr val="accent4">
            <a:hueOff val="-210776"/>
            <a:satOff val="21227"/>
            <a:lumOff val="140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8BA04A-7933-4258-A306-32C805467721}">
      <dsp:nvSpPr>
        <dsp:cNvPr id="0" name=""/>
        <dsp:cNvSpPr/>
      </dsp:nvSpPr>
      <dsp:spPr>
        <a:xfrm>
          <a:off x="3959089" y="1268509"/>
          <a:ext cx="2882495" cy="2882188"/>
        </a:xfrm>
        <a:prstGeom prst="ellipse">
          <a:avLst/>
        </a:prstGeom>
        <a:solidFill>
          <a:schemeClr val="lt1">
            <a:alpha val="90000"/>
            <a:hueOff val="0"/>
            <a:satOff val="0"/>
            <a:lumOff val="0"/>
            <a:alphaOff val="0"/>
          </a:schemeClr>
        </a:solidFill>
        <a:ln w="12700" cap="flat" cmpd="sng" algn="ctr">
          <a:solidFill>
            <a:schemeClr val="accent4">
              <a:hueOff val="-210776"/>
              <a:satOff val="21227"/>
              <a:lumOff val="1401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Different Priorities</a:t>
          </a:r>
        </a:p>
      </dsp:txBody>
      <dsp:txXfrm>
        <a:off x="4371161" y="1680328"/>
        <a:ext cx="2058351" cy="2058551"/>
      </dsp:txXfrm>
    </dsp:sp>
    <dsp:sp modelId="{6554A489-8B74-4FE4-B676-61D8C348DC51}">
      <dsp:nvSpPr>
        <dsp:cNvPr id="0" name=""/>
        <dsp:cNvSpPr/>
      </dsp:nvSpPr>
      <dsp:spPr>
        <a:xfrm rot="2700000">
          <a:off x="669244" y="1169288"/>
          <a:ext cx="3080090" cy="3080090"/>
        </a:xfrm>
        <a:prstGeom prst="teardrop">
          <a:avLst>
            <a:gd name="adj" fmla="val 100000"/>
          </a:avLst>
        </a:prstGeom>
        <a:solidFill>
          <a:schemeClr val="accent4">
            <a:hueOff val="-421553"/>
            <a:satOff val="42454"/>
            <a:lumOff val="28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75F5C0-DBD8-4861-BA08-DEDF47C63575}">
      <dsp:nvSpPr>
        <dsp:cNvPr id="0" name=""/>
        <dsp:cNvSpPr/>
      </dsp:nvSpPr>
      <dsp:spPr>
        <a:xfrm>
          <a:off x="768042" y="1268509"/>
          <a:ext cx="2882495" cy="2882188"/>
        </a:xfrm>
        <a:prstGeom prst="ellipse">
          <a:avLst/>
        </a:prstGeom>
        <a:solidFill>
          <a:schemeClr val="lt1">
            <a:alpha val="90000"/>
            <a:hueOff val="0"/>
            <a:satOff val="0"/>
            <a:lumOff val="0"/>
            <a:alphaOff val="0"/>
          </a:schemeClr>
        </a:solidFill>
        <a:ln w="12700" cap="flat" cmpd="sng" algn="ctr">
          <a:solidFill>
            <a:schemeClr val="accent4">
              <a:hueOff val="-421553"/>
              <a:satOff val="42454"/>
              <a:lumOff val="280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Different Thinking</a:t>
          </a:r>
        </a:p>
      </dsp:txBody>
      <dsp:txXfrm>
        <a:off x="1180114" y="1680328"/>
        <a:ext cx="2058351" cy="20585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3CC49-82F8-4C4C-8904-15C8AB80647D}">
      <dsp:nvSpPr>
        <dsp:cNvPr id="0" name=""/>
        <dsp:cNvSpPr/>
      </dsp:nvSpPr>
      <dsp:spPr>
        <a:xfrm>
          <a:off x="2290226" y="2609295"/>
          <a:ext cx="2112446" cy="21124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dirty="0"/>
            <a:t>Score</a:t>
          </a:r>
        </a:p>
      </dsp:txBody>
      <dsp:txXfrm>
        <a:off x="2599587" y="2918656"/>
        <a:ext cx="1493724" cy="1493724"/>
      </dsp:txXfrm>
    </dsp:sp>
    <dsp:sp modelId="{A4CA5FCA-B7FC-4E4A-998D-A31E0E2C0E3F}">
      <dsp:nvSpPr>
        <dsp:cNvPr id="0" name=""/>
        <dsp:cNvSpPr/>
      </dsp:nvSpPr>
      <dsp:spPr>
        <a:xfrm rot="12890463">
          <a:off x="851948" y="2219346"/>
          <a:ext cx="1698728" cy="60204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425320-2457-4562-9FE6-FDDEE5CFAB3E}">
      <dsp:nvSpPr>
        <dsp:cNvPr id="0" name=""/>
        <dsp:cNvSpPr/>
      </dsp:nvSpPr>
      <dsp:spPr>
        <a:xfrm>
          <a:off x="793" y="1232397"/>
          <a:ext cx="2006824" cy="1605459"/>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Exposure</a:t>
          </a:r>
        </a:p>
      </dsp:txBody>
      <dsp:txXfrm>
        <a:off x="47815" y="1279419"/>
        <a:ext cx="1912780" cy="1511415"/>
      </dsp:txXfrm>
    </dsp:sp>
    <dsp:sp modelId="{0F7813D7-D922-4B76-BA64-37EE8CFC961C}">
      <dsp:nvSpPr>
        <dsp:cNvPr id="0" name=""/>
        <dsp:cNvSpPr/>
      </dsp:nvSpPr>
      <dsp:spPr>
        <a:xfrm rot="16200000">
          <a:off x="2499038" y="1362219"/>
          <a:ext cx="1694823" cy="60204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D1A6A9-4F2B-4401-9EAB-05C410D1A75A}">
      <dsp:nvSpPr>
        <dsp:cNvPr id="0" name=""/>
        <dsp:cNvSpPr/>
      </dsp:nvSpPr>
      <dsp:spPr>
        <a:xfrm>
          <a:off x="2343037" y="13101"/>
          <a:ext cx="2006824" cy="1605459"/>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Likelihood</a:t>
          </a:r>
        </a:p>
      </dsp:txBody>
      <dsp:txXfrm>
        <a:off x="2390059" y="60123"/>
        <a:ext cx="1912780" cy="1511415"/>
      </dsp:txXfrm>
    </dsp:sp>
    <dsp:sp modelId="{B6D72AF6-072E-4087-A472-FD24DC335784}">
      <dsp:nvSpPr>
        <dsp:cNvPr id="0" name=""/>
        <dsp:cNvSpPr/>
      </dsp:nvSpPr>
      <dsp:spPr>
        <a:xfrm rot="19509537">
          <a:off x="4142222" y="2219346"/>
          <a:ext cx="1698728" cy="60204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77468A-3A90-44EB-8DC7-62AAAF1EF8E4}">
      <dsp:nvSpPr>
        <dsp:cNvPr id="0" name=""/>
        <dsp:cNvSpPr/>
      </dsp:nvSpPr>
      <dsp:spPr>
        <a:xfrm>
          <a:off x="4685282" y="1232397"/>
          <a:ext cx="2006824" cy="160545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Severity</a:t>
          </a:r>
        </a:p>
      </dsp:txBody>
      <dsp:txXfrm>
        <a:off x="4732304" y="1279419"/>
        <a:ext cx="1912780" cy="1511415"/>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B8B65A-D69F-C26C-B67E-036EF77BF1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52B9064-AE57-427F-E5AF-71DE7D52FE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8190EA-5EEC-4300-B6AE-D9734C6C648E}" type="datetimeFigureOut">
              <a:rPr lang="en-US" smtClean="0"/>
              <a:t>6/13/2024</a:t>
            </a:fld>
            <a:endParaRPr lang="en-US" dirty="0"/>
          </a:p>
        </p:txBody>
      </p:sp>
      <p:sp>
        <p:nvSpPr>
          <p:cNvPr id="4" name="Footer Placeholder 3">
            <a:extLst>
              <a:ext uri="{FF2B5EF4-FFF2-40B4-BE49-F238E27FC236}">
                <a16:creationId xmlns:a16="http://schemas.microsoft.com/office/drawing/2014/main" id="{8186157A-CEB9-B0FC-3A49-BE950AEAD6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0819CA0-A57D-42D7-A625-56C22D0FA7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FF3A6F-DEFA-45E0-9496-BEE7C2C6F3D0}" type="slidenum">
              <a:rPr lang="en-US" smtClean="0"/>
              <a:t>‹#›</a:t>
            </a:fld>
            <a:endParaRPr lang="en-US" dirty="0"/>
          </a:p>
        </p:txBody>
      </p:sp>
    </p:spTree>
    <p:extLst>
      <p:ext uri="{BB962C8B-B14F-4D97-AF65-F5344CB8AC3E}">
        <p14:creationId xmlns:p14="http://schemas.microsoft.com/office/powerpoint/2010/main" val="1406002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6/13/2024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niosh/topics/ptd/"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a:t>
            </a:fld>
            <a:endParaRPr lang="en-US" dirty="0"/>
          </a:p>
        </p:txBody>
      </p:sp>
    </p:spTree>
    <p:extLst>
      <p:ext uri="{BB962C8B-B14F-4D97-AF65-F5344CB8AC3E}">
        <p14:creationId xmlns:p14="http://schemas.microsoft.com/office/powerpoint/2010/main" val="216938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of a hierarchy isn’t new in transportation design either. Do any of you have prior experience with the AASHTO RDG?</a:t>
            </a:r>
          </a:p>
        </p:txBody>
      </p:sp>
      <p:sp>
        <p:nvSpPr>
          <p:cNvPr id="4" name="Slide Number Placeholder 3"/>
          <p:cNvSpPr>
            <a:spLocks noGrp="1"/>
          </p:cNvSpPr>
          <p:nvPr>
            <p:ph type="sldNum" sz="quarter" idx="5"/>
          </p:nvPr>
        </p:nvSpPr>
        <p:spPr/>
        <p:txBody>
          <a:bodyPr/>
          <a:lstStyle/>
          <a:p>
            <a:fld id="{F97DC217-DF71-1A49-B3EA-559F1F43B0FF}" type="slidenum">
              <a:rPr lang="en-US" smtClean="0"/>
              <a:t>10</a:t>
            </a:fld>
            <a:endParaRPr lang="en-US" dirty="0"/>
          </a:p>
        </p:txBody>
      </p:sp>
    </p:spTree>
    <p:extLst>
      <p:ext uri="{BB962C8B-B14F-4D97-AF65-F5344CB8AC3E}">
        <p14:creationId xmlns:p14="http://schemas.microsoft.com/office/powerpoint/2010/main" val="356357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FL has too many Protected-permissive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Give Mike 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“that’s going to mess up our LOS” – we have to do things different… different priorities… </a:t>
            </a:r>
          </a:p>
        </p:txBody>
      </p:sp>
      <p:sp>
        <p:nvSpPr>
          <p:cNvPr id="4" name="Slide Number Placeholder 3"/>
          <p:cNvSpPr>
            <a:spLocks noGrp="1"/>
          </p:cNvSpPr>
          <p:nvPr>
            <p:ph type="sldNum" sz="quarter" idx="5"/>
          </p:nvPr>
        </p:nvSpPr>
        <p:spPr/>
        <p:txBody>
          <a:bodyPr/>
          <a:lstStyle/>
          <a:p>
            <a:fld id="{26478024-DA11-492E-8F9B-372D93302874}" type="slidenum">
              <a:rPr lang="en-US" smtClean="0"/>
              <a:t>16</a:t>
            </a:fld>
            <a:endParaRPr lang="en-US" dirty="0"/>
          </a:p>
        </p:txBody>
      </p:sp>
    </p:spTree>
    <p:extLst>
      <p:ext uri="{BB962C8B-B14F-4D97-AF65-F5344CB8AC3E}">
        <p14:creationId xmlns:p14="http://schemas.microsoft.com/office/powerpoint/2010/main" val="3756449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that they’re not good, just not as affective</a:t>
            </a:r>
          </a:p>
        </p:txBody>
      </p:sp>
      <p:sp>
        <p:nvSpPr>
          <p:cNvPr id="4" name="Slide Number Placeholder 3"/>
          <p:cNvSpPr>
            <a:spLocks noGrp="1"/>
          </p:cNvSpPr>
          <p:nvPr>
            <p:ph type="sldNum" sz="quarter" idx="5"/>
          </p:nvPr>
        </p:nvSpPr>
        <p:spPr/>
        <p:txBody>
          <a:bodyPr/>
          <a:lstStyle/>
          <a:p>
            <a:fld id="{F97DC217-DF71-1A49-B3EA-559F1F43B0FF}" type="slidenum">
              <a:rPr lang="en-US" smtClean="0"/>
              <a:t>17</a:t>
            </a:fld>
            <a:endParaRPr lang="en-US" dirty="0"/>
          </a:p>
        </p:txBody>
      </p:sp>
    </p:spTree>
    <p:extLst>
      <p:ext uri="{BB962C8B-B14F-4D97-AF65-F5344CB8AC3E}">
        <p14:creationId xmlns:p14="http://schemas.microsoft.com/office/powerpoint/2010/main" val="992814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Shifting down a continuum.</a:t>
            </a:r>
          </a:p>
        </p:txBody>
      </p:sp>
      <p:sp>
        <p:nvSpPr>
          <p:cNvPr id="4" name="Slide Number Placeholder 3"/>
          <p:cNvSpPr>
            <a:spLocks noGrp="1"/>
          </p:cNvSpPr>
          <p:nvPr>
            <p:ph type="sldNum" sz="quarter" idx="5"/>
          </p:nvPr>
        </p:nvSpPr>
        <p:spPr/>
        <p:txBody>
          <a:bodyPr/>
          <a:lstStyle/>
          <a:p>
            <a:fld id="{F97DC217-DF71-1A49-B3EA-559F1F43B0FF}" type="slidenum">
              <a:rPr lang="en-US" smtClean="0"/>
              <a:t>18</a:t>
            </a:fld>
            <a:endParaRPr lang="en-US" dirty="0"/>
          </a:p>
        </p:txBody>
      </p:sp>
    </p:spTree>
    <p:extLst>
      <p:ext uri="{BB962C8B-B14F-4D97-AF65-F5344CB8AC3E}">
        <p14:creationId xmlns:p14="http://schemas.microsoft.com/office/powerpoint/2010/main" val="1928689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Plug for complete streets. Tiers can help prioritize complete street improvements</a:t>
            </a:r>
          </a:p>
        </p:txBody>
      </p:sp>
      <p:sp>
        <p:nvSpPr>
          <p:cNvPr id="4" name="Slide Number Placeholder 3"/>
          <p:cNvSpPr>
            <a:spLocks noGrp="1"/>
          </p:cNvSpPr>
          <p:nvPr>
            <p:ph type="sldNum" sz="quarter" idx="5"/>
          </p:nvPr>
        </p:nvSpPr>
        <p:spPr/>
        <p:txBody>
          <a:bodyPr/>
          <a:lstStyle/>
          <a:p>
            <a:fld id="{F97DC217-DF71-1A49-B3EA-559F1F43B0FF}" type="slidenum">
              <a:rPr lang="en-US" smtClean="0"/>
              <a:t>19</a:t>
            </a:fld>
            <a:endParaRPr lang="en-US" dirty="0"/>
          </a:p>
        </p:txBody>
      </p:sp>
    </p:spTree>
    <p:extLst>
      <p:ext uri="{BB962C8B-B14F-4D97-AF65-F5344CB8AC3E}">
        <p14:creationId xmlns:p14="http://schemas.microsoft.com/office/powerpoint/2010/main" val="1289797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project-based is intended to be simpler… I was told there is no MATH.</a:t>
            </a:r>
          </a:p>
          <a:p>
            <a:r>
              <a:rPr lang="en-US" dirty="0"/>
              <a:t>CAN BE USED ON ROAD SEGMENTS.</a:t>
            </a:r>
          </a:p>
        </p:txBody>
      </p:sp>
      <p:sp>
        <p:nvSpPr>
          <p:cNvPr id="4" name="Slide Number Placeholder 3"/>
          <p:cNvSpPr>
            <a:spLocks noGrp="1"/>
          </p:cNvSpPr>
          <p:nvPr>
            <p:ph type="sldNum" sz="quarter" idx="5"/>
          </p:nvPr>
        </p:nvSpPr>
        <p:spPr/>
        <p:txBody>
          <a:bodyPr/>
          <a:lstStyle/>
          <a:p>
            <a:fld id="{F97DC217-DF71-1A49-B3EA-559F1F43B0FF}" type="slidenum">
              <a:rPr lang="en-US" smtClean="0"/>
              <a:t>20</a:t>
            </a:fld>
            <a:endParaRPr lang="en-US" dirty="0"/>
          </a:p>
        </p:txBody>
      </p:sp>
    </p:spTree>
    <p:extLst>
      <p:ext uri="{BB962C8B-B14F-4D97-AF65-F5344CB8AC3E}">
        <p14:creationId xmlns:p14="http://schemas.microsoft.com/office/powerpoint/2010/main" val="3539449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R&amp;D – ripped off and duplicated. Inspired by Australia</a:t>
            </a:r>
          </a:p>
          <a:p>
            <a:r>
              <a:rPr lang="en-US" dirty="0"/>
              <a:t>All FHWA does is R&amp;D… </a:t>
            </a:r>
          </a:p>
          <a:p>
            <a:r>
              <a:rPr lang="en-US" dirty="0"/>
              <a:t>Exposure/Likelihood/Severity</a:t>
            </a:r>
          </a:p>
          <a:p>
            <a:r>
              <a:rPr lang="en-US" dirty="0"/>
              <a:t>Ours is more quantitative vs qualitative </a:t>
            </a:r>
          </a:p>
        </p:txBody>
      </p:sp>
      <p:sp>
        <p:nvSpPr>
          <p:cNvPr id="4" name="Slide Number Placeholder 3"/>
          <p:cNvSpPr>
            <a:spLocks noGrp="1"/>
          </p:cNvSpPr>
          <p:nvPr>
            <p:ph type="sldNum" sz="quarter" idx="5"/>
          </p:nvPr>
        </p:nvSpPr>
        <p:spPr/>
        <p:txBody>
          <a:bodyPr/>
          <a:lstStyle/>
          <a:p>
            <a:fld id="{F97DC217-DF71-1A49-B3EA-559F1F43B0FF}" type="slidenum">
              <a:rPr lang="en-US" smtClean="0"/>
              <a:t>21</a:t>
            </a:fld>
            <a:endParaRPr lang="en-US" dirty="0"/>
          </a:p>
        </p:txBody>
      </p:sp>
    </p:spTree>
    <p:extLst>
      <p:ext uri="{BB962C8B-B14F-4D97-AF65-F5344CB8AC3E}">
        <p14:creationId xmlns:p14="http://schemas.microsoft.com/office/powerpoint/2010/main" val="4223143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Spreadsheet tool screenshots</a:t>
            </a:r>
          </a:p>
          <a:p>
            <a:r>
              <a:rPr lang="en-US" dirty="0"/>
              <a:t>Overview</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22</a:t>
            </a:fld>
            <a:endParaRPr lang="en-US" dirty="0"/>
          </a:p>
        </p:txBody>
      </p:sp>
    </p:spTree>
    <p:extLst>
      <p:ext uri="{BB962C8B-B14F-4D97-AF65-F5344CB8AC3E}">
        <p14:creationId xmlns:p14="http://schemas.microsoft.com/office/powerpoint/2010/main" val="655583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legs of a stool</a:t>
            </a:r>
          </a:p>
          <a:p>
            <a:r>
              <a:rPr lang="en-US" dirty="0"/>
              <a:t>Exposure – traffic volumes, crossing distance, etc.</a:t>
            </a:r>
          </a:p>
          <a:p>
            <a:r>
              <a:rPr lang="en-US" dirty="0"/>
              <a:t>Likelihood – risk factors</a:t>
            </a:r>
          </a:p>
          <a:p>
            <a:r>
              <a:rPr lang="en-US" dirty="0"/>
              <a:t>Severity – primarily speed</a:t>
            </a:r>
          </a:p>
          <a:p>
            <a:endParaRPr lang="en-US" dirty="0"/>
          </a:p>
          <a:p>
            <a:r>
              <a:rPr lang="en-US" dirty="0"/>
              <a:t>High severity, but low exposure… maybe not as big of a concern…. Conversely, high exposure….</a:t>
            </a:r>
          </a:p>
        </p:txBody>
      </p:sp>
      <p:sp>
        <p:nvSpPr>
          <p:cNvPr id="4" name="Slide Number Placeholder 3"/>
          <p:cNvSpPr>
            <a:spLocks noGrp="1"/>
          </p:cNvSpPr>
          <p:nvPr>
            <p:ph type="sldNum" sz="quarter" idx="5"/>
          </p:nvPr>
        </p:nvSpPr>
        <p:spPr/>
        <p:txBody>
          <a:bodyPr/>
          <a:lstStyle/>
          <a:p>
            <a:fld id="{0E5496A0-4016-4B45-98F5-8958CE8B19B6}" type="slidenum">
              <a:rPr lang="en-US" smtClean="0"/>
              <a:t>23</a:t>
            </a:fld>
            <a:endParaRPr lang="en-US" dirty="0"/>
          </a:p>
        </p:txBody>
      </p:sp>
    </p:spTree>
    <p:extLst>
      <p:ext uri="{BB962C8B-B14F-4D97-AF65-F5344CB8AC3E}">
        <p14:creationId xmlns:p14="http://schemas.microsoft.com/office/powerpoint/2010/main" val="1915361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 expectations… this is a framework… not end all be all</a:t>
            </a:r>
          </a:p>
          <a:p>
            <a:r>
              <a:rPr lang="en-US" dirty="0"/>
              <a:t>“Basic” structure</a:t>
            </a:r>
          </a:p>
          <a:p>
            <a:r>
              <a:rPr lang="en-US" dirty="0"/>
              <a:t>Framework is good… details can be flushed out later… framework is applicable to everyone</a:t>
            </a:r>
          </a:p>
          <a:p>
            <a:r>
              <a:rPr lang="en-US" dirty="0"/>
              <a:t>FL’s expectations for high volume vs Montana’s may be different… they can be changed based on your agency preference </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24</a:t>
            </a:fld>
            <a:endParaRPr lang="en-US" dirty="0"/>
          </a:p>
        </p:txBody>
      </p:sp>
    </p:spTree>
    <p:extLst>
      <p:ext uri="{BB962C8B-B14F-4D97-AF65-F5344CB8AC3E}">
        <p14:creationId xmlns:p14="http://schemas.microsoft.com/office/powerpoint/2010/main" val="401577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Key Message:</a:t>
            </a:r>
            <a:r>
              <a:rPr lang="en-US" dirty="0"/>
              <a:t> This graphic presents an overview of the Safe System approach. There are three key components to understand, which will be explained on this and the following slides. These are the Safe System “approach,” “principles,” and “elements.” The Safe System “approach,” shown by the graphic on this slide, is the broadest term and describes all aspects of the Safe System.</a:t>
            </a:r>
          </a:p>
          <a:p>
            <a:pPr defTabSz="966612">
              <a:defRPr/>
            </a:pPr>
            <a:r>
              <a:rPr lang="en-US" dirty="0"/>
              <a:t>In addition, the term “Safe System” is singular to depict </a:t>
            </a:r>
            <a:r>
              <a:rPr lang="en-US" sz="1300" dirty="0"/>
              <a:t>an overall Safe Road System.  The National Safety Council and our international partners also use this version. </a:t>
            </a:r>
            <a:endParaRPr lang="en-US" dirty="0"/>
          </a:p>
          <a:p>
            <a:pPr defTabSz="966612">
              <a:defRPr/>
            </a:pPr>
            <a:r>
              <a:rPr lang="en-US" b="1" dirty="0"/>
              <a:t>Interactivity:</a:t>
            </a:r>
            <a:r>
              <a:rPr lang="en-US" dirty="0"/>
              <a:t> No interactivity for this slide.</a:t>
            </a:r>
          </a:p>
          <a:p>
            <a:pPr defTabSz="966612">
              <a:defRPr/>
            </a:pPr>
            <a:r>
              <a:rPr lang="en-US" b="1" dirty="0"/>
              <a:t>Background: </a:t>
            </a:r>
            <a:r>
              <a:rPr lang="en-US" b="0" dirty="0"/>
              <a:t>This graphic was created for FHWA drawing inspiration from similar designs by the </a:t>
            </a:r>
            <a:r>
              <a:rPr lang="en-US" sz="1300" dirty="0"/>
              <a:t>Institute of Transportation Engineers (ITE), </a:t>
            </a:r>
            <a:r>
              <a:rPr lang="en-US" b="0" dirty="0"/>
              <a:t>the Road to Zero Coalition, and </a:t>
            </a:r>
            <a:r>
              <a:rPr lang="en-US" dirty="0"/>
              <a:t>the Royal Society for the Prevention of Accidents (ROSPA) in the United Kingdom</a:t>
            </a:r>
            <a:r>
              <a:rPr lang="en-US" b="0" dirty="0"/>
              <a:t>.</a:t>
            </a:r>
            <a:endParaRPr lang="en-US" dirty="0"/>
          </a:p>
          <a:p>
            <a:pPr defTabSz="966612">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2</a:t>
            </a:fld>
            <a:endParaRPr lang="en-US" dirty="0"/>
          </a:p>
        </p:txBody>
      </p:sp>
    </p:spTree>
    <p:extLst>
      <p:ext uri="{BB962C8B-B14F-4D97-AF65-F5344CB8AC3E}">
        <p14:creationId xmlns:p14="http://schemas.microsoft.com/office/powerpoint/2010/main" val="1554922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going into an SSA Score</a:t>
            </a:r>
          </a:p>
        </p:txBody>
      </p:sp>
      <p:sp>
        <p:nvSpPr>
          <p:cNvPr id="4" name="Slide Number Placeholder 3"/>
          <p:cNvSpPr>
            <a:spLocks noGrp="1"/>
          </p:cNvSpPr>
          <p:nvPr>
            <p:ph type="sldNum" sz="quarter" idx="5"/>
          </p:nvPr>
        </p:nvSpPr>
        <p:spPr/>
        <p:txBody>
          <a:bodyPr/>
          <a:lstStyle/>
          <a:p>
            <a:fld id="{F97DC217-DF71-1A49-B3EA-559F1F43B0FF}" type="slidenum">
              <a:rPr lang="en-US" smtClean="0"/>
              <a:t>25</a:t>
            </a:fld>
            <a:endParaRPr lang="en-US" dirty="0"/>
          </a:p>
        </p:txBody>
      </p:sp>
    </p:spTree>
    <p:extLst>
      <p:ext uri="{BB962C8B-B14F-4D97-AF65-F5344CB8AC3E}">
        <p14:creationId xmlns:p14="http://schemas.microsoft.com/office/powerpoint/2010/main" val="3125957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Inputs</a:t>
            </a:r>
          </a:p>
          <a:p>
            <a:r>
              <a:rPr lang="en-US" dirty="0"/>
              <a:t>Tool does differentiate between VRUs and Motor vehicles.</a:t>
            </a:r>
          </a:p>
          <a:p>
            <a:r>
              <a:rPr lang="en-US" dirty="0"/>
              <a:t>You can adjust to conditions that fit your state/district/locality… but the concept is to keep these categories</a:t>
            </a:r>
          </a:p>
        </p:txBody>
      </p:sp>
      <p:sp>
        <p:nvSpPr>
          <p:cNvPr id="4" name="Slide Number Placeholder 3"/>
          <p:cNvSpPr>
            <a:spLocks noGrp="1"/>
          </p:cNvSpPr>
          <p:nvPr>
            <p:ph type="sldNum" sz="quarter" idx="5"/>
          </p:nvPr>
        </p:nvSpPr>
        <p:spPr/>
        <p:txBody>
          <a:bodyPr/>
          <a:lstStyle/>
          <a:p>
            <a:fld id="{F97DC217-DF71-1A49-B3EA-559F1F43B0FF}" type="slidenum">
              <a:rPr lang="en-US" smtClean="0"/>
              <a:t>27</a:t>
            </a:fld>
            <a:endParaRPr lang="en-US" dirty="0"/>
          </a:p>
        </p:txBody>
      </p:sp>
    </p:spTree>
    <p:extLst>
      <p:ext uri="{BB962C8B-B14F-4D97-AF65-F5344CB8AC3E}">
        <p14:creationId xmlns:p14="http://schemas.microsoft.com/office/powerpoint/2010/main" val="959731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of likelihood</a:t>
            </a:r>
          </a:p>
        </p:txBody>
      </p:sp>
      <p:sp>
        <p:nvSpPr>
          <p:cNvPr id="4" name="Slide Number Placeholder 3"/>
          <p:cNvSpPr>
            <a:spLocks noGrp="1"/>
          </p:cNvSpPr>
          <p:nvPr>
            <p:ph type="sldNum" sz="quarter" idx="5"/>
          </p:nvPr>
        </p:nvSpPr>
        <p:spPr/>
        <p:txBody>
          <a:bodyPr/>
          <a:lstStyle/>
          <a:p>
            <a:fld id="{F97DC217-DF71-1A49-B3EA-559F1F43B0FF}" type="slidenum">
              <a:rPr lang="en-US" smtClean="0"/>
              <a:t>28</a:t>
            </a:fld>
            <a:endParaRPr lang="en-US" dirty="0"/>
          </a:p>
        </p:txBody>
      </p:sp>
    </p:spTree>
    <p:extLst>
      <p:ext uri="{BB962C8B-B14F-4D97-AF65-F5344CB8AC3E}">
        <p14:creationId xmlns:p14="http://schemas.microsoft.com/office/powerpoint/2010/main" val="1889579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motor vehicle risk factors that are currently included</a:t>
            </a:r>
          </a:p>
          <a:p>
            <a:r>
              <a:rPr lang="en-US" dirty="0"/>
              <a:t>Can add additional</a:t>
            </a:r>
          </a:p>
        </p:txBody>
      </p:sp>
      <p:sp>
        <p:nvSpPr>
          <p:cNvPr id="4" name="Slide Number Placeholder 3"/>
          <p:cNvSpPr>
            <a:spLocks noGrp="1"/>
          </p:cNvSpPr>
          <p:nvPr>
            <p:ph type="sldNum" sz="quarter" idx="5"/>
          </p:nvPr>
        </p:nvSpPr>
        <p:spPr/>
        <p:txBody>
          <a:bodyPr/>
          <a:lstStyle/>
          <a:p>
            <a:fld id="{F97DC217-DF71-1A49-B3EA-559F1F43B0FF}" type="slidenum">
              <a:rPr lang="en-US" smtClean="0"/>
              <a:t>29</a:t>
            </a:fld>
            <a:endParaRPr lang="en-US" dirty="0"/>
          </a:p>
        </p:txBody>
      </p:sp>
    </p:spTree>
    <p:extLst>
      <p:ext uri="{BB962C8B-B14F-4D97-AF65-F5344CB8AC3E}">
        <p14:creationId xmlns:p14="http://schemas.microsoft.com/office/powerpoint/2010/main" val="1528969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Primarily speed</a:t>
            </a:r>
          </a:p>
        </p:txBody>
      </p:sp>
      <p:sp>
        <p:nvSpPr>
          <p:cNvPr id="4" name="Slide Number Placeholder 3"/>
          <p:cNvSpPr>
            <a:spLocks noGrp="1"/>
          </p:cNvSpPr>
          <p:nvPr>
            <p:ph type="sldNum" sz="quarter" idx="5"/>
          </p:nvPr>
        </p:nvSpPr>
        <p:spPr/>
        <p:txBody>
          <a:bodyPr/>
          <a:lstStyle/>
          <a:p>
            <a:fld id="{F97DC217-DF71-1A49-B3EA-559F1F43B0FF}" type="slidenum">
              <a:rPr lang="en-US" smtClean="0"/>
              <a:t>31</a:t>
            </a:fld>
            <a:endParaRPr lang="en-US" dirty="0"/>
          </a:p>
        </p:txBody>
      </p:sp>
    </p:spTree>
    <p:extLst>
      <p:ext uri="{BB962C8B-B14F-4D97-AF65-F5344CB8AC3E}">
        <p14:creationId xmlns:p14="http://schemas.microsoft.com/office/powerpoint/2010/main" val="3750618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all of the data and you get a score… you can use it to compare alternatives… it’s all relative to the other alternatives.</a:t>
            </a:r>
          </a:p>
        </p:txBody>
      </p:sp>
      <p:sp>
        <p:nvSpPr>
          <p:cNvPr id="4" name="Slide Number Placeholder 3"/>
          <p:cNvSpPr>
            <a:spLocks noGrp="1"/>
          </p:cNvSpPr>
          <p:nvPr>
            <p:ph type="sldNum" sz="quarter" idx="5"/>
          </p:nvPr>
        </p:nvSpPr>
        <p:spPr/>
        <p:txBody>
          <a:bodyPr/>
          <a:lstStyle/>
          <a:p>
            <a:fld id="{F97DC217-DF71-1A49-B3EA-559F1F43B0FF}" type="slidenum">
              <a:rPr lang="en-US" smtClean="0"/>
              <a:t>33</a:t>
            </a:fld>
            <a:endParaRPr lang="en-US" dirty="0"/>
          </a:p>
        </p:txBody>
      </p:sp>
    </p:spTree>
    <p:extLst>
      <p:ext uri="{BB962C8B-B14F-4D97-AF65-F5344CB8AC3E}">
        <p14:creationId xmlns:p14="http://schemas.microsoft.com/office/powerpoint/2010/main" val="2032965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RSAs</a:t>
            </a:r>
          </a:p>
        </p:txBody>
      </p:sp>
      <p:sp>
        <p:nvSpPr>
          <p:cNvPr id="4" name="Slide Number Placeholder 3"/>
          <p:cNvSpPr>
            <a:spLocks noGrp="1"/>
          </p:cNvSpPr>
          <p:nvPr>
            <p:ph type="sldNum" sz="quarter" idx="5"/>
          </p:nvPr>
        </p:nvSpPr>
        <p:spPr/>
        <p:txBody>
          <a:bodyPr/>
          <a:lstStyle/>
          <a:p>
            <a:fld id="{F97DC217-DF71-1A49-B3EA-559F1F43B0FF}" type="slidenum">
              <a:rPr lang="en-US" smtClean="0"/>
              <a:t>34</a:t>
            </a:fld>
            <a:endParaRPr lang="en-US" dirty="0"/>
          </a:p>
        </p:txBody>
      </p:sp>
    </p:spTree>
    <p:extLst>
      <p:ext uri="{BB962C8B-B14F-4D97-AF65-F5344CB8AC3E}">
        <p14:creationId xmlns:p14="http://schemas.microsoft.com/office/powerpoint/2010/main" val="1110508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Focuses on safer roads elements</a:t>
            </a:r>
          </a:p>
          <a:p>
            <a:r>
              <a:rPr lang="en-US" dirty="0"/>
              <a:t>Has Prompts in regards to the other SSA elements</a:t>
            </a:r>
          </a:p>
          <a:p>
            <a:r>
              <a:rPr lang="en-US" dirty="0"/>
              <a:t>You DON’T have to go through these… optional</a:t>
            </a:r>
          </a:p>
        </p:txBody>
      </p:sp>
      <p:sp>
        <p:nvSpPr>
          <p:cNvPr id="4" name="Slide Number Placeholder 3"/>
          <p:cNvSpPr>
            <a:spLocks noGrp="1"/>
          </p:cNvSpPr>
          <p:nvPr>
            <p:ph type="sldNum" sz="quarter" idx="5"/>
          </p:nvPr>
        </p:nvSpPr>
        <p:spPr/>
        <p:txBody>
          <a:bodyPr/>
          <a:lstStyle/>
          <a:p>
            <a:fld id="{F97DC217-DF71-1A49-B3EA-559F1F43B0FF}" type="slidenum">
              <a:rPr lang="en-US" smtClean="0"/>
              <a:t>36</a:t>
            </a:fld>
            <a:endParaRPr lang="en-US" dirty="0"/>
          </a:p>
        </p:txBody>
      </p:sp>
    </p:spTree>
    <p:extLst>
      <p:ext uri="{BB962C8B-B14F-4D97-AF65-F5344CB8AC3E}">
        <p14:creationId xmlns:p14="http://schemas.microsoft.com/office/powerpoint/2010/main" val="3141688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has an equity prompt</a:t>
            </a:r>
          </a:p>
        </p:txBody>
      </p:sp>
      <p:sp>
        <p:nvSpPr>
          <p:cNvPr id="4" name="Slide Number Placeholder 3"/>
          <p:cNvSpPr>
            <a:spLocks noGrp="1"/>
          </p:cNvSpPr>
          <p:nvPr>
            <p:ph type="sldNum" sz="quarter" idx="5"/>
          </p:nvPr>
        </p:nvSpPr>
        <p:spPr/>
        <p:txBody>
          <a:bodyPr/>
          <a:lstStyle/>
          <a:p>
            <a:fld id="{F97DC217-DF71-1A49-B3EA-559F1F43B0FF}" type="slidenum">
              <a:rPr lang="en-US" smtClean="0"/>
              <a:t>38</a:t>
            </a:fld>
            <a:endParaRPr lang="en-US" dirty="0"/>
          </a:p>
        </p:txBody>
      </p:sp>
    </p:spTree>
    <p:extLst>
      <p:ext uri="{BB962C8B-B14F-4D97-AF65-F5344CB8AC3E}">
        <p14:creationId xmlns:p14="http://schemas.microsoft.com/office/powerpoint/2010/main" val="3670094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HSM is very data intensive – local calibration… statistics, math, applicability, etc.</a:t>
            </a:r>
          </a:p>
          <a:p>
            <a:r>
              <a:rPr lang="en-US" dirty="0"/>
              <a:t>SSA simple. Framework. Adjusted/flexible. Relative to project. However, still quantitative… EASY TO USE</a:t>
            </a:r>
          </a:p>
          <a:p>
            <a:r>
              <a:rPr lang="en-US" dirty="0"/>
              <a:t>SSI – math heavy… but does a better job quantifying FSI crashes (already in your SPICE V5 tool) – more robust</a:t>
            </a:r>
          </a:p>
          <a:p>
            <a:endParaRPr lang="en-US" dirty="0"/>
          </a:p>
        </p:txBody>
      </p:sp>
      <p:sp>
        <p:nvSpPr>
          <p:cNvPr id="4" name="Slide Number Placeholder 3"/>
          <p:cNvSpPr>
            <a:spLocks noGrp="1"/>
          </p:cNvSpPr>
          <p:nvPr>
            <p:ph type="sldNum" sz="quarter" idx="5"/>
          </p:nvPr>
        </p:nvSpPr>
        <p:spPr/>
        <p:txBody>
          <a:bodyPr/>
          <a:lstStyle/>
          <a:p>
            <a:fld id="{0E5496A0-4016-4B45-98F5-8958CE8B19B6}" type="slidenum">
              <a:rPr lang="en-US" smtClean="0"/>
              <a:t>39</a:t>
            </a:fld>
            <a:endParaRPr lang="en-US" dirty="0"/>
          </a:p>
        </p:txBody>
      </p:sp>
    </p:spTree>
    <p:extLst>
      <p:ext uri="{BB962C8B-B14F-4D97-AF65-F5344CB8AC3E}">
        <p14:creationId xmlns:p14="http://schemas.microsoft.com/office/powerpoint/2010/main" val="333629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great way to visualize these “layers of protections” is to look at them through the Swiss Cheese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Layered slices of </a:t>
            </a:r>
            <a:r>
              <a:rPr lang="en-US" dirty="0" err="1"/>
              <a:t>swiss</a:t>
            </a:r>
            <a:r>
              <a:rPr lang="en-US" dirty="0"/>
              <a:t> cheese (each with holes representing weaknesses) represent the individual elements of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basic principle is that lapses and weaknesses in one part of the system can occur (CLICK), but other parts compensate to not allow a failure (that is, a fatal crash).</a:t>
            </a:r>
          </a:p>
          <a:p>
            <a:endParaRPr lang="en-US" dirty="0"/>
          </a:p>
          <a:p>
            <a:r>
              <a:rPr lang="en-US" dirty="0"/>
              <a:t>A “failure” (CLICK) only results when a hole in each slice momentarily aligns (CLICK), permitting an incident to pass through holes in all the slices. </a:t>
            </a:r>
          </a:p>
          <a:p>
            <a:r>
              <a:rPr lang="en-US" dirty="0"/>
              <a:t>(Next Slide)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“Swiss Cheese Model” is applicable to numerous risk management fields and was originally propounded by Dante </a:t>
            </a:r>
            <a:r>
              <a:rPr lang="en-US" dirty="0" err="1"/>
              <a:t>Orlandella</a:t>
            </a:r>
            <a:r>
              <a:rPr lang="en-US" dirty="0"/>
              <a:t> and James T. Reason of the University of Manchester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1881D-290E-4408-92FA-8065C6D1B211}" type="slidenum">
              <a:rPr kumimoji="0" lang="en-US" sz="13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83163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going to get into this, but we do have a policy-based framework</a:t>
            </a:r>
          </a:p>
          <a:p>
            <a:r>
              <a:rPr lang="en-US" dirty="0"/>
              <a:t>Look at your existing policies to see how they align to SSA.</a:t>
            </a:r>
          </a:p>
          <a:p>
            <a:r>
              <a:rPr lang="en-US" dirty="0"/>
              <a:t>Mostly fluff</a:t>
            </a:r>
          </a:p>
          <a:p>
            <a:r>
              <a:rPr lang="en-US" dirty="0"/>
              <a:t>Broward County was one of pilot locations for applying this.</a:t>
            </a:r>
          </a:p>
        </p:txBody>
      </p:sp>
      <p:sp>
        <p:nvSpPr>
          <p:cNvPr id="4" name="Slide Number Placeholder 3"/>
          <p:cNvSpPr>
            <a:spLocks noGrp="1"/>
          </p:cNvSpPr>
          <p:nvPr>
            <p:ph type="sldNum" sz="quarter" idx="5"/>
          </p:nvPr>
        </p:nvSpPr>
        <p:spPr/>
        <p:txBody>
          <a:bodyPr/>
          <a:lstStyle/>
          <a:p>
            <a:fld id="{F97DC217-DF71-1A49-B3EA-559F1F43B0FF}" type="slidenum">
              <a:rPr lang="en-US" smtClean="0"/>
              <a:t>40</a:t>
            </a:fld>
            <a:endParaRPr lang="en-US" dirty="0"/>
          </a:p>
        </p:txBody>
      </p:sp>
    </p:spTree>
    <p:extLst>
      <p:ext uri="{BB962C8B-B14F-4D97-AF65-F5344CB8AC3E}">
        <p14:creationId xmlns:p14="http://schemas.microsoft.com/office/powerpoint/2010/main" val="3749679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 an </a:t>
            </a:r>
            <a:r>
              <a:rPr lang="en-US" b="0"/>
              <a:t>infrastructure initiative. </a:t>
            </a:r>
            <a:r>
              <a:rPr lang="en-US" b="0" dirty="0"/>
              <a:t>If you get the principles, you’ll get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There are 5 elements. Even though we’re only going to be talking about Safe Roads today, you need to strengthen all 5 Elements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There are no “safe” or “unsafe” roads, but there are ways we can address the transportation system that can enhance the safety of its users. </a:t>
            </a:r>
            <a:r>
              <a:rPr lang="en-US" b="0" dirty="0"/>
              <a:t>It’s not about eliminating risk, but REDUCING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Safe System Approach is a complex topic and this presentation is an introduction. The top three things we want you to take away from this presentation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The Safe System Approach is “Principles Based” – you will learn the safe system principles that guide this approach and advance safety culture.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Achieving a Safe System requires all five elements to be strengthened – a system depends on each of its parts working together to achieve the best possible 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Safe Roads is a continuum, not an absolute – There are no “safe” or “unsafe” roads, but there are ways we can address the transportation system that can enhance the safety of its users.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26478024-DA11-492E-8F9B-372D93302874}" type="slidenum">
              <a:rPr lang="en-US" smtClean="0"/>
              <a:t>4</a:t>
            </a:fld>
            <a:endParaRPr lang="en-US" dirty="0"/>
          </a:p>
        </p:txBody>
      </p:sp>
    </p:spTree>
    <p:extLst>
      <p:ext uri="{BB962C8B-B14F-4D97-AF65-F5344CB8AC3E}">
        <p14:creationId xmlns:p14="http://schemas.microsoft.com/office/powerpoint/2010/main" val="3069530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the same thing we’ve always done. I</a:t>
            </a:r>
          </a:p>
          <a:p>
            <a:r>
              <a:rPr lang="en-US" dirty="0"/>
              <a:t>We have to do things differently.</a:t>
            </a:r>
          </a:p>
          <a:p>
            <a:r>
              <a:rPr lang="en-US" dirty="0"/>
              <a:t>It’s about managing Kinetic Energy such that we can eliminate FATAL and SERIOUS INJURY crashes… not all crashes</a:t>
            </a:r>
          </a:p>
        </p:txBody>
      </p:sp>
      <p:sp>
        <p:nvSpPr>
          <p:cNvPr id="4" name="Slide Number Placeholder 3"/>
          <p:cNvSpPr>
            <a:spLocks noGrp="1"/>
          </p:cNvSpPr>
          <p:nvPr>
            <p:ph type="sldNum" sz="quarter" idx="5"/>
          </p:nvPr>
        </p:nvSpPr>
        <p:spPr/>
        <p:txBody>
          <a:bodyPr/>
          <a:lstStyle/>
          <a:p>
            <a:fld id="{F97DC217-DF71-1A49-B3EA-559F1F43B0FF}" type="slidenum">
              <a:rPr lang="en-US" smtClean="0"/>
              <a:t>5</a:t>
            </a:fld>
            <a:endParaRPr lang="en-US" dirty="0"/>
          </a:p>
        </p:txBody>
      </p:sp>
    </p:spTree>
    <p:extLst>
      <p:ext uri="{BB962C8B-B14F-4D97-AF65-F5344CB8AC3E}">
        <p14:creationId xmlns:p14="http://schemas.microsoft.com/office/powerpoint/2010/main" val="4261949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dirty="0"/>
              <a:t>The first part of this presentation is going to focus on the Safe System Roadway Design Hierarchy.</a:t>
            </a:r>
          </a:p>
          <a:p>
            <a:pPr defTabSz="966612">
              <a:defRPr/>
            </a:pPr>
            <a:r>
              <a:rPr lang="en-US" b="0" dirty="0"/>
              <a:t>There are 5 elements, but we’re going to focus on the Safe Roads element.</a:t>
            </a:r>
          </a:p>
          <a:p>
            <a:pPr defTabSz="966612">
              <a:defRPr/>
            </a:pPr>
            <a:endParaRPr lang="en-US" b="1" dirty="0"/>
          </a:p>
          <a:p>
            <a:pPr defTabSz="966612">
              <a:defRPr/>
            </a:pPr>
            <a:r>
              <a:rPr lang="en-US" b="1" dirty="0"/>
              <a:t>Key Message:</a:t>
            </a:r>
            <a:r>
              <a:rPr lang="en-US" dirty="0"/>
              <a:t> The five Safe System “elements,” highlighted in the middle ring of the graphic, are conduits through which the Safe System approach must be implemented. </a:t>
            </a:r>
            <a:r>
              <a:rPr lang="en-US" sz="1300" dirty="0">
                <a:solidFill>
                  <a:schemeClr val="bg1"/>
                </a:solidFill>
              </a:rPr>
              <a:t>The key focus of the Safe System approach is to reduce death and serious injuries through design that accommodates human mistakes and injury tolerances. </a:t>
            </a:r>
            <a:r>
              <a:rPr lang="en-US" dirty="0"/>
              <a:t>Making a commitment to zero deaths means addressing every aspect of crash risks through the five elements of a Safe System. These layers of protection and shared responsibility promote a holistic approach to safety across the entire roadway system. </a:t>
            </a:r>
            <a:r>
              <a:rPr lang="en-US" sz="1300" dirty="0"/>
              <a:t>The five elements will be discussed in depth later in the presentation.</a:t>
            </a:r>
            <a:endParaRPr lang="en-US" dirty="0"/>
          </a:p>
          <a:p>
            <a:pPr defTabSz="966612">
              <a:defRPr/>
            </a:pPr>
            <a:r>
              <a:rPr lang="en-US" b="1" dirty="0"/>
              <a:t>Interactivity:</a:t>
            </a:r>
            <a:r>
              <a:rPr lang="en-US" dirty="0"/>
              <a:t> No interactivity for this slide.</a:t>
            </a:r>
          </a:p>
          <a:p>
            <a:pPr defTabSz="966612">
              <a:defRPr/>
            </a:pPr>
            <a:r>
              <a:rPr lang="en-US" b="1" dirty="0"/>
              <a:t>Background: </a:t>
            </a:r>
            <a:r>
              <a:rPr lang="en-US" b="0" dirty="0"/>
              <a:t>No background for this slide.</a:t>
            </a:r>
            <a:endParaRPr lang="en-US" dirty="0"/>
          </a:p>
          <a:p>
            <a:pPr defTabSz="966612">
              <a:defRPr/>
            </a:pPr>
            <a:r>
              <a:rPr lang="en-US" b="1" dirty="0"/>
              <a:t>Notes: </a:t>
            </a:r>
            <a:r>
              <a:rPr lang="en-US" dirty="0"/>
              <a:t>No notes for this slide.</a:t>
            </a:r>
            <a:endParaRPr lang="en-US" b="1" dirty="0"/>
          </a:p>
          <a:p>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6</a:t>
            </a:fld>
            <a:endParaRPr lang="en-US" dirty="0"/>
          </a:p>
        </p:txBody>
      </p:sp>
    </p:spTree>
    <p:extLst>
      <p:ext uri="{BB962C8B-B14F-4D97-AF65-F5344CB8AC3E}">
        <p14:creationId xmlns:p14="http://schemas.microsoft.com/office/powerpoint/2010/main" val="479910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QR code so you can download this free publication.</a:t>
            </a:r>
          </a:p>
        </p:txBody>
      </p:sp>
      <p:sp>
        <p:nvSpPr>
          <p:cNvPr id="4" name="Slide Number Placeholder 3"/>
          <p:cNvSpPr>
            <a:spLocks noGrp="1"/>
          </p:cNvSpPr>
          <p:nvPr>
            <p:ph type="sldNum" sz="quarter" idx="5"/>
          </p:nvPr>
        </p:nvSpPr>
        <p:spPr/>
        <p:txBody>
          <a:bodyPr/>
          <a:lstStyle/>
          <a:p>
            <a:fld id="{F97DC217-DF71-1A49-B3EA-559F1F43B0FF}" type="slidenum">
              <a:rPr lang="en-US" smtClean="0"/>
              <a:t>7</a:t>
            </a:fld>
            <a:endParaRPr lang="en-US" dirty="0"/>
          </a:p>
        </p:txBody>
      </p:sp>
    </p:spTree>
    <p:extLst>
      <p:ext uri="{BB962C8B-B14F-4D97-AF65-F5344CB8AC3E}">
        <p14:creationId xmlns:p14="http://schemas.microsoft.com/office/powerpoint/2010/main" val="3031987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strike="noStrike" kern="1200" cap="none" spc="0" normalizeH="0" baseline="0" noProof="0" dirty="0">
                <a:ln>
                  <a:noFill/>
                </a:ln>
                <a:solidFill>
                  <a:schemeClr val="bg1"/>
                </a:solidFill>
                <a:effectLst/>
                <a:uLnTx/>
                <a:uFillTx/>
                <a:latin typeface="+mj-lt"/>
                <a:ea typeface="+mn-ea"/>
                <a:cs typeface="+mn-cs"/>
              </a:rPr>
              <a:t>At FHWA, we focus a lot of our efforts on R&amp;D… Rip-off and Duplicate!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strike="noStrike" kern="1200" cap="none" spc="0" normalizeH="0" baseline="0" noProof="0" dirty="0">
                <a:ln>
                  <a:noFill/>
                </a:ln>
                <a:solidFill>
                  <a:schemeClr val="bg1"/>
                </a:solidFill>
                <a:effectLst/>
                <a:uLnTx/>
                <a:uFillTx/>
                <a:latin typeface="+mj-lt"/>
                <a:ea typeface="+mn-ea"/>
                <a:cs typeface="+mn-cs"/>
              </a:rPr>
              <a:t>As you can see from our occupational safety counterparts, they two operate on a hierarchy of controls to PREVENT workplace events.</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1" strike="noStrike" kern="1200" cap="none" spc="0" normalizeH="0" baseline="0" noProof="0" dirty="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1" strike="noStrike" kern="1200" cap="none" spc="0" normalizeH="0" baseline="0" noProof="0" dirty="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strike="noStrike" kern="1200" cap="none" spc="0" normalizeH="0" baseline="0" noProof="0" dirty="0">
                <a:ln>
                  <a:noFill/>
                </a:ln>
                <a:solidFill>
                  <a:schemeClr val="bg1"/>
                </a:solidFill>
                <a:effectLst/>
                <a:uLnTx/>
                <a:uFillTx/>
                <a:latin typeface="+mj-lt"/>
                <a:ea typeface="+mn-ea"/>
                <a:cs typeface="+mn-cs"/>
              </a:rPr>
              <a:t>Prevention through Design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j-lt"/>
                <a:ea typeface="+mn-ea"/>
                <a:cs typeface="+mn-cs"/>
              </a:rPr>
              <a:t>Initiative led by the National Institute for Occupational Safety and Health (NIOSH) to prevent or reduce occupational injuries, illnesses, and fatalities through efforts that anticipate and “design out” hazards to workers. </a:t>
            </a:r>
            <a:endParaRPr kumimoji="0" lang="en-US" sz="1100" b="0" i="0" u="none" strike="noStrike" kern="1200" cap="none" spc="0" normalizeH="0" baseline="0" noProof="0" dirty="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dirty="0">
                <a:ln>
                  <a:noFill/>
                </a:ln>
                <a:solidFill>
                  <a:schemeClr val="bg1"/>
                </a:solidFill>
                <a:effectLst/>
                <a:uLnTx/>
                <a:uFillTx/>
                <a:latin typeface="+mj-lt"/>
                <a:ea typeface="+mn-ea"/>
                <a:cs typeface="+mn-cs"/>
              </a:rPr>
              <a:t>Hierarchy of controls is a </a:t>
            </a:r>
            <a:br>
              <a:rPr kumimoji="0" lang="en-US" sz="1100" b="0" i="0" u="none" strike="noStrike" kern="1200" cap="none" spc="0" normalizeH="0" baseline="0" noProof="0" dirty="0">
                <a:ln>
                  <a:noFill/>
                </a:ln>
                <a:solidFill>
                  <a:schemeClr val="bg1"/>
                </a:solidFill>
                <a:effectLst/>
                <a:uLnTx/>
                <a:uFillTx/>
                <a:latin typeface="+mj-lt"/>
                <a:ea typeface="+mn-ea"/>
                <a:cs typeface="+mn-cs"/>
              </a:rPr>
            </a:br>
            <a:r>
              <a:rPr kumimoji="0" lang="en-US" sz="1100" b="0" i="0" u="none" strike="noStrike" kern="1200" cap="none" spc="0" normalizeH="0" baseline="0" noProof="0" dirty="0">
                <a:ln>
                  <a:noFill/>
                </a:ln>
                <a:solidFill>
                  <a:schemeClr val="bg1"/>
                </a:solidFill>
                <a:effectLst/>
                <a:uLnTx/>
                <a:uFillTx/>
                <a:latin typeface="+mj-lt"/>
                <a:ea typeface="+mn-ea"/>
                <a:cs typeface="+mn-cs"/>
              </a:rPr>
              <a:t>PtD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0" normalizeH="0" noProof="0" dirty="0">
                <a:ln>
                  <a:noFill/>
                </a:ln>
                <a:solidFill>
                  <a:schemeClr val="bg1"/>
                </a:solidFill>
                <a:effectLst/>
                <a:uLnTx/>
                <a:uFillTx/>
                <a:latin typeface="+mj-lt"/>
                <a:ea typeface="+mn-ea"/>
                <a:cs typeface="+mn-cs"/>
                <a:hlinkClick r:id="rId3">
                  <a:extLst>
                    <a:ext uri="{A12FA001-AC4F-418D-AE19-62706E023703}">
                      <ahyp:hlinkClr xmlns:ahyp="http://schemas.microsoft.com/office/drawing/2018/hyperlinkcolor" val="tx"/>
                    </a:ext>
                  </a:extLst>
                </a:hlinkClick>
              </a:rPr>
              <a:t>https://www.cdc.gov/niosh/topics/ptd/</a:t>
            </a:r>
            <a:endParaRPr kumimoji="0" lang="en-US" sz="1050" b="0" i="0" u="none" strike="noStrike" kern="1200" cap="none" spc="-20" normalizeH="0" noProof="0" dirty="0">
              <a:ln>
                <a:noFill/>
              </a:ln>
              <a:solidFill>
                <a:schemeClr val="bg1"/>
              </a:solidFill>
              <a:effectLst/>
              <a:uLnTx/>
              <a:uFillTx/>
              <a:latin typeface="+mj-lt"/>
              <a:ea typeface="+mn-ea"/>
              <a:cs typeface="+mn-cs"/>
            </a:endParaRPr>
          </a:p>
        </p:txBody>
      </p:sp>
      <p:sp>
        <p:nvSpPr>
          <p:cNvPr id="4" name="Slide Number Placeholder 3"/>
          <p:cNvSpPr>
            <a:spLocks noGrp="1"/>
          </p:cNvSpPr>
          <p:nvPr>
            <p:ph type="sldNum" sz="quarter" idx="5"/>
          </p:nvPr>
        </p:nvSpPr>
        <p:spPr/>
        <p:txBody>
          <a:bodyPr/>
          <a:lstStyle/>
          <a:p>
            <a:fld id="{0E5496A0-4016-4B45-98F5-8958CE8B19B6}" type="slidenum">
              <a:rPr lang="en-US" smtClean="0"/>
              <a:t>8</a:t>
            </a:fld>
            <a:endParaRPr lang="en-US" dirty="0"/>
          </a:p>
        </p:txBody>
      </p:sp>
    </p:spTree>
    <p:extLst>
      <p:ext uri="{BB962C8B-B14F-4D97-AF65-F5344CB8AC3E}">
        <p14:creationId xmlns:p14="http://schemas.microsoft.com/office/powerpoint/2010/main" val="119497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t>But at FHWA, we were not the first to rip off this concept The City of Bellevue in WA created this hierarchy that has some similar components to what we’ll be exploring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Adapted from versions created by </a:t>
            </a:r>
            <a:r>
              <a:rPr lang="en-US" sz="1200" b="1" dirty="0"/>
              <a:t>Cathy Tuttle </a:t>
            </a:r>
            <a:r>
              <a:rPr lang="en-US" sz="1200" dirty="0"/>
              <a:t>and </a:t>
            </a:r>
            <a:r>
              <a:rPr lang="en-US" sz="1200" b="1" dirty="0"/>
              <a:t>Queen Anne Greenways. </a:t>
            </a:r>
            <a:r>
              <a:rPr lang="en-US" sz="1200" i="1" dirty="0"/>
              <a:t>Based on </a:t>
            </a:r>
            <a:r>
              <a:rPr lang="en-US" sz="1200" b="1" dirty="0"/>
              <a:t>Recommendations of Hazard prevention and Control </a:t>
            </a:r>
            <a:r>
              <a:rPr lang="en-US" sz="1200" i="1" dirty="0"/>
              <a:t>created by</a:t>
            </a:r>
            <a:r>
              <a:rPr lang="en-US" sz="1200" b="1" i="1" dirty="0"/>
              <a:t> </a:t>
            </a:r>
            <a:r>
              <a:rPr lang="en-US" sz="1200" b="1" dirty="0"/>
              <a:t>US Department of Labor Occupational Safety &amp; Health Administration</a:t>
            </a:r>
            <a:r>
              <a:rPr lang="en-US" sz="1200" dirty="0"/>
              <a:t> </a:t>
            </a:r>
            <a:r>
              <a:rPr lang="en-US" sz="1200" i="1" dirty="0"/>
              <a:t>and the </a:t>
            </a:r>
            <a:r>
              <a:rPr lang="en-US" sz="1200" b="1" dirty="0"/>
              <a:t>Center for Disease Control and Prevention</a:t>
            </a:r>
            <a:r>
              <a:rPr lang="en-US" sz="1200" dirty="0"/>
              <a:t>. </a:t>
            </a:r>
            <a:r>
              <a:rPr lang="en-US" sz="1200" i="1" dirty="0"/>
              <a:t>Effective controls protect people from workplace hazards; help avoid injuries; illnesses and incidents; minimize or eliminate safety and health risks; and help employers provide workers with safe and healthful working conditions and help prevent and control hazards. </a:t>
            </a:r>
          </a:p>
          <a:p>
            <a:endParaRPr lang="en-US" dirty="0"/>
          </a:p>
        </p:txBody>
      </p:sp>
      <p:sp>
        <p:nvSpPr>
          <p:cNvPr id="4" name="Slide Number Placeholder 3"/>
          <p:cNvSpPr>
            <a:spLocks noGrp="1"/>
          </p:cNvSpPr>
          <p:nvPr>
            <p:ph type="sldNum" sz="quarter" idx="5"/>
          </p:nvPr>
        </p:nvSpPr>
        <p:spPr/>
        <p:txBody>
          <a:bodyPr/>
          <a:lstStyle/>
          <a:p>
            <a:fld id="{0E5496A0-4016-4B45-98F5-8958CE8B19B6}" type="slidenum">
              <a:rPr lang="en-US" smtClean="0"/>
              <a:t>9</a:t>
            </a:fld>
            <a:endParaRPr lang="en-US" dirty="0"/>
          </a:p>
        </p:txBody>
      </p:sp>
    </p:spTree>
    <p:extLst>
      <p:ext uri="{BB962C8B-B14F-4D97-AF65-F5344CB8AC3E}">
        <p14:creationId xmlns:p14="http://schemas.microsoft.com/office/powerpoint/2010/main" val="1382654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E76A8C-F1FD-63E7-4D1E-5F3C2F63D771}"/>
              </a:ext>
            </a:extLst>
          </p:cNvPr>
          <p:cNvSpPr>
            <a:spLocks noGrp="1"/>
          </p:cNvSpPr>
          <p:nvPr>
            <p:ph type="title" hasCustomPrompt="1"/>
          </p:nvPr>
        </p:nvSpPr>
        <p:spPr>
          <a:xfrm>
            <a:off x="457200" y="18255"/>
            <a:ext cx="11430000" cy="1325563"/>
          </a:xfrm>
        </p:spPr>
        <p:txBody>
          <a:bodyPr/>
          <a:lstStyle>
            <a:lvl1pPr>
              <a:defRPr b="1">
                <a:solidFill>
                  <a:schemeClr val="bg1"/>
                </a:solidFill>
                <a:latin typeface="Aptos Display" panose="020B0004020202020204" pitchFamily="34" charset="0"/>
                <a:cs typeface="Arial" panose="020B0604020202020204" pitchFamily="34" charset="0"/>
              </a:defRPr>
            </a:lvl1pPr>
          </a:lstStyle>
          <a:p>
            <a:r>
              <a:rPr lang="en-US" dirty="0"/>
              <a:t>Click to edit Title </a:t>
            </a:r>
          </a:p>
        </p:txBody>
      </p:sp>
      <p:sp>
        <p:nvSpPr>
          <p:cNvPr id="8" name="Content Placeholder 2">
            <a:extLst>
              <a:ext uri="{FF2B5EF4-FFF2-40B4-BE49-F238E27FC236}">
                <a16:creationId xmlns:a16="http://schemas.microsoft.com/office/drawing/2014/main" id="{AECB17AE-0708-4E66-8D99-676A5B3BF455}"/>
              </a:ext>
            </a:extLst>
          </p:cNvPr>
          <p:cNvSpPr>
            <a:spLocks noGrp="1"/>
          </p:cNvSpPr>
          <p:nvPr>
            <p:ph sz="half" idx="1"/>
          </p:nvPr>
        </p:nvSpPr>
        <p:spPr>
          <a:xfrm>
            <a:off x="553570" y="1466601"/>
            <a:ext cx="11084859" cy="4548569"/>
          </a:xfrm>
        </p:spPr>
        <p:txBody>
          <a:bodyPr/>
          <a:lstStyle>
            <a:lvl1pPr>
              <a:defRPr>
                <a:latin typeface="Aptos" panose="020B0004020202020204" pitchFamily="34" charset="0"/>
              </a:defRPr>
            </a:lvl1pPr>
          </a:lstStyle>
          <a:p>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001E10-DCA2-88B5-F8B5-1BCF4693DEB3}"/>
              </a:ext>
            </a:extLst>
          </p:cNvPr>
          <p:cNvSpPr/>
          <p:nvPr userDrawn="1"/>
        </p:nvSpPr>
        <p:spPr>
          <a:xfrm>
            <a:off x="0" y="0"/>
            <a:ext cx="12192000" cy="921166"/>
          </a:xfrm>
          <a:prstGeom prst="rect">
            <a:avLst/>
          </a:prstGeom>
          <a:gradFill>
            <a:gsLst>
              <a:gs pos="56000">
                <a:schemeClr val="accent1"/>
              </a:gs>
              <a:gs pos="100000">
                <a:schemeClr val="accent1">
                  <a:alpha val="8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81192" y="-2709"/>
            <a:ext cx="10889149" cy="921166"/>
          </a:xfrm>
        </p:spPr>
        <p:txBody>
          <a:bodyPr anchor="ctr" anchorCtr="0">
            <a:normAutofit/>
          </a:bodyPr>
          <a:lstStyle>
            <a:lvl1pPr>
              <a:defRPr sz="3400" b="0" i="1" baseline="0">
                <a:solidFill>
                  <a:schemeClr val="bg1"/>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81192" y="1734672"/>
            <a:ext cx="11029615" cy="4124128"/>
          </a:xfrm>
        </p:spPr>
        <p:txBody>
          <a:bodyPr anchor="t" anchorCtr="0"/>
          <a:lstStyle>
            <a:lvl1pPr marL="306000" indent="-306000">
              <a:buClr>
                <a:schemeClr val="accent1"/>
              </a:buClr>
              <a:buSzPct val="92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630000" indent="-306000">
              <a:buClr>
                <a:schemeClr val="tx2"/>
              </a:buClr>
              <a:buSzPct val="10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900000" indent="-270000">
              <a:buClr>
                <a:schemeClr val="accent1"/>
              </a:buClr>
              <a:buSzPct val="100000"/>
              <a:buFont typeface="Symbol" panose="05050102010706020507" pitchFamily="18" charset="2"/>
              <a:buChar char="·"/>
              <a:defRPr sz="1800">
                <a:solidFill>
                  <a:schemeClr val="tx1"/>
                </a:solidFill>
                <a:latin typeface="Arial" panose="020B0604020202020204" pitchFamily="34" charset="0"/>
                <a:cs typeface="Arial" panose="020B0604020202020204" pitchFamily="34" charset="0"/>
              </a:defRPr>
            </a:lvl3pPr>
            <a:lvl4pPr marL="1242000" indent="-234000">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602000" indent="-234000">
              <a:buClr>
                <a:schemeClr val="accent1"/>
              </a:buClr>
              <a:buFont typeface="Courier New" panose="02070309020205020404" pitchFamily="49" charset="0"/>
              <a:buChar char="o"/>
              <a:defRPr sz="14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558300" y="6298185"/>
            <a:ext cx="1052508" cy="365125"/>
          </a:xfrm>
          <a:prstGeom prst="rect">
            <a:avLst/>
          </a:prstGeom>
        </p:spPr>
        <p:txBody>
          <a:bodyPr/>
          <a:lstStyle>
            <a:lvl1pPr algn="r">
              <a:defRPr sz="1200" b="1">
                <a:solidFill>
                  <a:schemeClr val="tx2"/>
                </a:solidFill>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dirty="0"/>
          </a:p>
        </p:txBody>
      </p:sp>
      <p:pic>
        <p:nvPicPr>
          <p:cNvPr id="19" name="Picture 4" descr="Logo&#10;&#10;Description automatically generated">
            <a:extLst>
              <a:ext uri="{FF2B5EF4-FFF2-40B4-BE49-F238E27FC236}">
                <a16:creationId xmlns:a16="http://schemas.microsoft.com/office/drawing/2014/main" id="{C35896DD-B8BB-E8EE-F4B5-1B737F9C11E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65484" y="6205150"/>
            <a:ext cx="1529999" cy="55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phic 20">
            <a:extLst>
              <a:ext uri="{FF2B5EF4-FFF2-40B4-BE49-F238E27FC236}">
                <a16:creationId xmlns:a16="http://schemas.microsoft.com/office/drawing/2014/main" id="{CB16647B-A589-B368-709C-D0A56177234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1193" y="6051507"/>
            <a:ext cx="1720714" cy="673676"/>
          </a:xfrm>
          <a:prstGeom prst="rect">
            <a:avLst/>
          </a:prstGeom>
        </p:spPr>
      </p:pic>
    </p:spTree>
    <p:extLst>
      <p:ext uri="{BB962C8B-B14F-4D97-AF65-F5344CB8AC3E}">
        <p14:creationId xmlns:p14="http://schemas.microsoft.com/office/powerpoint/2010/main" val="2890394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88E6-687D-D6D7-C737-029B1BB13A11}"/>
              </a:ext>
            </a:extLst>
          </p:cNvPr>
          <p:cNvSpPr>
            <a:spLocks noGrp="1"/>
          </p:cNvSpPr>
          <p:nvPr>
            <p:ph type="title" hasCustomPrompt="1"/>
          </p:nvPr>
        </p:nvSpPr>
        <p:spPr>
          <a:xfrm>
            <a:off x="457200" y="18255"/>
            <a:ext cx="11430000" cy="1325563"/>
          </a:xfrm>
        </p:spPr>
        <p:txBody>
          <a:bodyPr/>
          <a:lstStyle>
            <a:lvl1pPr>
              <a:defRPr b="1">
                <a:solidFill>
                  <a:schemeClr val="bg1"/>
                </a:solidFill>
                <a:latin typeface="Aptos Display" panose="020B0004020202020204" pitchFamily="34" charset="0"/>
                <a:cs typeface="Arial" panose="020B0604020202020204" pitchFamily="34" charset="0"/>
              </a:defRPr>
            </a:lvl1pPr>
          </a:lstStyle>
          <a:p>
            <a:r>
              <a:rPr lang="en-US" dirty="0"/>
              <a:t>Click to edit Title </a:t>
            </a:r>
          </a:p>
        </p:txBody>
      </p:sp>
      <p:sp>
        <p:nvSpPr>
          <p:cNvPr id="5" name="Date Placeholder 4">
            <a:extLst>
              <a:ext uri="{FF2B5EF4-FFF2-40B4-BE49-F238E27FC236}">
                <a16:creationId xmlns:a16="http://schemas.microsoft.com/office/drawing/2014/main" id="{1C54F0AD-F8A8-6727-75EF-B0BC3EF4FE69}"/>
              </a:ext>
            </a:extLst>
          </p:cNvPr>
          <p:cNvSpPr>
            <a:spLocks noGrp="1"/>
          </p:cNvSpPr>
          <p:nvPr>
            <p:ph type="dt" sz="half" idx="10"/>
          </p:nvPr>
        </p:nvSpPr>
        <p:spPr/>
        <p:txBody>
          <a:bodyPr/>
          <a:lstStyle/>
          <a:p>
            <a:fld id="{1A842DF0-BFFC-41AA-92C2-963061730702}" type="datetimeFigureOut">
              <a:rPr lang="en-US" smtClean="0"/>
              <a:t>6/13/2024</a:t>
            </a:fld>
            <a:endParaRPr lang="en-US" dirty="0"/>
          </a:p>
        </p:txBody>
      </p:sp>
      <p:sp>
        <p:nvSpPr>
          <p:cNvPr id="6" name="Footer Placeholder 5">
            <a:extLst>
              <a:ext uri="{FF2B5EF4-FFF2-40B4-BE49-F238E27FC236}">
                <a16:creationId xmlns:a16="http://schemas.microsoft.com/office/drawing/2014/main" id="{299934B0-B531-6433-5282-B7B54CADB01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797AC6-D2D6-09D7-E873-042C3E387533}"/>
              </a:ext>
            </a:extLst>
          </p:cNvPr>
          <p:cNvSpPr>
            <a:spLocks noGrp="1"/>
          </p:cNvSpPr>
          <p:nvPr>
            <p:ph type="sldNum" sz="quarter" idx="12"/>
          </p:nvPr>
        </p:nvSpPr>
        <p:spPr/>
        <p:txBody>
          <a:bodyPr/>
          <a:lstStyle/>
          <a:p>
            <a:fld id="{8301250C-3411-4DAA-A330-B8FCF0FECA0E}" type="slidenum">
              <a:rPr lang="en-US" smtClean="0"/>
              <a:t>‹#›</a:t>
            </a:fld>
            <a:endParaRPr lang="en-US" dirty="0"/>
          </a:p>
        </p:txBody>
      </p:sp>
      <p:sp>
        <p:nvSpPr>
          <p:cNvPr id="8" name="Content Placeholder 2">
            <a:extLst>
              <a:ext uri="{FF2B5EF4-FFF2-40B4-BE49-F238E27FC236}">
                <a16:creationId xmlns:a16="http://schemas.microsoft.com/office/drawing/2014/main" id="{7C265EAF-33B5-8A13-A548-441301D0E89B}"/>
              </a:ext>
            </a:extLst>
          </p:cNvPr>
          <p:cNvSpPr>
            <a:spLocks noGrp="1"/>
          </p:cNvSpPr>
          <p:nvPr>
            <p:ph sz="half" idx="1"/>
          </p:nvPr>
        </p:nvSpPr>
        <p:spPr>
          <a:xfrm>
            <a:off x="553570" y="1466601"/>
            <a:ext cx="11084859" cy="4548569"/>
          </a:xfrm>
        </p:spPr>
        <p:txBody>
          <a:bodyPr/>
          <a:lstStyle>
            <a:lvl1pPr>
              <a:defRPr>
                <a:latin typeface="Aptos" panose="020B0004020202020204" pitchFamily="34" charset="0"/>
              </a:defRPr>
            </a:lvl1pPr>
          </a:lstStyle>
          <a:p>
            <a:endParaRPr lang="en-US" dirty="0"/>
          </a:p>
        </p:txBody>
      </p:sp>
    </p:spTree>
    <p:extLst>
      <p:ext uri="{BB962C8B-B14F-4D97-AF65-F5344CB8AC3E}">
        <p14:creationId xmlns:p14="http://schemas.microsoft.com/office/powerpoint/2010/main" val="213338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716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EB9B4-23B8-4C82-BBFB-39F54A095540}"/>
              </a:ext>
            </a:extLst>
          </p:cNvPr>
          <p:cNvSpPr>
            <a:spLocks noGrp="1"/>
          </p:cNvSpPr>
          <p:nvPr>
            <p:ph type="title"/>
          </p:nvPr>
        </p:nvSpPr>
        <p:spPr>
          <a:xfrm>
            <a:off x="838200" y="663707"/>
            <a:ext cx="10515600" cy="349501"/>
          </a:xfrm>
        </p:spPr>
        <p:txBody>
          <a:bodyPr anchor="t"/>
          <a:lstStyle>
            <a:lvl1pPr>
              <a:defRPr sz="2400" b="1" cap="all" baseline="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ADCF4B45-6FBF-463B-BF37-3176816D0D5B}"/>
              </a:ext>
            </a:extLst>
          </p:cNvPr>
          <p:cNvSpPr>
            <a:spLocks noGrp="1"/>
          </p:cNvSpPr>
          <p:nvPr>
            <p:ph type="dt" sz="half" idx="10"/>
          </p:nvPr>
        </p:nvSpPr>
        <p:spPr/>
        <p:txBody>
          <a:bodyPr/>
          <a:lstStyle>
            <a:lvl1pPr>
              <a:defRPr>
                <a:solidFill>
                  <a:srgbClr val="4D4D4F"/>
                </a:solidFill>
              </a:defRPr>
            </a:lvl1pPr>
          </a:lstStyle>
          <a:p>
            <a:fld id="{19DBC767-0709-4450-819F-392982DD6881}" type="datetimeFigureOut">
              <a:rPr lang="en-US" smtClean="0"/>
              <a:pPr/>
              <a:t>6/13/2024</a:t>
            </a:fld>
            <a:endParaRPr lang="en-US" dirty="0"/>
          </a:p>
        </p:txBody>
      </p:sp>
      <p:sp>
        <p:nvSpPr>
          <p:cNvPr id="5" name="Footer Placeholder 4">
            <a:extLst>
              <a:ext uri="{FF2B5EF4-FFF2-40B4-BE49-F238E27FC236}">
                <a16:creationId xmlns:a16="http://schemas.microsoft.com/office/drawing/2014/main" id="{8D072760-9A37-4DED-A5B4-8373807CFD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01DFD7-92A5-413D-8436-DD7E38DDB392}"/>
              </a:ext>
            </a:extLst>
          </p:cNvPr>
          <p:cNvSpPr>
            <a:spLocks noGrp="1"/>
          </p:cNvSpPr>
          <p:nvPr>
            <p:ph type="sldNum" sz="quarter" idx="12"/>
          </p:nvPr>
        </p:nvSpPr>
        <p:spPr/>
        <p:txBody>
          <a:bodyPr/>
          <a:lstStyle>
            <a:lvl1pPr>
              <a:defRPr>
                <a:solidFill>
                  <a:srgbClr val="4D4D4F"/>
                </a:solidFill>
              </a:defRPr>
            </a:lvl1pPr>
          </a:lstStyle>
          <a:p>
            <a:fld id="{B586ABBD-C1BA-4A98-9AAF-EA4830F2F752}" type="slidenum">
              <a:rPr lang="en-US" smtClean="0"/>
              <a:pPr/>
              <a:t>‹#›</a:t>
            </a:fld>
            <a:endParaRPr lang="en-US" dirty="0"/>
          </a:p>
        </p:txBody>
      </p:sp>
    </p:spTree>
    <p:extLst>
      <p:ext uri="{BB962C8B-B14F-4D97-AF65-F5344CB8AC3E}">
        <p14:creationId xmlns:p14="http://schemas.microsoft.com/office/powerpoint/2010/main" val="2383196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a:xfrm>
            <a:off x="7605951" y="5956137"/>
            <a:ext cx="2844799" cy="365125"/>
          </a:xfrm>
          <a:prstGeom prst="rect">
            <a:avLst/>
          </a:prstGeom>
        </p:spPr>
        <p:txBody>
          <a:bodyPr/>
          <a:lstStyle/>
          <a:p>
            <a:endParaRPr lang="en-US" dirty="0"/>
          </a:p>
        </p:txBody>
      </p:sp>
      <p:sp>
        <p:nvSpPr>
          <p:cNvPr id="4" name="Footer Placeholder 3"/>
          <p:cNvSpPr>
            <a:spLocks noGrp="1"/>
          </p:cNvSpPr>
          <p:nvPr>
            <p:ph type="ftr" sz="quarter" idx="11"/>
          </p:nvPr>
        </p:nvSpPr>
        <p:spPr>
          <a:xfrm>
            <a:off x="581192" y="5951811"/>
            <a:ext cx="691721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558300" y="6243593"/>
            <a:ext cx="1052510"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581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Top No Logo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001E10-DCA2-88B5-F8B5-1BCF4693DEB3}"/>
              </a:ext>
            </a:extLst>
          </p:cNvPr>
          <p:cNvSpPr/>
          <p:nvPr userDrawn="1"/>
        </p:nvSpPr>
        <p:spPr>
          <a:xfrm>
            <a:off x="0" y="0"/>
            <a:ext cx="12192000" cy="921166"/>
          </a:xfrm>
          <a:prstGeom prst="rect">
            <a:avLst/>
          </a:prstGeom>
          <a:gradFill>
            <a:gsLst>
              <a:gs pos="56000">
                <a:schemeClr val="accent1"/>
              </a:gs>
              <a:gs pos="100000">
                <a:schemeClr val="accent1">
                  <a:alpha val="8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81192" y="-2709"/>
            <a:ext cx="10889149" cy="921166"/>
          </a:xfrm>
        </p:spPr>
        <p:txBody>
          <a:bodyPr anchor="ctr" anchorCtr="0">
            <a:normAutofit/>
          </a:bodyPr>
          <a:lstStyle>
            <a:lvl1pPr>
              <a:defRPr sz="3400" b="0" i="1" baseline="0">
                <a:solidFill>
                  <a:schemeClr val="bg1"/>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81192" y="1734672"/>
            <a:ext cx="11029615" cy="4124128"/>
          </a:xfrm>
        </p:spPr>
        <p:txBody>
          <a:bodyPr anchor="t" anchorCtr="0"/>
          <a:lstStyle>
            <a:lvl1pPr marL="306000" indent="-306000">
              <a:buClr>
                <a:schemeClr val="accent1"/>
              </a:buClr>
              <a:buSzPct val="92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630000" indent="-306000">
              <a:buClr>
                <a:schemeClr val="tx2"/>
              </a:buClr>
              <a:buSzPct val="10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900000" indent="-270000">
              <a:buClr>
                <a:schemeClr val="accent1"/>
              </a:buClr>
              <a:buSzPct val="100000"/>
              <a:buFont typeface="Symbol" panose="05050102010706020507" pitchFamily="18" charset="2"/>
              <a:buChar char="·"/>
              <a:defRPr sz="1800">
                <a:solidFill>
                  <a:schemeClr val="tx1"/>
                </a:solidFill>
                <a:latin typeface="Arial" panose="020B0604020202020204" pitchFamily="34" charset="0"/>
                <a:cs typeface="Arial" panose="020B0604020202020204" pitchFamily="34" charset="0"/>
              </a:defRPr>
            </a:lvl3pPr>
            <a:lvl4pPr marL="1242000" indent="-234000">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602000" indent="-234000">
              <a:buClr>
                <a:schemeClr val="accent1"/>
              </a:buClr>
              <a:buFont typeface="Courier New" panose="02070309020205020404" pitchFamily="49" charset="0"/>
              <a:buChar char="o"/>
              <a:defRPr sz="14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558300" y="6298185"/>
            <a:ext cx="1052508" cy="365125"/>
          </a:xfrm>
          <a:prstGeom prst="rect">
            <a:avLst/>
          </a:prstGeom>
        </p:spPr>
        <p:txBody>
          <a:bodyPr/>
          <a:lstStyle>
            <a:lvl1pPr algn="r">
              <a:defRPr sz="1200" b="1">
                <a:solidFill>
                  <a:schemeClr val="tx2"/>
                </a:solidFill>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520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379428"/>
            <a:ext cx="11029616" cy="1013800"/>
          </a:xfrm>
        </p:spPr>
        <p:txBody>
          <a:bodyPr anchor="ctr" anchorCtr="0">
            <a:normAutofit/>
          </a:bodyPr>
          <a:lstStyle>
            <a:lvl1pPr>
              <a:defRPr sz="3800" b="0" i="1" baseline="0">
                <a:solidFill>
                  <a:schemeClr val="accent1"/>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81192" y="1734672"/>
            <a:ext cx="11029615" cy="4124128"/>
          </a:xfrm>
        </p:spPr>
        <p:txBody>
          <a:bodyPr anchor="t" anchorCtr="0"/>
          <a:lstStyle>
            <a:lvl1pPr marL="306000" indent="-306000">
              <a:buClr>
                <a:schemeClr val="accent1"/>
              </a:buClr>
              <a:buSzPct val="92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630000" indent="-306000">
              <a:buClr>
                <a:schemeClr val="tx2"/>
              </a:buClr>
              <a:buSzPct val="10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900000" indent="-270000">
              <a:buClr>
                <a:schemeClr val="accent1"/>
              </a:buClr>
              <a:buSzPct val="100000"/>
              <a:buFont typeface="Symbol" panose="05050102010706020507" pitchFamily="18" charset="2"/>
              <a:buChar char="·"/>
              <a:defRPr sz="1800">
                <a:solidFill>
                  <a:schemeClr val="tx1"/>
                </a:solidFill>
                <a:latin typeface="Arial" panose="020B0604020202020204" pitchFamily="34" charset="0"/>
                <a:cs typeface="Arial" panose="020B0604020202020204" pitchFamily="34" charset="0"/>
              </a:defRPr>
            </a:lvl3pPr>
            <a:lvl4pPr marL="1242000" indent="-234000">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602000" indent="-234000">
              <a:buClr>
                <a:schemeClr val="accent1"/>
              </a:buClr>
              <a:buFont typeface="Courier New" panose="02070309020205020404" pitchFamily="49" charset="0"/>
              <a:buChar char="o"/>
              <a:defRPr sz="14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558300" y="6298185"/>
            <a:ext cx="1052508" cy="365125"/>
          </a:xfrm>
          <a:prstGeom prst="rect">
            <a:avLst/>
          </a:prstGeom>
        </p:spPr>
        <p:txBody>
          <a:bodyPr/>
          <a:lstStyle>
            <a:lvl1pPr algn="r">
              <a:defRPr sz="1200" b="1">
                <a:solidFill>
                  <a:schemeClr val="tx2"/>
                </a:solidFill>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dirty="0"/>
          </a:p>
        </p:txBody>
      </p:sp>
      <p:pic>
        <p:nvPicPr>
          <p:cNvPr id="19" name="Picture 4" descr="Logo&#10;&#10;Description automatically generated">
            <a:extLst>
              <a:ext uri="{FF2B5EF4-FFF2-40B4-BE49-F238E27FC236}">
                <a16:creationId xmlns:a16="http://schemas.microsoft.com/office/drawing/2014/main" id="{C35896DD-B8BB-E8EE-F4B5-1B737F9C11E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65484" y="6205150"/>
            <a:ext cx="1529999" cy="55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phic 20">
            <a:extLst>
              <a:ext uri="{FF2B5EF4-FFF2-40B4-BE49-F238E27FC236}">
                <a16:creationId xmlns:a16="http://schemas.microsoft.com/office/drawing/2014/main" id="{CB16647B-A589-B368-709C-D0A56177234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1193" y="6051507"/>
            <a:ext cx="1720714" cy="673676"/>
          </a:xfrm>
          <a:prstGeom prst="rect">
            <a:avLst/>
          </a:prstGeom>
        </p:spPr>
      </p:pic>
    </p:spTree>
    <p:extLst>
      <p:ext uri="{BB962C8B-B14F-4D97-AF65-F5344CB8AC3E}">
        <p14:creationId xmlns:p14="http://schemas.microsoft.com/office/powerpoint/2010/main" val="2322445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No Conten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263841-33E7-8072-47BB-9BD40516610C}"/>
              </a:ext>
            </a:extLst>
          </p:cNvPr>
          <p:cNvSpPr>
            <a:spLocks noChangeAspect="1"/>
          </p:cNvSpPr>
          <p:nvPr userDrawn="1"/>
        </p:nvSpPr>
        <p:spPr>
          <a:xfrm>
            <a:off x="0" y="249282"/>
            <a:ext cx="11610807" cy="1258827"/>
          </a:xfrm>
          <a:prstGeom prst="rect">
            <a:avLst/>
          </a:prstGeom>
          <a:gradFill>
            <a:gsLst>
              <a:gs pos="56000">
                <a:schemeClr val="accent1"/>
              </a:gs>
              <a:gs pos="100000">
                <a:schemeClr val="accent1">
                  <a:alpha val="80000"/>
                </a:schemeClr>
              </a:gs>
            </a:gsLst>
            <a:lin ang="0" scaled="1"/>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379428"/>
            <a:ext cx="10889149" cy="1013800"/>
          </a:xfrm>
        </p:spPr>
        <p:txBody>
          <a:bodyPr anchor="ctr" anchorCtr="0">
            <a:normAutofit/>
          </a:bodyPr>
          <a:lstStyle>
            <a:lvl1pPr>
              <a:defRPr sz="3800" b="0" i="1" baseline="0">
                <a:solidFill>
                  <a:schemeClr val="bg1"/>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10558300" y="6298185"/>
            <a:ext cx="1052508" cy="365125"/>
          </a:xfrm>
          <a:prstGeom prst="rect">
            <a:avLst/>
          </a:prstGeom>
        </p:spPr>
        <p:txBody>
          <a:bodyPr/>
          <a:lstStyle>
            <a:lvl1pPr algn="r">
              <a:defRPr sz="1200" b="1">
                <a:solidFill>
                  <a:schemeClr val="tx2"/>
                </a:solidFill>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dirty="0"/>
          </a:p>
        </p:txBody>
      </p:sp>
      <p:pic>
        <p:nvPicPr>
          <p:cNvPr id="19" name="Picture 4" descr="Logo&#10;&#10;Description automatically generated">
            <a:extLst>
              <a:ext uri="{FF2B5EF4-FFF2-40B4-BE49-F238E27FC236}">
                <a16:creationId xmlns:a16="http://schemas.microsoft.com/office/drawing/2014/main" id="{C35896DD-B8BB-E8EE-F4B5-1B737F9C11E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65484" y="6205150"/>
            <a:ext cx="1529999" cy="55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phic 20">
            <a:extLst>
              <a:ext uri="{FF2B5EF4-FFF2-40B4-BE49-F238E27FC236}">
                <a16:creationId xmlns:a16="http://schemas.microsoft.com/office/drawing/2014/main" id="{CB16647B-A589-B368-709C-D0A56177234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1193" y="6051507"/>
            <a:ext cx="1720714" cy="673676"/>
          </a:xfrm>
          <a:prstGeom prst="rect">
            <a:avLst/>
          </a:prstGeom>
        </p:spPr>
      </p:pic>
    </p:spTree>
    <p:extLst>
      <p:ext uri="{BB962C8B-B14F-4D97-AF65-F5344CB8AC3E}">
        <p14:creationId xmlns:p14="http://schemas.microsoft.com/office/powerpoint/2010/main" val="3807801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N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379428"/>
            <a:ext cx="11029616" cy="1013800"/>
          </a:xfrm>
        </p:spPr>
        <p:txBody>
          <a:bodyPr anchor="ctr" anchorCtr="0">
            <a:normAutofit/>
          </a:bodyPr>
          <a:lstStyle>
            <a:lvl1pPr>
              <a:defRPr sz="3800" b="0" i="1" baseline="0">
                <a:solidFill>
                  <a:schemeClr val="accent1"/>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10558300" y="6298185"/>
            <a:ext cx="1052508" cy="365125"/>
          </a:xfrm>
          <a:prstGeom prst="rect">
            <a:avLst/>
          </a:prstGeom>
        </p:spPr>
        <p:txBody>
          <a:bodyPr/>
          <a:lstStyle>
            <a:lvl1pPr algn="r">
              <a:defRPr sz="1200" b="1">
                <a:solidFill>
                  <a:schemeClr val="tx2"/>
                </a:solidFill>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dirty="0"/>
          </a:p>
        </p:txBody>
      </p:sp>
      <p:pic>
        <p:nvPicPr>
          <p:cNvPr id="19" name="Picture 4" descr="Logo&#10;&#10;Description automatically generated">
            <a:extLst>
              <a:ext uri="{FF2B5EF4-FFF2-40B4-BE49-F238E27FC236}">
                <a16:creationId xmlns:a16="http://schemas.microsoft.com/office/drawing/2014/main" id="{C35896DD-B8BB-E8EE-F4B5-1B737F9C11E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65484" y="6205150"/>
            <a:ext cx="1529999" cy="55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phic 20">
            <a:extLst>
              <a:ext uri="{FF2B5EF4-FFF2-40B4-BE49-F238E27FC236}">
                <a16:creationId xmlns:a16="http://schemas.microsoft.com/office/drawing/2014/main" id="{CB16647B-A589-B368-709C-D0A56177234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1193" y="6051507"/>
            <a:ext cx="1720714" cy="673676"/>
          </a:xfrm>
          <a:prstGeom prst="rect">
            <a:avLst/>
          </a:prstGeom>
        </p:spPr>
      </p:pic>
    </p:spTree>
    <p:extLst>
      <p:ext uri="{BB962C8B-B14F-4D97-AF65-F5344CB8AC3E}">
        <p14:creationId xmlns:p14="http://schemas.microsoft.com/office/powerpoint/2010/main" val="3831204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
        <p:nvSpPr>
          <p:cNvPr id="18" name="Rectangle 17">
            <a:extLst>
              <a:ext uri="{FF2B5EF4-FFF2-40B4-BE49-F238E27FC236}">
                <a16:creationId xmlns:a16="http://schemas.microsoft.com/office/drawing/2014/main" id="{5CEB4FE3-3D9A-B1E3-B7A5-4EE730D8D629}"/>
              </a:ext>
            </a:extLst>
          </p:cNvPr>
          <p:cNvSpPr/>
          <p:nvPr userDrawn="1"/>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5BAEB442-687A-C37C-D42F-B9F2AC2A2C80}"/>
              </a:ext>
            </a:extLst>
          </p:cNvPr>
          <p:cNvSpPr txBox="1">
            <a:spLocks/>
          </p:cNvSpPr>
          <p:nvPr userDrawn="1"/>
        </p:nvSpPr>
        <p:spPr>
          <a:xfrm>
            <a:off x="381000" y="64515"/>
            <a:ext cx="11430000" cy="1097280"/>
          </a:xfrm>
          <a:prstGeom prst="rect">
            <a:avLst/>
          </a:prstGeom>
        </p:spPr>
        <p:txBody>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0814D32F-27F1-AAF4-D259-773C0E06EEF3}"/>
              </a:ext>
            </a:extLst>
          </p:cNvPr>
          <p:cNvPicPr>
            <a:picLocks noChangeAspect="1"/>
          </p:cNvPicPr>
          <p:nvPr userDrawn="1"/>
        </p:nvPicPr>
        <p:blipFill>
          <a:blip r:embed="rId12"/>
          <a:stretch>
            <a:fillRect/>
          </a:stretch>
        </p:blipFill>
        <p:spPr>
          <a:xfrm>
            <a:off x="10084441" y="6068959"/>
            <a:ext cx="1961933" cy="413238"/>
          </a:xfrm>
          <a:prstGeom prst="rect">
            <a:avLst/>
          </a:prstGeom>
        </p:spPr>
      </p:pic>
      <p:sp>
        <p:nvSpPr>
          <p:cNvPr id="21" name="Rectangle 20">
            <a:extLst>
              <a:ext uri="{FF2B5EF4-FFF2-40B4-BE49-F238E27FC236}">
                <a16:creationId xmlns:a16="http://schemas.microsoft.com/office/drawing/2014/main" id="{93E5FB4E-5B15-4F79-9E1B-C672F701E1E7}"/>
              </a:ext>
            </a:extLst>
          </p:cNvPr>
          <p:cNvSpPr/>
          <p:nvPr userDrawn="1"/>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0F53720-2610-707C-9C92-A9A8235E9D45}"/>
              </a:ext>
            </a:extLst>
          </p:cNvPr>
          <p:cNvSpPr/>
          <p:nvPr userDrawn="1"/>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8">
            <a:extLst>
              <a:ext uri="{FF2B5EF4-FFF2-40B4-BE49-F238E27FC236}">
                <a16:creationId xmlns:a16="http://schemas.microsoft.com/office/drawing/2014/main" id="{326ECDE9-1A01-4DF7-B390-55A5A873EF7F}"/>
              </a:ext>
            </a:extLst>
          </p:cNvPr>
          <p:cNvSpPr txBox="1">
            <a:spLocks/>
          </p:cNvSpPr>
          <p:nvPr userDrawn="1"/>
        </p:nvSpPr>
        <p:spPr>
          <a:xfrm>
            <a:off x="381000" y="92641"/>
            <a:ext cx="6617525" cy="1133669"/>
          </a:xfrm>
          <a:prstGeom prst="rect">
            <a:avLst/>
          </a:prstGeom>
        </p:spPr>
        <p:txBody>
          <a:bodyPr>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sldNum="0" hdr="0" ftr="0" dt="0"/>
  <p:txStyles>
    <p:titleStyle>
      <a:lvl1pPr algn="l" defTabSz="914400" rtl="0" eaLnBrk="1" latinLnBrk="0" hangingPunct="1">
        <a:lnSpc>
          <a:spcPct val="8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s://highways.dot.gov/sites/fhwa.dot.gov/files/2024-04/FS_FHWA_SSA_Frameworks_ACCESSIBLE.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highways.dot.gov/safety/data-analysis-tools/rsa/road-safety-audits-rsa" TargetMode="Externa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9.sv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hyperlink" Target="https://www.cdc.gov/niosh/topics/hierarchy/default.html"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bellevuewa.gov/sites/default/files/media/pdf_document/2021/vision-zero-strategic-plan-120120.pdf"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6ADAE8-3412-29C8-3373-1717DBFACAE5}"/>
              </a:ext>
            </a:extLst>
          </p:cNvPr>
          <p:cNvGrpSpPr/>
          <p:nvPr/>
        </p:nvGrpSpPr>
        <p:grpSpPr>
          <a:xfrm>
            <a:off x="0" y="0"/>
            <a:ext cx="12192000" cy="6858000"/>
            <a:chOff x="0" y="0"/>
            <a:chExt cx="12192000" cy="6858000"/>
          </a:xfrm>
        </p:grpSpPr>
        <p:pic>
          <p:nvPicPr>
            <p:cNvPr id="10" name="Picture 9" descr="A white card with a circular design&#10;&#10;Description automatically generated">
              <a:extLst>
                <a:ext uri="{FF2B5EF4-FFF2-40B4-BE49-F238E27FC236}">
                  <a16:creationId xmlns:a16="http://schemas.microsoft.com/office/drawing/2014/main" id="{51BCE59A-33E4-9E71-E22B-F2A3598F2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1F9D9FD-B3A0-050B-A47C-4C335E66E7FF}"/>
                </a:ext>
              </a:extLst>
            </p:cNvPr>
            <p:cNvPicPr>
              <a:picLocks noChangeAspect="1"/>
            </p:cNvPicPr>
            <p:nvPr/>
          </p:nvPicPr>
          <p:blipFill>
            <a:blip r:embed="rId4"/>
            <a:stretch>
              <a:fillRect/>
            </a:stretch>
          </p:blipFill>
          <p:spPr>
            <a:xfrm>
              <a:off x="10507287" y="6019728"/>
              <a:ext cx="1181991" cy="637348"/>
            </a:xfrm>
            <a:prstGeom prst="rect">
              <a:avLst/>
            </a:prstGeom>
          </p:spPr>
        </p:pic>
      </p:grpSp>
      <p:sp>
        <p:nvSpPr>
          <p:cNvPr id="12" name="Title 18">
            <a:extLst>
              <a:ext uri="{FF2B5EF4-FFF2-40B4-BE49-F238E27FC236}">
                <a16:creationId xmlns:a16="http://schemas.microsoft.com/office/drawing/2014/main" id="{BC502D6C-08C1-4659-0FD5-84DEE92B6B5F}"/>
              </a:ext>
            </a:extLst>
          </p:cNvPr>
          <p:cNvSpPr txBox="1">
            <a:spLocks/>
          </p:cNvSpPr>
          <p:nvPr/>
        </p:nvSpPr>
        <p:spPr>
          <a:xfrm>
            <a:off x="4690753" y="2068250"/>
            <a:ext cx="6998525" cy="1883228"/>
          </a:xfrm>
          <a:prstGeom prst="rect">
            <a:avLst/>
          </a:prstGeom>
        </p:spPr>
        <p:txBody>
          <a:bodyP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800" b="1" dirty="0">
                <a:latin typeface="Aptos Display" panose="020B0004020202020204" pitchFamily="34" charset="0"/>
                <a:cs typeface="Arial" panose="020B0604020202020204" pitchFamily="34" charset="0"/>
              </a:rPr>
              <a:t>FHWA’s Project-Level Safe System Alignment Framework and Tool </a:t>
            </a:r>
            <a:br>
              <a:rPr lang="en-US" sz="4800" b="1" dirty="0">
                <a:latin typeface="Aptos Display" panose="020B0004020202020204" pitchFamily="34" charset="0"/>
                <a:cs typeface="Arial" panose="020B0604020202020204" pitchFamily="34" charset="0"/>
              </a:rPr>
            </a:br>
            <a:endParaRPr lang="en-US" sz="4800" b="1" dirty="0">
              <a:latin typeface="Aptos Display" panose="020B00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5721A4D-36EA-B596-B753-8BF83B3BC5EC}"/>
              </a:ext>
            </a:extLst>
          </p:cNvPr>
          <p:cNvSpPr txBox="1"/>
          <p:nvPr/>
        </p:nvSpPr>
        <p:spPr>
          <a:xfrm>
            <a:off x="4690753" y="5468912"/>
            <a:ext cx="5991102" cy="461665"/>
          </a:xfrm>
          <a:prstGeom prst="rect">
            <a:avLst/>
          </a:prstGeom>
          <a:noFill/>
        </p:spPr>
        <p:txBody>
          <a:bodyPr wrap="square" rtlCol="0">
            <a:spAutoFit/>
          </a:bodyPr>
          <a:lstStyle/>
          <a:p>
            <a:r>
              <a:rPr lang="en-US" sz="2400" dirty="0">
                <a:latin typeface="Aptos" panose="020B0004020202020204" pitchFamily="34" charset="0"/>
              </a:rPr>
              <a:t>FHWA Resource Center</a:t>
            </a:r>
          </a:p>
        </p:txBody>
      </p:sp>
      <p:sp>
        <p:nvSpPr>
          <p:cNvPr id="14" name="TextBox 13">
            <a:extLst>
              <a:ext uri="{FF2B5EF4-FFF2-40B4-BE49-F238E27FC236}">
                <a16:creationId xmlns:a16="http://schemas.microsoft.com/office/drawing/2014/main" id="{9996C78C-A9C1-DBE6-897A-25F7E172B73C}"/>
              </a:ext>
            </a:extLst>
          </p:cNvPr>
          <p:cNvSpPr txBox="1"/>
          <p:nvPr/>
        </p:nvSpPr>
        <p:spPr>
          <a:xfrm>
            <a:off x="4690753" y="4897628"/>
            <a:ext cx="5991102" cy="584775"/>
          </a:xfrm>
          <a:prstGeom prst="rect">
            <a:avLst/>
          </a:prstGeom>
          <a:noFill/>
        </p:spPr>
        <p:txBody>
          <a:bodyPr wrap="square" rtlCol="0">
            <a:spAutoFit/>
          </a:bodyPr>
          <a:lstStyle/>
          <a:p>
            <a:r>
              <a:rPr lang="en-US" sz="3200" dirty="0">
                <a:latin typeface="Aptos" panose="020B0004020202020204" pitchFamily="34" charset="0"/>
              </a:rPr>
              <a:t>Elliott Moore</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BE88FAC-EA30-516C-40DD-4CA0126D2FDB}"/>
              </a:ext>
            </a:extLst>
          </p:cNvPr>
          <p:cNvSpPr/>
          <p:nvPr/>
        </p:nvSpPr>
        <p:spPr>
          <a:xfrm>
            <a:off x="3877268" y="1165693"/>
            <a:ext cx="8329684" cy="5938837"/>
          </a:xfrm>
          <a:prstGeom prst="rect">
            <a:avLst/>
          </a:prstGeom>
          <a:gradFill flip="none" rotWithShape="1">
            <a:gsLst>
              <a:gs pos="0">
                <a:schemeClr val="accent1">
                  <a:lumMod val="50000"/>
                </a:schemeClr>
              </a:gs>
              <a:gs pos="0">
                <a:schemeClr val="accent1">
                  <a:alpha val="20000"/>
                </a:schemeClr>
              </a:gs>
              <a:gs pos="100000">
                <a:schemeClr val="accent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BD92FDB-7EF8-B877-923F-A3A8F25EA617}"/>
              </a:ext>
            </a:extLst>
          </p:cNvPr>
          <p:cNvSpPr/>
          <p:nvPr/>
        </p:nvSpPr>
        <p:spPr>
          <a:xfrm>
            <a:off x="7734271" y="5545965"/>
            <a:ext cx="3405217" cy="544094"/>
          </a:xfrm>
          <a:prstGeom prst="rect">
            <a:avLst/>
          </a:prstGeom>
          <a:solidFill>
            <a:srgbClr val="FFFF6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noProof="0" dirty="0">
                <a:ln>
                  <a:noFill/>
                </a:ln>
                <a:solidFill>
                  <a:schemeClr val="tx1"/>
                </a:solidFill>
                <a:effectLst/>
                <a:uLnTx/>
                <a:uFillTx/>
                <a:latin typeface="+mj-lt"/>
                <a:ea typeface="+mn-ea"/>
                <a:cs typeface="+mn-cs"/>
              </a:rPr>
              <a:t>Delineate</a:t>
            </a:r>
          </a:p>
        </p:txBody>
      </p:sp>
      <p:sp>
        <p:nvSpPr>
          <p:cNvPr id="32" name="Arrow: Curved Right 31">
            <a:extLst>
              <a:ext uri="{FF2B5EF4-FFF2-40B4-BE49-F238E27FC236}">
                <a16:creationId xmlns:a16="http://schemas.microsoft.com/office/drawing/2014/main" id="{4DC965D4-69B1-504D-F9E0-FE09545F7FA7}"/>
              </a:ext>
            </a:extLst>
          </p:cNvPr>
          <p:cNvSpPr/>
          <p:nvPr/>
        </p:nvSpPr>
        <p:spPr>
          <a:xfrm>
            <a:off x="6631695" y="5002863"/>
            <a:ext cx="1134079" cy="963226"/>
          </a:xfrm>
          <a:prstGeom prst="curvedRightArrow">
            <a:avLst>
              <a:gd name="adj1" fmla="val 25000"/>
              <a:gd name="adj2" fmla="val 50000"/>
              <a:gd name="adj3" fmla="val 25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338CA45A-4EC7-C6A5-587F-2E82554C4DEA}"/>
              </a:ext>
            </a:extLst>
          </p:cNvPr>
          <p:cNvSpPr/>
          <p:nvPr/>
        </p:nvSpPr>
        <p:spPr>
          <a:xfrm>
            <a:off x="7069923" y="4753724"/>
            <a:ext cx="3405217" cy="544094"/>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noProof="0" dirty="0">
                <a:ln>
                  <a:noFill/>
                </a:ln>
                <a:solidFill>
                  <a:schemeClr val="tx1"/>
                </a:solidFill>
                <a:effectLst/>
                <a:uLnTx/>
                <a:uFillTx/>
                <a:latin typeface="+mj-lt"/>
                <a:ea typeface="+mn-ea"/>
                <a:cs typeface="+mn-cs"/>
              </a:rPr>
              <a:t>Shield</a:t>
            </a:r>
          </a:p>
        </p:txBody>
      </p:sp>
      <p:sp>
        <p:nvSpPr>
          <p:cNvPr id="30" name="Arrow: Curved Right 29">
            <a:extLst>
              <a:ext uri="{FF2B5EF4-FFF2-40B4-BE49-F238E27FC236}">
                <a16:creationId xmlns:a16="http://schemas.microsoft.com/office/drawing/2014/main" id="{E8EAB9CA-99B2-F448-8B3F-8831A56E8018}"/>
              </a:ext>
            </a:extLst>
          </p:cNvPr>
          <p:cNvSpPr/>
          <p:nvPr/>
        </p:nvSpPr>
        <p:spPr>
          <a:xfrm>
            <a:off x="6076780" y="4123237"/>
            <a:ext cx="1134079" cy="963226"/>
          </a:xfrm>
          <a:prstGeom prst="curvedRightArrow">
            <a:avLst>
              <a:gd name="adj1" fmla="val 25000"/>
              <a:gd name="adj2" fmla="val 50000"/>
              <a:gd name="adj3" fmla="val 25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B480F383-1636-0AC8-B2E1-242EE19A1BDC}"/>
              </a:ext>
            </a:extLst>
          </p:cNvPr>
          <p:cNvSpPr/>
          <p:nvPr/>
        </p:nvSpPr>
        <p:spPr>
          <a:xfrm>
            <a:off x="6575679" y="3874098"/>
            <a:ext cx="3405217" cy="544094"/>
          </a:xfrm>
          <a:prstGeom prst="rect">
            <a:avLst/>
          </a:prstGeom>
          <a:gradFill>
            <a:gsLst>
              <a:gs pos="0">
                <a:schemeClr val="tx2">
                  <a:lumMod val="50000"/>
                </a:schemeClr>
              </a:gs>
              <a:gs pos="100000">
                <a:schemeClr val="tx2"/>
              </a:gs>
            </a:gsLst>
            <a:lin ang="135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noProof="0" dirty="0">
                <a:ln>
                  <a:noFill/>
                </a:ln>
                <a:solidFill>
                  <a:prstClr val="white"/>
                </a:solidFill>
                <a:effectLst/>
                <a:uLnTx/>
                <a:uFillTx/>
                <a:latin typeface="+mj-lt"/>
                <a:ea typeface="+mn-ea"/>
                <a:cs typeface="+mn-cs"/>
              </a:rPr>
              <a:t>Make Crashworthy</a:t>
            </a:r>
          </a:p>
        </p:txBody>
      </p:sp>
      <p:sp>
        <p:nvSpPr>
          <p:cNvPr id="28" name="Arrow: Curved Right 27">
            <a:extLst>
              <a:ext uri="{FF2B5EF4-FFF2-40B4-BE49-F238E27FC236}">
                <a16:creationId xmlns:a16="http://schemas.microsoft.com/office/drawing/2014/main" id="{1ABFD172-4E2A-A372-3800-E0F2DE8731FC}"/>
              </a:ext>
            </a:extLst>
          </p:cNvPr>
          <p:cNvSpPr/>
          <p:nvPr/>
        </p:nvSpPr>
        <p:spPr>
          <a:xfrm>
            <a:off x="5562808" y="3243611"/>
            <a:ext cx="1134079" cy="963226"/>
          </a:xfrm>
          <a:prstGeom prst="curvedRightArrow">
            <a:avLst>
              <a:gd name="adj1" fmla="val 25000"/>
              <a:gd name="adj2" fmla="val 50000"/>
              <a:gd name="adj3" fmla="val 25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E5BF86A-5DE9-6D36-70D1-D89D3AAA0804}"/>
              </a:ext>
            </a:extLst>
          </p:cNvPr>
          <p:cNvSpPr/>
          <p:nvPr/>
        </p:nvSpPr>
        <p:spPr>
          <a:xfrm>
            <a:off x="6061707" y="2994472"/>
            <a:ext cx="3405217" cy="544094"/>
          </a:xfrm>
          <a:prstGeom prst="rect">
            <a:avLst/>
          </a:prstGeom>
          <a:gradFill>
            <a:gsLst>
              <a:gs pos="0">
                <a:schemeClr val="accent1">
                  <a:lumMod val="50000"/>
                </a:schemeClr>
              </a:gs>
              <a:gs pos="100000">
                <a:schemeClr val="accent1"/>
              </a:gs>
            </a:gsLst>
            <a:lin ang="135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noProof="0" dirty="0">
                <a:ln>
                  <a:noFill/>
                </a:ln>
                <a:solidFill>
                  <a:prstClr val="white"/>
                </a:solidFill>
                <a:effectLst/>
                <a:uLnTx/>
                <a:uFillTx/>
                <a:latin typeface="+mj-lt"/>
                <a:ea typeface="+mn-ea"/>
                <a:cs typeface="+mn-cs"/>
              </a:rPr>
              <a:t>Make Traversable</a:t>
            </a:r>
          </a:p>
        </p:txBody>
      </p:sp>
      <p:sp>
        <p:nvSpPr>
          <p:cNvPr id="8" name="TextBox 7">
            <a:extLst>
              <a:ext uri="{FF2B5EF4-FFF2-40B4-BE49-F238E27FC236}">
                <a16:creationId xmlns:a16="http://schemas.microsoft.com/office/drawing/2014/main" id="{6ACAD223-E66F-4082-88F4-D623CBE37354}"/>
              </a:ext>
            </a:extLst>
          </p:cNvPr>
          <p:cNvSpPr txBox="1"/>
          <p:nvPr/>
        </p:nvSpPr>
        <p:spPr>
          <a:xfrm>
            <a:off x="5197378" y="1336575"/>
            <a:ext cx="6084180" cy="757130"/>
          </a:xfrm>
          <a:prstGeom prst="rect">
            <a:avLst/>
          </a:prstGeom>
          <a:noFill/>
        </p:spPr>
        <p:txBody>
          <a:bodyPr wrap="square">
            <a:spAutoFit/>
          </a:bodyPr>
          <a:lstStyle/>
          <a:p>
            <a:pPr defTabSz="914400">
              <a:lnSpc>
                <a:spcPct val="90000"/>
              </a:lnSpc>
              <a:spcBef>
                <a:spcPct val="0"/>
              </a:spcBef>
              <a:defRPr/>
            </a:pPr>
            <a:r>
              <a:rPr lang="en-US" sz="2400" dirty="0">
                <a:latin typeface="Arial" panose="020B0604020202020204" pitchFamily="34" charset="0"/>
                <a:ea typeface="+mj-ea"/>
                <a:cs typeface="Arial" panose="020B0604020202020204" pitchFamily="34" charset="0"/>
              </a:rPr>
              <a:t>Hierarchy to address hazards within the roadside clear zone </a:t>
            </a:r>
          </a:p>
        </p:txBody>
      </p:sp>
      <p:sp>
        <p:nvSpPr>
          <p:cNvPr id="21" name="Arrow: Curved Right 20">
            <a:extLst>
              <a:ext uri="{FF2B5EF4-FFF2-40B4-BE49-F238E27FC236}">
                <a16:creationId xmlns:a16="http://schemas.microsoft.com/office/drawing/2014/main" id="{AD562A24-8032-41ED-9A17-7A4B56272B99}"/>
              </a:ext>
            </a:extLst>
          </p:cNvPr>
          <p:cNvSpPr/>
          <p:nvPr/>
        </p:nvSpPr>
        <p:spPr>
          <a:xfrm>
            <a:off x="5021543" y="2363985"/>
            <a:ext cx="1134079" cy="963226"/>
          </a:xfrm>
          <a:prstGeom prst="curvedRightArrow">
            <a:avLst>
              <a:gd name="adj1" fmla="val 25000"/>
              <a:gd name="adj2" fmla="val 50000"/>
              <a:gd name="adj3" fmla="val 25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F2E9A3D6-4348-4ED6-B3EA-B7C35CB63F83}"/>
              </a:ext>
            </a:extLst>
          </p:cNvPr>
          <p:cNvSpPr txBox="1"/>
          <p:nvPr/>
        </p:nvSpPr>
        <p:spPr>
          <a:xfrm>
            <a:off x="5347441" y="6113873"/>
            <a:ext cx="37025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Derived from AASHTO Roadside Design Guide.</a:t>
            </a:r>
          </a:p>
        </p:txBody>
      </p:sp>
      <p:sp>
        <p:nvSpPr>
          <p:cNvPr id="5" name="Title 4">
            <a:extLst>
              <a:ext uri="{FF2B5EF4-FFF2-40B4-BE49-F238E27FC236}">
                <a16:creationId xmlns:a16="http://schemas.microsoft.com/office/drawing/2014/main" id="{3053122C-1FF0-85DD-1766-5473F8CC60D6}"/>
              </a:ext>
            </a:extLst>
          </p:cNvPr>
          <p:cNvSpPr>
            <a:spLocks noGrp="1"/>
          </p:cNvSpPr>
          <p:nvPr>
            <p:ph type="title" idx="4294967295"/>
          </p:nvPr>
        </p:nvSpPr>
        <p:spPr>
          <a:xfrm>
            <a:off x="4042367" y="169463"/>
            <a:ext cx="7963586" cy="922338"/>
          </a:xfrm>
        </p:spPr>
        <p:txBody>
          <a:bodyPr>
            <a:normAutofit/>
          </a:bodyPr>
          <a:lstStyle/>
          <a:p>
            <a:pPr algn="ctr"/>
            <a:r>
              <a:rPr lang="en-US" sz="4000" i="1" noProof="0" dirty="0">
                <a:solidFill>
                  <a:schemeClr val="bg1"/>
                </a:solidFill>
                <a:latin typeface="Arial" panose="020B0604020202020204" pitchFamily="34" charset="0"/>
                <a:cs typeface="Arial" panose="020B0604020202020204" pitchFamily="34" charset="0"/>
              </a:rPr>
              <a:t>What’s Old is New</a:t>
            </a:r>
            <a:endParaRPr lang="en-US" sz="4000" i="1"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85AFD658-5F65-420C-AB61-E0A6DABF2A62}"/>
              </a:ext>
            </a:extLst>
          </p:cNvPr>
          <p:cNvSpPr/>
          <p:nvPr/>
        </p:nvSpPr>
        <p:spPr>
          <a:xfrm>
            <a:off x="5520442" y="2114846"/>
            <a:ext cx="3405217" cy="544094"/>
          </a:xfrm>
          <a:prstGeom prst="rect">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noProof="0" dirty="0">
                <a:ln>
                  <a:noFill/>
                </a:ln>
                <a:solidFill>
                  <a:schemeClr val="tx1"/>
                </a:solidFill>
                <a:effectLst/>
                <a:uLnTx/>
                <a:uFillTx/>
                <a:latin typeface="+mj-lt"/>
                <a:ea typeface="+mn-ea"/>
                <a:cs typeface="+mn-cs"/>
              </a:rPr>
              <a:t>Remove</a:t>
            </a:r>
          </a:p>
        </p:txBody>
      </p:sp>
      <p:sp>
        <p:nvSpPr>
          <p:cNvPr id="38" name="Rectangle 37">
            <a:extLst>
              <a:ext uri="{FF2B5EF4-FFF2-40B4-BE49-F238E27FC236}">
                <a16:creationId xmlns:a16="http://schemas.microsoft.com/office/drawing/2014/main" id="{FD3EDE29-F071-80AD-E060-9CEAA94FB0B7}"/>
              </a:ext>
            </a:extLst>
          </p:cNvPr>
          <p:cNvSpPr/>
          <p:nvPr/>
        </p:nvSpPr>
        <p:spPr>
          <a:xfrm>
            <a:off x="0" y="-3175"/>
            <a:ext cx="3862316" cy="2367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screenshot of a computer screen&#10;&#10;Description automatically generated">
            <a:extLst>
              <a:ext uri="{FF2B5EF4-FFF2-40B4-BE49-F238E27FC236}">
                <a16:creationId xmlns:a16="http://schemas.microsoft.com/office/drawing/2014/main" id="{E714A616-C444-DCC8-403A-B78A04B1FC10}"/>
              </a:ext>
            </a:extLst>
          </p:cNvPr>
          <p:cNvPicPr>
            <a:picLocks noChangeAspect="1"/>
          </p:cNvPicPr>
          <p:nvPr/>
        </p:nvPicPr>
        <p:blipFill>
          <a:blip r:embed="rId3"/>
          <a:stretch>
            <a:fillRect/>
          </a:stretch>
        </p:blipFill>
        <p:spPr>
          <a:xfrm>
            <a:off x="345745" y="-49002"/>
            <a:ext cx="3046313" cy="6752426"/>
          </a:xfrm>
          <a:prstGeom prst="rect">
            <a:avLst/>
          </a:prstGeom>
        </p:spPr>
      </p:pic>
      <p:sp>
        <p:nvSpPr>
          <p:cNvPr id="4" name="Arrow: Curved Right 3">
            <a:extLst>
              <a:ext uri="{FF2B5EF4-FFF2-40B4-BE49-F238E27FC236}">
                <a16:creationId xmlns:a16="http://schemas.microsoft.com/office/drawing/2014/main" id="{BCC1607D-B1A9-DEF0-CB8E-126D01B4D2EA}"/>
              </a:ext>
            </a:extLst>
          </p:cNvPr>
          <p:cNvSpPr/>
          <p:nvPr/>
        </p:nvSpPr>
        <p:spPr>
          <a:xfrm flipH="1">
            <a:off x="3530026" y="1892647"/>
            <a:ext cx="945479" cy="1393676"/>
          </a:xfrm>
          <a:prstGeom prst="curvedRightArrow">
            <a:avLst>
              <a:gd name="adj1" fmla="val 25000"/>
              <a:gd name="adj2" fmla="val 50000"/>
              <a:gd name="adj3" fmla="val 25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Curved Right 5">
            <a:extLst>
              <a:ext uri="{FF2B5EF4-FFF2-40B4-BE49-F238E27FC236}">
                <a16:creationId xmlns:a16="http://schemas.microsoft.com/office/drawing/2014/main" id="{7789F40A-E2AE-E736-0C7B-56C99BD0BFEB}"/>
              </a:ext>
            </a:extLst>
          </p:cNvPr>
          <p:cNvSpPr/>
          <p:nvPr/>
        </p:nvSpPr>
        <p:spPr>
          <a:xfrm flipH="1">
            <a:off x="3569628" y="3264746"/>
            <a:ext cx="945479" cy="1393676"/>
          </a:xfrm>
          <a:prstGeom prst="curvedRightArrow">
            <a:avLst>
              <a:gd name="adj1" fmla="val 25000"/>
              <a:gd name="adj2" fmla="val 50000"/>
              <a:gd name="adj3" fmla="val 25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Arrow: Curved Right 8">
            <a:extLst>
              <a:ext uri="{FF2B5EF4-FFF2-40B4-BE49-F238E27FC236}">
                <a16:creationId xmlns:a16="http://schemas.microsoft.com/office/drawing/2014/main" id="{659781A8-A25B-2528-BE8F-38509CCEF603}"/>
              </a:ext>
            </a:extLst>
          </p:cNvPr>
          <p:cNvSpPr/>
          <p:nvPr/>
        </p:nvSpPr>
        <p:spPr>
          <a:xfrm flipH="1">
            <a:off x="3569628" y="4681043"/>
            <a:ext cx="945479" cy="1393676"/>
          </a:xfrm>
          <a:prstGeom prst="curvedRightArrow">
            <a:avLst>
              <a:gd name="adj1" fmla="val 25000"/>
              <a:gd name="adj2" fmla="val 50000"/>
              <a:gd name="adj3" fmla="val 25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318C726-A146-C6E7-2892-B07F05222E1F}"/>
              </a:ext>
            </a:extLst>
          </p:cNvPr>
          <p:cNvSpPr txBox="1"/>
          <p:nvPr/>
        </p:nvSpPr>
        <p:spPr>
          <a:xfrm>
            <a:off x="670256" y="6541174"/>
            <a:ext cx="1321639" cy="276999"/>
          </a:xfrm>
          <a:prstGeom prst="rect">
            <a:avLst/>
          </a:prstGeom>
          <a:noFill/>
        </p:spPr>
        <p:txBody>
          <a:bodyPr wrap="square">
            <a:spAutoFit/>
          </a:bodyPr>
          <a:lstStyle/>
          <a:p>
            <a:pPr algn="ctr"/>
            <a:r>
              <a:rPr lang="en-US" sz="1200" dirty="0">
                <a:solidFill>
                  <a:schemeClr val="bg1"/>
                </a:solidFill>
              </a:rPr>
              <a:t>Source: FHWA</a:t>
            </a:r>
          </a:p>
        </p:txBody>
      </p:sp>
    </p:spTree>
    <p:extLst>
      <p:ext uri="{BB962C8B-B14F-4D97-AF65-F5344CB8AC3E}">
        <p14:creationId xmlns:p14="http://schemas.microsoft.com/office/powerpoint/2010/main" val="3215606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3F9-0B29-A891-CF7A-7C9EDBCC8F45}"/>
              </a:ext>
            </a:extLst>
          </p:cNvPr>
          <p:cNvSpPr>
            <a:spLocks noGrp="1"/>
          </p:cNvSpPr>
          <p:nvPr>
            <p:ph type="title"/>
          </p:nvPr>
        </p:nvSpPr>
        <p:spPr/>
        <p:txBody>
          <a:bodyPr/>
          <a:lstStyle/>
          <a:p>
            <a:r>
              <a:rPr lang="en-US" dirty="0"/>
              <a:t>Slide Title</a:t>
            </a:r>
          </a:p>
        </p:txBody>
      </p:sp>
      <p:sp>
        <p:nvSpPr>
          <p:cNvPr id="3" name="Content Placeholder 2">
            <a:extLst>
              <a:ext uri="{FF2B5EF4-FFF2-40B4-BE49-F238E27FC236}">
                <a16:creationId xmlns:a16="http://schemas.microsoft.com/office/drawing/2014/main" id="{D7878DC5-42E2-F498-EF39-7B2538760395}"/>
              </a:ext>
            </a:extLst>
          </p:cNvPr>
          <p:cNvSpPr>
            <a:spLocks noGrp="1"/>
          </p:cNvSpPr>
          <p:nvPr>
            <p:ph sz="half" idx="1"/>
          </p:nvPr>
        </p:nvSpPr>
        <p:spPr/>
        <p:txBody>
          <a:bodyPr/>
          <a:lstStyle/>
          <a:p>
            <a:endParaRPr lang="en-US" dirty="0"/>
          </a:p>
        </p:txBody>
      </p:sp>
      <p:pic>
        <p:nvPicPr>
          <p:cNvPr id="5" name="Picture 4">
            <a:extLst>
              <a:ext uri="{FF2B5EF4-FFF2-40B4-BE49-F238E27FC236}">
                <a16:creationId xmlns:a16="http://schemas.microsoft.com/office/drawing/2014/main" id="{9F1E20C9-8660-2B2A-DB22-FC3E88471B3A}"/>
              </a:ext>
            </a:extLst>
          </p:cNvPr>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775615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F72527-4552-D013-2179-14C7D5B7E266}"/>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255009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4D383-96C5-1F60-9239-20EE5B586A2A}"/>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832674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A89896-5E9C-DD93-B841-3CB39247C07E}"/>
              </a:ext>
            </a:extLst>
          </p:cNvPr>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81031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F9B154-B80D-C753-F6A4-72FCEB089FBC}"/>
              </a:ext>
            </a:extLst>
          </p:cNvPr>
          <p:cNvPicPr>
            <a:picLocks noChangeAspect="1"/>
          </p:cNvPicPr>
          <p:nvPr/>
        </p:nvPicPr>
        <p:blipFill>
          <a:blip r:embed="rId2"/>
          <a:stretch>
            <a:fillRect/>
          </a:stretch>
        </p:blipFill>
        <p:spPr>
          <a:xfrm>
            <a:off x="-35626" y="-34055"/>
            <a:ext cx="12230269" cy="6892055"/>
          </a:xfrm>
          <a:prstGeom prst="rect">
            <a:avLst/>
          </a:prstGeom>
        </p:spPr>
      </p:pic>
    </p:spTree>
    <p:extLst>
      <p:ext uri="{BB962C8B-B14F-4D97-AF65-F5344CB8AC3E}">
        <p14:creationId xmlns:p14="http://schemas.microsoft.com/office/powerpoint/2010/main" val="2479946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385771-7BA1-423C-C724-611FA7F45E25}"/>
              </a:ext>
            </a:extLst>
          </p:cNvPr>
          <p:cNvSpPr/>
          <p:nvPr/>
        </p:nvSpPr>
        <p:spPr>
          <a:xfrm>
            <a:off x="0" y="4189812"/>
            <a:ext cx="12191999" cy="2668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a:xfrm>
            <a:off x="838199" y="306174"/>
            <a:ext cx="10515600" cy="594578"/>
          </a:xfrm>
        </p:spPr>
        <p:txBody>
          <a:bodyPr vert="horz" lIns="91440" tIns="45720" rIns="91440" bIns="45720" rtlCol="0" anchor="ctr" anchorCtr="0">
            <a:normAutofit/>
          </a:bodyPr>
          <a:lstStyle/>
          <a:p>
            <a:r>
              <a:rPr lang="en-US" dirty="0">
                <a:solidFill>
                  <a:schemeClr val="bg1"/>
                </a:solidFill>
              </a:rPr>
              <a:t>Protected Left Turn Signal Phasing </a:t>
            </a:r>
          </a:p>
        </p:txBody>
      </p:sp>
      <p:pic>
        <p:nvPicPr>
          <p:cNvPr id="2" name="Picture 1">
            <a:extLst>
              <a:ext uri="{FF2B5EF4-FFF2-40B4-BE49-F238E27FC236}">
                <a16:creationId xmlns:a16="http://schemas.microsoft.com/office/drawing/2014/main" id="{E43BBD0E-B3D7-4FE9-F3CE-8318E0115ADF}"/>
              </a:ext>
            </a:extLst>
          </p:cNvPr>
          <p:cNvPicPr>
            <a:picLocks noChangeAspect="1"/>
          </p:cNvPicPr>
          <p:nvPr/>
        </p:nvPicPr>
        <p:blipFill>
          <a:blip r:embed="rId3"/>
          <a:stretch>
            <a:fillRect/>
          </a:stretch>
        </p:blipFill>
        <p:spPr>
          <a:xfrm>
            <a:off x="8052372" y="1593819"/>
            <a:ext cx="3337869" cy="745199"/>
          </a:xfrm>
          <a:prstGeom prst="rect">
            <a:avLst/>
          </a:prstGeom>
        </p:spPr>
      </p:pic>
      <p:pic>
        <p:nvPicPr>
          <p:cNvPr id="3" name="Picture 2">
            <a:extLst>
              <a:ext uri="{FF2B5EF4-FFF2-40B4-BE49-F238E27FC236}">
                <a16:creationId xmlns:a16="http://schemas.microsoft.com/office/drawing/2014/main" id="{6C59C5BB-55F8-F154-80C1-0E596574145A}"/>
              </a:ext>
            </a:extLst>
          </p:cNvPr>
          <p:cNvPicPr>
            <a:picLocks noChangeAspect="1"/>
          </p:cNvPicPr>
          <p:nvPr/>
        </p:nvPicPr>
        <p:blipFill>
          <a:blip r:embed="rId4"/>
          <a:stretch>
            <a:fillRect/>
          </a:stretch>
        </p:blipFill>
        <p:spPr>
          <a:xfrm>
            <a:off x="7899401" y="2522815"/>
            <a:ext cx="3643812" cy="3883638"/>
          </a:xfrm>
          <a:prstGeom prst="rect">
            <a:avLst/>
          </a:prstGeom>
        </p:spPr>
      </p:pic>
      <p:pic>
        <p:nvPicPr>
          <p:cNvPr id="5" name="Picture 4">
            <a:extLst>
              <a:ext uri="{FF2B5EF4-FFF2-40B4-BE49-F238E27FC236}">
                <a16:creationId xmlns:a16="http://schemas.microsoft.com/office/drawing/2014/main" id="{BACACCB7-F224-001A-F117-4C58E7957EC3}"/>
              </a:ext>
            </a:extLst>
          </p:cNvPr>
          <p:cNvPicPr>
            <a:picLocks noChangeAspect="1"/>
          </p:cNvPicPr>
          <p:nvPr/>
        </p:nvPicPr>
        <p:blipFill>
          <a:blip r:embed="rId5"/>
          <a:stretch>
            <a:fillRect/>
          </a:stretch>
        </p:blipFill>
        <p:spPr>
          <a:xfrm>
            <a:off x="8719076" y="3654099"/>
            <a:ext cx="243311" cy="450724"/>
          </a:xfrm>
          <a:prstGeom prst="rect">
            <a:avLst/>
          </a:prstGeom>
        </p:spPr>
      </p:pic>
      <p:pic>
        <p:nvPicPr>
          <p:cNvPr id="6" name="Picture 5">
            <a:extLst>
              <a:ext uri="{FF2B5EF4-FFF2-40B4-BE49-F238E27FC236}">
                <a16:creationId xmlns:a16="http://schemas.microsoft.com/office/drawing/2014/main" id="{A5650B05-6BED-B58B-60D0-5FCB181EC311}"/>
              </a:ext>
            </a:extLst>
          </p:cNvPr>
          <p:cNvPicPr>
            <a:picLocks noChangeAspect="1"/>
          </p:cNvPicPr>
          <p:nvPr/>
        </p:nvPicPr>
        <p:blipFill>
          <a:blip r:embed="rId6"/>
          <a:stretch>
            <a:fillRect/>
          </a:stretch>
        </p:blipFill>
        <p:spPr>
          <a:xfrm>
            <a:off x="9805933" y="3786230"/>
            <a:ext cx="470846" cy="403582"/>
          </a:xfrm>
          <a:prstGeom prst="rect">
            <a:avLst/>
          </a:prstGeom>
        </p:spPr>
      </p:pic>
      <p:sp>
        <p:nvSpPr>
          <p:cNvPr id="7" name="Content Placeholder 2">
            <a:extLst>
              <a:ext uri="{FF2B5EF4-FFF2-40B4-BE49-F238E27FC236}">
                <a16:creationId xmlns:a16="http://schemas.microsoft.com/office/drawing/2014/main" id="{765F7F43-49BF-9953-4758-ECE0B347AF22}"/>
              </a:ext>
            </a:extLst>
          </p:cNvPr>
          <p:cNvSpPr txBox="1">
            <a:spLocks/>
          </p:cNvSpPr>
          <p:nvPr/>
        </p:nvSpPr>
        <p:spPr>
          <a:xfrm>
            <a:off x="838199" y="3250452"/>
            <a:ext cx="6221328" cy="300856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293C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rgbClr val="3293C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93C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93C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293C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latin typeface="Arial" panose="020B0604020202020204" pitchFamily="34" charset="0"/>
                <a:cs typeface="Arial" panose="020B0604020202020204" pitchFamily="34" charset="0"/>
              </a:rPr>
              <a:t>Consider:</a:t>
            </a:r>
          </a:p>
          <a:p>
            <a:r>
              <a:rPr lang="en-US" dirty="0">
                <a:solidFill>
                  <a:schemeClr val="tx1"/>
                </a:solidFill>
                <a:latin typeface="Arial" panose="020B0604020202020204" pitchFamily="34" charset="0"/>
                <a:cs typeface="Arial" panose="020B0604020202020204" pitchFamily="34" charset="0"/>
              </a:rPr>
              <a:t>Protected only left turn signal phasing; or</a:t>
            </a:r>
          </a:p>
          <a:p>
            <a:r>
              <a:rPr lang="en-US" dirty="0">
                <a:solidFill>
                  <a:schemeClr val="tx1"/>
                </a:solidFill>
                <a:latin typeface="Arial" panose="020B0604020202020204" pitchFamily="34" charset="0"/>
                <a:cs typeface="Arial" panose="020B0604020202020204" pitchFamily="34" charset="0"/>
              </a:rPr>
              <a:t>Flashing Yellow Arrow to omit permissive movement when there is a pedestrian call</a:t>
            </a:r>
          </a:p>
        </p:txBody>
      </p:sp>
      <p:sp>
        <p:nvSpPr>
          <p:cNvPr id="9" name="Content Placeholder 2">
            <a:extLst>
              <a:ext uri="{FF2B5EF4-FFF2-40B4-BE49-F238E27FC236}">
                <a16:creationId xmlns:a16="http://schemas.microsoft.com/office/drawing/2014/main" id="{681E92B1-9B9E-F453-1970-9215826983B8}"/>
              </a:ext>
            </a:extLst>
          </p:cNvPr>
          <p:cNvSpPr>
            <a:spLocks noGrp="1"/>
          </p:cNvSpPr>
          <p:nvPr>
            <p:ph idx="1"/>
          </p:nvPr>
        </p:nvSpPr>
        <p:spPr>
          <a:xfrm>
            <a:off x="247593" y="1593819"/>
            <a:ext cx="7474007" cy="1253051"/>
          </a:xfrm>
          <a:solidFill>
            <a:srgbClr val="FFC000"/>
          </a:solidFill>
        </p:spPr>
        <p:txBody>
          <a:bodyPr>
            <a:noAutofit/>
          </a:bodyPr>
          <a:lstStyle/>
          <a:p>
            <a:pPr marL="0" indent="0" algn="ctr">
              <a:buNone/>
            </a:pPr>
            <a:r>
              <a:rPr lang="en-US" dirty="0">
                <a:solidFill>
                  <a:schemeClr val="tx1"/>
                </a:solidFill>
              </a:rPr>
              <a:t>“Permissive” left-turning vehicular traffic is a concerning risk that pedestrians and cyclists face at many signalized intersections</a:t>
            </a:r>
          </a:p>
        </p:txBody>
      </p:sp>
    </p:spTree>
    <p:extLst>
      <p:ext uri="{BB962C8B-B14F-4D97-AF65-F5344CB8AC3E}">
        <p14:creationId xmlns:p14="http://schemas.microsoft.com/office/powerpoint/2010/main" val="44040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252217-E391-AC07-14FE-9AD7F1CCD277}"/>
              </a:ext>
            </a:extLst>
          </p:cNvPr>
          <p:cNvPicPr>
            <a:picLocks noChangeAspect="1"/>
          </p:cNvPicPr>
          <p:nvPr/>
        </p:nvPicPr>
        <p:blipFill>
          <a:blip r:embed="rId3"/>
          <a:stretch>
            <a:fillRect/>
          </a:stretch>
        </p:blipFill>
        <p:spPr>
          <a:xfrm>
            <a:off x="245327" y="1336607"/>
            <a:ext cx="9666494" cy="5122879"/>
          </a:xfrm>
          <a:prstGeom prst="rect">
            <a:avLst/>
          </a:prstGeom>
        </p:spPr>
      </p:pic>
      <p:pic>
        <p:nvPicPr>
          <p:cNvPr id="5" name="Picture 4">
            <a:extLst>
              <a:ext uri="{FF2B5EF4-FFF2-40B4-BE49-F238E27FC236}">
                <a16:creationId xmlns:a16="http://schemas.microsoft.com/office/drawing/2014/main" id="{0DBD8A2A-1587-6934-9EF3-9FEE8CF4F26E}"/>
              </a:ext>
            </a:extLst>
          </p:cNvPr>
          <p:cNvPicPr>
            <a:picLocks noChangeAspect="1"/>
          </p:cNvPicPr>
          <p:nvPr/>
        </p:nvPicPr>
        <p:blipFill>
          <a:blip r:embed="rId4"/>
          <a:stretch>
            <a:fillRect/>
          </a:stretch>
        </p:blipFill>
        <p:spPr>
          <a:xfrm>
            <a:off x="1409046" y="153393"/>
            <a:ext cx="9373908" cy="752580"/>
          </a:xfrm>
          <a:prstGeom prst="rect">
            <a:avLst/>
          </a:prstGeom>
        </p:spPr>
      </p:pic>
    </p:spTree>
    <p:extLst>
      <p:ext uri="{BB962C8B-B14F-4D97-AF65-F5344CB8AC3E}">
        <p14:creationId xmlns:p14="http://schemas.microsoft.com/office/powerpoint/2010/main" val="2578907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0BB50D-7E5D-40AD-9A0A-1F4FDAED57B4}"/>
              </a:ext>
            </a:extLst>
          </p:cNvPr>
          <p:cNvPicPr>
            <a:picLocks noChangeAspect="1"/>
          </p:cNvPicPr>
          <p:nvPr/>
        </p:nvPicPr>
        <p:blipFill>
          <a:blip r:embed="rId3"/>
          <a:stretch>
            <a:fillRect/>
          </a:stretch>
        </p:blipFill>
        <p:spPr>
          <a:xfrm>
            <a:off x="1794687" y="1368034"/>
            <a:ext cx="8432372" cy="4962471"/>
          </a:xfrm>
          <a:prstGeom prst="rect">
            <a:avLst/>
          </a:prstGeom>
        </p:spPr>
      </p:pic>
      <p:sp>
        <p:nvSpPr>
          <p:cNvPr id="2" name="TextBox 1">
            <a:extLst>
              <a:ext uri="{FF2B5EF4-FFF2-40B4-BE49-F238E27FC236}">
                <a16:creationId xmlns:a16="http://schemas.microsoft.com/office/drawing/2014/main" id="{028DE599-A0B1-4824-A6C6-F0C9E6EAF46C}"/>
              </a:ext>
            </a:extLst>
          </p:cNvPr>
          <p:cNvSpPr txBox="1"/>
          <p:nvPr/>
        </p:nvSpPr>
        <p:spPr>
          <a:xfrm>
            <a:off x="282889" y="5789141"/>
            <a:ext cx="3426030" cy="646331"/>
          </a:xfrm>
          <a:prstGeom prst="rect">
            <a:avLst/>
          </a:prstGeom>
          <a:solidFill>
            <a:schemeClr val="bg1"/>
          </a:solidFill>
        </p:spPr>
        <p:txBody>
          <a:bodyPr wrap="square" rtlCol="0">
            <a:spAutoFit/>
          </a:bodyPr>
          <a:lstStyle/>
          <a:p>
            <a:r>
              <a:rPr lang="en-US" sz="1200" dirty="0">
                <a:latin typeface="Arial Narrow" panose="020B0606020202030204" pitchFamily="34" charset="0"/>
              </a:rPr>
              <a:t>Note: This figure is a simplified graphical representation of a concept and is not intended to imply a precise numerical relationship. The lack of units on this graph is intentional. </a:t>
            </a:r>
          </a:p>
        </p:txBody>
      </p:sp>
      <p:sp>
        <p:nvSpPr>
          <p:cNvPr id="21" name="Oval 20">
            <a:extLst>
              <a:ext uri="{FF2B5EF4-FFF2-40B4-BE49-F238E27FC236}">
                <a16:creationId xmlns:a16="http://schemas.microsoft.com/office/drawing/2014/main" id="{B6202049-6E0E-4107-8EE7-792DEA51B88F}"/>
              </a:ext>
            </a:extLst>
          </p:cNvPr>
          <p:cNvSpPr/>
          <p:nvPr/>
        </p:nvSpPr>
        <p:spPr>
          <a:xfrm>
            <a:off x="6547855" y="4453268"/>
            <a:ext cx="357352" cy="35627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3D06D558-41F4-4014-B667-8692AA7B8944}"/>
              </a:ext>
            </a:extLst>
          </p:cNvPr>
          <p:cNvSpPr/>
          <p:nvPr/>
        </p:nvSpPr>
        <p:spPr>
          <a:xfrm>
            <a:off x="5052528" y="3963870"/>
            <a:ext cx="357352" cy="35627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250DFD35-29C2-4EF1-B12D-6ACAD5435F9A}"/>
              </a:ext>
            </a:extLst>
          </p:cNvPr>
          <p:cNvSpPr/>
          <p:nvPr/>
        </p:nvSpPr>
        <p:spPr>
          <a:xfrm>
            <a:off x="4172607" y="3223260"/>
            <a:ext cx="357352" cy="35627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1D50E419-0A65-4124-B8CF-E42997B9D978}"/>
              </a:ext>
            </a:extLst>
          </p:cNvPr>
          <p:cNvSpPr/>
          <p:nvPr/>
        </p:nvSpPr>
        <p:spPr>
          <a:xfrm>
            <a:off x="3708919" y="2327874"/>
            <a:ext cx="357352" cy="35627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87B35E7-7A2C-47FF-90C9-2B9D0437F398}"/>
              </a:ext>
            </a:extLst>
          </p:cNvPr>
          <p:cNvSpPr/>
          <p:nvPr/>
        </p:nvSpPr>
        <p:spPr>
          <a:xfrm>
            <a:off x="8061694" y="4672685"/>
            <a:ext cx="357352" cy="35627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B080B020-8DF2-438F-9B14-45E9B29FA098}"/>
              </a:ext>
            </a:extLst>
          </p:cNvPr>
          <p:cNvSpPr/>
          <p:nvPr/>
        </p:nvSpPr>
        <p:spPr>
          <a:xfrm rot="16200000">
            <a:off x="4053097" y="2315410"/>
            <a:ext cx="415575" cy="325478"/>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93B7746-9FA9-4147-8EAA-A78325C53719}"/>
              </a:ext>
            </a:extLst>
          </p:cNvPr>
          <p:cNvSpPr txBox="1"/>
          <p:nvPr/>
        </p:nvSpPr>
        <p:spPr>
          <a:xfrm>
            <a:off x="4364101" y="2296735"/>
            <a:ext cx="2280744" cy="369332"/>
          </a:xfrm>
          <a:prstGeom prst="rect">
            <a:avLst/>
          </a:prstGeom>
          <a:noFill/>
        </p:spPr>
        <p:txBody>
          <a:bodyPr wrap="square" rtlCol="0">
            <a:spAutoFit/>
          </a:bodyPr>
          <a:lstStyle/>
          <a:p>
            <a:r>
              <a:rPr lang="en-US" dirty="0"/>
              <a:t>Existing Condition</a:t>
            </a:r>
          </a:p>
        </p:txBody>
      </p:sp>
      <p:pic>
        <p:nvPicPr>
          <p:cNvPr id="11" name="Picture 10">
            <a:extLst>
              <a:ext uri="{FF2B5EF4-FFF2-40B4-BE49-F238E27FC236}">
                <a16:creationId xmlns:a16="http://schemas.microsoft.com/office/drawing/2014/main" id="{7B2509B3-B95B-C4AB-9128-097C8DBB80A5}"/>
              </a:ext>
            </a:extLst>
          </p:cNvPr>
          <p:cNvPicPr>
            <a:picLocks noChangeAspect="1"/>
          </p:cNvPicPr>
          <p:nvPr/>
        </p:nvPicPr>
        <p:blipFill>
          <a:blip r:embed="rId4"/>
          <a:stretch>
            <a:fillRect/>
          </a:stretch>
        </p:blipFill>
        <p:spPr>
          <a:xfrm>
            <a:off x="8740290" y="4142008"/>
            <a:ext cx="2390775" cy="657225"/>
          </a:xfrm>
          <a:prstGeom prst="rect">
            <a:avLst/>
          </a:prstGeom>
        </p:spPr>
      </p:pic>
      <p:pic>
        <p:nvPicPr>
          <p:cNvPr id="13" name="Picture 12">
            <a:extLst>
              <a:ext uri="{FF2B5EF4-FFF2-40B4-BE49-F238E27FC236}">
                <a16:creationId xmlns:a16="http://schemas.microsoft.com/office/drawing/2014/main" id="{090BAB73-5941-C19D-1CA9-3855B838743C}"/>
              </a:ext>
            </a:extLst>
          </p:cNvPr>
          <p:cNvPicPr>
            <a:picLocks noChangeAspect="1"/>
          </p:cNvPicPr>
          <p:nvPr/>
        </p:nvPicPr>
        <p:blipFill>
          <a:blip r:embed="rId5"/>
          <a:stretch>
            <a:fillRect/>
          </a:stretch>
        </p:blipFill>
        <p:spPr>
          <a:xfrm>
            <a:off x="8740290" y="3401398"/>
            <a:ext cx="2438400" cy="666750"/>
          </a:xfrm>
          <a:prstGeom prst="rect">
            <a:avLst/>
          </a:prstGeom>
        </p:spPr>
      </p:pic>
      <p:pic>
        <p:nvPicPr>
          <p:cNvPr id="15" name="Picture 14">
            <a:extLst>
              <a:ext uri="{FF2B5EF4-FFF2-40B4-BE49-F238E27FC236}">
                <a16:creationId xmlns:a16="http://schemas.microsoft.com/office/drawing/2014/main" id="{AE79CE5F-6B01-7AEE-EF1A-B0A90019BC16}"/>
              </a:ext>
            </a:extLst>
          </p:cNvPr>
          <p:cNvPicPr>
            <a:picLocks noChangeAspect="1"/>
          </p:cNvPicPr>
          <p:nvPr/>
        </p:nvPicPr>
        <p:blipFill>
          <a:blip r:embed="rId6"/>
          <a:stretch>
            <a:fillRect/>
          </a:stretch>
        </p:blipFill>
        <p:spPr>
          <a:xfrm>
            <a:off x="8740290" y="2696905"/>
            <a:ext cx="2771775" cy="647700"/>
          </a:xfrm>
          <a:prstGeom prst="rect">
            <a:avLst/>
          </a:prstGeom>
        </p:spPr>
      </p:pic>
      <p:pic>
        <p:nvPicPr>
          <p:cNvPr id="18" name="Picture 17">
            <a:extLst>
              <a:ext uri="{FF2B5EF4-FFF2-40B4-BE49-F238E27FC236}">
                <a16:creationId xmlns:a16="http://schemas.microsoft.com/office/drawing/2014/main" id="{BB7137CF-5AA9-1EAE-8E7A-7C55945E7ABA}"/>
              </a:ext>
            </a:extLst>
          </p:cNvPr>
          <p:cNvPicPr>
            <a:picLocks noChangeAspect="1"/>
          </p:cNvPicPr>
          <p:nvPr/>
        </p:nvPicPr>
        <p:blipFill>
          <a:blip r:embed="rId7"/>
          <a:stretch>
            <a:fillRect/>
          </a:stretch>
        </p:blipFill>
        <p:spPr>
          <a:xfrm>
            <a:off x="8740290" y="2011882"/>
            <a:ext cx="3128227" cy="597126"/>
          </a:xfrm>
          <a:prstGeom prst="rect">
            <a:avLst/>
          </a:prstGeom>
        </p:spPr>
      </p:pic>
      <p:cxnSp>
        <p:nvCxnSpPr>
          <p:cNvPr id="27" name="Straight Connector 26">
            <a:extLst>
              <a:ext uri="{FF2B5EF4-FFF2-40B4-BE49-F238E27FC236}">
                <a16:creationId xmlns:a16="http://schemas.microsoft.com/office/drawing/2014/main" id="{DDD25815-887A-8053-6983-CFE3E48578FE}"/>
              </a:ext>
            </a:extLst>
          </p:cNvPr>
          <p:cNvCxnSpPr>
            <a:cxnSpLocks/>
            <a:endCxn id="18" idx="1"/>
          </p:cNvCxnSpPr>
          <p:nvPr/>
        </p:nvCxnSpPr>
        <p:spPr>
          <a:xfrm flipV="1">
            <a:off x="4466897" y="2310445"/>
            <a:ext cx="4273393" cy="1019396"/>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9280CD6-B921-4279-68F0-CC487A738E8B}"/>
              </a:ext>
            </a:extLst>
          </p:cNvPr>
          <p:cNvCxnSpPr>
            <a:cxnSpLocks/>
            <a:endCxn id="15" idx="1"/>
          </p:cNvCxnSpPr>
          <p:nvPr/>
        </p:nvCxnSpPr>
        <p:spPr>
          <a:xfrm flipV="1">
            <a:off x="5364604" y="3020755"/>
            <a:ext cx="3375686" cy="1019396"/>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9747484-06EA-1CA5-B9AF-07202958C670}"/>
              </a:ext>
            </a:extLst>
          </p:cNvPr>
          <p:cNvCxnSpPr>
            <a:cxnSpLocks/>
            <a:endCxn id="13" idx="1"/>
          </p:cNvCxnSpPr>
          <p:nvPr/>
        </p:nvCxnSpPr>
        <p:spPr>
          <a:xfrm flipV="1">
            <a:off x="6782122" y="3734773"/>
            <a:ext cx="1958168" cy="751356"/>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F4FFA36-EE89-D965-2D29-E27927AF3A48}"/>
              </a:ext>
            </a:extLst>
          </p:cNvPr>
          <p:cNvCxnSpPr>
            <a:cxnSpLocks/>
            <a:stCxn id="26" idx="7"/>
            <a:endCxn id="11" idx="1"/>
          </p:cNvCxnSpPr>
          <p:nvPr/>
        </p:nvCxnSpPr>
        <p:spPr>
          <a:xfrm flipV="1">
            <a:off x="8366713" y="4470621"/>
            <a:ext cx="373577" cy="254240"/>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43558E-46A8-77CA-857F-6C907872CA28}"/>
              </a:ext>
            </a:extLst>
          </p:cNvPr>
          <p:cNvSpPr/>
          <p:nvPr/>
        </p:nvSpPr>
        <p:spPr>
          <a:xfrm>
            <a:off x="9753600" y="6012944"/>
            <a:ext cx="2438400" cy="845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1C3D1CAF-B3A0-D324-B66E-36540241C829}"/>
              </a:ext>
            </a:extLst>
          </p:cNvPr>
          <p:cNvSpPr txBox="1">
            <a:spLocks/>
          </p:cNvSpPr>
          <p:nvPr/>
        </p:nvSpPr>
        <p:spPr>
          <a:xfrm>
            <a:off x="872838" y="77788"/>
            <a:ext cx="10414000" cy="1012825"/>
          </a:xfrm>
          <a:prstGeom prst="rect">
            <a:avLst/>
          </a:prstGeom>
        </p:spPr>
        <p:txBody>
          <a:bodyPr vert="horz" lIns="91440" tIns="45720" rIns="91440" bIns="45720" rtlCol="0" anchor="ctr" anchorCtr="0">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3800" i="1" dirty="0">
                <a:solidFill>
                  <a:schemeClr val="bg1"/>
                </a:solidFill>
                <a:latin typeface="Arial" panose="020B0604020202020204" pitchFamily="34" charset="0"/>
                <a:cs typeface="Arial" panose="020B0604020202020204" pitchFamily="34" charset="0"/>
              </a:rPr>
              <a:t>“Safe Roads” is a Continuum – Not an Absolute</a:t>
            </a:r>
          </a:p>
        </p:txBody>
      </p:sp>
    </p:spTree>
    <p:extLst>
      <p:ext uri="{BB962C8B-B14F-4D97-AF65-F5344CB8AC3E}">
        <p14:creationId xmlns:p14="http://schemas.microsoft.com/office/powerpoint/2010/main" val="3282977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8F802F-A4C8-6CEB-A1CC-5EF3DB01CF3A}"/>
              </a:ext>
            </a:extLst>
          </p:cNvPr>
          <p:cNvPicPr>
            <a:picLocks noChangeAspect="1"/>
          </p:cNvPicPr>
          <p:nvPr/>
        </p:nvPicPr>
        <p:blipFill>
          <a:blip r:embed="rId3"/>
          <a:stretch>
            <a:fillRect/>
          </a:stretch>
        </p:blipFill>
        <p:spPr>
          <a:xfrm>
            <a:off x="135254" y="1416303"/>
            <a:ext cx="8583936" cy="4984496"/>
          </a:xfrm>
          <a:prstGeom prst="rect">
            <a:avLst/>
          </a:prstGeom>
        </p:spPr>
      </p:pic>
      <p:sp>
        <p:nvSpPr>
          <p:cNvPr id="6" name="TextBox 5">
            <a:extLst>
              <a:ext uri="{FF2B5EF4-FFF2-40B4-BE49-F238E27FC236}">
                <a16:creationId xmlns:a16="http://schemas.microsoft.com/office/drawing/2014/main" id="{322EA6C9-CEED-1B87-FE3F-0D0ED836FFEF}"/>
              </a:ext>
            </a:extLst>
          </p:cNvPr>
          <p:cNvSpPr txBox="1"/>
          <p:nvPr/>
        </p:nvSpPr>
        <p:spPr>
          <a:xfrm>
            <a:off x="8822892" y="2431223"/>
            <a:ext cx="3233852"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Complete Streets implementation may apply the Safe System Design Hierarchy to identify and prioritize safety enhancements. </a:t>
            </a:r>
          </a:p>
        </p:txBody>
      </p:sp>
      <p:sp>
        <p:nvSpPr>
          <p:cNvPr id="3" name="Title 1">
            <a:extLst>
              <a:ext uri="{FF2B5EF4-FFF2-40B4-BE49-F238E27FC236}">
                <a16:creationId xmlns:a16="http://schemas.microsoft.com/office/drawing/2014/main" id="{EE737E5B-A7D7-8C9C-EF4A-ED531414AF9E}"/>
              </a:ext>
            </a:extLst>
          </p:cNvPr>
          <p:cNvSpPr txBox="1">
            <a:spLocks/>
          </p:cNvSpPr>
          <p:nvPr/>
        </p:nvSpPr>
        <p:spPr>
          <a:xfrm>
            <a:off x="872838" y="77788"/>
            <a:ext cx="10414000" cy="1012825"/>
          </a:xfrm>
          <a:prstGeom prst="rect">
            <a:avLst/>
          </a:prstGeom>
        </p:spPr>
        <p:txBody>
          <a:bodyPr vert="horz" lIns="91440" tIns="45720" rIns="91440" bIns="45720" rtlCol="0" anchor="ctr" anchorCtr="0">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3400" i="1" dirty="0">
                <a:solidFill>
                  <a:schemeClr val="bg1"/>
                </a:solidFill>
                <a:latin typeface="Arial" panose="020B0604020202020204" pitchFamily="34" charset="0"/>
                <a:cs typeface="Arial" panose="020B0604020202020204" pitchFamily="34" charset="0"/>
              </a:rPr>
              <a:t>Applying the Hierarchy to Implement</a:t>
            </a:r>
          </a:p>
          <a:p>
            <a:r>
              <a:rPr lang="en-US" sz="3400" i="1" dirty="0">
                <a:solidFill>
                  <a:schemeClr val="bg1"/>
                </a:solidFill>
                <a:latin typeface="Arial" panose="020B0604020202020204" pitchFamily="34" charset="0"/>
                <a:cs typeface="Arial" panose="020B0604020202020204" pitchFamily="34" charset="0"/>
              </a:rPr>
              <a:t>Complete Streets</a:t>
            </a:r>
          </a:p>
        </p:txBody>
      </p:sp>
    </p:spTree>
    <p:extLst>
      <p:ext uri="{BB962C8B-B14F-4D97-AF65-F5344CB8AC3E}">
        <p14:creationId xmlns:p14="http://schemas.microsoft.com/office/powerpoint/2010/main" val="2814890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EE042764-5645-4BFA-85F7-64DF168722DF}"/>
              </a:ext>
            </a:extLst>
          </p:cNvPr>
          <p:cNvSpPr txBox="1">
            <a:spLocks/>
          </p:cNvSpPr>
          <p:nvPr/>
        </p:nvSpPr>
        <p:spPr>
          <a:xfrm>
            <a:off x="561633" y="255223"/>
            <a:ext cx="2952964" cy="815772"/>
          </a:xfrm>
          <a:prstGeom prst="rect">
            <a:avLst/>
          </a:prstGeom>
        </p:spPr>
        <p:txBody>
          <a:bodyPr lIns="0" tIns="0" rIns="0" bIns="0"/>
          <a:lstStyle>
            <a:lvl1pPr algn="l" defTabSz="914400" rtl="0" eaLnBrk="1" latinLnBrk="0" hangingPunct="1">
              <a:lnSpc>
                <a:spcPct val="90000"/>
              </a:lnSpc>
              <a:spcBef>
                <a:spcPct val="0"/>
              </a:spcBef>
              <a:buNone/>
              <a:defRPr sz="4400" b="1" kern="1200">
                <a:solidFill>
                  <a:srgbClr val="003C47"/>
                </a:solidFill>
                <a:latin typeface="+mj-lt"/>
                <a:ea typeface="+mj-ea"/>
                <a:cs typeface="+mj-cs"/>
              </a:defRPr>
            </a:lvl1pPr>
          </a:lstStyle>
          <a:p>
            <a:r>
              <a:rPr lang="en-US" sz="2400" cap="all" dirty="0">
                <a:solidFill>
                  <a:schemeClr val="bg1"/>
                </a:solidFill>
                <a:latin typeface="Arial" panose="020B0604020202020204" pitchFamily="34" charset="0"/>
                <a:cs typeface="Arial" panose="020B0604020202020204" pitchFamily="34" charset="0"/>
              </a:rPr>
              <a:t>The Safe System Approach</a:t>
            </a:r>
          </a:p>
        </p:txBody>
      </p:sp>
      <p:pic>
        <p:nvPicPr>
          <p:cNvPr id="11" name="Graphic 10" descr="This is a circular diagram. On the circumference is a band with six safe system principles: Death and serious injury is unacceptable; Humans make mistakes; Humans are vulnerable, responsibility is shared; safety is proactive; and redundancy is crucial. Inside this, the circle is divided into five sections with logos representing each section: Safe vehicles, safe speeds, safe roads, post-crash care, and safe road users.">
            <a:extLst>
              <a:ext uri="{FF2B5EF4-FFF2-40B4-BE49-F238E27FC236}">
                <a16:creationId xmlns:a16="http://schemas.microsoft.com/office/drawing/2014/main" id="{788234EC-433E-4355-BE35-D179157708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223" y="255223"/>
            <a:ext cx="6345936" cy="6345936"/>
          </a:xfrm>
          <a:prstGeom prst="rect">
            <a:avLst/>
          </a:prstGeom>
        </p:spPr>
      </p:pic>
      <p:sp>
        <p:nvSpPr>
          <p:cNvPr id="7" name="TextBox 6">
            <a:extLst>
              <a:ext uri="{FF2B5EF4-FFF2-40B4-BE49-F238E27FC236}">
                <a16:creationId xmlns:a16="http://schemas.microsoft.com/office/drawing/2014/main" id="{EE059900-4E0C-4F5B-A6EB-A37A66B7D9FC}"/>
              </a:ext>
            </a:extLst>
          </p:cNvPr>
          <p:cNvSpPr txBox="1"/>
          <p:nvPr/>
        </p:nvSpPr>
        <p:spPr>
          <a:xfrm>
            <a:off x="7848599" y="6270537"/>
            <a:ext cx="1558160" cy="184666"/>
          </a:xfrm>
          <a:prstGeom prst="rect">
            <a:avLst/>
          </a:prstGeom>
          <a:noFill/>
        </p:spPr>
        <p:txBody>
          <a:bodyPr wrap="square" lIns="0" tIns="0" rIns="0" bIns="0" rtlCol="0">
            <a:spAutoFit/>
          </a:bodyPr>
          <a:lstStyle/>
          <a:p>
            <a:r>
              <a:rPr lang="en-US" sz="1200" dirty="0"/>
              <a:t>Image Source: FHWA</a:t>
            </a:r>
          </a:p>
        </p:txBody>
      </p:sp>
      <p:pic>
        <p:nvPicPr>
          <p:cNvPr id="6" name="Picture 5">
            <a:extLst>
              <a:ext uri="{FF2B5EF4-FFF2-40B4-BE49-F238E27FC236}">
                <a16:creationId xmlns:a16="http://schemas.microsoft.com/office/drawing/2014/main" id="{D681771B-A8EB-446E-9E1B-E2AB241E5DB4}"/>
              </a:ext>
            </a:extLst>
          </p:cNvPr>
          <p:cNvPicPr>
            <a:picLocks noChangeAspect="1"/>
          </p:cNvPicPr>
          <p:nvPr/>
        </p:nvPicPr>
        <p:blipFill>
          <a:blip r:embed="rId5"/>
          <a:stretch>
            <a:fillRect/>
          </a:stretch>
        </p:blipFill>
        <p:spPr>
          <a:xfrm>
            <a:off x="371434" y="1767644"/>
            <a:ext cx="2228632" cy="1234662"/>
          </a:xfrm>
          <a:prstGeom prst="rect">
            <a:avLst/>
          </a:prstGeom>
        </p:spPr>
      </p:pic>
      <p:pic>
        <p:nvPicPr>
          <p:cNvPr id="8" name="Picture 7">
            <a:extLst>
              <a:ext uri="{FF2B5EF4-FFF2-40B4-BE49-F238E27FC236}">
                <a16:creationId xmlns:a16="http://schemas.microsoft.com/office/drawing/2014/main" id="{AF98705B-7423-4412-BE0E-598AFA77FC68}"/>
              </a:ext>
            </a:extLst>
          </p:cNvPr>
          <p:cNvPicPr>
            <a:picLocks noChangeAspect="1"/>
          </p:cNvPicPr>
          <p:nvPr/>
        </p:nvPicPr>
        <p:blipFill>
          <a:blip r:embed="rId6"/>
          <a:stretch>
            <a:fillRect/>
          </a:stretch>
        </p:blipFill>
        <p:spPr>
          <a:xfrm>
            <a:off x="371434" y="3381534"/>
            <a:ext cx="2227026" cy="1174006"/>
          </a:xfrm>
          <a:prstGeom prst="rect">
            <a:avLst/>
          </a:prstGeom>
        </p:spPr>
      </p:pic>
      <p:pic>
        <p:nvPicPr>
          <p:cNvPr id="10" name="Picture 9">
            <a:extLst>
              <a:ext uri="{FF2B5EF4-FFF2-40B4-BE49-F238E27FC236}">
                <a16:creationId xmlns:a16="http://schemas.microsoft.com/office/drawing/2014/main" id="{CDFAD5C3-4AF7-48CA-8612-F0B267FA1B14}"/>
              </a:ext>
            </a:extLst>
          </p:cNvPr>
          <p:cNvPicPr>
            <a:picLocks noChangeAspect="1"/>
          </p:cNvPicPr>
          <p:nvPr/>
        </p:nvPicPr>
        <p:blipFill>
          <a:blip r:embed="rId7"/>
          <a:stretch>
            <a:fillRect/>
          </a:stretch>
        </p:blipFill>
        <p:spPr>
          <a:xfrm>
            <a:off x="398966" y="4934768"/>
            <a:ext cx="2228632" cy="1244863"/>
          </a:xfrm>
          <a:prstGeom prst="rect">
            <a:avLst/>
          </a:prstGeom>
        </p:spPr>
      </p:pic>
      <p:pic>
        <p:nvPicPr>
          <p:cNvPr id="13" name="Picture 12">
            <a:extLst>
              <a:ext uri="{FF2B5EF4-FFF2-40B4-BE49-F238E27FC236}">
                <a16:creationId xmlns:a16="http://schemas.microsoft.com/office/drawing/2014/main" id="{8C975AC4-4007-4CBE-B1CE-E189477A7C31}"/>
              </a:ext>
            </a:extLst>
          </p:cNvPr>
          <p:cNvPicPr>
            <a:picLocks noChangeAspect="1"/>
          </p:cNvPicPr>
          <p:nvPr/>
        </p:nvPicPr>
        <p:blipFill>
          <a:blip r:embed="rId8"/>
          <a:stretch>
            <a:fillRect/>
          </a:stretch>
        </p:blipFill>
        <p:spPr>
          <a:xfrm>
            <a:off x="9562784" y="1599340"/>
            <a:ext cx="2376731" cy="1246572"/>
          </a:xfrm>
          <a:prstGeom prst="rect">
            <a:avLst/>
          </a:prstGeom>
        </p:spPr>
      </p:pic>
      <p:pic>
        <p:nvPicPr>
          <p:cNvPr id="14" name="Picture 13">
            <a:extLst>
              <a:ext uri="{FF2B5EF4-FFF2-40B4-BE49-F238E27FC236}">
                <a16:creationId xmlns:a16="http://schemas.microsoft.com/office/drawing/2014/main" id="{75C2F677-AAB3-45E9-B555-F61DC6F271E4}"/>
              </a:ext>
            </a:extLst>
          </p:cNvPr>
          <p:cNvPicPr>
            <a:picLocks noChangeAspect="1"/>
          </p:cNvPicPr>
          <p:nvPr/>
        </p:nvPicPr>
        <p:blipFill>
          <a:blip r:embed="rId9"/>
          <a:stretch>
            <a:fillRect/>
          </a:stretch>
        </p:blipFill>
        <p:spPr>
          <a:xfrm>
            <a:off x="9606702" y="3203115"/>
            <a:ext cx="2376731" cy="1060089"/>
          </a:xfrm>
          <a:prstGeom prst="rect">
            <a:avLst/>
          </a:prstGeom>
        </p:spPr>
      </p:pic>
      <p:pic>
        <p:nvPicPr>
          <p:cNvPr id="15" name="Picture 14">
            <a:extLst>
              <a:ext uri="{FF2B5EF4-FFF2-40B4-BE49-F238E27FC236}">
                <a16:creationId xmlns:a16="http://schemas.microsoft.com/office/drawing/2014/main" id="{C084811C-4A9F-4357-9F28-5E2501C8DDBD}"/>
              </a:ext>
            </a:extLst>
          </p:cNvPr>
          <p:cNvPicPr>
            <a:picLocks noChangeAspect="1"/>
          </p:cNvPicPr>
          <p:nvPr/>
        </p:nvPicPr>
        <p:blipFill>
          <a:blip r:embed="rId10"/>
          <a:stretch>
            <a:fillRect/>
          </a:stretch>
        </p:blipFill>
        <p:spPr>
          <a:xfrm>
            <a:off x="9590316" y="4693750"/>
            <a:ext cx="2376731" cy="1291597"/>
          </a:xfrm>
          <a:prstGeom prst="rect">
            <a:avLst/>
          </a:prstGeom>
        </p:spPr>
      </p:pic>
    </p:spTree>
    <p:extLst>
      <p:ext uri="{BB962C8B-B14F-4D97-AF65-F5344CB8AC3E}">
        <p14:creationId xmlns:p14="http://schemas.microsoft.com/office/powerpoint/2010/main" val="2438266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27586F-91B7-9071-51FD-AF1643802AC4}"/>
              </a:ext>
            </a:extLst>
          </p:cNvPr>
          <p:cNvPicPr>
            <a:picLocks noChangeAspect="1"/>
          </p:cNvPicPr>
          <p:nvPr/>
        </p:nvPicPr>
        <p:blipFill>
          <a:blip r:embed="rId3"/>
          <a:stretch>
            <a:fillRect/>
          </a:stretch>
        </p:blipFill>
        <p:spPr>
          <a:xfrm>
            <a:off x="286266" y="418008"/>
            <a:ext cx="11619467" cy="2813239"/>
          </a:xfrm>
          <a:prstGeom prst="rect">
            <a:avLst/>
          </a:prstGeom>
        </p:spPr>
      </p:pic>
      <p:sp>
        <p:nvSpPr>
          <p:cNvPr id="8" name="TextBox 7">
            <a:extLst>
              <a:ext uri="{FF2B5EF4-FFF2-40B4-BE49-F238E27FC236}">
                <a16:creationId xmlns:a16="http://schemas.microsoft.com/office/drawing/2014/main" id="{CAC8C39D-14F8-CB66-B6C3-B2771152E331}"/>
              </a:ext>
            </a:extLst>
          </p:cNvPr>
          <p:cNvSpPr txBox="1"/>
          <p:nvPr/>
        </p:nvSpPr>
        <p:spPr>
          <a:xfrm>
            <a:off x="3582020" y="6488668"/>
            <a:ext cx="6096000" cy="369332"/>
          </a:xfrm>
          <a:prstGeom prst="rect">
            <a:avLst/>
          </a:prstGeom>
          <a:noFill/>
        </p:spPr>
        <p:txBody>
          <a:bodyPr wrap="square">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Safe System Alignment Frameworks (dot.gov)</a:t>
            </a:r>
            <a:endParaRPr lang="en-US" dirty="0">
              <a:solidFill>
                <a:schemeClr val="bg1"/>
              </a:solidFill>
            </a:endParaRPr>
          </a:p>
        </p:txBody>
      </p:sp>
      <p:pic>
        <p:nvPicPr>
          <p:cNvPr id="10" name="Picture 9">
            <a:extLst>
              <a:ext uri="{FF2B5EF4-FFF2-40B4-BE49-F238E27FC236}">
                <a16:creationId xmlns:a16="http://schemas.microsoft.com/office/drawing/2014/main" id="{D73EC76F-7D69-C625-2DEC-2D281E30E321}"/>
              </a:ext>
            </a:extLst>
          </p:cNvPr>
          <p:cNvPicPr>
            <a:picLocks noChangeAspect="1"/>
          </p:cNvPicPr>
          <p:nvPr/>
        </p:nvPicPr>
        <p:blipFill>
          <a:blip r:embed="rId5"/>
          <a:stretch>
            <a:fillRect/>
          </a:stretch>
        </p:blipFill>
        <p:spPr>
          <a:xfrm>
            <a:off x="286266" y="3626753"/>
            <a:ext cx="11619467" cy="2410161"/>
          </a:xfrm>
          <a:prstGeom prst="rect">
            <a:avLst/>
          </a:prstGeom>
        </p:spPr>
      </p:pic>
    </p:spTree>
    <p:extLst>
      <p:ext uri="{BB962C8B-B14F-4D97-AF65-F5344CB8AC3E}">
        <p14:creationId xmlns:p14="http://schemas.microsoft.com/office/powerpoint/2010/main" val="3987746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0EB3B-605E-629B-31A0-D4DB1DE2421F}"/>
              </a:ext>
            </a:extLst>
          </p:cNvPr>
          <p:cNvSpPr>
            <a:spLocks noGrp="1"/>
          </p:cNvSpPr>
          <p:nvPr>
            <p:ph type="title" idx="4294967295"/>
          </p:nvPr>
        </p:nvSpPr>
        <p:spPr>
          <a:xfrm>
            <a:off x="872838" y="77788"/>
            <a:ext cx="10414000" cy="1012825"/>
          </a:xfrm>
        </p:spPr>
        <p:txBody>
          <a:bodyPr vert="horz" lIns="91440" tIns="45720" rIns="91440" bIns="45720" rtlCol="0" anchor="ctr" anchorCtr="0">
            <a:normAutofit/>
          </a:bodyPr>
          <a:lstStyle/>
          <a:p>
            <a:r>
              <a:rPr lang="en-US" sz="3800" i="1" dirty="0">
                <a:solidFill>
                  <a:schemeClr val="bg1"/>
                </a:solidFill>
                <a:latin typeface="Arial" panose="020B0604020202020204" pitchFamily="34" charset="0"/>
                <a:cs typeface="Arial" panose="020B0604020202020204" pitchFamily="34" charset="0"/>
              </a:rPr>
              <a:t>Background – International Perspectives</a:t>
            </a:r>
          </a:p>
        </p:txBody>
      </p:sp>
      <p:pic>
        <p:nvPicPr>
          <p:cNvPr id="6" name="Picture 5">
            <a:extLst>
              <a:ext uri="{FF2B5EF4-FFF2-40B4-BE49-F238E27FC236}">
                <a16:creationId xmlns:a16="http://schemas.microsoft.com/office/drawing/2014/main" id="{1E3F8A41-2160-D532-9F6C-3BFBEAE6BED5}"/>
              </a:ext>
            </a:extLst>
          </p:cNvPr>
          <p:cNvPicPr>
            <a:picLocks noChangeAspect="1"/>
          </p:cNvPicPr>
          <p:nvPr/>
        </p:nvPicPr>
        <p:blipFill>
          <a:blip r:embed="rId3"/>
          <a:stretch>
            <a:fillRect/>
          </a:stretch>
        </p:blipFill>
        <p:spPr>
          <a:xfrm>
            <a:off x="458528" y="1627404"/>
            <a:ext cx="3092104" cy="4241236"/>
          </a:xfrm>
          <a:prstGeom prst="rect">
            <a:avLst/>
          </a:prstGeom>
        </p:spPr>
      </p:pic>
      <p:sp>
        <p:nvSpPr>
          <p:cNvPr id="8" name="TextBox 7">
            <a:extLst>
              <a:ext uri="{FF2B5EF4-FFF2-40B4-BE49-F238E27FC236}">
                <a16:creationId xmlns:a16="http://schemas.microsoft.com/office/drawing/2014/main" id="{9CFC4376-0B1E-7B55-A251-D93E87D05272}"/>
              </a:ext>
            </a:extLst>
          </p:cNvPr>
          <p:cNvSpPr txBox="1"/>
          <p:nvPr/>
        </p:nvSpPr>
        <p:spPr>
          <a:xfrm>
            <a:off x="4489650" y="6085281"/>
            <a:ext cx="6096000" cy="338554"/>
          </a:xfrm>
          <a:prstGeom prst="rect">
            <a:avLst/>
          </a:prstGeom>
          <a:noFill/>
        </p:spPr>
        <p:txBody>
          <a:bodyPr wrap="square">
            <a:spAutoFit/>
          </a:bodyPr>
          <a:lstStyle/>
          <a:p>
            <a:r>
              <a:rPr lang="en-US" sz="1600" dirty="0">
                <a:latin typeface="Arial Narrow" panose="020B0606020202030204" pitchFamily="34" charset="0"/>
              </a:rPr>
              <a:t>https://austroads.com.au/latest-news/safe-system-assessment-framework</a:t>
            </a:r>
          </a:p>
        </p:txBody>
      </p:sp>
      <p:sp>
        <p:nvSpPr>
          <p:cNvPr id="10" name="TextBox 9">
            <a:extLst>
              <a:ext uri="{FF2B5EF4-FFF2-40B4-BE49-F238E27FC236}">
                <a16:creationId xmlns:a16="http://schemas.microsoft.com/office/drawing/2014/main" id="{3D4F9183-ED15-3570-167D-14EEE36A82CE}"/>
              </a:ext>
            </a:extLst>
          </p:cNvPr>
          <p:cNvSpPr txBox="1"/>
          <p:nvPr/>
        </p:nvSpPr>
        <p:spPr>
          <a:xfrm>
            <a:off x="3760858" y="1513969"/>
            <a:ext cx="8140180" cy="1200329"/>
          </a:xfrm>
          <a:prstGeom prst="rect">
            <a:avLst/>
          </a:prstGeom>
          <a:noFill/>
        </p:spPr>
        <p:txBody>
          <a:bodyPr wrap="square">
            <a:spAutoFit/>
          </a:bodyPr>
          <a:lstStyle/>
          <a:p>
            <a:r>
              <a:rPr lang="en-US" sz="2400" b="1" i="1" dirty="0">
                <a:effectLst/>
                <a:latin typeface="Arial" panose="020B0604020202020204" pitchFamily="34" charset="0"/>
                <a:cs typeface="Arial" panose="020B0604020202020204" pitchFamily="34" charset="0"/>
              </a:rPr>
              <a:t>“… designed to help road agencies methodically consider Safe System objectives in road infrastructure projects.”</a:t>
            </a:r>
            <a:endParaRPr lang="en-US" sz="2400" b="1" i="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C488CFB6-3493-BCF5-B579-C178A5E4B7E2}"/>
              </a:ext>
            </a:extLst>
          </p:cNvPr>
          <p:cNvPicPr>
            <a:picLocks noChangeAspect="1"/>
          </p:cNvPicPr>
          <p:nvPr/>
        </p:nvPicPr>
        <p:blipFill>
          <a:blip r:embed="rId4"/>
          <a:stretch>
            <a:fillRect/>
          </a:stretch>
        </p:blipFill>
        <p:spPr>
          <a:xfrm>
            <a:off x="4701523" y="2714298"/>
            <a:ext cx="5979377" cy="3263417"/>
          </a:xfrm>
          <a:prstGeom prst="rect">
            <a:avLst/>
          </a:prstGeom>
        </p:spPr>
      </p:pic>
    </p:spTree>
    <p:extLst>
      <p:ext uri="{BB962C8B-B14F-4D97-AF65-F5344CB8AC3E}">
        <p14:creationId xmlns:p14="http://schemas.microsoft.com/office/powerpoint/2010/main" val="1449809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10;&#10;Description automatically generated">
            <a:extLst>
              <a:ext uri="{FF2B5EF4-FFF2-40B4-BE49-F238E27FC236}">
                <a16:creationId xmlns:a16="http://schemas.microsoft.com/office/drawing/2014/main" id="{0FE88360-03B2-98C0-BD8C-99080F506F9E}"/>
              </a:ext>
            </a:extLst>
          </p:cNvPr>
          <p:cNvPicPr>
            <a:picLocks noGrp="1" noChangeAspect="1"/>
          </p:cNvPicPr>
          <p:nvPr>
            <p:ph idx="1"/>
          </p:nvPr>
        </p:nvPicPr>
        <p:blipFill>
          <a:blip r:embed="rId3"/>
          <a:stretch>
            <a:fillRect/>
          </a:stretch>
        </p:blipFill>
        <p:spPr>
          <a:xfrm>
            <a:off x="0" y="761999"/>
            <a:ext cx="12192000" cy="6096001"/>
          </a:xfrm>
          <a:prstGeom prst="rect">
            <a:avLst/>
          </a:prstGeom>
        </p:spPr>
      </p:pic>
      <p:sp>
        <p:nvSpPr>
          <p:cNvPr id="4" name="Slide Number Placeholder 3">
            <a:extLst>
              <a:ext uri="{FF2B5EF4-FFF2-40B4-BE49-F238E27FC236}">
                <a16:creationId xmlns:a16="http://schemas.microsoft.com/office/drawing/2014/main" id="{45E00EB6-CC23-2F97-BBB7-F5F82807CB99}"/>
              </a:ext>
            </a:extLst>
          </p:cNvPr>
          <p:cNvSpPr>
            <a:spLocks noGrp="1"/>
          </p:cNvSpPr>
          <p:nvPr>
            <p:ph type="sldNum" sz="quarter" idx="12"/>
          </p:nvPr>
        </p:nvSpPr>
        <p:spPr>
          <a:xfrm>
            <a:off x="10558300" y="6384762"/>
            <a:ext cx="1052510" cy="365125"/>
          </a:xfrm>
        </p:spPr>
        <p:txBody>
          <a:bodyPr vert="horz" lIns="91440" tIns="45720" rIns="91440" bIns="45720" rtlCol="0" anchor="ctr">
            <a:normAutofit/>
          </a:bodyPr>
          <a:lstStyle/>
          <a:p>
            <a:pPr>
              <a:spcAft>
                <a:spcPts val="600"/>
              </a:spcAft>
            </a:pPr>
            <a:fld id="{D57F1E4F-1CFF-5643-939E-217C01CDF565}" type="slidenum">
              <a:rPr lang="en-US" sz="900">
                <a:solidFill>
                  <a:schemeClr val="bg1"/>
                </a:solidFill>
                <a:latin typeface="+mn-lt"/>
                <a:cs typeface="+mn-cs"/>
              </a:rPr>
              <a:pPr>
                <a:spcAft>
                  <a:spcPts val="600"/>
                </a:spcAft>
              </a:pPr>
              <a:t>22</a:t>
            </a:fld>
            <a:endParaRPr lang="en-US" sz="900" dirty="0">
              <a:solidFill>
                <a:schemeClr val="bg1"/>
              </a:solidFill>
              <a:latin typeface="+mn-lt"/>
              <a:cs typeface="+mn-cs"/>
            </a:endParaRPr>
          </a:p>
        </p:txBody>
      </p:sp>
    </p:spTree>
    <p:extLst>
      <p:ext uri="{BB962C8B-B14F-4D97-AF65-F5344CB8AC3E}">
        <p14:creationId xmlns:p14="http://schemas.microsoft.com/office/powerpoint/2010/main" val="2205561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3C2A-5F28-1A43-B29A-32F64322ED42}"/>
              </a:ext>
            </a:extLst>
          </p:cNvPr>
          <p:cNvSpPr>
            <a:spLocks noGrp="1"/>
          </p:cNvSpPr>
          <p:nvPr>
            <p:ph type="title" idx="4294967295"/>
          </p:nvPr>
        </p:nvSpPr>
        <p:spPr>
          <a:xfrm>
            <a:off x="567508" y="84637"/>
            <a:ext cx="10888663" cy="1014412"/>
          </a:xfrm>
        </p:spPr>
        <p:txBody>
          <a:bodyPr vert="horz" lIns="91440" tIns="45720" rIns="91440" bIns="45720" rtlCol="0" anchor="ctr" anchorCtr="0">
            <a:normAutofit/>
          </a:bodyPr>
          <a:lstStyle/>
          <a:p>
            <a:r>
              <a:rPr lang="en-US" sz="3800" i="1" dirty="0">
                <a:solidFill>
                  <a:schemeClr val="bg1"/>
                </a:solidFill>
                <a:latin typeface="Arial" panose="020B0604020202020204" pitchFamily="34" charset="0"/>
                <a:cs typeface="Arial" panose="020B0604020202020204" pitchFamily="34" charset="0"/>
              </a:rPr>
              <a:t>Project-Based Alignment Framework</a:t>
            </a:r>
          </a:p>
        </p:txBody>
      </p:sp>
      <p:sp>
        <p:nvSpPr>
          <p:cNvPr id="10" name="Content Placeholder 2">
            <a:extLst>
              <a:ext uri="{FF2B5EF4-FFF2-40B4-BE49-F238E27FC236}">
                <a16:creationId xmlns:a16="http://schemas.microsoft.com/office/drawing/2014/main" id="{C3A5C60D-D2DD-D27C-C279-04DFE304A909}"/>
              </a:ext>
            </a:extLst>
          </p:cNvPr>
          <p:cNvSpPr txBox="1">
            <a:spLocks/>
          </p:cNvSpPr>
          <p:nvPr/>
        </p:nvSpPr>
        <p:spPr>
          <a:xfrm>
            <a:off x="1097478" y="1434931"/>
            <a:ext cx="4809935" cy="114317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ctr">
              <a:buNone/>
            </a:pPr>
            <a:r>
              <a:rPr lang="en-US" sz="2800" b="1" dirty="0">
                <a:latin typeface="+mj-lt"/>
                <a:ea typeface="+mj-ea"/>
                <a:cs typeface="+mj-cs"/>
              </a:rPr>
              <a:t>Project-Based Alignment Framework Factors</a:t>
            </a:r>
          </a:p>
        </p:txBody>
      </p:sp>
      <p:sp>
        <p:nvSpPr>
          <p:cNvPr id="11" name="TextBox 10">
            <a:extLst>
              <a:ext uri="{FF2B5EF4-FFF2-40B4-BE49-F238E27FC236}">
                <a16:creationId xmlns:a16="http://schemas.microsoft.com/office/drawing/2014/main" id="{16380DA3-2298-46A1-0847-5BBCB59585A0}"/>
              </a:ext>
            </a:extLst>
          </p:cNvPr>
          <p:cNvSpPr txBox="1"/>
          <p:nvPr/>
        </p:nvSpPr>
        <p:spPr>
          <a:xfrm>
            <a:off x="6717249" y="5675148"/>
            <a:ext cx="2397512" cy="276999"/>
          </a:xfrm>
          <a:prstGeom prst="rect">
            <a:avLst/>
          </a:prstGeom>
          <a:noFill/>
        </p:spPr>
        <p:txBody>
          <a:bodyPr wrap="square" rtlCol="0">
            <a:spAutoFit/>
          </a:bodyPr>
          <a:lstStyle/>
          <a:p>
            <a:r>
              <a:rPr lang="en-US" sz="1200" dirty="0"/>
              <a:t>Source: FHWA.</a:t>
            </a:r>
          </a:p>
        </p:txBody>
      </p:sp>
      <p:pic>
        <p:nvPicPr>
          <p:cNvPr id="12" name="Picture 11">
            <a:extLst>
              <a:ext uri="{FF2B5EF4-FFF2-40B4-BE49-F238E27FC236}">
                <a16:creationId xmlns:a16="http://schemas.microsoft.com/office/drawing/2014/main" id="{31A23D88-468D-5B6D-4A04-C567F37CFF27}"/>
              </a:ext>
            </a:extLst>
          </p:cNvPr>
          <p:cNvPicPr>
            <a:picLocks noChangeAspect="1"/>
          </p:cNvPicPr>
          <p:nvPr/>
        </p:nvPicPr>
        <p:blipFill>
          <a:blip r:embed="rId3"/>
          <a:stretch>
            <a:fillRect/>
          </a:stretch>
        </p:blipFill>
        <p:spPr>
          <a:xfrm>
            <a:off x="6717249" y="1843367"/>
            <a:ext cx="4882161" cy="3750129"/>
          </a:xfrm>
          <a:prstGeom prst="rect">
            <a:avLst/>
          </a:prstGeom>
          <a:ln>
            <a:noFill/>
          </a:ln>
          <a:effectLst>
            <a:outerShdw blurRad="50800" dist="38100" dir="5400000" algn="t" rotWithShape="0">
              <a:prstClr val="black">
                <a:alpha val="40000"/>
              </a:prstClr>
            </a:outerShdw>
          </a:effectLst>
        </p:spPr>
      </p:pic>
      <p:sp>
        <p:nvSpPr>
          <p:cNvPr id="6" name="Freeform: Shape 5">
            <a:extLst>
              <a:ext uri="{FF2B5EF4-FFF2-40B4-BE49-F238E27FC236}">
                <a16:creationId xmlns:a16="http://schemas.microsoft.com/office/drawing/2014/main" id="{84C7E323-A5F1-CE3A-50BE-CBAAB8D75580}"/>
              </a:ext>
            </a:extLst>
          </p:cNvPr>
          <p:cNvSpPr/>
          <p:nvPr/>
        </p:nvSpPr>
        <p:spPr>
          <a:xfrm>
            <a:off x="669681" y="2723990"/>
            <a:ext cx="2832765" cy="2869504"/>
          </a:xfrm>
          <a:custGeom>
            <a:avLst/>
            <a:gdLst>
              <a:gd name="connsiteX0" fmla="*/ 0 w 2832765"/>
              <a:gd name="connsiteY0" fmla="*/ 0 h 2318895"/>
              <a:gd name="connsiteX1" fmla="*/ 2832765 w 2832765"/>
              <a:gd name="connsiteY1" fmla="*/ 0 h 2318895"/>
              <a:gd name="connsiteX2" fmla="*/ 2832765 w 2832765"/>
              <a:gd name="connsiteY2" fmla="*/ 2318895 h 2318895"/>
              <a:gd name="connsiteX3" fmla="*/ 0 w 2832765"/>
              <a:gd name="connsiteY3" fmla="*/ 2318895 h 2318895"/>
              <a:gd name="connsiteX4" fmla="*/ 0 w 2832765"/>
              <a:gd name="connsiteY4" fmla="*/ 0 h 23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765" h="2318895">
                <a:moveTo>
                  <a:pt x="0" y="0"/>
                </a:moveTo>
                <a:lnTo>
                  <a:pt x="2832765" y="0"/>
                </a:lnTo>
                <a:lnTo>
                  <a:pt x="2832765" y="2318895"/>
                </a:lnTo>
                <a:lnTo>
                  <a:pt x="0" y="2318895"/>
                </a:lnTo>
                <a:lnTo>
                  <a:pt x="0" y="0"/>
                </a:lnTo>
                <a:close/>
              </a:path>
            </a:pathLst>
          </a:custGeom>
          <a:gradFill>
            <a:gsLst>
              <a:gs pos="0">
                <a:schemeClr val="accent4"/>
              </a:gs>
              <a:gs pos="100000">
                <a:schemeClr val="accent4">
                  <a:lumMod val="50000"/>
                </a:schemeClr>
              </a:gs>
            </a:gsLst>
            <a:lin ang="2700000" scaled="1"/>
          </a:gra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p>
            <a:pPr marL="0" lvl="0" indent="0" algn="ctr" defTabSz="889000">
              <a:spcBef>
                <a:spcPct val="0"/>
              </a:spcBef>
              <a:spcAft>
                <a:spcPts val="1800"/>
              </a:spcAft>
              <a:buNone/>
            </a:pPr>
            <a:r>
              <a:rPr lang="en-US" sz="2000" b="1" kern="1200" dirty="0">
                <a:solidFill>
                  <a:schemeClr val="bg1"/>
                </a:solidFill>
                <a:latin typeface="Arial" panose="020B0604020202020204" pitchFamily="34" charset="0"/>
                <a:cs typeface="Arial" panose="020B0604020202020204" pitchFamily="34" charset="0"/>
              </a:rPr>
              <a:t>Safe Speeds, Safe Roadways </a:t>
            </a:r>
            <a:r>
              <a:rPr lang="en-US" sz="2000" b="1" i="1" kern="1200" dirty="0">
                <a:solidFill>
                  <a:schemeClr val="bg1"/>
                </a:solidFill>
                <a:latin typeface="Arial" panose="020B0604020202020204" pitchFamily="34" charset="0"/>
                <a:cs typeface="Arial" panose="020B0604020202020204" pitchFamily="34" charset="0"/>
              </a:rPr>
              <a:t>(Quantitative)</a:t>
            </a:r>
          </a:p>
          <a:p>
            <a:pPr marL="342900" lvl="0" indent="-342900" defTabSz="889000">
              <a:spcBef>
                <a:spcPct val="0"/>
              </a:spcBef>
              <a:spcAft>
                <a:spcPts val="600"/>
              </a:spcAft>
              <a:buFont typeface="Wingdings" panose="05000000000000000000" pitchFamily="2" charset="2"/>
              <a:buChar char="§"/>
            </a:pPr>
            <a:r>
              <a:rPr lang="en-US" sz="2000" kern="1200" dirty="0">
                <a:latin typeface="Arial" panose="020B0604020202020204" pitchFamily="34" charset="0"/>
                <a:cs typeface="Arial" panose="020B0604020202020204" pitchFamily="34" charset="0"/>
              </a:rPr>
              <a:t>Crash Exposure</a:t>
            </a:r>
          </a:p>
          <a:p>
            <a:pPr marL="342900" lvl="0" indent="-342900" defTabSz="889000">
              <a:spcBef>
                <a:spcPct val="0"/>
              </a:spcBef>
              <a:spcAft>
                <a:spcPts val="600"/>
              </a:spcAft>
              <a:buFont typeface="Wingdings" panose="05000000000000000000" pitchFamily="2" charset="2"/>
              <a:buChar char="§"/>
            </a:pPr>
            <a:r>
              <a:rPr lang="en-US" sz="2000" kern="1200" dirty="0">
                <a:latin typeface="Arial" panose="020B0604020202020204" pitchFamily="34" charset="0"/>
                <a:cs typeface="Arial" panose="020B0604020202020204" pitchFamily="34" charset="0"/>
              </a:rPr>
              <a:t>Crash Likelihood</a:t>
            </a:r>
          </a:p>
          <a:p>
            <a:pPr marL="342900" lvl="0" indent="-342900" defTabSz="889000">
              <a:spcBef>
                <a:spcPct val="0"/>
              </a:spcBef>
              <a:spcAft>
                <a:spcPts val="600"/>
              </a:spcAft>
              <a:buFont typeface="Wingdings" panose="05000000000000000000" pitchFamily="2" charset="2"/>
              <a:buChar char="§"/>
            </a:pPr>
            <a:r>
              <a:rPr lang="en-US" sz="2000" kern="1200" dirty="0">
                <a:latin typeface="Arial" panose="020B0604020202020204" pitchFamily="34" charset="0"/>
                <a:cs typeface="Arial" panose="020B0604020202020204" pitchFamily="34" charset="0"/>
              </a:rPr>
              <a:t>Crash Severity </a:t>
            </a:r>
            <a:endParaRPr lang="en-US" sz="2600" kern="1200" dirty="0">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id="{DCD28562-B8CC-A449-3738-174D0F2DC4CF}"/>
              </a:ext>
            </a:extLst>
          </p:cNvPr>
          <p:cNvSpPr/>
          <p:nvPr/>
        </p:nvSpPr>
        <p:spPr>
          <a:xfrm>
            <a:off x="3711299" y="2723990"/>
            <a:ext cx="2832765" cy="2869504"/>
          </a:xfrm>
          <a:custGeom>
            <a:avLst/>
            <a:gdLst>
              <a:gd name="connsiteX0" fmla="*/ 0 w 2832765"/>
              <a:gd name="connsiteY0" fmla="*/ 0 h 2318895"/>
              <a:gd name="connsiteX1" fmla="*/ 2832765 w 2832765"/>
              <a:gd name="connsiteY1" fmla="*/ 0 h 2318895"/>
              <a:gd name="connsiteX2" fmla="*/ 2832765 w 2832765"/>
              <a:gd name="connsiteY2" fmla="*/ 2318895 h 2318895"/>
              <a:gd name="connsiteX3" fmla="*/ 0 w 2832765"/>
              <a:gd name="connsiteY3" fmla="*/ 2318895 h 2318895"/>
              <a:gd name="connsiteX4" fmla="*/ 0 w 2832765"/>
              <a:gd name="connsiteY4" fmla="*/ 0 h 23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765" h="2318895">
                <a:moveTo>
                  <a:pt x="0" y="0"/>
                </a:moveTo>
                <a:lnTo>
                  <a:pt x="2832765" y="0"/>
                </a:lnTo>
                <a:lnTo>
                  <a:pt x="2832765" y="2318895"/>
                </a:lnTo>
                <a:lnTo>
                  <a:pt x="0" y="2318895"/>
                </a:lnTo>
                <a:lnTo>
                  <a:pt x="0" y="0"/>
                </a:lnTo>
                <a:close/>
              </a:path>
            </a:pathLst>
          </a:custGeom>
          <a:gradFill>
            <a:gsLst>
              <a:gs pos="0">
                <a:schemeClr val="accent4"/>
              </a:gs>
              <a:gs pos="100000">
                <a:schemeClr val="accent4">
                  <a:lumMod val="50000"/>
                </a:schemeClr>
              </a:gs>
            </a:gsLst>
            <a:lin ang="2700000" scaled="1"/>
          </a:gra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p>
            <a:pPr marL="0" lvl="0" indent="0" algn="ctr" defTabSz="889000">
              <a:spcBef>
                <a:spcPct val="0"/>
              </a:spcBef>
              <a:spcAft>
                <a:spcPts val="1800"/>
              </a:spcAft>
              <a:buNone/>
            </a:pPr>
            <a:r>
              <a:rPr lang="en-US" b="1" kern="1200" dirty="0">
                <a:solidFill>
                  <a:schemeClr val="bg1"/>
                </a:solidFill>
                <a:latin typeface="Arial" panose="020B0604020202020204" pitchFamily="34" charset="0"/>
                <a:cs typeface="Arial" panose="020B0604020202020204" pitchFamily="34" charset="0"/>
              </a:rPr>
              <a:t>Safe Users, Safe Vehicles, Post-Crash Care </a:t>
            </a:r>
            <a:r>
              <a:rPr lang="en-US" b="1" i="1" kern="1200" dirty="0">
                <a:solidFill>
                  <a:schemeClr val="bg1"/>
                </a:solidFill>
                <a:latin typeface="Arial" panose="020B0604020202020204" pitchFamily="34" charset="0"/>
                <a:cs typeface="Arial" panose="020B0604020202020204" pitchFamily="34" charset="0"/>
              </a:rPr>
              <a:t>(Qualitative)</a:t>
            </a:r>
          </a:p>
          <a:p>
            <a:pPr marL="342900" lvl="0" indent="-342900" defTabSz="889000">
              <a:spcBef>
                <a:spcPct val="0"/>
              </a:spcBef>
              <a:spcAft>
                <a:spcPts val="600"/>
              </a:spcAft>
              <a:buFont typeface="Wingdings" panose="05000000000000000000" pitchFamily="2" charset="2"/>
              <a:buChar char="§"/>
            </a:pPr>
            <a:endParaRPr lang="en-US" kern="1200" dirty="0">
              <a:latin typeface="Arial" panose="020B0604020202020204" pitchFamily="34" charset="0"/>
              <a:cs typeface="Arial" panose="020B0604020202020204" pitchFamily="34" charset="0"/>
            </a:endParaRPr>
          </a:p>
          <a:p>
            <a:pPr marL="342900" lvl="0" indent="-342900" defTabSz="889000">
              <a:spcBef>
                <a:spcPct val="0"/>
              </a:spcBef>
              <a:spcAft>
                <a:spcPts val="600"/>
              </a:spcAft>
              <a:buFont typeface="Wingdings" panose="05000000000000000000" pitchFamily="2" charset="2"/>
              <a:buChar char="§"/>
            </a:pPr>
            <a:r>
              <a:rPr lang="en-US" sz="2000" kern="1200" dirty="0">
                <a:latin typeface="Arial" panose="020B0604020202020204" pitchFamily="34" charset="0"/>
                <a:cs typeface="Arial" panose="020B0604020202020204" pitchFamily="34" charset="0"/>
              </a:rPr>
              <a:t>Prompts and Questionnaires</a:t>
            </a:r>
            <a:endParaRPr lang="en-US" sz="2800" kern="1200"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2ED83C6-0670-878B-D4FB-125DE792FB1B}"/>
              </a:ext>
            </a:extLst>
          </p:cNvPr>
          <p:cNvCxnSpPr>
            <a:cxnSpLocks/>
          </p:cNvCxnSpPr>
          <p:nvPr/>
        </p:nvCxnSpPr>
        <p:spPr>
          <a:xfrm>
            <a:off x="3953974" y="3964020"/>
            <a:ext cx="2347414" cy="0"/>
          </a:xfrm>
          <a:prstGeom prst="line">
            <a:avLst/>
          </a:prstGeom>
          <a:ln w="22225">
            <a:gradFill flip="none" rotWithShape="1">
              <a:gsLst>
                <a:gs pos="0">
                  <a:schemeClr val="accent1">
                    <a:lumMod val="5000"/>
                    <a:lumOff val="95000"/>
                    <a:alpha val="0"/>
                  </a:schemeClr>
                </a:gs>
                <a:gs pos="32000">
                  <a:schemeClr val="bg1"/>
                </a:gs>
                <a:gs pos="71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CEFE43-8022-01CD-E368-35AEE9DC6EF9}"/>
              </a:ext>
            </a:extLst>
          </p:cNvPr>
          <p:cNvCxnSpPr>
            <a:cxnSpLocks/>
          </p:cNvCxnSpPr>
          <p:nvPr/>
        </p:nvCxnSpPr>
        <p:spPr>
          <a:xfrm>
            <a:off x="912356" y="3964020"/>
            <a:ext cx="2347414" cy="0"/>
          </a:xfrm>
          <a:prstGeom prst="line">
            <a:avLst/>
          </a:prstGeom>
          <a:ln w="22225">
            <a:gradFill flip="none" rotWithShape="1">
              <a:gsLst>
                <a:gs pos="0">
                  <a:schemeClr val="accent1">
                    <a:lumMod val="5000"/>
                    <a:lumOff val="95000"/>
                    <a:alpha val="0"/>
                  </a:schemeClr>
                </a:gs>
                <a:gs pos="32000">
                  <a:schemeClr val="bg1"/>
                </a:gs>
                <a:gs pos="71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236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AFA0-C266-6FA7-BE5E-4D85883FDAAF}"/>
              </a:ext>
            </a:extLst>
          </p:cNvPr>
          <p:cNvSpPr>
            <a:spLocks noGrp="1"/>
          </p:cNvSpPr>
          <p:nvPr>
            <p:ph type="title" idx="4294967295"/>
          </p:nvPr>
        </p:nvSpPr>
        <p:spPr>
          <a:xfrm>
            <a:off x="622162" y="69275"/>
            <a:ext cx="10888663" cy="1014412"/>
          </a:xfrm>
        </p:spPr>
        <p:txBody>
          <a:bodyPr vert="horz" lIns="91440" tIns="45720" rIns="91440" bIns="45720" rtlCol="0" anchor="ctr" anchorCtr="0">
            <a:normAutofit/>
          </a:bodyPr>
          <a:lstStyle/>
          <a:p>
            <a:r>
              <a:rPr lang="en-US" sz="3800" i="1" dirty="0">
                <a:solidFill>
                  <a:schemeClr val="bg1"/>
                </a:solidFill>
                <a:latin typeface="Arial" panose="020B0604020202020204" pitchFamily="34" charset="0"/>
                <a:cs typeface="Arial" panose="020B0604020202020204" pitchFamily="34" charset="0"/>
              </a:rPr>
              <a:t>Managing Expectations</a:t>
            </a:r>
          </a:p>
        </p:txBody>
      </p:sp>
      <p:pic>
        <p:nvPicPr>
          <p:cNvPr id="5" name="Picture 4">
            <a:extLst>
              <a:ext uri="{FF2B5EF4-FFF2-40B4-BE49-F238E27FC236}">
                <a16:creationId xmlns:a16="http://schemas.microsoft.com/office/drawing/2014/main" id="{3E94F90D-F194-4637-51B1-1CA9581BA114}"/>
              </a:ext>
            </a:extLst>
          </p:cNvPr>
          <p:cNvPicPr>
            <a:picLocks noChangeAspect="1"/>
          </p:cNvPicPr>
          <p:nvPr/>
        </p:nvPicPr>
        <p:blipFill>
          <a:blip r:embed="rId3"/>
          <a:stretch>
            <a:fillRect/>
          </a:stretch>
        </p:blipFill>
        <p:spPr>
          <a:xfrm>
            <a:off x="1384299" y="1753721"/>
            <a:ext cx="7458685" cy="3956840"/>
          </a:xfrm>
          <a:prstGeom prst="rect">
            <a:avLst/>
          </a:prstGeom>
        </p:spPr>
      </p:pic>
      <p:pic>
        <p:nvPicPr>
          <p:cNvPr id="7" name="Picture 6">
            <a:extLst>
              <a:ext uri="{FF2B5EF4-FFF2-40B4-BE49-F238E27FC236}">
                <a16:creationId xmlns:a16="http://schemas.microsoft.com/office/drawing/2014/main" id="{FE7A4655-64E5-2C1D-B2BD-5F11ADD6377F}"/>
              </a:ext>
            </a:extLst>
          </p:cNvPr>
          <p:cNvPicPr>
            <a:picLocks noChangeAspect="1"/>
          </p:cNvPicPr>
          <p:nvPr/>
        </p:nvPicPr>
        <p:blipFill>
          <a:blip r:embed="rId4"/>
          <a:stretch>
            <a:fillRect/>
          </a:stretch>
        </p:blipFill>
        <p:spPr>
          <a:xfrm>
            <a:off x="336403" y="1728321"/>
            <a:ext cx="1047896" cy="1228896"/>
          </a:xfrm>
          <a:prstGeom prst="rect">
            <a:avLst/>
          </a:prstGeom>
        </p:spPr>
      </p:pic>
      <p:sp>
        <p:nvSpPr>
          <p:cNvPr id="9" name="TextBox 8">
            <a:extLst>
              <a:ext uri="{FF2B5EF4-FFF2-40B4-BE49-F238E27FC236}">
                <a16:creationId xmlns:a16="http://schemas.microsoft.com/office/drawing/2014/main" id="{678480AE-A620-2C44-C2C1-45298C25ABA9}"/>
              </a:ext>
            </a:extLst>
          </p:cNvPr>
          <p:cNvSpPr txBox="1"/>
          <p:nvPr/>
        </p:nvSpPr>
        <p:spPr>
          <a:xfrm>
            <a:off x="860351" y="5958909"/>
            <a:ext cx="6853400" cy="369332"/>
          </a:xfrm>
          <a:prstGeom prst="rect">
            <a:avLst/>
          </a:prstGeom>
          <a:noFill/>
        </p:spPr>
        <p:txBody>
          <a:bodyPr wrap="square">
            <a:spAutoFit/>
          </a:bodyPr>
          <a:lstStyle/>
          <a:p>
            <a:r>
              <a:rPr lang="en-US" dirty="0"/>
              <a:t>Source: https://www.merriam-webster.com/dictionary/framework</a:t>
            </a:r>
          </a:p>
        </p:txBody>
      </p:sp>
      <p:sp>
        <p:nvSpPr>
          <p:cNvPr id="10" name="TextBox 9">
            <a:extLst>
              <a:ext uri="{FF2B5EF4-FFF2-40B4-BE49-F238E27FC236}">
                <a16:creationId xmlns:a16="http://schemas.microsoft.com/office/drawing/2014/main" id="{E597E968-7E85-3948-FA99-B28F12097284}"/>
              </a:ext>
            </a:extLst>
          </p:cNvPr>
          <p:cNvSpPr txBox="1"/>
          <p:nvPr/>
        </p:nvSpPr>
        <p:spPr>
          <a:xfrm>
            <a:off x="6400800" y="2428134"/>
            <a:ext cx="5454797" cy="400110"/>
          </a:xfrm>
          <a:prstGeom prst="rect">
            <a:avLst/>
          </a:prstGeom>
          <a:solidFill>
            <a:srgbClr val="FFFF00"/>
          </a:solidFill>
        </p:spPr>
        <p:txBody>
          <a:bodyPr wrap="square" rtlCol="0">
            <a:spAutoFit/>
          </a:bodyPr>
          <a:lstStyle/>
          <a:p>
            <a:r>
              <a:rPr lang="en-US" sz="2000" dirty="0"/>
              <a:t>Flexible structure ≠ Rigid adherence to defaults </a:t>
            </a:r>
          </a:p>
        </p:txBody>
      </p:sp>
    </p:spTree>
    <p:extLst>
      <p:ext uri="{BB962C8B-B14F-4D97-AF65-F5344CB8AC3E}">
        <p14:creationId xmlns:p14="http://schemas.microsoft.com/office/powerpoint/2010/main" val="194761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41E9061-8C4F-5153-9D17-9A838697BF24}"/>
              </a:ext>
            </a:extLst>
          </p:cNvPr>
          <p:cNvGraphicFramePr/>
          <p:nvPr>
            <p:extLst>
              <p:ext uri="{D42A27DB-BD31-4B8C-83A1-F6EECF244321}">
                <p14:modId xmlns:p14="http://schemas.microsoft.com/office/powerpoint/2010/main" val="1481079713"/>
              </p:ext>
            </p:extLst>
          </p:nvPr>
        </p:nvGraphicFramePr>
        <p:xfrm>
          <a:off x="2749549" y="1536775"/>
          <a:ext cx="6692900" cy="4744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166D1BFB-3628-7352-D035-0FE9A2B82937}"/>
              </a:ext>
            </a:extLst>
          </p:cNvPr>
          <p:cNvSpPr txBox="1">
            <a:spLocks/>
          </p:cNvSpPr>
          <p:nvPr/>
        </p:nvSpPr>
        <p:spPr>
          <a:xfrm>
            <a:off x="567508" y="84637"/>
            <a:ext cx="10888663" cy="1014412"/>
          </a:xfrm>
          <a:prstGeom prst="rect">
            <a:avLst/>
          </a:prstGeom>
        </p:spPr>
        <p:txBody>
          <a:bodyPr vert="horz" lIns="91440" tIns="45720" rIns="91440" bIns="45720" rtlCol="0" anchor="ctr" anchorCtr="0">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3800" i="1" dirty="0">
                <a:solidFill>
                  <a:schemeClr val="bg1"/>
                </a:solidFill>
                <a:latin typeface="Arial" panose="020B0604020202020204" pitchFamily="34" charset="0"/>
                <a:cs typeface="Arial" panose="020B0604020202020204" pitchFamily="34" charset="0"/>
              </a:rPr>
              <a:t>Project-Based Alignment Framework</a:t>
            </a:r>
          </a:p>
        </p:txBody>
      </p:sp>
    </p:spTree>
    <p:extLst>
      <p:ext uri="{BB962C8B-B14F-4D97-AF65-F5344CB8AC3E}">
        <p14:creationId xmlns:p14="http://schemas.microsoft.com/office/powerpoint/2010/main" val="214243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B01CD-1557-E7A4-EC29-5B6EB98FE235}"/>
              </a:ext>
            </a:extLst>
          </p:cNvPr>
          <p:cNvSpPr>
            <a:spLocks noGrp="1"/>
          </p:cNvSpPr>
          <p:nvPr>
            <p:ph type="title"/>
          </p:nvPr>
        </p:nvSpPr>
        <p:spPr>
          <a:xfrm>
            <a:off x="726158" y="89496"/>
            <a:ext cx="11029616" cy="1013800"/>
          </a:xfrm>
        </p:spPr>
        <p:txBody>
          <a:bodyPr vert="horz" lIns="91440" tIns="45720" rIns="91440" bIns="45720" rtlCol="0" anchor="ctr" anchorCtr="0">
            <a:normAutofit/>
          </a:bodyPr>
          <a:lstStyle/>
          <a:p>
            <a:r>
              <a:rPr lang="en-US" dirty="0">
                <a:solidFill>
                  <a:schemeClr val="bg1"/>
                </a:solidFill>
              </a:rPr>
              <a:t>Exposure</a:t>
            </a:r>
          </a:p>
        </p:txBody>
      </p:sp>
      <p:sp>
        <p:nvSpPr>
          <p:cNvPr id="5" name="Content Placeholder 2">
            <a:extLst>
              <a:ext uri="{FF2B5EF4-FFF2-40B4-BE49-F238E27FC236}">
                <a16:creationId xmlns:a16="http://schemas.microsoft.com/office/drawing/2014/main" id="{2ED0D901-23B8-7A94-DDC9-7DEAAA53A471}"/>
              </a:ext>
            </a:extLst>
          </p:cNvPr>
          <p:cNvSpPr txBox="1">
            <a:spLocks/>
          </p:cNvSpPr>
          <p:nvPr/>
        </p:nvSpPr>
        <p:spPr>
          <a:xfrm>
            <a:off x="6340695" y="1768678"/>
            <a:ext cx="5129733" cy="379871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sz="3200" b="1" dirty="0">
                <a:latin typeface="Arial" panose="020B0604020202020204" pitchFamily="34" charset="0"/>
                <a:cs typeface="Arial" panose="020B0604020202020204" pitchFamily="34" charset="0"/>
              </a:rPr>
              <a:t>The volume and/or length (distance) various users are using a facility and could be involved in a potential crash</a:t>
            </a:r>
            <a:endParaRPr lang="en-US" sz="3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6F97DE1-AB61-AF3D-6455-7FDE83974F1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309281" y="1768678"/>
            <a:ext cx="4786719" cy="3798713"/>
          </a:xfrm>
          <a:prstGeom prst="rect">
            <a:avLst/>
          </a:prstGeom>
          <a:ln>
            <a:no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EC1FF2AE-FB3F-2750-7018-55AC340BF8F8}"/>
              </a:ext>
            </a:extLst>
          </p:cNvPr>
          <p:cNvSpPr txBox="1"/>
          <p:nvPr/>
        </p:nvSpPr>
        <p:spPr>
          <a:xfrm>
            <a:off x="1241041" y="5644610"/>
            <a:ext cx="2397512" cy="276999"/>
          </a:xfrm>
          <a:prstGeom prst="rect">
            <a:avLst/>
          </a:prstGeom>
          <a:noFill/>
        </p:spPr>
        <p:txBody>
          <a:bodyPr wrap="square" rtlCol="0">
            <a:spAutoFit/>
          </a:bodyPr>
          <a:lstStyle/>
          <a:p>
            <a:r>
              <a:rPr lang="en-US" sz="1200" dirty="0"/>
              <a:t>Source: FHWA.</a:t>
            </a:r>
          </a:p>
        </p:txBody>
      </p:sp>
    </p:spTree>
    <p:extLst>
      <p:ext uri="{BB962C8B-B14F-4D97-AF65-F5344CB8AC3E}">
        <p14:creationId xmlns:p14="http://schemas.microsoft.com/office/powerpoint/2010/main" val="2223125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3C0D-CFF2-0B6A-B46E-B9F2B9ADB68A}"/>
              </a:ext>
            </a:extLst>
          </p:cNvPr>
          <p:cNvSpPr>
            <a:spLocks noGrp="1"/>
          </p:cNvSpPr>
          <p:nvPr>
            <p:ph type="title"/>
          </p:nvPr>
        </p:nvSpPr>
        <p:spPr>
          <a:xfrm>
            <a:off x="581192" y="77870"/>
            <a:ext cx="11029616" cy="1013800"/>
          </a:xfrm>
        </p:spPr>
        <p:txBody>
          <a:bodyPr>
            <a:normAutofit fontScale="90000"/>
          </a:bodyPr>
          <a:lstStyle/>
          <a:p>
            <a:r>
              <a:rPr lang="en-US" dirty="0">
                <a:solidFill>
                  <a:schemeClr val="bg1"/>
                </a:solidFill>
              </a:rPr>
              <a:t>Project-Based Alignment Framework: </a:t>
            </a:r>
            <a:br>
              <a:rPr lang="en-US" dirty="0">
                <a:solidFill>
                  <a:schemeClr val="bg1"/>
                </a:solidFill>
              </a:rPr>
            </a:br>
            <a:r>
              <a:rPr lang="en-US" dirty="0">
                <a:solidFill>
                  <a:schemeClr val="bg1"/>
                </a:solidFill>
              </a:rPr>
              <a:t>Exposure Scoring Matrix</a:t>
            </a:r>
          </a:p>
        </p:txBody>
      </p:sp>
      <p:pic>
        <p:nvPicPr>
          <p:cNvPr id="6" name="Picture 5">
            <a:extLst>
              <a:ext uri="{FF2B5EF4-FFF2-40B4-BE49-F238E27FC236}">
                <a16:creationId xmlns:a16="http://schemas.microsoft.com/office/drawing/2014/main" id="{05633EBE-0CD7-AC2D-2221-7CE27456FB1C}"/>
              </a:ext>
            </a:extLst>
          </p:cNvPr>
          <p:cNvPicPr>
            <a:picLocks noChangeAspect="1"/>
          </p:cNvPicPr>
          <p:nvPr/>
        </p:nvPicPr>
        <p:blipFill>
          <a:blip r:embed="rId3"/>
          <a:stretch>
            <a:fillRect/>
          </a:stretch>
        </p:blipFill>
        <p:spPr>
          <a:xfrm>
            <a:off x="1501533" y="1590708"/>
            <a:ext cx="3839159" cy="4412056"/>
          </a:xfrm>
          <a:prstGeom prst="rect">
            <a:avLst/>
          </a:prstGeom>
        </p:spPr>
      </p:pic>
      <p:pic>
        <p:nvPicPr>
          <p:cNvPr id="8" name="Picture 7">
            <a:extLst>
              <a:ext uri="{FF2B5EF4-FFF2-40B4-BE49-F238E27FC236}">
                <a16:creationId xmlns:a16="http://schemas.microsoft.com/office/drawing/2014/main" id="{57BB53BC-F8DD-343C-76F1-CA7097BBBDB0}"/>
              </a:ext>
            </a:extLst>
          </p:cNvPr>
          <p:cNvPicPr>
            <a:picLocks noChangeAspect="1"/>
          </p:cNvPicPr>
          <p:nvPr/>
        </p:nvPicPr>
        <p:blipFill>
          <a:blip r:embed="rId4"/>
          <a:stretch>
            <a:fillRect/>
          </a:stretch>
        </p:blipFill>
        <p:spPr>
          <a:xfrm>
            <a:off x="6348632" y="1590708"/>
            <a:ext cx="4209668" cy="4412056"/>
          </a:xfrm>
          <a:prstGeom prst="rect">
            <a:avLst/>
          </a:prstGeom>
        </p:spPr>
      </p:pic>
    </p:spTree>
    <p:extLst>
      <p:ext uri="{BB962C8B-B14F-4D97-AF65-F5344CB8AC3E}">
        <p14:creationId xmlns:p14="http://schemas.microsoft.com/office/powerpoint/2010/main" val="3933408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B01CD-1557-E7A4-EC29-5B6EB98FE235}"/>
              </a:ext>
            </a:extLst>
          </p:cNvPr>
          <p:cNvSpPr>
            <a:spLocks noGrp="1"/>
          </p:cNvSpPr>
          <p:nvPr>
            <p:ph type="title"/>
          </p:nvPr>
        </p:nvSpPr>
        <p:spPr>
          <a:xfrm>
            <a:off x="581192" y="69087"/>
            <a:ext cx="11029616" cy="1013800"/>
          </a:xfrm>
        </p:spPr>
        <p:txBody>
          <a:bodyPr/>
          <a:lstStyle/>
          <a:p>
            <a:r>
              <a:rPr lang="en-US" dirty="0">
                <a:solidFill>
                  <a:schemeClr val="bg1"/>
                </a:solidFill>
              </a:rPr>
              <a:t>Likelihood</a:t>
            </a:r>
          </a:p>
        </p:txBody>
      </p:sp>
      <p:pic>
        <p:nvPicPr>
          <p:cNvPr id="3" name="Picture 2">
            <a:extLst>
              <a:ext uri="{FF2B5EF4-FFF2-40B4-BE49-F238E27FC236}">
                <a16:creationId xmlns:a16="http://schemas.microsoft.com/office/drawing/2014/main" id="{5AED236C-E588-70C6-332C-46A6E6A20345}"/>
              </a:ext>
            </a:extLst>
          </p:cNvPr>
          <p:cNvPicPr>
            <a:picLocks noChangeAspect="1"/>
          </p:cNvPicPr>
          <p:nvPr/>
        </p:nvPicPr>
        <p:blipFill>
          <a:blip r:embed="rId3"/>
          <a:stretch>
            <a:fillRect/>
          </a:stretch>
        </p:blipFill>
        <p:spPr>
          <a:xfrm>
            <a:off x="1091417" y="1998539"/>
            <a:ext cx="4731623" cy="3592700"/>
          </a:xfrm>
          <a:prstGeom prst="rect">
            <a:avLst/>
          </a:prstGeom>
          <a:ln>
            <a:noFill/>
          </a:ln>
          <a:effectLst>
            <a:outerShdw blurRad="50800" dist="38100" dir="5400000" algn="t" rotWithShape="0">
              <a:prstClr val="black">
                <a:alpha val="40000"/>
              </a:prstClr>
            </a:outerShdw>
          </a:effectLst>
        </p:spPr>
      </p:pic>
      <p:sp>
        <p:nvSpPr>
          <p:cNvPr id="12" name="Content Placeholder 2">
            <a:extLst>
              <a:ext uri="{FF2B5EF4-FFF2-40B4-BE49-F238E27FC236}">
                <a16:creationId xmlns:a16="http://schemas.microsoft.com/office/drawing/2014/main" id="{4FC66B79-5995-42BF-5875-58DBA11B0CC7}"/>
              </a:ext>
            </a:extLst>
          </p:cNvPr>
          <p:cNvSpPr txBox="1">
            <a:spLocks/>
          </p:cNvSpPr>
          <p:nvPr/>
        </p:nvSpPr>
        <p:spPr>
          <a:xfrm>
            <a:off x="6327047" y="1814666"/>
            <a:ext cx="4959222" cy="396044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sz="3200" b="1" dirty="0">
                <a:latin typeface="Arial" panose="020B0604020202020204" pitchFamily="34" charset="0"/>
                <a:cs typeface="Arial" panose="020B0604020202020204" pitchFamily="34" charset="0"/>
              </a:rPr>
              <a:t>Elements and/or risks that impact the probability of a crash taking place by influencing the opportunity for conflict and/or user error rates</a:t>
            </a:r>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7D79792-F60F-640F-39BC-DD42832D67CB}"/>
              </a:ext>
            </a:extLst>
          </p:cNvPr>
          <p:cNvSpPr txBox="1"/>
          <p:nvPr/>
        </p:nvSpPr>
        <p:spPr>
          <a:xfrm>
            <a:off x="1091417" y="5659479"/>
            <a:ext cx="2397512" cy="276999"/>
          </a:xfrm>
          <a:prstGeom prst="rect">
            <a:avLst/>
          </a:prstGeom>
          <a:noFill/>
        </p:spPr>
        <p:txBody>
          <a:bodyPr wrap="square" rtlCol="0">
            <a:spAutoFit/>
          </a:bodyPr>
          <a:lstStyle/>
          <a:p>
            <a:r>
              <a:rPr lang="en-US" sz="1200" dirty="0"/>
              <a:t>Source: FHWA.</a:t>
            </a:r>
          </a:p>
        </p:txBody>
      </p:sp>
    </p:spTree>
    <p:extLst>
      <p:ext uri="{BB962C8B-B14F-4D97-AF65-F5344CB8AC3E}">
        <p14:creationId xmlns:p14="http://schemas.microsoft.com/office/powerpoint/2010/main" val="2018658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23845-1EEB-00B2-4843-06C06D15B395}"/>
              </a:ext>
            </a:extLst>
          </p:cNvPr>
          <p:cNvSpPr>
            <a:spLocks noGrp="1"/>
          </p:cNvSpPr>
          <p:nvPr>
            <p:ph type="title"/>
          </p:nvPr>
        </p:nvSpPr>
        <p:spPr>
          <a:xfrm>
            <a:off x="581192" y="78955"/>
            <a:ext cx="11029616" cy="1013800"/>
          </a:xfrm>
        </p:spPr>
        <p:txBody>
          <a:bodyPr/>
          <a:lstStyle/>
          <a:p>
            <a:r>
              <a:rPr lang="en-US" dirty="0">
                <a:solidFill>
                  <a:schemeClr val="bg1"/>
                </a:solidFill>
              </a:rPr>
              <a:t>Risk Factors – Motor Vehicles</a:t>
            </a:r>
          </a:p>
        </p:txBody>
      </p:sp>
      <p:sp>
        <p:nvSpPr>
          <p:cNvPr id="4" name="TextBox 3">
            <a:extLst>
              <a:ext uri="{FF2B5EF4-FFF2-40B4-BE49-F238E27FC236}">
                <a16:creationId xmlns:a16="http://schemas.microsoft.com/office/drawing/2014/main" id="{6DE6577C-ED85-BB14-9937-E95B1D8B222B}"/>
              </a:ext>
            </a:extLst>
          </p:cNvPr>
          <p:cNvSpPr txBox="1"/>
          <p:nvPr/>
        </p:nvSpPr>
        <p:spPr>
          <a:xfrm>
            <a:off x="670092" y="1460653"/>
            <a:ext cx="11229808" cy="4832092"/>
          </a:xfrm>
          <a:prstGeom prst="rect">
            <a:avLst/>
          </a:prstGeom>
          <a:noFill/>
        </p:spPr>
        <p:txBody>
          <a:bodyPr wrap="square" numCol="2" rtlCol="0">
            <a:spAutoFit/>
          </a:bodyPr>
          <a:lstStyle/>
          <a:p>
            <a:pPr marL="285750" indent="-285750">
              <a:buFont typeface="Arial" panose="020B0604020202020204" pitchFamily="34" charset="0"/>
              <a:buChar char="•"/>
            </a:pPr>
            <a:r>
              <a:rPr lang="en-US" sz="2800" dirty="0"/>
              <a:t>Lighting Conditions</a:t>
            </a:r>
          </a:p>
          <a:p>
            <a:pPr marL="285750" indent="-285750">
              <a:buFont typeface="Arial" panose="020B0604020202020204" pitchFamily="34" charset="0"/>
              <a:buChar char="•"/>
            </a:pPr>
            <a:r>
              <a:rPr lang="en-US" sz="2800" dirty="0"/>
              <a:t>Fixed Objects</a:t>
            </a:r>
          </a:p>
          <a:p>
            <a:pPr marL="285750" indent="-285750">
              <a:buFont typeface="Arial" panose="020B0604020202020204" pitchFamily="34" charset="0"/>
              <a:buChar char="•"/>
            </a:pPr>
            <a:r>
              <a:rPr lang="en-US" sz="2800" dirty="0"/>
              <a:t>Right Turn on Red Conditions</a:t>
            </a:r>
          </a:p>
          <a:p>
            <a:pPr marL="285750" indent="-285750">
              <a:buFont typeface="Arial" panose="020B0604020202020204" pitchFamily="34" charset="0"/>
              <a:buChar char="•"/>
            </a:pPr>
            <a:r>
              <a:rPr lang="en-US" sz="2800" dirty="0"/>
              <a:t>Permissive Left Turns</a:t>
            </a:r>
          </a:p>
          <a:p>
            <a:pPr marL="285750" indent="-285750">
              <a:buFont typeface="Arial" panose="020B0604020202020204" pitchFamily="34" charset="0"/>
              <a:buChar char="•"/>
            </a:pPr>
            <a:r>
              <a:rPr lang="en-US" sz="2800" dirty="0"/>
              <a:t>Obstructed Sight Distance</a:t>
            </a:r>
          </a:p>
          <a:p>
            <a:pPr marL="285750" indent="-285750">
              <a:buFont typeface="Arial" panose="020B0604020202020204" pitchFamily="34" charset="0"/>
              <a:buChar char="•"/>
            </a:pPr>
            <a:r>
              <a:rPr lang="en-US" sz="2800" dirty="0"/>
              <a:t>Topography (grade)</a:t>
            </a:r>
          </a:p>
          <a:p>
            <a:pPr marL="285750" indent="-285750">
              <a:buFont typeface="Arial" panose="020B0604020202020204" pitchFamily="34" charset="0"/>
              <a:buChar char="•"/>
            </a:pPr>
            <a:r>
              <a:rPr lang="en-US" sz="2800" dirty="0"/>
              <a:t>Roadside Recovery Area</a:t>
            </a:r>
          </a:p>
          <a:p>
            <a:pPr marL="285750" indent="-285750">
              <a:buFont typeface="Arial" panose="020B0604020202020204" pitchFamily="34" charset="0"/>
              <a:buChar char="•"/>
            </a:pPr>
            <a:r>
              <a:rPr lang="en-US" sz="2800" dirty="0"/>
              <a:t>Roadside Drop Off </a:t>
            </a:r>
          </a:p>
          <a:p>
            <a:pPr marL="285750" indent="-285750">
              <a:buFont typeface="Arial" panose="020B0604020202020204" pitchFamily="34" charset="0"/>
              <a:buChar char="•"/>
            </a:pPr>
            <a:r>
              <a:rPr lang="en-US" sz="2800" dirty="0"/>
              <a:t>Rumble Strips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Right Turn Lane Channelization</a:t>
            </a:r>
          </a:p>
          <a:p>
            <a:pPr marL="285750" indent="-285750">
              <a:buFont typeface="Arial" panose="020B0604020202020204" pitchFamily="34" charset="0"/>
              <a:buChar char="•"/>
            </a:pPr>
            <a:r>
              <a:rPr lang="en-US" sz="2800" dirty="0"/>
              <a:t>Driveways</a:t>
            </a:r>
          </a:p>
          <a:p>
            <a:pPr marL="285750" indent="-285750">
              <a:buFont typeface="Arial" panose="020B0604020202020204" pitchFamily="34" charset="0"/>
              <a:buChar char="•"/>
            </a:pPr>
            <a:r>
              <a:rPr lang="en-US" sz="2800" dirty="0"/>
              <a:t>Separation of Opposing Traffic Movement</a:t>
            </a:r>
          </a:p>
          <a:p>
            <a:pPr marL="285750" indent="-285750">
              <a:buFont typeface="Arial" panose="020B0604020202020204" pitchFamily="34" charset="0"/>
              <a:buChar char="•"/>
            </a:pPr>
            <a:r>
              <a:rPr lang="en-US" sz="2800" dirty="0"/>
              <a:t>Crossing Conflicts</a:t>
            </a:r>
          </a:p>
          <a:p>
            <a:pPr marL="285750" indent="-285750">
              <a:buFont typeface="Arial" panose="020B0604020202020204" pitchFamily="34" charset="0"/>
              <a:buChar char="•"/>
            </a:pPr>
            <a:r>
              <a:rPr lang="en-US" sz="2800" dirty="0"/>
              <a:t>Intersection Skew</a:t>
            </a:r>
          </a:p>
          <a:p>
            <a:pPr marL="285750" indent="-285750">
              <a:buFont typeface="Arial" panose="020B0604020202020204" pitchFamily="34" charset="0"/>
              <a:buChar char="•"/>
            </a:pPr>
            <a:r>
              <a:rPr lang="en-US" sz="2800" dirty="0"/>
              <a:t>Road Curvature</a:t>
            </a:r>
          </a:p>
        </p:txBody>
      </p:sp>
      <p:sp>
        <p:nvSpPr>
          <p:cNvPr id="5" name="TextBox 4">
            <a:extLst>
              <a:ext uri="{FF2B5EF4-FFF2-40B4-BE49-F238E27FC236}">
                <a16:creationId xmlns:a16="http://schemas.microsoft.com/office/drawing/2014/main" id="{F33A96DA-E9E3-32BA-CBB9-9188E882C737}"/>
              </a:ext>
            </a:extLst>
          </p:cNvPr>
          <p:cNvSpPr txBox="1"/>
          <p:nvPr/>
        </p:nvSpPr>
        <p:spPr>
          <a:xfrm>
            <a:off x="5207000" y="5232400"/>
            <a:ext cx="5156200" cy="830997"/>
          </a:xfrm>
          <a:prstGeom prst="rect">
            <a:avLst/>
          </a:prstGeom>
          <a:solidFill>
            <a:srgbClr val="FFC000"/>
          </a:solidFill>
        </p:spPr>
        <p:txBody>
          <a:bodyPr wrap="square" rtlCol="0">
            <a:spAutoFit/>
          </a:bodyPr>
          <a:lstStyle/>
          <a:p>
            <a:r>
              <a:rPr lang="en-US" sz="2400" dirty="0"/>
              <a:t>The Framework Tool allows users to enter additional risk factors</a:t>
            </a:r>
          </a:p>
        </p:txBody>
      </p:sp>
    </p:spTree>
    <p:extLst>
      <p:ext uri="{BB962C8B-B14F-4D97-AF65-F5344CB8AC3E}">
        <p14:creationId xmlns:p14="http://schemas.microsoft.com/office/powerpoint/2010/main" val="3927049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quot;  &quot;">
            <a:extLst>
              <a:ext uri="{FF2B5EF4-FFF2-40B4-BE49-F238E27FC236}">
                <a16:creationId xmlns:a16="http://schemas.microsoft.com/office/drawing/2014/main" id="{757C711C-38F1-40CE-9547-DD8953F9D73A}"/>
              </a:ext>
            </a:extLst>
          </p:cNvPr>
          <p:cNvSpPr/>
          <p:nvPr/>
        </p:nvSpPr>
        <p:spPr>
          <a:xfrm>
            <a:off x="0" y="1270660"/>
            <a:ext cx="12192000" cy="5587340"/>
          </a:xfrm>
          <a:prstGeom prst="rect">
            <a:avLst/>
          </a:prstGeom>
          <a:solidFill>
            <a:srgbClr val="D87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Content Placeholder 9">
            <a:extLst>
              <a:ext uri="{FF2B5EF4-FFF2-40B4-BE49-F238E27FC236}">
                <a16:creationId xmlns:a16="http://schemas.microsoft.com/office/drawing/2014/main" id="{60599156-6F67-4BDF-9DF7-C513DA6BDB7E}"/>
              </a:ext>
            </a:extLst>
          </p:cNvPr>
          <p:cNvSpPr txBox="1">
            <a:spLocks/>
          </p:cNvSpPr>
          <p:nvPr/>
        </p:nvSpPr>
        <p:spPr>
          <a:xfrm>
            <a:off x="849421" y="1908055"/>
            <a:ext cx="4099528"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The “Swiss Cheese Model” of redundancy creates layers of protection</a:t>
            </a:r>
          </a:p>
        </p:txBody>
      </p:sp>
      <p:sp>
        <p:nvSpPr>
          <p:cNvPr id="9" name="Content Placeholder 9">
            <a:extLst>
              <a:ext uri="{FF2B5EF4-FFF2-40B4-BE49-F238E27FC236}">
                <a16:creationId xmlns:a16="http://schemas.microsoft.com/office/drawing/2014/main" id="{40B910A0-E0AD-4A16-B753-9B15B0144783}"/>
              </a:ext>
            </a:extLst>
          </p:cNvPr>
          <p:cNvSpPr txBox="1">
            <a:spLocks/>
          </p:cNvSpPr>
          <p:nvPr/>
        </p:nvSpPr>
        <p:spPr>
          <a:xfrm>
            <a:off x="6497648" y="1909025"/>
            <a:ext cx="4099528"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Death and serious injuries only happen when all layers fail</a:t>
            </a:r>
          </a:p>
        </p:txBody>
      </p:sp>
      <p:sp>
        <p:nvSpPr>
          <p:cNvPr id="11" name="Freeform: Shape 10">
            <a:extLst>
              <a:ext uri="{FF2B5EF4-FFF2-40B4-BE49-F238E27FC236}">
                <a16:creationId xmlns:a16="http://schemas.microsoft.com/office/drawing/2014/main" id="{4488E14E-5671-4B75-9C36-63BE0C9592A0}"/>
              </a:ext>
            </a:extLst>
          </p:cNvPr>
          <p:cNvSpPr/>
          <p:nvPr/>
        </p:nvSpPr>
        <p:spPr>
          <a:xfrm>
            <a:off x="4585079" y="3487515"/>
            <a:ext cx="69017" cy="126556"/>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A06B3251-CF68-456D-AC40-2C6235E50178}"/>
              </a:ext>
            </a:extLst>
          </p:cNvPr>
          <p:cNvSpPr/>
          <p:nvPr/>
        </p:nvSpPr>
        <p:spPr>
          <a:xfrm>
            <a:off x="10485084" y="2863609"/>
            <a:ext cx="112092" cy="90145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Shape 12">
            <a:extLst>
              <a:ext uri="{FF2B5EF4-FFF2-40B4-BE49-F238E27FC236}">
                <a16:creationId xmlns:a16="http://schemas.microsoft.com/office/drawing/2014/main" id="{B7F87BE0-EC45-4FA0-9A23-564F31314DB6}"/>
              </a:ext>
            </a:extLst>
          </p:cNvPr>
          <p:cNvSpPr/>
          <p:nvPr/>
        </p:nvSpPr>
        <p:spPr>
          <a:xfrm>
            <a:off x="10328879" y="3518573"/>
            <a:ext cx="82258" cy="15099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Shape 13">
            <a:extLst>
              <a:ext uri="{FF2B5EF4-FFF2-40B4-BE49-F238E27FC236}">
                <a16:creationId xmlns:a16="http://schemas.microsoft.com/office/drawing/2014/main" id="{79D24FA8-BEDB-4CB0-9CBC-D298A63B04A3}"/>
              </a:ext>
            </a:extLst>
          </p:cNvPr>
          <p:cNvSpPr/>
          <p:nvPr/>
        </p:nvSpPr>
        <p:spPr>
          <a:xfrm>
            <a:off x="10333245" y="3332084"/>
            <a:ext cx="76271" cy="139866"/>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09171385-DDC8-4BA0-9123-43A12F883944}"/>
              </a:ext>
            </a:extLst>
          </p:cNvPr>
          <p:cNvSpPr/>
          <p:nvPr/>
        </p:nvSpPr>
        <p:spPr>
          <a:xfrm>
            <a:off x="10302962" y="3014603"/>
            <a:ext cx="82328" cy="15099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id="{3CBE8997-156F-42C8-91FE-74123CD550EF}"/>
              </a:ext>
            </a:extLst>
          </p:cNvPr>
          <p:cNvSpPr/>
          <p:nvPr/>
        </p:nvSpPr>
        <p:spPr>
          <a:xfrm>
            <a:off x="10165349" y="3487515"/>
            <a:ext cx="69017" cy="126556"/>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Shape 16">
            <a:extLst>
              <a:ext uri="{FF2B5EF4-FFF2-40B4-BE49-F238E27FC236}">
                <a16:creationId xmlns:a16="http://schemas.microsoft.com/office/drawing/2014/main" id="{757A5029-3D73-48AF-88C2-A8E11AECD057}"/>
              </a:ext>
            </a:extLst>
          </p:cNvPr>
          <p:cNvSpPr/>
          <p:nvPr/>
        </p:nvSpPr>
        <p:spPr>
          <a:xfrm>
            <a:off x="10160912" y="3194472"/>
            <a:ext cx="56904" cy="104301"/>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76227BAC-25CE-433D-897A-9F4D415CB73A}"/>
              </a:ext>
            </a:extLst>
          </p:cNvPr>
          <p:cNvSpPr/>
          <p:nvPr/>
        </p:nvSpPr>
        <p:spPr>
          <a:xfrm>
            <a:off x="10032103" y="2863609"/>
            <a:ext cx="520662" cy="901526"/>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Shape 18">
            <a:extLst>
              <a:ext uri="{FF2B5EF4-FFF2-40B4-BE49-F238E27FC236}">
                <a16:creationId xmlns:a16="http://schemas.microsoft.com/office/drawing/2014/main" id="{E1F5BA50-598A-4FDA-BE8D-4ED291BB834F}"/>
              </a:ext>
            </a:extLst>
          </p:cNvPr>
          <p:cNvSpPr/>
          <p:nvPr/>
        </p:nvSpPr>
        <p:spPr>
          <a:xfrm>
            <a:off x="9956204" y="3382411"/>
            <a:ext cx="503312" cy="154274"/>
          </a:xfrm>
          <a:custGeom>
            <a:avLst/>
            <a:gdLst>
              <a:gd name="connsiteX0" fmla="*/ 0 w 1255436"/>
              <a:gd name="connsiteY0" fmla="*/ 384813 h 384812"/>
              <a:gd name="connsiteX1" fmla="*/ 1255437 w 1255436"/>
              <a:gd name="connsiteY1" fmla="*/ 0 h 384812"/>
            </a:gdLst>
            <a:ahLst/>
            <a:cxnLst>
              <a:cxn ang="0">
                <a:pos x="connsiteX0" y="connsiteY0"/>
              </a:cxn>
              <a:cxn ang="0">
                <a:pos x="connsiteX1" y="connsiteY1"/>
              </a:cxn>
            </a:cxnLst>
            <a:rect l="l" t="t" r="r" b="b"/>
            <a:pathLst>
              <a:path w="1255436" h="384812">
                <a:moveTo>
                  <a:pt x="0" y="384813"/>
                </a:moveTo>
                <a:lnTo>
                  <a:pt x="1255437" y="0"/>
                </a:lnTo>
              </a:path>
            </a:pathLst>
          </a:custGeom>
          <a:ln w="114300" cap="flat">
            <a:solidFill>
              <a:srgbClr val="003C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Shape 19">
            <a:extLst>
              <a:ext uri="{FF2B5EF4-FFF2-40B4-BE49-F238E27FC236}">
                <a16:creationId xmlns:a16="http://schemas.microsoft.com/office/drawing/2014/main" id="{121EBF92-8BA1-4537-AD8D-10A4A75CB470}"/>
              </a:ext>
            </a:extLst>
          </p:cNvPr>
          <p:cNvSpPr/>
          <p:nvPr/>
        </p:nvSpPr>
        <p:spPr>
          <a:xfrm>
            <a:off x="9863828" y="2954821"/>
            <a:ext cx="130793" cy="105184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Shape 20">
            <a:extLst>
              <a:ext uri="{FF2B5EF4-FFF2-40B4-BE49-F238E27FC236}">
                <a16:creationId xmlns:a16="http://schemas.microsoft.com/office/drawing/2014/main" id="{70C5BEF4-6C48-4C03-9BCC-CD17DC1E881F}"/>
              </a:ext>
            </a:extLst>
          </p:cNvPr>
          <p:cNvSpPr/>
          <p:nvPr/>
        </p:nvSpPr>
        <p:spPr>
          <a:xfrm>
            <a:off x="9681562" y="3719053"/>
            <a:ext cx="95981" cy="17618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Shape 21">
            <a:extLst>
              <a:ext uri="{FF2B5EF4-FFF2-40B4-BE49-F238E27FC236}">
                <a16:creationId xmlns:a16="http://schemas.microsoft.com/office/drawing/2014/main" id="{F801F835-EFEE-4D05-B11B-FC16AFDC4A36}"/>
              </a:ext>
            </a:extLst>
          </p:cNvPr>
          <p:cNvSpPr/>
          <p:nvPr/>
        </p:nvSpPr>
        <p:spPr>
          <a:xfrm>
            <a:off x="9686657" y="3501452"/>
            <a:ext cx="88996" cy="163200"/>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1AC7F019-541B-4FAE-BC46-0550263BFE05}"/>
              </a:ext>
            </a:extLst>
          </p:cNvPr>
          <p:cNvSpPr/>
          <p:nvPr/>
        </p:nvSpPr>
        <p:spPr>
          <a:xfrm>
            <a:off x="9651322" y="3131005"/>
            <a:ext cx="96063" cy="17618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483A1856-96DB-4341-8323-F167563398C9}"/>
              </a:ext>
            </a:extLst>
          </p:cNvPr>
          <p:cNvSpPr/>
          <p:nvPr/>
        </p:nvSpPr>
        <p:spPr>
          <a:xfrm>
            <a:off x="9490751" y="3682813"/>
            <a:ext cx="80532" cy="147669"/>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AFD7D59B-D0FA-45DC-BF96-BAD4138F2B5A}"/>
              </a:ext>
            </a:extLst>
          </p:cNvPr>
          <p:cNvSpPr/>
          <p:nvPr/>
        </p:nvSpPr>
        <p:spPr>
          <a:xfrm>
            <a:off x="9485574" y="3340882"/>
            <a:ext cx="66398" cy="121702"/>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Shape 25">
            <a:extLst>
              <a:ext uri="{FF2B5EF4-FFF2-40B4-BE49-F238E27FC236}">
                <a16:creationId xmlns:a16="http://schemas.microsoft.com/office/drawing/2014/main" id="{99216D6E-638D-4E30-B0F7-8FA6F7091C0B}"/>
              </a:ext>
            </a:extLst>
          </p:cNvPr>
          <p:cNvSpPr/>
          <p:nvPr/>
        </p:nvSpPr>
        <p:spPr>
          <a:xfrm>
            <a:off x="9335275" y="2954821"/>
            <a:ext cx="607525" cy="1051928"/>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Shape 26">
            <a:extLst>
              <a:ext uri="{FF2B5EF4-FFF2-40B4-BE49-F238E27FC236}">
                <a16:creationId xmlns:a16="http://schemas.microsoft.com/office/drawing/2014/main" id="{37A6EF75-ED07-44B6-BAAB-113D541C65C4}"/>
              </a:ext>
            </a:extLst>
          </p:cNvPr>
          <p:cNvSpPr/>
          <p:nvPr/>
        </p:nvSpPr>
        <p:spPr>
          <a:xfrm>
            <a:off x="9306512" y="3553305"/>
            <a:ext cx="561341" cy="172061"/>
          </a:xfrm>
          <a:custGeom>
            <a:avLst/>
            <a:gdLst>
              <a:gd name="connsiteX0" fmla="*/ 0 w 1255436"/>
              <a:gd name="connsiteY0" fmla="*/ 384813 h 384812"/>
              <a:gd name="connsiteX1" fmla="*/ 1255437 w 1255436"/>
              <a:gd name="connsiteY1" fmla="*/ 0 h 384812"/>
            </a:gdLst>
            <a:ahLst/>
            <a:cxnLst>
              <a:cxn ang="0">
                <a:pos x="connsiteX0" y="connsiteY0"/>
              </a:cxn>
              <a:cxn ang="0">
                <a:pos x="connsiteX1" y="connsiteY1"/>
              </a:cxn>
            </a:cxnLst>
            <a:rect l="l" t="t" r="r" b="b"/>
            <a:pathLst>
              <a:path w="1255436" h="384812">
                <a:moveTo>
                  <a:pt x="0" y="384813"/>
                </a:moveTo>
                <a:lnTo>
                  <a:pt x="1255437" y="0"/>
                </a:lnTo>
              </a:path>
            </a:pathLst>
          </a:custGeom>
          <a:ln w="114300" cap="flat">
            <a:solidFill>
              <a:srgbClr val="003C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Shape 27">
            <a:extLst>
              <a:ext uri="{FF2B5EF4-FFF2-40B4-BE49-F238E27FC236}">
                <a16:creationId xmlns:a16="http://schemas.microsoft.com/office/drawing/2014/main" id="{BEC923BC-9AF2-4908-8D1C-220E0C08ED0F}"/>
              </a:ext>
            </a:extLst>
          </p:cNvPr>
          <p:cNvSpPr/>
          <p:nvPr/>
        </p:nvSpPr>
        <p:spPr>
          <a:xfrm>
            <a:off x="9174786" y="3012755"/>
            <a:ext cx="158336" cy="1273309"/>
          </a:xfrm>
          <a:custGeom>
            <a:avLst/>
            <a:gdLst>
              <a:gd name="connsiteX0" fmla="*/ 94347 w 298014"/>
              <a:gd name="connsiteY0" fmla="*/ 0 h 2396573"/>
              <a:gd name="connsiteX1" fmla="*/ 166886 w 298014"/>
              <a:gd name="connsiteY1" fmla="*/ 580777 h 2396573"/>
              <a:gd name="connsiteX2" fmla="*/ 0 w 298014"/>
              <a:gd name="connsiteY2" fmla="*/ 796847 h 2396573"/>
              <a:gd name="connsiteX3" fmla="*/ 179105 w 298014"/>
              <a:gd name="connsiteY3" fmla="*/ 1014465 h 2396573"/>
              <a:gd name="connsiteX4" fmla="*/ 70838 w 298014"/>
              <a:gd name="connsiteY4" fmla="*/ 2396574 h 2396573"/>
              <a:gd name="connsiteX5" fmla="*/ 218545 w 298014"/>
              <a:gd name="connsiteY5" fmla="*/ 2326200 h 2396573"/>
              <a:gd name="connsiteX6" fmla="*/ 247932 w 298014"/>
              <a:gd name="connsiteY6" fmla="*/ 136417 h 2396573"/>
              <a:gd name="connsiteX7" fmla="*/ 94347 w 298014"/>
              <a:gd name="connsiteY7" fmla="*/ 0 h 23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014" h="2396573">
                <a:moveTo>
                  <a:pt x="94347" y="0"/>
                </a:moveTo>
                <a:cubicBezTo>
                  <a:pt x="127601" y="47947"/>
                  <a:pt x="152657" y="279020"/>
                  <a:pt x="166886" y="580777"/>
                </a:cubicBezTo>
                <a:cubicBezTo>
                  <a:pt x="72539" y="595779"/>
                  <a:pt x="0" y="686879"/>
                  <a:pt x="0" y="796847"/>
                </a:cubicBezTo>
                <a:cubicBezTo>
                  <a:pt x="0" y="911611"/>
                  <a:pt x="78881" y="1005648"/>
                  <a:pt x="179105" y="1014465"/>
                </a:cubicBezTo>
                <a:cubicBezTo>
                  <a:pt x="185910" y="1615503"/>
                  <a:pt x="155132" y="2279955"/>
                  <a:pt x="70838" y="2396574"/>
                </a:cubicBezTo>
                <a:cubicBezTo>
                  <a:pt x="125281" y="2371054"/>
                  <a:pt x="174156" y="2348008"/>
                  <a:pt x="218545" y="2326200"/>
                </a:cubicBezTo>
                <a:cubicBezTo>
                  <a:pt x="322636" y="1963969"/>
                  <a:pt x="315831" y="589283"/>
                  <a:pt x="247932" y="136417"/>
                </a:cubicBezTo>
                <a:cubicBezTo>
                  <a:pt x="212204" y="96822"/>
                  <a:pt x="163174" y="45936"/>
                  <a:pt x="94347" y="0"/>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948A5ED7-BA8B-47A7-978E-435B74261142}"/>
              </a:ext>
            </a:extLst>
          </p:cNvPr>
          <p:cNvSpPr/>
          <p:nvPr/>
        </p:nvSpPr>
        <p:spPr>
          <a:xfrm>
            <a:off x="8954145" y="3937968"/>
            <a:ext cx="116278" cy="213245"/>
          </a:xfrm>
          <a:custGeom>
            <a:avLst/>
            <a:gdLst>
              <a:gd name="connsiteX0" fmla="*/ 218855 w 218854"/>
              <a:gd name="connsiteY0" fmla="*/ 14384 h 401362"/>
              <a:gd name="connsiteX1" fmla="*/ 159462 w 218854"/>
              <a:gd name="connsiteY1" fmla="*/ 0 h 401362"/>
              <a:gd name="connsiteX2" fmla="*/ 0 w 218854"/>
              <a:gd name="connsiteY2" fmla="*/ 200604 h 401362"/>
              <a:gd name="connsiteX3" fmla="*/ 159462 w 218854"/>
              <a:gd name="connsiteY3" fmla="*/ 401362 h 401362"/>
              <a:gd name="connsiteX4" fmla="*/ 218855 w 218854"/>
              <a:gd name="connsiteY4" fmla="*/ 386978 h 401362"/>
              <a:gd name="connsiteX5" fmla="*/ 106257 w 218854"/>
              <a:gd name="connsiteY5" fmla="*/ 200604 h 401362"/>
              <a:gd name="connsiteX6" fmla="*/ 218855 w 218854"/>
              <a:gd name="connsiteY6" fmla="*/ 14384 h 40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54" h="401362">
                <a:moveTo>
                  <a:pt x="218855" y="14384"/>
                </a:moveTo>
                <a:cubicBezTo>
                  <a:pt x="200449" y="5104"/>
                  <a:pt x="180497" y="0"/>
                  <a:pt x="159462" y="0"/>
                </a:cubicBezTo>
                <a:cubicBezTo>
                  <a:pt x="71456" y="0"/>
                  <a:pt x="0" y="89862"/>
                  <a:pt x="0" y="200604"/>
                </a:cubicBezTo>
                <a:cubicBezTo>
                  <a:pt x="0" y="311500"/>
                  <a:pt x="71456" y="401362"/>
                  <a:pt x="159462" y="401362"/>
                </a:cubicBezTo>
                <a:cubicBezTo>
                  <a:pt x="180497" y="401362"/>
                  <a:pt x="200449" y="396258"/>
                  <a:pt x="218855" y="386978"/>
                </a:cubicBezTo>
                <a:cubicBezTo>
                  <a:pt x="153585" y="362386"/>
                  <a:pt x="106257" y="288300"/>
                  <a:pt x="106257" y="200604"/>
                </a:cubicBezTo>
                <a:cubicBezTo>
                  <a:pt x="106257" y="113062"/>
                  <a:pt x="153585" y="38976"/>
                  <a:pt x="218855" y="14384"/>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Shape 29">
            <a:extLst>
              <a:ext uri="{FF2B5EF4-FFF2-40B4-BE49-F238E27FC236}">
                <a16:creationId xmlns:a16="http://schemas.microsoft.com/office/drawing/2014/main" id="{46D4D8D9-5653-4635-A544-F4A4148007B7}"/>
              </a:ext>
            </a:extLst>
          </p:cNvPr>
          <p:cNvSpPr/>
          <p:nvPr/>
        </p:nvSpPr>
        <p:spPr>
          <a:xfrm>
            <a:off x="8960390" y="3674514"/>
            <a:ext cx="107650" cy="197549"/>
          </a:xfrm>
          <a:custGeom>
            <a:avLst/>
            <a:gdLst>
              <a:gd name="connsiteX0" fmla="*/ 0 w 202614"/>
              <a:gd name="connsiteY0" fmla="*/ 185910 h 371820"/>
              <a:gd name="connsiteX1" fmla="*/ 147707 w 202614"/>
              <a:gd name="connsiteY1" fmla="*/ 371821 h 371820"/>
              <a:gd name="connsiteX2" fmla="*/ 202615 w 202614"/>
              <a:gd name="connsiteY2" fmla="*/ 358519 h 371820"/>
              <a:gd name="connsiteX3" fmla="*/ 98368 w 202614"/>
              <a:gd name="connsiteY3" fmla="*/ 185910 h 371820"/>
              <a:gd name="connsiteX4" fmla="*/ 202615 w 202614"/>
              <a:gd name="connsiteY4" fmla="*/ 13301 h 371820"/>
              <a:gd name="connsiteX5" fmla="*/ 147707 w 202614"/>
              <a:gd name="connsiteY5" fmla="*/ 0 h 371820"/>
              <a:gd name="connsiteX6" fmla="*/ 0 w 202614"/>
              <a:gd name="connsiteY6" fmla="*/ 185910 h 3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614" h="371820">
                <a:moveTo>
                  <a:pt x="0" y="185910"/>
                </a:moveTo>
                <a:cubicBezTo>
                  <a:pt x="0" y="288610"/>
                  <a:pt x="66043" y="371821"/>
                  <a:pt x="147707" y="371821"/>
                </a:cubicBezTo>
                <a:cubicBezTo>
                  <a:pt x="167196" y="371821"/>
                  <a:pt x="185601" y="367181"/>
                  <a:pt x="202615" y="358519"/>
                </a:cubicBezTo>
                <a:cubicBezTo>
                  <a:pt x="142294" y="335783"/>
                  <a:pt x="98368" y="267111"/>
                  <a:pt x="98368" y="185910"/>
                </a:cubicBezTo>
                <a:cubicBezTo>
                  <a:pt x="98368" y="104710"/>
                  <a:pt x="142294" y="36038"/>
                  <a:pt x="202615" y="13301"/>
                </a:cubicBezTo>
                <a:cubicBezTo>
                  <a:pt x="185601" y="4640"/>
                  <a:pt x="167196" y="0"/>
                  <a:pt x="147707" y="0"/>
                </a:cubicBezTo>
                <a:cubicBezTo>
                  <a:pt x="66043" y="0"/>
                  <a:pt x="0" y="83211"/>
                  <a:pt x="0" y="185910"/>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Shape 30">
            <a:extLst>
              <a:ext uri="{FF2B5EF4-FFF2-40B4-BE49-F238E27FC236}">
                <a16:creationId xmlns:a16="http://schemas.microsoft.com/office/drawing/2014/main" id="{2B14FB84-E8E8-438A-8290-118160A40506}"/>
              </a:ext>
            </a:extLst>
          </p:cNvPr>
          <p:cNvSpPr/>
          <p:nvPr/>
        </p:nvSpPr>
        <p:spPr>
          <a:xfrm>
            <a:off x="8917577" y="3226000"/>
            <a:ext cx="116278" cy="213245"/>
          </a:xfrm>
          <a:custGeom>
            <a:avLst/>
            <a:gdLst>
              <a:gd name="connsiteX0" fmla="*/ 218855 w 218854"/>
              <a:gd name="connsiteY0" fmla="*/ 386978 h 401362"/>
              <a:gd name="connsiteX1" fmla="*/ 106257 w 218854"/>
              <a:gd name="connsiteY1" fmla="*/ 200758 h 401362"/>
              <a:gd name="connsiteX2" fmla="*/ 218855 w 218854"/>
              <a:gd name="connsiteY2" fmla="*/ 14539 h 401362"/>
              <a:gd name="connsiteX3" fmla="*/ 159463 w 218854"/>
              <a:gd name="connsiteY3" fmla="*/ 0 h 401362"/>
              <a:gd name="connsiteX4" fmla="*/ 0 w 218854"/>
              <a:gd name="connsiteY4" fmla="*/ 200758 h 401362"/>
              <a:gd name="connsiteX5" fmla="*/ 159463 w 218854"/>
              <a:gd name="connsiteY5" fmla="*/ 401362 h 401362"/>
              <a:gd name="connsiteX6" fmla="*/ 218855 w 218854"/>
              <a:gd name="connsiteY6" fmla="*/ 386978 h 40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54" h="401362">
                <a:moveTo>
                  <a:pt x="218855" y="386978"/>
                </a:moveTo>
                <a:cubicBezTo>
                  <a:pt x="153585" y="362541"/>
                  <a:pt x="106257" y="288300"/>
                  <a:pt x="106257" y="200758"/>
                </a:cubicBezTo>
                <a:cubicBezTo>
                  <a:pt x="106257" y="113062"/>
                  <a:pt x="153585" y="38976"/>
                  <a:pt x="218855" y="14539"/>
                </a:cubicBezTo>
                <a:cubicBezTo>
                  <a:pt x="200449" y="5104"/>
                  <a:pt x="180497" y="0"/>
                  <a:pt x="159463" y="0"/>
                </a:cubicBezTo>
                <a:cubicBezTo>
                  <a:pt x="71302" y="0"/>
                  <a:pt x="0" y="89862"/>
                  <a:pt x="0" y="200758"/>
                </a:cubicBezTo>
                <a:cubicBezTo>
                  <a:pt x="0" y="311655"/>
                  <a:pt x="71302" y="401362"/>
                  <a:pt x="159463" y="401362"/>
                </a:cubicBezTo>
                <a:cubicBezTo>
                  <a:pt x="180497" y="401362"/>
                  <a:pt x="200449" y="396413"/>
                  <a:pt x="218855" y="386978"/>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3AC1DC39-EA3A-4904-9BEE-AD89B7787438}"/>
              </a:ext>
            </a:extLst>
          </p:cNvPr>
          <p:cNvSpPr/>
          <p:nvPr/>
        </p:nvSpPr>
        <p:spPr>
          <a:xfrm>
            <a:off x="8723232" y="3894005"/>
            <a:ext cx="97460" cy="178814"/>
          </a:xfrm>
          <a:custGeom>
            <a:avLst/>
            <a:gdLst>
              <a:gd name="connsiteX0" fmla="*/ 183436 w 183435"/>
              <a:gd name="connsiteY0" fmla="*/ 12219 h 336556"/>
              <a:gd name="connsiteX1" fmla="*/ 133633 w 183435"/>
              <a:gd name="connsiteY1" fmla="*/ 0 h 336556"/>
              <a:gd name="connsiteX2" fmla="*/ 0 w 183435"/>
              <a:gd name="connsiteY2" fmla="*/ 168278 h 336556"/>
              <a:gd name="connsiteX3" fmla="*/ 133633 w 183435"/>
              <a:gd name="connsiteY3" fmla="*/ 336557 h 336556"/>
              <a:gd name="connsiteX4" fmla="*/ 183436 w 183435"/>
              <a:gd name="connsiteY4" fmla="*/ 324338 h 336556"/>
              <a:gd name="connsiteX5" fmla="*/ 89089 w 183435"/>
              <a:gd name="connsiteY5" fmla="*/ 168278 h 336556"/>
              <a:gd name="connsiteX6" fmla="*/ 183436 w 183435"/>
              <a:gd name="connsiteY6" fmla="*/ 12219 h 33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5" h="336556">
                <a:moveTo>
                  <a:pt x="183436" y="12219"/>
                </a:moveTo>
                <a:cubicBezTo>
                  <a:pt x="168124" y="4331"/>
                  <a:pt x="151265" y="0"/>
                  <a:pt x="133633" y="0"/>
                </a:cubicBezTo>
                <a:cubicBezTo>
                  <a:pt x="59856" y="0"/>
                  <a:pt x="0" y="75323"/>
                  <a:pt x="0" y="168278"/>
                </a:cubicBezTo>
                <a:cubicBezTo>
                  <a:pt x="0" y="261233"/>
                  <a:pt x="59856" y="336557"/>
                  <a:pt x="133633" y="336557"/>
                </a:cubicBezTo>
                <a:cubicBezTo>
                  <a:pt x="151265" y="336557"/>
                  <a:pt x="168124" y="332226"/>
                  <a:pt x="183436" y="324338"/>
                </a:cubicBezTo>
                <a:cubicBezTo>
                  <a:pt x="128684" y="303767"/>
                  <a:pt x="89089" y="241745"/>
                  <a:pt x="89089" y="168278"/>
                </a:cubicBezTo>
                <a:cubicBezTo>
                  <a:pt x="89089" y="94811"/>
                  <a:pt x="128684" y="32790"/>
                  <a:pt x="183436" y="1221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Shape 32">
            <a:extLst>
              <a:ext uri="{FF2B5EF4-FFF2-40B4-BE49-F238E27FC236}">
                <a16:creationId xmlns:a16="http://schemas.microsoft.com/office/drawing/2014/main" id="{FE702E74-E579-4077-8BB1-63256C4F0B57}"/>
              </a:ext>
            </a:extLst>
          </p:cNvPr>
          <p:cNvSpPr/>
          <p:nvPr/>
        </p:nvSpPr>
        <p:spPr>
          <a:xfrm>
            <a:off x="8716904" y="3480087"/>
            <a:ext cx="80367" cy="147340"/>
          </a:xfrm>
          <a:custGeom>
            <a:avLst/>
            <a:gdLst>
              <a:gd name="connsiteX0" fmla="*/ 110123 w 151264"/>
              <a:gd name="connsiteY0" fmla="*/ 277319 h 277318"/>
              <a:gd name="connsiteX1" fmla="*/ 151265 w 151264"/>
              <a:gd name="connsiteY1" fmla="*/ 267266 h 277318"/>
              <a:gd name="connsiteX2" fmla="*/ 73312 w 151264"/>
              <a:gd name="connsiteY2" fmla="*/ 138582 h 277318"/>
              <a:gd name="connsiteX3" fmla="*/ 151265 w 151264"/>
              <a:gd name="connsiteY3" fmla="*/ 9899 h 277318"/>
              <a:gd name="connsiteX4" fmla="*/ 110123 w 151264"/>
              <a:gd name="connsiteY4" fmla="*/ 0 h 277318"/>
              <a:gd name="connsiteX5" fmla="*/ 0 w 151264"/>
              <a:gd name="connsiteY5" fmla="*/ 138582 h 277318"/>
              <a:gd name="connsiteX6" fmla="*/ 110123 w 151264"/>
              <a:gd name="connsiteY6" fmla="*/ 277319 h 27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64" h="277318">
                <a:moveTo>
                  <a:pt x="110123" y="277319"/>
                </a:moveTo>
                <a:cubicBezTo>
                  <a:pt x="124662" y="277319"/>
                  <a:pt x="138582" y="273762"/>
                  <a:pt x="151265" y="267266"/>
                </a:cubicBezTo>
                <a:cubicBezTo>
                  <a:pt x="106257" y="250562"/>
                  <a:pt x="73312" y="199366"/>
                  <a:pt x="73312" y="138582"/>
                </a:cubicBezTo>
                <a:cubicBezTo>
                  <a:pt x="73312" y="77952"/>
                  <a:pt x="106257" y="26758"/>
                  <a:pt x="151265" y="9899"/>
                </a:cubicBezTo>
                <a:cubicBezTo>
                  <a:pt x="138582" y="3557"/>
                  <a:pt x="124662" y="0"/>
                  <a:pt x="110123" y="0"/>
                </a:cubicBezTo>
                <a:cubicBezTo>
                  <a:pt x="49339" y="0"/>
                  <a:pt x="0" y="62022"/>
                  <a:pt x="0" y="138582"/>
                </a:cubicBezTo>
                <a:cubicBezTo>
                  <a:pt x="0" y="215297"/>
                  <a:pt x="49339" y="277319"/>
                  <a:pt x="110123" y="27731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Shape 33">
            <a:extLst>
              <a:ext uri="{FF2B5EF4-FFF2-40B4-BE49-F238E27FC236}">
                <a16:creationId xmlns:a16="http://schemas.microsoft.com/office/drawing/2014/main" id="{5B81FFFC-8658-468F-A5A5-159D2FE93EAF}"/>
              </a:ext>
            </a:extLst>
          </p:cNvPr>
          <p:cNvSpPr/>
          <p:nvPr/>
        </p:nvSpPr>
        <p:spPr>
          <a:xfrm>
            <a:off x="8535132" y="3012755"/>
            <a:ext cx="735380" cy="1273391"/>
          </a:xfrm>
          <a:custGeom>
            <a:avLst/>
            <a:gdLst>
              <a:gd name="connsiteX0" fmla="*/ 948112 w 1384104"/>
              <a:gd name="connsiteY0" fmla="*/ 1617359 h 2396728"/>
              <a:gd name="connsiteX1" fmla="*/ 1003174 w 1384104"/>
              <a:gd name="connsiteY1" fmla="*/ 1604057 h 2396728"/>
              <a:gd name="connsiteX2" fmla="*/ 1095820 w 1384104"/>
              <a:gd name="connsiteY2" fmla="*/ 1431448 h 2396728"/>
              <a:gd name="connsiteX3" fmla="*/ 1003174 w 1384104"/>
              <a:gd name="connsiteY3" fmla="*/ 1258839 h 2396728"/>
              <a:gd name="connsiteX4" fmla="*/ 948112 w 1384104"/>
              <a:gd name="connsiteY4" fmla="*/ 1245538 h 2396728"/>
              <a:gd name="connsiteX5" fmla="*/ 800405 w 1384104"/>
              <a:gd name="connsiteY5" fmla="*/ 1431448 h 2396728"/>
              <a:gd name="connsiteX6" fmla="*/ 948112 w 1384104"/>
              <a:gd name="connsiteY6" fmla="*/ 1617359 h 2396728"/>
              <a:gd name="connsiteX7" fmla="*/ 788805 w 1384104"/>
              <a:gd name="connsiteY7" fmla="*/ 1942006 h 2396728"/>
              <a:gd name="connsiteX8" fmla="*/ 948112 w 1384104"/>
              <a:gd name="connsiteY8" fmla="*/ 2142764 h 2396728"/>
              <a:gd name="connsiteX9" fmla="*/ 1007504 w 1384104"/>
              <a:gd name="connsiteY9" fmla="*/ 2128380 h 2396728"/>
              <a:gd name="connsiteX10" fmla="*/ 1107574 w 1384104"/>
              <a:gd name="connsiteY10" fmla="*/ 1942161 h 2396728"/>
              <a:gd name="connsiteX11" fmla="*/ 1007504 w 1384104"/>
              <a:gd name="connsiteY11" fmla="*/ 1755941 h 2396728"/>
              <a:gd name="connsiteX12" fmla="*/ 948112 w 1384104"/>
              <a:gd name="connsiteY12" fmla="*/ 1741557 h 2396728"/>
              <a:gd name="connsiteX13" fmla="*/ 788805 w 1384104"/>
              <a:gd name="connsiteY13" fmla="*/ 1942006 h 2396728"/>
              <a:gd name="connsiteX14" fmla="*/ 719977 w 1384104"/>
              <a:gd name="connsiteY14" fmla="*/ 602121 h 2396728"/>
              <a:gd name="connsiteX15" fmla="*/ 879285 w 1384104"/>
              <a:gd name="connsiteY15" fmla="*/ 802879 h 2396728"/>
              <a:gd name="connsiteX16" fmla="*/ 938677 w 1384104"/>
              <a:gd name="connsiteY16" fmla="*/ 788341 h 2396728"/>
              <a:gd name="connsiteX17" fmla="*/ 1038747 w 1384104"/>
              <a:gd name="connsiteY17" fmla="*/ 602121 h 2396728"/>
              <a:gd name="connsiteX18" fmla="*/ 938677 w 1384104"/>
              <a:gd name="connsiteY18" fmla="*/ 415901 h 2396728"/>
              <a:gd name="connsiteX19" fmla="*/ 879285 w 1384104"/>
              <a:gd name="connsiteY19" fmla="*/ 401362 h 2396728"/>
              <a:gd name="connsiteX20" fmla="*/ 719977 w 1384104"/>
              <a:gd name="connsiteY20" fmla="*/ 602121 h 2396728"/>
              <a:gd name="connsiteX21" fmla="*/ 1298434 w 1384104"/>
              <a:gd name="connsiteY21" fmla="*/ 0 h 2396728"/>
              <a:gd name="connsiteX22" fmla="*/ 1370973 w 1384104"/>
              <a:gd name="connsiteY22" fmla="*/ 580777 h 2396728"/>
              <a:gd name="connsiteX23" fmla="*/ 1204087 w 1384104"/>
              <a:gd name="connsiteY23" fmla="*/ 797002 h 2396728"/>
              <a:gd name="connsiteX24" fmla="*/ 1383192 w 1384104"/>
              <a:gd name="connsiteY24" fmla="*/ 1014619 h 2396728"/>
              <a:gd name="connsiteX25" fmla="*/ 1274925 w 1384104"/>
              <a:gd name="connsiteY25" fmla="*/ 2396729 h 2396728"/>
              <a:gd name="connsiteX26" fmla="*/ 153430 w 1384104"/>
              <a:gd name="connsiteY26" fmla="*/ 2089714 h 2396728"/>
              <a:gd name="connsiteX27" fmla="*/ 129302 w 1384104"/>
              <a:gd name="connsiteY27" fmla="*/ 1626639 h 2396728"/>
              <a:gd name="connsiteX28" fmla="*/ 259686 w 1384104"/>
              <a:gd name="connsiteY28" fmla="*/ 1469960 h 2396728"/>
              <a:gd name="connsiteX29" fmla="*/ 106257 w 1384104"/>
              <a:gd name="connsiteY29" fmla="*/ 1310653 h 2396728"/>
              <a:gd name="connsiteX30" fmla="*/ 0 w 1384104"/>
              <a:gd name="connsiteY30" fmla="*/ 625785 h 2396728"/>
              <a:gd name="connsiteX31" fmla="*/ 234940 w 1384104"/>
              <a:gd name="connsiteY31" fmla="*/ 446061 h 2396728"/>
              <a:gd name="connsiteX32" fmla="*/ 312892 w 1384104"/>
              <a:gd name="connsiteY32" fmla="*/ 466323 h 2396728"/>
              <a:gd name="connsiteX33" fmla="*/ 472200 w 1384104"/>
              <a:gd name="connsiteY33" fmla="*/ 307015 h 2396728"/>
              <a:gd name="connsiteX34" fmla="*/ 471890 w 1384104"/>
              <a:gd name="connsiteY34" fmla="*/ 300055 h 2396728"/>
              <a:gd name="connsiteX35" fmla="*/ 1298434 w 1384104"/>
              <a:gd name="connsiteY35" fmla="*/ 0 h 2396728"/>
              <a:gd name="connsiteX36" fmla="*/ 487667 w 1384104"/>
              <a:gd name="connsiteY36" fmla="*/ 1995212 h 2396728"/>
              <a:gd name="connsiteX37" fmla="*/ 537470 w 1384104"/>
              <a:gd name="connsiteY37" fmla="*/ 1982993 h 2396728"/>
              <a:gd name="connsiteX38" fmla="*/ 621299 w 1384104"/>
              <a:gd name="connsiteY38" fmla="*/ 1826933 h 2396728"/>
              <a:gd name="connsiteX39" fmla="*/ 537470 w 1384104"/>
              <a:gd name="connsiteY39" fmla="*/ 1670874 h 2396728"/>
              <a:gd name="connsiteX40" fmla="*/ 487667 w 1384104"/>
              <a:gd name="connsiteY40" fmla="*/ 1658655 h 2396728"/>
              <a:gd name="connsiteX41" fmla="*/ 354034 w 1384104"/>
              <a:gd name="connsiteY41" fmla="*/ 1826933 h 2396728"/>
              <a:gd name="connsiteX42" fmla="*/ 487667 w 1384104"/>
              <a:gd name="connsiteY42" fmla="*/ 1995212 h 2396728"/>
              <a:gd name="connsiteX43" fmla="*/ 562371 w 1384104"/>
              <a:gd name="connsiteY43" fmla="*/ 1018177 h 2396728"/>
              <a:gd name="connsiteX44" fmla="*/ 493389 w 1384104"/>
              <a:gd name="connsiteY44" fmla="*/ 889493 h 2396728"/>
              <a:gd name="connsiteX45" fmla="*/ 452248 w 1384104"/>
              <a:gd name="connsiteY45" fmla="*/ 879440 h 2396728"/>
              <a:gd name="connsiteX46" fmla="*/ 342125 w 1384104"/>
              <a:gd name="connsiteY46" fmla="*/ 1018177 h 2396728"/>
              <a:gd name="connsiteX47" fmla="*/ 452248 w 1384104"/>
              <a:gd name="connsiteY47" fmla="*/ 1156913 h 2396728"/>
              <a:gd name="connsiteX48" fmla="*/ 493389 w 1384104"/>
              <a:gd name="connsiteY48" fmla="*/ 1146860 h 2396728"/>
              <a:gd name="connsiteX49" fmla="*/ 562371 w 1384104"/>
              <a:gd name="connsiteY49" fmla="*/ 1018177 h 239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4104" h="2396728">
                <a:moveTo>
                  <a:pt x="948112" y="1617359"/>
                </a:moveTo>
                <a:cubicBezTo>
                  <a:pt x="967600" y="1617359"/>
                  <a:pt x="986160" y="1612564"/>
                  <a:pt x="1003174" y="1604057"/>
                </a:cubicBezTo>
                <a:cubicBezTo>
                  <a:pt x="1057462" y="1576527"/>
                  <a:pt x="1095820" y="1509710"/>
                  <a:pt x="1095820" y="1431448"/>
                </a:cubicBezTo>
                <a:cubicBezTo>
                  <a:pt x="1095820" y="1353187"/>
                  <a:pt x="1057462" y="1286370"/>
                  <a:pt x="1003174" y="1258839"/>
                </a:cubicBezTo>
                <a:cubicBezTo>
                  <a:pt x="986160" y="1250178"/>
                  <a:pt x="967600" y="1245538"/>
                  <a:pt x="948112" y="1245538"/>
                </a:cubicBezTo>
                <a:cubicBezTo>
                  <a:pt x="866602" y="1245538"/>
                  <a:pt x="800405" y="1328749"/>
                  <a:pt x="800405" y="1431448"/>
                </a:cubicBezTo>
                <a:cubicBezTo>
                  <a:pt x="800405" y="1534148"/>
                  <a:pt x="866602" y="1617359"/>
                  <a:pt x="948112" y="1617359"/>
                </a:cubicBezTo>
                <a:close/>
                <a:moveTo>
                  <a:pt x="788805" y="1942006"/>
                </a:moveTo>
                <a:cubicBezTo>
                  <a:pt x="788805" y="2052903"/>
                  <a:pt x="860261" y="2142764"/>
                  <a:pt x="948112" y="2142764"/>
                </a:cubicBezTo>
                <a:cubicBezTo>
                  <a:pt x="969147" y="2142764"/>
                  <a:pt x="989099" y="2137660"/>
                  <a:pt x="1007504" y="2128380"/>
                </a:cubicBezTo>
                <a:cubicBezTo>
                  <a:pt x="1066123" y="2098684"/>
                  <a:pt x="1107574" y="2026455"/>
                  <a:pt x="1107574" y="1942161"/>
                </a:cubicBezTo>
                <a:cubicBezTo>
                  <a:pt x="1107574" y="1857712"/>
                  <a:pt x="1066123" y="1785482"/>
                  <a:pt x="1007504" y="1755941"/>
                </a:cubicBezTo>
                <a:cubicBezTo>
                  <a:pt x="989099" y="1746661"/>
                  <a:pt x="969147" y="1741557"/>
                  <a:pt x="948112" y="1741557"/>
                </a:cubicBezTo>
                <a:cubicBezTo>
                  <a:pt x="860106" y="1741402"/>
                  <a:pt x="788805" y="1831264"/>
                  <a:pt x="788805" y="1942006"/>
                </a:cubicBezTo>
                <a:close/>
                <a:moveTo>
                  <a:pt x="719977" y="602121"/>
                </a:moveTo>
                <a:cubicBezTo>
                  <a:pt x="719977" y="713017"/>
                  <a:pt x="791279" y="802879"/>
                  <a:pt x="879285" y="802879"/>
                </a:cubicBezTo>
                <a:cubicBezTo>
                  <a:pt x="900320" y="802879"/>
                  <a:pt x="920426" y="797775"/>
                  <a:pt x="938677" y="788341"/>
                </a:cubicBezTo>
                <a:cubicBezTo>
                  <a:pt x="997296" y="758799"/>
                  <a:pt x="1038747" y="686569"/>
                  <a:pt x="1038747" y="602121"/>
                </a:cubicBezTo>
                <a:cubicBezTo>
                  <a:pt x="1038747" y="517672"/>
                  <a:pt x="997451" y="445443"/>
                  <a:pt x="938677" y="415901"/>
                </a:cubicBezTo>
                <a:cubicBezTo>
                  <a:pt x="920426" y="406466"/>
                  <a:pt x="900320" y="401362"/>
                  <a:pt x="879285" y="401362"/>
                </a:cubicBezTo>
                <a:cubicBezTo>
                  <a:pt x="791279" y="401362"/>
                  <a:pt x="719977" y="491224"/>
                  <a:pt x="719977" y="602121"/>
                </a:cubicBezTo>
                <a:close/>
                <a:moveTo>
                  <a:pt x="1298434" y="0"/>
                </a:moveTo>
                <a:cubicBezTo>
                  <a:pt x="1331533" y="47947"/>
                  <a:pt x="1356744" y="279020"/>
                  <a:pt x="1370973" y="580777"/>
                </a:cubicBezTo>
                <a:cubicBezTo>
                  <a:pt x="1276626" y="595934"/>
                  <a:pt x="1204087" y="686879"/>
                  <a:pt x="1204087" y="797002"/>
                </a:cubicBezTo>
                <a:cubicBezTo>
                  <a:pt x="1204087" y="911765"/>
                  <a:pt x="1282967" y="1005803"/>
                  <a:pt x="1383192" y="1014619"/>
                </a:cubicBezTo>
                <a:cubicBezTo>
                  <a:pt x="1389997" y="1615657"/>
                  <a:pt x="1359219" y="2280109"/>
                  <a:pt x="1274925" y="2396729"/>
                </a:cubicBezTo>
                <a:cubicBezTo>
                  <a:pt x="1038747" y="2337646"/>
                  <a:pt x="153430" y="2089714"/>
                  <a:pt x="153430" y="2089714"/>
                </a:cubicBezTo>
                <a:cubicBezTo>
                  <a:pt x="153430" y="2089714"/>
                  <a:pt x="145697" y="1884779"/>
                  <a:pt x="129302" y="1626639"/>
                </a:cubicBezTo>
                <a:cubicBezTo>
                  <a:pt x="203388" y="1613028"/>
                  <a:pt x="259686" y="1548068"/>
                  <a:pt x="259686" y="1469960"/>
                </a:cubicBezTo>
                <a:cubicBezTo>
                  <a:pt x="259686" y="1383965"/>
                  <a:pt x="191633" y="1313746"/>
                  <a:pt x="106257" y="1310653"/>
                </a:cubicBezTo>
                <a:cubicBezTo>
                  <a:pt x="81355" y="1014001"/>
                  <a:pt x="46245" y="723535"/>
                  <a:pt x="0" y="625785"/>
                </a:cubicBezTo>
                <a:cubicBezTo>
                  <a:pt x="80118" y="558195"/>
                  <a:pt x="158379" y="498648"/>
                  <a:pt x="234940" y="446061"/>
                </a:cubicBezTo>
                <a:cubicBezTo>
                  <a:pt x="257985" y="459053"/>
                  <a:pt x="284588" y="466323"/>
                  <a:pt x="312892" y="466323"/>
                </a:cubicBezTo>
                <a:cubicBezTo>
                  <a:pt x="400898" y="466323"/>
                  <a:pt x="472200" y="395021"/>
                  <a:pt x="472200" y="307015"/>
                </a:cubicBezTo>
                <a:cubicBezTo>
                  <a:pt x="472200" y="304695"/>
                  <a:pt x="472200" y="302375"/>
                  <a:pt x="471890" y="300055"/>
                </a:cubicBezTo>
                <a:cubicBezTo>
                  <a:pt x="802261" y="119558"/>
                  <a:pt x="1086849" y="57072"/>
                  <a:pt x="1298434" y="0"/>
                </a:cubicBezTo>
                <a:close/>
                <a:moveTo>
                  <a:pt x="487667" y="1995212"/>
                </a:moveTo>
                <a:cubicBezTo>
                  <a:pt x="505299" y="1995212"/>
                  <a:pt x="522157" y="1991036"/>
                  <a:pt x="537470" y="1982993"/>
                </a:cubicBezTo>
                <a:cubicBezTo>
                  <a:pt x="586654" y="1958246"/>
                  <a:pt x="621299" y="1897616"/>
                  <a:pt x="621299" y="1826933"/>
                </a:cubicBezTo>
                <a:cubicBezTo>
                  <a:pt x="621299" y="1756250"/>
                  <a:pt x="586654" y="1695621"/>
                  <a:pt x="537470" y="1670874"/>
                </a:cubicBezTo>
                <a:cubicBezTo>
                  <a:pt x="522157" y="1662986"/>
                  <a:pt x="505299" y="1658655"/>
                  <a:pt x="487667" y="1658655"/>
                </a:cubicBezTo>
                <a:cubicBezTo>
                  <a:pt x="413890" y="1658655"/>
                  <a:pt x="354034" y="1733978"/>
                  <a:pt x="354034" y="1826933"/>
                </a:cubicBezTo>
                <a:cubicBezTo>
                  <a:pt x="354034" y="1919888"/>
                  <a:pt x="413890" y="1995212"/>
                  <a:pt x="487667" y="1995212"/>
                </a:cubicBezTo>
                <a:close/>
                <a:moveTo>
                  <a:pt x="562371" y="1018177"/>
                </a:moveTo>
                <a:cubicBezTo>
                  <a:pt x="562371" y="959867"/>
                  <a:pt x="533757" y="910064"/>
                  <a:pt x="493389" y="889493"/>
                </a:cubicBezTo>
                <a:cubicBezTo>
                  <a:pt x="480707" y="882997"/>
                  <a:pt x="466632" y="879440"/>
                  <a:pt x="452248" y="879440"/>
                </a:cubicBezTo>
                <a:cubicBezTo>
                  <a:pt x="391464" y="879440"/>
                  <a:pt x="342125" y="941461"/>
                  <a:pt x="342125" y="1018177"/>
                </a:cubicBezTo>
                <a:cubicBezTo>
                  <a:pt x="342125" y="1094892"/>
                  <a:pt x="391464" y="1156913"/>
                  <a:pt x="452248" y="1156913"/>
                </a:cubicBezTo>
                <a:cubicBezTo>
                  <a:pt x="466787" y="1156913"/>
                  <a:pt x="480707" y="1153356"/>
                  <a:pt x="493389" y="1146860"/>
                </a:cubicBezTo>
                <a:cubicBezTo>
                  <a:pt x="533912" y="1126444"/>
                  <a:pt x="562371" y="1076641"/>
                  <a:pt x="562371" y="1018177"/>
                </a:cubicBez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Shape 34">
            <a:extLst>
              <a:ext uri="{FF2B5EF4-FFF2-40B4-BE49-F238E27FC236}">
                <a16:creationId xmlns:a16="http://schemas.microsoft.com/office/drawing/2014/main" id="{7012C2F9-F68B-42E0-B3FA-C3D7DD3944B4}"/>
              </a:ext>
            </a:extLst>
          </p:cNvPr>
          <p:cNvSpPr/>
          <p:nvPr/>
        </p:nvSpPr>
        <p:spPr>
          <a:xfrm>
            <a:off x="8465455" y="3757758"/>
            <a:ext cx="735380" cy="225386"/>
          </a:xfrm>
          <a:custGeom>
            <a:avLst/>
            <a:gdLst>
              <a:gd name="connsiteX0" fmla="*/ 0 w 1642105"/>
              <a:gd name="connsiteY0" fmla="*/ 503288 h 503288"/>
              <a:gd name="connsiteX1" fmla="*/ 1642105 w 1642105"/>
              <a:gd name="connsiteY1" fmla="*/ 0 h 503288"/>
            </a:gdLst>
            <a:ahLst/>
            <a:cxnLst>
              <a:cxn ang="0">
                <a:pos x="connsiteX0" y="connsiteY0"/>
              </a:cxn>
              <a:cxn ang="0">
                <a:pos x="connsiteX1" y="connsiteY1"/>
              </a:cxn>
            </a:cxnLst>
            <a:rect l="l" t="t" r="r" b="b"/>
            <a:pathLst>
              <a:path w="1642105" h="503288">
                <a:moveTo>
                  <a:pt x="0" y="503288"/>
                </a:moveTo>
                <a:lnTo>
                  <a:pt x="1642105" y="0"/>
                </a:lnTo>
              </a:path>
            </a:pathLst>
          </a:custGeom>
          <a:ln w="114300" cap="flat">
            <a:solidFill>
              <a:srgbClr val="003C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Shape 35">
            <a:extLst>
              <a:ext uri="{FF2B5EF4-FFF2-40B4-BE49-F238E27FC236}">
                <a16:creationId xmlns:a16="http://schemas.microsoft.com/office/drawing/2014/main" id="{674896FB-93EA-4434-80F2-DEB851C3D2BD}"/>
              </a:ext>
            </a:extLst>
          </p:cNvPr>
          <p:cNvSpPr/>
          <p:nvPr/>
        </p:nvSpPr>
        <p:spPr>
          <a:xfrm>
            <a:off x="8316545" y="3156151"/>
            <a:ext cx="186541" cy="1499702"/>
          </a:xfrm>
          <a:custGeom>
            <a:avLst/>
            <a:gdLst>
              <a:gd name="connsiteX0" fmla="*/ 111206 w 351100"/>
              <a:gd name="connsiteY0" fmla="*/ 0 h 2822682"/>
              <a:gd name="connsiteX1" fmla="*/ 196582 w 351100"/>
              <a:gd name="connsiteY1" fmla="*/ 683940 h 2822682"/>
              <a:gd name="connsiteX2" fmla="*/ 0 w 351100"/>
              <a:gd name="connsiteY2" fmla="*/ 938523 h 2822682"/>
              <a:gd name="connsiteX3" fmla="*/ 210966 w 351100"/>
              <a:gd name="connsiteY3" fmla="*/ 1194807 h 2822682"/>
              <a:gd name="connsiteX4" fmla="*/ 83366 w 351100"/>
              <a:gd name="connsiteY4" fmla="*/ 2822683 h 2822682"/>
              <a:gd name="connsiteX5" fmla="*/ 257521 w 351100"/>
              <a:gd name="connsiteY5" fmla="*/ 2739781 h 2822682"/>
              <a:gd name="connsiteX6" fmla="*/ 292167 w 351100"/>
              <a:gd name="connsiteY6" fmla="*/ 160700 h 2822682"/>
              <a:gd name="connsiteX7" fmla="*/ 111206 w 351100"/>
              <a:gd name="connsiteY7" fmla="*/ 0 h 28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100" h="2822682">
                <a:moveTo>
                  <a:pt x="111206" y="0"/>
                </a:moveTo>
                <a:cubicBezTo>
                  <a:pt x="150337" y="56454"/>
                  <a:pt x="179878" y="328669"/>
                  <a:pt x="196582" y="683940"/>
                </a:cubicBezTo>
                <a:cubicBezTo>
                  <a:pt x="85531" y="701727"/>
                  <a:pt x="0" y="808911"/>
                  <a:pt x="0" y="938523"/>
                </a:cubicBezTo>
                <a:cubicBezTo>
                  <a:pt x="0" y="1073702"/>
                  <a:pt x="92801" y="1184444"/>
                  <a:pt x="210966" y="1194807"/>
                </a:cubicBezTo>
                <a:cubicBezTo>
                  <a:pt x="219009" y="1902720"/>
                  <a:pt x="182662" y="2685338"/>
                  <a:pt x="83366" y="2822683"/>
                </a:cubicBezTo>
                <a:cubicBezTo>
                  <a:pt x="147707" y="2792678"/>
                  <a:pt x="205244" y="2765456"/>
                  <a:pt x="257521" y="2739781"/>
                </a:cubicBezTo>
                <a:cubicBezTo>
                  <a:pt x="380018" y="2313054"/>
                  <a:pt x="372130" y="694148"/>
                  <a:pt x="292167" y="160700"/>
                </a:cubicBezTo>
                <a:cubicBezTo>
                  <a:pt x="249943" y="113990"/>
                  <a:pt x="192252" y="54134"/>
                  <a:pt x="111206" y="0"/>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Shape 36">
            <a:extLst>
              <a:ext uri="{FF2B5EF4-FFF2-40B4-BE49-F238E27FC236}">
                <a16:creationId xmlns:a16="http://schemas.microsoft.com/office/drawing/2014/main" id="{A9F5F22E-E99B-4244-B6D2-E343A8968B0E}"/>
              </a:ext>
            </a:extLst>
          </p:cNvPr>
          <p:cNvSpPr/>
          <p:nvPr/>
        </p:nvSpPr>
        <p:spPr>
          <a:xfrm>
            <a:off x="8056706" y="4245798"/>
            <a:ext cx="136904" cy="251210"/>
          </a:xfrm>
          <a:custGeom>
            <a:avLst/>
            <a:gdLst>
              <a:gd name="connsiteX0" fmla="*/ 257676 w 257675"/>
              <a:gd name="connsiteY0" fmla="*/ 17013 h 472818"/>
              <a:gd name="connsiteX1" fmla="*/ 187766 w 257675"/>
              <a:gd name="connsiteY1" fmla="*/ 0 h 472818"/>
              <a:gd name="connsiteX2" fmla="*/ 0 w 257675"/>
              <a:gd name="connsiteY2" fmla="*/ 236487 h 472818"/>
              <a:gd name="connsiteX3" fmla="*/ 187766 w 257675"/>
              <a:gd name="connsiteY3" fmla="*/ 472819 h 472818"/>
              <a:gd name="connsiteX4" fmla="*/ 257676 w 257675"/>
              <a:gd name="connsiteY4" fmla="*/ 455805 h 472818"/>
              <a:gd name="connsiteX5" fmla="*/ 125126 w 257675"/>
              <a:gd name="connsiteY5" fmla="*/ 236487 h 472818"/>
              <a:gd name="connsiteX6" fmla="*/ 257676 w 257675"/>
              <a:gd name="connsiteY6" fmla="*/ 17013 h 47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75" h="472818">
                <a:moveTo>
                  <a:pt x="257676" y="17013"/>
                </a:moveTo>
                <a:cubicBezTo>
                  <a:pt x="236023" y="6032"/>
                  <a:pt x="212513" y="0"/>
                  <a:pt x="187766" y="0"/>
                </a:cubicBezTo>
                <a:cubicBezTo>
                  <a:pt x="84139" y="0"/>
                  <a:pt x="0" y="105947"/>
                  <a:pt x="0" y="236487"/>
                </a:cubicBezTo>
                <a:cubicBezTo>
                  <a:pt x="0" y="367026"/>
                  <a:pt x="84139" y="472819"/>
                  <a:pt x="187766" y="472819"/>
                </a:cubicBezTo>
                <a:cubicBezTo>
                  <a:pt x="212513" y="472819"/>
                  <a:pt x="236023" y="466787"/>
                  <a:pt x="257676" y="455805"/>
                </a:cubicBezTo>
                <a:cubicBezTo>
                  <a:pt x="180961" y="426882"/>
                  <a:pt x="125126" y="339650"/>
                  <a:pt x="125126" y="236487"/>
                </a:cubicBezTo>
                <a:cubicBezTo>
                  <a:pt x="125126" y="133323"/>
                  <a:pt x="180961" y="45936"/>
                  <a:pt x="257676" y="1701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Shape 37">
            <a:extLst>
              <a:ext uri="{FF2B5EF4-FFF2-40B4-BE49-F238E27FC236}">
                <a16:creationId xmlns:a16="http://schemas.microsoft.com/office/drawing/2014/main" id="{F3DF67F0-1044-4144-BA27-7CE73F278C3E}"/>
              </a:ext>
            </a:extLst>
          </p:cNvPr>
          <p:cNvSpPr/>
          <p:nvPr/>
        </p:nvSpPr>
        <p:spPr>
          <a:xfrm>
            <a:off x="8064020" y="3935585"/>
            <a:ext cx="126879" cy="232721"/>
          </a:xfrm>
          <a:custGeom>
            <a:avLst/>
            <a:gdLst>
              <a:gd name="connsiteX0" fmla="*/ 0 w 238806"/>
              <a:gd name="connsiteY0" fmla="*/ 219009 h 438018"/>
              <a:gd name="connsiteX1" fmla="*/ 174001 w 238806"/>
              <a:gd name="connsiteY1" fmla="*/ 438019 h 438018"/>
              <a:gd name="connsiteX2" fmla="*/ 238807 w 238806"/>
              <a:gd name="connsiteY2" fmla="*/ 422242 h 438018"/>
              <a:gd name="connsiteX3" fmla="*/ 116001 w 238806"/>
              <a:gd name="connsiteY3" fmla="*/ 219009 h 438018"/>
              <a:gd name="connsiteX4" fmla="*/ 238807 w 238806"/>
              <a:gd name="connsiteY4" fmla="*/ 15621 h 438018"/>
              <a:gd name="connsiteX5" fmla="*/ 174001 w 238806"/>
              <a:gd name="connsiteY5" fmla="*/ 0 h 438018"/>
              <a:gd name="connsiteX6" fmla="*/ 0 w 238806"/>
              <a:gd name="connsiteY6" fmla="*/ 219009 h 43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806" h="438018">
                <a:moveTo>
                  <a:pt x="0" y="219009"/>
                </a:moveTo>
                <a:cubicBezTo>
                  <a:pt x="0" y="339959"/>
                  <a:pt x="77952" y="438019"/>
                  <a:pt x="174001" y="438019"/>
                </a:cubicBezTo>
                <a:cubicBezTo>
                  <a:pt x="196892" y="438019"/>
                  <a:pt x="218700" y="432450"/>
                  <a:pt x="238807" y="422242"/>
                </a:cubicBezTo>
                <a:cubicBezTo>
                  <a:pt x="167660" y="395485"/>
                  <a:pt x="116001" y="314594"/>
                  <a:pt x="116001" y="219009"/>
                </a:cubicBezTo>
                <a:cubicBezTo>
                  <a:pt x="116001" y="123270"/>
                  <a:pt x="167660" y="42379"/>
                  <a:pt x="238807" y="15621"/>
                </a:cubicBezTo>
                <a:cubicBezTo>
                  <a:pt x="218700" y="5568"/>
                  <a:pt x="196892" y="0"/>
                  <a:pt x="174001" y="0"/>
                </a:cubicBezTo>
                <a:cubicBezTo>
                  <a:pt x="77952" y="0"/>
                  <a:pt x="0" y="97905"/>
                  <a:pt x="0" y="21900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Shape 38">
            <a:extLst>
              <a:ext uri="{FF2B5EF4-FFF2-40B4-BE49-F238E27FC236}">
                <a16:creationId xmlns:a16="http://schemas.microsoft.com/office/drawing/2014/main" id="{4073BC52-12D9-41A1-8AC9-4493288214EB}"/>
              </a:ext>
            </a:extLst>
          </p:cNvPr>
          <p:cNvSpPr/>
          <p:nvPr/>
        </p:nvSpPr>
        <p:spPr>
          <a:xfrm>
            <a:off x="8013647" y="3407361"/>
            <a:ext cx="136904" cy="251128"/>
          </a:xfrm>
          <a:custGeom>
            <a:avLst/>
            <a:gdLst>
              <a:gd name="connsiteX0" fmla="*/ 257676 w 257676"/>
              <a:gd name="connsiteY0" fmla="*/ 455651 h 472664"/>
              <a:gd name="connsiteX1" fmla="*/ 125126 w 257676"/>
              <a:gd name="connsiteY1" fmla="*/ 236332 h 472664"/>
              <a:gd name="connsiteX2" fmla="*/ 257676 w 257676"/>
              <a:gd name="connsiteY2" fmla="*/ 17013 h 472664"/>
              <a:gd name="connsiteX3" fmla="*/ 187766 w 257676"/>
              <a:gd name="connsiteY3" fmla="*/ 0 h 472664"/>
              <a:gd name="connsiteX4" fmla="*/ 0 w 257676"/>
              <a:gd name="connsiteY4" fmla="*/ 236332 h 472664"/>
              <a:gd name="connsiteX5" fmla="*/ 187766 w 257676"/>
              <a:gd name="connsiteY5" fmla="*/ 472664 h 472664"/>
              <a:gd name="connsiteX6" fmla="*/ 257676 w 257676"/>
              <a:gd name="connsiteY6" fmla="*/ 455651 h 4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76" h="472664">
                <a:moveTo>
                  <a:pt x="257676" y="455651"/>
                </a:moveTo>
                <a:cubicBezTo>
                  <a:pt x="180961" y="426882"/>
                  <a:pt x="125126" y="339495"/>
                  <a:pt x="125126" y="236332"/>
                </a:cubicBezTo>
                <a:cubicBezTo>
                  <a:pt x="125126" y="133169"/>
                  <a:pt x="180961" y="45782"/>
                  <a:pt x="257676" y="17013"/>
                </a:cubicBezTo>
                <a:cubicBezTo>
                  <a:pt x="236177" y="5877"/>
                  <a:pt x="212513" y="0"/>
                  <a:pt x="187766" y="0"/>
                </a:cubicBezTo>
                <a:cubicBezTo>
                  <a:pt x="83984" y="0"/>
                  <a:pt x="0" y="105793"/>
                  <a:pt x="0" y="236332"/>
                </a:cubicBezTo>
                <a:cubicBezTo>
                  <a:pt x="0" y="366871"/>
                  <a:pt x="83984" y="472664"/>
                  <a:pt x="187766" y="472664"/>
                </a:cubicBezTo>
                <a:cubicBezTo>
                  <a:pt x="212513" y="472664"/>
                  <a:pt x="236177" y="466787"/>
                  <a:pt x="257676" y="455651"/>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Shape 39">
            <a:extLst>
              <a:ext uri="{FF2B5EF4-FFF2-40B4-BE49-F238E27FC236}">
                <a16:creationId xmlns:a16="http://schemas.microsoft.com/office/drawing/2014/main" id="{3E5F7ACF-AC26-4244-8933-A81A893148BF}"/>
              </a:ext>
            </a:extLst>
          </p:cNvPr>
          <p:cNvSpPr/>
          <p:nvPr/>
        </p:nvSpPr>
        <p:spPr>
          <a:xfrm>
            <a:off x="7784706" y="4194110"/>
            <a:ext cx="114799" cy="210533"/>
          </a:xfrm>
          <a:custGeom>
            <a:avLst/>
            <a:gdLst>
              <a:gd name="connsiteX0" fmla="*/ 216071 w 216070"/>
              <a:gd name="connsiteY0" fmla="*/ 14384 h 396258"/>
              <a:gd name="connsiteX1" fmla="*/ 157451 w 216070"/>
              <a:gd name="connsiteY1" fmla="*/ 0 h 396258"/>
              <a:gd name="connsiteX2" fmla="*/ 0 w 216070"/>
              <a:gd name="connsiteY2" fmla="*/ 198129 h 396258"/>
              <a:gd name="connsiteX3" fmla="*/ 157451 w 216070"/>
              <a:gd name="connsiteY3" fmla="*/ 396258 h 396258"/>
              <a:gd name="connsiteX4" fmla="*/ 216071 w 216070"/>
              <a:gd name="connsiteY4" fmla="*/ 382029 h 396258"/>
              <a:gd name="connsiteX5" fmla="*/ 105019 w 216070"/>
              <a:gd name="connsiteY5" fmla="*/ 198129 h 396258"/>
              <a:gd name="connsiteX6" fmla="*/ 216071 w 216070"/>
              <a:gd name="connsiteY6" fmla="*/ 14384 h 3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70" h="396258">
                <a:moveTo>
                  <a:pt x="216071" y="14384"/>
                </a:moveTo>
                <a:cubicBezTo>
                  <a:pt x="197975" y="5104"/>
                  <a:pt x="178177" y="0"/>
                  <a:pt x="157451" y="0"/>
                </a:cubicBezTo>
                <a:cubicBezTo>
                  <a:pt x="70528" y="0"/>
                  <a:pt x="0" y="88779"/>
                  <a:pt x="0" y="198129"/>
                </a:cubicBezTo>
                <a:cubicBezTo>
                  <a:pt x="0" y="307634"/>
                  <a:pt x="70528" y="396258"/>
                  <a:pt x="157451" y="396258"/>
                </a:cubicBezTo>
                <a:cubicBezTo>
                  <a:pt x="178177" y="396258"/>
                  <a:pt x="197975" y="391309"/>
                  <a:pt x="216071" y="382029"/>
                </a:cubicBezTo>
                <a:cubicBezTo>
                  <a:pt x="151729" y="357746"/>
                  <a:pt x="105019" y="284588"/>
                  <a:pt x="105019" y="198129"/>
                </a:cubicBezTo>
                <a:cubicBezTo>
                  <a:pt x="105019" y="111670"/>
                  <a:pt x="151729" y="38512"/>
                  <a:pt x="216071" y="14384"/>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Shape 40">
            <a:extLst>
              <a:ext uri="{FF2B5EF4-FFF2-40B4-BE49-F238E27FC236}">
                <a16:creationId xmlns:a16="http://schemas.microsoft.com/office/drawing/2014/main" id="{AA1EEE3A-C448-48E5-AAE5-0EEF83FB5F9B}"/>
              </a:ext>
            </a:extLst>
          </p:cNvPr>
          <p:cNvSpPr/>
          <p:nvPr/>
        </p:nvSpPr>
        <p:spPr>
          <a:xfrm>
            <a:off x="7777228" y="3706562"/>
            <a:ext cx="94748" cy="173554"/>
          </a:xfrm>
          <a:custGeom>
            <a:avLst/>
            <a:gdLst>
              <a:gd name="connsiteX0" fmla="*/ 129766 w 178331"/>
              <a:gd name="connsiteY0" fmla="*/ 326658 h 326657"/>
              <a:gd name="connsiteX1" fmla="*/ 178332 w 178331"/>
              <a:gd name="connsiteY1" fmla="*/ 314903 h 326657"/>
              <a:gd name="connsiteX2" fmla="*/ 86459 w 178331"/>
              <a:gd name="connsiteY2" fmla="*/ 163329 h 326657"/>
              <a:gd name="connsiteX3" fmla="*/ 178332 w 178331"/>
              <a:gd name="connsiteY3" fmla="*/ 11755 h 326657"/>
              <a:gd name="connsiteX4" fmla="*/ 129766 w 178331"/>
              <a:gd name="connsiteY4" fmla="*/ 0 h 326657"/>
              <a:gd name="connsiteX5" fmla="*/ 0 w 178331"/>
              <a:gd name="connsiteY5" fmla="*/ 163329 h 326657"/>
              <a:gd name="connsiteX6" fmla="*/ 129766 w 178331"/>
              <a:gd name="connsiteY6" fmla="*/ 326658 h 32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331" h="326657">
                <a:moveTo>
                  <a:pt x="129766" y="326658"/>
                </a:moveTo>
                <a:cubicBezTo>
                  <a:pt x="146934" y="326658"/>
                  <a:pt x="163329" y="322482"/>
                  <a:pt x="178332" y="314903"/>
                </a:cubicBezTo>
                <a:cubicBezTo>
                  <a:pt x="125126" y="295106"/>
                  <a:pt x="86459" y="234785"/>
                  <a:pt x="86459" y="163329"/>
                </a:cubicBezTo>
                <a:cubicBezTo>
                  <a:pt x="86459" y="91872"/>
                  <a:pt x="125126" y="31552"/>
                  <a:pt x="178332" y="11755"/>
                </a:cubicBezTo>
                <a:cubicBezTo>
                  <a:pt x="163329" y="4176"/>
                  <a:pt x="146934" y="0"/>
                  <a:pt x="129766" y="0"/>
                </a:cubicBezTo>
                <a:cubicBezTo>
                  <a:pt x="58155" y="0"/>
                  <a:pt x="0" y="73158"/>
                  <a:pt x="0" y="163329"/>
                </a:cubicBezTo>
                <a:cubicBezTo>
                  <a:pt x="0" y="253500"/>
                  <a:pt x="58155" y="326658"/>
                  <a:pt x="129766" y="326658"/>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Shape 41">
            <a:extLst>
              <a:ext uri="{FF2B5EF4-FFF2-40B4-BE49-F238E27FC236}">
                <a16:creationId xmlns:a16="http://schemas.microsoft.com/office/drawing/2014/main" id="{3BB4B3C3-7E37-4FB8-8DC9-B1E16CB9CF30}"/>
              </a:ext>
            </a:extLst>
          </p:cNvPr>
          <p:cNvSpPr/>
          <p:nvPr/>
        </p:nvSpPr>
        <p:spPr>
          <a:xfrm>
            <a:off x="7563078" y="3156151"/>
            <a:ext cx="866127" cy="1499702"/>
          </a:xfrm>
          <a:custGeom>
            <a:avLst/>
            <a:gdLst>
              <a:gd name="connsiteX0" fmla="*/ 1116855 w 1630192"/>
              <a:gd name="connsiteY0" fmla="*/ 1905040 h 2822682"/>
              <a:gd name="connsiteX1" fmla="*/ 1181660 w 1630192"/>
              <a:gd name="connsiteY1" fmla="*/ 1889264 h 2822682"/>
              <a:gd name="connsiteX2" fmla="*/ 1290855 w 1630192"/>
              <a:gd name="connsiteY2" fmla="*/ 1686031 h 2822682"/>
              <a:gd name="connsiteX3" fmla="*/ 1181660 w 1630192"/>
              <a:gd name="connsiteY3" fmla="*/ 1482798 h 2822682"/>
              <a:gd name="connsiteX4" fmla="*/ 1116855 w 1630192"/>
              <a:gd name="connsiteY4" fmla="*/ 1467022 h 2822682"/>
              <a:gd name="connsiteX5" fmla="*/ 942854 w 1630192"/>
              <a:gd name="connsiteY5" fmla="*/ 1686031 h 2822682"/>
              <a:gd name="connsiteX6" fmla="*/ 1116855 w 1630192"/>
              <a:gd name="connsiteY6" fmla="*/ 1905040 h 2822682"/>
              <a:gd name="connsiteX7" fmla="*/ 929088 w 1630192"/>
              <a:gd name="connsiteY7" fmla="*/ 2287379 h 2822682"/>
              <a:gd name="connsiteX8" fmla="*/ 1116855 w 1630192"/>
              <a:gd name="connsiteY8" fmla="*/ 2523711 h 2822682"/>
              <a:gd name="connsiteX9" fmla="*/ 1186764 w 1630192"/>
              <a:gd name="connsiteY9" fmla="*/ 2506697 h 2822682"/>
              <a:gd name="connsiteX10" fmla="*/ 1304466 w 1630192"/>
              <a:gd name="connsiteY10" fmla="*/ 2287224 h 2822682"/>
              <a:gd name="connsiteX11" fmla="*/ 1186764 w 1630192"/>
              <a:gd name="connsiteY11" fmla="*/ 2067751 h 2822682"/>
              <a:gd name="connsiteX12" fmla="*/ 1116855 w 1630192"/>
              <a:gd name="connsiteY12" fmla="*/ 2050737 h 2822682"/>
              <a:gd name="connsiteX13" fmla="*/ 929088 w 1630192"/>
              <a:gd name="connsiteY13" fmla="*/ 2287379 h 2822682"/>
              <a:gd name="connsiteX14" fmla="*/ 848042 w 1630192"/>
              <a:gd name="connsiteY14" fmla="*/ 709151 h 2822682"/>
              <a:gd name="connsiteX15" fmla="*/ 1035809 w 1630192"/>
              <a:gd name="connsiteY15" fmla="*/ 945483 h 2822682"/>
              <a:gd name="connsiteX16" fmla="*/ 1105718 w 1630192"/>
              <a:gd name="connsiteY16" fmla="*/ 928315 h 2822682"/>
              <a:gd name="connsiteX17" fmla="*/ 1223420 w 1630192"/>
              <a:gd name="connsiteY17" fmla="*/ 708996 h 2822682"/>
              <a:gd name="connsiteX18" fmla="*/ 1105718 w 1630192"/>
              <a:gd name="connsiteY18" fmla="*/ 489678 h 2822682"/>
              <a:gd name="connsiteX19" fmla="*/ 1035809 w 1630192"/>
              <a:gd name="connsiteY19" fmla="*/ 472509 h 2822682"/>
              <a:gd name="connsiteX20" fmla="*/ 848042 w 1630192"/>
              <a:gd name="connsiteY20" fmla="*/ 709151 h 2822682"/>
              <a:gd name="connsiteX21" fmla="*/ 1529353 w 1630192"/>
              <a:gd name="connsiteY21" fmla="*/ 0 h 2822682"/>
              <a:gd name="connsiteX22" fmla="*/ 1614729 w 1630192"/>
              <a:gd name="connsiteY22" fmla="*/ 683940 h 2822682"/>
              <a:gd name="connsiteX23" fmla="*/ 1418147 w 1630192"/>
              <a:gd name="connsiteY23" fmla="*/ 938523 h 2822682"/>
              <a:gd name="connsiteX24" fmla="*/ 1629113 w 1630192"/>
              <a:gd name="connsiteY24" fmla="*/ 1194807 h 2822682"/>
              <a:gd name="connsiteX25" fmla="*/ 1501667 w 1630192"/>
              <a:gd name="connsiteY25" fmla="*/ 2822683 h 2822682"/>
              <a:gd name="connsiteX26" fmla="*/ 180652 w 1630192"/>
              <a:gd name="connsiteY26" fmla="*/ 2461225 h 2822682"/>
              <a:gd name="connsiteX27" fmla="*/ 152348 w 1630192"/>
              <a:gd name="connsiteY27" fmla="*/ 1915712 h 2822682"/>
              <a:gd name="connsiteX28" fmla="*/ 305932 w 1630192"/>
              <a:gd name="connsiteY28" fmla="*/ 1731194 h 2822682"/>
              <a:gd name="connsiteX29" fmla="*/ 125126 w 1630192"/>
              <a:gd name="connsiteY29" fmla="*/ 1543582 h 2822682"/>
              <a:gd name="connsiteX30" fmla="*/ 0 w 1630192"/>
              <a:gd name="connsiteY30" fmla="*/ 736991 h 2822682"/>
              <a:gd name="connsiteX31" fmla="*/ 276700 w 1630192"/>
              <a:gd name="connsiteY31" fmla="*/ 525406 h 2822682"/>
              <a:gd name="connsiteX32" fmla="*/ 368418 w 1630192"/>
              <a:gd name="connsiteY32" fmla="*/ 549379 h 2822682"/>
              <a:gd name="connsiteX33" fmla="*/ 556185 w 1630192"/>
              <a:gd name="connsiteY33" fmla="*/ 361613 h 2822682"/>
              <a:gd name="connsiteX34" fmla="*/ 555875 w 1630192"/>
              <a:gd name="connsiteY34" fmla="*/ 353415 h 2822682"/>
              <a:gd name="connsiteX35" fmla="*/ 1529353 w 1630192"/>
              <a:gd name="connsiteY35" fmla="*/ 0 h 2822682"/>
              <a:gd name="connsiteX36" fmla="*/ 574590 w 1630192"/>
              <a:gd name="connsiteY36" fmla="*/ 2349864 h 2822682"/>
              <a:gd name="connsiteX37" fmla="*/ 633209 w 1630192"/>
              <a:gd name="connsiteY37" fmla="*/ 2335480 h 2822682"/>
              <a:gd name="connsiteX38" fmla="*/ 731887 w 1630192"/>
              <a:gd name="connsiteY38" fmla="*/ 2151735 h 2822682"/>
              <a:gd name="connsiteX39" fmla="*/ 633209 w 1630192"/>
              <a:gd name="connsiteY39" fmla="*/ 1967990 h 2822682"/>
              <a:gd name="connsiteX40" fmla="*/ 574590 w 1630192"/>
              <a:gd name="connsiteY40" fmla="*/ 1953606 h 2822682"/>
              <a:gd name="connsiteX41" fmla="*/ 417138 w 1630192"/>
              <a:gd name="connsiteY41" fmla="*/ 2151735 h 2822682"/>
              <a:gd name="connsiteX42" fmla="*/ 574590 w 1630192"/>
              <a:gd name="connsiteY42" fmla="*/ 2349864 h 2822682"/>
              <a:gd name="connsiteX43" fmla="*/ 662596 w 1630192"/>
              <a:gd name="connsiteY43" fmla="*/ 1199292 h 2822682"/>
              <a:gd name="connsiteX44" fmla="*/ 581395 w 1630192"/>
              <a:gd name="connsiteY44" fmla="*/ 1047718 h 2822682"/>
              <a:gd name="connsiteX45" fmla="*/ 532830 w 1630192"/>
              <a:gd name="connsiteY45" fmla="*/ 1035963 h 2822682"/>
              <a:gd name="connsiteX46" fmla="*/ 403064 w 1630192"/>
              <a:gd name="connsiteY46" fmla="*/ 1199292 h 2822682"/>
              <a:gd name="connsiteX47" fmla="*/ 532830 w 1630192"/>
              <a:gd name="connsiteY47" fmla="*/ 1362621 h 2822682"/>
              <a:gd name="connsiteX48" fmla="*/ 581395 w 1630192"/>
              <a:gd name="connsiteY48" fmla="*/ 1350866 h 2822682"/>
              <a:gd name="connsiteX49" fmla="*/ 662596 w 1630192"/>
              <a:gd name="connsiteY49" fmla="*/ 1199292 h 28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30192" h="2822682">
                <a:moveTo>
                  <a:pt x="1116855" y="1905040"/>
                </a:moveTo>
                <a:cubicBezTo>
                  <a:pt x="1139745" y="1905040"/>
                  <a:pt x="1161553" y="1899472"/>
                  <a:pt x="1181660" y="1889264"/>
                </a:cubicBezTo>
                <a:cubicBezTo>
                  <a:pt x="1245693" y="1856939"/>
                  <a:pt x="1290855" y="1778213"/>
                  <a:pt x="1290855" y="1686031"/>
                </a:cubicBezTo>
                <a:cubicBezTo>
                  <a:pt x="1290855" y="1593849"/>
                  <a:pt x="1245693" y="1515123"/>
                  <a:pt x="1181660" y="1482798"/>
                </a:cubicBezTo>
                <a:cubicBezTo>
                  <a:pt x="1161708" y="1472590"/>
                  <a:pt x="1139745" y="1467022"/>
                  <a:pt x="1116855" y="1467022"/>
                </a:cubicBezTo>
                <a:cubicBezTo>
                  <a:pt x="1020806" y="1467022"/>
                  <a:pt x="942854" y="1565081"/>
                  <a:pt x="942854" y="1686031"/>
                </a:cubicBezTo>
                <a:cubicBezTo>
                  <a:pt x="942854" y="1806981"/>
                  <a:pt x="1020806" y="1905040"/>
                  <a:pt x="1116855" y="1905040"/>
                </a:cubicBezTo>
                <a:close/>
                <a:moveTo>
                  <a:pt x="929088" y="2287379"/>
                </a:moveTo>
                <a:cubicBezTo>
                  <a:pt x="929088" y="2417918"/>
                  <a:pt x="1013227" y="2523711"/>
                  <a:pt x="1116855" y="2523711"/>
                </a:cubicBezTo>
                <a:cubicBezTo>
                  <a:pt x="1141601" y="2523711"/>
                  <a:pt x="1165111" y="2517679"/>
                  <a:pt x="1186764" y="2506697"/>
                </a:cubicBezTo>
                <a:cubicBezTo>
                  <a:pt x="1255746" y="2471742"/>
                  <a:pt x="1304466" y="2386675"/>
                  <a:pt x="1304466" y="2287224"/>
                </a:cubicBezTo>
                <a:cubicBezTo>
                  <a:pt x="1304466" y="2187773"/>
                  <a:pt x="1255591" y="2102706"/>
                  <a:pt x="1186764" y="2067751"/>
                </a:cubicBezTo>
                <a:cubicBezTo>
                  <a:pt x="1165111" y="2056769"/>
                  <a:pt x="1141601" y="2050737"/>
                  <a:pt x="1116855" y="2050737"/>
                </a:cubicBezTo>
                <a:cubicBezTo>
                  <a:pt x="1013227" y="2050892"/>
                  <a:pt x="929088" y="2156839"/>
                  <a:pt x="929088" y="2287379"/>
                </a:cubicBezTo>
                <a:close/>
                <a:moveTo>
                  <a:pt x="848042" y="709151"/>
                </a:moveTo>
                <a:cubicBezTo>
                  <a:pt x="848042" y="839690"/>
                  <a:pt x="932027" y="945483"/>
                  <a:pt x="1035809" y="945483"/>
                </a:cubicBezTo>
                <a:cubicBezTo>
                  <a:pt x="1060556" y="945483"/>
                  <a:pt x="1084220" y="939451"/>
                  <a:pt x="1105718" y="928315"/>
                </a:cubicBezTo>
                <a:cubicBezTo>
                  <a:pt x="1174855" y="893514"/>
                  <a:pt x="1223420" y="808447"/>
                  <a:pt x="1223420" y="708996"/>
                </a:cubicBezTo>
                <a:cubicBezTo>
                  <a:pt x="1223420" y="609545"/>
                  <a:pt x="1174700" y="524478"/>
                  <a:pt x="1105718" y="489678"/>
                </a:cubicBezTo>
                <a:cubicBezTo>
                  <a:pt x="1084220" y="478541"/>
                  <a:pt x="1060556" y="472509"/>
                  <a:pt x="1035809" y="472509"/>
                </a:cubicBezTo>
                <a:cubicBezTo>
                  <a:pt x="932027" y="472819"/>
                  <a:pt x="848042" y="578611"/>
                  <a:pt x="848042" y="709151"/>
                </a:cubicBezTo>
                <a:close/>
                <a:moveTo>
                  <a:pt x="1529353" y="0"/>
                </a:moveTo>
                <a:cubicBezTo>
                  <a:pt x="1568484" y="56454"/>
                  <a:pt x="1598025" y="328669"/>
                  <a:pt x="1614729" y="683940"/>
                </a:cubicBezTo>
                <a:cubicBezTo>
                  <a:pt x="1503678" y="701727"/>
                  <a:pt x="1418147" y="808911"/>
                  <a:pt x="1418147" y="938523"/>
                </a:cubicBezTo>
                <a:cubicBezTo>
                  <a:pt x="1418147" y="1073702"/>
                  <a:pt x="1511102" y="1184290"/>
                  <a:pt x="1629113" y="1194807"/>
                </a:cubicBezTo>
                <a:cubicBezTo>
                  <a:pt x="1637156" y="1902720"/>
                  <a:pt x="1600809" y="2685338"/>
                  <a:pt x="1501667" y="2822683"/>
                </a:cubicBezTo>
                <a:cubicBezTo>
                  <a:pt x="1223575" y="2753083"/>
                  <a:pt x="180652" y="2461225"/>
                  <a:pt x="180652" y="2461225"/>
                </a:cubicBezTo>
                <a:cubicBezTo>
                  <a:pt x="180652" y="2461225"/>
                  <a:pt x="171526" y="2219789"/>
                  <a:pt x="152348" y="1915712"/>
                </a:cubicBezTo>
                <a:cubicBezTo>
                  <a:pt x="239735" y="1899782"/>
                  <a:pt x="305932" y="1823221"/>
                  <a:pt x="305932" y="1731194"/>
                </a:cubicBezTo>
                <a:cubicBezTo>
                  <a:pt x="305932" y="1629887"/>
                  <a:pt x="225660" y="1547294"/>
                  <a:pt x="125126" y="1543582"/>
                </a:cubicBezTo>
                <a:cubicBezTo>
                  <a:pt x="95739" y="1194188"/>
                  <a:pt x="54443" y="852064"/>
                  <a:pt x="0" y="736991"/>
                </a:cubicBezTo>
                <a:cubicBezTo>
                  <a:pt x="94347" y="657492"/>
                  <a:pt x="186529" y="587273"/>
                  <a:pt x="276700" y="525406"/>
                </a:cubicBezTo>
                <a:cubicBezTo>
                  <a:pt x="303767" y="540718"/>
                  <a:pt x="335165" y="549379"/>
                  <a:pt x="368418" y="549379"/>
                </a:cubicBezTo>
                <a:cubicBezTo>
                  <a:pt x="472200" y="549379"/>
                  <a:pt x="556185" y="465395"/>
                  <a:pt x="556185" y="361613"/>
                </a:cubicBezTo>
                <a:cubicBezTo>
                  <a:pt x="556185" y="358829"/>
                  <a:pt x="556185" y="356199"/>
                  <a:pt x="555875" y="353415"/>
                </a:cubicBezTo>
                <a:cubicBezTo>
                  <a:pt x="945019" y="140902"/>
                  <a:pt x="1280183" y="67126"/>
                  <a:pt x="1529353" y="0"/>
                </a:cubicBezTo>
                <a:close/>
                <a:moveTo>
                  <a:pt x="574590" y="2349864"/>
                </a:moveTo>
                <a:cubicBezTo>
                  <a:pt x="595316" y="2349864"/>
                  <a:pt x="615268" y="2344915"/>
                  <a:pt x="633209" y="2335480"/>
                </a:cubicBezTo>
                <a:cubicBezTo>
                  <a:pt x="691055" y="2306248"/>
                  <a:pt x="731887" y="2234946"/>
                  <a:pt x="731887" y="2151735"/>
                </a:cubicBezTo>
                <a:cubicBezTo>
                  <a:pt x="731887" y="2068369"/>
                  <a:pt x="691055" y="1997068"/>
                  <a:pt x="633209" y="1967990"/>
                </a:cubicBezTo>
                <a:cubicBezTo>
                  <a:pt x="615113" y="1958710"/>
                  <a:pt x="595316" y="1953606"/>
                  <a:pt x="574590" y="1953606"/>
                </a:cubicBezTo>
                <a:cubicBezTo>
                  <a:pt x="487667" y="1953606"/>
                  <a:pt x="417138" y="2042385"/>
                  <a:pt x="417138" y="2151735"/>
                </a:cubicBezTo>
                <a:cubicBezTo>
                  <a:pt x="417138" y="2261240"/>
                  <a:pt x="487667" y="2349864"/>
                  <a:pt x="574590" y="2349864"/>
                </a:cubicBezTo>
                <a:close/>
                <a:moveTo>
                  <a:pt x="662596" y="1199292"/>
                </a:moveTo>
                <a:cubicBezTo>
                  <a:pt x="662596" y="1130620"/>
                  <a:pt x="628878" y="1072001"/>
                  <a:pt x="581395" y="1047718"/>
                </a:cubicBezTo>
                <a:cubicBezTo>
                  <a:pt x="566393" y="1040139"/>
                  <a:pt x="549998" y="1035963"/>
                  <a:pt x="532830" y="1035963"/>
                </a:cubicBezTo>
                <a:cubicBezTo>
                  <a:pt x="461219" y="1035963"/>
                  <a:pt x="403064" y="1109121"/>
                  <a:pt x="403064" y="1199292"/>
                </a:cubicBezTo>
                <a:cubicBezTo>
                  <a:pt x="403064" y="1289464"/>
                  <a:pt x="461219" y="1362621"/>
                  <a:pt x="532830" y="1362621"/>
                </a:cubicBezTo>
                <a:cubicBezTo>
                  <a:pt x="549998" y="1362621"/>
                  <a:pt x="566393" y="1358445"/>
                  <a:pt x="581395" y="1350866"/>
                </a:cubicBezTo>
                <a:cubicBezTo>
                  <a:pt x="628878" y="1326738"/>
                  <a:pt x="662596" y="1267965"/>
                  <a:pt x="662596" y="1199292"/>
                </a:cubicBez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DEDD9C63-AE61-4AB5-80A7-612FBB59AF76}"/>
              </a:ext>
            </a:extLst>
          </p:cNvPr>
          <p:cNvSpPr/>
          <p:nvPr/>
        </p:nvSpPr>
        <p:spPr>
          <a:xfrm>
            <a:off x="7509119" y="4025156"/>
            <a:ext cx="819259" cy="251128"/>
          </a:xfrm>
          <a:custGeom>
            <a:avLst/>
            <a:gdLst>
              <a:gd name="connsiteX0" fmla="*/ 0 w 1690825"/>
              <a:gd name="connsiteY0" fmla="*/ 518291 h 518290"/>
              <a:gd name="connsiteX1" fmla="*/ 1690826 w 1690825"/>
              <a:gd name="connsiteY1" fmla="*/ 0 h 518290"/>
            </a:gdLst>
            <a:ahLst/>
            <a:cxnLst>
              <a:cxn ang="0">
                <a:pos x="connsiteX0" y="connsiteY0"/>
              </a:cxn>
              <a:cxn ang="0">
                <a:pos x="connsiteX1" y="connsiteY1"/>
              </a:cxn>
            </a:cxnLst>
            <a:rect l="l" t="t" r="r" b="b"/>
            <a:pathLst>
              <a:path w="1690825" h="518290">
                <a:moveTo>
                  <a:pt x="0" y="518291"/>
                </a:moveTo>
                <a:lnTo>
                  <a:pt x="1690826" y="0"/>
                </a:lnTo>
              </a:path>
            </a:pathLst>
          </a:custGeom>
          <a:ln w="114300" cap="flat">
            <a:solidFill>
              <a:srgbClr val="003C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Shape 43">
            <a:extLst>
              <a:ext uri="{FF2B5EF4-FFF2-40B4-BE49-F238E27FC236}">
                <a16:creationId xmlns:a16="http://schemas.microsoft.com/office/drawing/2014/main" id="{00DF1B3E-FE82-4E28-BFEA-B19EB1EA8869}"/>
              </a:ext>
            </a:extLst>
          </p:cNvPr>
          <p:cNvSpPr/>
          <p:nvPr/>
        </p:nvSpPr>
        <p:spPr>
          <a:xfrm>
            <a:off x="7353367" y="3369807"/>
            <a:ext cx="207484" cy="1668162"/>
          </a:xfrm>
          <a:custGeom>
            <a:avLst/>
            <a:gdLst>
              <a:gd name="connsiteX0" fmla="*/ 123734 w 390518"/>
              <a:gd name="connsiteY0" fmla="*/ 0 h 3139751"/>
              <a:gd name="connsiteX1" fmla="*/ 218700 w 390518"/>
              <a:gd name="connsiteY1" fmla="*/ 760810 h 3139751"/>
              <a:gd name="connsiteX2" fmla="*/ 0 w 390518"/>
              <a:gd name="connsiteY2" fmla="*/ 1044006 h 3139751"/>
              <a:gd name="connsiteX3" fmla="*/ 234631 w 390518"/>
              <a:gd name="connsiteY3" fmla="*/ 1329058 h 3139751"/>
              <a:gd name="connsiteX4" fmla="*/ 92801 w 390518"/>
              <a:gd name="connsiteY4" fmla="*/ 3139752 h 3139751"/>
              <a:gd name="connsiteX5" fmla="*/ 286444 w 390518"/>
              <a:gd name="connsiteY5" fmla="*/ 3047570 h 3139751"/>
              <a:gd name="connsiteX6" fmla="*/ 324957 w 390518"/>
              <a:gd name="connsiteY6" fmla="*/ 178796 h 3139751"/>
              <a:gd name="connsiteX7" fmla="*/ 123734 w 390518"/>
              <a:gd name="connsiteY7" fmla="*/ 0 h 313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18" h="3139751">
                <a:moveTo>
                  <a:pt x="123734" y="0"/>
                </a:moveTo>
                <a:cubicBezTo>
                  <a:pt x="167196" y="62795"/>
                  <a:pt x="200140" y="365634"/>
                  <a:pt x="218700" y="760810"/>
                </a:cubicBezTo>
                <a:cubicBezTo>
                  <a:pt x="95121" y="780607"/>
                  <a:pt x="0" y="899856"/>
                  <a:pt x="0" y="1044006"/>
                </a:cubicBezTo>
                <a:cubicBezTo>
                  <a:pt x="0" y="1194343"/>
                  <a:pt x="103318" y="1317458"/>
                  <a:pt x="234631" y="1329058"/>
                </a:cubicBezTo>
                <a:cubicBezTo>
                  <a:pt x="243601" y="2116471"/>
                  <a:pt x="203233" y="2986940"/>
                  <a:pt x="92801" y="3139752"/>
                </a:cubicBezTo>
                <a:cubicBezTo>
                  <a:pt x="164257" y="3106343"/>
                  <a:pt x="228289" y="3076029"/>
                  <a:pt x="286444" y="3047570"/>
                </a:cubicBezTo>
                <a:cubicBezTo>
                  <a:pt x="422706" y="2572895"/>
                  <a:pt x="413891" y="772100"/>
                  <a:pt x="324957" y="178796"/>
                </a:cubicBezTo>
                <a:cubicBezTo>
                  <a:pt x="278092" y="126827"/>
                  <a:pt x="213905" y="60166"/>
                  <a:pt x="123734" y="0"/>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Shape 44">
            <a:extLst>
              <a:ext uri="{FF2B5EF4-FFF2-40B4-BE49-F238E27FC236}">
                <a16:creationId xmlns:a16="http://schemas.microsoft.com/office/drawing/2014/main" id="{9D45B114-FC4D-4BDD-8762-63B70445CC78}"/>
              </a:ext>
            </a:extLst>
          </p:cNvPr>
          <p:cNvSpPr/>
          <p:nvPr/>
        </p:nvSpPr>
        <p:spPr>
          <a:xfrm>
            <a:off x="7064356" y="4581896"/>
            <a:ext cx="152271" cy="279396"/>
          </a:xfrm>
          <a:custGeom>
            <a:avLst/>
            <a:gdLst>
              <a:gd name="connsiteX0" fmla="*/ 286599 w 286598"/>
              <a:gd name="connsiteY0" fmla="*/ 18869 h 525869"/>
              <a:gd name="connsiteX1" fmla="*/ 208801 w 286598"/>
              <a:gd name="connsiteY1" fmla="*/ 0 h 525869"/>
              <a:gd name="connsiteX2" fmla="*/ 0 w 286598"/>
              <a:gd name="connsiteY2" fmla="*/ 262935 h 525869"/>
              <a:gd name="connsiteX3" fmla="*/ 208801 w 286598"/>
              <a:gd name="connsiteY3" fmla="*/ 525870 h 525869"/>
              <a:gd name="connsiteX4" fmla="*/ 286599 w 286598"/>
              <a:gd name="connsiteY4" fmla="*/ 507000 h 525869"/>
              <a:gd name="connsiteX5" fmla="*/ 139201 w 286598"/>
              <a:gd name="connsiteY5" fmla="*/ 262935 h 525869"/>
              <a:gd name="connsiteX6" fmla="*/ 286599 w 286598"/>
              <a:gd name="connsiteY6" fmla="*/ 18869 h 5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598" h="525869">
                <a:moveTo>
                  <a:pt x="286599" y="18869"/>
                </a:moveTo>
                <a:cubicBezTo>
                  <a:pt x="262471" y="6651"/>
                  <a:pt x="236332" y="0"/>
                  <a:pt x="208801" y="0"/>
                </a:cubicBezTo>
                <a:cubicBezTo>
                  <a:pt x="93574" y="0"/>
                  <a:pt x="0" y="117702"/>
                  <a:pt x="0" y="262935"/>
                </a:cubicBezTo>
                <a:cubicBezTo>
                  <a:pt x="0" y="408168"/>
                  <a:pt x="93574" y="525870"/>
                  <a:pt x="208801" y="525870"/>
                </a:cubicBezTo>
                <a:cubicBezTo>
                  <a:pt x="236332" y="525870"/>
                  <a:pt x="262471" y="519219"/>
                  <a:pt x="286599" y="507000"/>
                </a:cubicBezTo>
                <a:cubicBezTo>
                  <a:pt x="201223" y="474829"/>
                  <a:pt x="139201" y="377698"/>
                  <a:pt x="139201" y="262935"/>
                </a:cubicBezTo>
                <a:cubicBezTo>
                  <a:pt x="139201" y="148172"/>
                  <a:pt x="201223" y="51040"/>
                  <a:pt x="286599" y="1886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Shape 45">
            <a:extLst>
              <a:ext uri="{FF2B5EF4-FFF2-40B4-BE49-F238E27FC236}">
                <a16:creationId xmlns:a16="http://schemas.microsoft.com/office/drawing/2014/main" id="{181F319F-813A-4934-A873-3AA48983D200}"/>
              </a:ext>
            </a:extLst>
          </p:cNvPr>
          <p:cNvSpPr/>
          <p:nvPr/>
        </p:nvSpPr>
        <p:spPr>
          <a:xfrm>
            <a:off x="7072491" y="4236758"/>
            <a:ext cx="141095" cy="258852"/>
          </a:xfrm>
          <a:custGeom>
            <a:avLst/>
            <a:gdLst>
              <a:gd name="connsiteX0" fmla="*/ 0 w 265564"/>
              <a:gd name="connsiteY0" fmla="*/ 243601 h 487202"/>
              <a:gd name="connsiteX1" fmla="*/ 193489 w 265564"/>
              <a:gd name="connsiteY1" fmla="*/ 487203 h 487202"/>
              <a:gd name="connsiteX2" fmla="*/ 265564 w 265564"/>
              <a:gd name="connsiteY2" fmla="*/ 469725 h 487202"/>
              <a:gd name="connsiteX3" fmla="*/ 128993 w 265564"/>
              <a:gd name="connsiteY3" fmla="*/ 243601 h 487202"/>
              <a:gd name="connsiteX4" fmla="*/ 265564 w 265564"/>
              <a:gd name="connsiteY4" fmla="*/ 17478 h 487202"/>
              <a:gd name="connsiteX5" fmla="*/ 193489 w 265564"/>
              <a:gd name="connsiteY5" fmla="*/ 0 h 487202"/>
              <a:gd name="connsiteX6" fmla="*/ 0 w 265564"/>
              <a:gd name="connsiteY6" fmla="*/ 243601 h 48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64" h="487202">
                <a:moveTo>
                  <a:pt x="0" y="243601"/>
                </a:moveTo>
                <a:cubicBezTo>
                  <a:pt x="0" y="378162"/>
                  <a:pt x="86614" y="487203"/>
                  <a:pt x="193489" y="487203"/>
                </a:cubicBezTo>
                <a:cubicBezTo>
                  <a:pt x="219009" y="487203"/>
                  <a:pt x="243292" y="481016"/>
                  <a:pt x="265564" y="469725"/>
                </a:cubicBezTo>
                <a:cubicBezTo>
                  <a:pt x="186529" y="440029"/>
                  <a:pt x="128993" y="350013"/>
                  <a:pt x="128993" y="243601"/>
                </a:cubicBezTo>
                <a:cubicBezTo>
                  <a:pt x="128993" y="137190"/>
                  <a:pt x="186529" y="47174"/>
                  <a:pt x="265564" y="17478"/>
                </a:cubicBezTo>
                <a:cubicBezTo>
                  <a:pt x="243292" y="6187"/>
                  <a:pt x="219009" y="0"/>
                  <a:pt x="193489" y="0"/>
                </a:cubicBezTo>
                <a:cubicBezTo>
                  <a:pt x="86614" y="0"/>
                  <a:pt x="0" y="109041"/>
                  <a:pt x="0" y="243601"/>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Shape 46">
            <a:extLst>
              <a:ext uri="{FF2B5EF4-FFF2-40B4-BE49-F238E27FC236}">
                <a16:creationId xmlns:a16="http://schemas.microsoft.com/office/drawing/2014/main" id="{33BA11F9-4EA5-4B11-85A3-01C1FDE989F7}"/>
              </a:ext>
            </a:extLst>
          </p:cNvPr>
          <p:cNvSpPr/>
          <p:nvPr/>
        </p:nvSpPr>
        <p:spPr>
          <a:xfrm>
            <a:off x="7016447" y="3649204"/>
            <a:ext cx="152271" cy="279396"/>
          </a:xfrm>
          <a:custGeom>
            <a:avLst/>
            <a:gdLst>
              <a:gd name="connsiteX0" fmla="*/ 286599 w 286598"/>
              <a:gd name="connsiteY0" fmla="*/ 506846 h 525869"/>
              <a:gd name="connsiteX1" fmla="*/ 139201 w 286598"/>
              <a:gd name="connsiteY1" fmla="*/ 262935 h 525869"/>
              <a:gd name="connsiteX2" fmla="*/ 286599 w 286598"/>
              <a:gd name="connsiteY2" fmla="*/ 19024 h 525869"/>
              <a:gd name="connsiteX3" fmla="*/ 208801 w 286598"/>
              <a:gd name="connsiteY3" fmla="*/ 0 h 525869"/>
              <a:gd name="connsiteX4" fmla="*/ 0 w 286598"/>
              <a:gd name="connsiteY4" fmla="*/ 262935 h 525869"/>
              <a:gd name="connsiteX5" fmla="*/ 208801 w 286598"/>
              <a:gd name="connsiteY5" fmla="*/ 525870 h 525869"/>
              <a:gd name="connsiteX6" fmla="*/ 286599 w 286598"/>
              <a:gd name="connsiteY6" fmla="*/ 506846 h 5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598" h="525869">
                <a:moveTo>
                  <a:pt x="286599" y="506846"/>
                </a:moveTo>
                <a:cubicBezTo>
                  <a:pt x="201222" y="474829"/>
                  <a:pt x="139201" y="377698"/>
                  <a:pt x="139201" y="262935"/>
                </a:cubicBezTo>
                <a:cubicBezTo>
                  <a:pt x="139201" y="148172"/>
                  <a:pt x="201222" y="51040"/>
                  <a:pt x="286599" y="19024"/>
                </a:cubicBezTo>
                <a:cubicBezTo>
                  <a:pt x="262626" y="6651"/>
                  <a:pt x="236332" y="0"/>
                  <a:pt x="208801" y="0"/>
                </a:cubicBezTo>
                <a:cubicBezTo>
                  <a:pt x="93419" y="0"/>
                  <a:pt x="0" y="117702"/>
                  <a:pt x="0" y="262935"/>
                </a:cubicBezTo>
                <a:cubicBezTo>
                  <a:pt x="0" y="408168"/>
                  <a:pt x="93419" y="525870"/>
                  <a:pt x="208801" y="525870"/>
                </a:cubicBezTo>
                <a:cubicBezTo>
                  <a:pt x="236332" y="525870"/>
                  <a:pt x="262626" y="519219"/>
                  <a:pt x="286599" y="506846"/>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Shape 47">
            <a:extLst>
              <a:ext uri="{FF2B5EF4-FFF2-40B4-BE49-F238E27FC236}">
                <a16:creationId xmlns:a16="http://schemas.microsoft.com/office/drawing/2014/main" id="{4D10E351-09D7-4869-922A-25C3682F2DF1}"/>
              </a:ext>
            </a:extLst>
          </p:cNvPr>
          <p:cNvSpPr/>
          <p:nvPr/>
        </p:nvSpPr>
        <p:spPr>
          <a:xfrm>
            <a:off x="6761785" y="4524373"/>
            <a:ext cx="127700" cy="234200"/>
          </a:xfrm>
          <a:custGeom>
            <a:avLst/>
            <a:gdLst>
              <a:gd name="connsiteX0" fmla="*/ 240353 w 240353"/>
              <a:gd name="connsiteY0" fmla="*/ 15931 h 440802"/>
              <a:gd name="connsiteX1" fmla="*/ 175084 w 240353"/>
              <a:gd name="connsiteY1" fmla="*/ 0 h 440802"/>
              <a:gd name="connsiteX2" fmla="*/ 0 w 240353"/>
              <a:gd name="connsiteY2" fmla="*/ 220401 h 440802"/>
              <a:gd name="connsiteX3" fmla="*/ 175084 w 240353"/>
              <a:gd name="connsiteY3" fmla="*/ 440803 h 440802"/>
              <a:gd name="connsiteX4" fmla="*/ 240353 w 240353"/>
              <a:gd name="connsiteY4" fmla="*/ 424872 h 440802"/>
              <a:gd name="connsiteX5" fmla="*/ 116774 w 240353"/>
              <a:gd name="connsiteY5" fmla="*/ 220401 h 440802"/>
              <a:gd name="connsiteX6" fmla="*/ 240353 w 240353"/>
              <a:gd name="connsiteY6" fmla="*/ 15931 h 44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353" h="440802">
                <a:moveTo>
                  <a:pt x="240353" y="15931"/>
                </a:moveTo>
                <a:cubicBezTo>
                  <a:pt x="220247" y="5568"/>
                  <a:pt x="198129" y="0"/>
                  <a:pt x="175084" y="0"/>
                </a:cubicBezTo>
                <a:cubicBezTo>
                  <a:pt x="78416" y="0"/>
                  <a:pt x="0" y="98678"/>
                  <a:pt x="0" y="220401"/>
                </a:cubicBezTo>
                <a:cubicBezTo>
                  <a:pt x="0" y="342125"/>
                  <a:pt x="78416" y="440803"/>
                  <a:pt x="175084" y="440803"/>
                </a:cubicBezTo>
                <a:cubicBezTo>
                  <a:pt x="198129" y="440803"/>
                  <a:pt x="220247" y="435235"/>
                  <a:pt x="240353" y="424872"/>
                </a:cubicBezTo>
                <a:cubicBezTo>
                  <a:pt x="168742" y="397960"/>
                  <a:pt x="116774" y="316605"/>
                  <a:pt x="116774" y="220401"/>
                </a:cubicBezTo>
                <a:cubicBezTo>
                  <a:pt x="116774" y="124198"/>
                  <a:pt x="168742" y="42843"/>
                  <a:pt x="240353" y="15931"/>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Shape 48">
            <a:extLst>
              <a:ext uri="{FF2B5EF4-FFF2-40B4-BE49-F238E27FC236}">
                <a16:creationId xmlns:a16="http://schemas.microsoft.com/office/drawing/2014/main" id="{2172FCDB-33FD-48A7-8A96-C83209E509D4}"/>
              </a:ext>
            </a:extLst>
          </p:cNvPr>
          <p:cNvSpPr/>
          <p:nvPr/>
        </p:nvSpPr>
        <p:spPr>
          <a:xfrm>
            <a:off x="6753486" y="3982015"/>
            <a:ext cx="105349" cy="193112"/>
          </a:xfrm>
          <a:custGeom>
            <a:avLst/>
            <a:gdLst>
              <a:gd name="connsiteX0" fmla="*/ 144305 w 198283"/>
              <a:gd name="connsiteY0" fmla="*/ 363469 h 363468"/>
              <a:gd name="connsiteX1" fmla="*/ 198284 w 198283"/>
              <a:gd name="connsiteY1" fmla="*/ 350322 h 363468"/>
              <a:gd name="connsiteX2" fmla="*/ 96203 w 198283"/>
              <a:gd name="connsiteY2" fmla="*/ 181734 h 363468"/>
              <a:gd name="connsiteX3" fmla="*/ 198284 w 198283"/>
              <a:gd name="connsiteY3" fmla="*/ 13147 h 363468"/>
              <a:gd name="connsiteX4" fmla="*/ 144305 w 198283"/>
              <a:gd name="connsiteY4" fmla="*/ 0 h 363468"/>
              <a:gd name="connsiteX5" fmla="*/ 0 w 198283"/>
              <a:gd name="connsiteY5" fmla="*/ 181734 h 363468"/>
              <a:gd name="connsiteX6" fmla="*/ 144305 w 198283"/>
              <a:gd name="connsiteY6" fmla="*/ 363469 h 36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283" h="363468">
                <a:moveTo>
                  <a:pt x="144305" y="363469"/>
                </a:moveTo>
                <a:cubicBezTo>
                  <a:pt x="163329" y="363469"/>
                  <a:pt x="181580" y="358829"/>
                  <a:pt x="198284" y="350322"/>
                </a:cubicBezTo>
                <a:cubicBezTo>
                  <a:pt x="139201" y="328359"/>
                  <a:pt x="96203" y="261234"/>
                  <a:pt x="96203" y="181734"/>
                </a:cubicBezTo>
                <a:cubicBezTo>
                  <a:pt x="96203" y="102235"/>
                  <a:pt x="139201" y="35109"/>
                  <a:pt x="198284" y="13147"/>
                </a:cubicBezTo>
                <a:cubicBezTo>
                  <a:pt x="181580" y="4640"/>
                  <a:pt x="163329" y="0"/>
                  <a:pt x="144305" y="0"/>
                </a:cubicBezTo>
                <a:cubicBezTo>
                  <a:pt x="64651" y="0"/>
                  <a:pt x="0" y="81355"/>
                  <a:pt x="0" y="181734"/>
                </a:cubicBezTo>
                <a:cubicBezTo>
                  <a:pt x="0" y="282114"/>
                  <a:pt x="64651" y="363469"/>
                  <a:pt x="144305" y="36346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65DF1185-4535-4A7D-9CB0-B4FD89FD3384}"/>
              </a:ext>
            </a:extLst>
          </p:cNvPr>
          <p:cNvSpPr/>
          <p:nvPr/>
        </p:nvSpPr>
        <p:spPr>
          <a:xfrm>
            <a:off x="6515177" y="3369807"/>
            <a:ext cx="963491" cy="1668162"/>
          </a:xfrm>
          <a:custGeom>
            <a:avLst/>
            <a:gdLst>
              <a:gd name="connsiteX0" fmla="*/ 1242444 w 1813447"/>
              <a:gd name="connsiteY0" fmla="*/ 2118946 h 3139751"/>
              <a:gd name="connsiteX1" fmla="*/ 1314520 w 1813447"/>
              <a:gd name="connsiteY1" fmla="*/ 2101468 h 3139751"/>
              <a:gd name="connsiteX2" fmla="*/ 1435934 w 1813447"/>
              <a:gd name="connsiteY2" fmla="*/ 1875344 h 3139751"/>
              <a:gd name="connsiteX3" fmla="*/ 1314520 w 1813447"/>
              <a:gd name="connsiteY3" fmla="*/ 1649220 h 3139751"/>
              <a:gd name="connsiteX4" fmla="*/ 1242444 w 1813447"/>
              <a:gd name="connsiteY4" fmla="*/ 1631743 h 3139751"/>
              <a:gd name="connsiteX5" fmla="*/ 1048955 w 1813447"/>
              <a:gd name="connsiteY5" fmla="*/ 1875344 h 3139751"/>
              <a:gd name="connsiteX6" fmla="*/ 1242444 w 1813447"/>
              <a:gd name="connsiteY6" fmla="*/ 2118946 h 3139751"/>
              <a:gd name="connsiteX7" fmla="*/ 1033643 w 1813447"/>
              <a:gd name="connsiteY7" fmla="*/ 2544281 h 3139751"/>
              <a:gd name="connsiteX8" fmla="*/ 1242444 w 1813447"/>
              <a:gd name="connsiteY8" fmla="*/ 2807216 h 3139751"/>
              <a:gd name="connsiteX9" fmla="*/ 1320242 w 1813447"/>
              <a:gd name="connsiteY9" fmla="*/ 2788347 h 3139751"/>
              <a:gd name="connsiteX10" fmla="*/ 1451246 w 1813447"/>
              <a:gd name="connsiteY10" fmla="*/ 2544281 h 3139751"/>
              <a:gd name="connsiteX11" fmla="*/ 1320242 w 1813447"/>
              <a:gd name="connsiteY11" fmla="*/ 2300216 h 3139751"/>
              <a:gd name="connsiteX12" fmla="*/ 1242444 w 1813447"/>
              <a:gd name="connsiteY12" fmla="*/ 2281347 h 3139751"/>
              <a:gd name="connsiteX13" fmla="*/ 1033643 w 1813447"/>
              <a:gd name="connsiteY13" fmla="*/ 2544281 h 3139751"/>
              <a:gd name="connsiteX14" fmla="*/ 943472 w 1813447"/>
              <a:gd name="connsiteY14" fmla="*/ 788805 h 3139751"/>
              <a:gd name="connsiteX15" fmla="*/ 1152273 w 1813447"/>
              <a:gd name="connsiteY15" fmla="*/ 1051739 h 3139751"/>
              <a:gd name="connsiteX16" fmla="*/ 1230071 w 1813447"/>
              <a:gd name="connsiteY16" fmla="*/ 1032715 h 3139751"/>
              <a:gd name="connsiteX17" fmla="*/ 1361074 w 1813447"/>
              <a:gd name="connsiteY17" fmla="*/ 788805 h 3139751"/>
              <a:gd name="connsiteX18" fmla="*/ 1230071 w 1813447"/>
              <a:gd name="connsiteY18" fmla="*/ 544894 h 3139751"/>
              <a:gd name="connsiteX19" fmla="*/ 1152273 w 1813447"/>
              <a:gd name="connsiteY19" fmla="*/ 525870 h 3139751"/>
              <a:gd name="connsiteX20" fmla="*/ 943472 w 1813447"/>
              <a:gd name="connsiteY20" fmla="*/ 788805 h 3139751"/>
              <a:gd name="connsiteX21" fmla="*/ 1701343 w 1813447"/>
              <a:gd name="connsiteY21" fmla="*/ 0 h 3139751"/>
              <a:gd name="connsiteX22" fmla="*/ 1796309 w 1813447"/>
              <a:gd name="connsiteY22" fmla="*/ 760810 h 3139751"/>
              <a:gd name="connsiteX23" fmla="*/ 1577609 w 1813447"/>
              <a:gd name="connsiteY23" fmla="*/ 1044006 h 3139751"/>
              <a:gd name="connsiteX24" fmla="*/ 1812240 w 1813447"/>
              <a:gd name="connsiteY24" fmla="*/ 1329058 h 3139751"/>
              <a:gd name="connsiteX25" fmla="*/ 1670410 w 1813447"/>
              <a:gd name="connsiteY25" fmla="*/ 3139752 h 3139751"/>
              <a:gd name="connsiteX26" fmla="*/ 201068 w 1813447"/>
              <a:gd name="connsiteY26" fmla="*/ 2737616 h 3139751"/>
              <a:gd name="connsiteX27" fmla="*/ 169516 w 1813447"/>
              <a:gd name="connsiteY27" fmla="*/ 2130855 h 3139751"/>
              <a:gd name="connsiteX28" fmla="*/ 340269 w 1813447"/>
              <a:gd name="connsiteY28" fmla="*/ 1925611 h 3139751"/>
              <a:gd name="connsiteX29" fmla="*/ 139201 w 1813447"/>
              <a:gd name="connsiteY29" fmla="*/ 1716965 h 3139751"/>
              <a:gd name="connsiteX30" fmla="*/ 0 w 1813447"/>
              <a:gd name="connsiteY30" fmla="*/ 819738 h 3139751"/>
              <a:gd name="connsiteX31" fmla="*/ 307789 w 1813447"/>
              <a:gd name="connsiteY31" fmla="*/ 584334 h 3139751"/>
              <a:gd name="connsiteX32" fmla="*/ 409869 w 1813447"/>
              <a:gd name="connsiteY32" fmla="*/ 610937 h 3139751"/>
              <a:gd name="connsiteX33" fmla="*/ 618670 w 1813447"/>
              <a:gd name="connsiteY33" fmla="*/ 402136 h 3139751"/>
              <a:gd name="connsiteX34" fmla="*/ 618361 w 1813447"/>
              <a:gd name="connsiteY34" fmla="*/ 393010 h 3139751"/>
              <a:gd name="connsiteX35" fmla="*/ 1701343 w 1813447"/>
              <a:gd name="connsiteY35" fmla="*/ 0 h 3139751"/>
              <a:gd name="connsiteX36" fmla="*/ 639241 w 1813447"/>
              <a:gd name="connsiteY36" fmla="*/ 2613882 h 3139751"/>
              <a:gd name="connsiteX37" fmla="*/ 704511 w 1813447"/>
              <a:gd name="connsiteY37" fmla="*/ 2597951 h 3139751"/>
              <a:gd name="connsiteX38" fmla="*/ 814325 w 1813447"/>
              <a:gd name="connsiteY38" fmla="*/ 2393481 h 3139751"/>
              <a:gd name="connsiteX39" fmla="*/ 704511 w 1813447"/>
              <a:gd name="connsiteY39" fmla="*/ 2189010 h 3139751"/>
              <a:gd name="connsiteX40" fmla="*/ 639241 w 1813447"/>
              <a:gd name="connsiteY40" fmla="*/ 2173079 h 3139751"/>
              <a:gd name="connsiteX41" fmla="*/ 464157 w 1813447"/>
              <a:gd name="connsiteY41" fmla="*/ 2393481 h 3139751"/>
              <a:gd name="connsiteX42" fmla="*/ 639241 w 1813447"/>
              <a:gd name="connsiteY42" fmla="*/ 2613882 h 3139751"/>
              <a:gd name="connsiteX43" fmla="*/ 737146 w 1813447"/>
              <a:gd name="connsiteY43" fmla="*/ 1334008 h 3139751"/>
              <a:gd name="connsiteX44" fmla="*/ 646820 w 1813447"/>
              <a:gd name="connsiteY44" fmla="*/ 1165420 h 3139751"/>
              <a:gd name="connsiteX45" fmla="*/ 592841 w 1813447"/>
              <a:gd name="connsiteY45" fmla="*/ 1152273 h 3139751"/>
              <a:gd name="connsiteX46" fmla="*/ 448536 w 1813447"/>
              <a:gd name="connsiteY46" fmla="*/ 1334008 h 3139751"/>
              <a:gd name="connsiteX47" fmla="*/ 592841 w 1813447"/>
              <a:gd name="connsiteY47" fmla="*/ 1515742 h 3139751"/>
              <a:gd name="connsiteX48" fmla="*/ 646820 w 1813447"/>
              <a:gd name="connsiteY48" fmla="*/ 1502595 h 3139751"/>
              <a:gd name="connsiteX49" fmla="*/ 737146 w 1813447"/>
              <a:gd name="connsiteY49" fmla="*/ 1334008 h 313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13447" h="3139751">
                <a:moveTo>
                  <a:pt x="1242444" y="2118946"/>
                </a:moveTo>
                <a:cubicBezTo>
                  <a:pt x="1267965" y="2118946"/>
                  <a:pt x="1292247" y="2112759"/>
                  <a:pt x="1314520" y="2101468"/>
                </a:cubicBezTo>
                <a:cubicBezTo>
                  <a:pt x="1385667" y="2065431"/>
                  <a:pt x="1435934" y="1977889"/>
                  <a:pt x="1435934" y="1875344"/>
                </a:cubicBezTo>
                <a:cubicBezTo>
                  <a:pt x="1435934" y="1772800"/>
                  <a:pt x="1385667" y="1685258"/>
                  <a:pt x="1314520" y="1649220"/>
                </a:cubicBezTo>
                <a:cubicBezTo>
                  <a:pt x="1292247" y="1637929"/>
                  <a:pt x="1267965" y="1631743"/>
                  <a:pt x="1242444" y="1631743"/>
                </a:cubicBezTo>
                <a:cubicBezTo>
                  <a:pt x="1135569" y="1631743"/>
                  <a:pt x="1048955" y="1740783"/>
                  <a:pt x="1048955" y="1875344"/>
                </a:cubicBezTo>
                <a:cubicBezTo>
                  <a:pt x="1048955" y="2009905"/>
                  <a:pt x="1135569" y="2118946"/>
                  <a:pt x="1242444" y="2118946"/>
                </a:cubicBezTo>
                <a:close/>
                <a:moveTo>
                  <a:pt x="1033643" y="2544281"/>
                </a:moveTo>
                <a:cubicBezTo>
                  <a:pt x="1033643" y="2689514"/>
                  <a:pt x="1127217" y="2807216"/>
                  <a:pt x="1242444" y="2807216"/>
                </a:cubicBezTo>
                <a:cubicBezTo>
                  <a:pt x="1269975" y="2807216"/>
                  <a:pt x="1296114" y="2800566"/>
                  <a:pt x="1320242" y="2788347"/>
                </a:cubicBezTo>
                <a:cubicBezTo>
                  <a:pt x="1396957" y="2749525"/>
                  <a:pt x="1451246" y="2654869"/>
                  <a:pt x="1451246" y="2544281"/>
                </a:cubicBezTo>
                <a:cubicBezTo>
                  <a:pt x="1451246" y="2433694"/>
                  <a:pt x="1396957" y="2339038"/>
                  <a:pt x="1320242" y="2300216"/>
                </a:cubicBezTo>
                <a:cubicBezTo>
                  <a:pt x="1296114" y="2287997"/>
                  <a:pt x="1269975" y="2281347"/>
                  <a:pt x="1242444" y="2281347"/>
                </a:cubicBezTo>
                <a:cubicBezTo>
                  <a:pt x="1127217" y="2281347"/>
                  <a:pt x="1033643" y="2399049"/>
                  <a:pt x="1033643" y="2544281"/>
                </a:cubicBezTo>
                <a:close/>
                <a:moveTo>
                  <a:pt x="943472" y="788805"/>
                </a:moveTo>
                <a:cubicBezTo>
                  <a:pt x="943472" y="934037"/>
                  <a:pt x="1036891" y="1051739"/>
                  <a:pt x="1152273" y="1051739"/>
                </a:cubicBezTo>
                <a:cubicBezTo>
                  <a:pt x="1179804" y="1051739"/>
                  <a:pt x="1206098" y="1045089"/>
                  <a:pt x="1230071" y="1032715"/>
                </a:cubicBezTo>
                <a:cubicBezTo>
                  <a:pt x="1306941" y="994048"/>
                  <a:pt x="1361074" y="899392"/>
                  <a:pt x="1361074" y="788805"/>
                </a:cubicBezTo>
                <a:cubicBezTo>
                  <a:pt x="1361074" y="678217"/>
                  <a:pt x="1306941" y="583561"/>
                  <a:pt x="1230071" y="544894"/>
                </a:cubicBezTo>
                <a:cubicBezTo>
                  <a:pt x="1206098" y="532520"/>
                  <a:pt x="1179804" y="525870"/>
                  <a:pt x="1152273" y="525870"/>
                </a:cubicBezTo>
                <a:cubicBezTo>
                  <a:pt x="1036891" y="525870"/>
                  <a:pt x="943472" y="643572"/>
                  <a:pt x="943472" y="788805"/>
                </a:cubicBezTo>
                <a:close/>
                <a:moveTo>
                  <a:pt x="1701343" y="0"/>
                </a:moveTo>
                <a:cubicBezTo>
                  <a:pt x="1744805" y="62795"/>
                  <a:pt x="1777749" y="365634"/>
                  <a:pt x="1796309" y="760810"/>
                </a:cubicBezTo>
                <a:cubicBezTo>
                  <a:pt x="1672730" y="780607"/>
                  <a:pt x="1577609" y="899856"/>
                  <a:pt x="1577609" y="1044006"/>
                </a:cubicBezTo>
                <a:cubicBezTo>
                  <a:pt x="1577609" y="1194343"/>
                  <a:pt x="1680927" y="1317458"/>
                  <a:pt x="1812240" y="1329058"/>
                </a:cubicBezTo>
                <a:cubicBezTo>
                  <a:pt x="1821210" y="2116471"/>
                  <a:pt x="1780842" y="2986940"/>
                  <a:pt x="1670410" y="3139752"/>
                </a:cubicBezTo>
                <a:cubicBezTo>
                  <a:pt x="1361074" y="3062418"/>
                  <a:pt x="201068" y="2737616"/>
                  <a:pt x="201068" y="2737616"/>
                </a:cubicBezTo>
                <a:cubicBezTo>
                  <a:pt x="201068" y="2737616"/>
                  <a:pt x="190860" y="2469113"/>
                  <a:pt x="169516" y="2130855"/>
                </a:cubicBezTo>
                <a:cubicBezTo>
                  <a:pt x="266647" y="2113068"/>
                  <a:pt x="340269" y="2028001"/>
                  <a:pt x="340269" y="1925611"/>
                </a:cubicBezTo>
                <a:cubicBezTo>
                  <a:pt x="340269" y="1812859"/>
                  <a:pt x="251025" y="1720986"/>
                  <a:pt x="139201" y="1716965"/>
                </a:cubicBezTo>
                <a:cubicBezTo>
                  <a:pt x="106566" y="1328285"/>
                  <a:pt x="60630" y="947803"/>
                  <a:pt x="0" y="819738"/>
                </a:cubicBezTo>
                <a:cubicBezTo>
                  <a:pt x="104865" y="731268"/>
                  <a:pt x="207564" y="653161"/>
                  <a:pt x="307789" y="584334"/>
                </a:cubicBezTo>
                <a:cubicBezTo>
                  <a:pt x="337949" y="601347"/>
                  <a:pt x="372749" y="610937"/>
                  <a:pt x="409869" y="610937"/>
                </a:cubicBezTo>
                <a:cubicBezTo>
                  <a:pt x="525251" y="610937"/>
                  <a:pt x="618670" y="517518"/>
                  <a:pt x="618670" y="402136"/>
                </a:cubicBezTo>
                <a:cubicBezTo>
                  <a:pt x="618670" y="399042"/>
                  <a:pt x="618670" y="396104"/>
                  <a:pt x="618361" y="393010"/>
                </a:cubicBezTo>
                <a:cubicBezTo>
                  <a:pt x="1051275" y="156678"/>
                  <a:pt x="1424179" y="74704"/>
                  <a:pt x="1701343" y="0"/>
                </a:cubicBezTo>
                <a:close/>
                <a:moveTo>
                  <a:pt x="639241" y="2613882"/>
                </a:moveTo>
                <a:cubicBezTo>
                  <a:pt x="662287" y="2613882"/>
                  <a:pt x="684404" y="2608314"/>
                  <a:pt x="704511" y="2597951"/>
                </a:cubicBezTo>
                <a:cubicBezTo>
                  <a:pt x="768852" y="2565471"/>
                  <a:pt x="814325" y="2486127"/>
                  <a:pt x="814325" y="2393481"/>
                </a:cubicBezTo>
                <a:cubicBezTo>
                  <a:pt x="814325" y="2300835"/>
                  <a:pt x="768852" y="2221490"/>
                  <a:pt x="704511" y="2189010"/>
                </a:cubicBezTo>
                <a:cubicBezTo>
                  <a:pt x="684404" y="2178647"/>
                  <a:pt x="662287" y="2173079"/>
                  <a:pt x="639241" y="2173079"/>
                </a:cubicBezTo>
                <a:cubicBezTo>
                  <a:pt x="542574" y="2173079"/>
                  <a:pt x="464157" y="2271757"/>
                  <a:pt x="464157" y="2393481"/>
                </a:cubicBezTo>
                <a:cubicBezTo>
                  <a:pt x="464157" y="2515204"/>
                  <a:pt x="542574" y="2613882"/>
                  <a:pt x="639241" y="2613882"/>
                </a:cubicBezTo>
                <a:close/>
                <a:moveTo>
                  <a:pt x="737146" y="1334008"/>
                </a:moveTo>
                <a:cubicBezTo>
                  <a:pt x="737146" y="1257602"/>
                  <a:pt x="699716" y="1192332"/>
                  <a:pt x="646820" y="1165420"/>
                </a:cubicBezTo>
                <a:cubicBezTo>
                  <a:pt x="630116" y="1156913"/>
                  <a:pt x="611865" y="1152273"/>
                  <a:pt x="592841" y="1152273"/>
                </a:cubicBezTo>
                <a:cubicBezTo>
                  <a:pt x="513187" y="1152273"/>
                  <a:pt x="448536" y="1233628"/>
                  <a:pt x="448536" y="1334008"/>
                </a:cubicBezTo>
                <a:cubicBezTo>
                  <a:pt x="448536" y="1434387"/>
                  <a:pt x="513187" y="1515742"/>
                  <a:pt x="592841" y="1515742"/>
                </a:cubicBezTo>
                <a:cubicBezTo>
                  <a:pt x="611865" y="1515742"/>
                  <a:pt x="630116" y="1511102"/>
                  <a:pt x="646820" y="1502595"/>
                </a:cubicBezTo>
                <a:cubicBezTo>
                  <a:pt x="699716" y="1475683"/>
                  <a:pt x="737146" y="1410414"/>
                  <a:pt x="737146" y="1334008"/>
                </a:cubicBez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F335F852-DC63-4714-BE3D-68F91C8BE083}"/>
              </a:ext>
            </a:extLst>
          </p:cNvPr>
          <p:cNvSpPr/>
          <p:nvPr/>
        </p:nvSpPr>
        <p:spPr>
          <a:xfrm>
            <a:off x="6276457" y="4340135"/>
            <a:ext cx="1024153" cy="313910"/>
          </a:xfrm>
          <a:custGeom>
            <a:avLst/>
            <a:gdLst>
              <a:gd name="connsiteX0" fmla="*/ 0 w 1927621"/>
              <a:gd name="connsiteY0" fmla="*/ 590830 h 590830"/>
              <a:gd name="connsiteX1" fmla="*/ 1927622 w 1927621"/>
              <a:gd name="connsiteY1" fmla="*/ 0 h 590830"/>
            </a:gdLst>
            <a:ahLst/>
            <a:cxnLst>
              <a:cxn ang="0">
                <a:pos x="connsiteX0" y="connsiteY0"/>
              </a:cxn>
              <a:cxn ang="0">
                <a:pos x="connsiteX1" y="connsiteY1"/>
              </a:cxn>
            </a:cxnLst>
            <a:rect l="l" t="t" r="r" b="b"/>
            <a:pathLst>
              <a:path w="1927621" h="590830">
                <a:moveTo>
                  <a:pt x="0" y="590830"/>
                </a:moveTo>
                <a:lnTo>
                  <a:pt x="1927622" y="0"/>
                </a:lnTo>
              </a:path>
            </a:pathLst>
          </a:custGeom>
          <a:ln w="114300" cap="flat">
            <a:solidFill>
              <a:srgbClr val="003C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Shape 51">
            <a:extLst>
              <a:ext uri="{FF2B5EF4-FFF2-40B4-BE49-F238E27FC236}">
                <a16:creationId xmlns:a16="http://schemas.microsoft.com/office/drawing/2014/main" id="{48E1F062-BBD4-42F9-B451-C4416CDC1C04}"/>
              </a:ext>
            </a:extLst>
          </p:cNvPr>
          <p:cNvSpPr/>
          <p:nvPr/>
        </p:nvSpPr>
        <p:spPr>
          <a:xfrm>
            <a:off x="6096000" y="4517470"/>
            <a:ext cx="255566" cy="250717"/>
          </a:xfrm>
          <a:custGeom>
            <a:avLst/>
            <a:gdLst>
              <a:gd name="connsiteX0" fmla="*/ 481016 w 481016"/>
              <a:gd name="connsiteY0" fmla="*/ 471891 h 471890"/>
              <a:gd name="connsiteX1" fmla="*/ 0 w 481016"/>
              <a:gd name="connsiteY1" fmla="*/ 361149 h 471890"/>
              <a:gd name="connsiteX2" fmla="*/ 336247 w 481016"/>
              <a:gd name="connsiteY2" fmla="*/ 0 h 471890"/>
            </a:gdLst>
            <a:ahLst/>
            <a:cxnLst>
              <a:cxn ang="0">
                <a:pos x="connsiteX0" y="connsiteY0"/>
              </a:cxn>
              <a:cxn ang="0">
                <a:pos x="connsiteX1" y="connsiteY1"/>
              </a:cxn>
              <a:cxn ang="0">
                <a:pos x="connsiteX2" y="connsiteY2"/>
              </a:cxn>
            </a:cxnLst>
            <a:rect l="l" t="t" r="r" b="b"/>
            <a:pathLst>
              <a:path w="481016" h="471890">
                <a:moveTo>
                  <a:pt x="481016" y="471891"/>
                </a:moveTo>
                <a:lnTo>
                  <a:pt x="0" y="361149"/>
                </a:lnTo>
                <a:lnTo>
                  <a:pt x="336247" y="0"/>
                </a:lnTo>
                <a:close/>
              </a:path>
            </a:pathLst>
          </a:custGeom>
          <a:solidFill>
            <a:srgbClr val="003C47"/>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05167FAF-0F27-4F27-B24E-DB1A21B9FEC8}"/>
              </a:ext>
            </a:extLst>
          </p:cNvPr>
          <p:cNvSpPr/>
          <p:nvPr/>
        </p:nvSpPr>
        <p:spPr>
          <a:xfrm>
            <a:off x="7213586" y="4246044"/>
            <a:ext cx="157612" cy="253675"/>
          </a:xfrm>
          <a:custGeom>
            <a:avLst/>
            <a:gdLst>
              <a:gd name="connsiteX0" fmla="*/ 0 w 296652"/>
              <a:gd name="connsiteY0" fmla="*/ 452248 h 477458"/>
              <a:gd name="connsiteX1" fmla="*/ 121414 w 296652"/>
              <a:gd name="connsiteY1" fmla="*/ 226124 h 477458"/>
              <a:gd name="connsiteX2" fmla="*/ 0 w 296652"/>
              <a:gd name="connsiteY2" fmla="*/ 0 h 477458"/>
              <a:gd name="connsiteX3" fmla="*/ 296652 w 296652"/>
              <a:gd name="connsiteY3" fmla="*/ 0 h 477458"/>
              <a:gd name="connsiteX4" fmla="*/ 296652 w 296652"/>
              <a:gd name="connsiteY4" fmla="*/ 477459 h 477458"/>
              <a:gd name="connsiteX5" fmla="*/ 0 w 296652"/>
              <a:gd name="connsiteY5" fmla="*/ 452248 h 4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652" h="477458">
                <a:moveTo>
                  <a:pt x="0" y="452248"/>
                </a:moveTo>
                <a:cubicBezTo>
                  <a:pt x="71147" y="416210"/>
                  <a:pt x="121414" y="328669"/>
                  <a:pt x="121414" y="226124"/>
                </a:cubicBezTo>
                <a:cubicBezTo>
                  <a:pt x="121414" y="123579"/>
                  <a:pt x="71147" y="36038"/>
                  <a:pt x="0" y="0"/>
                </a:cubicBezTo>
                <a:lnTo>
                  <a:pt x="296652" y="0"/>
                </a:lnTo>
                <a:lnTo>
                  <a:pt x="296652" y="477459"/>
                </a:lnTo>
                <a:lnTo>
                  <a:pt x="0" y="452248"/>
                </a:ln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Shape 53">
            <a:extLst>
              <a:ext uri="{FF2B5EF4-FFF2-40B4-BE49-F238E27FC236}">
                <a16:creationId xmlns:a16="http://schemas.microsoft.com/office/drawing/2014/main" id="{92A04E14-AC41-4FCD-8E5F-CBFC000FB8EC}"/>
              </a:ext>
            </a:extLst>
          </p:cNvPr>
          <p:cNvSpPr/>
          <p:nvPr/>
        </p:nvSpPr>
        <p:spPr>
          <a:xfrm>
            <a:off x="8190899" y="3943967"/>
            <a:ext cx="182840" cy="215957"/>
          </a:xfrm>
          <a:custGeom>
            <a:avLst/>
            <a:gdLst>
              <a:gd name="connsiteX0" fmla="*/ 0 w 344135"/>
              <a:gd name="connsiteY0" fmla="*/ 406466 h 406466"/>
              <a:gd name="connsiteX1" fmla="*/ 109195 w 344135"/>
              <a:gd name="connsiteY1" fmla="*/ 203233 h 406466"/>
              <a:gd name="connsiteX2" fmla="*/ 0 w 344135"/>
              <a:gd name="connsiteY2" fmla="*/ 0 h 406466"/>
              <a:gd name="connsiteX3" fmla="*/ 344135 w 344135"/>
              <a:gd name="connsiteY3" fmla="*/ 0 h 406466"/>
              <a:gd name="connsiteX4" fmla="*/ 344135 w 344135"/>
              <a:gd name="connsiteY4" fmla="*/ 396413 h 406466"/>
              <a:gd name="connsiteX5" fmla="*/ 0 w 344135"/>
              <a:gd name="connsiteY5" fmla="*/ 406466 h 40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135" h="406466">
                <a:moveTo>
                  <a:pt x="0" y="406466"/>
                </a:moveTo>
                <a:cubicBezTo>
                  <a:pt x="64033" y="374141"/>
                  <a:pt x="109195" y="295415"/>
                  <a:pt x="109195" y="203233"/>
                </a:cubicBezTo>
                <a:cubicBezTo>
                  <a:pt x="109195" y="111051"/>
                  <a:pt x="64033" y="32325"/>
                  <a:pt x="0" y="0"/>
                </a:cubicBezTo>
                <a:lnTo>
                  <a:pt x="344135" y="0"/>
                </a:lnTo>
                <a:lnTo>
                  <a:pt x="344135" y="396413"/>
                </a:lnTo>
                <a:lnTo>
                  <a:pt x="0" y="406466"/>
                </a:ln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Shape 54">
            <a:extLst>
              <a:ext uri="{FF2B5EF4-FFF2-40B4-BE49-F238E27FC236}">
                <a16:creationId xmlns:a16="http://schemas.microsoft.com/office/drawing/2014/main" id="{5B5C56BF-6A32-4C3C-8976-59D15A9925A3}"/>
              </a:ext>
            </a:extLst>
          </p:cNvPr>
          <p:cNvSpPr/>
          <p:nvPr/>
        </p:nvSpPr>
        <p:spPr>
          <a:xfrm>
            <a:off x="9068122" y="3681581"/>
            <a:ext cx="152106" cy="185387"/>
          </a:xfrm>
          <a:custGeom>
            <a:avLst/>
            <a:gdLst>
              <a:gd name="connsiteX0" fmla="*/ 0 w 286289"/>
              <a:gd name="connsiteY0" fmla="*/ 345218 h 348929"/>
              <a:gd name="connsiteX1" fmla="*/ 92646 w 286289"/>
              <a:gd name="connsiteY1" fmla="*/ 172609 h 348929"/>
              <a:gd name="connsiteX2" fmla="*/ 0 w 286289"/>
              <a:gd name="connsiteY2" fmla="*/ 0 h 348929"/>
              <a:gd name="connsiteX3" fmla="*/ 286290 w 286289"/>
              <a:gd name="connsiteY3" fmla="*/ 0 h 348929"/>
              <a:gd name="connsiteX4" fmla="*/ 286290 w 286289"/>
              <a:gd name="connsiteY4" fmla="*/ 348930 h 348929"/>
              <a:gd name="connsiteX5" fmla="*/ 0 w 286289"/>
              <a:gd name="connsiteY5" fmla="*/ 345218 h 34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89" h="348929">
                <a:moveTo>
                  <a:pt x="0" y="345218"/>
                </a:moveTo>
                <a:cubicBezTo>
                  <a:pt x="54288" y="317687"/>
                  <a:pt x="92646" y="250871"/>
                  <a:pt x="92646" y="172609"/>
                </a:cubicBezTo>
                <a:cubicBezTo>
                  <a:pt x="92646" y="94347"/>
                  <a:pt x="54288" y="27531"/>
                  <a:pt x="0" y="0"/>
                </a:cubicBezTo>
                <a:lnTo>
                  <a:pt x="286290" y="0"/>
                </a:lnTo>
                <a:lnTo>
                  <a:pt x="286290" y="348930"/>
                </a:lnTo>
                <a:lnTo>
                  <a:pt x="0" y="345218"/>
                </a:ln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Shape 55">
            <a:extLst>
              <a:ext uri="{FF2B5EF4-FFF2-40B4-BE49-F238E27FC236}">
                <a16:creationId xmlns:a16="http://schemas.microsoft.com/office/drawing/2014/main" id="{DD6D34AD-28FB-4B59-A51F-45849B84749D}"/>
              </a:ext>
            </a:extLst>
          </p:cNvPr>
          <p:cNvSpPr/>
          <p:nvPr/>
        </p:nvSpPr>
        <p:spPr>
          <a:xfrm>
            <a:off x="9775653" y="3507287"/>
            <a:ext cx="126550" cy="154243"/>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Content Placeholder 9">
            <a:extLst>
              <a:ext uri="{FF2B5EF4-FFF2-40B4-BE49-F238E27FC236}">
                <a16:creationId xmlns:a16="http://schemas.microsoft.com/office/drawing/2014/main" id="{3B9DB9EE-DCE9-4DD9-AE66-83C1F32790ED}"/>
              </a:ext>
            </a:extLst>
          </p:cNvPr>
          <p:cNvSpPr txBox="1">
            <a:spLocks/>
          </p:cNvSpPr>
          <p:nvPr/>
        </p:nvSpPr>
        <p:spPr>
          <a:xfrm>
            <a:off x="6187515" y="5100216"/>
            <a:ext cx="1551281" cy="2215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Post-crash care</a:t>
            </a:r>
          </a:p>
        </p:txBody>
      </p:sp>
      <p:sp>
        <p:nvSpPr>
          <p:cNvPr id="58" name="Content Placeholder 9">
            <a:extLst>
              <a:ext uri="{FF2B5EF4-FFF2-40B4-BE49-F238E27FC236}">
                <a16:creationId xmlns:a16="http://schemas.microsoft.com/office/drawing/2014/main" id="{72ECB5B6-B4E2-4DA7-92A8-0FDA98C425BD}"/>
              </a:ext>
            </a:extLst>
          </p:cNvPr>
          <p:cNvSpPr txBox="1">
            <a:spLocks/>
          </p:cNvSpPr>
          <p:nvPr/>
        </p:nvSpPr>
        <p:spPr>
          <a:xfrm>
            <a:off x="7838189" y="4738182"/>
            <a:ext cx="1102741" cy="2215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Safe roads</a:t>
            </a:r>
          </a:p>
        </p:txBody>
      </p:sp>
      <p:sp>
        <p:nvSpPr>
          <p:cNvPr id="59" name="Content Placeholder 9">
            <a:extLst>
              <a:ext uri="{FF2B5EF4-FFF2-40B4-BE49-F238E27FC236}">
                <a16:creationId xmlns:a16="http://schemas.microsoft.com/office/drawing/2014/main" id="{A2F60BE1-F91A-4D2E-8EC7-39E866B6C4E7}"/>
              </a:ext>
            </a:extLst>
          </p:cNvPr>
          <p:cNvSpPr txBox="1">
            <a:spLocks/>
          </p:cNvSpPr>
          <p:nvPr/>
        </p:nvSpPr>
        <p:spPr>
          <a:xfrm>
            <a:off x="8945290" y="4362275"/>
            <a:ext cx="932570"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Safe speeds</a:t>
            </a:r>
          </a:p>
        </p:txBody>
      </p:sp>
      <p:sp>
        <p:nvSpPr>
          <p:cNvPr id="60" name="Content Placeholder 9">
            <a:extLst>
              <a:ext uri="{FF2B5EF4-FFF2-40B4-BE49-F238E27FC236}">
                <a16:creationId xmlns:a16="http://schemas.microsoft.com/office/drawing/2014/main" id="{49D88CDD-57A6-4E7C-AD6B-85BEA888F6C0}"/>
              </a:ext>
            </a:extLst>
          </p:cNvPr>
          <p:cNvSpPr txBox="1">
            <a:spLocks/>
          </p:cNvSpPr>
          <p:nvPr/>
        </p:nvSpPr>
        <p:spPr>
          <a:xfrm>
            <a:off x="9881546" y="4060536"/>
            <a:ext cx="918734"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Safe vehicles</a:t>
            </a:r>
          </a:p>
        </p:txBody>
      </p:sp>
      <p:sp>
        <p:nvSpPr>
          <p:cNvPr id="61" name="Freeform: Shape 60">
            <a:extLst>
              <a:ext uri="{FF2B5EF4-FFF2-40B4-BE49-F238E27FC236}">
                <a16:creationId xmlns:a16="http://schemas.microsoft.com/office/drawing/2014/main" id="{D719EDE0-F0AC-4840-8187-4D5A2DD2E40E}"/>
              </a:ext>
            </a:extLst>
          </p:cNvPr>
          <p:cNvSpPr/>
          <p:nvPr/>
        </p:nvSpPr>
        <p:spPr>
          <a:xfrm>
            <a:off x="10409517" y="3337085"/>
            <a:ext cx="108456" cy="132189"/>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Content Placeholder 9">
            <a:extLst>
              <a:ext uri="{FF2B5EF4-FFF2-40B4-BE49-F238E27FC236}">
                <a16:creationId xmlns:a16="http://schemas.microsoft.com/office/drawing/2014/main" id="{EA94E686-95D2-4E70-B89F-0002C2B56B78}"/>
              </a:ext>
            </a:extLst>
          </p:cNvPr>
          <p:cNvSpPr txBox="1">
            <a:spLocks/>
          </p:cNvSpPr>
          <p:nvPr/>
        </p:nvSpPr>
        <p:spPr>
          <a:xfrm>
            <a:off x="10491224" y="3815937"/>
            <a:ext cx="974931"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Safe road users</a:t>
            </a:r>
          </a:p>
        </p:txBody>
      </p:sp>
      <p:sp>
        <p:nvSpPr>
          <p:cNvPr id="63" name="Freeform: Shape 62">
            <a:extLst>
              <a:ext uri="{FF2B5EF4-FFF2-40B4-BE49-F238E27FC236}">
                <a16:creationId xmlns:a16="http://schemas.microsoft.com/office/drawing/2014/main" id="{8F3D0CE5-319D-43B6-BF40-F7A0FEA042A2}"/>
              </a:ext>
            </a:extLst>
          </p:cNvPr>
          <p:cNvSpPr/>
          <p:nvPr/>
        </p:nvSpPr>
        <p:spPr>
          <a:xfrm>
            <a:off x="4752975" y="3332084"/>
            <a:ext cx="76271" cy="139866"/>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Shape 63">
            <a:extLst>
              <a:ext uri="{FF2B5EF4-FFF2-40B4-BE49-F238E27FC236}">
                <a16:creationId xmlns:a16="http://schemas.microsoft.com/office/drawing/2014/main" id="{FA38C966-CF1D-4695-B893-02AE63E514DB}"/>
              </a:ext>
            </a:extLst>
          </p:cNvPr>
          <p:cNvSpPr/>
          <p:nvPr/>
        </p:nvSpPr>
        <p:spPr>
          <a:xfrm>
            <a:off x="4451833" y="2863609"/>
            <a:ext cx="520662" cy="901526"/>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Shape 64">
            <a:extLst>
              <a:ext uri="{FF2B5EF4-FFF2-40B4-BE49-F238E27FC236}">
                <a16:creationId xmlns:a16="http://schemas.microsoft.com/office/drawing/2014/main" id="{B18B3F1C-323E-4989-856B-782679308670}"/>
              </a:ext>
            </a:extLst>
          </p:cNvPr>
          <p:cNvSpPr/>
          <p:nvPr/>
        </p:nvSpPr>
        <p:spPr>
          <a:xfrm>
            <a:off x="4377409" y="3375610"/>
            <a:ext cx="492612" cy="150994"/>
          </a:xfrm>
          <a:custGeom>
            <a:avLst/>
            <a:gdLst>
              <a:gd name="connsiteX0" fmla="*/ 0 w 1259384"/>
              <a:gd name="connsiteY0" fmla="*/ 386023 h 386022"/>
              <a:gd name="connsiteX1" fmla="*/ 1259385 w 1259384"/>
              <a:gd name="connsiteY1" fmla="*/ 0 h 386022"/>
            </a:gdLst>
            <a:ahLst/>
            <a:cxnLst>
              <a:cxn ang="0">
                <a:pos x="connsiteX0" y="connsiteY0"/>
              </a:cxn>
              <a:cxn ang="0">
                <a:pos x="connsiteX1" y="connsiteY1"/>
              </a:cxn>
            </a:cxnLst>
            <a:rect l="l" t="t" r="r" b="b"/>
            <a:pathLst>
              <a:path w="1259384" h="386022">
                <a:moveTo>
                  <a:pt x="0" y="386023"/>
                </a:moveTo>
                <a:lnTo>
                  <a:pt x="125938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Shape 65">
            <a:extLst>
              <a:ext uri="{FF2B5EF4-FFF2-40B4-BE49-F238E27FC236}">
                <a16:creationId xmlns:a16="http://schemas.microsoft.com/office/drawing/2014/main" id="{5991F161-22C2-4FED-9B73-B612D3674CD3}"/>
              </a:ext>
            </a:extLst>
          </p:cNvPr>
          <p:cNvSpPr/>
          <p:nvPr/>
        </p:nvSpPr>
        <p:spPr>
          <a:xfrm>
            <a:off x="4904814" y="2863609"/>
            <a:ext cx="112092" cy="90145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Shape 66">
            <a:extLst>
              <a:ext uri="{FF2B5EF4-FFF2-40B4-BE49-F238E27FC236}">
                <a16:creationId xmlns:a16="http://schemas.microsoft.com/office/drawing/2014/main" id="{271CF3E6-C931-49AB-BDD6-663C7D433F77}"/>
              </a:ext>
            </a:extLst>
          </p:cNvPr>
          <p:cNvSpPr/>
          <p:nvPr/>
        </p:nvSpPr>
        <p:spPr>
          <a:xfrm>
            <a:off x="4748608" y="3518573"/>
            <a:ext cx="82258" cy="15099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Shape 67">
            <a:extLst>
              <a:ext uri="{FF2B5EF4-FFF2-40B4-BE49-F238E27FC236}">
                <a16:creationId xmlns:a16="http://schemas.microsoft.com/office/drawing/2014/main" id="{5B94FCDA-87FE-4B98-8D89-C9ACAA086C7F}"/>
              </a:ext>
            </a:extLst>
          </p:cNvPr>
          <p:cNvSpPr/>
          <p:nvPr/>
        </p:nvSpPr>
        <p:spPr>
          <a:xfrm>
            <a:off x="4722691" y="3014603"/>
            <a:ext cx="82328" cy="15099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Shape 68">
            <a:extLst>
              <a:ext uri="{FF2B5EF4-FFF2-40B4-BE49-F238E27FC236}">
                <a16:creationId xmlns:a16="http://schemas.microsoft.com/office/drawing/2014/main" id="{DCDA0288-1A0B-4F15-B95F-F803257DCFDC}"/>
              </a:ext>
            </a:extLst>
          </p:cNvPr>
          <p:cNvSpPr/>
          <p:nvPr/>
        </p:nvSpPr>
        <p:spPr>
          <a:xfrm>
            <a:off x="4580642" y="3194472"/>
            <a:ext cx="56904" cy="104301"/>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Shape 69">
            <a:extLst>
              <a:ext uri="{FF2B5EF4-FFF2-40B4-BE49-F238E27FC236}">
                <a16:creationId xmlns:a16="http://schemas.microsoft.com/office/drawing/2014/main" id="{A56D10F8-6E53-40CE-A0F8-77BFE6DE607D}"/>
              </a:ext>
            </a:extLst>
          </p:cNvPr>
          <p:cNvSpPr/>
          <p:nvPr/>
        </p:nvSpPr>
        <p:spPr>
          <a:xfrm>
            <a:off x="4819931" y="3320376"/>
            <a:ext cx="132985" cy="162085"/>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Shape 70">
            <a:extLst>
              <a:ext uri="{FF2B5EF4-FFF2-40B4-BE49-F238E27FC236}">
                <a16:creationId xmlns:a16="http://schemas.microsoft.com/office/drawing/2014/main" id="{92371E41-FCAE-4713-A2A9-EDA6E23D40C3}"/>
              </a:ext>
            </a:extLst>
          </p:cNvPr>
          <p:cNvSpPr/>
          <p:nvPr/>
        </p:nvSpPr>
        <p:spPr>
          <a:xfrm>
            <a:off x="4292343" y="2951074"/>
            <a:ext cx="131204" cy="1055154"/>
          </a:xfrm>
          <a:custGeom>
            <a:avLst/>
            <a:gdLst>
              <a:gd name="connsiteX0" fmla="*/ 205424 w 246947"/>
              <a:gd name="connsiteY0" fmla="*/ 113107 h 1985970"/>
              <a:gd name="connsiteX1" fmla="*/ 78198 w 246947"/>
              <a:gd name="connsiteY1" fmla="*/ 0 h 1985970"/>
              <a:gd name="connsiteX2" fmla="*/ 138242 w 246947"/>
              <a:gd name="connsiteY2" fmla="*/ 481287 h 1985970"/>
              <a:gd name="connsiteX3" fmla="*/ 0 w 246947"/>
              <a:gd name="connsiteY3" fmla="*/ 660335 h 1985970"/>
              <a:gd name="connsiteX4" fmla="*/ 148327 w 246947"/>
              <a:gd name="connsiteY4" fmla="*/ 840624 h 1985970"/>
              <a:gd name="connsiteX5" fmla="*/ 58648 w 246947"/>
              <a:gd name="connsiteY5" fmla="*/ 1985970 h 1985970"/>
              <a:gd name="connsiteX6" fmla="*/ 181065 w 246947"/>
              <a:gd name="connsiteY6" fmla="*/ 1927632 h 1985970"/>
              <a:gd name="connsiteX7" fmla="*/ 205424 w 246947"/>
              <a:gd name="connsiteY7" fmla="*/ 113107 h 198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947" h="1985970">
                <a:moveTo>
                  <a:pt x="205424" y="113107"/>
                </a:moveTo>
                <a:cubicBezTo>
                  <a:pt x="175789" y="80215"/>
                  <a:pt x="135294" y="38013"/>
                  <a:pt x="78198" y="0"/>
                </a:cubicBezTo>
                <a:cubicBezTo>
                  <a:pt x="105660" y="39719"/>
                  <a:pt x="126606" y="231334"/>
                  <a:pt x="138242" y="481287"/>
                </a:cubicBezTo>
                <a:cubicBezTo>
                  <a:pt x="60045" y="493700"/>
                  <a:pt x="0" y="569105"/>
                  <a:pt x="0" y="660335"/>
                </a:cubicBezTo>
                <a:cubicBezTo>
                  <a:pt x="0" y="755444"/>
                  <a:pt x="65320" y="833332"/>
                  <a:pt x="148327" y="840624"/>
                </a:cubicBezTo>
                <a:cubicBezTo>
                  <a:pt x="154068" y="1338668"/>
                  <a:pt x="128467" y="1889309"/>
                  <a:pt x="58648" y="1985970"/>
                </a:cubicBezTo>
                <a:cubicBezTo>
                  <a:pt x="103798" y="1964869"/>
                  <a:pt x="144293" y="1945630"/>
                  <a:pt x="181065" y="1927632"/>
                </a:cubicBezTo>
                <a:cubicBezTo>
                  <a:pt x="267330" y="1627409"/>
                  <a:pt x="261745" y="488425"/>
                  <a:pt x="205424" y="11310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7D63BEDD-78CA-480C-8ADE-158D474826EF}"/>
              </a:ext>
            </a:extLst>
          </p:cNvPr>
          <p:cNvSpPr/>
          <p:nvPr/>
        </p:nvSpPr>
        <p:spPr>
          <a:xfrm>
            <a:off x="4109504" y="3717709"/>
            <a:ext cx="96282" cy="176738"/>
          </a:xfrm>
          <a:custGeom>
            <a:avLst/>
            <a:gdLst>
              <a:gd name="connsiteX0" fmla="*/ 181220 w 181219"/>
              <a:gd name="connsiteY0" fmla="*/ 11947 h 332649"/>
              <a:gd name="connsiteX1" fmla="*/ 132036 w 181219"/>
              <a:gd name="connsiteY1" fmla="*/ 0 h 332649"/>
              <a:gd name="connsiteX2" fmla="*/ 0 w 181219"/>
              <a:gd name="connsiteY2" fmla="*/ 166325 h 332649"/>
              <a:gd name="connsiteX3" fmla="*/ 132036 w 181219"/>
              <a:gd name="connsiteY3" fmla="*/ 332650 h 332649"/>
              <a:gd name="connsiteX4" fmla="*/ 181220 w 181219"/>
              <a:gd name="connsiteY4" fmla="*/ 320703 h 332649"/>
              <a:gd name="connsiteX5" fmla="*/ 87972 w 181219"/>
              <a:gd name="connsiteY5" fmla="*/ 166325 h 332649"/>
              <a:gd name="connsiteX6" fmla="*/ 181220 w 181219"/>
              <a:gd name="connsiteY6" fmla="*/ 11947 h 33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219" h="332649">
                <a:moveTo>
                  <a:pt x="181220" y="11947"/>
                </a:moveTo>
                <a:cubicBezTo>
                  <a:pt x="166014" y="4344"/>
                  <a:pt x="149413" y="0"/>
                  <a:pt x="132036" y="0"/>
                </a:cubicBezTo>
                <a:cubicBezTo>
                  <a:pt x="59114" y="0"/>
                  <a:pt x="0" y="74474"/>
                  <a:pt x="0" y="166325"/>
                </a:cubicBezTo>
                <a:cubicBezTo>
                  <a:pt x="0" y="258176"/>
                  <a:pt x="59114" y="332650"/>
                  <a:pt x="132036" y="332650"/>
                </a:cubicBezTo>
                <a:cubicBezTo>
                  <a:pt x="149413" y="332650"/>
                  <a:pt x="166014" y="328461"/>
                  <a:pt x="181220" y="320703"/>
                </a:cubicBezTo>
                <a:cubicBezTo>
                  <a:pt x="127226" y="300378"/>
                  <a:pt x="87972" y="238937"/>
                  <a:pt x="87972" y="166325"/>
                </a:cubicBezTo>
                <a:cubicBezTo>
                  <a:pt x="87972" y="93868"/>
                  <a:pt x="127226" y="32427"/>
                  <a:pt x="181220" y="1194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Shape 72">
            <a:extLst>
              <a:ext uri="{FF2B5EF4-FFF2-40B4-BE49-F238E27FC236}">
                <a16:creationId xmlns:a16="http://schemas.microsoft.com/office/drawing/2014/main" id="{2E31F95D-E9AB-41A6-9F56-CD83B91C8523}"/>
              </a:ext>
            </a:extLst>
          </p:cNvPr>
          <p:cNvSpPr/>
          <p:nvPr/>
        </p:nvSpPr>
        <p:spPr>
          <a:xfrm>
            <a:off x="4114615" y="3499424"/>
            <a:ext cx="89276" cy="163713"/>
          </a:xfrm>
          <a:custGeom>
            <a:avLst/>
            <a:gdLst>
              <a:gd name="connsiteX0" fmla="*/ 0 w 168031"/>
              <a:gd name="connsiteY0" fmla="*/ 154068 h 308135"/>
              <a:gd name="connsiteX1" fmla="*/ 122416 w 168031"/>
              <a:gd name="connsiteY1" fmla="*/ 308136 h 308135"/>
              <a:gd name="connsiteX2" fmla="*/ 168032 w 168031"/>
              <a:gd name="connsiteY2" fmla="*/ 297120 h 308135"/>
              <a:gd name="connsiteX3" fmla="*/ 81611 w 168031"/>
              <a:gd name="connsiteY3" fmla="*/ 154068 h 308135"/>
              <a:gd name="connsiteX4" fmla="*/ 168032 w 168031"/>
              <a:gd name="connsiteY4" fmla="*/ 11016 h 308135"/>
              <a:gd name="connsiteX5" fmla="*/ 122416 w 168031"/>
              <a:gd name="connsiteY5" fmla="*/ 0 h 308135"/>
              <a:gd name="connsiteX6" fmla="*/ 0 w 168031"/>
              <a:gd name="connsiteY6" fmla="*/ 154068 h 30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31" h="308135">
                <a:moveTo>
                  <a:pt x="0" y="154068"/>
                </a:moveTo>
                <a:cubicBezTo>
                  <a:pt x="0" y="239247"/>
                  <a:pt x="54925" y="308136"/>
                  <a:pt x="122416" y="308136"/>
                </a:cubicBezTo>
                <a:cubicBezTo>
                  <a:pt x="138552" y="308136"/>
                  <a:pt x="153912" y="304257"/>
                  <a:pt x="168032" y="297120"/>
                </a:cubicBezTo>
                <a:cubicBezTo>
                  <a:pt x="118072" y="278346"/>
                  <a:pt x="81611" y="221405"/>
                  <a:pt x="81611" y="154068"/>
                </a:cubicBezTo>
                <a:cubicBezTo>
                  <a:pt x="81611" y="86886"/>
                  <a:pt x="118072" y="29945"/>
                  <a:pt x="168032" y="11016"/>
                </a:cubicBezTo>
                <a:cubicBezTo>
                  <a:pt x="153912" y="3879"/>
                  <a:pt x="138552" y="0"/>
                  <a:pt x="122416" y="0"/>
                </a:cubicBezTo>
                <a:cubicBezTo>
                  <a:pt x="54925" y="0"/>
                  <a:pt x="0" y="69044"/>
                  <a:pt x="0" y="15406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Shape 73">
            <a:extLst>
              <a:ext uri="{FF2B5EF4-FFF2-40B4-BE49-F238E27FC236}">
                <a16:creationId xmlns:a16="http://schemas.microsoft.com/office/drawing/2014/main" id="{CB7051FA-74C4-4AA7-BB06-5E3B324241DC}"/>
              </a:ext>
            </a:extLst>
          </p:cNvPr>
          <p:cNvSpPr/>
          <p:nvPr/>
        </p:nvSpPr>
        <p:spPr>
          <a:xfrm>
            <a:off x="4079169" y="3127812"/>
            <a:ext cx="96365" cy="176738"/>
          </a:xfrm>
          <a:custGeom>
            <a:avLst/>
            <a:gdLst>
              <a:gd name="connsiteX0" fmla="*/ 181375 w 181374"/>
              <a:gd name="connsiteY0" fmla="*/ 320548 h 332649"/>
              <a:gd name="connsiteX1" fmla="*/ 88127 w 181374"/>
              <a:gd name="connsiteY1" fmla="*/ 166325 h 332649"/>
              <a:gd name="connsiteX2" fmla="*/ 181375 w 181374"/>
              <a:gd name="connsiteY2" fmla="*/ 11947 h 332649"/>
              <a:gd name="connsiteX3" fmla="*/ 132191 w 181374"/>
              <a:gd name="connsiteY3" fmla="*/ 0 h 332649"/>
              <a:gd name="connsiteX4" fmla="*/ 0 w 181374"/>
              <a:gd name="connsiteY4" fmla="*/ 166325 h 332649"/>
              <a:gd name="connsiteX5" fmla="*/ 132191 w 181374"/>
              <a:gd name="connsiteY5" fmla="*/ 332650 h 332649"/>
              <a:gd name="connsiteX6" fmla="*/ 181375 w 181374"/>
              <a:gd name="connsiteY6" fmla="*/ 320548 h 33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374" h="332649">
                <a:moveTo>
                  <a:pt x="181375" y="320548"/>
                </a:moveTo>
                <a:cubicBezTo>
                  <a:pt x="127381" y="300378"/>
                  <a:pt x="88127" y="238937"/>
                  <a:pt x="88127" y="166325"/>
                </a:cubicBezTo>
                <a:cubicBezTo>
                  <a:pt x="88127" y="93713"/>
                  <a:pt x="127381" y="32272"/>
                  <a:pt x="181375" y="11947"/>
                </a:cubicBezTo>
                <a:cubicBezTo>
                  <a:pt x="166170" y="4189"/>
                  <a:pt x="149568" y="0"/>
                  <a:pt x="132191" y="0"/>
                </a:cubicBezTo>
                <a:cubicBezTo>
                  <a:pt x="59114" y="0"/>
                  <a:pt x="0" y="74474"/>
                  <a:pt x="0" y="166325"/>
                </a:cubicBezTo>
                <a:cubicBezTo>
                  <a:pt x="0" y="258176"/>
                  <a:pt x="59114" y="332650"/>
                  <a:pt x="132191" y="332650"/>
                </a:cubicBezTo>
                <a:cubicBezTo>
                  <a:pt x="149568" y="332650"/>
                  <a:pt x="166170" y="328461"/>
                  <a:pt x="181375" y="32054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Shape 74">
            <a:extLst>
              <a:ext uri="{FF2B5EF4-FFF2-40B4-BE49-F238E27FC236}">
                <a16:creationId xmlns:a16="http://schemas.microsoft.com/office/drawing/2014/main" id="{F0ABFE6C-BF86-4A0A-8679-DE7F943595E8}"/>
              </a:ext>
            </a:extLst>
          </p:cNvPr>
          <p:cNvSpPr/>
          <p:nvPr/>
        </p:nvSpPr>
        <p:spPr>
          <a:xfrm>
            <a:off x="3918093" y="3681356"/>
            <a:ext cx="80785" cy="148133"/>
          </a:xfrm>
          <a:custGeom>
            <a:avLst/>
            <a:gdLst>
              <a:gd name="connsiteX0" fmla="*/ 152051 w 152050"/>
              <a:gd name="connsiteY0" fmla="*/ 10085 h 278811"/>
              <a:gd name="connsiteX1" fmla="*/ 110780 w 152050"/>
              <a:gd name="connsiteY1" fmla="*/ 0 h 278811"/>
              <a:gd name="connsiteX2" fmla="*/ 0 w 152050"/>
              <a:gd name="connsiteY2" fmla="*/ 139483 h 278811"/>
              <a:gd name="connsiteX3" fmla="*/ 110780 w 152050"/>
              <a:gd name="connsiteY3" fmla="*/ 278812 h 278811"/>
              <a:gd name="connsiteX4" fmla="*/ 152051 w 152050"/>
              <a:gd name="connsiteY4" fmla="*/ 268727 h 278811"/>
              <a:gd name="connsiteX5" fmla="*/ 73853 w 152050"/>
              <a:gd name="connsiteY5" fmla="*/ 139483 h 278811"/>
              <a:gd name="connsiteX6" fmla="*/ 152051 w 152050"/>
              <a:gd name="connsiteY6" fmla="*/ 10085 h 27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50" h="278811">
                <a:moveTo>
                  <a:pt x="152051" y="10085"/>
                </a:moveTo>
                <a:cubicBezTo>
                  <a:pt x="139328" y="3569"/>
                  <a:pt x="125364" y="0"/>
                  <a:pt x="110780" y="0"/>
                </a:cubicBezTo>
                <a:cubicBezTo>
                  <a:pt x="49649" y="0"/>
                  <a:pt x="0" y="62372"/>
                  <a:pt x="0" y="139483"/>
                </a:cubicBezTo>
                <a:cubicBezTo>
                  <a:pt x="0" y="216440"/>
                  <a:pt x="49649" y="278812"/>
                  <a:pt x="110780" y="278812"/>
                </a:cubicBezTo>
                <a:cubicBezTo>
                  <a:pt x="125364" y="278812"/>
                  <a:pt x="139328" y="275243"/>
                  <a:pt x="152051" y="268727"/>
                </a:cubicBezTo>
                <a:cubicBezTo>
                  <a:pt x="106746" y="251660"/>
                  <a:pt x="73853" y="200304"/>
                  <a:pt x="73853" y="139483"/>
                </a:cubicBezTo>
                <a:cubicBezTo>
                  <a:pt x="73853" y="78508"/>
                  <a:pt x="106746" y="27152"/>
                  <a:pt x="152051" y="1008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A839DCBF-0EAC-47F6-A8CA-79C2878BEDD0}"/>
              </a:ext>
            </a:extLst>
          </p:cNvPr>
          <p:cNvSpPr/>
          <p:nvPr/>
        </p:nvSpPr>
        <p:spPr>
          <a:xfrm>
            <a:off x="3912899" y="3338349"/>
            <a:ext cx="66606" cy="122084"/>
          </a:xfrm>
          <a:custGeom>
            <a:avLst/>
            <a:gdLst>
              <a:gd name="connsiteX0" fmla="*/ 91231 w 125364"/>
              <a:gd name="connsiteY0" fmla="*/ 229783 h 229782"/>
              <a:gd name="connsiteX1" fmla="*/ 125364 w 125364"/>
              <a:gd name="connsiteY1" fmla="*/ 221560 h 229782"/>
              <a:gd name="connsiteX2" fmla="*/ 60821 w 125364"/>
              <a:gd name="connsiteY2" fmla="*/ 114814 h 229782"/>
              <a:gd name="connsiteX3" fmla="*/ 125364 w 125364"/>
              <a:gd name="connsiteY3" fmla="*/ 8223 h 229782"/>
              <a:gd name="connsiteX4" fmla="*/ 91231 w 125364"/>
              <a:gd name="connsiteY4" fmla="*/ 0 h 229782"/>
              <a:gd name="connsiteX5" fmla="*/ 0 w 125364"/>
              <a:gd name="connsiteY5" fmla="*/ 114814 h 229782"/>
              <a:gd name="connsiteX6" fmla="*/ 91231 w 125364"/>
              <a:gd name="connsiteY6" fmla="*/ 229783 h 22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64" h="229782">
                <a:moveTo>
                  <a:pt x="91231" y="229783"/>
                </a:moveTo>
                <a:cubicBezTo>
                  <a:pt x="103333" y="229783"/>
                  <a:pt x="114814" y="226835"/>
                  <a:pt x="125364" y="221560"/>
                </a:cubicBezTo>
                <a:cubicBezTo>
                  <a:pt x="87973" y="207596"/>
                  <a:pt x="60821" y="165239"/>
                  <a:pt x="60821" y="114814"/>
                </a:cubicBezTo>
                <a:cubicBezTo>
                  <a:pt x="60821" y="64544"/>
                  <a:pt x="87973" y="22187"/>
                  <a:pt x="125364" y="8223"/>
                </a:cubicBezTo>
                <a:cubicBezTo>
                  <a:pt x="114814" y="2793"/>
                  <a:pt x="103333" y="0"/>
                  <a:pt x="91231" y="0"/>
                </a:cubicBezTo>
                <a:cubicBezTo>
                  <a:pt x="40806" y="0"/>
                  <a:pt x="0" y="51356"/>
                  <a:pt x="0" y="114814"/>
                </a:cubicBezTo>
                <a:cubicBezTo>
                  <a:pt x="0" y="178427"/>
                  <a:pt x="40806" y="229783"/>
                  <a:pt x="91231" y="229783"/>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Shape 76">
            <a:extLst>
              <a:ext uri="{FF2B5EF4-FFF2-40B4-BE49-F238E27FC236}">
                <a16:creationId xmlns:a16="http://schemas.microsoft.com/office/drawing/2014/main" id="{26C31786-FCDC-4D64-B31F-9F7C919392D6}"/>
              </a:ext>
            </a:extLst>
          </p:cNvPr>
          <p:cNvSpPr/>
          <p:nvPr/>
        </p:nvSpPr>
        <p:spPr>
          <a:xfrm>
            <a:off x="3762128" y="2951074"/>
            <a:ext cx="609435" cy="1055236"/>
          </a:xfrm>
          <a:custGeom>
            <a:avLst/>
            <a:gdLst>
              <a:gd name="connsiteX0" fmla="*/ 785855 w 1147056"/>
              <a:gd name="connsiteY0" fmla="*/ 1340375 h 1986125"/>
              <a:gd name="connsiteX1" fmla="*/ 831470 w 1147056"/>
              <a:gd name="connsiteY1" fmla="*/ 1329359 h 1986125"/>
              <a:gd name="connsiteX2" fmla="*/ 908271 w 1147056"/>
              <a:gd name="connsiteY2" fmla="*/ 1186307 h 1986125"/>
              <a:gd name="connsiteX3" fmla="*/ 831470 w 1147056"/>
              <a:gd name="connsiteY3" fmla="*/ 1043255 h 1986125"/>
              <a:gd name="connsiteX4" fmla="*/ 785855 w 1147056"/>
              <a:gd name="connsiteY4" fmla="*/ 1032239 h 1986125"/>
              <a:gd name="connsiteX5" fmla="*/ 663438 w 1147056"/>
              <a:gd name="connsiteY5" fmla="*/ 1186307 h 1986125"/>
              <a:gd name="connsiteX6" fmla="*/ 785855 w 1147056"/>
              <a:gd name="connsiteY6" fmla="*/ 1340375 h 1986125"/>
              <a:gd name="connsiteX7" fmla="*/ 653819 w 1147056"/>
              <a:gd name="connsiteY7" fmla="*/ 1609412 h 1986125"/>
              <a:gd name="connsiteX8" fmla="*/ 785855 w 1147056"/>
              <a:gd name="connsiteY8" fmla="*/ 1775737 h 1986125"/>
              <a:gd name="connsiteX9" fmla="*/ 835039 w 1147056"/>
              <a:gd name="connsiteY9" fmla="*/ 1763790 h 1986125"/>
              <a:gd name="connsiteX10" fmla="*/ 917891 w 1147056"/>
              <a:gd name="connsiteY10" fmla="*/ 1609412 h 1986125"/>
              <a:gd name="connsiteX11" fmla="*/ 835039 w 1147056"/>
              <a:gd name="connsiteY11" fmla="*/ 1455033 h 1986125"/>
              <a:gd name="connsiteX12" fmla="*/ 785855 w 1147056"/>
              <a:gd name="connsiteY12" fmla="*/ 1443087 h 1986125"/>
              <a:gd name="connsiteX13" fmla="*/ 653819 w 1147056"/>
              <a:gd name="connsiteY13" fmla="*/ 1609412 h 1986125"/>
              <a:gd name="connsiteX14" fmla="*/ 596722 w 1147056"/>
              <a:gd name="connsiteY14" fmla="*/ 498975 h 1986125"/>
              <a:gd name="connsiteX15" fmla="*/ 728758 w 1147056"/>
              <a:gd name="connsiteY15" fmla="*/ 665300 h 1986125"/>
              <a:gd name="connsiteX16" fmla="*/ 777942 w 1147056"/>
              <a:gd name="connsiteY16" fmla="*/ 653198 h 1986125"/>
              <a:gd name="connsiteX17" fmla="*/ 860794 w 1147056"/>
              <a:gd name="connsiteY17" fmla="*/ 498975 h 1986125"/>
              <a:gd name="connsiteX18" fmla="*/ 777942 w 1147056"/>
              <a:gd name="connsiteY18" fmla="*/ 344752 h 1986125"/>
              <a:gd name="connsiteX19" fmla="*/ 728758 w 1147056"/>
              <a:gd name="connsiteY19" fmla="*/ 332650 h 1986125"/>
              <a:gd name="connsiteX20" fmla="*/ 596722 w 1147056"/>
              <a:gd name="connsiteY20" fmla="*/ 498975 h 1986125"/>
              <a:gd name="connsiteX21" fmla="*/ 1076148 w 1147056"/>
              <a:gd name="connsiteY21" fmla="*/ 0 h 1986125"/>
              <a:gd name="connsiteX22" fmla="*/ 1136193 w 1147056"/>
              <a:gd name="connsiteY22" fmla="*/ 481287 h 1986125"/>
              <a:gd name="connsiteX23" fmla="*/ 997795 w 1147056"/>
              <a:gd name="connsiteY23" fmla="*/ 660490 h 1986125"/>
              <a:gd name="connsiteX24" fmla="*/ 1146278 w 1147056"/>
              <a:gd name="connsiteY24" fmla="*/ 840779 h 1986125"/>
              <a:gd name="connsiteX25" fmla="*/ 1056599 w 1147056"/>
              <a:gd name="connsiteY25" fmla="*/ 1986125 h 1986125"/>
              <a:gd name="connsiteX26" fmla="*/ 127226 w 1147056"/>
              <a:gd name="connsiteY26" fmla="*/ 1731828 h 1986125"/>
              <a:gd name="connsiteX27" fmla="*/ 107211 w 1147056"/>
              <a:gd name="connsiteY27" fmla="*/ 1347977 h 1986125"/>
              <a:gd name="connsiteX28" fmla="*/ 215198 w 1147056"/>
              <a:gd name="connsiteY28" fmla="*/ 1218113 h 1986125"/>
              <a:gd name="connsiteX29" fmla="*/ 87973 w 1147056"/>
              <a:gd name="connsiteY29" fmla="*/ 1086077 h 1986125"/>
              <a:gd name="connsiteX30" fmla="*/ 0 w 1147056"/>
              <a:gd name="connsiteY30" fmla="*/ 518524 h 1986125"/>
              <a:gd name="connsiteX31" fmla="*/ 194718 w 1147056"/>
              <a:gd name="connsiteY31" fmla="*/ 369577 h 1986125"/>
              <a:gd name="connsiteX32" fmla="*/ 259263 w 1147056"/>
              <a:gd name="connsiteY32" fmla="*/ 386333 h 1986125"/>
              <a:gd name="connsiteX33" fmla="*/ 391298 w 1147056"/>
              <a:gd name="connsiteY33" fmla="*/ 254297 h 1986125"/>
              <a:gd name="connsiteX34" fmla="*/ 391143 w 1147056"/>
              <a:gd name="connsiteY34" fmla="*/ 248557 h 1986125"/>
              <a:gd name="connsiteX35" fmla="*/ 1076148 w 1147056"/>
              <a:gd name="connsiteY35" fmla="*/ 0 h 1986125"/>
              <a:gd name="connsiteX36" fmla="*/ 404331 w 1147056"/>
              <a:gd name="connsiteY36" fmla="*/ 1653320 h 1986125"/>
              <a:gd name="connsiteX37" fmla="*/ 445602 w 1147056"/>
              <a:gd name="connsiteY37" fmla="*/ 1643235 h 1986125"/>
              <a:gd name="connsiteX38" fmla="*/ 515111 w 1147056"/>
              <a:gd name="connsiteY38" fmla="*/ 1513837 h 1986125"/>
              <a:gd name="connsiteX39" fmla="*/ 445602 w 1147056"/>
              <a:gd name="connsiteY39" fmla="*/ 1384438 h 1986125"/>
              <a:gd name="connsiteX40" fmla="*/ 404331 w 1147056"/>
              <a:gd name="connsiteY40" fmla="*/ 1374353 h 1986125"/>
              <a:gd name="connsiteX41" fmla="*/ 293551 w 1147056"/>
              <a:gd name="connsiteY41" fmla="*/ 1513837 h 1986125"/>
              <a:gd name="connsiteX42" fmla="*/ 404331 w 1147056"/>
              <a:gd name="connsiteY42" fmla="*/ 1653320 h 1986125"/>
              <a:gd name="connsiteX43" fmla="*/ 466238 w 1147056"/>
              <a:gd name="connsiteY43" fmla="*/ 843882 h 1986125"/>
              <a:gd name="connsiteX44" fmla="*/ 409141 w 1147056"/>
              <a:gd name="connsiteY44" fmla="*/ 737291 h 1986125"/>
              <a:gd name="connsiteX45" fmla="*/ 375007 w 1147056"/>
              <a:gd name="connsiteY45" fmla="*/ 728913 h 1986125"/>
              <a:gd name="connsiteX46" fmla="*/ 283777 w 1147056"/>
              <a:gd name="connsiteY46" fmla="*/ 843882 h 1986125"/>
              <a:gd name="connsiteX47" fmla="*/ 375007 w 1147056"/>
              <a:gd name="connsiteY47" fmla="*/ 958851 h 1986125"/>
              <a:gd name="connsiteX48" fmla="*/ 409141 w 1147056"/>
              <a:gd name="connsiteY48" fmla="*/ 950473 h 1986125"/>
              <a:gd name="connsiteX49" fmla="*/ 466238 w 1147056"/>
              <a:gd name="connsiteY49" fmla="*/ 843882 h 19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7056" h="1986125">
                <a:moveTo>
                  <a:pt x="785855" y="1340375"/>
                </a:moveTo>
                <a:cubicBezTo>
                  <a:pt x="801991" y="1340375"/>
                  <a:pt x="817351" y="1336496"/>
                  <a:pt x="831470" y="1329359"/>
                </a:cubicBezTo>
                <a:cubicBezTo>
                  <a:pt x="876465" y="1306551"/>
                  <a:pt x="908271" y="1251161"/>
                  <a:pt x="908271" y="1186307"/>
                </a:cubicBezTo>
                <a:cubicBezTo>
                  <a:pt x="908271" y="1121453"/>
                  <a:pt x="876465" y="1066063"/>
                  <a:pt x="831470" y="1043255"/>
                </a:cubicBezTo>
                <a:cubicBezTo>
                  <a:pt x="817351" y="1036118"/>
                  <a:pt x="801991" y="1032239"/>
                  <a:pt x="785855" y="1032239"/>
                </a:cubicBezTo>
                <a:cubicBezTo>
                  <a:pt x="718208" y="1032239"/>
                  <a:pt x="663438" y="1101282"/>
                  <a:pt x="663438" y="1186307"/>
                </a:cubicBezTo>
                <a:cubicBezTo>
                  <a:pt x="663438" y="1271331"/>
                  <a:pt x="718363" y="1340375"/>
                  <a:pt x="785855" y="1340375"/>
                </a:cubicBezTo>
                <a:close/>
                <a:moveTo>
                  <a:pt x="653819" y="1609412"/>
                </a:moveTo>
                <a:cubicBezTo>
                  <a:pt x="653819" y="1701263"/>
                  <a:pt x="712933" y="1775737"/>
                  <a:pt x="785855" y="1775737"/>
                </a:cubicBezTo>
                <a:cubicBezTo>
                  <a:pt x="803232" y="1775737"/>
                  <a:pt x="819833" y="1771547"/>
                  <a:pt x="835039" y="1763790"/>
                </a:cubicBezTo>
                <a:cubicBezTo>
                  <a:pt x="883602" y="1739275"/>
                  <a:pt x="917891" y="1679386"/>
                  <a:pt x="917891" y="1609412"/>
                </a:cubicBezTo>
                <a:cubicBezTo>
                  <a:pt x="917891" y="1539437"/>
                  <a:pt x="883602" y="1479548"/>
                  <a:pt x="835039" y="1455033"/>
                </a:cubicBezTo>
                <a:cubicBezTo>
                  <a:pt x="819833" y="1447276"/>
                  <a:pt x="803232" y="1443087"/>
                  <a:pt x="785855" y="1443087"/>
                </a:cubicBezTo>
                <a:cubicBezTo>
                  <a:pt x="712933" y="1443087"/>
                  <a:pt x="653819" y="1517405"/>
                  <a:pt x="653819" y="1609412"/>
                </a:cubicBezTo>
                <a:close/>
                <a:moveTo>
                  <a:pt x="596722" y="498975"/>
                </a:moveTo>
                <a:cubicBezTo>
                  <a:pt x="596722" y="590826"/>
                  <a:pt x="655836" y="665300"/>
                  <a:pt x="728758" y="665300"/>
                </a:cubicBezTo>
                <a:cubicBezTo>
                  <a:pt x="746135" y="665300"/>
                  <a:pt x="762737" y="661111"/>
                  <a:pt x="777942" y="653198"/>
                </a:cubicBezTo>
                <a:cubicBezTo>
                  <a:pt x="826505" y="628684"/>
                  <a:pt x="860794" y="568794"/>
                  <a:pt x="860794" y="498975"/>
                </a:cubicBezTo>
                <a:cubicBezTo>
                  <a:pt x="860794" y="429156"/>
                  <a:pt x="826505" y="369111"/>
                  <a:pt x="777942" y="344752"/>
                </a:cubicBezTo>
                <a:cubicBezTo>
                  <a:pt x="762737" y="336994"/>
                  <a:pt x="746135" y="332650"/>
                  <a:pt x="728758" y="332650"/>
                </a:cubicBezTo>
                <a:cubicBezTo>
                  <a:pt x="655836" y="332650"/>
                  <a:pt x="596722" y="407124"/>
                  <a:pt x="596722" y="498975"/>
                </a:cubicBezTo>
                <a:close/>
                <a:moveTo>
                  <a:pt x="1076148" y="0"/>
                </a:moveTo>
                <a:cubicBezTo>
                  <a:pt x="1103610" y="39719"/>
                  <a:pt x="1124401" y="231334"/>
                  <a:pt x="1136193" y="481287"/>
                </a:cubicBezTo>
                <a:cubicBezTo>
                  <a:pt x="1057995" y="493855"/>
                  <a:pt x="997795" y="569260"/>
                  <a:pt x="997795" y="660490"/>
                </a:cubicBezTo>
                <a:cubicBezTo>
                  <a:pt x="997795" y="755600"/>
                  <a:pt x="1063115" y="833487"/>
                  <a:pt x="1146278" y="840779"/>
                </a:cubicBezTo>
                <a:cubicBezTo>
                  <a:pt x="1152018" y="1338823"/>
                  <a:pt x="1126418" y="1889464"/>
                  <a:pt x="1056599" y="1986125"/>
                </a:cubicBezTo>
                <a:cubicBezTo>
                  <a:pt x="860950" y="1937252"/>
                  <a:pt x="127226" y="1731828"/>
                  <a:pt x="127226" y="1731828"/>
                </a:cubicBezTo>
                <a:cubicBezTo>
                  <a:pt x="127226" y="1731828"/>
                  <a:pt x="120710" y="1561934"/>
                  <a:pt x="107211" y="1347977"/>
                </a:cubicBezTo>
                <a:cubicBezTo>
                  <a:pt x="168652" y="1336651"/>
                  <a:pt x="215198" y="1282968"/>
                  <a:pt x="215198" y="1218113"/>
                </a:cubicBezTo>
                <a:cubicBezTo>
                  <a:pt x="215198" y="1146743"/>
                  <a:pt x="158723" y="1088715"/>
                  <a:pt x="87973" y="1086077"/>
                </a:cubicBezTo>
                <a:cubicBezTo>
                  <a:pt x="67337" y="840158"/>
                  <a:pt x="38323" y="599515"/>
                  <a:pt x="0" y="518524"/>
                </a:cubicBezTo>
                <a:cubicBezTo>
                  <a:pt x="66406" y="462514"/>
                  <a:pt x="131261" y="413175"/>
                  <a:pt x="194718" y="369577"/>
                </a:cubicBezTo>
                <a:cubicBezTo>
                  <a:pt x="213802" y="380282"/>
                  <a:pt x="235834" y="386333"/>
                  <a:pt x="259263" y="386333"/>
                </a:cubicBezTo>
                <a:cubicBezTo>
                  <a:pt x="332185" y="386333"/>
                  <a:pt x="391298" y="327220"/>
                  <a:pt x="391298" y="254297"/>
                </a:cubicBezTo>
                <a:cubicBezTo>
                  <a:pt x="391298" y="252280"/>
                  <a:pt x="391298" y="250418"/>
                  <a:pt x="391143" y="248557"/>
                </a:cubicBezTo>
                <a:cubicBezTo>
                  <a:pt x="664990" y="99143"/>
                  <a:pt x="900824" y="47322"/>
                  <a:pt x="1076148" y="0"/>
                </a:cubicBezTo>
                <a:close/>
                <a:moveTo>
                  <a:pt x="404331" y="1653320"/>
                </a:moveTo>
                <a:cubicBezTo>
                  <a:pt x="418916" y="1653320"/>
                  <a:pt x="432879" y="1649752"/>
                  <a:pt x="445602" y="1643235"/>
                </a:cubicBezTo>
                <a:cubicBezTo>
                  <a:pt x="486252" y="1622755"/>
                  <a:pt x="515111" y="1572485"/>
                  <a:pt x="515111" y="1513837"/>
                </a:cubicBezTo>
                <a:cubicBezTo>
                  <a:pt x="515111" y="1455189"/>
                  <a:pt x="486408" y="1405074"/>
                  <a:pt x="445602" y="1384438"/>
                </a:cubicBezTo>
                <a:cubicBezTo>
                  <a:pt x="432879" y="1377922"/>
                  <a:pt x="418916" y="1374353"/>
                  <a:pt x="404331" y="1374353"/>
                </a:cubicBezTo>
                <a:cubicBezTo>
                  <a:pt x="343200" y="1374353"/>
                  <a:pt x="293551" y="1436725"/>
                  <a:pt x="293551" y="1513837"/>
                </a:cubicBezTo>
                <a:cubicBezTo>
                  <a:pt x="293551" y="1590948"/>
                  <a:pt x="343200" y="1653320"/>
                  <a:pt x="404331" y="1653320"/>
                </a:cubicBezTo>
                <a:close/>
                <a:moveTo>
                  <a:pt x="466238" y="843882"/>
                </a:moveTo>
                <a:cubicBezTo>
                  <a:pt x="466238" y="795629"/>
                  <a:pt x="442499" y="754203"/>
                  <a:pt x="409141" y="737291"/>
                </a:cubicBezTo>
                <a:cubicBezTo>
                  <a:pt x="398591" y="731861"/>
                  <a:pt x="386954" y="728913"/>
                  <a:pt x="375007" y="728913"/>
                </a:cubicBezTo>
                <a:cubicBezTo>
                  <a:pt x="324582" y="728913"/>
                  <a:pt x="283777" y="780424"/>
                  <a:pt x="283777" y="843882"/>
                </a:cubicBezTo>
                <a:cubicBezTo>
                  <a:pt x="283777" y="907340"/>
                  <a:pt x="324737" y="958851"/>
                  <a:pt x="375007" y="958851"/>
                </a:cubicBezTo>
                <a:cubicBezTo>
                  <a:pt x="387109" y="958851"/>
                  <a:pt x="398591" y="955903"/>
                  <a:pt x="409141" y="950473"/>
                </a:cubicBezTo>
                <a:cubicBezTo>
                  <a:pt x="442654" y="933406"/>
                  <a:pt x="466238" y="892135"/>
                  <a:pt x="466238" y="843882"/>
                </a:cubicBez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Shape 77">
            <a:extLst>
              <a:ext uri="{FF2B5EF4-FFF2-40B4-BE49-F238E27FC236}">
                <a16:creationId xmlns:a16="http://schemas.microsoft.com/office/drawing/2014/main" id="{1B0EF9BF-EB4A-4E11-A428-767183624E43}"/>
              </a:ext>
            </a:extLst>
          </p:cNvPr>
          <p:cNvSpPr/>
          <p:nvPr/>
        </p:nvSpPr>
        <p:spPr>
          <a:xfrm>
            <a:off x="4205787" y="3724139"/>
            <a:ext cx="141539" cy="164043"/>
          </a:xfrm>
          <a:custGeom>
            <a:avLst/>
            <a:gdLst>
              <a:gd name="connsiteX0" fmla="*/ 0 w 266399"/>
              <a:gd name="connsiteY0" fmla="*/ 308756 h 308756"/>
              <a:gd name="connsiteX1" fmla="*/ 82852 w 266399"/>
              <a:gd name="connsiteY1" fmla="*/ 154378 h 308756"/>
              <a:gd name="connsiteX2" fmla="*/ 0 w 266399"/>
              <a:gd name="connsiteY2" fmla="*/ 0 h 308756"/>
              <a:gd name="connsiteX3" fmla="*/ 266400 w 266399"/>
              <a:gd name="connsiteY3" fmla="*/ 0 h 308756"/>
              <a:gd name="connsiteX4" fmla="*/ 266400 w 266399"/>
              <a:gd name="connsiteY4" fmla="*/ 308756 h 308756"/>
              <a:gd name="connsiteX5" fmla="*/ 0 w 266399"/>
              <a:gd name="connsiteY5" fmla="*/ 308756 h 30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99" h="308756">
                <a:moveTo>
                  <a:pt x="0" y="308756"/>
                </a:moveTo>
                <a:cubicBezTo>
                  <a:pt x="48563" y="284242"/>
                  <a:pt x="82852" y="224353"/>
                  <a:pt x="82852" y="154378"/>
                </a:cubicBezTo>
                <a:cubicBezTo>
                  <a:pt x="82852" y="84404"/>
                  <a:pt x="48563" y="24514"/>
                  <a:pt x="0" y="0"/>
                </a:cubicBezTo>
                <a:lnTo>
                  <a:pt x="266400" y="0"/>
                </a:lnTo>
                <a:lnTo>
                  <a:pt x="266400" y="308756"/>
                </a:lnTo>
                <a:lnTo>
                  <a:pt x="0" y="308756"/>
                </a:ln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Shape 78">
            <a:extLst>
              <a:ext uri="{FF2B5EF4-FFF2-40B4-BE49-F238E27FC236}">
                <a16:creationId xmlns:a16="http://schemas.microsoft.com/office/drawing/2014/main" id="{12126EBF-312C-4AE7-AFB8-837FCC1CF3DF}"/>
              </a:ext>
            </a:extLst>
          </p:cNvPr>
          <p:cNvSpPr/>
          <p:nvPr/>
        </p:nvSpPr>
        <p:spPr>
          <a:xfrm>
            <a:off x="3627265" y="3555068"/>
            <a:ext cx="657280" cy="201467"/>
          </a:xfrm>
          <a:custGeom>
            <a:avLst/>
            <a:gdLst>
              <a:gd name="connsiteX0" fmla="*/ 0 w 1259384"/>
              <a:gd name="connsiteY0" fmla="*/ 386023 h 386022"/>
              <a:gd name="connsiteX1" fmla="*/ 1259385 w 1259384"/>
              <a:gd name="connsiteY1" fmla="*/ 0 h 386022"/>
            </a:gdLst>
            <a:ahLst/>
            <a:cxnLst>
              <a:cxn ang="0">
                <a:pos x="connsiteX0" y="connsiteY0"/>
              </a:cxn>
              <a:cxn ang="0">
                <a:pos x="connsiteX1" y="connsiteY1"/>
              </a:cxn>
            </a:cxnLst>
            <a:rect l="l" t="t" r="r" b="b"/>
            <a:pathLst>
              <a:path w="1259384" h="386022">
                <a:moveTo>
                  <a:pt x="0" y="386023"/>
                </a:moveTo>
                <a:lnTo>
                  <a:pt x="125938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Shape 79">
            <a:extLst>
              <a:ext uri="{FF2B5EF4-FFF2-40B4-BE49-F238E27FC236}">
                <a16:creationId xmlns:a16="http://schemas.microsoft.com/office/drawing/2014/main" id="{096D6F98-3642-4531-A6EE-252148410438}"/>
              </a:ext>
            </a:extLst>
          </p:cNvPr>
          <p:cNvSpPr/>
          <p:nvPr/>
        </p:nvSpPr>
        <p:spPr>
          <a:xfrm>
            <a:off x="2227663" y="3065193"/>
            <a:ext cx="550081" cy="923177"/>
          </a:xfrm>
          <a:custGeom>
            <a:avLst/>
            <a:gdLst>
              <a:gd name="connsiteX0" fmla="*/ 0 w 1035342"/>
              <a:gd name="connsiteY0" fmla="*/ 0 h 1737568"/>
              <a:gd name="connsiteX1" fmla="*/ 1035342 w 1035342"/>
              <a:gd name="connsiteY1" fmla="*/ 1737569 h 1737568"/>
            </a:gdLst>
            <a:ahLst/>
            <a:cxnLst>
              <a:cxn ang="0">
                <a:pos x="connsiteX0" y="connsiteY0"/>
              </a:cxn>
              <a:cxn ang="0">
                <a:pos x="connsiteX1" y="connsiteY1"/>
              </a:cxn>
            </a:cxnLst>
            <a:rect l="l" t="t" r="r" b="b"/>
            <a:pathLst>
              <a:path w="1035342" h="1737568">
                <a:moveTo>
                  <a:pt x="0" y="0"/>
                </a:moveTo>
                <a:lnTo>
                  <a:pt x="1035342" y="1737569"/>
                </a:lnTo>
              </a:path>
            </a:pathLst>
          </a:custGeom>
          <a:ln w="114300" cap="flat">
            <a:solidFill>
              <a:srgbClr val="003C4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Shape 80">
            <a:extLst>
              <a:ext uri="{FF2B5EF4-FFF2-40B4-BE49-F238E27FC236}">
                <a16:creationId xmlns:a16="http://schemas.microsoft.com/office/drawing/2014/main" id="{0BBA38F5-0B9D-4D0F-9E2B-E21A485F78B3}"/>
              </a:ext>
            </a:extLst>
          </p:cNvPr>
          <p:cNvSpPr/>
          <p:nvPr/>
        </p:nvSpPr>
        <p:spPr>
          <a:xfrm>
            <a:off x="2130721" y="2902551"/>
            <a:ext cx="229578" cy="263046"/>
          </a:xfrm>
          <a:custGeom>
            <a:avLst/>
            <a:gdLst>
              <a:gd name="connsiteX0" fmla="*/ 6827 w 432103"/>
              <a:gd name="connsiteY0" fmla="*/ 495096 h 495096"/>
              <a:gd name="connsiteX1" fmla="*/ 0 w 432103"/>
              <a:gd name="connsiteY1" fmla="*/ 0 h 495096"/>
              <a:gd name="connsiteX2" fmla="*/ 432104 w 432103"/>
              <a:gd name="connsiteY2" fmla="*/ 241575 h 495096"/>
            </a:gdLst>
            <a:ahLst/>
            <a:cxnLst>
              <a:cxn ang="0">
                <a:pos x="connsiteX0" y="connsiteY0"/>
              </a:cxn>
              <a:cxn ang="0">
                <a:pos x="connsiteX1" y="connsiteY1"/>
              </a:cxn>
              <a:cxn ang="0">
                <a:pos x="connsiteX2" y="connsiteY2"/>
              </a:cxn>
            </a:cxnLst>
            <a:rect l="l" t="t" r="r" b="b"/>
            <a:pathLst>
              <a:path w="432103" h="495096">
                <a:moveTo>
                  <a:pt x="6827" y="495096"/>
                </a:moveTo>
                <a:lnTo>
                  <a:pt x="0" y="0"/>
                </a:lnTo>
                <a:lnTo>
                  <a:pt x="432104" y="241575"/>
                </a:lnTo>
                <a:close/>
              </a:path>
            </a:pathLst>
          </a:custGeom>
          <a:solidFill>
            <a:srgbClr val="003C47"/>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Shape 81">
            <a:extLst>
              <a:ext uri="{FF2B5EF4-FFF2-40B4-BE49-F238E27FC236}">
                <a16:creationId xmlns:a16="http://schemas.microsoft.com/office/drawing/2014/main" id="{42FA1CED-FED7-454C-91CB-0522DBF097F9}"/>
              </a:ext>
            </a:extLst>
          </p:cNvPr>
          <p:cNvSpPr/>
          <p:nvPr/>
        </p:nvSpPr>
        <p:spPr>
          <a:xfrm>
            <a:off x="3386064" y="3673030"/>
            <a:ext cx="107988" cy="198171"/>
          </a:xfrm>
          <a:custGeom>
            <a:avLst/>
            <a:gdLst>
              <a:gd name="connsiteX0" fmla="*/ 0 w 203251"/>
              <a:gd name="connsiteY0" fmla="*/ 186495 h 372989"/>
              <a:gd name="connsiteX1" fmla="*/ 148172 w 203251"/>
              <a:gd name="connsiteY1" fmla="*/ 372990 h 372989"/>
              <a:gd name="connsiteX2" fmla="*/ 203252 w 203251"/>
              <a:gd name="connsiteY2" fmla="*/ 359647 h 372989"/>
              <a:gd name="connsiteX3" fmla="*/ 98678 w 203251"/>
              <a:gd name="connsiteY3" fmla="*/ 186495 h 372989"/>
              <a:gd name="connsiteX4" fmla="*/ 203252 w 203251"/>
              <a:gd name="connsiteY4" fmla="*/ 13343 h 372989"/>
              <a:gd name="connsiteX5" fmla="*/ 148172 w 203251"/>
              <a:gd name="connsiteY5" fmla="*/ 0 h 372989"/>
              <a:gd name="connsiteX6" fmla="*/ 0 w 203251"/>
              <a:gd name="connsiteY6" fmla="*/ 186495 h 37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251" h="372989">
                <a:moveTo>
                  <a:pt x="0" y="186495"/>
                </a:moveTo>
                <a:cubicBezTo>
                  <a:pt x="0" y="289517"/>
                  <a:pt x="66251" y="372990"/>
                  <a:pt x="148172" y="372990"/>
                </a:cubicBezTo>
                <a:cubicBezTo>
                  <a:pt x="167721" y="372990"/>
                  <a:pt x="186185" y="368335"/>
                  <a:pt x="203252" y="359647"/>
                </a:cubicBezTo>
                <a:cubicBezTo>
                  <a:pt x="142742" y="336839"/>
                  <a:pt x="98678" y="267951"/>
                  <a:pt x="98678" y="186495"/>
                </a:cubicBezTo>
                <a:cubicBezTo>
                  <a:pt x="98678" y="105039"/>
                  <a:pt x="142742" y="36151"/>
                  <a:pt x="203252" y="13343"/>
                </a:cubicBezTo>
                <a:cubicBezTo>
                  <a:pt x="186185" y="4655"/>
                  <a:pt x="167721" y="0"/>
                  <a:pt x="148172" y="0"/>
                </a:cubicBezTo>
                <a:cubicBezTo>
                  <a:pt x="66251" y="0"/>
                  <a:pt x="0" y="83473"/>
                  <a:pt x="0" y="18649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Shape 82">
            <a:extLst>
              <a:ext uri="{FF2B5EF4-FFF2-40B4-BE49-F238E27FC236}">
                <a16:creationId xmlns:a16="http://schemas.microsoft.com/office/drawing/2014/main" id="{E9AD0F38-96EC-4AA7-AAA5-5905F74881A2}"/>
              </a:ext>
            </a:extLst>
          </p:cNvPr>
          <p:cNvSpPr/>
          <p:nvPr/>
        </p:nvSpPr>
        <p:spPr>
          <a:xfrm>
            <a:off x="3601134" y="3009190"/>
            <a:ext cx="158834" cy="1277313"/>
          </a:xfrm>
          <a:custGeom>
            <a:avLst/>
            <a:gdLst>
              <a:gd name="connsiteX0" fmla="*/ 94644 w 298952"/>
              <a:gd name="connsiteY0" fmla="*/ 0 h 2404109"/>
              <a:gd name="connsiteX1" fmla="*/ 167411 w 298952"/>
              <a:gd name="connsiteY1" fmla="*/ 582603 h 2404109"/>
              <a:gd name="connsiteX2" fmla="*/ 0 w 298952"/>
              <a:gd name="connsiteY2" fmla="*/ 799353 h 2404109"/>
              <a:gd name="connsiteX3" fmla="*/ 179669 w 298952"/>
              <a:gd name="connsiteY3" fmla="*/ 1017655 h 2404109"/>
              <a:gd name="connsiteX4" fmla="*/ 71061 w 298952"/>
              <a:gd name="connsiteY4" fmla="*/ 2404110 h 2404109"/>
              <a:gd name="connsiteX5" fmla="*/ 219233 w 298952"/>
              <a:gd name="connsiteY5" fmla="*/ 2333515 h 2404109"/>
              <a:gd name="connsiteX6" fmla="*/ 248712 w 298952"/>
              <a:gd name="connsiteY6" fmla="*/ 136846 h 2404109"/>
              <a:gd name="connsiteX7" fmla="*/ 94644 w 298952"/>
              <a:gd name="connsiteY7" fmla="*/ 0 h 24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952" h="2404109">
                <a:moveTo>
                  <a:pt x="94644" y="0"/>
                </a:moveTo>
                <a:cubicBezTo>
                  <a:pt x="128002" y="48098"/>
                  <a:pt x="153137" y="279898"/>
                  <a:pt x="167411" y="582603"/>
                </a:cubicBezTo>
                <a:cubicBezTo>
                  <a:pt x="72767" y="597653"/>
                  <a:pt x="0" y="689039"/>
                  <a:pt x="0" y="799353"/>
                </a:cubicBezTo>
                <a:cubicBezTo>
                  <a:pt x="0" y="914477"/>
                  <a:pt x="79129" y="1008811"/>
                  <a:pt x="179669" y="1017655"/>
                </a:cubicBezTo>
                <a:cubicBezTo>
                  <a:pt x="186495" y="1620583"/>
                  <a:pt x="155619" y="2287124"/>
                  <a:pt x="71061" y="2404110"/>
                </a:cubicBezTo>
                <a:cubicBezTo>
                  <a:pt x="125675" y="2378509"/>
                  <a:pt x="174704" y="2355392"/>
                  <a:pt x="219233" y="2333515"/>
                </a:cubicBezTo>
                <a:cubicBezTo>
                  <a:pt x="323651" y="1970144"/>
                  <a:pt x="316825" y="591136"/>
                  <a:pt x="248712" y="136846"/>
                </a:cubicBezTo>
                <a:cubicBezTo>
                  <a:pt x="212871" y="97126"/>
                  <a:pt x="163688" y="46081"/>
                  <a:pt x="94644" y="0"/>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Shape 83">
            <a:extLst>
              <a:ext uri="{FF2B5EF4-FFF2-40B4-BE49-F238E27FC236}">
                <a16:creationId xmlns:a16="http://schemas.microsoft.com/office/drawing/2014/main" id="{46A954AD-B894-4EB3-A747-AF9BD3F98080}"/>
              </a:ext>
            </a:extLst>
          </p:cNvPr>
          <p:cNvSpPr/>
          <p:nvPr/>
        </p:nvSpPr>
        <p:spPr>
          <a:xfrm>
            <a:off x="3366363" y="3966248"/>
            <a:ext cx="91913" cy="168577"/>
          </a:xfrm>
          <a:custGeom>
            <a:avLst/>
            <a:gdLst>
              <a:gd name="connsiteX0" fmla="*/ 172997 w 172996"/>
              <a:gd name="connsiteY0" fmla="*/ 11326 h 317289"/>
              <a:gd name="connsiteX1" fmla="*/ 125985 w 172996"/>
              <a:gd name="connsiteY1" fmla="*/ 0 h 317289"/>
              <a:gd name="connsiteX2" fmla="*/ 0 w 172996"/>
              <a:gd name="connsiteY2" fmla="*/ 158567 h 317289"/>
              <a:gd name="connsiteX3" fmla="*/ 125985 w 172996"/>
              <a:gd name="connsiteY3" fmla="*/ 317290 h 317289"/>
              <a:gd name="connsiteX4" fmla="*/ 172997 w 172996"/>
              <a:gd name="connsiteY4" fmla="*/ 305964 h 317289"/>
              <a:gd name="connsiteX5" fmla="*/ 83938 w 172996"/>
              <a:gd name="connsiteY5" fmla="*/ 158567 h 317289"/>
              <a:gd name="connsiteX6" fmla="*/ 172997 w 172996"/>
              <a:gd name="connsiteY6" fmla="*/ 11326 h 3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996" h="317289">
                <a:moveTo>
                  <a:pt x="172997" y="11326"/>
                </a:moveTo>
                <a:cubicBezTo>
                  <a:pt x="158412" y="4034"/>
                  <a:pt x="142741" y="0"/>
                  <a:pt x="125985" y="0"/>
                </a:cubicBezTo>
                <a:cubicBezTo>
                  <a:pt x="56476" y="0"/>
                  <a:pt x="0" y="71061"/>
                  <a:pt x="0" y="158567"/>
                </a:cubicBezTo>
                <a:cubicBezTo>
                  <a:pt x="0" y="246229"/>
                  <a:pt x="56476" y="317290"/>
                  <a:pt x="125985" y="317290"/>
                </a:cubicBezTo>
                <a:cubicBezTo>
                  <a:pt x="142586" y="317290"/>
                  <a:pt x="158412" y="313256"/>
                  <a:pt x="172997" y="305964"/>
                </a:cubicBezTo>
                <a:cubicBezTo>
                  <a:pt x="121330" y="286569"/>
                  <a:pt x="83938" y="227921"/>
                  <a:pt x="83938" y="158567"/>
                </a:cubicBezTo>
                <a:cubicBezTo>
                  <a:pt x="83938" y="89214"/>
                  <a:pt x="121330" y="30721"/>
                  <a:pt x="172997" y="11326"/>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Shape 84">
            <a:extLst>
              <a:ext uri="{FF2B5EF4-FFF2-40B4-BE49-F238E27FC236}">
                <a16:creationId xmlns:a16="http://schemas.microsoft.com/office/drawing/2014/main" id="{8A9A44A5-B110-4475-A185-5B039F06916E}"/>
              </a:ext>
            </a:extLst>
          </p:cNvPr>
          <p:cNvSpPr/>
          <p:nvPr/>
        </p:nvSpPr>
        <p:spPr>
          <a:xfrm>
            <a:off x="3392577" y="3132429"/>
            <a:ext cx="116644" cy="213916"/>
          </a:xfrm>
          <a:custGeom>
            <a:avLst/>
            <a:gdLst>
              <a:gd name="connsiteX0" fmla="*/ 219543 w 219542"/>
              <a:gd name="connsiteY0" fmla="*/ 388195 h 402624"/>
              <a:gd name="connsiteX1" fmla="*/ 106591 w 219542"/>
              <a:gd name="connsiteY1" fmla="*/ 201390 h 402624"/>
              <a:gd name="connsiteX2" fmla="*/ 219543 w 219542"/>
              <a:gd name="connsiteY2" fmla="*/ 14584 h 402624"/>
              <a:gd name="connsiteX3" fmla="*/ 159964 w 219542"/>
              <a:gd name="connsiteY3" fmla="*/ 0 h 402624"/>
              <a:gd name="connsiteX4" fmla="*/ 0 w 219542"/>
              <a:gd name="connsiteY4" fmla="*/ 201390 h 402624"/>
              <a:gd name="connsiteX5" fmla="*/ 159964 w 219542"/>
              <a:gd name="connsiteY5" fmla="*/ 402624 h 402624"/>
              <a:gd name="connsiteX6" fmla="*/ 219543 w 219542"/>
              <a:gd name="connsiteY6" fmla="*/ 388195 h 40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542" h="402624">
                <a:moveTo>
                  <a:pt x="219543" y="388195"/>
                </a:moveTo>
                <a:cubicBezTo>
                  <a:pt x="154068" y="363681"/>
                  <a:pt x="106591" y="289207"/>
                  <a:pt x="106591" y="201390"/>
                </a:cubicBezTo>
                <a:cubicBezTo>
                  <a:pt x="106591" y="113418"/>
                  <a:pt x="154068" y="39099"/>
                  <a:pt x="219543" y="14584"/>
                </a:cubicBezTo>
                <a:cubicBezTo>
                  <a:pt x="201079" y="5120"/>
                  <a:pt x="181064" y="0"/>
                  <a:pt x="159964" y="0"/>
                </a:cubicBezTo>
                <a:cubicBezTo>
                  <a:pt x="71526" y="0"/>
                  <a:pt x="0" y="90144"/>
                  <a:pt x="0" y="201390"/>
                </a:cubicBezTo>
                <a:cubicBezTo>
                  <a:pt x="0" y="312635"/>
                  <a:pt x="71526" y="402624"/>
                  <a:pt x="159964" y="402624"/>
                </a:cubicBezTo>
                <a:cubicBezTo>
                  <a:pt x="181064" y="402624"/>
                  <a:pt x="201079" y="397659"/>
                  <a:pt x="219543" y="38819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Shape 85">
            <a:extLst>
              <a:ext uri="{FF2B5EF4-FFF2-40B4-BE49-F238E27FC236}">
                <a16:creationId xmlns:a16="http://schemas.microsoft.com/office/drawing/2014/main" id="{87864F18-04BE-4562-92AF-6F54D5F3D6AC}"/>
              </a:ext>
            </a:extLst>
          </p:cNvPr>
          <p:cNvSpPr/>
          <p:nvPr/>
        </p:nvSpPr>
        <p:spPr>
          <a:xfrm>
            <a:off x="3148160" y="3893211"/>
            <a:ext cx="97766" cy="179376"/>
          </a:xfrm>
          <a:custGeom>
            <a:avLst/>
            <a:gdLst>
              <a:gd name="connsiteX0" fmla="*/ 184012 w 184012"/>
              <a:gd name="connsiteY0" fmla="*/ 12257 h 337614"/>
              <a:gd name="connsiteX1" fmla="*/ 134053 w 184012"/>
              <a:gd name="connsiteY1" fmla="*/ 0 h 337614"/>
              <a:gd name="connsiteX2" fmla="*/ 0 w 184012"/>
              <a:gd name="connsiteY2" fmla="*/ 168807 h 337614"/>
              <a:gd name="connsiteX3" fmla="*/ 134053 w 184012"/>
              <a:gd name="connsiteY3" fmla="*/ 337615 h 337614"/>
              <a:gd name="connsiteX4" fmla="*/ 184012 w 184012"/>
              <a:gd name="connsiteY4" fmla="*/ 325358 h 337614"/>
              <a:gd name="connsiteX5" fmla="*/ 89368 w 184012"/>
              <a:gd name="connsiteY5" fmla="*/ 168807 h 337614"/>
              <a:gd name="connsiteX6" fmla="*/ 184012 w 184012"/>
              <a:gd name="connsiteY6" fmla="*/ 12257 h 33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12" h="337614">
                <a:moveTo>
                  <a:pt x="184012" y="12257"/>
                </a:moveTo>
                <a:cubicBezTo>
                  <a:pt x="168652" y="4344"/>
                  <a:pt x="151741" y="0"/>
                  <a:pt x="134053" y="0"/>
                </a:cubicBezTo>
                <a:cubicBezTo>
                  <a:pt x="60045" y="0"/>
                  <a:pt x="0" y="75560"/>
                  <a:pt x="0" y="168807"/>
                </a:cubicBezTo>
                <a:cubicBezTo>
                  <a:pt x="0" y="262055"/>
                  <a:pt x="60045" y="337615"/>
                  <a:pt x="134053" y="337615"/>
                </a:cubicBezTo>
                <a:cubicBezTo>
                  <a:pt x="151741" y="337615"/>
                  <a:pt x="168652" y="333271"/>
                  <a:pt x="184012" y="325358"/>
                </a:cubicBezTo>
                <a:cubicBezTo>
                  <a:pt x="129088" y="304722"/>
                  <a:pt x="89368" y="242506"/>
                  <a:pt x="89368" y="168807"/>
                </a:cubicBezTo>
                <a:cubicBezTo>
                  <a:pt x="89368" y="95109"/>
                  <a:pt x="129088" y="32893"/>
                  <a:pt x="184012" y="1225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Shape 86">
            <a:extLst>
              <a:ext uri="{FF2B5EF4-FFF2-40B4-BE49-F238E27FC236}">
                <a16:creationId xmlns:a16="http://schemas.microsoft.com/office/drawing/2014/main" id="{61528CE2-D4C0-4628-9317-0FC6CD959982}"/>
              </a:ext>
            </a:extLst>
          </p:cNvPr>
          <p:cNvSpPr/>
          <p:nvPr/>
        </p:nvSpPr>
        <p:spPr>
          <a:xfrm>
            <a:off x="3141812" y="3412787"/>
            <a:ext cx="116149" cy="213009"/>
          </a:xfrm>
          <a:custGeom>
            <a:avLst/>
            <a:gdLst>
              <a:gd name="connsiteX0" fmla="*/ 159188 w 218611"/>
              <a:gd name="connsiteY0" fmla="*/ 400918 h 400917"/>
              <a:gd name="connsiteX1" fmla="*/ 218612 w 218611"/>
              <a:gd name="connsiteY1" fmla="*/ 386333 h 400917"/>
              <a:gd name="connsiteX2" fmla="*/ 105970 w 218611"/>
              <a:gd name="connsiteY2" fmla="*/ 200304 h 400917"/>
              <a:gd name="connsiteX3" fmla="*/ 218612 w 218611"/>
              <a:gd name="connsiteY3" fmla="*/ 14274 h 400917"/>
              <a:gd name="connsiteX4" fmla="*/ 159188 w 218611"/>
              <a:gd name="connsiteY4" fmla="*/ 0 h 400917"/>
              <a:gd name="connsiteX5" fmla="*/ 0 w 218611"/>
              <a:gd name="connsiteY5" fmla="*/ 200304 h 400917"/>
              <a:gd name="connsiteX6" fmla="*/ 159188 w 218611"/>
              <a:gd name="connsiteY6" fmla="*/ 400918 h 40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611" h="400917">
                <a:moveTo>
                  <a:pt x="159188" y="400918"/>
                </a:moveTo>
                <a:cubicBezTo>
                  <a:pt x="180134" y="400918"/>
                  <a:pt x="200304" y="395798"/>
                  <a:pt x="218612" y="386333"/>
                </a:cubicBezTo>
                <a:cubicBezTo>
                  <a:pt x="153602" y="362129"/>
                  <a:pt x="105970" y="288121"/>
                  <a:pt x="105970" y="200304"/>
                </a:cubicBezTo>
                <a:cubicBezTo>
                  <a:pt x="105970" y="112642"/>
                  <a:pt x="153602" y="38633"/>
                  <a:pt x="218612" y="14274"/>
                </a:cubicBezTo>
                <a:cubicBezTo>
                  <a:pt x="200304" y="5120"/>
                  <a:pt x="180134" y="0"/>
                  <a:pt x="159188" y="0"/>
                </a:cubicBezTo>
                <a:cubicBezTo>
                  <a:pt x="71371" y="0"/>
                  <a:pt x="0" y="89679"/>
                  <a:pt x="0" y="200304"/>
                </a:cubicBezTo>
                <a:cubicBezTo>
                  <a:pt x="0" y="311239"/>
                  <a:pt x="71371" y="400918"/>
                  <a:pt x="159188" y="40091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Shape 87">
            <a:extLst>
              <a:ext uri="{FF2B5EF4-FFF2-40B4-BE49-F238E27FC236}">
                <a16:creationId xmlns:a16="http://schemas.microsoft.com/office/drawing/2014/main" id="{EC35A656-BCAA-4115-93A4-E375E7563545}"/>
              </a:ext>
            </a:extLst>
          </p:cNvPr>
          <p:cNvSpPr/>
          <p:nvPr/>
        </p:nvSpPr>
        <p:spPr>
          <a:xfrm>
            <a:off x="2959386" y="3009190"/>
            <a:ext cx="737693" cy="1277395"/>
          </a:xfrm>
          <a:custGeom>
            <a:avLst/>
            <a:gdLst>
              <a:gd name="connsiteX0" fmla="*/ 951249 w 1388457"/>
              <a:gd name="connsiteY0" fmla="*/ 1622444 h 2404264"/>
              <a:gd name="connsiteX1" fmla="*/ 1006484 w 1388457"/>
              <a:gd name="connsiteY1" fmla="*/ 1609101 h 2404264"/>
              <a:gd name="connsiteX2" fmla="*/ 1099421 w 1388457"/>
              <a:gd name="connsiteY2" fmla="*/ 1435949 h 2404264"/>
              <a:gd name="connsiteX3" fmla="*/ 1006484 w 1388457"/>
              <a:gd name="connsiteY3" fmla="*/ 1262798 h 2404264"/>
              <a:gd name="connsiteX4" fmla="*/ 951249 w 1388457"/>
              <a:gd name="connsiteY4" fmla="*/ 1249455 h 2404264"/>
              <a:gd name="connsiteX5" fmla="*/ 803077 w 1388457"/>
              <a:gd name="connsiteY5" fmla="*/ 1435949 h 2404264"/>
              <a:gd name="connsiteX6" fmla="*/ 951249 w 1388457"/>
              <a:gd name="connsiteY6" fmla="*/ 1622444 h 2404264"/>
              <a:gd name="connsiteX7" fmla="*/ 765995 w 1388457"/>
              <a:gd name="connsiteY7" fmla="*/ 1959904 h 2404264"/>
              <a:gd name="connsiteX8" fmla="*/ 891980 w 1388457"/>
              <a:gd name="connsiteY8" fmla="*/ 2118472 h 2404264"/>
              <a:gd name="connsiteX9" fmla="*/ 938992 w 1388457"/>
              <a:gd name="connsiteY9" fmla="*/ 2107145 h 2404264"/>
              <a:gd name="connsiteX10" fmla="*/ 1017965 w 1388457"/>
              <a:gd name="connsiteY10" fmla="*/ 1959904 h 2404264"/>
              <a:gd name="connsiteX11" fmla="*/ 938992 w 1388457"/>
              <a:gd name="connsiteY11" fmla="*/ 1812663 h 2404264"/>
              <a:gd name="connsiteX12" fmla="*/ 891980 w 1388457"/>
              <a:gd name="connsiteY12" fmla="*/ 1801337 h 2404264"/>
              <a:gd name="connsiteX13" fmla="*/ 765995 w 1388457"/>
              <a:gd name="connsiteY13" fmla="*/ 1959904 h 2404264"/>
              <a:gd name="connsiteX14" fmla="*/ 815334 w 1388457"/>
              <a:gd name="connsiteY14" fmla="*/ 433345 h 2404264"/>
              <a:gd name="connsiteX15" fmla="*/ 975142 w 1388457"/>
              <a:gd name="connsiteY15" fmla="*/ 634735 h 2404264"/>
              <a:gd name="connsiteX16" fmla="*/ 1034722 w 1388457"/>
              <a:gd name="connsiteY16" fmla="*/ 620150 h 2404264"/>
              <a:gd name="connsiteX17" fmla="*/ 1135106 w 1388457"/>
              <a:gd name="connsiteY17" fmla="*/ 433345 h 2404264"/>
              <a:gd name="connsiteX18" fmla="*/ 1034722 w 1388457"/>
              <a:gd name="connsiteY18" fmla="*/ 246540 h 2404264"/>
              <a:gd name="connsiteX19" fmla="*/ 975142 w 1388457"/>
              <a:gd name="connsiteY19" fmla="*/ 231955 h 2404264"/>
              <a:gd name="connsiteX20" fmla="*/ 815334 w 1388457"/>
              <a:gd name="connsiteY20" fmla="*/ 433345 h 2404264"/>
              <a:gd name="connsiteX21" fmla="*/ 1302517 w 1388457"/>
              <a:gd name="connsiteY21" fmla="*/ 0 h 2404264"/>
              <a:gd name="connsiteX22" fmla="*/ 1375285 w 1388457"/>
              <a:gd name="connsiteY22" fmla="*/ 582603 h 2404264"/>
              <a:gd name="connsiteX23" fmla="*/ 1207873 w 1388457"/>
              <a:gd name="connsiteY23" fmla="*/ 799508 h 2404264"/>
              <a:gd name="connsiteX24" fmla="*/ 1387542 w 1388457"/>
              <a:gd name="connsiteY24" fmla="*/ 1017810 h 2404264"/>
              <a:gd name="connsiteX25" fmla="*/ 1278934 w 1388457"/>
              <a:gd name="connsiteY25" fmla="*/ 2404265 h 2404264"/>
              <a:gd name="connsiteX26" fmla="*/ 153913 w 1388457"/>
              <a:gd name="connsiteY26" fmla="*/ 2096285 h 2404264"/>
              <a:gd name="connsiteX27" fmla="*/ 129709 w 1388457"/>
              <a:gd name="connsiteY27" fmla="*/ 1631754 h 2404264"/>
              <a:gd name="connsiteX28" fmla="*/ 260503 w 1388457"/>
              <a:gd name="connsiteY28" fmla="*/ 1474583 h 2404264"/>
              <a:gd name="connsiteX29" fmla="*/ 106591 w 1388457"/>
              <a:gd name="connsiteY29" fmla="*/ 1314774 h 2404264"/>
              <a:gd name="connsiteX30" fmla="*/ 0 w 1388457"/>
              <a:gd name="connsiteY30" fmla="*/ 627753 h 2404264"/>
              <a:gd name="connsiteX31" fmla="*/ 235679 w 1388457"/>
              <a:gd name="connsiteY31" fmla="*/ 447464 h 2404264"/>
              <a:gd name="connsiteX32" fmla="*/ 313876 w 1388457"/>
              <a:gd name="connsiteY32" fmla="*/ 467789 h 2404264"/>
              <a:gd name="connsiteX33" fmla="*/ 473685 w 1388457"/>
              <a:gd name="connsiteY33" fmla="*/ 307981 h 2404264"/>
              <a:gd name="connsiteX34" fmla="*/ 473375 w 1388457"/>
              <a:gd name="connsiteY34" fmla="*/ 300999 h 2404264"/>
              <a:gd name="connsiteX35" fmla="*/ 1302517 w 1388457"/>
              <a:gd name="connsiteY35" fmla="*/ 0 h 2404264"/>
              <a:gd name="connsiteX36" fmla="*/ 489355 w 1388457"/>
              <a:gd name="connsiteY36" fmla="*/ 2001486 h 2404264"/>
              <a:gd name="connsiteX37" fmla="*/ 539315 w 1388457"/>
              <a:gd name="connsiteY37" fmla="*/ 1989228 h 2404264"/>
              <a:gd name="connsiteX38" fmla="*/ 623409 w 1388457"/>
              <a:gd name="connsiteY38" fmla="*/ 1832678 h 2404264"/>
              <a:gd name="connsiteX39" fmla="*/ 539315 w 1388457"/>
              <a:gd name="connsiteY39" fmla="*/ 1676128 h 2404264"/>
              <a:gd name="connsiteX40" fmla="*/ 489355 w 1388457"/>
              <a:gd name="connsiteY40" fmla="*/ 1663871 h 2404264"/>
              <a:gd name="connsiteX41" fmla="*/ 355303 w 1388457"/>
              <a:gd name="connsiteY41" fmla="*/ 1832678 h 2404264"/>
              <a:gd name="connsiteX42" fmla="*/ 489355 w 1388457"/>
              <a:gd name="connsiteY42" fmla="*/ 2001486 h 2404264"/>
              <a:gd name="connsiteX43" fmla="*/ 661887 w 1388457"/>
              <a:gd name="connsiteY43" fmla="*/ 960092 h 2404264"/>
              <a:gd name="connsiteX44" fmla="*/ 562278 w 1388457"/>
              <a:gd name="connsiteY44" fmla="*/ 774063 h 2404264"/>
              <a:gd name="connsiteX45" fmla="*/ 502699 w 1388457"/>
              <a:gd name="connsiteY45" fmla="*/ 759478 h 2404264"/>
              <a:gd name="connsiteX46" fmla="*/ 343511 w 1388457"/>
              <a:gd name="connsiteY46" fmla="*/ 960092 h 2404264"/>
              <a:gd name="connsiteX47" fmla="*/ 502699 w 1388457"/>
              <a:gd name="connsiteY47" fmla="*/ 1160706 h 2404264"/>
              <a:gd name="connsiteX48" fmla="*/ 562278 w 1388457"/>
              <a:gd name="connsiteY48" fmla="*/ 1146122 h 2404264"/>
              <a:gd name="connsiteX49" fmla="*/ 661887 w 1388457"/>
              <a:gd name="connsiteY49" fmla="*/ 960092 h 24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8457" h="2404264">
                <a:moveTo>
                  <a:pt x="951249" y="1622444"/>
                </a:moveTo>
                <a:cubicBezTo>
                  <a:pt x="970798" y="1622444"/>
                  <a:pt x="989417" y="1617635"/>
                  <a:pt x="1006484" y="1609101"/>
                </a:cubicBezTo>
                <a:cubicBezTo>
                  <a:pt x="1060943" y="1581484"/>
                  <a:pt x="1099421" y="1514457"/>
                  <a:pt x="1099421" y="1435949"/>
                </a:cubicBezTo>
                <a:cubicBezTo>
                  <a:pt x="1099421" y="1357442"/>
                  <a:pt x="1060943" y="1290415"/>
                  <a:pt x="1006484" y="1262798"/>
                </a:cubicBezTo>
                <a:cubicBezTo>
                  <a:pt x="989417" y="1254109"/>
                  <a:pt x="970798" y="1249455"/>
                  <a:pt x="951249" y="1249455"/>
                </a:cubicBezTo>
                <a:cubicBezTo>
                  <a:pt x="869483" y="1249455"/>
                  <a:pt x="803077" y="1332927"/>
                  <a:pt x="803077" y="1435949"/>
                </a:cubicBezTo>
                <a:cubicBezTo>
                  <a:pt x="803077" y="1538972"/>
                  <a:pt x="869327" y="1622444"/>
                  <a:pt x="951249" y="1622444"/>
                </a:cubicBezTo>
                <a:close/>
                <a:moveTo>
                  <a:pt x="765995" y="1959904"/>
                </a:moveTo>
                <a:cubicBezTo>
                  <a:pt x="765995" y="2047566"/>
                  <a:pt x="822471" y="2118472"/>
                  <a:pt x="891980" y="2118472"/>
                </a:cubicBezTo>
                <a:cubicBezTo>
                  <a:pt x="908581" y="2118472"/>
                  <a:pt x="924407" y="2114438"/>
                  <a:pt x="938992" y="2107145"/>
                </a:cubicBezTo>
                <a:cubicBezTo>
                  <a:pt x="985227" y="2083717"/>
                  <a:pt x="1017965" y="2026620"/>
                  <a:pt x="1017965" y="1959904"/>
                </a:cubicBezTo>
                <a:cubicBezTo>
                  <a:pt x="1017965" y="1893188"/>
                  <a:pt x="985227" y="1836091"/>
                  <a:pt x="938992" y="1812663"/>
                </a:cubicBezTo>
                <a:cubicBezTo>
                  <a:pt x="924407" y="1805216"/>
                  <a:pt x="908737" y="1801337"/>
                  <a:pt x="891980" y="1801337"/>
                </a:cubicBezTo>
                <a:cubicBezTo>
                  <a:pt x="822471" y="1801182"/>
                  <a:pt x="765995" y="1872242"/>
                  <a:pt x="765995" y="1959904"/>
                </a:cubicBezTo>
                <a:close/>
                <a:moveTo>
                  <a:pt x="815334" y="433345"/>
                </a:moveTo>
                <a:cubicBezTo>
                  <a:pt x="815334" y="544590"/>
                  <a:pt x="886860" y="634735"/>
                  <a:pt x="975142" y="634735"/>
                </a:cubicBezTo>
                <a:cubicBezTo>
                  <a:pt x="996244" y="634735"/>
                  <a:pt x="1016413" y="629615"/>
                  <a:pt x="1034722" y="620150"/>
                </a:cubicBezTo>
                <a:cubicBezTo>
                  <a:pt x="1093525" y="590516"/>
                  <a:pt x="1135106" y="518059"/>
                  <a:pt x="1135106" y="433345"/>
                </a:cubicBezTo>
                <a:cubicBezTo>
                  <a:pt x="1135106" y="348631"/>
                  <a:pt x="1093680" y="276174"/>
                  <a:pt x="1034722" y="246540"/>
                </a:cubicBezTo>
                <a:cubicBezTo>
                  <a:pt x="1016413" y="237075"/>
                  <a:pt x="996244" y="231955"/>
                  <a:pt x="975142" y="231955"/>
                </a:cubicBezTo>
                <a:cubicBezTo>
                  <a:pt x="886860" y="231955"/>
                  <a:pt x="815334" y="322100"/>
                  <a:pt x="815334" y="433345"/>
                </a:cubicBezTo>
                <a:close/>
                <a:moveTo>
                  <a:pt x="1302517" y="0"/>
                </a:moveTo>
                <a:cubicBezTo>
                  <a:pt x="1335721" y="48098"/>
                  <a:pt x="1361010" y="279898"/>
                  <a:pt x="1375285" y="582603"/>
                </a:cubicBezTo>
                <a:cubicBezTo>
                  <a:pt x="1280641" y="597808"/>
                  <a:pt x="1207873" y="689039"/>
                  <a:pt x="1207873" y="799508"/>
                </a:cubicBezTo>
                <a:cubicBezTo>
                  <a:pt x="1207873" y="914632"/>
                  <a:pt x="1287002" y="1008966"/>
                  <a:pt x="1387542" y="1017810"/>
                </a:cubicBezTo>
                <a:cubicBezTo>
                  <a:pt x="1394369" y="1620738"/>
                  <a:pt x="1363493" y="2287279"/>
                  <a:pt x="1278934" y="2404265"/>
                </a:cubicBezTo>
                <a:cubicBezTo>
                  <a:pt x="1042014" y="2344996"/>
                  <a:pt x="153913" y="2096285"/>
                  <a:pt x="153913" y="2096285"/>
                </a:cubicBezTo>
                <a:cubicBezTo>
                  <a:pt x="153913" y="2096285"/>
                  <a:pt x="146155" y="1890706"/>
                  <a:pt x="129709" y="1631754"/>
                </a:cubicBezTo>
                <a:cubicBezTo>
                  <a:pt x="204028" y="1618100"/>
                  <a:pt x="260503" y="1552936"/>
                  <a:pt x="260503" y="1474583"/>
                </a:cubicBezTo>
                <a:cubicBezTo>
                  <a:pt x="260503" y="1388317"/>
                  <a:pt x="192236" y="1317877"/>
                  <a:pt x="106591" y="1314774"/>
                </a:cubicBezTo>
                <a:cubicBezTo>
                  <a:pt x="81611" y="1017189"/>
                  <a:pt x="46391" y="725810"/>
                  <a:pt x="0" y="627753"/>
                </a:cubicBezTo>
                <a:cubicBezTo>
                  <a:pt x="80370" y="559951"/>
                  <a:pt x="158878" y="500216"/>
                  <a:pt x="235679" y="447464"/>
                </a:cubicBezTo>
                <a:cubicBezTo>
                  <a:pt x="258797" y="460497"/>
                  <a:pt x="285483" y="467789"/>
                  <a:pt x="313876" y="467789"/>
                </a:cubicBezTo>
                <a:cubicBezTo>
                  <a:pt x="402159" y="467789"/>
                  <a:pt x="473685" y="396263"/>
                  <a:pt x="473685" y="307981"/>
                </a:cubicBezTo>
                <a:cubicBezTo>
                  <a:pt x="473685" y="305653"/>
                  <a:pt x="473685" y="303326"/>
                  <a:pt x="473375" y="300999"/>
                </a:cubicBezTo>
                <a:cubicBezTo>
                  <a:pt x="804784" y="119934"/>
                  <a:pt x="1090422" y="57252"/>
                  <a:pt x="1302517" y="0"/>
                </a:cubicBezTo>
                <a:close/>
                <a:moveTo>
                  <a:pt x="489355" y="2001486"/>
                </a:moveTo>
                <a:cubicBezTo>
                  <a:pt x="507043" y="2001486"/>
                  <a:pt x="523955" y="1997296"/>
                  <a:pt x="539315" y="1989228"/>
                </a:cubicBezTo>
                <a:cubicBezTo>
                  <a:pt x="588654" y="1964404"/>
                  <a:pt x="623409" y="1903583"/>
                  <a:pt x="623409" y="1832678"/>
                </a:cubicBezTo>
                <a:cubicBezTo>
                  <a:pt x="623409" y="1761773"/>
                  <a:pt x="588654" y="1700952"/>
                  <a:pt x="539315" y="1676128"/>
                </a:cubicBezTo>
                <a:cubicBezTo>
                  <a:pt x="523955" y="1668215"/>
                  <a:pt x="507043" y="1663871"/>
                  <a:pt x="489355" y="1663871"/>
                </a:cubicBezTo>
                <a:cubicBezTo>
                  <a:pt x="415347" y="1663871"/>
                  <a:pt x="355303" y="1739430"/>
                  <a:pt x="355303" y="1832678"/>
                </a:cubicBezTo>
                <a:cubicBezTo>
                  <a:pt x="355303" y="1925925"/>
                  <a:pt x="415347" y="2001486"/>
                  <a:pt x="489355" y="2001486"/>
                </a:cubicBezTo>
                <a:close/>
                <a:moveTo>
                  <a:pt x="661887" y="960092"/>
                </a:moveTo>
                <a:cubicBezTo>
                  <a:pt x="661887" y="875844"/>
                  <a:pt x="620616" y="803697"/>
                  <a:pt x="562278" y="774063"/>
                </a:cubicBezTo>
                <a:cubicBezTo>
                  <a:pt x="543815" y="764598"/>
                  <a:pt x="523644" y="759478"/>
                  <a:pt x="502699" y="759478"/>
                </a:cubicBezTo>
                <a:cubicBezTo>
                  <a:pt x="414726" y="759478"/>
                  <a:pt x="343511" y="849313"/>
                  <a:pt x="343511" y="960092"/>
                </a:cubicBezTo>
                <a:cubicBezTo>
                  <a:pt x="343511" y="1070872"/>
                  <a:pt x="414882" y="1160706"/>
                  <a:pt x="502699" y="1160706"/>
                </a:cubicBezTo>
                <a:cubicBezTo>
                  <a:pt x="523644" y="1160706"/>
                  <a:pt x="543815" y="1155586"/>
                  <a:pt x="562278" y="1146122"/>
                </a:cubicBezTo>
                <a:cubicBezTo>
                  <a:pt x="620461" y="1116488"/>
                  <a:pt x="661887" y="1044341"/>
                  <a:pt x="661887" y="960092"/>
                </a:cubicBez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Shape 88">
            <a:extLst>
              <a:ext uri="{FF2B5EF4-FFF2-40B4-BE49-F238E27FC236}">
                <a16:creationId xmlns:a16="http://schemas.microsoft.com/office/drawing/2014/main" id="{FC09CA67-177B-4D47-9D9D-65F7A9F064B4}"/>
              </a:ext>
            </a:extLst>
          </p:cNvPr>
          <p:cNvSpPr/>
          <p:nvPr/>
        </p:nvSpPr>
        <p:spPr>
          <a:xfrm>
            <a:off x="2751982" y="3756536"/>
            <a:ext cx="875283" cy="268239"/>
          </a:xfrm>
          <a:custGeom>
            <a:avLst/>
            <a:gdLst>
              <a:gd name="connsiteX0" fmla="*/ 0 w 1647424"/>
              <a:gd name="connsiteY0" fmla="*/ 504871 h 504870"/>
              <a:gd name="connsiteX1" fmla="*/ 1647425 w 1647424"/>
              <a:gd name="connsiteY1" fmla="*/ 0 h 504870"/>
            </a:gdLst>
            <a:ahLst/>
            <a:cxnLst>
              <a:cxn ang="0">
                <a:pos x="connsiteX0" y="connsiteY0"/>
              </a:cxn>
              <a:cxn ang="0">
                <a:pos x="connsiteX1" y="connsiteY1"/>
              </a:cxn>
            </a:cxnLst>
            <a:rect l="l" t="t" r="r" b="b"/>
            <a:pathLst>
              <a:path w="1647424" h="504870">
                <a:moveTo>
                  <a:pt x="0" y="504871"/>
                </a:moveTo>
                <a:lnTo>
                  <a:pt x="164742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Shape 89">
            <a:extLst>
              <a:ext uri="{FF2B5EF4-FFF2-40B4-BE49-F238E27FC236}">
                <a16:creationId xmlns:a16="http://schemas.microsoft.com/office/drawing/2014/main" id="{B692052E-BE6F-43F3-9D83-EBEF5BF698B9}"/>
              </a:ext>
            </a:extLst>
          </p:cNvPr>
          <p:cNvSpPr/>
          <p:nvPr/>
        </p:nvSpPr>
        <p:spPr>
          <a:xfrm>
            <a:off x="2537242" y="4188407"/>
            <a:ext cx="137335" cy="252000"/>
          </a:xfrm>
          <a:custGeom>
            <a:avLst/>
            <a:gdLst>
              <a:gd name="connsiteX0" fmla="*/ 258487 w 258486"/>
              <a:gd name="connsiteY0" fmla="*/ 17067 h 474305"/>
              <a:gd name="connsiteX1" fmla="*/ 188357 w 258486"/>
              <a:gd name="connsiteY1" fmla="*/ 0 h 474305"/>
              <a:gd name="connsiteX2" fmla="*/ 0 w 258486"/>
              <a:gd name="connsiteY2" fmla="*/ 237230 h 474305"/>
              <a:gd name="connsiteX3" fmla="*/ 188357 w 258486"/>
              <a:gd name="connsiteY3" fmla="*/ 474306 h 474305"/>
              <a:gd name="connsiteX4" fmla="*/ 258487 w 258486"/>
              <a:gd name="connsiteY4" fmla="*/ 457239 h 474305"/>
              <a:gd name="connsiteX5" fmla="*/ 125519 w 258486"/>
              <a:gd name="connsiteY5" fmla="*/ 237230 h 474305"/>
              <a:gd name="connsiteX6" fmla="*/ 258487 w 258486"/>
              <a:gd name="connsiteY6" fmla="*/ 17067 h 47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486" h="474305">
                <a:moveTo>
                  <a:pt x="258487" y="17067"/>
                </a:moveTo>
                <a:cubicBezTo>
                  <a:pt x="236765" y="6051"/>
                  <a:pt x="213182" y="0"/>
                  <a:pt x="188357" y="0"/>
                </a:cubicBezTo>
                <a:cubicBezTo>
                  <a:pt x="84404" y="0"/>
                  <a:pt x="0" y="106281"/>
                  <a:pt x="0" y="237230"/>
                </a:cubicBezTo>
                <a:cubicBezTo>
                  <a:pt x="0" y="368180"/>
                  <a:pt x="84404" y="474306"/>
                  <a:pt x="188357" y="474306"/>
                </a:cubicBezTo>
                <a:cubicBezTo>
                  <a:pt x="213182" y="474306"/>
                  <a:pt x="236765" y="468255"/>
                  <a:pt x="258487" y="457239"/>
                </a:cubicBezTo>
                <a:cubicBezTo>
                  <a:pt x="181530" y="428225"/>
                  <a:pt x="125519" y="340718"/>
                  <a:pt x="125519" y="237230"/>
                </a:cubicBezTo>
                <a:cubicBezTo>
                  <a:pt x="125519" y="133743"/>
                  <a:pt x="181530" y="46081"/>
                  <a:pt x="258487" y="17067"/>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Shape 90">
            <a:extLst>
              <a:ext uri="{FF2B5EF4-FFF2-40B4-BE49-F238E27FC236}">
                <a16:creationId xmlns:a16="http://schemas.microsoft.com/office/drawing/2014/main" id="{D2B741BB-E57B-4571-8781-C01B0DBC6E80}"/>
              </a:ext>
            </a:extLst>
          </p:cNvPr>
          <p:cNvSpPr/>
          <p:nvPr/>
        </p:nvSpPr>
        <p:spPr>
          <a:xfrm>
            <a:off x="2371468" y="3852488"/>
            <a:ext cx="127278" cy="233452"/>
          </a:xfrm>
          <a:custGeom>
            <a:avLst/>
            <a:gdLst>
              <a:gd name="connsiteX0" fmla="*/ 0 w 239557"/>
              <a:gd name="connsiteY0" fmla="*/ 219698 h 439395"/>
              <a:gd name="connsiteX1" fmla="*/ 174548 w 239557"/>
              <a:gd name="connsiteY1" fmla="*/ 439396 h 439395"/>
              <a:gd name="connsiteX2" fmla="*/ 239558 w 239557"/>
              <a:gd name="connsiteY2" fmla="*/ 423570 h 439395"/>
              <a:gd name="connsiteX3" fmla="*/ 116365 w 239557"/>
              <a:gd name="connsiteY3" fmla="*/ 219698 h 439395"/>
              <a:gd name="connsiteX4" fmla="*/ 239558 w 239557"/>
              <a:gd name="connsiteY4" fmla="*/ 15671 h 439395"/>
              <a:gd name="connsiteX5" fmla="*/ 174548 w 239557"/>
              <a:gd name="connsiteY5" fmla="*/ 0 h 439395"/>
              <a:gd name="connsiteX6" fmla="*/ 0 w 239557"/>
              <a:gd name="connsiteY6" fmla="*/ 219698 h 43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57" h="439395">
                <a:moveTo>
                  <a:pt x="0" y="219698"/>
                </a:moveTo>
                <a:cubicBezTo>
                  <a:pt x="0" y="341028"/>
                  <a:pt x="78198" y="439396"/>
                  <a:pt x="174548" y="439396"/>
                </a:cubicBezTo>
                <a:cubicBezTo>
                  <a:pt x="197511" y="439396"/>
                  <a:pt x="219388" y="433810"/>
                  <a:pt x="239558" y="423570"/>
                </a:cubicBezTo>
                <a:cubicBezTo>
                  <a:pt x="168187" y="396729"/>
                  <a:pt x="116365" y="315583"/>
                  <a:pt x="116365" y="219698"/>
                </a:cubicBezTo>
                <a:cubicBezTo>
                  <a:pt x="116365" y="123658"/>
                  <a:pt x="168187" y="42512"/>
                  <a:pt x="239558" y="15671"/>
                </a:cubicBezTo>
                <a:cubicBezTo>
                  <a:pt x="219388" y="5586"/>
                  <a:pt x="197511" y="0"/>
                  <a:pt x="174548" y="0"/>
                </a:cubicBezTo>
                <a:cubicBezTo>
                  <a:pt x="78198" y="0"/>
                  <a:pt x="0" y="98212"/>
                  <a:pt x="0" y="219698"/>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Shape 91">
            <a:extLst>
              <a:ext uri="{FF2B5EF4-FFF2-40B4-BE49-F238E27FC236}">
                <a16:creationId xmlns:a16="http://schemas.microsoft.com/office/drawing/2014/main" id="{3CA5BCA5-F849-46A2-A405-5D11FA5634E0}"/>
              </a:ext>
            </a:extLst>
          </p:cNvPr>
          <p:cNvSpPr/>
          <p:nvPr/>
        </p:nvSpPr>
        <p:spPr>
          <a:xfrm>
            <a:off x="2502290" y="3355577"/>
            <a:ext cx="137335" cy="251918"/>
          </a:xfrm>
          <a:custGeom>
            <a:avLst/>
            <a:gdLst>
              <a:gd name="connsiteX0" fmla="*/ 258486 w 258486"/>
              <a:gd name="connsiteY0" fmla="*/ 457083 h 474150"/>
              <a:gd name="connsiteX1" fmla="*/ 125519 w 258486"/>
              <a:gd name="connsiteY1" fmla="*/ 237075 h 474150"/>
              <a:gd name="connsiteX2" fmla="*/ 258486 w 258486"/>
              <a:gd name="connsiteY2" fmla="*/ 17067 h 474150"/>
              <a:gd name="connsiteX3" fmla="*/ 188357 w 258486"/>
              <a:gd name="connsiteY3" fmla="*/ 0 h 474150"/>
              <a:gd name="connsiteX4" fmla="*/ 0 w 258486"/>
              <a:gd name="connsiteY4" fmla="*/ 237075 h 474150"/>
              <a:gd name="connsiteX5" fmla="*/ 188357 w 258486"/>
              <a:gd name="connsiteY5" fmla="*/ 474150 h 474150"/>
              <a:gd name="connsiteX6" fmla="*/ 258486 w 258486"/>
              <a:gd name="connsiteY6" fmla="*/ 457083 h 47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486" h="474150">
                <a:moveTo>
                  <a:pt x="258486" y="457083"/>
                </a:moveTo>
                <a:cubicBezTo>
                  <a:pt x="181530" y="428225"/>
                  <a:pt x="125519" y="340563"/>
                  <a:pt x="125519" y="237075"/>
                </a:cubicBezTo>
                <a:cubicBezTo>
                  <a:pt x="125519" y="133588"/>
                  <a:pt x="181530" y="45926"/>
                  <a:pt x="258486" y="17067"/>
                </a:cubicBezTo>
                <a:cubicBezTo>
                  <a:pt x="236920" y="5896"/>
                  <a:pt x="213181" y="0"/>
                  <a:pt x="188357" y="0"/>
                </a:cubicBezTo>
                <a:cubicBezTo>
                  <a:pt x="84248" y="0"/>
                  <a:pt x="0" y="106125"/>
                  <a:pt x="0" y="237075"/>
                </a:cubicBezTo>
                <a:cubicBezTo>
                  <a:pt x="0" y="368025"/>
                  <a:pt x="84248" y="474150"/>
                  <a:pt x="188357" y="474150"/>
                </a:cubicBezTo>
                <a:cubicBezTo>
                  <a:pt x="213181" y="474150"/>
                  <a:pt x="236920" y="468255"/>
                  <a:pt x="258486" y="457083"/>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Shape 92">
            <a:extLst>
              <a:ext uri="{FF2B5EF4-FFF2-40B4-BE49-F238E27FC236}">
                <a16:creationId xmlns:a16="http://schemas.microsoft.com/office/drawing/2014/main" id="{C46986C3-741C-4C79-A9EF-C8DC1A2AE65A}"/>
              </a:ext>
            </a:extLst>
          </p:cNvPr>
          <p:cNvSpPr/>
          <p:nvPr/>
        </p:nvSpPr>
        <p:spPr>
          <a:xfrm>
            <a:off x="2173708" y="4210746"/>
            <a:ext cx="115160" cy="211195"/>
          </a:xfrm>
          <a:custGeom>
            <a:avLst/>
            <a:gdLst>
              <a:gd name="connsiteX0" fmla="*/ 216750 w 216750"/>
              <a:gd name="connsiteY0" fmla="*/ 14429 h 397504"/>
              <a:gd name="connsiteX1" fmla="*/ 157947 w 216750"/>
              <a:gd name="connsiteY1" fmla="*/ 0 h 397504"/>
              <a:gd name="connsiteX2" fmla="*/ 0 w 216750"/>
              <a:gd name="connsiteY2" fmla="*/ 198752 h 397504"/>
              <a:gd name="connsiteX3" fmla="*/ 157947 w 216750"/>
              <a:gd name="connsiteY3" fmla="*/ 397504 h 397504"/>
              <a:gd name="connsiteX4" fmla="*/ 216750 w 216750"/>
              <a:gd name="connsiteY4" fmla="*/ 383230 h 397504"/>
              <a:gd name="connsiteX5" fmla="*/ 105349 w 216750"/>
              <a:gd name="connsiteY5" fmla="*/ 198752 h 397504"/>
              <a:gd name="connsiteX6" fmla="*/ 216750 w 216750"/>
              <a:gd name="connsiteY6" fmla="*/ 14429 h 39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50" h="397504">
                <a:moveTo>
                  <a:pt x="216750" y="14429"/>
                </a:moveTo>
                <a:cubicBezTo>
                  <a:pt x="198597" y="5120"/>
                  <a:pt x="178737" y="0"/>
                  <a:pt x="157947" y="0"/>
                </a:cubicBezTo>
                <a:cubicBezTo>
                  <a:pt x="70750" y="0"/>
                  <a:pt x="0" y="89058"/>
                  <a:pt x="0" y="198752"/>
                </a:cubicBezTo>
                <a:cubicBezTo>
                  <a:pt x="0" y="308601"/>
                  <a:pt x="70750" y="397504"/>
                  <a:pt x="157947" y="397504"/>
                </a:cubicBezTo>
                <a:cubicBezTo>
                  <a:pt x="178737" y="397504"/>
                  <a:pt x="198597" y="392539"/>
                  <a:pt x="216750" y="383230"/>
                </a:cubicBezTo>
                <a:cubicBezTo>
                  <a:pt x="152206" y="358871"/>
                  <a:pt x="105349" y="285483"/>
                  <a:pt x="105349" y="198752"/>
                </a:cubicBezTo>
                <a:cubicBezTo>
                  <a:pt x="105349" y="112021"/>
                  <a:pt x="152206" y="38633"/>
                  <a:pt x="216750" y="1442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Shape 93">
            <a:extLst>
              <a:ext uri="{FF2B5EF4-FFF2-40B4-BE49-F238E27FC236}">
                <a16:creationId xmlns:a16="http://schemas.microsoft.com/office/drawing/2014/main" id="{5C95905D-F639-4504-A537-5052DB4B7ED8}"/>
              </a:ext>
            </a:extLst>
          </p:cNvPr>
          <p:cNvSpPr/>
          <p:nvPr/>
        </p:nvSpPr>
        <p:spPr>
          <a:xfrm>
            <a:off x="2166207" y="3655719"/>
            <a:ext cx="95046" cy="174100"/>
          </a:xfrm>
          <a:custGeom>
            <a:avLst/>
            <a:gdLst>
              <a:gd name="connsiteX0" fmla="*/ 130174 w 178892"/>
              <a:gd name="connsiteY0" fmla="*/ 327685 h 327685"/>
              <a:gd name="connsiteX1" fmla="*/ 178892 w 178892"/>
              <a:gd name="connsiteY1" fmla="*/ 315893 h 327685"/>
              <a:gd name="connsiteX2" fmla="*/ 86731 w 178892"/>
              <a:gd name="connsiteY2" fmla="*/ 163843 h 327685"/>
              <a:gd name="connsiteX3" fmla="*/ 178892 w 178892"/>
              <a:gd name="connsiteY3" fmla="*/ 11792 h 327685"/>
              <a:gd name="connsiteX4" fmla="*/ 130174 w 178892"/>
              <a:gd name="connsiteY4" fmla="*/ 0 h 327685"/>
              <a:gd name="connsiteX5" fmla="*/ 0 w 178892"/>
              <a:gd name="connsiteY5" fmla="*/ 163843 h 327685"/>
              <a:gd name="connsiteX6" fmla="*/ 130174 w 178892"/>
              <a:gd name="connsiteY6" fmla="*/ 327685 h 32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892" h="327685">
                <a:moveTo>
                  <a:pt x="130174" y="327685"/>
                </a:moveTo>
                <a:cubicBezTo>
                  <a:pt x="147396" y="327685"/>
                  <a:pt x="163843" y="323496"/>
                  <a:pt x="178892" y="315893"/>
                </a:cubicBezTo>
                <a:cubicBezTo>
                  <a:pt x="125519" y="296034"/>
                  <a:pt x="86731" y="235524"/>
                  <a:pt x="86731" y="163843"/>
                </a:cubicBezTo>
                <a:cubicBezTo>
                  <a:pt x="86731" y="92161"/>
                  <a:pt x="125519" y="31651"/>
                  <a:pt x="178892" y="11792"/>
                </a:cubicBezTo>
                <a:cubicBezTo>
                  <a:pt x="163843" y="4189"/>
                  <a:pt x="147396" y="0"/>
                  <a:pt x="130174" y="0"/>
                </a:cubicBezTo>
                <a:cubicBezTo>
                  <a:pt x="58338" y="0"/>
                  <a:pt x="0" y="73388"/>
                  <a:pt x="0" y="163843"/>
                </a:cubicBezTo>
                <a:cubicBezTo>
                  <a:pt x="0" y="254297"/>
                  <a:pt x="58338" y="327685"/>
                  <a:pt x="130174" y="327685"/>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Shape 94">
            <a:extLst>
              <a:ext uri="{FF2B5EF4-FFF2-40B4-BE49-F238E27FC236}">
                <a16:creationId xmlns:a16="http://schemas.microsoft.com/office/drawing/2014/main" id="{0069D7E6-885D-4579-9EFD-BCD9CE80F94D}"/>
              </a:ext>
            </a:extLst>
          </p:cNvPr>
          <p:cNvSpPr/>
          <p:nvPr/>
        </p:nvSpPr>
        <p:spPr>
          <a:xfrm>
            <a:off x="1773987" y="3367365"/>
            <a:ext cx="208136" cy="1673408"/>
          </a:xfrm>
          <a:custGeom>
            <a:avLst/>
            <a:gdLst>
              <a:gd name="connsiteX0" fmla="*/ 124123 w 391746"/>
              <a:gd name="connsiteY0" fmla="*/ 0 h 3149624"/>
              <a:gd name="connsiteX1" fmla="*/ 219388 w 391746"/>
              <a:gd name="connsiteY1" fmla="*/ 763202 h 3149624"/>
              <a:gd name="connsiteX2" fmla="*/ 0 w 391746"/>
              <a:gd name="connsiteY2" fmla="*/ 1047289 h 3149624"/>
              <a:gd name="connsiteX3" fmla="*/ 235369 w 391746"/>
              <a:gd name="connsiteY3" fmla="*/ 1333237 h 3149624"/>
              <a:gd name="connsiteX4" fmla="*/ 93092 w 391746"/>
              <a:gd name="connsiteY4" fmla="*/ 3149624 h 3149624"/>
              <a:gd name="connsiteX5" fmla="*/ 287345 w 391746"/>
              <a:gd name="connsiteY5" fmla="*/ 3057153 h 3149624"/>
              <a:gd name="connsiteX6" fmla="*/ 325978 w 391746"/>
              <a:gd name="connsiteY6" fmla="*/ 179358 h 3149624"/>
              <a:gd name="connsiteX7" fmla="*/ 124123 w 391746"/>
              <a:gd name="connsiteY7" fmla="*/ 0 h 31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746" h="3149624">
                <a:moveTo>
                  <a:pt x="124123" y="0"/>
                </a:moveTo>
                <a:cubicBezTo>
                  <a:pt x="167721" y="62992"/>
                  <a:pt x="200769" y="366784"/>
                  <a:pt x="219388" y="763202"/>
                </a:cubicBezTo>
                <a:cubicBezTo>
                  <a:pt x="95420" y="783062"/>
                  <a:pt x="0" y="902685"/>
                  <a:pt x="0" y="1047289"/>
                </a:cubicBezTo>
                <a:cubicBezTo>
                  <a:pt x="0" y="1198099"/>
                  <a:pt x="103643" y="1321601"/>
                  <a:pt x="235369" y="1333237"/>
                </a:cubicBezTo>
                <a:cubicBezTo>
                  <a:pt x="244367" y="2123126"/>
                  <a:pt x="203872" y="2996332"/>
                  <a:pt x="93092" y="3149624"/>
                </a:cubicBezTo>
                <a:cubicBezTo>
                  <a:pt x="164774" y="3116111"/>
                  <a:pt x="229007" y="3085701"/>
                  <a:pt x="287345" y="3057153"/>
                </a:cubicBezTo>
                <a:cubicBezTo>
                  <a:pt x="424036" y="2580985"/>
                  <a:pt x="415192" y="774528"/>
                  <a:pt x="325978" y="179358"/>
                </a:cubicBezTo>
                <a:cubicBezTo>
                  <a:pt x="278967" y="127226"/>
                  <a:pt x="214578" y="60355"/>
                  <a:pt x="124123" y="0"/>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Shape 95">
            <a:extLst>
              <a:ext uri="{FF2B5EF4-FFF2-40B4-BE49-F238E27FC236}">
                <a16:creationId xmlns:a16="http://schemas.microsoft.com/office/drawing/2014/main" id="{7BAB9CC3-A724-4E66-B474-1192003A624F}"/>
              </a:ext>
            </a:extLst>
          </p:cNvPr>
          <p:cNvSpPr/>
          <p:nvPr/>
        </p:nvSpPr>
        <p:spPr>
          <a:xfrm>
            <a:off x="1484066" y="4583265"/>
            <a:ext cx="152750" cy="280275"/>
          </a:xfrm>
          <a:custGeom>
            <a:avLst/>
            <a:gdLst>
              <a:gd name="connsiteX0" fmla="*/ 287500 w 287500"/>
              <a:gd name="connsiteY0" fmla="*/ 18929 h 527523"/>
              <a:gd name="connsiteX1" fmla="*/ 209458 w 287500"/>
              <a:gd name="connsiteY1" fmla="*/ 0 h 527523"/>
              <a:gd name="connsiteX2" fmla="*/ 0 w 287500"/>
              <a:gd name="connsiteY2" fmla="*/ 263762 h 527523"/>
              <a:gd name="connsiteX3" fmla="*/ 209458 w 287500"/>
              <a:gd name="connsiteY3" fmla="*/ 527523 h 527523"/>
              <a:gd name="connsiteX4" fmla="*/ 287500 w 287500"/>
              <a:gd name="connsiteY4" fmla="*/ 508595 h 527523"/>
              <a:gd name="connsiteX5" fmla="*/ 139639 w 287500"/>
              <a:gd name="connsiteY5" fmla="*/ 263762 h 527523"/>
              <a:gd name="connsiteX6" fmla="*/ 287500 w 287500"/>
              <a:gd name="connsiteY6" fmla="*/ 18929 h 52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500" h="527523">
                <a:moveTo>
                  <a:pt x="287500" y="18929"/>
                </a:moveTo>
                <a:cubicBezTo>
                  <a:pt x="263296" y="6672"/>
                  <a:pt x="237075" y="0"/>
                  <a:pt x="209458" y="0"/>
                </a:cubicBezTo>
                <a:cubicBezTo>
                  <a:pt x="93868" y="0"/>
                  <a:pt x="0" y="118072"/>
                  <a:pt x="0" y="263762"/>
                </a:cubicBezTo>
                <a:cubicBezTo>
                  <a:pt x="0" y="409451"/>
                  <a:pt x="93868" y="527523"/>
                  <a:pt x="209458" y="527523"/>
                </a:cubicBezTo>
                <a:cubicBezTo>
                  <a:pt x="237075" y="527523"/>
                  <a:pt x="263296" y="520852"/>
                  <a:pt x="287500" y="508595"/>
                </a:cubicBezTo>
                <a:cubicBezTo>
                  <a:pt x="201855" y="476322"/>
                  <a:pt x="139639" y="378886"/>
                  <a:pt x="139639" y="263762"/>
                </a:cubicBezTo>
                <a:cubicBezTo>
                  <a:pt x="139639" y="148637"/>
                  <a:pt x="201855" y="51201"/>
                  <a:pt x="287500" y="1892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Shape 96">
            <a:extLst>
              <a:ext uri="{FF2B5EF4-FFF2-40B4-BE49-F238E27FC236}">
                <a16:creationId xmlns:a16="http://schemas.microsoft.com/office/drawing/2014/main" id="{D31B8C89-1FA9-4E4C-9928-22F8CBB9461E}"/>
              </a:ext>
            </a:extLst>
          </p:cNvPr>
          <p:cNvSpPr/>
          <p:nvPr/>
        </p:nvSpPr>
        <p:spPr>
          <a:xfrm>
            <a:off x="1434524" y="4113392"/>
            <a:ext cx="166187" cy="305005"/>
          </a:xfrm>
          <a:custGeom>
            <a:avLst/>
            <a:gdLst>
              <a:gd name="connsiteX0" fmla="*/ 0 w 312790"/>
              <a:gd name="connsiteY0" fmla="*/ 287035 h 574069"/>
              <a:gd name="connsiteX1" fmla="*/ 227921 w 312790"/>
              <a:gd name="connsiteY1" fmla="*/ 574069 h 574069"/>
              <a:gd name="connsiteX2" fmla="*/ 312790 w 312790"/>
              <a:gd name="connsiteY2" fmla="*/ 553434 h 574069"/>
              <a:gd name="connsiteX3" fmla="*/ 151896 w 312790"/>
              <a:gd name="connsiteY3" fmla="*/ 287035 h 574069"/>
              <a:gd name="connsiteX4" fmla="*/ 312790 w 312790"/>
              <a:gd name="connsiteY4" fmla="*/ 20635 h 574069"/>
              <a:gd name="connsiteX5" fmla="*/ 227921 w 312790"/>
              <a:gd name="connsiteY5" fmla="*/ 0 h 574069"/>
              <a:gd name="connsiteX6" fmla="*/ 0 w 312790"/>
              <a:gd name="connsiteY6" fmla="*/ 287035 h 57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90" h="574069">
                <a:moveTo>
                  <a:pt x="0" y="287035"/>
                </a:moveTo>
                <a:cubicBezTo>
                  <a:pt x="0" y="445602"/>
                  <a:pt x="102091" y="574069"/>
                  <a:pt x="227921" y="574069"/>
                </a:cubicBezTo>
                <a:cubicBezTo>
                  <a:pt x="258021" y="574069"/>
                  <a:pt x="286569" y="566777"/>
                  <a:pt x="312790" y="553434"/>
                </a:cubicBezTo>
                <a:cubicBezTo>
                  <a:pt x="219698" y="518369"/>
                  <a:pt x="151896" y="412399"/>
                  <a:pt x="151896" y="287035"/>
                </a:cubicBezTo>
                <a:cubicBezTo>
                  <a:pt x="151896" y="161670"/>
                  <a:pt x="219698" y="55545"/>
                  <a:pt x="312790" y="20635"/>
                </a:cubicBezTo>
                <a:cubicBezTo>
                  <a:pt x="286569" y="7292"/>
                  <a:pt x="257866" y="0"/>
                  <a:pt x="227921" y="0"/>
                </a:cubicBezTo>
                <a:cubicBezTo>
                  <a:pt x="102091" y="0"/>
                  <a:pt x="0" y="128467"/>
                  <a:pt x="0" y="287035"/>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Shape 97">
            <a:extLst>
              <a:ext uri="{FF2B5EF4-FFF2-40B4-BE49-F238E27FC236}">
                <a16:creationId xmlns:a16="http://schemas.microsoft.com/office/drawing/2014/main" id="{30F5A062-9D5C-4C0C-8407-F1708AC0B97A}"/>
              </a:ext>
            </a:extLst>
          </p:cNvPr>
          <p:cNvSpPr/>
          <p:nvPr/>
        </p:nvSpPr>
        <p:spPr>
          <a:xfrm>
            <a:off x="1436008" y="3647640"/>
            <a:ext cx="152750" cy="280275"/>
          </a:xfrm>
          <a:custGeom>
            <a:avLst/>
            <a:gdLst>
              <a:gd name="connsiteX0" fmla="*/ 287500 w 287500"/>
              <a:gd name="connsiteY0" fmla="*/ 508439 h 527523"/>
              <a:gd name="connsiteX1" fmla="*/ 139639 w 287500"/>
              <a:gd name="connsiteY1" fmla="*/ 263762 h 527523"/>
              <a:gd name="connsiteX2" fmla="*/ 287500 w 287500"/>
              <a:gd name="connsiteY2" fmla="*/ 19084 h 527523"/>
              <a:gd name="connsiteX3" fmla="*/ 209458 w 287500"/>
              <a:gd name="connsiteY3" fmla="*/ 0 h 527523"/>
              <a:gd name="connsiteX4" fmla="*/ 0 w 287500"/>
              <a:gd name="connsiteY4" fmla="*/ 263762 h 527523"/>
              <a:gd name="connsiteX5" fmla="*/ 209458 w 287500"/>
              <a:gd name="connsiteY5" fmla="*/ 527523 h 527523"/>
              <a:gd name="connsiteX6" fmla="*/ 287500 w 287500"/>
              <a:gd name="connsiteY6" fmla="*/ 508439 h 52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500" h="527523">
                <a:moveTo>
                  <a:pt x="287500" y="508439"/>
                </a:moveTo>
                <a:cubicBezTo>
                  <a:pt x="201855" y="476322"/>
                  <a:pt x="139639" y="378886"/>
                  <a:pt x="139639" y="263762"/>
                </a:cubicBezTo>
                <a:cubicBezTo>
                  <a:pt x="139639" y="148637"/>
                  <a:pt x="201855" y="51201"/>
                  <a:pt x="287500" y="19084"/>
                </a:cubicBezTo>
                <a:cubicBezTo>
                  <a:pt x="263451" y="6672"/>
                  <a:pt x="237075" y="0"/>
                  <a:pt x="209458" y="0"/>
                </a:cubicBezTo>
                <a:cubicBezTo>
                  <a:pt x="93713" y="0"/>
                  <a:pt x="0" y="118072"/>
                  <a:pt x="0" y="263762"/>
                </a:cubicBezTo>
                <a:cubicBezTo>
                  <a:pt x="0" y="409451"/>
                  <a:pt x="93713" y="527523"/>
                  <a:pt x="209458" y="527523"/>
                </a:cubicBezTo>
                <a:cubicBezTo>
                  <a:pt x="237075" y="527523"/>
                  <a:pt x="263451" y="520852"/>
                  <a:pt x="287500" y="508439"/>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Shape 98">
            <a:extLst>
              <a:ext uri="{FF2B5EF4-FFF2-40B4-BE49-F238E27FC236}">
                <a16:creationId xmlns:a16="http://schemas.microsoft.com/office/drawing/2014/main" id="{B540E42C-F6C8-4A96-8983-C7E145EFBEF4}"/>
              </a:ext>
            </a:extLst>
          </p:cNvPr>
          <p:cNvSpPr/>
          <p:nvPr/>
        </p:nvSpPr>
        <p:spPr>
          <a:xfrm>
            <a:off x="1180545" y="4525561"/>
            <a:ext cx="128102" cy="234936"/>
          </a:xfrm>
          <a:custGeom>
            <a:avLst/>
            <a:gdLst>
              <a:gd name="connsiteX0" fmla="*/ 241109 w 241109"/>
              <a:gd name="connsiteY0" fmla="*/ 15981 h 442188"/>
              <a:gd name="connsiteX1" fmla="*/ 175634 w 241109"/>
              <a:gd name="connsiteY1" fmla="*/ 0 h 442188"/>
              <a:gd name="connsiteX2" fmla="*/ 0 w 241109"/>
              <a:gd name="connsiteY2" fmla="*/ 221094 h 442188"/>
              <a:gd name="connsiteX3" fmla="*/ 175634 w 241109"/>
              <a:gd name="connsiteY3" fmla="*/ 442189 h 442188"/>
              <a:gd name="connsiteX4" fmla="*/ 241109 w 241109"/>
              <a:gd name="connsiteY4" fmla="*/ 426208 h 442188"/>
              <a:gd name="connsiteX5" fmla="*/ 117141 w 241109"/>
              <a:gd name="connsiteY5" fmla="*/ 221094 h 442188"/>
              <a:gd name="connsiteX6" fmla="*/ 241109 w 241109"/>
              <a:gd name="connsiteY6" fmla="*/ 15981 h 44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109" h="442188">
                <a:moveTo>
                  <a:pt x="241109" y="15981"/>
                </a:moveTo>
                <a:cubicBezTo>
                  <a:pt x="220939" y="5586"/>
                  <a:pt x="198752" y="0"/>
                  <a:pt x="175634" y="0"/>
                </a:cubicBezTo>
                <a:cubicBezTo>
                  <a:pt x="78663" y="0"/>
                  <a:pt x="0" y="98988"/>
                  <a:pt x="0" y="221094"/>
                </a:cubicBezTo>
                <a:cubicBezTo>
                  <a:pt x="0" y="343200"/>
                  <a:pt x="78663" y="442189"/>
                  <a:pt x="175634" y="442189"/>
                </a:cubicBezTo>
                <a:cubicBezTo>
                  <a:pt x="198752" y="442189"/>
                  <a:pt x="220939" y="436603"/>
                  <a:pt x="241109" y="426208"/>
                </a:cubicBezTo>
                <a:cubicBezTo>
                  <a:pt x="169273" y="399211"/>
                  <a:pt x="117141" y="317600"/>
                  <a:pt x="117141" y="221094"/>
                </a:cubicBezTo>
                <a:cubicBezTo>
                  <a:pt x="117141" y="124589"/>
                  <a:pt x="169273" y="42978"/>
                  <a:pt x="241109" y="15981"/>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Shape 99">
            <a:extLst>
              <a:ext uri="{FF2B5EF4-FFF2-40B4-BE49-F238E27FC236}">
                <a16:creationId xmlns:a16="http://schemas.microsoft.com/office/drawing/2014/main" id="{A9ACBDF3-27B5-49E5-86D3-6FB0A654AEFC}"/>
              </a:ext>
            </a:extLst>
          </p:cNvPr>
          <p:cNvSpPr/>
          <p:nvPr/>
        </p:nvSpPr>
        <p:spPr>
          <a:xfrm>
            <a:off x="1172219" y="3981498"/>
            <a:ext cx="105680" cy="193719"/>
          </a:xfrm>
          <a:custGeom>
            <a:avLst/>
            <a:gdLst>
              <a:gd name="connsiteX0" fmla="*/ 144759 w 198907"/>
              <a:gd name="connsiteY0" fmla="*/ 364612 h 364611"/>
              <a:gd name="connsiteX1" fmla="*/ 198907 w 198907"/>
              <a:gd name="connsiteY1" fmla="*/ 351424 h 364611"/>
              <a:gd name="connsiteX2" fmla="*/ 96506 w 198907"/>
              <a:gd name="connsiteY2" fmla="*/ 182306 h 364611"/>
              <a:gd name="connsiteX3" fmla="*/ 198907 w 198907"/>
              <a:gd name="connsiteY3" fmla="*/ 13188 h 364611"/>
              <a:gd name="connsiteX4" fmla="*/ 144759 w 198907"/>
              <a:gd name="connsiteY4" fmla="*/ 0 h 364611"/>
              <a:gd name="connsiteX5" fmla="*/ 0 w 198907"/>
              <a:gd name="connsiteY5" fmla="*/ 182306 h 364611"/>
              <a:gd name="connsiteX6" fmla="*/ 144759 w 198907"/>
              <a:gd name="connsiteY6" fmla="*/ 364612 h 36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07" h="364611">
                <a:moveTo>
                  <a:pt x="144759" y="364612"/>
                </a:moveTo>
                <a:cubicBezTo>
                  <a:pt x="163843" y="364612"/>
                  <a:pt x="182151" y="359957"/>
                  <a:pt x="198907" y="351424"/>
                </a:cubicBezTo>
                <a:cubicBezTo>
                  <a:pt x="139639" y="329392"/>
                  <a:pt x="96506" y="262055"/>
                  <a:pt x="96506" y="182306"/>
                </a:cubicBezTo>
                <a:cubicBezTo>
                  <a:pt x="96506" y="102557"/>
                  <a:pt x="139639" y="35220"/>
                  <a:pt x="198907" y="13188"/>
                </a:cubicBezTo>
                <a:cubicBezTo>
                  <a:pt x="182151" y="4655"/>
                  <a:pt x="163843" y="0"/>
                  <a:pt x="144759" y="0"/>
                </a:cubicBezTo>
                <a:cubicBezTo>
                  <a:pt x="64854" y="0"/>
                  <a:pt x="0" y="81611"/>
                  <a:pt x="0" y="182306"/>
                </a:cubicBezTo>
                <a:cubicBezTo>
                  <a:pt x="0" y="283001"/>
                  <a:pt x="64854" y="364612"/>
                  <a:pt x="144759" y="364612"/>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Shape 100">
            <a:extLst>
              <a:ext uri="{FF2B5EF4-FFF2-40B4-BE49-F238E27FC236}">
                <a16:creationId xmlns:a16="http://schemas.microsoft.com/office/drawing/2014/main" id="{E5C205B0-FB67-4D26-AA90-650C778E89C9}"/>
              </a:ext>
            </a:extLst>
          </p:cNvPr>
          <p:cNvSpPr/>
          <p:nvPr/>
        </p:nvSpPr>
        <p:spPr>
          <a:xfrm>
            <a:off x="933161" y="3367365"/>
            <a:ext cx="966522" cy="1673408"/>
          </a:xfrm>
          <a:custGeom>
            <a:avLst/>
            <a:gdLst>
              <a:gd name="connsiteX0" fmla="*/ 1171568 w 1819150"/>
              <a:gd name="connsiteY0" fmla="*/ 1978212 h 3149624"/>
              <a:gd name="connsiteX1" fmla="*/ 1256437 w 1819150"/>
              <a:gd name="connsiteY1" fmla="*/ 1957577 h 3149624"/>
              <a:gd name="connsiteX2" fmla="*/ 1399489 w 1819150"/>
              <a:gd name="connsiteY2" fmla="*/ 1691178 h 3149624"/>
              <a:gd name="connsiteX3" fmla="*/ 1256437 w 1819150"/>
              <a:gd name="connsiteY3" fmla="*/ 1424778 h 3149624"/>
              <a:gd name="connsiteX4" fmla="*/ 1171568 w 1819150"/>
              <a:gd name="connsiteY4" fmla="*/ 1404143 h 3149624"/>
              <a:gd name="connsiteX5" fmla="*/ 943646 w 1819150"/>
              <a:gd name="connsiteY5" fmla="*/ 1691178 h 3149624"/>
              <a:gd name="connsiteX6" fmla="*/ 1171568 w 1819150"/>
              <a:gd name="connsiteY6" fmla="*/ 1978212 h 3149624"/>
              <a:gd name="connsiteX7" fmla="*/ 1036894 w 1819150"/>
              <a:gd name="connsiteY7" fmla="*/ 2552282 h 3149624"/>
              <a:gd name="connsiteX8" fmla="*/ 1246352 w 1819150"/>
              <a:gd name="connsiteY8" fmla="*/ 2816044 h 3149624"/>
              <a:gd name="connsiteX9" fmla="*/ 1324394 w 1819150"/>
              <a:gd name="connsiteY9" fmla="*/ 2797115 h 3149624"/>
              <a:gd name="connsiteX10" fmla="*/ 1455810 w 1819150"/>
              <a:gd name="connsiteY10" fmla="*/ 2552282 h 3149624"/>
              <a:gd name="connsiteX11" fmla="*/ 1324394 w 1819150"/>
              <a:gd name="connsiteY11" fmla="*/ 2307449 h 3149624"/>
              <a:gd name="connsiteX12" fmla="*/ 1246352 w 1819150"/>
              <a:gd name="connsiteY12" fmla="*/ 2288520 h 3149624"/>
              <a:gd name="connsiteX13" fmla="*/ 1036894 w 1819150"/>
              <a:gd name="connsiteY13" fmla="*/ 2552282 h 3149624"/>
              <a:gd name="connsiteX14" fmla="*/ 946439 w 1819150"/>
              <a:gd name="connsiteY14" fmla="*/ 791285 h 3149624"/>
              <a:gd name="connsiteX15" fmla="*/ 1155897 w 1819150"/>
              <a:gd name="connsiteY15" fmla="*/ 1055047 h 3149624"/>
              <a:gd name="connsiteX16" fmla="*/ 1233939 w 1819150"/>
              <a:gd name="connsiteY16" fmla="*/ 1035963 h 3149624"/>
              <a:gd name="connsiteX17" fmla="*/ 1365355 w 1819150"/>
              <a:gd name="connsiteY17" fmla="*/ 791285 h 3149624"/>
              <a:gd name="connsiteX18" fmla="*/ 1233939 w 1819150"/>
              <a:gd name="connsiteY18" fmla="*/ 546607 h 3149624"/>
              <a:gd name="connsiteX19" fmla="*/ 1155897 w 1819150"/>
              <a:gd name="connsiteY19" fmla="*/ 527523 h 3149624"/>
              <a:gd name="connsiteX20" fmla="*/ 946439 w 1819150"/>
              <a:gd name="connsiteY20" fmla="*/ 791285 h 3149624"/>
              <a:gd name="connsiteX21" fmla="*/ 1706693 w 1819150"/>
              <a:gd name="connsiteY21" fmla="*/ 0 h 3149624"/>
              <a:gd name="connsiteX22" fmla="*/ 1801958 w 1819150"/>
              <a:gd name="connsiteY22" fmla="*/ 763202 h 3149624"/>
              <a:gd name="connsiteX23" fmla="*/ 1582570 w 1819150"/>
              <a:gd name="connsiteY23" fmla="*/ 1047289 h 3149624"/>
              <a:gd name="connsiteX24" fmla="*/ 1817939 w 1819150"/>
              <a:gd name="connsiteY24" fmla="*/ 1333237 h 3149624"/>
              <a:gd name="connsiteX25" fmla="*/ 1675663 w 1819150"/>
              <a:gd name="connsiteY25" fmla="*/ 3149624 h 3149624"/>
              <a:gd name="connsiteX26" fmla="*/ 201700 w 1819150"/>
              <a:gd name="connsiteY26" fmla="*/ 2746224 h 3149624"/>
              <a:gd name="connsiteX27" fmla="*/ 170049 w 1819150"/>
              <a:gd name="connsiteY27" fmla="*/ 2137556 h 3149624"/>
              <a:gd name="connsiteX28" fmla="*/ 341339 w 1819150"/>
              <a:gd name="connsiteY28" fmla="*/ 1931666 h 3149624"/>
              <a:gd name="connsiteX29" fmla="*/ 139639 w 1819150"/>
              <a:gd name="connsiteY29" fmla="*/ 1722364 h 3149624"/>
              <a:gd name="connsiteX30" fmla="*/ 0 w 1819150"/>
              <a:gd name="connsiteY30" fmla="*/ 822316 h 3149624"/>
              <a:gd name="connsiteX31" fmla="*/ 308756 w 1819150"/>
              <a:gd name="connsiteY31" fmla="*/ 586171 h 3149624"/>
              <a:gd name="connsiteX32" fmla="*/ 411158 w 1819150"/>
              <a:gd name="connsiteY32" fmla="*/ 612858 h 3149624"/>
              <a:gd name="connsiteX33" fmla="*/ 620616 w 1819150"/>
              <a:gd name="connsiteY33" fmla="*/ 403400 h 3149624"/>
              <a:gd name="connsiteX34" fmla="*/ 620306 w 1819150"/>
              <a:gd name="connsiteY34" fmla="*/ 394246 h 3149624"/>
              <a:gd name="connsiteX35" fmla="*/ 1706693 w 1819150"/>
              <a:gd name="connsiteY35" fmla="*/ 0 h 3149624"/>
              <a:gd name="connsiteX36" fmla="*/ 641251 w 1819150"/>
              <a:gd name="connsiteY36" fmla="*/ 2622101 h 3149624"/>
              <a:gd name="connsiteX37" fmla="*/ 706726 w 1819150"/>
              <a:gd name="connsiteY37" fmla="*/ 2606120 h 3149624"/>
              <a:gd name="connsiteX38" fmla="*/ 816886 w 1819150"/>
              <a:gd name="connsiteY38" fmla="*/ 2401007 h 3149624"/>
              <a:gd name="connsiteX39" fmla="*/ 706726 w 1819150"/>
              <a:gd name="connsiteY39" fmla="*/ 2195893 h 3149624"/>
              <a:gd name="connsiteX40" fmla="*/ 641251 w 1819150"/>
              <a:gd name="connsiteY40" fmla="*/ 2179913 h 3149624"/>
              <a:gd name="connsiteX41" fmla="*/ 465617 w 1819150"/>
              <a:gd name="connsiteY41" fmla="*/ 2401007 h 3149624"/>
              <a:gd name="connsiteX42" fmla="*/ 641251 w 1819150"/>
              <a:gd name="connsiteY42" fmla="*/ 2622101 h 3149624"/>
              <a:gd name="connsiteX43" fmla="*/ 739464 w 1819150"/>
              <a:gd name="connsiteY43" fmla="*/ 1338203 h 3149624"/>
              <a:gd name="connsiteX44" fmla="*/ 648854 w 1819150"/>
              <a:gd name="connsiteY44" fmla="*/ 1169085 h 3149624"/>
              <a:gd name="connsiteX45" fmla="*/ 594705 w 1819150"/>
              <a:gd name="connsiteY45" fmla="*/ 1155897 h 3149624"/>
              <a:gd name="connsiteX46" fmla="*/ 449946 w 1819150"/>
              <a:gd name="connsiteY46" fmla="*/ 1338203 h 3149624"/>
              <a:gd name="connsiteX47" fmla="*/ 594705 w 1819150"/>
              <a:gd name="connsiteY47" fmla="*/ 1520508 h 3149624"/>
              <a:gd name="connsiteX48" fmla="*/ 648854 w 1819150"/>
              <a:gd name="connsiteY48" fmla="*/ 1507320 h 3149624"/>
              <a:gd name="connsiteX49" fmla="*/ 739464 w 1819150"/>
              <a:gd name="connsiteY49" fmla="*/ 1338203 h 31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19150" h="3149624">
                <a:moveTo>
                  <a:pt x="1171568" y="1978212"/>
                </a:moveTo>
                <a:cubicBezTo>
                  <a:pt x="1201667" y="1978212"/>
                  <a:pt x="1230216" y="1970920"/>
                  <a:pt x="1256437" y="1957577"/>
                </a:cubicBezTo>
                <a:cubicBezTo>
                  <a:pt x="1340220" y="1915065"/>
                  <a:pt x="1399489" y="1811887"/>
                  <a:pt x="1399489" y="1691178"/>
                </a:cubicBezTo>
                <a:cubicBezTo>
                  <a:pt x="1399489" y="1570313"/>
                  <a:pt x="1340220" y="1467135"/>
                  <a:pt x="1256437" y="1424778"/>
                </a:cubicBezTo>
                <a:cubicBezTo>
                  <a:pt x="1230216" y="1411435"/>
                  <a:pt x="1201512" y="1404143"/>
                  <a:pt x="1171568" y="1404143"/>
                </a:cubicBezTo>
                <a:cubicBezTo>
                  <a:pt x="1045582" y="1404143"/>
                  <a:pt x="943646" y="1532610"/>
                  <a:pt x="943646" y="1691178"/>
                </a:cubicBezTo>
                <a:cubicBezTo>
                  <a:pt x="943646" y="1849745"/>
                  <a:pt x="1045738" y="1978212"/>
                  <a:pt x="1171568" y="1978212"/>
                </a:cubicBezTo>
                <a:close/>
                <a:moveTo>
                  <a:pt x="1036894" y="2552282"/>
                </a:moveTo>
                <a:cubicBezTo>
                  <a:pt x="1036894" y="2697971"/>
                  <a:pt x="1130762" y="2816044"/>
                  <a:pt x="1246352" y="2816044"/>
                </a:cubicBezTo>
                <a:cubicBezTo>
                  <a:pt x="1273969" y="2816044"/>
                  <a:pt x="1300190" y="2809372"/>
                  <a:pt x="1324394" y="2797115"/>
                </a:cubicBezTo>
                <a:cubicBezTo>
                  <a:pt x="1401351" y="2758171"/>
                  <a:pt x="1455810" y="2663217"/>
                  <a:pt x="1455810" y="2552282"/>
                </a:cubicBezTo>
                <a:cubicBezTo>
                  <a:pt x="1455810" y="2441347"/>
                  <a:pt x="1401351" y="2346393"/>
                  <a:pt x="1324394" y="2307449"/>
                </a:cubicBezTo>
                <a:cubicBezTo>
                  <a:pt x="1300190" y="2295192"/>
                  <a:pt x="1273969" y="2288520"/>
                  <a:pt x="1246352" y="2288520"/>
                </a:cubicBezTo>
                <a:cubicBezTo>
                  <a:pt x="1130762" y="2288520"/>
                  <a:pt x="1036894" y="2406592"/>
                  <a:pt x="1036894" y="2552282"/>
                </a:cubicBezTo>
                <a:close/>
                <a:moveTo>
                  <a:pt x="946439" y="791285"/>
                </a:moveTo>
                <a:cubicBezTo>
                  <a:pt x="946439" y="936974"/>
                  <a:pt x="1040152" y="1055047"/>
                  <a:pt x="1155897" y="1055047"/>
                </a:cubicBezTo>
                <a:cubicBezTo>
                  <a:pt x="1183514" y="1055047"/>
                  <a:pt x="1209891" y="1048375"/>
                  <a:pt x="1233939" y="1035963"/>
                </a:cubicBezTo>
                <a:cubicBezTo>
                  <a:pt x="1311051" y="997174"/>
                  <a:pt x="1365355" y="902220"/>
                  <a:pt x="1365355" y="791285"/>
                </a:cubicBezTo>
                <a:cubicBezTo>
                  <a:pt x="1365355" y="680350"/>
                  <a:pt x="1311051" y="585396"/>
                  <a:pt x="1233939" y="546607"/>
                </a:cubicBezTo>
                <a:cubicBezTo>
                  <a:pt x="1209891" y="534195"/>
                  <a:pt x="1183514" y="527523"/>
                  <a:pt x="1155897" y="527523"/>
                </a:cubicBezTo>
                <a:cubicBezTo>
                  <a:pt x="1040152" y="527523"/>
                  <a:pt x="946439" y="645595"/>
                  <a:pt x="946439" y="791285"/>
                </a:cubicBezTo>
                <a:close/>
                <a:moveTo>
                  <a:pt x="1706693" y="0"/>
                </a:moveTo>
                <a:cubicBezTo>
                  <a:pt x="1750292" y="62992"/>
                  <a:pt x="1783340" y="366784"/>
                  <a:pt x="1801958" y="763202"/>
                </a:cubicBezTo>
                <a:cubicBezTo>
                  <a:pt x="1677990" y="783062"/>
                  <a:pt x="1582570" y="902685"/>
                  <a:pt x="1582570" y="1047289"/>
                </a:cubicBezTo>
                <a:cubicBezTo>
                  <a:pt x="1582570" y="1198099"/>
                  <a:pt x="1686213" y="1321601"/>
                  <a:pt x="1817939" y="1333237"/>
                </a:cubicBezTo>
                <a:cubicBezTo>
                  <a:pt x="1826938" y="2123126"/>
                  <a:pt x="1786443" y="2996332"/>
                  <a:pt x="1675663" y="3149624"/>
                </a:cubicBezTo>
                <a:cubicBezTo>
                  <a:pt x="1365355" y="3072048"/>
                  <a:pt x="201700" y="2746224"/>
                  <a:pt x="201700" y="2746224"/>
                </a:cubicBezTo>
                <a:cubicBezTo>
                  <a:pt x="201700" y="2746224"/>
                  <a:pt x="191460" y="2476877"/>
                  <a:pt x="170049" y="2137556"/>
                </a:cubicBezTo>
                <a:cubicBezTo>
                  <a:pt x="267485" y="2119713"/>
                  <a:pt x="341339" y="2034378"/>
                  <a:pt x="341339" y="1931666"/>
                </a:cubicBezTo>
                <a:cubicBezTo>
                  <a:pt x="341339" y="1818559"/>
                  <a:pt x="251815" y="1726398"/>
                  <a:pt x="139639" y="1722364"/>
                </a:cubicBezTo>
                <a:cubicBezTo>
                  <a:pt x="106901" y="1332462"/>
                  <a:pt x="60820" y="950783"/>
                  <a:pt x="0" y="822316"/>
                </a:cubicBezTo>
                <a:cubicBezTo>
                  <a:pt x="105194" y="733568"/>
                  <a:pt x="208217" y="655215"/>
                  <a:pt x="308756" y="586171"/>
                </a:cubicBezTo>
                <a:cubicBezTo>
                  <a:pt x="339011" y="603238"/>
                  <a:pt x="373921" y="612858"/>
                  <a:pt x="411158" y="612858"/>
                </a:cubicBezTo>
                <a:cubicBezTo>
                  <a:pt x="526903" y="612858"/>
                  <a:pt x="620616" y="519145"/>
                  <a:pt x="620616" y="403400"/>
                </a:cubicBezTo>
                <a:cubicBezTo>
                  <a:pt x="620616" y="400297"/>
                  <a:pt x="620616" y="397349"/>
                  <a:pt x="620306" y="394246"/>
                </a:cubicBezTo>
                <a:cubicBezTo>
                  <a:pt x="1054581" y="157171"/>
                  <a:pt x="1428658" y="74939"/>
                  <a:pt x="1706693" y="0"/>
                </a:cubicBezTo>
                <a:close/>
                <a:moveTo>
                  <a:pt x="641251" y="2622101"/>
                </a:moveTo>
                <a:cubicBezTo>
                  <a:pt x="664369" y="2622101"/>
                  <a:pt x="686556" y="2616516"/>
                  <a:pt x="706726" y="2606120"/>
                </a:cubicBezTo>
                <a:cubicBezTo>
                  <a:pt x="771270" y="2573538"/>
                  <a:pt x="816886" y="2493944"/>
                  <a:pt x="816886" y="2401007"/>
                </a:cubicBezTo>
                <a:cubicBezTo>
                  <a:pt x="816886" y="2308070"/>
                  <a:pt x="771270" y="2228476"/>
                  <a:pt x="706726" y="2195893"/>
                </a:cubicBezTo>
                <a:cubicBezTo>
                  <a:pt x="686556" y="2185498"/>
                  <a:pt x="664369" y="2179913"/>
                  <a:pt x="641251" y="2179913"/>
                </a:cubicBezTo>
                <a:cubicBezTo>
                  <a:pt x="544280" y="2179913"/>
                  <a:pt x="465617" y="2278901"/>
                  <a:pt x="465617" y="2401007"/>
                </a:cubicBezTo>
                <a:cubicBezTo>
                  <a:pt x="465617" y="2523113"/>
                  <a:pt x="544280" y="2622101"/>
                  <a:pt x="641251" y="2622101"/>
                </a:cubicBezTo>
                <a:close/>
                <a:moveTo>
                  <a:pt x="739464" y="1338203"/>
                </a:moveTo>
                <a:cubicBezTo>
                  <a:pt x="739464" y="1261556"/>
                  <a:pt x="701917" y="1196081"/>
                  <a:pt x="648854" y="1169085"/>
                </a:cubicBezTo>
                <a:cubicBezTo>
                  <a:pt x="632097" y="1160551"/>
                  <a:pt x="613789" y="1155897"/>
                  <a:pt x="594705" y="1155897"/>
                </a:cubicBezTo>
                <a:cubicBezTo>
                  <a:pt x="514801" y="1155897"/>
                  <a:pt x="449946" y="1237508"/>
                  <a:pt x="449946" y="1338203"/>
                </a:cubicBezTo>
                <a:cubicBezTo>
                  <a:pt x="449946" y="1438897"/>
                  <a:pt x="514801" y="1520508"/>
                  <a:pt x="594705" y="1520508"/>
                </a:cubicBezTo>
                <a:cubicBezTo>
                  <a:pt x="613789" y="1520508"/>
                  <a:pt x="632097" y="1515854"/>
                  <a:pt x="648854" y="1507320"/>
                </a:cubicBezTo>
                <a:cubicBezTo>
                  <a:pt x="701917" y="1480324"/>
                  <a:pt x="739464" y="1414849"/>
                  <a:pt x="739464" y="1338203"/>
                </a:cubicBez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2" name="Freeform: Shape 101">
            <a:extLst>
              <a:ext uri="{FF2B5EF4-FFF2-40B4-BE49-F238E27FC236}">
                <a16:creationId xmlns:a16="http://schemas.microsoft.com/office/drawing/2014/main" id="{331F236C-1C42-4FF1-9523-1D61F06D779E}"/>
              </a:ext>
            </a:extLst>
          </p:cNvPr>
          <p:cNvSpPr/>
          <p:nvPr/>
        </p:nvSpPr>
        <p:spPr>
          <a:xfrm>
            <a:off x="3494053" y="3680120"/>
            <a:ext cx="152585" cy="185971"/>
          </a:xfrm>
          <a:custGeom>
            <a:avLst/>
            <a:gdLst>
              <a:gd name="connsiteX0" fmla="*/ 0 w 287190"/>
              <a:gd name="connsiteY0" fmla="*/ 346304 h 350027"/>
              <a:gd name="connsiteX1" fmla="*/ 92937 w 287190"/>
              <a:gd name="connsiteY1" fmla="*/ 173152 h 350027"/>
              <a:gd name="connsiteX2" fmla="*/ 0 w 287190"/>
              <a:gd name="connsiteY2" fmla="*/ 0 h 350027"/>
              <a:gd name="connsiteX3" fmla="*/ 287190 w 287190"/>
              <a:gd name="connsiteY3" fmla="*/ 0 h 350027"/>
              <a:gd name="connsiteX4" fmla="*/ 287190 w 287190"/>
              <a:gd name="connsiteY4" fmla="*/ 350027 h 350027"/>
              <a:gd name="connsiteX5" fmla="*/ 0 w 287190"/>
              <a:gd name="connsiteY5" fmla="*/ 346304 h 35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190" h="350027">
                <a:moveTo>
                  <a:pt x="0" y="346304"/>
                </a:moveTo>
                <a:cubicBezTo>
                  <a:pt x="54459" y="318686"/>
                  <a:pt x="92937" y="251660"/>
                  <a:pt x="92937" y="173152"/>
                </a:cubicBezTo>
                <a:cubicBezTo>
                  <a:pt x="92937" y="94644"/>
                  <a:pt x="54459" y="27617"/>
                  <a:pt x="0" y="0"/>
                </a:cubicBezTo>
                <a:lnTo>
                  <a:pt x="287190" y="0"/>
                </a:lnTo>
                <a:lnTo>
                  <a:pt x="287190" y="350027"/>
                </a:lnTo>
                <a:lnTo>
                  <a:pt x="0" y="346304"/>
                </a:ln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id="{499DFB14-F155-4FCD-9998-40E44DDD0625}"/>
              </a:ext>
            </a:extLst>
          </p:cNvPr>
          <p:cNvSpPr/>
          <p:nvPr/>
        </p:nvSpPr>
        <p:spPr>
          <a:xfrm>
            <a:off x="4838770" y="3532294"/>
            <a:ext cx="109520" cy="162085"/>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Shape 103">
            <a:extLst>
              <a:ext uri="{FF2B5EF4-FFF2-40B4-BE49-F238E27FC236}">
                <a16:creationId xmlns:a16="http://schemas.microsoft.com/office/drawing/2014/main" id="{032CEBD6-C3FB-45F4-A0F4-DD79E14F7CF1}"/>
              </a:ext>
            </a:extLst>
          </p:cNvPr>
          <p:cNvSpPr/>
          <p:nvPr/>
        </p:nvSpPr>
        <p:spPr>
          <a:xfrm>
            <a:off x="4203891" y="3505277"/>
            <a:ext cx="126948" cy="154728"/>
          </a:xfrm>
          <a:custGeom>
            <a:avLst/>
            <a:gdLst>
              <a:gd name="connsiteX0" fmla="*/ 0 w 238937"/>
              <a:gd name="connsiteY0" fmla="*/ 286104 h 291223"/>
              <a:gd name="connsiteX1" fmla="*/ 76801 w 238937"/>
              <a:gd name="connsiteY1" fmla="*/ 143052 h 291223"/>
              <a:gd name="connsiteX2" fmla="*/ 0 w 238937"/>
              <a:gd name="connsiteY2" fmla="*/ 0 h 291223"/>
              <a:gd name="connsiteX3" fmla="*/ 238937 w 238937"/>
              <a:gd name="connsiteY3" fmla="*/ 0 h 291223"/>
              <a:gd name="connsiteX4" fmla="*/ 238937 w 238937"/>
              <a:gd name="connsiteY4" fmla="*/ 291224 h 291223"/>
              <a:gd name="connsiteX5" fmla="*/ 0 w 238937"/>
              <a:gd name="connsiteY5" fmla="*/ 286104 h 29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37" h="291223">
                <a:moveTo>
                  <a:pt x="0" y="286104"/>
                </a:moveTo>
                <a:cubicBezTo>
                  <a:pt x="44995" y="263296"/>
                  <a:pt x="76801" y="207906"/>
                  <a:pt x="76801" y="143052"/>
                </a:cubicBezTo>
                <a:cubicBezTo>
                  <a:pt x="76801" y="78198"/>
                  <a:pt x="44995" y="22808"/>
                  <a:pt x="0" y="0"/>
                </a:cubicBezTo>
                <a:lnTo>
                  <a:pt x="238937" y="0"/>
                </a:lnTo>
                <a:lnTo>
                  <a:pt x="238937" y="291224"/>
                </a:lnTo>
                <a:lnTo>
                  <a:pt x="0" y="286104"/>
                </a:ln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Shape 104">
            <a:extLst>
              <a:ext uri="{FF2B5EF4-FFF2-40B4-BE49-F238E27FC236}">
                <a16:creationId xmlns:a16="http://schemas.microsoft.com/office/drawing/2014/main" id="{B40A2F15-56EB-408C-84A8-59A205005A22}"/>
              </a:ext>
            </a:extLst>
          </p:cNvPr>
          <p:cNvSpPr/>
          <p:nvPr/>
        </p:nvSpPr>
        <p:spPr>
          <a:xfrm>
            <a:off x="2740194" y="3153037"/>
            <a:ext cx="187127" cy="1504418"/>
          </a:xfrm>
          <a:custGeom>
            <a:avLst/>
            <a:gdLst>
              <a:gd name="connsiteX0" fmla="*/ 111555 w 352204"/>
              <a:gd name="connsiteY0" fmla="*/ 0 h 2831558"/>
              <a:gd name="connsiteX1" fmla="*/ 197201 w 352204"/>
              <a:gd name="connsiteY1" fmla="*/ 686091 h 2831558"/>
              <a:gd name="connsiteX2" fmla="*/ 0 w 352204"/>
              <a:gd name="connsiteY2" fmla="*/ 941474 h 2831558"/>
              <a:gd name="connsiteX3" fmla="*/ 211630 w 352204"/>
              <a:gd name="connsiteY3" fmla="*/ 1198564 h 2831558"/>
              <a:gd name="connsiteX4" fmla="*/ 83628 w 352204"/>
              <a:gd name="connsiteY4" fmla="*/ 2831559 h 2831558"/>
              <a:gd name="connsiteX5" fmla="*/ 258331 w 352204"/>
              <a:gd name="connsiteY5" fmla="*/ 2748396 h 2831558"/>
              <a:gd name="connsiteX6" fmla="*/ 293086 w 352204"/>
              <a:gd name="connsiteY6" fmla="*/ 161205 h 2831558"/>
              <a:gd name="connsiteX7" fmla="*/ 111555 w 352204"/>
              <a:gd name="connsiteY7" fmla="*/ 0 h 283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204" h="2831558">
                <a:moveTo>
                  <a:pt x="111555" y="0"/>
                </a:moveTo>
                <a:cubicBezTo>
                  <a:pt x="150809" y="56631"/>
                  <a:pt x="180444" y="329702"/>
                  <a:pt x="197201" y="686091"/>
                </a:cubicBezTo>
                <a:cubicBezTo>
                  <a:pt x="85800" y="703933"/>
                  <a:pt x="0" y="811455"/>
                  <a:pt x="0" y="941474"/>
                </a:cubicBezTo>
                <a:cubicBezTo>
                  <a:pt x="0" y="1077078"/>
                  <a:pt x="93092" y="1188169"/>
                  <a:pt x="211630" y="1198564"/>
                </a:cubicBezTo>
                <a:cubicBezTo>
                  <a:pt x="219698" y="1908704"/>
                  <a:pt x="183237" y="2693782"/>
                  <a:pt x="83628" y="2831559"/>
                </a:cubicBezTo>
                <a:cubicBezTo>
                  <a:pt x="148172" y="2801459"/>
                  <a:pt x="205889" y="2774152"/>
                  <a:pt x="258331" y="2748396"/>
                </a:cubicBezTo>
                <a:cubicBezTo>
                  <a:pt x="381213" y="2320327"/>
                  <a:pt x="373300" y="696331"/>
                  <a:pt x="293086" y="161205"/>
                </a:cubicBezTo>
                <a:cubicBezTo>
                  <a:pt x="250729" y="114348"/>
                  <a:pt x="192856" y="54304"/>
                  <a:pt x="111555" y="0"/>
                </a:cubicBezTo>
                <a:close/>
              </a:path>
            </a:pathLst>
          </a:custGeom>
          <a:solidFill>
            <a:srgbClr val="D87D22"/>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id="{93B26B3A-46D3-449B-8A12-BFAEADDA9D76}"/>
              </a:ext>
            </a:extLst>
          </p:cNvPr>
          <p:cNvSpPr/>
          <p:nvPr/>
        </p:nvSpPr>
        <p:spPr>
          <a:xfrm>
            <a:off x="1984358" y="3153037"/>
            <a:ext cx="868851" cy="1504418"/>
          </a:xfrm>
          <a:custGeom>
            <a:avLst/>
            <a:gdLst>
              <a:gd name="connsiteX0" fmla="*/ 903151 w 1635319"/>
              <a:gd name="connsiteY0" fmla="*/ 1755877 h 2831558"/>
              <a:gd name="connsiteX1" fmla="*/ 968161 w 1635319"/>
              <a:gd name="connsiteY1" fmla="*/ 1740051 h 2831558"/>
              <a:gd name="connsiteX2" fmla="*/ 1077699 w 1635319"/>
              <a:gd name="connsiteY2" fmla="*/ 1536179 h 2831558"/>
              <a:gd name="connsiteX3" fmla="*/ 968161 w 1635319"/>
              <a:gd name="connsiteY3" fmla="*/ 1332307 h 2831558"/>
              <a:gd name="connsiteX4" fmla="*/ 903151 w 1635319"/>
              <a:gd name="connsiteY4" fmla="*/ 1316481 h 2831558"/>
              <a:gd name="connsiteX5" fmla="*/ 728603 w 1635319"/>
              <a:gd name="connsiteY5" fmla="*/ 1536179 h 2831558"/>
              <a:gd name="connsiteX6" fmla="*/ 903151 w 1635319"/>
              <a:gd name="connsiteY6" fmla="*/ 1755877 h 2831558"/>
              <a:gd name="connsiteX7" fmla="*/ 1040618 w 1635319"/>
              <a:gd name="connsiteY7" fmla="*/ 2185964 h 2831558"/>
              <a:gd name="connsiteX8" fmla="*/ 1228974 w 1635319"/>
              <a:gd name="connsiteY8" fmla="*/ 2423039 h 2831558"/>
              <a:gd name="connsiteX9" fmla="*/ 1299104 w 1635319"/>
              <a:gd name="connsiteY9" fmla="*/ 2405972 h 2831558"/>
              <a:gd name="connsiteX10" fmla="*/ 1417176 w 1635319"/>
              <a:gd name="connsiteY10" fmla="*/ 2185808 h 2831558"/>
              <a:gd name="connsiteX11" fmla="*/ 1299104 w 1635319"/>
              <a:gd name="connsiteY11" fmla="*/ 1965645 h 2831558"/>
              <a:gd name="connsiteX12" fmla="*/ 1228974 w 1635319"/>
              <a:gd name="connsiteY12" fmla="*/ 1948578 h 2831558"/>
              <a:gd name="connsiteX13" fmla="*/ 1040618 w 1635319"/>
              <a:gd name="connsiteY13" fmla="*/ 2185964 h 2831558"/>
              <a:gd name="connsiteX14" fmla="*/ 974832 w 1635319"/>
              <a:gd name="connsiteY14" fmla="*/ 618288 h 2831558"/>
              <a:gd name="connsiteX15" fmla="*/ 1163189 w 1635319"/>
              <a:gd name="connsiteY15" fmla="*/ 855364 h 2831558"/>
              <a:gd name="connsiteX16" fmla="*/ 1233319 w 1635319"/>
              <a:gd name="connsiteY16" fmla="*/ 838141 h 2831558"/>
              <a:gd name="connsiteX17" fmla="*/ 1351391 w 1635319"/>
              <a:gd name="connsiteY17" fmla="*/ 618133 h 2831558"/>
              <a:gd name="connsiteX18" fmla="*/ 1233319 w 1635319"/>
              <a:gd name="connsiteY18" fmla="*/ 398125 h 2831558"/>
              <a:gd name="connsiteX19" fmla="*/ 1163189 w 1635319"/>
              <a:gd name="connsiteY19" fmla="*/ 380903 h 2831558"/>
              <a:gd name="connsiteX20" fmla="*/ 974832 w 1635319"/>
              <a:gd name="connsiteY20" fmla="*/ 618288 h 2831558"/>
              <a:gd name="connsiteX21" fmla="*/ 1534162 w 1635319"/>
              <a:gd name="connsiteY21" fmla="*/ 0 h 2831558"/>
              <a:gd name="connsiteX22" fmla="*/ 1619807 w 1635319"/>
              <a:gd name="connsiteY22" fmla="*/ 686091 h 2831558"/>
              <a:gd name="connsiteX23" fmla="*/ 1422607 w 1635319"/>
              <a:gd name="connsiteY23" fmla="*/ 941474 h 2831558"/>
              <a:gd name="connsiteX24" fmla="*/ 1634237 w 1635319"/>
              <a:gd name="connsiteY24" fmla="*/ 1198564 h 2831558"/>
              <a:gd name="connsiteX25" fmla="*/ 1506390 w 1635319"/>
              <a:gd name="connsiteY25" fmla="*/ 2831559 h 2831558"/>
              <a:gd name="connsiteX26" fmla="*/ 181220 w 1635319"/>
              <a:gd name="connsiteY26" fmla="*/ 2468964 h 2831558"/>
              <a:gd name="connsiteX27" fmla="*/ 152827 w 1635319"/>
              <a:gd name="connsiteY27" fmla="*/ 1921736 h 2831558"/>
              <a:gd name="connsiteX28" fmla="*/ 306895 w 1635319"/>
              <a:gd name="connsiteY28" fmla="*/ 1736638 h 2831558"/>
              <a:gd name="connsiteX29" fmla="*/ 125520 w 1635319"/>
              <a:gd name="connsiteY29" fmla="*/ 1548436 h 2831558"/>
              <a:gd name="connsiteX30" fmla="*/ 0 w 1635319"/>
              <a:gd name="connsiteY30" fmla="*/ 739308 h 2831558"/>
              <a:gd name="connsiteX31" fmla="*/ 277571 w 1635319"/>
              <a:gd name="connsiteY31" fmla="*/ 527058 h 2831558"/>
              <a:gd name="connsiteX32" fmla="*/ 369577 w 1635319"/>
              <a:gd name="connsiteY32" fmla="*/ 551107 h 2831558"/>
              <a:gd name="connsiteX33" fmla="*/ 557934 w 1635319"/>
              <a:gd name="connsiteY33" fmla="*/ 362750 h 2831558"/>
              <a:gd name="connsiteX34" fmla="*/ 557623 w 1635319"/>
              <a:gd name="connsiteY34" fmla="*/ 354527 h 2831558"/>
              <a:gd name="connsiteX35" fmla="*/ 1534162 w 1635319"/>
              <a:gd name="connsiteY35" fmla="*/ 0 h 2831558"/>
              <a:gd name="connsiteX36" fmla="*/ 514335 w 1635319"/>
              <a:gd name="connsiteY36" fmla="*/ 2388284 h 2831558"/>
              <a:gd name="connsiteX37" fmla="*/ 573139 w 1635319"/>
              <a:gd name="connsiteY37" fmla="*/ 2373855 h 2831558"/>
              <a:gd name="connsiteX38" fmla="*/ 672127 w 1635319"/>
              <a:gd name="connsiteY38" fmla="*/ 2189532 h 2831558"/>
              <a:gd name="connsiteX39" fmla="*/ 573139 w 1635319"/>
              <a:gd name="connsiteY39" fmla="*/ 2005209 h 2831558"/>
              <a:gd name="connsiteX40" fmla="*/ 514335 w 1635319"/>
              <a:gd name="connsiteY40" fmla="*/ 1990780 h 2831558"/>
              <a:gd name="connsiteX41" fmla="*/ 356389 w 1635319"/>
              <a:gd name="connsiteY41" fmla="*/ 2189532 h 2831558"/>
              <a:gd name="connsiteX42" fmla="*/ 514335 w 1635319"/>
              <a:gd name="connsiteY42" fmla="*/ 2388284 h 2831558"/>
              <a:gd name="connsiteX43" fmla="*/ 602618 w 1635319"/>
              <a:gd name="connsiteY43" fmla="*/ 1109971 h 2831558"/>
              <a:gd name="connsiteX44" fmla="*/ 521162 w 1635319"/>
              <a:gd name="connsiteY44" fmla="*/ 957920 h 2831558"/>
              <a:gd name="connsiteX45" fmla="*/ 472444 w 1635319"/>
              <a:gd name="connsiteY45" fmla="*/ 946129 h 2831558"/>
              <a:gd name="connsiteX46" fmla="*/ 342270 w 1635319"/>
              <a:gd name="connsiteY46" fmla="*/ 1109971 h 2831558"/>
              <a:gd name="connsiteX47" fmla="*/ 472444 w 1635319"/>
              <a:gd name="connsiteY47" fmla="*/ 1273814 h 2831558"/>
              <a:gd name="connsiteX48" fmla="*/ 521162 w 1635319"/>
              <a:gd name="connsiteY48" fmla="*/ 1262022 h 2831558"/>
              <a:gd name="connsiteX49" fmla="*/ 602618 w 1635319"/>
              <a:gd name="connsiteY49" fmla="*/ 1109971 h 283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35319" h="2831558">
                <a:moveTo>
                  <a:pt x="903151" y="1755877"/>
                </a:moveTo>
                <a:cubicBezTo>
                  <a:pt x="926114" y="1755877"/>
                  <a:pt x="947991" y="1750291"/>
                  <a:pt x="968161" y="1740051"/>
                </a:cubicBezTo>
                <a:cubicBezTo>
                  <a:pt x="1032394" y="1707624"/>
                  <a:pt x="1077699" y="1628651"/>
                  <a:pt x="1077699" y="1536179"/>
                </a:cubicBezTo>
                <a:cubicBezTo>
                  <a:pt x="1077699" y="1443707"/>
                  <a:pt x="1032394" y="1364734"/>
                  <a:pt x="968161" y="1332307"/>
                </a:cubicBezTo>
                <a:cubicBezTo>
                  <a:pt x="948146" y="1322067"/>
                  <a:pt x="926114" y="1316481"/>
                  <a:pt x="903151" y="1316481"/>
                </a:cubicBezTo>
                <a:cubicBezTo>
                  <a:pt x="806801" y="1316481"/>
                  <a:pt x="728603" y="1414848"/>
                  <a:pt x="728603" y="1536179"/>
                </a:cubicBezTo>
                <a:cubicBezTo>
                  <a:pt x="728603" y="1657509"/>
                  <a:pt x="806801" y="1755877"/>
                  <a:pt x="903151" y="1755877"/>
                </a:cubicBezTo>
                <a:close/>
                <a:moveTo>
                  <a:pt x="1040618" y="2185964"/>
                </a:moveTo>
                <a:cubicBezTo>
                  <a:pt x="1040618" y="2316913"/>
                  <a:pt x="1125021" y="2423039"/>
                  <a:pt x="1228974" y="2423039"/>
                </a:cubicBezTo>
                <a:cubicBezTo>
                  <a:pt x="1253799" y="2423039"/>
                  <a:pt x="1277383" y="2416988"/>
                  <a:pt x="1299104" y="2405972"/>
                </a:cubicBezTo>
                <a:cubicBezTo>
                  <a:pt x="1368303" y="2370907"/>
                  <a:pt x="1417176" y="2285572"/>
                  <a:pt x="1417176" y="2185808"/>
                </a:cubicBezTo>
                <a:cubicBezTo>
                  <a:pt x="1417176" y="2086044"/>
                  <a:pt x="1368148" y="2000710"/>
                  <a:pt x="1299104" y="1965645"/>
                </a:cubicBezTo>
                <a:cubicBezTo>
                  <a:pt x="1277383" y="1954629"/>
                  <a:pt x="1253799" y="1948578"/>
                  <a:pt x="1228974" y="1948578"/>
                </a:cubicBezTo>
                <a:cubicBezTo>
                  <a:pt x="1125021" y="1948888"/>
                  <a:pt x="1040618" y="2055014"/>
                  <a:pt x="1040618" y="2185964"/>
                </a:cubicBezTo>
                <a:close/>
                <a:moveTo>
                  <a:pt x="974832" y="618288"/>
                </a:moveTo>
                <a:cubicBezTo>
                  <a:pt x="974832" y="749238"/>
                  <a:pt x="1059081" y="855364"/>
                  <a:pt x="1163189" y="855364"/>
                </a:cubicBezTo>
                <a:cubicBezTo>
                  <a:pt x="1188014" y="855364"/>
                  <a:pt x="1211752" y="849313"/>
                  <a:pt x="1233319" y="838141"/>
                </a:cubicBezTo>
                <a:cubicBezTo>
                  <a:pt x="1302673" y="803232"/>
                  <a:pt x="1351391" y="717897"/>
                  <a:pt x="1351391" y="618133"/>
                </a:cubicBezTo>
                <a:cubicBezTo>
                  <a:pt x="1351391" y="518369"/>
                  <a:pt x="1302518" y="433035"/>
                  <a:pt x="1233319" y="398125"/>
                </a:cubicBezTo>
                <a:cubicBezTo>
                  <a:pt x="1211752" y="386954"/>
                  <a:pt x="1188014" y="380903"/>
                  <a:pt x="1163189" y="380903"/>
                </a:cubicBezTo>
                <a:cubicBezTo>
                  <a:pt x="1059081" y="381213"/>
                  <a:pt x="974832" y="487338"/>
                  <a:pt x="974832" y="618288"/>
                </a:cubicBezTo>
                <a:close/>
                <a:moveTo>
                  <a:pt x="1534162" y="0"/>
                </a:moveTo>
                <a:cubicBezTo>
                  <a:pt x="1573416" y="56631"/>
                  <a:pt x="1603051" y="329702"/>
                  <a:pt x="1619807" y="686091"/>
                </a:cubicBezTo>
                <a:cubicBezTo>
                  <a:pt x="1508407" y="703933"/>
                  <a:pt x="1422607" y="811455"/>
                  <a:pt x="1422607" y="941474"/>
                </a:cubicBezTo>
                <a:cubicBezTo>
                  <a:pt x="1422607" y="1077078"/>
                  <a:pt x="1515854" y="1188014"/>
                  <a:pt x="1634237" y="1198564"/>
                </a:cubicBezTo>
                <a:cubicBezTo>
                  <a:pt x="1642305" y="1908704"/>
                  <a:pt x="1605844" y="2693782"/>
                  <a:pt x="1506390" y="2831559"/>
                </a:cubicBezTo>
                <a:cubicBezTo>
                  <a:pt x="1227423" y="2761740"/>
                  <a:pt x="181220" y="2468964"/>
                  <a:pt x="181220" y="2468964"/>
                </a:cubicBezTo>
                <a:cubicBezTo>
                  <a:pt x="181220" y="2468964"/>
                  <a:pt x="172066" y="2226769"/>
                  <a:pt x="152827" y="1921736"/>
                </a:cubicBezTo>
                <a:cubicBezTo>
                  <a:pt x="240489" y="1905756"/>
                  <a:pt x="306895" y="1828954"/>
                  <a:pt x="306895" y="1736638"/>
                </a:cubicBezTo>
                <a:cubicBezTo>
                  <a:pt x="306895" y="1635012"/>
                  <a:pt x="226370" y="1552160"/>
                  <a:pt x="125520" y="1548436"/>
                </a:cubicBezTo>
                <a:cubicBezTo>
                  <a:pt x="96040" y="1197943"/>
                  <a:pt x="54614" y="854743"/>
                  <a:pt x="0" y="739308"/>
                </a:cubicBezTo>
                <a:cubicBezTo>
                  <a:pt x="94644" y="659559"/>
                  <a:pt x="187116" y="589119"/>
                  <a:pt x="277571" y="527058"/>
                </a:cubicBezTo>
                <a:cubicBezTo>
                  <a:pt x="304722" y="542418"/>
                  <a:pt x="336219" y="551107"/>
                  <a:pt x="369577" y="551107"/>
                </a:cubicBezTo>
                <a:cubicBezTo>
                  <a:pt x="473685" y="551107"/>
                  <a:pt x="557934" y="466858"/>
                  <a:pt x="557934" y="362750"/>
                </a:cubicBezTo>
                <a:cubicBezTo>
                  <a:pt x="557934" y="359957"/>
                  <a:pt x="557934" y="357319"/>
                  <a:pt x="557623" y="354527"/>
                </a:cubicBezTo>
                <a:cubicBezTo>
                  <a:pt x="947991" y="141345"/>
                  <a:pt x="1284209" y="67337"/>
                  <a:pt x="1534162" y="0"/>
                </a:cubicBezTo>
                <a:close/>
                <a:moveTo>
                  <a:pt x="514335" y="2388284"/>
                </a:moveTo>
                <a:cubicBezTo>
                  <a:pt x="535126" y="2388284"/>
                  <a:pt x="555141" y="2383319"/>
                  <a:pt x="573139" y="2373855"/>
                </a:cubicBezTo>
                <a:cubicBezTo>
                  <a:pt x="631166" y="2344531"/>
                  <a:pt x="672127" y="2273005"/>
                  <a:pt x="672127" y="2189532"/>
                </a:cubicBezTo>
                <a:cubicBezTo>
                  <a:pt x="672127" y="2105904"/>
                  <a:pt x="631166" y="2034378"/>
                  <a:pt x="573139" y="2005209"/>
                </a:cubicBezTo>
                <a:cubicBezTo>
                  <a:pt x="554986" y="1995900"/>
                  <a:pt x="535126" y="1990780"/>
                  <a:pt x="514335" y="1990780"/>
                </a:cubicBezTo>
                <a:cubicBezTo>
                  <a:pt x="427139" y="1990780"/>
                  <a:pt x="356389" y="2079838"/>
                  <a:pt x="356389" y="2189532"/>
                </a:cubicBezTo>
                <a:cubicBezTo>
                  <a:pt x="356389" y="2299381"/>
                  <a:pt x="427139" y="2388284"/>
                  <a:pt x="514335" y="2388284"/>
                </a:cubicBezTo>
                <a:close/>
                <a:moveTo>
                  <a:pt x="602618" y="1109971"/>
                </a:moveTo>
                <a:cubicBezTo>
                  <a:pt x="602618" y="1041083"/>
                  <a:pt x="568794" y="982279"/>
                  <a:pt x="521162" y="957920"/>
                </a:cubicBezTo>
                <a:cubicBezTo>
                  <a:pt x="506112" y="950318"/>
                  <a:pt x="489666" y="946129"/>
                  <a:pt x="472444" y="946129"/>
                </a:cubicBezTo>
                <a:cubicBezTo>
                  <a:pt x="400608" y="946129"/>
                  <a:pt x="342270" y="1019516"/>
                  <a:pt x="342270" y="1109971"/>
                </a:cubicBezTo>
                <a:cubicBezTo>
                  <a:pt x="342270" y="1200426"/>
                  <a:pt x="400608" y="1273814"/>
                  <a:pt x="472444" y="1273814"/>
                </a:cubicBezTo>
                <a:cubicBezTo>
                  <a:pt x="489666" y="1273814"/>
                  <a:pt x="506112" y="1269625"/>
                  <a:pt x="521162" y="1262022"/>
                </a:cubicBezTo>
                <a:cubicBezTo>
                  <a:pt x="568794" y="1237818"/>
                  <a:pt x="602618" y="1178859"/>
                  <a:pt x="602618" y="1109971"/>
                </a:cubicBez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Rectangle 106">
            <a:extLst>
              <a:ext uri="{FF2B5EF4-FFF2-40B4-BE49-F238E27FC236}">
                <a16:creationId xmlns:a16="http://schemas.microsoft.com/office/drawing/2014/main" id="{BBA1AFF7-7F39-4705-A99D-FCFAAB243402}"/>
              </a:ext>
            </a:extLst>
          </p:cNvPr>
          <p:cNvSpPr/>
          <p:nvPr/>
        </p:nvSpPr>
        <p:spPr>
          <a:xfrm>
            <a:off x="9820275" y="3487515"/>
            <a:ext cx="71821" cy="62668"/>
          </a:xfrm>
          <a:prstGeom prst="rect">
            <a:avLst/>
          </a:pr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Rectangle 107">
            <a:extLst>
              <a:ext uri="{FF2B5EF4-FFF2-40B4-BE49-F238E27FC236}">
                <a16:creationId xmlns:a16="http://schemas.microsoft.com/office/drawing/2014/main" id="{75E0ABB3-CC23-459C-B36B-5BE9E59CA06E}"/>
              </a:ext>
            </a:extLst>
          </p:cNvPr>
          <p:cNvSpPr/>
          <p:nvPr/>
        </p:nvSpPr>
        <p:spPr>
          <a:xfrm>
            <a:off x="10414297" y="3276101"/>
            <a:ext cx="71821" cy="62668"/>
          </a:xfrm>
          <a:prstGeom prst="rect">
            <a:avLst/>
          </a:pr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Rectangle 108">
            <a:extLst>
              <a:ext uri="{FF2B5EF4-FFF2-40B4-BE49-F238E27FC236}">
                <a16:creationId xmlns:a16="http://schemas.microsoft.com/office/drawing/2014/main" id="{E5A72642-8D2E-4396-9DBD-3053FCFD0D7D}"/>
              </a:ext>
            </a:extLst>
          </p:cNvPr>
          <p:cNvSpPr/>
          <p:nvPr/>
        </p:nvSpPr>
        <p:spPr>
          <a:xfrm>
            <a:off x="4230438" y="3455834"/>
            <a:ext cx="71821" cy="62668"/>
          </a:xfrm>
          <a:prstGeom prst="rect">
            <a:avLst/>
          </a:prstGeom>
          <a:solidFill>
            <a:schemeClr val="bg1"/>
          </a:solidFill>
          <a:ln w="15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Content Placeholder 9">
            <a:extLst>
              <a:ext uri="{FF2B5EF4-FFF2-40B4-BE49-F238E27FC236}">
                <a16:creationId xmlns:a16="http://schemas.microsoft.com/office/drawing/2014/main" id="{A4749015-4D3F-4458-9F32-AB92785D07E0}"/>
              </a:ext>
            </a:extLst>
          </p:cNvPr>
          <p:cNvSpPr txBox="1">
            <a:spLocks/>
          </p:cNvSpPr>
          <p:nvPr/>
        </p:nvSpPr>
        <p:spPr>
          <a:xfrm>
            <a:off x="663512" y="5067722"/>
            <a:ext cx="1641108" cy="2215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Post-crash care</a:t>
            </a:r>
          </a:p>
        </p:txBody>
      </p:sp>
      <p:sp>
        <p:nvSpPr>
          <p:cNvPr id="111" name="Content Placeholder 9">
            <a:extLst>
              <a:ext uri="{FF2B5EF4-FFF2-40B4-BE49-F238E27FC236}">
                <a16:creationId xmlns:a16="http://schemas.microsoft.com/office/drawing/2014/main" id="{5467292C-582B-41F7-9E22-79F33748B8D9}"/>
              </a:ext>
            </a:extLst>
          </p:cNvPr>
          <p:cNvSpPr txBox="1">
            <a:spLocks/>
          </p:cNvSpPr>
          <p:nvPr/>
        </p:nvSpPr>
        <p:spPr>
          <a:xfrm>
            <a:off x="2173708" y="4727879"/>
            <a:ext cx="1170093" cy="2215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Safe roads</a:t>
            </a:r>
          </a:p>
        </p:txBody>
      </p:sp>
      <p:sp>
        <p:nvSpPr>
          <p:cNvPr id="112" name="Content Placeholder 9">
            <a:extLst>
              <a:ext uri="{FF2B5EF4-FFF2-40B4-BE49-F238E27FC236}">
                <a16:creationId xmlns:a16="http://schemas.microsoft.com/office/drawing/2014/main" id="{27343FE4-73F2-4A5B-8F15-0D3660E45F32}"/>
              </a:ext>
            </a:extLst>
          </p:cNvPr>
          <p:cNvSpPr txBox="1">
            <a:spLocks/>
          </p:cNvSpPr>
          <p:nvPr/>
        </p:nvSpPr>
        <p:spPr>
          <a:xfrm>
            <a:off x="3388501" y="4342445"/>
            <a:ext cx="932570"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Safe speeds</a:t>
            </a:r>
          </a:p>
        </p:txBody>
      </p:sp>
      <p:sp>
        <p:nvSpPr>
          <p:cNvPr id="113" name="Content Placeholder 9">
            <a:extLst>
              <a:ext uri="{FF2B5EF4-FFF2-40B4-BE49-F238E27FC236}">
                <a16:creationId xmlns:a16="http://schemas.microsoft.com/office/drawing/2014/main" id="{7C678C5F-5420-43A4-9FE9-24F012DE920F}"/>
              </a:ext>
            </a:extLst>
          </p:cNvPr>
          <p:cNvSpPr txBox="1">
            <a:spLocks/>
          </p:cNvSpPr>
          <p:nvPr/>
        </p:nvSpPr>
        <p:spPr>
          <a:xfrm>
            <a:off x="4271826" y="4060536"/>
            <a:ext cx="918734"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Safe vehicles</a:t>
            </a:r>
          </a:p>
        </p:txBody>
      </p:sp>
      <p:sp>
        <p:nvSpPr>
          <p:cNvPr id="114" name="Content Placeholder 9">
            <a:extLst>
              <a:ext uri="{FF2B5EF4-FFF2-40B4-BE49-F238E27FC236}">
                <a16:creationId xmlns:a16="http://schemas.microsoft.com/office/drawing/2014/main" id="{5B89F156-91E2-49C9-BFF9-2BBB99A8E576}"/>
              </a:ext>
            </a:extLst>
          </p:cNvPr>
          <p:cNvSpPr txBox="1">
            <a:spLocks/>
          </p:cNvSpPr>
          <p:nvPr/>
        </p:nvSpPr>
        <p:spPr>
          <a:xfrm>
            <a:off x="4881504" y="3815937"/>
            <a:ext cx="974931"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Safe road users</a:t>
            </a:r>
          </a:p>
        </p:txBody>
      </p:sp>
      <p:sp>
        <p:nvSpPr>
          <p:cNvPr id="115" name="TextBox 114">
            <a:extLst>
              <a:ext uri="{FF2B5EF4-FFF2-40B4-BE49-F238E27FC236}">
                <a16:creationId xmlns:a16="http://schemas.microsoft.com/office/drawing/2014/main" id="{F03F8BD1-E275-4728-B54C-EBF3980D5525}"/>
              </a:ext>
            </a:extLst>
          </p:cNvPr>
          <p:cNvSpPr txBox="1"/>
          <p:nvPr/>
        </p:nvSpPr>
        <p:spPr>
          <a:xfrm>
            <a:off x="7600281" y="6521875"/>
            <a:ext cx="4294208"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Image Source: FHWA</a:t>
            </a:r>
          </a:p>
        </p:txBody>
      </p:sp>
      <p:sp>
        <p:nvSpPr>
          <p:cNvPr id="117" name="Rectangle 116">
            <a:extLst>
              <a:ext uri="{FF2B5EF4-FFF2-40B4-BE49-F238E27FC236}">
                <a16:creationId xmlns:a16="http://schemas.microsoft.com/office/drawing/2014/main" id="{BA07ED40-BEE9-426E-9002-DB21C8492C0D}"/>
              </a:ext>
            </a:extLst>
          </p:cNvPr>
          <p:cNvSpPr/>
          <p:nvPr/>
        </p:nvSpPr>
        <p:spPr>
          <a:xfrm>
            <a:off x="733447" y="6169897"/>
            <a:ext cx="719478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Adapted from James Reason’s model for analyzing accident causation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https://royalsocietypublishing.org/doi/10.1098/rstb.1990.0090</a:t>
            </a:r>
          </a:p>
        </p:txBody>
      </p:sp>
      <p:sp>
        <p:nvSpPr>
          <p:cNvPr id="2" name="Title 1">
            <a:extLst>
              <a:ext uri="{FF2B5EF4-FFF2-40B4-BE49-F238E27FC236}">
                <a16:creationId xmlns:a16="http://schemas.microsoft.com/office/drawing/2014/main" id="{2F366C56-2FE9-1C39-EF8D-F9A7D8BC0B55}"/>
              </a:ext>
            </a:extLst>
          </p:cNvPr>
          <p:cNvSpPr txBox="1">
            <a:spLocks/>
          </p:cNvSpPr>
          <p:nvPr/>
        </p:nvSpPr>
        <p:spPr>
          <a:xfrm>
            <a:off x="872838" y="77788"/>
            <a:ext cx="10414000" cy="1012825"/>
          </a:xfrm>
          <a:prstGeom prst="rect">
            <a:avLst/>
          </a:prstGeom>
        </p:spPr>
        <p:txBody>
          <a:bodyPr vert="horz" lIns="91440" tIns="45720" rIns="91440" bIns="45720" rtlCol="0" anchor="ctr" anchorCtr="0">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3800" i="1" dirty="0">
                <a:solidFill>
                  <a:schemeClr val="bg1"/>
                </a:solidFill>
                <a:latin typeface="Arial" panose="020B0604020202020204" pitchFamily="34" charset="0"/>
                <a:cs typeface="Arial" panose="020B0604020202020204" pitchFamily="34" charset="0"/>
              </a:rPr>
              <a:t>Swiss Cheese Model</a:t>
            </a:r>
          </a:p>
        </p:txBody>
      </p:sp>
    </p:spTree>
    <p:extLst>
      <p:ext uri="{BB962C8B-B14F-4D97-AF65-F5344CB8AC3E}">
        <p14:creationId xmlns:p14="http://schemas.microsoft.com/office/powerpoint/2010/main" val="286888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right)">
                                      <p:cBhvr>
                                        <p:cTn id="7" dur="500"/>
                                        <p:tgtEl>
                                          <p:spTgt spid="6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right)">
                                      <p:cBhvr>
                                        <p:cTn id="11" dur="500"/>
                                        <p:tgtEl>
                                          <p:spTgt spid="79"/>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wipe(right)">
                                      <p:cBhvr>
                                        <p:cTn id="15" dur="500"/>
                                        <p:tgtEl>
                                          <p:spTgt spid="8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wipe(down)">
                                      <p:cBhvr>
                                        <p:cTn id="19" dur="500"/>
                                        <p:tgtEl>
                                          <p:spTgt spid="80"/>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wipe(down)">
                                      <p:cBhvr>
                                        <p:cTn id="23" dur="500"/>
                                        <p:tgtEl>
                                          <p:spTgt spid="8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right)">
                                      <p:cBhvr>
                                        <p:cTn id="32" dur="500"/>
                                        <p:tgtEl>
                                          <p:spTgt spid="27"/>
                                        </p:tgtEl>
                                      </p:cBhvr>
                                    </p:animEffect>
                                  </p:childTnLst>
                                </p:cTn>
                              </p:par>
                            </p:childTnLst>
                          </p:cTn>
                        </p:par>
                        <p:par>
                          <p:cTn id="33" fill="hold">
                            <p:stCondLst>
                              <p:cond delay="1000"/>
                            </p:stCondLst>
                            <p:childTnLst>
                              <p:par>
                                <p:cTn id="34" presetID="22" presetClass="entr" presetSubtype="2"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right)">
                                      <p:cBhvr>
                                        <p:cTn id="36" dur="500"/>
                                        <p:tgtEl>
                                          <p:spTgt spid="35"/>
                                        </p:tgtEl>
                                      </p:cBhvr>
                                    </p:animEffect>
                                  </p:childTnLst>
                                </p:cTn>
                              </p:par>
                            </p:childTnLst>
                          </p:cTn>
                        </p:par>
                        <p:par>
                          <p:cTn id="37" fill="hold">
                            <p:stCondLst>
                              <p:cond delay="1500"/>
                            </p:stCondLst>
                            <p:childTnLst>
                              <p:par>
                                <p:cTn id="38" presetID="22" presetClass="entr" presetSubtype="2" fill="hold" grpId="0"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right)">
                                      <p:cBhvr>
                                        <p:cTn id="40" dur="500"/>
                                        <p:tgtEl>
                                          <p:spTgt spid="43"/>
                                        </p:tgtEl>
                                      </p:cBhvr>
                                    </p:animEffect>
                                  </p:childTnLst>
                                </p:cTn>
                              </p:par>
                            </p:childTnLst>
                          </p:cTn>
                        </p:par>
                        <p:par>
                          <p:cTn id="41" fill="hold">
                            <p:stCondLst>
                              <p:cond delay="2000"/>
                            </p:stCondLst>
                            <p:childTnLst>
                              <p:par>
                                <p:cTn id="42" presetID="22" presetClass="entr" presetSubtype="2"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right)">
                                      <p:cBhvr>
                                        <p:cTn id="44" dur="500"/>
                                        <p:tgtEl>
                                          <p:spTgt spid="51"/>
                                        </p:tgtEl>
                                      </p:cBhvr>
                                    </p:animEffect>
                                  </p:childTnLst>
                                </p:cTn>
                              </p:par>
                            </p:childTnLst>
                          </p:cTn>
                        </p:par>
                        <p:par>
                          <p:cTn id="45" fill="hold">
                            <p:stCondLst>
                              <p:cond delay="2500"/>
                            </p:stCondLst>
                            <p:childTnLst>
                              <p:par>
                                <p:cTn id="46" presetID="22" presetClass="entr" presetSubtype="2" fill="hold" grpId="0"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right)">
                                      <p:cBhvr>
                                        <p:cTn id="4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7" grpId="0" animBg="1"/>
      <p:bldP spid="35" grpId="0" animBg="1"/>
      <p:bldP spid="43" grpId="0" animBg="1"/>
      <p:bldP spid="51" grpId="0" animBg="1"/>
      <p:bldP spid="52" grpId="0" animBg="1"/>
      <p:bldP spid="65" grpId="0" animBg="1"/>
      <p:bldP spid="79" grpId="0" animBg="1"/>
      <p:bldP spid="80" grpId="0" animBg="1"/>
      <p:bldP spid="81" grpId="0" animBg="1"/>
      <p:bldP spid="8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23845-1EEB-00B2-4843-06C06D15B395}"/>
              </a:ext>
            </a:extLst>
          </p:cNvPr>
          <p:cNvSpPr>
            <a:spLocks noGrp="1"/>
          </p:cNvSpPr>
          <p:nvPr>
            <p:ph type="title"/>
          </p:nvPr>
        </p:nvSpPr>
        <p:spPr>
          <a:xfrm>
            <a:off x="581192" y="78955"/>
            <a:ext cx="11318708" cy="1013800"/>
          </a:xfrm>
        </p:spPr>
        <p:txBody>
          <a:bodyPr>
            <a:normAutofit/>
          </a:bodyPr>
          <a:lstStyle/>
          <a:p>
            <a:r>
              <a:rPr lang="en-US" dirty="0">
                <a:solidFill>
                  <a:schemeClr val="bg1"/>
                </a:solidFill>
              </a:rPr>
              <a:t>Risk Factors – Pedestrians &amp; Bicycles</a:t>
            </a:r>
          </a:p>
        </p:txBody>
      </p:sp>
      <p:sp>
        <p:nvSpPr>
          <p:cNvPr id="4" name="TextBox 3">
            <a:extLst>
              <a:ext uri="{FF2B5EF4-FFF2-40B4-BE49-F238E27FC236}">
                <a16:creationId xmlns:a16="http://schemas.microsoft.com/office/drawing/2014/main" id="{6DE6577C-ED85-BB14-9937-E95B1D8B222B}"/>
              </a:ext>
            </a:extLst>
          </p:cNvPr>
          <p:cNvSpPr txBox="1"/>
          <p:nvPr/>
        </p:nvSpPr>
        <p:spPr>
          <a:xfrm>
            <a:off x="670092" y="1460653"/>
            <a:ext cx="11229808" cy="4832092"/>
          </a:xfrm>
          <a:prstGeom prst="rect">
            <a:avLst/>
          </a:prstGeom>
          <a:noFill/>
        </p:spPr>
        <p:txBody>
          <a:bodyPr wrap="square" numCol="2" rtlCol="0">
            <a:spAutoFit/>
          </a:bodyPr>
          <a:lstStyle/>
          <a:p>
            <a:pPr marL="285750" indent="-285750">
              <a:buFont typeface="Arial" panose="020B0604020202020204" pitchFamily="34" charset="0"/>
              <a:buChar char="•"/>
            </a:pPr>
            <a:r>
              <a:rPr lang="en-US" sz="2800" dirty="0"/>
              <a:t>Space Separation</a:t>
            </a:r>
          </a:p>
          <a:p>
            <a:pPr marL="285750" indent="-285750">
              <a:buFont typeface="Arial" panose="020B0604020202020204" pitchFamily="34" charset="0"/>
              <a:buChar char="•"/>
            </a:pPr>
            <a:r>
              <a:rPr lang="en-US" sz="2800" dirty="0"/>
              <a:t>Crosswalk Markings</a:t>
            </a:r>
          </a:p>
          <a:p>
            <a:pPr marL="285750" indent="-285750">
              <a:buFont typeface="Arial" panose="020B0604020202020204" pitchFamily="34" charset="0"/>
              <a:buChar char="•"/>
            </a:pPr>
            <a:r>
              <a:rPr lang="en-US" sz="2800" dirty="0"/>
              <a:t>Right Turn on Red Conditions</a:t>
            </a:r>
          </a:p>
          <a:p>
            <a:pPr marL="285750" indent="-285750">
              <a:buFont typeface="Arial" panose="020B0604020202020204" pitchFamily="34" charset="0"/>
              <a:buChar char="•"/>
            </a:pPr>
            <a:r>
              <a:rPr lang="en-US" sz="2800" dirty="0"/>
              <a:t>Permissive Left Turns</a:t>
            </a:r>
          </a:p>
          <a:p>
            <a:pPr marL="285750" indent="-285750">
              <a:buFont typeface="Arial" panose="020B0604020202020204" pitchFamily="34" charset="0"/>
              <a:buChar char="•"/>
            </a:pPr>
            <a:r>
              <a:rPr lang="en-US" sz="2800" dirty="0"/>
              <a:t>Bicycle Boxes</a:t>
            </a:r>
          </a:p>
          <a:p>
            <a:pPr marL="285750" indent="-285750">
              <a:buFont typeface="Arial" panose="020B0604020202020204" pitchFamily="34" charset="0"/>
              <a:buChar char="•"/>
            </a:pPr>
            <a:r>
              <a:rPr lang="en-US" sz="2800" dirty="0"/>
              <a:t>Separation in Time</a:t>
            </a:r>
          </a:p>
          <a:p>
            <a:pPr marL="285750" indent="-285750">
              <a:buFont typeface="Arial" panose="020B0604020202020204" pitchFamily="34" charset="0"/>
              <a:buChar char="•"/>
            </a:pPr>
            <a:r>
              <a:rPr lang="en-US" sz="2800" dirty="0"/>
              <a:t>Pedestrian Signal Phasing</a:t>
            </a:r>
          </a:p>
          <a:p>
            <a:pPr marL="285750" indent="-285750">
              <a:buFont typeface="Arial" panose="020B0604020202020204" pitchFamily="34" charset="0"/>
              <a:buChar char="•"/>
            </a:pPr>
            <a:r>
              <a:rPr lang="en-US" sz="2800" dirty="0"/>
              <a:t>Bicycle Signals</a:t>
            </a:r>
          </a:p>
          <a:p>
            <a:pPr marL="285750" indent="-285750">
              <a:buFont typeface="Arial" panose="020B0604020202020204" pitchFamily="34" charset="0"/>
              <a:buChar char="•"/>
            </a:pPr>
            <a:r>
              <a:rPr lang="en-US" sz="2800" dirty="0"/>
              <a:t>Lighting</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Obstructed Sight Distance</a:t>
            </a:r>
          </a:p>
          <a:p>
            <a:pPr marL="285750" indent="-285750">
              <a:buFont typeface="Arial" panose="020B0604020202020204" pitchFamily="34" charset="0"/>
              <a:buChar char="•"/>
            </a:pPr>
            <a:r>
              <a:rPr lang="en-US" sz="2800" dirty="0"/>
              <a:t>Driveways</a:t>
            </a:r>
          </a:p>
          <a:p>
            <a:pPr marL="285750" indent="-285750">
              <a:buFont typeface="Arial" panose="020B0604020202020204" pitchFamily="34" charset="0"/>
              <a:buChar char="•"/>
            </a:pPr>
            <a:r>
              <a:rPr lang="en-US" sz="2800" dirty="0"/>
              <a:t>Topography (grade)</a:t>
            </a:r>
          </a:p>
          <a:p>
            <a:pPr marL="285750" indent="-285750">
              <a:buFont typeface="Arial" panose="020B0604020202020204" pitchFamily="34" charset="0"/>
              <a:buChar char="•"/>
            </a:pPr>
            <a:r>
              <a:rPr lang="en-US" sz="2800" dirty="0"/>
              <a:t>Free Flow Right Turns</a:t>
            </a:r>
          </a:p>
          <a:p>
            <a:pPr marL="285750" indent="-285750">
              <a:buFont typeface="Arial" panose="020B0604020202020204" pitchFamily="34" charset="0"/>
              <a:buChar char="•"/>
            </a:pPr>
            <a:r>
              <a:rPr lang="en-US" sz="2800" dirty="0"/>
              <a:t>Intersection Skew</a:t>
            </a:r>
          </a:p>
          <a:p>
            <a:pPr marL="285750" indent="-285750">
              <a:buFont typeface="Arial" panose="020B0604020202020204" pitchFamily="34" charset="0"/>
              <a:buChar char="•"/>
            </a:pPr>
            <a:r>
              <a:rPr lang="en-US" sz="2800" dirty="0"/>
              <a:t>Road Curvature</a:t>
            </a:r>
          </a:p>
        </p:txBody>
      </p:sp>
      <p:sp>
        <p:nvSpPr>
          <p:cNvPr id="5" name="TextBox 4">
            <a:extLst>
              <a:ext uri="{FF2B5EF4-FFF2-40B4-BE49-F238E27FC236}">
                <a16:creationId xmlns:a16="http://schemas.microsoft.com/office/drawing/2014/main" id="{F33A96DA-E9E3-32BA-CBB9-9188E882C737}"/>
              </a:ext>
            </a:extLst>
          </p:cNvPr>
          <p:cNvSpPr txBox="1"/>
          <p:nvPr/>
        </p:nvSpPr>
        <p:spPr>
          <a:xfrm>
            <a:off x="5207000" y="5232400"/>
            <a:ext cx="5156200" cy="830997"/>
          </a:xfrm>
          <a:prstGeom prst="rect">
            <a:avLst/>
          </a:prstGeom>
          <a:solidFill>
            <a:srgbClr val="FFC000"/>
          </a:solidFill>
        </p:spPr>
        <p:txBody>
          <a:bodyPr wrap="square" rtlCol="0">
            <a:spAutoFit/>
          </a:bodyPr>
          <a:lstStyle/>
          <a:p>
            <a:r>
              <a:rPr lang="en-US" sz="2400" dirty="0"/>
              <a:t>The Framework Tool allows users to enter additional risk factors</a:t>
            </a:r>
          </a:p>
        </p:txBody>
      </p:sp>
    </p:spTree>
    <p:extLst>
      <p:ext uri="{BB962C8B-B14F-4D97-AF65-F5344CB8AC3E}">
        <p14:creationId xmlns:p14="http://schemas.microsoft.com/office/powerpoint/2010/main" val="2002607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B01CD-1557-E7A4-EC29-5B6EB98FE235}"/>
              </a:ext>
            </a:extLst>
          </p:cNvPr>
          <p:cNvSpPr>
            <a:spLocks noGrp="1"/>
          </p:cNvSpPr>
          <p:nvPr>
            <p:ph type="title"/>
          </p:nvPr>
        </p:nvSpPr>
        <p:spPr>
          <a:xfrm>
            <a:off x="581192" y="83096"/>
            <a:ext cx="11029616" cy="1013800"/>
          </a:xfrm>
        </p:spPr>
        <p:txBody>
          <a:bodyPr/>
          <a:lstStyle/>
          <a:p>
            <a:r>
              <a:rPr lang="en-US" dirty="0">
                <a:solidFill>
                  <a:schemeClr val="bg1"/>
                </a:solidFill>
              </a:rPr>
              <a:t>Severity</a:t>
            </a:r>
          </a:p>
        </p:txBody>
      </p:sp>
      <p:pic>
        <p:nvPicPr>
          <p:cNvPr id="5" name="Picture 4">
            <a:extLst>
              <a:ext uri="{FF2B5EF4-FFF2-40B4-BE49-F238E27FC236}">
                <a16:creationId xmlns:a16="http://schemas.microsoft.com/office/drawing/2014/main" id="{1F29E97A-09F3-B9DE-E2FB-F37909602A3C}"/>
              </a:ext>
            </a:extLst>
          </p:cNvPr>
          <p:cNvPicPr>
            <a:picLocks noChangeAspect="1"/>
          </p:cNvPicPr>
          <p:nvPr/>
        </p:nvPicPr>
        <p:blipFill>
          <a:blip r:embed="rId3"/>
          <a:stretch>
            <a:fillRect/>
          </a:stretch>
        </p:blipFill>
        <p:spPr>
          <a:xfrm>
            <a:off x="6205728" y="1468422"/>
            <a:ext cx="3521252" cy="4335267"/>
          </a:xfrm>
          <a:prstGeom prst="rect">
            <a:avLst/>
          </a:prstGeom>
          <a:ln>
            <a:noFill/>
          </a:ln>
          <a:effectLst>
            <a:outerShdw blurRad="50800" dist="38100" dir="5400000" algn="t" rotWithShape="0">
              <a:prstClr val="black">
                <a:alpha val="40000"/>
              </a:prstClr>
            </a:outerShdw>
          </a:effectLst>
        </p:spPr>
      </p:pic>
      <p:sp>
        <p:nvSpPr>
          <p:cNvPr id="6" name="Content Placeholder 2">
            <a:extLst>
              <a:ext uri="{FF2B5EF4-FFF2-40B4-BE49-F238E27FC236}">
                <a16:creationId xmlns:a16="http://schemas.microsoft.com/office/drawing/2014/main" id="{890125F0-1EC0-6095-834D-D97392D50D5D}"/>
              </a:ext>
            </a:extLst>
          </p:cNvPr>
          <p:cNvSpPr txBox="1">
            <a:spLocks/>
          </p:cNvSpPr>
          <p:nvPr/>
        </p:nvSpPr>
        <p:spPr>
          <a:xfrm>
            <a:off x="234176" y="1655832"/>
            <a:ext cx="5762180" cy="396044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ctr">
              <a:buNone/>
            </a:pPr>
            <a:r>
              <a:rPr lang="en-US" sz="3200" b="1" dirty="0">
                <a:latin typeface="Arial" panose="020B0604020202020204" pitchFamily="34" charset="0"/>
                <a:cs typeface="Arial" panose="020B0604020202020204" pitchFamily="34" charset="0"/>
              </a:rPr>
              <a:t>Factors that impact the probability of a serious or fatal injury in the event of a crash</a:t>
            </a:r>
            <a:endParaRPr lang="en-US" sz="3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A63FE21-58B1-37EF-3BB1-8EC0969787EA}"/>
              </a:ext>
            </a:extLst>
          </p:cNvPr>
          <p:cNvSpPr txBox="1"/>
          <p:nvPr/>
        </p:nvSpPr>
        <p:spPr>
          <a:xfrm>
            <a:off x="6154445" y="5907761"/>
            <a:ext cx="2397512" cy="276999"/>
          </a:xfrm>
          <a:prstGeom prst="rect">
            <a:avLst/>
          </a:prstGeom>
          <a:noFill/>
        </p:spPr>
        <p:txBody>
          <a:bodyPr wrap="square" rtlCol="0">
            <a:spAutoFit/>
          </a:bodyPr>
          <a:lstStyle/>
          <a:p>
            <a:r>
              <a:rPr lang="en-US" sz="1200" dirty="0"/>
              <a:t>Source: FHWA.</a:t>
            </a:r>
          </a:p>
        </p:txBody>
      </p:sp>
    </p:spTree>
    <p:extLst>
      <p:ext uri="{BB962C8B-B14F-4D97-AF65-F5344CB8AC3E}">
        <p14:creationId xmlns:p14="http://schemas.microsoft.com/office/powerpoint/2010/main" val="181381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BFF90-5E87-B5F8-7EF7-146ED6A616CB}"/>
              </a:ext>
            </a:extLst>
          </p:cNvPr>
          <p:cNvSpPr>
            <a:spLocks noGrp="1"/>
          </p:cNvSpPr>
          <p:nvPr>
            <p:ph type="title"/>
          </p:nvPr>
        </p:nvSpPr>
        <p:spPr>
          <a:xfrm>
            <a:off x="581192" y="83850"/>
            <a:ext cx="11029616" cy="1013800"/>
          </a:xfrm>
        </p:spPr>
        <p:txBody>
          <a:bodyPr/>
          <a:lstStyle/>
          <a:p>
            <a:r>
              <a:rPr lang="en-US" dirty="0">
                <a:solidFill>
                  <a:schemeClr val="bg1"/>
                </a:solidFill>
              </a:rPr>
              <a:t>Severity Scoring</a:t>
            </a:r>
          </a:p>
        </p:txBody>
      </p:sp>
      <p:pic>
        <p:nvPicPr>
          <p:cNvPr id="6" name="Picture 5">
            <a:extLst>
              <a:ext uri="{FF2B5EF4-FFF2-40B4-BE49-F238E27FC236}">
                <a16:creationId xmlns:a16="http://schemas.microsoft.com/office/drawing/2014/main" id="{DE7AFC4E-23FC-10F1-671B-F5BDB2E471EA}"/>
              </a:ext>
            </a:extLst>
          </p:cNvPr>
          <p:cNvPicPr>
            <a:picLocks noChangeAspect="1"/>
          </p:cNvPicPr>
          <p:nvPr/>
        </p:nvPicPr>
        <p:blipFill>
          <a:blip r:embed="rId2"/>
          <a:stretch>
            <a:fillRect/>
          </a:stretch>
        </p:blipFill>
        <p:spPr>
          <a:xfrm>
            <a:off x="416093" y="1609086"/>
            <a:ext cx="5277140" cy="3639827"/>
          </a:xfrm>
          <a:prstGeom prst="rect">
            <a:avLst/>
          </a:prstGeom>
        </p:spPr>
      </p:pic>
      <p:pic>
        <p:nvPicPr>
          <p:cNvPr id="8" name="Picture 7">
            <a:extLst>
              <a:ext uri="{FF2B5EF4-FFF2-40B4-BE49-F238E27FC236}">
                <a16:creationId xmlns:a16="http://schemas.microsoft.com/office/drawing/2014/main" id="{810C6CFB-BAA3-1409-92AB-0C0110EAE115}"/>
              </a:ext>
            </a:extLst>
          </p:cNvPr>
          <p:cNvPicPr>
            <a:picLocks noChangeAspect="1"/>
          </p:cNvPicPr>
          <p:nvPr/>
        </p:nvPicPr>
        <p:blipFill>
          <a:blip r:embed="rId3"/>
          <a:stretch>
            <a:fillRect/>
          </a:stretch>
        </p:blipFill>
        <p:spPr>
          <a:xfrm>
            <a:off x="6096000" y="1609086"/>
            <a:ext cx="5520511" cy="3639827"/>
          </a:xfrm>
          <a:prstGeom prst="rect">
            <a:avLst/>
          </a:prstGeom>
        </p:spPr>
      </p:pic>
    </p:spTree>
    <p:extLst>
      <p:ext uri="{BB962C8B-B14F-4D97-AF65-F5344CB8AC3E}">
        <p14:creationId xmlns:p14="http://schemas.microsoft.com/office/powerpoint/2010/main" val="2149113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B01CD-1557-E7A4-EC29-5B6EB98FE235}"/>
              </a:ext>
            </a:extLst>
          </p:cNvPr>
          <p:cNvSpPr>
            <a:spLocks noGrp="1"/>
          </p:cNvSpPr>
          <p:nvPr>
            <p:ph type="title" idx="4294967295"/>
          </p:nvPr>
        </p:nvSpPr>
        <p:spPr>
          <a:xfrm>
            <a:off x="581192" y="159916"/>
            <a:ext cx="10888663" cy="922338"/>
          </a:xfrm>
        </p:spPr>
        <p:txBody>
          <a:bodyPr vert="horz" lIns="91440" tIns="45720" rIns="91440" bIns="45720" rtlCol="0" anchor="ctr" anchorCtr="0">
            <a:normAutofit/>
          </a:bodyPr>
          <a:lstStyle/>
          <a:p>
            <a:r>
              <a:rPr lang="en-US" sz="3800" i="1" dirty="0">
                <a:solidFill>
                  <a:schemeClr val="bg1"/>
                </a:solidFill>
                <a:latin typeface="Arial" panose="020B0604020202020204" pitchFamily="34" charset="0"/>
                <a:cs typeface="Arial" panose="020B0604020202020204" pitchFamily="34" charset="0"/>
              </a:rPr>
              <a:t>Alignment Scoring Matrix</a:t>
            </a:r>
          </a:p>
        </p:txBody>
      </p:sp>
      <p:pic>
        <p:nvPicPr>
          <p:cNvPr id="6" name="Picture 5">
            <a:extLst>
              <a:ext uri="{FF2B5EF4-FFF2-40B4-BE49-F238E27FC236}">
                <a16:creationId xmlns:a16="http://schemas.microsoft.com/office/drawing/2014/main" id="{D389A2BC-AF66-DC6A-FD9B-C9CDF49DDCAE}"/>
              </a:ext>
            </a:extLst>
          </p:cNvPr>
          <p:cNvPicPr>
            <a:picLocks noChangeAspect="1"/>
          </p:cNvPicPr>
          <p:nvPr/>
        </p:nvPicPr>
        <p:blipFill>
          <a:blip r:embed="rId3"/>
          <a:stretch>
            <a:fillRect/>
          </a:stretch>
        </p:blipFill>
        <p:spPr>
          <a:xfrm>
            <a:off x="581192" y="1326335"/>
            <a:ext cx="11029616" cy="4490976"/>
          </a:xfrm>
          <a:prstGeom prst="rect">
            <a:avLst/>
          </a:prstGeom>
        </p:spPr>
      </p:pic>
    </p:spTree>
    <p:extLst>
      <p:ext uri="{BB962C8B-B14F-4D97-AF65-F5344CB8AC3E}">
        <p14:creationId xmlns:p14="http://schemas.microsoft.com/office/powerpoint/2010/main" val="3713117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CA158-09A4-51F0-BDCA-02C28530929E}"/>
              </a:ext>
            </a:extLst>
          </p:cNvPr>
          <p:cNvSpPr>
            <a:spLocks noGrp="1"/>
          </p:cNvSpPr>
          <p:nvPr>
            <p:ph type="title" idx="4294967295"/>
          </p:nvPr>
        </p:nvSpPr>
        <p:spPr>
          <a:xfrm>
            <a:off x="479502" y="175245"/>
            <a:ext cx="10888663" cy="922338"/>
          </a:xfrm>
        </p:spPr>
        <p:txBody>
          <a:bodyPr vert="horz" lIns="91440" tIns="45720" rIns="91440" bIns="45720" rtlCol="0" anchor="ctr" anchorCtr="0">
            <a:normAutofit/>
          </a:bodyPr>
          <a:lstStyle/>
          <a:p>
            <a:r>
              <a:rPr lang="en-US" sz="3800" i="1" dirty="0">
                <a:solidFill>
                  <a:schemeClr val="bg1"/>
                </a:solidFill>
                <a:latin typeface="Arial" panose="020B0604020202020204" pitchFamily="34" charset="0"/>
                <a:cs typeface="Arial" panose="020B0604020202020204" pitchFamily="34" charset="0"/>
              </a:rPr>
              <a:t>Reality Check</a:t>
            </a:r>
          </a:p>
        </p:txBody>
      </p:sp>
      <p:sp>
        <p:nvSpPr>
          <p:cNvPr id="3" name="Content Placeholder 2">
            <a:extLst>
              <a:ext uri="{FF2B5EF4-FFF2-40B4-BE49-F238E27FC236}">
                <a16:creationId xmlns:a16="http://schemas.microsoft.com/office/drawing/2014/main" id="{5B242490-142A-7C82-8188-480B4251B914}"/>
              </a:ext>
            </a:extLst>
          </p:cNvPr>
          <p:cNvSpPr>
            <a:spLocks noGrp="1"/>
          </p:cNvSpPr>
          <p:nvPr>
            <p:ph idx="4294967295"/>
          </p:nvPr>
        </p:nvSpPr>
        <p:spPr>
          <a:xfrm>
            <a:off x="929463" y="1687203"/>
            <a:ext cx="11028362" cy="4219575"/>
          </a:xfrm>
        </p:spPr>
        <p:txBody>
          <a:bodyPr>
            <a:normAutofit/>
          </a:bodyPr>
          <a:lstStyle/>
          <a:p>
            <a:r>
              <a:rPr lang="en-US" sz="3200" dirty="0">
                <a:latin typeface="Arial" panose="020B0604020202020204" pitchFamily="34" charset="0"/>
                <a:cs typeface="Arial" panose="020B0604020202020204" pitchFamily="34" charset="0"/>
              </a:rPr>
              <a:t>What do the scoring numbers mean?</a:t>
            </a:r>
          </a:p>
          <a:p>
            <a:pPr lvl="1"/>
            <a:r>
              <a:rPr lang="en-US" sz="2800" dirty="0">
                <a:latin typeface="Arial" panose="020B0604020202020204" pitchFamily="34" charset="0"/>
                <a:cs typeface="Arial" panose="020B0604020202020204" pitchFamily="34" charset="0"/>
              </a:rPr>
              <a:t>The scoring values are unitless and meant for comparison purposes only</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For what purposes should I use this tool?</a:t>
            </a:r>
          </a:p>
          <a:p>
            <a:pPr lvl="1"/>
            <a:r>
              <a:rPr lang="en-US" sz="2800" dirty="0">
                <a:latin typeface="Arial" panose="020B0604020202020204" pitchFamily="34" charset="0"/>
                <a:cs typeface="Arial" panose="020B0604020202020204" pitchFamily="34" charset="0"/>
              </a:rPr>
              <a:t>Comparisons of current conditions to proposed improvements</a:t>
            </a:r>
          </a:p>
          <a:p>
            <a:pPr lvl="1"/>
            <a:r>
              <a:rPr lang="en-US" sz="2800" dirty="0">
                <a:latin typeface="Arial" panose="020B0604020202020204" pitchFamily="34" charset="0"/>
                <a:cs typeface="Arial" panose="020B0604020202020204" pitchFamily="34" charset="0"/>
              </a:rPr>
              <a:t>Comparisons of options and alternatives</a:t>
            </a:r>
          </a:p>
        </p:txBody>
      </p:sp>
    </p:spTree>
    <p:extLst>
      <p:ext uri="{BB962C8B-B14F-4D97-AF65-F5344CB8AC3E}">
        <p14:creationId xmlns:p14="http://schemas.microsoft.com/office/powerpoint/2010/main" val="3797461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2DE86-3A73-CC02-5AB0-9AB10706541A}"/>
              </a:ext>
            </a:extLst>
          </p:cNvPr>
          <p:cNvSpPr>
            <a:spLocks noGrp="1"/>
          </p:cNvSpPr>
          <p:nvPr>
            <p:ph type="title" idx="4294967295"/>
          </p:nvPr>
        </p:nvSpPr>
        <p:spPr>
          <a:xfrm>
            <a:off x="429493" y="166688"/>
            <a:ext cx="11141075" cy="920750"/>
          </a:xfrm>
        </p:spPr>
        <p:txBody>
          <a:bodyPr vert="horz" lIns="91440" tIns="45720" rIns="91440" bIns="45720" rtlCol="0" anchor="ctr" anchorCtr="0">
            <a:normAutofit/>
          </a:bodyPr>
          <a:lstStyle/>
          <a:p>
            <a:r>
              <a:rPr lang="en-US" sz="3800" i="1" dirty="0">
                <a:solidFill>
                  <a:schemeClr val="bg1"/>
                </a:solidFill>
                <a:latin typeface="Arial" panose="020B0604020202020204" pitchFamily="34" charset="0"/>
                <a:cs typeface="Arial" panose="020B0604020202020204" pitchFamily="34" charset="0"/>
              </a:rPr>
              <a:t>Application to Support Road Safety Audits</a:t>
            </a:r>
          </a:p>
        </p:txBody>
      </p:sp>
      <p:sp>
        <p:nvSpPr>
          <p:cNvPr id="6" name="TextBox 5">
            <a:extLst>
              <a:ext uri="{FF2B5EF4-FFF2-40B4-BE49-F238E27FC236}">
                <a16:creationId xmlns:a16="http://schemas.microsoft.com/office/drawing/2014/main" id="{6E648136-C684-B714-310D-571B1C5A73E0}"/>
              </a:ext>
            </a:extLst>
          </p:cNvPr>
          <p:cNvSpPr txBox="1"/>
          <p:nvPr/>
        </p:nvSpPr>
        <p:spPr>
          <a:xfrm>
            <a:off x="4821286" y="5899806"/>
            <a:ext cx="6096000" cy="369332"/>
          </a:xfrm>
          <a:prstGeom prst="rect">
            <a:avLst/>
          </a:prstGeom>
          <a:noFill/>
        </p:spPr>
        <p:txBody>
          <a:bodyPr wrap="square">
            <a:spAutoFit/>
          </a:bodyPr>
          <a:lstStyle/>
          <a:p>
            <a:r>
              <a:rPr lang="en-US" dirty="0">
                <a:hlinkClick r:id="rId2"/>
              </a:rPr>
              <a:t>Road Safety Audits (RSA) | FHWA (dot.gov)</a:t>
            </a:r>
            <a:endParaRPr lang="en-US" dirty="0"/>
          </a:p>
        </p:txBody>
      </p:sp>
      <p:pic>
        <p:nvPicPr>
          <p:cNvPr id="8" name="Picture 7">
            <a:extLst>
              <a:ext uri="{FF2B5EF4-FFF2-40B4-BE49-F238E27FC236}">
                <a16:creationId xmlns:a16="http://schemas.microsoft.com/office/drawing/2014/main" id="{3992A1B9-A541-4F0E-0B1A-F70B6C4018FB}"/>
              </a:ext>
            </a:extLst>
          </p:cNvPr>
          <p:cNvPicPr>
            <a:picLocks noChangeAspect="1"/>
          </p:cNvPicPr>
          <p:nvPr/>
        </p:nvPicPr>
        <p:blipFill>
          <a:blip r:embed="rId3"/>
          <a:stretch>
            <a:fillRect/>
          </a:stretch>
        </p:blipFill>
        <p:spPr>
          <a:xfrm>
            <a:off x="387819" y="1374742"/>
            <a:ext cx="6460589" cy="4256154"/>
          </a:xfrm>
          <a:prstGeom prst="rect">
            <a:avLst/>
          </a:prstGeom>
        </p:spPr>
      </p:pic>
      <p:pic>
        <p:nvPicPr>
          <p:cNvPr id="10" name="Picture 9">
            <a:extLst>
              <a:ext uri="{FF2B5EF4-FFF2-40B4-BE49-F238E27FC236}">
                <a16:creationId xmlns:a16="http://schemas.microsoft.com/office/drawing/2014/main" id="{B78F540A-C011-1CED-A39E-6CCE24AA7647}"/>
              </a:ext>
            </a:extLst>
          </p:cNvPr>
          <p:cNvPicPr>
            <a:picLocks noChangeAspect="1"/>
          </p:cNvPicPr>
          <p:nvPr/>
        </p:nvPicPr>
        <p:blipFill>
          <a:blip r:embed="rId4"/>
          <a:stretch>
            <a:fillRect/>
          </a:stretch>
        </p:blipFill>
        <p:spPr>
          <a:xfrm>
            <a:off x="4270831" y="1602223"/>
            <a:ext cx="2476846" cy="476316"/>
          </a:xfrm>
          <a:prstGeom prst="rect">
            <a:avLst/>
          </a:prstGeom>
        </p:spPr>
      </p:pic>
      <p:sp>
        <p:nvSpPr>
          <p:cNvPr id="11" name="TextBox 10">
            <a:extLst>
              <a:ext uri="{FF2B5EF4-FFF2-40B4-BE49-F238E27FC236}">
                <a16:creationId xmlns:a16="http://schemas.microsoft.com/office/drawing/2014/main" id="{56FC328E-5209-AB1C-2C48-ADABFAEB226B}"/>
              </a:ext>
            </a:extLst>
          </p:cNvPr>
          <p:cNvSpPr txBox="1"/>
          <p:nvPr/>
        </p:nvSpPr>
        <p:spPr>
          <a:xfrm>
            <a:off x="7150100" y="1600373"/>
            <a:ext cx="4800600" cy="3754874"/>
          </a:xfrm>
          <a:prstGeom prst="rect">
            <a:avLst/>
          </a:prstGeom>
          <a:noFill/>
        </p:spPr>
        <p:txBody>
          <a:bodyPr wrap="square" rtlCol="0">
            <a:spAutoFit/>
          </a:bodyPr>
          <a:lstStyle/>
          <a:p>
            <a:r>
              <a:rPr lang="en-US" sz="2000" b="1" i="1" dirty="0"/>
              <a:t>Application of Safe System Framework</a:t>
            </a:r>
          </a:p>
          <a:p>
            <a:endParaRPr lang="en-US" dirty="0"/>
          </a:p>
          <a:p>
            <a:r>
              <a:rPr lang="en-US" sz="2000" dirty="0"/>
              <a:t>Step 4 – Perform Field Reviews</a:t>
            </a:r>
          </a:p>
          <a:p>
            <a:pPr marL="285750" indent="-285750">
              <a:buFont typeface="Arial" panose="020B0604020202020204" pitchFamily="34" charset="0"/>
              <a:buChar char="•"/>
            </a:pPr>
            <a:r>
              <a:rPr lang="en-US" sz="2000" dirty="0"/>
              <a:t>Assess Framework Risk Factors </a:t>
            </a:r>
          </a:p>
          <a:p>
            <a:endParaRPr lang="en-US" sz="2000" dirty="0"/>
          </a:p>
          <a:p>
            <a:r>
              <a:rPr lang="en-US" sz="2000" dirty="0"/>
              <a:t>Step 5 – Analyze and Report on Findings</a:t>
            </a:r>
          </a:p>
          <a:p>
            <a:pPr marL="285750" indent="-285750">
              <a:buFont typeface="Arial" panose="020B0604020202020204" pitchFamily="34" charset="0"/>
              <a:buChar char="•"/>
            </a:pPr>
            <a:r>
              <a:rPr lang="en-US" sz="2000" dirty="0"/>
              <a:t>Quantitative Scores for Vulnerable Road Users and Motor Vehicles</a:t>
            </a:r>
          </a:p>
          <a:p>
            <a:endParaRPr lang="en-US" sz="2000" dirty="0"/>
          </a:p>
          <a:p>
            <a:r>
              <a:rPr lang="en-US" sz="2000" dirty="0"/>
              <a:t>Step 6 – Present Findings to Owner</a:t>
            </a:r>
          </a:p>
          <a:p>
            <a:pPr marL="285750" indent="-285750">
              <a:buFont typeface="Arial" panose="020B0604020202020204" pitchFamily="34" charset="0"/>
              <a:buChar char="•"/>
            </a:pPr>
            <a:r>
              <a:rPr lang="en-US" sz="2000" dirty="0"/>
              <a:t>Quantitative Comparison of Existing Conditions to RSA Suggestions</a:t>
            </a:r>
          </a:p>
        </p:txBody>
      </p:sp>
    </p:spTree>
    <p:extLst>
      <p:ext uri="{BB962C8B-B14F-4D97-AF65-F5344CB8AC3E}">
        <p14:creationId xmlns:p14="http://schemas.microsoft.com/office/powerpoint/2010/main" val="1005152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77829A-70D4-8FE7-5926-FF0DDE733E7E}"/>
              </a:ext>
            </a:extLst>
          </p:cNvPr>
          <p:cNvPicPr>
            <a:picLocks noChangeAspect="1"/>
          </p:cNvPicPr>
          <p:nvPr/>
        </p:nvPicPr>
        <p:blipFill rotWithShape="1">
          <a:blip r:embed="rId3"/>
          <a:srcRect t="2648" b="2705"/>
          <a:stretch/>
        </p:blipFill>
        <p:spPr>
          <a:xfrm>
            <a:off x="850104" y="1440873"/>
            <a:ext cx="10491791" cy="4530436"/>
          </a:xfrm>
          <a:prstGeom prst="rect">
            <a:avLst/>
          </a:prstGeom>
        </p:spPr>
      </p:pic>
      <p:sp>
        <p:nvSpPr>
          <p:cNvPr id="3" name="Title 1">
            <a:extLst>
              <a:ext uri="{FF2B5EF4-FFF2-40B4-BE49-F238E27FC236}">
                <a16:creationId xmlns:a16="http://schemas.microsoft.com/office/drawing/2014/main" id="{BB546691-D3B7-9F47-8AF7-F53FF3E5FC0C}"/>
              </a:ext>
            </a:extLst>
          </p:cNvPr>
          <p:cNvSpPr txBox="1">
            <a:spLocks/>
          </p:cNvSpPr>
          <p:nvPr/>
        </p:nvSpPr>
        <p:spPr>
          <a:xfrm>
            <a:off x="479502" y="175245"/>
            <a:ext cx="10888663" cy="922338"/>
          </a:xfrm>
          <a:prstGeom prst="rect">
            <a:avLst/>
          </a:prstGeom>
        </p:spPr>
        <p:txBody>
          <a:bodyPr vert="horz" lIns="91440" tIns="45720" rIns="91440" bIns="45720" rtlCol="0" anchor="ctr" anchorCtr="0">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3800" i="1" dirty="0">
                <a:solidFill>
                  <a:schemeClr val="bg1"/>
                </a:solidFill>
                <a:latin typeface="Arial" panose="020B0604020202020204" pitchFamily="34" charset="0"/>
                <a:cs typeface="Arial" panose="020B0604020202020204" pitchFamily="34" charset="0"/>
              </a:rPr>
              <a:t>Other Safe System Elements</a:t>
            </a:r>
          </a:p>
        </p:txBody>
      </p:sp>
    </p:spTree>
    <p:extLst>
      <p:ext uri="{BB962C8B-B14F-4D97-AF65-F5344CB8AC3E}">
        <p14:creationId xmlns:p14="http://schemas.microsoft.com/office/powerpoint/2010/main" val="3575530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B44F9D-58A9-B75C-525F-A6043899E7DD}"/>
              </a:ext>
            </a:extLst>
          </p:cNvPr>
          <p:cNvPicPr>
            <a:picLocks noChangeAspect="1"/>
          </p:cNvPicPr>
          <p:nvPr/>
        </p:nvPicPr>
        <p:blipFill>
          <a:blip r:embed="rId2"/>
          <a:stretch>
            <a:fillRect/>
          </a:stretch>
        </p:blipFill>
        <p:spPr>
          <a:xfrm>
            <a:off x="360818" y="1386556"/>
            <a:ext cx="11470364" cy="4084888"/>
          </a:xfrm>
          <a:prstGeom prst="rect">
            <a:avLst/>
          </a:prstGeom>
        </p:spPr>
      </p:pic>
      <p:sp>
        <p:nvSpPr>
          <p:cNvPr id="2" name="Title 1">
            <a:extLst>
              <a:ext uri="{FF2B5EF4-FFF2-40B4-BE49-F238E27FC236}">
                <a16:creationId xmlns:a16="http://schemas.microsoft.com/office/drawing/2014/main" id="{CCADA44E-985D-F2AF-B60B-B8F8C75506C8}"/>
              </a:ext>
            </a:extLst>
          </p:cNvPr>
          <p:cNvSpPr txBox="1">
            <a:spLocks/>
          </p:cNvSpPr>
          <p:nvPr/>
        </p:nvSpPr>
        <p:spPr>
          <a:xfrm>
            <a:off x="479502" y="175245"/>
            <a:ext cx="10888663" cy="922338"/>
          </a:xfrm>
          <a:prstGeom prst="rect">
            <a:avLst/>
          </a:prstGeom>
        </p:spPr>
        <p:txBody>
          <a:bodyPr vert="horz" lIns="91440" tIns="45720" rIns="91440" bIns="45720" rtlCol="0" anchor="ctr" anchorCtr="0">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3800" i="1" dirty="0">
                <a:solidFill>
                  <a:schemeClr val="bg1"/>
                </a:solidFill>
                <a:latin typeface="Arial" panose="020B0604020202020204" pitchFamily="34" charset="0"/>
                <a:cs typeface="Arial" panose="020B0604020202020204" pitchFamily="34" charset="0"/>
              </a:rPr>
              <a:t>Other Safe System Elements</a:t>
            </a:r>
          </a:p>
        </p:txBody>
      </p:sp>
    </p:spTree>
    <p:extLst>
      <p:ext uri="{BB962C8B-B14F-4D97-AF65-F5344CB8AC3E}">
        <p14:creationId xmlns:p14="http://schemas.microsoft.com/office/powerpoint/2010/main" val="1079189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4AC3D-CFDD-7279-BDA9-C28049D0BC5F}"/>
              </a:ext>
            </a:extLst>
          </p:cNvPr>
          <p:cNvPicPr>
            <a:picLocks noChangeAspect="1"/>
          </p:cNvPicPr>
          <p:nvPr/>
        </p:nvPicPr>
        <p:blipFill>
          <a:blip r:embed="rId3"/>
          <a:stretch>
            <a:fillRect/>
          </a:stretch>
        </p:blipFill>
        <p:spPr>
          <a:xfrm>
            <a:off x="364073" y="209550"/>
            <a:ext cx="11463853" cy="6438900"/>
          </a:xfrm>
          <a:prstGeom prst="rect">
            <a:avLst/>
          </a:prstGeom>
        </p:spPr>
      </p:pic>
    </p:spTree>
    <p:extLst>
      <p:ext uri="{BB962C8B-B14F-4D97-AF65-F5344CB8AC3E}">
        <p14:creationId xmlns:p14="http://schemas.microsoft.com/office/powerpoint/2010/main" val="1132283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6E6C480-6EDB-3E0E-F620-216BB65A0D87}"/>
              </a:ext>
            </a:extLst>
          </p:cNvPr>
          <p:cNvSpPr>
            <a:spLocks noGrp="1"/>
          </p:cNvSpPr>
          <p:nvPr>
            <p:ph idx="4294967295"/>
          </p:nvPr>
        </p:nvSpPr>
        <p:spPr>
          <a:xfrm>
            <a:off x="242358" y="2251783"/>
            <a:ext cx="3473450" cy="2701925"/>
          </a:xfrm>
          <a:gradFill flip="none" rotWithShape="1">
            <a:gsLst>
              <a:gs pos="0">
                <a:schemeClr val="accent4">
                  <a:alpha val="20000"/>
                </a:schemeClr>
              </a:gs>
              <a:gs pos="100000">
                <a:schemeClr val="accent4">
                  <a:lumMod val="50000"/>
                  <a:alpha val="0"/>
                </a:schemeClr>
              </a:gs>
            </a:gsLst>
            <a:lin ang="5400000" scaled="1"/>
            <a:tileRect/>
          </a:gradFill>
        </p:spPr>
        <p:txBody>
          <a:bodyPr lIns="182880" tIns="182880" bIns="91440">
            <a:normAutofit/>
          </a:bodyPr>
          <a:lstStyle/>
          <a:p>
            <a:pPr>
              <a:spcBef>
                <a:spcPts val="0"/>
              </a:spcBef>
              <a:spcAft>
                <a:spcPts val="1200"/>
              </a:spcAft>
              <a:buFont typeface="Wingdings" panose="05000000000000000000" pitchFamily="2" charset="2"/>
              <a:buChar char="§"/>
            </a:pPr>
            <a:r>
              <a:rPr lang="en-US" sz="1800" dirty="0">
                <a:latin typeface="+mj-lt"/>
              </a:rPr>
              <a:t>Regression-based models</a:t>
            </a:r>
          </a:p>
          <a:p>
            <a:pPr>
              <a:spcBef>
                <a:spcPts val="0"/>
              </a:spcBef>
              <a:spcAft>
                <a:spcPts val="1200"/>
              </a:spcAft>
              <a:buFont typeface="Wingdings" panose="05000000000000000000" pitchFamily="2" charset="2"/>
              <a:buChar char="§"/>
            </a:pPr>
            <a:r>
              <a:rPr lang="en-US" sz="1800" dirty="0">
                <a:latin typeface="+mj-lt"/>
              </a:rPr>
              <a:t>Relies on past crash data</a:t>
            </a:r>
          </a:p>
          <a:p>
            <a:pPr>
              <a:spcBef>
                <a:spcPts val="0"/>
              </a:spcBef>
              <a:spcAft>
                <a:spcPts val="1200"/>
              </a:spcAft>
              <a:buFont typeface="Wingdings" panose="05000000000000000000" pitchFamily="2" charset="2"/>
              <a:buChar char="§"/>
            </a:pPr>
            <a:r>
              <a:rPr lang="en-US" sz="1800" dirty="0">
                <a:latin typeface="+mj-lt"/>
              </a:rPr>
              <a:t>Context-based (rural/urban, functional class, segment/</a:t>
            </a:r>
            <a:br>
              <a:rPr lang="en-US" sz="1800" dirty="0">
                <a:latin typeface="+mj-lt"/>
              </a:rPr>
            </a:br>
            <a:r>
              <a:rPr lang="en-US" sz="1800" dirty="0">
                <a:latin typeface="+mj-lt"/>
              </a:rPr>
              <a:t>intersection, etc.)</a:t>
            </a:r>
          </a:p>
          <a:p>
            <a:pPr>
              <a:spcBef>
                <a:spcPts val="0"/>
              </a:spcBef>
              <a:spcAft>
                <a:spcPts val="1200"/>
              </a:spcAft>
              <a:buFont typeface="Wingdings" panose="05000000000000000000" pitchFamily="2" charset="2"/>
              <a:buChar char="§"/>
            </a:pPr>
            <a:r>
              <a:rPr lang="en-US" sz="1800" dirty="0">
                <a:latin typeface="+mj-lt"/>
              </a:rPr>
              <a:t>Local calibration is important</a:t>
            </a:r>
          </a:p>
        </p:txBody>
      </p:sp>
      <p:sp>
        <p:nvSpPr>
          <p:cNvPr id="5" name="Content Placeholder 4">
            <a:extLst>
              <a:ext uri="{FF2B5EF4-FFF2-40B4-BE49-F238E27FC236}">
                <a16:creationId xmlns:a16="http://schemas.microsoft.com/office/drawing/2014/main" id="{D5FD5B3D-259D-4373-6E5E-E8CAE64669D4}"/>
              </a:ext>
            </a:extLst>
          </p:cNvPr>
          <p:cNvSpPr>
            <a:spLocks noGrp="1"/>
          </p:cNvSpPr>
          <p:nvPr>
            <p:ph sz="half" idx="4294967295"/>
          </p:nvPr>
        </p:nvSpPr>
        <p:spPr>
          <a:xfrm>
            <a:off x="4018308" y="2992947"/>
            <a:ext cx="3475038" cy="3287713"/>
          </a:xfrm>
          <a:gradFill flip="none" rotWithShape="1">
            <a:gsLst>
              <a:gs pos="0">
                <a:schemeClr val="accent4">
                  <a:alpha val="20000"/>
                </a:schemeClr>
              </a:gs>
              <a:gs pos="100000">
                <a:schemeClr val="accent4">
                  <a:lumMod val="50000"/>
                  <a:alpha val="0"/>
                </a:schemeClr>
              </a:gs>
            </a:gsLst>
            <a:lin ang="5400000" scaled="1"/>
            <a:tileRect/>
          </a:gradFill>
        </p:spPr>
        <p:txBody>
          <a:bodyPr lIns="182880" tIns="182880" bIns="91440">
            <a:normAutofit/>
          </a:bodyPr>
          <a:lstStyle/>
          <a:p>
            <a:pPr>
              <a:spcBef>
                <a:spcPts val="0"/>
              </a:spcBef>
              <a:spcAft>
                <a:spcPts val="1200"/>
              </a:spcAft>
              <a:buFont typeface="Wingdings" panose="05000000000000000000" pitchFamily="2" charset="2"/>
              <a:buChar char="§"/>
            </a:pPr>
            <a:r>
              <a:rPr lang="en-US" sz="1800" dirty="0">
                <a:latin typeface="+mj-lt"/>
              </a:rPr>
              <a:t>Does not rely on crash data</a:t>
            </a:r>
          </a:p>
          <a:p>
            <a:pPr>
              <a:spcBef>
                <a:spcPts val="0"/>
              </a:spcBef>
              <a:spcAft>
                <a:spcPts val="1200"/>
              </a:spcAft>
              <a:buFont typeface="Wingdings" panose="05000000000000000000" pitchFamily="2" charset="2"/>
              <a:buChar char="§"/>
            </a:pPr>
            <a:r>
              <a:rPr lang="en-US" sz="1800" dirty="0">
                <a:latin typeface="+mj-lt"/>
              </a:rPr>
              <a:t>RSA-style, prompt-based series of questions</a:t>
            </a:r>
          </a:p>
          <a:p>
            <a:pPr>
              <a:spcBef>
                <a:spcPts val="0"/>
              </a:spcBef>
              <a:spcAft>
                <a:spcPts val="1200"/>
              </a:spcAft>
              <a:buFont typeface="Wingdings" panose="05000000000000000000" pitchFamily="2" charset="2"/>
              <a:buChar char="§"/>
            </a:pPr>
            <a:r>
              <a:rPr lang="en-US" sz="1800" dirty="0">
                <a:latin typeface="+mj-lt"/>
              </a:rPr>
              <a:t>Framework allows for adjustments based on local conditions and priorities</a:t>
            </a:r>
          </a:p>
          <a:p>
            <a:pPr>
              <a:spcBef>
                <a:spcPts val="0"/>
              </a:spcBef>
              <a:spcAft>
                <a:spcPts val="1200"/>
              </a:spcAft>
              <a:buFont typeface="Wingdings" panose="05000000000000000000" pitchFamily="2" charset="2"/>
              <a:buChar char="§"/>
            </a:pPr>
            <a:r>
              <a:rPr lang="en-US" sz="1800" dirty="0">
                <a:latin typeface="+mj-lt"/>
              </a:rPr>
              <a:t>Results characterized in numeric terms intended for relative comparison</a:t>
            </a:r>
          </a:p>
        </p:txBody>
      </p:sp>
      <p:sp>
        <p:nvSpPr>
          <p:cNvPr id="6" name="Content Placeholder 3">
            <a:extLst>
              <a:ext uri="{FF2B5EF4-FFF2-40B4-BE49-F238E27FC236}">
                <a16:creationId xmlns:a16="http://schemas.microsoft.com/office/drawing/2014/main" id="{7AEF9EAB-D25A-337E-9183-C3E42673C6A3}"/>
              </a:ext>
            </a:extLst>
          </p:cNvPr>
          <p:cNvSpPr txBox="1">
            <a:spLocks/>
          </p:cNvSpPr>
          <p:nvPr/>
        </p:nvSpPr>
        <p:spPr>
          <a:xfrm>
            <a:off x="7795846" y="3731298"/>
            <a:ext cx="3474720" cy="2630488"/>
          </a:xfrm>
          <a:prstGeom prst="rect">
            <a:avLst/>
          </a:prstGeom>
          <a:gradFill flip="none" rotWithShape="1">
            <a:gsLst>
              <a:gs pos="0">
                <a:schemeClr val="accent4">
                  <a:alpha val="20000"/>
                </a:schemeClr>
              </a:gs>
              <a:gs pos="100000">
                <a:schemeClr val="accent4">
                  <a:lumMod val="50000"/>
                  <a:alpha val="0"/>
                </a:schemeClr>
              </a:gs>
            </a:gsLst>
            <a:lin ang="5400000" scaled="1"/>
            <a:tileRect/>
          </a:gradFill>
        </p:spPr>
        <p:txBody>
          <a:bodyPr vert="horz" lIns="182880" tIns="182880" rIns="91440" bIns="91440" rtlCol="0">
            <a:normAutofit fontScale="92500" lnSpcReduction="20000"/>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10000"/>
              </a:lnSpc>
              <a:spcBef>
                <a:spcPts val="0"/>
              </a:spcBef>
              <a:spcAft>
                <a:spcPts val="1200"/>
              </a:spcAft>
              <a:buClr>
                <a:schemeClr val="accent1"/>
              </a:buClr>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mj-lt"/>
                <a:ea typeface="+mn-ea"/>
                <a:cs typeface="+mn-cs"/>
              </a:rPr>
              <a:t>Does not rely on crash data</a:t>
            </a:r>
          </a:p>
          <a:p>
            <a:pPr marR="0" lvl="0" algn="l" defTabSz="914400" rtl="0" eaLnBrk="1" fontAlgn="auto" latinLnBrk="0" hangingPunct="1">
              <a:lnSpc>
                <a:spcPct val="110000"/>
              </a:lnSpc>
              <a:spcBef>
                <a:spcPts val="0"/>
              </a:spcBef>
              <a:spcAft>
                <a:spcPts val="1200"/>
              </a:spcAft>
              <a:buClr>
                <a:schemeClr val="accent1"/>
              </a:buClr>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mj-lt"/>
                <a:ea typeface="+mn-ea"/>
                <a:cs typeface="+mn-cs"/>
              </a:rPr>
              <a:t>Uses kinetic energy management model (KEMM)</a:t>
            </a:r>
          </a:p>
          <a:p>
            <a:pPr marR="0" lvl="0" algn="l" defTabSz="914400" rtl="0" eaLnBrk="1" fontAlgn="auto" latinLnBrk="0" hangingPunct="1">
              <a:lnSpc>
                <a:spcPct val="110000"/>
              </a:lnSpc>
              <a:spcBef>
                <a:spcPts val="0"/>
              </a:spcBef>
              <a:spcAft>
                <a:spcPts val="1200"/>
              </a:spcAft>
              <a:buClr>
                <a:schemeClr val="accent1"/>
              </a:buClr>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mj-lt"/>
                <a:ea typeface="+mn-ea"/>
                <a:cs typeface="+mn-cs"/>
              </a:rPr>
              <a:t>Principles-based, not crash-based</a:t>
            </a:r>
          </a:p>
          <a:p>
            <a:pPr marR="0" lvl="0" algn="l" defTabSz="914400" rtl="0" eaLnBrk="1" fontAlgn="auto" latinLnBrk="0" hangingPunct="1">
              <a:lnSpc>
                <a:spcPct val="110000"/>
              </a:lnSpc>
              <a:spcBef>
                <a:spcPts val="0"/>
              </a:spcBef>
              <a:spcAft>
                <a:spcPts val="1200"/>
              </a:spcAft>
              <a:buClr>
                <a:schemeClr val="accent1"/>
              </a:buClr>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mj-lt"/>
                <a:ea typeface="+mn-ea"/>
                <a:cs typeface="+mn-cs"/>
              </a:rPr>
              <a:t>Inputs, methodology are objective, numeric</a:t>
            </a:r>
          </a:p>
          <a:p>
            <a:pPr marR="0" lvl="1" algn="l" defTabSz="914400" rtl="0" eaLnBrk="1" fontAlgn="auto" latinLnBrk="0" hangingPunct="1">
              <a:lnSpc>
                <a:spcPct val="110000"/>
              </a:lnSpc>
              <a:spcBef>
                <a:spcPts val="500"/>
              </a:spcBef>
              <a:spcAft>
                <a:spcPts val="0"/>
              </a:spcAft>
              <a:buClr>
                <a:schemeClr val="accent1"/>
              </a:buClr>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mj-lt"/>
              <a:ea typeface="+mn-ea"/>
              <a:cs typeface="+mn-cs"/>
            </a:endParaRPr>
          </a:p>
        </p:txBody>
      </p:sp>
      <p:pic>
        <p:nvPicPr>
          <p:cNvPr id="12" name="Graphic 11">
            <a:extLst>
              <a:ext uri="{FF2B5EF4-FFF2-40B4-BE49-F238E27FC236}">
                <a16:creationId xmlns:a16="http://schemas.microsoft.com/office/drawing/2014/main" id="{EAB4DF1B-A569-E70C-5C30-37665C575B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38851" y="1427595"/>
            <a:ext cx="1663429" cy="1300886"/>
          </a:xfrm>
          <a:prstGeom prst="rect">
            <a:avLst/>
          </a:prstGeom>
        </p:spPr>
      </p:pic>
      <p:sp>
        <p:nvSpPr>
          <p:cNvPr id="13" name="TextBox 12">
            <a:extLst>
              <a:ext uri="{FF2B5EF4-FFF2-40B4-BE49-F238E27FC236}">
                <a16:creationId xmlns:a16="http://schemas.microsoft.com/office/drawing/2014/main" id="{3D3EDE23-105B-C21F-4E3A-1FF160937901}"/>
              </a:ext>
            </a:extLst>
          </p:cNvPr>
          <p:cNvSpPr txBox="1"/>
          <p:nvPr/>
        </p:nvSpPr>
        <p:spPr>
          <a:xfrm>
            <a:off x="242358" y="1434873"/>
            <a:ext cx="3474720" cy="643467"/>
          </a:xfrm>
          <a:prstGeom prst="rect">
            <a:avLst/>
          </a:prstGeom>
          <a:gradFill>
            <a:gsLst>
              <a:gs pos="0">
                <a:schemeClr val="accent4"/>
              </a:gs>
              <a:gs pos="100000">
                <a:schemeClr val="accent4">
                  <a:lumMod val="50000"/>
                </a:schemeClr>
              </a:gs>
            </a:gsLst>
            <a:lin ang="2700000" scaled="1"/>
          </a:gradFill>
        </p:spPr>
        <p:txBody>
          <a:bodyPr wrap="square" tIns="91440" bIns="91440" rtlCol="0" anchor="ctr" anchorCtr="0">
            <a:noAutofit/>
          </a:bodyPr>
          <a:lstStyle/>
          <a:p>
            <a:pPr marL="0" indent="0" algn="ctr">
              <a:buNone/>
            </a:pPr>
            <a:r>
              <a:rPr lang="en-US" sz="2000" dirty="0">
                <a:solidFill>
                  <a:schemeClr val="bg1"/>
                </a:solidFill>
                <a:effectLst>
                  <a:outerShdw blurRad="38100" dist="38100" dir="2700000" algn="tl">
                    <a:srgbClr val="000000">
                      <a:alpha val="43137"/>
                    </a:srgbClr>
                  </a:outerShdw>
                </a:effectLst>
              </a:rPr>
              <a:t>Crash-Based Tools (HSM)</a:t>
            </a:r>
          </a:p>
        </p:txBody>
      </p:sp>
      <p:sp>
        <p:nvSpPr>
          <p:cNvPr id="14" name="TextBox 13">
            <a:extLst>
              <a:ext uri="{FF2B5EF4-FFF2-40B4-BE49-F238E27FC236}">
                <a16:creationId xmlns:a16="http://schemas.microsoft.com/office/drawing/2014/main" id="{67713F0C-74DA-3CC2-E357-A1628767CA80}"/>
              </a:ext>
            </a:extLst>
          </p:cNvPr>
          <p:cNvSpPr txBox="1"/>
          <p:nvPr/>
        </p:nvSpPr>
        <p:spPr>
          <a:xfrm>
            <a:off x="4018467" y="2085014"/>
            <a:ext cx="3474720" cy="643467"/>
          </a:xfrm>
          <a:prstGeom prst="rect">
            <a:avLst/>
          </a:prstGeom>
          <a:gradFill>
            <a:gsLst>
              <a:gs pos="0">
                <a:schemeClr val="accent4"/>
              </a:gs>
              <a:gs pos="100000">
                <a:schemeClr val="accent4">
                  <a:lumMod val="50000"/>
                </a:schemeClr>
              </a:gs>
            </a:gsLst>
            <a:lin ang="2700000" scaled="1"/>
          </a:gradFill>
        </p:spPr>
        <p:txBody>
          <a:bodyPr wrap="square" tIns="91440" bIns="91440" rtlCol="0" anchor="ctr" anchorCtr="0">
            <a:noAutofit/>
          </a:bodyPr>
          <a:lstStyle/>
          <a:p>
            <a:pPr marL="0" indent="0" algn="ctr">
              <a:buNone/>
            </a:pPr>
            <a:r>
              <a:rPr lang="en-US" sz="2000" dirty="0">
                <a:solidFill>
                  <a:schemeClr val="bg1"/>
                </a:solidFill>
                <a:effectLst>
                  <a:outerShdw blurRad="38100" dist="38100" dir="2700000" algn="tl">
                    <a:srgbClr val="000000">
                      <a:alpha val="43137"/>
                    </a:srgbClr>
                  </a:outerShdw>
                </a:effectLst>
              </a:rPr>
              <a:t>SSA Alignment Tool</a:t>
            </a:r>
          </a:p>
        </p:txBody>
      </p:sp>
      <p:sp>
        <p:nvSpPr>
          <p:cNvPr id="15" name="TextBox 14">
            <a:extLst>
              <a:ext uri="{FF2B5EF4-FFF2-40B4-BE49-F238E27FC236}">
                <a16:creationId xmlns:a16="http://schemas.microsoft.com/office/drawing/2014/main" id="{A84A7557-E5CD-6421-0622-447FD767B517}"/>
              </a:ext>
            </a:extLst>
          </p:cNvPr>
          <p:cNvSpPr txBox="1"/>
          <p:nvPr/>
        </p:nvSpPr>
        <p:spPr>
          <a:xfrm>
            <a:off x="7795846" y="2728481"/>
            <a:ext cx="3475395" cy="819313"/>
          </a:xfrm>
          <a:prstGeom prst="rect">
            <a:avLst/>
          </a:prstGeom>
          <a:gradFill>
            <a:gsLst>
              <a:gs pos="0">
                <a:schemeClr val="accent4"/>
              </a:gs>
              <a:gs pos="100000">
                <a:schemeClr val="accent4">
                  <a:lumMod val="50000"/>
                </a:schemeClr>
              </a:gs>
            </a:gsLst>
            <a:lin ang="2700000" scaled="1"/>
          </a:gradFill>
        </p:spPr>
        <p:txBody>
          <a:bodyPr wrap="square" tIns="91440" bIns="91440" rtlCol="0" anchor="ctr" anchorCtr="0">
            <a:noAutofit/>
          </a:bodyPr>
          <a:lstStyle/>
          <a:p>
            <a:pPr marL="0" indent="0" algn="ctr">
              <a:buNone/>
            </a:pPr>
            <a:r>
              <a:rPr lang="en-US" sz="2000" dirty="0">
                <a:solidFill>
                  <a:schemeClr val="bg1"/>
                </a:solidFill>
                <a:effectLst>
                  <a:outerShdw blurRad="38100" dist="38100" dir="2700000" algn="tl">
                    <a:srgbClr val="000000">
                      <a:alpha val="43137"/>
                    </a:srgbClr>
                  </a:outerShdw>
                </a:effectLst>
              </a:rPr>
              <a:t>Safe System Intersection (SSI) Analytical Method</a:t>
            </a:r>
          </a:p>
        </p:txBody>
      </p:sp>
      <p:sp>
        <p:nvSpPr>
          <p:cNvPr id="2" name="Title 1">
            <a:extLst>
              <a:ext uri="{FF2B5EF4-FFF2-40B4-BE49-F238E27FC236}">
                <a16:creationId xmlns:a16="http://schemas.microsoft.com/office/drawing/2014/main" id="{2D4EB0D0-1AE7-1FA5-0CF4-B2BF6363F0AE}"/>
              </a:ext>
            </a:extLst>
          </p:cNvPr>
          <p:cNvSpPr txBox="1">
            <a:spLocks/>
          </p:cNvSpPr>
          <p:nvPr/>
        </p:nvSpPr>
        <p:spPr>
          <a:xfrm>
            <a:off x="479502" y="175245"/>
            <a:ext cx="10888663" cy="922338"/>
          </a:xfrm>
          <a:prstGeom prst="rect">
            <a:avLst/>
          </a:prstGeom>
        </p:spPr>
        <p:txBody>
          <a:bodyPr vert="horz" lIns="91440" tIns="45720" rIns="91440" bIns="45720" rtlCol="0" anchor="ctr" anchorCtr="0">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3800" i="1" dirty="0">
                <a:solidFill>
                  <a:schemeClr val="bg1"/>
                </a:solidFill>
                <a:latin typeface="Arial" panose="020B0604020202020204" pitchFamily="34" charset="0"/>
                <a:cs typeface="Arial" panose="020B0604020202020204" pitchFamily="34" charset="0"/>
              </a:rPr>
              <a:t>Safety Analysis Toolbox</a:t>
            </a:r>
          </a:p>
        </p:txBody>
      </p:sp>
    </p:spTree>
    <p:extLst>
      <p:ext uri="{BB962C8B-B14F-4D97-AF65-F5344CB8AC3E}">
        <p14:creationId xmlns:p14="http://schemas.microsoft.com/office/powerpoint/2010/main" val="1694921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27A712-F3CA-4835-815F-0FC4644F516E}"/>
              </a:ext>
            </a:extLst>
          </p:cNvPr>
          <p:cNvSpPr>
            <a:spLocks noGrp="1"/>
          </p:cNvSpPr>
          <p:nvPr>
            <p:ph idx="4294967295"/>
          </p:nvPr>
        </p:nvSpPr>
        <p:spPr>
          <a:xfrm>
            <a:off x="358698" y="1809502"/>
            <a:ext cx="11474604" cy="4351337"/>
          </a:xfrm>
        </p:spPr>
        <p:txBody>
          <a:bodyPr>
            <a:normAutofit/>
          </a:bodyPr>
          <a:lstStyle/>
          <a:p>
            <a:r>
              <a:rPr lang="en-US" sz="4000" dirty="0">
                <a:latin typeface="Arial" panose="020B0604020202020204" pitchFamily="34" charset="0"/>
                <a:cs typeface="Arial" panose="020B0604020202020204" pitchFamily="34" charset="0"/>
              </a:rPr>
              <a:t>The Safe System Approach is “Principles Based”</a:t>
            </a:r>
          </a:p>
          <a:p>
            <a:pPr>
              <a:spcBef>
                <a:spcPts val="4200"/>
              </a:spcBef>
            </a:pPr>
            <a:r>
              <a:rPr lang="en-US" sz="4000" dirty="0">
                <a:latin typeface="Arial" panose="020B0604020202020204" pitchFamily="34" charset="0"/>
                <a:cs typeface="Arial" panose="020B0604020202020204" pitchFamily="34" charset="0"/>
              </a:rPr>
              <a:t>Achieving a Safe System requires all five elements to be strengthened</a:t>
            </a:r>
          </a:p>
          <a:p>
            <a:pPr>
              <a:spcBef>
                <a:spcPts val="4200"/>
              </a:spcBef>
            </a:pPr>
            <a:r>
              <a:rPr lang="en-US" sz="4000" dirty="0">
                <a:latin typeface="Arial" panose="020B0604020202020204" pitchFamily="34" charset="0"/>
                <a:cs typeface="Arial" panose="020B0604020202020204" pitchFamily="34" charset="0"/>
              </a:rPr>
              <a:t>Safe Roads is a continuum, not an absolute</a:t>
            </a:r>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E8F1ACC-ABB9-81A5-7AA3-CDA413B89B24}"/>
              </a:ext>
            </a:extLst>
          </p:cNvPr>
          <p:cNvSpPr txBox="1">
            <a:spLocks/>
          </p:cNvSpPr>
          <p:nvPr/>
        </p:nvSpPr>
        <p:spPr>
          <a:xfrm>
            <a:off x="872838" y="77788"/>
            <a:ext cx="10414000" cy="1012825"/>
          </a:xfrm>
          <a:prstGeom prst="rect">
            <a:avLst/>
          </a:prstGeom>
        </p:spPr>
        <p:txBody>
          <a:bodyPr vert="horz" lIns="91440" tIns="45720" rIns="91440" bIns="45720" rtlCol="0" anchor="ctr" anchorCtr="0">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3800" i="1" dirty="0">
                <a:solidFill>
                  <a:schemeClr val="bg1"/>
                </a:solidFill>
                <a:latin typeface="Arial" panose="020B0604020202020204" pitchFamily="34" charset="0"/>
                <a:cs typeface="Arial" panose="020B0604020202020204" pitchFamily="34" charset="0"/>
              </a:rPr>
              <a:t>Top 3 Safe System “Takeaways”</a:t>
            </a:r>
          </a:p>
        </p:txBody>
      </p:sp>
    </p:spTree>
    <p:extLst>
      <p:ext uri="{BB962C8B-B14F-4D97-AF65-F5344CB8AC3E}">
        <p14:creationId xmlns:p14="http://schemas.microsoft.com/office/powerpoint/2010/main" val="68484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DAE8FF-6CB9-2C6B-2115-431BB3689512}"/>
              </a:ext>
            </a:extLst>
          </p:cNvPr>
          <p:cNvPicPr>
            <a:picLocks noChangeAspect="1"/>
          </p:cNvPicPr>
          <p:nvPr/>
        </p:nvPicPr>
        <p:blipFill>
          <a:blip r:embed="rId3"/>
          <a:stretch>
            <a:fillRect/>
          </a:stretch>
        </p:blipFill>
        <p:spPr>
          <a:xfrm>
            <a:off x="0" y="69275"/>
            <a:ext cx="12201208" cy="6747164"/>
          </a:xfrm>
          <a:prstGeom prst="rect">
            <a:avLst/>
          </a:prstGeom>
        </p:spPr>
      </p:pic>
    </p:spTree>
    <p:extLst>
      <p:ext uri="{BB962C8B-B14F-4D97-AF65-F5344CB8AC3E}">
        <p14:creationId xmlns:p14="http://schemas.microsoft.com/office/powerpoint/2010/main" val="668321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AB13-12F4-B88D-1BC7-646F93C5505E}"/>
              </a:ext>
            </a:extLst>
          </p:cNvPr>
          <p:cNvSpPr>
            <a:spLocks noGrp="1"/>
          </p:cNvSpPr>
          <p:nvPr>
            <p:ph type="title"/>
          </p:nvPr>
        </p:nvSpPr>
        <p:spPr/>
        <p:txBody>
          <a:bodyPr/>
          <a:lstStyle/>
          <a:p>
            <a:r>
              <a:rPr lang="en-U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Us</a:t>
            </a:r>
            <a:endParaRPr lang="en-US" dirty="0"/>
          </a:p>
        </p:txBody>
      </p:sp>
      <p:pic>
        <p:nvPicPr>
          <p:cNvPr id="4" name="Picture Placeholder 10" descr="Speaker phone with solid fill">
            <a:extLst>
              <a:ext uri="{FF2B5EF4-FFF2-40B4-BE49-F238E27FC236}">
                <a16:creationId xmlns:a16="http://schemas.microsoft.com/office/drawing/2014/main" id="{3687D7C0-2F8D-3857-92EF-9A530C35A3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7459" y="95548"/>
            <a:ext cx="914400" cy="914400"/>
          </a:xfrm>
          <a:prstGeom prst="rect">
            <a:avLst/>
          </a:prstGeom>
        </p:spPr>
      </p:pic>
      <p:pic>
        <p:nvPicPr>
          <p:cNvPr id="6" name="Picture 5">
            <a:extLst>
              <a:ext uri="{FF2B5EF4-FFF2-40B4-BE49-F238E27FC236}">
                <a16:creationId xmlns:a16="http://schemas.microsoft.com/office/drawing/2014/main" id="{894E33CC-5425-1F4E-B530-1121B026AF0D}"/>
              </a:ext>
            </a:extLst>
          </p:cNvPr>
          <p:cNvPicPr>
            <a:picLocks noChangeAspect="1"/>
          </p:cNvPicPr>
          <p:nvPr/>
        </p:nvPicPr>
        <p:blipFill>
          <a:blip r:embed="rId4"/>
          <a:stretch>
            <a:fillRect/>
          </a:stretch>
        </p:blipFill>
        <p:spPr>
          <a:xfrm>
            <a:off x="457200" y="4779853"/>
            <a:ext cx="8572491" cy="1685190"/>
          </a:xfrm>
          <a:prstGeom prst="rect">
            <a:avLst/>
          </a:prstGeom>
        </p:spPr>
      </p:pic>
      <p:sp>
        <p:nvSpPr>
          <p:cNvPr id="7" name="TextBox 6">
            <a:extLst>
              <a:ext uri="{FF2B5EF4-FFF2-40B4-BE49-F238E27FC236}">
                <a16:creationId xmlns:a16="http://schemas.microsoft.com/office/drawing/2014/main" id="{D4E4E2BF-0805-FBF1-5160-C057A020713D}"/>
              </a:ext>
            </a:extLst>
          </p:cNvPr>
          <p:cNvSpPr txBox="1"/>
          <p:nvPr/>
        </p:nvSpPr>
        <p:spPr>
          <a:xfrm>
            <a:off x="956236" y="2521059"/>
            <a:ext cx="705888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Elliott Moore, 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Senior Safety Engineer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FHWA Resource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elliott.moore@dot.gov</a:t>
            </a:r>
          </a:p>
        </p:txBody>
      </p:sp>
      <p:sp>
        <p:nvSpPr>
          <p:cNvPr id="8" name="TextBox 7">
            <a:extLst>
              <a:ext uri="{FF2B5EF4-FFF2-40B4-BE49-F238E27FC236}">
                <a16:creationId xmlns:a16="http://schemas.microsoft.com/office/drawing/2014/main" id="{3B618A36-F23A-73F7-3457-3C4F17BF0C09}"/>
              </a:ext>
            </a:extLst>
          </p:cNvPr>
          <p:cNvSpPr txBox="1"/>
          <p:nvPr/>
        </p:nvSpPr>
        <p:spPr>
          <a:xfrm>
            <a:off x="6667228" y="2521059"/>
            <a:ext cx="705888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Mark Doctor, 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Senior Safety &amp; Design Engineer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FHWA Resource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mark.doctor@dot.gov</a:t>
            </a:r>
          </a:p>
        </p:txBody>
      </p:sp>
    </p:spTree>
    <p:extLst>
      <p:ext uri="{BB962C8B-B14F-4D97-AF65-F5344CB8AC3E}">
        <p14:creationId xmlns:p14="http://schemas.microsoft.com/office/powerpoint/2010/main" val="3635797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3D08D-B3E0-4E59-AE7C-D5F01DF03CD4}"/>
              </a:ext>
            </a:extLst>
          </p:cNvPr>
          <p:cNvSpPr>
            <a:spLocks noGrp="1"/>
          </p:cNvSpPr>
          <p:nvPr>
            <p:ph type="title" idx="4294967295"/>
          </p:nvPr>
        </p:nvSpPr>
        <p:spPr>
          <a:xfrm>
            <a:off x="423747" y="1338147"/>
            <a:ext cx="11656742" cy="2497873"/>
          </a:xfrm>
        </p:spPr>
        <p:txBody>
          <a:bodyPr/>
          <a:lstStyle/>
          <a:p>
            <a:r>
              <a:rPr lang="en-US" sz="4000" i="1" dirty="0">
                <a:latin typeface="Arial" panose="020B0604020202020204" pitchFamily="34" charset="0"/>
                <a:cs typeface="Arial" panose="020B0604020202020204" pitchFamily="34" charset="0"/>
              </a:rPr>
              <a:t>“… implementing the Safe System Approach”</a:t>
            </a:r>
            <a:br>
              <a:rPr lang="en-US" sz="4000" i="1" dirty="0">
                <a:latin typeface="Arial" panose="020B0604020202020204" pitchFamily="34" charset="0"/>
                <a:cs typeface="Arial" panose="020B0604020202020204" pitchFamily="34" charset="0"/>
              </a:rPr>
            </a:br>
            <a:br>
              <a:rPr lang="en-US" i="1" dirty="0"/>
            </a:br>
            <a:r>
              <a:rPr lang="en-US" b="1" dirty="0"/>
              <a:t>What does that mean?</a:t>
            </a:r>
          </a:p>
        </p:txBody>
      </p:sp>
      <p:graphicFrame>
        <p:nvGraphicFramePr>
          <p:cNvPr id="3" name="Diagram 2">
            <a:extLst>
              <a:ext uri="{FF2B5EF4-FFF2-40B4-BE49-F238E27FC236}">
                <a16:creationId xmlns:a16="http://schemas.microsoft.com/office/drawing/2014/main" id="{826D23DE-25BB-4450-9F93-46439A731763}"/>
              </a:ext>
            </a:extLst>
          </p:cNvPr>
          <p:cNvGraphicFramePr/>
          <p:nvPr>
            <p:extLst>
              <p:ext uri="{D42A27DB-BD31-4B8C-83A1-F6EECF244321}">
                <p14:modId xmlns:p14="http://schemas.microsoft.com/office/powerpoint/2010/main" val="3713914409"/>
              </p:ext>
            </p:extLst>
          </p:nvPr>
        </p:nvGraphicFramePr>
        <p:xfrm>
          <a:off x="111511" y="2238853"/>
          <a:ext cx="1016648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F1C15B85-38CD-D326-A518-94DF36638F48}"/>
              </a:ext>
            </a:extLst>
          </p:cNvPr>
          <p:cNvSpPr txBox="1">
            <a:spLocks/>
          </p:cNvSpPr>
          <p:nvPr/>
        </p:nvSpPr>
        <p:spPr>
          <a:xfrm>
            <a:off x="872838" y="77788"/>
            <a:ext cx="10414000" cy="1012825"/>
          </a:xfrm>
          <a:prstGeom prst="rect">
            <a:avLst/>
          </a:prstGeom>
        </p:spPr>
        <p:txBody>
          <a:bodyPr vert="horz" lIns="91440" tIns="45720" rIns="91440" bIns="45720" rtlCol="0" anchor="ctr" anchorCtr="0">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3800" i="1" dirty="0">
                <a:solidFill>
                  <a:schemeClr val="bg1"/>
                </a:solidFill>
                <a:latin typeface="Arial" panose="020B0604020202020204" pitchFamily="34" charset="0"/>
                <a:cs typeface="Arial" panose="020B0604020202020204" pitchFamily="34" charset="0"/>
              </a:rPr>
              <a:t>Applying a Safe System Approach</a:t>
            </a:r>
          </a:p>
        </p:txBody>
      </p:sp>
    </p:spTree>
    <p:extLst>
      <p:ext uri="{BB962C8B-B14F-4D97-AF65-F5344CB8AC3E}">
        <p14:creationId xmlns:p14="http://schemas.microsoft.com/office/powerpoint/2010/main" val="1448774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E059900-4E0C-4F5B-A6EB-A37A66B7D9FC}"/>
              </a:ext>
            </a:extLst>
          </p:cNvPr>
          <p:cNvSpPr txBox="1"/>
          <p:nvPr/>
        </p:nvSpPr>
        <p:spPr>
          <a:xfrm>
            <a:off x="7933538" y="6053100"/>
            <a:ext cx="1159207" cy="184666"/>
          </a:xfrm>
          <a:prstGeom prst="rect">
            <a:avLst/>
          </a:prstGeom>
          <a:noFill/>
        </p:spPr>
        <p:txBody>
          <a:bodyPr wrap="square" lIns="0" tIns="0" rIns="0" bIns="0" rtlCol="0">
            <a:spAutoFit/>
          </a:bodyPr>
          <a:lstStyle/>
          <a:p>
            <a:r>
              <a:rPr lang="en-US" sz="1200" dirty="0">
                <a:solidFill>
                  <a:schemeClr val="tx2"/>
                </a:solidFill>
              </a:rPr>
              <a:t>Source: FHWA</a:t>
            </a:r>
          </a:p>
        </p:txBody>
      </p:sp>
      <p:pic>
        <p:nvPicPr>
          <p:cNvPr id="8" name="Picture 7">
            <a:extLst>
              <a:ext uri="{FF2B5EF4-FFF2-40B4-BE49-F238E27FC236}">
                <a16:creationId xmlns:a16="http://schemas.microsoft.com/office/drawing/2014/main" id="{3863F150-640A-410E-A8B6-D7A2597F0A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92" b="92034" l="9935" r="89739">
                        <a14:foregroundMark x1="48534" y1="9492" x2="48534" y2="9492"/>
                        <a14:foregroundMark x1="89414" y1="50339" x2="89414" y2="50339"/>
                        <a14:foregroundMark x1="50651" y1="92034" x2="50651" y2="92034"/>
                      </a14:backgroundRemoval>
                    </a14:imgEffect>
                  </a14:imgLayer>
                </a14:imgProps>
              </a:ext>
            </a:extLst>
          </a:blip>
          <a:stretch>
            <a:fillRect/>
          </a:stretch>
        </p:blipFill>
        <p:spPr>
          <a:xfrm>
            <a:off x="5877989" y="1473242"/>
            <a:ext cx="4998951" cy="4803553"/>
          </a:xfrm>
          <a:prstGeom prst="rect">
            <a:avLst/>
          </a:prstGeom>
        </p:spPr>
      </p:pic>
      <p:pic>
        <p:nvPicPr>
          <p:cNvPr id="3" name="Picture 2">
            <a:extLst>
              <a:ext uri="{FF2B5EF4-FFF2-40B4-BE49-F238E27FC236}">
                <a16:creationId xmlns:a16="http://schemas.microsoft.com/office/drawing/2014/main" id="{CBA086D3-4581-8588-8B88-D9FA19AB8F1C}"/>
              </a:ext>
            </a:extLst>
          </p:cNvPr>
          <p:cNvPicPr>
            <a:picLocks noChangeAspect="1"/>
          </p:cNvPicPr>
          <p:nvPr/>
        </p:nvPicPr>
        <p:blipFill>
          <a:blip r:embed="rId5"/>
          <a:stretch>
            <a:fillRect/>
          </a:stretch>
        </p:blipFill>
        <p:spPr>
          <a:xfrm>
            <a:off x="1110429" y="1431878"/>
            <a:ext cx="3762466" cy="4621222"/>
          </a:xfrm>
          <a:prstGeom prst="rect">
            <a:avLst/>
          </a:prstGeom>
          <a:ln w="12700">
            <a:solidFill>
              <a:schemeClr val="bg1"/>
            </a:solidFill>
          </a:ln>
        </p:spPr>
      </p:pic>
      <p:sp>
        <p:nvSpPr>
          <p:cNvPr id="7" name="TextBox 6">
            <a:extLst>
              <a:ext uri="{FF2B5EF4-FFF2-40B4-BE49-F238E27FC236}">
                <a16:creationId xmlns:a16="http://schemas.microsoft.com/office/drawing/2014/main" id="{CC8AEBF6-C7F2-C3C5-5332-615FC9FF37B0}"/>
              </a:ext>
            </a:extLst>
          </p:cNvPr>
          <p:cNvSpPr txBox="1"/>
          <p:nvPr/>
        </p:nvSpPr>
        <p:spPr>
          <a:xfrm>
            <a:off x="201513" y="6149667"/>
            <a:ext cx="6097904" cy="261610"/>
          </a:xfrm>
          <a:prstGeom prst="rect">
            <a:avLst/>
          </a:prstGeom>
          <a:noFill/>
        </p:spPr>
        <p:txBody>
          <a:bodyPr wrap="square">
            <a:spAutoFit/>
          </a:bodyPr>
          <a:lstStyle/>
          <a:p>
            <a:r>
              <a:rPr lang="en-US" sz="1100" dirty="0">
                <a:solidFill>
                  <a:schemeClr val="tx2"/>
                </a:solidFill>
                <a:latin typeface="Arial Narrow" panose="020B0606020202030204" pitchFamily="34" charset="0"/>
              </a:rPr>
              <a:t>https://highways.dot.gov/sites/fhwa.dot.gov/files/2024-01/Safe_System_Roadway_Design_Hierarchy.pdf</a:t>
            </a:r>
          </a:p>
        </p:txBody>
      </p:sp>
      <p:sp>
        <p:nvSpPr>
          <p:cNvPr id="2" name="Title 1">
            <a:extLst>
              <a:ext uri="{FF2B5EF4-FFF2-40B4-BE49-F238E27FC236}">
                <a16:creationId xmlns:a16="http://schemas.microsoft.com/office/drawing/2014/main" id="{F5A7D827-8CE2-227D-828C-E626C1ABD132}"/>
              </a:ext>
            </a:extLst>
          </p:cNvPr>
          <p:cNvSpPr txBox="1">
            <a:spLocks/>
          </p:cNvSpPr>
          <p:nvPr/>
        </p:nvSpPr>
        <p:spPr>
          <a:xfrm>
            <a:off x="872838" y="77788"/>
            <a:ext cx="10414000" cy="1012825"/>
          </a:xfrm>
          <a:prstGeom prst="rect">
            <a:avLst/>
          </a:prstGeom>
        </p:spPr>
        <p:txBody>
          <a:bodyPr vert="horz" lIns="91440" tIns="45720" rIns="91440" bIns="45720" rtlCol="0" anchor="ctr" anchorCtr="0">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3800" i="1" dirty="0">
                <a:solidFill>
                  <a:schemeClr val="bg1"/>
                </a:solidFill>
                <a:latin typeface="Arial" panose="020B0604020202020204" pitchFamily="34" charset="0"/>
                <a:cs typeface="Arial" panose="020B0604020202020204" pitchFamily="34" charset="0"/>
              </a:rPr>
              <a:t>Advancing the Safe Roads Element in the SSA</a:t>
            </a:r>
          </a:p>
        </p:txBody>
      </p:sp>
    </p:spTree>
    <p:extLst>
      <p:ext uri="{BB962C8B-B14F-4D97-AF65-F5344CB8AC3E}">
        <p14:creationId xmlns:p14="http://schemas.microsoft.com/office/powerpoint/2010/main" val="1562646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400318-11DA-566D-60AE-35A90C10B91A}"/>
              </a:ext>
            </a:extLst>
          </p:cNvPr>
          <p:cNvSpPr txBox="1"/>
          <p:nvPr/>
        </p:nvSpPr>
        <p:spPr>
          <a:xfrm>
            <a:off x="5659600" y="1907146"/>
            <a:ext cx="6329910" cy="3539430"/>
          </a:xfrm>
          <a:prstGeom prst="rect">
            <a:avLst/>
          </a:prstGeom>
          <a:noFill/>
        </p:spPr>
        <p:txBody>
          <a:bodyPr wrap="square">
            <a:spAutoFit/>
          </a:bodyPr>
          <a:lstStyle/>
          <a:p>
            <a:r>
              <a:rPr lang="en-US" sz="3200" i="1" dirty="0">
                <a:latin typeface="Arial" panose="020B0604020202020204" pitchFamily="34" charset="0"/>
                <a:cs typeface="Arial" panose="020B0604020202020204" pitchFamily="34" charset="0"/>
              </a:rPr>
              <a:t>The Safe System Roadway Design Hierarchy is a tool that characterizes engineering and infrastructure-based countermeasures and strategies relative to their alignment with the Safe System Approach (SSA).  </a:t>
            </a:r>
          </a:p>
        </p:txBody>
      </p:sp>
      <p:pic>
        <p:nvPicPr>
          <p:cNvPr id="2" name="Picture 1">
            <a:extLst>
              <a:ext uri="{FF2B5EF4-FFF2-40B4-BE49-F238E27FC236}">
                <a16:creationId xmlns:a16="http://schemas.microsoft.com/office/drawing/2014/main" id="{85E6389F-FD66-F92A-868B-4A16BEE1F70B}"/>
              </a:ext>
            </a:extLst>
          </p:cNvPr>
          <p:cNvPicPr>
            <a:picLocks noChangeAspect="1"/>
          </p:cNvPicPr>
          <p:nvPr/>
        </p:nvPicPr>
        <p:blipFill>
          <a:blip r:embed="rId3"/>
          <a:stretch>
            <a:fillRect/>
          </a:stretch>
        </p:blipFill>
        <p:spPr>
          <a:xfrm>
            <a:off x="487995" y="1427356"/>
            <a:ext cx="2031679" cy="2495395"/>
          </a:xfrm>
          <a:prstGeom prst="rect">
            <a:avLst/>
          </a:prstGeom>
          <a:ln w="12700">
            <a:solidFill>
              <a:schemeClr val="bg1"/>
            </a:solidFill>
          </a:ln>
        </p:spPr>
      </p:pic>
      <p:pic>
        <p:nvPicPr>
          <p:cNvPr id="3" name="Picture 2">
            <a:extLst>
              <a:ext uri="{FF2B5EF4-FFF2-40B4-BE49-F238E27FC236}">
                <a16:creationId xmlns:a16="http://schemas.microsoft.com/office/drawing/2014/main" id="{BB48E5D3-EDFC-93A9-F8EB-AAA165BED62F}"/>
              </a:ext>
            </a:extLst>
          </p:cNvPr>
          <p:cNvPicPr>
            <a:picLocks noChangeAspect="1"/>
          </p:cNvPicPr>
          <p:nvPr/>
        </p:nvPicPr>
        <p:blipFill>
          <a:blip r:embed="rId4"/>
          <a:stretch>
            <a:fillRect/>
          </a:stretch>
        </p:blipFill>
        <p:spPr>
          <a:xfrm>
            <a:off x="450603" y="4214104"/>
            <a:ext cx="2106461" cy="2152711"/>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2631E961-9EAA-CBAA-AC1A-1FA3AF133735}"/>
              </a:ext>
            </a:extLst>
          </p:cNvPr>
          <p:cNvPicPr>
            <a:picLocks noChangeAspect="1"/>
          </p:cNvPicPr>
          <p:nvPr/>
        </p:nvPicPr>
        <p:blipFill>
          <a:blip r:embed="rId5"/>
          <a:stretch>
            <a:fillRect/>
          </a:stretch>
        </p:blipFill>
        <p:spPr>
          <a:xfrm>
            <a:off x="2982034" y="1440364"/>
            <a:ext cx="2252596" cy="4993081"/>
          </a:xfrm>
          <a:prstGeom prst="rect">
            <a:avLst/>
          </a:prstGeom>
        </p:spPr>
      </p:pic>
      <p:sp>
        <p:nvSpPr>
          <p:cNvPr id="8" name="Title 1">
            <a:extLst>
              <a:ext uri="{FF2B5EF4-FFF2-40B4-BE49-F238E27FC236}">
                <a16:creationId xmlns:a16="http://schemas.microsoft.com/office/drawing/2014/main" id="{F395DE39-9750-569B-22C9-B1F8CF8904EC}"/>
              </a:ext>
            </a:extLst>
          </p:cNvPr>
          <p:cNvSpPr txBox="1">
            <a:spLocks/>
          </p:cNvSpPr>
          <p:nvPr/>
        </p:nvSpPr>
        <p:spPr>
          <a:xfrm>
            <a:off x="872838" y="77788"/>
            <a:ext cx="10414000" cy="1012825"/>
          </a:xfrm>
          <a:prstGeom prst="rect">
            <a:avLst/>
          </a:prstGeom>
        </p:spPr>
        <p:txBody>
          <a:bodyPr vert="horz" lIns="91440" tIns="45720" rIns="91440" bIns="45720" rtlCol="0" anchor="ctr" anchorCtr="0">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3800" i="1" dirty="0">
                <a:solidFill>
                  <a:schemeClr val="bg1"/>
                </a:solidFill>
                <a:latin typeface="Arial" panose="020B0604020202020204" pitchFamily="34" charset="0"/>
                <a:cs typeface="Arial" panose="020B0604020202020204" pitchFamily="34" charset="0"/>
              </a:rPr>
              <a:t>Safe System Roadway Design Hierarchy</a:t>
            </a:r>
          </a:p>
        </p:txBody>
      </p:sp>
    </p:spTree>
    <p:extLst>
      <p:ext uri="{BB962C8B-B14F-4D97-AF65-F5344CB8AC3E}">
        <p14:creationId xmlns:p14="http://schemas.microsoft.com/office/powerpoint/2010/main" val="2438792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97DFB1B0-E92C-0BA0-7595-F177226026B0}"/>
              </a:ext>
            </a:extLst>
          </p:cNvPr>
          <p:cNvSpPr/>
          <p:nvPr/>
        </p:nvSpPr>
        <p:spPr>
          <a:xfrm>
            <a:off x="3311195" y="3609899"/>
            <a:ext cx="1555072" cy="782295"/>
          </a:xfrm>
          <a:custGeom>
            <a:avLst/>
            <a:gdLst>
              <a:gd name="connsiteX0" fmla="*/ 0 w 1555072"/>
              <a:gd name="connsiteY0" fmla="*/ 0 h 782295"/>
              <a:gd name="connsiteX1" fmla="*/ 450081 w 1555072"/>
              <a:gd name="connsiteY1" fmla="*/ 782295 h 782295"/>
              <a:gd name="connsiteX2" fmla="*/ 1555073 w 1555072"/>
              <a:gd name="connsiteY2" fmla="*/ 782295 h 782295"/>
              <a:gd name="connsiteX3" fmla="*/ 1555073 w 1555072"/>
              <a:gd name="connsiteY3" fmla="*/ 0 h 782295"/>
              <a:gd name="connsiteX4" fmla="*/ 0 w 1555072"/>
              <a:gd name="connsiteY4" fmla="*/ 0 h 782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072" h="782295">
                <a:moveTo>
                  <a:pt x="0" y="0"/>
                </a:moveTo>
                <a:lnTo>
                  <a:pt x="450081" y="782295"/>
                </a:lnTo>
                <a:lnTo>
                  <a:pt x="1555073" y="782295"/>
                </a:lnTo>
                <a:lnTo>
                  <a:pt x="1555073" y="0"/>
                </a:lnTo>
                <a:lnTo>
                  <a:pt x="0" y="0"/>
                </a:lnTo>
                <a:close/>
              </a:path>
            </a:pathLst>
          </a:custGeom>
          <a:solidFill>
            <a:srgbClr val="7F7F7F"/>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0" name="Freeform: Shape 49">
            <a:extLst>
              <a:ext uri="{FF2B5EF4-FFF2-40B4-BE49-F238E27FC236}">
                <a16:creationId xmlns:a16="http://schemas.microsoft.com/office/drawing/2014/main" id="{AF236133-F184-1461-5EAF-3B07AED9BD14}"/>
              </a:ext>
            </a:extLst>
          </p:cNvPr>
          <p:cNvSpPr/>
          <p:nvPr/>
        </p:nvSpPr>
        <p:spPr>
          <a:xfrm>
            <a:off x="4451390" y="5591713"/>
            <a:ext cx="414877" cy="721276"/>
          </a:xfrm>
          <a:custGeom>
            <a:avLst/>
            <a:gdLst>
              <a:gd name="connsiteX0" fmla="*/ 0 w 414877"/>
              <a:gd name="connsiteY0" fmla="*/ 0 h 721276"/>
              <a:gd name="connsiteX1" fmla="*/ 414877 w 414877"/>
              <a:gd name="connsiteY1" fmla="*/ 721276 h 721276"/>
              <a:gd name="connsiteX2" fmla="*/ 414877 w 414877"/>
              <a:gd name="connsiteY2" fmla="*/ 0 h 721276"/>
              <a:gd name="connsiteX3" fmla="*/ 0 w 414877"/>
              <a:gd name="connsiteY3" fmla="*/ 0 h 721276"/>
            </a:gdLst>
            <a:ahLst/>
            <a:cxnLst>
              <a:cxn ang="0">
                <a:pos x="connsiteX0" y="connsiteY0"/>
              </a:cxn>
              <a:cxn ang="0">
                <a:pos x="connsiteX1" y="connsiteY1"/>
              </a:cxn>
              <a:cxn ang="0">
                <a:pos x="connsiteX2" y="connsiteY2"/>
              </a:cxn>
              <a:cxn ang="0">
                <a:pos x="connsiteX3" y="connsiteY3"/>
              </a:cxn>
            </a:cxnLst>
            <a:rect l="l" t="t" r="r" b="b"/>
            <a:pathLst>
              <a:path w="414877" h="721276">
                <a:moveTo>
                  <a:pt x="0" y="0"/>
                </a:moveTo>
                <a:lnTo>
                  <a:pt x="414877" y="721276"/>
                </a:lnTo>
                <a:lnTo>
                  <a:pt x="414877" y="0"/>
                </a:lnTo>
                <a:lnTo>
                  <a:pt x="0" y="0"/>
                </a:lnTo>
                <a:close/>
              </a:path>
            </a:pathLst>
          </a:custGeom>
          <a:solidFill>
            <a:schemeClr val="accent4"/>
          </a:solidFill>
          <a:ln w="0"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72599934-F3BF-EA08-3CCE-84DD3289A164}"/>
              </a:ext>
            </a:extLst>
          </p:cNvPr>
          <p:cNvSpPr/>
          <p:nvPr/>
        </p:nvSpPr>
        <p:spPr>
          <a:xfrm>
            <a:off x="2741162" y="2618991"/>
            <a:ext cx="2125105" cy="782295"/>
          </a:xfrm>
          <a:custGeom>
            <a:avLst/>
            <a:gdLst>
              <a:gd name="connsiteX0" fmla="*/ 0 w 2125105"/>
              <a:gd name="connsiteY0" fmla="*/ 0 h 782295"/>
              <a:gd name="connsiteX1" fmla="*/ 450081 w 2125105"/>
              <a:gd name="connsiteY1" fmla="*/ 782295 h 782295"/>
              <a:gd name="connsiteX2" fmla="*/ 2125105 w 2125105"/>
              <a:gd name="connsiteY2" fmla="*/ 782295 h 782295"/>
              <a:gd name="connsiteX3" fmla="*/ 2125105 w 2125105"/>
              <a:gd name="connsiteY3" fmla="*/ 0 h 782295"/>
              <a:gd name="connsiteX4" fmla="*/ 0 w 2125105"/>
              <a:gd name="connsiteY4" fmla="*/ 0 h 782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105" h="782295">
                <a:moveTo>
                  <a:pt x="0" y="0"/>
                </a:moveTo>
                <a:lnTo>
                  <a:pt x="450081" y="782295"/>
                </a:lnTo>
                <a:lnTo>
                  <a:pt x="2125105" y="782295"/>
                </a:lnTo>
                <a:lnTo>
                  <a:pt x="2125105" y="0"/>
                </a:lnTo>
                <a:lnTo>
                  <a:pt x="0" y="0"/>
                </a:lnTo>
                <a:close/>
              </a:path>
            </a:pathLst>
          </a:custGeom>
          <a:solidFill>
            <a:schemeClr val="accent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2" name="Freeform: Shape 51">
            <a:extLst>
              <a:ext uri="{FF2B5EF4-FFF2-40B4-BE49-F238E27FC236}">
                <a16:creationId xmlns:a16="http://schemas.microsoft.com/office/drawing/2014/main" id="{F9B98BB7-CEDC-8983-96DB-BD56DC2AC759}"/>
              </a:ext>
            </a:extLst>
          </p:cNvPr>
          <p:cNvSpPr/>
          <p:nvPr/>
        </p:nvSpPr>
        <p:spPr>
          <a:xfrm>
            <a:off x="3881358" y="4600806"/>
            <a:ext cx="984909" cy="782295"/>
          </a:xfrm>
          <a:custGeom>
            <a:avLst/>
            <a:gdLst>
              <a:gd name="connsiteX0" fmla="*/ 984910 w 984909"/>
              <a:gd name="connsiteY0" fmla="*/ 782295 h 782295"/>
              <a:gd name="connsiteX1" fmla="*/ 984910 w 984909"/>
              <a:gd name="connsiteY1" fmla="*/ 0 h 782295"/>
              <a:gd name="connsiteX2" fmla="*/ 0 w 984909"/>
              <a:gd name="connsiteY2" fmla="*/ 0 h 782295"/>
              <a:gd name="connsiteX3" fmla="*/ 449950 w 984909"/>
              <a:gd name="connsiteY3" fmla="*/ 782295 h 782295"/>
              <a:gd name="connsiteX4" fmla="*/ 984910 w 984909"/>
              <a:gd name="connsiteY4" fmla="*/ 782295 h 782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909" h="782295">
                <a:moveTo>
                  <a:pt x="984910" y="782295"/>
                </a:moveTo>
                <a:lnTo>
                  <a:pt x="984910" y="0"/>
                </a:lnTo>
                <a:lnTo>
                  <a:pt x="0" y="0"/>
                </a:lnTo>
                <a:lnTo>
                  <a:pt x="449950" y="782295"/>
                </a:lnTo>
                <a:lnTo>
                  <a:pt x="984910" y="782295"/>
                </a:lnTo>
                <a:close/>
              </a:path>
            </a:pathLst>
          </a:custGeom>
          <a:solidFill>
            <a:srgbClr val="B65316"/>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3" name="Freeform: Shape 52">
            <a:extLst>
              <a:ext uri="{FF2B5EF4-FFF2-40B4-BE49-F238E27FC236}">
                <a16:creationId xmlns:a16="http://schemas.microsoft.com/office/drawing/2014/main" id="{4EBDE41B-A962-2613-30A7-5742985302A0}"/>
              </a:ext>
            </a:extLst>
          </p:cNvPr>
          <p:cNvSpPr/>
          <p:nvPr/>
        </p:nvSpPr>
        <p:spPr>
          <a:xfrm flipV="1">
            <a:off x="2163568" y="1612881"/>
            <a:ext cx="2698919" cy="809604"/>
          </a:xfrm>
          <a:custGeom>
            <a:avLst/>
            <a:gdLst>
              <a:gd name="connsiteX0" fmla="*/ 0 w 2698919"/>
              <a:gd name="connsiteY0" fmla="*/ 809604 h 809604"/>
              <a:gd name="connsiteX1" fmla="*/ 2698919 w 2698919"/>
              <a:gd name="connsiteY1" fmla="*/ 809604 h 809604"/>
              <a:gd name="connsiteX2" fmla="*/ 2698919 w 2698919"/>
              <a:gd name="connsiteY2" fmla="*/ 0 h 809604"/>
              <a:gd name="connsiteX3" fmla="*/ 467381 w 2698919"/>
              <a:gd name="connsiteY3" fmla="*/ 0 h 809604"/>
            </a:gdLst>
            <a:ahLst/>
            <a:cxnLst>
              <a:cxn ang="0">
                <a:pos x="connsiteX0" y="connsiteY0"/>
              </a:cxn>
              <a:cxn ang="0">
                <a:pos x="connsiteX1" y="connsiteY1"/>
              </a:cxn>
              <a:cxn ang="0">
                <a:pos x="connsiteX2" y="connsiteY2"/>
              </a:cxn>
              <a:cxn ang="0">
                <a:pos x="connsiteX3" y="connsiteY3"/>
              </a:cxn>
            </a:cxnLst>
            <a:rect l="l" t="t" r="r" b="b"/>
            <a:pathLst>
              <a:path w="2698919" h="809604">
                <a:moveTo>
                  <a:pt x="0" y="809604"/>
                </a:moveTo>
                <a:lnTo>
                  <a:pt x="2698919" y="809604"/>
                </a:lnTo>
                <a:lnTo>
                  <a:pt x="2698919" y="0"/>
                </a:lnTo>
                <a:lnTo>
                  <a:pt x="467381" y="0"/>
                </a:lnTo>
                <a:close/>
              </a:path>
            </a:pathLst>
          </a:custGeom>
          <a:solidFill>
            <a:schemeClr val="tx2"/>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grpSp>
        <p:nvGrpSpPr>
          <p:cNvPr id="34" name="Group 33">
            <a:extLst>
              <a:ext uri="{FF2B5EF4-FFF2-40B4-BE49-F238E27FC236}">
                <a16:creationId xmlns:a16="http://schemas.microsoft.com/office/drawing/2014/main" id="{B59703F4-E7FF-76DD-4FC7-56F0EA187DF2}"/>
              </a:ext>
            </a:extLst>
          </p:cNvPr>
          <p:cNvGrpSpPr/>
          <p:nvPr/>
        </p:nvGrpSpPr>
        <p:grpSpPr>
          <a:xfrm>
            <a:off x="4914617" y="1639304"/>
            <a:ext cx="5445616" cy="4700223"/>
            <a:chOff x="3438732" y="1639304"/>
            <a:chExt cx="5445616" cy="4700223"/>
          </a:xfrm>
        </p:grpSpPr>
        <p:sp>
          <p:nvSpPr>
            <p:cNvPr id="5" name="TextBox 4"/>
            <p:cNvSpPr txBox="1"/>
            <p:nvPr/>
          </p:nvSpPr>
          <p:spPr>
            <a:xfrm>
              <a:off x="3438732" y="1639304"/>
              <a:ext cx="543495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Eliminate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Physically remove the hazard</a:t>
              </a:r>
            </a:p>
          </p:txBody>
        </p:sp>
        <p:sp>
          <p:nvSpPr>
            <p:cNvPr id="6" name="TextBox 5"/>
            <p:cNvSpPr txBox="1"/>
            <p:nvPr/>
          </p:nvSpPr>
          <p:spPr>
            <a:xfrm>
              <a:off x="3438732" y="2629332"/>
              <a:ext cx="536666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Substitute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Replace the hazard with option that lowers severity</a:t>
              </a:r>
            </a:p>
          </p:txBody>
        </p:sp>
        <p:sp>
          <p:nvSpPr>
            <p:cNvPr id="7" name="TextBox 6"/>
            <p:cNvSpPr txBox="1"/>
            <p:nvPr/>
          </p:nvSpPr>
          <p:spPr>
            <a:xfrm>
              <a:off x="3438732" y="3619360"/>
              <a:ext cx="543495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Engineering Controls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Operate the system to reduce exposure</a:t>
              </a:r>
            </a:p>
          </p:txBody>
        </p:sp>
        <p:sp>
          <p:nvSpPr>
            <p:cNvPr id="8" name="TextBox 7"/>
            <p:cNvSpPr txBox="1"/>
            <p:nvPr/>
          </p:nvSpPr>
          <p:spPr>
            <a:xfrm>
              <a:off x="3438732" y="4609388"/>
              <a:ext cx="543495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Administrative Controls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Education, legislation &amp; policies to change behavior</a:t>
              </a:r>
            </a:p>
          </p:txBody>
        </p:sp>
        <p:sp>
          <p:nvSpPr>
            <p:cNvPr id="9" name="TextBox 8"/>
            <p:cNvSpPr txBox="1"/>
            <p:nvPr/>
          </p:nvSpPr>
          <p:spPr>
            <a:xfrm>
              <a:off x="3438732" y="5599414"/>
              <a:ext cx="5445616" cy="7401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Personal Protective Equipment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PPE, protective gear</a:t>
              </a:r>
            </a:p>
          </p:txBody>
        </p:sp>
      </p:grpSp>
      <p:sp>
        <p:nvSpPr>
          <p:cNvPr id="12" name="Rectangle 11"/>
          <p:cNvSpPr/>
          <p:nvPr/>
        </p:nvSpPr>
        <p:spPr>
          <a:xfrm>
            <a:off x="2142141" y="6532937"/>
            <a:ext cx="10089223" cy="27699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j-lt"/>
                <a:ea typeface="+mn-ea"/>
                <a:cs typeface="+mn-cs"/>
              </a:rPr>
              <a:t>Adapted from National Institute for Occupational Safety and Health – </a:t>
            </a:r>
            <a:r>
              <a:rPr kumimoji="0" lang="en-US" sz="1200" b="0" i="0" u="none" strike="noStrike" kern="1200" cap="none" spc="0" normalizeH="0" baseline="0" noProof="0" dirty="0">
                <a:ln>
                  <a:noFill/>
                </a:ln>
                <a:solidFill>
                  <a:schemeClr val="bg1"/>
                </a:solidFill>
                <a:effectLst/>
                <a:uLnTx/>
                <a:uFillTx/>
                <a:latin typeface="+mj-lt"/>
                <a:ea typeface="+mn-ea"/>
                <a:cs typeface="+mn-cs"/>
                <a:hlinkClick r:id="rId3">
                  <a:extLst>
                    <a:ext uri="{A12FA001-AC4F-418D-AE19-62706E023703}">
                      <ahyp:hlinkClr xmlns:ahyp="http://schemas.microsoft.com/office/drawing/2018/hyperlinkcolor" val="tx"/>
                    </a:ext>
                  </a:extLst>
                </a:hlinkClick>
              </a:rPr>
              <a:t>https://www.cdc.gov/niosh/topics/hierarchy/default.html</a:t>
            </a:r>
            <a:endParaRPr kumimoji="0" lang="en-US" sz="1200" b="0" i="0" u="none" strike="noStrike" kern="1200" cap="none" spc="0" normalizeH="0" baseline="0" noProof="0" dirty="0">
              <a:ln>
                <a:noFill/>
              </a:ln>
              <a:solidFill>
                <a:schemeClr val="bg1"/>
              </a:solidFill>
              <a:effectLst/>
              <a:uLnTx/>
              <a:uFillTx/>
              <a:latin typeface="+mj-lt"/>
              <a:ea typeface="+mn-ea"/>
              <a:cs typeface="+mn-cs"/>
            </a:endParaRPr>
          </a:p>
        </p:txBody>
      </p:sp>
      <p:sp>
        <p:nvSpPr>
          <p:cNvPr id="15" name="Title 1">
            <a:extLst>
              <a:ext uri="{FF2B5EF4-FFF2-40B4-BE49-F238E27FC236}">
                <a16:creationId xmlns:a16="http://schemas.microsoft.com/office/drawing/2014/main" id="{C41988B6-ADE1-43E7-8021-499FBB349B6E}"/>
              </a:ext>
            </a:extLst>
          </p:cNvPr>
          <p:cNvSpPr txBox="1">
            <a:spLocks/>
          </p:cNvSpPr>
          <p:nvPr/>
        </p:nvSpPr>
        <p:spPr>
          <a:xfrm>
            <a:off x="3803714" y="1162947"/>
            <a:ext cx="8005013" cy="5937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1" i="0" u="none" kern="1200">
                <a:solidFill>
                  <a:srgbClr val="003C47"/>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600" u="sng" strike="noStrike" kern="1200" cap="all" spc="0" normalizeH="0" noProof="0" dirty="0">
                <a:ln>
                  <a:noFill/>
                </a:ln>
                <a:solidFill>
                  <a:schemeClr val="tx1"/>
                </a:solidFill>
                <a:effectLst/>
                <a:uLnTx/>
                <a:uFillTx/>
                <a:ea typeface="+mj-ea"/>
                <a:cs typeface="+mj-cs"/>
              </a:rPr>
              <a:t>Hierarchy of Controls</a:t>
            </a:r>
          </a:p>
        </p:txBody>
      </p:sp>
      <p:sp>
        <p:nvSpPr>
          <p:cNvPr id="4" name="Slide Number Placeholder 3">
            <a:extLst>
              <a:ext uri="{FF2B5EF4-FFF2-40B4-BE49-F238E27FC236}">
                <a16:creationId xmlns:a16="http://schemas.microsoft.com/office/drawing/2014/main" id="{D5563CCE-4A41-1D84-8C68-DFDD49112043}"/>
              </a:ext>
            </a:extLst>
          </p:cNvPr>
          <p:cNvSpPr>
            <a:spLocks noGrp="1"/>
          </p:cNvSpPr>
          <p:nvPr>
            <p:ph type="sldNum" sz="quarter" idx="4294967295"/>
          </p:nvPr>
        </p:nvSpPr>
        <p:spPr>
          <a:xfrm>
            <a:off x="11139488" y="6297613"/>
            <a:ext cx="1052512" cy="365125"/>
          </a:xfrm>
        </p:spPr>
        <p:txBody>
          <a:bodyPr/>
          <a:lstStyle/>
          <a:p>
            <a:fld id="{38A9241B-F1BA-41D4-8DBA-1AE471FD398F}" type="slidenum">
              <a:rPr lang="en-US" smtClean="0"/>
              <a:pPr/>
              <a:t>8</a:t>
            </a:fld>
            <a:endParaRPr lang="en-US" dirty="0"/>
          </a:p>
        </p:txBody>
      </p:sp>
      <p:sp>
        <p:nvSpPr>
          <p:cNvPr id="30" name="Rectangle 29">
            <a:extLst>
              <a:ext uri="{FF2B5EF4-FFF2-40B4-BE49-F238E27FC236}">
                <a16:creationId xmlns:a16="http://schemas.microsoft.com/office/drawing/2014/main" id="{F0BE5BE4-9B2F-B4A7-A699-13A26C78260B}"/>
              </a:ext>
            </a:extLst>
          </p:cNvPr>
          <p:cNvSpPr/>
          <p:nvPr/>
        </p:nvSpPr>
        <p:spPr>
          <a:xfrm>
            <a:off x="2214394" y="1930997"/>
            <a:ext cx="1951304" cy="309508"/>
          </a:xfrm>
          <a:prstGeom prst="rect">
            <a:avLst/>
          </a:prstGeom>
          <a:gradFill flip="none" rotWithShape="1">
            <a:gsLst>
              <a:gs pos="0">
                <a:schemeClr val="tx2">
                  <a:alpha val="68000"/>
                </a:schemeClr>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7737B8E-E062-837E-C58A-ABE668AB33F8}"/>
              </a:ext>
            </a:extLst>
          </p:cNvPr>
          <p:cNvSpPr/>
          <p:nvPr/>
        </p:nvSpPr>
        <p:spPr>
          <a:xfrm>
            <a:off x="2225250" y="5988677"/>
            <a:ext cx="2567993" cy="309508"/>
          </a:xfrm>
          <a:prstGeom prst="rect">
            <a:avLst/>
          </a:prstGeom>
          <a:gradFill flip="none" rotWithShape="1">
            <a:gsLst>
              <a:gs pos="80000">
                <a:srgbClr val="FAC5C0">
                  <a:alpha val="15000"/>
                </a:srgbClr>
              </a:gs>
              <a:gs pos="28000">
                <a:schemeClr val="accent4">
                  <a:alpha val="20000"/>
                </a:schemeClr>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470170" y="1913790"/>
            <a:ext cx="17102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j-lt"/>
                <a:ea typeface="+mn-ea"/>
                <a:cs typeface="+mn-cs"/>
              </a:rPr>
              <a:t>More Effective</a:t>
            </a:r>
          </a:p>
        </p:txBody>
      </p:sp>
      <p:sp>
        <p:nvSpPr>
          <p:cNvPr id="11" name="TextBox 10"/>
          <p:cNvSpPr txBox="1"/>
          <p:nvPr/>
        </p:nvSpPr>
        <p:spPr>
          <a:xfrm>
            <a:off x="2364540" y="5959631"/>
            <a:ext cx="21096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spc="0" normalizeH="0" noProof="0" dirty="0">
                <a:ln>
                  <a:noFill/>
                </a:ln>
                <a:solidFill>
                  <a:prstClr val="black"/>
                </a:solidFill>
                <a:effectLst/>
                <a:uLnTx/>
                <a:uFillTx/>
                <a:latin typeface="+mj-lt"/>
                <a:ea typeface="+mn-ea"/>
                <a:cs typeface="+mn-cs"/>
              </a:rPr>
              <a:t>Less Effective</a:t>
            </a:r>
          </a:p>
        </p:txBody>
      </p:sp>
      <p:sp>
        <p:nvSpPr>
          <p:cNvPr id="57" name="Freeform: Shape 56">
            <a:extLst>
              <a:ext uri="{FF2B5EF4-FFF2-40B4-BE49-F238E27FC236}">
                <a16:creationId xmlns:a16="http://schemas.microsoft.com/office/drawing/2014/main" id="{B9202927-9111-5E91-273D-93CC8BEB2BE6}"/>
              </a:ext>
            </a:extLst>
          </p:cNvPr>
          <p:cNvSpPr/>
          <p:nvPr/>
        </p:nvSpPr>
        <p:spPr>
          <a:xfrm>
            <a:off x="2164644" y="2115999"/>
            <a:ext cx="122948" cy="3983784"/>
          </a:xfrm>
          <a:custGeom>
            <a:avLst/>
            <a:gdLst>
              <a:gd name="connsiteX0" fmla="*/ 0 w 122948"/>
              <a:gd name="connsiteY0" fmla="*/ 0 h 3983784"/>
              <a:gd name="connsiteX1" fmla="*/ 122948 w 122948"/>
              <a:gd name="connsiteY1" fmla="*/ 0 h 3983784"/>
              <a:gd name="connsiteX2" fmla="*/ 122948 w 122948"/>
              <a:gd name="connsiteY2" fmla="*/ 3983785 h 3983784"/>
              <a:gd name="connsiteX3" fmla="*/ 0 w 122948"/>
              <a:gd name="connsiteY3" fmla="*/ 3983785 h 3983784"/>
            </a:gdLst>
            <a:ahLst/>
            <a:cxnLst>
              <a:cxn ang="0">
                <a:pos x="connsiteX0" y="connsiteY0"/>
              </a:cxn>
              <a:cxn ang="0">
                <a:pos x="connsiteX1" y="connsiteY1"/>
              </a:cxn>
              <a:cxn ang="0">
                <a:pos x="connsiteX2" y="connsiteY2"/>
              </a:cxn>
              <a:cxn ang="0">
                <a:pos x="connsiteX3" y="connsiteY3"/>
              </a:cxn>
            </a:cxnLst>
            <a:rect l="l" t="t" r="r" b="b"/>
            <a:pathLst>
              <a:path w="122948" h="3983784">
                <a:moveTo>
                  <a:pt x="0" y="0"/>
                </a:moveTo>
                <a:lnTo>
                  <a:pt x="122948" y="0"/>
                </a:lnTo>
                <a:lnTo>
                  <a:pt x="122948" y="3983785"/>
                </a:lnTo>
                <a:lnTo>
                  <a:pt x="0" y="3983785"/>
                </a:lnTo>
                <a:close/>
              </a:path>
            </a:pathLst>
          </a:custGeom>
          <a:gradFill>
            <a:gsLst>
              <a:gs pos="0">
                <a:schemeClr val="accent4"/>
              </a:gs>
              <a:gs pos="25000">
                <a:srgbClr val="B65316"/>
              </a:gs>
              <a:gs pos="50000">
                <a:srgbClr val="7F7F7F"/>
              </a:gs>
              <a:gs pos="75000">
                <a:schemeClr val="accent1"/>
              </a:gs>
              <a:gs pos="100000">
                <a:schemeClr val="tx2"/>
              </a:gs>
            </a:gsLst>
            <a:lin ang="16200000" scaled="1"/>
          </a:gradFill>
          <a:ln w="0"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CF94A243-1945-0BCB-13A5-68AE4D6FA4D8}"/>
              </a:ext>
            </a:extLst>
          </p:cNvPr>
          <p:cNvSpPr/>
          <p:nvPr/>
        </p:nvSpPr>
        <p:spPr>
          <a:xfrm>
            <a:off x="2111410" y="1906966"/>
            <a:ext cx="229416" cy="221285"/>
          </a:xfrm>
          <a:custGeom>
            <a:avLst/>
            <a:gdLst>
              <a:gd name="connsiteX0" fmla="*/ 110697 w 229416"/>
              <a:gd name="connsiteY0" fmla="*/ 0 h 221285"/>
              <a:gd name="connsiteX1" fmla="*/ 0 w 229416"/>
              <a:gd name="connsiteY1" fmla="*/ 221285 h 221285"/>
              <a:gd name="connsiteX2" fmla="*/ 229417 w 229416"/>
              <a:gd name="connsiteY2" fmla="*/ 221285 h 221285"/>
              <a:gd name="connsiteX3" fmla="*/ 110697 w 229416"/>
              <a:gd name="connsiteY3" fmla="*/ 0 h 221285"/>
            </a:gdLst>
            <a:ahLst/>
            <a:cxnLst>
              <a:cxn ang="0">
                <a:pos x="connsiteX0" y="connsiteY0"/>
              </a:cxn>
              <a:cxn ang="0">
                <a:pos x="connsiteX1" y="connsiteY1"/>
              </a:cxn>
              <a:cxn ang="0">
                <a:pos x="connsiteX2" y="connsiteY2"/>
              </a:cxn>
              <a:cxn ang="0">
                <a:pos x="connsiteX3" y="connsiteY3"/>
              </a:cxn>
            </a:cxnLst>
            <a:rect l="l" t="t" r="r" b="b"/>
            <a:pathLst>
              <a:path w="229416" h="221285">
                <a:moveTo>
                  <a:pt x="110697" y="0"/>
                </a:moveTo>
                <a:lnTo>
                  <a:pt x="0" y="221285"/>
                </a:lnTo>
                <a:lnTo>
                  <a:pt x="229417" y="221285"/>
                </a:lnTo>
                <a:lnTo>
                  <a:pt x="110697" y="0"/>
                </a:lnTo>
                <a:close/>
              </a:path>
            </a:pathLst>
          </a:custGeom>
          <a:solidFill>
            <a:schemeClr val="tx2"/>
          </a:solidFill>
          <a:ln w="0"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FD0A8AD9-26A6-ECAB-F73A-13F67737FB48}"/>
              </a:ext>
            </a:extLst>
          </p:cNvPr>
          <p:cNvSpPr/>
          <p:nvPr/>
        </p:nvSpPr>
        <p:spPr>
          <a:xfrm>
            <a:off x="2111410" y="6087532"/>
            <a:ext cx="229416" cy="221285"/>
          </a:xfrm>
          <a:custGeom>
            <a:avLst/>
            <a:gdLst>
              <a:gd name="connsiteX0" fmla="*/ 118720 w 229416"/>
              <a:gd name="connsiteY0" fmla="*/ 221285 h 221285"/>
              <a:gd name="connsiteX1" fmla="*/ 229417 w 229416"/>
              <a:gd name="connsiteY1" fmla="*/ 0 h 221285"/>
              <a:gd name="connsiteX2" fmla="*/ 0 w 229416"/>
              <a:gd name="connsiteY2" fmla="*/ 0 h 221285"/>
              <a:gd name="connsiteX3" fmla="*/ 118720 w 229416"/>
              <a:gd name="connsiteY3" fmla="*/ 221285 h 221285"/>
            </a:gdLst>
            <a:ahLst/>
            <a:cxnLst>
              <a:cxn ang="0">
                <a:pos x="connsiteX0" y="connsiteY0"/>
              </a:cxn>
              <a:cxn ang="0">
                <a:pos x="connsiteX1" y="connsiteY1"/>
              </a:cxn>
              <a:cxn ang="0">
                <a:pos x="connsiteX2" y="connsiteY2"/>
              </a:cxn>
              <a:cxn ang="0">
                <a:pos x="connsiteX3" y="connsiteY3"/>
              </a:cxn>
            </a:cxnLst>
            <a:rect l="l" t="t" r="r" b="b"/>
            <a:pathLst>
              <a:path w="229416" h="221285">
                <a:moveTo>
                  <a:pt x="118720" y="221285"/>
                </a:moveTo>
                <a:lnTo>
                  <a:pt x="229417" y="0"/>
                </a:lnTo>
                <a:lnTo>
                  <a:pt x="0" y="0"/>
                </a:lnTo>
                <a:lnTo>
                  <a:pt x="118720" y="221285"/>
                </a:lnTo>
                <a:close/>
              </a:path>
            </a:pathLst>
          </a:custGeom>
          <a:solidFill>
            <a:schemeClr val="accent4"/>
          </a:solidFill>
          <a:ln w="0" cap="flat">
            <a:noFill/>
            <a:prstDash val="solid"/>
            <a:miter/>
          </a:ln>
        </p:spPr>
        <p:txBody>
          <a:bodyPr rtlCol="0" anchor="ctr"/>
          <a:lstStyle/>
          <a:p>
            <a:endParaRPr lang="en-US" dirty="0"/>
          </a:p>
        </p:txBody>
      </p:sp>
      <p:sp>
        <p:nvSpPr>
          <p:cNvPr id="2" name="TextBox 1">
            <a:extLst>
              <a:ext uri="{FF2B5EF4-FFF2-40B4-BE49-F238E27FC236}">
                <a16:creationId xmlns:a16="http://schemas.microsoft.com/office/drawing/2014/main" id="{20008D1E-6CF7-EFD9-9560-77A7CB3E693B}"/>
              </a:ext>
            </a:extLst>
          </p:cNvPr>
          <p:cNvSpPr txBox="1"/>
          <p:nvPr/>
        </p:nvSpPr>
        <p:spPr>
          <a:xfrm>
            <a:off x="8652408" y="1393230"/>
            <a:ext cx="3394326" cy="1200329"/>
          </a:xfrm>
          <a:prstGeom prst="rect">
            <a:avLst/>
          </a:prstGeom>
          <a:solidFill>
            <a:schemeClr val="accent3">
              <a:lumMod val="40000"/>
              <a:lumOff val="60000"/>
            </a:schemeClr>
          </a:solidFill>
        </p:spPr>
        <p:txBody>
          <a:bodyPr wrap="square" rtlCol="0">
            <a:spAutoFit/>
          </a:bodyPr>
          <a:lstStyle/>
          <a:p>
            <a:r>
              <a:rPr lang="en-US" dirty="0"/>
              <a:t>The Safe System Roadway Design Hierarchy is emulated from the hierarchy of controls for workplace safety</a:t>
            </a:r>
          </a:p>
        </p:txBody>
      </p:sp>
      <p:sp>
        <p:nvSpPr>
          <p:cNvPr id="3" name="Title 1">
            <a:extLst>
              <a:ext uri="{FF2B5EF4-FFF2-40B4-BE49-F238E27FC236}">
                <a16:creationId xmlns:a16="http://schemas.microsoft.com/office/drawing/2014/main" id="{378B3C07-CD6D-004E-08BD-5333CDF05683}"/>
              </a:ext>
            </a:extLst>
          </p:cNvPr>
          <p:cNvSpPr txBox="1">
            <a:spLocks/>
          </p:cNvSpPr>
          <p:nvPr/>
        </p:nvSpPr>
        <p:spPr>
          <a:xfrm>
            <a:off x="872838" y="77788"/>
            <a:ext cx="10414000" cy="1012825"/>
          </a:xfrm>
          <a:prstGeom prst="rect">
            <a:avLst/>
          </a:prstGeom>
        </p:spPr>
        <p:txBody>
          <a:bodyPr vert="horz" lIns="91440" tIns="45720" rIns="91440" bIns="45720" rtlCol="0" anchor="ctr" anchorCtr="0">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3800" i="1" dirty="0">
                <a:solidFill>
                  <a:schemeClr val="bg1"/>
                </a:solidFill>
                <a:latin typeface="Arial" panose="020B0604020202020204" pitchFamily="34" charset="0"/>
                <a:cs typeface="Arial" panose="020B0604020202020204" pitchFamily="34" charset="0"/>
              </a:rPr>
              <a:t>Inspired by Occupational Safety</a:t>
            </a:r>
          </a:p>
        </p:txBody>
      </p:sp>
    </p:spTree>
    <p:extLst>
      <p:ext uri="{BB962C8B-B14F-4D97-AF65-F5344CB8AC3E}">
        <p14:creationId xmlns:p14="http://schemas.microsoft.com/office/powerpoint/2010/main" val="1727776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AAE6F4-F4E1-4DD3-86A6-88679359DDF0}"/>
              </a:ext>
            </a:extLst>
          </p:cNvPr>
          <p:cNvSpPr/>
          <p:nvPr/>
        </p:nvSpPr>
        <p:spPr>
          <a:xfrm>
            <a:off x="3515479" y="6484883"/>
            <a:ext cx="517641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mj-lt"/>
                <a:ea typeface="+mn-ea"/>
                <a:cs typeface="+mn-cs"/>
                <a:hlinkClick r:id="rId3">
                  <a:extLst>
                    <a:ext uri="{A12FA001-AC4F-418D-AE19-62706E023703}">
                      <ahyp:hlinkClr xmlns:ahyp="http://schemas.microsoft.com/office/drawing/2018/hyperlinkcolor" val="tx"/>
                    </a:ext>
                  </a:extLst>
                </a:hlinkClick>
              </a:rPr>
              <a:t>vision-zero-strategic-plan-120120.pdf (bellevuewa.gov)</a:t>
            </a:r>
            <a:endParaRPr kumimoji="0" lang="en-US" sz="1600" b="0" i="0" u="none" strike="noStrike" kern="1200" cap="none" spc="0" normalizeH="0" baseline="0" noProof="0" dirty="0">
              <a:ln>
                <a:noFill/>
              </a:ln>
              <a:solidFill>
                <a:schemeClr val="accent1"/>
              </a:solidFill>
              <a:effectLst/>
              <a:uLnTx/>
              <a:uFillTx/>
              <a:latin typeface="+mj-lt"/>
              <a:ea typeface="+mn-ea"/>
              <a:cs typeface="+mn-cs"/>
            </a:endParaRPr>
          </a:p>
        </p:txBody>
      </p:sp>
      <p:sp>
        <p:nvSpPr>
          <p:cNvPr id="4" name="Slide Number Placeholder 3">
            <a:extLst>
              <a:ext uri="{FF2B5EF4-FFF2-40B4-BE49-F238E27FC236}">
                <a16:creationId xmlns:a16="http://schemas.microsoft.com/office/drawing/2014/main" id="{A2B3DD64-00E6-D30D-FDAC-A50F7130FEE3}"/>
              </a:ext>
            </a:extLst>
          </p:cNvPr>
          <p:cNvSpPr>
            <a:spLocks noGrp="1"/>
          </p:cNvSpPr>
          <p:nvPr>
            <p:ph type="sldNum" sz="quarter" idx="4294967295"/>
          </p:nvPr>
        </p:nvSpPr>
        <p:spPr>
          <a:xfrm>
            <a:off x="11139488" y="6297613"/>
            <a:ext cx="1052512" cy="365125"/>
          </a:xfrm>
          <a:prstGeom prst="rect">
            <a:avLst/>
          </a:prstGeom>
        </p:spPr>
        <p:txBody>
          <a:bodyPr/>
          <a:lstStyle/>
          <a:p>
            <a:fld id="{38A9241B-F1BA-41D4-8DBA-1AE471FD398F}" type="slidenum">
              <a:rPr lang="en-US" smtClean="0"/>
              <a:t>9</a:t>
            </a:fld>
            <a:endParaRPr lang="en-US" dirty="0"/>
          </a:p>
        </p:txBody>
      </p:sp>
      <p:sp>
        <p:nvSpPr>
          <p:cNvPr id="39" name="Rectangle 38">
            <a:extLst>
              <a:ext uri="{FF2B5EF4-FFF2-40B4-BE49-F238E27FC236}">
                <a16:creationId xmlns:a16="http://schemas.microsoft.com/office/drawing/2014/main" id="{C55C8B2E-FCC8-CCD5-88D8-9EDFCD829AED}"/>
              </a:ext>
            </a:extLst>
          </p:cNvPr>
          <p:cNvSpPr/>
          <p:nvPr/>
        </p:nvSpPr>
        <p:spPr>
          <a:xfrm>
            <a:off x="3515479" y="6484883"/>
            <a:ext cx="517641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j-lt"/>
                <a:ea typeface="+mn-ea"/>
                <a:cs typeface="+mn-cs"/>
                <a:hlinkClick r:id="rId3">
                  <a:extLst>
                    <a:ext uri="{A12FA001-AC4F-418D-AE19-62706E023703}">
                      <ahyp:hlinkClr xmlns:ahyp="http://schemas.microsoft.com/office/drawing/2018/hyperlinkcolor" val="tx"/>
                    </a:ext>
                  </a:extLst>
                </a:hlinkClick>
              </a:rPr>
              <a:t>vision-zero-strategic-plan-120120.pdf (bellevuewa.gov)</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41" name="Freeform: Shape 40">
            <a:extLst>
              <a:ext uri="{FF2B5EF4-FFF2-40B4-BE49-F238E27FC236}">
                <a16:creationId xmlns:a16="http://schemas.microsoft.com/office/drawing/2014/main" id="{861A9B82-34B7-26BC-00ED-6763C38C0BC3}"/>
              </a:ext>
            </a:extLst>
          </p:cNvPr>
          <p:cNvSpPr/>
          <p:nvPr/>
        </p:nvSpPr>
        <p:spPr>
          <a:xfrm>
            <a:off x="3820995" y="4037200"/>
            <a:ext cx="1777625" cy="624375"/>
          </a:xfrm>
          <a:custGeom>
            <a:avLst/>
            <a:gdLst>
              <a:gd name="connsiteX0" fmla="*/ 1777626 w 1777625"/>
              <a:gd name="connsiteY0" fmla="*/ 0 h 624375"/>
              <a:gd name="connsiteX1" fmla="*/ 0 w 1777625"/>
              <a:gd name="connsiteY1" fmla="*/ 0 h 624375"/>
              <a:gd name="connsiteX2" fmla="*/ 360487 w 1777625"/>
              <a:gd name="connsiteY2" fmla="*/ 624375 h 624375"/>
              <a:gd name="connsiteX3" fmla="*/ 1417139 w 1777625"/>
              <a:gd name="connsiteY3" fmla="*/ 624375 h 624375"/>
              <a:gd name="connsiteX4" fmla="*/ 1777626 w 1777625"/>
              <a:gd name="connsiteY4" fmla="*/ 0 h 62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7625" h="624375">
                <a:moveTo>
                  <a:pt x="1777626" y="0"/>
                </a:moveTo>
                <a:lnTo>
                  <a:pt x="0" y="0"/>
                </a:lnTo>
                <a:lnTo>
                  <a:pt x="360487" y="624375"/>
                </a:lnTo>
                <a:lnTo>
                  <a:pt x="1417139" y="624375"/>
                </a:lnTo>
                <a:lnTo>
                  <a:pt x="1777626" y="0"/>
                </a:lnTo>
              </a:path>
            </a:pathLst>
          </a:custGeom>
          <a:solidFill>
            <a:srgbClr val="B65316"/>
          </a:solidFill>
          <a:ln w="0"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1DDA122A-28FF-6E0A-EC32-440D9A18B959}"/>
              </a:ext>
            </a:extLst>
          </p:cNvPr>
          <p:cNvSpPr/>
          <p:nvPr/>
        </p:nvSpPr>
        <p:spPr>
          <a:xfrm>
            <a:off x="2625374" y="1966268"/>
            <a:ext cx="4168869" cy="636230"/>
          </a:xfrm>
          <a:custGeom>
            <a:avLst/>
            <a:gdLst>
              <a:gd name="connsiteX0" fmla="*/ 3801577 w 4168869"/>
              <a:gd name="connsiteY0" fmla="*/ 636231 h 636230"/>
              <a:gd name="connsiteX1" fmla="*/ 4168870 w 4168869"/>
              <a:gd name="connsiteY1" fmla="*/ 0 h 636230"/>
              <a:gd name="connsiteX2" fmla="*/ 0 w 4168869"/>
              <a:gd name="connsiteY2" fmla="*/ 0 h 636230"/>
              <a:gd name="connsiteX3" fmla="*/ 367293 w 4168869"/>
              <a:gd name="connsiteY3" fmla="*/ 636231 h 636230"/>
              <a:gd name="connsiteX4" fmla="*/ 3801577 w 4168869"/>
              <a:gd name="connsiteY4" fmla="*/ 636231 h 636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869" h="636230">
                <a:moveTo>
                  <a:pt x="3801577" y="636231"/>
                </a:moveTo>
                <a:lnTo>
                  <a:pt x="4168870" y="0"/>
                </a:lnTo>
                <a:lnTo>
                  <a:pt x="0" y="0"/>
                </a:lnTo>
                <a:lnTo>
                  <a:pt x="367293" y="636231"/>
                </a:lnTo>
                <a:lnTo>
                  <a:pt x="3801577" y="636231"/>
                </a:lnTo>
              </a:path>
            </a:pathLst>
          </a:custGeom>
          <a:solidFill>
            <a:schemeClr val="tx2"/>
          </a:solidFill>
          <a:ln w="0"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DBB3ED9E-77A5-7AE7-8F44-EF23576E2B15}"/>
              </a:ext>
            </a:extLst>
          </p:cNvPr>
          <p:cNvSpPr/>
          <p:nvPr/>
        </p:nvSpPr>
        <p:spPr>
          <a:xfrm>
            <a:off x="3028451" y="2664409"/>
            <a:ext cx="3362933" cy="624375"/>
          </a:xfrm>
          <a:custGeom>
            <a:avLst/>
            <a:gdLst>
              <a:gd name="connsiteX0" fmla="*/ 0 w 3362933"/>
              <a:gd name="connsiteY0" fmla="*/ 0 h 624375"/>
              <a:gd name="connsiteX1" fmla="*/ 360487 w 3362933"/>
              <a:gd name="connsiteY1" fmla="*/ 624375 h 624375"/>
              <a:gd name="connsiteX2" fmla="*/ 3002227 w 3362933"/>
              <a:gd name="connsiteY2" fmla="*/ 624375 h 624375"/>
              <a:gd name="connsiteX3" fmla="*/ 3362934 w 3362933"/>
              <a:gd name="connsiteY3" fmla="*/ 0 h 624375"/>
              <a:gd name="connsiteX4" fmla="*/ 0 w 3362933"/>
              <a:gd name="connsiteY4" fmla="*/ 0 h 62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933" h="624375">
                <a:moveTo>
                  <a:pt x="0" y="0"/>
                </a:moveTo>
                <a:lnTo>
                  <a:pt x="360487" y="624375"/>
                </a:lnTo>
                <a:lnTo>
                  <a:pt x="3002227" y="624375"/>
                </a:lnTo>
                <a:lnTo>
                  <a:pt x="3362934" y="0"/>
                </a:lnTo>
                <a:lnTo>
                  <a:pt x="0" y="0"/>
                </a:lnTo>
              </a:path>
            </a:pathLst>
          </a:custGeom>
          <a:solidFill>
            <a:schemeClr val="accent1"/>
          </a:solidFill>
          <a:ln w="0"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1CCFDE06-83DA-6C12-F2B9-F04DEFDD74E1}"/>
              </a:ext>
            </a:extLst>
          </p:cNvPr>
          <p:cNvSpPr/>
          <p:nvPr/>
        </p:nvSpPr>
        <p:spPr>
          <a:xfrm>
            <a:off x="4217268" y="4723486"/>
            <a:ext cx="985081" cy="853357"/>
          </a:xfrm>
          <a:custGeom>
            <a:avLst/>
            <a:gdLst>
              <a:gd name="connsiteX0" fmla="*/ 0 w 985081"/>
              <a:gd name="connsiteY0" fmla="*/ 0 h 853357"/>
              <a:gd name="connsiteX1" fmla="*/ 492651 w 985081"/>
              <a:gd name="connsiteY1" fmla="*/ 853357 h 853357"/>
              <a:gd name="connsiteX2" fmla="*/ 985082 w 985081"/>
              <a:gd name="connsiteY2" fmla="*/ 0 h 853357"/>
              <a:gd name="connsiteX3" fmla="*/ 0 w 985081"/>
              <a:gd name="connsiteY3" fmla="*/ 0 h 853357"/>
            </a:gdLst>
            <a:ahLst/>
            <a:cxnLst>
              <a:cxn ang="0">
                <a:pos x="connsiteX0" y="connsiteY0"/>
              </a:cxn>
              <a:cxn ang="0">
                <a:pos x="connsiteX1" y="connsiteY1"/>
              </a:cxn>
              <a:cxn ang="0">
                <a:pos x="connsiteX2" y="connsiteY2"/>
              </a:cxn>
              <a:cxn ang="0">
                <a:pos x="connsiteX3" y="connsiteY3"/>
              </a:cxn>
            </a:cxnLst>
            <a:rect l="l" t="t" r="r" b="b"/>
            <a:pathLst>
              <a:path w="985081" h="853357">
                <a:moveTo>
                  <a:pt x="0" y="0"/>
                </a:moveTo>
                <a:lnTo>
                  <a:pt x="492651" y="853357"/>
                </a:lnTo>
                <a:lnTo>
                  <a:pt x="985082" y="0"/>
                </a:lnTo>
                <a:lnTo>
                  <a:pt x="0" y="0"/>
                </a:lnTo>
              </a:path>
            </a:pathLst>
          </a:custGeom>
          <a:solidFill>
            <a:schemeClr val="accent4"/>
          </a:solidFill>
          <a:ln w="0"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A32C5F68-29F7-5FE0-B43F-D0E80E61B5A1}"/>
              </a:ext>
            </a:extLst>
          </p:cNvPr>
          <p:cNvSpPr/>
          <p:nvPr/>
        </p:nvSpPr>
        <p:spPr>
          <a:xfrm>
            <a:off x="3424723" y="3350695"/>
            <a:ext cx="2570389" cy="624594"/>
          </a:xfrm>
          <a:custGeom>
            <a:avLst/>
            <a:gdLst>
              <a:gd name="connsiteX0" fmla="*/ 0 w 2570389"/>
              <a:gd name="connsiteY0" fmla="*/ 0 h 624594"/>
              <a:gd name="connsiteX1" fmla="*/ 360487 w 2570389"/>
              <a:gd name="connsiteY1" fmla="*/ 624595 h 624594"/>
              <a:gd name="connsiteX2" fmla="*/ 2209683 w 2570389"/>
              <a:gd name="connsiteY2" fmla="*/ 624595 h 624594"/>
              <a:gd name="connsiteX3" fmla="*/ 2570390 w 2570389"/>
              <a:gd name="connsiteY3" fmla="*/ 0 h 624594"/>
              <a:gd name="connsiteX4" fmla="*/ 0 w 2570389"/>
              <a:gd name="connsiteY4" fmla="*/ 0 h 62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389" h="624594">
                <a:moveTo>
                  <a:pt x="0" y="0"/>
                </a:moveTo>
                <a:lnTo>
                  <a:pt x="360487" y="624595"/>
                </a:lnTo>
                <a:lnTo>
                  <a:pt x="2209683" y="624595"/>
                </a:lnTo>
                <a:lnTo>
                  <a:pt x="2570390" y="0"/>
                </a:lnTo>
                <a:lnTo>
                  <a:pt x="0" y="0"/>
                </a:lnTo>
              </a:path>
            </a:pathLst>
          </a:custGeom>
          <a:solidFill>
            <a:srgbClr val="7F7F7F"/>
          </a:solidFill>
          <a:ln w="0" cap="flat">
            <a:noFill/>
            <a:prstDash val="solid"/>
            <a:miter/>
          </a:ln>
        </p:spPr>
        <p:txBody>
          <a:bodyPr rtlCol="0" anchor="ctr"/>
          <a:lstStyle/>
          <a:p>
            <a:endParaRPr lang="en-US" dirty="0"/>
          </a:p>
        </p:txBody>
      </p:sp>
      <p:sp>
        <p:nvSpPr>
          <p:cNvPr id="46" name="TextBox 45">
            <a:extLst>
              <a:ext uri="{FF2B5EF4-FFF2-40B4-BE49-F238E27FC236}">
                <a16:creationId xmlns:a16="http://schemas.microsoft.com/office/drawing/2014/main" id="{B7A5B656-B819-CB66-47A5-B15ECAA9115D}"/>
              </a:ext>
            </a:extLst>
          </p:cNvPr>
          <p:cNvSpPr txBox="1"/>
          <p:nvPr/>
        </p:nvSpPr>
        <p:spPr>
          <a:xfrm>
            <a:off x="2923581" y="2096515"/>
            <a:ext cx="3599330" cy="353943"/>
          </a:xfrm>
          <a:prstGeom prst="rect">
            <a:avLst/>
          </a:prstGeom>
          <a:noFill/>
        </p:spPr>
        <p:txBody>
          <a:bodyPr wrap="square" rtlCol="0">
            <a:spAutoFit/>
          </a:bodyPr>
          <a:lstStyle/>
          <a:p>
            <a:pPr algn="ctr"/>
            <a:r>
              <a:rPr lang="en-US" sz="1700" b="1" dirty="0">
                <a:solidFill>
                  <a:schemeClr val="bg1"/>
                </a:solidFill>
              </a:rPr>
              <a:t>ELIMINATION</a:t>
            </a:r>
          </a:p>
        </p:txBody>
      </p:sp>
      <p:sp>
        <p:nvSpPr>
          <p:cNvPr id="47" name="TextBox 46">
            <a:extLst>
              <a:ext uri="{FF2B5EF4-FFF2-40B4-BE49-F238E27FC236}">
                <a16:creationId xmlns:a16="http://schemas.microsoft.com/office/drawing/2014/main" id="{963CC79E-FC00-1CCA-5EDE-A7BDA60A84FF}"/>
              </a:ext>
            </a:extLst>
          </p:cNvPr>
          <p:cNvSpPr txBox="1"/>
          <p:nvPr/>
        </p:nvSpPr>
        <p:spPr>
          <a:xfrm>
            <a:off x="3799882" y="2791280"/>
            <a:ext cx="1846729" cy="353943"/>
          </a:xfrm>
          <a:prstGeom prst="rect">
            <a:avLst/>
          </a:prstGeom>
          <a:noFill/>
        </p:spPr>
        <p:txBody>
          <a:bodyPr wrap="square" rtlCol="0">
            <a:spAutoFit/>
          </a:bodyPr>
          <a:lstStyle/>
          <a:p>
            <a:pPr algn="ctr"/>
            <a:r>
              <a:rPr lang="en-US" sz="1700" b="1" dirty="0">
                <a:solidFill>
                  <a:schemeClr val="bg1"/>
                </a:solidFill>
              </a:rPr>
              <a:t>SUBSTITUTION</a:t>
            </a:r>
          </a:p>
        </p:txBody>
      </p:sp>
      <p:sp>
        <p:nvSpPr>
          <p:cNvPr id="48" name="TextBox 47">
            <a:extLst>
              <a:ext uri="{FF2B5EF4-FFF2-40B4-BE49-F238E27FC236}">
                <a16:creationId xmlns:a16="http://schemas.microsoft.com/office/drawing/2014/main" id="{BBF25858-68B2-329F-0AC0-36F2D7735DAD}"/>
              </a:ext>
            </a:extLst>
          </p:cNvPr>
          <p:cNvSpPr txBox="1"/>
          <p:nvPr/>
        </p:nvSpPr>
        <p:spPr>
          <a:xfrm>
            <a:off x="3799882" y="3436855"/>
            <a:ext cx="1846729" cy="502702"/>
          </a:xfrm>
          <a:prstGeom prst="rect">
            <a:avLst/>
          </a:prstGeom>
          <a:noFill/>
        </p:spPr>
        <p:txBody>
          <a:bodyPr wrap="square" rtlCol="0">
            <a:spAutoFit/>
          </a:bodyPr>
          <a:lstStyle/>
          <a:p>
            <a:pPr algn="ctr">
              <a:lnSpc>
                <a:spcPts val="1600"/>
              </a:lnSpc>
            </a:pPr>
            <a:r>
              <a:rPr lang="en-US" sz="1700" b="1" dirty="0">
                <a:solidFill>
                  <a:schemeClr val="bg1"/>
                </a:solidFill>
              </a:rPr>
              <a:t>ENGINEERING </a:t>
            </a:r>
          </a:p>
          <a:p>
            <a:pPr algn="ctr">
              <a:lnSpc>
                <a:spcPts val="1600"/>
              </a:lnSpc>
            </a:pPr>
            <a:r>
              <a:rPr lang="en-US" sz="1700" b="1" dirty="0">
                <a:solidFill>
                  <a:schemeClr val="bg1"/>
                </a:solidFill>
              </a:rPr>
              <a:t>CONTROLS</a:t>
            </a:r>
          </a:p>
        </p:txBody>
      </p:sp>
      <p:sp>
        <p:nvSpPr>
          <p:cNvPr id="49" name="TextBox 48">
            <a:extLst>
              <a:ext uri="{FF2B5EF4-FFF2-40B4-BE49-F238E27FC236}">
                <a16:creationId xmlns:a16="http://schemas.microsoft.com/office/drawing/2014/main" id="{40F686E6-A063-A2C0-18F5-F107BE9E2F81}"/>
              </a:ext>
            </a:extLst>
          </p:cNvPr>
          <p:cNvSpPr txBox="1"/>
          <p:nvPr/>
        </p:nvSpPr>
        <p:spPr>
          <a:xfrm>
            <a:off x="3799882" y="4100243"/>
            <a:ext cx="1846729" cy="502702"/>
          </a:xfrm>
          <a:prstGeom prst="rect">
            <a:avLst/>
          </a:prstGeom>
          <a:noFill/>
        </p:spPr>
        <p:txBody>
          <a:bodyPr wrap="square" rtlCol="0">
            <a:spAutoFit/>
          </a:bodyPr>
          <a:lstStyle/>
          <a:p>
            <a:pPr algn="ctr">
              <a:lnSpc>
                <a:spcPts val="1600"/>
              </a:lnSpc>
            </a:pPr>
            <a:r>
              <a:rPr lang="en-US" sz="1700" b="1" dirty="0">
                <a:solidFill>
                  <a:schemeClr val="bg1"/>
                </a:solidFill>
              </a:rPr>
              <a:t>ADMIN</a:t>
            </a:r>
          </a:p>
          <a:p>
            <a:pPr algn="ctr">
              <a:lnSpc>
                <a:spcPts val="1600"/>
              </a:lnSpc>
            </a:pPr>
            <a:r>
              <a:rPr lang="en-US" sz="1700" b="1" dirty="0">
                <a:solidFill>
                  <a:schemeClr val="bg1"/>
                </a:solidFill>
              </a:rPr>
              <a:t>CONTROLS</a:t>
            </a:r>
          </a:p>
        </p:txBody>
      </p:sp>
      <p:sp>
        <p:nvSpPr>
          <p:cNvPr id="50" name="TextBox 49">
            <a:extLst>
              <a:ext uri="{FF2B5EF4-FFF2-40B4-BE49-F238E27FC236}">
                <a16:creationId xmlns:a16="http://schemas.microsoft.com/office/drawing/2014/main" id="{6E5516A3-CF5D-7693-40AF-675D5417228B}"/>
              </a:ext>
            </a:extLst>
          </p:cNvPr>
          <p:cNvSpPr txBox="1"/>
          <p:nvPr/>
        </p:nvSpPr>
        <p:spPr>
          <a:xfrm>
            <a:off x="4236911" y="4794892"/>
            <a:ext cx="972670" cy="353943"/>
          </a:xfrm>
          <a:prstGeom prst="rect">
            <a:avLst/>
          </a:prstGeom>
          <a:noFill/>
        </p:spPr>
        <p:txBody>
          <a:bodyPr wrap="square" rtlCol="0">
            <a:spAutoFit/>
          </a:bodyPr>
          <a:lstStyle/>
          <a:p>
            <a:pPr algn="ctr"/>
            <a:r>
              <a:rPr lang="en-US" sz="1700" b="1" dirty="0">
                <a:solidFill>
                  <a:schemeClr val="bg1"/>
                </a:solidFill>
              </a:rPr>
              <a:t>PPE</a:t>
            </a:r>
          </a:p>
        </p:txBody>
      </p:sp>
      <p:sp>
        <p:nvSpPr>
          <p:cNvPr id="51" name="TextBox 50">
            <a:extLst>
              <a:ext uri="{FF2B5EF4-FFF2-40B4-BE49-F238E27FC236}">
                <a16:creationId xmlns:a16="http://schemas.microsoft.com/office/drawing/2014/main" id="{9A25B810-6958-FB63-2DCC-65546E94D053}"/>
              </a:ext>
            </a:extLst>
          </p:cNvPr>
          <p:cNvSpPr txBox="1"/>
          <p:nvPr/>
        </p:nvSpPr>
        <p:spPr>
          <a:xfrm>
            <a:off x="1202357" y="5637690"/>
            <a:ext cx="1441077" cy="425758"/>
          </a:xfrm>
          <a:prstGeom prst="rect">
            <a:avLst/>
          </a:prstGeom>
          <a:noFill/>
        </p:spPr>
        <p:txBody>
          <a:bodyPr wrap="square" rtlCol="0">
            <a:spAutoFit/>
          </a:bodyPr>
          <a:lstStyle/>
          <a:p>
            <a:pPr algn="ctr">
              <a:lnSpc>
                <a:spcPts val="1300"/>
              </a:lnSpc>
            </a:pPr>
            <a:r>
              <a:rPr lang="en-US" sz="1200" b="1" dirty="0"/>
              <a:t>LEAST EFFECTIVE</a:t>
            </a:r>
          </a:p>
        </p:txBody>
      </p:sp>
      <p:sp>
        <p:nvSpPr>
          <p:cNvPr id="52" name="TextBox 51">
            <a:extLst>
              <a:ext uri="{FF2B5EF4-FFF2-40B4-BE49-F238E27FC236}">
                <a16:creationId xmlns:a16="http://schemas.microsoft.com/office/drawing/2014/main" id="{4FA22A2F-47A6-9EC7-7883-107ED58C40FB}"/>
              </a:ext>
            </a:extLst>
          </p:cNvPr>
          <p:cNvSpPr txBox="1"/>
          <p:nvPr/>
        </p:nvSpPr>
        <p:spPr>
          <a:xfrm>
            <a:off x="1202357" y="1509443"/>
            <a:ext cx="1441077" cy="425758"/>
          </a:xfrm>
          <a:prstGeom prst="rect">
            <a:avLst/>
          </a:prstGeom>
          <a:noFill/>
        </p:spPr>
        <p:txBody>
          <a:bodyPr wrap="square" rtlCol="0">
            <a:spAutoFit/>
          </a:bodyPr>
          <a:lstStyle/>
          <a:p>
            <a:pPr algn="ctr">
              <a:lnSpc>
                <a:spcPts val="1300"/>
              </a:lnSpc>
            </a:pPr>
            <a:r>
              <a:rPr lang="en-US" sz="1200" b="1" dirty="0"/>
              <a:t>MOST EFFECTIVE</a:t>
            </a:r>
          </a:p>
        </p:txBody>
      </p:sp>
      <p:sp>
        <p:nvSpPr>
          <p:cNvPr id="54" name="TextBox 53">
            <a:extLst>
              <a:ext uri="{FF2B5EF4-FFF2-40B4-BE49-F238E27FC236}">
                <a16:creationId xmlns:a16="http://schemas.microsoft.com/office/drawing/2014/main" id="{6872E4D9-3719-5630-918D-D3247B58DFA6}"/>
              </a:ext>
            </a:extLst>
          </p:cNvPr>
          <p:cNvSpPr txBox="1"/>
          <p:nvPr/>
        </p:nvSpPr>
        <p:spPr>
          <a:xfrm>
            <a:off x="5326734" y="4815053"/>
            <a:ext cx="4174252" cy="677108"/>
          </a:xfrm>
          <a:prstGeom prst="rect">
            <a:avLst/>
          </a:prstGeom>
          <a:noFill/>
        </p:spPr>
        <p:txBody>
          <a:bodyPr wrap="square" rtlCol="0">
            <a:spAutoFit/>
          </a:bodyPr>
          <a:lstStyle/>
          <a:p>
            <a:r>
              <a:rPr lang="en-US" sz="1400" b="1" dirty="0"/>
              <a:t>Safeguard with Personal Protective Equipment.</a:t>
            </a:r>
          </a:p>
          <a:p>
            <a:r>
              <a:rPr lang="en-US" sz="1200" dirty="0"/>
              <a:t>Reflective Vests, Pedestrian Crossing Flags, </a:t>
            </a:r>
            <a:br>
              <a:rPr lang="en-US" sz="1200" dirty="0"/>
            </a:br>
            <a:r>
              <a:rPr lang="en-US" sz="1200" dirty="0"/>
              <a:t>Bicycle Helmets, Seatbelts, Airbags</a:t>
            </a:r>
          </a:p>
        </p:txBody>
      </p:sp>
      <p:sp>
        <p:nvSpPr>
          <p:cNvPr id="55" name="TextBox 54">
            <a:extLst>
              <a:ext uri="{FF2B5EF4-FFF2-40B4-BE49-F238E27FC236}">
                <a16:creationId xmlns:a16="http://schemas.microsoft.com/office/drawing/2014/main" id="{FF536A4D-9DB8-3D9E-51E2-8CB2006F23DE}"/>
              </a:ext>
            </a:extLst>
          </p:cNvPr>
          <p:cNvSpPr txBox="1"/>
          <p:nvPr/>
        </p:nvSpPr>
        <p:spPr>
          <a:xfrm>
            <a:off x="5740273" y="4068293"/>
            <a:ext cx="5176417" cy="677108"/>
          </a:xfrm>
          <a:prstGeom prst="rect">
            <a:avLst/>
          </a:prstGeom>
          <a:noFill/>
        </p:spPr>
        <p:txBody>
          <a:bodyPr wrap="square" rtlCol="0">
            <a:spAutoFit/>
          </a:bodyPr>
          <a:lstStyle/>
          <a:p>
            <a:r>
              <a:rPr lang="en-US" sz="1400" b="1" dirty="0"/>
              <a:t>Change the Way People Travel.</a:t>
            </a:r>
          </a:p>
          <a:p>
            <a:r>
              <a:rPr lang="en-US" sz="1200" dirty="0"/>
              <a:t>Education Campaigns, Marked Crosswalks, Pedestrian Crossing Buttons, Sharrows, Permissive Signal Phases, Signage</a:t>
            </a:r>
          </a:p>
        </p:txBody>
      </p:sp>
      <p:sp>
        <p:nvSpPr>
          <p:cNvPr id="56" name="TextBox 55">
            <a:extLst>
              <a:ext uri="{FF2B5EF4-FFF2-40B4-BE49-F238E27FC236}">
                <a16:creationId xmlns:a16="http://schemas.microsoft.com/office/drawing/2014/main" id="{27EEABF1-FD35-07D7-DE9D-50DF60586898}"/>
              </a:ext>
            </a:extLst>
          </p:cNvPr>
          <p:cNvSpPr txBox="1"/>
          <p:nvPr/>
        </p:nvSpPr>
        <p:spPr>
          <a:xfrm>
            <a:off x="6149694" y="3363633"/>
            <a:ext cx="4814332" cy="677108"/>
          </a:xfrm>
          <a:prstGeom prst="rect">
            <a:avLst/>
          </a:prstGeom>
          <a:noFill/>
        </p:spPr>
        <p:txBody>
          <a:bodyPr wrap="square" rtlCol="0">
            <a:spAutoFit/>
          </a:bodyPr>
          <a:lstStyle/>
          <a:p>
            <a:r>
              <a:rPr lang="en-US" sz="1400" b="1" dirty="0"/>
              <a:t>Isolate People from Traffic Conflicts.</a:t>
            </a:r>
          </a:p>
          <a:p>
            <a:r>
              <a:rPr lang="en-US" sz="1200" dirty="0"/>
              <a:t>Sidewalks, Protected Bikeways, Curbs, Bollards, Traffic Diverters, Pedestrian-Prioritized Signals, Speed Humps, Chicanes</a:t>
            </a:r>
          </a:p>
        </p:txBody>
      </p:sp>
      <p:sp>
        <p:nvSpPr>
          <p:cNvPr id="57" name="TextBox 56">
            <a:extLst>
              <a:ext uri="{FF2B5EF4-FFF2-40B4-BE49-F238E27FC236}">
                <a16:creationId xmlns:a16="http://schemas.microsoft.com/office/drawing/2014/main" id="{FBE92F5A-5851-C04A-087C-7FE10B4874CF}"/>
              </a:ext>
            </a:extLst>
          </p:cNvPr>
          <p:cNvSpPr txBox="1"/>
          <p:nvPr/>
        </p:nvSpPr>
        <p:spPr>
          <a:xfrm>
            <a:off x="6967574" y="1967289"/>
            <a:ext cx="4296172" cy="677108"/>
          </a:xfrm>
          <a:prstGeom prst="rect">
            <a:avLst/>
          </a:prstGeom>
          <a:noFill/>
        </p:spPr>
        <p:txBody>
          <a:bodyPr wrap="square" rtlCol="0">
            <a:spAutoFit/>
          </a:bodyPr>
          <a:lstStyle/>
          <a:p>
            <a:r>
              <a:rPr lang="en-US" sz="1400" b="1" dirty="0"/>
              <a:t>Physically Remove Traffic Hazards.</a:t>
            </a:r>
          </a:p>
          <a:p>
            <a:r>
              <a:rPr lang="en-US" sz="1200" dirty="0"/>
              <a:t>Pedestrian Streets, Offstreet Paths, Scramble Crossings, Dedicated Transitways, Automated Speed Limiters</a:t>
            </a:r>
          </a:p>
        </p:txBody>
      </p:sp>
      <p:sp>
        <p:nvSpPr>
          <p:cNvPr id="58" name="TextBox 57">
            <a:extLst>
              <a:ext uri="{FF2B5EF4-FFF2-40B4-BE49-F238E27FC236}">
                <a16:creationId xmlns:a16="http://schemas.microsoft.com/office/drawing/2014/main" id="{C5AC6C10-FB72-0211-138F-ADFC7FC3F7B5}"/>
              </a:ext>
            </a:extLst>
          </p:cNvPr>
          <p:cNvSpPr txBox="1"/>
          <p:nvPr/>
        </p:nvSpPr>
        <p:spPr>
          <a:xfrm>
            <a:off x="6545934" y="2651699"/>
            <a:ext cx="4814332" cy="677108"/>
          </a:xfrm>
          <a:prstGeom prst="rect">
            <a:avLst/>
          </a:prstGeom>
          <a:noFill/>
        </p:spPr>
        <p:txBody>
          <a:bodyPr wrap="square" rtlCol="0">
            <a:spAutoFit/>
          </a:bodyPr>
          <a:lstStyle/>
          <a:p>
            <a:r>
              <a:rPr lang="en-US" sz="1400" b="1" dirty="0"/>
              <a:t>Replace with Lesser Hazards.</a:t>
            </a:r>
          </a:p>
          <a:p>
            <a:r>
              <a:rPr lang="en-US" sz="1200" dirty="0"/>
              <a:t>Home Zones, Shared Streets, Neighborhood Greenways, Roundabouts, Automated Speed Enforcement </a:t>
            </a:r>
          </a:p>
        </p:txBody>
      </p:sp>
      <p:grpSp>
        <p:nvGrpSpPr>
          <p:cNvPr id="59" name="Group 58">
            <a:extLst>
              <a:ext uri="{FF2B5EF4-FFF2-40B4-BE49-F238E27FC236}">
                <a16:creationId xmlns:a16="http://schemas.microsoft.com/office/drawing/2014/main" id="{E9EBEF99-75F5-41F2-DD34-F1BED9D76386}"/>
              </a:ext>
            </a:extLst>
          </p:cNvPr>
          <p:cNvGrpSpPr/>
          <p:nvPr/>
        </p:nvGrpSpPr>
        <p:grpSpPr>
          <a:xfrm>
            <a:off x="6652059" y="2083255"/>
            <a:ext cx="315515" cy="441325"/>
            <a:chOff x="6310313" y="1501775"/>
            <a:chExt cx="315515" cy="441325"/>
          </a:xfrm>
        </p:grpSpPr>
        <p:cxnSp>
          <p:nvCxnSpPr>
            <p:cNvPr id="60" name="Straight Connector 59">
              <a:extLst>
                <a:ext uri="{FF2B5EF4-FFF2-40B4-BE49-F238E27FC236}">
                  <a16:creationId xmlns:a16="http://schemas.microsoft.com/office/drawing/2014/main" id="{5133C5E0-9B79-BAC3-785D-72FF3B33D218}"/>
                </a:ext>
              </a:extLst>
            </p:cNvPr>
            <p:cNvCxnSpPr>
              <a:cxnSpLocks/>
            </p:cNvCxnSpPr>
            <p:nvPr/>
          </p:nvCxnSpPr>
          <p:spPr>
            <a:xfrm>
              <a:off x="6310313" y="1724363"/>
              <a:ext cx="315515"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AEFD452-319C-AF33-6388-245A9B837E3B}"/>
                </a:ext>
              </a:extLst>
            </p:cNvPr>
            <p:cNvCxnSpPr>
              <a:cxnSpLocks/>
            </p:cNvCxnSpPr>
            <p:nvPr/>
          </p:nvCxnSpPr>
          <p:spPr>
            <a:xfrm flipV="1">
              <a:off x="6625828" y="1501775"/>
              <a:ext cx="0" cy="441325"/>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1C6180FD-2A86-3EC9-3315-5AB13EC34D56}"/>
              </a:ext>
            </a:extLst>
          </p:cNvPr>
          <p:cNvGrpSpPr/>
          <p:nvPr/>
        </p:nvGrpSpPr>
        <p:grpSpPr>
          <a:xfrm>
            <a:off x="6242827" y="2769590"/>
            <a:ext cx="315515" cy="441325"/>
            <a:chOff x="6310313" y="1501775"/>
            <a:chExt cx="315515" cy="441325"/>
          </a:xfrm>
        </p:grpSpPr>
        <p:cxnSp>
          <p:nvCxnSpPr>
            <p:cNvPr id="63" name="Straight Connector 62">
              <a:extLst>
                <a:ext uri="{FF2B5EF4-FFF2-40B4-BE49-F238E27FC236}">
                  <a16:creationId xmlns:a16="http://schemas.microsoft.com/office/drawing/2014/main" id="{2720947B-E69F-0C33-3BC0-3EFEBC0CD820}"/>
                </a:ext>
              </a:extLst>
            </p:cNvPr>
            <p:cNvCxnSpPr>
              <a:cxnSpLocks/>
            </p:cNvCxnSpPr>
            <p:nvPr/>
          </p:nvCxnSpPr>
          <p:spPr>
            <a:xfrm>
              <a:off x="6310313" y="1724363"/>
              <a:ext cx="315515"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E86A774-E1C6-0379-C745-07AADDB8E0A4}"/>
                </a:ext>
              </a:extLst>
            </p:cNvPr>
            <p:cNvCxnSpPr>
              <a:cxnSpLocks/>
            </p:cNvCxnSpPr>
            <p:nvPr/>
          </p:nvCxnSpPr>
          <p:spPr>
            <a:xfrm flipV="1">
              <a:off x="6625828" y="1501775"/>
              <a:ext cx="0" cy="441325"/>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04C1F0A5-FE40-DB28-1B1B-8B59F3E1F126}"/>
              </a:ext>
            </a:extLst>
          </p:cNvPr>
          <p:cNvGrpSpPr/>
          <p:nvPr/>
        </p:nvGrpSpPr>
        <p:grpSpPr>
          <a:xfrm>
            <a:off x="5834179" y="3486288"/>
            <a:ext cx="315515" cy="441325"/>
            <a:chOff x="6310313" y="1501775"/>
            <a:chExt cx="315515" cy="441325"/>
          </a:xfrm>
        </p:grpSpPr>
        <p:cxnSp>
          <p:nvCxnSpPr>
            <p:cNvPr id="66" name="Straight Connector 65">
              <a:extLst>
                <a:ext uri="{FF2B5EF4-FFF2-40B4-BE49-F238E27FC236}">
                  <a16:creationId xmlns:a16="http://schemas.microsoft.com/office/drawing/2014/main" id="{83C40E74-059D-6194-3B15-3B447637951B}"/>
                </a:ext>
              </a:extLst>
            </p:cNvPr>
            <p:cNvCxnSpPr>
              <a:cxnSpLocks/>
            </p:cNvCxnSpPr>
            <p:nvPr/>
          </p:nvCxnSpPr>
          <p:spPr>
            <a:xfrm>
              <a:off x="6310313" y="1724363"/>
              <a:ext cx="315515"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B939637-2B86-AE98-D574-56B036564D48}"/>
                </a:ext>
              </a:extLst>
            </p:cNvPr>
            <p:cNvCxnSpPr>
              <a:cxnSpLocks/>
            </p:cNvCxnSpPr>
            <p:nvPr/>
          </p:nvCxnSpPr>
          <p:spPr>
            <a:xfrm flipV="1">
              <a:off x="6625828" y="1501775"/>
              <a:ext cx="0" cy="441325"/>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167E4F61-B246-6C42-98B4-4F270E7E5B21}"/>
              </a:ext>
            </a:extLst>
          </p:cNvPr>
          <p:cNvGrpSpPr/>
          <p:nvPr/>
        </p:nvGrpSpPr>
        <p:grpSpPr>
          <a:xfrm>
            <a:off x="5453496" y="4168718"/>
            <a:ext cx="315515" cy="441325"/>
            <a:chOff x="6310313" y="1501775"/>
            <a:chExt cx="315515" cy="441325"/>
          </a:xfrm>
        </p:grpSpPr>
        <p:cxnSp>
          <p:nvCxnSpPr>
            <p:cNvPr id="69" name="Straight Connector 68">
              <a:extLst>
                <a:ext uri="{FF2B5EF4-FFF2-40B4-BE49-F238E27FC236}">
                  <a16:creationId xmlns:a16="http://schemas.microsoft.com/office/drawing/2014/main" id="{1AC0E4B9-D82E-1833-8215-A961B48B854D}"/>
                </a:ext>
              </a:extLst>
            </p:cNvPr>
            <p:cNvCxnSpPr>
              <a:cxnSpLocks/>
            </p:cNvCxnSpPr>
            <p:nvPr/>
          </p:nvCxnSpPr>
          <p:spPr>
            <a:xfrm>
              <a:off x="6310313" y="1724363"/>
              <a:ext cx="315515"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8306439-E696-E1F0-C254-D4E081586E53}"/>
                </a:ext>
              </a:extLst>
            </p:cNvPr>
            <p:cNvCxnSpPr>
              <a:cxnSpLocks/>
            </p:cNvCxnSpPr>
            <p:nvPr/>
          </p:nvCxnSpPr>
          <p:spPr>
            <a:xfrm flipV="1">
              <a:off x="6625828" y="1501775"/>
              <a:ext cx="0" cy="441325"/>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2D1D3D96-A3F6-3681-CD30-CDBE35749F15}"/>
              </a:ext>
            </a:extLst>
          </p:cNvPr>
          <p:cNvGrpSpPr/>
          <p:nvPr/>
        </p:nvGrpSpPr>
        <p:grpSpPr>
          <a:xfrm>
            <a:off x="5002753" y="4902482"/>
            <a:ext cx="315515" cy="441325"/>
            <a:chOff x="6310313" y="1501775"/>
            <a:chExt cx="315515" cy="441325"/>
          </a:xfrm>
        </p:grpSpPr>
        <p:cxnSp>
          <p:nvCxnSpPr>
            <p:cNvPr id="72" name="Straight Connector 71">
              <a:extLst>
                <a:ext uri="{FF2B5EF4-FFF2-40B4-BE49-F238E27FC236}">
                  <a16:creationId xmlns:a16="http://schemas.microsoft.com/office/drawing/2014/main" id="{CECF40CB-C647-F38B-9EF6-1891D072BB4D}"/>
                </a:ext>
              </a:extLst>
            </p:cNvPr>
            <p:cNvCxnSpPr>
              <a:cxnSpLocks/>
            </p:cNvCxnSpPr>
            <p:nvPr/>
          </p:nvCxnSpPr>
          <p:spPr>
            <a:xfrm>
              <a:off x="6310313" y="1724363"/>
              <a:ext cx="315515"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99935B9-4C7E-B367-AFE4-DD0ED5F68C11}"/>
                </a:ext>
              </a:extLst>
            </p:cNvPr>
            <p:cNvCxnSpPr>
              <a:cxnSpLocks/>
            </p:cNvCxnSpPr>
            <p:nvPr/>
          </p:nvCxnSpPr>
          <p:spPr>
            <a:xfrm flipV="1">
              <a:off x="6625828" y="1501775"/>
              <a:ext cx="0" cy="441325"/>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75" name="Freeform: Shape 74">
            <a:extLst>
              <a:ext uri="{FF2B5EF4-FFF2-40B4-BE49-F238E27FC236}">
                <a16:creationId xmlns:a16="http://schemas.microsoft.com/office/drawing/2014/main" id="{86021E30-810B-B794-E23E-88803F484ACD}"/>
              </a:ext>
            </a:extLst>
          </p:cNvPr>
          <p:cNvSpPr/>
          <p:nvPr/>
        </p:nvSpPr>
        <p:spPr>
          <a:xfrm>
            <a:off x="1707911" y="1982733"/>
            <a:ext cx="426788" cy="3609258"/>
          </a:xfrm>
          <a:custGeom>
            <a:avLst/>
            <a:gdLst>
              <a:gd name="connsiteX0" fmla="*/ 0 w 122948"/>
              <a:gd name="connsiteY0" fmla="*/ 0 h 3983784"/>
              <a:gd name="connsiteX1" fmla="*/ 122948 w 122948"/>
              <a:gd name="connsiteY1" fmla="*/ 0 h 3983784"/>
              <a:gd name="connsiteX2" fmla="*/ 122948 w 122948"/>
              <a:gd name="connsiteY2" fmla="*/ 3983785 h 3983784"/>
              <a:gd name="connsiteX3" fmla="*/ 0 w 122948"/>
              <a:gd name="connsiteY3" fmla="*/ 3983785 h 3983784"/>
            </a:gdLst>
            <a:ahLst/>
            <a:cxnLst>
              <a:cxn ang="0">
                <a:pos x="connsiteX0" y="connsiteY0"/>
              </a:cxn>
              <a:cxn ang="0">
                <a:pos x="connsiteX1" y="connsiteY1"/>
              </a:cxn>
              <a:cxn ang="0">
                <a:pos x="connsiteX2" y="connsiteY2"/>
              </a:cxn>
              <a:cxn ang="0">
                <a:pos x="connsiteX3" y="connsiteY3"/>
              </a:cxn>
            </a:cxnLst>
            <a:rect l="l" t="t" r="r" b="b"/>
            <a:pathLst>
              <a:path w="122948" h="3983784">
                <a:moveTo>
                  <a:pt x="0" y="0"/>
                </a:moveTo>
                <a:lnTo>
                  <a:pt x="122948" y="0"/>
                </a:lnTo>
                <a:lnTo>
                  <a:pt x="122948" y="3983785"/>
                </a:lnTo>
                <a:lnTo>
                  <a:pt x="0" y="3983785"/>
                </a:lnTo>
                <a:close/>
              </a:path>
            </a:pathLst>
          </a:custGeom>
          <a:gradFill>
            <a:gsLst>
              <a:gs pos="0">
                <a:schemeClr val="accent4"/>
              </a:gs>
              <a:gs pos="25000">
                <a:srgbClr val="B65316"/>
              </a:gs>
              <a:gs pos="50000">
                <a:srgbClr val="7F7F7F"/>
              </a:gs>
              <a:gs pos="75000">
                <a:schemeClr val="accent1"/>
              </a:gs>
              <a:gs pos="100000">
                <a:schemeClr val="tx2"/>
              </a:gs>
            </a:gsLst>
            <a:lin ang="16200000" scaled="1"/>
          </a:gradFill>
          <a:ln w="0"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5623F31-54A8-5DB9-597A-59A165F0C5AD}"/>
              </a:ext>
            </a:extLst>
          </p:cNvPr>
          <p:cNvSpPr txBox="1">
            <a:spLocks/>
          </p:cNvSpPr>
          <p:nvPr/>
        </p:nvSpPr>
        <p:spPr>
          <a:xfrm>
            <a:off x="872838" y="77788"/>
            <a:ext cx="10414000" cy="1012825"/>
          </a:xfrm>
          <a:prstGeom prst="rect">
            <a:avLst/>
          </a:prstGeom>
        </p:spPr>
        <p:txBody>
          <a:bodyPr vert="horz" lIns="91440" tIns="45720" rIns="91440" bIns="45720" rtlCol="0" anchor="ctr" anchorCtr="0">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3800" i="1" dirty="0">
                <a:solidFill>
                  <a:schemeClr val="bg1"/>
                </a:solidFill>
                <a:latin typeface="Arial" panose="020B0604020202020204" pitchFamily="34" charset="0"/>
                <a:cs typeface="Arial" panose="020B0604020202020204" pitchFamily="34" charset="0"/>
              </a:rPr>
              <a:t>Hierarchy of Street Safety Controls</a:t>
            </a:r>
          </a:p>
        </p:txBody>
      </p:sp>
    </p:spTree>
    <p:extLst>
      <p:ext uri="{BB962C8B-B14F-4D97-AF65-F5344CB8AC3E}">
        <p14:creationId xmlns:p14="http://schemas.microsoft.com/office/powerpoint/2010/main" val="3605389315"/>
      </p:ext>
    </p:extLst>
  </p:cSld>
  <p:clrMapOvr>
    <a:masterClrMapping/>
  </p:clrMapOvr>
</p:sld>
</file>

<file path=ppt/theme/theme1.xml><?xml version="1.0" encoding="utf-8"?>
<a:theme xmlns:a="http://schemas.openxmlformats.org/drawingml/2006/main" name="Custom">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TransportationSympoTemplate.pptx" id="{639FFCA1-88E6-40A8-96F5-A8C354CF6456}" vid="{DD1FDF0C-EE61-4F1D-A51A-DB0F5BD2F5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A6A711-2C3F-4EC0-B88B-62D7408511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E98C35-9ECE-4425-BCBA-00E118C705CE}">
  <ds:schemaRefs>
    <ds:schemaRef ds:uri="16c05727-aa75-4e4a-9b5f-8a80a1165891"/>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schemas.microsoft.com/sharepoint/v3"/>
    <ds:schemaRef ds:uri="230e9df3-be65-4c73-a93b-d1236ebd677e"/>
    <ds:schemaRef ds:uri="http://purl.org/dc/term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45A8381C-73EB-48EA-B45F-7B7C8C7DF409}">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1576</TotalTime>
  <Words>2649</Words>
  <Application>Microsoft Office PowerPoint</Application>
  <PresentationFormat>Widescreen</PresentationFormat>
  <Paragraphs>342</Paragraphs>
  <Slides>41</Slides>
  <Notes>30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Aptos</vt:lpstr>
      <vt:lpstr>Aptos Display</vt:lpstr>
      <vt:lpstr>Arial</vt:lpstr>
      <vt:lpstr>Arial Narrow</vt:lpstr>
      <vt:lpstr>Calibri</vt:lpstr>
      <vt:lpstr>Calibri Light</vt:lpstr>
      <vt:lpstr>Century Gothic</vt:lpstr>
      <vt:lpstr>Corbel</vt:lpstr>
      <vt:lpstr>Courier New</vt:lpstr>
      <vt:lpstr>Symbol</vt:lpstr>
      <vt:lpstr>Tenorite</vt:lpstr>
      <vt:lpstr>Times New Roman</vt:lpstr>
      <vt:lpstr>Wingdings</vt:lpstr>
      <vt:lpstr>Custom</vt:lpstr>
      <vt:lpstr>PowerPoint Presentation</vt:lpstr>
      <vt:lpstr>PowerPoint Presentation</vt:lpstr>
      <vt:lpstr>PowerPoint Presentation</vt:lpstr>
      <vt:lpstr>PowerPoint Presentation</vt:lpstr>
      <vt:lpstr>“… implementing the Safe System Approach”  What does that mean?</vt:lpstr>
      <vt:lpstr>PowerPoint Presentation</vt:lpstr>
      <vt:lpstr>PowerPoint Presentation</vt:lpstr>
      <vt:lpstr>PowerPoint Presentation</vt:lpstr>
      <vt:lpstr>PowerPoint Presentation</vt:lpstr>
      <vt:lpstr>What’s Old is New</vt:lpstr>
      <vt:lpstr>Slide Title</vt:lpstr>
      <vt:lpstr>PowerPoint Presentation</vt:lpstr>
      <vt:lpstr>PowerPoint Presentation</vt:lpstr>
      <vt:lpstr>PowerPoint Presentation</vt:lpstr>
      <vt:lpstr>PowerPoint Presentation</vt:lpstr>
      <vt:lpstr>Protected Left Turn Signal Phasing </vt:lpstr>
      <vt:lpstr>PowerPoint Presentation</vt:lpstr>
      <vt:lpstr>PowerPoint Presentation</vt:lpstr>
      <vt:lpstr>PowerPoint Presentation</vt:lpstr>
      <vt:lpstr>PowerPoint Presentation</vt:lpstr>
      <vt:lpstr>Background – International Perspectives</vt:lpstr>
      <vt:lpstr>PowerPoint Presentation</vt:lpstr>
      <vt:lpstr>Project-Based Alignment Framework</vt:lpstr>
      <vt:lpstr>Managing Expectations</vt:lpstr>
      <vt:lpstr>PowerPoint Presentation</vt:lpstr>
      <vt:lpstr>Exposure</vt:lpstr>
      <vt:lpstr>Project-Based Alignment Framework:  Exposure Scoring Matrix</vt:lpstr>
      <vt:lpstr>Likelihood</vt:lpstr>
      <vt:lpstr>Risk Factors – Motor Vehicles</vt:lpstr>
      <vt:lpstr>Risk Factors – Pedestrians &amp; Bicycles</vt:lpstr>
      <vt:lpstr>Severity</vt:lpstr>
      <vt:lpstr>Severity Scoring</vt:lpstr>
      <vt:lpstr>Alignment Scoring Matrix</vt:lpstr>
      <vt:lpstr>Reality Check</vt:lpstr>
      <vt:lpstr>Application to Support Road Safety Audits</vt:lpstr>
      <vt:lpstr>PowerPoint Presentation</vt:lpstr>
      <vt:lpstr>PowerPoint Presentation</vt:lpstr>
      <vt:lpstr>PowerPoint Presentation</vt:lpstr>
      <vt:lpstr>PowerPoint Presentation</vt:lpstr>
      <vt:lpstr>PowerPoint Presentation</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Quigley, Robert</dc:creator>
  <cp:lastModifiedBy>Moore, Elliott (FHWA)</cp:lastModifiedBy>
  <cp:revision>29</cp:revision>
  <dcterms:created xsi:type="dcterms:W3CDTF">2024-05-02T17:40:31Z</dcterms:created>
  <dcterms:modified xsi:type="dcterms:W3CDTF">2024-06-13T19:33:57Z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