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Lst>
  <p:notesMasterIdLst>
    <p:notesMasterId r:id="rId58"/>
  </p:notesMasterIdLst>
  <p:sldIdLst>
    <p:sldId id="271" r:id="rId4"/>
    <p:sldId id="3984" r:id="rId5"/>
    <p:sldId id="3995" r:id="rId6"/>
    <p:sldId id="884" r:id="rId7"/>
    <p:sldId id="4001" r:id="rId8"/>
    <p:sldId id="277" r:id="rId9"/>
    <p:sldId id="290" r:id="rId10"/>
    <p:sldId id="1933" r:id="rId11"/>
    <p:sldId id="284" r:id="rId12"/>
    <p:sldId id="289" r:id="rId13"/>
    <p:sldId id="291" r:id="rId14"/>
    <p:sldId id="292" r:id="rId15"/>
    <p:sldId id="282" r:id="rId16"/>
    <p:sldId id="283" r:id="rId17"/>
    <p:sldId id="293" r:id="rId18"/>
    <p:sldId id="281" r:id="rId19"/>
    <p:sldId id="280" r:id="rId20"/>
    <p:sldId id="279" r:id="rId21"/>
    <p:sldId id="278" r:id="rId22"/>
    <p:sldId id="285" r:id="rId23"/>
    <p:sldId id="288" r:id="rId24"/>
    <p:sldId id="294" r:id="rId25"/>
    <p:sldId id="286" r:id="rId26"/>
    <p:sldId id="4002" r:id="rId27"/>
    <p:sldId id="2000" r:id="rId28"/>
    <p:sldId id="4000" r:id="rId29"/>
    <p:sldId id="2014" r:id="rId30"/>
    <p:sldId id="1935" r:id="rId31"/>
    <p:sldId id="1938" r:id="rId32"/>
    <p:sldId id="1940" r:id="rId33"/>
    <p:sldId id="1941" r:id="rId34"/>
    <p:sldId id="1942" r:id="rId35"/>
    <p:sldId id="1944" r:id="rId36"/>
    <p:sldId id="1945" r:id="rId37"/>
    <p:sldId id="1946" r:id="rId38"/>
    <p:sldId id="1947" r:id="rId39"/>
    <p:sldId id="1948" r:id="rId40"/>
    <p:sldId id="1949" r:id="rId41"/>
    <p:sldId id="1950" r:id="rId42"/>
    <p:sldId id="1951" r:id="rId43"/>
    <p:sldId id="4003" r:id="rId44"/>
    <p:sldId id="3998" r:id="rId45"/>
    <p:sldId id="342" r:id="rId46"/>
    <p:sldId id="3994" r:id="rId47"/>
    <p:sldId id="3997" r:id="rId48"/>
    <p:sldId id="315" r:id="rId49"/>
    <p:sldId id="3993" r:id="rId50"/>
    <p:sldId id="268" r:id="rId51"/>
    <p:sldId id="269" r:id="rId52"/>
    <p:sldId id="3988" r:id="rId53"/>
    <p:sldId id="3990" r:id="rId54"/>
    <p:sldId id="3989" r:id="rId55"/>
    <p:sldId id="306" r:id="rId56"/>
    <p:sldId id="3992"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DOT Compass" id="{7327B305-3C68-497C-8A3C-E794E65880F1}">
          <p14:sldIdLst/>
        </p14:section>
        <p14:section name="Title Slide" id="{75303A92-F9C0-4D35-A68E-D89012F10246}">
          <p14:sldIdLst>
            <p14:sldId id="271"/>
          </p14:sldIdLst>
        </p14:section>
        <p14:section name="Objectives" id="{28EA5827-E1F5-4C45-BAB6-0060112B5903}">
          <p14:sldIdLst>
            <p14:sldId id="3984"/>
            <p14:sldId id="3995"/>
            <p14:sldId id="884"/>
          </p14:sldIdLst>
        </p14:section>
        <p14:section name="Untitled Section" id="{EF80ED67-747A-4577-A34A-332F4C38B22D}">
          <p14:sldIdLst>
            <p14:sldId id="4001"/>
            <p14:sldId id="277"/>
            <p14:sldId id="290"/>
            <p14:sldId id="1933"/>
            <p14:sldId id="284"/>
            <p14:sldId id="289"/>
            <p14:sldId id="291"/>
            <p14:sldId id="292"/>
            <p14:sldId id="282"/>
            <p14:sldId id="283"/>
            <p14:sldId id="293"/>
            <p14:sldId id="281"/>
            <p14:sldId id="280"/>
            <p14:sldId id="279"/>
            <p14:sldId id="278"/>
            <p14:sldId id="285"/>
            <p14:sldId id="288"/>
            <p14:sldId id="294"/>
            <p14:sldId id="286"/>
            <p14:sldId id="4002"/>
            <p14:sldId id="2000"/>
            <p14:sldId id="4000"/>
            <p14:sldId id="2014"/>
            <p14:sldId id="1935"/>
            <p14:sldId id="1938"/>
            <p14:sldId id="1940"/>
            <p14:sldId id="1941"/>
            <p14:sldId id="1942"/>
            <p14:sldId id="1944"/>
            <p14:sldId id="1945"/>
            <p14:sldId id="1946"/>
            <p14:sldId id="1947"/>
            <p14:sldId id="1948"/>
            <p14:sldId id="1949"/>
            <p14:sldId id="1950"/>
            <p14:sldId id="1951"/>
            <p14:sldId id="4003"/>
            <p14:sldId id="3998"/>
            <p14:sldId id="342"/>
            <p14:sldId id="3994"/>
            <p14:sldId id="3997"/>
            <p14:sldId id="315"/>
            <p14:sldId id="3993"/>
            <p14:sldId id="268"/>
            <p14:sldId id="269"/>
            <p14:sldId id="3988"/>
            <p14:sldId id="3990"/>
            <p14:sldId id="3989"/>
            <p14:sldId id="306"/>
          </p14:sldIdLst>
        </p14:section>
        <p14:section name="Header" id="{518C5250-AFA3-4829-AECB-E998F38165FA}">
          <p14:sldIdLst>
            <p14:sldId id="3992"/>
          </p14:sldIdLst>
        </p14:section>
        <p14:section name="Contact Us" id="{D15A80AB-48EF-4147-A680-F310804A16F3}">
          <p14:sldIdLst/>
        </p14:section>
        <p14:section name="FDOT Compass" id="{ED9FDA1E-26B0-48FB-AF3B-550DA228064E}">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FF3B9B-82B7-97D1-6AF4-F7021ECFC505}" name="Nicholas Inniss" initials="NI" userId="S::ninniss@elementeg.com::d0f310b0-4b43-4c2c-8410-2fb4e0c41b7d" providerId="AD"/>
  <p188:author id="{A4D38DB6-CD34-2F39-5489-F18E3ED28154}" name="Sayna Movahedi" initials="SM" userId="S::smovahedi@elementeg.com::f2fb1fab-a1cc-4f32-90e9-6cffb0a81826" providerId="AD"/>
  <p188:author id="{0B0531F0-3533-AC35-3C23-C495610FA270}" name="Lynn Decker" initials="LD" userId="S::ldecker@elementeg.com::65e2d6f2-c440-4881-8e3f-4836378c822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8D41"/>
    <a:srgbClr val="234487"/>
    <a:srgbClr val="152F55"/>
    <a:srgbClr val="FFFFFF"/>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22C860-2F18-4C7A-9918-AEE648E4A8E9}" v="37" dt="2024-06-04T21:46:35.7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67" autoAdjust="0"/>
    <p:restoredTop sz="80837" autoAdjust="0"/>
  </p:normalViewPr>
  <p:slideViewPr>
    <p:cSldViewPr snapToGrid="0">
      <p:cViewPr varScale="1">
        <p:scale>
          <a:sx n="54" d="100"/>
          <a:sy n="54" d="100"/>
        </p:scale>
        <p:origin x="968" y="4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microsoft.com/office/2018/10/relationships/authors" Target="author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file:///C:\Drive%20E\Work\Research\FDOT%20D7%20Before-After\Speed\Speed%20-%20Before%20-%20After%20-%20Combined.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view3D>
    <c:floor>
      <c:thickness val="0"/>
    </c:floor>
    <c:sideWall>
      <c:thickness val="0"/>
    </c:sideWall>
    <c:backWall>
      <c:thickness val="0"/>
    </c:backWall>
    <c:plotArea>
      <c:layout/>
      <c:bar3DChart>
        <c:barDir val="col"/>
        <c:grouping val="standar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AB7F-4B9B-BCBD-D24DB2EB7ECA}"/>
            </c:ext>
          </c:extLst>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AB7F-4B9B-BCBD-D24DB2EB7ECA}"/>
            </c:ext>
          </c:extLst>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AB7F-4B9B-BCBD-D24DB2EB7ECA}"/>
            </c:ext>
          </c:extLst>
        </c:ser>
        <c:dLbls>
          <c:showLegendKey val="0"/>
          <c:showVal val="0"/>
          <c:showCatName val="0"/>
          <c:showSerName val="0"/>
          <c:showPercent val="0"/>
          <c:showBubbleSize val="0"/>
        </c:dLbls>
        <c:gapWidth val="150"/>
        <c:shape val="box"/>
        <c:axId val="352680824"/>
        <c:axId val="352676904"/>
        <c:axId val="249021872"/>
      </c:bar3DChart>
      <c:catAx>
        <c:axId val="352680824"/>
        <c:scaling>
          <c:orientation val="minMax"/>
        </c:scaling>
        <c:delete val="0"/>
        <c:axPos val="b"/>
        <c:numFmt formatCode="General" sourceLinked="1"/>
        <c:majorTickMark val="out"/>
        <c:minorTickMark val="none"/>
        <c:tickLblPos val="nextTo"/>
        <c:crossAx val="352676904"/>
        <c:crosses val="autoZero"/>
        <c:auto val="1"/>
        <c:lblAlgn val="ctr"/>
        <c:lblOffset val="100"/>
        <c:noMultiLvlLbl val="0"/>
      </c:catAx>
      <c:valAx>
        <c:axId val="352676904"/>
        <c:scaling>
          <c:orientation val="minMax"/>
        </c:scaling>
        <c:delete val="0"/>
        <c:axPos val="l"/>
        <c:majorGridlines/>
        <c:numFmt formatCode="General" sourceLinked="1"/>
        <c:majorTickMark val="out"/>
        <c:minorTickMark val="none"/>
        <c:tickLblPos val="nextTo"/>
        <c:crossAx val="352680824"/>
        <c:crosses val="autoZero"/>
        <c:crossBetween val="between"/>
      </c:valAx>
      <c:serAx>
        <c:axId val="249021872"/>
        <c:scaling>
          <c:orientation val="minMax"/>
        </c:scaling>
        <c:delete val="0"/>
        <c:axPos val="b"/>
        <c:majorTickMark val="out"/>
        <c:minorTickMark val="none"/>
        <c:tickLblPos val="nextTo"/>
        <c:crossAx val="352676904"/>
        <c:crosses val="autoZero"/>
      </c:ser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US" sz="1200" b="1" dirty="0">
                <a:solidFill>
                  <a:schemeClr val="tx1"/>
                </a:solidFill>
              </a:rPr>
              <a:t>Average</a:t>
            </a:r>
            <a:r>
              <a:rPr lang="en-US" sz="1200" b="1" baseline="0" dirty="0">
                <a:solidFill>
                  <a:schemeClr val="tx1"/>
                </a:solidFill>
              </a:rPr>
              <a:t> Turning Speed</a:t>
            </a:r>
            <a:endParaRPr lang="en-US" sz="1200" b="1" dirty="0">
              <a:solidFill>
                <a:schemeClr val="tx1"/>
              </a:solidFill>
            </a:endParaRP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Sheet9!$B$37</c:f>
              <c:strCache>
                <c:ptCount val="1"/>
                <c:pt idx="0">
                  <c:v>Before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Sheet9!$A$53:$A$55</c:f>
              <c:strCache>
                <c:ptCount val="3"/>
                <c:pt idx="0">
                  <c:v>Overall</c:v>
                </c:pt>
                <c:pt idx="1">
                  <c:v>Day</c:v>
                </c:pt>
                <c:pt idx="2">
                  <c:v>Night</c:v>
                </c:pt>
              </c:strCache>
            </c:strRef>
          </c:cat>
          <c:val>
            <c:numRef>
              <c:f>Sheet9!$B$53:$B$55</c:f>
              <c:numCache>
                <c:formatCode>0.0</c:formatCode>
                <c:ptCount val="3"/>
                <c:pt idx="0" formatCode="General">
                  <c:v>19.3</c:v>
                </c:pt>
                <c:pt idx="1">
                  <c:v>19.41</c:v>
                </c:pt>
                <c:pt idx="2">
                  <c:v>19.329999999999998</c:v>
                </c:pt>
              </c:numCache>
            </c:numRef>
          </c:val>
          <c:extLst>
            <c:ext xmlns:c16="http://schemas.microsoft.com/office/drawing/2014/chart" uri="{C3380CC4-5D6E-409C-BE32-E72D297353CC}">
              <c16:uniqueId val="{00000000-D8BC-45D6-BE5F-FDB015725E1E}"/>
            </c:ext>
          </c:extLst>
        </c:ser>
        <c:ser>
          <c:idx val="1"/>
          <c:order val="1"/>
          <c:tx>
            <c:strRef>
              <c:f>Sheet9!$C$37</c:f>
              <c:strCache>
                <c:ptCount val="1"/>
                <c:pt idx="0">
                  <c:v>After</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Sheet9!$A$53:$A$55</c:f>
              <c:strCache>
                <c:ptCount val="3"/>
                <c:pt idx="0">
                  <c:v>Overall</c:v>
                </c:pt>
                <c:pt idx="1">
                  <c:v>Day</c:v>
                </c:pt>
                <c:pt idx="2">
                  <c:v>Night</c:v>
                </c:pt>
              </c:strCache>
            </c:strRef>
          </c:cat>
          <c:val>
            <c:numRef>
              <c:f>Sheet9!$C$53:$C$55</c:f>
              <c:numCache>
                <c:formatCode>0.0</c:formatCode>
                <c:ptCount val="3"/>
                <c:pt idx="0" formatCode="General">
                  <c:v>15.1</c:v>
                </c:pt>
                <c:pt idx="1">
                  <c:v>15.47</c:v>
                </c:pt>
                <c:pt idx="2">
                  <c:v>14.99</c:v>
                </c:pt>
              </c:numCache>
            </c:numRef>
          </c:val>
          <c:extLst>
            <c:ext xmlns:c16="http://schemas.microsoft.com/office/drawing/2014/chart" uri="{C3380CC4-5D6E-409C-BE32-E72D297353CC}">
              <c16:uniqueId val="{00000001-D8BC-45D6-BE5F-FDB015725E1E}"/>
            </c:ext>
          </c:extLst>
        </c:ser>
        <c:dLbls>
          <c:dLblPos val="outEnd"/>
          <c:showLegendKey val="0"/>
          <c:showVal val="1"/>
          <c:showCatName val="0"/>
          <c:showSerName val="0"/>
          <c:showPercent val="0"/>
          <c:showBubbleSize val="0"/>
        </c:dLbls>
        <c:gapWidth val="219"/>
        <c:overlap val="-27"/>
        <c:axId val="962878224"/>
        <c:axId val="962879056"/>
      </c:barChart>
      <c:catAx>
        <c:axId val="962878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200" b="0" i="0" u="none" strike="noStrike" kern="1200" baseline="0">
                <a:solidFill>
                  <a:schemeClr val="tx1"/>
                </a:solidFill>
                <a:latin typeface="+mn-lt"/>
                <a:ea typeface="+mn-ea"/>
                <a:cs typeface="+mn-cs"/>
              </a:defRPr>
            </a:pPr>
            <a:endParaRPr lang="en-US"/>
          </a:p>
        </c:txPr>
        <c:crossAx val="962879056"/>
        <c:crosses val="autoZero"/>
        <c:auto val="1"/>
        <c:lblAlgn val="ctr"/>
        <c:lblOffset val="100"/>
        <c:noMultiLvlLbl val="0"/>
      </c:catAx>
      <c:valAx>
        <c:axId val="962879056"/>
        <c:scaling>
          <c:orientation val="minMax"/>
        </c:scaling>
        <c:delete val="1"/>
        <c:axPos val="l"/>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b="0" i="0" baseline="0" dirty="0">
                    <a:solidFill>
                      <a:schemeClr val="tx1"/>
                    </a:solidFill>
                    <a:effectLst/>
                  </a:rPr>
                  <a:t>Average Right Turn Speed (mph)</a:t>
                </a:r>
                <a:endParaRPr lang="en-US" sz="1400" dirty="0">
                  <a:solidFill>
                    <a:schemeClr val="tx1"/>
                  </a:solidFill>
                  <a:effectLst/>
                </a:endParaRP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crossAx val="9628782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1400" b="1" dirty="0"/>
              <a:t>Vehicle-Yielding-to-Pedestrian</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Before</c:v>
                </c:pt>
              </c:strCache>
            </c:strRef>
          </c:tx>
          <c:spPr>
            <a:solidFill>
              <a:schemeClr val="accent1"/>
            </a:solidFill>
            <a:ln>
              <a:noFill/>
            </a:ln>
            <a:effectLst/>
          </c:spPr>
          <c:invertIfNegative val="0"/>
          <c:dPt>
            <c:idx val="1"/>
            <c:invertIfNegative val="0"/>
            <c:bubble3D val="0"/>
            <c:spPr>
              <a:solidFill>
                <a:schemeClr val="accent1"/>
              </a:solidFill>
              <a:ln>
                <a:noFill/>
              </a:ln>
              <a:effectLst/>
            </c:spPr>
            <c:extLst>
              <c:ext xmlns:c16="http://schemas.microsoft.com/office/drawing/2014/chart" uri="{C3380CC4-5D6E-409C-BE32-E72D297353CC}">
                <c16:uniqueId val="{00000001-A0A5-4BB5-9066-389A65BB4D66}"/>
              </c:ext>
            </c:extLst>
          </c:dPt>
          <c:dLbls>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56th &amp; Fowler Ave</c:v>
                </c:pt>
                <c:pt idx="1">
                  <c:v>Bruce B Downs Blvd &amp; Fowler Ave </c:v>
                </c:pt>
                <c:pt idx="2">
                  <c:v>Nebraska Ave &amp; Fowler Ave</c:v>
                </c:pt>
              </c:strCache>
            </c:strRef>
          </c:cat>
          <c:val>
            <c:numRef>
              <c:f>Sheet1!$B$2:$B$4</c:f>
              <c:numCache>
                <c:formatCode>0%</c:formatCode>
                <c:ptCount val="3"/>
                <c:pt idx="0">
                  <c:v>0.56589999999999996</c:v>
                </c:pt>
                <c:pt idx="1">
                  <c:v>0.57220000000000004</c:v>
                </c:pt>
                <c:pt idx="2">
                  <c:v>0.64410000000000001</c:v>
                </c:pt>
              </c:numCache>
            </c:numRef>
          </c:val>
          <c:extLst>
            <c:ext xmlns:c16="http://schemas.microsoft.com/office/drawing/2014/chart" uri="{C3380CC4-5D6E-409C-BE32-E72D297353CC}">
              <c16:uniqueId val="{00000002-A0A5-4BB5-9066-389A65BB4D66}"/>
            </c:ext>
          </c:extLst>
        </c:ser>
        <c:ser>
          <c:idx val="1"/>
          <c:order val="1"/>
          <c:tx>
            <c:strRef>
              <c:f>Sheet1!$C$1</c:f>
              <c:strCache>
                <c:ptCount val="1"/>
                <c:pt idx="0">
                  <c:v>After</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56th &amp; Fowler Ave</c:v>
                </c:pt>
                <c:pt idx="1">
                  <c:v>Bruce B Downs Blvd &amp; Fowler Ave </c:v>
                </c:pt>
                <c:pt idx="2">
                  <c:v>Nebraska Ave &amp; Fowler Ave</c:v>
                </c:pt>
              </c:strCache>
            </c:strRef>
          </c:cat>
          <c:val>
            <c:numRef>
              <c:f>Sheet1!$C$2:$C$4</c:f>
              <c:numCache>
                <c:formatCode>0%</c:formatCode>
                <c:ptCount val="3"/>
                <c:pt idx="0">
                  <c:v>0.65069999999999995</c:v>
                </c:pt>
                <c:pt idx="1">
                  <c:v>0.61260000000000003</c:v>
                </c:pt>
                <c:pt idx="2">
                  <c:v>0.77359999999999995</c:v>
                </c:pt>
              </c:numCache>
            </c:numRef>
          </c:val>
          <c:extLst>
            <c:ext xmlns:c16="http://schemas.microsoft.com/office/drawing/2014/chart" uri="{C3380CC4-5D6E-409C-BE32-E72D297353CC}">
              <c16:uniqueId val="{00000003-A0A5-4BB5-9066-389A65BB4D66}"/>
            </c:ext>
          </c:extLst>
        </c:ser>
        <c:dLbls>
          <c:dLblPos val="outEnd"/>
          <c:showLegendKey val="0"/>
          <c:showVal val="1"/>
          <c:showCatName val="0"/>
          <c:showSerName val="0"/>
          <c:showPercent val="0"/>
          <c:showBubbleSize val="0"/>
        </c:dLbls>
        <c:gapWidth val="219"/>
        <c:overlap val="-27"/>
        <c:axId val="1177288191"/>
        <c:axId val="1177291519"/>
      </c:barChart>
      <c:catAx>
        <c:axId val="11772881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177291519"/>
        <c:crosses val="autoZero"/>
        <c:auto val="1"/>
        <c:lblAlgn val="ctr"/>
        <c:lblOffset val="100"/>
        <c:noMultiLvlLbl val="0"/>
      </c:catAx>
      <c:valAx>
        <c:axId val="1177291519"/>
        <c:scaling>
          <c:orientation val="minMax"/>
        </c:scaling>
        <c:delete val="1"/>
        <c:axPos val="l"/>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a:t>Yield</a:t>
                </a:r>
                <a:r>
                  <a:rPr lang="en-US" baseline="0" dirty="0"/>
                  <a:t> Rate</a:t>
                </a:r>
                <a:endParaRPr lang="en-US"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crossAx val="11772881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5.xml.rels><?xml version="1.0" encoding="UTF-8" standalone="yes"?>
<Relationships xmlns="http://schemas.openxmlformats.org/package/2006/relationships"><Relationship Id="rId2" Type="http://schemas.microsoft.com/office/2007/relationships/hdphoto" Target="../media/hdphoto1.wdp"/><Relationship Id="rId1" Type="http://schemas.openxmlformats.org/officeDocument/2006/relationships/image" Target="../media/image38.png"/></Relationships>
</file>

<file path=ppt/diagrams/_rels/drawing5.xml.rels><?xml version="1.0" encoding="UTF-8" standalone="yes"?>
<Relationships xmlns="http://schemas.openxmlformats.org/package/2006/relationships"><Relationship Id="rId2" Type="http://schemas.microsoft.com/office/2007/relationships/hdphoto" Target="../media/hdphoto1.wdp"/><Relationship Id="rId1" Type="http://schemas.openxmlformats.org/officeDocument/2006/relationships/image" Target="../media/image3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090F2B-0CBE-4D05-8A73-43B90EBD1C7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DD12751-D842-41EC-84B0-28039EA40828}">
      <dgm:prSet custT="1"/>
      <dgm:spPr/>
      <dgm:t>
        <a:bodyPr/>
        <a:lstStyle/>
        <a:p>
          <a:pPr algn="ctr"/>
          <a:r>
            <a:rPr lang="en-US" sz="3200" dirty="0"/>
            <a:t>Statewide &amp; D7 Safety Performance</a:t>
          </a:r>
        </a:p>
      </dgm:t>
    </dgm:pt>
    <dgm:pt modelId="{5164C0D2-7052-4FF8-AB54-F3D49CD901B2}" type="parTrans" cxnId="{00341D5D-A2E9-4702-8048-3F5EA4B81E8F}">
      <dgm:prSet/>
      <dgm:spPr/>
      <dgm:t>
        <a:bodyPr/>
        <a:lstStyle/>
        <a:p>
          <a:pPr algn="l"/>
          <a:endParaRPr lang="en-US" sz="1400"/>
        </a:p>
      </dgm:t>
    </dgm:pt>
    <dgm:pt modelId="{E5762304-490C-48A8-A5BC-94756E67256D}" type="sibTrans" cxnId="{00341D5D-A2E9-4702-8048-3F5EA4B81E8F}">
      <dgm:prSet/>
      <dgm:spPr/>
      <dgm:t>
        <a:bodyPr/>
        <a:lstStyle/>
        <a:p>
          <a:pPr algn="l"/>
          <a:endParaRPr lang="en-US" sz="1400"/>
        </a:p>
      </dgm:t>
    </dgm:pt>
    <dgm:pt modelId="{E953E13C-DAED-42CC-81A7-56425E4935B7}">
      <dgm:prSet custT="1"/>
      <dgm:spPr/>
      <dgm:t>
        <a:bodyPr/>
        <a:lstStyle/>
        <a:p>
          <a:pPr algn="ctr"/>
          <a:r>
            <a:rPr lang="en-US" sz="3200" dirty="0"/>
            <a:t>Work Zone Safety</a:t>
          </a:r>
        </a:p>
      </dgm:t>
    </dgm:pt>
    <dgm:pt modelId="{B2E3DE1C-0266-421C-93C5-2F8A381D5DD2}" type="parTrans" cxnId="{DAB520CB-5697-49B7-8F0C-AC7FCF8D7A49}">
      <dgm:prSet/>
      <dgm:spPr/>
      <dgm:t>
        <a:bodyPr/>
        <a:lstStyle/>
        <a:p>
          <a:endParaRPr lang="en-US"/>
        </a:p>
      </dgm:t>
    </dgm:pt>
    <dgm:pt modelId="{B7323F03-0819-46F5-845A-017C006714A7}" type="sibTrans" cxnId="{DAB520CB-5697-49B7-8F0C-AC7FCF8D7A49}">
      <dgm:prSet/>
      <dgm:spPr/>
      <dgm:t>
        <a:bodyPr/>
        <a:lstStyle/>
        <a:p>
          <a:endParaRPr lang="en-US"/>
        </a:p>
      </dgm:t>
    </dgm:pt>
    <dgm:pt modelId="{E471ED8D-9224-423C-98CA-86C1F751744B}">
      <dgm:prSet custT="1"/>
      <dgm:spPr/>
      <dgm:t>
        <a:bodyPr/>
        <a:lstStyle/>
        <a:p>
          <a:pPr algn="ctr"/>
          <a:r>
            <a:rPr lang="en-US" sz="3200" dirty="0"/>
            <a:t>Traffic Safety Initiatives &amp; Innovation</a:t>
          </a:r>
        </a:p>
      </dgm:t>
    </dgm:pt>
    <dgm:pt modelId="{46881B95-2761-4921-9EEC-BAD4A03699CA}" type="parTrans" cxnId="{0FC90F5F-9711-406F-B9C9-69D8976DA4C0}">
      <dgm:prSet/>
      <dgm:spPr/>
      <dgm:t>
        <a:bodyPr/>
        <a:lstStyle/>
        <a:p>
          <a:endParaRPr lang="en-US"/>
        </a:p>
      </dgm:t>
    </dgm:pt>
    <dgm:pt modelId="{5ADB4079-CED2-455D-8823-2C368A205044}" type="sibTrans" cxnId="{0FC90F5F-9711-406F-B9C9-69D8976DA4C0}">
      <dgm:prSet/>
      <dgm:spPr/>
      <dgm:t>
        <a:bodyPr/>
        <a:lstStyle/>
        <a:p>
          <a:endParaRPr lang="en-US"/>
        </a:p>
      </dgm:t>
    </dgm:pt>
    <dgm:pt modelId="{4DC0FBF3-7DEE-47D6-ACAA-7959F6A908F1}">
      <dgm:prSet custT="1"/>
      <dgm:spPr/>
      <dgm:t>
        <a:bodyPr/>
        <a:lstStyle/>
        <a:p>
          <a:pPr algn="ctr"/>
          <a:r>
            <a:rPr lang="en-US" sz="3200"/>
            <a:t>Pavement Friction &amp; Safety</a:t>
          </a:r>
          <a:endParaRPr lang="en-US" sz="3200" dirty="0"/>
        </a:p>
      </dgm:t>
    </dgm:pt>
    <dgm:pt modelId="{A2B8C763-A095-4741-95BC-35652C167C2D}" type="parTrans" cxnId="{2E4924E8-4A29-41A2-930A-9992EC0E876F}">
      <dgm:prSet/>
      <dgm:spPr/>
    </dgm:pt>
    <dgm:pt modelId="{709D8FB3-4D0A-4AED-A93D-FDDDE4C0B9DE}" type="sibTrans" cxnId="{2E4924E8-4A29-41A2-930A-9992EC0E876F}">
      <dgm:prSet/>
      <dgm:spPr/>
    </dgm:pt>
    <dgm:pt modelId="{4D1B3832-866C-425F-BC3B-86D588596811}" type="pres">
      <dgm:prSet presAssocID="{7E090F2B-0CBE-4D05-8A73-43B90EBD1C74}" presName="linear" presStyleCnt="0">
        <dgm:presLayoutVars>
          <dgm:animLvl val="lvl"/>
          <dgm:resizeHandles val="exact"/>
        </dgm:presLayoutVars>
      </dgm:prSet>
      <dgm:spPr/>
    </dgm:pt>
    <dgm:pt modelId="{A9CD0631-5D5F-4DDC-9A0E-68E9DA6E5567}" type="pres">
      <dgm:prSet presAssocID="{6DD12751-D842-41EC-84B0-28039EA40828}" presName="parentText" presStyleLbl="node1" presStyleIdx="0" presStyleCnt="4">
        <dgm:presLayoutVars>
          <dgm:chMax val="0"/>
          <dgm:bulletEnabled val="1"/>
        </dgm:presLayoutVars>
      </dgm:prSet>
      <dgm:spPr/>
    </dgm:pt>
    <dgm:pt modelId="{97976768-89B7-4A7F-AEA6-02659ED53BCF}" type="pres">
      <dgm:prSet presAssocID="{E5762304-490C-48A8-A5BC-94756E67256D}" presName="spacer" presStyleCnt="0"/>
      <dgm:spPr/>
    </dgm:pt>
    <dgm:pt modelId="{8531CF97-160F-47FB-BC1F-2040F5074C0B}" type="pres">
      <dgm:prSet presAssocID="{4DC0FBF3-7DEE-47D6-ACAA-7959F6A908F1}" presName="parentText" presStyleLbl="node1" presStyleIdx="1" presStyleCnt="4">
        <dgm:presLayoutVars>
          <dgm:chMax val="0"/>
          <dgm:bulletEnabled val="1"/>
        </dgm:presLayoutVars>
      </dgm:prSet>
      <dgm:spPr/>
    </dgm:pt>
    <dgm:pt modelId="{7AC64355-4E2F-431B-B3DF-19212C81E0EB}" type="pres">
      <dgm:prSet presAssocID="{709D8FB3-4D0A-4AED-A93D-FDDDE4C0B9DE}" presName="spacer" presStyleCnt="0"/>
      <dgm:spPr/>
    </dgm:pt>
    <dgm:pt modelId="{3A62F7FA-4B1B-4DC1-80BB-2B436860EAE9}" type="pres">
      <dgm:prSet presAssocID="{E953E13C-DAED-42CC-81A7-56425E4935B7}" presName="parentText" presStyleLbl="node1" presStyleIdx="2" presStyleCnt="4">
        <dgm:presLayoutVars>
          <dgm:chMax val="0"/>
          <dgm:bulletEnabled val="1"/>
        </dgm:presLayoutVars>
      </dgm:prSet>
      <dgm:spPr/>
    </dgm:pt>
    <dgm:pt modelId="{2B7F5C86-12EA-475D-85FB-704A0EED9E62}" type="pres">
      <dgm:prSet presAssocID="{B7323F03-0819-46F5-845A-017C006714A7}" presName="spacer" presStyleCnt="0"/>
      <dgm:spPr/>
    </dgm:pt>
    <dgm:pt modelId="{ED2DAF05-5DB9-4116-BF28-7F2692EEBB95}" type="pres">
      <dgm:prSet presAssocID="{E471ED8D-9224-423C-98CA-86C1F751744B}" presName="parentText" presStyleLbl="node1" presStyleIdx="3" presStyleCnt="4">
        <dgm:presLayoutVars>
          <dgm:chMax val="0"/>
          <dgm:bulletEnabled val="1"/>
        </dgm:presLayoutVars>
      </dgm:prSet>
      <dgm:spPr/>
    </dgm:pt>
  </dgm:ptLst>
  <dgm:cxnLst>
    <dgm:cxn modelId="{DDAF9D39-53D1-4AC4-999D-7F573B38425C}" type="presOf" srcId="{E471ED8D-9224-423C-98CA-86C1F751744B}" destId="{ED2DAF05-5DB9-4116-BF28-7F2692EEBB95}" srcOrd="0" destOrd="0" presId="urn:microsoft.com/office/officeart/2005/8/layout/vList2"/>
    <dgm:cxn modelId="{00341D5D-A2E9-4702-8048-3F5EA4B81E8F}" srcId="{7E090F2B-0CBE-4D05-8A73-43B90EBD1C74}" destId="{6DD12751-D842-41EC-84B0-28039EA40828}" srcOrd="0" destOrd="0" parTransId="{5164C0D2-7052-4FF8-AB54-F3D49CD901B2}" sibTransId="{E5762304-490C-48A8-A5BC-94756E67256D}"/>
    <dgm:cxn modelId="{0FC90F5F-9711-406F-B9C9-69D8976DA4C0}" srcId="{7E090F2B-0CBE-4D05-8A73-43B90EBD1C74}" destId="{E471ED8D-9224-423C-98CA-86C1F751744B}" srcOrd="3" destOrd="0" parTransId="{46881B95-2761-4921-9EEC-BAD4A03699CA}" sibTransId="{5ADB4079-CED2-455D-8823-2C368A205044}"/>
    <dgm:cxn modelId="{FAF4084C-8009-4F5A-A196-9E4EC4CA0BB9}" type="presOf" srcId="{E953E13C-DAED-42CC-81A7-56425E4935B7}" destId="{3A62F7FA-4B1B-4DC1-80BB-2B436860EAE9}" srcOrd="0" destOrd="0" presId="urn:microsoft.com/office/officeart/2005/8/layout/vList2"/>
    <dgm:cxn modelId="{8DC00E87-C999-4627-A68E-7A2EBDE783DD}" type="presOf" srcId="{6DD12751-D842-41EC-84B0-28039EA40828}" destId="{A9CD0631-5D5F-4DDC-9A0E-68E9DA6E5567}" srcOrd="0" destOrd="0" presId="urn:microsoft.com/office/officeart/2005/8/layout/vList2"/>
    <dgm:cxn modelId="{94414ABC-6914-4C01-A230-F85D0DF84F11}" type="presOf" srcId="{4DC0FBF3-7DEE-47D6-ACAA-7959F6A908F1}" destId="{8531CF97-160F-47FB-BC1F-2040F5074C0B}" srcOrd="0" destOrd="0" presId="urn:microsoft.com/office/officeart/2005/8/layout/vList2"/>
    <dgm:cxn modelId="{DAB520CB-5697-49B7-8F0C-AC7FCF8D7A49}" srcId="{7E090F2B-0CBE-4D05-8A73-43B90EBD1C74}" destId="{E953E13C-DAED-42CC-81A7-56425E4935B7}" srcOrd="2" destOrd="0" parTransId="{B2E3DE1C-0266-421C-93C5-2F8A381D5DD2}" sibTransId="{B7323F03-0819-46F5-845A-017C006714A7}"/>
    <dgm:cxn modelId="{F24F15DC-A11B-4BC8-B0EB-DABDB9922237}" type="presOf" srcId="{7E090F2B-0CBE-4D05-8A73-43B90EBD1C74}" destId="{4D1B3832-866C-425F-BC3B-86D588596811}" srcOrd="0" destOrd="0" presId="urn:microsoft.com/office/officeart/2005/8/layout/vList2"/>
    <dgm:cxn modelId="{2E4924E8-4A29-41A2-930A-9992EC0E876F}" srcId="{7E090F2B-0CBE-4D05-8A73-43B90EBD1C74}" destId="{4DC0FBF3-7DEE-47D6-ACAA-7959F6A908F1}" srcOrd="1" destOrd="0" parTransId="{A2B8C763-A095-4741-95BC-35652C167C2D}" sibTransId="{709D8FB3-4D0A-4AED-A93D-FDDDE4C0B9DE}"/>
    <dgm:cxn modelId="{6DE6E350-80B3-4860-A478-37AF9030CA94}" type="presParOf" srcId="{4D1B3832-866C-425F-BC3B-86D588596811}" destId="{A9CD0631-5D5F-4DDC-9A0E-68E9DA6E5567}" srcOrd="0" destOrd="0" presId="urn:microsoft.com/office/officeart/2005/8/layout/vList2"/>
    <dgm:cxn modelId="{0165BDA9-6366-48EE-8268-A46A46CF481C}" type="presParOf" srcId="{4D1B3832-866C-425F-BC3B-86D588596811}" destId="{97976768-89B7-4A7F-AEA6-02659ED53BCF}" srcOrd="1" destOrd="0" presId="urn:microsoft.com/office/officeart/2005/8/layout/vList2"/>
    <dgm:cxn modelId="{BE5323B5-BE58-489D-9278-D4CDE8F31AC7}" type="presParOf" srcId="{4D1B3832-866C-425F-BC3B-86D588596811}" destId="{8531CF97-160F-47FB-BC1F-2040F5074C0B}" srcOrd="2" destOrd="0" presId="urn:microsoft.com/office/officeart/2005/8/layout/vList2"/>
    <dgm:cxn modelId="{2D5EED2A-38C6-4450-A16B-C381EAD45F01}" type="presParOf" srcId="{4D1B3832-866C-425F-BC3B-86D588596811}" destId="{7AC64355-4E2F-431B-B3DF-19212C81E0EB}" srcOrd="3" destOrd="0" presId="urn:microsoft.com/office/officeart/2005/8/layout/vList2"/>
    <dgm:cxn modelId="{E312E7B8-94E2-4835-8C17-A305B35CA9A9}" type="presParOf" srcId="{4D1B3832-866C-425F-BC3B-86D588596811}" destId="{3A62F7FA-4B1B-4DC1-80BB-2B436860EAE9}" srcOrd="4" destOrd="0" presId="urn:microsoft.com/office/officeart/2005/8/layout/vList2"/>
    <dgm:cxn modelId="{7FD3D862-45D7-4067-B6E4-0257E4BF9C52}" type="presParOf" srcId="{4D1B3832-866C-425F-BC3B-86D588596811}" destId="{2B7F5C86-12EA-475D-85FB-704A0EED9E62}" srcOrd="5" destOrd="0" presId="urn:microsoft.com/office/officeart/2005/8/layout/vList2"/>
    <dgm:cxn modelId="{BDEB6E4F-22B4-4239-94B1-8F1FE4F1AEA5}" type="presParOf" srcId="{4D1B3832-866C-425F-BC3B-86D588596811}" destId="{ED2DAF05-5DB9-4116-BF28-7F2692EEBB95}"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090F2B-0CBE-4D05-8A73-43B90EBD1C7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DD12751-D842-41EC-84B0-28039EA40828}">
      <dgm:prSet custT="1"/>
      <dgm:spPr>
        <a:solidFill>
          <a:schemeClr val="accent1">
            <a:lumMod val="20000"/>
            <a:lumOff val="80000"/>
          </a:schemeClr>
        </a:solidFill>
      </dgm:spPr>
      <dgm:t>
        <a:bodyPr/>
        <a:lstStyle/>
        <a:p>
          <a:pPr algn="ctr"/>
          <a:r>
            <a:rPr lang="en-US" sz="3200" dirty="0"/>
            <a:t>Statewide &amp; D7 Safety Performance</a:t>
          </a:r>
        </a:p>
      </dgm:t>
    </dgm:pt>
    <dgm:pt modelId="{5164C0D2-7052-4FF8-AB54-F3D49CD901B2}" type="parTrans" cxnId="{00341D5D-A2E9-4702-8048-3F5EA4B81E8F}">
      <dgm:prSet/>
      <dgm:spPr/>
      <dgm:t>
        <a:bodyPr/>
        <a:lstStyle/>
        <a:p>
          <a:pPr algn="l"/>
          <a:endParaRPr lang="en-US" sz="1400"/>
        </a:p>
      </dgm:t>
    </dgm:pt>
    <dgm:pt modelId="{E5762304-490C-48A8-A5BC-94756E67256D}" type="sibTrans" cxnId="{00341D5D-A2E9-4702-8048-3F5EA4B81E8F}">
      <dgm:prSet/>
      <dgm:spPr/>
      <dgm:t>
        <a:bodyPr/>
        <a:lstStyle/>
        <a:p>
          <a:pPr algn="l"/>
          <a:endParaRPr lang="en-US" sz="1400"/>
        </a:p>
      </dgm:t>
    </dgm:pt>
    <dgm:pt modelId="{E953E13C-DAED-42CC-81A7-56425E4935B7}">
      <dgm:prSet custT="1"/>
      <dgm:spPr>
        <a:solidFill>
          <a:schemeClr val="accent1">
            <a:lumMod val="20000"/>
            <a:lumOff val="80000"/>
          </a:schemeClr>
        </a:solidFill>
      </dgm:spPr>
      <dgm:t>
        <a:bodyPr/>
        <a:lstStyle/>
        <a:p>
          <a:pPr algn="ctr"/>
          <a:r>
            <a:rPr lang="en-US" sz="3200" dirty="0"/>
            <a:t>Work Zone Safety</a:t>
          </a:r>
        </a:p>
      </dgm:t>
    </dgm:pt>
    <dgm:pt modelId="{B2E3DE1C-0266-421C-93C5-2F8A381D5DD2}" type="parTrans" cxnId="{DAB520CB-5697-49B7-8F0C-AC7FCF8D7A49}">
      <dgm:prSet/>
      <dgm:spPr/>
      <dgm:t>
        <a:bodyPr/>
        <a:lstStyle/>
        <a:p>
          <a:endParaRPr lang="en-US"/>
        </a:p>
      </dgm:t>
    </dgm:pt>
    <dgm:pt modelId="{B7323F03-0819-46F5-845A-017C006714A7}" type="sibTrans" cxnId="{DAB520CB-5697-49B7-8F0C-AC7FCF8D7A49}">
      <dgm:prSet/>
      <dgm:spPr/>
      <dgm:t>
        <a:bodyPr/>
        <a:lstStyle/>
        <a:p>
          <a:endParaRPr lang="en-US"/>
        </a:p>
      </dgm:t>
    </dgm:pt>
    <dgm:pt modelId="{E471ED8D-9224-423C-98CA-86C1F751744B}">
      <dgm:prSet custT="1"/>
      <dgm:spPr>
        <a:solidFill>
          <a:schemeClr val="accent1">
            <a:lumMod val="20000"/>
            <a:lumOff val="80000"/>
          </a:schemeClr>
        </a:solidFill>
      </dgm:spPr>
      <dgm:t>
        <a:bodyPr/>
        <a:lstStyle/>
        <a:p>
          <a:pPr algn="ctr"/>
          <a:r>
            <a:rPr lang="en-US" sz="3200" dirty="0"/>
            <a:t>Traffic Safety Initiatives &amp; Innovation</a:t>
          </a:r>
        </a:p>
      </dgm:t>
    </dgm:pt>
    <dgm:pt modelId="{46881B95-2761-4921-9EEC-BAD4A03699CA}" type="parTrans" cxnId="{0FC90F5F-9711-406F-B9C9-69D8976DA4C0}">
      <dgm:prSet/>
      <dgm:spPr/>
      <dgm:t>
        <a:bodyPr/>
        <a:lstStyle/>
        <a:p>
          <a:endParaRPr lang="en-US"/>
        </a:p>
      </dgm:t>
    </dgm:pt>
    <dgm:pt modelId="{5ADB4079-CED2-455D-8823-2C368A205044}" type="sibTrans" cxnId="{0FC90F5F-9711-406F-B9C9-69D8976DA4C0}">
      <dgm:prSet/>
      <dgm:spPr/>
      <dgm:t>
        <a:bodyPr/>
        <a:lstStyle/>
        <a:p>
          <a:endParaRPr lang="en-US"/>
        </a:p>
      </dgm:t>
    </dgm:pt>
    <dgm:pt modelId="{4DC0FBF3-7DEE-47D6-ACAA-7959F6A908F1}">
      <dgm:prSet custT="1"/>
      <dgm:spPr/>
      <dgm:t>
        <a:bodyPr/>
        <a:lstStyle/>
        <a:p>
          <a:pPr algn="ctr"/>
          <a:r>
            <a:rPr lang="en-US" sz="3200" dirty="0"/>
            <a:t>Pavement Friction &amp; Safety</a:t>
          </a:r>
        </a:p>
      </dgm:t>
    </dgm:pt>
    <dgm:pt modelId="{A2B8C763-A095-4741-95BC-35652C167C2D}" type="parTrans" cxnId="{2E4924E8-4A29-41A2-930A-9992EC0E876F}">
      <dgm:prSet/>
      <dgm:spPr/>
      <dgm:t>
        <a:bodyPr/>
        <a:lstStyle/>
        <a:p>
          <a:endParaRPr lang="en-US"/>
        </a:p>
      </dgm:t>
    </dgm:pt>
    <dgm:pt modelId="{709D8FB3-4D0A-4AED-A93D-FDDDE4C0B9DE}" type="sibTrans" cxnId="{2E4924E8-4A29-41A2-930A-9992EC0E876F}">
      <dgm:prSet/>
      <dgm:spPr/>
      <dgm:t>
        <a:bodyPr/>
        <a:lstStyle/>
        <a:p>
          <a:endParaRPr lang="en-US"/>
        </a:p>
      </dgm:t>
    </dgm:pt>
    <dgm:pt modelId="{4D1B3832-866C-425F-BC3B-86D588596811}" type="pres">
      <dgm:prSet presAssocID="{7E090F2B-0CBE-4D05-8A73-43B90EBD1C74}" presName="linear" presStyleCnt="0">
        <dgm:presLayoutVars>
          <dgm:animLvl val="lvl"/>
          <dgm:resizeHandles val="exact"/>
        </dgm:presLayoutVars>
      </dgm:prSet>
      <dgm:spPr/>
    </dgm:pt>
    <dgm:pt modelId="{A9CD0631-5D5F-4DDC-9A0E-68E9DA6E5567}" type="pres">
      <dgm:prSet presAssocID="{6DD12751-D842-41EC-84B0-28039EA40828}" presName="parentText" presStyleLbl="node1" presStyleIdx="0" presStyleCnt="4">
        <dgm:presLayoutVars>
          <dgm:chMax val="0"/>
          <dgm:bulletEnabled val="1"/>
        </dgm:presLayoutVars>
      </dgm:prSet>
      <dgm:spPr/>
    </dgm:pt>
    <dgm:pt modelId="{97976768-89B7-4A7F-AEA6-02659ED53BCF}" type="pres">
      <dgm:prSet presAssocID="{E5762304-490C-48A8-A5BC-94756E67256D}" presName="spacer" presStyleCnt="0"/>
      <dgm:spPr/>
    </dgm:pt>
    <dgm:pt modelId="{8531CF97-160F-47FB-BC1F-2040F5074C0B}" type="pres">
      <dgm:prSet presAssocID="{4DC0FBF3-7DEE-47D6-ACAA-7959F6A908F1}" presName="parentText" presStyleLbl="node1" presStyleIdx="1" presStyleCnt="4">
        <dgm:presLayoutVars>
          <dgm:chMax val="0"/>
          <dgm:bulletEnabled val="1"/>
        </dgm:presLayoutVars>
      </dgm:prSet>
      <dgm:spPr/>
    </dgm:pt>
    <dgm:pt modelId="{7AC64355-4E2F-431B-B3DF-19212C81E0EB}" type="pres">
      <dgm:prSet presAssocID="{709D8FB3-4D0A-4AED-A93D-FDDDE4C0B9DE}" presName="spacer" presStyleCnt="0"/>
      <dgm:spPr/>
    </dgm:pt>
    <dgm:pt modelId="{3A62F7FA-4B1B-4DC1-80BB-2B436860EAE9}" type="pres">
      <dgm:prSet presAssocID="{E953E13C-DAED-42CC-81A7-56425E4935B7}" presName="parentText" presStyleLbl="node1" presStyleIdx="2" presStyleCnt="4">
        <dgm:presLayoutVars>
          <dgm:chMax val="0"/>
          <dgm:bulletEnabled val="1"/>
        </dgm:presLayoutVars>
      </dgm:prSet>
      <dgm:spPr/>
    </dgm:pt>
    <dgm:pt modelId="{2B7F5C86-12EA-475D-85FB-704A0EED9E62}" type="pres">
      <dgm:prSet presAssocID="{B7323F03-0819-46F5-845A-017C006714A7}" presName="spacer" presStyleCnt="0"/>
      <dgm:spPr/>
    </dgm:pt>
    <dgm:pt modelId="{ED2DAF05-5DB9-4116-BF28-7F2692EEBB95}" type="pres">
      <dgm:prSet presAssocID="{E471ED8D-9224-423C-98CA-86C1F751744B}" presName="parentText" presStyleLbl="node1" presStyleIdx="3" presStyleCnt="4">
        <dgm:presLayoutVars>
          <dgm:chMax val="0"/>
          <dgm:bulletEnabled val="1"/>
        </dgm:presLayoutVars>
      </dgm:prSet>
      <dgm:spPr/>
    </dgm:pt>
  </dgm:ptLst>
  <dgm:cxnLst>
    <dgm:cxn modelId="{DDAF9D39-53D1-4AC4-999D-7F573B38425C}" type="presOf" srcId="{E471ED8D-9224-423C-98CA-86C1F751744B}" destId="{ED2DAF05-5DB9-4116-BF28-7F2692EEBB95}" srcOrd="0" destOrd="0" presId="urn:microsoft.com/office/officeart/2005/8/layout/vList2"/>
    <dgm:cxn modelId="{00341D5D-A2E9-4702-8048-3F5EA4B81E8F}" srcId="{7E090F2B-0CBE-4D05-8A73-43B90EBD1C74}" destId="{6DD12751-D842-41EC-84B0-28039EA40828}" srcOrd="0" destOrd="0" parTransId="{5164C0D2-7052-4FF8-AB54-F3D49CD901B2}" sibTransId="{E5762304-490C-48A8-A5BC-94756E67256D}"/>
    <dgm:cxn modelId="{0FC90F5F-9711-406F-B9C9-69D8976DA4C0}" srcId="{7E090F2B-0CBE-4D05-8A73-43B90EBD1C74}" destId="{E471ED8D-9224-423C-98CA-86C1F751744B}" srcOrd="3" destOrd="0" parTransId="{46881B95-2761-4921-9EEC-BAD4A03699CA}" sibTransId="{5ADB4079-CED2-455D-8823-2C368A205044}"/>
    <dgm:cxn modelId="{FAF4084C-8009-4F5A-A196-9E4EC4CA0BB9}" type="presOf" srcId="{E953E13C-DAED-42CC-81A7-56425E4935B7}" destId="{3A62F7FA-4B1B-4DC1-80BB-2B436860EAE9}" srcOrd="0" destOrd="0" presId="urn:microsoft.com/office/officeart/2005/8/layout/vList2"/>
    <dgm:cxn modelId="{8DC00E87-C999-4627-A68E-7A2EBDE783DD}" type="presOf" srcId="{6DD12751-D842-41EC-84B0-28039EA40828}" destId="{A9CD0631-5D5F-4DDC-9A0E-68E9DA6E5567}" srcOrd="0" destOrd="0" presId="urn:microsoft.com/office/officeart/2005/8/layout/vList2"/>
    <dgm:cxn modelId="{94414ABC-6914-4C01-A230-F85D0DF84F11}" type="presOf" srcId="{4DC0FBF3-7DEE-47D6-ACAA-7959F6A908F1}" destId="{8531CF97-160F-47FB-BC1F-2040F5074C0B}" srcOrd="0" destOrd="0" presId="urn:microsoft.com/office/officeart/2005/8/layout/vList2"/>
    <dgm:cxn modelId="{DAB520CB-5697-49B7-8F0C-AC7FCF8D7A49}" srcId="{7E090F2B-0CBE-4D05-8A73-43B90EBD1C74}" destId="{E953E13C-DAED-42CC-81A7-56425E4935B7}" srcOrd="2" destOrd="0" parTransId="{B2E3DE1C-0266-421C-93C5-2F8A381D5DD2}" sibTransId="{B7323F03-0819-46F5-845A-017C006714A7}"/>
    <dgm:cxn modelId="{F24F15DC-A11B-4BC8-B0EB-DABDB9922237}" type="presOf" srcId="{7E090F2B-0CBE-4D05-8A73-43B90EBD1C74}" destId="{4D1B3832-866C-425F-BC3B-86D588596811}" srcOrd="0" destOrd="0" presId="urn:microsoft.com/office/officeart/2005/8/layout/vList2"/>
    <dgm:cxn modelId="{2E4924E8-4A29-41A2-930A-9992EC0E876F}" srcId="{7E090F2B-0CBE-4D05-8A73-43B90EBD1C74}" destId="{4DC0FBF3-7DEE-47D6-ACAA-7959F6A908F1}" srcOrd="1" destOrd="0" parTransId="{A2B8C763-A095-4741-95BC-35652C167C2D}" sibTransId="{709D8FB3-4D0A-4AED-A93D-FDDDE4C0B9DE}"/>
    <dgm:cxn modelId="{6DE6E350-80B3-4860-A478-37AF9030CA94}" type="presParOf" srcId="{4D1B3832-866C-425F-BC3B-86D588596811}" destId="{A9CD0631-5D5F-4DDC-9A0E-68E9DA6E5567}" srcOrd="0" destOrd="0" presId="urn:microsoft.com/office/officeart/2005/8/layout/vList2"/>
    <dgm:cxn modelId="{0165BDA9-6366-48EE-8268-A46A46CF481C}" type="presParOf" srcId="{4D1B3832-866C-425F-BC3B-86D588596811}" destId="{97976768-89B7-4A7F-AEA6-02659ED53BCF}" srcOrd="1" destOrd="0" presId="urn:microsoft.com/office/officeart/2005/8/layout/vList2"/>
    <dgm:cxn modelId="{BE5323B5-BE58-489D-9278-D4CDE8F31AC7}" type="presParOf" srcId="{4D1B3832-866C-425F-BC3B-86D588596811}" destId="{8531CF97-160F-47FB-BC1F-2040F5074C0B}" srcOrd="2" destOrd="0" presId="urn:microsoft.com/office/officeart/2005/8/layout/vList2"/>
    <dgm:cxn modelId="{2D5EED2A-38C6-4450-A16B-C381EAD45F01}" type="presParOf" srcId="{4D1B3832-866C-425F-BC3B-86D588596811}" destId="{7AC64355-4E2F-431B-B3DF-19212C81E0EB}" srcOrd="3" destOrd="0" presId="urn:microsoft.com/office/officeart/2005/8/layout/vList2"/>
    <dgm:cxn modelId="{E312E7B8-94E2-4835-8C17-A305B35CA9A9}" type="presParOf" srcId="{4D1B3832-866C-425F-BC3B-86D588596811}" destId="{3A62F7FA-4B1B-4DC1-80BB-2B436860EAE9}" srcOrd="4" destOrd="0" presId="urn:microsoft.com/office/officeart/2005/8/layout/vList2"/>
    <dgm:cxn modelId="{7FD3D862-45D7-4067-B6E4-0257E4BF9C52}" type="presParOf" srcId="{4D1B3832-866C-425F-BC3B-86D588596811}" destId="{2B7F5C86-12EA-475D-85FB-704A0EED9E62}" srcOrd="5" destOrd="0" presId="urn:microsoft.com/office/officeart/2005/8/layout/vList2"/>
    <dgm:cxn modelId="{BDEB6E4F-22B4-4239-94B1-8F1FE4F1AEA5}" type="presParOf" srcId="{4D1B3832-866C-425F-BC3B-86D588596811}" destId="{ED2DAF05-5DB9-4116-BF28-7F2692EEBB95}"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17E6EA-4E9A-4A7E-BBCD-C5AED797BE1B}" type="doc">
      <dgm:prSet loTypeId="urn:microsoft.com/office/officeart/2005/8/layout/hList3" loCatId="list" qsTypeId="urn:microsoft.com/office/officeart/2005/8/quickstyle/simple3" qsCatId="simple" csTypeId="urn:microsoft.com/office/officeart/2005/8/colors/accent1_1" csCatId="accent1" phldr="1"/>
      <dgm:spPr/>
      <dgm:t>
        <a:bodyPr/>
        <a:lstStyle/>
        <a:p>
          <a:endParaRPr lang="en-US"/>
        </a:p>
      </dgm:t>
    </dgm:pt>
    <dgm:pt modelId="{52005126-966A-47FD-B8DE-399A5A64EA0D}">
      <dgm:prSet custT="1"/>
      <dgm:spPr>
        <a:solidFill>
          <a:srgbClr val="062543"/>
        </a:solidFill>
      </dgm:spPr>
      <dgm:t>
        <a:bodyPr/>
        <a:lstStyle/>
        <a:p>
          <a:r>
            <a:rPr lang="en-US" sz="4400" dirty="0"/>
            <a:t>SCRIM Usage Nationwide</a:t>
          </a:r>
        </a:p>
      </dgm:t>
    </dgm:pt>
    <dgm:pt modelId="{D64FBF04-A793-4B25-B7E1-90D4127CC9CB}" type="parTrans" cxnId="{B1A5EB52-0182-4B2E-9C36-76A8B5BB5C1B}">
      <dgm:prSet/>
      <dgm:spPr/>
      <dgm:t>
        <a:bodyPr/>
        <a:lstStyle/>
        <a:p>
          <a:endParaRPr lang="en-US"/>
        </a:p>
      </dgm:t>
    </dgm:pt>
    <dgm:pt modelId="{B2E4B78A-59CE-473A-A979-6035E2195268}" type="sibTrans" cxnId="{B1A5EB52-0182-4B2E-9C36-76A8B5BB5C1B}">
      <dgm:prSet/>
      <dgm:spPr/>
      <dgm:t>
        <a:bodyPr/>
        <a:lstStyle/>
        <a:p>
          <a:endParaRPr lang="en-US"/>
        </a:p>
      </dgm:t>
    </dgm:pt>
    <dgm:pt modelId="{961427C4-3802-490C-8FE7-67295CC789BA}">
      <dgm:prSet custT="1"/>
      <dgm:spPr/>
      <dgm:t>
        <a:bodyPr/>
        <a:lstStyle/>
        <a:p>
          <a:r>
            <a:rPr lang="en-US" sz="1800" b="1" dirty="0"/>
            <a:t>NCDOT</a:t>
          </a:r>
          <a:r>
            <a:rPr lang="en-US" sz="1800" dirty="0"/>
            <a:t> – Has been sponsoring several research projects to investigate the trends of pavement friction and texture changes over time and appropriate threshold values </a:t>
          </a:r>
        </a:p>
      </dgm:t>
    </dgm:pt>
    <dgm:pt modelId="{4E489B0B-7F90-4B5B-A070-9C932808FCAB}" type="parTrans" cxnId="{97190BC6-F615-48E1-BF75-2F90622CBF50}">
      <dgm:prSet/>
      <dgm:spPr/>
      <dgm:t>
        <a:bodyPr/>
        <a:lstStyle/>
        <a:p>
          <a:endParaRPr lang="en-US"/>
        </a:p>
      </dgm:t>
    </dgm:pt>
    <dgm:pt modelId="{0AC74DD8-AC12-454C-882E-CB15F0BDB077}" type="sibTrans" cxnId="{97190BC6-F615-48E1-BF75-2F90622CBF50}">
      <dgm:prSet/>
      <dgm:spPr/>
      <dgm:t>
        <a:bodyPr/>
        <a:lstStyle/>
        <a:p>
          <a:endParaRPr lang="en-US"/>
        </a:p>
      </dgm:t>
    </dgm:pt>
    <dgm:pt modelId="{E3962A0C-B6E2-454B-8ECB-CF9ACCC444A2}">
      <dgm:prSet custT="1"/>
      <dgm:spPr/>
      <dgm:t>
        <a:bodyPr/>
        <a:lstStyle/>
        <a:p>
          <a:r>
            <a:rPr lang="en-US" sz="1800" b="1" dirty="0"/>
            <a:t>KYTC</a:t>
          </a:r>
          <a:r>
            <a:rPr lang="en-US" sz="1800" dirty="0"/>
            <a:t> – Has developed robust Safety Performance Functions specific to Kentucky that will predict crashes and will use Empirical Bayes to determine expected crash rates</a:t>
          </a:r>
        </a:p>
      </dgm:t>
    </dgm:pt>
    <dgm:pt modelId="{58C78B46-C64E-4CFB-BC5F-85DDE83A389D}" type="parTrans" cxnId="{E016CDBF-6B67-455B-BCF9-D0492B41E2A2}">
      <dgm:prSet/>
      <dgm:spPr/>
      <dgm:t>
        <a:bodyPr/>
        <a:lstStyle/>
        <a:p>
          <a:endParaRPr lang="en-US"/>
        </a:p>
      </dgm:t>
    </dgm:pt>
    <dgm:pt modelId="{522CA0B3-54F8-445B-990C-45E2C25EC415}" type="sibTrans" cxnId="{E016CDBF-6B67-455B-BCF9-D0492B41E2A2}">
      <dgm:prSet/>
      <dgm:spPr/>
      <dgm:t>
        <a:bodyPr/>
        <a:lstStyle/>
        <a:p>
          <a:endParaRPr lang="en-US"/>
        </a:p>
      </dgm:t>
    </dgm:pt>
    <dgm:pt modelId="{6CA075B9-7307-4F00-A751-D4CFA1A98285}">
      <dgm:prSet custT="1"/>
      <dgm:spPr/>
      <dgm:t>
        <a:bodyPr/>
        <a:lstStyle/>
        <a:p>
          <a:r>
            <a:rPr lang="en-US" sz="1800" b="1" dirty="0"/>
            <a:t>FHWA </a:t>
          </a:r>
          <a:r>
            <a:rPr lang="en-US" sz="1800" dirty="0"/>
            <a:t>– Has published CMFs and investigatory thresholds to use for decision-making and projections for improving friction on roadways</a:t>
          </a:r>
        </a:p>
      </dgm:t>
    </dgm:pt>
    <dgm:pt modelId="{DEE91611-9E6B-4B76-B38F-65B05A7513E4}" type="parTrans" cxnId="{710A5FC4-284A-4BE1-B352-E794C0AD71F5}">
      <dgm:prSet/>
      <dgm:spPr/>
      <dgm:t>
        <a:bodyPr/>
        <a:lstStyle/>
        <a:p>
          <a:endParaRPr lang="en-US"/>
        </a:p>
      </dgm:t>
    </dgm:pt>
    <dgm:pt modelId="{84B4962F-A83A-454A-860F-40DB7FFD229F}" type="sibTrans" cxnId="{710A5FC4-284A-4BE1-B352-E794C0AD71F5}">
      <dgm:prSet/>
      <dgm:spPr/>
      <dgm:t>
        <a:bodyPr/>
        <a:lstStyle/>
        <a:p>
          <a:endParaRPr lang="en-US"/>
        </a:p>
      </dgm:t>
    </dgm:pt>
    <dgm:pt modelId="{635236F9-D19C-48AC-8510-B904954A1AB2}">
      <dgm:prSet custT="1"/>
      <dgm:spPr/>
      <dgm:t>
        <a:bodyPr/>
        <a:lstStyle/>
        <a:p>
          <a:r>
            <a:rPr lang="en-US" sz="1800" b="1" dirty="0"/>
            <a:t>VTTI</a:t>
          </a:r>
          <a:r>
            <a:rPr lang="en-US" sz="1800" dirty="0"/>
            <a:t> – Has analyzed the Continuous Friction Measurement data to assess crash risk and develop investigatory or intervention levels of frictions for multiple states</a:t>
          </a:r>
        </a:p>
      </dgm:t>
    </dgm:pt>
    <dgm:pt modelId="{BE38B6C2-B699-491C-8BA6-D7050211934F}" type="parTrans" cxnId="{013AB013-DA7D-4BB6-95F0-F08132FA7BFB}">
      <dgm:prSet/>
      <dgm:spPr/>
      <dgm:t>
        <a:bodyPr/>
        <a:lstStyle/>
        <a:p>
          <a:endParaRPr lang="en-US"/>
        </a:p>
      </dgm:t>
    </dgm:pt>
    <dgm:pt modelId="{DC3F2341-5ED7-4F31-A9EE-4771FAD37FE9}" type="sibTrans" cxnId="{013AB013-DA7D-4BB6-95F0-F08132FA7BFB}">
      <dgm:prSet/>
      <dgm:spPr/>
      <dgm:t>
        <a:bodyPr/>
        <a:lstStyle/>
        <a:p>
          <a:endParaRPr lang="en-US"/>
        </a:p>
      </dgm:t>
    </dgm:pt>
    <dgm:pt modelId="{3F6585CB-70A3-4072-ACAE-D4AC204D1C6C}">
      <dgm:prSet custT="1"/>
      <dgm:spPr/>
      <dgm:t>
        <a:bodyPr/>
        <a:lstStyle/>
        <a:p>
          <a:r>
            <a:rPr lang="en-US" sz="1800" b="1" dirty="0"/>
            <a:t>WDM</a:t>
          </a:r>
          <a:r>
            <a:rPr lang="en-US" sz="1800" dirty="0"/>
            <a:t> – Has worked with states to develop custom Safety Performance Functions and set thresholds that are solution-based</a:t>
          </a:r>
        </a:p>
      </dgm:t>
    </dgm:pt>
    <dgm:pt modelId="{0B4B6367-1EAF-4F28-BBA7-E90E48CDD9CD}" type="parTrans" cxnId="{1BE74DAC-34E8-4089-9408-73E1AFDF943A}">
      <dgm:prSet/>
      <dgm:spPr/>
      <dgm:t>
        <a:bodyPr/>
        <a:lstStyle/>
        <a:p>
          <a:endParaRPr lang="en-US"/>
        </a:p>
      </dgm:t>
    </dgm:pt>
    <dgm:pt modelId="{ACBCB979-5757-4F9E-A375-3B2C6D4A601E}" type="sibTrans" cxnId="{1BE74DAC-34E8-4089-9408-73E1AFDF943A}">
      <dgm:prSet/>
      <dgm:spPr/>
      <dgm:t>
        <a:bodyPr/>
        <a:lstStyle/>
        <a:p>
          <a:endParaRPr lang="en-US"/>
        </a:p>
      </dgm:t>
    </dgm:pt>
    <dgm:pt modelId="{1E869D37-BBD4-4990-9EAB-475F04278339}" type="pres">
      <dgm:prSet presAssocID="{4417E6EA-4E9A-4A7E-BBCD-C5AED797BE1B}" presName="composite" presStyleCnt="0">
        <dgm:presLayoutVars>
          <dgm:chMax val="1"/>
          <dgm:dir/>
          <dgm:resizeHandles val="exact"/>
        </dgm:presLayoutVars>
      </dgm:prSet>
      <dgm:spPr/>
    </dgm:pt>
    <dgm:pt modelId="{6E8E5A6A-601A-4FD8-AEBD-2B2566A634A6}" type="pres">
      <dgm:prSet presAssocID="{52005126-966A-47FD-B8DE-399A5A64EA0D}" presName="roof" presStyleLbl="dkBgShp" presStyleIdx="0" presStyleCnt="2" custScaleY="56017"/>
      <dgm:spPr/>
    </dgm:pt>
    <dgm:pt modelId="{1C4761BD-F69E-469B-8482-64CAE89D1415}" type="pres">
      <dgm:prSet presAssocID="{52005126-966A-47FD-B8DE-399A5A64EA0D}" presName="pillars" presStyleCnt="0"/>
      <dgm:spPr/>
    </dgm:pt>
    <dgm:pt modelId="{13AFE78D-E9AB-444B-B3E1-2FD5C08A2BBF}" type="pres">
      <dgm:prSet presAssocID="{52005126-966A-47FD-B8DE-399A5A64EA0D}" presName="pillar1" presStyleLbl="node1" presStyleIdx="0" presStyleCnt="5">
        <dgm:presLayoutVars>
          <dgm:bulletEnabled val="1"/>
        </dgm:presLayoutVars>
      </dgm:prSet>
      <dgm:spPr/>
    </dgm:pt>
    <dgm:pt modelId="{661884AA-AFA5-497F-A6F6-6952FA2D777F}" type="pres">
      <dgm:prSet presAssocID="{E3962A0C-B6E2-454B-8ECB-CF9ACCC444A2}" presName="pillarX" presStyleLbl="node1" presStyleIdx="1" presStyleCnt="5">
        <dgm:presLayoutVars>
          <dgm:bulletEnabled val="1"/>
        </dgm:presLayoutVars>
      </dgm:prSet>
      <dgm:spPr/>
    </dgm:pt>
    <dgm:pt modelId="{013FFB95-E305-4D2B-AAE2-59970AD21D02}" type="pres">
      <dgm:prSet presAssocID="{6CA075B9-7307-4F00-A751-D4CFA1A98285}" presName="pillarX" presStyleLbl="node1" presStyleIdx="2" presStyleCnt="5">
        <dgm:presLayoutVars>
          <dgm:bulletEnabled val="1"/>
        </dgm:presLayoutVars>
      </dgm:prSet>
      <dgm:spPr/>
    </dgm:pt>
    <dgm:pt modelId="{5C4B6ED0-D296-4E91-A41F-8DC40098D221}" type="pres">
      <dgm:prSet presAssocID="{635236F9-D19C-48AC-8510-B904954A1AB2}" presName="pillarX" presStyleLbl="node1" presStyleIdx="3" presStyleCnt="5">
        <dgm:presLayoutVars>
          <dgm:bulletEnabled val="1"/>
        </dgm:presLayoutVars>
      </dgm:prSet>
      <dgm:spPr/>
    </dgm:pt>
    <dgm:pt modelId="{8DB10DE5-CCEC-4282-887D-C6AA906D806F}" type="pres">
      <dgm:prSet presAssocID="{3F6585CB-70A3-4072-ACAE-D4AC204D1C6C}" presName="pillarX" presStyleLbl="node1" presStyleIdx="4" presStyleCnt="5">
        <dgm:presLayoutVars>
          <dgm:bulletEnabled val="1"/>
        </dgm:presLayoutVars>
      </dgm:prSet>
      <dgm:spPr/>
    </dgm:pt>
    <dgm:pt modelId="{F6F6C7F7-FFD9-484A-95F9-AC29561CC083}" type="pres">
      <dgm:prSet presAssocID="{52005126-966A-47FD-B8DE-399A5A64EA0D}" presName="base" presStyleLbl="dkBgShp" presStyleIdx="1" presStyleCnt="2"/>
      <dgm:spPr>
        <a:solidFill>
          <a:srgbClr val="062543"/>
        </a:solidFill>
      </dgm:spPr>
    </dgm:pt>
  </dgm:ptLst>
  <dgm:cxnLst>
    <dgm:cxn modelId="{013AB013-DA7D-4BB6-95F0-F08132FA7BFB}" srcId="{52005126-966A-47FD-B8DE-399A5A64EA0D}" destId="{635236F9-D19C-48AC-8510-B904954A1AB2}" srcOrd="3" destOrd="0" parTransId="{BE38B6C2-B699-491C-8BA6-D7050211934F}" sibTransId="{DC3F2341-5ED7-4F31-A9EE-4771FAD37FE9}"/>
    <dgm:cxn modelId="{B1A5EB52-0182-4B2E-9C36-76A8B5BB5C1B}" srcId="{4417E6EA-4E9A-4A7E-BBCD-C5AED797BE1B}" destId="{52005126-966A-47FD-B8DE-399A5A64EA0D}" srcOrd="0" destOrd="0" parTransId="{D64FBF04-A793-4B25-B7E1-90D4127CC9CB}" sibTransId="{B2E4B78A-59CE-473A-A979-6035E2195268}"/>
    <dgm:cxn modelId="{9B098375-09BB-4098-9980-F481BB69CD8E}" type="presOf" srcId="{3F6585CB-70A3-4072-ACAE-D4AC204D1C6C}" destId="{8DB10DE5-CCEC-4282-887D-C6AA906D806F}" srcOrd="0" destOrd="0" presId="urn:microsoft.com/office/officeart/2005/8/layout/hList3"/>
    <dgm:cxn modelId="{B2F2477D-00F8-4844-843E-C6B925009B25}" type="presOf" srcId="{52005126-966A-47FD-B8DE-399A5A64EA0D}" destId="{6E8E5A6A-601A-4FD8-AEBD-2B2566A634A6}" srcOrd="0" destOrd="0" presId="urn:microsoft.com/office/officeart/2005/8/layout/hList3"/>
    <dgm:cxn modelId="{BB5C9D87-579C-4BAC-AC10-DFA615F6FB03}" type="presOf" srcId="{961427C4-3802-490C-8FE7-67295CC789BA}" destId="{13AFE78D-E9AB-444B-B3E1-2FD5C08A2BBF}" srcOrd="0" destOrd="0" presId="urn:microsoft.com/office/officeart/2005/8/layout/hList3"/>
    <dgm:cxn modelId="{F7832C97-F1A0-4078-BC6C-C65FE4851A43}" type="presOf" srcId="{4417E6EA-4E9A-4A7E-BBCD-C5AED797BE1B}" destId="{1E869D37-BBD4-4990-9EAB-475F04278339}" srcOrd="0" destOrd="0" presId="urn:microsoft.com/office/officeart/2005/8/layout/hList3"/>
    <dgm:cxn modelId="{6F86739D-144F-4B7A-A07E-9318F8732B3F}" type="presOf" srcId="{E3962A0C-B6E2-454B-8ECB-CF9ACCC444A2}" destId="{661884AA-AFA5-497F-A6F6-6952FA2D777F}" srcOrd="0" destOrd="0" presId="urn:microsoft.com/office/officeart/2005/8/layout/hList3"/>
    <dgm:cxn modelId="{1BE74DAC-34E8-4089-9408-73E1AFDF943A}" srcId="{52005126-966A-47FD-B8DE-399A5A64EA0D}" destId="{3F6585CB-70A3-4072-ACAE-D4AC204D1C6C}" srcOrd="4" destOrd="0" parTransId="{0B4B6367-1EAF-4F28-BBA7-E90E48CDD9CD}" sibTransId="{ACBCB979-5757-4F9E-A375-3B2C6D4A601E}"/>
    <dgm:cxn modelId="{E016CDBF-6B67-455B-BCF9-D0492B41E2A2}" srcId="{52005126-966A-47FD-B8DE-399A5A64EA0D}" destId="{E3962A0C-B6E2-454B-8ECB-CF9ACCC444A2}" srcOrd="1" destOrd="0" parTransId="{58C78B46-C64E-4CFB-BC5F-85DDE83A389D}" sibTransId="{522CA0B3-54F8-445B-990C-45E2C25EC415}"/>
    <dgm:cxn modelId="{710A5FC4-284A-4BE1-B352-E794C0AD71F5}" srcId="{52005126-966A-47FD-B8DE-399A5A64EA0D}" destId="{6CA075B9-7307-4F00-A751-D4CFA1A98285}" srcOrd="2" destOrd="0" parTransId="{DEE91611-9E6B-4B76-B38F-65B05A7513E4}" sibTransId="{84B4962F-A83A-454A-860F-40DB7FFD229F}"/>
    <dgm:cxn modelId="{97190BC6-F615-48E1-BF75-2F90622CBF50}" srcId="{52005126-966A-47FD-B8DE-399A5A64EA0D}" destId="{961427C4-3802-490C-8FE7-67295CC789BA}" srcOrd="0" destOrd="0" parTransId="{4E489B0B-7F90-4B5B-A070-9C932808FCAB}" sibTransId="{0AC74DD8-AC12-454C-882E-CB15F0BDB077}"/>
    <dgm:cxn modelId="{7CDEA8E5-EA84-4CEB-93FD-BE20AAACB8F9}" type="presOf" srcId="{635236F9-D19C-48AC-8510-B904954A1AB2}" destId="{5C4B6ED0-D296-4E91-A41F-8DC40098D221}" srcOrd="0" destOrd="0" presId="urn:microsoft.com/office/officeart/2005/8/layout/hList3"/>
    <dgm:cxn modelId="{4B58E8F9-6E55-4380-B197-9CC36C07BCC4}" type="presOf" srcId="{6CA075B9-7307-4F00-A751-D4CFA1A98285}" destId="{013FFB95-E305-4D2B-AAE2-59970AD21D02}" srcOrd="0" destOrd="0" presId="urn:microsoft.com/office/officeart/2005/8/layout/hList3"/>
    <dgm:cxn modelId="{C08935F0-5129-4A74-A4D6-CF2E587765CE}" type="presParOf" srcId="{1E869D37-BBD4-4990-9EAB-475F04278339}" destId="{6E8E5A6A-601A-4FD8-AEBD-2B2566A634A6}" srcOrd="0" destOrd="0" presId="urn:microsoft.com/office/officeart/2005/8/layout/hList3"/>
    <dgm:cxn modelId="{758DA0DB-C2D0-4448-9F2F-01A9302840AD}" type="presParOf" srcId="{1E869D37-BBD4-4990-9EAB-475F04278339}" destId="{1C4761BD-F69E-469B-8482-64CAE89D1415}" srcOrd="1" destOrd="0" presId="urn:microsoft.com/office/officeart/2005/8/layout/hList3"/>
    <dgm:cxn modelId="{FA058363-6387-4065-BA38-018860DF4E30}" type="presParOf" srcId="{1C4761BD-F69E-469B-8482-64CAE89D1415}" destId="{13AFE78D-E9AB-444B-B3E1-2FD5C08A2BBF}" srcOrd="0" destOrd="0" presId="urn:microsoft.com/office/officeart/2005/8/layout/hList3"/>
    <dgm:cxn modelId="{24C7F215-7FED-424A-ACC5-7B888D16F2D8}" type="presParOf" srcId="{1C4761BD-F69E-469B-8482-64CAE89D1415}" destId="{661884AA-AFA5-497F-A6F6-6952FA2D777F}" srcOrd="1" destOrd="0" presId="urn:microsoft.com/office/officeart/2005/8/layout/hList3"/>
    <dgm:cxn modelId="{AFAED1E8-E1EC-494D-9586-75C101FC70CE}" type="presParOf" srcId="{1C4761BD-F69E-469B-8482-64CAE89D1415}" destId="{013FFB95-E305-4D2B-AAE2-59970AD21D02}" srcOrd="2" destOrd="0" presId="urn:microsoft.com/office/officeart/2005/8/layout/hList3"/>
    <dgm:cxn modelId="{A52F5DB7-E79F-4513-99BC-5B91B6F554F8}" type="presParOf" srcId="{1C4761BD-F69E-469B-8482-64CAE89D1415}" destId="{5C4B6ED0-D296-4E91-A41F-8DC40098D221}" srcOrd="3" destOrd="0" presId="urn:microsoft.com/office/officeart/2005/8/layout/hList3"/>
    <dgm:cxn modelId="{9AFE1C15-852D-4265-A2C5-2B2BF2F48365}" type="presParOf" srcId="{1C4761BD-F69E-469B-8482-64CAE89D1415}" destId="{8DB10DE5-CCEC-4282-887D-C6AA906D806F}" srcOrd="4" destOrd="0" presId="urn:microsoft.com/office/officeart/2005/8/layout/hList3"/>
    <dgm:cxn modelId="{ECB79435-0580-4052-B1C0-91F0CADCF0D8}" type="presParOf" srcId="{1E869D37-BBD4-4990-9EAB-475F04278339}" destId="{F6F6C7F7-FFD9-484A-95F9-AC29561CC083}"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E090F2B-0CBE-4D05-8A73-43B90EBD1C7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DD12751-D842-41EC-84B0-28039EA40828}">
      <dgm:prSet custT="1"/>
      <dgm:spPr>
        <a:solidFill>
          <a:schemeClr val="accent1">
            <a:lumMod val="20000"/>
            <a:lumOff val="80000"/>
          </a:schemeClr>
        </a:solidFill>
      </dgm:spPr>
      <dgm:t>
        <a:bodyPr/>
        <a:lstStyle/>
        <a:p>
          <a:pPr algn="ctr"/>
          <a:r>
            <a:rPr lang="en-US" sz="3200" dirty="0"/>
            <a:t>Statewide &amp; D7 Safety Performance</a:t>
          </a:r>
        </a:p>
      </dgm:t>
    </dgm:pt>
    <dgm:pt modelId="{5164C0D2-7052-4FF8-AB54-F3D49CD901B2}" type="parTrans" cxnId="{00341D5D-A2E9-4702-8048-3F5EA4B81E8F}">
      <dgm:prSet/>
      <dgm:spPr/>
      <dgm:t>
        <a:bodyPr/>
        <a:lstStyle/>
        <a:p>
          <a:pPr algn="l"/>
          <a:endParaRPr lang="en-US" sz="1400"/>
        </a:p>
      </dgm:t>
    </dgm:pt>
    <dgm:pt modelId="{E5762304-490C-48A8-A5BC-94756E67256D}" type="sibTrans" cxnId="{00341D5D-A2E9-4702-8048-3F5EA4B81E8F}">
      <dgm:prSet/>
      <dgm:spPr/>
      <dgm:t>
        <a:bodyPr/>
        <a:lstStyle/>
        <a:p>
          <a:pPr algn="l"/>
          <a:endParaRPr lang="en-US" sz="1400"/>
        </a:p>
      </dgm:t>
    </dgm:pt>
    <dgm:pt modelId="{E953E13C-DAED-42CC-81A7-56425E4935B7}">
      <dgm:prSet custT="1"/>
      <dgm:spPr>
        <a:solidFill>
          <a:schemeClr val="accent1"/>
        </a:solidFill>
      </dgm:spPr>
      <dgm:t>
        <a:bodyPr/>
        <a:lstStyle/>
        <a:p>
          <a:pPr algn="ctr"/>
          <a:r>
            <a:rPr lang="en-US" sz="3200" dirty="0"/>
            <a:t>Work Zone Safety</a:t>
          </a:r>
        </a:p>
      </dgm:t>
    </dgm:pt>
    <dgm:pt modelId="{B2E3DE1C-0266-421C-93C5-2F8A381D5DD2}" type="parTrans" cxnId="{DAB520CB-5697-49B7-8F0C-AC7FCF8D7A49}">
      <dgm:prSet/>
      <dgm:spPr/>
      <dgm:t>
        <a:bodyPr/>
        <a:lstStyle/>
        <a:p>
          <a:endParaRPr lang="en-US"/>
        </a:p>
      </dgm:t>
    </dgm:pt>
    <dgm:pt modelId="{B7323F03-0819-46F5-845A-017C006714A7}" type="sibTrans" cxnId="{DAB520CB-5697-49B7-8F0C-AC7FCF8D7A49}">
      <dgm:prSet/>
      <dgm:spPr/>
      <dgm:t>
        <a:bodyPr/>
        <a:lstStyle/>
        <a:p>
          <a:endParaRPr lang="en-US"/>
        </a:p>
      </dgm:t>
    </dgm:pt>
    <dgm:pt modelId="{E471ED8D-9224-423C-98CA-86C1F751744B}">
      <dgm:prSet custT="1"/>
      <dgm:spPr>
        <a:solidFill>
          <a:schemeClr val="accent1">
            <a:lumMod val="20000"/>
            <a:lumOff val="80000"/>
          </a:schemeClr>
        </a:solidFill>
      </dgm:spPr>
      <dgm:t>
        <a:bodyPr/>
        <a:lstStyle/>
        <a:p>
          <a:pPr algn="ctr"/>
          <a:r>
            <a:rPr lang="en-US" sz="3200" dirty="0"/>
            <a:t>Traffic Safety Initiatives &amp; Innovation</a:t>
          </a:r>
        </a:p>
      </dgm:t>
    </dgm:pt>
    <dgm:pt modelId="{46881B95-2761-4921-9EEC-BAD4A03699CA}" type="parTrans" cxnId="{0FC90F5F-9711-406F-B9C9-69D8976DA4C0}">
      <dgm:prSet/>
      <dgm:spPr/>
      <dgm:t>
        <a:bodyPr/>
        <a:lstStyle/>
        <a:p>
          <a:endParaRPr lang="en-US"/>
        </a:p>
      </dgm:t>
    </dgm:pt>
    <dgm:pt modelId="{5ADB4079-CED2-455D-8823-2C368A205044}" type="sibTrans" cxnId="{0FC90F5F-9711-406F-B9C9-69D8976DA4C0}">
      <dgm:prSet/>
      <dgm:spPr/>
      <dgm:t>
        <a:bodyPr/>
        <a:lstStyle/>
        <a:p>
          <a:endParaRPr lang="en-US"/>
        </a:p>
      </dgm:t>
    </dgm:pt>
    <dgm:pt modelId="{4DC0FBF3-7DEE-47D6-ACAA-7959F6A908F1}">
      <dgm:prSet custT="1"/>
      <dgm:spPr>
        <a:solidFill>
          <a:schemeClr val="accent1">
            <a:lumMod val="20000"/>
            <a:lumOff val="80000"/>
          </a:schemeClr>
        </a:solidFill>
      </dgm:spPr>
      <dgm:t>
        <a:bodyPr/>
        <a:lstStyle/>
        <a:p>
          <a:pPr algn="ctr"/>
          <a:r>
            <a:rPr lang="en-US" sz="3200" dirty="0"/>
            <a:t>Pavement Friction &amp; Safety</a:t>
          </a:r>
        </a:p>
      </dgm:t>
    </dgm:pt>
    <dgm:pt modelId="{A2B8C763-A095-4741-95BC-35652C167C2D}" type="parTrans" cxnId="{2E4924E8-4A29-41A2-930A-9992EC0E876F}">
      <dgm:prSet/>
      <dgm:spPr/>
      <dgm:t>
        <a:bodyPr/>
        <a:lstStyle/>
        <a:p>
          <a:endParaRPr lang="en-US"/>
        </a:p>
      </dgm:t>
    </dgm:pt>
    <dgm:pt modelId="{709D8FB3-4D0A-4AED-A93D-FDDDE4C0B9DE}" type="sibTrans" cxnId="{2E4924E8-4A29-41A2-930A-9992EC0E876F}">
      <dgm:prSet/>
      <dgm:spPr/>
      <dgm:t>
        <a:bodyPr/>
        <a:lstStyle/>
        <a:p>
          <a:endParaRPr lang="en-US"/>
        </a:p>
      </dgm:t>
    </dgm:pt>
    <dgm:pt modelId="{4D1B3832-866C-425F-BC3B-86D588596811}" type="pres">
      <dgm:prSet presAssocID="{7E090F2B-0CBE-4D05-8A73-43B90EBD1C74}" presName="linear" presStyleCnt="0">
        <dgm:presLayoutVars>
          <dgm:animLvl val="lvl"/>
          <dgm:resizeHandles val="exact"/>
        </dgm:presLayoutVars>
      </dgm:prSet>
      <dgm:spPr/>
    </dgm:pt>
    <dgm:pt modelId="{A9CD0631-5D5F-4DDC-9A0E-68E9DA6E5567}" type="pres">
      <dgm:prSet presAssocID="{6DD12751-D842-41EC-84B0-28039EA40828}" presName="parentText" presStyleLbl="node1" presStyleIdx="0" presStyleCnt="4">
        <dgm:presLayoutVars>
          <dgm:chMax val="0"/>
          <dgm:bulletEnabled val="1"/>
        </dgm:presLayoutVars>
      </dgm:prSet>
      <dgm:spPr/>
    </dgm:pt>
    <dgm:pt modelId="{97976768-89B7-4A7F-AEA6-02659ED53BCF}" type="pres">
      <dgm:prSet presAssocID="{E5762304-490C-48A8-A5BC-94756E67256D}" presName="spacer" presStyleCnt="0"/>
      <dgm:spPr/>
    </dgm:pt>
    <dgm:pt modelId="{8531CF97-160F-47FB-BC1F-2040F5074C0B}" type="pres">
      <dgm:prSet presAssocID="{4DC0FBF3-7DEE-47D6-ACAA-7959F6A908F1}" presName="parentText" presStyleLbl="node1" presStyleIdx="1" presStyleCnt="4">
        <dgm:presLayoutVars>
          <dgm:chMax val="0"/>
          <dgm:bulletEnabled val="1"/>
        </dgm:presLayoutVars>
      </dgm:prSet>
      <dgm:spPr/>
    </dgm:pt>
    <dgm:pt modelId="{7AC64355-4E2F-431B-B3DF-19212C81E0EB}" type="pres">
      <dgm:prSet presAssocID="{709D8FB3-4D0A-4AED-A93D-FDDDE4C0B9DE}" presName="spacer" presStyleCnt="0"/>
      <dgm:spPr/>
    </dgm:pt>
    <dgm:pt modelId="{3A62F7FA-4B1B-4DC1-80BB-2B436860EAE9}" type="pres">
      <dgm:prSet presAssocID="{E953E13C-DAED-42CC-81A7-56425E4935B7}" presName="parentText" presStyleLbl="node1" presStyleIdx="2" presStyleCnt="4">
        <dgm:presLayoutVars>
          <dgm:chMax val="0"/>
          <dgm:bulletEnabled val="1"/>
        </dgm:presLayoutVars>
      </dgm:prSet>
      <dgm:spPr/>
    </dgm:pt>
    <dgm:pt modelId="{2B7F5C86-12EA-475D-85FB-704A0EED9E62}" type="pres">
      <dgm:prSet presAssocID="{B7323F03-0819-46F5-845A-017C006714A7}" presName="spacer" presStyleCnt="0"/>
      <dgm:spPr/>
    </dgm:pt>
    <dgm:pt modelId="{ED2DAF05-5DB9-4116-BF28-7F2692EEBB95}" type="pres">
      <dgm:prSet presAssocID="{E471ED8D-9224-423C-98CA-86C1F751744B}" presName="parentText" presStyleLbl="node1" presStyleIdx="3" presStyleCnt="4">
        <dgm:presLayoutVars>
          <dgm:chMax val="0"/>
          <dgm:bulletEnabled val="1"/>
        </dgm:presLayoutVars>
      </dgm:prSet>
      <dgm:spPr/>
    </dgm:pt>
  </dgm:ptLst>
  <dgm:cxnLst>
    <dgm:cxn modelId="{DDAF9D39-53D1-4AC4-999D-7F573B38425C}" type="presOf" srcId="{E471ED8D-9224-423C-98CA-86C1F751744B}" destId="{ED2DAF05-5DB9-4116-BF28-7F2692EEBB95}" srcOrd="0" destOrd="0" presId="urn:microsoft.com/office/officeart/2005/8/layout/vList2"/>
    <dgm:cxn modelId="{00341D5D-A2E9-4702-8048-3F5EA4B81E8F}" srcId="{7E090F2B-0CBE-4D05-8A73-43B90EBD1C74}" destId="{6DD12751-D842-41EC-84B0-28039EA40828}" srcOrd="0" destOrd="0" parTransId="{5164C0D2-7052-4FF8-AB54-F3D49CD901B2}" sibTransId="{E5762304-490C-48A8-A5BC-94756E67256D}"/>
    <dgm:cxn modelId="{0FC90F5F-9711-406F-B9C9-69D8976DA4C0}" srcId="{7E090F2B-0CBE-4D05-8A73-43B90EBD1C74}" destId="{E471ED8D-9224-423C-98CA-86C1F751744B}" srcOrd="3" destOrd="0" parTransId="{46881B95-2761-4921-9EEC-BAD4A03699CA}" sibTransId="{5ADB4079-CED2-455D-8823-2C368A205044}"/>
    <dgm:cxn modelId="{FAF4084C-8009-4F5A-A196-9E4EC4CA0BB9}" type="presOf" srcId="{E953E13C-DAED-42CC-81A7-56425E4935B7}" destId="{3A62F7FA-4B1B-4DC1-80BB-2B436860EAE9}" srcOrd="0" destOrd="0" presId="urn:microsoft.com/office/officeart/2005/8/layout/vList2"/>
    <dgm:cxn modelId="{8DC00E87-C999-4627-A68E-7A2EBDE783DD}" type="presOf" srcId="{6DD12751-D842-41EC-84B0-28039EA40828}" destId="{A9CD0631-5D5F-4DDC-9A0E-68E9DA6E5567}" srcOrd="0" destOrd="0" presId="urn:microsoft.com/office/officeart/2005/8/layout/vList2"/>
    <dgm:cxn modelId="{94414ABC-6914-4C01-A230-F85D0DF84F11}" type="presOf" srcId="{4DC0FBF3-7DEE-47D6-ACAA-7959F6A908F1}" destId="{8531CF97-160F-47FB-BC1F-2040F5074C0B}" srcOrd="0" destOrd="0" presId="urn:microsoft.com/office/officeart/2005/8/layout/vList2"/>
    <dgm:cxn modelId="{DAB520CB-5697-49B7-8F0C-AC7FCF8D7A49}" srcId="{7E090F2B-0CBE-4D05-8A73-43B90EBD1C74}" destId="{E953E13C-DAED-42CC-81A7-56425E4935B7}" srcOrd="2" destOrd="0" parTransId="{B2E3DE1C-0266-421C-93C5-2F8A381D5DD2}" sibTransId="{B7323F03-0819-46F5-845A-017C006714A7}"/>
    <dgm:cxn modelId="{F24F15DC-A11B-4BC8-B0EB-DABDB9922237}" type="presOf" srcId="{7E090F2B-0CBE-4D05-8A73-43B90EBD1C74}" destId="{4D1B3832-866C-425F-BC3B-86D588596811}" srcOrd="0" destOrd="0" presId="urn:microsoft.com/office/officeart/2005/8/layout/vList2"/>
    <dgm:cxn modelId="{2E4924E8-4A29-41A2-930A-9992EC0E876F}" srcId="{7E090F2B-0CBE-4D05-8A73-43B90EBD1C74}" destId="{4DC0FBF3-7DEE-47D6-ACAA-7959F6A908F1}" srcOrd="1" destOrd="0" parTransId="{A2B8C763-A095-4741-95BC-35652C167C2D}" sibTransId="{709D8FB3-4D0A-4AED-A93D-FDDDE4C0B9DE}"/>
    <dgm:cxn modelId="{6DE6E350-80B3-4860-A478-37AF9030CA94}" type="presParOf" srcId="{4D1B3832-866C-425F-BC3B-86D588596811}" destId="{A9CD0631-5D5F-4DDC-9A0E-68E9DA6E5567}" srcOrd="0" destOrd="0" presId="urn:microsoft.com/office/officeart/2005/8/layout/vList2"/>
    <dgm:cxn modelId="{0165BDA9-6366-48EE-8268-A46A46CF481C}" type="presParOf" srcId="{4D1B3832-866C-425F-BC3B-86D588596811}" destId="{97976768-89B7-4A7F-AEA6-02659ED53BCF}" srcOrd="1" destOrd="0" presId="urn:microsoft.com/office/officeart/2005/8/layout/vList2"/>
    <dgm:cxn modelId="{BE5323B5-BE58-489D-9278-D4CDE8F31AC7}" type="presParOf" srcId="{4D1B3832-866C-425F-BC3B-86D588596811}" destId="{8531CF97-160F-47FB-BC1F-2040F5074C0B}" srcOrd="2" destOrd="0" presId="urn:microsoft.com/office/officeart/2005/8/layout/vList2"/>
    <dgm:cxn modelId="{2D5EED2A-38C6-4450-A16B-C381EAD45F01}" type="presParOf" srcId="{4D1B3832-866C-425F-BC3B-86D588596811}" destId="{7AC64355-4E2F-431B-B3DF-19212C81E0EB}" srcOrd="3" destOrd="0" presId="urn:microsoft.com/office/officeart/2005/8/layout/vList2"/>
    <dgm:cxn modelId="{E312E7B8-94E2-4835-8C17-A305B35CA9A9}" type="presParOf" srcId="{4D1B3832-866C-425F-BC3B-86D588596811}" destId="{3A62F7FA-4B1B-4DC1-80BB-2B436860EAE9}" srcOrd="4" destOrd="0" presId="urn:microsoft.com/office/officeart/2005/8/layout/vList2"/>
    <dgm:cxn modelId="{7FD3D862-45D7-4067-B6E4-0257E4BF9C52}" type="presParOf" srcId="{4D1B3832-866C-425F-BC3B-86D588596811}" destId="{2B7F5C86-12EA-475D-85FB-704A0EED9E62}" srcOrd="5" destOrd="0" presId="urn:microsoft.com/office/officeart/2005/8/layout/vList2"/>
    <dgm:cxn modelId="{BDEB6E4F-22B4-4239-94B1-8F1FE4F1AEA5}" type="presParOf" srcId="{4D1B3832-866C-425F-BC3B-86D588596811}" destId="{ED2DAF05-5DB9-4116-BF28-7F2692EEBB95}"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4377303-6096-4058-B9FE-87F10F297F40}" type="doc">
      <dgm:prSet loTypeId="urn:microsoft.com/office/officeart/2005/8/layout/radial2" loCatId="relationship" qsTypeId="urn:microsoft.com/office/officeart/2005/8/quickstyle/simple1" qsCatId="simple" csTypeId="urn:microsoft.com/office/officeart/2005/8/colors/colorful1" csCatId="colorful" phldr="1"/>
      <dgm:spPr/>
      <dgm:t>
        <a:bodyPr/>
        <a:lstStyle/>
        <a:p>
          <a:endParaRPr lang="en-US"/>
        </a:p>
      </dgm:t>
    </dgm:pt>
    <dgm:pt modelId="{1D46997C-5306-4711-BCCB-C65ED49315C7}">
      <dgm:prSet phldrT="[Text]" custT="1"/>
      <dgm:spPr/>
      <dgm:t>
        <a:bodyPr/>
        <a:lstStyle/>
        <a:p>
          <a:r>
            <a:rPr lang="en-US" sz="1600" b="1" dirty="0"/>
            <a:t>ENFORCEMENT</a:t>
          </a:r>
        </a:p>
      </dgm:t>
    </dgm:pt>
    <dgm:pt modelId="{AC626C0B-A317-4ED4-922B-592F9CE69FE1}" type="sibTrans" cxnId="{A91A5B96-CF6E-4F90-A5D0-B8EF3719913A}">
      <dgm:prSet/>
      <dgm:spPr/>
      <dgm:t>
        <a:bodyPr/>
        <a:lstStyle/>
        <a:p>
          <a:endParaRPr lang="en-US"/>
        </a:p>
      </dgm:t>
    </dgm:pt>
    <dgm:pt modelId="{CF2325EA-AF89-430E-A63D-970733D54CCC}" type="parTrans" cxnId="{A91A5B96-CF6E-4F90-A5D0-B8EF3719913A}">
      <dgm:prSet/>
      <dgm:spPr>
        <a:ln>
          <a:solidFill>
            <a:srgbClr val="5B9BD5"/>
          </a:solidFill>
        </a:ln>
      </dgm:spPr>
      <dgm:t>
        <a:bodyPr/>
        <a:lstStyle/>
        <a:p>
          <a:endParaRPr lang="en-US"/>
        </a:p>
      </dgm:t>
    </dgm:pt>
    <dgm:pt modelId="{17B7CA66-0D0C-494D-BEB1-CE6FA613B20E}">
      <dgm:prSet phldrT="[Text]" custT="1"/>
      <dgm:spPr/>
      <dgm:t>
        <a:bodyPr/>
        <a:lstStyle/>
        <a:p>
          <a:r>
            <a:rPr lang="en-US" sz="1600" b="1"/>
            <a:t>ENCOURAGEMENT</a:t>
          </a:r>
          <a:endParaRPr lang="en-US" sz="1400" b="1"/>
        </a:p>
      </dgm:t>
    </dgm:pt>
    <dgm:pt modelId="{A271E10B-787C-49EB-B2AE-884CE54E8378}" type="sibTrans" cxnId="{A67C88D9-0A7C-4C00-9876-C08D4FE37A4B}">
      <dgm:prSet/>
      <dgm:spPr/>
      <dgm:t>
        <a:bodyPr/>
        <a:lstStyle/>
        <a:p>
          <a:endParaRPr lang="en-US"/>
        </a:p>
      </dgm:t>
    </dgm:pt>
    <dgm:pt modelId="{7B5F070A-C3E2-4512-ACDA-8A55DF304BE9}" type="parTrans" cxnId="{A67C88D9-0A7C-4C00-9876-C08D4FE37A4B}">
      <dgm:prSet/>
      <dgm:spPr>
        <a:ln>
          <a:solidFill>
            <a:srgbClr val="70AD47"/>
          </a:solidFill>
        </a:ln>
      </dgm:spPr>
      <dgm:t>
        <a:bodyPr/>
        <a:lstStyle/>
        <a:p>
          <a:endParaRPr lang="en-US"/>
        </a:p>
      </dgm:t>
    </dgm:pt>
    <dgm:pt modelId="{2AAFF700-77BB-4CC9-B838-F5C0BE09A728}">
      <dgm:prSet phldrT="[Text]" custT="1"/>
      <dgm:spPr/>
      <dgm:t>
        <a:bodyPr/>
        <a:lstStyle/>
        <a:p>
          <a:r>
            <a:rPr lang="en-US" sz="1600" b="1"/>
            <a:t>EVALUATION</a:t>
          </a:r>
          <a:endParaRPr lang="en-US" sz="1400" b="1"/>
        </a:p>
      </dgm:t>
    </dgm:pt>
    <dgm:pt modelId="{888705A9-4B71-41F4-8CDA-60CE9BB292DF}" type="sibTrans" cxnId="{06FC8A22-C4A2-42DF-B533-21F739123AAE}">
      <dgm:prSet/>
      <dgm:spPr/>
      <dgm:t>
        <a:bodyPr/>
        <a:lstStyle/>
        <a:p>
          <a:endParaRPr lang="en-US"/>
        </a:p>
      </dgm:t>
    </dgm:pt>
    <dgm:pt modelId="{390312DC-1968-42B4-AFB4-E32187B60D19}" type="parTrans" cxnId="{06FC8A22-C4A2-42DF-B533-21F739123AAE}">
      <dgm:prSet/>
      <dgm:spPr>
        <a:ln>
          <a:solidFill>
            <a:srgbClr val="ED7D31"/>
          </a:solidFill>
        </a:ln>
      </dgm:spPr>
      <dgm:t>
        <a:bodyPr/>
        <a:lstStyle/>
        <a:p>
          <a:endParaRPr lang="en-US"/>
        </a:p>
      </dgm:t>
    </dgm:pt>
    <dgm:pt modelId="{C89C9377-0C91-4CA2-8FC1-A6A1664637DA}">
      <dgm:prSet phldrT="[Text]" custT="1"/>
      <dgm:spPr/>
      <dgm:t>
        <a:bodyPr/>
        <a:lstStyle/>
        <a:p>
          <a:r>
            <a:rPr lang="en-US" sz="1600" b="1"/>
            <a:t>ENGINEERING</a:t>
          </a:r>
          <a:endParaRPr lang="en-US" sz="1600" b="1">
            <a:effectLst>
              <a:glow rad="127000">
                <a:schemeClr val="accent1"/>
              </a:glow>
            </a:effectLst>
          </a:endParaRPr>
        </a:p>
      </dgm:t>
    </dgm:pt>
    <dgm:pt modelId="{602B8833-642B-4E8B-B2E6-25CCF995784F}" type="sibTrans" cxnId="{6BD7CFA5-D8D2-415B-BCE4-BCF2B80476D2}">
      <dgm:prSet/>
      <dgm:spPr/>
      <dgm:t>
        <a:bodyPr/>
        <a:lstStyle/>
        <a:p>
          <a:endParaRPr lang="en-US"/>
        </a:p>
      </dgm:t>
    </dgm:pt>
    <dgm:pt modelId="{8291829D-53B5-4946-91BD-A8BB4A0FD61C}" type="parTrans" cxnId="{6BD7CFA5-D8D2-415B-BCE4-BCF2B80476D2}">
      <dgm:prSet/>
      <dgm:spPr>
        <a:ln>
          <a:solidFill>
            <a:srgbClr val="A5A5A5"/>
          </a:solidFill>
        </a:ln>
      </dgm:spPr>
      <dgm:t>
        <a:bodyPr/>
        <a:lstStyle/>
        <a:p>
          <a:endParaRPr lang="en-US"/>
        </a:p>
      </dgm:t>
    </dgm:pt>
    <dgm:pt modelId="{16832B03-CB67-4570-AB91-7820E9321C22}">
      <dgm:prSet phldrT="[Text]" custT="1"/>
      <dgm:spPr>
        <a:solidFill>
          <a:srgbClr val="FFC000"/>
        </a:solidFill>
      </dgm:spPr>
      <dgm:t>
        <a:bodyPr/>
        <a:lstStyle/>
        <a:p>
          <a:r>
            <a:rPr lang="en-US" sz="1600" b="1"/>
            <a:t>EDUCATION</a:t>
          </a:r>
          <a:endParaRPr lang="en-US" sz="1400" b="1"/>
        </a:p>
      </dgm:t>
    </dgm:pt>
    <dgm:pt modelId="{6A3401D9-256F-42C4-814E-6B6B36687FF1}" type="parTrans" cxnId="{89DACE58-1911-4E82-AA30-2D122F54C472}">
      <dgm:prSet/>
      <dgm:spPr>
        <a:ln>
          <a:solidFill>
            <a:srgbClr val="FFC000"/>
          </a:solidFill>
        </a:ln>
      </dgm:spPr>
      <dgm:t>
        <a:bodyPr/>
        <a:lstStyle/>
        <a:p>
          <a:endParaRPr lang="en-US"/>
        </a:p>
      </dgm:t>
    </dgm:pt>
    <dgm:pt modelId="{DF8D9F9B-A980-42D1-A069-A123F3C0F5E8}" type="sibTrans" cxnId="{89DACE58-1911-4E82-AA30-2D122F54C472}">
      <dgm:prSet/>
      <dgm:spPr/>
      <dgm:t>
        <a:bodyPr/>
        <a:lstStyle/>
        <a:p>
          <a:endParaRPr lang="en-US"/>
        </a:p>
      </dgm:t>
    </dgm:pt>
    <dgm:pt modelId="{03C9DA6C-F300-4471-99E6-C86369CE4DEA}" type="pres">
      <dgm:prSet presAssocID="{64377303-6096-4058-B9FE-87F10F297F40}" presName="composite" presStyleCnt="0">
        <dgm:presLayoutVars>
          <dgm:chMax val="5"/>
          <dgm:dir val="rev"/>
          <dgm:animLvl val="ctr"/>
          <dgm:resizeHandles val="exact"/>
        </dgm:presLayoutVars>
      </dgm:prSet>
      <dgm:spPr/>
    </dgm:pt>
    <dgm:pt modelId="{01A4DC0C-CF15-414D-876C-97C4D7FE68B7}" type="pres">
      <dgm:prSet presAssocID="{64377303-6096-4058-B9FE-87F10F297F40}" presName="cycle" presStyleCnt="0"/>
      <dgm:spPr/>
    </dgm:pt>
    <dgm:pt modelId="{2F6D5D85-F52F-4B8F-88BA-2C7EE9E79D58}" type="pres">
      <dgm:prSet presAssocID="{64377303-6096-4058-B9FE-87F10F297F40}" presName="centerShape" presStyleCnt="0"/>
      <dgm:spPr/>
    </dgm:pt>
    <dgm:pt modelId="{84E366C6-9B74-40F6-B5E1-038B7E6E5093}" type="pres">
      <dgm:prSet presAssocID="{64377303-6096-4058-B9FE-87F10F297F40}" presName="connSite" presStyleLbl="node1" presStyleIdx="0" presStyleCnt="6"/>
      <dgm:spPr/>
    </dgm:pt>
    <dgm:pt modelId="{1136185F-74EE-41B2-80D9-8E71520AD8F9}" type="pres">
      <dgm:prSet presAssocID="{64377303-6096-4058-B9FE-87F10F297F40}" presName="visible" presStyleLbl="node1" presStyleIdx="0" presStyleCnt="6" custLinFactNeighborX="-405"/>
      <dgm:spPr>
        <a:blipFill>
          <a:blip xmlns:r="http://schemas.openxmlformats.org/officeDocument/2006/relationships" r:embed="rId1" cstate="email">
            <a:extLst>
              <a:ext uri="{BEBA8EAE-BF5A-486C-A8C5-ECC9F3942E4B}">
                <a14:imgProps xmlns:a14="http://schemas.microsoft.com/office/drawing/2010/main">
                  <a14:imgLayer r:embed="rId2">
                    <a14:imgEffect>
                      <a14:saturation sat="66000"/>
                    </a14:imgEffect>
                  </a14:imgLayer>
                </a14:imgProps>
              </a:ext>
              <a:ext uri="{28A0092B-C50C-407E-A947-70E740481C1C}">
                <a14:useLocalDpi xmlns:a14="http://schemas.microsoft.com/office/drawing/2010/main"/>
              </a:ext>
            </a:extLst>
          </a:blip>
          <a:srcRect/>
          <a:stretch>
            <a:fillRect/>
          </a:stretch>
        </a:blipFill>
      </dgm:spPr>
    </dgm:pt>
    <dgm:pt modelId="{4A52E720-16F0-4076-8367-2AD4232FEF00}" type="pres">
      <dgm:prSet presAssocID="{8291829D-53B5-4946-91BD-A8BB4A0FD61C}" presName="Name25" presStyleLbl="parChTrans1D1" presStyleIdx="0" presStyleCnt="5"/>
      <dgm:spPr/>
    </dgm:pt>
    <dgm:pt modelId="{CF04238E-831A-46AB-80BE-40E3C78C3CD9}" type="pres">
      <dgm:prSet presAssocID="{C89C9377-0C91-4CA2-8FC1-A6A1664637DA}" presName="node" presStyleCnt="0"/>
      <dgm:spPr/>
    </dgm:pt>
    <dgm:pt modelId="{207D7DC3-A75F-40EA-A54A-56230C878A5A}" type="pres">
      <dgm:prSet presAssocID="{C89C9377-0C91-4CA2-8FC1-A6A1664637DA}" presName="parentNode" presStyleLbl="node1" presStyleIdx="1" presStyleCnt="6" custScaleX="177596" custScaleY="76112" custLinFactX="152387" custLinFactY="21545" custLinFactNeighborX="200000" custLinFactNeighborY="100000">
        <dgm:presLayoutVars>
          <dgm:chMax val="1"/>
          <dgm:bulletEnabled val="1"/>
        </dgm:presLayoutVars>
      </dgm:prSet>
      <dgm:spPr>
        <a:prstGeom prst="roundRect">
          <a:avLst/>
        </a:prstGeom>
      </dgm:spPr>
    </dgm:pt>
    <dgm:pt modelId="{9F31A130-F805-45AA-B300-ADA6D18436C6}" type="pres">
      <dgm:prSet presAssocID="{C89C9377-0C91-4CA2-8FC1-A6A1664637DA}" presName="childNode" presStyleLbl="revTx" presStyleIdx="0" presStyleCnt="0">
        <dgm:presLayoutVars>
          <dgm:bulletEnabled val="1"/>
        </dgm:presLayoutVars>
      </dgm:prSet>
      <dgm:spPr/>
    </dgm:pt>
    <dgm:pt modelId="{9B6BDE6B-821E-4EB0-99D0-248C6FC5811D}" type="pres">
      <dgm:prSet presAssocID="{6A3401D9-256F-42C4-814E-6B6B36687FF1}" presName="Name25" presStyleLbl="parChTrans1D1" presStyleIdx="1" presStyleCnt="5"/>
      <dgm:spPr/>
    </dgm:pt>
    <dgm:pt modelId="{87F0EF2E-4A29-4DE2-83D7-014651C56251}" type="pres">
      <dgm:prSet presAssocID="{16832B03-CB67-4570-AB91-7820E9321C22}" presName="node" presStyleCnt="0"/>
      <dgm:spPr/>
    </dgm:pt>
    <dgm:pt modelId="{32B98AE7-940F-4165-8B95-A3933CBE1DB0}" type="pres">
      <dgm:prSet presAssocID="{16832B03-CB67-4570-AB91-7820E9321C22}" presName="parentNode" presStyleLbl="node1" presStyleIdx="2" presStyleCnt="6" custScaleX="177596" custScaleY="76112" custLinFactNeighborX="29477" custLinFactNeighborY="8531">
        <dgm:presLayoutVars>
          <dgm:chMax val="1"/>
          <dgm:bulletEnabled val="1"/>
        </dgm:presLayoutVars>
      </dgm:prSet>
      <dgm:spPr>
        <a:prstGeom prst="roundRect">
          <a:avLst/>
        </a:prstGeom>
      </dgm:spPr>
    </dgm:pt>
    <dgm:pt modelId="{77656C22-A89E-4220-8CDC-9659A514DB6C}" type="pres">
      <dgm:prSet presAssocID="{16832B03-CB67-4570-AB91-7820E9321C22}" presName="childNode" presStyleLbl="revTx" presStyleIdx="0" presStyleCnt="0">
        <dgm:presLayoutVars>
          <dgm:bulletEnabled val="1"/>
        </dgm:presLayoutVars>
      </dgm:prSet>
      <dgm:spPr/>
    </dgm:pt>
    <dgm:pt modelId="{588A84D3-857A-446B-A142-8840372D1E31}" type="pres">
      <dgm:prSet presAssocID="{CF2325EA-AF89-430E-A63D-970733D54CCC}" presName="Name25" presStyleLbl="parChTrans1D1" presStyleIdx="2" presStyleCnt="5"/>
      <dgm:spPr/>
    </dgm:pt>
    <dgm:pt modelId="{4DEB9B6A-4580-455E-8622-216EE8996530}" type="pres">
      <dgm:prSet presAssocID="{1D46997C-5306-4711-BCCB-C65ED49315C7}" presName="node" presStyleCnt="0"/>
      <dgm:spPr/>
    </dgm:pt>
    <dgm:pt modelId="{F4D947C7-F529-49C7-B105-9634F88066B9}" type="pres">
      <dgm:prSet presAssocID="{1D46997C-5306-4711-BCCB-C65ED49315C7}" presName="parentNode" presStyleLbl="node1" presStyleIdx="3" presStyleCnt="6" custScaleX="177596" custScaleY="76112" custLinFactX="-16695" custLinFactNeighborX="-100000" custLinFactNeighborY="56880">
        <dgm:presLayoutVars>
          <dgm:chMax val="1"/>
          <dgm:bulletEnabled val="1"/>
        </dgm:presLayoutVars>
      </dgm:prSet>
      <dgm:spPr>
        <a:prstGeom prst="roundRect">
          <a:avLst/>
        </a:prstGeom>
      </dgm:spPr>
    </dgm:pt>
    <dgm:pt modelId="{2C92E681-521B-43BC-A98D-218DD63EA6CA}" type="pres">
      <dgm:prSet presAssocID="{1D46997C-5306-4711-BCCB-C65ED49315C7}" presName="childNode" presStyleLbl="revTx" presStyleIdx="0" presStyleCnt="0">
        <dgm:presLayoutVars>
          <dgm:bulletEnabled val="1"/>
        </dgm:presLayoutVars>
      </dgm:prSet>
      <dgm:spPr/>
    </dgm:pt>
    <dgm:pt modelId="{59FB1909-AC2C-4421-8C30-608265ABB303}" type="pres">
      <dgm:prSet presAssocID="{7B5F070A-C3E2-4512-ACDA-8A55DF304BE9}" presName="Name25" presStyleLbl="parChTrans1D1" presStyleIdx="3" presStyleCnt="5"/>
      <dgm:spPr/>
    </dgm:pt>
    <dgm:pt modelId="{49C5B5BB-EB36-49F6-A1E1-8FB666098C52}" type="pres">
      <dgm:prSet presAssocID="{17B7CA66-0D0C-494D-BEB1-CE6FA613B20E}" presName="node" presStyleCnt="0"/>
      <dgm:spPr/>
    </dgm:pt>
    <dgm:pt modelId="{911CDBDF-EAC1-4667-AD6E-8E6CFF8D7FF7}" type="pres">
      <dgm:prSet presAssocID="{17B7CA66-0D0C-494D-BEB1-CE6FA613B20E}" presName="parentNode" presStyleLbl="node1" presStyleIdx="4" presStyleCnt="6" custScaleX="213565" custScaleY="76112" custLinFactX="100000" custLinFactNeighborX="129881" custLinFactNeighborY="47524">
        <dgm:presLayoutVars>
          <dgm:chMax val="1"/>
          <dgm:bulletEnabled val="1"/>
        </dgm:presLayoutVars>
      </dgm:prSet>
      <dgm:spPr>
        <a:prstGeom prst="roundRect">
          <a:avLst/>
        </a:prstGeom>
      </dgm:spPr>
    </dgm:pt>
    <dgm:pt modelId="{EE32AA3C-D9D1-4FA5-A2C4-3ED5BC1B39CD}" type="pres">
      <dgm:prSet presAssocID="{17B7CA66-0D0C-494D-BEB1-CE6FA613B20E}" presName="childNode" presStyleLbl="revTx" presStyleIdx="0" presStyleCnt="0">
        <dgm:presLayoutVars>
          <dgm:bulletEnabled val="1"/>
        </dgm:presLayoutVars>
      </dgm:prSet>
      <dgm:spPr/>
    </dgm:pt>
    <dgm:pt modelId="{B4A9C840-62BE-4066-8ECF-BB5849FBED13}" type="pres">
      <dgm:prSet presAssocID="{390312DC-1968-42B4-AFB4-E32187B60D19}" presName="Name25" presStyleLbl="parChTrans1D1" presStyleIdx="4" presStyleCnt="5"/>
      <dgm:spPr/>
    </dgm:pt>
    <dgm:pt modelId="{CD8B5221-077E-410E-8598-74AC6E5862E2}" type="pres">
      <dgm:prSet presAssocID="{2AAFF700-77BB-4CC9-B838-F5C0BE09A728}" presName="node" presStyleCnt="0"/>
      <dgm:spPr/>
    </dgm:pt>
    <dgm:pt modelId="{407A1095-9050-42EB-AB2D-7394B21CD158}" type="pres">
      <dgm:prSet presAssocID="{2AAFF700-77BB-4CC9-B838-F5C0BE09A728}" presName="parentNode" presStyleLbl="node1" presStyleIdx="5" presStyleCnt="6" custScaleX="177596" custScaleY="76112" custLinFactX="200004" custLinFactY="-81967" custLinFactNeighborX="300000" custLinFactNeighborY="-100000">
        <dgm:presLayoutVars>
          <dgm:chMax val="1"/>
          <dgm:bulletEnabled val="1"/>
        </dgm:presLayoutVars>
      </dgm:prSet>
      <dgm:spPr>
        <a:prstGeom prst="roundRect">
          <a:avLst/>
        </a:prstGeom>
      </dgm:spPr>
    </dgm:pt>
    <dgm:pt modelId="{DA0ECE22-CFDC-405E-BB78-20DE69AAE922}" type="pres">
      <dgm:prSet presAssocID="{2AAFF700-77BB-4CC9-B838-F5C0BE09A728}" presName="childNode" presStyleLbl="revTx" presStyleIdx="0" presStyleCnt="0">
        <dgm:presLayoutVars>
          <dgm:bulletEnabled val="1"/>
        </dgm:presLayoutVars>
      </dgm:prSet>
      <dgm:spPr/>
    </dgm:pt>
  </dgm:ptLst>
  <dgm:cxnLst>
    <dgm:cxn modelId="{06FC8A22-C4A2-42DF-B533-21F739123AAE}" srcId="{64377303-6096-4058-B9FE-87F10F297F40}" destId="{2AAFF700-77BB-4CC9-B838-F5C0BE09A728}" srcOrd="4" destOrd="0" parTransId="{390312DC-1968-42B4-AFB4-E32187B60D19}" sibTransId="{888705A9-4B71-41F4-8CDA-60CE9BB292DF}"/>
    <dgm:cxn modelId="{E6FCC74E-F71B-483E-A1EB-021EB28803C6}" type="presOf" srcId="{C89C9377-0C91-4CA2-8FC1-A6A1664637DA}" destId="{207D7DC3-A75F-40EA-A54A-56230C878A5A}" srcOrd="0" destOrd="0" presId="urn:microsoft.com/office/officeart/2005/8/layout/radial2"/>
    <dgm:cxn modelId="{86BAD370-4F24-480B-8D41-ED96B63A4F97}" type="presOf" srcId="{17B7CA66-0D0C-494D-BEB1-CE6FA613B20E}" destId="{911CDBDF-EAC1-4667-AD6E-8E6CFF8D7FF7}" srcOrd="0" destOrd="0" presId="urn:microsoft.com/office/officeart/2005/8/layout/radial2"/>
    <dgm:cxn modelId="{1DA39752-8D8D-4215-8E38-BC229856A771}" type="presOf" srcId="{16832B03-CB67-4570-AB91-7820E9321C22}" destId="{32B98AE7-940F-4165-8B95-A3933CBE1DB0}" srcOrd="0" destOrd="0" presId="urn:microsoft.com/office/officeart/2005/8/layout/radial2"/>
    <dgm:cxn modelId="{89DACE58-1911-4E82-AA30-2D122F54C472}" srcId="{64377303-6096-4058-B9FE-87F10F297F40}" destId="{16832B03-CB67-4570-AB91-7820E9321C22}" srcOrd="1" destOrd="0" parTransId="{6A3401D9-256F-42C4-814E-6B6B36687FF1}" sibTransId="{DF8D9F9B-A980-42D1-A069-A123F3C0F5E8}"/>
    <dgm:cxn modelId="{07758B90-16DE-406E-92DE-79B1616B9D85}" type="presOf" srcId="{6A3401D9-256F-42C4-814E-6B6B36687FF1}" destId="{9B6BDE6B-821E-4EB0-99D0-248C6FC5811D}" srcOrd="0" destOrd="0" presId="urn:microsoft.com/office/officeart/2005/8/layout/radial2"/>
    <dgm:cxn modelId="{A91A5B96-CF6E-4F90-A5D0-B8EF3719913A}" srcId="{64377303-6096-4058-B9FE-87F10F297F40}" destId="{1D46997C-5306-4711-BCCB-C65ED49315C7}" srcOrd="2" destOrd="0" parTransId="{CF2325EA-AF89-430E-A63D-970733D54CCC}" sibTransId="{AC626C0B-A317-4ED4-922B-592F9CE69FE1}"/>
    <dgm:cxn modelId="{BDCAB798-DDA8-4291-BA34-E5B8B12EB0DB}" type="presOf" srcId="{64377303-6096-4058-B9FE-87F10F297F40}" destId="{03C9DA6C-F300-4471-99E6-C86369CE4DEA}" srcOrd="0" destOrd="0" presId="urn:microsoft.com/office/officeart/2005/8/layout/radial2"/>
    <dgm:cxn modelId="{2D0BCD98-A2E4-496F-B75D-34B20312C353}" type="presOf" srcId="{CF2325EA-AF89-430E-A63D-970733D54CCC}" destId="{588A84D3-857A-446B-A142-8840372D1E31}" srcOrd="0" destOrd="0" presId="urn:microsoft.com/office/officeart/2005/8/layout/radial2"/>
    <dgm:cxn modelId="{6BD7CFA5-D8D2-415B-BCE4-BCF2B80476D2}" srcId="{64377303-6096-4058-B9FE-87F10F297F40}" destId="{C89C9377-0C91-4CA2-8FC1-A6A1664637DA}" srcOrd="0" destOrd="0" parTransId="{8291829D-53B5-4946-91BD-A8BB4A0FD61C}" sibTransId="{602B8833-642B-4E8B-B2E6-25CCF995784F}"/>
    <dgm:cxn modelId="{8A649DB9-A02A-4935-B3E1-4702490F8CEE}" type="presOf" srcId="{2AAFF700-77BB-4CC9-B838-F5C0BE09A728}" destId="{407A1095-9050-42EB-AB2D-7394B21CD158}" srcOrd="0" destOrd="0" presId="urn:microsoft.com/office/officeart/2005/8/layout/radial2"/>
    <dgm:cxn modelId="{A67C88D9-0A7C-4C00-9876-C08D4FE37A4B}" srcId="{64377303-6096-4058-B9FE-87F10F297F40}" destId="{17B7CA66-0D0C-494D-BEB1-CE6FA613B20E}" srcOrd="3" destOrd="0" parTransId="{7B5F070A-C3E2-4512-ACDA-8A55DF304BE9}" sibTransId="{A271E10B-787C-49EB-B2AE-884CE54E8378}"/>
    <dgm:cxn modelId="{DA593EE0-E214-482F-9A37-84C5C670BC65}" type="presOf" srcId="{7B5F070A-C3E2-4512-ACDA-8A55DF304BE9}" destId="{59FB1909-AC2C-4421-8C30-608265ABB303}" srcOrd="0" destOrd="0" presId="urn:microsoft.com/office/officeart/2005/8/layout/radial2"/>
    <dgm:cxn modelId="{AB3BBAE0-EDAF-4047-89DA-B7E5AF481D2B}" type="presOf" srcId="{390312DC-1968-42B4-AFB4-E32187B60D19}" destId="{B4A9C840-62BE-4066-8ECF-BB5849FBED13}" srcOrd="0" destOrd="0" presId="urn:microsoft.com/office/officeart/2005/8/layout/radial2"/>
    <dgm:cxn modelId="{0D3E65E9-E7FD-48F0-9EE4-2802FB43D4C9}" type="presOf" srcId="{1D46997C-5306-4711-BCCB-C65ED49315C7}" destId="{F4D947C7-F529-49C7-B105-9634F88066B9}" srcOrd="0" destOrd="0" presId="urn:microsoft.com/office/officeart/2005/8/layout/radial2"/>
    <dgm:cxn modelId="{820AD2F1-DB39-40A3-A656-92C865895DA0}" type="presOf" srcId="{8291829D-53B5-4946-91BD-A8BB4A0FD61C}" destId="{4A52E720-16F0-4076-8367-2AD4232FEF00}" srcOrd="0" destOrd="0" presId="urn:microsoft.com/office/officeart/2005/8/layout/radial2"/>
    <dgm:cxn modelId="{6D9FEA27-B3B3-41C1-B5E5-4F758555991C}" type="presParOf" srcId="{03C9DA6C-F300-4471-99E6-C86369CE4DEA}" destId="{01A4DC0C-CF15-414D-876C-97C4D7FE68B7}" srcOrd="0" destOrd="0" presId="urn:microsoft.com/office/officeart/2005/8/layout/radial2"/>
    <dgm:cxn modelId="{7BEE79DC-F42C-411C-8A00-F2376C176E6B}" type="presParOf" srcId="{01A4DC0C-CF15-414D-876C-97C4D7FE68B7}" destId="{2F6D5D85-F52F-4B8F-88BA-2C7EE9E79D58}" srcOrd="0" destOrd="0" presId="urn:microsoft.com/office/officeart/2005/8/layout/radial2"/>
    <dgm:cxn modelId="{1DBC8F1C-6298-43C7-A146-CF3C08571E5D}" type="presParOf" srcId="{2F6D5D85-F52F-4B8F-88BA-2C7EE9E79D58}" destId="{84E366C6-9B74-40F6-B5E1-038B7E6E5093}" srcOrd="0" destOrd="0" presId="urn:microsoft.com/office/officeart/2005/8/layout/radial2"/>
    <dgm:cxn modelId="{390EDAB7-4A25-4E62-9F40-D963A2398545}" type="presParOf" srcId="{2F6D5D85-F52F-4B8F-88BA-2C7EE9E79D58}" destId="{1136185F-74EE-41B2-80D9-8E71520AD8F9}" srcOrd="1" destOrd="0" presId="urn:microsoft.com/office/officeart/2005/8/layout/radial2"/>
    <dgm:cxn modelId="{EE6D0C0A-1E4E-4C06-BC66-89E19E6288BD}" type="presParOf" srcId="{01A4DC0C-CF15-414D-876C-97C4D7FE68B7}" destId="{4A52E720-16F0-4076-8367-2AD4232FEF00}" srcOrd="1" destOrd="0" presId="urn:microsoft.com/office/officeart/2005/8/layout/radial2"/>
    <dgm:cxn modelId="{1510F503-0956-496A-854D-C2ED20917E4C}" type="presParOf" srcId="{01A4DC0C-CF15-414D-876C-97C4D7FE68B7}" destId="{CF04238E-831A-46AB-80BE-40E3C78C3CD9}" srcOrd="2" destOrd="0" presId="urn:microsoft.com/office/officeart/2005/8/layout/radial2"/>
    <dgm:cxn modelId="{8288AF46-4DAB-4907-9E6C-5F45007C2604}" type="presParOf" srcId="{CF04238E-831A-46AB-80BE-40E3C78C3CD9}" destId="{207D7DC3-A75F-40EA-A54A-56230C878A5A}" srcOrd="0" destOrd="0" presId="urn:microsoft.com/office/officeart/2005/8/layout/radial2"/>
    <dgm:cxn modelId="{D30BA2F1-D624-44DF-939F-4092ACB71EDB}" type="presParOf" srcId="{CF04238E-831A-46AB-80BE-40E3C78C3CD9}" destId="{9F31A130-F805-45AA-B300-ADA6D18436C6}" srcOrd="1" destOrd="0" presId="urn:microsoft.com/office/officeart/2005/8/layout/radial2"/>
    <dgm:cxn modelId="{0A959484-44C3-43F6-89A6-074971E90FA5}" type="presParOf" srcId="{01A4DC0C-CF15-414D-876C-97C4D7FE68B7}" destId="{9B6BDE6B-821E-4EB0-99D0-248C6FC5811D}" srcOrd="3" destOrd="0" presId="urn:microsoft.com/office/officeart/2005/8/layout/radial2"/>
    <dgm:cxn modelId="{B633EF04-4F6D-434B-81C3-C0B096016448}" type="presParOf" srcId="{01A4DC0C-CF15-414D-876C-97C4D7FE68B7}" destId="{87F0EF2E-4A29-4DE2-83D7-014651C56251}" srcOrd="4" destOrd="0" presId="urn:microsoft.com/office/officeart/2005/8/layout/radial2"/>
    <dgm:cxn modelId="{53411631-8894-45D1-922C-F3A7DDBA699C}" type="presParOf" srcId="{87F0EF2E-4A29-4DE2-83D7-014651C56251}" destId="{32B98AE7-940F-4165-8B95-A3933CBE1DB0}" srcOrd="0" destOrd="0" presId="urn:microsoft.com/office/officeart/2005/8/layout/radial2"/>
    <dgm:cxn modelId="{68C1D0BD-FDB8-4B8D-86E0-B1660C437D94}" type="presParOf" srcId="{87F0EF2E-4A29-4DE2-83D7-014651C56251}" destId="{77656C22-A89E-4220-8CDC-9659A514DB6C}" srcOrd="1" destOrd="0" presId="urn:microsoft.com/office/officeart/2005/8/layout/radial2"/>
    <dgm:cxn modelId="{E3C3D35C-4A7F-497F-BD4E-263104DFC7C0}" type="presParOf" srcId="{01A4DC0C-CF15-414D-876C-97C4D7FE68B7}" destId="{588A84D3-857A-446B-A142-8840372D1E31}" srcOrd="5" destOrd="0" presId="urn:microsoft.com/office/officeart/2005/8/layout/radial2"/>
    <dgm:cxn modelId="{4738E0B1-9B1A-441B-A6A1-6543C848C67F}" type="presParOf" srcId="{01A4DC0C-CF15-414D-876C-97C4D7FE68B7}" destId="{4DEB9B6A-4580-455E-8622-216EE8996530}" srcOrd="6" destOrd="0" presId="urn:microsoft.com/office/officeart/2005/8/layout/radial2"/>
    <dgm:cxn modelId="{71B95D7F-B44A-400C-9DAA-AFA97862E2E2}" type="presParOf" srcId="{4DEB9B6A-4580-455E-8622-216EE8996530}" destId="{F4D947C7-F529-49C7-B105-9634F88066B9}" srcOrd="0" destOrd="0" presId="urn:microsoft.com/office/officeart/2005/8/layout/radial2"/>
    <dgm:cxn modelId="{ACBB02F3-FAF8-4EA8-830F-85353E4E0376}" type="presParOf" srcId="{4DEB9B6A-4580-455E-8622-216EE8996530}" destId="{2C92E681-521B-43BC-A98D-218DD63EA6CA}" srcOrd="1" destOrd="0" presId="urn:microsoft.com/office/officeart/2005/8/layout/radial2"/>
    <dgm:cxn modelId="{E77969B1-8F71-4837-8C39-B05F3133B283}" type="presParOf" srcId="{01A4DC0C-CF15-414D-876C-97C4D7FE68B7}" destId="{59FB1909-AC2C-4421-8C30-608265ABB303}" srcOrd="7" destOrd="0" presId="urn:microsoft.com/office/officeart/2005/8/layout/radial2"/>
    <dgm:cxn modelId="{5D7DB09A-B9E4-4DF4-A05E-E22727B5ED47}" type="presParOf" srcId="{01A4DC0C-CF15-414D-876C-97C4D7FE68B7}" destId="{49C5B5BB-EB36-49F6-A1E1-8FB666098C52}" srcOrd="8" destOrd="0" presId="urn:microsoft.com/office/officeart/2005/8/layout/radial2"/>
    <dgm:cxn modelId="{34C6B314-17AA-4105-AD5C-27492F0F45BD}" type="presParOf" srcId="{49C5B5BB-EB36-49F6-A1E1-8FB666098C52}" destId="{911CDBDF-EAC1-4667-AD6E-8E6CFF8D7FF7}" srcOrd="0" destOrd="0" presId="urn:microsoft.com/office/officeart/2005/8/layout/radial2"/>
    <dgm:cxn modelId="{CD7817EF-A5F8-49F1-81E0-4CC075F9EA6B}" type="presParOf" srcId="{49C5B5BB-EB36-49F6-A1E1-8FB666098C52}" destId="{EE32AA3C-D9D1-4FA5-A2C4-3ED5BC1B39CD}" srcOrd="1" destOrd="0" presId="urn:microsoft.com/office/officeart/2005/8/layout/radial2"/>
    <dgm:cxn modelId="{8ABE0EC7-26DD-4C1A-A9A4-D0782E9B2DD1}" type="presParOf" srcId="{01A4DC0C-CF15-414D-876C-97C4D7FE68B7}" destId="{B4A9C840-62BE-4066-8ECF-BB5849FBED13}" srcOrd="9" destOrd="0" presId="urn:microsoft.com/office/officeart/2005/8/layout/radial2"/>
    <dgm:cxn modelId="{9813404C-24C0-49A2-B3A1-5C70C9AA49AF}" type="presParOf" srcId="{01A4DC0C-CF15-414D-876C-97C4D7FE68B7}" destId="{CD8B5221-077E-410E-8598-74AC6E5862E2}" srcOrd="10" destOrd="0" presId="urn:microsoft.com/office/officeart/2005/8/layout/radial2"/>
    <dgm:cxn modelId="{8C8C387E-02D2-4532-91E3-03AD784F3B4F}" type="presParOf" srcId="{CD8B5221-077E-410E-8598-74AC6E5862E2}" destId="{407A1095-9050-42EB-AB2D-7394B21CD158}" srcOrd="0" destOrd="0" presId="urn:microsoft.com/office/officeart/2005/8/layout/radial2"/>
    <dgm:cxn modelId="{3130E367-4BBF-4A37-8CD6-AD1122DB4D1B}" type="presParOf" srcId="{CD8B5221-077E-410E-8598-74AC6E5862E2}" destId="{DA0ECE22-CFDC-405E-BB78-20DE69AAE922}"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E090F2B-0CBE-4D05-8A73-43B90EBD1C7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DD12751-D842-41EC-84B0-28039EA40828}">
      <dgm:prSet custT="1"/>
      <dgm:spPr>
        <a:solidFill>
          <a:schemeClr val="accent1">
            <a:lumMod val="20000"/>
            <a:lumOff val="80000"/>
          </a:schemeClr>
        </a:solidFill>
      </dgm:spPr>
      <dgm:t>
        <a:bodyPr/>
        <a:lstStyle/>
        <a:p>
          <a:pPr algn="ctr"/>
          <a:r>
            <a:rPr lang="en-US" sz="3200" dirty="0"/>
            <a:t>Statewide &amp; D7 Safety Performance</a:t>
          </a:r>
        </a:p>
      </dgm:t>
    </dgm:pt>
    <dgm:pt modelId="{5164C0D2-7052-4FF8-AB54-F3D49CD901B2}" type="parTrans" cxnId="{00341D5D-A2E9-4702-8048-3F5EA4B81E8F}">
      <dgm:prSet/>
      <dgm:spPr/>
      <dgm:t>
        <a:bodyPr/>
        <a:lstStyle/>
        <a:p>
          <a:pPr algn="l"/>
          <a:endParaRPr lang="en-US" sz="1400"/>
        </a:p>
      </dgm:t>
    </dgm:pt>
    <dgm:pt modelId="{E5762304-490C-48A8-A5BC-94756E67256D}" type="sibTrans" cxnId="{00341D5D-A2E9-4702-8048-3F5EA4B81E8F}">
      <dgm:prSet/>
      <dgm:spPr/>
      <dgm:t>
        <a:bodyPr/>
        <a:lstStyle/>
        <a:p>
          <a:pPr algn="l"/>
          <a:endParaRPr lang="en-US" sz="1400"/>
        </a:p>
      </dgm:t>
    </dgm:pt>
    <dgm:pt modelId="{E953E13C-DAED-42CC-81A7-56425E4935B7}">
      <dgm:prSet custT="1"/>
      <dgm:spPr>
        <a:solidFill>
          <a:schemeClr val="accent1">
            <a:lumMod val="20000"/>
            <a:lumOff val="80000"/>
          </a:schemeClr>
        </a:solidFill>
      </dgm:spPr>
      <dgm:t>
        <a:bodyPr/>
        <a:lstStyle/>
        <a:p>
          <a:pPr algn="ctr"/>
          <a:r>
            <a:rPr lang="en-US" sz="3200" dirty="0"/>
            <a:t>Work Zone Safety</a:t>
          </a:r>
        </a:p>
      </dgm:t>
    </dgm:pt>
    <dgm:pt modelId="{B2E3DE1C-0266-421C-93C5-2F8A381D5DD2}" type="parTrans" cxnId="{DAB520CB-5697-49B7-8F0C-AC7FCF8D7A49}">
      <dgm:prSet/>
      <dgm:spPr/>
      <dgm:t>
        <a:bodyPr/>
        <a:lstStyle/>
        <a:p>
          <a:endParaRPr lang="en-US"/>
        </a:p>
      </dgm:t>
    </dgm:pt>
    <dgm:pt modelId="{B7323F03-0819-46F5-845A-017C006714A7}" type="sibTrans" cxnId="{DAB520CB-5697-49B7-8F0C-AC7FCF8D7A49}">
      <dgm:prSet/>
      <dgm:spPr/>
      <dgm:t>
        <a:bodyPr/>
        <a:lstStyle/>
        <a:p>
          <a:endParaRPr lang="en-US"/>
        </a:p>
      </dgm:t>
    </dgm:pt>
    <dgm:pt modelId="{E471ED8D-9224-423C-98CA-86C1F751744B}">
      <dgm:prSet custT="1"/>
      <dgm:spPr>
        <a:solidFill>
          <a:schemeClr val="accent1"/>
        </a:solidFill>
      </dgm:spPr>
      <dgm:t>
        <a:bodyPr/>
        <a:lstStyle/>
        <a:p>
          <a:pPr algn="ctr"/>
          <a:r>
            <a:rPr lang="en-US" sz="3200" dirty="0"/>
            <a:t>Traffic Safety Initiatives &amp; Innovation</a:t>
          </a:r>
        </a:p>
      </dgm:t>
    </dgm:pt>
    <dgm:pt modelId="{46881B95-2761-4921-9EEC-BAD4A03699CA}" type="parTrans" cxnId="{0FC90F5F-9711-406F-B9C9-69D8976DA4C0}">
      <dgm:prSet/>
      <dgm:spPr/>
      <dgm:t>
        <a:bodyPr/>
        <a:lstStyle/>
        <a:p>
          <a:endParaRPr lang="en-US"/>
        </a:p>
      </dgm:t>
    </dgm:pt>
    <dgm:pt modelId="{5ADB4079-CED2-455D-8823-2C368A205044}" type="sibTrans" cxnId="{0FC90F5F-9711-406F-B9C9-69D8976DA4C0}">
      <dgm:prSet/>
      <dgm:spPr/>
      <dgm:t>
        <a:bodyPr/>
        <a:lstStyle/>
        <a:p>
          <a:endParaRPr lang="en-US"/>
        </a:p>
      </dgm:t>
    </dgm:pt>
    <dgm:pt modelId="{4DC0FBF3-7DEE-47D6-ACAA-7959F6A908F1}">
      <dgm:prSet custT="1"/>
      <dgm:spPr>
        <a:solidFill>
          <a:schemeClr val="accent1">
            <a:lumMod val="20000"/>
            <a:lumOff val="80000"/>
          </a:schemeClr>
        </a:solidFill>
      </dgm:spPr>
      <dgm:t>
        <a:bodyPr/>
        <a:lstStyle/>
        <a:p>
          <a:pPr algn="ctr"/>
          <a:r>
            <a:rPr lang="en-US" sz="3200" dirty="0"/>
            <a:t>Pavement Friction &amp; Safety</a:t>
          </a:r>
        </a:p>
      </dgm:t>
    </dgm:pt>
    <dgm:pt modelId="{A2B8C763-A095-4741-95BC-35652C167C2D}" type="parTrans" cxnId="{2E4924E8-4A29-41A2-930A-9992EC0E876F}">
      <dgm:prSet/>
      <dgm:spPr/>
      <dgm:t>
        <a:bodyPr/>
        <a:lstStyle/>
        <a:p>
          <a:endParaRPr lang="en-US"/>
        </a:p>
      </dgm:t>
    </dgm:pt>
    <dgm:pt modelId="{709D8FB3-4D0A-4AED-A93D-FDDDE4C0B9DE}" type="sibTrans" cxnId="{2E4924E8-4A29-41A2-930A-9992EC0E876F}">
      <dgm:prSet/>
      <dgm:spPr/>
      <dgm:t>
        <a:bodyPr/>
        <a:lstStyle/>
        <a:p>
          <a:endParaRPr lang="en-US"/>
        </a:p>
      </dgm:t>
    </dgm:pt>
    <dgm:pt modelId="{4D1B3832-866C-425F-BC3B-86D588596811}" type="pres">
      <dgm:prSet presAssocID="{7E090F2B-0CBE-4D05-8A73-43B90EBD1C74}" presName="linear" presStyleCnt="0">
        <dgm:presLayoutVars>
          <dgm:animLvl val="lvl"/>
          <dgm:resizeHandles val="exact"/>
        </dgm:presLayoutVars>
      </dgm:prSet>
      <dgm:spPr/>
    </dgm:pt>
    <dgm:pt modelId="{A9CD0631-5D5F-4DDC-9A0E-68E9DA6E5567}" type="pres">
      <dgm:prSet presAssocID="{6DD12751-D842-41EC-84B0-28039EA40828}" presName="parentText" presStyleLbl="node1" presStyleIdx="0" presStyleCnt="4">
        <dgm:presLayoutVars>
          <dgm:chMax val="0"/>
          <dgm:bulletEnabled val="1"/>
        </dgm:presLayoutVars>
      </dgm:prSet>
      <dgm:spPr/>
    </dgm:pt>
    <dgm:pt modelId="{97976768-89B7-4A7F-AEA6-02659ED53BCF}" type="pres">
      <dgm:prSet presAssocID="{E5762304-490C-48A8-A5BC-94756E67256D}" presName="spacer" presStyleCnt="0"/>
      <dgm:spPr/>
    </dgm:pt>
    <dgm:pt modelId="{8531CF97-160F-47FB-BC1F-2040F5074C0B}" type="pres">
      <dgm:prSet presAssocID="{4DC0FBF3-7DEE-47D6-ACAA-7959F6A908F1}" presName="parentText" presStyleLbl="node1" presStyleIdx="1" presStyleCnt="4">
        <dgm:presLayoutVars>
          <dgm:chMax val="0"/>
          <dgm:bulletEnabled val="1"/>
        </dgm:presLayoutVars>
      </dgm:prSet>
      <dgm:spPr/>
    </dgm:pt>
    <dgm:pt modelId="{7AC64355-4E2F-431B-B3DF-19212C81E0EB}" type="pres">
      <dgm:prSet presAssocID="{709D8FB3-4D0A-4AED-A93D-FDDDE4C0B9DE}" presName="spacer" presStyleCnt="0"/>
      <dgm:spPr/>
    </dgm:pt>
    <dgm:pt modelId="{3A62F7FA-4B1B-4DC1-80BB-2B436860EAE9}" type="pres">
      <dgm:prSet presAssocID="{E953E13C-DAED-42CC-81A7-56425E4935B7}" presName="parentText" presStyleLbl="node1" presStyleIdx="2" presStyleCnt="4">
        <dgm:presLayoutVars>
          <dgm:chMax val="0"/>
          <dgm:bulletEnabled val="1"/>
        </dgm:presLayoutVars>
      </dgm:prSet>
      <dgm:spPr/>
    </dgm:pt>
    <dgm:pt modelId="{2B7F5C86-12EA-475D-85FB-704A0EED9E62}" type="pres">
      <dgm:prSet presAssocID="{B7323F03-0819-46F5-845A-017C006714A7}" presName="spacer" presStyleCnt="0"/>
      <dgm:spPr/>
    </dgm:pt>
    <dgm:pt modelId="{ED2DAF05-5DB9-4116-BF28-7F2692EEBB95}" type="pres">
      <dgm:prSet presAssocID="{E471ED8D-9224-423C-98CA-86C1F751744B}" presName="parentText" presStyleLbl="node1" presStyleIdx="3" presStyleCnt="4">
        <dgm:presLayoutVars>
          <dgm:chMax val="0"/>
          <dgm:bulletEnabled val="1"/>
        </dgm:presLayoutVars>
      </dgm:prSet>
      <dgm:spPr/>
    </dgm:pt>
  </dgm:ptLst>
  <dgm:cxnLst>
    <dgm:cxn modelId="{DDAF9D39-53D1-4AC4-999D-7F573B38425C}" type="presOf" srcId="{E471ED8D-9224-423C-98CA-86C1F751744B}" destId="{ED2DAF05-5DB9-4116-BF28-7F2692EEBB95}" srcOrd="0" destOrd="0" presId="urn:microsoft.com/office/officeart/2005/8/layout/vList2"/>
    <dgm:cxn modelId="{00341D5D-A2E9-4702-8048-3F5EA4B81E8F}" srcId="{7E090F2B-0CBE-4D05-8A73-43B90EBD1C74}" destId="{6DD12751-D842-41EC-84B0-28039EA40828}" srcOrd="0" destOrd="0" parTransId="{5164C0D2-7052-4FF8-AB54-F3D49CD901B2}" sibTransId="{E5762304-490C-48A8-A5BC-94756E67256D}"/>
    <dgm:cxn modelId="{0FC90F5F-9711-406F-B9C9-69D8976DA4C0}" srcId="{7E090F2B-0CBE-4D05-8A73-43B90EBD1C74}" destId="{E471ED8D-9224-423C-98CA-86C1F751744B}" srcOrd="3" destOrd="0" parTransId="{46881B95-2761-4921-9EEC-BAD4A03699CA}" sibTransId="{5ADB4079-CED2-455D-8823-2C368A205044}"/>
    <dgm:cxn modelId="{FAF4084C-8009-4F5A-A196-9E4EC4CA0BB9}" type="presOf" srcId="{E953E13C-DAED-42CC-81A7-56425E4935B7}" destId="{3A62F7FA-4B1B-4DC1-80BB-2B436860EAE9}" srcOrd="0" destOrd="0" presId="urn:microsoft.com/office/officeart/2005/8/layout/vList2"/>
    <dgm:cxn modelId="{8DC00E87-C999-4627-A68E-7A2EBDE783DD}" type="presOf" srcId="{6DD12751-D842-41EC-84B0-28039EA40828}" destId="{A9CD0631-5D5F-4DDC-9A0E-68E9DA6E5567}" srcOrd="0" destOrd="0" presId="urn:microsoft.com/office/officeart/2005/8/layout/vList2"/>
    <dgm:cxn modelId="{94414ABC-6914-4C01-A230-F85D0DF84F11}" type="presOf" srcId="{4DC0FBF3-7DEE-47D6-ACAA-7959F6A908F1}" destId="{8531CF97-160F-47FB-BC1F-2040F5074C0B}" srcOrd="0" destOrd="0" presId="urn:microsoft.com/office/officeart/2005/8/layout/vList2"/>
    <dgm:cxn modelId="{DAB520CB-5697-49B7-8F0C-AC7FCF8D7A49}" srcId="{7E090F2B-0CBE-4D05-8A73-43B90EBD1C74}" destId="{E953E13C-DAED-42CC-81A7-56425E4935B7}" srcOrd="2" destOrd="0" parTransId="{B2E3DE1C-0266-421C-93C5-2F8A381D5DD2}" sibTransId="{B7323F03-0819-46F5-845A-017C006714A7}"/>
    <dgm:cxn modelId="{F24F15DC-A11B-4BC8-B0EB-DABDB9922237}" type="presOf" srcId="{7E090F2B-0CBE-4D05-8A73-43B90EBD1C74}" destId="{4D1B3832-866C-425F-BC3B-86D588596811}" srcOrd="0" destOrd="0" presId="urn:microsoft.com/office/officeart/2005/8/layout/vList2"/>
    <dgm:cxn modelId="{2E4924E8-4A29-41A2-930A-9992EC0E876F}" srcId="{7E090F2B-0CBE-4D05-8A73-43B90EBD1C74}" destId="{4DC0FBF3-7DEE-47D6-ACAA-7959F6A908F1}" srcOrd="1" destOrd="0" parTransId="{A2B8C763-A095-4741-95BC-35652C167C2D}" sibTransId="{709D8FB3-4D0A-4AED-A93D-FDDDE4C0B9DE}"/>
    <dgm:cxn modelId="{6DE6E350-80B3-4860-A478-37AF9030CA94}" type="presParOf" srcId="{4D1B3832-866C-425F-BC3B-86D588596811}" destId="{A9CD0631-5D5F-4DDC-9A0E-68E9DA6E5567}" srcOrd="0" destOrd="0" presId="urn:microsoft.com/office/officeart/2005/8/layout/vList2"/>
    <dgm:cxn modelId="{0165BDA9-6366-48EE-8268-A46A46CF481C}" type="presParOf" srcId="{4D1B3832-866C-425F-BC3B-86D588596811}" destId="{97976768-89B7-4A7F-AEA6-02659ED53BCF}" srcOrd="1" destOrd="0" presId="urn:microsoft.com/office/officeart/2005/8/layout/vList2"/>
    <dgm:cxn modelId="{BE5323B5-BE58-489D-9278-D4CDE8F31AC7}" type="presParOf" srcId="{4D1B3832-866C-425F-BC3B-86D588596811}" destId="{8531CF97-160F-47FB-BC1F-2040F5074C0B}" srcOrd="2" destOrd="0" presId="urn:microsoft.com/office/officeart/2005/8/layout/vList2"/>
    <dgm:cxn modelId="{2D5EED2A-38C6-4450-A16B-C381EAD45F01}" type="presParOf" srcId="{4D1B3832-866C-425F-BC3B-86D588596811}" destId="{7AC64355-4E2F-431B-B3DF-19212C81E0EB}" srcOrd="3" destOrd="0" presId="urn:microsoft.com/office/officeart/2005/8/layout/vList2"/>
    <dgm:cxn modelId="{E312E7B8-94E2-4835-8C17-A305B35CA9A9}" type="presParOf" srcId="{4D1B3832-866C-425F-BC3B-86D588596811}" destId="{3A62F7FA-4B1B-4DC1-80BB-2B436860EAE9}" srcOrd="4" destOrd="0" presId="urn:microsoft.com/office/officeart/2005/8/layout/vList2"/>
    <dgm:cxn modelId="{7FD3D862-45D7-4067-B6E4-0257E4BF9C52}" type="presParOf" srcId="{4D1B3832-866C-425F-BC3B-86D588596811}" destId="{2B7F5C86-12EA-475D-85FB-704A0EED9E62}" srcOrd="5" destOrd="0" presId="urn:microsoft.com/office/officeart/2005/8/layout/vList2"/>
    <dgm:cxn modelId="{BDEB6E4F-22B4-4239-94B1-8F1FE4F1AEA5}" type="presParOf" srcId="{4D1B3832-866C-425F-BC3B-86D588596811}" destId="{ED2DAF05-5DB9-4116-BF28-7F2692EEBB95}"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CD0631-5D5F-4DDC-9A0E-68E9DA6E5567}">
      <dsp:nvSpPr>
        <dsp:cNvPr id="0" name=""/>
        <dsp:cNvSpPr/>
      </dsp:nvSpPr>
      <dsp:spPr>
        <a:xfrm>
          <a:off x="0" y="33488"/>
          <a:ext cx="7145387" cy="9921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Statewide &amp; D7 Safety Performance</a:t>
          </a:r>
        </a:p>
      </dsp:txBody>
      <dsp:txXfrm>
        <a:off x="48433" y="81921"/>
        <a:ext cx="7048521" cy="895294"/>
      </dsp:txXfrm>
    </dsp:sp>
    <dsp:sp modelId="{8531CF97-160F-47FB-BC1F-2040F5074C0B}">
      <dsp:nvSpPr>
        <dsp:cNvPr id="0" name=""/>
        <dsp:cNvSpPr/>
      </dsp:nvSpPr>
      <dsp:spPr>
        <a:xfrm>
          <a:off x="0" y="1178289"/>
          <a:ext cx="7145387" cy="9921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Pavement Friction &amp; Safety</a:t>
          </a:r>
          <a:endParaRPr lang="en-US" sz="3200" kern="1200" dirty="0"/>
        </a:p>
      </dsp:txBody>
      <dsp:txXfrm>
        <a:off x="48433" y="1226722"/>
        <a:ext cx="7048521" cy="895294"/>
      </dsp:txXfrm>
    </dsp:sp>
    <dsp:sp modelId="{3A62F7FA-4B1B-4DC1-80BB-2B436860EAE9}">
      <dsp:nvSpPr>
        <dsp:cNvPr id="0" name=""/>
        <dsp:cNvSpPr/>
      </dsp:nvSpPr>
      <dsp:spPr>
        <a:xfrm>
          <a:off x="0" y="2323089"/>
          <a:ext cx="7145387" cy="9921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Work Zone Safety</a:t>
          </a:r>
        </a:p>
      </dsp:txBody>
      <dsp:txXfrm>
        <a:off x="48433" y="2371522"/>
        <a:ext cx="7048521" cy="895294"/>
      </dsp:txXfrm>
    </dsp:sp>
    <dsp:sp modelId="{ED2DAF05-5DB9-4116-BF28-7F2692EEBB95}">
      <dsp:nvSpPr>
        <dsp:cNvPr id="0" name=""/>
        <dsp:cNvSpPr/>
      </dsp:nvSpPr>
      <dsp:spPr>
        <a:xfrm>
          <a:off x="0" y="3467889"/>
          <a:ext cx="7145387" cy="9921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Traffic Safety Initiatives &amp; Innovation</a:t>
          </a:r>
        </a:p>
      </dsp:txBody>
      <dsp:txXfrm>
        <a:off x="48433" y="3516322"/>
        <a:ext cx="7048521" cy="8952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CD0631-5D5F-4DDC-9A0E-68E9DA6E5567}">
      <dsp:nvSpPr>
        <dsp:cNvPr id="0" name=""/>
        <dsp:cNvSpPr/>
      </dsp:nvSpPr>
      <dsp:spPr>
        <a:xfrm>
          <a:off x="0" y="33488"/>
          <a:ext cx="7145387" cy="992160"/>
        </a:xfrm>
        <a:prstGeom prst="roundRect">
          <a:avLst/>
        </a:prstGeom>
        <a:solidFill>
          <a:schemeClr val="accent1">
            <a:lumMod val="20000"/>
            <a:lumOff val="8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Statewide &amp; D7 Safety Performance</a:t>
          </a:r>
        </a:p>
      </dsp:txBody>
      <dsp:txXfrm>
        <a:off x="48433" y="81921"/>
        <a:ext cx="7048521" cy="895294"/>
      </dsp:txXfrm>
    </dsp:sp>
    <dsp:sp modelId="{8531CF97-160F-47FB-BC1F-2040F5074C0B}">
      <dsp:nvSpPr>
        <dsp:cNvPr id="0" name=""/>
        <dsp:cNvSpPr/>
      </dsp:nvSpPr>
      <dsp:spPr>
        <a:xfrm>
          <a:off x="0" y="1178289"/>
          <a:ext cx="7145387" cy="9921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Pavement Friction &amp; Safety</a:t>
          </a:r>
        </a:p>
      </dsp:txBody>
      <dsp:txXfrm>
        <a:off x="48433" y="1226722"/>
        <a:ext cx="7048521" cy="895294"/>
      </dsp:txXfrm>
    </dsp:sp>
    <dsp:sp modelId="{3A62F7FA-4B1B-4DC1-80BB-2B436860EAE9}">
      <dsp:nvSpPr>
        <dsp:cNvPr id="0" name=""/>
        <dsp:cNvSpPr/>
      </dsp:nvSpPr>
      <dsp:spPr>
        <a:xfrm>
          <a:off x="0" y="2323089"/>
          <a:ext cx="7145387" cy="992160"/>
        </a:xfrm>
        <a:prstGeom prst="roundRect">
          <a:avLst/>
        </a:prstGeom>
        <a:solidFill>
          <a:schemeClr val="accent1">
            <a:lumMod val="20000"/>
            <a:lumOff val="8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Work Zone Safety</a:t>
          </a:r>
        </a:p>
      </dsp:txBody>
      <dsp:txXfrm>
        <a:off x="48433" y="2371522"/>
        <a:ext cx="7048521" cy="895294"/>
      </dsp:txXfrm>
    </dsp:sp>
    <dsp:sp modelId="{ED2DAF05-5DB9-4116-BF28-7F2692EEBB95}">
      <dsp:nvSpPr>
        <dsp:cNvPr id="0" name=""/>
        <dsp:cNvSpPr/>
      </dsp:nvSpPr>
      <dsp:spPr>
        <a:xfrm>
          <a:off x="0" y="3467889"/>
          <a:ext cx="7145387" cy="992160"/>
        </a:xfrm>
        <a:prstGeom prst="roundRect">
          <a:avLst/>
        </a:prstGeom>
        <a:solidFill>
          <a:schemeClr val="accent1">
            <a:lumMod val="20000"/>
            <a:lumOff val="8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Traffic Safety Initiatives &amp; Innovation</a:t>
          </a:r>
        </a:p>
      </dsp:txBody>
      <dsp:txXfrm>
        <a:off x="48433" y="3516322"/>
        <a:ext cx="7048521" cy="8952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8E5A6A-601A-4FD8-AEBD-2B2566A634A6}">
      <dsp:nvSpPr>
        <dsp:cNvPr id="0" name=""/>
        <dsp:cNvSpPr/>
      </dsp:nvSpPr>
      <dsp:spPr>
        <a:xfrm>
          <a:off x="0" y="135440"/>
          <a:ext cx="11305592" cy="689989"/>
        </a:xfrm>
        <a:prstGeom prst="rect">
          <a:avLst/>
        </a:prstGeom>
        <a:solidFill>
          <a:srgbClr val="062543"/>
        </a:solidFill>
        <a:ln>
          <a:noFill/>
        </a:ln>
        <a:effectLst/>
      </dsp:spPr>
      <dsp:style>
        <a:lnRef idx="0">
          <a:scrgbClr r="0" g="0" b="0"/>
        </a:lnRef>
        <a:fillRef idx="1">
          <a:scrgbClr r="0" g="0" b="0"/>
        </a:fillRef>
        <a:effectRef idx="1">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SCRIM Usage Nationwide</a:t>
          </a:r>
        </a:p>
      </dsp:txBody>
      <dsp:txXfrm>
        <a:off x="0" y="135440"/>
        <a:ext cx="11305592" cy="689989"/>
      </dsp:txXfrm>
    </dsp:sp>
    <dsp:sp modelId="{13AFE78D-E9AB-444B-B3E1-2FD5C08A2BBF}">
      <dsp:nvSpPr>
        <dsp:cNvPr id="0" name=""/>
        <dsp:cNvSpPr/>
      </dsp:nvSpPr>
      <dsp:spPr>
        <a:xfrm>
          <a:off x="1380" y="1096310"/>
          <a:ext cx="2260566" cy="2586676"/>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NCDOT</a:t>
          </a:r>
          <a:r>
            <a:rPr lang="en-US" sz="1800" kern="1200" dirty="0"/>
            <a:t> – Has been sponsoring several research projects to investigate the trends of pavement friction and texture changes over time and appropriate threshold values </a:t>
          </a:r>
        </a:p>
      </dsp:txBody>
      <dsp:txXfrm>
        <a:off x="1380" y="1096310"/>
        <a:ext cx="2260566" cy="2586676"/>
      </dsp:txXfrm>
    </dsp:sp>
    <dsp:sp modelId="{661884AA-AFA5-497F-A6F6-6952FA2D777F}">
      <dsp:nvSpPr>
        <dsp:cNvPr id="0" name=""/>
        <dsp:cNvSpPr/>
      </dsp:nvSpPr>
      <dsp:spPr>
        <a:xfrm>
          <a:off x="2261946" y="1096310"/>
          <a:ext cx="2260566" cy="2586676"/>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KYTC</a:t>
          </a:r>
          <a:r>
            <a:rPr lang="en-US" sz="1800" kern="1200" dirty="0"/>
            <a:t> – Has developed robust Safety Performance Functions specific to Kentucky that will predict crashes and will use Empirical Bayes to determine expected crash rates</a:t>
          </a:r>
        </a:p>
      </dsp:txBody>
      <dsp:txXfrm>
        <a:off x="2261946" y="1096310"/>
        <a:ext cx="2260566" cy="2586676"/>
      </dsp:txXfrm>
    </dsp:sp>
    <dsp:sp modelId="{013FFB95-E305-4D2B-AAE2-59970AD21D02}">
      <dsp:nvSpPr>
        <dsp:cNvPr id="0" name=""/>
        <dsp:cNvSpPr/>
      </dsp:nvSpPr>
      <dsp:spPr>
        <a:xfrm>
          <a:off x="4522512" y="1096310"/>
          <a:ext cx="2260566" cy="2586676"/>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FHWA </a:t>
          </a:r>
          <a:r>
            <a:rPr lang="en-US" sz="1800" kern="1200" dirty="0"/>
            <a:t>– Has published CMFs and investigatory thresholds to use for decision-making and projections for improving friction on roadways</a:t>
          </a:r>
        </a:p>
      </dsp:txBody>
      <dsp:txXfrm>
        <a:off x="4522512" y="1096310"/>
        <a:ext cx="2260566" cy="2586676"/>
      </dsp:txXfrm>
    </dsp:sp>
    <dsp:sp modelId="{5C4B6ED0-D296-4E91-A41F-8DC40098D221}">
      <dsp:nvSpPr>
        <dsp:cNvPr id="0" name=""/>
        <dsp:cNvSpPr/>
      </dsp:nvSpPr>
      <dsp:spPr>
        <a:xfrm>
          <a:off x="6783079" y="1096310"/>
          <a:ext cx="2260566" cy="2586676"/>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VTTI</a:t>
          </a:r>
          <a:r>
            <a:rPr lang="en-US" sz="1800" kern="1200" dirty="0"/>
            <a:t> – Has analyzed the Continuous Friction Measurement data to assess crash risk and develop investigatory or intervention levels of frictions for multiple states</a:t>
          </a:r>
        </a:p>
      </dsp:txBody>
      <dsp:txXfrm>
        <a:off x="6783079" y="1096310"/>
        <a:ext cx="2260566" cy="2586676"/>
      </dsp:txXfrm>
    </dsp:sp>
    <dsp:sp modelId="{8DB10DE5-CCEC-4282-887D-C6AA906D806F}">
      <dsp:nvSpPr>
        <dsp:cNvPr id="0" name=""/>
        <dsp:cNvSpPr/>
      </dsp:nvSpPr>
      <dsp:spPr>
        <a:xfrm>
          <a:off x="9043645" y="1096310"/>
          <a:ext cx="2260566" cy="2586676"/>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WDM</a:t>
          </a:r>
          <a:r>
            <a:rPr lang="en-US" sz="1800" kern="1200" dirty="0"/>
            <a:t> – Has worked with states to develop custom Safety Performance Functions and set thresholds that are solution-based</a:t>
          </a:r>
        </a:p>
      </dsp:txBody>
      <dsp:txXfrm>
        <a:off x="9043645" y="1096310"/>
        <a:ext cx="2260566" cy="2586676"/>
      </dsp:txXfrm>
    </dsp:sp>
    <dsp:sp modelId="{F6F6C7F7-FFD9-484A-95F9-AC29561CC083}">
      <dsp:nvSpPr>
        <dsp:cNvPr id="0" name=""/>
        <dsp:cNvSpPr/>
      </dsp:nvSpPr>
      <dsp:spPr>
        <a:xfrm>
          <a:off x="0" y="3682986"/>
          <a:ext cx="11305592" cy="287408"/>
        </a:xfrm>
        <a:prstGeom prst="rect">
          <a:avLst/>
        </a:prstGeom>
        <a:solidFill>
          <a:srgbClr val="062543"/>
        </a:solidFill>
        <a:ln>
          <a:noFill/>
        </a:ln>
        <a:effectLst/>
      </dsp:spPr>
      <dsp:style>
        <a:lnRef idx="0">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CD0631-5D5F-4DDC-9A0E-68E9DA6E5567}">
      <dsp:nvSpPr>
        <dsp:cNvPr id="0" name=""/>
        <dsp:cNvSpPr/>
      </dsp:nvSpPr>
      <dsp:spPr>
        <a:xfrm>
          <a:off x="0" y="33488"/>
          <a:ext cx="7145387" cy="992160"/>
        </a:xfrm>
        <a:prstGeom prst="roundRect">
          <a:avLst/>
        </a:prstGeom>
        <a:solidFill>
          <a:schemeClr val="accent1">
            <a:lumMod val="20000"/>
            <a:lumOff val="8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Statewide &amp; D7 Safety Performance</a:t>
          </a:r>
        </a:p>
      </dsp:txBody>
      <dsp:txXfrm>
        <a:off x="48433" y="81921"/>
        <a:ext cx="7048521" cy="895294"/>
      </dsp:txXfrm>
    </dsp:sp>
    <dsp:sp modelId="{8531CF97-160F-47FB-BC1F-2040F5074C0B}">
      <dsp:nvSpPr>
        <dsp:cNvPr id="0" name=""/>
        <dsp:cNvSpPr/>
      </dsp:nvSpPr>
      <dsp:spPr>
        <a:xfrm>
          <a:off x="0" y="1178289"/>
          <a:ext cx="7145387" cy="992160"/>
        </a:xfrm>
        <a:prstGeom prst="roundRect">
          <a:avLst/>
        </a:prstGeom>
        <a:solidFill>
          <a:schemeClr val="accent1">
            <a:lumMod val="20000"/>
            <a:lumOff val="8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Pavement Friction &amp; Safety</a:t>
          </a:r>
        </a:p>
      </dsp:txBody>
      <dsp:txXfrm>
        <a:off x="48433" y="1226722"/>
        <a:ext cx="7048521" cy="895294"/>
      </dsp:txXfrm>
    </dsp:sp>
    <dsp:sp modelId="{3A62F7FA-4B1B-4DC1-80BB-2B436860EAE9}">
      <dsp:nvSpPr>
        <dsp:cNvPr id="0" name=""/>
        <dsp:cNvSpPr/>
      </dsp:nvSpPr>
      <dsp:spPr>
        <a:xfrm>
          <a:off x="0" y="2323089"/>
          <a:ext cx="7145387" cy="992160"/>
        </a:xfrm>
        <a:prstGeom prst="roundRect">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Work Zone Safety</a:t>
          </a:r>
        </a:p>
      </dsp:txBody>
      <dsp:txXfrm>
        <a:off x="48433" y="2371522"/>
        <a:ext cx="7048521" cy="895294"/>
      </dsp:txXfrm>
    </dsp:sp>
    <dsp:sp modelId="{ED2DAF05-5DB9-4116-BF28-7F2692EEBB95}">
      <dsp:nvSpPr>
        <dsp:cNvPr id="0" name=""/>
        <dsp:cNvSpPr/>
      </dsp:nvSpPr>
      <dsp:spPr>
        <a:xfrm>
          <a:off x="0" y="3467889"/>
          <a:ext cx="7145387" cy="992160"/>
        </a:xfrm>
        <a:prstGeom prst="roundRect">
          <a:avLst/>
        </a:prstGeom>
        <a:solidFill>
          <a:schemeClr val="accent1">
            <a:lumMod val="20000"/>
            <a:lumOff val="8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Traffic Safety Initiatives &amp; Innovation</a:t>
          </a:r>
        </a:p>
      </dsp:txBody>
      <dsp:txXfrm>
        <a:off x="48433" y="3516322"/>
        <a:ext cx="7048521" cy="8952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A9C840-62BE-4066-8ECF-BB5849FBED13}">
      <dsp:nvSpPr>
        <dsp:cNvPr id="0" name=""/>
        <dsp:cNvSpPr/>
      </dsp:nvSpPr>
      <dsp:spPr>
        <a:xfrm rot="602832">
          <a:off x="9905276" y="3228312"/>
          <a:ext cx="2067439" cy="21181"/>
        </a:xfrm>
        <a:custGeom>
          <a:avLst/>
          <a:gdLst/>
          <a:ahLst/>
          <a:cxnLst/>
          <a:rect l="0" t="0" r="0" b="0"/>
          <a:pathLst>
            <a:path>
              <a:moveTo>
                <a:pt x="0" y="10590"/>
              </a:moveTo>
              <a:lnTo>
                <a:pt x="2067439" y="10590"/>
              </a:lnTo>
            </a:path>
          </a:pathLst>
        </a:custGeom>
        <a:noFill/>
        <a:ln w="12700" cap="flat" cmpd="sng" algn="ctr">
          <a:solidFill>
            <a:srgbClr val="ED7D31"/>
          </a:solidFill>
          <a:prstDash val="solid"/>
          <a:miter lim="800000"/>
        </a:ln>
        <a:effectLst/>
      </dsp:spPr>
      <dsp:style>
        <a:lnRef idx="2">
          <a:scrgbClr r="0" g="0" b="0"/>
        </a:lnRef>
        <a:fillRef idx="0">
          <a:scrgbClr r="0" g="0" b="0"/>
        </a:fillRef>
        <a:effectRef idx="0">
          <a:scrgbClr r="0" g="0" b="0"/>
        </a:effectRef>
        <a:fontRef idx="minor"/>
      </dsp:style>
    </dsp:sp>
    <dsp:sp modelId="{59FB1909-AC2C-4421-8C30-608265ABB303}">
      <dsp:nvSpPr>
        <dsp:cNvPr id="0" name=""/>
        <dsp:cNvSpPr/>
      </dsp:nvSpPr>
      <dsp:spPr>
        <a:xfrm rot="5359108">
          <a:off x="8928499" y="3948221"/>
          <a:ext cx="831806" cy="21181"/>
        </a:xfrm>
        <a:custGeom>
          <a:avLst/>
          <a:gdLst/>
          <a:ahLst/>
          <a:cxnLst/>
          <a:rect l="0" t="0" r="0" b="0"/>
          <a:pathLst>
            <a:path>
              <a:moveTo>
                <a:pt x="0" y="10590"/>
              </a:moveTo>
              <a:lnTo>
                <a:pt x="831806" y="10590"/>
              </a:lnTo>
            </a:path>
          </a:pathLst>
        </a:custGeom>
        <a:noFill/>
        <a:ln w="12700" cap="flat" cmpd="sng" algn="ctr">
          <a:solidFill>
            <a:srgbClr val="70AD47"/>
          </a:solidFill>
          <a:prstDash val="solid"/>
          <a:miter lim="800000"/>
        </a:ln>
        <a:effectLst/>
      </dsp:spPr>
      <dsp:style>
        <a:lnRef idx="2">
          <a:scrgbClr r="0" g="0" b="0"/>
        </a:lnRef>
        <a:fillRef idx="0">
          <a:scrgbClr r="0" g="0" b="0"/>
        </a:fillRef>
        <a:effectRef idx="0">
          <a:scrgbClr r="0" g="0" b="0"/>
        </a:effectRef>
        <a:fontRef idx="minor"/>
      </dsp:style>
    </dsp:sp>
    <dsp:sp modelId="{588A84D3-857A-446B-A142-8840372D1E31}">
      <dsp:nvSpPr>
        <dsp:cNvPr id="0" name=""/>
        <dsp:cNvSpPr/>
      </dsp:nvSpPr>
      <dsp:spPr>
        <a:xfrm rot="10282588">
          <a:off x="6378841" y="3211256"/>
          <a:ext cx="2378378" cy="21181"/>
        </a:xfrm>
        <a:custGeom>
          <a:avLst/>
          <a:gdLst/>
          <a:ahLst/>
          <a:cxnLst/>
          <a:rect l="0" t="0" r="0" b="0"/>
          <a:pathLst>
            <a:path>
              <a:moveTo>
                <a:pt x="0" y="10590"/>
              </a:moveTo>
              <a:lnTo>
                <a:pt x="2378378" y="10590"/>
              </a:lnTo>
            </a:path>
          </a:pathLst>
        </a:custGeom>
        <a:noFill/>
        <a:ln w="12700" cap="flat" cmpd="sng" algn="ctr">
          <a:solidFill>
            <a:srgbClr val="5B9BD5"/>
          </a:solidFill>
          <a:prstDash val="solid"/>
          <a:miter lim="800000"/>
        </a:ln>
        <a:effectLst/>
      </dsp:spPr>
      <dsp:style>
        <a:lnRef idx="2">
          <a:scrgbClr r="0" g="0" b="0"/>
        </a:lnRef>
        <a:fillRef idx="0">
          <a:scrgbClr r="0" g="0" b="0"/>
        </a:fillRef>
        <a:effectRef idx="0">
          <a:scrgbClr r="0" g="0" b="0"/>
        </a:effectRef>
        <a:fontRef idx="minor"/>
      </dsp:style>
    </dsp:sp>
    <dsp:sp modelId="{9B6BDE6B-821E-4EB0-99D0-248C6FC5811D}">
      <dsp:nvSpPr>
        <dsp:cNvPr id="0" name=""/>
        <dsp:cNvSpPr/>
      </dsp:nvSpPr>
      <dsp:spPr>
        <a:xfrm rot="12671381">
          <a:off x="7724523" y="2302819"/>
          <a:ext cx="1098653" cy="21181"/>
        </a:xfrm>
        <a:custGeom>
          <a:avLst/>
          <a:gdLst/>
          <a:ahLst/>
          <a:cxnLst/>
          <a:rect l="0" t="0" r="0" b="0"/>
          <a:pathLst>
            <a:path>
              <a:moveTo>
                <a:pt x="0" y="10590"/>
              </a:moveTo>
              <a:lnTo>
                <a:pt x="1098653" y="10590"/>
              </a:lnTo>
            </a:path>
          </a:pathLst>
        </a:custGeom>
        <a:noFill/>
        <a:ln w="12700" cap="flat" cmpd="sng" algn="ctr">
          <a:solidFill>
            <a:srgbClr val="FFC000"/>
          </a:solidFill>
          <a:prstDash val="solid"/>
          <a:miter lim="800000"/>
        </a:ln>
        <a:effectLst/>
      </dsp:spPr>
      <dsp:style>
        <a:lnRef idx="2">
          <a:scrgbClr r="0" g="0" b="0"/>
        </a:lnRef>
        <a:fillRef idx="0">
          <a:scrgbClr r="0" g="0" b="0"/>
        </a:fillRef>
        <a:effectRef idx="0">
          <a:scrgbClr r="0" g="0" b="0"/>
        </a:effectRef>
        <a:fontRef idx="minor"/>
      </dsp:style>
    </dsp:sp>
    <dsp:sp modelId="{4A52E720-16F0-4076-8367-2AD4232FEF00}">
      <dsp:nvSpPr>
        <dsp:cNvPr id="0" name=""/>
        <dsp:cNvSpPr/>
      </dsp:nvSpPr>
      <dsp:spPr>
        <a:xfrm rot="19686385">
          <a:off x="9844144" y="2307921"/>
          <a:ext cx="1019873" cy="21181"/>
        </a:xfrm>
        <a:custGeom>
          <a:avLst/>
          <a:gdLst/>
          <a:ahLst/>
          <a:cxnLst/>
          <a:rect l="0" t="0" r="0" b="0"/>
          <a:pathLst>
            <a:path>
              <a:moveTo>
                <a:pt x="0" y="10590"/>
              </a:moveTo>
              <a:lnTo>
                <a:pt x="1019873" y="10590"/>
              </a:lnTo>
            </a:path>
          </a:pathLst>
        </a:custGeom>
        <a:noFill/>
        <a:ln w="12700" cap="flat" cmpd="sng" algn="ctr">
          <a:solidFill>
            <a:srgbClr val="A5A5A5"/>
          </a:solidFill>
          <a:prstDash val="solid"/>
          <a:miter lim="800000"/>
        </a:ln>
        <a:effectLst/>
      </dsp:spPr>
      <dsp:style>
        <a:lnRef idx="2">
          <a:scrgbClr r="0" g="0" b="0"/>
        </a:lnRef>
        <a:fillRef idx="0">
          <a:scrgbClr r="0" g="0" b="0"/>
        </a:fillRef>
        <a:effectRef idx="0">
          <a:scrgbClr r="0" g="0" b="0"/>
        </a:effectRef>
        <a:fontRef idx="minor"/>
      </dsp:style>
    </dsp:sp>
    <dsp:sp modelId="{1136185F-74EE-41B2-80D9-8E71520AD8F9}">
      <dsp:nvSpPr>
        <dsp:cNvPr id="0" name=""/>
        <dsp:cNvSpPr/>
      </dsp:nvSpPr>
      <dsp:spPr>
        <a:xfrm>
          <a:off x="8484674" y="2113295"/>
          <a:ext cx="1681933" cy="1681933"/>
        </a:xfrm>
        <a:prstGeom prst="ellipse">
          <a:avLst/>
        </a:prstGeom>
        <a:blipFill>
          <a:blip xmlns:r="http://schemas.openxmlformats.org/officeDocument/2006/relationships" r:embed="rId1" cstate="email">
            <a:extLst>
              <a:ext uri="{BEBA8EAE-BF5A-486C-A8C5-ECC9F3942E4B}">
                <a14:imgProps xmlns:a14="http://schemas.microsoft.com/office/drawing/2010/main">
                  <a14:imgLayer r:embed="rId2">
                    <a14:imgEffect>
                      <a14:saturation sat="66000"/>
                    </a14:imgEffect>
                  </a14:imgLayer>
                </a14:imgProps>
              </a:ex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7D7DC3-A75F-40EA-A54A-56230C878A5A}">
      <dsp:nvSpPr>
        <dsp:cNvPr id="0" name=""/>
        <dsp:cNvSpPr/>
      </dsp:nvSpPr>
      <dsp:spPr>
        <a:xfrm>
          <a:off x="10399193" y="1348751"/>
          <a:ext cx="1792227" cy="76809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a:t>ENGINEERING</a:t>
          </a:r>
          <a:endParaRPr lang="en-US" sz="1600" b="1" kern="1200">
            <a:effectLst>
              <a:glow rad="127000">
                <a:schemeClr val="accent1"/>
              </a:glow>
            </a:effectLst>
          </a:endParaRPr>
        </a:p>
      </dsp:txBody>
      <dsp:txXfrm>
        <a:off x="10436688" y="1386246"/>
        <a:ext cx="1717237" cy="693101"/>
      </dsp:txXfrm>
    </dsp:sp>
    <dsp:sp modelId="{32B98AE7-940F-4165-8B95-A3933CBE1DB0}">
      <dsp:nvSpPr>
        <dsp:cNvPr id="0" name=""/>
        <dsp:cNvSpPr/>
      </dsp:nvSpPr>
      <dsp:spPr>
        <a:xfrm>
          <a:off x="6390034" y="1331433"/>
          <a:ext cx="1792227" cy="76809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a:t>EDUCATION</a:t>
          </a:r>
          <a:endParaRPr lang="en-US" sz="1400" b="1" kern="1200"/>
        </a:p>
      </dsp:txBody>
      <dsp:txXfrm>
        <a:off x="6427529" y="1368928"/>
        <a:ext cx="1717237" cy="693101"/>
      </dsp:txXfrm>
    </dsp:sp>
    <dsp:sp modelId="{F4D947C7-F529-49C7-B105-9634F88066B9}">
      <dsp:nvSpPr>
        <dsp:cNvPr id="0" name=""/>
        <dsp:cNvSpPr/>
      </dsp:nvSpPr>
      <dsp:spPr>
        <a:xfrm>
          <a:off x="4651391" y="3144226"/>
          <a:ext cx="1792227" cy="76809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ENFORCEMENT</a:t>
          </a:r>
        </a:p>
      </dsp:txBody>
      <dsp:txXfrm>
        <a:off x="4688886" y="3181721"/>
        <a:ext cx="1717237" cy="693101"/>
      </dsp:txXfrm>
    </dsp:sp>
    <dsp:sp modelId="{911CDBDF-EAC1-4667-AD6E-8E6CFF8D7FF7}">
      <dsp:nvSpPr>
        <dsp:cNvPr id="0" name=""/>
        <dsp:cNvSpPr/>
      </dsp:nvSpPr>
      <dsp:spPr>
        <a:xfrm>
          <a:off x="8276311" y="4374683"/>
          <a:ext cx="2155212" cy="768091"/>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a:t>ENCOURAGEMENT</a:t>
          </a:r>
          <a:endParaRPr lang="en-US" sz="1400" b="1" kern="1200"/>
        </a:p>
      </dsp:txBody>
      <dsp:txXfrm>
        <a:off x="8313806" y="4412178"/>
        <a:ext cx="2080222" cy="693101"/>
      </dsp:txXfrm>
    </dsp:sp>
    <dsp:sp modelId="{407A1095-9050-42EB-AB2D-7394B21CD158}">
      <dsp:nvSpPr>
        <dsp:cNvPr id="0" name=""/>
        <dsp:cNvSpPr/>
      </dsp:nvSpPr>
      <dsp:spPr>
        <a:xfrm>
          <a:off x="11888884" y="3181925"/>
          <a:ext cx="1792227" cy="76809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a:t>EVALUATION</a:t>
          </a:r>
          <a:endParaRPr lang="en-US" sz="1400" b="1" kern="1200"/>
        </a:p>
      </dsp:txBody>
      <dsp:txXfrm>
        <a:off x="11926379" y="3219420"/>
        <a:ext cx="1717237" cy="69310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CD0631-5D5F-4DDC-9A0E-68E9DA6E5567}">
      <dsp:nvSpPr>
        <dsp:cNvPr id="0" name=""/>
        <dsp:cNvSpPr/>
      </dsp:nvSpPr>
      <dsp:spPr>
        <a:xfrm>
          <a:off x="0" y="33488"/>
          <a:ext cx="7145387" cy="992160"/>
        </a:xfrm>
        <a:prstGeom prst="roundRect">
          <a:avLst/>
        </a:prstGeom>
        <a:solidFill>
          <a:schemeClr val="accent1">
            <a:lumMod val="20000"/>
            <a:lumOff val="8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Statewide &amp; D7 Safety Performance</a:t>
          </a:r>
        </a:p>
      </dsp:txBody>
      <dsp:txXfrm>
        <a:off x="48433" y="81921"/>
        <a:ext cx="7048521" cy="895294"/>
      </dsp:txXfrm>
    </dsp:sp>
    <dsp:sp modelId="{8531CF97-160F-47FB-BC1F-2040F5074C0B}">
      <dsp:nvSpPr>
        <dsp:cNvPr id="0" name=""/>
        <dsp:cNvSpPr/>
      </dsp:nvSpPr>
      <dsp:spPr>
        <a:xfrm>
          <a:off x="0" y="1178289"/>
          <a:ext cx="7145387" cy="992160"/>
        </a:xfrm>
        <a:prstGeom prst="roundRect">
          <a:avLst/>
        </a:prstGeom>
        <a:solidFill>
          <a:schemeClr val="accent1">
            <a:lumMod val="20000"/>
            <a:lumOff val="8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Pavement Friction &amp; Safety</a:t>
          </a:r>
        </a:p>
      </dsp:txBody>
      <dsp:txXfrm>
        <a:off x="48433" y="1226722"/>
        <a:ext cx="7048521" cy="895294"/>
      </dsp:txXfrm>
    </dsp:sp>
    <dsp:sp modelId="{3A62F7FA-4B1B-4DC1-80BB-2B436860EAE9}">
      <dsp:nvSpPr>
        <dsp:cNvPr id="0" name=""/>
        <dsp:cNvSpPr/>
      </dsp:nvSpPr>
      <dsp:spPr>
        <a:xfrm>
          <a:off x="0" y="2323089"/>
          <a:ext cx="7145387" cy="992160"/>
        </a:xfrm>
        <a:prstGeom prst="roundRect">
          <a:avLst/>
        </a:prstGeom>
        <a:solidFill>
          <a:schemeClr val="accent1">
            <a:lumMod val="20000"/>
            <a:lumOff val="8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Work Zone Safety</a:t>
          </a:r>
        </a:p>
      </dsp:txBody>
      <dsp:txXfrm>
        <a:off x="48433" y="2371522"/>
        <a:ext cx="7048521" cy="895294"/>
      </dsp:txXfrm>
    </dsp:sp>
    <dsp:sp modelId="{ED2DAF05-5DB9-4116-BF28-7F2692EEBB95}">
      <dsp:nvSpPr>
        <dsp:cNvPr id="0" name=""/>
        <dsp:cNvSpPr/>
      </dsp:nvSpPr>
      <dsp:spPr>
        <a:xfrm>
          <a:off x="0" y="3467889"/>
          <a:ext cx="7145387" cy="992160"/>
        </a:xfrm>
        <a:prstGeom prst="roundRect">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Traffic Safety Initiatives &amp; Innovation</a:t>
          </a:r>
        </a:p>
      </dsp:txBody>
      <dsp:txXfrm>
        <a:off x="48433" y="3516322"/>
        <a:ext cx="7048521" cy="89529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DF02F2-27FD-4265-ADEA-D68BE19BCEDD}" type="datetimeFigureOut">
              <a:rPr lang="en-US" smtClean="0"/>
              <a:t>6/13/2024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E81B4C-1B10-42FF-9808-290AFFDE2C58}" type="slidenum">
              <a:rPr lang="en-US" smtClean="0"/>
              <a:t>‹#›</a:t>
            </a:fld>
            <a:endParaRPr lang="en-US"/>
          </a:p>
        </p:txBody>
      </p:sp>
    </p:spTree>
    <p:extLst>
      <p:ext uri="{BB962C8B-B14F-4D97-AF65-F5344CB8AC3E}">
        <p14:creationId xmlns:p14="http://schemas.microsoft.com/office/powerpoint/2010/main" val="4028742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E81B4C-1B10-42FF-9808-290AFFDE2C58}" type="slidenum">
              <a:rPr lang="en-US" smtClean="0"/>
              <a:t>1</a:t>
            </a:fld>
            <a:endParaRPr lang="en-US"/>
          </a:p>
        </p:txBody>
      </p:sp>
    </p:spTree>
    <p:extLst>
      <p:ext uri="{BB962C8B-B14F-4D97-AF65-F5344CB8AC3E}">
        <p14:creationId xmlns:p14="http://schemas.microsoft.com/office/powerpoint/2010/main" val="1521100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76D796-D29F-40E9-B975-00E9240BB1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852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dirty="0">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43</a:t>
            </a:fld>
            <a:endParaRPr lang="en-US"/>
          </a:p>
        </p:txBody>
      </p:sp>
    </p:spTree>
    <p:extLst>
      <p:ext uri="{BB962C8B-B14F-4D97-AF65-F5344CB8AC3E}">
        <p14:creationId xmlns:p14="http://schemas.microsoft.com/office/powerpoint/2010/main" val="825611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44</a:t>
            </a:fld>
            <a:endParaRPr lang="en-US"/>
          </a:p>
        </p:txBody>
      </p:sp>
    </p:spTree>
    <p:extLst>
      <p:ext uri="{BB962C8B-B14F-4D97-AF65-F5344CB8AC3E}">
        <p14:creationId xmlns:p14="http://schemas.microsoft.com/office/powerpoint/2010/main" val="3808901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45</a:t>
            </a:fld>
            <a:endParaRPr lang="en-US"/>
          </a:p>
        </p:txBody>
      </p:sp>
    </p:spTree>
    <p:extLst>
      <p:ext uri="{BB962C8B-B14F-4D97-AF65-F5344CB8AC3E}">
        <p14:creationId xmlns:p14="http://schemas.microsoft.com/office/powerpoint/2010/main" val="4084055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B2387-EA51-11E3-FB96-98DCA7A57B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823125-6D73-BECC-4FB4-1143B4C320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F4C889-FE90-730C-181B-35CE70F4D4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216A35-E776-7EF8-3490-5C7B14DC547D}"/>
              </a:ext>
            </a:extLst>
          </p:cNvPr>
          <p:cNvSpPr>
            <a:spLocks noGrp="1"/>
          </p:cNvSpPr>
          <p:nvPr>
            <p:ph type="sldNum" sz="quarter" idx="5"/>
          </p:nvPr>
        </p:nvSpPr>
        <p:spPr/>
        <p:txBody>
          <a:bodyPr/>
          <a:lstStyle/>
          <a:p>
            <a:fld id="{BFAB3DEA-2F71-4D5C-B17B-96F83102B450}" type="slidenum">
              <a:rPr lang="en-US" smtClean="0"/>
              <a:t>48</a:t>
            </a:fld>
            <a:endParaRPr lang="en-US"/>
          </a:p>
        </p:txBody>
      </p:sp>
    </p:spTree>
    <p:extLst>
      <p:ext uri="{BB962C8B-B14F-4D97-AF65-F5344CB8AC3E}">
        <p14:creationId xmlns:p14="http://schemas.microsoft.com/office/powerpoint/2010/main" val="2935678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8F314-CE06-CBD5-47AA-D41ADB6A76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B20358-1032-AE17-EBB6-C26F18C3C9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C5BD52-238A-46EA-7B40-6BC9B89F932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A621D7-DF37-344A-E20C-A0FF022F024F}"/>
              </a:ext>
            </a:extLst>
          </p:cNvPr>
          <p:cNvSpPr>
            <a:spLocks noGrp="1"/>
          </p:cNvSpPr>
          <p:nvPr>
            <p:ph type="sldNum" sz="quarter" idx="5"/>
          </p:nvPr>
        </p:nvSpPr>
        <p:spPr/>
        <p:txBody>
          <a:bodyPr/>
          <a:lstStyle/>
          <a:p>
            <a:fld id="{BFAB3DEA-2F71-4D5C-B17B-96F83102B450}" type="slidenum">
              <a:rPr lang="en-US" smtClean="0"/>
              <a:t>49</a:t>
            </a:fld>
            <a:endParaRPr lang="en-US"/>
          </a:p>
        </p:txBody>
      </p:sp>
    </p:spTree>
    <p:extLst>
      <p:ext uri="{BB962C8B-B14F-4D97-AF65-F5344CB8AC3E}">
        <p14:creationId xmlns:p14="http://schemas.microsoft.com/office/powerpoint/2010/main" val="2725854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BE4C-E80D-7EB9-E37C-C9066AFA5C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C65B22-18F9-D89E-7911-3D3970C4E1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C05049-D730-0AA3-CAA9-572388BEC0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EC5843-1C39-96BE-F003-9463C5D5AC3F}"/>
              </a:ext>
            </a:extLst>
          </p:cNvPr>
          <p:cNvSpPr>
            <a:spLocks noGrp="1"/>
          </p:cNvSpPr>
          <p:nvPr>
            <p:ph type="sldNum" sz="quarter" idx="5"/>
          </p:nvPr>
        </p:nvSpPr>
        <p:spPr/>
        <p:txBody>
          <a:bodyPr/>
          <a:lstStyle/>
          <a:p>
            <a:fld id="{BFAB3DEA-2F71-4D5C-B17B-96F83102B450}" type="slidenum">
              <a:rPr lang="en-US" smtClean="0"/>
              <a:t>50</a:t>
            </a:fld>
            <a:endParaRPr lang="en-US"/>
          </a:p>
        </p:txBody>
      </p:sp>
    </p:spTree>
    <p:extLst>
      <p:ext uri="{BB962C8B-B14F-4D97-AF65-F5344CB8AC3E}">
        <p14:creationId xmlns:p14="http://schemas.microsoft.com/office/powerpoint/2010/main" val="822929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E81B4C-1B10-42FF-9808-290AFFDE2C58}" type="slidenum">
              <a:rPr lang="en-US" smtClean="0"/>
              <a:t>52</a:t>
            </a:fld>
            <a:endParaRPr lang="en-US"/>
          </a:p>
        </p:txBody>
      </p:sp>
    </p:spTree>
    <p:extLst>
      <p:ext uri="{BB962C8B-B14F-4D97-AF65-F5344CB8AC3E}">
        <p14:creationId xmlns:p14="http://schemas.microsoft.com/office/powerpoint/2010/main" val="996646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76D796-D29F-40E9-B975-00E9240BB1D0}" type="slidenum">
              <a:rPr lang="en-US" smtClean="0"/>
              <a:t>3</a:t>
            </a:fld>
            <a:endParaRPr lang="en-US"/>
          </a:p>
        </p:txBody>
      </p:sp>
    </p:spTree>
    <p:extLst>
      <p:ext uri="{BB962C8B-B14F-4D97-AF65-F5344CB8AC3E}">
        <p14:creationId xmlns:p14="http://schemas.microsoft.com/office/powerpoint/2010/main" val="3742170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76D796-D29F-40E9-B975-00E9240BB1D0}" type="slidenum">
              <a:rPr lang="en-US" smtClean="0"/>
              <a:t>4</a:t>
            </a:fld>
            <a:endParaRPr lang="en-US"/>
          </a:p>
        </p:txBody>
      </p:sp>
    </p:spTree>
    <p:extLst>
      <p:ext uri="{BB962C8B-B14F-4D97-AF65-F5344CB8AC3E}">
        <p14:creationId xmlns:p14="http://schemas.microsoft.com/office/powerpoint/2010/main" val="4283361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FHWA SA 21-014</a:t>
            </a:r>
          </a:p>
        </p:txBody>
      </p:sp>
      <p:sp>
        <p:nvSpPr>
          <p:cNvPr id="4" name="Slide Number Placeholder 3"/>
          <p:cNvSpPr>
            <a:spLocks noGrp="1"/>
          </p:cNvSpPr>
          <p:nvPr>
            <p:ph type="sldNum" sz="quarter" idx="5"/>
          </p:nvPr>
        </p:nvSpPr>
        <p:spPr/>
        <p:txBody>
          <a:bodyPr/>
          <a:lstStyle/>
          <a:p>
            <a:fld id="{78E81B4C-1B10-42FF-9808-290AFFDE2C58}" type="slidenum">
              <a:rPr lang="en-US" smtClean="0"/>
              <a:t>8</a:t>
            </a:fld>
            <a:endParaRPr lang="en-US"/>
          </a:p>
        </p:txBody>
      </p:sp>
    </p:spTree>
    <p:extLst>
      <p:ext uri="{BB962C8B-B14F-4D97-AF65-F5344CB8AC3E}">
        <p14:creationId xmlns:p14="http://schemas.microsoft.com/office/powerpoint/2010/main" val="790764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E81B4C-1B10-42FF-9808-290AFFDE2C58}" type="slidenum">
              <a:rPr lang="en-US" smtClean="0"/>
              <a:t>9</a:t>
            </a:fld>
            <a:endParaRPr lang="en-US"/>
          </a:p>
        </p:txBody>
      </p:sp>
    </p:spTree>
    <p:extLst>
      <p:ext uri="{BB962C8B-B14F-4D97-AF65-F5344CB8AC3E}">
        <p14:creationId xmlns:p14="http://schemas.microsoft.com/office/powerpoint/2010/main" val="496579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E81B4C-1B10-42FF-9808-290AFFDE2C58}" type="slidenum">
              <a:rPr lang="en-US" smtClean="0"/>
              <a:t>16</a:t>
            </a:fld>
            <a:endParaRPr lang="en-US"/>
          </a:p>
        </p:txBody>
      </p:sp>
    </p:spTree>
    <p:extLst>
      <p:ext uri="{BB962C8B-B14F-4D97-AF65-F5344CB8AC3E}">
        <p14:creationId xmlns:p14="http://schemas.microsoft.com/office/powerpoint/2010/main" val="1324571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Increasing the MSC by 10 you could see crash reductions between 16% to 20% depending on the type of surface. On open surfaces we would expect reduction between 15% to 34%</a:t>
            </a:r>
          </a:p>
          <a:p>
            <a:endParaRPr lang="en-US" dirty="0"/>
          </a:p>
          <a:p>
            <a:r>
              <a:rPr lang="en-US" dirty="0"/>
              <a:t>On dense pavements reductions of </a:t>
            </a:r>
          </a:p>
        </p:txBody>
      </p:sp>
      <p:sp>
        <p:nvSpPr>
          <p:cNvPr id="4" name="Slide Number Placeholder 3"/>
          <p:cNvSpPr>
            <a:spLocks noGrp="1"/>
          </p:cNvSpPr>
          <p:nvPr>
            <p:ph type="sldNum" sz="quarter" idx="5"/>
          </p:nvPr>
        </p:nvSpPr>
        <p:spPr/>
        <p:txBody>
          <a:bodyPr/>
          <a:lstStyle/>
          <a:p>
            <a:fld id="{78E81B4C-1B10-42FF-9808-290AFFDE2C58}" type="slidenum">
              <a:rPr lang="en-US" smtClean="0"/>
              <a:t>21</a:t>
            </a:fld>
            <a:endParaRPr lang="en-US"/>
          </a:p>
        </p:txBody>
      </p:sp>
    </p:spTree>
    <p:extLst>
      <p:ext uri="{BB962C8B-B14F-4D97-AF65-F5344CB8AC3E}">
        <p14:creationId xmlns:p14="http://schemas.microsoft.com/office/powerpoint/2010/main" val="1371021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On average, a 0.5-mm increase in MPD is more likely to reduce crash frequencies by 0.8% - 11.4% for various crash types on </a:t>
            </a:r>
            <a:r>
              <a:rPr lang="en-US" sz="1800" b="1" i="0" u="none" strike="noStrike" baseline="0" dirty="0">
                <a:solidFill>
                  <a:srgbClr val="000000"/>
                </a:solidFill>
                <a:latin typeface="Calibri" panose="020F0502020204030204" pitchFamily="34" charset="0"/>
              </a:rPr>
              <a:t>open surfaces</a:t>
            </a:r>
          </a:p>
          <a:p>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On average, a 0.5-mm increase in MPD is more likely to reduce crash frequencies by 8.3% - 18.7% for various crash types on </a:t>
            </a:r>
            <a:r>
              <a:rPr lang="en-US" sz="1800" b="1" i="0" u="none" strike="noStrike" baseline="0" dirty="0">
                <a:solidFill>
                  <a:srgbClr val="000000"/>
                </a:solidFill>
                <a:highlight>
                  <a:srgbClr val="FFFF00"/>
                </a:highlight>
                <a:latin typeface="Calibri" panose="020F0502020204030204" pitchFamily="34" charset="0"/>
              </a:rPr>
              <a:t>non-open surfaces.</a:t>
            </a:r>
            <a:endParaRPr lang="en-US" b="1" dirty="0">
              <a:highlight>
                <a:srgbClr val="FFFF00"/>
              </a:highlight>
            </a:endParaRPr>
          </a:p>
        </p:txBody>
      </p:sp>
      <p:sp>
        <p:nvSpPr>
          <p:cNvPr id="4" name="Slide Number Placeholder 3"/>
          <p:cNvSpPr>
            <a:spLocks noGrp="1"/>
          </p:cNvSpPr>
          <p:nvPr>
            <p:ph type="sldNum" sz="quarter" idx="5"/>
          </p:nvPr>
        </p:nvSpPr>
        <p:spPr/>
        <p:txBody>
          <a:bodyPr/>
          <a:lstStyle/>
          <a:p>
            <a:fld id="{78E81B4C-1B10-42FF-9808-290AFFDE2C58}" type="slidenum">
              <a:rPr lang="en-US" smtClean="0"/>
              <a:t>22</a:t>
            </a:fld>
            <a:endParaRPr lang="en-US"/>
          </a:p>
        </p:txBody>
      </p:sp>
    </p:spTree>
    <p:extLst>
      <p:ext uri="{BB962C8B-B14F-4D97-AF65-F5344CB8AC3E}">
        <p14:creationId xmlns:p14="http://schemas.microsoft.com/office/powerpoint/2010/main" val="3677642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ITE Meeting</a:t>
            </a:r>
          </a:p>
        </p:txBody>
      </p:sp>
      <p:sp>
        <p:nvSpPr>
          <p:cNvPr id="5" name="Slide Number Placeholder 4"/>
          <p:cNvSpPr>
            <a:spLocks noGrp="1"/>
          </p:cNvSpPr>
          <p:nvPr>
            <p:ph type="sldNum" sz="quarter" idx="5"/>
          </p:nvPr>
        </p:nvSpPr>
        <p:spPr/>
        <p:txBody>
          <a:bodyPr/>
          <a:lstStyle/>
          <a:p>
            <a:fld id="{C1EF7682-35DB-4D06-BEF4-73F2322A53B4}" type="slidenum">
              <a:rPr lang="en-US" smtClean="0"/>
              <a:pPr/>
              <a:t>25</a:t>
            </a:fld>
            <a:endParaRPr lang="en-US" dirty="0"/>
          </a:p>
        </p:txBody>
      </p:sp>
    </p:spTree>
    <p:extLst>
      <p:ext uri="{BB962C8B-B14F-4D97-AF65-F5344CB8AC3E}">
        <p14:creationId xmlns:p14="http://schemas.microsoft.com/office/powerpoint/2010/main" val="2078561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54E78-508C-FCA7-2CF3-9748C10E32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775711-7C60-5C20-F7D8-A6EE3B6865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9843BE-ED18-937B-A376-1423237489B1}"/>
              </a:ext>
            </a:extLst>
          </p:cNvPr>
          <p:cNvSpPr>
            <a:spLocks noGrp="1"/>
          </p:cNvSpPr>
          <p:nvPr>
            <p:ph type="dt" sz="half" idx="10"/>
          </p:nvPr>
        </p:nvSpPr>
        <p:spPr/>
        <p:txBody>
          <a:bodyPr/>
          <a:lstStyle/>
          <a:p>
            <a:fld id="{1A842DF0-BFFC-41AA-92C2-963061730702}" type="datetimeFigureOut">
              <a:rPr lang="en-US" smtClean="0"/>
              <a:t>6/13/2024</a:t>
            </a:fld>
            <a:endParaRPr lang="en-US"/>
          </a:p>
        </p:txBody>
      </p:sp>
      <p:sp>
        <p:nvSpPr>
          <p:cNvPr id="5" name="Footer Placeholder 4">
            <a:extLst>
              <a:ext uri="{FF2B5EF4-FFF2-40B4-BE49-F238E27FC236}">
                <a16:creationId xmlns:a16="http://schemas.microsoft.com/office/drawing/2014/main" id="{6AC9FFB1-5A4C-53B8-ECBC-DC7C1A384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B8D8B8-D96A-A0ED-9B08-EEE56CB63C91}"/>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3463155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4C5E-8B78-1406-8CC3-B5740BD8B6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C2F006-4260-BD3F-F502-9EBB44621A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032F4F-193B-29CA-587D-44CAA0086105}"/>
              </a:ext>
            </a:extLst>
          </p:cNvPr>
          <p:cNvSpPr>
            <a:spLocks noGrp="1"/>
          </p:cNvSpPr>
          <p:nvPr>
            <p:ph type="dt" sz="half" idx="10"/>
          </p:nvPr>
        </p:nvSpPr>
        <p:spPr/>
        <p:txBody>
          <a:bodyPr/>
          <a:lstStyle/>
          <a:p>
            <a:fld id="{1A842DF0-BFFC-41AA-92C2-963061730702}" type="datetimeFigureOut">
              <a:rPr lang="en-US" smtClean="0"/>
              <a:t>6/13/2024</a:t>
            </a:fld>
            <a:endParaRPr lang="en-US"/>
          </a:p>
        </p:txBody>
      </p:sp>
      <p:sp>
        <p:nvSpPr>
          <p:cNvPr id="5" name="Footer Placeholder 4">
            <a:extLst>
              <a:ext uri="{FF2B5EF4-FFF2-40B4-BE49-F238E27FC236}">
                <a16:creationId xmlns:a16="http://schemas.microsoft.com/office/drawing/2014/main" id="{F32F2A47-B639-454B-889F-94590C62F0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DED4E3-1DF0-F7E3-EB8F-B855BF046C66}"/>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3888168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7A28C6-8540-74E3-921B-C220846697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26CE45-F5DC-5328-320D-EEBA9FD3E7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0EE9C4-419C-9DC5-F5AF-61D6FD533C1A}"/>
              </a:ext>
            </a:extLst>
          </p:cNvPr>
          <p:cNvSpPr>
            <a:spLocks noGrp="1"/>
          </p:cNvSpPr>
          <p:nvPr>
            <p:ph type="dt" sz="half" idx="10"/>
          </p:nvPr>
        </p:nvSpPr>
        <p:spPr/>
        <p:txBody>
          <a:bodyPr/>
          <a:lstStyle/>
          <a:p>
            <a:fld id="{1A842DF0-BFFC-41AA-92C2-963061730702}" type="datetimeFigureOut">
              <a:rPr lang="en-US" smtClean="0"/>
              <a:t>6/13/2024</a:t>
            </a:fld>
            <a:endParaRPr lang="en-US"/>
          </a:p>
        </p:txBody>
      </p:sp>
      <p:sp>
        <p:nvSpPr>
          <p:cNvPr id="5" name="Footer Placeholder 4">
            <a:extLst>
              <a:ext uri="{FF2B5EF4-FFF2-40B4-BE49-F238E27FC236}">
                <a16:creationId xmlns:a16="http://schemas.microsoft.com/office/drawing/2014/main" id="{B5287F86-86FB-E9C5-76CD-57BB96E822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2EDAA5-5D75-E834-CD80-E21E190BB955}"/>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919740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layout 51">
    <p:bg>
      <p:bgPr>
        <a:solidFill>
          <a:schemeClr val="bg1">
            <a:alpha val="100000"/>
          </a:schemeClr>
        </a:solidFill>
        <a:effectLst/>
      </p:bgPr>
    </p:bg>
    <p:spTree>
      <p:nvGrpSpPr>
        <p:cNvPr id="1" name=""/>
        <p:cNvGrpSpPr/>
        <p:nvPr/>
      </p:nvGrpSpPr>
      <p:grpSpPr>
        <a:xfrm>
          <a:off x="0" y="0"/>
          <a:ext cx="0" cy="0"/>
          <a:chOff x="0" y="0"/>
          <a:chExt cx="0" cy="0"/>
        </a:xfrm>
      </p:grpSpPr>
      <p:sp>
        <p:nvSpPr>
          <p:cNvPr id="4" name="Text Placeholder 3"/>
          <p:cNvSpPr>
            <a:spLocks noGrp="1"/>
          </p:cNvSpPr>
          <p:nvPr>
            <p:ph type="body" idx="10"/>
          </p:nvPr>
        </p:nvSpPr>
        <p:spPr>
          <a:xfrm>
            <a:off x="1688465" y="278130"/>
            <a:ext cx="8781415" cy="584200"/>
          </a:xfrm>
          <a:prstGeom prst="rect">
            <a:avLst/>
          </a:prstGeom>
          <a:noFill/>
          <a:ln w="0" cmpd="sng">
            <a:noFill/>
            <a:prstDash val="solid"/>
          </a:ln>
        </p:spPr>
        <p:txBody>
          <a:bodyPr vert="horz" lIns="0" tIns="6985" rIns="0" bIns="0" anchor="t">
            <a:normAutofit fontScale="95000"/>
          </a:bodyPr>
          <a:lstStyle/>
          <a:p>
            <a:pPr marL="0" marR="0" indent="0" algn="ctr">
              <a:lnSpc>
                <a:spcPts val="4500"/>
              </a:lnSpc>
              <a:spcAft>
                <a:spcPts val="0"/>
              </a:spcAft>
            </a:pPr>
            <a:r>
              <a:rPr lang="en-US" sz="4000" b="1" spc="65">
                <a:solidFill>
                  <a:srgbClr val="F66D08"/>
                </a:solidFill>
                <a:latin typeface="Arial" panose="02020603050405020304" pitchFamily="2"/>
              </a:rPr>
              <a:t>JUNE IS NATIONAL SAFETY MONTH </a:t>
            </a:r>
          </a:p>
        </p:txBody>
      </p:sp>
      <p:sp>
        <p:nvSpPr>
          <p:cNvPr id="5" name="Text Placeholder 4"/>
          <p:cNvSpPr>
            <a:spLocks noGrp="1"/>
          </p:cNvSpPr>
          <p:nvPr>
            <p:ph type="body" idx="10"/>
          </p:nvPr>
        </p:nvSpPr>
        <p:spPr>
          <a:xfrm>
            <a:off x="1645920" y="1008380"/>
            <a:ext cx="8896985" cy="735330"/>
          </a:xfrm>
          <a:prstGeom prst="rect">
            <a:avLst/>
          </a:prstGeom>
          <a:noFill/>
          <a:ln w="0" cmpd="sng">
            <a:noFill/>
            <a:prstDash val="solid"/>
          </a:ln>
        </p:spPr>
        <p:txBody>
          <a:bodyPr vert="horz" lIns="0" tIns="36830" rIns="0" bIns="0" anchor="t"/>
          <a:lstStyle/>
          <a:p>
            <a:pPr marL="0" marR="0" indent="0" algn="ctr">
              <a:lnSpc>
                <a:spcPts val="2400"/>
              </a:lnSpc>
              <a:spcAft>
                <a:spcPts val="0"/>
              </a:spcAft>
            </a:pPr>
            <a:r>
              <a:rPr lang="en-US" sz="2400" spc="-20">
                <a:solidFill>
                  <a:srgbClr val="FFFFFF"/>
                </a:solidFill>
                <a:latin typeface="Calibri" panose="02020603050405020304" pitchFamily="2"/>
              </a:rPr>
              <a:t>Over 3,000 lives are lost every year to PREVENTABLE CRASHES in Florida. </a:t>
            </a:r>
          </a:p>
          <a:p>
            <a:pPr marL="0" marR="0" indent="0" algn="ctr">
              <a:lnSpc>
                <a:spcPts val="2400"/>
              </a:lnSpc>
              <a:spcBef>
                <a:spcPts val="620"/>
              </a:spcBef>
              <a:spcAft>
                <a:spcPts val="0"/>
              </a:spcAft>
            </a:pPr>
            <a:r>
              <a:rPr lang="en-US" sz="2400" spc="-5">
                <a:solidFill>
                  <a:srgbClr val="FFFFFF"/>
                </a:solidFill>
                <a:latin typeface="Calibri" panose="02020603050405020304" pitchFamily="2"/>
              </a:rPr>
              <a:t>TOGETHER, we can bring this number down to ZERO. </a:t>
            </a:r>
          </a:p>
        </p:txBody>
      </p:sp>
      <p:sp>
        <p:nvSpPr>
          <p:cNvPr id="6" name="Text Placeholder 5"/>
          <p:cNvSpPr>
            <a:spLocks noGrp="1"/>
          </p:cNvSpPr>
          <p:nvPr>
            <p:ph type="body" idx="10"/>
          </p:nvPr>
        </p:nvSpPr>
        <p:spPr>
          <a:xfrm>
            <a:off x="2529840" y="5181600"/>
            <a:ext cx="7306310" cy="699135"/>
          </a:xfrm>
          <a:prstGeom prst="rect">
            <a:avLst/>
          </a:prstGeom>
          <a:noFill/>
          <a:ln w="0" cmpd="sng">
            <a:noFill/>
            <a:prstDash val="solid"/>
          </a:ln>
        </p:spPr>
        <p:txBody>
          <a:bodyPr vert="horz" lIns="0" tIns="7620" rIns="0" bIns="0" anchor="t">
            <a:normAutofit fontScale="95000"/>
          </a:bodyPr>
          <a:lstStyle/>
          <a:p>
            <a:pPr marL="0" marR="0" indent="0" algn="ctr">
              <a:lnSpc>
                <a:spcPts val="5400"/>
              </a:lnSpc>
              <a:spcAft>
                <a:spcPts val="0"/>
              </a:spcAft>
            </a:pPr>
            <a:r>
              <a:rPr lang="en-US" sz="4800" b="1" spc="55">
                <a:solidFill>
                  <a:srgbClr val="F66D08"/>
                </a:solidFill>
                <a:latin typeface="Arial" panose="02020603050405020304" pitchFamily="2"/>
              </a:rPr>
              <a:t>Let’s Get Everyone Home </a:t>
            </a:r>
          </a:p>
        </p:txBody>
      </p:sp>
      <p:sp>
        <p:nvSpPr>
          <p:cNvPr id="7" name="Text Placeholder 6"/>
          <p:cNvSpPr>
            <a:spLocks noGrp="1"/>
          </p:cNvSpPr>
          <p:nvPr>
            <p:ph type="body" idx="10"/>
          </p:nvPr>
        </p:nvSpPr>
        <p:spPr>
          <a:xfrm>
            <a:off x="4727575" y="6255385"/>
            <a:ext cx="3060065" cy="400685"/>
          </a:xfrm>
          <a:prstGeom prst="rect">
            <a:avLst/>
          </a:prstGeom>
          <a:noFill/>
          <a:ln w="0" cmpd="sng">
            <a:noFill/>
            <a:prstDash val="solid"/>
          </a:ln>
        </p:spPr>
        <p:txBody>
          <a:bodyPr vert="horz" lIns="0" tIns="0" rIns="0" bIns="0" anchor="t">
            <a:normAutofit fontScale="95000"/>
          </a:bodyPr>
          <a:lstStyle/>
          <a:p>
            <a:pPr marL="0" marR="0" indent="0" algn="ctr">
              <a:lnSpc>
                <a:spcPts val="3100"/>
              </a:lnSpc>
              <a:spcAft>
                <a:spcPts val="0"/>
              </a:spcAft>
            </a:pPr>
            <a:r>
              <a:rPr lang="en-US" sz="2800" b="1" u="sng" spc="5">
                <a:solidFill>
                  <a:srgbClr val="0000FF"/>
                </a:solidFill>
                <a:latin typeface="Arial" panose="02020603050405020304" pitchFamily="2"/>
              </a:rPr>
              <a:t>TargetZeroFL.com</a:t>
            </a:r>
            <a:r>
              <a:rPr lang="en-US" sz="100" b="1" spc="5">
                <a:solidFill>
                  <a:srgbClr val="FAD9C7"/>
                </a:solidFill>
                <a:latin typeface="Arial" panose="02020603050405020304" pitchFamily="2"/>
              </a:rPr>
              <a:t> </a:t>
            </a:r>
          </a:p>
        </p:txBody>
      </p:sp>
    </p:spTree>
    <p:extLst>
      <p:ext uri="{BB962C8B-B14F-4D97-AF65-F5344CB8AC3E}">
        <p14:creationId xmlns:p14="http://schemas.microsoft.com/office/powerpoint/2010/main" val="3860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marL="0" algn="ctr" defTabSz="914400" rtl="0" eaLnBrk="1" latinLnBrk="0" hangingPunct="1">
              <a:spcBef>
                <a:spcPct val="0"/>
              </a:spcBef>
              <a:buNone/>
              <a:defRPr lang="en-US" sz="4000" b="1" kern="1200" dirty="0">
                <a:solidFill>
                  <a:srgbClr val="1F4284"/>
                </a:solidFill>
                <a:latin typeface="Arial" panose="020B0604020202020204" pitchFamily="34" charset="0"/>
                <a:ea typeface="+mj-ea"/>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normAutofit/>
          </a:bodyPr>
          <a:lstStyle>
            <a:lvl1pPr marL="0" indent="0" algn="ctr">
              <a:buNone/>
              <a:defRPr lang="en-US" sz="2400" b="1" kern="1200" dirty="0">
                <a:solidFill>
                  <a:schemeClr val="tx1"/>
                </a:solidFill>
                <a:latin typeface="Arial" pitchFamily="34" charset="0"/>
                <a:ea typeface="+mj-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dirty="0"/>
              <a:t>Click to edit Master subtitle style</a:t>
            </a:r>
          </a:p>
        </p:txBody>
      </p:sp>
      <p:sp>
        <p:nvSpPr>
          <p:cNvPr id="4" name="Date Placeholder 3"/>
          <p:cNvSpPr>
            <a:spLocks noGrp="1"/>
          </p:cNvSpPr>
          <p:nvPr>
            <p:ph type="dt" sz="half" idx="10"/>
          </p:nvPr>
        </p:nvSpPr>
        <p:spPr/>
        <p:txBody>
          <a:bodyPr/>
          <a:lstStyle/>
          <a:p>
            <a:fld id="{7589AFF6-94FB-4D73-A5B8-8CEBF2544A87}"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C5BE26-424E-4201-A0A6-D8E3FEBF9929}" type="slidenum">
              <a:rPr lang="en-US" smtClean="0">
                <a:solidFill>
                  <a:prstClr val="black">
                    <a:tint val="75000"/>
                  </a:prstClr>
                </a:solidFill>
              </a:rPr>
              <a:pPr/>
              <a:t>‹#›</a:t>
            </a:fld>
            <a:endParaRPr lang="en-US">
              <a:solidFill>
                <a:prstClr val="black">
                  <a:tint val="75000"/>
                </a:prstClr>
              </a:solidFill>
            </a:endParaRPr>
          </a:p>
        </p:txBody>
      </p:sp>
      <p:sp>
        <p:nvSpPr>
          <p:cNvPr id="8" name="TextBox 7"/>
          <p:cNvSpPr txBox="1"/>
          <p:nvPr userDrawn="1"/>
        </p:nvSpPr>
        <p:spPr>
          <a:xfrm>
            <a:off x="2946400" y="281225"/>
            <a:ext cx="7721600" cy="369332"/>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4283"/>
                </a:solidFill>
                <a:effectLst/>
                <a:uLnTx/>
                <a:uFillTx/>
                <a:latin typeface="Arial" panose="020B0604020202020204" pitchFamily="34" charset="0"/>
                <a:ea typeface="+mn-ea"/>
                <a:cs typeface="Arial" panose="020B0604020202020204" pitchFamily="34" charset="0"/>
              </a:rPr>
              <a:t>Florida Department of</a:t>
            </a:r>
          </a:p>
        </p:txBody>
      </p:sp>
      <p:sp>
        <p:nvSpPr>
          <p:cNvPr id="9" name="Rectangle 8"/>
          <p:cNvSpPr/>
          <p:nvPr userDrawn="1"/>
        </p:nvSpPr>
        <p:spPr>
          <a:xfrm>
            <a:off x="0" y="6629400"/>
            <a:ext cx="12192000" cy="228600"/>
          </a:xfrm>
          <a:prstGeom prst="rect">
            <a:avLst/>
          </a:prstGeom>
          <a:solidFill>
            <a:srgbClr val="1F4283"/>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userDrawn="1"/>
        </p:nvSpPr>
        <p:spPr>
          <a:xfrm>
            <a:off x="2946400" y="528936"/>
            <a:ext cx="7721600" cy="461665"/>
          </a:xfrm>
          <a:prstGeom prst="rect">
            <a:avLst/>
          </a:prstGeom>
          <a:noFill/>
          <a:ln>
            <a:noFill/>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283"/>
                </a:solidFill>
                <a:effectLst/>
                <a:uLnTx/>
                <a:uFillTx/>
                <a:latin typeface="Arial" panose="020B0604020202020204" pitchFamily="34" charset="0"/>
                <a:ea typeface="+mn-ea"/>
                <a:cs typeface="Arial" panose="020B0604020202020204" pitchFamily="34" charset="0"/>
              </a:rPr>
              <a:t>TRANSPORTATION</a:t>
            </a:r>
          </a:p>
        </p:txBody>
      </p:sp>
      <p:sp>
        <p:nvSpPr>
          <p:cNvPr id="11" name="Rectangle 10"/>
          <p:cNvSpPr/>
          <p:nvPr userDrawn="1"/>
        </p:nvSpPr>
        <p:spPr>
          <a:xfrm>
            <a:off x="0" y="1143001"/>
            <a:ext cx="12192000" cy="141029"/>
          </a:xfrm>
          <a:prstGeom prst="rect">
            <a:avLst/>
          </a:prstGeom>
          <a:solidFill>
            <a:srgbClr val="1F428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8000" y="152400"/>
            <a:ext cx="2438400" cy="914400"/>
          </a:xfrm>
          <a:prstGeom prst="rect">
            <a:avLst/>
          </a:prstGeom>
        </p:spPr>
      </p:pic>
      <p:sp>
        <p:nvSpPr>
          <p:cNvPr id="14" name="Rectangle 13"/>
          <p:cNvSpPr/>
          <p:nvPr userDrawn="1"/>
        </p:nvSpPr>
        <p:spPr>
          <a:xfrm>
            <a:off x="0" y="1325882"/>
            <a:ext cx="12192000" cy="45719"/>
          </a:xfrm>
          <a:prstGeom prst="rect">
            <a:avLst/>
          </a:prstGeom>
          <a:solidFill>
            <a:srgbClr val="0054A8"/>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Rectangle 14"/>
          <p:cNvSpPr/>
          <p:nvPr userDrawn="1"/>
        </p:nvSpPr>
        <p:spPr>
          <a:xfrm>
            <a:off x="0" y="6553201"/>
            <a:ext cx="12192000" cy="45719"/>
          </a:xfrm>
          <a:prstGeom prst="rect">
            <a:avLst/>
          </a:prstGeom>
          <a:solidFill>
            <a:srgbClr val="0054A8"/>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Rectangle 15"/>
          <p:cNvSpPr/>
          <p:nvPr userDrawn="1"/>
        </p:nvSpPr>
        <p:spPr>
          <a:xfrm>
            <a:off x="0" y="1066801"/>
            <a:ext cx="12192000" cy="45719"/>
          </a:xfrm>
          <a:prstGeom prst="rect">
            <a:avLst/>
          </a:prstGeom>
          <a:solidFill>
            <a:srgbClr val="0054A8"/>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6"/>
          <p:cNvSpPr/>
          <p:nvPr userDrawn="1"/>
        </p:nvSpPr>
        <p:spPr>
          <a:xfrm>
            <a:off x="0" y="1371600"/>
            <a:ext cx="12192000" cy="5105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025806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89AFF6-94FB-4D73-A5B8-8CEBF2544A87}"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C5BE26-424E-4201-A0A6-D8E3FEBF992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0501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89AFF6-94FB-4D73-A5B8-8CEBF2544A87}"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C5BE26-424E-4201-A0A6-D8E3FEBF992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73955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89AFF6-94FB-4D73-A5B8-8CEBF2544A87}"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DC5BE26-424E-4201-A0A6-D8E3FEBF992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32995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89AFF6-94FB-4D73-A5B8-8CEBF2544A87}" type="datetimeFigureOut">
              <a:rPr lang="en-US" smtClean="0">
                <a:solidFill>
                  <a:prstClr val="black">
                    <a:tint val="75000"/>
                  </a:prstClr>
                </a:solidFill>
              </a:rPr>
              <a:pPr/>
              <a:t>6/13/2024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DC5BE26-424E-4201-A0A6-D8E3FEBF992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27795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89AFF6-94FB-4D73-A5B8-8CEBF2544A87}" type="datetimeFigureOut">
              <a:rPr lang="en-US" smtClean="0">
                <a:solidFill>
                  <a:prstClr val="black">
                    <a:tint val="75000"/>
                  </a:prstClr>
                </a:solidFill>
              </a:rPr>
              <a:pPr/>
              <a:t>6/13/2024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DC5BE26-424E-4201-A0A6-D8E3FEBF992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62758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89AFF6-94FB-4D73-A5B8-8CEBF2544A87}" type="datetimeFigureOut">
              <a:rPr lang="en-US" smtClean="0">
                <a:solidFill>
                  <a:prstClr val="black">
                    <a:tint val="75000"/>
                  </a:prstClr>
                </a:solidFill>
              </a:rPr>
              <a:pPr/>
              <a:t>6/13/2024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DC5BE26-424E-4201-A0A6-D8E3FEBF992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8265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E474A-2712-C9E9-96E5-9FFA4BCD8C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848B86-8487-6A61-A77D-86807A67A5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077166-DA50-CE2F-A53F-FACF1DBBC1AA}"/>
              </a:ext>
            </a:extLst>
          </p:cNvPr>
          <p:cNvSpPr>
            <a:spLocks noGrp="1"/>
          </p:cNvSpPr>
          <p:nvPr>
            <p:ph type="dt" sz="half" idx="10"/>
          </p:nvPr>
        </p:nvSpPr>
        <p:spPr/>
        <p:txBody>
          <a:bodyPr/>
          <a:lstStyle/>
          <a:p>
            <a:fld id="{1A842DF0-BFFC-41AA-92C2-963061730702}" type="datetimeFigureOut">
              <a:rPr lang="en-US" smtClean="0"/>
              <a:t>6/13/2024</a:t>
            </a:fld>
            <a:endParaRPr lang="en-US"/>
          </a:p>
        </p:txBody>
      </p:sp>
      <p:sp>
        <p:nvSpPr>
          <p:cNvPr id="5" name="Footer Placeholder 4">
            <a:extLst>
              <a:ext uri="{FF2B5EF4-FFF2-40B4-BE49-F238E27FC236}">
                <a16:creationId xmlns:a16="http://schemas.microsoft.com/office/drawing/2014/main" id="{01C4DA17-9F2C-0D27-F2E2-510C6B6C42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CE2A59-278C-0A2B-33E2-0079A8A50395}"/>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40164364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89AFF6-94FB-4D73-A5B8-8CEBF2544A87}"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DC5BE26-424E-4201-A0A6-D8E3FEBF992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96692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89AFF6-94FB-4D73-A5B8-8CEBF2544A87}" type="datetimeFigureOut">
              <a:rPr lang="en-US" smtClean="0">
                <a:solidFill>
                  <a:prstClr val="black">
                    <a:tint val="75000"/>
                  </a:prstClr>
                </a:solidFill>
              </a:rPr>
              <a:pPr/>
              <a:t>6/13/2024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DC5BE26-424E-4201-A0A6-D8E3FEBF992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90487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89AFF6-94FB-4D73-A5B8-8CEBF2544A87}"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C5BE26-424E-4201-A0A6-D8E3FEBF992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68045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89AFF6-94FB-4D73-A5B8-8CEBF2544A87}"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C5BE26-424E-4201-A0A6-D8E3FEBF992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18140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POnTheFly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89AFF6-94FB-4D73-A5B8-8CEBF2544A87}" type="datetimeFigureOut">
              <a:rPr lang="en-US" smtClean="0">
                <a:solidFill>
                  <a:prstClr val="black">
                    <a:tint val="75000"/>
                  </a:prstClr>
                </a:solidFill>
              </a:rPr>
              <a:pPr/>
              <a:t>6/13/2024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DC5BE26-424E-4201-A0A6-D8E3FEBF9929}" type="slidenum">
              <a:rPr lang="en-US" smtClean="0">
                <a:solidFill>
                  <a:prstClr val="black">
                    <a:tint val="75000"/>
                  </a:prstClr>
                </a:solidFill>
              </a:rPr>
              <a:pPr/>
              <a:t>‹#›</a:t>
            </a:fld>
            <a:endParaRPr lang="en-US">
              <a:solidFill>
                <a:prstClr val="black">
                  <a:tint val="75000"/>
                </a:prstClr>
              </a:solidFill>
            </a:endParaRPr>
          </a:p>
        </p:txBody>
      </p:sp>
      <p:graphicFrame>
        <p:nvGraphicFramePr>
          <p:cNvPr id="6" name="TPChart" hidden="1"/>
          <p:cNvGraphicFramePr/>
          <p:nvPr userDrawn="1">
            <p:extLst>
              <p:ext uri="{D42A27DB-BD31-4B8C-83A1-F6EECF244321}">
                <p14:modId xmlns:p14="http://schemas.microsoft.com/office/powerpoint/2010/main" val="2040877360"/>
              </p:ext>
            </p:extLst>
          </p:nvPr>
        </p:nvGraphicFramePr>
        <p:xfrm>
          <a:off x="8466667" y="1600200"/>
          <a:ext cx="3386667" cy="254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478522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89AFF6-94FB-4D73-A5B8-8CEBF2544A87}"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C5BE26-424E-4201-A0A6-D8E3FEBF992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44133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BBE42-38C6-46E8-A66B-272D6C057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5CC8E-C5E7-4954-9A96-9193933A00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ACE764-B233-4ED9-9061-53151D54D771}"/>
              </a:ext>
            </a:extLst>
          </p:cNvPr>
          <p:cNvSpPr>
            <a:spLocks noGrp="1"/>
          </p:cNvSpPr>
          <p:nvPr>
            <p:ph type="dt" sz="half" idx="10"/>
          </p:nvPr>
        </p:nvSpPr>
        <p:spPr/>
        <p:txBody>
          <a:bodyPr/>
          <a:lstStyle/>
          <a:p>
            <a:fld id="{1AAAF90C-03C0-4A13-91B1-D492A3B8C308}" type="datetimeFigureOut">
              <a:rPr lang="en-US" smtClean="0"/>
              <a:t>6/13/2024</a:t>
            </a:fld>
            <a:endParaRPr lang="en-US"/>
          </a:p>
        </p:txBody>
      </p:sp>
      <p:sp>
        <p:nvSpPr>
          <p:cNvPr id="5" name="Footer Placeholder 4">
            <a:extLst>
              <a:ext uri="{FF2B5EF4-FFF2-40B4-BE49-F238E27FC236}">
                <a16:creationId xmlns:a16="http://schemas.microsoft.com/office/drawing/2014/main" id="{3B9354F9-C8D5-4EE2-818E-FC3D5962AC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101DD8-E541-40E9-B526-68529D8AC808}"/>
              </a:ext>
            </a:extLst>
          </p:cNvPr>
          <p:cNvSpPr>
            <a:spLocks noGrp="1"/>
          </p:cNvSpPr>
          <p:nvPr>
            <p:ph type="sldNum" sz="quarter" idx="12"/>
          </p:nvPr>
        </p:nvSpPr>
        <p:spPr/>
        <p:txBody>
          <a:bodyPr/>
          <a:lstStyle/>
          <a:p>
            <a:fld id="{1FC002A4-2FFB-4112-843B-161F1AE853C3}" type="slidenum">
              <a:rPr lang="en-US" smtClean="0"/>
              <a:t>‹#›</a:t>
            </a:fld>
            <a:endParaRPr lang="en-US"/>
          </a:p>
        </p:txBody>
      </p:sp>
    </p:spTree>
    <p:extLst>
      <p:ext uri="{BB962C8B-B14F-4D97-AF65-F5344CB8AC3E}">
        <p14:creationId xmlns:p14="http://schemas.microsoft.com/office/powerpoint/2010/main" val="9681327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C3239-4156-4418-9465-DC578E30F0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A89993-B5C1-4938-A5C7-76DC7396A3F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57F07A-01AF-4D86-AA55-2D260392AC8C}"/>
              </a:ext>
            </a:extLst>
          </p:cNvPr>
          <p:cNvSpPr>
            <a:spLocks noGrp="1"/>
          </p:cNvSpPr>
          <p:nvPr>
            <p:ph type="dt" sz="half" idx="10"/>
          </p:nvPr>
        </p:nvSpPr>
        <p:spPr/>
        <p:txBody>
          <a:bodyPr/>
          <a:lstStyle/>
          <a:p>
            <a:fld id="{1AAAF90C-03C0-4A13-91B1-D492A3B8C308}" type="datetimeFigureOut">
              <a:rPr lang="en-US" smtClean="0"/>
              <a:t>6/13/2024</a:t>
            </a:fld>
            <a:endParaRPr lang="en-US"/>
          </a:p>
        </p:txBody>
      </p:sp>
      <p:sp>
        <p:nvSpPr>
          <p:cNvPr id="5" name="Footer Placeholder 4">
            <a:extLst>
              <a:ext uri="{FF2B5EF4-FFF2-40B4-BE49-F238E27FC236}">
                <a16:creationId xmlns:a16="http://schemas.microsoft.com/office/drawing/2014/main" id="{3E8014EE-4838-46F9-85C6-F52665743F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1C206E-AE74-4B93-AF86-D38683EA8A89}"/>
              </a:ext>
            </a:extLst>
          </p:cNvPr>
          <p:cNvSpPr>
            <a:spLocks noGrp="1"/>
          </p:cNvSpPr>
          <p:nvPr>
            <p:ph type="sldNum" sz="quarter" idx="12"/>
          </p:nvPr>
        </p:nvSpPr>
        <p:spPr/>
        <p:txBody>
          <a:bodyPr/>
          <a:lstStyle/>
          <a:p>
            <a:fld id="{1FC002A4-2FFB-4112-843B-161F1AE853C3}" type="slidenum">
              <a:rPr lang="en-US" smtClean="0"/>
              <a:t>‹#›</a:t>
            </a:fld>
            <a:endParaRPr lang="en-US"/>
          </a:p>
        </p:txBody>
      </p:sp>
    </p:spTree>
    <p:extLst>
      <p:ext uri="{BB962C8B-B14F-4D97-AF65-F5344CB8AC3E}">
        <p14:creationId xmlns:p14="http://schemas.microsoft.com/office/powerpoint/2010/main" val="336862413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7201E-D70A-4D9A-9F18-43B800EEEE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1DFB84-869E-4FC3-98DD-47AFB2B64B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9C017D9-E045-4AEA-9F6F-3BC1D248974F}"/>
              </a:ext>
            </a:extLst>
          </p:cNvPr>
          <p:cNvSpPr>
            <a:spLocks noGrp="1"/>
          </p:cNvSpPr>
          <p:nvPr>
            <p:ph type="dt" sz="half" idx="10"/>
          </p:nvPr>
        </p:nvSpPr>
        <p:spPr/>
        <p:txBody>
          <a:bodyPr/>
          <a:lstStyle/>
          <a:p>
            <a:fld id="{1AAAF90C-03C0-4A13-91B1-D492A3B8C308}" type="datetimeFigureOut">
              <a:rPr lang="en-US" smtClean="0"/>
              <a:t>6/13/2024</a:t>
            </a:fld>
            <a:endParaRPr lang="en-US"/>
          </a:p>
        </p:txBody>
      </p:sp>
      <p:sp>
        <p:nvSpPr>
          <p:cNvPr id="5" name="Footer Placeholder 4">
            <a:extLst>
              <a:ext uri="{FF2B5EF4-FFF2-40B4-BE49-F238E27FC236}">
                <a16:creationId xmlns:a16="http://schemas.microsoft.com/office/drawing/2014/main" id="{1202710E-C249-4B3B-B533-29CE1CB414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49F012-8901-486B-A126-9B9D2DDCAA37}"/>
              </a:ext>
            </a:extLst>
          </p:cNvPr>
          <p:cNvSpPr>
            <a:spLocks noGrp="1"/>
          </p:cNvSpPr>
          <p:nvPr>
            <p:ph type="sldNum" sz="quarter" idx="12"/>
          </p:nvPr>
        </p:nvSpPr>
        <p:spPr/>
        <p:txBody>
          <a:bodyPr/>
          <a:lstStyle/>
          <a:p>
            <a:fld id="{1FC002A4-2FFB-4112-843B-161F1AE853C3}" type="slidenum">
              <a:rPr lang="en-US" smtClean="0"/>
              <a:t>‹#›</a:t>
            </a:fld>
            <a:endParaRPr lang="en-US"/>
          </a:p>
        </p:txBody>
      </p:sp>
    </p:spTree>
    <p:extLst>
      <p:ext uri="{BB962C8B-B14F-4D97-AF65-F5344CB8AC3E}">
        <p14:creationId xmlns:p14="http://schemas.microsoft.com/office/powerpoint/2010/main" val="97372594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1FA7F-DABA-479F-AB0A-7057CE8A04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1A891-9DF9-45A3-93F5-D6D777465A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0CDF0F-69AA-43EC-AAC8-C92FD272A5D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5F007A-22FA-455B-B014-C0E31F998E03}"/>
              </a:ext>
            </a:extLst>
          </p:cNvPr>
          <p:cNvSpPr>
            <a:spLocks noGrp="1"/>
          </p:cNvSpPr>
          <p:nvPr>
            <p:ph type="dt" sz="half" idx="10"/>
          </p:nvPr>
        </p:nvSpPr>
        <p:spPr/>
        <p:txBody>
          <a:bodyPr/>
          <a:lstStyle/>
          <a:p>
            <a:fld id="{1AAAF90C-03C0-4A13-91B1-D492A3B8C308}" type="datetimeFigureOut">
              <a:rPr lang="en-US" smtClean="0"/>
              <a:t>6/13/2024</a:t>
            </a:fld>
            <a:endParaRPr lang="en-US"/>
          </a:p>
        </p:txBody>
      </p:sp>
      <p:sp>
        <p:nvSpPr>
          <p:cNvPr id="6" name="Footer Placeholder 5">
            <a:extLst>
              <a:ext uri="{FF2B5EF4-FFF2-40B4-BE49-F238E27FC236}">
                <a16:creationId xmlns:a16="http://schemas.microsoft.com/office/drawing/2014/main" id="{DD9AEA0A-DC43-42F5-9997-09C4644AFB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A6C24C-3DE2-4CA6-A0AA-42DD24FCDE98}"/>
              </a:ext>
            </a:extLst>
          </p:cNvPr>
          <p:cNvSpPr>
            <a:spLocks noGrp="1"/>
          </p:cNvSpPr>
          <p:nvPr>
            <p:ph type="sldNum" sz="quarter" idx="12"/>
          </p:nvPr>
        </p:nvSpPr>
        <p:spPr/>
        <p:txBody>
          <a:bodyPr/>
          <a:lstStyle/>
          <a:p>
            <a:fld id="{1FC002A4-2FFB-4112-843B-161F1AE853C3}" type="slidenum">
              <a:rPr lang="en-US" smtClean="0"/>
              <a:t>‹#›</a:t>
            </a:fld>
            <a:endParaRPr lang="en-US"/>
          </a:p>
        </p:txBody>
      </p:sp>
    </p:spTree>
    <p:extLst>
      <p:ext uri="{BB962C8B-B14F-4D97-AF65-F5344CB8AC3E}">
        <p14:creationId xmlns:p14="http://schemas.microsoft.com/office/powerpoint/2010/main" val="196275865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7A10C-70EA-669E-F58B-6B1351A66B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E4DCFF-A4C7-9C71-DF1A-780741FCF5A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101BD8-7972-7F92-9EF7-41510A7BF6A5}"/>
              </a:ext>
            </a:extLst>
          </p:cNvPr>
          <p:cNvSpPr>
            <a:spLocks noGrp="1"/>
          </p:cNvSpPr>
          <p:nvPr>
            <p:ph type="dt" sz="half" idx="10"/>
          </p:nvPr>
        </p:nvSpPr>
        <p:spPr/>
        <p:txBody>
          <a:bodyPr/>
          <a:lstStyle/>
          <a:p>
            <a:fld id="{1A842DF0-BFFC-41AA-92C2-963061730702}" type="datetimeFigureOut">
              <a:rPr lang="en-US" smtClean="0"/>
              <a:t>6/13/2024</a:t>
            </a:fld>
            <a:endParaRPr lang="en-US"/>
          </a:p>
        </p:txBody>
      </p:sp>
      <p:sp>
        <p:nvSpPr>
          <p:cNvPr id="5" name="Footer Placeholder 4">
            <a:extLst>
              <a:ext uri="{FF2B5EF4-FFF2-40B4-BE49-F238E27FC236}">
                <a16:creationId xmlns:a16="http://schemas.microsoft.com/office/drawing/2014/main" id="{C111C9C7-F502-F6D6-2692-13A734BA42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7BE100-412D-A252-C8E1-E5F84CA51223}"/>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40453692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F773F-D504-4E3B-8ED9-68274EF6CA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A22B2C-384A-43E0-BEA2-6A09278BAC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4387A1F-D5C7-4B04-BC68-AF97F76F2E5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A60DEB-1B57-401D-B047-18872828C7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45D8EDE-D145-4DEA-92AB-A0CC7A01141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75BECF-296B-4588-BEB0-968DC72D3141}"/>
              </a:ext>
            </a:extLst>
          </p:cNvPr>
          <p:cNvSpPr>
            <a:spLocks noGrp="1"/>
          </p:cNvSpPr>
          <p:nvPr>
            <p:ph type="dt" sz="half" idx="10"/>
          </p:nvPr>
        </p:nvSpPr>
        <p:spPr/>
        <p:txBody>
          <a:bodyPr/>
          <a:lstStyle/>
          <a:p>
            <a:fld id="{1AAAF90C-03C0-4A13-91B1-D492A3B8C308}" type="datetimeFigureOut">
              <a:rPr lang="en-US" smtClean="0"/>
              <a:t>6/13/2024</a:t>
            </a:fld>
            <a:endParaRPr lang="en-US"/>
          </a:p>
        </p:txBody>
      </p:sp>
      <p:sp>
        <p:nvSpPr>
          <p:cNvPr id="8" name="Footer Placeholder 7">
            <a:extLst>
              <a:ext uri="{FF2B5EF4-FFF2-40B4-BE49-F238E27FC236}">
                <a16:creationId xmlns:a16="http://schemas.microsoft.com/office/drawing/2014/main" id="{8504AFC1-1B4B-4057-AF7A-AF23179188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A4AB73-36A8-41E4-B405-AC2194E8771B}"/>
              </a:ext>
            </a:extLst>
          </p:cNvPr>
          <p:cNvSpPr>
            <a:spLocks noGrp="1"/>
          </p:cNvSpPr>
          <p:nvPr>
            <p:ph type="sldNum" sz="quarter" idx="12"/>
          </p:nvPr>
        </p:nvSpPr>
        <p:spPr/>
        <p:txBody>
          <a:bodyPr/>
          <a:lstStyle/>
          <a:p>
            <a:fld id="{1FC002A4-2FFB-4112-843B-161F1AE853C3}" type="slidenum">
              <a:rPr lang="en-US" smtClean="0"/>
              <a:t>‹#›</a:t>
            </a:fld>
            <a:endParaRPr lang="en-US"/>
          </a:p>
        </p:txBody>
      </p:sp>
    </p:spTree>
    <p:extLst>
      <p:ext uri="{BB962C8B-B14F-4D97-AF65-F5344CB8AC3E}">
        <p14:creationId xmlns:p14="http://schemas.microsoft.com/office/powerpoint/2010/main" val="342067327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2290E-B6E1-45F2-964A-8D3C635FE0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D7B346-E72C-4B33-8C46-CBDF8A2BEE7B}"/>
              </a:ext>
            </a:extLst>
          </p:cNvPr>
          <p:cNvSpPr>
            <a:spLocks noGrp="1"/>
          </p:cNvSpPr>
          <p:nvPr>
            <p:ph type="dt" sz="half" idx="10"/>
          </p:nvPr>
        </p:nvSpPr>
        <p:spPr/>
        <p:txBody>
          <a:bodyPr/>
          <a:lstStyle/>
          <a:p>
            <a:fld id="{1AAAF90C-03C0-4A13-91B1-D492A3B8C308}" type="datetimeFigureOut">
              <a:rPr lang="en-US" smtClean="0"/>
              <a:t>6/13/2024</a:t>
            </a:fld>
            <a:endParaRPr lang="en-US"/>
          </a:p>
        </p:txBody>
      </p:sp>
      <p:sp>
        <p:nvSpPr>
          <p:cNvPr id="4" name="Footer Placeholder 3">
            <a:extLst>
              <a:ext uri="{FF2B5EF4-FFF2-40B4-BE49-F238E27FC236}">
                <a16:creationId xmlns:a16="http://schemas.microsoft.com/office/drawing/2014/main" id="{89A95454-1CFA-488F-9D7A-028708C33F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D49488-36E1-4DB5-A698-04779343C8D7}"/>
              </a:ext>
            </a:extLst>
          </p:cNvPr>
          <p:cNvSpPr>
            <a:spLocks noGrp="1"/>
          </p:cNvSpPr>
          <p:nvPr>
            <p:ph type="sldNum" sz="quarter" idx="12"/>
          </p:nvPr>
        </p:nvSpPr>
        <p:spPr/>
        <p:txBody>
          <a:bodyPr/>
          <a:lstStyle/>
          <a:p>
            <a:fld id="{1FC002A4-2FFB-4112-843B-161F1AE853C3}" type="slidenum">
              <a:rPr lang="en-US" smtClean="0"/>
              <a:t>‹#›</a:t>
            </a:fld>
            <a:endParaRPr lang="en-US"/>
          </a:p>
        </p:txBody>
      </p:sp>
    </p:spTree>
    <p:extLst>
      <p:ext uri="{BB962C8B-B14F-4D97-AF65-F5344CB8AC3E}">
        <p14:creationId xmlns:p14="http://schemas.microsoft.com/office/powerpoint/2010/main" val="351236328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E56B1E-4899-4C4B-9CEE-FD6032496A13}"/>
              </a:ext>
            </a:extLst>
          </p:cNvPr>
          <p:cNvSpPr>
            <a:spLocks noGrp="1"/>
          </p:cNvSpPr>
          <p:nvPr>
            <p:ph type="dt" sz="half" idx="10"/>
          </p:nvPr>
        </p:nvSpPr>
        <p:spPr/>
        <p:txBody>
          <a:bodyPr/>
          <a:lstStyle/>
          <a:p>
            <a:fld id="{1AAAF90C-03C0-4A13-91B1-D492A3B8C308}" type="datetimeFigureOut">
              <a:rPr lang="en-US" smtClean="0"/>
              <a:t>6/13/2024</a:t>
            </a:fld>
            <a:endParaRPr lang="en-US"/>
          </a:p>
        </p:txBody>
      </p:sp>
      <p:sp>
        <p:nvSpPr>
          <p:cNvPr id="3" name="Footer Placeholder 2">
            <a:extLst>
              <a:ext uri="{FF2B5EF4-FFF2-40B4-BE49-F238E27FC236}">
                <a16:creationId xmlns:a16="http://schemas.microsoft.com/office/drawing/2014/main" id="{0BD85297-F0C3-4DDA-9F47-B34665C326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E5C1EF-D8CC-484A-8E1B-4D329F611A8E}"/>
              </a:ext>
            </a:extLst>
          </p:cNvPr>
          <p:cNvSpPr>
            <a:spLocks noGrp="1"/>
          </p:cNvSpPr>
          <p:nvPr>
            <p:ph type="sldNum" sz="quarter" idx="12"/>
          </p:nvPr>
        </p:nvSpPr>
        <p:spPr/>
        <p:txBody>
          <a:bodyPr/>
          <a:lstStyle/>
          <a:p>
            <a:fld id="{1FC002A4-2FFB-4112-843B-161F1AE853C3}" type="slidenum">
              <a:rPr lang="en-US" smtClean="0"/>
              <a:t>‹#›</a:t>
            </a:fld>
            <a:endParaRPr lang="en-US"/>
          </a:p>
        </p:txBody>
      </p:sp>
    </p:spTree>
    <p:extLst>
      <p:ext uri="{BB962C8B-B14F-4D97-AF65-F5344CB8AC3E}">
        <p14:creationId xmlns:p14="http://schemas.microsoft.com/office/powerpoint/2010/main" val="1439739695"/>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F760C-D84B-4562-91FE-3184AAFDE9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419E7B-476D-4143-AE46-B96B112A30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CC8886-5A98-4023-AC50-82286D077A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7F2F05C-B671-4358-B0CB-3FF7DB4CF17F}"/>
              </a:ext>
            </a:extLst>
          </p:cNvPr>
          <p:cNvSpPr>
            <a:spLocks noGrp="1"/>
          </p:cNvSpPr>
          <p:nvPr>
            <p:ph type="dt" sz="half" idx="10"/>
          </p:nvPr>
        </p:nvSpPr>
        <p:spPr/>
        <p:txBody>
          <a:bodyPr/>
          <a:lstStyle/>
          <a:p>
            <a:fld id="{1AAAF90C-03C0-4A13-91B1-D492A3B8C308}" type="datetimeFigureOut">
              <a:rPr lang="en-US" smtClean="0"/>
              <a:t>6/13/2024</a:t>
            </a:fld>
            <a:endParaRPr lang="en-US"/>
          </a:p>
        </p:txBody>
      </p:sp>
      <p:sp>
        <p:nvSpPr>
          <p:cNvPr id="6" name="Footer Placeholder 5">
            <a:extLst>
              <a:ext uri="{FF2B5EF4-FFF2-40B4-BE49-F238E27FC236}">
                <a16:creationId xmlns:a16="http://schemas.microsoft.com/office/drawing/2014/main" id="{1B3DE063-9D13-4087-9CA8-08CE3DEE17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F723B6-13B5-451D-A3AF-AC4261C62A0B}"/>
              </a:ext>
            </a:extLst>
          </p:cNvPr>
          <p:cNvSpPr>
            <a:spLocks noGrp="1"/>
          </p:cNvSpPr>
          <p:nvPr>
            <p:ph type="sldNum" sz="quarter" idx="12"/>
          </p:nvPr>
        </p:nvSpPr>
        <p:spPr/>
        <p:txBody>
          <a:bodyPr/>
          <a:lstStyle/>
          <a:p>
            <a:fld id="{1FC002A4-2FFB-4112-843B-161F1AE853C3}" type="slidenum">
              <a:rPr lang="en-US" smtClean="0"/>
              <a:t>‹#›</a:t>
            </a:fld>
            <a:endParaRPr lang="en-US"/>
          </a:p>
        </p:txBody>
      </p:sp>
    </p:spTree>
    <p:extLst>
      <p:ext uri="{BB962C8B-B14F-4D97-AF65-F5344CB8AC3E}">
        <p14:creationId xmlns:p14="http://schemas.microsoft.com/office/powerpoint/2010/main" val="89074210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221D9-6DCF-4144-BC2D-01A785938F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864044-E930-4DE0-A07D-A9D4806DCA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C3ECAF-6A51-4F45-8DA6-8D7DD041B3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EC2E0BA-DC76-4E58-9DC5-334A3451D2D5}"/>
              </a:ext>
            </a:extLst>
          </p:cNvPr>
          <p:cNvSpPr>
            <a:spLocks noGrp="1"/>
          </p:cNvSpPr>
          <p:nvPr>
            <p:ph type="dt" sz="half" idx="10"/>
          </p:nvPr>
        </p:nvSpPr>
        <p:spPr/>
        <p:txBody>
          <a:bodyPr/>
          <a:lstStyle/>
          <a:p>
            <a:fld id="{1AAAF90C-03C0-4A13-91B1-D492A3B8C308}" type="datetimeFigureOut">
              <a:rPr lang="en-US" smtClean="0"/>
              <a:t>6/13/2024</a:t>
            </a:fld>
            <a:endParaRPr lang="en-US"/>
          </a:p>
        </p:txBody>
      </p:sp>
      <p:sp>
        <p:nvSpPr>
          <p:cNvPr id="6" name="Footer Placeholder 5">
            <a:extLst>
              <a:ext uri="{FF2B5EF4-FFF2-40B4-BE49-F238E27FC236}">
                <a16:creationId xmlns:a16="http://schemas.microsoft.com/office/drawing/2014/main" id="{F1B92FE7-3EA9-4A29-AC9E-39D8AC2FBA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07D36F-D87D-4DFD-BB90-8217D164A3B3}"/>
              </a:ext>
            </a:extLst>
          </p:cNvPr>
          <p:cNvSpPr>
            <a:spLocks noGrp="1"/>
          </p:cNvSpPr>
          <p:nvPr>
            <p:ph type="sldNum" sz="quarter" idx="12"/>
          </p:nvPr>
        </p:nvSpPr>
        <p:spPr/>
        <p:txBody>
          <a:bodyPr/>
          <a:lstStyle/>
          <a:p>
            <a:fld id="{1FC002A4-2FFB-4112-843B-161F1AE853C3}" type="slidenum">
              <a:rPr lang="en-US" smtClean="0"/>
              <a:t>‹#›</a:t>
            </a:fld>
            <a:endParaRPr lang="en-US"/>
          </a:p>
        </p:txBody>
      </p:sp>
    </p:spTree>
    <p:extLst>
      <p:ext uri="{BB962C8B-B14F-4D97-AF65-F5344CB8AC3E}">
        <p14:creationId xmlns:p14="http://schemas.microsoft.com/office/powerpoint/2010/main" val="304301299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F6E65-9A41-4051-9673-A2969CE6FA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B944BD-1ECE-46CE-9254-79DCEAC9DEA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B1EA9-6A3F-4571-ACA2-0A2ADA0E20A7}"/>
              </a:ext>
            </a:extLst>
          </p:cNvPr>
          <p:cNvSpPr>
            <a:spLocks noGrp="1"/>
          </p:cNvSpPr>
          <p:nvPr>
            <p:ph type="dt" sz="half" idx="10"/>
          </p:nvPr>
        </p:nvSpPr>
        <p:spPr/>
        <p:txBody>
          <a:bodyPr/>
          <a:lstStyle/>
          <a:p>
            <a:fld id="{1AAAF90C-03C0-4A13-91B1-D492A3B8C308}" type="datetimeFigureOut">
              <a:rPr lang="en-US" smtClean="0"/>
              <a:t>6/13/2024</a:t>
            </a:fld>
            <a:endParaRPr lang="en-US"/>
          </a:p>
        </p:txBody>
      </p:sp>
      <p:sp>
        <p:nvSpPr>
          <p:cNvPr id="5" name="Footer Placeholder 4">
            <a:extLst>
              <a:ext uri="{FF2B5EF4-FFF2-40B4-BE49-F238E27FC236}">
                <a16:creationId xmlns:a16="http://schemas.microsoft.com/office/drawing/2014/main" id="{564B0DCC-A12A-43DC-8D00-D04A1E25F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CF55C3-1118-440B-A4F3-E0E477EBA3D4}"/>
              </a:ext>
            </a:extLst>
          </p:cNvPr>
          <p:cNvSpPr>
            <a:spLocks noGrp="1"/>
          </p:cNvSpPr>
          <p:nvPr>
            <p:ph type="sldNum" sz="quarter" idx="12"/>
          </p:nvPr>
        </p:nvSpPr>
        <p:spPr/>
        <p:txBody>
          <a:bodyPr/>
          <a:lstStyle/>
          <a:p>
            <a:fld id="{1FC002A4-2FFB-4112-843B-161F1AE853C3}" type="slidenum">
              <a:rPr lang="en-US" smtClean="0"/>
              <a:t>‹#›</a:t>
            </a:fld>
            <a:endParaRPr lang="en-US"/>
          </a:p>
        </p:txBody>
      </p:sp>
    </p:spTree>
    <p:extLst>
      <p:ext uri="{BB962C8B-B14F-4D97-AF65-F5344CB8AC3E}">
        <p14:creationId xmlns:p14="http://schemas.microsoft.com/office/powerpoint/2010/main" val="224082945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F78CCB-847C-4649-8410-BC828FB581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E73E15-BD4C-4795-93C0-766CBC082AB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699CD0-DE84-47C2-85D6-A94C10E1B720}"/>
              </a:ext>
            </a:extLst>
          </p:cNvPr>
          <p:cNvSpPr>
            <a:spLocks noGrp="1"/>
          </p:cNvSpPr>
          <p:nvPr>
            <p:ph type="dt" sz="half" idx="10"/>
          </p:nvPr>
        </p:nvSpPr>
        <p:spPr/>
        <p:txBody>
          <a:bodyPr/>
          <a:lstStyle/>
          <a:p>
            <a:fld id="{1AAAF90C-03C0-4A13-91B1-D492A3B8C308}" type="datetimeFigureOut">
              <a:rPr lang="en-US" smtClean="0"/>
              <a:t>6/13/2024</a:t>
            </a:fld>
            <a:endParaRPr lang="en-US"/>
          </a:p>
        </p:txBody>
      </p:sp>
      <p:sp>
        <p:nvSpPr>
          <p:cNvPr id="5" name="Footer Placeholder 4">
            <a:extLst>
              <a:ext uri="{FF2B5EF4-FFF2-40B4-BE49-F238E27FC236}">
                <a16:creationId xmlns:a16="http://schemas.microsoft.com/office/drawing/2014/main" id="{15749DF8-51C1-4746-9A42-995E5EA394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8B56A3-CA2D-4669-9495-D5EE6B15840A}"/>
              </a:ext>
            </a:extLst>
          </p:cNvPr>
          <p:cNvSpPr>
            <a:spLocks noGrp="1"/>
          </p:cNvSpPr>
          <p:nvPr>
            <p:ph type="sldNum" sz="quarter" idx="12"/>
          </p:nvPr>
        </p:nvSpPr>
        <p:spPr/>
        <p:txBody>
          <a:bodyPr/>
          <a:lstStyle/>
          <a:p>
            <a:fld id="{1FC002A4-2FFB-4112-843B-161F1AE853C3}" type="slidenum">
              <a:rPr lang="en-US" smtClean="0"/>
              <a:t>‹#›</a:t>
            </a:fld>
            <a:endParaRPr lang="en-US"/>
          </a:p>
        </p:txBody>
      </p:sp>
    </p:spTree>
    <p:extLst>
      <p:ext uri="{BB962C8B-B14F-4D97-AF65-F5344CB8AC3E}">
        <p14:creationId xmlns:p14="http://schemas.microsoft.com/office/powerpoint/2010/main" val="175864960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688E6-687D-D6D7-C737-029B1BB13A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934518-A340-5D25-3C51-BAEDA8B86E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0C4B2F-141A-49B6-62C2-8A5F7C2F97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54F0AD-F8A8-6727-75EF-B0BC3EF4FE69}"/>
              </a:ext>
            </a:extLst>
          </p:cNvPr>
          <p:cNvSpPr>
            <a:spLocks noGrp="1"/>
          </p:cNvSpPr>
          <p:nvPr>
            <p:ph type="dt" sz="half" idx="10"/>
          </p:nvPr>
        </p:nvSpPr>
        <p:spPr/>
        <p:txBody>
          <a:bodyPr/>
          <a:lstStyle/>
          <a:p>
            <a:fld id="{1A842DF0-BFFC-41AA-92C2-963061730702}" type="datetimeFigureOut">
              <a:rPr lang="en-US" smtClean="0"/>
              <a:t>6/13/2024</a:t>
            </a:fld>
            <a:endParaRPr lang="en-US"/>
          </a:p>
        </p:txBody>
      </p:sp>
      <p:sp>
        <p:nvSpPr>
          <p:cNvPr id="6" name="Footer Placeholder 5">
            <a:extLst>
              <a:ext uri="{FF2B5EF4-FFF2-40B4-BE49-F238E27FC236}">
                <a16:creationId xmlns:a16="http://schemas.microsoft.com/office/drawing/2014/main" id="{299934B0-B531-6433-5282-B7B54CADB0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797AC6-D2D6-09D7-E873-042C3E387533}"/>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3908797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0B395-F36A-0F9C-3C69-D1B0E98899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5802D7-72E4-D1B1-5130-2C0F83F48A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D1EA7E-C9C6-2E9F-B7D6-FE6B1E63A7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AF40D6-B649-D776-7ADB-F641B2E175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11BED9-DD42-602E-2F71-FBC01ADF77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D3E95A-C1BC-34D1-C4D4-E8F26220273B}"/>
              </a:ext>
            </a:extLst>
          </p:cNvPr>
          <p:cNvSpPr>
            <a:spLocks noGrp="1"/>
          </p:cNvSpPr>
          <p:nvPr>
            <p:ph type="dt" sz="half" idx="10"/>
          </p:nvPr>
        </p:nvSpPr>
        <p:spPr/>
        <p:txBody>
          <a:bodyPr/>
          <a:lstStyle/>
          <a:p>
            <a:fld id="{1A842DF0-BFFC-41AA-92C2-963061730702}" type="datetimeFigureOut">
              <a:rPr lang="en-US" smtClean="0"/>
              <a:t>6/13/2024</a:t>
            </a:fld>
            <a:endParaRPr lang="en-US"/>
          </a:p>
        </p:txBody>
      </p:sp>
      <p:sp>
        <p:nvSpPr>
          <p:cNvPr id="8" name="Footer Placeholder 7">
            <a:extLst>
              <a:ext uri="{FF2B5EF4-FFF2-40B4-BE49-F238E27FC236}">
                <a16:creationId xmlns:a16="http://schemas.microsoft.com/office/drawing/2014/main" id="{E3839BA9-6367-E396-3B2F-AEB5E8D1A1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100A4-EE9C-1A86-BDD6-AE8EAF18B5F9}"/>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2947263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CDBE2-3BC0-29BC-56DC-93FD77C2B4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309203-F46A-2FFB-1682-AB001D27FEF2}"/>
              </a:ext>
            </a:extLst>
          </p:cNvPr>
          <p:cNvSpPr>
            <a:spLocks noGrp="1"/>
          </p:cNvSpPr>
          <p:nvPr>
            <p:ph type="dt" sz="half" idx="10"/>
          </p:nvPr>
        </p:nvSpPr>
        <p:spPr/>
        <p:txBody>
          <a:bodyPr/>
          <a:lstStyle/>
          <a:p>
            <a:fld id="{1A842DF0-BFFC-41AA-92C2-963061730702}" type="datetimeFigureOut">
              <a:rPr lang="en-US" smtClean="0"/>
              <a:t>6/13/2024</a:t>
            </a:fld>
            <a:endParaRPr lang="en-US"/>
          </a:p>
        </p:txBody>
      </p:sp>
      <p:sp>
        <p:nvSpPr>
          <p:cNvPr id="4" name="Footer Placeholder 3">
            <a:extLst>
              <a:ext uri="{FF2B5EF4-FFF2-40B4-BE49-F238E27FC236}">
                <a16:creationId xmlns:a16="http://schemas.microsoft.com/office/drawing/2014/main" id="{EAEE5D8F-EFEC-5EC7-491E-9B030CDE45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EAFE8B-613D-FDCA-FD81-02898AA68C6A}"/>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3330265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1E0AEC-0640-15A5-0C8D-821F670FDE08}"/>
              </a:ext>
            </a:extLst>
          </p:cNvPr>
          <p:cNvSpPr>
            <a:spLocks noGrp="1"/>
          </p:cNvSpPr>
          <p:nvPr>
            <p:ph type="dt" sz="half" idx="10"/>
          </p:nvPr>
        </p:nvSpPr>
        <p:spPr/>
        <p:txBody>
          <a:bodyPr/>
          <a:lstStyle/>
          <a:p>
            <a:fld id="{1A842DF0-BFFC-41AA-92C2-963061730702}" type="datetimeFigureOut">
              <a:rPr lang="en-US" smtClean="0"/>
              <a:t>6/13/2024</a:t>
            </a:fld>
            <a:endParaRPr lang="en-US"/>
          </a:p>
        </p:txBody>
      </p:sp>
      <p:sp>
        <p:nvSpPr>
          <p:cNvPr id="3" name="Footer Placeholder 2">
            <a:extLst>
              <a:ext uri="{FF2B5EF4-FFF2-40B4-BE49-F238E27FC236}">
                <a16:creationId xmlns:a16="http://schemas.microsoft.com/office/drawing/2014/main" id="{98E8886F-09D2-E597-FC93-A2E17CA829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9A2498-C332-AA13-812D-81AA97C26A5E}"/>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1060711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21793-F263-614D-7A88-25E1CE3DA3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4B58AE-656F-A544-4506-5DF85533A5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5BEA24-D612-4CFB-1404-1FE4F0963D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280F28-9265-2CA3-7A4C-B4DDAB5E1AEB}"/>
              </a:ext>
            </a:extLst>
          </p:cNvPr>
          <p:cNvSpPr>
            <a:spLocks noGrp="1"/>
          </p:cNvSpPr>
          <p:nvPr>
            <p:ph type="dt" sz="half" idx="10"/>
          </p:nvPr>
        </p:nvSpPr>
        <p:spPr/>
        <p:txBody>
          <a:bodyPr/>
          <a:lstStyle/>
          <a:p>
            <a:fld id="{1A842DF0-BFFC-41AA-92C2-963061730702}" type="datetimeFigureOut">
              <a:rPr lang="en-US" smtClean="0"/>
              <a:t>6/13/2024</a:t>
            </a:fld>
            <a:endParaRPr lang="en-US"/>
          </a:p>
        </p:txBody>
      </p:sp>
      <p:sp>
        <p:nvSpPr>
          <p:cNvPr id="6" name="Footer Placeholder 5">
            <a:extLst>
              <a:ext uri="{FF2B5EF4-FFF2-40B4-BE49-F238E27FC236}">
                <a16:creationId xmlns:a16="http://schemas.microsoft.com/office/drawing/2014/main" id="{4D9021DB-8175-6DCA-FC2C-AFA2C6FC76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A9A796-B027-1C6A-D457-206DF343DC47}"/>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2986272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698B0-4B1B-EF6D-E23A-03D125ED43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75A21A-73A5-A565-BA93-C882FD48EC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935874-C258-7DEB-1C86-2F48DB5785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0DEADF-5714-BDC2-7C16-C6BAF7DD6C02}"/>
              </a:ext>
            </a:extLst>
          </p:cNvPr>
          <p:cNvSpPr>
            <a:spLocks noGrp="1"/>
          </p:cNvSpPr>
          <p:nvPr>
            <p:ph type="dt" sz="half" idx="10"/>
          </p:nvPr>
        </p:nvSpPr>
        <p:spPr/>
        <p:txBody>
          <a:bodyPr/>
          <a:lstStyle/>
          <a:p>
            <a:fld id="{1A842DF0-BFFC-41AA-92C2-963061730702}" type="datetimeFigureOut">
              <a:rPr lang="en-US" smtClean="0"/>
              <a:t>6/13/2024</a:t>
            </a:fld>
            <a:endParaRPr lang="en-US"/>
          </a:p>
        </p:txBody>
      </p:sp>
      <p:sp>
        <p:nvSpPr>
          <p:cNvPr id="6" name="Footer Placeholder 5">
            <a:extLst>
              <a:ext uri="{FF2B5EF4-FFF2-40B4-BE49-F238E27FC236}">
                <a16:creationId xmlns:a16="http://schemas.microsoft.com/office/drawing/2014/main" id="{0033FC08-C0EB-FD2F-3AAF-F6831D3A16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F2A11E-184D-3CDB-7ABC-9707DEAEA3D5}"/>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3930003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96F078-062F-8E49-E444-64A016B66C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39032B-FCCA-C182-4289-7A1BE7CFF4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EF4A9F-C0D9-5DAD-70A9-5366258EC4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A842DF0-BFFC-41AA-92C2-963061730702}" type="datetimeFigureOut">
              <a:rPr lang="en-US" smtClean="0"/>
              <a:t>6/13/2024</a:t>
            </a:fld>
            <a:endParaRPr lang="en-US"/>
          </a:p>
        </p:txBody>
      </p:sp>
      <p:sp>
        <p:nvSpPr>
          <p:cNvPr id="5" name="Footer Placeholder 4">
            <a:extLst>
              <a:ext uri="{FF2B5EF4-FFF2-40B4-BE49-F238E27FC236}">
                <a16:creationId xmlns:a16="http://schemas.microsoft.com/office/drawing/2014/main" id="{FB9D4289-097B-112E-CDF2-742ED1D8D0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C2DECEE-81BB-3DA6-FE44-C69618D5D3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301250C-3411-4DAA-A330-B8FCF0FECA0E}" type="slidenum">
              <a:rPr lang="en-US" smtClean="0"/>
              <a:t>‹#›</a:t>
            </a:fld>
            <a:endParaRPr lang="en-US"/>
          </a:p>
        </p:txBody>
      </p:sp>
    </p:spTree>
    <p:extLst>
      <p:ext uri="{BB962C8B-B14F-4D97-AF65-F5344CB8AC3E}">
        <p14:creationId xmlns:p14="http://schemas.microsoft.com/office/powerpoint/2010/main" val="7982848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9600" y="0"/>
            <a:ext cx="9042400" cy="10668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89AFF6-94FB-4D73-A5B8-8CEBF2544A87}" type="datetimeFigureOut">
              <a:rPr lang="en-US" smtClean="0">
                <a:solidFill>
                  <a:prstClr val="black">
                    <a:tint val="75000"/>
                  </a:prstClr>
                </a:solidFill>
              </a:rPr>
              <a:pPr/>
              <a:t>6/13/2024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C5BE26-424E-4201-A0A6-D8E3FEBF9929}"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4024" y="6457891"/>
            <a:ext cx="12192000" cy="400109"/>
          </a:xfrm>
          <a:prstGeom prst="rect">
            <a:avLst/>
          </a:prstGeom>
          <a:solidFill>
            <a:srgbClr val="1F428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Rectangle 8"/>
          <p:cNvSpPr/>
          <p:nvPr userDrawn="1"/>
        </p:nvSpPr>
        <p:spPr>
          <a:xfrm>
            <a:off x="0" y="1143001"/>
            <a:ext cx="12192000" cy="141029"/>
          </a:xfrm>
          <a:prstGeom prst="rect">
            <a:avLst/>
          </a:prstGeom>
          <a:solidFill>
            <a:srgbClr val="1F4284"/>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0" name="Picture 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08000" y="152400"/>
            <a:ext cx="2438400" cy="914400"/>
          </a:xfrm>
          <a:prstGeom prst="rect">
            <a:avLst/>
          </a:prstGeom>
        </p:spPr>
      </p:pic>
      <p:sp>
        <p:nvSpPr>
          <p:cNvPr id="11" name="Rectangle 10"/>
          <p:cNvSpPr/>
          <p:nvPr userDrawn="1"/>
        </p:nvSpPr>
        <p:spPr>
          <a:xfrm>
            <a:off x="0" y="1325882"/>
            <a:ext cx="12192000" cy="45719"/>
          </a:xfrm>
          <a:prstGeom prst="rect">
            <a:avLst/>
          </a:prstGeom>
          <a:solidFill>
            <a:srgbClr val="0054A8"/>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Rectangle 11"/>
          <p:cNvSpPr/>
          <p:nvPr userDrawn="1"/>
        </p:nvSpPr>
        <p:spPr>
          <a:xfrm>
            <a:off x="0" y="1066801"/>
            <a:ext cx="12192000" cy="45719"/>
          </a:xfrm>
          <a:prstGeom prst="rect">
            <a:avLst/>
          </a:prstGeom>
          <a:solidFill>
            <a:srgbClr val="0054A8"/>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853882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marL="0" algn="l" defTabSz="914400" rtl="0" eaLnBrk="1" latinLnBrk="0" hangingPunct="1">
        <a:spcBef>
          <a:spcPct val="0"/>
        </a:spcBef>
        <a:buNone/>
        <a:defRPr lang="en-US" sz="2400" b="1" kern="1200" dirty="0">
          <a:solidFill>
            <a:srgbClr val="1F4283"/>
          </a:solidFill>
          <a:latin typeface="Arial" panose="020B0604020202020204" pitchFamily="34" charset="0"/>
          <a:ea typeface="+mn-ea"/>
          <a:cs typeface="Arial" panose="020B0604020202020204" pitchFamily="34" charset="0"/>
        </a:defRPr>
      </a:lvl1pPr>
    </p:titleStyle>
    <p:bodyStyle>
      <a:lvl1pPr marL="342900" indent="-342900" algn="l" defTabSz="914400" rtl="0" eaLnBrk="1" latinLnBrk="0" hangingPunct="1">
        <a:spcBef>
          <a:spcPct val="20000"/>
        </a:spcBef>
        <a:buClr>
          <a:srgbClr val="D7181F"/>
        </a:buClr>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D7181F"/>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D7181F"/>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D7181F"/>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D7181F"/>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9436FB-09ED-4E8D-8D66-53FD82762C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0C9130-3E9E-44C4-BFAC-4D5C68BA88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2F7A81-D67E-448C-B1DB-F4C7B0B60A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AAF90C-03C0-4A13-91B1-D492A3B8C308}" type="datetimeFigureOut">
              <a:rPr lang="en-US" smtClean="0"/>
              <a:t>6/13/2024</a:t>
            </a:fld>
            <a:endParaRPr lang="en-US"/>
          </a:p>
        </p:txBody>
      </p:sp>
      <p:sp>
        <p:nvSpPr>
          <p:cNvPr id="5" name="Footer Placeholder 4">
            <a:extLst>
              <a:ext uri="{FF2B5EF4-FFF2-40B4-BE49-F238E27FC236}">
                <a16:creationId xmlns:a16="http://schemas.microsoft.com/office/drawing/2014/main" id="{806BA556-134B-4163-8BF9-DA51563E61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087162-282A-4F2E-A03F-5230199D38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C002A4-2FFB-4112-843B-161F1AE853C3}" type="slidenum">
              <a:rPr lang="en-US" smtClean="0"/>
              <a:t>‹#›</a:t>
            </a:fld>
            <a:endParaRPr lang="en-US"/>
          </a:p>
        </p:txBody>
      </p:sp>
    </p:spTree>
    <p:extLst>
      <p:ext uri="{BB962C8B-B14F-4D97-AF65-F5344CB8AC3E}">
        <p14:creationId xmlns:p14="http://schemas.microsoft.com/office/powerpoint/2010/main" val="150871606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1.xml"/><Relationship Id="rId7" Type="http://schemas.openxmlformats.org/officeDocument/2006/relationships/image" Target="../media/image3.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4.xml"/><Relationship Id="rId7" Type="http://schemas.openxmlformats.org/officeDocument/2006/relationships/image" Target="../media/image3.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png"/><Relationship Id="rId3" Type="http://schemas.openxmlformats.org/officeDocument/2006/relationships/image" Target="../media/image40.jpe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jpeg"/><Relationship Id="rId1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4.png"/><Relationship Id="rId5" Type="http://schemas.openxmlformats.org/officeDocument/2006/relationships/image" Target="../media/image8.sv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6.xml"/><Relationship Id="rId7" Type="http://schemas.openxmlformats.org/officeDocument/2006/relationships/image" Target="../media/image3.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jpe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2.xml"/><Relationship Id="rId7" Type="http://schemas.openxmlformats.org/officeDocument/2006/relationships/image" Target="../media/image3.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chart" Target="../charts/chart3.xml"/></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53.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hyperlink" Target="mailto:Emmeth.Duran@dot.state.fl.us" TargetMode="External"/><Relationship Id="rId2" Type="http://schemas.openxmlformats.org/officeDocument/2006/relationships/image" Target="../media/image4.png"/><Relationship Id="rId1" Type="http://schemas.openxmlformats.org/officeDocument/2006/relationships/slideLayout" Target="../slideLayouts/slideLayout5.xml"/><Relationship Id="rId5" Type="http://schemas.openxmlformats.org/officeDocument/2006/relationships/image" Target="../media/image85.svg"/><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card with a circular design&#10;&#10;Description automatically generated">
            <a:extLst>
              <a:ext uri="{FF2B5EF4-FFF2-40B4-BE49-F238E27FC236}">
                <a16:creationId xmlns:a16="http://schemas.microsoft.com/office/drawing/2014/main" id="{6C036969-965B-4D6F-5931-72E4AEF531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Title 18">
            <a:extLst>
              <a:ext uri="{FF2B5EF4-FFF2-40B4-BE49-F238E27FC236}">
                <a16:creationId xmlns:a16="http://schemas.microsoft.com/office/drawing/2014/main" id="{2B284A70-65EF-9907-3A0E-7B1DFFCC931D}"/>
              </a:ext>
            </a:extLst>
          </p:cNvPr>
          <p:cNvSpPr>
            <a:spLocks noGrp="1"/>
          </p:cNvSpPr>
          <p:nvPr>
            <p:ph type="title"/>
          </p:nvPr>
        </p:nvSpPr>
        <p:spPr>
          <a:xfrm>
            <a:off x="4690752" y="2713425"/>
            <a:ext cx="7172593" cy="1133669"/>
          </a:xfrm>
        </p:spPr>
        <p:txBody>
          <a:bodyPr>
            <a:normAutofit/>
          </a:bodyPr>
          <a:lstStyle/>
          <a:p>
            <a:r>
              <a:rPr lang="en-US" sz="4000" b="1" dirty="0">
                <a:latin typeface="Arial" panose="020B0604020202020204" pitchFamily="34" charset="0"/>
                <a:cs typeface="Arial" panose="020B0604020202020204" pitchFamily="34" charset="0"/>
              </a:rPr>
              <a:t>Innovations in Safety</a:t>
            </a:r>
            <a:br>
              <a:rPr lang="en-US" sz="3500" dirty="0">
                <a:latin typeface="Arial" panose="020B0604020202020204" pitchFamily="34" charset="0"/>
                <a:cs typeface="Arial" panose="020B0604020202020204" pitchFamily="34" charset="0"/>
              </a:rPr>
            </a:br>
            <a:endParaRPr lang="en-US" sz="35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F9184CBD-2DCF-77D6-5F86-112F022D10E8}"/>
              </a:ext>
            </a:extLst>
          </p:cNvPr>
          <p:cNvSpPr txBox="1"/>
          <p:nvPr/>
        </p:nvSpPr>
        <p:spPr>
          <a:xfrm>
            <a:off x="4690753" y="5468912"/>
            <a:ext cx="5991102" cy="338554"/>
          </a:xfrm>
          <a:prstGeom prst="rect">
            <a:avLst/>
          </a:prstGeom>
          <a:noFill/>
        </p:spPr>
        <p:txBody>
          <a:bodyPr wrap="square" rtlCol="0">
            <a:spAutoFit/>
          </a:bodyPr>
          <a:lstStyle/>
          <a:p>
            <a:r>
              <a:rPr lang="en-US" sz="1600" dirty="0"/>
              <a:t>FDOT District 7 Safety Program Engineer</a:t>
            </a:r>
          </a:p>
        </p:txBody>
      </p:sp>
      <p:sp>
        <p:nvSpPr>
          <p:cNvPr id="27" name="TextBox 26">
            <a:extLst>
              <a:ext uri="{FF2B5EF4-FFF2-40B4-BE49-F238E27FC236}">
                <a16:creationId xmlns:a16="http://schemas.microsoft.com/office/drawing/2014/main" id="{971455F3-ED44-DAB6-9A92-98190560C357}"/>
              </a:ext>
            </a:extLst>
          </p:cNvPr>
          <p:cNvSpPr txBox="1"/>
          <p:nvPr/>
        </p:nvSpPr>
        <p:spPr>
          <a:xfrm>
            <a:off x="4690752" y="4897628"/>
            <a:ext cx="6998525" cy="461665"/>
          </a:xfrm>
          <a:prstGeom prst="rect">
            <a:avLst/>
          </a:prstGeom>
          <a:noFill/>
        </p:spPr>
        <p:txBody>
          <a:bodyPr wrap="square" rtlCol="0">
            <a:spAutoFit/>
          </a:bodyPr>
          <a:lstStyle/>
          <a:p>
            <a:r>
              <a:rPr lang="en-US" sz="2400" dirty="0"/>
              <a:t>Emmeth Duran, PE, RSP</a:t>
            </a:r>
            <a:r>
              <a:rPr lang="en-US" sz="2400" baseline="-12000" dirty="0"/>
              <a:t>2I</a:t>
            </a:r>
            <a:endParaRPr lang="en-US" sz="2400" dirty="0"/>
          </a:p>
        </p:txBody>
      </p:sp>
    </p:spTree>
    <p:extLst>
      <p:ext uri="{BB962C8B-B14F-4D97-AF65-F5344CB8AC3E}">
        <p14:creationId xmlns:p14="http://schemas.microsoft.com/office/powerpoint/2010/main" val="214228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0579DDD-638A-E7D1-AEF8-BD8D60A28E9E}"/>
              </a:ext>
            </a:extLst>
          </p:cNvPr>
          <p:cNvSpPr>
            <a:spLocks noGrp="1"/>
          </p:cNvSpPr>
          <p:nvPr>
            <p:ph sz="half" idx="1"/>
          </p:nvPr>
        </p:nvSpPr>
        <p:spPr>
          <a:xfrm>
            <a:off x="553570" y="1466601"/>
            <a:ext cx="6501571" cy="4895451"/>
          </a:xfrm>
        </p:spPr>
        <p:txBody>
          <a:bodyPr>
            <a:normAutofit/>
          </a:bodyPr>
          <a:lstStyle/>
          <a:p>
            <a:r>
              <a:rPr lang="en-US" dirty="0"/>
              <a:t>Friction Management</a:t>
            </a:r>
          </a:p>
          <a:p>
            <a:pPr lvl="1"/>
            <a:r>
              <a:rPr lang="en-US" dirty="0"/>
              <a:t>Recently added to list of proven safety countermeasures</a:t>
            </a:r>
          </a:p>
          <a:p>
            <a:pPr lvl="1"/>
            <a:r>
              <a:rPr lang="en-US" dirty="0"/>
              <a:t>Pavement friction can prevent &amp; reduce fatal and serious injury crashes at locations where friction is critical</a:t>
            </a:r>
          </a:p>
          <a:p>
            <a:pPr lvl="1"/>
            <a:r>
              <a:rPr lang="en-US" dirty="0"/>
              <a:t>Typical method of measuring friction on roadway networks takes sample data generally not on curves or intersections and result in gaps in the data</a:t>
            </a:r>
          </a:p>
          <a:p>
            <a:pPr lvl="1"/>
            <a:r>
              <a:rPr lang="en-US" dirty="0"/>
              <a:t>Best practice for targeting more efficient and effective installations of friction-enhancing treatments</a:t>
            </a:r>
          </a:p>
          <a:p>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Pavement Friction &amp; Safety?</a:t>
            </a:r>
          </a:p>
        </p:txBody>
      </p:sp>
      <p:grpSp>
        <p:nvGrpSpPr>
          <p:cNvPr id="14" name="Group 13">
            <a:extLst>
              <a:ext uri="{FF2B5EF4-FFF2-40B4-BE49-F238E27FC236}">
                <a16:creationId xmlns:a16="http://schemas.microsoft.com/office/drawing/2014/main" id="{9F80795F-8D78-7200-3A6C-CF79972144D8}"/>
              </a:ext>
            </a:extLst>
          </p:cNvPr>
          <p:cNvGrpSpPr/>
          <p:nvPr/>
        </p:nvGrpSpPr>
        <p:grpSpPr>
          <a:xfrm>
            <a:off x="7524924" y="1366799"/>
            <a:ext cx="4527376" cy="4552761"/>
            <a:chOff x="7823710" y="1280110"/>
            <a:chExt cx="4375005" cy="4263334"/>
          </a:xfrm>
        </p:grpSpPr>
        <p:pic>
          <p:nvPicPr>
            <p:cNvPr id="15" name="Picture 14">
              <a:extLst>
                <a:ext uri="{FF2B5EF4-FFF2-40B4-BE49-F238E27FC236}">
                  <a16:creationId xmlns:a16="http://schemas.microsoft.com/office/drawing/2014/main" id="{9726855B-661A-BD1A-D4D4-1ED04040B28D}"/>
                </a:ext>
              </a:extLst>
            </p:cNvPr>
            <p:cNvPicPr>
              <a:picLocks noChangeAspect="1"/>
            </p:cNvPicPr>
            <p:nvPr/>
          </p:nvPicPr>
          <p:blipFill>
            <a:blip r:embed="rId3"/>
            <a:stretch>
              <a:fillRect/>
            </a:stretch>
          </p:blipFill>
          <p:spPr>
            <a:xfrm>
              <a:off x="7912612" y="1280110"/>
              <a:ext cx="4286103" cy="3184292"/>
            </a:xfrm>
            <a:prstGeom prst="rect">
              <a:avLst/>
            </a:prstGeom>
          </p:spPr>
        </p:pic>
        <p:sp>
          <p:nvSpPr>
            <p:cNvPr id="16" name="TextBox 15">
              <a:extLst>
                <a:ext uri="{FF2B5EF4-FFF2-40B4-BE49-F238E27FC236}">
                  <a16:creationId xmlns:a16="http://schemas.microsoft.com/office/drawing/2014/main" id="{B7CD853D-E47A-E208-5FF2-AE1D824B3B84}"/>
                </a:ext>
              </a:extLst>
            </p:cNvPr>
            <p:cNvSpPr txBox="1"/>
            <p:nvPr/>
          </p:nvSpPr>
          <p:spPr>
            <a:xfrm>
              <a:off x="8145265" y="4550749"/>
              <a:ext cx="3842062" cy="523220"/>
            </a:xfrm>
            <a:prstGeom prst="rect">
              <a:avLst/>
            </a:prstGeom>
            <a:noFill/>
          </p:spPr>
          <p:txBody>
            <a:bodyPr wrap="square" rtlCol="0">
              <a:spAutoFit/>
            </a:bodyPr>
            <a:lstStyle/>
            <a:p>
              <a:pPr algn="ctr"/>
              <a:r>
                <a:rPr lang="en-US" sz="1400" dirty="0"/>
                <a:t>Visualization of CFM data through a curve with an intersection in 30-foot averaged intervals</a:t>
              </a:r>
            </a:p>
          </p:txBody>
        </p:sp>
        <p:sp>
          <p:nvSpPr>
            <p:cNvPr id="17" name="TextBox 16">
              <a:extLst>
                <a:ext uri="{FF2B5EF4-FFF2-40B4-BE49-F238E27FC236}">
                  <a16:creationId xmlns:a16="http://schemas.microsoft.com/office/drawing/2014/main" id="{1DB13B49-A530-87D4-B73D-CF6EB9FB7405}"/>
                </a:ext>
              </a:extLst>
            </p:cNvPr>
            <p:cNvSpPr txBox="1"/>
            <p:nvPr/>
          </p:nvSpPr>
          <p:spPr>
            <a:xfrm>
              <a:off x="7823710" y="5139949"/>
              <a:ext cx="4279389" cy="403495"/>
            </a:xfrm>
            <a:prstGeom prst="rect">
              <a:avLst/>
            </a:prstGeom>
            <a:noFill/>
          </p:spPr>
          <p:txBody>
            <a:bodyPr wrap="square" rtlCol="0">
              <a:spAutoFit/>
            </a:bodyPr>
            <a:lstStyle/>
            <a:p>
              <a:pPr algn="ctr"/>
              <a:r>
                <a:rPr lang="en-US" sz="1100" b="1" dirty="0"/>
                <a:t>Source: US Department of Transportation Federal Highway Administration (FHWA) </a:t>
              </a:r>
            </a:p>
          </p:txBody>
        </p:sp>
      </p:grpSp>
    </p:spTree>
    <p:extLst>
      <p:ext uri="{BB962C8B-B14F-4D97-AF65-F5344CB8AC3E}">
        <p14:creationId xmlns:p14="http://schemas.microsoft.com/office/powerpoint/2010/main" val="3346181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0579DDD-638A-E7D1-AEF8-BD8D60A28E9E}"/>
              </a:ext>
            </a:extLst>
          </p:cNvPr>
          <p:cNvSpPr>
            <a:spLocks noGrp="1"/>
          </p:cNvSpPr>
          <p:nvPr>
            <p:ph sz="half" idx="1"/>
          </p:nvPr>
        </p:nvSpPr>
        <p:spPr>
          <a:xfrm>
            <a:off x="553570" y="1466603"/>
            <a:ext cx="7388181" cy="3331900"/>
          </a:xfrm>
        </p:spPr>
        <p:txBody>
          <a:bodyPr>
            <a:normAutofit fontScale="92500" lnSpcReduction="10000"/>
          </a:bodyPr>
          <a:lstStyle/>
          <a:p>
            <a:r>
              <a:rPr lang="en-US" dirty="0"/>
              <a:t>Traditionally, pavement friction data are measured from the Locked-Wheel Skid Test (LWST)</a:t>
            </a:r>
          </a:p>
          <a:p>
            <a:r>
              <a:rPr lang="en-US" dirty="0"/>
              <a:t>LWST friction measurements are intermittent with traffic control, typically only a few measurements (usually 1 to 5) per mile</a:t>
            </a:r>
          </a:p>
          <a:p>
            <a:r>
              <a:rPr lang="en-US" dirty="0"/>
              <a:t>The limited LWST samples make describing the pavement friction patterns at the crash location infeasible or inaccurate</a:t>
            </a:r>
          </a:p>
          <a:p>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Traditional Pavement Data Collection</a:t>
            </a:r>
          </a:p>
        </p:txBody>
      </p:sp>
      <p:pic>
        <p:nvPicPr>
          <p:cNvPr id="2" name="Picture 1">
            <a:extLst>
              <a:ext uri="{FF2B5EF4-FFF2-40B4-BE49-F238E27FC236}">
                <a16:creationId xmlns:a16="http://schemas.microsoft.com/office/drawing/2014/main" id="{DAE3D047-E362-0C96-9931-4F20338523CA}"/>
              </a:ext>
            </a:extLst>
          </p:cNvPr>
          <p:cNvPicPr>
            <a:picLocks noChangeAspect="1"/>
          </p:cNvPicPr>
          <p:nvPr/>
        </p:nvPicPr>
        <p:blipFill rotWithShape="1">
          <a:blip r:embed="rId3"/>
          <a:srcRect l="1128" t="913" r="2623" b="2244"/>
          <a:stretch/>
        </p:blipFill>
        <p:spPr>
          <a:xfrm>
            <a:off x="8367494" y="1359119"/>
            <a:ext cx="3549640" cy="4623250"/>
          </a:xfrm>
          <a:prstGeom prst="rect">
            <a:avLst/>
          </a:prstGeom>
          <a:ln>
            <a:noFill/>
          </a:ln>
          <a:effectLst>
            <a:outerShdw blurRad="127000" dist="50800" dir="10800000" sx="99000" sy="99000" algn="r" rotWithShape="0">
              <a:prstClr val="black">
                <a:alpha val="40000"/>
              </a:prstClr>
            </a:outerShdw>
          </a:effectLst>
        </p:spPr>
      </p:pic>
      <p:pic>
        <p:nvPicPr>
          <p:cNvPr id="7" name="Picture 6">
            <a:extLst>
              <a:ext uri="{FF2B5EF4-FFF2-40B4-BE49-F238E27FC236}">
                <a16:creationId xmlns:a16="http://schemas.microsoft.com/office/drawing/2014/main" id="{682D0963-6405-D2AE-89F6-B8B008A05BC8}"/>
              </a:ext>
            </a:extLst>
          </p:cNvPr>
          <p:cNvPicPr>
            <a:picLocks noChangeAspect="1"/>
          </p:cNvPicPr>
          <p:nvPr/>
        </p:nvPicPr>
        <p:blipFill>
          <a:blip r:embed="rId4"/>
          <a:stretch>
            <a:fillRect/>
          </a:stretch>
        </p:blipFill>
        <p:spPr>
          <a:xfrm>
            <a:off x="5360094" y="4524440"/>
            <a:ext cx="2861775" cy="1837612"/>
          </a:xfrm>
          <a:prstGeom prst="rect">
            <a:avLst/>
          </a:prstGeom>
          <a:ln>
            <a:noFill/>
          </a:ln>
          <a:effectLst>
            <a:softEdge rad="112500"/>
          </a:effectLst>
        </p:spPr>
      </p:pic>
    </p:spTree>
    <p:extLst>
      <p:ext uri="{BB962C8B-B14F-4D97-AF65-F5344CB8AC3E}">
        <p14:creationId xmlns:p14="http://schemas.microsoft.com/office/powerpoint/2010/main" val="2458580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Continuous Pavement Friction Measurement</a:t>
            </a:r>
          </a:p>
        </p:txBody>
      </p:sp>
      <p:sp>
        <p:nvSpPr>
          <p:cNvPr id="11" name="Content Placeholder 10">
            <a:extLst>
              <a:ext uri="{FF2B5EF4-FFF2-40B4-BE49-F238E27FC236}">
                <a16:creationId xmlns:a16="http://schemas.microsoft.com/office/drawing/2014/main" id="{7A4F09D9-2816-8D7D-4663-359CE2EA49CA}"/>
              </a:ext>
            </a:extLst>
          </p:cNvPr>
          <p:cNvSpPr>
            <a:spLocks noGrp="1"/>
          </p:cNvSpPr>
          <p:nvPr>
            <p:ph sz="half" idx="1"/>
          </p:nvPr>
        </p:nvSpPr>
        <p:spPr>
          <a:xfrm>
            <a:off x="838199" y="1825625"/>
            <a:ext cx="7248787" cy="4351338"/>
          </a:xfrm>
        </p:spPr>
        <p:txBody>
          <a:bodyPr>
            <a:normAutofit/>
          </a:bodyPr>
          <a:lstStyle/>
          <a:p>
            <a:r>
              <a:rPr lang="en-US" dirty="0"/>
              <a:t>Continuous Pavement Friction Measurement (CPFM) continuously collects high-resolution pavement friction data </a:t>
            </a:r>
          </a:p>
          <a:p>
            <a:r>
              <a:rPr lang="en-US" dirty="0"/>
              <a:t>Very short distance intervals</a:t>
            </a:r>
          </a:p>
          <a:p>
            <a:r>
              <a:rPr lang="en-US" dirty="0"/>
              <a:t>Covering tangents, curves, and intersections</a:t>
            </a:r>
          </a:p>
          <a:p>
            <a:r>
              <a:rPr lang="en-US" dirty="0"/>
              <a:t>Revolutionize the understanding of the relationship between crash risks and friction patterns </a:t>
            </a:r>
          </a:p>
          <a:p>
            <a:endParaRPr lang="en-US" dirty="0"/>
          </a:p>
          <a:p>
            <a:endParaRPr lang="en-US" dirty="0"/>
          </a:p>
        </p:txBody>
      </p:sp>
      <p:pic>
        <p:nvPicPr>
          <p:cNvPr id="12" name="Picture 11">
            <a:extLst>
              <a:ext uri="{FF2B5EF4-FFF2-40B4-BE49-F238E27FC236}">
                <a16:creationId xmlns:a16="http://schemas.microsoft.com/office/drawing/2014/main" id="{9E539FE6-3E31-C8CD-644D-BB5CAB6CA633}"/>
              </a:ext>
            </a:extLst>
          </p:cNvPr>
          <p:cNvPicPr>
            <a:picLocks noChangeAspect="1"/>
          </p:cNvPicPr>
          <p:nvPr/>
        </p:nvPicPr>
        <p:blipFill rotWithShape="1">
          <a:blip r:embed="rId3"/>
          <a:srcRect l="1595" t="524" r="1778" b="1120"/>
          <a:stretch/>
        </p:blipFill>
        <p:spPr>
          <a:xfrm>
            <a:off x="8363313" y="1355880"/>
            <a:ext cx="3553821" cy="4682763"/>
          </a:xfrm>
          <a:prstGeom prst="rect">
            <a:avLst/>
          </a:prstGeom>
          <a:ln>
            <a:noFill/>
          </a:ln>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0531811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0579DDD-638A-E7D1-AEF8-BD8D60A28E9E}"/>
              </a:ext>
            </a:extLst>
          </p:cNvPr>
          <p:cNvSpPr>
            <a:spLocks noGrp="1"/>
          </p:cNvSpPr>
          <p:nvPr>
            <p:ph sz="half" idx="1"/>
          </p:nvPr>
        </p:nvSpPr>
        <p:spPr>
          <a:xfrm>
            <a:off x="553570" y="1466601"/>
            <a:ext cx="7100995" cy="2654595"/>
          </a:xfrm>
        </p:spPr>
        <p:txBody>
          <a:bodyPr>
            <a:normAutofit fontScale="92500" lnSpcReduction="20000"/>
          </a:bodyPr>
          <a:lstStyle/>
          <a:p>
            <a:r>
              <a:rPr lang="en-US" dirty="0"/>
              <a:t>SCRIM (Sideway-force Coefficient Routine Investigation Machine)</a:t>
            </a:r>
          </a:p>
          <a:p>
            <a:r>
              <a:rPr lang="en-US" dirty="0"/>
              <a:t>Continuously collected ~2,100 miles of GPS-linked friction and texture data, geometry (curve, grade, crossfall), and video in 14 days. </a:t>
            </a:r>
          </a:p>
          <a:p>
            <a:r>
              <a:rPr lang="en-US" dirty="0"/>
              <a:t>Can travel 15mph to 55mph for a range of 45-150 miles in one tank of water. No traffic control needed.</a:t>
            </a:r>
          </a:p>
          <a:p>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Continuous Measurement Method - SCRIM</a:t>
            </a:r>
          </a:p>
        </p:txBody>
      </p:sp>
      <p:pic>
        <p:nvPicPr>
          <p:cNvPr id="2" name="Picture 6" descr="A picture containing text, orange&#10;&#10;Description automatically generated">
            <a:extLst>
              <a:ext uri="{FF2B5EF4-FFF2-40B4-BE49-F238E27FC236}">
                <a16:creationId xmlns:a16="http://schemas.microsoft.com/office/drawing/2014/main" id="{EA924324-07C6-65EA-D171-A951621FFC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15" t="15523" r="560" b="1418"/>
          <a:stretch>
            <a:fillRect/>
          </a:stretch>
        </p:blipFill>
        <p:spPr bwMode="auto">
          <a:xfrm>
            <a:off x="7919206" y="1177925"/>
            <a:ext cx="4272793" cy="486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7" name="TextBox 7">
            <a:extLst>
              <a:ext uri="{FF2B5EF4-FFF2-40B4-BE49-F238E27FC236}">
                <a16:creationId xmlns:a16="http://schemas.microsoft.com/office/drawing/2014/main" id="{CEC5CF73-345F-C999-BBDF-15B61D9EA6E5}"/>
              </a:ext>
            </a:extLst>
          </p:cNvPr>
          <p:cNvSpPr txBox="1">
            <a:spLocks noChangeArrowheads="1"/>
          </p:cNvSpPr>
          <p:nvPr/>
        </p:nvSpPr>
        <p:spPr bwMode="auto">
          <a:xfrm>
            <a:off x="274863" y="4567284"/>
            <a:ext cx="74564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chemeClr val="accent1"/>
              </a:buClr>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Clr>
                <a:schemeClr val="accent2"/>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Clr>
                <a:srgbClr val="E36526"/>
              </a:buClr>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Clr>
                <a:srgbClr val="67C6E0"/>
              </a:buClr>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Clr>
                <a:srgbClr val="9D4AD3"/>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Clr>
                <a:srgbClr val="9D4AD3"/>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Clr>
                <a:srgbClr val="9D4AD3"/>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Clr>
                <a:srgbClr val="9D4AD3"/>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Clr>
                <a:srgbClr val="9D4AD3"/>
              </a:buClr>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8" name="Graphic 15" descr="Road with solid fill">
            <a:extLst>
              <a:ext uri="{FF2B5EF4-FFF2-40B4-BE49-F238E27FC236}">
                <a16:creationId xmlns:a16="http://schemas.microsoft.com/office/drawing/2014/main" id="{CBBF11E4-F394-3F17-26B0-38A22FFC3D6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09188" y="4973684"/>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4498DE42-851F-A7B1-89A9-3F603DA4A8B5}"/>
              </a:ext>
            </a:extLst>
          </p:cNvPr>
          <p:cNvSpPr txBox="1"/>
          <p:nvPr/>
        </p:nvSpPr>
        <p:spPr>
          <a:xfrm>
            <a:off x="3443513" y="4243434"/>
            <a:ext cx="1339850"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Arial" panose="020B0604020202020204"/>
                <a:ea typeface="+mn-ea"/>
                <a:cs typeface="+mn-cs"/>
              </a:rPr>
              <a:t>40%</a:t>
            </a:r>
            <a:endParaRPr kumimoji="0" lang="en-US" sz="2400" b="1" i="0" u="none" strike="noStrike" kern="1200" cap="none" spc="0" normalizeH="0" baseline="0" noProof="0" dirty="0">
              <a:ln>
                <a:noFill/>
              </a:ln>
              <a:solidFill>
                <a:srgbClr val="00B050"/>
              </a:solidFill>
              <a:effectLst/>
              <a:uLnTx/>
              <a:uFillTx/>
              <a:latin typeface="Arial" panose="020B0604020202020204"/>
              <a:ea typeface="+mn-ea"/>
              <a:cs typeface="+mn-cs"/>
            </a:endParaRPr>
          </a:p>
        </p:txBody>
      </p:sp>
      <p:sp>
        <p:nvSpPr>
          <p:cNvPr id="12" name="Arrow: Down 11">
            <a:extLst>
              <a:ext uri="{FF2B5EF4-FFF2-40B4-BE49-F238E27FC236}">
                <a16:creationId xmlns:a16="http://schemas.microsoft.com/office/drawing/2014/main" id="{52ED5A8E-78E6-442D-001E-79EED6A57FAF}"/>
              </a:ext>
            </a:extLst>
          </p:cNvPr>
          <p:cNvSpPr/>
          <p:nvPr/>
        </p:nvSpPr>
        <p:spPr>
          <a:xfrm>
            <a:off x="3291113" y="4351384"/>
            <a:ext cx="381000" cy="385762"/>
          </a:xfrm>
          <a:prstGeom prst="down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TextBox 21">
            <a:extLst>
              <a:ext uri="{FF2B5EF4-FFF2-40B4-BE49-F238E27FC236}">
                <a16:creationId xmlns:a16="http://schemas.microsoft.com/office/drawing/2014/main" id="{203D29F0-D0BE-BD6F-4139-D5D6EE4DFE91}"/>
              </a:ext>
            </a:extLst>
          </p:cNvPr>
          <p:cNvSpPr txBox="1">
            <a:spLocks noChangeArrowheads="1"/>
          </p:cNvSpPr>
          <p:nvPr/>
        </p:nvSpPr>
        <p:spPr bwMode="auto">
          <a:xfrm>
            <a:off x="3294288" y="4732384"/>
            <a:ext cx="13382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chemeClr val="accent1"/>
              </a:buClr>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Clr>
                <a:schemeClr val="accent2"/>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Clr>
                <a:srgbClr val="E36526"/>
              </a:buClr>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Clr>
                <a:srgbClr val="67C6E0"/>
              </a:buClr>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Clr>
                <a:srgbClr val="9D4AD3"/>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Clr>
                <a:srgbClr val="9D4AD3"/>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Clr>
                <a:srgbClr val="9D4AD3"/>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Clr>
                <a:srgbClr val="9D4AD3"/>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Clr>
                <a:srgbClr val="9D4AD3"/>
              </a:buClr>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Fatalities</a:t>
            </a:r>
          </a:p>
        </p:txBody>
      </p:sp>
      <p:sp>
        <p:nvSpPr>
          <p:cNvPr id="14" name="Rectangle: Rounded Corners 13">
            <a:extLst>
              <a:ext uri="{FF2B5EF4-FFF2-40B4-BE49-F238E27FC236}">
                <a16:creationId xmlns:a16="http://schemas.microsoft.com/office/drawing/2014/main" id="{F6B2F58C-A70D-F387-E1B5-C2211A8DBF27}"/>
              </a:ext>
            </a:extLst>
          </p:cNvPr>
          <p:cNvSpPr/>
          <p:nvPr/>
        </p:nvSpPr>
        <p:spPr>
          <a:xfrm>
            <a:off x="2290988" y="4552996"/>
            <a:ext cx="438150" cy="512763"/>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15" name="Group 25">
            <a:extLst>
              <a:ext uri="{FF2B5EF4-FFF2-40B4-BE49-F238E27FC236}">
                <a16:creationId xmlns:a16="http://schemas.microsoft.com/office/drawing/2014/main" id="{46EC3616-420E-AA48-B836-84BE24C68C7A}"/>
              </a:ext>
            </a:extLst>
          </p:cNvPr>
          <p:cNvGrpSpPr>
            <a:grpSpLocks/>
          </p:cNvGrpSpPr>
          <p:nvPr/>
        </p:nvGrpSpPr>
        <p:grpSpPr bwMode="auto">
          <a:xfrm>
            <a:off x="1871888" y="5289596"/>
            <a:ext cx="1492250" cy="1196975"/>
            <a:chOff x="3911428" y="4933772"/>
            <a:chExt cx="1492355" cy="1197786"/>
          </a:xfrm>
        </p:grpSpPr>
        <p:sp>
          <p:nvSpPr>
            <p:cNvPr id="16" name="TextBox 15">
              <a:extLst>
                <a:ext uri="{FF2B5EF4-FFF2-40B4-BE49-F238E27FC236}">
                  <a16:creationId xmlns:a16="http://schemas.microsoft.com/office/drawing/2014/main" id="{A3FD5E29-C6A5-0E16-E845-8DDDB1C71A77}"/>
                </a:ext>
              </a:extLst>
            </p:cNvPr>
            <p:cNvSpPr txBox="1"/>
            <p:nvPr/>
          </p:nvSpPr>
          <p:spPr>
            <a:xfrm>
              <a:off x="4065426" y="4933772"/>
              <a:ext cx="1338357" cy="584596"/>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Arial" panose="020B0604020202020204"/>
                  <a:ea typeface="+mn-ea"/>
                  <a:cs typeface="+mn-cs"/>
                </a:rPr>
                <a:t>20%</a:t>
              </a:r>
              <a:endParaRPr kumimoji="0" lang="en-US" sz="2400" b="1" i="0" u="none" strike="noStrike" kern="1200" cap="none" spc="0" normalizeH="0" baseline="0" noProof="0" dirty="0">
                <a:ln>
                  <a:noFill/>
                </a:ln>
                <a:solidFill>
                  <a:srgbClr val="00B050"/>
                </a:solidFill>
                <a:effectLst/>
                <a:uLnTx/>
                <a:uFillTx/>
                <a:latin typeface="Arial" panose="020B0604020202020204"/>
                <a:ea typeface="+mn-ea"/>
                <a:cs typeface="+mn-cs"/>
              </a:endParaRPr>
            </a:p>
          </p:txBody>
        </p:sp>
        <p:sp>
          <p:nvSpPr>
            <p:cNvPr id="17" name="Arrow: Down 16">
              <a:extLst>
                <a:ext uri="{FF2B5EF4-FFF2-40B4-BE49-F238E27FC236}">
                  <a16:creationId xmlns:a16="http://schemas.microsoft.com/office/drawing/2014/main" id="{A9A1D484-AEA5-1F67-4407-60B1CA59DC68}"/>
                </a:ext>
              </a:extLst>
            </p:cNvPr>
            <p:cNvSpPr/>
            <p:nvPr/>
          </p:nvSpPr>
          <p:spPr>
            <a:xfrm>
              <a:off x="3911428" y="5041795"/>
              <a:ext cx="382614" cy="386024"/>
            </a:xfrm>
            <a:prstGeom prst="down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TextBox 24">
              <a:extLst>
                <a:ext uri="{FF2B5EF4-FFF2-40B4-BE49-F238E27FC236}">
                  <a16:creationId xmlns:a16="http://schemas.microsoft.com/office/drawing/2014/main" id="{3FF1DF03-BE0E-38AB-6947-8213E6986FB6}"/>
                </a:ext>
              </a:extLst>
            </p:cNvPr>
            <p:cNvSpPr txBox="1">
              <a:spLocks noChangeArrowheads="1"/>
            </p:cNvSpPr>
            <p:nvPr/>
          </p:nvSpPr>
          <p:spPr bwMode="auto">
            <a:xfrm>
              <a:off x="3915355" y="5423672"/>
              <a:ext cx="112964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chemeClr val="accent1"/>
                </a:buClr>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Clr>
                  <a:schemeClr val="accent2"/>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Clr>
                  <a:srgbClr val="E36526"/>
                </a:buClr>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Clr>
                  <a:srgbClr val="67C6E0"/>
                </a:buClr>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Clr>
                  <a:srgbClr val="9D4AD3"/>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Clr>
                  <a:srgbClr val="9D4AD3"/>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Clr>
                  <a:srgbClr val="9D4AD3"/>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Clr>
                  <a:srgbClr val="9D4AD3"/>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Clr>
                  <a:srgbClr val="9D4AD3"/>
                </a:buClr>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On dry roads</a:t>
              </a:r>
            </a:p>
          </p:txBody>
        </p:sp>
      </p:grpSp>
      <p:pic>
        <p:nvPicPr>
          <p:cNvPr id="19" name="Graphic 9" descr="Slippery Road with solid fill">
            <a:extLst>
              <a:ext uri="{FF2B5EF4-FFF2-40B4-BE49-F238E27FC236}">
                <a16:creationId xmlns:a16="http://schemas.microsoft.com/office/drawing/2014/main" id="{B687E312-0121-B7D7-E84E-433347FEB8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32213" y="4089446"/>
            <a:ext cx="1208087"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C9EF9BCB-7C2B-80DE-389D-387AA50CEBC4}"/>
              </a:ext>
            </a:extLst>
          </p:cNvPr>
          <p:cNvSpPr txBox="1"/>
          <p:nvPr/>
        </p:nvSpPr>
        <p:spPr>
          <a:xfrm>
            <a:off x="3973738" y="5778546"/>
            <a:ext cx="3327400" cy="523875"/>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a:ea typeface="+mn-ea"/>
                <a:cs typeface="+mn-cs"/>
              </a:rPr>
              <a:t>BCR ~ 13:1 to 35:1</a:t>
            </a:r>
          </a:p>
        </p:txBody>
      </p:sp>
      <p:sp>
        <p:nvSpPr>
          <p:cNvPr id="21" name="TextBox 20">
            <a:extLst>
              <a:ext uri="{FF2B5EF4-FFF2-40B4-BE49-F238E27FC236}">
                <a16:creationId xmlns:a16="http://schemas.microsoft.com/office/drawing/2014/main" id="{D61B68EA-DBE7-997A-4899-2935491A2B27}"/>
              </a:ext>
            </a:extLst>
          </p:cNvPr>
          <p:cNvSpPr txBox="1"/>
          <p:nvPr/>
        </p:nvSpPr>
        <p:spPr>
          <a:xfrm>
            <a:off x="801913" y="4138659"/>
            <a:ext cx="1338262"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Arial" panose="020B0604020202020204"/>
                <a:ea typeface="+mn-ea"/>
                <a:cs typeface="+mn-cs"/>
              </a:rPr>
              <a:t>30%</a:t>
            </a:r>
            <a:endParaRPr kumimoji="0" lang="en-US" sz="2400" b="1" i="0" u="none" strike="noStrike" kern="1200" cap="none" spc="0" normalizeH="0" baseline="0" noProof="0" dirty="0">
              <a:ln>
                <a:noFill/>
              </a:ln>
              <a:solidFill>
                <a:srgbClr val="00B050"/>
              </a:solidFill>
              <a:effectLst/>
              <a:uLnTx/>
              <a:uFillTx/>
              <a:latin typeface="Arial" panose="020B0604020202020204"/>
              <a:ea typeface="+mn-ea"/>
              <a:cs typeface="+mn-cs"/>
            </a:endParaRPr>
          </a:p>
        </p:txBody>
      </p:sp>
      <p:sp>
        <p:nvSpPr>
          <p:cNvPr id="22" name="Arrow: Down 21">
            <a:extLst>
              <a:ext uri="{FF2B5EF4-FFF2-40B4-BE49-F238E27FC236}">
                <a16:creationId xmlns:a16="http://schemas.microsoft.com/office/drawing/2014/main" id="{FC20E5D9-417C-6ADE-3169-92149E24B482}"/>
              </a:ext>
            </a:extLst>
          </p:cNvPr>
          <p:cNvSpPr/>
          <p:nvPr/>
        </p:nvSpPr>
        <p:spPr>
          <a:xfrm>
            <a:off x="678088" y="4243434"/>
            <a:ext cx="382587" cy="385762"/>
          </a:xfrm>
          <a:prstGeom prst="down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TextBox 18">
            <a:extLst>
              <a:ext uri="{FF2B5EF4-FFF2-40B4-BE49-F238E27FC236}">
                <a16:creationId xmlns:a16="http://schemas.microsoft.com/office/drawing/2014/main" id="{F94158B2-5B80-3728-37C5-4AAA210657C4}"/>
              </a:ext>
            </a:extLst>
          </p:cNvPr>
          <p:cNvSpPr txBox="1">
            <a:spLocks noChangeArrowheads="1"/>
          </p:cNvSpPr>
          <p:nvPr/>
        </p:nvSpPr>
        <p:spPr bwMode="auto">
          <a:xfrm>
            <a:off x="652688" y="4627609"/>
            <a:ext cx="11287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chemeClr val="accent1"/>
              </a:buClr>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Clr>
                <a:schemeClr val="accent2"/>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Clr>
                <a:srgbClr val="E36526"/>
              </a:buClr>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Clr>
                <a:srgbClr val="67C6E0"/>
              </a:buClr>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Clr>
                <a:srgbClr val="9D4AD3"/>
              </a:buClr>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Clr>
                <a:srgbClr val="9D4AD3"/>
              </a:buClr>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Clr>
                <a:srgbClr val="9D4AD3"/>
              </a:buClr>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Clr>
                <a:srgbClr val="9D4AD3"/>
              </a:buClr>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Clr>
                <a:srgbClr val="9D4AD3"/>
              </a:buClr>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On wet roads</a:t>
            </a:r>
          </a:p>
        </p:txBody>
      </p:sp>
    </p:spTree>
    <p:extLst>
      <p:ext uri="{BB962C8B-B14F-4D97-AF65-F5344CB8AC3E}">
        <p14:creationId xmlns:p14="http://schemas.microsoft.com/office/powerpoint/2010/main" val="240542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SCRIM Data Collected</a:t>
            </a:r>
          </a:p>
        </p:txBody>
      </p:sp>
      <p:graphicFrame>
        <p:nvGraphicFramePr>
          <p:cNvPr id="3" name="Table 2">
            <a:extLst>
              <a:ext uri="{FF2B5EF4-FFF2-40B4-BE49-F238E27FC236}">
                <a16:creationId xmlns:a16="http://schemas.microsoft.com/office/drawing/2014/main" id="{1A046694-48FC-A201-0AEB-AB46C1273DC3}"/>
              </a:ext>
            </a:extLst>
          </p:cNvPr>
          <p:cNvGraphicFramePr>
            <a:graphicFrameLocks noGrp="1"/>
          </p:cNvGraphicFramePr>
          <p:nvPr/>
        </p:nvGraphicFramePr>
        <p:xfrm>
          <a:off x="639466" y="1712492"/>
          <a:ext cx="10913064" cy="4106766"/>
        </p:xfrm>
        <a:graphic>
          <a:graphicData uri="http://schemas.openxmlformats.org/drawingml/2006/table">
            <a:tbl>
              <a:tblPr firstRow="1" bandRow="1">
                <a:tableStyleId>{5940675A-B579-460E-94D1-54222C63F5DA}</a:tableStyleId>
              </a:tblPr>
              <a:tblGrid>
                <a:gridCol w="2220643">
                  <a:extLst>
                    <a:ext uri="{9D8B030D-6E8A-4147-A177-3AD203B41FA5}">
                      <a16:colId xmlns:a16="http://schemas.microsoft.com/office/drawing/2014/main" val="3353200108"/>
                    </a:ext>
                  </a:extLst>
                </a:gridCol>
                <a:gridCol w="2789130">
                  <a:extLst>
                    <a:ext uri="{9D8B030D-6E8A-4147-A177-3AD203B41FA5}">
                      <a16:colId xmlns:a16="http://schemas.microsoft.com/office/drawing/2014/main" val="324811200"/>
                    </a:ext>
                  </a:extLst>
                </a:gridCol>
                <a:gridCol w="5903291">
                  <a:extLst>
                    <a:ext uri="{9D8B030D-6E8A-4147-A177-3AD203B41FA5}">
                      <a16:colId xmlns:a16="http://schemas.microsoft.com/office/drawing/2014/main" val="326534478"/>
                    </a:ext>
                  </a:extLst>
                </a:gridCol>
              </a:tblGrid>
              <a:tr h="428645">
                <a:tc>
                  <a:txBody>
                    <a:bodyPr/>
                    <a:lstStyle/>
                    <a:p>
                      <a:pPr algn="ctr"/>
                      <a:r>
                        <a:rPr lang="en-US" b="1" dirty="0">
                          <a:latin typeface="Arial" panose="020B0604020202020204" pitchFamily="34" charset="0"/>
                          <a:cs typeface="Arial" panose="020B0604020202020204" pitchFamily="34" charset="0"/>
                        </a:rPr>
                        <a:t>Category</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latin typeface="Arial" panose="020B0604020202020204" pitchFamily="34" charset="0"/>
                          <a:cs typeface="Arial" panose="020B0604020202020204" pitchFamily="34" charset="0"/>
                        </a:rPr>
                        <a:t>Date Item</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latin typeface="Arial" panose="020B0604020202020204" pitchFamily="34" charset="0"/>
                          <a:cs typeface="Arial" panose="020B0604020202020204" pitchFamily="34" charset="0"/>
                        </a:rPr>
                        <a:t>Description</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88263769"/>
                  </a:ext>
                </a:extLst>
              </a:tr>
              <a:tr h="428645">
                <a:tc rowSpan="2">
                  <a:txBody>
                    <a:bodyPr/>
                    <a:lstStyle/>
                    <a:p>
                      <a:pPr algn="l"/>
                      <a:r>
                        <a:rPr lang="en-US" b="1" dirty="0">
                          <a:solidFill>
                            <a:srgbClr val="7030A0"/>
                          </a:solidFill>
                          <a:latin typeface="Arial" panose="020B0604020202020204" pitchFamily="34" charset="0"/>
                          <a:cs typeface="Arial" panose="020B0604020202020204" pitchFamily="34" charset="0"/>
                        </a:rPr>
                        <a:t>Pavement Friction</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dirty="0">
                          <a:solidFill>
                            <a:srgbClr val="7030A0"/>
                          </a:solidFill>
                          <a:latin typeface="Arial" panose="020B0604020202020204" pitchFamily="34" charset="0"/>
                          <a:cs typeface="Arial" panose="020B0604020202020204" pitchFamily="34" charset="0"/>
                        </a:rPr>
                        <a:t>SCRIM Reading (SR)</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latin typeface="Arial" panose="020B0604020202020204" pitchFamily="34" charset="0"/>
                          <a:cs typeface="Arial" panose="020B0604020202020204" pitchFamily="34" charset="0"/>
                        </a:rPr>
                        <a:t>Raw SCRIM pavement friction coefficients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25977451"/>
                  </a:ext>
                </a:extLst>
              </a:tr>
              <a:tr h="412343">
                <a:tc vMerge="1">
                  <a:txBody>
                    <a:bodyPr/>
                    <a:lstStyle/>
                    <a:p>
                      <a:pPr algn="ctr"/>
                      <a:endParaRPr lang="en-US" dirty="0"/>
                    </a:p>
                  </a:txBody>
                  <a:tcPr anchor="ctr"/>
                </a:tc>
                <a:tc>
                  <a:txBody>
                    <a:bodyPr/>
                    <a:lstStyle/>
                    <a:p>
                      <a:pPr algn="l"/>
                      <a:r>
                        <a:rPr lang="en-US" dirty="0">
                          <a:solidFill>
                            <a:srgbClr val="7030A0"/>
                          </a:solidFill>
                          <a:latin typeface="Arial" panose="020B0604020202020204" pitchFamily="34" charset="0"/>
                          <a:cs typeface="Arial" panose="020B0604020202020204" pitchFamily="34" charset="0"/>
                        </a:rPr>
                        <a:t>SCRIM Coefficient (SC)</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latin typeface="Arial" panose="020B0604020202020204" pitchFamily="34" charset="0"/>
                          <a:cs typeface="Arial" panose="020B0604020202020204" pitchFamily="34" charset="0"/>
                        </a:rPr>
                        <a:t>Speed and temperature-corrected SR</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37372826"/>
                  </a:ext>
                </a:extLst>
              </a:tr>
              <a:tr h="555991">
                <a:tc>
                  <a:txBody>
                    <a:bodyPr/>
                    <a:lstStyle/>
                    <a:p>
                      <a:pPr algn="l"/>
                      <a:r>
                        <a:rPr lang="en-US" b="1" dirty="0">
                          <a:solidFill>
                            <a:srgbClr val="0070C0"/>
                          </a:solidFill>
                          <a:latin typeface="Arial" panose="020B0604020202020204" pitchFamily="34" charset="0"/>
                          <a:cs typeface="Arial" panose="020B0604020202020204" pitchFamily="34" charset="0"/>
                        </a:rPr>
                        <a:t>Macrotexture</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dirty="0">
                          <a:solidFill>
                            <a:srgbClr val="0070C0"/>
                          </a:solidFill>
                          <a:latin typeface="Arial" panose="020B0604020202020204" pitchFamily="34" charset="0"/>
                          <a:cs typeface="Arial" panose="020B0604020202020204" pitchFamily="34" charset="0"/>
                        </a:rPr>
                        <a:t>Mean Profile Depth (MPD)</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latin typeface="Arial" panose="020B0604020202020204" pitchFamily="34" charset="0"/>
                          <a:cs typeface="Arial" panose="020B0604020202020204" pitchFamily="34" charset="0"/>
                        </a:rPr>
                        <a:t>ISO 2019 standard calculation in millimeters and inches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0264892"/>
                  </a:ext>
                </a:extLst>
              </a:tr>
              <a:tr h="482473">
                <a:tc>
                  <a:txBody>
                    <a:bodyPr/>
                    <a:lstStyle/>
                    <a:p>
                      <a:pPr algn="l"/>
                      <a:r>
                        <a:rPr lang="en-US" b="1" dirty="0">
                          <a:solidFill>
                            <a:srgbClr val="00B050"/>
                          </a:solidFill>
                          <a:latin typeface="Arial" panose="020B0604020202020204" pitchFamily="34" charset="0"/>
                          <a:cs typeface="Arial" panose="020B0604020202020204" pitchFamily="34" charset="0"/>
                        </a:rPr>
                        <a:t>Roughness</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dirty="0">
                          <a:solidFill>
                            <a:srgbClr val="00B050"/>
                          </a:solidFill>
                          <a:latin typeface="Arial" panose="020B0604020202020204" pitchFamily="34" charset="0"/>
                          <a:cs typeface="Arial" panose="020B0604020202020204" pitchFamily="34" charset="0"/>
                        </a:rPr>
                        <a:t>IRI</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latin typeface="Arial" panose="020B0604020202020204" pitchFamily="34" charset="0"/>
                          <a:cs typeface="Arial" panose="020B0604020202020204" pitchFamily="34" charset="0"/>
                        </a:rPr>
                        <a:t>International Roughness Index, inches/mile</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74068149"/>
                  </a:ext>
                </a:extLst>
              </a:tr>
              <a:tr h="428645">
                <a:tc rowSpan="2">
                  <a:txBody>
                    <a:bodyPr/>
                    <a:lstStyle/>
                    <a:p>
                      <a:pPr algn="l"/>
                      <a:r>
                        <a:rPr lang="en-US" b="1" dirty="0">
                          <a:solidFill>
                            <a:srgbClr val="FF0000"/>
                          </a:solidFill>
                          <a:latin typeface="Arial" panose="020B0604020202020204" pitchFamily="34" charset="0"/>
                          <a:cs typeface="Arial" panose="020B0604020202020204" pitchFamily="34" charset="0"/>
                        </a:rPr>
                        <a:t>Geometry</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dirty="0">
                          <a:solidFill>
                            <a:srgbClr val="FF0000"/>
                          </a:solidFill>
                          <a:latin typeface="Arial" panose="020B0604020202020204" pitchFamily="34" charset="0"/>
                          <a:cs typeface="Arial" panose="020B0604020202020204" pitchFamily="34" charset="0"/>
                        </a:rPr>
                        <a:t>Curve</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latin typeface="Arial" panose="020B0604020202020204" pitchFamily="34" charset="0"/>
                          <a:cs typeface="Arial" panose="020B0604020202020204" pitchFamily="34" charset="0"/>
                        </a:rPr>
                        <a:t>Radius in feet (1/curvature * 3.281)</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6795107"/>
                  </a:ext>
                </a:extLst>
              </a:tr>
              <a:tr h="428645">
                <a:tc vMerge="1">
                  <a:txBody>
                    <a:bodyPr/>
                    <a:lstStyle/>
                    <a:p>
                      <a:pPr algn="ctr"/>
                      <a:endParaRPr lang="en-US" dirty="0"/>
                    </a:p>
                  </a:txBody>
                  <a:tcPr anchor="ctr"/>
                </a:tc>
                <a:tc>
                  <a:txBody>
                    <a:bodyPr/>
                    <a:lstStyle/>
                    <a:p>
                      <a:pPr algn="l"/>
                      <a:r>
                        <a:rPr lang="en-US" dirty="0">
                          <a:solidFill>
                            <a:srgbClr val="FF0000"/>
                          </a:solidFill>
                          <a:latin typeface="Arial" panose="020B0604020202020204" pitchFamily="34" charset="0"/>
                          <a:cs typeface="Arial" panose="020B0604020202020204" pitchFamily="34" charset="0"/>
                        </a:rPr>
                        <a:t>Grade</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latin typeface="Arial" panose="020B0604020202020204" pitchFamily="34" charset="0"/>
                          <a:cs typeface="Arial" panose="020B0604020202020204" pitchFamily="34" charset="0"/>
                        </a:rPr>
                        <a:t>%, positive grade is uphill, negative grade is downhill</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08136421"/>
                  </a:ext>
                </a:extLst>
              </a:tr>
              <a:tr h="428645">
                <a:tc rowSpan="2">
                  <a:txBody>
                    <a:bodyPr/>
                    <a:lstStyle/>
                    <a:p>
                      <a:pPr algn="l"/>
                      <a:r>
                        <a:rPr lang="en-US" b="1" dirty="0">
                          <a:solidFill>
                            <a:srgbClr val="FFC000"/>
                          </a:solidFill>
                          <a:latin typeface="Arial" panose="020B0604020202020204" pitchFamily="34" charset="0"/>
                          <a:cs typeface="Arial" panose="020B0604020202020204" pitchFamily="34" charset="0"/>
                        </a:rPr>
                        <a:t>Measurement</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a:r>
                        <a:rPr lang="en-US" dirty="0">
                          <a:solidFill>
                            <a:srgbClr val="FFC000"/>
                          </a:solidFill>
                          <a:latin typeface="Arial" panose="020B0604020202020204" pitchFamily="34" charset="0"/>
                          <a:cs typeface="Arial" panose="020B0604020202020204" pitchFamily="34" charset="0"/>
                        </a:rPr>
                        <a:t>Date/Time</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latin typeface="Arial" panose="020B0604020202020204" pitchFamily="34" charset="0"/>
                          <a:cs typeface="Arial" panose="020B0604020202020204" pitchFamily="34" charset="0"/>
                        </a:rPr>
                        <a:t>Survey year-month-day hour/minute/second</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10616044"/>
                  </a:ext>
                </a:extLst>
              </a:tr>
              <a:tr h="428645">
                <a:tc vMerge="1">
                  <a:txBody>
                    <a:bodyPr/>
                    <a:lstStyle/>
                    <a:p>
                      <a:pPr algn="ctr"/>
                      <a:endParaRPr lang="en-US" dirty="0"/>
                    </a:p>
                  </a:txBody>
                  <a:tcPr anchor="ctr"/>
                </a:tc>
                <a:tc>
                  <a:txBody>
                    <a:bodyPr/>
                    <a:lstStyle/>
                    <a:p>
                      <a:pPr algn="l"/>
                      <a:r>
                        <a:rPr lang="en-US" dirty="0">
                          <a:solidFill>
                            <a:srgbClr val="FFC000"/>
                          </a:solidFill>
                          <a:latin typeface="Arial" panose="020B0604020202020204" pitchFamily="34" charset="0"/>
                          <a:cs typeface="Arial" panose="020B0604020202020204" pitchFamily="34" charset="0"/>
                        </a:rPr>
                        <a:t>Location</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sz="1600" dirty="0">
                          <a:latin typeface="Arial" panose="020B0604020202020204" pitchFamily="34" charset="0"/>
                          <a:cs typeface="Arial" panose="020B0604020202020204" pitchFamily="34" charset="0"/>
                        </a:rPr>
                        <a:t>GPS longitude, latitude</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69799875"/>
                  </a:ext>
                </a:extLst>
              </a:tr>
            </a:tbl>
          </a:graphicData>
        </a:graphic>
      </p:graphicFrame>
    </p:spTree>
    <p:extLst>
      <p:ext uri="{BB962C8B-B14F-4D97-AF65-F5344CB8AC3E}">
        <p14:creationId xmlns:p14="http://schemas.microsoft.com/office/powerpoint/2010/main" val="23732660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SCRIM Data Applications</a:t>
            </a:r>
          </a:p>
        </p:txBody>
      </p:sp>
      <p:graphicFrame>
        <p:nvGraphicFramePr>
          <p:cNvPr id="2" name="Diagram 1">
            <a:extLst>
              <a:ext uri="{FF2B5EF4-FFF2-40B4-BE49-F238E27FC236}">
                <a16:creationId xmlns:a16="http://schemas.microsoft.com/office/drawing/2014/main" id="{F0EEC0DF-F7B5-06D4-2598-EA5C03C4BBA2}"/>
              </a:ext>
            </a:extLst>
          </p:cNvPr>
          <p:cNvGraphicFramePr/>
          <p:nvPr/>
        </p:nvGraphicFramePr>
        <p:xfrm>
          <a:off x="443202" y="1713423"/>
          <a:ext cx="11305592" cy="41058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50508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0579DDD-638A-E7D1-AEF8-BD8D60A28E9E}"/>
              </a:ext>
            </a:extLst>
          </p:cNvPr>
          <p:cNvSpPr>
            <a:spLocks noGrp="1"/>
          </p:cNvSpPr>
          <p:nvPr>
            <p:ph sz="half" idx="1"/>
          </p:nvPr>
        </p:nvSpPr>
        <p:spPr>
          <a:xfrm>
            <a:off x="553570" y="1466601"/>
            <a:ext cx="11084859" cy="1186769"/>
          </a:xfrm>
        </p:spPr>
        <p:txBody>
          <a:bodyPr>
            <a:normAutofit lnSpcReduction="10000"/>
          </a:bodyPr>
          <a:lstStyle/>
          <a:p>
            <a:r>
              <a:rPr lang="en-US" sz="2800" dirty="0"/>
              <a:t>District 7 linked crash data with continuous friction measurements and road safety assessments to select intersections for High Friction Surface Treatment (HFST)</a:t>
            </a:r>
          </a:p>
          <a:p>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Pilot SCRIM Data Applications in D7</a:t>
            </a:r>
          </a:p>
        </p:txBody>
      </p:sp>
      <p:pic>
        <p:nvPicPr>
          <p:cNvPr id="2" name="Picture 1">
            <a:extLst>
              <a:ext uri="{FF2B5EF4-FFF2-40B4-BE49-F238E27FC236}">
                <a16:creationId xmlns:a16="http://schemas.microsoft.com/office/drawing/2014/main" id="{917377FD-7E58-79BE-DE11-66018A0E89FB}"/>
              </a:ext>
            </a:extLst>
          </p:cNvPr>
          <p:cNvPicPr>
            <a:picLocks noChangeAspect="1"/>
          </p:cNvPicPr>
          <p:nvPr/>
        </p:nvPicPr>
        <p:blipFill rotWithShape="1">
          <a:blip r:embed="rId4"/>
          <a:srcRect t="27046" b="741"/>
          <a:stretch/>
        </p:blipFill>
        <p:spPr>
          <a:xfrm>
            <a:off x="869502" y="2683946"/>
            <a:ext cx="9214939" cy="3767677"/>
          </a:xfrm>
          <a:prstGeom prst="rect">
            <a:avLst/>
          </a:prstGeom>
        </p:spPr>
      </p:pic>
    </p:spTree>
    <p:extLst>
      <p:ext uri="{BB962C8B-B14F-4D97-AF65-F5344CB8AC3E}">
        <p14:creationId xmlns:p14="http://schemas.microsoft.com/office/powerpoint/2010/main" val="16393961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0579DDD-638A-E7D1-AEF8-BD8D60A28E9E}"/>
              </a:ext>
            </a:extLst>
          </p:cNvPr>
          <p:cNvSpPr>
            <a:spLocks noGrp="1"/>
          </p:cNvSpPr>
          <p:nvPr>
            <p:ph sz="half" idx="1"/>
          </p:nvPr>
        </p:nvSpPr>
        <p:spPr>
          <a:xfrm>
            <a:off x="553571" y="1795244"/>
            <a:ext cx="7868976" cy="4656637"/>
          </a:xfrm>
        </p:spPr>
        <p:txBody>
          <a:bodyPr>
            <a:normAutofit/>
          </a:bodyPr>
          <a:lstStyle/>
          <a:p>
            <a:pPr>
              <a:lnSpc>
                <a:spcPct val="70000"/>
              </a:lnSpc>
              <a:spcAft>
                <a:spcPts val="600"/>
              </a:spcAft>
            </a:pPr>
            <a:r>
              <a:rPr lang="en-US" dirty="0"/>
              <a:t>High Friction Surface Treatment (HFST):</a:t>
            </a:r>
          </a:p>
          <a:p>
            <a:pPr marL="685800" lvl="2">
              <a:lnSpc>
                <a:spcPct val="70000"/>
              </a:lnSpc>
              <a:spcBef>
                <a:spcPts val="1000"/>
              </a:spcBef>
              <a:spcAft>
                <a:spcPts val="300"/>
              </a:spcAft>
            </a:pPr>
            <a:r>
              <a:rPr lang="en-US" sz="2400" dirty="0"/>
              <a:t>The application of very high-quality aggregate to the pavement using a polymer binder to restore and/or maintain pavement friction</a:t>
            </a:r>
          </a:p>
          <a:p>
            <a:pPr marL="685800" lvl="2">
              <a:lnSpc>
                <a:spcPct val="70000"/>
              </a:lnSpc>
              <a:spcBef>
                <a:spcPts val="1000"/>
              </a:spcBef>
              <a:spcAft>
                <a:spcPts val="300"/>
              </a:spcAft>
            </a:pPr>
            <a:r>
              <a:rPr lang="en-US" sz="2400" dirty="0"/>
              <a:t>Helps motorists maintain better control in both dry and wet driving conditions</a:t>
            </a:r>
          </a:p>
          <a:p>
            <a:pPr marL="685800" lvl="2">
              <a:lnSpc>
                <a:spcPct val="70000"/>
              </a:lnSpc>
              <a:spcBef>
                <a:spcPts val="1000"/>
              </a:spcBef>
              <a:spcAft>
                <a:spcPts val="300"/>
              </a:spcAft>
            </a:pPr>
            <a:r>
              <a:rPr lang="en-US" sz="2400" dirty="0"/>
              <a:t>Reduces stopping distance</a:t>
            </a:r>
          </a:p>
          <a:p>
            <a:pPr marL="685800" lvl="2">
              <a:lnSpc>
                <a:spcPct val="70000"/>
              </a:lnSpc>
              <a:spcBef>
                <a:spcPts val="1000"/>
              </a:spcBef>
              <a:spcAft>
                <a:spcPts val="300"/>
              </a:spcAft>
            </a:pPr>
            <a:r>
              <a:rPr lang="en-US" sz="2400" dirty="0"/>
              <a:t>Increase expected stopping behaviors (stop before stop bar)</a:t>
            </a:r>
          </a:p>
          <a:p>
            <a:pPr marL="685800" lvl="2">
              <a:lnSpc>
                <a:spcPct val="70000"/>
              </a:lnSpc>
              <a:spcBef>
                <a:spcPts val="1000"/>
              </a:spcBef>
              <a:spcAft>
                <a:spcPts val="300"/>
              </a:spcAft>
            </a:pPr>
            <a:r>
              <a:rPr lang="en-US" sz="2400" dirty="0"/>
              <a:t>Reduce improper stopping behaviors (occupancy crosswalks)</a:t>
            </a:r>
          </a:p>
          <a:p>
            <a:pPr marL="685800" lvl="2">
              <a:lnSpc>
                <a:spcPct val="70000"/>
              </a:lnSpc>
              <a:spcBef>
                <a:spcPts val="1000"/>
              </a:spcBef>
              <a:spcAft>
                <a:spcPts val="300"/>
              </a:spcAft>
            </a:pPr>
            <a:r>
              <a:rPr lang="en-US" sz="2400" dirty="0"/>
              <a:t>Reduce the risk of vehicle-pedestrian conflicts</a:t>
            </a:r>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Utilizing SCRIM Data for Targeted HFST</a:t>
            </a:r>
          </a:p>
        </p:txBody>
      </p:sp>
      <p:pic>
        <p:nvPicPr>
          <p:cNvPr id="2" name="Picture 1">
            <a:extLst>
              <a:ext uri="{FF2B5EF4-FFF2-40B4-BE49-F238E27FC236}">
                <a16:creationId xmlns:a16="http://schemas.microsoft.com/office/drawing/2014/main" id="{4D913B9F-34F8-94C7-6F15-D14B37FBB2A7}"/>
              </a:ext>
            </a:extLst>
          </p:cNvPr>
          <p:cNvPicPr>
            <a:picLocks noChangeAspect="1"/>
          </p:cNvPicPr>
          <p:nvPr/>
        </p:nvPicPr>
        <p:blipFill rotWithShape="1">
          <a:blip r:embed="rId3"/>
          <a:srcRect l="50000"/>
          <a:stretch/>
        </p:blipFill>
        <p:spPr>
          <a:xfrm>
            <a:off x="8369079" y="1400793"/>
            <a:ext cx="3822921" cy="2183162"/>
          </a:xfrm>
          <a:prstGeom prst="rect">
            <a:avLst/>
          </a:prstGeom>
        </p:spPr>
      </p:pic>
      <p:pic>
        <p:nvPicPr>
          <p:cNvPr id="7" name="Picture 6">
            <a:extLst>
              <a:ext uri="{FF2B5EF4-FFF2-40B4-BE49-F238E27FC236}">
                <a16:creationId xmlns:a16="http://schemas.microsoft.com/office/drawing/2014/main" id="{C195CFDE-1709-5305-FAE6-E6D1C1AA3990}"/>
              </a:ext>
            </a:extLst>
          </p:cNvPr>
          <p:cNvPicPr>
            <a:picLocks noChangeAspect="1"/>
          </p:cNvPicPr>
          <p:nvPr/>
        </p:nvPicPr>
        <p:blipFill rotWithShape="1">
          <a:blip r:embed="rId4"/>
          <a:srcRect l="3451" t="6628" r="3436" b="4324"/>
          <a:stretch/>
        </p:blipFill>
        <p:spPr>
          <a:xfrm>
            <a:off x="8436477" y="3599113"/>
            <a:ext cx="3755523" cy="2469845"/>
          </a:xfrm>
          <a:prstGeom prst="rect">
            <a:avLst/>
          </a:prstGeom>
        </p:spPr>
      </p:pic>
    </p:spTree>
    <p:extLst>
      <p:ext uri="{BB962C8B-B14F-4D97-AF65-F5344CB8AC3E}">
        <p14:creationId xmlns:p14="http://schemas.microsoft.com/office/powerpoint/2010/main" val="27531602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District 7 Targeted HFST Projects</a:t>
            </a:r>
          </a:p>
        </p:txBody>
      </p:sp>
      <p:pic>
        <p:nvPicPr>
          <p:cNvPr id="2" name="Picture 1">
            <a:extLst>
              <a:ext uri="{FF2B5EF4-FFF2-40B4-BE49-F238E27FC236}">
                <a16:creationId xmlns:a16="http://schemas.microsoft.com/office/drawing/2014/main" id="{722D77C0-A51F-4514-4174-929B3040AED6}"/>
              </a:ext>
            </a:extLst>
          </p:cNvPr>
          <p:cNvPicPr>
            <a:picLocks noChangeAspect="1"/>
          </p:cNvPicPr>
          <p:nvPr/>
        </p:nvPicPr>
        <p:blipFill rotWithShape="1">
          <a:blip r:embed="rId3"/>
          <a:srcRect l="43014" t="10643" r="3004" b="8947"/>
          <a:stretch/>
        </p:blipFill>
        <p:spPr>
          <a:xfrm>
            <a:off x="7434063" y="1558084"/>
            <a:ext cx="4757937" cy="4308118"/>
          </a:xfrm>
          <a:prstGeom prst="rect">
            <a:avLst/>
          </a:prstGeom>
        </p:spPr>
      </p:pic>
      <p:sp>
        <p:nvSpPr>
          <p:cNvPr id="7" name="Freeform: Shape 6">
            <a:extLst>
              <a:ext uri="{FF2B5EF4-FFF2-40B4-BE49-F238E27FC236}">
                <a16:creationId xmlns:a16="http://schemas.microsoft.com/office/drawing/2014/main" id="{0F3237D1-9DE5-60DF-56CE-1207255F5CFD}"/>
              </a:ext>
            </a:extLst>
          </p:cNvPr>
          <p:cNvSpPr/>
          <p:nvPr/>
        </p:nvSpPr>
        <p:spPr>
          <a:xfrm>
            <a:off x="622300" y="1558084"/>
            <a:ext cx="6699157" cy="1477698"/>
          </a:xfrm>
          <a:custGeom>
            <a:avLst/>
            <a:gdLst>
              <a:gd name="connsiteX0" fmla="*/ 0 w 10451074"/>
              <a:gd name="connsiteY0" fmla="*/ 221817 h 1330875"/>
              <a:gd name="connsiteX1" fmla="*/ 221817 w 10451074"/>
              <a:gd name="connsiteY1" fmla="*/ 0 h 1330875"/>
              <a:gd name="connsiteX2" fmla="*/ 10229257 w 10451074"/>
              <a:gd name="connsiteY2" fmla="*/ 0 h 1330875"/>
              <a:gd name="connsiteX3" fmla="*/ 10451074 w 10451074"/>
              <a:gd name="connsiteY3" fmla="*/ 221817 h 1330875"/>
              <a:gd name="connsiteX4" fmla="*/ 10451074 w 10451074"/>
              <a:gd name="connsiteY4" fmla="*/ 1109058 h 1330875"/>
              <a:gd name="connsiteX5" fmla="*/ 10229257 w 10451074"/>
              <a:gd name="connsiteY5" fmla="*/ 1330875 h 1330875"/>
              <a:gd name="connsiteX6" fmla="*/ 221817 w 10451074"/>
              <a:gd name="connsiteY6" fmla="*/ 1330875 h 1330875"/>
              <a:gd name="connsiteX7" fmla="*/ 0 w 10451074"/>
              <a:gd name="connsiteY7" fmla="*/ 1109058 h 1330875"/>
              <a:gd name="connsiteX8" fmla="*/ 0 w 10451074"/>
              <a:gd name="connsiteY8" fmla="*/ 221817 h 1330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51074" h="1330875">
                <a:moveTo>
                  <a:pt x="0" y="221817"/>
                </a:moveTo>
                <a:cubicBezTo>
                  <a:pt x="0" y="99311"/>
                  <a:pt x="99311" y="0"/>
                  <a:pt x="221817" y="0"/>
                </a:cubicBezTo>
                <a:lnTo>
                  <a:pt x="10229257" y="0"/>
                </a:lnTo>
                <a:cubicBezTo>
                  <a:pt x="10351763" y="0"/>
                  <a:pt x="10451074" y="99311"/>
                  <a:pt x="10451074" y="221817"/>
                </a:cubicBezTo>
                <a:lnTo>
                  <a:pt x="10451074" y="1109058"/>
                </a:lnTo>
                <a:cubicBezTo>
                  <a:pt x="10451074" y="1231564"/>
                  <a:pt x="10351763" y="1330875"/>
                  <a:pt x="10229257" y="1330875"/>
                </a:cubicBezTo>
                <a:lnTo>
                  <a:pt x="221817" y="1330875"/>
                </a:lnTo>
                <a:cubicBezTo>
                  <a:pt x="99311" y="1330875"/>
                  <a:pt x="0" y="1231564"/>
                  <a:pt x="0" y="1109058"/>
                </a:cubicBezTo>
                <a:lnTo>
                  <a:pt x="0" y="221817"/>
                </a:lnTo>
                <a:close/>
              </a:path>
            </a:pathLst>
          </a:custGeom>
          <a:solidFill>
            <a:srgbClr val="D0D8E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6408" tIns="91440" rIns="156408"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HFST projects were then constructed at</a:t>
            </a:r>
            <a:r>
              <a:rPr lang="en-US" sz="2400" dirty="0">
                <a:solidFill>
                  <a:schemeClr val="tx1"/>
                </a:solidFill>
              </a:rPr>
              <a:t> many intersections and curves </a:t>
            </a:r>
            <a:r>
              <a:rPr lang="en-US" sz="2400" kern="1200" dirty="0">
                <a:solidFill>
                  <a:schemeClr val="tx1"/>
                </a:solidFill>
              </a:rPr>
              <a:t>through various contracting methods - </a:t>
            </a:r>
            <a:r>
              <a:rPr lang="en-US" sz="2400" b="1" kern="1200" dirty="0">
                <a:solidFill>
                  <a:schemeClr val="tx1"/>
                </a:solidFill>
              </a:rPr>
              <a:t>Fast Response, Design-Build Pushbutton &amp; Work Program</a:t>
            </a:r>
            <a:endParaRPr lang="en-US" sz="2400" kern="1200" dirty="0">
              <a:solidFill>
                <a:schemeClr val="tx1"/>
              </a:solidFill>
            </a:endParaRPr>
          </a:p>
        </p:txBody>
      </p:sp>
      <p:sp>
        <p:nvSpPr>
          <p:cNvPr id="8" name="Freeform: Shape 7">
            <a:extLst>
              <a:ext uri="{FF2B5EF4-FFF2-40B4-BE49-F238E27FC236}">
                <a16:creationId xmlns:a16="http://schemas.microsoft.com/office/drawing/2014/main" id="{5AE12767-E586-1DE6-4507-1A94691AB125}"/>
              </a:ext>
            </a:extLst>
          </p:cNvPr>
          <p:cNvSpPr/>
          <p:nvPr/>
        </p:nvSpPr>
        <p:spPr>
          <a:xfrm>
            <a:off x="356117" y="3124682"/>
            <a:ext cx="6932320" cy="3081372"/>
          </a:xfrm>
          <a:custGeom>
            <a:avLst/>
            <a:gdLst>
              <a:gd name="connsiteX0" fmla="*/ 0 w 10451074"/>
              <a:gd name="connsiteY0" fmla="*/ 0 h 2758274"/>
              <a:gd name="connsiteX1" fmla="*/ 10451074 w 10451074"/>
              <a:gd name="connsiteY1" fmla="*/ 0 h 2758274"/>
              <a:gd name="connsiteX2" fmla="*/ 10451074 w 10451074"/>
              <a:gd name="connsiteY2" fmla="*/ 2758274 h 2758274"/>
              <a:gd name="connsiteX3" fmla="*/ 0 w 10451074"/>
              <a:gd name="connsiteY3" fmla="*/ 2758274 h 2758274"/>
              <a:gd name="connsiteX4" fmla="*/ 0 w 10451074"/>
              <a:gd name="connsiteY4" fmla="*/ 0 h 275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1074" h="2758274">
                <a:moveTo>
                  <a:pt x="0" y="0"/>
                </a:moveTo>
                <a:lnTo>
                  <a:pt x="10451074" y="0"/>
                </a:lnTo>
                <a:lnTo>
                  <a:pt x="10451074" y="2758274"/>
                </a:lnTo>
                <a:lnTo>
                  <a:pt x="0" y="27582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31822" tIns="22860" rIns="128016" bIns="22860" numCol="2" spcCol="1270" anchor="t" anchorCtr="0">
            <a:noAutofit/>
          </a:bodyPr>
          <a:lstStyle/>
          <a:p>
            <a:pPr marL="0" lvl="1" algn="l" defTabSz="800100">
              <a:lnSpc>
                <a:spcPct val="90000"/>
              </a:lnSpc>
              <a:spcBef>
                <a:spcPct val="0"/>
              </a:spcBef>
              <a:spcAft>
                <a:spcPct val="20000"/>
              </a:spcAft>
            </a:pPr>
            <a:r>
              <a:rPr lang="en-US" sz="2000" b="1" dirty="0">
                <a:solidFill>
                  <a:schemeClr val="tx1"/>
                </a:solidFill>
              </a:rPr>
              <a:t>Intersections</a:t>
            </a:r>
          </a:p>
          <a:p>
            <a:pPr marL="171450" lvl="1" indent="-171450" algn="l" defTabSz="800100">
              <a:lnSpc>
                <a:spcPct val="90000"/>
              </a:lnSpc>
              <a:spcBef>
                <a:spcPct val="0"/>
              </a:spcBef>
              <a:spcAft>
                <a:spcPct val="20000"/>
              </a:spcAft>
              <a:buChar char="•"/>
            </a:pPr>
            <a:r>
              <a:rPr lang="en-US" dirty="0">
                <a:solidFill>
                  <a:schemeClr val="tx1"/>
                </a:solidFill>
              </a:rPr>
              <a:t>Hillsborough Avenue at                 Central Avenue (2020)</a:t>
            </a:r>
          </a:p>
          <a:p>
            <a:pPr marL="171450" lvl="1" indent="-171450" defTabSz="800100">
              <a:lnSpc>
                <a:spcPct val="90000"/>
              </a:lnSpc>
              <a:spcBef>
                <a:spcPct val="0"/>
              </a:spcBef>
              <a:spcAft>
                <a:spcPct val="20000"/>
              </a:spcAft>
              <a:buFontTx/>
              <a:buChar char="•"/>
            </a:pPr>
            <a:r>
              <a:rPr lang="en-US" dirty="0">
                <a:solidFill>
                  <a:schemeClr val="tx1"/>
                </a:solidFill>
              </a:rPr>
              <a:t>Hillsborough Avenue at                Sheldon Street (2020)</a:t>
            </a:r>
          </a:p>
          <a:p>
            <a:pPr marL="171450" lvl="1" indent="-171450" defTabSz="800100">
              <a:lnSpc>
                <a:spcPct val="90000"/>
              </a:lnSpc>
              <a:spcBef>
                <a:spcPct val="0"/>
              </a:spcBef>
              <a:spcAft>
                <a:spcPct val="20000"/>
              </a:spcAft>
              <a:buFontTx/>
              <a:buChar char="•"/>
            </a:pPr>
            <a:r>
              <a:rPr lang="en-US" dirty="0">
                <a:solidFill>
                  <a:schemeClr val="tx1"/>
                </a:solidFill>
              </a:rPr>
              <a:t>Hillsborough Avenue at                   Lagoon Street (2020)</a:t>
            </a:r>
          </a:p>
          <a:p>
            <a:pPr marL="171450" lvl="1" indent="-171450" defTabSz="800100">
              <a:lnSpc>
                <a:spcPct val="90000"/>
              </a:lnSpc>
              <a:spcBef>
                <a:spcPct val="0"/>
              </a:spcBef>
              <a:spcAft>
                <a:spcPct val="20000"/>
              </a:spcAft>
              <a:buFontTx/>
              <a:buChar char="•"/>
            </a:pPr>
            <a:r>
              <a:rPr lang="en-US" dirty="0">
                <a:solidFill>
                  <a:schemeClr val="tx1"/>
                </a:solidFill>
              </a:rPr>
              <a:t>Hillsborough Avenue at                  George Road (2022)</a:t>
            </a:r>
          </a:p>
          <a:p>
            <a:pPr marL="171450" lvl="1" indent="-171450" defTabSz="800100">
              <a:lnSpc>
                <a:spcPct val="90000"/>
              </a:lnSpc>
              <a:spcBef>
                <a:spcPct val="0"/>
              </a:spcBef>
              <a:spcAft>
                <a:spcPct val="20000"/>
              </a:spcAft>
              <a:buFontTx/>
              <a:buChar char="•"/>
            </a:pPr>
            <a:r>
              <a:rPr lang="en-US" dirty="0">
                <a:solidFill>
                  <a:schemeClr val="tx1"/>
                </a:solidFill>
              </a:rPr>
              <a:t>US 301 at Stacy Road (2022)</a:t>
            </a:r>
          </a:p>
          <a:p>
            <a:pPr marL="171450" lvl="1" indent="-171450" defTabSz="800100">
              <a:lnSpc>
                <a:spcPct val="90000"/>
              </a:lnSpc>
              <a:spcBef>
                <a:spcPct val="0"/>
              </a:spcBef>
              <a:spcAft>
                <a:spcPct val="20000"/>
              </a:spcAft>
              <a:buFontTx/>
              <a:buChar char="•"/>
            </a:pPr>
            <a:endParaRPr lang="en-US" dirty="0">
              <a:solidFill>
                <a:schemeClr val="tx1"/>
              </a:solidFill>
            </a:endParaRPr>
          </a:p>
          <a:p>
            <a:pPr marL="171450" lvl="1" indent="-171450" defTabSz="800100">
              <a:lnSpc>
                <a:spcPct val="90000"/>
              </a:lnSpc>
              <a:spcBef>
                <a:spcPct val="0"/>
              </a:spcBef>
              <a:spcAft>
                <a:spcPct val="20000"/>
              </a:spcAft>
              <a:buFontTx/>
              <a:buChar char="•"/>
            </a:pPr>
            <a:endParaRPr lang="en-US" dirty="0">
              <a:solidFill>
                <a:schemeClr val="tx1"/>
              </a:solidFill>
            </a:endParaRPr>
          </a:p>
          <a:p>
            <a:pPr marL="0" lvl="1" defTabSz="800100">
              <a:lnSpc>
                <a:spcPct val="90000"/>
              </a:lnSpc>
              <a:spcBef>
                <a:spcPct val="0"/>
              </a:spcBef>
              <a:spcAft>
                <a:spcPct val="20000"/>
              </a:spcAft>
            </a:pPr>
            <a:endParaRPr lang="en-US" b="1" dirty="0">
              <a:solidFill>
                <a:schemeClr val="tx1"/>
              </a:solidFill>
            </a:endParaRPr>
          </a:p>
          <a:p>
            <a:pPr marL="0" lvl="1" defTabSz="800100">
              <a:lnSpc>
                <a:spcPct val="90000"/>
              </a:lnSpc>
              <a:spcBef>
                <a:spcPct val="0"/>
              </a:spcBef>
              <a:spcAft>
                <a:spcPct val="20000"/>
              </a:spcAft>
            </a:pPr>
            <a:r>
              <a:rPr lang="en-US" sz="2000" b="1" dirty="0">
                <a:solidFill>
                  <a:schemeClr val="tx1"/>
                </a:solidFill>
              </a:rPr>
              <a:t>Curves</a:t>
            </a:r>
          </a:p>
          <a:p>
            <a:pPr marL="171450" lvl="1" indent="-171450" algn="l" defTabSz="800100">
              <a:lnSpc>
                <a:spcPct val="90000"/>
              </a:lnSpc>
              <a:spcBef>
                <a:spcPct val="0"/>
              </a:spcBef>
              <a:spcAft>
                <a:spcPct val="20000"/>
              </a:spcAft>
              <a:buChar char="•"/>
            </a:pPr>
            <a:r>
              <a:rPr lang="en-US" dirty="0">
                <a:solidFill>
                  <a:schemeClr val="tx1"/>
                </a:solidFill>
              </a:rPr>
              <a:t>NB SR 589 Off Ramp at Independence Parkway (2021)</a:t>
            </a:r>
          </a:p>
          <a:p>
            <a:pPr marL="171450" lvl="1" indent="-171450" defTabSz="800100">
              <a:lnSpc>
                <a:spcPct val="90000"/>
              </a:lnSpc>
              <a:spcBef>
                <a:spcPct val="0"/>
              </a:spcBef>
              <a:spcAft>
                <a:spcPct val="20000"/>
              </a:spcAft>
              <a:buFontTx/>
              <a:buChar char="•"/>
            </a:pPr>
            <a:r>
              <a:rPr lang="en-US" dirty="0">
                <a:solidFill>
                  <a:schemeClr val="tx1"/>
                </a:solidFill>
              </a:rPr>
              <a:t>SB SR 589 On Ramp at Independence Parkway (2021)</a:t>
            </a:r>
          </a:p>
          <a:p>
            <a:pPr marL="171450" lvl="1" indent="-171450" algn="l" defTabSz="800100">
              <a:lnSpc>
                <a:spcPct val="90000"/>
              </a:lnSpc>
              <a:spcBef>
                <a:spcPct val="0"/>
              </a:spcBef>
              <a:spcAft>
                <a:spcPct val="20000"/>
              </a:spcAft>
              <a:buChar char="•"/>
            </a:pPr>
            <a:r>
              <a:rPr lang="en-US" dirty="0">
                <a:solidFill>
                  <a:schemeClr val="tx1"/>
                </a:solidFill>
              </a:rPr>
              <a:t>US 41 (Tamiami Trail) South of        SR 674 (College Avenue) (2022)</a:t>
            </a:r>
          </a:p>
          <a:p>
            <a:pPr marL="171450" lvl="1" indent="-171450" defTabSz="800100">
              <a:lnSpc>
                <a:spcPct val="90000"/>
              </a:lnSpc>
              <a:spcBef>
                <a:spcPct val="0"/>
              </a:spcBef>
              <a:spcAft>
                <a:spcPct val="20000"/>
              </a:spcAft>
              <a:buFontTx/>
              <a:buChar char="•"/>
            </a:pPr>
            <a:r>
              <a:rPr lang="en-US" dirty="0">
                <a:solidFill>
                  <a:schemeClr val="tx1"/>
                </a:solidFill>
              </a:rPr>
              <a:t>Memorial Highway at Spruce Street (2022)</a:t>
            </a:r>
          </a:p>
          <a:p>
            <a:pPr marL="171450" lvl="1" indent="-171450" defTabSz="800100">
              <a:lnSpc>
                <a:spcPct val="90000"/>
              </a:lnSpc>
              <a:spcBef>
                <a:spcPct val="0"/>
              </a:spcBef>
              <a:spcAft>
                <a:spcPct val="20000"/>
              </a:spcAft>
              <a:buFontTx/>
              <a:buChar char="•"/>
            </a:pPr>
            <a:r>
              <a:rPr lang="en-US" dirty="0">
                <a:solidFill>
                  <a:schemeClr val="tx1"/>
                </a:solidFill>
              </a:rPr>
              <a:t>USB 41 near Hemlock Street (2022)</a:t>
            </a:r>
          </a:p>
          <a:p>
            <a:pPr marL="171450" lvl="1" indent="-171450" algn="l" defTabSz="800100">
              <a:lnSpc>
                <a:spcPct val="90000"/>
              </a:lnSpc>
              <a:spcBef>
                <a:spcPct val="0"/>
              </a:spcBef>
              <a:spcAft>
                <a:spcPct val="20000"/>
              </a:spcAft>
              <a:buChar char="•"/>
            </a:pPr>
            <a:endParaRPr lang="en-US" dirty="0">
              <a:solidFill>
                <a:schemeClr val="tx1"/>
              </a:solidFill>
            </a:endParaRPr>
          </a:p>
        </p:txBody>
      </p:sp>
    </p:spTree>
    <p:extLst>
      <p:ext uri="{BB962C8B-B14F-4D97-AF65-F5344CB8AC3E}">
        <p14:creationId xmlns:p14="http://schemas.microsoft.com/office/powerpoint/2010/main" val="15502274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D7 Districtwide SCRIM Pilot Project Results</a:t>
            </a:r>
          </a:p>
        </p:txBody>
      </p:sp>
      <p:pic>
        <p:nvPicPr>
          <p:cNvPr id="2" name="Picture 1">
            <a:extLst>
              <a:ext uri="{FF2B5EF4-FFF2-40B4-BE49-F238E27FC236}">
                <a16:creationId xmlns:a16="http://schemas.microsoft.com/office/drawing/2014/main" id="{EE493F28-4E1C-4971-8A1D-5153495F9098}"/>
              </a:ext>
            </a:extLst>
          </p:cNvPr>
          <p:cNvPicPr>
            <a:picLocks noChangeAspect="1"/>
          </p:cNvPicPr>
          <p:nvPr/>
        </p:nvPicPr>
        <p:blipFill>
          <a:blip r:embed="rId3"/>
          <a:stretch>
            <a:fillRect/>
          </a:stretch>
        </p:blipFill>
        <p:spPr>
          <a:xfrm>
            <a:off x="407667" y="1395833"/>
            <a:ext cx="9531148" cy="4972473"/>
          </a:xfrm>
          <a:prstGeom prst="rect">
            <a:avLst/>
          </a:prstGeom>
        </p:spPr>
      </p:pic>
    </p:spTree>
    <p:extLst>
      <p:ext uri="{BB962C8B-B14F-4D97-AF65-F5344CB8AC3E}">
        <p14:creationId xmlns:p14="http://schemas.microsoft.com/office/powerpoint/2010/main" val="15584746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CEDDF-3A3C-0C3F-0B4A-E3D636A51C7C}"/>
              </a:ext>
            </a:extLst>
          </p:cNvPr>
          <p:cNvSpPr>
            <a:spLocks noGrp="1"/>
          </p:cNvSpPr>
          <p:nvPr>
            <p:ph type="title"/>
          </p:nvPr>
        </p:nvSpPr>
        <p:spPr>
          <a:xfrm>
            <a:off x="0" y="0"/>
            <a:ext cx="12191999" cy="1178011"/>
          </a:xfrm>
        </p:spPr>
        <p:txBody>
          <a:bodyPr>
            <a:normAutofit/>
          </a:bodyPr>
          <a:lstStyle/>
          <a:p>
            <a:pPr algn="ctr"/>
            <a:endParaRPr lang="en-US" dirty="0"/>
          </a:p>
        </p:txBody>
      </p:sp>
      <p:sp>
        <p:nvSpPr>
          <p:cNvPr id="4" name="Slide Number Placeholder 3">
            <a:extLst>
              <a:ext uri="{FF2B5EF4-FFF2-40B4-BE49-F238E27FC236}">
                <a16:creationId xmlns:a16="http://schemas.microsoft.com/office/drawing/2014/main" id="{DE5FE48D-0ABA-8155-AC6C-7277C1FC9DA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F894DDA-CED4-4793-8974-3E6BDB5749C8}" type="slidenum">
              <a:rPr kumimoji="0" lang="en-US" sz="14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0F89C964-5060-DEA1-94CB-261D50E7AD0A}"/>
              </a:ext>
            </a:extLst>
          </p:cNvPr>
          <p:cNvSpPr/>
          <p:nvPr/>
        </p:nvSpPr>
        <p:spPr>
          <a:xfrm>
            <a:off x="9925050" y="3743325"/>
            <a:ext cx="127000" cy="180975"/>
          </a:xfrm>
          <a:prstGeom prst="rect">
            <a:avLst/>
          </a:prstGeom>
          <a:solidFill>
            <a:srgbClr val="EFEFEF"/>
          </a:solidFill>
          <a:ln>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CA7E22F2-497B-1ABC-C6BC-715FF40E17AE}"/>
              </a:ext>
            </a:extLst>
          </p:cNvPr>
          <p:cNvSpPr/>
          <p:nvPr/>
        </p:nvSpPr>
        <p:spPr>
          <a:xfrm>
            <a:off x="9967912" y="3833812"/>
            <a:ext cx="168275" cy="180975"/>
          </a:xfrm>
          <a:prstGeom prst="rect">
            <a:avLst/>
          </a:prstGeom>
          <a:solidFill>
            <a:srgbClr val="EFEFEF"/>
          </a:solidFill>
          <a:ln>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aphicFrame>
        <p:nvGraphicFramePr>
          <p:cNvPr id="6" name="Diagram 5">
            <a:extLst>
              <a:ext uri="{FF2B5EF4-FFF2-40B4-BE49-F238E27FC236}">
                <a16:creationId xmlns:a16="http://schemas.microsoft.com/office/drawing/2014/main" id="{61DE8F65-55B8-791D-A4A1-58B3592342FA}"/>
              </a:ext>
            </a:extLst>
          </p:cNvPr>
          <p:cNvGraphicFramePr/>
          <p:nvPr>
            <p:extLst>
              <p:ext uri="{D42A27DB-BD31-4B8C-83A1-F6EECF244321}">
                <p14:modId xmlns:p14="http://schemas.microsoft.com/office/powerpoint/2010/main" val="821644992"/>
              </p:ext>
            </p:extLst>
          </p:nvPr>
        </p:nvGraphicFramePr>
        <p:xfrm>
          <a:off x="210646" y="1478449"/>
          <a:ext cx="7145387" cy="44935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a:extLst>
              <a:ext uri="{FF2B5EF4-FFF2-40B4-BE49-F238E27FC236}">
                <a16:creationId xmlns:a16="http://schemas.microsoft.com/office/drawing/2014/main" id="{B2087C68-C24D-4EDC-CACB-578BD330F608}"/>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501126" y="1463830"/>
            <a:ext cx="4690873" cy="47107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ED6ACBA-669B-55DA-1FED-5B28FB58179A}"/>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50FEEE62-DC60-8B8F-3D5E-3EA3CFFC531F}"/>
              </a:ext>
            </a:extLst>
          </p:cNvPr>
          <p:cNvSpPr txBox="1">
            <a:spLocks/>
          </p:cNvSpPr>
          <p:nvPr/>
        </p:nvSpPr>
        <p:spPr>
          <a:xfrm>
            <a:off x="381000" y="64515"/>
            <a:ext cx="11430000" cy="10972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Presentation Outline:</a:t>
            </a:r>
          </a:p>
        </p:txBody>
      </p:sp>
      <p:pic>
        <p:nvPicPr>
          <p:cNvPr id="8" name="Picture 7">
            <a:extLst>
              <a:ext uri="{FF2B5EF4-FFF2-40B4-BE49-F238E27FC236}">
                <a16:creationId xmlns:a16="http://schemas.microsoft.com/office/drawing/2014/main" id="{288B7A71-23E0-84CF-19B1-BACF06BAA2C0}"/>
              </a:ext>
            </a:extLst>
          </p:cNvPr>
          <p:cNvPicPr>
            <a:picLocks noChangeAspect="1"/>
          </p:cNvPicPr>
          <p:nvPr/>
        </p:nvPicPr>
        <p:blipFill>
          <a:blip r:embed="rId8"/>
          <a:stretch>
            <a:fillRect/>
          </a:stretch>
        </p:blipFill>
        <p:spPr>
          <a:xfrm>
            <a:off x="10084441" y="6068959"/>
            <a:ext cx="1961933" cy="413238"/>
          </a:xfrm>
          <a:prstGeom prst="rect">
            <a:avLst/>
          </a:prstGeom>
        </p:spPr>
      </p:pic>
      <p:sp>
        <p:nvSpPr>
          <p:cNvPr id="9" name="Rectangle 8">
            <a:extLst>
              <a:ext uri="{FF2B5EF4-FFF2-40B4-BE49-F238E27FC236}">
                <a16:creationId xmlns:a16="http://schemas.microsoft.com/office/drawing/2014/main" id="{1F5D677B-EC31-C679-7D2E-21F5AE8CB9B2}"/>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57B68E3-E3A0-149F-C8E7-89111647E55C}"/>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74007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D7 Districtwide SCRIM Pilot Project Results</a:t>
            </a:r>
          </a:p>
        </p:txBody>
      </p:sp>
      <p:pic>
        <p:nvPicPr>
          <p:cNvPr id="7" name="Picture 6">
            <a:extLst>
              <a:ext uri="{FF2B5EF4-FFF2-40B4-BE49-F238E27FC236}">
                <a16:creationId xmlns:a16="http://schemas.microsoft.com/office/drawing/2014/main" id="{560EE9D4-1C00-23DB-0475-27044A866617}"/>
              </a:ext>
            </a:extLst>
          </p:cNvPr>
          <p:cNvPicPr>
            <a:picLocks noChangeAspect="1"/>
          </p:cNvPicPr>
          <p:nvPr/>
        </p:nvPicPr>
        <p:blipFill>
          <a:blip r:embed="rId3"/>
          <a:stretch>
            <a:fillRect/>
          </a:stretch>
        </p:blipFill>
        <p:spPr>
          <a:xfrm>
            <a:off x="6796727" y="1310790"/>
            <a:ext cx="5349918" cy="5141092"/>
          </a:xfrm>
          <a:prstGeom prst="rect">
            <a:avLst/>
          </a:prstGeom>
        </p:spPr>
      </p:pic>
      <p:sp>
        <p:nvSpPr>
          <p:cNvPr id="8" name="Content Placeholder 2">
            <a:extLst>
              <a:ext uri="{FF2B5EF4-FFF2-40B4-BE49-F238E27FC236}">
                <a16:creationId xmlns:a16="http://schemas.microsoft.com/office/drawing/2014/main" id="{A345C5AB-CBAB-2650-C4D3-EEAAB0ACC96B}"/>
              </a:ext>
            </a:extLst>
          </p:cNvPr>
          <p:cNvSpPr>
            <a:spLocks noGrp="1"/>
          </p:cNvSpPr>
          <p:nvPr>
            <p:ph sz="half" idx="1"/>
          </p:nvPr>
        </p:nvSpPr>
        <p:spPr>
          <a:xfrm>
            <a:off x="553570" y="1466601"/>
            <a:ext cx="6097531" cy="4825142"/>
          </a:xfrm>
        </p:spPr>
        <p:txBody>
          <a:bodyPr>
            <a:normAutofit fontScale="77500" lnSpcReduction="20000"/>
          </a:bodyPr>
          <a:lstStyle/>
          <a:p>
            <a:r>
              <a:rPr lang="en-US" dirty="0"/>
              <a:t>Low AADT locations have disproportionately high crash rates</a:t>
            </a:r>
          </a:p>
          <a:p>
            <a:r>
              <a:rPr lang="en-US" dirty="0"/>
              <a:t>The blue ‘line of best fit’ for all the data indicates an </a:t>
            </a:r>
            <a:r>
              <a:rPr lang="en-US" b="1" dirty="0">
                <a:solidFill>
                  <a:srgbClr val="368D41"/>
                </a:solidFill>
              </a:rPr>
              <a:t>inverse relationship between friction and crash rate</a:t>
            </a:r>
          </a:p>
          <a:p>
            <a:r>
              <a:rPr lang="en-US" dirty="0"/>
              <a:t>The majority of this year’s SCRIM network coverage recorded friction (MSC) values between 40 and 50</a:t>
            </a:r>
          </a:p>
          <a:p>
            <a:r>
              <a:rPr lang="en-US" b="1" dirty="0">
                <a:solidFill>
                  <a:srgbClr val="368D41"/>
                </a:solidFill>
              </a:rPr>
              <a:t>Increases in friction (MSC) and mean profile depth (MPD) result in the largest predicted % decrease in crash rate</a:t>
            </a:r>
            <a:r>
              <a:rPr lang="en-US" dirty="0"/>
              <a:t>, due to the large effect these measures have on roads with disproportionately high crash rates</a:t>
            </a:r>
          </a:p>
          <a:p>
            <a:r>
              <a:rPr lang="en-US" b="1" dirty="0">
                <a:solidFill>
                  <a:srgbClr val="368D41"/>
                </a:solidFill>
              </a:rPr>
              <a:t>Crash rates at or near intersections nearly 3x higher than non-intersections</a:t>
            </a:r>
          </a:p>
          <a:p>
            <a:r>
              <a:rPr lang="en-US" b="1" dirty="0">
                <a:solidFill>
                  <a:srgbClr val="368D41"/>
                </a:solidFill>
              </a:rPr>
              <a:t>Crash rates on inclines are slightly lower than flat roads</a:t>
            </a:r>
          </a:p>
        </p:txBody>
      </p:sp>
    </p:spTree>
    <p:extLst>
      <p:ext uri="{BB962C8B-B14F-4D97-AF65-F5344CB8AC3E}">
        <p14:creationId xmlns:p14="http://schemas.microsoft.com/office/powerpoint/2010/main" val="11505777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D7 DW SCRIM Pilot Results – Friction CMF</a:t>
            </a:r>
          </a:p>
        </p:txBody>
      </p:sp>
      <p:pic>
        <p:nvPicPr>
          <p:cNvPr id="11" name="Content Placeholder 4" descr="A graph of different colored lines&#10;&#10;Description automatically generated">
            <a:extLst>
              <a:ext uri="{FF2B5EF4-FFF2-40B4-BE49-F238E27FC236}">
                <a16:creationId xmlns:a16="http://schemas.microsoft.com/office/drawing/2014/main" id="{D38FC6CF-B437-ED5D-D1FC-E30E0AB771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499" y="2465644"/>
            <a:ext cx="3840480" cy="2743200"/>
          </a:xfrm>
          <a:prstGeom prst="rect">
            <a:avLst/>
          </a:prstGeom>
        </p:spPr>
      </p:pic>
      <p:pic>
        <p:nvPicPr>
          <p:cNvPr id="12" name="Picture 11" descr="A graph of a graph of a road accident&#10;&#10;Description automatically generated with medium confidence">
            <a:extLst>
              <a:ext uri="{FF2B5EF4-FFF2-40B4-BE49-F238E27FC236}">
                <a16:creationId xmlns:a16="http://schemas.microsoft.com/office/drawing/2014/main" id="{ABA18E39-C2A2-E259-9A25-2B0A987BF7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5350" y="2465644"/>
            <a:ext cx="3840480" cy="2743200"/>
          </a:xfrm>
          <a:prstGeom prst="rect">
            <a:avLst/>
          </a:prstGeom>
        </p:spPr>
      </p:pic>
      <p:pic>
        <p:nvPicPr>
          <p:cNvPr id="13" name="Picture 12" descr="A graph of a graph of different colored lines&#10;&#10;Description automatically generated with medium confidence">
            <a:extLst>
              <a:ext uri="{FF2B5EF4-FFF2-40B4-BE49-F238E27FC236}">
                <a16:creationId xmlns:a16="http://schemas.microsoft.com/office/drawing/2014/main" id="{AD957C3F-BA57-A09D-E8F3-48732E00CC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4201" y="2465644"/>
            <a:ext cx="3840480" cy="2743200"/>
          </a:xfrm>
          <a:prstGeom prst="rect">
            <a:avLst/>
          </a:prstGeom>
        </p:spPr>
      </p:pic>
    </p:spTree>
    <p:extLst>
      <p:ext uri="{BB962C8B-B14F-4D97-AF65-F5344CB8AC3E}">
        <p14:creationId xmlns:p14="http://schemas.microsoft.com/office/powerpoint/2010/main" val="17750165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D7 DW SCRIM Pilot Results – Macrotexture CMF</a:t>
            </a:r>
          </a:p>
        </p:txBody>
      </p:sp>
      <p:pic>
        <p:nvPicPr>
          <p:cNvPr id="2" name="Picture 1" descr="A graph of different colored lines&#10;&#10;Description automatically generated">
            <a:extLst>
              <a:ext uri="{FF2B5EF4-FFF2-40B4-BE49-F238E27FC236}">
                <a16:creationId xmlns:a16="http://schemas.microsoft.com/office/drawing/2014/main" id="{98EB553D-3BE7-6C84-FC71-71649C9B3B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685" y="2376363"/>
            <a:ext cx="3840480" cy="2743200"/>
          </a:xfrm>
          <a:prstGeom prst="rect">
            <a:avLst/>
          </a:prstGeom>
        </p:spPr>
      </p:pic>
      <p:pic>
        <p:nvPicPr>
          <p:cNvPr id="3" name="Picture 2" descr="A graph of a graph of a crash type&#10;&#10;Description automatically generated with medium confidence">
            <a:extLst>
              <a:ext uri="{FF2B5EF4-FFF2-40B4-BE49-F238E27FC236}">
                <a16:creationId xmlns:a16="http://schemas.microsoft.com/office/drawing/2014/main" id="{9D0438B3-6758-644F-16D2-1E2C523D52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4128" y="2332255"/>
            <a:ext cx="3840480" cy="2743200"/>
          </a:xfrm>
          <a:prstGeom prst="rect">
            <a:avLst/>
          </a:prstGeom>
        </p:spPr>
      </p:pic>
      <p:pic>
        <p:nvPicPr>
          <p:cNvPr id="7" name="Picture 6" descr="A graph of a graph with numbers and lines&#10;&#10;Description automatically generated with medium confidence">
            <a:extLst>
              <a:ext uri="{FF2B5EF4-FFF2-40B4-BE49-F238E27FC236}">
                <a16:creationId xmlns:a16="http://schemas.microsoft.com/office/drawing/2014/main" id="{B81791BB-3E32-8A8E-5012-C908DEC8FF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3139" y="2376363"/>
            <a:ext cx="3840480" cy="2743200"/>
          </a:xfrm>
          <a:prstGeom prst="rect">
            <a:avLst/>
          </a:prstGeom>
        </p:spPr>
      </p:pic>
    </p:spTree>
    <p:extLst>
      <p:ext uri="{BB962C8B-B14F-4D97-AF65-F5344CB8AC3E}">
        <p14:creationId xmlns:p14="http://schemas.microsoft.com/office/powerpoint/2010/main" val="19918281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D7 Districtwide SCRIM Pilot Project Results</a:t>
            </a:r>
          </a:p>
        </p:txBody>
      </p:sp>
      <p:pic>
        <p:nvPicPr>
          <p:cNvPr id="12" name="Picture 11">
            <a:extLst>
              <a:ext uri="{FF2B5EF4-FFF2-40B4-BE49-F238E27FC236}">
                <a16:creationId xmlns:a16="http://schemas.microsoft.com/office/drawing/2014/main" id="{3873B8B0-45CF-C731-B7B5-1141E9189642}"/>
              </a:ext>
            </a:extLst>
          </p:cNvPr>
          <p:cNvPicPr>
            <a:picLocks noChangeAspect="1"/>
          </p:cNvPicPr>
          <p:nvPr/>
        </p:nvPicPr>
        <p:blipFill>
          <a:blip r:embed="rId3"/>
          <a:stretch>
            <a:fillRect/>
          </a:stretch>
        </p:blipFill>
        <p:spPr>
          <a:xfrm>
            <a:off x="9529895" y="1302725"/>
            <a:ext cx="2454476" cy="4133000"/>
          </a:xfrm>
          <a:prstGeom prst="rect">
            <a:avLst/>
          </a:prstGeom>
        </p:spPr>
      </p:pic>
      <p:sp>
        <p:nvSpPr>
          <p:cNvPr id="13" name="TextBox 12">
            <a:extLst>
              <a:ext uri="{FF2B5EF4-FFF2-40B4-BE49-F238E27FC236}">
                <a16:creationId xmlns:a16="http://schemas.microsoft.com/office/drawing/2014/main" id="{D9D4D642-03E8-5717-F7CE-9A7ADE81B12A}"/>
              </a:ext>
            </a:extLst>
          </p:cNvPr>
          <p:cNvSpPr txBox="1"/>
          <p:nvPr/>
        </p:nvSpPr>
        <p:spPr>
          <a:xfrm>
            <a:off x="9372590" y="5394012"/>
            <a:ext cx="2819410" cy="677108"/>
          </a:xfrm>
          <a:prstGeom prst="rect">
            <a:avLst/>
          </a:prstGeom>
          <a:solidFill>
            <a:schemeClr val="bg1"/>
          </a:solidFill>
        </p:spPr>
        <p:txBody>
          <a:bodyPr wrap="square" rtlCol="0">
            <a:spAutoFit/>
          </a:bodyPr>
          <a:lstStyle/>
          <a:p>
            <a:pPr algn="ctr"/>
            <a:r>
              <a:rPr lang="en-US" sz="1400" dirty="0">
                <a:latin typeface="+mn-lt"/>
              </a:rPr>
              <a:t>Surveyed network where MSC&lt;45</a:t>
            </a:r>
          </a:p>
          <a:p>
            <a:pPr algn="ctr"/>
            <a:r>
              <a:rPr lang="en-US" sz="1200" dirty="0"/>
              <a:t> G</a:t>
            </a:r>
            <a:r>
              <a:rPr lang="en-US" sz="1200" dirty="0">
                <a:latin typeface="+mn-lt"/>
              </a:rPr>
              <a:t>reen lines: MSC 40-45 (poor)</a:t>
            </a:r>
          </a:p>
          <a:p>
            <a:pPr algn="ctr"/>
            <a:r>
              <a:rPr lang="en-US" sz="1200" dirty="0">
                <a:latin typeface="+mn-lt"/>
              </a:rPr>
              <a:t> Blue lines: MSC &lt;40 (very poor)</a:t>
            </a:r>
            <a:endParaRPr lang="en-US" sz="1100" dirty="0"/>
          </a:p>
        </p:txBody>
      </p:sp>
      <p:pic>
        <p:nvPicPr>
          <p:cNvPr id="14" name="Picture 13">
            <a:extLst>
              <a:ext uri="{FF2B5EF4-FFF2-40B4-BE49-F238E27FC236}">
                <a16:creationId xmlns:a16="http://schemas.microsoft.com/office/drawing/2014/main" id="{705294E6-BE97-4B02-3C8A-E2B2E3564093}"/>
              </a:ext>
            </a:extLst>
          </p:cNvPr>
          <p:cNvPicPr>
            <a:picLocks noChangeAspect="1"/>
          </p:cNvPicPr>
          <p:nvPr/>
        </p:nvPicPr>
        <p:blipFill>
          <a:blip r:embed="rId4"/>
          <a:stretch>
            <a:fillRect/>
          </a:stretch>
        </p:blipFill>
        <p:spPr>
          <a:xfrm>
            <a:off x="207629" y="4468390"/>
            <a:ext cx="9002508" cy="1934670"/>
          </a:xfrm>
          <a:prstGeom prst="rect">
            <a:avLst/>
          </a:prstGeom>
        </p:spPr>
      </p:pic>
      <p:sp>
        <p:nvSpPr>
          <p:cNvPr id="15" name="Content Placeholder 2">
            <a:extLst>
              <a:ext uri="{FF2B5EF4-FFF2-40B4-BE49-F238E27FC236}">
                <a16:creationId xmlns:a16="http://schemas.microsoft.com/office/drawing/2014/main" id="{778F781F-8BA6-09A3-A5DB-CF8619A3F338}"/>
              </a:ext>
            </a:extLst>
          </p:cNvPr>
          <p:cNvSpPr>
            <a:spLocks noGrp="1"/>
          </p:cNvSpPr>
          <p:nvPr>
            <p:ph sz="half" idx="1"/>
          </p:nvPr>
        </p:nvSpPr>
        <p:spPr>
          <a:xfrm>
            <a:off x="536743" y="1644668"/>
            <a:ext cx="8830699" cy="3464228"/>
          </a:xfrm>
        </p:spPr>
        <p:txBody>
          <a:bodyPr>
            <a:normAutofit fontScale="55000" lnSpcReduction="20000"/>
          </a:bodyPr>
          <a:lstStyle/>
          <a:p>
            <a:pPr marL="0" indent="0">
              <a:buNone/>
            </a:pPr>
            <a:r>
              <a:rPr lang="en-US" dirty="0"/>
              <a:t>District 7 is utilizing SCRIM data to:</a:t>
            </a:r>
          </a:p>
          <a:p>
            <a:r>
              <a:rPr lang="en-US" dirty="0"/>
              <a:t>Investigate relationships among pavement condition, friction, crashes, and other FDOT big data</a:t>
            </a:r>
          </a:p>
          <a:p>
            <a:r>
              <a:rPr lang="en-US" dirty="0"/>
              <a:t>Identify </a:t>
            </a:r>
            <a:r>
              <a:rPr lang="en-US" b="1" dirty="0">
                <a:solidFill>
                  <a:srgbClr val="368D41"/>
                </a:solidFill>
              </a:rPr>
              <a:t>key locations </a:t>
            </a:r>
            <a:r>
              <a:rPr lang="en-US" dirty="0"/>
              <a:t>(programmed FY26+FY27 resurfacing projects, excessive crash history) with desktop and field road safety assessments (RSAs) for potential safety-focused treatment</a:t>
            </a:r>
          </a:p>
          <a:p>
            <a:r>
              <a:rPr lang="en-US" dirty="0"/>
              <a:t>Develop quantitative relationships for skid related crashes, friction, pavement condition, traffic type, facility type, and weather to predict </a:t>
            </a:r>
            <a:r>
              <a:rPr lang="en-US" b="1" dirty="0">
                <a:solidFill>
                  <a:srgbClr val="368D41"/>
                </a:solidFill>
              </a:rPr>
              <a:t>likelihood of skid related crashes</a:t>
            </a:r>
          </a:p>
          <a:p>
            <a:r>
              <a:rPr lang="en-US" dirty="0"/>
              <a:t>Develop SPFs which can be incorporated into future prioritization processes</a:t>
            </a:r>
          </a:p>
          <a:p>
            <a:r>
              <a:rPr lang="en-US" dirty="0"/>
              <a:t>Estimate benefits/costs of pavement friction improvements to inform pavement friction management strategies</a:t>
            </a:r>
          </a:p>
          <a:p>
            <a:r>
              <a:rPr lang="en-US" dirty="0"/>
              <a:t>Enhance </a:t>
            </a:r>
            <a:r>
              <a:rPr lang="en-US" b="1" dirty="0">
                <a:solidFill>
                  <a:srgbClr val="368D41"/>
                </a:solidFill>
              </a:rPr>
              <a:t>resurfacing project selection and prioritization </a:t>
            </a:r>
            <a:r>
              <a:rPr lang="en-US" dirty="0"/>
              <a:t>which currently uses spot pavement measurements (crack, ride, and rut ratings)</a:t>
            </a:r>
          </a:p>
        </p:txBody>
      </p:sp>
    </p:spTree>
    <p:extLst>
      <p:ext uri="{BB962C8B-B14F-4D97-AF65-F5344CB8AC3E}">
        <p14:creationId xmlns:p14="http://schemas.microsoft.com/office/powerpoint/2010/main" val="17688225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CEDDF-3A3C-0C3F-0B4A-E3D636A51C7C}"/>
              </a:ext>
            </a:extLst>
          </p:cNvPr>
          <p:cNvSpPr>
            <a:spLocks noGrp="1"/>
          </p:cNvSpPr>
          <p:nvPr>
            <p:ph type="title"/>
          </p:nvPr>
        </p:nvSpPr>
        <p:spPr>
          <a:xfrm>
            <a:off x="0" y="0"/>
            <a:ext cx="12191999" cy="1178011"/>
          </a:xfrm>
        </p:spPr>
        <p:txBody>
          <a:bodyPr>
            <a:normAutofit/>
          </a:bodyPr>
          <a:lstStyle/>
          <a:p>
            <a:pPr algn="ctr"/>
            <a:endParaRPr lang="en-US" dirty="0"/>
          </a:p>
        </p:txBody>
      </p:sp>
      <p:sp>
        <p:nvSpPr>
          <p:cNvPr id="4" name="Slide Number Placeholder 3">
            <a:extLst>
              <a:ext uri="{FF2B5EF4-FFF2-40B4-BE49-F238E27FC236}">
                <a16:creationId xmlns:a16="http://schemas.microsoft.com/office/drawing/2014/main" id="{DE5FE48D-0ABA-8155-AC6C-7277C1FC9DA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F894DDA-CED4-4793-8974-3E6BDB5749C8}" type="slidenum">
              <a:rPr kumimoji="0" lang="en-US" sz="14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0F89C964-5060-DEA1-94CB-261D50E7AD0A}"/>
              </a:ext>
            </a:extLst>
          </p:cNvPr>
          <p:cNvSpPr/>
          <p:nvPr/>
        </p:nvSpPr>
        <p:spPr>
          <a:xfrm>
            <a:off x="9925050" y="3743325"/>
            <a:ext cx="127000" cy="180975"/>
          </a:xfrm>
          <a:prstGeom prst="rect">
            <a:avLst/>
          </a:prstGeom>
          <a:solidFill>
            <a:srgbClr val="EFEFEF"/>
          </a:solidFill>
          <a:ln>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CA7E22F2-497B-1ABC-C6BC-715FF40E17AE}"/>
              </a:ext>
            </a:extLst>
          </p:cNvPr>
          <p:cNvSpPr/>
          <p:nvPr/>
        </p:nvSpPr>
        <p:spPr>
          <a:xfrm>
            <a:off x="9967912" y="3833812"/>
            <a:ext cx="168275" cy="180975"/>
          </a:xfrm>
          <a:prstGeom prst="rect">
            <a:avLst/>
          </a:prstGeom>
          <a:solidFill>
            <a:srgbClr val="EFEFEF"/>
          </a:solidFill>
          <a:ln>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aphicFrame>
        <p:nvGraphicFramePr>
          <p:cNvPr id="6" name="Diagram 5">
            <a:extLst>
              <a:ext uri="{FF2B5EF4-FFF2-40B4-BE49-F238E27FC236}">
                <a16:creationId xmlns:a16="http://schemas.microsoft.com/office/drawing/2014/main" id="{61DE8F65-55B8-791D-A4A1-58B3592342FA}"/>
              </a:ext>
            </a:extLst>
          </p:cNvPr>
          <p:cNvGraphicFramePr/>
          <p:nvPr>
            <p:extLst>
              <p:ext uri="{D42A27DB-BD31-4B8C-83A1-F6EECF244321}">
                <p14:modId xmlns:p14="http://schemas.microsoft.com/office/powerpoint/2010/main" val="2201890437"/>
              </p:ext>
            </p:extLst>
          </p:nvPr>
        </p:nvGraphicFramePr>
        <p:xfrm>
          <a:off x="210646" y="1478449"/>
          <a:ext cx="7145387" cy="44935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a:extLst>
              <a:ext uri="{FF2B5EF4-FFF2-40B4-BE49-F238E27FC236}">
                <a16:creationId xmlns:a16="http://schemas.microsoft.com/office/drawing/2014/main" id="{B2087C68-C24D-4EDC-CACB-578BD330F608}"/>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501126" y="1463830"/>
            <a:ext cx="4690873" cy="47107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ED6ACBA-669B-55DA-1FED-5B28FB58179A}"/>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50FEEE62-DC60-8B8F-3D5E-3EA3CFFC531F}"/>
              </a:ext>
            </a:extLst>
          </p:cNvPr>
          <p:cNvSpPr txBox="1">
            <a:spLocks/>
          </p:cNvSpPr>
          <p:nvPr/>
        </p:nvSpPr>
        <p:spPr>
          <a:xfrm>
            <a:off x="381000" y="64515"/>
            <a:ext cx="11430000" cy="10972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Presentation Outline:</a:t>
            </a:r>
          </a:p>
        </p:txBody>
      </p:sp>
      <p:pic>
        <p:nvPicPr>
          <p:cNvPr id="8" name="Picture 7">
            <a:extLst>
              <a:ext uri="{FF2B5EF4-FFF2-40B4-BE49-F238E27FC236}">
                <a16:creationId xmlns:a16="http://schemas.microsoft.com/office/drawing/2014/main" id="{288B7A71-23E0-84CF-19B1-BACF06BAA2C0}"/>
              </a:ext>
            </a:extLst>
          </p:cNvPr>
          <p:cNvPicPr>
            <a:picLocks noChangeAspect="1"/>
          </p:cNvPicPr>
          <p:nvPr/>
        </p:nvPicPr>
        <p:blipFill>
          <a:blip r:embed="rId8"/>
          <a:stretch>
            <a:fillRect/>
          </a:stretch>
        </p:blipFill>
        <p:spPr>
          <a:xfrm>
            <a:off x="10084441" y="6068959"/>
            <a:ext cx="1961933" cy="413238"/>
          </a:xfrm>
          <a:prstGeom prst="rect">
            <a:avLst/>
          </a:prstGeom>
        </p:spPr>
      </p:pic>
      <p:sp>
        <p:nvSpPr>
          <p:cNvPr id="9" name="Rectangle 8">
            <a:extLst>
              <a:ext uri="{FF2B5EF4-FFF2-40B4-BE49-F238E27FC236}">
                <a16:creationId xmlns:a16="http://schemas.microsoft.com/office/drawing/2014/main" id="{1F5D677B-EC31-C679-7D2E-21F5AE8CB9B2}"/>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57B68E3-E3A0-149F-C8E7-89111647E55C}"/>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22562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D05B48D-24CC-541E-2766-657A32DA213E}"/>
              </a:ext>
            </a:extLst>
          </p:cNvPr>
          <p:cNvSpPr txBox="1">
            <a:spLocks/>
          </p:cNvSpPr>
          <p:nvPr/>
        </p:nvSpPr>
        <p:spPr bwMode="auto">
          <a:xfrm>
            <a:off x="1524" y="1188"/>
            <a:ext cx="12188952"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lnSpc>
                <a:spcPct val="90000"/>
              </a:lnSpc>
              <a:spcBef>
                <a:spcPct val="0"/>
              </a:spcBef>
              <a:spcAft>
                <a:spcPct val="0"/>
              </a:spcAft>
              <a:defRPr sz="4400" kern="1200">
                <a:solidFill>
                  <a:schemeClr val="bg1"/>
                </a:solidFill>
                <a:latin typeface="+mj-lt"/>
                <a:ea typeface="+mj-ea"/>
                <a:cs typeface="+mj-cs"/>
              </a:defRPr>
            </a:lvl1pPr>
            <a:lvl2pPr algn="l" rtl="0" eaLnBrk="1" fontAlgn="base" hangingPunct="1">
              <a:lnSpc>
                <a:spcPct val="90000"/>
              </a:lnSpc>
              <a:spcBef>
                <a:spcPct val="0"/>
              </a:spcBef>
              <a:spcAft>
                <a:spcPct val="0"/>
              </a:spcAft>
              <a:defRPr sz="4400">
                <a:solidFill>
                  <a:schemeClr val="bg1"/>
                </a:solidFill>
                <a:latin typeface="Arial" panose="020B0604020202020204" pitchFamily="34" charset="0"/>
              </a:defRPr>
            </a:lvl2pPr>
            <a:lvl3pPr algn="l" rtl="0" eaLnBrk="1" fontAlgn="base" hangingPunct="1">
              <a:lnSpc>
                <a:spcPct val="90000"/>
              </a:lnSpc>
              <a:spcBef>
                <a:spcPct val="0"/>
              </a:spcBef>
              <a:spcAft>
                <a:spcPct val="0"/>
              </a:spcAft>
              <a:defRPr sz="4400">
                <a:solidFill>
                  <a:schemeClr val="bg1"/>
                </a:solidFill>
                <a:latin typeface="Arial" panose="020B0604020202020204" pitchFamily="34" charset="0"/>
              </a:defRPr>
            </a:lvl3pPr>
            <a:lvl4pPr algn="l" rtl="0" eaLnBrk="1" fontAlgn="base" hangingPunct="1">
              <a:lnSpc>
                <a:spcPct val="90000"/>
              </a:lnSpc>
              <a:spcBef>
                <a:spcPct val="0"/>
              </a:spcBef>
              <a:spcAft>
                <a:spcPct val="0"/>
              </a:spcAft>
              <a:defRPr sz="4400">
                <a:solidFill>
                  <a:schemeClr val="bg1"/>
                </a:solidFill>
                <a:latin typeface="Arial" panose="020B0604020202020204" pitchFamily="34" charset="0"/>
              </a:defRPr>
            </a:lvl4pPr>
            <a:lvl5pPr algn="l" rtl="0" eaLnBrk="1" fontAlgn="base" hangingPunct="1">
              <a:lnSpc>
                <a:spcPct val="90000"/>
              </a:lnSpc>
              <a:spcBef>
                <a:spcPct val="0"/>
              </a:spcBef>
              <a:spcAft>
                <a:spcPct val="0"/>
              </a:spcAft>
              <a:defRPr sz="4400">
                <a:solidFill>
                  <a:schemeClr val="bg1"/>
                </a:solidFill>
                <a:latin typeface="Arial" panose="020B0604020202020204" pitchFamily="34" charset="0"/>
              </a:defRPr>
            </a:lvl5pPr>
            <a:lvl6pPr marL="457200" algn="l" rtl="0" eaLnBrk="1" fontAlgn="base" hangingPunct="1">
              <a:lnSpc>
                <a:spcPct val="90000"/>
              </a:lnSpc>
              <a:spcBef>
                <a:spcPct val="0"/>
              </a:spcBef>
              <a:spcAft>
                <a:spcPct val="0"/>
              </a:spcAft>
              <a:defRPr sz="4400">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4400">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4400">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4400">
                <a:solidFill>
                  <a:schemeClr val="bg1"/>
                </a:solidFill>
                <a:latin typeface="Arial" panose="020B0604020202020204" pitchFamily="34" charset="0"/>
              </a:defRPr>
            </a:lvl9pPr>
          </a:lstStyle>
          <a:p>
            <a:pPr algn="ctr"/>
            <a:r>
              <a:rPr lang="en-US" sz="4000" dirty="0"/>
              <a:t>Work Zone Safety Stats</a:t>
            </a:r>
            <a:endParaRPr lang="en-US" sz="1800" dirty="0"/>
          </a:p>
        </p:txBody>
      </p:sp>
      <p:sp>
        <p:nvSpPr>
          <p:cNvPr id="18" name="Title 1">
            <a:extLst>
              <a:ext uri="{FF2B5EF4-FFF2-40B4-BE49-F238E27FC236}">
                <a16:creationId xmlns:a16="http://schemas.microsoft.com/office/drawing/2014/main" id="{BB357CDF-9738-D517-DFCF-2559C40B5AC3}"/>
              </a:ext>
            </a:extLst>
          </p:cNvPr>
          <p:cNvSpPr txBox="1">
            <a:spLocks/>
          </p:cNvSpPr>
          <p:nvPr/>
        </p:nvSpPr>
        <p:spPr bwMode="auto">
          <a:xfrm>
            <a:off x="0" y="686302"/>
            <a:ext cx="12188952" cy="485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lnSpc>
                <a:spcPct val="90000"/>
              </a:lnSpc>
              <a:spcBef>
                <a:spcPct val="0"/>
              </a:spcBef>
              <a:spcAft>
                <a:spcPct val="0"/>
              </a:spcAft>
              <a:defRPr sz="4400" kern="1200">
                <a:solidFill>
                  <a:schemeClr val="bg1"/>
                </a:solidFill>
                <a:latin typeface="+mj-lt"/>
                <a:ea typeface="+mj-ea"/>
                <a:cs typeface="+mj-cs"/>
              </a:defRPr>
            </a:lvl1pPr>
            <a:lvl2pPr algn="l" rtl="0" eaLnBrk="1" fontAlgn="base" hangingPunct="1">
              <a:lnSpc>
                <a:spcPct val="90000"/>
              </a:lnSpc>
              <a:spcBef>
                <a:spcPct val="0"/>
              </a:spcBef>
              <a:spcAft>
                <a:spcPct val="0"/>
              </a:spcAft>
              <a:defRPr sz="4400">
                <a:solidFill>
                  <a:schemeClr val="bg1"/>
                </a:solidFill>
                <a:latin typeface="Arial" panose="020B0604020202020204" pitchFamily="34" charset="0"/>
              </a:defRPr>
            </a:lvl2pPr>
            <a:lvl3pPr algn="l" rtl="0" eaLnBrk="1" fontAlgn="base" hangingPunct="1">
              <a:lnSpc>
                <a:spcPct val="90000"/>
              </a:lnSpc>
              <a:spcBef>
                <a:spcPct val="0"/>
              </a:spcBef>
              <a:spcAft>
                <a:spcPct val="0"/>
              </a:spcAft>
              <a:defRPr sz="4400">
                <a:solidFill>
                  <a:schemeClr val="bg1"/>
                </a:solidFill>
                <a:latin typeface="Arial" panose="020B0604020202020204" pitchFamily="34" charset="0"/>
              </a:defRPr>
            </a:lvl3pPr>
            <a:lvl4pPr algn="l" rtl="0" eaLnBrk="1" fontAlgn="base" hangingPunct="1">
              <a:lnSpc>
                <a:spcPct val="90000"/>
              </a:lnSpc>
              <a:spcBef>
                <a:spcPct val="0"/>
              </a:spcBef>
              <a:spcAft>
                <a:spcPct val="0"/>
              </a:spcAft>
              <a:defRPr sz="4400">
                <a:solidFill>
                  <a:schemeClr val="bg1"/>
                </a:solidFill>
                <a:latin typeface="Arial" panose="020B0604020202020204" pitchFamily="34" charset="0"/>
              </a:defRPr>
            </a:lvl4pPr>
            <a:lvl5pPr algn="l" rtl="0" eaLnBrk="1" fontAlgn="base" hangingPunct="1">
              <a:lnSpc>
                <a:spcPct val="90000"/>
              </a:lnSpc>
              <a:spcBef>
                <a:spcPct val="0"/>
              </a:spcBef>
              <a:spcAft>
                <a:spcPct val="0"/>
              </a:spcAft>
              <a:defRPr sz="4400">
                <a:solidFill>
                  <a:schemeClr val="bg1"/>
                </a:solidFill>
                <a:latin typeface="Arial" panose="020B0604020202020204" pitchFamily="34" charset="0"/>
              </a:defRPr>
            </a:lvl5pPr>
            <a:lvl6pPr marL="457200" algn="l" rtl="0" eaLnBrk="1" fontAlgn="base" hangingPunct="1">
              <a:lnSpc>
                <a:spcPct val="90000"/>
              </a:lnSpc>
              <a:spcBef>
                <a:spcPct val="0"/>
              </a:spcBef>
              <a:spcAft>
                <a:spcPct val="0"/>
              </a:spcAft>
              <a:defRPr sz="4400">
                <a:solidFill>
                  <a:schemeClr val="bg1"/>
                </a:solidFill>
                <a:latin typeface="Arial" panose="020B0604020202020204" pitchFamily="34" charset="0"/>
              </a:defRPr>
            </a:lvl6pPr>
            <a:lvl7pPr marL="914400" algn="l" rtl="0" eaLnBrk="1" fontAlgn="base" hangingPunct="1">
              <a:lnSpc>
                <a:spcPct val="90000"/>
              </a:lnSpc>
              <a:spcBef>
                <a:spcPct val="0"/>
              </a:spcBef>
              <a:spcAft>
                <a:spcPct val="0"/>
              </a:spcAft>
              <a:defRPr sz="4400">
                <a:solidFill>
                  <a:schemeClr val="bg1"/>
                </a:solidFill>
                <a:latin typeface="Arial" panose="020B0604020202020204" pitchFamily="34" charset="0"/>
              </a:defRPr>
            </a:lvl7pPr>
            <a:lvl8pPr marL="1371600" algn="l" rtl="0" eaLnBrk="1" fontAlgn="base" hangingPunct="1">
              <a:lnSpc>
                <a:spcPct val="90000"/>
              </a:lnSpc>
              <a:spcBef>
                <a:spcPct val="0"/>
              </a:spcBef>
              <a:spcAft>
                <a:spcPct val="0"/>
              </a:spcAft>
              <a:defRPr sz="4400">
                <a:solidFill>
                  <a:schemeClr val="bg1"/>
                </a:solidFill>
                <a:latin typeface="Arial" panose="020B0604020202020204" pitchFamily="34" charset="0"/>
              </a:defRPr>
            </a:lvl8pPr>
            <a:lvl9pPr marL="1828800" algn="l" rtl="0" eaLnBrk="1" fontAlgn="base" hangingPunct="1">
              <a:lnSpc>
                <a:spcPct val="90000"/>
              </a:lnSpc>
              <a:spcBef>
                <a:spcPct val="0"/>
              </a:spcBef>
              <a:spcAft>
                <a:spcPct val="0"/>
              </a:spcAft>
              <a:defRPr sz="4400">
                <a:solidFill>
                  <a:schemeClr val="bg1"/>
                </a:solidFill>
                <a:latin typeface="Arial" panose="020B0604020202020204" pitchFamily="34" charset="0"/>
              </a:defRPr>
            </a:lvl9pPr>
          </a:lstStyle>
          <a:p>
            <a:pPr algn="ctr"/>
            <a:r>
              <a:rPr lang="en-US" sz="2800" dirty="0"/>
              <a:t>Severe Crash Performance 2016 – 2023 in Florida</a:t>
            </a:r>
          </a:p>
        </p:txBody>
      </p:sp>
      <p:sp>
        <p:nvSpPr>
          <p:cNvPr id="4" name="TextBox 12">
            <a:extLst>
              <a:ext uri="{FF2B5EF4-FFF2-40B4-BE49-F238E27FC236}">
                <a16:creationId xmlns:a16="http://schemas.microsoft.com/office/drawing/2014/main" id="{01E17FDF-5B35-C1E2-CFDC-EB86D53E4228}"/>
              </a:ext>
            </a:extLst>
          </p:cNvPr>
          <p:cNvSpPr txBox="1"/>
          <p:nvPr/>
        </p:nvSpPr>
        <p:spPr>
          <a:xfrm>
            <a:off x="7219850" y="1280384"/>
            <a:ext cx="4826524" cy="472950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pPr>
            <a:r>
              <a:rPr lang="en-US" b="1" u="sng" dirty="0"/>
              <a:t>Key Takeaways</a:t>
            </a:r>
          </a:p>
          <a:p>
            <a:pPr marL="285750" indent="-285750">
              <a:spcBef>
                <a:spcPts val="400"/>
              </a:spcBef>
              <a:buFont typeface="Arial" panose="020B0604020202020204" pitchFamily="34" charset="0"/>
              <a:buChar char="•"/>
            </a:pPr>
            <a:r>
              <a:rPr lang="en-US" dirty="0"/>
              <a:t>Incapacitating Injuries are trending down overall. Fatalities are going down after a jump in 2022.</a:t>
            </a:r>
          </a:p>
          <a:p>
            <a:pPr marL="285750" indent="-285750">
              <a:spcBef>
                <a:spcPts val="400"/>
              </a:spcBef>
              <a:buFont typeface="Arial" panose="020B0604020202020204" pitchFamily="34" charset="0"/>
              <a:buChar char="•"/>
            </a:pPr>
            <a:r>
              <a:rPr lang="en-US" dirty="0"/>
              <a:t>Despite a higher overall number of work zone crashes in 2023 (12,143), the total number of fatal/ incapacitating injury crashes is lower</a:t>
            </a:r>
          </a:p>
          <a:p>
            <a:pPr marL="285750" indent="-285750">
              <a:spcBef>
                <a:spcPts val="400"/>
              </a:spcBef>
              <a:buFont typeface="Arial" panose="020B0604020202020204" pitchFamily="34" charset="0"/>
              <a:buChar char="•"/>
            </a:pPr>
            <a:r>
              <a:rPr lang="en-US" dirty="0"/>
              <a:t>Despite motorcycles encompassing only 3% of registered vehicles, they are overrepresented with about 30% of WZ fatalities &amp; serious injuries (44 out of 150 total WZ crashes in 2023)</a:t>
            </a:r>
          </a:p>
          <a:p>
            <a:pPr marL="285750" indent="-285750">
              <a:spcBef>
                <a:spcPts val="400"/>
              </a:spcBef>
              <a:buFont typeface="Arial" panose="020B0604020202020204" pitchFamily="34" charset="0"/>
              <a:buChar char="•"/>
            </a:pPr>
            <a:r>
              <a:rPr lang="en-US" dirty="0"/>
              <a:t>Commercial vehicles were involved in 12% of work zone crashes and almost 4% of those resulted in a fatality or serious injury.</a:t>
            </a:r>
          </a:p>
        </p:txBody>
      </p:sp>
      <p:pic>
        <p:nvPicPr>
          <p:cNvPr id="1028" name="Picture 4">
            <a:extLst>
              <a:ext uri="{FF2B5EF4-FFF2-40B4-BE49-F238E27FC236}">
                <a16:creationId xmlns:a16="http://schemas.microsoft.com/office/drawing/2014/main" id="{D756CEB5-2210-6248-F112-AC4C29F148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954" y="1804065"/>
            <a:ext cx="6820209" cy="397739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EBC852E-4B19-7ECA-FC20-408687EAB3F1}"/>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AD8139E2-146E-538D-4E23-49EFFE6E489E}"/>
              </a:ext>
            </a:extLst>
          </p:cNvPr>
          <p:cNvPicPr>
            <a:picLocks noChangeAspect="1"/>
          </p:cNvPicPr>
          <p:nvPr/>
        </p:nvPicPr>
        <p:blipFill>
          <a:blip r:embed="rId4"/>
          <a:stretch>
            <a:fillRect/>
          </a:stretch>
        </p:blipFill>
        <p:spPr>
          <a:xfrm>
            <a:off x="10084441" y="6068959"/>
            <a:ext cx="1961933" cy="413238"/>
          </a:xfrm>
          <a:prstGeom prst="rect">
            <a:avLst/>
          </a:prstGeom>
        </p:spPr>
      </p:pic>
      <p:sp>
        <p:nvSpPr>
          <p:cNvPr id="5" name="Rectangle 4">
            <a:extLst>
              <a:ext uri="{FF2B5EF4-FFF2-40B4-BE49-F238E27FC236}">
                <a16:creationId xmlns:a16="http://schemas.microsoft.com/office/drawing/2014/main" id="{30A22700-F99F-3FB6-70CA-CA0CA7FEC7F3}"/>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80A9D8A-8788-C659-D7B9-A2C965FD0BF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E8B29574-9598-41D6-8E02-B4F5A12E27EE}"/>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Work Zone Safety Stats</a:t>
            </a:r>
          </a:p>
          <a:p>
            <a:r>
              <a:rPr lang="en-US" sz="2000" dirty="0">
                <a:solidFill>
                  <a:schemeClr val="bg1"/>
                </a:solidFill>
                <a:effectLst>
                  <a:outerShdw blurRad="38100" dist="38100" dir="2700000" algn="tl">
                    <a:srgbClr val="000000">
                      <a:alpha val="43137"/>
                    </a:srgbClr>
                  </a:outerShdw>
                </a:effectLst>
              </a:rPr>
              <a:t>Severe Crash Performance 2016 – 2023 in Florida</a:t>
            </a:r>
            <a:endParaRPr lang="en-US" sz="4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355708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048330E-1D47-8E90-3255-EE2000933E66}"/>
              </a:ext>
            </a:extLst>
          </p:cNvPr>
          <p:cNvGraphicFramePr/>
          <p:nvPr>
            <p:extLst>
              <p:ext uri="{D42A27DB-BD31-4B8C-83A1-F6EECF244321}">
                <p14:modId xmlns:p14="http://schemas.microsoft.com/office/powerpoint/2010/main" val="1260020555"/>
              </p:ext>
            </p:extLst>
          </p:nvPr>
        </p:nvGraphicFramePr>
        <p:xfrm>
          <a:off x="-3016961" y="65587"/>
          <a:ext cx="14292943" cy="5908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9D6CDD29-5AAF-9DD1-9952-3F79AFB06211}"/>
              </a:ext>
            </a:extLst>
          </p:cNvPr>
          <p:cNvSpPr/>
          <p:nvPr/>
        </p:nvSpPr>
        <p:spPr>
          <a:xfrm>
            <a:off x="-2" y="-29261"/>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5A7F9EEA-7272-C002-8ADC-DF13B2076214}"/>
              </a:ext>
            </a:extLst>
          </p:cNvPr>
          <p:cNvPicPr>
            <a:picLocks noChangeAspect="1"/>
          </p:cNvPicPr>
          <p:nvPr/>
        </p:nvPicPr>
        <p:blipFill>
          <a:blip r:embed="rId8"/>
          <a:stretch>
            <a:fillRect/>
          </a:stretch>
        </p:blipFill>
        <p:spPr>
          <a:xfrm>
            <a:off x="10084441" y="6068959"/>
            <a:ext cx="1961933" cy="413238"/>
          </a:xfrm>
          <a:prstGeom prst="rect">
            <a:avLst/>
          </a:prstGeom>
        </p:spPr>
      </p:pic>
      <p:sp>
        <p:nvSpPr>
          <p:cNvPr id="12" name="Rectangle 11">
            <a:extLst>
              <a:ext uri="{FF2B5EF4-FFF2-40B4-BE49-F238E27FC236}">
                <a16:creationId xmlns:a16="http://schemas.microsoft.com/office/drawing/2014/main" id="{FD9F60F9-2702-848D-B52C-C29AAE3DFA7E}"/>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151AB25-75DB-69EC-B762-DBDADAB7BDEF}"/>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5B77975F-8DED-CE61-9ABA-E69350A66854}"/>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effectLst>
                  <a:outerShdw blurRad="38100" dist="38100" dir="2700000" algn="tl">
                    <a:srgbClr val="000000">
                      <a:alpha val="43137"/>
                    </a:srgbClr>
                  </a:outerShdw>
                </a:effectLst>
              </a:rPr>
              <a:t>Work Zone Safety Action Plan</a:t>
            </a:r>
          </a:p>
        </p:txBody>
      </p:sp>
      <p:sp>
        <p:nvSpPr>
          <p:cNvPr id="7" name="TextBox 6">
            <a:extLst>
              <a:ext uri="{FF2B5EF4-FFF2-40B4-BE49-F238E27FC236}">
                <a16:creationId xmlns:a16="http://schemas.microsoft.com/office/drawing/2014/main" id="{786D6CCA-60A0-1EF9-B61F-286A7700844F}"/>
              </a:ext>
            </a:extLst>
          </p:cNvPr>
          <p:cNvSpPr txBox="1"/>
          <p:nvPr/>
        </p:nvSpPr>
        <p:spPr>
          <a:xfrm>
            <a:off x="1381713" y="4220040"/>
            <a:ext cx="2487386" cy="1508105"/>
          </a:xfrm>
          <a:prstGeom prst="rect">
            <a:avLst/>
          </a:prstGeom>
          <a:noFill/>
        </p:spPr>
        <p:txBody>
          <a:bodyPr wrap="square" lIns="0" tIns="0" rIns="0" bIns="0">
            <a:spAutoFit/>
          </a:bodyPr>
          <a:lstStyle/>
          <a:p>
            <a:pPr marL="228600" indent="-228600">
              <a:buFont typeface="Arial" panose="020B0604020202020204" pitchFamily="34" charset="0"/>
              <a:buChar char="•"/>
            </a:pPr>
            <a:r>
              <a:rPr lang="en-US" sz="1400" u="sng" dirty="0">
                <a:solidFill>
                  <a:schemeClr val="accent1"/>
                </a:solidFill>
                <a:latin typeface="Montserrat SemiBold" panose="00000700000000000000" pitchFamily="50" charset="0"/>
              </a:rPr>
              <a:t>ELEE Program</a:t>
            </a:r>
          </a:p>
          <a:p>
            <a:pPr marL="228600" indent="-228600">
              <a:buFont typeface="Arial" panose="020B0604020202020204" pitchFamily="34" charset="0"/>
              <a:buChar char="•"/>
            </a:pPr>
            <a:r>
              <a:rPr lang="en-US" sz="1400" dirty="0">
                <a:solidFill>
                  <a:srgbClr val="333333"/>
                </a:solidFill>
                <a:latin typeface="Montserrat SemiBold" panose="00000700000000000000" pitchFamily="50" charset="0"/>
              </a:rPr>
              <a:t>Contract Language Updates</a:t>
            </a:r>
          </a:p>
          <a:p>
            <a:pPr marL="228600" indent="-228600">
              <a:buFont typeface="Arial" panose="020B0604020202020204" pitchFamily="34" charset="0"/>
              <a:buChar char="•"/>
            </a:pPr>
            <a:r>
              <a:rPr lang="en-US" sz="1400" u="sng" dirty="0">
                <a:solidFill>
                  <a:schemeClr val="accent1"/>
                </a:solidFill>
                <a:latin typeface="Montserrat SemiBold" panose="00000700000000000000" pitchFamily="50" charset="0"/>
              </a:rPr>
              <a:t>Increased TCO presence in Work Zones</a:t>
            </a:r>
          </a:p>
          <a:p>
            <a:pPr marL="228600" indent="-228600">
              <a:buFont typeface="Arial" panose="020B0604020202020204" pitchFamily="34" charset="0"/>
              <a:buChar char="•"/>
            </a:pPr>
            <a:r>
              <a:rPr lang="en-US" sz="1400" dirty="0">
                <a:solidFill>
                  <a:srgbClr val="333333"/>
                </a:solidFill>
                <a:latin typeface="Montserrat SemiBold" panose="00000700000000000000" pitchFamily="50" charset="0"/>
              </a:rPr>
              <a:t>Streamline Communication</a:t>
            </a:r>
          </a:p>
        </p:txBody>
      </p:sp>
      <p:sp>
        <p:nvSpPr>
          <p:cNvPr id="13" name="TextBox 12">
            <a:extLst>
              <a:ext uri="{FF2B5EF4-FFF2-40B4-BE49-F238E27FC236}">
                <a16:creationId xmlns:a16="http://schemas.microsoft.com/office/drawing/2014/main" id="{87107A4A-500F-14C6-FAA5-05C33EC0AE6F}"/>
              </a:ext>
            </a:extLst>
          </p:cNvPr>
          <p:cNvSpPr txBox="1"/>
          <p:nvPr/>
        </p:nvSpPr>
        <p:spPr>
          <a:xfrm>
            <a:off x="187610" y="1465407"/>
            <a:ext cx="3283722" cy="1077218"/>
          </a:xfrm>
          <a:prstGeom prst="rect">
            <a:avLst/>
          </a:prstGeom>
          <a:noFill/>
        </p:spPr>
        <p:txBody>
          <a:bodyPr wrap="square" lIns="0" tIns="0" rIns="0" bIns="0">
            <a:spAutoFit/>
          </a:bodyPr>
          <a:lstStyle/>
          <a:p>
            <a:pPr marL="228600" indent="-228600">
              <a:buFont typeface="Arial" panose="020B0604020202020204" pitchFamily="34" charset="0"/>
              <a:buChar char="•"/>
            </a:pPr>
            <a:r>
              <a:rPr lang="en-US" sz="1400" u="sng" dirty="0">
                <a:solidFill>
                  <a:schemeClr val="accent4"/>
                </a:solidFill>
                <a:latin typeface="Montserrat SemiBold" panose="00000700000000000000" pitchFamily="50" charset="0"/>
              </a:rPr>
              <a:t>Designer, CEI, and Contractor Training Workshops</a:t>
            </a:r>
          </a:p>
          <a:p>
            <a:pPr marL="228600" indent="-228600">
              <a:buFont typeface="Arial" panose="020B0604020202020204" pitchFamily="34" charset="0"/>
              <a:buChar char="•"/>
            </a:pPr>
            <a:r>
              <a:rPr lang="en-US" sz="1400" dirty="0">
                <a:solidFill>
                  <a:srgbClr val="333333"/>
                </a:solidFill>
                <a:latin typeface="Montserrat SemiBold" panose="00000700000000000000" pitchFamily="50" charset="0"/>
              </a:rPr>
              <a:t>Webinars</a:t>
            </a:r>
          </a:p>
          <a:p>
            <a:pPr marL="228600" indent="-228600">
              <a:buFont typeface="Arial" panose="020B0604020202020204" pitchFamily="34" charset="0"/>
              <a:buChar char="•"/>
            </a:pPr>
            <a:r>
              <a:rPr lang="en-US" sz="1400" u="sng" dirty="0">
                <a:solidFill>
                  <a:schemeClr val="accent4"/>
                </a:solidFill>
                <a:latin typeface="Montserrat SemiBold" panose="00000700000000000000" pitchFamily="50" charset="0"/>
              </a:rPr>
              <a:t>Community Meetings</a:t>
            </a:r>
            <a:r>
              <a:rPr lang="en-US" sz="1400" dirty="0">
                <a:solidFill>
                  <a:schemeClr val="accent4"/>
                </a:solidFill>
                <a:latin typeface="Montserrat SemiBold" panose="00000700000000000000" pitchFamily="50" charset="0"/>
              </a:rPr>
              <a:t>  </a:t>
            </a:r>
          </a:p>
          <a:p>
            <a:pPr marL="228600" indent="-228600">
              <a:buFont typeface="Arial" panose="020B0604020202020204" pitchFamily="34" charset="0"/>
              <a:buChar char="•"/>
            </a:pPr>
            <a:r>
              <a:rPr lang="en-US" sz="1400" dirty="0">
                <a:solidFill>
                  <a:srgbClr val="333333"/>
                </a:solidFill>
                <a:latin typeface="Montserrat SemiBold" panose="00000700000000000000" pitchFamily="50" charset="0"/>
              </a:rPr>
              <a:t>Lane Closure Notification System</a:t>
            </a:r>
          </a:p>
        </p:txBody>
      </p:sp>
      <p:sp>
        <p:nvSpPr>
          <p:cNvPr id="16" name="TextBox 15">
            <a:extLst>
              <a:ext uri="{FF2B5EF4-FFF2-40B4-BE49-F238E27FC236}">
                <a16:creationId xmlns:a16="http://schemas.microsoft.com/office/drawing/2014/main" id="{D5AFF42D-DCF8-52CD-76FF-770A997C9C3B}"/>
              </a:ext>
            </a:extLst>
          </p:cNvPr>
          <p:cNvSpPr txBox="1"/>
          <p:nvPr/>
        </p:nvSpPr>
        <p:spPr>
          <a:xfrm>
            <a:off x="9350780" y="1488619"/>
            <a:ext cx="3045207" cy="1292662"/>
          </a:xfrm>
          <a:prstGeom prst="rect">
            <a:avLst/>
          </a:prstGeom>
          <a:noFill/>
        </p:spPr>
        <p:txBody>
          <a:bodyPr wrap="square" lIns="0" tIns="0" rIns="0" bIns="0">
            <a:spAutoFit/>
          </a:bodyPr>
          <a:lstStyle/>
          <a:p>
            <a:pPr marL="228600" indent="-228600">
              <a:buFont typeface="Arial" panose="020B0604020202020204" pitchFamily="34" charset="0"/>
              <a:buChar char="•"/>
            </a:pPr>
            <a:r>
              <a:rPr lang="en-US" sz="1400" u="sng" dirty="0">
                <a:solidFill>
                  <a:schemeClr val="accent3">
                    <a:lumMod val="50000"/>
                  </a:schemeClr>
                </a:solidFill>
                <a:latin typeface="Montserrat SemiBold" panose="00000700000000000000" pitchFamily="50" charset="0"/>
              </a:rPr>
              <a:t>Design Policy Changes</a:t>
            </a:r>
          </a:p>
          <a:p>
            <a:pPr marL="228600" indent="-228600">
              <a:buFont typeface="Arial" panose="020B0604020202020204" pitchFamily="34" charset="0"/>
              <a:buChar char="•"/>
            </a:pPr>
            <a:r>
              <a:rPr lang="en-US" sz="1400" u="sng" dirty="0">
                <a:solidFill>
                  <a:schemeClr val="accent3">
                    <a:lumMod val="50000"/>
                  </a:schemeClr>
                </a:solidFill>
                <a:latin typeface="Montserrat SemiBold" panose="00000700000000000000" pitchFamily="50" charset="0"/>
              </a:rPr>
              <a:t>Design Safety Prompt List</a:t>
            </a:r>
          </a:p>
          <a:p>
            <a:pPr marL="228600" indent="-228600">
              <a:buFont typeface="Arial" panose="020B0604020202020204" pitchFamily="34" charset="0"/>
              <a:buChar char="•"/>
            </a:pPr>
            <a:r>
              <a:rPr lang="en-US" sz="1400" dirty="0">
                <a:solidFill>
                  <a:schemeClr val="bg2">
                    <a:lumMod val="75000"/>
                  </a:schemeClr>
                </a:solidFill>
                <a:latin typeface="Montserrat SemiBold" panose="00000700000000000000" pitchFamily="50" charset="0"/>
              </a:rPr>
              <a:t>Pilot Projects for New Technology  </a:t>
            </a:r>
          </a:p>
          <a:p>
            <a:pPr marL="228600" indent="-228600">
              <a:buFont typeface="Arial" panose="020B0604020202020204" pitchFamily="34" charset="0"/>
              <a:buChar char="•"/>
            </a:pPr>
            <a:r>
              <a:rPr lang="en-US" sz="1400" dirty="0">
                <a:solidFill>
                  <a:schemeClr val="bg2">
                    <a:lumMod val="75000"/>
                  </a:schemeClr>
                </a:solidFill>
                <a:latin typeface="Montserrat SemiBold" panose="00000700000000000000" pitchFamily="50" charset="0"/>
              </a:rPr>
              <a:t>Smart Work Zones</a:t>
            </a:r>
          </a:p>
          <a:p>
            <a:pPr marL="228600" indent="-228600">
              <a:buFont typeface="Arial" panose="020B0604020202020204" pitchFamily="34" charset="0"/>
              <a:buChar char="•"/>
            </a:pPr>
            <a:r>
              <a:rPr lang="en-US" sz="1400" u="sng" dirty="0">
                <a:solidFill>
                  <a:schemeClr val="accent3">
                    <a:lumMod val="50000"/>
                  </a:schemeClr>
                </a:solidFill>
                <a:latin typeface="Montserrat SemiBold" panose="00000700000000000000" pitchFamily="50" charset="0"/>
              </a:rPr>
              <a:t>Near-Miss Crash Analysis</a:t>
            </a:r>
          </a:p>
        </p:txBody>
      </p:sp>
      <p:sp>
        <p:nvSpPr>
          <p:cNvPr id="17" name="TextBox 16">
            <a:extLst>
              <a:ext uri="{FF2B5EF4-FFF2-40B4-BE49-F238E27FC236}">
                <a16:creationId xmlns:a16="http://schemas.microsoft.com/office/drawing/2014/main" id="{920E0722-D735-575D-6898-B84AE0129CB3}"/>
              </a:ext>
            </a:extLst>
          </p:cNvPr>
          <p:cNvSpPr txBox="1"/>
          <p:nvPr/>
        </p:nvSpPr>
        <p:spPr>
          <a:xfrm>
            <a:off x="9350780" y="4220040"/>
            <a:ext cx="3045207" cy="861774"/>
          </a:xfrm>
          <a:prstGeom prst="rect">
            <a:avLst/>
          </a:prstGeom>
          <a:noFill/>
        </p:spPr>
        <p:txBody>
          <a:bodyPr wrap="square" lIns="0" tIns="0" rIns="0" bIns="0">
            <a:spAutoFit/>
          </a:bodyPr>
          <a:lstStyle/>
          <a:p>
            <a:pPr marL="228600" indent="-228600">
              <a:buFont typeface="Arial" panose="020B0604020202020204" pitchFamily="34" charset="0"/>
              <a:buChar char="•"/>
            </a:pPr>
            <a:r>
              <a:rPr lang="en-US" sz="1400" u="sng" dirty="0">
                <a:solidFill>
                  <a:schemeClr val="accent2"/>
                </a:solidFill>
                <a:latin typeface="Montserrat SemiBold" panose="00000700000000000000" pitchFamily="50" charset="0"/>
              </a:rPr>
              <a:t>WZ RSAs</a:t>
            </a:r>
          </a:p>
          <a:p>
            <a:pPr marL="228600" indent="-228600">
              <a:buFont typeface="Arial" panose="020B0604020202020204" pitchFamily="34" charset="0"/>
              <a:buChar char="•"/>
            </a:pPr>
            <a:r>
              <a:rPr lang="en-US" sz="1400" dirty="0">
                <a:solidFill>
                  <a:srgbClr val="333333"/>
                </a:solidFill>
                <a:latin typeface="Montserrat SemiBold" panose="00000700000000000000" pitchFamily="50" charset="0"/>
              </a:rPr>
              <a:t>Design Phase Reviews</a:t>
            </a:r>
          </a:p>
          <a:p>
            <a:pPr marL="228600" indent="-228600">
              <a:buFont typeface="Arial" panose="020B0604020202020204" pitchFamily="34" charset="0"/>
              <a:buChar char="•"/>
            </a:pPr>
            <a:r>
              <a:rPr lang="en-US" sz="1400" u="sng" dirty="0">
                <a:solidFill>
                  <a:schemeClr val="accent2"/>
                </a:solidFill>
                <a:latin typeface="Montserrat SemiBold" panose="00000700000000000000" pitchFamily="50" charset="0"/>
              </a:rPr>
              <a:t>Geofencing Surveys</a:t>
            </a:r>
          </a:p>
          <a:p>
            <a:pPr marL="228600" indent="-228600">
              <a:buFont typeface="Arial" panose="020B0604020202020204" pitchFamily="34" charset="0"/>
              <a:buChar char="•"/>
            </a:pPr>
            <a:r>
              <a:rPr lang="en-US" sz="1400" dirty="0">
                <a:solidFill>
                  <a:srgbClr val="333333"/>
                </a:solidFill>
                <a:latin typeface="Montserrat SemiBold" panose="00000700000000000000" pitchFamily="50" charset="0"/>
              </a:rPr>
              <a:t>Before/After Analysis</a:t>
            </a:r>
          </a:p>
        </p:txBody>
      </p:sp>
      <p:sp>
        <p:nvSpPr>
          <p:cNvPr id="18" name="TextBox 17">
            <a:extLst>
              <a:ext uri="{FF2B5EF4-FFF2-40B4-BE49-F238E27FC236}">
                <a16:creationId xmlns:a16="http://schemas.microsoft.com/office/drawing/2014/main" id="{54CDABDF-9A80-4C5D-0598-900D1CA7D4F3}"/>
              </a:ext>
            </a:extLst>
          </p:cNvPr>
          <p:cNvSpPr txBox="1"/>
          <p:nvPr/>
        </p:nvSpPr>
        <p:spPr>
          <a:xfrm>
            <a:off x="4941191" y="5404979"/>
            <a:ext cx="3381712" cy="1077218"/>
          </a:xfrm>
          <a:prstGeom prst="rect">
            <a:avLst/>
          </a:prstGeom>
          <a:noFill/>
        </p:spPr>
        <p:txBody>
          <a:bodyPr wrap="square" lIns="0" tIns="0" rIns="0" bIns="0">
            <a:spAutoFit/>
          </a:bodyPr>
          <a:lstStyle/>
          <a:p>
            <a:pPr marL="228600" indent="-228600">
              <a:buFont typeface="Arial" panose="020B0604020202020204" pitchFamily="34" charset="0"/>
              <a:buChar char="•"/>
            </a:pPr>
            <a:r>
              <a:rPr lang="en-US" sz="1400" u="sng" dirty="0">
                <a:solidFill>
                  <a:schemeClr val="accent6"/>
                </a:solidFill>
                <a:latin typeface="Montserrat SemiBold" panose="00000700000000000000" pitchFamily="50" charset="0"/>
              </a:rPr>
              <a:t>Contractor Safety Technology Incentive Program</a:t>
            </a:r>
          </a:p>
          <a:p>
            <a:pPr marL="228600" indent="-228600">
              <a:buFont typeface="Arial" panose="020B0604020202020204" pitchFamily="34" charset="0"/>
              <a:buChar char="•"/>
            </a:pPr>
            <a:r>
              <a:rPr lang="en-US" sz="1400" dirty="0">
                <a:solidFill>
                  <a:srgbClr val="333333"/>
                </a:solidFill>
                <a:latin typeface="Montserrat SemiBold" panose="00000700000000000000" pitchFamily="50" charset="0"/>
              </a:rPr>
              <a:t>Recognition in D7 Safety Newsletter</a:t>
            </a:r>
          </a:p>
          <a:p>
            <a:pPr marL="228600" indent="-228600">
              <a:buFont typeface="Arial" panose="020B0604020202020204" pitchFamily="34" charset="0"/>
              <a:buChar char="•"/>
            </a:pPr>
            <a:r>
              <a:rPr lang="en-US" sz="1400" u="sng" dirty="0">
                <a:solidFill>
                  <a:schemeClr val="accent6"/>
                </a:solidFill>
                <a:latin typeface="Montserrat SemiBold" panose="00000700000000000000" pitchFamily="50" charset="0"/>
              </a:rPr>
              <a:t>FDOT Safety Challenge Coin</a:t>
            </a:r>
          </a:p>
        </p:txBody>
      </p:sp>
    </p:spTree>
    <p:extLst>
      <p:ext uri="{BB962C8B-B14F-4D97-AF65-F5344CB8AC3E}">
        <p14:creationId xmlns:p14="http://schemas.microsoft.com/office/powerpoint/2010/main" val="29003480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93E27-ED31-08FA-D27B-2204B001F7A5}"/>
              </a:ext>
            </a:extLst>
          </p:cNvPr>
          <p:cNvSpPr>
            <a:spLocks noGrp="1"/>
          </p:cNvSpPr>
          <p:nvPr>
            <p:ph type="title"/>
          </p:nvPr>
        </p:nvSpPr>
        <p:spPr>
          <a:xfrm>
            <a:off x="0" y="0"/>
            <a:ext cx="12192000" cy="1178011"/>
          </a:xfrm>
        </p:spPr>
        <p:txBody>
          <a:bodyPr/>
          <a:lstStyle/>
          <a:p>
            <a:pPr algn="ctr"/>
            <a:r>
              <a:rPr lang="en-US" dirty="0"/>
              <a:t>Work Zone Awareness Week 2024 Recap</a:t>
            </a:r>
          </a:p>
        </p:txBody>
      </p:sp>
      <p:sp>
        <p:nvSpPr>
          <p:cNvPr id="3" name="Content Placeholder 2">
            <a:extLst>
              <a:ext uri="{FF2B5EF4-FFF2-40B4-BE49-F238E27FC236}">
                <a16:creationId xmlns:a16="http://schemas.microsoft.com/office/drawing/2014/main" id="{706454B2-6023-C04B-2F63-567190F9BF0B}"/>
              </a:ext>
            </a:extLst>
          </p:cNvPr>
          <p:cNvSpPr>
            <a:spLocks noGrp="1"/>
          </p:cNvSpPr>
          <p:nvPr>
            <p:ph idx="1"/>
          </p:nvPr>
        </p:nvSpPr>
        <p:spPr>
          <a:xfrm>
            <a:off x="838199" y="1555750"/>
            <a:ext cx="6436057" cy="1363394"/>
          </a:xfrm>
        </p:spPr>
        <p:txBody>
          <a:bodyPr/>
          <a:lstStyle/>
          <a:p>
            <a:r>
              <a:rPr lang="en-US" sz="2200" dirty="0"/>
              <a:t>Multiple Contractors held stand-downs for safety</a:t>
            </a:r>
          </a:p>
          <a:p>
            <a:r>
              <a:rPr lang="en-US" sz="2200" dirty="0"/>
              <a:t>The Skyway goes Orange!</a:t>
            </a:r>
          </a:p>
          <a:p>
            <a:r>
              <a:rPr lang="en-US" sz="2200" dirty="0"/>
              <a:t>Go Orange Day/NWZAW sweeps the country</a:t>
            </a:r>
          </a:p>
          <a:p>
            <a:pPr marL="0" indent="0">
              <a:buNone/>
            </a:pPr>
            <a:endParaRPr lang="en-US" sz="2200" dirty="0"/>
          </a:p>
        </p:txBody>
      </p:sp>
      <p:pic>
        <p:nvPicPr>
          <p:cNvPr id="9" name="Picture 8" descr="Sunshine Skyway Bridge lit up at night&#10;&#10;Description automatically generated">
            <a:extLst>
              <a:ext uri="{FF2B5EF4-FFF2-40B4-BE49-F238E27FC236}">
                <a16:creationId xmlns:a16="http://schemas.microsoft.com/office/drawing/2014/main" id="{8D637407-79A2-BE93-0B2E-42C492159C47}"/>
              </a:ext>
            </a:extLst>
          </p:cNvPr>
          <p:cNvPicPr>
            <a:picLocks noChangeAspect="1"/>
          </p:cNvPicPr>
          <p:nvPr/>
        </p:nvPicPr>
        <p:blipFill rotWithShape="1">
          <a:blip r:embed="rId2">
            <a:extLst>
              <a:ext uri="{28A0092B-C50C-407E-A947-70E740481C1C}">
                <a14:useLocalDpi xmlns:a14="http://schemas.microsoft.com/office/drawing/2010/main" val="0"/>
              </a:ext>
            </a:extLst>
          </a:blip>
          <a:srcRect t="11291" r="11277" b="30259"/>
          <a:stretch/>
        </p:blipFill>
        <p:spPr>
          <a:xfrm>
            <a:off x="8000758" y="1307226"/>
            <a:ext cx="3945792" cy="1732986"/>
          </a:xfrm>
          <a:prstGeom prst="rect">
            <a:avLst/>
          </a:prstGeom>
          <a:ln>
            <a:noFill/>
          </a:ln>
          <a:effectLst>
            <a:outerShdw blurRad="190500" algn="tl" rotWithShape="0">
              <a:srgbClr val="000000">
                <a:alpha val="70000"/>
              </a:srgbClr>
            </a:outerShdw>
          </a:effectLst>
        </p:spPr>
      </p:pic>
      <p:pic>
        <p:nvPicPr>
          <p:cNvPr id="17" name="Picture 16" descr="A group of construction workers standing in a circle&#10;&#10;Description automatically generated">
            <a:extLst>
              <a:ext uri="{FF2B5EF4-FFF2-40B4-BE49-F238E27FC236}">
                <a16:creationId xmlns:a16="http://schemas.microsoft.com/office/drawing/2014/main" id="{6AE6488A-CB10-8EB3-4B6B-776E2B5D9BE2}"/>
              </a:ext>
            </a:extLst>
          </p:cNvPr>
          <p:cNvPicPr>
            <a:picLocks noChangeAspect="1"/>
          </p:cNvPicPr>
          <p:nvPr/>
        </p:nvPicPr>
        <p:blipFill rotWithShape="1">
          <a:blip r:embed="rId3">
            <a:extLst>
              <a:ext uri="{28A0092B-C50C-407E-A947-70E740481C1C}">
                <a14:useLocalDpi xmlns:a14="http://schemas.microsoft.com/office/drawing/2010/main" val="0"/>
              </a:ext>
            </a:extLst>
          </a:blip>
          <a:srcRect t="18140" b="15722"/>
          <a:stretch/>
        </p:blipFill>
        <p:spPr>
          <a:xfrm>
            <a:off x="301575" y="2988497"/>
            <a:ext cx="1417027" cy="2028319"/>
          </a:xfrm>
          <a:prstGeom prst="rect">
            <a:avLst/>
          </a:prstGeom>
          <a:ln>
            <a:noFill/>
          </a:ln>
          <a:effectLst>
            <a:outerShdw blurRad="190500" algn="tl" rotWithShape="0">
              <a:srgbClr val="000000">
                <a:alpha val="70000"/>
              </a:srgbClr>
            </a:outerShdw>
          </a:effectLst>
        </p:spPr>
      </p:pic>
      <p:pic>
        <p:nvPicPr>
          <p:cNvPr id="27" name="Picture 26">
            <a:extLst>
              <a:ext uri="{FF2B5EF4-FFF2-40B4-BE49-F238E27FC236}">
                <a16:creationId xmlns:a16="http://schemas.microsoft.com/office/drawing/2014/main" id="{07CCBB15-BC29-B650-C6A6-EB2AD0641FE5}"/>
              </a:ext>
            </a:extLst>
          </p:cNvPr>
          <p:cNvPicPr>
            <a:picLocks noChangeAspect="1"/>
          </p:cNvPicPr>
          <p:nvPr/>
        </p:nvPicPr>
        <p:blipFill>
          <a:blip r:embed="rId4"/>
          <a:stretch>
            <a:fillRect/>
          </a:stretch>
        </p:blipFill>
        <p:spPr>
          <a:xfrm>
            <a:off x="9738132" y="3169428"/>
            <a:ext cx="1812299" cy="1202554"/>
          </a:xfrm>
          <a:prstGeom prst="rect">
            <a:avLst/>
          </a:prstGeom>
          <a:ln>
            <a:noFill/>
          </a:ln>
          <a:effectLst>
            <a:outerShdw blurRad="190500" algn="tl" rotWithShape="0">
              <a:srgbClr val="000000">
                <a:alpha val="70000"/>
              </a:srgbClr>
            </a:outerShdw>
          </a:effectLst>
        </p:spPr>
      </p:pic>
      <p:pic>
        <p:nvPicPr>
          <p:cNvPr id="29" name="Picture 28">
            <a:extLst>
              <a:ext uri="{FF2B5EF4-FFF2-40B4-BE49-F238E27FC236}">
                <a16:creationId xmlns:a16="http://schemas.microsoft.com/office/drawing/2014/main" id="{92C9ACF0-DB90-41FB-7AA1-50C29AC636FA}"/>
              </a:ext>
            </a:extLst>
          </p:cNvPr>
          <p:cNvPicPr>
            <a:picLocks noChangeAspect="1"/>
          </p:cNvPicPr>
          <p:nvPr/>
        </p:nvPicPr>
        <p:blipFill>
          <a:blip r:embed="rId5"/>
          <a:stretch>
            <a:fillRect/>
          </a:stretch>
        </p:blipFill>
        <p:spPr>
          <a:xfrm>
            <a:off x="10478397" y="4485818"/>
            <a:ext cx="1463308" cy="1604743"/>
          </a:xfrm>
          <a:prstGeom prst="rect">
            <a:avLst/>
          </a:prstGeom>
          <a:ln>
            <a:noFill/>
          </a:ln>
          <a:effectLst>
            <a:outerShdw blurRad="190500" algn="tl" rotWithShape="0">
              <a:srgbClr val="000000">
                <a:alpha val="70000"/>
              </a:srgbClr>
            </a:outerShdw>
          </a:effectLst>
        </p:spPr>
      </p:pic>
      <p:pic>
        <p:nvPicPr>
          <p:cNvPr id="33" name="Picture 32">
            <a:extLst>
              <a:ext uri="{FF2B5EF4-FFF2-40B4-BE49-F238E27FC236}">
                <a16:creationId xmlns:a16="http://schemas.microsoft.com/office/drawing/2014/main" id="{96745AD7-C69C-4DCB-8FD0-BAB158EA7B67}"/>
              </a:ext>
            </a:extLst>
          </p:cNvPr>
          <p:cNvPicPr>
            <a:picLocks noChangeAspect="1"/>
          </p:cNvPicPr>
          <p:nvPr/>
        </p:nvPicPr>
        <p:blipFill>
          <a:blip r:embed="rId6"/>
          <a:stretch>
            <a:fillRect/>
          </a:stretch>
        </p:blipFill>
        <p:spPr>
          <a:xfrm>
            <a:off x="981949" y="4298607"/>
            <a:ext cx="1464559" cy="1863043"/>
          </a:xfrm>
          <a:prstGeom prst="rect">
            <a:avLst/>
          </a:prstGeom>
          <a:ln>
            <a:noFill/>
          </a:ln>
          <a:effectLst>
            <a:outerShdw blurRad="190500" algn="tl" rotWithShape="0">
              <a:srgbClr val="000000">
                <a:alpha val="70000"/>
              </a:srgbClr>
            </a:outerShdw>
          </a:effectLst>
        </p:spPr>
      </p:pic>
      <p:pic>
        <p:nvPicPr>
          <p:cNvPr id="35" name="Picture 34">
            <a:extLst>
              <a:ext uri="{FF2B5EF4-FFF2-40B4-BE49-F238E27FC236}">
                <a16:creationId xmlns:a16="http://schemas.microsoft.com/office/drawing/2014/main" id="{5B466371-EE3D-16CC-51A6-94CA5A316ACB}"/>
              </a:ext>
            </a:extLst>
          </p:cNvPr>
          <p:cNvPicPr>
            <a:picLocks noChangeAspect="1"/>
          </p:cNvPicPr>
          <p:nvPr/>
        </p:nvPicPr>
        <p:blipFill>
          <a:blip r:embed="rId7"/>
          <a:stretch>
            <a:fillRect/>
          </a:stretch>
        </p:blipFill>
        <p:spPr>
          <a:xfrm>
            <a:off x="6516254" y="2981091"/>
            <a:ext cx="1180169" cy="1686260"/>
          </a:xfrm>
          <a:prstGeom prst="rect">
            <a:avLst/>
          </a:prstGeom>
          <a:ln>
            <a:noFill/>
          </a:ln>
          <a:effectLst>
            <a:outerShdw blurRad="190500" algn="tl" rotWithShape="0">
              <a:srgbClr val="000000">
                <a:alpha val="70000"/>
              </a:srgbClr>
            </a:outerShdw>
          </a:effectLst>
        </p:spPr>
      </p:pic>
      <p:pic>
        <p:nvPicPr>
          <p:cNvPr id="23" name="Picture 22" descr="A collage of people in orange shirts&#10;&#10;Description automatically generated">
            <a:extLst>
              <a:ext uri="{FF2B5EF4-FFF2-40B4-BE49-F238E27FC236}">
                <a16:creationId xmlns:a16="http://schemas.microsoft.com/office/drawing/2014/main" id="{8A109F90-B2C5-F236-C03C-E96A996B2873}"/>
              </a:ext>
            </a:extLst>
          </p:cNvPr>
          <p:cNvPicPr>
            <a:picLocks noChangeAspect="1"/>
          </p:cNvPicPr>
          <p:nvPr/>
        </p:nvPicPr>
        <p:blipFill rotWithShape="1">
          <a:blip r:embed="rId8">
            <a:extLst>
              <a:ext uri="{28A0092B-C50C-407E-A947-70E740481C1C}">
                <a14:useLocalDpi xmlns:a14="http://schemas.microsoft.com/office/drawing/2010/main" val="0"/>
              </a:ext>
            </a:extLst>
          </a:blip>
          <a:srcRect t="17327" b="12118"/>
          <a:stretch/>
        </p:blipFill>
        <p:spPr>
          <a:xfrm>
            <a:off x="8000758" y="3272584"/>
            <a:ext cx="1281955" cy="1957544"/>
          </a:xfrm>
          <a:prstGeom prst="rect">
            <a:avLst/>
          </a:prstGeom>
          <a:ln>
            <a:noFill/>
          </a:ln>
          <a:effectLst>
            <a:outerShdw blurRad="190500" algn="tl" rotWithShape="0">
              <a:srgbClr val="000000">
                <a:alpha val="70000"/>
              </a:srgbClr>
            </a:outerShdw>
          </a:effectLst>
        </p:spPr>
      </p:pic>
      <p:pic>
        <p:nvPicPr>
          <p:cNvPr id="21" name="Picture 20" descr="A group of people standing in front of a building&#10;&#10;Description automatically generated">
            <a:extLst>
              <a:ext uri="{FF2B5EF4-FFF2-40B4-BE49-F238E27FC236}">
                <a16:creationId xmlns:a16="http://schemas.microsoft.com/office/drawing/2014/main" id="{0BA3DBEB-FA15-CFF6-618C-8E2839A1D69E}"/>
              </a:ext>
            </a:extLst>
          </p:cNvPr>
          <p:cNvPicPr>
            <a:picLocks noChangeAspect="1"/>
          </p:cNvPicPr>
          <p:nvPr/>
        </p:nvPicPr>
        <p:blipFill rotWithShape="1">
          <a:blip r:embed="rId9">
            <a:extLst>
              <a:ext uri="{28A0092B-C50C-407E-A947-70E740481C1C}">
                <a14:useLocalDpi xmlns:a14="http://schemas.microsoft.com/office/drawing/2010/main" val="0"/>
              </a:ext>
            </a:extLst>
          </a:blip>
          <a:srcRect t="15999" b="11501"/>
          <a:stretch/>
        </p:blipFill>
        <p:spPr>
          <a:xfrm>
            <a:off x="2174021" y="3169428"/>
            <a:ext cx="1390313" cy="2181516"/>
          </a:xfrm>
          <a:prstGeom prst="rect">
            <a:avLst/>
          </a:prstGeom>
          <a:ln>
            <a:noFill/>
          </a:ln>
          <a:effectLst>
            <a:outerShdw blurRad="190500" algn="tl" rotWithShape="0">
              <a:srgbClr val="000000">
                <a:alpha val="70000"/>
              </a:srgbClr>
            </a:outerShdw>
          </a:effectLst>
        </p:spPr>
      </p:pic>
      <p:pic>
        <p:nvPicPr>
          <p:cNvPr id="37" name="Picture 36">
            <a:extLst>
              <a:ext uri="{FF2B5EF4-FFF2-40B4-BE49-F238E27FC236}">
                <a16:creationId xmlns:a16="http://schemas.microsoft.com/office/drawing/2014/main" id="{3DF9C99E-DB24-C9BB-07A9-FC694AF642F7}"/>
              </a:ext>
            </a:extLst>
          </p:cNvPr>
          <p:cNvPicPr>
            <a:picLocks noChangeAspect="1"/>
          </p:cNvPicPr>
          <p:nvPr/>
        </p:nvPicPr>
        <p:blipFill>
          <a:blip r:embed="rId10"/>
          <a:stretch>
            <a:fillRect/>
          </a:stretch>
        </p:blipFill>
        <p:spPr>
          <a:xfrm>
            <a:off x="3722020" y="4126759"/>
            <a:ext cx="1371041" cy="2125720"/>
          </a:xfrm>
          <a:prstGeom prst="rect">
            <a:avLst/>
          </a:prstGeom>
          <a:ln>
            <a:noFill/>
          </a:ln>
          <a:effectLst>
            <a:outerShdw blurRad="190500" algn="tl" rotWithShape="0">
              <a:srgbClr val="000000">
                <a:alpha val="70000"/>
              </a:srgbClr>
            </a:outerShdw>
          </a:effectLst>
        </p:spPr>
      </p:pic>
      <p:pic>
        <p:nvPicPr>
          <p:cNvPr id="25" name="Picture 24" descr="A group of people standing in front of a building&#10;&#10;Description automatically generated">
            <a:extLst>
              <a:ext uri="{FF2B5EF4-FFF2-40B4-BE49-F238E27FC236}">
                <a16:creationId xmlns:a16="http://schemas.microsoft.com/office/drawing/2014/main" id="{9B8DEED8-5E97-B0FA-DFF2-172CE9710EF5}"/>
              </a:ext>
            </a:extLst>
          </p:cNvPr>
          <p:cNvPicPr>
            <a:picLocks noChangeAspect="1"/>
          </p:cNvPicPr>
          <p:nvPr/>
        </p:nvPicPr>
        <p:blipFill rotWithShape="1">
          <a:blip r:embed="rId11">
            <a:extLst>
              <a:ext uri="{28A0092B-C50C-407E-A947-70E740481C1C}">
                <a14:useLocalDpi xmlns:a14="http://schemas.microsoft.com/office/drawing/2010/main" val="0"/>
              </a:ext>
            </a:extLst>
          </a:blip>
          <a:srcRect t="29851" b="18065"/>
          <a:stretch/>
        </p:blipFill>
        <p:spPr>
          <a:xfrm>
            <a:off x="4517468" y="3221482"/>
            <a:ext cx="1564785" cy="1763849"/>
          </a:xfrm>
          <a:prstGeom prst="rect">
            <a:avLst/>
          </a:prstGeom>
          <a:ln>
            <a:noFill/>
          </a:ln>
          <a:effectLst>
            <a:outerShdw blurRad="190500" algn="tl" rotWithShape="0">
              <a:srgbClr val="000000">
                <a:alpha val="70000"/>
              </a:srgbClr>
            </a:outerShdw>
          </a:effectLst>
        </p:spPr>
      </p:pic>
      <p:pic>
        <p:nvPicPr>
          <p:cNvPr id="39" name="Picture 38">
            <a:extLst>
              <a:ext uri="{FF2B5EF4-FFF2-40B4-BE49-F238E27FC236}">
                <a16:creationId xmlns:a16="http://schemas.microsoft.com/office/drawing/2014/main" id="{C4274674-EA15-6711-0277-737F1DCC0245}"/>
              </a:ext>
            </a:extLst>
          </p:cNvPr>
          <p:cNvPicPr>
            <a:picLocks noChangeAspect="1"/>
          </p:cNvPicPr>
          <p:nvPr/>
        </p:nvPicPr>
        <p:blipFill>
          <a:blip r:embed="rId12"/>
          <a:stretch>
            <a:fillRect/>
          </a:stretch>
        </p:blipFill>
        <p:spPr>
          <a:xfrm>
            <a:off x="6141434" y="4475390"/>
            <a:ext cx="1327280" cy="1686260"/>
          </a:xfrm>
          <a:prstGeom prst="rect">
            <a:avLst/>
          </a:prstGeom>
          <a:ln>
            <a:noFill/>
          </a:ln>
          <a:effectLst>
            <a:outerShdw blurRad="190500" algn="tl" rotWithShape="0">
              <a:srgbClr val="000000">
                <a:alpha val="70000"/>
              </a:srgbClr>
            </a:outerShdw>
          </a:effectLst>
        </p:spPr>
      </p:pic>
      <p:pic>
        <p:nvPicPr>
          <p:cNvPr id="31" name="Picture 30">
            <a:extLst>
              <a:ext uri="{FF2B5EF4-FFF2-40B4-BE49-F238E27FC236}">
                <a16:creationId xmlns:a16="http://schemas.microsoft.com/office/drawing/2014/main" id="{F61D6E4C-73D6-5A61-5A70-DEDF70411DDC}"/>
              </a:ext>
            </a:extLst>
          </p:cNvPr>
          <p:cNvPicPr>
            <a:picLocks noChangeAspect="1"/>
          </p:cNvPicPr>
          <p:nvPr/>
        </p:nvPicPr>
        <p:blipFill>
          <a:blip r:embed="rId13"/>
          <a:stretch>
            <a:fillRect/>
          </a:stretch>
        </p:blipFill>
        <p:spPr>
          <a:xfrm>
            <a:off x="8384957" y="4824079"/>
            <a:ext cx="1562312" cy="1428400"/>
          </a:xfrm>
          <a:prstGeom prst="rect">
            <a:avLst/>
          </a:prstGeom>
          <a:ln>
            <a:noFill/>
          </a:ln>
          <a:effectLst>
            <a:outerShdw blurRad="190500" algn="tl" rotWithShape="0">
              <a:srgbClr val="000000">
                <a:alpha val="70000"/>
              </a:srgbClr>
            </a:outerShdw>
          </a:effectLst>
        </p:spPr>
      </p:pic>
      <p:sp>
        <p:nvSpPr>
          <p:cNvPr id="4" name="Rectangle 3">
            <a:extLst>
              <a:ext uri="{FF2B5EF4-FFF2-40B4-BE49-F238E27FC236}">
                <a16:creationId xmlns:a16="http://schemas.microsoft.com/office/drawing/2014/main" id="{485A4DBA-D94D-785E-5396-E0DDCA239B6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07D981F1-09E5-1808-DBAB-A537FE4D4BD5}"/>
              </a:ext>
            </a:extLst>
          </p:cNvPr>
          <p:cNvPicPr>
            <a:picLocks noChangeAspect="1"/>
          </p:cNvPicPr>
          <p:nvPr/>
        </p:nvPicPr>
        <p:blipFill>
          <a:blip r:embed="rId14"/>
          <a:stretch>
            <a:fillRect/>
          </a:stretch>
        </p:blipFill>
        <p:spPr>
          <a:xfrm>
            <a:off x="10084441" y="6068959"/>
            <a:ext cx="1961933" cy="413238"/>
          </a:xfrm>
          <a:prstGeom prst="rect">
            <a:avLst/>
          </a:prstGeom>
        </p:spPr>
      </p:pic>
      <p:sp>
        <p:nvSpPr>
          <p:cNvPr id="6" name="Rectangle 5">
            <a:extLst>
              <a:ext uri="{FF2B5EF4-FFF2-40B4-BE49-F238E27FC236}">
                <a16:creationId xmlns:a16="http://schemas.microsoft.com/office/drawing/2014/main" id="{4DDE8201-2B18-3657-B625-8690B703F69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DB471F0-D832-2593-FB03-FDC8DDC84D03}"/>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67BA01D8-DBD9-BC3B-D0A4-2907F296E195}"/>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Work Zone Awareness Week 2024 Recap</a:t>
            </a:r>
          </a:p>
        </p:txBody>
      </p:sp>
    </p:spTree>
    <p:extLst>
      <p:ext uri="{BB962C8B-B14F-4D97-AF65-F5344CB8AC3E}">
        <p14:creationId xmlns:p14="http://schemas.microsoft.com/office/powerpoint/2010/main" val="805427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D7 Safety Issues</a:t>
            </a:r>
          </a:p>
        </p:txBody>
      </p:sp>
      <p:pic>
        <p:nvPicPr>
          <p:cNvPr id="12" name="Picture 11">
            <a:extLst>
              <a:ext uri="{FF2B5EF4-FFF2-40B4-BE49-F238E27FC236}">
                <a16:creationId xmlns:a16="http://schemas.microsoft.com/office/drawing/2014/main" id="{ABA18E39-C2A2-E259-9A25-2B0A987BF740}"/>
              </a:ext>
            </a:extLst>
          </p:cNvPr>
          <p:cNvPicPr>
            <a:picLocks noChangeAspect="1"/>
          </p:cNvPicPr>
          <p:nvPr/>
        </p:nvPicPr>
        <p:blipFill rotWithShape="1">
          <a:blip r:embed="rId3">
            <a:extLst>
              <a:ext uri="{28A0092B-C50C-407E-A947-70E740481C1C}">
                <a14:useLocalDpi xmlns:a14="http://schemas.microsoft.com/office/drawing/2010/main" val="0"/>
              </a:ext>
            </a:extLst>
          </a:blip>
          <a:srcRect t="22871" b="9545"/>
          <a:stretch/>
        </p:blipFill>
        <p:spPr>
          <a:xfrm>
            <a:off x="426718" y="1355879"/>
            <a:ext cx="11338560" cy="4682764"/>
          </a:xfrm>
          <a:prstGeom prst="rect">
            <a:avLst/>
          </a:prstGeom>
        </p:spPr>
      </p:pic>
    </p:spTree>
    <p:extLst>
      <p:ext uri="{BB962C8B-B14F-4D97-AF65-F5344CB8AC3E}">
        <p14:creationId xmlns:p14="http://schemas.microsoft.com/office/powerpoint/2010/main" val="3404119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Work Zone Safety Partners</a:t>
            </a:r>
          </a:p>
        </p:txBody>
      </p:sp>
      <p:pic>
        <p:nvPicPr>
          <p:cNvPr id="12" name="Picture 11">
            <a:extLst>
              <a:ext uri="{FF2B5EF4-FFF2-40B4-BE49-F238E27FC236}">
                <a16:creationId xmlns:a16="http://schemas.microsoft.com/office/drawing/2014/main" id="{ABA18E39-C2A2-E259-9A25-2B0A987BF740}"/>
              </a:ext>
            </a:extLst>
          </p:cNvPr>
          <p:cNvPicPr>
            <a:picLocks noChangeAspect="1"/>
          </p:cNvPicPr>
          <p:nvPr/>
        </p:nvPicPr>
        <p:blipFill rotWithShape="1">
          <a:blip r:embed="rId3">
            <a:extLst>
              <a:ext uri="{28A0092B-C50C-407E-A947-70E740481C1C}">
                <a14:useLocalDpi xmlns:a14="http://schemas.microsoft.com/office/drawing/2010/main" val="0"/>
              </a:ext>
            </a:extLst>
          </a:blip>
          <a:srcRect t="19828" b="7816"/>
          <a:stretch/>
        </p:blipFill>
        <p:spPr>
          <a:xfrm>
            <a:off x="426718" y="1370437"/>
            <a:ext cx="11338560" cy="4698521"/>
          </a:xfrm>
          <a:prstGeom prst="rect">
            <a:avLst/>
          </a:prstGeom>
        </p:spPr>
      </p:pic>
    </p:spTree>
    <p:extLst>
      <p:ext uri="{BB962C8B-B14F-4D97-AF65-F5344CB8AC3E}">
        <p14:creationId xmlns:p14="http://schemas.microsoft.com/office/powerpoint/2010/main" val="41825505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61E223A-B2BC-449D-984F-3A09E99D5E6E}"/>
              </a:ext>
            </a:extLst>
          </p:cNvPr>
          <p:cNvSpPr txBox="1"/>
          <p:nvPr/>
        </p:nvSpPr>
        <p:spPr>
          <a:xfrm>
            <a:off x="1524" y="0"/>
            <a:ext cx="12188952" cy="707886"/>
          </a:xfrm>
          <a:prstGeom prst="rect">
            <a:avLst/>
          </a:prstGeom>
          <a:noFill/>
        </p:spPr>
        <p:txBody>
          <a:bodyPr wrap="square" rtlCol="0">
            <a:spAutoFit/>
          </a:bodyPr>
          <a:lstStyle/>
          <a:p>
            <a:pPr algn="ctr"/>
            <a:r>
              <a:rPr lang="en-US" sz="4000" b="1" dirty="0">
                <a:solidFill>
                  <a:srgbClr val="6283AA"/>
                </a:solidFill>
                <a:highlight>
                  <a:srgbClr val="FFFF00"/>
                </a:highlight>
                <a:latin typeface="Montserrat SemiBold" panose="00000700000000000000" pitchFamily="50" charset="0"/>
              </a:rPr>
              <a:t>District 7 Safety Performance</a:t>
            </a:r>
            <a:endParaRPr lang="en-US" sz="4000" dirty="0">
              <a:solidFill>
                <a:srgbClr val="6283AA"/>
              </a:solidFill>
              <a:highlight>
                <a:srgbClr val="FFFF00"/>
              </a:highlight>
              <a:latin typeface="Century Gothic" pitchFamily="34" charset="0"/>
            </a:endParaRPr>
          </a:p>
        </p:txBody>
      </p:sp>
      <p:sp>
        <p:nvSpPr>
          <p:cNvPr id="9" name="TextBox 8">
            <a:extLst>
              <a:ext uri="{FF2B5EF4-FFF2-40B4-BE49-F238E27FC236}">
                <a16:creationId xmlns:a16="http://schemas.microsoft.com/office/drawing/2014/main" id="{4BD539C7-B2F4-1ED5-9BDD-A33D81905034}"/>
              </a:ext>
            </a:extLst>
          </p:cNvPr>
          <p:cNvSpPr txBox="1"/>
          <p:nvPr/>
        </p:nvSpPr>
        <p:spPr>
          <a:xfrm>
            <a:off x="895202" y="898890"/>
            <a:ext cx="6063081" cy="215444"/>
          </a:xfrm>
          <a:prstGeom prst="rect">
            <a:avLst/>
          </a:prstGeom>
          <a:noFill/>
        </p:spPr>
        <p:txBody>
          <a:bodyPr wrap="square" lIns="0" tIns="0" rIns="0" bIns="0">
            <a:spAutoFit/>
          </a:bodyPr>
          <a:lstStyle/>
          <a:p>
            <a:pPr algn="ctr"/>
            <a:r>
              <a:rPr lang="en-US" sz="1400" dirty="0">
                <a:solidFill>
                  <a:srgbClr val="333333"/>
                </a:solidFill>
                <a:latin typeface="Montserrat SemiBold" panose="00000700000000000000" pitchFamily="50" charset="0"/>
              </a:rPr>
              <a:t>Severe Crashes in District 7 (2016 – 2023)</a:t>
            </a:r>
          </a:p>
        </p:txBody>
      </p:sp>
      <p:sp>
        <p:nvSpPr>
          <p:cNvPr id="2" name="Rectangle 1">
            <a:extLst>
              <a:ext uri="{FF2B5EF4-FFF2-40B4-BE49-F238E27FC236}">
                <a16:creationId xmlns:a16="http://schemas.microsoft.com/office/drawing/2014/main" id="{7A46FE4B-C732-4674-052D-30757CF8AC6C}"/>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0FB8F901-6D5E-D079-AE3F-4FB4438B3054}"/>
              </a:ext>
            </a:extLst>
          </p:cNvPr>
          <p:cNvSpPr txBox="1">
            <a:spLocks/>
          </p:cNvSpPr>
          <p:nvPr/>
        </p:nvSpPr>
        <p:spPr>
          <a:xfrm>
            <a:off x="381000" y="64515"/>
            <a:ext cx="11430000" cy="10972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Statewide Safety Performance</a:t>
            </a:r>
          </a:p>
        </p:txBody>
      </p:sp>
      <p:pic>
        <p:nvPicPr>
          <p:cNvPr id="6" name="Picture 5">
            <a:extLst>
              <a:ext uri="{FF2B5EF4-FFF2-40B4-BE49-F238E27FC236}">
                <a16:creationId xmlns:a16="http://schemas.microsoft.com/office/drawing/2014/main" id="{0A941711-DF20-B869-4EC1-C7E35D752552}"/>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8" name="Rectangle 7">
            <a:extLst>
              <a:ext uri="{FF2B5EF4-FFF2-40B4-BE49-F238E27FC236}">
                <a16:creationId xmlns:a16="http://schemas.microsoft.com/office/drawing/2014/main" id="{A5DC04FD-88E4-C818-4FC4-AD5BB31FF762}"/>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9EC3CF0-F009-EB63-6FBD-43643C4565C5}"/>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12">
            <a:extLst>
              <a:ext uri="{FF2B5EF4-FFF2-40B4-BE49-F238E27FC236}">
                <a16:creationId xmlns:a16="http://schemas.microsoft.com/office/drawing/2014/main" id="{36BEC8E5-3548-F925-A691-3233F5DAAAA7}"/>
              </a:ext>
            </a:extLst>
          </p:cNvPr>
          <p:cNvSpPr txBox="1"/>
          <p:nvPr/>
        </p:nvSpPr>
        <p:spPr>
          <a:xfrm>
            <a:off x="7572600" y="1746628"/>
            <a:ext cx="4419525" cy="226363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indent="-228600">
              <a:lnSpc>
                <a:spcPct val="70000"/>
              </a:lnSpc>
              <a:spcBef>
                <a:spcPts val="1000"/>
              </a:spcBef>
              <a:buFont typeface="Arial" panose="020B0604020202020204" pitchFamily="34" charset="0"/>
              <a:buChar char="•"/>
            </a:pPr>
            <a:r>
              <a:rPr lang="en-US" sz="2200" dirty="0"/>
              <a:t>Fatalities are trending down overall compared to the 7-Year baseline after a slight uptick in 2021.</a:t>
            </a:r>
          </a:p>
          <a:p>
            <a:pPr marL="228600" indent="-228600">
              <a:lnSpc>
                <a:spcPct val="70000"/>
              </a:lnSpc>
              <a:spcBef>
                <a:spcPts val="1000"/>
              </a:spcBef>
              <a:buFont typeface="Arial" panose="020B0604020202020204" pitchFamily="34" charset="0"/>
              <a:buChar char="•"/>
            </a:pPr>
            <a:r>
              <a:rPr lang="en-US" sz="2200" dirty="0"/>
              <a:t>Fatalities decreased by 4.4% from 2022 to 2023.</a:t>
            </a:r>
          </a:p>
          <a:p>
            <a:pPr marL="228600" indent="-228600">
              <a:lnSpc>
                <a:spcPct val="70000"/>
              </a:lnSpc>
              <a:spcBef>
                <a:spcPts val="1000"/>
              </a:spcBef>
              <a:buFont typeface="Arial" panose="020B0604020202020204" pitchFamily="34" charset="0"/>
              <a:buChar char="•"/>
            </a:pPr>
            <a:r>
              <a:rPr lang="en-US" sz="2200" dirty="0"/>
              <a:t>Serious injuries decreased by 3.8% from 2022 to 2023.</a:t>
            </a:r>
          </a:p>
        </p:txBody>
      </p:sp>
      <p:pic>
        <p:nvPicPr>
          <p:cNvPr id="4" name="Picture 4">
            <a:extLst>
              <a:ext uri="{FF2B5EF4-FFF2-40B4-BE49-F238E27FC236}">
                <a16:creationId xmlns:a16="http://schemas.microsoft.com/office/drawing/2014/main" id="{56DDB4B1-4212-F51C-F8D6-E880F5A012A0}"/>
              </a:ext>
            </a:extLst>
          </p:cNvPr>
          <p:cNvPicPr>
            <a:picLocks noChangeAspect="1" noChangeArrowheads="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269078" y="1558214"/>
            <a:ext cx="7315326" cy="4261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5053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Strategies to Improve Work Zone Safety</a:t>
            </a:r>
          </a:p>
        </p:txBody>
      </p:sp>
      <p:pic>
        <p:nvPicPr>
          <p:cNvPr id="12" name="Picture 11">
            <a:extLst>
              <a:ext uri="{FF2B5EF4-FFF2-40B4-BE49-F238E27FC236}">
                <a16:creationId xmlns:a16="http://schemas.microsoft.com/office/drawing/2014/main" id="{ABA18E39-C2A2-E259-9A25-2B0A987BF740}"/>
              </a:ext>
            </a:extLst>
          </p:cNvPr>
          <p:cNvPicPr>
            <a:picLocks noChangeAspect="1"/>
          </p:cNvPicPr>
          <p:nvPr/>
        </p:nvPicPr>
        <p:blipFill rotWithShape="1">
          <a:blip r:embed="rId3">
            <a:extLst>
              <a:ext uri="{28A0092B-C50C-407E-A947-70E740481C1C}">
                <a14:useLocalDpi xmlns:a14="http://schemas.microsoft.com/office/drawing/2010/main" val="0"/>
              </a:ext>
            </a:extLst>
          </a:blip>
          <a:srcRect t="17921" b="8166"/>
          <a:stretch/>
        </p:blipFill>
        <p:spPr>
          <a:xfrm>
            <a:off x="426718" y="1410623"/>
            <a:ext cx="11338560" cy="4658336"/>
          </a:xfrm>
          <a:prstGeom prst="rect">
            <a:avLst/>
          </a:prstGeom>
        </p:spPr>
      </p:pic>
    </p:spTree>
    <p:extLst>
      <p:ext uri="{BB962C8B-B14F-4D97-AF65-F5344CB8AC3E}">
        <p14:creationId xmlns:p14="http://schemas.microsoft.com/office/powerpoint/2010/main" val="30310555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Work Zone Education</a:t>
            </a:r>
          </a:p>
        </p:txBody>
      </p:sp>
      <p:pic>
        <p:nvPicPr>
          <p:cNvPr id="12" name="Picture 11">
            <a:extLst>
              <a:ext uri="{FF2B5EF4-FFF2-40B4-BE49-F238E27FC236}">
                <a16:creationId xmlns:a16="http://schemas.microsoft.com/office/drawing/2014/main" id="{ABA18E39-C2A2-E259-9A25-2B0A987BF740}"/>
              </a:ext>
            </a:extLst>
          </p:cNvPr>
          <p:cNvPicPr>
            <a:picLocks noChangeAspect="1"/>
          </p:cNvPicPr>
          <p:nvPr/>
        </p:nvPicPr>
        <p:blipFill rotWithShape="1">
          <a:blip r:embed="rId3">
            <a:extLst>
              <a:ext uri="{28A0092B-C50C-407E-A947-70E740481C1C}">
                <a14:useLocalDpi xmlns:a14="http://schemas.microsoft.com/office/drawing/2010/main" val="0"/>
              </a:ext>
            </a:extLst>
          </a:blip>
          <a:srcRect b="8527"/>
          <a:stretch/>
        </p:blipFill>
        <p:spPr>
          <a:xfrm>
            <a:off x="426718" y="1355880"/>
            <a:ext cx="11338560" cy="4682764"/>
          </a:xfrm>
          <a:prstGeom prst="rect">
            <a:avLst/>
          </a:prstGeom>
        </p:spPr>
      </p:pic>
    </p:spTree>
    <p:extLst>
      <p:ext uri="{BB962C8B-B14F-4D97-AF65-F5344CB8AC3E}">
        <p14:creationId xmlns:p14="http://schemas.microsoft.com/office/powerpoint/2010/main" val="16316491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Work Zone Enforcement – Short Term</a:t>
            </a:r>
          </a:p>
        </p:txBody>
      </p:sp>
      <p:pic>
        <p:nvPicPr>
          <p:cNvPr id="12" name="Picture 11">
            <a:extLst>
              <a:ext uri="{FF2B5EF4-FFF2-40B4-BE49-F238E27FC236}">
                <a16:creationId xmlns:a16="http://schemas.microsoft.com/office/drawing/2014/main" id="{ABA18E39-C2A2-E259-9A25-2B0A987BF740}"/>
              </a:ext>
            </a:extLst>
          </p:cNvPr>
          <p:cNvPicPr>
            <a:picLocks noChangeAspect="1"/>
          </p:cNvPicPr>
          <p:nvPr/>
        </p:nvPicPr>
        <p:blipFill rotWithShape="1">
          <a:blip r:embed="rId3">
            <a:extLst>
              <a:ext uri="{28A0092B-C50C-407E-A947-70E740481C1C}">
                <a14:useLocalDpi xmlns:a14="http://schemas.microsoft.com/office/drawing/2010/main" val="0"/>
              </a:ext>
            </a:extLst>
          </a:blip>
          <a:srcRect t="2377" b="8543"/>
          <a:stretch/>
        </p:blipFill>
        <p:spPr>
          <a:xfrm>
            <a:off x="426718" y="1402602"/>
            <a:ext cx="11338560" cy="4668415"/>
          </a:xfrm>
          <a:prstGeom prst="rect">
            <a:avLst/>
          </a:prstGeom>
        </p:spPr>
      </p:pic>
    </p:spTree>
    <p:extLst>
      <p:ext uri="{BB962C8B-B14F-4D97-AF65-F5344CB8AC3E}">
        <p14:creationId xmlns:p14="http://schemas.microsoft.com/office/powerpoint/2010/main" val="19547163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Work Zone Enforcement – Long Term</a:t>
            </a:r>
          </a:p>
        </p:txBody>
      </p:sp>
      <p:pic>
        <p:nvPicPr>
          <p:cNvPr id="12" name="Picture 11">
            <a:extLst>
              <a:ext uri="{FF2B5EF4-FFF2-40B4-BE49-F238E27FC236}">
                <a16:creationId xmlns:a16="http://schemas.microsoft.com/office/drawing/2014/main" id="{ABA18E39-C2A2-E259-9A25-2B0A987BF740}"/>
              </a:ext>
            </a:extLst>
          </p:cNvPr>
          <p:cNvPicPr>
            <a:picLocks/>
          </p:cNvPicPr>
          <p:nvPr/>
        </p:nvPicPr>
        <p:blipFill rotWithShape="1">
          <a:blip r:embed="rId3">
            <a:extLst>
              <a:ext uri="{28A0092B-C50C-407E-A947-70E740481C1C}">
                <a14:useLocalDpi xmlns:a14="http://schemas.microsoft.com/office/drawing/2010/main" val="0"/>
              </a:ext>
            </a:extLst>
          </a:blip>
          <a:srcRect t="3137" b="7648"/>
          <a:stretch/>
        </p:blipFill>
        <p:spPr>
          <a:xfrm>
            <a:off x="426718" y="1355881"/>
            <a:ext cx="11338560" cy="4713078"/>
          </a:xfrm>
          <a:prstGeom prst="rect">
            <a:avLst/>
          </a:prstGeom>
        </p:spPr>
      </p:pic>
    </p:spTree>
    <p:extLst>
      <p:ext uri="{BB962C8B-B14F-4D97-AF65-F5344CB8AC3E}">
        <p14:creationId xmlns:p14="http://schemas.microsoft.com/office/powerpoint/2010/main" val="41640996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Work Zone Evaluation</a:t>
            </a:r>
          </a:p>
        </p:txBody>
      </p:sp>
      <p:pic>
        <p:nvPicPr>
          <p:cNvPr id="12" name="Picture 11">
            <a:extLst>
              <a:ext uri="{FF2B5EF4-FFF2-40B4-BE49-F238E27FC236}">
                <a16:creationId xmlns:a16="http://schemas.microsoft.com/office/drawing/2014/main" id="{ABA18E39-C2A2-E259-9A25-2B0A987BF740}"/>
              </a:ext>
            </a:extLst>
          </p:cNvPr>
          <p:cNvPicPr>
            <a:picLocks/>
          </p:cNvPicPr>
          <p:nvPr/>
        </p:nvPicPr>
        <p:blipFill rotWithShape="1">
          <a:blip r:embed="rId3">
            <a:extLst>
              <a:ext uri="{28A0092B-C50C-407E-A947-70E740481C1C}">
                <a14:useLocalDpi xmlns:a14="http://schemas.microsoft.com/office/drawing/2010/main" val="0"/>
              </a:ext>
            </a:extLst>
          </a:blip>
          <a:srcRect b="8173"/>
          <a:stretch/>
        </p:blipFill>
        <p:spPr>
          <a:xfrm>
            <a:off x="274863" y="1355880"/>
            <a:ext cx="11338560" cy="4682764"/>
          </a:xfrm>
          <a:prstGeom prst="rect">
            <a:avLst/>
          </a:prstGeom>
        </p:spPr>
      </p:pic>
    </p:spTree>
    <p:extLst>
      <p:ext uri="{BB962C8B-B14F-4D97-AF65-F5344CB8AC3E}">
        <p14:creationId xmlns:p14="http://schemas.microsoft.com/office/powerpoint/2010/main" val="6280072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Smart Work Zones</a:t>
            </a:r>
          </a:p>
        </p:txBody>
      </p:sp>
      <p:pic>
        <p:nvPicPr>
          <p:cNvPr id="12" name="Picture 11">
            <a:extLst>
              <a:ext uri="{FF2B5EF4-FFF2-40B4-BE49-F238E27FC236}">
                <a16:creationId xmlns:a16="http://schemas.microsoft.com/office/drawing/2014/main" id="{ABA18E39-C2A2-E259-9A25-2B0A987BF740}"/>
              </a:ext>
            </a:extLst>
          </p:cNvPr>
          <p:cNvPicPr>
            <a:picLocks/>
          </p:cNvPicPr>
          <p:nvPr/>
        </p:nvPicPr>
        <p:blipFill rotWithShape="1">
          <a:blip r:embed="rId3">
            <a:extLst>
              <a:ext uri="{28A0092B-C50C-407E-A947-70E740481C1C}">
                <a14:useLocalDpi xmlns:a14="http://schemas.microsoft.com/office/drawing/2010/main" val="0"/>
              </a:ext>
            </a:extLst>
          </a:blip>
          <a:srcRect t="2262" b="8347"/>
          <a:stretch/>
        </p:blipFill>
        <p:spPr>
          <a:xfrm>
            <a:off x="426720" y="1355880"/>
            <a:ext cx="11338560" cy="4682764"/>
          </a:xfrm>
          <a:prstGeom prst="rect">
            <a:avLst/>
          </a:prstGeom>
        </p:spPr>
      </p:pic>
    </p:spTree>
    <p:extLst>
      <p:ext uri="{BB962C8B-B14F-4D97-AF65-F5344CB8AC3E}">
        <p14:creationId xmlns:p14="http://schemas.microsoft.com/office/powerpoint/2010/main" val="10042740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Smart Work Zones</a:t>
            </a:r>
          </a:p>
        </p:txBody>
      </p:sp>
      <p:pic>
        <p:nvPicPr>
          <p:cNvPr id="12" name="Picture 11">
            <a:extLst>
              <a:ext uri="{FF2B5EF4-FFF2-40B4-BE49-F238E27FC236}">
                <a16:creationId xmlns:a16="http://schemas.microsoft.com/office/drawing/2014/main" id="{ABA18E39-C2A2-E259-9A25-2B0A987BF740}"/>
              </a:ext>
            </a:extLst>
          </p:cNvPr>
          <p:cNvPicPr>
            <a:picLocks/>
          </p:cNvPicPr>
          <p:nvPr/>
        </p:nvPicPr>
        <p:blipFill rotWithShape="1">
          <a:blip r:embed="rId3">
            <a:extLst>
              <a:ext uri="{28A0092B-C50C-407E-A947-70E740481C1C}">
                <a14:useLocalDpi xmlns:a14="http://schemas.microsoft.com/office/drawing/2010/main" val="0"/>
              </a:ext>
            </a:extLst>
          </a:blip>
          <a:srcRect t="1912" b="7997"/>
          <a:stretch/>
        </p:blipFill>
        <p:spPr>
          <a:xfrm>
            <a:off x="426720" y="1325563"/>
            <a:ext cx="11338560" cy="4713079"/>
          </a:xfrm>
          <a:prstGeom prst="rect">
            <a:avLst/>
          </a:prstGeom>
        </p:spPr>
      </p:pic>
    </p:spTree>
    <p:extLst>
      <p:ext uri="{BB962C8B-B14F-4D97-AF65-F5344CB8AC3E}">
        <p14:creationId xmlns:p14="http://schemas.microsoft.com/office/powerpoint/2010/main" val="28575848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Addressing Work Zone Challenges</a:t>
            </a:r>
          </a:p>
        </p:txBody>
      </p:sp>
      <p:pic>
        <p:nvPicPr>
          <p:cNvPr id="12" name="Picture 11">
            <a:extLst>
              <a:ext uri="{FF2B5EF4-FFF2-40B4-BE49-F238E27FC236}">
                <a16:creationId xmlns:a16="http://schemas.microsoft.com/office/drawing/2014/main" id="{ABA18E39-C2A2-E259-9A25-2B0A987BF740}"/>
              </a:ext>
            </a:extLst>
          </p:cNvPr>
          <p:cNvPicPr>
            <a:picLocks/>
          </p:cNvPicPr>
          <p:nvPr/>
        </p:nvPicPr>
        <p:blipFill rotWithShape="1">
          <a:blip r:embed="rId3">
            <a:extLst>
              <a:ext uri="{28A0092B-C50C-407E-A947-70E740481C1C}">
                <a14:useLocalDpi xmlns:a14="http://schemas.microsoft.com/office/drawing/2010/main" val="0"/>
              </a:ext>
            </a:extLst>
          </a:blip>
          <a:srcRect t="2437" b="8347"/>
          <a:stretch/>
        </p:blipFill>
        <p:spPr>
          <a:xfrm>
            <a:off x="426720" y="1355879"/>
            <a:ext cx="11338560" cy="4682764"/>
          </a:xfrm>
          <a:prstGeom prst="rect">
            <a:avLst/>
          </a:prstGeom>
        </p:spPr>
      </p:pic>
    </p:spTree>
    <p:extLst>
      <p:ext uri="{BB962C8B-B14F-4D97-AF65-F5344CB8AC3E}">
        <p14:creationId xmlns:p14="http://schemas.microsoft.com/office/powerpoint/2010/main" val="817613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Addressing Work Zone Challenges</a:t>
            </a:r>
          </a:p>
        </p:txBody>
      </p:sp>
      <p:pic>
        <p:nvPicPr>
          <p:cNvPr id="12" name="Picture 11">
            <a:extLst>
              <a:ext uri="{FF2B5EF4-FFF2-40B4-BE49-F238E27FC236}">
                <a16:creationId xmlns:a16="http://schemas.microsoft.com/office/drawing/2014/main" id="{ABA18E39-C2A2-E259-9A25-2B0A987BF740}"/>
              </a:ext>
            </a:extLst>
          </p:cNvPr>
          <p:cNvPicPr>
            <a:picLocks/>
          </p:cNvPicPr>
          <p:nvPr/>
        </p:nvPicPr>
        <p:blipFill rotWithShape="1">
          <a:blip r:embed="rId3">
            <a:extLst>
              <a:ext uri="{28A0092B-C50C-407E-A947-70E740481C1C}">
                <a14:useLocalDpi xmlns:a14="http://schemas.microsoft.com/office/drawing/2010/main" val="0"/>
              </a:ext>
            </a:extLst>
          </a:blip>
          <a:srcRect t="2088" b="9922"/>
          <a:stretch/>
        </p:blipFill>
        <p:spPr>
          <a:xfrm>
            <a:off x="426718" y="1379553"/>
            <a:ext cx="11338560" cy="4689405"/>
          </a:xfrm>
          <a:prstGeom prst="rect">
            <a:avLst/>
          </a:prstGeom>
        </p:spPr>
      </p:pic>
    </p:spTree>
    <p:extLst>
      <p:ext uri="{BB962C8B-B14F-4D97-AF65-F5344CB8AC3E}">
        <p14:creationId xmlns:p14="http://schemas.microsoft.com/office/powerpoint/2010/main" val="40942676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Addressing Work Zone Challenges</a:t>
            </a:r>
          </a:p>
        </p:txBody>
      </p:sp>
      <p:pic>
        <p:nvPicPr>
          <p:cNvPr id="12" name="Picture 11">
            <a:extLst>
              <a:ext uri="{FF2B5EF4-FFF2-40B4-BE49-F238E27FC236}">
                <a16:creationId xmlns:a16="http://schemas.microsoft.com/office/drawing/2014/main" id="{ABA18E39-C2A2-E259-9A25-2B0A987BF740}"/>
              </a:ext>
            </a:extLst>
          </p:cNvPr>
          <p:cNvPicPr>
            <a:picLocks/>
          </p:cNvPicPr>
          <p:nvPr/>
        </p:nvPicPr>
        <p:blipFill rotWithShape="1">
          <a:blip r:embed="rId3">
            <a:extLst>
              <a:ext uri="{28A0092B-C50C-407E-A947-70E740481C1C}">
                <a14:useLocalDpi xmlns:a14="http://schemas.microsoft.com/office/drawing/2010/main" val="0"/>
              </a:ext>
            </a:extLst>
          </a:blip>
          <a:srcRect t="2436" b="9573"/>
          <a:stretch/>
        </p:blipFill>
        <p:spPr>
          <a:xfrm>
            <a:off x="426718" y="1355879"/>
            <a:ext cx="11338560" cy="4713079"/>
          </a:xfrm>
          <a:prstGeom prst="rect">
            <a:avLst/>
          </a:prstGeom>
        </p:spPr>
      </p:pic>
    </p:spTree>
    <p:extLst>
      <p:ext uri="{BB962C8B-B14F-4D97-AF65-F5344CB8AC3E}">
        <p14:creationId xmlns:p14="http://schemas.microsoft.com/office/powerpoint/2010/main" val="103750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61E223A-B2BC-449D-984F-3A09E99D5E6E}"/>
              </a:ext>
            </a:extLst>
          </p:cNvPr>
          <p:cNvSpPr txBox="1"/>
          <p:nvPr/>
        </p:nvSpPr>
        <p:spPr>
          <a:xfrm>
            <a:off x="1524" y="0"/>
            <a:ext cx="12188952" cy="707886"/>
          </a:xfrm>
          <a:prstGeom prst="rect">
            <a:avLst/>
          </a:prstGeom>
          <a:noFill/>
        </p:spPr>
        <p:txBody>
          <a:bodyPr wrap="square" rtlCol="0">
            <a:spAutoFit/>
          </a:bodyPr>
          <a:lstStyle/>
          <a:p>
            <a:pPr algn="ctr"/>
            <a:r>
              <a:rPr lang="en-US" sz="4000" b="1" dirty="0">
                <a:solidFill>
                  <a:srgbClr val="6283AA"/>
                </a:solidFill>
                <a:highlight>
                  <a:srgbClr val="FFFF00"/>
                </a:highlight>
                <a:latin typeface="Montserrat SemiBold" panose="00000700000000000000" pitchFamily="50" charset="0"/>
              </a:rPr>
              <a:t>District 7 Safety Performance</a:t>
            </a:r>
            <a:endParaRPr lang="en-US" sz="4000" dirty="0">
              <a:solidFill>
                <a:srgbClr val="6283AA"/>
              </a:solidFill>
              <a:highlight>
                <a:srgbClr val="FFFF00"/>
              </a:highlight>
              <a:latin typeface="Century Gothic" pitchFamily="34" charset="0"/>
            </a:endParaRPr>
          </a:p>
        </p:txBody>
      </p:sp>
      <p:sp>
        <p:nvSpPr>
          <p:cNvPr id="9" name="TextBox 8">
            <a:extLst>
              <a:ext uri="{FF2B5EF4-FFF2-40B4-BE49-F238E27FC236}">
                <a16:creationId xmlns:a16="http://schemas.microsoft.com/office/drawing/2014/main" id="{4BD539C7-B2F4-1ED5-9BDD-A33D81905034}"/>
              </a:ext>
            </a:extLst>
          </p:cNvPr>
          <p:cNvSpPr txBox="1"/>
          <p:nvPr/>
        </p:nvSpPr>
        <p:spPr>
          <a:xfrm>
            <a:off x="895202" y="898890"/>
            <a:ext cx="6063081" cy="215444"/>
          </a:xfrm>
          <a:prstGeom prst="rect">
            <a:avLst/>
          </a:prstGeom>
          <a:noFill/>
        </p:spPr>
        <p:txBody>
          <a:bodyPr wrap="square" lIns="0" tIns="0" rIns="0" bIns="0">
            <a:spAutoFit/>
          </a:bodyPr>
          <a:lstStyle/>
          <a:p>
            <a:pPr algn="ctr"/>
            <a:r>
              <a:rPr lang="en-US" sz="1400" dirty="0">
                <a:solidFill>
                  <a:srgbClr val="333333"/>
                </a:solidFill>
                <a:latin typeface="Montserrat SemiBold" panose="00000700000000000000" pitchFamily="50" charset="0"/>
              </a:rPr>
              <a:t>Severe Crashes in District 7 (2016 – 2023)</a:t>
            </a:r>
          </a:p>
        </p:txBody>
      </p:sp>
      <p:pic>
        <p:nvPicPr>
          <p:cNvPr id="4" name="Picture 4">
            <a:extLst>
              <a:ext uri="{FF2B5EF4-FFF2-40B4-BE49-F238E27FC236}">
                <a16:creationId xmlns:a16="http://schemas.microsoft.com/office/drawing/2014/main" id="{518C9038-0D22-665E-F8F4-2593F27A31EB}"/>
              </a:ext>
            </a:extLst>
          </p:cNvPr>
          <p:cNvPicPr>
            <a:picLocks noChangeAspect="1" noChangeArrowheads="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311522" y="1554481"/>
            <a:ext cx="7315327" cy="426104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2">
            <a:extLst>
              <a:ext uri="{FF2B5EF4-FFF2-40B4-BE49-F238E27FC236}">
                <a16:creationId xmlns:a16="http://schemas.microsoft.com/office/drawing/2014/main" id="{9B5D96E9-49DD-D0CD-00D5-5F3ED818C02B}"/>
              </a:ext>
            </a:extLst>
          </p:cNvPr>
          <p:cNvSpPr txBox="1"/>
          <p:nvPr/>
        </p:nvSpPr>
        <p:spPr>
          <a:xfrm>
            <a:off x="7626849" y="1554481"/>
            <a:ext cx="4419525" cy="357681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indent="-228600">
              <a:lnSpc>
                <a:spcPct val="70000"/>
              </a:lnSpc>
              <a:spcBef>
                <a:spcPts val="1000"/>
              </a:spcBef>
              <a:buFont typeface="Arial" panose="020B0604020202020204" pitchFamily="34" charset="0"/>
              <a:buChar char="•"/>
            </a:pPr>
            <a:r>
              <a:rPr lang="en-US" sz="2200" dirty="0"/>
              <a:t>Incapacitating Injuries are trending down overall since 2016; Fatalities are trending down overall after an increase in 2021.</a:t>
            </a:r>
          </a:p>
          <a:p>
            <a:pPr marL="228600" indent="-228600">
              <a:lnSpc>
                <a:spcPct val="70000"/>
              </a:lnSpc>
              <a:spcBef>
                <a:spcPts val="1000"/>
              </a:spcBef>
              <a:buFont typeface="Arial" panose="020B0604020202020204" pitchFamily="34" charset="0"/>
              <a:buChar char="•"/>
            </a:pPr>
            <a:r>
              <a:rPr lang="en-US" sz="2200" dirty="0"/>
              <a:t>Fatalities decreased by 3.1% from 2022 to 2023.</a:t>
            </a:r>
          </a:p>
          <a:p>
            <a:pPr marL="228600" indent="-228600">
              <a:lnSpc>
                <a:spcPct val="70000"/>
              </a:lnSpc>
              <a:spcBef>
                <a:spcPts val="1000"/>
              </a:spcBef>
              <a:buFont typeface="Arial" panose="020B0604020202020204" pitchFamily="34" charset="0"/>
              <a:buChar char="•"/>
            </a:pPr>
            <a:r>
              <a:rPr lang="en-US" sz="2200" dirty="0"/>
              <a:t>Serious injuries decreased by 12.6 % from 2022 to 2023.</a:t>
            </a:r>
          </a:p>
          <a:p>
            <a:pPr marL="228600" indent="-228600">
              <a:lnSpc>
                <a:spcPct val="70000"/>
              </a:lnSpc>
              <a:spcBef>
                <a:spcPts val="1000"/>
              </a:spcBef>
              <a:buFont typeface="Arial" panose="020B0604020202020204" pitchFamily="34" charset="0"/>
              <a:buChar char="•"/>
            </a:pPr>
            <a:r>
              <a:rPr lang="en-US" sz="2200" dirty="0"/>
              <a:t>Despite the continuous growth in the Tampa Metro Area, overall trends are going the right direction.</a:t>
            </a:r>
          </a:p>
        </p:txBody>
      </p:sp>
      <p:sp>
        <p:nvSpPr>
          <p:cNvPr id="2" name="Rectangle 1">
            <a:extLst>
              <a:ext uri="{FF2B5EF4-FFF2-40B4-BE49-F238E27FC236}">
                <a16:creationId xmlns:a16="http://schemas.microsoft.com/office/drawing/2014/main" id="{7A46FE4B-C732-4674-052D-30757CF8AC6C}"/>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0FB8F901-6D5E-D079-AE3F-4FB4438B3054}"/>
              </a:ext>
            </a:extLst>
          </p:cNvPr>
          <p:cNvSpPr txBox="1">
            <a:spLocks/>
          </p:cNvSpPr>
          <p:nvPr/>
        </p:nvSpPr>
        <p:spPr>
          <a:xfrm>
            <a:off x="381000" y="64515"/>
            <a:ext cx="11430000" cy="10972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District 7 Safety Performance</a:t>
            </a:r>
          </a:p>
        </p:txBody>
      </p:sp>
      <p:pic>
        <p:nvPicPr>
          <p:cNvPr id="6" name="Picture 5">
            <a:extLst>
              <a:ext uri="{FF2B5EF4-FFF2-40B4-BE49-F238E27FC236}">
                <a16:creationId xmlns:a16="http://schemas.microsoft.com/office/drawing/2014/main" id="{0A941711-DF20-B869-4EC1-C7E35D752552}"/>
              </a:ext>
            </a:extLst>
          </p:cNvPr>
          <p:cNvPicPr>
            <a:picLocks noChangeAspect="1"/>
          </p:cNvPicPr>
          <p:nvPr/>
        </p:nvPicPr>
        <p:blipFill>
          <a:blip r:embed="rId6"/>
          <a:stretch>
            <a:fillRect/>
          </a:stretch>
        </p:blipFill>
        <p:spPr>
          <a:xfrm>
            <a:off x="10084441" y="6068959"/>
            <a:ext cx="1961933" cy="413238"/>
          </a:xfrm>
          <a:prstGeom prst="rect">
            <a:avLst/>
          </a:prstGeom>
        </p:spPr>
      </p:pic>
      <p:sp>
        <p:nvSpPr>
          <p:cNvPr id="8" name="Rectangle 7">
            <a:extLst>
              <a:ext uri="{FF2B5EF4-FFF2-40B4-BE49-F238E27FC236}">
                <a16:creationId xmlns:a16="http://schemas.microsoft.com/office/drawing/2014/main" id="{A5DC04FD-88E4-C818-4FC4-AD5BB31FF762}"/>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9EC3CF0-F009-EB63-6FBD-43643C4565C5}"/>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52783757"/>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Addressing Work Zone Challenges</a:t>
            </a:r>
          </a:p>
        </p:txBody>
      </p:sp>
      <p:pic>
        <p:nvPicPr>
          <p:cNvPr id="12" name="Picture 11">
            <a:extLst>
              <a:ext uri="{FF2B5EF4-FFF2-40B4-BE49-F238E27FC236}">
                <a16:creationId xmlns:a16="http://schemas.microsoft.com/office/drawing/2014/main" id="{ABA18E39-C2A2-E259-9A25-2B0A987BF740}"/>
              </a:ext>
            </a:extLst>
          </p:cNvPr>
          <p:cNvPicPr>
            <a:picLocks/>
          </p:cNvPicPr>
          <p:nvPr/>
        </p:nvPicPr>
        <p:blipFill rotWithShape="1">
          <a:blip r:embed="rId3">
            <a:extLst>
              <a:ext uri="{28A0092B-C50C-407E-A947-70E740481C1C}">
                <a14:useLocalDpi xmlns:a14="http://schemas.microsoft.com/office/drawing/2010/main" val="0"/>
              </a:ext>
            </a:extLst>
          </a:blip>
          <a:srcRect t="2612" b="8522"/>
          <a:stretch/>
        </p:blipFill>
        <p:spPr>
          <a:xfrm>
            <a:off x="426720" y="1355879"/>
            <a:ext cx="11338560" cy="4713079"/>
          </a:xfrm>
          <a:prstGeom prst="rect">
            <a:avLst/>
          </a:prstGeom>
        </p:spPr>
      </p:pic>
    </p:spTree>
    <p:extLst>
      <p:ext uri="{BB962C8B-B14F-4D97-AF65-F5344CB8AC3E}">
        <p14:creationId xmlns:p14="http://schemas.microsoft.com/office/powerpoint/2010/main" val="1499662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CEDDF-3A3C-0C3F-0B4A-E3D636A51C7C}"/>
              </a:ext>
            </a:extLst>
          </p:cNvPr>
          <p:cNvSpPr>
            <a:spLocks noGrp="1"/>
          </p:cNvSpPr>
          <p:nvPr>
            <p:ph type="title"/>
          </p:nvPr>
        </p:nvSpPr>
        <p:spPr>
          <a:xfrm>
            <a:off x="0" y="0"/>
            <a:ext cx="12191999" cy="1178011"/>
          </a:xfrm>
        </p:spPr>
        <p:txBody>
          <a:bodyPr>
            <a:normAutofit/>
          </a:bodyPr>
          <a:lstStyle/>
          <a:p>
            <a:pPr algn="ctr"/>
            <a:endParaRPr lang="en-US" dirty="0"/>
          </a:p>
        </p:txBody>
      </p:sp>
      <p:sp>
        <p:nvSpPr>
          <p:cNvPr id="4" name="Slide Number Placeholder 3">
            <a:extLst>
              <a:ext uri="{FF2B5EF4-FFF2-40B4-BE49-F238E27FC236}">
                <a16:creationId xmlns:a16="http://schemas.microsoft.com/office/drawing/2014/main" id="{DE5FE48D-0ABA-8155-AC6C-7277C1FC9DA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F894DDA-CED4-4793-8974-3E6BDB5749C8}" type="slidenum">
              <a:rPr kumimoji="0" lang="en-US" sz="14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0F89C964-5060-DEA1-94CB-261D50E7AD0A}"/>
              </a:ext>
            </a:extLst>
          </p:cNvPr>
          <p:cNvSpPr/>
          <p:nvPr/>
        </p:nvSpPr>
        <p:spPr>
          <a:xfrm>
            <a:off x="9925050" y="3743325"/>
            <a:ext cx="127000" cy="180975"/>
          </a:xfrm>
          <a:prstGeom prst="rect">
            <a:avLst/>
          </a:prstGeom>
          <a:solidFill>
            <a:srgbClr val="EFEFEF"/>
          </a:solidFill>
          <a:ln>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CA7E22F2-497B-1ABC-C6BC-715FF40E17AE}"/>
              </a:ext>
            </a:extLst>
          </p:cNvPr>
          <p:cNvSpPr/>
          <p:nvPr/>
        </p:nvSpPr>
        <p:spPr>
          <a:xfrm>
            <a:off x="9967912" y="3833812"/>
            <a:ext cx="168275" cy="180975"/>
          </a:xfrm>
          <a:prstGeom prst="rect">
            <a:avLst/>
          </a:prstGeom>
          <a:solidFill>
            <a:srgbClr val="EFEFEF"/>
          </a:solidFill>
          <a:ln>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aphicFrame>
        <p:nvGraphicFramePr>
          <p:cNvPr id="6" name="Diagram 5">
            <a:extLst>
              <a:ext uri="{FF2B5EF4-FFF2-40B4-BE49-F238E27FC236}">
                <a16:creationId xmlns:a16="http://schemas.microsoft.com/office/drawing/2014/main" id="{61DE8F65-55B8-791D-A4A1-58B3592342FA}"/>
              </a:ext>
            </a:extLst>
          </p:cNvPr>
          <p:cNvGraphicFramePr/>
          <p:nvPr>
            <p:extLst>
              <p:ext uri="{D42A27DB-BD31-4B8C-83A1-F6EECF244321}">
                <p14:modId xmlns:p14="http://schemas.microsoft.com/office/powerpoint/2010/main" val="2705234547"/>
              </p:ext>
            </p:extLst>
          </p:nvPr>
        </p:nvGraphicFramePr>
        <p:xfrm>
          <a:off x="210646" y="1478449"/>
          <a:ext cx="7145387" cy="44935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a:extLst>
              <a:ext uri="{FF2B5EF4-FFF2-40B4-BE49-F238E27FC236}">
                <a16:creationId xmlns:a16="http://schemas.microsoft.com/office/drawing/2014/main" id="{B2087C68-C24D-4EDC-CACB-578BD330F608}"/>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501126" y="1463830"/>
            <a:ext cx="4690873" cy="47107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ED6ACBA-669B-55DA-1FED-5B28FB58179A}"/>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50FEEE62-DC60-8B8F-3D5E-3EA3CFFC531F}"/>
              </a:ext>
            </a:extLst>
          </p:cNvPr>
          <p:cNvSpPr txBox="1">
            <a:spLocks/>
          </p:cNvSpPr>
          <p:nvPr/>
        </p:nvSpPr>
        <p:spPr>
          <a:xfrm>
            <a:off x="381000" y="64515"/>
            <a:ext cx="11430000" cy="10972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Presentation Outline:</a:t>
            </a:r>
          </a:p>
        </p:txBody>
      </p:sp>
      <p:pic>
        <p:nvPicPr>
          <p:cNvPr id="8" name="Picture 7">
            <a:extLst>
              <a:ext uri="{FF2B5EF4-FFF2-40B4-BE49-F238E27FC236}">
                <a16:creationId xmlns:a16="http://schemas.microsoft.com/office/drawing/2014/main" id="{288B7A71-23E0-84CF-19B1-BACF06BAA2C0}"/>
              </a:ext>
            </a:extLst>
          </p:cNvPr>
          <p:cNvPicPr>
            <a:picLocks noChangeAspect="1"/>
          </p:cNvPicPr>
          <p:nvPr/>
        </p:nvPicPr>
        <p:blipFill>
          <a:blip r:embed="rId8"/>
          <a:stretch>
            <a:fillRect/>
          </a:stretch>
        </p:blipFill>
        <p:spPr>
          <a:xfrm>
            <a:off x="10084441" y="6068959"/>
            <a:ext cx="1961933" cy="413238"/>
          </a:xfrm>
          <a:prstGeom prst="rect">
            <a:avLst/>
          </a:prstGeom>
        </p:spPr>
      </p:pic>
      <p:sp>
        <p:nvSpPr>
          <p:cNvPr id="9" name="Rectangle 8">
            <a:extLst>
              <a:ext uri="{FF2B5EF4-FFF2-40B4-BE49-F238E27FC236}">
                <a16:creationId xmlns:a16="http://schemas.microsoft.com/office/drawing/2014/main" id="{1F5D677B-EC31-C679-7D2E-21F5AE8CB9B2}"/>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57B68E3-E3A0-149F-C8E7-89111647E55C}"/>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6156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19EE-A12D-89CE-12E2-FD495AC98181}"/>
              </a:ext>
            </a:extLst>
          </p:cNvPr>
          <p:cNvSpPr>
            <a:spLocks noGrp="1"/>
          </p:cNvSpPr>
          <p:nvPr>
            <p:ph type="title"/>
          </p:nvPr>
        </p:nvSpPr>
        <p:spPr>
          <a:xfrm>
            <a:off x="-1" y="0"/>
            <a:ext cx="12191999" cy="1178011"/>
          </a:xfrm>
        </p:spPr>
        <p:txBody>
          <a:bodyPr/>
          <a:lstStyle/>
          <a:p>
            <a:pPr algn="ctr"/>
            <a:r>
              <a:rPr lang="en-US" dirty="0"/>
              <a:t>Near Miss Technology</a:t>
            </a:r>
          </a:p>
        </p:txBody>
      </p:sp>
      <p:sp>
        <p:nvSpPr>
          <p:cNvPr id="3" name="Content Placeholder 2">
            <a:extLst>
              <a:ext uri="{FF2B5EF4-FFF2-40B4-BE49-F238E27FC236}">
                <a16:creationId xmlns:a16="http://schemas.microsoft.com/office/drawing/2014/main" id="{932FB745-7C69-AE6B-B549-5D1D6F9DC7C1}"/>
              </a:ext>
            </a:extLst>
          </p:cNvPr>
          <p:cNvSpPr>
            <a:spLocks noGrp="1"/>
          </p:cNvSpPr>
          <p:nvPr>
            <p:ph idx="1"/>
          </p:nvPr>
        </p:nvSpPr>
        <p:spPr>
          <a:xfrm>
            <a:off x="0" y="1350628"/>
            <a:ext cx="12192000" cy="4245302"/>
          </a:xfrm>
        </p:spPr>
        <p:txBody>
          <a:bodyPr>
            <a:normAutofit/>
          </a:bodyPr>
          <a:lstStyle/>
          <a:p>
            <a:r>
              <a:rPr lang="en-US" sz="2600" dirty="0"/>
              <a:t>The safety office has worked with vendors to set up multiple near-miss technology pilots on state and local roads.</a:t>
            </a:r>
          </a:p>
          <a:p>
            <a:r>
              <a:rPr lang="en-US" sz="2600" dirty="0"/>
              <a:t>Near-miss technology allows us to identify areas with a high number of </a:t>
            </a:r>
            <a:r>
              <a:rPr lang="en-US" sz="2600" b="1" dirty="0">
                <a:solidFill>
                  <a:srgbClr val="368D41"/>
                </a:solidFill>
              </a:rPr>
              <a:t>potential conflicts</a:t>
            </a:r>
            <a:r>
              <a:rPr lang="en-US" sz="2600" dirty="0"/>
              <a:t>, allowing us to identify </a:t>
            </a:r>
            <a:r>
              <a:rPr lang="en-US" sz="2600" b="1" dirty="0">
                <a:solidFill>
                  <a:srgbClr val="368D41"/>
                </a:solidFill>
              </a:rPr>
              <a:t>potential countermeasures </a:t>
            </a:r>
            <a:r>
              <a:rPr lang="en-US" sz="2600" dirty="0"/>
              <a:t>before a crash ever occurs. </a:t>
            </a:r>
          </a:p>
        </p:txBody>
      </p:sp>
      <p:sp>
        <p:nvSpPr>
          <p:cNvPr id="4" name="Slide Number Placeholder 3">
            <a:extLst>
              <a:ext uri="{FF2B5EF4-FFF2-40B4-BE49-F238E27FC236}">
                <a16:creationId xmlns:a16="http://schemas.microsoft.com/office/drawing/2014/main" id="{F2083081-987E-A2FF-5B25-12E326D1EBAF}"/>
              </a:ext>
            </a:extLst>
          </p:cNvPr>
          <p:cNvSpPr>
            <a:spLocks noGrp="1"/>
          </p:cNvSpPr>
          <p:nvPr>
            <p:ph type="sldNum" sz="quarter" idx="12"/>
          </p:nvPr>
        </p:nvSpPr>
        <p:spPr/>
        <p:txBody>
          <a:bodyPr/>
          <a:lstStyle/>
          <a:p>
            <a:fld id="{7F894DDA-CED4-4793-8974-3E6BDB5749C8}" type="slidenum">
              <a:rPr lang="en-US" smtClean="0"/>
              <a:pPr/>
              <a:t>42</a:t>
            </a:fld>
            <a:endParaRPr lang="en-US" dirty="0"/>
          </a:p>
        </p:txBody>
      </p:sp>
      <p:pic>
        <p:nvPicPr>
          <p:cNvPr id="7" name="Picture 6">
            <a:extLst>
              <a:ext uri="{FF2B5EF4-FFF2-40B4-BE49-F238E27FC236}">
                <a16:creationId xmlns:a16="http://schemas.microsoft.com/office/drawing/2014/main" id="{CD76F23F-B696-64AE-FEFB-85B4E57A4EC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10705" y="3279942"/>
            <a:ext cx="4553148" cy="2789015"/>
          </a:xfrm>
          <a:prstGeom prst="rect">
            <a:avLst/>
          </a:prstGeom>
        </p:spPr>
      </p:pic>
      <p:pic>
        <p:nvPicPr>
          <p:cNvPr id="1026" name="x_Picture 1">
            <a:extLst>
              <a:ext uri="{FF2B5EF4-FFF2-40B4-BE49-F238E27FC236}">
                <a16:creationId xmlns:a16="http://schemas.microsoft.com/office/drawing/2014/main" id="{7EAB0944-B28D-8C23-5C65-35B8390D545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31897" y="3279943"/>
            <a:ext cx="4761184" cy="2789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C0E8B70D-2CD5-3818-CC0C-66519569B45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1A6E6812-4528-6CE9-FF96-9AF5D0717636}"/>
              </a:ext>
            </a:extLst>
          </p:cNvPr>
          <p:cNvPicPr>
            <a:picLocks noChangeAspect="1"/>
          </p:cNvPicPr>
          <p:nvPr/>
        </p:nvPicPr>
        <p:blipFill>
          <a:blip r:embed="rId4"/>
          <a:stretch>
            <a:fillRect/>
          </a:stretch>
        </p:blipFill>
        <p:spPr>
          <a:xfrm>
            <a:off x="10084441" y="6068959"/>
            <a:ext cx="1961933" cy="413238"/>
          </a:xfrm>
          <a:prstGeom prst="rect">
            <a:avLst/>
          </a:prstGeom>
        </p:spPr>
      </p:pic>
      <p:sp>
        <p:nvSpPr>
          <p:cNvPr id="8" name="Rectangle 7">
            <a:extLst>
              <a:ext uri="{FF2B5EF4-FFF2-40B4-BE49-F238E27FC236}">
                <a16:creationId xmlns:a16="http://schemas.microsoft.com/office/drawing/2014/main" id="{512C1A62-9393-4E2E-2247-7663974625F5}"/>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BDF8445-7A04-5E83-BF0E-5AEF3376ABF7}"/>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D3363AF4-4FBF-2666-C87D-400C71A9B137}"/>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Near Miss Conflict Analysis</a:t>
            </a:r>
          </a:p>
        </p:txBody>
      </p:sp>
    </p:spTree>
    <p:extLst>
      <p:ext uri="{BB962C8B-B14F-4D97-AF65-F5344CB8AC3E}">
        <p14:creationId xmlns:p14="http://schemas.microsoft.com/office/powerpoint/2010/main" val="117988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Agenda copy 23"/>
        <p:cNvGrpSpPr/>
        <p:nvPr/>
      </p:nvGrpSpPr>
      <p:grpSpPr>
        <a:xfrm>
          <a:off x="0" y="0"/>
          <a:ext cx="0" cy="0"/>
          <a:chOff x="0" y="0"/>
          <a:chExt cx="0" cy="0"/>
        </a:xfrm>
      </p:grpSpPr>
      <p:sp>
        <p:nvSpPr>
          <p:cNvPr id="9" name="AutoShape 2">
            <a:extLst>
              <a:ext uri="{FF2B5EF4-FFF2-40B4-BE49-F238E27FC236}">
                <a16:creationId xmlns:a16="http://schemas.microsoft.com/office/drawing/2014/main" id="{6B7F26ED-65C8-115F-94DB-656372CA4076}"/>
              </a:ext>
            </a:extLst>
          </p:cNvPr>
          <p:cNvSpPr>
            <a:spLocks noChangeAspect="1" noChangeArrowheads="1"/>
          </p:cNvSpPr>
          <p:nvPr/>
        </p:nvSpPr>
        <p:spPr bwMode="auto">
          <a:xfrm>
            <a:off x="5953195" y="3286195"/>
            <a:ext cx="285611" cy="2856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5683" tIns="42842" rIns="85683" bIns="42842" numCol="1" anchor="t" anchorCtr="0" compatLnSpc="1">
            <a:prstTxWarp prst="textNoShape">
              <a:avLst/>
            </a:prstTxWarp>
          </a:bodyPr>
          <a:lstStyle/>
          <a:p>
            <a:endParaRPr lang="en-US" sz="1687"/>
          </a:p>
        </p:txBody>
      </p:sp>
      <p:sp>
        <p:nvSpPr>
          <p:cNvPr id="15" name="Body text copy copy 7">
            <a:extLst>
              <a:ext uri="{FF2B5EF4-FFF2-40B4-BE49-F238E27FC236}">
                <a16:creationId xmlns:a16="http://schemas.microsoft.com/office/drawing/2014/main" id="{7435F999-2504-90FE-F4B4-AC0330F02006}"/>
              </a:ext>
            </a:extLst>
          </p:cNvPr>
          <p:cNvSpPr/>
          <p:nvPr/>
        </p:nvSpPr>
        <p:spPr>
          <a:xfrm>
            <a:off x="2598220" y="479585"/>
            <a:ext cx="8494893" cy="401640"/>
          </a:xfrm>
          <a:prstGeom prst="rect">
            <a:avLst/>
          </a:prstGeom>
        </p:spPr>
        <p:txBody>
          <a:bodyPr spcFirstLastPara="0" lIns="0" tIns="0" rIns="0" bIns="0" anchor="t"/>
          <a:lstStyle/>
          <a:p>
            <a:pPr algn="ctr" hangingPunct="0">
              <a:lnSpc>
                <a:spcPct val="66667"/>
              </a:lnSpc>
              <a:spcBef>
                <a:spcPct val="13333"/>
              </a:spcBef>
            </a:pPr>
            <a:r>
              <a:rPr lang="en-US" sz="3916">
                <a:solidFill>
                  <a:srgbClr val="FFFFFF"/>
                </a:solidFill>
                <a:latin typeface="Chillax Bold"/>
                <a:cs typeface="Chillax Bold"/>
              </a:rPr>
              <a:t>NEAR MISS CONFLICT ANALYSIS</a:t>
            </a:r>
            <a:endParaRPr sz="3916">
              <a:solidFill>
                <a:srgbClr val="FFFFFF"/>
              </a:solidFill>
              <a:latin typeface="Chillax Bold"/>
              <a:cs typeface="Chillax Bold"/>
            </a:endParaRPr>
          </a:p>
        </p:txBody>
      </p:sp>
      <p:pic>
        <p:nvPicPr>
          <p:cNvPr id="16" name="Line-5">
            <a:extLst>
              <a:ext uri="{FF2B5EF4-FFF2-40B4-BE49-F238E27FC236}">
                <a16:creationId xmlns:a16="http://schemas.microsoft.com/office/drawing/2014/main" id="{8D2C0C01-24D2-E9F7-9619-8596AB690641}"/>
              </a:ext>
            </a:extLst>
          </p:cNvPr>
          <p:cNvPicPr/>
          <p:nvPr/>
        </p:nvPicPr>
        <p:blipFill rotWithShape="1">
          <a:blip r:embed="rId3"/>
          <a:stretch>
            <a:fillRect/>
          </a:stretch>
        </p:blipFill>
        <p:spPr>
          <a:xfrm>
            <a:off x="1365419" y="429219"/>
            <a:ext cx="1320949" cy="392714"/>
          </a:xfrm>
          <a:prstGeom prst="rect">
            <a:avLst/>
          </a:prstGeom>
        </p:spPr>
      </p:pic>
      <p:pic>
        <p:nvPicPr>
          <p:cNvPr id="12" name="Picture 11">
            <a:extLst>
              <a:ext uri="{FF2B5EF4-FFF2-40B4-BE49-F238E27FC236}">
                <a16:creationId xmlns:a16="http://schemas.microsoft.com/office/drawing/2014/main" id="{7935DF98-3B88-0EDF-CC32-11E649B8889B}"/>
              </a:ext>
            </a:extLst>
          </p:cNvPr>
          <p:cNvPicPr>
            <a:picLocks noChangeAspect="1"/>
          </p:cNvPicPr>
          <p:nvPr/>
        </p:nvPicPr>
        <p:blipFill rotWithShape="1">
          <a:blip r:embed="rId4"/>
          <a:srcRect l="37286" t="-5425" r="22315" b="5425"/>
          <a:stretch/>
        </p:blipFill>
        <p:spPr>
          <a:xfrm>
            <a:off x="205640" y="960639"/>
            <a:ext cx="4651368" cy="5189499"/>
          </a:xfrm>
          <a:prstGeom prst="rect">
            <a:avLst/>
          </a:prstGeom>
        </p:spPr>
      </p:pic>
      <p:sp>
        <p:nvSpPr>
          <p:cNvPr id="4" name="Body text copy copy 6">
            <a:extLst>
              <a:ext uri="{FF2B5EF4-FFF2-40B4-BE49-F238E27FC236}">
                <a16:creationId xmlns:a16="http://schemas.microsoft.com/office/drawing/2014/main" id="{71BE8B6B-9C55-87F9-7436-7AB957EECFA9}"/>
              </a:ext>
            </a:extLst>
          </p:cNvPr>
          <p:cNvSpPr/>
          <p:nvPr/>
        </p:nvSpPr>
        <p:spPr>
          <a:xfrm>
            <a:off x="4989670" y="1438234"/>
            <a:ext cx="7202330" cy="4711904"/>
          </a:xfrm>
          <a:prstGeom prst="rect">
            <a:avLst/>
          </a:prstGeom>
        </p:spPr>
        <p:txBody>
          <a:bodyPr spcFirstLastPara="0" lIns="0" tIns="0" rIns="0" bIns="0" anchor="t"/>
          <a:lstStyle/>
          <a:p>
            <a:pPr marL="228600" indent="-228600">
              <a:lnSpc>
                <a:spcPct val="70000"/>
              </a:lnSpc>
              <a:spcBef>
                <a:spcPts val="1000"/>
              </a:spcBef>
              <a:buFont typeface="Arial" panose="020B0604020202020204" pitchFamily="34" charset="0"/>
              <a:buChar char="•"/>
            </a:pPr>
            <a:r>
              <a:rPr lang="en-US" sz="2400" dirty="0">
                <a:cs typeface="Arial" panose="020B0604020202020204" pitchFamily="34" charset="0"/>
              </a:rPr>
              <a:t>Temporary Camera Installations: </a:t>
            </a:r>
          </a:p>
          <a:p>
            <a:pPr marL="685800" lvl="1" indent="-228600">
              <a:lnSpc>
                <a:spcPct val="70000"/>
              </a:lnSpc>
              <a:spcBef>
                <a:spcPts val="1000"/>
              </a:spcBef>
              <a:buFont typeface="Arial" panose="020B0604020202020204" pitchFamily="34" charset="0"/>
              <a:buChar char="•"/>
            </a:pPr>
            <a:r>
              <a:rPr lang="en-US" sz="2400" dirty="0">
                <a:cs typeface="Arial" panose="020B0604020202020204" pitchFamily="34" charset="0"/>
              </a:rPr>
              <a:t>8 Hour, 24 Hour, 48 Hour, 1 Week, Etc.</a:t>
            </a:r>
          </a:p>
          <a:p>
            <a:pPr marL="685800" lvl="1" indent="-228600">
              <a:lnSpc>
                <a:spcPct val="90000"/>
              </a:lnSpc>
              <a:spcBef>
                <a:spcPts val="1000"/>
              </a:spcBef>
              <a:buFont typeface="Arial" panose="020B0604020202020204" pitchFamily="34" charset="0"/>
              <a:buChar char="•"/>
            </a:pPr>
            <a:r>
              <a:rPr lang="en-US" sz="2400" dirty="0">
                <a:cs typeface="Arial" panose="020B0604020202020204" pitchFamily="34" charset="0"/>
              </a:rPr>
              <a:t>Excel Reports and Video Clips</a:t>
            </a:r>
          </a:p>
          <a:p>
            <a:pPr marL="685800" lvl="1" indent="-228600">
              <a:lnSpc>
                <a:spcPct val="90000"/>
              </a:lnSpc>
              <a:spcBef>
                <a:spcPts val="1000"/>
              </a:spcBef>
              <a:buFont typeface="Arial" panose="020B0604020202020204" pitchFamily="34" charset="0"/>
              <a:buChar char="•"/>
            </a:pPr>
            <a:r>
              <a:rPr lang="en-US" sz="2400" dirty="0">
                <a:cs typeface="Arial" panose="020B0604020202020204" pitchFamily="34" charset="0"/>
              </a:rPr>
              <a:t>Captures:</a:t>
            </a:r>
          </a:p>
          <a:p>
            <a:pPr>
              <a:lnSpc>
                <a:spcPct val="90000"/>
              </a:lnSpc>
              <a:spcBef>
                <a:spcPts val="1000"/>
              </a:spcBef>
            </a:pPr>
            <a:r>
              <a:rPr lang="en-US" sz="2400" dirty="0">
                <a:cs typeface="Arial" panose="020B0604020202020204" pitchFamily="34" charset="0"/>
              </a:rPr>
              <a:t>		-Vehicles to Pedestrians</a:t>
            </a:r>
          </a:p>
          <a:p>
            <a:pPr>
              <a:lnSpc>
                <a:spcPct val="90000"/>
              </a:lnSpc>
              <a:spcBef>
                <a:spcPts val="1000"/>
              </a:spcBef>
            </a:pPr>
            <a:r>
              <a:rPr lang="en-US" sz="2400" dirty="0">
                <a:cs typeface="Arial" panose="020B0604020202020204" pitchFamily="34" charset="0"/>
              </a:rPr>
              <a:t>		-Vehicles to Bicycles</a:t>
            </a:r>
          </a:p>
          <a:p>
            <a:pPr>
              <a:lnSpc>
                <a:spcPct val="90000"/>
              </a:lnSpc>
              <a:spcBef>
                <a:spcPts val="1000"/>
              </a:spcBef>
            </a:pPr>
            <a:r>
              <a:rPr lang="en-US" sz="2400" dirty="0">
                <a:cs typeface="Arial" panose="020B0604020202020204" pitchFamily="34" charset="0"/>
              </a:rPr>
              <a:t>		-Vehicles to Vehicles</a:t>
            </a:r>
          </a:p>
          <a:p>
            <a:pPr marL="228600" indent="-228600">
              <a:lnSpc>
                <a:spcPct val="90000"/>
              </a:lnSpc>
              <a:spcBef>
                <a:spcPts val="1000"/>
              </a:spcBef>
              <a:buFont typeface="Arial" panose="020B0604020202020204" pitchFamily="34" charset="0"/>
              <a:buChar char="•"/>
            </a:pPr>
            <a:r>
              <a:rPr lang="en-US" sz="2400" dirty="0">
                <a:cs typeface="Arial" panose="020B0604020202020204" pitchFamily="34" charset="0"/>
              </a:rPr>
              <a:t>Based on Post Encroachment Time (PET) </a:t>
            </a:r>
          </a:p>
          <a:p>
            <a:pPr marL="228600" indent="-228600">
              <a:lnSpc>
                <a:spcPct val="90000"/>
              </a:lnSpc>
              <a:spcBef>
                <a:spcPts val="1000"/>
              </a:spcBef>
              <a:buFont typeface="Arial" panose="020B0604020202020204" pitchFamily="34" charset="0"/>
              <a:buChar char="•"/>
            </a:pPr>
            <a:r>
              <a:rPr lang="en-US" sz="2400" dirty="0">
                <a:cs typeface="Arial" panose="020B0604020202020204" pitchFamily="34" charset="0"/>
              </a:rPr>
              <a:t>3 Thresholds: 1.5, 2.0 and 3.0 Seconds</a:t>
            </a:r>
          </a:p>
          <a:p>
            <a:pPr marL="228600" indent="-228600">
              <a:lnSpc>
                <a:spcPct val="90000"/>
              </a:lnSpc>
              <a:spcBef>
                <a:spcPts val="1000"/>
              </a:spcBef>
              <a:buFont typeface="Arial" panose="020B0604020202020204" pitchFamily="34" charset="0"/>
              <a:buChar char="•"/>
            </a:pPr>
            <a:r>
              <a:rPr lang="en-US" sz="2400" dirty="0">
                <a:cs typeface="Arial" panose="020B0604020202020204" pitchFamily="34" charset="0"/>
              </a:rPr>
              <a:t>Prioritizes High-Risk Movements</a:t>
            </a:r>
          </a:p>
        </p:txBody>
      </p:sp>
      <p:sp>
        <p:nvSpPr>
          <p:cNvPr id="5" name="Rectangle 4">
            <a:extLst>
              <a:ext uri="{FF2B5EF4-FFF2-40B4-BE49-F238E27FC236}">
                <a16:creationId xmlns:a16="http://schemas.microsoft.com/office/drawing/2014/main" id="{D1FD370C-76C0-D924-21D2-BB00986FA01D}"/>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6287128-FE3A-B9E5-B7EA-9EE1255CB1B7}"/>
              </a:ext>
            </a:extLst>
          </p:cNvPr>
          <p:cNvPicPr>
            <a:picLocks noChangeAspect="1"/>
          </p:cNvPicPr>
          <p:nvPr/>
        </p:nvPicPr>
        <p:blipFill>
          <a:blip r:embed="rId5"/>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C936DE05-F940-83FC-3D43-A00041822F0C}"/>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6542D3A-F1FE-CFEC-D384-43A4ACAAACCF}"/>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719083B5-B278-DD59-6BAA-7A8B01BD79EA}"/>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Near Miss Conflict Analysis</a:t>
            </a:r>
          </a:p>
        </p:txBody>
      </p:sp>
    </p:spTree>
    <p:extLst>
      <p:ext uri="{BB962C8B-B14F-4D97-AF65-F5344CB8AC3E}">
        <p14:creationId xmlns:p14="http://schemas.microsoft.com/office/powerpoint/2010/main" val="3066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Agenda copy 23"/>
        <p:cNvGrpSpPr/>
        <p:nvPr/>
      </p:nvGrpSpPr>
      <p:grpSpPr>
        <a:xfrm>
          <a:off x="0" y="0"/>
          <a:ext cx="0" cy="0"/>
          <a:chOff x="0" y="0"/>
          <a:chExt cx="0" cy="0"/>
        </a:xfrm>
      </p:grpSpPr>
      <p:sp>
        <p:nvSpPr>
          <p:cNvPr id="4" name="Body text copy copy 7"/>
          <p:cNvSpPr/>
          <p:nvPr/>
        </p:nvSpPr>
        <p:spPr>
          <a:xfrm>
            <a:off x="3966614" y="306660"/>
            <a:ext cx="8932334" cy="481733"/>
          </a:xfrm>
          <a:prstGeom prst="rect">
            <a:avLst/>
          </a:prstGeom>
        </p:spPr>
        <p:txBody>
          <a:bodyPr spcFirstLastPara="0" lIns="0" tIns="0" rIns="0" bIns="0" anchor="t"/>
          <a:lstStyle/>
          <a:p>
            <a:pPr hangingPunct="0">
              <a:lnSpc>
                <a:spcPct val="66667"/>
              </a:lnSpc>
              <a:spcBef>
                <a:spcPct val="13333"/>
              </a:spcBef>
            </a:pPr>
            <a:r>
              <a:rPr lang="en-US" sz="3914">
                <a:solidFill>
                  <a:srgbClr val="FFFFFF"/>
                </a:solidFill>
                <a:latin typeface="Chillax Bold"/>
                <a:cs typeface="Chillax Bold"/>
              </a:rPr>
              <a:t>FDOT STUDY – 5 Locations</a:t>
            </a:r>
            <a:endParaRPr sz="3914">
              <a:solidFill>
                <a:srgbClr val="FFFFFF"/>
              </a:solidFill>
              <a:latin typeface="Chillax Bold"/>
              <a:cs typeface="Chillax Bold"/>
            </a:endParaRPr>
          </a:p>
        </p:txBody>
      </p:sp>
      <p:pic>
        <p:nvPicPr>
          <p:cNvPr id="5" name="Line-5"/>
          <p:cNvPicPr/>
          <p:nvPr/>
        </p:nvPicPr>
        <p:blipFill rotWithShape="1">
          <a:blip r:embed="rId3"/>
          <a:stretch>
            <a:fillRect/>
          </a:stretch>
        </p:blipFill>
        <p:spPr>
          <a:xfrm>
            <a:off x="2547395" y="246976"/>
            <a:ext cx="1320304" cy="392522"/>
          </a:xfrm>
          <a:prstGeom prst="rect">
            <a:avLst/>
          </a:prstGeom>
        </p:spPr>
      </p:pic>
      <p:sp>
        <p:nvSpPr>
          <p:cNvPr id="9" name="AutoShape 2">
            <a:extLst>
              <a:ext uri="{FF2B5EF4-FFF2-40B4-BE49-F238E27FC236}">
                <a16:creationId xmlns:a16="http://schemas.microsoft.com/office/drawing/2014/main" id="{6B7F26ED-65C8-115F-94DB-656372CA4076}"/>
              </a:ext>
            </a:extLst>
          </p:cNvPr>
          <p:cNvSpPr>
            <a:spLocks noChangeAspect="1" noChangeArrowheads="1"/>
          </p:cNvSpPr>
          <p:nvPr/>
        </p:nvSpPr>
        <p:spPr bwMode="auto">
          <a:xfrm>
            <a:off x="4440943" y="3819257"/>
            <a:ext cx="285472" cy="2854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5641" tIns="42821" rIns="85641" bIns="42821" numCol="1" anchor="t" anchorCtr="0" compatLnSpc="1">
            <a:prstTxWarp prst="textNoShape">
              <a:avLst/>
            </a:prstTxWarp>
          </a:bodyPr>
          <a:lstStyle/>
          <a:p>
            <a:endParaRPr lang="en-US" sz="1687"/>
          </a:p>
        </p:txBody>
      </p:sp>
      <p:sp>
        <p:nvSpPr>
          <p:cNvPr id="6" name="Rectangle 5">
            <a:extLst>
              <a:ext uri="{FF2B5EF4-FFF2-40B4-BE49-F238E27FC236}">
                <a16:creationId xmlns:a16="http://schemas.microsoft.com/office/drawing/2014/main" id="{D9DDE782-71B2-54CF-211E-8F19F1ED0C98}"/>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4099A13-D9E0-3A58-5C73-C7729127C87F}"/>
              </a:ext>
            </a:extLst>
          </p:cNvPr>
          <p:cNvPicPr>
            <a:picLocks noChangeAspect="1"/>
          </p:cNvPicPr>
          <p:nvPr/>
        </p:nvPicPr>
        <p:blipFill>
          <a:blip r:embed="rId4"/>
          <a:stretch>
            <a:fillRect/>
          </a:stretch>
        </p:blipFill>
        <p:spPr>
          <a:xfrm>
            <a:off x="10084441" y="6068959"/>
            <a:ext cx="1961933" cy="413238"/>
          </a:xfrm>
          <a:prstGeom prst="rect">
            <a:avLst/>
          </a:prstGeom>
        </p:spPr>
      </p:pic>
      <p:sp>
        <p:nvSpPr>
          <p:cNvPr id="8" name="Rectangle 7">
            <a:extLst>
              <a:ext uri="{FF2B5EF4-FFF2-40B4-BE49-F238E27FC236}">
                <a16:creationId xmlns:a16="http://schemas.microsoft.com/office/drawing/2014/main" id="{AE8F61A1-4D45-FEDD-1685-DA5EC3C0EAD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641AC77-1FD9-AA54-463B-C541DA7E6C20}"/>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F60CDE2-D9A7-22F3-63E3-5F7F370C950A}"/>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Two-Stage Crossings</a:t>
            </a:r>
          </a:p>
        </p:txBody>
      </p:sp>
      <p:sp>
        <p:nvSpPr>
          <p:cNvPr id="3" name="TextBox 2">
            <a:extLst>
              <a:ext uri="{FF2B5EF4-FFF2-40B4-BE49-F238E27FC236}">
                <a16:creationId xmlns:a16="http://schemas.microsoft.com/office/drawing/2014/main" id="{19CC5136-CDFE-6963-9C37-31941B0B373F}"/>
              </a:ext>
            </a:extLst>
          </p:cNvPr>
          <p:cNvSpPr txBox="1"/>
          <p:nvPr/>
        </p:nvSpPr>
        <p:spPr>
          <a:xfrm>
            <a:off x="145626" y="1342360"/>
            <a:ext cx="6969491" cy="1938992"/>
          </a:xfrm>
          <a:prstGeom prst="rect">
            <a:avLst/>
          </a:prstGeom>
          <a:noFill/>
        </p:spPr>
        <p:txBody>
          <a:bodyPr wrap="square">
            <a:spAutoFit/>
          </a:bodyPr>
          <a:lstStyle/>
          <a:p>
            <a:pPr marL="457200" indent="-457200">
              <a:buFont typeface="Arial" panose="020B0604020202020204" pitchFamily="34" charset="0"/>
              <a:buChar char="•"/>
            </a:pPr>
            <a:r>
              <a:rPr lang="en-US" sz="2400" dirty="0"/>
              <a:t>District 7 developed a PSA related to the usage of </a:t>
            </a:r>
            <a:r>
              <a:rPr lang="en-US" sz="2400" b="1" dirty="0">
                <a:solidFill>
                  <a:srgbClr val="368D41"/>
                </a:solidFill>
              </a:rPr>
              <a:t>two-stage crosswalks</a:t>
            </a:r>
            <a:r>
              <a:rPr lang="en-US" sz="2400" dirty="0"/>
              <a:t>.</a:t>
            </a:r>
          </a:p>
          <a:p>
            <a:pPr marL="914400" lvl="1" indent="-457200">
              <a:buFont typeface="Arial" panose="020B0604020202020204" pitchFamily="34" charset="0"/>
              <a:buChar char="•"/>
            </a:pPr>
            <a:r>
              <a:rPr lang="en-US" sz="2400" dirty="0"/>
              <a:t>The PSA covers the benefits of two-stage crossings, as well as the process for safely using them.</a:t>
            </a:r>
          </a:p>
        </p:txBody>
      </p:sp>
      <p:pic>
        <p:nvPicPr>
          <p:cNvPr id="12" name="Picture 11">
            <a:extLst>
              <a:ext uri="{FF2B5EF4-FFF2-40B4-BE49-F238E27FC236}">
                <a16:creationId xmlns:a16="http://schemas.microsoft.com/office/drawing/2014/main" id="{A29C732D-E030-D1F9-A685-87C36781F61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115118" y="1471286"/>
            <a:ext cx="4931255" cy="2226791"/>
          </a:xfrm>
          <a:prstGeom prst="rect">
            <a:avLst/>
          </a:prstGeom>
        </p:spPr>
      </p:pic>
      <p:pic>
        <p:nvPicPr>
          <p:cNvPr id="14" name="Picture 13">
            <a:extLst>
              <a:ext uri="{FF2B5EF4-FFF2-40B4-BE49-F238E27FC236}">
                <a16:creationId xmlns:a16="http://schemas.microsoft.com/office/drawing/2014/main" id="{8EAF7C41-62A1-0034-1EE4-612F2854DD3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115118" y="3855662"/>
            <a:ext cx="4931255" cy="2176892"/>
          </a:xfrm>
          <a:prstGeom prst="rect">
            <a:avLst/>
          </a:prstGeom>
        </p:spPr>
      </p:pic>
      <p:pic>
        <p:nvPicPr>
          <p:cNvPr id="15" name="Picture 14">
            <a:extLst>
              <a:ext uri="{FF2B5EF4-FFF2-40B4-BE49-F238E27FC236}">
                <a16:creationId xmlns:a16="http://schemas.microsoft.com/office/drawing/2014/main" id="{06B50A62-A4FE-D9EF-15E2-920995294791}"/>
              </a:ext>
            </a:extLst>
          </p:cNvPr>
          <p:cNvPicPr>
            <a:picLocks noChangeAspect="1"/>
          </p:cNvPicPr>
          <p:nvPr/>
        </p:nvPicPr>
        <p:blipFill>
          <a:blip r:embed="rId7"/>
          <a:stretch>
            <a:fillRect/>
          </a:stretch>
        </p:blipFill>
        <p:spPr>
          <a:xfrm>
            <a:off x="7038514" y="4873933"/>
            <a:ext cx="1577949" cy="1577949"/>
          </a:xfrm>
          <a:prstGeom prst="rect">
            <a:avLst/>
          </a:prstGeom>
        </p:spPr>
      </p:pic>
      <p:sp>
        <p:nvSpPr>
          <p:cNvPr id="16" name="TextBox 15">
            <a:extLst>
              <a:ext uri="{FF2B5EF4-FFF2-40B4-BE49-F238E27FC236}">
                <a16:creationId xmlns:a16="http://schemas.microsoft.com/office/drawing/2014/main" id="{40C7266F-F784-367C-AA0D-953363A3D65C}"/>
              </a:ext>
            </a:extLst>
          </p:cNvPr>
          <p:cNvSpPr txBox="1"/>
          <p:nvPr/>
        </p:nvSpPr>
        <p:spPr>
          <a:xfrm>
            <a:off x="145626" y="3855662"/>
            <a:ext cx="6712375" cy="2369880"/>
          </a:xfrm>
          <a:prstGeom prst="rect">
            <a:avLst/>
          </a:prstGeom>
          <a:noFill/>
        </p:spPr>
        <p:txBody>
          <a:bodyPr wrap="square">
            <a:spAutoFit/>
          </a:bodyPr>
          <a:lstStyle/>
          <a:p>
            <a:pPr marL="457200" indent="-457200">
              <a:buFont typeface="Arial" panose="020B0604020202020204" pitchFamily="34" charset="0"/>
              <a:buChar char="•"/>
            </a:pPr>
            <a:r>
              <a:rPr lang="en-US" sz="2400" dirty="0"/>
              <a:t>Benefits of Two-Stage Crossings include:</a:t>
            </a:r>
          </a:p>
          <a:p>
            <a:pPr marL="914400" lvl="1" indent="-457200">
              <a:buFont typeface="Arial" panose="020B0604020202020204" pitchFamily="34" charset="0"/>
              <a:buChar char="•"/>
            </a:pPr>
            <a:r>
              <a:rPr lang="en-US" sz="2400" dirty="0"/>
              <a:t>Ability to wait comfortably after crossing one leg.</a:t>
            </a:r>
          </a:p>
          <a:p>
            <a:pPr marL="914400" lvl="1" indent="-457200">
              <a:buFont typeface="Arial" panose="020B0604020202020204" pitchFamily="34" charset="0"/>
              <a:buChar char="•"/>
            </a:pPr>
            <a:r>
              <a:rPr lang="en-US" sz="2400" dirty="0"/>
              <a:t>Gives pedestrians </a:t>
            </a:r>
            <a:r>
              <a:rPr lang="en-US" sz="2400" b="1" dirty="0">
                <a:solidFill>
                  <a:srgbClr val="368D41"/>
                </a:solidFill>
              </a:rPr>
              <a:t>more time to cross the intersection</a:t>
            </a:r>
            <a:r>
              <a:rPr lang="en-US" sz="2400" dirty="0"/>
              <a:t>.</a:t>
            </a:r>
          </a:p>
          <a:p>
            <a:pPr marL="914400" lvl="1" indent="-457200">
              <a:buFont typeface="Arial" panose="020B0604020202020204" pitchFamily="34" charset="0"/>
              <a:buChar char="•"/>
            </a:pPr>
            <a:endParaRPr lang="en-US" sz="2800" dirty="0"/>
          </a:p>
        </p:txBody>
      </p:sp>
    </p:spTree>
    <p:extLst>
      <p:ext uri="{BB962C8B-B14F-4D97-AF65-F5344CB8AC3E}">
        <p14:creationId xmlns:p14="http://schemas.microsoft.com/office/powerpoint/2010/main" val="58141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Agenda copy 23"/>
        <p:cNvGrpSpPr/>
        <p:nvPr/>
      </p:nvGrpSpPr>
      <p:grpSpPr>
        <a:xfrm>
          <a:off x="0" y="0"/>
          <a:ext cx="0" cy="0"/>
          <a:chOff x="0" y="0"/>
          <a:chExt cx="0" cy="0"/>
        </a:xfrm>
      </p:grpSpPr>
      <p:sp>
        <p:nvSpPr>
          <p:cNvPr id="4" name="Body text copy copy 7"/>
          <p:cNvSpPr/>
          <p:nvPr/>
        </p:nvSpPr>
        <p:spPr>
          <a:xfrm>
            <a:off x="3966614" y="306660"/>
            <a:ext cx="8932334" cy="481733"/>
          </a:xfrm>
          <a:prstGeom prst="rect">
            <a:avLst/>
          </a:prstGeom>
        </p:spPr>
        <p:txBody>
          <a:bodyPr spcFirstLastPara="0" lIns="0" tIns="0" rIns="0" bIns="0" anchor="t"/>
          <a:lstStyle/>
          <a:p>
            <a:pPr hangingPunct="0">
              <a:lnSpc>
                <a:spcPct val="66667"/>
              </a:lnSpc>
              <a:spcBef>
                <a:spcPct val="13333"/>
              </a:spcBef>
            </a:pPr>
            <a:r>
              <a:rPr lang="en-US" sz="3914">
                <a:solidFill>
                  <a:srgbClr val="FFFFFF"/>
                </a:solidFill>
                <a:latin typeface="Chillax Bold"/>
                <a:cs typeface="Chillax Bold"/>
              </a:rPr>
              <a:t>FDOT STUDY – 5 Locations</a:t>
            </a:r>
            <a:endParaRPr sz="3914">
              <a:solidFill>
                <a:srgbClr val="FFFFFF"/>
              </a:solidFill>
              <a:latin typeface="Chillax Bold"/>
              <a:cs typeface="Chillax Bold"/>
            </a:endParaRPr>
          </a:p>
        </p:txBody>
      </p:sp>
      <p:pic>
        <p:nvPicPr>
          <p:cNvPr id="5" name="Line-5"/>
          <p:cNvPicPr/>
          <p:nvPr/>
        </p:nvPicPr>
        <p:blipFill rotWithShape="1">
          <a:blip r:embed="rId3"/>
          <a:stretch>
            <a:fillRect/>
          </a:stretch>
        </p:blipFill>
        <p:spPr>
          <a:xfrm>
            <a:off x="2547395" y="246976"/>
            <a:ext cx="1320304" cy="392522"/>
          </a:xfrm>
          <a:prstGeom prst="rect">
            <a:avLst/>
          </a:prstGeom>
        </p:spPr>
      </p:pic>
      <p:sp>
        <p:nvSpPr>
          <p:cNvPr id="9" name="AutoShape 2">
            <a:extLst>
              <a:ext uri="{FF2B5EF4-FFF2-40B4-BE49-F238E27FC236}">
                <a16:creationId xmlns:a16="http://schemas.microsoft.com/office/drawing/2014/main" id="{6B7F26ED-65C8-115F-94DB-656372CA4076}"/>
              </a:ext>
            </a:extLst>
          </p:cNvPr>
          <p:cNvSpPr>
            <a:spLocks noChangeAspect="1" noChangeArrowheads="1"/>
          </p:cNvSpPr>
          <p:nvPr/>
        </p:nvSpPr>
        <p:spPr bwMode="auto">
          <a:xfrm>
            <a:off x="4440943" y="3819257"/>
            <a:ext cx="285472" cy="2854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5641" tIns="42821" rIns="85641" bIns="42821" numCol="1" anchor="t" anchorCtr="0" compatLnSpc="1">
            <a:prstTxWarp prst="textNoShape">
              <a:avLst/>
            </a:prstTxWarp>
          </a:bodyPr>
          <a:lstStyle/>
          <a:p>
            <a:endParaRPr lang="en-US" sz="1687"/>
          </a:p>
        </p:txBody>
      </p:sp>
      <p:sp>
        <p:nvSpPr>
          <p:cNvPr id="23" name="Body text copy copy 11">
            <a:extLst>
              <a:ext uri="{FF2B5EF4-FFF2-40B4-BE49-F238E27FC236}">
                <a16:creationId xmlns:a16="http://schemas.microsoft.com/office/drawing/2014/main" id="{0978A8C5-8376-9946-8CC6-8531E7AB639F}"/>
              </a:ext>
            </a:extLst>
          </p:cNvPr>
          <p:cNvSpPr/>
          <p:nvPr/>
        </p:nvSpPr>
        <p:spPr>
          <a:xfrm>
            <a:off x="5447201" y="5971478"/>
            <a:ext cx="6300238" cy="428207"/>
          </a:xfrm>
          <a:prstGeom prst="rect">
            <a:avLst/>
          </a:prstGeom>
        </p:spPr>
        <p:txBody>
          <a:bodyPr spcFirstLastPara="0" lIns="0" tIns="0" rIns="0" bIns="0" anchor="t"/>
          <a:lstStyle/>
          <a:p>
            <a:pPr algn="l" hangingPunct="0">
              <a:lnSpc>
                <a:spcPct val="125000"/>
              </a:lnSpc>
            </a:pPr>
            <a:endParaRPr sz="2248">
              <a:solidFill>
                <a:srgbClr val="FFFFFF"/>
              </a:solidFill>
              <a:latin typeface="Chillax Bold"/>
              <a:cs typeface="Chillax Bold"/>
            </a:endParaRPr>
          </a:p>
        </p:txBody>
      </p:sp>
      <p:sp>
        <p:nvSpPr>
          <p:cNvPr id="6" name="Rectangle 5">
            <a:extLst>
              <a:ext uri="{FF2B5EF4-FFF2-40B4-BE49-F238E27FC236}">
                <a16:creationId xmlns:a16="http://schemas.microsoft.com/office/drawing/2014/main" id="{D9DDE782-71B2-54CF-211E-8F19F1ED0C98}"/>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4099A13-D9E0-3A58-5C73-C7729127C87F}"/>
              </a:ext>
            </a:extLst>
          </p:cNvPr>
          <p:cNvPicPr>
            <a:picLocks noChangeAspect="1"/>
          </p:cNvPicPr>
          <p:nvPr/>
        </p:nvPicPr>
        <p:blipFill>
          <a:blip r:embed="rId4"/>
          <a:stretch>
            <a:fillRect/>
          </a:stretch>
        </p:blipFill>
        <p:spPr>
          <a:xfrm>
            <a:off x="10084441" y="6068959"/>
            <a:ext cx="1961933" cy="413238"/>
          </a:xfrm>
          <a:prstGeom prst="rect">
            <a:avLst/>
          </a:prstGeom>
        </p:spPr>
      </p:pic>
      <p:sp>
        <p:nvSpPr>
          <p:cNvPr id="8" name="Rectangle 7">
            <a:extLst>
              <a:ext uri="{FF2B5EF4-FFF2-40B4-BE49-F238E27FC236}">
                <a16:creationId xmlns:a16="http://schemas.microsoft.com/office/drawing/2014/main" id="{AE8F61A1-4D45-FEDD-1685-DA5EC3C0EAD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641AC77-1FD9-AA54-463B-C541DA7E6C20}"/>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F60CDE2-D9A7-22F3-63E3-5F7F370C950A}"/>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Leading Pedestrian Interval (LPI)</a:t>
            </a:r>
          </a:p>
        </p:txBody>
      </p:sp>
      <p:pic>
        <p:nvPicPr>
          <p:cNvPr id="1026" name="Graphic 10">
            <a:extLst>
              <a:ext uri="{FF2B5EF4-FFF2-40B4-BE49-F238E27FC236}">
                <a16:creationId xmlns:a16="http://schemas.microsoft.com/office/drawing/2014/main" id="{EE906689-9D73-776C-7295-03B742B3883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719" t="17564" r="977" b="8216"/>
          <a:stretch/>
        </p:blipFill>
        <p:spPr bwMode="auto">
          <a:xfrm>
            <a:off x="5994145" y="1698951"/>
            <a:ext cx="6052229" cy="4190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9CC5136-CDFE-6963-9C37-31941B0B373F}"/>
              </a:ext>
            </a:extLst>
          </p:cNvPr>
          <p:cNvSpPr txBox="1"/>
          <p:nvPr/>
        </p:nvSpPr>
        <p:spPr>
          <a:xfrm>
            <a:off x="0" y="1325563"/>
            <a:ext cx="5859379" cy="4278094"/>
          </a:xfrm>
          <a:prstGeom prst="rect">
            <a:avLst/>
          </a:prstGeom>
          <a:noFill/>
        </p:spPr>
        <p:txBody>
          <a:bodyPr wrap="square">
            <a:spAutoFit/>
          </a:bodyPr>
          <a:lstStyle/>
          <a:p>
            <a:pPr marL="457200" indent="-457200">
              <a:buFont typeface="Arial" panose="020B0604020202020204" pitchFamily="34" charset="0"/>
              <a:buChar char="•"/>
            </a:pPr>
            <a:r>
              <a:rPr lang="en-US" sz="2800" b="1" dirty="0"/>
              <a:t>556 signalized intersections in D7 with LPI</a:t>
            </a:r>
          </a:p>
          <a:p>
            <a:pPr marL="285750" indent="-285750">
              <a:buFont typeface="Arial" panose="020B0604020202020204" pitchFamily="34" charset="0"/>
              <a:buChar char="•"/>
            </a:pPr>
            <a:r>
              <a:rPr lang="en-US" sz="2400" dirty="0"/>
              <a:t>More locations have been identified and</a:t>
            </a:r>
          </a:p>
          <a:p>
            <a:r>
              <a:rPr lang="en-US" sz="2400" dirty="0"/>
              <a:t>     are currently in the works.</a:t>
            </a:r>
          </a:p>
          <a:p>
            <a:pPr marL="285750" indent="-285750">
              <a:buFont typeface="Arial" panose="020B0604020202020204" pitchFamily="34" charset="0"/>
              <a:buChar char="•"/>
            </a:pPr>
            <a:r>
              <a:rPr lang="en-US" sz="2400" dirty="0"/>
              <a:t>Some challenges:</a:t>
            </a:r>
          </a:p>
          <a:p>
            <a:pPr marL="742950" lvl="1" indent="-285750">
              <a:buFont typeface="Arial" panose="020B0604020202020204" pitchFamily="34" charset="0"/>
              <a:buChar char="•"/>
            </a:pPr>
            <a:r>
              <a:rPr lang="en-US" sz="2400" dirty="0"/>
              <a:t>Old or incompatible signal equipment</a:t>
            </a:r>
          </a:p>
          <a:p>
            <a:pPr marL="742950" lvl="1" indent="-285750">
              <a:buFont typeface="Arial" panose="020B0604020202020204" pitchFamily="34" charset="0"/>
              <a:buChar char="•"/>
            </a:pPr>
            <a:r>
              <a:rPr lang="en-US" sz="2400" dirty="0"/>
              <a:t>Shortage of expertise and manpower </a:t>
            </a:r>
          </a:p>
          <a:p>
            <a:pPr lvl="1"/>
            <a:r>
              <a:rPr lang="en-US" sz="2400" dirty="0"/>
              <a:t>     in smaller counties</a:t>
            </a:r>
          </a:p>
          <a:p>
            <a:pPr marL="285750" indent="-285750">
              <a:buFont typeface="Arial" panose="020B0604020202020204" pitchFamily="34" charset="0"/>
              <a:buChar char="•"/>
            </a:pPr>
            <a:r>
              <a:rPr lang="en-US" sz="2400" dirty="0"/>
              <a:t>Before &amp; After Evaluation - Data collection phase ongoing</a:t>
            </a:r>
          </a:p>
        </p:txBody>
      </p:sp>
    </p:spTree>
    <p:extLst>
      <p:ext uri="{BB962C8B-B14F-4D97-AF65-F5344CB8AC3E}">
        <p14:creationId xmlns:p14="http://schemas.microsoft.com/office/powerpoint/2010/main" val="391282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FE17A-8C59-4D7E-8159-18A5D3DB6EE9}"/>
              </a:ext>
            </a:extLst>
          </p:cNvPr>
          <p:cNvSpPr>
            <a:spLocks noGrp="1"/>
          </p:cNvSpPr>
          <p:nvPr>
            <p:ph type="title"/>
          </p:nvPr>
        </p:nvSpPr>
        <p:spPr/>
        <p:txBody>
          <a:bodyPr vert="horz" lIns="91440" tIns="45720" rIns="91440" bIns="45720" rtlCol="0" anchor="ctr">
            <a:normAutofit/>
          </a:bodyPr>
          <a:lstStyle/>
          <a:p>
            <a:r>
              <a:rPr lang="en-US" sz="3200" dirty="0"/>
              <a:t>Engineering Approaches</a:t>
            </a:r>
          </a:p>
        </p:txBody>
      </p:sp>
      <p:sp>
        <p:nvSpPr>
          <p:cNvPr id="3" name="Content Placeholder 2">
            <a:extLst>
              <a:ext uri="{FF2B5EF4-FFF2-40B4-BE49-F238E27FC236}">
                <a16:creationId xmlns:a16="http://schemas.microsoft.com/office/drawing/2014/main" id="{0E4813B7-0AB5-4CD1-ACE7-E3540C0F15E1}"/>
              </a:ext>
            </a:extLst>
          </p:cNvPr>
          <p:cNvSpPr>
            <a:spLocks noGrp="1"/>
          </p:cNvSpPr>
          <p:nvPr>
            <p:ph idx="1"/>
          </p:nvPr>
        </p:nvSpPr>
        <p:spPr>
          <a:xfrm>
            <a:off x="197735" y="1546105"/>
            <a:ext cx="5137050" cy="5011737"/>
          </a:xfrm>
        </p:spPr>
        <p:txBody>
          <a:bodyPr>
            <a:normAutofit/>
          </a:bodyPr>
          <a:lstStyle/>
          <a:p>
            <a:r>
              <a:rPr lang="en-US" dirty="0">
                <a:cs typeface="Arial" panose="020B0604020202020204" pitchFamily="34" charset="0"/>
              </a:rPr>
              <a:t>Signal cabinet wraps at high pedestrian crossing locations feature artistic safety messages around a signal cabinet as part of a high school competition.</a:t>
            </a:r>
          </a:p>
          <a:p>
            <a:r>
              <a:rPr lang="en-US" dirty="0">
                <a:cs typeface="Arial" panose="020B0604020202020204" pitchFamily="34" charset="0"/>
              </a:rPr>
              <a:t>Sense of Community </a:t>
            </a:r>
          </a:p>
          <a:p>
            <a:r>
              <a:rPr lang="en-US" dirty="0">
                <a:cs typeface="Arial" panose="020B0604020202020204" pitchFamily="34" charset="0"/>
              </a:rPr>
              <a:t>Multiple locations in Tampa Bay.</a:t>
            </a:r>
          </a:p>
          <a:p>
            <a:endParaRPr lang="en-US" sz="2400" dirty="0"/>
          </a:p>
        </p:txBody>
      </p:sp>
      <p:pic>
        <p:nvPicPr>
          <p:cNvPr id="4" name="Picture 3">
            <a:extLst>
              <a:ext uri="{FF2B5EF4-FFF2-40B4-BE49-F238E27FC236}">
                <a16:creationId xmlns:a16="http://schemas.microsoft.com/office/drawing/2014/main" id="{3802AE1B-527A-460C-9161-CB03DBD6EE3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302088" y="861774"/>
            <a:ext cx="2821088" cy="33222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a:extLst>
              <a:ext uri="{FF2B5EF4-FFF2-40B4-BE49-F238E27FC236}">
                <a16:creationId xmlns:a16="http://schemas.microsoft.com/office/drawing/2014/main" id="{5AF344E9-E32B-4C5D-BE25-F2412548DDA4}"/>
              </a:ext>
            </a:extLst>
          </p:cNvPr>
          <p:cNvPicPr>
            <a:picLocks noChangeAspect="1"/>
          </p:cNvPicPr>
          <p:nvPr/>
        </p:nvPicPr>
        <p:blipFill>
          <a:blip r:embed="rId3"/>
          <a:stretch>
            <a:fillRect/>
          </a:stretch>
        </p:blipFill>
        <p:spPr>
          <a:xfrm>
            <a:off x="5282134" y="1070899"/>
            <a:ext cx="2831930" cy="30500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id="{A90EA1A4-F682-4AC3-9BCD-3CD11D6C6FE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6857216" y="2944413"/>
            <a:ext cx="3272679" cy="346192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a:extLst>
              <a:ext uri="{FF2B5EF4-FFF2-40B4-BE49-F238E27FC236}">
                <a16:creationId xmlns:a16="http://schemas.microsoft.com/office/drawing/2014/main" id="{CCF91550-664B-EF5D-4962-C2A4F3857B78}"/>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FDDC7A61-30DC-DE29-65FA-2C6B83284FEA}"/>
              </a:ext>
            </a:extLst>
          </p:cNvPr>
          <p:cNvPicPr>
            <a:picLocks noChangeAspect="1"/>
          </p:cNvPicPr>
          <p:nvPr/>
        </p:nvPicPr>
        <p:blipFill>
          <a:blip r:embed="rId6"/>
          <a:stretch>
            <a:fillRect/>
          </a:stretch>
        </p:blipFill>
        <p:spPr>
          <a:xfrm>
            <a:off x="10084441" y="6068959"/>
            <a:ext cx="1961933" cy="413238"/>
          </a:xfrm>
          <a:prstGeom prst="rect">
            <a:avLst/>
          </a:prstGeom>
        </p:spPr>
      </p:pic>
      <p:sp>
        <p:nvSpPr>
          <p:cNvPr id="9" name="Rectangle 8">
            <a:extLst>
              <a:ext uri="{FF2B5EF4-FFF2-40B4-BE49-F238E27FC236}">
                <a16:creationId xmlns:a16="http://schemas.microsoft.com/office/drawing/2014/main" id="{EF5FD19F-24D3-E04B-4975-CCBE75FA12D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779D67D-B785-1229-07E2-1DB855AEC9E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F07C4B47-A09B-5CCC-1744-4C9C94FE2DFD}"/>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Signal Cabinet Wraps</a:t>
            </a:r>
          </a:p>
        </p:txBody>
      </p:sp>
    </p:spTree>
    <p:extLst>
      <p:ext uri="{BB962C8B-B14F-4D97-AF65-F5344CB8AC3E}">
        <p14:creationId xmlns:p14="http://schemas.microsoft.com/office/powerpoint/2010/main" val="6039312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B929D3D-B041-D623-2A46-5AB6F47FE40B}"/>
              </a:ext>
            </a:extLst>
          </p:cNvPr>
          <p:cNvPicPr>
            <a:picLocks noChangeAspect="1"/>
          </p:cNvPicPr>
          <p:nvPr/>
        </p:nvPicPr>
        <p:blipFill>
          <a:blip r:embed="rId2"/>
          <a:stretch>
            <a:fillRect/>
          </a:stretch>
        </p:blipFill>
        <p:spPr>
          <a:xfrm>
            <a:off x="5985553" y="1281941"/>
            <a:ext cx="6206447" cy="5197963"/>
          </a:xfrm>
          <a:prstGeom prst="rect">
            <a:avLst/>
          </a:prstGeom>
        </p:spPr>
      </p:pic>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Speed Management</a:t>
            </a:r>
          </a:p>
        </p:txBody>
      </p:sp>
      <p:sp>
        <p:nvSpPr>
          <p:cNvPr id="8" name="TextBox 7">
            <a:extLst>
              <a:ext uri="{FF2B5EF4-FFF2-40B4-BE49-F238E27FC236}">
                <a16:creationId xmlns:a16="http://schemas.microsoft.com/office/drawing/2014/main" id="{45D7A073-0F25-5480-92A4-840104A6FBB8}"/>
              </a:ext>
            </a:extLst>
          </p:cNvPr>
          <p:cNvSpPr txBox="1"/>
          <p:nvPr/>
        </p:nvSpPr>
        <p:spPr>
          <a:xfrm>
            <a:off x="147093" y="1570746"/>
            <a:ext cx="5838460" cy="3389069"/>
          </a:xfrm>
          <a:prstGeom prst="rect">
            <a:avLst/>
          </a:prstGeom>
          <a:noFill/>
        </p:spPr>
        <p:txBody>
          <a:bodyPr wrap="square">
            <a:spAutoFit/>
          </a:bodyPr>
          <a:lstStyle/>
          <a:p>
            <a:pPr marL="457200" indent="-457200">
              <a:lnSpc>
                <a:spcPct val="70000"/>
              </a:lnSpc>
              <a:spcBef>
                <a:spcPts val="1000"/>
              </a:spcBef>
              <a:buFont typeface="Arial" panose="020B0604020202020204" pitchFamily="34" charset="0"/>
              <a:buChar char="•"/>
            </a:pPr>
            <a:r>
              <a:rPr lang="en-US" sz="2800" dirty="0"/>
              <a:t>D7 is analyzing the difference between the </a:t>
            </a:r>
            <a:r>
              <a:rPr lang="en-US" sz="2800" b="1" dirty="0">
                <a:solidFill>
                  <a:srgbClr val="368D41"/>
                </a:solidFill>
              </a:rPr>
              <a:t>85th percentile and posted speeds</a:t>
            </a:r>
            <a:r>
              <a:rPr lang="en-US" sz="2800" dirty="0"/>
              <a:t>.</a:t>
            </a:r>
          </a:p>
          <a:p>
            <a:pPr marL="914400" lvl="1" indent="-457200">
              <a:lnSpc>
                <a:spcPct val="70000"/>
              </a:lnSpc>
              <a:spcBef>
                <a:spcPts val="1000"/>
              </a:spcBef>
              <a:buFont typeface="Arial" panose="020B0604020202020204" pitchFamily="34" charset="0"/>
              <a:buChar char="•"/>
            </a:pPr>
            <a:r>
              <a:rPr lang="en-US" sz="2800" dirty="0"/>
              <a:t>Created a dashboard to compare weekday and weekend speeds during peak and off-peak hours.</a:t>
            </a:r>
          </a:p>
          <a:p>
            <a:pPr marL="457200" indent="-457200">
              <a:lnSpc>
                <a:spcPct val="70000"/>
              </a:lnSpc>
              <a:spcBef>
                <a:spcPts val="1000"/>
              </a:spcBef>
              <a:buFont typeface="Arial" panose="020B0604020202020204" pitchFamily="34" charset="0"/>
              <a:buChar char="•"/>
            </a:pPr>
            <a:r>
              <a:rPr lang="en-US" sz="2800" dirty="0"/>
              <a:t>Can be used to prioritize corridors for </a:t>
            </a:r>
            <a:r>
              <a:rPr lang="en-US" sz="2800" b="1" dirty="0">
                <a:solidFill>
                  <a:srgbClr val="368D41"/>
                </a:solidFill>
              </a:rPr>
              <a:t>speed management countermeasures</a:t>
            </a:r>
            <a:r>
              <a:rPr lang="en-US" sz="2800" dirty="0"/>
              <a:t>.</a:t>
            </a:r>
          </a:p>
        </p:txBody>
      </p:sp>
    </p:spTree>
    <p:extLst>
      <p:ext uri="{BB962C8B-B14F-4D97-AF65-F5344CB8AC3E}">
        <p14:creationId xmlns:p14="http://schemas.microsoft.com/office/powerpoint/2010/main" val="12703220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D0D77-AB0F-0B95-B64F-F1131DB5ED70}"/>
            </a:ext>
          </a:extLst>
        </p:cNvPr>
        <p:cNvGrpSpPr/>
        <p:nvPr/>
      </p:nvGrpSpPr>
      <p:grpSpPr>
        <a:xfrm>
          <a:off x="0" y="0"/>
          <a:ext cx="0" cy="0"/>
          <a:chOff x="0" y="0"/>
          <a:chExt cx="0" cy="0"/>
        </a:xfrm>
      </p:grpSpPr>
      <p:sp>
        <p:nvSpPr>
          <p:cNvPr id="15" name="object 15">
            <a:extLst>
              <a:ext uri="{FF2B5EF4-FFF2-40B4-BE49-F238E27FC236}">
                <a16:creationId xmlns:a16="http://schemas.microsoft.com/office/drawing/2014/main" id="{F86D5B46-F5BD-D08D-5A0E-802B9E44EC88}"/>
              </a:ext>
            </a:extLst>
          </p:cNvPr>
          <p:cNvSpPr txBox="1">
            <a:spLocks noGrp="1"/>
          </p:cNvSpPr>
          <p:nvPr>
            <p:ph idx="1"/>
          </p:nvPr>
        </p:nvSpPr>
        <p:spPr>
          <a:xfrm>
            <a:off x="612072" y="1260999"/>
            <a:ext cx="9372980" cy="2198615"/>
          </a:xfrm>
          <a:prstGeom prst="rect">
            <a:avLst/>
          </a:prstGeom>
        </p:spPr>
        <p:txBody>
          <a:bodyPr vert="horz" wrap="square" lIns="0" tIns="149860" rIns="0" bIns="0" rtlCol="0">
            <a:spAutoFit/>
          </a:bodyPr>
          <a:lstStyle/>
          <a:p>
            <a:pPr marL="355600" indent="-342900">
              <a:lnSpc>
                <a:spcPct val="100000"/>
              </a:lnSpc>
              <a:spcBef>
                <a:spcPts val="1180"/>
              </a:spcBef>
              <a:buFont typeface="Wingdings" panose="05000000000000000000" pitchFamily="2" charset="2"/>
              <a:buChar char="§"/>
              <a:tabLst>
                <a:tab pos="354965" algn="l"/>
              </a:tabLst>
            </a:pPr>
            <a:r>
              <a:rPr lang="en-US" sz="2400" spc="-10" dirty="0"/>
              <a:t>FDOT District 7 conducted a pilot study (2021 – 2022)</a:t>
            </a:r>
          </a:p>
          <a:p>
            <a:pPr marL="812165" lvl="1" indent="-342265">
              <a:spcBef>
                <a:spcPts val="900"/>
              </a:spcBef>
              <a:buFont typeface="Arial" panose="020B0604020202020204" pitchFamily="34" charset="0"/>
              <a:buChar char="•"/>
              <a:tabLst>
                <a:tab pos="354965" algn="l"/>
              </a:tabLst>
            </a:pPr>
            <a:r>
              <a:rPr lang="en-US" b="1" spc="-10" dirty="0">
                <a:solidFill>
                  <a:srgbClr val="368D41"/>
                </a:solidFill>
              </a:rPr>
              <a:t>Three</a:t>
            </a:r>
            <a:r>
              <a:rPr lang="en-US" spc="-10" dirty="0"/>
              <a:t> intersections along Fowler Ave in Tampa</a:t>
            </a:r>
          </a:p>
          <a:p>
            <a:pPr marL="812165" lvl="1" indent="-342265">
              <a:spcBef>
                <a:spcPts val="900"/>
              </a:spcBef>
              <a:buFont typeface="Arial" panose="020B0604020202020204" pitchFamily="34" charset="0"/>
              <a:buChar char="•"/>
              <a:tabLst>
                <a:tab pos="354965" algn="l"/>
              </a:tabLst>
            </a:pPr>
            <a:r>
              <a:rPr lang="en-US" spc="-10" dirty="0"/>
              <a:t>Compare safety measures before and after tight corner implementation</a:t>
            </a:r>
          </a:p>
          <a:p>
            <a:pPr marL="812165" lvl="1" indent="-342265">
              <a:spcBef>
                <a:spcPts val="900"/>
              </a:spcBef>
              <a:buFont typeface="Arial" panose="020B0604020202020204" pitchFamily="34" charset="0"/>
              <a:buChar char="•"/>
              <a:tabLst>
                <a:tab pos="354965" algn="l"/>
              </a:tabLst>
            </a:pPr>
            <a:r>
              <a:rPr lang="en-US" spc="-10" dirty="0"/>
              <a:t>Insufficient crash data available</a:t>
            </a:r>
          </a:p>
        </p:txBody>
      </p:sp>
      <p:pic>
        <p:nvPicPr>
          <p:cNvPr id="26" name="Picture 25">
            <a:extLst>
              <a:ext uri="{FF2B5EF4-FFF2-40B4-BE49-F238E27FC236}">
                <a16:creationId xmlns:a16="http://schemas.microsoft.com/office/drawing/2014/main" id="{C90B797A-50AA-D669-B6F2-01D9A3BFC929}"/>
              </a:ext>
            </a:extLst>
          </p:cNvPr>
          <p:cNvPicPr>
            <a:picLocks noChangeAspect="1"/>
          </p:cNvPicPr>
          <p:nvPr/>
        </p:nvPicPr>
        <p:blipFill>
          <a:blip r:embed="rId3"/>
          <a:stretch>
            <a:fillRect/>
          </a:stretch>
        </p:blipFill>
        <p:spPr>
          <a:xfrm>
            <a:off x="1050900" y="3023724"/>
            <a:ext cx="10090200" cy="3458474"/>
          </a:xfrm>
          <a:prstGeom prst="rect">
            <a:avLst/>
          </a:prstGeom>
        </p:spPr>
      </p:pic>
      <p:sp>
        <p:nvSpPr>
          <p:cNvPr id="2" name="Rectangle 1">
            <a:extLst>
              <a:ext uri="{FF2B5EF4-FFF2-40B4-BE49-F238E27FC236}">
                <a16:creationId xmlns:a16="http://schemas.microsoft.com/office/drawing/2014/main" id="{FDE45A41-A7B8-266E-2FB2-38C3ACA9843D}"/>
              </a:ext>
            </a:extLst>
          </p:cNvPr>
          <p:cNvSpPr/>
          <p:nvPr/>
        </p:nvSpPr>
        <p:spPr>
          <a:xfrm>
            <a:off x="0" y="-8571"/>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F41B5B7D-8301-CE63-4723-5A51617459AE}"/>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225DA4DB-98A5-13C4-7558-2A9E7C078B17}"/>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Reducing Right-Turn Turning Radii</a:t>
            </a:r>
          </a:p>
        </p:txBody>
      </p:sp>
      <p:sp>
        <p:nvSpPr>
          <p:cNvPr id="7" name="Rectangle 6">
            <a:extLst>
              <a:ext uri="{FF2B5EF4-FFF2-40B4-BE49-F238E27FC236}">
                <a16:creationId xmlns:a16="http://schemas.microsoft.com/office/drawing/2014/main" id="{573445B7-16B4-2C3A-1008-BEC1809C0ED4}"/>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595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3FFEF-243F-0E6E-FFF8-E6F78822CF8A}"/>
            </a:ext>
          </a:extLst>
        </p:cNvPr>
        <p:cNvGrpSpPr/>
        <p:nvPr/>
      </p:nvGrpSpPr>
      <p:grpSpPr>
        <a:xfrm>
          <a:off x="0" y="0"/>
          <a:ext cx="0" cy="0"/>
          <a:chOff x="0" y="0"/>
          <a:chExt cx="0" cy="0"/>
        </a:xfrm>
      </p:grpSpPr>
      <p:sp>
        <p:nvSpPr>
          <p:cNvPr id="15" name="object 15">
            <a:extLst>
              <a:ext uri="{FF2B5EF4-FFF2-40B4-BE49-F238E27FC236}">
                <a16:creationId xmlns:a16="http://schemas.microsoft.com/office/drawing/2014/main" id="{00979D39-C9BA-7803-91EA-E3B4A8787B98}"/>
              </a:ext>
            </a:extLst>
          </p:cNvPr>
          <p:cNvSpPr txBox="1">
            <a:spLocks noGrp="1"/>
          </p:cNvSpPr>
          <p:nvPr>
            <p:ph idx="1"/>
          </p:nvPr>
        </p:nvSpPr>
        <p:spPr>
          <a:xfrm>
            <a:off x="5495139" y="1263076"/>
            <a:ext cx="6598008" cy="430439"/>
          </a:xfrm>
          <a:prstGeom prst="rect">
            <a:avLst/>
          </a:prstGeom>
        </p:spPr>
        <p:txBody>
          <a:bodyPr vert="horz" wrap="square" lIns="0" tIns="149860" rIns="0" bIns="0" rtlCol="0">
            <a:spAutoFit/>
          </a:bodyPr>
          <a:lstStyle/>
          <a:p>
            <a:pPr marL="355600" indent="-457200">
              <a:lnSpc>
                <a:spcPct val="70000"/>
              </a:lnSpc>
              <a:tabLst>
                <a:tab pos="354965" algn="l"/>
              </a:tabLst>
            </a:pPr>
            <a:r>
              <a:rPr lang="en-US" sz="2400" dirty="0"/>
              <a:t>Turning Vehicle Yield to Pedestrian/Bicyclist</a:t>
            </a:r>
          </a:p>
        </p:txBody>
      </p:sp>
      <p:pic>
        <p:nvPicPr>
          <p:cNvPr id="16" name="Picture 15">
            <a:extLst>
              <a:ext uri="{FF2B5EF4-FFF2-40B4-BE49-F238E27FC236}">
                <a16:creationId xmlns:a16="http://schemas.microsoft.com/office/drawing/2014/main" id="{354229D8-6D69-2638-55AB-BE280450AD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28674" y="1790924"/>
            <a:ext cx="2971800" cy="1671792"/>
          </a:xfrm>
          <a:prstGeom prst="rect">
            <a:avLst/>
          </a:prstGeom>
          <a:ln>
            <a:solidFill>
              <a:schemeClr val="accent1"/>
            </a:solidFill>
          </a:ln>
        </p:spPr>
      </p:pic>
      <p:pic>
        <p:nvPicPr>
          <p:cNvPr id="18" name="Picture 17">
            <a:extLst>
              <a:ext uri="{FF2B5EF4-FFF2-40B4-BE49-F238E27FC236}">
                <a16:creationId xmlns:a16="http://schemas.microsoft.com/office/drawing/2014/main" id="{204BA651-ED99-5BA3-931F-C38EB72284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39200" y="1795045"/>
            <a:ext cx="2971800" cy="1671948"/>
          </a:xfrm>
          <a:prstGeom prst="rect">
            <a:avLst/>
          </a:prstGeom>
          <a:ln>
            <a:solidFill>
              <a:schemeClr val="accent1"/>
            </a:solidFill>
          </a:ln>
        </p:spPr>
      </p:pic>
      <p:sp>
        <p:nvSpPr>
          <p:cNvPr id="20" name="Oval 19">
            <a:extLst>
              <a:ext uri="{FF2B5EF4-FFF2-40B4-BE49-F238E27FC236}">
                <a16:creationId xmlns:a16="http://schemas.microsoft.com/office/drawing/2014/main" id="{C3945B23-A545-3E26-9163-1296320A845E}"/>
              </a:ext>
            </a:extLst>
          </p:cNvPr>
          <p:cNvSpPr/>
          <p:nvPr/>
        </p:nvSpPr>
        <p:spPr>
          <a:xfrm>
            <a:off x="10469539" y="2442521"/>
            <a:ext cx="457200" cy="457200"/>
          </a:xfrm>
          <a:prstGeom prst="ellipse">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5D123DA-32D5-6F2E-1A1D-772C53EF2888}"/>
              </a:ext>
            </a:extLst>
          </p:cNvPr>
          <p:cNvSpPr/>
          <p:nvPr/>
        </p:nvSpPr>
        <p:spPr>
          <a:xfrm>
            <a:off x="6410053" y="2437972"/>
            <a:ext cx="457200" cy="457200"/>
          </a:xfrm>
          <a:prstGeom prst="ellipse">
            <a:avLst/>
          </a:prstGeom>
          <a:noFill/>
          <a:ln w="127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bject 15">
            <a:extLst>
              <a:ext uri="{FF2B5EF4-FFF2-40B4-BE49-F238E27FC236}">
                <a16:creationId xmlns:a16="http://schemas.microsoft.com/office/drawing/2014/main" id="{9D2C9BDB-68E9-DE2B-EA0B-BFE1AAAFDB7E}"/>
              </a:ext>
            </a:extLst>
          </p:cNvPr>
          <p:cNvSpPr txBox="1">
            <a:spLocks/>
          </p:cNvSpPr>
          <p:nvPr/>
        </p:nvSpPr>
        <p:spPr>
          <a:xfrm>
            <a:off x="5495139" y="3657534"/>
            <a:ext cx="5029200" cy="430439"/>
          </a:xfrm>
          <a:prstGeom prst="rect">
            <a:avLst/>
          </a:prstGeom>
        </p:spPr>
        <p:txBody>
          <a:bodyPr vert="horz" wrap="square" lIns="0" tIns="149860" rIns="0" bIns="0" rtlCol="0">
            <a:spAutoFit/>
          </a:bodyPr>
          <a:lstStyle>
            <a:lvl1pPr marL="0">
              <a:defRPr sz="1800" b="0" i="0">
                <a:solidFill>
                  <a:schemeClr val="tx1"/>
                </a:solidFill>
                <a:latin typeface="Calibri"/>
                <a:ea typeface="+mn-ea"/>
                <a:cs typeface="Calibri"/>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5600" indent="-457200">
              <a:lnSpc>
                <a:spcPct val="70000"/>
              </a:lnSpc>
              <a:spcBef>
                <a:spcPts val="1000"/>
              </a:spcBef>
              <a:buFont typeface="Arial" panose="020B0604020202020204" pitchFamily="34" charset="0"/>
              <a:buChar char="•"/>
              <a:tabLst>
                <a:tab pos="354965" algn="l"/>
              </a:tabLst>
            </a:pPr>
            <a:r>
              <a:rPr lang="en-US" sz="2400" dirty="0">
                <a:latin typeface="+mn-lt"/>
                <a:cs typeface="+mn-cs"/>
              </a:rPr>
              <a:t>Turning Speed</a:t>
            </a:r>
          </a:p>
        </p:txBody>
      </p:sp>
      <p:grpSp>
        <p:nvGrpSpPr>
          <p:cNvPr id="23" name="Group 22">
            <a:extLst>
              <a:ext uri="{FF2B5EF4-FFF2-40B4-BE49-F238E27FC236}">
                <a16:creationId xmlns:a16="http://schemas.microsoft.com/office/drawing/2014/main" id="{B4A5D081-68EA-5D71-6653-A17D6762D771}"/>
              </a:ext>
            </a:extLst>
          </p:cNvPr>
          <p:cNvGrpSpPr/>
          <p:nvPr/>
        </p:nvGrpSpPr>
        <p:grpSpPr>
          <a:xfrm>
            <a:off x="5562600" y="4229633"/>
            <a:ext cx="3048000" cy="2042744"/>
            <a:chOff x="6467671" y="2048032"/>
            <a:chExt cx="5136231" cy="3577696"/>
          </a:xfrm>
        </p:grpSpPr>
        <p:pic>
          <p:nvPicPr>
            <p:cNvPr id="24" name="Picture 23" descr="A picture containing text, outdoor, sky, tree&#10;&#10;Description automatically generated">
              <a:extLst>
                <a:ext uri="{FF2B5EF4-FFF2-40B4-BE49-F238E27FC236}">
                  <a16:creationId xmlns:a16="http://schemas.microsoft.com/office/drawing/2014/main" id="{AB8C233E-2A83-DD81-B593-514ADC0BB09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67671" y="2048032"/>
              <a:ext cx="5136231" cy="3577696"/>
            </a:xfrm>
            <a:prstGeom prst="rect">
              <a:avLst/>
            </a:prstGeom>
          </p:spPr>
        </p:pic>
        <p:sp>
          <p:nvSpPr>
            <p:cNvPr id="25" name="TextBox 24">
              <a:extLst>
                <a:ext uri="{FF2B5EF4-FFF2-40B4-BE49-F238E27FC236}">
                  <a16:creationId xmlns:a16="http://schemas.microsoft.com/office/drawing/2014/main" id="{6288CDEC-E9B2-0D54-2000-6785752A8C8C}"/>
                </a:ext>
              </a:extLst>
            </p:cNvPr>
            <p:cNvSpPr txBox="1"/>
            <p:nvPr/>
          </p:nvSpPr>
          <p:spPr>
            <a:xfrm>
              <a:off x="7959928" y="3527351"/>
              <a:ext cx="767967" cy="369332"/>
            </a:xfrm>
            <a:prstGeom prst="rect">
              <a:avLst/>
            </a:prstGeom>
            <a:noFill/>
          </p:spPr>
          <p:txBody>
            <a:bodyPr wrap="none" rtlCol="0">
              <a:spAutoFit/>
            </a:bodyPr>
            <a:lstStyle/>
            <a:p>
              <a:r>
                <a:rPr lang="en-US" b="1" dirty="0">
                  <a:solidFill>
                    <a:srgbClr val="FF0000"/>
                  </a:solidFill>
                </a:rPr>
                <a:t>START</a:t>
              </a:r>
            </a:p>
          </p:txBody>
        </p:sp>
        <p:sp>
          <p:nvSpPr>
            <p:cNvPr id="27" name="TextBox 26">
              <a:extLst>
                <a:ext uri="{FF2B5EF4-FFF2-40B4-BE49-F238E27FC236}">
                  <a16:creationId xmlns:a16="http://schemas.microsoft.com/office/drawing/2014/main" id="{03496C78-C2A0-8FEC-228B-72CEB4AA4944}"/>
                </a:ext>
              </a:extLst>
            </p:cNvPr>
            <p:cNvSpPr txBox="1"/>
            <p:nvPr/>
          </p:nvSpPr>
          <p:spPr>
            <a:xfrm>
              <a:off x="10591382" y="3485470"/>
              <a:ext cx="595035" cy="369332"/>
            </a:xfrm>
            <a:prstGeom prst="rect">
              <a:avLst/>
            </a:prstGeom>
            <a:noFill/>
          </p:spPr>
          <p:txBody>
            <a:bodyPr wrap="none" rtlCol="0">
              <a:spAutoFit/>
            </a:bodyPr>
            <a:lstStyle/>
            <a:p>
              <a:r>
                <a:rPr lang="en-US" b="1" dirty="0">
                  <a:solidFill>
                    <a:srgbClr val="FF0000"/>
                  </a:solidFill>
                </a:rPr>
                <a:t>END</a:t>
              </a:r>
            </a:p>
          </p:txBody>
        </p:sp>
        <p:sp>
          <p:nvSpPr>
            <p:cNvPr id="28" name="Arc 27">
              <a:extLst>
                <a:ext uri="{FF2B5EF4-FFF2-40B4-BE49-F238E27FC236}">
                  <a16:creationId xmlns:a16="http://schemas.microsoft.com/office/drawing/2014/main" id="{59E0FCE8-65AD-3872-8F27-F1FAC1FBCC45}"/>
                </a:ext>
              </a:extLst>
            </p:cNvPr>
            <p:cNvSpPr/>
            <p:nvPr/>
          </p:nvSpPr>
          <p:spPr>
            <a:xfrm rot="21355559">
              <a:off x="8906632" y="4229359"/>
              <a:ext cx="2160740" cy="246136"/>
            </a:xfrm>
            <a:prstGeom prst="arc">
              <a:avLst>
                <a:gd name="adj1" fmla="val 10770813"/>
                <a:gd name="adj2" fmla="val 39588"/>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Arrow: Left 28">
              <a:extLst>
                <a:ext uri="{FF2B5EF4-FFF2-40B4-BE49-F238E27FC236}">
                  <a16:creationId xmlns:a16="http://schemas.microsoft.com/office/drawing/2014/main" id="{FC64BD40-E591-DEEB-AA52-4CFCDF84A21A}"/>
                </a:ext>
              </a:extLst>
            </p:cNvPr>
            <p:cNvSpPr/>
            <p:nvPr/>
          </p:nvSpPr>
          <p:spPr>
            <a:xfrm rot="20703672">
              <a:off x="8740492" y="4331384"/>
              <a:ext cx="347846" cy="122386"/>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Left 29">
              <a:extLst>
                <a:ext uri="{FF2B5EF4-FFF2-40B4-BE49-F238E27FC236}">
                  <a16:creationId xmlns:a16="http://schemas.microsoft.com/office/drawing/2014/main" id="{54000F38-F565-BEE4-31B4-19D33E0CBC46}"/>
                </a:ext>
              </a:extLst>
            </p:cNvPr>
            <p:cNvSpPr/>
            <p:nvPr/>
          </p:nvSpPr>
          <p:spPr>
            <a:xfrm rot="11444424">
              <a:off x="10792735" y="4184253"/>
              <a:ext cx="347846" cy="122386"/>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61EB276D-A2C8-E82B-26A9-0D02FCEDF595}"/>
                </a:ext>
              </a:extLst>
            </p:cNvPr>
            <p:cNvSpPr txBox="1"/>
            <p:nvPr/>
          </p:nvSpPr>
          <p:spPr>
            <a:xfrm>
              <a:off x="9603018" y="4250528"/>
              <a:ext cx="1119665" cy="369332"/>
            </a:xfrm>
            <a:prstGeom prst="rect">
              <a:avLst/>
            </a:prstGeom>
            <a:noFill/>
          </p:spPr>
          <p:txBody>
            <a:bodyPr wrap="none" rtlCol="0">
              <a:spAutoFit/>
            </a:bodyPr>
            <a:lstStyle/>
            <a:p>
              <a:r>
                <a:rPr lang="en-US" b="1" dirty="0">
                  <a:solidFill>
                    <a:srgbClr val="FF0000"/>
                  </a:solidFill>
                </a:rPr>
                <a:t>DISTANCE</a:t>
              </a:r>
            </a:p>
          </p:txBody>
        </p:sp>
      </p:grpSp>
      <p:sp>
        <p:nvSpPr>
          <p:cNvPr id="32" name="object 15">
            <a:extLst>
              <a:ext uri="{FF2B5EF4-FFF2-40B4-BE49-F238E27FC236}">
                <a16:creationId xmlns:a16="http://schemas.microsoft.com/office/drawing/2014/main" id="{E37F15A8-F960-8780-A6C1-0625D9E578DE}"/>
              </a:ext>
            </a:extLst>
          </p:cNvPr>
          <p:cNvSpPr txBox="1">
            <a:spLocks/>
          </p:cNvSpPr>
          <p:nvPr/>
        </p:nvSpPr>
        <p:spPr>
          <a:xfrm>
            <a:off x="499668" y="1371616"/>
            <a:ext cx="4574839" cy="3659400"/>
          </a:xfrm>
          <a:prstGeom prst="rect">
            <a:avLst/>
          </a:prstGeom>
        </p:spPr>
        <p:txBody>
          <a:bodyPr vert="horz" wrap="square" lIns="0" tIns="149860" rIns="0" bIns="0" rtlCol="0">
            <a:spAutoFit/>
          </a:bodyPr>
          <a:lstStyle>
            <a:lvl1pPr marL="0">
              <a:defRPr sz="1800" b="0" i="0">
                <a:solidFill>
                  <a:schemeClr val="tx1"/>
                </a:solidFill>
                <a:latin typeface="Calibri"/>
                <a:ea typeface="+mn-ea"/>
                <a:cs typeface="Calibri"/>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55600" indent="-457200">
              <a:lnSpc>
                <a:spcPct val="70000"/>
              </a:lnSpc>
              <a:spcBef>
                <a:spcPts val="1000"/>
              </a:spcBef>
              <a:buFont typeface="Arial" panose="020B0604020202020204" pitchFamily="34" charset="0"/>
              <a:buChar char="•"/>
              <a:tabLst>
                <a:tab pos="354965" algn="l"/>
              </a:tabLst>
            </a:pPr>
            <a:r>
              <a:rPr lang="en-US" sz="2800" dirty="0">
                <a:latin typeface="+mn-lt"/>
                <a:cs typeface="+mn-cs"/>
              </a:rPr>
              <a:t>Record videos</a:t>
            </a:r>
          </a:p>
          <a:p>
            <a:pPr marL="812165" lvl="1" indent="-457200">
              <a:lnSpc>
                <a:spcPct val="70000"/>
              </a:lnSpc>
              <a:spcBef>
                <a:spcPts val="1000"/>
              </a:spcBef>
              <a:buFont typeface="Arial" panose="020B0604020202020204" pitchFamily="34" charset="0"/>
              <a:buChar char="•"/>
              <a:tabLst>
                <a:tab pos="354965" algn="l"/>
              </a:tabLst>
            </a:pPr>
            <a:r>
              <a:rPr lang="en-US" sz="2800" dirty="0"/>
              <a:t>Before: 5/12/2021</a:t>
            </a:r>
          </a:p>
          <a:p>
            <a:pPr marL="812165" lvl="1" indent="-457200">
              <a:lnSpc>
                <a:spcPct val="70000"/>
              </a:lnSpc>
              <a:spcBef>
                <a:spcPts val="1000"/>
              </a:spcBef>
              <a:buFont typeface="Arial" panose="020B0604020202020204" pitchFamily="34" charset="0"/>
              <a:buChar char="•"/>
              <a:tabLst>
                <a:tab pos="354965" algn="l"/>
              </a:tabLst>
            </a:pPr>
            <a:r>
              <a:rPr lang="en-US" sz="2800" dirty="0"/>
              <a:t>After: 5/18/2022</a:t>
            </a:r>
          </a:p>
          <a:p>
            <a:pPr marL="355600" indent="-457200">
              <a:lnSpc>
                <a:spcPct val="70000"/>
              </a:lnSpc>
              <a:spcBef>
                <a:spcPts val="1000"/>
              </a:spcBef>
              <a:buFont typeface="Arial" panose="020B0604020202020204" pitchFamily="34" charset="0"/>
              <a:buChar char="•"/>
              <a:tabLst>
                <a:tab pos="354965" algn="l"/>
              </a:tabLst>
            </a:pPr>
            <a:r>
              <a:rPr lang="en-US" sz="2800" dirty="0">
                <a:latin typeface="+mn-lt"/>
                <a:cs typeface="+mn-cs"/>
              </a:rPr>
              <a:t>Review videos to observe:</a:t>
            </a:r>
          </a:p>
          <a:p>
            <a:pPr marL="812165" lvl="1" indent="-457200">
              <a:lnSpc>
                <a:spcPct val="70000"/>
              </a:lnSpc>
              <a:spcBef>
                <a:spcPts val="1000"/>
              </a:spcBef>
              <a:buFont typeface="Arial" panose="020B0604020202020204" pitchFamily="34" charset="0"/>
              <a:buChar char="•"/>
              <a:tabLst>
                <a:tab pos="354965" algn="l"/>
              </a:tabLst>
            </a:pPr>
            <a:r>
              <a:rPr lang="en-US" sz="2800" dirty="0"/>
              <a:t>Yielding-to-pedestrian behaviors</a:t>
            </a:r>
          </a:p>
          <a:p>
            <a:pPr marL="812165" lvl="1" indent="-457200">
              <a:lnSpc>
                <a:spcPct val="70000"/>
              </a:lnSpc>
              <a:spcBef>
                <a:spcPts val="1000"/>
              </a:spcBef>
              <a:buFont typeface="Arial" panose="020B0604020202020204" pitchFamily="34" charset="0"/>
              <a:buChar char="•"/>
              <a:tabLst>
                <a:tab pos="354965" algn="l"/>
              </a:tabLst>
            </a:pPr>
            <a:r>
              <a:rPr lang="en-US" sz="2800" dirty="0"/>
              <a:t>Right-turn speed</a:t>
            </a:r>
          </a:p>
          <a:p>
            <a:pPr marL="355600" indent="-457200">
              <a:lnSpc>
                <a:spcPct val="70000"/>
              </a:lnSpc>
              <a:spcBef>
                <a:spcPts val="1000"/>
              </a:spcBef>
              <a:buFont typeface="Arial" panose="020B0604020202020204" pitchFamily="34" charset="0"/>
              <a:buChar char="•"/>
              <a:tabLst>
                <a:tab pos="354965" algn="l"/>
              </a:tabLst>
            </a:pPr>
            <a:r>
              <a:rPr lang="en-US" sz="2800" dirty="0">
                <a:latin typeface="+mn-lt"/>
                <a:cs typeface="+mn-cs"/>
              </a:rPr>
              <a:t>Statistically compare     surrogate safety measures</a:t>
            </a:r>
          </a:p>
        </p:txBody>
      </p:sp>
      <p:sp>
        <p:nvSpPr>
          <p:cNvPr id="2" name="Rectangle 1">
            <a:extLst>
              <a:ext uri="{FF2B5EF4-FFF2-40B4-BE49-F238E27FC236}">
                <a16:creationId xmlns:a16="http://schemas.microsoft.com/office/drawing/2014/main" id="{F429FDFE-C206-DB2D-316F-5108624DCE67}"/>
              </a:ext>
            </a:extLst>
          </p:cNvPr>
          <p:cNvSpPr/>
          <p:nvPr/>
        </p:nvSpPr>
        <p:spPr>
          <a:xfrm>
            <a:off x="0" y="-11362"/>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B3BC7DA5-3C4D-D345-6291-D1A16F4F5CDB}"/>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7B73D63-0D1A-4090-81B8-2A4601CA4BD7}"/>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8083FAC8-7B0D-46B8-8A3E-78663A15F45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Reducing Right-Turn Turning Radii</a:t>
            </a:r>
          </a:p>
        </p:txBody>
      </p:sp>
    </p:spTree>
    <p:extLst>
      <p:ext uri="{BB962C8B-B14F-4D97-AF65-F5344CB8AC3E}">
        <p14:creationId xmlns:p14="http://schemas.microsoft.com/office/powerpoint/2010/main" val="2928492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CEDDF-3A3C-0C3F-0B4A-E3D636A51C7C}"/>
              </a:ext>
            </a:extLst>
          </p:cNvPr>
          <p:cNvSpPr>
            <a:spLocks noGrp="1"/>
          </p:cNvSpPr>
          <p:nvPr>
            <p:ph type="title"/>
          </p:nvPr>
        </p:nvSpPr>
        <p:spPr>
          <a:xfrm>
            <a:off x="0" y="0"/>
            <a:ext cx="12191999" cy="1178011"/>
          </a:xfrm>
        </p:spPr>
        <p:txBody>
          <a:bodyPr>
            <a:normAutofit/>
          </a:bodyPr>
          <a:lstStyle/>
          <a:p>
            <a:pPr algn="ctr"/>
            <a:endParaRPr lang="en-US" dirty="0"/>
          </a:p>
        </p:txBody>
      </p:sp>
      <p:sp>
        <p:nvSpPr>
          <p:cNvPr id="4" name="Slide Number Placeholder 3">
            <a:extLst>
              <a:ext uri="{FF2B5EF4-FFF2-40B4-BE49-F238E27FC236}">
                <a16:creationId xmlns:a16="http://schemas.microsoft.com/office/drawing/2014/main" id="{DE5FE48D-0ABA-8155-AC6C-7277C1FC9DA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F894DDA-CED4-4793-8974-3E6BDB5749C8}" type="slidenum">
              <a:rPr kumimoji="0" lang="en-US" sz="14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0F89C964-5060-DEA1-94CB-261D50E7AD0A}"/>
              </a:ext>
            </a:extLst>
          </p:cNvPr>
          <p:cNvSpPr/>
          <p:nvPr/>
        </p:nvSpPr>
        <p:spPr>
          <a:xfrm>
            <a:off x="9925050" y="3743325"/>
            <a:ext cx="127000" cy="180975"/>
          </a:xfrm>
          <a:prstGeom prst="rect">
            <a:avLst/>
          </a:prstGeom>
          <a:solidFill>
            <a:srgbClr val="EFEFEF"/>
          </a:solidFill>
          <a:ln>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CA7E22F2-497B-1ABC-C6BC-715FF40E17AE}"/>
              </a:ext>
            </a:extLst>
          </p:cNvPr>
          <p:cNvSpPr/>
          <p:nvPr/>
        </p:nvSpPr>
        <p:spPr>
          <a:xfrm>
            <a:off x="9967912" y="3833812"/>
            <a:ext cx="168275" cy="180975"/>
          </a:xfrm>
          <a:prstGeom prst="rect">
            <a:avLst/>
          </a:prstGeom>
          <a:solidFill>
            <a:srgbClr val="EFEFEF"/>
          </a:solidFill>
          <a:ln>
            <a:solidFill>
              <a:srgbClr val="EFE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aphicFrame>
        <p:nvGraphicFramePr>
          <p:cNvPr id="6" name="Diagram 5">
            <a:extLst>
              <a:ext uri="{FF2B5EF4-FFF2-40B4-BE49-F238E27FC236}">
                <a16:creationId xmlns:a16="http://schemas.microsoft.com/office/drawing/2014/main" id="{61DE8F65-55B8-791D-A4A1-58B3592342FA}"/>
              </a:ext>
            </a:extLst>
          </p:cNvPr>
          <p:cNvGraphicFramePr/>
          <p:nvPr>
            <p:extLst>
              <p:ext uri="{D42A27DB-BD31-4B8C-83A1-F6EECF244321}">
                <p14:modId xmlns:p14="http://schemas.microsoft.com/office/powerpoint/2010/main" val="79703665"/>
              </p:ext>
            </p:extLst>
          </p:nvPr>
        </p:nvGraphicFramePr>
        <p:xfrm>
          <a:off x="210646" y="1478449"/>
          <a:ext cx="7145387" cy="44935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a:extLst>
              <a:ext uri="{FF2B5EF4-FFF2-40B4-BE49-F238E27FC236}">
                <a16:creationId xmlns:a16="http://schemas.microsoft.com/office/drawing/2014/main" id="{B2087C68-C24D-4EDC-CACB-578BD330F608}"/>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501126" y="1463830"/>
            <a:ext cx="4690873" cy="47107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ED6ACBA-669B-55DA-1FED-5B28FB58179A}"/>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50FEEE62-DC60-8B8F-3D5E-3EA3CFFC531F}"/>
              </a:ext>
            </a:extLst>
          </p:cNvPr>
          <p:cNvSpPr txBox="1">
            <a:spLocks/>
          </p:cNvSpPr>
          <p:nvPr/>
        </p:nvSpPr>
        <p:spPr>
          <a:xfrm>
            <a:off x="381000" y="64515"/>
            <a:ext cx="11430000" cy="10972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Presentation Outline:</a:t>
            </a:r>
          </a:p>
        </p:txBody>
      </p:sp>
      <p:pic>
        <p:nvPicPr>
          <p:cNvPr id="8" name="Picture 7">
            <a:extLst>
              <a:ext uri="{FF2B5EF4-FFF2-40B4-BE49-F238E27FC236}">
                <a16:creationId xmlns:a16="http://schemas.microsoft.com/office/drawing/2014/main" id="{288B7A71-23E0-84CF-19B1-BACF06BAA2C0}"/>
              </a:ext>
            </a:extLst>
          </p:cNvPr>
          <p:cNvPicPr>
            <a:picLocks noChangeAspect="1"/>
          </p:cNvPicPr>
          <p:nvPr/>
        </p:nvPicPr>
        <p:blipFill>
          <a:blip r:embed="rId8"/>
          <a:stretch>
            <a:fillRect/>
          </a:stretch>
        </p:blipFill>
        <p:spPr>
          <a:xfrm>
            <a:off x="10084441" y="6068959"/>
            <a:ext cx="1961933" cy="413238"/>
          </a:xfrm>
          <a:prstGeom prst="rect">
            <a:avLst/>
          </a:prstGeom>
        </p:spPr>
      </p:pic>
      <p:sp>
        <p:nvSpPr>
          <p:cNvPr id="9" name="Rectangle 8">
            <a:extLst>
              <a:ext uri="{FF2B5EF4-FFF2-40B4-BE49-F238E27FC236}">
                <a16:creationId xmlns:a16="http://schemas.microsoft.com/office/drawing/2014/main" id="{1F5D677B-EC31-C679-7D2E-21F5AE8CB9B2}"/>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57B68E3-E3A0-149F-C8E7-89111647E55C}"/>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47513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4D227-004A-A5E3-A569-35F1846423F5}"/>
            </a:ext>
          </a:extLst>
        </p:cNvPr>
        <p:cNvGrpSpPr/>
        <p:nvPr/>
      </p:nvGrpSpPr>
      <p:grpSpPr>
        <a:xfrm>
          <a:off x="0" y="0"/>
          <a:ext cx="0" cy="0"/>
          <a:chOff x="0" y="0"/>
          <a:chExt cx="0" cy="0"/>
        </a:xfrm>
      </p:grpSpPr>
      <p:sp>
        <p:nvSpPr>
          <p:cNvPr id="15" name="object 15">
            <a:extLst>
              <a:ext uri="{FF2B5EF4-FFF2-40B4-BE49-F238E27FC236}">
                <a16:creationId xmlns:a16="http://schemas.microsoft.com/office/drawing/2014/main" id="{8DCB5EA2-8559-E92F-1CF3-17CEA3F892C0}"/>
              </a:ext>
            </a:extLst>
          </p:cNvPr>
          <p:cNvSpPr txBox="1">
            <a:spLocks noGrp="1"/>
          </p:cNvSpPr>
          <p:nvPr>
            <p:ph idx="1"/>
          </p:nvPr>
        </p:nvSpPr>
        <p:spPr>
          <a:xfrm>
            <a:off x="100100" y="1358076"/>
            <a:ext cx="5614900" cy="2455609"/>
          </a:xfrm>
          <a:prstGeom prst="rect">
            <a:avLst/>
          </a:prstGeom>
        </p:spPr>
        <p:txBody>
          <a:bodyPr vert="horz" wrap="square" lIns="0" tIns="149860" rIns="0" bIns="0" rtlCol="0">
            <a:spAutoFit/>
          </a:bodyPr>
          <a:lstStyle/>
          <a:p>
            <a:pPr marL="355600" indent="-342900">
              <a:spcBef>
                <a:spcPts val="1180"/>
              </a:spcBef>
              <a:buFont typeface="Wingdings" panose="05000000000000000000" pitchFamily="2" charset="2"/>
              <a:buChar char="§"/>
              <a:tabLst>
                <a:tab pos="354965" algn="l"/>
              </a:tabLst>
            </a:pPr>
            <a:r>
              <a:rPr lang="en-US" sz="2400" spc="-10" dirty="0"/>
              <a:t>The </a:t>
            </a:r>
            <a:r>
              <a:rPr lang="en-US" sz="2400" b="1" spc="-10" dirty="0">
                <a:solidFill>
                  <a:srgbClr val="00B050"/>
                </a:solidFill>
              </a:rPr>
              <a:t>tight right-turn corner design </a:t>
            </a:r>
            <a:r>
              <a:rPr lang="en-US" sz="2400" spc="-10" dirty="0"/>
              <a:t>significantly improves pedestrian safety at signalized intersections</a:t>
            </a:r>
          </a:p>
          <a:p>
            <a:pPr marL="812165" lvl="1" indent="-342265">
              <a:spcBef>
                <a:spcPts val="1180"/>
              </a:spcBef>
              <a:buFont typeface="Arial" panose="020B0604020202020204" pitchFamily="34" charset="0"/>
              <a:buChar char="•"/>
              <a:tabLst>
                <a:tab pos="354965" algn="l"/>
              </a:tabLst>
            </a:pPr>
            <a:r>
              <a:rPr lang="en-US" spc="-10" dirty="0"/>
              <a:t>Increase yielding-to-pedestrian rate by </a:t>
            </a:r>
            <a:r>
              <a:rPr lang="en-US" b="1" spc="-10" dirty="0">
                <a:solidFill>
                  <a:srgbClr val="00B050"/>
                </a:solidFill>
              </a:rPr>
              <a:t>7%</a:t>
            </a:r>
            <a:endParaRPr lang="en-US" spc="-10" dirty="0"/>
          </a:p>
          <a:p>
            <a:pPr marL="812165" lvl="1" indent="-342265">
              <a:spcBef>
                <a:spcPts val="1180"/>
              </a:spcBef>
              <a:buFont typeface="Arial" panose="020B0604020202020204" pitchFamily="34" charset="0"/>
              <a:buChar char="•"/>
              <a:tabLst>
                <a:tab pos="354965" algn="l"/>
              </a:tabLst>
            </a:pPr>
            <a:r>
              <a:rPr lang="en-US" spc="-10" dirty="0"/>
              <a:t>Reduced right turn speed by </a:t>
            </a:r>
            <a:r>
              <a:rPr lang="en-US" b="1" spc="-10" dirty="0">
                <a:solidFill>
                  <a:srgbClr val="0070C0"/>
                </a:solidFill>
              </a:rPr>
              <a:t>21.8%</a:t>
            </a:r>
            <a:endParaRPr lang="en-US" spc="-10" dirty="0"/>
          </a:p>
        </p:txBody>
      </p:sp>
      <p:graphicFrame>
        <p:nvGraphicFramePr>
          <p:cNvPr id="17" name="Chart 16">
            <a:extLst>
              <a:ext uri="{FF2B5EF4-FFF2-40B4-BE49-F238E27FC236}">
                <a16:creationId xmlns:a16="http://schemas.microsoft.com/office/drawing/2014/main" id="{BFA035D0-C23A-308C-4B53-B35155968573}"/>
              </a:ext>
            </a:extLst>
          </p:cNvPr>
          <p:cNvGraphicFramePr>
            <a:graphicFrameLocks/>
          </p:cNvGraphicFramePr>
          <p:nvPr>
            <p:extLst>
              <p:ext uri="{D42A27DB-BD31-4B8C-83A1-F6EECF244321}">
                <p14:modId xmlns:p14="http://schemas.microsoft.com/office/powerpoint/2010/main" val="3453805874"/>
              </p:ext>
            </p:extLst>
          </p:nvPr>
        </p:nvGraphicFramePr>
        <p:xfrm>
          <a:off x="5983051" y="3777216"/>
          <a:ext cx="6104022" cy="25399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ontent Placeholder 10">
            <a:extLst>
              <a:ext uri="{FF2B5EF4-FFF2-40B4-BE49-F238E27FC236}">
                <a16:creationId xmlns:a16="http://schemas.microsoft.com/office/drawing/2014/main" id="{5D54699A-F577-2822-C294-17F3891A1FB9}"/>
              </a:ext>
            </a:extLst>
          </p:cNvPr>
          <p:cNvGraphicFramePr>
            <a:graphicFrameLocks/>
          </p:cNvGraphicFramePr>
          <p:nvPr>
            <p:extLst>
              <p:ext uri="{D42A27DB-BD31-4B8C-83A1-F6EECF244321}">
                <p14:modId xmlns:p14="http://schemas.microsoft.com/office/powerpoint/2010/main" val="2642526384"/>
              </p:ext>
            </p:extLst>
          </p:nvPr>
        </p:nvGraphicFramePr>
        <p:xfrm>
          <a:off x="6095998" y="1324230"/>
          <a:ext cx="5878129" cy="2455610"/>
        </p:xfrm>
        <a:graphic>
          <a:graphicData uri="http://schemas.openxmlformats.org/drawingml/2006/chart">
            <c:chart xmlns:c="http://schemas.openxmlformats.org/drawingml/2006/chart" xmlns:r="http://schemas.openxmlformats.org/officeDocument/2006/relationships" r:id="rId4"/>
          </a:graphicData>
        </a:graphic>
      </p:graphicFrame>
      <p:sp>
        <p:nvSpPr>
          <p:cNvPr id="2" name="Rectangle 1">
            <a:extLst>
              <a:ext uri="{FF2B5EF4-FFF2-40B4-BE49-F238E27FC236}">
                <a16:creationId xmlns:a16="http://schemas.microsoft.com/office/drawing/2014/main" id="{93AC46FC-BE2E-66E2-01F6-9158BFFC3331}"/>
              </a:ext>
            </a:extLst>
          </p:cNvPr>
          <p:cNvSpPr/>
          <p:nvPr/>
        </p:nvSpPr>
        <p:spPr>
          <a:xfrm>
            <a:off x="0" y="-818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0612EDF7-6B23-238E-F7BE-65575416C679}"/>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DAFD8549-E7CC-ACFD-FA5D-4D8DE843C833}"/>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DC9D3CC-E645-8270-A1C6-3399C1AD1691}"/>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Reducing Right-Turn Turning Radii</a:t>
            </a:r>
          </a:p>
        </p:txBody>
      </p:sp>
      <p:pic>
        <p:nvPicPr>
          <p:cNvPr id="6" name="Picture 5">
            <a:extLst>
              <a:ext uri="{FF2B5EF4-FFF2-40B4-BE49-F238E27FC236}">
                <a16:creationId xmlns:a16="http://schemas.microsoft.com/office/drawing/2014/main" id="{C52F8798-178A-EB40-3F05-05DEB16F34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2979" y="3990492"/>
            <a:ext cx="5342021" cy="2326648"/>
          </a:xfrm>
          <a:prstGeom prst="rect">
            <a:avLst/>
          </a:prstGeom>
        </p:spPr>
      </p:pic>
    </p:spTree>
    <p:extLst>
      <p:ext uri="{BB962C8B-B14F-4D97-AF65-F5344CB8AC3E}">
        <p14:creationId xmlns:p14="http://schemas.microsoft.com/office/powerpoint/2010/main" val="426601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19936-B421-477C-A8FA-DCF6FE55B091}"/>
              </a:ext>
            </a:extLst>
          </p:cNvPr>
          <p:cNvSpPr>
            <a:spLocks noGrp="1"/>
          </p:cNvSpPr>
          <p:nvPr>
            <p:ph type="title"/>
          </p:nvPr>
        </p:nvSpPr>
        <p:spPr/>
        <p:txBody>
          <a:bodyPr>
            <a:normAutofit/>
          </a:bodyPr>
          <a:lstStyle/>
          <a:p>
            <a:r>
              <a:rPr lang="en-US" sz="3200" dirty="0"/>
              <a:t>Engineering Approaches</a:t>
            </a:r>
          </a:p>
        </p:txBody>
      </p:sp>
      <p:sp>
        <p:nvSpPr>
          <p:cNvPr id="5" name="Rectangle 4">
            <a:extLst>
              <a:ext uri="{FF2B5EF4-FFF2-40B4-BE49-F238E27FC236}">
                <a16:creationId xmlns:a16="http://schemas.microsoft.com/office/drawing/2014/main" id="{E2CE1726-21BD-0C40-4560-C80CD77B0E50}"/>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CE6B411A-727E-D1EA-36A0-015FAFAEA7B5}"/>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8" name="Rectangle 7">
            <a:extLst>
              <a:ext uri="{FF2B5EF4-FFF2-40B4-BE49-F238E27FC236}">
                <a16:creationId xmlns:a16="http://schemas.microsoft.com/office/drawing/2014/main" id="{88E98893-4636-86F3-55FF-D3A672F10500}"/>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F23C9E6-6F58-3767-0928-01B6981CE30A}"/>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AEBF192B-3AEE-2D15-2985-12670902D7A3}"/>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Lighting Level Analysis Tool</a:t>
            </a:r>
          </a:p>
        </p:txBody>
      </p:sp>
      <p:pic>
        <p:nvPicPr>
          <p:cNvPr id="15" name="Picture 4" descr="A map of a country with a map of the country&#10;&#10;Description automatically generated with medium confidence">
            <a:extLst>
              <a:ext uri="{FF2B5EF4-FFF2-40B4-BE49-F238E27FC236}">
                <a16:creationId xmlns:a16="http://schemas.microsoft.com/office/drawing/2014/main" id="{8F64BAFE-51A4-4FAD-2004-ED1E45A72D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626" y="1428487"/>
            <a:ext cx="3821306" cy="4907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ontent Placeholder 3">
            <a:extLst>
              <a:ext uri="{FF2B5EF4-FFF2-40B4-BE49-F238E27FC236}">
                <a16:creationId xmlns:a16="http://schemas.microsoft.com/office/drawing/2014/main" id="{147A2702-EB21-2C10-496F-BFB475B9CCCD}"/>
              </a:ext>
            </a:extLst>
          </p:cNvPr>
          <p:cNvSpPr txBox="1">
            <a:spLocks/>
          </p:cNvSpPr>
          <p:nvPr/>
        </p:nvSpPr>
        <p:spPr>
          <a:xfrm>
            <a:off x="3966932" y="1402086"/>
            <a:ext cx="7847697" cy="45203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dirty="0">
                <a:effectLst/>
                <a:ea typeface="Aptos" panose="020B0004020202020204" pitchFamily="34" charset="0"/>
                <a:cs typeface="Arial" panose="020B0604020202020204" pitchFamily="34" charset="0"/>
              </a:rPr>
              <a:t>The results from this study indicate that LED not only introduces </a:t>
            </a:r>
            <a:r>
              <a:rPr lang="en-US" b="1" dirty="0">
                <a:solidFill>
                  <a:srgbClr val="368D41"/>
                </a:solidFill>
                <a:effectLst/>
                <a:ea typeface="Aptos" panose="020B0004020202020204" pitchFamily="34" charset="0"/>
                <a:cs typeface="Arial" panose="020B0604020202020204" pitchFamily="34" charset="0"/>
              </a:rPr>
              <a:t>economic benefits </a:t>
            </a:r>
            <a:r>
              <a:rPr lang="en-US" dirty="0">
                <a:effectLst/>
                <a:ea typeface="Aptos" panose="020B0004020202020204" pitchFamily="34" charset="0"/>
                <a:cs typeface="Arial" panose="020B0604020202020204" pitchFamily="34" charset="0"/>
              </a:rPr>
              <a:t>(i.e., long service life, and energy savings) but also brings </a:t>
            </a:r>
            <a:r>
              <a:rPr lang="en-US" b="1" dirty="0">
                <a:solidFill>
                  <a:srgbClr val="368D41"/>
                </a:solidFill>
                <a:effectLst/>
                <a:ea typeface="Aptos" panose="020B0004020202020204" pitchFamily="34" charset="0"/>
                <a:cs typeface="Arial" panose="020B0604020202020204" pitchFamily="34" charset="0"/>
              </a:rPr>
              <a:t>safety benefits</a:t>
            </a:r>
            <a:r>
              <a:rPr lang="en-US" dirty="0">
                <a:effectLst/>
                <a:ea typeface="Aptos" panose="020B0004020202020204" pitchFamily="34" charset="0"/>
                <a:cs typeface="Arial" panose="020B0604020202020204" pitchFamily="34" charset="0"/>
              </a:rPr>
              <a:t>. </a:t>
            </a:r>
          </a:p>
          <a:p>
            <a:pPr algn="just"/>
            <a:r>
              <a:rPr lang="en-US" dirty="0">
                <a:effectLst/>
                <a:ea typeface="Aptos" panose="020B0004020202020204" pitchFamily="34" charset="0"/>
                <a:cs typeface="Arial" panose="020B0604020202020204" pitchFamily="34" charset="0"/>
              </a:rPr>
              <a:t>The effective performance of LED lighting enables drivers to see better roadway conditions, resulting in safety benefits by reducing nighttime crashes. The higher blue content of the LED light spectrum can render </a:t>
            </a:r>
            <a:r>
              <a:rPr lang="en-US" b="1" dirty="0">
                <a:solidFill>
                  <a:srgbClr val="368D41"/>
                </a:solidFill>
                <a:effectLst/>
                <a:ea typeface="Aptos" panose="020B0004020202020204" pitchFamily="34" charset="0"/>
                <a:cs typeface="Arial" panose="020B0604020202020204" pitchFamily="34" charset="0"/>
              </a:rPr>
              <a:t>brighter illuminance </a:t>
            </a:r>
            <a:r>
              <a:rPr lang="en-US" dirty="0">
                <a:effectLst/>
                <a:ea typeface="Aptos" panose="020B0004020202020204" pitchFamily="34" charset="0"/>
                <a:cs typeface="Arial" panose="020B0604020202020204" pitchFamily="34" charset="0"/>
              </a:rPr>
              <a:t>than conventional light sources at the same lumen output.</a:t>
            </a:r>
            <a:endParaRPr lang="en-US" dirty="0">
              <a:cs typeface="Arial" panose="020B0604020202020204" pitchFamily="34" charset="0"/>
            </a:endParaRPr>
          </a:p>
        </p:txBody>
      </p:sp>
    </p:spTree>
    <p:extLst>
      <p:ext uri="{BB962C8B-B14F-4D97-AF65-F5344CB8AC3E}">
        <p14:creationId xmlns:p14="http://schemas.microsoft.com/office/powerpoint/2010/main" val="8494678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19936-B421-477C-A8FA-DCF6FE55B091}"/>
              </a:ext>
            </a:extLst>
          </p:cNvPr>
          <p:cNvSpPr>
            <a:spLocks noGrp="1"/>
          </p:cNvSpPr>
          <p:nvPr>
            <p:ph type="title"/>
          </p:nvPr>
        </p:nvSpPr>
        <p:spPr/>
        <p:txBody>
          <a:bodyPr>
            <a:normAutofit/>
          </a:bodyPr>
          <a:lstStyle/>
          <a:p>
            <a:r>
              <a:rPr lang="en-US" sz="3200" dirty="0"/>
              <a:t>Engineering Approaches</a:t>
            </a:r>
          </a:p>
        </p:txBody>
      </p:sp>
      <p:sp>
        <p:nvSpPr>
          <p:cNvPr id="4" name="Content Placeholder 3">
            <a:extLst>
              <a:ext uri="{FF2B5EF4-FFF2-40B4-BE49-F238E27FC236}">
                <a16:creationId xmlns:a16="http://schemas.microsoft.com/office/drawing/2014/main" id="{0AF8758A-13A3-449B-B394-C282BB0519C7}"/>
              </a:ext>
            </a:extLst>
          </p:cNvPr>
          <p:cNvSpPr>
            <a:spLocks noGrp="1"/>
          </p:cNvSpPr>
          <p:nvPr>
            <p:ph sz="half" idx="2"/>
          </p:nvPr>
        </p:nvSpPr>
        <p:spPr>
          <a:xfrm>
            <a:off x="145626" y="1362040"/>
            <a:ext cx="11771508" cy="5057405"/>
          </a:xfrm>
        </p:spPr>
        <p:txBody>
          <a:bodyPr>
            <a:noAutofit/>
          </a:bodyPr>
          <a:lstStyle/>
          <a:p>
            <a:pPr marL="0" marR="0" indent="0" algn="just">
              <a:lnSpc>
                <a:spcPct val="105000"/>
              </a:lnSpc>
              <a:spcBef>
                <a:spcPts val="800"/>
              </a:spcBef>
              <a:spcAft>
                <a:spcPts val="800"/>
              </a:spcAft>
            </a:pPr>
            <a:r>
              <a:rPr lang="en-US" dirty="0">
                <a:effectLst/>
                <a:ea typeface="Times New Roman" panose="02020603050405020304" pitchFamily="18" charset="0"/>
                <a:cs typeface="Arial" panose="020B0604020202020204" pitchFamily="34" charset="0"/>
              </a:rPr>
              <a:t>This study concludes that if the lighting system on a roadway segment is upgraded from HPS to LED, nighttime crash frequency is more likely to </a:t>
            </a:r>
            <a:r>
              <a:rPr lang="en-US" b="1" dirty="0">
                <a:solidFill>
                  <a:srgbClr val="00B050"/>
                </a:solidFill>
                <a:effectLst/>
                <a:ea typeface="Times New Roman" panose="02020603050405020304" pitchFamily="18" charset="0"/>
                <a:cs typeface="Arial" panose="020B0604020202020204" pitchFamily="34" charset="0"/>
              </a:rPr>
              <a:t>be </a:t>
            </a:r>
            <a:r>
              <a:rPr lang="en-US" b="1" dirty="0">
                <a:solidFill>
                  <a:srgbClr val="368D41"/>
                </a:solidFill>
                <a:effectLst/>
                <a:ea typeface="Times New Roman" panose="02020603050405020304" pitchFamily="18" charset="0"/>
                <a:cs typeface="Arial" panose="020B0604020202020204" pitchFamily="34" charset="0"/>
              </a:rPr>
              <a:t>reduced by 17%, </a:t>
            </a:r>
            <a:r>
              <a:rPr lang="en-US" dirty="0">
                <a:effectLst/>
                <a:ea typeface="Times New Roman" panose="02020603050405020304" pitchFamily="18" charset="0"/>
                <a:cs typeface="Arial" panose="020B0604020202020204" pitchFamily="34" charset="0"/>
              </a:rPr>
              <a:t>as shown in Figure 8, in FDOT District 7. </a:t>
            </a:r>
          </a:p>
        </p:txBody>
      </p:sp>
      <p:sp>
        <p:nvSpPr>
          <p:cNvPr id="5" name="Rectangle 4">
            <a:extLst>
              <a:ext uri="{FF2B5EF4-FFF2-40B4-BE49-F238E27FC236}">
                <a16:creationId xmlns:a16="http://schemas.microsoft.com/office/drawing/2014/main" id="{E2CE1726-21BD-0C40-4560-C80CD77B0E50}"/>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CE6B411A-727E-D1EA-36A0-015FAFAEA7B5}"/>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8" name="Rectangle 7">
            <a:extLst>
              <a:ext uri="{FF2B5EF4-FFF2-40B4-BE49-F238E27FC236}">
                <a16:creationId xmlns:a16="http://schemas.microsoft.com/office/drawing/2014/main" id="{88E98893-4636-86F3-55FF-D3A672F10500}"/>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F23C9E6-6F58-3767-0928-01B6981CE30A}"/>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AEBF192B-3AEE-2D15-2985-12670902D7A3}"/>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Lighting Level Analysis Tool</a:t>
            </a:r>
          </a:p>
        </p:txBody>
      </p:sp>
      <p:pic>
        <p:nvPicPr>
          <p:cNvPr id="2050" name="Picture 5">
            <a:extLst>
              <a:ext uri="{FF2B5EF4-FFF2-40B4-BE49-F238E27FC236}">
                <a16:creationId xmlns:a16="http://schemas.microsoft.com/office/drawing/2014/main" id="{2450C21B-E8EC-7547-6DEB-B0B7044FDE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6274" y="2779054"/>
            <a:ext cx="7010212" cy="3640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15119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0" y="0"/>
            <a:ext cx="12192000" cy="6858000"/>
          </a:xfrm>
          <a:prstGeom prst="rect">
            <a:avLst/>
          </a:prstGeom>
        </p:spPr>
      </p:pic>
      <p:sp>
        <p:nvSpPr>
          <p:cNvPr id="4" name="Text Placeholder 3"/>
          <p:cNvSpPr>
            <a:spLocks noGrp="1"/>
          </p:cNvSpPr>
          <p:nvPr>
            <p:ph type="body" idx="10"/>
          </p:nvPr>
        </p:nvSpPr>
        <p:spPr>
          <a:xfrm>
            <a:off x="1688465" y="278130"/>
            <a:ext cx="8781415" cy="584200"/>
          </a:xfrm>
          <a:prstGeom prst="rect">
            <a:avLst/>
          </a:prstGeom>
          <a:noFill/>
          <a:ln w="0" cmpd="sng">
            <a:noFill/>
            <a:prstDash val="solid"/>
          </a:ln>
        </p:spPr>
        <p:txBody>
          <a:bodyPr vert="horz" lIns="0" tIns="6985" rIns="0" bIns="0" anchor="t">
            <a:normAutofit fontScale="87500"/>
          </a:bodyPr>
          <a:lstStyle/>
          <a:p>
            <a:pPr marL="0" marR="0" indent="0" algn="ctr">
              <a:lnSpc>
                <a:spcPts val="4500"/>
              </a:lnSpc>
              <a:spcAft>
                <a:spcPts val="0"/>
              </a:spcAft>
            </a:pPr>
            <a:r>
              <a:rPr lang="en-US" sz="4000" b="1" spc="65">
                <a:solidFill>
                  <a:srgbClr val="F66D08"/>
                </a:solidFill>
                <a:latin typeface="Arial" panose="02020603050405020304" pitchFamily="2"/>
              </a:rPr>
              <a:t>JUNE IS NATIONAL SAFETY MONTH </a:t>
            </a:r>
          </a:p>
        </p:txBody>
      </p:sp>
      <p:sp>
        <p:nvSpPr>
          <p:cNvPr id="5" name="Text Placeholder 4"/>
          <p:cNvSpPr>
            <a:spLocks noGrp="1"/>
          </p:cNvSpPr>
          <p:nvPr>
            <p:ph type="body" idx="10"/>
          </p:nvPr>
        </p:nvSpPr>
        <p:spPr>
          <a:xfrm>
            <a:off x="1645920" y="1008380"/>
            <a:ext cx="8896985" cy="735330"/>
          </a:xfrm>
          <a:prstGeom prst="rect">
            <a:avLst/>
          </a:prstGeom>
          <a:noFill/>
          <a:ln w="0" cmpd="sng">
            <a:noFill/>
            <a:prstDash val="solid"/>
          </a:ln>
        </p:spPr>
        <p:txBody>
          <a:bodyPr vert="horz" lIns="0" tIns="36830" rIns="0" bIns="0" anchor="t"/>
          <a:lstStyle/>
          <a:p>
            <a:pPr marL="0" marR="0" indent="0" algn="ctr">
              <a:lnSpc>
                <a:spcPts val="2400"/>
              </a:lnSpc>
              <a:spcAft>
                <a:spcPts val="0"/>
              </a:spcAft>
            </a:pPr>
            <a:r>
              <a:rPr lang="en-US" sz="2400" spc="-20">
                <a:solidFill>
                  <a:srgbClr val="FFFFFF"/>
                </a:solidFill>
                <a:latin typeface="Calibri" panose="02020603050405020304" pitchFamily="2"/>
              </a:rPr>
              <a:t>Over 3,000 lives are lost every year to PREVENTABLE CRASHES in Florida. </a:t>
            </a:r>
          </a:p>
          <a:p>
            <a:pPr marL="0" marR="0" indent="0" algn="ctr">
              <a:lnSpc>
                <a:spcPts val="2400"/>
              </a:lnSpc>
              <a:spcBef>
                <a:spcPts val="620"/>
              </a:spcBef>
              <a:spcAft>
                <a:spcPts val="0"/>
              </a:spcAft>
            </a:pPr>
            <a:r>
              <a:rPr lang="en-US" sz="2400" spc="-5">
                <a:solidFill>
                  <a:srgbClr val="FFFFFF"/>
                </a:solidFill>
                <a:latin typeface="Calibri" panose="02020603050405020304" pitchFamily="2"/>
              </a:rPr>
              <a:t>TOGETHER, we can bring this number down to ZERO. </a:t>
            </a:r>
          </a:p>
        </p:txBody>
      </p:sp>
      <p:sp>
        <p:nvSpPr>
          <p:cNvPr id="6" name="Text Placeholder 5"/>
          <p:cNvSpPr>
            <a:spLocks noGrp="1"/>
          </p:cNvSpPr>
          <p:nvPr>
            <p:ph type="body" idx="10"/>
          </p:nvPr>
        </p:nvSpPr>
        <p:spPr>
          <a:xfrm>
            <a:off x="2529840" y="5181600"/>
            <a:ext cx="7306310" cy="699135"/>
          </a:xfrm>
          <a:prstGeom prst="rect">
            <a:avLst/>
          </a:prstGeom>
          <a:noFill/>
          <a:ln w="0" cmpd="sng">
            <a:noFill/>
            <a:prstDash val="solid"/>
          </a:ln>
        </p:spPr>
        <p:txBody>
          <a:bodyPr vert="horz" lIns="0" tIns="7620" rIns="0" bIns="0" anchor="t">
            <a:normAutofit fontScale="87500"/>
          </a:bodyPr>
          <a:lstStyle/>
          <a:p>
            <a:pPr marL="0" marR="0" indent="0" algn="ctr">
              <a:lnSpc>
                <a:spcPts val="5400"/>
              </a:lnSpc>
              <a:spcAft>
                <a:spcPts val="0"/>
              </a:spcAft>
            </a:pPr>
            <a:r>
              <a:rPr lang="en-US" sz="4800" b="1" spc="55">
                <a:solidFill>
                  <a:srgbClr val="F66D08"/>
                </a:solidFill>
                <a:latin typeface="Arial" panose="02020603050405020304" pitchFamily="2"/>
              </a:rPr>
              <a:t>Let’s Get Everyone Home </a:t>
            </a:r>
          </a:p>
        </p:txBody>
      </p:sp>
      <p:sp>
        <p:nvSpPr>
          <p:cNvPr id="7" name="Text Placeholder 6"/>
          <p:cNvSpPr>
            <a:spLocks noGrp="1"/>
          </p:cNvSpPr>
          <p:nvPr>
            <p:ph type="body" idx="10"/>
          </p:nvPr>
        </p:nvSpPr>
        <p:spPr>
          <a:xfrm>
            <a:off x="4727575" y="6255385"/>
            <a:ext cx="3060065" cy="400685"/>
          </a:xfrm>
          <a:prstGeom prst="rect">
            <a:avLst/>
          </a:prstGeom>
          <a:noFill/>
          <a:ln w="0" cmpd="sng">
            <a:noFill/>
            <a:prstDash val="solid"/>
          </a:ln>
        </p:spPr>
        <p:txBody>
          <a:bodyPr vert="horz" lIns="0" tIns="0" rIns="0" bIns="0" anchor="t">
            <a:normAutofit fontScale="87500"/>
          </a:bodyPr>
          <a:lstStyle/>
          <a:p>
            <a:pPr marL="0" marR="0" indent="0" algn="ctr">
              <a:lnSpc>
                <a:spcPts val="3100"/>
              </a:lnSpc>
              <a:spcAft>
                <a:spcPts val="0"/>
              </a:spcAft>
            </a:pPr>
            <a:r>
              <a:rPr lang="en-US" sz="2800" b="1" u="sng" spc="5">
                <a:solidFill>
                  <a:srgbClr val="0000FF"/>
                </a:solidFill>
                <a:latin typeface="Arial" panose="02020603050405020304" pitchFamily="2"/>
              </a:rPr>
              <a:t>TargetZeroFL.com</a:t>
            </a:r>
            <a:r>
              <a:rPr lang="en-US" sz="100" b="1" spc="5">
                <a:solidFill>
                  <a:srgbClr val="FAD9C7"/>
                </a:solidFill>
                <a:latin typeface="Arial" panose="02020603050405020304" pitchFamily="2"/>
              </a:rPr>
              <a:t>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C3ACD3-619D-4191-06D4-DF8EA01D42A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C81FAF3B-601F-5869-F62A-CA5EDD4FE4B0}"/>
              </a:ext>
            </a:extLst>
          </p:cNvPr>
          <p:cNvPicPr>
            <a:picLocks noChangeAspect="1"/>
          </p:cNvPicPr>
          <p:nvPr/>
        </p:nvPicPr>
        <p:blipFill>
          <a:blip r:embed="rId2"/>
          <a:stretch>
            <a:fillRect/>
          </a:stretch>
        </p:blipFill>
        <p:spPr>
          <a:xfrm>
            <a:off x="9918187" y="5819258"/>
            <a:ext cx="1961933" cy="413238"/>
          </a:xfrm>
          <a:prstGeom prst="rect">
            <a:avLst/>
          </a:prstGeom>
        </p:spPr>
      </p:pic>
      <p:sp>
        <p:nvSpPr>
          <p:cNvPr id="18" name="Rectangle 17">
            <a:extLst>
              <a:ext uri="{FF2B5EF4-FFF2-40B4-BE49-F238E27FC236}">
                <a16:creationId xmlns:a16="http://schemas.microsoft.com/office/drawing/2014/main" id="{A656135F-D116-8D15-4D1C-ACDF0FD4FA81}"/>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30DA23-665D-7AF5-7DF1-E36F8EB3C630}"/>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3">
            <a:extLst>
              <a:ext uri="{FF2B5EF4-FFF2-40B4-BE49-F238E27FC236}">
                <a16:creationId xmlns:a16="http://schemas.microsoft.com/office/drawing/2014/main" id="{5BFFFC54-8C91-9897-10E0-8A6D3BF3ECED}"/>
              </a:ext>
            </a:extLst>
          </p:cNvPr>
          <p:cNvSpPr txBox="1">
            <a:spLocks/>
          </p:cNvSpPr>
          <p:nvPr/>
        </p:nvSpPr>
        <p:spPr>
          <a:xfrm>
            <a:off x="4102098" y="1516822"/>
            <a:ext cx="3987800" cy="1824355"/>
          </a:xfrm>
          <a:prstGeom prst="rect">
            <a:avLst/>
          </a:prstGeom>
          <a:noFill/>
          <a:ln w="0" cmpd="sng">
            <a:noFill/>
            <a:prstDash val="solid"/>
          </a:ln>
        </p:spPr>
        <p:txBody>
          <a:bodyPr vert="horz" lIns="0" tIns="537845" rIns="0" bIns="0" rtlCol="0" anchor="t">
            <a:normAutofit fontScale="95000"/>
          </a:bodyP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5000"/>
              </a:lnSpc>
              <a:spcAft>
                <a:spcPts val="5075"/>
              </a:spcAft>
            </a:pPr>
            <a:r>
              <a:rPr lang="en-US" sz="6000" b="1" dirty="0">
                <a:solidFill>
                  <a:schemeClr val="tx1"/>
                </a:solidFill>
                <a:latin typeface="+mj-lt"/>
              </a:rPr>
              <a:t>Thank You! </a:t>
            </a:r>
          </a:p>
        </p:txBody>
      </p:sp>
      <p:sp>
        <p:nvSpPr>
          <p:cNvPr id="4" name="Text Placeholder 4">
            <a:extLst>
              <a:ext uri="{FF2B5EF4-FFF2-40B4-BE49-F238E27FC236}">
                <a16:creationId xmlns:a16="http://schemas.microsoft.com/office/drawing/2014/main" id="{838CB07A-3D4A-104C-BE70-21F8A2FAF06E}"/>
              </a:ext>
            </a:extLst>
          </p:cNvPr>
          <p:cNvSpPr txBox="1">
            <a:spLocks/>
          </p:cNvSpPr>
          <p:nvPr/>
        </p:nvSpPr>
        <p:spPr>
          <a:xfrm>
            <a:off x="2661450" y="3516823"/>
            <a:ext cx="6869097" cy="3187103"/>
          </a:xfrm>
          <a:prstGeom prst="rect">
            <a:avLst/>
          </a:prstGeom>
          <a:noFill/>
          <a:ln w="0" cmpd="sng">
            <a:noFill/>
            <a:prstDash val="solid"/>
          </a:ln>
        </p:spPr>
        <p:txBody>
          <a:bodyPr vert="horz" lIns="0" tIns="8890" rIns="0" bIns="0" rtlCol="0" anchor="t">
            <a:normAutofit fontScale="95000"/>
          </a:bodyP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3600"/>
              </a:lnSpc>
            </a:pPr>
            <a:r>
              <a:rPr lang="en-US" sz="2800" b="1" dirty="0" err="1">
                <a:solidFill>
                  <a:schemeClr val="tx1"/>
                </a:solidFill>
                <a:latin typeface="+mj-lt"/>
              </a:rPr>
              <a:t>Emmeth</a:t>
            </a:r>
            <a:r>
              <a:rPr lang="en-US" sz="2800" b="1" dirty="0">
                <a:solidFill>
                  <a:schemeClr val="tx1"/>
                </a:solidFill>
                <a:latin typeface="+mj-lt"/>
              </a:rPr>
              <a:t> Duran, P.E., RSP2I </a:t>
            </a:r>
          </a:p>
          <a:p>
            <a:pPr algn="ctr">
              <a:lnSpc>
                <a:spcPts val="3200"/>
              </a:lnSpc>
              <a:spcBef>
                <a:spcPts val="250"/>
              </a:spcBef>
            </a:pPr>
            <a:r>
              <a:rPr lang="en-US" sz="2800" dirty="0">
                <a:solidFill>
                  <a:schemeClr val="tx1"/>
                </a:solidFill>
                <a:latin typeface="+mj-lt"/>
              </a:rPr>
              <a:t>District 7 Traffic Safety Program Engineer </a:t>
            </a:r>
          </a:p>
          <a:p>
            <a:pPr algn="ctr">
              <a:lnSpc>
                <a:spcPts val="2700"/>
              </a:lnSpc>
              <a:spcBef>
                <a:spcPts val="155"/>
              </a:spcBef>
            </a:pPr>
            <a:r>
              <a:rPr lang="en-US" sz="2800" i="1" u="sng" spc="-20" dirty="0">
                <a:solidFill>
                  <a:schemeClr val="tx1"/>
                </a:solidFill>
                <a:latin typeface="+mj-lt"/>
                <a:hlinkClick r:id="rId3">
                  <a:extLst>
                    <a:ext uri="{A12FA001-AC4F-418D-AE19-62706E023703}">
                      <ahyp:hlinkClr xmlns:ahyp="http://schemas.microsoft.com/office/drawing/2018/hyperlinkcolor" val="tx"/>
                    </a:ext>
                  </a:extLst>
                </a:hlinkClick>
              </a:rPr>
              <a:t>Emmeth.Duran@dot.state.fl.us</a:t>
            </a:r>
            <a:br>
              <a:rPr lang="en-US" sz="2800" i="1" u="sng" spc="-20" dirty="0">
                <a:solidFill>
                  <a:schemeClr val="tx1"/>
                </a:solidFill>
                <a:latin typeface="+mj-lt"/>
              </a:rPr>
            </a:br>
            <a:br>
              <a:rPr lang="en-US" sz="2800" i="1" u="sng" spc="-20" dirty="0">
                <a:solidFill>
                  <a:schemeClr val="tx1"/>
                </a:solidFill>
                <a:latin typeface="+mj-lt"/>
              </a:rPr>
            </a:br>
            <a:r>
              <a:rPr lang="en-US" sz="2800" dirty="0">
                <a:solidFill>
                  <a:schemeClr val="tx1"/>
                </a:solidFill>
                <a:latin typeface="+mj-lt"/>
              </a:rPr>
              <a:t>For more information, visit: </a:t>
            </a:r>
            <a:br>
              <a:rPr lang="en-US" sz="2800" dirty="0">
                <a:solidFill>
                  <a:schemeClr val="tx1"/>
                </a:solidFill>
                <a:latin typeface="+mj-lt"/>
              </a:rPr>
            </a:br>
            <a:r>
              <a:rPr lang="en-US" sz="2800" i="1" u="sng" dirty="0">
                <a:solidFill>
                  <a:schemeClr val="tx1"/>
                </a:solidFill>
                <a:latin typeface="+mj-lt"/>
              </a:rPr>
              <a:t>www.TargetZeroFL.com</a:t>
            </a:r>
            <a:r>
              <a:rPr lang="en-US" sz="2800" i="1" dirty="0">
                <a:solidFill>
                  <a:schemeClr val="tx1"/>
                </a:solidFill>
                <a:latin typeface="+mj-lt"/>
              </a:rPr>
              <a:t> </a:t>
            </a:r>
          </a:p>
        </p:txBody>
      </p:sp>
      <p:sp>
        <p:nvSpPr>
          <p:cNvPr id="14" name="Title 1">
            <a:extLst>
              <a:ext uri="{FF2B5EF4-FFF2-40B4-BE49-F238E27FC236}">
                <a16:creationId xmlns:a16="http://schemas.microsoft.com/office/drawing/2014/main" id="{FC0931CE-6B25-F8DB-7792-7416F36A232E}"/>
              </a:ext>
            </a:extLst>
          </p:cNvPr>
          <p:cNvSpPr txBox="1">
            <a:spLocks/>
          </p:cNvSpPr>
          <p:nvPr/>
        </p:nvSpPr>
        <p:spPr>
          <a:xfrm>
            <a:off x="268184" y="39591"/>
            <a:ext cx="10515600" cy="91630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Contact Us</a:t>
            </a:r>
          </a:p>
        </p:txBody>
      </p:sp>
      <p:pic>
        <p:nvPicPr>
          <p:cNvPr id="15" name="Picture Placeholder 10" descr="Speaker phone with solid fill">
            <a:extLst>
              <a:ext uri="{FF2B5EF4-FFF2-40B4-BE49-F238E27FC236}">
                <a16:creationId xmlns:a16="http://schemas.microsoft.com/office/drawing/2014/main" id="{2A1EC39A-EF91-D929-BCA8-2CDFFC0C248C}"/>
              </a:ext>
            </a:extLst>
          </p:cNvPr>
          <p:cNvPicPr>
            <a:picLocks noGrp="1" noChangeAspect="1"/>
          </p:cNvPicPr>
          <p:nvPr>
            <p:ph sz="half" idx="2"/>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53367" y="95548"/>
            <a:ext cx="914400" cy="914400"/>
          </a:xfrm>
        </p:spPr>
      </p:pic>
    </p:spTree>
    <p:extLst>
      <p:ext uri="{BB962C8B-B14F-4D97-AF65-F5344CB8AC3E}">
        <p14:creationId xmlns:p14="http://schemas.microsoft.com/office/powerpoint/2010/main" val="3517761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Pavement Friction &amp; Safety?</a:t>
            </a:r>
          </a:p>
        </p:txBody>
      </p:sp>
      <p:sp>
        <p:nvSpPr>
          <p:cNvPr id="7" name="Content Placeholder 6">
            <a:extLst>
              <a:ext uri="{FF2B5EF4-FFF2-40B4-BE49-F238E27FC236}">
                <a16:creationId xmlns:a16="http://schemas.microsoft.com/office/drawing/2014/main" id="{1AAB7EE2-53D4-EBC2-FD71-601A68A988D2}"/>
              </a:ext>
            </a:extLst>
          </p:cNvPr>
          <p:cNvSpPr>
            <a:spLocks noGrp="1"/>
          </p:cNvSpPr>
          <p:nvPr>
            <p:ph sz="half" idx="1"/>
          </p:nvPr>
        </p:nvSpPr>
        <p:spPr>
          <a:xfrm>
            <a:off x="838200" y="1825625"/>
            <a:ext cx="6275664" cy="4351338"/>
          </a:xfrm>
        </p:spPr>
        <p:txBody>
          <a:bodyPr>
            <a:normAutofit fontScale="77500" lnSpcReduction="20000"/>
          </a:bodyPr>
          <a:lstStyle/>
          <a:p>
            <a:r>
              <a:rPr lang="en-US" dirty="0"/>
              <a:t>Pavement friction is the force that resists the relative motion between a vehicle and a pavement surface.</a:t>
            </a:r>
          </a:p>
          <a:p>
            <a:r>
              <a:rPr lang="en-US" dirty="0"/>
              <a:t>Pavement friction is a </a:t>
            </a:r>
            <a:r>
              <a:rPr lang="en-US" b="1" dirty="0">
                <a:solidFill>
                  <a:srgbClr val="368D41"/>
                </a:solidFill>
              </a:rPr>
              <a:t>significant factor </a:t>
            </a:r>
            <a:r>
              <a:rPr lang="en-US" dirty="0"/>
              <a:t>contributing to traffic crashes</a:t>
            </a:r>
          </a:p>
          <a:p>
            <a:pPr lvl="1"/>
            <a:r>
              <a:rPr lang="en-US" dirty="0"/>
              <a:t>Keep safely </a:t>
            </a:r>
            <a:r>
              <a:rPr lang="en-US" b="1" dirty="0">
                <a:solidFill>
                  <a:srgbClr val="368D41"/>
                </a:solidFill>
              </a:rPr>
              <a:t>in the lanes </a:t>
            </a:r>
            <a:r>
              <a:rPr lang="en-US" dirty="0"/>
              <a:t>when a vehicle changes direction</a:t>
            </a:r>
          </a:p>
          <a:p>
            <a:pPr lvl="1"/>
            <a:r>
              <a:rPr lang="en-US" b="1" dirty="0">
                <a:solidFill>
                  <a:srgbClr val="368D41"/>
                </a:solidFill>
              </a:rPr>
              <a:t>Shorten braking distance </a:t>
            </a:r>
            <a:r>
              <a:rPr lang="en-US" dirty="0"/>
              <a:t>to avoid potential collisions</a:t>
            </a:r>
          </a:p>
          <a:p>
            <a:pPr lvl="1"/>
            <a:r>
              <a:rPr lang="en-US" b="1" dirty="0">
                <a:solidFill>
                  <a:srgbClr val="368D41"/>
                </a:solidFill>
              </a:rPr>
              <a:t>Reduce injury severity </a:t>
            </a:r>
            <a:r>
              <a:rPr lang="en-US" dirty="0"/>
              <a:t>even if a collision happens</a:t>
            </a:r>
          </a:p>
          <a:p>
            <a:r>
              <a:rPr lang="en-US" dirty="0"/>
              <a:t>High friction demand facilities</a:t>
            </a:r>
          </a:p>
          <a:p>
            <a:pPr lvl="1"/>
            <a:r>
              <a:rPr lang="en-US" dirty="0"/>
              <a:t>High-speed roads</a:t>
            </a:r>
          </a:p>
          <a:p>
            <a:pPr lvl="1"/>
            <a:r>
              <a:rPr lang="en-US" dirty="0"/>
              <a:t>Curves</a:t>
            </a:r>
          </a:p>
          <a:p>
            <a:pPr lvl="1"/>
            <a:r>
              <a:rPr lang="en-US" dirty="0"/>
              <a:t>Intersections</a:t>
            </a:r>
          </a:p>
          <a:p>
            <a:pPr lvl="1"/>
            <a:r>
              <a:rPr lang="en-US" dirty="0"/>
              <a:t>Wet surface</a:t>
            </a:r>
          </a:p>
          <a:p>
            <a:endParaRPr lang="en-US" dirty="0"/>
          </a:p>
          <a:p>
            <a:endParaRPr lang="en-US" dirty="0"/>
          </a:p>
        </p:txBody>
      </p:sp>
      <p:pic>
        <p:nvPicPr>
          <p:cNvPr id="8" name="Picture 2" descr="Tyre-pavement interaction and friction development. | Download Scientific  Diagram">
            <a:extLst>
              <a:ext uri="{FF2B5EF4-FFF2-40B4-BE49-F238E27FC236}">
                <a16:creationId xmlns:a16="http://schemas.microsoft.com/office/drawing/2014/main" id="{B05BA972-D887-B031-1A66-E9129CE2AA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7313" y="1631816"/>
            <a:ext cx="3326487" cy="38452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F7BD35B-00FB-F66F-DE7C-15FC1415C1CF}"/>
              </a:ext>
            </a:extLst>
          </p:cNvPr>
          <p:cNvSpPr txBox="1"/>
          <p:nvPr/>
        </p:nvSpPr>
        <p:spPr>
          <a:xfrm>
            <a:off x="9163143" y="5634535"/>
            <a:ext cx="2753991" cy="276999"/>
          </a:xfrm>
          <a:prstGeom prst="rect">
            <a:avLst/>
          </a:prstGeom>
          <a:noFill/>
        </p:spPr>
        <p:txBody>
          <a:bodyPr wrap="square" rtlCol="0">
            <a:spAutoFit/>
          </a:bodyPr>
          <a:lstStyle/>
          <a:p>
            <a:r>
              <a:rPr lang="en-US" sz="1200" i="1" dirty="0"/>
              <a:t>Source: DOI: 10.3390/vehicles2010004</a:t>
            </a:r>
          </a:p>
        </p:txBody>
      </p:sp>
    </p:spTree>
    <p:extLst>
      <p:ext uri="{BB962C8B-B14F-4D97-AF65-F5344CB8AC3E}">
        <p14:creationId xmlns:p14="http://schemas.microsoft.com/office/powerpoint/2010/main" val="38087371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Pavement Friction &amp; Safety?</a:t>
            </a:r>
          </a:p>
        </p:txBody>
      </p:sp>
      <p:sp>
        <p:nvSpPr>
          <p:cNvPr id="7" name="Content Placeholder 6">
            <a:extLst>
              <a:ext uri="{FF2B5EF4-FFF2-40B4-BE49-F238E27FC236}">
                <a16:creationId xmlns:a16="http://schemas.microsoft.com/office/drawing/2014/main" id="{1AAB7EE2-53D4-EBC2-FD71-601A68A988D2}"/>
              </a:ext>
            </a:extLst>
          </p:cNvPr>
          <p:cNvSpPr>
            <a:spLocks noGrp="1"/>
          </p:cNvSpPr>
          <p:nvPr>
            <p:ph sz="half" idx="1"/>
          </p:nvPr>
        </p:nvSpPr>
        <p:spPr>
          <a:xfrm>
            <a:off x="838200" y="1825625"/>
            <a:ext cx="6971950" cy="4351338"/>
          </a:xfrm>
        </p:spPr>
        <p:txBody>
          <a:bodyPr>
            <a:normAutofit/>
          </a:bodyPr>
          <a:lstStyle/>
          <a:p>
            <a:r>
              <a:rPr lang="en-US" dirty="0"/>
              <a:t>Pavement friction </a:t>
            </a:r>
            <a:r>
              <a:rPr lang="en-US" b="1" dirty="0">
                <a:solidFill>
                  <a:srgbClr val="368D41"/>
                </a:solidFill>
              </a:rPr>
              <a:t>deteriorates over time </a:t>
            </a:r>
          </a:p>
          <a:p>
            <a:r>
              <a:rPr lang="en-US" dirty="0"/>
              <a:t>Surface texture polishing by vehicle tires</a:t>
            </a:r>
          </a:p>
          <a:p>
            <a:r>
              <a:rPr lang="en-US" dirty="0"/>
              <a:t>Surface material property changes due to traffic and weather loadings</a:t>
            </a:r>
          </a:p>
          <a:p>
            <a:r>
              <a:rPr lang="en-US" b="1" dirty="0">
                <a:solidFill>
                  <a:srgbClr val="368D41"/>
                </a:solidFill>
              </a:rPr>
              <a:t>Measuring, monitoring, and maintaining pavement friction are vital in pavement and safety management</a:t>
            </a:r>
          </a:p>
          <a:p>
            <a:r>
              <a:rPr lang="en-US" dirty="0"/>
              <a:t>Especially at locations where vehicles are frequently </a:t>
            </a:r>
            <a:r>
              <a:rPr lang="en-US" b="1" dirty="0">
                <a:solidFill>
                  <a:srgbClr val="368D41"/>
                </a:solidFill>
              </a:rPr>
              <a:t>turning, slowing, and stopping</a:t>
            </a:r>
          </a:p>
          <a:p>
            <a:endParaRPr lang="en-US" dirty="0"/>
          </a:p>
        </p:txBody>
      </p:sp>
      <p:pic>
        <p:nvPicPr>
          <p:cNvPr id="2" name="Picture 1">
            <a:extLst>
              <a:ext uri="{FF2B5EF4-FFF2-40B4-BE49-F238E27FC236}">
                <a16:creationId xmlns:a16="http://schemas.microsoft.com/office/drawing/2014/main" id="{9243CAAE-4C63-D3A6-5668-34250EF96D66}"/>
              </a:ext>
            </a:extLst>
          </p:cNvPr>
          <p:cNvPicPr>
            <a:picLocks noChangeAspect="1"/>
          </p:cNvPicPr>
          <p:nvPr/>
        </p:nvPicPr>
        <p:blipFill>
          <a:blip r:embed="rId3"/>
          <a:stretch>
            <a:fillRect/>
          </a:stretch>
        </p:blipFill>
        <p:spPr>
          <a:xfrm>
            <a:off x="8474629" y="1376772"/>
            <a:ext cx="2750830" cy="2105861"/>
          </a:xfrm>
          <a:prstGeom prst="rect">
            <a:avLst/>
          </a:prstGeom>
          <a:ln>
            <a:noFill/>
          </a:ln>
          <a:effectLst>
            <a:softEdge rad="112500"/>
          </a:effectLst>
        </p:spPr>
      </p:pic>
      <p:pic>
        <p:nvPicPr>
          <p:cNvPr id="3" name="Picture 2">
            <a:extLst>
              <a:ext uri="{FF2B5EF4-FFF2-40B4-BE49-F238E27FC236}">
                <a16:creationId xmlns:a16="http://schemas.microsoft.com/office/drawing/2014/main" id="{6D43FD2C-7849-14BB-9D79-0102497AC531}"/>
              </a:ext>
            </a:extLst>
          </p:cNvPr>
          <p:cNvPicPr>
            <a:picLocks noChangeAspect="1"/>
          </p:cNvPicPr>
          <p:nvPr/>
        </p:nvPicPr>
        <p:blipFill>
          <a:blip r:embed="rId4"/>
          <a:stretch>
            <a:fillRect/>
          </a:stretch>
        </p:blipFill>
        <p:spPr>
          <a:xfrm>
            <a:off x="8474629" y="3948911"/>
            <a:ext cx="2766371" cy="2067008"/>
          </a:xfrm>
          <a:prstGeom prst="rect">
            <a:avLst/>
          </a:prstGeom>
          <a:ln>
            <a:noFill/>
          </a:ln>
          <a:effectLst>
            <a:softEdge rad="112500"/>
          </a:effectLst>
        </p:spPr>
      </p:pic>
      <p:sp>
        <p:nvSpPr>
          <p:cNvPr id="12" name="Arrow: Right 11">
            <a:extLst>
              <a:ext uri="{FF2B5EF4-FFF2-40B4-BE49-F238E27FC236}">
                <a16:creationId xmlns:a16="http://schemas.microsoft.com/office/drawing/2014/main" id="{5B4174B6-A850-F645-979A-EE267EEEE97D}"/>
              </a:ext>
            </a:extLst>
          </p:cNvPr>
          <p:cNvSpPr/>
          <p:nvPr/>
        </p:nvSpPr>
        <p:spPr>
          <a:xfrm rot="5400000">
            <a:off x="9666902" y="3587176"/>
            <a:ext cx="381823" cy="297256"/>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2997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0579DDD-638A-E7D1-AEF8-BD8D60A28E9E}"/>
              </a:ext>
            </a:extLst>
          </p:cNvPr>
          <p:cNvSpPr>
            <a:spLocks noGrp="1"/>
          </p:cNvSpPr>
          <p:nvPr>
            <p:ph sz="half" idx="1"/>
          </p:nvPr>
        </p:nvSpPr>
        <p:spPr>
          <a:xfrm>
            <a:off x="553570" y="1466601"/>
            <a:ext cx="7407582" cy="4106050"/>
          </a:xfrm>
        </p:spPr>
        <p:txBody>
          <a:bodyPr>
            <a:normAutofit/>
          </a:bodyPr>
          <a:lstStyle/>
          <a:p>
            <a:pPr marL="0" indent="0">
              <a:buNone/>
            </a:pPr>
            <a:r>
              <a:rPr lang="en-US" dirty="0"/>
              <a:t>FHWA (SA-21-014): </a:t>
            </a:r>
          </a:p>
          <a:p>
            <a:pPr marL="0" indent="0">
              <a:buNone/>
            </a:pPr>
            <a:endParaRPr lang="en-US" dirty="0"/>
          </a:p>
          <a:p>
            <a:pPr marL="0" indent="0">
              <a:buNone/>
            </a:pPr>
            <a:r>
              <a:rPr lang="en-US" dirty="0"/>
              <a:t>“Including pavement friction as a parameter in road safety performance modeling, establishing friction performance thresholds based on context, and proactively and systemically managing friction can help your agency achieve its road safety goals to save lives and prevent serious injuries.”</a:t>
            </a:r>
          </a:p>
          <a:p>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Pavement Friction &amp; Safety?</a:t>
            </a:r>
          </a:p>
        </p:txBody>
      </p:sp>
      <p:pic>
        <p:nvPicPr>
          <p:cNvPr id="2" name="Picture 1">
            <a:extLst>
              <a:ext uri="{FF2B5EF4-FFF2-40B4-BE49-F238E27FC236}">
                <a16:creationId xmlns:a16="http://schemas.microsoft.com/office/drawing/2014/main" id="{960AAEFB-804D-51B2-5CFF-5A529A469068}"/>
              </a:ext>
            </a:extLst>
          </p:cNvPr>
          <p:cNvPicPr>
            <a:picLocks noChangeAspect="1"/>
          </p:cNvPicPr>
          <p:nvPr/>
        </p:nvPicPr>
        <p:blipFill rotWithShape="1">
          <a:blip r:embed="rId4"/>
          <a:srcRect l="18075" t="1896" r="22798" b="2311"/>
          <a:stretch/>
        </p:blipFill>
        <p:spPr>
          <a:xfrm>
            <a:off x="8384508" y="1833999"/>
            <a:ext cx="3399866" cy="3433846"/>
          </a:xfrm>
          <a:prstGeom prst="rect">
            <a:avLst/>
          </a:prstGeom>
        </p:spPr>
      </p:pic>
      <p:pic>
        <p:nvPicPr>
          <p:cNvPr id="7" name="Picture 6">
            <a:extLst>
              <a:ext uri="{FF2B5EF4-FFF2-40B4-BE49-F238E27FC236}">
                <a16:creationId xmlns:a16="http://schemas.microsoft.com/office/drawing/2014/main" id="{DE3734C0-3737-5CE1-210C-A475D850D53E}"/>
              </a:ext>
            </a:extLst>
          </p:cNvPr>
          <p:cNvPicPr>
            <a:picLocks noChangeAspect="1"/>
          </p:cNvPicPr>
          <p:nvPr/>
        </p:nvPicPr>
        <p:blipFill>
          <a:blip r:embed="rId5"/>
          <a:stretch>
            <a:fillRect/>
          </a:stretch>
        </p:blipFill>
        <p:spPr>
          <a:xfrm>
            <a:off x="72813" y="5587809"/>
            <a:ext cx="9938815" cy="879231"/>
          </a:xfrm>
          <a:prstGeom prst="rect">
            <a:avLst/>
          </a:prstGeom>
        </p:spPr>
      </p:pic>
      <p:sp>
        <p:nvSpPr>
          <p:cNvPr id="11" name="Freeform: Shape 10">
            <a:extLst>
              <a:ext uri="{FF2B5EF4-FFF2-40B4-BE49-F238E27FC236}">
                <a16:creationId xmlns:a16="http://schemas.microsoft.com/office/drawing/2014/main" id="{F2ACFA3F-35B0-F700-80E3-EDFD3DD9CDBE}"/>
              </a:ext>
            </a:extLst>
          </p:cNvPr>
          <p:cNvSpPr/>
          <p:nvPr/>
        </p:nvSpPr>
        <p:spPr>
          <a:xfrm>
            <a:off x="9232900" y="3905250"/>
            <a:ext cx="1735667" cy="1134533"/>
          </a:xfrm>
          <a:custGeom>
            <a:avLst/>
            <a:gdLst>
              <a:gd name="connsiteX0" fmla="*/ 615950 w 1735667"/>
              <a:gd name="connsiteY0" fmla="*/ 0 h 1134533"/>
              <a:gd name="connsiteX1" fmla="*/ 734483 w 1735667"/>
              <a:gd name="connsiteY1" fmla="*/ 59267 h 1134533"/>
              <a:gd name="connsiteX2" fmla="*/ 770467 w 1735667"/>
              <a:gd name="connsiteY2" fmla="*/ 84667 h 1134533"/>
              <a:gd name="connsiteX3" fmla="*/ 1117600 w 1735667"/>
              <a:gd name="connsiteY3" fmla="*/ 6350 h 1134533"/>
              <a:gd name="connsiteX4" fmla="*/ 1735667 w 1735667"/>
              <a:gd name="connsiteY4" fmla="*/ 848783 h 1134533"/>
              <a:gd name="connsiteX5" fmla="*/ 1494367 w 1735667"/>
              <a:gd name="connsiteY5" fmla="*/ 992717 h 1134533"/>
              <a:gd name="connsiteX6" fmla="*/ 1206500 w 1735667"/>
              <a:gd name="connsiteY6" fmla="*/ 1098550 h 1134533"/>
              <a:gd name="connsiteX7" fmla="*/ 1081617 w 1735667"/>
              <a:gd name="connsiteY7" fmla="*/ 1109133 h 1134533"/>
              <a:gd name="connsiteX8" fmla="*/ 937683 w 1735667"/>
              <a:gd name="connsiteY8" fmla="*/ 1128183 h 1134533"/>
              <a:gd name="connsiteX9" fmla="*/ 817033 w 1735667"/>
              <a:gd name="connsiteY9" fmla="*/ 1134533 h 1134533"/>
              <a:gd name="connsiteX10" fmla="*/ 658283 w 1735667"/>
              <a:gd name="connsiteY10" fmla="*/ 1117600 h 1134533"/>
              <a:gd name="connsiteX11" fmla="*/ 524933 w 1735667"/>
              <a:gd name="connsiteY11" fmla="*/ 1094317 h 1134533"/>
              <a:gd name="connsiteX12" fmla="*/ 381000 w 1735667"/>
              <a:gd name="connsiteY12" fmla="*/ 1045633 h 1134533"/>
              <a:gd name="connsiteX13" fmla="*/ 251883 w 1735667"/>
              <a:gd name="connsiteY13" fmla="*/ 996950 h 1134533"/>
              <a:gd name="connsiteX14" fmla="*/ 116417 w 1735667"/>
              <a:gd name="connsiteY14" fmla="*/ 929217 h 1134533"/>
              <a:gd name="connsiteX15" fmla="*/ 0 w 1735667"/>
              <a:gd name="connsiteY15" fmla="*/ 855133 h 1134533"/>
              <a:gd name="connsiteX16" fmla="*/ 0 w 1735667"/>
              <a:gd name="connsiteY16" fmla="*/ 825500 h 1134533"/>
              <a:gd name="connsiteX17" fmla="*/ 615950 w 1735667"/>
              <a:gd name="connsiteY17" fmla="*/ 0 h 1134533"/>
              <a:gd name="connsiteX0" fmla="*/ 615950 w 1735667"/>
              <a:gd name="connsiteY0" fmla="*/ 0 h 1134533"/>
              <a:gd name="connsiteX1" fmla="*/ 736599 w 1735667"/>
              <a:gd name="connsiteY1" fmla="*/ 35984 h 1134533"/>
              <a:gd name="connsiteX2" fmla="*/ 770467 w 1735667"/>
              <a:gd name="connsiteY2" fmla="*/ 84667 h 1134533"/>
              <a:gd name="connsiteX3" fmla="*/ 1117600 w 1735667"/>
              <a:gd name="connsiteY3" fmla="*/ 6350 h 1134533"/>
              <a:gd name="connsiteX4" fmla="*/ 1735667 w 1735667"/>
              <a:gd name="connsiteY4" fmla="*/ 848783 h 1134533"/>
              <a:gd name="connsiteX5" fmla="*/ 1494367 w 1735667"/>
              <a:gd name="connsiteY5" fmla="*/ 992717 h 1134533"/>
              <a:gd name="connsiteX6" fmla="*/ 1206500 w 1735667"/>
              <a:gd name="connsiteY6" fmla="*/ 1098550 h 1134533"/>
              <a:gd name="connsiteX7" fmla="*/ 1081617 w 1735667"/>
              <a:gd name="connsiteY7" fmla="*/ 1109133 h 1134533"/>
              <a:gd name="connsiteX8" fmla="*/ 937683 w 1735667"/>
              <a:gd name="connsiteY8" fmla="*/ 1128183 h 1134533"/>
              <a:gd name="connsiteX9" fmla="*/ 817033 w 1735667"/>
              <a:gd name="connsiteY9" fmla="*/ 1134533 h 1134533"/>
              <a:gd name="connsiteX10" fmla="*/ 658283 w 1735667"/>
              <a:gd name="connsiteY10" fmla="*/ 1117600 h 1134533"/>
              <a:gd name="connsiteX11" fmla="*/ 524933 w 1735667"/>
              <a:gd name="connsiteY11" fmla="*/ 1094317 h 1134533"/>
              <a:gd name="connsiteX12" fmla="*/ 381000 w 1735667"/>
              <a:gd name="connsiteY12" fmla="*/ 1045633 h 1134533"/>
              <a:gd name="connsiteX13" fmla="*/ 251883 w 1735667"/>
              <a:gd name="connsiteY13" fmla="*/ 996950 h 1134533"/>
              <a:gd name="connsiteX14" fmla="*/ 116417 w 1735667"/>
              <a:gd name="connsiteY14" fmla="*/ 929217 h 1134533"/>
              <a:gd name="connsiteX15" fmla="*/ 0 w 1735667"/>
              <a:gd name="connsiteY15" fmla="*/ 855133 h 1134533"/>
              <a:gd name="connsiteX16" fmla="*/ 0 w 1735667"/>
              <a:gd name="connsiteY16" fmla="*/ 825500 h 1134533"/>
              <a:gd name="connsiteX17" fmla="*/ 615950 w 1735667"/>
              <a:gd name="connsiteY17" fmla="*/ 0 h 1134533"/>
              <a:gd name="connsiteX0" fmla="*/ 615950 w 1735667"/>
              <a:gd name="connsiteY0" fmla="*/ 0 h 1134533"/>
              <a:gd name="connsiteX1" fmla="*/ 736599 w 1735667"/>
              <a:gd name="connsiteY1" fmla="*/ 35984 h 1134533"/>
              <a:gd name="connsiteX2" fmla="*/ 808567 w 1735667"/>
              <a:gd name="connsiteY2" fmla="*/ 55033 h 1134533"/>
              <a:gd name="connsiteX3" fmla="*/ 1117600 w 1735667"/>
              <a:gd name="connsiteY3" fmla="*/ 6350 h 1134533"/>
              <a:gd name="connsiteX4" fmla="*/ 1735667 w 1735667"/>
              <a:gd name="connsiteY4" fmla="*/ 848783 h 1134533"/>
              <a:gd name="connsiteX5" fmla="*/ 1494367 w 1735667"/>
              <a:gd name="connsiteY5" fmla="*/ 992717 h 1134533"/>
              <a:gd name="connsiteX6" fmla="*/ 1206500 w 1735667"/>
              <a:gd name="connsiteY6" fmla="*/ 1098550 h 1134533"/>
              <a:gd name="connsiteX7" fmla="*/ 1081617 w 1735667"/>
              <a:gd name="connsiteY7" fmla="*/ 1109133 h 1134533"/>
              <a:gd name="connsiteX8" fmla="*/ 937683 w 1735667"/>
              <a:gd name="connsiteY8" fmla="*/ 1128183 h 1134533"/>
              <a:gd name="connsiteX9" fmla="*/ 817033 w 1735667"/>
              <a:gd name="connsiteY9" fmla="*/ 1134533 h 1134533"/>
              <a:gd name="connsiteX10" fmla="*/ 658283 w 1735667"/>
              <a:gd name="connsiteY10" fmla="*/ 1117600 h 1134533"/>
              <a:gd name="connsiteX11" fmla="*/ 524933 w 1735667"/>
              <a:gd name="connsiteY11" fmla="*/ 1094317 h 1134533"/>
              <a:gd name="connsiteX12" fmla="*/ 381000 w 1735667"/>
              <a:gd name="connsiteY12" fmla="*/ 1045633 h 1134533"/>
              <a:gd name="connsiteX13" fmla="*/ 251883 w 1735667"/>
              <a:gd name="connsiteY13" fmla="*/ 996950 h 1134533"/>
              <a:gd name="connsiteX14" fmla="*/ 116417 w 1735667"/>
              <a:gd name="connsiteY14" fmla="*/ 929217 h 1134533"/>
              <a:gd name="connsiteX15" fmla="*/ 0 w 1735667"/>
              <a:gd name="connsiteY15" fmla="*/ 855133 h 1134533"/>
              <a:gd name="connsiteX16" fmla="*/ 0 w 1735667"/>
              <a:gd name="connsiteY16" fmla="*/ 825500 h 1134533"/>
              <a:gd name="connsiteX17" fmla="*/ 615950 w 1735667"/>
              <a:gd name="connsiteY17" fmla="*/ 0 h 1134533"/>
              <a:gd name="connsiteX0" fmla="*/ 615950 w 1735667"/>
              <a:gd name="connsiteY0" fmla="*/ 0 h 1134533"/>
              <a:gd name="connsiteX1" fmla="*/ 736599 w 1735667"/>
              <a:gd name="connsiteY1" fmla="*/ 35984 h 1134533"/>
              <a:gd name="connsiteX2" fmla="*/ 869950 w 1735667"/>
              <a:gd name="connsiteY2" fmla="*/ 63499 h 1134533"/>
              <a:gd name="connsiteX3" fmla="*/ 1117600 w 1735667"/>
              <a:gd name="connsiteY3" fmla="*/ 6350 h 1134533"/>
              <a:gd name="connsiteX4" fmla="*/ 1735667 w 1735667"/>
              <a:gd name="connsiteY4" fmla="*/ 848783 h 1134533"/>
              <a:gd name="connsiteX5" fmla="*/ 1494367 w 1735667"/>
              <a:gd name="connsiteY5" fmla="*/ 992717 h 1134533"/>
              <a:gd name="connsiteX6" fmla="*/ 1206500 w 1735667"/>
              <a:gd name="connsiteY6" fmla="*/ 1098550 h 1134533"/>
              <a:gd name="connsiteX7" fmla="*/ 1081617 w 1735667"/>
              <a:gd name="connsiteY7" fmla="*/ 1109133 h 1134533"/>
              <a:gd name="connsiteX8" fmla="*/ 937683 w 1735667"/>
              <a:gd name="connsiteY8" fmla="*/ 1128183 h 1134533"/>
              <a:gd name="connsiteX9" fmla="*/ 817033 w 1735667"/>
              <a:gd name="connsiteY9" fmla="*/ 1134533 h 1134533"/>
              <a:gd name="connsiteX10" fmla="*/ 658283 w 1735667"/>
              <a:gd name="connsiteY10" fmla="*/ 1117600 h 1134533"/>
              <a:gd name="connsiteX11" fmla="*/ 524933 w 1735667"/>
              <a:gd name="connsiteY11" fmla="*/ 1094317 h 1134533"/>
              <a:gd name="connsiteX12" fmla="*/ 381000 w 1735667"/>
              <a:gd name="connsiteY12" fmla="*/ 1045633 h 1134533"/>
              <a:gd name="connsiteX13" fmla="*/ 251883 w 1735667"/>
              <a:gd name="connsiteY13" fmla="*/ 996950 h 1134533"/>
              <a:gd name="connsiteX14" fmla="*/ 116417 w 1735667"/>
              <a:gd name="connsiteY14" fmla="*/ 929217 h 1134533"/>
              <a:gd name="connsiteX15" fmla="*/ 0 w 1735667"/>
              <a:gd name="connsiteY15" fmla="*/ 855133 h 1134533"/>
              <a:gd name="connsiteX16" fmla="*/ 0 w 1735667"/>
              <a:gd name="connsiteY16" fmla="*/ 825500 h 1134533"/>
              <a:gd name="connsiteX17" fmla="*/ 615950 w 1735667"/>
              <a:gd name="connsiteY17" fmla="*/ 0 h 113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35667" h="1134533">
                <a:moveTo>
                  <a:pt x="615950" y="0"/>
                </a:moveTo>
                <a:lnTo>
                  <a:pt x="736599" y="35984"/>
                </a:lnTo>
                <a:lnTo>
                  <a:pt x="869950" y="63499"/>
                </a:lnTo>
                <a:lnTo>
                  <a:pt x="1117600" y="6350"/>
                </a:lnTo>
                <a:lnTo>
                  <a:pt x="1735667" y="848783"/>
                </a:lnTo>
                <a:lnTo>
                  <a:pt x="1494367" y="992717"/>
                </a:lnTo>
                <a:lnTo>
                  <a:pt x="1206500" y="1098550"/>
                </a:lnTo>
                <a:lnTo>
                  <a:pt x="1081617" y="1109133"/>
                </a:lnTo>
                <a:lnTo>
                  <a:pt x="937683" y="1128183"/>
                </a:lnTo>
                <a:lnTo>
                  <a:pt x="817033" y="1134533"/>
                </a:lnTo>
                <a:lnTo>
                  <a:pt x="658283" y="1117600"/>
                </a:lnTo>
                <a:lnTo>
                  <a:pt x="524933" y="1094317"/>
                </a:lnTo>
                <a:lnTo>
                  <a:pt x="381000" y="1045633"/>
                </a:lnTo>
                <a:lnTo>
                  <a:pt x="251883" y="996950"/>
                </a:lnTo>
                <a:lnTo>
                  <a:pt x="116417" y="929217"/>
                </a:lnTo>
                <a:lnTo>
                  <a:pt x="0" y="855133"/>
                </a:lnTo>
                <a:lnTo>
                  <a:pt x="0" y="825500"/>
                </a:lnTo>
                <a:lnTo>
                  <a:pt x="615950" y="0"/>
                </a:lnTo>
                <a:close/>
              </a:path>
            </a:pathLst>
          </a:custGeom>
          <a:solidFill>
            <a:srgbClr val="FFFF00">
              <a:alpha val="5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4787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Pavement Friction &amp; Safety?</a:t>
            </a:r>
          </a:p>
        </p:txBody>
      </p:sp>
      <p:sp>
        <p:nvSpPr>
          <p:cNvPr id="2" name="Content Placeholder 2">
            <a:extLst>
              <a:ext uri="{FF2B5EF4-FFF2-40B4-BE49-F238E27FC236}">
                <a16:creationId xmlns:a16="http://schemas.microsoft.com/office/drawing/2014/main" id="{60EEEC39-D347-77EA-7706-E474661CFE95}"/>
              </a:ext>
            </a:extLst>
          </p:cNvPr>
          <p:cNvSpPr txBox="1">
            <a:spLocks/>
          </p:cNvSpPr>
          <p:nvPr/>
        </p:nvSpPr>
        <p:spPr>
          <a:xfrm>
            <a:off x="1048785" y="1659939"/>
            <a:ext cx="5504330" cy="60543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1200"/>
              </a:spcBef>
              <a:buFont typeface="Arial" panose="020B0604020202020204" pitchFamily="34" charset="0"/>
              <a:buNone/>
            </a:pPr>
            <a:r>
              <a:rPr lang="en-US" sz="1800" b="1" dirty="0">
                <a:solidFill>
                  <a:srgbClr val="000000"/>
                </a:solidFill>
                <a:latin typeface="Calibri" panose="020F0502020204030204" pitchFamily="34" charset="0"/>
              </a:rPr>
              <a:t>CMF and percent crash reduction by surface condition for a 10-unit increase in SFN40</a:t>
            </a:r>
            <a:endParaRPr lang="en-US" altLang="zh-CN" dirty="0"/>
          </a:p>
        </p:txBody>
      </p:sp>
      <p:sp>
        <p:nvSpPr>
          <p:cNvPr id="8" name="TextBox 7">
            <a:extLst>
              <a:ext uri="{FF2B5EF4-FFF2-40B4-BE49-F238E27FC236}">
                <a16:creationId xmlns:a16="http://schemas.microsoft.com/office/drawing/2014/main" id="{1076B22F-429E-E933-9B19-7647C163A0F5}"/>
              </a:ext>
            </a:extLst>
          </p:cNvPr>
          <p:cNvSpPr txBox="1"/>
          <p:nvPr/>
        </p:nvSpPr>
        <p:spPr>
          <a:xfrm>
            <a:off x="7082511" y="5304679"/>
            <a:ext cx="1963270" cy="738664"/>
          </a:xfrm>
          <a:prstGeom prst="rect">
            <a:avLst/>
          </a:prstGeom>
          <a:noFill/>
        </p:spPr>
        <p:txBody>
          <a:bodyPr wrap="square">
            <a:spAutoFit/>
          </a:bodyPr>
          <a:lstStyle/>
          <a:p>
            <a:r>
              <a:rPr lang="en-US" sz="1400" b="0" i="0" u="none" strike="noStrike" baseline="0" dirty="0">
                <a:solidFill>
                  <a:srgbClr val="000000"/>
                </a:solidFill>
                <a:latin typeface="Calibri" panose="020F0502020204030204" pitchFamily="34" charset="0"/>
              </a:rPr>
              <a:t>Data from Florida, North Dakota, Texas, Virginia, and Washington State</a:t>
            </a:r>
            <a:endParaRPr lang="en-US" sz="1400" dirty="0"/>
          </a:p>
        </p:txBody>
      </p:sp>
      <p:sp>
        <p:nvSpPr>
          <p:cNvPr id="11" name="TextBox 10">
            <a:extLst>
              <a:ext uri="{FF2B5EF4-FFF2-40B4-BE49-F238E27FC236}">
                <a16:creationId xmlns:a16="http://schemas.microsoft.com/office/drawing/2014/main" id="{E75C6D3A-05C5-E82B-9D11-B2FA11C132E7}"/>
              </a:ext>
            </a:extLst>
          </p:cNvPr>
          <p:cNvSpPr txBox="1"/>
          <p:nvPr/>
        </p:nvSpPr>
        <p:spPr>
          <a:xfrm>
            <a:off x="0" y="6231247"/>
            <a:ext cx="9497212" cy="261610"/>
          </a:xfrm>
          <a:prstGeom prst="rect">
            <a:avLst/>
          </a:prstGeom>
          <a:noFill/>
        </p:spPr>
        <p:txBody>
          <a:bodyPr wrap="square">
            <a:spAutoFit/>
          </a:bodyPr>
          <a:lstStyle/>
          <a:p>
            <a:r>
              <a:rPr lang="en-US" sz="1100" b="0" i="0" u="none" strike="noStrike" baseline="0" dirty="0">
                <a:solidFill>
                  <a:srgbClr val="000000"/>
                </a:solidFill>
                <a:latin typeface="Calibri" panose="020F0502020204030204" pitchFamily="34" charset="0"/>
              </a:rPr>
              <a:t>https://highways.dot.gov/sites/fhwa.dot.gov/files/202306/FHWA%20Characterizing%20Road%20Safety%20Performance%20Using%20Pavement%20Friction.pdf</a:t>
            </a:r>
            <a:endParaRPr lang="en-US" sz="1100" dirty="0"/>
          </a:p>
        </p:txBody>
      </p:sp>
      <p:pic>
        <p:nvPicPr>
          <p:cNvPr id="12" name="Picture 11">
            <a:extLst>
              <a:ext uri="{FF2B5EF4-FFF2-40B4-BE49-F238E27FC236}">
                <a16:creationId xmlns:a16="http://schemas.microsoft.com/office/drawing/2014/main" id="{F04AC901-BBD2-1C79-6DE7-71FD75338F58}"/>
              </a:ext>
            </a:extLst>
          </p:cNvPr>
          <p:cNvPicPr>
            <a:picLocks noChangeAspect="1"/>
          </p:cNvPicPr>
          <p:nvPr/>
        </p:nvPicPr>
        <p:blipFill>
          <a:blip r:embed="rId4"/>
          <a:stretch>
            <a:fillRect/>
          </a:stretch>
        </p:blipFill>
        <p:spPr>
          <a:xfrm>
            <a:off x="519388" y="2312638"/>
            <a:ext cx="6563123" cy="3683440"/>
          </a:xfrm>
          <a:prstGeom prst="rect">
            <a:avLst/>
          </a:prstGeom>
        </p:spPr>
      </p:pic>
      <p:pic>
        <p:nvPicPr>
          <p:cNvPr id="14" name="Picture 13">
            <a:extLst>
              <a:ext uri="{FF2B5EF4-FFF2-40B4-BE49-F238E27FC236}">
                <a16:creationId xmlns:a16="http://schemas.microsoft.com/office/drawing/2014/main" id="{FC09B28F-2777-E9CD-9362-7F1675D7D778}"/>
              </a:ext>
            </a:extLst>
          </p:cNvPr>
          <p:cNvPicPr>
            <a:picLocks noChangeAspect="1"/>
          </p:cNvPicPr>
          <p:nvPr/>
        </p:nvPicPr>
        <p:blipFill rotWithShape="1">
          <a:blip r:embed="rId5"/>
          <a:srcRect t="1" b="1362"/>
          <a:stretch/>
        </p:blipFill>
        <p:spPr>
          <a:xfrm>
            <a:off x="7341377" y="1642649"/>
            <a:ext cx="4311670" cy="3226366"/>
          </a:xfrm>
          <a:prstGeom prst="rect">
            <a:avLst/>
          </a:prstGeom>
        </p:spPr>
      </p:pic>
      <p:sp>
        <p:nvSpPr>
          <p:cNvPr id="3" name="Rectangle 2">
            <a:extLst>
              <a:ext uri="{FF2B5EF4-FFF2-40B4-BE49-F238E27FC236}">
                <a16:creationId xmlns:a16="http://schemas.microsoft.com/office/drawing/2014/main" id="{CF60670D-B688-60AF-65B5-715CFABB9CFE}"/>
              </a:ext>
            </a:extLst>
          </p:cNvPr>
          <p:cNvSpPr/>
          <p:nvPr/>
        </p:nvSpPr>
        <p:spPr>
          <a:xfrm>
            <a:off x="519388" y="4222679"/>
            <a:ext cx="6563123" cy="50343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49617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emplate/>
  <TotalTime>2014</TotalTime>
  <Words>2556</Words>
  <Application>Microsoft Office PowerPoint</Application>
  <PresentationFormat>Widescreen</PresentationFormat>
  <Paragraphs>341</Paragraphs>
  <Slides>54</Slides>
  <Notes>17</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54</vt:i4>
      </vt:variant>
    </vt:vector>
  </HeadingPairs>
  <TitlesOfParts>
    <vt:vector size="67" baseType="lpstr">
      <vt:lpstr>Aptos</vt:lpstr>
      <vt:lpstr>Aptos Display</vt:lpstr>
      <vt:lpstr>Arial</vt:lpstr>
      <vt:lpstr>Calibri</vt:lpstr>
      <vt:lpstr>Calibri Light</vt:lpstr>
      <vt:lpstr>Century Gothic</vt:lpstr>
      <vt:lpstr>Chillax Bold</vt:lpstr>
      <vt:lpstr>Montserrat SemiBold</vt:lpstr>
      <vt:lpstr>Times New Roman</vt:lpstr>
      <vt:lpstr>Wingdings</vt:lpstr>
      <vt:lpstr>Office Theme</vt:lpstr>
      <vt:lpstr>1_Office Theme</vt:lpstr>
      <vt:lpstr>2_Office Theme</vt:lpstr>
      <vt:lpstr>Innovations in Safety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 Zone Awareness Week 2024 Recap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Near Miss Technology</vt:lpstr>
      <vt:lpstr>PowerPoint Presentation</vt:lpstr>
      <vt:lpstr>PowerPoint Presentation</vt:lpstr>
      <vt:lpstr>PowerPoint Presentation</vt:lpstr>
      <vt:lpstr>Engineering Approaches</vt:lpstr>
      <vt:lpstr>PowerPoint Presentation</vt:lpstr>
      <vt:lpstr>PowerPoint Presentation</vt:lpstr>
      <vt:lpstr>PowerPoint Presentation</vt:lpstr>
      <vt:lpstr>PowerPoint Presentation</vt:lpstr>
      <vt:lpstr>Engineering Approaches</vt:lpstr>
      <vt:lpstr>Engineering Approaches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Duran, Emmeth</dc:creator>
  <cp:lastModifiedBy>Duran, Emmeth</cp:lastModifiedBy>
  <cp:revision>65</cp:revision>
  <dcterms:created xsi:type="dcterms:W3CDTF">2024-02-19T14:41:24Z</dcterms:created>
  <dcterms:modified xsi:type="dcterms:W3CDTF">2024-06-13T22:13:14Z</dcterms:modified>
</cp:coreProperties>
</file>