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4"/>
  </p:notesMasterIdLst>
  <p:sldIdLst>
    <p:sldId id="256" r:id="rId3"/>
    <p:sldId id="273" r:id="rId4"/>
    <p:sldId id="278" r:id="rId5"/>
    <p:sldId id="276" r:id="rId6"/>
    <p:sldId id="274" r:id="rId7"/>
    <p:sldId id="309" r:id="rId8"/>
    <p:sldId id="318" r:id="rId9"/>
    <p:sldId id="320" r:id="rId10"/>
    <p:sldId id="323" r:id="rId11"/>
    <p:sldId id="325" r:id="rId12"/>
    <p:sldId id="281" r:id="rId13"/>
    <p:sldId id="334" r:id="rId14"/>
    <p:sldId id="333" r:id="rId15"/>
    <p:sldId id="305" r:id="rId16"/>
    <p:sldId id="328" r:id="rId17"/>
    <p:sldId id="311" r:id="rId18"/>
    <p:sldId id="312" r:id="rId19"/>
    <p:sldId id="335" r:id="rId20"/>
    <p:sldId id="277" r:id="rId21"/>
    <p:sldId id="291" r:id="rId22"/>
    <p:sldId id="336" r:id="rId23"/>
    <p:sldId id="306" r:id="rId24"/>
    <p:sldId id="293" r:id="rId25"/>
    <p:sldId id="283" r:id="rId26"/>
    <p:sldId id="295" r:id="rId27"/>
    <p:sldId id="292" r:id="rId28"/>
    <p:sldId id="308" r:id="rId29"/>
    <p:sldId id="337" r:id="rId30"/>
    <p:sldId id="338" r:id="rId31"/>
    <p:sldId id="310" r:id="rId32"/>
    <p:sldId id="339" r:id="rId33"/>
    <p:sldId id="341" r:id="rId34"/>
    <p:sldId id="347" r:id="rId35"/>
    <p:sldId id="342" r:id="rId36"/>
    <p:sldId id="343" r:id="rId37"/>
    <p:sldId id="344" r:id="rId38"/>
    <p:sldId id="294" r:id="rId39"/>
    <p:sldId id="345" r:id="rId40"/>
    <p:sldId id="296" r:id="rId41"/>
    <p:sldId id="298" r:id="rId42"/>
    <p:sldId id="297" r:id="rId43"/>
    <p:sldId id="300" r:id="rId44"/>
    <p:sldId id="303" r:id="rId45"/>
    <p:sldId id="299" r:id="rId46"/>
    <p:sldId id="301" r:id="rId47"/>
    <p:sldId id="346" r:id="rId48"/>
    <p:sldId id="327" r:id="rId49"/>
    <p:sldId id="286" r:id="rId50"/>
    <p:sldId id="350" r:id="rId51"/>
    <p:sldId id="304" r:id="rId52"/>
    <p:sldId id="34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DOT Compass" id="{7327B305-3C68-497C-8A3C-E794E65880F1}">
          <p14:sldIdLst/>
        </p14:section>
        <p14:section name="Title Slide" id="{75303A92-F9C0-4D35-A68E-D89012F10246}">
          <p14:sldIdLst>
            <p14:sldId id="256"/>
          </p14:sldIdLst>
        </p14:section>
        <p14:section name="Outline" id="{28EA5827-E1F5-4C45-BAB6-0060112B5903}">
          <p14:sldIdLst>
            <p14:sldId id="273"/>
          </p14:sldIdLst>
        </p14:section>
        <p14:section name="CO Presentation" id="{EF80ED67-747A-4577-A34A-332F4C38B22D}">
          <p14:sldIdLst>
            <p14:sldId id="278"/>
            <p14:sldId id="276"/>
          </p14:sldIdLst>
        </p14:section>
        <p14:section name="Header" id="{518C5250-AFA3-4829-AECB-E998F38165FA}">
          <p14:sldIdLst>
            <p14:sldId id="274"/>
            <p14:sldId id="309"/>
            <p14:sldId id="318"/>
            <p14:sldId id="320"/>
            <p14:sldId id="323"/>
            <p14:sldId id="325"/>
            <p14:sldId id="281"/>
            <p14:sldId id="334"/>
            <p14:sldId id="333"/>
            <p14:sldId id="305"/>
            <p14:sldId id="328"/>
            <p14:sldId id="311"/>
            <p14:sldId id="312"/>
          </p14:sldIdLst>
        </p14:section>
        <p14:section name="District 4 Presentation" id="{C441C716-9B5F-4EF0-A369-B83CC2DD87F1}">
          <p14:sldIdLst>
            <p14:sldId id="335"/>
          </p14:sldIdLst>
        </p14:section>
        <p14:section name="Untitled Section" id="{8FAB4123-F3B8-4809-9572-521A0F344884}">
          <p14:sldIdLst>
            <p14:sldId id="277"/>
            <p14:sldId id="291"/>
            <p14:sldId id="336"/>
            <p14:sldId id="306"/>
            <p14:sldId id="293"/>
            <p14:sldId id="283"/>
            <p14:sldId id="295"/>
            <p14:sldId id="292"/>
            <p14:sldId id="308"/>
            <p14:sldId id="337"/>
            <p14:sldId id="338"/>
            <p14:sldId id="310"/>
          </p14:sldIdLst>
        </p14:section>
        <p14:section name="Header" id="{7A4D700A-26FA-4320-8408-A1B61D7B63D6}">
          <p14:sldIdLst>
            <p14:sldId id="339"/>
          </p14:sldIdLst>
        </p14:section>
        <p14:section name="District 6 Presentation" id="{97E3B0A2-671E-4CB5-98AA-DEBA096E6ACB}">
          <p14:sldIdLst>
            <p14:sldId id="341"/>
            <p14:sldId id="347"/>
            <p14:sldId id="342"/>
            <p14:sldId id="343"/>
            <p14:sldId id="344"/>
            <p14:sldId id="294"/>
            <p14:sldId id="345"/>
            <p14:sldId id="296"/>
            <p14:sldId id="298"/>
            <p14:sldId id="297"/>
            <p14:sldId id="300"/>
            <p14:sldId id="303"/>
            <p14:sldId id="299"/>
            <p14:sldId id="301"/>
            <p14:sldId id="346"/>
            <p14:sldId id="327"/>
            <p14:sldId id="286"/>
            <p14:sldId id="350"/>
            <p14:sldId id="304"/>
          </p14:sldIdLst>
        </p14:section>
        <p14:section name="Contact Us" id="{39707D08-74A7-46E1-9FBB-B4AC6469476B}">
          <p14:sldIdLst>
            <p14:sldId id="34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FD1F"/>
    <a:srgbClr val="D99927"/>
    <a:srgbClr val="E06B3C"/>
    <a:srgbClr val="152F55"/>
    <a:srgbClr val="234487"/>
    <a:srgbClr val="368D41"/>
    <a:srgbClr val="FFFFFF"/>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82" d="100"/>
          <a:sy n="82" d="100"/>
        </p:scale>
        <p:origin x="552" y="8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ha, Dibakar" userId="f75afc95-9b70-4b31-ba8e-1fb04358a284" providerId="ADAL" clId="{A40E14D6-8063-45D0-BBB5-2AEC544716AD}"/>
    <pc:docChg chg="undo custSel modSld sldOrd addSection delSection modSection">
      <pc:chgData name="Saha, Dibakar" userId="f75afc95-9b70-4b31-ba8e-1fb04358a284" providerId="ADAL" clId="{A40E14D6-8063-45D0-BBB5-2AEC544716AD}" dt="2024-06-03T19:25:48.735" v="14" actId="17846"/>
      <pc:docMkLst>
        <pc:docMk/>
      </pc:docMkLst>
      <pc:sldChg chg="ord">
        <pc:chgData name="Saha, Dibakar" userId="f75afc95-9b70-4b31-ba8e-1fb04358a284" providerId="ADAL" clId="{A40E14D6-8063-45D0-BBB5-2AEC544716AD}" dt="2024-06-03T19:23:48.747" v="9"/>
        <pc:sldMkLst>
          <pc:docMk/>
          <pc:sldMk cId="654947266" sldId="286"/>
        </pc:sldMkLst>
      </pc:sldChg>
      <pc:sldChg chg="ord">
        <pc:chgData name="Saha, Dibakar" userId="f75afc95-9b70-4b31-ba8e-1fb04358a284" providerId="ADAL" clId="{A40E14D6-8063-45D0-BBB5-2AEC544716AD}" dt="2024-06-03T19:23:48.747" v="9"/>
        <pc:sldMkLst>
          <pc:docMk/>
          <pc:sldMk cId="3548144691" sldId="294"/>
        </pc:sldMkLst>
      </pc:sldChg>
      <pc:sldChg chg="ord">
        <pc:chgData name="Saha, Dibakar" userId="f75afc95-9b70-4b31-ba8e-1fb04358a284" providerId="ADAL" clId="{A40E14D6-8063-45D0-BBB5-2AEC544716AD}" dt="2024-06-03T19:23:48.747" v="9"/>
        <pc:sldMkLst>
          <pc:docMk/>
          <pc:sldMk cId="426951212" sldId="296"/>
        </pc:sldMkLst>
      </pc:sldChg>
      <pc:sldChg chg="ord">
        <pc:chgData name="Saha, Dibakar" userId="f75afc95-9b70-4b31-ba8e-1fb04358a284" providerId="ADAL" clId="{A40E14D6-8063-45D0-BBB5-2AEC544716AD}" dt="2024-06-03T19:23:48.747" v="9"/>
        <pc:sldMkLst>
          <pc:docMk/>
          <pc:sldMk cId="3158254193" sldId="297"/>
        </pc:sldMkLst>
      </pc:sldChg>
      <pc:sldChg chg="ord">
        <pc:chgData name="Saha, Dibakar" userId="f75afc95-9b70-4b31-ba8e-1fb04358a284" providerId="ADAL" clId="{A40E14D6-8063-45D0-BBB5-2AEC544716AD}" dt="2024-06-03T19:23:48.747" v="9"/>
        <pc:sldMkLst>
          <pc:docMk/>
          <pc:sldMk cId="2318201993" sldId="298"/>
        </pc:sldMkLst>
      </pc:sldChg>
      <pc:sldChg chg="ord">
        <pc:chgData name="Saha, Dibakar" userId="f75afc95-9b70-4b31-ba8e-1fb04358a284" providerId="ADAL" clId="{A40E14D6-8063-45D0-BBB5-2AEC544716AD}" dt="2024-06-03T19:23:48.747" v="9"/>
        <pc:sldMkLst>
          <pc:docMk/>
          <pc:sldMk cId="2981023769" sldId="299"/>
        </pc:sldMkLst>
      </pc:sldChg>
      <pc:sldChg chg="ord">
        <pc:chgData name="Saha, Dibakar" userId="f75afc95-9b70-4b31-ba8e-1fb04358a284" providerId="ADAL" clId="{A40E14D6-8063-45D0-BBB5-2AEC544716AD}" dt="2024-06-03T19:23:48.747" v="9"/>
        <pc:sldMkLst>
          <pc:docMk/>
          <pc:sldMk cId="1710413133" sldId="300"/>
        </pc:sldMkLst>
      </pc:sldChg>
      <pc:sldChg chg="ord">
        <pc:chgData name="Saha, Dibakar" userId="f75afc95-9b70-4b31-ba8e-1fb04358a284" providerId="ADAL" clId="{A40E14D6-8063-45D0-BBB5-2AEC544716AD}" dt="2024-06-03T19:23:48.747" v="9"/>
        <pc:sldMkLst>
          <pc:docMk/>
          <pc:sldMk cId="2659445149" sldId="301"/>
        </pc:sldMkLst>
      </pc:sldChg>
      <pc:sldChg chg="ord">
        <pc:chgData name="Saha, Dibakar" userId="f75afc95-9b70-4b31-ba8e-1fb04358a284" providerId="ADAL" clId="{A40E14D6-8063-45D0-BBB5-2AEC544716AD}" dt="2024-06-03T19:23:48.747" v="9"/>
        <pc:sldMkLst>
          <pc:docMk/>
          <pc:sldMk cId="125916967" sldId="303"/>
        </pc:sldMkLst>
      </pc:sldChg>
      <pc:sldChg chg="ord">
        <pc:chgData name="Saha, Dibakar" userId="f75afc95-9b70-4b31-ba8e-1fb04358a284" providerId="ADAL" clId="{A40E14D6-8063-45D0-BBB5-2AEC544716AD}" dt="2024-06-03T19:23:48.747" v="9"/>
        <pc:sldMkLst>
          <pc:docMk/>
          <pc:sldMk cId="1241969665" sldId="304"/>
        </pc:sldMkLst>
      </pc:sldChg>
      <pc:sldChg chg="ord">
        <pc:chgData name="Saha, Dibakar" userId="f75afc95-9b70-4b31-ba8e-1fb04358a284" providerId="ADAL" clId="{A40E14D6-8063-45D0-BBB5-2AEC544716AD}" dt="2024-06-03T19:23:48.747" v="9"/>
        <pc:sldMkLst>
          <pc:docMk/>
          <pc:sldMk cId="1439466368" sldId="327"/>
        </pc:sldMkLst>
      </pc:sldChg>
      <pc:sldChg chg="ord">
        <pc:chgData name="Saha, Dibakar" userId="f75afc95-9b70-4b31-ba8e-1fb04358a284" providerId="ADAL" clId="{A40E14D6-8063-45D0-BBB5-2AEC544716AD}" dt="2024-06-03T19:23:48.747" v="9"/>
        <pc:sldMkLst>
          <pc:docMk/>
          <pc:sldMk cId="1043924440" sldId="339"/>
        </pc:sldMkLst>
      </pc:sldChg>
      <pc:sldChg chg="ord">
        <pc:chgData name="Saha, Dibakar" userId="f75afc95-9b70-4b31-ba8e-1fb04358a284" providerId="ADAL" clId="{A40E14D6-8063-45D0-BBB5-2AEC544716AD}" dt="2024-06-03T19:23:48.747" v="9"/>
        <pc:sldMkLst>
          <pc:docMk/>
          <pc:sldMk cId="90850771" sldId="341"/>
        </pc:sldMkLst>
      </pc:sldChg>
      <pc:sldChg chg="ord">
        <pc:chgData name="Saha, Dibakar" userId="f75afc95-9b70-4b31-ba8e-1fb04358a284" providerId="ADAL" clId="{A40E14D6-8063-45D0-BBB5-2AEC544716AD}" dt="2024-06-03T19:23:48.747" v="9"/>
        <pc:sldMkLst>
          <pc:docMk/>
          <pc:sldMk cId="340590005" sldId="342"/>
        </pc:sldMkLst>
      </pc:sldChg>
      <pc:sldChg chg="ord">
        <pc:chgData name="Saha, Dibakar" userId="f75afc95-9b70-4b31-ba8e-1fb04358a284" providerId="ADAL" clId="{A40E14D6-8063-45D0-BBB5-2AEC544716AD}" dt="2024-06-03T19:23:48.747" v="9"/>
        <pc:sldMkLst>
          <pc:docMk/>
          <pc:sldMk cId="1426684831" sldId="343"/>
        </pc:sldMkLst>
      </pc:sldChg>
      <pc:sldChg chg="ord">
        <pc:chgData name="Saha, Dibakar" userId="f75afc95-9b70-4b31-ba8e-1fb04358a284" providerId="ADAL" clId="{A40E14D6-8063-45D0-BBB5-2AEC544716AD}" dt="2024-06-03T19:23:48.747" v="9"/>
        <pc:sldMkLst>
          <pc:docMk/>
          <pc:sldMk cId="2325645494" sldId="344"/>
        </pc:sldMkLst>
      </pc:sldChg>
      <pc:sldChg chg="ord">
        <pc:chgData name="Saha, Dibakar" userId="f75afc95-9b70-4b31-ba8e-1fb04358a284" providerId="ADAL" clId="{A40E14D6-8063-45D0-BBB5-2AEC544716AD}" dt="2024-06-03T19:23:48.747" v="9"/>
        <pc:sldMkLst>
          <pc:docMk/>
          <pc:sldMk cId="574475492" sldId="345"/>
        </pc:sldMkLst>
      </pc:sldChg>
      <pc:sldChg chg="ord">
        <pc:chgData name="Saha, Dibakar" userId="f75afc95-9b70-4b31-ba8e-1fb04358a284" providerId="ADAL" clId="{A40E14D6-8063-45D0-BBB5-2AEC544716AD}" dt="2024-06-03T19:23:48.747" v="9"/>
        <pc:sldMkLst>
          <pc:docMk/>
          <pc:sldMk cId="2831710476" sldId="346"/>
        </pc:sldMkLst>
      </pc:sldChg>
      <pc:sldChg chg="ord">
        <pc:chgData name="Saha, Dibakar" userId="f75afc95-9b70-4b31-ba8e-1fb04358a284" providerId="ADAL" clId="{A40E14D6-8063-45D0-BBB5-2AEC544716AD}" dt="2024-06-03T19:23:48.747" v="9"/>
        <pc:sldMkLst>
          <pc:docMk/>
          <pc:sldMk cId="2898725434" sldId="347"/>
        </pc:sldMkLst>
      </pc:sldChg>
      <pc:sldChg chg="ord">
        <pc:chgData name="Saha, Dibakar" userId="f75afc95-9b70-4b31-ba8e-1fb04358a284" providerId="ADAL" clId="{A40E14D6-8063-45D0-BBB5-2AEC544716AD}" dt="2024-06-03T19:23:48.747" v="9"/>
        <pc:sldMkLst>
          <pc:docMk/>
          <pc:sldMk cId="1558330062" sldId="35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449F55-414A-4FB6-9077-EF989343F7A7}" type="doc">
      <dgm:prSet loTypeId="urn:microsoft.com/office/officeart/2005/8/layout/matrix1" loCatId="matrix" qsTypeId="urn:microsoft.com/office/officeart/2005/8/quickstyle/simple2" qsCatId="simple" csTypeId="urn:microsoft.com/office/officeart/2005/8/colors/colorful5" csCatId="colorful" phldr="1"/>
      <dgm:spPr/>
      <dgm:t>
        <a:bodyPr/>
        <a:lstStyle/>
        <a:p>
          <a:endParaRPr lang="en-US"/>
        </a:p>
      </dgm:t>
    </dgm:pt>
    <dgm:pt modelId="{51BC7D4E-F8D8-4330-8401-F068F3E0F063}">
      <dgm:prSet phldrT="[Text]" custT="1"/>
      <dgm:spPr/>
      <dgm:t>
        <a:bodyPr/>
        <a:lstStyle/>
        <a:p>
          <a:r>
            <a:rPr lang="en-US" sz="3200" b="1" dirty="0"/>
            <a:t>Focus Areas</a:t>
          </a:r>
        </a:p>
      </dgm:t>
    </dgm:pt>
    <dgm:pt modelId="{1376142B-A9B8-4D79-B080-A8B55460833C}" type="parTrans" cxnId="{538D4190-D8BC-4F6E-8180-AC661A0493FB}">
      <dgm:prSet/>
      <dgm:spPr/>
      <dgm:t>
        <a:bodyPr/>
        <a:lstStyle/>
        <a:p>
          <a:endParaRPr lang="en-US"/>
        </a:p>
      </dgm:t>
    </dgm:pt>
    <dgm:pt modelId="{FE1D1A57-83C1-48B7-9F30-88F226EC03B5}" type="sibTrans" cxnId="{538D4190-D8BC-4F6E-8180-AC661A0493FB}">
      <dgm:prSet/>
      <dgm:spPr/>
      <dgm:t>
        <a:bodyPr/>
        <a:lstStyle/>
        <a:p>
          <a:endParaRPr lang="en-US"/>
        </a:p>
      </dgm:t>
    </dgm:pt>
    <dgm:pt modelId="{9038B903-FD65-4271-8E77-8BF649BC27FB}">
      <dgm:prSet phldrT="[Text]" custT="1"/>
      <dgm:spPr/>
      <dgm:t>
        <a:bodyPr/>
        <a:lstStyle/>
        <a:p>
          <a:r>
            <a:rPr lang="en-US" sz="3000" dirty="0"/>
            <a:t>Signalized Intersection</a:t>
          </a:r>
        </a:p>
      </dgm:t>
    </dgm:pt>
    <dgm:pt modelId="{486BA02E-484D-4894-B4C2-840579B24133}" type="parTrans" cxnId="{ABA96C45-4F6F-4012-95D1-3743A83AC221}">
      <dgm:prSet/>
      <dgm:spPr/>
      <dgm:t>
        <a:bodyPr/>
        <a:lstStyle/>
        <a:p>
          <a:endParaRPr lang="en-US"/>
        </a:p>
      </dgm:t>
    </dgm:pt>
    <dgm:pt modelId="{F9D5E078-BE3B-4C41-AD7F-309391A9EADF}" type="sibTrans" cxnId="{ABA96C45-4F6F-4012-95D1-3743A83AC221}">
      <dgm:prSet/>
      <dgm:spPr/>
      <dgm:t>
        <a:bodyPr/>
        <a:lstStyle/>
        <a:p>
          <a:endParaRPr lang="en-US"/>
        </a:p>
      </dgm:t>
    </dgm:pt>
    <dgm:pt modelId="{EDCE814D-8845-4C12-8CFF-68D58798137B}">
      <dgm:prSet phldrT="[Text]" custT="1"/>
      <dgm:spPr/>
      <dgm:t>
        <a:bodyPr/>
        <a:lstStyle/>
        <a:p>
          <a:r>
            <a:rPr lang="en-US" sz="3000" dirty="0"/>
            <a:t>Roadway Segment</a:t>
          </a:r>
        </a:p>
      </dgm:t>
    </dgm:pt>
    <dgm:pt modelId="{C2054E74-9826-4CFA-861C-AFDF119652C0}" type="parTrans" cxnId="{E9713897-1293-4C8C-AF4A-4E263840D6A9}">
      <dgm:prSet/>
      <dgm:spPr/>
      <dgm:t>
        <a:bodyPr/>
        <a:lstStyle/>
        <a:p>
          <a:endParaRPr lang="en-US"/>
        </a:p>
      </dgm:t>
    </dgm:pt>
    <dgm:pt modelId="{7C59761E-765F-493F-B530-5A05CEE41736}" type="sibTrans" cxnId="{E9713897-1293-4C8C-AF4A-4E263840D6A9}">
      <dgm:prSet/>
      <dgm:spPr/>
      <dgm:t>
        <a:bodyPr/>
        <a:lstStyle/>
        <a:p>
          <a:endParaRPr lang="en-US"/>
        </a:p>
      </dgm:t>
    </dgm:pt>
    <dgm:pt modelId="{A97322E7-A3EA-4111-8EE0-E05F5FBC26FA}">
      <dgm:prSet phldrT="[Text]" custT="1"/>
      <dgm:spPr/>
      <dgm:t>
        <a:bodyPr/>
        <a:lstStyle/>
        <a:p>
          <a:r>
            <a:rPr lang="en-US" sz="3000" dirty="0"/>
            <a:t>Pedestrian and </a:t>
          </a:r>
          <a:br>
            <a:rPr lang="en-US" sz="3000" dirty="0"/>
          </a:br>
          <a:r>
            <a:rPr lang="en-US" sz="3000" dirty="0"/>
            <a:t>Bicyclist</a:t>
          </a:r>
        </a:p>
      </dgm:t>
    </dgm:pt>
    <dgm:pt modelId="{4147235D-702E-4B49-A1CB-C49DD05F9436}" type="parTrans" cxnId="{1ECA7F37-EC76-4FAF-B0F4-9CDEE684B0DC}">
      <dgm:prSet/>
      <dgm:spPr/>
      <dgm:t>
        <a:bodyPr/>
        <a:lstStyle/>
        <a:p>
          <a:endParaRPr lang="en-US"/>
        </a:p>
      </dgm:t>
    </dgm:pt>
    <dgm:pt modelId="{CAC54518-54F6-4423-999D-8056EFA7B966}" type="sibTrans" cxnId="{1ECA7F37-EC76-4FAF-B0F4-9CDEE684B0DC}">
      <dgm:prSet/>
      <dgm:spPr/>
      <dgm:t>
        <a:bodyPr/>
        <a:lstStyle/>
        <a:p>
          <a:endParaRPr lang="en-US"/>
        </a:p>
      </dgm:t>
    </dgm:pt>
    <dgm:pt modelId="{866AD41C-B956-4EF9-BDB8-D1CA7D14B568}">
      <dgm:prSet phldrT="[Text]" custT="1"/>
      <dgm:spPr/>
      <dgm:t>
        <a:bodyPr/>
        <a:lstStyle/>
        <a:p>
          <a:r>
            <a:rPr lang="en-US" sz="3000" dirty="0"/>
            <a:t>Unsignalized Intersection</a:t>
          </a:r>
        </a:p>
      </dgm:t>
    </dgm:pt>
    <dgm:pt modelId="{95AB3EB2-046F-4218-8725-1528247741E6}" type="parTrans" cxnId="{2FD3AE0F-A348-44E7-820A-4ACD6AE0CC4A}">
      <dgm:prSet/>
      <dgm:spPr/>
      <dgm:t>
        <a:bodyPr/>
        <a:lstStyle/>
        <a:p>
          <a:endParaRPr lang="en-US"/>
        </a:p>
      </dgm:t>
    </dgm:pt>
    <dgm:pt modelId="{9DC89585-E379-414A-8FF6-16AB66937655}" type="sibTrans" cxnId="{2FD3AE0F-A348-44E7-820A-4ACD6AE0CC4A}">
      <dgm:prSet/>
      <dgm:spPr/>
      <dgm:t>
        <a:bodyPr/>
        <a:lstStyle/>
        <a:p>
          <a:endParaRPr lang="en-US"/>
        </a:p>
      </dgm:t>
    </dgm:pt>
    <dgm:pt modelId="{3678BFF3-0460-49EA-BE32-1D8E9D381BE7}" type="pres">
      <dgm:prSet presAssocID="{9A449F55-414A-4FB6-9077-EF989343F7A7}" presName="diagram" presStyleCnt="0">
        <dgm:presLayoutVars>
          <dgm:chMax val="1"/>
          <dgm:dir/>
          <dgm:animLvl val="ctr"/>
          <dgm:resizeHandles val="exact"/>
        </dgm:presLayoutVars>
      </dgm:prSet>
      <dgm:spPr/>
    </dgm:pt>
    <dgm:pt modelId="{6E653C30-FEDE-4D77-A35E-BB37E1183278}" type="pres">
      <dgm:prSet presAssocID="{9A449F55-414A-4FB6-9077-EF989343F7A7}" presName="matrix" presStyleCnt="0"/>
      <dgm:spPr/>
    </dgm:pt>
    <dgm:pt modelId="{F982DAE4-9609-4730-9D58-89BFF7C2C94A}" type="pres">
      <dgm:prSet presAssocID="{9A449F55-414A-4FB6-9077-EF989343F7A7}" presName="tile1" presStyleLbl="node1" presStyleIdx="0" presStyleCnt="4"/>
      <dgm:spPr/>
    </dgm:pt>
    <dgm:pt modelId="{A6A3E826-1599-43EC-B1A2-2F232D2111DC}" type="pres">
      <dgm:prSet presAssocID="{9A449F55-414A-4FB6-9077-EF989343F7A7}" presName="tile1text" presStyleLbl="node1" presStyleIdx="0" presStyleCnt="4">
        <dgm:presLayoutVars>
          <dgm:chMax val="0"/>
          <dgm:chPref val="0"/>
          <dgm:bulletEnabled val="1"/>
        </dgm:presLayoutVars>
      </dgm:prSet>
      <dgm:spPr/>
    </dgm:pt>
    <dgm:pt modelId="{3850DABF-0173-46D4-B645-86BDD3815F26}" type="pres">
      <dgm:prSet presAssocID="{9A449F55-414A-4FB6-9077-EF989343F7A7}" presName="tile2" presStyleLbl="node1" presStyleIdx="1" presStyleCnt="4"/>
      <dgm:spPr/>
    </dgm:pt>
    <dgm:pt modelId="{B09DF17B-FC67-4F0A-A54E-311DE49B7B43}" type="pres">
      <dgm:prSet presAssocID="{9A449F55-414A-4FB6-9077-EF989343F7A7}" presName="tile2text" presStyleLbl="node1" presStyleIdx="1" presStyleCnt="4">
        <dgm:presLayoutVars>
          <dgm:chMax val="0"/>
          <dgm:chPref val="0"/>
          <dgm:bulletEnabled val="1"/>
        </dgm:presLayoutVars>
      </dgm:prSet>
      <dgm:spPr/>
    </dgm:pt>
    <dgm:pt modelId="{866B73D5-5634-4486-BDE8-970C60C70CDB}" type="pres">
      <dgm:prSet presAssocID="{9A449F55-414A-4FB6-9077-EF989343F7A7}" presName="tile3" presStyleLbl="node1" presStyleIdx="2" presStyleCnt="4"/>
      <dgm:spPr/>
    </dgm:pt>
    <dgm:pt modelId="{0EB5F93E-D6EF-4279-B131-8889168648E2}" type="pres">
      <dgm:prSet presAssocID="{9A449F55-414A-4FB6-9077-EF989343F7A7}" presName="tile3text" presStyleLbl="node1" presStyleIdx="2" presStyleCnt="4">
        <dgm:presLayoutVars>
          <dgm:chMax val="0"/>
          <dgm:chPref val="0"/>
          <dgm:bulletEnabled val="1"/>
        </dgm:presLayoutVars>
      </dgm:prSet>
      <dgm:spPr/>
    </dgm:pt>
    <dgm:pt modelId="{8DCAD925-EBDE-4DCB-882B-3682B24E6666}" type="pres">
      <dgm:prSet presAssocID="{9A449F55-414A-4FB6-9077-EF989343F7A7}" presName="tile4" presStyleLbl="node1" presStyleIdx="3" presStyleCnt="4"/>
      <dgm:spPr/>
    </dgm:pt>
    <dgm:pt modelId="{ACBB953E-01C0-4D3C-A507-3AE42129E458}" type="pres">
      <dgm:prSet presAssocID="{9A449F55-414A-4FB6-9077-EF989343F7A7}" presName="tile4text" presStyleLbl="node1" presStyleIdx="3" presStyleCnt="4">
        <dgm:presLayoutVars>
          <dgm:chMax val="0"/>
          <dgm:chPref val="0"/>
          <dgm:bulletEnabled val="1"/>
        </dgm:presLayoutVars>
      </dgm:prSet>
      <dgm:spPr/>
    </dgm:pt>
    <dgm:pt modelId="{1A0D0C38-AEB6-43E9-99A2-65CEC6137067}" type="pres">
      <dgm:prSet presAssocID="{9A449F55-414A-4FB6-9077-EF989343F7A7}" presName="centerTile" presStyleLbl="fgShp" presStyleIdx="0" presStyleCnt="1">
        <dgm:presLayoutVars>
          <dgm:chMax val="0"/>
          <dgm:chPref val="0"/>
        </dgm:presLayoutVars>
      </dgm:prSet>
      <dgm:spPr/>
    </dgm:pt>
  </dgm:ptLst>
  <dgm:cxnLst>
    <dgm:cxn modelId="{A05ACA0D-5BA6-47A9-B05B-C7EB8BFBFA6B}" type="presOf" srcId="{A97322E7-A3EA-4111-8EE0-E05F5FBC26FA}" destId="{866B73D5-5634-4486-BDE8-970C60C70CDB}" srcOrd="0" destOrd="0" presId="urn:microsoft.com/office/officeart/2005/8/layout/matrix1"/>
    <dgm:cxn modelId="{2FD3AE0F-A348-44E7-820A-4ACD6AE0CC4A}" srcId="{51BC7D4E-F8D8-4330-8401-F068F3E0F063}" destId="{866AD41C-B956-4EF9-BDB8-D1CA7D14B568}" srcOrd="3" destOrd="0" parTransId="{95AB3EB2-046F-4218-8725-1528247741E6}" sibTransId="{9DC89585-E379-414A-8FF6-16AB66937655}"/>
    <dgm:cxn modelId="{7349C227-8BE0-4533-B99B-7B85E8C12042}" type="presOf" srcId="{9038B903-FD65-4271-8E77-8BF649BC27FB}" destId="{F982DAE4-9609-4730-9D58-89BFF7C2C94A}" srcOrd="0" destOrd="0" presId="urn:microsoft.com/office/officeart/2005/8/layout/matrix1"/>
    <dgm:cxn modelId="{1ECA7F37-EC76-4FAF-B0F4-9CDEE684B0DC}" srcId="{51BC7D4E-F8D8-4330-8401-F068F3E0F063}" destId="{A97322E7-A3EA-4111-8EE0-E05F5FBC26FA}" srcOrd="2" destOrd="0" parTransId="{4147235D-702E-4B49-A1CB-C49DD05F9436}" sibTransId="{CAC54518-54F6-4423-999D-8056EFA7B966}"/>
    <dgm:cxn modelId="{B140F064-EA4C-42D9-BACB-CB9CFD1F6561}" type="presOf" srcId="{9038B903-FD65-4271-8E77-8BF649BC27FB}" destId="{A6A3E826-1599-43EC-B1A2-2F232D2111DC}" srcOrd="1" destOrd="0" presId="urn:microsoft.com/office/officeart/2005/8/layout/matrix1"/>
    <dgm:cxn modelId="{ABA96C45-4F6F-4012-95D1-3743A83AC221}" srcId="{51BC7D4E-F8D8-4330-8401-F068F3E0F063}" destId="{9038B903-FD65-4271-8E77-8BF649BC27FB}" srcOrd="0" destOrd="0" parTransId="{486BA02E-484D-4894-B4C2-840579B24133}" sibTransId="{F9D5E078-BE3B-4C41-AD7F-309391A9EADF}"/>
    <dgm:cxn modelId="{928D144C-EAFA-4420-824A-8FEA376F6BF1}" type="presOf" srcId="{EDCE814D-8845-4C12-8CFF-68D58798137B}" destId="{3850DABF-0173-46D4-B645-86BDD3815F26}" srcOrd="0" destOrd="0" presId="urn:microsoft.com/office/officeart/2005/8/layout/matrix1"/>
    <dgm:cxn modelId="{A7B8DF4C-9244-4C6C-94C5-7D8E952B620F}" type="presOf" srcId="{EDCE814D-8845-4C12-8CFF-68D58798137B}" destId="{B09DF17B-FC67-4F0A-A54E-311DE49B7B43}" srcOrd="1" destOrd="0" presId="urn:microsoft.com/office/officeart/2005/8/layout/matrix1"/>
    <dgm:cxn modelId="{9C9A4D79-A714-410E-A754-9C3CE66BF11A}" type="presOf" srcId="{866AD41C-B956-4EF9-BDB8-D1CA7D14B568}" destId="{8DCAD925-EBDE-4DCB-882B-3682B24E6666}" srcOrd="0" destOrd="0" presId="urn:microsoft.com/office/officeart/2005/8/layout/matrix1"/>
    <dgm:cxn modelId="{64318080-A2E2-441C-826D-2CD60EFC4ED3}" type="presOf" srcId="{9A449F55-414A-4FB6-9077-EF989343F7A7}" destId="{3678BFF3-0460-49EA-BE32-1D8E9D381BE7}" srcOrd="0" destOrd="0" presId="urn:microsoft.com/office/officeart/2005/8/layout/matrix1"/>
    <dgm:cxn modelId="{538D4190-D8BC-4F6E-8180-AC661A0493FB}" srcId="{9A449F55-414A-4FB6-9077-EF989343F7A7}" destId="{51BC7D4E-F8D8-4330-8401-F068F3E0F063}" srcOrd="0" destOrd="0" parTransId="{1376142B-A9B8-4D79-B080-A8B55460833C}" sibTransId="{FE1D1A57-83C1-48B7-9F30-88F226EC03B5}"/>
    <dgm:cxn modelId="{E9713897-1293-4C8C-AF4A-4E263840D6A9}" srcId="{51BC7D4E-F8D8-4330-8401-F068F3E0F063}" destId="{EDCE814D-8845-4C12-8CFF-68D58798137B}" srcOrd="1" destOrd="0" parTransId="{C2054E74-9826-4CFA-861C-AFDF119652C0}" sibTransId="{7C59761E-765F-493F-B530-5A05CEE41736}"/>
    <dgm:cxn modelId="{1CC6FDA1-86B1-4B8C-85EB-5903A7CF0677}" type="presOf" srcId="{A97322E7-A3EA-4111-8EE0-E05F5FBC26FA}" destId="{0EB5F93E-D6EF-4279-B131-8889168648E2}" srcOrd="1" destOrd="0" presId="urn:microsoft.com/office/officeart/2005/8/layout/matrix1"/>
    <dgm:cxn modelId="{E06AA6A9-9B51-4E91-802A-ACB1D4811B41}" type="presOf" srcId="{866AD41C-B956-4EF9-BDB8-D1CA7D14B568}" destId="{ACBB953E-01C0-4D3C-A507-3AE42129E458}" srcOrd="1" destOrd="0" presId="urn:microsoft.com/office/officeart/2005/8/layout/matrix1"/>
    <dgm:cxn modelId="{564C9EAF-7801-4AF7-94A7-AEDE2C84FB65}" type="presOf" srcId="{51BC7D4E-F8D8-4330-8401-F068F3E0F063}" destId="{1A0D0C38-AEB6-43E9-99A2-65CEC6137067}" srcOrd="0" destOrd="0" presId="urn:microsoft.com/office/officeart/2005/8/layout/matrix1"/>
    <dgm:cxn modelId="{DE565AFA-EE9A-4AFA-8EB6-1CD74D656AD7}" type="presParOf" srcId="{3678BFF3-0460-49EA-BE32-1D8E9D381BE7}" destId="{6E653C30-FEDE-4D77-A35E-BB37E1183278}" srcOrd="0" destOrd="0" presId="urn:microsoft.com/office/officeart/2005/8/layout/matrix1"/>
    <dgm:cxn modelId="{2E80C80A-B611-4C28-B41E-CF29A180643A}" type="presParOf" srcId="{6E653C30-FEDE-4D77-A35E-BB37E1183278}" destId="{F982DAE4-9609-4730-9D58-89BFF7C2C94A}" srcOrd="0" destOrd="0" presId="urn:microsoft.com/office/officeart/2005/8/layout/matrix1"/>
    <dgm:cxn modelId="{A0BC6D8F-4ECB-4758-8DD2-E94AFF387155}" type="presParOf" srcId="{6E653C30-FEDE-4D77-A35E-BB37E1183278}" destId="{A6A3E826-1599-43EC-B1A2-2F232D2111DC}" srcOrd="1" destOrd="0" presId="urn:microsoft.com/office/officeart/2005/8/layout/matrix1"/>
    <dgm:cxn modelId="{3ABB4B66-514E-4B1A-A8E3-E00A72F646A8}" type="presParOf" srcId="{6E653C30-FEDE-4D77-A35E-BB37E1183278}" destId="{3850DABF-0173-46D4-B645-86BDD3815F26}" srcOrd="2" destOrd="0" presId="urn:microsoft.com/office/officeart/2005/8/layout/matrix1"/>
    <dgm:cxn modelId="{1E0EF22C-DF37-4DB8-9FF0-887CF352CFAF}" type="presParOf" srcId="{6E653C30-FEDE-4D77-A35E-BB37E1183278}" destId="{B09DF17B-FC67-4F0A-A54E-311DE49B7B43}" srcOrd="3" destOrd="0" presId="urn:microsoft.com/office/officeart/2005/8/layout/matrix1"/>
    <dgm:cxn modelId="{74AFA69B-8DEC-42AC-B1C7-327E96A0917D}" type="presParOf" srcId="{6E653C30-FEDE-4D77-A35E-BB37E1183278}" destId="{866B73D5-5634-4486-BDE8-970C60C70CDB}" srcOrd="4" destOrd="0" presId="urn:microsoft.com/office/officeart/2005/8/layout/matrix1"/>
    <dgm:cxn modelId="{2F989E12-6F93-4D63-B5BB-F3BC6EEF2A84}" type="presParOf" srcId="{6E653C30-FEDE-4D77-A35E-BB37E1183278}" destId="{0EB5F93E-D6EF-4279-B131-8889168648E2}" srcOrd="5" destOrd="0" presId="urn:microsoft.com/office/officeart/2005/8/layout/matrix1"/>
    <dgm:cxn modelId="{F0F05160-315A-431B-8279-46474397EF82}" type="presParOf" srcId="{6E653C30-FEDE-4D77-A35E-BB37E1183278}" destId="{8DCAD925-EBDE-4DCB-882B-3682B24E6666}" srcOrd="6" destOrd="0" presId="urn:microsoft.com/office/officeart/2005/8/layout/matrix1"/>
    <dgm:cxn modelId="{3E1895AB-3794-486A-B97A-47E74896A0F7}" type="presParOf" srcId="{6E653C30-FEDE-4D77-A35E-BB37E1183278}" destId="{ACBB953E-01C0-4D3C-A507-3AE42129E458}" srcOrd="7" destOrd="0" presId="urn:microsoft.com/office/officeart/2005/8/layout/matrix1"/>
    <dgm:cxn modelId="{D5498EC7-ACB3-4CDF-99C9-6658F83280DE}" type="presParOf" srcId="{3678BFF3-0460-49EA-BE32-1D8E9D381BE7}" destId="{1A0D0C38-AEB6-43E9-99A2-65CEC6137067}"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C55AFC-BEDA-401E-B339-A238ABAD6266}" type="doc">
      <dgm:prSet loTypeId="urn:microsoft.com/office/officeart/2005/8/layout/arrow3" loCatId="relationship" qsTypeId="urn:microsoft.com/office/officeart/2005/8/quickstyle/simple1" qsCatId="simple" csTypeId="urn:microsoft.com/office/officeart/2005/8/colors/colorful2" csCatId="colorful" phldr="1"/>
      <dgm:spPr/>
      <dgm:t>
        <a:bodyPr/>
        <a:lstStyle/>
        <a:p>
          <a:endParaRPr lang="en-US"/>
        </a:p>
      </dgm:t>
    </dgm:pt>
    <dgm:pt modelId="{CC85DDE8-E8AF-4A5A-9673-E895527ADA71}">
      <dgm:prSet phldrT="[Text]" custT="1"/>
      <dgm:spPr/>
      <dgm:t>
        <a:bodyPr/>
        <a:lstStyle/>
        <a:p>
          <a:r>
            <a:rPr lang="en-US" sz="2200" dirty="0">
              <a:solidFill>
                <a:schemeClr val="accent3">
                  <a:lumMod val="75000"/>
                </a:schemeClr>
              </a:solidFill>
            </a:rPr>
            <a:t>Acquire more years of crash data to address year-to-year variability </a:t>
          </a:r>
        </a:p>
      </dgm:t>
    </dgm:pt>
    <dgm:pt modelId="{740EF1DC-3C0C-4AB7-8C4F-D98CA20B9AF7}" type="parTrans" cxnId="{C5E35998-2B76-4466-A301-902844FAFCFA}">
      <dgm:prSet/>
      <dgm:spPr/>
      <dgm:t>
        <a:bodyPr/>
        <a:lstStyle/>
        <a:p>
          <a:endParaRPr lang="en-US"/>
        </a:p>
      </dgm:t>
    </dgm:pt>
    <dgm:pt modelId="{58D8E80E-2F1B-44F4-AD2E-CC042EA93F4F}" type="sibTrans" cxnId="{C5E35998-2B76-4466-A301-902844FAFCFA}">
      <dgm:prSet/>
      <dgm:spPr/>
      <dgm:t>
        <a:bodyPr/>
        <a:lstStyle/>
        <a:p>
          <a:endParaRPr lang="en-US"/>
        </a:p>
      </dgm:t>
    </dgm:pt>
    <dgm:pt modelId="{4EEA5A8D-F169-4642-989D-6A2EA7E743E4}">
      <dgm:prSet phldrT="[Text]" custT="1"/>
      <dgm:spPr/>
      <dgm:t>
        <a:bodyPr/>
        <a:lstStyle/>
        <a:p>
          <a:r>
            <a:rPr lang="en-US" sz="2200" dirty="0">
              <a:solidFill>
                <a:schemeClr val="accent2"/>
              </a:solidFill>
            </a:rPr>
            <a:t>Use fewer years of crash data due to changes in roadway features</a:t>
          </a:r>
        </a:p>
      </dgm:t>
    </dgm:pt>
    <dgm:pt modelId="{0E454A07-0B50-4D25-A38D-301B0DC5834D}" type="parTrans" cxnId="{10C8A580-9012-4B35-A933-D762F265BC27}">
      <dgm:prSet/>
      <dgm:spPr/>
      <dgm:t>
        <a:bodyPr/>
        <a:lstStyle/>
        <a:p>
          <a:endParaRPr lang="en-US"/>
        </a:p>
      </dgm:t>
    </dgm:pt>
    <dgm:pt modelId="{64B1DB93-CB17-4A02-9819-00B9FF380376}" type="sibTrans" cxnId="{10C8A580-9012-4B35-A933-D762F265BC27}">
      <dgm:prSet/>
      <dgm:spPr/>
      <dgm:t>
        <a:bodyPr/>
        <a:lstStyle/>
        <a:p>
          <a:endParaRPr lang="en-US"/>
        </a:p>
      </dgm:t>
    </dgm:pt>
    <dgm:pt modelId="{7C6D2351-70F1-4920-A542-5072ED76FA68}" type="pres">
      <dgm:prSet presAssocID="{78C55AFC-BEDA-401E-B339-A238ABAD6266}" presName="compositeShape" presStyleCnt="0">
        <dgm:presLayoutVars>
          <dgm:chMax val="2"/>
          <dgm:dir/>
          <dgm:resizeHandles val="exact"/>
        </dgm:presLayoutVars>
      </dgm:prSet>
      <dgm:spPr/>
    </dgm:pt>
    <dgm:pt modelId="{EC35C6A6-8EC3-441D-B9C4-186018CF781A}" type="pres">
      <dgm:prSet presAssocID="{78C55AFC-BEDA-401E-B339-A238ABAD6266}" presName="divider" presStyleLbl="fgShp" presStyleIdx="0" presStyleCnt="1"/>
      <dgm:spPr>
        <a:solidFill>
          <a:schemeClr val="accent5">
            <a:lumMod val="75000"/>
          </a:schemeClr>
        </a:solidFill>
        <a:ln w="0"/>
      </dgm:spPr>
    </dgm:pt>
    <dgm:pt modelId="{456D963B-2812-455C-92FE-9420812472D3}" type="pres">
      <dgm:prSet presAssocID="{CC85DDE8-E8AF-4A5A-9673-E895527ADA71}" presName="downArrow" presStyleLbl="node1" presStyleIdx="0" presStyleCnt="2"/>
      <dgm:spPr/>
    </dgm:pt>
    <dgm:pt modelId="{9CE21634-8F7F-46CE-B110-19A2789AA877}" type="pres">
      <dgm:prSet presAssocID="{CC85DDE8-E8AF-4A5A-9673-E895527ADA71}" presName="downArrowText" presStyleLbl="revTx" presStyleIdx="0" presStyleCnt="2" custScaleX="121058" custLinFactNeighborX="15697" custLinFactNeighborY="6743">
        <dgm:presLayoutVars>
          <dgm:bulletEnabled val="1"/>
        </dgm:presLayoutVars>
      </dgm:prSet>
      <dgm:spPr/>
    </dgm:pt>
    <dgm:pt modelId="{B54431B2-1361-4388-91FF-C2E3B2CDDF0F}" type="pres">
      <dgm:prSet presAssocID="{4EEA5A8D-F169-4642-989D-6A2EA7E743E4}" presName="upArrow" presStyleLbl="node1" presStyleIdx="1" presStyleCnt="2"/>
      <dgm:spPr/>
    </dgm:pt>
    <dgm:pt modelId="{E4D37234-FABB-4418-A142-D71AF4F1AD36}" type="pres">
      <dgm:prSet presAssocID="{4EEA5A8D-F169-4642-989D-6A2EA7E743E4}" presName="upArrowText" presStyleLbl="revTx" presStyleIdx="1" presStyleCnt="2" custScaleX="122819" custLinFactNeighborX="-7848" custLinFactNeighborY="-4644">
        <dgm:presLayoutVars>
          <dgm:bulletEnabled val="1"/>
        </dgm:presLayoutVars>
      </dgm:prSet>
      <dgm:spPr/>
    </dgm:pt>
  </dgm:ptLst>
  <dgm:cxnLst>
    <dgm:cxn modelId="{87BCD143-0C8C-4CFA-921F-CF21851AE42B}" type="presOf" srcId="{78C55AFC-BEDA-401E-B339-A238ABAD6266}" destId="{7C6D2351-70F1-4920-A542-5072ED76FA68}" srcOrd="0" destOrd="0" presId="urn:microsoft.com/office/officeart/2005/8/layout/arrow3"/>
    <dgm:cxn modelId="{10C8A580-9012-4B35-A933-D762F265BC27}" srcId="{78C55AFC-BEDA-401E-B339-A238ABAD6266}" destId="{4EEA5A8D-F169-4642-989D-6A2EA7E743E4}" srcOrd="1" destOrd="0" parTransId="{0E454A07-0B50-4D25-A38D-301B0DC5834D}" sibTransId="{64B1DB93-CB17-4A02-9819-00B9FF380376}"/>
    <dgm:cxn modelId="{C5E35998-2B76-4466-A301-902844FAFCFA}" srcId="{78C55AFC-BEDA-401E-B339-A238ABAD6266}" destId="{CC85DDE8-E8AF-4A5A-9673-E895527ADA71}" srcOrd="0" destOrd="0" parTransId="{740EF1DC-3C0C-4AB7-8C4F-D98CA20B9AF7}" sibTransId="{58D8E80E-2F1B-44F4-AD2E-CC042EA93F4F}"/>
    <dgm:cxn modelId="{293855B7-A3CB-427E-9EB0-F03F5C15C74B}" type="presOf" srcId="{4EEA5A8D-F169-4642-989D-6A2EA7E743E4}" destId="{E4D37234-FABB-4418-A142-D71AF4F1AD36}" srcOrd="0" destOrd="0" presId="urn:microsoft.com/office/officeart/2005/8/layout/arrow3"/>
    <dgm:cxn modelId="{445A16DA-B22D-48C1-B58F-A8E13547E633}" type="presOf" srcId="{CC85DDE8-E8AF-4A5A-9673-E895527ADA71}" destId="{9CE21634-8F7F-46CE-B110-19A2789AA877}" srcOrd="0" destOrd="0" presId="urn:microsoft.com/office/officeart/2005/8/layout/arrow3"/>
    <dgm:cxn modelId="{EFF82537-3324-41A0-80C4-0C2C58B89D43}" type="presParOf" srcId="{7C6D2351-70F1-4920-A542-5072ED76FA68}" destId="{EC35C6A6-8EC3-441D-B9C4-186018CF781A}" srcOrd="0" destOrd="0" presId="urn:microsoft.com/office/officeart/2005/8/layout/arrow3"/>
    <dgm:cxn modelId="{D061CEF0-DF05-48B8-A88E-E29BD64CC55E}" type="presParOf" srcId="{7C6D2351-70F1-4920-A542-5072ED76FA68}" destId="{456D963B-2812-455C-92FE-9420812472D3}" srcOrd="1" destOrd="0" presId="urn:microsoft.com/office/officeart/2005/8/layout/arrow3"/>
    <dgm:cxn modelId="{832F0731-5535-49E4-8FFD-83B285F4B078}" type="presParOf" srcId="{7C6D2351-70F1-4920-A542-5072ED76FA68}" destId="{9CE21634-8F7F-46CE-B110-19A2789AA877}" srcOrd="2" destOrd="0" presId="urn:microsoft.com/office/officeart/2005/8/layout/arrow3"/>
    <dgm:cxn modelId="{0E0C8100-FEB7-413A-B301-8AE24AC339C3}" type="presParOf" srcId="{7C6D2351-70F1-4920-A542-5072ED76FA68}" destId="{B54431B2-1361-4388-91FF-C2E3B2CDDF0F}" srcOrd="3" destOrd="0" presId="urn:microsoft.com/office/officeart/2005/8/layout/arrow3"/>
    <dgm:cxn modelId="{939C1077-7AD3-4BAB-A79C-1B43BECB5889}" type="presParOf" srcId="{7C6D2351-70F1-4920-A542-5072ED76FA68}" destId="{E4D37234-FABB-4418-A142-D71AF4F1AD36}"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95C783-7519-4842-BC30-585C0D273792}" type="doc">
      <dgm:prSet loTypeId="urn:microsoft.com/office/officeart/2011/layout/HexagonRadial" loCatId="officeonline" qsTypeId="urn:microsoft.com/office/officeart/2005/8/quickstyle/simple1" qsCatId="simple" csTypeId="urn:microsoft.com/office/officeart/2005/8/colors/colorful3" csCatId="colorful" phldr="1"/>
      <dgm:spPr/>
      <dgm:t>
        <a:bodyPr/>
        <a:lstStyle/>
        <a:p>
          <a:endParaRPr lang="en-US"/>
        </a:p>
      </dgm:t>
    </dgm:pt>
    <dgm:pt modelId="{4B552C76-7A4E-40FF-BAE4-0766827DAA7E}">
      <dgm:prSet phldrT="[Text]" custT="1"/>
      <dgm:spPr/>
      <dgm:t>
        <a:bodyPr/>
        <a:lstStyle/>
        <a:p>
          <a:r>
            <a:rPr lang="en-US" sz="2000" dirty="0"/>
            <a:t>Data Sources</a:t>
          </a:r>
        </a:p>
      </dgm:t>
    </dgm:pt>
    <dgm:pt modelId="{298592FF-F9B8-4391-9F00-672656D61E98}" type="parTrans" cxnId="{27E14C8F-BE71-47E0-99C2-4E3900985A52}">
      <dgm:prSet/>
      <dgm:spPr/>
      <dgm:t>
        <a:bodyPr/>
        <a:lstStyle/>
        <a:p>
          <a:endParaRPr lang="en-US" sz="2400"/>
        </a:p>
      </dgm:t>
    </dgm:pt>
    <dgm:pt modelId="{FAB5284B-A774-4394-966A-6C80A6A02894}" type="sibTrans" cxnId="{27E14C8F-BE71-47E0-99C2-4E3900985A52}">
      <dgm:prSet/>
      <dgm:spPr/>
      <dgm:t>
        <a:bodyPr/>
        <a:lstStyle/>
        <a:p>
          <a:endParaRPr lang="en-US" sz="2400"/>
        </a:p>
      </dgm:t>
    </dgm:pt>
    <dgm:pt modelId="{5CC5A9A7-AE6F-479F-B46C-BC0B8ECD0D8A}">
      <dgm:prSet phldrT="[Text]" custT="1"/>
      <dgm:spPr/>
      <dgm:t>
        <a:bodyPr/>
        <a:lstStyle/>
        <a:p>
          <a:r>
            <a:rPr lang="en-US" sz="2000" dirty="0"/>
            <a:t>eTraffic</a:t>
          </a:r>
        </a:p>
      </dgm:t>
    </dgm:pt>
    <dgm:pt modelId="{3DFF4344-A857-4EE7-BE8A-FC6B74D4AB98}" type="parTrans" cxnId="{36CDFD47-B8C6-4858-AD45-DB1897B9A5E5}">
      <dgm:prSet/>
      <dgm:spPr/>
      <dgm:t>
        <a:bodyPr/>
        <a:lstStyle/>
        <a:p>
          <a:endParaRPr lang="en-US" sz="2400"/>
        </a:p>
      </dgm:t>
    </dgm:pt>
    <dgm:pt modelId="{C04579D4-21B7-4A68-8E5C-87D4AD19185E}" type="sibTrans" cxnId="{36CDFD47-B8C6-4858-AD45-DB1897B9A5E5}">
      <dgm:prSet/>
      <dgm:spPr/>
      <dgm:t>
        <a:bodyPr/>
        <a:lstStyle/>
        <a:p>
          <a:endParaRPr lang="en-US" sz="2400"/>
        </a:p>
      </dgm:t>
    </dgm:pt>
    <dgm:pt modelId="{EE0645A9-0E8D-48A5-B8B1-4008715A3FD2}">
      <dgm:prSet phldrT="[Text]" custT="1"/>
      <dgm:spPr/>
      <dgm:t>
        <a:bodyPr/>
        <a:lstStyle/>
        <a:p>
          <a:r>
            <a:rPr lang="en-US" sz="2000" dirty="0"/>
            <a:t>RCI</a:t>
          </a:r>
        </a:p>
      </dgm:t>
    </dgm:pt>
    <dgm:pt modelId="{9B5E180D-9CE1-4C31-8536-6CF80C700392}" type="parTrans" cxnId="{335B1798-43DE-40C8-9255-3E88EA6D5FD5}">
      <dgm:prSet/>
      <dgm:spPr/>
      <dgm:t>
        <a:bodyPr/>
        <a:lstStyle/>
        <a:p>
          <a:endParaRPr lang="en-US" sz="2400"/>
        </a:p>
      </dgm:t>
    </dgm:pt>
    <dgm:pt modelId="{98123B6A-B953-49E7-91D3-19C220C53C49}" type="sibTrans" cxnId="{335B1798-43DE-40C8-9255-3E88EA6D5FD5}">
      <dgm:prSet/>
      <dgm:spPr/>
      <dgm:t>
        <a:bodyPr/>
        <a:lstStyle/>
        <a:p>
          <a:endParaRPr lang="en-US" sz="2400"/>
        </a:p>
      </dgm:t>
    </dgm:pt>
    <dgm:pt modelId="{8EB3C111-F425-44EF-B9C8-836CE3D0977D}">
      <dgm:prSet phldrT="[Text]" custT="1"/>
      <dgm:spPr/>
      <dgm:t>
        <a:bodyPr/>
        <a:lstStyle/>
        <a:p>
          <a:r>
            <a:rPr lang="en-US" sz="2000" dirty="0"/>
            <a:t>FLARIS</a:t>
          </a:r>
        </a:p>
      </dgm:t>
    </dgm:pt>
    <dgm:pt modelId="{28AE9733-90CF-4E14-ACE4-16DC34E5CF5A}" type="parTrans" cxnId="{9F27EC98-04BA-41F5-9D27-A2315C0D0F8C}">
      <dgm:prSet/>
      <dgm:spPr/>
      <dgm:t>
        <a:bodyPr/>
        <a:lstStyle/>
        <a:p>
          <a:endParaRPr lang="en-US" sz="2400"/>
        </a:p>
      </dgm:t>
    </dgm:pt>
    <dgm:pt modelId="{7BE18B2B-DAB6-41F8-86BB-B30E0A5A8738}" type="sibTrans" cxnId="{9F27EC98-04BA-41F5-9D27-A2315C0D0F8C}">
      <dgm:prSet/>
      <dgm:spPr/>
      <dgm:t>
        <a:bodyPr/>
        <a:lstStyle/>
        <a:p>
          <a:endParaRPr lang="en-US" sz="2400"/>
        </a:p>
      </dgm:t>
    </dgm:pt>
    <dgm:pt modelId="{11B8D81F-7492-42AC-98FF-54C0386E403E}">
      <dgm:prSet phldrT="[Text]" custT="1"/>
      <dgm:spPr/>
      <dgm:t>
        <a:bodyPr/>
        <a:lstStyle/>
        <a:p>
          <a:r>
            <a:rPr lang="en-US" sz="2000" dirty="0"/>
            <a:t>Manual Data Collection</a:t>
          </a:r>
        </a:p>
      </dgm:t>
    </dgm:pt>
    <dgm:pt modelId="{3817B57F-A77D-41BB-B218-6F4D179E2556}" type="parTrans" cxnId="{371C253C-60A0-4866-9B25-DA56DCB5B707}">
      <dgm:prSet/>
      <dgm:spPr/>
      <dgm:t>
        <a:bodyPr/>
        <a:lstStyle/>
        <a:p>
          <a:endParaRPr lang="en-US" sz="2400"/>
        </a:p>
      </dgm:t>
    </dgm:pt>
    <dgm:pt modelId="{00DC2D5A-99B2-46D4-B2F7-171E832B8AED}" type="sibTrans" cxnId="{371C253C-60A0-4866-9B25-DA56DCB5B707}">
      <dgm:prSet/>
      <dgm:spPr/>
      <dgm:t>
        <a:bodyPr/>
        <a:lstStyle/>
        <a:p>
          <a:endParaRPr lang="en-US" sz="2400"/>
        </a:p>
      </dgm:t>
    </dgm:pt>
    <dgm:pt modelId="{EF27EFDE-202B-4811-B05F-EE44469D2C96}">
      <dgm:prSet phldrT="[Text]" custT="1"/>
      <dgm:spPr/>
      <dgm:t>
        <a:bodyPr/>
        <a:lstStyle/>
        <a:p>
          <a:r>
            <a:rPr lang="en-US" sz="2000" dirty="0"/>
            <a:t>APLUS imagery</a:t>
          </a:r>
        </a:p>
      </dgm:t>
    </dgm:pt>
    <dgm:pt modelId="{9BCF6910-B077-4970-81D3-892807719E8D}" type="parTrans" cxnId="{FFC0345E-3040-4DA7-9540-7774BDF87F41}">
      <dgm:prSet/>
      <dgm:spPr/>
      <dgm:t>
        <a:bodyPr/>
        <a:lstStyle/>
        <a:p>
          <a:endParaRPr lang="en-US" sz="2400"/>
        </a:p>
      </dgm:t>
    </dgm:pt>
    <dgm:pt modelId="{3347402D-7E82-4DB4-BC6D-841D3F2CBCC1}" type="sibTrans" cxnId="{FFC0345E-3040-4DA7-9540-7774BDF87F41}">
      <dgm:prSet/>
      <dgm:spPr/>
      <dgm:t>
        <a:bodyPr/>
        <a:lstStyle/>
        <a:p>
          <a:endParaRPr lang="en-US" sz="2400"/>
        </a:p>
      </dgm:t>
    </dgm:pt>
    <dgm:pt modelId="{78D827F8-EB56-48C5-AE05-F48048AE2717}">
      <dgm:prSet phldrT="[Text]" custT="1"/>
      <dgm:spPr/>
      <dgm:t>
        <a:bodyPr/>
        <a:lstStyle/>
        <a:p>
          <a:r>
            <a:rPr lang="en-US" sz="2000" dirty="0"/>
            <a:t>CARS </a:t>
          </a:r>
        </a:p>
        <a:p>
          <a:r>
            <a:rPr lang="en-US" sz="2000" dirty="0"/>
            <a:t>Signal 4 Analytics</a:t>
          </a:r>
        </a:p>
      </dgm:t>
    </dgm:pt>
    <dgm:pt modelId="{BACE8D19-27FC-42A1-8ADE-22E0DB9E0603}" type="parTrans" cxnId="{C134815D-A908-4B1A-8471-FC9DA39EBDD4}">
      <dgm:prSet/>
      <dgm:spPr/>
      <dgm:t>
        <a:bodyPr/>
        <a:lstStyle/>
        <a:p>
          <a:endParaRPr lang="en-US" sz="2400"/>
        </a:p>
      </dgm:t>
    </dgm:pt>
    <dgm:pt modelId="{78D864F5-99EA-45C9-AF88-B9E5E6934901}" type="sibTrans" cxnId="{C134815D-A908-4B1A-8471-FC9DA39EBDD4}">
      <dgm:prSet/>
      <dgm:spPr/>
      <dgm:t>
        <a:bodyPr/>
        <a:lstStyle/>
        <a:p>
          <a:endParaRPr lang="en-US" sz="2400"/>
        </a:p>
      </dgm:t>
    </dgm:pt>
    <dgm:pt modelId="{84A87C48-569D-4903-95CF-08032CB5864E}" type="pres">
      <dgm:prSet presAssocID="{C295C783-7519-4842-BC30-585C0D273792}" presName="Name0" presStyleCnt="0">
        <dgm:presLayoutVars>
          <dgm:chMax val="1"/>
          <dgm:chPref val="1"/>
          <dgm:dir/>
          <dgm:animOne val="branch"/>
          <dgm:animLvl val="lvl"/>
        </dgm:presLayoutVars>
      </dgm:prSet>
      <dgm:spPr/>
    </dgm:pt>
    <dgm:pt modelId="{6F08B1BB-06ED-4ACA-A1CD-5586C0CBEB30}" type="pres">
      <dgm:prSet presAssocID="{4B552C76-7A4E-40FF-BAE4-0766827DAA7E}" presName="Parent" presStyleLbl="node0" presStyleIdx="0" presStyleCnt="1">
        <dgm:presLayoutVars>
          <dgm:chMax val="6"/>
          <dgm:chPref val="6"/>
        </dgm:presLayoutVars>
      </dgm:prSet>
      <dgm:spPr/>
    </dgm:pt>
    <dgm:pt modelId="{E0990A14-C3F7-407E-A987-C809D71168B5}" type="pres">
      <dgm:prSet presAssocID="{5CC5A9A7-AE6F-479F-B46C-BC0B8ECD0D8A}" presName="Accent1" presStyleCnt="0"/>
      <dgm:spPr/>
    </dgm:pt>
    <dgm:pt modelId="{929D9E9C-87A7-4A04-83C6-CD9287FD12F1}" type="pres">
      <dgm:prSet presAssocID="{5CC5A9A7-AE6F-479F-B46C-BC0B8ECD0D8A}" presName="Accent" presStyleLbl="bgShp" presStyleIdx="0" presStyleCnt="6"/>
      <dgm:spPr/>
    </dgm:pt>
    <dgm:pt modelId="{BB562E4F-466D-474B-BE2A-CE0BDFAE90EA}" type="pres">
      <dgm:prSet presAssocID="{5CC5A9A7-AE6F-479F-B46C-BC0B8ECD0D8A}" presName="Child1" presStyleLbl="node1" presStyleIdx="0" presStyleCnt="6">
        <dgm:presLayoutVars>
          <dgm:chMax val="0"/>
          <dgm:chPref val="0"/>
          <dgm:bulletEnabled val="1"/>
        </dgm:presLayoutVars>
      </dgm:prSet>
      <dgm:spPr/>
    </dgm:pt>
    <dgm:pt modelId="{44347237-47C4-42AE-A417-C02640E51211}" type="pres">
      <dgm:prSet presAssocID="{EE0645A9-0E8D-48A5-B8B1-4008715A3FD2}" presName="Accent2" presStyleCnt="0"/>
      <dgm:spPr/>
    </dgm:pt>
    <dgm:pt modelId="{8D8976A5-C2DD-4EDB-84F4-895E79D7F983}" type="pres">
      <dgm:prSet presAssocID="{EE0645A9-0E8D-48A5-B8B1-4008715A3FD2}" presName="Accent" presStyleLbl="bgShp" presStyleIdx="1" presStyleCnt="6"/>
      <dgm:spPr>
        <a:noFill/>
      </dgm:spPr>
    </dgm:pt>
    <dgm:pt modelId="{6F628AF4-239B-4AB4-9831-7AF32DB25F13}" type="pres">
      <dgm:prSet presAssocID="{EE0645A9-0E8D-48A5-B8B1-4008715A3FD2}" presName="Child2" presStyleLbl="node1" presStyleIdx="1" presStyleCnt="6">
        <dgm:presLayoutVars>
          <dgm:chMax val="0"/>
          <dgm:chPref val="0"/>
          <dgm:bulletEnabled val="1"/>
        </dgm:presLayoutVars>
      </dgm:prSet>
      <dgm:spPr/>
    </dgm:pt>
    <dgm:pt modelId="{D28A0AB3-F7A0-438E-9898-16AD3D83FD34}" type="pres">
      <dgm:prSet presAssocID="{8EB3C111-F425-44EF-B9C8-836CE3D0977D}" presName="Accent3" presStyleCnt="0"/>
      <dgm:spPr/>
    </dgm:pt>
    <dgm:pt modelId="{05BA192B-AB7A-4E5D-BE5B-D807D671D4A5}" type="pres">
      <dgm:prSet presAssocID="{8EB3C111-F425-44EF-B9C8-836CE3D0977D}" presName="Accent" presStyleLbl="bgShp" presStyleIdx="2" presStyleCnt="6"/>
      <dgm:spPr>
        <a:noFill/>
      </dgm:spPr>
    </dgm:pt>
    <dgm:pt modelId="{00F98F93-0B08-427F-BC36-DDC25380311D}" type="pres">
      <dgm:prSet presAssocID="{8EB3C111-F425-44EF-B9C8-836CE3D0977D}" presName="Child3" presStyleLbl="node1" presStyleIdx="2" presStyleCnt="6">
        <dgm:presLayoutVars>
          <dgm:chMax val="0"/>
          <dgm:chPref val="0"/>
          <dgm:bulletEnabled val="1"/>
        </dgm:presLayoutVars>
      </dgm:prSet>
      <dgm:spPr/>
    </dgm:pt>
    <dgm:pt modelId="{89CB0259-7B7C-4F53-8D40-422540B72252}" type="pres">
      <dgm:prSet presAssocID="{11B8D81F-7492-42AC-98FF-54C0386E403E}" presName="Accent4" presStyleCnt="0"/>
      <dgm:spPr/>
    </dgm:pt>
    <dgm:pt modelId="{E1A8C81A-5D9A-4583-B4C5-879E9A8C5C3D}" type="pres">
      <dgm:prSet presAssocID="{11B8D81F-7492-42AC-98FF-54C0386E403E}" presName="Accent" presStyleLbl="bgShp" presStyleIdx="3" presStyleCnt="6"/>
      <dgm:spPr>
        <a:noFill/>
      </dgm:spPr>
    </dgm:pt>
    <dgm:pt modelId="{A8B54AE4-CD1D-4846-ACF4-4647FC25D372}" type="pres">
      <dgm:prSet presAssocID="{11B8D81F-7492-42AC-98FF-54C0386E403E}" presName="Child4" presStyleLbl="node1" presStyleIdx="3" presStyleCnt="6" custScaleX="104753">
        <dgm:presLayoutVars>
          <dgm:chMax val="0"/>
          <dgm:chPref val="0"/>
          <dgm:bulletEnabled val="1"/>
        </dgm:presLayoutVars>
      </dgm:prSet>
      <dgm:spPr/>
    </dgm:pt>
    <dgm:pt modelId="{042448B0-D290-4CBF-B9C7-EAD0666776CC}" type="pres">
      <dgm:prSet presAssocID="{EF27EFDE-202B-4811-B05F-EE44469D2C96}" presName="Accent5" presStyleCnt="0"/>
      <dgm:spPr/>
    </dgm:pt>
    <dgm:pt modelId="{8F94C8C1-4D6D-4C29-9B26-9303C90F6AC1}" type="pres">
      <dgm:prSet presAssocID="{EF27EFDE-202B-4811-B05F-EE44469D2C96}" presName="Accent" presStyleLbl="bgShp" presStyleIdx="4" presStyleCnt="6"/>
      <dgm:spPr>
        <a:noFill/>
      </dgm:spPr>
    </dgm:pt>
    <dgm:pt modelId="{81B1A74F-9452-44F3-A949-3CEA80F8F28B}" type="pres">
      <dgm:prSet presAssocID="{EF27EFDE-202B-4811-B05F-EE44469D2C96}" presName="Child5" presStyleLbl="node1" presStyleIdx="4" presStyleCnt="6">
        <dgm:presLayoutVars>
          <dgm:chMax val="0"/>
          <dgm:chPref val="0"/>
          <dgm:bulletEnabled val="1"/>
        </dgm:presLayoutVars>
      </dgm:prSet>
      <dgm:spPr/>
    </dgm:pt>
    <dgm:pt modelId="{F49A3B05-75A5-4B48-ADF6-EB7B653AF52F}" type="pres">
      <dgm:prSet presAssocID="{78D827F8-EB56-48C5-AE05-F48048AE2717}" presName="Accent6" presStyleCnt="0"/>
      <dgm:spPr/>
    </dgm:pt>
    <dgm:pt modelId="{E05D563D-1622-4405-9689-91EBB61D79A6}" type="pres">
      <dgm:prSet presAssocID="{78D827F8-EB56-48C5-AE05-F48048AE2717}" presName="Accent" presStyleLbl="bgShp" presStyleIdx="5" presStyleCnt="6"/>
      <dgm:spPr>
        <a:noFill/>
      </dgm:spPr>
    </dgm:pt>
    <dgm:pt modelId="{7F5E8F44-45E0-4D21-B610-F321943BDD4F}" type="pres">
      <dgm:prSet presAssocID="{78D827F8-EB56-48C5-AE05-F48048AE2717}" presName="Child6" presStyleLbl="node1" presStyleIdx="5" presStyleCnt="6">
        <dgm:presLayoutVars>
          <dgm:chMax val="0"/>
          <dgm:chPref val="0"/>
          <dgm:bulletEnabled val="1"/>
        </dgm:presLayoutVars>
      </dgm:prSet>
      <dgm:spPr/>
    </dgm:pt>
  </dgm:ptLst>
  <dgm:cxnLst>
    <dgm:cxn modelId="{E96E6E37-180F-463B-B8FC-CE1BCDCED7DF}" type="presOf" srcId="{4B552C76-7A4E-40FF-BAE4-0766827DAA7E}" destId="{6F08B1BB-06ED-4ACA-A1CD-5586C0CBEB30}" srcOrd="0" destOrd="0" presId="urn:microsoft.com/office/officeart/2011/layout/HexagonRadial"/>
    <dgm:cxn modelId="{371C253C-60A0-4866-9B25-DA56DCB5B707}" srcId="{4B552C76-7A4E-40FF-BAE4-0766827DAA7E}" destId="{11B8D81F-7492-42AC-98FF-54C0386E403E}" srcOrd="3" destOrd="0" parTransId="{3817B57F-A77D-41BB-B218-6F4D179E2556}" sibTransId="{00DC2D5A-99B2-46D4-B2F7-171E832B8AED}"/>
    <dgm:cxn modelId="{C134815D-A908-4B1A-8471-FC9DA39EBDD4}" srcId="{4B552C76-7A4E-40FF-BAE4-0766827DAA7E}" destId="{78D827F8-EB56-48C5-AE05-F48048AE2717}" srcOrd="5" destOrd="0" parTransId="{BACE8D19-27FC-42A1-8ADE-22E0DB9E0603}" sibTransId="{78D864F5-99EA-45C9-AF88-B9E5E6934901}"/>
    <dgm:cxn modelId="{FFC0345E-3040-4DA7-9540-7774BDF87F41}" srcId="{4B552C76-7A4E-40FF-BAE4-0766827DAA7E}" destId="{EF27EFDE-202B-4811-B05F-EE44469D2C96}" srcOrd="4" destOrd="0" parTransId="{9BCF6910-B077-4970-81D3-892807719E8D}" sibTransId="{3347402D-7E82-4DB4-BC6D-841D3F2CBCC1}"/>
    <dgm:cxn modelId="{79B37947-FCA3-4D6C-9AF9-98443BFC7676}" type="presOf" srcId="{11B8D81F-7492-42AC-98FF-54C0386E403E}" destId="{A8B54AE4-CD1D-4846-ACF4-4647FC25D372}" srcOrd="0" destOrd="0" presId="urn:microsoft.com/office/officeart/2011/layout/HexagonRadial"/>
    <dgm:cxn modelId="{36CDFD47-B8C6-4858-AD45-DB1897B9A5E5}" srcId="{4B552C76-7A4E-40FF-BAE4-0766827DAA7E}" destId="{5CC5A9A7-AE6F-479F-B46C-BC0B8ECD0D8A}" srcOrd="0" destOrd="0" parTransId="{3DFF4344-A857-4EE7-BE8A-FC6B74D4AB98}" sibTransId="{C04579D4-21B7-4A68-8E5C-87D4AD19185E}"/>
    <dgm:cxn modelId="{27E14C8F-BE71-47E0-99C2-4E3900985A52}" srcId="{C295C783-7519-4842-BC30-585C0D273792}" destId="{4B552C76-7A4E-40FF-BAE4-0766827DAA7E}" srcOrd="0" destOrd="0" parTransId="{298592FF-F9B8-4391-9F00-672656D61E98}" sibTransId="{FAB5284B-A774-4394-966A-6C80A6A02894}"/>
    <dgm:cxn modelId="{335B1798-43DE-40C8-9255-3E88EA6D5FD5}" srcId="{4B552C76-7A4E-40FF-BAE4-0766827DAA7E}" destId="{EE0645A9-0E8D-48A5-B8B1-4008715A3FD2}" srcOrd="1" destOrd="0" parTransId="{9B5E180D-9CE1-4C31-8536-6CF80C700392}" sibTransId="{98123B6A-B953-49E7-91D3-19C220C53C49}"/>
    <dgm:cxn modelId="{9F27EC98-04BA-41F5-9D27-A2315C0D0F8C}" srcId="{4B552C76-7A4E-40FF-BAE4-0766827DAA7E}" destId="{8EB3C111-F425-44EF-B9C8-836CE3D0977D}" srcOrd="2" destOrd="0" parTransId="{28AE9733-90CF-4E14-ACE4-16DC34E5CF5A}" sibTransId="{7BE18B2B-DAB6-41F8-86BB-B30E0A5A8738}"/>
    <dgm:cxn modelId="{641B0399-2528-4854-BFE2-EC1C9EA1F5BE}" type="presOf" srcId="{78D827F8-EB56-48C5-AE05-F48048AE2717}" destId="{7F5E8F44-45E0-4D21-B610-F321943BDD4F}" srcOrd="0" destOrd="0" presId="urn:microsoft.com/office/officeart/2011/layout/HexagonRadial"/>
    <dgm:cxn modelId="{46D544BB-87D2-4A4E-9E60-41D60805A3F0}" type="presOf" srcId="{EF27EFDE-202B-4811-B05F-EE44469D2C96}" destId="{81B1A74F-9452-44F3-A949-3CEA80F8F28B}" srcOrd="0" destOrd="0" presId="urn:microsoft.com/office/officeart/2011/layout/HexagonRadial"/>
    <dgm:cxn modelId="{FDD5FDC2-2E18-49A3-92C1-4F2DA9941778}" type="presOf" srcId="{5CC5A9A7-AE6F-479F-B46C-BC0B8ECD0D8A}" destId="{BB562E4F-466D-474B-BE2A-CE0BDFAE90EA}" srcOrd="0" destOrd="0" presId="urn:microsoft.com/office/officeart/2011/layout/HexagonRadial"/>
    <dgm:cxn modelId="{9E1519F6-8404-40A1-B8AE-054DD7C8558B}" type="presOf" srcId="{EE0645A9-0E8D-48A5-B8B1-4008715A3FD2}" destId="{6F628AF4-239B-4AB4-9831-7AF32DB25F13}" srcOrd="0" destOrd="0" presId="urn:microsoft.com/office/officeart/2011/layout/HexagonRadial"/>
    <dgm:cxn modelId="{4529B4F9-2BC4-4AC3-99DD-D035D0928AA8}" type="presOf" srcId="{8EB3C111-F425-44EF-B9C8-836CE3D0977D}" destId="{00F98F93-0B08-427F-BC36-DDC25380311D}" srcOrd="0" destOrd="0" presId="urn:microsoft.com/office/officeart/2011/layout/HexagonRadial"/>
    <dgm:cxn modelId="{8253F9FD-DE0E-4CE9-ADBD-9B491019BC82}" type="presOf" srcId="{C295C783-7519-4842-BC30-585C0D273792}" destId="{84A87C48-569D-4903-95CF-08032CB5864E}" srcOrd="0" destOrd="0" presId="urn:microsoft.com/office/officeart/2011/layout/HexagonRadial"/>
    <dgm:cxn modelId="{A62C6A72-5320-4CC5-9601-1B682B58E247}" type="presParOf" srcId="{84A87C48-569D-4903-95CF-08032CB5864E}" destId="{6F08B1BB-06ED-4ACA-A1CD-5586C0CBEB30}" srcOrd="0" destOrd="0" presId="urn:microsoft.com/office/officeart/2011/layout/HexagonRadial"/>
    <dgm:cxn modelId="{8879AA3D-B708-4798-BBEE-F6ED5C9AFA89}" type="presParOf" srcId="{84A87C48-569D-4903-95CF-08032CB5864E}" destId="{E0990A14-C3F7-407E-A987-C809D71168B5}" srcOrd="1" destOrd="0" presId="urn:microsoft.com/office/officeart/2011/layout/HexagonRadial"/>
    <dgm:cxn modelId="{A330EAF5-3A7C-41A9-9CE1-21F21F563D4B}" type="presParOf" srcId="{E0990A14-C3F7-407E-A987-C809D71168B5}" destId="{929D9E9C-87A7-4A04-83C6-CD9287FD12F1}" srcOrd="0" destOrd="0" presId="urn:microsoft.com/office/officeart/2011/layout/HexagonRadial"/>
    <dgm:cxn modelId="{1923534F-85FF-4CFC-A81D-173C10C3142E}" type="presParOf" srcId="{84A87C48-569D-4903-95CF-08032CB5864E}" destId="{BB562E4F-466D-474B-BE2A-CE0BDFAE90EA}" srcOrd="2" destOrd="0" presId="urn:microsoft.com/office/officeart/2011/layout/HexagonRadial"/>
    <dgm:cxn modelId="{F5C685A1-57D6-4C07-AAB6-EB34685B133F}" type="presParOf" srcId="{84A87C48-569D-4903-95CF-08032CB5864E}" destId="{44347237-47C4-42AE-A417-C02640E51211}" srcOrd="3" destOrd="0" presId="urn:microsoft.com/office/officeart/2011/layout/HexagonRadial"/>
    <dgm:cxn modelId="{18B31E3F-2FD3-4468-A445-001967FDCBED}" type="presParOf" srcId="{44347237-47C4-42AE-A417-C02640E51211}" destId="{8D8976A5-C2DD-4EDB-84F4-895E79D7F983}" srcOrd="0" destOrd="0" presId="urn:microsoft.com/office/officeart/2011/layout/HexagonRadial"/>
    <dgm:cxn modelId="{CF151C96-AC1D-49B9-AC7C-9266597E5178}" type="presParOf" srcId="{84A87C48-569D-4903-95CF-08032CB5864E}" destId="{6F628AF4-239B-4AB4-9831-7AF32DB25F13}" srcOrd="4" destOrd="0" presId="urn:microsoft.com/office/officeart/2011/layout/HexagonRadial"/>
    <dgm:cxn modelId="{93183504-F43A-4BFC-A33C-61F804EAA9BD}" type="presParOf" srcId="{84A87C48-569D-4903-95CF-08032CB5864E}" destId="{D28A0AB3-F7A0-438E-9898-16AD3D83FD34}" srcOrd="5" destOrd="0" presId="urn:microsoft.com/office/officeart/2011/layout/HexagonRadial"/>
    <dgm:cxn modelId="{B1C7DAF2-F576-4743-BB86-57EE41CD4965}" type="presParOf" srcId="{D28A0AB3-F7A0-438E-9898-16AD3D83FD34}" destId="{05BA192B-AB7A-4E5D-BE5B-D807D671D4A5}" srcOrd="0" destOrd="0" presId="urn:microsoft.com/office/officeart/2011/layout/HexagonRadial"/>
    <dgm:cxn modelId="{47C3DE4F-BECF-40C4-B6DB-73591199C562}" type="presParOf" srcId="{84A87C48-569D-4903-95CF-08032CB5864E}" destId="{00F98F93-0B08-427F-BC36-DDC25380311D}" srcOrd="6" destOrd="0" presId="urn:microsoft.com/office/officeart/2011/layout/HexagonRadial"/>
    <dgm:cxn modelId="{E59FECBA-337E-4DD1-B163-7A57EF10EB0F}" type="presParOf" srcId="{84A87C48-569D-4903-95CF-08032CB5864E}" destId="{89CB0259-7B7C-4F53-8D40-422540B72252}" srcOrd="7" destOrd="0" presId="urn:microsoft.com/office/officeart/2011/layout/HexagonRadial"/>
    <dgm:cxn modelId="{DD82E811-17DE-4173-BCCF-32EF14854ABB}" type="presParOf" srcId="{89CB0259-7B7C-4F53-8D40-422540B72252}" destId="{E1A8C81A-5D9A-4583-B4C5-879E9A8C5C3D}" srcOrd="0" destOrd="0" presId="urn:microsoft.com/office/officeart/2011/layout/HexagonRadial"/>
    <dgm:cxn modelId="{B2D4942F-9E85-47C8-986E-5A689BFEF2B7}" type="presParOf" srcId="{84A87C48-569D-4903-95CF-08032CB5864E}" destId="{A8B54AE4-CD1D-4846-ACF4-4647FC25D372}" srcOrd="8" destOrd="0" presId="urn:microsoft.com/office/officeart/2011/layout/HexagonRadial"/>
    <dgm:cxn modelId="{B4685428-E1E4-4C6F-8A8C-9DDEB1B2D378}" type="presParOf" srcId="{84A87C48-569D-4903-95CF-08032CB5864E}" destId="{042448B0-D290-4CBF-B9C7-EAD0666776CC}" srcOrd="9" destOrd="0" presId="urn:microsoft.com/office/officeart/2011/layout/HexagonRadial"/>
    <dgm:cxn modelId="{747B21DE-4826-4E4E-95F5-51E5C8327DAB}" type="presParOf" srcId="{042448B0-D290-4CBF-B9C7-EAD0666776CC}" destId="{8F94C8C1-4D6D-4C29-9B26-9303C90F6AC1}" srcOrd="0" destOrd="0" presId="urn:microsoft.com/office/officeart/2011/layout/HexagonRadial"/>
    <dgm:cxn modelId="{9DF5C6C5-4501-428B-B0C7-52DD75C66E75}" type="presParOf" srcId="{84A87C48-569D-4903-95CF-08032CB5864E}" destId="{81B1A74F-9452-44F3-A949-3CEA80F8F28B}" srcOrd="10" destOrd="0" presId="urn:microsoft.com/office/officeart/2011/layout/HexagonRadial"/>
    <dgm:cxn modelId="{F4329E43-C78E-4F15-AF11-B1F2FA61B91A}" type="presParOf" srcId="{84A87C48-569D-4903-95CF-08032CB5864E}" destId="{F49A3B05-75A5-4B48-ADF6-EB7B653AF52F}" srcOrd="11" destOrd="0" presId="urn:microsoft.com/office/officeart/2011/layout/HexagonRadial"/>
    <dgm:cxn modelId="{9CC5C646-33A5-4BC9-8BFE-3C3FCA6CC2C7}" type="presParOf" srcId="{F49A3B05-75A5-4B48-ADF6-EB7B653AF52F}" destId="{E05D563D-1622-4405-9689-91EBB61D79A6}" srcOrd="0" destOrd="0" presId="urn:microsoft.com/office/officeart/2011/layout/HexagonRadial"/>
    <dgm:cxn modelId="{5B666353-44CD-4E5B-96B5-49E12353CCFE}" type="presParOf" srcId="{84A87C48-569D-4903-95CF-08032CB5864E}" destId="{7F5E8F44-45E0-4D21-B610-F321943BDD4F}"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FFDE07-26CB-4857-B5FE-5F9075312A9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0381B8A8-8FDC-4D59-B510-0CE4D50A72C4}">
      <dgm:prSet phldrT="[Text]" custT="1"/>
      <dgm:spPr/>
      <dgm:t>
        <a:bodyPr/>
        <a:lstStyle/>
        <a:p>
          <a:r>
            <a:rPr lang="en-US" sz="2800" dirty="0"/>
            <a:t>Microsoft SQL Server</a:t>
          </a:r>
        </a:p>
      </dgm:t>
    </dgm:pt>
    <dgm:pt modelId="{FB09484D-7D81-42F0-B859-70BC7FA7312D}" type="parTrans" cxnId="{569CA3E7-802D-419F-9E0F-F1878A00C6C9}">
      <dgm:prSet/>
      <dgm:spPr/>
      <dgm:t>
        <a:bodyPr/>
        <a:lstStyle/>
        <a:p>
          <a:endParaRPr lang="en-US"/>
        </a:p>
      </dgm:t>
    </dgm:pt>
    <dgm:pt modelId="{1385559F-2E61-4510-BAF1-B7059926539D}" type="sibTrans" cxnId="{569CA3E7-802D-419F-9E0F-F1878A00C6C9}">
      <dgm:prSet/>
      <dgm:spPr/>
      <dgm:t>
        <a:bodyPr/>
        <a:lstStyle/>
        <a:p>
          <a:endParaRPr lang="en-US"/>
        </a:p>
      </dgm:t>
    </dgm:pt>
    <dgm:pt modelId="{E5387B0F-FDE5-42A2-A305-9FFE459D898E}">
      <dgm:prSet phldrT="[Text]" custT="1"/>
      <dgm:spPr/>
      <dgm:t>
        <a:bodyPr/>
        <a:lstStyle/>
        <a:p>
          <a:r>
            <a:rPr lang="en-US" sz="2800" dirty="0"/>
            <a:t>Spatial Analysis Tools (ArcGIS/QGIS)</a:t>
          </a:r>
        </a:p>
      </dgm:t>
    </dgm:pt>
    <dgm:pt modelId="{290420AE-CF4B-45B0-A1E1-430702C81F32}" type="parTrans" cxnId="{0E287DB5-F3E0-4B34-9B7B-2B110D494A98}">
      <dgm:prSet/>
      <dgm:spPr/>
      <dgm:t>
        <a:bodyPr/>
        <a:lstStyle/>
        <a:p>
          <a:endParaRPr lang="en-US"/>
        </a:p>
      </dgm:t>
    </dgm:pt>
    <dgm:pt modelId="{AC1300A3-315A-444A-964F-7A7F858A89F5}" type="sibTrans" cxnId="{0E287DB5-F3E0-4B34-9B7B-2B110D494A98}">
      <dgm:prSet/>
      <dgm:spPr/>
      <dgm:t>
        <a:bodyPr/>
        <a:lstStyle/>
        <a:p>
          <a:endParaRPr lang="en-US"/>
        </a:p>
      </dgm:t>
    </dgm:pt>
    <dgm:pt modelId="{BE207748-1FFF-4C83-87CF-F096BDFC97E6}">
      <dgm:prSet phldrT="[Text]" custT="1"/>
      <dgm:spPr/>
      <dgm:t>
        <a:bodyPr/>
        <a:lstStyle/>
        <a:p>
          <a:r>
            <a:rPr lang="en-US" sz="3000" dirty="0"/>
            <a:t>Statistical Analysis Tool (R)</a:t>
          </a:r>
        </a:p>
      </dgm:t>
    </dgm:pt>
    <dgm:pt modelId="{8655468F-4DB3-4F84-928A-262D120BAF60}" type="parTrans" cxnId="{1E76425F-CBAC-43C1-9E6B-6530FBAE6168}">
      <dgm:prSet/>
      <dgm:spPr/>
      <dgm:t>
        <a:bodyPr/>
        <a:lstStyle/>
        <a:p>
          <a:endParaRPr lang="en-US"/>
        </a:p>
      </dgm:t>
    </dgm:pt>
    <dgm:pt modelId="{25FA349C-7B49-4F8A-AD51-9A1F5BAEDA9A}" type="sibTrans" cxnId="{1E76425F-CBAC-43C1-9E6B-6530FBAE6168}">
      <dgm:prSet/>
      <dgm:spPr/>
      <dgm:t>
        <a:bodyPr/>
        <a:lstStyle/>
        <a:p>
          <a:endParaRPr lang="en-US"/>
        </a:p>
      </dgm:t>
    </dgm:pt>
    <dgm:pt modelId="{18850F22-CEA9-4B2F-9FE4-B71E42A1F4B9}">
      <dgm:prSet phldrT="[Text]" custT="1"/>
      <dgm:spPr/>
      <dgm:t>
        <a:bodyPr/>
        <a:lstStyle/>
        <a:p>
          <a:r>
            <a:rPr lang="en-US" sz="3000" dirty="0"/>
            <a:t>Power BI</a:t>
          </a:r>
        </a:p>
      </dgm:t>
    </dgm:pt>
    <dgm:pt modelId="{69487951-B0C4-4970-96BD-BFD1DF77E7A1}" type="parTrans" cxnId="{E714C612-C8DC-457C-A985-EF364D69908A}">
      <dgm:prSet/>
      <dgm:spPr/>
      <dgm:t>
        <a:bodyPr/>
        <a:lstStyle/>
        <a:p>
          <a:endParaRPr lang="en-US"/>
        </a:p>
      </dgm:t>
    </dgm:pt>
    <dgm:pt modelId="{5C399EB4-79E1-4BB5-9F4D-9986CE3E70CD}" type="sibTrans" cxnId="{E714C612-C8DC-457C-A985-EF364D69908A}">
      <dgm:prSet/>
      <dgm:spPr/>
      <dgm:t>
        <a:bodyPr/>
        <a:lstStyle/>
        <a:p>
          <a:endParaRPr lang="en-US"/>
        </a:p>
      </dgm:t>
    </dgm:pt>
    <dgm:pt modelId="{891CF281-DA07-4C90-9539-A362E3675F8D}">
      <dgm:prSet custT="1"/>
      <dgm:spPr/>
      <dgm:t>
        <a:bodyPr/>
        <a:lstStyle/>
        <a:p>
          <a:r>
            <a:rPr lang="en-US" sz="2800" dirty="0"/>
            <a:t>Azure DevOps, SharePoint</a:t>
          </a:r>
        </a:p>
      </dgm:t>
    </dgm:pt>
    <dgm:pt modelId="{EAAAEBD9-7020-4024-9B31-0C855A5DFE5A}" type="parTrans" cxnId="{6037E0F1-F7B9-4A39-BDBE-023B888F2A99}">
      <dgm:prSet/>
      <dgm:spPr/>
      <dgm:t>
        <a:bodyPr/>
        <a:lstStyle/>
        <a:p>
          <a:endParaRPr lang="en-US"/>
        </a:p>
      </dgm:t>
    </dgm:pt>
    <dgm:pt modelId="{0A0F19CC-A894-4BAE-B7FA-B564A12277C9}" type="sibTrans" cxnId="{6037E0F1-F7B9-4A39-BDBE-023B888F2A99}">
      <dgm:prSet/>
      <dgm:spPr/>
      <dgm:t>
        <a:bodyPr/>
        <a:lstStyle/>
        <a:p>
          <a:endParaRPr lang="en-US"/>
        </a:p>
      </dgm:t>
    </dgm:pt>
    <dgm:pt modelId="{BE5594F0-B640-4F10-B7B5-F6ADDD71234A}" type="pres">
      <dgm:prSet presAssocID="{67FFDE07-26CB-4857-B5FE-5F9075312A9F}" presName="linear" presStyleCnt="0">
        <dgm:presLayoutVars>
          <dgm:animLvl val="lvl"/>
          <dgm:resizeHandles val="exact"/>
        </dgm:presLayoutVars>
      </dgm:prSet>
      <dgm:spPr/>
    </dgm:pt>
    <dgm:pt modelId="{F69B6849-F5B1-4424-AC1B-E0B9480C7693}" type="pres">
      <dgm:prSet presAssocID="{0381B8A8-8FDC-4D59-B510-0CE4D50A72C4}" presName="parentText" presStyleLbl="node1" presStyleIdx="0" presStyleCnt="5" custScaleX="79025" custScaleY="64061" custLinFactNeighborX="-400" custLinFactNeighborY="23789">
        <dgm:presLayoutVars>
          <dgm:chMax val="0"/>
          <dgm:bulletEnabled val="1"/>
        </dgm:presLayoutVars>
      </dgm:prSet>
      <dgm:spPr/>
    </dgm:pt>
    <dgm:pt modelId="{255FDDC8-1A07-4375-A42A-E09F5ADB3416}" type="pres">
      <dgm:prSet presAssocID="{1385559F-2E61-4510-BAF1-B7059926539D}" presName="spacer" presStyleCnt="0"/>
      <dgm:spPr/>
    </dgm:pt>
    <dgm:pt modelId="{62C4CF53-F9FB-4ECC-9D40-3DC7A5F7626F}" type="pres">
      <dgm:prSet presAssocID="{E5387B0F-FDE5-42A2-A305-9FFE459D898E}" presName="parentText" presStyleLbl="node1" presStyleIdx="1" presStyleCnt="5" custScaleX="79025" custScaleY="62027" custLinFactNeighborX="-195" custLinFactNeighborY="-8069">
        <dgm:presLayoutVars>
          <dgm:chMax val="0"/>
          <dgm:bulletEnabled val="1"/>
        </dgm:presLayoutVars>
      </dgm:prSet>
      <dgm:spPr/>
    </dgm:pt>
    <dgm:pt modelId="{6448C025-25D5-476C-9E9F-2B5977802BCC}" type="pres">
      <dgm:prSet presAssocID="{AC1300A3-315A-444A-964F-7A7F858A89F5}" presName="spacer" presStyleCnt="0"/>
      <dgm:spPr/>
    </dgm:pt>
    <dgm:pt modelId="{38BF73A9-DDAF-4F3E-BC8A-00E5743951E8}" type="pres">
      <dgm:prSet presAssocID="{BE207748-1FFF-4C83-87CF-F096BDFC97E6}" presName="parentText" presStyleLbl="node1" presStyleIdx="2" presStyleCnt="5" custScaleX="78765" custScaleY="60118" custLinFactNeighborX="-65" custLinFactNeighborY="-28351">
        <dgm:presLayoutVars>
          <dgm:chMax val="0"/>
          <dgm:bulletEnabled val="1"/>
        </dgm:presLayoutVars>
      </dgm:prSet>
      <dgm:spPr/>
    </dgm:pt>
    <dgm:pt modelId="{DBF6C262-9CD6-4F84-A438-DD16D2ABA210}" type="pres">
      <dgm:prSet presAssocID="{25FA349C-7B49-4F8A-AD51-9A1F5BAEDA9A}" presName="spacer" presStyleCnt="0"/>
      <dgm:spPr/>
    </dgm:pt>
    <dgm:pt modelId="{DEC309C0-AE6F-408A-8DB2-2C7CD412FEB4}" type="pres">
      <dgm:prSet presAssocID="{891CF281-DA07-4C90-9539-A362E3675F8D}" presName="parentText" presStyleLbl="node1" presStyleIdx="3" presStyleCnt="5" custScaleX="78976" custScaleY="60118" custLinFactNeighborX="-171" custLinFactNeighborY="-50035">
        <dgm:presLayoutVars>
          <dgm:chMax val="0"/>
          <dgm:bulletEnabled val="1"/>
        </dgm:presLayoutVars>
      </dgm:prSet>
      <dgm:spPr/>
    </dgm:pt>
    <dgm:pt modelId="{F330FF90-0BF8-4FA2-A68D-A69CF3002867}" type="pres">
      <dgm:prSet presAssocID="{0A0F19CC-A894-4BAE-B7FA-B564A12277C9}" presName="spacer" presStyleCnt="0"/>
      <dgm:spPr/>
    </dgm:pt>
    <dgm:pt modelId="{B157C3FD-4208-40F8-AEFA-5177D6776B69}" type="pres">
      <dgm:prSet presAssocID="{18850F22-CEA9-4B2F-9FE4-B71E42A1F4B9}" presName="parentText" presStyleLbl="node1" presStyleIdx="4" presStyleCnt="5" custScaleX="78491" custScaleY="60118" custLinFactNeighborX="-667" custLinFactNeighborY="-65723">
        <dgm:presLayoutVars>
          <dgm:chMax val="0"/>
          <dgm:bulletEnabled val="1"/>
        </dgm:presLayoutVars>
      </dgm:prSet>
      <dgm:spPr/>
    </dgm:pt>
  </dgm:ptLst>
  <dgm:cxnLst>
    <dgm:cxn modelId="{E714C612-C8DC-457C-A985-EF364D69908A}" srcId="{67FFDE07-26CB-4857-B5FE-5F9075312A9F}" destId="{18850F22-CEA9-4B2F-9FE4-B71E42A1F4B9}" srcOrd="4" destOrd="0" parTransId="{69487951-B0C4-4970-96BD-BFD1DF77E7A1}" sibTransId="{5C399EB4-79E1-4BB5-9F4D-9986CE3E70CD}"/>
    <dgm:cxn modelId="{B42B6633-45DE-43EF-8D30-8B0F23E8147E}" type="presOf" srcId="{0381B8A8-8FDC-4D59-B510-0CE4D50A72C4}" destId="{F69B6849-F5B1-4424-AC1B-E0B9480C7693}" srcOrd="0" destOrd="0" presId="urn:microsoft.com/office/officeart/2005/8/layout/vList2"/>
    <dgm:cxn modelId="{1E76425F-CBAC-43C1-9E6B-6530FBAE6168}" srcId="{67FFDE07-26CB-4857-B5FE-5F9075312A9F}" destId="{BE207748-1FFF-4C83-87CF-F096BDFC97E6}" srcOrd="2" destOrd="0" parTransId="{8655468F-4DB3-4F84-928A-262D120BAF60}" sibTransId="{25FA349C-7B49-4F8A-AD51-9A1F5BAEDA9A}"/>
    <dgm:cxn modelId="{39E1E78E-8DA9-4110-B4C0-47CBB9918519}" type="presOf" srcId="{891CF281-DA07-4C90-9539-A362E3675F8D}" destId="{DEC309C0-AE6F-408A-8DB2-2C7CD412FEB4}" srcOrd="0" destOrd="0" presId="urn:microsoft.com/office/officeart/2005/8/layout/vList2"/>
    <dgm:cxn modelId="{A65AA0A7-B38B-404D-A334-D074C73537B8}" type="presOf" srcId="{E5387B0F-FDE5-42A2-A305-9FFE459D898E}" destId="{62C4CF53-F9FB-4ECC-9D40-3DC7A5F7626F}" srcOrd="0" destOrd="0" presId="urn:microsoft.com/office/officeart/2005/8/layout/vList2"/>
    <dgm:cxn modelId="{73112BAE-65C4-411C-8BD7-BD3FC857476D}" type="presOf" srcId="{BE207748-1FFF-4C83-87CF-F096BDFC97E6}" destId="{38BF73A9-DDAF-4F3E-BC8A-00E5743951E8}" srcOrd="0" destOrd="0" presId="urn:microsoft.com/office/officeart/2005/8/layout/vList2"/>
    <dgm:cxn modelId="{0E287DB5-F3E0-4B34-9B7B-2B110D494A98}" srcId="{67FFDE07-26CB-4857-B5FE-5F9075312A9F}" destId="{E5387B0F-FDE5-42A2-A305-9FFE459D898E}" srcOrd="1" destOrd="0" parTransId="{290420AE-CF4B-45B0-A1E1-430702C81F32}" sibTransId="{AC1300A3-315A-444A-964F-7A7F858A89F5}"/>
    <dgm:cxn modelId="{90EDB0BD-E324-4BE7-B557-D934277B8438}" type="presOf" srcId="{67FFDE07-26CB-4857-B5FE-5F9075312A9F}" destId="{BE5594F0-B640-4F10-B7B5-F6ADDD71234A}" srcOrd="0" destOrd="0" presId="urn:microsoft.com/office/officeart/2005/8/layout/vList2"/>
    <dgm:cxn modelId="{569CA3E7-802D-419F-9E0F-F1878A00C6C9}" srcId="{67FFDE07-26CB-4857-B5FE-5F9075312A9F}" destId="{0381B8A8-8FDC-4D59-B510-0CE4D50A72C4}" srcOrd="0" destOrd="0" parTransId="{FB09484D-7D81-42F0-B859-70BC7FA7312D}" sibTransId="{1385559F-2E61-4510-BAF1-B7059926539D}"/>
    <dgm:cxn modelId="{AE7047E9-91AB-4B14-9A0B-DE134476EDB5}" type="presOf" srcId="{18850F22-CEA9-4B2F-9FE4-B71E42A1F4B9}" destId="{B157C3FD-4208-40F8-AEFA-5177D6776B69}" srcOrd="0" destOrd="0" presId="urn:microsoft.com/office/officeart/2005/8/layout/vList2"/>
    <dgm:cxn modelId="{6037E0F1-F7B9-4A39-BDBE-023B888F2A99}" srcId="{67FFDE07-26CB-4857-B5FE-5F9075312A9F}" destId="{891CF281-DA07-4C90-9539-A362E3675F8D}" srcOrd="3" destOrd="0" parTransId="{EAAAEBD9-7020-4024-9B31-0C855A5DFE5A}" sibTransId="{0A0F19CC-A894-4BAE-B7FA-B564A12277C9}"/>
    <dgm:cxn modelId="{F6A7DF00-6440-44BB-8709-A67F1868C052}" type="presParOf" srcId="{BE5594F0-B640-4F10-B7B5-F6ADDD71234A}" destId="{F69B6849-F5B1-4424-AC1B-E0B9480C7693}" srcOrd="0" destOrd="0" presId="urn:microsoft.com/office/officeart/2005/8/layout/vList2"/>
    <dgm:cxn modelId="{22278A6D-99C4-4950-B306-6F8037757677}" type="presParOf" srcId="{BE5594F0-B640-4F10-B7B5-F6ADDD71234A}" destId="{255FDDC8-1A07-4375-A42A-E09F5ADB3416}" srcOrd="1" destOrd="0" presId="urn:microsoft.com/office/officeart/2005/8/layout/vList2"/>
    <dgm:cxn modelId="{0BCC465E-7A9A-46EE-9CB1-3051C2F99E7E}" type="presParOf" srcId="{BE5594F0-B640-4F10-B7B5-F6ADDD71234A}" destId="{62C4CF53-F9FB-4ECC-9D40-3DC7A5F7626F}" srcOrd="2" destOrd="0" presId="urn:microsoft.com/office/officeart/2005/8/layout/vList2"/>
    <dgm:cxn modelId="{B348A44F-F58F-43F5-B8DB-C998D46630CD}" type="presParOf" srcId="{BE5594F0-B640-4F10-B7B5-F6ADDD71234A}" destId="{6448C025-25D5-476C-9E9F-2B5977802BCC}" srcOrd="3" destOrd="0" presId="urn:microsoft.com/office/officeart/2005/8/layout/vList2"/>
    <dgm:cxn modelId="{59F3E53F-6C98-4F03-88E3-DF602E54F82C}" type="presParOf" srcId="{BE5594F0-B640-4F10-B7B5-F6ADDD71234A}" destId="{38BF73A9-DDAF-4F3E-BC8A-00E5743951E8}" srcOrd="4" destOrd="0" presId="urn:microsoft.com/office/officeart/2005/8/layout/vList2"/>
    <dgm:cxn modelId="{E4133745-B738-46A9-B4DA-61DEFF4CEA2D}" type="presParOf" srcId="{BE5594F0-B640-4F10-B7B5-F6ADDD71234A}" destId="{DBF6C262-9CD6-4F84-A438-DD16D2ABA210}" srcOrd="5" destOrd="0" presId="urn:microsoft.com/office/officeart/2005/8/layout/vList2"/>
    <dgm:cxn modelId="{C2463196-5FB7-4257-964F-263774C82E79}" type="presParOf" srcId="{BE5594F0-B640-4F10-B7B5-F6ADDD71234A}" destId="{DEC309C0-AE6F-408A-8DB2-2C7CD412FEB4}" srcOrd="6" destOrd="0" presId="urn:microsoft.com/office/officeart/2005/8/layout/vList2"/>
    <dgm:cxn modelId="{BD234C88-DA06-4A70-BE88-18348F577800}" type="presParOf" srcId="{BE5594F0-B640-4F10-B7B5-F6ADDD71234A}" destId="{F330FF90-0BF8-4FA2-A68D-A69CF3002867}" srcOrd="7" destOrd="0" presId="urn:microsoft.com/office/officeart/2005/8/layout/vList2"/>
    <dgm:cxn modelId="{24C8F521-F4D7-48CE-BAF7-4EF56D5D8510}" type="presParOf" srcId="{BE5594F0-B640-4F10-B7B5-F6ADDD71234A}" destId="{B157C3FD-4208-40F8-AEFA-5177D6776B69}" srcOrd="8"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2DAE4-9609-4730-9D58-89BFF7C2C94A}">
      <dsp:nvSpPr>
        <dsp:cNvPr id="0" name=""/>
        <dsp:cNvSpPr/>
      </dsp:nvSpPr>
      <dsp:spPr>
        <a:xfrm rot="16200000">
          <a:off x="207565" y="-207565"/>
          <a:ext cx="2175669" cy="2590800"/>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Signalized Intersection</a:t>
          </a:r>
        </a:p>
      </dsp:txBody>
      <dsp:txXfrm rot="5400000">
        <a:off x="0" y="0"/>
        <a:ext cx="2590800" cy="1631751"/>
      </dsp:txXfrm>
    </dsp:sp>
    <dsp:sp modelId="{3850DABF-0173-46D4-B645-86BDD3815F26}">
      <dsp:nvSpPr>
        <dsp:cNvPr id="0" name=""/>
        <dsp:cNvSpPr/>
      </dsp:nvSpPr>
      <dsp:spPr>
        <a:xfrm>
          <a:off x="2590800" y="0"/>
          <a:ext cx="2590800" cy="2175669"/>
        </a:xfrm>
        <a:prstGeom prst="round1Rect">
          <a:avLst/>
        </a:prstGeom>
        <a:solidFill>
          <a:schemeClr val="accent5">
            <a:hueOff val="-4050717"/>
            <a:satOff val="-275"/>
            <a:lumOff val="654"/>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Roadway Segment</a:t>
          </a:r>
        </a:p>
      </dsp:txBody>
      <dsp:txXfrm>
        <a:off x="2590800" y="0"/>
        <a:ext cx="2590800" cy="1631751"/>
      </dsp:txXfrm>
    </dsp:sp>
    <dsp:sp modelId="{866B73D5-5634-4486-BDE8-970C60C70CDB}">
      <dsp:nvSpPr>
        <dsp:cNvPr id="0" name=""/>
        <dsp:cNvSpPr/>
      </dsp:nvSpPr>
      <dsp:spPr>
        <a:xfrm rot="10800000">
          <a:off x="0" y="2175669"/>
          <a:ext cx="2590800" cy="2175669"/>
        </a:xfrm>
        <a:prstGeom prst="round1Rect">
          <a:avLst/>
        </a:prstGeom>
        <a:solidFill>
          <a:schemeClr val="accent5">
            <a:hueOff val="-8101434"/>
            <a:satOff val="-551"/>
            <a:lumOff val="1307"/>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Pedestrian and </a:t>
          </a:r>
          <a:br>
            <a:rPr lang="en-US" sz="3000" kern="1200" dirty="0"/>
          </a:br>
          <a:r>
            <a:rPr lang="en-US" sz="3000" kern="1200" dirty="0"/>
            <a:t>Bicyclist</a:t>
          </a:r>
        </a:p>
      </dsp:txBody>
      <dsp:txXfrm rot="10800000">
        <a:off x="0" y="2719586"/>
        <a:ext cx="2590800" cy="1631751"/>
      </dsp:txXfrm>
    </dsp:sp>
    <dsp:sp modelId="{8DCAD925-EBDE-4DCB-882B-3682B24E6666}">
      <dsp:nvSpPr>
        <dsp:cNvPr id="0" name=""/>
        <dsp:cNvSpPr/>
      </dsp:nvSpPr>
      <dsp:spPr>
        <a:xfrm rot="5400000">
          <a:off x="2798365" y="1968103"/>
          <a:ext cx="2175669" cy="2590800"/>
        </a:xfrm>
        <a:prstGeom prst="round1Rect">
          <a:avLst/>
        </a:prstGeom>
        <a:solidFill>
          <a:schemeClr val="accent5">
            <a:hueOff val="-12152150"/>
            <a:satOff val="-826"/>
            <a:lumOff val="1961"/>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Unsignalized Intersection</a:t>
          </a:r>
        </a:p>
      </dsp:txBody>
      <dsp:txXfrm rot="-5400000">
        <a:off x="2590800" y="2719586"/>
        <a:ext cx="2590800" cy="1631751"/>
      </dsp:txXfrm>
    </dsp:sp>
    <dsp:sp modelId="{1A0D0C38-AEB6-43E9-99A2-65CEC6137067}">
      <dsp:nvSpPr>
        <dsp:cNvPr id="0" name=""/>
        <dsp:cNvSpPr/>
      </dsp:nvSpPr>
      <dsp:spPr>
        <a:xfrm>
          <a:off x="1813560" y="1631751"/>
          <a:ext cx="1554480" cy="1087834"/>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Focus Areas</a:t>
          </a:r>
        </a:p>
      </dsp:txBody>
      <dsp:txXfrm>
        <a:off x="1866664" y="1684855"/>
        <a:ext cx="1448272" cy="9816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5C6A6-8EC3-441D-B9C4-186018CF781A}">
      <dsp:nvSpPr>
        <dsp:cNvPr id="0" name=""/>
        <dsp:cNvSpPr/>
      </dsp:nvSpPr>
      <dsp:spPr>
        <a:xfrm rot="21300000">
          <a:off x="22087" y="1435609"/>
          <a:ext cx="7153548" cy="819189"/>
        </a:xfrm>
        <a:prstGeom prst="mathMinus">
          <a:avLst/>
        </a:prstGeom>
        <a:solidFill>
          <a:schemeClr val="accent5">
            <a:lumMod val="75000"/>
          </a:schemeClr>
        </a:solidFill>
        <a:ln w="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sp>
    <dsp:sp modelId="{456D963B-2812-455C-92FE-9420812472D3}">
      <dsp:nvSpPr>
        <dsp:cNvPr id="0" name=""/>
        <dsp:cNvSpPr/>
      </dsp:nvSpPr>
      <dsp:spPr>
        <a:xfrm>
          <a:off x="863726" y="184520"/>
          <a:ext cx="2159317" cy="1476163"/>
        </a:xfrm>
        <a:prstGeom prst="downArrow">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E21634-8F7F-46CE-B110-19A2789AA877}">
      <dsp:nvSpPr>
        <dsp:cNvPr id="0" name=""/>
        <dsp:cNvSpPr/>
      </dsp:nvSpPr>
      <dsp:spPr>
        <a:xfrm>
          <a:off x="3933826" y="104514"/>
          <a:ext cx="2788294" cy="1549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3">
                  <a:lumMod val="75000"/>
                </a:schemeClr>
              </a:solidFill>
            </a:rPr>
            <a:t>Acquire more years of crash data to address year-to-year variability </a:t>
          </a:r>
        </a:p>
      </dsp:txBody>
      <dsp:txXfrm>
        <a:off x="3933826" y="104514"/>
        <a:ext cx="2788294" cy="1549971"/>
      </dsp:txXfrm>
    </dsp:sp>
    <dsp:sp modelId="{B54431B2-1361-4388-91FF-C2E3B2CDDF0F}">
      <dsp:nvSpPr>
        <dsp:cNvPr id="0" name=""/>
        <dsp:cNvSpPr/>
      </dsp:nvSpPr>
      <dsp:spPr>
        <a:xfrm>
          <a:off x="4174679" y="2029724"/>
          <a:ext cx="2159317" cy="1476163"/>
        </a:xfrm>
        <a:prstGeom prst="upArrow">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D37234-FABB-4418-A142-D71AF4F1AD36}">
      <dsp:nvSpPr>
        <dsp:cNvPr id="0" name=""/>
        <dsp:cNvSpPr/>
      </dsp:nvSpPr>
      <dsp:spPr>
        <a:xfrm>
          <a:off x="636106" y="2068455"/>
          <a:ext cx="2828855" cy="15499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accent2"/>
              </a:solidFill>
            </a:rPr>
            <a:t>Use fewer years of crash data due to changes in roadway features</a:t>
          </a:r>
        </a:p>
      </dsp:txBody>
      <dsp:txXfrm>
        <a:off x="636106" y="2068455"/>
        <a:ext cx="2828855" cy="15499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08B1BB-06ED-4ACA-A1CD-5586C0CBEB30}">
      <dsp:nvSpPr>
        <dsp:cNvPr id="0" name=""/>
        <dsp:cNvSpPr/>
      </dsp:nvSpPr>
      <dsp:spPr>
        <a:xfrm>
          <a:off x="2190947" y="1676084"/>
          <a:ext cx="2130376" cy="1842861"/>
        </a:xfrm>
        <a:prstGeom prst="hexagon">
          <a:avLst>
            <a:gd name="adj" fmla="val 28570"/>
            <a:gd name="vf" fmla="val 1154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Data Sources</a:t>
          </a:r>
        </a:p>
      </dsp:txBody>
      <dsp:txXfrm>
        <a:off x="2543980" y="1981472"/>
        <a:ext cx="1424310" cy="1232085"/>
      </dsp:txXfrm>
    </dsp:sp>
    <dsp:sp modelId="{8D8976A5-C2DD-4EDB-84F4-895E79D7F983}">
      <dsp:nvSpPr>
        <dsp:cNvPr id="0" name=""/>
        <dsp:cNvSpPr/>
      </dsp:nvSpPr>
      <dsp:spPr>
        <a:xfrm>
          <a:off x="3524972" y="794399"/>
          <a:ext cx="803784" cy="692566"/>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BB562E4F-466D-474B-BE2A-CE0BDFAE90EA}">
      <dsp:nvSpPr>
        <dsp:cNvPr id="0" name=""/>
        <dsp:cNvSpPr/>
      </dsp:nvSpPr>
      <dsp:spPr>
        <a:xfrm>
          <a:off x="2387186" y="0"/>
          <a:ext cx="1745828" cy="1510346"/>
        </a:xfrm>
        <a:prstGeom prst="hexagon">
          <a:avLst>
            <a:gd name="adj" fmla="val 28570"/>
            <a:gd name="vf" fmla="val 11547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eTraffic</a:t>
          </a:r>
        </a:p>
      </dsp:txBody>
      <dsp:txXfrm>
        <a:off x="2676507" y="250297"/>
        <a:ext cx="1167186" cy="1009752"/>
      </dsp:txXfrm>
    </dsp:sp>
    <dsp:sp modelId="{05BA192B-AB7A-4E5D-BE5B-D807D671D4A5}">
      <dsp:nvSpPr>
        <dsp:cNvPr id="0" name=""/>
        <dsp:cNvSpPr/>
      </dsp:nvSpPr>
      <dsp:spPr>
        <a:xfrm>
          <a:off x="4463052" y="2089131"/>
          <a:ext cx="803784" cy="692566"/>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6F628AF4-239B-4AB4-9831-7AF32DB25F13}">
      <dsp:nvSpPr>
        <dsp:cNvPr id="0" name=""/>
        <dsp:cNvSpPr/>
      </dsp:nvSpPr>
      <dsp:spPr>
        <a:xfrm>
          <a:off x="3988313" y="928964"/>
          <a:ext cx="1745828" cy="1510346"/>
        </a:xfrm>
        <a:prstGeom prst="hexagon">
          <a:avLst>
            <a:gd name="adj" fmla="val 28570"/>
            <a:gd name="vf" fmla="val 115470"/>
          </a:avLst>
        </a:prstGeom>
        <a:solidFill>
          <a:schemeClr val="accent3">
            <a:hueOff val="823433"/>
            <a:satOff val="4942"/>
            <a:lumOff val="3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RCI</a:t>
          </a:r>
        </a:p>
      </dsp:txBody>
      <dsp:txXfrm>
        <a:off x="4277634" y="1179261"/>
        <a:ext cx="1167186" cy="1009752"/>
      </dsp:txXfrm>
    </dsp:sp>
    <dsp:sp modelId="{E1A8C81A-5D9A-4583-B4C5-879E9A8C5C3D}">
      <dsp:nvSpPr>
        <dsp:cNvPr id="0" name=""/>
        <dsp:cNvSpPr/>
      </dsp:nvSpPr>
      <dsp:spPr>
        <a:xfrm>
          <a:off x="3811401" y="3550639"/>
          <a:ext cx="803784" cy="692566"/>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00F98F93-0B08-427F-BC36-DDC25380311D}">
      <dsp:nvSpPr>
        <dsp:cNvPr id="0" name=""/>
        <dsp:cNvSpPr/>
      </dsp:nvSpPr>
      <dsp:spPr>
        <a:xfrm>
          <a:off x="3988313" y="2755200"/>
          <a:ext cx="1745828" cy="1510346"/>
        </a:xfrm>
        <a:prstGeom prst="hexagon">
          <a:avLst>
            <a:gd name="adj" fmla="val 28570"/>
            <a:gd name="vf" fmla="val 115470"/>
          </a:avLst>
        </a:prstGeom>
        <a:solidFill>
          <a:schemeClr val="accent3">
            <a:hueOff val="1646865"/>
            <a:satOff val="9885"/>
            <a:lumOff val="753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FLARIS</a:t>
          </a:r>
        </a:p>
      </dsp:txBody>
      <dsp:txXfrm>
        <a:off x="4277634" y="3005497"/>
        <a:ext cx="1167186" cy="1009752"/>
      </dsp:txXfrm>
    </dsp:sp>
    <dsp:sp modelId="{8F94C8C1-4D6D-4C29-9B26-9303C90F6AC1}">
      <dsp:nvSpPr>
        <dsp:cNvPr id="0" name=""/>
        <dsp:cNvSpPr/>
      </dsp:nvSpPr>
      <dsp:spPr>
        <a:xfrm>
          <a:off x="2194912" y="3702349"/>
          <a:ext cx="803784" cy="692566"/>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A8B54AE4-CD1D-4846-ACF4-4647FC25D372}">
      <dsp:nvSpPr>
        <dsp:cNvPr id="0" name=""/>
        <dsp:cNvSpPr/>
      </dsp:nvSpPr>
      <dsp:spPr>
        <a:xfrm>
          <a:off x="2345696" y="3685204"/>
          <a:ext cx="1828807" cy="1510346"/>
        </a:xfrm>
        <a:prstGeom prst="hexagon">
          <a:avLst>
            <a:gd name="adj" fmla="val 28570"/>
            <a:gd name="vf" fmla="val 115470"/>
          </a:avLst>
        </a:prstGeom>
        <a:solidFill>
          <a:schemeClr val="accent3">
            <a:hueOff val="2470298"/>
            <a:satOff val="14827"/>
            <a:lumOff val="1129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Manual Data Collection</a:t>
          </a:r>
        </a:p>
      </dsp:txBody>
      <dsp:txXfrm>
        <a:off x="2641932" y="3929855"/>
        <a:ext cx="1236335" cy="1021044"/>
      </dsp:txXfrm>
    </dsp:sp>
    <dsp:sp modelId="{E05D563D-1622-4405-9689-91EBB61D79A6}">
      <dsp:nvSpPr>
        <dsp:cNvPr id="0" name=""/>
        <dsp:cNvSpPr/>
      </dsp:nvSpPr>
      <dsp:spPr>
        <a:xfrm>
          <a:off x="1241470" y="2408137"/>
          <a:ext cx="803784" cy="692566"/>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81B1A74F-9452-44F3-A949-3CEA80F8F28B}">
      <dsp:nvSpPr>
        <dsp:cNvPr id="0" name=""/>
        <dsp:cNvSpPr/>
      </dsp:nvSpPr>
      <dsp:spPr>
        <a:xfrm>
          <a:off x="778625" y="2756239"/>
          <a:ext cx="1745828" cy="1510346"/>
        </a:xfrm>
        <a:prstGeom prst="hexagon">
          <a:avLst>
            <a:gd name="adj" fmla="val 28570"/>
            <a:gd name="vf" fmla="val 115470"/>
          </a:avLst>
        </a:prstGeom>
        <a:solidFill>
          <a:schemeClr val="accent3">
            <a:hueOff val="3293730"/>
            <a:satOff val="19770"/>
            <a:lumOff val="1506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APLUS imagery</a:t>
          </a:r>
        </a:p>
      </dsp:txBody>
      <dsp:txXfrm>
        <a:off x="1067946" y="3006536"/>
        <a:ext cx="1167186" cy="1009752"/>
      </dsp:txXfrm>
    </dsp:sp>
    <dsp:sp modelId="{7F5E8F44-45E0-4D21-B610-F321943BDD4F}">
      <dsp:nvSpPr>
        <dsp:cNvPr id="0" name=""/>
        <dsp:cNvSpPr/>
      </dsp:nvSpPr>
      <dsp:spPr>
        <a:xfrm>
          <a:off x="778625" y="926886"/>
          <a:ext cx="1745828" cy="1510346"/>
        </a:xfrm>
        <a:prstGeom prst="hexagon">
          <a:avLst>
            <a:gd name="adj" fmla="val 28570"/>
            <a:gd name="vf" fmla="val 115470"/>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CARS </a:t>
          </a:r>
        </a:p>
        <a:p>
          <a:pPr marL="0" lvl="0" indent="0" algn="ctr" defTabSz="889000">
            <a:lnSpc>
              <a:spcPct val="90000"/>
            </a:lnSpc>
            <a:spcBef>
              <a:spcPct val="0"/>
            </a:spcBef>
            <a:spcAft>
              <a:spcPct val="35000"/>
            </a:spcAft>
            <a:buNone/>
          </a:pPr>
          <a:r>
            <a:rPr lang="en-US" sz="2000" kern="1200" dirty="0"/>
            <a:t>Signal 4 Analytics</a:t>
          </a:r>
        </a:p>
      </dsp:txBody>
      <dsp:txXfrm>
        <a:off x="1067946" y="1177183"/>
        <a:ext cx="1167186" cy="10097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B6849-F5B1-4424-AC1B-E0B9480C7693}">
      <dsp:nvSpPr>
        <dsp:cNvPr id="0" name=""/>
        <dsp:cNvSpPr/>
      </dsp:nvSpPr>
      <dsp:spPr>
        <a:xfrm>
          <a:off x="760333" y="256314"/>
          <a:ext cx="5956414" cy="779494"/>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Microsoft SQL Server</a:t>
          </a:r>
        </a:p>
      </dsp:txBody>
      <dsp:txXfrm>
        <a:off x="798385" y="294366"/>
        <a:ext cx="5880310" cy="703390"/>
      </dsp:txXfrm>
    </dsp:sp>
    <dsp:sp modelId="{62C4CF53-F9FB-4ECC-9D40-3DC7A5F7626F}">
      <dsp:nvSpPr>
        <dsp:cNvPr id="0" name=""/>
        <dsp:cNvSpPr/>
      </dsp:nvSpPr>
      <dsp:spPr>
        <a:xfrm>
          <a:off x="775784" y="1163370"/>
          <a:ext cx="5956414" cy="754744"/>
        </a:xfrm>
        <a:prstGeom prst="roundRect">
          <a:avLst/>
        </a:prstGeom>
        <a:solidFill>
          <a:schemeClr val="accent4">
            <a:hueOff val="1649984"/>
            <a:satOff val="-7300"/>
            <a:lumOff val="-122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Spatial Analysis Tools (ArcGIS/QGIS)</a:t>
          </a:r>
        </a:p>
      </dsp:txBody>
      <dsp:txXfrm>
        <a:off x="812628" y="1200214"/>
        <a:ext cx="5882726" cy="681056"/>
      </dsp:txXfrm>
    </dsp:sp>
    <dsp:sp modelId="{38BF73A9-DDAF-4F3E-BC8A-00E5743951E8}">
      <dsp:nvSpPr>
        <dsp:cNvPr id="0" name=""/>
        <dsp:cNvSpPr/>
      </dsp:nvSpPr>
      <dsp:spPr>
        <a:xfrm>
          <a:off x="795382" y="2067347"/>
          <a:ext cx="5936817" cy="731515"/>
        </a:xfrm>
        <a:prstGeom prst="roundRect">
          <a:avLst/>
        </a:prstGeom>
        <a:solidFill>
          <a:schemeClr val="accent4">
            <a:hueOff val="3299968"/>
            <a:satOff val="-14601"/>
            <a:lumOff val="-245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Statistical Analysis Tool (R)</a:t>
          </a:r>
        </a:p>
      </dsp:txBody>
      <dsp:txXfrm>
        <a:off x="831092" y="2103057"/>
        <a:ext cx="5865397" cy="660095"/>
      </dsp:txXfrm>
    </dsp:sp>
    <dsp:sp modelId="{DEC309C0-AE6F-408A-8DB2-2C7CD412FEB4}">
      <dsp:nvSpPr>
        <dsp:cNvPr id="0" name=""/>
        <dsp:cNvSpPr/>
      </dsp:nvSpPr>
      <dsp:spPr>
        <a:xfrm>
          <a:off x="779440" y="2945470"/>
          <a:ext cx="5952721" cy="731515"/>
        </a:xfrm>
        <a:prstGeom prst="roundRect">
          <a:avLst/>
        </a:prstGeom>
        <a:solidFill>
          <a:schemeClr val="accent4">
            <a:hueOff val="4949952"/>
            <a:satOff val="-21901"/>
            <a:lumOff val="-36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Azure DevOps, SharePoint</a:t>
          </a:r>
        </a:p>
      </dsp:txBody>
      <dsp:txXfrm>
        <a:off x="815150" y="2981180"/>
        <a:ext cx="5881301" cy="660095"/>
      </dsp:txXfrm>
    </dsp:sp>
    <dsp:sp modelId="{B157C3FD-4208-40F8-AEFA-5177D6776B69}">
      <dsp:nvSpPr>
        <dsp:cNvPr id="0" name=""/>
        <dsp:cNvSpPr/>
      </dsp:nvSpPr>
      <dsp:spPr>
        <a:xfrm>
          <a:off x="760333" y="3834818"/>
          <a:ext cx="5916164" cy="731515"/>
        </a:xfrm>
        <a:prstGeom prst="roundRect">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Power BI</a:t>
          </a:r>
        </a:p>
      </dsp:txBody>
      <dsp:txXfrm>
        <a:off x="796043" y="3870528"/>
        <a:ext cx="5844744" cy="66009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81977A-1205-4A04-B2B4-8FD22F94CCE5}" type="datetimeFigureOut">
              <a:rPr lang="en-US" smtClean="0"/>
              <a:t>6/3/2024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B84488-F090-4615-A125-8241B90A26C6}" type="slidenum">
              <a:rPr lang="en-US" smtClean="0"/>
              <a:t>‹#›</a:t>
            </a:fld>
            <a:endParaRPr lang="en-US"/>
          </a:p>
        </p:txBody>
      </p:sp>
    </p:spTree>
    <p:extLst>
      <p:ext uri="{BB962C8B-B14F-4D97-AF65-F5344CB8AC3E}">
        <p14:creationId xmlns:p14="http://schemas.microsoft.com/office/powerpoint/2010/main" val="2263469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DC217-DF71-1A49-B3EA-559F1F43B0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385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 improvements for Head-On:  Install/Improve pavement markings, channelize intersections, Create one-way streets, remove parked vehicles, install median divider, widen lanes</a:t>
            </a:r>
            <a:br>
              <a:rPr lang="en-US" dirty="0"/>
            </a:br>
            <a:r>
              <a:rPr lang="en-US" dirty="0"/>
              <a:t>Possible improvements for Rear End: Poor visibility of signals: install advance warning signs, visors, backplates, relocate signals, add additional signal heads. Inadequate signal timing: Adjust amber phase, progression. Ped crossings: install HE Crosswalks, provide walk phases, illuminate crosswalks. Slippery Surface: Overlay Pavement, adequate drainage, groove pavement.  Large turning volumes: Add left or right turn lanes, prohibit turns, increase curb ratio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E6E47B-738D-43A7-A73B-830984E19A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6649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E6E47B-738D-43A7-A73B-830984E19A3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0978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E6E47B-738D-43A7-A73B-830984E19A37}" type="slidenum">
              <a:rPr lang="en-US" smtClean="0"/>
              <a:t>28</a:t>
            </a:fld>
            <a:endParaRPr lang="en-US"/>
          </a:p>
        </p:txBody>
      </p:sp>
    </p:spTree>
    <p:extLst>
      <p:ext uri="{BB962C8B-B14F-4D97-AF65-F5344CB8AC3E}">
        <p14:creationId xmlns:p14="http://schemas.microsoft.com/office/powerpoint/2010/main" val="697153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key missing features at the intersection.</a:t>
            </a:r>
          </a:p>
          <a:p>
            <a:r>
              <a:rPr lang="en-US" dirty="0"/>
              <a:t>Discuss upcoming projects briefly.</a:t>
            </a:r>
          </a:p>
          <a:p>
            <a:r>
              <a:rPr lang="en-US" dirty="0"/>
              <a:t>Emphasize the importance of reviewing the 3R Safety Report recommendations and coordinating additional improvements as necessary.</a:t>
            </a:r>
            <a:br>
              <a:rPr lang="en-US" dirty="0"/>
            </a:br>
            <a:r>
              <a:rPr lang="en-US" dirty="0"/>
              <a:t>Adaptive helps with Rear end crashes congestion</a:t>
            </a:r>
          </a:p>
        </p:txBody>
      </p:sp>
      <p:sp>
        <p:nvSpPr>
          <p:cNvPr id="4" name="Slide Number Placeholder 3"/>
          <p:cNvSpPr>
            <a:spLocks noGrp="1"/>
          </p:cNvSpPr>
          <p:nvPr>
            <p:ph type="sldNum" sz="quarter" idx="5"/>
          </p:nvPr>
        </p:nvSpPr>
        <p:spPr/>
        <p:txBody>
          <a:bodyPr/>
          <a:lstStyle/>
          <a:p>
            <a:fld id="{7EE6E47B-738D-43A7-A73B-830984E19A37}" type="slidenum">
              <a:rPr lang="en-US" smtClean="0"/>
              <a:t>29</a:t>
            </a:fld>
            <a:endParaRPr lang="en-US"/>
          </a:p>
        </p:txBody>
      </p:sp>
    </p:spTree>
    <p:extLst>
      <p:ext uri="{BB962C8B-B14F-4D97-AF65-F5344CB8AC3E}">
        <p14:creationId xmlns:p14="http://schemas.microsoft.com/office/powerpoint/2010/main" val="172196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key missing features at the intersection.</a:t>
            </a:r>
          </a:p>
          <a:p>
            <a:r>
              <a:rPr lang="en-US" dirty="0"/>
              <a:t>Discuss upcoming projects briefly.</a:t>
            </a:r>
          </a:p>
          <a:p>
            <a:r>
              <a:rPr lang="en-US" dirty="0"/>
              <a:t>Emphasize the importance of reviewing the 3R Safety Report recommendations and coordinating additional improvements as necessary.</a:t>
            </a:r>
            <a:br>
              <a:rPr lang="en-US" dirty="0"/>
            </a:br>
            <a:r>
              <a:rPr lang="en-US" dirty="0"/>
              <a:t>Adaptive helps with Rear end crashes congestion</a:t>
            </a:r>
          </a:p>
        </p:txBody>
      </p:sp>
      <p:sp>
        <p:nvSpPr>
          <p:cNvPr id="4" name="Slide Number Placeholder 3"/>
          <p:cNvSpPr>
            <a:spLocks noGrp="1"/>
          </p:cNvSpPr>
          <p:nvPr>
            <p:ph type="sldNum" sz="quarter" idx="5"/>
          </p:nvPr>
        </p:nvSpPr>
        <p:spPr/>
        <p:txBody>
          <a:bodyPr/>
          <a:lstStyle/>
          <a:p>
            <a:fld id="{7EE6E47B-738D-43A7-A73B-830984E19A37}" type="slidenum">
              <a:rPr lang="en-US" smtClean="0"/>
              <a:t>30</a:t>
            </a:fld>
            <a:endParaRPr lang="en-US"/>
          </a:p>
        </p:txBody>
      </p:sp>
    </p:spTree>
    <p:extLst>
      <p:ext uri="{BB962C8B-B14F-4D97-AF65-F5344CB8AC3E}">
        <p14:creationId xmlns:p14="http://schemas.microsoft.com/office/powerpoint/2010/main" val="365562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improvements are implemented via a planned project, the implementation time will be longer</a:t>
            </a:r>
          </a:p>
          <a:p>
            <a:endParaRPr lang="en-US" dirty="0"/>
          </a:p>
        </p:txBody>
      </p:sp>
      <p:sp>
        <p:nvSpPr>
          <p:cNvPr id="4" name="Slide Number Placeholder 3"/>
          <p:cNvSpPr>
            <a:spLocks noGrp="1"/>
          </p:cNvSpPr>
          <p:nvPr>
            <p:ph type="sldNum" sz="quarter" idx="5"/>
          </p:nvPr>
        </p:nvSpPr>
        <p:spPr/>
        <p:txBody>
          <a:bodyPr/>
          <a:lstStyle/>
          <a:p>
            <a:fld id="{7EE6E47B-738D-43A7-A73B-830984E19A37}" type="slidenum">
              <a:rPr lang="en-US" smtClean="0"/>
              <a:t>31</a:t>
            </a:fld>
            <a:endParaRPr lang="en-US"/>
          </a:p>
        </p:txBody>
      </p:sp>
    </p:spTree>
    <p:extLst>
      <p:ext uri="{BB962C8B-B14F-4D97-AF65-F5344CB8AC3E}">
        <p14:creationId xmlns:p14="http://schemas.microsoft.com/office/powerpoint/2010/main" val="2109047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Issue: area was failing before regarding drainage, currently in design we are working on addressing the drainage and adding the cost in safety</a:t>
            </a:r>
          </a:p>
        </p:txBody>
      </p:sp>
      <p:sp>
        <p:nvSpPr>
          <p:cNvPr id="4" name="Slide Number Placeholder 3"/>
          <p:cNvSpPr>
            <a:spLocks noGrp="1"/>
          </p:cNvSpPr>
          <p:nvPr>
            <p:ph type="sldNum" sz="quarter" idx="5"/>
          </p:nvPr>
        </p:nvSpPr>
        <p:spPr/>
        <p:txBody>
          <a:bodyPr/>
          <a:lstStyle/>
          <a:p>
            <a:fld id="{D1AEFF7C-DACC-4DDB-8C68-CB1B883FFB3F}" type="slidenum">
              <a:rPr lang="en-US" smtClean="0"/>
              <a:t>35</a:t>
            </a:fld>
            <a:endParaRPr lang="en-US"/>
          </a:p>
        </p:txBody>
      </p:sp>
    </p:spTree>
    <p:extLst>
      <p:ext uri="{BB962C8B-B14F-4D97-AF65-F5344CB8AC3E}">
        <p14:creationId xmlns:p14="http://schemas.microsoft.com/office/powerpoint/2010/main" val="1996102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Issue: new controllers are needed within the entire segment, including NW 27 Avenue.</a:t>
            </a:r>
          </a:p>
          <a:p>
            <a:r>
              <a:rPr lang="en-US" dirty="0"/>
              <a:t>Solution: trying to fit new controller at NW 27 Avenue within R/W to avoid additional costs</a:t>
            </a:r>
          </a:p>
        </p:txBody>
      </p:sp>
      <p:sp>
        <p:nvSpPr>
          <p:cNvPr id="4" name="Slide Number Placeholder 3"/>
          <p:cNvSpPr>
            <a:spLocks noGrp="1"/>
          </p:cNvSpPr>
          <p:nvPr>
            <p:ph type="sldNum" sz="quarter" idx="5"/>
          </p:nvPr>
        </p:nvSpPr>
        <p:spPr/>
        <p:txBody>
          <a:bodyPr/>
          <a:lstStyle/>
          <a:p>
            <a:fld id="{D1AEFF7C-DACC-4DDB-8C68-CB1B883FFB3F}" type="slidenum">
              <a:rPr lang="en-US" smtClean="0"/>
              <a:t>38</a:t>
            </a:fld>
            <a:endParaRPr lang="en-US"/>
          </a:p>
        </p:txBody>
      </p:sp>
    </p:spTree>
    <p:extLst>
      <p:ext uri="{BB962C8B-B14F-4D97-AF65-F5344CB8AC3E}">
        <p14:creationId xmlns:p14="http://schemas.microsoft.com/office/powerpoint/2010/main" val="541928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that this is a 4 lane undivided roadway with a TWLTL in the middle. There are several median openings in between existing signals, therefore not many opportunities for pedestrians/bicyclists to cross.</a:t>
            </a:r>
          </a:p>
        </p:txBody>
      </p:sp>
      <p:sp>
        <p:nvSpPr>
          <p:cNvPr id="4" name="Slide Number Placeholder 3"/>
          <p:cNvSpPr>
            <a:spLocks noGrp="1"/>
          </p:cNvSpPr>
          <p:nvPr>
            <p:ph type="sldNum" sz="quarter" idx="5"/>
          </p:nvPr>
        </p:nvSpPr>
        <p:spPr/>
        <p:txBody>
          <a:bodyPr/>
          <a:lstStyle/>
          <a:p>
            <a:fld id="{D1AEFF7C-DACC-4DDB-8C68-CB1B883FFB3F}" type="slidenum">
              <a:rPr lang="en-US" smtClean="0"/>
              <a:t>40</a:t>
            </a:fld>
            <a:endParaRPr lang="en-US"/>
          </a:p>
        </p:txBody>
      </p:sp>
    </p:spTree>
    <p:extLst>
      <p:ext uri="{BB962C8B-B14F-4D97-AF65-F5344CB8AC3E}">
        <p14:creationId xmlns:p14="http://schemas.microsoft.com/office/powerpoint/2010/main" val="3240224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Facing east at the proposed location of the midblock crossing.</a:t>
            </a:r>
          </a:p>
          <a:p>
            <a:r>
              <a:rPr lang="en-US" dirty="0"/>
              <a:t>Issue: proposed landing would be adjacent to existing driveways</a:t>
            </a:r>
          </a:p>
          <a:p>
            <a:r>
              <a:rPr lang="en-US" dirty="0"/>
              <a:t>Solution: move the crossing out to impact the eastern driveway</a:t>
            </a:r>
          </a:p>
          <a:p>
            <a:r>
              <a:rPr lang="en-US" dirty="0"/>
              <a:t>Most bus stops are being relocated already through MDT</a:t>
            </a:r>
          </a:p>
          <a:p>
            <a:r>
              <a:rPr lang="en-US" dirty="0"/>
              <a:t>Ask design to let us know when the plans are redesigned for our review</a:t>
            </a:r>
          </a:p>
        </p:txBody>
      </p:sp>
      <p:sp>
        <p:nvSpPr>
          <p:cNvPr id="4" name="Slide Number Placeholder 3"/>
          <p:cNvSpPr>
            <a:spLocks noGrp="1"/>
          </p:cNvSpPr>
          <p:nvPr>
            <p:ph type="sldNum" sz="quarter" idx="5"/>
          </p:nvPr>
        </p:nvSpPr>
        <p:spPr/>
        <p:txBody>
          <a:bodyPr/>
          <a:lstStyle/>
          <a:p>
            <a:fld id="{D1AEFF7C-DACC-4DDB-8C68-CB1B883FFB3F}" type="slidenum">
              <a:rPr lang="en-US" smtClean="0"/>
              <a:t>42</a:t>
            </a:fld>
            <a:endParaRPr lang="en-US"/>
          </a:p>
        </p:txBody>
      </p:sp>
    </p:spTree>
    <p:extLst>
      <p:ext uri="{BB962C8B-B14F-4D97-AF65-F5344CB8AC3E}">
        <p14:creationId xmlns:p14="http://schemas.microsoft.com/office/powerpoint/2010/main" val="3274867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highlight>
                  <a:srgbClr val="FFFFFF"/>
                </a:highlight>
                <a:latin typeface="Söhne"/>
              </a:rPr>
              <a:t>Collaborative effort between two entities.</a:t>
            </a:r>
            <a:br>
              <a:rPr lang="en-US" b="0" i="0" dirty="0">
                <a:solidFill>
                  <a:srgbClr val="0D0D0D"/>
                </a:solidFill>
                <a:effectLst/>
                <a:highlight>
                  <a:srgbClr val="FFFFFF"/>
                </a:highlight>
                <a:latin typeface="Söhne"/>
              </a:rPr>
            </a:br>
            <a:r>
              <a:rPr lang="en-US" dirty="0"/>
              <a:t>D4 promoting safety culture and the FDOT adopted safe system approach (SSA) – “Safety is a collective responsibility”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Zero is our goal – SSA objective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EE6E47B-738D-43A7-A73B-830984E19A37}" type="slidenum">
              <a:rPr lang="en-US" smtClean="0"/>
              <a:t>18</a:t>
            </a:fld>
            <a:endParaRPr lang="en-US"/>
          </a:p>
        </p:txBody>
      </p:sp>
    </p:spTree>
    <p:extLst>
      <p:ext uri="{BB962C8B-B14F-4D97-AF65-F5344CB8AC3E}">
        <p14:creationId xmlns:p14="http://schemas.microsoft.com/office/powerpoint/2010/main" val="3953063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Facing east at the proposed location of the midblock crossing.</a:t>
            </a:r>
          </a:p>
          <a:p>
            <a:r>
              <a:rPr lang="en-US" dirty="0"/>
              <a:t>Issue: proposed landing would be adjacent to existing driveways</a:t>
            </a:r>
          </a:p>
          <a:p>
            <a:r>
              <a:rPr lang="en-US" dirty="0"/>
              <a:t>Solution: move the crossing out to impact the eastern driveway</a:t>
            </a:r>
          </a:p>
          <a:p>
            <a:r>
              <a:rPr lang="en-US" dirty="0"/>
              <a:t>Most bus stops are being relocated already through MDT</a:t>
            </a:r>
          </a:p>
          <a:p>
            <a:r>
              <a:rPr lang="en-US" dirty="0"/>
              <a:t>Ask design to let us know when the plans are redesigned for our review</a:t>
            </a:r>
          </a:p>
        </p:txBody>
      </p:sp>
      <p:sp>
        <p:nvSpPr>
          <p:cNvPr id="4" name="Slide Number Placeholder 3"/>
          <p:cNvSpPr>
            <a:spLocks noGrp="1"/>
          </p:cNvSpPr>
          <p:nvPr>
            <p:ph type="sldNum" sz="quarter" idx="5"/>
          </p:nvPr>
        </p:nvSpPr>
        <p:spPr/>
        <p:txBody>
          <a:bodyPr/>
          <a:lstStyle/>
          <a:p>
            <a:fld id="{D1AEFF7C-DACC-4DDB-8C68-CB1B883FFB3F}" type="slidenum">
              <a:rPr lang="en-US" smtClean="0"/>
              <a:t>43</a:t>
            </a:fld>
            <a:endParaRPr lang="en-US"/>
          </a:p>
        </p:txBody>
      </p:sp>
    </p:spTree>
    <p:extLst>
      <p:ext uri="{BB962C8B-B14F-4D97-AF65-F5344CB8AC3E}">
        <p14:creationId xmlns:p14="http://schemas.microsoft.com/office/powerpoint/2010/main" val="193546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Issue: the placement of the SB stop bar in the design plans was too far and we did not approve of the proposed distance. The reasons for the distance was due to the proposed NW curb radius would not allow proper left-turning, to avoid impacting the drainage inlet, driveways, and trigger adding additional clearance which impacts the operations of this intersection. </a:t>
            </a:r>
          </a:p>
          <a:p>
            <a:r>
              <a:rPr lang="en-US" dirty="0"/>
              <a:t>Solution: reduce the turning radius on the NW corner and bring the stop bar closer to the intersection</a:t>
            </a:r>
          </a:p>
          <a:p>
            <a:r>
              <a:rPr lang="en-US" dirty="0"/>
              <a:t>Ask design if there are any plans that are updated to show the before and after</a:t>
            </a:r>
          </a:p>
        </p:txBody>
      </p:sp>
      <p:sp>
        <p:nvSpPr>
          <p:cNvPr id="4" name="Slide Number Placeholder 3"/>
          <p:cNvSpPr>
            <a:spLocks noGrp="1"/>
          </p:cNvSpPr>
          <p:nvPr>
            <p:ph type="sldNum" sz="quarter" idx="5"/>
          </p:nvPr>
        </p:nvSpPr>
        <p:spPr/>
        <p:txBody>
          <a:bodyPr/>
          <a:lstStyle/>
          <a:p>
            <a:fld id="{D1AEFF7C-DACC-4DDB-8C68-CB1B883FFB3F}" type="slidenum">
              <a:rPr lang="en-US" smtClean="0"/>
              <a:t>45</a:t>
            </a:fld>
            <a:endParaRPr lang="en-US"/>
          </a:p>
        </p:txBody>
      </p:sp>
    </p:spTree>
    <p:extLst>
      <p:ext uri="{BB962C8B-B14F-4D97-AF65-F5344CB8AC3E}">
        <p14:creationId xmlns:p14="http://schemas.microsoft.com/office/powerpoint/2010/main" val="4109668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Issue: the driveways at the Quick stop were too wide, along with an existing inlet at the existing corner, and existing driveway was not permitted along NW 79 Street</a:t>
            </a:r>
          </a:p>
          <a:p>
            <a:r>
              <a:rPr lang="en-US" dirty="0"/>
              <a:t>Solution: redesign the curb, relocate the inlet, and provide enough room to install the intersection</a:t>
            </a:r>
          </a:p>
          <a:p>
            <a:r>
              <a:rPr lang="en-US" dirty="0"/>
              <a:t>Ask design if there are any plans that are updated to show the before and after</a:t>
            </a:r>
          </a:p>
        </p:txBody>
      </p:sp>
      <p:sp>
        <p:nvSpPr>
          <p:cNvPr id="4" name="Slide Number Placeholder 3"/>
          <p:cNvSpPr>
            <a:spLocks noGrp="1"/>
          </p:cNvSpPr>
          <p:nvPr>
            <p:ph type="sldNum" sz="quarter" idx="5"/>
          </p:nvPr>
        </p:nvSpPr>
        <p:spPr/>
        <p:txBody>
          <a:bodyPr/>
          <a:lstStyle/>
          <a:p>
            <a:fld id="{D1AEFF7C-DACC-4DDB-8C68-CB1B883FFB3F}" type="slidenum">
              <a:rPr lang="en-US" smtClean="0"/>
              <a:t>46</a:t>
            </a:fld>
            <a:endParaRPr lang="en-US"/>
          </a:p>
        </p:txBody>
      </p:sp>
    </p:spTree>
    <p:extLst>
      <p:ext uri="{BB962C8B-B14F-4D97-AF65-F5344CB8AC3E}">
        <p14:creationId xmlns:p14="http://schemas.microsoft.com/office/powerpoint/2010/main" val="2545574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is Separated from Traffic Operations</a:t>
            </a:r>
          </a:p>
          <a:p>
            <a:r>
              <a:rPr lang="en-US" b="0" i="0" dirty="0">
                <a:solidFill>
                  <a:srgbClr val="0D0D0D"/>
                </a:solidFill>
                <a:effectLst/>
                <a:highlight>
                  <a:srgbClr val="FFFFFF"/>
                </a:highlight>
                <a:latin typeface="Söhne"/>
              </a:rPr>
              <a:t>Implement Low-Hanging Fruit</a:t>
            </a:r>
          </a:p>
          <a:p>
            <a:r>
              <a:rPr lang="en-US" b="0" i="0" dirty="0">
                <a:solidFill>
                  <a:srgbClr val="0D0D0D"/>
                </a:solidFill>
                <a:effectLst/>
                <a:highlight>
                  <a:srgbClr val="FFFFFF"/>
                </a:highlight>
                <a:latin typeface="Söhne"/>
              </a:rPr>
              <a:t>Explain resources used for implementation</a:t>
            </a:r>
            <a:endParaRPr lang="en-US" dirty="0"/>
          </a:p>
          <a:p>
            <a:endParaRPr lang="en-US" dirty="0"/>
          </a:p>
        </p:txBody>
      </p:sp>
      <p:sp>
        <p:nvSpPr>
          <p:cNvPr id="4" name="Slide Number Placeholder 3"/>
          <p:cNvSpPr>
            <a:spLocks noGrp="1"/>
          </p:cNvSpPr>
          <p:nvPr>
            <p:ph type="sldNum" sz="quarter" idx="5"/>
          </p:nvPr>
        </p:nvSpPr>
        <p:spPr/>
        <p:txBody>
          <a:bodyPr/>
          <a:lstStyle/>
          <a:p>
            <a:fld id="{7EE6E47B-738D-43A7-A73B-830984E19A37}" type="slidenum">
              <a:rPr lang="en-US" smtClean="0"/>
              <a:t>19</a:t>
            </a:fld>
            <a:endParaRPr lang="en-US"/>
          </a:p>
        </p:txBody>
      </p:sp>
    </p:spTree>
    <p:extLst>
      <p:ext uri="{BB962C8B-B14F-4D97-AF65-F5344CB8AC3E}">
        <p14:creationId xmlns:p14="http://schemas.microsoft.com/office/powerpoint/2010/main" val="893288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Study Intersection with Sister Intersections: </a:t>
            </a:r>
            <a:r>
              <a:rPr lang="en-US" b="0" i="0" dirty="0">
                <a:solidFill>
                  <a:srgbClr val="0D0D0D"/>
                </a:solidFill>
                <a:effectLst/>
                <a:highlight>
                  <a:srgbClr val="FFFFFF"/>
                </a:highlight>
                <a:latin typeface="Söhne"/>
              </a:rPr>
              <a:t>list improvements observed in sister intersections not yet implemented in our study intersection.</a:t>
            </a:r>
            <a:endParaRPr lang="en-US" dirty="0"/>
          </a:p>
          <a:p>
            <a:r>
              <a:rPr lang="en-US" b="0" i="0" dirty="0">
                <a:solidFill>
                  <a:srgbClr val="0D0D0D"/>
                </a:solidFill>
                <a:effectLst/>
                <a:latin typeface="Söhne"/>
              </a:rPr>
              <a:t>Create a thorough list of improvements seen in the sister intersections but not yet applied to our study intersection, </a:t>
            </a:r>
            <a:r>
              <a:rPr lang="en-US" dirty="0"/>
              <a:t>(addition of warning signs, street lighting, flexible backplates, turn lanes, high emphasis crosswalks, etc.).</a:t>
            </a:r>
          </a:p>
          <a:p>
            <a:r>
              <a:rPr lang="en-US" dirty="0"/>
              <a:t>Implement short-term improvements via push button or maintenance  work order.</a:t>
            </a:r>
          </a:p>
          <a:p>
            <a:r>
              <a:rPr lang="en-US" dirty="0"/>
              <a:t>Identify </a:t>
            </a:r>
            <a:r>
              <a:rPr lang="en-US" b="0" i="0" dirty="0">
                <a:solidFill>
                  <a:srgbClr val="0D0D0D"/>
                </a:solidFill>
                <a:effectLst/>
                <a:latin typeface="Söhne"/>
              </a:rPr>
              <a:t>which projects in the work program involve our study intersection and coordinate on adding extra improvements if possible and not already planned.</a:t>
            </a:r>
            <a:endParaRPr lang="en-US" dirty="0"/>
          </a:p>
          <a:p>
            <a:endParaRPr lang="en-US" dirty="0"/>
          </a:p>
        </p:txBody>
      </p:sp>
      <p:sp>
        <p:nvSpPr>
          <p:cNvPr id="4" name="Slide Number Placeholder 3"/>
          <p:cNvSpPr>
            <a:spLocks noGrp="1"/>
          </p:cNvSpPr>
          <p:nvPr>
            <p:ph type="sldNum" sz="quarter" idx="5"/>
          </p:nvPr>
        </p:nvSpPr>
        <p:spPr/>
        <p:txBody>
          <a:bodyPr/>
          <a:lstStyle/>
          <a:p>
            <a:fld id="{7EE6E47B-738D-43A7-A73B-830984E19A37}" type="slidenum">
              <a:rPr lang="en-US" smtClean="0"/>
              <a:t>20</a:t>
            </a:fld>
            <a:endParaRPr lang="en-US"/>
          </a:p>
        </p:txBody>
      </p:sp>
    </p:spTree>
    <p:extLst>
      <p:ext uri="{BB962C8B-B14F-4D97-AF65-F5344CB8AC3E}">
        <p14:creationId xmlns:p14="http://schemas.microsoft.com/office/powerpoint/2010/main" val="59778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 improvements for Head-On:  Install/Improve pavement markings, channelize intersections, Create one-way streets, remove parked vehicles, install median divider, widen lanes</a:t>
            </a:r>
            <a:br>
              <a:rPr lang="en-US" dirty="0"/>
            </a:br>
            <a:r>
              <a:rPr lang="en-US" dirty="0"/>
              <a:t>Possible improvements for Angle: Advance warning devices, signal lenses, overhead signals, visors backplates, improve location of signal heads, add additional signal heads, adjust amber phase, provide all red-clearance phases, signal actuation, retime signals progression</a:t>
            </a:r>
            <a:br>
              <a:rPr lang="en-US" dirty="0"/>
            </a:br>
            <a:r>
              <a:rPr lang="en-US" dirty="0"/>
              <a:t>Possible improvements for ped crashes: Remove sight obstructions, install/improve ped crossings, reroute ped paths, add ped refuge islands, timing of ped phase</a:t>
            </a:r>
          </a:p>
          <a:p>
            <a:endParaRPr lang="en-US" dirty="0"/>
          </a:p>
        </p:txBody>
      </p:sp>
      <p:sp>
        <p:nvSpPr>
          <p:cNvPr id="4" name="Slide Number Placeholder 3"/>
          <p:cNvSpPr>
            <a:spLocks noGrp="1"/>
          </p:cNvSpPr>
          <p:nvPr>
            <p:ph type="sldNum" sz="quarter" idx="5"/>
          </p:nvPr>
        </p:nvSpPr>
        <p:spPr/>
        <p:txBody>
          <a:bodyPr/>
          <a:lstStyle/>
          <a:p>
            <a:fld id="{7EE6E47B-738D-43A7-A73B-830984E19A37}" type="slidenum">
              <a:rPr lang="en-US" smtClean="0"/>
              <a:t>21</a:t>
            </a:fld>
            <a:endParaRPr lang="en-US"/>
          </a:p>
        </p:txBody>
      </p:sp>
    </p:spTree>
    <p:extLst>
      <p:ext uri="{BB962C8B-B14F-4D97-AF65-F5344CB8AC3E}">
        <p14:creationId xmlns:p14="http://schemas.microsoft.com/office/powerpoint/2010/main" val="1937084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E6E47B-738D-43A7-A73B-830984E19A37}" type="slidenum">
              <a:rPr lang="en-US" smtClean="0"/>
              <a:t>22</a:t>
            </a:fld>
            <a:endParaRPr lang="en-US"/>
          </a:p>
        </p:txBody>
      </p:sp>
    </p:spTree>
    <p:extLst>
      <p:ext uri="{BB962C8B-B14F-4D97-AF65-F5344CB8AC3E}">
        <p14:creationId xmlns:p14="http://schemas.microsoft.com/office/powerpoint/2010/main" val="1732304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E6E47B-738D-43A7-A73B-830984E19A37}" type="slidenum">
              <a:rPr lang="en-US" smtClean="0"/>
              <a:t>23</a:t>
            </a:fld>
            <a:endParaRPr lang="en-US"/>
          </a:p>
        </p:txBody>
      </p:sp>
    </p:spTree>
    <p:extLst>
      <p:ext uri="{BB962C8B-B14F-4D97-AF65-F5344CB8AC3E}">
        <p14:creationId xmlns:p14="http://schemas.microsoft.com/office/powerpoint/2010/main" val="957785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key missing features at the intersection.</a:t>
            </a:r>
          </a:p>
          <a:p>
            <a:r>
              <a:rPr lang="en-US" dirty="0"/>
              <a:t>Discuss completed and upcoming projects briefly.</a:t>
            </a:r>
          </a:p>
          <a:p>
            <a:r>
              <a:rPr lang="en-US" dirty="0"/>
              <a:t>Emphasize the importance of reviewing the 3R Safety Report recommendations and coordinating additional improvements as necessary.</a:t>
            </a:r>
          </a:p>
          <a:p>
            <a:pPr>
              <a:buFontTx/>
              <a:buChar char="-"/>
            </a:pPr>
            <a:r>
              <a:rPr lang="de-DE" sz="1200" dirty="0"/>
              <a:t>Consider adding one signal head per approach (structural analysis failed)  Replacing the whole signal system? ROW is needed</a:t>
            </a:r>
          </a:p>
        </p:txBody>
      </p:sp>
      <p:sp>
        <p:nvSpPr>
          <p:cNvPr id="4" name="Slide Number Placeholder 3"/>
          <p:cNvSpPr>
            <a:spLocks noGrp="1"/>
          </p:cNvSpPr>
          <p:nvPr>
            <p:ph type="sldNum" sz="quarter" idx="5"/>
          </p:nvPr>
        </p:nvSpPr>
        <p:spPr/>
        <p:txBody>
          <a:bodyPr/>
          <a:lstStyle/>
          <a:p>
            <a:fld id="{7EE6E47B-738D-43A7-A73B-830984E19A37}" type="slidenum">
              <a:rPr lang="en-US" smtClean="0"/>
              <a:t>24</a:t>
            </a:fld>
            <a:endParaRPr lang="en-US"/>
          </a:p>
        </p:txBody>
      </p:sp>
    </p:spTree>
    <p:extLst>
      <p:ext uri="{BB962C8B-B14F-4D97-AF65-F5344CB8AC3E}">
        <p14:creationId xmlns:p14="http://schemas.microsoft.com/office/powerpoint/2010/main" val="2537292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E6E47B-738D-43A7-A73B-830984E19A37}" type="slidenum">
              <a:rPr lang="en-US" smtClean="0"/>
              <a:t>25</a:t>
            </a:fld>
            <a:endParaRPr lang="en-US"/>
          </a:p>
        </p:txBody>
      </p:sp>
    </p:spTree>
    <p:extLst>
      <p:ext uri="{BB962C8B-B14F-4D97-AF65-F5344CB8AC3E}">
        <p14:creationId xmlns:p14="http://schemas.microsoft.com/office/powerpoint/2010/main" val="255933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4E78-508C-FCA7-2CF3-9748C10E32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775711-7C60-5C20-F7D8-A6EE3B6865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9843BE-ED18-937B-A376-1423237489B1}"/>
              </a:ext>
            </a:extLst>
          </p:cNvPr>
          <p:cNvSpPr>
            <a:spLocks noGrp="1"/>
          </p:cNvSpPr>
          <p:nvPr>
            <p:ph type="dt" sz="half" idx="10"/>
          </p:nvPr>
        </p:nvSpPr>
        <p:spPr/>
        <p:txBody>
          <a:bodyPr/>
          <a:lstStyle/>
          <a:p>
            <a:fld id="{1A842DF0-BFFC-41AA-92C2-963061730702}" type="datetimeFigureOut">
              <a:rPr lang="en-US" smtClean="0"/>
              <a:t>6/3/2024</a:t>
            </a:fld>
            <a:endParaRPr lang="en-US"/>
          </a:p>
        </p:txBody>
      </p:sp>
      <p:sp>
        <p:nvSpPr>
          <p:cNvPr id="5" name="Footer Placeholder 4">
            <a:extLst>
              <a:ext uri="{FF2B5EF4-FFF2-40B4-BE49-F238E27FC236}">
                <a16:creationId xmlns:a16="http://schemas.microsoft.com/office/drawing/2014/main" id="{6AC9FFB1-5A4C-53B8-ECBC-DC7C1A384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8D8B8-D96A-A0ED-9B08-EEE56CB63C91}"/>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463155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84C5E-8B78-1406-8CC3-B5740BD8B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C2F006-4260-BD3F-F502-9EBB44621A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32F4F-193B-29CA-587D-44CAA0086105}"/>
              </a:ext>
            </a:extLst>
          </p:cNvPr>
          <p:cNvSpPr>
            <a:spLocks noGrp="1"/>
          </p:cNvSpPr>
          <p:nvPr>
            <p:ph type="dt" sz="half" idx="10"/>
          </p:nvPr>
        </p:nvSpPr>
        <p:spPr/>
        <p:txBody>
          <a:bodyPr/>
          <a:lstStyle/>
          <a:p>
            <a:fld id="{1A842DF0-BFFC-41AA-92C2-963061730702}" type="datetimeFigureOut">
              <a:rPr lang="en-US" smtClean="0"/>
              <a:t>6/3/2024</a:t>
            </a:fld>
            <a:endParaRPr lang="en-US"/>
          </a:p>
        </p:txBody>
      </p:sp>
      <p:sp>
        <p:nvSpPr>
          <p:cNvPr id="5" name="Footer Placeholder 4">
            <a:extLst>
              <a:ext uri="{FF2B5EF4-FFF2-40B4-BE49-F238E27FC236}">
                <a16:creationId xmlns:a16="http://schemas.microsoft.com/office/drawing/2014/main" id="{F32F2A47-B639-454B-889F-94590C62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ED4E3-1DF0-F7E3-EB8F-B855BF046C66}"/>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888168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7A28C6-8540-74E3-921B-C220846697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26CE45-F5DC-5328-320D-EEBA9FD3E7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EE9C4-419C-9DC5-F5AF-61D6FD533C1A}"/>
              </a:ext>
            </a:extLst>
          </p:cNvPr>
          <p:cNvSpPr>
            <a:spLocks noGrp="1"/>
          </p:cNvSpPr>
          <p:nvPr>
            <p:ph type="dt" sz="half" idx="10"/>
          </p:nvPr>
        </p:nvSpPr>
        <p:spPr/>
        <p:txBody>
          <a:bodyPr/>
          <a:lstStyle/>
          <a:p>
            <a:fld id="{1A842DF0-BFFC-41AA-92C2-963061730702}" type="datetimeFigureOut">
              <a:rPr lang="en-US" smtClean="0"/>
              <a:t>6/3/2024</a:t>
            </a:fld>
            <a:endParaRPr lang="en-US"/>
          </a:p>
        </p:txBody>
      </p:sp>
      <p:sp>
        <p:nvSpPr>
          <p:cNvPr id="5" name="Footer Placeholder 4">
            <a:extLst>
              <a:ext uri="{FF2B5EF4-FFF2-40B4-BE49-F238E27FC236}">
                <a16:creationId xmlns:a16="http://schemas.microsoft.com/office/drawing/2014/main" id="{B5287F86-86FB-E9C5-76CD-57BB96E82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EDAA5-5D75-E834-CD80-E21E190BB95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919740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E76A8C-F1FD-63E7-4D1E-5F3C2F63D771}"/>
              </a:ext>
            </a:extLst>
          </p:cNvPr>
          <p:cNvSpPr>
            <a:spLocks noGrp="1"/>
          </p:cNvSpPr>
          <p:nvPr>
            <p:ph type="title" hasCustomPrompt="1"/>
          </p:nvPr>
        </p:nvSpPr>
        <p:spPr>
          <a:xfrm>
            <a:off x="457200" y="18255"/>
            <a:ext cx="11430000" cy="1325563"/>
          </a:xfrm>
        </p:spPr>
        <p:txBody>
          <a:bodyPr/>
          <a:lstStyle>
            <a:lvl1pPr>
              <a:defRPr b="1">
                <a:solidFill>
                  <a:schemeClr val="bg1"/>
                </a:solidFill>
                <a:latin typeface="Aptos Display" panose="020B0004020202020204" pitchFamily="34" charset="0"/>
                <a:cs typeface="Arial" panose="020B0604020202020204" pitchFamily="34" charset="0"/>
              </a:defRPr>
            </a:lvl1pPr>
          </a:lstStyle>
          <a:p>
            <a:r>
              <a:rPr lang="en-US" dirty="0"/>
              <a:t>Click to edit Title </a:t>
            </a:r>
          </a:p>
        </p:txBody>
      </p:sp>
      <p:sp>
        <p:nvSpPr>
          <p:cNvPr id="8" name="Content Placeholder 2">
            <a:extLst>
              <a:ext uri="{FF2B5EF4-FFF2-40B4-BE49-F238E27FC236}">
                <a16:creationId xmlns:a16="http://schemas.microsoft.com/office/drawing/2014/main" id="{AECB17AE-0708-4E66-8D99-676A5B3BF455}"/>
              </a:ext>
            </a:extLst>
          </p:cNvPr>
          <p:cNvSpPr>
            <a:spLocks noGrp="1"/>
          </p:cNvSpPr>
          <p:nvPr>
            <p:ph sz="half" idx="1"/>
          </p:nvPr>
        </p:nvSpPr>
        <p:spPr>
          <a:xfrm>
            <a:off x="553570" y="1466601"/>
            <a:ext cx="11084859" cy="4548569"/>
          </a:xfrm>
        </p:spPr>
        <p:txBody>
          <a:bodyPr/>
          <a:lstStyle>
            <a:lvl1pPr>
              <a:defRPr>
                <a:latin typeface="Aptos" panose="020B0004020202020204" pitchFamily="34" charset="0"/>
              </a:defRPr>
            </a:lvl1pPr>
          </a:lstStyle>
          <a:p>
            <a:endParaRPr lang="en-US" dirty="0"/>
          </a:p>
        </p:txBody>
      </p:sp>
    </p:spTree>
    <p:extLst>
      <p:ext uri="{BB962C8B-B14F-4D97-AF65-F5344CB8AC3E}">
        <p14:creationId xmlns:p14="http://schemas.microsoft.com/office/powerpoint/2010/main" val="3034617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88E6-687D-D6D7-C737-029B1BB13A11}"/>
              </a:ext>
            </a:extLst>
          </p:cNvPr>
          <p:cNvSpPr>
            <a:spLocks noGrp="1"/>
          </p:cNvSpPr>
          <p:nvPr>
            <p:ph type="title" hasCustomPrompt="1"/>
          </p:nvPr>
        </p:nvSpPr>
        <p:spPr>
          <a:xfrm>
            <a:off x="457200" y="18255"/>
            <a:ext cx="11430000" cy="1325563"/>
          </a:xfrm>
        </p:spPr>
        <p:txBody>
          <a:bodyPr/>
          <a:lstStyle>
            <a:lvl1pPr>
              <a:defRPr b="1">
                <a:solidFill>
                  <a:schemeClr val="bg1"/>
                </a:solidFill>
                <a:latin typeface="Aptos Display" panose="020B0004020202020204" pitchFamily="34" charset="0"/>
                <a:cs typeface="Arial" panose="020B0604020202020204" pitchFamily="34" charset="0"/>
              </a:defRPr>
            </a:lvl1pPr>
          </a:lstStyle>
          <a:p>
            <a:r>
              <a:rPr lang="en-US" dirty="0"/>
              <a:t>Click to edit Title </a:t>
            </a:r>
          </a:p>
        </p:txBody>
      </p:sp>
      <p:sp>
        <p:nvSpPr>
          <p:cNvPr id="5" name="Date Placeholder 4">
            <a:extLst>
              <a:ext uri="{FF2B5EF4-FFF2-40B4-BE49-F238E27FC236}">
                <a16:creationId xmlns:a16="http://schemas.microsoft.com/office/drawing/2014/main" id="{1C54F0AD-F8A8-6727-75EF-B0BC3EF4FE69}"/>
              </a:ext>
            </a:extLst>
          </p:cNvPr>
          <p:cNvSpPr>
            <a:spLocks noGrp="1"/>
          </p:cNvSpPr>
          <p:nvPr>
            <p:ph type="dt" sz="half" idx="10"/>
          </p:nvPr>
        </p:nvSpPr>
        <p:spPr/>
        <p:txBody>
          <a:bodyPr/>
          <a:lstStyle/>
          <a:p>
            <a:fld id="{1A842DF0-BFFC-41AA-92C2-963061730702}" type="datetimeFigureOut">
              <a:rPr lang="en-US" smtClean="0"/>
              <a:t>6/3/2024</a:t>
            </a:fld>
            <a:endParaRPr lang="en-US"/>
          </a:p>
        </p:txBody>
      </p:sp>
      <p:sp>
        <p:nvSpPr>
          <p:cNvPr id="6" name="Footer Placeholder 5">
            <a:extLst>
              <a:ext uri="{FF2B5EF4-FFF2-40B4-BE49-F238E27FC236}">
                <a16:creationId xmlns:a16="http://schemas.microsoft.com/office/drawing/2014/main" id="{299934B0-B531-6433-5282-B7B54CADB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797AC6-D2D6-09D7-E873-042C3E387533}"/>
              </a:ext>
            </a:extLst>
          </p:cNvPr>
          <p:cNvSpPr>
            <a:spLocks noGrp="1"/>
          </p:cNvSpPr>
          <p:nvPr>
            <p:ph type="sldNum" sz="quarter" idx="12"/>
          </p:nvPr>
        </p:nvSpPr>
        <p:spPr/>
        <p:txBody>
          <a:bodyPr/>
          <a:lstStyle/>
          <a:p>
            <a:fld id="{8301250C-3411-4DAA-A330-B8FCF0FECA0E}" type="slidenum">
              <a:rPr lang="en-US" smtClean="0"/>
              <a:t>‹#›</a:t>
            </a:fld>
            <a:endParaRPr lang="en-US"/>
          </a:p>
        </p:txBody>
      </p:sp>
      <p:sp>
        <p:nvSpPr>
          <p:cNvPr id="8" name="Content Placeholder 2">
            <a:extLst>
              <a:ext uri="{FF2B5EF4-FFF2-40B4-BE49-F238E27FC236}">
                <a16:creationId xmlns:a16="http://schemas.microsoft.com/office/drawing/2014/main" id="{7C265EAF-33B5-8A13-A548-441301D0E89B}"/>
              </a:ext>
            </a:extLst>
          </p:cNvPr>
          <p:cNvSpPr>
            <a:spLocks noGrp="1"/>
          </p:cNvSpPr>
          <p:nvPr>
            <p:ph sz="half" idx="1"/>
          </p:nvPr>
        </p:nvSpPr>
        <p:spPr>
          <a:xfrm>
            <a:off x="553570" y="1466601"/>
            <a:ext cx="11084859" cy="4548569"/>
          </a:xfrm>
        </p:spPr>
        <p:txBody>
          <a:bodyPr/>
          <a:lstStyle>
            <a:lvl1pPr>
              <a:defRPr>
                <a:latin typeface="Aptos" panose="020B0004020202020204" pitchFamily="34" charset="0"/>
              </a:defRPr>
            </a:lvl1pPr>
          </a:lstStyle>
          <a:p>
            <a:endParaRPr lang="en-US" dirty="0"/>
          </a:p>
        </p:txBody>
      </p:sp>
    </p:spTree>
    <p:extLst>
      <p:ext uri="{BB962C8B-B14F-4D97-AF65-F5344CB8AC3E}">
        <p14:creationId xmlns:p14="http://schemas.microsoft.com/office/powerpoint/2010/main" val="429219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474A-2712-C9E9-96E5-9FFA4BCD8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848B86-8487-6A61-A77D-86807A67A5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077166-DA50-CE2F-A53F-FACF1DBBC1AA}"/>
              </a:ext>
            </a:extLst>
          </p:cNvPr>
          <p:cNvSpPr>
            <a:spLocks noGrp="1"/>
          </p:cNvSpPr>
          <p:nvPr>
            <p:ph type="dt" sz="half" idx="10"/>
          </p:nvPr>
        </p:nvSpPr>
        <p:spPr/>
        <p:txBody>
          <a:bodyPr/>
          <a:lstStyle/>
          <a:p>
            <a:fld id="{1A842DF0-BFFC-41AA-92C2-963061730702}" type="datetimeFigureOut">
              <a:rPr lang="en-US" smtClean="0"/>
              <a:t>6/3/2024</a:t>
            </a:fld>
            <a:endParaRPr lang="en-US"/>
          </a:p>
        </p:txBody>
      </p:sp>
      <p:sp>
        <p:nvSpPr>
          <p:cNvPr id="5" name="Footer Placeholder 4">
            <a:extLst>
              <a:ext uri="{FF2B5EF4-FFF2-40B4-BE49-F238E27FC236}">
                <a16:creationId xmlns:a16="http://schemas.microsoft.com/office/drawing/2014/main" id="{01C4DA17-9F2C-0D27-F2E2-510C6B6C4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E2A59-278C-0A2B-33E2-0079A8A5039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4016436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7A10C-70EA-669E-F58B-6B1351A66B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E4DCFF-A4C7-9C71-DF1A-780741FCF5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101BD8-7972-7F92-9EF7-41510A7BF6A5}"/>
              </a:ext>
            </a:extLst>
          </p:cNvPr>
          <p:cNvSpPr>
            <a:spLocks noGrp="1"/>
          </p:cNvSpPr>
          <p:nvPr>
            <p:ph type="dt" sz="half" idx="10"/>
          </p:nvPr>
        </p:nvSpPr>
        <p:spPr/>
        <p:txBody>
          <a:bodyPr/>
          <a:lstStyle/>
          <a:p>
            <a:fld id="{1A842DF0-BFFC-41AA-92C2-963061730702}" type="datetimeFigureOut">
              <a:rPr lang="en-US" smtClean="0"/>
              <a:t>6/3/2024</a:t>
            </a:fld>
            <a:endParaRPr lang="en-US"/>
          </a:p>
        </p:txBody>
      </p:sp>
      <p:sp>
        <p:nvSpPr>
          <p:cNvPr id="5" name="Footer Placeholder 4">
            <a:extLst>
              <a:ext uri="{FF2B5EF4-FFF2-40B4-BE49-F238E27FC236}">
                <a16:creationId xmlns:a16="http://schemas.microsoft.com/office/drawing/2014/main" id="{C111C9C7-F502-F6D6-2692-13A734BA4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BE100-412D-A252-C8E1-E5F84CA51223}"/>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404536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88E6-687D-D6D7-C737-029B1BB13A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934518-A340-5D25-3C51-BAEDA8B86E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0C4B2F-141A-49B6-62C2-8A5F7C2F97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54F0AD-F8A8-6727-75EF-B0BC3EF4FE69}"/>
              </a:ext>
            </a:extLst>
          </p:cNvPr>
          <p:cNvSpPr>
            <a:spLocks noGrp="1"/>
          </p:cNvSpPr>
          <p:nvPr>
            <p:ph type="dt" sz="half" idx="10"/>
          </p:nvPr>
        </p:nvSpPr>
        <p:spPr/>
        <p:txBody>
          <a:bodyPr/>
          <a:lstStyle/>
          <a:p>
            <a:fld id="{1A842DF0-BFFC-41AA-92C2-963061730702}" type="datetimeFigureOut">
              <a:rPr lang="en-US" smtClean="0"/>
              <a:t>6/3/2024</a:t>
            </a:fld>
            <a:endParaRPr lang="en-US"/>
          </a:p>
        </p:txBody>
      </p:sp>
      <p:sp>
        <p:nvSpPr>
          <p:cNvPr id="6" name="Footer Placeholder 5">
            <a:extLst>
              <a:ext uri="{FF2B5EF4-FFF2-40B4-BE49-F238E27FC236}">
                <a16:creationId xmlns:a16="http://schemas.microsoft.com/office/drawing/2014/main" id="{299934B0-B531-6433-5282-B7B54CADB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797AC6-D2D6-09D7-E873-042C3E387533}"/>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908797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0B395-F36A-0F9C-3C69-D1B0E98899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5802D7-72E4-D1B1-5130-2C0F83F48A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D1EA7E-C9C6-2E9F-B7D6-FE6B1E63A7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AF40D6-B649-D776-7ADB-F641B2E175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11BED9-DD42-602E-2F71-FBC01ADF77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D3E95A-C1BC-34D1-C4D4-E8F26220273B}"/>
              </a:ext>
            </a:extLst>
          </p:cNvPr>
          <p:cNvSpPr>
            <a:spLocks noGrp="1"/>
          </p:cNvSpPr>
          <p:nvPr>
            <p:ph type="dt" sz="half" idx="10"/>
          </p:nvPr>
        </p:nvSpPr>
        <p:spPr/>
        <p:txBody>
          <a:bodyPr/>
          <a:lstStyle/>
          <a:p>
            <a:fld id="{1A842DF0-BFFC-41AA-92C2-963061730702}" type="datetimeFigureOut">
              <a:rPr lang="en-US" smtClean="0"/>
              <a:t>6/3/2024</a:t>
            </a:fld>
            <a:endParaRPr lang="en-US"/>
          </a:p>
        </p:txBody>
      </p:sp>
      <p:sp>
        <p:nvSpPr>
          <p:cNvPr id="8" name="Footer Placeholder 7">
            <a:extLst>
              <a:ext uri="{FF2B5EF4-FFF2-40B4-BE49-F238E27FC236}">
                <a16:creationId xmlns:a16="http://schemas.microsoft.com/office/drawing/2014/main" id="{E3839BA9-6367-E396-3B2F-AEB5E8D1A1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100A4-EE9C-1A86-BDD6-AE8EAF18B5F9}"/>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2947263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CDBE2-3BC0-29BC-56DC-93FD77C2B4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309203-F46A-2FFB-1682-AB001D27FEF2}"/>
              </a:ext>
            </a:extLst>
          </p:cNvPr>
          <p:cNvSpPr>
            <a:spLocks noGrp="1"/>
          </p:cNvSpPr>
          <p:nvPr>
            <p:ph type="dt" sz="half" idx="10"/>
          </p:nvPr>
        </p:nvSpPr>
        <p:spPr/>
        <p:txBody>
          <a:bodyPr/>
          <a:lstStyle/>
          <a:p>
            <a:fld id="{1A842DF0-BFFC-41AA-92C2-963061730702}" type="datetimeFigureOut">
              <a:rPr lang="en-US" smtClean="0"/>
              <a:t>6/3/2024</a:t>
            </a:fld>
            <a:endParaRPr lang="en-US"/>
          </a:p>
        </p:txBody>
      </p:sp>
      <p:sp>
        <p:nvSpPr>
          <p:cNvPr id="4" name="Footer Placeholder 3">
            <a:extLst>
              <a:ext uri="{FF2B5EF4-FFF2-40B4-BE49-F238E27FC236}">
                <a16:creationId xmlns:a16="http://schemas.microsoft.com/office/drawing/2014/main" id="{EAEE5D8F-EFEC-5EC7-491E-9B030CDE45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EAFE8B-613D-FDCA-FD81-02898AA68C6A}"/>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33026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1E0AEC-0640-15A5-0C8D-821F670FDE08}"/>
              </a:ext>
            </a:extLst>
          </p:cNvPr>
          <p:cNvSpPr>
            <a:spLocks noGrp="1"/>
          </p:cNvSpPr>
          <p:nvPr>
            <p:ph type="dt" sz="half" idx="10"/>
          </p:nvPr>
        </p:nvSpPr>
        <p:spPr/>
        <p:txBody>
          <a:bodyPr/>
          <a:lstStyle/>
          <a:p>
            <a:fld id="{1A842DF0-BFFC-41AA-92C2-963061730702}" type="datetimeFigureOut">
              <a:rPr lang="en-US" smtClean="0"/>
              <a:t>6/3/2024</a:t>
            </a:fld>
            <a:endParaRPr lang="en-US"/>
          </a:p>
        </p:txBody>
      </p:sp>
      <p:sp>
        <p:nvSpPr>
          <p:cNvPr id="3" name="Footer Placeholder 2">
            <a:extLst>
              <a:ext uri="{FF2B5EF4-FFF2-40B4-BE49-F238E27FC236}">
                <a16:creationId xmlns:a16="http://schemas.microsoft.com/office/drawing/2014/main" id="{98E8886F-09D2-E597-FC93-A2E17CA829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9A2498-C332-AA13-812D-81AA97C26A5E}"/>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1060711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21793-F263-614D-7A88-25E1CE3DA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4B58AE-656F-A544-4506-5DF85533A5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5BEA24-D612-4CFB-1404-1FE4F0963D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0F28-9265-2CA3-7A4C-B4DDAB5E1AEB}"/>
              </a:ext>
            </a:extLst>
          </p:cNvPr>
          <p:cNvSpPr>
            <a:spLocks noGrp="1"/>
          </p:cNvSpPr>
          <p:nvPr>
            <p:ph type="dt" sz="half" idx="10"/>
          </p:nvPr>
        </p:nvSpPr>
        <p:spPr/>
        <p:txBody>
          <a:bodyPr/>
          <a:lstStyle/>
          <a:p>
            <a:fld id="{1A842DF0-BFFC-41AA-92C2-963061730702}" type="datetimeFigureOut">
              <a:rPr lang="en-US" smtClean="0"/>
              <a:t>6/3/2024</a:t>
            </a:fld>
            <a:endParaRPr lang="en-US"/>
          </a:p>
        </p:txBody>
      </p:sp>
      <p:sp>
        <p:nvSpPr>
          <p:cNvPr id="6" name="Footer Placeholder 5">
            <a:extLst>
              <a:ext uri="{FF2B5EF4-FFF2-40B4-BE49-F238E27FC236}">
                <a16:creationId xmlns:a16="http://schemas.microsoft.com/office/drawing/2014/main" id="{4D9021DB-8175-6DCA-FC2C-AFA2C6FC7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9A796-B027-1C6A-D457-206DF343DC47}"/>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2986272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698B0-4B1B-EF6D-E23A-03D125ED43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75A21A-73A5-A565-BA93-C882FD48EC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935874-C258-7DEB-1C86-2F48DB578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0DEADF-5714-BDC2-7C16-C6BAF7DD6C02}"/>
              </a:ext>
            </a:extLst>
          </p:cNvPr>
          <p:cNvSpPr>
            <a:spLocks noGrp="1"/>
          </p:cNvSpPr>
          <p:nvPr>
            <p:ph type="dt" sz="half" idx="10"/>
          </p:nvPr>
        </p:nvSpPr>
        <p:spPr/>
        <p:txBody>
          <a:bodyPr/>
          <a:lstStyle/>
          <a:p>
            <a:fld id="{1A842DF0-BFFC-41AA-92C2-963061730702}" type="datetimeFigureOut">
              <a:rPr lang="en-US" smtClean="0"/>
              <a:t>6/3/2024</a:t>
            </a:fld>
            <a:endParaRPr lang="en-US"/>
          </a:p>
        </p:txBody>
      </p:sp>
      <p:sp>
        <p:nvSpPr>
          <p:cNvPr id="6" name="Footer Placeholder 5">
            <a:extLst>
              <a:ext uri="{FF2B5EF4-FFF2-40B4-BE49-F238E27FC236}">
                <a16:creationId xmlns:a16="http://schemas.microsoft.com/office/drawing/2014/main" id="{0033FC08-C0EB-FD2F-3AAF-F6831D3A1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2A11E-184D-3CDB-7ABC-9707DEAEA3D5}"/>
              </a:ext>
            </a:extLst>
          </p:cNvPr>
          <p:cNvSpPr>
            <a:spLocks noGrp="1"/>
          </p:cNvSpPr>
          <p:nvPr>
            <p:ph type="sldNum" sz="quarter" idx="12"/>
          </p:nvPr>
        </p:nvSpPr>
        <p:spPr/>
        <p:txBody>
          <a:bodyPr/>
          <a:lstStyle/>
          <a:p>
            <a:fld id="{8301250C-3411-4DAA-A330-B8FCF0FECA0E}" type="slidenum">
              <a:rPr lang="en-US" smtClean="0"/>
              <a:t>‹#›</a:t>
            </a:fld>
            <a:endParaRPr lang="en-US"/>
          </a:p>
        </p:txBody>
      </p:sp>
    </p:spTree>
    <p:extLst>
      <p:ext uri="{BB962C8B-B14F-4D97-AF65-F5344CB8AC3E}">
        <p14:creationId xmlns:p14="http://schemas.microsoft.com/office/powerpoint/2010/main" val="3930003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96F078-062F-8E49-E444-64A016B66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39032B-FCCA-C182-4289-7A1BE7CFF4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EF4A9F-C0D9-5DAD-70A9-5366258EC4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842DF0-BFFC-41AA-92C2-963061730702}" type="datetimeFigureOut">
              <a:rPr lang="en-US" smtClean="0"/>
              <a:t>6/3/2024</a:t>
            </a:fld>
            <a:endParaRPr lang="en-US"/>
          </a:p>
        </p:txBody>
      </p:sp>
      <p:sp>
        <p:nvSpPr>
          <p:cNvPr id="5" name="Footer Placeholder 4">
            <a:extLst>
              <a:ext uri="{FF2B5EF4-FFF2-40B4-BE49-F238E27FC236}">
                <a16:creationId xmlns:a16="http://schemas.microsoft.com/office/drawing/2014/main" id="{FB9D4289-097B-112E-CDF2-742ED1D8D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C2DECEE-81BB-3DA6-FE44-C69618D5D3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01250C-3411-4DAA-A330-B8FCF0FECA0E}" type="slidenum">
              <a:rPr lang="en-US" smtClean="0"/>
              <a:t>‹#›</a:t>
            </a:fld>
            <a:endParaRPr lang="en-US"/>
          </a:p>
        </p:txBody>
      </p:sp>
    </p:spTree>
    <p:extLst>
      <p:ext uri="{BB962C8B-B14F-4D97-AF65-F5344CB8AC3E}">
        <p14:creationId xmlns:p14="http://schemas.microsoft.com/office/powerpoint/2010/main" val="798284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tx2"/>
                </a:solidFill>
                <a:latin typeface="+mn-lt"/>
              </a:defRPr>
            </a:lvl1pPr>
          </a:lstStyle>
          <a:p>
            <a:r>
              <a:rPr lang="en-US" dirty="0"/>
              <a:t>9/8/20XX</a:t>
            </a:r>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tx2"/>
                </a:solidFill>
                <a:latin typeface="+mn-lt"/>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noAutofit/>
          </a:bodyPr>
          <a:lstStyle>
            <a:lvl1pPr algn="r">
              <a:defRPr sz="1200">
                <a:solidFill>
                  <a:schemeClr val="tx2"/>
                </a:solidFill>
                <a:latin typeface="+mn-lt"/>
              </a:defRPr>
            </a:lvl1pPr>
          </a:lstStyle>
          <a:p>
            <a:fld id="{294A09A9-5501-47C1-A89A-A340965A2BE2}" type="slidenum">
              <a:rPr lang="en-US" smtClean="0"/>
              <a:pPr/>
              <a:t>‹#›</a:t>
            </a:fld>
            <a:endParaRPr lang="en-US" dirty="0"/>
          </a:p>
        </p:txBody>
      </p:sp>
      <p:sp>
        <p:nvSpPr>
          <p:cNvPr id="18" name="Rectangle 17">
            <a:extLst>
              <a:ext uri="{FF2B5EF4-FFF2-40B4-BE49-F238E27FC236}">
                <a16:creationId xmlns:a16="http://schemas.microsoft.com/office/drawing/2014/main" id="{5CEB4FE3-3D9A-B1E3-B7A5-4EE730D8D629}"/>
              </a:ext>
            </a:extLst>
          </p:cNvPr>
          <p:cNvSpPr/>
          <p:nvPr userDrawn="1"/>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id="{5BAEB442-687A-C37C-D42F-B9F2AC2A2C80}"/>
              </a:ext>
            </a:extLst>
          </p:cNvPr>
          <p:cNvSpPr txBox="1">
            <a:spLocks/>
          </p:cNvSpPr>
          <p:nvPr userDrawn="1"/>
        </p:nvSpPr>
        <p:spPr>
          <a:xfrm>
            <a:off x="381000" y="64515"/>
            <a:ext cx="11430000" cy="1097280"/>
          </a:xfrm>
          <a:prstGeom prst="rect">
            <a:avLst/>
          </a:prstGeom>
        </p:spPr>
        <p:txBody>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0814D32F-27F1-AAF4-D259-773C0E06EEF3}"/>
              </a:ext>
            </a:extLst>
          </p:cNvPr>
          <p:cNvPicPr>
            <a:picLocks noChangeAspect="1"/>
          </p:cNvPicPr>
          <p:nvPr userDrawn="1"/>
        </p:nvPicPr>
        <p:blipFill>
          <a:blip r:embed="rId4"/>
          <a:stretch>
            <a:fillRect/>
          </a:stretch>
        </p:blipFill>
        <p:spPr>
          <a:xfrm>
            <a:off x="10084441" y="6068959"/>
            <a:ext cx="1961933" cy="413238"/>
          </a:xfrm>
          <a:prstGeom prst="rect">
            <a:avLst/>
          </a:prstGeom>
        </p:spPr>
      </p:pic>
      <p:sp>
        <p:nvSpPr>
          <p:cNvPr id="21" name="Rectangle 20">
            <a:extLst>
              <a:ext uri="{FF2B5EF4-FFF2-40B4-BE49-F238E27FC236}">
                <a16:creationId xmlns:a16="http://schemas.microsoft.com/office/drawing/2014/main" id="{93E5FB4E-5B15-4F79-9E1B-C672F701E1E7}"/>
              </a:ext>
            </a:extLst>
          </p:cNvPr>
          <p:cNvSpPr/>
          <p:nvPr userDrawn="1"/>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0F53720-2610-707C-9C92-A9A8235E9D45}"/>
              </a:ext>
            </a:extLst>
          </p:cNvPr>
          <p:cNvSpPr/>
          <p:nvPr userDrawn="1"/>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8">
            <a:extLst>
              <a:ext uri="{FF2B5EF4-FFF2-40B4-BE49-F238E27FC236}">
                <a16:creationId xmlns:a16="http://schemas.microsoft.com/office/drawing/2014/main" id="{326ECDE9-1A01-4DF7-B390-55A5A873EF7F}"/>
              </a:ext>
            </a:extLst>
          </p:cNvPr>
          <p:cNvSpPr txBox="1">
            <a:spLocks/>
          </p:cNvSpPr>
          <p:nvPr userDrawn="1"/>
        </p:nvSpPr>
        <p:spPr>
          <a:xfrm>
            <a:off x="381000" y="92641"/>
            <a:ext cx="6617525" cy="1133669"/>
          </a:xfrm>
          <a:prstGeom prst="rect">
            <a:avLst/>
          </a:prstGeom>
        </p:spPr>
        <p:txBody>
          <a:bodyPr>
            <a:norm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0078742"/>
      </p:ext>
    </p:extLst>
  </p:cSld>
  <p:clrMap bg1="lt1" tx1="dk1" bg2="lt2" tx2="dk2" accent1="accent1" accent2="accent2" accent3="accent3" accent4="accent4" accent5="accent5" accent6="accent6" hlink="hlink" folHlink="folHlink"/>
  <p:sldLayoutIdLst>
    <p:sldLayoutId id="2147483662" r:id="rId1"/>
    <p:sldLayoutId id="2147483663" r:id="rId2"/>
  </p:sldLayoutIdLst>
  <p:hf sldNum="0" hdr="0" ftr="0" dt="0"/>
  <p:txStyles>
    <p:titleStyle>
      <a:lvl1pPr algn="l" defTabSz="914400" rtl="0" eaLnBrk="1" latinLnBrk="0" hangingPunct="1">
        <a:lnSpc>
          <a:spcPct val="8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mailto:Cristina.Morales@dot.state.fl.us" TargetMode="External"/><Relationship Id="rId2" Type="http://schemas.openxmlformats.org/officeDocument/2006/relationships/hyperlink" Target="mailto:Dibakar.Saha@dot.state.fl.us" TargetMode="External"/><Relationship Id="rId1" Type="http://schemas.openxmlformats.org/officeDocument/2006/relationships/slideLayout" Target="../slideLayouts/slideLayout5.xml"/><Relationship Id="rId6" Type="http://schemas.openxmlformats.org/officeDocument/2006/relationships/hyperlink" Target="mailto:Maria.Anayadeyeats@dot.state.fl.us" TargetMode="External"/><Relationship Id="rId5" Type="http://schemas.openxmlformats.org/officeDocument/2006/relationships/image" Target="../media/image77.sv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6ADAE8-3412-29C8-3373-1717DBFACAE5}"/>
              </a:ext>
            </a:extLst>
          </p:cNvPr>
          <p:cNvGrpSpPr/>
          <p:nvPr/>
        </p:nvGrpSpPr>
        <p:grpSpPr>
          <a:xfrm>
            <a:off x="0" y="0"/>
            <a:ext cx="12192000" cy="6858000"/>
            <a:chOff x="0" y="0"/>
            <a:chExt cx="12192000" cy="6858000"/>
          </a:xfrm>
        </p:grpSpPr>
        <p:pic>
          <p:nvPicPr>
            <p:cNvPr id="10" name="Picture 9" descr="A white card with a circular design&#10;&#10;Description automatically generated">
              <a:extLst>
                <a:ext uri="{FF2B5EF4-FFF2-40B4-BE49-F238E27FC236}">
                  <a16:creationId xmlns:a16="http://schemas.microsoft.com/office/drawing/2014/main" id="{51BCE59A-33E4-9E71-E22B-F2A3598F2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1F9D9FD-B3A0-050B-A47C-4C335E66E7FF}"/>
                </a:ext>
              </a:extLst>
            </p:cNvPr>
            <p:cNvPicPr>
              <a:picLocks noChangeAspect="1"/>
            </p:cNvPicPr>
            <p:nvPr/>
          </p:nvPicPr>
          <p:blipFill>
            <a:blip r:embed="rId4"/>
            <a:stretch>
              <a:fillRect/>
            </a:stretch>
          </p:blipFill>
          <p:spPr>
            <a:xfrm>
              <a:off x="10507287" y="6019728"/>
              <a:ext cx="1181991" cy="637348"/>
            </a:xfrm>
            <a:prstGeom prst="rect">
              <a:avLst/>
            </a:prstGeom>
          </p:spPr>
        </p:pic>
      </p:grpSp>
      <p:sp>
        <p:nvSpPr>
          <p:cNvPr id="12" name="Title 18">
            <a:extLst>
              <a:ext uri="{FF2B5EF4-FFF2-40B4-BE49-F238E27FC236}">
                <a16:creationId xmlns:a16="http://schemas.microsoft.com/office/drawing/2014/main" id="{BC502D6C-08C1-4659-0FD5-84DEE92B6B5F}"/>
              </a:ext>
            </a:extLst>
          </p:cNvPr>
          <p:cNvSpPr txBox="1">
            <a:spLocks/>
          </p:cNvSpPr>
          <p:nvPr/>
        </p:nvSpPr>
        <p:spPr>
          <a:xfrm>
            <a:off x="4690753" y="1997396"/>
            <a:ext cx="7327076" cy="1133669"/>
          </a:xfrm>
          <a:prstGeom prst="rect">
            <a:avLst/>
          </a:prstGeom>
        </p:spPr>
        <p:txBody>
          <a:bodyPr>
            <a:noAutofit/>
          </a:bodyPr>
          <a:lstStyle>
            <a:lvl1pPr algn="l" defTabSz="914400" rtl="0" eaLnBrk="1" latinLnBrk="0" hangingPunct="1">
              <a:lnSpc>
                <a:spcPct val="8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ptos Display" panose="020B0004020202020204" pitchFamily="34" charset="0"/>
                <a:ea typeface="+mj-ea"/>
                <a:cs typeface="Arial" panose="020B0604020202020204" pitchFamily="34" charset="0"/>
              </a:rPr>
              <a:t>STRIDES 2 Zero Program Implementation and Challenges</a:t>
            </a:r>
            <a:br>
              <a:rPr kumimoji="0" lang="en-US" sz="4000" b="1" i="0" u="none" strike="noStrike" kern="1200" cap="none" spc="0" normalizeH="0" baseline="0" noProof="0" dirty="0">
                <a:ln>
                  <a:noFill/>
                </a:ln>
                <a:solidFill>
                  <a:srgbClr val="000000"/>
                </a:solidFill>
                <a:effectLst/>
                <a:uLnTx/>
                <a:uFillTx/>
                <a:latin typeface="Aptos Display" panose="020B0004020202020204" pitchFamily="34" charset="0"/>
                <a:ea typeface="+mj-ea"/>
                <a:cs typeface="Arial" panose="020B0604020202020204" pitchFamily="34" charset="0"/>
              </a:rPr>
            </a:br>
            <a:endParaRPr kumimoji="0" lang="en-US" sz="4000" b="1" i="0" u="none" strike="noStrike" kern="1200" cap="none" spc="0" normalizeH="0" baseline="0" noProof="0" dirty="0">
              <a:ln>
                <a:noFill/>
              </a:ln>
              <a:solidFill>
                <a:srgbClr val="000000"/>
              </a:solidFill>
              <a:effectLst/>
              <a:uLnTx/>
              <a:uFillTx/>
              <a:latin typeface="Aptos Display" panose="020B0004020202020204" pitchFamily="34" charset="0"/>
              <a:ea typeface="+mj-ea"/>
              <a:cs typeface="Arial" panose="020B0604020202020204" pitchFamily="34" charset="0"/>
            </a:endParaRPr>
          </a:p>
        </p:txBody>
      </p:sp>
      <p:sp>
        <p:nvSpPr>
          <p:cNvPr id="13" name="TextBox 12">
            <a:extLst>
              <a:ext uri="{FF2B5EF4-FFF2-40B4-BE49-F238E27FC236}">
                <a16:creationId xmlns:a16="http://schemas.microsoft.com/office/drawing/2014/main" id="{A5721A4D-36EA-B596-B753-8BF83B3BC5EC}"/>
              </a:ext>
            </a:extLst>
          </p:cNvPr>
          <p:cNvSpPr txBox="1"/>
          <p:nvPr/>
        </p:nvSpPr>
        <p:spPr>
          <a:xfrm>
            <a:off x="4690752" y="3827655"/>
            <a:ext cx="7231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FDOT Traffic Engineering and Operations Office - CO</a:t>
            </a:r>
          </a:p>
        </p:txBody>
      </p:sp>
      <p:sp>
        <p:nvSpPr>
          <p:cNvPr id="14" name="TextBox 13">
            <a:extLst>
              <a:ext uri="{FF2B5EF4-FFF2-40B4-BE49-F238E27FC236}">
                <a16:creationId xmlns:a16="http://schemas.microsoft.com/office/drawing/2014/main" id="{9996C78C-A9C1-DBE6-897A-25F7E172B73C}"/>
              </a:ext>
            </a:extLst>
          </p:cNvPr>
          <p:cNvSpPr txBox="1"/>
          <p:nvPr/>
        </p:nvSpPr>
        <p:spPr>
          <a:xfrm>
            <a:off x="4690753" y="3385430"/>
            <a:ext cx="59911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Dibakar Saha</a:t>
            </a:r>
          </a:p>
        </p:txBody>
      </p:sp>
      <p:sp>
        <p:nvSpPr>
          <p:cNvPr id="2" name="TextBox 1">
            <a:extLst>
              <a:ext uri="{FF2B5EF4-FFF2-40B4-BE49-F238E27FC236}">
                <a16:creationId xmlns:a16="http://schemas.microsoft.com/office/drawing/2014/main" id="{8DDA7410-755E-CEE6-8945-843FAE81E4D9}"/>
              </a:ext>
            </a:extLst>
          </p:cNvPr>
          <p:cNvSpPr txBox="1"/>
          <p:nvPr/>
        </p:nvSpPr>
        <p:spPr>
          <a:xfrm>
            <a:off x="4690753" y="4691335"/>
            <a:ext cx="72312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FDOT Traffic Engineering and Operations Office – D4</a:t>
            </a:r>
          </a:p>
        </p:txBody>
      </p:sp>
      <p:sp>
        <p:nvSpPr>
          <p:cNvPr id="3" name="TextBox 2">
            <a:extLst>
              <a:ext uri="{FF2B5EF4-FFF2-40B4-BE49-F238E27FC236}">
                <a16:creationId xmlns:a16="http://schemas.microsoft.com/office/drawing/2014/main" id="{05A71852-132E-A6B5-EB29-8B06EE933DBE}"/>
              </a:ext>
            </a:extLst>
          </p:cNvPr>
          <p:cNvSpPr txBox="1"/>
          <p:nvPr/>
        </p:nvSpPr>
        <p:spPr>
          <a:xfrm>
            <a:off x="4690753" y="4237981"/>
            <a:ext cx="59911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Maria Elena Anaya de Yeats</a:t>
            </a:r>
          </a:p>
        </p:txBody>
      </p:sp>
      <p:sp>
        <p:nvSpPr>
          <p:cNvPr id="4" name="TextBox 3">
            <a:extLst>
              <a:ext uri="{FF2B5EF4-FFF2-40B4-BE49-F238E27FC236}">
                <a16:creationId xmlns:a16="http://schemas.microsoft.com/office/drawing/2014/main" id="{062CB20E-D6FA-3231-C460-F14C758F7D63}"/>
              </a:ext>
            </a:extLst>
          </p:cNvPr>
          <p:cNvSpPr txBox="1"/>
          <p:nvPr/>
        </p:nvSpPr>
        <p:spPr>
          <a:xfrm>
            <a:off x="4690752" y="5555015"/>
            <a:ext cx="65433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FDOT Safety Office – D6</a:t>
            </a:r>
          </a:p>
        </p:txBody>
      </p:sp>
      <p:sp>
        <p:nvSpPr>
          <p:cNvPr id="5" name="TextBox 4">
            <a:extLst>
              <a:ext uri="{FF2B5EF4-FFF2-40B4-BE49-F238E27FC236}">
                <a16:creationId xmlns:a16="http://schemas.microsoft.com/office/drawing/2014/main" id="{F22CCF45-F2FB-2117-04A9-428C5141AA16}"/>
              </a:ext>
            </a:extLst>
          </p:cNvPr>
          <p:cNvSpPr txBox="1"/>
          <p:nvPr/>
        </p:nvSpPr>
        <p:spPr>
          <a:xfrm>
            <a:off x="4690753" y="5128460"/>
            <a:ext cx="59911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Cristina R. Morales - </a:t>
            </a:r>
            <a:r>
              <a:rPr kumimoji="0" lang="en-US" sz="3200" b="0" i="0" u="none" strike="noStrike" kern="1200" cap="none" spc="0" normalizeH="0" baseline="0" noProof="0" dirty="0" err="1">
                <a:ln>
                  <a:noFill/>
                </a:ln>
                <a:solidFill>
                  <a:srgbClr val="000000"/>
                </a:solidFill>
                <a:effectLst/>
                <a:uLnTx/>
                <a:uFillTx/>
                <a:latin typeface="Aptos" panose="020B0004020202020204" pitchFamily="34" charset="0"/>
                <a:ea typeface="+mn-ea"/>
                <a:cs typeface="+mn-cs"/>
              </a:rPr>
              <a:t>Quiles</a:t>
            </a:r>
            <a:endParaRPr kumimoji="0" lang="en-US" sz="3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How to Determine Expected Safety Performance?</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24C12B7-8D40-23B7-493D-C7424CA441B0}"/>
              </a:ext>
            </a:extLst>
          </p:cNvPr>
          <p:cNvSpPr txBox="1"/>
          <p:nvPr/>
        </p:nvSpPr>
        <p:spPr>
          <a:xfrm>
            <a:off x="0" y="1282647"/>
            <a:ext cx="12192000" cy="1077218"/>
          </a:xfrm>
          <a:prstGeom prst="rect">
            <a:avLst/>
          </a:prstGeom>
          <a:noFill/>
        </p:spPr>
        <p:txBody>
          <a:bodyPr wrap="square" rtlCol="0">
            <a:spAutoFit/>
          </a:bodyPr>
          <a:lstStyle/>
          <a:p>
            <a:pPr algn="ctr"/>
            <a:r>
              <a:rPr lang="en-US" sz="3200" dirty="0">
                <a:solidFill>
                  <a:srgbClr val="0070C0"/>
                </a:solidFill>
              </a:rPr>
              <a:t>Concern #4: Conflict between Crash Frequency Variability and Changing Site Conditions </a:t>
            </a:r>
            <a:endParaRPr lang="en-US" sz="2800" dirty="0">
              <a:solidFill>
                <a:srgbClr val="0070C0"/>
              </a:solidFill>
            </a:endParaRPr>
          </a:p>
        </p:txBody>
      </p:sp>
      <p:graphicFrame>
        <p:nvGraphicFramePr>
          <p:cNvPr id="3" name="Diagram 2">
            <a:extLst>
              <a:ext uri="{FF2B5EF4-FFF2-40B4-BE49-F238E27FC236}">
                <a16:creationId xmlns:a16="http://schemas.microsoft.com/office/drawing/2014/main" id="{2BA812A6-303A-522F-4647-9C5EAA3C0EE3}"/>
              </a:ext>
            </a:extLst>
          </p:cNvPr>
          <p:cNvGraphicFramePr/>
          <p:nvPr>
            <p:extLst>
              <p:ext uri="{D42A27DB-BD31-4B8C-83A1-F6EECF244321}">
                <p14:modId xmlns:p14="http://schemas.microsoft.com/office/powerpoint/2010/main" val="1042829044"/>
              </p:ext>
            </p:extLst>
          </p:nvPr>
        </p:nvGraphicFramePr>
        <p:xfrm>
          <a:off x="2162176" y="2476500"/>
          <a:ext cx="7197724" cy="3690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17628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917136" cy="1325563"/>
          </a:xfrm>
        </p:spPr>
        <p:txBody>
          <a:bodyPr>
            <a:normAutofit/>
          </a:bodyPr>
          <a:lstStyle/>
          <a:p>
            <a:r>
              <a:rPr lang="en-US" sz="4200" dirty="0">
                <a:solidFill>
                  <a:schemeClr val="bg1"/>
                </a:solidFill>
                <a:effectLst>
                  <a:outerShdw blurRad="38100" dist="38100" dir="2700000" algn="tl">
                    <a:srgbClr val="000000">
                      <a:alpha val="43137"/>
                    </a:srgbClr>
                  </a:outerShdw>
                </a:effectLst>
              </a:rPr>
              <a:t>Predictive Method to Determine Expected Crash Freq. </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275262" y="2021763"/>
            <a:ext cx="7830441" cy="4639209"/>
          </a:xfrm>
        </p:spPr>
        <p:txBody>
          <a:bodyPr>
            <a:normAutofit/>
          </a:bodyPr>
          <a:lstStyle/>
          <a:p>
            <a:pPr>
              <a:lnSpc>
                <a:spcPct val="100000"/>
              </a:lnSpc>
              <a:spcBef>
                <a:spcPts val="600"/>
              </a:spcBef>
              <a:spcAft>
                <a:spcPts val="600"/>
              </a:spcAft>
            </a:pPr>
            <a:r>
              <a:rPr lang="en-US" dirty="0"/>
              <a:t>Safety Performance Functions (SPFs) : A regression equation to estimate predicted average crash frequency as a function of exposure and roadway features.</a:t>
            </a:r>
          </a:p>
          <a:p>
            <a:pPr marL="231775" indent="-231775">
              <a:lnSpc>
                <a:spcPct val="100000"/>
              </a:lnSpc>
              <a:spcBef>
                <a:spcPts val="600"/>
              </a:spcBef>
              <a:spcAft>
                <a:spcPts val="600"/>
              </a:spcAft>
            </a:pPr>
            <a:r>
              <a:rPr lang="en-US" dirty="0"/>
              <a:t>Predicted Crash Frequency</a:t>
            </a:r>
          </a:p>
          <a:p>
            <a:pPr marL="231775" indent="-231775">
              <a:lnSpc>
                <a:spcPct val="100000"/>
              </a:lnSpc>
              <a:spcBef>
                <a:spcPts val="0"/>
              </a:spcBef>
              <a:spcAft>
                <a:spcPts val="600"/>
              </a:spcAft>
            </a:pPr>
            <a:endParaRPr kumimoji="0" lang="sv-SE"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31775" lvl="1" indent="-231775">
              <a:lnSpc>
                <a:spcPct val="100000"/>
              </a:lnSpc>
              <a:spcBef>
                <a:spcPts val="0"/>
              </a:spcBef>
              <a:spcAft>
                <a:spcPts val="600"/>
              </a:spcAft>
            </a:pPr>
            <a:endParaRPr lang="en-US" sz="1050" dirty="0"/>
          </a:p>
          <a:p>
            <a:pPr marL="231775" lvl="1" indent="-231775">
              <a:lnSpc>
                <a:spcPct val="100000"/>
              </a:lnSpc>
              <a:spcBef>
                <a:spcPts val="0"/>
              </a:spcBef>
              <a:spcAft>
                <a:spcPts val="600"/>
              </a:spcAft>
            </a:pPr>
            <a:endParaRPr lang="en-US" sz="500" dirty="0"/>
          </a:p>
          <a:p>
            <a:pPr marL="231775" lvl="1" indent="-231775">
              <a:lnSpc>
                <a:spcPct val="100000"/>
              </a:lnSpc>
              <a:spcBef>
                <a:spcPts val="0"/>
              </a:spcBef>
              <a:spcAft>
                <a:spcPts val="600"/>
              </a:spcAft>
            </a:pPr>
            <a:r>
              <a:rPr lang="en-US" sz="2800" dirty="0"/>
              <a:t>Expected crash frequency</a:t>
            </a:r>
          </a:p>
          <a:p>
            <a:pPr marL="461963" lvl="1" indent="0">
              <a:lnSpc>
                <a:spcPct val="100000"/>
              </a:lnSpc>
              <a:spcBef>
                <a:spcPts val="0"/>
              </a:spcBef>
              <a:spcAft>
                <a:spcPts val="600"/>
              </a:spcAft>
              <a:buNone/>
            </a:pPr>
            <a:endParaRPr lang="en-US" sz="2800" dirty="0"/>
          </a:p>
          <a:p>
            <a:pPr marL="457200" lvl="1" indent="0">
              <a:lnSpc>
                <a:spcPct val="100000"/>
              </a:lnSpc>
              <a:spcAft>
                <a:spcPts val="600"/>
              </a:spcAft>
              <a:buNone/>
            </a:pPr>
            <a:endParaRPr lang="en-US" dirty="0"/>
          </a:p>
          <a:p>
            <a:pPr lvl="1"/>
            <a:endParaRPr lang="en-US" dirty="0"/>
          </a:p>
          <a:p>
            <a:pPr lvl="1"/>
            <a:endParaRPr lang="en-US" dirty="0"/>
          </a:p>
          <a:p>
            <a:pPr lvl="1"/>
            <a:endParaRPr lang="en-US" dirty="0"/>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F2B269F5-A0F1-09CE-1AF0-1ADFB110BD0C}"/>
              </a:ext>
            </a:extLst>
          </p:cNvPr>
          <p:cNvGrpSpPr/>
          <p:nvPr/>
        </p:nvGrpSpPr>
        <p:grpSpPr>
          <a:xfrm>
            <a:off x="7609545" y="2399602"/>
            <a:ext cx="4359955" cy="3490572"/>
            <a:chOff x="7609545" y="2399602"/>
            <a:chExt cx="4359955" cy="3490572"/>
          </a:xfrm>
        </p:grpSpPr>
        <p:sp>
          <p:nvSpPr>
            <p:cNvPr id="18" name="TextBox 17">
              <a:extLst>
                <a:ext uri="{FF2B5EF4-FFF2-40B4-BE49-F238E27FC236}">
                  <a16:creationId xmlns:a16="http://schemas.microsoft.com/office/drawing/2014/main" id="{E2F48F92-7E1D-ACB4-4D33-67DE7D62243D}"/>
                </a:ext>
              </a:extLst>
            </p:cNvPr>
            <p:cNvSpPr txBox="1"/>
            <p:nvPr/>
          </p:nvSpPr>
          <p:spPr>
            <a:xfrm>
              <a:off x="11282832" y="3600622"/>
              <a:ext cx="686668" cy="338554"/>
            </a:xfrm>
            <a:prstGeom prst="rect">
              <a:avLst/>
            </a:prstGeom>
            <a:noFill/>
            <a:ln>
              <a:noFill/>
            </a:ln>
          </p:spPr>
          <p:txBody>
            <a:bodyPr wrap="square" rtlCol="0">
              <a:spAutoFit/>
            </a:bodyPr>
            <a:lstStyle/>
            <a:p>
              <a:pPr defTabSz="457200"/>
              <a:r>
                <a:rPr lang="en-US" sz="1600" dirty="0">
                  <a:solidFill>
                    <a:srgbClr val="D99927"/>
                  </a:solidFill>
                </a:rPr>
                <a:t>SPF</a:t>
              </a:r>
            </a:p>
          </p:txBody>
        </p:sp>
        <p:sp>
          <p:nvSpPr>
            <p:cNvPr id="19" name="TextBox 18">
              <a:extLst>
                <a:ext uri="{FF2B5EF4-FFF2-40B4-BE49-F238E27FC236}">
                  <a16:creationId xmlns:a16="http://schemas.microsoft.com/office/drawing/2014/main" id="{ECE4075D-25CE-4582-8861-4FE7AC382BC5}"/>
                </a:ext>
              </a:extLst>
            </p:cNvPr>
            <p:cNvSpPr txBox="1"/>
            <p:nvPr/>
          </p:nvSpPr>
          <p:spPr>
            <a:xfrm>
              <a:off x="9517771" y="5520842"/>
              <a:ext cx="1831134" cy="369332"/>
            </a:xfrm>
            <a:prstGeom prst="rect">
              <a:avLst/>
            </a:prstGeom>
            <a:noFill/>
          </p:spPr>
          <p:txBody>
            <a:bodyPr wrap="square" rtlCol="0">
              <a:spAutoFit/>
            </a:bodyPr>
            <a:lstStyle/>
            <a:p>
              <a:pPr defTabSz="457200"/>
              <a:r>
                <a:rPr lang="en-US" dirty="0">
                  <a:solidFill>
                    <a:prstClr val="black"/>
                  </a:solidFill>
                </a:rPr>
                <a:t>AADT</a:t>
              </a:r>
            </a:p>
          </p:txBody>
        </p:sp>
        <p:grpSp>
          <p:nvGrpSpPr>
            <p:cNvPr id="12" name="Group 11">
              <a:extLst>
                <a:ext uri="{FF2B5EF4-FFF2-40B4-BE49-F238E27FC236}">
                  <a16:creationId xmlns:a16="http://schemas.microsoft.com/office/drawing/2014/main" id="{68B19CAA-2395-9000-9A94-9DC5D9D287DF}"/>
                </a:ext>
              </a:extLst>
            </p:cNvPr>
            <p:cNvGrpSpPr/>
            <p:nvPr/>
          </p:nvGrpSpPr>
          <p:grpSpPr>
            <a:xfrm>
              <a:off x="7609545" y="2399602"/>
              <a:ext cx="4270722" cy="3099346"/>
              <a:chOff x="7814100" y="2502633"/>
              <a:chExt cx="4023031" cy="2794328"/>
            </a:xfrm>
          </p:grpSpPr>
          <p:sp>
            <p:nvSpPr>
              <p:cNvPr id="30" name="Freeform: Shape 29">
                <a:extLst>
                  <a:ext uri="{FF2B5EF4-FFF2-40B4-BE49-F238E27FC236}">
                    <a16:creationId xmlns:a16="http://schemas.microsoft.com/office/drawing/2014/main" id="{585ECC15-01A6-FF22-9350-77E44A9BB3CD}"/>
                  </a:ext>
                </a:extLst>
              </p:cNvPr>
              <p:cNvSpPr/>
              <p:nvPr/>
            </p:nvSpPr>
            <p:spPr>
              <a:xfrm>
                <a:off x="8251499" y="3497937"/>
                <a:ext cx="3492401" cy="1778649"/>
              </a:xfrm>
              <a:custGeom>
                <a:avLst/>
                <a:gdLst>
                  <a:gd name="connsiteX0" fmla="*/ 0 w 4242061"/>
                  <a:gd name="connsiteY0" fmla="*/ 3733015 h 3733015"/>
                  <a:gd name="connsiteX1" fmla="*/ 28280 w 4242061"/>
                  <a:gd name="connsiteY1" fmla="*/ 3648174 h 3733015"/>
                  <a:gd name="connsiteX2" fmla="*/ 47134 w 4242061"/>
                  <a:gd name="connsiteY2" fmla="*/ 3601040 h 3733015"/>
                  <a:gd name="connsiteX3" fmla="*/ 56560 w 4242061"/>
                  <a:gd name="connsiteY3" fmla="*/ 3563332 h 3733015"/>
                  <a:gd name="connsiteX4" fmla="*/ 141402 w 4242061"/>
                  <a:gd name="connsiteY4" fmla="*/ 3412503 h 3733015"/>
                  <a:gd name="connsiteX5" fmla="*/ 169682 w 4242061"/>
                  <a:gd name="connsiteY5" fmla="*/ 3355943 h 3733015"/>
                  <a:gd name="connsiteX6" fmla="*/ 216816 w 4242061"/>
                  <a:gd name="connsiteY6" fmla="*/ 3299382 h 3733015"/>
                  <a:gd name="connsiteX7" fmla="*/ 282804 w 4242061"/>
                  <a:gd name="connsiteY7" fmla="*/ 3167407 h 3733015"/>
                  <a:gd name="connsiteX8" fmla="*/ 386499 w 4242061"/>
                  <a:gd name="connsiteY8" fmla="*/ 3007151 h 3733015"/>
                  <a:gd name="connsiteX9" fmla="*/ 433633 w 4242061"/>
                  <a:gd name="connsiteY9" fmla="*/ 2931736 h 3733015"/>
                  <a:gd name="connsiteX10" fmla="*/ 518474 w 4242061"/>
                  <a:gd name="connsiteY10" fmla="*/ 2809188 h 3733015"/>
                  <a:gd name="connsiteX11" fmla="*/ 565608 w 4242061"/>
                  <a:gd name="connsiteY11" fmla="*/ 2733774 h 3733015"/>
                  <a:gd name="connsiteX12" fmla="*/ 659876 w 4242061"/>
                  <a:gd name="connsiteY12" fmla="*/ 2611225 h 3733015"/>
                  <a:gd name="connsiteX13" fmla="*/ 725864 w 4242061"/>
                  <a:gd name="connsiteY13" fmla="*/ 2535811 h 3733015"/>
                  <a:gd name="connsiteX14" fmla="*/ 857839 w 4242061"/>
                  <a:gd name="connsiteY14" fmla="*/ 2347275 h 3733015"/>
                  <a:gd name="connsiteX15" fmla="*/ 1008668 w 4242061"/>
                  <a:gd name="connsiteY15" fmla="*/ 2177592 h 3733015"/>
                  <a:gd name="connsiteX16" fmla="*/ 1187777 w 4242061"/>
                  <a:gd name="connsiteY16" fmla="*/ 1998483 h 3733015"/>
                  <a:gd name="connsiteX17" fmla="*/ 1272618 w 4242061"/>
                  <a:gd name="connsiteY17" fmla="*/ 1904215 h 3733015"/>
                  <a:gd name="connsiteX18" fmla="*/ 1574276 w 4242061"/>
                  <a:gd name="connsiteY18" fmla="*/ 1621411 h 3733015"/>
                  <a:gd name="connsiteX19" fmla="*/ 1762812 w 4242061"/>
                  <a:gd name="connsiteY19" fmla="*/ 1442301 h 3733015"/>
                  <a:gd name="connsiteX20" fmla="*/ 1941921 w 4242061"/>
                  <a:gd name="connsiteY20" fmla="*/ 1272619 h 3733015"/>
                  <a:gd name="connsiteX21" fmla="*/ 2177591 w 4242061"/>
                  <a:gd name="connsiteY21" fmla="*/ 1102936 h 3733015"/>
                  <a:gd name="connsiteX22" fmla="*/ 2384981 w 4242061"/>
                  <a:gd name="connsiteY22" fmla="*/ 942681 h 3733015"/>
                  <a:gd name="connsiteX23" fmla="*/ 2479249 w 4242061"/>
                  <a:gd name="connsiteY23" fmla="*/ 867266 h 3733015"/>
                  <a:gd name="connsiteX24" fmla="*/ 2714919 w 4242061"/>
                  <a:gd name="connsiteY24" fmla="*/ 744718 h 3733015"/>
                  <a:gd name="connsiteX25" fmla="*/ 3016577 w 4242061"/>
                  <a:gd name="connsiteY25" fmla="*/ 565609 h 3733015"/>
                  <a:gd name="connsiteX26" fmla="*/ 3101418 w 4242061"/>
                  <a:gd name="connsiteY26" fmla="*/ 518475 h 3733015"/>
                  <a:gd name="connsiteX27" fmla="*/ 3205113 w 4242061"/>
                  <a:gd name="connsiteY27" fmla="*/ 480767 h 3733015"/>
                  <a:gd name="connsiteX28" fmla="*/ 3487917 w 4242061"/>
                  <a:gd name="connsiteY28" fmla="*/ 339365 h 3733015"/>
                  <a:gd name="connsiteX29" fmla="*/ 3657600 w 4242061"/>
                  <a:gd name="connsiteY29" fmla="*/ 254524 h 3733015"/>
                  <a:gd name="connsiteX30" fmla="*/ 3799002 w 4242061"/>
                  <a:gd name="connsiteY30" fmla="*/ 188536 h 3733015"/>
                  <a:gd name="connsiteX31" fmla="*/ 3846136 w 4242061"/>
                  <a:gd name="connsiteY31" fmla="*/ 150829 h 3733015"/>
                  <a:gd name="connsiteX32" fmla="*/ 3921550 w 4242061"/>
                  <a:gd name="connsiteY32" fmla="*/ 131976 h 3733015"/>
                  <a:gd name="connsiteX33" fmla="*/ 3968684 w 4242061"/>
                  <a:gd name="connsiteY33" fmla="*/ 113122 h 3733015"/>
                  <a:gd name="connsiteX34" fmla="*/ 4119513 w 4242061"/>
                  <a:gd name="connsiteY34" fmla="*/ 56561 h 3733015"/>
                  <a:gd name="connsiteX35" fmla="*/ 4176074 w 4242061"/>
                  <a:gd name="connsiteY35" fmla="*/ 28281 h 3733015"/>
                  <a:gd name="connsiteX36" fmla="*/ 4242061 w 4242061"/>
                  <a:gd name="connsiteY36" fmla="*/ 0 h 3733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42061" h="3733015">
                    <a:moveTo>
                      <a:pt x="0" y="3733015"/>
                    </a:moveTo>
                    <a:cubicBezTo>
                      <a:pt x="9427" y="3704735"/>
                      <a:pt x="17209" y="3675852"/>
                      <a:pt x="28280" y="3648174"/>
                    </a:cubicBezTo>
                    <a:cubicBezTo>
                      <a:pt x="34565" y="3632463"/>
                      <a:pt x="41783" y="3617093"/>
                      <a:pt x="47134" y="3601040"/>
                    </a:cubicBezTo>
                    <a:cubicBezTo>
                      <a:pt x="51231" y="3588749"/>
                      <a:pt x="51456" y="3575241"/>
                      <a:pt x="56560" y="3563332"/>
                    </a:cubicBezTo>
                    <a:cubicBezTo>
                      <a:pt x="113684" y="3430040"/>
                      <a:pt x="84299" y="3510393"/>
                      <a:pt x="141402" y="3412503"/>
                    </a:cubicBezTo>
                    <a:cubicBezTo>
                      <a:pt x="152023" y="3394296"/>
                      <a:pt x="157990" y="3373482"/>
                      <a:pt x="169682" y="3355943"/>
                    </a:cubicBezTo>
                    <a:cubicBezTo>
                      <a:pt x="183295" y="3335523"/>
                      <a:pt x="202847" y="3319560"/>
                      <a:pt x="216816" y="3299382"/>
                    </a:cubicBezTo>
                    <a:cubicBezTo>
                      <a:pt x="303168" y="3174651"/>
                      <a:pt x="209808" y="3292542"/>
                      <a:pt x="282804" y="3167407"/>
                    </a:cubicBezTo>
                    <a:cubicBezTo>
                      <a:pt x="314864" y="3112448"/>
                      <a:pt x="352201" y="3060742"/>
                      <a:pt x="386499" y="3007151"/>
                    </a:cubicBezTo>
                    <a:cubicBezTo>
                      <a:pt x="402479" y="2982182"/>
                      <a:pt x="416759" y="2956109"/>
                      <a:pt x="433633" y="2931736"/>
                    </a:cubicBezTo>
                    <a:cubicBezTo>
                      <a:pt x="461913" y="2890887"/>
                      <a:pt x="490915" y="2850527"/>
                      <a:pt x="518474" y="2809188"/>
                    </a:cubicBezTo>
                    <a:cubicBezTo>
                      <a:pt x="534918" y="2784523"/>
                      <a:pt x="546630" y="2756547"/>
                      <a:pt x="565608" y="2733774"/>
                    </a:cubicBezTo>
                    <a:cubicBezTo>
                      <a:pt x="797326" y="2455712"/>
                      <a:pt x="414234" y="2918277"/>
                      <a:pt x="659876" y="2611225"/>
                    </a:cubicBezTo>
                    <a:cubicBezTo>
                      <a:pt x="680743" y="2585142"/>
                      <a:pt x="705822" y="2562533"/>
                      <a:pt x="725864" y="2535811"/>
                    </a:cubicBezTo>
                    <a:cubicBezTo>
                      <a:pt x="771892" y="2474441"/>
                      <a:pt x="803596" y="2401519"/>
                      <a:pt x="857839" y="2347275"/>
                    </a:cubicBezTo>
                    <a:cubicBezTo>
                      <a:pt x="1109156" y="2095955"/>
                      <a:pt x="683388" y="2526106"/>
                      <a:pt x="1008668" y="2177592"/>
                    </a:cubicBezTo>
                    <a:cubicBezTo>
                      <a:pt x="1066278" y="2115867"/>
                      <a:pt x="1131295" y="2061241"/>
                      <a:pt x="1187777" y="1998483"/>
                    </a:cubicBezTo>
                    <a:cubicBezTo>
                      <a:pt x="1216057" y="1967060"/>
                      <a:pt x="1242725" y="1934108"/>
                      <a:pt x="1272618" y="1904215"/>
                    </a:cubicBezTo>
                    <a:cubicBezTo>
                      <a:pt x="1556819" y="1620014"/>
                      <a:pt x="1376286" y="1809502"/>
                      <a:pt x="1574276" y="1621411"/>
                    </a:cubicBezTo>
                    <a:cubicBezTo>
                      <a:pt x="1637121" y="1561708"/>
                      <a:pt x="1701518" y="1503595"/>
                      <a:pt x="1762812" y="1442301"/>
                    </a:cubicBezTo>
                    <a:cubicBezTo>
                      <a:pt x="1810661" y="1394452"/>
                      <a:pt x="1886171" y="1315251"/>
                      <a:pt x="1941921" y="1272619"/>
                    </a:cubicBezTo>
                    <a:cubicBezTo>
                      <a:pt x="2018815" y="1213818"/>
                      <a:pt x="2102672" y="1164233"/>
                      <a:pt x="2177591" y="1102936"/>
                    </a:cubicBezTo>
                    <a:cubicBezTo>
                      <a:pt x="2404290" y="917456"/>
                      <a:pt x="2159109" y="1114774"/>
                      <a:pt x="2384981" y="942681"/>
                    </a:cubicBezTo>
                    <a:cubicBezTo>
                      <a:pt x="2416990" y="918293"/>
                      <a:pt x="2444743" y="887970"/>
                      <a:pt x="2479249" y="867266"/>
                    </a:cubicBezTo>
                    <a:cubicBezTo>
                      <a:pt x="2555174" y="821711"/>
                      <a:pt x="2640219" y="792254"/>
                      <a:pt x="2714919" y="744718"/>
                    </a:cubicBezTo>
                    <a:cubicBezTo>
                      <a:pt x="3045407" y="534408"/>
                      <a:pt x="2808949" y="674887"/>
                      <a:pt x="3016577" y="565609"/>
                    </a:cubicBezTo>
                    <a:cubicBezTo>
                      <a:pt x="3045205" y="550541"/>
                      <a:pt x="3071916" y="531751"/>
                      <a:pt x="3101418" y="518475"/>
                    </a:cubicBezTo>
                    <a:cubicBezTo>
                      <a:pt x="3134958" y="503382"/>
                      <a:pt x="3170964" y="494427"/>
                      <a:pt x="3205113" y="480767"/>
                    </a:cubicBezTo>
                    <a:cubicBezTo>
                      <a:pt x="3432354" y="389870"/>
                      <a:pt x="3083628" y="512628"/>
                      <a:pt x="3487917" y="339365"/>
                    </a:cubicBezTo>
                    <a:cubicBezTo>
                      <a:pt x="3638323" y="274907"/>
                      <a:pt x="3453547" y="356550"/>
                      <a:pt x="3657600" y="254524"/>
                    </a:cubicBezTo>
                    <a:cubicBezTo>
                      <a:pt x="3723830" y="221409"/>
                      <a:pt x="3732238" y="229622"/>
                      <a:pt x="3799002" y="188536"/>
                    </a:cubicBezTo>
                    <a:cubicBezTo>
                      <a:pt x="3816138" y="177991"/>
                      <a:pt x="3827868" y="159260"/>
                      <a:pt x="3846136" y="150829"/>
                    </a:cubicBezTo>
                    <a:cubicBezTo>
                      <a:pt x="3869663" y="139971"/>
                      <a:pt x="3896784" y="139596"/>
                      <a:pt x="3921550" y="131976"/>
                    </a:cubicBezTo>
                    <a:cubicBezTo>
                      <a:pt x="3937723" y="127000"/>
                      <a:pt x="3953350" y="120278"/>
                      <a:pt x="3968684" y="113122"/>
                    </a:cubicBezTo>
                    <a:cubicBezTo>
                      <a:pt x="4092421" y="55378"/>
                      <a:pt x="4021567" y="72886"/>
                      <a:pt x="4119513" y="56561"/>
                    </a:cubicBezTo>
                    <a:cubicBezTo>
                      <a:pt x="4138367" y="47134"/>
                      <a:pt x="4156264" y="35485"/>
                      <a:pt x="4176074" y="28281"/>
                    </a:cubicBezTo>
                    <a:cubicBezTo>
                      <a:pt x="4246282" y="2751"/>
                      <a:pt x="4203914" y="38149"/>
                      <a:pt x="4242061" y="0"/>
                    </a:cubicBezTo>
                  </a:path>
                </a:pathLst>
              </a:custGeom>
              <a:noFill/>
              <a:ln w="57150" cap="flat" cmpd="sng" algn="ctr">
                <a:solidFill>
                  <a:srgbClr val="FFC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a:ea typeface="+mn-ea"/>
                  <a:cs typeface="+mn-cs"/>
                </a:endParaRPr>
              </a:p>
            </p:txBody>
          </p:sp>
          <p:sp>
            <p:nvSpPr>
              <p:cNvPr id="20" name="TextBox 19">
                <a:extLst>
                  <a:ext uri="{FF2B5EF4-FFF2-40B4-BE49-F238E27FC236}">
                    <a16:creationId xmlns:a16="http://schemas.microsoft.com/office/drawing/2014/main" id="{AD3B8B4F-48F5-10A2-A751-752D5C9EBA9B}"/>
                  </a:ext>
                </a:extLst>
              </p:cNvPr>
              <p:cNvSpPr txBox="1"/>
              <p:nvPr/>
            </p:nvSpPr>
            <p:spPr>
              <a:xfrm rot="16200000">
                <a:off x="7035262" y="3697403"/>
                <a:ext cx="1927008" cy="369332"/>
              </a:xfrm>
              <a:prstGeom prst="rect">
                <a:avLst/>
              </a:prstGeom>
              <a:noFill/>
            </p:spPr>
            <p:txBody>
              <a:bodyPr wrap="square" rtlCol="0">
                <a:spAutoFit/>
              </a:bodyPr>
              <a:lstStyle/>
              <a:p>
                <a:pPr defTabSz="457200"/>
                <a:r>
                  <a:rPr lang="en-US" dirty="0">
                    <a:solidFill>
                      <a:prstClr val="black"/>
                    </a:solidFill>
                  </a:rPr>
                  <a:t>Crash Frequency</a:t>
                </a:r>
              </a:p>
            </p:txBody>
          </p:sp>
          <p:sp>
            <p:nvSpPr>
              <p:cNvPr id="21" name="Oval 20">
                <a:extLst>
                  <a:ext uri="{FF2B5EF4-FFF2-40B4-BE49-F238E27FC236}">
                    <a16:creationId xmlns:a16="http://schemas.microsoft.com/office/drawing/2014/main" id="{E0A678A1-220F-DBEB-0DA6-D3A018261375}"/>
                  </a:ext>
                </a:extLst>
              </p:cNvPr>
              <p:cNvSpPr/>
              <p:nvPr/>
            </p:nvSpPr>
            <p:spPr>
              <a:xfrm>
                <a:off x="9494371" y="4145250"/>
                <a:ext cx="234567" cy="197383"/>
              </a:xfrm>
              <a:prstGeom prst="ellipse">
                <a:avLst/>
              </a:prstGeom>
              <a:solidFill>
                <a:srgbClr val="B71E42"/>
              </a:solidFill>
              <a:ln w="15875" cap="flat" cmpd="sng" algn="ctr">
                <a:solidFill>
                  <a:srgbClr val="0070C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a:ea typeface="+mn-ea"/>
                  <a:cs typeface="+mn-cs"/>
                </a:endParaRPr>
              </a:p>
            </p:txBody>
          </p:sp>
          <p:sp>
            <p:nvSpPr>
              <p:cNvPr id="22" name="TextBox 21">
                <a:extLst>
                  <a:ext uri="{FF2B5EF4-FFF2-40B4-BE49-F238E27FC236}">
                    <a16:creationId xmlns:a16="http://schemas.microsoft.com/office/drawing/2014/main" id="{665ED14A-FBB0-B602-4962-63D15D2F4024}"/>
                  </a:ext>
                </a:extLst>
              </p:cNvPr>
              <p:cNvSpPr txBox="1"/>
              <p:nvPr/>
            </p:nvSpPr>
            <p:spPr>
              <a:xfrm>
                <a:off x="9797030" y="4053500"/>
                <a:ext cx="1892574" cy="338554"/>
              </a:xfrm>
              <a:prstGeom prst="rect">
                <a:avLst/>
              </a:prstGeom>
              <a:noFill/>
            </p:spPr>
            <p:txBody>
              <a:bodyPr wrap="square" rtlCol="0">
                <a:spAutoFit/>
              </a:bodyPr>
              <a:lstStyle/>
              <a:p>
                <a:pPr defTabSz="457200"/>
                <a:r>
                  <a:rPr lang="en-US" sz="1600" dirty="0">
                    <a:solidFill>
                      <a:prstClr val="black"/>
                    </a:solidFill>
                  </a:rPr>
                  <a:t>Predicted Crashes</a:t>
                </a:r>
              </a:p>
            </p:txBody>
          </p:sp>
          <p:sp>
            <p:nvSpPr>
              <p:cNvPr id="23" name="Left Brace 22">
                <a:extLst>
                  <a:ext uri="{FF2B5EF4-FFF2-40B4-BE49-F238E27FC236}">
                    <a16:creationId xmlns:a16="http://schemas.microsoft.com/office/drawing/2014/main" id="{FE636CA2-CE39-FEBA-3F00-39080BDE0CA4}"/>
                  </a:ext>
                </a:extLst>
              </p:cNvPr>
              <p:cNvSpPr/>
              <p:nvPr/>
            </p:nvSpPr>
            <p:spPr>
              <a:xfrm>
                <a:off x="9183248" y="3477556"/>
                <a:ext cx="246198" cy="814613"/>
              </a:xfrm>
              <a:prstGeom prst="leftBrace">
                <a:avLst/>
              </a:prstGeom>
              <a:noFill/>
              <a:ln w="9525" cap="flat" cmpd="sng" algn="ctr">
                <a:solidFill>
                  <a:srgbClr val="B71E42"/>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panose="020B0502020104020203"/>
                  <a:ea typeface="+mn-ea"/>
                  <a:cs typeface="+mn-cs"/>
                </a:endParaRPr>
              </a:p>
            </p:txBody>
          </p:sp>
          <p:sp>
            <p:nvSpPr>
              <p:cNvPr id="24" name="TextBox 23">
                <a:extLst>
                  <a:ext uri="{FF2B5EF4-FFF2-40B4-BE49-F238E27FC236}">
                    <a16:creationId xmlns:a16="http://schemas.microsoft.com/office/drawing/2014/main" id="{18654144-7F73-0F20-E529-F50D27E45D7F}"/>
                  </a:ext>
                </a:extLst>
              </p:cNvPr>
              <p:cNvSpPr txBox="1"/>
              <p:nvPr/>
            </p:nvSpPr>
            <p:spPr>
              <a:xfrm>
                <a:off x="8211864" y="3429000"/>
                <a:ext cx="1060848" cy="830997"/>
              </a:xfrm>
              <a:prstGeom prst="rect">
                <a:avLst/>
              </a:prstGeom>
              <a:noFill/>
            </p:spPr>
            <p:txBody>
              <a:bodyPr wrap="square" rtlCol="0">
                <a:spAutoFit/>
              </a:bodyPr>
              <a:lstStyle/>
              <a:p>
                <a:pPr defTabSz="457200"/>
                <a:r>
                  <a:rPr lang="en-US" sz="1600" dirty="0">
                    <a:solidFill>
                      <a:prstClr val="black"/>
                    </a:solidFill>
                  </a:rPr>
                  <a:t>Excess Expected Crashes</a:t>
                </a:r>
              </a:p>
            </p:txBody>
          </p:sp>
          <p:sp>
            <p:nvSpPr>
              <p:cNvPr id="25" name="Flowchart: Decision 24">
                <a:extLst>
                  <a:ext uri="{FF2B5EF4-FFF2-40B4-BE49-F238E27FC236}">
                    <a16:creationId xmlns:a16="http://schemas.microsoft.com/office/drawing/2014/main" id="{3FED55AE-7AAF-8211-6106-1AA45CAA9334}"/>
                  </a:ext>
                </a:extLst>
              </p:cNvPr>
              <p:cNvSpPr/>
              <p:nvPr/>
            </p:nvSpPr>
            <p:spPr>
              <a:xfrm>
                <a:off x="9471663" y="3356906"/>
                <a:ext cx="325367" cy="268326"/>
              </a:xfrm>
              <a:prstGeom prst="flowChartDecision">
                <a:avLst/>
              </a:prstGeom>
              <a:solidFill>
                <a:srgbClr val="B71E42"/>
              </a:solidFill>
              <a:ln w="15875" cap="flat" cmpd="sng" algn="ctr">
                <a:solidFill>
                  <a:srgbClr val="0070C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panose="020B0502020104020203"/>
                  <a:ea typeface="+mn-ea"/>
                  <a:cs typeface="+mn-cs"/>
                </a:endParaRPr>
              </a:p>
            </p:txBody>
          </p:sp>
          <p:cxnSp>
            <p:nvCxnSpPr>
              <p:cNvPr id="26" name="Straight Arrow Connector 25">
                <a:extLst>
                  <a:ext uri="{FF2B5EF4-FFF2-40B4-BE49-F238E27FC236}">
                    <a16:creationId xmlns:a16="http://schemas.microsoft.com/office/drawing/2014/main" id="{BF2BBFBF-E181-77A5-4E49-4DB9F4D99785}"/>
                  </a:ext>
                </a:extLst>
              </p:cNvPr>
              <p:cNvCxnSpPr/>
              <p:nvPr/>
            </p:nvCxnSpPr>
            <p:spPr>
              <a:xfrm flipV="1">
                <a:off x="8230114" y="2502633"/>
                <a:ext cx="0" cy="2794328"/>
              </a:xfrm>
              <a:prstGeom prst="straightConnector1">
                <a:avLst/>
              </a:prstGeom>
              <a:noFill/>
              <a:ln w="50800" cap="flat" cmpd="sng" algn="ctr">
                <a:solidFill>
                  <a:srgbClr val="0070C0"/>
                </a:solidFill>
                <a:prstDash val="solid"/>
                <a:tailEnd type="triangle"/>
              </a:ln>
              <a:effectLst/>
            </p:spPr>
          </p:cxnSp>
          <p:cxnSp>
            <p:nvCxnSpPr>
              <p:cNvPr id="27" name="Straight Arrow Connector 26">
                <a:extLst>
                  <a:ext uri="{FF2B5EF4-FFF2-40B4-BE49-F238E27FC236}">
                    <a16:creationId xmlns:a16="http://schemas.microsoft.com/office/drawing/2014/main" id="{013148AF-5187-ACE5-01B2-103CD4C021BA}"/>
                  </a:ext>
                </a:extLst>
              </p:cNvPr>
              <p:cNvCxnSpPr/>
              <p:nvPr/>
            </p:nvCxnSpPr>
            <p:spPr>
              <a:xfrm>
                <a:off x="8212696" y="5296961"/>
                <a:ext cx="3624435" cy="0"/>
              </a:xfrm>
              <a:prstGeom prst="straightConnector1">
                <a:avLst/>
              </a:prstGeom>
              <a:noFill/>
              <a:ln w="50800" cap="flat" cmpd="sng" algn="ctr">
                <a:solidFill>
                  <a:srgbClr val="0070C0"/>
                </a:solidFill>
                <a:prstDash val="solid"/>
                <a:tailEnd type="triangle"/>
              </a:ln>
              <a:effectLst/>
            </p:spPr>
          </p:cxnSp>
          <p:sp>
            <p:nvSpPr>
              <p:cNvPr id="28" name="Star: 5 Points 27">
                <a:extLst>
                  <a:ext uri="{FF2B5EF4-FFF2-40B4-BE49-F238E27FC236}">
                    <a16:creationId xmlns:a16="http://schemas.microsoft.com/office/drawing/2014/main" id="{3FEE9FF5-325B-A969-1BC6-3487BE509366}"/>
                  </a:ext>
                </a:extLst>
              </p:cNvPr>
              <p:cNvSpPr/>
              <p:nvPr/>
            </p:nvSpPr>
            <p:spPr>
              <a:xfrm>
                <a:off x="9471663" y="2687448"/>
                <a:ext cx="257273" cy="241190"/>
              </a:xfrm>
              <a:prstGeom prst="star5">
                <a:avLst/>
              </a:prstGeom>
              <a:solidFill>
                <a:srgbClr val="B7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CDBC248-A3C8-6450-11B0-70FA7B22FD13}"/>
                  </a:ext>
                </a:extLst>
              </p:cNvPr>
              <p:cNvSpPr txBox="1"/>
              <p:nvPr/>
            </p:nvSpPr>
            <p:spPr>
              <a:xfrm>
                <a:off x="9783455" y="3228465"/>
                <a:ext cx="2032108" cy="338554"/>
              </a:xfrm>
              <a:prstGeom prst="rect">
                <a:avLst/>
              </a:prstGeom>
              <a:noFill/>
            </p:spPr>
            <p:txBody>
              <a:bodyPr wrap="square" rtlCol="0">
                <a:spAutoFit/>
              </a:bodyPr>
              <a:lstStyle/>
              <a:p>
                <a:pPr defTabSz="457200"/>
                <a:r>
                  <a:rPr lang="en-US" sz="1600" dirty="0">
                    <a:solidFill>
                      <a:prstClr val="black"/>
                    </a:solidFill>
                  </a:rPr>
                  <a:t>Expected Crashes</a:t>
                </a:r>
              </a:p>
            </p:txBody>
          </p:sp>
          <p:sp>
            <p:nvSpPr>
              <p:cNvPr id="32" name="Star: 5 Points 31">
                <a:extLst>
                  <a:ext uri="{FF2B5EF4-FFF2-40B4-BE49-F238E27FC236}">
                    <a16:creationId xmlns:a16="http://schemas.microsoft.com/office/drawing/2014/main" id="{63938FC1-8A93-5B27-687F-49FC22C748B3}"/>
                  </a:ext>
                </a:extLst>
              </p:cNvPr>
              <p:cNvSpPr/>
              <p:nvPr/>
            </p:nvSpPr>
            <p:spPr>
              <a:xfrm>
                <a:off x="9471663" y="2687448"/>
                <a:ext cx="257273" cy="241190"/>
              </a:xfrm>
              <a:prstGeom prst="star5">
                <a:avLst/>
              </a:prstGeom>
              <a:solidFill>
                <a:srgbClr val="B71E4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39C4784-EFD1-1AA4-EC42-E5ECFD346F19}"/>
                  </a:ext>
                </a:extLst>
              </p:cNvPr>
              <p:cNvSpPr txBox="1"/>
              <p:nvPr/>
            </p:nvSpPr>
            <p:spPr>
              <a:xfrm>
                <a:off x="9797030" y="2619372"/>
                <a:ext cx="2032108" cy="338554"/>
              </a:xfrm>
              <a:prstGeom prst="rect">
                <a:avLst/>
              </a:prstGeom>
              <a:noFill/>
            </p:spPr>
            <p:txBody>
              <a:bodyPr wrap="square" rtlCol="0">
                <a:spAutoFit/>
              </a:bodyPr>
              <a:lstStyle/>
              <a:p>
                <a:pPr defTabSz="457200"/>
                <a:r>
                  <a:rPr lang="en-US" sz="1600" dirty="0">
                    <a:solidFill>
                      <a:prstClr val="black"/>
                    </a:solidFill>
                  </a:rPr>
                  <a:t>Observed Crashes</a:t>
                </a:r>
              </a:p>
            </p:txBody>
          </p:sp>
        </p:grpSp>
      </p:grpSp>
      <p:sp>
        <p:nvSpPr>
          <p:cNvPr id="6" name="TextBox 5">
            <a:extLst>
              <a:ext uri="{FF2B5EF4-FFF2-40B4-BE49-F238E27FC236}">
                <a16:creationId xmlns:a16="http://schemas.microsoft.com/office/drawing/2014/main" id="{7A8A922F-AF8E-6398-A21F-81FFED6813D0}"/>
              </a:ext>
            </a:extLst>
          </p:cNvPr>
          <p:cNvSpPr txBox="1"/>
          <p:nvPr/>
        </p:nvSpPr>
        <p:spPr>
          <a:xfrm>
            <a:off x="274864" y="1478168"/>
            <a:ext cx="11007968" cy="523220"/>
          </a:xfrm>
          <a:prstGeom prst="rect">
            <a:avLst/>
          </a:prstGeom>
          <a:noFill/>
        </p:spPr>
        <p:txBody>
          <a:bodyPr wrap="square">
            <a:spAutoFit/>
          </a:bodyPr>
          <a:lstStyle/>
          <a:p>
            <a:pPr marL="231775" indent="-231775">
              <a:buFont typeface="Arial" panose="020B0604020202020204" pitchFamily="34" charset="0"/>
              <a:buChar char="•"/>
            </a:pPr>
            <a:r>
              <a:rPr lang="en-US" sz="2800" dirty="0"/>
              <a:t>Predictive method in the AASHTO Highway Safety Manual</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79A1E3B-A9E9-ED23-FB11-9FA864E8F4C1}"/>
                  </a:ext>
                </a:extLst>
              </p:cNvPr>
              <p:cNvSpPr txBox="1"/>
              <p:nvPr/>
            </p:nvSpPr>
            <p:spPr>
              <a:xfrm>
                <a:off x="771666" y="4400470"/>
                <a:ext cx="6089301" cy="822960"/>
              </a:xfrm>
              <a:prstGeom prst="rect">
                <a:avLst/>
              </a:prstGeom>
              <a:solidFill>
                <a:schemeClr val="accent6">
                  <a:lumMod val="20000"/>
                  <a:lumOff val="8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exp</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⁡[−8.071+0.419×</m:t>
                      </m:r>
                      <m:func>
                        <m:func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log</m:t>
                          </m:r>
                        </m:fName>
                        <m:e>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𝐴𝐴𝐷</m:t>
                              </m:r>
                              <m:sSub>
                                <m:sSub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𝑇</m:t>
                                  </m:r>
                                </m:e>
                                <m: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𝑚𝑎𝑗</m:t>
                                  </m:r>
                                </m:sub>
                              </m:sSub>
                            </m:e>
                          </m:d>
                        </m:e>
                      </m:func>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0.323×</m:t>
                      </m:r>
                      <m:func>
                        <m:func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r>
                            <m:rPr>
                              <m:sty m:val="p"/>
                            </m:rP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log</m:t>
                          </m:r>
                        </m:fName>
                        <m:e>
                          <m:d>
                            <m:d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𝐴𝐴𝐷</m:t>
                              </m:r>
                              <m:sSub>
                                <m:sSub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m:t>
                                  </m:r>
                                </m:e>
                                <m:sub>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𝑖𝑛</m:t>
                                  </m:r>
                                </m:sub>
                              </m:sSub>
                            </m:e>
                          </m:d>
                        </m:e>
                      </m:func>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sv-SE" sz="2000" b="0" i="0" u="none" strike="noStrike" kern="1200" cap="none" spc="0" normalizeH="0" baseline="0" noProof="0" dirty="0">
                  <a:ln>
                    <a:noFill/>
                  </a:ln>
                  <a:solidFill>
                    <a:prstClr val="black"/>
                  </a:solidFill>
                  <a:effectLst/>
                  <a:uLnTx/>
                  <a:uFillTx/>
                  <a:latin typeface="Aptos" panose="02110004020202020204"/>
                  <a:ea typeface="+mn-ea"/>
                  <a:cs typeface="+mn-cs"/>
                </a:endParaRPr>
              </a:p>
              <a:p>
                <a:endParaRPr lang="en-US" dirty="0"/>
              </a:p>
            </p:txBody>
          </p:sp>
        </mc:Choice>
        <mc:Fallback xmlns="">
          <p:sp>
            <p:nvSpPr>
              <p:cNvPr id="10" name="TextBox 9">
                <a:extLst>
                  <a:ext uri="{FF2B5EF4-FFF2-40B4-BE49-F238E27FC236}">
                    <a16:creationId xmlns:a16="http://schemas.microsoft.com/office/drawing/2014/main" id="{479A1E3B-A9E9-ED23-FB11-9FA864E8F4C1}"/>
                  </a:ext>
                </a:extLst>
              </p:cNvPr>
              <p:cNvSpPr txBox="1">
                <a:spLocks noRot="1" noChangeAspect="1" noMove="1" noResize="1" noEditPoints="1" noAdjustHandles="1" noChangeArrowheads="1" noChangeShapeType="1" noTextEdit="1"/>
              </p:cNvSpPr>
              <p:nvPr/>
            </p:nvSpPr>
            <p:spPr>
              <a:xfrm>
                <a:off x="771666" y="4400470"/>
                <a:ext cx="6089301" cy="82296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898D5AA-4B2E-80B6-7212-87990EC18F0A}"/>
                  </a:ext>
                </a:extLst>
              </p:cNvPr>
              <p:cNvSpPr txBox="1"/>
              <p:nvPr/>
            </p:nvSpPr>
            <p:spPr>
              <a:xfrm>
                <a:off x="1309909" y="5813412"/>
                <a:ext cx="4572000" cy="457200"/>
              </a:xfrm>
              <a:prstGeom prst="rect">
                <a:avLst/>
              </a:prstGeom>
              <a:solidFill>
                <a:schemeClr val="accent6">
                  <a:lumMod val="20000"/>
                  <a:lumOff val="8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𝑁</m:t>
                          </m:r>
                        </m:e>
                        <m:sub>
                          <m:r>
                            <a:rPr lang="en-US" sz="2000" i="1">
                              <a:latin typeface="Cambria Math" panose="02040503050406030204" pitchFamily="18" charset="0"/>
                            </a:rPr>
                            <m:t>𝑒</m:t>
                          </m:r>
                        </m:sub>
                      </m:sSub>
                      <m:r>
                        <a:rPr lang="en-US" sz="2000" i="1">
                          <a:latin typeface="Cambria Math" panose="02040503050406030204" pitchFamily="18" charset="0"/>
                        </a:rPr>
                        <m:t>=</m:t>
                      </m:r>
                      <m:r>
                        <a:rPr lang="en-US" sz="2000" i="1">
                          <a:latin typeface="Cambria Math" panose="02040503050406030204" pitchFamily="18" charset="0"/>
                        </a:rPr>
                        <m:t>𝑤</m:t>
                      </m:r>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𝑁</m:t>
                          </m:r>
                        </m:e>
                        <m:sub>
                          <m:r>
                            <a:rPr lang="en-US" sz="2000" i="1">
                              <a:latin typeface="Cambria Math" panose="02040503050406030204" pitchFamily="18" charset="0"/>
                            </a:rPr>
                            <m:t>𝑝</m:t>
                          </m:r>
                        </m:sub>
                      </m:sSub>
                      <m:r>
                        <a:rPr lang="en-US" sz="2000" i="1">
                          <a:latin typeface="Cambria Math" panose="02040503050406030204" pitchFamily="18" charset="0"/>
                        </a:rPr>
                        <m:t>+</m:t>
                      </m:r>
                      <m:d>
                        <m:dPr>
                          <m:ctrlPr>
                            <a:rPr lang="en-US" sz="2000" i="1">
                              <a:latin typeface="Cambria Math" panose="02040503050406030204" pitchFamily="18" charset="0"/>
                            </a:rPr>
                          </m:ctrlPr>
                        </m:dPr>
                        <m:e>
                          <m:r>
                            <a:rPr lang="en-US" sz="2000" i="1">
                              <a:latin typeface="Cambria Math" panose="02040503050406030204" pitchFamily="18" charset="0"/>
                            </a:rPr>
                            <m:t>1−</m:t>
                          </m:r>
                          <m:r>
                            <a:rPr lang="en-US" sz="2000" i="1">
                              <a:latin typeface="Cambria Math" panose="02040503050406030204" pitchFamily="18" charset="0"/>
                            </a:rPr>
                            <m:t>𝑤</m:t>
                          </m:r>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𝑁</m:t>
                          </m:r>
                        </m:e>
                        <m:sub>
                          <m:r>
                            <a:rPr lang="en-US" sz="2000" i="1">
                              <a:latin typeface="Cambria Math" panose="02040503050406030204" pitchFamily="18" charset="0"/>
                            </a:rPr>
                            <m:t>𝑜</m:t>
                          </m:r>
                        </m:sub>
                      </m:sSub>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rPr>
                        <m:t>]</m:t>
                      </m:r>
                    </m:oMath>
                  </m:oMathPara>
                </a14:m>
                <a:endParaRPr kumimoji="0" lang="sv-SE" sz="2000" b="0" i="0" u="none" strike="noStrike" kern="1200" cap="none" spc="0" normalizeH="0" baseline="0" noProof="0" dirty="0">
                  <a:ln>
                    <a:noFill/>
                  </a:ln>
                  <a:solidFill>
                    <a:prstClr val="black"/>
                  </a:solidFill>
                  <a:effectLst/>
                  <a:uLnTx/>
                  <a:uFillTx/>
                  <a:latin typeface="Aptos" panose="02110004020202020204"/>
                </a:endParaRPr>
              </a:p>
              <a:p>
                <a:endParaRPr lang="en-US" dirty="0"/>
              </a:p>
            </p:txBody>
          </p:sp>
        </mc:Choice>
        <mc:Fallback xmlns="">
          <p:sp>
            <p:nvSpPr>
              <p:cNvPr id="11" name="TextBox 10">
                <a:extLst>
                  <a:ext uri="{FF2B5EF4-FFF2-40B4-BE49-F238E27FC236}">
                    <a16:creationId xmlns:a16="http://schemas.microsoft.com/office/drawing/2014/main" id="{F898D5AA-4B2E-80B6-7212-87990EC18F0A}"/>
                  </a:ext>
                </a:extLst>
              </p:cNvPr>
              <p:cNvSpPr txBox="1">
                <a:spLocks noRot="1" noChangeAspect="1" noMove="1" noResize="1" noEditPoints="1" noAdjustHandles="1" noChangeArrowheads="1" noChangeShapeType="1" noTextEdit="1"/>
              </p:cNvSpPr>
              <p:nvPr/>
            </p:nvSpPr>
            <p:spPr>
              <a:xfrm>
                <a:off x="1309909" y="5813412"/>
                <a:ext cx="4572000" cy="457200"/>
              </a:xfrm>
              <a:prstGeom prst="rect">
                <a:avLst/>
              </a:prstGeom>
              <a:blipFill>
                <a:blip r:embed="rId4"/>
                <a:stretch>
                  <a:fillRect b="-1333"/>
                </a:stretch>
              </a:blipFill>
            </p:spPr>
            <p:txBody>
              <a:bodyPr/>
              <a:lstStyle/>
              <a:p>
                <a:r>
                  <a:rPr lang="en-US">
                    <a:noFill/>
                  </a:rPr>
                  <a:t> </a:t>
                </a:r>
              </a:p>
            </p:txBody>
          </p:sp>
        </mc:Fallback>
      </mc:AlternateContent>
    </p:spTree>
    <p:extLst>
      <p:ext uri="{BB962C8B-B14F-4D97-AF65-F5344CB8AC3E}">
        <p14:creationId xmlns:p14="http://schemas.microsoft.com/office/powerpoint/2010/main" val="28453008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Signalized Intersections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311927" y="1412807"/>
            <a:ext cx="6145062" cy="5199008"/>
          </a:xfrm>
        </p:spPr>
        <p:txBody>
          <a:bodyPr>
            <a:normAutofit fontScale="62500" lnSpcReduction="20000"/>
          </a:bodyPr>
          <a:lstStyle/>
          <a:p>
            <a:pPr marL="228600" indent="-228600">
              <a:lnSpc>
                <a:spcPct val="120000"/>
              </a:lnSpc>
              <a:spcBef>
                <a:spcPts val="600"/>
              </a:spcBef>
              <a:buFont typeface="Arial" panose="020B0604020202020204" pitchFamily="34" charset="0"/>
              <a:buChar char="•"/>
            </a:pPr>
            <a:r>
              <a:rPr lang="en-US" sz="4000" dirty="0"/>
              <a:t>Since 2020, annual network screening of signalized intersections</a:t>
            </a:r>
          </a:p>
          <a:p>
            <a:pPr>
              <a:lnSpc>
                <a:spcPct val="120000"/>
              </a:lnSpc>
              <a:spcBef>
                <a:spcPts val="600"/>
              </a:spcBef>
            </a:pPr>
            <a:r>
              <a:rPr lang="en-US" sz="4000" dirty="0">
                <a:solidFill>
                  <a:srgbClr val="0070C0"/>
                </a:solidFill>
              </a:rPr>
              <a:t>Annual SPFs </a:t>
            </a:r>
            <a:r>
              <a:rPr lang="en-US" sz="4000" dirty="0"/>
              <a:t>using the </a:t>
            </a:r>
            <a:r>
              <a:rPr lang="en-US" sz="4000" dirty="0">
                <a:solidFill>
                  <a:srgbClr val="0070C0"/>
                </a:solidFill>
              </a:rPr>
              <a:t>latest three years </a:t>
            </a:r>
            <a:r>
              <a:rPr lang="en-US" sz="4000" dirty="0"/>
              <a:t>of fatal-and-serious-injury (KA) crash and traffic data and incorporating roadway and intersection features</a:t>
            </a:r>
          </a:p>
          <a:p>
            <a:pPr>
              <a:lnSpc>
                <a:spcPct val="120000"/>
              </a:lnSpc>
              <a:spcBef>
                <a:spcPts val="600"/>
              </a:spcBef>
            </a:pPr>
            <a:r>
              <a:rPr lang="en-US" sz="4000" dirty="0"/>
              <a:t>Candidate intersections based on the highest Excess Expected Crash Frequency (most reliable performance measure)</a:t>
            </a:r>
          </a:p>
          <a:p>
            <a:pPr>
              <a:lnSpc>
                <a:spcPct val="120000"/>
              </a:lnSpc>
              <a:spcBef>
                <a:spcPts val="600"/>
              </a:spcBef>
            </a:pPr>
            <a:r>
              <a:rPr lang="en-US" sz="4000" dirty="0"/>
              <a:t>Overrepresented crash type</a:t>
            </a:r>
          </a:p>
          <a:p>
            <a:pPr>
              <a:lnSpc>
                <a:spcPct val="120000"/>
              </a:lnSpc>
              <a:spcBef>
                <a:spcPts val="600"/>
              </a:spcBef>
            </a:pPr>
            <a:r>
              <a:rPr lang="en-US" sz="4000" dirty="0"/>
              <a:t>Sister intersection</a:t>
            </a:r>
          </a:p>
          <a:p>
            <a:pPr marL="457200" lvl="1" indent="0">
              <a:lnSpc>
                <a:spcPct val="120000"/>
              </a:lnSpc>
              <a:spcBef>
                <a:spcPts val="600"/>
              </a:spcBef>
              <a:spcAft>
                <a:spcPts val="600"/>
              </a:spcAft>
              <a:buNone/>
            </a:pPr>
            <a:endParaRPr lang="en-US" dirty="0"/>
          </a:p>
          <a:p>
            <a:pPr lvl="1">
              <a:lnSpc>
                <a:spcPct val="120000"/>
              </a:lnSpc>
              <a:spcBef>
                <a:spcPts val="600"/>
              </a:spcBef>
              <a:spcAft>
                <a:spcPts val="600"/>
              </a:spcAft>
            </a:pPr>
            <a:endParaRPr lang="en-US" dirty="0"/>
          </a:p>
          <a:p>
            <a:pPr lvl="1">
              <a:lnSpc>
                <a:spcPct val="120000"/>
              </a:lnSpc>
              <a:spcBef>
                <a:spcPts val="600"/>
              </a:spcBef>
              <a:spcAft>
                <a:spcPts val="600"/>
              </a:spcAft>
            </a:pPr>
            <a:endParaRPr lang="en-US" dirty="0"/>
          </a:p>
          <a:p>
            <a:pPr lvl="1">
              <a:lnSpc>
                <a:spcPct val="120000"/>
              </a:lnSpc>
              <a:spcBef>
                <a:spcPts val="600"/>
              </a:spcBef>
              <a:spcAft>
                <a:spcPts val="600"/>
              </a:spcAft>
            </a:pPr>
            <a:endParaRPr lang="en-US" dirty="0"/>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48447D3-44F5-43EC-AF19-BED28389D77A}"/>
              </a:ext>
            </a:extLst>
          </p:cNvPr>
          <p:cNvPicPr>
            <a:picLocks noChangeAspect="1"/>
          </p:cNvPicPr>
          <p:nvPr/>
        </p:nvPicPr>
        <p:blipFill>
          <a:blip r:embed="rId3"/>
          <a:stretch>
            <a:fillRect/>
          </a:stretch>
        </p:blipFill>
        <p:spPr>
          <a:xfrm>
            <a:off x="6887622" y="1370356"/>
            <a:ext cx="3599768" cy="2511713"/>
          </a:xfrm>
          <a:prstGeom prst="rect">
            <a:avLst/>
          </a:prstGeom>
          <a:ln>
            <a:solidFill>
              <a:schemeClr val="tx1"/>
            </a:solidFill>
          </a:ln>
        </p:spPr>
      </p:pic>
      <p:pic>
        <p:nvPicPr>
          <p:cNvPr id="25" name="Picture 24">
            <a:extLst>
              <a:ext uri="{FF2B5EF4-FFF2-40B4-BE49-F238E27FC236}">
                <a16:creationId xmlns:a16="http://schemas.microsoft.com/office/drawing/2014/main" id="{92C5BD40-4CCB-3DF5-5945-F840631ACDC3}"/>
              </a:ext>
            </a:extLst>
          </p:cNvPr>
          <p:cNvPicPr>
            <a:picLocks noChangeAspect="1"/>
          </p:cNvPicPr>
          <p:nvPr/>
        </p:nvPicPr>
        <p:blipFill>
          <a:blip r:embed="rId4"/>
          <a:stretch>
            <a:fillRect/>
          </a:stretch>
        </p:blipFill>
        <p:spPr>
          <a:xfrm>
            <a:off x="8531875" y="2123692"/>
            <a:ext cx="3514499" cy="2463711"/>
          </a:xfrm>
          <a:prstGeom prst="rect">
            <a:avLst/>
          </a:prstGeom>
          <a:ln>
            <a:solidFill>
              <a:schemeClr val="tx1"/>
            </a:solidFill>
          </a:ln>
        </p:spPr>
      </p:pic>
      <p:pic>
        <p:nvPicPr>
          <p:cNvPr id="26" name="Picture 25">
            <a:extLst>
              <a:ext uri="{FF2B5EF4-FFF2-40B4-BE49-F238E27FC236}">
                <a16:creationId xmlns:a16="http://schemas.microsoft.com/office/drawing/2014/main" id="{96E3E054-54A2-750B-4577-0133BED533D7}"/>
              </a:ext>
            </a:extLst>
          </p:cNvPr>
          <p:cNvPicPr>
            <a:picLocks noChangeAspect="1"/>
          </p:cNvPicPr>
          <p:nvPr/>
        </p:nvPicPr>
        <p:blipFill>
          <a:blip r:embed="rId5"/>
          <a:stretch>
            <a:fillRect/>
          </a:stretch>
        </p:blipFill>
        <p:spPr>
          <a:xfrm>
            <a:off x="6456988" y="3138494"/>
            <a:ext cx="3127209" cy="2190719"/>
          </a:xfrm>
          <a:prstGeom prst="rect">
            <a:avLst/>
          </a:prstGeom>
          <a:ln>
            <a:solidFill>
              <a:schemeClr val="tx1"/>
            </a:solidFill>
          </a:ln>
        </p:spPr>
      </p:pic>
      <p:pic>
        <p:nvPicPr>
          <p:cNvPr id="27" name="Picture 26">
            <a:extLst>
              <a:ext uri="{FF2B5EF4-FFF2-40B4-BE49-F238E27FC236}">
                <a16:creationId xmlns:a16="http://schemas.microsoft.com/office/drawing/2014/main" id="{005FF231-DB05-12BE-0278-7D9EC42194A0}"/>
              </a:ext>
            </a:extLst>
          </p:cNvPr>
          <p:cNvPicPr>
            <a:picLocks noChangeAspect="1"/>
          </p:cNvPicPr>
          <p:nvPr/>
        </p:nvPicPr>
        <p:blipFill>
          <a:blip r:embed="rId6"/>
          <a:stretch>
            <a:fillRect/>
          </a:stretch>
        </p:blipFill>
        <p:spPr>
          <a:xfrm>
            <a:off x="8220890" y="3629122"/>
            <a:ext cx="3288653" cy="2400690"/>
          </a:xfrm>
          <a:prstGeom prst="rect">
            <a:avLst/>
          </a:prstGeom>
          <a:ln>
            <a:solidFill>
              <a:schemeClr val="tx1"/>
            </a:solidFill>
          </a:ln>
        </p:spPr>
      </p:pic>
    </p:spTree>
    <p:extLst>
      <p:ext uri="{BB962C8B-B14F-4D97-AF65-F5344CB8AC3E}">
        <p14:creationId xmlns:p14="http://schemas.microsoft.com/office/powerpoint/2010/main" val="12964615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Data Sources and Data Processes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12">
            <a:extLst>
              <a:ext uri="{FF2B5EF4-FFF2-40B4-BE49-F238E27FC236}">
                <a16:creationId xmlns:a16="http://schemas.microsoft.com/office/drawing/2014/main" id="{E784BD3C-7DAD-0C74-F05B-6C4272F2C4E4}"/>
              </a:ext>
            </a:extLst>
          </p:cNvPr>
          <p:cNvGraphicFramePr>
            <a:graphicFrameLocks noGrp="1"/>
          </p:cNvGraphicFramePr>
          <p:nvPr>
            <p:ph sz="half" idx="1"/>
          </p:nvPr>
        </p:nvGraphicFramePr>
        <p:xfrm>
          <a:off x="-139956" y="1307886"/>
          <a:ext cx="6512768" cy="5195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3144A961-8338-B9FD-8DF0-4082B45F352D}"/>
              </a:ext>
            </a:extLst>
          </p:cNvPr>
          <p:cNvGraphicFramePr/>
          <p:nvPr>
            <p:extLst>
              <p:ext uri="{D42A27DB-BD31-4B8C-83A1-F6EECF244321}">
                <p14:modId xmlns:p14="http://schemas.microsoft.com/office/powerpoint/2010/main" val="2754580408"/>
              </p:ext>
            </p:extLst>
          </p:nvPr>
        </p:nvGraphicFramePr>
        <p:xfrm>
          <a:off x="5184948" y="1305030"/>
          <a:ext cx="7537380" cy="49011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442632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Sister Intersection – Unique Concept by FDOT</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537340" y="1414823"/>
            <a:ext cx="7759139" cy="4982149"/>
          </a:xfrm>
        </p:spPr>
        <p:txBody>
          <a:bodyPr>
            <a:normAutofit/>
          </a:bodyPr>
          <a:lstStyle/>
          <a:p>
            <a:r>
              <a:rPr lang="en-US" dirty="0"/>
              <a:t>What is a sister intersection?</a:t>
            </a:r>
          </a:p>
          <a:p>
            <a:pPr marL="457200" indent="-457200">
              <a:buNone/>
            </a:pPr>
            <a:r>
              <a:rPr lang="en-US" sz="2400" dirty="0"/>
              <a:t>	An intersection with similar characteristics and traffic volumes compared to a candidate intersection but experienced only a few KA crashes (0 or 1) during the study period</a:t>
            </a:r>
          </a:p>
          <a:p>
            <a:r>
              <a:rPr lang="en-US" dirty="0"/>
              <a:t>How is recognizing sister intersections useful?</a:t>
            </a:r>
          </a:p>
          <a:p>
            <a:pPr marL="457200" lvl="1" indent="0">
              <a:buNone/>
            </a:pPr>
            <a:r>
              <a:rPr lang="en-US" dirty="0"/>
              <a:t>Identify existing safety features at better performing sister intersections, which may not be present at the candidate intersection</a:t>
            </a:r>
          </a:p>
          <a:p>
            <a:r>
              <a:rPr lang="en-US" dirty="0"/>
              <a:t>A set of five (5) sister intersections for each candidate intersection</a:t>
            </a:r>
          </a:p>
          <a:p>
            <a:pPr marL="457200" lvl="1" indent="0">
              <a:lnSpc>
                <a:spcPct val="100000"/>
              </a:lnSpc>
              <a:spcAft>
                <a:spcPts val="600"/>
              </a:spcAft>
              <a:buNone/>
            </a:pPr>
            <a:endParaRPr lang="en-US" sz="2000" dirty="0"/>
          </a:p>
          <a:p>
            <a:pPr lvl="1"/>
            <a:endParaRPr lang="en-US" sz="2000" dirty="0"/>
          </a:p>
          <a:p>
            <a:pPr lvl="1"/>
            <a:endParaRPr lang="en-US" sz="2000" dirty="0"/>
          </a:p>
          <a:p>
            <a:pPr lvl="1"/>
            <a:endParaRPr lang="en-US" sz="2000" dirty="0"/>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DC7A249-054B-03EF-5CEC-3503B74ED9A2}"/>
              </a:ext>
            </a:extLst>
          </p:cNvPr>
          <p:cNvPicPr>
            <a:picLocks noChangeAspect="1"/>
          </p:cNvPicPr>
          <p:nvPr/>
        </p:nvPicPr>
        <p:blipFill rotWithShape="1">
          <a:blip r:embed="rId3"/>
          <a:srcRect l="27766" t="9043"/>
          <a:stretch/>
        </p:blipFill>
        <p:spPr>
          <a:xfrm>
            <a:off x="8425799" y="2223435"/>
            <a:ext cx="3491336" cy="3299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a:extLst>
              <a:ext uri="{FF2B5EF4-FFF2-40B4-BE49-F238E27FC236}">
                <a16:creationId xmlns:a16="http://schemas.microsoft.com/office/drawing/2014/main" id="{0B61B0F8-C725-4902-46E3-4506FAB90EC6}"/>
              </a:ext>
            </a:extLst>
          </p:cNvPr>
          <p:cNvSpPr txBox="1"/>
          <p:nvPr/>
        </p:nvSpPr>
        <p:spPr>
          <a:xfrm>
            <a:off x="8482063" y="3524789"/>
            <a:ext cx="1602378" cy="646331"/>
          </a:xfrm>
          <a:prstGeom prst="rect">
            <a:avLst/>
          </a:prstGeom>
          <a:noFill/>
        </p:spPr>
        <p:txBody>
          <a:bodyPr wrap="square" rtlCol="0">
            <a:spAutoFit/>
          </a:bodyPr>
          <a:lstStyle/>
          <a:p>
            <a:pPr algn="ctr"/>
            <a:r>
              <a:rPr lang="en-US" b="1" dirty="0">
                <a:solidFill>
                  <a:schemeClr val="accent3">
                    <a:lumMod val="60000"/>
                    <a:lumOff val="40000"/>
                  </a:schemeClr>
                </a:solidFill>
              </a:rPr>
              <a:t>Sister Intersections</a:t>
            </a:r>
          </a:p>
        </p:txBody>
      </p:sp>
      <p:sp>
        <p:nvSpPr>
          <p:cNvPr id="11" name="TextBox 10">
            <a:extLst>
              <a:ext uri="{FF2B5EF4-FFF2-40B4-BE49-F238E27FC236}">
                <a16:creationId xmlns:a16="http://schemas.microsoft.com/office/drawing/2014/main" id="{5FE26F20-AAB0-8160-0506-2EDCFB740508}"/>
              </a:ext>
            </a:extLst>
          </p:cNvPr>
          <p:cNvSpPr txBox="1"/>
          <p:nvPr/>
        </p:nvSpPr>
        <p:spPr>
          <a:xfrm>
            <a:off x="8446573" y="4892090"/>
            <a:ext cx="1680755" cy="646331"/>
          </a:xfrm>
          <a:prstGeom prst="rect">
            <a:avLst/>
          </a:prstGeom>
          <a:noFill/>
        </p:spPr>
        <p:txBody>
          <a:bodyPr wrap="square" rtlCol="0">
            <a:spAutoFit/>
          </a:bodyPr>
          <a:lstStyle/>
          <a:p>
            <a:pPr algn="ctr"/>
            <a:r>
              <a:rPr lang="en-US" b="1" dirty="0">
                <a:solidFill>
                  <a:srgbClr val="E06B3C"/>
                </a:solidFill>
              </a:rPr>
              <a:t>Candidate Intersection</a:t>
            </a:r>
          </a:p>
        </p:txBody>
      </p:sp>
      <p:cxnSp>
        <p:nvCxnSpPr>
          <p:cNvPr id="13" name="Straight Arrow Connector 12">
            <a:extLst>
              <a:ext uri="{FF2B5EF4-FFF2-40B4-BE49-F238E27FC236}">
                <a16:creationId xmlns:a16="http://schemas.microsoft.com/office/drawing/2014/main" id="{51165188-64C8-3C62-0A37-B2E4D49609BA}"/>
              </a:ext>
            </a:extLst>
          </p:cNvPr>
          <p:cNvCxnSpPr>
            <a:cxnSpLocks/>
          </p:cNvCxnSpPr>
          <p:nvPr/>
        </p:nvCxnSpPr>
        <p:spPr>
          <a:xfrm>
            <a:off x="9990381" y="3994928"/>
            <a:ext cx="1583112" cy="639984"/>
          </a:xfrm>
          <a:prstGeom prst="straightConnector1">
            <a:avLst/>
          </a:prstGeom>
          <a:ln w="28575">
            <a:tailEnd type="triangle"/>
          </a:ln>
        </p:spPr>
        <p:style>
          <a:lnRef idx="2">
            <a:schemeClr val="accent6"/>
          </a:lnRef>
          <a:fillRef idx="0">
            <a:schemeClr val="accent6"/>
          </a:fillRef>
          <a:effectRef idx="1">
            <a:schemeClr val="accent6"/>
          </a:effectRef>
          <a:fontRef idx="minor">
            <a:schemeClr val="tx1"/>
          </a:fontRef>
        </p:style>
      </p:cxnSp>
      <p:cxnSp>
        <p:nvCxnSpPr>
          <p:cNvPr id="16" name="Straight Arrow Connector 15">
            <a:extLst>
              <a:ext uri="{FF2B5EF4-FFF2-40B4-BE49-F238E27FC236}">
                <a16:creationId xmlns:a16="http://schemas.microsoft.com/office/drawing/2014/main" id="{930DEFBD-E0D5-ED44-7939-C3426EBFCF61}"/>
              </a:ext>
            </a:extLst>
          </p:cNvPr>
          <p:cNvCxnSpPr>
            <a:cxnSpLocks/>
          </p:cNvCxnSpPr>
          <p:nvPr/>
        </p:nvCxnSpPr>
        <p:spPr>
          <a:xfrm>
            <a:off x="9990381" y="3994929"/>
            <a:ext cx="1487516" cy="1003791"/>
          </a:xfrm>
          <a:prstGeom prst="straightConnector1">
            <a:avLst/>
          </a:prstGeom>
          <a:ln w="28575">
            <a:tailEnd type="triangle"/>
          </a:ln>
        </p:spPr>
        <p:style>
          <a:lnRef idx="2">
            <a:schemeClr val="accent6"/>
          </a:lnRef>
          <a:fillRef idx="0">
            <a:schemeClr val="accent6"/>
          </a:fillRef>
          <a:effectRef idx="1">
            <a:schemeClr val="accent6"/>
          </a:effectRef>
          <a:fontRef idx="minor">
            <a:schemeClr val="tx1"/>
          </a:fontRef>
        </p:style>
      </p:cxnSp>
      <p:cxnSp>
        <p:nvCxnSpPr>
          <p:cNvPr id="21" name="Straight Arrow Connector 20">
            <a:extLst>
              <a:ext uri="{FF2B5EF4-FFF2-40B4-BE49-F238E27FC236}">
                <a16:creationId xmlns:a16="http://schemas.microsoft.com/office/drawing/2014/main" id="{98AA5DB0-9B6D-9E8C-2584-1F5D92F42466}"/>
              </a:ext>
            </a:extLst>
          </p:cNvPr>
          <p:cNvCxnSpPr>
            <a:cxnSpLocks/>
          </p:cNvCxnSpPr>
          <p:nvPr/>
        </p:nvCxnSpPr>
        <p:spPr>
          <a:xfrm flipV="1">
            <a:off x="9990381" y="3540187"/>
            <a:ext cx="839354" cy="451463"/>
          </a:xfrm>
          <a:prstGeom prst="straightConnector1">
            <a:avLst/>
          </a:prstGeom>
          <a:ln w="28575">
            <a:tailEnd type="triangle"/>
          </a:ln>
        </p:spPr>
        <p:style>
          <a:lnRef idx="2">
            <a:schemeClr val="accent6"/>
          </a:lnRef>
          <a:fillRef idx="0">
            <a:schemeClr val="accent6"/>
          </a:fillRef>
          <a:effectRef idx="1">
            <a:schemeClr val="accent6"/>
          </a:effectRef>
          <a:fontRef idx="minor">
            <a:schemeClr val="tx1"/>
          </a:fontRef>
        </p:style>
      </p:cxnSp>
      <p:cxnSp>
        <p:nvCxnSpPr>
          <p:cNvPr id="24" name="Straight Arrow Connector 23">
            <a:extLst>
              <a:ext uri="{FF2B5EF4-FFF2-40B4-BE49-F238E27FC236}">
                <a16:creationId xmlns:a16="http://schemas.microsoft.com/office/drawing/2014/main" id="{84B1369C-7731-A299-D455-FFF668E9E5D0}"/>
              </a:ext>
            </a:extLst>
          </p:cNvPr>
          <p:cNvCxnSpPr>
            <a:cxnSpLocks/>
          </p:cNvCxnSpPr>
          <p:nvPr/>
        </p:nvCxnSpPr>
        <p:spPr>
          <a:xfrm>
            <a:off x="10031464" y="5296857"/>
            <a:ext cx="1359347" cy="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529987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Diagnosis of Overrepresented Crash Type</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2C8BAA88-015D-ACB2-D563-EBC97B7FF288}"/>
              </a:ext>
            </a:extLst>
          </p:cNvPr>
          <p:cNvSpPr>
            <a:spLocks noGrp="1"/>
          </p:cNvSpPr>
          <p:nvPr>
            <p:ph sz="half" idx="1"/>
          </p:nvPr>
        </p:nvSpPr>
        <p:spPr>
          <a:xfrm>
            <a:off x="829490" y="1619156"/>
            <a:ext cx="7008571" cy="4742895"/>
          </a:xfrm>
        </p:spPr>
        <p:txBody>
          <a:bodyPr>
            <a:normAutofit/>
          </a:bodyPr>
          <a:lstStyle/>
          <a:p>
            <a:pPr>
              <a:lnSpc>
                <a:spcPct val="100000"/>
              </a:lnSpc>
              <a:spcBef>
                <a:spcPts val="1200"/>
              </a:spcBef>
              <a:spcAft>
                <a:spcPts val="600"/>
              </a:spcAft>
            </a:pPr>
            <a:r>
              <a:rPr lang="en-US" dirty="0"/>
              <a:t>Overrepresentation of a crash type is determined by the </a:t>
            </a:r>
            <a:r>
              <a:rPr lang="en-US" dirty="0">
                <a:solidFill>
                  <a:srgbClr val="0070C0"/>
                </a:solidFill>
              </a:rPr>
              <a:t>probability</a:t>
            </a:r>
            <a:r>
              <a:rPr lang="en-US" dirty="0"/>
              <a:t> of long-term predicted proportion of the crash type exceeding a threshold proportion &gt; 0.50</a:t>
            </a:r>
          </a:p>
          <a:p>
            <a:pPr>
              <a:lnSpc>
                <a:spcPct val="100000"/>
              </a:lnSpc>
              <a:spcBef>
                <a:spcPts val="1200"/>
              </a:spcBef>
              <a:spcAft>
                <a:spcPts val="600"/>
              </a:spcAft>
            </a:pPr>
            <a:r>
              <a:rPr lang="en-US" dirty="0"/>
              <a:t>Assess the contributing factors associated with the particular crash type and select specific countermeasures that may help reduce the occurrence of such crashes</a:t>
            </a:r>
          </a:p>
        </p:txBody>
      </p:sp>
      <p:pic>
        <p:nvPicPr>
          <p:cNvPr id="11" name="Picture 10">
            <a:extLst>
              <a:ext uri="{FF2B5EF4-FFF2-40B4-BE49-F238E27FC236}">
                <a16:creationId xmlns:a16="http://schemas.microsoft.com/office/drawing/2014/main" id="{C56B1310-E21E-A0DF-8959-8315F1859F05}"/>
              </a:ext>
            </a:extLst>
          </p:cNvPr>
          <p:cNvPicPr>
            <a:picLocks noChangeAspect="1"/>
          </p:cNvPicPr>
          <p:nvPr/>
        </p:nvPicPr>
        <p:blipFill rotWithShape="1">
          <a:blip r:embed="rId3"/>
          <a:srcRect l="3198" t="33274" r="53457" b="2785"/>
          <a:stretch/>
        </p:blipFill>
        <p:spPr>
          <a:xfrm>
            <a:off x="7954056" y="1281941"/>
            <a:ext cx="3626575" cy="2541576"/>
          </a:xfrm>
          <a:prstGeom prst="rect">
            <a:avLst/>
          </a:prstGeom>
        </p:spPr>
      </p:pic>
      <p:pic>
        <p:nvPicPr>
          <p:cNvPr id="12" name="Picture 11">
            <a:extLst>
              <a:ext uri="{FF2B5EF4-FFF2-40B4-BE49-F238E27FC236}">
                <a16:creationId xmlns:a16="http://schemas.microsoft.com/office/drawing/2014/main" id="{6858920C-7055-A152-6F44-28D3579B0DCA}"/>
              </a:ext>
            </a:extLst>
          </p:cNvPr>
          <p:cNvPicPr>
            <a:picLocks noChangeAspect="1"/>
          </p:cNvPicPr>
          <p:nvPr/>
        </p:nvPicPr>
        <p:blipFill rotWithShape="1">
          <a:blip r:embed="rId3"/>
          <a:srcRect l="52119" t="36174" r="6304" b="5676"/>
          <a:stretch/>
        </p:blipFill>
        <p:spPr>
          <a:xfrm>
            <a:off x="8070049" y="3813438"/>
            <a:ext cx="3394588" cy="2255520"/>
          </a:xfrm>
          <a:prstGeom prst="rect">
            <a:avLst/>
          </a:prstGeom>
        </p:spPr>
      </p:pic>
    </p:spTree>
    <p:extLst>
      <p:ext uri="{BB962C8B-B14F-4D97-AF65-F5344CB8AC3E}">
        <p14:creationId xmlns:p14="http://schemas.microsoft.com/office/powerpoint/2010/main" val="1902805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0" y="-130865"/>
            <a:ext cx="12192000" cy="1325563"/>
          </a:xfrm>
        </p:spPr>
        <p:txBody>
          <a:bodyPr/>
          <a:lstStyle/>
          <a:p>
            <a:pPr algn="ctr"/>
            <a:r>
              <a:rPr lang="en-US" dirty="0">
                <a:solidFill>
                  <a:schemeClr val="bg1"/>
                </a:solidFill>
                <a:effectLst>
                  <a:outerShdw blurRad="38100" dist="38100" dir="2700000" algn="tl">
                    <a:srgbClr val="000000">
                      <a:alpha val="43137"/>
                    </a:srgbClr>
                  </a:outerShdw>
                </a:effectLst>
              </a:rPr>
              <a:t>Mapping Locations with Existing Safety Priority Lists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7CE38FF4-7B7A-4563-BC26-2EE5E688468F}"/>
              </a:ext>
            </a:extLst>
          </p:cNvPr>
          <p:cNvSpPr>
            <a:spLocks noGrp="1"/>
          </p:cNvSpPr>
          <p:nvPr>
            <p:ph sz="half" idx="1"/>
          </p:nvPr>
        </p:nvSpPr>
        <p:spPr/>
        <p:txBody>
          <a:bodyPr/>
          <a:lstStyle/>
          <a:p>
            <a:endParaRPr lang="en-US"/>
          </a:p>
        </p:txBody>
      </p:sp>
      <p:pic>
        <p:nvPicPr>
          <p:cNvPr id="11" name="Picture 10">
            <a:extLst>
              <a:ext uri="{FF2B5EF4-FFF2-40B4-BE49-F238E27FC236}">
                <a16:creationId xmlns:a16="http://schemas.microsoft.com/office/drawing/2014/main" id="{81C13D19-5006-CB38-6D4E-9078C1C4AF0B}"/>
              </a:ext>
            </a:extLst>
          </p:cNvPr>
          <p:cNvPicPr>
            <a:picLocks noChangeAspect="1"/>
          </p:cNvPicPr>
          <p:nvPr/>
        </p:nvPicPr>
        <p:blipFill>
          <a:blip r:embed="rId3"/>
          <a:stretch>
            <a:fillRect/>
          </a:stretch>
        </p:blipFill>
        <p:spPr>
          <a:xfrm>
            <a:off x="1016000" y="1338401"/>
            <a:ext cx="9808949" cy="4674097"/>
          </a:xfrm>
          <a:prstGeom prst="rect">
            <a:avLst/>
          </a:prstGeom>
        </p:spPr>
      </p:pic>
    </p:spTree>
    <p:extLst>
      <p:ext uri="{BB962C8B-B14F-4D97-AF65-F5344CB8AC3E}">
        <p14:creationId xmlns:p14="http://schemas.microsoft.com/office/powerpoint/2010/main" val="28636453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917136" cy="1325563"/>
          </a:xfrm>
        </p:spPr>
        <p:txBody>
          <a:bodyPr/>
          <a:lstStyle/>
          <a:p>
            <a:r>
              <a:rPr lang="en-US" dirty="0">
                <a:solidFill>
                  <a:schemeClr val="bg1"/>
                </a:solidFill>
                <a:effectLst>
                  <a:outerShdw blurRad="38100" dist="38100" dir="2700000" algn="tl">
                    <a:srgbClr val="000000">
                      <a:alpha val="43137"/>
                    </a:srgbClr>
                  </a:outerShdw>
                </a:effectLst>
              </a:rPr>
              <a:t>Monitor and Tracking of Implementations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7CE38FF4-7B7A-4563-BC26-2EE5E688468F}"/>
              </a:ext>
            </a:extLst>
          </p:cNvPr>
          <p:cNvSpPr>
            <a:spLocks noGrp="1"/>
          </p:cNvSpPr>
          <p:nvPr>
            <p:ph sz="half" idx="1"/>
          </p:nvPr>
        </p:nvSpPr>
        <p:spPr/>
        <p:txBody>
          <a:bodyPr/>
          <a:lstStyle/>
          <a:p>
            <a:endParaRPr lang="en-US" dirty="0"/>
          </a:p>
        </p:txBody>
      </p:sp>
      <p:pic>
        <p:nvPicPr>
          <p:cNvPr id="13" name="Picture 12">
            <a:extLst>
              <a:ext uri="{FF2B5EF4-FFF2-40B4-BE49-F238E27FC236}">
                <a16:creationId xmlns:a16="http://schemas.microsoft.com/office/drawing/2014/main" id="{ED545C6D-9659-D5C2-5569-0B136C59F40A}"/>
              </a:ext>
            </a:extLst>
          </p:cNvPr>
          <p:cNvPicPr>
            <a:picLocks noChangeAspect="1"/>
          </p:cNvPicPr>
          <p:nvPr/>
        </p:nvPicPr>
        <p:blipFill rotWithShape="1">
          <a:blip r:embed="rId3"/>
          <a:srcRect b="61103"/>
          <a:stretch/>
        </p:blipFill>
        <p:spPr>
          <a:xfrm>
            <a:off x="1010972" y="1366151"/>
            <a:ext cx="9789055" cy="15046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39DB8BCF-98A8-0342-1952-42A42F760D08}"/>
              </a:ext>
            </a:extLst>
          </p:cNvPr>
          <p:cNvPicPr>
            <a:picLocks noChangeAspect="1"/>
          </p:cNvPicPr>
          <p:nvPr/>
        </p:nvPicPr>
        <p:blipFill>
          <a:blip r:embed="rId4"/>
          <a:stretch>
            <a:fillRect/>
          </a:stretch>
        </p:blipFill>
        <p:spPr>
          <a:xfrm>
            <a:off x="4904108" y="3319266"/>
            <a:ext cx="6619875" cy="26596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a:extLst>
              <a:ext uri="{FF2B5EF4-FFF2-40B4-BE49-F238E27FC236}">
                <a16:creationId xmlns:a16="http://schemas.microsoft.com/office/drawing/2014/main" id="{2DE726D6-DB53-FF08-B987-108B3B6BEF33}"/>
              </a:ext>
            </a:extLst>
          </p:cNvPr>
          <p:cNvPicPr>
            <a:picLocks noChangeAspect="1"/>
          </p:cNvPicPr>
          <p:nvPr/>
        </p:nvPicPr>
        <p:blipFill rotWithShape="1">
          <a:blip r:embed="rId5"/>
          <a:srcRect r="12388"/>
          <a:stretch/>
        </p:blipFill>
        <p:spPr>
          <a:xfrm>
            <a:off x="540066" y="3612342"/>
            <a:ext cx="3904972" cy="19333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9" name="Arrow: Right 28">
            <a:extLst>
              <a:ext uri="{FF2B5EF4-FFF2-40B4-BE49-F238E27FC236}">
                <a16:creationId xmlns:a16="http://schemas.microsoft.com/office/drawing/2014/main" id="{9D3A6CCD-91E5-3EB7-2D08-89A89CDAD9F1}"/>
              </a:ext>
            </a:extLst>
          </p:cNvPr>
          <p:cNvSpPr/>
          <p:nvPr/>
        </p:nvSpPr>
        <p:spPr>
          <a:xfrm>
            <a:off x="2152648" y="5247895"/>
            <a:ext cx="2590523" cy="385409"/>
          </a:xfrm>
          <a:prstGeom prst="rightArrow">
            <a:avLst/>
          </a:prstGeom>
          <a:solidFill>
            <a:schemeClr val="accent6"/>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B8F1B323-C470-0893-A82F-3530FC4AEE7A}"/>
              </a:ext>
            </a:extLst>
          </p:cNvPr>
          <p:cNvSpPr/>
          <p:nvPr/>
        </p:nvSpPr>
        <p:spPr>
          <a:xfrm>
            <a:off x="4892793" y="4616466"/>
            <a:ext cx="3490254" cy="631430"/>
          </a:xfrm>
          <a:prstGeom prst="roundRect">
            <a:avLst/>
          </a:prstGeom>
          <a:noFill/>
          <a:ln w="381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9A0DADD2-E8FA-20E5-335E-D3892222A5C2}"/>
              </a:ext>
            </a:extLst>
          </p:cNvPr>
          <p:cNvSpPr/>
          <p:nvPr/>
        </p:nvSpPr>
        <p:spPr>
          <a:xfrm>
            <a:off x="8394362" y="4616465"/>
            <a:ext cx="3192444" cy="631430"/>
          </a:xfrm>
          <a:prstGeom prst="roundRect">
            <a:avLst/>
          </a:prstGeom>
          <a:noFill/>
          <a:ln w="3810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F3614A5-01FE-3A4E-C47E-1694AAF53AB5}"/>
              </a:ext>
            </a:extLst>
          </p:cNvPr>
          <p:cNvSpPr txBox="1"/>
          <p:nvPr/>
        </p:nvSpPr>
        <p:spPr>
          <a:xfrm rot="10800000" flipV="1">
            <a:off x="274864" y="5650238"/>
            <a:ext cx="4825756" cy="369332"/>
          </a:xfrm>
          <a:prstGeom prst="rect">
            <a:avLst/>
          </a:prstGeom>
          <a:noFill/>
        </p:spPr>
        <p:txBody>
          <a:bodyPr wrap="square" rtlCol="0">
            <a:spAutoFit/>
          </a:bodyPr>
          <a:lstStyle/>
          <a:p>
            <a:r>
              <a:rPr lang="en-US" b="1" dirty="0"/>
              <a:t>Overall Status of Candidate Intersection</a:t>
            </a:r>
          </a:p>
        </p:txBody>
      </p:sp>
      <p:sp>
        <p:nvSpPr>
          <p:cNvPr id="4" name="TextBox 3">
            <a:extLst>
              <a:ext uri="{FF2B5EF4-FFF2-40B4-BE49-F238E27FC236}">
                <a16:creationId xmlns:a16="http://schemas.microsoft.com/office/drawing/2014/main" id="{DAB7C68B-84FA-4DA3-1A61-C4EF0A557E8F}"/>
              </a:ext>
            </a:extLst>
          </p:cNvPr>
          <p:cNvSpPr txBox="1"/>
          <p:nvPr/>
        </p:nvSpPr>
        <p:spPr>
          <a:xfrm>
            <a:off x="5560210" y="5996620"/>
            <a:ext cx="4666378" cy="369332"/>
          </a:xfrm>
          <a:prstGeom prst="rect">
            <a:avLst/>
          </a:prstGeom>
          <a:noFill/>
        </p:spPr>
        <p:txBody>
          <a:bodyPr wrap="square" rtlCol="0">
            <a:spAutoFit/>
          </a:bodyPr>
          <a:lstStyle/>
          <a:p>
            <a:r>
              <a:rPr lang="en-US" b="1" dirty="0"/>
              <a:t>Countermeasure Implementation Status</a:t>
            </a:r>
          </a:p>
        </p:txBody>
      </p:sp>
      <p:sp>
        <p:nvSpPr>
          <p:cNvPr id="10" name="TextBox 9">
            <a:extLst>
              <a:ext uri="{FF2B5EF4-FFF2-40B4-BE49-F238E27FC236}">
                <a16:creationId xmlns:a16="http://schemas.microsoft.com/office/drawing/2014/main" id="{5D314053-625B-478B-143F-9DE0ABD62A40}"/>
              </a:ext>
            </a:extLst>
          </p:cNvPr>
          <p:cNvSpPr txBox="1"/>
          <p:nvPr/>
        </p:nvSpPr>
        <p:spPr>
          <a:xfrm rot="10800000" flipV="1">
            <a:off x="3492621" y="2850494"/>
            <a:ext cx="4825756" cy="369332"/>
          </a:xfrm>
          <a:prstGeom prst="rect">
            <a:avLst/>
          </a:prstGeom>
          <a:noFill/>
        </p:spPr>
        <p:txBody>
          <a:bodyPr wrap="square" rtlCol="0">
            <a:spAutoFit/>
          </a:bodyPr>
          <a:lstStyle/>
          <a:p>
            <a:r>
              <a:rPr lang="en-US" b="1" dirty="0"/>
              <a:t>Excel-based Form in Central SharePoint Site</a:t>
            </a:r>
          </a:p>
        </p:txBody>
      </p:sp>
    </p:spTree>
    <p:extLst>
      <p:ext uri="{BB962C8B-B14F-4D97-AF65-F5344CB8AC3E}">
        <p14:creationId xmlns:p14="http://schemas.microsoft.com/office/powerpoint/2010/main" val="27938223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0" y="4227"/>
            <a:ext cx="12192000" cy="1097280"/>
          </a:xfrm>
        </p:spPr>
        <p:txBody>
          <a:bodyPr>
            <a:normAutofit fontScale="90000"/>
          </a:bodyPr>
          <a:lstStyle/>
          <a:p>
            <a:pPr marL="231775"/>
            <a:r>
              <a:rPr lang="en-US" sz="4400" dirty="0">
                <a:solidFill>
                  <a:schemeClr val="bg1"/>
                </a:solidFill>
                <a:latin typeface="Arial" panose="020B0604020202020204" pitchFamily="34" charset="0"/>
                <a:cs typeface="Arial" panose="020B0604020202020204" pitchFamily="34" charset="0"/>
              </a:rPr>
              <a:t>District 4 STRIDES 2 Zero Program Implementation</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D7A5728-1926-0ACC-5BB6-0E0C4B2B0B9B}"/>
              </a:ext>
            </a:extLst>
          </p:cNvPr>
          <p:cNvSpPr>
            <a:spLocks noGrp="1"/>
          </p:cNvSpPr>
          <p:nvPr>
            <p:ph sz="half" idx="1"/>
          </p:nvPr>
        </p:nvSpPr>
        <p:spPr>
          <a:xfrm>
            <a:off x="381000" y="1587568"/>
            <a:ext cx="11430000" cy="5019823"/>
          </a:xfrm>
        </p:spPr>
        <p:txBody>
          <a:bodyPr>
            <a:normAutofit/>
          </a:bodyPr>
          <a:lstStyle/>
          <a:p>
            <a:pPr marL="0" indent="0">
              <a:buNone/>
            </a:pPr>
            <a:endParaRPr lang="en-US" dirty="0">
              <a:solidFill>
                <a:srgbClr val="0D0D0D"/>
              </a:solidFill>
              <a:highlight>
                <a:srgbClr val="FFFFFF"/>
              </a:highlight>
              <a:latin typeface="Söhne"/>
            </a:endParaRPr>
          </a:p>
          <a:p>
            <a:r>
              <a:rPr lang="en-US" b="0" i="0" dirty="0">
                <a:solidFill>
                  <a:srgbClr val="0D0D0D"/>
                </a:solidFill>
                <a:effectLst/>
                <a:highlight>
                  <a:srgbClr val="FFFFFF"/>
                </a:highlight>
              </a:rPr>
              <a:t>District 4’s Approach to S2Z </a:t>
            </a:r>
            <a:r>
              <a:rPr lang="en-US" dirty="0">
                <a:solidFill>
                  <a:srgbClr val="0D0D0D"/>
                </a:solidFill>
                <a:highlight>
                  <a:srgbClr val="FFFFFF"/>
                </a:highlight>
              </a:rPr>
              <a:t>implementation</a:t>
            </a:r>
          </a:p>
          <a:p>
            <a:endParaRPr lang="en-US" dirty="0">
              <a:solidFill>
                <a:srgbClr val="0D0D0D"/>
              </a:solidFill>
              <a:highlight>
                <a:srgbClr val="FFFFFF"/>
              </a:highlight>
            </a:endParaRPr>
          </a:p>
          <a:p>
            <a:r>
              <a:rPr lang="en-US" dirty="0">
                <a:solidFill>
                  <a:srgbClr val="0D0D0D"/>
                </a:solidFill>
                <a:highlight>
                  <a:srgbClr val="FFFFFF"/>
                </a:highlight>
              </a:rPr>
              <a:t>Traffic Operations Office and Safety Tag Team</a:t>
            </a:r>
          </a:p>
          <a:p>
            <a:endParaRPr lang="en-US" b="0" i="0" dirty="0">
              <a:solidFill>
                <a:srgbClr val="0D0D0D"/>
              </a:solidFill>
              <a:effectLst/>
              <a:highlight>
                <a:srgbClr val="FFFFFF"/>
              </a:highlight>
            </a:endParaRPr>
          </a:p>
          <a:p>
            <a:r>
              <a:rPr lang="en-US" b="0" i="0" dirty="0">
                <a:solidFill>
                  <a:srgbClr val="0D0D0D"/>
                </a:solidFill>
                <a:effectLst/>
                <a:highlight>
                  <a:srgbClr val="FFFFFF"/>
                </a:highlight>
              </a:rPr>
              <a:t>Traffic Operations Office (comprised of Traffic Services/TSM&amp;O)</a:t>
            </a:r>
          </a:p>
          <a:p>
            <a:endParaRPr lang="en-US" b="0" i="0" dirty="0">
              <a:solidFill>
                <a:srgbClr val="0D0D0D"/>
              </a:solidFill>
              <a:effectLst/>
              <a:highlight>
                <a:srgbClr val="FFFFFF"/>
              </a:highlight>
            </a:endParaRPr>
          </a:p>
          <a:p>
            <a:r>
              <a:rPr lang="en-US" b="0" i="0" dirty="0">
                <a:solidFill>
                  <a:srgbClr val="0D0D0D"/>
                </a:solidFill>
                <a:effectLst/>
                <a:highlight>
                  <a:srgbClr val="FFFFFF"/>
                </a:highlight>
              </a:rPr>
              <a:t>Traffic Services assists with improving safety through implementation of short-term improvements</a:t>
            </a:r>
          </a:p>
          <a:p>
            <a:endParaRPr lang="en-US" dirty="0"/>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12F96B4-B2B3-ECF4-288B-AA9D72E8B626}"/>
              </a:ext>
            </a:extLst>
          </p:cNvPr>
          <p:cNvPicPr>
            <a:picLocks noChangeAspect="1"/>
          </p:cNvPicPr>
          <p:nvPr/>
        </p:nvPicPr>
        <p:blipFill>
          <a:blip r:embed="rId4"/>
          <a:stretch>
            <a:fillRect/>
          </a:stretch>
        </p:blipFill>
        <p:spPr>
          <a:xfrm>
            <a:off x="8239027" y="1400243"/>
            <a:ext cx="3571973" cy="2578935"/>
          </a:xfrm>
          <a:prstGeom prst="rect">
            <a:avLst/>
          </a:prstGeom>
        </p:spPr>
      </p:pic>
    </p:spTree>
    <p:extLst>
      <p:ext uri="{BB962C8B-B14F-4D97-AF65-F5344CB8AC3E}">
        <p14:creationId xmlns:p14="http://schemas.microsoft.com/office/powerpoint/2010/main" val="19791087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190424" y="1197409"/>
            <a:ext cx="11223650" cy="5071416"/>
          </a:xfrm>
        </p:spPr>
        <p:txBody>
          <a:bodyPr>
            <a:normAutofit fontScale="25000" lnSpcReduction="20000"/>
          </a:bodyPr>
          <a:lstStyle/>
          <a:p>
            <a:pPr marL="0" indent="0">
              <a:buNone/>
            </a:pPr>
            <a:endParaRPr lang="en-US" b="1" dirty="0"/>
          </a:p>
          <a:p>
            <a:pPr marL="0" indent="0">
              <a:buNone/>
            </a:pPr>
            <a:r>
              <a:rPr lang="en-US" sz="7600" b="1" dirty="0"/>
              <a:t>Traffic Services Role: </a:t>
            </a:r>
          </a:p>
          <a:p>
            <a:r>
              <a:rPr lang="en-US" sz="7600" dirty="0"/>
              <a:t>Implement the short-term improvements                Not requiring additional analysis/feasibility studies</a:t>
            </a:r>
          </a:p>
          <a:p>
            <a:r>
              <a:rPr lang="en-US" sz="7600" dirty="0"/>
              <a:t>Coordinate improvements through upcoming programmed projects</a:t>
            </a:r>
          </a:p>
          <a:p>
            <a:r>
              <a:rPr lang="en-US" sz="7600" dirty="0"/>
              <a:t>Coordinate improvements through local maintaining agencies</a:t>
            </a:r>
          </a:p>
          <a:p>
            <a:pPr marL="457200" lvl="1" indent="0">
              <a:buNone/>
            </a:pPr>
            <a:endParaRPr lang="en-US" sz="7600" dirty="0"/>
          </a:p>
          <a:p>
            <a:pPr marL="0" indent="0">
              <a:buNone/>
            </a:pPr>
            <a:r>
              <a:rPr lang="en-US" sz="7600" b="1" dirty="0"/>
              <a:t>Traffic Services Resources:</a:t>
            </a:r>
          </a:p>
          <a:p>
            <a:r>
              <a:rPr lang="en-US" sz="7600" dirty="0"/>
              <a:t>Push Button Contracts</a:t>
            </a:r>
          </a:p>
          <a:p>
            <a:pPr lvl="1"/>
            <a:r>
              <a:rPr lang="en-US" sz="7600" dirty="0"/>
              <a:t>Pavement Markings and Signing Contracts (PMS)</a:t>
            </a:r>
          </a:p>
          <a:p>
            <a:pPr lvl="1"/>
            <a:r>
              <a:rPr lang="en-US" sz="7600" dirty="0"/>
              <a:t>Roadway &amp; Signalization Contracts</a:t>
            </a:r>
          </a:p>
          <a:p>
            <a:pPr marL="228600" lvl="1">
              <a:spcBef>
                <a:spcPts val="1000"/>
              </a:spcBef>
            </a:pPr>
            <a:r>
              <a:rPr lang="en-US" sz="7600" dirty="0"/>
              <a:t>Maintenance </a:t>
            </a:r>
          </a:p>
          <a:p>
            <a:pPr lvl="1"/>
            <a:r>
              <a:rPr lang="en-US" sz="7600" dirty="0"/>
              <a:t>Operation Centers Maintenance Units</a:t>
            </a:r>
          </a:p>
          <a:p>
            <a:pPr lvl="1"/>
            <a:r>
              <a:rPr lang="en-US" sz="7600" dirty="0"/>
              <a:t>Asset Maintenance Contracts</a:t>
            </a:r>
          </a:p>
          <a:p>
            <a:pPr marL="457200" lvl="1" indent="0">
              <a:buNone/>
            </a:pPr>
            <a:endParaRPr lang="en-US" sz="7600" dirty="0"/>
          </a:p>
          <a:p>
            <a:pPr marL="0" lvl="1" indent="0">
              <a:spcBef>
                <a:spcPts val="1000"/>
              </a:spcBef>
              <a:buNone/>
            </a:pPr>
            <a:r>
              <a:rPr lang="en-US" sz="7600" b="1" dirty="0"/>
              <a:t>Supplementary Data/ Resources:</a:t>
            </a:r>
          </a:p>
          <a:p>
            <a:pPr marL="228600" lvl="1">
              <a:spcBef>
                <a:spcPts val="1000"/>
              </a:spcBef>
            </a:pPr>
            <a:r>
              <a:rPr lang="en-US" sz="7600" dirty="0"/>
              <a:t>FDOT Work Program (Recently completed projects/Upcoming projects)</a:t>
            </a:r>
          </a:p>
          <a:p>
            <a:pPr marL="228600" lvl="1">
              <a:spcBef>
                <a:spcPts val="1000"/>
              </a:spcBef>
            </a:pPr>
            <a:r>
              <a:rPr lang="en-US" sz="7600" dirty="0"/>
              <a:t>Traffic Operations/Safety Studies Database</a:t>
            </a:r>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District 4 Team</a:t>
            </a:r>
          </a:p>
        </p:txBody>
      </p:sp>
      <p:sp>
        <p:nvSpPr>
          <p:cNvPr id="2" name="Arrow: Right 1">
            <a:extLst>
              <a:ext uri="{FF2B5EF4-FFF2-40B4-BE49-F238E27FC236}">
                <a16:creationId xmlns:a16="http://schemas.microsoft.com/office/drawing/2014/main" id="{DD7A8E7A-2EA5-A536-C077-69E7FC580B6A}"/>
              </a:ext>
            </a:extLst>
          </p:cNvPr>
          <p:cNvSpPr/>
          <p:nvPr/>
        </p:nvSpPr>
        <p:spPr>
          <a:xfrm flipV="1">
            <a:off x="4929498" y="1780899"/>
            <a:ext cx="457200" cy="182880"/>
          </a:xfrm>
          <a:prstGeom prst="rightArrow">
            <a:avLst/>
          </a:prstGeom>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0818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4B1612-D019-DCD3-CCC5-92AE7034AFAE}"/>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E6CB33-17FA-63BD-2A90-1F31082C3898}"/>
              </a:ext>
            </a:extLst>
          </p:cNvPr>
          <p:cNvSpPr>
            <a:spLocks noGrp="1"/>
          </p:cNvSpPr>
          <p:nvPr>
            <p:ph type="title"/>
          </p:nvPr>
        </p:nvSpPr>
        <p:spPr>
          <a:xfrm>
            <a:off x="381000" y="64515"/>
            <a:ext cx="11430000" cy="1097280"/>
          </a:xfrm>
        </p:spPr>
        <p:txBody>
          <a:bodyPr/>
          <a:lstStyle/>
          <a:p>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Outline</a:t>
            </a:r>
          </a:p>
        </p:txBody>
      </p:sp>
      <p:sp>
        <p:nvSpPr>
          <p:cNvPr id="3" name="Content Placeholder 2">
            <a:extLst>
              <a:ext uri="{FF2B5EF4-FFF2-40B4-BE49-F238E27FC236}">
                <a16:creationId xmlns:a16="http://schemas.microsoft.com/office/drawing/2014/main" id="{4D7A5728-1926-0ACC-5BB6-0E0C4B2B0B9B}"/>
              </a:ext>
            </a:extLst>
          </p:cNvPr>
          <p:cNvSpPr>
            <a:spLocks noGrp="1"/>
          </p:cNvSpPr>
          <p:nvPr>
            <p:ph sz="half" idx="1"/>
          </p:nvPr>
        </p:nvSpPr>
        <p:spPr>
          <a:xfrm>
            <a:off x="553570" y="1466601"/>
            <a:ext cx="11492804" cy="4548569"/>
          </a:xfrm>
        </p:spPr>
        <p:txBody>
          <a:bodyPr>
            <a:normAutofit/>
          </a:bodyPr>
          <a:lstStyle/>
          <a:p>
            <a:pPr>
              <a:lnSpc>
                <a:spcPct val="100000"/>
              </a:lnSpc>
              <a:spcBef>
                <a:spcPts val="2400"/>
              </a:spcBef>
            </a:pPr>
            <a:r>
              <a:rPr lang="en-US" sz="3200" dirty="0"/>
              <a:t>STRIDES 2 Zero (S2Z) program overview</a:t>
            </a:r>
          </a:p>
          <a:p>
            <a:pPr lvl="1">
              <a:lnSpc>
                <a:spcPct val="100000"/>
              </a:lnSpc>
              <a:spcBef>
                <a:spcPts val="2400"/>
              </a:spcBef>
            </a:pPr>
            <a:r>
              <a:rPr lang="en-US" sz="2800" dirty="0"/>
              <a:t>Objectives and strategies</a:t>
            </a:r>
          </a:p>
          <a:p>
            <a:pPr lvl="1">
              <a:lnSpc>
                <a:spcPct val="100000"/>
              </a:lnSpc>
              <a:spcBef>
                <a:spcPts val="2400"/>
              </a:spcBef>
            </a:pPr>
            <a:r>
              <a:rPr lang="en-US" sz="2800" dirty="0"/>
              <a:t>Processes we adopt: What, why, and how we do</a:t>
            </a:r>
          </a:p>
          <a:p>
            <a:pPr lvl="1">
              <a:lnSpc>
                <a:spcPct val="100000"/>
              </a:lnSpc>
              <a:spcBef>
                <a:spcPts val="2400"/>
              </a:spcBef>
            </a:pPr>
            <a:r>
              <a:rPr lang="en-US" sz="2800" dirty="0"/>
              <a:t>Implementation and coordination with Districts </a:t>
            </a:r>
          </a:p>
          <a:p>
            <a:pPr>
              <a:lnSpc>
                <a:spcPct val="100000"/>
              </a:lnSpc>
              <a:spcBef>
                <a:spcPts val="2400"/>
              </a:spcBef>
            </a:pPr>
            <a:r>
              <a:rPr lang="en-US" sz="3200" dirty="0"/>
              <a:t>District 4’s approach to S2Z implementation and challenges</a:t>
            </a:r>
            <a:endParaRPr lang="en-US" sz="2800" dirty="0"/>
          </a:p>
          <a:p>
            <a:pPr>
              <a:lnSpc>
                <a:spcPct val="100000"/>
              </a:lnSpc>
              <a:spcBef>
                <a:spcPts val="2400"/>
              </a:spcBef>
            </a:pPr>
            <a:r>
              <a:rPr lang="en-US" sz="3200" dirty="0"/>
              <a:t>District 6’s approach to S2Z implementation and challenges</a:t>
            </a:r>
          </a:p>
          <a:p>
            <a:pPr>
              <a:lnSpc>
                <a:spcPct val="100000"/>
              </a:lnSpc>
              <a:spcBef>
                <a:spcPts val="2400"/>
              </a:spcBef>
            </a:pPr>
            <a:endParaRPr lang="en-US" sz="3200" dirty="0"/>
          </a:p>
          <a:p>
            <a:pPr>
              <a:lnSpc>
                <a:spcPct val="100000"/>
              </a:lnSpc>
              <a:spcBef>
                <a:spcPts val="2400"/>
              </a:spcBef>
            </a:pPr>
            <a:endParaRPr lang="en-US" sz="3200" dirty="0"/>
          </a:p>
        </p:txBody>
      </p:sp>
      <p:pic>
        <p:nvPicPr>
          <p:cNvPr id="9" name="Picture 8">
            <a:extLst>
              <a:ext uri="{FF2B5EF4-FFF2-40B4-BE49-F238E27FC236}">
                <a16:creationId xmlns:a16="http://schemas.microsoft.com/office/drawing/2014/main" id="{4EDB0808-E0DF-6A71-D1DF-780D62B0E60B}"/>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8BE06444-5C6B-BBA1-C015-CC18771A92B6}"/>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D9812A4-A4A0-279F-7D1C-0E34F2FCCEF7}"/>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39257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78375" y="1303978"/>
            <a:ext cx="12035246" cy="5147904"/>
          </a:xfrm>
        </p:spPr>
        <p:txBody>
          <a:bodyPr>
            <a:normAutofit fontScale="77500" lnSpcReduction="20000"/>
          </a:bodyPr>
          <a:lstStyle/>
          <a:p>
            <a:pPr marL="0" indent="0">
              <a:buNone/>
            </a:pPr>
            <a:endParaRPr lang="en-US" dirty="0"/>
          </a:p>
          <a:p>
            <a:r>
              <a:rPr lang="en-US" dirty="0"/>
              <a:t>Obtain List of Candidate Intersections from CO</a:t>
            </a:r>
          </a:p>
          <a:p>
            <a:pPr lvl="1"/>
            <a:r>
              <a:rPr lang="en-US" dirty="0"/>
              <a:t>34 Intersections for year 2023</a:t>
            </a:r>
          </a:p>
          <a:p>
            <a:pPr lvl="1"/>
            <a:endParaRPr lang="en-US" dirty="0"/>
          </a:p>
          <a:p>
            <a:r>
              <a:rPr lang="en-US" dirty="0"/>
              <a:t>Prepare checklist of Intersection Features at Sister Intersections</a:t>
            </a:r>
          </a:p>
          <a:p>
            <a:endParaRPr lang="en-US" dirty="0"/>
          </a:p>
          <a:p>
            <a:r>
              <a:rPr lang="en-US" dirty="0"/>
              <a:t>Compare Study Intersection features against Sister Intersections</a:t>
            </a:r>
          </a:p>
          <a:p>
            <a:endParaRPr lang="en-US" dirty="0"/>
          </a:p>
          <a:p>
            <a:r>
              <a:rPr lang="en-US" dirty="0"/>
              <a:t>Review Work Program and Studies Database</a:t>
            </a:r>
          </a:p>
          <a:p>
            <a:endParaRPr lang="en-US" dirty="0"/>
          </a:p>
          <a:p>
            <a:r>
              <a:rPr lang="en-US" dirty="0"/>
              <a:t>Identify short-term improvements that can be implemented using Traffic Services Resources</a:t>
            </a:r>
          </a:p>
          <a:p>
            <a:endParaRPr lang="en-US" dirty="0"/>
          </a:p>
          <a:p>
            <a:r>
              <a:rPr lang="en-US" dirty="0"/>
              <a:t>Determine potential improvements for coordination through upcoming projects and/or Local Maintenance Agencies</a:t>
            </a:r>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District 4 Approach</a:t>
            </a:r>
          </a:p>
        </p:txBody>
      </p:sp>
      <p:pic>
        <p:nvPicPr>
          <p:cNvPr id="11" name="Picture 10">
            <a:extLst>
              <a:ext uri="{FF2B5EF4-FFF2-40B4-BE49-F238E27FC236}">
                <a16:creationId xmlns:a16="http://schemas.microsoft.com/office/drawing/2014/main" id="{063A210E-0CF9-4DA3-8A0A-0629761D63BD}"/>
              </a:ext>
            </a:extLst>
          </p:cNvPr>
          <p:cNvPicPr>
            <a:picLocks noChangeAspect="1"/>
          </p:cNvPicPr>
          <p:nvPr/>
        </p:nvPicPr>
        <p:blipFill>
          <a:blip r:embed="rId4"/>
          <a:stretch>
            <a:fillRect/>
          </a:stretch>
        </p:blipFill>
        <p:spPr>
          <a:xfrm>
            <a:off x="8768581" y="1671464"/>
            <a:ext cx="3277793" cy="2499836"/>
          </a:xfrm>
          <a:prstGeom prst="rect">
            <a:avLst/>
          </a:prstGeom>
        </p:spPr>
      </p:pic>
    </p:spTree>
    <p:extLst>
      <p:ext uri="{BB962C8B-B14F-4D97-AF65-F5344CB8AC3E}">
        <p14:creationId xmlns:p14="http://schemas.microsoft.com/office/powerpoint/2010/main" val="28863969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pic>
        <p:nvPicPr>
          <p:cNvPr id="22" name="Content Placeholder 21">
            <a:extLst>
              <a:ext uri="{FF2B5EF4-FFF2-40B4-BE49-F238E27FC236}">
                <a16:creationId xmlns:a16="http://schemas.microsoft.com/office/drawing/2014/main" id="{A99D9D4B-76B9-70D3-746E-19096B5D3C15}"/>
              </a:ext>
            </a:extLst>
          </p:cNvPr>
          <p:cNvPicPr>
            <a:picLocks noGrp="1" noChangeAspect="1"/>
          </p:cNvPicPr>
          <p:nvPr>
            <p:ph sz="half" idx="1"/>
          </p:nvPr>
        </p:nvPicPr>
        <p:blipFill>
          <a:blip r:embed="rId3"/>
          <a:stretch>
            <a:fillRect/>
          </a:stretch>
        </p:blipFill>
        <p:spPr>
          <a:xfrm>
            <a:off x="258229" y="2746083"/>
            <a:ext cx="5181600" cy="3529495"/>
          </a:xfrm>
        </p:spPr>
      </p:pic>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4"/>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134226"/>
            <a:ext cx="11642271" cy="2053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effectLst>
                  <a:outerShdw blurRad="38100" dist="38100" dir="2700000" algn="tl">
                    <a:srgbClr val="000000">
                      <a:alpha val="43137"/>
                    </a:srgbClr>
                  </a:outerShdw>
                </a:effectLst>
              </a:rPr>
              <a:t>Example 1: </a:t>
            </a:r>
            <a:r>
              <a:rPr lang="de-DE" sz="4000" dirty="0">
                <a:solidFill>
                  <a:schemeClr val="bg1"/>
                </a:solidFill>
                <a:effectLst>
                  <a:outerShdw blurRad="38100" dist="38100" dir="2700000" algn="tl">
                    <a:srgbClr val="000000">
                      <a:alpha val="43137"/>
                    </a:srgbClr>
                  </a:outerShdw>
                </a:effectLst>
              </a:rPr>
              <a:t>N Jog Rd &amp; SR 704/Okeechobee Blvd, West Palm Beach, FL</a:t>
            </a:r>
          </a:p>
          <a:p>
            <a:endParaRPr lang="en-US" sz="4800"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BD47B33F-9031-1D32-EACB-F1D207E32EE6}"/>
              </a:ext>
            </a:extLst>
          </p:cNvPr>
          <p:cNvSpPr txBox="1"/>
          <p:nvPr/>
        </p:nvSpPr>
        <p:spPr>
          <a:xfrm>
            <a:off x="3498615" y="5202740"/>
            <a:ext cx="1931625" cy="276999"/>
          </a:xfrm>
          <a:prstGeom prst="rect">
            <a:avLst/>
          </a:prstGeom>
          <a:solidFill>
            <a:schemeClr val="bg1"/>
          </a:solidFill>
          <a:ln>
            <a:solidFill>
              <a:schemeClr val="bg1"/>
            </a:solidFill>
          </a:ln>
        </p:spPr>
        <p:txBody>
          <a:bodyPr wrap="square" rtlCol="0">
            <a:spAutoFit/>
          </a:bodyPr>
          <a:lstStyle/>
          <a:p>
            <a:r>
              <a:rPr lang="en-US" sz="1200" b="1" dirty="0"/>
              <a:t>SR 704/Okeechobee Blvd</a:t>
            </a:r>
          </a:p>
        </p:txBody>
      </p:sp>
      <p:sp>
        <p:nvSpPr>
          <p:cNvPr id="11" name="TextBox 10">
            <a:extLst>
              <a:ext uri="{FF2B5EF4-FFF2-40B4-BE49-F238E27FC236}">
                <a16:creationId xmlns:a16="http://schemas.microsoft.com/office/drawing/2014/main" id="{3F2ACFF0-B50A-51D3-83B1-DBFEBC365B5A}"/>
              </a:ext>
            </a:extLst>
          </p:cNvPr>
          <p:cNvSpPr txBox="1"/>
          <p:nvPr/>
        </p:nvSpPr>
        <p:spPr>
          <a:xfrm rot="16200000">
            <a:off x="1719155" y="3054350"/>
            <a:ext cx="657191" cy="276999"/>
          </a:xfrm>
          <a:prstGeom prst="rect">
            <a:avLst/>
          </a:prstGeom>
          <a:solidFill>
            <a:schemeClr val="bg1"/>
          </a:solidFill>
          <a:ln>
            <a:solidFill>
              <a:schemeClr val="bg1"/>
            </a:solidFill>
          </a:ln>
        </p:spPr>
        <p:txBody>
          <a:bodyPr wrap="square" rtlCol="0">
            <a:spAutoFit/>
          </a:bodyPr>
          <a:lstStyle/>
          <a:p>
            <a:r>
              <a:rPr lang="en-US" sz="1200" b="1" dirty="0"/>
              <a:t>Jog Rd</a:t>
            </a:r>
          </a:p>
        </p:txBody>
      </p:sp>
      <p:pic>
        <p:nvPicPr>
          <p:cNvPr id="20" name="Picture 19">
            <a:extLst>
              <a:ext uri="{FF2B5EF4-FFF2-40B4-BE49-F238E27FC236}">
                <a16:creationId xmlns:a16="http://schemas.microsoft.com/office/drawing/2014/main" id="{E35404A4-84E4-729C-591B-8B4E6E33204E}"/>
              </a:ext>
            </a:extLst>
          </p:cNvPr>
          <p:cNvPicPr>
            <a:picLocks noChangeAspect="1"/>
          </p:cNvPicPr>
          <p:nvPr/>
        </p:nvPicPr>
        <p:blipFill>
          <a:blip r:embed="rId5"/>
          <a:stretch>
            <a:fillRect/>
          </a:stretch>
        </p:blipFill>
        <p:spPr>
          <a:xfrm>
            <a:off x="274863" y="1342093"/>
            <a:ext cx="10310754" cy="1219306"/>
          </a:xfrm>
          <a:prstGeom prst="rect">
            <a:avLst/>
          </a:prstGeom>
        </p:spPr>
      </p:pic>
      <p:graphicFrame>
        <p:nvGraphicFramePr>
          <p:cNvPr id="2" name="Table 1">
            <a:extLst>
              <a:ext uri="{FF2B5EF4-FFF2-40B4-BE49-F238E27FC236}">
                <a16:creationId xmlns:a16="http://schemas.microsoft.com/office/drawing/2014/main" id="{F11E3940-1916-0B1A-B128-B39A61898B91}"/>
              </a:ext>
            </a:extLst>
          </p:cNvPr>
          <p:cNvGraphicFramePr>
            <a:graphicFrameLocks noGrp="1"/>
          </p:cNvGraphicFramePr>
          <p:nvPr/>
        </p:nvGraphicFramePr>
        <p:xfrm>
          <a:off x="6289838" y="3145745"/>
          <a:ext cx="4457700" cy="2590800"/>
        </p:xfrm>
        <a:graphic>
          <a:graphicData uri="http://schemas.openxmlformats.org/drawingml/2006/table">
            <a:tbl>
              <a:tblPr/>
              <a:tblGrid>
                <a:gridCol w="1968500">
                  <a:extLst>
                    <a:ext uri="{9D8B030D-6E8A-4147-A177-3AD203B41FA5}">
                      <a16:colId xmlns:a16="http://schemas.microsoft.com/office/drawing/2014/main" val="195786190"/>
                    </a:ext>
                  </a:extLst>
                </a:gridCol>
                <a:gridCol w="660400">
                  <a:extLst>
                    <a:ext uri="{9D8B030D-6E8A-4147-A177-3AD203B41FA5}">
                      <a16:colId xmlns:a16="http://schemas.microsoft.com/office/drawing/2014/main" val="786937033"/>
                    </a:ext>
                  </a:extLst>
                </a:gridCol>
                <a:gridCol w="1828800">
                  <a:extLst>
                    <a:ext uri="{9D8B030D-6E8A-4147-A177-3AD203B41FA5}">
                      <a16:colId xmlns:a16="http://schemas.microsoft.com/office/drawing/2014/main" val="1039119918"/>
                    </a:ext>
                  </a:extLst>
                </a:gridCol>
              </a:tblGrid>
              <a:tr h="198120">
                <a:tc>
                  <a:txBody>
                    <a:bodyPr/>
                    <a:lstStyle/>
                    <a:p>
                      <a:pPr algn="ctr" fontAlgn="b"/>
                      <a:r>
                        <a:rPr lang="en-US" sz="1100" b="1" i="0" u="none" strike="noStrike">
                          <a:solidFill>
                            <a:srgbClr val="000000"/>
                          </a:solidFill>
                          <a:effectLst/>
                          <a:latin typeface="Calibri" panose="020F0502020204030204" pitchFamily="34" charset="0"/>
                        </a:rPr>
                        <a:t>Intersection Features</a:t>
                      </a:r>
                    </a:p>
                  </a:txBody>
                  <a:tcPr marL="7620" marR="7620" marT="762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a:solidFill>
                            <a:srgbClr val="000000"/>
                          </a:solidFill>
                          <a:effectLst/>
                          <a:latin typeface="Calibri" panose="020F0502020204030204" pitchFamily="34" charset="0"/>
                        </a:rPr>
                        <a:t>Yes/No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a:solidFill>
                            <a:srgbClr val="000000"/>
                          </a:solidFill>
                          <a:effectLst/>
                          <a:latin typeface="Calibri" panose="020F0502020204030204" pitchFamily="34" charset="0"/>
                        </a:rPr>
                        <a:t>Comment</a:t>
                      </a:r>
                    </a:p>
                  </a:txBody>
                  <a:tcPr marL="7620" marR="7620" marT="762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1686510"/>
                  </a:ext>
                </a:extLst>
              </a:tr>
              <a:tr h="190500">
                <a:tc>
                  <a:txBody>
                    <a:bodyPr/>
                    <a:lstStyle/>
                    <a:p>
                      <a:pPr algn="l" fontAlgn="ctr"/>
                      <a:r>
                        <a:rPr lang="en-US" sz="1100" b="0" i="0" u="none" strike="noStrike">
                          <a:solidFill>
                            <a:srgbClr val="000000"/>
                          </a:solidFill>
                          <a:effectLst/>
                          <a:latin typeface="Calibri" panose="020F0502020204030204" pitchFamily="34" charset="0"/>
                        </a:rPr>
                        <a:t>High Emphasis Crosswalks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1529592"/>
                  </a:ext>
                </a:extLst>
              </a:tr>
              <a:tr h="182880">
                <a:tc>
                  <a:txBody>
                    <a:bodyPr/>
                    <a:lstStyle/>
                    <a:p>
                      <a:pPr algn="l" fontAlgn="ctr"/>
                      <a:r>
                        <a:rPr lang="en-US" sz="1100" b="0" i="0" u="none" strike="noStrike">
                          <a:solidFill>
                            <a:srgbClr val="000000"/>
                          </a:solidFill>
                          <a:effectLst/>
                          <a:latin typeface="Calibri" panose="020F0502020204030204" pitchFamily="34" charset="0"/>
                        </a:rPr>
                        <a:t>Backplates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6655715"/>
                  </a:ext>
                </a:extLst>
              </a:tr>
              <a:tr h="182880">
                <a:tc>
                  <a:txBody>
                    <a:bodyPr/>
                    <a:lstStyle/>
                    <a:p>
                      <a:pPr algn="l" fontAlgn="ctr"/>
                      <a:r>
                        <a:rPr lang="en-US" sz="1100" b="0" i="0" u="none" strike="noStrike">
                          <a:solidFill>
                            <a:srgbClr val="000000"/>
                          </a:solidFill>
                          <a:effectLst/>
                          <a:latin typeface="Calibri" panose="020F0502020204030204" pitchFamily="34" charset="0"/>
                        </a:rPr>
                        <a:t>Signage</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63233817"/>
                  </a:ext>
                </a:extLst>
              </a:tr>
              <a:tr h="182880">
                <a:tc>
                  <a:txBody>
                    <a:bodyPr/>
                    <a:lstStyle/>
                    <a:p>
                      <a:pPr algn="l" fontAlgn="ctr"/>
                      <a:r>
                        <a:rPr lang="en-US" sz="1100" b="0" i="0" u="none" strike="noStrike">
                          <a:solidFill>
                            <a:srgbClr val="000000"/>
                          </a:solidFill>
                          <a:effectLst/>
                          <a:latin typeface="Calibri" panose="020F0502020204030204" pitchFamily="34" charset="0"/>
                        </a:rPr>
                        <a:t>Yellow Retroreflective Tape </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1252269"/>
                  </a:ext>
                </a:extLst>
              </a:tr>
              <a:tr h="182880">
                <a:tc>
                  <a:txBody>
                    <a:bodyPr/>
                    <a:lstStyle/>
                    <a:p>
                      <a:pPr algn="l" fontAlgn="ctr"/>
                      <a:r>
                        <a:rPr lang="en-US" sz="1100" b="0" i="0" u="none" strike="noStrike">
                          <a:solidFill>
                            <a:srgbClr val="000000"/>
                          </a:solidFill>
                          <a:effectLst/>
                          <a:latin typeface="Calibri" panose="020F0502020204030204" pitchFamily="34" charset="0"/>
                        </a:rPr>
                        <a:t>High Visibility Pavement Markings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US" sz="1100" b="0" i="0" u="none" strike="noStrike" dirty="0">
                        <a:solidFill>
                          <a:srgbClr val="00B050"/>
                        </a:solidFill>
                        <a:effectLst/>
                        <a:latin typeface="Wingdings" panose="05000000000000000000" pitchFamily="2" charset="2"/>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059672"/>
                  </a:ext>
                </a:extLst>
              </a:tr>
              <a:tr h="182880">
                <a:tc>
                  <a:txBody>
                    <a:bodyPr/>
                    <a:lstStyle/>
                    <a:p>
                      <a:pPr algn="l" fontAlgn="ctr"/>
                      <a:r>
                        <a:rPr lang="en-US" sz="1100" b="0" i="0" u="none" strike="noStrike">
                          <a:solidFill>
                            <a:srgbClr val="000000"/>
                          </a:solidFill>
                          <a:effectLst/>
                          <a:latin typeface="Calibri" panose="020F0502020204030204" pitchFamily="34" charset="0"/>
                        </a:rPr>
                        <a:t>Skip guidelines markings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4673255"/>
                  </a:ext>
                </a:extLst>
              </a:tr>
              <a:tr h="182880">
                <a:tc>
                  <a:txBody>
                    <a:bodyPr/>
                    <a:lstStyle/>
                    <a:p>
                      <a:pPr algn="l" fontAlgn="ctr"/>
                      <a:r>
                        <a:rPr lang="en-US" sz="1100" b="0" i="0" u="none" strike="noStrike">
                          <a:solidFill>
                            <a:srgbClr val="000000"/>
                          </a:solidFill>
                          <a:effectLst/>
                          <a:latin typeface="Calibri" panose="020F0502020204030204" pitchFamily="34" charset="0"/>
                        </a:rPr>
                        <a:t>Pedestrian Signals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9433094"/>
                  </a:ext>
                </a:extLst>
              </a:tr>
              <a:tr h="182880">
                <a:tc>
                  <a:txBody>
                    <a:bodyPr/>
                    <a:lstStyle/>
                    <a:p>
                      <a:pPr algn="l" fontAlgn="ctr"/>
                      <a:r>
                        <a:rPr lang="en-US" sz="1100" b="0" i="0" u="none" strike="noStrike">
                          <a:solidFill>
                            <a:srgbClr val="000000"/>
                          </a:solidFill>
                          <a:effectLst/>
                          <a:latin typeface="Calibri" panose="020F0502020204030204" pitchFamily="34" charset="0"/>
                        </a:rPr>
                        <a:t>Lighting</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Determine the need</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905713"/>
                  </a:ext>
                </a:extLst>
              </a:tr>
              <a:tr h="182880">
                <a:tc>
                  <a:txBody>
                    <a:bodyPr/>
                    <a:lstStyle/>
                    <a:p>
                      <a:pPr algn="l" fontAlgn="ctr"/>
                      <a:r>
                        <a:rPr lang="en-US" sz="1100" b="0" i="0" u="none" strike="noStrike">
                          <a:solidFill>
                            <a:srgbClr val="000000"/>
                          </a:solidFill>
                          <a:effectLst/>
                          <a:latin typeface="Calibri" panose="020F0502020204030204" pitchFamily="34" charset="0"/>
                        </a:rPr>
                        <a:t>One Signal Head per Lane </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8247239"/>
                  </a:ext>
                </a:extLst>
              </a:tr>
              <a:tr h="182880">
                <a:tc>
                  <a:txBody>
                    <a:bodyPr/>
                    <a:lstStyle/>
                    <a:p>
                      <a:pPr algn="l" fontAlgn="ctr"/>
                      <a:r>
                        <a:rPr lang="en-US" sz="1100" b="0" i="0" u="none" strike="noStrike">
                          <a:solidFill>
                            <a:srgbClr val="000000"/>
                          </a:solidFill>
                          <a:effectLst/>
                          <a:latin typeface="Calibri" panose="020F0502020204030204" pitchFamily="34" charset="0"/>
                        </a:rPr>
                        <a:t>Exclusive Left Turn Lanes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3834722"/>
                  </a:ext>
                </a:extLst>
              </a:tr>
              <a:tr h="182880">
                <a:tc>
                  <a:txBody>
                    <a:bodyPr/>
                    <a:lstStyle/>
                    <a:p>
                      <a:pPr algn="l" fontAlgn="ctr"/>
                      <a:r>
                        <a:rPr lang="en-US" sz="1100" b="0" i="0" u="none" strike="noStrike">
                          <a:solidFill>
                            <a:srgbClr val="000000"/>
                          </a:solidFill>
                          <a:effectLst/>
                          <a:latin typeface="Calibri" panose="020F0502020204030204" pitchFamily="34" charset="0"/>
                        </a:rPr>
                        <a:t>Exclusive Right Turn Lanes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Channelized SB RT Lane</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0780133"/>
                  </a:ext>
                </a:extLst>
              </a:tr>
              <a:tr h="182880">
                <a:tc>
                  <a:txBody>
                    <a:bodyPr/>
                    <a:lstStyle/>
                    <a:p>
                      <a:pPr algn="l" fontAlgn="ctr"/>
                      <a:r>
                        <a:rPr lang="en-US" sz="1100" b="0" i="0" u="none" strike="noStrike">
                          <a:solidFill>
                            <a:srgbClr val="000000"/>
                          </a:solidFill>
                          <a:effectLst/>
                          <a:latin typeface="Calibri" panose="020F0502020204030204" pitchFamily="34" charset="0"/>
                        </a:rPr>
                        <a:t>Bike Lanes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76378674"/>
                  </a:ext>
                </a:extLst>
              </a:tr>
              <a:tr h="190500">
                <a:tc>
                  <a:txBody>
                    <a:bodyPr/>
                    <a:lstStyle/>
                    <a:p>
                      <a:pPr algn="l" fontAlgn="ctr"/>
                      <a:r>
                        <a:rPr lang="en-US" sz="1100" b="0" i="0" u="none" strike="noStrike">
                          <a:solidFill>
                            <a:srgbClr val="000000"/>
                          </a:solidFill>
                          <a:effectLst/>
                          <a:latin typeface="Calibri" panose="020F0502020204030204" pitchFamily="34" charset="0"/>
                        </a:rPr>
                        <a:t>Other</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6493053"/>
                  </a:ext>
                </a:extLst>
              </a:tr>
            </a:tbl>
          </a:graphicData>
        </a:graphic>
      </p:graphicFrame>
    </p:spTree>
    <p:extLst>
      <p:ext uri="{BB962C8B-B14F-4D97-AF65-F5344CB8AC3E}">
        <p14:creationId xmlns:p14="http://schemas.microsoft.com/office/powerpoint/2010/main" val="28936344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31108" y="241871"/>
            <a:ext cx="124528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Sister Intersections</a:t>
            </a:r>
          </a:p>
          <a:p>
            <a:endParaRPr lang="en-US" sz="5400" dirty="0">
              <a:solidFill>
                <a:schemeClr val="bg1"/>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9559B0E9-DB5A-7CC0-56EF-99AD4B1CD49C}"/>
              </a:ext>
            </a:extLst>
          </p:cNvPr>
          <p:cNvPicPr>
            <a:picLocks noChangeAspect="1"/>
          </p:cNvPicPr>
          <p:nvPr/>
        </p:nvPicPr>
        <p:blipFill>
          <a:blip r:embed="rId4"/>
          <a:stretch>
            <a:fillRect/>
          </a:stretch>
        </p:blipFill>
        <p:spPr>
          <a:xfrm>
            <a:off x="468913" y="1537291"/>
            <a:ext cx="3077176" cy="2285584"/>
          </a:xfrm>
          <a:prstGeom prst="rect">
            <a:avLst/>
          </a:prstGeom>
        </p:spPr>
      </p:pic>
      <p:pic>
        <p:nvPicPr>
          <p:cNvPr id="14" name="Picture 13">
            <a:extLst>
              <a:ext uri="{FF2B5EF4-FFF2-40B4-BE49-F238E27FC236}">
                <a16:creationId xmlns:a16="http://schemas.microsoft.com/office/drawing/2014/main" id="{1A76856F-573D-0EBE-EF55-4176DC05C3AD}"/>
              </a:ext>
            </a:extLst>
          </p:cNvPr>
          <p:cNvPicPr>
            <a:picLocks noChangeAspect="1"/>
          </p:cNvPicPr>
          <p:nvPr/>
        </p:nvPicPr>
        <p:blipFill>
          <a:blip r:embed="rId5"/>
          <a:stretch>
            <a:fillRect/>
          </a:stretch>
        </p:blipFill>
        <p:spPr>
          <a:xfrm>
            <a:off x="4231180" y="1515632"/>
            <a:ext cx="3077176" cy="2344515"/>
          </a:xfrm>
          <a:prstGeom prst="rect">
            <a:avLst/>
          </a:prstGeom>
        </p:spPr>
      </p:pic>
      <p:pic>
        <p:nvPicPr>
          <p:cNvPr id="16" name="Picture 15">
            <a:extLst>
              <a:ext uri="{FF2B5EF4-FFF2-40B4-BE49-F238E27FC236}">
                <a16:creationId xmlns:a16="http://schemas.microsoft.com/office/drawing/2014/main" id="{DEA73516-3E9F-A73C-9526-D3DFA8B2311F}"/>
              </a:ext>
            </a:extLst>
          </p:cNvPr>
          <p:cNvPicPr>
            <a:picLocks noChangeAspect="1"/>
          </p:cNvPicPr>
          <p:nvPr/>
        </p:nvPicPr>
        <p:blipFill>
          <a:blip r:embed="rId6"/>
          <a:stretch>
            <a:fillRect/>
          </a:stretch>
        </p:blipFill>
        <p:spPr>
          <a:xfrm>
            <a:off x="7993447" y="1447401"/>
            <a:ext cx="3729640" cy="2306994"/>
          </a:xfrm>
          <a:prstGeom prst="rect">
            <a:avLst/>
          </a:prstGeom>
        </p:spPr>
      </p:pic>
      <p:pic>
        <p:nvPicPr>
          <p:cNvPr id="18" name="Picture 17">
            <a:extLst>
              <a:ext uri="{FF2B5EF4-FFF2-40B4-BE49-F238E27FC236}">
                <a16:creationId xmlns:a16="http://schemas.microsoft.com/office/drawing/2014/main" id="{FF909F26-C7FC-D72D-3380-EA8BA2E1A3C9}"/>
              </a:ext>
            </a:extLst>
          </p:cNvPr>
          <p:cNvPicPr>
            <a:picLocks noChangeAspect="1"/>
          </p:cNvPicPr>
          <p:nvPr/>
        </p:nvPicPr>
        <p:blipFill>
          <a:blip r:embed="rId7"/>
          <a:stretch>
            <a:fillRect/>
          </a:stretch>
        </p:blipFill>
        <p:spPr>
          <a:xfrm>
            <a:off x="2316516" y="4024741"/>
            <a:ext cx="3007096" cy="2344515"/>
          </a:xfrm>
          <a:prstGeom prst="rect">
            <a:avLst/>
          </a:prstGeom>
        </p:spPr>
      </p:pic>
      <p:pic>
        <p:nvPicPr>
          <p:cNvPr id="22" name="Picture 21">
            <a:extLst>
              <a:ext uri="{FF2B5EF4-FFF2-40B4-BE49-F238E27FC236}">
                <a16:creationId xmlns:a16="http://schemas.microsoft.com/office/drawing/2014/main" id="{DE75CD3D-6E91-1F3C-94F7-C14B46CB7454}"/>
              </a:ext>
            </a:extLst>
          </p:cNvPr>
          <p:cNvPicPr>
            <a:picLocks noChangeAspect="1"/>
          </p:cNvPicPr>
          <p:nvPr/>
        </p:nvPicPr>
        <p:blipFill>
          <a:blip r:embed="rId8"/>
          <a:stretch>
            <a:fillRect/>
          </a:stretch>
        </p:blipFill>
        <p:spPr>
          <a:xfrm>
            <a:off x="6482581" y="4075421"/>
            <a:ext cx="2877671" cy="2306994"/>
          </a:xfrm>
          <a:prstGeom prst="rect">
            <a:avLst/>
          </a:prstGeom>
        </p:spPr>
      </p:pic>
    </p:spTree>
    <p:extLst>
      <p:ext uri="{BB962C8B-B14F-4D97-AF65-F5344CB8AC3E}">
        <p14:creationId xmlns:p14="http://schemas.microsoft.com/office/powerpoint/2010/main" val="5383691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361734" y="211727"/>
            <a:ext cx="124528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Sister Intersections Features</a:t>
            </a:r>
          </a:p>
          <a:p>
            <a:endParaRPr lang="en-US" sz="5400" dirty="0">
              <a:solidFill>
                <a:schemeClr val="bg1"/>
              </a:solidFill>
              <a:effectLst>
                <a:outerShdw blurRad="38100" dist="38100" dir="2700000" algn="tl">
                  <a:srgbClr val="000000">
                    <a:alpha val="43137"/>
                  </a:srgbClr>
                </a:outerShdw>
              </a:effectLst>
            </a:endParaRPr>
          </a:p>
        </p:txBody>
      </p:sp>
      <p:graphicFrame>
        <p:nvGraphicFramePr>
          <p:cNvPr id="2" name="Table 1">
            <a:extLst>
              <a:ext uri="{FF2B5EF4-FFF2-40B4-BE49-F238E27FC236}">
                <a16:creationId xmlns:a16="http://schemas.microsoft.com/office/drawing/2014/main" id="{0FB4404F-5019-4613-D3AB-AAD76B0D6C34}"/>
              </a:ext>
            </a:extLst>
          </p:cNvPr>
          <p:cNvGraphicFramePr>
            <a:graphicFrameLocks noGrp="1"/>
          </p:cNvGraphicFramePr>
          <p:nvPr/>
        </p:nvGraphicFramePr>
        <p:xfrm>
          <a:off x="724830" y="1493668"/>
          <a:ext cx="10192217" cy="4907130"/>
        </p:xfrm>
        <a:graphic>
          <a:graphicData uri="http://schemas.openxmlformats.org/drawingml/2006/table">
            <a:tbl>
              <a:tblPr/>
              <a:tblGrid>
                <a:gridCol w="1864281">
                  <a:extLst>
                    <a:ext uri="{9D8B030D-6E8A-4147-A177-3AD203B41FA5}">
                      <a16:colId xmlns:a16="http://schemas.microsoft.com/office/drawing/2014/main" val="4187038724"/>
                    </a:ext>
                  </a:extLst>
                </a:gridCol>
                <a:gridCol w="1054791">
                  <a:extLst>
                    <a:ext uri="{9D8B030D-6E8A-4147-A177-3AD203B41FA5}">
                      <a16:colId xmlns:a16="http://schemas.microsoft.com/office/drawing/2014/main" val="3886383619"/>
                    </a:ext>
                  </a:extLst>
                </a:gridCol>
                <a:gridCol w="981200">
                  <a:extLst>
                    <a:ext uri="{9D8B030D-6E8A-4147-A177-3AD203B41FA5}">
                      <a16:colId xmlns:a16="http://schemas.microsoft.com/office/drawing/2014/main" val="1651013363"/>
                    </a:ext>
                  </a:extLst>
                </a:gridCol>
                <a:gridCol w="981200">
                  <a:extLst>
                    <a:ext uri="{9D8B030D-6E8A-4147-A177-3AD203B41FA5}">
                      <a16:colId xmlns:a16="http://schemas.microsoft.com/office/drawing/2014/main" val="4034352225"/>
                    </a:ext>
                  </a:extLst>
                </a:gridCol>
                <a:gridCol w="981200">
                  <a:extLst>
                    <a:ext uri="{9D8B030D-6E8A-4147-A177-3AD203B41FA5}">
                      <a16:colId xmlns:a16="http://schemas.microsoft.com/office/drawing/2014/main" val="3107914874"/>
                    </a:ext>
                  </a:extLst>
                </a:gridCol>
                <a:gridCol w="981200">
                  <a:extLst>
                    <a:ext uri="{9D8B030D-6E8A-4147-A177-3AD203B41FA5}">
                      <a16:colId xmlns:a16="http://schemas.microsoft.com/office/drawing/2014/main" val="2785423014"/>
                    </a:ext>
                  </a:extLst>
                </a:gridCol>
                <a:gridCol w="981200">
                  <a:extLst>
                    <a:ext uri="{9D8B030D-6E8A-4147-A177-3AD203B41FA5}">
                      <a16:colId xmlns:a16="http://schemas.microsoft.com/office/drawing/2014/main" val="2900432244"/>
                    </a:ext>
                  </a:extLst>
                </a:gridCol>
                <a:gridCol w="2367145">
                  <a:extLst>
                    <a:ext uri="{9D8B030D-6E8A-4147-A177-3AD203B41FA5}">
                      <a16:colId xmlns:a16="http://schemas.microsoft.com/office/drawing/2014/main" val="1860999404"/>
                    </a:ext>
                  </a:extLst>
                </a:gridCol>
              </a:tblGrid>
              <a:tr h="200097">
                <a:tc rowSpan="2">
                  <a:txBody>
                    <a:bodyPr/>
                    <a:lstStyle/>
                    <a:p>
                      <a:pPr algn="ctr" fontAlgn="ctr"/>
                      <a:r>
                        <a:rPr lang="en-US" sz="1000" b="1" i="0" u="none" strike="noStrike" dirty="0">
                          <a:solidFill>
                            <a:srgbClr val="000000"/>
                          </a:solidFill>
                          <a:effectLst/>
                          <a:latin typeface="Calibri" panose="020F0502020204030204" pitchFamily="34" charset="0"/>
                        </a:rPr>
                        <a:t>Intersection Features</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rowSpan="2">
                  <a:txBody>
                    <a:bodyPr/>
                    <a:lstStyle/>
                    <a:p>
                      <a:pPr algn="ctr" fontAlgn="ctr"/>
                      <a:r>
                        <a:rPr lang="en-US" sz="1000" b="1" i="0" u="none" strike="noStrike" dirty="0">
                          <a:solidFill>
                            <a:srgbClr val="000000"/>
                          </a:solidFill>
                          <a:effectLst/>
                          <a:latin typeface="Calibri" panose="020F0502020204030204" pitchFamily="34" charset="0"/>
                        </a:rPr>
                        <a:t>Study Intersection</a:t>
                      </a:r>
                      <a:br>
                        <a:rPr lang="en-US" sz="1000" b="1" i="0" u="none" strike="noStrike" dirty="0">
                          <a:solidFill>
                            <a:srgbClr val="000000"/>
                          </a:solidFill>
                          <a:effectLst/>
                          <a:latin typeface="Calibri" panose="020F0502020204030204" pitchFamily="34" charset="0"/>
                        </a:rPr>
                      </a:br>
                      <a:r>
                        <a:rPr lang="en-US" sz="1000" b="1" i="0" u="none" strike="noStrike" dirty="0">
                          <a:solidFill>
                            <a:srgbClr val="000000"/>
                          </a:solidFill>
                          <a:effectLst/>
                          <a:latin typeface="Calibri" panose="020F0502020204030204" pitchFamily="34" charset="0"/>
                        </a:rPr>
                        <a:t>Jog Road at Okeechobee Blvd</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gridSpan="4">
                  <a:txBody>
                    <a:bodyPr/>
                    <a:lstStyle/>
                    <a:p>
                      <a:pPr algn="ctr" fontAlgn="ctr"/>
                      <a:r>
                        <a:rPr lang="en-US" sz="1000" b="1" i="0" u="none" strike="noStrike">
                          <a:solidFill>
                            <a:srgbClr val="000000"/>
                          </a:solidFill>
                          <a:effectLst/>
                          <a:latin typeface="Calibri" panose="020F0502020204030204" pitchFamily="34" charset="0"/>
                        </a:rPr>
                        <a:t>Sister Intersections</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1000" b="1" i="0" u="none" strike="noStrike">
                          <a:solidFill>
                            <a:srgbClr val="000000"/>
                          </a:solidFill>
                          <a:effectLst/>
                          <a:latin typeface="Calibri" panose="020F0502020204030204" pitchFamily="34" charset="0"/>
                        </a:rPr>
                        <a:t> </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n-US" sz="1000" b="1" i="0" u="none" strike="noStrike">
                          <a:solidFill>
                            <a:srgbClr val="000000"/>
                          </a:solidFill>
                          <a:effectLst/>
                          <a:latin typeface="Calibri" panose="020F0502020204030204" pitchFamily="34" charset="0"/>
                        </a:rPr>
                        <a:t>Comment</a:t>
                      </a:r>
                    </a:p>
                  </a:txBody>
                  <a:tcPr marL="6831" marR="6831" marT="683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9890085"/>
                  </a:ext>
                </a:extLst>
              </a:tr>
              <a:tr h="561808">
                <a:tc vMerge="1">
                  <a:txBody>
                    <a:bodyPr/>
                    <a:lstStyle/>
                    <a:p>
                      <a:endParaRPr lang="en-US"/>
                    </a:p>
                  </a:txBody>
                  <a:tcPr/>
                </a:tc>
                <a:tc vMerge="1">
                  <a:txBody>
                    <a:bodyPr/>
                    <a:lstStyle/>
                    <a:p>
                      <a:endParaRPr lang="en-US"/>
                    </a:p>
                  </a:txBody>
                  <a:tcPr/>
                </a:tc>
                <a:tc>
                  <a:txBody>
                    <a:bodyPr/>
                    <a:lstStyle/>
                    <a:p>
                      <a:pPr algn="ctr" fontAlgn="ctr"/>
                      <a:r>
                        <a:rPr lang="en-US" sz="1000" b="1" i="0" u="none" strike="noStrike">
                          <a:solidFill>
                            <a:srgbClr val="000000"/>
                          </a:solidFill>
                          <a:effectLst/>
                          <a:latin typeface="Calibri" panose="020F0502020204030204" pitchFamily="34" charset="0"/>
                        </a:rPr>
                        <a:t>1: SR 706/ Indiantown Rd &amp; Central Blvd</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de-DE" sz="1000" b="1" i="0" u="none" strike="noStrike">
                          <a:solidFill>
                            <a:srgbClr val="000000"/>
                          </a:solidFill>
                          <a:effectLst/>
                          <a:latin typeface="Calibri" panose="020F0502020204030204" pitchFamily="34" charset="0"/>
                        </a:rPr>
                        <a:t>2: SR 84 &amp; University Dr</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da-DK" sz="1000" b="1" i="0" u="none" strike="noStrike">
                          <a:solidFill>
                            <a:srgbClr val="000000"/>
                          </a:solidFill>
                          <a:effectLst/>
                          <a:latin typeface="Calibri" panose="020F0502020204030204" pitchFamily="34" charset="0"/>
                        </a:rPr>
                        <a:t>3: Hillsboro Blvd at SR 7</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n-US" sz="1000" b="1" i="0" u="none" strike="noStrike">
                          <a:solidFill>
                            <a:srgbClr val="000000"/>
                          </a:solidFill>
                          <a:effectLst/>
                          <a:latin typeface="Calibri" panose="020F0502020204030204" pitchFamily="34" charset="0"/>
                        </a:rPr>
                        <a:t>4: Hwy 17 &amp; Kingsley Ave</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n-US" sz="1000" b="1" i="0" u="none" strike="noStrike" dirty="0">
                          <a:solidFill>
                            <a:srgbClr val="000000"/>
                          </a:solidFill>
                          <a:effectLst/>
                          <a:latin typeface="Calibri" panose="020F0502020204030204" pitchFamily="34" charset="0"/>
                        </a:rPr>
                        <a:t>5: SR 968/Flagler St at SW 107th Ave</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2201429993"/>
                  </a:ext>
                </a:extLst>
              </a:tr>
              <a:tr h="192400">
                <a:tc>
                  <a:txBody>
                    <a:bodyPr/>
                    <a:lstStyle/>
                    <a:p>
                      <a:pPr algn="l" fontAlgn="ctr"/>
                      <a:r>
                        <a:rPr lang="en-US" sz="1000" b="0" i="0" u="none" strike="noStrike">
                          <a:solidFill>
                            <a:srgbClr val="000000"/>
                          </a:solidFill>
                          <a:effectLst/>
                          <a:latin typeface="Calibri" panose="020F0502020204030204" pitchFamily="34" charset="0"/>
                        </a:rPr>
                        <a:t>High Emphasis Crosswalks</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Calibri" panose="020F0502020204030204" pitchFamily="34" charset="0"/>
                        </a:rPr>
                        <a:t> </a:t>
                      </a:r>
                    </a:p>
                  </a:txBody>
                  <a:tcPr marL="6831" marR="6831" marT="683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 </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6831" marR="6831" marT="683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7915755"/>
                  </a:ext>
                </a:extLst>
              </a:tr>
              <a:tr h="184704">
                <a:tc>
                  <a:txBody>
                    <a:bodyPr/>
                    <a:lstStyle/>
                    <a:p>
                      <a:pPr algn="l" fontAlgn="ctr"/>
                      <a:r>
                        <a:rPr lang="en-US" sz="1000" b="0" i="0" u="none" strike="noStrike">
                          <a:solidFill>
                            <a:srgbClr val="000000"/>
                          </a:solidFill>
                          <a:effectLst/>
                          <a:latin typeface="Calibri" panose="020F0502020204030204" pitchFamily="34" charset="0"/>
                        </a:rPr>
                        <a:t>Backplates</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Calibri" panose="020F0502020204030204" pitchFamily="34" charset="0"/>
                        </a:rPr>
                        <a:t> </a:t>
                      </a:r>
                    </a:p>
                  </a:txBody>
                  <a:tcPr marL="6831" marR="6831" marT="683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1000" b="1" i="0" u="none" strike="noStrike">
                          <a:solidFill>
                            <a:srgbClr val="000000"/>
                          </a:solidFill>
                          <a:effectLst/>
                          <a:latin typeface="Calibri" panose="020F0502020204030204" pitchFamily="34" charset="0"/>
                        </a:rPr>
                        <a:t>1, 2, 3, 4: </a:t>
                      </a:r>
                      <a:r>
                        <a:rPr lang="en-US" sz="1000" b="0" i="0" u="none" strike="noStrike">
                          <a:solidFill>
                            <a:srgbClr val="000000"/>
                          </a:solidFill>
                          <a:effectLst/>
                          <a:latin typeface="Calibri" panose="020F0502020204030204" pitchFamily="34" charset="0"/>
                        </a:rPr>
                        <a:t>EB/WB</a:t>
                      </a:r>
                    </a:p>
                  </a:txBody>
                  <a:tcPr marL="6831" marR="6831" marT="683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5695959"/>
                  </a:ext>
                </a:extLst>
              </a:tr>
              <a:tr h="746513">
                <a:tc>
                  <a:txBody>
                    <a:bodyPr/>
                    <a:lstStyle/>
                    <a:p>
                      <a:pPr algn="l" fontAlgn="ctr"/>
                      <a:r>
                        <a:rPr lang="en-US" sz="1000" b="0" i="0" u="none" strike="noStrike">
                          <a:solidFill>
                            <a:srgbClr val="000000"/>
                          </a:solidFill>
                          <a:effectLst/>
                          <a:latin typeface="Calibri" panose="020F0502020204030204" pitchFamily="34" charset="0"/>
                        </a:rPr>
                        <a:t>Signage</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Calibri" panose="020F0502020204030204" pitchFamily="34" charset="0"/>
                        </a:rPr>
                        <a:t> </a:t>
                      </a:r>
                    </a:p>
                  </a:txBody>
                  <a:tcPr marL="6831" marR="6831" marT="683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 </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 </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1000" b="1" i="0" u="none" strike="noStrike" dirty="0">
                          <a:solidFill>
                            <a:srgbClr val="000000"/>
                          </a:solidFill>
                          <a:effectLst/>
                          <a:latin typeface="Calibri" panose="020F0502020204030204" pitchFamily="34" charset="0"/>
                        </a:rPr>
                        <a:t>1, 2: </a:t>
                      </a:r>
                      <a:r>
                        <a:rPr lang="en-US" sz="1000" b="0" i="0" u="none" strike="noStrike" dirty="0">
                          <a:solidFill>
                            <a:srgbClr val="000000"/>
                          </a:solidFill>
                          <a:effectLst/>
                          <a:latin typeface="Calibri" panose="020F0502020204030204" pitchFamily="34" charset="0"/>
                        </a:rPr>
                        <a:t>Turning Vehicles Stop for Pedestrian</a:t>
                      </a:r>
                      <a:br>
                        <a:rPr lang="en-US" sz="1000" b="0" i="0" u="none" strike="noStrike" dirty="0">
                          <a:solidFill>
                            <a:srgbClr val="000000"/>
                          </a:solidFill>
                          <a:effectLst/>
                          <a:latin typeface="Calibri" panose="020F0502020204030204" pitchFamily="34" charset="0"/>
                        </a:rPr>
                      </a:br>
                      <a:r>
                        <a:rPr lang="en-US" sz="1000" b="1" i="0" u="none" strike="noStrike" dirty="0">
                          <a:solidFill>
                            <a:srgbClr val="000000"/>
                          </a:solidFill>
                          <a:effectLst/>
                          <a:latin typeface="Calibri" panose="020F0502020204030204" pitchFamily="34" charset="0"/>
                        </a:rPr>
                        <a:t>1: </a:t>
                      </a:r>
                      <a:r>
                        <a:rPr lang="en-US" sz="1000" b="0" i="0" u="none" strike="noStrike" dirty="0">
                          <a:solidFill>
                            <a:srgbClr val="000000"/>
                          </a:solidFill>
                          <a:effectLst/>
                          <a:latin typeface="Calibri" panose="020F0502020204030204" pitchFamily="34" charset="0"/>
                        </a:rPr>
                        <a:t>U-Turn Yield to Right Turn on mast arms</a:t>
                      </a:r>
                      <a:br>
                        <a:rPr lang="en-US" sz="1000" b="0" i="0" u="none" strike="noStrike" dirty="0">
                          <a:solidFill>
                            <a:srgbClr val="000000"/>
                          </a:solidFill>
                          <a:effectLst/>
                          <a:latin typeface="Calibri" panose="020F0502020204030204" pitchFamily="34" charset="0"/>
                        </a:rPr>
                      </a:br>
                      <a:r>
                        <a:rPr lang="en-US" sz="1000" b="1" i="0" u="none" strike="noStrike" dirty="0">
                          <a:solidFill>
                            <a:srgbClr val="000000"/>
                          </a:solidFill>
                          <a:effectLst/>
                          <a:latin typeface="Calibri" panose="020F0502020204030204" pitchFamily="34" charset="0"/>
                        </a:rPr>
                        <a:t>4</a:t>
                      </a:r>
                      <a:r>
                        <a:rPr lang="en-US" sz="1000" b="0" i="0" u="none" strike="noStrike" dirty="0">
                          <a:solidFill>
                            <a:srgbClr val="000000"/>
                          </a:solidFill>
                          <a:effectLst/>
                          <a:latin typeface="Calibri" panose="020F0502020204030204" pitchFamily="34" charset="0"/>
                        </a:rPr>
                        <a:t>: No U-Turn, Do Not Block Intersection</a:t>
                      </a:r>
                    </a:p>
                  </a:txBody>
                  <a:tcPr marL="6831" marR="6831" marT="683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6750611"/>
                  </a:ext>
                </a:extLst>
              </a:tr>
              <a:tr h="369408">
                <a:tc>
                  <a:txBody>
                    <a:bodyPr/>
                    <a:lstStyle/>
                    <a:p>
                      <a:pPr algn="l" fontAlgn="ctr"/>
                      <a:r>
                        <a:rPr lang="en-US" sz="1000" b="0" i="0" u="none" strike="noStrike">
                          <a:solidFill>
                            <a:srgbClr val="000000"/>
                          </a:solidFill>
                          <a:effectLst/>
                          <a:latin typeface="Calibri" panose="020F0502020204030204" pitchFamily="34" charset="0"/>
                        </a:rPr>
                        <a:t>Yellow Retroreflective Tape </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Calibri" panose="020F0502020204030204" pitchFamily="34" charset="0"/>
                        </a:rPr>
                        <a:t> </a:t>
                      </a:r>
                    </a:p>
                  </a:txBody>
                  <a:tcPr marL="6831" marR="6831" marT="683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 </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 </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pl-PL" sz="1000" b="1" i="0" u="none" strike="noStrike">
                          <a:solidFill>
                            <a:srgbClr val="000000"/>
                          </a:solidFill>
                          <a:effectLst/>
                          <a:latin typeface="Calibri" panose="020F0502020204030204" pitchFamily="34" charset="0"/>
                        </a:rPr>
                        <a:t>1: </a:t>
                      </a:r>
                      <a:r>
                        <a:rPr lang="pl-PL" sz="1000" b="0" i="0" u="none" strike="noStrike">
                          <a:solidFill>
                            <a:srgbClr val="000000"/>
                          </a:solidFill>
                          <a:effectLst/>
                          <a:latin typeface="Calibri" panose="020F0502020204030204" pitchFamily="34" charset="0"/>
                        </a:rPr>
                        <a:t>EB/WB</a:t>
                      </a:r>
                      <a:br>
                        <a:rPr lang="pl-PL" sz="1000" b="0" i="0" u="none" strike="noStrike">
                          <a:solidFill>
                            <a:srgbClr val="000000"/>
                          </a:solidFill>
                          <a:effectLst/>
                          <a:latin typeface="Calibri" panose="020F0502020204030204" pitchFamily="34" charset="0"/>
                        </a:rPr>
                      </a:br>
                      <a:r>
                        <a:rPr lang="pl-PL" sz="1000" b="1" i="0" u="none" strike="noStrike">
                          <a:solidFill>
                            <a:srgbClr val="000000"/>
                          </a:solidFill>
                          <a:effectLst/>
                          <a:latin typeface="Calibri" panose="020F0502020204030204" pitchFamily="34" charset="0"/>
                        </a:rPr>
                        <a:t>3: </a:t>
                      </a:r>
                      <a:r>
                        <a:rPr lang="pl-PL" sz="1000" b="0" i="0" u="none" strike="noStrike">
                          <a:solidFill>
                            <a:srgbClr val="000000"/>
                          </a:solidFill>
                          <a:effectLst/>
                          <a:latin typeface="Calibri" panose="020F0502020204030204" pitchFamily="34" charset="0"/>
                        </a:rPr>
                        <a:t>WB</a:t>
                      </a:r>
                    </a:p>
                  </a:txBody>
                  <a:tcPr marL="6831" marR="6831" marT="683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0069220"/>
                  </a:ext>
                </a:extLst>
              </a:tr>
              <a:tr h="351093">
                <a:tc>
                  <a:txBody>
                    <a:bodyPr/>
                    <a:lstStyle/>
                    <a:p>
                      <a:pPr algn="l" fontAlgn="ctr"/>
                      <a:r>
                        <a:rPr lang="en-US" sz="1000" b="0" i="0" u="none" strike="noStrike">
                          <a:solidFill>
                            <a:srgbClr val="000000"/>
                          </a:solidFill>
                          <a:effectLst/>
                          <a:latin typeface="Calibri" panose="020F0502020204030204" pitchFamily="34" charset="0"/>
                        </a:rPr>
                        <a:t>High Visibility Pavement Markings</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Calibri" panose="020F0502020204030204" pitchFamily="34" charset="0"/>
                        </a:rPr>
                        <a:t> </a:t>
                      </a:r>
                    </a:p>
                  </a:txBody>
                  <a:tcPr marL="6831" marR="6831" marT="683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6831" marR="6831" marT="683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3953148"/>
                  </a:ext>
                </a:extLst>
              </a:tr>
              <a:tr h="184704">
                <a:tc>
                  <a:txBody>
                    <a:bodyPr/>
                    <a:lstStyle/>
                    <a:p>
                      <a:pPr algn="l" fontAlgn="ctr"/>
                      <a:r>
                        <a:rPr lang="en-US" sz="1000" b="0" i="0" u="none" strike="noStrike">
                          <a:solidFill>
                            <a:srgbClr val="000000"/>
                          </a:solidFill>
                          <a:effectLst/>
                          <a:latin typeface="Calibri" panose="020F0502020204030204" pitchFamily="34" charset="0"/>
                        </a:rPr>
                        <a:t>Skip guidelines markings</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6831" marR="6831" marT="683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165456"/>
                  </a:ext>
                </a:extLst>
              </a:tr>
              <a:tr h="184704">
                <a:tc>
                  <a:txBody>
                    <a:bodyPr/>
                    <a:lstStyle/>
                    <a:p>
                      <a:pPr algn="l" fontAlgn="ctr"/>
                      <a:r>
                        <a:rPr lang="en-US" sz="1000" b="0" i="0" u="none" strike="noStrike">
                          <a:solidFill>
                            <a:srgbClr val="000000"/>
                          </a:solidFill>
                          <a:effectLst/>
                          <a:latin typeface="Calibri" panose="020F0502020204030204" pitchFamily="34" charset="0"/>
                        </a:rPr>
                        <a:t>Pedestrian Signals</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6831" marR="6831" marT="683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4600757"/>
                  </a:ext>
                </a:extLst>
              </a:tr>
              <a:tr h="207793">
                <a:tc>
                  <a:txBody>
                    <a:bodyPr/>
                    <a:lstStyle/>
                    <a:p>
                      <a:pPr algn="l" fontAlgn="ctr"/>
                      <a:r>
                        <a:rPr lang="en-US" sz="1000" b="0" i="0" u="none" strike="noStrike">
                          <a:solidFill>
                            <a:srgbClr val="000000"/>
                          </a:solidFill>
                          <a:effectLst/>
                          <a:latin typeface="Calibri" panose="020F0502020204030204" pitchFamily="34" charset="0"/>
                        </a:rPr>
                        <a:t>Lighting</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r>
                        <a:rPr lang="en-US" sz="1000" b="0" i="0" u="none" strike="noStrike" baseline="30000">
                          <a:solidFill>
                            <a:srgbClr val="00B050"/>
                          </a:solidFill>
                          <a:effectLst/>
                          <a:latin typeface="Aptos" panose="020B0004020202020204" pitchFamily="34" charset="0"/>
                        </a:rPr>
                        <a:t>1</a:t>
                      </a:r>
                      <a:endParaRPr lang="en-US" sz="1000" b="0" i="0" u="none" strike="noStrike">
                        <a:solidFill>
                          <a:srgbClr val="00B050"/>
                        </a:solidFill>
                        <a:effectLst/>
                        <a:latin typeface="Wingdings" panose="05000000000000000000" pitchFamily="2" charset="2"/>
                      </a:endParaRPr>
                    </a:p>
                  </a:txBody>
                  <a:tcPr marL="6831" marR="6831" marT="683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 </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6831" marR="6831" marT="683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957049"/>
                  </a:ext>
                </a:extLst>
              </a:tr>
              <a:tr h="184704">
                <a:tc>
                  <a:txBody>
                    <a:bodyPr/>
                    <a:lstStyle/>
                    <a:p>
                      <a:pPr algn="l" fontAlgn="ctr"/>
                      <a:r>
                        <a:rPr lang="en-US" sz="1000" b="0" i="0" u="none" strike="noStrike">
                          <a:solidFill>
                            <a:srgbClr val="000000"/>
                          </a:solidFill>
                          <a:effectLst/>
                          <a:latin typeface="Calibri" panose="020F0502020204030204" pitchFamily="34" charset="0"/>
                        </a:rPr>
                        <a:t>One Signal Head per Lane </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 </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6831" marR="6831" marT="683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636199"/>
                  </a:ext>
                </a:extLst>
              </a:tr>
              <a:tr h="184704">
                <a:tc>
                  <a:txBody>
                    <a:bodyPr/>
                    <a:lstStyle/>
                    <a:p>
                      <a:pPr algn="l" fontAlgn="ctr"/>
                      <a:r>
                        <a:rPr lang="en-US" sz="1000" b="0" i="0" u="none" strike="noStrike">
                          <a:solidFill>
                            <a:srgbClr val="000000"/>
                          </a:solidFill>
                          <a:effectLst/>
                          <a:latin typeface="Calibri" panose="020F0502020204030204" pitchFamily="34" charset="0"/>
                        </a:rPr>
                        <a:t>Exclusive Left Turn Lanes</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0000"/>
                          </a:solidFill>
                          <a:effectLst/>
                          <a:latin typeface="Calibri" panose="020F0502020204030204" pitchFamily="34" charset="0"/>
                        </a:rPr>
                        <a:t>N/A</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1000" b="1" i="0" u="none" strike="noStrike">
                          <a:solidFill>
                            <a:srgbClr val="000000"/>
                          </a:solidFill>
                          <a:effectLst/>
                          <a:latin typeface="Calibri" panose="020F0502020204030204" pitchFamily="34" charset="0"/>
                        </a:rPr>
                        <a:t>4:</a:t>
                      </a:r>
                      <a:r>
                        <a:rPr lang="en-US" sz="1000" b="0" i="0" u="none" strike="noStrike">
                          <a:solidFill>
                            <a:srgbClr val="000000"/>
                          </a:solidFill>
                          <a:effectLst/>
                          <a:latin typeface="Calibri" panose="020F0502020204030204" pitchFamily="34" charset="0"/>
                        </a:rPr>
                        <a:t> NB, SB, EB</a:t>
                      </a:r>
                    </a:p>
                  </a:txBody>
                  <a:tcPr marL="6831" marR="6831" marT="683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3384797"/>
                  </a:ext>
                </a:extLst>
              </a:tr>
              <a:tr h="369408">
                <a:tc>
                  <a:txBody>
                    <a:bodyPr/>
                    <a:lstStyle/>
                    <a:p>
                      <a:pPr algn="l" fontAlgn="ctr"/>
                      <a:r>
                        <a:rPr lang="en-US" sz="1000" b="0" i="0" u="none" strike="noStrike">
                          <a:solidFill>
                            <a:srgbClr val="000000"/>
                          </a:solidFill>
                          <a:effectLst/>
                          <a:latin typeface="Calibri" panose="020F0502020204030204" pitchFamily="34" charset="0"/>
                        </a:rPr>
                        <a:t>Exclusive Right Turn Lanes</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r>
                        <a:rPr lang="en-US" sz="1000" b="0" i="0" u="none" strike="noStrike" baseline="30000">
                          <a:solidFill>
                            <a:srgbClr val="00B050"/>
                          </a:solidFill>
                          <a:effectLst/>
                          <a:latin typeface="Aptos" panose="020B0004020202020204" pitchFamily="34" charset="0"/>
                        </a:rPr>
                        <a:t>2</a:t>
                      </a:r>
                      <a:endParaRPr lang="en-US" sz="1000" b="0" i="0" u="none" strike="noStrike">
                        <a:solidFill>
                          <a:srgbClr val="00B050"/>
                        </a:solidFill>
                        <a:effectLst/>
                        <a:latin typeface="Wingdings" panose="05000000000000000000" pitchFamily="2" charset="2"/>
                      </a:endParaRPr>
                    </a:p>
                  </a:txBody>
                  <a:tcPr marL="6831" marR="6831" marT="683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0000"/>
                          </a:solidFill>
                          <a:effectLst/>
                          <a:latin typeface="Calibri" panose="020F0502020204030204" pitchFamily="34" charset="0"/>
                        </a:rPr>
                        <a:t>N/A</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 </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de-DE" sz="1000" b="1" i="0" u="none" strike="noStrike">
                          <a:solidFill>
                            <a:srgbClr val="000000"/>
                          </a:solidFill>
                          <a:effectLst/>
                          <a:latin typeface="Calibri" panose="020F0502020204030204" pitchFamily="34" charset="0"/>
                        </a:rPr>
                        <a:t>1, 4: </a:t>
                      </a:r>
                      <a:r>
                        <a:rPr lang="de-DE" sz="1000" b="0" i="0" u="none" strike="noStrike">
                          <a:solidFill>
                            <a:srgbClr val="000000"/>
                          </a:solidFill>
                          <a:effectLst/>
                          <a:latin typeface="Calibri" panose="020F0502020204030204" pitchFamily="34" charset="0"/>
                        </a:rPr>
                        <a:t>EB</a:t>
                      </a:r>
                      <a:br>
                        <a:rPr lang="de-DE" sz="1000" b="0" i="0" u="none" strike="noStrike">
                          <a:solidFill>
                            <a:srgbClr val="000000"/>
                          </a:solidFill>
                          <a:effectLst/>
                          <a:latin typeface="Calibri" panose="020F0502020204030204" pitchFamily="34" charset="0"/>
                        </a:rPr>
                      </a:br>
                      <a:r>
                        <a:rPr lang="de-DE" sz="1000" b="1" i="0" u="none" strike="noStrike">
                          <a:solidFill>
                            <a:srgbClr val="000000"/>
                          </a:solidFill>
                          <a:effectLst/>
                          <a:latin typeface="Calibri" panose="020F0502020204030204" pitchFamily="34" charset="0"/>
                        </a:rPr>
                        <a:t>4: </a:t>
                      </a:r>
                      <a:r>
                        <a:rPr lang="de-DE" sz="1000" b="0" i="0" u="none" strike="noStrike">
                          <a:solidFill>
                            <a:srgbClr val="000000"/>
                          </a:solidFill>
                          <a:effectLst/>
                          <a:latin typeface="Calibri" panose="020F0502020204030204" pitchFamily="34" charset="0"/>
                        </a:rPr>
                        <a:t>SB</a:t>
                      </a:r>
                    </a:p>
                  </a:txBody>
                  <a:tcPr marL="6831" marR="6831" marT="683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59490392"/>
                  </a:ext>
                </a:extLst>
              </a:tr>
              <a:tr h="184704">
                <a:tc>
                  <a:txBody>
                    <a:bodyPr/>
                    <a:lstStyle/>
                    <a:p>
                      <a:pPr algn="l" fontAlgn="ctr"/>
                      <a:r>
                        <a:rPr lang="en-US" sz="1000" b="0" i="0" u="none" strike="noStrike">
                          <a:solidFill>
                            <a:srgbClr val="000000"/>
                          </a:solidFill>
                          <a:effectLst/>
                          <a:latin typeface="Calibri" panose="020F0502020204030204" pitchFamily="34" charset="0"/>
                        </a:rPr>
                        <a:t>Bike Lanes</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Calibri" panose="020F0502020204030204" pitchFamily="34" charset="0"/>
                        </a:rPr>
                        <a:t> </a:t>
                      </a:r>
                    </a:p>
                  </a:txBody>
                  <a:tcPr marL="6831" marR="6831" marT="683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1000" b="0" i="0" u="none" strike="noStrike">
                          <a:solidFill>
                            <a:srgbClr val="00B050"/>
                          </a:solidFill>
                          <a:effectLst/>
                          <a:latin typeface="Wingdings" panose="05000000000000000000" pitchFamily="2" charset="2"/>
                        </a:rPr>
                        <a:t>ü</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 </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 </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6831" marR="6831" marT="683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1831912"/>
                  </a:ext>
                </a:extLst>
              </a:tr>
              <a:tr h="377104">
                <a:tc>
                  <a:txBody>
                    <a:bodyPr/>
                    <a:lstStyle/>
                    <a:p>
                      <a:pPr algn="l" fontAlgn="ctr"/>
                      <a:r>
                        <a:rPr lang="en-US" sz="1000" b="0" i="0" u="none" strike="noStrike">
                          <a:solidFill>
                            <a:srgbClr val="000000"/>
                          </a:solidFill>
                          <a:effectLst/>
                          <a:latin typeface="Calibri" panose="020F0502020204030204" pitchFamily="34" charset="0"/>
                        </a:rPr>
                        <a:t>Other</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Calibri" panose="020F0502020204030204" pitchFamily="34" charset="0"/>
                        </a:rPr>
                        <a:t> </a:t>
                      </a:r>
                    </a:p>
                  </a:txBody>
                  <a:tcPr marL="6831" marR="6831" marT="683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n-US" sz="1600" b="0" i="0" u="none" strike="noStrike">
                          <a:solidFill>
                            <a:srgbClr val="000000"/>
                          </a:solidFill>
                          <a:effectLst/>
                          <a:latin typeface="Arial" panose="020B0604020202020204" pitchFamily="34" charset="0"/>
                        </a:rPr>
                        <a:t> </a:t>
                      </a:r>
                    </a:p>
                  </a:txBody>
                  <a:tcPr marL="6831" marR="6831" marT="6831"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alibri" panose="020F0502020204030204" pitchFamily="34" charset="0"/>
                        </a:rPr>
                        <a:t>One Way (WB)</a:t>
                      </a:r>
                    </a:p>
                  </a:txBody>
                  <a:tcPr marL="6831" marR="6831" marT="6831"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Calibri" panose="020F0502020204030204" pitchFamily="34" charset="0"/>
                        </a:rPr>
                        <a:t> </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0000"/>
                          </a:solidFill>
                          <a:effectLst/>
                          <a:latin typeface="Calibri" panose="020F0502020204030204" pitchFamily="34" charset="0"/>
                        </a:rPr>
                        <a:t>Channelized Turn Lanes</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n-US" sz="1000" b="0" i="0" u="none" strike="noStrike">
                          <a:solidFill>
                            <a:srgbClr val="00B050"/>
                          </a:solidFill>
                          <a:effectLst/>
                          <a:latin typeface="Wingdings" panose="05000000000000000000" pitchFamily="2" charset="2"/>
                        </a:rPr>
                        <a:t> </a:t>
                      </a:r>
                    </a:p>
                  </a:txBody>
                  <a:tcPr marL="6831" marR="6831" marT="683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l" rtl="0" fontAlgn="ctr"/>
                      <a:r>
                        <a:rPr lang="en-US" sz="1000" b="0" i="0" u="none" strike="noStrike">
                          <a:solidFill>
                            <a:srgbClr val="000000"/>
                          </a:solidFill>
                          <a:effectLst/>
                          <a:latin typeface="Calibri" panose="020F0502020204030204" pitchFamily="34" charset="0"/>
                        </a:rPr>
                        <a:t> </a:t>
                      </a:r>
                    </a:p>
                  </a:txBody>
                  <a:tcPr marL="6831" marR="6831" marT="6831"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1612695"/>
                  </a:ext>
                </a:extLst>
              </a:tr>
              <a:tr h="215489">
                <a:tc>
                  <a:txBody>
                    <a:bodyPr/>
                    <a:lstStyle/>
                    <a:p>
                      <a:pPr algn="l" fontAlgn="ctr"/>
                      <a:r>
                        <a:rPr lang="en-US" sz="1000" b="0" i="0" u="none" strike="noStrike" baseline="30000">
                          <a:solidFill>
                            <a:srgbClr val="000000"/>
                          </a:solidFill>
                          <a:effectLst/>
                          <a:latin typeface="Calibri" panose="020F0502020204030204" pitchFamily="34" charset="0"/>
                        </a:rPr>
                        <a:t>1</a:t>
                      </a:r>
                      <a:r>
                        <a:rPr lang="en-US" sz="1000" b="0" i="0" u="none" strike="noStrike">
                          <a:solidFill>
                            <a:srgbClr val="000000"/>
                          </a:solidFill>
                          <a:effectLst/>
                          <a:latin typeface="Calibri" panose="020F0502020204030204" pitchFamily="34" charset="0"/>
                        </a:rPr>
                        <a:t> Determine the need</a:t>
                      </a:r>
                    </a:p>
                  </a:txBody>
                  <a:tcPr marL="6831" marR="6831" marT="6831" marB="0" anchor="ctr">
                    <a:lnL>
                      <a:noFill/>
                    </a:lnL>
                    <a:lnR>
                      <a:noFill/>
                    </a:lnR>
                    <a:lnT w="19050" cap="flat" cmpd="sng" algn="ctr">
                      <a:solidFill>
                        <a:srgbClr val="000000"/>
                      </a:solidFill>
                      <a:prstDash val="solid"/>
                      <a:round/>
                      <a:headEnd type="none" w="med" len="med"/>
                      <a:tailEnd type="none" w="med" len="med"/>
                    </a:lnT>
                    <a:lnB>
                      <a:noFill/>
                    </a:lnB>
                    <a:no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6831" marR="6831" marT="6831" marB="0" anchor="b">
                    <a:lnL>
                      <a:noFill/>
                    </a:lnL>
                    <a:lnR>
                      <a:noFill/>
                    </a:lnR>
                    <a:lnT w="19050" cap="flat" cmpd="sng" algn="ctr">
                      <a:solidFill>
                        <a:srgbClr val="000000"/>
                      </a:solidFill>
                      <a:prstDash val="solid"/>
                      <a:round/>
                      <a:headEnd type="none" w="med" len="med"/>
                      <a:tailEnd type="none" w="med" len="med"/>
                    </a:lnT>
                    <a:lnB>
                      <a:noFill/>
                    </a:lnB>
                    <a:no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6831" marR="6831" marT="6831" marB="0" anchor="b">
                    <a:lnL>
                      <a:noFill/>
                    </a:lnL>
                    <a:lnR>
                      <a:noFill/>
                    </a:lnR>
                    <a:lnT w="19050" cap="flat" cmpd="sng" algn="ctr">
                      <a:solidFill>
                        <a:srgbClr val="000000"/>
                      </a:solidFill>
                      <a:prstDash val="solid"/>
                      <a:round/>
                      <a:headEnd type="none" w="med" len="med"/>
                      <a:tailEnd type="none" w="med" len="med"/>
                    </a:lnT>
                    <a:lnB>
                      <a:noFill/>
                    </a:lnB>
                    <a:no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6831" marR="6831" marT="6831" marB="0" anchor="b">
                    <a:lnL>
                      <a:noFill/>
                    </a:lnL>
                    <a:lnR>
                      <a:noFill/>
                    </a:lnR>
                    <a:lnT w="19050" cap="flat" cmpd="sng" algn="ctr">
                      <a:solidFill>
                        <a:srgbClr val="000000"/>
                      </a:solidFill>
                      <a:prstDash val="solid"/>
                      <a:round/>
                      <a:headEnd type="none" w="med" len="med"/>
                      <a:tailEnd type="none" w="med" len="med"/>
                    </a:lnT>
                    <a:lnB>
                      <a:noFill/>
                    </a:lnB>
                    <a:no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6831" marR="6831" marT="6831" marB="0" anchor="b">
                    <a:lnL>
                      <a:noFill/>
                    </a:lnL>
                    <a:lnR>
                      <a:noFill/>
                    </a:lnR>
                    <a:lnT w="19050" cap="flat" cmpd="sng" algn="ctr">
                      <a:solidFill>
                        <a:srgbClr val="000000"/>
                      </a:solidFill>
                      <a:prstDash val="solid"/>
                      <a:round/>
                      <a:headEnd type="none" w="med" len="med"/>
                      <a:tailEnd type="none" w="med" len="med"/>
                    </a:lnT>
                    <a:lnB>
                      <a:noFill/>
                    </a:lnB>
                    <a:no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6831" marR="6831" marT="6831" marB="0" anchor="b">
                    <a:lnL>
                      <a:noFill/>
                    </a:lnL>
                    <a:lnR>
                      <a:noFill/>
                    </a:lnR>
                    <a:lnT w="19050" cap="flat" cmpd="sng" algn="ctr">
                      <a:solidFill>
                        <a:srgbClr val="000000"/>
                      </a:solidFill>
                      <a:prstDash val="solid"/>
                      <a:round/>
                      <a:headEnd type="none" w="med" len="med"/>
                      <a:tailEnd type="none" w="med" len="med"/>
                    </a:lnT>
                    <a:lnB>
                      <a:noFill/>
                    </a:lnB>
                    <a:no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6831" marR="6831" marT="6831" marB="0" anchor="b">
                    <a:lnL>
                      <a:noFill/>
                    </a:lnL>
                    <a:lnR>
                      <a:noFill/>
                    </a:lnR>
                    <a:lnT w="19050" cap="flat" cmpd="sng" algn="ctr">
                      <a:solidFill>
                        <a:srgbClr val="000000"/>
                      </a:solidFill>
                      <a:prstDash val="solid"/>
                      <a:round/>
                      <a:headEnd type="none" w="med" len="med"/>
                      <a:tailEnd type="none" w="med" len="med"/>
                    </a:lnT>
                    <a:lnB>
                      <a:noFill/>
                    </a:lnB>
                    <a:no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6831" marR="6831" marT="6831" marB="0" anchor="b">
                    <a:lnL>
                      <a:noFill/>
                    </a:lnL>
                    <a:lnR>
                      <a:noFill/>
                    </a:lnR>
                    <a:lnT w="190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117873518"/>
                  </a:ext>
                </a:extLst>
              </a:tr>
              <a:tr h="207793">
                <a:tc>
                  <a:txBody>
                    <a:bodyPr/>
                    <a:lstStyle/>
                    <a:p>
                      <a:pPr algn="l" fontAlgn="ctr"/>
                      <a:r>
                        <a:rPr lang="en-US" sz="1000" b="0" i="0" u="none" strike="noStrike" baseline="30000">
                          <a:solidFill>
                            <a:srgbClr val="000000"/>
                          </a:solidFill>
                          <a:effectLst/>
                          <a:latin typeface="Calibri" panose="020F0502020204030204" pitchFamily="34" charset="0"/>
                        </a:rPr>
                        <a:t>2</a:t>
                      </a:r>
                      <a:r>
                        <a:rPr lang="en-US" sz="1000" b="0" i="0" u="none" strike="noStrike">
                          <a:solidFill>
                            <a:srgbClr val="000000"/>
                          </a:solidFill>
                          <a:effectLst/>
                          <a:latin typeface="Calibri" panose="020F0502020204030204" pitchFamily="34" charset="0"/>
                        </a:rPr>
                        <a:t> Channelize SB RT Lane</a:t>
                      </a:r>
                    </a:p>
                  </a:txBody>
                  <a:tcPr marL="6831" marR="6831" marT="6831" marB="0" anchor="ctr">
                    <a:lnL>
                      <a:noFill/>
                    </a:lnL>
                    <a:lnR>
                      <a:noFill/>
                    </a:lnR>
                    <a:lnT>
                      <a:noFill/>
                    </a:lnT>
                    <a:lnB>
                      <a:noFill/>
                    </a:lnB>
                    <a:no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6831" marR="6831" marT="6831" marB="0" anchor="b">
                    <a:lnL>
                      <a:noFill/>
                    </a:lnL>
                    <a:lnR>
                      <a:noFill/>
                    </a:lnR>
                    <a:lnT>
                      <a:noFill/>
                    </a:lnT>
                    <a:lnB>
                      <a:noFill/>
                    </a:lnB>
                    <a:no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6831" marR="6831" marT="6831" marB="0" anchor="b">
                    <a:lnL>
                      <a:noFill/>
                    </a:lnL>
                    <a:lnR>
                      <a:noFill/>
                    </a:lnR>
                    <a:lnT>
                      <a:noFill/>
                    </a:lnT>
                    <a:lnB>
                      <a:noFill/>
                    </a:lnB>
                    <a:no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6831" marR="6831" marT="6831" marB="0" anchor="b">
                    <a:lnL>
                      <a:noFill/>
                    </a:lnL>
                    <a:lnR>
                      <a:noFill/>
                    </a:lnR>
                    <a:lnT>
                      <a:noFill/>
                    </a:lnT>
                    <a:lnB>
                      <a:noFill/>
                    </a:lnB>
                    <a:no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6831" marR="6831" marT="6831" marB="0" anchor="b">
                    <a:lnL>
                      <a:noFill/>
                    </a:lnL>
                    <a:lnR>
                      <a:noFill/>
                    </a:lnR>
                    <a:lnT>
                      <a:noFill/>
                    </a:lnT>
                    <a:lnB>
                      <a:noFill/>
                    </a:lnB>
                    <a:no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6831" marR="6831" marT="6831" marB="0" anchor="b">
                    <a:lnL>
                      <a:noFill/>
                    </a:lnL>
                    <a:lnR>
                      <a:noFill/>
                    </a:lnR>
                    <a:lnT>
                      <a:noFill/>
                    </a:lnT>
                    <a:lnB>
                      <a:noFill/>
                    </a:lnB>
                    <a:noFill/>
                  </a:tcPr>
                </a:tc>
                <a:tc>
                  <a:txBody>
                    <a:bodyPr/>
                    <a:lstStyle/>
                    <a:p>
                      <a:pPr algn="l" fontAlgn="b"/>
                      <a:endParaRPr lang="en-US" sz="1000" b="0" i="0" u="none" strike="noStrike">
                        <a:solidFill>
                          <a:srgbClr val="000000"/>
                        </a:solidFill>
                        <a:effectLst/>
                        <a:latin typeface="Calibri" panose="020F0502020204030204" pitchFamily="34" charset="0"/>
                      </a:endParaRPr>
                    </a:p>
                  </a:txBody>
                  <a:tcPr marL="6831" marR="6831" marT="6831" marB="0" anchor="b">
                    <a:lnL>
                      <a:noFill/>
                    </a:lnL>
                    <a:lnR>
                      <a:noFill/>
                    </a:lnR>
                    <a:lnT>
                      <a:noFill/>
                    </a:lnT>
                    <a:lnB>
                      <a:noFill/>
                    </a:lnB>
                    <a:noFill/>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6831" marR="6831" marT="6831" marB="0" anchor="b">
                    <a:lnL>
                      <a:noFill/>
                    </a:lnL>
                    <a:lnR>
                      <a:noFill/>
                    </a:lnR>
                    <a:lnT>
                      <a:noFill/>
                    </a:lnT>
                    <a:lnB>
                      <a:noFill/>
                    </a:lnB>
                    <a:noFill/>
                  </a:tcPr>
                </a:tc>
                <a:extLst>
                  <a:ext uri="{0D108BD9-81ED-4DB2-BD59-A6C34878D82A}">
                    <a16:rowId xmlns:a16="http://schemas.microsoft.com/office/drawing/2014/main" val="3775057530"/>
                  </a:ext>
                </a:extLst>
              </a:tr>
            </a:tbl>
          </a:graphicData>
        </a:graphic>
      </p:graphicFrame>
    </p:spTree>
    <p:extLst>
      <p:ext uri="{BB962C8B-B14F-4D97-AF65-F5344CB8AC3E}">
        <p14:creationId xmlns:p14="http://schemas.microsoft.com/office/powerpoint/2010/main" val="32250285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Content Placeholder 7">
            <a:extLst>
              <a:ext uri="{FF2B5EF4-FFF2-40B4-BE49-F238E27FC236}">
                <a16:creationId xmlns:a16="http://schemas.microsoft.com/office/drawing/2014/main" id="{140F9800-12F2-C34B-F4EC-363EAFD600AD}"/>
              </a:ext>
            </a:extLst>
          </p:cNvPr>
          <p:cNvGraphicFramePr>
            <a:graphicFrameLocks noGrp="1"/>
          </p:cNvGraphicFramePr>
          <p:nvPr>
            <p:ph sz="half" idx="1"/>
          </p:nvPr>
        </p:nvGraphicFramePr>
        <p:xfrm>
          <a:off x="8150087" y="2290367"/>
          <a:ext cx="3923805" cy="2835682"/>
        </p:xfrm>
        <a:graphic>
          <a:graphicData uri="http://schemas.openxmlformats.org/drawingml/2006/table">
            <a:tbl>
              <a:tblPr/>
              <a:tblGrid>
                <a:gridCol w="1732735">
                  <a:extLst>
                    <a:ext uri="{9D8B030D-6E8A-4147-A177-3AD203B41FA5}">
                      <a16:colId xmlns:a16="http://schemas.microsoft.com/office/drawing/2014/main" val="3477637996"/>
                    </a:ext>
                  </a:extLst>
                </a:gridCol>
                <a:gridCol w="581304">
                  <a:extLst>
                    <a:ext uri="{9D8B030D-6E8A-4147-A177-3AD203B41FA5}">
                      <a16:colId xmlns:a16="http://schemas.microsoft.com/office/drawing/2014/main" val="2152426811"/>
                    </a:ext>
                  </a:extLst>
                </a:gridCol>
                <a:gridCol w="1609766">
                  <a:extLst>
                    <a:ext uri="{9D8B030D-6E8A-4147-A177-3AD203B41FA5}">
                      <a16:colId xmlns:a16="http://schemas.microsoft.com/office/drawing/2014/main" val="3037593078"/>
                    </a:ext>
                  </a:extLst>
                </a:gridCol>
              </a:tblGrid>
              <a:tr h="188207">
                <a:tc>
                  <a:txBody>
                    <a:bodyPr/>
                    <a:lstStyle/>
                    <a:p>
                      <a:pPr algn="ctr" fontAlgn="b"/>
                      <a:r>
                        <a:rPr lang="en-US" sz="1100" b="1" i="0" u="none" strike="noStrike">
                          <a:solidFill>
                            <a:srgbClr val="000000"/>
                          </a:solidFill>
                          <a:effectLst/>
                          <a:latin typeface="Calibri" panose="020F0502020204030204" pitchFamily="34" charset="0"/>
                        </a:rPr>
                        <a:t>Intersection Features</a:t>
                      </a:r>
                    </a:p>
                  </a:txBody>
                  <a:tcPr marL="7620" marR="7620" marT="762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a:solidFill>
                            <a:srgbClr val="000000"/>
                          </a:solidFill>
                          <a:effectLst/>
                          <a:latin typeface="Calibri" panose="020F0502020204030204" pitchFamily="34" charset="0"/>
                        </a:rPr>
                        <a:t>Yes/No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dirty="0">
                          <a:solidFill>
                            <a:srgbClr val="000000"/>
                          </a:solidFill>
                          <a:effectLst/>
                          <a:latin typeface="Calibri" panose="020F0502020204030204" pitchFamily="34" charset="0"/>
                        </a:rPr>
                        <a:t>Comment</a:t>
                      </a:r>
                    </a:p>
                  </a:txBody>
                  <a:tcPr marL="7620" marR="7620" marT="762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4472538"/>
                  </a:ext>
                </a:extLst>
              </a:tr>
              <a:tr h="184087">
                <a:tc>
                  <a:txBody>
                    <a:bodyPr/>
                    <a:lstStyle/>
                    <a:p>
                      <a:pPr algn="l" fontAlgn="ctr"/>
                      <a:r>
                        <a:rPr lang="en-US" sz="1100" b="0" i="0" u="none" strike="noStrike">
                          <a:solidFill>
                            <a:srgbClr val="000000"/>
                          </a:solidFill>
                          <a:effectLst/>
                          <a:latin typeface="Calibri" panose="020F0502020204030204" pitchFamily="34" charset="0"/>
                        </a:rPr>
                        <a:t>High Emphasis Crosswalks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602605"/>
                  </a:ext>
                </a:extLst>
              </a:tr>
              <a:tr h="184087">
                <a:tc>
                  <a:txBody>
                    <a:bodyPr/>
                    <a:lstStyle/>
                    <a:p>
                      <a:pPr algn="l" fontAlgn="ctr"/>
                      <a:r>
                        <a:rPr lang="en-US" sz="1100" b="0" i="0" u="none" strike="noStrike">
                          <a:solidFill>
                            <a:srgbClr val="000000"/>
                          </a:solidFill>
                          <a:effectLst/>
                          <a:latin typeface="Calibri" panose="020F0502020204030204" pitchFamily="34" charset="0"/>
                        </a:rPr>
                        <a:t>Backplates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2065163"/>
                  </a:ext>
                </a:extLst>
              </a:tr>
              <a:tr h="184087">
                <a:tc>
                  <a:txBody>
                    <a:bodyPr/>
                    <a:lstStyle/>
                    <a:p>
                      <a:pPr algn="l" fontAlgn="ctr"/>
                      <a:r>
                        <a:rPr lang="en-US" sz="1100" b="0" i="0" u="none" strike="noStrike">
                          <a:solidFill>
                            <a:srgbClr val="000000"/>
                          </a:solidFill>
                          <a:effectLst/>
                          <a:latin typeface="Calibri" panose="020F0502020204030204" pitchFamily="34" charset="0"/>
                        </a:rPr>
                        <a:t>Signage</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667490"/>
                  </a:ext>
                </a:extLst>
              </a:tr>
              <a:tr h="184087">
                <a:tc>
                  <a:txBody>
                    <a:bodyPr/>
                    <a:lstStyle/>
                    <a:p>
                      <a:pPr algn="l" fontAlgn="ctr"/>
                      <a:r>
                        <a:rPr lang="en-US" sz="1100" b="0" i="0" u="none" strike="noStrike">
                          <a:solidFill>
                            <a:srgbClr val="000000"/>
                          </a:solidFill>
                          <a:effectLst/>
                          <a:latin typeface="Calibri" panose="020F0502020204030204" pitchFamily="34" charset="0"/>
                        </a:rPr>
                        <a:t>Yellow Retroreflective Tape </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4887481"/>
                  </a:ext>
                </a:extLst>
              </a:tr>
              <a:tr h="360170">
                <a:tc>
                  <a:txBody>
                    <a:bodyPr/>
                    <a:lstStyle/>
                    <a:p>
                      <a:pPr algn="l" fontAlgn="ctr"/>
                      <a:r>
                        <a:rPr lang="en-US" sz="1100" b="0" i="0" u="none" strike="noStrike">
                          <a:solidFill>
                            <a:srgbClr val="000000"/>
                          </a:solidFill>
                          <a:effectLst/>
                          <a:latin typeface="Calibri" panose="020F0502020204030204" pitchFamily="34" charset="0"/>
                        </a:rPr>
                        <a:t>High Visibility Pavement Markings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en-US" sz="1100" b="0" i="0" u="none" strike="noStrike" dirty="0">
                        <a:solidFill>
                          <a:srgbClr val="00B050"/>
                        </a:solidFill>
                        <a:effectLst/>
                        <a:latin typeface="Wingdings" panose="05000000000000000000" pitchFamily="2" charset="2"/>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4502883"/>
                  </a:ext>
                </a:extLst>
              </a:tr>
              <a:tr h="184087">
                <a:tc>
                  <a:txBody>
                    <a:bodyPr/>
                    <a:lstStyle/>
                    <a:p>
                      <a:pPr algn="l" fontAlgn="ctr"/>
                      <a:r>
                        <a:rPr lang="en-US" sz="1100" b="0" i="0" u="none" strike="noStrike">
                          <a:solidFill>
                            <a:srgbClr val="000000"/>
                          </a:solidFill>
                          <a:effectLst/>
                          <a:latin typeface="Calibri" panose="020F0502020204030204" pitchFamily="34" charset="0"/>
                        </a:rPr>
                        <a:t>Skip guidelines markings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2098300"/>
                  </a:ext>
                </a:extLst>
              </a:tr>
              <a:tr h="184087">
                <a:tc>
                  <a:txBody>
                    <a:bodyPr/>
                    <a:lstStyle/>
                    <a:p>
                      <a:pPr algn="l" fontAlgn="ctr"/>
                      <a:r>
                        <a:rPr lang="en-US" sz="1100" b="0" i="0" u="none" strike="noStrike">
                          <a:solidFill>
                            <a:srgbClr val="000000"/>
                          </a:solidFill>
                          <a:effectLst/>
                          <a:latin typeface="Calibri" panose="020F0502020204030204" pitchFamily="34" charset="0"/>
                        </a:rPr>
                        <a:t>Pedestrian Signals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8654236"/>
                  </a:ext>
                </a:extLst>
              </a:tr>
              <a:tr h="184087">
                <a:tc>
                  <a:txBody>
                    <a:bodyPr/>
                    <a:lstStyle/>
                    <a:p>
                      <a:pPr algn="l" fontAlgn="ctr"/>
                      <a:r>
                        <a:rPr lang="en-US" sz="1100" b="0" i="0" u="none" strike="noStrike">
                          <a:solidFill>
                            <a:srgbClr val="000000"/>
                          </a:solidFill>
                          <a:effectLst/>
                          <a:latin typeface="Calibri" panose="020F0502020204030204" pitchFamily="34" charset="0"/>
                        </a:rPr>
                        <a:t>Lighting</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Determine the need</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5931172"/>
                  </a:ext>
                </a:extLst>
              </a:tr>
              <a:tr h="184087">
                <a:tc>
                  <a:txBody>
                    <a:bodyPr/>
                    <a:lstStyle/>
                    <a:p>
                      <a:pPr algn="l" fontAlgn="ctr"/>
                      <a:r>
                        <a:rPr lang="en-US" sz="1100" b="0" i="0" u="none" strike="noStrike">
                          <a:solidFill>
                            <a:srgbClr val="000000"/>
                          </a:solidFill>
                          <a:effectLst/>
                          <a:latin typeface="Calibri" panose="020F0502020204030204" pitchFamily="34" charset="0"/>
                        </a:rPr>
                        <a:t>One Signal Head per Lane </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7489740"/>
                  </a:ext>
                </a:extLst>
              </a:tr>
              <a:tr h="184087">
                <a:tc>
                  <a:txBody>
                    <a:bodyPr/>
                    <a:lstStyle/>
                    <a:p>
                      <a:pPr algn="l" fontAlgn="ctr"/>
                      <a:r>
                        <a:rPr lang="en-US" sz="1100" b="0" i="0" u="none" strike="noStrike">
                          <a:solidFill>
                            <a:srgbClr val="000000"/>
                          </a:solidFill>
                          <a:effectLst/>
                          <a:latin typeface="Calibri" panose="020F0502020204030204" pitchFamily="34" charset="0"/>
                        </a:rPr>
                        <a:t>Exclusive Left Turn Lanes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2206099"/>
                  </a:ext>
                </a:extLst>
              </a:tr>
              <a:tr h="184087">
                <a:tc>
                  <a:txBody>
                    <a:bodyPr/>
                    <a:lstStyle/>
                    <a:p>
                      <a:pPr algn="l" fontAlgn="ctr"/>
                      <a:r>
                        <a:rPr lang="en-US" sz="1100" b="0" i="0" u="none" strike="noStrike">
                          <a:solidFill>
                            <a:srgbClr val="000000"/>
                          </a:solidFill>
                          <a:effectLst/>
                          <a:latin typeface="Calibri" panose="020F0502020204030204" pitchFamily="34" charset="0"/>
                        </a:rPr>
                        <a:t>Exclusive Right Turn Lanes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Channelized SB RT Lane</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5409770"/>
                  </a:ext>
                </a:extLst>
              </a:tr>
              <a:tr h="184087">
                <a:tc>
                  <a:txBody>
                    <a:bodyPr/>
                    <a:lstStyle/>
                    <a:p>
                      <a:pPr algn="l" fontAlgn="ctr"/>
                      <a:r>
                        <a:rPr lang="en-US" sz="1100" b="0" i="0" u="none" strike="noStrike" dirty="0">
                          <a:solidFill>
                            <a:srgbClr val="000000"/>
                          </a:solidFill>
                          <a:effectLst/>
                          <a:latin typeface="Calibri" panose="020F0502020204030204" pitchFamily="34" charset="0"/>
                        </a:rPr>
                        <a:t>Bike Lanes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4220113"/>
                  </a:ext>
                </a:extLst>
              </a:tr>
              <a:tr h="262348">
                <a:tc>
                  <a:txBody>
                    <a:bodyPr/>
                    <a:lstStyle/>
                    <a:p>
                      <a:pPr algn="l" fontAlgn="ctr"/>
                      <a:r>
                        <a:rPr lang="en-US" sz="1100" b="0" i="0" u="none" strike="noStrike">
                          <a:solidFill>
                            <a:srgbClr val="000000"/>
                          </a:solidFill>
                          <a:effectLst/>
                          <a:latin typeface="Calibri" panose="020F0502020204030204" pitchFamily="34" charset="0"/>
                        </a:rPr>
                        <a:t>Other</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8914462"/>
                  </a:ext>
                </a:extLst>
              </a:tr>
            </a:tbl>
          </a:graphicData>
        </a:graphic>
      </p:graphicFrame>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400" b="1" dirty="0">
                <a:solidFill>
                  <a:schemeClr val="bg1"/>
                </a:solidFill>
                <a:effectLst>
                  <a:outerShdw blurRad="38100" dist="38100" dir="2700000" algn="tl">
                    <a:srgbClr val="000000">
                      <a:alpha val="43137"/>
                    </a:srgbClr>
                  </a:outerShdw>
                </a:effectLst>
              </a:rPr>
              <a:t>N Jog Rd &amp; Okeechobee Blvd </a:t>
            </a:r>
            <a:r>
              <a:rPr lang="de-DE" sz="4400" dirty="0">
                <a:solidFill>
                  <a:schemeClr val="bg1"/>
                </a:solidFill>
                <a:effectLst>
                  <a:outerShdw blurRad="38100" dist="38100" dir="2700000" algn="tl">
                    <a:srgbClr val="000000">
                      <a:alpha val="43137"/>
                    </a:srgbClr>
                  </a:outerShdw>
                </a:effectLst>
              </a:rPr>
              <a:t>- </a:t>
            </a:r>
            <a:r>
              <a:rPr lang="en-US" dirty="0">
                <a:solidFill>
                  <a:schemeClr val="bg1"/>
                </a:solidFill>
                <a:effectLst>
                  <a:outerShdw blurRad="38100" dist="38100" dir="2700000" algn="tl">
                    <a:srgbClr val="000000">
                      <a:alpha val="43137"/>
                    </a:srgbClr>
                  </a:outerShdw>
                </a:effectLst>
              </a:rPr>
              <a:t> Planned Work Program Improvements &amp; Potential Improvements Via Push Button</a:t>
            </a:r>
          </a:p>
        </p:txBody>
      </p:sp>
      <p:sp>
        <p:nvSpPr>
          <p:cNvPr id="12" name="TextBox 11">
            <a:extLst>
              <a:ext uri="{FF2B5EF4-FFF2-40B4-BE49-F238E27FC236}">
                <a16:creationId xmlns:a16="http://schemas.microsoft.com/office/drawing/2014/main" id="{036C6E08-31C2-EC1C-CE09-E03649FB3637}"/>
              </a:ext>
            </a:extLst>
          </p:cNvPr>
          <p:cNvSpPr txBox="1"/>
          <p:nvPr/>
        </p:nvSpPr>
        <p:spPr>
          <a:xfrm>
            <a:off x="118108" y="1325563"/>
            <a:ext cx="8409666" cy="6425605"/>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Planned Work Program Projects:</a:t>
            </a:r>
            <a:endParaRPr lang="en-US" sz="2000" b="1" dirty="0">
              <a:solidFill>
                <a:prstClr val="black"/>
              </a:solidFill>
              <a:latin typeface="Aptos" panose="0211000402020202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solidFill>
                  <a:prstClr val="black"/>
                </a:solidFill>
                <a:latin typeface="Aptos" panose="02110004020202020204"/>
              </a:rPr>
              <a:t>FM 449</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279.1 - SHSP Emp</a:t>
            </a:r>
            <a:r>
              <a:rPr lang="en-US" sz="2000" dirty="0">
                <a:solidFill>
                  <a:prstClr val="black"/>
                </a:solidFill>
                <a:latin typeface="Aptos" panose="02110004020202020204"/>
              </a:rPr>
              <a:t>hasis</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Area (S) – Intersection &amp; Vulnerable Road Crashes  - </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Add Lighting</a:t>
            </a:r>
            <a:br>
              <a:rPr lang="en-US" sz="2000" dirty="0">
                <a:solidFill>
                  <a:prstClr val="black"/>
                </a:solidFill>
                <a:latin typeface="Aptos" panose="02110004020202020204"/>
              </a:rPr>
            </a:br>
            <a:r>
              <a:rPr lang="en-US" sz="2000" dirty="0">
                <a:solidFill>
                  <a:prstClr val="black"/>
                </a:solidFill>
                <a:latin typeface="Aptos" panose="02110004020202020204"/>
              </a:rPr>
              <a:t>Production Date: 3/3/2025</a:t>
            </a:r>
          </a:p>
          <a:p>
            <a:pPr>
              <a:lnSpc>
                <a:spcPct val="90000"/>
              </a:lnSpc>
              <a:spcBef>
                <a:spcPts val="1000"/>
              </a:spcBef>
              <a:defRPr/>
            </a:pPr>
            <a:r>
              <a:rPr lang="en-US" sz="2000" b="1" dirty="0">
                <a:solidFill>
                  <a:prstClr val="black"/>
                </a:solidFill>
                <a:latin typeface="Aptos" panose="02110004020202020204"/>
              </a:rPr>
              <a:t>Quick Potential Improvements Implemented Via Push Button:</a:t>
            </a:r>
          </a:p>
          <a:p>
            <a:pPr marL="457200" indent="-457200">
              <a:lnSpc>
                <a:spcPct val="90000"/>
              </a:lnSpc>
              <a:spcBef>
                <a:spcPts val="1000"/>
              </a:spcBef>
              <a:buFont typeface="Arial" panose="020B0604020202020204" pitchFamily="34" charset="0"/>
              <a:buChar char="•"/>
              <a:defRPr/>
            </a:pPr>
            <a:r>
              <a:rPr lang="en-US" sz="2000" dirty="0">
                <a:solidFill>
                  <a:prstClr val="black"/>
                </a:solidFill>
                <a:latin typeface="Aptos" panose="02110004020202020204"/>
              </a:rPr>
              <a:t>Addition of High Emphasis Crosswalks – Work Document prepared</a:t>
            </a:r>
          </a:p>
          <a:p>
            <a:pPr marL="457200" indent="-457200">
              <a:lnSpc>
                <a:spcPct val="90000"/>
              </a:lnSpc>
              <a:spcBef>
                <a:spcPts val="1000"/>
              </a:spcBef>
              <a:buFont typeface="Arial" panose="020B0604020202020204" pitchFamily="34" charset="0"/>
              <a:buChar char="•"/>
              <a:defRPr/>
            </a:pPr>
            <a:r>
              <a:rPr lang="en-US" sz="2000" dirty="0">
                <a:solidFill>
                  <a:prstClr val="black"/>
                </a:solidFill>
                <a:latin typeface="Aptos" panose="02110004020202020204"/>
              </a:rPr>
              <a:t>Installation of Backplates with Yellow Retroreflective Tape: Programmed for June 2024 in the Push Button Program</a:t>
            </a:r>
          </a:p>
          <a:p>
            <a:pPr marL="457200" indent="-457200">
              <a:lnSpc>
                <a:spcPct val="90000"/>
              </a:lnSpc>
              <a:spcBef>
                <a:spcPts val="1000"/>
              </a:spcBef>
              <a:buFont typeface="Arial" panose="020B0604020202020204" pitchFamily="34" charset="0"/>
              <a:buChar char="•"/>
              <a:defRPr/>
            </a:pPr>
            <a:r>
              <a:rPr lang="en-US" sz="2000" dirty="0">
                <a:solidFill>
                  <a:prstClr val="black"/>
                </a:solidFill>
                <a:latin typeface="Aptos" panose="02110004020202020204"/>
              </a:rPr>
              <a:t>Installation of “One Way” signs and “Do Not Enter” signs at median openings – Work Document Prepared</a:t>
            </a:r>
          </a:p>
          <a:p>
            <a:pPr marL="457200" indent="-457200">
              <a:lnSpc>
                <a:spcPct val="90000"/>
              </a:lnSpc>
              <a:spcBef>
                <a:spcPts val="1000"/>
              </a:spcBef>
              <a:buFont typeface="Arial" panose="020B0604020202020204" pitchFamily="34" charset="0"/>
              <a:buChar char="•"/>
              <a:defRPr/>
            </a:pPr>
            <a:r>
              <a:rPr lang="en-US" sz="2000" dirty="0">
                <a:solidFill>
                  <a:prstClr val="black"/>
                </a:solidFill>
                <a:latin typeface="Aptos" panose="02110004020202020204"/>
              </a:rPr>
              <a:t>Incorporation of  Pedestrian Signage – Work Document Prepared</a:t>
            </a:r>
          </a:p>
          <a:p>
            <a:pPr>
              <a:lnSpc>
                <a:spcPct val="90000"/>
              </a:lnSpc>
              <a:spcBef>
                <a:spcPts val="1000"/>
              </a:spcBef>
              <a:defRPr/>
            </a:pPr>
            <a:r>
              <a:rPr lang="en-US" sz="2000" b="1" dirty="0">
                <a:solidFill>
                  <a:prstClr val="black"/>
                </a:solidFill>
                <a:latin typeface="Aptos" panose="02110004020202020204"/>
              </a:rPr>
              <a:t>Coordination with FDOT Maintenance Office and Palm Beach County:</a:t>
            </a:r>
          </a:p>
          <a:p>
            <a:pPr marL="914400" lvl="1" indent="-457200">
              <a:lnSpc>
                <a:spcPct val="90000"/>
              </a:lnSpc>
              <a:spcBef>
                <a:spcPts val="1000"/>
              </a:spcBef>
              <a:buFont typeface="Arial" panose="020B0604020202020204" pitchFamily="34" charset="0"/>
              <a:buChar char="•"/>
              <a:defRPr/>
            </a:pPr>
            <a:r>
              <a:rPr lang="en-US" sz="2000" dirty="0">
                <a:solidFill>
                  <a:prstClr val="black"/>
                </a:solidFill>
                <a:latin typeface="Aptos" panose="02110004020202020204"/>
              </a:rPr>
              <a:t>Refurbishment of Pavement Markings</a:t>
            </a:r>
          </a:p>
          <a:p>
            <a:pPr marL="914400" lvl="1" indent="-457200">
              <a:lnSpc>
                <a:spcPct val="90000"/>
              </a:lnSpc>
              <a:spcBef>
                <a:spcPts val="1000"/>
              </a:spcBef>
              <a:buFont typeface="Arial" panose="020B0604020202020204" pitchFamily="34" charset="0"/>
              <a:buChar char="•"/>
              <a:defRPr/>
            </a:pPr>
            <a:r>
              <a:rPr lang="en-US" sz="2000" dirty="0">
                <a:solidFill>
                  <a:prstClr val="black"/>
                </a:solidFill>
                <a:latin typeface="Aptos" panose="02110004020202020204"/>
              </a:rPr>
              <a:t>Verification of Pedestrian Clearance Times</a:t>
            </a:r>
          </a:p>
          <a:p>
            <a:pPr marL="457200" indent="-457200">
              <a:lnSpc>
                <a:spcPct val="90000"/>
              </a:lnSpc>
              <a:spcBef>
                <a:spcPts val="1000"/>
              </a:spcBef>
              <a:buFont typeface="Arial" panose="020B0604020202020204" pitchFamily="34" charset="0"/>
              <a:buChar char="•"/>
              <a:defRPr/>
            </a:pPr>
            <a:endParaRPr lang="en-US" sz="2000" dirty="0">
              <a:solidFill>
                <a:prstClr val="black"/>
              </a:solidFill>
              <a:latin typeface="Aptos" panose="02110004020202020204"/>
            </a:endParaRPr>
          </a:p>
          <a:p>
            <a:pPr marL="457200" indent="-457200">
              <a:lnSpc>
                <a:spcPct val="90000"/>
              </a:lnSpc>
              <a:spcBef>
                <a:spcPts val="1000"/>
              </a:spcBef>
              <a:buFont typeface="Arial" panose="020B0604020202020204" pitchFamily="34" charset="0"/>
              <a:buChar char="•"/>
              <a:defRPr/>
            </a:pPr>
            <a:endParaRPr lang="en-US" sz="2000" dirty="0">
              <a:solidFill>
                <a:prstClr val="black"/>
              </a:solidFill>
              <a:latin typeface="Aptos" panose="0211000402020202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03253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0" y="122001"/>
            <a:ext cx="1273415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900" dirty="0">
                <a:solidFill>
                  <a:schemeClr val="bg1"/>
                </a:solidFill>
                <a:effectLst>
                  <a:outerShdw blurRad="38100" dist="38100" dir="2700000" algn="tl">
                    <a:srgbClr val="000000">
                      <a:alpha val="43137"/>
                    </a:srgbClr>
                  </a:outerShdw>
                </a:effectLst>
              </a:rPr>
              <a:t>Improvements Implemented at  N Jog Rd &amp; Okeechobee Blvd </a:t>
            </a:r>
          </a:p>
          <a:p>
            <a:endParaRPr lang="en-US" sz="3900" dirty="0">
              <a:solidFill>
                <a:schemeClr val="bg1"/>
              </a:solidFill>
              <a:effectLst>
                <a:outerShdw blurRad="38100" dist="38100" dir="2700000" algn="tl">
                  <a:srgbClr val="000000">
                    <a:alpha val="43137"/>
                  </a:srgbClr>
                </a:outerShdw>
              </a:effectLst>
            </a:endParaRPr>
          </a:p>
        </p:txBody>
      </p:sp>
      <p:sp>
        <p:nvSpPr>
          <p:cNvPr id="2" name="AutoShape 2">
            <a:extLst>
              <a:ext uri="{FF2B5EF4-FFF2-40B4-BE49-F238E27FC236}">
                <a16:creationId xmlns:a16="http://schemas.microsoft.com/office/drawing/2014/main" id="{FED96AF3-93FF-2BBA-EDE4-9D892610967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D22BCFC6-A6E9-F334-292A-066B1698EBE7}"/>
              </a:ext>
            </a:extLst>
          </p:cNvPr>
          <p:cNvPicPr>
            <a:picLocks noChangeAspect="1"/>
          </p:cNvPicPr>
          <p:nvPr/>
        </p:nvPicPr>
        <p:blipFill>
          <a:blip r:embed="rId4"/>
          <a:stretch>
            <a:fillRect/>
          </a:stretch>
        </p:blipFill>
        <p:spPr>
          <a:xfrm>
            <a:off x="8958145" y="1433010"/>
            <a:ext cx="3029371" cy="2272028"/>
          </a:xfrm>
          <a:prstGeom prst="rect">
            <a:avLst/>
          </a:prstGeom>
        </p:spPr>
      </p:pic>
      <p:pic>
        <p:nvPicPr>
          <p:cNvPr id="12" name="Picture 11">
            <a:extLst>
              <a:ext uri="{FF2B5EF4-FFF2-40B4-BE49-F238E27FC236}">
                <a16:creationId xmlns:a16="http://schemas.microsoft.com/office/drawing/2014/main" id="{801A5C3F-6199-ECC4-2E14-1A73D0308EC0}"/>
              </a:ext>
            </a:extLst>
          </p:cNvPr>
          <p:cNvPicPr>
            <a:picLocks noChangeAspect="1"/>
          </p:cNvPicPr>
          <p:nvPr/>
        </p:nvPicPr>
        <p:blipFill>
          <a:blip r:embed="rId5"/>
          <a:stretch>
            <a:fillRect/>
          </a:stretch>
        </p:blipFill>
        <p:spPr>
          <a:xfrm>
            <a:off x="204483" y="1387219"/>
            <a:ext cx="3029371" cy="2272028"/>
          </a:xfrm>
          <a:prstGeom prst="rect">
            <a:avLst/>
          </a:prstGeom>
        </p:spPr>
      </p:pic>
      <p:sp>
        <p:nvSpPr>
          <p:cNvPr id="3" name="TextBox 2">
            <a:extLst>
              <a:ext uri="{FF2B5EF4-FFF2-40B4-BE49-F238E27FC236}">
                <a16:creationId xmlns:a16="http://schemas.microsoft.com/office/drawing/2014/main" id="{F262B20A-D6F6-5BF6-D5E3-928DF30F61F4}"/>
              </a:ext>
            </a:extLst>
          </p:cNvPr>
          <p:cNvSpPr txBox="1"/>
          <p:nvPr/>
        </p:nvSpPr>
        <p:spPr>
          <a:xfrm>
            <a:off x="3935100" y="3270587"/>
            <a:ext cx="4729398" cy="126521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solidFill>
                  <a:prstClr val="black"/>
                </a:solidFill>
                <a:latin typeface="Aptos" panose="02110004020202020204"/>
              </a:rPr>
              <a:t>Head-On Crashes Prevention Treatment</a:t>
            </a:r>
          </a:p>
          <a:p>
            <a:pPr marL="457200" indent="-457200">
              <a:lnSpc>
                <a:spcPct val="90000"/>
              </a:lnSpc>
              <a:spcBef>
                <a:spcPts val="1000"/>
              </a:spcBef>
              <a:buFont typeface="Arial" panose="020B0604020202020204" pitchFamily="34" charset="0"/>
              <a:buChar char="•"/>
              <a:defRPr/>
            </a:pPr>
            <a:endParaRPr lang="en-US" sz="2000" dirty="0">
              <a:solidFill>
                <a:prstClr val="black"/>
              </a:solidFill>
              <a:latin typeface="Aptos" panose="0211000402020202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160177A4-A3E8-345D-8D0B-7AED4827F8E5}"/>
              </a:ext>
            </a:extLst>
          </p:cNvPr>
          <p:cNvSpPr txBox="1"/>
          <p:nvPr/>
        </p:nvSpPr>
        <p:spPr>
          <a:xfrm>
            <a:off x="328086" y="3659247"/>
            <a:ext cx="3523072" cy="126521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solidFill>
                  <a:prstClr val="black"/>
                </a:solidFill>
                <a:latin typeface="Aptos" panose="02110004020202020204"/>
              </a:rPr>
              <a:t>Pedestrian Signage</a:t>
            </a:r>
          </a:p>
          <a:p>
            <a:pPr marL="457200" indent="-457200">
              <a:lnSpc>
                <a:spcPct val="90000"/>
              </a:lnSpc>
              <a:spcBef>
                <a:spcPts val="1000"/>
              </a:spcBef>
              <a:buFont typeface="Arial" panose="020B0604020202020204" pitchFamily="34" charset="0"/>
              <a:buChar char="•"/>
              <a:defRPr/>
            </a:pPr>
            <a:endParaRPr lang="en-US" sz="2000" dirty="0">
              <a:solidFill>
                <a:prstClr val="black"/>
              </a:solidFill>
              <a:latin typeface="Aptos" panose="0211000402020202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4" name="Picture 13">
            <a:extLst>
              <a:ext uri="{FF2B5EF4-FFF2-40B4-BE49-F238E27FC236}">
                <a16:creationId xmlns:a16="http://schemas.microsoft.com/office/drawing/2014/main" id="{E664EA32-715E-CE0F-F6ED-79427217EDA0}"/>
              </a:ext>
            </a:extLst>
          </p:cNvPr>
          <p:cNvPicPr>
            <a:picLocks noChangeAspect="1"/>
          </p:cNvPicPr>
          <p:nvPr/>
        </p:nvPicPr>
        <p:blipFill>
          <a:blip r:embed="rId6"/>
          <a:stretch>
            <a:fillRect/>
          </a:stretch>
        </p:blipFill>
        <p:spPr>
          <a:xfrm>
            <a:off x="3387380" y="3646082"/>
            <a:ext cx="5389343" cy="2694672"/>
          </a:xfrm>
          <a:prstGeom prst="rect">
            <a:avLst/>
          </a:prstGeom>
        </p:spPr>
      </p:pic>
      <p:sp>
        <p:nvSpPr>
          <p:cNvPr id="13" name="TextBox 12">
            <a:extLst>
              <a:ext uri="{FF2B5EF4-FFF2-40B4-BE49-F238E27FC236}">
                <a16:creationId xmlns:a16="http://schemas.microsoft.com/office/drawing/2014/main" id="{29E6C75D-0212-BCE1-BD03-B9A56D0F81F3}"/>
              </a:ext>
            </a:extLst>
          </p:cNvPr>
          <p:cNvSpPr txBox="1"/>
          <p:nvPr/>
        </p:nvSpPr>
        <p:spPr>
          <a:xfrm>
            <a:off x="9017003" y="3751749"/>
            <a:ext cx="3029371" cy="343235"/>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dirty="0">
                <a:solidFill>
                  <a:prstClr val="black"/>
                </a:solidFill>
                <a:latin typeface="Aptos" panose="02110004020202020204"/>
              </a:rPr>
              <a:t>High Emphasis Crosswalks</a:t>
            </a:r>
          </a:p>
        </p:txBody>
      </p:sp>
    </p:spTree>
    <p:extLst>
      <p:ext uri="{BB962C8B-B14F-4D97-AF65-F5344CB8AC3E}">
        <p14:creationId xmlns:p14="http://schemas.microsoft.com/office/powerpoint/2010/main" val="6810062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98D4DEB9-0CF2-3DD0-25C4-8D4B7A3CFBA5}"/>
              </a:ext>
            </a:extLst>
          </p:cNvPr>
          <p:cNvPicPr>
            <a:picLocks noChangeAspect="1"/>
          </p:cNvPicPr>
          <p:nvPr/>
        </p:nvPicPr>
        <p:blipFill>
          <a:blip r:embed="rId3"/>
          <a:stretch>
            <a:fillRect/>
          </a:stretch>
        </p:blipFill>
        <p:spPr>
          <a:xfrm>
            <a:off x="479168" y="3061079"/>
            <a:ext cx="4352028" cy="2913646"/>
          </a:xfrm>
          <a:prstGeom prst="rect">
            <a:avLst/>
          </a:prstGeom>
        </p:spPr>
      </p:pic>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Content Placeholder 6">
            <a:extLst>
              <a:ext uri="{FF2B5EF4-FFF2-40B4-BE49-F238E27FC236}">
                <a16:creationId xmlns:a16="http://schemas.microsoft.com/office/drawing/2014/main" id="{1B8DEB2B-02F8-C321-B3C4-07D1F9A2982C}"/>
              </a:ext>
            </a:extLst>
          </p:cNvPr>
          <p:cNvPicPr>
            <a:picLocks noGrp="1" noChangeAspect="1"/>
          </p:cNvPicPr>
          <p:nvPr>
            <p:ph sz="half" idx="1"/>
          </p:nvPr>
        </p:nvPicPr>
        <p:blipFill>
          <a:blip r:embed="rId4"/>
          <a:stretch>
            <a:fillRect/>
          </a:stretch>
        </p:blipFill>
        <p:spPr>
          <a:xfrm>
            <a:off x="479168" y="1377949"/>
            <a:ext cx="10586239" cy="1323280"/>
          </a:xfrm>
        </p:spPr>
      </p:pic>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5"/>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1" y="-251123"/>
            <a:ext cx="12192000" cy="20534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Display" panose="02110004020202020204"/>
                <a:ea typeface="+mj-ea"/>
                <a:cs typeface="+mj-cs"/>
              </a:rPr>
              <a:t>Example 2: </a:t>
            </a:r>
            <a:r>
              <a:rPr kumimoji="0" lang="de-DE" sz="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Display" panose="02110004020202020204"/>
                <a:ea typeface="+mj-ea"/>
                <a:cs typeface="+mj-cs"/>
              </a:rPr>
              <a:t>SR 845</a:t>
            </a:r>
            <a:r>
              <a:rPr lang="de-DE" sz="3800" dirty="0">
                <a:solidFill>
                  <a:prstClr val="white"/>
                </a:solidFill>
                <a:effectLst>
                  <a:outerShdw blurRad="38100" dist="38100" dir="2700000" algn="tl">
                    <a:srgbClr val="000000">
                      <a:alpha val="43137"/>
                    </a:srgbClr>
                  </a:outerShdw>
                </a:effectLst>
                <a:latin typeface="Aptos Display" panose="02110004020202020204"/>
              </a:rPr>
              <a:t>/</a:t>
            </a:r>
            <a:r>
              <a:rPr kumimoji="0" lang="de-DE" sz="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Display" panose="02110004020202020204"/>
                <a:ea typeface="+mj-ea"/>
                <a:cs typeface="+mj-cs"/>
              </a:rPr>
              <a:t>Powerline Rd </a:t>
            </a:r>
            <a:r>
              <a:rPr lang="de-DE" sz="3800" dirty="0">
                <a:solidFill>
                  <a:prstClr val="white"/>
                </a:solidFill>
                <a:effectLst>
                  <a:outerShdw blurRad="38100" dist="38100" dir="2700000" algn="tl">
                    <a:srgbClr val="000000">
                      <a:alpha val="43137"/>
                    </a:srgbClr>
                  </a:outerShdw>
                </a:effectLst>
                <a:latin typeface="Aptos Display" panose="02110004020202020204"/>
              </a:rPr>
              <a:t>&amp; SR 870/Commercial Blvd</a:t>
            </a:r>
            <a:r>
              <a:rPr kumimoji="0" lang="de-DE" sz="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Display" panose="02110004020202020204"/>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Display" panose="02110004020202020204"/>
              <a:ea typeface="+mj-ea"/>
              <a:cs typeface="+mj-cs"/>
            </a:endParaRPr>
          </a:p>
        </p:txBody>
      </p:sp>
      <p:sp>
        <p:nvSpPr>
          <p:cNvPr id="8" name="TextBox 7">
            <a:extLst>
              <a:ext uri="{FF2B5EF4-FFF2-40B4-BE49-F238E27FC236}">
                <a16:creationId xmlns:a16="http://schemas.microsoft.com/office/drawing/2014/main" id="{BD47B33F-9031-1D32-EACB-F1D207E32EE6}"/>
              </a:ext>
            </a:extLst>
          </p:cNvPr>
          <p:cNvSpPr txBox="1"/>
          <p:nvPr/>
        </p:nvSpPr>
        <p:spPr>
          <a:xfrm>
            <a:off x="546107" y="4942764"/>
            <a:ext cx="1481804" cy="276999"/>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Commercial Blvd</a:t>
            </a:r>
          </a:p>
        </p:txBody>
      </p:sp>
      <p:sp>
        <p:nvSpPr>
          <p:cNvPr id="11" name="TextBox 10">
            <a:extLst>
              <a:ext uri="{FF2B5EF4-FFF2-40B4-BE49-F238E27FC236}">
                <a16:creationId xmlns:a16="http://schemas.microsoft.com/office/drawing/2014/main" id="{3F2ACFF0-B50A-51D3-83B1-DBFEBC365B5A}"/>
              </a:ext>
            </a:extLst>
          </p:cNvPr>
          <p:cNvSpPr txBox="1"/>
          <p:nvPr/>
        </p:nvSpPr>
        <p:spPr>
          <a:xfrm rot="16200000">
            <a:off x="1432581" y="3407221"/>
            <a:ext cx="1190660" cy="276999"/>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Powerline Rd</a:t>
            </a:r>
          </a:p>
        </p:txBody>
      </p:sp>
      <p:graphicFrame>
        <p:nvGraphicFramePr>
          <p:cNvPr id="25" name="Table 24">
            <a:extLst>
              <a:ext uri="{FF2B5EF4-FFF2-40B4-BE49-F238E27FC236}">
                <a16:creationId xmlns:a16="http://schemas.microsoft.com/office/drawing/2014/main" id="{92EB02F4-90BA-2CF2-5BA0-3AAA6AEB2F2E}"/>
              </a:ext>
            </a:extLst>
          </p:cNvPr>
          <p:cNvGraphicFramePr>
            <a:graphicFrameLocks noGrp="1"/>
          </p:cNvGraphicFramePr>
          <p:nvPr/>
        </p:nvGraphicFramePr>
        <p:xfrm>
          <a:off x="5908813" y="3222502"/>
          <a:ext cx="4648200" cy="2590800"/>
        </p:xfrm>
        <a:graphic>
          <a:graphicData uri="http://schemas.openxmlformats.org/drawingml/2006/table">
            <a:tbl>
              <a:tblPr/>
              <a:tblGrid>
                <a:gridCol w="1968500">
                  <a:extLst>
                    <a:ext uri="{9D8B030D-6E8A-4147-A177-3AD203B41FA5}">
                      <a16:colId xmlns:a16="http://schemas.microsoft.com/office/drawing/2014/main" val="287991445"/>
                    </a:ext>
                  </a:extLst>
                </a:gridCol>
                <a:gridCol w="660400">
                  <a:extLst>
                    <a:ext uri="{9D8B030D-6E8A-4147-A177-3AD203B41FA5}">
                      <a16:colId xmlns:a16="http://schemas.microsoft.com/office/drawing/2014/main" val="1615090017"/>
                    </a:ext>
                  </a:extLst>
                </a:gridCol>
                <a:gridCol w="2019300">
                  <a:extLst>
                    <a:ext uri="{9D8B030D-6E8A-4147-A177-3AD203B41FA5}">
                      <a16:colId xmlns:a16="http://schemas.microsoft.com/office/drawing/2014/main" val="1255601801"/>
                    </a:ext>
                  </a:extLst>
                </a:gridCol>
              </a:tblGrid>
              <a:tr h="198120">
                <a:tc>
                  <a:txBody>
                    <a:bodyPr/>
                    <a:lstStyle/>
                    <a:p>
                      <a:pPr algn="ctr" fontAlgn="b"/>
                      <a:r>
                        <a:rPr lang="en-US" sz="1100" b="1" i="0" u="none" strike="noStrike">
                          <a:solidFill>
                            <a:srgbClr val="000000"/>
                          </a:solidFill>
                          <a:effectLst/>
                          <a:latin typeface="Calibri" panose="020F0502020204030204" pitchFamily="34" charset="0"/>
                        </a:rPr>
                        <a:t>Intersection Features</a:t>
                      </a:r>
                    </a:p>
                  </a:txBody>
                  <a:tcPr marL="7620" marR="7620" marT="762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a:solidFill>
                            <a:srgbClr val="000000"/>
                          </a:solidFill>
                          <a:effectLst/>
                          <a:latin typeface="Calibri" panose="020F0502020204030204" pitchFamily="34" charset="0"/>
                        </a:rPr>
                        <a:t>Yes/No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b"/>
                      <a:r>
                        <a:rPr lang="en-US" sz="1100" b="1" i="0" u="none" strike="noStrike">
                          <a:solidFill>
                            <a:srgbClr val="000000"/>
                          </a:solidFill>
                          <a:effectLst/>
                          <a:latin typeface="Calibri" panose="020F0502020204030204" pitchFamily="34" charset="0"/>
                        </a:rPr>
                        <a:t>Comment</a:t>
                      </a:r>
                    </a:p>
                  </a:txBody>
                  <a:tcPr marL="7620" marR="7620" marT="762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592793"/>
                  </a:ext>
                </a:extLst>
              </a:tr>
              <a:tr h="190500">
                <a:tc>
                  <a:txBody>
                    <a:bodyPr/>
                    <a:lstStyle/>
                    <a:p>
                      <a:pPr algn="l" fontAlgn="ctr"/>
                      <a:r>
                        <a:rPr lang="en-US" sz="1100" b="0" i="0" u="none" strike="noStrike">
                          <a:solidFill>
                            <a:srgbClr val="000000"/>
                          </a:solidFill>
                          <a:effectLst/>
                          <a:latin typeface="Calibri" panose="020F0502020204030204" pitchFamily="34" charset="0"/>
                        </a:rPr>
                        <a:t>High Emphasis Crosswalks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Only on south leg</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6734133"/>
                  </a:ext>
                </a:extLst>
              </a:tr>
              <a:tr h="182880">
                <a:tc>
                  <a:txBody>
                    <a:bodyPr/>
                    <a:lstStyle/>
                    <a:p>
                      <a:pPr algn="l" fontAlgn="ctr"/>
                      <a:r>
                        <a:rPr lang="en-US" sz="1100" b="0" i="0" u="none" strike="noStrike">
                          <a:solidFill>
                            <a:srgbClr val="000000"/>
                          </a:solidFill>
                          <a:effectLst/>
                          <a:latin typeface="Calibri" panose="020F0502020204030204" pitchFamily="34" charset="0"/>
                        </a:rPr>
                        <a:t>Backplates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EB/WB</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15117974"/>
                  </a:ext>
                </a:extLst>
              </a:tr>
              <a:tr h="182880">
                <a:tc>
                  <a:txBody>
                    <a:bodyPr/>
                    <a:lstStyle/>
                    <a:p>
                      <a:pPr algn="l" fontAlgn="ctr"/>
                      <a:r>
                        <a:rPr lang="en-US" sz="1100" b="0" i="0" u="none" strike="noStrike">
                          <a:solidFill>
                            <a:srgbClr val="000000"/>
                          </a:solidFill>
                          <a:effectLst/>
                          <a:latin typeface="Calibri" panose="020F0502020204030204" pitchFamily="34" charset="0"/>
                        </a:rPr>
                        <a:t>Signage</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Next Signal Intersection signs</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9106932"/>
                  </a:ext>
                </a:extLst>
              </a:tr>
              <a:tr h="182880">
                <a:tc>
                  <a:txBody>
                    <a:bodyPr/>
                    <a:lstStyle/>
                    <a:p>
                      <a:pPr algn="l" fontAlgn="ctr"/>
                      <a:r>
                        <a:rPr lang="en-US" sz="1100" b="0" i="0" u="none" strike="noStrike">
                          <a:solidFill>
                            <a:srgbClr val="000000"/>
                          </a:solidFill>
                          <a:effectLst/>
                          <a:latin typeface="Calibri" panose="020F0502020204030204" pitchFamily="34" charset="0"/>
                        </a:rPr>
                        <a:t>Yellow Retroreflective Tape </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1193082"/>
                  </a:ext>
                </a:extLst>
              </a:tr>
              <a:tr h="182880">
                <a:tc>
                  <a:txBody>
                    <a:bodyPr/>
                    <a:lstStyle/>
                    <a:p>
                      <a:pPr algn="l" fontAlgn="ctr"/>
                      <a:r>
                        <a:rPr lang="en-US" sz="1100" b="0" i="0" u="none" strike="noStrike">
                          <a:solidFill>
                            <a:srgbClr val="000000"/>
                          </a:solidFill>
                          <a:effectLst/>
                          <a:latin typeface="Calibri" panose="020F0502020204030204" pitchFamily="34" charset="0"/>
                        </a:rPr>
                        <a:t>High Visibility Pavement Markings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1188421"/>
                  </a:ext>
                </a:extLst>
              </a:tr>
              <a:tr h="182880">
                <a:tc>
                  <a:txBody>
                    <a:bodyPr/>
                    <a:lstStyle/>
                    <a:p>
                      <a:pPr algn="l" fontAlgn="ctr"/>
                      <a:r>
                        <a:rPr lang="en-US" sz="1100" b="0" i="0" u="none" strike="noStrike">
                          <a:solidFill>
                            <a:srgbClr val="000000"/>
                          </a:solidFill>
                          <a:effectLst/>
                          <a:latin typeface="Calibri" panose="020F0502020204030204" pitchFamily="34" charset="0"/>
                        </a:rPr>
                        <a:t>Skip guidelines markings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514920"/>
                  </a:ext>
                </a:extLst>
              </a:tr>
              <a:tr h="182880">
                <a:tc>
                  <a:txBody>
                    <a:bodyPr/>
                    <a:lstStyle/>
                    <a:p>
                      <a:pPr algn="l" fontAlgn="ctr"/>
                      <a:r>
                        <a:rPr lang="en-US" sz="1100" b="0" i="0" u="none" strike="noStrike">
                          <a:solidFill>
                            <a:srgbClr val="000000"/>
                          </a:solidFill>
                          <a:effectLst/>
                          <a:latin typeface="Calibri" panose="020F0502020204030204" pitchFamily="34" charset="0"/>
                        </a:rPr>
                        <a:t>Pedestrian Signals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215702"/>
                  </a:ext>
                </a:extLst>
              </a:tr>
              <a:tr h="182880">
                <a:tc>
                  <a:txBody>
                    <a:bodyPr/>
                    <a:lstStyle/>
                    <a:p>
                      <a:pPr algn="l" fontAlgn="ctr"/>
                      <a:r>
                        <a:rPr lang="en-US" sz="1100" b="0" i="0" u="none" strike="noStrike">
                          <a:solidFill>
                            <a:srgbClr val="000000"/>
                          </a:solidFill>
                          <a:effectLst/>
                          <a:latin typeface="Calibri" panose="020F0502020204030204" pitchFamily="34" charset="0"/>
                        </a:rPr>
                        <a:t>Lighting</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dirty="0">
                          <a:solidFill>
                            <a:srgbClr val="00B050"/>
                          </a:solidFill>
                          <a:effectLst/>
                          <a:latin typeface="Wingdings" panose="05000000000000000000" pitchFamily="2" charset="2"/>
                          <a:sym typeface="Wingdings" panose="05000000000000000000" pitchFamily="2" charset="2"/>
                        </a:rPr>
                        <a:t></a:t>
                      </a:r>
                      <a:endParaRPr lang="en-US" sz="1100" b="0" i="0" u="none" strike="noStrike" dirty="0">
                        <a:solidFill>
                          <a:srgbClr val="00B050"/>
                        </a:solidFill>
                        <a:effectLst/>
                        <a:latin typeface="Wingdings" panose="05000000000000000000" pitchFamily="2" charset="2"/>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Calibri" panose="020F0502020204030204" pitchFamily="34" charset="0"/>
                        </a:rPr>
                        <a:t> Determine the need</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7156880"/>
                  </a:ext>
                </a:extLst>
              </a:tr>
              <a:tr h="182880">
                <a:tc>
                  <a:txBody>
                    <a:bodyPr/>
                    <a:lstStyle/>
                    <a:p>
                      <a:pPr algn="l" fontAlgn="ctr"/>
                      <a:r>
                        <a:rPr lang="en-US" sz="1100" b="0" i="0" u="none" strike="noStrike">
                          <a:solidFill>
                            <a:srgbClr val="000000"/>
                          </a:solidFill>
                          <a:effectLst/>
                          <a:latin typeface="Calibri" panose="020F0502020204030204" pitchFamily="34" charset="0"/>
                        </a:rPr>
                        <a:t>One Signal Head per Lane </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6477348"/>
                  </a:ext>
                </a:extLst>
              </a:tr>
              <a:tr h="182880">
                <a:tc>
                  <a:txBody>
                    <a:bodyPr/>
                    <a:lstStyle/>
                    <a:p>
                      <a:pPr algn="l" fontAlgn="ctr"/>
                      <a:r>
                        <a:rPr lang="en-US" sz="1100" b="0" i="0" u="none" strike="noStrike">
                          <a:solidFill>
                            <a:srgbClr val="000000"/>
                          </a:solidFill>
                          <a:effectLst/>
                          <a:latin typeface="Calibri" panose="020F0502020204030204" pitchFamily="34" charset="0"/>
                        </a:rPr>
                        <a:t>Exclusive Left Turn Lanes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9593343"/>
                  </a:ext>
                </a:extLst>
              </a:tr>
              <a:tr h="182880">
                <a:tc>
                  <a:txBody>
                    <a:bodyPr/>
                    <a:lstStyle/>
                    <a:p>
                      <a:pPr algn="l" fontAlgn="ctr"/>
                      <a:r>
                        <a:rPr lang="en-US" sz="1100" b="0" i="0" u="none" strike="noStrike">
                          <a:solidFill>
                            <a:srgbClr val="000000"/>
                          </a:solidFill>
                          <a:effectLst/>
                          <a:latin typeface="Calibri" panose="020F0502020204030204" pitchFamily="34" charset="0"/>
                        </a:rPr>
                        <a:t>Exclusive Right Turn Lanes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ü</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4125194"/>
                  </a:ext>
                </a:extLst>
              </a:tr>
              <a:tr h="182880">
                <a:tc>
                  <a:txBody>
                    <a:bodyPr/>
                    <a:lstStyle/>
                    <a:p>
                      <a:pPr algn="l" fontAlgn="ctr"/>
                      <a:r>
                        <a:rPr lang="en-US" sz="1100" b="0" i="0" u="none" strike="noStrike">
                          <a:solidFill>
                            <a:srgbClr val="000000"/>
                          </a:solidFill>
                          <a:effectLst/>
                          <a:latin typeface="Calibri" panose="020F0502020204030204" pitchFamily="34" charset="0"/>
                        </a:rPr>
                        <a:t>Bike Lanes</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2868049"/>
                  </a:ext>
                </a:extLst>
              </a:tr>
              <a:tr h="190500">
                <a:tc>
                  <a:txBody>
                    <a:bodyPr/>
                    <a:lstStyle/>
                    <a:p>
                      <a:pPr algn="l" fontAlgn="ctr"/>
                      <a:r>
                        <a:rPr lang="en-US" sz="1100" b="0" i="0" u="none" strike="noStrike">
                          <a:solidFill>
                            <a:srgbClr val="000000"/>
                          </a:solidFill>
                          <a:effectLst/>
                          <a:latin typeface="Calibri" panose="020F0502020204030204" pitchFamily="34" charset="0"/>
                        </a:rPr>
                        <a:t>Other</a:t>
                      </a:r>
                    </a:p>
                  </a:txBody>
                  <a:tcPr marL="7620" marR="7620" marT="762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n-US" sz="1100" b="0" i="0" u="none" strike="noStrike">
                          <a:solidFill>
                            <a:srgbClr val="00B050"/>
                          </a:solidFill>
                          <a:effectLst/>
                          <a:latin typeface="Wingdings" panose="05000000000000000000" pitchFamily="2" charset="2"/>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a:solidFill>
                            <a:srgbClr val="000000"/>
                          </a:solidFill>
                          <a:effectLst/>
                          <a:latin typeface="Calibri" panose="020F0502020204030204" pitchFamily="34" charset="0"/>
                        </a:rPr>
                        <a:t> </a:t>
                      </a:r>
                    </a:p>
                  </a:txBody>
                  <a:tcPr marL="7620" marR="7620" marT="762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8898644"/>
                  </a:ext>
                </a:extLst>
              </a:tr>
            </a:tbl>
          </a:graphicData>
        </a:graphic>
      </p:graphicFrame>
    </p:spTree>
    <p:extLst>
      <p:ext uri="{BB962C8B-B14F-4D97-AF65-F5344CB8AC3E}">
        <p14:creationId xmlns:p14="http://schemas.microsoft.com/office/powerpoint/2010/main" val="19790747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88750" y="221501"/>
            <a:ext cx="124528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Display" panose="02110004020202020204"/>
                <a:ea typeface="+mj-ea"/>
                <a:cs typeface="+mj-cs"/>
              </a:rPr>
              <a:t>Sister Intersections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ptos Display" panose="02110004020202020204"/>
              <a:ea typeface="+mj-ea"/>
              <a:cs typeface="+mj-cs"/>
            </a:endParaRPr>
          </a:p>
        </p:txBody>
      </p:sp>
      <p:pic>
        <p:nvPicPr>
          <p:cNvPr id="8" name="Picture 7">
            <a:extLst>
              <a:ext uri="{FF2B5EF4-FFF2-40B4-BE49-F238E27FC236}">
                <a16:creationId xmlns:a16="http://schemas.microsoft.com/office/drawing/2014/main" id="{9559B0E9-DB5A-7CC0-56EF-99AD4B1CD49C}"/>
              </a:ext>
            </a:extLst>
          </p:cNvPr>
          <p:cNvPicPr>
            <a:picLocks noChangeAspect="1"/>
          </p:cNvPicPr>
          <p:nvPr/>
        </p:nvPicPr>
        <p:blipFill>
          <a:blip r:embed="rId4"/>
          <a:stretch>
            <a:fillRect/>
          </a:stretch>
        </p:blipFill>
        <p:spPr>
          <a:xfrm>
            <a:off x="145626" y="1468811"/>
            <a:ext cx="3077176" cy="2285584"/>
          </a:xfrm>
          <a:prstGeom prst="rect">
            <a:avLst/>
          </a:prstGeom>
        </p:spPr>
      </p:pic>
      <p:pic>
        <p:nvPicPr>
          <p:cNvPr id="14" name="Picture 13">
            <a:extLst>
              <a:ext uri="{FF2B5EF4-FFF2-40B4-BE49-F238E27FC236}">
                <a16:creationId xmlns:a16="http://schemas.microsoft.com/office/drawing/2014/main" id="{1A76856F-573D-0EBE-EF55-4176DC05C3AD}"/>
              </a:ext>
            </a:extLst>
          </p:cNvPr>
          <p:cNvPicPr>
            <a:picLocks noChangeAspect="1"/>
          </p:cNvPicPr>
          <p:nvPr/>
        </p:nvPicPr>
        <p:blipFill>
          <a:blip r:embed="rId5"/>
          <a:stretch>
            <a:fillRect/>
          </a:stretch>
        </p:blipFill>
        <p:spPr>
          <a:xfrm>
            <a:off x="6605094" y="4019518"/>
            <a:ext cx="3077176" cy="2344515"/>
          </a:xfrm>
          <a:prstGeom prst="rect">
            <a:avLst/>
          </a:prstGeom>
        </p:spPr>
      </p:pic>
      <p:pic>
        <p:nvPicPr>
          <p:cNvPr id="22" name="Picture 21">
            <a:extLst>
              <a:ext uri="{FF2B5EF4-FFF2-40B4-BE49-F238E27FC236}">
                <a16:creationId xmlns:a16="http://schemas.microsoft.com/office/drawing/2014/main" id="{DE75CD3D-6E91-1F3C-94F7-C14B46CB7454}"/>
              </a:ext>
            </a:extLst>
          </p:cNvPr>
          <p:cNvPicPr>
            <a:picLocks noChangeAspect="1"/>
          </p:cNvPicPr>
          <p:nvPr/>
        </p:nvPicPr>
        <p:blipFill>
          <a:blip r:embed="rId6"/>
          <a:stretch>
            <a:fillRect/>
          </a:stretch>
        </p:blipFill>
        <p:spPr>
          <a:xfrm>
            <a:off x="2098618" y="4047265"/>
            <a:ext cx="2877671" cy="2306994"/>
          </a:xfrm>
          <a:prstGeom prst="rect">
            <a:avLst/>
          </a:prstGeom>
        </p:spPr>
      </p:pic>
      <p:pic>
        <p:nvPicPr>
          <p:cNvPr id="3" name="Picture 2">
            <a:extLst>
              <a:ext uri="{FF2B5EF4-FFF2-40B4-BE49-F238E27FC236}">
                <a16:creationId xmlns:a16="http://schemas.microsoft.com/office/drawing/2014/main" id="{22A07E8C-BFBC-5C9A-D5A8-1439E9A2E47A}"/>
              </a:ext>
            </a:extLst>
          </p:cNvPr>
          <p:cNvPicPr>
            <a:picLocks noChangeAspect="1"/>
          </p:cNvPicPr>
          <p:nvPr/>
        </p:nvPicPr>
        <p:blipFill>
          <a:blip r:embed="rId7"/>
          <a:stretch>
            <a:fillRect/>
          </a:stretch>
        </p:blipFill>
        <p:spPr>
          <a:xfrm>
            <a:off x="3924896" y="1409879"/>
            <a:ext cx="3824575" cy="2344516"/>
          </a:xfrm>
          <a:prstGeom prst="rect">
            <a:avLst/>
          </a:prstGeom>
        </p:spPr>
      </p:pic>
      <p:pic>
        <p:nvPicPr>
          <p:cNvPr id="11" name="Picture 10">
            <a:extLst>
              <a:ext uri="{FF2B5EF4-FFF2-40B4-BE49-F238E27FC236}">
                <a16:creationId xmlns:a16="http://schemas.microsoft.com/office/drawing/2014/main" id="{C431C3B1-09D9-E058-3E07-54AFAEEF5CA0}"/>
              </a:ext>
            </a:extLst>
          </p:cNvPr>
          <p:cNvPicPr>
            <a:picLocks noChangeAspect="1"/>
          </p:cNvPicPr>
          <p:nvPr/>
        </p:nvPicPr>
        <p:blipFill>
          <a:blip r:embed="rId8"/>
          <a:stretch>
            <a:fillRect/>
          </a:stretch>
        </p:blipFill>
        <p:spPr>
          <a:xfrm>
            <a:off x="8355184" y="1437627"/>
            <a:ext cx="3691190" cy="2306994"/>
          </a:xfrm>
          <a:prstGeom prst="rect">
            <a:avLst/>
          </a:prstGeom>
        </p:spPr>
      </p:pic>
    </p:spTree>
    <p:extLst>
      <p:ext uri="{BB962C8B-B14F-4D97-AF65-F5344CB8AC3E}">
        <p14:creationId xmlns:p14="http://schemas.microsoft.com/office/powerpoint/2010/main" val="6819050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301869" y="211446"/>
            <a:ext cx="124528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Sister Intersections Features</a:t>
            </a:r>
          </a:p>
          <a:p>
            <a:endParaRPr lang="en-US" sz="5400" dirty="0">
              <a:solidFill>
                <a:schemeClr val="bg1"/>
              </a:solidFill>
              <a:effectLst>
                <a:outerShdw blurRad="38100" dist="38100" dir="2700000" algn="tl">
                  <a:srgbClr val="000000">
                    <a:alpha val="43137"/>
                  </a:srgbClr>
                </a:outerShdw>
              </a:effectLst>
            </a:endParaRPr>
          </a:p>
        </p:txBody>
      </p:sp>
      <p:graphicFrame>
        <p:nvGraphicFramePr>
          <p:cNvPr id="2" name="Table 1">
            <a:extLst>
              <a:ext uri="{FF2B5EF4-FFF2-40B4-BE49-F238E27FC236}">
                <a16:creationId xmlns:a16="http://schemas.microsoft.com/office/drawing/2014/main" id="{C26CECC8-D9AB-4C61-C4E0-E8BCD8F1077B}"/>
              </a:ext>
            </a:extLst>
          </p:cNvPr>
          <p:cNvGraphicFramePr>
            <a:graphicFrameLocks noGrp="1"/>
          </p:cNvGraphicFramePr>
          <p:nvPr/>
        </p:nvGraphicFramePr>
        <p:xfrm>
          <a:off x="1332884" y="1320676"/>
          <a:ext cx="9119547" cy="5161522"/>
        </p:xfrm>
        <a:graphic>
          <a:graphicData uri="http://schemas.openxmlformats.org/drawingml/2006/table">
            <a:tbl>
              <a:tblPr/>
              <a:tblGrid>
                <a:gridCol w="1694879">
                  <a:extLst>
                    <a:ext uri="{9D8B030D-6E8A-4147-A177-3AD203B41FA5}">
                      <a16:colId xmlns:a16="http://schemas.microsoft.com/office/drawing/2014/main" val="3770075529"/>
                    </a:ext>
                  </a:extLst>
                </a:gridCol>
                <a:gridCol w="940385">
                  <a:extLst>
                    <a:ext uri="{9D8B030D-6E8A-4147-A177-3AD203B41FA5}">
                      <a16:colId xmlns:a16="http://schemas.microsoft.com/office/drawing/2014/main" val="2493087711"/>
                    </a:ext>
                  </a:extLst>
                </a:gridCol>
                <a:gridCol w="874777">
                  <a:extLst>
                    <a:ext uri="{9D8B030D-6E8A-4147-A177-3AD203B41FA5}">
                      <a16:colId xmlns:a16="http://schemas.microsoft.com/office/drawing/2014/main" val="355345661"/>
                    </a:ext>
                  </a:extLst>
                </a:gridCol>
                <a:gridCol w="874777">
                  <a:extLst>
                    <a:ext uri="{9D8B030D-6E8A-4147-A177-3AD203B41FA5}">
                      <a16:colId xmlns:a16="http://schemas.microsoft.com/office/drawing/2014/main" val="2897666706"/>
                    </a:ext>
                  </a:extLst>
                </a:gridCol>
                <a:gridCol w="874777">
                  <a:extLst>
                    <a:ext uri="{9D8B030D-6E8A-4147-A177-3AD203B41FA5}">
                      <a16:colId xmlns:a16="http://schemas.microsoft.com/office/drawing/2014/main" val="2790418459"/>
                    </a:ext>
                  </a:extLst>
                </a:gridCol>
                <a:gridCol w="874777">
                  <a:extLst>
                    <a:ext uri="{9D8B030D-6E8A-4147-A177-3AD203B41FA5}">
                      <a16:colId xmlns:a16="http://schemas.microsoft.com/office/drawing/2014/main" val="1378375729"/>
                    </a:ext>
                  </a:extLst>
                </a:gridCol>
                <a:gridCol w="874777">
                  <a:extLst>
                    <a:ext uri="{9D8B030D-6E8A-4147-A177-3AD203B41FA5}">
                      <a16:colId xmlns:a16="http://schemas.microsoft.com/office/drawing/2014/main" val="2834638372"/>
                    </a:ext>
                  </a:extLst>
                </a:gridCol>
                <a:gridCol w="2110398">
                  <a:extLst>
                    <a:ext uri="{9D8B030D-6E8A-4147-A177-3AD203B41FA5}">
                      <a16:colId xmlns:a16="http://schemas.microsoft.com/office/drawing/2014/main" val="315275628"/>
                    </a:ext>
                  </a:extLst>
                </a:gridCol>
              </a:tblGrid>
              <a:tr h="176919">
                <a:tc rowSpan="2">
                  <a:txBody>
                    <a:bodyPr/>
                    <a:lstStyle/>
                    <a:p>
                      <a:pPr algn="ctr" fontAlgn="ctr"/>
                      <a:r>
                        <a:rPr lang="en-US" sz="900" b="1" i="0" u="none" strike="noStrike">
                          <a:solidFill>
                            <a:srgbClr val="000000"/>
                          </a:solidFill>
                          <a:effectLst/>
                          <a:latin typeface="Calibri" panose="020F0502020204030204" pitchFamily="34" charset="0"/>
                        </a:rPr>
                        <a:t>Intersection Features</a:t>
                      </a:r>
                    </a:p>
                  </a:txBody>
                  <a:tcPr marL="6035" marR="6035" marT="603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Study Intersection</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Powerline Rd &amp; Comercial Blvd</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gridSpan="4">
                  <a:txBody>
                    <a:bodyPr/>
                    <a:lstStyle/>
                    <a:p>
                      <a:pPr algn="ctr" fontAlgn="ctr"/>
                      <a:r>
                        <a:rPr lang="en-US" sz="900" b="1" i="0" u="none" strike="noStrike">
                          <a:solidFill>
                            <a:srgbClr val="000000"/>
                          </a:solidFill>
                          <a:effectLst/>
                          <a:latin typeface="Calibri" panose="020F0502020204030204" pitchFamily="34" charset="0"/>
                        </a:rPr>
                        <a:t>Sister Intersections</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ctr"/>
                      <a:r>
                        <a:rPr lang="en-US" sz="900" b="1" i="0" u="none" strike="noStrike">
                          <a:solidFill>
                            <a:srgbClr val="000000"/>
                          </a:solidFill>
                          <a:effectLst/>
                          <a:latin typeface="Calibri" panose="020F0502020204030204" pitchFamily="34" charset="0"/>
                        </a:rPr>
                        <a:t> </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Comment</a:t>
                      </a:r>
                    </a:p>
                  </a:txBody>
                  <a:tcPr marL="6035" marR="6035" marT="603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89447364"/>
                  </a:ext>
                </a:extLst>
              </a:tr>
              <a:tr h="660039">
                <a:tc vMerge="1">
                  <a:txBody>
                    <a:bodyPr/>
                    <a:lstStyle/>
                    <a:p>
                      <a:endParaRPr lang="en-US"/>
                    </a:p>
                  </a:txBody>
                  <a:tcPr/>
                </a:tc>
                <a:tc vMerge="1">
                  <a:txBody>
                    <a:bodyPr/>
                    <a:lstStyle/>
                    <a:p>
                      <a:endParaRPr lang="en-US"/>
                    </a:p>
                  </a:txBody>
                  <a:tcPr/>
                </a:tc>
                <a:tc>
                  <a:txBody>
                    <a:bodyPr/>
                    <a:lstStyle/>
                    <a:p>
                      <a:pPr algn="ctr" fontAlgn="ctr"/>
                      <a:r>
                        <a:rPr lang="en-US" sz="900" b="1" i="0" u="none" strike="noStrike">
                          <a:solidFill>
                            <a:srgbClr val="000000"/>
                          </a:solidFill>
                          <a:effectLst/>
                          <a:latin typeface="Calibri" panose="020F0502020204030204" pitchFamily="34" charset="0"/>
                        </a:rPr>
                        <a:t>1: SR 706/ Indiantown Rd &amp; Central Blvd</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pt-BR" sz="900" b="1" i="0" u="none" strike="noStrike">
                          <a:solidFill>
                            <a:srgbClr val="000000"/>
                          </a:solidFill>
                          <a:effectLst/>
                          <a:latin typeface="Calibri" panose="020F0502020204030204" pitchFamily="34" charset="0"/>
                        </a:rPr>
                        <a:t>2: Lyons Rd &amp; SR 834/ Sample Rd</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Calibri" panose="020F0502020204030204" pitchFamily="34" charset="0"/>
                        </a:rPr>
                        <a:t>3: SW 107th Ave &amp; SW 88th Street/Kendall Dr</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Calibri" panose="020F0502020204030204" pitchFamily="34" charset="0"/>
                        </a:rPr>
                        <a:t>4: SR 968/Flagler St at SW 107th Ave</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de-DE" sz="900" b="1" i="0" u="none" strike="noStrike">
                          <a:solidFill>
                            <a:srgbClr val="000000"/>
                          </a:solidFill>
                          <a:effectLst/>
                          <a:latin typeface="Calibri" panose="020F0502020204030204" pitchFamily="34" charset="0"/>
                        </a:rPr>
                        <a:t>5: SR 84 &amp; University Dr</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2989540269"/>
                  </a:ext>
                </a:extLst>
              </a:tr>
              <a:tr h="190526">
                <a:tc>
                  <a:txBody>
                    <a:bodyPr/>
                    <a:lstStyle/>
                    <a:p>
                      <a:pPr algn="l" fontAlgn="ctr"/>
                      <a:r>
                        <a:rPr lang="en-US" sz="900" b="0" i="0" u="none" strike="noStrike">
                          <a:solidFill>
                            <a:srgbClr val="000000"/>
                          </a:solidFill>
                          <a:effectLst/>
                          <a:latin typeface="Calibri" panose="020F0502020204030204" pitchFamily="34" charset="0"/>
                        </a:rPr>
                        <a:t>High Emphasis Crosswalks</a:t>
                      </a:r>
                    </a:p>
                  </a:txBody>
                  <a:tcPr marL="6035" marR="6035" marT="603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baseline="30000">
                          <a:solidFill>
                            <a:srgbClr val="00B050"/>
                          </a:solidFill>
                          <a:effectLst/>
                          <a:latin typeface="Calibri" panose="020F0502020204030204" pitchFamily="34" charset="0"/>
                        </a:rPr>
                        <a:t>1</a:t>
                      </a:r>
                      <a:endParaRPr lang="en-US" sz="900" b="0" i="0" u="none" strike="noStrike">
                        <a:solidFill>
                          <a:srgbClr val="00B050"/>
                        </a:solidFill>
                        <a:effectLst/>
                        <a:latin typeface="Calibri" panose="020F0502020204030204" pitchFamily="34" charset="0"/>
                      </a:endParaRP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 </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Calibri" panose="020F0502020204030204" pitchFamily="34" charset="0"/>
                        </a:rPr>
                        <a:t> </a:t>
                      </a:r>
                    </a:p>
                  </a:txBody>
                  <a:tcPr marL="6035" marR="6035" marT="603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3617282"/>
                  </a:ext>
                </a:extLst>
              </a:tr>
              <a:tr h="163309">
                <a:tc>
                  <a:txBody>
                    <a:bodyPr/>
                    <a:lstStyle/>
                    <a:p>
                      <a:pPr algn="l" fontAlgn="ctr"/>
                      <a:r>
                        <a:rPr lang="en-US" sz="900" b="0" i="0" u="none" strike="noStrike">
                          <a:solidFill>
                            <a:srgbClr val="000000"/>
                          </a:solidFill>
                          <a:effectLst/>
                          <a:latin typeface="Calibri" panose="020F0502020204030204" pitchFamily="34" charset="0"/>
                        </a:rPr>
                        <a:t>Backplates</a:t>
                      </a:r>
                    </a:p>
                  </a:txBody>
                  <a:tcPr marL="6035" marR="6035" marT="603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r>
                        <a:rPr lang="en-US" sz="900" b="0" i="0" u="none" strike="noStrike" baseline="30000">
                          <a:solidFill>
                            <a:srgbClr val="00B050"/>
                          </a:solidFill>
                          <a:effectLst/>
                          <a:latin typeface="Aptos" panose="020B0004020202020204" pitchFamily="34" charset="0"/>
                        </a:rPr>
                        <a:t>2</a:t>
                      </a:r>
                      <a:endParaRPr lang="en-US" sz="900" b="0" i="0" u="none" strike="noStrike">
                        <a:solidFill>
                          <a:srgbClr val="00B050"/>
                        </a:solidFill>
                        <a:effectLst/>
                        <a:latin typeface="Wingdings" panose="05000000000000000000" pitchFamily="2" charset="2"/>
                      </a:endParaRP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900" b="1" i="0" u="none" strike="noStrike">
                          <a:solidFill>
                            <a:srgbClr val="000000"/>
                          </a:solidFill>
                          <a:effectLst/>
                          <a:latin typeface="Calibri" panose="020F0502020204030204" pitchFamily="34" charset="0"/>
                        </a:rPr>
                        <a:t>1: </a:t>
                      </a:r>
                      <a:r>
                        <a:rPr lang="en-US" sz="900" b="0" i="0" u="none" strike="noStrike">
                          <a:solidFill>
                            <a:srgbClr val="000000"/>
                          </a:solidFill>
                          <a:effectLst/>
                          <a:latin typeface="Calibri" panose="020F0502020204030204" pitchFamily="34" charset="0"/>
                        </a:rPr>
                        <a:t>EB/WB</a:t>
                      </a:r>
                    </a:p>
                  </a:txBody>
                  <a:tcPr marL="6035" marR="6035" marT="603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1793008"/>
                  </a:ext>
                </a:extLst>
              </a:tr>
              <a:tr h="1089325">
                <a:tc>
                  <a:txBody>
                    <a:bodyPr/>
                    <a:lstStyle/>
                    <a:p>
                      <a:pPr algn="l" fontAlgn="ctr"/>
                      <a:r>
                        <a:rPr lang="en-US" sz="900" b="0" i="0" u="none" strike="noStrike">
                          <a:solidFill>
                            <a:srgbClr val="000000"/>
                          </a:solidFill>
                          <a:effectLst/>
                          <a:latin typeface="Calibri" panose="020F0502020204030204" pitchFamily="34" charset="0"/>
                        </a:rPr>
                        <a:t>Signage</a:t>
                      </a:r>
                    </a:p>
                  </a:txBody>
                  <a:tcPr marL="6035" marR="6035" marT="603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r>
                        <a:rPr lang="en-US" sz="900" b="0" i="0" u="none" strike="noStrike" baseline="30000">
                          <a:solidFill>
                            <a:srgbClr val="00B050"/>
                          </a:solidFill>
                          <a:effectLst/>
                          <a:latin typeface="Aptos" panose="020B0004020202020204" pitchFamily="34" charset="0"/>
                        </a:rPr>
                        <a:t>3</a:t>
                      </a:r>
                      <a:endParaRPr lang="en-US" sz="900" b="0" i="0" u="none" strike="noStrike">
                        <a:solidFill>
                          <a:srgbClr val="00B050"/>
                        </a:solidFill>
                        <a:effectLst/>
                        <a:latin typeface="Wingdings" panose="05000000000000000000" pitchFamily="2" charset="2"/>
                      </a:endParaRP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 </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900" b="1" i="0" u="none" strike="noStrike" dirty="0">
                          <a:solidFill>
                            <a:srgbClr val="000000"/>
                          </a:solidFill>
                          <a:effectLst/>
                          <a:latin typeface="Calibri" panose="020F0502020204030204" pitchFamily="34" charset="0"/>
                        </a:rPr>
                        <a:t>1, 3: </a:t>
                      </a:r>
                      <a:r>
                        <a:rPr lang="en-US" sz="900" b="0" i="0" u="none" strike="noStrike" dirty="0">
                          <a:solidFill>
                            <a:srgbClr val="000000"/>
                          </a:solidFill>
                          <a:effectLst/>
                          <a:latin typeface="Calibri" panose="020F0502020204030204" pitchFamily="34" charset="0"/>
                        </a:rPr>
                        <a:t>Turning Vehicles Stop for Pedestrian</a:t>
                      </a:r>
                      <a:br>
                        <a:rPr lang="en-US" sz="900" b="0"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1: </a:t>
                      </a:r>
                      <a:r>
                        <a:rPr lang="en-US" sz="900" b="0" i="0" u="none" strike="noStrike" dirty="0">
                          <a:solidFill>
                            <a:srgbClr val="000000"/>
                          </a:solidFill>
                          <a:effectLst/>
                          <a:latin typeface="Calibri" panose="020F0502020204030204" pitchFamily="34" charset="0"/>
                        </a:rPr>
                        <a:t>U-Turn Yield to Right Turn on mast arms</a:t>
                      </a:r>
                      <a:br>
                        <a:rPr lang="en-US" sz="900" b="0"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2</a:t>
                      </a:r>
                      <a:r>
                        <a:rPr lang="en-US" sz="900" b="0" i="0" u="none" strike="noStrike" dirty="0">
                          <a:solidFill>
                            <a:srgbClr val="000000"/>
                          </a:solidFill>
                          <a:effectLst/>
                          <a:latin typeface="Calibri" panose="020F0502020204030204" pitchFamily="34" charset="0"/>
                        </a:rPr>
                        <a:t>: Next Signal Intersection signs,</a:t>
                      </a:r>
                      <a:br>
                        <a:rPr lang="en-US" sz="900" b="0"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2:</a:t>
                      </a:r>
                      <a:r>
                        <a:rPr lang="en-US" sz="900" b="0" i="0" u="none" strike="noStrike" dirty="0">
                          <a:solidFill>
                            <a:srgbClr val="000000"/>
                          </a:solidFill>
                          <a:effectLst/>
                          <a:latin typeface="Calibri" panose="020F0502020204030204" pitchFamily="34" charset="0"/>
                        </a:rPr>
                        <a:t> No U-Turn Sign (EB)</a:t>
                      </a:r>
                      <a:br>
                        <a:rPr lang="en-US" sz="900" b="0"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3:</a:t>
                      </a:r>
                      <a:r>
                        <a:rPr lang="en-US" sz="900" b="0" i="0" u="none" strike="noStrike" dirty="0">
                          <a:solidFill>
                            <a:srgbClr val="000000"/>
                          </a:solidFill>
                          <a:effectLst/>
                          <a:latin typeface="Calibri" panose="020F0502020204030204" pitchFamily="34" charset="0"/>
                        </a:rPr>
                        <a:t> Next Signal Intersection signs</a:t>
                      </a:r>
                      <a:br>
                        <a:rPr lang="en-US" sz="900" b="0"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3:</a:t>
                      </a:r>
                      <a:r>
                        <a:rPr lang="en-US" sz="900" b="0" i="0" u="none" strike="noStrike" dirty="0">
                          <a:solidFill>
                            <a:srgbClr val="000000"/>
                          </a:solidFill>
                          <a:effectLst/>
                          <a:latin typeface="Calibri" panose="020F0502020204030204" pitchFamily="34" charset="0"/>
                        </a:rPr>
                        <a:t> School Crossing Signs</a:t>
                      </a:r>
                    </a:p>
                  </a:txBody>
                  <a:tcPr marL="6035" marR="6035" marT="603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6700044"/>
                  </a:ext>
                </a:extLst>
              </a:tr>
              <a:tr h="163309">
                <a:tc>
                  <a:txBody>
                    <a:bodyPr/>
                    <a:lstStyle/>
                    <a:p>
                      <a:pPr algn="l" fontAlgn="ctr"/>
                      <a:r>
                        <a:rPr lang="en-US" sz="900" b="0" i="0" u="none" strike="noStrike">
                          <a:solidFill>
                            <a:srgbClr val="000000"/>
                          </a:solidFill>
                          <a:effectLst/>
                          <a:latin typeface="Calibri" panose="020F0502020204030204" pitchFamily="34" charset="0"/>
                        </a:rPr>
                        <a:t>Yellow Retroreflective Tape </a:t>
                      </a:r>
                    </a:p>
                  </a:txBody>
                  <a:tcPr marL="6035" marR="6035" marT="603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 </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 </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900" b="1" i="0" u="none" strike="noStrike">
                          <a:solidFill>
                            <a:srgbClr val="000000"/>
                          </a:solidFill>
                          <a:effectLst/>
                          <a:latin typeface="Calibri" panose="020F0502020204030204" pitchFamily="34" charset="0"/>
                        </a:rPr>
                        <a:t>1, 3: </a:t>
                      </a:r>
                      <a:r>
                        <a:rPr lang="en-US" sz="900" b="0" i="0" u="none" strike="noStrike">
                          <a:solidFill>
                            <a:srgbClr val="000000"/>
                          </a:solidFill>
                          <a:effectLst/>
                          <a:latin typeface="Calibri" panose="020F0502020204030204" pitchFamily="34" charset="0"/>
                        </a:rPr>
                        <a:t>EB/WB</a:t>
                      </a:r>
                    </a:p>
                  </a:txBody>
                  <a:tcPr marL="6035" marR="6035" marT="603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7615767"/>
                  </a:ext>
                </a:extLst>
              </a:tr>
              <a:tr h="316096">
                <a:tc>
                  <a:txBody>
                    <a:bodyPr/>
                    <a:lstStyle/>
                    <a:p>
                      <a:pPr algn="l" fontAlgn="ctr"/>
                      <a:r>
                        <a:rPr lang="en-US" sz="900" b="0" i="0" u="none" strike="noStrike">
                          <a:solidFill>
                            <a:srgbClr val="000000"/>
                          </a:solidFill>
                          <a:effectLst/>
                          <a:latin typeface="Calibri" panose="020F0502020204030204" pitchFamily="34" charset="0"/>
                        </a:rPr>
                        <a:t>High Visibility Pavement Markings</a:t>
                      </a:r>
                    </a:p>
                  </a:txBody>
                  <a:tcPr marL="6035" marR="6035" marT="603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Calibri" panose="020F0502020204030204" pitchFamily="34" charset="0"/>
                        </a:rPr>
                        <a:t> </a:t>
                      </a:r>
                    </a:p>
                  </a:txBody>
                  <a:tcPr marL="6035" marR="6035" marT="603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0945427"/>
                  </a:ext>
                </a:extLst>
              </a:tr>
              <a:tr h="163309">
                <a:tc>
                  <a:txBody>
                    <a:bodyPr/>
                    <a:lstStyle/>
                    <a:p>
                      <a:pPr algn="l" fontAlgn="ctr"/>
                      <a:r>
                        <a:rPr lang="en-US" sz="900" b="0" i="0" u="none" strike="noStrike">
                          <a:solidFill>
                            <a:srgbClr val="000000"/>
                          </a:solidFill>
                          <a:effectLst/>
                          <a:latin typeface="Calibri" panose="020F0502020204030204" pitchFamily="34" charset="0"/>
                        </a:rPr>
                        <a:t>Skip guidelines markings</a:t>
                      </a:r>
                    </a:p>
                  </a:txBody>
                  <a:tcPr marL="6035" marR="6035" marT="603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Calibri" panose="020F0502020204030204" pitchFamily="34" charset="0"/>
                        </a:rPr>
                        <a:t> </a:t>
                      </a:r>
                    </a:p>
                  </a:txBody>
                  <a:tcPr marL="6035" marR="6035" marT="603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2121468"/>
                  </a:ext>
                </a:extLst>
              </a:tr>
              <a:tr h="163309">
                <a:tc>
                  <a:txBody>
                    <a:bodyPr/>
                    <a:lstStyle/>
                    <a:p>
                      <a:pPr algn="l" fontAlgn="ctr"/>
                      <a:r>
                        <a:rPr lang="en-US" sz="900" b="0" i="0" u="none" strike="noStrike">
                          <a:solidFill>
                            <a:srgbClr val="000000"/>
                          </a:solidFill>
                          <a:effectLst/>
                          <a:latin typeface="Calibri" panose="020F0502020204030204" pitchFamily="34" charset="0"/>
                        </a:rPr>
                        <a:t>Pedestrian Signals</a:t>
                      </a:r>
                    </a:p>
                  </a:txBody>
                  <a:tcPr marL="6035" marR="6035" marT="603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Calibri" panose="020F0502020204030204" pitchFamily="34" charset="0"/>
                        </a:rPr>
                        <a:t> </a:t>
                      </a:r>
                    </a:p>
                  </a:txBody>
                  <a:tcPr marL="6035" marR="6035" marT="603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5652728"/>
                  </a:ext>
                </a:extLst>
              </a:tr>
              <a:tr h="183722">
                <a:tc>
                  <a:txBody>
                    <a:bodyPr/>
                    <a:lstStyle/>
                    <a:p>
                      <a:pPr algn="l" fontAlgn="ctr"/>
                      <a:r>
                        <a:rPr lang="en-US" sz="900" b="0" i="0" u="none" strike="noStrike">
                          <a:solidFill>
                            <a:srgbClr val="000000"/>
                          </a:solidFill>
                          <a:effectLst/>
                          <a:latin typeface="Calibri" panose="020F0502020204030204" pitchFamily="34" charset="0"/>
                        </a:rPr>
                        <a:t>Lighting</a:t>
                      </a:r>
                    </a:p>
                  </a:txBody>
                  <a:tcPr marL="6035" marR="6035" marT="603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r>
                        <a:rPr lang="en-US" sz="900" b="0" i="0" u="none" strike="noStrike" baseline="30000">
                          <a:solidFill>
                            <a:srgbClr val="00B050"/>
                          </a:solidFill>
                          <a:effectLst/>
                          <a:latin typeface="Aptos" panose="020B0004020202020204" pitchFamily="34" charset="0"/>
                        </a:rPr>
                        <a:t>4</a:t>
                      </a:r>
                      <a:endParaRPr lang="en-US" sz="900" b="0" i="0" u="none" strike="noStrike">
                        <a:solidFill>
                          <a:srgbClr val="00B050"/>
                        </a:solidFill>
                        <a:effectLst/>
                        <a:latin typeface="Wingdings" panose="05000000000000000000" pitchFamily="2" charset="2"/>
                      </a:endParaRP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 </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Calibri" panose="020F0502020204030204" pitchFamily="34" charset="0"/>
                        </a:rPr>
                        <a:t> </a:t>
                      </a:r>
                    </a:p>
                  </a:txBody>
                  <a:tcPr marL="6035" marR="6035" marT="603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9581602"/>
                  </a:ext>
                </a:extLst>
              </a:tr>
              <a:tr h="163309">
                <a:tc>
                  <a:txBody>
                    <a:bodyPr/>
                    <a:lstStyle/>
                    <a:p>
                      <a:pPr algn="l" fontAlgn="ctr"/>
                      <a:r>
                        <a:rPr lang="en-US" sz="900" b="0" i="0" u="none" strike="noStrike">
                          <a:solidFill>
                            <a:srgbClr val="000000"/>
                          </a:solidFill>
                          <a:effectLst/>
                          <a:latin typeface="Calibri" panose="020F0502020204030204" pitchFamily="34" charset="0"/>
                        </a:rPr>
                        <a:t>One Signal Head per Lane </a:t>
                      </a:r>
                    </a:p>
                  </a:txBody>
                  <a:tcPr marL="6035" marR="6035" marT="603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 </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 </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Calibri" panose="020F0502020204030204" pitchFamily="34" charset="0"/>
                        </a:rPr>
                        <a:t> </a:t>
                      </a:r>
                    </a:p>
                  </a:txBody>
                  <a:tcPr marL="6035" marR="6035" marT="603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3238286"/>
                  </a:ext>
                </a:extLst>
              </a:tr>
              <a:tr h="163309">
                <a:tc>
                  <a:txBody>
                    <a:bodyPr/>
                    <a:lstStyle/>
                    <a:p>
                      <a:pPr algn="l" fontAlgn="ctr"/>
                      <a:r>
                        <a:rPr lang="en-US" sz="900" b="0" i="0" u="none" strike="noStrike">
                          <a:solidFill>
                            <a:srgbClr val="000000"/>
                          </a:solidFill>
                          <a:effectLst/>
                          <a:latin typeface="Calibri" panose="020F0502020204030204" pitchFamily="34" charset="0"/>
                        </a:rPr>
                        <a:t>Exclusive Left Turn Lanes</a:t>
                      </a:r>
                    </a:p>
                  </a:txBody>
                  <a:tcPr marL="6035" marR="6035" marT="603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panose="020F0502020204030204" pitchFamily="34" charset="0"/>
                        </a:rPr>
                        <a:t>N/A</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Calibri" panose="020F0502020204030204" pitchFamily="34" charset="0"/>
                        </a:rPr>
                        <a:t> </a:t>
                      </a:r>
                    </a:p>
                  </a:txBody>
                  <a:tcPr marL="6035" marR="6035" marT="603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28508174"/>
                  </a:ext>
                </a:extLst>
              </a:tr>
              <a:tr h="163309">
                <a:tc>
                  <a:txBody>
                    <a:bodyPr/>
                    <a:lstStyle/>
                    <a:p>
                      <a:pPr algn="l" fontAlgn="ctr"/>
                      <a:r>
                        <a:rPr lang="en-US" sz="900" b="0" i="0" u="none" strike="noStrike">
                          <a:solidFill>
                            <a:srgbClr val="000000"/>
                          </a:solidFill>
                          <a:effectLst/>
                          <a:latin typeface="Calibri" panose="020F0502020204030204" pitchFamily="34" charset="0"/>
                        </a:rPr>
                        <a:t>Exclusive Right Turn Lanes</a:t>
                      </a:r>
                    </a:p>
                  </a:txBody>
                  <a:tcPr marL="6035" marR="6035" marT="603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 </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 </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panose="020F0502020204030204" pitchFamily="34" charset="0"/>
                        </a:rPr>
                        <a:t>N/A</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900" b="1" i="0" u="none" strike="noStrike">
                          <a:solidFill>
                            <a:srgbClr val="000000"/>
                          </a:solidFill>
                          <a:effectLst/>
                          <a:latin typeface="Calibri" panose="020F0502020204030204" pitchFamily="34" charset="0"/>
                        </a:rPr>
                        <a:t>1: </a:t>
                      </a:r>
                      <a:r>
                        <a:rPr lang="en-US" sz="900" b="0" i="0" u="none" strike="noStrike">
                          <a:solidFill>
                            <a:srgbClr val="000000"/>
                          </a:solidFill>
                          <a:effectLst/>
                          <a:latin typeface="Calibri" panose="020F0502020204030204" pitchFamily="34" charset="0"/>
                        </a:rPr>
                        <a:t>EB</a:t>
                      </a:r>
                    </a:p>
                  </a:txBody>
                  <a:tcPr marL="6035" marR="6035" marT="603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16158709"/>
                  </a:ext>
                </a:extLst>
              </a:tr>
              <a:tr h="163309">
                <a:tc>
                  <a:txBody>
                    <a:bodyPr/>
                    <a:lstStyle/>
                    <a:p>
                      <a:pPr algn="l" fontAlgn="ctr"/>
                      <a:r>
                        <a:rPr lang="en-US" sz="900" b="0" i="0" u="none" strike="noStrike">
                          <a:solidFill>
                            <a:srgbClr val="000000"/>
                          </a:solidFill>
                          <a:effectLst/>
                          <a:latin typeface="Calibri" panose="020F0502020204030204" pitchFamily="34" charset="0"/>
                        </a:rPr>
                        <a:t>Bike Lanes</a:t>
                      </a:r>
                    </a:p>
                  </a:txBody>
                  <a:tcPr marL="6035" marR="6035" marT="603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 </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en-US" sz="900" b="0" i="0" u="none" strike="noStrike">
                          <a:solidFill>
                            <a:srgbClr val="00B050"/>
                          </a:solidFill>
                          <a:effectLst/>
                          <a:latin typeface="Wingdings" panose="05000000000000000000" pitchFamily="2" charset="2"/>
                        </a:rPr>
                        <a:t> </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 </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B050"/>
                          </a:solidFill>
                          <a:effectLst/>
                          <a:latin typeface="Wingdings" panose="05000000000000000000" pitchFamily="2" charset="2"/>
                        </a:rPr>
                        <a:t>ü</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Calibri" panose="020F0502020204030204" pitchFamily="34" charset="0"/>
                        </a:rPr>
                        <a:t> </a:t>
                      </a:r>
                    </a:p>
                  </a:txBody>
                  <a:tcPr marL="6035" marR="6035" marT="603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7472312"/>
                  </a:ext>
                </a:extLst>
              </a:tr>
              <a:tr h="496731">
                <a:tc>
                  <a:txBody>
                    <a:bodyPr/>
                    <a:lstStyle/>
                    <a:p>
                      <a:pPr algn="l" fontAlgn="ctr"/>
                      <a:r>
                        <a:rPr lang="en-US" sz="900" b="0" i="0" u="none" strike="noStrike">
                          <a:solidFill>
                            <a:srgbClr val="000000"/>
                          </a:solidFill>
                          <a:effectLst/>
                          <a:latin typeface="Calibri" panose="020F0502020204030204" pitchFamily="34" charset="0"/>
                        </a:rPr>
                        <a:t>Other</a:t>
                      </a:r>
                    </a:p>
                  </a:txBody>
                  <a:tcPr marL="6035" marR="6035" marT="603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panose="020F0502020204030204" pitchFamily="34" charset="0"/>
                        </a:rPr>
                        <a:t> </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n-US" sz="1400" b="0" i="0" u="none" strike="noStrike">
                          <a:solidFill>
                            <a:srgbClr val="000000"/>
                          </a:solidFill>
                          <a:effectLst/>
                          <a:latin typeface="Arial" panose="020B0604020202020204" pitchFamily="34" charset="0"/>
                        </a:rPr>
                        <a:t> </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panose="020F0502020204030204" pitchFamily="34" charset="0"/>
                        </a:rPr>
                        <a:t>Green Colored Bike lanes NB/SB</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l" fontAlgn="ctr"/>
                      <a:r>
                        <a:rPr lang="en-US" sz="900" b="0" i="0" u="none" strike="noStrike">
                          <a:solidFill>
                            <a:srgbClr val="000000"/>
                          </a:solidFill>
                          <a:effectLst/>
                          <a:latin typeface="Calibri" panose="020F0502020204030204" pitchFamily="34" charset="0"/>
                        </a:rPr>
                        <a:t> </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panose="020F0502020204030204" pitchFamily="34" charset="0"/>
                        </a:rPr>
                        <a:t> </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panose="020F0502020204030204" pitchFamily="34" charset="0"/>
                        </a:rPr>
                        <a:t>One Way (WB)</a:t>
                      </a:r>
                    </a:p>
                  </a:txBody>
                  <a:tcPr marL="6035" marR="6035" marT="60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l" rtl="0" fontAlgn="ctr"/>
                      <a:r>
                        <a:rPr lang="en-US" sz="900" b="0" i="0" u="none" strike="noStrike">
                          <a:solidFill>
                            <a:srgbClr val="000000"/>
                          </a:solidFill>
                          <a:effectLst/>
                          <a:latin typeface="Calibri" panose="020F0502020204030204" pitchFamily="34" charset="0"/>
                        </a:rPr>
                        <a:t> </a:t>
                      </a:r>
                    </a:p>
                  </a:txBody>
                  <a:tcPr marL="6035" marR="6035" marT="603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71131109"/>
                  </a:ext>
                </a:extLst>
              </a:tr>
              <a:tr h="190526">
                <a:tc>
                  <a:txBody>
                    <a:bodyPr/>
                    <a:lstStyle/>
                    <a:p>
                      <a:pPr algn="l" fontAlgn="ctr"/>
                      <a:r>
                        <a:rPr lang="en-US" sz="900" b="0" i="0" u="none" strike="noStrike" baseline="30000">
                          <a:solidFill>
                            <a:srgbClr val="000000"/>
                          </a:solidFill>
                          <a:effectLst/>
                          <a:latin typeface="Calibri" panose="020F0502020204030204" pitchFamily="34" charset="0"/>
                        </a:rPr>
                        <a:t>1</a:t>
                      </a:r>
                      <a:r>
                        <a:rPr lang="en-US" sz="900" b="0" i="0" u="none" strike="noStrike">
                          <a:solidFill>
                            <a:srgbClr val="000000"/>
                          </a:solidFill>
                          <a:effectLst/>
                          <a:latin typeface="Calibri" panose="020F0502020204030204" pitchFamily="34" charset="0"/>
                        </a:rPr>
                        <a:t> Only on south leg</a:t>
                      </a:r>
                    </a:p>
                  </a:txBody>
                  <a:tcPr marL="6035" marR="6035" marT="6035" marB="0" anchor="ctr">
                    <a:lnL>
                      <a:noFill/>
                    </a:lnL>
                    <a:lnR>
                      <a:noFill/>
                    </a:lnR>
                    <a:lnT w="19050" cap="flat" cmpd="sng" algn="ctr">
                      <a:solidFill>
                        <a:srgbClr val="000000"/>
                      </a:solidFill>
                      <a:prstDash val="solid"/>
                      <a:round/>
                      <a:headEnd type="none" w="med" len="med"/>
                      <a:tailEnd type="none" w="med" len="med"/>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w="19050" cap="flat" cmpd="sng" algn="ctr">
                      <a:solidFill>
                        <a:srgbClr val="000000"/>
                      </a:solidFill>
                      <a:prstDash val="solid"/>
                      <a:round/>
                      <a:headEnd type="none" w="med" len="med"/>
                      <a:tailEnd type="none" w="med" len="med"/>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w="19050" cap="flat" cmpd="sng" algn="ctr">
                      <a:solidFill>
                        <a:srgbClr val="000000"/>
                      </a:solidFill>
                      <a:prstDash val="solid"/>
                      <a:round/>
                      <a:headEnd type="none" w="med" len="med"/>
                      <a:tailEnd type="none" w="med" len="med"/>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w="19050" cap="flat" cmpd="sng" algn="ctr">
                      <a:solidFill>
                        <a:srgbClr val="000000"/>
                      </a:solidFill>
                      <a:prstDash val="solid"/>
                      <a:round/>
                      <a:headEnd type="none" w="med" len="med"/>
                      <a:tailEnd type="none" w="med" len="med"/>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w="19050" cap="flat" cmpd="sng" algn="ctr">
                      <a:solidFill>
                        <a:srgbClr val="000000"/>
                      </a:solidFill>
                      <a:prstDash val="solid"/>
                      <a:round/>
                      <a:headEnd type="none" w="med" len="med"/>
                      <a:tailEnd type="none" w="med" len="med"/>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w="19050" cap="flat" cmpd="sng" algn="ctr">
                      <a:solidFill>
                        <a:srgbClr val="000000"/>
                      </a:solidFill>
                      <a:prstDash val="solid"/>
                      <a:round/>
                      <a:headEnd type="none" w="med" len="med"/>
                      <a:tailEnd type="none" w="med" len="med"/>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w="19050" cap="flat" cmpd="sng" algn="ctr">
                      <a:solidFill>
                        <a:srgbClr val="000000"/>
                      </a:solidFill>
                      <a:prstDash val="solid"/>
                      <a:round/>
                      <a:headEnd type="none" w="med" len="med"/>
                      <a:tailEnd type="none" w="med" len="med"/>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w="190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94077434"/>
                  </a:ext>
                </a:extLst>
              </a:tr>
              <a:tr h="183722">
                <a:tc>
                  <a:txBody>
                    <a:bodyPr/>
                    <a:lstStyle/>
                    <a:p>
                      <a:pPr algn="l" fontAlgn="ctr"/>
                      <a:r>
                        <a:rPr lang="en-US" sz="900" b="0" i="0" u="none" strike="noStrike" baseline="30000">
                          <a:solidFill>
                            <a:srgbClr val="000000"/>
                          </a:solidFill>
                          <a:effectLst/>
                          <a:latin typeface="Calibri" panose="020F0502020204030204" pitchFamily="34" charset="0"/>
                        </a:rPr>
                        <a:t>2</a:t>
                      </a:r>
                      <a:r>
                        <a:rPr lang="en-US" sz="900" b="0" i="0" u="none" strike="noStrike">
                          <a:solidFill>
                            <a:srgbClr val="000000"/>
                          </a:solidFill>
                          <a:effectLst/>
                          <a:latin typeface="Calibri" panose="020F0502020204030204" pitchFamily="34" charset="0"/>
                        </a:rPr>
                        <a:t> EB/WB</a:t>
                      </a:r>
                    </a:p>
                  </a:txBody>
                  <a:tcPr marL="6035" marR="6035" marT="6035" marB="0" anchor="ctr">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extLst>
                  <a:ext uri="{0D108BD9-81ED-4DB2-BD59-A6C34878D82A}">
                    <a16:rowId xmlns:a16="http://schemas.microsoft.com/office/drawing/2014/main" val="1575760678"/>
                  </a:ext>
                </a:extLst>
              </a:tr>
              <a:tr h="183722">
                <a:tc>
                  <a:txBody>
                    <a:bodyPr/>
                    <a:lstStyle/>
                    <a:p>
                      <a:pPr algn="l" fontAlgn="ctr"/>
                      <a:r>
                        <a:rPr lang="en-US" sz="900" b="0" i="0" u="none" strike="noStrike" baseline="30000">
                          <a:solidFill>
                            <a:srgbClr val="000000"/>
                          </a:solidFill>
                          <a:effectLst/>
                          <a:latin typeface="Calibri" panose="020F0502020204030204" pitchFamily="34" charset="0"/>
                        </a:rPr>
                        <a:t>3</a:t>
                      </a:r>
                      <a:r>
                        <a:rPr lang="en-US" sz="900" b="0" i="0" u="none" strike="noStrike">
                          <a:solidFill>
                            <a:srgbClr val="000000"/>
                          </a:solidFill>
                          <a:effectLst/>
                          <a:latin typeface="Calibri" panose="020F0502020204030204" pitchFamily="34" charset="0"/>
                        </a:rPr>
                        <a:t> Next Signal Signs</a:t>
                      </a:r>
                    </a:p>
                  </a:txBody>
                  <a:tcPr marL="6035" marR="6035" marT="6035" marB="0" anchor="ctr">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extLst>
                  <a:ext uri="{0D108BD9-81ED-4DB2-BD59-A6C34878D82A}">
                    <a16:rowId xmlns:a16="http://schemas.microsoft.com/office/drawing/2014/main" val="1709349791"/>
                  </a:ext>
                </a:extLst>
              </a:tr>
              <a:tr h="183722">
                <a:tc>
                  <a:txBody>
                    <a:bodyPr/>
                    <a:lstStyle/>
                    <a:p>
                      <a:pPr algn="l" fontAlgn="ctr"/>
                      <a:r>
                        <a:rPr lang="en-US" sz="900" b="0" i="0" u="none" strike="noStrike" baseline="30000">
                          <a:solidFill>
                            <a:srgbClr val="000000"/>
                          </a:solidFill>
                          <a:effectLst/>
                          <a:latin typeface="Calibri" panose="020F0502020204030204" pitchFamily="34" charset="0"/>
                        </a:rPr>
                        <a:t>4</a:t>
                      </a:r>
                      <a:r>
                        <a:rPr lang="en-US" sz="900" b="0" i="0" u="none" strike="noStrike">
                          <a:solidFill>
                            <a:srgbClr val="000000"/>
                          </a:solidFill>
                          <a:effectLst/>
                          <a:latin typeface="Calibri" panose="020F0502020204030204" pitchFamily="34" charset="0"/>
                        </a:rPr>
                        <a:t> Determine the need</a:t>
                      </a:r>
                    </a:p>
                  </a:txBody>
                  <a:tcPr marL="6035" marR="6035" marT="6035" marB="0" anchor="ctr">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tc>
                  <a:txBody>
                    <a:bodyPr/>
                    <a:lstStyle/>
                    <a:p>
                      <a:pPr algn="l" fontAlgn="b"/>
                      <a:endParaRPr lang="en-US" sz="900" b="0" i="0" u="none" strike="noStrike">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tc>
                  <a:txBody>
                    <a:bodyPr/>
                    <a:lstStyle/>
                    <a:p>
                      <a:pPr algn="l" fontAlgn="b"/>
                      <a:endParaRPr lang="en-US" sz="900" b="0" i="0" u="none" strike="noStrike" dirty="0">
                        <a:solidFill>
                          <a:srgbClr val="000000"/>
                        </a:solidFill>
                        <a:effectLst/>
                        <a:latin typeface="Calibri" panose="020F0502020204030204" pitchFamily="34" charset="0"/>
                      </a:endParaRPr>
                    </a:p>
                  </a:txBody>
                  <a:tcPr marL="6035" marR="6035" marT="6035" marB="0" anchor="b">
                    <a:lnL>
                      <a:noFill/>
                    </a:lnL>
                    <a:lnR>
                      <a:noFill/>
                    </a:lnR>
                    <a:lnT>
                      <a:noFill/>
                    </a:lnT>
                    <a:lnB>
                      <a:noFill/>
                    </a:lnB>
                    <a:noFill/>
                  </a:tcPr>
                </a:tc>
                <a:extLst>
                  <a:ext uri="{0D108BD9-81ED-4DB2-BD59-A6C34878D82A}">
                    <a16:rowId xmlns:a16="http://schemas.microsoft.com/office/drawing/2014/main" val="2423345309"/>
                  </a:ext>
                </a:extLst>
              </a:tr>
            </a:tbl>
          </a:graphicData>
        </a:graphic>
      </p:graphicFrame>
    </p:spTree>
    <p:extLst>
      <p:ext uri="{BB962C8B-B14F-4D97-AF65-F5344CB8AC3E}">
        <p14:creationId xmlns:p14="http://schemas.microsoft.com/office/powerpoint/2010/main" val="24140509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b="1" dirty="0">
                <a:solidFill>
                  <a:schemeClr val="bg1"/>
                </a:solidFill>
                <a:effectLst>
                  <a:outerShdw blurRad="38100" dist="38100" dir="2700000" algn="tl">
                    <a:srgbClr val="000000">
                      <a:alpha val="43137"/>
                    </a:srgbClr>
                  </a:outerShdw>
                </a:effectLst>
              </a:rPr>
              <a:t>Powerline Rd &amp; Commercial Blvd </a:t>
            </a:r>
            <a:r>
              <a:rPr lang="de-DE" sz="3600" dirty="0">
                <a:solidFill>
                  <a:schemeClr val="bg1"/>
                </a:solidFill>
                <a:effectLst>
                  <a:outerShdw blurRad="38100" dist="38100" dir="2700000" algn="tl">
                    <a:srgbClr val="000000">
                      <a:alpha val="43137"/>
                    </a:srgbClr>
                  </a:outerShdw>
                </a:effectLst>
              </a:rPr>
              <a:t>- </a:t>
            </a:r>
            <a:r>
              <a:rPr lang="en-US" sz="3600" dirty="0">
                <a:solidFill>
                  <a:schemeClr val="bg1"/>
                </a:solidFill>
                <a:effectLst>
                  <a:outerShdw blurRad="38100" dist="38100" dir="2700000" algn="tl">
                    <a:srgbClr val="000000">
                      <a:alpha val="43137"/>
                    </a:srgbClr>
                  </a:outerShdw>
                </a:effectLst>
              </a:rPr>
              <a:t> Planned Work Program Improvements &amp; Potential Improvements Via Push Button</a:t>
            </a:r>
          </a:p>
        </p:txBody>
      </p:sp>
      <p:sp>
        <p:nvSpPr>
          <p:cNvPr id="12" name="TextBox 11">
            <a:extLst>
              <a:ext uri="{FF2B5EF4-FFF2-40B4-BE49-F238E27FC236}">
                <a16:creationId xmlns:a16="http://schemas.microsoft.com/office/drawing/2014/main" id="{036C6E08-31C2-EC1C-CE09-E03649FB3637}"/>
              </a:ext>
            </a:extLst>
          </p:cNvPr>
          <p:cNvSpPr txBox="1"/>
          <p:nvPr/>
        </p:nvSpPr>
        <p:spPr>
          <a:xfrm>
            <a:off x="118107" y="1325563"/>
            <a:ext cx="6372420" cy="6924203"/>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prstClr val="black"/>
                </a:solidFill>
                <a:latin typeface="Aptos" panose="02110004020202020204"/>
              </a:rPr>
              <a:t>Safety Study Proposed Improvements:</a:t>
            </a:r>
          </a:p>
          <a:p>
            <a:pPr>
              <a:spcBef>
                <a:spcPts val="0"/>
              </a:spcBef>
              <a:spcAft>
                <a:spcPts val="0"/>
              </a:spcAft>
            </a:pPr>
            <a:r>
              <a:rPr lang="en-US" dirty="0">
                <a:solidFill>
                  <a:prstClr val="black"/>
                </a:solidFill>
                <a:latin typeface="Aptos" panose="02110004020202020204"/>
              </a:rPr>
              <a:t>Extend all left-turn and right-turn storage lanes, Provide high emphasis crosswalks, Signal improvements (backplates, yellow reflective borders); Pedestrian Signage, Head-On crashes prevention signage (driveways).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prstClr val="black"/>
                </a:solidFill>
                <a:effectLst/>
                <a:uLnTx/>
                <a:uFillTx/>
                <a:latin typeface="Aptos" panose="02110004020202020204"/>
                <a:ea typeface="+mn-ea"/>
                <a:cs typeface="+mn-cs"/>
              </a:rPr>
              <a:t>Planned Work Program Projects:</a:t>
            </a:r>
            <a:endParaRPr lang="en-US" b="1" dirty="0">
              <a:solidFill>
                <a:prstClr val="black"/>
              </a:solidFill>
              <a:latin typeface="Aptos" panose="0211000402020202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1" dirty="0">
                <a:solidFill>
                  <a:prstClr val="black"/>
                </a:solidFill>
                <a:latin typeface="Aptos" panose="02110004020202020204"/>
              </a:rPr>
              <a:t>FM 446196</a:t>
            </a:r>
            <a:r>
              <a:rPr kumimoji="0" lang="en-US" b="1" i="0" u="none" strike="noStrike" kern="1200" cap="none" spc="0" normalizeH="0" baseline="0" noProof="0" dirty="0">
                <a:ln>
                  <a:noFill/>
                </a:ln>
                <a:solidFill>
                  <a:prstClr val="black"/>
                </a:solidFill>
                <a:effectLst/>
                <a:uLnTx/>
                <a:uFillTx/>
                <a:latin typeface="Aptos" panose="02110004020202020204"/>
                <a:ea typeface="+mn-ea"/>
                <a:cs typeface="+mn-cs"/>
              </a:rPr>
              <a:t>.1</a:t>
            </a: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 Lighting Retrofit, Pedestrian Signalization Upgrades, Replacement of detection Loops. This project will incorporate some elements from the safety study: Pedestrian Signage, </a:t>
            </a:r>
            <a:r>
              <a:rPr lang="en-US" dirty="0">
                <a:solidFill>
                  <a:prstClr val="black"/>
                </a:solidFill>
                <a:latin typeface="Aptos" panose="02110004020202020204"/>
              </a:rPr>
              <a:t>high emphasis crosswalks, Head-on crashes prevention signage (driveways)</a:t>
            </a:r>
            <a:endParaRPr kumimoji="0" lang="en-US"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prstClr val="black"/>
                </a:solidFill>
                <a:latin typeface="Aptos" panose="02110004020202020204"/>
              </a:rPr>
              <a:t>        Estimated Work Begin Date: 12/04/24</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solidFill>
                <a:prstClr val="black"/>
              </a:solidFill>
              <a:latin typeface="Aptos" panose="0211000402020202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dirty="0">
              <a:solidFill>
                <a:prstClr val="black"/>
              </a:solidFill>
              <a:latin typeface="Aptos" panose="02110004020202020204"/>
            </a:endParaRPr>
          </a:p>
          <a:p>
            <a:pPr>
              <a:lnSpc>
                <a:spcPct val="90000"/>
              </a:lnSpc>
              <a:spcBef>
                <a:spcPts val="1000"/>
              </a:spcBef>
              <a:defRPr/>
            </a:pPr>
            <a:endParaRPr lang="en-US" sz="1600" dirty="0">
              <a:solidFill>
                <a:prstClr val="black"/>
              </a:solidFill>
              <a:latin typeface="Aptos" panose="0211000402020202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600" dirty="0">
              <a:solidFill>
                <a:prstClr val="black"/>
              </a:solidFill>
              <a:latin typeface="Aptos" panose="0211000402020202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dirty="0">
              <a:solidFill>
                <a:prstClr val="black"/>
              </a:solidFill>
              <a:latin typeface="Aptos" panose="02110004020202020204"/>
            </a:endParaRPr>
          </a:p>
          <a:p>
            <a:pPr marL="457200" indent="-457200">
              <a:lnSpc>
                <a:spcPct val="90000"/>
              </a:lnSpc>
              <a:spcBef>
                <a:spcPts val="1000"/>
              </a:spcBef>
              <a:buFont typeface="Arial" panose="020B0604020202020204" pitchFamily="34" charset="0"/>
              <a:buChar char="•"/>
              <a:defRPr/>
            </a:pPr>
            <a:endParaRPr lang="en-US" sz="1600" dirty="0">
              <a:solidFill>
                <a:prstClr val="black"/>
              </a:solidFill>
              <a:latin typeface="Aptos" panose="02110004020202020204"/>
            </a:endParaRPr>
          </a:p>
          <a:p>
            <a:pPr marL="457200" indent="-457200">
              <a:lnSpc>
                <a:spcPct val="90000"/>
              </a:lnSpc>
              <a:spcBef>
                <a:spcPts val="1000"/>
              </a:spcBef>
              <a:buFont typeface="Arial" panose="020B0604020202020204" pitchFamily="34" charset="0"/>
              <a:buChar char="•"/>
              <a:defRPr/>
            </a:pPr>
            <a:endParaRPr lang="en-US" sz="1600" dirty="0">
              <a:solidFill>
                <a:prstClr val="black"/>
              </a:solidFill>
              <a:latin typeface="Aptos" panose="0211000402020202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45B31254-E611-023A-1990-B1D322B8AB3A}"/>
              </a:ext>
            </a:extLst>
          </p:cNvPr>
          <p:cNvSpPr txBox="1"/>
          <p:nvPr/>
        </p:nvSpPr>
        <p:spPr>
          <a:xfrm>
            <a:off x="6608634" y="1101189"/>
            <a:ext cx="5465259" cy="5964966"/>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solidFill>
                <a:prstClr val="black"/>
              </a:solidFill>
              <a:latin typeface="Aptos" panose="0211000402020202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1" dirty="0">
                <a:solidFill>
                  <a:prstClr val="black"/>
                </a:solidFill>
                <a:latin typeface="Aptos" panose="02110004020202020204"/>
              </a:rPr>
              <a:t>FM 441944.1 &amp; 441944.2: </a:t>
            </a:r>
            <a:r>
              <a:rPr lang="en-US" dirty="0">
                <a:solidFill>
                  <a:prstClr val="black"/>
                </a:solidFill>
                <a:latin typeface="Aptos" panose="02110004020202020204"/>
              </a:rPr>
              <a:t>Install &amp; Deploy Adaptive Traffic Controllers &amp; Vehicle Detection</a:t>
            </a:r>
          </a:p>
          <a:p>
            <a:pPr>
              <a:lnSpc>
                <a:spcPct val="90000"/>
              </a:lnSpc>
              <a:spcBef>
                <a:spcPts val="1000"/>
              </a:spcBef>
              <a:defRPr/>
            </a:pPr>
            <a:r>
              <a:rPr lang="en-US" dirty="0">
                <a:solidFill>
                  <a:prstClr val="black"/>
                </a:solidFill>
                <a:latin typeface="Aptos" panose="02110004020202020204"/>
              </a:rPr>
              <a:t>       Estimated Work Begin Date: 12/04/24</a:t>
            </a:r>
          </a:p>
          <a:p>
            <a:pPr>
              <a:lnSpc>
                <a:spcPct val="90000"/>
              </a:lnSpc>
              <a:spcBef>
                <a:spcPts val="1000"/>
              </a:spcBef>
              <a:defRPr/>
            </a:pPr>
            <a:endParaRPr lang="en-US" dirty="0">
              <a:solidFill>
                <a:prstClr val="black"/>
              </a:solidFill>
              <a:latin typeface="Aptos" panose="02110004020202020204"/>
            </a:endParaRPr>
          </a:p>
          <a:p>
            <a:pPr>
              <a:lnSpc>
                <a:spcPct val="90000"/>
              </a:lnSpc>
              <a:spcBef>
                <a:spcPts val="1000"/>
              </a:spcBef>
              <a:defRPr/>
            </a:pPr>
            <a:endParaRPr lang="en-US" sz="1600" dirty="0">
              <a:solidFill>
                <a:prstClr val="black"/>
              </a:solidFill>
              <a:latin typeface="Aptos" panose="0211000402020202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b="1" dirty="0">
                <a:solidFill>
                  <a:prstClr val="black"/>
                </a:solidFill>
                <a:latin typeface="Aptos" panose="02110004020202020204"/>
              </a:rPr>
              <a:t>FM 448408</a:t>
            </a:r>
            <a:r>
              <a:rPr kumimoji="0" lang="en-US" b="1" i="0" u="none" strike="noStrike" kern="1200" cap="none" spc="0" normalizeH="0" baseline="0" noProof="0" dirty="0">
                <a:ln>
                  <a:noFill/>
                </a:ln>
                <a:solidFill>
                  <a:prstClr val="black"/>
                </a:solidFill>
                <a:effectLst/>
                <a:uLnTx/>
                <a:uFillTx/>
                <a:latin typeface="Aptos" panose="02110004020202020204"/>
                <a:ea typeface="+mn-ea"/>
                <a:cs typeface="+mn-cs"/>
              </a:rPr>
              <a:t>.1</a:t>
            </a:r>
            <a:r>
              <a:rPr kumimoji="0" lang="en-US" b="0" i="0" u="none" strike="noStrike" kern="1200" cap="none" spc="0" normalizeH="0" baseline="0" noProof="0" dirty="0">
                <a:ln>
                  <a:noFill/>
                </a:ln>
                <a:solidFill>
                  <a:prstClr val="black"/>
                </a:solidFill>
                <a:effectLst/>
                <a:uLnTx/>
                <a:uFillTx/>
                <a:latin typeface="Aptos" panose="02110004020202020204"/>
                <a:ea typeface="+mn-ea"/>
                <a:cs typeface="+mn-cs"/>
              </a:rPr>
              <a:t>: </a:t>
            </a:r>
            <a:r>
              <a:rPr lang="en-US" dirty="0">
                <a:solidFill>
                  <a:prstClr val="black"/>
                </a:solidFill>
                <a:latin typeface="Aptos" panose="02110004020202020204"/>
              </a:rPr>
              <a:t>The resurfacing project along Commercial Blvd excludes this intersection for now. However, its boundaries may expand pending safety funding to extend all left-turn and right-turn storage lanes as recommended in the safety report.       </a:t>
            </a:r>
          </a:p>
          <a:p>
            <a:pPr marR="0" lvl="0" algn="l" defTabSz="914400" rtl="0" eaLnBrk="1" fontAlgn="auto" latinLnBrk="0" hangingPunct="1">
              <a:lnSpc>
                <a:spcPct val="90000"/>
              </a:lnSpc>
              <a:spcBef>
                <a:spcPts val="1000"/>
              </a:spcBef>
              <a:spcAft>
                <a:spcPts val="0"/>
              </a:spcAft>
              <a:buClrTx/>
              <a:buSzTx/>
              <a:tabLst/>
              <a:defRPr/>
            </a:pPr>
            <a:r>
              <a:rPr lang="en-US" dirty="0">
                <a:solidFill>
                  <a:prstClr val="black"/>
                </a:solidFill>
                <a:latin typeface="Aptos" panose="02110004020202020204"/>
              </a:rPr>
              <a:t>       Estimated Work Begin Date: 10/14/25</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600" dirty="0">
              <a:solidFill>
                <a:prstClr val="black"/>
              </a:solidFill>
              <a:latin typeface="Aptos" panose="0211000402020202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1600" dirty="0">
              <a:solidFill>
                <a:prstClr val="black"/>
              </a:solidFill>
              <a:latin typeface="Aptos" panose="02110004020202020204"/>
            </a:endParaRPr>
          </a:p>
          <a:p>
            <a:pPr marL="457200" indent="-457200">
              <a:lnSpc>
                <a:spcPct val="90000"/>
              </a:lnSpc>
              <a:spcBef>
                <a:spcPts val="1000"/>
              </a:spcBef>
              <a:buFont typeface="Arial" panose="020B0604020202020204" pitchFamily="34" charset="0"/>
              <a:buChar char="•"/>
              <a:defRPr/>
            </a:pPr>
            <a:endParaRPr lang="en-US" sz="1600" dirty="0">
              <a:solidFill>
                <a:prstClr val="black"/>
              </a:solidFill>
              <a:latin typeface="Aptos" panose="02110004020202020204"/>
            </a:endParaRPr>
          </a:p>
          <a:p>
            <a:pPr marL="457200" indent="-457200">
              <a:lnSpc>
                <a:spcPct val="90000"/>
              </a:lnSpc>
              <a:spcBef>
                <a:spcPts val="1000"/>
              </a:spcBef>
              <a:buFont typeface="Arial" panose="020B0604020202020204" pitchFamily="34" charset="0"/>
              <a:buChar char="•"/>
              <a:defRPr/>
            </a:pPr>
            <a:endParaRPr lang="en-US" sz="1600" dirty="0">
              <a:solidFill>
                <a:prstClr val="black"/>
              </a:solidFill>
              <a:latin typeface="Aptos" panose="0211000402020202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27743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What is STRIDES 2 Zero?</a:t>
            </a:r>
          </a:p>
        </p:txBody>
      </p:sp>
      <p:sp>
        <p:nvSpPr>
          <p:cNvPr id="7" name="Rectangle 6">
            <a:extLst>
              <a:ext uri="{FF2B5EF4-FFF2-40B4-BE49-F238E27FC236}">
                <a16:creationId xmlns:a16="http://schemas.microsoft.com/office/drawing/2014/main" id="{89020347-F5AD-4BA6-9BC3-977D04A58D47}"/>
              </a:ext>
            </a:extLst>
          </p:cNvPr>
          <p:cNvSpPr/>
          <p:nvPr/>
        </p:nvSpPr>
        <p:spPr>
          <a:xfrm>
            <a:off x="7018977" y="3551071"/>
            <a:ext cx="4623662" cy="1323439"/>
          </a:xfrm>
          <a:prstGeom prst="rect">
            <a:avLst/>
          </a:prstGeom>
          <a:solidFill>
            <a:srgbClr val="1F4284"/>
          </a:solidFill>
          <a:ln>
            <a:solidFill>
              <a:srgbClr val="1C3A79"/>
            </a:solidFill>
          </a:ln>
        </p:spPr>
        <p:txBody>
          <a:bodyPr wrap="square">
            <a:spAutoFit/>
          </a:bodyPr>
          <a:lstStyle/>
          <a:p>
            <a:pPr algn="ctr"/>
            <a:r>
              <a:rPr lang="en-US" sz="2000" b="1" dirty="0">
                <a:solidFill>
                  <a:schemeClr val="bg1"/>
                </a:solidFill>
                <a:latin typeface="Arial" panose="020B0604020202020204" pitchFamily="34" charset="0"/>
                <a:cs typeface="Arial" panose="020B0604020202020204" pitchFamily="34" charset="0"/>
              </a:rPr>
              <a:t>STRIDES 2 Zero</a:t>
            </a:r>
          </a:p>
          <a:p>
            <a:pPr algn="ctr"/>
            <a:r>
              <a:rPr lang="en-US" sz="2000" dirty="0">
                <a:solidFill>
                  <a:schemeClr val="bg1"/>
                </a:solidFill>
                <a:latin typeface="Arial" panose="020B0604020202020204" pitchFamily="34" charset="0"/>
                <a:cs typeface="Arial" panose="020B0604020202020204" pitchFamily="34" charset="0"/>
              </a:rPr>
              <a:t>State Traffic Roadway and Intersection Data Evaluation System Toward Zero Fatalities and Serious Injuries</a:t>
            </a:r>
          </a:p>
        </p:txBody>
      </p:sp>
      <p:pic>
        <p:nvPicPr>
          <p:cNvPr id="8" name="Picture 2">
            <a:extLst>
              <a:ext uri="{FF2B5EF4-FFF2-40B4-BE49-F238E27FC236}">
                <a16:creationId xmlns:a16="http://schemas.microsoft.com/office/drawing/2014/main" id="{0359B3A7-F4E9-B30E-F6E3-BA8769B8A4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11464"/>
          <a:stretch/>
        </p:blipFill>
        <p:spPr bwMode="auto">
          <a:xfrm>
            <a:off x="7018977" y="1962953"/>
            <a:ext cx="4452607" cy="147761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321EB4F-F011-35F8-A59A-BAF70825FF1E}"/>
              </a:ext>
            </a:extLst>
          </p:cNvPr>
          <p:cNvSpPr/>
          <p:nvPr/>
        </p:nvSpPr>
        <p:spPr>
          <a:xfrm>
            <a:off x="398953" y="1496218"/>
            <a:ext cx="6204189" cy="4985980"/>
          </a:xfrm>
          <a:prstGeom prst="rect">
            <a:avLst/>
          </a:prstGeom>
        </p:spPr>
        <p:txBody>
          <a:bodyPr wrap="square" anchor="t">
            <a:spAutoFit/>
          </a:bodyPr>
          <a:lstStyle/>
          <a:p>
            <a:pPr marL="285750" indent="-285750">
              <a:spcBef>
                <a:spcPts val="600"/>
              </a:spcBef>
              <a:buFont typeface="Arial" panose="020B0604020202020204" pitchFamily="34" charset="0"/>
              <a:buChar char="•"/>
            </a:pPr>
            <a:r>
              <a:rPr lang="en-US" sz="2800" dirty="0">
                <a:cs typeface="Arial" panose="020B0604020202020204" pitchFamily="34" charset="0"/>
              </a:rPr>
              <a:t>An initiative managed by FDOT Traffic Engineering and Operations Office in collaboration with Safety Office  toward the goal of zero fatalities and serious injuries on our roadways</a:t>
            </a:r>
          </a:p>
          <a:p>
            <a:pPr marL="285750" indent="-285750">
              <a:spcBef>
                <a:spcPts val="600"/>
              </a:spcBef>
              <a:buFont typeface="Arial" panose="020B0604020202020204" pitchFamily="34" charset="0"/>
              <a:buChar char="•"/>
            </a:pPr>
            <a:r>
              <a:rPr lang="en-US" sz="2800" dirty="0">
                <a:cs typeface="Arial" panose="020B0604020202020204" pitchFamily="34" charset="0"/>
              </a:rPr>
              <a:t>Enhance highway safety management practices in Florida through data-driven process</a:t>
            </a:r>
          </a:p>
          <a:p>
            <a:pPr marL="285750" indent="-285750">
              <a:spcBef>
                <a:spcPts val="600"/>
              </a:spcBef>
              <a:buFont typeface="Arial" panose="020B0604020202020204" pitchFamily="34" charset="0"/>
              <a:buChar char="•"/>
            </a:pPr>
            <a:r>
              <a:rPr lang="en-US" sz="2800" dirty="0">
                <a:cs typeface="Arial" panose="020B0604020202020204" pitchFamily="34" charset="0"/>
              </a:rPr>
              <a:t>Provide engineering-based safety solutions for different transportation facilities and modes</a:t>
            </a:r>
          </a:p>
        </p:txBody>
      </p:sp>
    </p:spTree>
    <p:extLst>
      <p:ext uri="{BB962C8B-B14F-4D97-AF65-F5344CB8AC3E}">
        <p14:creationId xmlns:p14="http://schemas.microsoft.com/office/powerpoint/2010/main" val="26233686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600" b="1" dirty="0">
                <a:solidFill>
                  <a:schemeClr val="bg1"/>
                </a:solidFill>
                <a:effectLst>
                  <a:outerShdw blurRad="38100" dist="38100" dir="2700000" algn="tl">
                    <a:srgbClr val="000000">
                      <a:alpha val="43137"/>
                    </a:srgbClr>
                  </a:outerShdw>
                </a:effectLst>
              </a:rPr>
              <a:t>Powerline Rd &amp; Commercial Blvd </a:t>
            </a:r>
            <a:r>
              <a:rPr lang="de-DE" sz="3600" dirty="0">
                <a:solidFill>
                  <a:schemeClr val="bg1"/>
                </a:solidFill>
                <a:effectLst>
                  <a:outerShdw blurRad="38100" dist="38100" dir="2700000" algn="tl">
                    <a:srgbClr val="000000">
                      <a:alpha val="43137"/>
                    </a:srgbClr>
                  </a:outerShdw>
                </a:effectLst>
              </a:rPr>
              <a:t>- </a:t>
            </a:r>
            <a:r>
              <a:rPr lang="en-US" sz="3600" dirty="0">
                <a:solidFill>
                  <a:schemeClr val="bg1"/>
                </a:solidFill>
                <a:effectLst>
                  <a:outerShdw blurRad="38100" dist="38100" dir="2700000" algn="tl">
                    <a:srgbClr val="000000">
                      <a:alpha val="43137"/>
                    </a:srgbClr>
                  </a:outerShdw>
                </a:effectLst>
              </a:rPr>
              <a:t> Planned Work Program Improvements</a:t>
            </a:r>
          </a:p>
        </p:txBody>
      </p:sp>
      <p:pic>
        <p:nvPicPr>
          <p:cNvPr id="8" name="Picture 7">
            <a:extLst>
              <a:ext uri="{FF2B5EF4-FFF2-40B4-BE49-F238E27FC236}">
                <a16:creationId xmlns:a16="http://schemas.microsoft.com/office/drawing/2014/main" id="{7F7BE886-E9FC-9537-B85F-B222DECBDFCE}"/>
              </a:ext>
            </a:extLst>
          </p:cNvPr>
          <p:cNvPicPr>
            <a:picLocks noChangeAspect="1"/>
          </p:cNvPicPr>
          <p:nvPr/>
        </p:nvPicPr>
        <p:blipFill>
          <a:blip r:embed="rId4"/>
          <a:stretch>
            <a:fillRect/>
          </a:stretch>
        </p:blipFill>
        <p:spPr>
          <a:xfrm>
            <a:off x="274863" y="2006820"/>
            <a:ext cx="5865541" cy="3932364"/>
          </a:xfrm>
          <a:prstGeom prst="rect">
            <a:avLst/>
          </a:prstGeom>
        </p:spPr>
      </p:pic>
      <p:sp>
        <p:nvSpPr>
          <p:cNvPr id="13" name="TextBox 12">
            <a:extLst>
              <a:ext uri="{FF2B5EF4-FFF2-40B4-BE49-F238E27FC236}">
                <a16:creationId xmlns:a16="http://schemas.microsoft.com/office/drawing/2014/main" id="{99F9C5B4-C10D-1C75-BBEA-A116F3F88688}"/>
              </a:ext>
            </a:extLst>
          </p:cNvPr>
          <p:cNvSpPr txBox="1"/>
          <p:nvPr/>
        </p:nvSpPr>
        <p:spPr>
          <a:xfrm>
            <a:off x="5472460" y="1531062"/>
            <a:ext cx="1664320" cy="35561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b="1" dirty="0">
                <a:solidFill>
                  <a:prstClr val="black"/>
                </a:solidFill>
                <a:latin typeface="Aptos" panose="02110004020202020204"/>
              </a:rPr>
              <a:t>FM 446196.1</a:t>
            </a:r>
          </a:p>
        </p:txBody>
      </p:sp>
      <p:pic>
        <p:nvPicPr>
          <p:cNvPr id="15" name="Picture 14">
            <a:extLst>
              <a:ext uri="{FF2B5EF4-FFF2-40B4-BE49-F238E27FC236}">
                <a16:creationId xmlns:a16="http://schemas.microsoft.com/office/drawing/2014/main" id="{FEAC963C-9419-DA77-6A3B-AD3E61B1DEB7}"/>
              </a:ext>
            </a:extLst>
          </p:cNvPr>
          <p:cNvPicPr>
            <a:picLocks noChangeAspect="1"/>
          </p:cNvPicPr>
          <p:nvPr/>
        </p:nvPicPr>
        <p:blipFill>
          <a:blip r:embed="rId5"/>
          <a:stretch>
            <a:fillRect/>
          </a:stretch>
        </p:blipFill>
        <p:spPr>
          <a:xfrm>
            <a:off x="6221514" y="2006821"/>
            <a:ext cx="5865540" cy="3932364"/>
          </a:xfrm>
          <a:prstGeom prst="rect">
            <a:avLst/>
          </a:prstGeom>
        </p:spPr>
      </p:pic>
    </p:spTree>
    <p:extLst>
      <p:ext uri="{BB962C8B-B14F-4D97-AF65-F5344CB8AC3E}">
        <p14:creationId xmlns:p14="http://schemas.microsoft.com/office/powerpoint/2010/main" val="2854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Implementation Advantages/ Challenges</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7" y="1403809"/>
            <a:ext cx="5181600" cy="4665149"/>
          </a:xfrm>
        </p:spPr>
        <p:txBody>
          <a:bodyPr>
            <a:normAutofit/>
          </a:bodyPr>
          <a:lstStyle/>
          <a:p>
            <a:pPr marL="0" indent="0">
              <a:buNone/>
            </a:pPr>
            <a:r>
              <a:rPr lang="en-US" sz="3200" b="1" dirty="0"/>
              <a:t>Advantages</a:t>
            </a:r>
            <a:endParaRPr lang="en-US" b="1"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Safety benefit achieved through quick implementation of short-term improvements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Consistent application of potential countermeasures (less deviation from driver expectancy)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Collaboration - shared responsibility for Safety</a:t>
            </a:r>
          </a:p>
          <a:p>
            <a:endParaRPr lang="en-US" dirty="0"/>
          </a:p>
        </p:txBody>
      </p:sp>
      <p:sp>
        <p:nvSpPr>
          <p:cNvPr id="6" name="Content Placeholder 5">
            <a:extLst>
              <a:ext uri="{FF2B5EF4-FFF2-40B4-BE49-F238E27FC236}">
                <a16:creationId xmlns:a16="http://schemas.microsoft.com/office/drawing/2014/main" id="{19AF07F0-2A1F-74FF-CB9A-330FC4CF19BA}"/>
              </a:ext>
            </a:extLst>
          </p:cNvPr>
          <p:cNvSpPr>
            <a:spLocks noGrp="1"/>
          </p:cNvSpPr>
          <p:nvPr>
            <p:ph sz="half" idx="2"/>
          </p:nvPr>
        </p:nvSpPr>
        <p:spPr>
          <a:xfrm>
            <a:off x="6391893" y="1400193"/>
            <a:ext cx="5181600" cy="4548619"/>
          </a:xfrm>
        </p:spPr>
        <p:txBody>
          <a:bodyPr>
            <a:normAutofit/>
          </a:bodyPr>
          <a:lstStyle/>
          <a:p>
            <a:pPr marL="0" indent="0">
              <a:buNone/>
            </a:pPr>
            <a:r>
              <a:rPr lang="en-US" sz="3200" b="1" dirty="0"/>
              <a:t>Challenges</a:t>
            </a:r>
            <a:endParaRPr lang="en-US" b="1"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ROW and Budget limitations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Improvements through programmed projects may take longer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Need for additional analysis/feasibility studies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39244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553570" y="1466601"/>
            <a:ext cx="11084859" cy="4548569"/>
          </a:xfrm>
        </p:spPr>
        <p:txBody>
          <a:bodyPr>
            <a:normAutofit/>
          </a:bodyPr>
          <a:lstStyle/>
          <a:p>
            <a:pPr>
              <a:lnSpc>
                <a:spcPct val="100000"/>
              </a:lnSpc>
              <a:spcBef>
                <a:spcPts val="600"/>
              </a:spcBef>
              <a:spcAft>
                <a:spcPts val="600"/>
              </a:spcAft>
            </a:pPr>
            <a:r>
              <a:rPr lang="en-US" sz="3200" dirty="0"/>
              <a:t>Presentation Outline</a:t>
            </a:r>
          </a:p>
          <a:p>
            <a:pPr lvl="1">
              <a:lnSpc>
                <a:spcPct val="100000"/>
              </a:lnSpc>
              <a:spcBef>
                <a:spcPts val="600"/>
              </a:spcBef>
              <a:spcAft>
                <a:spcPts val="600"/>
              </a:spcAft>
            </a:pPr>
            <a:r>
              <a:rPr lang="en-US" sz="2800" dirty="0"/>
              <a:t>Four intersections along SR 934/NW 79th St</a:t>
            </a:r>
          </a:p>
          <a:p>
            <a:pPr lvl="1">
              <a:lnSpc>
                <a:spcPct val="100000"/>
              </a:lnSpc>
              <a:spcBef>
                <a:spcPts val="600"/>
              </a:spcBef>
              <a:spcAft>
                <a:spcPts val="600"/>
              </a:spcAft>
            </a:pPr>
            <a:r>
              <a:rPr lang="en-US" sz="2800" dirty="0"/>
              <a:t>Background, Implementation, and Challenges</a:t>
            </a:r>
          </a:p>
          <a:p>
            <a:endParaRPr lang="en-US" sz="3200"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0" y="-73938"/>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District 6 STRIDES 2 Zero Implementation</a:t>
            </a:r>
            <a:endParaRPr lang="en-US" dirty="0">
              <a:solidFill>
                <a:schemeClr val="bg1"/>
              </a:solidFill>
              <a:effectLst>
                <a:outerShdw blurRad="38100" dist="38100" dir="2700000" algn="tl">
                  <a:srgbClr val="000000">
                    <a:alpha val="43137"/>
                  </a:srgbClr>
                </a:outerShdw>
              </a:effectLst>
            </a:endParaRPr>
          </a:p>
        </p:txBody>
      </p:sp>
      <p:grpSp>
        <p:nvGrpSpPr>
          <p:cNvPr id="32" name="Group 31">
            <a:extLst>
              <a:ext uri="{FF2B5EF4-FFF2-40B4-BE49-F238E27FC236}">
                <a16:creationId xmlns:a16="http://schemas.microsoft.com/office/drawing/2014/main" id="{84E342F7-A4EB-5995-9C73-8A067290488B}"/>
              </a:ext>
            </a:extLst>
          </p:cNvPr>
          <p:cNvGrpSpPr/>
          <p:nvPr/>
        </p:nvGrpSpPr>
        <p:grpSpPr>
          <a:xfrm>
            <a:off x="447707" y="3607240"/>
            <a:ext cx="11190722" cy="2228205"/>
            <a:chOff x="447707" y="3607240"/>
            <a:chExt cx="11190722" cy="2228205"/>
          </a:xfrm>
        </p:grpSpPr>
        <p:pic>
          <p:nvPicPr>
            <p:cNvPr id="7" name="Picture 6">
              <a:extLst>
                <a:ext uri="{FF2B5EF4-FFF2-40B4-BE49-F238E27FC236}">
                  <a16:creationId xmlns:a16="http://schemas.microsoft.com/office/drawing/2014/main" id="{21F09F87-5707-DED0-C237-3D921B0880C5}"/>
                </a:ext>
              </a:extLst>
            </p:cNvPr>
            <p:cNvPicPr>
              <a:picLocks noChangeAspect="1"/>
            </p:cNvPicPr>
            <p:nvPr/>
          </p:nvPicPr>
          <p:blipFill>
            <a:blip r:embed="rId3"/>
            <a:stretch>
              <a:fillRect/>
            </a:stretch>
          </p:blipFill>
          <p:spPr>
            <a:xfrm>
              <a:off x="447707" y="4346091"/>
              <a:ext cx="11190722" cy="1489354"/>
            </a:xfrm>
            <a:prstGeom prst="rect">
              <a:avLst/>
            </a:prstGeom>
          </p:spPr>
        </p:pic>
        <p:cxnSp>
          <p:nvCxnSpPr>
            <p:cNvPr id="16" name="Straight Arrow Connector 15">
              <a:extLst>
                <a:ext uri="{FF2B5EF4-FFF2-40B4-BE49-F238E27FC236}">
                  <a16:creationId xmlns:a16="http://schemas.microsoft.com/office/drawing/2014/main" id="{96B9D8CD-EA1A-5994-E53C-A792CB95B31B}"/>
                </a:ext>
              </a:extLst>
            </p:cNvPr>
            <p:cNvCxnSpPr>
              <a:cxnSpLocks/>
            </p:cNvCxnSpPr>
            <p:nvPr/>
          </p:nvCxnSpPr>
          <p:spPr>
            <a:xfrm flipH="1">
              <a:off x="1509275" y="4041285"/>
              <a:ext cx="753626" cy="1128434"/>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a:extLst>
                <a:ext uri="{FF2B5EF4-FFF2-40B4-BE49-F238E27FC236}">
                  <a16:creationId xmlns:a16="http://schemas.microsoft.com/office/drawing/2014/main" id="{0A784108-B8A9-CDCF-D62D-E76893499205}"/>
                </a:ext>
              </a:extLst>
            </p:cNvPr>
            <p:cNvCxnSpPr>
              <a:cxnSpLocks/>
            </p:cNvCxnSpPr>
            <p:nvPr/>
          </p:nvCxnSpPr>
          <p:spPr>
            <a:xfrm>
              <a:off x="8208945" y="3970634"/>
              <a:ext cx="235824" cy="9144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8" name="Oval 17">
              <a:extLst>
                <a:ext uri="{FF2B5EF4-FFF2-40B4-BE49-F238E27FC236}">
                  <a16:creationId xmlns:a16="http://schemas.microsoft.com/office/drawing/2014/main" id="{77734728-5267-6F5F-CFC2-8EDB7CBD2E64}"/>
                </a:ext>
              </a:extLst>
            </p:cNvPr>
            <p:cNvSpPr/>
            <p:nvPr/>
          </p:nvSpPr>
          <p:spPr>
            <a:xfrm>
              <a:off x="1288211" y="5169719"/>
              <a:ext cx="221064" cy="184660"/>
            </a:xfrm>
            <a:prstGeom prst="ellipse">
              <a:avLst/>
            </a:prstGeom>
            <a:solidFill>
              <a:srgbClr val="2AFD1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0DFBC75-082E-F6D2-4422-56F96E854401}"/>
                </a:ext>
              </a:extLst>
            </p:cNvPr>
            <p:cNvSpPr/>
            <p:nvPr/>
          </p:nvSpPr>
          <p:spPr>
            <a:xfrm>
              <a:off x="8353669" y="4934684"/>
              <a:ext cx="221064" cy="184660"/>
            </a:xfrm>
            <a:prstGeom prst="ellipse">
              <a:avLst/>
            </a:prstGeom>
            <a:solidFill>
              <a:srgbClr val="2AFD1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9C5047-6B5D-2FC5-E48D-FDF595397463}"/>
                </a:ext>
              </a:extLst>
            </p:cNvPr>
            <p:cNvSpPr/>
            <p:nvPr/>
          </p:nvSpPr>
          <p:spPr>
            <a:xfrm>
              <a:off x="10221752" y="4906108"/>
              <a:ext cx="221064" cy="184660"/>
            </a:xfrm>
            <a:prstGeom prst="ellipse">
              <a:avLst/>
            </a:prstGeom>
            <a:solidFill>
              <a:srgbClr val="2AFD1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598B66F-CE44-7454-A3DA-903DCDA72E0C}"/>
                </a:ext>
              </a:extLst>
            </p:cNvPr>
            <p:cNvCxnSpPr>
              <a:cxnSpLocks/>
            </p:cNvCxnSpPr>
            <p:nvPr/>
          </p:nvCxnSpPr>
          <p:spPr>
            <a:xfrm flipH="1">
              <a:off x="10344822" y="3952682"/>
              <a:ext cx="174068" cy="914400"/>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
          <p:nvSpPr>
            <p:cNvPr id="22" name="TextBox 21">
              <a:extLst>
                <a:ext uri="{FF2B5EF4-FFF2-40B4-BE49-F238E27FC236}">
                  <a16:creationId xmlns:a16="http://schemas.microsoft.com/office/drawing/2014/main" id="{ED719371-8228-E091-4A4B-27D13AD3CF22}"/>
                </a:ext>
              </a:extLst>
            </p:cNvPr>
            <p:cNvSpPr txBox="1"/>
            <p:nvPr/>
          </p:nvSpPr>
          <p:spPr>
            <a:xfrm>
              <a:off x="1673110" y="3607240"/>
              <a:ext cx="2179123" cy="369332"/>
            </a:xfrm>
            <a:prstGeom prst="rect">
              <a:avLst/>
            </a:prstGeom>
            <a:noFill/>
          </p:spPr>
          <p:txBody>
            <a:bodyPr wrap="none" rtlCol="0">
              <a:spAutoFit/>
            </a:bodyPr>
            <a:lstStyle/>
            <a:p>
              <a:r>
                <a:rPr lang="en-US" dirty="0"/>
                <a:t>SR 934 &amp; NW 27 Ave</a:t>
              </a:r>
            </a:p>
          </p:txBody>
        </p:sp>
        <p:sp>
          <p:nvSpPr>
            <p:cNvPr id="23" name="TextBox 22">
              <a:extLst>
                <a:ext uri="{FF2B5EF4-FFF2-40B4-BE49-F238E27FC236}">
                  <a16:creationId xmlns:a16="http://schemas.microsoft.com/office/drawing/2014/main" id="{64CD0BF4-66D3-D20B-EC63-A0CB186C74A8}"/>
                </a:ext>
              </a:extLst>
            </p:cNvPr>
            <p:cNvSpPr txBox="1"/>
            <p:nvPr/>
          </p:nvSpPr>
          <p:spPr>
            <a:xfrm>
              <a:off x="7138216" y="3607240"/>
              <a:ext cx="2055691" cy="369332"/>
            </a:xfrm>
            <a:prstGeom prst="rect">
              <a:avLst/>
            </a:prstGeom>
            <a:noFill/>
          </p:spPr>
          <p:txBody>
            <a:bodyPr wrap="none" rtlCol="0">
              <a:spAutoFit/>
            </a:bodyPr>
            <a:lstStyle/>
            <a:p>
              <a:r>
                <a:rPr lang="en-US" dirty="0"/>
                <a:t>SR 934 &amp; NW 9 Ave</a:t>
              </a:r>
            </a:p>
          </p:txBody>
        </p:sp>
        <p:sp>
          <p:nvSpPr>
            <p:cNvPr id="25" name="TextBox 24">
              <a:extLst>
                <a:ext uri="{FF2B5EF4-FFF2-40B4-BE49-F238E27FC236}">
                  <a16:creationId xmlns:a16="http://schemas.microsoft.com/office/drawing/2014/main" id="{91752047-229F-AAC5-BA17-D664A0E9712C}"/>
                </a:ext>
              </a:extLst>
            </p:cNvPr>
            <p:cNvSpPr txBox="1"/>
            <p:nvPr/>
          </p:nvSpPr>
          <p:spPr>
            <a:xfrm>
              <a:off x="9472614" y="3607240"/>
              <a:ext cx="2055691" cy="369332"/>
            </a:xfrm>
            <a:prstGeom prst="rect">
              <a:avLst/>
            </a:prstGeom>
            <a:noFill/>
          </p:spPr>
          <p:txBody>
            <a:bodyPr wrap="none" rtlCol="0">
              <a:spAutoFit/>
            </a:bodyPr>
            <a:lstStyle/>
            <a:p>
              <a:r>
                <a:rPr lang="en-US" dirty="0"/>
                <a:t>SR 934 &amp; NW 4 Ave</a:t>
              </a:r>
            </a:p>
          </p:txBody>
        </p:sp>
      </p:grpSp>
      <p:sp>
        <p:nvSpPr>
          <p:cNvPr id="2" name="Oval 1">
            <a:extLst>
              <a:ext uri="{FF2B5EF4-FFF2-40B4-BE49-F238E27FC236}">
                <a16:creationId xmlns:a16="http://schemas.microsoft.com/office/drawing/2014/main" id="{CB9FFD6C-2DB7-96C6-2DF6-03F855440FCA}"/>
              </a:ext>
            </a:extLst>
          </p:cNvPr>
          <p:cNvSpPr/>
          <p:nvPr/>
        </p:nvSpPr>
        <p:spPr>
          <a:xfrm>
            <a:off x="5125391" y="5027014"/>
            <a:ext cx="221064" cy="184660"/>
          </a:xfrm>
          <a:prstGeom prst="ellipse">
            <a:avLst/>
          </a:prstGeom>
          <a:solidFill>
            <a:srgbClr val="2AFD1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678E75B-5E66-AA4D-9A3F-90A3D36634DC}"/>
              </a:ext>
            </a:extLst>
          </p:cNvPr>
          <p:cNvSpPr txBox="1"/>
          <p:nvPr/>
        </p:nvSpPr>
        <p:spPr>
          <a:xfrm>
            <a:off x="4256893" y="3612329"/>
            <a:ext cx="2179123" cy="369332"/>
          </a:xfrm>
          <a:prstGeom prst="rect">
            <a:avLst/>
          </a:prstGeom>
          <a:noFill/>
        </p:spPr>
        <p:txBody>
          <a:bodyPr wrap="none" rtlCol="0">
            <a:spAutoFit/>
          </a:bodyPr>
          <a:lstStyle/>
          <a:p>
            <a:r>
              <a:rPr lang="en-US" dirty="0"/>
              <a:t>SR 934 &amp; NW 17 Ave</a:t>
            </a:r>
          </a:p>
        </p:txBody>
      </p:sp>
      <p:cxnSp>
        <p:nvCxnSpPr>
          <p:cNvPr id="11" name="Straight Arrow Connector 10">
            <a:extLst>
              <a:ext uri="{FF2B5EF4-FFF2-40B4-BE49-F238E27FC236}">
                <a16:creationId xmlns:a16="http://schemas.microsoft.com/office/drawing/2014/main" id="{2D88574B-D84F-15F6-BC4B-1DC78155456B}"/>
              </a:ext>
            </a:extLst>
          </p:cNvPr>
          <p:cNvCxnSpPr>
            <a:cxnSpLocks/>
            <a:stCxn id="8" idx="2"/>
            <a:endCxn id="2" idx="0"/>
          </p:cNvCxnSpPr>
          <p:nvPr/>
        </p:nvCxnSpPr>
        <p:spPr>
          <a:xfrm flipH="1">
            <a:off x="5235923" y="3981661"/>
            <a:ext cx="110532" cy="1045353"/>
          </a:xfrm>
          <a:prstGeom prst="straightConnector1">
            <a:avLst/>
          </a:prstGeom>
          <a:ln w="57150">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9085077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439270" y="1380127"/>
            <a:ext cx="11084859" cy="4895451"/>
          </a:xfrm>
        </p:spPr>
        <p:txBody>
          <a:bodyPr>
            <a:noAutofit/>
          </a:bodyPr>
          <a:lstStyle/>
          <a:p>
            <a:pPr>
              <a:lnSpc>
                <a:spcPct val="100000"/>
              </a:lnSpc>
              <a:spcBef>
                <a:spcPts val="600"/>
              </a:spcBef>
              <a:spcAft>
                <a:spcPts val="600"/>
              </a:spcAft>
            </a:pPr>
            <a:r>
              <a:rPr lang="en-US" sz="2400" dirty="0"/>
              <a:t>Originally, the Department programmed a RRR project along SR 934/NW 79 Street from NW 25 Avenue to NW 1 Place under FM 410646-4</a:t>
            </a:r>
          </a:p>
          <a:p>
            <a:pPr>
              <a:lnSpc>
                <a:spcPct val="100000"/>
              </a:lnSpc>
              <a:spcBef>
                <a:spcPts val="600"/>
              </a:spcBef>
              <a:spcAft>
                <a:spcPts val="600"/>
              </a:spcAft>
            </a:pPr>
            <a:r>
              <a:rPr lang="en-US" sz="2400" dirty="0"/>
              <a:t>Back in fiscal year 2019 a RRR Safety Review was performed and discovered a pattern of pedestrian and bicyclist crashes occurring at some of the intersection within the corridor.</a:t>
            </a:r>
          </a:p>
          <a:p>
            <a:pPr>
              <a:lnSpc>
                <a:spcPct val="100000"/>
              </a:lnSpc>
              <a:spcBef>
                <a:spcPts val="600"/>
              </a:spcBef>
              <a:spcAft>
                <a:spcPts val="600"/>
              </a:spcAft>
            </a:pPr>
            <a:r>
              <a:rPr lang="en-US" sz="2400" dirty="0"/>
              <a:t>After an additional safety study was conducted, all safety improvements were presented and approved to be under FM 410646-7.</a:t>
            </a:r>
          </a:p>
          <a:p>
            <a:pPr>
              <a:lnSpc>
                <a:spcPct val="100000"/>
              </a:lnSpc>
              <a:spcBef>
                <a:spcPts val="600"/>
              </a:spcBef>
              <a:spcAft>
                <a:spcPts val="600"/>
              </a:spcAft>
            </a:pPr>
            <a:r>
              <a:rPr lang="en-US" sz="2400" dirty="0"/>
              <a:t>When Safe Strides to Zero began, one of the intersections on the list provided by Central Office was along NW 79 Street at NW 27 Avenue, and at NW 17 Avenue.</a:t>
            </a:r>
          </a:p>
          <a:p>
            <a:pPr>
              <a:lnSpc>
                <a:spcPct val="100000"/>
              </a:lnSpc>
              <a:spcBef>
                <a:spcPts val="600"/>
              </a:spcBef>
              <a:spcAft>
                <a:spcPts val="600"/>
              </a:spcAft>
            </a:pPr>
            <a:r>
              <a:rPr lang="en-US" sz="2400" dirty="0"/>
              <a:t>An additional study for SS2Z was conducted in 2021, and those improvements were presented and approved to be added to the scope of the safety project FM 410646-7.</a:t>
            </a:r>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Arial" panose="020B0604020202020204" pitchFamily="34" charset="0"/>
                <a:cs typeface="Arial" panose="020B0604020202020204" pitchFamily="34" charset="0"/>
              </a:rPr>
              <a:t>History</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987254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8869911" y="-73938"/>
            <a:ext cx="3047223"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SR 934 and NW 17 Avenue</a:t>
            </a:r>
          </a:p>
        </p:txBody>
      </p:sp>
      <p:grpSp>
        <p:nvGrpSpPr>
          <p:cNvPr id="2" name="Group 1">
            <a:extLst>
              <a:ext uri="{FF2B5EF4-FFF2-40B4-BE49-F238E27FC236}">
                <a16:creationId xmlns:a16="http://schemas.microsoft.com/office/drawing/2014/main" id="{99E33FBA-B972-2F74-A52E-CC7FDF3B8BFA}"/>
              </a:ext>
            </a:extLst>
          </p:cNvPr>
          <p:cNvGrpSpPr/>
          <p:nvPr/>
        </p:nvGrpSpPr>
        <p:grpSpPr>
          <a:xfrm>
            <a:off x="0" y="-1"/>
            <a:ext cx="3779848" cy="3750905"/>
            <a:chOff x="-11626" y="-1639389"/>
            <a:chExt cx="3779848" cy="3750905"/>
          </a:xfrm>
        </p:grpSpPr>
        <p:pic>
          <p:nvPicPr>
            <p:cNvPr id="7" name="Picture 6">
              <a:extLst>
                <a:ext uri="{FF2B5EF4-FFF2-40B4-BE49-F238E27FC236}">
                  <a16:creationId xmlns:a16="http://schemas.microsoft.com/office/drawing/2014/main" id="{FF0750A7-2766-5458-DCA8-AA8146E6F145}"/>
                </a:ext>
              </a:extLst>
            </p:cNvPr>
            <p:cNvPicPr>
              <a:picLocks noChangeAspect="1"/>
            </p:cNvPicPr>
            <p:nvPr/>
          </p:nvPicPr>
          <p:blipFill rotWithShape="1">
            <a:blip r:embed="rId3"/>
            <a:srcRect b="5346"/>
            <a:stretch/>
          </p:blipFill>
          <p:spPr>
            <a:xfrm>
              <a:off x="-11626" y="-1639389"/>
              <a:ext cx="3779848" cy="3750905"/>
            </a:xfrm>
            <a:prstGeom prst="rect">
              <a:avLst/>
            </a:prstGeom>
          </p:spPr>
        </p:pic>
        <p:sp>
          <p:nvSpPr>
            <p:cNvPr id="8" name="TextBox 7">
              <a:extLst>
                <a:ext uri="{FF2B5EF4-FFF2-40B4-BE49-F238E27FC236}">
                  <a16:creationId xmlns:a16="http://schemas.microsoft.com/office/drawing/2014/main" id="{DCB51875-8626-5FFD-E581-F24BFDC06B52}"/>
                </a:ext>
              </a:extLst>
            </p:cNvPr>
            <p:cNvSpPr txBox="1"/>
            <p:nvPr/>
          </p:nvSpPr>
          <p:spPr>
            <a:xfrm>
              <a:off x="14703" y="-1621134"/>
              <a:ext cx="652743" cy="369332"/>
            </a:xfrm>
            <a:prstGeom prst="rect">
              <a:avLst/>
            </a:prstGeom>
            <a:solidFill>
              <a:schemeClr val="bg1"/>
            </a:solidFill>
            <a:ln>
              <a:solidFill>
                <a:schemeClr val="tx1"/>
              </a:solidFill>
            </a:ln>
          </p:spPr>
          <p:txBody>
            <a:bodyPr wrap="none" rtlCol="0">
              <a:spAutoFit/>
            </a:bodyPr>
            <a:lstStyle/>
            <a:p>
              <a:r>
                <a:rPr lang="en-US" dirty="0"/>
                <a:t>2016</a:t>
              </a:r>
            </a:p>
          </p:txBody>
        </p:sp>
      </p:grpSp>
      <p:grpSp>
        <p:nvGrpSpPr>
          <p:cNvPr id="11" name="Group 10">
            <a:extLst>
              <a:ext uri="{FF2B5EF4-FFF2-40B4-BE49-F238E27FC236}">
                <a16:creationId xmlns:a16="http://schemas.microsoft.com/office/drawing/2014/main" id="{9A6FA22A-B7A8-AE08-04BB-8259C48EF967}"/>
              </a:ext>
            </a:extLst>
          </p:cNvPr>
          <p:cNvGrpSpPr/>
          <p:nvPr/>
        </p:nvGrpSpPr>
        <p:grpSpPr>
          <a:xfrm>
            <a:off x="3794551" y="0"/>
            <a:ext cx="5075360" cy="3750905"/>
            <a:chOff x="3794551" y="0"/>
            <a:chExt cx="5075360" cy="3750905"/>
          </a:xfrm>
        </p:grpSpPr>
        <p:pic>
          <p:nvPicPr>
            <p:cNvPr id="12" name="Picture 11">
              <a:extLst>
                <a:ext uri="{FF2B5EF4-FFF2-40B4-BE49-F238E27FC236}">
                  <a16:creationId xmlns:a16="http://schemas.microsoft.com/office/drawing/2014/main" id="{3BBF8D1C-F14E-DDD6-EE41-C17ACE8D69B0}"/>
                </a:ext>
              </a:extLst>
            </p:cNvPr>
            <p:cNvPicPr>
              <a:picLocks noChangeAspect="1"/>
            </p:cNvPicPr>
            <p:nvPr/>
          </p:nvPicPr>
          <p:blipFill rotWithShape="1">
            <a:blip r:embed="rId4"/>
            <a:srcRect b="4054"/>
            <a:stretch/>
          </p:blipFill>
          <p:spPr>
            <a:xfrm>
              <a:off x="3794551" y="0"/>
              <a:ext cx="5075360" cy="3750905"/>
            </a:xfrm>
            <a:prstGeom prst="rect">
              <a:avLst/>
            </a:prstGeom>
          </p:spPr>
        </p:pic>
        <p:sp>
          <p:nvSpPr>
            <p:cNvPr id="13" name="TextBox 12">
              <a:extLst>
                <a:ext uri="{FF2B5EF4-FFF2-40B4-BE49-F238E27FC236}">
                  <a16:creationId xmlns:a16="http://schemas.microsoft.com/office/drawing/2014/main" id="{6D08B5AF-514E-F44D-539E-E41C92DBC4EA}"/>
                </a:ext>
              </a:extLst>
            </p:cNvPr>
            <p:cNvSpPr txBox="1"/>
            <p:nvPr/>
          </p:nvSpPr>
          <p:spPr>
            <a:xfrm>
              <a:off x="3870383" y="30757"/>
              <a:ext cx="652743" cy="369332"/>
            </a:xfrm>
            <a:prstGeom prst="rect">
              <a:avLst/>
            </a:prstGeom>
            <a:solidFill>
              <a:schemeClr val="bg1"/>
            </a:solidFill>
            <a:ln>
              <a:solidFill>
                <a:schemeClr val="tx1"/>
              </a:solidFill>
            </a:ln>
          </p:spPr>
          <p:txBody>
            <a:bodyPr wrap="none" rtlCol="0">
              <a:spAutoFit/>
            </a:bodyPr>
            <a:lstStyle/>
            <a:p>
              <a:r>
                <a:rPr lang="en-US" dirty="0"/>
                <a:t>2017</a:t>
              </a:r>
            </a:p>
          </p:txBody>
        </p:sp>
      </p:grpSp>
      <p:grpSp>
        <p:nvGrpSpPr>
          <p:cNvPr id="14" name="Group 13">
            <a:extLst>
              <a:ext uri="{FF2B5EF4-FFF2-40B4-BE49-F238E27FC236}">
                <a16:creationId xmlns:a16="http://schemas.microsoft.com/office/drawing/2014/main" id="{0C7B28E9-A565-B891-9856-C10BFFF0BF97}"/>
              </a:ext>
            </a:extLst>
          </p:cNvPr>
          <p:cNvGrpSpPr/>
          <p:nvPr/>
        </p:nvGrpSpPr>
        <p:grpSpPr>
          <a:xfrm>
            <a:off x="6597591" y="3720148"/>
            <a:ext cx="5579706" cy="3107095"/>
            <a:chOff x="6597591" y="3720148"/>
            <a:chExt cx="5579706" cy="3107095"/>
          </a:xfrm>
        </p:grpSpPr>
        <p:pic>
          <p:nvPicPr>
            <p:cNvPr id="15" name="Picture 14">
              <a:extLst>
                <a:ext uri="{FF2B5EF4-FFF2-40B4-BE49-F238E27FC236}">
                  <a16:creationId xmlns:a16="http://schemas.microsoft.com/office/drawing/2014/main" id="{378CA1C5-88DD-E20E-CBFF-7701206CCBCA}"/>
                </a:ext>
              </a:extLst>
            </p:cNvPr>
            <p:cNvPicPr>
              <a:picLocks noChangeAspect="1"/>
            </p:cNvPicPr>
            <p:nvPr/>
          </p:nvPicPr>
          <p:blipFill rotWithShape="1">
            <a:blip r:embed="rId5"/>
            <a:srcRect l="4632" t="13687" r="2921" b="2592"/>
            <a:stretch/>
          </p:blipFill>
          <p:spPr>
            <a:xfrm>
              <a:off x="6597591" y="3720148"/>
              <a:ext cx="5579706" cy="3107095"/>
            </a:xfrm>
            <a:prstGeom prst="rect">
              <a:avLst/>
            </a:prstGeom>
          </p:spPr>
        </p:pic>
        <p:sp>
          <p:nvSpPr>
            <p:cNvPr id="16" name="TextBox 15">
              <a:extLst>
                <a:ext uri="{FF2B5EF4-FFF2-40B4-BE49-F238E27FC236}">
                  <a16:creationId xmlns:a16="http://schemas.microsoft.com/office/drawing/2014/main" id="{CF4AFD9D-D4E0-6F81-9E91-87E0262F3F47}"/>
                </a:ext>
              </a:extLst>
            </p:cNvPr>
            <p:cNvSpPr txBox="1"/>
            <p:nvPr/>
          </p:nvSpPr>
          <p:spPr>
            <a:xfrm>
              <a:off x="6648993" y="3759820"/>
              <a:ext cx="652743" cy="369332"/>
            </a:xfrm>
            <a:prstGeom prst="rect">
              <a:avLst/>
            </a:prstGeom>
            <a:solidFill>
              <a:schemeClr val="bg1"/>
            </a:solidFill>
            <a:ln>
              <a:solidFill>
                <a:schemeClr val="tx1"/>
              </a:solidFill>
            </a:ln>
          </p:spPr>
          <p:txBody>
            <a:bodyPr wrap="none" rtlCol="0">
              <a:spAutoFit/>
            </a:bodyPr>
            <a:lstStyle/>
            <a:p>
              <a:r>
                <a:rPr lang="en-US" dirty="0"/>
                <a:t>2018</a:t>
              </a:r>
            </a:p>
          </p:txBody>
        </p:sp>
      </p:grpSp>
      <p:pic>
        <p:nvPicPr>
          <p:cNvPr id="17" name="Picture 16">
            <a:extLst>
              <a:ext uri="{FF2B5EF4-FFF2-40B4-BE49-F238E27FC236}">
                <a16:creationId xmlns:a16="http://schemas.microsoft.com/office/drawing/2014/main" id="{4A09F69F-3C28-583F-A76C-981E9BF2CF3A}"/>
              </a:ext>
            </a:extLst>
          </p:cNvPr>
          <p:cNvPicPr>
            <a:picLocks noChangeAspect="1"/>
          </p:cNvPicPr>
          <p:nvPr/>
        </p:nvPicPr>
        <p:blipFill>
          <a:blip r:embed="rId6"/>
          <a:stretch>
            <a:fillRect/>
          </a:stretch>
        </p:blipFill>
        <p:spPr>
          <a:xfrm>
            <a:off x="26329" y="3759820"/>
            <a:ext cx="6549214" cy="3107095"/>
          </a:xfrm>
          <a:prstGeom prst="rect">
            <a:avLst/>
          </a:prstGeom>
        </p:spPr>
      </p:pic>
    </p:spTree>
    <p:extLst>
      <p:ext uri="{BB962C8B-B14F-4D97-AF65-F5344CB8AC3E}">
        <p14:creationId xmlns:p14="http://schemas.microsoft.com/office/powerpoint/2010/main" val="3405900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Recommendations</a:t>
            </a:r>
          </a:p>
        </p:txBody>
      </p:sp>
      <p:pic>
        <p:nvPicPr>
          <p:cNvPr id="2" name="Content Placeholder 1">
            <a:extLst>
              <a:ext uri="{FF2B5EF4-FFF2-40B4-BE49-F238E27FC236}">
                <a16:creationId xmlns:a16="http://schemas.microsoft.com/office/drawing/2014/main" id="{A96BA1CC-3DAA-5A3A-C621-E09446C44B84}"/>
              </a:ext>
            </a:extLst>
          </p:cNvPr>
          <p:cNvPicPr>
            <a:picLocks noGrp="1" noChangeAspect="1"/>
          </p:cNvPicPr>
          <p:nvPr>
            <p:ph sz="half" idx="1"/>
          </p:nvPr>
        </p:nvPicPr>
        <p:blipFill>
          <a:blip r:embed="rId4"/>
          <a:stretch>
            <a:fillRect/>
          </a:stretch>
        </p:blipFill>
        <p:spPr>
          <a:xfrm>
            <a:off x="2135666" y="1251625"/>
            <a:ext cx="7920663" cy="4951309"/>
          </a:xfrm>
          <a:prstGeom prst="rect">
            <a:avLst/>
          </a:prstGeom>
        </p:spPr>
      </p:pic>
    </p:spTree>
    <p:extLst>
      <p:ext uri="{BB962C8B-B14F-4D97-AF65-F5344CB8AC3E}">
        <p14:creationId xmlns:p14="http://schemas.microsoft.com/office/powerpoint/2010/main" val="14266848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B/C Analysis at NW 17 Avenue</a:t>
            </a:r>
          </a:p>
        </p:txBody>
      </p:sp>
      <p:pic>
        <p:nvPicPr>
          <p:cNvPr id="2" name="Picture 1">
            <a:extLst>
              <a:ext uri="{FF2B5EF4-FFF2-40B4-BE49-F238E27FC236}">
                <a16:creationId xmlns:a16="http://schemas.microsoft.com/office/drawing/2014/main" id="{918AD490-F091-EB2F-BC8A-9E5073EB0387}"/>
              </a:ext>
            </a:extLst>
          </p:cNvPr>
          <p:cNvPicPr>
            <a:picLocks noChangeAspect="1"/>
          </p:cNvPicPr>
          <p:nvPr/>
        </p:nvPicPr>
        <p:blipFill>
          <a:blip r:embed="rId3"/>
          <a:stretch>
            <a:fillRect/>
          </a:stretch>
        </p:blipFill>
        <p:spPr>
          <a:xfrm>
            <a:off x="1136428" y="1374838"/>
            <a:ext cx="3987833" cy="2542578"/>
          </a:xfrm>
          <a:prstGeom prst="rect">
            <a:avLst/>
          </a:prstGeom>
        </p:spPr>
      </p:pic>
      <p:pic>
        <p:nvPicPr>
          <p:cNvPr id="7" name="Picture 6">
            <a:extLst>
              <a:ext uri="{FF2B5EF4-FFF2-40B4-BE49-F238E27FC236}">
                <a16:creationId xmlns:a16="http://schemas.microsoft.com/office/drawing/2014/main" id="{FC3B7513-4DA7-2268-7646-1139431626C8}"/>
              </a:ext>
            </a:extLst>
          </p:cNvPr>
          <p:cNvPicPr>
            <a:picLocks noChangeAspect="1"/>
          </p:cNvPicPr>
          <p:nvPr/>
        </p:nvPicPr>
        <p:blipFill>
          <a:blip r:embed="rId4"/>
          <a:stretch>
            <a:fillRect/>
          </a:stretch>
        </p:blipFill>
        <p:spPr>
          <a:xfrm>
            <a:off x="839848" y="4254262"/>
            <a:ext cx="5382128" cy="1814697"/>
          </a:xfrm>
          <a:prstGeom prst="rect">
            <a:avLst/>
          </a:prstGeom>
        </p:spPr>
      </p:pic>
      <p:pic>
        <p:nvPicPr>
          <p:cNvPr id="8" name="Picture 7">
            <a:extLst>
              <a:ext uri="{FF2B5EF4-FFF2-40B4-BE49-F238E27FC236}">
                <a16:creationId xmlns:a16="http://schemas.microsoft.com/office/drawing/2014/main" id="{84011BBA-0576-71F1-351D-560FEEF5A5AD}"/>
              </a:ext>
            </a:extLst>
          </p:cNvPr>
          <p:cNvPicPr>
            <a:picLocks noChangeAspect="1"/>
          </p:cNvPicPr>
          <p:nvPr/>
        </p:nvPicPr>
        <p:blipFill>
          <a:blip r:embed="rId5"/>
          <a:stretch>
            <a:fillRect/>
          </a:stretch>
        </p:blipFill>
        <p:spPr>
          <a:xfrm>
            <a:off x="7740714" y="2892353"/>
            <a:ext cx="3667714" cy="1361909"/>
          </a:xfrm>
          <a:prstGeom prst="rect">
            <a:avLst/>
          </a:prstGeom>
        </p:spPr>
      </p:pic>
    </p:spTree>
    <p:extLst>
      <p:ext uri="{BB962C8B-B14F-4D97-AF65-F5344CB8AC3E}">
        <p14:creationId xmlns:p14="http://schemas.microsoft.com/office/powerpoint/2010/main" val="23256454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9082215" y="-73937"/>
            <a:ext cx="3095873" cy="135587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SR 934 and NW 27 Avenue</a:t>
            </a:r>
          </a:p>
        </p:txBody>
      </p:sp>
      <p:grpSp>
        <p:nvGrpSpPr>
          <p:cNvPr id="2" name="Group 1">
            <a:extLst>
              <a:ext uri="{FF2B5EF4-FFF2-40B4-BE49-F238E27FC236}">
                <a16:creationId xmlns:a16="http://schemas.microsoft.com/office/drawing/2014/main" id="{890856BD-FDA7-77C5-B936-5D401524E16C}"/>
              </a:ext>
            </a:extLst>
          </p:cNvPr>
          <p:cNvGrpSpPr/>
          <p:nvPr/>
        </p:nvGrpSpPr>
        <p:grpSpPr>
          <a:xfrm>
            <a:off x="13912" y="6373"/>
            <a:ext cx="4596030" cy="3749040"/>
            <a:chOff x="32018" y="-2687"/>
            <a:chExt cx="4596030" cy="3749040"/>
          </a:xfrm>
        </p:grpSpPr>
        <p:pic>
          <p:nvPicPr>
            <p:cNvPr id="7" name="Picture 6">
              <a:extLst>
                <a:ext uri="{FF2B5EF4-FFF2-40B4-BE49-F238E27FC236}">
                  <a16:creationId xmlns:a16="http://schemas.microsoft.com/office/drawing/2014/main" id="{A24D1D6E-EADD-37D1-9C30-5694ABA4242E}"/>
                </a:ext>
              </a:extLst>
            </p:cNvPr>
            <p:cNvPicPr>
              <a:picLocks noChangeAspect="1"/>
            </p:cNvPicPr>
            <p:nvPr/>
          </p:nvPicPr>
          <p:blipFill rotWithShape="1">
            <a:blip r:embed="rId3"/>
            <a:srcRect b="12766"/>
            <a:stretch/>
          </p:blipFill>
          <p:spPr>
            <a:xfrm>
              <a:off x="32018" y="-2687"/>
              <a:ext cx="4596030" cy="3749040"/>
            </a:xfrm>
            <a:prstGeom prst="rect">
              <a:avLst/>
            </a:prstGeom>
          </p:spPr>
        </p:pic>
        <p:sp>
          <p:nvSpPr>
            <p:cNvPr id="8" name="TextBox 7">
              <a:extLst>
                <a:ext uri="{FF2B5EF4-FFF2-40B4-BE49-F238E27FC236}">
                  <a16:creationId xmlns:a16="http://schemas.microsoft.com/office/drawing/2014/main" id="{D3D4E465-4C21-A1CE-E443-A138B3276412}"/>
                </a:ext>
              </a:extLst>
            </p:cNvPr>
            <p:cNvSpPr txBox="1"/>
            <p:nvPr/>
          </p:nvSpPr>
          <p:spPr>
            <a:xfrm>
              <a:off x="90535" y="63374"/>
              <a:ext cx="652743" cy="369332"/>
            </a:xfrm>
            <a:prstGeom prst="rect">
              <a:avLst/>
            </a:prstGeom>
            <a:solidFill>
              <a:schemeClr val="bg1"/>
            </a:solidFill>
            <a:ln>
              <a:solidFill>
                <a:schemeClr val="tx1"/>
              </a:solidFill>
            </a:ln>
          </p:spPr>
          <p:txBody>
            <a:bodyPr wrap="none" rtlCol="0">
              <a:spAutoFit/>
            </a:bodyPr>
            <a:lstStyle/>
            <a:p>
              <a:r>
                <a:rPr lang="en-US" dirty="0"/>
                <a:t>2016</a:t>
              </a:r>
            </a:p>
          </p:txBody>
        </p:sp>
      </p:grpSp>
      <p:grpSp>
        <p:nvGrpSpPr>
          <p:cNvPr id="11" name="Group 10">
            <a:extLst>
              <a:ext uri="{FF2B5EF4-FFF2-40B4-BE49-F238E27FC236}">
                <a16:creationId xmlns:a16="http://schemas.microsoft.com/office/drawing/2014/main" id="{E1754DA0-93B3-E37E-957E-D2DBD684A8B2}"/>
              </a:ext>
            </a:extLst>
          </p:cNvPr>
          <p:cNvGrpSpPr/>
          <p:nvPr/>
        </p:nvGrpSpPr>
        <p:grpSpPr>
          <a:xfrm>
            <a:off x="4609942" y="-2687"/>
            <a:ext cx="4454167" cy="3749040"/>
            <a:chOff x="4628048" y="-2687"/>
            <a:chExt cx="4454167" cy="3749040"/>
          </a:xfrm>
        </p:grpSpPr>
        <p:pic>
          <p:nvPicPr>
            <p:cNvPr id="12" name="Picture 11">
              <a:extLst>
                <a:ext uri="{FF2B5EF4-FFF2-40B4-BE49-F238E27FC236}">
                  <a16:creationId xmlns:a16="http://schemas.microsoft.com/office/drawing/2014/main" id="{3108DEC8-F887-11B7-E1E0-759E85723C91}"/>
                </a:ext>
              </a:extLst>
            </p:cNvPr>
            <p:cNvPicPr>
              <a:picLocks noChangeAspect="1"/>
            </p:cNvPicPr>
            <p:nvPr/>
          </p:nvPicPr>
          <p:blipFill>
            <a:blip r:embed="rId4"/>
            <a:stretch>
              <a:fillRect/>
            </a:stretch>
          </p:blipFill>
          <p:spPr>
            <a:xfrm>
              <a:off x="4628048" y="-2687"/>
              <a:ext cx="4454167" cy="3749040"/>
            </a:xfrm>
            <a:prstGeom prst="rect">
              <a:avLst/>
            </a:prstGeom>
          </p:spPr>
        </p:pic>
        <p:sp>
          <p:nvSpPr>
            <p:cNvPr id="13" name="TextBox 12">
              <a:extLst>
                <a:ext uri="{FF2B5EF4-FFF2-40B4-BE49-F238E27FC236}">
                  <a16:creationId xmlns:a16="http://schemas.microsoft.com/office/drawing/2014/main" id="{AA7DAD13-F620-2379-32B8-C9B5EBD93451}"/>
                </a:ext>
              </a:extLst>
            </p:cNvPr>
            <p:cNvSpPr txBox="1"/>
            <p:nvPr/>
          </p:nvSpPr>
          <p:spPr>
            <a:xfrm>
              <a:off x="4686565" y="30757"/>
              <a:ext cx="652743" cy="369332"/>
            </a:xfrm>
            <a:prstGeom prst="rect">
              <a:avLst/>
            </a:prstGeom>
            <a:solidFill>
              <a:schemeClr val="bg1"/>
            </a:solidFill>
            <a:ln>
              <a:solidFill>
                <a:schemeClr val="tx1"/>
              </a:solidFill>
            </a:ln>
          </p:spPr>
          <p:txBody>
            <a:bodyPr wrap="none" rtlCol="0">
              <a:spAutoFit/>
            </a:bodyPr>
            <a:lstStyle/>
            <a:p>
              <a:r>
                <a:rPr lang="en-US" dirty="0"/>
                <a:t>2017</a:t>
              </a:r>
            </a:p>
          </p:txBody>
        </p:sp>
      </p:grpSp>
      <p:grpSp>
        <p:nvGrpSpPr>
          <p:cNvPr id="14" name="Group 13">
            <a:extLst>
              <a:ext uri="{FF2B5EF4-FFF2-40B4-BE49-F238E27FC236}">
                <a16:creationId xmlns:a16="http://schemas.microsoft.com/office/drawing/2014/main" id="{1FC75FCF-B4F6-CAB9-68C2-E222E53E3B1F}"/>
              </a:ext>
            </a:extLst>
          </p:cNvPr>
          <p:cNvGrpSpPr/>
          <p:nvPr/>
        </p:nvGrpSpPr>
        <p:grpSpPr>
          <a:xfrm>
            <a:off x="8149137" y="2712443"/>
            <a:ext cx="4042863" cy="4114800"/>
            <a:chOff x="8149137" y="2712443"/>
            <a:chExt cx="4042863" cy="4114800"/>
          </a:xfrm>
        </p:grpSpPr>
        <p:pic>
          <p:nvPicPr>
            <p:cNvPr id="15" name="Picture 14">
              <a:extLst>
                <a:ext uri="{FF2B5EF4-FFF2-40B4-BE49-F238E27FC236}">
                  <a16:creationId xmlns:a16="http://schemas.microsoft.com/office/drawing/2014/main" id="{B9F1BBE7-54ED-F553-A199-E6D5D8DC08C6}"/>
                </a:ext>
              </a:extLst>
            </p:cNvPr>
            <p:cNvPicPr>
              <a:picLocks noChangeAspect="1"/>
            </p:cNvPicPr>
            <p:nvPr/>
          </p:nvPicPr>
          <p:blipFill>
            <a:blip r:embed="rId5"/>
            <a:stretch>
              <a:fillRect/>
            </a:stretch>
          </p:blipFill>
          <p:spPr>
            <a:xfrm>
              <a:off x="8149137" y="2712443"/>
              <a:ext cx="4042863" cy="4114800"/>
            </a:xfrm>
            <a:prstGeom prst="rect">
              <a:avLst/>
            </a:prstGeom>
          </p:spPr>
        </p:pic>
        <p:sp>
          <p:nvSpPr>
            <p:cNvPr id="16" name="TextBox 15">
              <a:extLst>
                <a:ext uri="{FF2B5EF4-FFF2-40B4-BE49-F238E27FC236}">
                  <a16:creationId xmlns:a16="http://schemas.microsoft.com/office/drawing/2014/main" id="{71FDF8C9-8DE0-B069-48A9-3429FB39B1CC}"/>
                </a:ext>
              </a:extLst>
            </p:cNvPr>
            <p:cNvSpPr txBox="1"/>
            <p:nvPr/>
          </p:nvSpPr>
          <p:spPr>
            <a:xfrm>
              <a:off x="9082215" y="2712443"/>
              <a:ext cx="652743" cy="369332"/>
            </a:xfrm>
            <a:prstGeom prst="rect">
              <a:avLst/>
            </a:prstGeom>
            <a:solidFill>
              <a:schemeClr val="bg1"/>
            </a:solidFill>
            <a:ln>
              <a:solidFill>
                <a:schemeClr val="tx1"/>
              </a:solidFill>
            </a:ln>
          </p:spPr>
          <p:txBody>
            <a:bodyPr wrap="none" rtlCol="0">
              <a:spAutoFit/>
            </a:bodyPr>
            <a:lstStyle/>
            <a:p>
              <a:r>
                <a:rPr lang="en-US" dirty="0"/>
                <a:t>2018</a:t>
              </a:r>
            </a:p>
          </p:txBody>
        </p:sp>
      </p:grpSp>
      <p:pic>
        <p:nvPicPr>
          <p:cNvPr id="17" name="Picture 16">
            <a:extLst>
              <a:ext uri="{FF2B5EF4-FFF2-40B4-BE49-F238E27FC236}">
                <a16:creationId xmlns:a16="http://schemas.microsoft.com/office/drawing/2014/main" id="{92ED45F7-977C-F2BD-A272-E3F0A1DE6B3B}"/>
              </a:ext>
            </a:extLst>
          </p:cNvPr>
          <p:cNvPicPr>
            <a:picLocks noChangeAspect="1"/>
          </p:cNvPicPr>
          <p:nvPr/>
        </p:nvPicPr>
        <p:blipFill>
          <a:blip r:embed="rId6"/>
          <a:stretch>
            <a:fillRect/>
          </a:stretch>
        </p:blipFill>
        <p:spPr>
          <a:xfrm>
            <a:off x="0" y="3685666"/>
            <a:ext cx="6348977" cy="3108960"/>
          </a:xfrm>
          <a:prstGeom prst="rect">
            <a:avLst/>
          </a:prstGeom>
        </p:spPr>
      </p:pic>
    </p:spTree>
    <p:extLst>
      <p:ext uri="{BB962C8B-B14F-4D97-AF65-F5344CB8AC3E}">
        <p14:creationId xmlns:p14="http://schemas.microsoft.com/office/powerpoint/2010/main" val="35481446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Recommendations</a:t>
            </a:r>
          </a:p>
        </p:txBody>
      </p:sp>
      <p:pic>
        <p:nvPicPr>
          <p:cNvPr id="11" name="Content Placeholder 10">
            <a:extLst>
              <a:ext uri="{FF2B5EF4-FFF2-40B4-BE49-F238E27FC236}">
                <a16:creationId xmlns:a16="http://schemas.microsoft.com/office/drawing/2014/main" id="{4990D911-69FE-A38D-3F84-08F7C88398CC}"/>
              </a:ext>
            </a:extLst>
          </p:cNvPr>
          <p:cNvPicPr>
            <a:picLocks noGrp="1" noChangeAspect="1"/>
          </p:cNvPicPr>
          <p:nvPr>
            <p:ph sz="half" idx="1"/>
          </p:nvPr>
        </p:nvPicPr>
        <p:blipFill>
          <a:blip r:embed="rId4"/>
          <a:stretch>
            <a:fillRect/>
          </a:stretch>
        </p:blipFill>
        <p:spPr>
          <a:xfrm>
            <a:off x="2032137" y="1251625"/>
            <a:ext cx="8052304" cy="5019994"/>
          </a:xfrm>
          <a:prstGeom prst="rect">
            <a:avLst/>
          </a:prstGeom>
        </p:spPr>
      </p:pic>
    </p:spTree>
    <p:extLst>
      <p:ext uri="{BB962C8B-B14F-4D97-AF65-F5344CB8AC3E}">
        <p14:creationId xmlns:p14="http://schemas.microsoft.com/office/powerpoint/2010/main" val="5744754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B/C Analysis at NW 27 Avenue</a:t>
            </a:r>
          </a:p>
        </p:txBody>
      </p:sp>
      <p:pic>
        <p:nvPicPr>
          <p:cNvPr id="2" name="Picture 1">
            <a:extLst>
              <a:ext uri="{FF2B5EF4-FFF2-40B4-BE49-F238E27FC236}">
                <a16:creationId xmlns:a16="http://schemas.microsoft.com/office/drawing/2014/main" id="{3C80BB9D-A1B0-E8F0-F4D1-E96E8A7100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40569" y="1371286"/>
            <a:ext cx="3983691" cy="2546130"/>
          </a:xfrm>
          <a:prstGeom prst="rect">
            <a:avLst/>
          </a:prstGeom>
        </p:spPr>
      </p:pic>
      <p:pic>
        <p:nvPicPr>
          <p:cNvPr id="7" name="Picture 6">
            <a:extLst>
              <a:ext uri="{FF2B5EF4-FFF2-40B4-BE49-F238E27FC236}">
                <a16:creationId xmlns:a16="http://schemas.microsoft.com/office/drawing/2014/main" id="{71FF5A26-231B-1079-5E0D-50D4219B67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3105" y="4249572"/>
            <a:ext cx="5459910" cy="1364977"/>
          </a:xfrm>
          <a:prstGeom prst="rect">
            <a:avLst/>
          </a:prstGeom>
        </p:spPr>
      </p:pic>
      <p:pic>
        <p:nvPicPr>
          <p:cNvPr id="8" name="Picture 7">
            <a:extLst>
              <a:ext uri="{FF2B5EF4-FFF2-40B4-BE49-F238E27FC236}">
                <a16:creationId xmlns:a16="http://schemas.microsoft.com/office/drawing/2014/main" id="{99C29BB4-D455-F6B0-FAD1-E6687DEB4E9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76515" y="2881634"/>
            <a:ext cx="3712975" cy="1367938"/>
          </a:xfrm>
          <a:prstGeom prst="rect">
            <a:avLst/>
          </a:prstGeom>
        </p:spPr>
      </p:pic>
    </p:spTree>
    <p:extLst>
      <p:ext uri="{BB962C8B-B14F-4D97-AF65-F5344CB8AC3E}">
        <p14:creationId xmlns:p14="http://schemas.microsoft.com/office/powerpoint/2010/main" val="4269512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340832" y="1607785"/>
            <a:ext cx="6318115" cy="4548569"/>
          </a:xfrm>
        </p:spPr>
        <p:txBody>
          <a:bodyPr>
            <a:normAutofit/>
          </a:bodyPr>
          <a:lstStyle/>
          <a:p>
            <a:r>
              <a:rPr lang="en-US" dirty="0"/>
              <a:t>Leverage a variety of data sources</a:t>
            </a:r>
          </a:p>
          <a:p>
            <a:r>
              <a:rPr lang="en-US" dirty="0"/>
              <a:t>Apply state-of-the-art analysis tools</a:t>
            </a:r>
          </a:p>
          <a:p>
            <a:r>
              <a:rPr lang="en-US" dirty="0"/>
              <a:t>Diagnose and identify engineering countermeasures</a:t>
            </a:r>
          </a:p>
          <a:p>
            <a:r>
              <a:rPr lang="en-US" dirty="0"/>
              <a:t>Prioritize projects for safety implementation</a:t>
            </a:r>
          </a:p>
          <a:p>
            <a:r>
              <a:rPr lang="en-US" dirty="0"/>
              <a:t>Monitor and evaluate safety and operational performance of countermeasures</a:t>
            </a:r>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STRIDES 2 Zero Program Strategies </a:t>
            </a:r>
          </a:p>
        </p:txBody>
      </p:sp>
      <p:pic>
        <p:nvPicPr>
          <p:cNvPr id="8" name="Picture 7" descr="A diagram of a program strategy&#10;&#10;Description automatically generated">
            <a:extLst>
              <a:ext uri="{FF2B5EF4-FFF2-40B4-BE49-F238E27FC236}">
                <a16:creationId xmlns:a16="http://schemas.microsoft.com/office/drawing/2014/main" id="{2FEDEAC6-50CA-E0EA-B52E-D04CC983C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982" y="1838325"/>
            <a:ext cx="6423116" cy="3980933"/>
          </a:xfrm>
          <a:prstGeom prst="rect">
            <a:avLst/>
          </a:prstGeom>
        </p:spPr>
      </p:pic>
    </p:spTree>
    <p:extLst>
      <p:ext uri="{BB962C8B-B14F-4D97-AF65-F5344CB8AC3E}">
        <p14:creationId xmlns:p14="http://schemas.microsoft.com/office/powerpoint/2010/main" val="40617200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0579DDD-638A-E7D1-AEF8-BD8D60A28E9E}"/>
              </a:ext>
            </a:extLst>
          </p:cNvPr>
          <p:cNvSpPr>
            <a:spLocks noGrp="1"/>
          </p:cNvSpPr>
          <p:nvPr>
            <p:ph sz="half" idx="1"/>
          </p:nvPr>
        </p:nvSpPr>
        <p:spPr>
          <a:xfrm>
            <a:off x="0" y="1269521"/>
            <a:ext cx="4379990" cy="5372579"/>
          </a:xfrm>
        </p:spPr>
        <p:txBody>
          <a:bodyPr>
            <a:normAutofit lnSpcReduction="10000"/>
          </a:bodyPr>
          <a:lstStyle/>
          <a:p>
            <a:pPr>
              <a:spcBef>
                <a:spcPts val="800"/>
              </a:spcBef>
            </a:pPr>
            <a:r>
              <a:rPr lang="en-US" sz="2000" dirty="0"/>
              <a:t>SR 934/NW 79 Street is one of the top locations for pedestrian and bicycle crashes in District 6.</a:t>
            </a:r>
          </a:p>
          <a:p>
            <a:pPr>
              <a:spcBef>
                <a:spcPts val="800"/>
              </a:spcBef>
            </a:pPr>
            <a:r>
              <a:rPr lang="en-US" sz="2000" dirty="0"/>
              <a:t>In addition to the Safe Strides to Zero Initiative, the safety study made recommendations to add midblock crossings and signalize existing stop-controlled intersections.</a:t>
            </a:r>
          </a:p>
          <a:p>
            <a:pPr>
              <a:spcBef>
                <a:spcPts val="800"/>
              </a:spcBef>
            </a:pPr>
            <a:r>
              <a:rPr lang="en-US" sz="2000" dirty="0"/>
              <a:t>Crash analyses, pedestrian counts, adequate spacing, and existing grid conditions were taken into consideration for all recommendations.</a:t>
            </a:r>
          </a:p>
          <a:p>
            <a:pPr>
              <a:spcBef>
                <a:spcPts val="800"/>
              </a:spcBef>
            </a:pPr>
            <a:r>
              <a:rPr lang="en-US" sz="2000" dirty="0"/>
              <a:t>For this presentation we will be highlighting NW 9 Avenue and NW 4 Avenue as the recommendations have changed due to challenges encountered during the design phase.</a:t>
            </a:r>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274863" y="-73938"/>
            <a:ext cx="116422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Challenges</a:t>
            </a:r>
          </a:p>
        </p:txBody>
      </p:sp>
      <p:pic>
        <p:nvPicPr>
          <p:cNvPr id="7" name="Picture 6">
            <a:extLst>
              <a:ext uri="{FF2B5EF4-FFF2-40B4-BE49-F238E27FC236}">
                <a16:creationId xmlns:a16="http://schemas.microsoft.com/office/drawing/2014/main" id="{94FF42C6-1A61-F9FB-AE25-C315DD295228}"/>
              </a:ext>
            </a:extLst>
          </p:cNvPr>
          <p:cNvPicPr>
            <a:picLocks noChangeAspect="1"/>
          </p:cNvPicPr>
          <p:nvPr/>
        </p:nvPicPr>
        <p:blipFill>
          <a:blip r:embed="rId4"/>
          <a:stretch>
            <a:fillRect/>
          </a:stretch>
        </p:blipFill>
        <p:spPr>
          <a:xfrm>
            <a:off x="4379990" y="1805668"/>
            <a:ext cx="7666384" cy="3825572"/>
          </a:xfrm>
          <a:prstGeom prst="rect">
            <a:avLst/>
          </a:prstGeom>
        </p:spPr>
      </p:pic>
    </p:spTree>
    <p:extLst>
      <p:ext uri="{BB962C8B-B14F-4D97-AF65-F5344CB8AC3E}">
        <p14:creationId xmlns:p14="http://schemas.microsoft.com/office/powerpoint/2010/main" val="23182019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5006775" y="18253"/>
            <a:ext cx="6910360" cy="123337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NW 9 Avenue Initial Recommendations</a:t>
            </a:r>
          </a:p>
        </p:txBody>
      </p:sp>
      <p:pic>
        <p:nvPicPr>
          <p:cNvPr id="11" name="Picture 10">
            <a:extLst>
              <a:ext uri="{FF2B5EF4-FFF2-40B4-BE49-F238E27FC236}">
                <a16:creationId xmlns:a16="http://schemas.microsoft.com/office/drawing/2014/main" id="{A489146C-6894-F2BE-8D9B-2D3BDAD13A55}"/>
              </a:ext>
            </a:extLst>
          </p:cNvPr>
          <p:cNvPicPr>
            <a:picLocks noChangeAspect="1"/>
          </p:cNvPicPr>
          <p:nvPr/>
        </p:nvPicPr>
        <p:blipFill rotWithShape="1">
          <a:blip r:embed="rId3"/>
          <a:srcRect r="3479"/>
          <a:stretch/>
        </p:blipFill>
        <p:spPr>
          <a:xfrm>
            <a:off x="0" y="3425404"/>
            <a:ext cx="10084441" cy="3429297"/>
          </a:xfrm>
          <a:prstGeom prst="rect">
            <a:avLst/>
          </a:prstGeom>
        </p:spPr>
      </p:pic>
      <p:sp>
        <p:nvSpPr>
          <p:cNvPr id="12" name="Content Placeholder 2">
            <a:extLst>
              <a:ext uri="{FF2B5EF4-FFF2-40B4-BE49-F238E27FC236}">
                <a16:creationId xmlns:a16="http://schemas.microsoft.com/office/drawing/2014/main" id="{C609B5CA-B577-058E-8CBF-DE67EEE87852}"/>
              </a:ext>
            </a:extLst>
          </p:cNvPr>
          <p:cNvSpPr>
            <a:spLocks noGrp="1"/>
          </p:cNvSpPr>
          <p:nvPr>
            <p:ph sz="half" idx="1"/>
          </p:nvPr>
        </p:nvSpPr>
        <p:spPr>
          <a:xfrm>
            <a:off x="5097100" y="1269878"/>
            <a:ext cx="6949273" cy="2125209"/>
          </a:xfrm>
        </p:spPr>
        <p:txBody>
          <a:bodyPr>
            <a:normAutofit/>
          </a:bodyPr>
          <a:lstStyle/>
          <a:p>
            <a:r>
              <a:rPr lang="en-US" sz="2000" dirty="0"/>
              <a:t>Proposed signalized midblock crossing</a:t>
            </a:r>
          </a:p>
          <a:p>
            <a:r>
              <a:rPr lang="en-US" sz="2000" dirty="0"/>
              <a:t>Added landscaping and removed the left-turns from the two-way left-turn lane (TWLTL).</a:t>
            </a:r>
          </a:p>
          <a:p>
            <a:r>
              <a:rPr lang="en-US" sz="2000" dirty="0"/>
              <a:t>Extended left-turn storage to make an EBL into NW 8 Avenue or a WBL into NW 10 Avenue.</a:t>
            </a:r>
          </a:p>
          <a:p>
            <a:r>
              <a:rPr lang="en-US" sz="2000" dirty="0"/>
              <a:t>Add signage to enhance pedestrian safety.</a:t>
            </a:r>
          </a:p>
        </p:txBody>
      </p:sp>
      <p:pic>
        <p:nvPicPr>
          <p:cNvPr id="2" name="Picture 1">
            <a:extLst>
              <a:ext uri="{FF2B5EF4-FFF2-40B4-BE49-F238E27FC236}">
                <a16:creationId xmlns:a16="http://schemas.microsoft.com/office/drawing/2014/main" id="{1E15C071-F54C-7538-2158-BFA0E984EB69}"/>
              </a:ext>
            </a:extLst>
          </p:cNvPr>
          <p:cNvPicPr>
            <a:picLocks noChangeAspect="1"/>
          </p:cNvPicPr>
          <p:nvPr/>
        </p:nvPicPr>
        <p:blipFill>
          <a:blip r:embed="rId4"/>
          <a:stretch>
            <a:fillRect/>
          </a:stretch>
        </p:blipFill>
        <p:spPr>
          <a:xfrm>
            <a:off x="35446" y="-19134"/>
            <a:ext cx="5006774" cy="3444538"/>
          </a:xfrm>
          <a:prstGeom prst="rect">
            <a:avLst/>
          </a:prstGeom>
        </p:spPr>
      </p:pic>
    </p:spTree>
    <p:extLst>
      <p:ext uri="{BB962C8B-B14F-4D97-AF65-F5344CB8AC3E}">
        <p14:creationId xmlns:p14="http://schemas.microsoft.com/office/powerpoint/2010/main" val="31582541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9260" y="13433"/>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9260" y="6482197"/>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9260" y="18253"/>
            <a:ext cx="12173480" cy="12333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1313"/>
            <a:r>
              <a:rPr lang="en-US" dirty="0">
                <a:solidFill>
                  <a:schemeClr val="bg1"/>
                </a:solidFill>
                <a:effectLst>
                  <a:outerShdw blurRad="38100" dist="38100" dir="2700000" algn="tl">
                    <a:srgbClr val="000000">
                      <a:alpha val="43137"/>
                    </a:srgbClr>
                  </a:outerShdw>
                </a:effectLst>
              </a:rPr>
              <a:t>NW 9 Avenue Challenges and Solutions</a:t>
            </a:r>
          </a:p>
        </p:txBody>
      </p:sp>
      <p:pic>
        <p:nvPicPr>
          <p:cNvPr id="7" name="Picture 6">
            <a:extLst>
              <a:ext uri="{FF2B5EF4-FFF2-40B4-BE49-F238E27FC236}">
                <a16:creationId xmlns:a16="http://schemas.microsoft.com/office/drawing/2014/main" id="{81E3766A-DFFB-E53C-C3DA-2B98D0CB249C}"/>
              </a:ext>
            </a:extLst>
          </p:cNvPr>
          <p:cNvPicPr>
            <a:picLocks noChangeAspect="1"/>
          </p:cNvPicPr>
          <p:nvPr/>
        </p:nvPicPr>
        <p:blipFill>
          <a:blip r:embed="rId4"/>
          <a:stretch>
            <a:fillRect/>
          </a:stretch>
        </p:blipFill>
        <p:spPr>
          <a:xfrm>
            <a:off x="0" y="1368273"/>
            <a:ext cx="12192000" cy="4130082"/>
          </a:xfrm>
          <a:prstGeom prst="rect">
            <a:avLst/>
          </a:prstGeom>
        </p:spPr>
      </p:pic>
      <p:sp>
        <p:nvSpPr>
          <p:cNvPr id="14" name="Oval 13">
            <a:extLst>
              <a:ext uri="{FF2B5EF4-FFF2-40B4-BE49-F238E27FC236}">
                <a16:creationId xmlns:a16="http://schemas.microsoft.com/office/drawing/2014/main" id="{F7FE1829-A974-0B30-1D94-F3AE2F45B88E}"/>
              </a:ext>
            </a:extLst>
          </p:cNvPr>
          <p:cNvSpPr/>
          <p:nvPr/>
        </p:nvSpPr>
        <p:spPr>
          <a:xfrm>
            <a:off x="7568699" y="3184554"/>
            <a:ext cx="1647731" cy="14417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04131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9260" y="13433"/>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9260" y="6482197"/>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9260" y="18253"/>
            <a:ext cx="12173480" cy="12333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1313"/>
            <a:r>
              <a:rPr lang="en-US" dirty="0">
                <a:solidFill>
                  <a:schemeClr val="bg1"/>
                </a:solidFill>
                <a:effectLst>
                  <a:outerShdw blurRad="38100" dist="38100" dir="2700000" algn="tl">
                    <a:srgbClr val="000000">
                      <a:alpha val="43137"/>
                    </a:srgbClr>
                  </a:outerShdw>
                </a:effectLst>
              </a:rPr>
              <a:t>NW 9 Avenue Challenges and Solutions</a:t>
            </a:r>
          </a:p>
        </p:txBody>
      </p:sp>
      <p:sp>
        <p:nvSpPr>
          <p:cNvPr id="14" name="Oval 13">
            <a:extLst>
              <a:ext uri="{FF2B5EF4-FFF2-40B4-BE49-F238E27FC236}">
                <a16:creationId xmlns:a16="http://schemas.microsoft.com/office/drawing/2014/main" id="{F7FE1829-A974-0B30-1D94-F3AE2F45B88E}"/>
              </a:ext>
            </a:extLst>
          </p:cNvPr>
          <p:cNvSpPr/>
          <p:nvPr/>
        </p:nvSpPr>
        <p:spPr>
          <a:xfrm>
            <a:off x="7568699" y="3184554"/>
            <a:ext cx="1647731" cy="144176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726D412-E167-BF51-DFFD-19FF2B7392ED}"/>
              </a:ext>
            </a:extLst>
          </p:cNvPr>
          <p:cNvPicPr>
            <a:picLocks noChangeAspect="1"/>
          </p:cNvPicPr>
          <p:nvPr/>
        </p:nvPicPr>
        <p:blipFill>
          <a:blip r:embed="rId4"/>
          <a:stretch>
            <a:fillRect/>
          </a:stretch>
        </p:blipFill>
        <p:spPr>
          <a:xfrm>
            <a:off x="1587500" y="1356104"/>
            <a:ext cx="8231214" cy="5065363"/>
          </a:xfrm>
          <a:prstGeom prst="rect">
            <a:avLst/>
          </a:prstGeom>
        </p:spPr>
      </p:pic>
    </p:spTree>
    <p:extLst>
      <p:ext uri="{BB962C8B-B14F-4D97-AF65-F5344CB8AC3E}">
        <p14:creationId xmlns:p14="http://schemas.microsoft.com/office/powerpoint/2010/main" val="1259169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0" y="18253"/>
            <a:ext cx="11917135" cy="12333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1313"/>
            <a:r>
              <a:rPr lang="en-US" dirty="0">
                <a:solidFill>
                  <a:schemeClr val="bg1"/>
                </a:solidFill>
                <a:effectLst>
                  <a:outerShdw blurRad="38100" dist="38100" dir="2700000" algn="tl">
                    <a:srgbClr val="000000">
                      <a:alpha val="43137"/>
                    </a:srgbClr>
                  </a:outerShdw>
                </a:effectLst>
              </a:rPr>
              <a:t>NW 4 Avenue Initial Recommendations</a:t>
            </a:r>
          </a:p>
        </p:txBody>
      </p:sp>
      <p:sp>
        <p:nvSpPr>
          <p:cNvPr id="12" name="Content Placeholder 2">
            <a:extLst>
              <a:ext uri="{FF2B5EF4-FFF2-40B4-BE49-F238E27FC236}">
                <a16:creationId xmlns:a16="http://schemas.microsoft.com/office/drawing/2014/main" id="{C609B5CA-B577-058E-8CBF-DE67EEE87852}"/>
              </a:ext>
            </a:extLst>
          </p:cNvPr>
          <p:cNvSpPr>
            <a:spLocks noGrp="1"/>
          </p:cNvSpPr>
          <p:nvPr>
            <p:ph sz="half" idx="1"/>
          </p:nvPr>
        </p:nvSpPr>
        <p:spPr>
          <a:xfrm>
            <a:off x="0" y="1281209"/>
            <a:ext cx="12192000" cy="1612736"/>
          </a:xfrm>
        </p:spPr>
        <p:txBody>
          <a:bodyPr>
            <a:normAutofit/>
          </a:bodyPr>
          <a:lstStyle/>
          <a:p>
            <a:r>
              <a:rPr lang="en-US" sz="2000" dirty="0"/>
              <a:t>Proposed to convert the two-way stop controlled (TWSC) intersection into a signalized intersection.</a:t>
            </a:r>
          </a:p>
          <a:p>
            <a:r>
              <a:rPr lang="en-US" sz="2000" dirty="0"/>
              <a:t>Proposed to add a midblock east of NW 4 Avenue.</a:t>
            </a:r>
          </a:p>
          <a:p>
            <a:r>
              <a:rPr lang="en-US" sz="2000" dirty="0"/>
              <a:t>Change the lane configuration east of NW 4 Avenue to two-way two lane undivided.</a:t>
            </a:r>
          </a:p>
          <a:p>
            <a:r>
              <a:rPr lang="en-US" sz="2000" dirty="0"/>
              <a:t>Add signage to enhance pedestrian safety.</a:t>
            </a:r>
          </a:p>
        </p:txBody>
      </p:sp>
      <p:pic>
        <p:nvPicPr>
          <p:cNvPr id="8" name="Picture 7">
            <a:extLst>
              <a:ext uri="{FF2B5EF4-FFF2-40B4-BE49-F238E27FC236}">
                <a16:creationId xmlns:a16="http://schemas.microsoft.com/office/drawing/2014/main" id="{08CD2092-A384-824B-F3C5-8398513BEE28}"/>
              </a:ext>
            </a:extLst>
          </p:cNvPr>
          <p:cNvPicPr>
            <a:picLocks noChangeAspect="1"/>
          </p:cNvPicPr>
          <p:nvPr/>
        </p:nvPicPr>
        <p:blipFill rotWithShape="1">
          <a:blip r:embed="rId3">
            <a:extLst>
              <a:ext uri="{28A0092B-C50C-407E-A947-70E740481C1C}">
                <a14:useLocalDpi xmlns:a14="http://schemas.microsoft.com/office/drawing/2010/main" val="0"/>
              </a:ext>
            </a:extLst>
          </a:blip>
          <a:srcRect t="5516" b="13005"/>
          <a:stretch/>
        </p:blipFill>
        <p:spPr>
          <a:xfrm>
            <a:off x="0" y="2924260"/>
            <a:ext cx="4725909" cy="3915486"/>
          </a:xfrm>
          <a:prstGeom prst="rect">
            <a:avLst/>
          </a:prstGeom>
        </p:spPr>
      </p:pic>
      <p:pic>
        <p:nvPicPr>
          <p:cNvPr id="14" name="Picture 13">
            <a:extLst>
              <a:ext uri="{FF2B5EF4-FFF2-40B4-BE49-F238E27FC236}">
                <a16:creationId xmlns:a16="http://schemas.microsoft.com/office/drawing/2014/main" id="{87E82EC8-CAEC-888E-3111-9DB8545FCA71}"/>
              </a:ext>
            </a:extLst>
          </p:cNvPr>
          <p:cNvPicPr>
            <a:picLocks noChangeAspect="1"/>
          </p:cNvPicPr>
          <p:nvPr/>
        </p:nvPicPr>
        <p:blipFill>
          <a:blip r:embed="rId4"/>
          <a:stretch>
            <a:fillRect/>
          </a:stretch>
        </p:blipFill>
        <p:spPr>
          <a:xfrm>
            <a:off x="4696033" y="2999266"/>
            <a:ext cx="5418285" cy="3840480"/>
          </a:xfrm>
          <a:prstGeom prst="rect">
            <a:avLst/>
          </a:prstGeom>
        </p:spPr>
      </p:pic>
    </p:spTree>
    <p:extLst>
      <p:ext uri="{BB962C8B-B14F-4D97-AF65-F5344CB8AC3E}">
        <p14:creationId xmlns:p14="http://schemas.microsoft.com/office/powerpoint/2010/main" val="29810237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3DA544F-74CD-CA96-B0C7-1D7CAA8A5B1F}"/>
              </a:ext>
            </a:extLst>
          </p:cNvPr>
          <p:cNvPicPr>
            <a:picLocks noChangeAspect="1"/>
          </p:cNvPicPr>
          <p:nvPr/>
        </p:nvPicPr>
        <p:blipFill rotWithShape="1">
          <a:blip r:embed="rId3"/>
          <a:srcRect l="6786" t="26778"/>
          <a:stretch/>
        </p:blipFill>
        <p:spPr>
          <a:xfrm>
            <a:off x="3961086" y="4193478"/>
            <a:ext cx="8230914" cy="2544254"/>
          </a:xfrm>
          <a:prstGeom prst="rect">
            <a:avLst/>
          </a:prstGeom>
        </p:spPr>
      </p:pic>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4"/>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0" y="18253"/>
            <a:ext cx="11917135" cy="12333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1313"/>
            <a:r>
              <a:rPr lang="en-US" dirty="0">
                <a:solidFill>
                  <a:schemeClr val="bg1"/>
                </a:solidFill>
                <a:effectLst>
                  <a:outerShdw blurRad="38100" dist="38100" dir="2700000" algn="tl">
                    <a:srgbClr val="000000">
                      <a:alpha val="43137"/>
                    </a:srgbClr>
                  </a:outerShdw>
                </a:effectLst>
              </a:rPr>
              <a:t>NW 4 Avenue Challenges and Solutions</a:t>
            </a:r>
          </a:p>
        </p:txBody>
      </p:sp>
      <p:pic>
        <p:nvPicPr>
          <p:cNvPr id="3" name="Picture 2">
            <a:extLst>
              <a:ext uri="{FF2B5EF4-FFF2-40B4-BE49-F238E27FC236}">
                <a16:creationId xmlns:a16="http://schemas.microsoft.com/office/drawing/2014/main" id="{803888DA-5DC7-67F1-488F-33E92176F202}"/>
              </a:ext>
            </a:extLst>
          </p:cNvPr>
          <p:cNvPicPr>
            <a:picLocks noChangeAspect="1"/>
          </p:cNvPicPr>
          <p:nvPr/>
        </p:nvPicPr>
        <p:blipFill>
          <a:blip r:embed="rId5"/>
          <a:stretch>
            <a:fillRect/>
          </a:stretch>
        </p:blipFill>
        <p:spPr>
          <a:xfrm>
            <a:off x="3998001" y="1112458"/>
            <a:ext cx="8193999" cy="3017520"/>
          </a:xfrm>
          <a:prstGeom prst="rect">
            <a:avLst/>
          </a:prstGeom>
        </p:spPr>
      </p:pic>
      <p:pic>
        <p:nvPicPr>
          <p:cNvPr id="8" name="Picture 7">
            <a:extLst>
              <a:ext uri="{FF2B5EF4-FFF2-40B4-BE49-F238E27FC236}">
                <a16:creationId xmlns:a16="http://schemas.microsoft.com/office/drawing/2014/main" id="{7753BFF7-20F8-791F-3DF5-3AA32C0ABBFF}"/>
              </a:ext>
            </a:extLst>
          </p:cNvPr>
          <p:cNvPicPr>
            <a:picLocks noChangeAspect="1"/>
          </p:cNvPicPr>
          <p:nvPr/>
        </p:nvPicPr>
        <p:blipFill rotWithShape="1">
          <a:blip r:embed="rId6"/>
          <a:srcRect t="16941"/>
          <a:stretch/>
        </p:blipFill>
        <p:spPr>
          <a:xfrm>
            <a:off x="-1" y="1098295"/>
            <a:ext cx="3998001" cy="5749290"/>
          </a:xfrm>
          <a:prstGeom prst="rect">
            <a:avLst/>
          </a:prstGeom>
        </p:spPr>
      </p:pic>
      <p:sp>
        <p:nvSpPr>
          <p:cNvPr id="12" name="Oval 11">
            <a:extLst>
              <a:ext uri="{FF2B5EF4-FFF2-40B4-BE49-F238E27FC236}">
                <a16:creationId xmlns:a16="http://schemas.microsoft.com/office/drawing/2014/main" id="{AD4DD6E7-89CB-1EFC-E1B5-113D32BB9C19}"/>
              </a:ext>
            </a:extLst>
          </p:cNvPr>
          <p:cNvSpPr/>
          <p:nvPr/>
        </p:nvSpPr>
        <p:spPr>
          <a:xfrm>
            <a:off x="1955547" y="1910278"/>
            <a:ext cx="479835" cy="46172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8F0D21B-501C-57E0-8745-78B36BDACAA6}"/>
              </a:ext>
            </a:extLst>
          </p:cNvPr>
          <p:cNvSpPr/>
          <p:nvPr/>
        </p:nvSpPr>
        <p:spPr>
          <a:xfrm>
            <a:off x="1955547" y="3987200"/>
            <a:ext cx="1160353" cy="108641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4451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9EFB2-2C7E-A512-1E2D-8BE6887A93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3B18781-B628-BA0A-23A3-9982D41108E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3497C14-44BA-A04B-399F-2B43900EC6E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10" name="Rectangle 9">
            <a:extLst>
              <a:ext uri="{FF2B5EF4-FFF2-40B4-BE49-F238E27FC236}">
                <a16:creationId xmlns:a16="http://schemas.microsoft.com/office/drawing/2014/main" id="{7E23E919-AFDA-86D0-49B8-76B5A0E934DA}"/>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D598FC5-CFD6-7F6C-A1D5-38AF97B61B51}"/>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15463011-2F60-4D66-5181-3929BA6E69D2}"/>
              </a:ext>
            </a:extLst>
          </p:cNvPr>
          <p:cNvSpPr txBox="1">
            <a:spLocks/>
          </p:cNvSpPr>
          <p:nvPr/>
        </p:nvSpPr>
        <p:spPr>
          <a:xfrm>
            <a:off x="0" y="18253"/>
            <a:ext cx="11917135" cy="12333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effectLst>
                  <a:outerShdw blurRad="38100" dist="38100" dir="2700000" algn="tl">
                    <a:srgbClr val="000000">
                      <a:alpha val="43137"/>
                    </a:srgbClr>
                  </a:outerShdw>
                </a:effectLst>
              </a:rPr>
              <a:t>NW 4 Avenue Challenges and Solutions</a:t>
            </a:r>
          </a:p>
        </p:txBody>
      </p:sp>
      <p:pic>
        <p:nvPicPr>
          <p:cNvPr id="11" name="Picture 10">
            <a:extLst>
              <a:ext uri="{FF2B5EF4-FFF2-40B4-BE49-F238E27FC236}">
                <a16:creationId xmlns:a16="http://schemas.microsoft.com/office/drawing/2014/main" id="{76B5029A-ECB5-05AB-2177-DEBC2A20C49B}"/>
              </a:ext>
            </a:extLst>
          </p:cNvPr>
          <p:cNvPicPr>
            <a:picLocks noChangeAspect="1"/>
          </p:cNvPicPr>
          <p:nvPr/>
        </p:nvPicPr>
        <p:blipFill>
          <a:blip r:embed="rId4"/>
          <a:stretch>
            <a:fillRect/>
          </a:stretch>
        </p:blipFill>
        <p:spPr>
          <a:xfrm>
            <a:off x="2522137" y="1402543"/>
            <a:ext cx="6250074" cy="4873035"/>
          </a:xfrm>
          <a:prstGeom prst="rect">
            <a:avLst/>
          </a:prstGeom>
        </p:spPr>
      </p:pic>
    </p:spTree>
    <p:extLst>
      <p:ext uri="{BB962C8B-B14F-4D97-AF65-F5344CB8AC3E}">
        <p14:creationId xmlns:p14="http://schemas.microsoft.com/office/powerpoint/2010/main" val="28317104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Other Activities: Extension to Roadway Segments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519233-0B73-2B82-5BDA-4DB6827A6B7F}"/>
              </a:ext>
            </a:extLst>
          </p:cNvPr>
          <p:cNvPicPr>
            <a:picLocks noChangeAspect="1"/>
          </p:cNvPicPr>
          <p:nvPr/>
        </p:nvPicPr>
        <p:blipFill rotWithShape="1">
          <a:blip r:embed="rId3"/>
          <a:srcRect t="13454"/>
          <a:stretch/>
        </p:blipFill>
        <p:spPr>
          <a:xfrm>
            <a:off x="505976" y="1409715"/>
            <a:ext cx="9924213" cy="4607619"/>
          </a:xfrm>
          <a:prstGeom prst="rect">
            <a:avLst/>
          </a:prstGeom>
          <a:ln>
            <a:solidFill>
              <a:schemeClr val="tx1"/>
            </a:solidFill>
          </a:ln>
        </p:spPr>
      </p:pic>
      <p:pic>
        <p:nvPicPr>
          <p:cNvPr id="10" name="Picture 9">
            <a:extLst>
              <a:ext uri="{FF2B5EF4-FFF2-40B4-BE49-F238E27FC236}">
                <a16:creationId xmlns:a16="http://schemas.microsoft.com/office/drawing/2014/main" id="{1B5513BA-AA37-2DD2-DFB6-32A7B2A076A2}"/>
              </a:ext>
            </a:extLst>
          </p:cNvPr>
          <p:cNvPicPr>
            <a:picLocks noChangeAspect="1"/>
          </p:cNvPicPr>
          <p:nvPr/>
        </p:nvPicPr>
        <p:blipFill>
          <a:blip r:embed="rId4"/>
          <a:stretch>
            <a:fillRect/>
          </a:stretch>
        </p:blipFill>
        <p:spPr>
          <a:xfrm>
            <a:off x="10561407" y="1956218"/>
            <a:ext cx="1438666" cy="1438666"/>
          </a:xfrm>
          <a:prstGeom prst="rect">
            <a:avLst/>
          </a:prstGeom>
        </p:spPr>
      </p:pic>
      <p:sp>
        <p:nvSpPr>
          <p:cNvPr id="11" name="TextBox 10">
            <a:extLst>
              <a:ext uri="{FF2B5EF4-FFF2-40B4-BE49-F238E27FC236}">
                <a16:creationId xmlns:a16="http://schemas.microsoft.com/office/drawing/2014/main" id="{91786050-B46D-CC65-939A-9083D8C14D25}"/>
              </a:ext>
            </a:extLst>
          </p:cNvPr>
          <p:cNvSpPr txBox="1"/>
          <p:nvPr/>
        </p:nvSpPr>
        <p:spPr>
          <a:xfrm>
            <a:off x="10403393" y="3394884"/>
            <a:ext cx="1788607" cy="765659"/>
          </a:xfrm>
          <a:prstGeom prst="rect">
            <a:avLst/>
          </a:prstGeom>
          <a:noFill/>
        </p:spPr>
        <p:txBody>
          <a:bodyPr wrap="square" rtlCol="0">
            <a:spAutoFit/>
          </a:bodyPr>
          <a:lstStyle/>
          <a:p>
            <a:pPr algn="ctr">
              <a:lnSpc>
                <a:spcPct val="80000"/>
              </a:lnSpc>
            </a:pPr>
            <a:r>
              <a:rPr lang="en-US" b="1" dirty="0">
                <a:solidFill>
                  <a:srgbClr val="0070C0"/>
                </a:solidFill>
              </a:rPr>
              <a:t>Requires FDOT ArcGIS for Portal Account</a:t>
            </a:r>
          </a:p>
        </p:txBody>
      </p:sp>
    </p:spTree>
    <p:extLst>
      <p:ext uri="{BB962C8B-B14F-4D97-AF65-F5344CB8AC3E}">
        <p14:creationId xmlns:p14="http://schemas.microsoft.com/office/powerpoint/2010/main" val="14394663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482F9DF-25EA-19D2-AFBE-E5C217E75082}"/>
              </a:ext>
            </a:extLst>
          </p:cNvPr>
          <p:cNvPicPr>
            <a:picLocks noChangeAspect="1"/>
          </p:cNvPicPr>
          <p:nvPr/>
        </p:nvPicPr>
        <p:blipFill rotWithShape="1">
          <a:blip r:embed="rId2"/>
          <a:srcRect l="803" b="56625"/>
          <a:stretch/>
        </p:blipFill>
        <p:spPr>
          <a:xfrm>
            <a:off x="336636" y="1443470"/>
            <a:ext cx="5967827" cy="2564420"/>
          </a:xfrm>
          <a:prstGeom prst="rect">
            <a:avLst/>
          </a:prstGeom>
          <a:ln>
            <a:solidFill>
              <a:schemeClr val="tx1"/>
            </a:solidFill>
          </a:ln>
        </p:spPr>
      </p:pic>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917136" cy="1325563"/>
          </a:xfrm>
        </p:spPr>
        <p:txBody>
          <a:bodyPr/>
          <a:lstStyle/>
          <a:p>
            <a:r>
              <a:rPr lang="en-US" dirty="0">
                <a:solidFill>
                  <a:schemeClr val="bg1"/>
                </a:solidFill>
                <a:effectLst>
                  <a:outerShdw blurRad="38100" dist="38100" dir="2700000" algn="tl">
                    <a:srgbClr val="000000">
                      <a:alpha val="43137"/>
                    </a:srgbClr>
                  </a:outerShdw>
                </a:effectLst>
              </a:rPr>
              <a:t>Systemic Safety Analysis of Signalized Intersections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3"/>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F16E20A-4DE4-3DE5-35E0-BA1C309BE719}"/>
              </a:ext>
            </a:extLst>
          </p:cNvPr>
          <p:cNvPicPr>
            <a:picLocks noChangeAspect="1"/>
          </p:cNvPicPr>
          <p:nvPr/>
        </p:nvPicPr>
        <p:blipFill rotWithShape="1">
          <a:blip r:embed="rId4"/>
          <a:srcRect b="38755"/>
          <a:stretch/>
        </p:blipFill>
        <p:spPr>
          <a:xfrm>
            <a:off x="5520863" y="2349267"/>
            <a:ext cx="4366715" cy="2743430"/>
          </a:xfrm>
          <a:prstGeom prst="rect">
            <a:avLst/>
          </a:prstGeom>
          <a:ln>
            <a:solidFill>
              <a:schemeClr val="tx1"/>
            </a:solidFill>
          </a:ln>
        </p:spPr>
      </p:pic>
      <p:pic>
        <p:nvPicPr>
          <p:cNvPr id="18" name="Picture 17">
            <a:extLst>
              <a:ext uri="{FF2B5EF4-FFF2-40B4-BE49-F238E27FC236}">
                <a16:creationId xmlns:a16="http://schemas.microsoft.com/office/drawing/2014/main" id="{832334B7-6550-B628-2940-A28D62BF1555}"/>
              </a:ext>
            </a:extLst>
          </p:cNvPr>
          <p:cNvPicPr>
            <a:picLocks noChangeAspect="1"/>
          </p:cNvPicPr>
          <p:nvPr/>
        </p:nvPicPr>
        <p:blipFill>
          <a:blip r:embed="rId5"/>
          <a:stretch>
            <a:fillRect/>
          </a:stretch>
        </p:blipFill>
        <p:spPr>
          <a:xfrm>
            <a:off x="1473318" y="4588829"/>
            <a:ext cx="6560780" cy="1260617"/>
          </a:xfrm>
          <a:prstGeom prst="rect">
            <a:avLst/>
          </a:prstGeom>
          <a:ln>
            <a:solidFill>
              <a:schemeClr val="tx1"/>
            </a:solidFill>
          </a:ln>
        </p:spPr>
      </p:pic>
      <p:pic>
        <p:nvPicPr>
          <p:cNvPr id="16" name="Picture 15">
            <a:extLst>
              <a:ext uri="{FF2B5EF4-FFF2-40B4-BE49-F238E27FC236}">
                <a16:creationId xmlns:a16="http://schemas.microsoft.com/office/drawing/2014/main" id="{A4391C91-372D-FABA-2EBB-B4CF28FF1DA0}"/>
              </a:ext>
            </a:extLst>
          </p:cNvPr>
          <p:cNvPicPr>
            <a:picLocks noChangeAspect="1"/>
          </p:cNvPicPr>
          <p:nvPr/>
        </p:nvPicPr>
        <p:blipFill rotWithShape="1">
          <a:blip r:embed="rId6"/>
          <a:srcRect l="839" t="49925"/>
          <a:stretch/>
        </p:blipFill>
        <p:spPr>
          <a:xfrm>
            <a:off x="5833256" y="5725449"/>
            <a:ext cx="4054322" cy="1026939"/>
          </a:xfrm>
          <a:prstGeom prst="rect">
            <a:avLst/>
          </a:prstGeom>
          <a:ln>
            <a:solidFill>
              <a:schemeClr val="tx1"/>
            </a:solidFill>
          </a:ln>
        </p:spPr>
      </p:pic>
      <p:pic>
        <p:nvPicPr>
          <p:cNvPr id="1026" name="Picture 2" descr="QR Code Image">
            <a:extLst>
              <a:ext uri="{FF2B5EF4-FFF2-40B4-BE49-F238E27FC236}">
                <a16:creationId xmlns:a16="http://schemas.microsoft.com/office/drawing/2014/main" id="{321E7F8B-BFB5-9B4E-3408-F2C5801450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57767" y="2296237"/>
            <a:ext cx="1597597" cy="159759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F3D594B-AC64-F07E-3A0D-842EB71A52B4}"/>
              </a:ext>
            </a:extLst>
          </p:cNvPr>
          <p:cNvSpPr txBox="1"/>
          <p:nvPr/>
        </p:nvSpPr>
        <p:spPr>
          <a:xfrm>
            <a:off x="10171103" y="3832908"/>
            <a:ext cx="1788607" cy="765659"/>
          </a:xfrm>
          <a:prstGeom prst="rect">
            <a:avLst/>
          </a:prstGeom>
          <a:noFill/>
        </p:spPr>
        <p:txBody>
          <a:bodyPr wrap="square" rtlCol="0">
            <a:spAutoFit/>
          </a:bodyPr>
          <a:lstStyle/>
          <a:p>
            <a:pPr algn="ctr">
              <a:lnSpc>
                <a:spcPct val="80000"/>
              </a:lnSpc>
            </a:pPr>
            <a:r>
              <a:rPr lang="en-US" b="1" dirty="0">
                <a:solidFill>
                  <a:srgbClr val="0070C0"/>
                </a:solidFill>
              </a:rPr>
              <a:t>Power BI App Publicly Accessible</a:t>
            </a:r>
          </a:p>
        </p:txBody>
      </p:sp>
    </p:spTree>
    <p:extLst>
      <p:ext uri="{BB962C8B-B14F-4D97-AF65-F5344CB8AC3E}">
        <p14:creationId xmlns:p14="http://schemas.microsoft.com/office/powerpoint/2010/main" val="6549472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917136" cy="1325563"/>
          </a:xfrm>
        </p:spPr>
        <p:txBody>
          <a:bodyPr/>
          <a:lstStyle/>
          <a:p>
            <a:r>
              <a:rPr lang="en-US" dirty="0">
                <a:solidFill>
                  <a:schemeClr val="bg1"/>
                </a:solidFill>
                <a:effectLst>
                  <a:outerShdw blurRad="38100" dist="38100" dir="2700000" algn="tl">
                    <a:srgbClr val="000000">
                      <a:alpha val="43137"/>
                    </a:srgbClr>
                  </a:outerShdw>
                </a:effectLst>
              </a:rPr>
              <a:t>What Lies Ahad?</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5">
            <a:extLst>
              <a:ext uri="{FF2B5EF4-FFF2-40B4-BE49-F238E27FC236}">
                <a16:creationId xmlns:a16="http://schemas.microsoft.com/office/drawing/2014/main" id="{99465B2A-20A0-BC2C-2E74-B2A2D7A19AE9}"/>
              </a:ext>
            </a:extLst>
          </p:cNvPr>
          <p:cNvSpPr>
            <a:spLocks noGrp="1"/>
          </p:cNvSpPr>
          <p:nvPr>
            <p:ph sz="half" idx="1"/>
          </p:nvPr>
        </p:nvSpPr>
        <p:spPr>
          <a:xfrm>
            <a:off x="337744" y="1510622"/>
            <a:ext cx="11708630" cy="4742895"/>
          </a:xfrm>
        </p:spPr>
        <p:txBody>
          <a:bodyPr>
            <a:normAutofit/>
          </a:bodyPr>
          <a:lstStyle/>
          <a:p>
            <a:pPr>
              <a:lnSpc>
                <a:spcPct val="100000"/>
              </a:lnSpc>
              <a:spcBef>
                <a:spcPts val="1200"/>
              </a:spcBef>
              <a:spcAft>
                <a:spcPts val="600"/>
              </a:spcAft>
            </a:pPr>
            <a:r>
              <a:rPr lang="en-US" dirty="0"/>
              <a:t>Unsignalized Intersections</a:t>
            </a:r>
          </a:p>
          <a:p>
            <a:pPr>
              <a:lnSpc>
                <a:spcPct val="100000"/>
              </a:lnSpc>
              <a:spcBef>
                <a:spcPts val="1200"/>
              </a:spcBef>
              <a:spcAft>
                <a:spcPts val="600"/>
              </a:spcAft>
            </a:pPr>
            <a:r>
              <a:rPr lang="en-US" dirty="0"/>
              <a:t>Pedestrian and bicyclist corridor safety</a:t>
            </a:r>
          </a:p>
          <a:p>
            <a:pPr>
              <a:lnSpc>
                <a:spcPct val="100000"/>
              </a:lnSpc>
              <a:spcBef>
                <a:spcPts val="1200"/>
              </a:spcBef>
              <a:spcAft>
                <a:spcPts val="600"/>
              </a:spcAft>
            </a:pPr>
            <a:r>
              <a:rPr lang="en-US" dirty="0"/>
              <a:t>Midblock pedestrian crossing screening</a:t>
            </a:r>
          </a:p>
          <a:p>
            <a:pPr>
              <a:lnSpc>
                <a:spcPct val="100000"/>
              </a:lnSpc>
              <a:spcBef>
                <a:spcPts val="1200"/>
              </a:spcBef>
              <a:spcAft>
                <a:spcPts val="600"/>
              </a:spcAft>
            </a:pPr>
            <a:r>
              <a:rPr lang="en-US" dirty="0"/>
              <a:t>Evaluate pedestrian and bicyclist SPFs for Florida per NCHRP Report 1064</a:t>
            </a:r>
          </a:p>
          <a:p>
            <a:pPr>
              <a:lnSpc>
                <a:spcPct val="100000"/>
              </a:lnSpc>
              <a:spcBef>
                <a:spcPts val="1200"/>
              </a:spcBef>
              <a:spcAft>
                <a:spcPts val="600"/>
              </a:spcAft>
            </a:pPr>
            <a:r>
              <a:rPr lang="en-US" dirty="0"/>
              <a:t>Continue improving process for safety analysis of signalized intersection and roadway segment</a:t>
            </a:r>
          </a:p>
          <a:p>
            <a:pPr>
              <a:lnSpc>
                <a:spcPct val="100000"/>
              </a:lnSpc>
              <a:spcBef>
                <a:spcPts val="1200"/>
              </a:spcBef>
              <a:spcAft>
                <a:spcPts val="600"/>
              </a:spcAft>
            </a:pPr>
            <a:r>
              <a:rPr lang="en-US" dirty="0"/>
              <a:t>Develop Florida-specific CMFs based on countermeasure implemented</a:t>
            </a:r>
          </a:p>
        </p:txBody>
      </p:sp>
    </p:spTree>
    <p:extLst>
      <p:ext uri="{BB962C8B-B14F-4D97-AF65-F5344CB8AC3E}">
        <p14:creationId xmlns:p14="http://schemas.microsoft.com/office/powerpoint/2010/main" val="15583300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Focus Areas</a:t>
            </a:r>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ontent Placeholder 9">
            <a:extLst>
              <a:ext uri="{FF2B5EF4-FFF2-40B4-BE49-F238E27FC236}">
                <a16:creationId xmlns:a16="http://schemas.microsoft.com/office/drawing/2014/main" id="{C72959C8-84C3-08A4-9B40-60F19CA56B4B}"/>
              </a:ext>
            </a:extLst>
          </p:cNvPr>
          <p:cNvGraphicFramePr>
            <a:graphicFrameLocks/>
          </p:cNvGraphicFramePr>
          <p:nvPr>
            <p:extLst>
              <p:ext uri="{D42A27DB-BD31-4B8C-83A1-F6EECF244321}">
                <p14:modId xmlns:p14="http://schemas.microsoft.com/office/powerpoint/2010/main" val="3073316683"/>
              </p:ext>
            </p:extLst>
          </p:nvPr>
        </p:nvGraphicFramePr>
        <p:xfrm>
          <a:off x="752475" y="1668207"/>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C16F401A-AAE4-B9DA-B0B4-BB631E77613A}"/>
              </a:ext>
            </a:extLst>
          </p:cNvPr>
          <p:cNvSpPr>
            <a:spLocks noGrp="1"/>
          </p:cNvSpPr>
          <p:nvPr>
            <p:ph sz="half" idx="1"/>
          </p:nvPr>
        </p:nvSpPr>
        <p:spPr>
          <a:xfrm>
            <a:off x="6095999" y="2471126"/>
            <a:ext cx="5957331" cy="3117912"/>
          </a:xfrm>
        </p:spPr>
        <p:txBody>
          <a:bodyPr>
            <a:normAutofit/>
          </a:bodyPr>
          <a:lstStyle/>
          <a:p>
            <a:pPr>
              <a:lnSpc>
                <a:spcPct val="100000"/>
              </a:lnSpc>
              <a:spcBef>
                <a:spcPts val="1200"/>
              </a:spcBef>
              <a:spcAft>
                <a:spcPts val="600"/>
              </a:spcAft>
            </a:pPr>
            <a:r>
              <a:rPr lang="en-US" dirty="0"/>
              <a:t>All focus area efforts concentrated on State Highway System</a:t>
            </a:r>
          </a:p>
          <a:p>
            <a:r>
              <a:rPr lang="en-US" dirty="0"/>
              <a:t>Started with Signalized Intersection focus area</a:t>
            </a:r>
          </a:p>
        </p:txBody>
      </p:sp>
    </p:spTree>
    <p:extLst>
      <p:ext uri="{BB962C8B-B14F-4D97-AF65-F5344CB8AC3E}">
        <p14:creationId xmlns:p14="http://schemas.microsoft.com/office/powerpoint/2010/main" val="128107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2AA4E-B32E-0C92-360E-464D22485CDB}"/>
              </a:ext>
            </a:extLst>
          </p:cNvPr>
          <p:cNvSpPr>
            <a:spLocks noGrp="1"/>
          </p:cNvSpPr>
          <p:nvPr>
            <p:ph type="title"/>
          </p:nvPr>
        </p:nvSpPr>
        <p:spPr/>
        <p:txBody>
          <a:bodyPr/>
          <a:lstStyle/>
          <a:p>
            <a:r>
              <a:rPr lang="en-US" sz="4400" dirty="0">
                <a:solidFill>
                  <a:schemeClr val="bg1"/>
                </a:solidFill>
                <a:effectLst>
                  <a:outerShdw blurRad="38100" dist="38100" dir="2700000" algn="tl">
                    <a:srgbClr val="000000">
                      <a:alpha val="43137"/>
                    </a:srgbClr>
                  </a:outerShdw>
                </a:effectLst>
              </a:rPr>
              <a:t>Safety Message</a:t>
            </a:r>
            <a:endParaRPr lang="en-US" dirty="0"/>
          </a:p>
        </p:txBody>
      </p:sp>
      <p:pic>
        <p:nvPicPr>
          <p:cNvPr id="5" name="Picture 4">
            <a:extLst>
              <a:ext uri="{FF2B5EF4-FFF2-40B4-BE49-F238E27FC236}">
                <a16:creationId xmlns:a16="http://schemas.microsoft.com/office/drawing/2014/main" id="{CD9724BF-FACA-5138-7B86-0B3AE056A6B9}"/>
              </a:ext>
            </a:extLst>
          </p:cNvPr>
          <p:cNvPicPr>
            <a:picLocks noChangeAspect="1"/>
          </p:cNvPicPr>
          <p:nvPr/>
        </p:nvPicPr>
        <p:blipFill>
          <a:blip r:embed="rId2"/>
          <a:stretch>
            <a:fillRect/>
          </a:stretch>
        </p:blipFill>
        <p:spPr>
          <a:xfrm>
            <a:off x="923731" y="965272"/>
            <a:ext cx="8915073" cy="5724777"/>
          </a:xfrm>
          <a:prstGeom prst="rect">
            <a:avLst/>
          </a:prstGeom>
        </p:spPr>
      </p:pic>
    </p:spTree>
    <p:extLst>
      <p:ext uri="{BB962C8B-B14F-4D97-AF65-F5344CB8AC3E}">
        <p14:creationId xmlns:p14="http://schemas.microsoft.com/office/powerpoint/2010/main" val="1241969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70BB37ED-4EFC-C0BD-0C27-A9F5B123A716}"/>
              </a:ext>
            </a:extLst>
          </p:cNvPr>
          <p:cNvSpPr>
            <a:spLocks noGrp="1"/>
          </p:cNvSpPr>
          <p:nvPr>
            <p:ph sz="quarter" idx="4"/>
          </p:nvPr>
        </p:nvSpPr>
        <p:spPr>
          <a:xfrm>
            <a:off x="153884" y="1390284"/>
            <a:ext cx="9403620" cy="1707385"/>
          </a:xfrm>
        </p:spPr>
        <p:txBody>
          <a:bodyPr>
            <a:normAutofit lnSpcReduction="10000"/>
          </a:bodyPr>
          <a:lstStyle/>
          <a:p>
            <a:pPr marL="0" indent="0">
              <a:lnSpc>
                <a:spcPct val="100000"/>
              </a:lnSpc>
              <a:spcBef>
                <a:spcPts val="0"/>
              </a:spcBef>
              <a:buNone/>
            </a:pPr>
            <a:r>
              <a:rPr lang="en-US" b="1" dirty="0"/>
              <a:t>Dibakar Saha, PhD, PE, PTOE, RSP</a:t>
            </a:r>
            <a:r>
              <a:rPr lang="en-US" sz="2000" b="1" dirty="0"/>
              <a:t>2I</a:t>
            </a:r>
            <a:endParaRPr lang="en-US" b="1" dirty="0"/>
          </a:p>
          <a:p>
            <a:pPr marL="0" indent="0">
              <a:lnSpc>
                <a:spcPct val="100000"/>
              </a:lnSpc>
              <a:spcBef>
                <a:spcPts val="0"/>
              </a:spcBef>
              <a:buNone/>
            </a:pPr>
            <a:r>
              <a:rPr lang="en-US" dirty="0"/>
              <a:t>Traffic Services Safety Engineer, CO</a:t>
            </a:r>
          </a:p>
          <a:p>
            <a:pPr marL="0" indent="0">
              <a:lnSpc>
                <a:spcPct val="100000"/>
              </a:lnSpc>
              <a:spcBef>
                <a:spcPts val="0"/>
              </a:spcBef>
              <a:buNone/>
            </a:pPr>
            <a:r>
              <a:rPr lang="en-US" dirty="0">
                <a:hlinkClick r:id="rId2"/>
              </a:rPr>
              <a:t>Dibakar.Saha@dot.state.fl.us</a:t>
            </a:r>
            <a:endParaRPr lang="en-US" dirty="0"/>
          </a:p>
          <a:p>
            <a:pPr marL="0" indent="0">
              <a:lnSpc>
                <a:spcPct val="100000"/>
              </a:lnSpc>
              <a:spcBef>
                <a:spcPts val="0"/>
              </a:spcBef>
              <a:buNone/>
            </a:pPr>
            <a:r>
              <a:rPr lang="en-US" dirty="0"/>
              <a:t>850-410-5417</a:t>
            </a:r>
          </a:p>
          <a:p>
            <a:pPr marL="0" indent="0">
              <a:buNone/>
            </a:pPr>
            <a:endParaRPr lang="en-US" dirty="0"/>
          </a:p>
        </p:txBody>
      </p:sp>
      <p:sp>
        <p:nvSpPr>
          <p:cNvPr id="5" name="Rectangle 4">
            <a:extLst>
              <a:ext uri="{FF2B5EF4-FFF2-40B4-BE49-F238E27FC236}">
                <a16:creationId xmlns:a16="http://schemas.microsoft.com/office/drawing/2014/main" id="{D6C3ACD3-619D-4191-06D4-DF8EA01D42A9}"/>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27C2F178-F85F-8AE4-9903-B6B4BFF1ED67}"/>
              </a:ext>
            </a:extLst>
          </p:cNvPr>
          <p:cNvSpPr txBox="1">
            <a:spLocks/>
          </p:cNvSpPr>
          <p:nvPr/>
        </p:nvSpPr>
        <p:spPr>
          <a:xfrm>
            <a:off x="268184" y="39591"/>
            <a:ext cx="10515600" cy="91630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Contact Us</a:t>
            </a:r>
          </a:p>
        </p:txBody>
      </p:sp>
      <p:pic>
        <p:nvPicPr>
          <p:cNvPr id="12" name="Picture 11">
            <a:extLst>
              <a:ext uri="{FF2B5EF4-FFF2-40B4-BE49-F238E27FC236}">
                <a16:creationId xmlns:a16="http://schemas.microsoft.com/office/drawing/2014/main" id="{C81FAF3B-601F-5869-F62A-CA5EDD4FE4B0}"/>
              </a:ext>
            </a:extLst>
          </p:cNvPr>
          <p:cNvPicPr>
            <a:picLocks noChangeAspect="1"/>
          </p:cNvPicPr>
          <p:nvPr/>
        </p:nvPicPr>
        <p:blipFill>
          <a:blip r:embed="rId3"/>
          <a:stretch>
            <a:fillRect/>
          </a:stretch>
        </p:blipFill>
        <p:spPr>
          <a:xfrm>
            <a:off x="9918187" y="5819258"/>
            <a:ext cx="1961933" cy="413238"/>
          </a:xfrm>
          <a:prstGeom prst="rect">
            <a:avLst/>
          </a:prstGeom>
        </p:spPr>
      </p:pic>
      <p:sp>
        <p:nvSpPr>
          <p:cNvPr id="18" name="Rectangle 17">
            <a:extLst>
              <a:ext uri="{FF2B5EF4-FFF2-40B4-BE49-F238E27FC236}">
                <a16:creationId xmlns:a16="http://schemas.microsoft.com/office/drawing/2014/main" id="{A656135F-D116-8D15-4D1C-ACDF0FD4FA81}"/>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Speaker phone with solid fill">
            <a:extLst>
              <a:ext uri="{FF2B5EF4-FFF2-40B4-BE49-F238E27FC236}">
                <a16:creationId xmlns:a16="http://schemas.microsoft.com/office/drawing/2014/main" id="{69585C6A-1E31-B991-B892-5986B92143C6}"/>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3367" y="95548"/>
            <a:ext cx="914400" cy="914400"/>
          </a:xfrm>
        </p:spPr>
      </p:pic>
      <p:sp>
        <p:nvSpPr>
          <p:cNvPr id="7" name="Rectangle 6">
            <a:extLst>
              <a:ext uri="{FF2B5EF4-FFF2-40B4-BE49-F238E27FC236}">
                <a16:creationId xmlns:a16="http://schemas.microsoft.com/office/drawing/2014/main" id="{2730DA23-665D-7AF5-7DF1-E36F8EB3C630}"/>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5">
            <a:extLst>
              <a:ext uri="{FF2B5EF4-FFF2-40B4-BE49-F238E27FC236}">
                <a16:creationId xmlns:a16="http://schemas.microsoft.com/office/drawing/2014/main" id="{EBB3AA78-7C06-C516-9B5E-8822B84D671C}"/>
              </a:ext>
            </a:extLst>
          </p:cNvPr>
          <p:cNvSpPr txBox="1">
            <a:spLocks/>
          </p:cNvSpPr>
          <p:nvPr/>
        </p:nvSpPr>
        <p:spPr>
          <a:xfrm>
            <a:off x="3062180" y="2828415"/>
            <a:ext cx="5827816" cy="1863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b="1" dirty="0"/>
              <a:t>Maria Elena Anaya de Yeats, E.I.</a:t>
            </a:r>
          </a:p>
          <a:p>
            <a:pPr marL="0" indent="0">
              <a:lnSpc>
                <a:spcPct val="100000"/>
              </a:lnSpc>
              <a:spcBef>
                <a:spcPts val="0"/>
              </a:spcBef>
              <a:buFont typeface="Arial" panose="020B0604020202020204" pitchFamily="34" charset="0"/>
              <a:buNone/>
            </a:pPr>
            <a:r>
              <a:rPr lang="en-US" dirty="0"/>
              <a:t>Traffic Specialist, D4</a:t>
            </a:r>
          </a:p>
          <a:p>
            <a:pPr marL="0" indent="0">
              <a:lnSpc>
                <a:spcPct val="100000"/>
              </a:lnSpc>
              <a:spcBef>
                <a:spcPts val="0"/>
              </a:spcBef>
              <a:buFont typeface="Arial" panose="020B0604020202020204" pitchFamily="34" charset="0"/>
              <a:buNone/>
            </a:pPr>
            <a:r>
              <a:rPr lang="en-US" dirty="0">
                <a:hlinkClick r:id="rId6"/>
              </a:rPr>
              <a:t>Maria.Anayadeyeats@dot.state.fl.us</a:t>
            </a:r>
            <a:endParaRPr lang="en-US" dirty="0"/>
          </a:p>
          <a:p>
            <a:pPr marL="0" indent="0">
              <a:lnSpc>
                <a:spcPct val="100000"/>
              </a:lnSpc>
              <a:spcBef>
                <a:spcPts val="0"/>
              </a:spcBef>
              <a:buFont typeface="Arial" panose="020B0604020202020204" pitchFamily="34" charset="0"/>
              <a:buNone/>
            </a:pPr>
            <a:r>
              <a:rPr lang="en-US" dirty="0"/>
              <a:t>954 -777 -4582</a:t>
            </a:r>
          </a:p>
          <a:p>
            <a:pPr marL="0" indent="0">
              <a:lnSpc>
                <a:spcPct val="100000"/>
              </a:lnSpc>
              <a:spcBef>
                <a:spcPts val="0"/>
              </a:spcBef>
              <a:buFont typeface="Arial" panose="020B0604020202020204" pitchFamily="34" charset="0"/>
              <a:buNone/>
            </a:pPr>
            <a:endParaRPr lang="en-US" dirty="0"/>
          </a:p>
        </p:txBody>
      </p:sp>
      <p:sp>
        <p:nvSpPr>
          <p:cNvPr id="3" name="Content Placeholder 5">
            <a:extLst>
              <a:ext uri="{FF2B5EF4-FFF2-40B4-BE49-F238E27FC236}">
                <a16:creationId xmlns:a16="http://schemas.microsoft.com/office/drawing/2014/main" id="{5BDEAFA7-311A-CA63-F68B-E95D1061DE10}"/>
              </a:ext>
            </a:extLst>
          </p:cNvPr>
          <p:cNvSpPr txBox="1">
            <a:spLocks/>
          </p:cNvSpPr>
          <p:nvPr/>
        </p:nvSpPr>
        <p:spPr>
          <a:xfrm>
            <a:off x="6215913" y="4493514"/>
            <a:ext cx="5981700" cy="186383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b="1" dirty="0"/>
              <a:t>Cristina R. Morales – </a:t>
            </a:r>
            <a:r>
              <a:rPr lang="en-US" b="1" dirty="0" err="1"/>
              <a:t>Quiles</a:t>
            </a:r>
            <a:r>
              <a:rPr lang="en-US" b="1" dirty="0"/>
              <a:t>, FCCM, PE</a:t>
            </a:r>
          </a:p>
          <a:p>
            <a:pPr marL="0" indent="0">
              <a:lnSpc>
                <a:spcPct val="100000"/>
              </a:lnSpc>
              <a:spcBef>
                <a:spcPts val="0"/>
              </a:spcBef>
              <a:buFont typeface="Arial" panose="020B0604020202020204" pitchFamily="34" charset="0"/>
              <a:buNone/>
            </a:pPr>
            <a:r>
              <a:rPr lang="en-US" dirty="0"/>
              <a:t>Safety Studies Engineer, D6</a:t>
            </a:r>
          </a:p>
          <a:p>
            <a:pPr marL="0" indent="0">
              <a:lnSpc>
                <a:spcPct val="100000"/>
              </a:lnSpc>
              <a:spcBef>
                <a:spcPts val="0"/>
              </a:spcBef>
              <a:buFont typeface="Arial" panose="020B0604020202020204" pitchFamily="34" charset="0"/>
              <a:buNone/>
            </a:pPr>
            <a:r>
              <a:rPr lang="en-US" dirty="0">
                <a:hlinkClick r:id="rId7"/>
              </a:rPr>
              <a:t>Cristina.Morales@dot.state.fl.us</a:t>
            </a:r>
            <a:endParaRPr lang="en-US" dirty="0"/>
          </a:p>
          <a:p>
            <a:pPr marL="0" indent="0">
              <a:lnSpc>
                <a:spcPct val="100000"/>
              </a:lnSpc>
              <a:spcBef>
                <a:spcPts val="0"/>
              </a:spcBef>
              <a:buFont typeface="Arial" panose="020B0604020202020204" pitchFamily="34" charset="0"/>
              <a:buNone/>
            </a:pPr>
            <a:r>
              <a:rPr lang="en-US" dirty="0"/>
              <a:t>305-470-5311</a:t>
            </a:r>
          </a:p>
          <a:p>
            <a:pPr marL="0" indent="0">
              <a:lnSpc>
                <a:spcPct val="100000"/>
              </a:lnSpc>
              <a:spcBef>
                <a:spcPts val="0"/>
              </a:spcBef>
              <a:buFont typeface="Arial" panose="020B0604020202020204" pitchFamily="34" charset="0"/>
              <a:buNone/>
            </a:pPr>
            <a:endParaRPr lang="en-US" dirty="0"/>
          </a:p>
        </p:txBody>
      </p:sp>
    </p:spTree>
    <p:extLst>
      <p:ext uri="{BB962C8B-B14F-4D97-AF65-F5344CB8AC3E}">
        <p14:creationId xmlns:p14="http://schemas.microsoft.com/office/powerpoint/2010/main" val="3222049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Evaluate Safety Performance</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618508" y="1640963"/>
            <a:ext cx="10998104" cy="4351338"/>
          </a:xfrm>
        </p:spPr>
        <p:txBody>
          <a:bodyPr/>
          <a:lstStyle/>
          <a:p>
            <a:r>
              <a:rPr lang="en-US" dirty="0"/>
              <a:t>Nominal vs. Substantive Safety </a:t>
            </a:r>
          </a:p>
          <a:p>
            <a:endParaRPr lang="en-US" dirty="0"/>
          </a:p>
          <a:p>
            <a:pPr lvl="1"/>
            <a:endParaRPr lang="en-US" dirty="0"/>
          </a:p>
          <a:p>
            <a:pPr lvl="1"/>
            <a:endParaRPr lang="en-US" dirty="0"/>
          </a:p>
          <a:p>
            <a:pPr lvl="1"/>
            <a:endParaRPr lang="en-US" dirty="0"/>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CC6ACF2-CD83-B240-99AD-7CB82B84B94E}"/>
              </a:ext>
            </a:extLst>
          </p:cNvPr>
          <p:cNvPicPr>
            <a:picLocks noChangeAspect="1"/>
          </p:cNvPicPr>
          <p:nvPr/>
        </p:nvPicPr>
        <p:blipFill>
          <a:blip r:embed="rId3"/>
          <a:stretch>
            <a:fillRect/>
          </a:stretch>
        </p:blipFill>
        <p:spPr>
          <a:xfrm>
            <a:off x="990600" y="2320683"/>
            <a:ext cx="5419725" cy="3620376"/>
          </a:xfrm>
          <a:prstGeom prst="rect">
            <a:avLst/>
          </a:prstGeom>
        </p:spPr>
      </p:pic>
      <p:sp>
        <p:nvSpPr>
          <p:cNvPr id="6" name="TextBox 5">
            <a:extLst>
              <a:ext uri="{FF2B5EF4-FFF2-40B4-BE49-F238E27FC236}">
                <a16:creationId xmlns:a16="http://schemas.microsoft.com/office/drawing/2014/main" id="{CA45C462-F099-C226-EBBC-4A20D34D650E}"/>
              </a:ext>
            </a:extLst>
          </p:cNvPr>
          <p:cNvSpPr txBox="1"/>
          <p:nvPr/>
        </p:nvSpPr>
        <p:spPr>
          <a:xfrm>
            <a:off x="6462581" y="2543241"/>
            <a:ext cx="5454554" cy="2985433"/>
          </a:xfrm>
          <a:prstGeom prst="rect">
            <a:avLst/>
          </a:prstGeom>
          <a:noFill/>
        </p:spPr>
        <p:txBody>
          <a:bodyPr wrap="square" rtlCol="0">
            <a:spAutoFit/>
          </a:bodyPr>
          <a:lstStyle/>
          <a:p>
            <a:r>
              <a:rPr lang="en-US" sz="2800" b="1" dirty="0">
                <a:solidFill>
                  <a:srgbClr val="0070C0"/>
                </a:solidFill>
              </a:rPr>
              <a:t>Nominal Safety: </a:t>
            </a:r>
            <a:r>
              <a:rPr lang="en-US" sz="2800" b="0" i="0" dirty="0">
                <a:solidFill>
                  <a:srgbClr val="000000"/>
                </a:solidFill>
                <a:effectLst/>
                <a:highlight>
                  <a:srgbClr val="FFFFFF"/>
                </a:highlight>
              </a:rPr>
              <a:t>a design feature or roadway either meets minimum criteria or it does not.</a:t>
            </a:r>
          </a:p>
          <a:p>
            <a:endParaRPr lang="en-US" sz="1400" b="0" i="0" dirty="0">
              <a:solidFill>
                <a:srgbClr val="000000"/>
              </a:solidFill>
              <a:effectLst/>
              <a:highlight>
                <a:srgbClr val="FFFFFF"/>
              </a:highlight>
            </a:endParaRPr>
          </a:p>
          <a:p>
            <a:r>
              <a:rPr lang="en-US" sz="2800" b="1" i="0" dirty="0">
                <a:solidFill>
                  <a:srgbClr val="0070C0"/>
                </a:solidFill>
                <a:effectLst/>
                <a:highlight>
                  <a:srgbClr val="FFFFFF"/>
                </a:highlight>
              </a:rPr>
              <a:t>Substantive Safet</a:t>
            </a:r>
            <a:r>
              <a:rPr lang="en-US" sz="2800" b="1" dirty="0">
                <a:solidFill>
                  <a:srgbClr val="0070C0"/>
                </a:solidFill>
                <a:highlight>
                  <a:srgbClr val="FFFFFF"/>
                </a:highlight>
              </a:rPr>
              <a:t>y: </a:t>
            </a:r>
            <a:r>
              <a:rPr lang="en-US" sz="2800" dirty="0">
                <a:solidFill>
                  <a:srgbClr val="000000"/>
                </a:solidFill>
                <a:highlight>
                  <a:srgbClr val="FFFFFF"/>
                </a:highlight>
              </a:rPr>
              <a:t>a</a:t>
            </a:r>
            <a:r>
              <a:rPr lang="en-US" sz="2800" b="0" i="0" dirty="0">
                <a:solidFill>
                  <a:srgbClr val="000000"/>
                </a:solidFill>
                <a:effectLst/>
                <a:highlight>
                  <a:srgbClr val="FFFFFF"/>
                </a:highlight>
              </a:rPr>
              <a:t>ctual or expected long-term safety performance of a roadway.</a:t>
            </a:r>
            <a:endParaRPr lang="en-US" sz="2800" b="1" dirty="0">
              <a:solidFill>
                <a:srgbClr val="0070C0"/>
              </a:solidFill>
            </a:endParaRPr>
          </a:p>
        </p:txBody>
      </p:sp>
    </p:spTree>
    <p:extLst>
      <p:ext uri="{BB962C8B-B14F-4D97-AF65-F5344CB8AC3E}">
        <p14:creationId xmlns:p14="http://schemas.microsoft.com/office/powerpoint/2010/main" val="5229519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How to Determine Expected Safety Performance?</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14085" y="2005502"/>
            <a:ext cx="6110084" cy="3925376"/>
          </a:xfrm>
        </p:spPr>
        <p:txBody>
          <a:bodyPr>
            <a:normAutofit/>
          </a:bodyPr>
          <a:lstStyle/>
          <a:p>
            <a:pPr lvl="1">
              <a:lnSpc>
                <a:spcPct val="100000"/>
              </a:lnSpc>
              <a:spcBef>
                <a:spcPts val="600"/>
              </a:spcBef>
            </a:pPr>
            <a:r>
              <a:rPr lang="en-US" sz="2800" dirty="0"/>
              <a:t>Crashes are random events</a:t>
            </a:r>
          </a:p>
          <a:p>
            <a:pPr lvl="2">
              <a:lnSpc>
                <a:spcPct val="100000"/>
              </a:lnSpc>
              <a:spcBef>
                <a:spcPts val="600"/>
              </a:spcBef>
              <a:spcAft>
                <a:spcPts val="1200"/>
              </a:spcAft>
            </a:pPr>
            <a:r>
              <a:rPr lang="en-US" sz="2400" i="1" dirty="0"/>
              <a:t>What is the probability of a crash occurring at a site on a particular day and time?</a:t>
            </a:r>
          </a:p>
          <a:p>
            <a:pPr lvl="1">
              <a:lnSpc>
                <a:spcPct val="100000"/>
              </a:lnSpc>
              <a:spcBef>
                <a:spcPts val="600"/>
              </a:spcBef>
            </a:pPr>
            <a:r>
              <a:rPr lang="en-US" sz="2800" dirty="0"/>
              <a:t>Observed average crash frequency over short periods</a:t>
            </a:r>
          </a:p>
          <a:p>
            <a:pPr lvl="2">
              <a:lnSpc>
                <a:spcPct val="100000"/>
              </a:lnSpc>
              <a:spcBef>
                <a:spcPts val="600"/>
              </a:spcBef>
              <a:spcAft>
                <a:spcPts val="600"/>
              </a:spcAft>
            </a:pPr>
            <a:r>
              <a:rPr lang="en-US" sz="2400" i="1" dirty="0"/>
              <a:t>Is it high, average, or low?</a:t>
            </a:r>
          </a:p>
          <a:p>
            <a:pPr lvl="1">
              <a:lnSpc>
                <a:spcPct val="100000"/>
              </a:lnSpc>
              <a:spcBef>
                <a:spcPts val="600"/>
              </a:spcBef>
              <a:buFont typeface="Arial" panose="020B0604020202020204" pitchFamily="34" charset="0"/>
              <a:buChar char="»"/>
            </a:pPr>
            <a:endParaRPr lang="en-US" dirty="0"/>
          </a:p>
          <a:p>
            <a:pPr lvl="1"/>
            <a:endParaRPr lang="en-US" sz="2000" dirty="0"/>
          </a:p>
          <a:p>
            <a:endParaRPr lang="en-US" sz="2400" dirty="0"/>
          </a:p>
          <a:p>
            <a:pPr lvl="1"/>
            <a:endParaRPr lang="en-US" sz="2000" dirty="0"/>
          </a:p>
          <a:p>
            <a:pPr lvl="1"/>
            <a:endParaRPr lang="en-US" sz="2000" dirty="0"/>
          </a:p>
          <a:p>
            <a:pPr lvl="1"/>
            <a:endParaRPr lang="en-US" sz="2000" dirty="0"/>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345CE30-598B-4203-A8A0-ED00C4FBDFA4}"/>
              </a:ext>
            </a:extLst>
          </p:cNvPr>
          <p:cNvPicPr>
            <a:picLocks noChangeAspect="1"/>
          </p:cNvPicPr>
          <p:nvPr/>
        </p:nvPicPr>
        <p:blipFill>
          <a:blip r:embed="rId3"/>
          <a:stretch>
            <a:fillRect/>
          </a:stretch>
        </p:blipFill>
        <p:spPr>
          <a:xfrm>
            <a:off x="6255710" y="1854641"/>
            <a:ext cx="5790664" cy="4214317"/>
          </a:xfrm>
          <a:prstGeom prst="rect">
            <a:avLst/>
          </a:prstGeom>
        </p:spPr>
      </p:pic>
      <p:sp>
        <p:nvSpPr>
          <p:cNvPr id="6" name="TextBox 5">
            <a:extLst>
              <a:ext uri="{FF2B5EF4-FFF2-40B4-BE49-F238E27FC236}">
                <a16:creationId xmlns:a16="http://schemas.microsoft.com/office/drawing/2014/main" id="{424C12B7-8D40-23B7-493D-C7424CA441B0}"/>
              </a:ext>
            </a:extLst>
          </p:cNvPr>
          <p:cNvSpPr txBox="1"/>
          <p:nvPr/>
        </p:nvSpPr>
        <p:spPr>
          <a:xfrm>
            <a:off x="1504950" y="1282647"/>
            <a:ext cx="9734550" cy="584775"/>
          </a:xfrm>
          <a:prstGeom prst="rect">
            <a:avLst/>
          </a:prstGeom>
          <a:noFill/>
        </p:spPr>
        <p:txBody>
          <a:bodyPr wrap="square" rtlCol="0">
            <a:spAutoFit/>
          </a:bodyPr>
          <a:lstStyle/>
          <a:p>
            <a:r>
              <a:rPr lang="en-US" sz="3200" dirty="0">
                <a:solidFill>
                  <a:srgbClr val="0070C0"/>
                </a:solidFill>
              </a:rPr>
              <a:t>Concern #1: Natural Variability in Crash Frequency </a:t>
            </a:r>
            <a:endParaRPr lang="en-US" sz="2800" dirty="0">
              <a:solidFill>
                <a:srgbClr val="0070C0"/>
              </a:solidFill>
            </a:endParaRPr>
          </a:p>
        </p:txBody>
      </p:sp>
    </p:spTree>
    <p:extLst>
      <p:ext uri="{BB962C8B-B14F-4D97-AF65-F5344CB8AC3E}">
        <p14:creationId xmlns:p14="http://schemas.microsoft.com/office/powerpoint/2010/main" val="41702557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How to Determine Expected Safety Performance?</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123824" y="1971340"/>
            <a:ext cx="6191251" cy="4510857"/>
          </a:xfrm>
        </p:spPr>
        <p:txBody>
          <a:bodyPr>
            <a:normAutofit/>
          </a:bodyPr>
          <a:lstStyle/>
          <a:p>
            <a:pPr lvl="1">
              <a:lnSpc>
                <a:spcPct val="100000"/>
              </a:lnSpc>
              <a:spcBef>
                <a:spcPts val="1200"/>
              </a:spcBef>
            </a:pPr>
            <a:r>
              <a:rPr lang="en-US" sz="2800" dirty="0"/>
              <a:t>A period of high crash frequency is likely to be followed by a period of low crash frequency or vice versa.</a:t>
            </a:r>
            <a:endParaRPr lang="en-US" sz="2800" i="1" dirty="0"/>
          </a:p>
          <a:p>
            <a:pPr lvl="1">
              <a:lnSpc>
                <a:spcPct val="100000"/>
              </a:lnSpc>
              <a:spcBef>
                <a:spcPts val="1200"/>
              </a:spcBef>
            </a:pPr>
            <a:r>
              <a:rPr lang="en-US" sz="2800" dirty="0"/>
              <a:t>Had the treatment not been applied for, what would have been the safety performance of the site for which treatment is selected based on short-term observed average crash frequency?</a:t>
            </a:r>
          </a:p>
          <a:p>
            <a:pPr lvl="1">
              <a:lnSpc>
                <a:spcPct val="100000"/>
              </a:lnSpc>
              <a:spcBef>
                <a:spcPts val="1200"/>
              </a:spcBef>
              <a:buFont typeface="Arial" panose="020B0604020202020204" pitchFamily="34" charset="0"/>
              <a:buChar char="»"/>
            </a:pPr>
            <a:endParaRPr lang="en-US" dirty="0"/>
          </a:p>
          <a:p>
            <a:pPr lvl="1">
              <a:lnSpc>
                <a:spcPct val="100000"/>
              </a:lnSpc>
              <a:spcBef>
                <a:spcPts val="1200"/>
              </a:spcBef>
            </a:pPr>
            <a:endParaRPr lang="en-US" sz="2000" dirty="0"/>
          </a:p>
          <a:p>
            <a:pPr>
              <a:lnSpc>
                <a:spcPct val="100000"/>
              </a:lnSpc>
              <a:spcBef>
                <a:spcPts val="1200"/>
              </a:spcBef>
            </a:pPr>
            <a:endParaRPr lang="en-US" sz="2400" dirty="0"/>
          </a:p>
          <a:p>
            <a:pPr lvl="1">
              <a:lnSpc>
                <a:spcPct val="100000"/>
              </a:lnSpc>
              <a:spcBef>
                <a:spcPts val="1200"/>
              </a:spcBef>
            </a:pPr>
            <a:endParaRPr lang="en-US" sz="2000" dirty="0"/>
          </a:p>
          <a:p>
            <a:pPr lvl="1">
              <a:lnSpc>
                <a:spcPct val="100000"/>
              </a:lnSpc>
              <a:spcBef>
                <a:spcPts val="1200"/>
              </a:spcBef>
            </a:pPr>
            <a:endParaRPr lang="en-US" sz="2000" dirty="0"/>
          </a:p>
          <a:p>
            <a:pPr lvl="1">
              <a:lnSpc>
                <a:spcPct val="100000"/>
              </a:lnSpc>
              <a:spcBef>
                <a:spcPts val="1200"/>
              </a:spcBef>
            </a:pPr>
            <a:endParaRPr lang="en-US" sz="2000" dirty="0"/>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24C12B7-8D40-23B7-493D-C7424CA441B0}"/>
              </a:ext>
            </a:extLst>
          </p:cNvPr>
          <p:cNvSpPr txBox="1"/>
          <p:nvPr/>
        </p:nvSpPr>
        <p:spPr>
          <a:xfrm>
            <a:off x="1504950" y="1282647"/>
            <a:ext cx="9734550" cy="584775"/>
          </a:xfrm>
          <a:prstGeom prst="rect">
            <a:avLst/>
          </a:prstGeom>
          <a:noFill/>
        </p:spPr>
        <p:txBody>
          <a:bodyPr wrap="square" rtlCol="0">
            <a:spAutoFit/>
          </a:bodyPr>
          <a:lstStyle/>
          <a:p>
            <a:r>
              <a:rPr lang="en-US" sz="3200" dirty="0">
                <a:solidFill>
                  <a:srgbClr val="0070C0"/>
                </a:solidFill>
              </a:rPr>
              <a:t>Concern #2: Regression-to-the-mean (RTM) Bias</a:t>
            </a:r>
            <a:endParaRPr lang="en-US" sz="2800" dirty="0">
              <a:solidFill>
                <a:srgbClr val="0070C0"/>
              </a:solidFill>
            </a:endParaRPr>
          </a:p>
        </p:txBody>
      </p:sp>
      <p:pic>
        <p:nvPicPr>
          <p:cNvPr id="30" name="Picture 29">
            <a:extLst>
              <a:ext uri="{FF2B5EF4-FFF2-40B4-BE49-F238E27FC236}">
                <a16:creationId xmlns:a16="http://schemas.microsoft.com/office/drawing/2014/main" id="{BFE43A09-4502-1800-D295-79DB24100137}"/>
              </a:ext>
            </a:extLst>
          </p:cNvPr>
          <p:cNvPicPr>
            <a:picLocks noChangeAspect="1"/>
          </p:cNvPicPr>
          <p:nvPr/>
        </p:nvPicPr>
        <p:blipFill rotWithShape="1">
          <a:blip r:embed="rId3"/>
          <a:srcRect l="9065"/>
          <a:stretch/>
        </p:blipFill>
        <p:spPr>
          <a:xfrm>
            <a:off x="6438899" y="2488117"/>
            <a:ext cx="3991595" cy="2548349"/>
          </a:xfrm>
          <a:prstGeom prst="rect">
            <a:avLst/>
          </a:prstGeom>
        </p:spPr>
      </p:pic>
      <p:cxnSp>
        <p:nvCxnSpPr>
          <p:cNvPr id="15" name="Straight Connector 14">
            <a:extLst>
              <a:ext uri="{FF2B5EF4-FFF2-40B4-BE49-F238E27FC236}">
                <a16:creationId xmlns:a16="http://schemas.microsoft.com/office/drawing/2014/main" id="{0506BCC2-37D2-6C0D-19AC-395CC09CAAA6}"/>
              </a:ext>
            </a:extLst>
          </p:cNvPr>
          <p:cNvCxnSpPr>
            <a:cxnSpLocks/>
          </p:cNvCxnSpPr>
          <p:nvPr/>
        </p:nvCxnSpPr>
        <p:spPr>
          <a:xfrm>
            <a:off x="8361990" y="3312200"/>
            <a:ext cx="2926080" cy="0"/>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064B5A2-9E1B-3C2B-DE10-9142A9C8BED2}"/>
              </a:ext>
            </a:extLst>
          </p:cNvPr>
          <p:cNvCxnSpPr>
            <a:cxnSpLocks/>
          </p:cNvCxnSpPr>
          <p:nvPr/>
        </p:nvCxnSpPr>
        <p:spPr>
          <a:xfrm>
            <a:off x="10001250" y="3313450"/>
            <a:ext cx="0" cy="941893"/>
          </a:xfrm>
          <a:prstGeom prst="straightConnector1">
            <a:avLst/>
          </a:prstGeom>
          <a:ln>
            <a:solidFill>
              <a:schemeClr val="accent2">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7FD638F1-78C2-7367-72F9-F51F866A50A1}"/>
              </a:ext>
            </a:extLst>
          </p:cNvPr>
          <p:cNvSpPr txBox="1"/>
          <p:nvPr/>
        </p:nvSpPr>
        <p:spPr>
          <a:xfrm>
            <a:off x="9979668" y="3489953"/>
            <a:ext cx="974082" cy="646331"/>
          </a:xfrm>
          <a:prstGeom prst="rect">
            <a:avLst/>
          </a:prstGeom>
          <a:noFill/>
          <a:ln>
            <a:noFill/>
          </a:ln>
        </p:spPr>
        <p:txBody>
          <a:bodyPr wrap="square" rtlCol="0">
            <a:spAutoFit/>
          </a:bodyPr>
          <a:lstStyle/>
          <a:p>
            <a:r>
              <a:rPr lang="en-US" sz="1200" dirty="0">
                <a:solidFill>
                  <a:schemeClr val="accent2">
                    <a:lumMod val="75000"/>
                  </a:schemeClr>
                </a:solidFill>
                <a:latin typeface="Arial Narrow" panose="020B0606020202030204" pitchFamily="34" charset="0"/>
              </a:rPr>
              <a:t>Perceived Effectiveness of Treatment</a:t>
            </a:r>
          </a:p>
        </p:txBody>
      </p:sp>
      <p:cxnSp>
        <p:nvCxnSpPr>
          <p:cNvPr id="14" name="Straight Connector 13">
            <a:extLst>
              <a:ext uri="{FF2B5EF4-FFF2-40B4-BE49-F238E27FC236}">
                <a16:creationId xmlns:a16="http://schemas.microsoft.com/office/drawing/2014/main" id="{8BA9832B-C971-F99E-2D41-54E32D0A7A91}"/>
              </a:ext>
            </a:extLst>
          </p:cNvPr>
          <p:cNvCxnSpPr>
            <a:cxnSpLocks/>
          </p:cNvCxnSpPr>
          <p:nvPr/>
        </p:nvCxnSpPr>
        <p:spPr>
          <a:xfrm>
            <a:off x="9748356" y="4255343"/>
            <a:ext cx="1554480" cy="0"/>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00BBFF1-D119-2333-BDCA-88FD659C1C50}"/>
              </a:ext>
            </a:extLst>
          </p:cNvPr>
          <p:cNvCxnSpPr>
            <a:cxnSpLocks/>
          </p:cNvCxnSpPr>
          <p:nvPr/>
        </p:nvCxnSpPr>
        <p:spPr>
          <a:xfrm>
            <a:off x="9867900" y="3902918"/>
            <a:ext cx="1371600" cy="0"/>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F722D914-2605-A444-A867-28CD672C9D9D}"/>
              </a:ext>
            </a:extLst>
          </p:cNvPr>
          <p:cNvCxnSpPr>
            <a:cxnSpLocks/>
          </p:cNvCxnSpPr>
          <p:nvPr/>
        </p:nvCxnSpPr>
        <p:spPr>
          <a:xfrm>
            <a:off x="10953750" y="3301593"/>
            <a:ext cx="0" cy="601325"/>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72728B08-CF07-042C-8CCB-C2CCEDD81A5F}"/>
              </a:ext>
            </a:extLst>
          </p:cNvPr>
          <p:cNvSpPr txBox="1"/>
          <p:nvPr/>
        </p:nvSpPr>
        <p:spPr>
          <a:xfrm>
            <a:off x="10953750" y="3371422"/>
            <a:ext cx="974082" cy="461665"/>
          </a:xfrm>
          <a:prstGeom prst="rect">
            <a:avLst/>
          </a:prstGeom>
          <a:noFill/>
        </p:spPr>
        <p:txBody>
          <a:bodyPr wrap="square" rtlCol="0">
            <a:spAutoFit/>
          </a:bodyPr>
          <a:lstStyle/>
          <a:p>
            <a:r>
              <a:rPr lang="en-US" sz="1200" dirty="0">
                <a:solidFill>
                  <a:srgbClr val="0070C0"/>
                </a:solidFill>
                <a:latin typeface="Arial Narrow" panose="020B0606020202030204" pitchFamily="34" charset="0"/>
              </a:rPr>
              <a:t>RTM Reduction</a:t>
            </a:r>
          </a:p>
        </p:txBody>
      </p:sp>
      <p:cxnSp>
        <p:nvCxnSpPr>
          <p:cNvPr id="28" name="Straight Arrow Connector 27">
            <a:extLst>
              <a:ext uri="{FF2B5EF4-FFF2-40B4-BE49-F238E27FC236}">
                <a16:creationId xmlns:a16="http://schemas.microsoft.com/office/drawing/2014/main" id="{F5DD9E84-B4F6-8C41-C99D-D58F59EEE40F}"/>
              </a:ext>
            </a:extLst>
          </p:cNvPr>
          <p:cNvCxnSpPr>
            <a:cxnSpLocks/>
          </p:cNvCxnSpPr>
          <p:nvPr/>
        </p:nvCxnSpPr>
        <p:spPr>
          <a:xfrm>
            <a:off x="10953750" y="3842186"/>
            <a:ext cx="0" cy="413157"/>
          </a:xfrm>
          <a:prstGeom prst="straightConnector1">
            <a:avLst/>
          </a:prstGeom>
          <a:ln>
            <a:solidFill>
              <a:srgbClr val="7030A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99EC773E-7D91-C122-80DE-9F04AC3A3B29}"/>
              </a:ext>
            </a:extLst>
          </p:cNvPr>
          <p:cNvSpPr txBox="1"/>
          <p:nvPr/>
        </p:nvSpPr>
        <p:spPr>
          <a:xfrm>
            <a:off x="10990584" y="3858011"/>
            <a:ext cx="1201414" cy="461665"/>
          </a:xfrm>
          <a:prstGeom prst="rect">
            <a:avLst/>
          </a:prstGeom>
          <a:noFill/>
        </p:spPr>
        <p:txBody>
          <a:bodyPr wrap="square" rtlCol="0">
            <a:spAutoFit/>
          </a:bodyPr>
          <a:lstStyle/>
          <a:p>
            <a:r>
              <a:rPr lang="en-US" sz="1200" dirty="0">
                <a:solidFill>
                  <a:srgbClr val="7030A0"/>
                </a:solidFill>
                <a:latin typeface="Arial Narrow" panose="020B0606020202030204" pitchFamily="34" charset="0"/>
              </a:rPr>
              <a:t>Actual Reduction due to Treatment</a:t>
            </a:r>
          </a:p>
        </p:txBody>
      </p:sp>
    </p:spTree>
    <p:extLst>
      <p:ext uri="{BB962C8B-B14F-4D97-AF65-F5344CB8AC3E}">
        <p14:creationId xmlns:p14="http://schemas.microsoft.com/office/powerpoint/2010/main" val="35032688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B7864-307A-3E5A-6C57-B8EF5E66E5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1FAE662-681A-0F70-1130-F37F3839B702}"/>
              </a:ext>
            </a:extLst>
          </p:cNvPr>
          <p:cNvSpPr/>
          <p:nvPr/>
        </p:nvSpPr>
        <p:spPr>
          <a:xfrm>
            <a:off x="0" y="6482198"/>
            <a:ext cx="12192000" cy="357548"/>
          </a:xfrm>
          <a:prstGeom prst="rect">
            <a:avLst/>
          </a:prstGeom>
          <a:solidFill>
            <a:srgbClr val="234487"/>
          </a:solidFill>
          <a:ln>
            <a:solidFill>
              <a:srgbClr val="152F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2C8311A-FA6B-A0C7-EB6A-B88976FE1577}"/>
              </a:ext>
            </a:extLst>
          </p:cNvPr>
          <p:cNvSpPr/>
          <p:nvPr/>
        </p:nvSpPr>
        <p:spPr>
          <a:xfrm>
            <a:off x="0" y="0"/>
            <a:ext cx="12192000" cy="1281941"/>
          </a:xfrm>
          <a:prstGeom prst="rect">
            <a:avLst/>
          </a:prstGeom>
          <a:solidFill>
            <a:srgbClr val="2344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320F8D-A2D6-B959-A810-814DE3FBE1D8}"/>
              </a:ext>
            </a:extLst>
          </p:cNvPr>
          <p:cNvSpPr>
            <a:spLocks noGrp="1"/>
          </p:cNvSpPr>
          <p:nvPr>
            <p:ph type="title"/>
          </p:nvPr>
        </p:nvSpPr>
        <p:spPr>
          <a:xfrm>
            <a:off x="274864" y="-130865"/>
            <a:ext cx="11642271" cy="1325563"/>
          </a:xfrm>
        </p:spPr>
        <p:txBody>
          <a:bodyPr/>
          <a:lstStyle/>
          <a:p>
            <a:r>
              <a:rPr lang="en-US" dirty="0">
                <a:solidFill>
                  <a:schemeClr val="bg1"/>
                </a:solidFill>
                <a:effectLst>
                  <a:outerShdw blurRad="38100" dist="38100" dir="2700000" algn="tl">
                    <a:srgbClr val="000000">
                      <a:alpha val="43137"/>
                    </a:srgbClr>
                  </a:outerShdw>
                </a:effectLst>
              </a:rPr>
              <a:t>How to Determine Expected Safety Performance?</a:t>
            </a:r>
          </a:p>
        </p:txBody>
      </p:sp>
      <p:sp>
        <p:nvSpPr>
          <p:cNvPr id="4" name="Content Placeholder 3">
            <a:extLst>
              <a:ext uri="{FF2B5EF4-FFF2-40B4-BE49-F238E27FC236}">
                <a16:creationId xmlns:a16="http://schemas.microsoft.com/office/drawing/2014/main" id="{3272272A-538D-D5CC-0291-2F4A2C8405C4}"/>
              </a:ext>
            </a:extLst>
          </p:cNvPr>
          <p:cNvSpPr>
            <a:spLocks noGrp="1"/>
          </p:cNvSpPr>
          <p:nvPr>
            <p:ph sz="half" idx="1"/>
          </p:nvPr>
        </p:nvSpPr>
        <p:spPr>
          <a:xfrm>
            <a:off x="123824" y="1971340"/>
            <a:ext cx="6858001" cy="4510857"/>
          </a:xfrm>
        </p:spPr>
        <p:txBody>
          <a:bodyPr>
            <a:normAutofit/>
          </a:bodyPr>
          <a:lstStyle/>
          <a:p>
            <a:pPr lvl="1">
              <a:lnSpc>
                <a:spcPct val="100000"/>
              </a:lnSpc>
              <a:spcBef>
                <a:spcPts val="1200"/>
              </a:spcBef>
            </a:pPr>
            <a:r>
              <a:rPr lang="en-US" sz="2800" dirty="0"/>
              <a:t>Some roadway characteristics are subject to change over time. </a:t>
            </a:r>
          </a:p>
          <a:p>
            <a:pPr lvl="1">
              <a:lnSpc>
                <a:spcPct val="100000"/>
              </a:lnSpc>
              <a:spcBef>
                <a:spcPts val="1200"/>
              </a:spcBef>
            </a:pPr>
            <a:r>
              <a:rPr lang="en-US" sz="2800" dirty="0"/>
              <a:t>Some characteristics change on a continual basis.</a:t>
            </a:r>
          </a:p>
          <a:p>
            <a:pPr lvl="1">
              <a:lnSpc>
                <a:spcPct val="100000"/>
              </a:lnSpc>
              <a:spcBef>
                <a:spcPts val="1200"/>
              </a:spcBef>
            </a:pPr>
            <a:r>
              <a:rPr lang="en-US" sz="2800" dirty="0"/>
              <a:t>Use of a longer period of data may not capture the changes in site conditions that could be associated with occurrence or non-occurrence of crash incidents.</a:t>
            </a:r>
          </a:p>
          <a:p>
            <a:pPr lvl="1">
              <a:lnSpc>
                <a:spcPct val="100000"/>
              </a:lnSpc>
              <a:spcBef>
                <a:spcPts val="1200"/>
              </a:spcBef>
            </a:pPr>
            <a:endParaRPr lang="en-US" sz="2800" dirty="0"/>
          </a:p>
          <a:p>
            <a:pPr lvl="1">
              <a:lnSpc>
                <a:spcPct val="100000"/>
              </a:lnSpc>
              <a:spcBef>
                <a:spcPts val="1200"/>
              </a:spcBef>
              <a:buFont typeface="Arial" panose="020B0604020202020204" pitchFamily="34" charset="0"/>
              <a:buChar char="»"/>
            </a:pPr>
            <a:endParaRPr lang="en-US" dirty="0"/>
          </a:p>
          <a:p>
            <a:pPr lvl="1">
              <a:lnSpc>
                <a:spcPct val="100000"/>
              </a:lnSpc>
              <a:spcBef>
                <a:spcPts val="1200"/>
              </a:spcBef>
            </a:pPr>
            <a:endParaRPr lang="en-US" sz="2000" dirty="0"/>
          </a:p>
          <a:p>
            <a:pPr>
              <a:lnSpc>
                <a:spcPct val="100000"/>
              </a:lnSpc>
              <a:spcBef>
                <a:spcPts val="1200"/>
              </a:spcBef>
            </a:pPr>
            <a:endParaRPr lang="en-US" sz="2400" dirty="0"/>
          </a:p>
          <a:p>
            <a:pPr lvl="1">
              <a:lnSpc>
                <a:spcPct val="100000"/>
              </a:lnSpc>
              <a:spcBef>
                <a:spcPts val="1200"/>
              </a:spcBef>
            </a:pPr>
            <a:endParaRPr lang="en-US" sz="2000" dirty="0"/>
          </a:p>
          <a:p>
            <a:pPr lvl="1">
              <a:lnSpc>
                <a:spcPct val="100000"/>
              </a:lnSpc>
              <a:spcBef>
                <a:spcPts val="1200"/>
              </a:spcBef>
            </a:pPr>
            <a:endParaRPr lang="en-US" sz="2000" dirty="0"/>
          </a:p>
          <a:p>
            <a:pPr lvl="1">
              <a:lnSpc>
                <a:spcPct val="100000"/>
              </a:lnSpc>
              <a:spcBef>
                <a:spcPts val="1200"/>
              </a:spcBef>
            </a:pPr>
            <a:endParaRPr lang="en-US" sz="2000" dirty="0"/>
          </a:p>
        </p:txBody>
      </p:sp>
      <p:pic>
        <p:nvPicPr>
          <p:cNvPr id="9" name="Picture 8">
            <a:extLst>
              <a:ext uri="{FF2B5EF4-FFF2-40B4-BE49-F238E27FC236}">
                <a16:creationId xmlns:a16="http://schemas.microsoft.com/office/drawing/2014/main" id="{DC832C66-064F-F1E6-0600-FDA504F4D956}"/>
              </a:ext>
            </a:extLst>
          </p:cNvPr>
          <p:cNvPicPr>
            <a:picLocks noChangeAspect="1"/>
          </p:cNvPicPr>
          <p:nvPr/>
        </p:nvPicPr>
        <p:blipFill>
          <a:blip r:embed="rId2"/>
          <a:stretch>
            <a:fillRect/>
          </a:stretch>
        </p:blipFill>
        <p:spPr>
          <a:xfrm>
            <a:off x="10084441" y="6068959"/>
            <a:ext cx="1961933" cy="413238"/>
          </a:xfrm>
          <a:prstGeom prst="rect">
            <a:avLst/>
          </a:prstGeom>
        </p:spPr>
      </p:pic>
      <p:sp>
        <p:nvSpPr>
          <p:cNvPr id="7" name="Rectangle 6">
            <a:extLst>
              <a:ext uri="{FF2B5EF4-FFF2-40B4-BE49-F238E27FC236}">
                <a16:creationId xmlns:a16="http://schemas.microsoft.com/office/drawing/2014/main" id="{1EE1B296-2EC8-E6CE-33F5-E888BFD36949}"/>
              </a:ext>
            </a:extLst>
          </p:cNvPr>
          <p:cNvSpPr/>
          <p:nvPr/>
        </p:nvSpPr>
        <p:spPr>
          <a:xfrm>
            <a:off x="0" y="1038742"/>
            <a:ext cx="12192000" cy="123053"/>
          </a:xfrm>
          <a:prstGeom prst="rect">
            <a:avLst/>
          </a:prstGeom>
          <a:solidFill>
            <a:srgbClr val="368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24C12B7-8D40-23B7-493D-C7424CA441B0}"/>
              </a:ext>
            </a:extLst>
          </p:cNvPr>
          <p:cNvSpPr txBox="1"/>
          <p:nvPr/>
        </p:nvSpPr>
        <p:spPr>
          <a:xfrm>
            <a:off x="1504950" y="1282647"/>
            <a:ext cx="9734550" cy="584775"/>
          </a:xfrm>
          <a:prstGeom prst="rect">
            <a:avLst/>
          </a:prstGeom>
          <a:noFill/>
        </p:spPr>
        <p:txBody>
          <a:bodyPr wrap="square" rtlCol="0">
            <a:spAutoFit/>
          </a:bodyPr>
          <a:lstStyle/>
          <a:p>
            <a:r>
              <a:rPr lang="en-US" sz="3200" dirty="0">
                <a:solidFill>
                  <a:srgbClr val="0070C0"/>
                </a:solidFill>
              </a:rPr>
              <a:t>Concern #3: Variation in Roadway Characteristics</a:t>
            </a:r>
            <a:endParaRPr lang="en-US" sz="2800" dirty="0">
              <a:solidFill>
                <a:srgbClr val="0070C0"/>
              </a:solidFill>
            </a:endParaRPr>
          </a:p>
        </p:txBody>
      </p:sp>
      <p:pic>
        <p:nvPicPr>
          <p:cNvPr id="10" name="Picture 9">
            <a:extLst>
              <a:ext uri="{FF2B5EF4-FFF2-40B4-BE49-F238E27FC236}">
                <a16:creationId xmlns:a16="http://schemas.microsoft.com/office/drawing/2014/main" id="{57C1AC4F-7341-5D7B-615D-06AB08D11902}"/>
              </a:ext>
            </a:extLst>
          </p:cNvPr>
          <p:cNvPicPr>
            <a:picLocks noChangeAspect="1"/>
          </p:cNvPicPr>
          <p:nvPr/>
        </p:nvPicPr>
        <p:blipFill>
          <a:blip r:embed="rId3"/>
          <a:stretch>
            <a:fillRect/>
          </a:stretch>
        </p:blipFill>
        <p:spPr>
          <a:xfrm>
            <a:off x="6815137" y="2516340"/>
            <a:ext cx="5071330" cy="2693835"/>
          </a:xfrm>
          <a:prstGeom prst="rect">
            <a:avLst/>
          </a:prstGeom>
        </p:spPr>
      </p:pic>
    </p:spTree>
    <p:extLst>
      <p:ext uri="{BB962C8B-B14F-4D97-AF65-F5344CB8AC3E}">
        <p14:creationId xmlns:p14="http://schemas.microsoft.com/office/powerpoint/2010/main" val="35763813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a:themeElements>
    <a:clrScheme name="Universal Color Block">
      <a:dk1>
        <a:srgbClr val="000000"/>
      </a:dk1>
      <a:lt1>
        <a:srgbClr val="FFFFFF"/>
      </a:lt1>
      <a:dk2>
        <a:srgbClr val="44546A"/>
      </a:dk2>
      <a:lt2>
        <a:srgbClr val="E7E6E6"/>
      </a:lt2>
      <a:accent1>
        <a:srgbClr val="0068FF"/>
      </a:accent1>
      <a:accent2>
        <a:srgbClr val="DAE5EF"/>
      </a:accent2>
      <a:accent3>
        <a:srgbClr val="637183"/>
      </a:accent3>
      <a:accent4>
        <a:srgbClr val="434E5E"/>
      </a:accent4>
      <a:accent5>
        <a:srgbClr val="5B9BD5"/>
      </a:accent5>
      <a:accent6>
        <a:srgbClr val="70AD47"/>
      </a:accent6>
      <a:hlink>
        <a:srgbClr val="0563C1"/>
      </a:hlink>
      <a:folHlink>
        <a:srgbClr val="954F72"/>
      </a:folHlink>
    </a:clrScheme>
    <a:fontScheme name="Custom 75">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TransportationSympoTemplate.pptx" id="{639FFCA1-88E6-40A8-96F5-A8C354CF6456}" vid="{DD1FDF0C-EE61-4F1D-A51A-DB0F5BD2F51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13367</TotalTime>
  <Words>3723</Words>
  <Application>Microsoft Office PowerPoint</Application>
  <PresentationFormat>Widescreen</PresentationFormat>
  <Paragraphs>729</Paragraphs>
  <Slides>51</Slides>
  <Notes>22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51</vt:i4>
      </vt:variant>
    </vt:vector>
  </HeadingPairs>
  <TitlesOfParts>
    <vt:vector size="63" baseType="lpstr">
      <vt:lpstr>Aptos</vt:lpstr>
      <vt:lpstr>Aptos Display</vt:lpstr>
      <vt:lpstr>Arial</vt:lpstr>
      <vt:lpstr>Arial Narrow</vt:lpstr>
      <vt:lpstr>Calibri</vt:lpstr>
      <vt:lpstr>Cambria Math</vt:lpstr>
      <vt:lpstr>Gill Sans MT</vt:lpstr>
      <vt:lpstr>Söhne</vt:lpstr>
      <vt:lpstr>Tenorite</vt:lpstr>
      <vt:lpstr>Wingdings</vt:lpstr>
      <vt:lpstr>Office Theme</vt:lpstr>
      <vt:lpstr>Custom</vt:lpstr>
      <vt:lpstr>PowerPoint Presentation</vt:lpstr>
      <vt:lpstr>Outline</vt:lpstr>
      <vt:lpstr>PowerPoint Presentation</vt:lpstr>
      <vt:lpstr>PowerPoint Presentation</vt:lpstr>
      <vt:lpstr>Focus Areas</vt:lpstr>
      <vt:lpstr>Evaluate Safety Performance</vt:lpstr>
      <vt:lpstr>How to Determine Expected Safety Performance?</vt:lpstr>
      <vt:lpstr>How to Determine Expected Safety Performance?</vt:lpstr>
      <vt:lpstr>How to Determine Expected Safety Performance?</vt:lpstr>
      <vt:lpstr>How to Determine Expected Safety Performance?</vt:lpstr>
      <vt:lpstr>Predictive Method to Determine Expected Crash Freq. </vt:lpstr>
      <vt:lpstr>Signalized Intersections</vt:lpstr>
      <vt:lpstr>Data Sources and Data Processes</vt:lpstr>
      <vt:lpstr>Sister Intersection – Unique Concept by FDOT</vt:lpstr>
      <vt:lpstr>Diagnosis of Overrepresented Crash Type</vt:lpstr>
      <vt:lpstr>Mapping Locations with Existing Safety Priority Lists</vt:lpstr>
      <vt:lpstr>Monitor and Tracking of Implementations</vt:lpstr>
      <vt:lpstr>District 4 STRIDES 2 Zero Program 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Implementation Advantages/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Activities: Extension to Roadway Segments</vt:lpstr>
      <vt:lpstr>Systemic Safety Analysis of Signalized Intersections</vt:lpstr>
      <vt:lpstr>What Lies Ahad?</vt:lpstr>
      <vt:lpstr>Safety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Strauch, Shawna</dc:creator>
  <cp:lastModifiedBy>Saha, Dibakar</cp:lastModifiedBy>
  <cp:revision>37</cp:revision>
  <dcterms:created xsi:type="dcterms:W3CDTF">2024-02-19T14:41:24Z</dcterms:created>
  <dcterms:modified xsi:type="dcterms:W3CDTF">2024-06-03T19:25:58Z</dcterms:modified>
</cp:coreProperties>
</file>