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6" r:id="rId5"/>
    <p:sldId id="327" r:id="rId6"/>
    <p:sldId id="316" r:id="rId7"/>
    <p:sldId id="304" r:id="rId8"/>
    <p:sldId id="311" r:id="rId9"/>
    <p:sldId id="306" r:id="rId10"/>
    <p:sldId id="303" r:id="rId11"/>
    <p:sldId id="305" r:id="rId12"/>
    <p:sldId id="308" r:id="rId13"/>
    <p:sldId id="307" r:id="rId14"/>
    <p:sldId id="309" r:id="rId15"/>
    <p:sldId id="313" r:id="rId16"/>
    <p:sldId id="312" r:id="rId17"/>
    <p:sldId id="310" r:id="rId18"/>
    <p:sldId id="314" r:id="rId19"/>
    <p:sldId id="271" r:id="rId20"/>
    <p:sldId id="302" r:id="rId21"/>
    <p:sldId id="317" r:id="rId22"/>
    <p:sldId id="277" r:id="rId23"/>
    <p:sldId id="323" r:id="rId24"/>
    <p:sldId id="276" r:id="rId25"/>
    <p:sldId id="315" r:id="rId26"/>
    <p:sldId id="279" r:id="rId27"/>
    <p:sldId id="325" r:id="rId28"/>
    <p:sldId id="321" r:id="rId29"/>
    <p:sldId id="278" r:id="rId30"/>
    <p:sldId id="322" r:id="rId31"/>
    <p:sldId id="326" r:id="rId32"/>
    <p:sldId id="275" r:id="rId33"/>
    <p:sldId id="289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D41"/>
    <a:srgbClr val="E8C690"/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C0597-1122-12B5-ACDE-43CCFFDE9E74}" v="1306" dt="2024-05-31T17:58:49.311"/>
    <p1510:client id="{4EFD6D8C-06CC-3C26-34E9-F1A96FF123CE}" v="32" dt="2024-05-31T12:38:43.489"/>
    <p1510:client id="{DD791324-74DB-8F4A-E105-20A1E5F91EB5}" v="1127" dt="2024-05-30T19:55:35.167"/>
    <p1510:client id="{F6A22607-05D3-4F7F-B8C1-9773E50C52F0}" v="1912" dt="2024-05-31T17:54:38.706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B8B65A-D69F-C26C-B67E-036EF77BF1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B9064-AE57-427F-E5AF-71DE7D52F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190EA-5EEC-4300-B6AE-D9734C6C648E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86157A-CEB9-B0FC-3A49-BE950AEAD6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19CA0-A57D-42D7-A625-56C22D0FA7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F3A6F-DEFA-45E0-9496-BEE7C2C6F3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0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8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1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Discuss how the bridges to the island were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65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9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 is an individual 4(f)?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2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allowed the opportunity for FDOT to gather stakeholder concerns for the project throughout PD&amp;E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Mitigation developed in coordination with stakeholders to address concerns regarding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allowed the opportunity for FDOT to gather stakeholder concerns for the project throughout PD&amp;E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Mitigation developed in coordination with stakeholders to address concerns regarding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8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E76A8C-F1FD-63E7-4D1E-5F3C2F63D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55"/>
            <a:ext cx="114300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CB17AE-0708-4E66-8D99-676A5B3BF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11084859" cy="454856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88E6-687D-D6D7-C737-029B1BB13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255"/>
            <a:ext cx="114300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ptos Display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Title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4F0AD-F8A8-6727-75EF-B0BC3EF4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34B0-B531-6433-5282-B7B54CAD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AC6-D2D6-09D7-E873-042C3E3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265EAF-33B5-8A13-A548-441301D0E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11084859" cy="4548569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8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88E6-687D-D6D7-C737-029B1BB1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4518-A340-5D25-3C51-BAEDA8B86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C4B2F-141A-49B6-62C2-8A5F7C2F9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4F0AD-F8A8-6727-75EF-B0BC3EF4F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934B0-B531-6433-5282-B7B54CAD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97AC6-D2D6-09D7-E873-042C3E3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CDBE2-3BC0-29BC-56DC-93FD77C2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09203-F46A-2FFB-1682-AB001D27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E5D8F-EFEC-5EC7-491E-9B030CDE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AFE8B-613D-FDCA-FD81-02898AA6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2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B395-F36A-0F9C-3C69-D1B0E988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802D7-72E4-D1B1-5130-2C0F83F48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1EA7E-C9C6-2E9F-B7D6-FE6B1E63A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AF40D6-B649-D776-7ADB-F641B2E17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1BED9-DD42-602E-2F71-FBC01ADF77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D3E95A-C1BC-34D1-C4D4-E8F26220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42DF0-BFFC-41AA-92C2-96306173070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39BA9-6367-E396-3B2F-AEB5E8D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100A4-EE9C-1A86-BDD6-AE8EAF18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1250C-3411-4DAA-A330-B8FCF0FEC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F8E65-911B-0FEE-3264-FAFED1EE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57F3-7AC3-42C9-8E7D-A3267380B6BD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1AE568-761E-2E39-F1C6-5911E32F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592D0-8764-BCFC-0644-397903A5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39A00-A08D-460F-97C3-326C7565A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2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B739-3C38-4130-9C7E-B8475FB0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A115A-8C70-48BE-99DE-DF330405D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5EF6A-8D90-4C19-955C-4A100704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B0B48-9F00-4558-8F9C-0BD266668A4C}" type="datetime1">
              <a:rPr lang="en-US" smtClean="0"/>
              <a:pPr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40845-80DD-4C97-BD12-6807F538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49BF0-1960-453A-BDD7-FB904F8A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E81D-682F-4261-AB42-E69C048AD2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9/8/20XX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EB4FE3-3D9A-B1E3-B7A5-4EE730D8D629}"/>
              </a:ext>
            </a:extLst>
          </p:cNvPr>
          <p:cNvSpPr/>
          <p:nvPr userDrawn="1"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AEB442-687A-C37C-D42F-B9F2AC2A2C80}"/>
              </a:ext>
            </a:extLst>
          </p:cNvPr>
          <p:cNvSpPr txBox="1">
            <a:spLocks/>
          </p:cNvSpPr>
          <p:nvPr userDrawn="1"/>
        </p:nvSpPr>
        <p:spPr>
          <a:xfrm>
            <a:off x="381000" y="64515"/>
            <a:ext cx="11430000" cy="10972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14D32F-27F1-AAF4-D259-773C0E06EE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E5FB4E-5B15-4F79-9E1B-C672F701E1E7}"/>
              </a:ext>
            </a:extLst>
          </p:cNvPr>
          <p:cNvSpPr/>
          <p:nvPr userDrawn="1"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F53720-2610-707C-9C92-A9A8235E9D45}"/>
              </a:ext>
            </a:extLst>
          </p:cNvPr>
          <p:cNvSpPr/>
          <p:nvPr userDrawn="1"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8">
            <a:extLst>
              <a:ext uri="{FF2B5EF4-FFF2-40B4-BE49-F238E27FC236}">
                <a16:creationId xmlns:a16="http://schemas.microsoft.com/office/drawing/2014/main" id="{326ECDE9-1A01-4DF7-B390-55A5A873EF7F}"/>
              </a:ext>
            </a:extLst>
          </p:cNvPr>
          <p:cNvSpPr txBox="1">
            <a:spLocks/>
          </p:cNvSpPr>
          <p:nvPr userDrawn="1"/>
        </p:nvSpPr>
        <p:spPr>
          <a:xfrm>
            <a:off x="381000" y="92641"/>
            <a:ext cx="6617525" cy="11336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mailto:Lynn.Kelley@dot.state.fl.us" TargetMode="External"/><Relationship Id="rId2" Type="http://schemas.openxmlformats.org/officeDocument/2006/relationships/hyperlink" Target="mailto:Jennifer.Marshall@dot.state.fl.u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ax_Imberman@Janus-Research.com" TargetMode="External"/><Relationship Id="rId5" Type="http://schemas.openxmlformats.org/officeDocument/2006/relationships/hyperlink" Target="mailto:Victoria.Vogt@dot.state.fl.us" TargetMode="External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6ADAE8-3412-29C8-3373-1717DBFACA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white card with a circular design&#10;&#10;Description automatically generated">
              <a:extLst>
                <a:ext uri="{FF2B5EF4-FFF2-40B4-BE49-F238E27FC236}">
                  <a16:creationId xmlns:a16="http://schemas.microsoft.com/office/drawing/2014/main" id="{51BCE59A-33E4-9E71-E22B-F2A3598F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9D9FD-B3A0-050B-A47C-4C335E66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6244" y="6030771"/>
              <a:ext cx="1181991" cy="637348"/>
            </a:xfrm>
            <a:prstGeom prst="rect">
              <a:avLst/>
            </a:prstGeom>
          </p:spPr>
        </p:pic>
      </p:grpSp>
      <p:sp>
        <p:nvSpPr>
          <p:cNvPr id="12" name="Title 18">
            <a:extLst>
              <a:ext uri="{FF2B5EF4-FFF2-40B4-BE49-F238E27FC236}">
                <a16:creationId xmlns:a16="http://schemas.microsoft.com/office/drawing/2014/main" id="{BC502D6C-08C1-4659-0FD5-84DEE92B6B5F}"/>
              </a:ext>
            </a:extLst>
          </p:cNvPr>
          <p:cNvSpPr txBox="1">
            <a:spLocks/>
          </p:cNvSpPr>
          <p:nvPr/>
        </p:nvSpPr>
        <p:spPr>
          <a:xfrm>
            <a:off x="4690753" y="2862165"/>
            <a:ext cx="6998525" cy="1133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Aptos Display" panose="020B0004020202020204" pitchFamily="34" charset="0"/>
                <a:cs typeface="Arial" panose="020B0604020202020204" pitchFamily="34" charset="0"/>
              </a:rPr>
              <a:t>District Case Studies – Cultural Resources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21A4D-36EA-B596-B753-8BF83B3BC5EC}"/>
              </a:ext>
            </a:extLst>
          </p:cNvPr>
          <p:cNvSpPr txBox="1"/>
          <p:nvPr/>
        </p:nvSpPr>
        <p:spPr>
          <a:xfrm>
            <a:off x="4690753" y="5468912"/>
            <a:ext cx="599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Office of Environmental Management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6C78C-A9C1-DBE6-897A-25F7E172B73C}"/>
              </a:ext>
            </a:extLst>
          </p:cNvPr>
          <p:cNvSpPr txBox="1"/>
          <p:nvPr/>
        </p:nvSpPr>
        <p:spPr>
          <a:xfrm>
            <a:off x="4690753" y="4897628"/>
            <a:ext cx="599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ptos" panose="020B0004020202020204" pitchFamily="34" charset="0"/>
              </a:rPr>
              <a:t>Jennifer Marshall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7F51-7AA7-F02C-B54B-E7F35141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Win-Win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0455-38B8-B13C-7B2E-0325CCDB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889388"/>
            <a:ext cx="11084859" cy="4548569"/>
          </a:xfrm>
        </p:spPr>
        <p:txBody>
          <a:bodyPr/>
          <a:lstStyle/>
          <a:p>
            <a:r>
              <a:rPr lang="en-US"/>
              <a:t>Preservation of the historic bridge</a:t>
            </a:r>
          </a:p>
          <a:p>
            <a:r>
              <a:rPr lang="en-US"/>
              <a:t>Timely completion of the PD&amp;E Process</a:t>
            </a:r>
          </a:p>
          <a:p>
            <a:r>
              <a:rPr lang="en-US"/>
              <a:t>Interpretive panels and kiosk</a:t>
            </a:r>
          </a:p>
          <a:p>
            <a:r>
              <a:rPr lang="en-US"/>
              <a:t>Wetland ponds and plants</a:t>
            </a:r>
          </a:p>
          <a:p>
            <a:r>
              <a:rPr lang="en-US"/>
              <a:t>Passive recreation and habitat creation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BC3670-C410-2FC3-8C7F-4CCDFACE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015" y="3705143"/>
            <a:ext cx="4097620" cy="210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5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4241-2F6D-0B1D-09B6-443C7331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pic>
        <p:nvPicPr>
          <p:cNvPr id="5" name="Content Placeholder 4" descr="A wooden gazebo with a fence and a gate&#10;&#10;Description automatically generated">
            <a:extLst>
              <a:ext uri="{FF2B5EF4-FFF2-40B4-BE49-F238E27FC236}">
                <a16:creationId xmlns:a16="http://schemas.microsoft.com/office/drawing/2014/main" id="{CACE8EEC-AC15-0EC2-7975-EC610F3E5B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278" y="1445342"/>
            <a:ext cx="6381341" cy="4786006"/>
          </a:xfrm>
        </p:spPr>
      </p:pic>
      <p:pic>
        <p:nvPicPr>
          <p:cNvPr id="4" name="Picture 3" descr="A pond with lily pads and trees&#10;&#10;Description automatically generated">
            <a:extLst>
              <a:ext uri="{FF2B5EF4-FFF2-40B4-BE49-F238E27FC236}">
                <a16:creationId xmlns:a16="http://schemas.microsoft.com/office/drawing/2014/main" id="{6E5506A1-4D39-40B8-2EC9-A425D3CC5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689" y="1445342"/>
            <a:ext cx="3436374" cy="45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4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90DF-96C2-6F13-9093-70F9C74A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3FB7DE-B536-D48A-7138-0B9982C485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316" y="1853381"/>
            <a:ext cx="5572263" cy="3426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D6D0B0-D72E-4A06-3D9C-3B86B3FA0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936" y="1853381"/>
            <a:ext cx="5358581" cy="34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6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3CE7-B4BB-27A0-161B-EBEDF74C5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pic>
        <p:nvPicPr>
          <p:cNvPr id="5" name="Content Placeholder 4" descr="A metal structure with a metal structure&#10;&#10;Description automatically generated">
            <a:extLst>
              <a:ext uri="{FF2B5EF4-FFF2-40B4-BE49-F238E27FC236}">
                <a16:creationId xmlns:a16="http://schemas.microsoft.com/office/drawing/2014/main" id="{94BC6FDB-9059-F2BB-9451-E39972BD47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3023" y="1668282"/>
            <a:ext cx="5195701" cy="3896776"/>
          </a:xfrm>
        </p:spPr>
      </p:pic>
      <p:pic>
        <p:nvPicPr>
          <p:cNvPr id="7" name="Picture 6" descr="A sign on a wall&#10;&#10;Description automatically generated">
            <a:extLst>
              <a:ext uri="{FF2B5EF4-FFF2-40B4-BE49-F238E27FC236}">
                <a16:creationId xmlns:a16="http://schemas.microsoft.com/office/drawing/2014/main" id="{740279DE-E203-9CF7-A70F-F2E7E7ECE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68282"/>
            <a:ext cx="5195701" cy="38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0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386B-4041-5791-18B9-97AE9B22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</a:t>
            </a:r>
          </a:p>
        </p:txBody>
      </p:sp>
      <p:pic>
        <p:nvPicPr>
          <p:cNvPr id="5" name="Content Placeholder 4" descr="A bridge over water with trees and blue sky&#10;&#10;Description automatically generated">
            <a:extLst>
              <a:ext uri="{FF2B5EF4-FFF2-40B4-BE49-F238E27FC236}">
                <a16:creationId xmlns:a16="http://schemas.microsoft.com/office/drawing/2014/main" id="{955524BA-A599-BF3B-EE45-CFB58AED9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179" y="1343818"/>
            <a:ext cx="10321470" cy="4636598"/>
          </a:xfrm>
        </p:spPr>
      </p:pic>
    </p:spTree>
    <p:extLst>
      <p:ext uri="{BB962C8B-B14F-4D97-AF65-F5344CB8AC3E}">
        <p14:creationId xmlns:p14="http://schemas.microsoft.com/office/powerpoint/2010/main" val="2386314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CBA5-C204-B1B8-72D3-A4E7F39E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D109-8B08-46AF-E9D8-FECCA2428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2"/>
            <a:ext cx="11084859" cy="2171334"/>
          </a:xfrm>
        </p:spPr>
        <p:txBody>
          <a:bodyPr/>
          <a:lstStyle/>
          <a:p>
            <a:r>
              <a:rPr lang="en-US"/>
              <a:t>Early identification of potential NEPA issues is critical.</a:t>
            </a:r>
          </a:p>
          <a:p>
            <a:r>
              <a:rPr lang="en-US"/>
              <a:t>“Think outside the box” for mitigation solutions.</a:t>
            </a:r>
          </a:p>
          <a:p>
            <a:r>
              <a:rPr lang="en-US"/>
              <a:t>Seek partners.</a:t>
            </a:r>
          </a:p>
          <a:p>
            <a:r>
              <a:rPr lang="en-US"/>
              <a:t>Ensure that commitments are actually achievable.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75B14-27B5-717C-F85E-84A67A9541E2}"/>
              </a:ext>
            </a:extLst>
          </p:cNvPr>
          <p:cNvSpPr txBox="1"/>
          <p:nvPr/>
        </p:nvSpPr>
        <p:spPr>
          <a:xfrm>
            <a:off x="3490452" y="4119717"/>
            <a:ext cx="4876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  Questions?</a:t>
            </a:r>
          </a:p>
          <a:p>
            <a:r>
              <a:rPr lang="en-US" sz="240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3119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ard with a circular design&#10;&#10;Description automatically generated">
            <a:extLst>
              <a:ext uri="{FF2B5EF4-FFF2-40B4-BE49-F238E27FC236}">
                <a16:creationId xmlns:a16="http://schemas.microsoft.com/office/drawing/2014/main" id="{6C036969-965B-4D6F-5931-72E4AEF53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2B284A70-65EF-9907-3A0E-7B1DFFCC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53" y="3430249"/>
            <a:ext cx="6998525" cy="570452"/>
          </a:xfrm>
        </p:spPr>
        <p:txBody>
          <a:bodyPr>
            <a:normAutofit fontScale="90000"/>
          </a:bodyPr>
          <a:lstStyle/>
          <a:p>
            <a:r>
              <a:rPr lang="en-US" sz="4800" b="1">
                <a:latin typeface="Aptos Display"/>
                <a:cs typeface="Arial"/>
              </a:rPr>
              <a:t>Good Faith Consultation and Resilient Processes: Navigating Cultural Resource Mitigation</a:t>
            </a:r>
            <a:b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184CBD-2DCF-77D6-5F86-112F022D10E8}"/>
              </a:ext>
            </a:extLst>
          </p:cNvPr>
          <p:cNvSpPr txBox="1"/>
          <p:nvPr/>
        </p:nvSpPr>
        <p:spPr>
          <a:xfrm>
            <a:off x="4690753" y="5360055"/>
            <a:ext cx="20069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FDOT District 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1455F3-ED44-DAB6-9A92-98190560C357}"/>
              </a:ext>
            </a:extLst>
          </p:cNvPr>
          <p:cNvSpPr txBox="1"/>
          <p:nvPr/>
        </p:nvSpPr>
        <p:spPr>
          <a:xfrm>
            <a:off x="4690753" y="4897628"/>
            <a:ext cx="599110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Victoria Vogt and Max Adriel </a:t>
            </a:r>
            <a:r>
              <a:rPr lang="en-US" sz="2400" err="1"/>
              <a:t>Imberman</a:t>
            </a:r>
          </a:p>
        </p:txBody>
      </p:sp>
      <p:pic>
        <p:nvPicPr>
          <p:cNvPr id="8" name="Picture 7" descr="A logo with blue and red text&#10;&#10;Description automatically generated">
            <a:extLst>
              <a:ext uri="{FF2B5EF4-FFF2-40B4-BE49-F238E27FC236}">
                <a16:creationId xmlns:a16="http://schemas.microsoft.com/office/drawing/2014/main" id="{BC9B26DD-E75B-0334-1D41-D004A98C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244" y="6030771"/>
            <a:ext cx="1181991" cy="63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56BF-7077-A460-3D70-00884132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  <a:cs typeface="Arial"/>
              </a:rPr>
              <a:t>Atlantic Isle Bridge - Project Location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ADE956-25E9-3E32-E57B-5B24479C0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3" t="28942" r="34313" b="30937"/>
          <a:stretch/>
        </p:blipFill>
        <p:spPr>
          <a:xfrm>
            <a:off x="381001" y="1343818"/>
            <a:ext cx="4309533" cy="48202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63ACBD8-C097-46BD-B253-141F983C68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19395" r="13311" b="18866"/>
          <a:stretch/>
        </p:blipFill>
        <p:spPr>
          <a:xfrm>
            <a:off x="5127171" y="1618066"/>
            <a:ext cx="6943838" cy="42717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61174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 descr="A close-up of a sign&#10;&#10;Description automatically generated">
            <a:extLst>
              <a:ext uri="{FF2B5EF4-FFF2-40B4-BE49-F238E27FC236}">
                <a16:creationId xmlns:a16="http://schemas.microsoft.com/office/drawing/2014/main" id="{4E729D9A-684D-AF7A-D475-C9B1AC1F0C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3627" y="1595229"/>
            <a:ext cx="5869001" cy="42913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Purpose and Need</a:t>
            </a:r>
          </a:p>
        </p:txBody>
      </p:sp>
      <p:pic>
        <p:nvPicPr>
          <p:cNvPr id="7" name="Picture 6" descr="A bridge over a body of water&#10;&#10;Description automatically generated">
            <a:extLst>
              <a:ext uri="{FF2B5EF4-FFF2-40B4-BE49-F238E27FC236}">
                <a16:creationId xmlns:a16="http://schemas.microsoft.com/office/drawing/2014/main" id="{F5F24F83-F986-2E33-1DA8-D2739EBC2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" y="1284515"/>
            <a:ext cx="6376064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466601"/>
            <a:ext cx="6182509" cy="4548569"/>
          </a:xfrm>
        </p:spPr>
        <p:txBody>
          <a:bodyPr>
            <a:norm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Atlantic Isle was constructed during the Florida Boom Period (1917–1929) and the original design included these resources: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Atlantic Island Bridge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Lake of the Isles (Lagoon)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Atlantic Island Park</a:t>
            </a:r>
          </a:p>
          <a:p>
            <a:r>
              <a:rPr lang="en-US" sz="2400">
                <a:latin typeface="Aptos" panose="020B0004020202020204" pitchFamily="34" charset="0"/>
              </a:rPr>
              <a:t>Atlantic Island Bridge Historic Elements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Only remaining historic bridge on the island</a:t>
            </a:r>
          </a:p>
          <a:p>
            <a:pPr lvl="1"/>
            <a:r>
              <a:rPr lang="en-US" sz="2000" err="1">
                <a:latin typeface="Aptos" panose="020B0004020202020204" pitchFamily="34" charset="0"/>
              </a:rPr>
              <a:t>Oolitic</a:t>
            </a:r>
            <a:r>
              <a:rPr lang="en-US" sz="2000">
                <a:latin typeface="Aptos" panose="020B0004020202020204" pitchFamily="34" charset="0"/>
              </a:rPr>
              <a:t> limestone construction material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Irregular whitewashed stucco on the bridge interior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Early example of an arch deck bridge</a:t>
            </a:r>
          </a:p>
          <a:p>
            <a:pPr lvl="1"/>
            <a:endParaRPr lang="en-US" sz="2000">
              <a:latin typeface="Aptos" panose="020B0004020202020204" pitchFamily="34" charset="0"/>
            </a:endParaRPr>
          </a:p>
          <a:p>
            <a:endParaRPr lang="en-US" sz="2400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5313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Atlantic Isle </a:t>
            </a:r>
          </a:p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Historic Significance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31B397-53FB-C745-9F17-2C0316EF7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3" b="10583"/>
          <a:stretch/>
        </p:blipFill>
        <p:spPr>
          <a:xfrm>
            <a:off x="7027599" y="3289420"/>
            <a:ext cx="5018775" cy="3192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336B1-0005-7646-BB93-4866C918E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/>
          <a:stretch/>
        </p:blipFill>
        <p:spPr>
          <a:xfrm>
            <a:off x="7027599" y="222271"/>
            <a:ext cx="5002273" cy="32173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5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6ADAE8-3412-29C8-3373-1717DBFACA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A white card with a circular design&#10;&#10;Description automatically generated">
              <a:extLst>
                <a:ext uri="{FF2B5EF4-FFF2-40B4-BE49-F238E27FC236}">
                  <a16:creationId xmlns:a16="http://schemas.microsoft.com/office/drawing/2014/main" id="{51BCE59A-33E4-9E71-E22B-F2A3598F2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F9D9FD-B3A0-050B-A47C-4C335E66E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6244" y="6030771"/>
              <a:ext cx="1181991" cy="637348"/>
            </a:xfrm>
            <a:prstGeom prst="rect">
              <a:avLst/>
            </a:prstGeom>
          </p:spPr>
        </p:pic>
      </p:grpSp>
      <p:sp>
        <p:nvSpPr>
          <p:cNvPr id="12" name="Title 18">
            <a:extLst>
              <a:ext uri="{FF2B5EF4-FFF2-40B4-BE49-F238E27FC236}">
                <a16:creationId xmlns:a16="http://schemas.microsoft.com/office/drawing/2014/main" id="{BC502D6C-08C1-4659-0FD5-84DEE92B6B5F}"/>
              </a:ext>
            </a:extLst>
          </p:cNvPr>
          <p:cNvSpPr txBox="1">
            <a:spLocks/>
          </p:cNvSpPr>
          <p:nvPr/>
        </p:nvSpPr>
        <p:spPr>
          <a:xfrm>
            <a:off x="4690753" y="1997396"/>
            <a:ext cx="6998525" cy="1133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latin typeface="Aptos Display" panose="020B0004020202020204" pitchFamily="34" charset="0"/>
                <a:cs typeface="Arial" panose="020B0604020202020204" pitchFamily="34" charset="0"/>
              </a:rPr>
              <a:t>Innovative Solutions to</a:t>
            </a:r>
          </a:p>
          <a:p>
            <a:r>
              <a:rPr lang="en-US" sz="4800" b="1">
                <a:latin typeface="Aptos Display" panose="020B0004020202020204" pitchFamily="34" charset="0"/>
                <a:cs typeface="Arial" panose="020B0604020202020204" pitchFamily="34" charset="0"/>
              </a:rPr>
              <a:t>Historic Preservation: The Relocation of the CSX Rail Bridge in Ft. Lauderdale</a:t>
            </a:r>
            <a:br>
              <a:rPr lang="en-US" sz="4800" b="1">
                <a:latin typeface="Aptos Display" panose="020B0004020202020204" pitchFamily="34" charset="0"/>
                <a:cs typeface="Arial" panose="020B0604020202020204" pitchFamily="34" charset="0"/>
              </a:rPr>
            </a:br>
            <a:endParaRPr lang="en-US" sz="4800" b="1">
              <a:latin typeface="Aptos Display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21A4D-36EA-B596-B753-8BF83B3BC5EC}"/>
              </a:ext>
            </a:extLst>
          </p:cNvPr>
          <p:cNvSpPr txBox="1"/>
          <p:nvPr/>
        </p:nvSpPr>
        <p:spPr>
          <a:xfrm>
            <a:off x="4690753" y="5468912"/>
            <a:ext cx="599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FDOT District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96C78C-A9C1-DBE6-897A-25F7E172B73C}"/>
              </a:ext>
            </a:extLst>
          </p:cNvPr>
          <p:cNvSpPr txBox="1"/>
          <p:nvPr/>
        </p:nvSpPr>
        <p:spPr>
          <a:xfrm>
            <a:off x="4690753" y="4897628"/>
            <a:ext cx="599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ptos" panose="020B0004020202020204" pitchFamily="34" charset="0"/>
              </a:rPr>
              <a:t>Lynn Kelley</a:t>
            </a:r>
          </a:p>
        </p:txBody>
      </p:sp>
    </p:spTree>
    <p:extLst>
      <p:ext uri="{BB962C8B-B14F-4D97-AF65-F5344CB8AC3E}">
        <p14:creationId xmlns:p14="http://schemas.microsoft.com/office/powerpoint/2010/main" val="177167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Photos of Atlantic Island Bridge 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11" name="Picture 10" descr="A bridge over a pond&#10;&#10;Description automatically generated">
            <a:extLst>
              <a:ext uri="{FF2B5EF4-FFF2-40B4-BE49-F238E27FC236}">
                <a16:creationId xmlns:a16="http://schemas.microsoft.com/office/drawing/2014/main" id="{1D554573-BB40-015B-6C5D-B9474882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2" y="1806799"/>
            <a:ext cx="5534055" cy="415054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3A6CA-FFD9-7136-30D9-DB8D37F64D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3084" y="1806803"/>
            <a:ext cx="5534050" cy="415053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46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91680" y="1466601"/>
            <a:ext cx="4546749" cy="4548569"/>
          </a:xfrm>
        </p:spPr>
        <p:txBody>
          <a:bodyPr>
            <a:norm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August 23, 2016 – SHPO determined the </a:t>
            </a:r>
            <a:r>
              <a:rPr lang="en-US" sz="2400" b="1">
                <a:latin typeface="Aptos" panose="020B0004020202020204" pitchFamily="34" charset="0"/>
              </a:rPr>
              <a:t>Atlantic Island Bridge</a:t>
            </a:r>
            <a:r>
              <a:rPr lang="en-US" sz="2400">
                <a:latin typeface="Aptos" panose="020B0004020202020204" pitchFamily="34" charset="0"/>
              </a:rPr>
              <a:t> NRHP-eligible</a:t>
            </a:r>
          </a:p>
          <a:p>
            <a:r>
              <a:rPr lang="en-US" sz="2400">
                <a:latin typeface="Aptos" panose="020B0004020202020204" pitchFamily="34" charset="0"/>
              </a:rPr>
              <a:t>February 24, 2022 – SHPO determined the </a:t>
            </a:r>
            <a:r>
              <a:rPr lang="en-US" sz="2400" b="1">
                <a:latin typeface="Aptos" panose="020B0004020202020204" pitchFamily="34" charset="0"/>
              </a:rPr>
              <a:t>Atlantic Island Resource Group </a:t>
            </a:r>
            <a:r>
              <a:rPr lang="en-US" sz="2400">
                <a:latin typeface="Aptos" panose="020B0004020202020204" pitchFamily="34" charset="0"/>
              </a:rPr>
              <a:t>eligible</a:t>
            </a:r>
          </a:p>
          <a:p>
            <a:r>
              <a:rPr lang="en-US" sz="2400" b="1">
                <a:latin typeface="Aptos" panose="020B0004020202020204" pitchFamily="34" charset="0"/>
              </a:rPr>
              <a:t>Atlantic Island Resource Group </a:t>
            </a:r>
            <a:r>
              <a:rPr lang="en-US" sz="2400">
                <a:latin typeface="Aptos" panose="020B0004020202020204" pitchFamily="34" charset="0"/>
              </a:rPr>
              <a:t>includes: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Atlantic Island Bridge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Lakes of the Isles (Lagoon)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Atlantic Island Park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Identified Cultural Resources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E37B3DA9-0657-4DC0-8F73-095F8CE5BFE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439" r="19269" b="12018"/>
          <a:stretch/>
        </p:blipFill>
        <p:spPr>
          <a:xfrm>
            <a:off x="274863" y="1466601"/>
            <a:ext cx="6408221" cy="4548570"/>
          </a:xfrm>
          <a:prstGeom prst="rect">
            <a:avLst/>
          </a:prstGeom>
          <a:ln w="19050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5BD62D-295F-4520-8E31-523D15D10F78}"/>
              </a:ext>
            </a:extLst>
          </p:cNvPr>
          <p:cNvGrpSpPr/>
          <p:nvPr/>
        </p:nvGrpSpPr>
        <p:grpSpPr>
          <a:xfrm>
            <a:off x="362569" y="1628822"/>
            <a:ext cx="2106311" cy="821348"/>
            <a:chOff x="429228" y="1568819"/>
            <a:chExt cx="2594154" cy="1030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40872E-174E-4FAE-8F58-31F7225D7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4951"/>
            <a:stretch/>
          </p:blipFill>
          <p:spPr>
            <a:xfrm>
              <a:off x="429228" y="1568819"/>
              <a:ext cx="2594154" cy="7840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299315-5D53-40CF-98BB-0FE6D556B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1223" b="67425"/>
            <a:stretch/>
          </p:blipFill>
          <p:spPr>
            <a:xfrm>
              <a:off x="429228" y="2351221"/>
              <a:ext cx="2054665" cy="24781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2F8DA0-7B55-4775-B4C7-3B7FB945FE9A}"/>
                </a:ext>
              </a:extLst>
            </p:cNvPr>
            <p:cNvSpPr/>
            <p:nvPr/>
          </p:nvSpPr>
          <p:spPr>
            <a:xfrm>
              <a:off x="2436125" y="2351221"/>
              <a:ext cx="587257" cy="24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096E-0FF4-2FBB-96F4-E406E4C7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Process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8E3D3-52E0-078F-7F54-2F75E4542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9397" y="1985645"/>
            <a:ext cx="6119166" cy="38417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ptos"/>
              </a:rPr>
              <a:t>Off-System Project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ptos"/>
              </a:rPr>
              <a:t>Additional coordination required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latin typeface="Aptos"/>
              </a:rPr>
              <a:t>Local Funding Agreement (LFA)</a:t>
            </a:r>
            <a:endParaRPr lang="en-US"/>
          </a:p>
          <a:p>
            <a:r>
              <a:rPr lang="en-US">
                <a:latin typeface="Aptos"/>
              </a:rPr>
              <a:t>Navigating adverse effects and mitigation through Federal regulations</a:t>
            </a:r>
          </a:p>
          <a:p>
            <a:r>
              <a:rPr lang="en-US">
                <a:latin typeface="Aptos"/>
              </a:rPr>
              <a:t>Adjustments to the project schedule during PD&amp;E</a:t>
            </a:r>
          </a:p>
          <a:p>
            <a:endParaRPr lang="en-US"/>
          </a:p>
        </p:txBody>
      </p:sp>
      <p:pic>
        <p:nvPicPr>
          <p:cNvPr id="11" name="Picture 10" descr="A calendar and clock on a black background&#10;&#10;Description automatically generated">
            <a:extLst>
              <a:ext uri="{FF2B5EF4-FFF2-40B4-BE49-F238E27FC236}">
                <a16:creationId xmlns:a16="http://schemas.microsoft.com/office/drawing/2014/main" id="{10905AA5-9356-FBCF-F7FA-0B475FBD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3" y="1459949"/>
            <a:ext cx="4302539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863" y="1520390"/>
            <a:ext cx="7138308" cy="4548569"/>
          </a:xfrm>
        </p:spPr>
        <p:txBody>
          <a:bodyPr>
            <a:normAutofit/>
          </a:bodyPr>
          <a:lstStyle/>
          <a:p>
            <a:r>
              <a:rPr lang="en-US" sz="2400">
                <a:latin typeface="Aptos" panose="020B0004020202020204" pitchFamily="34" charset="0"/>
              </a:rPr>
              <a:t>Cultural Resource Assessment Survey (CRAS) received SHPO concurrence on February 4, 2022.</a:t>
            </a:r>
          </a:p>
          <a:p>
            <a:r>
              <a:rPr lang="en-US" sz="2400">
                <a:latin typeface="Aptos" panose="020B0004020202020204" pitchFamily="34" charset="0"/>
              </a:rPr>
              <a:t>Section 106 Case Study and Determination of Effects received SHPO concurrence on May 12, 2023.</a:t>
            </a:r>
          </a:p>
          <a:p>
            <a:r>
              <a:rPr lang="en-US" sz="2400">
                <a:latin typeface="Aptos" panose="020B0004020202020204" pitchFamily="34" charset="0"/>
              </a:rPr>
              <a:t>Public Involvement occurred throughout PD&amp;E Process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3 public meetings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2 Affected Parties Consultation Meetings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2 City of Sunny Isles Beach Historic Preservation Board Meetings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Section 106 and</a:t>
            </a:r>
          </a:p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Good Faith Consultation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FE2FB-D425-4A3D-BB97-169DC625F90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532" t="2365" r="3131" b="2888"/>
          <a:stretch/>
        </p:blipFill>
        <p:spPr>
          <a:xfrm>
            <a:off x="7857198" y="369000"/>
            <a:ext cx="4189176" cy="30194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98418-90E5-4C7C-80EF-B9657734B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" t="3859" r="3131" b="5492"/>
          <a:stretch/>
        </p:blipFill>
        <p:spPr>
          <a:xfrm>
            <a:off x="7857198" y="3425599"/>
            <a:ext cx="4189176" cy="30262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02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B7864-307A-3E5A-6C57-B8EF5E6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60C992B-08E2-4DE8-8DBF-182788FC2814}"/>
              </a:ext>
            </a:extLst>
          </p:cNvPr>
          <p:cNvSpPr/>
          <p:nvPr/>
        </p:nvSpPr>
        <p:spPr>
          <a:xfrm>
            <a:off x="6460900" y="1781577"/>
            <a:ext cx="5580844" cy="3960252"/>
          </a:xfrm>
          <a:prstGeom prst="ellipse">
            <a:avLst/>
          </a:prstGeom>
          <a:solidFill>
            <a:srgbClr val="E8C6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AE662-681A-0F70-1130-F37F3839B702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C8311A-FA6B-A0C7-EB6A-B88976FE1577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20F8D-A2D6-B959-A810-814DE3FB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08" y="-2076"/>
            <a:ext cx="11642271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cs typeface="Calibri"/>
              </a:rPr>
              <a:t>Section 4(f) of the U.S. Dept. Of Transportation Act</a:t>
            </a:r>
            <a:endParaRPr lang="en-US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pic>
        <p:nvPicPr>
          <p:cNvPr id="3" name="Content Placeholder 2" descr="Aerial view of a city with water and buildings&#10;&#10;Description automatically generated">
            <a:extLst>
              <a:ext uri="{FF2B5EF4-FFF2-40B4-BE49-F238E27FC236}">
                <a16:creationId xmlns:a16="http://schemas.microsoft.com/office/drawing/2014/main" id="{FE5BBFC4-97A5-74C1-7B3F-AE51676B21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1308" y="1785781"/>
            <a:ext cx="6096000" cy="40617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F07F0-2A1F-74FF-CB9A-330FC4CF1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3133" y="2746399"/>
            <a:ext cx="5095741" cy="21511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000" i="1">
                <a:latin typeface="Calibri"/>
                <a:cs typeface="Calibri"/>
              </a:rPr>
              <a:t>Section 4(f) refers to the original section within the </a:t>
            </a:r>
            <a:r>
              <a:rPr lang="en-US" sz="2000" b="1" i="1">
                <a:latin typeface="Calibri"/>
                <a:cs typeface="Calibri"/>
              </a:rPr>
              <a:t>U.S. Department of Transportation Act of 1966</a:t>
            </a:r>
            <a:r>
              <a:rPr lang="en-US" sz="2000" i="1">
                <a:latin typeface="Calibri"/>
                <a:cs typeface="Calibri"/>
              </a:rPr>
              <a:t> which established the requirement for consideration of public park and recreational lands, wildlife and waterfowl refuges, and historic sites in transportation project development. </a:t>
            </a:r>
            <a:endParaRPr lang="en-US" i="1"/>
          </a:p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32C66-064F-F1E6-0600-FDA504F4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E1B296-2EC8-E6CE-33F5-E888BFD36949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330" y="1466601"/>
            <a:ext cx="6316917" cy="46029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Aptos" panose="020B0004020202020204" pitchFamily="34" charset="0"/>
                <a:cs typeface="Calibri"/>
              </a:rPr>
              <a:t>Section 4(f) Resources Include:</a:t>
            </a:r>
            <a:endParaRPr lang="en-US">
              <a:latin typeface="Aptos" panose="020B0004020202020204" pitchFamily="34" charset="0"/>
            </a:endParaRPr>
          </a:p>
          <a:p>
            <a:pPr lvl="1"/>
            <a:r>
              <a:rPr lang="en-US" sz="1600">
                <a:latin typeface="Aptos" panose="020B0004020202020204" pitchFamily="34" charset="0"/>
                <a:cs typeface="Calibri"/>
              </a:rPr>
              <a:t>Atlantic Island Bridge</a:t>
            </a:r>
            <a:endParaRPr lang="en-US">
              <a:latin typeface="Aptos" panose="020B0004020202020204" pitchFamily="34" charset="0"/>
            </a:endParaRPr>
          </a:p>
          <a:p>
            <a:pPr lvl="1"/>
            <a:r>
              <a:rPr lang="en-US" sz="1600">
                <a:latin typeface="Aptos" panose="020B0004020202020204" pitchFamily="34" charset="0"/>
                <a:cs typeface="Calibri"/>
              </a:rPr>
              <a:t>Lake of the Isles</a:t>
            </a:r>
            <a:endParaRPr lang="en-US">
              <a:latin typeface="Aptos" panose="020B0004020202020204" pitchFamily="34" charset="0"/>
            </a:endParaRPr>
          </a:p>
          <a:p>
            <a:pPr lvl="1"/>
            <a:r>
              <a:rPr lang="en-US" sz="1600">
                <a:latin typeface="Aptos" panose="020B0004020202020204" pitchFamily="34" charset="0"/>
                <a:cs typeface="Calibri"/>
              </a:rPr>
              <a:t>Atlantic Island Park</a:t>
            </a:r>
            <a:endParaRPr lang="en-US">
              <a:latin typeface="Aptos" panose="020B0004020202020204" pitchFamily="34" charset="0"/>
            </a:endParaRPr>
          </a:p>
          <a:p>
            <a:pPr lvl="1"/>
            <a:r>
              <a:rPr lang="en-US" sz="1600">
                <a:latin typeface="Aptos" panose="020B0004020202020204" pitchFamily="34" charset="0"/>
                <a:cs typeface="Calibri"/>
              </a:rPr>
              <a:t>Atlantic Island Resource Group </a:t>
            </a:r>
            <a:endParaRPr lang="en-US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  <a:cs typeface="Calibri"/>
              </a:rPr>
              <a:t>Alternatives were Evaluated under Section 4(f)</a:t>
            </a:r>
            <a:endParaRPr lang="en-US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  <a:cs typeface="Calibri"/>
              </a:rPr>
              <a:t>Section 4(f) Analysis Completed in Connection with Section 106</a:t>
            </a:r>
            <a:endParaRPr lang="en-US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  <a:cs typeface="Calibri"/>
              </a:rPr>
              <a:t>Evaluated:</a:t>
            </a:r>
            <a:endParaRPr lang="en-US">
              <a:latin typeface="Aptos" panose="020B0004020202020204" pitchFamily="34" charset="0"/>
            </a:endParaRPr>
          </a:p>
          <a:p>
            <a:pPr lvl="1"/>
            <a:r>
              <a:rPr lang="en-US" sz="1600">
                <a:solidFill>
                  <a:srgbClr val="000000"/>
                </a:solidFill>
                <a:latin typeface="Aptos" panose="020B0004020202020204" pitchFamily="34" charset="0"/>
                <a:cs typeface="Calibri"/>
              </a:rPr>
              <a:t>Avoidance</a:t>
            </a:r>
            <a:r>
              <a:rPr lang="en-US" sz="1600">
                <a:latin typeface="Aptos" panose="020B0004020202020204" pitchFamily="34" charset="0"/>
                <a:cs typeface="Calibri"/>
              </a:rPr>
              <a:t> Alternative</a:t>
            </a:r>
          </a:p>
          <a:p>
            <a:pPr lvl="1"/>
            <a:r>
              <a:rPr lang="en-US" sz="1600">
                <a:solidFill>
                  <a:srgbClr val="000000"/>
                </a:solidFill>
                <a:latin typeface="Aptos" panose="020B0004020202020204" pitchFamily="34" charset="0"/>
                <a:cs typeface="Calibri"/>
              </a:rPr>
              <a:t>Least</a:t>
            </a:r>
            <a:r>
              <a:rPr lang="en-US" sz="1600">
                <a:latin typeface="Aptos" panose="020B0004020202020204" pitchFamily="34" charset="0"/>
                <a:cs typeface="Calibri"/>
              </a:rPr>
              <a:t> Harm Alternative</a:t>
            </a:r>
            <a:endParaRPr lang="en-US" sz="1600">
              <a:latin typeface="Aptos" panose="020B0004020202020204" pitchFamily="34" charset="0"/>
            </a:endParaRPr>
          </a:p>
          <a:p>
            <a:r>
              <a:rPr lang="en-US" sz="2000">
                <a:latin typeface="Aptos" panose="020B0004020202020204" pitchFamily="34" charset="0"/>
                <a:cs typeface="Calibri"/>
              </a:rPr>
              <a:t>No Feasible And Prudent Avoidance Alternative</a:t>
            </a:r>
            <a:endParaRPr lang="en-US">
              <a:latin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124609" y="-52473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Individual Section 4(f) Analysis</a:t>
            </a:r>
            <a:endParaRPr lang="en-US" b="1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pic>
        <p:nvPicPr>
          <p:cNvPr id="17" name="Picture 16" descr="A pond with palm trees in the background&#10;&#10;Description automatically generated">
            <a:extLst>
              <a:ext uri="{FF2B5EF4-FFF2-40B4-BE49-F238E27FC236}">
                <a16:creationId xmlns:a16="http://schemas.microsoft.com/office/drawing/2014/main" id="{A2C1388B-E4DC-5B27-DD33-22012A991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663" y="1466601"/>
            <a:ext cx="5625471" cy="42191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30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EFB2-2C7E-A512-1E2D-8BE6887A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B18781-B628-BA0A-23A3-9982D41108E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9DDD-638A-E7D1-AEF8-BD8D60A28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827" y="1586714"/>
            <a:ext cx="5928509" cy="4548569"/>
          </a:xfrm>
        </p:spPr>
        <p:txBody>
          <a:bodyPr>
            <a:normAutofit lnSpcReduction="10000"/>
          </a:bodyPr>
          <a:lstStyle/>
          <a:p>
            <a:r>
              <a:rPr lang="en-US" sz="2400">
                <a:latin typeface="Aptos" panose="020B0004020202020204" pitchFamily="34" charset="0"/>
              </a:rPr>
              <a:t>The Section 106 MOA between FDOT and SHPO was executed on April 10, 2024.</a:t>
            </a:r>
          </a:p>
          <a:p>
            <a:r>
              <a:rPr lang="en-US" sz="2400">
                <a:latin typeface="Aptos" panose="020B0004020202020204" pitchFamily="34" charset="0"/>
              </a:rPr>
              <a:t>The MOA included the following mitigation measures:</a:t>
            </a:r>
          </a:p>
          <a:p>
            <a:pPr lvl="1"/>
            <a:r>
              <a:rPr lang="en-US" sz="2000">
                <a:solidFill>
                  <a:prstClr val="black"/>
                </a:solidFill>
                <a:latin typeface="Aptos" panose="020B0004020202020204" pitchFamily="34" charset="0"/>
                <a:cs typeface="Arial"/>
              </a:rPr>
              <a:t>Incorporate Historical Design Elements into the New Bridge, as feasible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City of Sunny Isles Beach and SHPO provided an opportunity to comment during the design phase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Historic American Engineering Record (HAER) and Historic American Landscape Survey (HALS) Documentation - Bridge, Park, &amp; Lagoon</a:t>
            </a:r>
          </a:p>
          <a:p>
            <a:pPr lvl="1"/>
            <a:r>
              <a:rPr lang="en-US" sz="2000">
                <a:latin typeface="Aptos" panose="020B0004020202020204" pitchFamily="34" charset="0"/>
              </a:rPr>
              <a:t>State Historic Marker - History of Atlantic Isles Design, Bridge, Park, &amp; Lagoon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97C14-44BA-A04B-399F-2B43900E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441" y="6068959"/>
            <a:ext cx="1961933" cy="4132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23E919-AFDA-86D0-49B8-76B5A0E934DA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598FC5-CFD6-7F6C-A1D5-38AF97B61B51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463011-2F60-4D66-5181-3929BA6E69D2}"/>
              </a:ext>
            </a:extLst>
          </p:cNvPr>
          <p:cNvSpPr txBox="1">
            <a:spLocks/>
          </p:cNvSpPr>
          <p:nvPr/>
        </p:nvSpPr>
        <p:spPr>
          <a:xfrm>
            <a:off x="274863" y="-73938"/>
            <a:ext cx="116422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Minimization and Mitigation Measures</a:t>
            </a:r>
          </a:p>
        </p:txBody>
      </p:sp>
      <p:pic>
        <p:nvPicPr>
          <p:cNvPr id="13" name="Picture 12" descr="A sign in front of a house&#10;&#10;Description automatically generated">
            <a:extLst>
              <a:ext uri="{FF2B5EF4-FFF2-40B4-BE49-F238E27FC236}">
                <a16:creationId xmlns:a16="http://schemas.microsoft.com/office/drawing/2014/main" id="{BAF9739C-B2E2-40C8-93A8-E4F4592A1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98" y="1655220"/>
            <a:ext cx="3826819" cy="2870114"/>
          </a:xfrm>
          <a:prstGeom prst="rect">
            <a:avLst/>
          </a:prstGeom>
          <a:ln w="19050">
            <a:solidFill>
              <a:srgbClr val="86B4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with a camera on a tripod&#10;&#10;Description automatically generated with low confidence">
            <a:extLst>
              <a:ext uri="{FF2B5EF4-FFF2-40B4-BE49-F238E27FC236}">
                <a16:creationId xmlns:a16="http://schemas.microsoft.com/office/drawing/2014/main" id="{6FB1FAA9-22FD-1ACC-0F05-183515100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779" y="1549570"/>
            <a:ext cx="1506850" cy="2009133"/>
          </a:xfrm>
          <a:prstGeom prst="rect">
            <a:avLst/>
          </a:prstGeom>
          <a:ln w="28575">
            <a:solidFill>
              <a:srgbClr val="86B4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5E4B49DE-F5BA-8980-13CC-C293FABB8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79" y="3071102"/>
            <a:ext cx="1763395" cy="2351193"/>
          </a:xfrm>
          <a:prstGeom prst="rect">
            <a:avLst/>
          </a:prstGeom>
          <a:ln w="28575">
            <a:solidFill>
              <a:srgbClr val="86B4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047AC4-3C71-4AEA-82D0-1D0886753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121" y="3587946"/>
            <a:ext cx="1889135" cy="2518846"/>
          </a:xfrm>
          <a:prstGeom prst="rect">
            <a:avLst/>
          </a:prstGeom>
          <a:ln w="28575">
            <a:solidFill>
              <a:srgbClr val="86B4A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7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7F51-7AA7-F02C-B54B-E7F35141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Process</a:t>
            </a:r>
            <a:r>
              <a:rPr lang="en-US"/>
              <a:t> 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0455-38B8-B13C-7B2E-0325CCDB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047" y="1711258"/>
            <a:ext cx="7238235" cy="39522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ptos"/>
              </a:rPr>
              <a:t>Affected Parties Consultation Meetings and coordination with the local Historic Preservation Board</a:t>
            </a:r>
            <a:endParaRPr lang="en-US"/>
          </a:p>
          <a:p>
            <a:r>
              <a:rPr lang="en-US">
                <a:latin typeface="Aptos"/>
              </a:rPr>
              <a:t>Preservation of key aesthetic elements of the bridge as detailed in a Memorandum of Agreement (MOA)</a:t>
            </a:r>
            <a:endParaRPr lang="en-US"/>
          </a:p>
          <a:p>
            <a:r>
              <a:rPr lang="en-US">
                <a:latin typeface="Aptos"/>
              </a:rPr>
              <a:t>Management of project schedule impacts to meet Location Design Concept Approval (LDCA)</a:t>
            </a:r>
            <a:endParaRPr lang="en-US"/>
          </a:p>
          <a:p>
            <a:endParaRPr lang="en-US">
              <a:highlight>
                <a:srgbClr val="FFFF00"/>
              </a:highlight>
              <a:latin typeface="Aptos"/>
            </a:endParaRPr>
          </a:p>
        </p:txBody>
      </p:sp>
      <p:pic>
        <p:nvPicPr>
          <p:cNvPr id="5" name="Graphic 4" descr="Cheers with solid fill">
            <a:extLst>
              <a:ext uri="{FF2B5EF4-FFF2-40B4-BE49-F238E27FC236}">
                <a16:creationId xmlns:a16="http://schemas.microsoft.com/office/drawing/2014/main" id="{35EA9129-9728-BEEA-83EC-4F9F7E70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8907" y="1869010"/>
            <a:ext cx="3087476" cy="31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31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0455-38B8-B13C-7B2E-0325CCDB1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6882" y="2766218"/>
            <a:ext cx="7238235" cy="13255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>
                <a:latin typeface="Aptos"/>
              </a:rPr>
              <a:t>Thanks for attending!</a:t>
            </a:r>
            <a:br>
              <a:rPr lang="en-US" sz="3200">
                <a:latin typeface="Aptos"/>
              </a:rPr>
            </a:br>
            <a:br>
              <a:rPr lang="en-US" sz="3200">
                <a:latin typeface="Aptos"/>
              </a:rPr>
            </a:br>
            <a:r>
              <a:rPr lang="en-US" sz="3200">
                <a:latin typeface="Aptos"/>
              </a:rPr>
              <a:t>Do you have any questions?</a:t>
            </a:r>
            <a:endParaRPr lang="en-US" sz="3200">
              <a:highlight>
                <a:srgbClr val="FFFF00"/>
              </a:highlight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063522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F4A3-9C2B-B2FD-DB60-51524ABE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" y="5366"/>
            <a:ext cx="114300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B37ED-4EFC-C0BD-0C27-A9F5B123A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860" y="1521350"/>
            <a:ext cx="4956048" cy="25033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b="1">
                <a:latin typeface="Aptos"/>
                <a:cs typeface="Calibri"/>
              </a:rPr>
              <a:t>Jennifer Marshall, P.E.</a:t>
            </a:r>
            <a:endParaRPr lang="en-US" sz="1800" b="1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cs typeface="Calibri"/>
              </a:rPr>
              <a:t>Director</a:t>
            </a:r>
            <a:endParaRPr lang="en-US" sz="1800">
              <a:solidFill>
                <a:srgbClr val="000000"/>
              </a:solidFill>
              <a:latin typeface="Aptos" panose="020B0004020202020204" pitchFamily="34" charset="0"/>
              <a:cs typeface="Calibri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cs typeface="Calibri"/>
              </a:rPr>
              <a:t>Office of Environmental Management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cs typeface="Calibri"/>
              </a:rPr>
              <a:t>Phone: (850) 414-4316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>
                <a:solidFill>
                  <a:srgbClr val="000000"/>
                </a:solidFill>
                <a:latin typeface="Aptos"/>
                <a:cs typeface="Calibri"/>
                <a:hlinkClick r:id="rId2"/>
              </a:rPr>
              <a:t>Jennifer.Marshall@dot.state.fl.us</a:t>
            </a:r>
            <a:r>
              <a:rPr lang="en-US" sz="1800">
                <a:solidFill>
                  <a:srgbClr val="000000"/>
                </a:solidFill>
                <a:latin typeface="Aptos"/>
                <a:cs typeface="Calibri"/>
              </a:rPr>
              <a:t> </a:t>
            </a:r>
            <a:endParaRPr lang="en-US" sz="1800">
              <a:solidFill>
                <a:srgbClr val="000000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C3ACD3-619D-4191-06D4-DF8EA01D42A9}"/>
              </a:ext>
            </a:extLst>
          </p:cNvPr>
          <p:cNvSpPr/>
          <p:nvPr/>
        </p:nvSpPr>
        <p:spPr>
          <a:xfrm>
            <a:off x="0" y="0"/>
            <a:ext cx="12192000" cy="1281941"/>
          </a:xfrm>
          <a:prstGeom prst="rect">
            <a:avLst/>
          </a:prstGeom>
          <a:solidFill>
            <a:srgbClr val="2344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C2F178-F85F-8AE4-9903-B6B4BFF1ED67}"/>
              </a:ext>
            </a:extLst>
          </p:cNvPr>
          <p:cNvSpPr txBox="1">
            <a:spLocks/>
          </p:cNvSpPr>
          <p:nvPr/>
        </p:nvSpPr>
        <p:spPr>
          <a:xfrm>
            <a:off x="268184" y="39591"/>
            <a:ext cx="10515600" cy="9163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  <a:cs typeface="Arial"/>
              </a:rPr>
              <a:t>    Contact Information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6135F-D116-8D15-4D1C-ACDF0FD4FA81}"/>
              </a:ext>
            </a:extLst>
          </p:cNvPr>
          <p:cNvSpPr/>
          <p:nvPr/>
        </p:nvSpPr>
        <p:spPr>
          <a:xfrm>
            <a:off x="0" y="1038742"/>
            <a:ext cx="12192000" cy="123053"/>
          </a:xfrm>
          <a:prstGeom prst="rect">
            <a:avLst/>
          </a:prstGeom>
          <a:solidFill>
            <a:srgbClr val="368D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0DA23-665D-7AF5-7DF1-E36F8EB3C630}"/>
              </a:ext>
            </a:extLst>
          </p:cNvPr>
          <p:cNvSpPr/>
          <p:nvPr/>
        </p:nvSpPr>
        <p:spPr>
          <a:xfrm>
            <a:off x="0" y="6482198"/>
            <a:ext cx="12192000" cy="357548"/>
          </a:xfrm>
          <a:prstGeom prst="rect">
            <a:avLst/>
          </a:prstGeom>
          <a:solidFill>
            <a:srgbClr val="234487"/>
          </a:solidFill>
          <a:ln>
            <a:solidFill>
              <a:srgbClr val="152F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Speaker phone with solid fill">
            <a:extLst>
              <a:ext uri="{FF2B5EF4-FFF2-40B4-BE49-F238E27FC236}">
                <a16:creationId xmlns:a16="http://schemas.microsoft.com/office/drawing/2014/main" id="{69585C6A-1E31-B991-B892-5986B92143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0" y="34601"/>
            <a:ext cx="914400" cy="91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F9E92-8878-65AD-CFA1-20F8B0C989E3}"/>
              </a:ext>
            </a:extLst>
          </p:cNvPr>
          <p:cNvSpPr txBox="1"/>
          <p:nvPr/>
        </p:nvSpPr>
        <p:spPr>
          <a:xfrm>
            <a:off x="464542" y="3919503"/>
            <a:ext cx="4958366" cy="2129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latin typeface="Aptos"/>
                <a:cs typeface="Calibri"/>
              </a:rPr>
              <a:t>Victoria Vogt, M.S., FCCM</a:t>
            </a:r>
            <a:endParaRPr lang="en-US" b="1">
              <a:latin typeface="Aptos"/>
            </a:endParaRPr>
          </a:p>
          <a:p>
            <a:pPr algn="ctr">
              <a:lnSpc>
                <a:spcPct val="150000"/>
              </a:lnSpc>
            </a:pPr>
            <a:r>
              <a:rPr lang="en-US">
                <a:latin typeface="Aptos"/>
                <a:cs typeface="Calibri"/>
              </a:rPr>
              <a:t>Cultural Resources Coordinator</a:t>
            </a:r>
          </a:p>
          <a:p>
            <a:pPr algn="ctr">
              <a:lnSpc>
                <a:spcPct val="150000"/>
              </a:lnSpc>
            </a:pPr>
            <a:r>
              <a:rPr lang="en-US">
                <a:latin typeface="Aptos"/>
                <a:cs typeface="Calibri"/>
              </a:rPr>
              <a:t>District 6</a:t>
            </a:r>
          </a:p>
          <a:p>
            <a:pPr algn="ctr">
              <a:lnSpc>
                <a:spcPct val="150000"/>
              </a:lnSpc>
            </a:pPr>
            <a:r>
              <a:rPr lang="en-US">
                <a:latin typeface="Aptos"/>
                <a:cs typeface="Calibri"/>
              </a:rPr>
              <a:t>Phone: (305) 470-5420  </a:t>
            </a:r>
            <a:endParaRPr lang="en-US">
              <a:latin typeface="Aptos"/>
            </a:endParaRPr>
          </a:p>
          <a:p>
            <a:pPr algn="ctr">
              <a:lnSpc>
                <a:spcPct val="150000"/>
              </a:lnSpc>
            </a:pPr>
            <a:r>
              <a:rPr lang="en-US">
                <a:latin typeface="Aptos"/>
                <a:cs typeface="Calibri"/>
                <a:hlinkClick r:id="rId5"/>
              </a:rPr>
              <a:t>Victoria.Vogt@dot.state.fl.us</a:t>
            </a:r>
            <a:r>
              <a:rPr lang="en-US">
                <a:latin typeface="Aptos"/>
                <a:cs typeface="Calibri"/>
              </a:rPr>
              <a:t> </a:t>
            </a:r>
            <a:endParaRPr lang="en-US">
              <a:latin typeface="Aptos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4AB1423-C184-1A4D-6952-7CFBF273B115}"/>
              </a:ext>
            </a:extLst>
          </p:cNvPr>
          <p:cNvSpPr txBox="1">
            <a:spLocks/>
          </p:cNvSpPr>
          <p:nvPr/>
        </p:nvSpPr>
        <p:spPr>
          <a:xfrm>
            <a:off x="6479318" y="4021563"/>
            <a:ext cx="4956048" cy="1840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b="1">
                <a:latin typeface="Aptos"/>
                <a:cs typeface="Calibri"/>
              </a:rPr>
              <a:t>Max Adriel Imberman, M.A.</a:t>
            </a:r>
            <a:endParaRPr lang="en-US" sz="1800">
              <a:latin typeface="Aptos" panose="020B0004020202020204" pitchFamily="34" charset="0"/>
              <a:cs typeface="Calibri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latin typeface="Aptos"/>
                <a:cs typeface="Calibri"/>
              </a:rPr>
              <a:t>Architectural Historian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>
                <a:latin typeface="Aptos"/>
                <a:cs typeface="Calibri"/>
              </a:rPr>
              <a:t>Phone: (813) 330-9111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Apto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Max_Imberman@Janus-Research.com</a:t>
            </a:r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Aptos"/>
                <a:cs typeface="Calibri"/>
              </a:rPr>
              <a:t>  </a:t>
            </a:r>
            <a:endParaRPr lang="en-US" sz="1800">
              <a:solidFill>
                <a:schemeClr val="accent1">
                  <a:lumMod val="75000"/>
                </a:schemeClr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22DB972-7B9A-EB94-3A61-2E11DC1B7500}"/>
              </a:ext>
            </a:extLst>
          </p:cNvPr>
          <p:cNvSpPr txBox="1">
            <a:spLocks/>
          </p:cNvSpPr>
          <p:nvPr/>
        </p:nvSpPr>
        <p:spPr>
          <a:xfrm>
            <a:off x="6479318" y="1420063"/>
            <a:ext cx="4956048" cy="23944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>
                <a:latin typeface="Aptos" panose="020B0004020202020204" pitchFamily="34" charset="0"/>
                <a:cs typeface="Calibri"/>
              </a:rPr>
              <a:t>Lynn Kelley</a:t>
            </a:r>
            <a:endParaRPr lang="en-US" sz="1800" b="1">
              <a:latin typeface="Aptos" panose="020B00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  <a:cs typeface="Calibri"/>
              </a:rPr>
              <a:t>Senior Environmental Specialist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  <a:cs typeface="Calibri"/>
              </a:rPr>
              <a:t>District 4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  <a:cs typeface="Calibri"/>
              </a:rPr>
              <a:t>Phone: (954) 777-4334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000000"/>
                </a:solidFill>
                <a:latin typeface="Aptos" panose="020B0004020202020204" pitchFamily="34" charset="0"/>
                <a:ea typeface="+mn-lt"/>
                <a:cs typeface="+mn-lt"/>
                <a:hlinkClick r:id="rId7"/>
              </a:rPr>
              <a:t>Lynn.Kelley@dot.state.fl.us</a:t>
            </a:r>
            <a:endParaRPr lang="en-US" sz="1800"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1800"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18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3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56BF-7077-A460-3D70-008841328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D1F43-3C4E-CC4E-3DBB-069FAB27F7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77923" y="2073006"/>
            <a:ext cx="5912395" cy="35002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DE956-25E9-3E32-E57B-5B24479C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2" y="1343818"/>
            <a:ext cx="5928832" cy="49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2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82328" y="0"/>
            <a:ext cx="2709926" cy="6858000"/>
            <a:chOff x="9482328" y="0"/>
            <a:chExt cx="2709926" cy="6858000"/>
          </a:xfrm>
        </p:grpSpPr>
        <p:sp>
          <p:nvSpPr>
            <p:cNvPr id="3" name="object 3"/>
            <p:cNvSpPr/>
            <p:nvPr/>
          </p:nvSpPr>
          <p:spPr>
            <a:xfrm>
              <a:off x="9482328" y="0"/>
              <a:ext cx="181610" cy="6858000"/>
            </a:xfrm>
            <a:custGeom>
              <a:avLst/>
              <a:gdLst/>
              <a:ahLst/>
              <a:cxnLst/>
              <a:rect l="l" t="t" r="r" b="b"/>
              <a:pathLst>
                <a:path w="181609" h="6858000">
                  <a:moveTo>
                    <a:pt x="0" y="6857999"/>
                  </a:moveTo>
                  <a:lnTo>
                    <a:pt x="181355" y="6857999"/>
                  </a:lnTo>
                  <a:lnTo>
                    <a:pt x="181355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492C5C">
                <a:alpha val="4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663684" y="0"/>
              <a:ext cx="2528570" cy="6858000"/>
            </a:xfrm>
            <a:custGeom>
              <a:avLst/>
              <a:gdLst/>
              <a:ahLst/>
              <a:cxnLst/>
              <a:rect l="l" t="t" r="r" b="b"/>
              <a:pathLst>
                <a:path w="2528570" h="6858000">
                  <a:moveTo>
                    <a:pt x="25283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528316" y="6858000"/>
                  </a:lnTo>
                  <a:lnTo>
                    <a:pt x="2528316" y="0"/>
                  </a:lnTo>
                  <a:close/>
                </a:path>
              </a:pathLst>
            </a:custGeom>
            <a:solidFill>
              <a:srgbClr val="492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45268" y="5207508"/>
              <a:ext cx="1347216" cy="5471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1364" y="4215384"/>
              <a:ext cx="1452372" cy="726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23932" y="6295212"/>
              <a:ext cx="1598676" cy="936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4313" y="6448780"/>
              <a:ext cx="1648967" cy="9246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52755" y="349122"/>
            <a:ext cx="7336790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0" spc="-10">
                <a:solidFill>
                  <a:srgbClr val="492C5C"/>
                </a:solidFill>
                <a:latin typeface="Arial Black"/>
                <a:cs typeface="Arial Black"/>
              </a:rPr>
              <a:t>KNOW?</a:t>
            </a:r>
            <a:endParaRPr sz="14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1322" y="76581"/>
            <a:ext cx="298704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0">
                <a:solidFill>
                  <a:srgbClr val="492C5C"/>
                </a:solidFill>
                <a:latin typeface="Arial Black"/>
                <a:cs typeface="Arial Black"/>
              </a:rPr>
              <a:t>DID</a:t>
            </a:r>
            <a:r>
              <a:rPr sz="5000" b="0" spc="-5">
                <a:solidFill>
                  <a:srgbClr val="492C5C"/>
                </a:solidFill>
                <a:latin typeface="Arial Black"/>
                <a:cs typeface="Arial Black"/>
              </a:rPr>
              <a:t> </a:t>
            </a:r>
            <a:r>
              <a:rPr sz="5000" b="0" spc="-75">
                <a:solidFill>
                  <a:srgbClr val="492C5C"/>
                </a:solidFill>
                <a:latin typeface="Arial Black"/>
                <a:cs typeface="Arial Black"/>
              </a:rPr>
              <a:t>YOU</a:t>
            </a:r>
            <a:endParaRPr sz="5000">
              <a:latin typeface="Arial Black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70741" y="3663226"/>
            <a:ext cx="3583940" cy="2921000"/>
          </a:xfrm>
          <a:custGeom>
            <a:avLst/>
            <a:gdLst/>
            <a:ahLst/>
            <a:cxnLst/>
            <a:rect l="l" t="t" r="r" b="b"/>
            <a:pathLst>
              <a:path w="3583940" h="2921000">
                <a:moveTo>
                  <a:pt x="422236" y="1501114"/>
                </a:moveTo>
                <a:lnTo>
                  <a:pt x="405434" y="1465313"/>
                </a:lnTo>
                <a:lnTo>
                  <a:pt x="368300" y="1455178"/>
                </a:lnTo>
                <a:lnTo>
                  <a:pt x="350393" y="1465313"/>
                </a:lnTo>
                <a:lnTo>
                  <a:pt x="330123" y="1486903"/>
                </a:lnTo>
                <a:lnTo>
                  <a:pt x="321640" y="1498523"/>
                </a:lnTo>
                <a:lnTo>
                  <a:pt x="315137" y="1511134"/>
                </a:lnTo>
                <a:lnTo>
                  <a:pt x="315137" y="1514665"/>
                </a:lnTo>
                <a:lnTo>
                  <a:pt x="311607" y="1514665"/>
                </a:lnTo>
                <a:lnTo>
                  <a:pt x="311607" y="1518183"/>
                </a:lnTo>
                <a:lnTo>
                  <a:pt x="294919" y="1535861"/>
                </a:lnTo>
                <a:lnTo>
                  <a:pt x="273265" y="1545945"/>
                </a:lnTo>
                <a:lnTo>
                  <a:pt x="249631" y="1547431"/>
                </a:lnTo>
                <a:lnTo>
                  <a:pt x="226987" y="1539328"/>
                </a:lnTo>
                <a:lnTo>
                  <a:pt x="181368" y="1525663"/>
                </a:lnTo>
                <a:lnTo>
                  <a:pt x="135420" y="1526362"/>
                </a:lnTo>
                <a:lnTo>
                  <a:pt x="92176" y="1540598"/>
                </a:lnTo>
                <a:lnTo>
                  <a:pt x="54686" y="1567535"/>
                </a:lnTo>
                <a:lnTo>
                  <a:pt x="25996" y="1606308"/>
                </a:lnTo>
                <a:lnTo>
                  <a:pt x="20269" y="1616875"/>
                </a:lnTo>
                <a:lnTo>
                  <a:pt x="11899" y="1627454"/>
                </a:lnTo>
                <a:lnTo>
                  <a:pt x="5283" y="1638579"/>
                </a:lnTo>
                <a:lnTo>
                  <a:pt x="1320" y="1650365"/>
                </a:lnTo>
                <a:lnTo>
                  <a:pt x="0" y="1662150"/>
                </a:lnTo>
                <a:lnTo>
                  <a:pt x="1320" y="1673275"/>
                </a:lnTo>
                <a:lnTo>
                  <a:pt x="15316" y="1697939"/>
                </a:lnTo>
                <a:lnTo>
                  <a:pt x="33058" y="1707642"/>
                </a:lnTo>
                <a:lnTo>
                  <a:pt x="53441" y="1708073"/>
                </a:lnTo>
                <a:lnTo>
                  <a:pt x="71843" y="1697939"/>
                </a:lnTo>
                <a:lnTo>
                  <a:pt x="92113" y="1676361"/>
                </a:lnTo>
                <a:lnTo>
                  <a:pt x="100596" y="1664741"/>
                </a:lnTo>
                <a:lnTo>
                  <a:pt x="107099" y="1652130"/>
                </a:lnTo>
                <a:lnTo>
                  <a:pt x="107099" y="1648599"/>
                </a:lnTo>
                <a:lnTo>
                  <a:pt x="110629" y="1648599"/>
                </a:lnTo>
                <a:lnTo>
                  <a:pt x="110629" y="1645069"/>
                </a:lnTo>
                <a:lnTo>
                  <a:pt x="127317" y="1627390"/>
                </a:lnTo>
                <a:lnTo>
                  <a:pt x="148971" y="1617319"/>
                </a:lnTo>
                <a:lnTo>
                  <a:pt x="172605" y="1615833"/>
                </a:lnTo>
                <a:lnTo>
                  <a:pt x="195249" y="1623923"/>
                </a:lnTo>
                <a:lnTo>
                  <a:pt x="240868" y="1637601"/>
                </a:lnTo>
                <a:lnTo>
                  <a:pt x="286816" y="1636903"/>
                </a:lnTo>
                <a:lnTo>
                  <a:pt x="330060" y="1622653"/>
                </a:lnTo>
                <a:lnTo>
                  <a:pt x="367538" y="1595729"/>
                </a:lnTo>
                <a:lnTo>
                  <a:pt x="396227" y="1556956"/>
                </a:lnTo>
                <a:lnTo>
                  <a:pt x="401955" y="1546377"/>
                </a:lnTo>
                <a:lnTo>
                  <a:pt x="410337" y="1535811"/>
                </a:lnTo>
                <a:lnTo>
                  <a:pt x="416941" y="1524685"/>
                </a:lnTo>
                <a:lnTo>
                  <a:pt x="420916" y="1512900"/>
                </a:lnTo>
                <a:lnTo>
                  <a:pt x="422236" y="1501114"/>
                </a:lnTo>
                <a:close/>
              </a:path>
              <a:path w="3583940" h="2921000">
                <a:moveTo>
                  <a:pt x="422236" y="1212088"/>
                </a:moveTo>
                <a:lnTo>
                  <a:pt x="405434" y="1176286"/>
                </a:lnTo>
                <a:lnTo>
                  <a:pt x="368300" y="1166164"/>
                </a:lnTo>
                <a:lnTo>
                  <a:pt x="350393" y="1176286"/>
                </a:lnTo>
                <a:lnTo>
                  <a:pt x="330123" y="1197876"/>
                </a:lnTo>
                <a:lnTo>
                  <a:pt x="321640" y="1209497"/>
                </a:lnTo>
                <a:lnTo>
                  <a:pt x="315137" y="1222108"/>
                </a:lnTo>
                <a:lnTo>
                  <a:pt x="315137" y="1225638"/>
                </a:lnTo>
                <a:lnTo>
                  <a:pt x="311607" y="1225638"/>
                </a:lnTo>
                <a:lnTo>
                  <a:pt x="311607" y="1229156"/>
                </a:lnTo>
                <a:lnTo>
                  <a:pt x="294919" y="1246835"/>
                </a:lnTo>
                <a:lnTo>
                  <a:pt x="273265" y="1256919"/>
                </a:lnTo>
                <a:lnTo>
                  <a:pt x="249631" y="1258404"/>
                </a:lnTo>
                <a:lnTo>
                  <a:pt x="226987" y="1250315"/>
                </a:lnTo>
                <a:lnTo>
                  <a:pt x="181368" y="1236637"/>
                </a:lnTo>
                <a:lnTo>
                  <a:pt x="135420" y="1237335"/>
                </a:lnTo>
                <a:lnTo>
                  <a:pt x="92176" y="1251585"/>
                </a:lnTo>
                <a:lnTo>
                  <a:pt x="54686" y="1278509"/>
                </a:lnTo>
                <a:lnTo>
                  <a:pt x="25996" y="1317282"/>
                </a:lnTo>
                <a:lnTo>
                  <a:pt x="20269" y="1327848"/>
                </a:lnTo>
                <a:lnTo>
                  <a:pt x="11899" y="1338427"/>
                </a:lnTo>
                <a:lnTo>
                  <a:pt x="5283" y="1349552"/>
                </a:lnTo>
                <a:lnTo>
                  <a:pt x="1320" y="1361338"/>
                </a:lnTo>
                <a:lnTo>
                  <a:pt x="0" y="1373124"/>
                </a:lnTo>
                <a:lnTo>
                  <a:pt x="1320" y="1384249"/>
                </a:lnTo>
                <a:lnTo>
                  <a:pt x="15316" y="1408925"/>
                </a:lnTo>
                <a:lnTo>
                  <a:pt x="33058" y="1418615"/>
                </a:lnTo>
                <a:lnTo>
                  <a:pt x="53441" y="1419059"/>
                </a:lnTo>
                <a:lnTo>
                  <a:pt x="71843" y="1408925"/>
                </a:lnTo>
                <a:lnTo>
                  <a:pt x="92113" y="1387335"/>
                </a:lnTo>
                <a:lnTo>
                  <a:pt x="100596" y="1375714"/>
                </a:lnTo>
                <a:lnTo>
                  <a:pt x="107099" y="1363103"/>
                </a:lnTo>
                <a:lnTo>
                  <a:pt x="107099" y="1359573"/>
                </a:lnTo>
                <a:lnTo>
                  <a:pt x="110629" y="1359573"/>
                </a:lnTo>
                <a:lnTo>
                  <a:pt x="110629" y="1356055"/>
                </a:lnTo>
                <a:lnTo>
                  <a:pt x="127317" y="1338376"/>
                </a:lnTo>
                <a:lnTo>
                  <a:pt x="148971" y="1328293"/>
                </a:lnTo>
                <a:lnTo>
                  <a:pt x="172605" y="1326807"/>
                </a:lnTo>
                <a:lnTo>
                  <a:pt x="195249" y="1334897"/>
                </a:lnTo>
                <a:lnTo>
                  <a:pt x="240868" y="1348574"/>
                </a:lnTo>
                <a:lnTo>
                  <a:pt x="286816" y="1347876"/>
                </a:lnTo>
                <a:lnTo>
                  <a:pt x="330060" y="1333639"/>
                </a:lnTo>
                <a:lnTo>
                  <a:pt x="367538" y="1306703"/>
                </a:lnTo>
                <a:lnTo>
                  <a:pt x="396227" y="1267929"/>
                </a:lnTo>
                <a:lnTo>
                  <a:pt x="401955" y="1257363"/>
                </a:lnTo>
                <a:lnTo>
                  <a:pt x="410337" y="1246784"/>
                </a:lnTo>
                <a:lnTo>
                  <a:pt x="416941" y="1235659"/>
                </a:lnTo>
                <a:lnTo>
                  <a:pt x="420916" y="1223873"/>
                </a:lnTo>
                <a:lnTo>
                  <a:pt x="422236" y="1212088"/>
                </a:lnTo>
                <a:close/>
              </a:path>
              <a:path w="3583940" h="2921000">
                <a:moveTo>
                  <a:pt x="1044956" y="1384249"/>
                </a:moveTo>
                <a:lnTo>
                  <a:pt x="963853" y="1341958"/>
                </a:lnTo>
                <a:lnTo>
                  <a:pt x="896861" y="1472361"/>
                </a:lnTo>
                <a:lnTo>
                  <a:pt x="843978" y="1317282"/>
                </a:lnTo>
                <a:lnTo>
                  <a:pt x="835660" y="1301470"/>
                </a:lnTo>
                <a:lnTo>
                  <a:pt x="822375" y="1291285"/>
                </a:lnTo>
                <a:lnTo>
                  <a:pt x="805789" y="1287043"/>
                </a:lnTo>
                <a:lnTo>
                  <a:pt x="787552" y="1289088"/>
                </a:lnTo>
                <a:lnTo>
                  <a:pt x="674789" y="1327848"/>
                </a:lnTo>
                <a:lnTo>
                  <a:pt x="769988" y="1137526"/>
                </a:lnTo>
                <a:lnTo>
                  <a:pt x="774115" y="1120724"/>
                </a:lnTo>
                <a:lnTo>
                  <a:pt x="771309" y="1103591"/>
                </a:lnTo>
                <a:lnTo>
                  <a:pt x="762546" y="1088453"/>
                </a:lnTo>
                <a:lnTo>
                  <a:pt x="748830" y="1077595"/>
                </a:lnTo>
                <a:lnTo>
                  <a:pt x="558431" y="982433"/>
                </a:lnTo>
                <a:lnTo>
                  <a:pt x="671258" y="943660"/>
                </a:lnTo>
                <a:lnTo>
                  <a:pt x="687070" y="935342"/>
                </a:lnTo>
                <a:lnTo>
                  <a:pt x="697268" y="922070"/>
                </a:lnTo>
                <a:lnTo>
                  <a:pt x="701509" y="905497"/>
                </a:lnTo>
                <a:lnTo>
                  <a:pt x="699465" y="887272"/>
                </a:lnTo>
                <a:lnTo>
                  <a:pt x="660679" y="774484"/>
                </a:lnTo>
                <a:lnTo>
                  <a:pt x="734733" y="813244"/>
                </a:lnTo>
                <a:lnTo>
                  <a:pt x="777036" y="732180"/>
                </a:lnTo>
                <a:lnTo>
                  <a:pt x="595782" y="643572"/>
                </a:lnTo>
                <a:lnTo>
                  <a:pt x="586638" y="641858"/>
                </a:lnTo>
                <a:lnTo>
                  <a:pt x="569010" y="644067"/>
                </a:lnTo>
                <a:lnTo>
                  <a:pt x="553199" y="652386"/>
                </a:lnTo>
                <a:lnTo>
                  <a:pt x="543001" y="665657"/>
                </a:lnTo>
                <a:lnTo>
                  <a:pt x="538759" y="682231"/>
                </a:lnTo>
                <a:lnTo>
                  <a:pt x="540791" y="700455"/>
                </a:lnTo>
                <a:lnTo>
                  <a:pt x="597217" y="873163"/>
                </a:lnTo>
                <a:lnTo>
                  <a:pt x="431495" y="936612"/>
                </a:lnTo>
                <a:lnTo>
                  <a:pt x="417830" y="944549"/>
                </a:lnTo>
                <a:lnTo>
                  <a:pt x="406806" y="957757"/>
                </a:lnTo>
                <a:lnTo>
                  <a:pt x="402678" y="974559"/>
                </a:lnTo>
                <a:lnTo>
                  <a:pt x="405485" y="991692"/>
                </a:lnTo>
                <a:lnTo>
                  <a:pt x="414248" y="1006830"/>
                </a:lnTo>
                <a:lnTo>
                  <a:pt x="427964" y="1017676"/>
                </a:lnTo>
                <a:lnTo>
                  <a:pt x="674789" y="1141044"/>
                </a:lnTo>
                <a:lnTo>
                  <a:pt x="547357" y="1396250"/>
                </a:lnTo>
                <a:lnTo>
                  <a:pt x="556171" y="1438821"/>
                </a:lnTo>
                <a:lnTo>
                  <a:pt x="586028" y="1453261"/>
                </a:lnTo>
                <a:lnTo>
                  <a:pt x="604266" y="1451216"/>
                </a:lnTo>
                <a:lnTo>
                  <a:pt x="777036" y="1394828"/>
                </a:lnTo>
                <a:lnTo>
                  <a:pt x="847496" y="1609826"/>
                </a:lnTo>
                <a:lnTo>
                  <a:pt x="855433" y="1623491"/>
                </a:lnTo>
                <a:lnTo>
                  <a:pt x="868654" y="1634502"/>
                </a:lnTo>
                <a:lnTo>
                  <a:pt x="885456" y="1638630"/>
                </a:lnTo>
                <a:lnTo>
                  <a:pt x="902589" y="1635823"/>
                </a:lnTo>
                <a:lnTo>
                  <a:pt x="917740" y="1627060"/>
                </a:lnTo>
                <a:lnTo>
                  <a:pt x="928598" y="1613357"/>
                </a:lnTo>
                <a:lnTo>
                  <a:pt x="1044956" y="1384249"/>
                </a:lnTo>
                <a:close/>
              </a:path>
              <a:path w="3583940" h="2921000">
                <a:moveTo>
                  <a:pt x="2236749" y="1972868"/>
                </a:moveTo>
                <a:lnTo>
                  <a:pt x="2226170" y="1919998"/>
                </a:lnTo>
                <a:lnTo>
                  <a:pt x="2194433" y="1877707"/>
                </a:lnTo>
                <a:lnTo>
                  <a:pt x="2152561" y="1849069"/>
                </a:lnTo>
                <a:lnTo>
                  <a:pt x="2130958" y="1842312"/>
                </a:lnTo>
                <a:lnTo>
                  <a:pt x="2130958" y="1962302"/>
                </a:lnTo>
                <a:lnTo>
                  <a:pt x="2130958" y="1972868"/>
                </a:lnTo>
                <a:lnTo>
                  <a:pt x="2127440" y="1976399"/>
                </a:lnTo>
                <a:lnTo>
                  <a:pt x="2123910" y="1983447"/>
                </a:lnTo>
                <a:lnTo>
                  <a:pt x="2123910" y="1986965"/>
                </a:lnTo>
                <a:lnTo>
                  <a:pt x="2120392" y="1986965"/>
                </a:lnTo>
                <a:lnTo>
                  <a:pt x="2120392" y="1990496"/>
                </a:lnTo>
                <a:lnTo>
                  <a:pt x="2110359" y="1998421"/>
                </a:lnTo>
                <a:lnTo>
                  <a:pt x="2100999" y="2001062"/>
                </a:lnTo>
                <a:lnTo>
                  <a:pt x="2091626" y="1998421"/>
                </a:lnTo>
                <a:lnTo>
                  <a:pt x="2081606" y="1990496"/>
                </a:lnTo>
                <a:lnTo>
                  <a:pt x="2078075" y="1983447"/>
                </a:lnTo>
                <a:lnTo>
                  <a:pt x="2074545" y="1979917"/>
                </a:lnTo>
                <a:lnTo>
                  <a:pt x="2074545" y="1972868"/>
                </a:lnTo>
                <a:lnTo>
                  <a:pt x="2075205" y="1967471"/>
                </a:lnTo>
                <a:lnTo>
                  <a:pt x="2103196" y="1939391"/>
                </a:lnTo>
                <a:lnTo>
                  <a:pt x="2114385" y="1940712"/>
                </a:lnTo>
                <a:lnTo>
                  <a:pt x="2123910" y="1944674"/>
                </a:lnTo>
                <a:lnTo>
                  <a:pt x="2123910" y="1948192"/>
                </a:lnTo>
                <a:lnTo>
                  <a:pt x="2130958" y="1962302"/>
                </a:lnTo>
                <a:lnTo>
                  <a:pt x="2130958" y="1842312"/>
                </a:lnTo>
                <a:lnTo>
                  <a:pt x="2128482" y="1841525"/>
                </a:lnTo>
                <a:lnTo>
                  <a:pt x="2102751" y="1838934"/>
                </a:lnTo>
                <a:lnTo>
                  <a:pt x="2074989" y="1841525"/>
                </a:lnTo>
                <a:lnTo>
                  <a:pt x="2027389" y="1861235"/>
                </a:lnTo>
                <a:lnTo>
                  <a:pt x="1991080" y="1898027"/>
                </a:lnTo>
                <a:lnTo>
                  <a:pt x="1973516" y="1939391"/>
                </a:lnTo>
                <a:lnTo>
                  <a:pt x="1971357" y="1946605"/>
                </a:lnTo>
                <a:lnTo>
                  <a:pt x="1968766" y="1972868"/>
                </a:lnTo>
                <a:lnTo>
                  <a:pt x="1971357" y="1998586"/>
                </a:lnTo>
                <a:lnTo>
                  <a:pt x="1972132" y="2001062"/>
                </a:lnTo>
                <a:lnTo>
                  <a:pt x="1991080" y="2044738"/>
                </a:lnTo>
                <a:lnTo>
                  <a:pt x="2027885" y="2080983"/>
                </a:lnTo>
                <a:lnTo>
                  <a:pt x="2076475" y="2100694"/>
                </a:lnTo>
                <a:lnTo>
                  <a:pt x="2102751" y="2103285"/>
                </a:lnTo>
                <a:lnTo>
                  <a:pt x="2128482" y="2100694"/>
                </a:lnTo>
                <a:lnTo>
                  <a:pt x="2174659" y="2080983"/>
                </a:lnTo>
                <a:lnTo>
                  <a:pt x="2211451" y="2046224"/>
                </a:lnTo>
                <a:lnTo>
                  <a:pt x="2233599" y="1999081"/>
                </a:lnTo>
                <a:lnTo>
                  <a:pt x="2236749" y="1972868"/>
                </a:lnTo>
                <a:close/>
              </a:path>
              <a:path w="3583940" h="2921000">
                <a:moveTo>
                  <a:pt x="3264954" y="1148207"/>
                </a:moveTo>
                <a:lnTo>
                  <a:pt x="3260610" y="1096111"/>
                </a:lnTo>
                <a:lnTo>
                  <a:pt x="3252952" y="1045324"/>
                </a:lnTo>
                <a:lnTo>
                  <a:pt x="3228886" y="949413"/>
                </a:lnTo>
                <a:lnTo>
                  <a:pt x="3213544" y="903274"/>
                </a:lnTo>
                <a:lnTo>
                  <a:pt x="3195701" y="858240"/>
                </a:lnTo>
                <a:lnTo>
                  <a:pt x="3175444" y="814425"/>
                </a:lnTo>
                <a:lnTo>
                  <a:pt x="3152825" y="771931"/>
                </a:lnTo>
                <a:lnTo>
                  <a:pt x="3127946" y="730859"/>
                </a:lnTo>
                <a:lnTo>
                  <a:pt x="3100844" y="691337"/>
                </a:lnTo>
                <a:lnTo>
                  <a:pt x="3071622" y="653465"/>
                </a:lnTo>
                <a:lnTo>
                  <a:pt x="3040342" y="617359"/>
                </a:lnTo>
                <a:lnTo>
                  <a:pt x="3007080" y="583120"/>
                </a:lnTo>
                <a:lnTo>
                  <a:pt x="2971901" y="550862"/>
                </a:lnTo>
                <a:lnTo>
                  <a:pt x="2896197" y="491845"/>
                </a:lnTo>
                <a:lnTo>
                  <a:pt x="2856014" y="465251"/>
                </a:lnTo>
                <a:lnTo>
                  <a:pt x="2814459" y="440956"/>
                </a:lnTo>
                <a:lnTo>
                  <a:pt x="2771648" y="419011"/>
                </a:lnTo>
                <a:lnTo>
                  <a:pt x="2727718" y="399453"/>
                </a:lnTo>
                <a:lnTo>
                  <a:pt x="2682786" y="382358"/>
                </a:lnTo>
                <a:lnTo>
                  <a:pt x="2636964" y="367753"/>
                </a:lnTo>
                <a:lnTo>
                  <a:pt x="2590393" y="355688"/>
                </a:lnTo>
                <a:lnTo>
                  <a:pt x="2543175" y="346227"/>
                </a:lnTo>
                <a:lnTo>
                  <a:pt x="2495448" y="339407"/>
                </a:lnTo>
                <a:lnTo>
                  <a:pt x="2447328" y="335280"/>
                </a:lnTo>
                <a:lnTo>
                  <a:pt x="2398941" y="333895"/>
                </a:lnTo>
                <a:lnTo>
                  <a:pt x="2350122" y="335267"/>
                </a:lnTo>
                <a:lnTo>
                  <a:pt x="2299335" y="339623"/>
                </a:lnTo>
                <a:lnTo>
                  <a:pt x="2247214" y="347281"/>
                </a:lnTo>
                <a:lnTo>
                  <a:pt x="2194433" y="358571"/>
                </a:lnTo>
                <a:lnTo>
                  <a:pt x="2161819" y="383679"/>
                </a:lnTo>
                <a:lnTo>
                  <a:pt x="2154771" y="402678"/>
                </a:lnTo>
                <a:lnTo>
                  <a:pt x="2155647" y="422008"/>
                </a:lnTo>
                <a:lnTo>
                  <a:pt x="2183854" y="457250"/>
                </a:lnTo>
                <a:lnTo>
                  <a:pt x="2319604" y="444919"/>
                </a:lnTo>
                <a:lnTo>
                  <a:pt x="2362022" y="440956"/>
                </a:lnTo>
                <a:lnTo>
                  <a:pt x="2402471" y="439635"/>
                </a:lnTo>
                <a:lnTo>
                  <a:pt x="2453017" y="441312"/>
                </a:lnTo>
                <a:lnTo>
                  <a:pt x="2503055" y="446341"/>
                </a:lnTo>
                <a:lnTo>
                  <a:pt x="2552509" y="454672"/>
                </a:lnTo>
                <a:lnTo>
                  <a:pt x="2601277" y="466255"/>
                </a:lnTo>
                <a:lnTo>
                  <a:pt x="2649283" y="481050"/>
                </a:lnTo>
                <a:lnTo>
                  <a:pt x="2696451" y="499021"/>
                </a:lnTo>
                <a:lnTo>
                  <a:pt x="2742679" y="520115"/>
                </a:lnTo>
                <a:lnTo>
                  <a:pt x="2787904" y="544296"/>
                </a:lnTo>
                <a:lnTo>
                  <a:pt x="2832011" y="571538"/>
                </a:lnTo>
                <a:lnTo>
                  <a:pt x="2874949" y="601764"/>
                </a:lnTo>
                <a:lnTo>
                  <a:pt x="2913964" y="634733"/>
                </a:lnTo>
                <a:lnTo>
                  <a:pt x="2950553" y="670090"/>
                </a:lnTo>
                <a:lnTo>
                  <a:pt x="2984589" y="707694"/>
                </a:lnTo>
                <a:lnTo>
                  <a:pt x="3015996" y="747382"/>
                </a:lnTo>
                <a:lnTo>
                  <a:pt x="3044634" y="789012"/>
                </a:lnTo>
                <a:lnTo>
                  <a:pt x="3070428" y="832446"/>
                </a:lnTo>
                <a:lnTo>
                  <a:pt x="3093262" y="877531"/>
                </a:lnTo>
                <a:lnTo>
                  <a:pt x="3113024" y="924128"/>
                </a:lnTo>
                <a:lnTo>
                  <a:pt x="3129610" y="972058"/>
                </a:lnTo>
                <a:lnTo>
                  <a:pt x="3142919" y="1021207"/>
                </a:lnTo>
                <a:lnTo>
                  <a:pt x="3158794" y="1115047"/>
                </a:lnTo>
                <a:lnTo>
                  <a:pt x="3162757" y="1158506"/>
                </a:lnTo>
                <a:lnTo>
                  <a:pt x="3164078" y="1200962"/>
                </a:lnTo>
                <a:lnTo>
                  <a:pt x="3160560" y="1282026"/>
                </a:lnTo>
                <a:lnTo>
                  <a:pt x="3146450" y="1359573"/>
                </a:lnTo>
                <a:lnTo>
                  <a:pt x="3147060" y="1381874"/>
                </a:lnTo>
                <a:lnTo>
                  <a:pt x="3153943" y="1400556"/>
                </a:lnTo>
                <a:lnTo>
                  <a:pt x="3166783" y="1414589"/>
                </a:lnTo>
                <a:lnTo>
                  <a:pt x="3185236" y="1423022"/>
                </a:lnTo>
                <a:lnTo>
                  <a:pt x="3211461" y="1420431"/>
                </a:lnTo>
                <a:lnTo>
                  <a:pt x="3245180" y="1384249"/>
                </a:lnTo>
                <a:lnTo>
                  <a:pt x="3256635" y="1336662"/>
                </a:lnTo>
                <a:lnTo>
                  <a:pt x="3264852" y="1267383"/>
                </a:lnTo>
                <a:lnTo>
                  <a:pt x="3264954" y="1148207"/>
                </a:lnTo>
                <a:close/>
              </a:path>
              <a:path w="3583940" h="2921000">
                <a:moveTo>
                  <a:pt x="3583673" y="1333500"/>
                </a:moveTo>
                <a:lnTo>
                  <a:pt x="3582733" y="1282700"/>
                </a:lnTo>
                <a:lnTo>
                  <a:pt x="3579952" y="1231900"/>
                </a:lnTo>
                <a:lnTo>
                  <a:pt x="3575316" y="1181100"/>
                </a:lnTo>
                <a:lnTo>
                  <a:pt x="3568852" y="1130300"/>
                </a:lnTo>
                <a:lnTo>
                  <a:pt x="3560572" y="1079500"/>
                </a:lnTo>
                <a:lnTo>
                  <a:pt x="3550488" y="1041400"/>
                </a:lnTo>
                <a:lnTo>
                  <a:pt x="3538613" y="990600"/>
                </a:lnTo>
                <a:lnTo>
                  <a:pt x="3524974" y="939800"/>
                </a:lnTo>
                <a:lnTo>
                  <a:pt x="3509568" y="889000"/>
                </a:lnTo>
                <a:lnTo>
                  <a:pt x="3492411" y="850900"/>
                </a:lnTo>
                <a:lnTo>
                  <a:pt x="3477895" y="811885"/>
                </a:lnTo>
                <a:lnTo>
                  <a:pt x="3477895" y="1333500"/>
                </a:lnTo>
                <a:lnTo>
                  <a:pt x="3477044" y="1384300"/>
                </a:lnTo>
                <a:lnTo>
                  <a:pt x="3474478" y="1435100"/>
                </a:lnTo>
                <a:lnTo>
                  <a:pt x="3470084" y="1485900"/>
                </a:lnTo>
                <a:lnTo>
                  <a:pt x="3463785" y="1524000"/>
                </a:lnTo>
                <a:lnTo>
                  <a:pt x="3455505" y="1574800"/>
                </a:lnTo>
                <a:lnTo>
                  <a:pt x="3445167" y="1625600"/>
                </a:lnTo>
                <a:lnTo>
                  <a:pt x="3432670" y="1663700"/>
                </a:lnTo>
                <a:lnTo>
                  <a:pt x="3417951" y="1714500"/>
                </a:lnTo>
                <a:lnTo>
                  <a:pt x="3402419" y="1765300"/>
                </a:lnTo>
                <a:lnTo>
                  <a:pt x="3384956" y="1803400"/>
                </a:lnTo>
                <a:lnTo>
                  <a:pt x="3365576" y="1854200"/>
                </a:lnTo>
                <a:lnTo>
                  <a:pt x="3344354" y="1892300"/>
                </a:lnTo>
                <a:lnTo>
                  <a:pt x="3321304" y="1930400"/>
                </a:lnTo>
                <a:lnTo>
                  <a:pt x="3296475" y="1981200"/>
                </a:lnTo>
                <a:lnTo>
                  <a:pt x="3269907" y="2019300"/>
                </a:lnTo>
                <a:lnTo>
                  <a:pt x="3241649" y="2057400"/>
                </a:lnTo>
                <a:lnTo>
                  <a:pt x="3227552" y="2082800"/>
                </a:lnTo>
                <a:lnTo>
                  <a:pt x="3227552" y="2209800"/>
                </a:lnTo>
                <a:lnTo>
                  <a:pt x="3196145" y="2209800"/>
                </a:lnTo>
                <a:lnTo>
                  <a:pt x="3158579" y="2222500"/>
                </a:lnTo>
                <a:lnTo>
                  <a:pt x="3115246" y="2222500"/>
                </a:lnTo>
                <a:lnTo>
                  <a:pt x="3066504" y="2235200"/>
                </a:lnTo>
                <a:lnTo>
                  <a:pt x="3012744" y="2247900"/>
                </a:lnTo>
                <a:lnTo>
                  <a:pt x="2954350" y="2260600"/>
                </a:lnTo>
                <a:lnTo>
                  <a:pt x="2891688" y="2273300"/>
                </a:lnTo>
                <a:lnTo>
                  <a:pt x="2755061" y="2298700"/>
                </a:lnTo>
                <a:lnTo>
                  <a:pt x="2652814" y="2311400"/>
                </a:lnTo>
                <a:lnTo>
                  <a:pt x="2546400" y="2336800"/>
                </a:lnTo>
                <a:lnTo>
                  <a:pt x="2492984" y="2336800"/>
                </a:lnTo>
                <a:lnTo>
                  <a:pt x="2334145" y="2374900"/>
                </a:lnTo>
                <a:lnTo>
                  <a:pt x="2282279" y="2374900"/>
                </a:lnTo>
                <a:lnTo>
                  <a:pt x="2231263" y="2387600"/>
                </a:lnTo>
                <a:lnTo>
                  <a:pt x="2181263" y="2387600"/>
                </a:lnTo>
                <a:lnTo>
                  <a:pt x="2085098" y="2413000"/>
                </a:lnTo>
                <a:lnTo>
                  <a:pt x="2028710" y="2413000"/>
                </a:lnTo>
                <a:lnTo>
                  <a:pt x="2028710" y="2514600"/>
                </a:lnTo>
                <a:lnTo>
                  <a:pt x="1940560" y="2781300"/>
                </a:lnTo>
                <a:lnTo>
                  <a:pt x="1743100" y="2692400"/>
                </a:lnTo>
                <a:lnTo>
                  <a:pt x="1806575" y="2489200"/>
                </a:lnTo>
                <a:lnTo>
                  <a:pt x="1844230" y="2501900"/>
                </a:lnTo>
                <a:lnTo>
                  <a:pt x="1885276" y="2514600"/>
                </a:lnTo>
                <a:lnTo>
                  <a:pt x="1929701" y="2514600"/>
                </a:lnTo>
                <a:lnTo>
                  <a:pt x="1977517" y="2527300"/>
                </a:lnTo>
                <a:lnTo>
                  <a:pt x="2028710" y="2514600"/>
                </a:lnTo>
                <a:lnTo>
                  <a:pt x="2028710" y="2413000"/>
                </a:lnTo>
                <a:lnTo>
                  <a:pt x="1894078" y="2413000"/>
                </a:lnTo>
                <a:lnTo>
                  <a:pt x="1854352" y="2400300"/>
                </a:lnTo>
                <a:lnTo>
                  <a:pt x="1818919" y="2374900"/>
                </a:lnTo>
                <a:lnTo>
                  <a:pt x="1787702" y="2349500"/>
                </a:lnTo>
                <a:lnTo>
                  <a:pt x="1737804" y="2286000"/>
                </a:lnTo>
                <a:lnTo>
                  <a:pt x="1719033" y="2235200"/>
                </a:lnTo>
                <a:lnTo>
                  <a:pt x="1704314" y="2184400"/>
                </a:lnTo>
                <a:lnTo>
                  <a:pt x="1696453" y="2159000"/>
                </a:lnTo>
                <a:lnTo>
                  <a:pt x="1690497" y="2108200"/>
                </a:lnTo>
                <a:lnTo>
                  <a:pt x="1686407" y="2070100"/>
                </a:lnTo>
                <a:lnTo>
                  <a:pt x="1684210" y="2032000"/>
                </a:lnTo>
                <a:lnTo>
                  <a:pt x="1683867" y="1981200"/>
                </a:lnTo>
                <a:lnTo>
                  <a:pt x="1685366" y="1930400"/>
                </a:lnTo>
                <a:lnTo>
                  <a:pt x="1688706" y="1879600"/>
                </a:lnTo>
                <a:lnTo>
                  <a:pt x="1693875" y="1828800"/>
                </a:lnTo>
                <a:lnTo>
                  <a:pt x="1700847" y="1778000"/>
                </a:lnTo>
                <a:lnTo>
                  <a:pt x="1709623" y="1727200"/>
                </a:lnTo>
                <a:lnTo>
                  <a:pt x="1720189" y="1663700"/>
                </a:lnTo>
                <a:lnTo>
                  <a:pt x="1732521" y="1600200"/>
                </a:lnTo>
                <a:lnTo>
                  <a:pt x="1738147" y="1562100"/>
                </a:lnTo>
                <a:lnTo>
                  <a:pt x="1736547" y="1511300"/>
                </a:lnTo>
                <a:lnTo>
                  <a:pt x="1727758" y="1473200"/>
                </a:lnTo>
                <a:lnTo>
                  <a:pt x="1711807" y="1422400"/>
                </a:lnTo>
                <a:lnTo>
                  <a:pt x="1688757" y="1384300"/>
                </a:lnTo>
                <a:lnTo>
                  <a:pt x="1658645" y="1333500"/>
                </a:lnTo>
                <a:lnTo>
                  <a:pt x="1621510" y="1295400"/>
                </a:lnTo>
                <a:lnTo>
                  <a:pt x="1577378" y="1244600"/>
                </a:lnTo>
                <a:lnTo>
                  <a:pt x="1545374" y="1219200"/>
                </a:lnTo>
                <a:lnTo>
                  <a:pt x="1510830" y="1193800"/>
                </a:lnTo>
                <a:lnTo>
                  <a:pt x="1473695" y="1168400"/>
                </a:lnTo>
                <a:lnTo>
                  <a:pt x="1433868" y="1155700"/>
                </a:lnTo>
                <a:lnTo>
                  <a:pt x="1391272" y="1130300"/>
                </a:lnTo>
                <a:lnTo>
                  <a:pt x="1345831" y="1104900"/>
                </a:lnTo>
                <a:lnTo>
                  <a:pt x="1297457" y="1079500"/>
                </a:lnTo>
                <a:lnTo>
                  <a:pt x="1246085" y="1054100"/>
                </a:lnTo>
                <a:lnTo>
                  <a:pt x="1191641" y="1028700"/>
                </a:lnTo>
                <a:lnTo>
                  <a:pt x="1134021" y="1003300"/>
                </a:lnTo>
                <a:lnTo>
                  <a:pt x="1073162" y="990600"/>
                </a:lnTo>
                <a:lnTo>
                  <a:pt x="1088301" y="939800"/>
                </a:lnTo>
                <a:lnTo>
                  <a:pt x="1105458" y="889000"/>
                </a:lnTo>
                <a:lnTo>
                  <a:pt x="1124610" y="838200"/>
                </a:lnTo>
                <a:lnTo>
                  <a:pt x="1145730" y="800100"/>
                </a:lnTo>
                <a:lnTo>
                  <a:pt x="1168755" y="749300"/>
                </a:lnTo>
                <a:lnTo>
                  <a:pt x="1193673" y="711200"/>
                </a:lnTo>
                <a:lnTo>
                  <a:pt x="1220419" y="660400"/>
                </a:lnTo>
                <a:lnTo>
                  <a:pt x="1248981" y="622300"/>
                </a:lnTo>
                <a:lnTo>
                  <a:pt x="1279309" y="584200"/>
                </a:lnTo>
                <a:lnTo>
                  <a:pt x="1311363" y="546100"/>
                </a:lnTo>
                <a:lnTo>
                  <a:pt x="1345120" y="508000"/>
                </a:lnTo>
                <a:lnTo>
                  <a:pt x="1380515" y="469900"/>
                </a:lnTo>
                <a:lnTo>
                  <a:pt x="1417535" y="431800"/>
                </a:lnTo>
                <a:lnTo>
                  <a:pt x="1456143" y="393700"/>
                </a:lnTo>
                <a:lnTo>
                  <a:pt x="1496288" y="368300"/>
                </a:lnTo>
                <a:lnTo>
                  <a:pt x="1537843" y="330200"/>
                </a:lnTo>
                <a:lnTo>
                  <a:pt x="1580476" y="304800"/>
                </a:lnTo>
                <a:lnTo>
                  <a:pt x="1624139" y="279400"/>
                </a:lnTo>
                <a:lnTo>
                  <a:pt x="1668729" y="254000"/>
                </a:lnTo>
                <a:lnTo>
                  <a:pt x="1714182" y="228600"/>
                </a:lnTo>
                <a:lnTo>
                  <a:pt x="1760448" y="215900"/>
                </a:lnTo>
                <a:lnTo>
                  <a:pt x="1807425" y="190500"/>
                </a:lnTo>
                <a:lnTo>
                  <a:pt x="1855050" y="177800"/>
                </a:lnTo>
                <a:lnTo>
                  <a:pt x="1903260" y="152400"/>
                </a:lnTo>
                <a:lnTo>
                  <a:pt x="1951977" y="139700"/>
                </a:lnTo>
                <a:lnTo>
                  <a:pt x="2001126" y="139700"/>
                </a:lnTo>
                <a:lnTo>
                  <a:pt x="2100440" y="114300"/>
                </a:lnTo>
                <a:lnTo>
                  <a:pt x="2200618" y="114300"/>
                </a:lnTo>
                <a:lnTo>
                  <a:pt x="2250846" y="101600"/>
                </a:lnTo>
                <a:lnTo>
                  <a:pt x="2302446" y="114300"/>
                </a:lnTo>
                <a:lnTo>
                  <a:pt x="2404389" y="114300"/>
                </a:lnTo>
                <a:lnTo>
                  <a:pt x="2504376" y="139700"/>
                </a:lnTo>
                <a:lnTo>
                  <a:pt x="2553512" y="139700"/>
                </a:lnTo>
                <a:lnTo>
                  <a:pt x="2602026" y="152400"/>
                </a:lnTo>
                <a:lnTo>
                  <a:pt x="2649855" y="177800"/>
                </a:lnTo>
                <a:lnTo>
                  <a:pt x="2696972" y="190500"/>
                </a:lnTo>
                <a:lnTo>
                  <a:pt x="2743327" y="215900"/>
                </a:lnTo>
                <a:lnTo>
                  <a:pt x="2788856" y="228600"/>
                </a:lnTo>
                <a:lnTo>
                  <a:pt x="2833522" y="254000"/>
                </a:lnTo>
                <a:lnTo>
                  <a:pt x="2877286" y="279400"/>
                </a:lnTo>
                <a:lnTo>
                  <a:pt x="2920098" y="304800"/>
                </a:lnTo>
                <a:lnTo>
                  <a:pt x="2961919" y="330200"/>
                </a:lnTo>
                <a:lnTo>
                  <a:pt x="3002673" y="368300"/>
                </a:lnTo>
                <a:lnTo>
                  <a:pt x="3042361" y="393700"/>
                </a:lnTo>
                <a:lnTo>
                  <a:pt x="3080893" y="431800"/>
                </a:lnTo>
                <a:lnTo>
                  <a:pt x="3118243" y="469900"/>
                </a:lnTo>
                <a:lnTo>
                  <a:pt x="3154108" y="508000"/>
                </a:lnTo>
                <a:lnTo>
                  <a:pt x="3188195" y="546100"/>
                </a:lnTo>
                <a:lnTo>
                  <a:pt x="3220478" y="584200"/>
                </a:lnTo>
                <a:lnTo>
                  <a:pt x="3250958" y="622300"/>
                </a:lnTo>
                <a:lnTo>
                  <a:pt x="3279610" y="660400"/>
                </a:lnTo>
                <a:lnTo>
                  <a:pt x="3306394" y="711200"/>
                </a:lnTo>
                <a:lnTo>
                  <a:pt x="3331324" y="749300"/>
                </a:lnTo>
                <a:lnTo>
                  <a:pt x="3354362" y="800100"/>
                </a:lnTo>
                <a:lnTo>
                  <a:pt x="3375495" y="838200"/>
                </a:lnTo>
                <a:lnTo>
                  <a:pt x="3394697" y="889000"/>
                </a:lnTo>
                <a:lnTo>
                  <a:pt x="3411956" y="939800"/>
                </a:lnTo>
                <a:lnTo>
                  <a:pt x="3427260" y="990600"/>
                </a:lnTo>
                <a:lnTo>
                  <a:pt x="3440582" y="1028700"/>
                </a:lnTo>
                <a:lnTo>
                  <a:pt x="3451910" y="1079500"/>
                </a:lnTo>
                <a:lnTo>
                  <a:pt x="3461207" y="1130300"/>
                </a:lnTo>
                <a:lnTo>
                  <a:pt x="3468484" y="1181100"/>
                </a:lnTo>
                <a:lnTo>
                  <a:pt x="3473691" y="1231900"/>
                </a:lnTo>
                <a:lnTo>
                  <a:pt x="3476841" y="1282700"/>
                </a:lnTo>
                <a:lnTo>
                  <a:pt x="3477895" y="1333500"/>
                </a:lnTo>
                <a:lnTo>
                  <a:pt x="3477895" y="811885"/>
                </a:lnTo>
                <a:lnTo>
                  <a:pt x="3473513" y="800100"/>
                </a:lnTo>
                <a:lnTo>
                  <a:pt x="3452914" y="762000"/>
                </a:lnTo>
                <a:lnTo>
                  <a:pt x="3430600" y="711200"/>
                </a:lnTo>
                <a:lnTo>
                  <a:pt x="3406584" y="673100"/>
                </a:lnTo>
                <a:lnTo>
                  <a:pt x="3380905" y="622300"/>
                </a:lnTo>
                <a:lnTo>
                  <a:pt x="3353549" y="584200"/>
                </a:lnTo>
                <a:lnTo>
                  <a:pt x="3324542" y="546100"/>
                </a:lnTo>
                <a:lnTo>
                  <a:pt x="3293910" y="508000"/>
                </a:lnTo>
                <a:lnTo>
                  <a:pt x="3261639" y="469900"/>
                </a:lnTo>
                <a:lnTo>
                  <a:pt x="3227768" y="431800"/>
                </a:lnTo>
                <a:lnTo>
                  <a:pt x="3192284" y="393700"/>
                </a:lnTo>
                <a:lnTo>
                  <a:pt x="3155480" y="355600"/>
                </a:lnTo>
                <a:lnTo>
                  <a:pt x="3117608" y="330200"/>
                </a:lnTo>
                <a:lnTo>
                  <a:pt x="3078708" y="292100"/>
                </a:lnTo>
                <a:lnTo>
                  <a:pt x="3038830" y="266700"/>
                </a:lnTo>
                <a:lnTo>
                  <a:pt x="2998012" y="228600"/>
                </a:lnTo>
                <a:lnTo>
                  <a:pt x="2956306" y="203200"/>
                </a:lnTo>
                <a:lnTo>
                  <a:pt x="2913735" y="177800"/>
                </a:lnTo>
                <a:lnTo>
                  <a:pt x="2870352" y="152400"/>
                </a:lnTo>
                <a:lnTo>
                  <a:pt x="2826194" y="139700"/>
                </a:lnTo>
                <a:lnTo>
                  <a:pt x="2735719" y="88900"/>
                </a:lnTo>
                <a:lnTo>
                  <a:pt x="2449982" y="12700"/>
                </a:lnTo>
                <a:lnTo>
                  <a:pt x="2400693" y="12700"/>
                </a:lnTo>
                <a:lnTo>
                  <a:pt x="2351062" y="0"/>
                </a:lnTo>
                <a:lnTo>
                  <a:pt x="2152561" y="0"/>
                </a:lnTo>
                <a:lnTo>
                  <a:pt x="2103818" y="12700"/>
                </a:lnTo>
                <a:lnTo>
                  <a:pt x="2055380" y="12700"/>
                </a:lnTo>
                <a:lnTo>
                  <a:pt x="1773656" y="88900"/>
                </a:lnTo>
                <a:lnTo>
                  <a:pt x="1751101" y="101600"/>
                </a:lnTo>
                <a:lnTo>
                  <a:pt x="1728546" y="114300"/>
                </a:lnTo>
                <a:lnTo>
                  <a:pt x="1684070" y="127000"/>
                </a:lnTo>
                <a:lnTo>
                  <a:pt x="1597202" y="177800"/>
                </a:lnTo>
                <a:lnTo>
                  <a:pt x="1554873" y="203200"/>
                </a:lnTo>
                <a:lnTo>
                  <a:pt x="1513344" y="228600"/>
                </a:lnTo>
                <a:lnTo>
                  <a:pt x="1472641" y="254000"/>
                </a:lnTo>
                <a:lnTo>
                  <a:pt x="1432814" y="279400"/>
                </a:lnTo>
                <a:lnTo>
                  <a:pt x="1394625" y="317500"/>
                </a:lnTo>
                <a:lnTo>
                  <a:pt x="1357642" y="342900"/>
                </a:lnTo>
                <a:lnTo>
                  <a:pt x="1321892" y="381000"/>
                </a:lnTo>
                <a:lnTo>
                  <a:pt x="1287424" y="419100"/>
                </a:lnTo>
                <a:lnTo>
                  <a:pt x="1254252" y="444500"/>
                </a:lnTo>
                <a:lnTo>
                  <a:pt x="1222425" y="482600"/>
                </a:lnTo>
                <a:lnTo>
                  <a:pt x="1191971" y="520700"/>
                </a:lnTo>
                <a:lnTo>
                  <a:pt x="1162926" y="558800"/>
                </a:lnTo>
                <a:lnTo>
                  <a:pt x="1135303" y="609600"/>
                </a:lnTo>
                <a:lnTo>
                  <a:pt x="1109167" y="647700"/>
                </a:lnTo>
                <a:lnTo>
                  <a:pt x="1084516" y="685800"/>
                </a:lnTo>
                <a:lnTo>
                  <a:pt x="1061415" y="736600"/>
                </a:lnTo>
                <a:lnTo>
                  <a:pt x="1039863" y="774700"/>
                </a:lnTo>
                <a:lnTo>
                  <a:pt x="1019924" y="825500"/>
                </a:lnTo>
                <a:lnTo>
                  <a:pt x="1001610" y="863600"/>
                </a:lnTo>
                <a:lnTo>
                  <a:pt x="984973" y="914400"/>
                </a:lnTo>
                <a:lnTo>
                  <a:pt x="970026" y="952500"/>
                </a:lnTo>
                <a:lnTo>
                  <a:pt x="956805" y="1003300"/>
                </a:lnTo>
                <a:lnTo>
                  <a:pt x="949756" y="1054100"/>
                </a:lnTo>
                <a:lnTo>
                  <a:pt x="992060" y="1066800"/>
                </a:lnTo>
                <a:lnTo>
                  <a:pt x="1026033" y="1079500"/>
                </a:lnTo>
                <a:lnTo>
                  <a:pt x="1063993" y="1092200"/>
                </a:lnTo>
                <a:lnTo>
                  <a:pt x="1105230" y="1117600"/>
                </a:lnTo>
                <a:lnTo>
                  <a:pt x="1149032" y="1130300"/>
                </a:lnTo>
                <a:lnTo>
                  <a:pt x="1194714" y="1155700"/>
                </a:lnTo>
                <a:lnTo>
                  <a:pt x="1241526" y="1168400"/>
                </a:lnTo>
                <a:lnTo>
                  <a:pt x="1335786" y="1219200"/>
                </a:lnTo>
                <a:lnTo>
                  <a:pt x="1381798" y="1244600"/>
                </a:lnTo>
                <a:lnTo>
                  <a:pt x="1426121" y="1270000"/>
                </a:lnTo>
                <a:lnTo>
                  <a:pt x="1468043" y="1308100"/>
                </a:lnTo>
                <a:lnTo>
                  <a:pt x="1506867" y="1333500"/>
                </a:lnTo>
                <a:lnTo>
                  <a:pt x="1551241" y="1371600"/>
                </a:lnTo>
                <a:lnTo>
                  <a:pt x="1585734" y="1422400"/>
                </a:lnTo>
                <a:lnTo>
                  <a:pt x="1610436" y="1460500"/>
                </a:lnTo>
                <a:lnTo>
                  <a:pt x="1625434" y="1498600"/>
                </a:lnTo>
                <a:lnTo>
                  <a:pt x="1630845" y="1536700"/>
                </a:lnTo>
                <a:lnTo>
                  <a:pt x="1626743" y="1587500"/>
                </a:lnTo>
                <a:lnTo>
                  <a:pt x="1615287" y="1638300"/>
                </a:lnTo>
                <a:lnTo>
                  <a:pt x="1605356" y="1701800"/>
                </a:lnTo>
                <a:lnTo>
                  <a:pt x="1596936" y="1752600"/>
                </a:lnTo>
                <a:lnTo>
                  <a:pt x="1590040" y="1816100"/>
                </a:lnTo>
                <a:lnTo>
                  <a:pt x="1584693" y="1866900"/>
                </a:lnTo>
                <a:lnTo>
                  <a:pt x="1580896" y="1917700"/>
                </a:lnTo>
                <a:lnTo>
                  <a:pt x="1578660" y="1955800"/>
                </a:lnTo>
                <a:lnTo>
                  <a:pt x="1578000" y="2006600"/>
                </a:lnTo>
                <a:lnTo>
                  <a:pt x="1578902" y="2057400"/>
                </a:lnTo>
                <a:lnTo>
                  <a:pt x="1581404" y="2095500"/>
                </a:lnTo>
                <a:lnTo>
                  <a:pt x="1585506" y="2133600"/>
                </a:lnTo>
                <a:lnTo>
                  <a:pt x="1591208" y="2171700"/>
                </a:lnTo>
                <a:lnTo>
                  <a:pt x="1598536" y="2209800"/>
                </a:lnTo>
                <a:lnTo>
                  <a:pt x="1613344" y="2273300"/>
                </a:lnTo>
                <a:lnTo>
                  <a:pt x="1632381" y="2324100"/>
                </a:lnTo>
                <a:lnTo>
                  <a:pt x="1655660" y="2362200"/>
                </a:lnTo>
                <a:lnTo>
                  <a:pt x="1683156" y="2400300"/>
                </a:lnTo>
                <a:lnTo>
                  <a:pt x="1693735" y="2413000"/>
                </a:lnTo>
                <a:lnTo>
                  <a:pt x="1714893" y="2438400"/>
                </a:lnTo>
                <a:lnTo>
                  <a:pt x="1612646" y="2755900"/>
                </a:lnTo>
                <a:lnTo>
                  <a:pt x="1672856" y="2781300"/>
                </a:lnTo>
                <a:lnTo>
                  <a:pt x="2004034" y="2921000"/>
                </a:lnTo>
                <a:lnTo>
                  <a:pt x="2148598" y="2501900"/>
                </a:lnTo>
                <a:lnTo>
                  <a:pt x="2198459" y="2501900"/>
                </a:lnTo>
                <a:lnTo>
                  <a:pt x="2248649" y="2489200"/>
                </a:lnTo>
                <a:lnTo>
                  <a:pt x="2299017" y="2489200"/>
                </a:lnTo>
                <a:lnTo>
                  <a:pt x="2399614" y="2463800"/>
                </a:lnTo>
                <a:lnTo>
                  <a:pt x="2449525" y="2463800"/>
                </a:lnTo>
                <a:lnTo>
                  <a:pt x="2498953" y="2451100"/>
                </a:lnTo>
                <a:lnTo>
                  <a:pt x="2547734" y="2451100"/>
                </a:lnTo>
                <a:lnTo>
                  <a:pt x="2642705" y="2425700"/>
                </a:lnTo>
                <a:lnTo>
                  <a:pt x="2688564" y="2425700"/>
                </a:lnTo>
                <a:lnTo>
                  <a:pt x="2776220" y="2400300"/>
                </a:lnTo>
                <a:lnTo>
                  <a:pt x="2830753" y="2400300"/>
                </a:lnTo>
                <a:lnTo>
                  <a:pt x="2935909" y="2374900"/>
                </a:lnTo>
                <a:lnTo>
                  <a:pt x="2985859" y="2362200"/>
                </a:lnTo>
                <a:lnTo>
                  <a:pt x="3033623" y="2362200"/>
                </a:lnTo>
                <a:lnTo>
                  <a:pt x="3102025" y="2336800"/>
                </a:lnTo>
                <a:lnTo>
                  <a:pt x="3162808" y="2324100"/>
                </a:lnTo>
                <a:lnTo>
                  <a:pt x="3215144" y="2324100"/>
                </a:lnTo>
                <a:lnTo>
                  <a:pt x="3258159" y="2311400"/>
                </a:lnTo>
                <a:lnTo>
                  <a:pt x="3291014" y="2311400"/>
                </a:lnTo>
                <a:lnTo>
                  <a:pt x="3333331" y="2298700"/>
                </a:lnTo>
                <a:lnTo>
                  <a:pt x="3333331" y="2108200"/>
                </a:lnTo>
                <a:lnTo>
                  <a:pt x="3362756" y="2070100"/>
                </a:lnTo>
                <a:lnTo>
                  <a:pt x="3390239" y="2032000"/>
                </a:lnTo>
                <a:lnTo>
                  <a:pt x="3415830" y="1981200"/>
                </a:lnTo>
                <a:lnTo>
                  <a:pt x="3439553" y="1943100"/>
                </a:lnTo>
                <a:lnTo>
                  <a:pt x="3461448" y="1892300"/>
                </a:lnTo>
                <a:lnTo>
                  <a:pt x="3481578" y="1841500"/>
                </a:lnTo>
                <a:lnTo>
                  <a:pt x="3499980" y="1803400"/>
                </a:lnTo>
                <a:lnTo>
                  <a:pt x="3516680" y="1752600"/>
                </a:lnTo>
                <a:lnTo>
                  <a:pt x="3532721" y="1701800"/>
                </a:lnTo>
                <a:lnTo>
                  <a:pt x="3546487" y="1651000"/>
                </a:lnTo>
                <a:lnTo>
                  <a:pt x="3558019" y="1600200"/>
                </a:lnTo>
                <a:lnTo>
                  <a:pt x="3567366" y="1536700"/>
                </a:lnTo>
                <a:lnTo>
                  <a:pt x="3574554" y="1485900"/>
                </a:lnTo>
                <a:lnTo>
                  <a:pt x="3579647" y="1435100"/>
                </a:lnTo>
                <a:lnTo>
                  <a:pt x="3582670" y="1384300"/>
                </a:lnTo>
                <a:lnTo>
                  <a:pt x="3583673" y="1333500"/>
                </a:lnTo>
                <a:close/>
              </a:path>
            </a:pathLst>
          </a:custGeom>
          <a:solidFill>
            <a:srgbClr val="0095C3">
              <a:alpha val="2941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6704" y="2412873"/>
            <a:ext cx="7336790" cy="233781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4765" marR="5080">
              <a:lnSpc>
                <a:spcPct val="101299"/>
              </a:lnSpc>
              <a:spcBef>
                <a:spcPts val="50"/>
              </a:spcBef>
            </a:pPr>
            <a:r>
              <a:rPr lang="en-US" sz="2000">
                <a:solidFill>
                  <a:srgbClr val="404040"/>
                </a:solidFill>
                <a:latin typeface="Arial Black"/>
                <a:cs typeface="Arial Black"/>
              </a:rPr>
              <a:t>Wearing the right helmet makes a safety difference!</a:t>
            </a:r>
          </a:p>
          <a:p>
            <a:pPr marL="24765" marR="5080">
              <a:lnSpc>
                <a:spcPct val="101299"/>
              </a:lnSpc>
              <a:spcBef>
                <a:spcPts val="50"/>
              </a:spcBef>
            </a:pPr>
            <a:endParaRPr lang="en-US" sz="2000">
              <a:solidFill>
                <a:srgbClr val="404040"/>
              </a:solidFill>
              <a:latin typeface="Arial Black"/>
              <a:cs typeface="Arial Black"/>
            </a:endParaRPr>
          </a:p>
          <a:p>
            <a:pPr marL="24765" marR="5080">
              <a:lnSpc>
                <a:spcPct val="101299"/>
              </a:lnSpc>
              <a:spcBef>
                <a:spcPts val="50"/>
              </a:spcBef>
            </a:pP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66%</a:t>
            </a:r>
            <a:r>
              <a:rPr sz="2000" spc="-2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of</a:t>
            </a:r>
            <a:r>
              <a:rPr sz="2000" spc="13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lang="en-US" sz="2000" spc="130">
                <a:solidFill>
                  <a:srgbClr val="404040"/>
                </a:solidFill>
                <a:latin typeface="Arial Black"/>
                <a:cs typeface="Arial Black"/>
              </a:rPr>
              <a:t>Florida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riders</a:t>
            </a:r>
            <a:r>
              <a:rPr sz="2000" spc="-1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ages</a:t>
            </a:r>
            <a:r>
              <a:rPr sz="2000" spc="-2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50+</a:t>
            </a:r>
            <a:r>
              <a:rPr sz="2000" spc="1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involved</a:t>
            </a:r>
            <a:r>
              <a:rPr sz="2000" spc="-15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in </a:t>
            </a:r>
            <a:r>
              <a:rPr sz="2000" spc="-10">
                <a:solidFill>
                  <a:srgbClr val="404040"/>
                </a:solidFill>
                <a:latin typeface="Arial Black"/>
                <a:cs typeface="Arial Black"/>
              </a:rPr>
              <a:t>fatal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motorcycle</a:t>
            </a:r>
            <a:r>
              <a:rPr sz="2000" spc="-65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crashes</a:t>
            </a:r>
            <a:r>
              <a:rPr sz="2000" spc="-7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were</a:t>
            </a:r>
            <a:r>
              <a:rPr sz="2000" spc="-35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not</a:t>
            </a:r>
            <a:r>
              <a:rPr sz="2000" spc="-8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>
                <a:solidFill>
                  <a:srgbClr val="404040"/>
                </a:solidFill>
                <a:latin typeface="Arial Black"/>
                <a:cs typeface="Arial Black"/>
              </a:rPr>
              <a:t>wearing</a:t>
            </a:r>
            <a:r>
              <a:rPr sz="2000" spc="-7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000" spc="-10">
                <a:solidFill>
                  <a:srgbClr val="404040"/>
                </a:solidFill>
                <a:latin typeface="Arial"/>
                <a:cs typeface="Arial"/>
              </a:rPr>
              <a:t>USDOT- </a:t>
            </a:r>
            <a:r>
              <a:rPr sz="2000">
                <a:solidFill>
                  <a:srgbClr val="404040"/>
                </a:solidFill>
                <a:latin typeface="Arial"/>
                <a:cs typeface="Arial"/>
              </a:rPr>
              <a:t>compliant</a:t>
            </a:r>
            <a:r>
              <a:rPr sz="2000" spc="-114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404040"/>
                </a:solidFill>
                <a:latin typeface="Arial"/>
                <a:cs typeface="Arial"/>
              </a:rPr>
              <a:t>helmets.*</a:t>
            </a:r>
            <a:endParaRPr lang="en-US" sz="2000" spc="-10">
              <a:solidFill>
                <a:srgbClr val="404040"/>
              </a:solidFill>
              <a:latin typeface="Arial"/>
              <a:cs typeface="Arial"/>
            </a:endParaRPr>
          </a:p>
          <a:p>
            <a:pPr marL="12700" marR="4351020">
              <a:lnSpc>
                <a:spcPct val="100000"/>
              </a:lnSpc>
              <a:spcBef>
                <a:spcPts val="2495"/>
              </a:spcBef>
            </a:pPr>
            <a:r>
              <a:rPr sz="1400">
                <a:solidFill>
                  <a:srgbClr val="492C5C"/>
                </a:solidFill>
                <a:latin typeface="Arial Black"/>
                <a:cs typeface="Arial Black"/>
              </a:rPr>
              <a:t>RIDER</a:t>
            </a:r>
            <a:r>
              <a:rPr sz="1400" spc="-75">
                <a:solidFill>
                  <a:srgbClr val="492C5C"/>
                </a:solidFill>
                <a:latin typeface="Arial Black"/>
                <a:cs typeface="Arial Black"/>
              </a:rPr>
              <a:t> </a:t>
            </a:r>
            <a:r>
              <a:rPr sz="1400">
                <a:solidFill>
                  <a:srgbClr val="492C5C"/>
                </a:solidFill>
                <a:latin typeface="Arial Black"/>
                <a:cs typeface="Arial Black"/>
              </a:rPr>
              <a:t>AGE</a:t>
            </a:r>
            <a:r>
              <a:rPr sz="1400" spc="-70">
                <a:solidFill>
                  <a:srgbClr val="492C5C"/>
                </a:solidFill>
                <a:latin typeface="Arial Black"/>
                <a:cs typeface="Arial Black"/>
              </a:rPr>
              <a:t> </a:t>
            </a:r>
            <a:r>
              <a:rPr sz="1400">
                <a:solidFill>
                  <a:srgbClr val="492C5C"/>
                </a:solidFill>
                <a:latin typeface="Arial Black"/>
                <a:cs typeface="Arial Black"/>
              </a:rPr>
              <a:t>GROUPS</a:t>
            </a:r>
            <a:r>
              <a:rPr sz="1400" spc="-65">
                <a:solidFill>
                  <a:srgbClr val="492C5C"/>
                </a:solidFill>
                <a:latin typeface="Arial Black"/>
                <a:cs typeface="Arial Black"/>
              </a:rPr>
              <a:t> </a:t>
            </a:r>
            <a:r>
              <a:rPr sz="1400" spc="-10">
                <a:solidFill>
                  <a:srgbClr val="492C5C"/>
                </a:solidFill>
                <a:latin typeface="Arial Black"/>
                <a:cs typeface="Arial Black"/>
              </a:rPr>
              <a:t>USING </a:t>
            </a:r>
            <a:r>
              <a:rPr sz="1400" spc="-20">
                <a:solidFill>
                  <a:srgbClr val="492C5C"/>
                </a:solidFill>
                <a:latin typeface="Arial Black"/>
                <a:cs typeface="Arial Black"/>
              </a:rPr>
              <a:t>NON-</a:t>
            </a:r>
            <a:r>
              <a:rPr sz="1400">
                <a:solidFill>
                  <a:srgbClr val="492C5C"/>
                </a:solidFill>
                <a:latin typeface="Arial Black"/>
                <a:cs typeface="Arial Black"/>
              </a:rPr>
              <a:t>COMPLIANT</a:t>
            </a:r>
            <a:r>
              <a:rPr sz="1400" spc="-90">
                <a:solidFill>
                  <a:srgbClr val="492C5C"/>
                </a:solidFill>
                <a:latin typeface="Arial Black"/>
                <a:cs typeface="Arial Black"/>
              </a:rPr>
              <a:t> </a:t>
            </a:r>
            <a:r>
              <a:rPr sz="1400" spc="-10">
                <a:solidFill>
                  <a:srgbClr val="492C5C"/>
                </a:solidFill>
                <a:latin typeface="Arial Black"/>
                <a:cs typeface="Arial Black"/>
              </a:rPr>
              <a:t>HELMETS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3004" y="4762500"/>
            <a:ext cx="1777364" cy="597535"/>
          </a:xfrm>
          <a:prstGeom prst="rect">
            <a:avLst/>
          </a:prstGeom>
          <a:solidFill>
            <a:srgbClr val="E36727"/>
          </a:solidFill>
        </p:spPr>
        <p:txBody>
          <a:bodyPr vert="horz" wrap="square" lIns="0" tIns="19685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550"/>
              </a:spcBef>
            </a:pPr>
            <a:r>
              <a:rPr sz="1500">
                <a:solidFill>
                  <a:srgbClr val="FFFFFF"/>
                </a:solidFill>
                <a:latin typeface="Arial Black"/>
                <a:cs typeface="Arial Black"/>
              </a:rPr>
              <a:t>Under</a:t>
            </a:r>
            <a:r>
              <a:rPr sz="15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>
                <a:solidFill>
                  <a:srgbClr val="FFFFFF"/>
                </a:solidFill>
                <a:latin typeface="Arial Black"/>
                <a:cs typeface="Arial Black"/>
              </a:rPr>
              <a:t>Age</a:t>
            </a:r>
            <a:r>
              <a:rPr sz="15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-25">
                <a:solidFill>
                  <a:srgbClr val="FFFFFF"/>
                </a:solidFill>
                <a:latin typeface="Arial Black"/>
                <a:cs typeface="Arial Black"/>
              </a:rPr>
              <a:t>30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13004" y="5359908"/>
            <a:ext cx="3100070" cy="593090"/>
          </a:xfrm>
          <a:prstGeom prst="rect">
            <a:avLst/>
          </a:prstGeom>
          <a:solidFill>
            <a:srgbClr val="164E5F"/>
          </a:solidFill>
        </p:spPr>
        <p:txBody>
          <a:bodyPr vert="horz" wrap="square" lIns="0" tIns="17145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350"/>
              </a:spcBef>
            </a:pPr>
            <a:r>
              <a:rPr sz="1500">
                <a:solidFill>
                  <a:srgbClr val="FFFFFF"/>
                </a:solidFill>
                <a:latin typeface="Arial Black"/>
                <a:cs typeface="Arial Black"/>
              </a:rPr>
              <a:t>Age </a:t>
            </a:r>
            <a:r>
              <a:rPr sz="1500" spc="-10">
                <a:solidFill>
                  <a:srgbClr val="FFFFFF"/>
                </a:solidFill>
                <a:latin typeface="Arial Black"/>
                <a:cs typeface="Arial Black"/>
              </a:rPr>
              <a:t>30-</a:t>
            </a:r>
            <a:r>
              <a:rPr sz="1500" spc="-35">
                <a:solidFill>
                  <a:srgbClr val="FFFFFF"/>
                </a:solidFill>
                <a:latin typeface="Arial Black"/>
                <a:cs typeface="Arial Black"/>
              </a:rPr>
              <a:t>49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004" y="5952744"/>
            <a:ext cx="3945890" cy="594360"/>
          </a:xfrm>
          <a:prstGeom prst="rect">
            <a:avLst/>
          </a:prstGeom>
          <a:solidFill>
            <a:srgbClr val="D21F2D"/>
          </a:solidFill>
        </p:spPr>
        <p:txBody>
          <a:bodyPr vert="horz" wrap="square" lIns="0" tIns="189230" rIns="0" bIns="0" rtlCol="0">
            <a:spAutoFit/>
          </a:bodyPr>
          <a:lstStyle/>
          <a:p>
            <a:pPr marL="167005">
              <a:lnSpc>
                <a:spcPct val="100000"/>
              </a:lnSpc>
              <a:spcBef>
                <a:spcPts val="1490"/>
              </a:spcBef>
            </a:pPr>
            <a:r>
              <a:rPr sz="1500">
                <a:solidFill>
                  <a:srgbClr val="FFFFFF"/>
                </a:solidFill>
                <a:latin typeface="Arial Black"/>
                <a:cs typeface="Arial Black"/>
              </a:rPr>
              <a:t>Age</a:t>
            </a:r>
            <a:r>
              <a:rPr sz="15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>
                <a:solidFill>
                  <a:srgbClr val="FFFFFF"/>
                </a:solidFill>
                <a:latin typeface="Arial Black"/>
                <a:cs typeface="Arial Black"/>
              </a:rPr>
              <a:t>Age</a:t>
            </a:r>
            <a:r>
              <a:rPr sz="1500" spc="-1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-25">
                <a:solidFill>
                  <a:srgbClr val="FFFFFF"/>
                </a:solidFill>
                <a:latin typeface="Arial Black"/>
                <a:cs typeface="Arial Black"/>
              </a:rPr>
              <a:t>50+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82698" y="4800600"/>
            <a:ext cx="109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>
                <a:solidFill>
                  <a:srgbClr val="E36727"/>
                </a:solidFill>
                <a:latin typeface="Arial Black"/>
                <a:cs typeface="Arial Black"/>
              </a:rPr>
              <a:t>35%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81400" y="5369560"/>
            <a:ext cx="109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>
                <a:solidFill>
                  <a:srgbClr val="164E5F"/>
                </a:solidFill>
                <a:latin typeface="Arial Black"/>
                <a:cs typeface="Arial Black"/>
              </a:rPr>
              <a:t>56%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39539" y="6017972"/>
            <a:ext cx="10922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>
                <a:solidFill>
                  <a:srgbClr val="D21F2D"/>
                </a:solidFill>
                <a:latin typeface="Arial Black"/>
                <a:cs typeface="Arial Black"/>
              </a:rPr>
              <a:t>66%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45294" y="2221737"/>
            <a:ext cx="2194305" cy="7636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1600">
                <a:solidFill>
                  <a:srgbClr val="FFFFFF"/>
                </a:solidFill>
                <a:latin typeface="Arial Black"/>
                <a:cs typeface="Arial Black"/>
              </a:rPr>
              <a:t>Scan</a:t>
            </a:r>
            <a:r>
              <a:rPr lang="en-US" sz="1600" spc="-3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1600">
                <a:solidFill>
                  <a:srgbClr val="FFFFFF"/>
                </a:solidFill>
                <a:latin typeface="Arial Black"/>
                <a:cs typeface="Arial Black"/>
              </a:rPr>
              <a:t>QR</a:t>
            </a:r>
            <a:r>
              <a:rPr lang="en-US" sz="1600" spc="1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1600" spc="-20">
                <a:solidFill>
                  <a:srgbClr val="FFFFFF"/>
                </a:solidFill>
                <a:latin typeface="Arial Black"/>
                <a:cs typeface="Arial Black"/>
              </a:rPr>
              <a:t>Code </a:t>
            </a:r>
            <a:r>
              <a:rPr lang="en-US" sz="160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lang="en-US" sz="1600" spc="-5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1600">
                <a:solidFill>
                  <a:srgbClr val="FFFFFF"/>
                </a:solidFill>
                <a:latin typeface="Arial Black"/>
                <a:cs typeface="Arial Black"/>
              </a:rPr>
              <a:t>find your perfect </a:t>
            </a: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1600">
                <a:solidFill>
                  <a:srgbClr val="FFFFFF"/>
                </a:solidFill>
                <a:latin typeface="Arial Black"/>
                <a:cs typeface="Arial Black"/>
              </a:rPr>
              <a:t>(and safe) fit!</a:t>
            </a:r>
            <a:endParaRPr lang="en-US" sz="1600">
              <a:latin typeface="Arial Black"/>
              <a:cs typeface="Arial Black"/>
            </a:endParaRPr>
          </a:p>
        </p:txBody>
      </p:sp>
      <p:pic>
        <p:nvPicPr>
          <p:cNvPr id="21" name="Content Placeholder 14">
            <a:extLst>
              <a:ext uri="{FF2B5EF4-FFF2-40B4-BE49-F238E27FC236}">
                <a16:creationId xmlns:a16="http://schemas.microsoft.com/office/drawing/2014/main" id="{A8A3B975-6D7D-0F19-4358-C76D6BEB65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5216" y="414061"/>
            <a:ext cx="1643371" cy="16433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F13C53-7173-4216-280C-557395C8E6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1A5E676-332B-7733-5210-010286DE3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ircular diagram with different colored circles&#10;&#10;Description automatically generated">
            <a:extLst>
              <a:ext uri="{FF2B5EF4-FFF2-40B4-BE49-F238E27FC236}">
                <a16:creationId xmlns:a16="http://schemas.microsoft.com/office/drawing/2014/main" id="{5A5139B2-1AFE-AA96-2310-31FFD42536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38"/>
            <a:ext cx="12234863" cy="6883401"/>
          </a:xfrm>
        </p:spPr>
      </p:pic>
    </p:spTree>
    <p:extLst>
      <p:ext uri="{BB962C8B-B14F-4D97-AF65-F5344CB8AC3E}">
        <p14:creationId xmlns:p14="http://schemas.microsoft.com/office/powerpoint/2010/main" val="2103833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8FFCB-06A7-6901-13F4-09F72C23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9" y="-119829"/>
            <a:ext cx="11430000" cy="1325563"/>
          </a:xfrm>
        </p:spPr>
        <p:txBody>
          <a:bodyPr/>
          <a:lstStyle/>
          <a:p>
            <a:r>
              <a:rPr lang="en-US" sz="4000"/>
              <a:t>Project Objective: Replace Structurally Deficient Rail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2CF12-12E8-AF12-530D-9D1B266DB5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Bridge did not meet substructure requirements</a:t>
            </a:r>
          </a:p>
          <a:p>
            <a:r>
              <a:rPr lang="en-US"/>
              <a:t>Functionally obsolete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	Did not meet design 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	Did not meet train clearance 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	Did not meet the USCG channel width requirement of 70 feet</a:t>
            </a:r>
          </a:p>
        </p:txBody>
      </p:sp>
      <p:pic>
        <p:nvPicPr>
          <p:cNvPr id="4" name="Picture 3" descr="CSX Bridge 044.jpg">
            <a:extLst>
              <a:ext uri="{FF2B5EF4-FFF2-40B4-BE49-F238E27FC236}">
                <a16:creationId xmlns:a16="http://schemas.microsoft.com/office/drawing/2014/main" id="{4CA8939E-8338-5ADD-41C5-F84098D80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 t="30000" b="2941"/>
          <a:stretch>
            <a:fillRect/>
          </a:stretch>
        </p:blipFill>
        <p:spPr>
          <a:xfrm>
            <a:off x="116138" y="3797864"/>
            <a:ext cx="6245333" cy="25371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A3BC4-FD3C-4A56-FD89-8CDC7A5E1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1425" y="3797864"/>
            <a:ext cx="3061338" cy="253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34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D3FC-0DAF-887F-748E-B7EB7F11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Development &amp; Environment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DB91E-91C7-E54D-2CC0-BDC18E6F9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570" y="1869724"/>
            <a:ext cx="11084859" cy="4548569"/>
          </a:xfrm>
        </p:spPr>
        <p:txBody>
          <a:bodyPr/>
          <a:lstStyle/>
          <a:p>
            <a:r>
              <a:rPr lang="en-US"/>
              <a:t>The PD&amp;E Process ensures compliance with the National Environmental Policy Act (NEPA).</a:t>
            </a:r>
          </a:p>
          <a:p>
            <a:r>
              <a:rPr lang="en-US"/>
              <a:t>Requires an analysis on the project’s effects on the natural and social environment.</a:t>
            </a:r>
          </a:p>
          <a:p>
            <a:r>
              <a:rPr lang="en-US"/>
              <a:t>NEPA compliance is required to obtain Federal funds or Federal permits.</a:t>
            </a:r>
          </a:p>
          <a:p>
            <a:r>
              <a:rPr lang="en-US"/>
              <a:t>Section 106 of the NHPA: will the project have an adverse effect on a historic resource?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3F9-0B29-A891-CF7A-7C9EDBCC8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the CSX Rail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78DC5-42E2-F498-EF39-7B2538760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435" y="1446937"/>
            <a:ext cx="7961166" cy="454856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Constructed for the Miami Extension of the Seaboard Air Line Railway</a:t>
            </a:r>
          </a:p>
          <a:p>
            <a:pPr>
              <a:lnSpc>
                <a:spcPct val="90000"/>
              </a:lnSpc>
            </a:pPr>
            <a:r>
              <a:rPr lang="en-US" sz="2400"/>
              <a:t>Designed by the Scherzer Rolling Lift Bridge Company in Chicago, Illinois</a:t>
            </a:r>
          </a:p>
          <a:p>
            <a:pPr>
              <a:lnSpc>
                <a:spcPct val="90000"/>
              </a:lnSpc>
            </a:pPr>
            <a:r>
              <a:rPr lang="en-US" sz="2400"/>
              <a:t>Original plans prepared in March 1926</a:t>
            </a:r>
          </a:p>
          <a:p>
            <a:pPr>
              <a:lnSpc>
                <a:spcPct val="90000"/>
              </a:lnSpc>
            </a:pPr>
            <a:r>
              <a:rPr lang="en-US" sz="2400"/>
              <a:t>Constructed by the American Bridge Company</a:t>
            </a:r>
          </a:p>
          <a:p>
            <a:pPr>
              <a:lnSpc>
                <a:spcPct val="90000"/>
              </a:lnSpc>
            </a:pPr>
            <a:r>
              <a:rPr lang="en-US" sz="2400"/>
              <a:t>Open to train traffic in 1927</a:t>
            </a:r>
          </a:p>
          <a:p>
            <a:pPr>
              <a:lnSpc>
                <a:spcPct val="90000"/>
              </a:lnSpc>
            </a:pPr>
            <a:r>
              <a:rPr lang="en-US" sz="2400"/>
              <a:t>Approach spans replaced in 1978</a:t>
            </a:r>
          </a:p>
          <a:p>
            <a:pPr>
              <a:lnSpc>
                <a:spcPct val="90000"/>
              </a:lnSpc>
            </a:pPr>
            <a:r>
              <a:rPr lang="en-US" sz="2400"/>
              <a:t>S. Fla Rail Corridor purchased by FDOT in 1988 for T</a:t>
            </a:r>
            <a:r>
              <a:rPr lang="en-US" sz="2800"/>
              <a:t>ri-Rail</a:t>
            </a:r>
          </a:p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9D4DA5-31E6-B658-566A-33E64AA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818" y="1343818"/>
            <a:ext cx="4078027" cy="4548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561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AA4E-B32E-0C92-360E-464D2248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Challenge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1D20E-EF5C-1031-F0D2-405A9A1C5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45" y="1771401"/>
            <a:ext cx="11084859" cy="4548569"/>
          </a:xfrm>
        </p:spPr>
        <p:txBody>
          <a:bodyPr/>
          <a:lstStyle/>
          <a:p>
            <a:r>
              <a:rPr lang="en-US"/>
              <a:t>During the Project Development &amp; Environment (PD&amp;E) Study, SHPO determined that the rail bridge was eligible for listing in the National Register of Historic Places.</a:t>
            </a:r>
          </a:p>
          <a:p>
            <a:r>
              <a:rPr lang="en-US"/>
              <a:t>Removing the bridge would be an “adverse effect”</a:t>
            </a:r>
          </a:p>
          <a:p>
            <a:r>
              <a:rPr lang="en-US"/>
              <a:t>A commitment to preserve the bridge could mitigate for the adverse effect.</a:t>
            </a:r>
          </a:p>
        </p:txBody>
      </p:sp>
    </p:spTree>
    <p:extLst>
      <p:ext uri="{BB962C8B-B14F-4D97-AF65-F5344CB8AC3E}">
        <p14:creationId xmlns:p14="http://schemas.microsoft.com/office/powerpoint/2010/main" val="325500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2AB13-12F4-B88D-1BC7-646F93C55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 Unique Mitigation Opportunity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54F5-4B9D-8D61-1AF4-4012C502A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8226" y="1987711"/>
            <a:ext cx="7890203" cy="4548569"/>
          </a:xfrm>
        </p:spPr>
        <p:txBody>
          <a:bodyPr/>
          <a:lstStyle/>
          <a:p>
            <a:r>
              <a:rPr lang="en-US"/>
              <a:t>The City of Fort Lauderdale was planning the “River Oaks Preserve”; a passive park which would alleviate flooding by providing stormwater storage.</a:t>
            </a:r>
          </a:p>
          <a:p>
            <a:r>
              <a:rPr lang="en-US"/>
              <a:t>The City agreed to incorporate the rail bridge into the park’s boardwalk.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ED1DC63-6EF7-3CBA-8BEB-8A16D9C19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338785"/>
              </p:ext>
            </p:extLst>
          </p:nvPr>
        </p:nvGraphicFramePr>
        <p:xfrm>
          <a:off x="162232" y="1343817"/>
          <a:ext cx="3585994" cy="5106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772400" imgH="10074240" progId="AcroExch.Document.DC">
                  <p:embed/>
                </p:oleObj>
              </mc:Choice>
              <mc:Fallback>
                <p:oleObj name="Acrobat Document" r:id="rId2" imgW="7772400" imgH="10074240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ED1DC63-6EF7-3CBA-8BEB-8A16D9C192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32" y="1343817"/>
                        <a:ext cx="3585994" cy="51061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79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C94A-FDE1-38BD-0F82-37193A7F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the Bridge</a:t>
            </a:r>
          </a:p>
        </p:txBody>
      </p:sp>
      <p:pic>
        <p:nvPicPr>
          <p:cNvPr id="5" name="Content Placeholder 4" descr="A metal structure in a building&#10;&#10;Description automatically generated">
            <a:extLst>
              <a:ext uri="{FF2B5EF4-FFF2-40B4-BE49-F238E27FC236}">
                <a16:creationId xmlns:a16="http://schemas.microsoft.com/office/drawing/2014/main" id="{749E1D18-AE29-FEEA-06DC-AD2BDBDFFA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545" y="1486306"/>
            <a:ext cx="5554853" cy="3124605"/>
          </a:xfrm>
        </p:spPr>
      </p:pic>
      <p:pic>
        <p:nvPicPr>
          <p:cNvPr id="7" name="Picture 6" descr="A large machine with a large wheel&#10;&#10;Description automatically generated with medium confidence">
            <a:extLst>
              <a:ext uri="{FF2B5EF4-FFF2-40B4-BE49-F238E27FC236}">
                <a16:creationId xmlns:a16="http://schemas.microsoft.com/office/drawing/2014/main" id="{7959A282-50C5-D551-5CFF-7057B26E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571" y="1343818"/>
            <a:ext cx="5880629" cy="4410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C61CCF-1B08-C30D-DC4B-306DFBED7B68}"/>
              </a:ext>
            </a:extLst>
          </p:cNvPr>
          <p:cNvSpPr txBox="1"/>
          <p:nvPr/>
        </p:nvSpPr>
        <p:spPr>
          <a:xfrm>
            <a:off x="683342" y="4753399"/>
            <a:ext cx="433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Contamination remediation &amp; repainting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1C91AC-B7C4-D9F5-6037-AB4BBFE04F28}"/>
              </a:ext>
            </a:extLst>
          </p:cNvPr>
          <p:cNvSpPr txBox="1"/>
          <p:nvPr/>
        </p:nvSpPr>
        <p:spPr>
          <a:xfrm>
            <a:off x="7599396" y="5854884"/>
            <a:ext cx="269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ptos" panose="020B0004020202020204" pitchFamily="34" charset="0"/>
              </a:rPr>
              <a:t>Reassembly on the site</a:t>
            </a:r>
          </a:p>
        </p:txBody>
      </p:sp>
    </p:spTree>
    <p:extLst>
      <p:ext uri="{BB962C8B-B14F-4D97-AF65-F5344CB8AC3E}">
        <p14:creationId xmlns:p14="http://schemas.microsoft.com/office/powerpoint/2010/main" val="330564725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TransportationSympoTemplate.pptx" id="{639FFCA1-88E6-40A8-96F5-A8C354CF6456}" vid="{DD1FDF0C-EE61-4F1D-A51A-DB0F5BD2F5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5A8381C-73EB-48EA-B45F-7B7C8C7DF4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A6A711-2C3F-4EC0-B88B-62D740851176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1E98C35-9ECE-4425-BCBA-00E118C705CE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31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Custom</vt:lpstr>
      <vt:lpstr>PowerPoint Presentation</vt:lpstr>
      <vt:lpstr>PowerPoint Presentation</vt:lpstr>
      <vt:lpstr>Project Location</vt:lpstr>
      <vt:lpstr>Project Objective: Replace Structurally Deficient Rail Bridge</vt:lpstr>
      <vt:lpstr>Project Development &amp; Environment Process</vt:lpstr>
      <vt:lpstr>History of the CSX Rail Bridge</vt:lpstr>
      <vt:lpstr>Project Challenge</vt:lpstr>
      <vt:lpstr>A Unique Mitigation Opportunity</vt:lpstr>
      <vt:lpstr>Moving the Bridge</vt:lpstr>
      <vt:lpstr>A Win-Win</vt:lpstr>
      <vt:lpstr>Photos</vt:lpstr>
      <vt:lpstr>Photos</vt:lpstr>
      <vt:lpstr>Photos</vt:lpstr>
      <vt:lpstr>Photos</vt:lpstr>
      <vt:lpstr>Lessons Learned</vt:lpstr>
      <vt:lpstr>Good Faith Consultation and Resilient Processes: Navigating Cultural Resource Mitigation </vt:lpstr>
      <vt:lpstr>Atlantic Isle Bridge - Project Location</vt:lpstr>
      <vt:lpstr>PowerPoint Presentation</vt:lpstr>
      <vt:lpstr>PowerPoint Presentation</vt:lpstr>
      <vt:lpstr>PowerPoint Presentation</vt:lpstr>
      <vt:lpstr>PowerPoint Presentation</vt:lpstr>
      <vt:lpstr>Process Challenges</vt:lpstr>
      <vt:lpstr>PowerPoint Presentation</vt:lpstr>
      <vt:lpstr>Section 4(f) of the U.S. Dept. Of Transportation Act</vt:lpstr>
      <vt:lpstr>PowerPoint Presentation</vt:lpstr>
      <vt:lpstr>PowerPoint Presentation</vt:lpstr>
      <vt:lpstr>Process Successes</vt:lpstr>
      <vt:lpstr>PowerPoint Presentation</vt:lpstr>
      <vt:lpstr>PowerPoint Presentation</vt:lpstr>
      <vt:lpstr>DID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Quigley, Robert</dc:creator>
  <cp:revision>2</cp:revision>
  <dcterms:created xsi:type="dcterms:W3CDTF">2024-05-02T17:40:31Z</dcterms:created>
  <dcterms:modified xsi:type="dcterms:W3CDTF">2024-05-31T20:06:32Z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