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ink/ink1.xml" ContentType="application/inkml+xml"/>
  <Override PartName="/ppt/ink/ink2.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5"/>
  </p:notesMasterIdLst>
  <p:handoutMasterIdLst>
    <p:handoutMasterId r:id="rId66"/>
  </p:handoutMasterIdLst>
  <p:sldIdLst>
    <p:sldId id="256" r:id="rId5"/>
    <p:sldId id="306" r:id="rId6"/>
    <p:sldId id="421" r:id="rId7"/>
    <p:sldId id="437" r:id="rId8"/>
    <p:sldId id="384" r:id="rId9"/>
    <p:sldId id="303" r:id="rId10"/>
    <p:sldId id="438" r:id="rId11"/>
    <p:sldId id="439" r:id="rId12"/>
    <p:sldId id="424" r:id="rId13"/>
    <p:sldId id="426" r:id="rId14"/>
    <p:sldId id="440" r:id="rId15"/>
    <p:sldId id="441" r:id="rId16"/>
    <p:sldId id="442" r:id="rId17"/>
    <p:sldId id="943" r:id="rId18"/>
    <p:sldId id="443" r:id="rId19"/>
    <p:sldId id="444" r:id="rId20"/>
    <p:sldId id="445" r:id="rId21"/>
    <p:sldId id="446" r:id="rId22"/>
    <p:sldId id="447" r:id="rId23"/>
    <p:sldId id="448" r:id="rId24"/>
    <p:sldId id="449" r:id="rId25"/>
    <p:sldId id="450" r:id="rId26"/>
    <p:sldId id="308" r:id="rId27"/>
    <p:sldId id="422" r:id="rId28"/>
    <p:sldId id="451" r:id="rId29"/>
    <p:sldId id="948" r:id="rId30"/>
    <p:sldId id="414" r:id="rId31"/>
    <p:sldId id="435" r:id="rId32"/>
    <p:sldId id="465" r:id="rId33"/>
    <p:sldId id="949" r:id="rId34"/>
    <p:sldId id="282" r:id="rId35"/>
    <p:sldId id="955" r:id="rId36"/>
    <p:sldId id="436" r:id="rId37"/>
    <p:sldId id="425" r:id="rId38"/>
    <p:sldId id="430" r:id="rId39"/>
    <p:sldId id="954" r:id="rId40"/>
    <p:sldId id="434" r:id="rId41"/>
    <p:sldId id="423" r:id="rId42"/>
    <p:sldId id="460" r:id="rId43"/>
    <p:sldId id="467" r:id="rId44"/>
    <p:sldId id="953" r:id="rId45"/>
    <p:sldId id="461" r:id="rId46"/>
    <p:sldId id="431" r:id="rId47"/>
    <p:sldId id="957" r:id="rId48"/>
    <p:sldId id="462" r:id="rId49"/>
    <p:sldId id="455" r:id="rId50"/>
    <p:sldId id="457" r:id="rId51"/>
    <p:sldId id="456" r:id="rId52"/>
    <p:sldId id="458" r:id="rId53"/>
    <p:sldId id="459" r:id="rId54"/>
    <p:sldId id="466" r:id="rId55"/>
    <p:sldId id="952" r:id="rId56"/>
    <p:sldId id="463" r:id="rId57"/>
    <p:sldId id="950" r:id="rId58"/>
    <p:sldId id="464" r:id="rId59"/>
    <p:sldId id="956" r:id="rId60"/>
    <p:sldId id="385" r:id="rId61"/>
    <p:sldId id="942" r:id="rId62"/>
    <p:sldId id="951" r:id="rId63"/>
    <p:sldId id="305"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34" y="13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Darren" userId="30a6945f-a11a-4c90-bfb2-da2efc78a365" providerId="ADAL" clId="{DF7B0448-AF6B-497D-BAF5-BE6389B4844A}"/>
    <pc:docChg chg="modSld">
      <pc:chgData name="Lucas, Darren" userId="30a6945f-a11a-4c90-bfb2-da2efc78a365" providerId="ADAL" clId="{DF7B0448-AF6B-497D-BAF5-BE6389B4844A}" dt="2024-06-03T22:27:47.027" v="25" actId="20577"/>
      <pc:docMkLst>
        <pc:docMk/>
      </pc:docMkLst>
      <pc:sldChg chg="modSp mod">
        <pc:chgData name="Lucas, Darren" userId="30a6945f-a11a-4c90-bfb2-da2efc78a365" providerId="ADAL" clId="{DF7B0448-AF6B-497D-BAF5-BE6389B4844A}" dt="2024-06-03T22:27:47.027" v="25" actId="20577"/>
        <pc:sldMkLst>
          <pc:docMk/>
          <pc:sldMk cId="68915812" sldId="430"/>
        </pc:sldMkLst>
        <pc:spChg chg="mod">
          <ac:chgData name="Lucas, Darren" userId="30a6945f-a11a-4c90-bfb2-da2efc78a365" providerId="ADAL" clId="{DF7B0448-AF6B-497D-BAF5-BE6389B4844A}" dt="2024-06-03T22:27:47.027" v="25" actId="20577"/>
          <ac:spMkLst>
            <pc:docMk/>
            <pc:sldMk cId="68915812" sldId="430"/>
            <ac:spMk id="2" creationId="{2D50EF8C-00BE-5A11-C6F3-541AA8846293}"/>
          </ac:spMkLst>
        </pc:spChg>
      </pc:sldChg>
      <pc:sldChg chg="modNotesTx">
        <pc:chgData name="Lucas, Darren" userId="30a6945f-a11a-4c90-bfb2-da2efc78a365" providerId="ADAL" clId="{DF7B0448-AF6B-497D-BAF5-BE6389B4844A}" dt="2024-06-03T22:26:13.422" v="0" actId="2"/>
        <pc:sldMkLst>
          <pc:docMk/>
          <pc:sldMk cId="2918563182" sldId="448"/>
        </pc:sldMkLst>
      </pc:sldChg>
      <pc:sldChg chg="modSp mod modNotesTx">
        <pc:chgData name="Lucas, Darren" userId="30a6945f-a11a-4c90-bfb2-da2efc78a365" providerId="ADAL" clId="{DF7B0448-AF6B-497D-BAF5-BE6389B4844A}" dt="2024-06-03T22:27:31.214" v="24" actId="2"/>
        <pc:sldMkLst>
          <pc:docMk/>
          <pc:sldMk cId="40319269" sldId="949"/>
        </pc:sldMkLst>
        <pc:spChg chg="mod">
          <ac:chgData name="Lucas, Darren" userId="30a6945f-a11a-4c90-bfb2-da2efc78a365" providerId="ADAL" clId="{DF7B0448-AF6B-497D-BAF5-BE6389B4844A}" dt="2024-06-03T22:27:24.899" v="23" actId="20577"/>
          <ac:spMkLst>
            <pc:docMk/>
            <pc:sldMk cId="40319269" sldId="949"/>
            <ac:spMk id="5" creationId="{3B5B182B-76B3-4B2A-A410-FDBAD354E4A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6909E5-1E79-486A-B3BC-30FF6A68818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12E785AA-0939-441D-B5B2-3D2103FDF10C}">
      <dgm:prSet/>
      <dgm:spPr/>
      <dgm:t>
        <a:bodyPr/>
        <a:lstStyle/>
        <a:p>
          <a:r>
            <a:rPr lang="en-US" dirty="0"/>
            <a:t>I</a:t>
          </a:r>
          <a:r>
            <a:rPr lang="en-US" b="0" i="0" u="none" dirty="0"/>
            <a:t>ntroduction of Bridges within FDOT ROW </a:t>
          </a:r>
          <a:r>
            <a:rPr lang="en-US" b="0" i="0" dirty="0"/>
            <a:t> </a:t>
          </a:r>
          <a:endParaRPr lang="en-US" dirty="0"/>
        </a:p>
      </dgm:t>
    </dgm:pt>
    <dgm:pt modelId="{4768AA4C-6C9B-4179-819A-EA5DC949349A}" type="parTrans" cxnId="{32510F76-DAEF-4DF2-98F7-373D0A962450}">
      <dgm:prSet/>
      <dgm:spPr/>
      <dgm:t>
        <a:bodyPr/>
        <a:lstStyle/>
        <a:p>
          <a:endParaRPr lang="en-US"/>
        </a:p>
      </dgm:t>
    </dgm:pt>
    <dgm:pt modelId="{D726E58A-5064-48E3-9A8D-32884AA3DB48}" type="sibTrans" cxnId="{32510F76-DAEF-4DF2-98F7-373D0A962450}">
      <dgm:prSet/>
      <dgm:spPr/>
      <dgm:t>
        <a:bodyPr/>
        <a:lstStyle/>
        <a:p>
          <a:endParaRPr lang="en-US"/>
        </a:p>
      </dgm:t>
    </dgm:pt>
    <dgm:pt modelId="{8533CA83-71D0-4FBB-B73B-3813DD45ECE4}">
      <dgm:prSet/>
      <dgm:spPr/>
      <dgm:t>
        <a:bodyPr/>
        <a:lstStyle/>
        <a:p>
          <a:r>
            <a:rPr lang="en-US" b="0" i="0" u="none" dirty="0"/>
            <a:t>Roadway vs. Pedestrian Bridges </a:t>
          </a:r>
          <a:r>
            <a:rPr lang="en-US" b="0" i="0" dirty="0"/>
            <a:t> </a:t>
          </a:r>
          <a:endParaRPr lang="en-US" dirty="0"/>
        </a:p>
      </dgm:t>
    </dgm:pt>
    <dgm:pt modelId="{C9885B99-14A0-4E37-9E6A-4B6AEC95B002}" type="parTrans" cxnId="{36CBFCC7-2E3C-40C1-870C-2CC4F3387761}">
      <dgm:prSet/>
      <dgm:spPr/>
      <dgm:t>
        <a:bodyPr/>
        <a:lstStyle/>
        <a:p>
          <a:endParaRPr lang="en-US"/>
        </a:p>
      </dgm:t>
    </dgm:pt>
    <dgm:pt modelId="{81C223E6-E385-4240-9434-119E593E236F}" type="sibTrans" cxnId="{36CBFCC7-2E3C-40C1-870C-2CC4F3387761}">
      <dgm:prSet/>
      <dgm:spPr/>
      <dgm:t>
        <a:bodyPr/>
        <a:lstStyle/>
        <a:p>
          <a:endParaRPr lang="en-US"/>
        </a:p>
      </dgm:t>
    </dgm:pt>
    <dgm:pt modelId="{94D34A9E-C6F2-4544-9EBE-59A66BD8B253}">
      <dgm:prSet/>
      <dgm:spPr/>
      <dgm:t>
        <a:bodyPr/>
        <a:lstStyle/>
        <a:p>
          <a:r>
            <a:rPr lang="en-US" b="0" i="0" dirty="0"/>
            <a:t>Presentation of recent public &amp; private bridges</a:t>
          </a:r>
          <a:endParaRPr lang="en-US" dirty="0"/>
        </a:p>
      </dgm:t>
    </dgm:pt>
    <dgm:pt modelId="{47776C5F-9976-439C-B5EF-04C39913A77A}" type="parTrans" cxnId="{AEC6652E-6CA5-4B3D-863D-D70DAEF2F703}">
      <dgm:prSet/>
      <dgm:spPr/>
      <dgm:t>
        <a:bodyPr/>
        <a:lstStyle/>
        <a:p>
          <a:endParaRPr lang="en-US"/>
        </a:p>
      </dgm:t>
    </dgm:pt>
    <dgm:pt modelId="{3E540417-CEB5-49F5-9F2D-ADB6B3FABFE0}" type="sibTrans" cxnId="{AEC6652E-6CA5-4B3D-863D-D70DAEF2F703}">
      <dgm:prSet/>
      <dgm:spPr/>
      <dgm:t>
        <a:bodyPr/>
        <a:lstStyle/>
        <a:p>
          <a:endParaRPr lang="en-US"/>
        </a:p>
      </dgm:t>
    </dgm:pt>
    <dgm:pt modelId="{EAF3A25A-81EF-49AF-81B1-30EF68FB7AB7}">
      <dgm:prSet/>
      <dgm:spPr/>
      <dgm:t>
        <a:bodyPr/>
        <a:lstStyle/>
        <a:p>
          <a:r>
            <a:rPr lang="en-US" b="0" i="0" dirty="0"/>
            <a:t>Introduction of the current FDOT process/phasing</a:t>
          </a:r>
          <a:endParaRPr lang="en-US" dirty="0"/>
        </a:p>
      </dgm:t>
    </dgm:pt>
    <dgm:pt modelId="{6F15ED81-E763-45C8-9AC7-00AF662DBD66}" type="parTrans" cxnId="{20232641-5591-478A-8EFD-DA9856508A79}">
      <dgm:prSet/>
      <dgm:spPr/>
      <dgm:t>
        <a:bodyPr/>
        <a:lstStyle/>
        <a:p>
          <a:endParaRPr lang="en-US"/>
        </a:p>
      </dgm:t>
    </dgm:pt>
    <dgm:pt modelId="{30525D59-C59C-4C60-B998-5F860FB27A4E}" type="sibTrans" cxnId="{20232641-5591-478A-8EFD-DA9856508A79}">
      <dgm:prSet/>
      <dgm:spPr/>
      <dgm:t>
        <a:bodyPr/>
        <a:lstStyle/>
        <a:p>
          <a:endParaRPr lang="en-US"/>
        </a:p>
      </dgm:t>
    </dgm:pt>
    <dgm:pt modelId="{64B3DF5C-AC53-4DBC-A46F-5571ECB27526}">
      <dgm:prSet/>
      <dgm:spPr/>
      <dgm:t>
        <a:bodyPr/>
        <a:lstStyle/>
        <a:p>
          <a:endParaRPr lang="en-US" dirty="0"/>
        </a:p>
      </dgm:t>
    </dgm:pt>
    <dgm:pt modelId="{E89DB1CB-41FD-4EA3-9B14-530C03438489}" type="parTrans" cxnId="{1024CF34-6BD9-4594-A2AD-AC19E1BE8EC6}">
      <dgm:prSet/>
      <dgm:spPr/>
      <dgm:t>
        <a:bodyPr/>
        <a:lstStyle/>
        <a:p>
          <a:endParaRPr lang="en-US"/>
        </a:p>
      </dgm:t>
    </dgm:pt>
    <dgm:pt modelId="{537D6E20-1B1D-44E2-BD5F-AA6C8EAC071C}" type="sibTrans" cxnId="{1024CF34-6BD9-4594-A2AD-AC19E1BE8EC6}">
      <dgm:prSet/>
      <dgm:spPr/>
      <dgm:t>
        <a:bodyPr/>
        <a:lstStyle/>
        <a:p>
          <a:endParaRPr lang="en-US"/>
        </a:p>
      </dgm:t>
    </dgm:pt>
    <dgm:pt modelId="{5BAEE4CF-57F6-43A6-963E-0777668DFBC7}">
      <dgm:prSet/>
      <dgm:spPr/>
      <dgm:t>
        <a:bodyPr/>
        <a:lstStyle/>
        <a:p>
          <a:r>
            <a:rPr lang="en-US" dirty="0"/>
            <a:t>Roadway</a:t>
          </a:r>
        </a:p>
      </dgm:t>
    </dgm:pt>
    <dgm:pt modelId="{EB956B2D-6E35-4FCC-B4A9-4FDC33C0D960}" type="sibTrans" cxnId="{04DF0779-30AE-49E0-881A-1B2DACEAB597}">
      <dgm:prSet/>
      <dgm:spPr/>
      <dgm:t>
        <a:bodyPr/>
        <a:lstStyle/>
        <a:p>
          <a:endParaRPr lang="en-US"/>
        </a:p>
      </dgm:t>
    </dgm:pt>
    <dgm:pt modelId="{E69D1B2F-1704-4E0D-9089-E4EF838D483A}" type="parTrans" cxnId="{04DF0779-30AE-49E0-881A-1B2DACEAB597}">
      <dgm:prSet/>
      <dgm:spPr/>
      <dgm:t>
        <a:bodyPr/>
        <a:lstStyle/>
        <a:p>
          <a:endParaRPr lang="en-US"/>
        </a:p>
      </dgm:t>
    </dgm:pt>
    <dgm:pt modelId="{6E3070F6-4BAE-48C6-8703-47FCA141CF9F}">
      <dgm:prSet/>
      <dgm:spPr/>
      <dgm:t>
        <a:bodyPr/>
        <a:lstStyle/>
        <a:p>
          <a:pPr>
            <a:buFont typeface="Arial" panose="020B0604020202020204" pitchFamily="34" charset="0"/>
            <a:buChar char="•"/>
          </a:pPr>
          <a:r>
            <a:rPr lang="en-US" b="0" i="0" u="none" dirty="0"/>
            <a:t>Public vs. Private Bridges</a:t>
          </a:r>
          <a:r>
            <a:rPr lang="en-US" b="0" i="0" dirty="0"/>
            <a:t> </a:t>
          </a:r>
        </a:p>
      </dgm:t>
    </dgm:pt>
    <dgm:pt modelId="{4EA0F4AA-E03F-4722-A5CA-A1AE9B3C17EC}" type="parTrans" cxnId="{41430A63-2A0A-41A5-8077-90956EAF8A66}">
      <dgm:prSet/>
      <dgm:spPr/>
      <dgm:t>
        <a:bodyPr/>
        <a:lstStyle/>
        <a:p>
          <a:endParaRPr lang="en-US"/>
        </a:p>
      </dgm:t>
    </dgm:pt>
    <dgm:pt modelId="{2D999BA4-1BD5-49BE-8F52-70A2021118C4}" type="sibTrans" cxnId="{41430A63-2A0A-41A5-8077-90956EAF8A66}">
      <dgm:prSet/>
      <dgm:spPr/>
      <dgm:t>
        <a:bodyPr/>
        <a:lstStyle/>
        <a:p>
          <a:endParaRPr lang="en-US"/>
        </a:p>
      </dgm:t>
    </dgm:pt>
    <dgm:pt modelId="{11A3252D-1714-400E-90CF-B645E5A1B8DE}">
      <dgm:prSet/>
      <dgm:spPr/>
      <dgm:t>
        <a:bodyPr/>
        <a:lstStyle/>
        <a:p>
          <a:r>
            <a:rPr lang="en-US" dirty="0"/>
            <a:t>Pedestrian</a:t>
          </a:r>
        </a:p>
      </dgm:t>
    </dgm:pt>
    <dgm:pt modelId="{F57ADE0E-3418-4406-AEEF-CCABF7397376}" type="parTrans" cxnId="{EFA442C4-4396-47BA-A3E2-D2567FEBFF10}">
      <dgm:prSet/>
      <dgm:spPr/>
      <dgm:t>
        <a:bodyPr/>
        <a:lstStyle/>
        <a:p>
          <a:endParaRPr lang="en-US"/>
        </a:p>
      </dgm:t>
    </dgm:pt>
    <dgm:pt modelId="{15026CD6-90EA-4F96-9E0F-1DCEFBD2D51B}" type="sibTrans" cxnId="{EFA442C4-4396-47BA-A3E2-D2567FEBFF10}">
      <dgm:prSet/>
      <dgm:spPr/>
      <dgm:t>
        <a:bodyPr/>
        <a:lstStyle/>
        <a:p>
          <a:endParaRPr lang="en-US"/>
        </a:p>
      </dgm:t>
    </dgm:pt>
    <dgm:pt modelId="{7EFE57A9-CAD2-446D-AE97-71871EFB9140}">
      <dgm:prSet/>
      <dgm:spPr/>
      <dgm:t>
        <a:bodyPr/>
        <a:lstStyle/>
        <a:p>
          <a:r>
            <a:rPr lang="en-US" dirty="0"/>
            <a:t>Railroad/Light Rail Transit</a:t>
          </a:r>
        </a:p>
      </dgm:t>
    </dgm:pt>
    <dgm:pt modelId="{BE856264-E7E6-42C6-80C0-A50914C21905}" type="parTrans" cxnId="{9F0668CF-FF91-4D4E-BEAC-11B6BFC1A7DB}">
      <dgm:prSet/>
      <dgm:spPr/>
      <dgm:t>
        <a:bodyPr/>
        <a:lstStyle/>
        <a:p>
          <a:endParaRPr lang="en-US"/>
        </a:p>
      </dgm:t>
    </dgm:pt>
    <dgm:pt modelId="{47C359F4-1601-4C5A-A9D7-06A4317585E1}" type="sibTrans" cxnId="{9F0668CF-FF91-4D4E-BEAC-11B6BFC1A7DB}">
      <dgm:prSet/>
      <dgm:spPr/>
      <dgm:t>
        <a:bodyPr/>
        <a:lstStyle/>
        <a:p>
          <a:endParaRPr lang="en-US"/>
        </a:p>
      </dgm:t>
    </dgm:pt>
    <dgm:pt modelId="{619CA1DC-ED01-4891-BF8C-BF81C817C0F6}">
      <dgm:prSet/>
      <dgm:spPr/>
      <dgm:t>
        <a:bodyPr/>
        <a:lstStyle/>
        <a:p>
          <a:pPr>
            <a:buFont typeface="Arial" panose="020B0604020202020204" pitchFamily="34" charset="0"/>
            <a:buChar char="•"/>
          </a:pPr>
          <a:r>
            <a:rPr lang="en-US" b="0" i="0" u="none" dirty="0"/>
            <a:t>Design Review: Introduce items such as submittals, review process (duration), applicable standards, manuals, specifications, requirements.  Highlight policy changes.  Define Cat 1 &amp; 2 structures per FDM. </a:t>
          </a:r>
          <a:r>
            <a:rPr lang="en-US" b="0" i="0" dirty="0"/>
            <a:t> </a:t>
          </a:r>
        </a:p>
      </dgm:t>
    </dgm:pt>
    <dgm:pt modelId="{70D150D1-AFDD-418F-AD69-1F31B8AC2E03}" type="parTrans" cxnId="{F0D033B7-32B5-4BA8-8106-1472DCB08124}">
      <dgm:prSet/>
      <dgm:spPr/>
      <dgm:t>
        <a:bodyPr/>
        <a:lstStyle/>
        <a:p>
          <a:endParaRPr lang="en-US"/>
        </a:p>
      </dgm:t>
    </dgm:pt>
    <dgm:pt modelId="{49E0B6C0-99ED-48E2-8485-9FC4B4A0E212}" type="sibTrans" cxnId="{F0D033B7-32B5-4BA8-8106-1472DCB08124}">
      <dgm:prSet/>
      <dgm:spPr/>
      <dgm:t>
        <a:bodyPr/>
        <a:lstStyle/>
        <a:p>
          <a:endParaRPr lang="en-US"/>
        </a:p>
      </dgm:t>
    </dgm:pt>
    <dgm:pt modelId="{7D6165D2-D18F-406B-88F2-6E5C539E6B67}">
      <dgm:prSet/>
      <dgm:spPr/>
      <dgm:t>
        <a:bodyPr/>
        <a:lstStyle/>
        <a:p>
          <a:pPr>
            <a:buFont typeface="Arial" panose="020B0604020202020204" pitchFamily="34" charset="0"/>
            <a:buChar char="•"/>
          </a:pPr>
          <a:r>
            <a:rPr lang="en-US" b="0" i="0" u="none" dirty="0"/>
            <a:t>Use &amp; occupancy Agreements: Describe the type of agreement and what will be typically included. This is created by FDOT General Counsel Office and coordinated with the lessee representatives</a:t>
          </a:r>
          <a:r>
            <a:rPr lang="en-US" b="0" i="0" dirty="0"/>
            <a:t> </a:t>
          </a:r>
        </a:p>
      </dgm:t>
    </dgm:pt>
    <dgm:pt modelId="{7607C801-0C9E-4063-BF27-22F085ED3504}" type="parTrans" cxnId="{37BBCA60-88B7-43FE-A225-DCAA6F0EAF6D}">
      <dgm:prSet/>
      <dgm:spPr/>
      <dgm:t>
        <a:bodyPr/>
        <a:lstStyle/>
        <a:p>
          <a:endParaRPr lang="en-US"/>
        </a:p>
      </dgm:t>
    </dgm:pt>
    <dgm:pt modelId="{186E99A7-7FFD-42B0-A218-65DCF8D11E9F}" type="sibTrans" cxnId="{37BBCA60-88B7-43FE-A225-DCAA6F0EAF6D}">
      <dgm:prSet/>
      <dgm:spPr/>
      <dgm:t>
        <a:bodyPr/>
        <a:lstStyle/>
        <a:p>
          <a:endParaRPr lang="en-US"/>
        </a:p>
      </dgm:t>
    </dgm:pt>
    <dgm:pt modelId="{A6EBF3D3-11B1-43A3-AD14-45AF5EB709F6}">
      <dgm:prSet/>
      <dgm:spPr/>
      <dgm:t>
        <a:bodyPr/>
        <a:lstStyle/>
        <a:p>
          <a:pPr>
            <a:buFont typeface="Arial" panose="020B0604020202020204" pitchFamily="34" charset="0"/>
            <a:buChar char="•"/>
          </a:pPr>
          <a:r>
            <a:rPr lang="en-US" b="0" i="0" u="none" dirty="0"/>
            <a:t>Construction Permit: Describe how this process goes and the typical language and requirements included in this document</a:t>
          </a:r>
          <a:r>
            <a:rPr lang="en-US" b="0" i="0" dirty="0"/>
            <a:t> </a:t>
          </a:r>
        </a:p>
      </dgm:t>
    </dgm:pt>
    <dgm:pt modelId="{3675377D-E8A0-44BB-9915-9EE1C0797BF4}" type="parTrans" cxnId="{C0E48184-CEFC-4C7A-9571-903339CB0BE5}">
      <dgm:prSet/>
      <dgm:spPr/>
      <dgm:t>
        <a:bodyPr/>
        <a:lstStyle/>
        <a:p>
          <a:endParaRPr lang="en-US"/>
        </a:p>
      </dgm:t>
    </dgm:pt>
    <dgm:pt modelId="{C18A2533-F0E9-4BAD-AD19-15399BB55191}" type="sibTrans" cxnId="{C0E48184-CEFC-4C7A-9571-903339CB0BE5}">
      <dgm:prSet/>
      <dgm:spPr/>
      <dgm:t>
        <a:bodyPr/>
        <a:lstStyle/>
        <a:p>
          <a:endParaRPr lang="en-US"/>
        </a:p>
      </dgm:t>
    </dgm:pt>
    <dgm:pt modelId="{0D78B858-AE8B-4D7B-BE2D-18A757559A87}">
      <dgm:prSet/>
      <dgm:spPr/>
      <dgm:t>
        <a:bodyPr/>
        <a:lstStyle/>
        <a:p>
          <a:pPr>
            <a:buFont typeface="Arial" panose="020B0604020202020204" pitchFamily="34" charset="0"/>
            <a:buChar char="•"/>
          </a:pPr>
          <a:r>
            <a:rPr lang="en-US" b="0" i="0" u="none" dirty="0"/>
            <a:t>Construction Phase: Typical requirements during construction ( this will be included on the permit)</a:t>
          </a:r>
          <a:r>
            <a:rPr lang="en-US" b="0" i="0" dirty="0"/>
            <a:t> </a:t>
          </a:r>
        </a:p>
      </dgm:t>
    </dgm:pt>
    <dgm:pt modelId="{F0CE6C70-F44F-4C15-83AE-A9439432C3BD}" type="parTrans" cxnId="{D5414FAD-9C44-4390-9532-8CDB1D9DABB7}">
      <dgm:prSet/>
      <dgm:spPr/>
      <dgm:t>
        <a:bodyPr/>
        <a:lstStyle/>
        <a:p>
          <a:endParaRPr lang="en-US"/>
        </a:p>
      </dgm:t>
    </dgm:pt>
    <dgm:pt modelId="{CEC15B41-CA1F-497A-8D37-9E0556928872}" type="sibTrans" cxnId="{D5414FAD-9C44-4390-9532-8CDB1D9DABB7}">
      <dgm:prSet/>
      <dgm:spPr/>
      <dgm:t>
        <a:bodyPr/>
        <a:lstStyle/>
        <a:p>
          <a:endParaRPr lang="en-US"/>
        </a:p>
      </dgm:t>
    </dgm:pt>
    <dgm:pt modelId="{9DA38304-FF6D-4AF2-9B22-B7864B1D28D1}">
      <dgm:prSet/>
      <dgm:spPr/>
      <dgm:t>
        <a:bodyPr/>
        <a:lstStyle/>
        <a:p>
          <a:pPr>
            <a:buFont typeface="Arial" panose="020B0604020202020204" pitchFamily="34" charset="0"/>
            <a:buChar char="•"/>
          </a:pPr>
          <a:r>
            <a:rPr lang="en-US" b="0" i="0" u="none" dirty="0"/>
            <a:t>Post Construction Requirements (Typical requirements for inspection and maintenance)</a:t>
          </a:r>
          <a:r>
            <a:rPr lang="en-US" b="0" i="0" dirty="0"/>
            <a:t> </a:t>
          </a:r>
        </a:p>
      </dgm:t>
    </dgm:pt>
    <dgm:pt modelId="{0036DC40-A52F-422F-9BF3-C58F208977CA}" type="parTrans" cxnId="{49F3A562-526D-4D1E-97B2-D614E5BD74C6}">
      <dgm:prSet/>
      <dgm:spPr/>
      <dgm:t>
        <a:bodyPr/>
        <a:lstStyle/>
        <a:p>
          <a:endParaRPr lang="en-US"/>
        </a:p>
      </dgm:t>
    </dgm:pt>
    <dgm:pt modelId="{DEED4647-4D3B-469B-A167-C2EE0890257B}" type="sibTrans" cxnId="{49F3A562-526D-4D1E-97B2-D614E5BD74C6}">
      <dgm:prSet/>
      <dgm:spPr/>
      <dgm:t>
        <a:bodyPr/>
        <a:lstStyle/>
        <a:p>
          <a:endParaRPr lang="en-US"/>
        </a:p>
      </dgm:t>
    </dgm:pt>
    <dgm:pt modelId="{96DB0F96-796F-4F3B-A630-02A24B2EAD00}" type="pres">
      <dgm:prSet presAssocID="{E36909E5-1E79-486A-B3BC-30FF6A688186}" presName="linear" presStyleCnt="0">
        <dgm:presLayoutVars>
          <dgm:dir/>
          <dgm:animLvl val="lvl"/>
          <dgm:resizeHandles val="exact"/>
        </dgm:presLayoutVars>
      </dgm:prSet>
      <dgm:spPr/>
    </dgm:pt>
    <dgm:pt modelId="{309D8803-D428-4FD0-8E3A-7B3037701B77}" type="pres">
      <dgm:prSet presAssocID="{12E785AA-0939-441D-B5B2-3D2103FDF10C}" presName="parentLin" presStyleCnt="0"/>
      <dgm:spPr/>
    </dgm:pt>
    <dgm:pt modelId="{0D986D2F-E0C2-4322-9B6A-470C1B644C7C}" type="pres">
      <dgm:prSet presAssocID="{12E785AA-0939-441D-B5B2-3D2103FDF10C}" presName="parentLeftMargin" presStyleLbl="node1" presStyleIdx="0" presStyleCnt="3"/>
      <dgm:spPr/>
    </dgm:pt>
    <dgm:pt modelId="{19A809F6-A695-46E4-BD2F-60D7D8E16EC0}" type="pres">
      <dgm:prSet presAssocID="{12E785AA-0939-441D-B5B2-3D2103FDF10C}" presName="parentText" presStyleLbl="node1" presStyleIdx="0" presStyleCnt="3">
        <dgm:presLayoutVars>
          <dgm:chMax val="0"/>
          <dgm:bulletEnabled val="1"/>
        </dgm:presLayoutVars>
      </dgm:prSet>
      <dgm:spPr/>
    </dgm:pt>
    <dgm:pt modelId="{E495E392-60A7-4660-9B1E-947FC7948D5B}" type="pres">
      <dgm:prSet presAssocID="{12E785AA-0939-441D-B5B2-3D2103FDF10C}" presName="negativeSpace" presStyleCnt="0"/>
      <dgm:spPr/>
    </dgm:pt>
    <dgm:pt modelId="{1B1B2294-307C-40B1-99B0-3FEFAF6A82C9}" type="pres">
      <dgm:prSet presAssocID="{12E785AA-0939-441D-B5B2-3D2103FDF10C}" presName="childText" presStyleLbl="conFgAcc1" presStyleIdx="0" presStyleCnt="3">
        <dgm:presLayoutVars>
          <dgm:bulletEnabled val="1"/>
        </dgm:presLayoutVars>
      </dgm:prSet>
      <dgm:spPr/>
    </dgm:pt>
    <dgm:pt modelId="{88828F4C-7799-4E94-A670-DE70B1D8F00E}" type="pres">
      <dgm:prSet presAssocID="{D726E58A-5064-48E3-9A8D-32884AA3DB48}" presName="spaceBetweenRectangles" presStyleCnt="0"/>
      <dgm:spPr/>
    </dgm:pt>
    <dgm:pt modelId="{95625115-3DA0-41B3-9153-639F98EB7D47}" type="pres">
      <dgm:prSet presAssocID="{94D34A9E-C6F2-4544-9EBE-59A66BD8B253}" presName="parentLin" presStyleCnt="0"/>
      <dgm:spPr/>
    </dgm:pt>
    <dgm:pt modelId="{78A271BC-0CA3-43CE-85F5-2F94129B0FDC}" type="pres">
      <dgm:prSet presAssocID="{94D34A9E-C6F2-4544-9EBE-59A66BD8B253}" presName="parentLeftMargin" presStyleLbl="node1" presStyleIdx="0" presStyleCnt="3"/>
      <dgm:spPr/>
    </dgm:pt>
    <dgm:pt modelId="{EF5CEA19-0CB1-44B5-BC6B-DAE577C6D2D3}" type="pres">
      <dgm:prSet presAssocID="{94D34A9E-C6F2-4544-9EBE-59A66BD8B253}" presName="parentText" presStyleLbl="node1" presStyleIdx="1" presStyleCnt="3">
        <dgm:presLayoutVars>
          <dgm:chMax val="0"/>
          <dgm:bulletEnabled val="1"/>
        </dgm:presLayoutVars>
      </dgm:prSet>
      <dgm:spPr/>
    </dgm:pt>
    <dgm:pt modelId="{7696BDAB-AFFC-4A4A-A8E1-3B894276CB70}" type="pres">
      <dgm:prSet presAssocID="{94D34A9E-C6F2-4544-9EBE-59A66BD8B253}" presName="negativeSpace" presStyleCnt="0"/>
      <dgm:spPr/>
    </dgm:pt>
    <dgm:pt modelId="{C361DD18-4617-40D1-8224-38A90C536755}" type="pres">
      <dgm:prSet presAssocID="{94D34A9E-C6F2-4544-9EBE-59A66BD8B253}" presName="childText" presStyleLbl="conFgAcc1" presStyleIdx="1" presStyleCnt="3">
        <dgm:presLayoutVars>
          <dgm:bulletEnabled val="1"/>
        </dgm:presLayoutVars>
      </dgm:prSet>
      <dgm:spPr/>
    </dgm:pt>
    <dgm:pt modelId="{6F7FB339-2400-480E-BB1C-56D912C3B066}" type="pres">
      <dgm:prSet presAssocID="{3E540417-CEB5-49F5-9F2D-ADB6B3FABFE0}" presName="spaceBetweenRectangles" presStyleCnt="0"/>
      <dgm:spPr/>
    </dgm:pt>
    <dgm:pt modelId="{9A4CB1F5-2EED-41D9-BC7C-6E8D29A045A0}" type="pres">
      <dgm:prSet presAssocID="{EAF3A25A-81EF-49AF-81B1-30EF68FB7AB7}" presName="parentLin" presStyleCnt="0"/>
      <dgm:spPr/>
    </dgm:pt>
    <dgm:pt modelId="{83C96AC8-65CC-40B1-A3AF-5FFB0DB530EB}" type="pres">
      <dgm:prSet presAssocID="{EAF3A25A-81EF-49AF-81B1-30EF68FB7AB7}" presName="parentLeftMargin" presStyleLbl="node1" presStyleIdx="1" presStyleCnt="3"/>
      <dgm:spPr/>
    </dgm:pt>
    <dgm:pt modelId="{D444784F-267E-4CC0-A66E-1D159119BF6E}" type="pres">
      <dgm:prSet presAssocID="{EAF3A25A-81EF-49AF-81B1-30EF68FB7AB7}" presName="parentText" presStyleLbl="node1" presStyleIdx="2" presStyleCnt="3">
        <dgm:presLayoutVars>
          <dgm:chMax val="0"/>
          <dgm:bulletEnabled val="1"/>
        </dgm:presLayoutVars>
      </dgm:prSet>
      <dgm:spPr/>
    </dgm:pt>
    <dgm:pt modelId="{F70D0318-F83A-4E3D-97FC-98941E1EC4DA}" type="pres">
      <dgm:prSet presAssocID="{EAF3A25A-81EF-49AF-81B1-30EF68FB7AB7}" presName="negativeSpace" presStyleCnt="0"/>
      <dgm:spPr/>
    </dgm:pt>
    <dgm:pt modelId="{83329FA4-B851-43D9-AE3B-E61F6D2707C3}" type="pres">
      <dgm:prSet presAssocID="{EAF3A25A-81EF-49AF-81B1-30EF68FB7AB7}" presName="childText" presStyleLbl="conFgAcc1" presStyleIdx="2" presStyleCnt="3">
        <dgm:presLayoutVars>
          <dgm:bulletEnabled val="1"/>
        </dgm:presLayoutVars>
      </dgm:prSet>
      <dgm:spPr/>
    </dgm:pt>
  </dgm:ptLst>
  <dgm:cxnLst>
    <dgm:cxn modelId="{1201FD0B-84BF-4D60-8B16-314FF7156585}" type="presOf" srcId="{A6EBF3D3-11B1-43A3-AD14-45AF5EB709F6}" destId="{83329FA4-B851-43D9-AE3B-E61F6D2707C3}" srcOrd="0" destOrd="3" presId="urn:microsoft.com/office/officeart/2005/8/layout/list1"/>
    <dgm:cxn modelId="{7C195D0E-4816-485E-90C4-79518139C0B2}" type="presOf" srcId="{12E785AA-0939-441D-B5B2-3D2103FDF10C}" destId="{19A809F6-A695-46E4-BD2F-60D7D8E16EC0}" srcOrd="1" destOrd="0" presId="urn:microsoft.com/office/officeart/2005/8/layout/list1"/>
    <dgm:cxn modelId="{540BB315-39D8-48BE-BABC-57D24E6EF5DE}" type="presOf" srcId="{8533CA83-71D0-4FBB-B73B-3813DD45ECE4}" destId="{1B1B2294-307C-40B1-99B0-3FEFAF6A82C9}" srcOrd="0" destOrd="0" presId="urn:microsoft.com/office/officeart/2005/8/layout/list1"/>
    <dgm:cxn modelId="{AA46F21C-0C75-495F-BBB6-79F8BCC3878A}" type="presOf" srcId="{6E3070F6-4BAE-48C6-8703-47FCA141CF9F}" destId="{1B1B2294-307C-40B1-99B0-3FEFAF6A82C9}" srcOrd="0" destOrd="1" presId="urn:microsoft.com/office/officeart/2005/8/layout/list1"/>
    <dgm:cxn modelId="{9BC3AF2D-0B1E-493B-90B5-FBBE64D52D16}" type="presOf" srcId="{11A3252D-1714-400E-90CF-B645E5A1B8DE}" destId="{C361DD18-4617-40D1-8224-38A90C536755}" srcOrd="0" destOrd="1" presId="urn:microsoft.com/office/officeart/2005/8/layout/list1"/>
    <dgm:cxn modelId="{AEC6652E-6CA5-4B3D-863D-D70DAEF2F703}" srcId="{E36909E5-1E79-486A-B3BC-30FF6A688186}" destId="{94D34A9E-C6F2-4544-9EBE-59A66BD8B253}" srcOrd="1" destOrd="0" parTransId="{47776C5F-9976-439C-B5EF-04C39913A77A}" sibTransId="{3E540417-CEB5-49F5-9F2D-ADB6B3FABFE0}"/>
    <dgm:cxn modelId="{FDCFA42E-EC84-403D-94DD-D87E1BD45E46}" type="presOf" srcId="{EAF3A25A-81EF-49AF-81B1-30EF68FB7AB7}" destId="{D444784F-267E-4CC0-A66E-1D159119BF6E}" srcOrd="1" destOrd="0" presId="urn:microsoft.com/office/officeart/2005/8/layout/list1"/>
    <dgm:cxn modelId="{5389B431-CF41-47B0-AE0B-2A87090C5C23}" type="presOf" srcId="{E36909E5-1E79-486A-B3BC-30FF6A688186}" destId="{96DB0F96-796F-4F3B-A630-02A24B2EAD00}" srcOrd="0" destOrd="0" presId="urn:microsoft.com/office/officeart/2005/8/layout/list1"/>
    <dgm:cxn modelId="{1024CF34-6BD9-4594-A2AD-AC19E1BE8EC6}" srcId="{EAF3A25A-81EF-49AF-81B1-30EF68FB7AB7}" destId="{64B3DF5C-AC53-4DBC-A46F-5571ECB27526}" srcOrd="0" destOrd="0" parTransId="{E89DB1CB-41FD-4EA3-9B14-530C03438489}" sibTransId="{537D6E20-1B1D-44E2-BD5F-AA6C8EAC071C}"/>
    <dgm:cxn modelId="{37BBCA60-88B7-43FE-A225-DCAA6F0EAF6D}" srcId="{EAF3A25A-81EF-49AF-81B1-30EF68FB7AB7}" destId="{7D6165D2-D18F-406B-88F2-6E5C539E6B67}" srcOrd="2" destOrd="0" parTransId="{7607C801-0C9E-4063-BF27-22F085ED3504}" sibTransId="{186E99A7-7FFD-42B0-A218-65DCF8D11E9F}"/>
    <dgm:cxn modelId="{20232641-5591-478A-8EFD-DA9856508A79}" srcId="{E36909E5-1E79-486A-B3BC-30FF6A688186}" destId="{EAF3A25A-81EF-49AF-81B1-30EF68FB7AB7}" srcOrd="2" destOrd="0" parTransId="{6F15ED81-E763-45C8-9AC7-00AF662DBD66}" sibTransId="{30525D59-C59C-4C60-B998-5F860FB27A4E}"/>
    <dgm:cxn modelId="{49F3A562-526D-4D1E-97B2-D614E5BD74C6}" srcId="{EAF3A25A-81EF-49AF-81B1-30EF68FB7AB7}" destId="{9DA38304-FF6D-4AF2-9B22-B7864B1D28D1}" srcOrd="5" destOrd="0" parTransId="{0036DC40-A52F-422F-9BF3-C58F208977CA}" sibTransId="{DEED4647-4D3B-469B-A167-C2EE0890257B}"/>
    <dgm:cxn modelId="{41430A63-2A0A-41A5-8077-90956EAF8A66}" srcId="{12E785AA-0939-441D-B5B2-3D2103FDF10C}" destId="{6E3070F6-4BAE-48C6-8703-47FCA141CF9F}" srcOrd="1" destOrd="0" parTransId="{4EA0F4AA-E03F-4722-A5CA-A1AE9B3C17EC}" sibTransId="{2D999BA4-1BD5-49BE-8F52-70A2021118C4}"/>
    <dgm:cxn modelId="{EF4D714A-AD9B-4D11-BAA4-836F5A365F33}" type="presOf" srcId="{64B3DF5C-AC53-4DBC-A46F-5571ECB27526}" destId="{83329FA4-B851-43D9-AE3B-E61F6D2707C3}" srcOrd="0" destOrd="0" presId="urn:microsoft.com/office/officeart/2005/8/layout/list1"/>
    <dgm:cxn modelId="{81FAC36B-2EF7-49E6-AED5-76FDA3C2E247}" type="presOf" srcId="{EAF3A25A-81EF-49AF-81B1-30EF68FB7AB7}" destId="{83C96AC8-65CC-40B1-A3AF-5FFB0DB530EB}" srcOrd="0" destOrd="0" presId="urn:microsoft.com/office/officeart/2005/8/layout/list1"/>
    <dgm:cxn modelId="{C79B5A52-481E-4428-9A8D-E51F0E2565E2}" type="presOf" srcId="{94D34A9E-C6F2-4544-9EBE-59A66BD8B253}" destId="{78A271BC-0CA3-43CE-85F5-2F94129B0FDC}" srcOrd="0" destOrd="0" presId="urn:microsoft.com/office/officeart/2005/8/layout/list1"/>
    <dgm:cxn modelId="{32510F76-DAEF-4DF2-98F7-373D0A962450}" srcId="{E36909E5-1E79-486A-B3BC-30FF6A688186}" destId="{12E785AA-0939-441D-B5B2-3D2103FDF10C}" srcOrd="0" destOrd="0" parTransId="{4768AA4C-6C9B-4179-819A-EA5DC949349A}" sibTransId="{D726E58A-5064-48E3-9A8D-32884AA3DB48}"/>
    <dgm:cxn modelId="{F3097257-16E2-482E-B683-F025E42794BB}" type="presOf" srcId="{94D34A9E-C6F2-4544-9EBE-59A66BD8B253}" destId="{EF5CEA19-0CB1-44B5-BC6B-DAE577C6D2D3}" srcOrd="1" destOrd="0" presId="urn:microsoft.com/office/officeart/2005/8/layout/list1"/>
    <dgm:cxn modelId="{04DF0779-30AE-49E0-881A-1B2DACEAB597}" srcId="{94D34A9E-C6F2-4544-9EBE-59A66BD8B253}" destId="{5BAEE4CF-57F6-43A6-963E-0777668DFBC7}" srcOrd="0" destOrd="0" parTransId="{E69D1B2F-1704-4E0D-9089-E4EF838D483A}" sibTransId="{EB956B2D-6E35-4FCC-B4A9-4FDC33C0D960}"/>
    <dgm:cxn modelId="{C0E48184-CEFC-4C7A-9571-903339CB0BE5}" srcId="{EAF3A25A-81EF-49AF-81B1-30EF68FB7AB7}" destId="{A6EBF3D3-11B1-43A3-AD14-45AF5EB709F6}" srcOrd="3" destOrd="0" parTransId="{3675377D-E8A0-44BB-9915-9EE1C0797BF4}" sibTransId="{C18A2533-F0E9-4BAD-AD19-15399BB55191}"/>
    <dgm:cxn modelId="{56EBD29B-FF1A-4726-A64C-FB8C1617CF66}" type="presOf" srcId="{5BAEE4CF-57F6-43A6-963E-0777668DFBC7}" destId="{C361DD18-4617-40D1-8224-38A90C536755}" srcOrd="0" destOrd="0" presId="urn:microsoft.com/office/officeart/2005/8/layout/list1"/>
    <dgm:cxn modelId="{20F9B9A7-9AC9-437B-951E-509D6A368C79}" type="presOf" srcId="{7D6165D2-D18F-406B-88F2-6E5C539E6B67}" destId="{83329FA4-B851-43D9-AE3B-E61F6D2707C3}" srcOrd="0" destOrd="2" presId="urn:microsoft.com/office/officeart/2005/8/layout/list1"/>
    <dgm:cxn modelId="{D5414FAD-9C44-4390-9532-8CDB1D9DABB7}" srcId="{EAF3A25A-81EF-49AF-81B1-30EF68FB7AB7}" destId="{0D78B858-AE8B-4D7B-BE2D-18A757559A87}" srcOrd="4" destOrd="0" parTransId="{F0CE6C70-F44F-4C15-83AE-A9439432C3BD}" sibTransId="{CEC15B41-CA1F-497A-8D37-9E0556928872}"/>
    <dgm:cxn modelId="{F0D033B7-32B5-4BA8-8106-1472DCB08124}" srcId="{EAF3A25A-81EF-49AF-81B1-30EF68FB7AB7}" destId="{619CA1DC-ED01-4891-BF8C-BF81C817C0F6}" srcOrd="1" destOrd="0" parTransId="{70D150D1-AFDD-418F-AD69-1F31B8AC2E03}" sibTransId="{49E0B6C0-99ED-48E2-8485-9FC4B4A0E212}"/>
    <dgm:cxn modelId="{827930C0-B8C6-4684-AD39-99207B59F6F4}" type="presOf" srcId="{9DA38304-FF6D-4AF2-9B22-B7864B1D28D1}" destId="{83329FA4-B851-43D9-AE3B-E61F6D2707C3}" srcOrd="0" destOrd="5" presId="urn:microsoft.com/office/officeart/2005/8/layout/list1"/>
    <dgm:cxn modelId="{EFA442C4-4396-47BA-A3E2-D2567FEBFF10}" srcId="{94D34A9E-C6F2-4544-9EBE-59A66BD8B253}" destId="{11A3252D-1714-400E-90CF-B645E5A1B8DE}" srcOrd="1" destOrd="0" parTransId="{F57ADE0E-3418-4406-AEEF-CCABF7397376}" sibTransId="{15026CD6-90EA-4F96-9E0F-1DCEFBD2D51B}"/>
    <dgm:cxn modelId="{36CBFCC7-2E3C-40C1-870C-2CC4F3387761}" srcId="{12E785AA-0939-441D-B5B2-3D2103FDF10C}" destId="{8533CA83-71D0-4FBB-B73B-3813DD45ECE4}" srcOrd="0" destOrd="0" parTransId="{C9885B99-14A0-4E37-9E6A-4B6AEC95B002}" sibTransId="{81C223E6-E385-4240-9434-119E593E236F}"/>
    <dgm:cxn modelId="{CAE812CB-5D87-4914-A7D6-45FA823A339A}" type="presOf" srcId="{619CA1DC-ED01-4891-BF8C-BF81C817C0F6}" destId="{83329FA4-B851-43D9-AE3B-E61F6D2707C3}" srcOrd="0" destOrd="1" presId="urn:microsoft.com/office/officeart/2005/8/layout/list1"/>
    <dgm:cxn modelId="{9F0668CF-FF91-4D4E-BEAC-11B6BFC1A7DB}" srcId="{94D34A9E-C6F2-4544-9EBE-59A66BD8B253}" destId="{7EFE57A9-CAD2-446D-AE97-71871EFB9140}" srcOrd="2" destOrd="0" parTransId="{BE856264-E7E6-42C6-80C0-A50914C21905}" sibTransId="{47C359F4-1601-4C5A-A9D7-06A4317585E1}"/>
    <dgm:cxn modelId="{8A7C0DD9-B7CF-4719-99DA-C5E8D6358F4E}" type="presOf" srcId="{7EFE57A9-CAD2-446D-AE97-71871EFB9140}" destId="{C361DD18-4617-40D1-8224-38A90C536755}" srcOrd="0" destOrd="2" presId="urn:microsoft.com/office/officeart/2005/8/layout/list1"/>
    <dgm:cxn modelId="{9DFDB4DD-91C1-4F82-B168-C521877E2F83}" type="presOf" srcId="{12E785AA-0939-441D-B5B2-3D2103FDF10C}" destId="{0D986D2F-E0C2-4322-9B6A-470C1B644C7C}" srcOrd="0" destOrd="0" presId="urn:microsoft.com/office/officeart/2005/8/layout/list1"/>
    <dgm:cxn modelId="{A7EBA4E2-AB3A-4934-BD78-D9CF6D709559}" type="presOf" srcId="{0D78B858-AE8B-4D7B-BE2D-18A757559A87}" destId="{83329FA4-B851-43D9-AE3B-E61F6D2707C3}" srcOrd="0" destOrd="4" presId="urn:microsoft.com/office/officeart/2005/8/layout/list1"/>
    <dgm:cxn modelId="{312D25D0-930C-432F-929F-702608DA0716}" type="presParOf" srcId="{96DB0F96-796F-4F3B-A630-02A24B2EAD00}" destId="{309D8803-D428-4FD0-8E3A-7B3037701B77}" srcOrd="0" destOrd="0" presId="urn:microsoft.com/office/officeart/2005/8/layout/list1"/>
    <dgm:cxn modelId="{922738DF-5179-4581-BD53-F13FAE67ED60}" type="presParOf" srcId="{309D8803-D428-4FD0-8E3A-7B3037701B77}" destId="{0D986D2F-E0C2-4322-9B6A-470C1B644C7C}" srcOrd="0" destOrd="0" presId="urn:microsoft.com/office/officeart/2005/8/layout/list1"/>
    <dgm:cxn modelId="{E2AC3D34-6B67-4017-AD9F-DE8D2F003D4F}" type="presParOf" srcId="{309D8803-D428-4FD0-8E3A-7B3037701B77}" destId="{19A809F6-A695-46E4-BD2F-60D7D8E16EC0}" srcOrd="1" destOrd="0" presId="urn:microsoft.com/office/officeart/2005/8/layout/list1"/>
    <dgm:cxn modelId="{EC7C1585-ABCC-45BF-B2C6-266F62A4C94A}" type="presParOf" srcId="{96DB0F96-796F-4F3B-A630-02A24B2EAD00}" destId="{E495E392-60A7-4660-9B1E-947FC7948D5B}" srcOrd="1" destOrd="0" presId="urn:microsoft.com/office/officeart/2005/8/layout/list1"/>
    <dgm:cxn modelId="{3A174B6C-AAF0-43AD-BE9E-F250B352D69B}" type="presParOf" srcId="{96DB0F96-796F-4F3B-A630-02A24B2EAD00}" destId="{1B1B2294-307C-40B1-99B0-3FEFAF6A82C9}" srcOrd="2" destOrd="0" presId="urn:microsoft.com/office/officeart/2005/8/layout/list1"/>
    <dgm:cxn modelId="{59D211DA-47EC-45A5-91E8-4D8209EBE9A3}" type="presParOf" srcId="{96DB0F96-796F-4F3B-A630-02A24B2EAD00}" destId="{88828F4C-7799-4E94-A670-DE70B1D8F00E}" srcOrd="3" destOrd="0" presId="urn:microsoft.com/office/officeart/2005/8/layout/list1"/>
    <dgm:cxn modelId="{89100A3D-FFDF-424C-BE2F-A53488AF9AE1}" type="presParOf" srcId="{96DB0F96-796F-4F3B-A630-02A24B2EAD00}" destId="{95625115-3DA0-41B3-9153-639F98EB7D47}" srcOrd="4" destOrd="0" presId="urn:microsoft.com/office/officeart/2005/8/layout/list1"/>
    <dgm:cxn modelId="{F15D62A4-E7E0-4D00-AFF4-B0ADBEF776A7}" type="presParOf" srcId="{95625115-3DA0-41B3-9153-639F98EB7D47}" destId="{78A271BC-0CA3-43CE-85F5-2F94129B0FDC}" srcOrd="0" destOrd="0" presId="urn:microsoft.com/office/officeart/2005/8/layout/list1"/>
    <dgm:cxn modelId="{93C4BA43-43D7-4FDD-BB24-9E03ED34F519}" type="presParOf" srcId="{95625115-3DA0-41B3-9153-639F98EB7D47}" destId="{EF5CEA19-0CB1-44B5-BC6B-DAE577C6D2D3}" srcOrd="1" destOrd="0" presId="urn:microsoft.com/office/officeart/2005/8/layout/list1"/>
    <dgm:cxn modelId="{46C78BE6-211F-40C1-BB96-615F534AF995}" type="presParOf" srcId="{96DB0F96-796F-4F3B-A630-02A24B2EAD00}" destId="{7696BDAB-AFFC-4A4A-A8E1-3B894276CB70}" srcOrd="5" destOrd="0" presId="urn:microsoft.com/office/officeart/2005/8/layout/list1"/>
    <dgm:cxn modelId="{93BFDD83-A817-4DD7-A610-F60ED51ECF19}" type="presParOf" srcId="{96DB0F96-796F-4F3B-A630-02A24B2EAD00}" destId="{C361DD18-4617-40D1-8224-38A90C536755}" srcOrd="6" destOrd="0" presId="urn:microsoft.com/office/officeart/2005/8/layout/list1"/>
    <dgm:cxn modelId="{D5147A82-48C3-462A-AAB9-0C8EAB3A5B4C}" type="presParOf" srcId="{96DB0F96-796F-4F3B-A630-02A24B2EAD00}" destId="{6F7FB339-2400-480E-BB1C-56D912C3B066}" srcOrd="7" destOrd="0" presId="urn:microsoft.com/office/officeart/2005/8/layout/list1"/>
    <dgm:cxn modelId="{DA31B075-BA6B-4655-B634-4E64B91CE922}" type="presParOf" srcId="{96DB0F96-796F-4F3B-A630-02A24B2EAD00}" destId="{9A4CB1F5-2EED-41D9-BC7C-6E8D29A045A0}" srcOrd="8" destOrd="0" presId="urn:microsoft.com/office/officeart/2005/8/layout/list1"/>
    <dgm:cxn modelId="{4251BF89-3D98-4404-AD9C-31D4601D516B}" type="presParOf" srcId="{9A4CB1F5-2EED-41D9-BC7C-6E8D29A045A0}" destId="{83C96AC8-65CC-40B1-A3AF-5FFB0DB530EB}" srcOrd="0" destOrd="0" presId="urn:microsoft.com/office/officeart/2005/8/layout/list1"/>
    <dgm:cxn modelId="{8D9735CE-B21F-4E19-BC72-05AF38D24A95}" type="presParOf" srcId="{9A4CB1F5-2EED-41D9-BC7C-6E8D29A045A0}" destId="{D444784F-267E-4CC0-A66E-1D159119BF6E}" srcOrd="1" destOrd="0" presId="urn:microsoft.com/office/officeart/2005/8/layout/list1"/>
    <dgm:cxn modelId="{7F028C07-02E9-48EF-BFC1-F02DB835BAFD}" type="presParOf" srcId="{96DB0F96-796F-4F3B-A630-02A24B2EAD00}" destId="{F70D0318-F83A-4E3D-97FC-98941E1EC4DA}" srcOrd="9" destOrd="0" presId="urn:microsoft.com/office/officeart/2005/8/layout/list1"/>
    <dgm:cxn modelId="{646CEB8D-EE85-410D-9ECB-DE02C24498D4}" type="presParOf" srcId="{96DB0F96-796F-4F3B-A630-02A24B2EAD00}" destId="{83329FA4-B851-43D9-AE3B-E61F6D2707C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6909E5-1E79-486A-B3BC-30FF6A68818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E633E3FA-4EF8-42B6-ACD1-AD546A9142AD}" type="pres">
      <dgm:prSet presAssocID="{E36909E5-1E79-486A-B3BC-30FF6A688186}" presName="linear" presStyleCnt="0">
        <dgm:presLayoutVars>
          <dgm:animLvl val="lvl"/>
          <dgm:resizeHandles val="exact"/>
        </dgm:presLayoutVars>
      </dgm:prSet>
      <dgm:spPr/>
    </dgm:pt>
  </dgm:ptLst>
  <dgm:cxnLst>
    <dgm:cxn modelId="{1CD0C0B8-657B-4F67-994B-18DE85BDE7F4}" type="presOf" srcId="{E36909E5-1E79-486A-B3BC-30FF6A688186}" destId="{E633E3FA-4EF8-42B6-ACD1-AD546A9142A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B2294-307C-40B1-99B0-3FEFAF6A82C9}">
      <dsp:nvSpPr>
        <dsp:cNvPr id="0" name=""/>
        <dsp:cNvSpPr/>
      </dsp:nvSpPr>
      <dsp:spPr>
        <a:xfrm>
          <a:off x="0" y="265203"/>
          <a:ext cx="11083925" cy="75757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0236" tIns="270764" rIns="860236" bIns="92456" numCol="1" spcCol="1270" anchor="t" anchorCtr="0">
          <a:noAutofit/>
        </a:bodyPr>
        <a:lstStyle/>
        <a:p>
          <a:pPr marL="114300" lvl="1" indent="-114300" algn="l" defTabSz="577850">
            <a:lnSpc>
              <a:spcPct val="90000"/>
            </a:lnSpc>
            <a:spcBef>
              <a:spcPct val="0"/>
            </a:spcBef>
            <a:spcAft>
              <a:spcPct val="15000"/>
            </a:spcAft>
            <a:buChar char="•"/>
          </a:pPr>
          <a:r>
            <a:rPr lang="en-US" sz="1300" b="0" i="0" u="none" kern="1200" dirty="0"/>
            <a:t>Roadway vs. Pedestrian Bridges </a:t>
          </a:r>
          <a:r>
            <a:rPr lang="en-US" sz="1300" b="0" i="0" kern="1200" dirty="0"/>
            <a:t> </a:t>
          </a:r>
          <a:endParaRPr lang="en-US" sz="1300" kern="1200" dirty="0"/>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dirty="0"/>
            <a:t>Public vs. Private Bridges</a:t>
          </a:r>
          <a:r>
            <a:rPr lang="en-US" sz="1300" b="0" i="0" kern="1200" dirty="0"/>
            <a:t> </a:t>
          </a:r>
        </a:p>
      </dsp:txBody>
      <dsp:txXfrm>
        <a:off x="0" y="265203"/>
        <a:ext cx="11083925" cy="757575"/>
      </dsp:txXfrm>
    </dsp:sp>
    <dsp:sp modelId="{19A809F6-A695-46E4-BD2F-60D7D8E16EC0}">
      <dsp:nvSpPr>
        <dsp:cNvPr id="0" name=""/>
        <dsp:cNvSpPr/>
      </dsp:nvSpPr>
      <dsp:spPr>
        <a:xfrm>
          <a:off x="554196" y="73323"/>
          <a:ext cx="7758747" cy="3837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262" tIns="0" rIns="293262" bIns="0" numCol="1" spcCol="1270" anchor="ctr" anchorCtr="0">
          <a:noAutofit/>
        </a:bodyPr>
        <a:lstStyle/>
        <a:p>
          <a:pPr marL="0" lvl="0" indent="0" algn="l" defTabSz="577850">
            <a:lnSpc>
              <a:spcPct val="90000"/>
            </a:lnSpc>
            <a:spcBef>
              <a:spcPct val="0"/>
            </a:spcBef>
            <a:spcAft>
              <a:spcPct val="35000"/>
            </a:spcAft>
            <a:buNone/>
          </a:pPr>
          <a:r>
            <a:rPr lang="en-US" sz="1300" kern="1200" dirty="0"/>
            <a:t>I</a:t>
          </a:r>
          <a:r>
            <a:rPr lang="en-US" sz="1300" b="0" i="0" u="none" kern="1200" dirty="0"/>
            <a:t>ntroduction of Bridges within FDOT ROW </a:t>
          </a:r>
          <a:r>
            <a:rPr lang="en-US" sz="1300" b="0" i="0" kern="1200" dirty="0"/>
            <a:t> </a:t>
          </a:r>
          <a:endParaRPr lang="en-US" sz="1300" kern="1200" dirty="0"/>
        </a:p>
      </dsp:txBody>
      <dsp:txXfrm>
        <a:off x="572930" y="92057"/>
        <a:ext cx="7721279" cy="346292"/>
      </dsp:txXfrm>
    </dsp:sp>
    <dsp:sp modelId="{C361DD18-4617-40D1-8224-38A90C536755}">
      <dsp:nvSpPr>
        <dsp:cNvPr id="0" name=""/>
        <dsp:cNvSpPr/>
      </dsp:nvSpPr>
      <dsp:spPr>
        <a:xfrm>
          <a:off x="0" y="1284858"/>
          <a:ext cx="11083925" cy="96232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0236" tIns="270764" rIns="86023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Roadway</a:t>
          </a:r>
        </a:p>
        <a:p>
          <a:pPr marL="114300" lvl="1" indent="-114300" algn="l" defTabSz="577850">
            <a:lnSpc>
              <a:spcPct val="90000"/>
            </a:lnSpc>
            <a:spcBef>
              <a:spcPct val="0"/>
            </a:spcBef>
            <a:spcAft>
              <a:spcPct val="15000"/>
            </a:spcAft>
            <a:buChar char="•"/>
          </a:pPr>
          <a:r>
            <a:rPr lang="en-US" sz="1300" kern="1200" dirty="0"/>
            <a:t>Pedestrian</a:t>
          </a:r>
        </a:p>
        <a:p>
          <a:pPr marL="114300" lvl="1" indent="-114300" algn="l" defTabSz="577850">
            <a:lnSpc>
              <a:spcPct val="90000"/>
            </a:lnSpc>
            <a:spcBef>
              <a:spcPct val="0"/>
            </a:spcBef>
            <a:spcAft>
              <a:spcPct val="15000"/>
            </a:spcAft>
            <a:buChar char="•"/>
          </a:pPr>
          <a:r>
            <a:rPr lang="en-US" sz="1300" kern="1200" dirty="0"/>
            <a:t>Railroad/Light Rail Transit</a:t>
          </a:r>
        </a:p>
      </dsp:txBody>
      <dsp:txXfrm>
        <a:off x="0" y="1284858"/>
        <a:ext cx="11083925" cy="962325"/>
      </dsp:txXfrm>
    </dsp:sp>
    <dsp:sp modelId="{EF5CEA19-0CB1-44B5-BC6B-DAE577C6D2D3}">
      <dsp:nvSpPr>
        <dsp:cNvPr id="0" name=""/>
        <dsp:cNvSpPr/>
      </dsp:nvSpPr>
      <dsp:spPr>
        <a:xfrm>
          <a:off x="554196" y="1092979"/>
          <a:ext cx="7758747" cy="3837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262" tIns="0" rIns="293262" bIns="0" numCol="1" spcCol="1270" anchor="ctr" anchorCtr="0">
          <a:noAutofit/>
        </a:bodyPr>
        <a:lstStyle/>
        <a:p>
          <a:pPr marL="0" lvl="0" indent="0" algn="l" defTabSz="577850">
            <a:lnSpc>
              <a:spcPct val="90000"/>
            </a:lnSpc>
            <a:spcBef>
              <a:spcPct val="0"/>
            </a:spcBef>
            <a:spcAft>
              <a:spcPct val="35000"/>
            </a:spcAft>
            <a:buNone/>
          </a:pPr>
          <a:r>
            <a:rPr lang="en-US" sz="1300" b="0" i="0" kern="1200" dirty="0"/>
            <a:t>Presentation of recent public &amp; private bridges</a:t>
          </a:r>
          <a:endParaRPr lang="en-US" sz="1300" kern="1200" dirty="0"/>
        </a:p>
      </dsp:txBody>
      <dsp:txXfrm>
        <a:off x="572930" y="1111713"/>
        <a:ext cx="7721279" cy="346292"/>
      </dsp:txXfrm>
    </dsp:sp>
    <dsp:sp modelId="{83329FA4-B851-43D9-AE3B-E61F6D2707C3}">
      <dsp:nvSpPr>
        <dsp:cNvPr id="0" name=""/>
        <dsp:cNvSpPr/>
      </dsp:nvSpPr>
      <dsp:spPr>
        <a:xfrm>
          <a:off x="0" y="2509264"/>
          <a:ext cx="11083925" cy="1965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0236" tIns="270764" rIns="860236" bIns="92456" numCol="1" spcCol="1270" anchor="t" anchorCtr="0">
          <a:noAutofit/>
        </a:bodyPr>
        <a:lstStyle/>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dirty="0"/>
            <a:t>Design Review: Introduce items such as submittals, review process (duration), applicable standards, manuals, specifications, requirements.  Highlight policy changes.  Define Cat 1 &amp; 2 structures per FDM. </a:t>
          </a:r>
          <a:r>
            <a:rPr lang="en-US" sz="1300" b="0" i="0" kern="1200" dirty="0"/>
            <a:t> </a:t>
          </a:r>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dirty="0"/>
            <a:t>Use &amp; occupancy Agreements: Describe the type of agreement and what will be typically included. This is created by FDOT General Counsel Office and coordinated with the lessee representatives</a:t>
          </a:r>
          <a:r>
            <a:rPr lang="en-US" sz="1300" b="0" i="0" kern="1200" dirty="0"/>
            <a:t> </a:t>
          </a:r>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dirty="0"/>
            <a:t>Construction Permit: Describe how this process goes and the typical language and requirements included in this document</a:t>
          </a:r>
          <a:r>
            <a:rPr lang="en-US" sz="1300" b="0" i="0" kern="1200" dirty="0"/>
            <a:t> </a:t>
          </a:r>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dirty="0"/>
            <a:t>Construction Phase: Typical requirements during construction ( this will be included on the permit)</a:t>
          </a:r>
          <a:r>
            <a:rPr lang="en-US" sz="1300" b="0" i="0" kern="1200" dirty="0"/>
            <a:t> </a:t>
          </a:r>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dirty="0"/>
            <a:t>Post Construction Requirements (Typical requirements for inspection and maintenance)</a:t>
          </a:r>
          <a:r>
            <a:rPr lang="en-US" sz="1300" b="0" i="0" kern="1200" dirty="0"/>
            <a:t> </a:t>
          </a:r>
        </a:p>
      </dsp:txBody>
      <dsp:txXfrm>
        <a:off x="0" y="2509264"/>
        <a:ext cx="11083925" cy="1965600"/>
      </dsp:txXfrm>
    </dsp:sp>
    <dsp:sp modelId="{D444784F-267E-4CC0-A66E-1D159119BF6E}">
      <dsp:nvSpPr>
        <dsp:cNvPr id="0" name=""/>
        <dsp:cNvSpPr/>
      </dsp:nvSpPr>
      <dsp:spPr>
        <a:xfrm>
          <a:off x="554196" y="2317384"/>
          <a:ext cx="7758747" cy="3837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262" tIns="0" rIns="293262" bIns="0" numCol="1" spcCol="1270" anchor="ctr" anchorCtr="0">
          <a:noAutofit/>
        </a:bodyPr>
        <a:lstStyle/>
        <a:p>
          <a:pPr marL="0" lvl="0" indent="0" algn="l" defTabSz="577850">
            <a:lnSpc>
              <a:spcPct val="90000"/>
            </a:lnSpc>
            <a:spcBef>
              <a:spcPct val="0"/>
            </a:spcBef>
            <a:spcAft>
              <a:spcPct val="35000"/>
            </a:spcAft>
            <a:buNone/>
          </a:pPr>
          <a:r>
            <a:rPr lang="en-US" sz="1300" b="0" i="0" kern="1200" dirty="0"/>
            <a:t>Introduction of the current FDOT process/phasing</a:t>
          </a:r>
          <a:endParaRPr lang="en-US" sz="1300" kern="1200" dirty="0"/>
        </a:p>
      </dsp:txBody>
      <dsp:txXfrm>
        <a:off x="572930" y="2336118"/>
        <a:ext cx="7721279" cy="3462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B8B65A-D69F-C26C-B67E-036EF77BF1F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2B9064-AE57-427F-E5AF-71DE7D52FE6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D8190EA-5EEC-4300-B6AE-D9734C6C648E}" type="datetimeFigureOut">
              <a:rPr lang="en-US" smtClean="0"/>
              <a:t>6/3/2024</a:t>
            </a:fld>
            <a:endParaRPr lang="en-US" dirty="0"/>
          </a:p>
        </p:txBody>
      </p:sp>
      <p:sp>
        <p:nvSpPr>
          <p:cNvPr id="4" name="Footer Placeholder 3">
            <a:extLst>
              <a:ext uri="{FF2B5EF4-FFF2-40B4-BE49-F238E27FC236}">
                <a16:creationId xmlns:a16="http://schemas.microsoft.com/office/drawing/2014/main" id="{8186157A-CEB9-B0FC-3A49-BE950AEAD6F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9CA0-A57D-42D7-A625-56C22D0FA7C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AFF3A6F-DEFA-45E0-9496-BEE7C2C6F3D0}" type="slidenum">
              <a:rPr lang="en-US" smtClean="0"/>
              <a:t>‹#›</a:t>
            </a:fld>
            <a:endParaRPr lang="en-US" dirty="0"/>
          </a:p>
        </p:txBody>
      </p:sp>
    </p:spTree>
    <p:extLst>
      <p:ext uri="{BB962C8B-B14F-4D97-AF65-F5344CB8AC3E}">
        <p14:creationId xmlns:p14="http://schemas.microsoft.com/office/powerpoint/2010/main" val="140600222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3T13:15:21.15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72,'16'-1,"1"-1,-1 0,0-2,17-5,-16 4,0 1,-1 1,30-3,-6 5,64-10,-72 5,9-1,44-3,-73 9,1 1,-1 1,0 0,1 0,-1 1,0 1,0 0,12 5,-6-3,0 0,0-1,0-1,1 0,-1-2,1 0,29-3,-24 1,-1 1,0 0,1 2,25 6,-20-1,7 3,0-2,0-1,1-2,45 1,409-7,-460 4,-20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3T13:15:27.14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41,'0'2,"1"0,-1 0,1 0,0 0,0 0,0 0,0 0,0 0,0-1,0 1,1 0,-1-1,1 1,-1-1,1 0,0 1,-1-1,1 0,0 0,0 0,0 0,0 0,2 0,48 14,-6-7,-35-6,0 0,1 0,-1-1,0 0,1-1,-1 0,1-1,11-2,11-3,0 2,1 2,69 3,39-2,-91-7,19-1,-55 7,1 1,-1-2,31-9,-30 7,0 1,0 1,29-3,111-11,-103 18,-24 1,-1-2,1-1,0-1,32-8,-29 5,0 1,-1 1,1 2,45 5,4-2,26-4,117 5,-159 5,-35-4,47 2,-55-5,0 0,0 2,0 1,36 11,-51-13,16 3,47 4,-6-2,-34-3,-1-2,50-3,-58-1,1 2,0 0,-1 1,1 2,-1 0,28 8,-31-6,1-1,-1-1,1 0,0-1,27-2,22 2,-7 6,32 1,-72-8,-16-1,0 1,1-1,-1 0,0 0,0-1,0 1,0-1,0-1,0 1,0-1,0 0,8-5,-5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87ADD9-2083-264C-A652-8D52D02F7E72}" type="datetimeFigureOut">
              <a:rPr lang="en-US" smtClean="0"/>
              <a:t>6/3/2024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locations </a:t>
            </a:r>
          </a:p>
        </p:txBody>
      </p:sp>
      <p:sp>
        <p:nvSpPr>
          <p:cNvPr id="4" name="Slide Number Placeholder 3"/>
          <p:cNvSpPr>
            <a:spLocks noGrp="1"/>
          </p:cNvSpPr>
          <p:nvPr>
            <p:ph type="sldNum" sz="quarter" idx="5"/>
          </p:nvPr>
        </p:nvSpPr>
        <p:spPr/>
        <p:txBody>
          <a:bodyPr/>
          <a:lstStyle/>
          <a:p>
            <a:fld id="{F97DC217-DF71-1A49-B3EA-559F1F43B0FF}" type="slidenum">
              <a:rPr lang="en-US" smtClean="0"/>
              <a:t>14</a:t>
            </a:fld>
            <a:endParaRPr lang="en-US" dirty="0"/>
          </a:p>
        </p:txBody>
      </p:sp>
    </p:spTree>
    <p:extLst>
      <p:ext uri="{BB962C8B-B14F-4D97-AF65-F5344CB8AC3E}">
        <p14:creationId xmlns:p14="http://schemas.microsoft.com/office/powerpoint/2010/main" val="11265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Sunny Isles evolution.  Initially enclosure framework was to be structural.  </a:t>
            </a:r>
          </a:p>
        </p:txBody>
      </p:sp>
      <p:sp>
        <p:nvSpPr>
          <p:cNvPr id="4" name="Slide Number Placeholder 3"/>
          <p:cNvSpPr>
            <a:spLocks noGrp="1"/>
          </p:cNvSpPr>
          <p:nvPr>
            <p:ph type="sldNum" sz="quarter" idx="5"/>
          </p:nvPr>
        </p:nvSpPr>
        <p:spPr/>
        <p:txBody>
          <a:bodyPr/>
          <a:lstStyle/>
          <a:p>
            <a:fld id="{F97DC217-DF71-1A49-B3EA-559F1F43B0FF}" type="slidenum">
              <a:rPr lang="en-US" smtClean="0"/>
              <a:t>15</a:t>
            </a:fld>
            <a:endParaRPr lang="en-US" dirty="0"/>
          </a:p>
        </p:txBody>
      </p:sp>
    </p:spTree>
    <p:extLst>
      <p:ext uri="{BB962C8B-B14F-4D97-AF65-F5344CB8AC3E}">
        <p14:creationId xmlns:p14="http://schemas.microsoft.com/office/powerpoint/2010/main" val="2557396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 adequate structural capacity of existing structures being connect.  </a:t>
            </a:r>
          </a:p>
        </p:txBody>
      </p:sp>
      <p:sp>
        <p:nvSpPr>
          <p:cNvPr id="4" name="Slide Number Placeholder 3"/>
          <p:cNvSpPr>
            <a:spLocks noGrp="1"/>
          </p:cNvSpPr>
          <p:nvPr>
            <p:ph type="sldNum" sz="quarter" idx="5"/>
          </p:nvPr>
        </p:nvSpPr>
        <p:spPr/>
        <p:txBody>
          <a:bodyPr/>
          <a:lstStyle/>
          <a:p>
            <a:fld id="{F97DC217-DF71-1A49-B3EA-559F1F43B0FF}" type="slidenum">
              <a:rPr lang="en-US" smtClean="0"/>
              <a:t>16</a:t>
            </a:fld>
            <a:endParaRPr lang="en-US" dirty="0"/>
          </a:p>
        </p:txBody>
      </p:sp>
    </p:spTree>
    <p:extLst>
      <p:ext uri="{BB962C8B-B14F-4D97-AF65-F5344CB8AC3E}">
        <p14:creationId xmlns:p14="http://schemas.microsoft.com/office/powerpoint/2010/main" val="3767562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17</a:t>
            </a:fld>
            <a:endParaRPr lang="en-US" dirty="0"/>
          </a:p>
        </p:txBody>
      </p:sp>
    </p:spTree>
    <p:extLst>
      <p:ext uri="{BB962C8B-B14F-4D97-AF65-F5344CB8AC3E}">
        <p14:creationId xmlns:p14="http://schemas.microsoft.com/office/powerpoint/2010/main" val="258730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Colonial Ave Orlando &amp; Brightline/Aventura Mall.  </a:t>
            </a:r>
          </a:p>
        </p:txBody>
      </p:sp>
      <p:sp>
        <p:nvSpPr>
          <p:cNvPr id="4" name="Slide Number Placeholder 3"/>
          <p:cNvSpPr>
            <a:spLocks noGrp="1"/>
          </p:cNvSpPr>
          <p:nvPr>
            <p:ph type="sldNum" sz="quarter" idx="5"/>
          </p:nvPr>
        </p:nvSpPr>
        <p:spPr/>
        <p:txBody>
          <a:bodyPr/>
          <a:lstStyle/>
          <a:p>
            <a:fld id="{F97DC217-DF71-1A49-B3EA-559F1F43B0FF}" type="slidenum">
              <a:rPr lang="en-US" smtClean="0"/>
              <a:t>18</a:t>
            </a:fld>
            <a:endParaRPr lang="en-US" dirty="0"/>
          </a:p>
        </p:txBody>
      </p:sp>
    </p:spTree>
    <p:extLst>
      <p:ext uri="{BB962C8B-B14F-4D97-AF65-F5344CB8AC3E}">
        <p14:creationId xmlns:p14="http://schemas.microsoft.com/office/powerpoint/2010/main" val="23540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of Miami Beach at MacArthur Causeway.</a:t>
            </a:r>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dirty="0"/>
          </a:p>
        </p:txBody>
      </p:sp>
    </p:spTree>
    <p:extLst>
      <p:ext uri="{BB962C8B-B14F-4D97-AF65-F5344CB8AC3E}">
        <p14:creationId xmlns:p14="http://schemas.microsoft.com/office/powerpoint/2010/main" val="609675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Brightling jack-and-bore tunnel &amp; Miami Beach </a:t>
            </a:r>
          </a:p>
        </p:txBody>
      </p:sp>
      <p:sp>
        <p:nvSpPr>
          <p:cNvPr id="4" name="Slide Number Placeholder 3"/>
          <p:cNvSpPr>
            <a:spLocks noGrp="1"/>
          </p:cNvSpPr>
          <p:nvPr>
            <p:ph type="sldNum" sz="quarter" idx="5"/>
          </p:nvPr>
        </p:nvSpPr>
        <p:spPr/>
        <p:txBody>
          <a:bodyPr/>
          <a:lstStyle/>
          <a:p>
            <a:fld id="{F97DC217-DF71-1A49-B3EA-559F1F43B0FF}" type="slidenum">
              <a:rPr lang="en-US" smtClean="0"/>
              <a:t>20</a:t>
            </a:fld>
            <a:endParaRPr lang="en-US" dirty="0"/>
          </a:p>
        </p:txBody>
      </p:sp>
    </p:spTree>
    <p:extLst>
      <p:ext uri="{BB962C8B-B14F-4D97-AF65-F5344CB8AC3E}">
        <p14:creationId xmlns:p14="http://schemas.microsoft.com/office/powerpoint/2010/main" val="579897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meeting it will be discussed the process and timeline for the project. It is important to have this meeting very early in the project to avoid delays.</a:t>
            </a:r>
          </a:p>
          <a:p>
            <a:r>
              <a:rPr lang="en-US" dirty="0"/>
              <a:t>The meeting should be attended by the key staff that will communicate with FDOT.</a:t>
            </a:r>
          </a:p>
          <a:p>
            <a:r>
              <a:rPr lang="en-US" dirty="0"/>
              <a:t>Each District will designate a FDOT PM to lead the Plans Review Phase</a:t>
            </a:r>
          </a:p>
          <a:p>
            <a:r>
              <a:rPr lang="en-US" dirty="0"/>
              <a:t>Also, the District Permit Engineer will attend this meeting and provide guidance for the permit process</a:t>
            </a:r>
          </a:p>
          <a:p>
            <a:r>
              <a:rPr lang="en-US" dirty="0"/>
              <a:t>Other offices such as Design, Traffic Operations, Maintenance and Construction should participate.</a:t>
            </a:r>
          </a:p>
        </p:txBody>
      </p:sp>
      <p:sp>
        <p:nvSpPr>
          <p:cNvPr id="4" name="Slide Number Placeholder 3"/>
          <p:cNvSpPr>
            <a:spLocks noGrp="1"/>
          </p:cNvSpPr>
          <p:nvPr>
            <p:ph type="sldNum" sz="quarter" idx="5"/>
          </p:nvPr>
        </p:nvSpPr>
        <p:spPr/>
        <p:txBody>
          <a:bodyPr/>
          <a:lstStyle/>
          <a:p>
            <a:fld id="{F97DC217-DF71-1A49-B3EA-559F1F43B0FF}" type="slidenum">
              <a:rPr lang="en-US" smtClean="0"/>
              <a:t>22</a:t>
            </a:fld>
            <a:endParaRPr lang="en-US" dirty="0"/>
          </a:p>
        </p:txBody>
      </p:sp>
    </p:spTree>
    <p:extLst>
      <p:ext uri="{BB962C8B-B14F-4D97-AF65-F5344CB8AC3E}">
        <p14:creationId xmlns:p14="http://schemas.microsoft.com/office/powerpoint/2010/main" val="1625181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Documents are interrelated.  Documents that pertain to non-department bridge include.  </a:t>
            </a:r>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dirty="0"/>
          </a:p>
        </p:txBody>
      </p:sp>
    </p:spTree>
    <p:extLst>
      <p:ext uri="{BB962C8B-B14F-4D97-AF65-F5344CB8AC3E}">
        <p14:creationId xmlns:p14="http://schemas.microsoft.com/office/powerpoint/2010/main" val="2886659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is a crossing, whether a pedestrian or roadway bridge’s first and foremost function is safe conveyance. </a:t>
            </a:r>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375112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dirty="0"/>
          </a:p>
        </p:txBody>
      </p:sp>
    </p:spTree>
    <p:extLst>
      <p:ext uri="{BB962C8B-B14F-4D97-AF65-F5344CB8AC3E}">
        <p14:creationId xmlns:p14="http://schemas.microsoft.com/office/powerpoint/2010/main" val="296339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 relatively new FDM requirement for prequalified firms for ped bridges, previously firms only had to meet the experience requirements of FAC 14-75. What was happening is that developers would assume their “go to” architecture/engineering firm could get prequalified and would not submit the resumes until well into design which put the Department in an awkward position. Plus, requiring prequalified firms helped with getting firms with some level of familiarity with Department processes and procedures. </a:t>
            </a:r>
          </a:p>
          <a:p>
            <a:r>
              <a:rPr lang="en-US" dirty="0"/>
              <a:t>Getting plans at 90+% completion for first time can result in re-work that could be avoided through early coordination with CO and District Maintenance</a:t>
            </a:r>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1521466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jumping into the various policy document…..</a:t>
            </a:r>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3270929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 thing to remember is all sections of FDM and the SM are to be assumed to pertain to non-Department bridges unless specifically modified.</a:t>
            </a:r>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3756005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20___ requirement was that designer had to meet same experience requirement as prequalified firm in relevant FS 14-75 Work Type.  Note that prefabricated trusses meeting these requirements are classified as Cat 1 structures and do not require CO review. </a:t>
            </a:r>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dirty="0"/>
          </a:p>
        </p:txBody>
      </p:sp>
    </p:spTree>
    <p:extLst>
      <p:ext uri="{BB962C8B-B14F-4D97-AF65-F5344CB8AC3E}">
        <p14:creationId xmlns:p14="http://schemas.microsoft.com/office/powerpoint/2010/main" val="2556593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the 2023 FDM, requirement was that designer had to meet same experience requirement as prequalified firm in relevant FS 14-75 Work Type.  Note that prefabricated trusses meeting these equirements are classified as Cat 1 structures and do not require CO review. </a:t>
            </a:r>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4134089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bridges do not meet prefabricated truss criteria. </a:t>
            </a:r>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dirty="0"/>
          </a:p>
        </p:txBody>
      </p:sp>
    </p:spTree>
    <p:extLst>
      <p:ext uri="{BB962C8B-B14F-4D97-AF65-F5344CB8AC3E}">
        <p14:creationId xmlns:p14="http://schemas.microsoft.com/office/powerpoint/2010/main" val="604655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bridges do not meet prefabricated truss criteria. </a:t>
            </a:r>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dirty="0"/>
          </a:p>
        </p:txBody>
      </p:sp>
    </p:spTree>
    <p:extLst>
      <p:ext uri="{BB962C8B-B14F-4D97-AF65-F5344CB8AC3E}">
        <p14:creationId xmlns:p14="http://schemas.microsoft.com/office/powerpoint/2010/main" val="1777981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redundancy factors does not default in a non-redundant structures becoming redundant. Note that 4.1A.3’s reference to 10.2 does not over-ride need to get SDO approval for 2-girder structures. This is a relatively new change with further guidance forthcoming in next release. </a:t>
            </a:r>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dirty="0"/>
          </a:p>
        </p:txBody>
      </p:sp>
    </p:spTree>
    <p:extLst>
      <p:ext uri="{BB962C8B-B14F-4D97-AF65-F5344CB8AC3E}">
        <p14:creationId xmlns:p14="http://schemas.microsoft.com/office/powerpoint/2010/main" val="1479736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redundancy factors does not default in a non-redundant structures becoming redundant. </a:t>
            </a:r>
          </a:p>
        </p:txBody>
      </p:sp>
      <p:sp>
        <p:nvSpPr>
          <p:cNvPr id="4" name="Slide Number Placeholder 3"/>
          <p:cNvSpPr>
            <a:spLocks noGrp="1"/>
          </p:cNvSpPr>
          <p:nvPr>
            <p:ph type="sldNum" sz="quarter" idx="5"/>
          </p:nvPr>
        </p:nvSpPr>
        <p:spPr/>
        <p:txBody>
          <a:bodyPr/>
          <a:lstStyle/>
          <a:p>
            <a:fld id="{F97DC217-DF71-1A49-B3EA-559F1F43B0FF}" type="slidenum">
              <a:rPr lang="en-US" smtClean="0"/>
              <a:t>35</a:t>
            </a:fld>
            <a:endParaRPr lang="en-US" dirty="0"/>
          </a:p>
        </p:txBody>
      </p:sp>
    </p:spTree>
    <p:extLst>
      <p:ext uri="{BB962C8B-B14F-4D97-AF65-F5344CB8AC3E}">
        <p14:creationId xmlns:p14="http://schemas.microsoft.com/office/powerpoint/2010/main" val="3117619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36</a:t>
            </a:fld>
            <a:endParaRPr lang="en-US" dirty="0"/>
          </a:p>
        </p:txBody>
      </p:sp>
    </p:spTree>
    <p:extLst>
      <p:ext uri="{BB962C8B-B14F-4D97-AF65-F5344CB8AC3E}">
        <p14:creationId xmlns:p14="http://schemas.microsoft.com/office/powerpoint/2010/main" val="81173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Highlights a variety of different crossing types across the state. </a:t>
            </a:r>
          </a:p>
        </p:txBody>
      </p:sp>
      <p:sp>
        <p:nvSpPr>
          <p:cNvPr id="4" name="Slide Number Placeholder 3"/>
          <p:cNvSpPr>
            <a:spLocks noGrp="1"/>
          </p:cNvSpPr>
          <p:nvPr>
            <p:ph type="sldNum" sz="quarter" idx="5"/>
          </p:nvPr>
        </p:nvSpPr>
        <p:spPr/>
        <p:txBody>
          <a:bodyPr/>
          <a:lstStyle/>
          <a:p>
            <a:fld id="{F97DC217-DF71-1A49-B3EA-559F1F43B0FF}" type="slidenum">
              <a:rPr lang="en-US" smtClean="0"/>
              <a:t>7</a:t>
            </a:fld>
            <a:endParaRPr lang="en-US" dirty="0"/>
          </a:p>
        </p:txBody>
      </p:sp>
    </p:spTree>
    <p:extLst>
      <p:ext uri="{BB962C8B-B14F-4D97-AF65-F5344CB8AC3E}">
        <p14:creationId xmlns:p14="http://schemas.microsoft.com/office/powerpoint/2010/main" val="2316958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37</a:t>
            </a:fld>
            <a:endParaRPr lang="en-US" dirty="0"/>
          </a:p>
        </p:txBody>
      </p:sp>
    </p:spTree>
    <p:extLst>
      <p:ext uri="{BB962C8B-B14F-4D97-AF65-F5344CB8AC3E}">
        <p14:creationId xmlns:p14="http://schemas.microsoft.com/office/powerpoint/2010/main" val="3926576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commonly get plans not meeting all Department criteria.  When omission are pointed out in review, we routinely get request to waive our criteria.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38</a:t>
            </a:fld>
            <a:endParaRPr lang="en-US" dirty="0"/>
          </a:p>
        </p:txBody>
      </p:sp>
    </p:spTree>
    <p:extLst>
      <p:ext uri="{BB962C8B-B14F-4D97-AF65-F5344CB8AC3E}">
        <p14:creationId xmlns:p14="http://schemas.microsoft.com/office/powerpoint/2010/main" val="407473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Counsel Office with the help from other FDOT offices will prepare a Use &amp; Occupancy Agreement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Arial" panose="020B0604020202020204" pitchFamily="34" charset="0"/>
              </a:rPr>
              <a:t>Coordination with the Department’s Right-of-Way Office is required to effectuate the necessary agreement(s) to allow for the operation and maintenance of the proposed bridge 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Arial" panose="020B0604020202020204" pitchFamily="34" charset="0"/>
              </a:rPr>
              <a:t>A legal description and parcel sketch along with the final approved plans must be submitted by the applicant to initiate development of the required agreement(s).</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39</a:t>
            </a:fld>
            <a:endParaRPr lang="en-US" dirty="0"/>
          </a:p>
        </p:txBody>
      </p:sp>
    </p:spTree>
    <p:extLst>
      <p:ext uri="{BB962C8B-B14F-4D97-AF65-F5344CB8AC3E}">
        <p14:creationId xmlns:p14="http://schemas.microsoft.com/office/powerpoint/2010/main" val="1840804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 Counsel Office with the help from other FDOT offices will prepare a Use &amp; Occupancy Agreement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Arial" panose="020B0604020202020204" pitchFamily="34" charset="0"/>
              </a:rPr>
              <a:t>Coordination with the Department’s Right-of-Way Office is required to effectuate the necessary agreement(s) to allow for the operation and maintenance of the proposed bridge 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Arial" panose="020B0604020202020204" pitchFamily="34" charset="0"/>
              </a:rPr>
              <a:t>A legal description and parcel sketch along with the final approved plans must be submitted by the applicant to initiate development of the required agreement(s).</a:t>
            </a: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40</a:t>
            </a:fld>
            <a:endParaRPr lang="en-US" dirty="0"/>
          </a:p>
        </p:txBody>
      </p:sp>
    </p:spTree>
    <p:extLst>
      <p:ext uri="{BB962C8B-B14F-4D97-AF65-F5344CB8AC3E}">
        <p14:creationId xmlns:p14="http://schemas.microsoft.com/office/powerpoint/2010/main" val="1087946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After completion of all plan phase reviews and resolution of all outstanding comments, a construction Agreement will be required prior to commencing any work. Information on the process for obtaining a construction agreement can be found on the Department’s One Stop Permitting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EAEEF1"/>
                </a:highlight>
                <a:latin typeface="Helvetica Neue"/>
              </a:rPr>
              <a:t>Florida Statutes allows us 90 days to approve or deny a permit. Our goal for all permit types is to complete our review in no more than 30 days.</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42</a:t>
            </a:fld>
            <a:endParaRPr lang="en-US" dirty="0"/>
          </a:p>
        </p:txBody>
      </p:sp>
    </p:spTree>
    <p:extLst>
      <p:ext uri="{BB962C8B-B14F-4D97-AF65-F5344CB8AC3E}">
        <p14:creationId xmlns:p14="http://schemas.microsoft.com/office/powerpoint/2010/main" val="210429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45</a:t>
            </a:fld>
            <a:endParaRPr lang="en-US" dirty="0"/>
          </a:p>
        </p:txBody>
      </p:sp>
    </p:spTree>
    <p:extLst>
      <p:ext uri="{BB962C8B-B14F-4D97-AF65-F5344CB8AC3E}">
        <p14:creationId xmlns:p14="http://schemas.microsoft.com/office/powerpoint/2010/main" val="443272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is we recently had a private pedestrian bridge where the owner thought they could fabricate (not just assemble) literally on the side of the road! As such we thought it important to review the fabrications and materials requirements managed by the State Materials Office. </a:t>
            </a:r>
          </a:p>
        </p:txBody>
      </p:sp>
      <p:sp>
        <p:nvSpPr>
          <p:cNvPr id="4" name="Slide Number Placeholder 3"/>
          <p:cNvSpPr>
            <a:spLocks noGrp="1"/>
          </p:cNvSpPr>
          <p:nvPr>
            <p:ph type="sldNum" sz="quarter" idx="5"/>
          </p:nvPr>
        </p:nvSpPr>
        <p:spPr/>
        <p:txBody>
          <a:bodyPr/>
          <a:lstStyle/>
          <a:p>
            <a:fld id="{55E1E976-2930-4F0C-8310-03D3328C6043}" type="slidenum">
              <a:rPr lang="en-US" smtClean="0"/>
              <a:t>46</a:t>
            </a:fld>
            <a:endParaRPr lang="en-US" dirty="0"/>
          </a:p>
        </p:txBody>
      </p:sp>
    </p:spTree>
    <p:extLst>
      <p:ext uri="{BB962C8B-B14F-4D97-AF65-F5344CB8AC3E}">
        <p14:creationId xmlns:p14="http://schemas.microsoft.com/office/powerpoint/2010/main" val="1521710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52</a:t>
            </a:fld>
            <a:endParaRPr lang="en-US" dirty="0"/>
          </a:p>
        </p:txBody>
      </p:sp>
    </p:spTree>
    <p:extLst>
      <p:ext uri="{BB962C8B-B14F-4D97-AF65-F5344CB8AC3E}">
        <p14:creationId xmlns:p14="http://schemas.microsoft.com/office/powerpoint/2010/main" val="1795717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53</a:t>
            </a:fld>
            <a:endParaRPr lang="en-US" dirty="0"/>
          </a:p>
        </p:txBody>
      </p:sp>
    </p:spTree>
    <p:extLst>
      <p:ext uri="{BB962C8B-B14F-4D97-AF65-F5344CB8AC3E}">
        <p14:creationId xmlns:p14="http://schemas.microsoft.com/office/powerpoint/2010/main" val="2394449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 would be along the line of guideline document developed by District 6</a:t>
            </a:r>
          </a:p>
        </p:txBody>
      </p:sp>
      <p:sp>
        <p:nvSpPr>
          <p:cNvPr id="4" name="Slide Number Placeholder 3"/>
          <p:cNvSpPr>
            <a:spLocks noGrp="1"/>
          </p:cNvSpPr>
          <p:nvPr>
            <p:ph type="sldNum" sz="quarter" idx="5"/>
          </p:nvPr>
        </p:nvSpPr>
        <p:spPr/>
        <p:txBody>
          <a:bodyPr/>
          <a:lstStyle/>
          <a:p>
            <a:fld id="{F97DC217-DF71-1A49-B3EA-559F1F43B0FF}" type="slidenum">
              <a:rPr lang="en-US" smtClean="0"/>
              <a:t>54</a:t>
            </a:fld>
            <a:endParaRPr lang="en-US" dirty="0"/>
          </a:p>
        </p:txBody>
      </p:sp>
    </p:spTree>
    <p:extLst>
      <p:ext uri="{BB962C8B-B14F-4D97-AF65-F5344CB8AC3E}">
        <p14:creationId xmlns:p14="http://schemas.microsoft.com/office/powerpoint/2010/main" val="258965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177828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may seem complicated and burdensome but hopefully this presentation has provided some insight as to reasoning behind it. </a:t>
            </a:r>
          </a:p>
        </p:txBody>
      </p:sp>
      <p:sp>
        <p:nvSpPr>
          <p:cNvPr id="4" name="Slide Number Placeholder 3"/>
          <p:cNvSpPr>
            <a:spLocks noGrp="1"/>
          </p:cNvSpPr>
          <p:nvPr>
            <p:ph type="sldNum" sz="quarter" idx="5"/>
          </p:nvPr>
        </p:nvSpPr>
        <p:spPr/>
        <p:txBody>
          <a:bodyPr/>
          <a:lstStyle/>
          <a:p>
            <a:fld id="{F97DC217-DF71-1A49-B3EA-559F1F43B0FF}" type="slidenum">
              <a:rPr lang="en-US" smtClean="0"/>
              <a:t>55</a:t>
            </a:fld>
            <a:endParaRPr lang="en-US" dirty="0"/>
          </a:p>
        </p:txBody>
      </p:sp>
    </p:spTree>
    <p:extLst>
      <p:ext uri="{BB962C8B-B14F-4D97-AF65-F5344CB8AC3E}">
        <p14:creationId xmlns:p14="http://schemas.microsoft.com/office/powerpoint/2010/main" val="3630285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may seem complicated and burdensome but hopefully this presentation has provided some insight as to reasoning behind it. </a:t>
            </a:r>
          </a:p>
        </p:txBody>
      </p:sp>
      <p:sp>
        <p:nvSpPr>
          <p:cNvPr id="4" name="Slide Number Placeholder 3"/>
          <p:cNvSpPr>
            <a:spLocks noGrp="1"/>
          </p:cNvSpPr>
          <p:nvPr>
            <p:ph type="sldNum" sz="quarter" idx="5"/>
          </p:nvPr>
        </p:nvSpPr>
        <p:spPr/>
        <p:txBody>
          <a:bodyPr/>
          <a:lstStyle/>
          <a:p>
            <a:fld id="{F97DC217-DF71-1A49-B3EA-559F1F43B0FF}" type="slidenum">
              <a:rPr lang="en-US" smtClean="0"/>
              <a:t>56</a:t>
            </a:fld>
            <a:endParaRPr lang="en-US" dirty="0"/>
          </a:p>
        </p:txBody>
      </p:sp>
    </p:spTree>
    <p:extLst>
      <p:ext uri="{BB962C8B-B14F-4D97-AF65-F5344CB8AC3E}">
        <p14:creationId xmlns:p14="http://schemas.microsoft.com/office/powerpoint/2010/main" val="2559849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63E053C6-B952-4475-A469-25E6098BDBBB}" type="slidenum">
              <a:rPr lang="en-US">
                <a:solidFill>
                  <a:prstClr val="black"/>
                </a:solidFill>
                <a:latin typeface="Calibri"/>
              </a:rPr>
              <a:pPr defTabSz="931774">
                <a:defRPr/>
              </a:pPr>
              <a:t>58</a:t>
            </a:fld>
            <a:endParaRPr lang="en-US" dirty="0">
              <a:solidFill>
                <a:prstClr val="black"/>
              </a:solidFill>
              <a:latin typeface="Calibri"/>
            </a:endParaRPr>
          </a:p>
        </p:txBody>
      </p:sp>
    </p:spTree>
    <p:extLst>
      <p:ext uri="{BB962C8B-B14F-4D97-AF65-F5344CB8AC3E}">
        <p14:creationId xmlns:p14="http://schemas.microsoft.com/office/powerpoint/2010/main" val="14583724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59</a:t>
            </a:fld>
            <a:endParaRPr lang="en-US" dirty="0"/>
          </a:p>
        </p:txBody>
      </p:sp>
    </p:spTree>
    <p:extLst>
      <p:ext uri="{BB962C8B-B14F-4D97-AF65-F5344CB8AC3E}">
        <p14:creationId xmlns:p14="http://schemas.microsoft.com/office/powerpoint/2010/main" val="358596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dirty="0"/>
          </a:p>
        </p:txBody>
      </p:sp>
    </p:spTree>
    <p:extLst>
      <p:ext uri="{BB962C8B-B14F-4D97-AF65-F5344CB8AC3E}">
        <p14:creationId xmlns:p14="http://schemas.microsoft.com/office/powerpoint/2010/main" val="140421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requires connectivity through alternate means of mobility.</a:t>
            </a:r>
          </a:p>
        </p:txBody>
      </p:sp>
      <p:sp>
        <p:nvSpPr>
          <p:cNvPr id="4" name="Slide Number Placeholder 3"/>
          <p:cNvSpPr>
            <a:spLocks noGrp="1"/>
          </p:cNvSpPr>
          <p:nvPr>
            <p:ph type="sldNum" sz="quarter" idx="5"/>
          </p:nvPr>
        </p:nvSpPr>
        <p:spPr/>
        <p:txBody>
          <a:bodyPr/>
          <a:lstStyle/>
          <a:p>
            <a:fld id="{F97DC217-DF71-1A49-B3EA-559F1F43B0FF}" type="slidenum">
              <a:rPr lang="en-US" smtClean="0"/>
              <a:t>10</a:t>
            </a:fld>
            <a:endParaRPr lang="en-US" dirty="0"/>
          </a:p>
        </p:txBody>
      </p:sp>
    </p:spTree>
    <p:extLst>
      <p:ext uri="{BB962C8B-B14F-4D97-AF65-F5344CB8AC3E}">
        <p14:creationId xmlns:p14="http://schemas.microsoft.com/office/powerpoint/2010/main" val="290760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Coconut Cove Bridge, St. Lucie County.  Over A-1-A and FEC tracks.  3-sided culverts are a typical roadway underpass option as are these examples from the Villages. </a:t>
            </a:r>
          </a:p>
        </p:txBody>
      </p:sp>
      <p:sp>
        <p:nvSpPr>
          <p:cNvPr id="4" name="Slide Number Placeholder 3"/>
          <p:cNvSpPr>
            <a:spLocks noGrp="1"/>
          </p:cNvSpPr>
          <p:nvPr>
            <p:ph type="sldNum" sz="quarter" idx="5"/>
          </p:nvPr>
        </p:nvSpPr>
        <p:spPr/>
        <p:txBody>
          <a:bodyPr/>
          <a:lstStyle/>
          <a:p>
            <a:fld id="{F97DC217-DF71-1A49-B3EA-559F1F43B0FF}" type="slidenum">
              <a:rPr lang="en-US" smtClean="0"/>
              <a:t>11</a:t>
            </a:fld>
            <a:endParaRPr lang="en-US" dirty="0"/>
          </a:p>
        </p:txBody>
      </p:sp>
    </p:spTree>
    <p:extLst>
      <p:ext uri="{BB962C8B-B14F-4D97-AF65-F5344CB8AC3E}">
        <p14:creationId xmlns:p14="http://schemas.microsoft.com/office/powerpoint/2010/main" val="255245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aesthetics and complications.  We are seeing increased emphasis on aesthetics to almost an “arms-race” level.</a:t>
            </a:r>
          </a:p>
        </p:txBody>
      </p:sp>
      <p:sp>
        <p:nvSpPr>
          <p:cNvPr id="4" name="Slide Number Placeholder 3"/>
          <p:cNvSpPr>
            <a:spLocks noGrp="1"/>
          </p:cNvSpPr>
          <p:nvPr>
            <p:ph type="sldNum" sz="quarter" idx="5"/>
          </p:nvPr>
        </p:nvSpPr>
        <p:spPr/>
        <p:txBody>
          <a:bodyPr/>
          <a:lstStyle/>
          <a:p>
            <a:fld id="{F97DC217-DF71-1A49-B3EA-559F1F43B0FF}" type="slidenum">
              <a:rPr lang="en-US" smtClean="0"/>
              <a:t>12</a:t>
            </a:fld>
            <a:endParaRPr lang="en-US" dirty="0"/>
          </a:p>
        </p:txBody>
      </p:sp>
    </p:spTree>
    <p:extLst>
      <p:ext uri="{BB962C8B-B14F-4D97-AF65-F5344CB8AC3E}">
        <p14:creationId xmlns:p14="http://schemas.microsoft.com/office/powerpoint/2010/main" val="276694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Ludlam Trail</a:t>
            </a:r>
          </a:p>
        </p:txBody>
      </p:sp>
      <p:sp>
        <p:nvSpPr>
          <p:cNvPr id="4" name="Slide Number Placeholder 3"/>
          <p:cNvSpPr>
            <a:spLocks noGrp="1"/>
          </p:cNvSpPr>
          <p:nvPr>
            <p:ph type="sldNum" sz="quarter" idx="5"/>
          </p:nvPr>
        </p:nvSpPr>
        <p:spPr/>
        <p:txBody>
          <a:bodyPr/>
          <a:lstStyle/>
          <a:p>
            <a:fld id="{F97DC217-DF71-1A49-B3EA-559F1F43B0FF}" type="slidenum">
              <a:rPr lang="en-US" smtClean="0"/>
              <a:t>13</a:t>
            </a:fld>
            <a:endParaRPr lang="en-US" dirty="0"/>
          </a:p>
        </p:txBody>
      </p:sp>
    </p:spTree>
    <p:extLst>
      <p:ext uri="{BB962C8B-B14F-4D97-AF65-F5344CB8AC3E}">
        <p14:creationId xmlns:p14="http://schemas.microsoft.com/office/powerpoint/2010/main" val="3116247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E76A8C-F1FD-63E7-4D1E-5F3C2F63D77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a:t>Click to edit Title </a:t>
            </a:r>
          </a:p>
        </p:txBody>
      </p:sp>
      <p:sp>
        <p:nvSpPr>
          <p:cNvPr id="8" name="Content Placeholder 2">
            <a:extLst>
              <a:ext uri="{FF2B5EF4-FFF2-40B4-BE49-F238E27FC236}">
                <a16:creationId xmlns:a16="http://schemas.microsoft.com/office/drawing/2014/main" id="{AECB17AE-0708-4E66-8D99-676A5B3BF455}"/>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291649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a:t>Click to edit Title </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6/3/2024</a:t>
            </a:fld>
            <a:endParaRPr lang="en-US" dirty="0"/>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dirty="0"/>
          </a:p>
        </p:txBody>
      </p:sp>
      <p:sp>
        <p:nvSpPr>
          <p:cNvPr id="8" name="Content Placeholder 2">
            <a:extLst>
              <a:ext uri="{FF2B5EF4-FFF2-40B4-BE49-F238E27FC236}">
                <a16:creationId xmlns:a16="http://schemas.microsoft.com/office/drawing/2014/main" id="{7C265EAF-33B5-8A13-A548-441301D0E89B}"/>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a:p>
        </p:txBody>
      </p:sp>
    </p:spTree>
    <p:extLst>
      <p:ext uri="{BB962C8B-B14F-4D97-AF65-F5344CB8AC3E}">
        <p14:creationId xmlns:p14="http://schemas.microsoft.com/office/powerpoint/2010/main" val="213338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5EFAC-14CE-4816-A918-5FDAB2487408}"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7CFCD1-25E1-464E-B3DA-9D38F62C2642}" type="slidenum">
              <a:rPr lang="en-US" smtClean="0"/>
              <a:t>‹#›</a:t>
            </a:fld>
            <a:endParaRPr lang="en-US" dirty="0"/>
          </a:p>
        </p:txBody>
      </p:sp>
    </p:spTree>
    <p:extLst>
      <p:ext uri="{BB962C8B-B14F-4D97-AF65-F5344CB8AC3E}">
        <p14:creationId xmlns:p14="http://schemas.microsoft.com/office/powerpoint/2010/main" val="262739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45EFAC-14CE-4816-A918-5FDAB2487408}"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7CFCD1-25E1-464E-B3DA-9D38F62C2642}" type="slidenum">
              <a:rPr lang="en-US" smtClean="0"/>
              <a:t>‹#›</a:t>
            </a:fld>
            <a:endParaRPr lang="en-US" dirty="0"/>
          </a:p>
        </p:txBody>
      </p:sp>
    </p:spTree>
    <p:extLst>
      <p:ext uri="{BB962C8B-B14F-4D97-AF65-F5344CB8AC3E}">
        <p14:creationId xmlns:p14="http://schemas.microsoft.com/office/powerpoint/2010/main" val="248227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DF5E1-D68E-446F-9C91-54EE4003165F}" type="datetimeFigureOut">
              <a:rPr lang="en-US" smtClean="0"/>
              <a:t>6/3/2024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4962E4-5945-45F6-A81C-09E5DBBC7974}" type="slidenum">
              <a:rPr lang="en-US" smtClean="0"/>
              <a:t>‹#›</a:t>
            </a:fld>
            <a:endParaRPr lang="en-US" dirty="0"/>
          </a:p>
        </p:txBody>
      </p:sp>
    </p:spTree>
    <p:extLst>
      <p:ext uri="{BB962C8B-B14F-4D97-AF65-F5344CB8AC3E}">
        <p14:creationId xmlns:p14="http://schemas.microsoft.com/office/powerpoint/2010/main" val="20026575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
        <p:nvSpPr>
          <p:cNvPr id="18" name="Rectangle 17">
            <a:extLst>
              <a:ext uri="{FF2B5EF4-FFF2-40B4-BE49-F238E27FC236}">
                <a16:creationId xmlns:a16="http://schemas.microsoft.com/office/drawing/2014/main" id="{5CEB4FE3-3D9A-B1E3-B7A5-4EE730D8D629}"/>
              </a:ext>
            </a:extLst>
          </p:cNvPr>
          <p:cNvSpPr/>
          <p:nvPr userDrawn="1"/>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5BAEB442-687A-C37C-D42F-B9F2AC2A2C80}"/>
              </a:ext>
            </a:extLst>
          </p:cNvPr>
          <p:cNvSpPr txBox="1">
            <a:spLocks/>
          </p:cNvSpPr>
          <p:nvPr userDrawn="1"/>
        </p:nvSpPr>
        <p:spPr>
          <a:xfrm>
            <a:off x="381000" y="64515"/>
            <a:ext cx="11430000" cy="1097280"/>
          </a:xfrm>
          <a:prstGeom prst="rect">
            <a:avLst/>
          </a:prstGeom>
        </p:spPr>
        <p:txBody>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814D32F-27F1-AAF4-D259-773C0E06EEF3}"/>
              </a:ext>
            </a:extLst>
          </p:cNvPr>
          <p:cNvPicPr>
            <a:picLocks noChangeAspect="1"/>
          </p:cNvPicPr>
          <p:nvPr userDrawn="1"/>
        </p:nvPicPr>
        <p:blipFill>
          <a:blip r:embed="rId7"/>
          <a:stretch>
            <a:fillRect/>
          </a:stretch>
        </p:blipFill>
        <p:spPr>
          <a:xfrm>
            <a:off x="10084441" y="6068959"/>
            <a:ext cx="1961933" cy="413238"/>
          </a:xfrm>
          <a:prstGeom prst="rect">
            <a:avLst/>
          </a:prstGeom>
        </p:spPr>
      </p:pic>
      <p:sp>
        <p:nvSpPr>
          <p:cNvPr id="21" name="Rectangle 20">
            <a:extLst>
              <a:ext uri="{FF2B5EF4-FFF2-40B4-BE49-F238E27FC236}">
                <a16:creationId xmlns:a16="http://schemas.microsoft.com/office/drawing/2014/main" id="{93E5FB4E-5B15-4F79-9E1B-C672F701E1E7}"/>
              </a:ext>
            </a:extLst>
          </p:cNvPr>
          <p:cNvSpPr/>
          <p:nvPr userDrawn="1"/>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0F53720-2610-707C-9C92-A9A8235E9D45}"/>
              </a:ext>
            </a:extLst>
          </p:cNvPr>
          <p:cNvSpPr/>
          <p:nvPr userDrawn="1"/>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8">
            <a:extLst>
              <a:ext uri="{FF2B5EF4-FFF2-40B4-BE49-F238E27FC236}">
                <a16:creationId xmlns:a16="http://schemas.microsoft.com/office/drawing/2014/main" id="{326ECDE9-1A01-4DF7-B390-55A5A873EF7F}"/>
              </a:ext>
            </a:extLst>
          </p:cNvPr>
          <p:cNvSpPr txBox="1">
            <a:spLocks/>
          </p:cNvSpPr>
          <p:nvPr userDrawn="1"/>
        </p:nvSpPr>
        <p:spPr>
          <a:xfrm>
            <a:off x="381000" y="92641"/>
            <a:ext cx="6617525" cy="1133669"/>
          </a:xfrm>
          <a:prstGeom prst="rect">
            <a:avLst/>
          </a:prstGeom>
        </p:spPr>
        <p:txBody>
          <a:bodyPr>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83" r:id="rId4"/>
    <p:sldLayoutId id="2147483684" r:id="rId5"/>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21.png"/><Relationship Id="rId5" Type="http://schemas.openxmlformats.org/officeDocument/2006/relationships/diagramQuickStyle" Target="../diagrams/quickStyle6.xml"/><Relationship Id="rId10" Type="http://schemas.openxmlformats.org/officeDocument/2006/relationships/image" Target="../media/image20.png"/><Relationship Id="rId4" Type="http://schemas.openxmlformats.org/officeDocument/2006/relationships/diagramLayout" Target="../diagrams/layout6.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2.pn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24.png"/><Relationship Id="rId4" Type="http://schemas.openxmlformats.org/officeDocument/2006/relationships/diagramData" Target="../diagrams/data7.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27.png"/><Relationship Id="rId4" Type="http://schemas.openxmlformats.org/officeDocument/2006/relationships/diagramLayout" Target="../diagrams/layout8.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3.png"/><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35.png"/><Relationship Id="rId4" Type="http://schemas.openxmlformats.org/officeDocument/2006/relationships/diagramData" Target="../diagrams/data9.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image" Target="../media/image45.png"/><Relationship Id="rId5" Type="http://schemas.openxmlformats.org/officeDocument/2006/relationships/diagramQuickStyle" Target="../diagrams/quickStyle13.xml"/><Relationship Id="rId10" Type="http://schemas.openxmlformats.org/officeDocument/2006/relationships/image" Target="../media/image44.png"/><Relationship Id="rId4" Type="http://schemas.openxmlformats.org/officeDocument/2006/relationships/diagramLayout" Target="../diagrams/layout13.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image" Target="../media/image49.png"/><Relationship Id="rId5" Type="http://schemas.openxmlformats.org/officeDocument/2006/relationships/diagramQuickStyle" Target="../diagrams/quickStyle14.xml"/><Relationship Id="rId10" Type="http://schemas.openxmlformats.org/officeDocument/2006/relationships/image" Target="../media/image48.png"/><Relationship Id="rId4" Type="http://schemas.openxmlformats.org/officeDocument/2006/relationships/diagramLayout" Target="../diagrams/layout14.xm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cid:image005.jpg@01D958EE.BAF3543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osp.fdot.gov/#/hom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customXml" Target="../ink/ink2.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hyperlink" Target="https://www.fdot.gov/materials/structural/fieldoperations/commericalinspection/structural-steel-metals-coatings-timber-audit-program" TargetMode="External"/><Relationship Id="rId2" Type="http://schemas.openxmlformats.org/officeDocument/2006/relationships/hyperlink" Target="https://mac.fdot.gov/smoreports"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0.png"/><Relationship Id="rId5" Type="http://schemas.openxmlformats.org/officeDocument/2006/relationships/diagramQuickStyle" Target="../diagrams/quickStyle2.xml"/><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diagramLayout" Target="../diagrams/layout2.xml"/><Relationship Id="rId9" Type="http://schemas.openxmlformats.org/officeDocument/2006/relationships/image" Target="../media/image8.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6ADAE8-3412-29C8-3373-1717DBFACAE5}"/>
              </a:ext>
            </a:extLst>
          </p:cNvPr>
          <p:cNvGrpSpPr/>
          <p:nvPr/>
        </p:nvGrpSpPr>
        <p:grpSpPr>
          <a:xfrm>
            <a:off x="0" y="0"/>
            <a:ext cx="12192000" cy="6858000"/>
            <a:chOff x="0" y="0"/>
            <a:chExt cx="12192000" cy="6858000"/>
          </a:xfrm>
        </p:grpSpPr>
        <p:pic>
          <p:nvPicPr>
            <p:cNvPr id="10" name="Picture 9" descr="A white card with a circular design&#10;&#10;Description automatically generated">
              <a:extLst>
                <a:ext uri="{FF2B5EF4-FFF2-40B4-BE49-F238E27FC236}">
                  <a16:creationId xmlns:a16="http://schemas.microsoft.com/office/drawing/2014/main" id="{51BCE59A-33E4-9E71-E22B-F2A3598F2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1F9D9FD-B3A0-050B-A47C-4C335E66E7FF}"/>
                </a:ext>
              </a:extLst>
            </p:cNvPr>
            <p:cNvPicPr>
              <a:picLocks noChangeAspect="1"/>
            </p:cNvPicPr>
            <p:nvPr/>
          </p:nvPicPr>
          <p:blipFill>
            <a:blip r:embed="rId4"/>
            <a:stretch>
              <a:fillRect/>
            </a:stretch>
          </p:blipFill>
          <p:spPr>
            <a:xfrm>
              <a:off x="10507287" y="6019728"/>
              <a:ext cx="1181991" cy="637348"/>
            </a:xfrm>
            <a:prstGeom prst="rect">
              <a:avLst/>
            </a:prstGeom>
          </p:spPr>
        </p:pic>
      </p:grpSp>
      <p:sp>
        <p:nvSpPr>
          <p:cNvPr id="12" name="Title 18">
            <a:extLst>
              <a:ext uri="{FF2B5EF4-FFF2-40B4-BE49-F238E27FC236}">
                <a16:creationId xmlns:a16="http://schemas.microsoft.com/office/drawing/2014/main" id="{BC502D6C-08C1-4659-0FD5-84DEE92B6B5F}"/>
              </a:ext>
            </a:extLst>
          </p:cNvPr>
          <p:cNvSpPr txBox="1">
            <a:spLocks/>
          </p:cNvSpPr>
          <p:nvPr/>
        </p:nvSpPr>
        <p:spPr>
          <a:xfrm>
            <a:off x="4690753" y="1997396"/>
            <a:ext cx="6998525" cy="1133669"/>
          </a:xfrm>
          <a:prstGeom prst="rect">
            <a:avLst/>
          </a:prstGeom>
        </p:spPr>
        <p:txBody>
          <a:bodyP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800" dirty="0">
                <a:effectLst/>
                <a:latin typeface="Arial" panose="020B0604020202020204" pitchFamily="34" charset="0"/>
                <a:ea typeface="Aptos" panose="020B0004020202020204" pitchFamily="34" charset="0"/>
              </a:rPr>
              <a:t>Non-Department Bridges over State ROW/Pedestrian Bridges</a:t>
            </a:r>
            <a:endParaRPr lang="en-US" sz="4800" b="1" dirty="0">
              <a:latin typeface="Aptos Display"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5721A4D-36EA-B596-B753-8BF83B3BC5EC}"/>
              </a:ext>
            </a:extLst>
          </p:cNvPr>
          <p:cNvSpPr txBox="1"/>
          <p:nvPr/>
        </p:nvSpPr>
        <p:spPr>
          <a:xfrm>
            <a:off x="4690752" y="5468913"/>
            <a:ext cx="7233517" cy="461666"/>
          </a:xfrm>
          <a:prstGeom prst="rect">
            <a:avLst/>
          </a:prstGeom>
          <a:noFill/>
        </p:spPr>
        <p:txBody>
          <a:bodyPr wrap="square" rtlCol="0">
            <a:spAutoFit/>
          </a:bodyPr>
          <a:lstStyle/>
          <a:p>
            <a:r>
              <a:rPr lang="en-US" sz="2400" dirty="0">
                <a:latin typeface="Aptos" panose="020B0004020202020204" pitchFamily="34" charset="0"/>
              </a:rPr>
              <a:t>District 6 Maintenance &amp; SDO Plans Review Group</a:t>
            </a:r>
          </a:p>
        </p:txBody>
      </p:sp>
      <p:sp>
        <p:nvSpPr>
          <p:cNvPr id="14" name="TextBox 13">
            <a:extLst>
              <a:ext uri="{FF2B5EF4-FFF2-40B4-BE49-F238E27FC236}">
                <a16:creationId xmlns:a16="http://schemas.microsoft.com/office/drawing/2014/main" id="{9996C78C-A9C1-DBE6-897A-25F7E172B73C}"/>
              </a:ext>
            </a:extLst>
          </p:cNvPr>
          <p:cNvSpPr txBox="1"/>
          <p:nvPr/>
        </p:nvSpPr>
        <p:spPr>
          <a:xfrm>
            <a:off x="4690752" y="4897628"/>
            <a:ext cx="6998525" cy="461665"/>
          </a:xfrm>
          <a:prstGeom prst="rect">
            <a:avLst/>
          </a:prstGeom>
          <a:noFill/>
        </p:spPr>
        <p:txBody>
          <a:bodyPr wrap="square" rtlCol="0">
            <a:spAutoFit/>
          </a:bodyPr>
          <a:lstStyle/>
          <a:p>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Pablo J. Orozco, P.E. &amp; Darren K. Lucas, P.E.</a:t>
            </a:r>
            <a:endParaRPr lang="en-US" sz="2400" dirty="0">
              <a:latin typeface="Aptos" panose="020B0004020202020204" pitchFamily="34" charset="0"/>
            </a:endParaRP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latin typeface="Aptos Display"/>
                <a:cs typeface="Arial"/>
              </a:rPr>
              <a:t> </a:t>
            </a:r>
            <a:r>
              <a:rPr lang="en-US" b="0" i="0" u="none" dirty="0"/>
              <a:t>Recent Public and Private Bridges</a:t>
            </a:r>
            <a:endParaRPr lang="en-US" dirty="0">
              <a:latin typeface="Aptos Display"/>
              <a:cs typeface="Arial"/>
            </a:endParaRPr>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boat, outdoor, different&#10;&#10;Description automatically generated">
            <a:extLst>
              <a:ext uri="{FF2B5EF4-FFF2-40B4-BE49-F238E27FC236}">
                <a16:creationId xmlns:a16="http://schemas.microsoft.com/office/drawing/2014/main" id="{7DDEF417-A5F8-6504-D356-8F393F4868DC}"/>
              </a:ext>
            </a:extLst>
          </p:cNvPr>
          <p:cNvPicPr>
            <a:picLocks noChangeAspect="1"/>
          </p:cNvPicPr>
          <p:nvPr/>
        </p:nvPicPr>
        <p:blipFill>
          <a:blip r:embed="rId8"/>
          <a:stretch>
            <a:fillRect/>
          </a:stretch>
        </p:blipFill>
        <p:spPr>
          <a:xfrm>
            <a:off x="1111122" y="1343816"/>
            <a:ext cx="8854144" cy="5040051"/>
          </a:xfrm>
          <a:prstGeom prst="rect">
            <a:avLst/>
          </a:prstGeom>
        </p:spPr>
      </p:pic>
      <p:sp>
        <p:nvSpPr>
          <p:cNvPr id="6" name="TextBox 5">
            <a:extLst>
              <a:ext uri="{FF2B5EF4-FFF2-40B4-BE49-F238E27FC236}">
                <a16:creationId xmlns:a16="http://schemas.microsoft.com/office/drawing/2014/main" id="{CE053337-D221-E0E1-6CD0-172C3FA42487}"/>
              </a:ext>
            </a:extLst>
          </p:cNvPr>
          <p:cNvSpPr txBox="1"/>
          <p:nvPr/>
        </p:nvSpPr>
        <p:spPr>
          <a:xfrm>
            <a:off x="10111570" y="3540677"/>
            <a:ext cx="1629326" cy="646331"/>
          </a:xfrm>
          <a:prstGeom prst="rect">
            <a:avLst/>
          </a:prstGeom>
          <a:noFill/>
        </p:spPr>
        <p:txBody>
          <a:bodyPr wrap="square">
            <a:spAutoFit/>
          </a:bodyPr>
          <a:lstStyle/>
          <a:p>
            <a:r>
              <a:rPr lang="en-US" b="0" i="0" u="none" dirty="0">
                <a:latin typeface="Aptos Display"/>
                <a:cs typeface="Arial"/>
              </a:rPr>
              <a:t>Public and Private Bridges</a:t>
            </a:r>
            <a:endParaRPr lang="en-US" dirty="0"/>
          </a:p>
        </p:txBody>
      </p:sp>
    </p:spTree>
    <p:extLst>
      <p:ext uri="{BB962C8B-B14F-4D97-AF65-F5344CB8AC3E}">
        <p14:creationId xmlns:p14="http://schemas.microsoft.com/office/powerpoint/2010/main" val="256384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latin typeface="Aptos Display"/>
              <a:cs typeface="Arial"/>
            </a:endParaRPr>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ptos"/>
              </a:rPr>
              <a:t>Roadway Example </a:t>
            </a:r>
            <a:endParaRPr lang="en-US" b="1" dirty="0"/>
          </a:p>
          <a:p>
            <a:pPr marL="0" indent="0">
              <a:buNone/>
            </a:pPr>
            <a:endParaRPr lang="en-US" sz="2400" dirty="0"/>
          </a:p>
        </p:txBody>
      </p:sp>
      <p:sp>
        <p:nvSpPr>
          <p:cNvPr id="9" name="Content Placeholder 2">
            <a:extLst>
              <a:ext uri="{FF2B5EF4-FFF2-40B4-BE49-F238E27FC236}">
                <a16:creationId xmlns:a16="http://schemas.microsoft.com/office/drawing/2014/main" id="{6D7127FB-028A-EF3B-C347-96D0D12F2009}"/>
              </a:ext>
            </a:extLst>
          </p:cNvPr>
          <p:cNvSpPr txBox="1">
            <a:spLocks/>
          </p:cNvSpPr>
          <p:nvPr/>
        </p:nvSpPr>
        <p:spPr>
          <a:xfrm>
            <a:off x="1475465" y="3625961"/>
            <a:ext cx="5052751" cy="771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p:txBody>
      </p:sp>
      <p:pic>
        <p:nvPicPr>
          <p:cNvPr id="12" name="Picture 11">
            <a:extLst>
              <a:ext uri="{FF2B5EF4-FFF2-40B4-BE49-F238E27FC236}">
                <a16:creationId xmlns:a16="http://schemas.microsoft.com/office/drawing/2014/main" id="{0493C711-78F3-C676-559C-EB7806B3AEC5}"/>
              </a:ext>
            </a:extLst>
          </p:cNvPr>
          <p:cNvPicPr>
            <a:picLocks noChangeAspect="1"/>
          </p:cNvPicPr>
          <p:nvPr/>
        </p:nvPicPr>
        <p:blipFill>
          <a:blip r:embed="rId8"/>
          <a:stretch>
            <a:fillRect/>
          </a:stretch>
        </p:blipFill>
        <p:spPr>
          <a:xfrm>
            <a:off x="8878514" y="1285762"/>
            <a:ext cx="2682528" cy="2310499"/>
          </a:xfrm>
          <a:prstGeom prst="rect">
            <a:avLst/>
          </a:prstGeom>
        </p:spPr>
      </p:pic>
      <p:pic>
        <p:nvPicPr>
          <p:cNvPr id="14" name="Picture 13">
            <a:extLst>
              <a:ext uri="{FF2B5EF4-FFF2-40B4-BE49-F238E27FC236}">
                <a16:creationId xmlns:a16="http://schemas.microsoft.com/office/drawing/2014/main" id="{08DDB4A6-1D6A-ACCA-B548-79EECFAC0BCE}"/>
              </a:ext>
            </a:extLst>
          </p:cNvPr>
          <p:cNvPicPr>
            <a:picLocks noChangeAspect="1"/>
          </p:cNvPicPr>
          <p:nvPr/>
        </p:nvPicPr>
        <p:blipFill>
          <a:blip r:embed="rId9"/>
          <a:stretch>
            <a:fillRect/>
          </a:stretch>
        </p:blipFill>
        <p:spPr>
          <a:xfrm>
            <a:off x="4442645" y="1910232"/>
            <a:ext cx="3411174" cy="3177887"/>
          </a:xfrm>
          <a:prstGeom prst="rect">
            <a:avLst/>
          </a:prstGeom>
        </p:spPr>
      </p:pic>
      <p:pic>
        <p:nvPicPr>
          <p:cNvPr id="8" name="Picture 7">
            <a:extLst>
              <a:ext uri="{FF2B5EF4-FFF2-40B4-BE49-F238E27FC236}">
                <a16:creationId xmlns:a16="http://schemas.microsoft.com/office/drawing/2014/main" id="{DB52E4A9-207C-F11C-02AF-BAAA3D654447}"/>
              </a:ext>
            </a:extLst>
          </p:cNvPr>
          <p:cNvPicPr>
            <a:picLocks noChangeAspect="1"/>
          </p:cNvPicPr>
          <p:nvPr/>
        </p:nvPicPr>
        <p:blipFill>
          <a:blip r:embed="rId10"/>
          <a:stretch>
            <a:fillRect/>
          </a:stretch>
        </p:blipFill>
        <p:spPr>
          <a:xfrm>
            <a:off x="574100" y="2167474"/>
            <a:ext cx="3966856" cy="2177173"/>
          </a:xfrm>
          <a:prstGeom prst="rect">
            <a:avLst/>
          </a:prstGeom>
        </p:spPr>
      </p:pic>
      <p:pic>
        <p:nvPicPr>
          <p:cNvPr id="7" name="Picture 6">
            <a:extLst>
              <a:ext uri="{FF2B5EF4-FFF2-40B4-BE49-F238E27FC236}">
                <a16:creationId xmlns:a16="http://schemas.microsoft.com/office/drawing/2014/main" id="{921A93CD-2F98-3797-CDFE-054D43F3980C}"/>
              </a:ext>
            </a:extLst>
          </p:cNvPr>
          <p:cNvPicPr>
            <a:picLocks noChangeAspect="1"/>
          </p:cNvPicPr>
          <p:nvPr/>
        </p:nvPicPr>
        <p:blipFill>
          <a:blip r:embed="rId11"/>
          <a:stretch>
            <a:fillRect/>
          </a:stretch>
        </p:blipFill>
        <p:spPr>
          <a:xfrm>
            <a:off x="5933498" y="3291646"/>
            <a:ext cx="4033380" cy="3028139"/>
          </a:xfrm>
          <a:prstGeom prst="rect">
            <a:avLst/>
          </a:prstGeom>
        </p:spPr>
      </p:pic>
    </p:spTree>
    <p:extLst>
      <p:ext uri="{BB962C8B-B14F-4D97-AF65-F5344CB8AC3E}">
        <p14:creationId xmlns:p14="http://schemas.microsoft.com/office/powerpoint/2010/main" val="1850126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ADF7F7-4C31-9075-8423-11C187AD8F65}"/>
              </a:ext>
            </a:extLst>
          </p:cNvPr>
          <p:cNvPicPr>
            <a:picLocks noChangeAspect="1"/>
          </p:cNvPicPr>
          <p:nvPr/>
        </p:nvPicPr>
        <p:blipFill>
          <a:blip r:embed="rId3"/>
          <a:stretch>
            <a:fillRect/>
          </a:stretch>
        </p:blipFill>
        <p:spPr>
          <a:xfrm>
            <a:off x="457200" y="1953014"/>
            <a:ext cx="6617756" cy="4062156"/>
          </a:xfrm>
          <a:prstGeom prst="rect">
            <a:avLst/>
          </a:prstGeom>
        </p:spPr>
      </p:pic>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Pedestrian</a:t>
            </a:r>
          </a:p>
          <a:p>
            <a:pPr marL="0" indent="0">
              <a:buNone/>
            </a:pPr>
            <a:endParaRPr lang="en-US" sz="2400" dirty="0"/>
          </a:p>
        </p:txBody>
      </p:sp>
      <p:pic>
        <p:nvPicPr>
          <p:cNvPr id="7" name="Picture 6">
            <a:extLst>
              <a:ext uri="{FF2B5EF4-FFF2-40B4-BE49-F238E27FC236}">
                <a16:creationId xmlns:a16="http://schemas.microsoft.com/office/drawing/2014/main" id="{1A14F141-62C4-0347-ACE4-0870736EF50E}"/>
              </a:ext>
            </a:extLst>
          </p:cNvPr>
          <p:cNvPicPr>
            <a:picLocks noChangeAspect="1"/>
          </p:cNvPicPr>
          <p:nvPr/>
        </p:nvPicPr>
        <p:blipFill>
          <a:blip r:embed="rId9"/>
          <a:stretch>
            <a:fillRect/>
          </a:stretch>
        </p:blipFill>
        <p:spPr>
          <a:xfrm>
            <a:off x="7378772" y="1409805"/>
            <a:ext cx="4069591" cy="2408355"/>
          </a:xfrm>
          <a:prstGeom prst="rect">
            <a:avLst/>
          </a:prstGeom>
        </p:spPr>
      </p:pic>
      <p:pic>
        <p:nvPicPr>
          <p:cNvPr id="10" name="Picture 9">
            <a:extLst>
              <a:ext uri="{FF2B5EF4-FFF2-40B4-BE49-F238E27FC236}">
                <a16:creationId xmlns:a16="http://schemas.microsoft.com/office/drawing/2014/main" id="{EDD8AD5F-015B-1329-BE84-C29078E211BC}"/>
              </a:ext>
            </a:extLst>
          </p:cNvPr>
          <p:cNvPicPr>
            <a:picLocks noChangeAspect="1"/>
          </p:cNvPicPr>
          <p:nvPr/>
        </p:nvPicPr>
        <p:blipFill>
          <a:blip r:embed="rId10"/>
          <a:stretch>
            <a:fillRect/>
          </a:stretch>
        </p:blipFill>
        <p:spPr>
          <a:xfrm>
            <a:off x="7378773" y="3818160"/>
            <a:ext cx="4069592" cy="2197010"/>
          </a:xfrm>
          <a:prstGeom prst="rect">
            <a:avLst/>
          </a:prstGeom>
        </p:spPr>
      </p:pic>
    </p:spTree>
    <p:extLst>
      <p:ext uri="{BB962C8B-B14F-4D97-AF65-F5344CB8AC3E}">
        <p14:creationId xmlns:p14="http://schemas.microsoft.com/office/powerpoint/2010/main" val="265734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Pedestrian</a:t>
            </a:r>
          </a:p>
          <a:p>
            <a:pPr marL="0" indent="0">
              <a:buNone/>
            </a:pPr>
            <a:endParaRPr lang="en-US" sz="2400" dirty="0"/>
          </a:p>
        </p:txBody>
      </p:sp>
      <p:pic>
        <p:nvPicPr>
          <p:cNvPr id="5" name="Picture 4">
            <a:extLst>
              <a:ext uri="{FF2B5EF4-FFF2-40B4-BE49-F238E27FC236}">
                <a16:creationId xmlns:a16="http://schemas.microsoft.com/office/drawing/2014/main" id="{0824749C-0EB1-14B2-FCF2-A0EC221E277B}"/>
              </a:ext>
            </a:extLst>
          </p:cNvPr>
          <p:cNvPicPr>
            <a:picLocks noChangeAspect="1"/>
          </p:cNvPicPr>
          <p:nvPr/>
        </p:nvPicPr>
        <p:blipFill>
          <a:blip r:embed="rId8"/>
          <a:stretch>
            <a:fillRect/>
          </a:stretch>
        </p:blipFill>
        <p:spPr>
          <a:xfrm>
            <a:off x="553569" y="2274871"/>
            <a:ext cx="6613397" cy="3235477"/>
          </a:xfrm>
          <a:prstGeom prst="rect">
            <a:avLst/>
          </a:prstGeom>
        </p:spPr>
      </p:pic>
      <p:pic>
        <p:nvPicPr>
          <p:cNvPr id="6" name="Picture 5">
            <a:extLst>
              <a:ext uri="{FF2B5EF4-FFF2-40B4-BE49-F238E27FC236}">
                <a16:creationId xmlns:a16="http://schemas.microsoft.com/office/drawing/2014/main" id="{BFE0FC43-204E-0B78-C95A-4E1ABBE536A1}"/>
              </a:ext>
            </a:extLst>
          </p:cNvPr>
          <p:cNvPicPr>
            <a:picLocks noChangeAspect="1"/>
          </p:cNvPicPr>
          <p:nvPr/>
        </p:nvPicPr>
        <p:blipFill>
          <a:blip r:embed="rId9"/>
          <a:stretch>
            <a:fillRect/>
          </a:stretch>
        </p:blipFill>
        <p:spPr>
          <a:xfrm>
            <a:off x="7250404" y="1392438"/>
            <a:ext cx="4187582" cy="2336456"/>
          </a:xfrm>
          <a:prstGeom prst="rect">
            <a:avLst/>
          </a:prstGeom>
        </p:spPr>
      </p:pic>
      <p:pic>
        <p:nvPicPr>
          <p:cNvPr id="7" name="Picture 6" descr="People walking in a tunnel&#10;&#10;Description automatically generated with medium confidence">
            <a:extLst>
              <a:ext uri="{FF2B5EF4-FFF2-40B4-BE49-F238E27FC236}">
                <a16:creationId xmlns:a16="http://schemas.microsoft.com/office/drawing/2014/main" id="{255F5B46-FA15-84E6-0723-C14354CA26D8}"/>
              </a:ext>
            </a:extLst>
          </p:cNvPr>
          <p:cNvPicPr>
            <a:picLocks noChangeAspect="1"/>
          </p:cNvPicPr>
          <p:nvPr/>
        </p:nvPicPr>
        <p:blipFill>
          <a:blip r:embed="rId10"/>
          <a:stretch>
            <a:fillRect/>
          </a:stretch>
        </p:blipFill>
        <p:spPr>
          <a:xfrm>
            <a:off x="7250402" y="3740885"/>
            <a:ext cx="4187583" cy="2202060"/>
          </a:xfrm>
          <a:prstGeom prst="rect">
            <a:avLst/>
          </a:prstGeom>
        </p:spPr>
      </p:pic>
    </p:spTree>
    <p:extLst>
      <p:ext uri="{BB962C8B-B14F-4D97-AF65-F5344CB8AC3E}">
        <p14:creationId xmlns:p14="http://schemas.microsoft.com/office/powerpoint/2010/main" val="2778956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2973BE-19C9-46F3-9F8C-3AADB36722F3}"/>
              </a:ext>
            </a:extLst>
          </p:cNvPr>
          <p:cNvPicPr>
            <a:picLocks noChangeAspect="1"/>
          </p:cNvPicPr>
          <p:nvPr/>
        </p:nvPicPr>
        <p:blipFill>
          <a:blip r:embed="rId3"/>
          <a:stretch>
            <a:fillRect/>
          </a:stretch>
        </p:blipFill>
        <p:spPr>
          <a:xfrm>
            <a:off x="531906" y="1855719"/>
            <a:ext cx="3683111" cy="1316711"/>
          </a:xfrm>
          <a:prstGeom prst="rect">
            <a:avLst/>
          </a:prstGeom>
        </p:spPr>
      </p:pic>
      <p:pic>
        <p:nvPicPr>
          <p:cNvPr id="3" name="Picture 2">
            <a:extLst>
              <a:ext uri="{FF2B5EF4-FFF2-40B4-BE49-F238E27FC236}">
                <a16:creationId xmlns:a16="http://schemas.microsoft.com/office/drawing/2014/main" id="{4F8DCF2C-3580-CF64-A169-9D6D3E6287EE}"/>
              </a:ext>
            </a:extLst>
          </p:cNvPr>
          <p:cNvPicPr>
            <a:picLocks noChangeAspect="1"/>
          </p:cNvPicPr>
          <p:nvPr/>
        </p:nvPicPr>
        <p:blipFill>
          <a:blip r:embed="rId4"/>
          <a:stretch>
            <a:fillRect/>
          </a:stretch>
        </p:blipFill>
        <p:spPr>
          <a:xfrm>
            <a:off x="4662486" y="1470292"/>
            <a:ext cx="2838707" cy="1958708"/>
          </a:xfrm>
          <a:prstGeom prst="rect">
            <a:avLst/>
          </a:prstGeom>
        </p:spPr>
      </p:pic>
      <p:pic>
        <p:nvPicPr>
          <p:cNvPr id="5" name="Picture 4">
            <a:extLst>
              <a:ext uri="{FF2B5EF4-FFF2-40B4-BE49-F238E27FC236}">
                <a16:creationId xmlns:a16="http://schemas.microsoft.com/office/drawing/2014/main" id="{6048927A-65AF-401C-81F6-B8BF1831555B}"/>
              </a:ext>
            </a:extLst>
          </p:cNvPr>
          <p:cNvPicPr>
            <a:picLocks noChangeAspect="1"/>
          </p:cNvPicPr>
          <p:nvPr/>
        </p:nvPicPr>
        <p:blipFill rotWithShape="1">
          <a:blip r:embed="rId5"/>
          <a:srcRect l="20582" t="4694" r="21353" b="1547"/>
          <a:stretch/>
        </p:blipFill>
        <p:spPr>
          <a:xfrm>
            <a:off x="531906" y="3320321"/>
            <a:ext cx="6839378" cy="2954174"/>
          </a:xfrm>
          <a:prstGeom prst="rect">
            <a:avLst/>
          </a:prstGeom>
        </p:spPr>
      </p:pic>
      <p:pic>
        <p:nvPicPr>
          <p:cNvPr id="9" name="Picture 8">
            <a:extLst>
              <a:ext uri="{FF2B5EF4-FFF2-40B4-BE49-F238E27FC236}">
                <a16:creationId xmlns:a16="http://schemas.microsoft.com/office/drawing/2014/main" id="{28D9922C-049D-4A06-949E-61DE63C2130D}"/>
              </a:ext>
            </a:extLst>
          </p:cNvPr>
          <p:cNvPicPr>
            <a:picLocks noChangeAspect="1"/>
          </p:cNvPicPr>
          <p:nvPr/>
        </p:nvPicPr>
        <p:blipFill>
          <a:blip r:embed="rId6"/>
          <a:stretch>
            <a:fillRect/>
          </a:stretch>
        </p:blipFill>
        <p:spPr>
          <a:xfrm>
            <a:off x="7948662" y="1592568"/>
            <a:ext cx="3567362" cy="1997722"/>
          </a:xfrm>
          <a:prstGeom prst="rect">
            <a:avLst/>
          </a:prstGeom>
        </p:spPr>
      </p:pic>
      <p:pic>
        <p:nvPicPr>
          <p:cNvPr id="7" name="Picture 6">
            <a:extLst>
              <a:ext uri="{FF2B5EF4-FFF2-40B4-BE49-F238E27FC236}">
                <a16:creationId xmlns:a16="http://schemas.microsoft.com/office/drawing/2014/main" id="{CC9762A4-1A0C-4259-A5D5-EC30D9B8E344}"/>
              </a:ext>
            </a:extLst>
          </p:cNvPr>
          <p:cNvPicPr>
            <a:picLocks noChangeAspect="1"/>
          </p:cNvPicPr>
          <p:nvPr/>
        </p:nvPicPr>
        <p:blipFill>
          <a:blip r:embed="rId7"/>
          <a:stretch>
            <a:fillRect/>
          </a:stretch>
        </p:blipFill>
        <p:spPr>
          <a:xfrm>
            <a:off x="7948662" y="4170249"/>
            <a:ext cx="3567362" cy="1542884"/>
          </a:xfrm>
          <a:prstGeom prst="rect">
            <a:avLst/>
          </a:prstGeom>
        </p:spPr>
      </p:pic>
      <p:sp>
        <p:nvSpPr>
          <p:cNvPr id="2" name="Title 1">
            <a:extLst>
              <a:ext uri="{FF2B5EF4-FFF2-40B4-BE49-F238E27FC236}">
                <a16:creationId xmlns:a16="http://schemas.microsoft.com/office/drawing/2014/main" id="{C0BA5A7D-85B7-8935-DC53-248CA7C22F85}"/>
              </a:ext>
            </a:extLst>
          </p:cNvPr>
          <p:cNvSpPr>
            <a:spLocks noGrp="1"/>
          </p:cNvSpPr>
          <p:nvPr>
            <p:ph type="title"/>
          </p:nvPr>
        </p:nvSpPr>
        <p:spPr>
          <a:xfrm>
            <a:off x="457200" y="18255"/>
            <a:ext cx="11430000" cy="1325563"/>
          </a:xfrm>
        </p:spPr>
        <p:txBody>
          <a:bodyPr vert="horz" lIns="91440" tIns="45720" rIns="91440" bIns="45720" rtlCol="0" anchor="ctr">
            <a:noAutofit/>
          </a:bodyPr>
          <a:lstStyle/>
          <a:p>
            <a:r>
              <a:rPr lang="en-US" dirty="0">
                <a:solidFill>
                  <a:schemeClr val="bg1"/>
                </a:solidFill>
                <a:latin typeface="Aptos Display" panose="020B0004020202020204" pitchFamily="34" charset="0"/>
                <a:cs typeface="Arial" panose="020B0604020202020204" pitchFamily="34" charset="0"/>
              </a:rPr>
              <a:t>Recent Public and Private Bridges</a:t>
            </a:r>
          </a:p>
        </p:txBody>
      </p:sp>
    </p:spTree>
    <p:extLst>
      <p:ext uri="{BB962C8B-B14F-4D97-AF65-F5344CB8AC3E}">
        <p14:creationId xmlns:p14="http://schemas.microsoft.com/office/powerpoint/2010/main" val="3010817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C20C7B-2B04-2A7D-4D12-89F6D5543B27}"/>
              </a:ext>
            </a:extLst>
          </p:cNvPr>
          <p:cNvPicPr>
            <a:picLocks noChangeAspect="1"/>
          </p:cNvPicPr>
          <p:nvPr/>
        </p:nvPicPr>
        <p:blipFill>
          <a:blip r:embed="rId3"/>
          <a:stretch>
            <a:fillRect/>
          </a:stretch>
        </p:blipFill>
        <p:spPr>
          <a:xfrm>
            <a:off x="0" y="2018487"/>
            <a:ext cx="8082431" cy="4098207"/>
          </a:xfrm>
          <a:prstGeom prst="rect">
            <a:avLst/>
          </a:prstGeom>
        </p:spPr>
      </p:pic>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Pedestrian</a:t>
            </a:r>
          </a:p>
          <a:p>
            <a:pPr marL="0" indent="0">
              <a:buNone/>
            </a:pPr>
            <a:endParaRPr lang="en-US" sz="2400" dirty="0"/>
          </a:p>
        </p:txBody>
      </p:sp>
      <p:pic>
        <p:nvPicPr>
          <p:cNvPr id="7" name="Picture 6">
            <a:extLst>
              <a:ext uri="{FF2B5EF4-FFF2-40B4-BE49-F238E27FC236}">
                <a16:creationId xmlns:a16="http://schemas.microsoft.com/office/drawing/2014/main" id="{1530E621-4B9D-84EA-2F4F-4121E427849D}"/>
              </a:ext>
            </a:extLst>
          </p:cNvPr>
          <p:cNvPicPr>
            <a:picLocks noChangeAspect="1"/>
          </p:cNvPicPr>
          <p:nvPr/>
        </p:nvPicPr>
        <p:blipFill rotWithShape="1">
          <a:blip r:embed="rId9"/>
          <a:srcRect t="6261" r="4068" b="6059"/>
          <a:stretch/>
        </p:blipFill>
        <p:spPr>
          <a:xfrm>
            <a:off x="8195731" y="1365077"/>
            <a:ext cx="3406835" cy="2937933"/>
          </a:xfrm>
          <a:prstGeom prst="rect">
            <a:avLst/>
          </a:prstGeom>
        </p:spPr>
      </p:pic>
      <p:pic>
        <p:nvPicPr>
          <p:cNvPr id="8" name="Picture 7">
            <a:extLst>
              <a:ext uri="{FF2B5EF4-FFF2-40B4-BE49-F238E27FC236}">
                <a16:creationId xmlns:a16="http://schemas.microsoft.com/office/drawing/2014/main" id="{49F52324-A4F9-5DA9-9EF4-A805CAB1AD0F}"/>
              </a:ext>
            </a:extLst>
          </p:cNvPr>
          <p:cNvPicPr>
            <a:picLocks noChangeAspect="1"/>
          </p:cNvPicPr>
          <p:nvPr/>
        </p:nvPicPr>
        <p:blipFill rotWithShape="1">
          <a:blip r:embed="rId10"/>
          <a:srcRect r="1507"/>
          <a:stretch/>
        </p:blipFill>
        <p:spPr>
          <a:xfrm>
            <a:off x="6555190" y="4072466"/>
            <a:ext cx="5332010" cy="2065487"/>
          </a:xfrm>
          <a:prstGeom prst="rect">
            <a:avLst/>
          </a:prstGeom>
        </p:spPr>
      </p:pic>
    </p:spTree>
    <p:extLst>
      <p:ext uri="{BB962C8B-B14F-4D97-AF65-F5344CB8AC3E}">
        <p14:creationId xmlns:p14="http://schemas.microsoft.com/office/powerpoint/2010/main" val="304448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Pedestrian</a:t>
            </a:r>
          </a:p>
          <a:p>
            <a:pPr marL="0" indent="0">
              <a:buNone/>
            </a:pPr>
            <a:endParaRPr lang="en-US" sz="2400" dirty="0"/>
          </a:p>
        </p:txBody>
      </p:sp>
      <p:pic>
        <p:nvPicPr>
          <p:cNvPr id="7" name="Picture 6" descr="A picture containing text, outdoor, road, street&#10;&#10;Description automatically generated">
            <a:extLst>
              <a:ext uri="{FF2B5EF4-FFF2-40B4-BE49-F238E27FC236}">
                <a16:creationId xmlns:a16="http://schemas.microsoft.com/office/drawing/2014/main" id="{391B3331-AFD4-5513-5ED7-5496925C8664}"/>
              </a:ext>
            </a:extLst>
          </p:cNvPr>
          <p:cNvPicPr>
            <a:picLocks noChangeAspect="1"/>
          </p:cNvPicPr>
          <p:nvPr/>
        </p:nvPicPr>
        <p:blipFill>
          <a:blip r:embed="rId8"/>
          <a:stretch>
            <a:fillRect/>
          </a:stretch>
        </p:blipFill>
        <p:spPr>
          <a:xfrm>
            <a:off x="6624585" y="2008682"/>
            <a:ext cx="5479257" cy="3622982"/>
          </a:xfrm>
          <a:prstGeom prst="rect">
            <a:avLst/>
          </a:prstGeom>
        </p:spPr>
      </p:pic>
      <p:pic>
        <p:nvPicPr>
          <p:cNvPr id="8" name="Picture 7">
            <a:extLst>
              <a:ext uri="{FF2B5EF4-FFF2-40B4-BE49-F238E27FC236}">
                <a16:creationId xmlns:a16="http://schemas.microsoft.com/office/drawing/2014/main" id="{779A3F3F-2A15-0FAF-3F33-21485BD85E98}"/>
              </a:ext>
            </a:extLst>
          </p:cNvPr>
          <p:cNvPicPr>
            <a:picLocks noChangeAspect="1"/>
          </p:cNvPicPr>
          <p:nvPr/>
        </p:nvPicPr>
        <p:blipFill>
          <a:blip r:embed="rId9"/>
          <a:stretch>
            <a:fillRect/>
          </a:stretch>
        </p:blipFill>
        <p:spPr>
          <a:xfrm>
            <a:off x="104986" y="2008682"/>
            <a:ext cx="6775444" cy="3701749"/>
          </a:xfrm>
          <a:prstGeom prst="rect">
            <a:avLst/>
          </a:prstGeom>
        </p:spPr>
      </p:pic>
    </p:spTree>
    <p:extLst>
      <p:ext uri="{BB962C8B-B14F-4D97-AF65-F5344CB8AC3E}">
        <p14:creationId xmlns:p14="http://schemas.microsoft.com/office/powerpoint/2010/main" val="3050451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Pedestrian</a:t>
            </a:r>
          </a:p>
          <a:p>
            <a:pPr marL="0" indent="0">
              <a:buNone/>
            </a:pPr>
            <a:endParaRPr lang="en-US" sz="2400" dirty="0"/>
          </a:p>
        </p:txBody>
      </p:sp>
      <p:pic>
        <p:nvPicPr>
          <p:cNvPr id="5" name="Picture 4">
            <a:extLst>
              <a:ext uri="{FF2B5EF4-FFF2-40B4-BE49-F238E27FC236}">
                <a16:creationId xmlns:a16="http://schemas.microsoft.com/office/drawing/2014/main" id="{15B9B22D-E7A5-B813-4E6C-FFA12822962F}"/>
              </a:ext>
            </a:extLst>
          </p:cNvPr>
          <p:cNvPicPr>
            <a:picLocks noChangeAspect="1"/>
          </p:cNvPicPr>
          <p:nvPr/>
        </p:nvPicPr>
        <p:blipFill>
          <a:blip r:embed="rId8"/>
          <a:stretch>
            <a:fillRect/>
          </a:stretch>
        </p:blipFill>
        <p:spPr>
          <a:xfrm>
            <a:off x="457200" y="2008682"/>
            <a:ext cx="6472731" cy="4129271"/>
          </a:xfrm>
          <a:prstGeom prst="rect">
            <a:avLst/>
          </a:prstGeom>
        </p:spPr>
      </p:pic>
      <p:pic>
        <p:nvPicPr>
          <p:cNvPr id="7" name="Picture 6">
            <a:extLst>
              <a:ext uri="{FF2B5EF4-FFF2-40B4-BE49-F238E27FC236}">
                <a16:creationId xmlns:a16="http://schemas.microsoft.com/office/drawing/2014/main" id="{CC907CB0-0756-211A-355D-A63ED470C182}"/>
              </a:ext>
            </a:extLst>
          </p:cNvPr>
          <p:cNvPicPr>
            <a:picLocks noChangeAspect="1"/>
          </p:cNvPicPr>
          <p:nvPr/>
        </p:nvPicPr>
        <p:blipFill>
          <a:blip r:embed="rId9"/>
          <a:stretch>
            <a:fillRect/>
          </a:stretch>
        </p:blipFill>
        <p:spPr>
          <a:xfrm>
            <a:off x="7026300" y="1674348"/>
            <a:ext cx="5067482" cy="4402213"/>
          </a:xfrm>
          <a:prstGeom prst="rect">
            <a:avLst/>
          </a:prstGeom>
        </p:spPr>
      </p:pic>
    </p:spTree>
    <p:extLst>
      <p:ext uri="{BB962C8B-B14F-4D97-AF65-F5344CB8AC3E}">
        <p14:creationId xmlns:p14="http://schemas.microsoft.com/office/powerpoint/2010/main" val="805375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Pedestrian</a:t>
            </a:r>
          </a:p>
          <a:p>
            <a:pPr marL="0" indent="0">
              <a:buNone/>
            </a:pPr>
            <a:endParaRPr lang="en-US" sz="2400" dirty="0"/>
          </a:p>
        </p:txBody>
      </p:sp>
      <p:pic>
        <p:nvPicPr>
          <p:cNvPr id="6" name="Picture 5">
            <a:extLst>
              <a:ext uri="{FF2B5EF4-FFF2-40B4-BE49-F238E27FC236}">
                <a16:creationId xmlns:a16="http://schemas.microsoft.com/office/drawing/2014/main" id="{34903D6E-F1AE-7F12-1792-7066C5D79578}"/>
              </a:ext>
            </a:extLst>
          </p:cNvPr>
          <p:cNvPicPr>
            <a:picLocks noChangeAspect="1"/>
          </p:cNvPicPr>
          <p:nvPr/>
        </p:nvPicPr>
        <p:blipFill>
          <a:blip r:embed="rId8"/>
          <a:stretch>
            <a:fillRect/>
          </a:stretch>
        </p:blipFill>
        <p:spPr>
          <a:xfrm>
            <a:off x="371678" y="3176488"/>
            <a:ext cx="5848820" cy="2921410"/>
          </a:xfrm>
          <a:prstGeom prst="rect">
            <a:avLst/>
          </a:prstGeom>
        </p:spPr>
      </p:pic>
      <p:pic>
        <p:nvPicPr>
          <p:cNvPr id="1026" name="Picture 2">
            <a:extLst>
              <a:ext uri="{FF2B5EF4-FFF2-40B4-BE49-F238E27FC236}">
                <a16:creationId xmlns:a16="http://schemas.microsoft.com/office/drawing/2014/main" id="{04F46427-989C-7CAA-12D3-7A23DDB27D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0498" y="1383873"/>
            <a:ext cx="5666702" cy="319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22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Pedestrian</a:t>
            </a:r>
          </a:p>
          <a:p>
            <a:pPr marL="0" indent="0">
              <a:buNone/>
            </a:pPr>
            <a:endParaRPr lang="en-US" sz="2400" dirty="0"/>
          </a:p>
        </p:txBody>
      </p:sp>
      <p:pic>
        <p:nvPicPr>
          <p:cNvPr id="7" name="Picture 6">
            <a:extLst>
              <a:ext uri="{FF2B5EF4-FFF2-40B4-BE49-F238E27FC236}">
                <a16:creationId xmlns:a16="http://schemas.microsoft.com/office/drawing/2014/main" id="{449E8197-AC31-56F1-25C4-0A9928B2A6F7}"/>
              </a:ext>
            </a:extLst>
          </p:cNvPr>
          <p:cNvPicPr>
            <a:picLocks noChangeAspect="1"/>
          </p:cNvPicPr>
          <p:nvPr/>
        </p:nvPicPr>
        <p:blipFill>
          <a:blip r:embed="rId8"/>
          <a:stretch>
            <a:fillRect/>
          </a:stretch>
        </p:blipFill>
        <p:spPr>
          <a:xfrm>
            <a:off x="7124964" y="3976279"/>
            <a:ext cx="3204368" cy="2065498"/>
          </a:xfrm>
          <a:prstGeom prst="rect">
            <a:avLst/>
          </a:prstGeom>
        </p:spPr>
      </p:pic>
      <p:pic>
        <p:nvPicPr>
          <p:cNvPr id="8" name="Picture 7">
            <a:extLst>
              <a:ext uri="{FF2B5EF4-FFF2-40B4-BE49-F238E27FC236}">
                <a16:creationId xmlns:a16="http://schemas.microsoft.com/office/drawing/2014/main" id="{67B949EA-3F35-CF5C-B74C-503ED54E7D49}"/>
              </a:ext>
            </a:extLst>
          </p:cNvPr>
          <p:cNvPicPr>
            <a:picLocks noChangeAspect="1"/>
          </p:cNvPicPr>
          <p:nvPr/>
        </p:nvPicPr>
        <p:blipFill>
          <a:blip r:embed="rId9"/>
          <a:stretch>
            <a:fillRect/>
          </a:stretch>
        </p:blipFill>
        <p:spPr>
          <a:xfrm>
            <a:off x="10350764" y="2981787"/>
            <a:ext cx="1536436" cy="2027241"/>
          </a:xfrm>
          <a:prstGeom prst="rect">
            <a:avLst/>
          </a:prstGeom>
        </p:spPr>
      </p:pic>
      <p:pic>
        <p:nvPicPr>
          <p:cNvPr id="9" name="Picture 8">
            <a:extLst>
              <a:ext uri="{FF2B5EF4-FFF2-40B4-BE49-F238E27FC236}">
                <a16:creationId xmlns:a16="http://schemas.microsoft.com/office/drawing/2014/main" id="{F67DF52C-8846-BC7F-E078-A50FE893C51B}"/>
              </a:ext>
            </a:extLst>
          </p:cNvPr>
          <p:cNvPicPr>
            <a:picLocks noChangeAspect="1"/>
          </p:cNvPicPr>
          <p:nvPr/>
        </p:nvPicPr>
        <p:blipFill>
          <a:blip r:embed="rId10"/>
          <a:stretch>
            <a:fillRect/>
          </a:stretch>
        </p:blipFill>
        <p:spPr>
          <a:xfrm>
            <a:off x="553568" y="1888374"/>
            <a:ext cx="6475027" cy="4512341"/>
          </a:xfrm>
          <a:prstGeom prst="rect">
            <a:avLst/>
          </a:prstGeom>
        </p:spPr>
      </p:pic>
      <p:pic>
        <p:nvPicPr>
          <p:cNvPr id="10" name="Picture 9">
            <a:extLst>
              <a:ext uri="{FF2B5EF4-FFF2-40B4-BE49-F238E27FC236}">
                <a16:creationId xmlns:a16="http://schemas.microsoft.com/office/drawing/2014/main" id="{BCCAA9FC-F436-EE9F-838F-A23A213308E1}"/>
              </a:ext>
            </a:extLst>
          </p:cNvPr>
          <p:cNvPicPr>
            <a:picLocks noChangeAspect="1"/>
          </p:cNvPicPr>
          <p:nvPr/>
        </p:nvPicPr>
        <p:blipFill>
          <a:blip r:embed="rId11"/>
          <a:stretch>
            <a:fillRect/>
          </a:stretch>
        </p:blipFill>
        <p:spPr>
          <a:xfrm>
            <a:off x="7124964" y="1888374"/>
            <a:ext cx="3211920" cy="2043009"/>
          </a:xfrm>
          <a:prstGeom prst="rect">
            <a:avLst/>
          </a:prstGeom>
        </p:spPr>
      </p:pic>
    </p:spTree>
    <p:extLst>
      <p:ext uri="{BB962C8B-B14F-4D97-AF65-F5344CB8AC3E}">
        <p14:creationId xmlns:p14="http://schemas.microsoft.com/office/powerpoint/2010/main" val="2685051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3F9-0B29-A891-CF7A-7C9EDBCC8F45}"/>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D7878DC5-42E2-F498-EF39-7B2538760395}"/>
              </a:ext>
            </a:extLst>
          </p:cNvPr>
          <p:cNvSpPr>
            <a:spLocks noGrp="1"/>
          </p:cNvSpPr>
          <p:nvPr>
            <p:ph sz="half" idx="1"/>
          </p:nvPr>
        </p:nvSpPr>
        <p:spPr>
          <a:xfrm>
            <a:off x="577466" y="1934844"/>
            <a:ext cx="10140810" cy="4041750"/>
          </a:xfrm>
        </p:spPr>
        <p:txBody>
          <a:bodyPr/>
          <a:lstStyle/>
          <a:p>
            <a:pPr marL="0" indent="0">
              <a:buNone/>
            </a:pPr>
            <a:r>
              <a:rPr lang="en-US" sz="3600" b="1" dirty="0"/>
              <a:t>This document shall not be construed as a governing regulation for design or construction purposes. It is the responsibility of the EOR to ensure an adequate design consistent with the project specific contract documents</a:t>
            </a:r>
            <a:r>
              <a:rPr lang="en-US" sz="2400" dirty="0"/>
              <a:t>. </a:t>
            </a:r>
            <a:r>
              <a:rPr lang="en-US" sz="3600" dirty="0"/>
              <a:t>The images included should not be interpreted as accepted precedents.</a:t>
            </a:r>
            <a:endParaRPr lang="en-US" sz="2400" dirty="0"/>
          </a:p>
          <a:p>
            <a:endParaRPr lang="en-US" dirty="0"/>
          </a:p>
        </p:txBody>
      </p:sp>
    </p:spTree>
    <p:extLst>
      <p:ext uri="{BB962C8B-B14F-4D97-AF65-F5344CB8AC3E}">
        <p14:creationId xmlns:p14="http://schemas.microsoft.com/office/powerpoint/2010/main" val="2775615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Recent Public and Private Bridges</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Railroad/Light Rail Train</a:t>
            </a:r>
          </a:p>
          <a:p>
            <a:pPr marL="0" indent="0">
              <a:buNone/>
            </a:pPr>
            <a:endParaRPr lang="en-US" sz="2400" dirty="0"/>
          </a:p>
        </p:txBody>
      </p:sp>
      <p:pic>
        <p:nvPicPr>
          <p:cNvPr id="8" name="Picture 7" descr="A picture containing text, road, way, highway&#10;&#10;Description automatically generated">
            <a:extLst>
              <a:ext uri="{FF2B5EF4-FFF2-40B4-BE49-F238E27FC236}">
                <a16:creationId xmlns:a16="http://schemas.microsoft.com/office/drawing/2014/main" id="{7BA73EEA-D78D-ED01-C5EB-8CB1A972E7BF}"/>
              </a:ext>
            </a:extLst>
          </p:cNvPr>
          <p:cNvPicPr>
            <a:picLocks noChangeAspect="1"/>
          </p:cNvPicPr>
          <p:nvPr/>
        </p:nvPicPr>
        <p:blipFill rotWithShape="1">
          <a:blip r:embed="rId8"/>
          <a:srcRect t="4240"/>
          <a:stretch/>
        </p:blipFill>
        <p:spPr>
          <a:xfrm>
            <a:off x="379389" y="2008682"/>
            <a:ext cx="3982918" cy="2733000"/>
          </a:xfrm>
          <a:prstGeom prst="rect">
            <a:avLst/>
          </a:prstGeom>
        </p:spPr>
      </p:pic>
      <p:pic>
        <p:nvPicPr>
          <p:cNvPr id="5" name="Picture 4">
            <a:extLst>
              <a:ext uri="{FF2B5EF4-FFF2-40B4-BE49-F238E27FC236}">
                <a16:creationId xmlns:a16="http://schemas.microsoft.com/office/drawing/2014/main" id="{667355A4-D743-BC24-F349-E327BD8359E5}"/>
              </a:ext>
            </a:extLst>
          </p:cNvPr>
          <p:cNvPicPr>
            <a:picLocks noChangeAspect="1"/>
          </p:cNvPicPr>
          <p:nvPr/>
        </p:nvPicPr>
        <p:blipFill rotWithShape="1">
          <a:blip r:embed="rId9"/>
          <a:srcRect l="3707" t="13281" r="8693" b="6148"/>
          <a:stretch/>
        </p:blipFill>
        <p:spPr>
          <a:xfrm>
            <a:off x="5302573" y="1284073"/>
            <a:ext cx="3758205" cy="2144927"/>
          </a:xfrm>
          <a:prstGeom prst="rect">
            <a:avLst/>
          </a:prstGeom>
        </p:spPr>
      </p:pic>
      <p:pic>
        <p:nvPicPr>
          <p:cNvPr id="6" name="Picture 5">
            <a:extLst>
              <a:ext uri="{FF2B5EF4-FFF2-40B4-BE49-F238E27FC236}">
                <a16:creationId xmlns:a16="http://schemas.microsoft.com/office/drawing/2014/main" id="{2B0689B5-DCA1-D17B-E165-14FD8FE498B3}"/>
              </a:ext>
            </a:extLst>
          </p:cNvPr>
          <p:cNvPicPr>
            <a:picLocks noChangeAspect="1"/>
          </p:cNvPicPr>
          <p:nvPr/>
        </p:nvPicPr>
        <p:blipFill>
          <a:blip r:embed="rId10"/>
          <a:stretch>
            <a:fillRect/>
          </a:stretch>
        </p:blipFill>
        <p:spPr>
          <a:xfrm>
            <a:off x="9042479" y="1370401"/>
            <a:ext cx="3118795" cy="2058599"/>
          </a:xfrm>
          <a:prstGeom prst="rect">
            <a:avLst/>
          </a:prstGeom>
          <a:ln>
            <a:noFill/>
          </a:ln>
          <a:effectLst>
            <a:softEdge rad="112500"/>
          </a:effectLst>
        </p:spPr>
      </p:pic>
      <p:pic>
        <p:nvPicPr>
          <p:cNvPr id="9" name="Picture 8">
            <a:extLst>
              <a:ext uri="{FF2B5EF4-FFF2-40B4-BE49-F238E27FC236}">
                <a16:creationId xmlns:a16="http://schemas.microsoft.com/office/drawing/2014/main" id="{740C1AB7-5637-5523-F261-3AC318440732}"/>
              </a:ext>
            </a:extLst>
          </p:cNvPr>
          <p:cNvPicPr>
            <a:picLocks noChangeAspect="1"/>
          </p:cNvPicPr>
          <p:nvPr/>
        </p:nvPicPr>
        <p:blipFill>
          <a:blip r:embed="rId11"/>
          <a:stretch>
            <a:fillRect/>
          </a:stretch>
        </p:blipFill>
        <p:spPr>
          <a:xfrm>
            <a:off x="3393649" y="3552007"/>
            <a:ext cx="3437846" cy="2828552"/>
          </a:xfrm>
          <a:prstGeom prst="rect">
            <a:avLst/>
          </a:prstGeom>
        </p:spPr>
      </p:pic>
      <p:pic>
        <p:nvPicPr>
          <p:cNvPr id="11" name="Picture 10">
            <a:extLst>
              <a:ext uri="{FF2B5EF4-FFF2-40B4-BE49-F238E27FC236}">
                <a16:creationId xmlns:a16="http://schemas.microsoft.com/office/drawing/2014/main" id="{4FE3539C-BE69-5F34-7BE7-DCEEDA520254}"/>
              </a:ext>
            </a:extLst>
          </p:cNvPr>
          <p:cNvPicPr>
            <a:picLocks noChangeAspect="1"/>
          </p:cNvPicPr>
          <p:nvPr/>
        </p:nvPicPr>
        <p:blipFill>
          <a:blip r:embed="rId12"/>
          <a:stretch>
            <a:fillRect/>
          </a:stretch>
        </p:blipFill>
        <p:spPr>
          <a:xfrm>
            <a:off x="7489959" y="3636173"/>
            <a:ext cx="3570778" cy="2378997"/>
          </a:xfrm>
          <a:prstGeom prst="rect">
            <a:avLst/>
          </a:prstGeom>
        </p:spPr>
      </p:pic>
    </p:spTree>
    <p:extLst>
      <p:ext uri="{BB962C8B-B14F-4D97-AF65-F5344CB8AC3E}">
        <p14:creationId xmlns:p14="http://schemas.microsoft.com/office/powerpoint/2010/main" val="2918563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CDA4-EAA1-899A-FD66-36EE684D917B}"/>
              </a:ext>
            </a:extLst>
          </p:cNvPr>
          <p:cNvSpPr>
            <a:spLocks noGrp="1"/>
          </p:cNvSpPr>
          <p:nvPr>
            <p:ph type="title"/>
          </p:nvPr>
        </p:nvSpPr>
        <p:spPr>
          <a:xfrm>
            <a:off x="457200" y="18255"/>
            <a:ext cx="11582816" cy="1325563"/>
          </a:xfrm>
        </p:spPr>
        <p:txBody>
          <a:bodyPr/>
          <a:lstStyle/>
          <a:p>
            <a:r>
              <a:rPr lang="en-US" sz="4000" dirty="0"/>
              <a:t>Introduction of the Current FDOT Process/Phasing</a:t>
            </a:r>
          </a:p>
        </p:txBody>
      </p:sp>
      <p:sp>
        <p:nvSpPr>
          <p:cNvPr id="3" name="Content Placeholder 2">
            <a:extLst>
              <a:ext uri="{FF2B5EF4-FFF2-40B4-BE49-F238E27FC236}">
                <a16:creationId xmlns:a16="http://schemas.microsoft.com/office/drawing/2014/main" id="{35E98A7D-44B8-4969-B88D-9DCDCF5CF154}"/>
              </a:ext>
            </a:extLst>
          </p:cNvPr>
          <p:cNvSpPr txBox="1">
            <a:spLocks/>
          </p:cNvSpPr>
          <p:nvPr/>
        </p:nvSpPr>
        <p:spPr>
          <a:xfrm>
            <a:off x="525289" y="1457174"/>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Major steps:</a:t>
            </a:r>
          </a:p>
          <a:p>
            <a:r>
              <a:rPr lang="en-US" b="1" dirty="0"/>
              <a:t>Pre-Application Meeting</a:t>
            </a:r>
          </a:p>
          <a:p>
            <a:r>
              <a:rPr lang="en-US" b="1" dirty="0"/>
              <a:t>Design Phase Reviews</a:t>
            </a:r>
          </a:p>
          <a:p>
            <a:r>
              <a:rPr lang="en-US" b="1" dirty="0"/>
              <a:t>Use and Occupancy Agreement </a:t>
            </a:r>
          </a:p>
          <a:p>
            <a:r>
              <a:rPr lang="en-US" b="1" dirty="0"/>
              <a:t>Construction Permit</a:t>
            </a:r>
          </a:p>
          <a:p>
            <a:r>
              <a:rPr lang="en-US" b="1" dirty="0"/>
              <a:t>Post Construction Requirements</a:t>
            </a:r>
          </a:p>
          <a:p>
            <a:endParaRPr lang="en-US" b="1" dirty="0"/>
          </a:p>
          <a:p>
            <a:pPr marL="0" indent="0">
              <a:buNone/>
            </a:pPr>
            <a:endParaRPr lang="en-US" sz="2400" dirty="0"/>
          </a:p>
        </p:txBody>
      </p:sp>
      <p:pic>
        <p:nvPicPr>
          <p:cNvPr id="4" name="Picture 3">
            <a:extLst>
              <a:ext uri="{FF2B5EF4-FFF2-40B4-BE49-F238E27FC236}">
                <a16:creationId xmlns:a16="http://schemas.microsoft.com/office/drawing/2014/main" id="{D0BE789B-EE7A-EFD9-B197-2C4A0E7B54EB}"/>
              </a:ext>
            </a:extLst>
          </p:cNvPr>
          <p:cNvPicPr>
            <a:picLocks noChangeAspect="1"/>
          </p:cNvPicPr>
          <p:nvPr/>
        </p:nvPicPr>
        <p:blipFill rotWithShape="1">
          <a:blip r:embed="rId2"/>
          <a:srcRect l="4531" t="26738" b="31667"/>
          <a:stretch/>
        </p:blipFill>
        <p:spPr>
          <a:xfrm>
            <a:off x="7117237" y="2677213"/>
            <a:ext cx="3981063" cy="1734532"/>
          </a:xfrm>
          <a:prstGeom prst="rect">
            <a:avLst/>
          </a:prstGeom>
        </p:spPr>
      </p:pic>
    </p:spTree>
    <p:extLst>
      <p:ext uri="{BB962C8B-B14F-4D97-AF65-F5344CB8AC3E}">
        <p14:creationId xmlns:p14="http://schemas.microsoft.com/office/powerpoint/2010/main" val="1488150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CDA4-EAA1-899A-FD66-36EE684D917B}"/>
              </a:ext>
            </a:extLst>
          </p:cNvPr>
          <p:cNvSpPr>
            <a:spLocks noGrp="1"/>
          </p:cNvSpPr>
          <p:nvPr>
            <p:ph type="title"/>
          </p:nvPr>
        </p:nvSpPr>
        <p:spPr/>
        <p:txBody>
          <a:bodyPr/>
          <a:lstStyle/>
          <a:p>
            <a:r>
              <a:rPr lang="en-US" sz="4000" dirty="0"/>
              <a:t>Introduction of the Current FDOT Process/Phasing</a:t>
            </a:r>
          </a:p>
        </p:txBody>
      </p:sp>
      <p:sp>
        <p:nvSpPr>
          <p:cNvPr id="3" name="Content Placeholder 2">
            <a:extLst>
              <a:ext uri="{FF2B5EF4-FFF2-40B4-BE49-F238E27FC236}">
                <a16:creationId xmlns:a16="http://schemas.microsoft.com/office/drawing/2014/main" id="{35E98A7D-44B8-4969-B88D-9DCDCF5CF154}"/>
              </a:ext>
            </a:extLst>
          </p:cNvPr>
          <p:cNvSpPr txBox="1">
            <a:spLocks/>
          </p:cNvSpPr>
          <p:nvPr/>
        </p:nvSpPr>
        <p:spPr>
          <a:xfrm>
            <a:off x="553570" y="1466601"/>
            <a:ext cx="6431846"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Pre-Application Meeting</a:t>
            </a:r>
          </a:p>
          <a:p>
            <a:pPr lvl="1"/>
            <a:r>
              <a:rPr lang="en-US" sz="2000" b="0" i="0" u="none" strike="noStrike" baseline="0" dirty="0">
                <a:solidFill>
                  <a:srgbClr val="000000"/>
                </a:solidFill>
                <a:latin typeface="Arial" panose="020B0604020202020204" pitchFamily="34" charset="0"/>
              </a:rPr>
              <a:t>A pre-application meeting to discuss the proposed pedestrian bridge with Department personnel is required to initiate the process.</a:t>
            </a:r>
          </a:p>
          <a:p>
            <a:pPr lvl="1"/>
            <a:endParaRPr lang="en-US" sz="2000" dirty="0">
              <a:solidFill>
                <a:srgbClr val="000000"/>
              </a:solidFill>
              <a:latin typeface="Arial" panose="020B0604020202020204" pitchFamily="34" charset="0"/>
            </a:endParaRPr>
          </a:p>
          <a:p>
            <a:pPr lvl="2"/>
            <a:r>
              <a:rPr lang="en-US" sz="1800" b="0" i="0" u="none" strike="noStrike" baseline="0" dirty="0">
                <a:solidFill>
                  <a:srgbClr val="000000"/>
                </a:solidFill>
                <a:latin typeface="Arial" panose="020B0604020202020204" pitchFamily="34" charset="0"/>
              </a:rPr>
              <a:t>FDOT PM</a:t>
            </a:r>
          </a:p>
          <a:p>
            <a:pPr lvl="2"/>
            <a:r>
              <a:rPr lang="en-US" sz="1800" dirty="0">
                <a:solidFill>
                  <a:srgbClr val="000000"/>
                </a:solidFill>
                <a:latin typeface="Arial" panose="020B0604020202020204" pitchFamily="34" charset="0"/>
              </a:rPr>
              <a:t>FDOT District Permit Engineer</a:t>
            </a:r>
          </a:p>
          <a:p>
            <a:pPr marL="914400" lvl="2" indent="0">
              <a:buNone/>
            </a:pPr>
            <a:endParaRPr lang="en-US" sz="1800" dirty="0">
              <a:solidFill>
                <a:srgbClr val="000000"/>
              </a:solidFill>
              <a:latin typeface="Arial" panose="020B0604020202020204" pitchFamily="34" charset="0"/>
            </a:endParaRPr>
          </a:p>
          <a:p>
            <a:pPr marL="914400" lvl="2" indent="0">
              <a:buNone/>
            </a:pPr>
            <a:r>
              <a:rPr lang="en-US" sz="1800" b="0" i="0" u="none" strike="noStrike" baseline="0" dirty="0">
                <a:solidFill>
                  <a:srgbClr val="000000"/>
                </a:solidFill>
                <a:latin typeface="Arial" panose="020B0604020202020204" pitchFamily="34" charset="0"/>
              </a:rPr>
              <a:t>Contact information can be found at FDOT’s </a:t>
            </a:r>
          </a:p>
          <a:p>
            <a:pPr marL="914400" lvl="2" indent="0">
              <a:buNone/>
            </a:pPr>
            <a:r>
              <a:rPr lang="en-US" sz="1800" b="0" i="0" u="none" strike="noStrike" baseline="0" dirty="0">
                <a:solidFill>
                  <a:srgbClr val="000000"/>
                </a:solidFill>
                <a:latin typeface="Arial" panose="020B0604020202020204" pitchFamily="34" charset="0"/>
              </a:rPr>
              <a:t>One Stop Permitting website</a:t>
            </a:r>
          </a:p>
          <a:p>
            <a:pPr lvl="1"/>
            <a:endParaRPr lang="en-US" b="1" dirty="0"/>
          </a:p>
          <a:p>
            <a:pPr marL="0" indent="0">
              <a:buNone/>
            </a:pPr>
            <a:endParaRPr lang="en-US" sz="2400" dirty="0"/>
          </a:p>
        </p:txBody>
      </p:sp>
      <p:pic>
        <p:nvPicPr>
          <p:cNvPr id="5" name="Picture 4">
            <a:extLst>
              <a:ext uri="{FF2B5EF4-FFF2-40B4-BE49-F238E27FC236}">
                <a16:creationId xmlns:a16="http://schemas.microsoft.com/office/drawing/2014/main" id="{8D9DB043-E618-B434-8664-48BFC282F567}"/>
              </a:ext>
            </a:extLst>
          </p:cNvPr>
          <p:cNvPicPr>
            <a:picLocks noChangeAspect="1"/>
          </p:cNvPicPr>
          <p:nvPr/>
        </p:nvPicPr>
        <p:blipFill>
          <a:blip r:embed="rId3"/>
          <a:stretch>
            <a:fillRect/>
          </a:stretch>
        </p:blipFill>
        <p:spPr>
          <a:xfrm>
            <a:off x="6172191" y="2875175"/>
            <a:ext cx="5715009" cy="3139995"/>
          </a:xfrm>
          <a:prstGeom prst="rect">
            <a:avLst/>
          </a:prstGeom>
        </p:spPr>
      </p:pic>
    </p:spTree>
    <p:extLst>
      <p:ext uri="{BB962C8B-B14F-4D97-AF65-F5344CB8AC3E}">
        <p14:creationId xmlns:p14="http://schemas.microsoft.com/office/powerpoint/2010/main" val="227518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CDA4-EAA1-899A-FD66-36EE684D917B}"/>
              </a:ext>
            </a:extLst>
          </p:cNvPr>
          <p:cNvSpPr>
            <a:spLocks noGrp="1"/>
          </p:cNvSpPr>
          <p:nvPr>
            <p:ph type="title"/>
          </p:nvPr>
        </p:nvSpPr>
        <p:spPr/>
        <p:txBody>
          <a:bodyPr/>
          <a:lstStyle/>
          <a:p>
            <a:r>
              <a:rPr lang="en-US" sz="4000" dirty="0"/>
              <a:t>Introduction of the Current FDOT Process/Phasing</a:t>
            </a:r>
          </a:p>
        </p:txBody>
      </p:sp>
      <p:sp>
        <p:nvSpPr>
          <p:cNvPr id="4" name="Title 1">
            <a:extLst>
              <a:ext uri="{FF2B5EF4-FFF2-40B4-BE49-F238E27FC236}">
                <a16:creationId xmlns:a16="http://schemas.microsoft.com/office/drawing/2014/main" id="{56FAE49E-C802-DF90-8FB1-7FF9549048CB}"/>
              </a:ext>
            </a:extLst>
          </p:cNvPr>
          <p:cNvSpPr>
            <a:spLocks noGrp="1"/>
          </p:cNvSpPr>
          <p:nvPr>
            <p:ph sz="half" idx="1"/>
          </p:nvPr>
        </p:nvSpPr>
        <p:spPr>
          <a:xfrm>
            <a:off x="590014" y="3268695"/>
            <a:ext cx="3906653" cy="2587848"/>
          </a:xfrm>
        </p:spPr>
        <p:txBody>
          <a:bodyPr>
            <a:normAutofit fontScale="97500" lnSpcReduction="10000"/>
          </a:bodyPr>
          <a:lstStyle/>
          <a:p>
            <a:pPr marL="0" indent="0">
              <a:buNone/>
            </a:pP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dirty="0">
                <a:effectLst/>
                <a:latin typeface="Aptos" panose="020B0004020202020204" pitchFamily="34" charset="0"/>
                <a:ea typeface="Aptos" panose="020B0004020202020204" pitchFamily="34" charset="0"/>
                <a:cs typeface="Aptos" panose="020B0004020202020204" pitchFamily="34" charset="0"/>
              </a:rPr>
              <a:t>The Department has a policy to require that structures built of the FDOT ROW to be designed, built, and construction in accordance with all FDOT requirements.  All requirements are contained with these governing documents:</a:t>
            </a:r>
            <a:br>
              <a:rPr lang="en-US" sz="1800" dirty="0">
                <a:effectLst/>
                <a:latin typeface="Aptos" panose="020B0004020202020204" pitchFamily="34" charset="0"/>
                <a:ea typeface="Aptos" panose="020B0004020202020204" pitchFamily="34" charset="0"/>
                <a:cs typeface="Aptos" panose="020B0004020202020204" pitchFamily="34" charset="0"/>
              </a:rPr>
            </a:br>
            <a:br>
              <a:rPr lang="en-US" sz="1800" dirty="0">
                <a:effectLst/>
                <a:latin typeface="Aptos" panose="020B0004020202020204" pitchFamily="34" charset="0"/>
                <a:ea typeface="Aptos" panose="020B0004020202020204" pitchFamily="34" charset="0"/>
                <a:cs typeface="Aptos" panose="020B0004020202020204" pitchFamily="34" charset="0"/>
              </a:rPr>
            </a:br>
            <a:endParaRPr lang="en-US" dirty="0"/>
          </a:p>
        </p:txBody>
      </p:sp>
      <p:sp>
        <p:nvSpPr>
          <p:cNvPr id="8" name="Right Brace 7">
            <a:extLst>
              <a:ext uri="{FF2B5EF4-FFF2-40B4-BE49-F238E27FC236}">
                <a16:creationId xmlns:a16="http://schemas.microsoft.com/office/drawing/2014/main" id="{81684A17-B97F-2238-A7A0-85C90B6C822E}"/>
              </a:ext>
            </a:extLst>
          </p:cNvPr>
          <p:cNvSpPr/>
          <p:nvPr/>
        </p:nvSpPr>
        <p:spPr>
          <a:xfrm flipH="1">
            <a:off x="5838007" y="3348380"/>
            <a:ext cx="515986" cy="2174853"/>
          </a:xfrm>
          <a:prstGeom prst="rightBrace">
            <a:avLst>
              <a:gd name="adj1" fmla="val 8333"/>
              <a:gd name="adj2" fmla="val 483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4D2FFBFC-E51A-58AE-7F4C-E15C3A0343A9}"/>
              </a:ext>
            </a:extLst>
          </p:cNvPr>
          <p:cNvSpPr txBox="1"/>
          <p:nvPr/>
        </p:nvSpPr>
        <p:spPr>
          <a:xfrm>
            <a:off x="6431949" y="2912882"/>
            <a:ext cx="5455251" cy="3108543"/>
          </a:xfrm>
          <a:prstGeom prst="rect">
            <a:avLst/>
          </a:prstGeom>
          <a:noFill/>
        </p:spPr>
        <p:txBody>
          <a:bodyPr wrap="square" rtlCol="0">
            <a:spAutoFit/>
          </a:bodyPr>
          <a:lstStyle/>
          <a:p>
            <a:endParaRPr lang="en-US" sz="1800" b="1" dirty="0">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AASHTO LRFD Bridge Design Specifications (9</a:t>
            </a:r>
            <a:r>
              <a:rPr lang="en-US" sz="1600" b="1" baseline="30000" dirty="0"/>
              <a:t>th</a:t>
            </a:r>
            <a:r>
              <a:rPr lang="en-US" sz="1600" b="1" dirty="0"/>
              <a:t> ed current)</a:t>
            </a:r>
          </a:p>
          <a:p>
            <a:pPr marL="285750" indent="-285750">
              <a:buFont typeface="Arial" panose="020B0604020202020204" pitchFamily="34" charset="0"/>
              <a:buChar char="•"/>
            </a:pPr>
            <a:r>
              <a:rPr lang="en-US" sz="1600" b="1" dirty="0"/>
              <a:t>AASHTO Pedestrian Bridge Guide Specifications</a:t>
            </a:r>
          </a:p>
          <a:p>
            <a:pPr marL="285750" indent="-285750">
              <a:buFont typeface="Arial" panose="020B0604020202020204" pitchFamily="34" charset="0"/>
              <a:buChar char="•"/>
            </a:pPr>
            <a:r>
              <a:rPr lang="en-US" sz="1600" b="1" dirty="0"/>
              <a:t>Florida Design Manual (FDM)</a:t>
            </a:r>
          </a:p>
          <a:p>
            <a:endParaRPr lang="en-US" sz="1600" b="1" dirty="0"/>
          </a:p>
          <a:p>
            <a:pPr marL="285750" indent="-285750">
              <a:buFont typeface="Arial" panose="020B0604020202020204" pitchFamily="34" charset="0"/>
              <a:buChar char="•"/>
            </a:pPr>
            <a:r>
              <a:rPr lang="en-US" sz="1600" b="1" dirty="0"/>
              <a:t>Structures Manual (4 Volumes)</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Local Programs Manual (LAP)</a:t>
            </a:r>
          </a:p>
          <a:p>
            <a:pPr marL="285750" indent="-285750">
              <a:buFont typeface="Arial" panose="020B0604020202020204" pitchFamily="34" charset="0"/>
              <a:buChar char="•"/>
            </a:pPr>
            <a:endParaRPr lang="en-US" sz="1600" b="1" dirty="0"/>
          </a:p>
          <a:p>
            <a:endParaRPr lang="en-US" b="1" dirty="0"/>
          </a:p>
        </p:txBody>
      </p:sp>
      <p:sp>
        <p:nvSpPr>
          <p:cNvPr id="6" name="TextBox 5">
            <a:extLst>
              <a:ext uri="{FF2B5EF4-FFF2-40B4-BE49-F238E27FC236}">
                <a16:creationId xmlns:a16="http://schemas.microsoft.com/office/drawing/2014/main" id="{20D0C497-B991-8307-84D5-1D3FD9603E4B}"/>
              </a:ext>
            </a:extLst>
          </p:cNvPr>
          <p:cNvSpPr txBox="1"/>
          <p:nvPr/>
        </p:nvSpPr>
        <p:spPr>
          <a:xfrm>
            <a:off x="319357" y="1468000"/>
            <a:ext cx="6104744" cy="523220"/>
          </a:xfrm>
          <a:prstGeom prst="rect">
            <a:avLst/>
          </a:prstGeom>
          <a:noFill/>
        </p:spPr>
        <p:txBody>
          <a:bodyPr wrap="square">
            <a:spAutoFit/>
          </a:bodyPr>
          <a:lstStyle/>
          <a:p>
            <a:pPr marL="0" indent="0">
              <a:buFont typeface="Arial" panose="020B0604020202020204" pitchFamily="34" charset="0"/>
              <a:buNone/>
            </a:pPr>
            <a:r>
              <a:rPr lang="en-US" sz="2800" b="1" dirty="0"/>
              <a:t>Design Review</a:t>
            </a:r>
          </a:p>
        </p:txBody>
      </p:sp>
      <p:pic>
        <p:nvPicPr>
          <p:cNvPr id="7" name="Picture 6">
            <a:extLst>
              <a:ext uri="{FF2B5EF4-FFF2-40B4-BE49-F238E27FC236}">
                <a16:creationId xmlns:a16="http://schemas.microsoft.com/office/drawing/2014/main" id="{473C5924-341D-08EF-95D7-B865672BA2C9}"/>
              </a:ext>
            </a:extLst>
          </p:cNvPr>
          <p:cNvPicPr>
            <a:picLocks noChangeAspect="1"/>
          </p:cNvPicPr>
          <p:nvPr/>
        </p:nvPicPr>
        <p:blipFill>
          <a:blip r:embed="rId3"/>
          <a:stretch>
            <a:fillRect/>
          </a:stretch>
        </p:blipFill>
        <p:spPr>
          <a:xfrm>
            <a:off x="237434" y="1944662"/>
            <a:ext cx="10435636" cy="945151"/>
          </a:xfrm>
          <a:prstGeom prst="rect">
            <a:avLst/>
          </a:prstGeom>
        </p:spPr>
      </p:pic>
    </p:spTree>
    <p:extLst>
      <p:ext uri="{BB962C8B-B14F-4D97-AF65-F5344CB8AC3E}">
        <p14:creationId xmlns:p14="http://schemas.microsoft.com/office/powerpoint/2010/main" val="166374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CF7F-6B21-A765-8500-69C13E57F7B1}"/>
              </a:ext>
            </a:extLst>
          </p:cNvPr>
          <p:cNvSpPr>
            <a:spLocks noGrp="1"/>
          </p:cNvSpPr>
          <p:nvPr>
            <p:ph type="title"/>
          </p:nvPr>
        </p:nvSpPr>
        <p:spPr>
          <a:xfrm>
            <a:off x="304800" y="18255"/>
            <a:ext cx="11430000" cy="1325563"/>
          </a:xfrm>
        </p:spPr>
        <p:txBody>
          <a:body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3" name="Content Placeholder 2">
            <a:extLst>
              <a:ext uri="{FF2B5EF4-FFF2-40B4-BE49-F238E27FC236}">
                <a16:creationId xmlns:a16="http://schemas.microsoft.com/office/drawing/2014/main" id="{509E4C05-6593-6EFB-EC5A-2490FE6E9441}"/>
              </a:ext>
            </a:extLst>
          </p:cNvPr>
          <p:cNvSpPr>
            <a:spLocks noGrp="1"/>
          </p:cNvSpPr>
          <p:nvPr>
            <p:ph sz="half" idx="1"/>
          </p:nvPr>
        </p:nvSpPr>
        <p:spPr/>
        <p:txBody>
          <a:bodyPr/>
          <a:lstStyle/>
          <a:p>
            <a:pPr marL="0" indent="0">
              <a:buNone/>
            </a:pPr>
            <a:r>
              <a:rPr lang="en-US" dirty="0"/>
              <a:t>First a couple of quotes:</a:t>
            </a:r>
          </a:p>
          <a:p>
            <a:pPr marL="0" indent="0">
              <a:buNone/>
            </a:pPr>
            <a:endParaRPr lang="en-US" dirty="0"/>
          </a:p>
          <a:p>
            <a:pPr marL="0" indent="0">
              <a:buNone/>
            </a:pPr>
            <a:r>
              <a:rPr lang="en-US" sz="1800" i="1" dirty="0"/>
              <a:t>Form follows function </a:t>
            </a:r>
            <a:r>
              <a:rPr lang="en-US" sz="1800" dirty="0"/>
              <a:t>– </a:t>
            </a:r>
            <a:r>
              <a:rPr lang="en-US" sz="1200" b="0" i="0" dirty="0">
                <a:solidFill>
                  <a:srgbClr val="202124"/>
                </a:solidFill>
                <a:effectLst/>
                <a:highlight>
                  <a:srgbClr val="FFFFFF"/>
                </a:highlight>
                <a:latin typeface="Google Sans"/>
              </a:rPr>
              <a:t>Louis Sullivan (1856–1924)</a:t>
            </a:r>
          </a:p>
          <a:p>
            <a:pPr marL="0" indent="0">
              <a:buNone/>
            </a:pPr>
            <a:r>
              <a:rPr lang="en-US" sz="1200" dirty="0">
                <a:solidFill>
                  <a:srgbClr val="202124"/>
                </a:solidFill>
                <a:highlight>
                  <a:srgbClr val="FFFFFF"/>
                </a:highlight>
                <a:latin typeface="Google Sans"/>
              </a:rPr>
              <a:t>	Department should not be required to waive design criteria to 	accommodate unique form/aesthetics. The purpose of a crossing 	is to convey vehicles or pedestrians safely across an FDOT facility</a:t>
            </a:r>
          </a:p>
          <a:p>
            <a:pPr marL="0" indent="0">
              <a:buNone/>
            </a:pPr>
            <a:endParaRPr lang="en-US" sz="1200" dirty="0">
              <a:solidFill>
                <a:srgbClr val="202124"/>
              </a:solidFill>
              <a:highlight>
                <a:srgbClr val="FFFFFF"/>
              </a:highlight>
              <a:latin typeface="Google Sans"/>
            </a:endParaRPr>
          </a:p>
          <a:p>
            <a:pPr marL="0" indent="0">
              <a:buNone/>
            </a:pPr>
            <a:r>
              <a:rPr lang="en-US" sz="1800" i="1" dirty="0"/>
              <a:t>Past Performance is not a guarantee of future results – </a:t>
            </a:r>
            <a:r>
              <a:rPr lang="en-US" sz="1200" dirty="0"/>
              <a:t>standard investment industry disclaimer</a:t>
            </a:r>
          </a:p>
          <a:p>
            <a:pPr marL="0" indent="0">
              <a:buNone/>
            </a:pPr>
            <a:r>
              <a:rPr lang="en-US" sz="1200" dirty="0"/>
              <a:t>	In this context “performance” should be changed to 	“precedent”.  A request to waive Department design criteria 	should not be based on there being a previous example in 	service.  </a:t>
            </a:r>
          </a:p>
          <a:p>
            <a:pPr marL="0" indent="0">
              <a:buNone/>
            </a:pPr>
            <a:r>
              <a:rPr lang="en-US" sz="1200" i="1" dirty="0"/>
              <a:t>	</a:t>
            </a:r>
          </a:p>
          <a:p>
            <a:pPr marL="0" indent="0">
              <a:buNone/>
            </a:pPr>
            <a:endParaRPr lang="en-US" sz="1200" i="1" dirty="0"/>
          </a:p>
          <a:p>
            <a:pPr marL="0" indent="0">
              <a:buNone/>
            </a:pPr>
            <a:endParaRPr lang="en-US" sz="1800" dirty="0"/>
          </a:p>
        </p:txBody>
      </p:sp>
      <p:sp>
        <p:nvSpPr>
          <p:cNvPr id="4" name="Content Placeholder 3">
            <a:extLst>
              <a:ext uri="{FF2B5EF4-FFF2-40B4-BE49-F238E27FC236}">
                <a16:creationId xmlns:a16="http://schemas.microsoft.com/office/drawing/2014/main" id="{A12CEBB8-EDB7-6F20-62FE-B2C0C20C91C5}"/>
              </a:ext>
            </a:extLst>
          </p:cNvPr>
          <p:cNvSpPr>
            <a:spLocks noGrp="1"/>
          </p:cNvSpPr>
          <p:nvPr>
            <p:ph sz="half" idx="2"/>
          </p:nvPr>
        </p:nvSpPr>
        <p:spPr/>
        <p:txBody>
          <a:bodyPr/>
          <a:lstStyle/>
          <a:p>
            <a:pPr marL="0" indent="0">
              <a:buNone/>
            </a:pPr>
            <a:r>
              <a:rPr lang="en-US" dirty="0"/>
              <a:t>Recent precedent </a:t>
            </a:r>
          </a:p>
          <a:p>
            <a:pPr marL="0" indent="0">
              <a:buNone/>
            </a:pPr>
            <a:r>
              <a:rPr lang="en-US" dirty="0"/>
              <a:t>examples </a:t>
            </a:r>
          </a:p>
          <a:p>
            <a:pPr marL="0" indent="0">
              <a:buNone/>
            </a:pPr>
            <a:endParaRPr lang="en-US" dirty="0"/>
          </a:p>
          <a:p>
            <a:pPr marL="0" indent="0">
              <a:buNone/>
            </a:pPr>
            <a:endParaRPr lang="en-US" dirty="0"/>
          </a:p>
        </p:txBody>
      </p:sp>
      <p:pic>
        <p:nvPicPr>
          <p:cNvPr id="5" name="Picture 2" descr="Diagram, engineering drawing">
            <a:extLst>
              <a:ext uri="{FF2B5EF4-FFF2-40B4-BE49-F238E27FC236}">
                <a16:creationId xmlns:a16="http://schemas.microsoft.com/office/drawing/2014/main" id="{D479EC54-CCC7-1AE6-3F80-4A64193702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39" r="9600" b="12837"/>
          <a:stretch/>
        </p:blipFill>
        <p:spPr bwMode="auto">
          <a:xfrm>
            <a:off x="9215189" y="2196278"/>
            <a:ext cx="2443411" cy="198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6D29398-DB63-9746-89C6-940BAE9FB5FF}"/>
              </a:ext>
            </a:extLst>
          </p:cNvPr>
          <p:cNvPicPr>
            <a:picLocks noChangeAspect="1"/>
          </p:cNvPicPr>
          <p:nvPr/>
        </p:nvPicPr>
        <p:blipFill>
          <a:blip r:embed="rId4"/>
          <a:stretch>
            <a:fillRect/>
          </a:stretch>
        </p:blipFill>
        <p:spPr>
          <a:xfrm>
            <a:off x="6630652" y="2907042"/>
            <a:ext cx="2329198" cy="3067162"/>
          </a:xfrm>
          <a:prstGeom prst="rect">
            <a:avLst/>
          </a:prstGeom>
        </p:spPr>
      </p:pic>
    </p:spTree>
    <p:extLst>
      <p:ext uri="{BB962C8B-B14F-4D97-AF65-F5344CB8AC3E}">
        <p14:creationId xmlns:p14="http://schemas.microsoft.com/office/powerpoint/2010/main" val="383973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CDA4-EAA1-899A-FD66-36EE684D917B}"/>
              </a:ext>
            </a:extLst>
          </p:cNvPr>
          <p:cNvSpPr>
            <a:spLocks noGrp="1"/>
          </p:cNvSpPr>
          <p:nvPr>
            <p:ph type="title"/>
          </p:nvPr>
        </p:nvSpPr>
        <p:spPr/>
        <p:txBody>
          <a:bodyPr/>
          <a:lstStyle/>
          <a:p>
            <a:r>
              <a:rPr lang="en-US" sz="4000" dirty="0"/>
              <a:t>Introduction of the Current FDOT Process/Phasing</a:t>
            </a:r>
          </a:p>
        </p:txBody>
      </p:sp>
      <p:sp>
        <p:nvSpPr>
          <p:cNvPr id="3" name="Content Placeholder 2">
            <a:extLst>
              <a:ext uri="{FF2B5EF4-FFF2-40B4-BE49-F238E27FC236}">
                <a16:creationId xmlns:a16="http://schemas.microsoft.com/office/drawing/2014/main" id="{35E98A7D-44B8-4969-B88D-9DCDCF5CF154}"/>
              </a:ext>
            </a:extLst>
          </p:cNvPr>
          <p:cNvSpPr txBox="1">
            <a:spLocks/>
          </p:cNvSpPr>
          <p:nvPr/>
        </p:nvSpPr>
        <p:spPr>
          <a:xfrm>
            <a:off x="457200" y="1466600"/>
            <a:ext cx="11505413" cy="3265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Design Review</a:t>
            </a:r>
          </a:p>
          <a:p>
            <a:r>
              <a:rPr lang="en-US" sz="2400" dirty="0"/>
              <a:t> Phase reviews (30%/Phase I, 60%/Phase II, 90%/Phase III, 100%/Phase IV). See FDM 121.14 for content requirements. </a:t>
            </a:r>
          </a:p>
          <a:p>
            <a:r>
              <a:rPr lang="en-US" sz="2400" dirty="0"/>
              <a:t> Design submittals (plans and calculations) must be from an FDOT pre-approved engineering firm.  This now includes pedestrian bridges per FDM 266.2. </a:t>
            </a:r>
          </a:p>
          <a:p>
            <a:r>
              <a:rPr lang="en-US" sz="2400" dirty="0"/>
              <a:t> The 90% and 100% submissions must include Independent Peer Review certifications.  See FDM 121 for specifics. </a:t>
            </a:r>
          </a:p>
          <a:p>
            <a:r>
              <a:rPr lang="en-US" sz="2400" dirty="0"/>
              <a:t>Comments must be closed out prior to progressing to next phase. </a:t>
            </a:r>
          </a:p>
          <a:p>
            <a:pPr marL="0" indent="0">
              <a:buNone/>
            </a:pPr>
            <a:endParaRPr lang="en-US" sz="2400" dirty="0"/>
          </a:p>
          <a:p>
            <a:pPr marL="0" indent="0">
              <a:buNone/>
            </a:pPr>
            <a:endParaRPr lang="en-US" sz="2400" dirty="0"/>
          </a:p>
        </p:txBody>
      </p:sp>
      <p:sp>
        <p:nvSpPr>
          <p:cNvPr id="4" name="TextBox 3">
            <a:extLst>
              <a:ext uri="{FF2B5EF4-FFF2-40B4-BE49-F238E27FC236}">
                <a16:creationId xmlns:a16="http://schemas.microsoft.com/office/drawing/2014/main" id="{8E9C6B11-08C7-A08F-8F81-D4DFFDA448A7}"/>
              </a:ext>
            </a:extLst>
          </p:cNvPr>
          <p:cNvSpPr txBox="1"/>
          <p:nvPr/>
        </p:nvSpPr>
        <p:spPr>
          <a:xfrm>
            <a:off x="382106" y="4732255"/>
            <a:ext cx="9138966" cy="1622482"/>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Most important thing to remember – it’s in the EOR’s and Owner’s best interest to not try skipping phase submittals.  Getting FDOT involved late in design process can result in costly rework and schedule impacts. </a:t>
            </a:r>
          </a:p>
        </p:txBody>
      </p:sp>
    </p:spTree>
    <p:extLst>
      <p:ext uri="{BB962C8B-B14F-4D97-AF65-F5344CB8AC3E}">
        <p14:creationId xmlns:p14="http://schemas.microsoft.com/office/powerpoint/2010/main" val="737664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5558-42AA-0FCE-96A0-CD71731233FE}"/>
              </a:ext>
            </a:extLst>
          </p:cNvPr>
          <p:cNvSpPr>
            <a:spLocks noGrp="1"/>
          </p:cNvSpPr>
          <p:nvPr>
            <p:ph type="title"/>
          </p:nvPr>
        </p:nvSpPr>
        <p:spPr>
          <a:xfrm>
            <a:off x="545219" y="238084"/>
            <a:ext cx="11082214" cy="681755"/>
          </a:xfrm>
        </p:spPr>
        <p:txBody>
          <a:bodyPr>
            <a:noAutofit/>
          </a:body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3" name="Content Placeholder 2">
            <a:extLst>
              <a:ext uri="{FF2B5EF4-FFF2-40B4-BE49-F238E27FC236}">
                <a16:creationId xmlns:a16="http://schemas.microsoft.com/office/drawing/2014/main" id="{C4D1213E-11BB-633A-EFC0-B9978D0A2D6A}"/>
              </a:ext>
            </a:extLst>
          </p:cNvPr>
          <p:cNvSpPr>
            <a:spLocks noGrp="1"/>
          </p:cNvSpPr>
          <p:nvPr>
            <p:ph idx="1"/>
          </p:nvPr>
        </p:nvSpPr>
        <p:spPr>
          <a:xfrm>
            <a:off x="372386" y="1421304"/>
            <a:ext cx="10449571" cy="681756"/>
          </a:xfrm>
        </p:spPr>
        <p:txBody>
          <a:bodyPr/>
          <a:lstStyle/>
          <a:p>
            <a:endParaRPr lang="en-US" sz="2400" dirty="0"/>
          </a:p>
          <a:p>
            <a:pPr marL="0" indent="0">
              <a:buNone/>
            </a:pPr>
            <a:r>
              <a:rPr lang="en-US" sz="2400" dirty="0"/>
              <a:t>Just a reminder that structures are divided into two Categories…</a:t>
            </a:r>
          </a:p>
          <a:p>
            <a:endParaRPr lang="en-US" dirty="0"/>
          </a:p>
          <a:p>
            <a:endParaRPr lang="en-US" dirty="0"/>
          </a:p>
        </p:txBody>
      </p:sp>
      <p:pic>
        <p:nvPicPr>
          <p:cNvPr id="5" name="Picture 4">
            <a:extLst>
              <a:ext uri="{FF2B5EF4-FFF2-40B4-BE49-F238E27FC236}">
                <a16:creationId xmlns:a16="http://schemas.microsoft.com/office/drawing/2014/main" id="{DF7ADCD0-0043-7844-D07B-78C85EAC3779}"/>
              </a:ext>
            </a:extLst>
          </p:cNvPr>
          <p:cNvPicPr>
            <a:picLocks noChangeAspect="1"/>
          </p:cNvPicPr>
          <p:nvPr/>
        </p:nvPicPr>
        <p:blipFill>
          <a:blip r:embed="rId3"/>
          <a:stretch>
            <a:fillRect/>
          </a:stretch>
        </p:blipFill>
        <p:spPr>
          <a:xfrm>
            <a:off x="874319" y="2325404"/>
            <a:ext cx="3987034" cy="2307294"/>
          </a:xfrm>
          <a:prstGeom prst="rect">
            <a:avLst/>
          </a:prstGeom>
        </p:spPr>
      </p:pic>
      <p:pic>
        <p:nvPicPr>
          <p:cNvPr id="7" name="Picture 6">
            <a:extLst>
              <a:ext uri="{FF2B5EF4-FFF2-40B4-BE49-F238E27FC236}">
                <a16:creationId xmlns:a16="http://schemas.microsoft.com/office/drawing/2014/main" id="{A6F88705-71BF-496D-47B7-74B409C4CCF3}"/>
              </a:ext>
            </a:extLst>
          </p:cNvPr>
          <p:cNvPicPr>
            <a:picLocks noChangeAspect="1"/>
          </p:cNvPicPr>
          <p:nvPr/>
        </p:nvPicPr>
        <p:blipFill>
          <a:blip r:embed="rId4"/>
          <a:stretch>
            <a:fillRect/>
          </a:stretch>
        </p:blipFill>
        <p:spPr>
          <a:xfrm>
            <a:off x="6070188" y="2325404"/>
            <a:ext cx="3622036" cy="4022111"/>
          </a:xfrm>
          <a:prstGeom prst="rect">
            <a:avLst/>
          </a:prstGeom>
        </p:spPr>
      </p:pic>
      <p:pic>
        <p:nvPicPr>
          <p:cNvPr id="9" name="Picture 8">
            <a:extLst>
              <a:ext uri="{FF2B5EF4-FFF2-40B4-BE49-F238E27FC236}">
                <a16:creationId xmlns:a16="http://schemas.microsoft.com/office/drawing/2014/main" id="{9BD68217-814A-6CB2-23F8-1E0104C8A8F1}"/>
              </a:ext>
            </a:extLst>
          </p:cNvPr>
          <p:cNvPicPr>
            <a:picLocks noChangeAspect="1"/>
          </p:cNvPicPr>
          <p:nvPr/>
        </p:nvPicPr>
        <p:blipFill>
          <a:blip r:embed="rId5"/>
          <a:stretch>
            <a:fillRect/>
          </a:stretch>
        </p:blipFill>
        <p:spPr>
          <a:xfrm>
            <a:off x="6003193" y="5991042"/>
            <a:ext cx="3622036" cy="269660"/>
          </a:xfrm>
          <a:prstGeom prst="rect">
            <a:avLst/>
          </a:prstGeom>
        </p:spPr>
      </p:pic>
      <p:sp>
        <p:nvSpPr>
          <p:cNvPr id="4" name="TextBox 3">
            <a:extLst>
              <a:ext uri="{FF2B5EF4-FFF2-40B4-BE49-F238E27FC236}">
                <a16:creationId xmlns:a16="http://schemas.microsoft.com/office/drawing/2014/main" id="{3AD712A7-62EF-EFDF-89B5-F2BB23B36F04}"/>
              </a:ext>
            </a:extLst>
          </p:cNvPr>
          <p:cNvSpPr txBox="1"/>
          <p:nvPr/>
        </p:nvSpPr>
        <p:spPr>
          <a:xfrm>
            <a:off x="545219" y="4751969"/>
            <a:ext cx="4598636" cy="1569660"/>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Note that Category 2 structures must be reviewed by SDO and that design schedules will need to accommodate. </a:t>
            </a:r>
          </a:p>
        </p:txBody>
      </p:sp>
      <p:cxnSp>
        <p:nvCxnSpPr>
          <p:cNvPr id="8" name="Straight Connector 7">
            <a:extLst>
              <a:ext uri="{FF2B5EF4-FFF2-40B4-BE49-F238E27FC236}">
                <a16:creationId xmlns:a16="http://schemas.microsoft.com/office/drawing/2014/main" id="{C1FC9476-E12E-F270-B705-6B2369F0909D}"/>
              </a:ext>
            </a:extLst>
          </p:cNvPr>
          <p:cNvCxnSpPr>
            <a:cxnSpLocks/>
          </p:cNvCxnSpPr>
          <p:nvPr/>
        </p:nvCxnSpPr>
        <p:spPr>
          <a:xfrm>
            <a:off x="5873234" y="2270498"/>
            <a:ext cx="0" cy="3397942"/>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Arrow: Left 10">
            <a:extLst>
              <a:ext uri="{FF2B5EF4-FFF2-40B4-BE49-F238E27FC236}">
                <a16:creationId xmlns:a16="http://schemas.microsoft.com/office/drawing/2014/main" id="{2B02E2F0-8C7A-B664-D7C1-53E247DC6B2E}"/>
              </a:ext>
            </a:extLst>
          </p:cNvPr>
          <p:cNvSpPr/>
          <p:nvPr/>
        </p:nvSpPr>
        <p:spPr>
          <a:xfrm>
            <a:off x="5033181" y="5021180"/>
            <a:ext cx="840053" cy="5156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880FF54-9F28-E949-020A-BC656871C87B}"/>
              </a:ext>
            </a:extLst>
          </p:cNvPr>
          <p:cNvSpPr txBox="1">
            <a:spLocks/>
          </p:cNvSpPr>
          <p:nvPr/>
        </p:nvSpPr>
        <p:spPr>
          <a:xfrm>
            <a:off x="372387" y="1305277"/>
            <a:ext cx="4344636"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2800" b="1" dirty="0"/>
              <a:t>Relevant Policy – FDM 121</a:t>
            </a:r>
          </a:p>
        </p:txBody>
      </p:sp>
    </p:spTree>
    <p:extLst>
      <p:ext uri="{BB962C8B-B14F-4D97-AF65-F5344CB8AC3E}">
        <p14:creationId xmlns:p14="http://schemas.microsoft.com/office/powerpoint/2010/main" val="1814576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19E14DB2-FA09-BDF4-A6CE-6D80C971F2E1}"/>
              </a:ext>
            </a:extLst>
          </p:cNvPr>
          <p:cNvPicPr>
            <a:picLocks noChangeAspect="1"/>
          </p:cNvPicPr>
          <p:nvPr/>
        </p:nvPicPr>
        <p:blipFill rotWithShape="1">
          <a:blip r:embed="rId3"/>
          <a:srcRect b="51774"/>
          <a:stretch/>
        </p:blipFill>
        <p:spPr bwMode="auto">
          <a:xfrm>
            <a:off x="204671" y="3564246"/>
            <a:ext cx="4068029" cy="2177765"/>
          </a:xfrm>
          <a:prstGeom prst="rect">
            <a:avLst/>
          </a:prstGeom>
          <a:ln w="9525" cap="flat" cmpd="sng" algn="ctr">
            <a:solidFill>
              <a:srgbClr val="156082"/>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 name="Picture 9" descr="Graphical user interface, text, application&#10;&#10;Description automatically generated">
            <a:extLst>
              <a:ext uri="{FF2B5EF4-FFF2-40B4-BE49-F238E27FC236}">
                <a16:creationId xmlns:a16="http://schemas.microsoft.com/office/drawing/2014/main" id="{1E1D9F47-9E49-4A02-9919-2AE8E810B123}"/>
              </a:ext>
            </a:extLst>
          </p:cNvPr>
          <p:cNvPicPr>
            <a:picLocks noChangeAspect="1"/>
          </p:cNvPicPr>
          <p:nvPr/>
        </p:nvPicPr>
        <p:blipFill rotWithShape="1">
          <a:blip r:embed="rId3"/>
          <a:srcRect t="84356"/>
          <a:stretch/>
        </p:blipFill>
        <p:spPr bwMode="auto">
          <a:xfrm>
            <a:off x="204670" y="5732054"/>
            <a:ext cx="4068029" cy="706160"/>
          </a:xfrm>
          <a:prstGeom prst="rect">
            <a:avLst/>
          </a:prstGeom>
          <a:ln w="9525" cap="flat" cmpd="sng" algn="ctr">
            <a:solidFill>
              <a:srgbClr val="156082"/>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Content Placeholder 5">
            <a:extLst>
              <a:ext uri="{FF2B5EF4-FFF2-40B4-BE49-F238E27FC236}">
                <a16:creationId xmlns:a16="http://schemas.microsoft.com/office/drawing/2014/main" id="{D7EF44A4-CC12-10C3-2EA5-B77C1424B304}"/>
              </a:ext>
            </a:extLst>
          </p:cNvPr>
          <p:cNvPicPr>
            <a:picLocks noGrp="1" noChangeAspect="1"/>
          </p:cNvPicPr>
          <p:nvPr>
            <p:ph sz="half" idx="2"/>
          </p:nvPr>
        </p:nvPicPr>
        <p:blipFill>
          <a:blip r:embed="rId4"/>
          <a:stretch>
            <a:fillRect/>
          </a:stretch>
        </p:blipFill>
        <p:spPr>
          <a:xfrm>
            <a:off x="6793681" y="1494686"/>
            <a:ext cx="5181600" cy="1028864"/>
          </a:xfrm>
        </p:spPr>
      </p:pic>
      <p:sp>
        <p:nvSpPr>
          <p:cNvPr id="14" name="Rectangle 13">
            <a:extLst>
              <a:ext uri="{FF2B5EF4-FFF2-40B4-BE49-F238E27FC236}">
                <a16:creationId xmlns:a16="http://schemas.microsoft.com/office/drawing/2014/main" id="{E51FA669-C674-AF5A-7AF8-D2A7FB13F7D6}"/>
              </a:ext>
            </a:extLst>
          </p:cNvPr>
          <p:cNvSpPr/>
          <p:nvPr/>
        </p:nvSpPr>
        <p:spPr>
          <a:xfrm>
            <a:off x="6671252" y="1323057"/>
            <a:ext cx="5426458" cy="1323906"/>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6AA4D79A-DB25-CA33-8220-10AB413DE71C}"/>
              </a:ext>
            </a:extLst>
          </p:cNvPr>
          <p:cNvPicPr>
            <a:picLocks noChangeAspect="1"/>
          </p:cNvPicPr>
          <p:nvPr/>
        </p:nvPicPr>
        <p:blipFill>
          <a:blip r:embed="rId5"/>
          <a:stretch>
            <a:fillRect/>
          </a:stretch>
        </p:blipFill>
        <p:spPr>
          <a:xfrm>
            <a:off x="7828268" y="3070421"/>
            <a:ext cx="3723433" cy="1882110"/>
          </a:xfrm>
          <a:prstGeom prst="rect">
            <a:avLst/>
          </a:prstGeom>
        </p:spPr>
      </p:pic>
      <p:sp>
        <p:nvSpPr>
          <p:cNvPr id="22" name="Rectangle 21">
            <a:extLst>
              <a:ext uri="{FF2B5EF4-FFF2-40B4-BE49-F238E27FC236}">
                <a16:creationId xmlns:a16="http://schemas.microsoft.com/office/drawing/2014/main" id="{E81C36DD-6B4D-6D3D-C6F0-5B52DDBA99E3}"/>
              </a:ext>
            </a:extLst>
          </p:cNvPr>
          <p:cNvSpPr/>
          <p:nvPr/>
        </p:nvSpPr>
        <p:spPr>
          <a:xfrm>
            <a:off x="7828268" y="3070421"/>
            <a:ext cx="3815531" cy="1882110"/>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noFill/>
            </a:endParaRPr>
          </a:p>
        </p:txBody>
      </p:sp>
      <p:sp>
        <p:nvSpPr>
          <p:cNvPr id="24" name="Arrow: Left 23">
            <a:extLst>
              <a:ext uri="{FF2B5EF4-FFF2-40B4-BE49-F238E27FC236}">
                <a16:creationId xmlns:a16="http://schemas.microsoft.com/office/drawing/2014/main" id="{23F58878-BF36-74CE-4573-6C2271D8F210}"/>
              </a:ext>
            </a:extLst>
          </p:cNvPr>
          <p:cNvSpPr/>
          <p:nvPr/>
        </p:nvSpPr>
        <p:spPr>
          <a:xfrm rot="10800000">
            <a:off x="3376130" y="2087589"/>
            <a:ext cx="3249811" cy="323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Left 24">
            <a:extLst>
              <a:ext uri="{FF2B5EF4-FFF2-40B4-BE49-F238E27FC236}">
                <a16:creationId xmlns:a16="http://schemas.microsoft.com/office/drawing/2014/main" id="{417FC726-6B6F-E100-081D-9A900A41FADE}"/>
              </a:ext>
            </a:extLst>
          </p:cNvPr>
          <p:cNvSpPr/>
          <p:nvPr/>
        </p:nvSpPr>
        <p:spPr>
          <a:xfrm rot="11901351">
            <a:off x="3240926" y="2804368"/>
            <a:ext cx="4537532" cy="323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FF0708DD-0997-465A-503F-B64C9E05AC1F}"/>
              </a:ext>
            </a:extLst>
          </p:cNvPr>
          <p:cNvPicPr>
            <a:picLocks noChangeAspect="1"/>
          </p:cNvPicPr>
          <p:nvPr/>
        </p:nvPicPr>
        <p:blipFill>
          <a:blip r:embed="rId6"/>
          <a:stretch>
            <a:fillRect/>
          </a:stretch>
        </p:blipFill>
        <p:spPr>
          <a:xfrm>
            <a:off x="2238684" y="1896756"/>
            <a:ext cx="1279664" cy="1659644"/>
          </a:xfrm>
          <a:prstGeom prst="rect">
            <a:avLst/>
          </a:prstGeom>
          <a:ln>
            <a:solidFill>
              <a:schemeClr val="accent1"/>
            </a:solidFill>
          </a:ln>
          <a:effectLst>
            <a:outerShdw blurRad="225425" dist="50800" dir="5220000" algn="ctr">
              <a:srgbClr val="000000">
                <a:alpha val="33000"/>
              </a:srgbClr>
            </a:outerShdw>
          </a:effectLst>
        </p:spPr>
      </p:pic>
      <p:pic>
        <p:nvPicPr>
          <p:cNvPr id="26" name="Picture 25">
            <a:extLst>
              <a:ext uri="{FF2B5EF4-FFF2-40B4-BE49-F238E27FC236}">
                <a16:creationId xmlns:a16="http://schemas.microsoft.com/office/drawing/2014/main" id="{8B515E54-0718-26C4-FE32-F6EDE7344618}"/>
              </a:ext>
            </a:extLst>
          </p:cNvPr>
          <p:cNvPicPr>
            <a:picLocks noChangeAspect="1"/>
          </p:cNvPicPr>
          <p:nvPr/>
        </p:nvPicPr>
        <p:blipFill>
          <a:blip r:embed="rId7"/>
          <a:stretch>
            <a:fillRect/>
          </a:stretch>
        </p:blipFill>
        <p:spPr>
          <a:xfrm>
            <a:off x="5548381" y="3922036"/>
            <a:ext cx="1828803" cy="2372830"/>
          </a:xfrm>
          <a:prstGeom prst="rect">
            <a:avLst/>
          </a:prstGeom>
          <a:ln>
            <a:solidFill>
              <a:schemeClr val="accent1"/>
            </a:solidFill>
          </a:ln>
          <a:effectLst>
            <a:outerShdw blurRad="225425" dist="50800" dir="5220000" algn="ctr">
              <a:srgbClr val="000000">
                <a:alpha val="33000"/>
              </a:srgbClr>
            </a:outerShdw>
          </a:effectLst>
        </p:spPr>
      </p:pic>
      <p:sp>
        <p:nvSpPr>
          <p:cNvPr id="27" name="Arrow: Left 26">
            <a:extLst>
              <a:ext uri="{FF2B5EF4-FFF2-40B4-BE49-F238E27FC236}">
                <a16:creationId xmlns:a16="http://schemas.microsoft.com/office/drawing/2014/main" id="{345D601E-5A17-D2AA-252B-4775D9A0CE84}"/>
              </a:ext>
            </a:extLst>
          </p:cNvPr>
          <p:cNvSpPr/>
          <p:nvPr/>
        </p:nvSpPr>
        <p:spPr>
          <a:xfrm>
            <a:off x="4272700" y="5017180"/>
            <a:ext cx="1275682" cy="3236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2A7E837-BEAF-2BB4-60FA-5851BC6C0082}"/>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7" name="Title 1">
            <a:extLst>
              <a:ext uri="{FF2B5EF4-FFF2-40B4-BE49-F238E27FC236}">
                <a16:creationId xmlns:a16="http://schemas.microsoft.com/office/drawing/2014/main" id="{C10138D3-F043-FFEE-D3E0-F5A59002D554}"/>
              </a:ext>
            </a:extLst>
          </p:cNvPr>
          <p:cNvSpPr txBox="1">
            <a:spLocks/>
          </p:cNvSpPr>
          <p:nvPr/>
        </p:nvSpPr>
        <p:spPr>
          <a:xfrm>
            <a:off x="372387" y="1305277"/>
            <a:ext cx="4344636"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3600" dirty="0"/>
              <a:t>Relevant Policy</a:t>
            </a:r>
          </a:p>
        </p:txBody>
      </p:sp>
    </p:spTree>
    <p:extLst>
      <p:ext uri="{BB962C8B-B14F-4D97-AF65-F5344CB8AC3E}">
        <p14:creationId xmlns:p14="http://schemas.microsoft.com/office/powerpoint/2010/main" val="312051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4F9028-90AB-435F-607B-283B256488A7}"/>
              </a:ext>
            </a:extLst>
          </p:cNvPr>
          <p:cNvSpPr>
            <a:spLocks noGrp="1"/>
          </p:cNvSpPr>
          <p:nvPr>
            <p:ph sz="half" idx="1"/>
          </p:nvPr>
        </p:nvSpPr>
        <p:spPr>
          <a:xfrm>
            <a:off x="904461" y="2842591"/>
            <a:ext cx="11181522" cy="3187148"/>
          </a:xfrm>
        </p:spPr>
        <p:txBody>
          <a:bodyPr vert="horz" lIns="91440" tIns="45720" rIns="91440" bIns="45720" rtlCol="0" anchor="t">
            <a:noAutofit/>
          </a:bodyPr>
          <a:lstStyle/>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For design submittals, Non-Department structures built over FDOT ROW are reviewed to the same extent regardless of funding source or owner.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An Independent Peer Review (IPR) is required for Non-Department structures or components (including retrofits and modifications) built over FDOT ROW. Excludes miscellaneous structures.</a:t>
            </a:r>
          </a:p>
          <a:p>
            <a:pPr marL="342900" marR="0" lvl="0" indent="-342900">
              <a:spcBef>
                <a:spcPts val="0"/>
              </a:spcBef>
              <a:spcAft>
                <a:spcPts val="0"/>
              </a:spcAft>
              <a:buFont typeface="Symbol" panose="05050102010706020507" pitchFamily="18" charset="2"/>
              <a:buChar char=""/>
            </a:pP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buNone/>
            </a:pPr>
            <a:r>
              <a:rPr lang="en-US" sz="1800" dirty="0">
                <a:effectLst/>
                <a:latin typeface="Aptos"/>
                <a:ea typeface="Aptos" panose="020B0004020202020204" pitchFamily="34" charset="0"/>
                <a:cs typeface="Aptos" panose="020B0004020202020204" pitchFamily="34" charset="0"/>
              </a:rPr>
              <a:t>Important </a:t>
            </a:r>
            <a:r>
              <a:rPr lang="en-US" sz="1800" dirty="0">
                <a:latin typeface="Aptos"/>
                <a:ea typeface="Aptos" panose="020B0004020202020204" pitchFamily="34" charset="0"/>
                <a:cs typeface="Aptos" panose="020B0004020202020204" pitchFamily="34" charset="0"/>
              </a:rPr>
              <a:t>Sections include but are not limited to</a:t>
            </a:r>
            <a:r>
              <a:rPr lang="en-US" sz="1800" dirty="0">
                <a:effectLst/>
                <a:latin typeface="Aptos"/>
                <a:ea typeface="Aptos" panose="020B0004020202020204" pitchFamily="34" charset="0"/>
                <a:cs typeface="Aptos" panose="020B0004020202020204" pitchFamily="34" charset="0"/>
              </a:rPr>
              <a:t>:</a:t>
            </a:r>
            <a:r>
              <a:rPr lang="en-US" sz="1800" dirty="0">
                <a:latin typeface="Aptos"/>
                <a:ea typeface="Aptos" panose="020B0004020202020204" pitchFamily="34" charset="0"/>
                <a:cs typeface="Aptos" panose="020B0004020202020204" pitchFamily="34" charset="0"/>
              </a:rPr>
              <a:t> </a:t>
            </a:r>
            <a:endParaRPr lang="en-US" sz="1800" dirty="0">
              <a:effectLst/>
              <a:latin typeface="Aptos"/>
              <a:ea typeface="Aptos" panose="020B0004020202020204" pitchFamily="34" charset="0"/>
              <a:cs typeface="Aptos" panose="020B0004020202020204" pitchFamily="34" charset="0"/>
            </a:endParaRPr>
          </a:p>
          <a:p>
            <a:pPr marL="0" marR="0" lvl="0" indent="0">
              <a:spcBef>
                <a:spcPts val="0"/>
              </a:spcBef>
              <a:spcAft>
                <a:spcPts val="0"/>
              </a:spcAft>
              <a:buNone/>
            </a:pP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buNone/>
            </a:pPr>
            <a:r>
              <a:rPr lang="en-US" sz="1800" dirty="0">
                <a:latin typeface="Aptos"/>
                <a:ea typeface="Aptos" panose="020B0004020202020204" pitchFamily="34" charset="0"/>
                <a:cs typeface="Aptos" panose="020B0004020202020204" pitchFamily="34" charset="0"/>
              </a:rPr>
              <a:t>                   </a:t>
            </a:r>
            <a:r>
              <a:rPr lang="en-US" sz="1800" b="1" dirty="0">
                <a:latin typeface="Aptos"/>
                <a:ea typeface="Aptos" panose="020B0004020202020204" pitchFamily="34" charset="0"/>
                <a:cs typeface="Aptos" panose="020B0004020202020204" pitchFamily="34" charset="0"/>
              </a:rPr>
              <a:t>121 Bridge Project Development:</a:t>
            </a:r>
            <a:r>
              <a:rPr lang="en-US" sz="1800" dirty="0">
                <a:latin typeface="Aptos"/>
                <a:ea typeface="Aptos" panose="020B0004020202020204" pitchFamily="34" charset="0"/>
                <a:cs typeface="Aptos" panose="020B0004020202020204" pitchFamily="34" charset="0"/>
              </a:rPr>
              <a:t>  Defines Category 1 and 2 structure types.  Provides                				                                   Independent Peer Review (IPR) requirements.  Sets forth design                   				               phase submissions. </a:t>
            </a:r>
          </a:p>
          <a:p>
            <a:pPr marL="0" indent="0">
              <a:spcBef>
                <a:spcPts val="0"/>
              </a:spcBef>
              <a:buNone/>
            </a:pP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buNone/>
            </a:pPr>
            <a:r>
              <a:rPr lang="en-US" sz="1800" dirty="0">
                <a:effectLst/>
                <a:latin typeface="Aptos"/>
                <a:ea typeface="Aptos" panose="020B0004020202020204" pitchFamily="34" charset="0"/>
                <a:cs typeface="Aptos" panose="020B0004020202020204" pitchFamily="34" charset="0"/>
              </a:rPr>
              <a:t>	</a:t>
            </a:r>
            <a:r>
              <a:rPr lang="en-US" sz="1800" b="1" dirty="0">
                <a:latin typeface="Aptos"/>
                <a:ea typeface="Aptos" panose="020B0004020202020204" pitchFamily="34" charset="0"/>
                <a:cs typeface="Aptos" panose="020B0004020202020204" pitchFamily="34" charset="0"/>
              </a:rPr>
              <a:t>222.4 Pedestrian facilities:	              </a:t>
            </a:r>
            <a:r>
              <a:rPr lang="en-US" sz="1800" dirty="0">
                <a:latin typeface="Aptos"/>
                <a:ea typeface="Aptos" panose="020B0004020202020204" pitchFamily="34" charset="0"/>
                <a:cs typeface="Aptos" panose="020B0004020202020204" pitchFamily="34" charset="0"/>
              </a:rPr>
              <a:t> Addresses railing requirements. </a:t>
            </a:r>
            <a:endParaRPr lang="en-US" sz="1800" dirty="0">
              <a:effectLst/>
              <a:latin typeface="Aptos"/>
              <a:ea typeface="Aptos" panose="020B0004020202020204" pitchFamily="34" charset="0"/>
              <a:cs typeface="Aptos" panose="020B0004020202020204" pitchFamily="34" charset="0"/>
            </a:endParaRPr>
          </a:p>
          <a:p>
            <a:pPr marL="0" marR="0" lvl="0" indent="0">
              <a:spcBef>
                <a:spcPts val="0"/>
              </a:spcBef>
              <a:spcAft>
                <a:spcPts val="0"/>
              </a:spcAft>
              <a:buNone/>
            </a:pP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buNone/>
            </a:pPr>
            <a:r>
              <a:rPr lang="en-US" sz="1800" dirty="0">
                <a:effectLst/>
                <a:latin typeface="Aptos"/>
                <a:ea typeface="Aptos" panose="020B0004020202020204" pitchFamily="34" charset="0"/>
                <a:cs typeface="Aptos" panose="020B0004020202020204" pitchFamily="34" charset="0"/>
              </a:rPr>
              <a:t>	</a:t>
            </a:r>
            <a:r>
              <a:rPr lang="en-US" sz="1800" b="1" dirty="0">
                <a:latin typeface="Aptos"/>
                <a:ea typeface="Aptos" panose="020B0004020202020204" pitchFamily="34" charset="0"/>
                <a:cs typeface="Aptos" panose="020B0004020202020204" pitchFamily="34" charset="0"/>
              </a:rPr>
              <a:t>260 Bridge Structures:</a:t>
            </a:r>
            <a:r>
              <a:rPr lang="en-US" sz="1800" dirty="0">
                <a:latin typeface="Aptos"/>
                <a:ea typeface="Aptos" panose="020B0004020202020204" pitchFamily="34" charset="0"/>
                <a:cs typeface="Aptos" panose="020B0004020202020204" pitchFamily="34" charset="0"/>
              </a:rPr>
              <a:t>                         Provides geometric requirements</a:t>
            </a:r>
            <a:endParaRPr lang="en-US" dirty="0"/>
          </a:p>
        </p:txBody>
      </p:sp>
      <p:pic>
        <p:nvPicPr>
          <p:cNvPr id="6" name="Content Placeholder 5">
            <a:extLst>
              <a:ext uri="{FF2B5EF4-FFF2-40B4-BE49-F238E27FC236}">
                <a16:creationId xmlns:a16="http://schemas.microsoft.com/office/drawing/2014/main" id="{8F8AAF78-6721-F397-8FB6-299F9F5C00BD}"/>
              </a:ext>
            </a:extLst>
          </p:cNvPr>
          <p:cNvPicPr>
            <a:picLocks noGrp="1" noChangeAspect="1"/>
          </p:cNvPicPr>
          <p:nvPr>
            <p:ph sz="half" idx="2"/>
          </p:nvPr>
        </p:nvPicPr>
        <p:blipFill>
          <a:blip r:embed="rId2"/>
          <a:stretch>
            <a:fillRect/>
          </a:stretch>
        </p:blipFill>
        <p:spPr>
          <a:xfrm>
            <a:off x="457200" y="1343818"/>
            <a:ext cx="5181600" cy="1371872"/>
          </a:xfrm>
        </p:spPr>
      </p:pic>
      <p:sp>
        <p:nvSpPr>
          <p:cNvPr id="4" name="Title 1">
            <a:extLst>
              <a:ext uri="{FF2B5EF4-FFF2-40B4-BE49-F238E27FC236}">
                <a16:creationId xmlns:a16="http://schemas.microsoft.com/office/drawing/2014/main" id="{4F8D7A33-ED8B-516D-6578-F5FA1AEBE398}"/>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17206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4F9028-90AB-435F-607B-283B256488A7}"/>
              </a:ext>
            </a:extLst>
          </p:cNvPr>
          <p:cNvSpPr>
            <a:spLocks noGrp="1"/>
          </p:cNvSpPr>
          <p:nvPr>
            <p:ph sz="half" idx="1"/>
          </p:nvPr>
        </p:nvSpPr>
        <p:spPr>
          <a:xfrm>
            <a:off x="779542" y="3111591"/>
            <a:ext cx="10226150" cy="2852364"/>
          </a:xfrm>
        </p:spPr>
        <p:txBody>
          <a:bodyPr vert="horz" lIns="91440" tIns="45720" rIns="91440" bIns="45720" rtlCol="0" anchor="t">
            <a:noAutofit/>
          </a:bodyPr>
          <a:lstStyle/>
          <a:p>
            <a:pPr marL="342900" marR="0" lvl="0" indent="-342900">
              <a:spcBef>
                <a:spcPts val="0"/>
              </a:spcBef>
              <a:spcAft>
                <a:spcPts val="0"/>
              </a:spcAft>
              <a:buFont typeface="Symbol" panose="05050102010706020507" pitchFamily="18" charset="2"/>
              <a:buChar char=""/>
            </a:pPr>
            <a:r>
              <a:rPr lang="en-US" sz="1800" b="1" dirty="0">
                <a:latin typeface="Aptos" panose="020B0004020202020204" pitchFamily="34" charset="0"/>
              </a:rPr>
              <a:t>260 Table 260.6.1:</a:t>
            </a:r>
          </a:p>
          <a:p>
            <a:pPr marL="342900" marR="0" lvl="0" indent="-342900">
              <a:spcBef>
                <a:spcPts val="0"/>
              </a:spcBef>
              <a:spcAft>
                <a:spcPts val="0"/>
              </a:spcAft>
              <a:buFont typeface="Symbol" panose="05050102010706020507" pitchFamily="18" charset="2"/>
              <a:buChar char=""/>
            </a:pPr>
            <a:endParaRPr lang="en-US" sz="1800" b="1" dirty="0">
              <a:latin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b="1" dirty="0">
              <a:latin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b="1" dirty="0">
              <a:latin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b="1" dirty="0">
              <a:latin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b="1" dirty="0">
              <a:latin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b="1" dirty="0">
                <a:latin typeface="Aptos" panose="020B0004020202020204" pitchFamily="34" charset="0"/>
              </a:rPr>
              <a:t>266 Bicycle and Pedestrian Bridges: </a:t>
            </a:r>
            <a:r>
              <a:rPr lang="en-US" sz="1800" dirty="0">
                <a:latin typeface="Aptos" panose="020B0004020202020204" pitchFamily="34" charset="0"/>
              </a:rPr>
              <a:t>Important Section !!!</a:t>
            </a:r>
          </a:p>
          <a:p>
            <a:pPr marL="342900" marR="0" lvl="0" indent="-342900">
              <a:spcBef>
                <a:spcPts val="0"/>
              </a:spcBef>
              <a:spcAft>
                <a:spcPts val="0"/>
              </a:spcAft>
              <a:buFont typeface="Symbol" panose="05050102010706020507" pitchFamily="18" charset="2"/>
              <a:buChar char=""/>
            </a:pPr>
            <a:endParaRPr lang="en-US" sz="1800" dirty="0">
              <a:latin typeface="Aptos" panose="020B0004020202020204" pitchFamily="34" charset="0"/>
            </a:endParaRPr>
          </a:p>
          <a:p>
            <a:pPr marL="0" marR="0" lvl="0" indent="0">
              <a:spcBef>
                <a:spcPts val="0"/>
              </a:spcBef>
              <a:spcAft>
                <a:spcPts val="0"/>
              </a:spcAft>
              <a:buNone/>
            </a:pPr>
            <a:r>
              <a:rPr lang="en-US" sz="1800" dirty="0">
                <a:latin typeface="Aptos" panose="020B0004020202020204" pitchFamily="34" charset="0"/>
              </a:rPr>
              <a:t>			1. Newly added requirement for Designer (EOR firm) pre-qualifications.</a:t>
            </a:r>
          </a:p>
          <a:p>
            <a:pPr marL="0" marR="0" lvl="0" indent="0">
              <a:spcBef>
                <a:spcPts val="0"/>
              </a:spcBef>
              <a:spcAft>
                <a:spcPts val="0"/>
              </a:spcAft>
              <a:buNone/>
            </a:pPr>
            <a:r>
              <a:rPr lang="en-US" sz="1800" dirty="0">
                <a:latin typeface="Aptos" panose="020B0004020202020204" pitchFamily="34" charset="0"/>
              </a:rPr>
              <a:t>			</a:t>
            </a:r>
          </a:p>
          <a:p>
            <a:pPr marL="0" marR="0" lvl="0" indent="0">
              <a:spcBef>
                <a:spcPts val="0"/>
              </a:spcBef>
              <a:spcAft>
                <a:spcPts val="0"/>
              </a:spcAft>
              <a:buNone/>
            </a:pPr>
            <a:r>
              <a:rPr lang="en-US" sz="1800" dirty="0">
                <a:latin typeface="Aptos" panose="020B0004020202020204" pitchFamily="34" charset="0"/>
              </a:rPr>
              <a:t>			2. Provide limitations on using prefabricated steel truss pedestrian bridges</a:t>
            </a:r>
          </a:p>
          <a:p>
            <a:pPr marL="0" marR="0" lvl="0" indent="0">
              <a:spcBef>
                <a:spcPts val="0"/>
              </a:spcBef>
              <a:spcAft>
                <a:spcPts val="0"/>
              </a:spcAft>
              <a:buNone/>
            </a:pPr>
            <a:r>
              <a:rPr lang="en-US" sz="1800" dirty="0">
                <a:latin typeface="Aptos" panose="020B0004020202020204" pitchFamily="34" charset="0"/>
              </a:rPr>
              <a:t>			</a:t>
            </a:r>
          </a:p>
        </p:txBody>
      </p:sp>
      <p:pic>
        <p:nvPicPr>
          <p:cNvPr id="6" name="Content Placeholder 5">
            <a:extLst>
              <a:ext uri="{FF2B5EF4-FFF2-40B4-BE49-F238E27FC236}">
                <a16:creationId xmlns:a16="http://schemas.microsoft.com/office/drawing/2014/main" id="{8F8AAF78-6721-F397-8FB6-299F9F5C00BD}"/>
              </a:ext>
            </a:extLst>
          </p:cNvPr>
          <p:cNvPicPr>
            <a:picLocks noGrp="1" noChangeAspect="1"/>
          </p:cNvPicPr>
          <p:nvPr>
            <p:ph sz="half" idx="2"/>
          </p:nvPr>
        </p:nvPicPr>
        <p:blipFill>
          <a:blip r:embed="rId3"/>
          <a:stretch>
            <a:fillRect/>
          </a:stretch>
        </p:blipFill>
        <p:spPr>
          <a:xfrm>
            <a:off x="457200" y="1343818"/>
            <a:ext cx="5181600" cy="1371872"/>
          </a:xfrm>
        </p:spPr>
      </p:pic>
      <p:pic>
        <p:nvPicPr>
          <p:cNvPr id="5" name="Picture 4">
            <a:extLst>
              <a:ext uri="{FF2B5EF4-FFF2-40B4-BE49-F238E27FC236}">
                <a16:creationId xmlns:a16="http://schemas.microsoft.com/office/drawing/2014/main" id="{32EE80C0-EA74-BF2C-4309-8991406DCBC5}"/>
              </a:ext>
            </a:extLst>
          </p:cNvPr>
          <p:cNvPicPr>
            <a:picLocks noChangeAspect="1"/>
          </p:cNvPicPr>
          <p:nvPr/>
        </p:nvPicPr>
        <p:blipFill>
          <a:blip r:embed="rId4"/>
          <a:stretch>
            <a:fillRect/>
          </a:stretch>
        </p:blipFill>
        <p:spPr>
          <a:xfrm>
            <a:off x="7656986" y="2029754"/>
            <a:ext cx="2503109" cy="2601329"/>
          </a:xfrm>
          <a:prstGeom prst="rect">
            <a:avLst/>
          </a:prstGeom>
        </p:spPr>
      </p:pic>
      <p:sp>
        <p:nvSpPr>
          <p:cNvPr id="8" name="Title 1">
            <a:extLst>
              <a:ext uri="{FF2B5EF4-FFF2-40B4-BE49-F238E27FC236}">
                <a16:creationId xmlns:a16="http://schemas.microsoft.com/office/drawing/2014/main" id="{037BC3C3-E458-E48C-C824-3886739DCCF2}"/>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2086886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51E6-806C-3B33-C8E8-718BF6936F9E}"/>
              </a:ext>
            </a:extLst>
          </p:cNvPr>
          <p:cNvSpPr>
            <a:spLocks noGrp="1"/>
          </p:cNvSpPr>
          <p:nvPr>
            <p:ph type="title"/>
          </p:nvPr>
        </p:nvSpPr>
        <p:spPr/>
        <p:txBody>
          <a:bodyPr/>
          <a:lstStyle/>
          <a:p>
            <a:r>
              <a:rPr lang="en-US" dirty="0"/>
              <a:t>Presenters</a:t>
            </a:r>
          </a:p>
        </p:txBody>
      </p:sp>
      <p:sp>
        <p:nvSpPr>
          <p:cNvPr id="3" name="Content Placeholder 2">
            <a:extLst>
              <a:ext uri="{FF2B5EF4-FFF2-40B4-BE49-F238E27FC236}">
                <a16:creationId xmlns:a16="http://schemas.microsoft.com/office/drawing/2014/main" id="{D2697EDC-DA5D-E336-02C2-3019F4EB1841}"/>
              </a:ext>
            </a:extLst>
          </p:cNvPr>
          <p:cNvSpPr>
            <a:spLocks noGrp="1"/>
          </p:cNvSpPr>
          <p:nvPr>
            <p:ph sz="half" idx="1"/>
          </p:nvPr>
        </p:nvSpPr>
        <p:spPr>
          <a:xfrm>
            <a:off x="331075" y="1422761"/>
            <a:ext cx="7212725" cy="3433445"/>
          </a:xfrm>
        </p:spPr>
        <p:txBody>
          <a:bodyPr/>
          <a:lstStyle/>
          <a:p>
            <a:pPr marL="0" indent="0" algn="just">
              <a:buNone/>
            </a:pPr>
            <a:r>
              <a:rPr lang="en-US" sz="1800" dirty="0">
                <a:effectLst/>
                <a:latin typeface="Calibri" panose="020F0502020204030204" pitchFamily="34" charset="0"/>
                <a:ea typeface="Aptos" panose="020B0004020202020204" pitchFamily="34" charset="0"/>
                <a:cs typeface="Calibri" panose="020F0502020204030204" pitchFamily="34" charset="0"/>
              </a:rPr>
              <a:t>Pablo Orozco is currently the District Six Structures Maintenance Engineer at FDOT. His responsibilities include overseeing the Structures Maintenance Program for Miami Dade and Monroe Counties. Pablo joined the Department in 2008 as a PE Trainee. He has managed several types of maintenance bridge contracts for bridge inspections, repairs, asset management, rehabilitation design, and special investigation tasks. Pablo is a Florida registered professional Engineer and graduated from Florida International University with a bachelor’s degree in Civil Engineering, and a master’s degree in Structural Engineering. He is a Certified Bridge Inspector, Certified Tunnel Inspector, and a Certified Public Manager. </a:t>
            </a:r>
          </a:p>
          <a:p>
            <a:pPr marL="0" indent="0">
              <a:buNone/>
            </a:pPr>
            <a:endParaRPr lang="en-US" sz="1800" dirty="0"/>
          </a:p>
          <a:p>
            <a:pPr marL="0" marR="0" indent="0" algn="just">
              <a:spcBef>
                <a:spcPts val="0"/>
              </a:spcBef>
              <a:spcAft>
                <a:spcPts val="0"/>
              </a:spcAft>
              <a:buNone/>
            </a:pPr>
            <a:r>
              <a:rPr lang="en-US" sz="1800" dirty="0"/>
              <a:t>Darren Lucas</a:t>
            </a:r>
            <a:r>
              <a:rPr lang="en-US" sz="1800" dirty="0">
                <a:effectLst/>
                <a:latin typeface="Calibri" panose="020F0502020204030204" pitchFamily="34" charset="0"/>
                <a:ea typeface="Aptos" panose="020B0004020202020204" pitchFamily="34" charset="0"/>
              </a:rPr>
              <a:t> is an Assistant State Structures Engineer in the Structures Design Office acting as the Plans Review Group Section Leader.  He has been with the Department since 2018 in various roles within the Plans Review Group. Prior to the Department, he worked around 19 years within the private sector both as a bridge designer and construction engineer on a variety of projects for municipal, state, federal, and private entities. Darren is a graduate of the University of Florida with a bachelor’s degree in Civil Engineering and is a Florida registered Professional Engineer.</a:t>
            </a:r>
          </a:p>
          <a:p>
            <a:pPr marL="0" indent="0">
              <a:buNone/>
            </a:pPr>
            <a:endParaRPr lang="en-US" dirty="0"/>
          </a:p>
          <a:p>
            <a:pPr marL="0" indent="0">
              <a:buNone/>
            </a:pPr>
            <a:endParaRPr lang="en-US" dirty="0"/>
          </a:p>
          <a:p>
            <a:pPr marL="0" indent="0">
              <a:buNone/>
            </a:pPr>
            <a:endParaRPr lang="en-US" dirty="0"/>
          </a:p>
        </p:txBody>
      </p:sp>
      <p:pic>
        <p:nvPicPr>
          <p:cNvPr id="5" name="Picture 4" descr="A person in a safety vest and sunglasses standing on a bridge&#10;&#10;Description automatically generated">
            <a:extLst>
              <a:ext uri="{FF2B5EF4-FFF2-40B4-BE49-F238E27FC236}">
                <a16:creationId xmlns:a16="http://schemas.microsoft.com/office/drawing/2014/main" id="{0641AFA4-A341-AFE6-D634-DA83CC9A44A5}"/>
              </a:ext>
            </a:extLst>
          </p:cNvPr>
          <p:cNvPicPr>
            <a:picLocks noChangeAspect="1"/>
          </p:cNvPicPr>
          <p:nvPr/>
        </p:nvPicPr>
        <p:blipFill>
          <a:blip r:embed="rId2"/>
          <a:stretch>
            <a:fillRect/>
          </a:stretch>
        </p:blipFill>
        <p:spPr>
          <a:xfrm>
            <a:off x="7753863" y="4127665"/>
            <a:ext cx="2167049" cy="2304735"/>
          </a:xfrm>
          <a:prstGeom prst="rect">
            <a:avLst/>
          </a:prstGeom>
        </p:spPr>
      </p:pic>
      <p:pic>
        <p:nvPicPr>
          <p:cNvPr id="4" name="Picture 3">
            <a:extLst>
              <a:ext uri="{FF2B5EF4-FFF2-40B4-BE49-F238E27FC236}">
                <a16:creationId xmlns:a16="http://schemas.microsoft.com/office/drawing/2014/main" id="{627834C8-E873-EAA1-B663-B4D2C844CDB6}"/>
              </a:ext>
            </a:extLst>
          </p:cNvPr>
          <p:cNvPicPr>
            <a:picLocks noChangeAspect="1"/>
          </p:cNvPicPr>
          <p:nvPr/>
        </p:nvPicPr>
        <p:blipFill rotWithShape="1">
          <a:blip r:embed="rId3"/>
          <a:srcRect t="5879"/>
          <a:stretch/>
        </p:blipFill>
        <p:spPr>
          <a:xfrm>
            <a:off x="7753863" y="1422761"/>
            <a:ext cx="2167049" cy="2704904"/>
          </a:xfrm>
          <a:prstGeom prst="rect">
            <a:avLst/>
          </a:prstGeom>
        </p:spPr>
      </p:pic>
    </p:spTree>
    <p:extLst>
      <p:ext uri="{BB962C8B-B14F-4D97-AF65-F5344CB8AC3E}">
        <p14:creationId xmlns:p14="http://schemas.microsoft.com/office/powerpoint/2010/main" val="762172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4F9028-90AB-435F-607B-283B256488A7}"/>
              </a:ext>
            </a:extLst>
          </p:cNvPr>
          <p:cNvSpPr>
            <a:spLocks noGrp="1"/>
          </p:cNvSpPr>
          <p:nvPr>
            <p:ph sz="half" idx="1"/>
          </p:nvPr>
        </p:nvSpPr>
        <p:spPr>
          <a:xfrm>
            <a:off x="779542" y="3111591"/>
            <a:ext cx="2595186" cy="1203851"/>
          </a:xfrm>
        </p:spPr>
        <p:txBody>
          <a:bodyPr vert="horz" lIns="91440" tIns="45720" rIns="91440" bIns="45720" rtlCol="0" anchor="t">
            <a:noAutofit/>
          </a:bodyPr>
          <a:lstStyle/>
          <a:p>
            <a:pPr marL="342900" marR="0" lvl="0" indent="-342900">
              <a:spcBef>
                <a:spcPts val="0"/>
              </a:spcBef>
              <a:spcAft>
                <a:spcPts val="0"/>
              </a:spcAft>
              <a:buFont typeface="Symbol" panose="05050102010706020507" pitchFamily="18" charset="2"/>
              <a:buChar char=""/>
            </a:pPr>
            <a:r>
              <a:rPr lang="en-US" sz="1800" b="1" dirty="0">
                <a:latin typeface="Aptos" panose="020B0004020202020204" pitchFamily="34" charset="0"/>
              </a:rPr>
              <a:t>266 Bicycle and Pedestrian Bridges:</a:t>
            </a:r>
            <a:endParaRPr lang="en-US" sz="1800" dirty="0">
              <a:latin typeface="Aptos" panose="020B0004020202020204" pitchFamily="34" charset="0"/>
            </a:endParaRPr>
          </a:p>
        </p:txBody>
      </p:sp>
      <p:pic>
        <p:nvPicPr>
          <p:cNvPr id="6" name="Content Placeholder 5">
            <a:extLst>
              <a:ext uri="{FF2B5EF4-FFF2-40B4-BE49-F238E27FC236}">
                <a16:creationId xmlns:a16="http://schemas.microsoft.com/office/drawing/2014/main" id="{8F8AAF78-6721-F397-8FB6-299F9F5C00BD}"/>
              </a:ext>
            </a:extLst>
          </p:cNvPr>
          <p:cNvPicPr>
            <a:picLocks noGrp="1" noChangeAspect="1"/>
          </p:cNvPicPr>
          <p:nvPr>
            <p:ph sz="half" idx="2"/>
          </p:nvPr>
        </p:nvPicPr>
        <p:blipFill>
          <a:blip r:embed="rId3"/>
          <a:stretch>
            <a:fillRect/>
          </a:stretch>
        </p:blipFill>
        <p:spPr>
          <a:xfrm>
            <a:off x="457200" y="1343818"/>
            <a:ext cx="4546980" cy="1203851"/>
          </a:xfrm>
        </p:spPr>
      </p:pic>
      <p:sp>
        <p:nvSpPr>
          <p:cNvPr id="4" name="Rectangle 3">
            <a:extLst>
              <a:ext uri="{FF2B5EF4-FFF2-40B4-BE49-F238E27FC236}">
                <a16:creationId xmlns:a16="http://schemas.microsoft.com/office/drawing/2014/main" id="{7806E1A2-D9A4-94A9-C33D-320CAB490C07}"/>
              </a:ext>
            </a:extLst>
          </p:cNvPr>
          <p:cNvSpPr/>
          <p:nvPr/>
        </p:nvSpPr>
        <p:spPr>
          <a:xfrm>
            <a:off x="4821980" y="1519616"/>
            <a:ext cx="6590478" cy="4532528"/>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2F1EA9E-C266-EA4A-FE79-9CA842E17CED}"/>
              </a:ext>
            </a:extLst>
          </p:cNvPr>
          <p:cNvPicPr>
            <a:picLocks noChangeAspect="1"/>
          </p:cNvPicPr>
          <p:nvPr/>
        </p:nvPicPr>
        <p:blipFill>
          <a:blip r:embed="rId4"/>
          <a:stretch>
            <a:fillRect/>
          </a:stretch>
        </p:blipFill>
        <p:spPr>
          <a:xfrm>
            <a:off x="5076543" y="1741167"/>
            <a:ext cx="5731799" cy="3944698"/>
          </a:xfrm>
          <a:prstGeom prst="rect">
            <a:avLst/>
          </a:prstGeom>
        </p:spPr>
      </p:pic>
      <p:sp>
        <p:nvSpPr>
          <p:cNvPr id="5" name="TextBox 4">
            <a:extLst>
              <a:ext uri="{FF2B5EF4-FFF2-40B4-BE49-F238E27FC236}">
                <a16:creationId xmlns:a16="http://schemas.microsoft.com/office/drawing/2014/main" id="{3B5B182B-76B3-4B2A-A410-FDBAD354E4A8}"/>
              </a:ext>
            </a:extLst>
          </p:cNvPr>
          <p:cNvSpPr txBox="1"/>
          <p:nvPr/>
        </p:nvSpPr>
        <p:spPr>
          <a:xfrm>
            <a:off x="346817" y="3785879"/>
            <a:ext cx="4125610" cy="2031325"/>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Important to note that if a steel truss does not meet the prefabricated steel truss requirements, the superstructure design cannot be deferred to a pre-approved producer but instead must be fully detailed in the design drawings by a prequalified firm.  </a:t>
            </a:r>
          </a:p>
        </p:txBody>
      </p:sp>
      <p:sp>
        <p:nvSpPr>
          <p:cNvPr id="10" name="Title 1">
            <a:extLst>
              <a:ext uri="{FF2B5EF4-FFF2-40B4-BE49-F238E27FC236}">
                <a16:creationId xmlns:a16="http://schemas.microsoft.com/office/drawing/2014/main" id="{1C5E6F0C-5BA9-94E2-629D-7B0A1DF98990}"/>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40319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ew Connectors Coming to The Villages, FL Enhancing Golf Cart Travel">
            <a:extLst>
              <a:ext uri="{FF2B5EF4-FFF2-40B4-BE49-F238E27FC236}">
                <a16:creationId xmlns:a16="http://schemas.microsoft.com/office/drawing/2014/main" id="{861F8094-9648-3BCD-8507-DF31522202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7" r="3072" b="9831"/>
          <a:stretch/>
        </p:blipFill>
        <p:spPr bwMode="auto">
          <a:xfrm>
            <a:off x="5775611" y="2783275"/>
            <a:ext cx="5889356" cy="2925519"/>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Pedestrian Bridge at Daytona Beach Speedway | LM D200 © All … | Flickr">
            <a:extLst>
              <a:ext uri="{FF2B5EF4-FFF2-40B4-BE49-F238E27FC236}">
                <a16:creationId xmlns:a16="http://schemas.microsoft.com/office/drawing/2014/main" id="{EF755A96-DF92-5746-4E27-70EE2F4DF5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421" b="23272"/>
          <a:stretch/>
        </p:blipFill>
        <p:spPr bwMode="auto">
          <a:xfrm>
            <a:off x="58042" y="1323233"/>
            <a:ext cx="6604691" cy="2531938"/>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47295B-37EB-5CFF-B918-CDB41BD06B0E}"/>
              </a:ext>
            </a:extLst>
          </p:cNvPr>
          <p:cNvSpPr txBox="1"/>
          <p:nvPr/>
        </p:nvSpPr>
        <p:spPr>
          <a:xfrm>
            <a:off x="184512" y="3851517"/>
            <a:ext cx="5052291" cy="369332"/>
          </a:xfrm>
          <a:prstGeom prst="rect">
            <a:avLst/>
          </a:prstGeom>
          <a:noFill/>
        </p:spPr>
        <p:txBody>
          <a:bodyPr wrap="square" rtlCol="0">
            <a:spAutoFit/>
          </a:bodyPr>
          <a:lstStyle/>
          <a:p>
            <a:r>
              <a:rPr lang="en-US" dirty="0"/>
              <a:t>Daytona Beach Speedway</a:t>
            </a:r>
          </a:p>
        </p:txBody>
      </p:sp>
      <p:grpSp>
        <p:nvGrpSpPr>
          <p:cNvPr id="17" name="Group 16">
            <a:extLst>
              <a:ext uri="{FF2B5EF4-FFF2-40B4-BE49-F238E27FC236}">
                <a16:creationId xmlns:a16="http://schemas.microsoft.com/office/drawing/2014/main" id="{97EC062C-E8B1-A060-4A53-3B0239729DC5}"/>
              </a:ext>
            </a:extLst>
          </p:cNvPr>
          <p:cNvGrpSpPr/>
          <p:nvPr/>
        </p:nvGrpSpPr>
        <p:grpSpPr>
          <a:xfrm>
            <a:off x="911582" y="1441342"/>
            <a:ext cx="5504716" cy="938539"/>
            <a:chOff x="911582" y="1441342"/>
            <a:chExt cx="6181240" cy="1053885"/>
          </a:xfrm>
        </p:grpSpPr>
        <p:cxnSp>
          <p:nvCxnSpPr>
            <p:cNvPr id="5" name="Straight Connector 4">
              <a:extLst>
                <a:ext uri="{FF2B5EF4-FFF2-40B4-BE49-F238E27FC236}">
                  <a16:creationId xmlns:a16="http://schemas.microsoft.com/office/drawing/2014/main" id="{BFD010D6-F6E6-CD55-3731-C5FF07F50161}"/>
                </a:ext>
              </a:extLst>
            </p:cNvPr>
            <p:cNvCxnSpPr>
              <a:cxnSpLocks/>
            </p:cNvCxnSpPr>
            <p:nvPr/>
          </p:nvCxnSpPr>
          <p:spPr>
            <a:xfrm flipV="1">
              <a:off x="911582" y="1441342"/>
              <a:ext cx="0" cy="5915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CFAEA0-F2B9-1000-7010-432DA11D3DCE}"/>
                </a:ext>
              </a:extLst>
            </p:cNvPr>
            <p:cNvCxnSpPr>
              <a:cxnSpLocks/>
            </p:cNvCxnSpPr>
            <p:nvPr/>
          </p:nvCxnSpPr>
          <p:spPr>
            <a:xfrm flipV="1">
              <a:off x="7092822" y="1875295"/>
              <a:ext cx="0" cy="6199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C7C9C8-9601-4A72-CF6F-DBDD53F18E1B}"/>
                </a:ext>
              </a:extLst>
            </p:cNvPr>
            <p:cNvCxnSpPr>
              <a:cxnSpLocks/>
            </p:cNvCxnSpPr>
            <p:nvPr/>
          </p:nvCxnSpPr>
          <p:spPr>
            <a:xfrm>
              <a:off x="937648" y="1627322"/>
              <a:ext cx="6129579" cy="41845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2E08A9-0169-7A0C-CDA8-AA9F74F25F41}"/>
                </a:ext>
              </a:extLst>
            </p:cNvPr>
            <p:cNvSpPr txBox="1"/>
            <p:nvPr/>
          </p:nvSpPr>
          <p:spPr>
            <a:xfrm rot="251866">
              <a:off x="3576456" y="1478574"/>
              <a:ext cx="953070" cy="276999"/>
            </a:xfrm>
            <a:prstGeom prst="rect">
              <a:avLst/>
            </a:prstGeom>
            <a:solidFill>
              <a:schemeClr val="accent4">
                <a:lumMod val="40000"/>
                <a:lumOff val="60000"/>
              </a:schemeClr>
            </a:solidFill>
            <a:ln w="19050">
              <a:solidFill>
                <a:srgbClr val="FF0000"/>
              </a:solidFill>
            </a:ln>
          </p:spPr>
          <p:txBody>
            <a:bodyPr wrap="square" rtlCol="0">
              <a:spAutoFit/>
            </a:bodyPr>
            <a:lstStyle/>
            <a:p>
              <a:pPr algn="ctr"/>
              <a:r>
                <a:rPr lang="en-US" sz="1200" dirty="0">
                  <a:solidFill>
                    <a:srgbClr val="FF0000"/>
                  </a:solidFill>
                </a:rPr>
                <a:t>210’ Span</a:t>
              </a:r>
            </a:p>
          </p:txBody>
        </p:sp>
      </p:grpSp>
      <p:sp>
        <p:nvSpPr>
          <p:cNvPr id="20" name="TextBox 19">
            <a:extLst>
              <a:ext uri="{FF2B5EF4-FFF2-40B4-BE49-F238E27FC236}">
                <a16:creationId xmlns:a16="http://schemas.microsoft.com/office/drawing/2014/main" id="{64617986-87D7-5470-B410-537B4E20FB70}"/>
              </a:ext>
            </a:extLst>
          </p:cNvPr>
          <p:cNvSpPr txBox="1"/>
          <p:nvPr/>
        </p:nvSpPr>
        <p:spPr>
          <a:xfrm>
            <a:off x="5182567" y="5770581"/>
            <a:ext cx="5776406" cy="369332"/>
          </a:xfrm>
          <a:prstGeom prst="rect">
            <a:avLst/>
          </a:prstGeom>
          <a:noFill/>
        </p:spPr>
        <p:txBody>
          <a:bodyPr wrap="square" rtlCol="0">
            <a:spAutoFit/>
          </a:bodyPr>
          <a:lstStyle/>
          <a:p>
            <a:pPr algn="r"/>
            <a:r>
              <a:rPr lang="en-US" dirty="0"/>
              <a:t>The Villages Water Lily Bridge over the Turnpike</a:t>
            </a:r>
          </a:p>
        </p:txBody>
      </p:sp>
      <p:grpSp>
        <p:nvGrpSpPr>
          <p:cNvPr id="11" name="Group 10">
            <a:extLst>
              <a:ext uri="{FF2B5EF4-FFF2-40B4-BE49-F238E27FC236}">
                <a16:creationId xmlns:a16="http://schemas.microsoft.com/office/drawing/2014/main" id="{C2FD1D6D-525C-DDF5-C6B9-19BC7A938BBD}"/>
              </a:ext>
            </a:extLst>
          </p:cNvPr>
          <p:cNvGrpSpPr/>
          <p:nvPr/>
        </p:nvGrpSpPr>
        <p:grpSpPr>
          <a:xfrm>
            <a:off x="6542633" y="3610682"/>
            <a:ext cx="4360189" cy="1056726"/>
            <a:chOff x="6542633" y="3610682"/>
            <a:chExt cx="4360189" cy="1056726"/>
          </a:xfrm>
        </p:grpSpPr>
        <p:cxnSp>
          <p:nvCxnSpPr>
            <p:cNvPr id="18" name="Straight Connector 17">
              <a:extLst>
                <a:ext uri="{FF2B5EF4-FFF2-40B4-BE49-F238E27FC236}">
                  <a16:creationId xmlns:a16="http://schemas.microsoft.com/office/drawing/2014/main" id="{105F958E-B536-9979-E0DF-416FB1F2F307}"/>
                </a:ext>
              </a:extLst>
            </p:cNvPr>
            <p:cNvCxnSpPr>
              <a:cxnSpLocks/>
            </p:cNvCxnSpPr>
            <p:nvPr/>
          </p:nvCxnSpPr>
          <p:spPr>
            <a:xfrm flipV="1">
              <a:off x="6542633" y="3789336"/>
              <a:ext cx="0" cy="8574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995C9CB-F4C2-12E9-E948-DF45CB4A2BF4}"/>
                </a:ext>
              </a:extLst>
            </p:cNvPr>
            <p:cNvCxnSpPr>
              <a:cxnSpLocks/>
            </p:cNvCxnSpPr>
            <p:nvPr/>
          </p:nvCxnSpPr>
          <p:spPr>
            <a:xfrm flipV="1">
              <a:off x="10902822" y="3810000"/>
              <a:ext cx="0" cy="8574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043AE9B-FD90-BC44-036B-B6FDE1474943}"/>
                </a:ext>
              </a:extLst>
            </p:cNvPr>
            <p:cNvCxnSpPr>
              <a:cxnSpLocks/>
            </p:cNvCxnSpPr>
            <p:nvPr/>
          </p:nvCxnSpPr>
          <p:spPr>
            <a:xfrm>
              <a:off x="6563532" y="3960822"/>
              <a:ext cx="4321898"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25FCE9D-4F97-1924-DD79-AA67BC7E0543}"/>
                </a:ext>
              </a:extLst>
            </p:cNvPr>
            <p:cNvSpPr txBox="1"/>
            <p:nvPr/>
          </p:nvSpPr>
          <p:spPr>
            <a:xfrm>
              <a:off x="8295910" y="3610682"/>
              <a:ext cx="848758" cy="276999"/>
            </a:xfrm>
            <a:prstGeom prst="rect">
              <a:avLst/>
            </a:prstGeom>
            <a:solidFill>
              <a:schemeClr val="accent4">
                <a:lumMod val="40000"/>
                <a:lumOff val="60000"/>
              </a:schemeClr>
            </a:solidFill>
            <a:ln w="19050">
              <a:solidFill>
                <a:srgbClr val="FF0000"/>
              </a:solidFill>
            </a:ln>
          </p:spPr>
          <p:txBody>
            <a:bodyPr wrap="square" rtlCol="0">
              <a:spAutoFit/>
            </a:bodyPr>
            <a:lstStyle/>
            <a:p>
              <a:pPr algn="ctr"/>
              <a:r>
                <a:rPr lang="en-US" sz="1200" dirty="0">
                  <a:solidFill>
                    <a:srgbClr val="FF0000"/>
                  </a:solidFill>
                </a:rPr>
                <a:t>231’ Span</a:t>
              </a:r>
            </a:p>
          </p:txBody>
        </p:sp>
      </p:grpSp>
      <p:sp>
        <p:nvSpPr>
          <p:cNvPr id="8" name="Title 1">
            <a:extLst>
              <a:ext uri="{FF2B5EF4-FFF2-40B4-BE49-F238E27FC236}">
                <a16:creationId xmlns:a16="http://schemas.microsoft.com/office/drawing/2014/main" id="{962AF09B-7959-73F0-8CA9-87D2B9936C59}"/>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3200045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7295B-37EB-5CFF-B918-CDB41BD06B0E}"/>
              </a:ext>
            </a:extLst>
          </p:cNvPr>
          <p:cNvSpPr txBox="1"/>
          <p:nvPr/>
        </p:nvSpPr>
        <p:spPr>
          <a:xfrm>
            <a:off x="420182" y="1645646"/>
            <a:ext cx="5535823" cy="3170099"/>
          </a:xfrm>
          <a:prstGeom prst="rect">
            <a:avLst/>
          </a:prstGeom>
          <a:noFill/>
        </p:spPr>
        <p:txBody>
          <a:bodyPr wrap="square" rtlCol="0">
            <a:spAutoFit/>
          </a:bodyPr>
          <a:lstStyle/>
          <a:p>
            <a:r>
              <a:rPr lang="en-US" sz="2000" b="1" dirty="0"/>
              <a:t>Independent Peer Review for Category 2 structures</a:t>
            </a:r>
          </a:p>
          <a:p>
            <a:endParaRPr lang="en-US" sz="2000" b="1" dirty="0"/>
          </a:p>
          <a:p>
            <a:pPr marL="342900" indent="-342900">
              <a:buFont typeface="Arial" panose="020B0604020202020204" pitchFamily="34" charset="0"/>
              <a:buChar char="•"/>
            </a:pPr>
            <a:r>
              <a:rPr lang="en-US" sz="2000" dirty="0"/>
              <a:t>Certifications are required at 90% and 100% design phases for submissions to be deemed complete and able to be reviewed by FDOT.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IPR requirements for each phase submission are set forth in FDM 121.</a:t>
            </a:r>
          </a:p>
          <a:p>
            <a:r>
              <a:rPr lang="en-US" sz="2000" dirty="0"/>
              <a:t>	 </a:t>
            </a:r>
          </a:p>
        </p:txBody>
      </p:sp>
      <p:sp>
        <p:nvSpPr>
          <p:cNvPr id="8" name="Title 1">
            <a:extLst>
              <a:ext uri="{FF2B5EF4-FFF2-40B4-BE49-F238E27FC236}">
                <a16:creationId xmlns:a16="http://schemas.microsoft.com/office/drawing/2014/main" id="{962AF09B-7959-73F0-8CA9-87D2B9936C59}"/>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pic>
        <p:nvPicPr>
          <p:cNvPr id="12" name="Picture 11">
            <a:extLst>
              <a:ext uri="{FF2B5EF4-FFF2-40B4-BE49-F238E27FC236}">
                <a16:creationId xmlns:a16="http://schemas.microsoft.com/office/drawing/2014/main" id="{2F1E227B-0094-D323-6CD8-57331A0CE9C7}"/>
              </a:ext>
            </a:extLst>
          </p:cNvPr>
          <p:cNvPicPr>
            <a:picLocks noChangeAspect="1"/>
          </p:cNvPicPr>
          <p:nvPr/>
        </p:nvPicPr>
        <p:blipFill>
          <a:blip r:embed="rId3"/>
          <a:stretch>
            <a:fillRect/>
          </a:stretch>
        </p:blipFill>
        <p:spPr>
          <a:xfrm>
            <a:off x="6235996" y="1845701"/>
            <a:ext cx="5828617" cy="2009612"/>
          </a:xfrm>
          <a:prstGeom prst="rect">
            <a:avLst/>
          </a:prstGeom>
        </p:spPr>
      </p:pic>
      <p:pic>
        <p:nvPicPr>
          <p:cNvPr id="15" name="Picture 14">
            <a:extLst>
              <a:ext uri="{FF2B5EF4-FFF2-40B4-BE49-F238E27FC236}">
                <a16:creationId xmlns:a16="http://schemas.microsoft.com/office/drawing/2014/main" id="{B0957210-5B93-17AC-F046-E973F7446CF7}"/>
              </a:ext>
            </a:extLst>
          </p:cNvPr>
          <p:cNvPicPr>
            <a:picLocks noChangeAspect="1"/>
          </p:cNvPicPr>
          <p:nvPr/>
        </p:nvPicPr>
        <p:blipFill>
          <a:blip r:embed="rId4"/>
          <a:stretch>
            <a:fillRect/>
          </a:stretch>
        </p:blipFill>
        <p:spPr>
          <a:xfrm>
            <a:off x="6235996" y="4055368"/>
            <a:ext cx="5277587" cy="2267266"/>
          </a:xfrm>
          <a:prstGeom prst="rect">
            <a:avLst/>
          </a:prstGeom>
        </p:spPr>
      </p:pic>
    </p:spTree>
    <p:extLst>
      <p:ext uri="{BB962C8B-B14F-4D97-AF65-F5344CB8AC3E}">
        <p14:creationId xmlns:p14="http://schemas.microsoft.com/office/powerpoint/2010/main" val="3797003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6B0154C-3C8D-37E8-C683-2DDFFAB451B0}"/>
              </a:ext>
            </a:extLst>
          </p:cNvPr>
          <p:cNvSpPr>
            <a:spLocks noGrp="1"/>
          </p:cNvSpPr>
          <p:nvPr>
            <p:ph sz="half" idx="2"/>
          </p:nvPr>
        </p:nvSpPr>
        <p:spPr>
          <a:xfrm>
            <a:off x="6483350" y="1636503"/>
            <a:ext cx="5181600" cy="4351338"/>
          </a:xfrm>
        </p:spPr>
        <p:txBody>
          <a:bodyPr vert="horz" lIns="91440" tIns="45720" rIns="91440" bIns="45720" rtlCol="0" anchor="t">
            <a:noAutofit/>
          </a:bodyPr>
          <a:lstStyle/>
          <a:p>
            <a:pPr marL="0" indent="0">
              <a:buNone/>
            </a:pPr>
            <a:r>
              <a:rPr lang="en-US" dirty="0"/>
              <a:t>The SM is intended to modify the AASHTO LRFD BDS. Complete Manual is composed of 4 volumes but the main ones pertaining to non-Department bridges are </a:t>
            </a:r>
          </a:p>
          <a:p>
            <a:pPr marL="457200" indent="-457200"/>
            <a:r>
              <a:rPr lang="en-US" dirty="0"/>
              <a:t>Structures Design Guidelines (SDG)</a:t>
            </a:r>
          </a:p>
          <a:p>
            <a:pPr marL="457200" indent="-457200"/>
            <a:r>
              <a:rPr lang="en-US" dirty="0"/>
              <a:t>Structures Detailing Manual (SDM)</a:t>
            </a:r>
          </a:p>
          <a:p>
            <a:pPr marL="0" indent="0">
              <a:buNone/>
            </a:pPr>
            <a:endParaRPr lang="en-US" dirty="0"/>
          </a:p>
        </p:txBody>
      </p:sp>
      <p:pic>
        <p:nvPicPr>
          <p:cNvPr id="6" name="Picture 5">
            <a:extLst>
              <a:ext uri="{FF2B5EF4-FFF2-40B4-BE49-F238E27FC236}">
                <a16:creationId xmlns:a16="http://schemas.microsoft.com/office/drawing/2014/main" id="{BEE113E2-7617-C986-7BD7-9E89F7976F60}"/>
              </a:ext>
            </a:extLst>
          </p:cNvPr>
          <p:cNvPicPr>
            <a:picLocks noChangeAspect="1"/>
          </p:cNvPicPr>
          <p:nvPr/>
        </p:nvPicPr>
        <p:blipFill>
          <a:blip r:embed="rId2"/>
          <a:stretch>
            <a:fillRect/>
          </a:stretch>
        </p:blipFill>
        <p:spPr>
          <a:xfrm>
            <a:off x="381000" y="1636503"/>
            <a:ext cx="5930039" cy="1709023"/>
          </a:xfrm>
          <a:prstGeom prst="rect">
            <a:avLst/>
          </a:prstGeom>
        </p:spPr>
      </p:pic>
      <p:sp>
        <p:nvSpPr>
          <p:cNvPr id="3" name="TextBox 2">
            <a:extLst>
              <a:ext uri="{FF2B5EF4-FFF2-40B4-BE49-F238E27FC236}">
                <a16:creationId xmlns:a16="http://schemas.microsoft.com/office/drawing/2014/main" id="{9C9CCBE3-CDB5-3AF1-2440-88ECB967B3BC}"/>
              </a:ext>
            </a:extLst>
          </p:cNvPr>
          <p:cNvSpPr txBox="1"/>
          <p:nvPr/>
        </p:nvSpPr>
        <p:spPr>
          <a:xfrm>
            <a:off x="905435" y="3908612"/>
            <a:ext cx="4347882" cy="1754326"/>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Most important thing to remember – all sections of these volumes apply to non-Department </a:t>
            </a:r>
            <a:r>
              <a:rPr lang="en-US" dirty="0">
                <a:effectLst>
                  <a:outerShdw blurRad="50800" dist="38100" dir="2700000" algn="tl" rotWithShape="0">
                    <a:prstClr val="black">
                      <a:alpha val="40000"/>
                    </a:prstClr>
                  </a:outerShdw>
                </a:effectLst>
              </a:rPr>
              <a:t>bridges</a:t>
            </a:r>
            <a:r>
              <a:rPr lang="en-US" dirty="0"/>
              <a:t> except for Non-Conventional project Blue Boxes.  These only apply to Department Non-Conventional projects.  </a:t>
            </a:r>
          </a:p>
        </p:txBody>
      </p:sp>
      <p:sp>
        <p:nvSpPr>
          <p:cNvPr id="8" name="Title 1">
            <a:extLst>
              <a:ext uri="{FF2B5EF4-FFF2-40B4-BE49-F238E27FC236}">
                <a16:creationId xmlns:a16="http://schemas.microsoft.com/office/drawing/2014/main" id="{C7D7E02D-B876-CA9C-5FA2-5A63D4E7DABD}"/>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3611786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7BEF99-EADC-1D0E-8420-CB741B80D803}"/>
              </a:ext>
            </a:extLst>
          </p:cNvPr>
          <p:cNvPicPr>
            <a:picLocks noGrp="1" noChangeAspect="1"/>
          </p:cNvPicPr>
          <p:nvPr>
            <p:ph sz="half" idx="1"/>
          </p:nvPr>
        </p:nvPicPr>
        <p:blipFill>
          <a:blip r:embed="rId3"/>
          <a:stretch>
            <a:fillRect/>
          </a:stretch>
        </p:blipFill>
        <p:spPr>
          <a:xfrm>
            <a:off x="195649" y="1666698"/>
            <a:ext cx="5181600" cy="2727734"/>
          </a:xfrm>
        </p:spPr>
      </p:pic>
      <p:pic>
        <p:nvPicPr>
          <p:cNvPr id="8" name="Picture 7">
            <a:extLst>
              <a:ext uri="{FF2B5EF4-FFF2-40B4-BE49-F238E27FC236}">
                <a16:creationId xmlns:a16="http://schemas.microsoft.com/office/drawing/2014/main" id="{02DFCAFE-44F8-386A-9B73-FD9BA8E8AE6B}"/>
              </a:ext>
            </a:extLst>
          </p:cNvPr>
          <p:cNvPicPr>
            <a:picLocks noChangeAspect="1"/>
          </p:cNvPicPr>
          <p:nvPr/>
        </p:nvPicPr>
        <p:blipFill>
          <a:blip r:embed="rId4"/>
          <a:stretch>
            <a:fillRect/>
          </a:stretch>
        </p:blipFill>
        <p:spPr>
          <a:xfrm>
            <a:off x="373346" y="4394432"/>
            <a:ext cx="5128639" cy="850888"/>
          </a:xfrm>
          <a:prstGeom prst="rect">
            <a:avLst/>
          </a:prstGeom>
        </p:spPr>
      </p:pic>
      <p:pic>
        <p:nvPicPr>
          <p:cNvPr id="9" name="Picture 8" descr="Text, letter&#10;&#10;Description automatically generated">
            <a:extLst>
              <a:ext uri="{FF2B5EF4-FFF2-40B4-BE49-F238E27FC236}">
                <a16:creationId xmlns:a16="http://schemas.microsoft.com/office/drawing/2014/main" id="{D48BFECE-19A0-243C-F83D-4C6934F1A993}"/>
              </a:ext>
            </a:extLst>
          </p:cNvPr>
          <p:cNvPicPr>
            <a:picLocks noChangeAspect="1"/>
          </p:cNvPicPr>
          <p:nvPr/>
        </p:nvPicPr>
        <p:blipFill>
          <a:blip r:embed="rId5"/>
          <a:stretch>
            <a:fillRect/>
          </a:stretch>
        </p:blipFill>
        <p:spPr>
          <a:xfrm>
            <a:off x="6015682" y="1508809"/>
            <a:ext cx="5025081" cy="2098616"/>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CE21BA27-9229-5699-9E93-0DEA4B0049E2}"/>
              </a:ext>
            </a:extLst>
          </p:cNvPr>
          <p:cNvPicPr>
            <a:picLocks noChangeAspect="1"/>
          </p:cNvPicPr>
          <p:nvPr/>
        </p:nvPicPr>
        <p:blipFill>
          <a:blip r:embed="rId6"/>
          <a:stretch>
            <a:fillRect/>
          </a:stretch>
        </p:blipFill>
        <p:spPr>
          <a:xfrm>
            <a:off x="6363729" y="3900141"/>
            <a:ext cx="3818239" cy="2434535"/>
          </a:xfrm>
          <a:prstGeom prst="rect">
            <a:avLst/>
          </a:prstGeom>
        </p:spPr>
      </p:pic>
      <p:sp>
        <p:nvSpPr>
          <p:cNvPr id="3" name="Arrow: Curved Left 2">
            <a:extLst>
              <a:ext uri="{FF2B5EF4-FFF2-40B4-BE49-F238E27FC236}">
                <a16:creationId xmlns:a16="http://schemas.microsoft.com/office/drawing/2014/main" id="{CD24CEB3-44C5-2050-B258-1E9C620B0D53}"/>
              </a:ext>
            </a:extLst>
          </p:cNvPr>
          <p:cNvSpPr/>
          <p:nvPr/>
        </p:nvSpPr>
        <p:spPr>
          <a:xfrm>
            <a:off x="10570312" y="3091070"/>
            <a:ext cx="1168519" cy="225812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itle 1">
            <a:extLst>
              <a:ext uri="{FF2B5EF4-FFF2-40B4-BE49-F238E27FC236}">
                <a16:creationId xmlns:a16="http://schemas.microsoft.com/office/drawing/2014/main" id="{802A6519-7A4A-507D-143B-85626152C161}"/>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2635055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EF8C-00BE-5A11-C6F3-541AA8846293}"/>
              </a:ext>
            </a:extLst>
          </p:cNvPr>
          <p:cNvSpPr>
            <a:spLocks noGrp="1"/>
          </p:cNvSpPr>
          <p:nvPr>
            <p:ph type="title"/>
          </p:nvPr>
        </p:nvSpPr>
        <p:spPr>
          <a:xfrm>
            <a:off x="426307" y="1364821"/>
            <a:ext cx="6872291" cy="1009135"/>
          </a:xfrm>
        </p:spPr>
        <p:txBody>
          <a:bodyPr/>
          <a:lstStyle/>
          <a:p>
            <a:r>
              <a:rPr lang="en-US" sz="2800" dirty="0"/>
              <a:t>Relevant Policy – redundancy &amp; over-height vehicle impacts</a:t>
            </a:r>
          </a:p>
        </p:txBody>
      </p:sp>
      <p:pic>
        <p:nvPicPr>
          <p:cNvPr id="5" name="Content Placeholder 4">
            <a:extLst>
              <a:ext uri="{FF2B5EF4-FFF2-40B4-BE49-F238E27FC236}">
                <a16:creationId xmlns:a16="http://schemas.microsoft.com/office/drawing/2014/main" id="{E85B94DF-2CE8-7508-66A2-BDE9783A7D5E}"/>
              </a:ext>
            </a:extLst>
          </p:cNvPr>
          <p:cNvPicPr>
            <a:picLocks noGrp="1" noChangeAspect="1"/>
          </p:cNvPicPr>
          <p:nvPr>
            <p:ph sz="half" idx="1"/>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26307" y="2547794"/>
            <a:ext cx="2898577" cy="3864770"/>
          </a:xfrm>
          <a:prstGeom prst="rect">
            <a:avLst/>
          </a:prstGeom>
          <a:noFill/>
          <a:ln>
            <a:noFill/>
          </a:ln>
        </p:spPr>
      </p:pic>
      <p:sp>
        <p:nvSpPr>
          <p:cNvPr id="7" name="Rectangle 6">
            <a:extLst>
              <a:ext uri="{FF2B5EF4-FFF2-40B4-BE49-F238E27FC236}">
                <a16:creationId xmlns:a16="http://schemas.microsoft.com/office/drawing/2014/main" id="{BEDA54EA-CDF9-ACDC-F4CE-1D69540F193D}"/>
              </a:ext>
            </a:extLst>
          </p:cNvPr>
          <p:cNvSpPr/>
          <p:nvPr/>
        </p:nvSpPr>
        <p:spPr>
          <a:xfrm>
            <a:off x="1942187" y="4004705"/>
            <a:ext cx="444798" cy="10661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1" name="Picture 10" descr="Graphical user interface, website&#10;&#10;Description automatically generated">
            <a:extLst>
              <a:ext uri="{FF2B5EF4-FFF2-40B4-BE49-F238E27FC236}">
                <a16:creationId xmlns:a16="http://schemas.microsoft.com/office/drawing/2014/main" id="{28532231-A269-3C1D-9002-7B78C4B5424C}"/>
              </a:ext>
            </a:extLst>
          </p:cNvPr>
          <p:cNvPicPr>
            <a:picLocks noChangeAspect="1"/>
          </p:cNvPicPr>
          <p:nvPr/>
        </p:nvPicPr>
        <p:blipFill>
          <a:blip r:embed="rId5"/>
          <a:stretch>
            <a:fillRect/>
          </a:stretch>
        </p:blipFill>
        <p:spPr>
          <a:xfrm>
            <a:off x="3814694" y="2547471"/>
            <a:ext cx="3873698" cy="3655182"/>
          </a:xfrm>
          <a:prstGeom prst="rect">
            <a:avLst/>
          </a:prstGeom>
        </p:spPr>
      </p:pic>
      <p:pic>
        <p:nvPicPr>
          <p:cNvPr id="12" name="Picture 11" descr="Cars driving under a bridge&#10;&#10;Description automatically generated with medium confidence">
            <a:extLst>
              <a:ext uri="{FF2B5EF4-FFF2-40B4-BE49-F238E27FC236}">
                <a16:creationId xmlns:a16="http://schemas.microsoft.com/office/drawing/2014/main" id="{C0B060BF-8BF4-5BB8-173C-7C13F8973CC3}"/>
              </a:ext>
            </a:extLst>
          </p:cNvPr>
          <p:cNvPicPr>
            <a:picLocks noChangeAspect="1"/>
          </p:cNvPicPr>
          <p:nvPr/>
        </p:nvPicPr>
        <p:blipFill>
          <a:blip r:embed="rId6"/>
          <a:stretch>
            <a:fillRect/>
          </a:stretch>
        </p:blipFill>
        <p:spPr>
          <a:xfrm>
            <a:off x="8648701" y="4104101"/>
            <a:ext cx="3060700" cy="1933539"/>
          </a:xfrm>
          <a:prstGeom prst="rect">
            <a:avLst/>
          </a:prstGeom>
        </p:spPr>
      </p:pic>
      <p:pic>
        <p:nvPicPr>
          <p:cNvPr id="1026" name="Picture 2" descr="According to Martin County Fire Rescue, the collision happened at the Bridge Road overpass, where photos show what looks like the truck hit the overpass. (Martin County Fire Rescue)">
            <a:extLst>
              <a:ext uri="{FF2B5EF4-FFF2-40B4-BE49-F238E27FC236}">
                <a16:creationId xmlns:a16="http://schemas.microsoft.com/office/drawing/2014/main" id="{1DBF5F7F-6BD9-736D-08A1-05A71C9C3E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5750" y="1603183"/>
            <a:ext cx="4090987" cy="230143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2F53427-AC63-638A-61BA-306F41910E3D}"/>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68915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2A6519-7A4A-507D-143B-85626152C161}"/>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pic>
        <p:nvPicPr>
          <p:cNvPr id="11" name="Content Placeholder 10">
            <a:extLst>
              <a:ext uri="{FF2B5EF4-FFF2-40B4-BE49-F238E27FC236}">
                <a16:creationId xmlns:a16="http://schemas.microsoft.com/office/drawing/2014/main" id="{753469EE-4610-896B-2D1D-7436ECB925C5}"/>
              </a:ext>
            </a:extLst>
          </p:cNvPr>
          <p:cNvPicPr>
            <a:picLocks noGrp="1" noChangeAspect="1"/>
          </p:cNvPicPr>
          <p:nvPr>
            <p:ph sz="half" idx="1"/>
          </p:nvPr>
        </p:nvPicPr>
        <p:blipFill>
          <a:blip r:embed="rId3"/>
          <a:stretch>
            <a:fillRect/>
          </a:stretch>
        </p:blipFill>
        <p:spPr>
          <a:xfrm>
            <a:off x="979601" y="1873591"/>
            <a:ext cx="9200055" cy="1161839"/>
          </a:xfrm>
        </p:spPr>
      </p:pic>
      <p:sp>
        <p:nvSpPr>
          <p:cNvPr id="12" name="Title 1">
            <a:extLst>
              <a:ext uri="{FF2B5EF4-FFF2-40B4-BE49-F238E27FC236}">
                <a16:creationId xmlns:a16="http://schemas.microsoft.com/office/drawing/2014/main" id="{01A0A539-C791-547D-4A29-6130F120426A}"/>
              </a:ext>
            </a:extLst>
          </p:cNvPr>
          <p:cNvSpPr>
            <a:spLocks noGrp="1"/>
          </p:cNvSpPr>
          <p:nvPr>
            <p:ph type="title"/>
          </p:nvPr>
        </p:nvSpPr>
        <p:spPr>
          <a:xfrm>
            <a:off x="304800" y="850210"/>
            <a:ext cx="11430000" cy="1325563"/>
          </a:xfrm>
        </p:spPr>
        <p:txBody>
          <a:bodyPr/>
          <a:lstStyle/>
          <a:p>
            <a:r>
              <a:rPr lang="en-US" sz="2400" dirty="0"/>
              <a:t>Temporary Traffic Control Plan</a:t>
            </a:r>
          </a:p>
        </p:txBody>
      </p:sp>
      <p:sp>
        <p:nvSpPr>
          <p:cNvPr id="14" name="TextBox 13">
            <a:extLst>
              <a:ext uri="{FF2B5EF4-FFF2-40B4-BE49-F238E27FC236}">
                <a16:creationId xmlns:a16="http://schemas.microsoft.com/office/drawing/2014/main" id="{F771E971-C431-8CBF-9F77-B90B44698A9B}"/>
              </a:ext>
            </a:extLst>
          </p:cNvPr>
          <p:cNvSpPr txBox="1"/>
          <p:nvPr/>
        </p:nvSpPr>
        <p:spPr>
          <a:xfrm>
            <a:off x="848874" y="3429000"/>
            <a:ext cx="7239324" cy="2308324"/>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Note that if a bridge includes extensive cladding or enclosures, the TTCP will need to accommodate erection of these elements.  Inclusion of a workable erection sequence is a design submission requirement per SDG 6.10C for certain structure types and the Department may require erection plans for structures with extensive cladding/enclosures to demonstrate compatibility with TTCP.  Remember that these elements must be designed considering transportation and erection limitations. </a:t>
            </a:r>
          </a:p>
        </p:txBody>
      </p:sp>
    </p:spTree>
    <p:extLst>
      <p:ext uri="{BB962C8B-B14F-4D97-AF65-F5344CB8AC3E}">
        <p14:creationId xmlns:p14="http://schemas.microsoft.com/office/powerpoint/2010/main" val="3073446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CF7F-6B21-A765-8500-69C13E57F7B1}"/>
              </a:ext>
            </a:extLst>
          </p:cNvPr>
          <p:cNvSpPr>
            <a:spLocks noGrp="1"/>
          </p:cNvSpPr>
          <p:nvPr>
            <p:ph type="title"/>
          </p:nvPr>
        </p:nvSpPr>
        <p:spPr>
          <a:xfrm>
            <a:off x="304800" y="850210"/>
            <a:ext cx="11430000" cy="1325563"/>
          </a:xfrm>
        </p:spPr>
        <p:txBody>
          <a:bodyPr/>
          <a:lstStyle/>
          <a:p>
            <a:r>
              <a:rPr lang="en-US" sz="2400" dirty="0"/>
              <a:t>Non-Department Bridges-Pedestrian Design Comments</a:t>
            </a:r>
          </a:p>
        </p:txBody>
      </p:sp>
      <p:sp>
        <p:nvSpPr>
          <p:cNvPr id="3" name="TextBox 2">
            <a:extLst>
              <a:ext uri="{FF2B5EF4-FFF2-40B4-BE49-F238E27FC236}">
                <a16:creationId xmlns:a16="http://schemas.microsoft.com/office/drawing/2014/main" id="{BA95029A-0931-4076-3213-1F03CEF13FA5}"/>
              </a:ext>
            </a:extLst>
          </p:cNvPr>
          <p:cNvSpPr txBox="1"/>
          <p:nvPr/>
        </p:nvSpPr>
        <p:spPr>
          <a:xfrm>
            <a:off x="304800" y="1502688"/>
            <a:ext cx="10593049" cy="5355312"/>
          </a:xfrm>
          <a:prstGeom prst="rect">
            <a:avLst/>
          </a:prstGeom>
          <a:noFill/>
        </p:spPr>
        <p:txBody>
          <a:bodyPr wrap="square" lIns="91440" tIns="45720" rIns="91440" bIns="45720" rtlCol="0" anchor="t">
            <a:spAutoFit/>
          </a:bodyPr>
          <a:lstStyle/>
          <a:p>
            <a:endParaRPr lang="en-US" dirty="0"/>
          </a:p>
          <a:p>
            <a:r>
              <a:rPr lang="en-US" dirty="0"/>
              <a:t>Frequently made comments on Design Reviews:</a:t>
            </a:r>
          </a:p>
          <a:p>
            <a:pPr marL="285750" indent="-285750">
              <a:buFont typeface="Wingdings" panose="05000000000000000000" pitchFamily="2" charset="2"/>
              <a:buChar char="Ø"/>
            </a:pPr>
            <a:r>
              <a:rPr lang="en-US" dirty="0"/>
              <a:t>Substructure outside of R/W supporting a span within FDOT R/W must be submitted for review. </a:t>
            </a:r>
          </a:p>
          <a:p>
            <a:pPr marL="285750" indent="-285750">
              <a:buFont typeface="Wingdings" panose="05000000000000000000" pitchFamily="2" charset="2"/>
              <a:buChar char="Ø"/>
            </a:pPr>
            <a:r>
              <a:rPr lang="en-US" dirty="0"/>
              <a:t>Structure lacks redundancy and a clear alternate load path.</a:t>
            </a:r>
          </a:p>
          <a:p>
            <a:pPr marL="285750" indent="-285750">
              <a:buFont typeface="Wingdings" panose="05000000000000000000" pitchFamily="2" charset="2"/>
              <a:buChar char="Ø"/>
            </a:pPr>
            <a:r>
              <a:rPr lang="en-US" dirty="0"/>
              <a:t>Main supporting elements must be readily inspectable. Claddings must accommodate. </a:t>
            </a:r>
          </a:p>
          <a:p>
            <a:pPr marL="285750" indent="-285750">
              <a:buFont typeface="Wingdings" panose="05000000000000000000" pitchFamily="2" charset="2"/>
              <a:buChar char="Ø"/>
            </a:pPr>
            <a:r>
              <a:rPr lang="en-US" dirty="0"/>
              <a:t>Stormwater runoff must be conveyed off of structure and not discharged onto underlying road. Architectural features and canopies must consider this requirement. </a:t>
            </a:r>
          </a:p>
          <a:p>
            <a:pPr marL="285750" indent="-285750">
              <a:buFont typeface="Wingdings" panose="05000000000000000000" pitchFamily="2" charset="2"/>
              <a:buChar char="Ø"/>
            </a:pPr>
            <a:r>
              <a:rPr lang="en-US" dirty="0"/>
              <a:t>If cladding or signage is to be included, wind drag effects must be considered in design of super and substructures. </a:t>
            </a:r>
          </a:p>
          <a:p>
            <a:pPr marL="285750" indent="-285750">
              <a:buFont typeface="Wingdings" panose="05000000000000000000" pitchFamily="2" charset="2"/>
              <a:buChar char="Ø"/>
            </a:pPr>
            <a:r>
              <a:rPr lang="en-US" dirty="0"/>
              <a:t>Signage and cladding connections must be included in design and not delegated to shop drawings. </a:t>
            </a:r>
          </a:p>
          <a:p>
            <a:pPr marL="285750" indent="-285750">
              <a:buFont typeface="Wingdings" panose="05000000000000000000" pitchFamily="2" charset="2"/>
              <a:buChar char="Ø"/>
            </a:pPr>
            <a:r>
              <a:rPr lang="en-US" dirty="0"/>
              <a:t>IPR must be performed by an FDOT pre-qualified firm. </a:t>
            </a:r>
          </a:p>
          <a:p>
            <a:pPr marL="285750" indent="-285750">
              <a:buFont typeface="Wingdings" panose="05000000000000000000" pitchFamily="2" charset="2"/>
              <a:buChar char="Ø"/>
            </a:pPr>
            <a:r>
              <a:rPr lang="en-US" dirty="0"/>
              <a:t>Confirm the AASHTO Guide Spec for Pedestrian Bridges’ vehicle loads have been accommodated if access is not prevented. </a:t>
            </a:r>
          </a:p>
          <a:p>
            <a:pPr marL="285750" indent="-285750">
              <a:buFont typeface="Wingdings" panose="05000000000000000000" pitchFamily="2" charset="2"/>
              <a:buChar char="Ø"/>
            </a:pPr>
            <a:r>
              <a:rPr lang="en-US" dirty="0"/>
              <a:t>Canopies subject to FBC need to met the more stringent of FBC or AASHTO/FDOT criteria. </a:t>
            </a:r>
          </a:p>
          <a:p>
            <a:pPr marL="285750" indent="-285750">
              <a:buFont typeface="Wingdings" panose="05000000000000000000" pitchFamily="2" charset="2"/>
              <a:buChar char="Ø"/>
            </a:pPr>
            <a:r>
              <a:rPr lang="en-US" dirty="0"/>
              <a:t>Minimum concrete deck thickness per SDG has to be met.  SIP metal forms are not to be included in capacity calculations. </a:t>
            </a:r>
          </a:p>
          <a:p>
            <a:pPr marL="285750" indent="-285750">
              <a:buFont typeface="Wingdings" panose="05000000000000000000" pitchFamily="2" charset="2"/>
              <a:buChar char="Ø"/>
            </a:pPr>
            <a:r>
              <a:rPr lang="en-US" dirty="0"/>
              <a:t>Plans are incomplete and do not follow FDOT’s plans preparation requirements. </a:t>
            </a:r>
          </a:p>
          <a:p>
            <a:pPr marL="285750" indent="-285750">
              <a:buFont typeface="Wingdings" panose="05000000000000000000" pitchFamily="2" charset="2"/>
              <a:buChar char="Ø"/>
            </a:pPr>
            <a:endParaRPr lang="en-US" dirty="0"/>
          </a:p>
          <a:p>
            <a:endParaRPr lang="en-US" dirty="0"/>
          </a:p>
        </p:txBody>
      </p:sp>
      <p:sp>
        <p:nvSpPr>
          <p:cNvPr id="4" name="Title 1">
            <a:extLst>
              <a:ext uri="{FF2B5EF4-FFF2-40B4-BE49-F238E27FC236}">
                <a16:creationId xmlns:a16="http://schemas.microsoft.com/office/drawing/2014/main" id="{478963EE-ABB5-5D68-1552-9050D50B3553}"/>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555340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B143D0-AD1A-96E5-0A38-A79F7CE279C8}"/>
              </a:ext>
            </a:extLst>
          </p:cNvPr>
          <p:cNvSpPr>
            <a:spLocks noGrp="1"/>
          </p:cNvSpPr>
          <p:nvPr>
            <p:ph sz="half" idx="1"/>
          </p:nvPr>
        </p:nvSpPr>
        <p:spPr>
          <a:xfrm>
            <a:off x="838201" y="1825625"/>
            <a:ext cx="6458146" cy="3538227"/>
          </a:xfrm>
        </p:spPr>
        <p:txBody>
          <a:bodyPr vert="horz" lIns="91440" tIns="45720" rIns="91440" bIns="45720" rtlCol="0" anchor="t">
            <a:noAutofit/>
          </a:bodyPr>
          <a:lstStyle/>
          <a:p>
            <a:pPr marL="0" indent="0">
              <a:buNone/>
            </a:pPr>
            <a:r>
              <a:rPr lang="en-US" sz="2000" dirty="0"/>
              <a:t>Not valid reason to request waiving or approval of Design Variations include:</a:t>
            </a:r>
          </a:p>
          <a:p>
            <a:pPr marL="0" indent="0">
              <a:buNone/>
            </a:pPr>
            <a:endParaRPr lang="en-US" sz="2000" dirty="0"/>
          </a:p>
          <a:p>
            <a:r>
              <a:rPr lang="en-US" sz="2000" dirty="0"/>
              <a:t>It’s not a Department-owned bridge.</a:t>
            </a:r>
          </a:p>
          <a:p>
            <a:r>
              <a:rPr lang="en-US" sz="2000" dirty="0"/>
              <a:t>It was assumed that the Structure Manual was just suggestions and not required criteria. </a:t>
            </a:r>
          </a:p>
          <a:p>
            <a:r>
              <a:rPr lang="en-US" sz="2000" dirty="0"/>
              <a:t>Cost.</a:t>
            </a:r>
          </a:p>
          <a:p>
            <a:r>
              <a:rPr lang="en-US" sz="2000" dirty="0"/>
              <a:t>Not compatible with aesthetics.</a:t>
            </a:r>
          </a:p>
          <a:p>
            <a:r>
              <a:rPr lang="en-US" sz="2000" dirty="0"/>
              <a:t>Schedule does not permit complying with Department criteria.</a:t>
            </a:r>
          </a:p>
          <a:p>
            <a:pPr marL="0" indent="0">
              <a:buNone/>
            </a:pPr>
            <a:endParaRPr lang="en-US" dirty="0"/>
          </a:p>
        </p:txBody>
      </p:sp>
      <p:sp>
        <p:nvSpPr>
          <p:cNvPr id="4" name="Content Placeholder 3">
            <a:extLst>
              <a:ext uri="{FF2B5EF4-FFF2-40B4-BE49-F238E27FC236}">
                <a16:creationId xmlns:a16="http://schemas.microsoft.com/office/drawing/2014/main" id="{050A6F20-B4A8-9411-DE01-B509912B4A41}"/>
              </a:ext>
            </a:extLst>
          </p:cNvPr>
          <p:cNvSpPr>
            <a:spLocks noGrp="1"/>
          </p:cNvSpPr>
          <p:nvPr>
            <p:ph sz="half" idx="2"/>
          </p:nvPr>
        </p:nvSpPr>
        <p:spPr>
          <a:xfrm>
            <a:off x="9366422" y="1825625"/>
            <a:ext cx="1987378" cy="2907013"/>
          </a:xfrm>
        </p:spPr>
        <p:txBody>
          <a:bodyPr/>
          <a:lstStyle/>
          <a:p>
            <a:r>
              <a:rPr lang="en-US" dirty="0"/>
              <a:t>Add graphic</a:t>
            </a:r>
          </a:p>
        </p:txBody>
      </p:sp>
      <p:sp>
        <p:nvSpPr>
          <p:cNvPr id="5" name="Title 1">
            <a:extLst>
              <a:ext uri="{FF2B5EF4-FFF2-40B4-BE49-F238E27FC236}">
                <a16:creationId xmlns:a16="http://schemas.microsoft.com/office/drawing/2014/main" id="{37233E83-2E8D-477B-80F9-4680B3CC99DD}"/>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7" name="TextBox 6">
            <a:extLst>
              <a:ext uri="{FF2B5EF4-FFF2-40B4-BE49-F238E27FC236}">
                <a16:creationId xmlns:a16="http://schemas.microsoft.com/office/drawing/2014/main" id="{7E809D51-8A55-4D9D-373E-B60DB6449628}"/>
              </a:ext>
            </a:extLst>
          </p:cNvPr>
          <p:cNvSpPr txBox="1"/>
          <p:nvPr/>
        </p:nvSpPr>
        <p:spPr>
          <a:xfrm>
            <a:off x="740602" y="1334115"/>
            <a:ext cx="6103306" cy="369332"/>
          </a:xfrm>
          <a:prstGeom prst="rect">
            <a:avLst/>
          </a:prstGeom>
          <a:noFill/>
        </p:spPr>
        <p:txBody>
          <a:bodyPr wrap="square">
            <a:spAutoFit/>
          </a:bodyPr>
          <a:lstStyle/>
          <a:p>
            <a:r>
              <a:rPr lang="en-US" sz="1800" b="1" dirty="0">
                <a:latin typeface="Aptos Display" panose="020B0004020202020204" pitchFamily="34" charset="0"/>
                <a:cs typeface="Arial" panose="020B0604020202020204" pitchFamily="34" charset="0"/>
              </a:rPr>
              <a:t>Final thought on design:  </a:t>
            </a:r>
          </a:p>
        </p:txBody>
      </p:sp>
      <p:pic>
        <p:nvPicPr>
          <p:cNvPr id="1026" name="Picture 2" descr="Bridge in the gorgeous valley of Japan Bridge in the gorgeous valley of Japan rope bridge stock pictures, royalty-free photos &amp; images">
            <a:extLst>
              <a:ext uri="{FF2B5EF4-FFF2-40B4-BE49-F238E27FC236}">
                <a16:creationId xmlns:a16="http://schemas.microsoft.com/office/drawing/2014/main" id="{E93CEDD7-8981-7646-8762-7630B3931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216" y="1703447"/>
            <a:ext cx="4284679" cy="28494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DE1384-0C55-C16E-CFB6-84DCB627D67F}"/>
              </a:ext>
            </a:extLst>
          </p:cNvPr>
          <p:cNvSpPr txBox="1"/>
          <p:nvPr/>
        </p:nvSpPr>
        <p:spPr>
          <a:xfrm>
            <a:off x="905434" y="5458685"/>
            <a:ext cx="8460987" cy="923330"/>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Note that the higher level of aesthetics or higher complexity of design may warrant further analysis.  Prime example is wind analysis to confirm if suspectable to wind induced affects such as vibration or galloping. </a:t>
            </a:r>
          </a:p>
        </p:txBody>
      </p:sp>
    </p:spTree>
    <p:extLst>
      <p:ext uri="{BB962C8B-B14F-4D97-AF65-F5344CB8AC3E}">
        <p14:creationId xmlns:p14="http://schemas.microsoft.com/office/powerpoint/2010/main" val="1239814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Use &amp; Occupancy Agreements</a:t>
            </a:r>
          </a:p>
          <a:p>
            <a:r>
              <a:rPr lang="en-US" sz="2400" dirty="0"/>
              <a:t>Legal Agreement</a:t>
            </a:r>
          </a:p>
          <a:p>
            <a:pPr lvl="1"/>
            <a:r>
              <a:rPr lang="en-US" sz="2000" dirty="0"/>
              <a:t>Prepared and executed by both parties</a:t>
            </a:r>
          </a:p>
          <a:p>
            <a:r>
              <a:rPr lang="en-US" sz="2400" dirty="0"/>
              <a:t>ROW needs</a:t>
            </a:r>
          </a:p>
          <a:p>
            <a:pPr lvl="1"/>
            <a:r>
              <a:rPr lang="en-US" sz="1800" b="0" i="0" u="none" strike="noStrike" baseline="0" dirty="0">
                <a:solidFill>
                  <a:srgbClr val="000000"/>
                </a:solidFill>
                <a:latin typeface="Arial" panose="020B0604020202020204" pitchFamily="34" charset="0"/>
              </a:rPr>
              <a:t>Right-of-Way Office Coordination</a:t>
            </a:r>
          </a:p>
          <a:p>
            <a:pPr lvl="1"/>
            <a:r>
              <a:rPr lang="en-US" sz="1800" b="0" i="0" u="none" strike="noStrike" baseline="0" dirty="0">
                <a:solidFill>
                  <a:srgbClr val="000000"/>
                </a:solidFill>
                <a:latin typeface="Arial" panose="020B0604020202020204" pitchFamily="34" charset="0"/>
              </a:rPr>
              <a:t>Parcel Sketch</a:t>
            </a:r>
          </a:p>
          <a:p>
            <a:pPr lvl="1"/>
            <a:r>
              <a:rPr lang="en-US" sz="1800" dirty="0">
                <a:solidFill>
                  <a:srgbClr val="000000"/>
                </a:solidFill>
                <a:latin typeface="Arial" panose="020B0604020202020204" pitchFamily="34" charset="0"/>
              </a:rPr>
              <a:t>Approved Design Plans</a:t>
            </a:r>
            <a:endParaRPr lang="en-US" sz="1800" b="0" i="0" u="none" strike="noStrike" baseline="0" dirty="0">
              <a:solidFill>
                <a:srgbClr val="000000"/>
              </a:solidFill>
              <a:latin typeface="Arial" panose="020B0604020202020204" pitchFamily="34" charset="0"/>
            </a:endParaRPr>
          </a:p>
          <a:p>
            <a:r>
              <a:rPr lang="en-US" sz="2400" dirty="0"/>
              <a:t>Final Document</a:t>
            </a:r>
            <a:endParaRPr lang="en-US" sz="2000" dirty="0"/>
          </a:p>
        </p:txBody>
      </p:sp>
      <p:pic>
        <p:nvPicPr>
          <p:cNvPr id="6" name="Picture 5">
            <a:extLst>
              <a:ext uri="{FF2B5EF4-FFF2-40B4-BE49-F238E27FC236}">
                <a16:creationId xmlns:a16="http://schemas.microsoft.com/office/drawing/2014/main" id="{EFDA6B13-90F1-FC88-5001-2A17A85B2ED6}"/>
              </a:ext>
            </a:extLst>
          </p:cNvPr>
          <p:cNvPicPr>
            <a:picLocks noChangeAspect="1"/>
          </p:cNvPicPr>
          <p:nvPr/>
        </p:nvPicPr>
        <p:blipFill>
          <a:blip r:embed="rId8"/>
          <a:stretch>
            <a:fillRect/>
          </a:stretch>
        </p:blipFill>
        <p:spPr>
          <a:xfrm>
            <a:off x="6136355" y="2720622"/>
            <a:ext cx="5750845" cy="3207954"/>
          </a:xfrm>
          <a:prstGeom prst="rect">
            <a:avLst/>
          </a:prstGeom>
        </p:spPr>
      </p:pic>
      <p:sp>
        <p:nvSpPr>
          <p:cNvPr id="8" name="Title 1">
            <a:extLst>
              <a:ext uri="{FF2B5EF4-FFF2-40B4-BE49-F238E27FC236}">
                <a16:creationId xmlns:a16="http://schemas.microsoft.com/office/drawing/2014/main" id="{0A8CAF45-2C11-C12B-8A60-751FCBEFB06A}"/>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368573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dirty="0"/>
              <a:t>Outline</a:t>
            </a:r>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extLst>
              <p:ext uri="{D42A27DB-BD31-4B8C-83A1-F6EECF244321}">
                <p14:modId xmlns:p14="http://schemas.microsoft.com/office/powerpoint/2010/main" val="3620961371"/>
              </p:ext>
            </p:extLst>
          </p:nvPr>
        </p:nvGraphicFramePr>
        <p:xfrm>
          <a:off x="554038" y="1466850"/>
          <a:ext cx="11083925" cy="4548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5653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	Use &amp; Occupancy Agreements</a:t>
            </a:r>
          </a:p>
          <a:p>
            <a:r>
              <a:rPr lang="en-US" sz="2400" dirty="0"/>
              <a:t>Common Sections</a:t>
            </a:r>
          </a:p>
          <a:p>
            <a:pPr lvl="1"/>
            <a:r>
              <a:rPr lang="en-US" sz="2000" dirty="0"/>
              <a:t>Recitals</a:t>
            </a:r>
          </a:p>
          <a:p>
            <a:pPr lvl="1"/>
            <a:r>
              <a:rPr lang="en-US" sz="2000" dirty="0"/>
              <a:t>Term</a:t>
            </a:r>
          </a:p>
          <a:p>
            <a:pPr lvl="1"/>
            <a:r>
              <a:rPr lang="en-US" sz="2000" dirty="0"/>
              <a:t>Use and Occupancy Fee</a:t>
            </a:r>
          </a:p>
          <a:p>
            <a:pPr lvl="1"/>
            <a:r>
              <a:rPr lang="en-US" sz="2000" dirty="0"/>
              <a:t>Use, Occupancy, and Maintenance</a:t>
            </a:r>
          </a:p>
          <a:p>
            <a:pPr lvl="1"/>
            <a:r>
              <a:rPr lang="en-US" sz="2000" dirty="0"/>
              <a:t>Indemnification</a:t>
            </a:r>
          </a:p>
          <a:p>
            <a:pPr lvl="1"/>
            <a:r>
              <a:rPr lang="en-US" sz="2000" dirty="0"/>
              <a:t>Insurance, Performance Bond</a:t>
            </a:r>
          </a:p>
          <a:p>
            <a:pPr lvl="1"/>
            <a:r>
              <a:rPr lang="en-US" sz="2000" dirty="0"/>
              <a:t>Default and Termination</a:t>
            </a:r>
          </a:p>
          <a:p>
            <a:pPr lvl="1"/>
            <a:r>
              <a:rPr lang="en-US" sz="2000" dirty="0"/>
              <a:t>Eminent Domain</a:t>
            </a:r>
          </a:p>
          <a:p>
            <a:pPr lvl="1"/>
            <a:r>
              <a:rPr lang="en-US" sz="2000" dirty="0"/>
              <a:t>Miscellaneous</a:t>
            </a:r>
          </a:p>
          <a:p>
            <a:pPr lvl="1"/>
            <a:endParaRPr lang="en-US" sz="2000" dirty="0"/>
          </a:p>
        </p:txBody>
      </p:sp>
      <p:pic>
        <p:nvPicPr>
          <p:cNvPr id="5" name="Picture 4">
            <a:extLst>
              <a:ext uri="{FF2B5EF4-FFF2-40B4-BE49-F238E27FC236}">
                <a16:creationId xmlns:a16="http://schemas.microsoft.com/office/drawing/2014/main" id="{954A0900-485A-AE08-F665-C7B69837A496}"/>
              </a:ext>
            </a:extLst>
          </p:cNvPr>
          <p:cNvPicPr>
            <a:picLocks noChangeAspect="1"/>
          </p:cNvPicPr>
          <p:nvPr/>
        </p:nvPicPr>
        <p:blipFill>
          <a:blip r:embed="rId8"/>
          <a:stretch>
            <a:fillRect/>
          </a:stretch>
        </p:blipFill>
        <p:spPr>
          <a:xfrm>
            <a:off x="6325796" y="2302933"/>
            <a:ext cx="5561403" cy="3712237"/>
          </a:xfrm>
          <a:prstGeom prst="rect">
            <a:avLst/>
          </a:prstGeom>
        </p:spPr>
      </p:pic>
      <p:sp>
        <p:nvSpPr>
          <p:cNvPr id="6" name="Title 1">
            <a:extLst>
              <a:ext uri="{FF2B5EF4-FFF2-40B4-BE49-F238E27FC236}">
                <a16:creationId xmlns:a16="http://schemas.microsoft.com/office/drawing/2014/main" id="{91F190C1-480A-9DBC-8E64-D29C3E4B5B2A}"/>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217909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5F02-2EAC-F935-354B-C71807ECFB2A}"/>
              </a:ext>
            </a:extLst>
          </p:cNvPr>
          <p:cNvSpPr>
            <a:spLocks noGrp="1"/>
          </p:cNvSpPr>
          <p:nvPr>
            <p:ph type="title"/>
          </p:nvPr>
        </p:nvSpPr>
        <p:spPr/>
        <p:txBody>
          <a:body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br>
              <a:rPr lang="en-US" sz="4400" b="1" dirty="0">
                <a:solidFill>
                  <a:schemeClr val="bg1"/>
                </a:solidFill>
                <a:latin typeface="Aptos Display" panose="020B00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EA6353D7-714E-4F67-CA57-3FBC30DCB8F9}"/>
              </a:ext>
            </a:extLst>
          </p:cNvPr>
          <p:cNvSpPr>
            <a:spLocks noGrp="1"/>
          </p:cNvSpPr>
          <p:nvPr>
            <p:ph sz="half" idx="1"/>
          </p:nvPr>
        </p:nvSpPr>
        <p:spPr>
          <a:xfrm>
            <a:off x="4503401" y="2535812"/>
            <a:ext cx="7242397" cy="2724346"/>
          </a:xfrm>
        </p:spPr>
        <p:txBody>
          <a:bodyPr/>
          <a:lstStyle/>
          <a:p>
            <a:pPr marL="285750" indent="-285750"/>
            <a:r>
              <a:rPr lang="en-US" sz="1800" dirty="0">
                <a:effectLst/>
                <a:latin typeface="Aptos" panose="020B0004020202020204" pitchFamily="34" charset="0"/>
                <a:ea typeface="Aptos" panose="020B0004020202020204" pitchFamily="34" charset="0"/>
                <a:cs typeface="Aptos" panose="020B0004020202020204" pitchFamily="34" charset="0"/>
              </a:rPr>
              <a:t>Construction Agreement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Standard Specifications for Road and Bridge Construction (Std Spec)</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FDOT Materials Manual</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Construction Project Administration Manual (CPAM)</a:t>
            </a:r>
          </a:p>
          <a:p>
            <a:pPr marL="285750" indent="-285750">
              <a:buFont typeface="Arial" panose="020B0604020202020204" pitchFamily="34" charset="0"/>
              <a:buChar char="•"/>
            </a:pPr>
            <a:endParaRPr lang="en-US" sz="1800" dirty="0"/>
          </a:p>
          <a:p>
            <a:endParaRPr lang="en-US" dirty="0"/>
          </a:p>
        </p:txBody>
      </p:sp>
      <p:sp>
        <p:nvSpPr>
          <p:cNvPr id="5" name="TextBox 4">
            <a:extLst>
              <a:ext uri="{FF2B5EF4-FFF2-40B4-BE49-F238E27FC236}">
                <a16:creationId xmlns:a16="http://schemas.microsoft.com/office/drawing/2014/main" id="{E39A0CD7-D11B-637C-A38F-04DF14019DE2}"/>
              </a:ext>
            </a:extLst>
          </p:cNvPr>
          <p:cNvSpPr txBox="1"/>
          <p:nvPr/>
        </p:nvSpPr>
        <p:spPr>
          <a:xfrm>
            <a:off x="570322" y="1453490"/>
            <a:ext cx="6099142" cy="523220"/>
          </a:xfrm>
          <a:prstGeom prst="rect">
            <a:avLst/>
          </a:prstGeom>
          <a:noFill/>
        </p:spPr>
        <p:txBody>
          <a:bodyPr wrap="square">
            <a:spAutoFit/>
          </a:bodyPr>
          <a:lstStyle/>
          <a:p>
            <a:r>
              <a:rPr lang="en-US" sz="2800" b="1" dirty="0"/>
              <a:t>Construction Phase</a:t>
            </a:r>
            <a:endParaRPr lang="en-US" sz="2800" dirty="0"/>
          </a:p>
        </p:txBody>
      </p:sp>
      <p:sp>
        <p:nvSpPr>
          <p:cNvPr id="6" name="Right Brace 5">
            <a:extLst>
              <a:ext uri="{FF2B5EF4-FFF2-40B4-BE49-F238E27FC236}">
                <a16:creationId xmlns:a16="http://schemas.microsoft.com/office/drawing/2014/main" id="{58683DFB-8F2A-8D1C-4E94-80A2DCA300DC}"/>
              </a:ext>
            </a:extLst>
          </p:cNvPr>
          <p:cNvSpPr/>
          <p:nvPr/>
        </p:nvSpPr>
        <p:spPr>
          <a:xfrm flipH="1">
            <a:off x="3930322" y="2535812"/>
            <a:ext cx="764225" cy="2724346"/>
          </a:xfrm>
          <a:prstGeom prst="rightBrace">
            <a:avLst>
              <a:gd name="adj1" fmla="val 8333"/>
              <a:gd name="adj2" fmla="val 483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35B509DD-0EDF-EE2F-112F-C62BCBA971DE}"/>
              </a:ext>
            </a:extLst>
          </p:cNvPr>
          <p:cNvSpPr txBox="1"/>
          <p:nvPr/>
        </p:nvSpPr>
        <p:spPr>
          <a:xfrm>
            <a:off x="570322" y="3557239"/>
            <a:ext cx="6099142" cy="369332"/>
          </a:xfrm>
          <a:prstGeom prst="rect">
            <a:avLst/>
          </a:prstGeom>
          <a:noFill/>
        </p:spPr>
        <p:txBody>
          <a:bodyPr wrap="square">
            <a:spAutoFit/>
          </a:bodyPr>
          <a:lstStyle/>
          <a:p>
            <a:r>
              <a:rPr lang="en-US" dirty="0"/>
              <a:t>Governing documents include:</a:t>
            </a:r>
          </a:p>
        </p:txBody>
      </p:sp>
    </p:spTree>
    <p:extLst>
      <p:ext uri="{BB962C8B-B14F-4D97-AF65-F5344CB8AC3E}">
        <p14:creationId xmlns:p14="http://schemas.microsoft.com/office/powerpoint/2010/main" val="3058855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Construction Permit</a:t>
            </a:r>
          </a:p>
          <a:p>
            <a:r>
              <a:rPr lang="en-US" sz="2400" dirty="0"/>
              <a:t>One Stop Permitting (</a:t>
            </a:r>
            <a:r>
              <a:rPr lang="en-US" sz="2400" dirty="0">
                <a:hlinkClick r:id="rId3"/>
              </a:rPr>
              <a:t>https://osp.fdot.gov/#/home</a:t>
            </a:r>
            <a:r>
              <a:rPr lang="en-US" sz="2400" dirty="0"/>
              <a:t>)</a:t>
            </a:r>
          </a:p>
          <a:p>
            <a:pPr marL="0" indent="0">
              <a:buNone/>
            </a:pPr>
            <a:endParaRPr lang="en-US" sz="2400" dirty="0"/>
          </a:p>
          <a:p>
            <a:pPr lvl="1"/>
            <a:r>
              <a:rPr lang="en-US" dirty="0"/>
              <a:t>Contact the District Permit Office</a:t>
            </a:r>
          </a:p>
          <a:p>
            <a:pPr lvl="1"/>
            <a:r>
              <a:rPr lang="en-US" dirty="0"/>
              <a:t>Apply Online</a:t>
            </a:r>
          </a:p>
          <a:p>
            <a:pPr lvl="1"/>
            <a:r>
              <a:rPr lang="en-US" dirty="0"/>
              <a:t>Include Approved Design Plans</a:t>
            </a:r>
          </a:p>
          <a:p>
            <a:pPr lvl="1"/>
            <a:r>
              <a:rPr lang="en-US" dirty="0"/>
              <a:t>Approval takes 90 days per Florida Status (30 days goal)</a:t>
            </a:r>
          </a:p>
          <a:p>
            <a:pPr lvl="1"/>
            <a:r>
              <a:rPr lang="en-US" dirty="0"/>
              <a:t>Once Permit is Approved the Construction Starts</a:t>
            </a:r>
          </a:p>
          <a:p>
            <a:endParaRPr lang="en-US" sz="2400" dirty="0"/>
          </a:p>
        </p:txBody>
      </p:sp>
      <p:sp>
        <p:nvSpPr>
          <p:cNvPr id="5" name="Title 1">
            <a:extLst>
              <a:ext uri="{FF2B5EF4-FFF2-40B4-BE49-F238E27FC236}">
                <a16:creationId xmlns:a16="http://schemas.microsoft.com/office/drawing/2014/main" id="{83C758B7-4038-F403-C7F2-6C39D885AD03}"/>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1901587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A3DF-2663-E11C-BFD1-2133EA9ED5E5}"/>
              </a:ext>
            </a:extLst>
          </p:cNvPr>
          <p:cNvSpPr>
            <a:spLocks noGrp="1"/>
          </p:cNvSpPr>
          <p:nvPr>
            <p:ph type="title"/>
          </p:nvPr>
        </p:nvSpPr>
        <p:spPr>
          <a:xfrm>
            <a:off x="260350" y="18255"/>
            <a:ext cx="11430000" cy="1325563"/>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1" i="0" u="none" strike="noStrike" kern="1200" cap="none" spc="0" normalizeH="0" baseline="0" noProof="0" dirty="0">
                <a:ln>
                  <a:noFill/>
                </a:ln>
                <a:solidFill>
                  <a:srgbClr val="FFFFFF"/>
                </a:solidFill>
                <a:effectLst/>
                <a:uLnTx/>
                <a:uFillTx/>
                <a:latin typeface="Aptos Display" panose="020B0004020202020204" pitchFamily="34" charset="0"/>
                <a:ea typeface="+mn-ea"/>
                <a:cs typeface="Arial" panose="020B0604020202020204" pitchFamily="34" charset="0"/>
              </a:rPr>
              <a:t>Introduction of the Current FDOT Process/Phasing</a:t>
            </a:r>
            <a:br>
              <a:rPr kumimoji="0" lang="en-US" sz="4000" b="1" i="0" u="none" strike="noStrike" kern="1200" cap="none" spc="0" normalizeH="0" baseline="0" noProof="0" dirty="0">
                <a:ln>
                  <a:noFill/>
                </a:ln>
                <a:solidFill>
                  <a:srgbClr val="FFFFFF"/>
                </a:solidFill>
                <a:effectLst/>
                <a:uLnTx/>
                <a:uFillTx/>
                <a:latin typeface="Aptos Display" panose="020B0004020202020204" pitchFamily="34" charset="0"/>
                <a:ea typeface="+mn-ea"/>
                <a:cs typeface="Arial" panose="020B0604020202020204" pitchFamily="34" charset="0"/>
              </a:rPr>
            </a:br>
            <a:endParaRPr lang="en-US" dirty="0">
              <a:solidFill>
                <a:schemeClr val="bg1"/>
              </a:solidFill>
            </a:endParaRPr>
          </a:p>
        </p:txBody>
      </p:sp>
      <p:sp>
        <p:nvSpPr>
          <p:cNvPr id="4" name="Content Placeholder 3">
            <a:extLst>
              <a:ext uri="{FF2B5EF4-FFF2-40B4-BE49-F238E27FC236}">
                <a16:creationId xmlns:a16="http://schemas.microsoft.com/office/drawing/2014/main" id="{33BFBBB0-8778-E166-F0FA-F2977FDDA7CE}"/>
              </a:ext>
            </a:extLst>
          </p:cNvPr>
          <p:cNvSpPr>
            <a:spLocks noGrp="1"/>
          </p:cNvSpPr>
          <p:nvPr>
            <p:ph sz="half" idx="2"/>
          </p:nvPr>
        </p:nvSpPr>
        <p:spPr>
          <a:xfrm>
            <a:off x="374650" y="1343818"/>
            <a:ext cx="9264650" cy="771525"/>
          </a:xfrm>
        </p:spPr>
        <p:txBody>
          <a:bodyPr/>
          <a:lstStyle/>
          <a:p>
            <a:pPr marL="0" marR="0" lvl="0" indent="0">
              <a:spcBef>
                <a:spcPts val="0"/>
              </a:spcBef>
              <a:spcAft>
                <a:spcPts val="0"/>
              </a:spcAft>
              <a:buNone/>
            </a:pPr>
            <a:r>
              <a:rPr lang="en-US" sz="2000" b="1" dirty="0">
                <a:effectLst/>
                <a:latin typeface="Aptos" panose="020B0004020202020204" pitchFamily="34" charset="0"/>
                <a:ea typeface="Times New Roman" panose="02020603050405020304" pitchFamily="18" charset="0"/>
                <a:cs typeface="Aptos" panose="020B0004020202020204" pitchFamily="34" charset="0"/>
              </a:rPr>
              <a:t>Construction Agreement (Form 850-040-89)</a:t>
            </a:r>
          </a:p>
          <a:p>
            <a:pPr marL="0" indent="0">
              <a:spcBef>
                <a:spcPts val="0"/>
              </a:spcBef>
              <a:buNone/>
            </a:pPr>
            <a:r>
              <a:rPr lang="en-US" sz="1800" dirty="0"/>
              <a:t>	</a:t>
            </a:r>
          </a:p>
          <a:p>
            <a:pPr marL="0" indent="0">
              <a:spcBef>
                <a:spcPts val="0"/>
              </a:spcBef>
              <a:buNone/>
            </a:pPr>
            <a:r>
              <a:rPr lang="en-US" sz="1800" dirty="0"/>
              <a:t>	Important Sections regarding design &amp; construction: </a:t>
            </a:r>
          </a:p>
          <a:p>
            <a:pPr marL="342900" marR="0" lvl="0" indent="-342900">
              <a:spcBef>
                <a:spcPts val="0"/>
              </a:spcBef>
              <a:spcAft>
                <a:spcPts val="0"/>
              </a:spcAft>
              <a:buFont typeface="Symbol" panose="05050102010706020507" pitchFamily="18" charset="2"/>
              <a:buChar char=""/>
            </a:pPr>
            <a:endParaRPr lang="en-US" sz="1800" dirty="0">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Requires design per Department policies/standards and construction per Department specifications (Article 2). </a:t>
            </a:r>
          </a:p>
          <a:p>
            <a:pPr marL="342900" marR="0" lvl="0" indent="-342900">
              <a:spcBef>
                <a:spcPts val="0"/>
              </a:spcBef>
              <a:spcAft>
                <a:spcPts val="0"/>
              </a:spcAft>
              <a:buFont typeface="Symbol" panose="05050102010706020507" pitchFamily="18" charset="2"/>
              <a:buChar char=""/>
            </a:pP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Aptos" panose="020B0004020202020204" pitchFamily="34" charset="0"/>
                <a:ea typeface="Aptos" panose="020B0004020202020204" pitchFamily="34" charset="0"/>
                <a:cs typeface="Aptos" panose="020B0004020202020204" pitchFamily="34" charset="0"/>
              </a:rPr>
              <a:t>Allows for Department to reject designs not meeting FDOT standards (Article 3). </a:t>
            </a:r>
          </a:p>
          <a:p>
            <a:pPr marL="342900" marR="0" lvl="0" indent="-342900">
              <a:spcBef>
                <a:spcPts val="0"/>
              </a:spcBef>
              <a:spcAft>
                <a:spcPts val="0"/>
              </a:spcAft>
              <a:buFont typeface="Symbol" panose="05050102010706020507" pitchFamily="18" charset="2"/>
              <a:buChar char=""/>
            </a:pPr>
            <a:endParaRPr lang="en-US" sz="1800" dirty="0">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latin typeface="Aptos" panose="020B0004020202020204" pitchFamily="34" charset="0"/>
                <a:ea typeface="Aptos" panose="020B0004020202020204" pitchFamily="34" charset="0"/>
                <a:cs typeface="Aptos" panose="020B0004020202020204" pitchFamily="34" charset="0"/>
              </a:rPr>
              <a:t>Requires Construction Coordinator to take emergency steps to close a public road whenever there is a risk to life, health,  and safety of the traveling public.  Also requires notification of the District Maintenance Engineer of all observed defects (Article 9). </a:t>
            </a:r>
          </a:p>
          <a:p>
            <a:pPr marL="342900" marR="0" lvl="0" indent="-342900">
              <a:spcBef>
                <a:spcPts val="0"/>
              </a:spcBef>
              <a:spcAft>
                <a:spcPts val="0"/>
              </a:spcAft>
              <a:buFont typeface="Symbol" panose="05050102010706020507" pitchFamily="18" charset="2"/>
              <a:buChar char=""/>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Places responsibility on Construction </a:t>
            </a:r>
            <a:r>
              <a:rPr lang="en-US" sz="1800" dirty="0">
                <a:latin typeface="Aptos" panose="020B0004020202020204" pitchFamily="34" charset="0"/>
                <a:ea typeface="Times New Roman" panose="02020603050405020304" pitchFamily="18" charset="0"/>
                <a:cs typeface="Aptos" panose="020B0004020202020204" pitchFamily="34" charset="0"/>
              </a:rPr>
              <a:t>Coordinator </a:t>
            </a:r>
            <a:r>
              <a:rPr lang="en-US" sz="1800" dirty="0">
                <a:effectLst/>
                <a:latin typeface="Aptos" panose="020B0004020202020204" pitchFamily="34" charset="0"/>
                <a:ea typeface="Times New Roman" panose="02020603050405020304" pitchFamily="18" charset="0"/>
                <a:cs typeface="Aptos" panose="020B0004020202020204" pitchFamily="34" charset="0"/>
              </a:rPr>
              <a:t>for provision of CEI services and for monitoring construction operations</a:t>
            </a:r>
            <a:r>
              <a:rPr lang="en-US" sz="1800" dirty="0">
                <a:latin typeface="Aptos" panose="020B0004020202020204" pitchFamily="34" charset="0"/>
                <a:ea typeface="Times New Roman" panose="02020603050405020304" pitchFamily="18" charset="0"/>
                <a:cs typeface="Aptos" panose="020B0004020202020204" pitchFamily="34" charset="0"/>
              </a:rPr>
              <a:t> (Article 13). </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Scroll: Vertical 2">
            <a:extLst>
              <a:ext uri="{FF2B5EF4-FFF2-40B4-BE49-F238E27FC236}">
                <a16:creationId xmlns:a16="http://schemas.microsoft.com/office/drawing/2014/main" id="{EA17D1D5-A303-62C8-C687-8B5F6109D228}"/>
              </a:ext>
            </a:extLst>
          </p:cNvPr>
          <p:cNvSpPr/>
          <p:nvPr/>
        </p:nvSpPr>
        <p:spPr>
          <a:xfrm>
            <a:off x="9579429" y="2270255"/>
            <a:ext cx="2316195" cy="2425959"/>
          </a:xfrm>
          <a:prstGeom prst="vertic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3B8A547-4DDA-6A50-1414-4A9B953B4908}"/>
              </a:ext>
            </a:extLst>
          </p:cNvPr>
          <p:cNvSpPr txBox="1"/>
          <p:nvPr/>
        </p:nvSpPr>
        <p:spPr>
          <a:xfrm>
            <a:off x="9958873" y="2743200"/>
            <a:ext cx="1524000" cy="646331"/>
          </a:xfrm>
          <a:prstGeom prst="rect">
            <a:avLst/>
          </a:prstGeom>
          <a:noFill/>
        </p:spPr>
        <p:txBody>
          <a:bodyPr wrap="square" rtlCol="0">
            <a:spAutoFit/>
          </a:bodyPr>
          <a:lstStyle/>
          <a:p>
            <a:pPr algn="ctr"/>
            <a:r>
              <a:rPr lang="en-US" dirty="0"/>
              <a:t>Construction Agreement</a:t>
            </a:r>
          </a:p>
        </p:txBody>
      </p:sp>
    </p:spTree>
    <p:extLst>
      <p:ext uri="{BB962C8B-B14F-4D97-AF65-F5344CB8AC3E}">
        <p14:creationId xmlns:p14="http://schemas.microsoft.com/office/powerpoint/2010/main" val="3962812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A3DF-2663-E11C-BFD1-2133EA9ED5E5}"/>
              </a:ext>
            </a:extLst>
          </p:cNvPr>
          <p:cNvSpPr>
            <a:spLocks noGrp="1"/>
          </p:cNvSpPr>
          <p:nvPr>
            <p:ph type="title"/>
          </p:nvPr>
        </p:nvSpPr>
        <p:spPr>
          <a:xfrm>
            <a:off x="260350" y="18255"/>
            <a:ext cx="11430000" cy="1325563"/>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1" i="0" u="none" strike="noStrike" kern="1200" cap="none" spc="0" normalizeH="0" baseline="0" noProof="0" dirty="0">
                <a:ln>
                  <a:noFill/>
                </a:ln>
                <a:solidFill>
                  <a:srgbClr val="FFFFFF"/>
                </a:solidFill>
                <a:effectLst/>
                <a:uLnTx/>
                <a:uFillTx/>
                <a:latin typeface="Aptos Display" panose="020B0004020202020204" pitchFamily="34" charset="0"/>
                <a:ea typeface="+mn-ea"/>
                <a:cs typeface="Arial" panose="020B0604020202020204" pitchFamily="34" charset="0"/>
              </a:rPr>
              <a:t>Introduction of the Current FDOT Process/Phasing</a:t>
            </a:r>
            <a:br>
              <a:rPr kumimoji="0" lang="en-US" sz="4000" b="1" i="0" u="none" strike="noStrike" kern="1200" cap="none" spc="0" normalizeH="0" baseline="0" noProof="0" dirty="0">
                <a:ln>
                  <a:noFill/>
                </a:ln>
                <a:solidFill>
                  <a:srgbClr val="FFFFFF"/>
                </a:solidFill>
                <a:effectLst/>
                <a:uLnTx/>
                <a:uFillTx/>
                <a:latin typeface="Aptos Display" panose="020B0004020202020204" pitchFamily="34" charset="0"/>
                <a:ea typeface="+mn-ea"/>
                <a:cs typeface="Arial" panose="020B0604020202020204" pitchFamily="34" charset="0"/>
              </a:rPr>
            </a:br>
            <a:endParaRPr lang="en-US" dirty="0">
              <a:solidFill>
                <a:schemeClr val="bg1"/>
              </a:solidFill>
            </a:endParaRPr>
          </a:p>
        </p:txBody>
      </p:sp>
      <p:sp>
        <p:nvSpPr>
          <p:cNvPr id="4" name="Content Placeholder 3">
            <a:extLst>
              <a:ext uri="{FF2B5EF4-FFF2-40B4-BE49-F238E27FC236}">
                <a16:creationId xmlns:a16="http://schemas.microsoft.com/office/drawing/2014/main" id="{33BFBBB0-8778-E166-F0FA-F2977FDDA7CE}"/>
              </a:ext>
            </a:extLst>
          </p:cNvPr>
          <p:cNvSpPr>
            <a:spLocks noGrp="1"/>
          </p:cNvSpPr>
          <p:nvPr>
            <p:ph sz="half" idx="2"/>
          </p:nvPr>
        </p:nvSpPr>
        <p:spPr>
          <a:xfrm>
            <a:off x="709127" y="1514293"/>
            <a:ext cx="8457551" cy="4752550"/>
          </a:xfrm>
        </p:spPr>
        <p:txBody>
          <a:bodyPr/>
          <a:lstStyle/>
          <a:p>
            <a:pPr marL="0" marR="0" lvl="0" indent="0">
              <a:spcBef>
                <a:spcPts val="0"/>
              </a:spcBef>
              <a:spcAft>
                <a:spcPts val="0"/>
              </a:spcAft>
              <a:buNone/>
            </a:pPr>
            <a:r>
              <a:rPr lang="en-US" sz="2000" b="1" dirty="0">
                <a:effectLst/>
                <a:latin typeface="Aptos" panose="020B0004020202020204" pitchFamily="34" charset="0"/>
                <a:ea typeface="Times New Roman" panose="02020603050405020304" pitchFamily="18" charset="0"/>
                <a:cs typeface="Aptos" panose="020B0004020202020204" pitchFamily="34" charset="0"/>
              </a:rPr>
              <a:t>Construction Agreement – Special Provisions</a:t>
            </a:r>
          </a:p>
          <a:p>
            <a:pPr marL="0" indent="0">
              <a:spcBef>
                <a:spcPts val="0"/>
              </a:spcBef>
              <a:buNone/>
            </a:pPr>
            <a:r>
              <a:rPr lang="en-US" sz="1800" dirty="0"/>
              <a:t>	</a:t>
            </a:r>
          </a:p>
          <a:p>
            <a:pPr marL="0" indent="0">
              <a:spcBef>
                <a:spcPts val="0"/>
              </a:spcBef>
              <a:buNone/>
            </a:pPr>
            <a:r>
              <a:rPr lang="en-US" sz="1800" dirty="0"/>
              <a:t>Typically, the standard Construction Agreement form is supplemented with a project-specific Special Provisions Exhibit setting forth additional responsibilities of the Construction Coordinator.  Some important ones 	include:</a:t>
            </a:r>
          </a:p>
          <a:p>
            <a:pPr marL="0" indent="0">
              <a:spcBef>
                <a:spcPts val="0"/>
              </a:spcBef>
              <a:buNone/>
            </a:pPr>
            <a:endParaRPr lang="en-US" sz="1800" dirty="0"/>
          </a:p>
          <a:p>
            <a:pPr>
              <a:spcBef>
                <a:spcPts val="0"/>
              </a:spcBef>
            </a:pPr>
            <a:r>
              <a:rPr lang="en-US" sz="1800" dirty="0"/>
              <a:t>As-builts</a:t>
            </a:r>
          </a:p>
          <a:p>
            <a:pPr>
              <a:spcBef>
                <a:spcPts val="0"/>
              </a:spcBef>
            </a:pPr>
            <a:r>
              <a:rPr lang="en-US" sz="1800" dirty="0"/>
              <a:t>Material certifications</a:t>
            </a:r>
          </a:p>
          <a:p>
            <a:pPr>
              <a:spcBef>
                <a:spcPts val="0"/>
              </a:spcBef>
            </a:pPr>
            <a:r>
              <a:rPr lang="en-US" sz="1800" dirty="0"/>
              <a:t>Contractor Quality Control (QC) and CEI Verification (VT) certifications</a:t>
            </a:r>
          </a:p>
          <a:p>
            <a:pPr>
              <a:spcBef>
                <a:spcPts val="0"/>
              </a:spcBef>
            </a:pPr>
            <a:r>
              <a:rPr lang="en-US" sz="1800" dirty="0"/>
              <a:t>Specialty Engineer requirements</a:t>
            </a:r>
          </a:p>
          <a:p>
            <a:pPr>
              <a:spcBef>
                <a:spcPts val="0"/>
              </a:spcBef>
            </a:pPr>
            <a:r>
              <a:rPr lang="en-US" sz="1800" dirty="0"/>
              <a:t>Qualified Special Inspector requirements</a:t>
            </a:r>
          </a:p>
          <a:p>
            <a:pPr>
              <a:spcBef>
                <a:spcPts val="0"/>
              </a:spcBef>
            </a:pPr>
            <a:r>
              <a:rPr lang="en-US" sz="1800" dirty="0"/>
              <a:t>Specific MOT requirements	</a:t>
            </a:r>
          </a:p>
          <a:p>
            <a:pPr>
              <a:spcBef>
                <a:spcPts val="0"/>
              </a:spcBef>
            </a:pPr>
            <a:r>
              <a:rPr lang="en-US" sz="1800" dirty="0"/>
              <a:t>Performance bond requirements</a:t>
            </a:r>
          </a:p>
          <a:p>
            <a:pPr>
              <a:spcBef>
                <a:spcPts val="0"/>
              </a:spcBef>
            </a:pPr>
            <a:r>
              <a:rPr lang="en-US" sz="1800" dirty="0"/>
              <a:t>Additional MOT and working time restrictions.	</a:t>
            </a:r>
          </a:p>
          <a:p>
            <a:pPr marL="0" indent="0">
              <a:spcBef>
                <a:spcPts val="0"/>
              </a:spcBef>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indent="0">
              <a:spcBef>
                <a:spcPts val="0"/>
              </a:spcBef>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Scroll: Vertical 2">
            <a:extLst>
              <a:ext uri="{FF2B5EF4-FFF2-40B4-BE49-F238E27FC236}">
                <a16:creationId xmlns:a16="http://schemas.microsoft.com/office/drawing/2014/main" id="{EA17D1D5-A303-62C8-C687-8B5F6109D228}"/>
              </a:ext>
            </a:extLst>
          </p:cNvPr>
          <p:cNvSpPr/>
          <p:nvPr/>
        </p:nvSpPr>
        <p:spPr>
          <a:xfrm>
            <a:off x="9305691" y="2648828"/>
            <a:ext cx="2316195" cy="2425959"/>
          </a:xfrm>
          <a:prstGeom prst="vertic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3B8A547-4DDA-6A50-1414-4A9B953B4908}"/>
              </a:ext>
            </a:extLst>
          </p:cNvPr>
          <p:cNvSpPr txBox="1"/>
          <p:nvPr/>
        </p:nvSpPr>
        <p:spPr>
          <a:xfrm>
            <a:off x="9685135" y="3121773"/>
            <a:ext cx="1524000" cy="646331"/>
          </a:xfrm>
          <a:prstGeom prst="rect">
            <a:avLst/>
          </a:prstGeom>
          <a:noFill/>
        </p:spPr>
        <p:txBody>
          <a:bodyPr wrap="square" rtlCol="0">
            <a:spAutoFit/>
          </a:bodyPr>
          <a:lstStyle/>
          <a:p>
            <a:pPr algn="ctr"/>
            <a:r>
              <a:rPr lang="en-US" dirty="0"/>
              <a:t>Construction Agreement</a:t>
            </a:r>
          </a:p>
        </p:txBody>
      </p:sp>
    </p:spTree>
    <p:extLst>
      <p:ext uri="{BB962C8B-B14F-4D97-AF65-F5344CB8AC3E}">
        <p14:creationId xmlns:p14="http://schemas.microsoft.com/office/powerpoint/2010/main" val="3286014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Construction Phase</a:t>
            </a:r>
            <a:endParaRPr lang="en-US" sz="2400" dirty="0"/>
          </a:p>
          <a:p>
            <a:r>
              <a:rPr lang="en-US" sz="2400" dirty="0"/>
              <a:t>All section of FDOT’s Construction Project Administration Manual (CPAM) are applicable to Non-Department bridges (unless noted otherwise) and are to be adhered to by CEI.  This is noted in the Construction Agreement. </a:t>
            </a:r>
          </a:p>
          <a:p>
            <a:r>
              <a:rPr lang="en-US" sz="2400" dirty="0"/>
              <a:t>All sections of FDOT’s Standard Specifications for Road and Bridge Construction are applicable to Non-Department bridges (unless noted otherwise) and are to be adhered to by CEI. </a:t>
            </a:r>
            <a:endParaRPr lang="en-US" sz="1600" dirty="0"/>
          </a:p>
          <a:p>
            <a:endParaRPr lang="en-US" sz="2400" dirty="0"/>
          </a:p>
        </p:txBody>
      </p:sp>
      <p:pic>
        <p:nvPicPr>
          <p:cNvPr id="11" name="Picture 10">
            <a:extLst>
              <a:ext uri="{FF2B5EF4-FFF2-40B4-BE49-F238E27FC236}">
                <a16:creationId xmlns:a16="http://schemas.microsoft.com/office/drawing/2014/main" id="{BDAF36B6-3E2A-B692-3950-951C40965E79}"/>
              </a:ext>
            </a:extLst>
          </p:cNvPr>
          <p:cNvPicPr>
            <a:picLocks noChangeAspect="1"/>
          </p:cNvPicPr>
          <p:nvPr/>
        </p:nvPicPr>
        <p:blipFill>
          <a:blip r:embed="rId8"/>
          <a:stretch>
            <a:fillRect/>
          </a:stretch>
        </p:blipFill>
        <p:spPr>
          <a:xfrm>
            <a:off x="10105734" y="3940823"/>
            <a:ext cx="2086266" cy="2019582"/>
          </a:xfrm>
          <a:prstGeom prst="rect">
            <a:avLst/>
          </a:prstGeom>
        </p:spPr>
      </p:pic>
      <p:sp>
        <p:nvSpPr>
          <p:cNvPr id="5" name="Title 1">
            <a:extLst>
              <a:ext uri="{FF2B5EF4-FFF2-40B4-BE49-F238E27FC236}">
                <a16:creationId xmlns:a16="http://schemas.microsoft.com/office/drawing/2014/main" id="{483BA96C-6287-39B6-512A-27211D965281}"/>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2" name="Arrow: Right 1">
            <a:extLst>
              <a:ext uri="{FF2B5EF4-FFF2-40B4-BE49-F238E27FC236}">
                <a16:creationId xmlns:a16="http://schemas.microsoft.com/office/drawing/2014/main" id="{CF43648F-476F-2159-1C01-043BD660AF89}"/>
              </a:ext>
            </a:extLst>
          </p:cNvPr>
          <p:cNvSpPr/>
          <p:nvPr/>
        </p:nvSpPr>
        <p:spPr>
          <a:xfrm rot="625767">
            <a:off x="6807923" y="4360698"/>
            <a:ext cx="3708847" cy="5261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5281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EB46-C303-DE7F-58DF-76184FCD4598}"/>
              </a:ext>
            </a:extLst>
          </p:cNvPr>
          <p:cNvSpPr>
            <a:spLocks noGrp="1"/>
          </p:cNvSpPr>
          <p:nvPr>
            <p:ph type="title"/>
          </p:nvPr>
        </p:nvSpPr>
        <p:spPr>
          <a:xfrm>
            <a:off x="384679" y="365126"/>
            <a:ext cx="10969121" cy="896116"/>
          </a:xfrm>
        </p:spPr>
        <p:txBody>
          <a:bodyPr>
            <a:normAutofit fontScale="90000"/>
          </a:bodyPr>
          <a:lstStyle/>
          <a:p>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73599951-C04E-C56B-338A-96DE55CB69CC}"/>
              </a:ext>
            </a:extLst>
          </p:cNvPr>
          <p:cNvSpPr>
            <a:spLocks noGrp="1"/>
          </p:cNvSpPr>
          <p:nvPr>
            <p:ph sz="half" idx="1"/>
          </p:nvPr>
        </p:nvSpPr>
        <p:spPr>
          <a:xfrm>
            <a:off x="472440" y="2130458"/>
            <a:ext cx="5098801" cy="3759572"/>
          </a:xfrm>
        </p:spPr>
        <p:txBody>
          <a:bodyPr>
            <a:normAutofit/>
          </a:bodyPr>
          <a:lstStyle/>
          <a:p>
            <a:r>
              <a:rPr lang="en-US" sz="1600" dirty="0"/>
              <a:t>All steel bridge have to undergo Commercial Inspection.</a:t>
            </a:r>
          </a:p>
          <a:p>
            <a:r>
              <a:rPr lang="en-US" sz="1600" dirty="0"/>
              <a:t>There are </a:t>
            </a:r>
            <a:r>
              <a:rPr lang="en-US" sz="1600" u="sng" dirty="0"/>
              <a:t>three</a:t>
            </a:r>
            <a:r>
              <a:rPr lang="en-US" sz="1600" dirty="0"/>
              <a:t> specific sections related to Commercial Inspection. They are designed to speak to each respective party (Contractor, Fabricator, Project Administration). It outlines who is needed to be approved, most of their qualification requirements, and may be a good resource if someone wants to know how to get on the MAC page for approved producers. </a:t>
            </a:r>
          </a:p>
          <a:p>
            <a:pPr marL="457200" lvl="1" indent="0">
              <a:buNone/>
            </a:pPr>
            <a:r>
              <a:rPr lang="en-US" sz="1200" dirty="0"/>
              <a:t>	</a:t>
            </a:r>
          </a:p>
        </p:txBody>
      </p:sp>
      <p:pic>
        <p:nvPicPr>
          <p:cNvPr id="6" name="Content Placeholder 5">
            <a:extLst>
              <a:ext uri="{FF2B5EF4-FFF2-40B4-BE49-F238E27FC236}">
                <a16:creationId xmlns:a16="http://schemas.microsoft.com/office/drawing/2014/main" id="{4F5D6E56-0213-5886-3C9B-6B8DFD193B88}"/>
              </a:ext>
            </a:extLst>
          </p:cNvPr>
          <p:cNvPicPr>
            <a:picLocks noGrp="1" noChangeAspect="1"/>
          </p:cNvPicPr>
          <p:nvPr>
            <p:ph sz="half" idx="2"/>
          </p:nvPr>
        </p:nvPicPr>
        <p:blipFill>
          <a:blip r:embed="rId3"/>
          <a:stretch>
            <a:fillRect/>
          </a:stretch>
        </p:blipFill>
        <p:spPr>
          <a:xfrm>
            <a:off x="6701704" y="296163"/>
            <a:ext cx="5190226" cy="3872350"/>
          </a:xfrm>
          <a:prstGeom prst="rect">
            <a:avLst/>
          </a:prstGeom>
          <a:ln>
            <a:noFill/>
          </a:ln>
          <a:effectLst>
            <a:outerShdw blurRad="190500" algn="tl" rotWithShape="0">
              <a:srgbClr val="000000">
                <a:alpha val="70000"/>
              </a:srgbClr>
            </a:outerShdw>
          </a:effectLst>
        </p:spPr>
      </p:pic>
      <p:sp>
        <p:nvSpPr>
          <p:cNvPr id="9" name="Rounded Rectangular Callout 18">
            <a:extLst>
              <a:ext uri="{FF2B5EF4-FFF2-40B4-BE49-F238E27FC236}">
                <a16:creationId xmlns:a16="http://schemas.microsoft.com/office/drawing/2014/main" id="{DC1247E6-C6E4-90E7-BE73-61F9456BAB59}"/>
              </a:ext>
            </a:extLst>
          </p:cNvPr>
          <p:cNvSpPr/>
          <p:nvPr/>
        </p:nvSpPr>
        <p:spPr>
          <a:xfrm>
            <a:off x="3131507" y="4814163"/>
            <a:ext cx="7095993" cy="1248433"/>
          </a:xfrm>
          <a:prstGeom prst="wedgeRoundRectCallout">
            <a:avLst>
              <a:gd name="adj1" fmla="val -2"/>
              <a:gd name="adj2" fmla="val -1015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tIns="365760" bIns="0" rtlCol="0" anchor="ctr">
            <a:noAutofit/>
          </a:bodyPr>
          <a:lstStyle/>
          <a:p>
            <a:r>
              <a:rPr lang="en-US" sz="1800" dirty="0"/>
              <a:t>Here is the </a:t>
            </a:r>
            <a:r>
              <a:rPr lang="en-US" dirty="0"/>
              <a:t>“</a:t>
            </a:r>
            <a:r>
              <a:rPr lang="en-US" sz="1800" dirty="0"/>
              <a:t>request for inspection” form which can be filled out by any project personnel and submitted to begin the inspection process.</a:t>
            </a:r>
            <a:endParaRPr lang="en-US" dirty="0"/>
          </a:p>
        </p:txBody>
      </p:sp>
      <p:sp>
        <p:nvSpPr>
          <p:cNvPr id="5" name="TextBox 4">
            <a:extLst>
              <a:ext uri="{FF2B5EF4-FFF2-40B4-BE49-F238E27FC236}">
                <a16:creationId xmlns:a16="http://schemas.microsoft.com/office/drawing/2014/main" id="{943AAAE9-3D98-FEC0-DFF8-6E08ADA18116}"/>
              </a:ext>
            </a:extLst>
          </p:cNvPr>
          <p:cNvSpPr txBox="1"/>
          <p:nvPr/>
        </p:nvSpPr>
        <p:spPr>
          <a:xfrm>
            <a:off x="300070" y="1484127"/>
            <a:ext cx="5572829" cy="400110"/>
          </a:xfrm>
          <a:prstGeom prst="rect">
            <a:avLst/>
          </a:prstGeom>
          <a:noFill/>
        </p:spPr>
        <p:txBody>
          <a:bodyPr wrap="square">
            <a:spAutoFit/>
          </a:bodyPr>
          <a:lstStyle/>
          <a:p>
            <a:r>
              <a:rPr lang="en-US" sz="2000" b="1" dirty="0"/>
              <a:t>Construction Process- Steel Bridges</a:t>
            </a:r>
          </a:p>
        </p:txBody>
      </p:sp>
      <p:sp>
        <p:nvSpPr>
          <p:cNvPr id="8" name="TextBox 7">
            <a:extLst>
              <a:ext uri="{FF2B5EF4-FFF2-40B4-BE49-F238E27FC236}">
                <a16:creationId xmlns:a16="http://schemas.microsoft.com/office/drawing/2014/main" id="{8C497E15-C1A7-F2FA-34B6-495494FB7A62}"/>
              </a:ext>
            </a:extLst>
          </p:cNvPr>
          <p:cNvSpPr txBox="1"/>
          <p:nvPr/>
        </p:nvSpPr>
        <p:spPr>
          <a:xfrm>
            <a:off x="300070" y="0"/>
            <a:ext cx="6099142" cy="1077218"/>
          </a:xfrm>
          <a:prstGeom prst="rect">
            <a:avLst/>
          </a:prstGeom>
          <a:noFill/>
        </p:spPr>
        <p:txBody>
          <a:bodyPr wrap="square">
            <a:spAutoFit/>
          </a:bodyPr>
          <a:lstStyle/>
          <a:p>
            <a:r>
              <a:rPr lang="en-US" sz="32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1671542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75BA-2728-06BC-B495-0F0FC1AA4845}"/>
              </a:ext>
            </a:extLst>
          </p:cNvPr>
          <p:cNvSpPr>
            <a:spLocks noGrp="1"/>
          </p:cNvSpPr>
          <p:nvPr>
            <p:ph type="title"/>
          </p:nvPr>
        </p:nvSpPr>
        <p:spPr>
          <a:xfrm>
            <a:off x="381000" y="0"/>
            <a:ext cx="11430000" cy="1325563"/>
          </a:xfrm>
        </p:spPr>
        <p:txBody>
          <a:body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12" name="TextBox 11">
            <a:extLst>
              <a:ext uri="{FF2B5EF4-FFF2-40B4-BE49-F238E27FC236}">
                <a16:creationId xmlns:a16="http://schemas.microsoft.com/office/drawing/2014/main" id="{14287BFA-EF23-2941-FB34-A4B51A84AD16}"/>
              </a:ext>
            </a:extLst>
          </p:cNvPr>
          <p:cNvSpPr txBox="1"/>
          <p:nvPr/>
        </p:nvSpPr>
        <p:spPr>
          <a:xfrm>
            <a:off x="385194" y="2230338"/>
            <a:ext cx="6094948" cy="2308324"/>
          </a:xfrm>
          <a:prstGeom prst="rect">
            <a:avLst/>
          </a:prstGeom>
          <a:noFill/>
        </p:spPr>
        <p:txBody>
          <a:bodyPr wrap="square">
            <a:spAutoFit/>
          </a:bodyPr>
          <a:lstStyle/>
          <a:p>
            <a:pPr marL="0" marR="0">
              <a:spcBef>
                <a:spcPts val="0"/>
              </a:spcBef>
              <a:spcAft>
                <a:spcPts val="0"/>
              </a:spcAft>
            </a:pPr>
            <a:r>
              <a:rPr lang="en-US" sz="1800" b="1" u="sng" dirty="0">
                <a:effectLst/>
                <a:latin typeface="Times New Roman" panose="02020603050405020304" pitchFamily="18" charset="0"/>
                <a:ea typeface="Aptos" panose="020B0004020202020204" pitchFamily="34" charset="0"/>
                <a:cs typeface="Aptos" panose="020B0004020202020204" pitchFamily="34" charset="0"/>
              </a:rPr>
              <a:t>2. Materials Manual 11.1 Vol II (Speaking to the Fabricator)</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11.1.13 COMMERCIAL INSPECTION: This section of the Materials Manual discusses the scope, application, and scheduling of Commercial Inspection. The Contractor is responsible for sending the Production Facility’s schedule to the Engineer at least 30 days prior to the beginning of fabrication. The components identified in Table 4 require commercial inspection.</a:t>
            </a: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pic>
        <p:nvPicPr>
          <p:cNvPr id="2050" name="Picture 14">
            <a:extLst>
              <a:ext uri="{FF2B5EF4-FFF2-40B4-BE49-F238E27FC236}">
                <a16:creationId xmlns:a16="http://schemas.microsoft.com/office/drawing/2014/main" id="{85E6F06D-2557-9D79-E3D7-06B26BDE1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919" y="2319337"/>
            <a:ext cx="49434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F5B6FB5-DB1B-634F-C596-6E2BD3F1AB25}"/>
              </a:ext>
            </a:extLst>
          </p:cNvPr>
          <p:cNvSpPr txBox="1"/>
          <p:nvPr/>
        </p:nvSpPr>
        <p:spPr>
          <a:xfrm>
            <a:off x="381000" y="1387196"/>
            <a:ext cx="6099142" cy="400110"/>
          </a:xfrm>
          <a:prstGeom prst="rect">
            <a:avLst/>
          </a:prstGeom>
          <a:noFill/>
        </p:spPr>
        <p:txBody>
          <a:bodyPr wrap="square">
            <a:spAutoFit/>
          </a:bodyPr>
          <a:lstStyle/>
          <a:p>
            <a:r>
              <a:rPr lang="en-US" sz="2000" b="1" dirty="0"/>
              <a:t>Construction Process- Steel Bridges</a:t>
            </a:r>
          </a:p>
        </p:txBody>
      </p:sp>
    </p:spTree>
    <p:extLst>
      <p:ext uri="{BB962C8B-B14F-4D97-AF65-F5344CB8AC3E}">
        <p14:creationId xmlns:p14="http://schemas.microsoft.com/office/powerpoint/2010/main" val="2703841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81DB-8DE8-C009-D1E0-ED1EB49C5BB3}"/>
              </a:ext>
            </a:extLst>
          </p:cNvPr>
          <p:cNvSpPr>
            <a:spLocks noGrp="1"/>
          </p:cNvSpPr>
          <p:nvPr>
            <p:ph type="title"/>
          </p:nvPr>
        </p:nvSpPr>
        <p:spPr>
          <a:xfrm>
            <a:off x="381000" y="-17162"/>
            <a:ext cx="11430000" cy="1325563"/>
          </a:xfrm>
        </p:spPr>
        <p:txBody>
          <a:body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8" name="Content Placeholder 7">
            <a:extLst>
              <a:ext uri="{FF2B5EF4-FFF2-40B4-BE49-F238E27FC236}">
                <a16:creationId xmlns:a16="http://schemas.microsoft.com/office/drawing/2014/main" id="{34296CC4-C8AE-2848-A9D5-DFDE86A4A686}"/>
              </a:ext>
            </a:extLst>
          </p:cNvPr>
          <p:cNvSpPr>
            <a:spLocks noGrp="1"/>
          </p:cNvSpPr>
          <p:nvPr>
            <p:ph sz="half" idx="1"/>
          </p:nvPr>
        </p:nvSpPr>
        <p:spPr>
          <a:xfrm>
            <a:off x="838200" y="1825624"/>
            <a:ext cx="4480775" cy="4504341"/>
          </a:xfrm>
        </p:spPr>
        <p:txBody>
          <a:bodyPr>
            <a:normAutofit fontScale="47500" lnSpcReduction="20000"/>
          </a:bodyPr>
          <a:lstStyle/>
          <a:p>
            <a:pPr marL="514350" indent="-514350">
              <a:buFont typeface="+mj-lt"/>
              <a:buAutoNum type="arabicPeriod"/>
            </a:pPr>
            <a:r>
              <a:rPr lang="en-US" sz="2800" b="1" dirty="0"/>
              <a:t>Standard Specification for Road and Bridge Construction: </a:t>
            </a:r>
          </a:p>
          <a:p>
            <a:pPr lvl="1"/>
            <a:r>
              <a:rPr lang="en-US" dirty="0"/>
              <a:t>Section 105-1.2.3 (Speaking to the Contractor)105-1.2.3 Notification of Placing Order: Order materials sufficiently in advance of their incorporation in the work to allow time for sampling, testing and inspection. Notify the Engineer prior to placing orders for materials. Submit to the Engineer a fabrication schedule for all items requiring commercial inspection at least 30 days before beginning fabrication. These items include steel bridge components, moveable bridge components, pedestrian bridges, castings, forgings, structures erected either partially or completely over the travelled roadway or mounted on bridges as overhead traffic signs (some of these may be further classified as cantilevered, overhead trusses, or monotubes) or any other item identified as an item requiring commercial inspection in the Contract Documents.</a:t>
            </a:r>
          </a:p>
          <a:p>
            <a:pPr lvl="1"/>
            <a:endParaRPr lang="en-US" dirty="0"/>
          </a:p>
          <a:p>
            <a:pPr marL="457200" lvl="1" indent="0">
              <a:buNone/>
            </a:pPr>
            <a:endParaRPr lang="en-US" dirty="0"/>
          </a:p>
          <a:p>
            <a:pPr lvl="1"/>
            <a:r>
              <a:rPr lang="en-US" dirty="0"/>
              <a:t>460-1.2 Fabrication Categories: As a prerequisite for being on the Department’s Production Facility Listing, fabricators must currently be accredited in accordance with one of the programs in Table 460-1, by fabrication category/categories of the products that they are producing. Fabricators are required to submit their proposed fabrication Quality Control (QC) Plan for review by the Department. </a:t>
            </a:r>
          </a:p>
          <a:p>
            <a:pPr lvl="1"/>
            <a:endParaRPr lang="en-US" dirty="0"/>
          </a:p>
          <a:p>
            <a:pPr marL="457200" lvl="1" indent="0">
              <a:buNone/>
            </a:pPr>
            <a:r>
              <a:rPr lang="en-US" dirty="0"/>
              <a:t>	</a:t>
            </a:r>
          </a:p>
          <a:p>
            <a:pPr marL="514350" indent="-514350">
              <a:buFont typeface="+mj-lt"/>
              <a:buAutoNum type="arabicPeriod"/>
            </a:pPr>
            <a:endParaRPr lang="en-US" dirty="0"/>
          </a:p>
        </p:txBody>
      </p:sp>
      <p:pic>
        <p:nvPicPr>
          <p:cNvPr id="9" name="Picture 8">
            <a:extLst>
              <a:ext uri="{FF2B5EF4-FFF2-40B4-BE49-F238E27FC236}">
                <a16:creationId xmlns:a16="http://schemas.microsoft.com/office/drawing/2014/main" id="{7C62B648-CAB3-09F9-5ED8-7BFDFE872D92}"/>
              </a:ext>
            </a:extLst>
          </p:cNvPr>
          <p:cNvPicPr>
            <a:picLocks noChangeAspect="1"/>
          </p:cNvPicPr>
          <p:nvPr/>
        </p:nvPicPr>
        <p:blipFill>
          <a:blip r:embed="rId2"/>
          <a:stretch>
            <a:fillRect/>
          </a:stretch>
        </p:blipFill>
        <p:spPr>
          <a:xfrm>
            <a:off x="6554730" y="3140908"/>
            <a:ext cx="4163441" cy="2772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Arrow: Right 11">
            <a:extLst>
              <a:ext uri="{FF2B5EF4-FFF2-40B4-BE49-F238E27FC236}">
                <a16:creationId xmlns:a16="http://schemas.microsoft.com/office/drawing/2014/main" id="{4082A792-91D6-FC9D-440C-989475F1F885}"/>
              </a:ext>
            </a:extLst>
          </p:cNvPr>
          <p:cNvSpPr/>
          <p:nvPr/>
        </p:nvSpPr>
        <p:spPr>
          <a:xfrm>
            <a:off x="5273899" y="4185634"/>
            <a:ext cx="1236371" cy="3412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14C2456-6CA6-9D55-04D2-32FFCE0357BF}"/>
              </a:ext>
            </a:extLst>
          </p:cNvPr>
          <p:cNvSpPr txBox="1"/>
          <p:nvPr/>
        </p:nvSpPr>
        <p:spPr>
          <a:xfrm>
            <a:off x="258147" y="1308401"/>
            <a:ext cx="6102220" cy="369332"/>
          </a:xfrm>
          <a:prstGeom prst="rect">
            <a:avLst/>
          </a:prstGeom>
          <a:noFill/>
        </p:spPr>
        <p:txBody>
          <a:bodyPr wrap="square">
            <a:spAutoFit/>
          </a:bodyPr>
          <a:lstStyle/>
          <a:p>
            <a:r>
              <a:rPr lang="en-US" sz="1800" b="1" dirty="0"/>
              <a:t>Construction Process- Steel Bridges</a:t>
            </a:r>
          </a:p>
        </p:txBody>
      </p:sp>
    </p:spTree>
    <p:extLst>
      <p:ext uri="{BB962C8B-B14F-4D97-AF65-F5344CB8AC3E}">
        <p14:creationId xmlns:p14="http://schemas.microsoft.com/office/powerpoint/2010/main" val="2725653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75BA-2728-06BC-B495-0F0FC1AA4845}"/>
              </a:ext>
            </a:extLst>
          </p:cNvPr>
          <p:cNvSpPr>
            <a:spLocks noGrp="1"/>
          </p:cNvSpPr>
          <p:nvPr>
            <p:ph type="title"/>
          </p:nvPr>
        </p:nvSpPr>
        <p:spPr>
          <a:xfrm>
            <a:off x="381000" y="0"/>
            <a:ext cx="11430000" cy="1325563"/>
          </a:xfrm>
        </p:spPr>
        <p:txBody>
          <a:body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12" name="TextBox 11">
            <a:extLst>
              <a:ext uri="{FF2B5EF4-FFF2-40B4-BE49-F238E27FC236}">
                <a16:creationId xmlns:a16="http://schemas.microsoft.com/office/drawing/2014/main" id="{14287BFA-EF23-2941-FB34-A4B51A84AD16}"/>
              </a:ext>
            </a:extLst>
          </p:cNvPr>
          <p:cNvSpPr txBox="1"/>
          <p:nvPr/>
        </p:nvSpPr>
        <p:spPr>
          <a:xfrm>
            <a:off x="1004264" y="1822368"/>
            <a:ext cx="6094948" cy="4247317"/>
          </a:xfrm>
          <a:prstGeom prst="rect">
            <a:avLst/>
          </a:prstGeom>
          <a:noFill/>
        </p:spPr>
        <p:txBody>
          <a:bodyPr wrap="square">
            <a:spAutoFit/>
          </a:bodyPr>
          <a:lstStyle/>
          <a:p>
            <a:pPr marL="0" marR="0">
              <a:spcBef>
                <a:spcPts val="0"/>
              </a:spcBef>
              <a:spcAft>
                <a:spcPts val="0"/>
              </a:spcAft>
            </a:pPr>
            <a:r>
              <a:rPr lang="en-US" sz="1800" b="1" dirty="0">
                <a:effectLst/>
                <a:latin typeface="Times New Roman" panose="02020603050405020304" pitchFamily="18" charset="0"/>
                <a:ea typeface="Aptos" panose="020B0004020202020204" pitchFamily="34" charset="0"/>
                <a:cs typeface="Aptos" panose="020B0004020202020204" pitchFamily="34" charset="0"/>
              </a:rPr>
              <a:t>3. CPAM 3.3 (Speaks to Project Administrators)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3.3.5 Contractor’s QCP Review and Approval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(A3) Commercial Inspection – On contracts with Steel and Miscellaneous Metals materials that require commercial inspection, the PA must indicate in MAC if an optional inspection is being requested on any items or processes on the contract that do not typically require commercial inspection. The PA must also indicate if there are steel and miscellaneous metal items on the contract that will not be commercially inspected. The PA must ensure that the Contractor attaches the fabrication schedule for items that require commercial inspection and list the production facility or facilities that will be fabricating the items under the appropriate material type(s) 30 days before fabrication has begun per Specifications Section 105-1.2.3.</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hought Bubble: Cloud 6">
            <a:extLst>
              <a:ext uri="{FF2B5EF4-FFF2-40B4-BE49-F238E27FC236}">
                <a16:creationId xmlns:a16="http://schemas.microsoft.com/office/drawing/2014/main" id="{2C4C94EF-C2E4-9740-8333-F00B0DC7CD5B}"/>
              </a:ext>
            </a:extLst>
          </p:cNvPr>
          <p:cNvSpPr/>
          <p:nvPr/>
        </p:nvSpPr>
        <p:spPr>
          <a:xfrm>
            <a:off x="7623301" y="1768170"/>
            <a:ext cx="3650124" cy="1582541"/>
          </a:xfrm>
          <a:prstGeom prst="cloudCallout">
            <a:avLst>
              <a:gd name="adj1" fmla="val -124163"/>
              <a:gd name="adj2" fmla="val 2950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What is MAC?  Materials Acceptance and Certification System</a:t>
            </a:r>
          </a:p>
        </p:txBody>
      </p:sp>
      <p:sp>
        <p:nvSpPr>
          <p:cNvPr id="4" name="TextBox 3">
            <a:extLst>
              <a:ext uri="{FF2B5EF4-FFF2-40B4-BE49-F238E27FC236}">
                <a16:creationId xmlns:a16="http://schemas.microsoft.com/office/drawing/2014/main" id="{388AC108-91A2-7BF7-D92E-8A3E8081C981}"/>
              </a:ext>
            </a:extLst>
          </p:cNvPr>
          <p:cNvSpPr txBox="1"/>
          <p:nvPr/>
        </p:nvSpPr>
        <p:spPr>
          <a:xfrm>
            <a:off x="381000" y="1398838"/>
            <a:ext cx="6099142" cy="400110"/>
          </a:xfrm>
          <a:prstGeom prst="rect">
            <a:avLst/>
          </a:prstGeom>
          <a:noFill/>
        </p:spPr>
        <p:txBody>
          <a:bodyPr wrap="square">
            <a:spAutoFit/>
          </a:bodyPr>
          <a:lstStyle/>
          <a:p>
            <a:r>
              <a:rPr lang="en-US" sz="2000" b="1" dirty="0"/>
              <a:t>Construction Process- Steel Bridges</a:t>
            </a:r>
          </a:p>
        </p:txBody>
      </p:sp>
    </p:spTree>
    <p:extLst>
      <p:ext uri="{BB962C8B-B14F-4D97-AF65-F5344CB8AC3E}">
        <p14:creationId xmlns:p14="http://schemas.microsoft.com/office/powerpoint/2010/main" val="3034149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0C17-2CCC-E23B-1198-2BC41EBE13E3}"/>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68FBCB47-034D-6B05-6798-46F343A16F46}"/>
              </a:ext>
            </a:extLst>
          </p:cNvPr>
          <p:cNvSpPr>
            <a:spLocks noGrp="1"/>
          </p:cNvSpPr>
          <p:nvPr>
            <p:ph sz="half" idx="1"/>
          </p:nvPr>
        </p:nvSpPr>
        <p:spPr>
          <a:xfrm>
            <a:off x="553570" y="1466601"/>
            <a:ext cx="10192987" cy="4548569"/>
          </a:xfrm>
        </p:spPr>
        <p:txBody>
          <a:bodyPr/>
          <a:lstStyle/>
          <a:p>
            <a:endParaRPr lang="en-US" dirty="0"/>
          </a:p>
          <a:p>
            <a:pPr marL="0" indent="0">
              <a:buNone/>
            </a:pPr>
            <a:r>
              <a:rPr lang="en-US" dirty="0"/>
              <a:t>Provide an educational overview to Engineers, Contractors, Owners as to:</a:t>
            </a:r>
          </a:p>
          <a:p>
            <a:pPr marL="0" indent="0">
              <a:buNone/>
            </a:pPr>
            <a:endParaRPr lang="en-US" sz="800" dirty="0"/>
          </a:p>
          <a:p>
            <a:pPr lvl="1"/>
            <a:r>
              <a:rPr lang="en-US" b="0" i="0" dirty="0"/>
              <a:t>The current FDOT process/phasing when non-FDOT bridges are to be built within FDOT ROW.</a:t>
            </a:r>
          </a:p>
          <a:p>
            <a:pPr lvl="1"/>
            <a:r>
              <a:rPr lang="en-US" dirty="0"/>
              <a:t>Types of non-Department Bridges.</a:t>
            </a:r>
          </a:p>
          <a:p>
            <a:pPr lvl="1"/>
            <a:r>
              <a:rPr lang="en-US" dirty="0"/>
              <a:t>Example of recent projects with focus on Pedestrian Bridges.</a:t>
            </a:r>
          </a:p>
          <a:p>
            <a:pPr lvl="1"/>
            <a:r>
              <a:rPr lang="en-US" dirty="0"/>
              <a:t>Approval processes, applicable criteria and project phases.</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580955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B263-9597-949F-75AE-079C74119650}"/>
              </a:ext>
            </a:extLst>
          </p:cNvPr>
          <p:cNvSpPr>
            <a:spLocks noGrp="1"/>
          </p:cNvSpPr>
          <p:nvPr>
            <p:ph type="title"/>
          </p:nvPr>
        </p:nvSpPr>
        <p:spPr>
          <a:xfrm>
            <a:off x="637574" y="44188"/>
            <a:ext cx="10473033" cy="940282"/>
          </a:xfrm>
        </p:spPr>
        <p:txBody>
          <a:bodyPr>
            <a:normAutofit/>
          </a:bodyPr>
          <a:lstStyle/>
          <a:p>
            <a:pPr marL="0" marR="0">
              <a:spcBef>
                <a:spcPts val="0"/>
              </a:spcBef>
              <a:spcAft>
                <a:spcPts val="0"/>
              </a:spcAft>
            </a:pPr>
            <a:br>
              <a:rPr lang="en-US" sz="1800" dirty="0">
                <a:effectLst/>
                <a:latin typeface="Aptos" panose="020B0004020202020204" pitchFamily="34" charset="0"/>
                <a:ea typeface="Aptos" panose="020B0004020202020204" pitchFamily="34" charset="0"/>
                <a:cs typeface="Aptos" panose="020B0004020202020204" pitchFamily="34" charset="0"/>
              </a:rPr>
            </a:br>
            <a:endParaRPr lang="en-US" dirty="0"/>
          </a:p>
        </p:txBody>
      </p:sp>
      <p:pic>
        <p:nvPicPr>
          <p:cNvPr id="8" name="Content Placeholder 7">
            <a:extLst>
              <a:ext uri="{FF2B5EF4-FFF2-40B4-BE49-F238E27FC236}">
                <a16:creationId xmlns:a16="http://schemas.microsoft.com/office/drawing/2014/main" id="{69B0336A-D044-197F-F458-89F47ADB6B2C}"/>
              </a:ext>
            </a:extLst>
          </p:cNvPr>
          <p:cNvPicPr>
            <a:picLocks noGrp="1" noChangeAspect="1"/>
          </p:cNvPicPr>
          <p:nvPr>
            <p:ph sz="half" idx="1"/>
          </p:nvPr>
        </p:nvPicPr>
        <p:blipFill>
          <a:blip r:embed="rId2"/>
          <a:stretch>
            <a:fillRect/>
          </a:stretch>
        </p:blipFill>
        <p:spPr>
          <a:xfrm>
            <a:off x="6523594" y="1637040"/>
            <a:ext cx="4470227" cy="4351338"/>
          </a:xfrm>
        </p:spPr>
      </p:pic>
      <p:sp>
        <p:nvSpPr>
          <p:cNvPr id="4" name="Content Placeholder 3">
            <a:extLst>
              <a:ext uri="{FF2B5EF4-FFF2-40B4-BE49-F238E27FC236}">
                <a16:creationId xmlns:a16="http://schemas.microsoft.com/office/drawing/2014/main" id="{4921A10A-F7D4-2D0A-7E54-3917E8F7693E}"/>
              </a:ext>
            </a:extLst>
          </p:cNvPr>
          <p:cNvSpPr>
            <a:spLocks noGrp="1"/>
          </p:cNvSpPr>
          <p:nvPr>
            <p:ph sz="half" idx="2"/>
          </p:nvPr>
        </p:nvSpPr>
        <p:spPr>
          <a:xfrm>
            <a:off x="880767" y="1756256"/>
            <a:ext cx="5181600" cy="4351338"/>
          </a:xfrm>
        </p:spPr>
        <p:txBody>
          <a:bodyPr/>
          <a:lstStyle/>
          <a:p>
            <a:pPr marL="0" indent="0">
              <a:buNone/>
            </a:pPr>
            <a:endParaRPr lang="en-US" dirty="0"/>
          </a:p>
          <a:p>
            <a:r>
              <a:rPr lang="en-US" dirty="0"/>
              <a:t>Make sure steel components are being sourced from a MAC-listed source. </a:t>
            </a:r>
          </a:p>
          <a:p>
            <a:r>
              <a:rPr lang="en-US" dirty="0"/>
              <a:t>If your fabricator is not pre-approved, start application process early. </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9A4959F6-CE13-AEE1-80D6-1EA0B70E1242}"/>
                  </a:ext>
                </a:extLst>
              </p14:cNvPr>
              <p14:cNvContentPartPr/>
              <p14:nvPr/>
            </p14:nvContentPartPr>
            <p14:xfrm>
              <a:off x="6684406" y="5681011"/>
              <a:ext cx="621720" cy="35280"/>
            </p14:xfrm>
          </p:contentPart>
        </mc:Choice>
        <mc:Fallback xmlns="">
          <p:pic>
            <p:nvPicPr>
              <p:cNvPr id="13" name="Ink 12">
                <a:extLst>
                  <a:ext uri="{FF2B5EF4-FFF2-40B4-BE49-F238E27FC236}">
                    <a16:creationId xmlns:a16="http://schemas.microsoft.com/office/drawing/2014/main" id="{9A4959F6-CE13-AEE1-80D6-1EA0B70E1242}"/>
                  </a:ext>
                </a:extLst>
              </p:cNvPr>
              <p:cNvPicPr/>
              <p:nvPr/>
            </p:nvPicPr>
            <p:blipFill>
              <a:blip r:embed="rId4"/>
              <a:stretch>
                <a:fillRect/>
              </a:stretch>
            </p:blipFill>
            <p:spPr>
              <a:xfrm>
                <a:off x="6666406" y="5645011"/>
                <a:ext cx="6573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55893E94-EA27-078C-F565-B34E80313125}"/>
                  </a:ext>
                </a:extLst>
              </p14:cNvPr>
              <p14:cNvContentPartPr/>
              <p14:nvPr/>
            </p14:nvContentPartPr>
            <p14:xfrm>
              <a:off x="8569726" y="5704771"/>
              <a:ext cx="1165320" cy="47520"/>
            </p14:xfrm>
          </p:contentPart>
        </mc:Choice>
        <mc:Fallback xmlns="">
          <p:pic>
            <p:nvPicPr>
              <p:cNvPr id="14" name="Ink 13">
                <a:extLst>
                  <a:ext uri="{FF2B5EF4-FFF2-40B4-BE49-F238E27FC236}">
                    <a16:creationId xmlns:a16="http://schemas.microsoft.com/office/drawing/2014/main" id="{55893E94-EA27-078C-F565-B34E80313125}"/>
                  </a:ext>
                </a:extLst>
              </p:cNvPr>
              <p:cNvPicPr/>
              <p:nvPr/>
            </p:nvPicPr>
            <p:blipFill>
              <a:blip r:embed="rId6"/>
              <a:stretch>
                <a:fillRect/>
              </a:stretch>
            </p:blipFill>
            <p:spPr>
              <a:xfrm>
                <a:off x="8551726" y="5668771"/>
                <a:ext cx="1200960" cy="119160"/>
              </a:xfrm>
              <a:prstGeom prst="rect">
                <a:avLst/>
              </a:prstGeom>
            </p:spPr>
          </p:pic>
        </mc:Fallback>
      </mc:AlternateContent>
      <p:sp>
        <p:nvSpPr>
          <p:cNvPr id="7" name="TextBox 6">
            <a:extLst>
              <a:ext uri="{FF2B5EF4-FFF2-40B4-BE49-F238E27FC236}">
                <a16:creationId xmlns:a16="http://schemas.microsoft.com/office/drawing/2014/main" id="{618712E8-B841-73E6-2CDC-A4E7E03AC9BF}"/>
              </a:ext>
            </a:extLst>
          </p:cNvPr>
          <p:cNvSpPr txBox="1"/>
          <p:nvPr/>
        </p:nvSpPr>
        <p:spPr>
          <a:xfrm>
            <a:off x="296693" y="44188"/>
            <a:ext cx="11640270" cy="584775"/>
          </a:xfrm>
          <a:prstGeom prst="rect">
            <a:avLst/>
          </a:prstGeom>
          <a:noFill/>
        </p:spPr>
        <p:txBody>
          <a:bodyPr wrap="square">
            <a:spAutoFit/>
          </a:bodyPr>
          <a:lstStyle/>
          <a:p>
            <a:r>
              <a:rPr lang="en-US" sz="3200" b="1" dirty="0">
                <a:solidFill>
                  <a:schemeClr val="bg1"/>
                </a:solidFill>
                <a:latin typeface="Aptos Display" panose="020B0004020202020204" pitchFamily="34" charset="0"/>
                <a:cs typeface="Arial" panose="020B0604020202020204" pitchFamily="34" charset="0"/>
              </a:rPr>
              <a:t>Introduction of the Current FDOT Process/Phasing</a:t>
            </a:r>
            <a:endParaRPr lang="en-US" sz="3200" dirty="0"/>
          </a:p>
        </p:txBody>
      </p:sp>
      <p:sp>
        <p:nvSpPr>
          <p:cNvPr id="5" name="TextBox 4">
            <a:extLst>
              <a:ext uri="{FF2B5EF4-FFF2-40B4-BE49-F238E27FC236}">
                <a16:creationId xmlns:a16="http://schemas.microsoft.com/office/drawing/2014/main" id="{CB8ACAEB-AC16-CCB2-ED87-4E6836661076}"/>
              </a:ext>
            </a:extLst>
          </p:cNvPr>
          <p:cNvSpPr txBox="1"/>
          <p:nvPr/>
        </p:nvSpPr>
        <p:spPr>
          <a:xfrm>
            <a:off x="296694" y="1386924"/>
            <a:ext cx="6099142" cy="400110"/>
          </a:xfrm>
          <a:prstGeom prst="rect">
            <a:avLst/>
          </a:prstGeom>
          <a:noFill/>
        </p:spPr>
        <p:txBody>
          <a:bodyPr wrap="square">
            <a:spAutoFit/>
          </a:bodyPr>
          <a:lstStyle/>
          <a:p>
            <a:r>
              <a:rPr lang="en-US" sz="2000" b="1" dirty="0"/>
              <a:t>Construction Process- Steel Bridges</a:t>
            </a:r>
          </a:p>
        </p:txBody>
      </p:sp>
    </p:spTree>
    <p:extLst>
      <p:ext uri="{BB962C8B-B14F-4D97-AF65-F5344CB8AC3E}">
        <p14:creationId xmlns:p14="http://schemas.microsoft.com/office/powerpoint/2010/main" val="3436152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B263-9597-949F-75AE-079C74119650}"/>
              </a:ext>
            </a:extLst>
          </p:cNvPr>
          <p:cNvSpPr>
            <a:spLocks noGrp="1"/>
          </p:cNvSpPr>
          <p:nvPr>
            <p:ph type="title"/>
          </p:nvPr>
        </p:nvSpPr>
        <p:spPr>
          <a:xfrm>
            <a:off x="859483" y="2647300"/>
            <a:ext cx="10473033" cy="940282"/>
          </a:xfrm>
        </p:spPr>
        <p:txBody>
          <a:bodyPr>
            <a:normAutofit fontScale="90000"/>
          </a:bodyPr>
          <a:lstStyle/>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List of Approved Metal Fabricators, Coaters and Timber producers </a:t>
            </a: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u="sng" dirty="0">
                <a:solidFill>
                  <a:srgbClr val="0563C1"/>
                </a:solidFill>
                <a:effectLst/>
                <a:latin typeface="Times New Roman" panose="02020603050405020304" pitchFamily="18" charset="0"/>
                <a:ea typeface="Aptos" panose="020B0004020202020204" pitchFamily="34" charset="0"/>
                <a:cs typeface="Aptos" panose="020B0004020202020204" pitchFamily="34" charset="0"/>
                <a:hlinkClick r:id="rId2"/>
              </a:rPr>
              <a:t>https://mac.fdot.gov/smoreports</a:t>
            </a: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dirty="0">
                <a:effectLst/>
                <a:latin typeface="Times New Roman" panose="02020603050405020304" pitchFamily="18" charset="0"/>
                <a:ea typeface="Aptos" panose="020B0004020202020204" pitchFamily="34" charset="0"/>
                <a:cs typeface="Aptos" panose="020B0004020202020204" pitchFamily="34" charset="0"/>
              </a:rPr>
              <a:t> </a:t>
            </a: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dirty="0">
                <a:effectLst/>
                <a:latin typeface="Times New Roman" panose="02020603050405020304" pitchFamily="18" charset="0"/>
                <a:ea typeface="Aptos" panose="020B0004020202020204" pitchFamily="34" charset="0"/>
                <a:cs typeface="Aptos" panose="020B0004020202020204" pitchFamily="34" charset="0"/>
              </a:rPr>
              <a:t>Important FDOT Links (Specifications, Materials Manual, Standard Plans/Designs, Commercial Inspection, Welding Forms, Audit Program, Approved Facilities &amp; QC Managers, Guardrail Reports)</a:t>
            </a:r>
            <a:br>
              <a:rPr lang="en-US" sz="1800" dirty="0">
                <a:effectLst/>
                <a:latin typeface="Aptos" panose="020B0004020202020204" pitchFamily="34" charset="0"/>
                <a:ea typeface="Aptos" panose="020B0004020202020204" pitchFamily="34" charset="0"/>
                <a:cs typeface="Aptos" panose="020B0004020202020204" pitchFamily="34" charset="0"/>
              </a:rPr>
            </a:br>
            <a:r>
              <a:rPr lang="en-US" sz="1800" u="sng" dirty="0">
                <a:solidFill>
                  <a:srgbClr val="0563C1"/>
                </a:solidFill>
                <a:effectLst/>
                <a:latin typeface="Times New Roman" panose="02020603050405020304" pitchFamily="18" charset="0"/>
                <a:ea typeface="Aptos" panose="020B0004020202020204" pitchFamily="34" charset="0"/>
                <a:cs typeface="Aptos" panose="020B0004020202020204" pitchFamily="34" charset="0"/>
                <a:hlinkClick r:id="rId3"/>
              </a:rPr>
              <a:t>https://www.fdot.gov/materials/structural/fieldoperations/commericalinspection/structural-steel-metals-coatings-timber-audit-program</a:t>
            </a:r>
            <a:br>
              <a:rPr lang="en-US" sz="1800" dirty="0">
                <a:effectLst/>
                <a:latin typeface="Aptos" panose="020B0004020202020204" pitchFamily="34" charset="0"/>
                <a:ea typeface="Aptos" panose="020B0004020202020204" pitchFamily="34" charset="0"/>
                <a:cs typeface="Aptos" panose="020B0004020202020204" pitchFamily="34" charset="0"/>
              </a:rPr>
            </a:br>
            <a:endParaRPr lang="en-US" dirty="0"/>
          </a:p>
        </p:txBody>
      </p:sp>
      <p:sp>
        <p:nvSpPr>
          <p:cNvPr id="4" name="TextBox 3">
            <a:extLst>
              <a:ext uri="{FF2B5EF4-FFF2-40B4-BE49-F238E27FC236}">
                <a16:creationId xmlns:a16="http://schemas.microsoft.com/office/drawing/2014/main" id="{99DE1889-D36F-E591-E256-9239338408F8}"/>
              </a:ext>
            </a:extLst>
          </p:cNvPr>
          <p:cNvSpPr txBox="1"/>
          <p:nvPr/>
        </p:nvSpPr>
        <p:spPr>
          <a:xfrm>
            <a:off x="532615" y="1542633"/>
            <a:ext cx="6099142" cy="400110"/>
          </a:xfrm>
          <a:prstGeom prst="rect">
            <a:avLst/>
          </a:prstGeom>
          <a:noFill/>
        </p:spPr>
        <p:txBody>
          <a:bodyPr wrap="square">
            <a:spAutoFit/>
          </a:bodyPr>
          <a:lstStyle/>
          <a:p>
            <a:r>
              <a:rPr lang="en-US" sz="2000" b="1" dirty="0"/>
              <a:t>Construction Process- Steel Bridges</a:t>
            </a:r>
          </a:p>
        </p:txBody>
      </p:sp>
      <p:sp>
        <p:nvSpPr>
          <p:cNvPr id="6" name="TextBox 5">
            <a:extLst>
              <a:ext uri="{FF2B5EF4-FFF2-40B4-BE49-F238E27FC236}">
                <a16:creationId xmlns:a16="http://schemas.microsoft.com/office/drawing/2014/main" id="{D21E4494-CC1C-7129-E7E8-8F6D6498CCC6}"/>
              </a:ext>
            </a:extLst>
          </p:cNvPr>
          <p:cNvSpPr txBox="1"/>
          <p:nvPr/>
        </p:nvSpPr>
        <p:spPr>
          <a:xfrm>
            <a:off x="447773" y="333808"/>
            <a:ext cx="11100062" cy="707886"/>
          </a:xfrm>
          <a:prstGeom prst="rect">
            <a:avLst/>
          </a:prstGeom>
          <a:noFill/>
        </p:spPr>
        <p:txBody>
          <a:bodyPr wrap="square">
            <a:spAutoFit/>
          </a:body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Tree>
    <p:extLst>
      <p:ext uri="{BB962C8B-B14F-4D97-AF65-F5344CB8AC3E}">
        <p14:creationId xmlns:p14="http://schemas.microsoft.com/office/powerpoint/2010/main" val="2163971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A012AC9-F00E-849E-9DDA-129FDB838308}"/>
              </a:ext>
            </a:extLst>
          </p:cNvPr>
          <p:cNvSpPr/>
          <p:nvPr/>
        </p:nvSpPr>
        <p:spPr>
          <a:xfrm>
            <a:off x="1583092" y="5345347"/>
            <a:ext cx="7809723" cy="913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7F426F-E442-61B5-1BE0-F1AA3928FFF1}"/>
              </a:ext>
            </a:extLst>
          </p:cNvPr>
          <p:cNvSpPr>
            <a:spLocks noGrp="1"/>
          </p:cNvSpPr>
          <p:nvPr>
            <p:ph type="title"/>
          </p:nvPr>
        </p:nvSpPr>
        <p:spPr/>
        <p:txBody>
          <a:body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br>
              <a:rPr lang="en-US" sz="4400" b="1" dirty="0">
                <a:solidFill>
                  <a:schemeClr val="bg1"/>
                </a:solidFill>
                <a:latin typeface="Aptos Display" panose="020B0004020202020204" pitchFamily="34" charset="0"/>
                <a:cs typeface="Arial" panose="020B0604020202020204" pitchFamily="34" charset="0"/>
              </a:rPr>
            </a:br>
            <a:endParaRPr lang="en-US" dirty="0"/>
          </a:p>
        </p:txBody>
      </p:sp>
      <p:sp>
        <p:nvSpPr>
          <p:cNvPr id="6" name="TextBox 5">
            <a:extLst>
              <a:ext uri="{FF2B5EF4-FFF2-40B4-BE49-F238E27FC236}">
                <a16:creationId xmlns:a16="http://schemas.microsoft.com/office/drawing/2014/main" id="{8937D9B8-AD14-25BC-248C-DC1049FBF560}"/>
              </a:ext>
            </a:extLst>
          </p:cNvPr>
          <p:cNvSpPr txBox="1"/>
          <p:nvPr/>
        </p:nvSpPr>
        <p:spPr>
          <a:xfrm>
            <a:off x="95935" y="1305119"/>
            <a:ext cx="5633061" cy="1107996"/>
          </a:xfrm>
          <a:prstGeom prst="rect">
            <a:avLst/>
          </a:prstGeom>
          <a:noFill/>
        </p:spPr>
        <p:txBody>
          <a:bodyPr wrap="square">
            <a:spAutoFit/>
          </a:bodyPr>
          <a:lstStyle/>
          <a:p>
            <a:r>
              <a:rPr lang="en-US" sz="2400" b="1" dirty="0"/>
              <a:t>Construction Process</a:t>
            </a:r>
          </a:p>
          <a:p>
            <a:pPr marL="342900" indent="-342900">
              <a:buFont typeface="Wingdings" panose="05000000000000000000" pitchFamily="2" charset="2"/>
              <a:buChar char="Ø"/>
            </a:pPr>
            <a:r>
              <a:rPr lang="en-US" sz="2400" b="1" dirty="0"/>
              <a:t>Note on Concrete Structures</a:t>
            </a:r>
          </a:p>
          <a:p>
            <a:endParaRPr lang="en-US" sz="1800" dirty="0"/>
          </a:p>
        </p:txBody>
      </p:sp>
      <p:pic>
        <p:nvPicPr>
          <p:cNvPr id="4" name="Picture 3">
            <a:extLst>
              <a:ext uri="{FF2B5EF4-FFF2-40B4-BE49-F238E27FC236}">
                <a16:creationId xmlns:a16="http://schemas.microsoft.com/office/drawing/2014/main" id="{17C42326-9330-1197-A3F5-7CC5CB5F0CBB}"/>
              </a:ext>
            </a:extLst>
          </p:cNvPr>
          <p:cNvPicPr>
            <a:picLocks noChangeAspect="1"/>
          </p:cNvPicPr>
          <p:nvPr/>
        </p:nvPicPr>
        <p:blipFill>
          <a:blip r:embed="rId3"/>
          <a:stretch>
            <a:fillRect/>
          </a:stretch>
        </p:blipFill>
        <p:spPr>
          <a:xfrm>
            <a:off x="4448314" y="3119666"/>
            <a:ext cx="7362686" cy="1033225"/>
          </a:xfrm>
          <a:prstGeom prst="rect">
            <a:avLst/>
          </a:prstGeom>
        </p:spPr>
      </p:pic>
      <p:pic>
        <p:nvPicPr>
          <p:cNvPr id="7" name="Picture 6">
            <a:extLst>
              <a:ext uri="{FF2B5EF4-FFF2-40B4-BE49-F238E27FC236}">
                <a16:creationId xmlns:a16="http://schemas.microsoft.com/office/drawing/2014/main" id="{CEE1F2BE-DC27-C929-1412-93D8B854E03C}"/>
              </a:ext>
            </a:extLst>
          </p:cNvPr>
          <p:cNvPicPr>
            <a:picLocks noChangeAspect="1"/>
          </p:cNvPicPr>
          <p:nvPr/>
        </p:nvPicPr>
        <p:blipFill>
          <a:blip r:embed="rId4"/>
          <a:stretch>
            <a:fillRect/>
          </a:stretch>
        </p:blipFill>
        <p:spPr>
          <a:xfrm>
            <a:off x="4448314" y="2594223"/>
            <a:ext cx="5376179" cy="437903"/>
          </a:xfrm>
          <a:prstGeom prst="rect">
            <a:avLst/>
          </a:prstGeom>
        </p:spPr>
      </p:pic>
      <p:sp>
        <p:nvSpPr>
          <p:cNvPr id="8" name="TextBox 7">
            <a:extLst>
              <a:ext uri="{FF2B5EF4-FFF2-40B4-BE49-F238E27FC236}">
                <a16:creationId xmlns:a16="http://schemas.microsoft.com/office/drawing/2014/main" id="{203908E8-C20F-3282-90AB-12E15CE88E2D}"/>
              </a:ext>
            </a:extLst>
          </p:cNvPr>
          <p:cNvSpPr txBox="1"/>
          <p:nvPr/>
        </p:nvSpPr>
        <p:spPr>
          <a:xfrm>
            <a:off x="381000" y="2413115"/>
            <a:ext cx="3413449" cy="2862322"/>
          </a:xfrm>
          <a:prstGeom prst="rect">
            <a:avLst/>
          </a:prstGeom>
          <a:noFill/>
        </p:spPr>
        <p:txBody>
          <a:bodyPr wrap="square" rtlCol="0">
            <a:spAutoFit/>
          </a:bodyPr>
          <a:lstStyle/>
          <a:p>
            <a:r>
              <a:rPr lang="en-US" dirty="0"/>
              <a:t>If your project includes either precast materials and/or prestress materials, as consistent with steel components, these must be sourced from a pre-approved facility.  For questions on applicability, please consult the designated FDOT PM or District Materials Offices.  </a:t>
            </a:r>
            <a:endParaRPr lang="en-US" sz="1800" dirty="0"/>
          </a:p>
        </p:txBody>
      </p:sp>
      <p:sp>
        <p:nvSpPr>
          <p:cNvPr id="9" name="Arrow: Right 8">
            <a:extLst>
              <a:ext uri="{FF2B5EF4-FFF2-40B4-BE49-F238E27FC236}">
                <a16:creationId xmlns:a16="http://schemas.microsoft.com/office/drawing/2014/main" id="{28DA17D5-C7E5-92A0-685E-E704784B17CC}"/>
              </a:ext>
            </a:extLst>
          </p:cNvPr>
          <p:cNvSpPr/>
          <p:nvPr/>
        </p:nvSpPr>
        <p:spPr>
          <a:xfrm>
            <a:off x="3794449" y="3327918"/>
            <a:ext cx="653865" cy="4379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EB81EE-86A5-2D60-D249-24223936B0B0}"/>
              </a:ext>
            </a:extLst>
          </p:cNvPr>
          <p:cNvSpPr txBox="1"/>
          <p:nvPr/>
        </p:nvSpPr>
        <p:spPr>
          <a:xfrm>
            <a:off x="1679510" y="5418868"/>
            <a:ext cx="8279364" cy="646331"/>
          </a:xfrm>
          <a:prstGeom prst="rect">
            <a:avLst/>
          </a:prstGeom>
          <a:noFill/>
        </p:spPr>
        <p:txBody>
          <a:bodyPr wrap="square" rtlCol="0">
            <a:spAutoFit/>
          </a:bodyPr>
          <a:lstStyle/>
          <a:p>
            <a:r>
              <a:rPr lang="en-US" dirty="0">
                <a:solidFill>
                  <a:schemeClr val="bg1"/>
                </a:solidFill>
              </a:rPr>
              <a:t>Note that consistent with steel components, the sections of Standard Spec’s pertaining to construction of concrete structures are all still relevant. </a:t>
            </a:r>
          </a:p>
        </p:txBody>
      </p:sp>
    </p:spTree>
    <p:extLst>
      <p:ext uri="{BB962C8B-B14F-4D97-AF65-F5344CB8AC3E}">
        <p14:creationId xmlns:p14="http://schemas.microsoft.com/office/powerpoint/2010/main" val="3035968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757417" y="1676249"/>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Post Construction Requirements</a:t>
            </a:r>
          </a:p>
          <a:p>
            <a:r>
              <a:rPr lang="en-US" sz="2400" dirty="0"/>
              <a:t>FDOT Inspection</a:t>
            </a:r>
          </a:p>
          <a:p>
            <a:r>
              <a:rPr lang="en-US" sz="2400" dirty="0"/>
              <a:t>Initial Bridge Inspection		Occurs concurrently</a:t>
            </a:r>
          </a:p>
          <a:p>
            <a:pPr lvl="1"/>
            <a:r>
              <a:rPr lang="en-US" sz="1800" dirty="0">
                <a:latin typeface="Aptos" panose="020B0004020202020204" pitchFamily="34" charset="0"/>
              </a:rPr>
              <a:t>Procedures 850-030-010</a:t>
            </a:r>
          </a:p>
          <a:p>
            <a:pPr lvl="1"/>
            <a:r>
              <a:rPr lang="en-US" sz="1800" dirty="0">
                <a:latin typeface="Aptos" panose="020B0004020202020204" pitchFamily="34" charset="0"/>
              </a:rPr>
              <a:t>Work Types 5.1, or 5.3</a:t>
            </a:r>
          </a:p>
          <a:p>
            <a:r>
              <a:rPr lang="en-US" sz="2400" dirty="0"/>
              <a:t>Routine and Special Bridge Inspection</a:t>
            </a:r>
          </a:p>
          <a:p>
            <a:pPr lvl="1"/>
            <a:r>
              <a:rPr lang="en-US" sz="1800" dirty="0">
                <a:latin typeface="Aptos" panose="020B0004020202020204" pitchFamily="34" charset="0"/>
              </a:rPr>
              <a:t>Procedures 850-030-010</a:t>
            </a:r>
          </a:p>
          <a:p>
            <a:pPr lvl="1"/>
            <a:r>
              <a:rPr lang="en-US" sz="1800" dirty="0">
                <a:latin typeface="Aptos" panose="020B0004020202020204" pitchFamily="34" charset="0"/>
              </a:rPr>
              <a:t>Work Types 5.1, or 5.3</a:t>
            </a:r>
          </a:p>
          <a:p>
            <a:r>
              <a:rPr lang="en-US" sz="2400" dirty="0"/>
              <a:t>Routine Maintenance</a:t>
            </a:r>
          </a:p>
          <a:p>
            <a:r>
              <a:rPr lang="en-US" sz="2400" dirty="0"/>
              <a:t>Rehabilitation Projects</a:t>
            </a:r>
          </a:p>
          <a:p>
            <a:endParaRPr lang="en-US" sz="2400" dirty="0"/>
          </a:p>
        </p:txBody>
      </p:sp>
      <p:sp>
        <p:nvSpPr>
          <p:cNvPr id="7" name="Title 1">
            <a:extLst>
              <a:ext uri="{FF2B5EF4-FFF2-40B4-BE49-F238E27FC236}">
                <a16:creationId xmlns:a16="http://schemas.microsoft.com/office/drawing/2014/main" id="{48C075BC-62D7-C4D4-843D-0D6B5FE13DF9}"/>
              </a:ext>
            </a:extLst>
          </p:cNvPr>
          <p:cNvSpPr txBox="1">
            <a:spLocks/>
          </p:cNvSpPr>
          <p:nvPr/>
        </p:nvSpPr>
        <p:spPr>
          <a:xfrm>
            <a:off x="545219" y="238084"/>
            <a:ext cx="11082214" cy="681755"/>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ptos Display" panose="020B0004020202020204" pitchFamily="34" charset="0"/>
                <a:cs typeface="Arial" panose="020B0604020202020204" pitchFamily="34" charset="0"/>
              </a:rPr>
              <a:t>Introduction of the Current FDOT Process/Phasing</a:t>
            </a:r>
          </a:p>
        </p:txBody>
      </p:sp>
      <p:sp>
        <p:nvSpPr>
          <p:cNvPr id="5" name="Right Brace 4">
            <a:extLst>
              <a:ext uri="{FF2B5EF4-FFF2-40B4-BE49-F238E27FC236}">
                <a16:creationId xmlns:a16="http://schemas.microsoft.com/office/drawing/2014/main" id="{90799314-4C52-7AAA-F654-54FC7E790036}"/>
              </a:ext>
            </a:extLst>
          </p:cNvPr>
          <p:cNvSpPr/>
          <p:nvPr/>
        </p:nvSpPr>
        <p:spPr>
          <a:xfrm>
            <a:off x="4690188" y="2083837"/>
            <a:ext cx="233054" cy="12313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88888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28D4A-E2AC-A93D-AB14-EAA1F1ED488C}"/>
              </a:ext>
            </a:extLst>
          </p:cNvPr>
          <p:cNvSpPr>
            <a:spLocks noGrp="1"/>
          </p:cNvSpPr>
          <p:nvPr>
            <p:ph type="title"/>
          </p:nvPr>
        </p:nvSpPr>
        <p:spPr/>
        <p:txBody>
          <a:bodyPr/>
          <a:lstStyle/>
          <a:p>
            <a:r>
              <a:rPr lang="en-US" sz="4000" dirty="0"/>
              <a:t>Future Changes</a:t>
            </a:r>
          </a:p>
        </p:txBody>
      </p:sp>
      <p:sp>
        <p:nvSpPr>
          <p:cNvPr id="3" name="Content Placeholder 2">
            <a:extLst>
              <a:ext uri="{FF2B5EF4-FFF2-40B4-BE49-F238E27FC236}">
                <a16:creationId xmlns:a16="http://schemas.microsoft.com/office/drawing/2014/main" id="{20272C19-A946-C265-AA6D-5E8C70E5E6FA}"/>
              </a:ext>
            </a:extLst>
          </p:cNvPr>
          <p:cNvSpPr>
            <a:spLocks noGrp="1"/>
          </p:cNvSpPr>
          <p:nvPr>
            <p:ph sz="half" idx="1"/>
          </p:nvPr>
        </p:nvSpPr>
        <p:spPr>
          <a:xfrm>
            <a:off x="553570" y="1466601"/>
            <a:ext cx="4518051" cy="4548569"/>
          </a:xfrm>
        </p:spPr>
        <p:txBody>
          <a:bodyPr/>
          <a:lstStyle/>
          <a:p>
            <a:r>
              <a:rPr lang="en-US" dirty="0"/>
              <a:t>Presented process is current practice.  In the future, the Department may issue a state-wide policy document generally following this process and phasing. </a:t>
            </a:r>
          </a:p>
          <a:p>
            <a:endParaRPr lang="en-US" dirty="0"/>
          </a:p>
          <a:p>
            <a:endParaRPr lang="en-US" dirty="0"/>
          </a:p>
        </p:txBody>
      </p:sp>
      <p:pic>
        <p:nvPicPr>
          <p:cNvPr id="5" name="Picture 4">
            <a:extLst>
              <a:ext uri="{FF2B5EF4-FFF2-40B4-BE49-F238E27FC236}">
                <a16:creationId xmlns:a16="http://schemas.microsoft.com/office/drawing/2014/main" id="{509B5C4A-4FB7-8074-1101-DC1069DC6139}"/>
              </a:ext>
            </a:extLst>
          </p:cNvPr>
          <p:cNvPicPr>
            <a:picLocks noChangeAspect="1"/>
          </p:cNvPicPr>
          <p:nvPr/>
        </p:nvPicPr>
        <p:blipFill>
          <a:blip r:embed="rId3"/>
          <a:stretch>
            <a:fillRect/>
          </a:stretch>
        </p:blipFill>
        <p:spPr>
          <a:xfrm>
            <a:off x="6562208" y="1558307"/>
            <a:ext cx="3929826" cy="42477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5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71CA09-763B-EF20-E8B4-BF7ECD5DBD71}"/>
              </a:ext>
            </a:extLst>
          </p:cNvPr>
          <p:cNvPicPr>
            <a:picLocks noChangeAspect="1"/>
          </p:cNvPicPr>
          <p:nvPr/>
        </p:nvPicPr>
        <p:blipFill>
          <a:blip r:embed="rId3"/>
          <a:stretch>
            <a:fillRect/>
          </a:stretch>
        </p:blipFill>
        <p:spPr>
          <a:xfrm>
            <a:off x="8248015" y="2428693"/>
            <a:ext cx="3895449" cy="2438551"/>
          </a:xfrm>
          <a:prstGeom prst="rect">
            <a:avLst/>
          </a:prstGeom>
        </p:spPr>
      </p:pic>
      <p:sp>
        <p:nvSpPr>
          <p:cNvPr id="2" name="Title 1">
            <a:extLst>
              <a:ext uri="{FF2B5EF4-FFF2-40B4-BE49-F238E27FC236}">
                <a16:creationId xmlns:a16="http://schemas.microsoft.com/office/drawing/2014/main" id="{850C0749-AE3A-12AE-1E90-CAFAC2556045}"/>
              </a:ext>
            </a:extLst>
          </p:cNvPr>
          <p:cNvSpPr>
            <a:spLocks noGrp="1"/>
          </p:cNvSpPr>
          <p:nvPr>
            <p:ph type="title"/>
          </p:nvPr>
        </p:nvSpPr>
        <p:spPr/>
        <p:txBody>
          <a:bodyPr/>
          <a:lstStyle/>
          <a:p>
            <a:r>
              <a:rPr lang="en-US" sz="4000" dirty="0"/>
              <a:t>Lessons Learned</a:t>
            </a:r>
          </a:p>
        </p:txBody>
      </p:sp>
      <p:sp>
        <p:nvSpPr>
          <p:cNvPr id="3" name="Content Placeholder 2">
            <a:extLst>
              <a:ext uri="{FF2B5EF4-FFF2-40B4-BE49-F238E27FC236}">
                <a16:creationId xmlns:a16="http://schemas.microsoft.com/office/drawing/2014/main" id="{69B063C7-3381-287C-D33C-2267AEF78411}"/>
              </a:ext>
            </a:extLst>
          </p:cNvPr>
          <p:cNvSpPr>
            <a:spLocks noGrp="1"/>
          </p:cNvSpPr>
          <p:nvPr>
            <p:ph sz="half" idx="1"/>
          </p:nvPr>
        </p:nvSpPr>
        <p:spPr>
          <a:xfrm>
            <a:off x="553571" y="1466601"/>
            <a:ext cx="8194383" cy="5027386"/>
          </a:xfrm>
        </p:spPr>
        <p:txBody>
          <a:bodyPr/>
          <a:lstStyle/>
          <a:p>
            <a:r>
              <a:rPr lang="en-US" sz="2000" dirty="0"/>
              <a:t>Meeting with FDOT first is a Must! This action will avoid unnecessary waste of applicant’s resources.</a:t>
            </a:r>
          </a:p>
          <a:p>
            <a:r>
              <a:rPr lang="en-US" sz="2000" dirty="0"/>
              <a:t>Must follow Department processes prior to design and construction.</a:t>
            </a:r>
          </a:p>
          <a:p>
            <a:r>
              <a:rPr lang="en-US" sz="2000" dirty="0"/>
              <a:t>Non-Department bridges are held to same standards as Department-owned structures.</a:t>
            </a:r>
          </a:p>
          <a:p>
            <a:r>
              <a:rPr lang="en-US" sz="2000" dirty="0"/>
              <a:t>Reach out to the Department early in the design phase- especially on more complex structures. </a:t>
            </a:r>
          </a:p>
          <a:p>
            <a:r>
              <a:rPr lang="en-US" sz="2000" dirty="0"/>
              <a:t>Must allow adequate time in schedule to work through the process.</a:t>
            </a:r>
          </a:p>
          <a:p>
            <a:r>
              <a:rPr lang="en-US" sz="2000" dirty="0"/>
              <a:t>Complexity, including cladding and enclosures, generally require additional review duration.  The design is most probably going to change.</a:t>
            </a:r>
          </a:p>
          <a:p>
            <a:r>
              <a:rPr lang="en-US" sz="2000" dirty="0"/>
              <a:t>Maintainability is a very important factor as all elements of the bridge must be accessible for inspection and maintenance.</a:t>
            </a:r>
          </a:p>
          <a:p>
            <a:r>
              <a:rPr lang="en-US" sz="2000" dirty="0"/>
              <a:t>Trying to skip steps will lead to additional cost and schedule delays.</a:t>
            </a:r>
          </a:p>
          <a:p>
            <a:endParaRPr lang="en-US" sz="2400" dirty="0"/>
          </a:p>
          <a:p>
            <a:endParaRPr lang="en-US" dirty="0"/>
          </a:p>
          <a:p>
            <a:endParaRPr lang="en-US" dirty="0"/>
          </a:p>
          <a:p>
            <a:endParaRPr lang="en-US" dirty="0"/>
          </a:p>
        </p:txBody>
      </p:sp>
    </p:spTree>
    <p:extLst>
      <p:ext uri="{BB962C8B-B14F-4D97-AF65-F5344CB8AC3E}">
        <p14:creationId xmlns:p14="http://schemas.microsoft.com/office/powerpoint/2010/main" val="1366834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0749-AE3A-12AE-1E90-CAFAC2556045}"/>
              </a:ext>
            </a:extLst>
          </p:cNvPr>
          <p:cNvSpPr>
            <a:spLocks noGrp="1"/>
          </p:cNvSpPr>
          <p:nvPr>
            <p:ph type="title"/>
          </p:nvPr>
        </p:nvSpPr>
        <p:spPr/>
        <p:txBody>
          <a:bodyPr/>
          <a:lstStyle/>
          <a:p>
            <a:r>
              <a:rPr lang="en-US" sz="4000" dirty="0"/>
              <a:t>Conclusions</a:t>
            </a:r>
          </a:p>
        </p:txBody>
      </p:sp>
      <p:sp>
        <p:nvSpPr>
          <p:cNvPr id="3" name="Content Placeholder 2">
            <a:extLst>
              <a:ext uri="{FF2B5EF4-FFF2-40B4-BE49-F238E27FC236}">
                <a16:creationId xmlns:a16="http://schemas.microsoft.com/office/drawing/2014/main" id="{69B063C7-3381-287C-D33C-2267AEF78411}"/>
              </a:ext>
            </a:extLst>
          </p:cNvPr>
          <p:cNvSpPr>
            <a:spLocks noGrp="1"/>
          </p:cNvSpPr>
          <p:nvPr>
            <p:ph sz="half" idx="1"/>
          </p:nvPr>
        </p:nvSpPr>
        <p:spPr>
          <a:xfrm>
            <a:off x="553570" y="1466601"/>
            <a:ext cx="10232855" cy="4548569"/>
          </a:xfrm>
        </p:spPr>
        <p:txBody>
          <a:bodyPr/>
          <a:lstStyle/>
          <a:p>
            <a:pPr marL="0" indent="0">
              <a:buNone/>
            </a:pPr>
            <a:endParaRPr lang="en-US" sz="800" dirty="0"/>
          </a:p>
          <a:p>
            <a:pPr marL="457200" lvl="1" indent="0">
              <a:buNone/>
            </a:pPr>
            <a:r>
              <a:rPr lang="en-US" sz="2800" b="0" i="0" dirty="0"/>
              <a:t>It is hoped that this presentation provided better insight and understanding into the current FDOT approval process/phasing when non-FDOT bridges are to be built within FDOT ROW. As can be seen from the examples bridges that there are a variety of non-Department bridges that can pose unique issues that must be resolve during the review and approval process. This has been especially seen of late with non-FDOT pedestrian bridges. </a:t>
            </a:r>
            <a:r>
              <a:rPr lang="en-US" sz="2800" dirty="0"/>
              <a:t>With better understanding of the process and expectations by EOR and Owners, it is hoped that the approval process can be streamline and positive one for all parties involved. </a:t>
            </a:r>
            <a:endParaRPr lang="en-US" sz="2800" b="0" i="0" dirty="0"/>
          </a:p>
          <a:p>
            <a:pPr marL="457200" lvl="1" indent="0">
              <a:buNone/>
            </a:pPr>
            <a:endParaRPr lang="en-US" sz="2800" b="0" i="0" dirty="0"/>
          </a:p>
          <a:p>
            <a:endParaRPr lang="en-US" dirty="0"/>
          </a:p>
          <a:p>
            <a:endParaRPr lang="en-US" dirty="0"/>
          </a:p>
        </p:txBody>
      </p:sp>
    </p:spTree>
    <p:extLst>
      <p:ext uri="{BB962C8B-B14F-4D97-AF65-F5344CB8AC3E}">
        <p14:creationId xmlns:p14="http://schemas.microsoft.com/office/powerpoint/2010/main" val="3456501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0749-AE3A-12AE-1E90-CAFAC2556045}"/>
              </a:ext>
            </a:extLst>
          </p:cNvPr>
          <p:cNvSpPr>
            <a:spLocks noGrp="1"/>
          </p:cNvSpPr>
          <p:nvPr>
            <p:ph type="title"/>
          </p:nvPr>
        </p:nvSpPr>
        <p:spPr/>
        <p:txBody>
          <a:bodyPr/>
          <a:lstStyle/>
          <a:p>
            <a:r>
              <a:rPr lang="en-US" sz="4000" dirty="0"/>
              <a:t>Who to contact with technical/policy questions:</a:t>
            </a:r>
          </a:p>
        </p:txBody>
      </p:sp>
      <p:pic>
        <p:nvPicPr>
          <p:cNvPr id="5" name="Content Placeholder 4">
            <a:extLst>
              <a:ext uri="{FF2B5EF4-FFF2-40B4-BE49-F238E27FC236}">
                <a16:creationId xmlns:a16="http://schemas.microsoft.com/office/drawing/2014/main" id="{B271FF75-ABFA-DF78-A374-1F2E0983932B}"/>
              </a:ext>
            </a:extLst>
          </p:cNvPr>
          <p:cNvPicPr>
            <a:picLocks noGrp="1" noChangeAspect="1"/>
          </p:cNvPicPr>
          <p:nvPr>
            <p:ph sz="half" idx="1"/>
          </p:nvPr>
        </p:nvPicPr>
        <p:blipFill>
          <a:blip r:embed="rId2"/>
          <a:stretch>
            <a:fillRect/>
          </a:stretch>
        </p:blipFill>
        <p:spPr>
          <a:xfrm>
            <a:off x="2939430" y="3329186"/>
            <a:ext cx="6313140" cy="2305765"/>
          </a:xfrm>
        </p:spPr>
      </p:pic>
      <p:sp>
        <p:nvSpPr>
          <p:cNvPr id="3" name="Rounded Rectangular Callout 18">
            <a:extLst>
              <a:ext uri="{FF2B5EF4-FFF2-40B4-BE49-F238E27FC236}">
                <a16:creationId xmlns:a16="http://schemas.microsoft.com/office/drawing/2014/main" id="{36F12A38-1682-FB3C-66B8-6392C5B6320F}"/>
              </a:ext>
            </a:extLst>
          </p:cNvPr>
          <p:cNvSpPr/>
          <p:nvPr/>
        </p:nvSpPr>
        <p:spPr>
          <a:xfrm>
            <a:off x="1366887" y="1874837"/>
            <a:ext cx="3346515" cy="565546"/>
          </a:xfrm>
          <a:prstGeom prst="wedgeRoundRectCallout">
            <a:avLst>
              <a:gd name="adj1" fmla="val 40127"/>
              <a:gd name="adj2" fmla="val 2077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tIns="274320" bIns="0" rtlCol="0" anchor="ctr">
            <a:noAutofit/>
          </a:bodyPr>
          <a:lstStyle/>
          <a:p>
            <a:pPr algn="ctr"/>
            <a:r>
              <a:rPr lang="en-US" dirty="0"/>
              <a:t>For Category 2 structures</a:t>
            </a:r>
          </a:p>
          <a:p>
            <a:pPr algn="ctr"/>
            <a:endParaRPr lang="en-US" dirty="0"/>
          </a:p>
        </p:txBody>
      </p:sp>
      <p:sp>
        <p:nvSpPr>
          <p:cNvPr id="9" name="Rounded Rectangular Callout 18">
            <a:extLst>
              <a:ext uri="{FF2B5EF4-FFF2-40B4-BE49-F238E27FC236}">
                <a16:creationId xmlns:a16="http://schemas.microsoft.com/office/drawing/2014/main" id="{124ABD16-D952-9DA2-3DBB-6DC461ABA1FA}"/>
              </a:ext>
            </a:extLst>
          </p:cNvPr>
          <p:cNvSpPr/>
          <p:nvPr/>
        </p:nvSpPr>
        <p:spPr>
          <a:xfrm>
            <a:off x="7778623" y="1927292"/>
            <a:ext cx="3184749" cy="565547"/>
          </a:xfrm>
          <a:prstGeom prst="wedgeRoundRectCallout">
            <a:avLst>
              <a:gd name="adj1" fmla="val -50053"/>
              <a:gd name="adj2" fmla="val 2226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tIns="274320" bIns="0" rtlCol="0" anchor="ctr">
            <a:noAutofit/>
          </a:bodyPr>
          <a:lstStyle/>
          <a:p>
            <a:pPr algn="ctr"/>
            <a:r>
              <a:rPr lang="en-US" dirty="0"/>
              <a:t>For Category 1 structures</a:t>
            </a:r>
          </a:p>
          <a:p>
            <a:pPr algn="ctr"/>
            <a:r>
              <a:rPr lang="en-US" dirty="0"/>
              <a:t> </a:t>
            </a:r>
          </a:p>
        </p:txBody>
      </p:sp>
      <p:sp>
        <p:nvSpPr>
          <p:cNvPr id="10" name="Arrow: Curved Right 9">
            <a:extLst>
              <a:ext uri="{FF2B5EF4-FFF2-40B4-BE49-F238E27FC236}">
                <a16:creationId xmlns:a16="http://schemas.microsoft.com/office/drawing/2014/main" id="{7810300A-B584-AC3C-650B-B28407402977}"/>
              </a:ext>
            </a:extLst>
          </p:cNvPr>
          <p:cNvSpPr/>
          <p:nvPr/>
        </p:nvSpPr>
        <p:spPr>
          <a:xfrm>
            <a:off x="2601798" y="5476972"/>
            <a:ext cx="499621" cy="80127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Flowchart: Alternate Process 12">
            <a:extLst>
              <a:ext uri="{FF2B5EF4-FFF2-40B4-BE49-F238E27FC236}">
                <a16:creationId xmlns:a16="http://schemas.microsoft.com/office/drawing/2014/main" id="{196EC13E-E9EC-2953-EFBF-08FC18D39D7B}"/>
              </a:ext>
            </a:extLst>
          </p:cNvPr>
          <p:cNvSpPr/>
          <p:nvPr/>
        </p:nvSpPr>
        <p:spPr>
          <a:xfrm>
            <a:off x="3337089" y="5863472"/>
            <a:ext cx="5915481" cy="518474"/>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Note that Category 2 reviews require a minimum 20- working day review durations</a:t>
            </a:r>
          </a:p>
        </p:txBody>
      </p:sp>
    </p:spTree>
    <p:extLst>
      <p:ext uri="{BB962C8B-B14F-4D97-AF65-F5344CB8AC3E}">
        <p14:creationId xmlns:p14="http://schemas.microsoft.com/office/powerpoint/2010/main" val="12806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2683-1B7F-401B-805D-BFBC58B88805}"/>
              </a:ext>
            </a:extLst>
          </p:cNvPr>
          <p:cNvSpPr>
            <a:spLocks noGrp="1"/>
          </p:cNvSpPr>
          <p:nvPr>
            <p:ph type="title"/>
          </p:nvPr>
        </p:nvSpPr>
        <p:spPr>
          <a:xfrm>
            <a:off x="163911" y="-22799"/>
            <a:ext cx="12392591" cy="1232707"/>
          </a:xfrm>
        </p:spPr>
        <p:txBody>
          <a:bodyPr>
            <a:noAutofit/>
          </a:bodyPr>
          <a:lstStyle/>
          <a:p>
            <a:r>
              <a:rPr lang="en-US" sz="4000" dirty="0">
                <a:solidFill>
                  <a:schemeClr val="bg1"/>
                </a:solidFill>
                <a:latin typeface="Aptos Display" panose="020B0004020202020204" pitchFamily="34" charset="0"/>
                <a:cs typeface="Arial" panose="020B0604020202020204" pitchFamily="34" charset="0"/>
              </a:rPr>
              <a:t>STRUCTURES DESIGN OFFICE </a:t>
            </a:r>
            <a:br>
              <a:rPr lang="en-US" sz="4000" dirty="0">
                <a:solidFill>
                  <a:schemeClr val="bg1"/>
                </a:solidFill>
                <a:latin typeface="Aptos Display" panose="020B0004020202020204" pitchFamily="34" charset="0"/>
                <a:cs typeface="Arial" panose="020B0604020202020204" pitchFamily="34" charset="0"/>
              </a:rPr>
            </a:br>
            <a:r>
              <a:rPr lang="en-US" sz="4000" dirty="0">
                <a:solidFill>
                  <a:schemeClr val="bg1"/>
                </a:solidFill>
                <a:latin typeface="Aptos Display" panose="020B0004020202020204" pitchFamily="34" charset="0"/>
                <a:cs typeface="Arial" panose="020B0604020202020204" pitchFamily="34" charset="0"/>
              </a:rPr>
              <a:t>PLANS REVIEW GROUP</a:t>
            </a:r>
          </a:p>
        </p:txBody>
      </p:sp>
      <p:sp>
        <p:nvSpPr>
          <p:cNvPr id="9" name="Content Placeholder 2">
            <a:extLst>
              <a:ext uri="{FF2B5EF4-FFF2-40B4-BE49-F238E27FC236}">
                <a16:creationId xmlns:a16="http://schemas.microsoft.com/office/drawing/2014/main" id="{FB4FB5FC-6403-4E66-A424-BAB84559AADF}"/>
              </a:ext>
            </a:extLst>
          </p:cNvPr>
          <p:cNvSpPr>
            <a:spLocks noGrp="1"/>
          </p:cNvSpPr>
          <p:nvPr>
            <p:ph idx="1"/>
          </p:nvPr>
        </p:nvSpPr>
        <p:spPr>
          <a:xfrm>
            <a:off x="92098" y="1274482"/>
            <a:ext cx="11766822" cy="5484536"/>
          </a:xfrm>
        </p:spPr>
        <p:txBody>
          <a:bodyPr>
            <a:normAutofit/>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Plans Review Group consists of Area Structures Design Engineers, each one assigned to specific districts that work with the District Structures Design Engineers to review and approve major, complex, and movable bridge plans (referred to as Category 2 Structures). The group ensures that Category 2 bridge plans are in general compliance with Department policies and procedures. </a:t>
            </a:r>
            <a:endParaRPr lang="en-US" sz="1800" dirty="0">
              <a:effectLst/>
              <a:latin typeface="Calibri" panose="020F0502020204030204" pitchFamily="34" charset="0"/>
              <a:ea typeface="Times New Roman" panose="02020603050405020304" pitchFamily="18" charset="0"/>
            </a:endParaRPr>
          </a:p>
          <a:p>
            <a:pPr marL="0" indent="0">
              <a:buNone/>
            </a:pPr>
            <a:endParaRPr lang="en-US" dirty="0"/>
          </a:p>
        </p:txBody>
      </p:sp>
      <p:grpSp>
        <p:nvGrpSpPr>
          <p:cNvPr id="24" name="Group 23">
            <a:extLst>
              <a:ext uri="{FF2B5EF4-FFF2-40B4-BE49-F238E27FC236}">
                <a16:creationId xmlns:a16="http://schemas.microsoft.com/office/drawing/2014/main" id="{9FB215E8-96FB-479A-8268-B4A86C6A787A}"/>
              </a:ext>
            </a:extLst>
          </p:cNvPr>
          <p:cNvGrpSpPr/>
          <p:nvPr/>
        </p:nvGrpSpPr>
        <p:grpSpPr>
          <a:xfrm>
            <a:off x="1616323" y="2402685"/>
            <a:ext cx="3708932" cy="3797471"/>
            <a:chOff x="958371" y="1208015"/>
            <a:chExt cx="5208194" cy="5226341"/>
          </a:xfrm>
        </p:grpSpPr>
        <p:pic>
          <p:nvPicPr>
            <p:cNvPr id="25" name="Picture 2" descr="Districts">
              <a:extLst>
                <a:ext uri="{FF2B5EF4-FFF2-40B4-BE49-F238E27FC236}">
                  <a16:creationId xmlns:a16="http://schemas.microsoft.com/office/drawing/2014/main" id="{33750AC4-6D84-46A9-9731-EE555F1893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371" y="1208015"/>
              <a:ext cx="5208194" cy="5226341"/>
            </a:xfrm>
            <a:prstGeom prst="rect">
              <a:avLst/>
            </a:prstGeom>
            <a:solidFill>
              <a:srgbClr val="5B9BD5">
                <a:lumMod val="75000"/>
              </a:srgbClr>
            </a:solidFill>
          </p:spPr>
        </p:pic>
        <p:sp>
          <p:nvSpPr>
            <p:cNvPr id="26" name="Freeform: Shape 25">
              <a:extLst>
                <a:ext uri="{FF2B5EF4-FFF2-40B4-BE49-F238E27FC236}">
                  <a16:creationId xmlns:a16="http://schemas.microsoft.com/office/drawing/2014/main" id="{D582DD56-8B33-4906-A05A-D5B74861652A}"/>
                </a:ext>
              </a:extLst>
            </p:cNvPr>
            <p:cNvSpPr/>
            <p:nvPr/>
          </p:nvSpPr>
          <p:spPr>
            <a:xfrm>
              <a:off x="1016000" y="1216025"/>
              <a:ext cx="2438400" cy="1098550"/>
            </a:xfrm>
            <a:custGeom>
              <a:avLst/>
              <a:gdLst>
                <a:gd name="connsiteX0" fmla="*/ 3175 w 2438400"/>
                <a:gd name="connsiteY0" fmla="*/ 0 h 1098550"/>
                <a:gd name="connsiteX1" fmla="*/ 1622425 w 2438400"/>
                <a:gd name="connsiteY1" fmla="*/ 57150 h 1098550"/>
                <a:gd name="connsiteX2" fmla="*/ 1631950 w 2438400"/>
                <a:gd name="connsiteY2" fmla="*/ 88900 h 1098550"/>
                <a:gd name="connsiteX3" fmla="*/ 1654175 w 2438400"/>
                <a:gd name="connsiteY3" fmla="*/ 139700 h 1098550"/>
                <a:gd name="connsiteX4" fmla="*/ 1676400 w 2438400"/>
                <a:gd name="connsiteY4" fmla="*/ 222250 h 1098550"/>
                <a:gd name="connsiteX5" fmla="*/ 1689100 w 2438400"/>
                <a:gd name="connsiteY5" fmla="*/ 257175 h 1098550"/>
                <a:gd name="connsiteX6" fmla="*/ 1711325 w 2438400"/>
                <a:gd name="connsiteY6" fmla="*/ 276225 h 1098550"/>
                <a:gd name="connsiteX7" fmla="*/ 2438400 w 2438400"/>
                <a:gd name="connsiteY7" fmla="*/ 323850 h 1098550"/>
                <a:gd name="connsiteX8" fmla="*/ 2362200 w 2438400"/>
                <a:gd name="connsiteY8" fmla="*/ 384175 h 1098550"/>
                <a:gd name="connsiteX9" fmla="*/ 2327275 w 2438400"/>
                <a:gd name="connsiteY9" fmla="*/ 482600 h 1098550"/>
                <a:gd name="connsiteX10" fmla="*/ 2308225 w 2438400"/>
                <a:gd name="connsiteY10" fmla="*/ 498475 h 1098550"/>
                <a:gd name="connsiteX11" fmla="*/ 2327275 w 2438400"/>
                <a:gd name="connsiteY11" fmla="*/ 527050 h 1098550"/>
                <a:gd name="connsiteX12" fmla="*/ 2263775 w 2438400"/>
                <a:gd name="connsiteY12" fmla="*/ 546100 h 1098550"/>
                <a:gd name="connsiteX13" fmla="*/ 2225675 w 2438400"/>
                <a:gd name="connsiteY13" fmla="*/ 615950 h 1098550"/>
                <a:gd name="connsiteX14" fmla="*/ 2206625 w 2438400"/>
                <a:gd name="connsiteY14" fmla="*/ 638175 h 1098550"/>
                <a:gd name="connsiteX15" fmla="*/ 2197100 w 2438400"/>
                <a:gd name="connsiteY15" fmla="*/ 666750 h 1098550"/>
                <a:gd name="connsiteX16" fmla="*/ 2124075 w 2438400"/>
                <a:gd name="connsiteY16" fmla="*/ 730250 h 1098550"/>
                <a:gd name="connsiteX17" fmla="*/ 2057400 w 2438400"/>
                <a:gd name="connsiteY17" fmla="*/ 768350 h 1098550"/>
                <a:gd name="connsiteX18" fmla="*/ 2012950 w 2438400"/>
                <a:gd name="connsiteY18" fmla="*/ 876300 h 1098550"/>
                <a:gd name="connsiteX19" fmla="*/ 1644650 w 2438400"/>
                <a:gd name="connsiteY19" fmla="*/ 990600 h 1098550"/>
                <a:gd name="connsiteX20" fmla="*/ 1631950 w 2438400"/>
                <a:gd name="connsiteY20" fmla="*/ 968375 h 1098550"/>
                <a:gd name="connsiteX21" fmla="*/ 1555750 w 2438400"/>
                <a:gd name="connsiteY21" fmla="*/ 1000125 h 1098550"/>
                <a:gd name="connsiteX22" fmla="*/ 1552575 w 2438400"/>
                <a:gd name="connsiteY22" fmla="*/ 1028700 h 1098550"/>
                <a:gd name="connsiteX23" fmla="*/ 1587500 w 2438400"/>
                <a:gd name="connsiteY23" fmla="*/ 1066800 h 1098550"/>
                <a:gd name="connsiteX24" fmla="*/ 1790700 w 2438400"/>
                <a:gd name="connsiteY24" fmla="*/ 968375 h 1098550"/>
                <a:gd name="connsiteX25" fmla="*/ 1603375 w 2438400"/>
                <a:gd name="connsiteY25" fmla="*/ 1098550 h 1098550"/>
                <a:gd name="connsiteX26" fmla="*/ 1511300 w 2438400"/>
                <a:gd name="connsiteY26" fmla="*/ 1060450 h 1098550"/>
                <a:gd name="connsiteX27" fmla="*/ 1466850 w 2438400"/>
                <a:gd name="connsiteY27" fmla="*/ 1025525 h 1098550"/>
                <a:gd name="connsiteX28" fmla="*/ 1368425 w 2438400"/>
                <a:gd name="connsiteY28" fmla="*/ 1028700 h 1098550"/>
                <a:gd name="connsiteX29" fmla="*/ 1343025 w 2438400"/>
                <a:gd name="connsiteY29" fmla="*/ 885825 h 1098550"/>
                <a:gd name="connsiteX30" fmla="*/ 1358900 w 2438400"/>
                <a:gd name="connsiteY30" fmla="*/ 892175 h 1098550"/>
                <a:gd name="connsiteX31" fmla="*/ 1377950 w 2438400"/>
                <a:gd name="connsiteY31" fmla="*/ 1012825 h 1098550"/>
                <a:gd name="connsiteX32" fmla="*/ 1422400 w 2438400"/>
                <a:gd name="connsiteY32" fmla="*/ 927100 h 1098550"/>
                <a:gd name="connsiteX33" fmla="*/ 1377950 w 2438400"/>
                <a:gd name="connsiteY33" fmla="*/ 863600 h 1098550"/>
                <a:gd name="connsiteX34" fmla="*/ 1285875 w 2438400"/>
                <a:gd name="connsiteY34" fmla="*/ 815975 h 1098550"/>
                <a:gd name="connsiteX35" fmla="*/ 1231900 w 2438400"/>
                <a:gd name="connsiteY35" fmla="*/ 739775 h 1098550"/>
                <a:gd name="connsiteX36" fmla="*/ 968375 w 2438400"/>
                <a:gd name="connsiteY36" fmla="*/ 581025 h 1098550"/>
                <a:gd name="connsiteX37" fmla="*/ 819150 w 2438400"/>
                <a:gd name="connsiteY37" fmla="*/ 530225 h 1098550"/>
                <a:gd name="connsiteX38" fmla="*/ 666750 w 2438400"/>
                <a:gd name="connsiteY38" fmla="*/ 488950 h 1098550"/>
                <a:gd name="connsiteX39" fmla="*/ 733425 w 2438400"/>
                <a:gd name="connsiteY39" fmla="*/ 469900 h 1098550"/>
                <a:gd name="connsiteX40" fmla="*/ 774700 w 2438400"/>
                <a:gd name="connsiteY40" fmla="*/ 492125 h 1098550"/>
                <a:gd name="connsiteX41" fmla="*/ 793750 w 2438400"/>
                <a:gd name="connsiteY41" fmla="*/ 454025 h 1098550"/>
                <a:gd name="connsiteX42" fmla="*/ 825500 w 2438400"/>
                <a:gd name="connsiteY42" fmla="*/ 488950 h 1098550"/>
                <a:gd name="connsiteX43" fmla="*/ 828675 w 2438400"/>
                <a:gd name="connsiteY43" fmla="*/ 457200 h 1098550"/>
                <a:gd name="connsiteX44" fmla="*/ 863600 w 2438400"/>
                <a:gd name="connsiteY44" fmla="*/ 441325 h 1098550"/>
                <a:gd name="connsiteX45" fmla="*/ 765175 w 2438400"/>
                <a:gd name="connsiteY45" fmla="*/ 438150 h 1098550"/>
                <a:gd name="connsiteX46" fmla="*/ 695325 w 2438400"/>
                <a:gd name="connsiteY46" fmla="*/ 438150 h 1098550"/>
                <a:gd name="connsiteX47" fmla="*/ 628650 w 2438400"/>
                <a:gd name="connsiteY47" fmla="*/ 454025 h 1098550"/>
                <a:gd name="connsiteX48" fmla="*/ 631825 w 2438400"/>
                <a:gd name="connsiteY48" fmla="*/ 473075 h 1098550"/>
                <a:gd name="connsiteX49" fmla="*/ 219075 w 2438400"/>
                <a:gd name="connsiteY49" fmla="*/ 488950 h 1098550"/>
                <a:gd name="connsiteX50" fmla="*/ 393700 w 2438400"/>
                <a:gd name="connsiteY50" fmla="*/ 428625 h 1098550"/>
                <a:gd name="connsiteX51" fmla="*/ 355600 w 2438400"/>
                <a:gd name="connsiteY51" fmla="*/ 390525 h 1098550"/>
                <a:gd name="connsiteX52" fmla="*/ 304800 w 2438400"/>
                <a:gd name="connsiteY52" fmla="*/ 438150 h 1098550"/>
                <a:gd name="connsiteX53" fmla="*/ 273050 w 2438400"/>
                <a:gd name="connsiteY53" fmla="*/ 425450 h 1098550"/>
                <a:gd name="connsiteX54" fmla="*/ 206375 w 2438400"/>
                <a:gd name="connsiteY54" fmla="*/ 460375 h 1098550"/>
                <a:gd name="connsiteX55" fmla="*/ 187325 w 2438400"/>
                <a:gd name="connsiteY55" fmla="*/ 492125 h 1098550"/>
                <a:gd name="connsiteX56" fmla="*/ 28575 w 2438400"/>
                <a:gd name="connsiteY56" fmla="*/ 523875 h 1098550"/>
                <a:gd name="connsiteX57" fmla="*/ 50800 w 2438400"/>
                <a:gd name="connsiteY57" fmla="*/ 488950 h 1098550"/>
                <a:gd name="connsiteX58" fmla="*/ 111125 w 2438400"/>
                <a:gd name="connsiteY58" fmla="*/ 434975 h 1098550"/>
                <a:gd name="connsiteX59" fmla="*/ 82550 w 2438400"/>
                <a:gd name="connsiteY59" fmla="*/ 381000 h 1098550"/>
                <a:gd name="connsiteX60" fmla="*/ 95250 w 2438400"/>
                <a:gd name="connsiteY60" fmla="*/ 330200 h 1098550"/>
                <a:gd name="connsiteX61" fmla="*/ 120650 w 2438400"/>
                <a:gd name="connsiteY61" fmla="*/ 288925 h 1098550"/>
                <a:gd name="connsiteX62" fmla="*/ 92075 w 2438400"/>
                <a:gd name="connsiteY62" fmla="*/ 241300 h 1098550"/>
                <a:gd name="connsiteX63" fmla="*/ 0 w 2438400"/>
                <a:gd name="connsiteY63" fmla="*/ 130175 h 1098550"/>
                <a:gd name="connsiteX64" fmla="*/ 3175 w 2438400"/>
                <a:gd name="connsiteY64" fmla="*/ 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38400" h="1098550">
                  <a:moveTo>
                    <a:pt x="3175" y="0"/>
                  </a:moveTo>
                  <a:lnTo>
                    <a:pt x="1622425" y="57150"/>
                  </a:lnTo>
                  <a:lnTo>
                    <a:pt x="1631950" y="88900"/>
                  </a:lnTo>
                  <a:lnTo>
                    <a:pt x="1654175" y="139700"/>
                  </a:lnTo>
                  <a:lnTo>
                    <a:pt x="1676400" y="222250"/>
                  </a:lnTo>
                  <a:lnTo>
                    <a:pt x="1689100" y="257175"/>
                  </a:lnTo>
                  <a:lnTo>
                    <a:pt x="1711325" y="276225"/>
                  </a:lnTo>
                  <a:lnTo>
                    <a:pt x="2438400" y="323850"/>
                  </a:lnTo>
                  <a:lnTo>
                    <a:pt x="2362200" y="384175"/>
                  </a:lnTo>
                  <a:lnTo>
                    <a:pt x="2327275" y="482600"/>
                  </a:lnTo>
                  <a:lnTo>
                    <a:pt x="2308225" y="498475"/>
                  </a:lnTo>
                  <a:lnTo>
                    <a:pt x="2327275" y="527050"/>
                  </a:lnTo>
                  <a:lnTo>
                    <a:pt x="2263775" y="546100"/>
                  </a:lnTo>
                  <a:lnTo>
                    <a:pt x="2225675" y="615950"/>
                  </a:lnTo>
                  <a:lnTo>
                    <a:pt x="2206625" y="638175"/>
                  </a:lnTo>
                  <a:lnTo>
                    <a:pt x="2197100" y="666750"/>
                  </a:lnTo>
                  <a:lnTo>
                    <a:pt x="2124075" y="730250"/>
                  </a:lnTo>
                  <a:lnTo>
                    <a:pt x="2057400" y="768350"/>
                  </a:lnTo>
                  <a:lnTo>
                    <a:pt x="2012950" y="876300"/>
                  </a:lnTo>
                  <a:lnTo>
                    <a:pt x="1644650" y="990600"/>
                  </a:lnTo>
                  <a:lnTo>
                    <a:pt x="1631950" y="968375"/>
                  </a:lnTo>
                  <a:lnTo>
                    <a:pt x="1555750" y="1000125"/>
                  </a:lnTo>
                  <a:lnTo>
                    <a:pt x="1552575" y="1028700"/>
                  </a:lnTo>
                  <a:lnTo>
                    <a:pt x="1587500" y="1066800"/>
                  </a:lnTo>
                  <a:lnTo>
                    <a:pt x="1790700" y="968375"/>
                  </a:lnTo>
                  <a:lnTo>
                    <a:pt x="1603375" y="1098550"/>
                  </a:lnTo>
                  <a:lnTo>
                    <a:pt x="1511300" y="1060450"/>
                  </a:lnTo>
                  <a:lnTo>
                    <a:pt x="1466850" y="1025525"/>
                  </a:lnTo>
                  <a:lnTo>
                    <a:pt x="1368425" y="1028700"/>
                  </a:lnTo>
                  <a:lnTo>
                    <a:pt x="1343025" y="885825"/>
                  </a:lnTo>
                  <a:lnTo>
                    <a:pt x="1358900" y="892175"/>
                  </a:lnTo>
                  <a:lnTo>
                    <a:pt x="1377950" y="1012825"/>
                  </a:lnTo>
                  <a:lnTo>
                    <a:pt x="1422400" y="927100"/>
                  </a:lnTo>
                  <a:lnTo>
                    <a:pt x="1377950" y="863600"/>
                  </a:lnTo>
                  <a:lnTo>
                    <a:pt x="1285875" y="815975"/>
                  </a:lnTo>
                  <a:lnTo>
                    <a:pt x="1231900" y="739775"/>
                  </a:lnTo>
                  <a:lnTo>
                    <a:pt x="968375" y="581025"/>
                  </a:lnTo>
                  <a:lnTo>
                    <a:pt x="819150" y="530225"/>
                  </a:lnTo>
                  <a:lnTo>
                    <a:pt x="666750" y="488950"/>
                  </a:lnTo>
                  <a:lnTo>
                    <a:pt x="733425" y="469900"/>
                  </a:lnTo>
                  <a:lnTo>
                    <a:pt x="774700" y="492125"/>
                  </a:lnTo>
                  <a:lnTo>
                    <a:pt x="793750" y="454025"/>
                  </a:lnTo>
                  <a:lnTo>
                    <a:pt x="825500" y="488950"/>
                  </a:lnTo>
                  <a:lnTo>
                    <a:pt x="828675" y="457200"/>
                  </a:lnTo>
                  <a:lnTo>
                    <a:pt x="863600" y="441325"/>
                  </a:lnTo>
                  <a:lnTo>
                    <a:pt x="765175" y="438150"/>
                  </a:lnTo>
                  <a:lnTo>
                    <a:pt x="695325" y="438150"/>
                  </a:lnTo>
                  <a:lnTo>
                    <a:pt x="628650" y="454025"/>
                  </a:lnTo>
                  <a:lnTo>
                    <a:pt x="631825" y="473075"/>
                  </a:lnTo>
                  <a:lnTo>
                    <a:pt x="219075" y="488950"/>
                  </a:lnTo>
                  <a:lnTo>
                    <a:pt x="393700" y="428625"/>
                  </a:lnTo>
                  <a:lnTo>
                    <a:pt x="355600" y="390525"/>
                  </a:lnTo>
                  <a:lnTo>
                    <a:pt x="304800" y="438150"/>
                  </a:lnTo>
                  <a:lnTo>
                    <a:pt x="273050" y="425450"/>
                  </a:lnTo>
                  <a:lnTo>
                    <a:pt x="206375" y="460375"/>
                  </a:lnTo>
                  <a:lnTo>
                    <a:pt x="187325" y="492125"/>
                  </a:lnTo>
                  <a:lnTo>
                    <a:pt x="28575" y="523875"/>
                  </a:lnTo>
                  <a:lnTo>
                    <a:pt x="50800" y="488950"/>
                  </a:lnTo>
                  <a:lnTo>
                    <a:pt x="111125" y="434975"/>
                  </a:lnTo>
                  <a:lnTo>
                    <a:pt x="82550" y="381000"/>
                  </a:lnTo>
                  <a:lnTo>
                    <a:pt x="95250" y="330200"/>
                  </a:lnTo>
                  <a:lnTo>
                    <a:pt x="120650" y="288925"/>
                  </a:lnTo>
                  <a:lnTo>
                    <a:pt x="92075" y="241300"/>
                  </a:lnTo>
                  <a:lnTo>
                    <a:pt x="0" y="130175"/>
                  </a:lnTo>
                  <a:cubicBezTo>
                    <a:pt x="1058" y="92075"/>
                    <a:pt x="2117" y="53975"/>
                    <a:pt x="3175" y="0"/>
                  </a:cubicBezTo>
                  <a:close/>
                </a:path>
              </a:pathLst>
            </a:custGeom>
            <a:solidFill>
              <a:srgbClr val="70AD47">
                <a:alpha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60EB7F7-074C-429B-8443-EF033AFC0D41}"/>
                </a:ext>
              </a:extLst>
            </p:cNvPr>
            <p:cNvSpPr/>
            <p:nvPr/>
          </p:nvSpPr>
          <p:spPr>
            <a:xfrm>
              <a:off x="4165600" y="3409950"/>
              <a:ext cx="1327150" cy="1873250"/>
            </a:xfrm>
            <a:custGeom>
              <a:avLst/>
              <a:gdLst>
                <a:gd name="connsiteX0" fmla="*/ 457200 w 1327150"/>
                <a:gd name="connsiteY0" fmla="*/ 31750 h 1873250"/>
                <a:gd name="connsiteX1" fmla="*/ 425450 w 1327150"/>
                <a:gd name="connsiteY1" fmla="*/ 95250 h 1873250"/>
                <a:gd name="connsiteX2" fmla="*/ 419100 w 1327150"/>
                <a:gd name="connsiteY2" fmla="*/ 139700 h 1873250"/>
                <a:gd name="connsiteX3" fmla="*/ 431800 w 1327150"/>
                <a:gd name="connsiteY3" fmla="*/ 146050 h 1873250"/>
                <a:gd name="connsiteX4" fmla="*/ 438150 w 1327150"/>
                <a:gd name="connsiteY4" fmla="*/ 539750 h 1873250"/>
                <a:gd name="connsiteX5" fmla="*/ 177800 w 1327150"/>
                <a:gd name="connsiteY5" fmla="*/ 527050 h 1873250"/>
                <a:gd name="connsiteX6" fmla="*/ 50800 w 1327150"/>
                <a:gd name="connsiteY6" fmla="*/ 666750 h 1873250"/>
                <a:gd name="connsiteX7" fmla="*/ 0 w 1327150"/>
                <a:gd name="connsiteY7" fmla="*/ 666750 h 1873250"/>
                <a:gd name="connsiteX8" fmla="*/ 298450 w 1327150"/>
                <a:gd name="connsiteY8" fmla="*/ 1282700 h 1873250"/>
                <a:gd name="connsiteX9" fmla="*/ 355600 w 1327150"/>
                <a:gd name="connsiteY9" fmla="*/ 1225550 h 1873250"/>
                <a:gd name="connsiteX10" fmla="*/ 381000 w 1327150"/>
                <a:gd name="connsiteY10" fmla="*/ 1149350 h 1873250"/>
                <a:gd name="connsiteX11" fmla="*/ 425450 w 1327150"/>
                <a:gd name="connsiteY11" fmla="*/ 1143000 h 1873250"/>
                <a:gd name="connsiteX12" fmla="*/ 438150 w 1327150"/>
                <a:gd name="connsiteY12" fmla="*/ 1295400 h 1873250"/>
                <a:gd name="connsiteX13" fmla="*/ 368300 w 1327150"/>
                <a:gd name="connsiteY13" fmla="*/ 1314450 h 1873250"/>
                <a:gd name="connsiteX14" fmla="*/ 406400 w 1327150"/>
                <a:gd name="connsiteY14" fmla="*/ 1441450 h 1873250"/>
                <a:gd name="connsiteX15" fmla="*/ 450850 w 1327150"/>
                <a:gd name="connsiteY15" fmla="*/ 1441450 h 1873250"/>
                <a:gd name="connsiteX16" fmla="*/ 546100 w 1327150"/>
                <a:gd name="connsiteY16" fmla="*/ 1524000 h 1873250"/>
                <a:gd name="connsiteX17" fmla="*/ 635000 w 1327150"/>
                <a:gd name="connsiteY17" fmla="*/ 1854200 h 1873250"/>
                <a:gd name="connsiteX18" fmla="*/ 1187450 w 1327150"/>
                <a:gd name="connsiteY18" fmla="*/ 1873250 h 1873250"/>
                <a:gd name="connsiteX19" fmla="*/ 1206500 w 1327150"/>
                <a:gd name="connsiteY19" fmla="*/ 1028700 h 1873250"/>
                <a:gd name="connsiteX20" fmla="*/ 1320800 w 1327150"/>
                <a:gd name="connsiteY20" fmla="*/ 920750 h 1873250"/>
                <a:gd name="connsiteX21" fmla="*/ 1327150 w 1327150"/>
                <a:gd name="connsiteY21" fmla="*/ 596900 h 1873250"/>
                <a:gd name="connsiteX22" fmla="*/ 1263650 w 1327150"/>
                <a:gd name="connsiteY22" fmla="*/ 596900 h 1873250"/>
                <a:gd name="connsiteX23" fmla="*/ 1257300 w 1327150"/>
                <a:gd name="connsiteY23" fmla="*/ 546100 h 1873250"/>
                <a:gd name="connsiteX24" fmla="*/ 1016000 w 1327150"/>
                <a:gd name="connsiteY24" fmla="*/ 514350 h 1873250"/>
                <a:gd name="connsiteX25" fmla="*/ 958850 w 1327150"/>
                <a:gd name="connsiteY25" fmla="*/ 406400 h 1873250"/>
                <a:gd name="connsiteX26" fmla="*/ 882650 w 1327150"/>
                <a:gd name="connsiteY26" fmla="*/ 330200 h 1873250"/>
                <a:gd name="connsiteX27" fmla="*/ 869950 w 1327150"/>
                <a:gd name="connsiteY27" fmla="*/ 222250 h 1873250"/>
                <a:gd name="connsiteX28" fmla="*/ 838200 w 1327150"/>
                <a:gd name="connsiteY28" fmla="*/ 215900 h 1873250"/>
                <a:gd name="connsiteX29" fmla="*/ 812800 w 1327150"/>
                <a:gd name="connsiteY29" fmla="*/ 177800 h 1873250"/>
                <a:gd name="connsiteX30" fmla="*/ 774700 w 1327150"/>
                <a:gd name="connsiteY30" fmla="*/ 171450 h 1873250"/>
                <a:gd name="connsiteX31" fmla="*/ 762000 w 1327150"/>
                <a:gd name="connsiteY31" fmla="*/ 88900 h 1873250"/>
                <a:gd name="connsiteX32" fmla="*/ 704850 w 1327150"/>
                <a:gd name="connsiteY32" fmla="*/ 82550 h 1873250"/>
                <a:gd name="connsiteX33" fmla="*/ 679450 w 1327150"/>
                <a:gd name="connsiteY33" fmla="*/ 31750 h 1873250"/>
                <a:gd name="connsiteX34" fmla="*/ 622300 w 1327150"/>
                <a:gd name="connsiteY34" fmla="*/ 31750 h 1873250"/>
                <a:gd name="connsiteX35" fmla="*/ 590550 w 1327150"/>
                <a:gd name="connsiteY35" fmla="*/ 0 h 1873250"/>
                <a:gd name="connsiteX36" fmla="*/ 457200 w 1327150"/>
                <a:gd name="connsiteY36" fmla="*/ 31750 h 18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27150" h="1873250">
                  <a:moveTo>
                    <a:pt x="457200" y="31750"/>
                  </a:moveTo>
                  <a:lnTo>
                    <a:pt x="425450" y="95250"/>
                  </a:lnTo>
                  <a:lnTo>
                    <a:pt x="419100" y="139700"/>
                  </a:lnTo>
                  <a:lnTo>
                    <a:pt x="431800" y="146050"/>
                  </a:lnTo>
                  <a:lnTo>
                    <a:pt x="438150" y="539750"/>
                  </a:lnTo>
                  <a:lnTo>
                    <a:pt x="177800" y="527050"/>
                  </a:lnTo>
                  <a:lnTo>
                    <a:pt x="50800" y="666750"/>
                  </a:lnTo>
                  <a:lnTo>
                    <a:pt x="0" y="666750"/>
                  </a:lnTo>
                  <a:lnTo>
                    <a:pt x="298450" y="1282700"/>
                  </a:lnTo>
                  <a:lnTo>
                    <a:pt x="355600" y="1225550"/>
                  </a:lnTo>
                  <a:lnTo>
                    <a:pt x="381000" y="1149350"/>
                  </a:lnTo>
                  <a:lnTo>
                    <a:pt x="425450" y="1143000"/>
                  </a:lnTo>
                  <a:lnTo>
                    <a:pt x="438150" y="1295400"/>
                  </a:lnTo>
                  <a:lnTo>
                    <a:pt x="368300" y="1314450"/>
                  </a:lnTo>
                  <a:lnTo>
                    <a:pt x="406400" y="1441450"/>
                  </a:lnTo>
                  <a:lnTo>
                    <a:pt x="450850" y="1441450"/>
                  </a:lnTo>
                  <a:lnTo>
                    <a:pt x="546100" y="1524000"/>
                  </a:lnTo>
                  <a:lnTo>
                    <a:pt x="635000" y="1854200"/>
                  </a:lnTo>
                  <a:lnTo>
                    <a:pt x="1187450" y="1873250"/>
                  </a:lnTo>
                  <a:lnTo>
                    <a:pt x="1206500" y="1028700"/>
                  </a:lnTo>
                  <a:lnTo>
                    <a:pt x="1320800" y="920750"/>
                  </a:lnTo>
                  <a:lnTo>
                    <a:pt x="1327150" y="596900"/>
                  </a:lnTo>
                  <a:lnTo>
                    <a:pt x="1263650" y="596900"/>
                  </a:lnTo>
                  <a:lnTo>
                    <a:pt x="1257300" y="546100"/>
                  </a:lnTo>
                  <a:lnTo>
                    <a:pt x="1016000" y="514350"/>
                  </a:lnTo>
                  <a:lnTo>
                    <a:pt x="958850" y="406400"/>
                  </a:lnTo>
                  <a:lnTo>
                    <a:pt x="882650" y="330200"/>
                  </a:lnTo>
                  <a:lnTo>
                    <a:pt x="869950" y="222250"/>
                  </a:lnTo>
                  <a:lnTo>
                    <a:pt x="838200" y="215900"/>
                  </a:lnTo>
                  <a:lnTo>
                    <a:pt x="812800" y="177800"/>
                  </a:lnTo>
                  <a:lnTo>
                    <a:pt x="774700" y="171450"/>
                  </a:lnTo>
                  <a:lnTo>
                    <a:pt x="762000" y="88900"/>
                  </a:lnTo>
                  <a:lnTo>
                    <a:pt x="704850" y="82550"/>
                  </a:lnTo>
                  <a:lnTo>
                    <a:pt x="679450" y="31750"/>
                  </a:lnTo>
                  <a:lnTo>
                    <a:pt x="622300" y="31750"/>
                  </a:lnTo>
                  <a:lnTo>
                    <a:pt x="590550" y="0"/>
                  </a:lnTo>
                  <a:lnTo>
                    <a:pt x="457200" y="31750"/>
                  </a:lnTo>
                  <a:close/>
                </a:path>
              </a:pathLst>
            </a:custGeom>
            <a:solidFill>
              <a:srgbClr val="70AD47">
                <a:alpha val="50000"/>
              </a:srgbClr>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0B4A2F1-6307-4A01-B6AF-21BBB2DF58E1}"/>
                </a:ext>
              </a:extLst>
            </p:cNvPr>
            <p:cNvSpPr/>
            <p:nvPr/>
          </p:nvSpPr>
          <p:spPr>
            <a:xfrm>
              <a:off x="3248025" y="1400175"/>
              <a:ext cx="1863725" cy="1320800"/>
            </a:xfrm>
            <a:custGeom>
              <a:avLst/>
              <a:gdLst>
                <a:gd name="connsiteX0" fmla="*/ 317500 w 1863725"/>
                <a:gd name="connsiteY0" fmla="*/ 136525 h 1320800"/>
                <a:gd name="connsiteX1" fmla="*/ 1216025 w 1863725"/>
                <a:gd name="connsiteY1" fmla="*/ 190500 h 1320800"/>
                <a:gd name="connsiteX2" fmla="*/ 1235075 w 1863725"/>
                <a:gd name="connsiteY2" fmla="*/ 231775 h 1320800"/>
                <a:gd name="connsiteX3" fmla="*/ 1257300 w 1863725"/>
                <a:gd name="connsiteY3" fmla="*/ 234950 h 1320800"/>
                <a:gd name="connsiteX4" fmla="*/ 1257300 w 1863725"/>
                <a:gd name="connsiteY4" fmla="*/ 355600 h 1320800"/>
                <a:gd name="connsiteX5" fmla="*/ 1362075 w 1863725"/>
                <a:gd name="connsiteY5" fmla="*/ 346075 h 1320800"/>
                <a:gd name="connsiteX6" fmla="*/ 1352550 w 1863725"/>
                <a:gd name="connsiteY6" fmla="*/ 307975 h 1320800"/>
                <a:gd name="connsiteX7" fmla="*/ 1368425 w 1863725"/>
                <a:gd name="connsiteY7" fmla="*/ 254000 h 1320800"/>
                <a:gd name="connsiteX8" fmla="*/ 1358900 w 1863725"/>
                <a:gd name="connsiteY8" fmla="*/ 139700 h 1320800"/>
                <a:gd name="connsiteX9" fmla="*/ 1362075 w 1863725"/>
                <a:gd name="connsiteY9" fmla="*/ 53975 h 1320800"/>
                <a:gd name="connsiteX10" fmla="*/ 1393825 w 1863725"/>
                <a:gd name="connsiteY10" fmla="*/ 47625 h 1320800"/>
                <a:gd name="connsiteX11" fmla="*/ 1393825 w 1863725"/>
                <a:gd name="connsiteY11" fmla="*/ 12700 h 1320800"/>
                <a:gd name="connsiteX12" fmla="*/ 1444625 w 1863725"/>
                <a:gd name="connsiteY12" fmla="*/ 0 h 1320800"/>
                <a:gd name="connsiteX13" fmla="*/ 1533525 w 1863725"/>
                <a:gd name="connsiteY13" fmla="*/ 60325 h 1320800"/>
                <a:gd name="connsiteX14" fmla="*/ 1666875 w 1863725"/>
                <a:gd name="connsiteY14" fmla="*/ 92075 h 1320800"/>
                <a:gd name="connsiteX15" fmla="*/ 1704975 w 1863725"/>
                <a:gd name="connsiteY15" fmla="*/ 88900 h 1320800"/>
                <a:gd name="connsiteX16" fmla="*/ 1730375 w 1863725"/>
                <a:gd name="connsiteY16" fmla="*/ 95250 h 1320800"/>
                <a:gd name="connsiteX17" fmla="*/ 1720850 w 1863725"/>
                <a:gd name="connsiteY17" fmla="*/ 177800 h 1320800"/>
                <a:gd name="connsiteX18" fmla="*/ 1743075 w 1863725"/>
                <a:gd name="connsiteY18" fmla="*/ 263525 h 1320800"/>
                <a:gd name="connsiteX19" fmla="*/ 1758950 w 1863725"/>
                <a:gd name="connsiteY19" fmla="*/ 390525 h 1320800"/>
                <a:gd name="connsiteX20" fmla="*/ 1755775 w 1863725"/>
                <a:gd name="connsiteY20" fmla="*/ 431800 h 1320800"/>
                <a:gd name="connsiteX21" fmla="*/ 1838325 w 1863725"/>
                <a:gd name="connsiteY21" fmla="*/ 669925 h 1320800"/>
                <a:gd name="connsiteX22" fmla="*/ 1809750 w 1863725"/>
                <a:gd name="connsiteY22" fmla="*/ 685800 h 1320800"/>
                <a:gd name="connsiteX23" fmla="*/ 1863725 w 1863725"/>
                <a:gd name="connsiteY23" fmla="*/ 812800 h 1320800"/>
                <a:gd name="connsiteX24" fmla="*/ 1819275 w 1863725"/>
                <a:gd name="connsiteY24" fmla="*/ 815975 h 1320800"/>
                <a:gd name="connsiteX25" fmla="*/ 1803400 w 1863725"/>
                <a:gd name="connsiteY25" fmla="*/ 844550 h 1320800"/>
                <a:gd name="connsiteX26" fmla="*/ 1692275 w 1863725"/>
                <a:gd name="connsiteY26" fmla="*/ 854075 h 1320800"/>
                <a:gd name="connsiteX27" fmla="*/ 1704975 w 1863725"/>
                <a:gd name="connsiteY27" fmla="*/ 1019175 h 1320800"/>
                <a:gd name="connsiteX28" fmla="*/ 1616075 w 1863725"/>
                <a:gd name="connsiteY28" fmla="*/ 1050925 h 1320800"/>
                <a:gd name="connsiteX29" fmla="*/ 1597025 w 1863725"/>
                <a:gd name="connsiteY29" fmla="*/ 1022350 h 1320800"/>
                <a:gd name="connsiteX30" fmla="*/ 1581150 w 1863725"/>
                <a:gd name="connsiteY30" fmla="*/ 1022350 h 1320800"/>
                <a:gd name="connsiteX31" fmla="*/ 1460500 w 1863725"/>
                <a:gd name="connsiteY31" fmla="*/ 917575 h 1320800"/>
                <a:gd name="connsiteX32" fmla="*/ 1371600 w 1863725"/>
                <a:gd name="connsiteY32" fmla="*/ 939800 h 1320800"/>
                <a:gd name="connsiteX33" fmla="*/ 1352550 w 1863725"/>
                <a:gd name="connsiteY33" fmla="*/ 968375 h 1320800"/>
                <a:gd name="connsiteX34" fmla="*/ 1263650 w 1863725"/>
                <a:gd name="connsiteY34" fmla="*/ 974725 h 1320800"/>
                <a:gd name="connsiteX35" fmla="*/ 1244600 w 1863725"/>
                <a:gd name="connsiteY35" fmla="*/ 942975 h 1320800"/>
                <a:gd name="connsiteX36" fmla="*/ 1146175 w 1863725"/>
                <a:gd name="connsiteY36" fmla="*/ 933450 h 1320800"/>
                <a:gd name="connsiteX37" fmla="*/ 1127125 w 1863725"/>
                <a:gd name="connsiteY37" fmla="*/ 1123950 h 1320800"/>
                <a:gd name="connsiteX38" fmla="*/ 1063625 w 1863725"/>
                <a:gd name="connsiteY38" fmla="*/ 1139825 h 1320800"/>
                <a:gd name="connsiteX39" fmla="*/ 1060450 w 1863725"/>
                <a:gd name="connsiteY39" fmla="*/ 1247775 h 1320800"/>
                <a:gd name="connsiteX40" fmla="*/ 984250 w 1863725"/>
                <a:gd name="connsiteY40" fmla="*/ 1276350 h 1320800"/>
                <a:gd name="connsiteX41" fmla="*/ 952500 w 1863725"/>
                <a:gd name="connsiteY41" fmla="*/ 1263650 h 1320800"/>
                <a:gd name="connsiteX42" fmla="*/ 895350 w 1863725"/>
                <a:gd name="connsiteY42" fmla="*/ 1320800 h 1320800"/>
                <a:gd name="connsiteX43" fmla="*/ 857250 w 1863725"/>
                <a:gd name="connsiteY43" fmla="*/ 1279525 h 1320800"/>
                <a:gd name="connsiteX44" fmla="*/ 866775 w 1863725"/>
                <a:gd name="connsiteY44" fmla="*/ 1238250 h 1320800"/>
                <a:gd name="connsiteX45" fmla="*/ 708025 w 1863725"/>
                <a:gd name="connsiteY45" fmla="*/ 1228725 h 1320800"/>
                <a:gd name="connsiteX46" fmla="*/ 682625 w 1863725"/>
                <a:gd name="connsiteY46" fmla="*/ 1203325 h 1320800"/>
                <a:gd name="connsiteX47" fmla="*/ 685800 w 1863725"/>
                <a:gd name="connsiteY47" fmla="*/ 1171575 h 1320800"/>
                <a:gd name="connsiteX48" fmla="*/ 669925 w 1863725"/>
                <a:gd name="connsiteY48" fmla="*/ 1146175 h 1320800"/>
                <a:gd name="connsiteX49" fmla="*/ 638175 w 1863725"/>
                <a:gd name="connsiteY49" fmla="*/ 1136650 h 1320800"/>
                <a:gd name="connsiteX50" fmla="*/ 625475 w 1863725"/>
                <a:gd name="connsiteY50" fmla="*/ 1101725 h 1320800"/>
                <a:gd name="connsiteX51" fmla="*/ 606425 w 1863725"/>
                <a:gd name="connsiteY51" fmla="*/ 1038225 h 1320800"/>
                <a:gd name="connsiteX52" fmla="*/ 561975 w 1863725"/>
                <a:gd name="connsiteY52" fmla="*/ 1031875 h 1320800"/>
                <a:gd name="connsiteX53" fmla="*/ 539750 w 1863725"/>
                <a:gd name="connsiteY53" fmla="*/ 1009650 h 1320800"/>
                <a:gd name="connsiteX54" fmla="*/ 495300 w 1863725"/>
                <a:gd name="connsiteY54" fmla="*/ 974725 h 1320800"/>
                <a:gd name="connsiteX55" fmla="*/ 488950 w 1863725"/>
                <a:gd name="connsiteY55" fmla="*/ 869950 h 1320800"/>
                <a:gd name="connsiteX56" fmla="*/ 425450 w 1863725"/>
                <a:gd name="connsiteY56" fmla="*/ 841375 h 1320800"/>
                <a:gd name="connsiteX57" fmla="*/ 390525 w 1863725"/>
                <a:gd name="connsiteY57" fmla="*/ 806450 h 1320800"/>
                <a:gd name="connsiteX58" fmla="*/ 371475 w 1863725"/>
                <a:gd name="connsiteY58" fmla="*/ 749300 h 1320800"/>
                <a:gd name="connsiteX59" fmla="*/ 311150 w 1863725"/>
                <a:gd name="connsiteY59" fmla="*/ 688975 h 1320800"/>
                <a:gd name="connsiteX60" fmla="*/ 225425 w 1863725"/>
                <a:gd name="connsiteY60" fmla="*/ 631825 h 1320800"/>
                <a:gd name="connsiteX61" fmla="*/ 149225 w 1863725"/>
                <a:gd name="connsiteY61" fmla="*/ 584200 h 1320800"/>
                <a:gd name="connsiteX62" fmla="*/ 107950 w 1863725"/>
                <a:gd name="connsiteY62" fmla="*/ 539750 h 1320800"/>
                <a:gd name="connsiteX63" fmla="*/ 0 w 1863725"/>
                <a:gd name="connsiteY63" fmla="*/ 565150 h 1320800"/>
                <a:gd name="connsiteX64" fmla="*/ 28575 w 1863725"/>
                <a:gd name="connsiteY64" fmla="*/ 514350 h 1320800"/>
                <a:gd name="connsiteX65" fmla="*/ 69850 w 1863725"/>
                <a:gd name="connsiteY65" fmla="*/ 482600 h 1320800"/>
                <a:gd name="connsiteX66" fmla="*/ 76200 w 1863725"/>
                <a:gd name="connsiteY66" fmla="*/ 466725 h 1320800"/>
                <a:gd name="connsiteX67" fmla="*/ 142875 w 1863725"/>
                <a:gd name="connsiteY67" fmla="*/ 368300 h 1320800"/>
                <a:gd name="connsiteX68" fmla="*/ 200025 w 1863725"/>
                <a:gd name="connsiteY68" fmla="*/ 346075 h 1320800"/>
                <a:gd name="connsiteX69" fmla="*/ 184150 w 1863725"/>
                <a:gd name="connsiteY69" fmla="*/ 323850 h 1320800"/>
                <a:gd name="connsiteX70" fmla="*/ 215900 w 1863725"/>
                <a:gd name="connsiteY70" fmla="*/ 298450 h 1320800"/>
                <a:gd name="connsiteX71" fmla="*/ 234950 w 1863725"/>
                <a:gd name="connsiteY71" fmla="*/ 196850 h 1320800"/>
                <a:gd name="connsiteX72" fmla="*/ 317500 w 1863725"/>
                <a:gd name="connsiteY72" fmla="*/ 136525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63725" h="1320800">
                  <a:moveTo>
                    <a:pt x="317500" y="136525"/>
                  </a:moveTo>
                  <a:lnTo>
                    <a:pt x="1216025" y="190500"/>
                  </a:lnTo>
                  <a:lnTo>
                    <a:pt x="1235075" y="231775"/>
                  </a:lnTo>
                  <a:lnTo>
                    <a:pt x="1257300" y="234950"/>
                  </a:lnTo>
                  <a:lnTo>
                    <a:pt x="1257300" y="355600"/>
                  </a:lnTo>
                  <a:lnTo>
                    <a:pt x="1362075" y="346075"/>
                  </a:lnTo>
                  <a:lnTo>
                    <a:pt x="1352550" y="307975"/>
                  </a:lnTo>
                  <a:lnTo>
                    <a:pt x="1368425" y="254000"/>
                  </a:lnTo>
                  <a:lnTo>
                    <a:pt x="1358900" y="139700"/>
                  </a:lnTo>
                  <a:lnTo>
                    <a:pt x="1362075" y="53975"/>
                  </a:lnTo>
                  <a:lnTo>
                    <a:pt x="1393825" y="47625"/>
                  </a:lnTo>
                  <a:lnTo>
                    <a:pt x="1393825" y="12700"/>
                  </a:lnTo>
                  <a:lnTo>
                    <a:pt x="1444625" y="0"/>
                  </a:lnTo>
                  <a:lnTo>
                    <a:pt x="1533525" y="60325"/>
                  </a:lnTo>
                  <a:lnTo>
                    <a:pt x="1666875" y="92075"/>
                  </a:lnTo>
                  <a:lnTo>
                    <a:pt x="1704975" y="88900"/>
                  </a:lnTo>
                  <a:lnTo>
                    <a:pt x="1730375" y="95250"/>
                  </a:lnTo>
                  <a:lnTo>
                    <a:pt x="1720850" y="177800"/>
                  </a:lnTo>
                  <a:lnTo>
                    <a:pt x="1743075" y="263525"/>
                  </a:lnTo>
                  <a:lnTo>
                    <a:pt x="1758950" y="390525"/>
                  </a:lnTo>
                  <a:lnTo>
                    <a:pt x="1755775" y="431800"/>
                  </a:lnTo>
                  <a:lnTo>
                    <a:pt x="1838325" y="669925"/>
                  </a:lnTo>
                  <a:lnTo>
                    <a:pt x="1809750" y="685800"/>
                  </a:lnTo>
                  <a:lnTo>
                    <a:pt x="1863725" y="812800"/>
                  </a:lnTo>
                  <a:lnTo>
                    <a:pt x="1819275" y="815975"/>
                  </a:lnTo>
                  <a:lnTo>
                    <a:pt x="1803400" y="844550"/>
                  </a:lnTo>
                  <a:lnTo>
                    <a:pt x="1692275" y="854075"/>
                  </a:lnTo>
                  <a:lnTo>
                    <a:pt x="1704975" y="1019175"/>
                  </a:lnTo>
                  <a:lnTo>
                    <a:pt x="1616075" y="1050925"/>
                  </a:lnTo>
                  <a:lnTo>
                    <a:pt x="1597025" y="1022350"/>
                  </a:lnTo>
                  <a:lnTo>
                    <a:pt x="1581150" y="1022350"/>
                  </a:lnTo>
                  <a:lnTo>
                    <a:pt x="1460500" y="917575"/>
                  </a:lnTo>
                  <a:lnTo>
                    <a:pt x="1371600" y="939800"/>
                  </a:lnTo>
                  <a:lnTo>
                    <a:pt x="1352550" y="968375"/>
                  </a:lnTo>
                  <a:lnTo>
                    <a:pt x="1263650" y="974725"/>
                  </a:lnTo>
                  <a:lnTo>
                    <a:pt x="1244600" y="942975"/>
                  </a:lnTo>
                  <a:lnTo>
                    <a:pt x="1146175" y="933450"/>
                  </a:lnTo>
                  <a:lnTo>
                    <a:pt x="1127125" y="1123950"/>
                  </a:lnTo>
                  <a:lnTo>
                    <a:pt x="1063625" y="1139825"/>
                  </a:lnTo>
                  <a:cubicBezTo>
                    <a:pt x="1062567" y="1175808"/>
                    <a:pt x="1061508" y="1211792"/>
                    <a:pt x="1060450" y="1247775"/>
                  </a:cubicBezTo>
                  <a:lnTo>
                    <a:pt x="984250" y="1276350"/>
                  </a:lnTo>
                  <a:lnTo>
                    <a:pt x="952500" y="1263650"/>
                  </a:lnTo>
                  <a:lnTo>
                    <a:pt x="895350" y="1320800"/>
                  </a:lnTo>
                  <a:lnTo>
                    <a:pt x="857250" y="1279525"/>
                  </a:lnTo>
                  <a:lnTo>
                    <a:pt x="866775" y="1238250"/>
                  </a:lnTo>
                  <a:lnTo>
                    <a:pt x="708025" y="1228725"/>
                  </a:lnTo>
                  <a:lnTo>
                    <a:pt x="682625" y="1203325"/>
                  </a:lnTo>
                  <a:lnTo>
                    <a:pt x="685800" y="1171575"/>
                  </a:lnTo>
                  <a:lnTo>
                    <a:pt x="669925" y="1146175"/>
                  </a:lnTo>
                  <a:lnTo>
                    <a:pt x="638175" y="1136650"/>
                  </a:lnTo>
                  <a:lnTo>
                    <a:pt x="625475" y="1101725"/>
                  </a:lnTo>
                  <a:lnTo>
                    <a:pt x="606425" y="1038225"/>
                  </a:lnTo>
                  <a:lnTo>
                    <a:pt x="561975" y="1031875"/>
                  </a:lnTo>
                  <a:lnTo>
                    <a:pt x="539750" y="1009650"/>
                  </a:lnTo>
                  <a:lnTo>
                    <a:pt x="495300" y="974725"/>
                  </a:lnTo>
                  <a:lnTo>
                    <a:pt x="488950" y="869950"/>
                  </a:lnTo>
                  <a:lnTo>
                    <a:pt x="425450" y="841375"/>
                  </a:lnTo>
                  <a:lnTo>
                    <a:pt x="390525" y="806450"/>
                  </a:lnTo>
                  <a:lnTo>
                    <a:pt x="371475" y="749300"/>
                  </a:lnTo>
                  <a:lnTo>
                    <a:pt x="311150" y="688975"/>
                  </a:lnTo>
                  <a:lnTo>
                    <a:pt x="225425" y="631825"/>
                  </a:lnTo>
                  <a:lnTo>
                    <a:pt x="149225" y="584200"/>
                  </a:lnTo>
                  <a:lnTo>
                    <a:pt x="107950" y="539750"/>
                  </a:lnTo>
                  <a:lnTo>
                    <a:pt x="0" y="565150"/>
                  </a:lnTo>
                  <a:lnTo>
                    <a:pt x="28575" y="514350"/>
                  </a:lnTo>
                  <a:lnTo>
                    <a:pt x="69850" y="482600"/>
                  </a:lnTo>
                  <a:lnTo>
                    <a:pt x="76200" y="466725"/>
                  </a:lnTo>
                  <a:lnTo>
                    <a:pt x="142875" y="368300"/>
                  </a:lnTo>
                  <a:lnTo>
                    <a:pt x="200025" y="346075"/>
                  </a:lnTo>
                  <a:lnTo>
                    <a:pt x="184150" y="323850"/>
                  </a:lnTo>
                  <a:lnTo>
                    <a:pt x="215900" y="298450"/>
                  </a:lnTo>
                  <a:lnTo>
                    <a:pt x="234950" y="196850"/>
                  </a:lnTo>
                  <a:lnTo>
                    <a:pt x="317500" y="136525"/>
                  </a:lnTo>
                  <a:close/>
                </a:path>
              </a:pathLst>
            </a:custGeom>
            <a:solidFill>
              <a:srgbClr val="5B9BD5">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D5445CD-F18F-4D2D-9FE5-098F2F9D2B37}"/>
                </a:ext>
              </a:extLst>
            </p:cNvPr>
            <p:cNvSpPr/>
            <p:nvPr/>
          </p:nvSpPr>
          <p:spPr>
            <a:xfrm>
              <a:off x="4359275" y="2343150"/>
              <a:ext cx="1298575" cy="1431925"/>
            </a:xfrm>
            <a:custGeom>
              <a:avLst/>
              <a:gdLst>
                <a:gd name="connsiteX0" fmla="*/ 79375 w 1298575"/>
                <a:gd name="connsiteY0" fmla="*/ 114300 h 1431925"/>
                <a:gd name="connsiteX1" fmla="*/ 190500 w 1298575"/>
                <a:gd name="connsiteY1" fmla="*/ 114300 h 1431925"/>
                <a:gd name="connsiteX2" fmla="*/ 212725 w 1298575"/>
                <a:gd name="connsiteY2" fmla="*/ 152400 h 1431925"/>
                <a:gd name="connsiteX3" fmla="*/ 288925 w 1298575"/>
                <a:gd name="connsiteY3" fmla="*/ 152400 h 1431925"/>
                <a:gd name="connsiteX4" fmla="*/ 333375 w 1298575"/>
                <a:gd name="connsiteY4" fmla="*/ 104775 h 1431925"/>
                <a:gd name="connsiteX5" fmla="*/ 415925 w 1298575"/>
                <a:gd name="connsiteY5" fmla="*/ 101600 h 1431925"/>
                <a:gd name="connsiteX6" fmla="*/ 454025 w 1298575"/>
                <a:gd name="connsiteY6" fmla="*/ 133350 h 1431925"/>
                <a:gd name="connsiteX7" fmla="*/ 485775 w 1298575"/>
                <a:gd name="connsiteY7" fmla="*/ 155575 h 1431925"/>
                <a:gd name="connsiteX8" fmla="*/ 514350 w 1298575"/>
                <a:gd name="connsiteY8" fmla="*/ 206375 h 1431925"/>
                <a:gd name="connsiteX9" fmla="*/ 546100 w 1298575"/>
                <a:gd name="connsiteY9" fmla="*/ 206375 h 1431925"/>
                <a:gd name="connsiteX10" fmla="*/ 581025 w 1298575"/>
                <a:gd name="connsiteY10" fmla="*/ 234950 h 1431925"/>
                <a:gd name="connsiteX11" fmla="*/ 638175 w 1298575"/>
                <a:gd name="connsiteY11" fmla="*/ 212725 h 1431925"/>
                <a:gd name="connsiteX12" fmla="*/ 631825 w 1298575"/>
                <a:gd name="connsiteY12" fmla="*/ 120650 h 1431925"/>
                <a:gd name="connsiteX13" fmla="*/ 631825 w 1298575"/>
                <a:gd name="connsiteY13" fmla="*/ 53975 h 1431925"/>
                <a:gd name="connsiteX14" fmla="*/ 631825 w 1298575"/>
                <a:gd name="connsiteY14" fmla="*/ 28575 h 1431925"/>
                <a:gd name="connsiteX15" fmla="*/ 762000 w 1298575"/>
                <a:gd name="connsiteY15" fmla="*/ 22225 h 1431925"/>
                <a:gd name="connsiteX16" fmla="*/ 777875 w 1298575"/>
                <a:gd name="connsiteY16" fmla="*/ 12700 h 1431925"/>
                <a:gd name="connsiteX17" fmla="*/ 806450 w 1298575"/>
                <a:gd name="connsiteY17" fmla="*/ 0 h 1431925"/>
                <a:gd name="connsiteX18" fmla="*/ 850900 w 1298575"/>
                <a:gd name="connsiteY18" fmla="*/ 104775 h 1431925"/>
                <a:gd name="connsiteX19" fmla="*/ 892175 w 1298575"/>
                <a:gd name="connsiteY19" fmla="*/ 209550 h 1431925"/>
                <a:gd name="connsiteX20" fmla="*/ 898525 w 1298575"/>
                <a:gd name="connsiteY20" fmla="*/ 250825 h 1431925"/>
                <a:gd name="connsiteX21" fmla="*/ 1085850 w 1298575"/>
                <a:gd name="connsiteY21" fmla="*/ 663575 h 1431925"/>
                <a:gd name="connsiteX22" fmla="*/ 1162050 w 1298575"/>
                <a:gd name="connsiteY22" fmla="*/ 758825 h 1431925"/>
                <a:gd name="connsiteX23" fmla="*/ 1225550 w 1298575"/>
                <a:gd name="connsiteY23" fmla="*/ 787400 h 1431925"/>
                <a:gd name="connsiteX24" fmla="*/ 1270000 w 1298575"/>
                <a:gd name="connsiteY24" fmla="*/ 914400 h 1431925"/>
                <a:gd name="connsiteX25" fmla="*/ 1231900 w 1298575"/>
                <a:gd name="connsiteY25" fmla="*/ 977900 h 1431925"/>
                <a:gd name="connsiteX26" fmla="*/ 1241425 w 1298575"/>
                <a:gd name="connsiteY26" fmla="*/ 1139825 h 1431925"/>
                <a:gd name="connsiteX27" fmla="*/ 1298575 w 1298575"/>
                <a:gd name="connsiteY27" fmla="*/ 1311275 h 1431925"/>
                <a:gd name="connsiteX28" fmla="*/ 1212850 w 1298575"/>
                <a:gd name="connsiteY28" fmla="*/ 1143000 h 1431925"/>
                <a:gd name="connsiteX29" fmla="*/ 1209675 w 1298575"/>
                <a:gd name="connsiteY29" fmla="*/ 1000125 h 1431925"/>
                <a:gd name="connsiteX30" fmla="*/ 1238250 w 1298575"/>
                <a:gd name="connsiteY30" fmla="*/ 911225 h 1431925"/>
                <a:gd name="connsiteX31" fmla="*/ 1228725 w 1298575"/>
                <a:gd name="connsiteY31" fmla="*/ 812800 h 1431925"/>
                <a:gd name="connsiteX32" fmla="*/ 1206500 w 1298575"/>
                <a:gd name="connsiteY32" fmla="*/ 819150 h 1431925"/>
                <a:gd name="connsiteX33" fmla="*/ 1190625 w 1298575"/>
                <a:gd name="connsiteY33" fmla="*/ 946150 h 1431925"/>
                <a:gd name="connsiteX34" fmla="*/ 1177925 w 1298575"/>
                <a:gd name="connsiteY34" fmla="*/ 1003300 h 1431925"/>
                <a:gd name="connsiteX35" fmla="*/ 1155700 w 1298575"/>
                <a:gd name="connsiteY35" fmla="*/ 958850 h 1431925"/>
                <a:gd name="connsiteX36" fmla="*/ 1158875 w 1298575"/>
                <a:gd name="connsiteY36" fmla="*/ 869950 h 1431925"/>
                <a:gd name="connsiteX37" fmla="*/ 1152525 w 1298575"/>
                <a:gd name="connsiteY37" fmla="*/ 835025 h 1431925"/>
                <a:gd name="connsiteX38" fmla="*/ 1133475 w 1298575"/>
                <a:gd name="connsiteY38" fmla="*/ 806450 h 1431925"/>
                <a:gd name="connsiteX39" fmla="*/ 1108075 w 1298575"/>
                <a:gd name="connsiteY39" fmla="*/ 809625 h 1431925"/>
                <a:gd name="connsiteX40" fmla="*/ 1111250 w 1298575"/>
                <a:gd name="connsiteY40" fmla="*/ 742950 h 1431925"/>
                <a:gd name="connsiteX41" fmla="*/ 1117600 w 1298575"/>
                <a:gd name="connsiteY41" fmla="*/ 717550 h 1431925"/>
                <a:gd name="connsiteX42" fmla="*/ 1063625 w 1298575"/>
                <a:gd name="connsiteY42" fmla="*/ 688975 h 1431925"/>
                <a:gd name="connsiteX43" fmla="*/ 1127125 w 1298575"/>
                <a:gd name="connsiteY43" fmla="*/ 911225 h 1431925"/>
                <a:gd name="connsiteX44" fmla="*/ 1168400 w 1298575"/>
                <a:gd name="connsiteY44" fmla="*/ 1050925 h 1431925"/>
                <a:gd name="connsiteX45" fmla="*/ 1209675 w 1298575"/>
                <a:gd name="connsiteY45" fmla="*/ 1108075 h 1431925"/>
                <a:gd name="connsiteX46" fmla="*/ 1209675 w 1298575"/>
                <a:gd name="connsiteY46" fmla="*/ 1143000 h 1431925"/>
                <a:gd name="connsiteX47" fmla="*/ 1273175 w 1298575"/>
                <a:gd name="connsiteY47" fmla="*/ 1320800 h 1431925"/>
                <a:gd name="connsiteX48" fmla="*/ 1060450 w 1298575"/>
                <a:gd name="connsiteY48" fmla="*/ 1330325 h 1431925"/>
                <a:gd name="connsiteX49" fmla="*/ 1047750 w 1298575"/>
                <a:gd name="connsiteY49" fmla="*/ 1431925 h 1431925"/>
                <a:gd name="connsiteX50" fmla="*/ 898525 w 1298575"/>
                <a:gd name="connsiteY50" fmla="*/ 1428750 h 1431925"/>
                <a:gd name="connsiteX51" fmla="*/ 815975 w 1298575"/>
                <a:gd name="connsiteY51" fmla="*/ 1295400 h 1431925"/>
                <a:gd name="connsiteX52" fmla="*/ 781050 w 1298575"/>
                <a:gd name="connsiteY52" fmla="*/ 1282700 h 1431925"/>
                <a:gd name="connsiteX53" fmla="*/ 752475 w 1298575"/>
                <a:gd name="connsiteY53" fmla="*/ 1241425 h 1431925"/>
                <a:gd name="connsiteX54" fmla="*/ 723900 w 1298575"/>
                <a:gd name="connsiteY54" fmla="*/ 1200150 h 1431925"/>
                <a:gd name="connsiteX55" fmla="*/ 711200 w 1298575"/>
                <a:gd name="connsiteY55" fmla="*/ 1177925 h 1431925"/>
                <a:gd name="connsiteX56" fmla="*/ 746125 w 1298575"/>
                <a:gd name="connsiteY56" fmla="*/ 1136650 h 1431925"/>
                <a:gd name="connsiteX57" fmla="*/ 669925 w 1298575"/>
                <a:gd name="connsiteY57" fmla="*/ 1127125 h 1431925"/>
                <a:gd name="connsiteX58" fmla="*/ 669925 w 1298575"/>
                <a:gd name="connsiteY58" fmla="*/ 1098550 h 1431925"/>
                <a:gd name="connsiteX59" fmla="*/ 635000 w 1298575"/>
                <a:gd name="connsiteY59" fmla="*/ 1092200 h 1431925"/>
                <a:gd name="connsiteX60" fmla="*/ 625475 w 1298575"/>
                <a:gd name="connsiteY60" fmla="*/ 1012825 h 1431925"/>
                <a:gd name="connsiteX61" fmla="*/ 539750 w 1298575"/>
                <a:gd name="connsiteY61" fmla="*/ 1003300 h 1431925"/>
                <a:gd name="connsiteX62" fmla="*/ 546100 w 1298575"/>
                <a:gd name="connsiteY62" fmla="*/ 952500 h 1431925"/>
                <a:gd name="connsiteX63" fmla="*/ 479425 w 1298575"/>
                <a:gd name="connsiteY63" fmla="*/ 952500 h 1431925"/>
                <a:gd name="connsiteX64" fmla="*/ 444500 w 1298575"/>
                <a:gd name="connsiteY64" fmla="*/ 933450 h 1431925"/>
                <a:gd name="connsiteX65" fmla="*/ 431800 w 1298575"/>
                <a:gd name="connsiteY65" fmla="*/ 933450 h 1431925"/>
                <a:gd name="connsiteX66" fmla="*/ 428625 w 1298575"/>
                <a:gd name="connsiteY66" fmla="*/ 955675 h 1431925"/>
                <a:gd name="connsiteX67" fmla="*/ 361950 w 1298575"/>
                <a:gd name="connsiteY67" fmla="*/ 949325 h 1431925"/>
                <a:gd name="connsiteX68" fmla="*/ 361950 w 1298575"/>
                <a:gd name="connsiteY68" fmla="*/ 965200 h 1431925"/>
                <a:gd name="connsiteX69" fmla="*/ 314325 w 1298575"/>
                <a:gd name="connsiteY69" fmla="*/ 952500 h 1431925"/>
                <a:gd name="connsiteX70" fmla="*/ 307975 w 1298575"/>
                <a:gd name="connsiteY70" fmla="*/ 806450 h 1431925"/>
                <a:gd name="connsiteX71" fmla="*/ 276225 w 1298575"/>
                <a:gd name="connsiteY71" fmla="*/ 800100 h 1431925"/>
                <a:gd name="connsiteX72" fmla="*/ 254000 w 1298575"/>
                <a:gd name="connsiteY72" fmla="*/ 784225 h 1431925"/>
                <a:gd name="connsiteX73" fmla="*/ 215900 w 1298575"/>
                <a:gd name="connsiteY73" fmla="*/ 784225 h 1431925"/>
                <a:gd name="connsiteX74" fmla="*/ 171450 w 1298575"/>
                <a:gd name="connsiteY74" fmla="*/ 714375 h 1431925"/>
                <a:gd name="connsiteX75" fmla="*/ 180975 w 1298575"/>
                <a:gd name="connsiteY75" fmla="*/ 685800 h 1431925"/>
                <a:gd name="connsiteX76" fmla="*/ 225425 w 1298575"/>
                <a:gd name="connsiteY76" fmla="*/ 657225 h 1431925"/>
                <a:gd name="connsiteX77" fmla="*/ 228600 w 1298575"/>
                <a:gd name="connsiteY77" fmla="*/ 603250 h 1431925"/>
                <a:gd name="connsiteX78" fmla="*/ 98425 w 1298575"/>
                <a:gd name="connsiteY78" fmla="*/ 473075 h 1431925"/>
                <a:gd name="connsiteX79" fmla="*/ 79375 w 1298575"/>
                <a:gd name="connsiteY79" fmla="*/ 463550 h 1431925"/>
                <a:gd name="connsiteX80" fmla="*/ 82550 w 1298575"/>
                <a:gd name="connsiteY80" fmla="*/ 434975 h 1431925"/>
                <a:gd name="connsiteX81" fmla="*/ 3175 w 1298575"/>
                <a:gd name="connsiteY81" fmla="*/ 431800 h 1431925"/>
                <a:gd name="connsiteX82" fmla="*/ 0 w 1298575"/>
                <a:gd name="connsiteY82" fmla="*/ 311150 h 1431925"/>
                <a:gd name="connsiteX83" fmla="*/ 82550 w 1298575"/>
                <a:gd name="connsiteY83" fmla="*/ 307975 h 1431925"/>
                <a:gd name="connsiteX84" fmla="*/ 79375 w 1298575"/>
                <a:gd name="connsiteY84" fmla="*/ 114300 h 143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98575" h="1431925">
                  <a:moveTo>
                    <a:pt x="79375" y="114300"/>
                  </a:moveTo>
                  <a:lnTo>
                    <a:pt x="190500" y="114300"/>
                  </a:lnTo>
                  <a:lnTo>
                    <a:pt x="212725" y="152400"/>
                  </a:lnTo>
                  <a:lnTo>
                    <a:pt x="288925" y="152400"/>
                  </a:lnTo>
                  <a:lnTo>
                    <a:pt x="333375" y="104775"/>
                  </a:lnTo>
                  <a:lnTo>
                    <a:pt x="415925" y="101600"/>
                  </a:lnTo>
                  <a:lnTo>
                    <a:pt x="454025" y="133350"/>
                  </a:lnTo>
                  <a:lnTo>
                    <a:pt x="485775" y="155575"/>
                  </a:lnTo>
                  <a:lnTo>
                    <a:pt x="514350" y="206375"/>
                  </a:lnTo>
                  <a:lnTo>
                    <a:pt x="546100" y="206375"/>
                  </a:lnTo>
                  <a:lnTo>
                    <a:pt x="581025" y="234950"/>
                  </a:lnTo>
                  <a:lnTo>
                    <a:pt x="638175" y="212725"/>
                  </a:lnTo>
                  <a:lnTo>
                    <a:pt x="631825" y="120650"/>
                  </a:lnTo>
                  <a:lnTo>
                    <a:pt x="631825" y="53975"/>
                  </a:lnTo>
                  <a:lnTo>
                    <a:pt x="631825" y="28575"/>
                  </a:lnTo>
                  <a:lnTo>
                    <a:pt x="762000" y="22225"/>
                  </a:lnTo>
                  <a:lnTo>
                    <a:pt x="777875" y="12700"/>
                  </a:lnTo>
                  <a:lnTo>
                    <a:pt x="806450" y="0"/>
                  </a:lnTo>
                  <a:lnTo>
                    <a:pt x="850900" y="104775"/>
                  </a:lnTo>
                  <a:lnTo>
                    <a:pt x="892175" y="209550"/>
                  </a:lnTo>
                  <a:lnTo>
                    <a:pt x="898525" y="250825"/>
                  </a:lnTo>
                  <a:lnTo>
                    <a:pt x="1085850" y="663575"/>
                  </a:lnTo>
                  <a:lnTo>
                    <a:pt x="1162050" y="758825"/>
                  </a:lnTo>
                  <a:lnTo>
                    <a:pt x="1225550" y="787400"/>
                  </a:lnTo>
                  <a:lnTo>
                    <a:pt x="1270000" y="914400"/>
                  </a:lnTo>
                  <a:lnTo>
                    <a:pt x="1231900" y="977900"/>
                  </a:lnTo>
                  <a:lnTo>
                    <a:pt x="1241425" y="1139825"/>
                  </a:lnTo>
                  <a:lnTo>
                    <a:pt x="1298575" y="1311275"/>
                  </a:lnTo>
                  <a:lnTo>
                    <a:pt x="1212850" y="1143000"/>
                  </a:lnTo>
                  <a:cubicBezTo>
                    <a:pt x="1211792" y="1095375"/>
                    <a:pt x="1210733" y="1047750"/>
                    <a:pt x="1209675" y="1000125"/>
                  </a:cubicBezTo>
                  <a:lnTo>
                    <a:pt x="1238250" y="911225"/>
                  </a:lnTo>
                  <a:lnTo>
                    <a:pt x="1228725" y="812800"/>
                  </a:lnTo>
                  <a:lnTo>
                    <a:pt x="1206500" y="819150"/>
                  </a:lnTo>
                  <a:lnTo>
                    <a:pt x="1190625" y="946150"/>
                  </a:lnTo>
                  <a:lnTo>
                    <a:pt x="1177925" y="1003300"/>
                  </a:lnTo>
                  <a:lnTo>
                    <a:pt x="1155700" y="958850"/>
                  </a:lnTo>
                  <a:lnTo>
                    <a:pt x="1158875" y="869950"/>
                  </a:lnTo>
                  <a:lnTo>
                    <a:pt x="1152525" y="835025"/>
                  </a:lnTo>
                  <a:lnTo>
                    <a:pt x="1133475" y="806450"/>
                  </a:lnTo>
                  <a:lnTo>
                    <a:pt x="1108075" y="809625"/>
                  </a:lnTo>
                  <a:lnTo>
                    <a:pt x="1111250" y="742950"/>
                  </a:lnTo>
                  <a:lnTo>
                    <a:pt x="1117600" y="717550"/>
                  </a:lnTo>
                  <a:lnTo>
                    <a:pt x="1063625" y="688975"/>
                  </a:lnTo>
                  <a:lnTo>
                    <a:pt x="1127125" y="911225"/>
                  </a:lnTo>
                  <a:lnTo>
                    <a:pt x="1168400" y="1050925"/>
                  </a:lnTo>
                  <a:lnTo>
                    <a:pt x="1209675" y="1108075"/>
                  </a:lnTo>
                  <a:lnTo>
                    <a:pt x="1209675" y="1143000"/>
                  </a:lnTo>
                  <a:lnTo>
                    <a:pt x="1273175" y="1320800"/>
                  </a:lnTo>
                  <a:lnTo>
                    <a:pt x="1060450" y="1330325"/>
                  </a:lnTo>
                  <a:lnTo>
                    <a:pt x="1047750" y="1431925"/>
                  </a:lnTo>
                  <a:lnTo>
                    <a:pt x="898525" y="1428750"/>
                  </a:lnTo>
                  <a:lnTo>
                    <a:pt x="815975" y="1295400"/>
                  </a:lnTo>
                  <a:lnTo>
                    <a:pt x="781050" y="1282700"/>
                  </a:lnTo>
                  <a:lnTo>
                    <a:pt x="752475" y="1241425"/>
                  </a:lnTo>
                  <a:lnTo>
                    <a:pt x="723900" y="1200150"/>
                  </a:lnTo>
                  <a:lnTo>
                    <a:pt x="711200" y="1177925"/>
                  </a:lnTo>
                  <a:lnTo>
                    <a:pt x="746125" y="1136650"/>
                  </a:lnTo>
                  <a:lnTo>
                    <a:pt x="669925" y="1127125"/>
                  </a:lnTo>
                  <a:lnTo>
                    <a:pt x="669925" y="1098550"/>
                  </a:lnTo>
                  <a:lnTo>
                    <a:pt x="635000" y="1092200"/>
                  </a:lnTo>
                  <a:lnTo>
                    <a:pt x="625475" y="1012825"/>
                  </a:lnTo>
                  <a:lnTo>
                    <a:pt x="539750" y="1003300"/>
                  </a:lnTo>
                  <a:lnTo>
                    <a:pt x="546100" y="952500"/>
                  </a:lnTo>
                  <a:lnTo>
                    <a:pt x="479425" y="952500"/>
                  </a:lnTo>
                  <a:lnTo>
                    <a:pt x="444500" y="933450"/>
                  </a:lnTo>
                  <a:lnTo>
                    <a:pt x="431800" y="933450"/>
                  </a:lnTo>
                  <a:lnTo>
                    <a:pt x="428625" y="955675"/>
                  </a:lnTo>
                  <a:lnTo>
                    <a:pt x="361950" y="949325"/>
                  </a:lnTo>
                  <a:lnTo>
                    <a:pt x="361950" y="965200"/>
                  </a:lnTo>
                  <a:lnTo>
                    <a:pt x="314325" y="952500"/>
                  </a:lnTo>
                  <a:lnTo>
                    <a:pt x="307975" y="806450"/>
                  </a:lnTo>
                  <a:lnTo>
                    <a:pt x="276225" y="800100"/>
                  </a:lnTo>
                  <a:lnTo>
                    <a:pt x="254000" y="784225"/>
                  </a:lnTo>
                  <a:lnTo>
                    <a:pt x="215900" y="784225"/>
                  </a:lnTo>
                  <a:lnTo>
                    <a:pt x="171450" y="714375"/>
                  </a:lnTo>
                  <a:lnTo>
                    <a:pt x="180975" y="685800"/>
                  </a:lnTo>
                  <a:lnTo>
                    <a:pt x="225425" y="657225"/>
                  </a:lnTo>
                  <a:lnTo>
                    <a:pt x="228600" y="603250"/>
                  </a:lnTo>
                  <a:lnTo>
                    <a:pt x="98425" y="473075"/>
                  </a:lnTo>
                  <a:lnTo>
                    <a:pt x="79375" y="463550"/>
                  </a:lnTo>
                  <a:lnTo>
                    <a:pt x="82550" y="434975"/>
                  </a:lnTo>
                  <a:lnTo>
                    <a:pt x="3175" y="431800"/>
                  </a:lnTo>
                  <a:cubicBezTo>
                    <a:pt x="2117" y="391583"/>
                    <a:pt x="1058" y="351367"/>
                    <a:pt x="0" y="311150"/>
                  </a:cubicBezTo>
                  <a:lnTo>
                    <a:pt x="82550" y="307975"/>
                  </a:lnTo>
                  <a:cubicBezTo>
                    <a:pt x="81492" y="243417"/>
                    <a:pt x="80433" y="178858"/>
                    <a:pt x="79375" y="114300"/>
                  </a:cubicBezTo>
                  <a:close/>
                </a:path>
              </a:pathLst>
            </a:custGeom>
            <a:solidFill>
              <a:srgbClr val="ED7D31">
                <a:lumMod val="75000"/>
                <a:alpha val="62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52152AA-D1F9-4F32-AB8B-6013077A5203}"/>
                </a:ext>
              </a:extLst>
            </p:cNvPr>
            <p:cNvSpPr/>
            <p:nvPr/>
          </p:nvSpPr>
          <p:spPr>
            <a:xfrm>
              <a:off x="5534025" y="3800475"/>
              <a:ext cx="568325" cy="1349375"/>
            </a:xfrm>
            <a:custGeom>
              <a:avLst/>
              <a:gdLst>
                <a:gd name="connsiteX0" fmla="*/ 0 w 568325"/>
                <a:gd name="connsiteY0" fmla="*/ 9525 h 1349375"/>
                <a:gd name="connsiteX1" fmla="*/ 0 w 568325"/>
                <a:gd name="connsiteY1" fmla="*/ 117475 h 1349375"/>
                <a:gd name="connsiteX2" fmla="*/ 73025 w 568325"/>
                <a:gd name="connsiteY2" fmla="*/ 127000 h 1349375"/>
                <a:gd name="connsiteX3" fmla="*/ 88900 w 568325"/>
                <a:gd name="connsiteY3" fmla="*/ 200025 h 1349375"/>
                <a:gd name="connsiteX4" fmla="*/ 127000 w 568325"/>
                <a:gd name="connsiteY4" fmla="*/ 203200 h 1349375"/>
                <a:gd name="connsiteX5" fmla="*/ 139700 w 568325"/>
                <a:gd name="connsiteY5" fmla="*/ 495300 h 1349375"/>
                <a:gd name="connsiteX6" fmla="*/ 28575 w 568325"/>
                <a:gd name="connsiteY6" fmla="*/ 612775 h 1349375"/>
                <a:gd name="connsiteX7" fmla="*/ 22225 w 568325"/>
                <a:gd name="connsiteY7" fmla="*/ 1349375 h 1349375"/>
                <a:gd name="connsiteX8" fmla="*/ 523875 w 568325"/>
                <a:gd name="connsiteY8" fmla="*/ 1343025 h 1349375"/>
                <a:gd name="connsiteX9" fmla="*/ 542925 w 568325"/>
                <a:gd name="connsiteY9" fmla="*/ 1304925 h 1349375"/>
                <a:gd name="connsiteX10" fmla="*/ 558800 w 568325"/>
                <a:gd name="connsiteY10" fmla="*/ 1193800 h 1349375"/>
                <a:gd name="connsiteX11" fmla="*/ 552450 w 568325"/>
                <a:gd name="connsiteY11" fmla="*/ 1152525 h 1349375"/>
                <a:gd name="connsiteX12" fmla="*/ 558800 w 568325"/>
                <a:gd name="connsiteY12" fmla="*/ 1089025 h 1349375"/>
                <a:gd name="connsiteX13" fmla="*/ 536575 w 568325"/>
                <a:gd name="connsiteY13" fmla="*/ 1054100 h 1349375"/>
                <a:gd name="connsiteX14" fmla="*/ 546100 w 568325"/>
                <a:gd name="connsiteY14" fmla="*/ 1028700 h 1349375"/>
                <a:gd name="connsiteX15" fmla="*/ 558800 w 568325"/>
                <a:gd name="connsiteY15" fmla="*/ 927100 h 1349375"/>
                <a:gd name="connsiteX16" fmla="*/ 568325 w 568325"/>
                <a:gd name="connsiteY16" fmla="*/ 911225 h 1349375"/>
                <a:gd name="connsiteX17" fmla="*/ 542925 w 568325"/>
                <a:gd name="connsiteY17" fmla="*/ 711200 h 1349375"/>
                <a:gd name="connsiteX18" fmla="*/ 514350 w 568325"/>
                <a:gd name="connsiteY18" fmla="*/ 612775 h 1349375"/>
                <a:gd name="connsiteX19" fmla="*/ 460375 w 568325"/>
                <a:gd name="connsiteY19" fmla="*/ 539750 h 1349375"/>
                <a:gd name="connsiteX20" fmla="*/ 488950 w 568325"/>
                <a:gd name="connsiteY20" fmla="*/ 517525 h 1349375"/>
                <a:gd name="connsiteX21" fmla="*/ 441325 w 568325"/>
                <a:gd name="connsiteY21" fmla="*/ 438150 h 1349375"/>
                <a:gd name="connsiteX22" fmla="*/ 381000 w 568325"/>
                <a:gd name="connsiteY22" fmla="*/ 234950 h 1349375"/>
                <a:gd name="connsiteX23" fmla="*/ 269875 w 568325"/>
                <a:gd name="connsiteY23" fmla="*/ 0 h 1349375"/>
                <a:gd name="connsiteX24" fmla="*/ 0 w 568325"/>
                <a:gd name="connsiteY24" fmla="*/ 9525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8325" h="1349375">
                  <a:moveTo>
                    <a:pt x="0" y="9525"/>
                  </a:moveTo>
                  <a:lnTo>
                    <a:pt x="0" y="117475"/>
                  </a:lnTo>
                  <a:lnTo>
                    <a:pt x="73025" y="127000"/>
                  </a:lnTo>
                  <a:lnTo>
                    <a:pt x="88900" y="200025"/>
                  </a:lnTo>
                  <a:lnTo>
                    <a:pt x="127000" y="203200"/>
                  </a:lnTo>
                  <a:lnTo>
                    <a:pt x="139700" y="495300"/>
                  </a:lnTo>
                  <a:lnTo>
                    <a:pt x="28575" y="612775"/>
                  </a:lnTo>
                  <a:cubicBezTo>
                    <a:pt x="26458" y="858308"/>
                    <a:pt x="24342" y="1103842"/>
                    <a:pt x="22225" y="1349375"/>
                  </a:cubicBezTo>
                  <a:lnTo>
                    <a:pt x="523875" y="1343025"/>
                  </a:lnTo>
                  <a:lnTo>
                    <a:pt x="542925" y="1304925"/>
                  </a:lnTo>
                  <a:lnTo>
                    <a:pt x="558800" y="1193800"/>
                  </a:lnTo>
                  <a:lnTo>
                    <a:pt x="552450" y="1152525"/>
                  </a:lnTo>
                  <a:lnTo>
                    <a:pt x="558800" y="1089025"/>
                  </a:lnTo>
                  <a:lnTo>
                    <a:pt x="536575" y="1054100"/>
                  </a:lnTo>
                  <a:lnTo>
                    <a:pt x="546100" y="1028700"/>
                  </a:lnTo>
                  <a:lnTo>
                    <a:pt x="558800" y="927100"/>
                  </a:lnTo>
                  <a:lnTo>
                    <a:pt x="568325" y="911225"/>
                  </a:lnTo>
                  <a:lnTo>
                    <a:pt x="542925" y="711200"/>
                  </a:lnTo>
                  <a:lnTo>
                    <a:pt x="514350" y="612775"/>
                  </a:lnTo>
                  <a:lnTo>
                    <a:pt x="460375" y="539750"/>
                  </a:lnTo>
                  <a:lnTo>
                    <a:pt x="488950" y="517525"/>
                  </a:lnTo>
                  <a:lnTo>
                    <a:pt x="441325" y="438150"/>
                  </a:lnTo>
                  <a:lnTo>
                    <a:pt x="381000" y="234950"/>
                  </a:lnTo>
                  <a:lnTo>
                    <a:pt x="269875" y="0"/>
                  </a:lnTo>
                  <a:lnTo>
                    <a:pt x="0" y="9525"/>
                  </a:lnTo>
                  <a:close/>
                </a:path>
              </a:pathLst>
            </a:custGeom>
            <a:solidFill>
              <a:srgbClr val="70AD47">
                <a:alpha val="6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274295F1-3AFB-4418-81A2-E0DF922BB273}"/>
                </a:ext>
              </a:extLst>
            </p:cNvPr>
            <p:cNvSpPr/>
            <p:nvPr/>
          </p:nvSpPr>
          <p:spPr>
            <a:xfrm>
              <a:off x="4014788" y="2819400"/>
              <a:ext cx="509587" cy="1083469"/>
            </a:xfrm>
            <a:custGeom>
              <a:avLst/>
              <a:gdLst>
                <a:gd name="connsiteX0" fmla="*/ 97631 w 509587"/>
                <a:gd name="connsiteY0" fmla="*/ 2381 h 1083469"/>
                <a:gd name="connsiteX1" fmla="*/ 216693 w 509587"/>
                <a:gd name="connsiteY1" fmla="*/ 9525 h 1083469"/>
                <a:gd name="connsiteX2" fmla="*/ 288131 w 509587"/>
                <a:gd name="connsiteY2" fmla="*/ 0 h 1083469"/>
                <a:gd name="connsiteX3" fmla="*/ 280987 w 509587"/>
                <a:gd name="connsiteY3" fmla="*/ 26194 h 1083469"/>
                <a:gd name="connsiteX4" fmla="*/ 321468 w 509587"/>
                <a:gd name="connsiteY4" fmla="*/ 38100 h 1083469"/>
                <a:gd name="connsiteX5" fmla="*/ 421481 w 509587"/>
                <a:gd name="connsiteY5" fmla="*/ 171450 h 1083469"/>
                <a:gd name="connsiteX6" fmla="*/ 423862 w 509587"/>
                <a:gd name="connsiteY6" fmla="*/ 216694 h 1083469"/>
                <a:gd name="connsiteX7" fmla="*/ 402431 w 509587"/>
                <a:gd name="connsiteY7" fmla="*/ 242888 h 1083469"/>
                <a:gd name="connsiteX8" fmla="*/ 373856 w 509587"/>
                <a:gd name="connsiteY8" fmla="*/ 290513 h 1083469"/>
                <a:gd name="connsiteX9" fmla="*/ 416718 w 509587"/>
                <a:gd name="connsiteY9" fmla="*/ 359569 h 1083469"/>
                <a:gd name="connsiteX10" fmla="*/ 452437 w 509587"/>
                <a:gd name="connsiteY10" fmla="*/ 347663 h 1083469"/>
                <a:gd name="connsiteX11" fmla="*/ 483393 w 509587"/>
                <a:gd name="connsiteY11" fmla="*/ 378619 h 1083469"/>
                <a:gd name="connsiteX12" fmla="*/ 500062 w 509587"/>
                <a:gd name="connsiteY12" fmla="*/ 373856 h 1083469"/>
                <a:gd name="connsiteX13" fmla="*/ 509587 w 509587"/>
                <a:gd name="connsiteY13" fmla="*/ 385763 h 1083469"/>
                <a:gd name="connsiteX14" fmla="*/ 509587 w 509587"/>
                <a:gd name="connsiteY14" fmla="*/ 411956 h 1083469"/>
                <a:gd name="connsiteX15" fmla="*/ 509587 w 509587"/>
                <a:gd name="connsiteY15" fmla="*/ 569119 h 1083469"/>
                <a:gd name="connsiteX16" fmla="*/ 478631 w 509587"/>
                <a:gd name="connsiteY16" fmla="*/ 578644 h 1083469"/>
                <a:gd name="connsiteX17" fmla="*/ 488156 w 509587"/>
                <a:gd name="connsiteY17" fmla="*/ 633413 h 1083469"/>
                <a:gd name="connsiteX18" fmla="*/ 509587 w 509587"/>
                <a:gd name="connsiteY18" fmla="*/ 633413 h 1083469"/>
                <a:gd name="connsiteX19" fmla="*/ 504825 w 509587"/>
                <a:gd name="connsiteY19" fmla="*/ 1012031 h 1083469"/>
                <a:gd name="connsiteX20" fmla="*/ 242887 w 509587"/>
                <a:gd name="connsiteY20" fmla="*/ 1023938 h 1083469"/>
                <a:gd name="connsiteX21" fmla="*/ 283368 w 509587"/>
                <a:gd name="connsiteY21" fmla="*/ 945356 h 1083469"/>
                <a:gd name="connsiteX22" fmla="*/ 250031 w 509587"/>
                <a:gd name="connsiteY22" fmla="*/ 890588 h 1083469"/>
                <a:gd name="connsiteX23" fmla="*/ 230981 w 509587"/>
                <a:gd name="connsiteY23" fmla="*/ 909638 h 1083469"/>
                <a:gd name="connsiteX24" fmla="*/ 230981 w 509587"/>
                <a:gd name="connsiteY24" fmla="*/ 945356 h 1083469"/>
                <a:gd name="connsiteX25" fmla="*/ 230981 w 509587"/>
                <a:gd name="connsiteY25" fmla="*/ 959644 h 1083469"/>
                <a:gd name="connsiteX26" fmla="*/ 211931 w 509587"/>
                <a:gd name="connsiteY26" fmla="*/ 952500 h 1083469"/>
                <a:gd name="connsiteX27" fmla="*/ 200025 w 509587"/>
                <a:gd name="connsiteY27" fmla="*/ 952500 h 1083469"/>
                <a:gd name="connsiteX28" fmla="*/ 192881 w 509587"/>
                <a:gd name="connsiteY28" fmla="*/ 928688 h 1083469"/>
                <a:gd name="connsiteX29" fmla="*/ 197643 w 509587"/>
                <a:gd name="connsiteY29" fmla="*/ 876300 h 1083469"/>
                <a:gd name="connsiteX30" fmla="*/ 176212 w 509587"/>
                <a:gd name="connsiteY30" fmla="*/ 862013 h 1083469"/>
                <a:gd name="connsiteX31" fmla="*/ 157162 w 509587"/>
                <a:gd name="connsiteY31" fmla="*/ 859631 h 1083469"/>
                <a:gd name="connsiteX32" fmla="*/ 142875 w 509587"/>
                <a:gd name="connsiteY32" fmla="*/ 835819 h 1083469"/>
                <a:gd name="connsiteX33" fmla="*/ 109537 w 509587"/>
                <a:gd name="connsiteY33" fmla="*/ 831056 h 1083469"/>
                <a:gd name="connsiteX34" fmla="*/ 90487 w 509587"/>
                <a:gd name="connsiteY34" fmla="*/ 866775 h 1083469"/>
                <a:gd name="connsiteX35" fmla="*/ 152400 w 509587"/>
                <a:gd name="connsiteY35" fmla="*/ 931069 h 1083469"/>
                <a:gd name="connsiteX36" fmla="*/ 142875 w 509587"/>
                <a:gd name="connsiteY36" fmla="*/ 969169 h 1083469"/>
                <a:gd name="connsiteX37" fmla="*/ 133350 w 509587"/>
                <a:gd name="connsiteY37" fmla="*/ 1042988 h 1083469"/>
                <a:gd name="connsiteX38" fmla="*/ 102393 w 509587"/>
                <a:gd name="connsiteY38" fmla="*/ 1045369 h 1083469"/>
                <a:gd name="connsiteX39" fmla="*/ 57150 w 509587"/>
                <a:gd name="connsiteY39" fmla="*/ 1019175 h 1083469"/>
                <a:gd name="connsiteX40" fmla="*/ 69056 w 509587"/>
                <a:gd name="connsiteY40" fmla="*/ 1083469 h 1083469"/>
                <a:gd name="connsiteX41" fmla="*/ 2381 w 509587"/>
                <a:gd name="connsiteY41" fmla="*/ 938213 h 1083469"/>
                <a:gd name="connsiteX42" fmla="*/ 0 w 509587"/>
                <a:gd name="connsiteY42" fmla="*/ 871538 h 1083469"/>
                <a:gd name="connsiteX43" fmla="*/ 7143 w 509587"/>
                <a:gd name="connsiteY43" fmla="*/ 885825 h 1083469"/>
                <a:gd name="connsiteX44" fmla="*/ 35718 w 509587"/>
                <a:gd name="connsiteY44" fmla="*/ 797719 h 1083469"/>
                <a:gd name="connsiteX45" fmla="*/ 26193 w 509587"/>
                <a:gd name="connsiteY45" fmla="*/ 719138 h 1083469"/>
                <a:gd name="connsiteX46" fmla="*/ 30956 w 509587"/>
                <a:gd name="connsiteY46" fmla="*/ 690563 h 1083469"/>
                <a:gd name="connsiteX47" fmla="*/ 52387 w 509587"/>
                <a:gd name="connsiteY47" fmla="*/ 669131 h 1083469"/>
                <a:gd name="connsiteX48" fmla="*/ 57150 w 509587"/>
                <a:gd name="connsiteY48" fmla="*/ 633413 h 1083469"/>
                <a:gd name="connsiteX49" fmla="*/ 90487 w 509587"/>
                <a:gd name="connsiteY49" fmla="*/ 526256 h 1083469"/>
                <a:gd name="connsiteX50" fmla="*/ 121443 w 509587"/>
                <a:gd name="connsiteY50" fmla="*/ 419100 h 1083469"/>
                <a:gd name="connsiteX51" fmla="*/ 119062 w 509587"/>
                <a:gd name="connsiteY51" fmla="*/ 345281 h 1083469"/>
                <a:gd name="connsiteX52" fmla="*/ 128587 w 509587"/>
                <a:gd name="connsiteY52" fmla="*/ 316706 h 1083469"/>
                <a:gd name="connsiteX53" fmla="*/ 114300 w 509587"/>
                <a:gd name="connsiteY53" fmla="*/ 300038 h 1083469"/>
                <a:gd name="connsiteX54" fmla="*/ 76200 w 509587"/>
                <a:gd name="connsiteY54" fmla="*/ 219075 h 1083469"/>
                <a:gd name="connsiteX55" fmla="*/ 102393 w 509587"/>
                <a:gd name="connsiteY55" fmla="*/ 192881 h 1083469"/>
                <a:gd name="connsiteX56" fmla="*/ 111918 w 509587"/>
                <a:gd name="connsiteY56" fmla="*/ 207169 h 1083469"/>
                <a:gd name="connsiteX57" fmla="*/ 121443 w 509587"/>
                <a:gd name="connsiteY57" fmla="*/ 178594 h 1083469"/>
                <a:gd name="connsiteX58" fmla="*/ 61912 w 509587"/>
                <a:gd name="connsiteY58" fmla="*/ 102394 h 1083469"/>
                <a:gd name="connsiteX59" fmla="*/ 57150 w 509587"/>
                <a:gd name="connsiteY59" fmla="*/ 61913 h 1083469"/>
                <a:gd name="connsiteX60" fmla="*/ 97631 w 509587"/>
                <a:gd name="connsiteY60" fmla="*/ 2381 h 108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9587" h="1083469">
                  <a:moveTo>
                    <a:pt x="97631" y="2381"/>
                  </a:moveTo>
                  <a:lnTo>
                    <a:pt x="216693" y="9525"/>
                  </a:lnTo>
                  <a:lnTo>
                    <a:pt x="288131" y="0"/>
                  </a:lnTo>
                  <a:lnTo>
                    <a:pt x="280987" y="26194"/>
                  </a:lnTo>
                  <a:lnTo>
                    <a:pt x="321468" y="38100"/>
                  </a:lnTo>
                  <a:lnTo>
                    <a:pt x="421481" y="171450"/>
                  </a:lnTo>
                  <a:lnTo>
                    <a:pt x="423862" y="216694"/>
                  </a:lnTo>
                  <a:lnTo>
                    <a:pt x="402431" y="242888"/>
                  </a:lnTo>
                  <a:lnTo>
                    <a:pt x="373856" y="290513"/>
                  </a:lnTo>
                  <a:lnTo>
                    <a:pt x="416718" y="359569"/>
                  </a:lnTo>
                  <a:lnTo>
                    <a:pt x="452437" y="347663"/>
                  </a:lnTo>
                  <a:lnTo>
                    <a:pt x="483393" y="378619"/>
                  </a:lnTo>
                  <a:lnTo>
                    <a:pt x="500062" y="373856"/>
                  </a:lnTo>
                  <a:lnTo>
                    <a:pt x="509587" y="385763"/>
                  </a:lnTo>
                  <a:lnTo>
                    <a:pt x="509587" y="411956"/>
                  </a:lnTo>
                  <a:lnTo>
                    <a:pt x="509587" y="569119"/>
                  </a:lnTo>
                  <a:lnTo>
                    <a:pt x="478631" y="578644"/>
                  </a:lnTo>
                  <a:lnTo>
                    <a:pt x="488156" y="633413"/>
                  </a:lnTo>
                  <a:lnTo>
                    <a:pt x="509587" y="633413"/>
                  </a:lnTo>
                  <a:cubicBezTo>
                    <a:pt x="508000" y="759619"/>
                    <a:pt x="506412" y="885825"/>
                    <a:pt x="504825" y="1012031"/>
                  </a:cubicBezTo>
                  <a:lnTo>
                    <a:pt x="242887" y="1023938"/>
                  </a:lnTo>
                  <a:lnTo>
                    <a:pt x="283368" y="945356"/>
                  </a:lnTo>
                  <a:lnTo>
                    <a:pt x="250031" y="890588"/>
                  </a:lnTo>
                  <a:lnTo>
                    <a:pt x="230981" y="909638"/>
                  </a:lnTo>
                  <a:lnTo>
                    <a:pt x="230981" y="945356"/>
                  </a:lnTo>
                  <a:lnTo>
                    <a:pt x="230981" y="959644"/>
                  </a:lnTo>
                  <a:lnTo>
                    <a:pt x="211931" y="952500"/>
                  </a:lnTo>
                  <a:lnTo>
                    <a:pt x="200025" y="952500"/>
                  </a:lnTo>
                  <a:lnTo>
                    <a:pt x="192881" y="928688"/>
                  </a:lnTo>
                  <a:lnTo>
                    <a:pt x="197643" y="876300"/>
                  </a:lnTo>
                  <a:lnTo>
                    <a:pt x="176212" y="862013"/>
                  </a:lnTo>
                  <a:lnTo>
                    <a:pt x="157162" y="859631"/>
                  </a:lnTo>
                  <a:lnTo>
                    <a:pt x="142875" y="835819"/>
                  </a:lnTo>
                  <a:lnTo>
                    <a:pt x="109537" y="831056"/>
                  </a:lnTo>
                  <a:lnTo>
                    <a:pt x="90487" y="866775"/>
                  </a:lnTo>
                  <a:lnTo>
                    <a:pt x="152400" y="931069"/>
                  </a:lnTo>
                  <a:lnTo>
                    <a:pt x="142875" y="969169"/>
                  </a:lnTo>
                  <a:lnTo>
                    <a:pt x="133350" y="1042988"/>
                  </a:lnTo>
                  <a:lnTo>
                    <a:pt x="102393" y="1045369"/>
                  </a:lnTo>
                  <a:lnTo>
                    <a:pt x="57150" y="1019175"/>
                  </a:lnTo>
                  <a:lnTo>
                    <a:pt x="69056" y="1083469"/>
                  </a:lnTo>
                  <a:lnTo>
                    <a:pt x="2381" y="938213"/>
                  </a:lnTo>
                  <a:cubicBezTo>
                    <a:pt x="1587" y="915988"/>
                    <a:pt x="794" y="893763"/>
                    <a:pt x="0" y="871538"/>
                  </a:cubicBezTo>
                  <a:lnTo>
                    <a:pt x="7143" y="885825"/>
                  </a:lnTo>
                  <a:lnTo>
                    <a:pt x="35718" y="797719"/>
                  </a:lnTo>
                  <a:lnTo>
                    <a:pt x="26193" y="719138"/>
                  </a:lnTo>
                  <a:lnTo>
                    <a:pt x="30956" y="690563"/>
                  </a:lnTo>
                  <a:lnTo>
                    <a:pt x="52387" y="669131"/>
                  </a:lnTo>
                  <a:lnTo>
                    <a:pt x="57150" y="633413"/>
                  </a:lnTo>
                  <a:lnTo>
                    <a:pt x="90487" y="526256"/>
                  </a:lnTo>
                  <a:lnTo>
                    <a:pt x="121443" y="419100"/>
                  </a:lnTo>
                  <a:cubicBezTo>
                    <a:pt x="120649" y="394494"/>
                    <a:pt x="119856" y="369887"/>
                    <a:pt x="119062" y="345281"/>
                  </a:cubicBezTo>
                  <a:lnTo>
                    <a:pt x="128587" y="316706"/>
                  </a:lnTo>
                  <a:lnTo>
                    <a:pt x="114300" y="300038"/>
                  </a:lnTo>
                  <a:lnTo>
                    <a:pt x="76200" y="219075"/>
                  </a:lnTo>
                  <a:lnTo>
                    <a:pt x="102393" y="192881"/>
                  </a:lnTo>
                  <a:lnTo>
                    <a:pt x="111918" y="207169"/>
                  </a:lnTo>
                  <a:lnTo>
                    <a:pt x="121443" y="178594"/>
                  </a:lnTo>
                  <a:lnTo>
                    <a:pt x="61912" y="102394"/>
                  </a:lnTo>
                  <a:lnTo>
                    <a:pt x="57150" y="61913"/>
                  </a:lnTo>
                  <a:lnTo>
                    <a:pt x="97631" y="2381"/>
                  </a:lnTo>
                  <a:close/>
                </a:path>
              </a:pathLst>
            </a:custGeom>
            <a:solidFill>
              <a:srgbClr val="5B9BD5">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788E144-079C-4132-91AE-3F5A944A4DA0}"/>
                </a:ext>
              </a:extLst>
            </p:cNvPr>
            <p:cNvSpPr/>
            <p:nvPr/>
          </p:nvSpPr>
          <p:spPr>
            <a:xfrm>
              <a:off x="5000625" y="5238750"/>
              <a:ext cx="1066800" cy="711200"/>
            </a:xfrm>
            <a:custGeom>
              <a:avLst/>
              <a:gdLst>
                <a:gd name="connsiteX0" fmla="*/ 536575 w 1066800"/>
                <a:gd name="connsiteY0" fmla="*/ 114300 h 711200"/>
                <a:gd name="connsiteX1" fmla="*/ 539750 w 1066800"/>
                <a:gd name="connsiteY1" fmla="*/ 0 h 711200"/>
                <a:gd name="connsiteX2" fmla="*/ 1066800 w 1066800"/>
                <a:gd name="connsiteY2" fmla="*/ 0 h 711200"/>
                <a:gd name="connsiteX3" fmla="*/ 1060450 w 1066800"/>
                <a:gd name="connsiteY3" fmla="*/ 101600 h 711200"/>
                <a:gd name="connsiteX4" fmla="*/ 1041400 w 1066800"/>
                <a:gd name="connsiteY4" fmla="*/ 314325 h 711200"/>
                <a:gd name="connsiteX5" fmla="*/ 1038225 w 1066800"/>
                <a:gd name="connsiteY5" fmla="*/ 171450 h 711200"/>
                <a:gd name="connsiteX6" fmla="*/ 1000125 w 1066800"/>
                <a:gd name="connsiteY6" fmla="*/ 250825 h 711200"/>
                <a:gd name="connsiteX7" fmla="*/ 971550 w 1066800"/>
                <a:gd name="connsiteY7" fmla="*/ 276225 h 711200"/>
                <a:gd name="connsiteX8" fmla="*/ 962025 w 1066800"/>
                <a:gd name="connsiteY8" fmla="*/ 342900 h 711200"/>
                <a:gd name="connsiteX9" fmla="*/ 927100 w 1066800"/>
                <a:gd name="connsiteY9" fmla="*/ 352425 h 711200"/>
                <a:gd name="connsiteX10" fmla="*/ 927100 w 1066800"/>
                <a:gd name="connsiteY10" fmla="*/ 504825 h 711200"/>
                <a:gd name="connsiteX11" fmla="*/ 885825 w 1066800"/>
                <a:gd name="connsiteY11" fmla="*/ 596900 h 711200"/>
                <a:gd name="connsiteX12" fmla="*/ 749300 w 1066800"/>
                <a:gd name="connsiteY12" fmla="*/ 641350 h 711200"/>
                <a:gd name="connsiteX13" fmla="*/ 739775 w 1066800"/>
                <a:gd name="connsiteY13" fmla="*/ 676275 h 711200"/>
                <a:gd name="connsiteX14" fmla="*/ 714375 w 1066800"/>
                <a:gd name="connsiteY14" fmla="*/ 688975 h 711200"/>
                <a:gd name="connsiteX15" fmla="*/ 688975 w 1066800"/>
                <a:gd name="connsiteY15" fmla="*/ 673100 h 711200"/>
                <a:gd name="connsiteX16" fmla="*/ 660400 w 1066800"/>
                <a:gd name="connsiteY16" fmla="*/ 685800 h 711200"/>
                <a:gd name="connsiteX17" fmla="*/ 568325 w 1066800"/>
                <a:gd name="connsiteY17" fmla="*/ 682625 h 711200"/>
                <a:gd name="connsiteX18" fmla="*/ 514350 w 1066800"/>
                <a:gd name="connsiteY18" fmla="*/ 708025 h 711200"/>
                <a:gd name="connsiteX19" fmla="*/ 469900 w 1066800"/>
                <a:gd name="connsiteY19" fmla="*/ 711200 h 711200"/>
                <a:gd name="connsiteX20" fmla="*/ 425450 w 1066800"/>
                <a:gd name="connsiteY20" fmla="*/ 708025 h 711200"/>
                <a:gd name="connsiteX21" fmla="*/ 371475 w 1066800"/>
                <a:gd name="connsiteY21" fmla="*/ 635000 h 711200"/>
                <a:gd name="connsiteX22" fmla="*/ 377825 w 1066800"/>
                <a:gd name="connsiteY22" fmla="*/ 558800 h 711200"/>
                <a:gd name="connsiteX23" fmla="*/ 400050 w 1066800"/>
                <a:gd name="connsiteY23" fmla="*/ 552450 h 711200"/>
                <a:gd name="connsiteX24" fmla="*/ 419100 w 1066800"/>
                <a:gd name="connsiteY24" fmla="*/ 584200 h 711200"/>
                <a:gd name="connsiteX25" fmla="*/ 444500 w 1066800"/>
                <a:gd name="connsiteY25" fmla="*/ 574675 h 711200"/>
                <a:gd name="connsiteX26" fmla="*/ 463550 w 1066800"/>
                <a:gd name="connsiteY26" fmla="*/ 609600 h 711200"/>
                <a:gd name="connsiteX27" fmla="*/ 485775 w 1066800"/>
                <a:gd name="connsiteY27" fmla="*/ 600075 h 711200"/>
                <a:gd name="connsiteX28" fmla="*/ 511175 w 1066800"/>
                <a:gd name="connsiteY28" fmla="*/ 638175 h 711200"/>
                <a:gd name="connsiteX29" fmla="*/ 542925 w 1066800"/>
                <a:gd name="connsiteY29" fmla="*/ 612775 h 711200"/>
                <a:gd name="connsiteX30" fmla="*/ 508000 w 1066800"/>
                <a:gd name="connsiteY30" fmla="*/ 584200 h 711200"/>
                <a:gd name="connsiteX31" fmla="*/ 476250 w 1066800"/>
                <a:gd name="connsiteY31" fmla="*/ 561975 h 711200"/>
                <a:gd name="connsiteX32" fmla="*/ 428625 w 1066800"/>
                <a:gd name="connsiteY32" fmla="*/ 539750 h 711200"/>
                <a:gd name="connsiteX33" fmla="*/ 393700 w 1066800"/>
                <a:gd name="connsiteY33" fmla="*/ 539750 h 711200"/>
                <a:gd name="connsiteX34" fmla="*/ 377825 w 1066800"/>
                <a:gd name="connsiteY34" fmla="*/ 466725 h 711200"/>
                <a:gd name="connsiteX35" fmla="*/ 361950 w 1066800"/>
                <a:gd name="connsiteY35" fmla="*/ 454025 h 711200"/>
                <a:gd name="connsiteX36" fmla="*/ 349250 w 1066800"/>
                <a:gd name="connsiteY36" fmla="*/ 419100 h 711200"/>
                <a:gd name="connsiteX37" fmla="*/ 358775 w 1066800"/>
                <a:gd name="connsiteY37" fmla="*/ 406400 h 711200"/>
                <a:gd name="connsiteX38" fmla="*/ 342900 w 1066800"/>
                <a:gd name="connsiteY38" fmla="*/ 393700 h 711200"/>
                <a:gd name="connsiteX39" fmla="*/ 292100 w 1066800"/>
                <a:gd name="connsiteY39" fmla="*/ 301625 h 711200"/>
                <a:gd name="connsiteX40" fmla="*/ 254000 w 1066800"/>
                <a:gd name="connsiteY40" fmla="*/ 279400 h 711200"/>
                <a:gd name="connsiteX41" fmla="*/ 254000 w 1066800"/>
                <a:gd name="connsiteY41" fmla="*/ 250825 h 711200"/>
                <a:gd name="connsiteX42" fmla="*/ 231775 w 1066800"/>
                <a:gd name="connsiteY42" fmla="*/ 231775 h 711200"/>
                <a:gd name="connsiteX43" fmla="*/ 241300 w 1066800"/>
                <a:gd name="connsiteY43" fmla="*/ 219075 h 711200"/>
                <a:gd name="connsiteX44" fmla="*/ 263525 w 1066800"/>
                <a:gd name="connsiteY44" fmla="*/ 228600 h 711200"/>
                <a:gd name="connsiteX45" fmla="*/ 295275 w 1066800"/>
                <a:gd name="connsiteY45" fmla="*/ 219075 h 711200"/>
                <a:gd name="connsiteX46" fmla="*/ 282575 w 1066800"/>
                <a:gd name="connsiteY46" fmla="*/ 263525 h 711200"/>
                <a:gd name="connsiteX47" fmla="*/ 298450 w 1066800"/>
                <a:gd name="connsiteY47" fmla="*/ 292100 h 711200"/>
                <a:gd name="connsiteX48" fmla="*/ 336550 w 1066800"/>
                <a:gd name="connsiteY48" fmla="*/ 282575 h 711200"/>
                <a:gd name="connsiteX49" fmla="*/ 355600 w 1066800"/>
                <a:gd name="connsiteY49" fmla="*/ 301625 h 711200"/>
                <a:gd name="connsiteX50" fmla="*/ 358775 w 1066800"/>
                <a:gd name="connsiteY50" fmla="*/ 273050 h 711200"/>
                <a:gd name="connsiteX51" fmla="*/ 301625 w 1066800"/>
                <a:gd name="connsiteY51" fmla="*/ 234950 h 711200"/>
                <a:gd name="connsiteX52" fmla="*/ 247650 w 1066800"/>
                <a:gd name="connsiteY52" fmla="*/ 193675 h 711200"/>
                <a:gd name="connsiteX53" fmla="*/ 209550 w 1066800"/>
                <a:gd name="connsiteY53" fmla="*/ 184150 h 711200"/>
                <a:gd name="connsiteX54" fmla="*/ 187325 w 1066800"/>
                <a:gd name="connsiteY54" fmla="*/ 180975 h 711200"/>
                <a:gd name="connsiteX55" fmla="*/ 184150 w 1066800"/>
                <a:gd name="connsiteY55" fmla="*/ 203200 h 711200"/>
                <a:gd name="connsiteX56" fmla="*/ 130175 w 1066800"/>
                <a:gd name="connsiteY56" fmla="*/ 187325 h 711200"/>
                <a:gd name="connsiteX57" fmla="*/ 95250 w 1066800"/>
                <a:gd name="connsiteY57" fmla="*/ 155575 h 711200"/>
                <a:gd name="connsiteX58" fmla="*/ 57150 w 1066800"/>
                <a:gd name="connsiteY58" fmla="*/ 149225 h 711200"/>
                <a:gd name="connsiteX59" fmla="*/ 44450 w 1066800"/>
                <a:gd name="connsiteY59" fmla="*/ 165100 h 711200"/>
                <a:gd name="connsiteX60" fmla="*/ 34925 w 1066800"/>
                <a:gd name="connsiteY60" fmla="*/ 187325 h 711200"/>
                <a:gd name="connsiteX61" fmla="*/ 0 w 1066800"/>
                <a:gd name="connsiteY61" fmla="*/ 120650 h 711200"/>
                <a:gd name="connsiteX62" fmla="*/ 536575 w 1066800"/>
                <a:gd name="connsiteY62" fmla="*/ 1143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66800" h="711200">
                  <a:moveTo>
                    <a:pt x="536575" y="114300"/>
                  </a:moveTo>
                  <a:cubicBezTo>
                    <a:pt x="537633" y="76200"/>
                    <a:pt x="538692" y="38100"/>
                    <a:pt x="539750" y="0"/>
                  </a:cubicBezTo>
                  <a:lnTo>
                    <a:pt x="1066800" y="0"/>
                  </a:lnTo>
                  <a:lnTo>
                    <a:pt x="1060450" y="101600"/>
                  </a:lnTo>
                  <a:lnTo>
                    <a:pt x="1041400" y="314325"/>
                  </a:lnTo>
                  <a:cubicBezTo>
                    <a:pt x="1040342" y="266700"/>
                    <a:pt x="1039283" y="219075"/>
                    <a:pt x="1038225" y="171450"/>
                  </a:cubicBezTo>
                  <a:lnTo>
                    <a:pt x="1000125" y="250825"/>
                  </a:lnTo>
                  <a:lnTo>
                    <a:pt x="971550" y="276225"/>
                  </a:lnTo>
                  <a:lnTo>
                    <a:pt x="962025" y="342900"/>
                  </a:lnTo>
                  <a:lnTo>
                    <a:pt x="927100" y="352425"/>
                  </a:lnTo>
                  <a:lnTo>
                    <a:pt x="927100" y="504825"/>
                  </a:lnTo>
                  <a:lnTo>
                    <a:pt x="885825" y="596900"/>
                  </a:lnTo>
                  <a:lnTo>
                    <a:pt x="749300" y="641350"/>
                  </a:lnTo>
                  <a:lnTo>
                    <a:pt x="739775" y="676275"/>
                  </a:lnTo>
                  <a:lnTo>
                    <a:pt x="714375" y="688975"/>
                  </a:lnTo>
                  <a:lnTo>
                    <a:pt x="688975" y="673100"/>
                  </a:lnTo>
                  <a:lnTo>
                    <a:pt x="660400" y="685800"/>
                  </a:lnTo>
                  <a:lnTo>
                    <a:pt x="568325" y="682625"/>
                  </a:lnTo>
                  <a:lnTo>
                    <a:pt x="514350" y="708025"/>
                  </a:lnTo>
                  <a:lnTo>
                    <a:pt x="469900" y="711200"/>
                  </a:lnTo>
                  <a:lnTo>
                    <a:pt x="425450" y="708025"/>
                  </a:lnTo>
                  <a:lnTo>
                    <a:pt x="371475" y="635000"/>
                  </a:lnTo>
                  <a:lnTo>
                    <a:pt x="377825" y="558800"/>
                  </a:lnTo>
                  <a:lnTo>
                    <a:pt x="400050" y="552450"/>
                  </a:lnTo>
                  <a:lnTo>
                    <a:pt x="419100" y="584200"/>
                  </a:lnTo>
                  <a:lnTo>
                    <a:pt x="444500" y="574675"/>
                  </a:lnTo>
                  <a:lnTo>
                    <a:pt x="463550" y="609600"/>
                  </a:lnTo>
                  <a:lnTo>
                    <a:pt x="485775" y="600075"/>
                  </a:lnTo>
                  <a:lnTo>
                    <a:pt x="511175" y="638175"/>
                  </a:lnTo>
                  <a:lnTo>
                    <a:pt x="542925" y="612775"/>
                  </a:lnTo>
                  <a:lnTo>
                    <a:pt x="508000" y="584200"/>
                  </a:lnTo>
                  <a:lnTo>
                    <a:pt x="476250" y="561975"/>
                  </a:lnTo>
                  <a:lnTo>
                    <a:pt x="428625" y="539750"/>
                  </a:lnTo>
                  <a:lnTo>
                    <a:pt x="393700" y="539750"/>
                  </a:lnTo>
                  <a:lnTo>
                    <a:pt x="377825" y="466725"/>
                  </a:lnTo>
                  <a:lnTo>
                    <a:pt x="361950" y="454025"/>
                  </a:lnTo>
                  <a:lnTo>
                    <a:pt x="349250" y="419100"/>
                  </a:lnTo>
                  <a:lnTo>
                    <a:pt x="358775" y="406400"/>
                  </a:lnTo>
                  <a:lnTo>
                    <a:pt x="342900" y="393700"/>
                  </a:lnTo>
                  <a:lnTo>
                    <a:pt x="292100" y="301625"/>
                  </a:lnTo>
                  <a:lnTo>
                    <a:pt x="254000" y="279400"/>
                  </a:lnTo>
                  <a:lnTo>
                    <a:pt x="254000" y="250825"/>
                  </a:lnTo>
                  <a:lnTo>
                    <a:pt x="231775" y="231775"/>
                  </a:lnTo>
                  <a:lnTo>
                    <a:pt x="241300" y="219075"/>
                  </a:lnTo>
                  <a:lnTo>
                    <a:pt x="263525" y="228600"/>
                  </a:lnTo>
                  <a:lnTo>
                    <a:pt x="295275" y="219075"/>
                  </a:lnTo>
                  <a:lnTo>
                    <a:pt x="282575" y="263525"/>
                  </a:lnTo>
                  <a:lnTo>
                    <a:pt x="298450" y="292100"/>
                  </a:lnTo>
                  <a:lnTo>
                    <a:pt x="336550" y="282575"/>
                  </a:lnTo>
                  <a:lnTo>
                    <a:pt x="355600" y="301625"/>
                  </a:lnTo>
                  <a:lnTo>
                    <a:pt x="358775" y="273050"/>
                  </a:lnTo>
                  <a:lnTo>
                    <a:pt x="301625" y="234950"/>
                  </a:lnTo>
                  <a:lnTo>
                    <a:pt x="247650" y="193675"/>
                  </a:lnTo>
                  <a:lnTo>
                    <a:pt x="209550" y="184150"/>
                  </a:lnTo>
                  <a:lnTo>
                    <a:pt x="187325" y="180975"/>
                  </a:lnTo>
                  <a:lnTo>
                    <a:pt x="184150" y="203200"/>
                  </a:lnTo>
                  <a:lnTo>
                    <a:pt x="130175" y="187325"/>
                  </a:lnTo>
                  <a:lnTo>
                    <a:pt x="95250" y="155575"/>
                  </a:lnTo>
                  <a:lnTo>
                    <a:pt x="57150" y="149225"/>
                  </a:lnTo>
                  <a:lnTo>
                    <a:pt x="44450" y="165100"/>
                  </a:lnTo>
                  <a:lnTo>
                    <a:pt x="34925" y="187325"/>
                  </a:lnTo>
                  <a:lnTo>
                    <a:pt x="0" y="120650"/>
                  </a:lnTo>
                  <a:lnTo>
                    <a:pt x="536575" y="114300"/>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A171361B-1136-4DB9-93A3-02CA129F33FD}"/>
                </a:ext>
              </a:extLst>
            </p:cNvPr>
            <p:cNvSpPr/>
            <p:nvPr/>
          </p:nvSpPr>
          <p:spPr>
            <a:xfrm>
              <a:off x="5708650" y="5654675"/>
              <a:ext cx="317500" cy="460375"/>
            </a:xfrm>
            <a:custGeom>
              <a:avLst/>
              <a:gdLst>
                <a:gd name="connsiteX0" fmla="*/ 317500 w 317500"/>
                <a:gd name="connsiteY0" fmla="*/ 0 h 460375"/>
                <a:gd name="connsiteX1" fmla="*/ 298450 w 317500"/>
                <a:gd name="connsiteY1" fmla="*/ 88900 h 460375"/>
                <a:gd name="connsiteX2" fmla="*/ 273050 w 317500"/>
                <a:gd name="connsiteY2" fmla="*/ 114300 h 460375"/>
                <a:gd name="connsiteX3" fmla="*/ 234950 w 317500"/>
                <a:gd name="connsiteY3" fmla="*/ 190500 h 460375"/>
                <a:gd name="connsiteX4" fmla="*/ 203200 w 317500"/>
                <a:gd name="connsiteY4" fmla="*/ 250825 h 460375"/>
                <a:gd name="connsiteX5" fmla="*/ 174625 w 317500"/>
                <a:gd name="connsiteY5" fmla="*/ 292100 h 460375"/>
                <a:gd name="connsiteX6" fmla="*/ 82550 w 317500"/>
                <a:gd name="connsiteY6" fmla="*/ 400050 h 460375"/>
                <a:gd name="connsiteX7" fmla="*/ 0 w 317500"/>
                <a:gd name="connsiteY7" fmla="*/ 460375 h 460375"/>
                <a:gd name="connsiteX8" fmla="*/ 73025 w 317500"/>
                <a:gd name="connsiteY8" fmla="*/ 381000 h 460375"/>
                <a:gd name="connsiteX9" fmla="*/ 139700 w 317500"/>
                <a:gd name="connsiteY9" fmla="*/ 301625 h 460375"/>
                <a:gd name="connsiteX10" fmla="*/ 184150 w 317500"/>
                <a:gd name="connsiteY10" fmla="*/ 257175 h 460375"/>
                <a:gd name="connsiteX11" fmla="*/ 184150 w 317500"/>
                <a:gd name="connsiteY11" fmla="*/ 238125 h 460375"/>
                <a:gd name="connsiteX12" fmla="*/ 206375 w 317500"/>
                <a:gd name="connsiteY12" fmla="*/ 225425 h 460375"/>
                <a:gd name="connsiteX13" fmla="*/ 193675 w 317500"/>
                <a:gd name="connsiteY13" fmla="*/ 177800 h 460375"/>
                <a:gd name="connsiteX14" fmla="*/ 263525 w 317500"/>
                <a:gd name="connsiteY14" fmla="*/ 114300 h 460375"/>
                <a:gd name="connsiteX15" fmla="*/ 317500 w 317500"/>
                <a:gd name="connsiteY15" fmla="*/ 0 h 4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460375">
                  <a:moveTo>
                    <a:pt x="317500" y="0"/>
                  </a:moveTo>
                  <a:lnTo>
                    <a:pt x="298450" y="88900"/>
                  </a:lnTo>
                  <a:lnTo>
                    <a:pt x="273050" y="114300"/>
                  </a:lnTo>
                  <a:lnTo>
                    <a:pt x="234950" y="190500"/>
                  </a:lnTo>
                  <a:lnTo>
                    <a:pt x="203200" y="250825"/>
                  </a:lnTo>
                  <a:lnTo>
                    <a:pt x="174625" y="292100"/>
                  </a:lnTo>
                  <a:lnTo>
                    <a:pt x="82550" y="400050"/>
                  </a:lnTo>
                  <a:lnTo>
                    <a:pt x="0" y="460375"/>
                  </a:lnTo>
                  <a:lnTo>
                    <a:pt x="73025" y="381000"/>
                  </a:lnTo>
                  <a:lnTo>
                    <a:pt x="139700" y="301625"/>
                  </a:lnTo>
                  <a:lnTo>
                    <a:pt x="184150" y="257175"/>
                  </a:lnTo>
                  <a:lnTo>
                    <a:pt x="184150" y="238125"/>
                  </a:lnTo>
                  <a:lnTo>
                    <a:pt x="206375" y="225425"/>
                  </a:lnTo>
                  <a:lnTo>
                    <a:pt x="193675" y="177800"/>
                  </a:lnTo>
                  <a:lnTo>
                    <a:pt x="263525" y="114300"/>
                  </a:lnTo>
                  <a:lnTo>
                    <a:pt x="317500" y="0"/>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C4E9062-D1DE-4BFD-AAD8-97C984730993}"/>
                </a:ext>
              </a:extLst>
            </p:cNvPr>
            <p:cNvSpPr/>
            <p:nvPr/>
          </p:nvSpPr>
          <p:spPr>
            <a:xfrm>
              <a:off x="4937125" y="6223000"/>
              <a:ext cx="323850" cy="158750"/>
            </a:xfrm>
            <a:custGeom>
              <a:avLst/>
              <a:gdLst>
                <a:gd name="connsiteX0" fmla="*/ 244475 w 323850"/>
                <a:gd name="connsiteY0" fmla="*/ 0 h 158750"/>
                <a:gd name="connsiteX1" fmla="*/ 0 w 323850"/>
                <a:gd name="connsiteY1" fmla="*/ 133350 h 158750"/>
                <a:gd name="connsiteX2" fmla="*/ 12700 w 323850"/>
                <a:gd name="connsiteY2" fmla="*/ 158750 h 158750"/>
                <a:gd name="connsiteX3" fmla="*/ 215900 w 323850"/>
                <a:gd name="connsiteY3" fmla="*/ 69850 h 158750"/>
                <a:gd name="connsiteX4" fmla="*/ 311150 w 323850"/>
                <a:gd name="connsiteY4" fmla="*/ 88900 h 158750"/>
                <a:gd name="connsiteX5" fmla="*/ 323850 w 323850"/>
                <a:gd name="connsiteY5" fmla="*/ 66675 h 158750"/>
                <a:gd name="connsiteX6" fmla="*/ 295275 w 323850"/>
                <a:gd name="connsiteY6" fmla="*/ 15875 h 158750"/>
                <a:gd name="connsiteX7" fmla="*/ 244475 w 323850"/>
                <a:gd name="connsiteY7" fmla="*/ 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8750">
                  <a:moveTo>
                    <a:pt x="244475" y="0"/>
                  </a:moveTo>
                  <a:lnTo>
                    <a:pt x="0" y="133350"/>
                  </a:lnTo>
                  <a:lnTo>
                    <a:pt x="12700" y="158750"/>
                  </a:lnTo>
                  <a:lnTo>
                    <a:pt x="215900" y="69850"/>
                  </a:lnTo>
                  <a:lnTo>
                    <a:pt x="311150" y="88900"/>
                  </a:lnTo>
                  <a:lnTo>
                    <a:pt x="323850" y="66675"/>
                  </a:lnTo>
                  <a:lnTo>
                    <a:pt x="295275" y="15875"/>
                  </a:lnTo>
                  <a:lnTo>
                    <a:pt x="244475" y="0"/>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9B3E044-B846-4BA1-BE08-41FB75A959CC}"/>
                </a:ext>
              </a:extLst>
            </p:cNvPr>
            <p:cNvSpPr/>
            <p:nvPr/>
          </p:nvSpPr>
          <p:spPr>
            <a:xfrm>
              <a:off x="5562600" y="6115050"/>
              <a:ext cx="142875" cy="53975"/>
            </a:xfrm>
            <a:custGeom>
              <a:avLst/>
              <a:gdLst>
                <a:gd name="connsiteX0" fmla="*/ 0 w 142875"/>
                <a:gd name="connsiteY0" fmla="*/ 53975 h 53975"/>
                <a:gd name="connsiteX1" fmla="*/ 142875 w 142875"/>
                <a:gd name="connsiteY1" fmla="*/ 31750 h 53975"/>
                <a:gd name="connsiteX2" fmla="*/ 111125 w 142875"/>
                <a:gd name="connsiteY2" fmla="*/ 0 h 53975"/>
                <a:gd name="connsiteX3" fmla="*/ 0 w 142875"/>
                <a:gd name="connsiteY3" fmla="*/ 53975 h 53975"/>
              </a:gdLst>
              <a:ahLst/>
              <a:cxnLst>
                <a:cxn ang="0">
                  <a:pos x="connsiteX0" y="connsiteY0"/>
                </a:cxn>
                <a:cxn ang="0">
                  <a:pos x="connsiteX1" y="connsiteY1"/>
                </a:cxn>
                <a:cxn ang="0">
                  <a:pos x="connsiteX2" y="connsiteY2"/>
                </a:cxn>
                <a:cxn ang="0">
                  <a:pos x="connsiteX3" y="connsiteY3"/>
                </a:cxn>
              </a:cxnLst>
              <a:rect l="l" t="t" r="r" b="b"/>
              <a:pathLst>
                <a:path w="142875" h="53975">
                  <a:moveTo>
                    <a:pt x="0" y="53975"/>
                  </a:moveTo>
                  <a:lnTo>
                    <a:pt x="142875" y="31750"/>
                  </a:lnTo>
                  <a:lnTo>
                    <a:pt x="111125" y="0"/>
                  </a:lnTo>
                  <a:lnTo>
                    <a:pt x="0" y="53975"/>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34F00A2-5BAE-4FE4-BDFD-A98D1CF7B865}"/>
                </a:ext>
              </a:extLst>
            </p:cNvPr>
            <p:cNvSpPr/>
            <p:nvPr/>
          </p:nvSpPr>
          <p:spPr>
            <a:xfrm>
              <a:off x="5394325" y="6194425"/>
              <a:ext cx="133350" cy="98425"/>
            </a:xfrm>
            <a:custGeom>
              <a:avLst/>
              <a:gdLst>
                <a:gd name="connsiteX0" fmla="*/ 0 w 133350"/>
                <a:gd name="connsiteY0" fmla="*/ 57150 h 98425"/>
                <a:gd name="connsiteX1" fmla="*/ 31750 w 133350"/>
                <a:gd name="connsiteY1" fmla="*/ 98425 h 98425"/>
                <a:gd name="connsiteX2" fmla="*/ 133350 w 133350"/>
                <a:gd name="connsiteY2" fmla="*/ 34925 h 98425"/>
                <a:gd name="connsiteX3" fmla="*/ 127000 w 133350"/>
                <a:gd name="connsiteY3" fmla="*/ 0 h 98425"/>
                <a:gd name="connsiteX4" fmla="*/ 0 w 133350"/>
                <a:gd name="connsiteY4" fmla="*/ 57150 h 9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98425">
                  <a:moveTo>
                    <a:pt x="0" y="57150"/>
                  </a:moveTo>
                  <a:lnTo>
                    <a:pt x="31750" y="98425"/>
                  </a:lnTo>
                  <a:lnTo>
                    <a:pt x="133350" y="34925"/>
                  </a:lnTo>
                  <a:lnTo>
                    <a:pt x="127000" y="0"/>
                  </a:lnTo>
                  <a:lnTo>
                    <a:pt x="0" y="57150"/>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C953E9F9-14BD-442E-B166-8BB78D688CA3}"/>
              </a:ext>
            </a:extLst>
          </p:cNvPr>
          <p:cNvSpPr txBox="1"/>
          <p:nvPr/>
        </p:nvSpPr>
        <p:spPr>
          <a:xfrm>
            <a:off x="5685369" y="3065296"/>
            <a:ext cx="6094520" cy="1877437"/>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chemeClr val="accent6">
                    <a:lumMod val="50000"/>
                  </a:schemeClr>
                </a:solidFill>
                <a:effectLst/>
                <a:uLnTx/>
                <a:uFillTx/>
                <a:latin typeface="Tahoma" panose="020B0604030504040204" pitchFamily="34" charset="0"/>
                <a:ea typeface="+mn-ea"/>
                <a:cs typeface="Tahoma" panose="020B0604030504040204" pitchFamily="34" charset="0"/>
              </a:rPr>
              <a:t>Darren Lucas, P.E. (Section Leader)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70AD47"/>
                </a:solidFill>
                <a:effectLst/>
                <a:uLnTx/>
                <a:uFillTx/>
                <a:latin typeface="Tahoma" panose="020B0604030504040204" pitchFamily="34" charset="0"/>
                <a:ea typeface="+mn-ea"/>
                <a:cs typeface="Tahoma" panose="020B0604030504040204" pitchFamily="34" charset="0"/>
              </a:rPr>
              <a:t>Alex Randell, P.E. (Districts 1, 3, &amp; 4)</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5B9BD5"/>
                </a:solidFill>
                <a:effectLst/>
                <a:uLnTx/>
                <a:uFillTx/>
                <a:latin typeface="Tahoma" panose="020B0604030504040204" pitchFamily="34" charset="0"/>
                <a:ea typeface="+mn-ea"/>
                <a:cs typeface="Tahoma" panose="020B0604030504040204" pitchFamily="34" charset="0"/>
              </a:rPr>
              <a:t>Jim Johnstone, P.E. (Districts 2, 5 &amp; 7)</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400" b="1" dirty="0">
                <a:solidFill>
                  <a:srgbClr val="FF0000"/>
                </a:solidFill>
                <a:latin typeface="Tahoma" panose="020B0604030504040204" pitchFamily="34" charset="0"/>
                <a:cs typeface="Tahoma" panose="020B0604030504040204" pitchFamily="34" charset="0"/>
              </a:rPr>
              <a:t>Ton Tu, P.E. (Districts 6 &amp; Turnpike)</a:t>
            </a:r>
            <a:endParaRPr kumimoji="0" lang="en-US" alt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srgbClr val="70AD47"/>
              </a:solidFill>
              <a:effectLst/>
              <a:uLnTx/>
              <a:uFillTx/>
              <a:latin typeface="Tahoma" panose="020B0604030504040204" pitchFamily="34" charset="0"/>
              <a:ea typeface="+mn-ea"/>
              <a:cs typeface="Tahoma" panose="020B0604030504040204" pitchFamily="34" charset="0"/>
            </a:endParaRPr>
          </a:p>
        </p:txBody>
      </p:sp>
      <p:sp>
        <p:nvSpPr>
          <p:cNvPr id="6" name="Rectangle 5">
            <a:extLst>
              <a:ext uri="{FF2B5EF4-FFF2-40B4-BE49-F238E27FC236}">
                <a16:creationId xmlns:a16="http://schemas.microsoft.com/office/drawing/2014/main" id="{6FD8962C-F512-4C3D-AE6E-D1EE912F0E84}"/>
              </a:ext>
            </a:extLst>
          </p:cNvPr>
          <p:cNvSpPr/>
          <p:nvPr/>
        </p:nvSpPr>
        <p:spPr>
          <a:xfrm>
            <a:off x="5712291" y="3063103"/>
            <a:ext cx="6019085" cy="1634104"/>
          </a:xfrm>
          <a:prstGeom prst="rect">
            <a:avLst/>
          </a:prstGeom>
          <a:solidFill>
            <a:schemeClr val="bg1">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3258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898A9-3A73-7750-5DAB-B8D1EF266205}"/>
              </a:ext>
            </a:extLst>
          </p:cNvPr>
          <p:cNvSpPr>
            <a:spLocks noGrp="1"/>
          </p:cNvSpPr>
          <p:nvPr>
            <p:ph type="title"/>
          </p:nvPr>
        </p:nvSpPr>
        <p:spPr>
          <a:xfrm>
            <a:off x="219958" y="333866"/>
            <a:ext cx="11591041" cy="448559"/>
          </a:xfrm>
        </p:spPr>
        <p:txBody>
          <a:bodyPr/>
          <a:lstStyle/>
          <a:p>
            <a:r>
              <a:rPr lang="en-US" sz="4000" dirty="0">
                <a:solidFill>
                  <a:schemeClr val="bg1"/>
                </a:solidFill>
              </a:rPr>
              <a:t>Maintenance Office</a:t>
            </a:r>
            <a:endParaRPr lang="en-US" sz="4000" dirty="0"/>
          </a:p>
        </p:txBody>
      </p:sp>
      <p:grpSp>
        <p:nvGrpSpPr>
          <p:cNvPr id="6" name="Group 5">
            <a:extLst>
              <a:ext uri="{FF2B5EF4-FFF2-40B4-BE49-F238E27FC236}">
                <a16:creationId xmlns:a16="http://schemas.microsoft.com/office/drawing/2014/main" id="{01D347A5-A8D2-BDDC-B88C-7DDB779D5034}"/>
              </a:ext>
            </a:extLst>
          </p:cNvPr>
          <p:cNvGrpSpPr/>
          <p:nvPr/>
        </p:nvGrpSpPr>
        <p:grpSpPr>
          <a:xfrm>
            <a:off x="3625674" y="2146420"/>
            <a:ext cx="3708932" cy="3797471"/>
            <a:chOff x="958371" y="1208015"/>
            <a:chExt cx="5208194" cy="5226341"/>
          </a:xfrm>
        </p:grpSpPr>
        <p:pic>
          <p:nvPicPr>
            <p:cNvPr id="7" name="Picture 2" descr="Districts">
              <a:extLst>
                <a:ext uri="{FF2B5EF4-FFF2-40B4-BE49-F238E27FC236}">
                  <a16:creationId xmlns:a16="http://schemas.microsoft.com/office/drawing/2014/main" id="{076300A1-66CC-7729-BEB7-0DC56EE76D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371" y="1208015"/>
              <a:ext cx="5208194" cy="5226341"/>
            </a:xfrm>
            <a:prstGeom prst="rect">
              <a:avLst/>
            </a:prstGeom>
            <a:solidFill>
              <a:srgbClr val="5B9BD5">
                <a:lumMod val="75000"/>
              </a:srgbClr>
            </a:solidFill>
          </p:spPr>
        </p:pic>
        <p:sp>
          <p:nvSpPr>
            <p:cNvPr id="8" name="Freeform: Shape 7">
              <a:extLst>
                <a:ext uri="{FF2B5EF4-FFF2-40B4-BE49-F238E27FC236}">
                  <a16:creationId xmlns:a16="http://schemas.microsoft.com/office/drawing/2014/main" id="{24BE6496-9137-D929-4B9E-37C1703112C6}"/>
                </a:ext>
              </a:extLst>
            </p:cNvPr>
            <p:cNvSpPr/>
            <p:nvPr/>
          </p:nvSpPr>
          <p:spPr>
            <a:xfrm>
              <a:off x="1016000" y="1216025"/>
              <a:ext cx="2438400" cy="1098550"/>
            </a:xfrm>
            <a:custGeom>
              <a:avLst/>
              <a:gdLst>
                <a:gd name="connsiteX0" fmla="*/ 3175 w 2438400"/>
                <a:gd name="connsiteY0" fmla="*/ 0 h 1098550"/>
                <a:gd name="connsiteX1" fmla="*/ 1622425 w 2438400"/>
                <a:gd name="connsiteY1" fmla="*/ 57150 h 1098550"/>
                <a:gd name="connsiteX2" fmla="*/ 1631950 w 2438400"/>
                <a:gd name="connsiteY2" fmla="*/ 88900 h 1098550"/>
                <a:gd name="connsiteX3" fmla="*/ 1654175 w 2438400"/>
                <a:gd name="connsiteY3" fmla="*/ 139700 h 1098550"/>
                <a:gd name="connsiteX4" fmla="*/ 1676400 w 2438400"/>
                <a:gd name="connsiteY4" fmla="*/ 222250 h 1098550"/>
                <a:gd name="connsiteX5" fmla="*/ 1689100 w 2438400"/>
                <a:gd name="connsiteY5" fmla="*/ 257175 h 1098550"/>
                <a:gd name="connsiteX6" fmla="*/ 1711325 w 2438400"/>
                <a:gd name="connsiteY6" fmla="*/ 276225 h 1098550"/>
                <a:gd name="connsiteX7" fmla="*/ 2438400 w 2438400"/>
                <a:gd name="connsiteY7" fmla="*/ 323850 h 1098550"/>
                <a:gd name="connsiteX8" fmla="*/ 2362200 w 2438400"/>
                <a:gd name="connsiteY8" fmla="*/ 384175 h 1098550"/>
                <a:gd name="connsiteX9" fmla="*/ 2327275 w 2438400"/>
                <a:gd name="connsiteY9" fmla="*/ 482600 h 1098550"/>
                <a:gd name="connsiteX10" fmla="*/ 2308225 w 2438400"/>
                <a:gd name="connsiteY10" fmla="*/ 498475 h 1098550"/>
                <a:gd name="connsiteX11" fmla="*/ 2327275 w 2438400"/>
                <a:gd name="connsiteY11" fmla="*/ 527050 h 1098550"/>
                <a:gd name="connsiteX12" fmla="*/ 2263775 w 2438400"/>
                <a:gd name="connsiteY12" fmla="*/ 546100 h 1098550"/>
                <a:gd name="connsiteX13" fmla="*/ 2225675 w 2438400"/>
                <a:gd name="connsiteY13" fmla="*/ 615950 h 1098550"/>
                <a:gd name="connsiteX14" fmla="*/ 2206625 w 2438400"/>
                <a:gd name="connsiteY14" fmla="*/ 638175 h 1098550"/>
                <a:gd name="connsiteX15" fmla="*/ 2197100 w 2438400"/>
                <a:gd name="connsiteY15" fmla="*/ 666750 h 1098550"/>
                <a:gd name="connsiteX16" fmla="*/ 2124075 w 2438400"/>
                <a:gd name="connsiteY16" fmla="*/ 730250 h 1098550"/>
                <a:gd name="connsiteX17" fmla="*/ 2057400 w 2438400"/>
                <a:gd name="connsiteY17" fmla="*/ 768350 h 1098550"/>
                <a:gd name="connsiteX18" fmla="*/ 2012950 w 2438400"/>
                <a:gd name="connsiteY18" fmla="*/ 876300 h 1098550"/>
                <a:gd name="connsiteX19" fmla="*/ 1644650 w 2438400"/>
                <a:gd name="connsiteY19" fmla="*/ 990600 h 1098550"/>
                <a:gd name="connsiteX20" fmla="*/ 1631950 w 2438400"/>
                <a:gd name="connsiteY20" fmla="*/ 968375 h 1098550"/>
                <a:gd name="connsiteX21" fmla="*/ 1555750 w 2438400"/>
                <a:gd name="connsiteY21" fmla="*/ 1000125 h 1098550"/>
                <a:gd name="connsiteX22" fmla="*/ 1552575 w 2438400"/>
                <a:gd name="connsiteY22" fmla="*/ 1028700 h 1098550"/>
                <a:gd name="connsiteX23" fmla="*/ 1587500 w 2438400"/>
                <a:gd name="connsiteY23" fmla="*/ 1066800 h 1098550"/>
                <a:gd name="connsiteX24" fmla="*/ 1790700 w 2438400"/>
                <a:gd name="connsiteY24" fmla="*/ 968375 h 1098550"/>
                <a:gd name="connsiteX25" fmla="*/ 1603375 w 2438400"/>
                <a:gd name="connsiteY25" fmla="*/ 1098550 h 1098550"/>
                <a:gd name="connsiteX26" fmla="*/ 1511300 w 2438400"/>
                <a:gd name="connsiteY26" fmla="*/ 1060450 h 1098550"/>
                <a:gd name="connsiteX27" fmla="*/ 1466850 w 2438400"/>
                <a:gd name="connsiteY27" fmla="*/ 1025525 h 1098550"/>
                <a:gd name="connsiteX28" fmla="*/ 1368425 w 2438400"/>
                <a:gd name="connsiteY28" fmla="*/ 1028700 h 1098550"/>
                <a:gd name="connsiteX29" fmla="*/ 1343025 w 2438400"/>
                <a:gd name="connsiteY29" fmla="*/ 885825 h 1098550"/>
                <a:gd name="connsiteX30" fmla="*/ 1358900 w 2438400"/>
                <a:gd name="connsiteY30" fmla="*/ 892175 h 1098550"/>
                <a:gd name="connsiteX31" fmla="*/ 1377950 w 2438400"/>
                <a:gd name="connsiteY31" fmla="*/ 1012825 h 1098550"/>
                <a:gd name="connsiteX32" fmla="*/ 1422400 w 2438400"/>
                <a:gd name="connsiteY32" fmla="*/ 927100 h 1098550"/>
                <a:gd name="connsiteX33" fmla="*/ 1377950 w 2438400"/>
                <a:gd name="connsiteY33" fmla="*/ 863600 h 1098550"/>
                <a:gd name="connsiteX34" fmla="*/ 1285875 w 2438400"/>
                <a:gd name="connsiteY34" fmla="*/ 815975 h 1098550"/>
                <a:gd name="connsiteX35" fmla="*/ 1231900 w 2438400"/>
                <a:gd name="connsiteY35" fmla="*/ 739775 h 1098550"/>
                <a:gd name="connsiteX36" fmla="*/ 968375 w 2438400"/>
                <a:gd name="connsiteY36" fmla="*/ 581025 h 1098550"/>
                <a:gd name="connsiteX37" fmla="*/ 819150 w 2438400"/>
                <a:gd name="connsiteY37" fmla="*/ 530225 h 1098550"/>
                <a:gd name="connsiteX38" fmla="*/ 666750 w 2438400"/>
                <a:gd name="connsiteY38" fmla="*/ 488950 h 1098550"/>
                <a:gd name="connsiteX39" fmla="*/ 733425 w 2438400"/>
                <a:gd name="connsiteY39" fmla="*/ 469900 h 1098550"/>
                <a:gd name="connsiteX40" fmla="*/ 774700 w 2438400"/>
                <a:gd name="connsiteY40" fmla="*/ 492125 h 1098550"/>
                <a:gd name="connsiteX41" fmla="*/ 793750 w 2438400"/>
                <a:gd name="connsiteY41" fmla="*/ 454025 h 1098550"/>
                <a:gd name="connsiteX42" fmla="*/ 825500 w 2438400"/>
                <a:gd name="connsiteY42" fmla="*/ 488950 h 1098550"/>
                <a:gd name="connsiteX43" fmla="*/ 828675 w 2438400"/>
                <a:gd name="connsiteY43" fmla="*/ 457200 h 1098550"/>
                <a:gd name="connsiteX44" fmla="*/ 863600 w 2438400"/>
                <a:gd name="connsiteY44" fmla="*/ 441325 h 1098550"/>
                <a:gd name="connsiteX45" fmla="*/ 765175 w 2438400"/>
                <a:gd name="connsiteY45" fmla="*/ 438150 h 1098550"/>
                <a:gd name="connsiteX46" fmla="*/ 695325 w 2438400"/>
                <a:gd name="connsiteY46" fmla="*/ 438150 h 1098550"/>
                <a:gd name="connsiteX47" fmla="*/ 628650 w 2438400"/>
                <a:gd name="connsiteY47" fmla="*/ 454025 h 1098550"/>
                <a:gd name="connsiteX48" fmla="*/ 631825 w 2438400"/>
                <a:gd name="connsiteY48" fmla="*/ 473075 h 1098550"/>
                <a:gd name="connsiteX49" fmla="*/ 219075 w 2438400"/>
                <a:gd name="connsiteY49" fmla="*/ 488950 h 1098550"/>
                <a:gd name="connsiteX50" fmla="*/ 393700 w 2438400"/>
                <a:gd name="connsiteY50" fmla="*/ 428625 h 1098550"/>
                <a:gd name="connsiteX51" fmla="*/ 355600 w 2438400"/>
                <a:gd name="connsiteY51" fmla="*/ 390525 h 1098550"/>
                <a:gd name="connsiteX52" fmla="*/ 304800 w 2438400"/>
                <a:gd name="connsiteY52" fmla="*/ 438150 h 1098550"/>
                <a:gd name="connsiteX53" fmla="*/ 273050 w 2438400"/>
                <a:gd name="connsiteY53" fmla="*/ 425450 h 1098550"/>
                <a:gd name="connsiteX54" fmla="*/ 206375 w 2438400"/>
                <a:gd name="connsiteY54" fmla="*/ 460375 h 1098550"/>
                <a:gd name="connsiteX55" fmla="*/ 187325 w 2438400"/>
                <a:gd name="connsiteY55" fmla="*/ 492125 h 1098550"/>
                <a:gd name="connsiteX56" fmla="*/ 28575 w 2438400"/>
                <a:gd name="connsiteY56" fmla="*/ 523875 h 1098550"/>
                <a:gd name="connsiteX57" fmla="*/ 50800 w 2438400"/>
                <a:gd name="connsiteY57" fmla="*/ 488950 h 1098550"/>
                <a:gd name="connsiteX58" fmla="*/ 111125 w 2438400"/>
                <a:gd name="connsiteY58" fmla="*/ 434975 h 1098550"/>
                <a:gd name="connsiteX59" fmla="*/ 82550 w 2438400"/>
                <a:gd name="connsiteY59" fmla="*/ 381000 h 1098550"/>
                <a:gd name="connsiteX60" fmla="*/ 95250 w 2438400"/>
                <a:gd name="connsiteY60" fmla="*/ 330200 h 1098550"/>
                <a:gd name="connsiteX61" fmla="*/ 120650 w 2438400"/>
                <a:gd name="connsiteY61" fmla="*/ 288925 h 1098550"/>
                <a:gd name="connsiteX62" fmla="*/ 92075 w 2438400"/>
                <a:gd name="connsiteY62" fmla="*/ 241300 h 1098550"/>
                <a:gd name="connsiteX63" fmla="*/ 0 w 2438400"/>
                <a:gd name="connsiteY63" fmla="*/ 130175 h 1098550"/>
                <a:gd name="connsiteX64" fmla="*/ 3175 w 2438400"/>
                <a:gd name="connsiteY64" fmla="*/ 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38400" h="1098550">
                  <a:moveTo>
                    <a:pt x="3175" y="0"/>
                  </a:moveTo>
                  <a:lnTo>
                    <a:pt x="1622425" y="57150"/>
                  </a:lnTo>
                  <a:lnTo>
                    <a:pt x="1631950" y="88900"/>
                  </a:lnTo>
                  <a:lnTo>
                    <a:pt x="1654175" y="139700"/>
                  </a:lnTo>
                  <a:lnTo>
                    <a:pt x="1676400" y="222250"/>
                  </a:lnTo>
                  <a:lnTo>
                    <a:pt x="1689100" y="257175"/>
                  </a:lnTo>
                  <a:lnTo>
                    <a:pt x="1711325" y="276225"/>
                  </a:lnTo>
                  <a:lnTo>
                    <a:pt x="2438400" y="323850"/>
                  </a:lnTo>
                  <a:lnTo>
                    <a:pt x="2362200" y="384175"/>
                  </a:lnTo>
                  <a:lnTo>
                    <a:pt x="2327275" y="482600"/>
                  </a:lnTo>
                  <a:lnTo>
                    <a:pt x="2308225" y="498475"/>
                  </a:lnTo>
                  <a:lnTo>
                    <a:pt x="2327275" y="527050"/>
                  </a:lnTo>
                  <a:lnTo>
                    <a:pt x="2263775" y="546100"/>
                  </a:lnTo>
                  <a:lnTo>
                    <a:pt x="2225675" y="615950"/>
                  </a:lnTo>
                  <a:lnTo>
                    <a:pt x="2206625" y="638175"/>
                  </a:lnTo>
                  <a:lnTo>
                    <a:pt x="2197100" y="666750"/>
                  </a:lnTo>
                  <a:lnTo>
                    <a:pt x="2124075" y="730250"/>
                  </a:lnTo>
                  <a:lnTo>
                    <a:pt x="2057400" y="768350"/>
                  </a:lnTo>
                  <a:lnTo>
                    <a:pt x="2012950" y="876300"/>
                  </a:lnTo>
                  <a:lnTo>
                    <a:pt x="1644650" y="990600"/>
                  </a:lnTo>
                  <a:lnTo>
                    <a:pt x="1631950" y="968375"/>
                  </a:lnTo>
                  <a:lnTo>
                    <a:pt x="1555750" y="1000125"/>
                  </a:lnTo>
                  <a:lnTo>
                    <a:pt x="1552575" y="1028700"/>
                  </a:lnTo>
                  <a:lnTo>
                    <a:pt x="1587500" y="1066800"/>
                  </a:lnTo>
                  <a:lnTo>
                    <a:pt x="1790700" y="968375"/>
                  </a:lnTo>
                  <a:lnTo>
                    <a:pt x="1603375" y="1098550"/>
                  </a:lnTo>
                  <a:lnTo>
                    <a:pt x="1511300" y="1060450"/>
                  </a:lnTo>
                  <a:lnTo>
                    <a:pt x="1466850" y="1025525"/>
                  </a:lnTo>
                  <a:lnTo>
                    <a:pt x="1368425" y="1028700"/>
                  </a:lnTo>
                  <a:lnTo>
                    <a:pt x="1343025" y="885825"/>
                  </a:lnTo>
                  <a:lnTo>
                    <a:pt x="1358900" y="892175"/>
                  </a:lnTo>
                  <a:lnTo>
                    <a:pt x="1377950" y="1012825"/>
                  </a:lnTo>
                  <a:lnTo>
                    <a:pt x="1422400" y="927100"/>
                  </a:lnTo>
                  <a:lnTo>
                    <a:pt x="1377950" y="863600"/>
                  </a:lnTo>
                  <a:lnTo>
                    <a:pt x="1285875" y="815975"/>
                  </a:lnTo>
                  <a:lnTo>
                    <a:pt x="1231900" y="739775"/>
                  </a:lnTo>
                  <a:lnTo>
                    <a:pt x="968375" y="581025"/>
                  </a:lnTo>
                  <a:lnTo>
                    <a:pt x="819150" y="530225"/>
                  </a:lnTo>
                  <a:lnTo>
                    <a:pt x="666750" y="488950"/>
                  </a:lnTo>
                  <a:lnTo>
                    <a:pt x="733425" y="469900"/>
                  </a:lnTo>
                  <a:lnTo>
                    <a:pt x="774700" y="492125"/>
                  </a:lnTo>
                  <a:lnTo>
                    <a:pt x="793750" y="454025"/>
                  </a:lnTo>
                  <a:lnTo>
                    <a:pt x="825500" y="488950"/>
                  </a:lnTo>
                  <a:lnTo>
                    <a:pt x="828675" y="457200"/>
                  </a:lnTo>
                  <a:lnTo>
                    <a:pt x="863600" y="441325"/>
                  </a:lnTo>
                  <a:lnTo>
                    <a:pt x="765175" y="438150"/>
                  </a:lnTo>
                  <a:lnTo>
                    <a:pt x="695325" y="438150"/>
                  </a:lnTo>
                  <a:lnTo>
                    <a:pt x="628650" y="454025"/>
                  </a:lnTo>
                  <a:lnTo>
                    <a:pt x="631825" y="473075"/>
                  </a:lnTo>
                  <a:lnTo>
                    <a:pt x="219075" y="488950"/>
                  </a:lnTo>
                  <a:lnTo>
                    <a:pt x="393700" y="428625"/>
                  </a:lnTo>
                  <a:lnTo>
                    <a:pt x="355600" y="390525"/>
                  </a:lnTo>
                  <a:lnTo>
                    <a:pt x="304800" y="438150"/>
                  </a:lnTo>
                  <a:lnTo>
                    <a:pt x="273050" y="425450"/>
                  </a:lnTo>
                  <a:lnTo>
                    <a:pt x="206375" y="460375"/>
                  </a:lnTo>
                  <a:lnTo>
                    <a:pt x="187325" y="492125"/>
                  </a:lnTo>
                  <a:lnTo>
                    <a:pt x="28575" y="523875"/>
                  </a:lnTo>
                  <a:lnTo>
                    <a:pt x="50800" y="488950"/>
                  </a:lnTo>
                  <a:lnTo>
                    <a:pt x="111125" y="434975"/>
                  </a:lnTo>
                  <a:lnTo>
                    <a:pt x="82550" y="381000"/>
                  </a:lnTo>
                  <a:lnTo>
                    <a:pt x="95250" y="330200"/>
                  </a:lnTo>
                  <a:lnTo>
                    <a:pt x="120650" y="288925"/>
                  </a:lnTo>
                  <a:lnTo>
                    <a:pt x="92075" y="241300"/>
                  </a:lnTo>
                  <a:lnTo>
                    <a:pt x="0" y="130175"/>
                  </a:lnTo>
                  <a:cubicBezTo>
                    <a:pt x="1058" y="92075"/>
                    <a:pt x="2117" y="53975"/>
                    <a:pt x="3175" y="0"/>
                  </a:cubicBezTo>
                  <a:close/>
                </a:path>
              </a:pathLst>
            </a:custGeom>
            <a:solidFill>
              <a:srgbClr val="70AD47">
                <a:alpha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02958CF-2250-C343-34F3-ED2C053B67F7}"/>
                </a:ext>
              </a:extLst>
            </p:cNvPr>
            <p:cNvSpPr/>
            <p:nvPr/>
          </p:nvSpPr>
          <p:spPr>
            <a:xfrm>
              <a:off x="4165600" y="3409950"/>
              <a:ext cx="1327150" cy="1873250"/>
            </a:xfrm>
            <a:custGeom>
              <a:avLst/>
              <a:gdLst>
                <a:gd name="connsiteX0" fmla="*/ 457200 w 1327150"/>
                <a:gd name="connsiteY0" fmla="*/ 31750 h 1873250"/>
                <a:gd name="connsiteX1" fmla="*/ 425450 w 1327150"/>
                <a:gd name="connsiteY1" fmla="*/ 95250 h 1873250"/>
                <a:gd name="connsiteX2" fmla="*/ 419100 w 1327150"/>
                <a:gd name="connsiteY2" fmla="*/ 139700 h 1873250"/>
                <a:gd name="connsiteX3" fmla="*/ 431800 w 1327150"/>
                <a:gd name="connsiteY3" fmla="*/ 146050 h 1873250"/>
                <a:gd name="connsiteX4" fmla="*/ 438150 w 1327150"/>
                <a:gd name="connsiteY4" fmla="*/ 539750 h 1873250"/>
                <a:gd name="connsiteX5" fmla="*/ 177800 w 1327150"/>
                <a:gd name="connsiteY5" fmla="*/ 527050 h 1873250"/>
                <a:gd name="connsiteX6" fmla="*/ 50800 w 1327150"/>
                <a:gd name="connsiteY6" fmla="*/ 666750 h 1873250"/>
                <a:gd name="connsiteX7" fmla="*/ 0 w 1327150"/>
                <a:gd name="connsiteY7" fmla="*/ 666750 h 1873250"/>
                <a:gd name="connsiteX8" fmla="*/ 298450 w 1327150"/>
                <a:gd name="connsiteY8" fmla="*/ 1282700 h 1873250"/>
                <a:gd name="connsiteX9" fmla="*/ 355600 w 1327150"/>
                <a:gd name="connsiteY9" fmla="*/ 1225550 h 1873250"/>
                <a:gd name="connsiteX10" fmla="*/ 381000 w 1327150"/>
                <a:gd name="connsiteY10" fmla="*/ 1149350 h 1873250"/>
                <a:gd name="connsiteX11" fmla="*/ 425450 w 1327150"/>
                <a:gd name="connsiteY11" fmla="*/ 1143000 h 1873250"/>
                <a:gd name="connsiteX12" fmla="*/ 438150 w 1327150"/>
                <a:gd name="connsiteY12" fmla="*/ 1295400 h 1873250"/>
                <a:gd name="connsiteX13" fmla="*/ 368300 w 1327150"/>
                <a:gd name="connsiteY13" fmla="*/ 1314450 h 1873250"/>
                <a:gd name="connsiteX14" fmla="*/ 406400 w 1327150"/>
                <a:gd name="connsiteY14" fmla="*/ 1441450 h 1873250"/>
                <a:gd name="connsiteX15" fmla="*/ 450850 w 1327150"/>
                <a:gd name="connsiteY15" fmla="*/ 1441450 h 1873250"/>
                <a:gd name="connsiteX16" fmla="*/ 546100 w 1327150"/>
                <a:gd name="connsiteY16" fmla="*/ 1524000 h 1873250"/>
                <a:gd name="connsiteX17" fmla="*/ 635000 w 1327150"/>
                <a:gd name="connsiteY17" fmla="*/ 1854200 h 1873250"/>
                <a:gd name="connsiteX18" fmla="*/ 1187450 w 1327150"/>
                <a:gd name="connsiteY18" fmla="*/ 1873250 h 1873250"/>
                <a:gd name="connsiteX19" fmla="*/ 1206500 w 1327150"/>
                <a:gd name="connsiteY19" fmla="*/ 1028700 h 1873250"/>
                <a:gd name="connsiteX20" fmla="*/ 1320800 w 1327150"/>
                <a:gd name="connsiteY20" fmla="*/ 920750 h 1873250"/>
                <a:gd name="connsiteX21" fmla="*/ 1327150 w 1327150"/>
                <a:gd name="connsiteY21" fmla="*/ 596900 h 1873250"/>
                <a:gd name="connsiteX22" fmla="*/ 1263650 w 1327150"/>
                <a:gd name="connsiteY22" fmla="*/ 596900 h 1873250"/>
                <a:gd name="connsiteX23" fmla="*/ 1257300 w 1327150"/>
                <a:gd name="connsiteY23" fmla="*/ 546100 h 1873250"/>
                <a:gd name="connsiteX24" fmla="*/ 1016000 w 1327150"/>
                <a:gd name="connsiteY24" fmla="*/ 514350 h 1873250"/>
                <a:gd name="connsiteX25" fmla="*/ 958850 w 1327150"/>
                <a:gd name="connsiteY25" fmla="*/ 406400 h 1873250"/>
                <a:gd name="connsiteX26" fmla="*/ 882650 w 1327150"/>
                <a:gd name="connsiteY26" fmla="*/ 330200 h 1873250"/>
                <a:gd name="connsiteX27" fmla="*/ 869950 w 1327150"/>
                <a:gd name="connsiteY27" fmla="*/ 222250 h 1873250"/>
                <a:gd name="connsiteX28" fmla="*/ 838200 w 1327150"/>
                <a:gd name="connsiteY28" fmla="*/ 215900 h 1873250"/>
                <a:gd name="connsiteX29" fmla="*/ 812800 w 1327150"/>
                <a:gd name="connsiteY29" fmla="*/ 177800 h 1873250"/>
                <a:gd name="connsiteX30" fmla="*/ 774700 w 1327150"/>
                <a:gd name="connsiteY30" fmla="*/ 171450 h 1873250"/>
                <a:gd name="connsiteX31" fmla="*/ 762000 w 1327150"/>
                <a:gd name="connsiteY31" fmla="*/ 88900 h 1873250"/>
                <a:gd name="connsiteX32" fmla="*/ 704850 w 1327150"/>
                <a:gd name="connsiteY32" fmla="*/ 82550 h 1873250"/>
                <a:gd name="connsiteX33" fmla="*/ 679450 w 1327150"/>
                <a:gd name="connsiteY33" fmla="*/ 31750 h 1873250"/>
                <a:gd name="connsiteX34" fmla="*/ 622300 w 1327150"/>
                <a:gd name="connsiteY34" fmla="*/ 31750 h 1873250"/>
                <a:gd name="connsiteX35" fmla="*/ 590550 w 1327150"/>
                <a:gd name="connsiteY35" fmla="*/ 0 h 1873250"/>
                <a:gd name="connsiteX36" fmla="*/ 457200 w 1327150"/>
                <a:gd name="connsiteY36" fmla="*/ 31750 h 18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27150" h="1873250">
                  <a:moveTo>
                    <a:pt x="457200" y="31750"/>
                  </a:moveTo>
                  <a:lnTo>
                    <a:pt x="425450" y="95250"/>
                  </a:lnTo>
                  <a:lnTo>
                    <a:pt x="419100" y="139700"/>
                  </a:lnTo>
                  <a:lnTo>
                    <a:pt x="431800" y="146050"/>
                  </a:lnTo>
                  <a:lnTo>
                    <a:pt x="438150" y="539750"/>
                  </a:lnTo>
                  <a:lnTo>
                    <a:pt x="177800" y="527050"/>
                  </a:lnTo>
                  <a:lnTo>
                    <a:pt x="50800" y="666750"/>
                  </a:lnTo>
                  <a:lnTo>
                    <a:pt x="0" y="666750"/>
                  </a:lnTo>
                  <a:lnTo>
                    <a:pt x="298450" y="1282700"/>
                  </a:lnTo>
                  <a:lnTo>
                    <a:pt x="355600" y="1225550"/>
                  </a:lnTo>
                  <a:lnTo>
                    <a:pt x="381000" y="1149350"/>
                  </a:lnTo>
                  <a:lnTo>
                    <a:pt x="425450" y="1143000"/>
                  </a:lnTo>
                  <a:lnTo>
                    <a:pt x="438150" y="1295400"/>
                  </a:lnTo>
                  <a:lnTo>
                    <a:pt x="368300" y="1314450"/>
                  </a:lnTo>
                  <a:lnTo>
                    <a:pt x="406400" y="1441450"/>
                  </a:lnTo>
                  <a:lnTo>
                    <a:pt x="450850" y="1441450"/>
                  </a:lnTo>
                  <a:lnTo>
                    <a:pt x="546100" y="1524000"/>
                  </a:lnTo>
                  <a:lnTo>
                    <a:pt x="635000" y="1854200"/>
                  </a:lnTo>
                  <a:lnTo>
                    <a:pt x="1187450" y="1873250"/>
                  </a:lnTo>
                  <a:lnTo>
                    <a:pt x="1206500" y="1028700"/>
                  </a:lnTo>
                  <a:lnTo>
                    <a:pt x="1320800" y="920750"/>
                  </a:lnTo>
                  <a:lnTo>
                    <a:pt x="1327150" y="596900"/>
                  </a:lnTo>
                  <a:lnTo>
                    <a:pt x="1263650" y="596900"/>
                  </a:lnTo>
                  <a:lnTo>
                    <a:pt x="1257300" y="546100"/>
                  </a:lnTo>
                  <a:lnTo>
                    <a:pt x="1016000" y="514350"/>
                  </a:lnTo>
                  <a:lnTo>
                    <a:pt x="958850" y="406400"/>
                  </a:lnTo>
                  <a:lnTo>
                    <a:pt x="882650" y="330200"/>
                  </a:lnTo>
                  <a:lnTo>
                    <a:pt x="869950" y="222250"/>
                  </a:lnTo>
                  <a:lnTo>
                    <a:pt x="838200" y="215900"/>
                  </a:lnTo>
                  <a:lnTo>
                    <a:pt x="812800" y="177800"/>
                  </a:lnTo>
                  <a:lnTo>
                    <a:pt x="774700" y="171450"/>
                  </a:lnTo>
                  <a:lnTo>
                    <a:pt x="762000" y="88900"/>
                  </a:lnTo>
                  <a:lnTo>
                    <a:pt x="704850" y="82550"/>
                  </a:lnTo>
                  <a:lnTo>
                    <a:pt x="679450" y="31750"/>
                  </a:lnTo>
                  <a:lnTo>
                    <a:pt x="622300" y="31750"/>
                  </a:lnTo>
                  <a:lnTo>
                    <a:pt x="590550" y="0"/>
                  </a:lnTo>
                  <a:lnTo>
                    <a:pt x="457200" y="31750"/>
                  </a:lnTo>
                  <a:close/>
                </a:path>
              </a:pathLst>
            </a:custGeom>
            <a:solidFill>
              <a:srgbClr val="70AD47">
                <a:alpha val="50000"/>
              </a:srgbClr>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B3C4BA-EA5B-CCC5-3BFB-BEB1F18C5C09}"/>
                </a:ext>
              </a:extLst>
            </p:cNvPr>
            <p:cNvSpPr/>
            <p:nvPr/>
          </p:nvSpPr>
          <p:spPr>
            <a:xfrm>
              <a:off x="3248025" y="1400175"/>
              <a:ext cx="1863725" cy="1320800"/>
            </a:xfrm>
            <a:custGeom>
              <a:avLst/>
              <a:gdLst>
                <a:gd name="connsiteX0" fmla="*/ 317500 w 1863725"/>
                <a:gd name="connsiteY0" fmla="*/ 136525 h 1320800"/>
                <a:gd name="connsiteX1" fmla="*/ 1216025 w 1863725"/>
                <a:gd name="connsiteY1" fmla="*/ 190500 h 1320800"/>
                <a:gd name="connsiteX2" fmla="*/ 1235075 w 1863725"/>
                <a:gd name="connsiteY2" fmla="*/ 231775 h 1320800"/>
                <a:gd name="connsiteX3" fmla="*/ 1257300 w 1863725"/>
                <a:gd name="connsiteY3" fmla="*/ 234950 h 1320800"/>
                <a:gd name="connsiteX4" fmla="*/ 1257300 w 1863725"/>
                <a:gd name="connsiteY4" fmla="*/ 355600 h 1320800"/>
                <a:gd name="connsiteX5" fmla="*/ 1362075 w 1863725"/>
                <a:gd name="connsiteY5" fmla="*/ 346075 h 1320800"/>
                <a:gd name="connsiteX6" fmla="*/ 1352550 w 1863725"/>
                <a:gd name="connsiteY6" fmla="*/ 307975 h 1320800"/>
                <a:gd name="connsiteX7" fmla="*/ 1368425 w 1863725"/>
                <a:gd name="connsiteY7" fmla="*/ 254000 h 1320800"/>
                <a:gd name="connsiteX8" fmla="*/ 1358900 w 1863725"/>
                <a:gd name="connsiteY8" fmla="*/ 139700 h 1320800"/>
                <a:gd name="connsiteX9" fmla="*/ 1362075 w 1863725"/>
                <a:gd name="connsiteY9" fmla="*/ 53975 h 1320800"/>
                <a:gd name="connsiteX10" fmla="*/ 1393825 w 1863725"/>
                <a:gd name="connsiteY10" fmla="*/ 47625 h 1320800"/>
                <a:gd name="connsiteX11" fmla="*/ 1393825 w 1863725"/>
                <a:gd name="connsiteY11" fmla="*/ 12700 h 1320800"/>
                <a:gd name="connsiteX12" fmla="*/ 1444625 w 1863725"/>
                <a:gd name="connsiteY12" fmla="*/ 0 h 1320800"/>
                <a:gd name="connsiteX13" fmla="*/ 1533525 w 1863725"/>
                <a:gd name="connsiteY13" fmla="*/ 60325 h 1320800"/>
                <a:gd name="connsiteX14" fmla="*/ 1666875 w 1863725"/>
                <a:gd name="connsiteY14" fmla="*/ 92075 h 1320800"/>
                <a:gd name="connsiteX15" fmla="*/ 1704975 w 1863725"/>
                <a:gd name="connsiteY15" fmla="*/ 88900 h 1320800"/>
                <a:gd name="connsiteX16" fmla="*/ 1730375 w 1863725"/>
                <a:gd name="connsiteY16" fmla="*/ 95250 h 1320800"/>
                <a:gd name="connsiteX17" fmla="*/ 1720850 w 1863725"/>
                <a:gd name="connsiteY17" fmla="*/ 177800 h 1320800"/>
                <a:gd name="connsiteX18" fmla="*/ 1743075 w 1863725"/>
                <a:gd name="connsiteY18" fmla="*/ 263525 h 1320800"/>
                <a:gd name="connsiteX19" fmla="*/ 1758950 w 1863725"/>
                <a:gd name="connsiteY19" fmla="*/ 390525 h 1320800"/>
                <a:gd name="connsiteX20" fmla="*/ 1755775 w 1863725"/>
                <a:gd name="connsiteY20" fmla="*/ 431800 h 1320800"/>
                <a:gd name="connsiteX21" fmla="*/ 1838325 w 1863725"/>
                <a:gd name="connsiteY21" fmla="*/ 669925 h 1320800"/>
                <a:gd name="connsiteX22" fmla="*/ 1809750 w 1863725"/>
                <a:gd name="connsiteY22" fmla="*/ 685800 h 1320800"/>
                <a:gd name="connsiteX23" fmla="*/ 1863725 w 1863725"/>
                <a:gd name="connsiteY23" fmla="*/ 812800 h 1320800"/>
                <a:gd name="connsiteX24" fmla="*/ 1819275 w 1863725"/>
                <a:gd name="connsiteY24" fmla="*/ 815975 h 1320800"/>
                <a:gd name="connsiteX25" fmla="*/ 1803400 w 1863725"/>
                <a:gd name="connsiteY25" fmla="*/ 844550 h 1320800"/>
                <a:gd name="connsiteX26" fmla="*/ 1692275 w 1863725"/>
                <a:gd name="connsiteY26" fmla="*/ 854075 h 1320800"/>
                <a:gd name="connsiteX27" fmla="*/ 1704975 w 1863725"/>
                <a:gd name="connsiteY27" fmla="*/ 1019175 h 1320800"/>
                <a:gd name="connsiteX28" fmla="*/ 1616075 w 1863725"/>
                <a:gd name="connsiteY28" fmla="*/ 1050925 h 1320800"/>
                <a:gd name="connsiteX29" fmla="*/ 1597025 w 1863725"/>
                <a:gd name="connsiteY29" fmla="*/ 1022350 h 1320800"/>
                <a:gd name="connsiteX30" fmla="*/ 1581150 w 1863725"/>
                <a:gd name="connsiteY30" fmla="*/ 1022350 h 1320800"/>
                <a:gd name="connsiteX31" fmla="*/ 1460500 w 1863725"/>
                <a:gd name="connsiteY31" fmla="*/ 917575 h 1320800"/>
                <a:gd name="connsiteX32" fmla="*/ 1371600 w 1863725"/>
                <a:gd name="connsiteY32" fmla="*/ 939800 h 1320800"/>
                <a:gd name="connsiteX33" fmla="*/ 1352550 w 1863725"/>
                <a:gd name="connsiteY33" fmla="*/ 968375 h 1320800"/>
                <a:gd name="connsiteX34" fmla="*/ 1263650 w 1863725"/>
                <a:gd name="connsiteY34" fmla="*/ 974725 h 1320800"/>
                <a:gd name="connsiteX35" fmla="*/ 1244600 w 1863725"/>
                <a:gd name="connsiteY35" fmla="*/ 942975 h 1320800"/>
                <a:gd name="connsiteX36" fmla="*/ 1146175 w 1863725"/>
                <a:gd name="connsiteY36" fmla="*/ 933450 h 1320800"/>
                <a:gd name="connsiteX37" fmla="*/ 1127125 w 1863725"/>
                <a:gd name="connsiteY37" fmla="*/ 1123950 h 1320800"/>
                <a:gd name="connsiteX38" fmla="*/ 1063625 w 1863725"/>
                <a:gd name="connsiteY38" fmla="*/ 1139825 h 1320800"/>
                <a:gd name="connsiteX39" fmla="*/ 1060450 w 1863725"/>
                <a:gd name="connsiteY39" fmla="*/ 1247775 h 1320800"/>
                <a:gd name="connsiteX40" fmla="*/ 984250 w 1863725"/>
                <a:gd name="connsiteY40" fmla="*/ 1276350 h 1320800"/>
                <a:gd name="connsiteX41" fmla="*/ 952500 w 1863725"/>
                <a:gd name="connsiteY41" fmla="*/ 1263650 h 1320800"/>
                <a:gd name="connsiteX42" fmla="*/ 895350 w 1863725"/>
                <a:gd name="connsiteY42" fmla="*/ 1320800 h 1320800"/>
                <a:gd name="connsiteX43" fmla="*/ 857250 w 1863725"/>
                <a:gd name="connsiteY43" fmla="*/ 1279525 h 1320800"/>
                <a:gd name="connsiteX44" fmla="*/ 866775 w 1863725"/>
                <a:gd name="connsiteY44" fmla="*/ 1238250 h 1320800"/>
                <a:gd name="connsiteX45" fmla="*/ 708025 w 1863725"/>
                <a:gd name="connsiteY45" fmla="*/ 1228725 h 1320800"/>
                <a:gd name="connsiteX46" fmla="*/ 682625 w 1863725"/>
                <a:gd name="connsiteY46" fmla="*/ 1203325 h 1320800"/>
                <a:gd name="connsiteX47" fmla="*/ 685800 w 1863725"/>
                <a:gd name="connsiteY47" fmla="*/ 1171575 h 1320800"/>
                <a:gd name="connsiteX48" fmla="*/ 669925 w 1863725"/>
                <a:gd name="connsiteY48" fmla="*/ 1146175 h 1320800"/>
                <a:gd name="connsiteX49" fmla="*/ 638175 w 1863725"/>
                <a:gd name="connsiteY49" fmla="*/ 1136650 h 1320800"/>
                <a:gd name="connsiteX50" fmla="*/ 625475 w 1863725"/>
                <a:gd name="connsiteY50" fmla="*/ 1101725 h 1320800"/>
                <a:gd name="connsiteX51" fmla="*/ 606425 w 1863725"/>
                <a:gd name="connsiteY51" fmla="*/ 1038225 h 1320800"/>
                <a:gd name="connsiteX52" fmla="*/ 561975 w 1863725"/>
                <a:gd name="connsiteY52" fmla="*/ 1031875 h 1320800"/>
                <a:gd name="connsiteX53" fmla="*/ 539750 w 1863725"/>
                <a:gd name="connsiteY53" fmla="*/ 1009650 h 1320800"/>
                <a:gd name="connsiteX54" fmla="*/ 495300 w 1863725"/>
                <a:gd name="connsiteY54" fmla="*/ 974725 h 1320800"/>
                <a:gd name="connsiteX55" fmla="*/ 488950 w 1863725"/>
                <a:gd name="connsiteY55" fmla="*/ 869950 h 1320800"/>
                <a:gd name="connsiteX56" fmla="*/ 425450 w 1863725"/>
                <a:gd name="connsiteY56" fmla="*/ 841375 h 1320800"/>
                <a:gd name="connsiteX57" fmla="*/ 390525 w 1863725"/>
                <a:gd name="connsiteY57" fmla="*/ 806450 h 1320800"/>
                <a:gd name="connsiteX58" fmla="*/ 371475 w 1863725"/>
                <a:gd name="connsiteY58" fmla="*/ 749300 h 1320800"/>
                <a:gd name="connsiteX59" fmla="*/ 311150 w 1863725"/>
                <a:gd name="connsiteY59" fmla="*/ 688975 h 1320800"/>
                <a:gd name="connsiteX60" fmla="*/ 225425 w 1863725"/>
                <a:gd name="connsiteY60" fmla="*/ 631825 h 1320800"/>
                <a:gd name="connsiteX61" fmla="*/ 149225 w 1863725"/>
                <a:gd name="connsiteY61" fmla="*/ 584200 h 1320800"/>
                <a:gd name="connsiteX62" fmla="*/ 107950 w 1863725"/>
                <a:gd name="connsiteY62" fmla="*/ 539750 h 1320800"/>
                <a:gd name="connsiteX63" fmla="*/ 0 w 1863725"/>
                <a:gd name="connsiteY63" fmla="*/ 565150 h 1320800"/>
                <a:gd name="connsiteX64" fmla="*/ 28575 w 1863725"/>
                <a:gd name="connsiteY64" fmla="*/ 514350 h 1320800"/>
                <a:gd name="connsiteX65" fmla="*/ 69850 w 1863725"/>
                <a:gd name="connsiteY65" fmla="*/ 482600 h 1320800"/>
                <a:gd name="connsiteX66" fmla="*/ 76200 w 1863725"/>
                <a:gd name="connsiteY66" fmla="*/ 466725 h 1320800"/>
                <a:gd name="connsiteX67" fmla="*/ 142875 w 1863725"/>
                <a:gd name="connsiteY67" fmla="*/ 368300 h 1320800"/>
                <a:gd name="connsiteX68" fmla="*/ 200025 w 1863725"/>
                <a:gd name="connsiteY68" fmla="*/ 346075 h 1320800"/>
                <a:gd name="connsiteX69" fmla="*/ 184150 w 1863725"/>
                <a:gd name="connsiteY69" fmla="*/ 323850 h 1320800"/>
                <a:gd name="connsiteX70" fmla="*/ 215900 w 1863725"/>
                <a:gd name="connsiteY70" fmla="*/ 298450 h 1320800"/>
                <a:gd name="connsiteX71" fmla="*/ 234950 w 1863725"/>
                <a:gd name="connsiteY71" fmla="*/ 196850 h 1320800"/>
                <a:gd name="connsiteX72" fmla="*/ 317500 w 1863725"/>
                <a:gd name="connsiteY72" fmla="*/ 136525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863725" h="1320800">
                  <a:moveTo>
                    <a:pt x="317500" y="136525"/>
                  </a:moveTo>
                  <a:lnTo>
                    <a:pt x="1216025" y="190500"/>
                  </a:lnTo>
                  <a:lnTo>
                    <a:pt x="1235075" y="231775"/>
                  </a:lnTo>
                  <a:lnTo>
                    <a:pt x="1257300" y="234950"/>
                  </a:lnTo>
                  <a:lnTo>
                    <a:pt x="1257300" y="355600"/>
                  </a:lnTo>
                  <a:lnTo>
                    <a:pt x="1362075" y="346075"/>
                  </a:lnTo>
                  <a:lnTo>
                    <a:pt x="1352550" y="307975"/>
                  </a:lnTo>
                  <a:lnTo>
                    <a:pt x="1368425" y="254000"/>
                  </a:lnTo>
                  <a:lnTo>
                    <a:pt x="1358900" y="139700"/>
                  </a:lnTo>
                  <a:lnTo>
                    <a:pt x="1362075" y="53975"/>
                  </a:lnTo>
                  <a:lnTo>
                    <a:pt x="1393825" y="47625"/>
                  </a:lnTo>
                  <a:lnTo>
                    <a:pt x="1393825" y="12700"/>
                  </a:lnTo>
                  <a:lnTo>
                    <a:pt x="1444625" y="0"/>
                  </a:lnTo>
                  <a:lnTo>
                    <a:pt x="1533525" y="60325"/>
                  </a:lnTo>
                  <a:lnTo>
                    <a:pt x="1666875" y="92075"/>
                  </a:lnTo>
                  <a:lnTo>
                    <a:pt x="1704975" y="88900"/>
                  </a:lnTo>
                  <a:lnTo>
                    <a:pt x="1730375" y="95250"/>
                  </a:lnTo>
                  <a:lnTo>
                    <a:pt x="1720850" y="177800"/>
                  </a:lnTo>
                  <a:lnTo>
                    <a:pt x="1743075" y="263525"/>
                  </a:lnTo>
                  <a:lnTo>
                    <a:pt x="1758950" y="390525"/>
                  </a:lnTo>
                  <a:lnTo>
                    <a:pt x="1755775" y="431800"/>
                  </a:lnTo>
                  <a:lnTo>
                    <a:pt x="1838325" y="669925"/>
                  </a:lnTo>
                  <a:lnTo>
                    <a:pt x="1809750" y="685800"/>
                  </a:lnTo>
                  <a:lnTo>
                    <a:pt x="1863725" y="812800"/>
                  </a:lnTo>
                  <a:lnTo>
                    <a:pt x="1819275" y="815975"/>
                  </a:lnTo>
                  <a:lnTo>
                    <a:pt x="1803400" y="844550"/>
                  </a:lnTo>
                  <a:lnTo>
                    <a:pt x="1692275" y="854075"/>
                  </a:lnTo>
                  <a:lnTo>
                    <a:pt x="1704975" y="1019175"/>
                  </a:lnTo>
                  <a:lnTo>
                    <a:pt x="1616075" y="1050925"/>
                  </a:lnTo>
                  <a:lnTo>
                    <a:pt x="1597025" y="1022350"/>
                  </a:lnTo>
                  <a:lnTo>
                    <a:pt x="1581150" y="1022350"/>
                  </a:lnTo>
                  <a:lnTo>
                    <a:pt x="1460500" y="917575"/>
                  </a:lnTo>
                  <a:lnTo>
                    <a:pt x="1371600" y="939800"/>
                  </a:lnTo>
                  <a:lnTo>
                    <a:pt x="1352550" y="968375"/>
                  </a:lnTo>
                  <a:lnTo>
                    <a:pt x="1263650" y="974725"/>
                  </a:lnTo>
                  <a:lnTo>
                    <a:pt x="1244600" y="942975"/>
                  </a:lnTo>
                  <a:lnTo>
                    <a:pt x="1146175" y="933450"/>
                  </a:lnTo>
                  <a:lnTo>
                    <a:pt x="1127125" y="1123950"/>
                  </a:lnTo>
                  <a:lnTo>
                    <a:pt x="1063625" y="1139825"/>
                  </a:lnTo>
                  <a:cubicBezTo>
                    <a:pt x="1062567" y="1175808"/>
                    <a:pt x="1061508" y="1211792"/>
                    <a:pt x="1060450" y="1247775"/>
                  </a:cubicBezTo>
                  <a:lnTo>
                    <a:pt x="984250" y="1276350"/>
                  </a:lnTo>
                  <a:lnTo>
                    <a:pt x="952500" y="1263650"/>
                  </a:lnTo>
                  <a:lnTo>
                    <a:pt x="895350" y="1320800"/>
                  </a:lnTo>
                  <a:lnTo>
                    <a:pt x="857250" y="1279525"/>
                  </a:lnTo>
                  <a:lnTo>
                    <a:pt x="866775" y="1238250"/>
                  </a:lnTo>
                  <a:lnTo>
                    <a:pt x="708025" y="1228725"/>
                  </a:lnTo>
                  <a:lnTo>
                    <a:pt x="682625" y="1203325"/>
                  </a:lnTo>
                  <a:lnTo>
                    <a:pt x="685800" y="1171575"/>
                  </a:lnTo>
                  <a:lnTo>
                    <a:pt x="669925" y="1146175"/>
                  </a:lnTo>
                  <a:lnTo>
                    <a:pt x="638175" y="1136650"/>
                  </a:lnTo>
                  <a:lnTo>
                    <a:pt x="625475" y="1101725"/>
                  </a:lnTo>
                  <a:lnTo>
                    <a:pt x="606425" y="1038225"/>
                  </a:lnTo>
                  <a:lnTo>
                    <a:pt x="561975" y="1031875"/>
                  </a:lnTo>
                  <a:lnTo>
                    <a:pt x="539750" y="1009650"/>
                  </a:lnTo>
                  <a:lnTo>
                    <a:pt x="495300" y="974725"/>
                  </a:lnTo>
                  <a:lnTo>
                    <a:pt x="488950" y="869950"/>
                  </a:lnTo>
                  <a:lnTo>
                    <a:pt x="425450" y="841375"/>
                  </a:lnTo>
                  <a:lnTo>
                    <a:pt x="390525" y="806450"/>
                  </a:lnTo>
                  <a:lnTo>
                    <a:pt x="371475" y="749300"/>
                  </a:lnTo>
                  <a:lnTo>
                    <a:pt x="311150" y="688975"/>
                  </a:lnTo>
                  <a:lnTo>
                    <a:pt x="225425" y="631825"/>
                  </a:lnTo>
                  <a:lnTo>
                    <a:pt x="149225" y="584200"/>
                  </a:lnTo>
                  <a:lnTo>
                    <a:pt x="107950" y="539750"/>
                  </a:lnTo>
                  <a:lnTo>
                    <a:pt x="0" y="565150"/>
                  </a:lnTo>
                  <a:lnTo>
                    <a:pt x="28575" y="514350"/>
                  </a:lnTo>
                  <a:lnTo>
                    <a:pt x="69850" y="482600"/>
                  </a:lnTo>
                  <a:lnTo>
                    <a:pt x="76200" y="466725"/>
                  </a:lnTo>
                  <a:lnTo>
                    <a:pt x="142875" y="368300"/>
                  </a:lnTo>
                  <a:lnTo>
                    <a:pt x="200025" y="346075"/>
                  </a:lnTo>
                  <a:lnTo>
                    <a:pt x="184150" y="323850"/>
                  </a:lnTo>
                  <a:lnTo>
                    <a:pt x="215900" y="298450"/>
                  </a:lnTo>
                  <a:lnTo>
                    <a:pt x="234950" y="196850"/>
                  </a:lnTo>
                  <a:lnTo>
                    <a:pt x="317500" y="136525"/>
                  </a:lnTo>
                  <a:close/>
                </a:path>
              </a:pathLst>
            </a:custGeom>
            <a:solidFill>
              <a:srgbClr val="5B9BD5">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B117C02-E3AD-A632-C38C-4D853E0D9836}"/>
                </a:ext>
              </a:extLst>
            </p:cNvPr>
            <p:cNvSpPr/>
            <p:nvPr/>
          </p:nvSpPr>
          <p:spPr>
            <a:xfrm>
              <a:off x="4359275" y="2343150"/>
              <a:ext cx="1298575" cy="1431925"/>
            </a:xfrm>
            <a:custGeom>
              <a:avLst/>
              <a:gdLst>
                <a:gd name="connsiteX0" fmla="*/ 79375 w 1298575"/>
                <a:gd name="connsiteY0" fmla="*/ 114300 h 1431925"/>
                <a:gd name="connsiteX1" fmla="*/ 190500 w 1298575"/>
                <a:gd name="connsiteY1" fmla="*/ 114300 h 1431925"/>
                <a:gd name="connsiteX2" fmla="*/ 212725 w 1298575"/>
                <a:gd name="connsiteY2" fmla="*/ 152400 h 1431925"/>
                <a:gd name="connsiteX3" fmla="*/ 288925 w 1298575"/>
                <a:gd name="connsiteY3" fmla="*/ 152400 h 1431925"/>
                <a:gd name="connsiteX4" fmla="*/ 333375 w 1298575"/>
                <a:gd name="connsiteY4" fmla="*/ 104775 h 1431925"/>
                <a:gd name="connsiteX5" fmla="*/ 415925 w 1298575"/>
                <a:gd name="connsiteY5" fmla="*/ 101600 h 1431925"/>
                <a:gd name="connsiteX6" fmla="*/ 454025 w 1298575"/>
                <a:gd name="connsiteY6" fmla="*/ 133350 h 1431925"/>
                <a:gd name="connsiteX7" fmla="*/ 485775 w 1298575"/>
                <a:gd name="connsiteY7" fmla="*/ 155575 h 1431925"/>
                <a:gd name="connsiteX8" fmla="*/ 514350 w 1298575"/>
                <a:gd name="connsiteY8" fmla="*/ 206375 h 1431925"/>
                <a:gd name="connsiteX9" fmla="*/ 546100 w 1298575"/>
                <a:gd name="connsiteY9" fmla="*/ 206375 h 1431925"/>
                <a:gd name="connsiteX10" fmla="*/ 581025 w 1298575"/>
                <a:gd name="connsiteY10" fmla="*/ 234950 h 1431925"/>
                <a:gd name="connsiteX11" fmla="*/ 638175 w 1298575"/>
                <a:gd name="connsiteY11" fmla="*/ 212725 h 1431925"/>
                <a:gd name="connsiteX12" fmla="*/ 631825 w 1298575"/>
                <a:gd name="connsiteY12" fmla="*/ 120650 h 1431925"/>
                <a:gd name="connsiteX13" fmla="*/ 631825 w 1298575"/>
                <a:gd name="connsiteY13" fmla="*/ 53975 h 1431925"/>
                <a:gd name="connsiteX14" fmla="*/ 631825 w 1298575"/>
                <a:gd name="connsiteY14" fmla="*/ 28575 h 1431925"/>
                <a:gd name="connsiteX15" fmla="*/ 762000 w 1298575"/>
                <a:gd name="connsiteY15" fmla="*/ 22225 h 1431925"/>
                <a:gd name="connsiteX16" fmla="*/ 777875 w 1298575"/>
                <a:gd name="connsiteY16" fmla="*/ 12700 h 1431925"/>
                <a:gd name="connsiteX17" fmla="*/ 806450 w 1298575"/>
                <a:gd name="connsiteY17" fmla="*/ 0 h 1431925"/>
                <a:gd name="connsiteX18" fmla="*/ 850900 w 1298575"/>
                <a:gd name="connsiteY18" fmla="*/ 104775 h 1431925"/>
                <a:gd name="connsiteX19" fmla="*/ 892175 w 1298575"/>
                <a:gd name="connsiteY19" fmla="*/ 209550 h 1431925"/>
                <a:gd name="connsiteX20" fmla="*/ 898525 w 1298575"/>
                <a:gd name="connsiteY20" fmla="*/ 250825 h 1431925"/>
                <a:gd name="connsiteX21" fmla="*/ 1085850 w 1298575"/>
                <a:gd name="connsiteY21" fmla="*/ 663575 h 1431925"/>
                <a:gd name="connsiteX22" fmla="*/ 1162050 w 1298575"/>
                <a:gd name="connsiteY22" fmla="*/ 758825 h 1431925"/>
                <a:gd name="connsiteX23" fmla="*/ 1225550 w 1298575"/>
                <a:gd name="connsiteY23" fmla="*/ 787400 h 1431925"/>
                <a:gd name="connsiteX24" fmla="*/ 1270000 w 1298575"/>
                <a:gd name="connsiteY24" fmla="*/ 914400 h 1431925"/>
                <a:gd name="connsiteX25" fmla="*/ 1231900 w 1298575"/>
                <a:gd name="connsiteY25" fmla="*/ 977900 h 1431925"/>
                <a:gd name="connsiteX26" fmla="*/ 1241425 w 1298575"/>
                <a:gd name="connsiteY26" fmla="*/ 1139825 h 1431925"/>
                <a:gd name="connsiteX27" fmla="*/ 1298575 w 1298575"/>
                <a:gd name="connsiteY27" fmla="*/ 1311275 h 1431925"/>
                <a:gd name="connsiteX28" fmla="*/ 1212850 w 1298575"/>
                <a:gd name="connsiteY28" fmla="*/ 1143000 h 1431925"/>
                <a:gd name="connsiteX29" fmla="*/ 1209675 w 1298575"/>
                <a:gd name="connsiteY29" fmla="*/ 1000125 h 1431925"/>
                <a:gd name="connsiteX30" fmla="*/ 1238250 w 1298575"/>
                <a:gd name="connsiteY30" fmla="*/ 911225 h 1431925"/>
                <a:gd name="connsiteX31" fmla="*/ 1228725 w 1298575"/>
                <a:gd name="connsiteY31" fmla="*/ 812800 h 1431925"/>
                <a:gd name="connsiteX32" fmla="*/ 1206500 w 1298575"/>
                <a:gd name="connsiteY32" fmla="*/ 819150 h 1431925"/>
                <a:gd name="connsiteX33" fmla="*/ 1190625 w 1298575"/>
                <a:gd name="connsiteY33" fmla="*/ 946150 h 1431925"/>
                <a:gd name="connsiteX34" fmla="*/ 1177925 w 1298575"/>
                <a:gd name="connsiteY34" fmla="*/ 1003300 h 1431925"/>
                <a:gd name="connsiteX35" fmla="*/ 1155700 w 1298575"/>
                <a:gd name="connsiteY35" fmla="*/ 958850 h 1431925"/>
                <a:gd name="connsiteX36" fmla="*/ 1158875 w 1298575"/>
                <a:gd name="connsiteY36" fmla="*/ 869950 h 1431925"/>
                <a:gd name="connsiteX37" fmla="*/ 1152525 w 1298575"/>
                <a:gd name="connsiteY37" fmla="*/ 835025 h 1431925"/>
                <a:gd name="connsiteX38" fmla="*/ 1133475 w 1298575"/>
                <a:gd name="connsiteY38" fmla="*/ 806450 h 1431925"/>
                <a:gd name="connsiteX39" fmla="*/ 1108075 w 1298575"/>
                <a:gd name="connsiteY39" fmla="*/ 809625 h 1431925"/>
                <a:gd name="connsiteX40" fmla="*/ 1111250 w 1298575"/>
                <a:gd name="connsiteY40" fmla="*/ 742950 h 1431925"/>
                <a:gd name="connsiteX41" fmla="*/ 1117600 w 1298575"/>
                <a:gd name="connsiteY41" fmla="*/ 717550 h 1431925"/>
                <a:gd name="connsiteX42" fmla="*/ 1063625 w 1298575"/>
                <a:gd name="connsiteY42" fmla="*/ 688975 h 1431925"/>
                <a:gd name="connsiteX43" fmla="*/ 1127125 w 1298575"/>
                <a:gd name="connsiteY43" fmla="*/ 911225 h 1431925"/>
                <a:gd name="connsiteX44" fmla="*/ 1168400 w 1298575"/>
                <a:gd name="connsiteY44" fmla="*/ 1050925 h 1431925"/>
                <a:gd name="connsiteX45" fmla="*/ 1209675 w 1298575"/>
                <a:gd name="connsiteY45" fmla="*/ 1108075 h 1431925"/>
                <a:gd name="connsiteX46" fmla="*/ 1209675 w 1298575"/>
                <a:gd name="connsiteY46" fmla="*/ 1143000 h 1431925"/>
                <a:gd name="connsiteX47" fmla="*/ 1273175 w 1298575"/>
                <a:gd name="connsiteY47" fmla="*/ 1320800 h 1431925"/>
                <a:gd name="connsiteX48" fmla="*/ 1060450 w 1298575"/>
                <a:gd name="connsiteY48" fmla="*/ 1330325 h 1431925"/>
                <a:gd name="connsiteX49" fmla="*/ 1047750 w 1298575"/>
                <a:gd name="connsiteY49" fmla="*/ 1431925 h 1431925"/>
                <a:gd name="connsiteX50" fmla="*/ 898525 w 1298575"/>
                <a:gd name="connsiteY50" fmla="*/ 1428750 h 1431925"/>
                <a:gd name="connsiteX51" fmla="*/ 815975 w 1298575"/>
                <a:gd name="connsiteY51" fmla="*/ 1295400 h 1431925"/>
                <a:gd name="connsiteX52" fmla="*/ 781050 w 1298575"/>
                <a:gd name="connsiteY52" fmla="*/ 1282700 h 1431925"/>
                <a:gd name="connsiteX53" fmla="*/ 752475 w 1298575"/>
                <a:gd name="connsiteY53" fmla="*/ 1241425 h 1431925"/>
                <a:gd name="connsiteX54" fmla="*/ 723900 w 1298575"/>
                <a:gd name="connsiteY54" fmla="*/ 1200150 h 1431925"/>
                <a:gd name="connsiteX55" fmla="*/ 711200 w 1298575"/>
                <a:gd name="connsiteY55" fmla="*/ 1177925 h 1431925"/>
                <a:gd name="connsiteX56" fmla="*/ 746125 w 1298575"/>
                <a:gd name="connsiteY56" fmla="*/ 1136650 h 1431925"/>
                <a:gd name="connsiteX57" fmla="*/ 669925 w 1298575"/>
                <a:gd name="connsiteY57" fmla="*/ 1127125 h 1431925"/>
                <a:gd name="connsiteX58" fmla="*/ 669925 w 1298575"/>
                <a:gd name="connsiteY58" fmla="*/ 1098550 h 1431925"/>
                <a:gd name="connsiteX59" fmla="*/ 635000 w 1298575"/>
                <a:gd name="connsiteY59" fmla="*/ 1092200 h 1431925"/>
                <a:gd name="connsiteX60" fmla="*/ 625475 w 1298575"/>
                <a:gd name="connsiteY60" fmla="*/ 1012825 h 1431925"/>
                <a:gd name="connsiteX61" fmla="*/ 539750 w 1298575"/>
                <a:gd name="connsiteY61" fmla="*/ 1003300 h 1431925"/>
                <a:gd name="connsiteX62" fmla="*/ 546100 w 1298575"/>
                <a:gd name="connsiteY62" fmla="*/ 952500 h 1431925"/>
                <a:gd name="connsiteX63" fmla="*/ 479425 w 1298575"/>
                <a:gd name="connsiteY63" fmla="*/ 952500 h 1431925"/>
                <a:gd name="connsiteX64" fmla="*/ 444500 w 1298575"/>
                <a:gd name="connsiteY64" fmla="*/ 933450 h 1431925"/>
                <a:gd name="connsiteX65" fmla="*/ 431800 w 1298575"/>
                <a:gd name="connsiteY65" fmla="*/ 933450 h 1431925"/>
                <a:gd name="connsiteX66" fmla="*/ 428625 w 1298575"/>
                <a:gd name="connsiteY66" fmla="*/ 955675 h 1431925"/>
                <a:gd name="connsiteX67" fmla="*/ 361950 w 1298575"/>
                <a:gd name="connsiteY67" fmla="*/ 949325 h 1431925"/>
                <a:gd name="connsiteX68" fmla="*/ 361950 w 1298575"/>
                <a:gd name="connsiteY68" fmla="*/ 965200 h 1431925"/>
                <a:gd name="connsiteX69" fmla="*/ 314325 w 1298575"/>
                <a:gd name="connsiteY69" fmla="*/ 952500 h 1431925"/>
                <a:gd name="connsiteX70" fmla="*/ 307975 w 1298575"/>
                <a:gd name="connsiteY70" fmla="*/ 806450 h 1431925"/>
                <a:gd name="connsiteX71" fmla="*/ 276225 w 1298575"/>
                <a:gd name="connsiteY71" fmla="*/ 800100 h 1431925"/>
                <a:gd name="connsiteX72" fmla="*/ 254000 w 1298575"/>
                <a:gd name="connsiteY72" fmla="*/ 784225 h 1431925"/>
                <a:gd name="connsiteX73" fmla="*/ 215900 w 1298575"/>
                <a:gd name="connsiteY73" fmla="*/ 784225 h 1431925"/>
                <a:gd name="connsiteX74" fmla="*/ 171450 w 1298575"/>
                <a:gd name="connsiteY74" fmla="*/ 714375 h 1431925"/>
                <a:gd name="connsiteX75" fmla="*/ 180975 w 1298575"/>
                <a:gd name="connsiteY75" fmla="*/ 685800 h 1431925"/>
                <a:gd name="connsiteX76" fmla="*/ 225425 w 1298575"/>
                <a:gd name="connsiteY76" fmla="*/ 657225 h 1431925"/>
                <a:gd name="connsiteX77" fmla="*/ 228600 w 1298575"/>
                <a:gd name="connsiteY77" fmla="*/ 603250 h 1431925"/>
                <a:gd name="connsiteX78" fmla="*/ 98425 w 1298575"/>
                <a:gd name="connsiteY78" fmla="*/ 473075 h 1431925"/>
                <a:gd name="connsiteX79" fmla="*/ 79375 w 1298575"/>
                <a:gd name="connsiteY79" fmla="*/ 463550 h 1431925"/>
                <a:gd name="connsiteX80" fmla="*/ 82550 w 1298575"/>
                <a:gd name="connsiteY80" fmla="*/ 434975 h 1431925"/>
                <a:gd name="connsiteX81" fmla="*/ 3175 w 1298575"/>
                <a:gd name="connsiteY81" fmla="*/ 431800 h 1431925"/>
                <a:gd name="connsiteX82" fmla="*/ 0 w 1298575"/>
                <a:gd name="connsiteY82" fmla="*/ 311150 h 1431925"/>
                <a:gd name="connsiteX83" fmla="*/ 82550 w 1298575"/>
                <a:gd name="connsiteY83" fmla="*/ 307975 h 1431925"/>
                <a:gd name="connsiteX84" fmla="*/ 79375 w 1298575"/>
                <a:gd name="connsiteY84" fmla="*/ 114300 h 143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98575" h="1431925">
                  <a:moveTo>
                    <a:pt x="79375" y="114300"/>
                  </a:moveTo>
                  <a:lnTo>
                    <a:pt x="190500" y="114300"/>
                  </a:lnTo>
                  <a:lnTo>
                    <a:pt x="212725" y="152400"/>
                  </a:lnTo>
                  <a:lnTo>
                    <a:pt x="288925" y="152400"/>
                  </a:lnTo>
                  <a:lnTo>
                    <a:pt x="333375" y="104775"/>
                  </a:lnTo>
                  <a:lnTo>
                    <a:pt x="415925" y="101600"/>
                  </a:lnTo>
                  <a:lnTo>
                    <a:pt x="454025" y="133350"/>
                  </a:lnTo>
                  <a:lnTo>
                    <a:pt x="485775" y="155575"/>
                  </a:lnTo>
                  <a:lnTo>
                    <a:pt x="514350" y="206375"/>
                  </a:lnTo>
                  <a:lnTo>
                    <a:pt x="546100" y="206375"/>
                  </a:lnTo>
                  <a:lnTo>
                    <a:pt x="581025" y="234950"/>
                  </a:lnTo>
                  <a:lnTo>
                    <a:pt x="638175" y="212725"/>
                  </a:lnTo>
                  <a:lnTo>
                    <a:pt x="631825" y="120650"/>
                  </a:lnTo>
                  <a:lnTo>
                    <a:pt x="631825" y="53975"/>
                  </a:lnTo>
                  <a:lnTo>
                    <a:pt x="631825" y="28575"/>
                  </a:lnTo>
                  <a:lnTo>
                    <a:pt x="762000" y="22225"/>
                  </a:lnTo>
                  <a:lnTo>
                    <a:pt x="777875" y="12700"/>
                  </a:lnTo>
                  <a:lnTo>
                    <a:pt x="806450" y="0"/>
                  </a:lnTo>
                  <a:lnTo>
                    <a:pt x="850900" y="104775"/>
                  </a:lnTo>
                  <a:lnTo>
                    <a:pt x="892175" y="209550"/>
                  </a:lnTo>
                  <a:lnTo>
                    <a:pt x="898525" y="250825"/>
                  </a:lnTo>
                  <a:lnTo>
                    <a:pt x="1085850" y="663575"/>
                  </a:lnTo>
                  <a:lnTo>
                    <a:pt x="1162050" y="758825"/>
                  </a:lnTo>
                  <a:lnTo>
                    <a:pt x="1225550" y="787400"/>
                  </a:lnTo>
                  <a:lnTo>
                    <a:pt x="1270000" y="914400"/>
                  </a:lnTo>
                  <a:lnTo>
                    <a:pt x="1231900" y="977900"/>
                  </a:lnTo>
                  <a:lnTo>
                    <a:pt x="1241425" y="1139825"/>
                  </a:lnTo>
                  <a:lnTo>
                    <a:pt x="1298575" y="1311275"/>
                  </a:lnTo>
                  <a:lnTo>
                    <a:pt x="1212850" y="1143000"/>
                  </a:lnTo>
                  <a:cubicBezTo>
                    <a:pt x="1211792" y="1095375"/>
                    <a:pt x="1210733" y="1047750"/>
                    <a:pt x="1209675" y="1000125"/>
                  </a:cubicBezTo>
                  <a:lnTo>
                    <a:pt x="1238250" y="911225"/>
                  </a:lnTo>
                  <a:lnTo>
                    <a:pt x="1228725" y="812800"/>
                  </a:lnTo>
                  <a:lnTo>
                    <a:pt x="1206500" y="819150"/>
                  </a:lnTo>
                  <a:lnTo>
                    <a:pt x="1190625" y="946150"/>
                  </a:lnTo>
                  <a:lnTo>
                    <a:pt x="1177925" y="1003300"/>
                  </a:lnTo>
                  <a:lnTo>
                    <a:pt x="1155700" y="958850"/>
                  </a:lnTo>
                  <a:lnTo>
                    <a:pt x="1158875" y="869950"/>
                  </a:lnTo>
                  <a:lnTo>
                    <a:pt x="1152525" y="835025"/>
                  </a:lnTo>
                  <a:lnTo>
                    <a:pt x="1133475" y="806450"/>
                  </a:lnTo>
                  <a:lnTo>
                    <a:pt x="1108075" y="809625"/>
                  </a:lnTo>
                  <a:lnTo>
                    <a:pt x="1111250" y="742950"/>
                  </a:lnTo>
                  <a:lnTo>
                    <a:pt x="1117600" y="717550"/>
                  </a:lnTo>
                  <a:lnTo>
                    <a:pt x="1063625" y="688975"/>
                  </a:lnTo>
                  <a:lnTo>
                    <a:pt x="1127125" y="911225"/>
                  </a:lnTo>
                  <a:lnTo>
                    <a:pt x="1168400" y="1050925"/>
                  </a:lnTo>
                  <a:lnTo>
                    <a:pt x="1209675" y="1108075"/>
                  </a:lnTo>
                  <a:lnTo>
                    <a:pt x="1209675" y="1143000"/>
                  </a:lnTo>
                  <a:lnTo>
                    <a:pt x="1273175" y="1320800"/>
                  </a:lnTo>
                  <a:lnTo>
                    <a:pt x="1060450" y="1330325"/>
                  </a:lnTo>
                  <a:lnTo>
                    <a:pt x="1047750" y="1431925"/>
                  </a:lnTo>
                  <a:lnTo>
                    <a:pt x="898525" y="1428750"/>
                  </a:lnTo>
                  <a:lnTo>
                    <a:pt x="815975" y="1295400"/>
                  </a:lnTo>
                  <a:lnTo>
                    <a:pt x="781050" y="1282700"/>
                  </a:lnTo>
                  <a:lnTo>
                    <a:pt x="752475" y="1241425"/>
                  </a:lnTo>
                  <a:lnTo>
                    <a:pt x="723900" y="1200150"/>
                  </a:lnTo>
                  <a:lnTo>
                    <a:pt x="711200" y="1177925"/>
                  </a:lnTo>
                  <a:lnTo>
                    <a:pt x="746125" y="1136650"/>
                  </a:lnTo>
                  <a:lnTo>
                    <a:pt x="669925" y="1127125"/>
                  </a:lnTo>
                  <a:lnTo>
                    <a:pt x="669925" y="1098550"/>
                  </a:lnTo>
                  <a:lnTo>
                    <a:pt x="635000" y="1092200"/>
                  </a:lnTo>
                  <a:lnTo>
                    <a:pt x="625475" y="1012825"/>
                  </a:lnTo>
                  <a:lnTo>
                    <a:pt x="539750" y="1003300"/>
                  </a:lnTo>
                  <a:lnTo>
                    <a:pt x="546100" y="952500"/>
                  </a:lnTo>
                  <a:lnTo>
                    <a:pt x="479425" y="952500"/>
                  </a:lnTo>
                  <a:lnTo>
                    <a:pt x="444500" y="933450"/>
                  </a:lnTo>
                  <a:lnTo>
                    <a:pt x="431800" y="933450"/>
                  </a:lnTo>
                  <a:lnTo>
                    <a:pt x="428625" y="955675"/>
                  </a:lnTo>
                  <a:lnTo>
                    <a:pt x="361950" y="949325"/>
                  </a:lnTo>
                  <a:lnTo>
                    <a:pt x="361950" y="965200"/>
                  </a:lnTo>
                  <a:lnTo>
                    <a:pt x="314325" y="952500"/>
                  </a:lnTo>
                  <a:lnTo>
                    <a:pt x="307975" y="806450"/>
                  </a:lnTo>
                  <a:lnTo>
                    <a:pt x="276225" y="800100"/>
                  </a:lnTo>
                  <a:lnTo>
                    <a:pt x="254000" y="784225"/>
                  </a:lnTo>
                  <a:lnTo>
                    <a:pt x="215900" y="784225"/>
                  </a:lnTo>
                  <a:lnTo>
                    <a:pt x="171450" y="714375"/>
                  </a:lnTo>
                  <a:lnTo>
                    <a:pt x="180975" y="685800"/>
                  </a:lnTo>
                  <a:lnTo>
                    <a:pt x="225425" y="657225"/>
                  </a:lnTo>
                  <a:lnTo>
                    <a:pt x="228600" y="603250"/>
                  </a:lnTo>
                  <a:lnTo>
                    <a:pt x="98425" y="473075"/>
                  </a:lnTo>
                  <a:lnTo>
                    <a:pt x="79375" y="463550"/>
                  </a:lnTo>
                  <a:lnTo>
                    <a:pt x="82550" y="434975"/>
                  </a:lnTo>
                  <a:lnTo>
                    <a:pt x="3175" y="431800"/>
                  </a:lnTo>
                  <a:cubicBezTo>
                    <a:pt x="2117" y="391583"/>
                    <a:pt x="1058" y="351367"/>
                    <a:pt x="0" y="311150"/>
                  </a:cubicBezTo>
                  <a:lnTo>
                    <a:pt x="82550" y="307975"/>
                  </a:lnTo>
                  <a:cubicBezTo>
                    <a:pt x="81492" y="243417"/>
                    <a:pt x="80433" y="178858"/>
                    <a:pt x="79375" y="114300"/>
                  </a:cubicBezTo>
                  <a:close/>
                </a:path>
              </a:pathLst>
            </a:custGeom>
            <a:solidFill>
              <a:srgbClr val="ED7D31">
                <a:lumMod val="75000"/>
                <a:alpha val="62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0A36F44-A488-C6A7-AFF5-CB2DF3A32478}"/>
                </a:ext>
              </a:extLst>
            </p:cNvPr>
            <p:cNvSpPr/>
            <p:nvPr/>
          </p:nvSpPr>
          <p:spPr>
            <a:xfrm>
              <a:off x="5534025" y="3800475"/>
              <a:ext cx="568325" cy="1349375"/>
            </a:xfrm>
            <a:custGeom>
              <a:avLst/>
              <a:gdLst>
                <a:gd name="connsiteX0" fmla="*/ 0 w 568325"/>
                <a:gd name="connsiteY0" fmla="*/ 9525 h 1349375"/>
                <a:gd name="connsiteX1" fmla="*/ 0 w 568325"/>
                <a:gd name="connsiteY1" fmla="*/ 117475 h 1349375"/>
                <a:gd name="connsiteX2" fmla="*/ 73025 w 568325"/>
                <a:gd name="connsiteY2" fmla="*/ 127000 h 1349375"/>
                <a:gd name="connsiteX3" fmla="*/ 88900 w 568325"/>
                <a:gd name="connsiteY3" fmla="*/ 200025 h 1349375"/>
                <a:gd name="connsiteX4" fmla="*/ 127000 w 568325"/>
                <a:gd name="connsiteY4" fmla="*/ 203200 h 1349375"/>
                <a:gd name="connsiteX5" fmla="*/ 139700 w 568325"/>
                <a:gd name="connsiteY5" fmla="*/ 495300 h 1349375"/>
                <a:gd name="connsiteX6" fmla="*/ 28575 w 568325"/>
                <a:gd name="connsiteY6" fmla="*/ 612775 h 1349375"/>
                <a:gd name="connsiteX7" fmla="*/ 22225 w 568325"/>
                <a:gd name="connsiteY7" fmla="*/ 1349375 h 1349375"/>
                <a:gd name="connsiteX8" fmla="*/ 523875 w 568325"/>
                <a:gd name="connsiteY8" fmla="*/ 1343025 h 1349375"/>
                <a:gd name="connsiteX9" fmla="*/ 542925 w 568325"/>
                <a:gd name="connsiteY9" fmla="*/ 1304925 h 1349375"/>
                <a:gd name="connsiteX10" fmla="*/ 558800 w 568325"/>
                <a:gd name="connsiteY10" fmla="*/ 1193800 h 1349375"/>
                <a:gd name="connsiteX11" fmla="*/ 552450 w 568325"/>
                <a:gd name="connsiteY11" fmla="*/ 1152525 h 1349375"/>
                <a:gd name="connsiteX12" fmla="*/ 558800 w 568325"/>
                <a:gd name="connsiteY12" fmla="*/ 1089025 h 1349375"/>
                <a:gd name="connsiteX13" fmla="*/ 536575 w 568325"/>
                <a:gd name="connsiteY13" fmla="*/ 1054100 h 1349375"/>
                <a:gd name="connsiteX14" fmla="*/ 546100 w 568325"/>
                <a:gd name="connsiteY14" fmla="*/ 1028700 h 1349375"/>
                <a:gd name="connsiteX15" fmla="*/ 558800 w 568325"/>
                <a:gd name="connsiteY15" fmla="*/ 927100 h 1349375"/>
                <a:gd name="connsiteX16" fmla="*/ 568325 w 568325"/>
                <a:gd name="connsiteY16" fmla="*/ 911225 h 1349375"/>
                <a:gd name="connsiteX17" fmla="*/ 542925 w 568325"/>
                <a:gd name="connsiteY17" fmla="*/ 711200 h 1349375"/>
                <a:gd name="connsiteX18" fmla="*/ 514350 w 568325"/>
                <a:gd name="connsiteY18" fmla="*/ 612775 h 1349375"/>
                <a:gd name="connsiteX19" fmla="*/ 460375 w 568325"/>
                <a:gd name="connsiteY19" fmla="*/ 539750 h 1349375"/>
                <a:gd name="connsiteX20" fmla="*/ 488950 w 568325"/>
                <a:gd name="connsiteY20" fmla="*/ 517525 h 1349375"/>
                <a:gd name="connsiteX21" fmla="*/ 441325 w 568325"/>
                <a:gd name="connsiteY21" fmla="*/ 438150 h 1349375"/>
                <a:gd name="connsiteX22" fmla="*/ 381000 w 568325"/>
                <a:gd name="connsiteY22" fmla="*/ 234950 h 1349375"/>
                <a:gd name="connsiteX23" fmla="*/ 269875 w 568325"/>
                <a:gd name="connsiteY23" fmla="*/ 0 h 1349375"/>
                <a:gd name="connsiteX24" fmla="*/ 0 w 568325"/>
                <a:gd name="connsiteY24" fmla="*/ 9525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8325" h="1349375">
                  <a:moveTo>
                    <a:pt x="0" y="9525"/>
                  </a:moveTo>
                  <a:lnTo>
                    <a:pt x="0" y="117475"/>
                  </a:lnTo>
                  <a:lnTo>
                    <a:pt x="73025" y="127000"/>
                  </a:lnTo>
                  <a:lnTo>
                    <a:pt x="88900" y="200025"/>
                  </a:lnTo>
                  <a:lnTo>
                    <a:pt x="127000" y="203200"/>
                  </a:lnTo>
                  <a:lnTo>
                    <a:pt x="139700" y="495300"/>
                  </a:lnTo>
                  <a:lnTo>
                    <a:pt x="28575" y="612775"/>
                  </a:lnTo>
                  <a:cubicBezTo>
                    <a:pt x="26458" y="858308"/>
                    <a:pt x="24342" y="1103842"/>
                    <a:pt x="22225" y="1349375"/>
                  </a:cubicBezTo>
                  <a:lnTo>
                    <a:pt x="523875" y="1343025"/>
                  </a:lnTo>
                  <a:lnTo>
                    <a:pt x="542925" y="1304925"/>
                  </a:lnTo>
                  <a:lnTo>
                    <a:pt x="558800" y="1193800"/>
                  </a:lnTo>
                  <a:lnTo>
                    <a:pt x="552450" y="1152525"/>
                  </a:lnTo>
                  <a:lnTo>
                    <a:pt x="558800" y="1089025"/>
                  </a:lnTo>
                  <a:lnTo>
                    <a:pt x="536575" y="1054100"/>
                  </a:lnTo>
                  <a:lnTo>
                    <a:pt x="546100" y="1028700"/>
                  </a:lnTo>
                  <a:lnTo>
                    <a:pt x="558800" y="927100"/>
                  </a:lnTo>
                  <a:lnTo>
                    <a:pt x="568325" y="911225"/>
                  </a:lnTo>
                  <a:lnTo>
                    <a:pt x="542925" y="711200"/>
                  </a:lnTo>
                  <a:lnTo>
                    <a:pt x="514350" y="612775"/>
                  </a:lnTo>
                  <a:lnTo>
                    <a:pt x="460375" y="539750"/>
                  </a:lnTo>
                  <a:lnTo>
                    <a:pt x="488950" y="517525"/>
                  </a:lnTo>
                  <a:lnTo>
                    <a:pt x="441325" y="438150"/>
                  </a:lnTo>
                  <a:lnTo>
                    <a:pt x="381000" y="234950"/>
                  </a:lnTo>
                  <a:lnTo>
                    <a:pt x="269875" y="0"/>
                  </a:lnTo>
                  <a:lnTo>
                    <a:pt x="0" y="9525"/>
                  </a:lnTo>
                  <a:close/>
                </a:path>
              </a:pathLst>
            </a:custGeom>
            <a:solidFill>
              <a:srgbClr val="70AD47">
                <a:alpha val="6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BD6042-EB8E-F620-EDB5-3751E1368CAF}"/>
                </a:ext>
              </a:extLst>
            </p:cNvPr>
            <p:cNvSpPr/>
            <p:nvPr/>
          </p:nvSpPr>
          <p:spPr>
            <a:xfrm>
              <a:off x="4014788" y="2819400"/>
              <a:ext cx="509587" cy="1083469"/>
            </a:xfrm>
            <a:custGeom>
              <a:avLst/>
              <a:gdLst>
                <a:gd name="connsiteX0" fmla="*/ 97631 w 509587"/>
                <a:gd name="connsiteY0" fmla="*/ 2381 h 1083469"/>
                <a:gd name="connsiteX1" fmla="*/ 216693 w 509587"/>
                <a:gd name="connsiteY1" fmla="*/ 9525 h 1083469"/>
                <a:gd name="connsiteX2" fmla="*/ 288131 w 509587"/>
                <a:gd name="connsiteY2" fmla="*/ 0 h 1083469"/>
                <a:gd name="connsiteX3" fmla="*/ 280987 w 509587"/>
                <a:gd name="connsiteY3" fmla="*/ 26194 h 1083469"/>
                <a:gd name="connsiteX4" fmla="*/ 321468 w 509587"/>
                <a:gd name="connsiteY4" fmla="*/ 38100 h 1083469"/>
                <a:gd name="connsiteX5" fmla="*/ 421481 w 509587"/>
                <a:gd name="connsiteY5" fmla="*/ 171450 h 1083469"/>
                <a:gd name="connsiteX6" fmla="*/ 423862 w 509587"/>
                <a:gd name="connsiteY6" fmla="*/ 216694 h 1083469"/>
                <a:gd name="connsiteX7" fmla="*/ 402431 w 509587"/>
                <a:gd name="connsiteY7" fmla="*/ 242888 h 1083469"/>
                <a:gd name="connsiteX8" fmla="*/ 373856 w 509587"/>
                <a:gd name="connsiteY8" fmla="*/ 290513 h 1083469"/>
                <a:gd name="connsiteX9" fmla="*/ 416718 w 509587"/>
                <a:gd name="connsiteY9" fmla="*/ 359569 h 1083469"/>
                <a:gd name="connsiteX10" fmla="*/ 452437 w 509587"/>
                <a:gd name="connsiteY10" fmla="*/ 347663 h 1083469"/>
                <a:gd name="connsiteX11" fmla="*/ 483393 w 509587"/>
                <a:gd name="connsiteY11" fmla="*/ 378619 h 1083469"/>
                <a:gd name="connsiteX12" fmla="*/ 500062 w 509587"/>
                <a:gd name="connsiteY12" fmla="*/ 373856 h 1083469"/>
                <a:gd name="connsiteX13" fmla="*/ 509587 w 509587"/>
                <a:gd name="connsiteY13" fmla="*/ 385763 h 1083469"/>
                <a:gd name="connsiteX14" fmla="*/ 509587 w 509587"/>
                <a:gd name="connsiteY14" fmla="*/ 411956 h 1083469"/>
                <a:gd name="connsiteX15" fmla="*/ 509587 w 509587"/>
                <a:gd name="connsiteY15" fmla="*/ 569119 h 1083469"/>
                <a:gd name="connsiteX16" fmla="*/ 478631 w 509587"/>
                <a:gd name="connsiteY16" fmla="*/ 578644 h 1083469"/>
                <a:gd name="connsiteX17" fmla="*/ 488156 w 509587"/>
                <a:gd name="connsiteY17" fmla="*/ 633413 h 1083469"/>
                <a:gd name="connsiteX18" fmla="*/ 509587 w 509587"/>
                <a:gd name="connsiteY18" fmla="*/ 633413 h 1083469"/>
                <a:gd name="connsiteX19" fmla="*/ 504825 w 509587"/>
                <a:gd name="connsiteY19" fmla="*/ 1012031 h 1083469"/>
                <a:gd name="connsiteX20" fmla="*/ 242887 w 509587"/>
                <a:gd name="connsiteY20" fmla="*/ 1023938 h 1083469"/>
                <a:gd name="connsiteX21" fmla="*/ 283368 w 509587"/>
                <a:gd name="connsiteY21" fmla="*/ 945356 h 1083469"/>
                <a:gd name="connsiteX22" fmla="*/ 250031 w 509587"/>
                <a:gd name="connsiteY22" fmla="*/ 890588 h 1083469"/>
                <a:gd name="connsiteX23" fmla="*/ 230981 w 509587"/>
                <a:gd name="connsiteY23" fmla="*/ 909638 h 1083469"/>
                <a:gd name="connsiteX24" fmla="*/ 230981 w 509587"/>
                <a:gd name="connsiteY24" fmla="*/ 945356 h 1083469"/>
                <a:gd name="connsiteX25" fmla="*/ 230981 w 509587"/>
                <a:gd name="connsiteY25" fmla="*/ 959644 h 1083469"/>
                <a:gd name="connsiteX26" fmla="*/ 211931 w 509587"/>
                <a:gd name="connsiteY26" fmla="*/ 952500 h 1083469"/>
                <a:gd name="connsiteX27" fmla="*/ 200025 w 509587"/>
                <a:gd name="connsiteY27" fmla="*/ 952500 h 1083469"/>
                <a:gd name="connsiteX28" fmla="*/ 192881 w 509587"/>
                <a:gd name="connsiteY28" fmla="*/ 928688 h 1083469"/>
                <a:gd name="connsiteX29" fmla="*/ 197643 w 509587"/>
                <a:gd name="connsiteY29" fmla="*/ 876300 h 1083469"/>
                <a:gd name="connsiteX30" fmla="*/ 176212 w 509587"/>
                <a:gd name="connsiteY30" fmla="*/ 862013 h 1083469"/>
                <a:gd name="connsiteX31" fmla="*/ 157162 w 509587"/>
                <a:gd name="connsiteY31" fmla="*/ 859631 h 1083469"/>
                <a:gd name="connsiteX32" fmla="*/ 142875 w 509587"/>
                <a:gd name="connsiteY32" fmla="*/ 835819 h 1083469"/>
                <a:gd name="connsiteX33" fmla="*/ 109537 w 509587"/>
                <a:gd name="connsiteY33" fmla="*/ 831056 h 1083469"/>
                <a:gd name="connsiteX34" fmla="*/ 90487 w 509587"/>
                <a:gd name="connsiteY34" fmla="*/ 866775 h 1083469"/>
                <a:gd name="connsiteX35" fmla="*/ 152400 w 509587"/>
                <a:gd name="connsiteY35" fmla="*/ 931069 h 1083469"/>
                <a:gd name="connsiteX36" fmla="*/ 142875 w 509587"/>
                <a:gd name="connsiteY36" fmla="*/ 969169 h 1083469"/>
                <a:gd name="connsiteX37" fmla="*/ 133350 w 509587"/>
                <a:gd name="connsiteY37" fmla="*/ 1042988 h 1083469"/>
                <a:gd name="connsiteX38" fmla="*/ 102393 w 509587"/>
                <a:gd name="connsiteY38" fmla="*/ 1045369 h 1083469"/>
                <a:gd name="connsiteX39" fmla="*/ 57150 w 509587"/>
                <a:gd name="connsiteY39" fmla="*/ 1019175 h 1083469"/>
                <a:gd name="connsiteX40" fmla="*/ 69056 w 509587"/>
                <a:gd name="connsiteY40" fmla="*/ 1083469 h 1083469"/>
                <a:gd name="connsiteX41" fmla="*/ 2381 w 509587"/>
                <a:gd name="connsiteY41" fmla="*/ 938213 h 1083469"/>
                <a:gd name="connsiteX42" fmla="*/ 0 w 509587"/>
                <a:gd name="connsiteY42" fmla="*/ 871538 h 1083469"/>
                <a:gd name="connsiteX43" fmla="*/ 7143 w 509587"/>
                <a:gd name="connsiteY43" fmla="*/ 885825 h 1083469"/>
                <a:gd name="connsiteX44" fmla="*/ 35718 w 509587"/>
                <a:gd name="connsiteY44" fmla="*/ 797719 h 1083469"/>
                <a:gd name="connsiteX45" fmla="*/ 26193 w 509587"/>
                <a:gd name="connsiteY45" fmla="*/ 719138 h 1083469"/>
                <a:gd name="connsiteX46" fmla="*/ 30956 w 509587"/>
                <a:gd name="connsiteY46" fmla="*/ 690563 h 1083469"/>
                <a:gd name="connsiteX47" fmla="*/ 52387 w 509587"/>
                <a:gd name="connsiteY47" fmla="*/ 669131 h 1083469"/>
                <a:gd name="connsiteX48" fmla="*/ 57150 w 509587"/>
                <a:gd name="connsiteY48" fmla="*/ 633413 h 1083469"/>
                <a:gd name="connsiteX49" fmla="*/ 90487 w 509587"/>
                <a:gd name="connsiteY49" fmla="*/ 526256 h 1083469"/>
                <a:gd name="connsiteX50" fmla="*/ 121443 w 509587"/>
                <a:gd name="connsiteY50" fmla="*/ 419100 h 1083469"/>
                <a:gd name="connsiteX51" fmla="*/ 119062 w 509587"/>
                <a:gd name="connsiteY51" fmla="*/ 345281 h 1083469"/>
                <a:gd name="connsiteX52" fmla="*/ 128587 w 509587"/>
                <a:gd name="connsiteY52" fmla="*/ 316706 h 1083469"/>
                <a:gd name="connsiteX53" fmla="*/ 114300 w 509587"/>
                <a:gd name="connsiteY53" fmla="*/ 300038 h 1083469"/>
                <a:gd name="connsiteX54" fmla="*/ 76200 w 509587"/>
                <a:gd name="connsiteY54" fmla="*/ 219075 h 1083469"/>
                <a:gd name="connsiteX55" fmla="*/ 102393 w 509587"/>
                <a:gd name="connsiteY55" fmla="*/ 192881 h 1083469"/>
                <a:gd name="connsiteX56" fmla="*/ 111918 w 509587"/>
                <a:gd name="connsiteY56" fmla="*/ 207169 h 1083469"/>
                <a:gd name="connsiteX57" fmla="*/ 121443 w 509587"/>
                <a:gd name="connsiteY57" fmla="*/ 178594 h 1083469"/>
                <a:gd name="connsiteX58" fmla="*/ 61912 w 509587"/>
                <a:gd name="connsiteY58" fmla="*/ 102394 h 1083469"/>
                <a:gd name="connsiteX59" fmla="*/ 57150 w 509587"/>
                <a:gd name="connsiteY59" fmla="*/ 61913 h 1083469"/>
                <a:gd name="connsiteX60" fmla="*/ 97631 w 509587"/>
                <a:gd name="connsiteY60" fmla="*/ 2381 h 108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9587" h="1083469">
                  <a:moveTo>
                    <a:pt x="97631" y="2381"/>
                  </a:moveTo>
                  <a:lnTo>
                    <a:pt x="216693" y="9525"/>
                  </a:lnTo>
                  <a:lnTo>
                    <a:pt x="288131" y="0"/>
                  </a:lnTo>
                  <a:lnTo>
                    <a:pt x="280987" y="26194"/>
                  </a:lnTo>
                  <a:lnTo>
                    <a:pt x="321468" y="38100"/>
                  </a:lnTo>
                  <a:lnTo>
                    <a:pt x="421481" y="171450"/>
                  </a:lnTo>
                  <a:lnTo>
                    <a:pt x="423862" y="216694"/>
                  </a:lnTo>
                  <a:lnTo>
                    <a:pt x="402431" y="242888"/>
                  </a:lnTo>
                  <a:lnTo>
                    <a:pt x="373856" y="290513"/>
                  </a:lnTo>
                  <a:lnTo>
                    <a:pt x="416718" y="359569"/>
                  </a:lnTo>
                  <a:lnTo>
                    <a:pt x="452437" y="347663"/>
                  </a:lnTo>
                  <a:lnTo>
                    <a:pt x="483393" y="378619"/>
                  </a:lnTo>
                  <a:lnTo>
                    <a:pt x="500062" y="373856"/>
                  </a:lnTo>
                  <a:lnTo>
                    <a:pt x="509587" y="385763"/>
                  </a:lnTo>
                  <a:lnTo>
                    <a:pt x="509587" y="411956"/>
                  </a:lnTo>
                  <a:lnTo>
                    <a:pt x="509587" y="569119"/>
                  </a:lnTo>
                  <a:lnTo>
                    <a:pt x="478631" y="578644"/>
                  </a:lnTo>
                  <a:lnTo>
                    <a:pt x="488156" y="633413"/>
                  </a:lnTo>
                  <a:lnTo>
                    <a:pt x="509587" y="633413"/>
                  </a:lnTo>
                  <a:cubicBezTo>
                    <a:pt x="508000" y="759619"/>
                    <a:pt x="506412" y="885825"/>
                    <a:pt x="504825" y="1012031"/>
                  </a:cubicBezTo>
                  <a:lnTo>
                    <a:pt x="242887" y="1023938"/>
                  </a:lnTo>
                  <a:lnTo>
                    <a:pt x="283368" y="945356"/>
                  </a:lnTo>
                  <a:lnTo>
                    <a:pt x="250031" y="890588"/>
                  </a:lnTo>
                  <a:lnTo>
                    <a:pt x="230981" y="909638"/>
                  </a:lnTo>
                  <a:lnTo>
                    <a:pt x="230981" y="945356"/>
                  </a:lnTo>
                  <a:lnTo>
                    <a:pt x="230981" y="959644"/>
                  </a:lnTo>
                  <a:lnTo>
                    <a:pt x="211931" y="952500"/>
                  </a:lnTo>
                  <a:lnTo>
                    <a:pt x="200025" y="952500"/>
                  </a:lnTo>
                  <a:lnTo>
                    <a:pt x="192881" y="928688"/>
                  </a:lnTo>
                  <a:lnTo>
                    <a:pt x="197643" y="876300"/>
                  </a:lnTo>
                  <a:lnTo>
                    <a:pt x="176212" y="862013"/>
                  </a:lnTo>
                  <a:lnTo>
                    <a:pt x="157162" y="859631"/>
                  </a:lnTo>
                  <a:lnTo>
                    <a:pt x="142875" y="835819"/>
                  </a:lnTo>
                  <a:lnTo>
                    <a:pt x="109537" y="831056"/>
                  </a:lnTo>
                  <a:lnTo>
                    <a:pt x="90487" y="866775"/>
                  </a:lnTo>
                  <a:lnTo>
                    <a:pt x="152400" y="931069"/>
                  </a:lnTo>
                  <a:lnTo>
                    <a:pt x="142875" y="969169"/>
                  </a:lnTo>
                  <a:lnTo>
                    <a:pt x="133350" y="1042988"/>
                  </a:lnTo>
                  <a:lnTo>
                    <a:pt x="102393" y="1045369"/>
                  </a:lnTo>
                  <a:lnTo>
                    <a:pt x="57150" y="1019175"/>
                  </a:lnTo>
                  <a:lnTo>
                    <a:pt x="69056" y="1083469"/>
                  </a:lnTo>
                  <a:lnTo>
                    <a:pt x="2381" y="938213"/>
                  </a:lnTo>
                  <a:cubicBezTo>
                    <a:pt x="1587" y="915988"/>
                    <a:pt x="794" y="893763"/>
                    <a:pt x="0" y="871538"/>
                  </a:cubicBezTo>
                  <a:lnTo>
                    <a:pt x="7143" y="885825"/>
                  </a:lnTo>
                  <a:lnTo>
                    <a:pt x="35718" y="797719"/>
                  </a:lnTo>
                  <a:lnTo>
                    <a:pt x="26193" y="719138"/>
                  </a:lnTo>
                  <a:lnTo>
                    <a:pt x="30956" y="690563"/>
                  </a:lnTo>
                  <a:lnTo>
                    <a:pt x="52387" y="669131"/>
                  </a:lnTo>
                  <a:lnTo>
                    <a:pt x="57150" y="633413"/>
                  </a:lnTo>
                  <a:lnTo>
                    <a:pt x="90487" y="526256"/>
                  </a:lnTo>
                  <a:lnTo>
                    <a:pt x="121443" y="419100"/>
                  </a:lnTo>
                  <a:cubicBezTo>
                    <a:pt x="120649" y="394494"/>
                    <a:pt x="119856" y="369887"/>
                    <a:pt x="119062" y="345281"/>
                  </a:cubicBezTo>
                  <a:lnTo>
                    <a:pt x="128587" y="316706"/>
                  </a:lnTo>
                  <a:lnTo>
                    <a:pt x="114300" y="300038"/>
                  </a:lnTo>
                  <a:lnTo>
                    <a:pt x="76200" y="219075"/>
                  </a:lnTo>
                  <a:lnTo>
                    <a:pt x="102393" y="192881"/>
                  </a:lnTo>
                  <a:lnTo>
                    <a:pt x="111918" y="207169"/>
                  </a:lnTo>
                  <a:lnTo>
                    <a:pt x="121443" y="178594"/>
                  </a:lnTo>
                  <a:lnTo>
                    <a:pt x="61912" y="102394"/>
                  </a:lnTo>
                  <a:lnTo>
                    <a:pt x="57150" y="61913"/>
                  </a:lnTo>
                  <a:lnTo>
                    <a:pt x="97631" y="2381"/>
                  </a:lnTo>
                  <a:close/>
                </a:path>
              </a:pathLst>
            </a:custGeom>
            <a:solidFill>
              <a:srgbClr val="5B9BD5">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7AA9D2D-8226-5D6D-ABE6-8A62C59F9597}"/>
                </a:ext>
              </a:extLst>
            </p:cNvPr>
            <p:cNvSpPr/>
            <p:nvPr/>
          </p:nvSpPr>
          <p:spPr>
            <a:xfrm>
              <a:off x="5000625" y="5238750"/>
              <a:ext cx="1066800" cy="711200"/>
            </a:xfrm>
            <a:custGeom>
              <a:avLst/>
              <a:gdLst>
                <a:gd name="connsiteX0" fmla="*/ 536575 w 1066800"/>
                <a:gd name="connsiteY0" fmla="*/ 114300 h 711200"/>
                <a:gd name="connsiteX1" fmla="*/ 539750 w 1066800"/>
                <a:gd name="connsiteY1" fmla="*/ 0 h 711200"/>
                <a:gd name="connsiteX2" fmla="*/ 1066800 w 1066800"/>
                <a:gd name="connsiteY2" fmla="*/ 0 h 711200"/>
                <a:gd name="connsiteX3" fmla="*/ 1060450 w 1066800"/>
                <a:gd name="connsiteY3" fmla="*/ 101600 h 711200"/>
                <a:gd name="connsiteX4" fmla="*/ 1041400 w 1066800"/>
                <a:gd name="connsiteY4" fmla="*/ 314325 h 711200"/>
                <a:gd name="connsiteX5" fmla="*/ 1038225 w 1066800"/>
                <a:gd name="connsiteY5" fmla="*/ 171450 h 711200"/>
                <a:gd name="connsiteX6" fmla="*/ 1000125 w 1066800"/>
                <a:gd name="connsiteY6" fmla="*/ 250825 h 711200"/>
                <a:gd name="connsiteX7" fmla="*/ 971550 w 1066800"/>
                <a:gd name="connsiteY7" fmla="*/ 276225 h 711200"/>
                <a:gd name="connsiteX8" fmla="*/ 962025 w 1066800"/>
                <a:gd name="connsiteY8" fmla="*/ 342900 h 711200"/>
                <a:gd name="connsiteX9" fmla="*/ 927100 w 1066800"/>
                <a:gd name="connsiteY9" fmla="*/ 352425 h 711200"/>
                <a:gd name="connsiteX10" fmla="*/ 927100 w 1066800"/>
                <a:gd name="connsiteY10" fmla="*/ 504825 h 711200"/>
                <a:gd name="connsiteX11" fmla="*/ 885825 w 1066800"/>
                <a:gd name="connsiteY11" fmla="*/ 596900 h 711200"/>
                <a:gd name="connsiteX12" fmla="*/ 749300 w 1066800"/>
                <a:gd name="connsiteY12" fmla="*/ 641350 h 711200"/>
                <a:gd name="connsiteX13" fmla="*/ 739775 w 1066800"/>
                <a:gd name="connsiteY13" fmla="*/ 676275 h 711200"/>
                <a:gd name="connsiteX14" fmla="*/ 714375 w 1066800"/>
                <a:gd name="connsiteY14" fmla="*/ 688975 h 711200"/>
                <a:gd name="connsiteX15" fmla="*/ 688975 w 1066800"/>
                <a:gd name="connsiteY15" fmla="*/ 673100 h 711200"/>
                <a:gd name="connsiteX16" fmla="*/ 660400 w 1066800"/>
                <a:gd name="connsiteY16" fmla="*/ 685800 h 711200"/>
                <a:gd name="connsiteX17" fmla="*/ 568325 w 1066800"/>
                <a:gd name="connsiteY17" fmla="*/ 682625 h 711200"/>
                <a:gd name="connsiteX18" fmla="*/ 514350 w 1066800"/>
                <a:gd name="connsiteY18" fmla="*/ 708025 h 711200"/>
                <a:gd name="connsiteX19" fmla="*/ 469900 w 1066800"/>
                <a:gd name="connsiteY19" fmla="*/ 711200 h 711200"/>
                <a:gd name="connsiteX20" fmla="*/ 425450 w 1066800"/>
                <a:gd name="connsiteY20" fmla="*/ 708025 h 711200"/>
                <a:gd name="connsiteX21" fmla="*/ 371475 w 1066800"/>
                <a:gd name="connsiteY21" fmla="*/ 635000 h 711200"/>
                <a:gd name="connsiteX22" fmla="*/ 377825 w 1066800"/>
                <a:gd name="connsiteY22" fmla="*/ 558800 h 711200"/>
                <a:gd name="connsiteX23" fmla="*/ 400050 w 1066800"/>
                <a:gd name="connsiteY23" fmla="*/ 552450 h 711200"/>
                <a:gd name="connsiteX24" fmla="*/ 419100 w 1066800"/>
                <a:gd name="connsiteY24" fmla="*/ 584200 h 711200"/>
                <a:gd name="connsiteX25" fmla="*/ 444500 w 1066800"/>
                <a:gd name="connsiteY25" fmla="*/ 574675 h 711200"/>
                <a:gd name="connsiteX26" fmla="*/ 463550 w 1066800"/>
                <a:gd name="connsiteY26" fmla="*/ 609600 h 711200"/>
                <a:gd name="connsiteX27" fmla="*/ 485775 w 1066800"/>
                <a:gd name="connsiteY27" fmla="*/ 600075 h 711200"/>
                <a:gd name="connsiteX28" fmla="*/ 511175 w 1066800"/>
                <a:gd name="connsiteY28" fmla="*/ 638175 h 711200"/>
                <a:gd name="connsiteX29" fmla="*/ 542925 w 1066800"/>
                <a:gd name="connsiteY29" fmla="*/ 612775 h 711200"/>
                <a:gd name="connsiteX30" fmla="*/ 508000 w 1066800"/>
                <a:gd name="connsiteY30" fmla="*/ 584200 h 711200"/>
                <a:gd name="connsiteX31" fmla="*/ 476250 w 1066800"/>
                <a:gd name="connsiteY31" fmla="*/ 561975 h 711200"/>
                <a:gd name="connsiteX32" fmla="*/ 428625 w 1066800"/>
                <a:gd name="connsiteY32" fmla="*/ 539750 h 711200"/>
                <a:gd name="connsiteX33" fmla="*/ 393700 w 1066800"/>
                <a:gd name="connsiteY33" fmla="*/ 539750 h 711200"/>
                <a:gd name="connsiteX34" fmla="*/ 377825 w 1066800"/>
                <a:gd name="connsiteY34" fmla="*/ 466725 h 711200"/>
                <a:gd name="connsiteX35" fmla="*/ 361950 w 1066800"/>
                <a:gd name="connsiteY35" fmla="*/ 454025 h 711200"/>
                <a:gd name="connsiteX36" fmla="*/ 349250 w 1066800"/>
                <a:gd name="connsiteY36" fmla="*/ 419100 h 711200"/>
                <a:gd name="connsiteX37" fmla="*/ 358775 w 1066800"/>
                <a:gd name="connsiteY37" fmla="*/ 406400 h 711200"/>
                <a:gd name="connsiteX38" fmla="*/ 342900 w 1066800"/>
                <a:gd name="connsiteY38" fmla="*/ 393700 h 711200"/>
                <a:gd name="connsiteX39" fmla="*/ 292100 w 1066800"/>
                <a:gd name="connsiteY39" fmla="*/ 301625 h 711200"/>
                <a:gd name="connsiteX40" fmla="*/ 254000 w 1066800"/>
                <a:gd name="connsiteY40" fmla="*/ 279400 h 711200"/>
                <a:gd name="connsiteX41" fmla="*/ 254000 w 1066800"/>
                <a:gd name="connsiteY41" fmla="*/ 250825 h 711200"/>
                <a:gd name="connsiteX42" fmla="*/ 231775 w 1066800"/>
                <a:gd name="connsiteY42" fmla="*/ 231775 h 711200"/>
                <a:gd name="connsiteX43" fmla="*/ 241300 w 1066800"/>
                <a:gd name="connsiteY43" fmla="*/ 219075 h 711200"/>
                <a:gd name="connsiteX44" fmla="*/ 263525 w 1066800"/>
                <a:gd name="connsiteY44" fmla="*/ 228600 h 711200"/>
                <a:gd name="connsiteX45" fmla="*/ 295275 w 1066800"/>
                <a:gd name="connsiteY45" fmla="*/ 219075 h 711200"/>
                <a:gd name="connsiteX46" fmla="*/ 282575 w 1066800"/>
                <a:gd name="connsiteY46" fmla="*/ 263525 h 711200"/>
                <a:gd name="connsiteX47" fmla="*/ 298450 w 1066800"/>
                <a:gd name="connsiteY47" fmla="*/ 292100 h 711200"/>
                <a:gd name="connsiteX48" fmla="*/ 336550 w 1066800"/>
                <a:gd name="connsiteY48" fmla="*/ 282575 h 711200"/>
                <a:gd name="connsiteX49" fmla="*/ 355600 w 1066800"/>
                <a:gd name="connsiteY49" fmla="*/ 301625 h 711200"/>
                <a:gd name="connsiteX50" fmla="*/ 358775 w 1066800"/>
                <a:gd name="connsiteY50" fmla="*/ 273050 h 711200"/>
                <a:gd name="connsiteX51" fmla="*/ 301625 w 1066800"/>
                <a:gd name="connsiteY51" fmla="*/ 234950 h 711200"/>
                <a:gd name="connsiteX52" fmla="*/ 247650 w 1066800"/>
                <a:gd name="connsiteY52" fmla="*/ 193675 h 711200"/>
                <a:gd name="connsiteX53" fmla="*/ 209550 w 1066800"/>
                <a:gd name="connsiteY53" fmla="*/ 184150 h 711200"/>
                <a:gd name="connsiteX54" fmla="*/ 187325 w 1066800"/>
                <a:gd name="connsiteY54" fmla="*/ 180975 h 711200"/>
                <a:gd name="connsiteX55" fmla="*/ 184150 w 1066800"/>
                <a:gd name="connsiteY55" fmla="*/ 203200 h 711200"/>
                <a:gd name="connsiteX56" fmla="*/ 130175 w 1066800"/>
                <a:gd name="connsiteY56" fmla="*/ 187325 h 711200"/>
                <a:gd name="connsiteX57" fmla="*/ 95250 w 1066800"/>
                <a:gd name="connsiteY57" fmla="*/ 155575 h 711200"/>
                <a:gd name="connsiteX58" fmla="*/ 57150 w 1066800"/>
                <a:gd name="connsiteY58" fmla="*/ 149225 h 711200"/>
                <a:gd name="connsiteX59" fmla="*/ 44450 w 1066800"/>
                <a:gd name="connsiteY59" fmla="*/ 165100 h 711200"/>
                <a:gd name="connsiteX60" fmla="*/ 34925 w 1066800"/>
                <a:gd name="connsiteY60" fmla="*/ 187325 h 711200"/>
                <a:gd name="connsiteX61" fmla="*/ 0 w 1066800"/>
                <a:gd name="connsiteY61" fmla="*/ 120650 h 711200"/>
                <a:gd name="connsiteX62" fmla="*/ 536575 w 1066800"/>
                <a:gd name="connsiteY62" fmla="*/ 1143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66800" h="711200">
                  <a:moveTo>
                    <a:pt x="536575" y="114300"/>
                  </a:moveTo>
                  <a:cubicBezTo>
                    <a:pt x="537633" y="76200"/>
                    <a:pt x="538692" y="38100"/>
                    <a:pt x="539750" y="0"/>
                  </a:cubicBezTo>
                  <a:lnTo>
                    <a:pt x="1066800" y="0"/>
                  </a:lnTo>
                  <a:lnTo>
                    <a:pt x="1060450" y="101600"/>
                  </a:lnTo>
                  <a:lnTo>
                    <a:pt x="1041400" y="314325"/>
                  </a:lnTo>
                  <a:cubicBezTo>
                    <a:pt x="1040342" y="266700"/>
                    <a:pt x="1039283" y="219075"/>
                    <a:pt x="1038225" y="171450"/>
                  </a:cubicBezTo>
                  <a:lnTo>
                    <a:pt x="1000125" y="250825"/>
                  </a:lnTo>
                  <a:lnTo>
                    <a:pt x="971550" y="276225"/>
                  </a:lnTo>
                  <a:lnTo>
                    <a:pt x="962025" y="342900"/>
                  </a:lnTo>
                  <a:lnTo>
                    <a:pt x="927100" y="352425"/>
                  </a:lnTo>
                  <a:lnTo>
                    <a:pt x="927100" y="504825"/>
                  </a:lnTo>
                  <a:lnTo>
                    <a:pt x="885825" y="596900"/>
                  </a:lnTo>
                  <a:lnTo>
                    <a:pt x="749300" y="641350"/>
                  </a:lnTo>
                  <a:lnTo>
                    <a:pt x="739775" y="676275"/>
                  </a:lnTo>
                  <a:lnTo>
                    <a:pt x="714375" y="688975"/>
                  </a:lnTo>
                  <a:lnTo>
                    <a:pt x="688975" y="673100"/>
                  </a:lnTo>
                  <a:lnTo>
                    <a:pt x="660400" y="685800"/>
                  </a:lnTo>
                  <a:lnTo>
                    <a:pt x="568325" y="682625"/>
                  </a:lnTo>
                  <a:lnTo>
                    <a:pt x="514350" y="708025"/>
                  </a:lnTo>
                  <a:lnTo>
                    <a:pt x="469900" y="711200"/>
                  </a:lnTo>
                  <a:lnTo>
                    <a:pt x="425450" y="708025"/>
                  </a:lnTo>
                  <a:lnTo>
                    <a:pt x="371475" y="635000"/>
                  </a:lnTo>
                  <a:lnTo>
                    <a:pt x="377825" y="558800"/>
                  </a:lnTo>
                  <a:lnTo>
                    <a:pt x="400050" y="552450"/>
                  </a:lnTo>
                  <a:lnTo>
                    <a:pt x="419100" y="584200"/>
                  </a:lnTo>
                  <a:lnTo>
                    <a:pt x="444500" y="574675"/>
                  </a:lnTo>
                  <a:lnTo>
                    <a:pt x="463550" y="609600"/>
                  </a:lnTo>
                  <a:lnTo>
                    <a:pt x="485775" y="600075"/>
                  </a:lnTo>
                  <a:lnTo>
                    <a:pt x="511175" y="638175"/>
                  </a:lnTo>
                  <a:lnTo>
                    <a:pt x="542925" y="612775"/>
                  </a:lnTo>
                  <a:lnTo>
                    <a:pt x="508000" y="584200"/>
                  </a:lnTo>
                  <a:lnTo>
                    <a:pt x="476250" y="561975"/>
                  </a:lnTo>
                  <a:lnTo>
                    <a:pt x="428625" y="539750"/>
                  </a:lnTo>
                  <a:lnTo>
                    <a:pt x="393700" y="539750"/>
                  </a:lnTo>
                  <a:lnTo>
                    <a:pt x="377825" y="466725"/>
                  </a:lnTo>
                  <a:lnTo>
                    <a:pt x="361950" y="454025"/>
                  </a:lnTo>
                  <a:lnTo>
                    <a:pt x="349250" y="419100"/>
                  </a:lnTo>
                  <a:lnTo>
                    <a:pt x="358775" y="406400"/>
                  </a:lnTo>
                  <a:lnTo>
                    <a:pt x="342900" y="393700"/>
                  </a:lnTo>
                  <a:lnTo>
                    <a:pt x="292100" y="301625"/>
                  </a:lnTo>
                  <a:lnTo>
                    <a:pt x="254000" y="279400"/>
                  </a:lnTo>
                  <a:lnTo>
                    <a:pt x="254000" y="250825"/>
                  </a:lnTo>
                  <a:lnTo>
                    <a:pt x="231775" y="231775"/>
                  </a:lnTo>
                  <a:lnTo>
                    <a:pt x="241300" y="219075"/>
                  </a:lnTo>
                  <a:lnTo>
                    <a:pt x="263525" y="228600"/>
                  </a:lnTo>
                  <a:lnTo>
                    <a:pt x="295275" y="219075"/>
                  </a:lnTo>
                  <a:lnTo>
                    <a:pt x="282575" y="263525"/>
                  </a:lnTo>
                  <a:lnTo>
                    <a:pt x="298450" y="292100"/>
                  </a:lnTo>
                  <a:lnTo>
                    <a:pt x="336550" y="282575"/>
                  </a:lnTo>
                  <a:lnTo>
                    <a:pt x="355600" y="301625"/>
                  </a:lnTo>
                  <a:lnTo>
                    <a:pt x="358775" y="273050"/>
                  </a:lnTo>
                  <a:lnTo>
                    <a:pt x="301625" y="234950"/>
                  </a:lnTo>
                  <a:lnTo>
                    <a:pt x="247650" y="193675"/>
                  </a:lnTo>
                  <a:lnTo>
                    <a:pt x="209550" y="184150"/>
                  </a:lnTo>
                  <a:lnTo>
                    <a:pt x="187325" y="180975"/>
                  </a:lnTo>
                  <a:lnTo>
                    <a:pt x="184150" y="203200"/>
                  </a:lnTo>
                  <a:lnTo>
                    <a:pt x="130175" y="187325"/>
                  </a:lnTo>
                  <a:lnTo>
                    <a:pt x="95250" y="155575"/>
                  </a:lnTo>
                  <a:lnTo>
                    <a:pt x="57150" y="149225"/>
                  </a:lnTo>
                  <a:lnTo>
                    <a:pt x="44450" y="165100"/>
                  </a:lnTo>
                  <a:lnTo>
                    <a:pt x="34925" y="187325"/>
                  </a:lnTo>
                  <a:lnTo>
                    <a:pt x="0" y="120650"/>
                  </a:lnTo>
                  <a:lnTo>
                    <a:pt x="536575" y="114300"/>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B3AF250-A192-01FB-8081-FF60F5952FC8}"/>
                </a:ext>
              </a:extLst>
            </p:cNvPr>
            <p:cNvSpPr/>
            <p:nvPr/>
          </p:nvSpPr>
          <p:spPr>
            <a:xfrm>
              <a:off x="5708650" y="5654675"/>
              <a:ext cx="317500" cy="460375"/>
            </a:xfrm>
            <a:custGeom>
              <a:avLst/>
              <a:gdLst>
                <a:gd name="connsiteX0" fmla="*/ 317500 w 317500"/>
                <a:gd name="connsiteY0" fmla="*/ 0 h 460375"/>
                <a:gd name="connsiteX1" fmla="*/ 298450 w 317500"/>
                <a:gd name="connsiteY1" fmla="*/ 88900 h 460375"/>
                <a:gd name="connsiteX2" fmla="*/ 273050 w 317500"/>
                <a:gd name="connsiteY2" fmla="*/ 114300 h 460375"/>
                <a:gd name="connsiteX3" fmla="*/ 234950 w 317500"/>
                <a:gd name="connsiteY3" fmla="*/ 190500 h 460375"/>
                <a:gd name="connsiteX4" fmla="*/ 203200 w 317500"/>
                <a:gd name="connsiteY4" fmla="*/ 250825 h 460375"/>
                <a:gd name="connsiteX5" fmla="*/ 174625 w 317500"/>
                <a:gd name="connsiteY5" fmla="*/ 292100 h 460375"/>
                <a:gd name="connsiteX6" fmla="*/ 82550 w 317500"/>
                <a:gd name="connsiteY6" fmla="*/ 400050 h 460375"/>
                <a:gd name="connsiteX7" fmla="*/ 0 w 317500"/>
                <a:gd name="connsiteY7" fmla="*/ 460375 h 460375"/>
                <a:gd name="connsiteX8" fmla="*/ 73025 w 317500"/>
                <a:gd name="connsiteY8" fmla="*/ 381000 h 460375"/>
                <a:gd name="connsiteX9" fmla="*/ 139700 w 317500"/>
                <a:gd name="connsiteY9" fmla="*/ 301625 h 460375"/>
                <a:gd name="connsiteX10" fmla="*/ 184150 w 317500"/>
                <a:gd name="connsiteY10" fmla="*/ 257175 h 460375"/>
                <a:gd name="connsiteX11" fmla="*/ 184150 w 317500"/>
                <a:gd name="connsiteY11" fmla="*/ 238125 h 460375"/>
                <a:gd name="connsiteX12" fmla="*/ 206375 w 317500"/>
                <a:gd name="connsiteY12" fmla="*/ 225425 h 460375"/>
                <a:gd name="connsiteX13" fmla="*/ 193675 w 317500"/>
                <a:gd name="connsiteY13" fmla="*/ 177800 h 460375"/>
                <a:gd name="connsiteX14" fmla="*/ 263525 w 317500"/>
                <a:gd name="connsiteY14" fmla="*/ 114300 h 460375"/>
                <a:gd name="connsiteX15" fmla="*/ 317500 w 317500"/>
                <a:gd name="connsiteY15" fmla="*/ 0 h 46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460375">
                  <a:moveTo>
                    <a:pt x="317500" y="0"/>
                  </a:moveTo>
                  <a:lnTo>
                    <a:pt x="298450" y="88900"/>
                  </a:lnTo>
                  <a:lnTo>
                    <a:pt x="273050" y="114300"/>
                  </a:lnTo>
                  <a:lnTo>
                    <a:pt x="234950" y="190500"/>
                  </a:lnTo>
                  <a:lnTo>
                    <a:pt x="203200" y="250825"/>
                  </a:lnTo>
                  <a:lnTo>
                    <a:pt x="174625" y="292100"/>
                  </a:lnTo>
                  <a:lnTo>
                    <a:pt x="82550" y="400050"/>
                  </a:lnTo>
                  <a:lnTo>
                    <a:pt x="0" y="460375"/>
                  </a:lnTo>
                  <a:lnTo>
                    <a:pt x="73025" y="381000"/>
                  </a:lnTo>
                  <a:lnTo>
                    <a:pt x="139700" y="301625"/>
                  </a:lnTo>
                  <a:lnTo>
                    <a:pt x="184150" y="257175"/>
                  </a:lnTo>
                  <a:lnTo>
                    <a:pt x="184150" y="238125"/>
                  </a:lnTo>
                  <a:lnTo>
                    <a:pt x="206375" y="225425"/>
                  </a:lnTo>
                  <a:lnTo>
                    <a:pt x="193675" y="177800"/>
                  </a:lnTo>
                  <a:lnTo>
                    <a:pt x="263525" y="114300"/>
                  </a:lnTo>
                  <a:lnTo>
                    <a:pt x="317500" y="0"/>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1C093CE-59FC-3676-38E6-98EFBF600FD3}"/>
                </a:ext>
              </a:extLst>
            </p:cNvPr>
            <p:cNvSpPr/>
            <p:nvPr/>
          </p:nvSpPr>
          <p:spPr>
            <a:xfrm>
              <a:off x="4937125" y="6223000"/>
              <a:ext cx="323850" cy="158750"/>
            </a:xfrm>
            <a:custGeom>
              <a:avLst/>
              <a:gdLst>
                <a:gd name="connsiteX0" fmla="*/ 244475 w 323850"/>
                <a:gd name="connsiteY0" fmla="*/ 0 h 158750"/>
                <a:gd name="connsiteX1" fmla="*/ 0 w 323850"/>
                <a:gd name="connsiteY1" fmla="*/ 133350 h 158750"/>
                <a:gd name="connsiteX2" fmla="*/ 12700 w 323850"/>
                <a:gd name="connsiteY2" fmla="*/ 158750 h 158750"/>
                <a:gd name="connsiteX3" fmla="*/ 215900 w 323850"/>
                <a:gd name="connsiteY3" fmla="*/ 69850 h 158750"/>
                <a:gd name="connsiteX4" fmla="*/ 311150 w 323850"/>
                <a:gd name="connsiteY4" fmla="*/ 88900 h 158750"/>
                <a:gd name="connsiteX5" fmla="*/ 323850 w 323850"/>
                <a:gd name="connsiteY5" fmla="*/ 66675 h 158750"/>
                <a:gd name="connsiteX6" fmla="*/ 295275 w 323850"/>
                <a:gd name="connsiteY6" fmla="*/ 15875 h 158750"/>
                <a:gd name="connsiteX7" fmla="*/ 244475 w 323850"/>
                <a:gd name="connsiteY7" fmla="*/ 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158750">
                  <a:moveTo>
                    <a:pt x="244475" y="0"/>
                  </a:moveTo>
                  <a:lnTo>
                    <a:pt x="0" y="133350"/>
                  </a:lnTo>
                  <a:lnTo>
                    <a:pt x="12700" y="158750"/>
                  </a:lnTo>
                  <a:lnTo>
                    <a:pt x="215900" y="69850"/>
                  </a:lnTo>
                  <a:lnTo>
                    <a:pt x="311150" y="88900"/>
                  </a:lnTo>
                  <a:lnTo>
                    <a:pt x="323850" y="66675"/>
                  </a:lnTo>
                  <a:lnTo>
                    <a:pt x="295275" y="15875"/>
                  </a:lnTo>
                  <a:lnTo>
                    <a:pt x="244475" y="0"/>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89ADE35-D590-E24A-D8DE-93B94B1BE8AA}"/>
                </a:ext>
              </a:extLst>
            </p:cNvPr>
            <p:cNvSpPr/>
            <p:nvPr/>
          </p:nvSpPr>
          <p:spPr>
            <a:xfrm>
              <a:off x="5562600" y="6115050"/>
              <a:ext cx="142875" cy="53975"/>
            </a:xfrm>
            <a:custGeom>
              <a:avLst/>
              <a:gdLst>
                <a:gd name="connsiteX0" fmla="*/ 0 w 142875"/>
                <a:gd name="connsiteY0" fmla="*/ 53975 h 53975"/>
                <a:gd name="connsiteX1" fmla="*/ 142875 w 142875"/>
                <a:gd name="connsiteY1" fmla="*/ 31750 h 53975"/>
                <a:gd name="connsiteX2" fmla="*/ 111125 w 142875"/>
                <a:gd name="connsiteY2" fmla="*/ 0 h 53975"/>
                <a:gd name="connsiteX3" fmla="*/ 0 w 142875"/>
                <a:gd name="connsiteY3" fmla="*/ 53975 h 53975"/>
              </a:gdLst>
              <a:ahLst/>
              <a:cxnLst>
                <a:cxn ang="0">
                  <a:pos x="connsiteX0" y="connsiteY0"/>
                </a:cxn>
                <a:cxn ang="0">
                  <a:pos x="connsiteX1" y="connsiteY1"/>
                </a:cxn>
                <a:cxn ang="0">
                  <a:pos x="connsiteX2" y="connsiteY2"/>
                </a:cxn>
                <a:cxn ang="0">
                  <a:pos x="connsiteX3" y="connsiteY3"/>
                </a:cxn>
              </a:cxnLst>
              <a:rect l="l" t="t" r="r" b="b"/>
              <a:pathLst>
                <a:path w="142875" h="53975">
                  <a:moveTo>
                    <a:pt x="0" y="53975"/>
                  </a:moveTo>
                  <a:lnTo>
                    <a:pt x="142875" y="31750"/>
                  </a:lnTo>
                  <a:lnTo>
                    <a:pt x="111125" y="0"/>
                  </a:lnTo>
                  <a:lnTo>
                    <a:pt x="0" y="53975"/>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FF33D4-F733-CEE2-0FA8-DE1345E03381}"/>
                </a:ext>
              </a:extLst>
            </p:cNvPr>
            <p:cNvSpPr/>
            <p:nvPr/>
          </p:nvSpPr>
          <p:spPr>
            <a:xfrm>
              <a:off x="5394325" y="6194425"/>
              <a:ext cx="133350" cy="98425"/>
            </a:xfrm>
            <a:custGeom>
              <a:avLst/>
              <a:gdLst>
                <a:gd name="connsiteX0" fmla="*/ 0 w 133350"/>
                <a:gd name="connsiteY0" fmla="*/ 57150 h 98425"/>
                <a:gd name="connsiteX1" fmla="*/ 31750 w 133350"/>
                <a:gd name="connsiteY1" fmla="*/ 98425 h 98425"/>
                <a:gd name="connsiteX2" fmla="*/ 133350 w 133350"/>
                <a:gd name="connsiteY2" fmla="*/ 34925 h 98425"/>
                <a:gd name="connsiteX3" fmla="*/ 127000 w 133350"/>
                <a:gd name="connsiteY3" fmla="*/ 0 h 98425"/>
                <a:gd name="connsiteX4" fmla="*/ 0 w 133350"/>
                <a:gd name="connsiteY4" fmla="*/ 57150 h 9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98425">
                  <a:moveTo>
                    <a:pt x="0" y="57150"/>
                  </a:moveTo>
                  <a:lnTo>
                    <a:pt x="31750" y="98425"/>
                  </a:lnTo>
                  <a:lnTo>
                    <a:pt x="133350" y="34925"/>
                  </a:lnTo>
                  <a:lnTo>
                    <a:pt x="127000" y="0"/>
                  </a:lnTo>
                  <a:lnTo>
                    <a:pt x="0" y="57150"/>
                  </a:lnTo>
                  <a:close/>
                </a:path>
              </a:pathLst>
            </a:custGeom>
            <a:solidFill>
              <a:srgbClr val="FFFF00">
                <a:alpha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71233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AA4E-B32E-0C92-360E-464D22485CDB}"/>
              </a:ext>
            </a:extLst>
          </p:cNvPr>
          <p:cNvSpPr>
            <a:spLocks noGrp="1"/>
          </p:cNvSpPr>
          <p:nvPr>
            <p:ph type="title"/>
          </p:nvPr>
        </p:nvSpPr>
        <p:spPr/>
        <p:txBody>
          <a:bodyPr/>
          <a:lstStyle/>
          <a:p>
            <a:r>
              <a:rPr lang="en-US" sz="4400" dirty="0">
                <a:solidFill>
                  <a:schemeClr val="bg1"/>
                </a:solidFill>
                <a:effectLst>
                  <a:outerShdw blurRad="38100" dist="38100" dir="2700000" algn="tl">
                    <a:srgbClr val="000000">
                      <a:alpha val="43137"/>
                    </a:srgbClr>
                  </a:outerShdw>
                </a:effectLst>
              </a:rPr>
              <a:t>Safety Message</a:t>
            </a:r>
            <a:endParaRPr lang="en-US" dirty="0"/>
          </a:p>
        </p:txBody>
      </p:sp>
      <p:sp>
        <p:nvSpPr>
          <p:cNvPr id="3" name="Content Placeholder 2">
            <a:extLst>
              <a:ext uri="{FF2B5EF4-FFF2-40B4-BE49-F238E27FC236}">
                <a16:creationId xmlns:a16="http://schemas.microsoft.com/office/drawing/2014/main" id="{77D1D20E-EF5C-1031-F0D2-405A9A1C5D12}"/>
              </a:ext>
            </a:extLst>
          </p:cNvPr>
          <p:cNvSpPr>
            <a:spLocks noGrp="1"/>
          </p:cNvSpPr>
          <p:nvPr>
            <p:ph sz="half" idx="1"/>
          </p:nvPr>
        </p:nvSpPr>
        <p:spPr>
          <a:xfrm>
            <a:off x="553570" y="1466601"/>
            <a:ext cx="4716587" cy="4548569"/>
          </a:xfrm>
        </p:spPr>
        <p:txBody>
          <a:bodyPr/>
          <a:lstStyle/>
          <a:p>
            <a:pPr marL="0" indent="0">
              <a:buNone/>
            </a:pPr>
            <a:r>
              <a:rPr lang="en-US" b="1" dirty="0"/>
              <a:t>Safety Begins with You</a:t>
            </a:r>
          </a:p>
          <a:p>
            <a:r>
              <a:rPr lang="en-US" sz="2400" dirty="0"/>
              <a:t>When visiting any construction site, be sure to have all Personal Protection Equipment (PPE’s) required. Plan ahead! </a:t>
            </a:r>
          </a:p>
          <a:p>
            <a:r>
              <a:rPr lang="en-US" sz="2400" dirty="0"/>
              <a:t>Stay off the cell phone when walking around jobsite. Remove any earpieces that can impair hearing equipment backup alarms. Construction sites can be dangerous, congested places with heavy equipment moving all around.  </a:t>
            </a:r>
          </a:p>
        </p:txBody>
      </p:sp>
      <p:pic>
        <p:nvPicPr>
          <p:cNvPr id="4" name="Picture 3">
            <a:extLst>
              <a:ext uri="{FF2B5EF4-FFF2-40B4-BE49-F238E27FC236}">
                <a16:creationId xmlns:a16="http://schemas.microsoft.com/office/drawing/2014/main" id="{23803A2A-4110-162C-1951-AE40CA979470}"/>
              </a:ext>
            </a:extLst>
          </p:cNvPr>
          <p:cNvPicPr>
            <a:picLocks noChangeAspect="1"/>
          </p:cNvPicPr>
          <p:nvPr/>
        </p:nvPicPr>
        <p:blipFill>
          <a:blip r:embed="rId2"/>
          <a:stretch>
            <a:fillRect/>
          </a:stretch>
        </p:blipFill>
        <p:spPr>
          <a:xfrm>
            <a:off x="5215072" y="1834563"/>
            <a:ext cx="6672128" cy="3812644"/>
          </a:xfrm>
          <a:prstGeom prst="rect">
            <a:avLst/>
          </a:prstGeom>
        </p:spPr>
      </p:pic>
    </p:spTree>
    <p:extLst>
      <p:ext uri="{BB962C8B-B14F-4D97-AF65-F5344CB8AC3E}">
        <p14:creationId xmlns:p14="http://schemas.microsoft.com/office/powerpoint/2010/main" val="3255009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AB13-12F4-B88D-1BC7-646F93C5505E}"/>
              </a:ext>
            </a:extLst>
          </p:cNvPr>
          <p:cNvSpPr>
            <a:spLocks noGrp="1"/>
          </p:cNvSpPr>
          <p:nvPr>
            <p:ph type="title"/>
          </p:nvPr>
        </p:nvSpPr>
        <p:spPr/>
        <p:txBody>
          <a:body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endParaRPr lang="en-US" dirty="0"/>
          </a:p>
        </p:txBody>
      </p:sp>
      <p:sp>
        <p:nvSpPr>
          <p:cNvPr id="3" name="Content Placeholder 2">
            <a:extLst>
              <a:ext uri="{FF2B5EF4-FFF2-40B4-BE49-F238E27FC236}">
                <a16:creationId xmlns:a16="http://schemas.microsoft.com/office/drawing/2014/main" id="{5D1F54F5-4B9D-8D61-1AF4-4012C502A614}"/>
              </a:ext>
            </a:extLst>
          </p:cNvPr>
          <p:cNvSpPr>
            <a:spLocks noGrp="1"/>
          </p:cNvSpPr>
          <p:nvPr>
            <p:ph sz="half" idx="1"/>
          </p:nvPr>
        </p:nvSpPr>
        <p:spPr/>
        <p:txBody>
          <a:bodyPr/>
          <a:lstStyle/>
          <a:p>
            <a:pPr marL="0" marR="0" indent="0">
              <a:spcBef>
                <a:spcPts val="0"/>
              </a:spcBef>
              <a:spcAft>
                <a:spcPts val="0"/>
              </a:spcAft>
              <a:buNone/>
            </a:pPr>
            <a:r>
              <a:rPr lang="en-US" sz="1800" b="1" dirty="0">
                <a:solidFill>
                  <a:srgbClr val="002060"/>
                </a:solidFill>
                <a:effectLst/>
                <a:latin typeface="Calibri" panose="020F0502020204030204" pitchFamily="34" charset="0"/>
                <a:ea typeface="Aptos" panose="020B0004020202020204" pitchFamily="34" charset="0"/>
                <a:cs typeface="Aptos" panose="020B0004020202020204" pitchFamily="34" charset="0"/>
              </a:rPr>
              <a:t>Pablo J. Orozco, P.E., MSCE, CPM</a:t>
            </a:r>
            <a:endParaRPr lang="en-US" sz="1800" dirty="0">
              <a:solidFill>
                <a:srgbClr val="002060"/>
              </a:solidFill>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1800" dirty="0">
                <a:solidFill>
                  <a:srgbClr val="002060"/>
                </a:solidFill>
                <a:effectLst/>
                <a:latin typeface="Calibri" panose="020F0502020204030204" pitchFamily="34" charset="0"/>
                <a:ea typeface="Aptos" panose="020B0004020202020204" pitchFamily="34" charset="0"/>
                <a:cs typeface="Aptos" panose="020B0004020202020204" pitchFamily="34" charset="0"/>
              </a:rPr>
              <a:t>District Six Structures Maintenance Engineer</a:t>
            </a:r>
          </a:p>
          <a:p>
            <a:pPr marL="0" marR="0" indent="0">
              <a:spcBef>
                <a:spcPts val="0"/>
              </a:spcBef>
              <a:spcAft>
                <a:spcPts val="0"/>
              </a:spcAft>
              <a:buNone/>
            </a:pPr>
            <a:r>
              <a:rPr lang="en-US" sz="1800" dirty="0">
                <a:solidFill>
                  <a:srgbClr val="002060"/>
                </a:solidFill>
                <a:effectLst/>
                <a:latin typeface="Aptos" panose="020B0004020202020204" pitchFamily="34" charset="0"/>
                <a:ea typeface="Aptos" panose="020B0004020202020204" pitchFamily="34" charset="0"/>
                <a:cs typeface="Aptos" panose="020B0004020202020204" pitchFamily="34" charset="0"/>
              </a:rPr>
              <a:t>pablo.orozco@dot.state.fl.us</a:t>
            </a:r>
          </a:p>
          <a:p>
            <a:pPr marL="0" marR="0" indent="0">
              <a:spcBef>
                <a:spcPts val="0"/>
              </a:spcBef>
              <a:spcAft>
                <a:spcPts val="0"/>
              </a:spcAft>
              <a:buNone/>
            </a:pPr>
            <a:r>
              <a:rPr lang="en-US" sz="1800" dirty="0">
                <a:solidFill>
                  <a:srgbClr val="002060"/>
                </a:solidFill>
                <a:effectLst/>
                <a:latin typeface="Calibri" panose="020F0502020204030204" pitchFamily="34" charset="0"/>
                <a:ea typeface="Aptos" panose="020B0004020202020204" pitchFamily="34" charset="0"/>
                <a:cs typeface="Aptos" panose="020B0004020202020204" pitchFamily="34" charset="0"/>
              </a:rPr>
              <a:t>Direct: (305) 470-5370</a:t>
            </a:r>
            <a:endParaRPr lang="en-US" sz="1800" dirty="0">
              <a:solidFill>
                <a:srgbClr val="002060"/>
              </a:solidFill>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1800" dirty="0">
              <a:solidFill>
                <a:srgbClr val="002060"/>
              </a:solidFill>
              <a:latin typeface="Calibri" panose="020F050202020403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1800" b="1" dirty="0">
                <a:solidFill>
                  <a:srgbClr val="002060"/>
                </a:solidFill>
                <a:effectLst/>
                <a:latin typeface="Calibri" panose="020F0502020204030204" pitchFamily="34" charset="0"/>
                <a:ea typeface="Aptos" panose="020B0004020202020204" pitchFamily="34" charset="0"/>
                <a:cs typeface="Aptos" panose="020B0004020202020204" pitchFamily="34" charset="0"/>
              </a:rPr>
              <a:t>Darren K. Lucas, P.E.</a:t>
            </a:r>
          </a:p>
          <a:p>
            <a:pPr marL="0" marR="0" indent="0">
              <a:spcBef>
                <a:spcPts val="0"/>
              </a:spcBef>
              <a:spcAft>
                <a:spcPts val="0"/>
              </a:spcAft>
              <a:buNone/>
            </a:pPr>
            <a:r>
              <a:rPr lang="en-US" sz="1800" dirty="0">
                <a:solidFill>
                  <a:srgbClr val="002060"/>
                </a:solidFill>
                <a:effectLst/>
                <a:latin typeface="Calibri" panose="020F0502020204030204" pitchFamily="34" charset="0"/>
                <a:ea typeface="Aptos" panose="020B0004020202020204" pitchFamily="34" charset="0"/>
                <a:cs typeface="Aptos" panose="020B0004020202020204" pitchFamily="34" charset="0"/>
              </a:rPr>
              <a:t>Plans Review Group Section Leader</a:t>
            </a:r>
          </a:p>
          <a:p>
            <a:pPr marL="0" marR="0" indent="0">
              <a:spcBef>
                <a:spcPts val="0"/>
              </a:spcBef>
              <a:spcAft>
                <a:spcPts val="0"/>
              </a:spcAft>
              <a:buNone/>
            </a:pPr>
            <a:r>
              <a:rPr lang="en-US" sz="1800" dirty="0">
                <a:solidFill>
                  <a:srgbClr val="002060"/>
                </a:solidFill>
                <a:effectLst/>
                <a:latin typeface="Calibri" panose="020F0502020204030204" pitchFamily="34" charset="0"/>
                <a:ea typeface="Aptos" panose="020B0004020202020204" pitchFamily="34" charset="0"/>
                <a:cs typeface="Aptos" panose="020B0004020202020204" pitchFamily="34" charset="0"/>
              </a:rPr>
              <a:t>FDOT Central Office - Structures Design Office</a:t>
            </a:r>
          </a:p>
          <a:p>
            <a:pPr marL="0" indent="0">
              <a:spcBef>
                <a:spcPts val="0"/>
              </a:spcBef>
              <a:buNone/>
            </a:pPr>
            <a:r>
              <a:rPr lang="en-US" sz="1800" dirty="0">
                <a:solidFill>
                  <a:srgbClr val="002060"/>
                </a:solidFill>
                <a:effectLst/>
                <a:latin typeface="Calibri" panose="020F0502020204030204" pitchFamily="34" charset="0"/>
                <a:ea typeface="Aptos" panose="020B0004020202020204" pitchFamily="34" charset="0"/>
                <a:cs typeface="Aptos" panose="020B0004020202020204" pitchFamily="34" charset="0"/>
              </a:rPr>
              <a:t>darren.lucas@dot.state.fl.us</a:t>
            </a:r>
          </a:p>
          <a:p>
            <a:pPr marL="0" marR="0" indent="0">
              <a:spcBef>
                <a:spcPts val="0"/>
              </a:spcBef>
              <a:spcAft>
                <a:spcPts val="0"/>
              </a:spcAft>
              <a:buNone/>
            </a:pPr>
            <a:r>
              <a:rPr lang="en-US" sz="1800" dirty="0">
                <a:solidFill>
                  <a:srgbClr val="002060"/>
                </a:solidFill>
                <a:effectLst/>
                <a:latin typeface="Calibri" panose="020F0502020204030204" pitchFamily="34" charset="0"/>
                <a:ea typeface="Aptos" panose="020B0004020202020204" pitchFamily="34" charset="0"/>
                <a:cs typeface="Aptos" panose="020B0004020202020204" pitchFamily="34" charset="0"/>
              </a:rPr>
              <a:t>Direct:  (850) 414-4260 </a:t>
            </a:r>
          </a:p>
          <a:p>
            <a:pPr marL="0" marR="0" indent="0">
              <a:spcBef>
                <a:spcPts val="0"/>
              </a:spcBef>
              <a:spcAft>
                <a:spcPts val="0"/>
              </a:spcAft>
              <a:buNone/>
            </a:pPr>
            <a:endParaRPr lang="en-US" sz="1800" dirty="0">
              <a:solidFill>
                <a:srgbClr val="002060"/>
              </a:solidFill>
              <a:latin typeface="Calibri" panose="020F050202020403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1800" dirty="0">
              <a:solidFill>
                <a:srgbClr val="00206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pic>
        <p:nvPicPr>
          <p:cNvPr id="4" name="Picture Placeholder 10" descr="Speaker phone with solid fill">
            <a:extLst>
              <a:ext uri="{FF2B5EF4-FFF2-40B4-BE49-F238E27FC236}">
                <a16:creationId xmlns:a16="http://schemas.microsoft.com/office/drawing/2014/main" id="{3687D7C0-2F8D-3857-92EF-9A530C35A3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7459" y="95548"/>
            <a:ext cx="914400" cy="914400"/>
          </a:xfrm>
          <a:prstGeom prst="rect">
            <a:avLst/>
          </a:prstGeom>
        </p:spPr>
      </p:pic>
      <p:pic>
        <p:nvPicPr>
          <p:cNvPr id="5" name="Picture 4">
            <a:extLst>
              <a:ext uri="{FF2B5EF4-FFF2-40B4-BE49-F238E27FC236}">
                <a16:creationId xmlns:a16="http://schemas.microsoft.com/office/drawing/2014/main" id="{D60A05D4-C3C3-0192-C33D-47EAD9EFE1A8}"/>
              </a:ext>
            </a:extLst>
          </p:cNvPr>
          <p:cNvPicPr>
            <a:picLocks noChangeAspect="1"/>
          </p:cNvPicPr>
          <p:nvPr/>
        </p:nvPicPr>
        <p:blipFill>
          <a:blip r:embed="rId4"/>
          <a:stretch>
            <a:fillRect/>
          </a:stretch>
        </p:blipFill>
        <p:spPr>
          <a:xfrm>
            <a:off x="5215072" y="1834563"/>
            <a:ext cx="6672128" cy="3812644"/>
          </a:xfrm>
          <a:prstGeom prst="rect">
            <a:avLst/>
          </a:prstGeom>
        </p:spPr>
      </p:pic>
    </p:spTree>
    <p:extLst>
      <p:ext uri="{BB962C8B-B14F-4D97-AF65-F5344CB8AC3E}">
        <p14:creationId xmlns:p14="http://schemas.microsoft.com/office/powerpoint/2010/main" val="3635797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Introduction to Bridges within FDOT ROW </a:t>
            </a:r>
            <a:r>
              <a:rPr lang="en-US" b="0" i="0" dirty="0"/>
              <a:t> </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70" y="1466601"/>
            <a:ext cx="5052751"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Location and Types of Bridges</a:t>
            </a:r>
          </a:p>
          <a:p>
            <a:r>
              <a:rPr lang="en-US" sz="2400" dirty="0"/>
              <a:t>On State ROW</a:t>
            </a:r>
          </a:p>
          <a:p>
            <a:r>
              <a:rPr lang="en-US" sz="2400" dirty="0"/>
              <a:t>Over State Roads</a:t>
            </a:r>
          </a:p>
          <a:p>
            <a:r>
              <a:rPr lang="en-US" sz="2400" dirty="0"/>
              <a:t>Over Channels and Rivers</a:t>
            </a:r>
          </a:p>
          <a:p>
            <a:r>
              <a:rPr lang="en-US" sz="2400" dirty="0"/>
              <a:t>Over Railroads</a:t>
            </a:r>
          </a:p>
          <a:p>
            <a:endParaRPr lang="en-US" sz="2400" dirty="0"/>
          </a:p>
        </p:txBody>
      </p:sp>
      <p:pic>
        <p:nvPicPr>
          <p:cNvPr id="17" name="Picture 16" descr="Sunshine Skyway Bridge - St. Petersburg, Florida : r/InfrastructurePorn">
            <a:extLst>
              <a:ext uri="{FF2B5EF4-FFF2-40B4-BE49-F238E27FC236}">
                <a16:creationId xmlns:a16="http://schemas.microsoft.com/office/drawing/2014/main" id="{B53DB7A6-D135-62A5-BE83-9BBC84413E1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904888" y="4419564"/>
            <a:ext cx="1919111" cy="1279407"/>
          </a:xfrm>
          <a:prstGeom prst="rect">
            <a:avLst/>
          </a:prstGeom>
          <a:noFill/>
          <a:ln>
            <a:noFill/>
          </a:ln>
        </p:spPr>
      </p:pic>
      <p:pic>
        <p:nvPicPr>
          <p:cNvPr id="19" name="Picture 18">
            <a:extLst>
              <a:ext uri="{FF2B5EF4-FFF2-40B4-BE49-F238E27FC236}">
                <a16:creationId xmlns:a16="http://schemas.microsoft.com/office/drawing/2014/main" id="{6A9C03DC-4819-DF80-5B63-58A0225A923B}"/>
              </a:ext>
            </a:extLst>
          </p:cNvPr>
          <p:cNvPicPr>
            <a:picLocks noChangeAspect="1"/>
          </p:cNvPicPr>
          <p:nvPr/>
        </p:nvPicPr>
        <p:blipFill rotWithShape="1">
          <a:blip r:embed="rId9"/>
          <a:srcRect l="25118" r="18820"/>
          <a:stretch/>
        </p:blipFill>
        <p:spPr>
          <a:xfrm>
            <a:off x="7972222" y="1820188"/>
            <a:ext cx="1919111" cy="1279406"/>
          </a:xfrm>
          <a:prstGeom prst="rect">
            <a:avLst/>
          </a:prstGeom>
        </p:spPr>
      </p:pic>
      <p:pic>
        <p:nvPicPr>
          <p:cNvPr id="21" name="Picture 20">
            <a:extLst>
              <a:ext uri="{FF2B5EF4-FFF2-40B4-BE49-F238E27FC236}">
                <a16:creationId xmlns:a16="http://schemas.microsoft.com/office/drawing/2014/main" id="{8089BBEB-121D-56D1-32A3-ADA9AAF9FA52}"/>
              </a:ext>
            </a:extLst>
          </p:cNvPr>
          <p:cNvPicPr>
            <a:picLocks noChangeAspect="1"/>
          </p:cNvPicPr>
          <p:nvPr/>
        </p:nvPicPr>
        <p:blipFill rotWithShape="1">
          <a:blip r:embed="rId10"/>
          <a:srcRect b="11111"/>
          <a:stretch/>
        </p:blipFill>
        <p:spPr>
          <a:xfrm>
            <a:off x="9902074" y="1817560"/>
            <a:ext cx="1919111" cy="1279407"/>
          </a:xfrm>
          <a:prstGeom prst="rect">
            <a:avLst/>
          </a:prstGeom>
        </p:spPr>
      </p:pic>
      <p:pic>
        <p:nvPicPr>
          <p:cNvPr id="22" name="Picture 21">
            <a:extLst>
              <a:ext uri="{FF2B5EF4-FFF2-40B4-BE49-F238E27FC236}">
                <a16:creationId xmlns:a16="http://schemas.microsoft.com/office/drawing/2014/main" id="{967CE893-33B8-50E4-A100-08B3361E9580}"/>
              </a:ext>
            </a:extLst>
          </p:cNvPr>
          <p:cNvPicPr>
            <a:picLocks noChangeAspect="1"/>
          </p:cNvPicPr>
          <p:nvPr/>
        </p:nvPicPr>
        <p:blipFill rotWithShape="1">
          <a:blip r:embed="rId11"/>
          <a:srcRect l="12151" r="10942"/>
          <a:stretch/>
        </p:blipFill>
        <p:spPr>
          <a:xfrm>
            <a:off x="6029608" y="1813994"/>
            <a:ext cx="1919111" cy="1279407"/>
          </a:xfrm>
          <a:prstGeom prst="rect">
            <a:avLst/>
          </a:prstGeom>
        </p:spPr>
      </p:pic>
      <p:pic>
        <p:nvPicPr>
          <p:cNvPr id="23" name="Picture 22">
            <a:extLst>
              <a:ext uri="{FF2B5EF4-FFF2-40B4-BE49-F238E27FC236}">
                <a16:creationId xmlns:a16="http://schemas.microsoft.com/office/drawing/2014/main" id="{FE9CC1F6-AEE7-342F-E3B9-ECB0FD2C0665}"/>
              </a:ext>
            </a:extLst>
          </p:cNvPr>
          <p:cNvPicPr>
            <a:picLocks noChangeAspect="1"/>
          </p:cNvPicPr>
          <p:nvPr/>
        </p:nvPicPr>
        <p:blipFill rotWithShape="1">
          <a:blip r:embed="rId12"/>
          <a:srcRect r="5457"/>
          <a:stretch/>
        </p:blipFill>
        <p:spPr>
          <a:xfrm>
            <a:off x="6029609" y="3112369"/>
            <a:ext cx="1919110" cy="1282475"/>
          </a:xfrm>
          <a:prstGeom prst="rect">
            <a:avLst/>
          </a:prstGeom>
        </p:spPr>
      </p:pic>
      <p:pic>
        <p:nvPicPr>
          <p:cNvPr id="24" name="Picture 23">
            <a:extLst>
              <a:ext uri="{FF2B5EF4-FFF2-40B4-BE49-F238E27FC236}">
                <a16:creationId xmlns:a16="http://schemas.microsoft.com/office/drawing/2014/main" id="{90CC3058-68E5-B7C8-98A7-203590261643}"/>
              </a:ext>
            </a:extLst>
          </p:cNvPr>
          <p:cNvPicPr>
            <a:picLocks noChangeAspect="1"/>
          </p:cNvPicPr>
          <p:nvPr/>
        </p:nvPicPr>
        <p:blipFill rotWithShape="1">
          <a:blip r:embed="rId13"/>
          <a:srcRect b="11111"/>
          <a:stretch/>
        </p:blipFill>
        <p:spPr>
          <a:xfrm>
            <a:off x="9902074" y="3115437"/>
            <a:ext cx="1919111" cy="1279407"/>
          </a:xfrm>
          <a:prstGeom prst="rect">
            <a:avLst/>
          </a:prstGeom>
        </p:spPr>
      </p:pic>
      <p:pic>
        <p:nvPicPr>
          <p:cNvPr id="6" name="Picture 5">
            <a:extLst>
              <a:ext uri="{FF2B5EF4-FFF2-40B4-BE49-F238E27FC236}">
                <a16:creationId xmlns:a16="http://schemas.microsoft.com/office/drawing/2014/main" id="{A96A93F0-F669-900D-EE95-F29CC0D99375}"/>
              </a:ext>
            </a:extLst>
          </p:cNvPr>
          <p:cNvPicPr>
            <a:picLocks noChangeAspect="1"/>
          </p:cNvPicPr>
          <p:nvPr/>
        </p:nvPicPr>
        <p:blipFill>
          <a:blip r:embed="rId14"/>
          <a:stretch>
            <a:fillRect/>
          </a:stretch>
        </p:blipFill>
        <p:spPr>
          <a:xfrm>
            <a:off x="7994350" y="3125315"/>
            <a:ext cx="1896983" cy="1279407"/>
          </a:xfrm>
          <a:prstGeom prst="rect">
            <a:avLst/>
          </a:prstGeom>
        </p:spPr>
      </p:pic>
      <p:pic>
        <p:nvPicPr>
          <p:cNvPr id="7" name="Picture 6" descr="A bridge over water with a blue sky&#10;&#10;Description automatically generated">
            <a:extLst>
              <a:ext uri="{FF2B5EF4-FFF2-40B4-BE49-F238E27FC236}">
                <a16:creationId xmlns:a16="http://schemas.microsoft.com/office/drawing/2014/main" id="{D749DFEC-4FE7-E8BF-BF8B-3C7BD48FF04E}"/>
              </a:ext>
            </a:extLst>
          </p:cNvPr>
          <p:cNvPicPr>
            <a:picLocks noChangeAspect="1"/>
          </p:cNvPicPr>
          <p:nvPr/>
        </p:nvPicPr>
        <p:blipFill>
          <a:blip r:embed="rId15"/>
          <a:stretch>
            <a:fillRect/>
          </a:stretch>
        </p:blipFill>
        <p:spPr>
          <a:xfrm>
            <a:off x="824304" y="3857427"/>
            <a:ext cx="4511281" cy="2538230"/>
          </a:xfrm>
          <a:prstGeom prst="rect">
            <a:avLst/>
          </a:prstGeom>
        </p:spPr>
      </p:pic>
      <p:pic>
        <p:nvPicPr>
          <p:cNvPr id="9" name="Picture 8">
            <a:extLst>
              <a:ext uri="{FF2B5EF4-FFF2-40B4-BE49-F238E27FC236}">
                <a16:creationId xmlns:a16="http://schemas.microsoft.com/office/drawing/2014/main" id="{827C8E2A-23D1-9E9B-013D-CBDFE755EED9}"/>
              </a:ext>
            </a:extLst>
          </p:cNvPr>
          <p:cNvPicPr>
            <a:picLocks noChangeAspect="1"/>
          </p:cNvPicPr>
          <p:nvPr/>
        </p:nvPicPr>
        <p:blipFill rotWithShape="1">
          <a:blip r:embed="rId16"/>
          <a:srcRect r="3722"/>
          <a:stretch/>
        </p:blipFill>
        <p:spPr>
          <a:xfrm>
            <a:off x="6029608" y="4418029"/>
            <a:ext cx="1919110" cy="1282475"/>
          </a:xfrm>
          <a:prstGeom prst="rect">
            <a:avLst/>
          </a:prstGeom>
        </p:spPr>
      </p:pic>
      <p:pic>
        <p:nvPicPr>
          <p:cNvPr id="11" name="Picture 10">
            <a:extLst>
              <a:ext uri="{FF2B5EF4-FFF2-40B4-BE49-F238E27FC236}">
                <a16:creationId xmlns:a16="http://schemas.microsoft.com/office/drawing/2014/main" id="{212DE26B-F09E-198C-CF43-2418D707B19D}"/>
              </a:ext>
            </a:extLst>
          </p:cNvPr>
          <p:cNvPicPr>
            <a:picLocks noChangeAspect="1"/>
          </p:cNvPicPr>
          <p:nvPr/>
        </p:nvPicPr>
        <p:blipFill rotWithShape="1">
          <a:blip r:embed="rId17"/>
          <a:srcRect b="2784"/>
          <a:stretch/>
        </p:blipFill>
        <p:spPr>
          <a:xfrm>
            <a:off x="7994350" y="4416496"/>
            <a:ext cx="1896983" cy="1282475"/>
          </a:xfrm>
          <a:prstGeom prst="rect">
            <a:avLst/>
          </a:prstGeom>
        </p:spPr>
      </p:pic>
    </p:spTree>
    <p:extLst>
      <p:ext uri="{BB962C8B-B14F-4D97-AF65-F5344CB8AC3E}">
        <p14:creationId xmlns:p14="http://schemas.microsoft.com/office/powerpoint/2010/main" val="160424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Introduction to Bridges within FDOT ROW </a:t>
            </a:r>
            <a:r>
              <a:rPr lang="en-US" b="0" i="0" dirty="0"/>
              <a:t> </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70" y="1466601"/>
            <a:ext cx="9648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Public vs. Private Bridges</a:t>
            </a:r>
          </a:p>
          <a:p>
            <a:r>
              <a:rPr lang="en-US" sz="2400" i="1" dirty="0"/>
              <a:t>Private Bridge: </a:t>
            </a:r>
            <a:r>
              <a:rPr lang="en-US" sz="2400" dirty="0"/>
              <a:t>A bridge open to public travel and not owned by a </a:t>
            </a:r>
            <a:r>
              <a:rPr lang="en-US" sz="2400" b="1" dirty="0"/>
              <a:t>public authority</a:t>
            </a:r>
            <a:r>
              <a:rPr lang="en-US" sz="2400" dirty="0"/>
              <a:t> as defined in 23 U.S.C. 101. (23 CFR 650.305)</a:t>
            </a:r>
          </a:p>
          <a:p>
            <a:r>
              <a:rPr lang="en-US" sz="2400" i="1" dirty="0"/>
              <a:t>Public road: </a:t>
            </a:r>
            <a:r>
              <a:rPr lang="en-US" sz="2400" dirty="0"/>
              <a:t>The term "public road" means any road or street under the jurisdiction of and maintained by a public authority and </a:t>
            </a:r>
            <a:r>
              <a:rPr lang="en-US" sz="2400" b="1" dirty="0"/>
              <a:t>open to public travel</a:t>
            </a:r>
            <a:r>
              <a:rPr lang="en-US" sz="2400" dirty="0"/>
              <a:t> as defined in 23 U.S.C. 101(a)(21). (23 CFR 650.305)</a:t>
            </a:r>
          </a:p>
          <a:p>
            <a:r>
              <a:rPr lang="en-US" sz="2400" i="1" dirty="0"/>
              <a:t>Public authority</a:t>
            </a:r>
            <a:r>
              <a:rPr lang="en-US" sz="2400" dirty="0"/>
              <a:t> - The term "public authority" means a Federal, State, county, town, or township, Indian tribe, municipal or other local government or instrumentality with authority to finance, build, operate, or maintain toll or toll- free facilities as defined in 23 U.S.C. 101(a)(20). (23 CFR 650.305)</a:t>
            </a:r>
          </a:p>
          <a:p>
            <a:endParaRPr lang="en-US" sz="2400" dirty="0"/>
          </a:p>
        </p:txBody>
      </p:sp>
    </p:spTree>
    <p:extLst>
      <p:ext uri="{BB962C8B-B14F-4D97-AF65-F5344CB8AC3E}">
        <p14:creationId xmlns:p14="http://schemas.microsoft.com/office/powerpoint/2010/main" val="168665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FFCB-06A7-6901-13F4-09F72C239D0D}"/>
              </a:ext>
            </a:extLst>
          </p:cNvPr>
          <p:cNvSpPr>
            <a:spLocks noGrp="1"/>
          </p:cNvSpPr>
          <p:nvPr>
            <p:ph type="title"/>
          </p:nvPr>
        </p:nvSpPr>
        <p:spPr/>
        <p:txBody>
          <a:bodyPr/>
          <a:lstStyle/>
          <a:p>
            <a:r>
              <a:rPr lang="en-US" b="0" i="0" u="none" dirty="0"/>
              <a:t>Introduction to Bridges within FDOT ROW </a:t>
            </a:r>
            <a:r>
              <a:rPr lang="en-US" b="0" i="0" dirty="0"/>
              <a:t> </a:t>
            </a:r>
            <a:endParaRPr lang="en-US" dirty="0"/>
          </a:p>
        </p:txBody>
      </p:sp>
      <p:graphicFrame>
        <p:nvGraphicFramePr>
          <p:cNvPr id="4" name="Content Placeholder 2">
            <a:extLst>
              <a:ext uri="{FF2B5EF4-FFF2-40B4-BE49-F238E27FC236}">
                <a16:creationId xmlns:a16="http://schemas.microsoft.com/office/drawing/2014/main" id="{3D011562-F349-481A-A718-93FA8673DFA2}"/>
              </a:ext>
            </a:extLst>
          </p:cNvPr>
          <p:cNvGraphicFramePr>
            <a:graphicFrameLocks noGrp="1"/>
          </p:cNvGraphicFramePr>
          <p:nvPr>
            <p:ph sz="half" idx="1"/>
          </p:nvPr>
        </p:nvGraphicFramePr>
        <p:xfrm>
          <a:off x="457200" y="1343817"/>
          <a:ext cx="6071016" cy="664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7E2D9413-71AA-637B-D4D4-D4C215316CDF}"/>
              </a:ext>
            </a:extLst>
          </p:cNvPr>
          <p:cNvSpPr txBox="1">
            <a:spLocks/>
          </p:cNvSpPr>
          <p:nvPr/>
        </p:nvSpPr>
        <p:spPr>
          <a:xfrm>
            <a:off x="553569" y="1466601"/>
            <a:ext cx="9775763" cy="4548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Public vs. Private Bridges</a:t>
            </a:r>
          </a:p>
          <a:p>
            <a:r>
              <a:rPr lang="en-US" sz="2400" dirty="0"/>
              <a:t>Private Bridges</a:t>
            </a:r>
          </a:p>
          <a:p>
            <a:pPr lvl="1"/>
            <a:r>
              <a:rPr lang="en-US" sz="2000" dirty="0"/>
              <a:t>District Bridge Inventory</a:t>
            </a:r>
          </a:p>
          <a:p>
            <a:pPr lvl="1"/>
            <a:r>
              <a:rPr lang="en-US" sz="2000" dirty="0"/>
              <a:t>Maintenance and Operations under bridge owner</a:t>
            </a:r>
          </a:p>
          <a:p>
            <a:pPr lvl="1"/>
            <a:r>
              <a:rPr lang="en-US" sz="2000" dirty="0"/>
              <a:t>FDOT oversees that owner meet the requirements for M&amp;O</a:t>
            </a:r>
          </a:p>
          <a:p>
            <a:pPr lvl="1"/>
            <a:r>
              <a:rPr lang="en-US" sz="2000" dirty="0"/>
              <a:t>Owner is responsible for Inspection and Structural Analysis</a:t>
            </a:r>
          </a:p>
          <a:p>
            <a:r>
              <a:rPr lang="en-US" sz="2400" dirty="0"/>
              <a:t>Public Bridges</a:t>
            </a:r>
          </a:p>
          <a:p>
            <a:pPr lvl="1"/>
            <a:r>
              <a:rPr lang="en-US" sz="2000" dirty="0"/>
              <a:t>National Bridge Inventory</a:t>
            </a:r>
          </a:p>
          <a:p>
            <a:pPr lvl="1"/>
            <a:r>
              <a:rPr lang="en-US" sz="2000" dirty="0"/>
              <a:t>Maintenance and Operations under bridge owner</a:t>
            </a:r>
          </a:p>
          <a:p>
            <a:pPr lvl="1"/>
            <a:r>
              <a:rPr lang="en-US" sz="2000" dirty="0"/>
              <a:t>FDOT is responsible for Inspection and Structural Analysis</a:t>
            </a:r>
          </a:p>
          <a:p>
            <a:pPr lvl="1"/>
            <a:r>
              <a:rPr lang="en-US" sz="2000" dirty="0"/>
              <a:t>FDOT had authority to enforce bridge posting and closures</a:t>
            </a:r>
          </a:p>
          <a:p>
            <a:pPr lvl="1"/>
            <a:r>
              <a:rPr lang="en-US" sz="2000" dirty="0"/>
              <a:t>FDOT is required to report bridge information to Federal Highway Administration</a:t>
            </a:r>
          </a:p>
          <a:p>
            <a:endParaRPr lang="en-US" sz="2400" dirty="0"/>
          </a:p>
        </p:txBody>
      </p:sp>
    </p:spTree>
    <p:extLst>
      <p:ext uri="{BB962C8B-B14F-4D97-AF65-F5344CB8AC3E}">
        <p14:creationId xmlns:p14="http://schemas.microsoft.com/office/powerpoint/2010/main" val="3863500249"/>
      </p:ext>
    </p:extLst>
  </p:cSld>
  <p:clrMapOvr>
    <a:masterClrMapping/>
  </p:clrMapOvr>
</p:sld>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TransportationSympoTemplate.pptx" id="{639FFCA1-88E6-40A8-96F5-A8C354CF6456}" vid="{DD1FDF0C-EE61-4F1D-A51A-DB0F5BD2F5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C251D2E258594E8C13267284A2A308" ma:contentTypeVersion="4" ma:contentTypeDescription="Create a new document." ma:contentTypeScope="" ma:versionID="404b7ffd2859adb51e591cb0ad2c4888">
  <xsd:schema xmlns:xsd="http://www.w3.org/2001/XMLSchema" xmlns:xs="http://www.w3.org/2001/XMLSchema" xmlns:p="http://schemas.microsoft.com/office/2006/metadata/properties" xmlns:ns2="16fbda21-48af-4e93-a2a3-e0350923ae5c" targetNamespace="http://schemas.microsoft.com/office/2006/metadata/properties" ma:root="true" ma:fieldsID="fa2b6470c80cc320a82f05dafc1a51ee" ns2:_="">
    <xsd:import namespace="16fbda21-48af-4e93-a2a3-e0350923ae5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fbda21-48af-4e93-a2a3-e0350923ae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A8381C-73EB-48EA-B45F-7B7C8C7DF409}">
  <ds:schemaRefs>
    <ds:schemaRef ds:uri="http://schemas.microsoft.com/sharepoint/v3/contenttype/forms"/>
  </ds:schemaRefs>
</ds:datastoreItem>
</file>

<file path=customXml/itemProps2.xml><?xml version="1.0" encoding="utf-8"?>
<ds:datastoreItem xmlns:ds="http://schemas.openxmlformats.org/officeDocument/2006/customXml" ds:itemID="{61E98C35-9ECE-4425-BCBA-00E118C705CE}">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16fbda21-48af-4e93-a2a3-e0350923ae5c"/>
    <ds:schemaRef ds:uri="http://www.w3.org/XML/1998/namespace"/>
  </ds:schemaRefs>
</ds:datastoreItem>
</file>

<file path=customXml/itemProps3.xml><?xml version="1.0" encoding="utf-8"?>
<ds:datastoreItem xmlns:ds="http://schemas.openxmlformats.org/officeDocument/2006/customXml" ds:itemID="{01CE0E36-68C1-4C58-BFA2-595A3DD1CDDD}">
  <ds:schemaRefs>
    <ds:schemaRef ds:uri="16fbda21-48af-4e93-a2a3-e0350923ae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TotalTime>
  <Words>4889</Words>
  <Application>Microsoft Office PowerPoint</Application>
  <PresentationFormat>Widescreen</PresentationFormat>
  <Paragraphs>459</Paragraphs>
  <Slides>60</Slides>
  <Notes>43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Aptos</vt:lpstr>
      <vt:lpstr>Aptos Display</vt:lpstr>
      <vt:lpstr>Arial</vt:lpstr>
      <vt:lpstr>Calibri</vt:lpstr>
      <vt:lpstr>Google Sans</vt:lpstr>
      <vt:lpstr>Helvetica Neue</vt:lpstr>
      <vt:lpstr>Microsoft Sans Serif</vt:lpstr>
      <vt:lpstr>Symbol</vt:lpstr>
      <vt:lpstr>Tahoma</vt:lpstr>
      <vt:lpstr>Tenorite</vt:lpstr>
      <vt:lpstr>Times New Roman</vt:lpstr>
      <vt:lpstr>Wingdings</vt:lpstr>
      <vt:lpstr>Custom</vt:lpstr>
      <vt:lpstr>PowerPoint Presentation</vt:lpstr>
      <vt:lpstr>Disclaimer</vt:lpstr>
      <vt:lpstr>Presenters</vt:lpstr>
      <vt:lpstr>Outline</vt:lpstr>
      <vt:lpstr>Objective</vt:lpstr>
      <vt:lpstr>Safety Message</vt:lpstr>
      <vt:lpstr>Introduction to Bridges within FDOT ROW  </vt:lpstr>
      <vt:lpstr>Introduction to Bridges within FDOT ROW  </vt:lpstr>
      <vt:lpstr>Introduction to Bridges within FDOT ROW  </vt:lpstr>
      <vt:lpstr> Recent Public and Private Bridges</vt:lpstr>
      <vt:lpstr>Recent Public and Private Bridges</vt:lpstr>
      <vt:lpstr>Recent Public and Private Bridges</vt:lpstr>
      <vt:lpstr>Recent Public and Private Bridges</vt:lpstr>
      <vt:lpstr>Recent Public and Private Bridges</vt:lpstr>
      <vt:lpstr>Recent Public and Private Bridges</vt:lpstr>
      <vt:lpstr>Recent Public and Private Bridges</vt:lpstr>
      <vt:lpstr>Recent Public and Private Bridges</vt:lpstr>
      <vt:lpstr>Recent Public and Private Bridges</vt:lpstr>
      <vt:lpstr>Recent Public and Private Bridges</vt:lpstr>
      <vt:lpstr>Recent Public and Private Bridges</vt:lpstr>
      <vt:lpstr>Introduction of the Current FDOT Process/Phasing</vt:lpstr>
      <vt:lpstr>Introduction of the Current FDOT Process/Phasing</vt:lpstr>
      <vt:lpstr>Introduction of the Current FDOT Process/Phasing</vt:lpstr>
      <vt:lpstr>Introduction of the Current FDOT Process/Phasing</vt:lpstr>
      <vt:lpstr>Introduction of the Current FDOT Process/Phasing</vt:lpstr>
      <vt:lpstr>Introduction of the Current FDOT Process/Phasing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Relevant Policy – redundancy &amp; over-height vehicle impacts</vt:lpstr>
      <vt:lpstr>Temporary Traffic Control Plan</vt:lpstr>
      <vt:lpstr>Non-Department Bridges-Pedestrian Design Comments</vt:lpstr>
      <vt:lpstr>PowerPoint Presentation</vt:lpstr>
      <vt:lpstr>PowerPoint Presentation</vt:lpstr>
      <vt:lpstr>PowerPoint Presentation</vt:lpstr>
      <vt:lpstr>Introduction of the Current FDOT Process/Phasing </vt:lpstr>
      <vt:lpstr>PowerPoint Presentation</vt:lpstr>
      <vt:lpstr>Introduction of the Current FDOT Process/Phasing </vt:lpstr>
      <vt:lpstr>Introduction of the Current FDOT Process/Phasing </vt:lpstr>
      <vt:lpstr>PowerPoint Presentation</vt:lpstr>
      <vt:lpstr> </vt:lpstr>
      <vt:lpstr>Introduction of the Current FDOT Process/Phasing</vt:lpstr>
      <vt:lpstr>Introduction of the Current FDOT Process/Phasing</vt:lpstr>
      <vt:lpstr>Introduction of the Current FDOT Process/Phasing</vt:lpstr>
      <vt:lpstr> </vt:lpstr>
      <vt:lpstr>List of Approved Metal Fabricators, Coaters and Timber producers  https://mac.fdot.gov/smoreports   Important FDOT Links (Specifications, Materials Manual, Standard Plans/Designs, Commercial Inspection, Welding Forms, Audit Program, Approved Facilities &amp; QC Managers, Guardrail Reports) https://www.fdot.gov/materials/structural/fieldoperations/commericalinspection/structural-steel-metals-coatings-timber-audit-program </vt:lpstr>
      <vt:lpstr>Introduction of the Current FDOT Process/Phasing </vt:lpstr>
      <vt:lpstr>PowerPoint Presentation</vt:lpstr>
      <vt:lpstr>Future Changes</vt:lpstr>
      <vt:lpstr>Lessons Learned</vt:lpstr>
      <vt:lpstr>Conclusions</vt:lpstr>
      <vt:lpstr>Who to contact with technical/policy questions:</vt:lpstr>
      <vt:lpstr>STRUCTURES DESIGN OFFICE  PLANS REVIEW GROUP</vt:lpstr>
      <vt:lpstr>Maintenance Office</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Quigley, Robert</dc:creator>
  <cp:lastModifiedBy>Lucas, Darren</cp:lastModifiedBy>
  <cp:revision>1</cp:revision>
  <cp:lastPrinted>2024-05-08T20:26:21Z</cp:lastPrinted>
  <dcterms:created xsi:type="dcterms:W3CDTF">2024-05-02T17:40:31Z</dcterms:created>
  <dcterms:modified xsi:type="dcterms:W3CDTF">2024-06-03T22:27:50Z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0x01010051C251D2E258594E8C13267284A2A308</vt:lpwstr>
  </property>
</Properties>
</file>