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1" r:id="rId3"/>
  </p:sldMasterIdLst>
  <p:notesMasterIdLst>
    <p:notesMasterId r:id="rId41"/>
  </p:notesMasterIdLst>
  <p:sldIdLst>
    <p:sldId id="340" r:id="rId4"/>
    <p:sldId id="283" r:id="rId5"/>
    <p:sldId id="343" r:id="rId6"/>
    <p:sldId id="358" r:id="rId7"/>
    <p:sldId id="2145705458" r:id="rId8"/>
    <p:sldId id="2145705459" r:id="rId9"/>
    <p:sldId id="2145705461" r:id="rId10"/>
    <p:sldId id="341" r:id="rId11"/>
    <p:sldId id="2145705462" r:id="rId12"/>
    <p:sldId id="2145705460" r:id="rId13"/>
    <p:sldId id="2145705463" r:id="rId14"/>
    <p:sldId id="2145705464" r:id="rId15"/>
    <p:sldId id="2145705466" r:id="rId16"/>
    <p:sldId id="2145705472" r:id="rId17"/>
    <p:sldId id="285" r:id="rId18"/>
    <p:sldId id="2145705470" r:id="rId19"/>
    <p:sldId id="2145705471" r:id="rId20"/>
    <p:sldId id="2145705469" r:id="rId21"/>
    <p:sldId id="350" r:id="rId22"/>
    <p:sldId id="330" r:id="rId23"/>
    <p:sldId id="327" r:id="rId24"/>
    <p:sldId id="368" r:id="rId25"/>
    <p:sldId id="345" r:id="rId26"/>
    <p:sldId id="320" r:id="rId27"/>
    <p:sldId id="349" r:id="rId28"/>
    <p:sldId id="313" r:id="rId29"/>
    <p:sldId id="369" r:id="rId30"/>
    <p:sldId id="354" r:id="rId31"/>
    <p:sldId id="351" r:id="rId32"/>
    <p:sldId id="355" r:id="rId33"/>
    <p:sldId id="322" r:id="rId34"/>
    <p:sldId id="323" r:id="rId35"/>
    <p:sldId id="324" r:id="rId36"/>
    <p:sldId id="296" r:id="rId37"/>
    <p:sldId id="366" r:id="rId38"/>
    <p:sldId id="291" r:id="rId39"/>
    <p:sldId id="2145705473" r:id="rId4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83DEBC-76AB-97AC-D556-9EDB5CA16942}" name="Miranda, Stephano" initials="MS" userId="S::SMIRANDA@hdrinc.com::a2c36fff-dc61-4f8d-acbe-d1aef1f76c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1F4383"/>
    <a:srgbClr val="D82F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13" autoAdjust="0"/>
    <p:restoredTop sz="77261" autoAdjust="0"/>
  </p:normalViewPr>
  <p:slideViewPr>
    <p:cSldViewPr snapToGrid="0">
      <p:cViewPr varScale="1">
        <p:scale>
          <a:sx n="96" d="100"/>
          <a:sy n="96" d="100"/>
        </p:scale>
        <p:origin x="1243" y="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8/10/relationships/authors" Target="authors.xml"/><Relationship Id="rId20" Type="http://schemas.openxmlformats.org/officeDocument/2006/relationships/slide" Target="slides/slide17.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8D55F9-91E5-462F-AD0C-78232AB02A6C}" type="doc">
      <dgm:prSet loTypeId="urn:microsoft.com/office/officeart/2016/7/layout/HorizontalActionList" loCatId="List" qsTypeId="urn:microsoft.com/office/officeart/2005/8/quickstyle/simple2" qsCatId="simple" csTypeId="urn:microsoft.com/office/officeart/2005/8/colors/colorful1" csCatId="colorful" phldr="1"/>
      <dgm:spPr/>
      <dgm:t>
        <a:bodyPr/>
        <a:lstStyle/>
        <a:p>
          <a:endParaRPr lang="en-US"/>
        </a:p>
      </dgm:t>
    </dgm:pt>
    <dgm:pt modelId="{96ABC893-7F25-4361-B51B-81339828D355}">
      <dgm:prSet custT="1"/>
      <dgm:spPr/>
      <dgm:t>
        <a:bodyPr/>
        <a:lstStyle/>
        <a:p>
          <a:r>
            <a:rPr lang="en-US" sz="2000"/>
            <a:t>Provide</a:t>
          </a:r>
          <a:endParaRPr lang="en-US" sz="2000" dirty="0"/>
        </a:p>
      </dgm:t>
    </dgm:pt>
    <dgm:pt modelId="{0C6C7400-5202-46AD-8C9D-F80FB63ED712}" type="parTrans" cxnId="{04FBC45D-B93F-4E18-BE01-6726C1F5B482}">
      <dgm:prSet/>
      <dgm:spPr/>
      <dgm:t>
        <a:bodyPr/>
        <a:lstStyle/>
        <a:p>
          <a:endParaRPr lang="en-US" sz="2400"/>
        </a:p>
      </dgm:t>
    </dgm:pt>
    <dgm:pt modelId="{7686B17D-1189-40C4-BAE2-4B89A89A8CB0}" type="sibTrans" cxnId="{04FBC45D-B93F-4E18-BE01-6726C1F5B482}">
      <dgm:prSet/>
      <dgm:spPr/>
      <dgm:t>
        <a:bodyPr/>
        <a:lstStyle/>
        <a:p>
          <a:endParaRPr lang="en-US" sz="2400"/>
        </a:p>
      </dgm:t>
    </dgm:pt>
    <dgm:pt modelId="{4EA7C8BA-FB82-434B-A1B4-EB1F5B7C35D2}">
      <dgm:prSet custT="1"/>
      <dgm:spPr/>
      <dgm:t>
        <a:bodyPr/>
        <a:lstStyle/>
        <a:p>
          <a:r>
            <a:rPr lang="en-US" sz="1600">
              <a:solidFill>
                <a:schemeClr val="tx2"/>
              </a:solidFill>
            </a:rPr>
            <a:t>Provide an updated profile of the state of freight and logistics in District Six in terms of transportation assets, demand and usage, and programmed improvements.</a:t>
          </a:r>
          <a:endParaRPr lang="en-US" sz="1600" dirty="0">
            <a:solidFill>
              <a:schemeClr val="tx2"/>
            </a:solidFill>
          </a:endParaRPr>
        </a:p>
      </dgm:t>
    </dgm:pt>
    <dgm:pt modelId="{998607B9-CCFE-44AB-B3F6-B263FE39ABDB}" type="parTrans" cxnId="{C8CA4857-2077-47C1-9631-38E559E1C9E0}">
      <dgm:prSet/>
      <dgm:spPr/>
      <dgm:t>
        <a:bodyPr/>
        <a:lstStyle/>
        <a:p>
          <a:endParaRPr lang="en-US" sz="2400"/>
        </a:p>
      </dgm:t>
    </dgm:pt>
    <dgm:pt modelId="{19B5923C-E074-4D34-ACDE-C23EC931B6B0}" type="sibTrans" cxnId="{C8CA4857-2077-47C1-9631-38E559E1C9E0}">
      <dgm:prSet/>
      <dgm:spPr/>
      <dgm:t>
        <a:bodyPr/>
        <a:lstStyle/>
        <a:p>
          <a:endParaRPr lang="en-US" sz="2400"/>
        </a:p>
      </dgm:t>
    </dgm:pt>
    <dgm:pt modelId="{CE738B15-9810-4EDA-B60C-0A066EE7B8D5}">
      <dgm:prSet custT="1"/>
      <dgm:spPr/>
      <dgm:t>
        <a:bodyPr/>
        <a:lstStyle/>
        <a:p>
          <a:r>
            <a:rPr lang="en-US" sz="2000"/>
            <a:t>Describe</a:t>
          </a:r>
          <a:endParaRPr lang="en-US" sz="2000" dirty="0"/>
        </a:p>
      </dgm:t>
    </dgm:pt>
    <dgm:pt modelId="{20F09E4A-C596-42F6-9B66-ED9F812BA7F2}" type="parTrans" cxnId="{0818C5DA-93A8-4BA9-80A2-E9E25837AC93}">
      <dgm:prSet/>
      <dgm:spPr/>
      <dgm:t>
        <a:bodyPr/>
        <a:lstStyle/>
        <a:p>
          <a:endParaRPr lang="en-US" sz="2400"/>
        </a:p>
      </dgm:t>
    </dgm:pt>
    <dgm:pt modelId="{CC1278B9-6F91-49EF-A936-08B38BCA1430}" type="sibTrans" cxnId="{0818C5DA-93A8-4BA9-80A2-E9E25837AC93}">
      <dgm:prSet/>
      <dgm:spPr/>
      <dgm:t>
        <a:bodyPr/>
        <a:lstStyle/>
        <a:p>
          <a:endParaRPr lang="en-US" sz="2400"/>
        </a:p>
      </dgm:t>
    </dgm:pt>
    <dgm:pt modelId="{02ECEE70-C534-4DB0-BED1-6760791A858F}">
      <dgm:prSet custT="1"/>
      <dgm:spPr/>
      <dgm:t>
        <a:bodyPr/>
        <a:lstStyle/>
        <a:p>
          <a:r>
            <a:rPr lang="en-US" sz="1600">
              <a:solidFill>
                <a:schemeClr val="tx2"/>
              </a:solidFill>
            </a:rPr>
            <a:t>Describe the policy, regulatory, and funding framework for freight planning.</a:t>
          </a:r>
          <a:endParaRPr lang="en-US" sz="1600" dirty="0">
            <a:solidFill>
              <a:schemeClr val="tx2"/>
            </a:solidFill>
          </a:endParaRPr>
        </a:p>
      </dgm:t>
    </dgm:pt>
    <dgm:pt modelId="{FEACFA82-6A8B-42B6-BA34-847904481C65}" type="parTrans" cxnId="{363C14FB-8E5F-4B27-9B5C-732E9924146B}">
      <dgm:prSet/>
      <dgm:spPr/>
      <dgm:t>
        <a:bodyPr/>
        <a:lstStyle/>
        <a:p>
          <a:endParaRPr lang="en-US" sz="2400"/>
        </a:p>
      </dgm:t>
    </dgm:pt>
    <dgm:pt modelId="{8CD1171B-5C85-4FCA-966D-54CD6A332216}" type="sibTrans" cxnId="{363C14FB-8E5F-4B27-9B5C-732E9924146B}">
      <dgm:prSet/>
      <dgm:spPr/>
      <dgm:t>
        <a:bodyPr/>
        <a:lstStyle/>
        <a:p>
          <a:endParaRPr lang="en-US" sz="2400"/>
        </a:p>
      </dgm:t>
    </dgm:pt>
    <dgm:pt modelId="{CD7BA441-4393-4AD9-9EC0-F36427610CEE}">
      <dgm:prSet custT="1"/>
      <dgm:spPr/>
      <dgm:t>
        <a:bodyPr/>
        <a:lstStyle/>
        <a:p>
          <a:r>
            <a:rPr lang="en-US" sz="2000"/>
            <a:t>Characterize</a:t>
          </a:r>
          <a:endParaRPr lang="en-US" sz="2000" dirty="0"/>
        </a:p>
      </dgm:t>
    </dgm:pt>
    <dgm:pt modelId="{8E5460B5-A27F-4074-9570-CC6383DC3641}" type="parTrans" cxnId="{BAAE714D-9554-4071-8F2E-688B7ECE90FE}">
      <dgm:prSet/>
      <dgm:spPr/>
      <dgm:t>
        <a:bodyPr/>
        <a:lstStyle/>
        <a:p>
          <a:endParaRPr lang="en-US" sz="2400"/>
        </a:p>
      </dgm:t>
    </dgm:pt>
    <dgm:pt modelId="{2F0EEE07-204F-48D8-9AAF-B79F4EF24D60}" type="sibTrans" cxnId="{BAAE714D-9554-4071-8F2E-688B7ECE90FE}">
      <dgm:prSet/>
      <dgm:spPr/>
      <dgm:t>
        <a:bodyPr/>
        <a:lstStyle/>
        <a:p>
          <a:endParaRPr lang="en-US" sz="2400"/>
        </a:p>
      </dgm:t>
    </dgm:pt>
    <dgm:pt modelId="{C55D8551-E092-42BB-BC17-0122DD254DAC}">
      <dgm:prSet custT="1"/>
      <dgm:spPr/>
      <dgm:t>
        <a:bodyPr/>
        <a:lstStyle/>
        <a:p>
          <a:r>
            <a:rPr lang="en-US" sz="1600">
              <a:solidFill>
                <a:schemeClr val="tx2"/>
              </a:solidFill>
            </a:rPr>
            <a:t>Characterize history, emerging, and anticipated trends driving freight and logistics activity.</a:t>
          </a:r>
          <a:endParaRPr lang="en-US" sz="1600" dirty="0">
            <a:solidFill>
              <a:schemeClr val="tx2"/>
            </a:solidFill>
          </a:endParaRPr>
        </a:p>
      </dgm:t>
    </dgm:pt>
    <dgm:pt modelId="{B1266EC1-6AA8-4458-AB0E-D705CC3EDD37}" type="parTrans" cxnId="{CA6365EF-76A0-41F0-8A82-F59CC991417C}">
      <dgm:prSet/>
      <dgm:spPr/>
      <dgm:t>
        <a:bodyPr/>
        <a:lstStyle/>
        <a:p>
          <a:endParaRPr lang="en-US" sz="2400"/>
        </a:p>
      </dgm:t>
    </dgm:pt>
    <dgm:pt modelId="{BE3D7465-30DE-4EA3-B4DC-DB64809DB597}" type="sibTrans" cxnId="{CA6365EF-76A0-41F0-8A82-F59CC991417C}">
      <dgm:prSet/>
      <dgm:spPr/>
      <dgm:t>
        <a:bodyPr/>
        <a:lstStyle/>
        <a:p>
          <a:endParaRPr lang="en-US" sz="2400"/>
        </a:p>
      </dgm:t>
    </dgm:pt>
    <dgm:pt modelId="{FE58F745-A1FB-437D-81AE-40EA81215433}">
      <dgm:prSet custT="1"/>
      <dgm:spPr/>
      <dgm:t>
        <a:bodyPr/>
        <a:lstStyle/>
        <a:p>
          <a:r>
            <a:rPr lang="en-US" sz="2000"/>
            <a:t>Examine</a:t>
          </a:r>
          <a:endParaRPr lang="en-US" sz="2000" dirty="0"/>
        </a:p>
      </dgm:t>
    </dgm:pt>
    <dgm:pt modelId="{BAD08096-3A01-4A17-BC3C-B645D97ED072}" type="parTrans" cxnId="{896D8394-EB8D-42AF-868C-A8782067FA55}">
      <dgm:prSet/>
      <dgm:spPr/>
      <dgm:t>
        <a:bodyPr/>
        <a:lstStyle/>
        <a:p>
          <a:endParaRPr lang="en-US" sz="2400"/>
        </a:p>
      </dgm:t>
    </dgm:pt>
    <dgm:pt modelId="{182588B7-71CE-4ED8-B24D-6EAB5B9C122D}" type="sibTrans" cxnId="{896D8394-EB8D-42AF-868C-A8782067FA55}">
      <dgm:prSet/>
      <dgm:spPr/>
      <dgm:t>
        <a:bodyPr/>
        <a:lstStyle/>
        <a:p>
          <a:endParaRPr lang="en-US" sz="2400"/>
        </a:p>
      </dgm:t>
    </dgm:pt>
    <dgm:pt modelId="{13BFC4DF-4410-442E-A0DE-7F337C721103}">
      <dgm:prSet custT="1"/>
      <dgm:spPr/>
      <dgm:t>
        <a:bodyPr/>
        <a:lstStyle/>
        <a:p>
          <a:r>
            <a:rPr lang="en-US" sz="1600">
              <a:solidFill>
                <a:schemeClr val="tx2"/>
              </a:solidFill>
            </a:rPr>
            <a:t>Examine various freight modal system components as to their resources, current funding, performance, needs outlook, shortfalls, and options and strategies for addressing future requirements.</a:t>
          </a:r>
          <a:endParaRPr lang="en-US" sz="1600" dirty="0">
            <a:solidFill>
              <a:schemeClr val="tx2"/>
            </a:solidFill>
          </a:endParaRPr>
        </a:p>
      </dgm:t>
    </dgm:pt>
    <dgm:pt modelId="{8B57E2E3-B2A6-42CC-8B44-15859CBFA660}" type="parTrans" cxnId="{66B5323F-F20B-4F49-B035-9E9C220862F0}">
      <dgm:prSet/>
      <dgm:spPr/>
      <dgm:t>
        <a:bodyPr/>
        <a:lstStyle/>
        <a:p>
          <a:endParaRPr lang="en-US" sz="2400"/>
        </a:p>
      </dgm:t>
    </dgm:pt>
    <dgm:pt modelId="{3E15C71B-C525-44CC-B3FC-B470CB749EF9}" type="sibTrans" cxnId="{66B5323F-F20B-4F49-B035-9E9C220862F0}">
      <dgm:prSet/>
      <dgm:spPr/>
      <dgm:t>
        <a:bodyPr/>
        <a:lstStyle/>
        <a:p>
          <a:endParaRPr lang="en-US" sz="2400"/>
        </a:p>
      </dgm:t>
    </dgm:pt>
    <dgm:pt modelId="{7751ADE5-B1C6-4F1C-89AA-6F1674DEDC8B}">
      <dgm:prSet custT="1"/>
      <dgm:spPr/>
      <dgm:t>
        <a:bodyPr/>
        <a:lstStyle/>
        <a:p>
          <a:r>
            <a:rPr lang="en-US" sz="2000"/>
            <a:t>Devise</a:t>
          </a:r>
          <a:endParaRPr lang="en-US" sz="2000" dirty="0"/>
        </a:p>
      </dgm:t>
    </dgm:pt>
    <dgm:pt modelId="{8FAE3E01-EE78-4E56-8690-C3F1C230CB78}" type="parTrans" cxnId="{5EFD2FBB-C6A1-4537-8372-63D4747B7197}">
      <dgm:prSet/>
      <dgm:spPr/>
      <dgm:t>
        <a:bodyPr/>
        <a:lstStyle/>
        <a:p>
          <a:endParaRPr lang="en-US" sz="2400"/>
        </a:p>
      </dgm:t>
    </dgm:pt>
    <dgm:pt modelId="{E3614729-08BC-4CC8-A897-22BEE511EADD}" type="sibTrans" cxnId="{5EFD2FBB-C6A1-4537-8372-63D4747B7197}">
      <dgm:prSet/>
      <dgm:spPr/>
      <dgm:t>
        <a:bodyPr/>
        <a:lstStyle/>
        <a:p>
          <a:endParaRPr lang="en-US" sz="2400"/>
        </a:p>
      </dgm:t>
    </dgm:pt>
    <dgm:pt modelId="{121F1E5B-E19C-4D8C-86C8-2B8EAAC4706B}">
      <dgm:prSet custT="1"/>
      <dgm:spPr/>
      <dgm:t>
        <a:bodyPr/>
        <a:lstStyle/>
        <a:p>
          <a:r>
            <a:rPr lang="en-US" sz="1600">
              <a:solidFill>
                <a:schemeClr val="tx2"/>
              </a:solidFill>
            </a:rPr>
            <a:t>Devise potential solutions to identified needs, not just for infrastructure projects, but more broadly in terms of strategies and innovations to meet expected demand and mitigate current shortfalls.</a:t>
          </a:r>
          <a:endParaRPr lang="en-US" sz="1600" dirty="0">
            <a:solidFill>
              <a:schemeClr val="tx2"/>
            </a:solidFill>
          </a:endParaRPr>
        </a:p>
      </dgm:t>
    </dgm:pt>
    <dgm:pt modelId="{8B3A6DD8-8680-43A6-9B14-EFF4AAC552EB}" type="parTrans" cxnId="{61579C52-5AA2-400D-9964-654D92105388}">
      <dgm:prSet/>
      <dgm:spPr/>
      <dgm:t>
        <a:bodyPr/>
        <a:lstStyle/>
        <a:p>
          <a:endParaRPr lang="en-US" sz="2400"/>
        </a:p>
      </dgm:t>
    </dgm:pt>
    <dgm:pt modelId="{27DE81A7-FBA5-4F57-8AA7-CA1FE95D508D}" type="sibTrans" cxnId="{61579C52-5AA2-400D-9964-654D92105388}">
      <dgm:prSet/>
      <dgm:spPr/>
      <dgm:t>
        <a:bodyPr/>
        <a:lstStyle/>
        <a:p>
          <a:endParaRPr lang="en-US" sz="2400"/>
        </a:p>
      </dgm:t>
    </dgm:pt>
    <dgm:pt modelId="{B9E24213-6D16-490F-A912-481316BB6475}">
      <dgm:prSet custT="1"/>
      <dgm:spPr/>
      <dgm:t>
        <a:bodyPr/>
        <a:lstStyle/>
        <a:p>
          <a:r>
            <a:rPr lang="en-US" sz="2000"/>
            <a:t>Develop</a:t>
          </a:r>
          <a:endParaRPr lang="en-US" sz="2000" dirty="0"/>
        </a:p>
      </dgm:t>
    </dgm:pt>
    <dgm:pt modelId="{5B53818E-DD9E-4836-A275-4233F55F48C4}" type="parTrans" cxnId="{2F335218-7E70-402E-80F7-63A5131B7CB0}">
      <dgm:prSet/>
      <dgm:spPr/>
      <dgm:t>
        <a:bodyPr/>
        <a:lstStyle/>
        <a:p>
          <a:endParaRPr lang="en-US" sz="2400"/>
        </a:p>
      </dgm:t>
    </dgm:pt>
    <dgm:pt modelId="{5100005C-F65D-4A75-B9AC-09123B129807}" type="sibTrans" cxnId="{2F335218-7E70-402E-80F7-63A5131B7CB0}">
      <dgm:prSet/>
      <dgm:spPr/>
      <dgm:t>
        <a:bodyPr/>
        <a:lstStyle/>
        <a:p>
          <a:endParaRPr lang="en-US" sz="2400"/>
        </a:p>
      </dgm:t>
    </dgm:pt>
    <dgm:pt modelId="{77A248B1-40FA-4835-A5FA-423FF16745E0}">
      <dgm:prSet custT="1"/>
      <dgm:spPr/>
      <dgm:t>
        <a:bodyPr/>
        <a:lstStyle/>
        <a:p>
          <a:r>
            <a:rPr lang="en-US" sz="1600">
              <a:solidFill>
                <a:schemeClr val="tx2"/>
              </a:solidFill>
            </a:rPr>
            <a:t>Develop a project bank of freight infrastructure projects, prioritized based on how effectively each project meets existing and future freight transportation.</a:t>
          </a:r>
          <a:endParaRPr lang="en-US" sz="1600" dirty="0">
            <a:solidFill>
              <a:schemeClr val="tx2"/>
            </a:solidFill>
          </a:endParaRPr>
        </a:p>
      </dgm:t>
    </dgm:pt>
    <dgm:pt modelId="{B7E56B93-4BC1-415C-BF01-C0CE769751D4}" type="parTrans" cxnId="{E30DFF63-4FBC-405E-B852-F37A8F1D8BE3}">
      <dgm:prSet/>
      <dgm:spPr/>
      <dgm:t>
        <a:bodyPr/>
        <a:lstStyle/>
        <a:p>
          <a:endParaRPr lang="en-US" sz="2400"/>
        </a:p>
      </dgm:t>
    </dgm:pt>
    <dgm:pt modelId="{56F57704-EB62-46FD-8BDA-3771B15B8DB4}" type="sibTrans" cxnId="{E30DFF63-4FBC-405E-B852-F37A8F1D8BE3}">
      <dgm:prSet/>
      <dgm:spPr/>
      <dgm:t>
        <a:bodyPr/>
        <a:lstStyle/>
        <a:p>
          <a:endParaRPr lang="en-US" sz="2400"/>
        </a:p>
      </dgm:t>
    </dgm:pt>
    <dgm:pt modelId="{604BFE07-EEDE-40E1-9B6B-ACFC900A8A62}" type="pres">
      <dgm:prSet presAssocID="{068D55F9-91E5-462F-AD0C-78232AB02A6C}" presName="Name0" presStyleCnt="0">
        <dgm:presLayoutVars>
          <dgm:dir/>
          <dgm:animLvl val="lvl"/>
          <dgm:resizeHandles val="exact"/>
        </dgm:presLayoutVars>
      </dgm:prSet>
      <dgm:spPr/>
    </dgm:pt>
    <dgm:pt modelId="{A29B9F63-1D15-41D6-8DD6-A173B50C4729}" type="pres">
      <dgm:prSet presAssocID="{96ABC893-7F25-4361-B51B-81339828D355}" presName="composite" presStyleCnt="0"/>
      <dgm:spPr/>
    </dgm:pt>
    <dgm:pt modelId="{E1D7CE39-9893-4A07-B807-B841EF3303C7}" type="pres">
      <dgm:prSet presAssocID="{96ABC893-7F25-4361-B51B-81339828D355}" presName="parTx" presStyleLbl="alignNode1" presStyleIdx="0" presStyleCnt="6">
        <dgm:presLayoutVars>
          <dgm:chMax val="0"/>
          <dgm:chPref val="0"/>
        </dgm:presLayoutVars>
      </dgm:prSet>
      <dgm:spPr/>
    </dgm:pt>
    <dgm:pt modelId="{5EF6DA9B-3125-4C30-BDD9-A82B5BC20004}" type="pres">
      <dgm:prSet presAssocID="{96ABC893-7F25-4361-B51B-81339828D355}" presName="desTx" presStyleLbl="alignAccFollowNode1" presStyleIdx="0" presStyleCnt="6">
        <dgm:presLayoutVars/>
      </dgm:prSet>
      <dgm:spPr/>
    </dgm:pt>
    <dgm:pt modelId="{FA239E43-BDDA-41C1-81D6-0FE6E3D8ABA8}" type="pres">
      <dgm:prSet presAssocID="{7686B17D-1189-40C4-BAE2-4B89A89A8CB0}" presName="space" presStyleCnt="0"/>
      <dgm:spPr/>
    </dgm:pt>
    <dgm:pt modelId="{0BBB6058-A87F-480D-9B36-D88B37C86B2D}" type="pres">
      <dgm:prSet presAssocID="{CE738B15-9810-4EDA-B60C-0A066EE7B8D5}" presName="composite" presStyleCnt="0"/>
      <dgm:spPr/>
    </dgm:pt>
    <dgm:pt modelId="{7E47D4B4-ACB0-4407-AE5B-AD5436BA3463}" type="pres">
      <dgm:prSet presAssocID="{CE738B15-9810-4EDA-B60C-0A066EE7B8D5}" presName="parTx" presStyleLbl="alignNode1" presStyleIdx="1" presStyleCnt="6">
        <dgm:presLayoutVars>
          <dgm:chMax val="0"/>
          <dgm:chPref val="0"/>
        </dgm:presLayoutVars>
      </dgm:prSet>
      <dgm:spPr/>
    </dgm:pt>
    <dgm:pt modelId="{B4C34A20-2F3D-428E-84EC-C9F5398F2155}" type="pres">
      <dgm:prSet presAssocID="{CE738B15-9810-4EDA-B60C-0A066EE7B8D5}" presName="desTx" presStyleLbl="alignAccFollowNode1" presStyleIdx="1" presStyleCnt="6">
        <dgm:presLayoutVars/>
      </dgm:prSet>
      <dgm:spPr/>
    </dgm:pt>
    <dgm:pt modelId="{1D1AA684-D426-49EC-9586-6880989ADEEA}" type="pres">
      <dgm:prSet presAssocID="{CC1278B9-6F91-49EF-A936-08B38BCA1430}" presName="space" presStyleCnt="0"/>
      <dgm:spPr/>
    </dgm:pt>
    <dgm:pt modelId="{F17532C7-C9BA-4849-9EAB-E028B5BA2388}" type="pres">
      <dgm:prSet presAssocID="{CD7BA441-4393-4AD9-9EC0-F36427610CEE}" presName="composite" presStyleCnt="0"/>
      <dgm:spPr/>
    </dgm:pt>
    <dgm:pt modelId="{2E0D2426-8C16-46E0-A576-550BC787BD67}" type="pres">
      <dgm:prSet presAssocID="{CD7BA441-4393-4AD9-9EC0-F36427610CEE}" presName="parTx" presStyleLbl="alignNode1" presStyleIdx="2" presStyleCnt="6">
        <dgm:presLayoutVars>
          <dgm:chMax val="0"/>
          <dgm:chPref val="0"/>
        </dgm:presLayoutVars>
      </dgm:prSet>
      <dgm:spPr/>
    </dgm:pt>
    <dgm:pt modelId="{8A9A057C-C889-4FD8-9AF8-12B5874D5584}" type="pres">
      <dgm:prSet presAssocID="{CD7BA441-4393-4AD9-9EC0-F36427610CEE}" presName="desTx" presStyleLbl="alignAccFollowNode1" presStyleIdx="2" presStyleCnt="6">
        <dgm:presLayoutVars/>
      </dgm:prSet>
      <dgm:spPr/>
    </dgm:pt>
    <dgm:pt modelId="{E34329D3-B31C-4155-96EC-85A18BD130C4}" type="pres">
      <dgm:prSet presAssocID="{2F0EEE07-204F-48D8-9AAF-B79F4EF24D60}" presName="space" presStyleCnt="0"/>
      <dgm:spPr/>
    </dgm:pt>
    <dgm:pt modelId="{2DB95C6E-7D34-4EAD-8783-694F775D545A}" type="pres">
      <dgm:prSet presAssocID="{FE58F745-A1FB-437D-81AE-40EA81215433}" presName="composite" presStyleCnt="0"/>
      <dgm:spPr/>
    </dgm:pt>
    <dgm:pt modelId="{7CE06DB1-8D5F-41B0-916C-C6D14509BB5E}" type="pres">
      <dgm:prSet presAssocID="{FE58F745-A1FB-437D-81AE-40EA81215433}" presName="parTx" presStyleLbl="alignNode1" presStyleIdx="3" presStyleCnt="6">
        <dgm:presLayoutVars>
          <dgm:chMax val="0"/>
          <dgm:chPref val="0"/>
        </dgm:presLayoutVars>
      </dgm:prSet>
      <dgm:spPr/>
    </dgm:pt>
    <dgm:pt modelId="{6EEF669D-3CC9-4F64-830C-BE0E365C4EC2}" type="pres">
      <dgm:prSet presAssocID="{FE58F745-A1FB-437D-81AE-40EA81215433}" presName="desTx" presStyleLbl="alignAccFollowNode1" presStyleIdx="3" presStyleCnt="6">
        <dgm:presLayoutVars/>
      </dgm:prSet>
      <dgm:spPr/>
    </dgm:pt>
    <dgm:pt modelId="{803C8E63-412F-4F25-AD4F-04CA62328AA2}" type="pres">
      <dgm:prSet presAssocID="{182588B7-71CE-4ED8-B24D-6EAB5B9C122D}" presName="space" presStyleCnt="0"/>
      <dgm:spPr/>
    </dgm:pt>
    <dgm:pt modelId="{90FD7E10-7CD0-4AD3-A439-3B197F1E284F}" type="pres">
      <dgm:prSet presAssocID="{7751ADE5-B1C6-4F1C-89AA-6F1674DEDC8B}" presName="composite" presStyleCnt="0"/>
      <dgm:spPr/>
    </dgm:pt>
    <dgm:pt modelId="{B7A2C6FB-2D13-4207-9BAF-C0C08AD317BA}" type="pres">
      <dgm:prSet presAssocID="{7751ADE5-B1C6-4F1C-89AA-6F1674DEDC8B}" presName="parTx" presStyleLbl="alignNode1" presStyleIdx="4" presStyleCnt="6">
        <dgm:presLayoutVars>
          <dgm:chMax val="0"/>
          <dgm:chPref val="0"/>
        </dgm:presLayoutVars>
      </dgm:prSet>
      <dgm:spPr/>
    </dgm:pt>
    <dgm:pt modelId="{51845FBC-9E4B-4706-AD67-478A62E36588}" type="pres">
      <dgm:prSet presAssocID="{7751ADE5-B1C6-4F1C-89AA-6F1674DEDC8B}" presName="desTx" presStyleLbl="alignAccFollowNode1" presStyleIdx="4" presStyleCnt="6">
        <dgm:presLayoutVars/>
      </dgm:prSet>
      <dgm:spPr/>
    </dgm:pt>
    <dgm:pt modelId="{55730A42-E4CF-4B7D-9E4E-D26A7F0735A7}" type="pres">
      <dgm:prSet presAssocID="{E3614729-08BC-4CC8-A897-22BEE511EADD}" presName="space" presStyleCnt="0"/>
      <dgm:spPr/>
    </dgm:pt>
    <dgm:pt modelId="{66EC0178-A956-4E1A-888A-5ACF600BFCC4}" type="pres">
      <dgm:prSet presAssocID="{B9E24213-6D16-490F-A912-481316BB6475}" presName="composite" presStyleCnt="0"/>
      <dgm:spPr/>
    </dgm:pt>
    <dgm:pt modelId="{5067CFEC-1ED8-415B-BFDC-FFC19B96FBAE}" type="pres">
      <dgm:prSet presAssocID="{B9E24213-6D16-490F-A912-481316BB6475}" presName="parTx" presStyleLbl="alignNode1" presStyleIdx="5" presStyleCnt="6">
        <dgm:presLayoutVars>
          <dgm:chMax val="0"/>
          <dgm:chPref val="0"/>
        </dgm:presLayoutVars>
      </dgm:prSet>
      <dgm:spPr/>
    </dgm:pt>
    <dgm:pt modelId="{0D326E2A-E9EC-4C3F-BF53-D04158874AA9}" type="pres">
      <dgm:prSet presAssocID="{B9E24213-6D16-490F-A912-481316BB6475}" presName="desTx" presStyleLbl="alignAccFollowNode1" presStyleIdx="5" presStyleCnt="6">
        <dgm:presLayoutVars/>
      </dgm:prSet>
      <dgm:spPr/>
    </dgm:pt>
  </dgm:ptLst>
  <dgm:cxnLst>
    <dgm:cxn modelId="{2F335218-7E70-402E-80F7-63A5131B7CB0}" srcId="{068D55F9-91E5-462F-AD0C-78232AB02A6C}" destId="{B9E24213-6D16-490F-A912-481316BB6475}" srcOrd="5" destOrd="0" parTransId="{5B53818E-DD9E-4836-A275-4233F55F48C4}" sibTransId="{5100005C-F65D-4A75-B9AC-09123B129807}"/>
    <dgm:cxn modelId="{2E462B1E-C514-47D7-B29D-35044F773913}" type="presOf" srcId="{13BFC4DF-4410-442E-A0DE-7F337C721103}" destId="{6EEF669D-3CC9-4F64-830C-BE0E365C4EC2}" srcOrd="0" destOrd="0" presId="urn:microsoft.com/office/officeart/2016/7/layout/HorizontalActionList"/>
    <dgm:cxn modelId="{6C1AB921-22A6-479D-B053-AAC8D60D94DC}" type="presOf" srcId="{7751ADE5-B1C6-4F1C-89AA-6F1674DEDC8B}" destId="{B7A2C6FB-2D13-4207-9BAF-C0C08AD317BA}" srcOrd="0" destOrd="0" presId="urn:microsoft.com/office/officeart/2016/7/layout/HorizontalActionList"/>
    <dgm:cxn modelId="{2C017E2E-4E45-42FC-A0A9-AE1F3CF76AC1}" type="presOf" srcId="{4EA7C8BA-FB82-434B-A1B4-EB1F5B7C35D2}" destId="{5EF6DA9B-3125-4C30-BDD9-A82B5BC20004}" srcOrd="0" destOrd="0" presId="urn:microsoft.com/office/officeart/2016/7/layout/HorizontalActionList"/>
    <dgm:cxn modelId="{D5F21D36-E228-484B-AEAD-3DDA896F06F7}" type="presOf" srcId="{CE738B15-9810-4EDA-B60C-0A066EE7B8D5}" destId="{7E47D4B4-ACB0-4407-AE5B-AD5436BA3463}" srcOrd="0" destOrd="0" presId="urn:microsoft.com/office/officeart/2016/7/layout/HorizontalActionList"/>
    <dgm:cxn modelId="{2FCC3D3C-5AB4-47F9-B769-BCE6D8344B83}" type="presOf" srcId="{FE58F745-A1FB-437D-81AE-40EA81215433}" destId="{7CE06DB1-8D5F-41B0-916C-C6D14509BB5E}" srcOrd="0" destOrd="0" presId="urn:microsoft.com/office/officeart/2016/7/layout/HorizontalActionList"/>
    <dgm:cxn modelId="{66B5323F-F20B-4F49-B035-9E9C220862F0}" srcId="{FE58F745-A1FB-437D-81AE-40EA81215433}" destId="{13BFC4DF-4410-442E-A0DE-7F337C721103}" srcOrd="0" destOrd="0" parTransId="{8B57E2E3-B2A6-42CC-8B44-15859CBFA660}" sibTransId="{3E15C71B-C525-44CC-B3FC-B470CB749EF9}"/>
    <dgm:cxn modelId="{04FBC45D-B93F-4E18-BE01-6726C1F5B482}" srcId="{068D55F9-91E5-462F-AD0C-78232AB02A6C}" destId="{96ABC893-7F25-4361-B51B-81339828D355}" srcOrd="0" destOrd="0" parTransId="{0C6C7400-5202-46AD-8C9D-F80FB63ED712}" sibTransId="{7686B17D-1189-40C4-BAE2-4B89A89A8CB0}"/>
    <dgm:cxn modelId="{E30DFF63-4FBC-405E-B852-F37A8F1D8BE3}" srcId="{B9E24213-6D16-490F-A912-481316BB6475}" destId="{77A248B1-40FA-4835-A5FA-423FF16745E0}" srcOrd="0" destOrd="0" parTransId="{B7E56B93-4BC1-415C-BF01-C0CE769751D4}" sibTransId="{56F57704-EB62-46FD-8BDA-3771B15B8DB4}"/>
    <dgm:cxn modelId="{BAAE714D-9554-4071-8F2E-688B7ECE90FE}" srcId="{068D55F9-91E5-462F-AD0C-78232AB02A6C}" destId="{CD7BA441-4393-4AD9-9EC0-F36427610CEE}" srcOrd="2" destOrd="0" parTransId="{8E5460B5-A27F-4074-9570-CC6383DC3641}" sibTransId="{2F0EEE07-204F-48D8-9AAF-B79F4EF24D60}"/>
    <dgm:cxn modelId="{61579C52-5AA2-400D-9964-654D92105388}" srcId="{7751ADE5-B1C6-4F1C-89AA-6F1674DEDC8B}" destId="{121F1E5B-E19C-4D8C-86C8-2B8EAAC4706B}" srcOrd="0" destOrd="0" parTransId="{8B3A6DD8-8680-43A6-9B14-EFF4AAC552EB}" sibTransId="{27DE81A7-FBA5-4F57-8AA7-CA1FE95D508D}"/>
    <dgm:cxn modelId="{FDE90576-A77F-43DE-92FE-1D75AC89D189}" type="presOf" srcId="{C55D8551-E092-42BB-BC17-0122DD254DAC}" destId="{8A9A057C-C889-4FD8-9AF8-12B5874D5584}" srcOrd="0" destOrd="0" presId="urn:microsoft.com/office/officeart/2016/7/layout/HorizontalActionList"/>
    <dgm:cxn modelId="{C8CA4857-2077-47C1-9631-38E559E1C9E0}" srcId="{96ABC893-7F25-4361-B51B-81339828D355}" destId="{4EA7C8BA-FB82-434B-A1B4-EB1F5B7C35D2}" srcOrd="0" destOrd="0" parTransId="{998607B9-CCFE-44AB-B3F6-B263FE39ABDB}" sibTransId="{19B5923C-E074-4D34-ACDE-C23EC931B6B0}"/>
    <dgm:cxn modelId="{F8765B85-AC77-4339-91A5-4073A63B0204}" type="presOf" srcId="{B9E24213-6D16-490F-A912-481316BB6475}" destId="{5067CFEC-1ED8-415B-BFDC-FFC19B96FBAE}" srcOrd="0" destOrd="0" presId="urn:microsoft.com/office/officeart/2016/7/layout/HorizontalActionList"/>
    <dgm:cxn modelId="{896D8394-EB8D-42AF-868C-A8782067FA55}" srcId="{068D55F9-91E5-462F-AD0C-78232AB02A6C}" destId="{FE58F745-A1FB-437D-81AE-40EA81215433}" srcOrd="3" destOrd="0" parTransId="{BAD08096-3A01-4A17-BC3C-B645D97ED072}" sibTransId="{182588B7-71CE-4ED8-B24D-6EAB5B9C122D}"/>
    <dgm:cxn modelId="{D6D5A29C-054B-46A7-AFD7-D78E26DF6803}" type="presOf" srcId="{068D55F9-91E5-462F-AD0C-78232AB02A6C}" destId="{604BFE07-EEDE-40E1-9B6B-ACFC900A8A62}" srcOrd="0" destOrd="0" presId="urn:microsoft.com/office/officeart/2016/7/layout/HorizontalActionList"/>
    <dgm:cxn modelId="{06D52DA2-9D9C-4DB7-99FD-28D65B1D6C1A}" type="presOf" srcId="{121F1E5B-E19C-4D8C-86C8-2B8EAAC4706B}" destId="{51845FBC-9E4B-4706-AD67-478A62E36588}" srcOrd="0" destOrd="0" presId="urn:microsoft.com/office/officeart/2016/7/layout/HorizontalActionList"/>
    <dgm:cxn modelId="{BB0651A9-FCFB-4027-84F5-610BE6A8549F}" type="presOf" srcId="{96ABC893-7F25-4361-B51B-81339828D355}" destId="{E1D7CE39-9893-4A07-B807-B841EF3303C7}" srcOrd="0" destOrd="0" presId="urn:microsoft.com/office/officeart/2016/7/layout/HorizontalActionList"/>
    <dgm:cxn modelId="{5EFD2FBB-C6A1-4537-8372-63D4747B7197}" srcId="{068D55F9-91E5-462F-AD0C-78232AB02A6C}" destId="{7751ADE5-B1C6-4F1C-89AA-6F1674DEDC8B}" srcOrd="4" destOrd="0" parTransId="{8FAE3E01-EE78-4E56-8690-C3F1C230CB78}" sibTransId="{E3614729-08BC-4CC8-A897-22BEE511EADD}"/>
    <dgm:cxn modelId="{79A604CB-7987-4FF3-A2A0-2732EDFC5F14}" type="presOf" srcId="{02ECEE70-C534-4DB0-BED1-6760791A858F}" destId="{B4C34A20-2F3D-428E-84EC-C9F5398F2155}" srcOrd="0" destOrd="0" presId="urn:microsoft.com/office/officeart/2016/7/layout/HorizontalActionList"/>
    <dgm:cxn modelId="{0818C5DA-93A8-4BA9-80A2-E9E25837AC93}" srcId="{068D55F9-91E5-462F-AD0C-78232AB02A6C}" destId="{CE738B15-9810-4EDA-B60C-0A066EE7B8D5}" srcOrd="1" destOrd="0" parTransId="{20F09E4A-C596-42F6-9B66-ED9F812BA7F2}" sibTransId="{CC1278B9-6F91-49EF-A936-08B38BCA1430}"/>
    <dgm:cxn modelId="{CA6365EF-76A0-41F0-8A82-F59CC991417C}" srcId="{CD7BA441-4393-4AD9-9EC0-F36427610CEE}" destId="{C55D8551-E092-42BB-BC17-0122DD254DAC}" srcOrd="0" destOrd="0" parTransId="{B1266EC1-6AA8-4458-AB0E-D705CC3EDD37}" sibTransId="{BE3D7465-30DE-4EA3-B4DC-DB64809DB597}"/>
    <dgm:cxn modelId="{AAAFFFF8-67BD-4BC5-8B6C-480398C45A5E}" type="presOf" srcId="{CD7BA441-4393-4AD9-9EC0-F36427610CEE}" destId="{2E0D2426-8C16-46E0-A576-550BC787BD67}" srcOrd="0" destOrd="0" presId="urn:microsoft.com/office/officeart/2016/7/layout/HorizontalActionList"/>
    <dgm:cxn modelId="{363C14FB-8E5F-4B27-9B5C-732E9924146B}" srcId="{CE738B15-9810-4EDA-B60C-0A066EE7B8D5}" destId="{02ECEE70-C534-4DB0-BED1-6760791A858F}" srcOrd="0" destOrd="0" parTransId="{FEACFA82-6A8B-42B6-BA34-847904481C65}" sibTransId="{8CD1171B-5C85-4FCA-966D-54CD6A332216}"/>
    <dgm:cxn modelId="{8C9561FC-630B-4D49-A9AF-1FCFC3DAD8F9}" type="presOf" srcId="{77A248B1-40FA-4835-A5FA-423FF16745E0}" destId="{0D326E2A-E9EC-4C3F-BF53-D04158874AA9}" srcOrd="0" destOrd="0" presId="urn:microsoft.com/office/officeart/2016/7/layout/HorizontalActionList"/>
    <dgm:cxn modelId="{E78D84C9-9477-4E9E-B15F-C80DAD147F66}" type="presParOf" srcId="{604BFE07-EEDE-40E1-9B6B-ACFC900A8A62}" destId="{A29B9F63-1D15-41D6-8DD6-A173B50C4729}" srcOrd="0" destOrd="0" presId="urn:microsoft.com/office/officeart/2016/7/layout/HorizontalActionList"/>
    <dgm:cxn modelId="{A6A5983B-662D-4191-96D2-49A30A480AD5}" type="presParOf" srcId="{A29B9F63-1D15-41D6-8DD6-A173B50C4729}" destId="{E1D7CE39-9893-4A07-B807-B841EF3303C7}" srcOrd="0" destOrd="0" presId="urn:microsoft.com/office/officeart/2016/7/layout/HorizontalActionList"/>
    <dgm:cxn modelId="{CA1EA9AC-A008-4901-8E2E-38678C9ECADC}" type="presParOf" srcId="{A29B9F63-1D15-41D6-8DD6-A173B50C4729}" destId="{5EF6DA9B-3125-4C30-BDD9-A82B5BC20004}" srcOrd="1" destOrd="0" presId="urn:microsoft.com/office/officeart/2016/7/layout/HorizontalActionList"/>
    <dgm:cxn modelId="{9441F70F-1401-4D2C-83FD-E26CE1F19B09}" type="presParOf" srcId="{604BFE07-EEDE-40E1-9B6B-ACFC900A8A62}" destId="{FA239E43-BDDA-41C1-81D6-0FE6E3D8ABA8}" srcOrd="1" destOrd="0" presId="urn:microsoft.com/office/officeart/2016/7/layout/HorizontalActionList"/>
    <dgm:cxn modelId="{EACB214F-C3AA-46BE-AA1B-483F99C38D58}" type="presParOf" srcId="{604BFE07-EEDE-40E1-9B6B-ACFC900A8A62}" destId="{0BBB6058-A87F-480D-9B36-D88B37C86B2D}" srcOrd="2" destOrd="0" presId="urn:microsoft.com/office/officeart/2016/7/layout/HorizontalActionList"/>
    <dgm:cxn modelId="{CBA6FCB5-B46F-4D00-82DD-CB5D24ED7AB9}" type="presParOf" srcId="{0BBB6058-A87F-480D-9B36-D88B37C86B2D}" destId="{7E47D4B4-ACB0-4407-AE5B-AD5436BA3463}" srcOrd="0" destOrd="0" presId="urn:microsoft.com/office/officeart/2016/7/layout/HorizontalActionList"/>
    <dgm:cxn modelId="{45C979A8-CF28-4E8A-BDA3-625B09BF740B}" type="presParOf" srcId="{0BBB6058-A87F-480D-9B36-D88B37C86B2D}" destId="{B4C34A20-2F3D-428E-84EC-C9F5398F2155}" srcOrd="1" destOrd="0" presId="urn:microsoft.com/office/officeart/2016/7/layout/HorizontalActionList"/>
    <dgm:cxn modelId="{23882461-C655-40FD-B3DE-D4F88B07F59D}" type="presParOf" srcId="{604BFE07-EEDE-40E1-9B6B-ACFC900A8A62}" destId="{1D1AA684-D426-49EC-9586-6880989ADEEA}" srcOrd="3" destOrd="0" presId="urn:microsoft.com/office/officeart/2016/7/layout/HorizontalActionList"/>
    <dgm:cxn modelId="{563566BD-78A9-498C-85FC-510E8A5D9FA1}" type="presParOf" srcId="{604BFE07-EEDE-40E1-9B6B-ACFC900A8A62}" destId="{F17532C7-C9BA-4849-9EAB-E028B5BA2388}" srcOrd="4" destOrd="0" presId="urn:microsoft.com/office/officeart/2016/7/layout/HorizontalActionList"/>
    <dgm:cxn modelId="{E058EDE0-A9C4-46E9-84B6-D31116798B5B}" type="presParOf" srcId="{F17532C7-C9BA-4849-9EAB-E028B5BA2388}" destId="{2E0D2426-8C16-46E0-A576-550BC787BD67}" srcOrd="0" destOrd="0" presId="urn:microsoft.com/office/officeart/2016/7/layout/HorizontalActionList"/>
    <dgm:cxn modelId="{7323AE3A-76D2-4BBD-A0FA-71000CFEB377}" type="presParOf" srcId="{F17532C7-C9BA-4849-9EAB-E028B5BA2388}" destId="{8A9A057C-C889-4FD8-9AF8-12B5874D5584}" srcOrd="1" destOrd="0" presId="urn:microsoft.com/office/officeart/2016/7/layout/HorizontalActionList"/>
    <dgm:cxn modelId="{9BFB9178-1376-4C91-B17F-E974BD2E0D27}" type="presParOf" srcId="{604BFE07-EEDE-40E1-9B6B-ACFC900A8A62}" destId="{E34329D3-B31C-4155-96EC-85A18BD130C4}" srcOrd="5" destOrd="0" presId="urn:microsoft.com/office/officeart/2016/7/layout/HorizontalActionList"/>
    <dgm:cxn modelId="{136F2C48-97B2-4B87-BBFC-BC34A4A0474D}" type="presParOf" srcId="{604BFE07-EEDE-40E1-9B6B-ACFC900A8A62}" destId="{2DB95C6E-7D34-4EAD-8783-694F775D545A}" srcOrd="6" destOrd="0" presId="urn:microsoft.com/office/officeart/2016/7/layout/HorizontalActionList"/>
    <dgm:cxn modelId="{66F81B60-D03F-45E5-B0A7-75E1AB895D07}" type="presParOf" srcId="{2DB95C6E-7D34-4EAD-8783-694F775D545A}" destId="{7CE06DB1-8D5F-41B0-916C-C6D14509BB5E}" srcOrd="0" destOrd="0" presId="urn:microsoft.com/office/officeart/2016/7/layout/HorizontalActionList"/>
    <dgm:cxn modelId="{2FE144FD-DBF1-4AE8-844D-91A91EDEE884}" type="presParOf" srcId="{2DB95C6E-7D34-4EAD-8783-694F775D545A}" destId="{6EEF669D-3CC9-4F64-830C-BE0E365C4EC2}" srcOrd="1" destOrd="0" presId="urn:microsoft.com/office/officeart/2016/7/layout/HorizontalActionList"/>
    <dgm:cxn modelId="{A08A45D9-01B0-49C6-9BBC-C8BC63672055}" type="presParOf" srcId="{604BFE07-EEDE-40E1-9B6B-ACFC900A8A62}" destId="{803C8E63-412F-4F25-AD4F-04CA62328AA2}" srcOrd="7" destOrd="0" presId="urn:microsoft.com/office/officeart/2016/7/layout/HorizontalActionList"/>
    <dgm:cxn modelId="{57D84409-3DF0-4522-80A4-CE51F70337FD}" type="presParOf" srcId="{604BFE07-EEDE-40E1-9B6B-ACFC900A8A62}" destId="{90FD7E10-7CD0-4AD3-A439-3B197F1E284F}" srcOrd="8" destOrd="0" presId="urn:microsoft.com/office/officeart/2016/7/layout/HorizontalActionList"/>
    <dgm:cxn modelId="{F6CF4464-6F2D-4588-B309-4C6200BEC974}" type="presParOf" srcId="{90FD7E10-7CD0-4AD3-A439-3B197F1E284F}" destId="{B7A2C6FB-2D13-4207-9BAF-C0C08AD317BA}" srcOrd="0" destOrd="0" presId="urn:microsoft.com/office/officeart/2016/7/layout/HorizontalActionList"/>
    <dgm:cxn modelId="{FAF7FDC9-F1C3-4225-B2F5-FB9D63933643}" type="presParOf" srcId="{90FD7E10-7CD0-4AD3-A439-3B197F1E284F}" destId="{51845FBC-9E4B-4706-AD67-478A62E36588}" srcOrd="1" destOrd="0" presId="urn:microsoft.com/office/officeart/2016/7/layout/HorizontalActionList"/>
    <dgm:cxn modelId="{672B4FEA-F63F-4CE3-B815-043D589495B6}" type="presParOf" srcId="{604BFE07-EEDE-40E1-9B6B-ACFC900A8A62}" destId="{55730A42-E4CF-4B7D-9E4E-D26A7F0735A7}" srcOrd="9" destOrd="0" presId="urn:microsoft.com/office/officeart/2016/7/layout/HorizontalActionList"/>
    <dgm:cxn modelId="{5AB65837-8D6A-4876-9D3B-AF3CB236635F}" type="presParOf" srcId="{604BFE07-EEDE-40E1-9B6B-ACFC900A8A62}" destId="{66EC0178-A956-4E1A-888A-5ACF600BFCC4}" srcOrd="10" destOrd="0" presId="urn:microsoft.com/office/officeart/2016/7/layout/HorizontalActionList"/>
    <dgm:cxn modelId="{5614EC23-33D0-47F6-BDE0-93C8E387834D}" type="presParOf" srcId="{66EC0178-A956-4E1A-888A-5ACF600BFCC4}" destId="{5067CFEC-1ED8-415B-BFDC-FFC19B96FBAE}" srcOrd="0" destOrd="0" presId="urn:microsoft.com/office/officeart/2016/7/layout/HorizontalActionList"/>
    <dgm:cxn modelId="{74B73D17-D400-4D2D-902C-8CBA1EB338F0}" type="presParOf" srcId="{66EC0178-A956-4E1A-888A-5ACF600BFCC4}" destId="{0D326E2A-E9EC-4C3F-BF53-D04158874AA9}" srcOrd="1" destOrd="0" presId="urn:microsoft.com/office/officeart/2016/7/layout/Horizontal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D7CE39-9893-4A07-B807-B841EF3303C7}">
      <dsp:nvSpPr>
        <dsp:cNvPr id="0" name=""/>
        <dsp:cNvSpPr/>
      </dsp:nvSpPr>
      <dsp:spPr>
        <a:xfrm>
          <a:off x="12375" y="59525"/>
          <a:ext cx="1741994" cy="52259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37656" tIns="137656" rIns="137656" bIns="137656" numCol="1" spcCol="1270" anchor="ctr" anchorCtr="0">
          <a:noAutofit/>
        </a:bodyPr>
        <a:lstStyle/>
        <a:p>
          <a:pPr marL="0" lvl="0" indent="0" algn="ctr" defTabSz="889000">
            <a:lnSpc>
              <a:spcPct val="90000"/>
            </a:lnSpc>
            <a:spcBef>
              <a:spcPct val="0"/>
            </a:spcBef>
            <a:spcAft>
              <a:spcPct val="35000"/>
            </a:spcAft>
            <a:buNone/>
          </a:pPr>
          <a:r>
            <a:rPr lang="en-US" sz="2000" kern="1200"/>
            <a:t>Provide</a:t>
          </a:r>
          <a:endParaRPr lang="en-US" sz="2000" kern="1200" dirty="0"/>
        </a:p>
      </dsp:txBody>
      <dsp:txXfrm>
        <a:off x="12375" y="59525"/>
        <a:ext cx="1741994" cy="522598"/>
      </dsp:txXfrm>
    </dsp:sp>
    <dsp:sp modelId="{5EF6DA9B-3125-4C30-BDD9-A82B5BC20004}">
      <dsp:nvSpPr>
        <dsp:cNvPr id="0" name=""/>
        <dsp:cNvSpPr/>
      </dsp:nvSpPr>
      <dsp:spPr>
        <a:xfrm>
          <a:off x="12375" y="582123"/>
          <a:ext cx="1741994" cy="370968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070" tIns="172070" rIns="172070" bIns="17207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2"/>
              </a:solidFill>
            </a:rPr>
            <a:t>Provide an updated profile of the state of freight and logistics in District Six in terms of transportation assets, demand and usage, and programmed improvements.</a:t>
          </a:r>
          <a:endParaRPr lang="en-US" sz="1600" kern="1200" dirty="0">
            <a:solidFill>
              <a:schemeClr val="tx2"/>
            </a:solidFill>
          </a:endParaRPr>
        </a:p>
      </dsp:txBody>
      <dsp:txXfrm>
        <a:off x="12375" y="582123"/>
        <a:ext cx="1741994" cy="3709688"/>
      </dsp:txXfrm>
    </dsp:sp>
    <dsp:sp modelId="{7E47D4B4-ACB0-4407-AE5B-AD5436BA3463}">
      <dsp:nvSpPr>
        <dsp:cNvPr id="0" name=""/>
        <dsp:cNvSpPr/>
      </dsp:nvSpPr>
      <dsp:spPr>
        <a:xfrm>
          <a:off x="1862158" y="59525"/>
          <a:ext cx="1741994" cy="52259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37656" tIns="137656" rIns="137656" bIns="137656" numCol="1" spcCol="1270" anchor="ctr" anchorCtr="0">
          <a:noAutofit/>
        </a:bodyPr>
        <a:lstStyle/>
        <a:p>
          <a:pPr marL="0" lvl="0" indent="0" algn="ctr" defTabSz="889000">
            <a:lnSpc>
              <a:spcPct val="90000"/>
            </a:lnSpc>
            <a:spcBef>
              <a:spcPct val="0"/>
            </a:spcBef>
            <a:spcAft>
              <a:spcPct val="35000"/>
            </a:spcAft>
            <a:buNone/>
          </a:pPr>
          <a:r>
            <a:rPr lang="en-US" sz="2000" kern="1200"/>
            <a:t>Describe</a:t>
          </a:r>
          <a:endParaRPr lang="en-US" sz="2000" kern="1200" dirty="0"/>
        </a:p>
      </dsp:txBody>
      <dsp:txXfrm>
        <a:off x="1862158" y="59525"/>
        <a:ext cx="1741994" cy="522598"/>
      </dsp:txXfrm>
    </dsp:sp>
    <dsp:sp modelId="{B4C34A20-2F3D-428E-84EC-C9F5398F2155}">
      <dsp:nvSpPr>
        <dsp:cNvPr id="0" name=""/>
        <dsp:cNvSpPr/>
      </dsp:nvSpPr>
      <dsp:spPr>
        <a:xfrm>
          <a:off x="1862158" y="582123"/>
          <a:ext cx="1741994" cy="3709688"/>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070" tIns="172070" rIns="172070" bIns="17207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2"/>
              </a:solidFill>
            </a:rPr>
            <a:t>Describe the policy, regulatory, and funding framework for freight planning.</a:t>
          </a:r>
          <a:endParaRPr lang="en-US" sz="1600" kern="1200" dirty="0">
            <a:solidFill>
              <a:schemeClr val="tx2"/>
            </a:solidFill>
          </a:endParaRPr>
        </a:p>
      </dsp:txBody>
      <dsp:txXfrm>
        <a:off x="1862158" y="582123"/>
        <a:ext cx="1741994" cy="3709688"/>
      </dsp:txXfrm>
    </dsp:sp>
    <dsp:sp modelId="{2E0D2426-8C16-46E0-A576-550BC787BD67}">
      <dsp:nvSpPr>
        <dsp:cNvPr id="0" name=""/>
        <dsp:cNvSpPr/>
      </dsp:nvSpPr>
      <dsp:spPr>
        <a:xfrm>
          <a:off x="3711942" y="59525"/>
          <a:ext cx="1741994" cy="52259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37656" tIns="137656" rIns="137656" bIns="137656" numCol="1" spcCol="1270" anchor="ctr" anchorCtr="0">
          <a:noAutofit/>
        </a:bodyPr>
        <a:lstStyle/>
        <a:p>
          <a:pPr marL="0" lvl="0" indent="0" algn="ctr" defTabSz="889000">
            <a:lnSpc>
              <a:spcPct val="90000"/>
            </a:lnSpc>
            <a:spcBef>
              <a:spcPct val="0"/>
            </a:spcBef>
            <a:spcAft>
              <a:spcPct val="35000"/>
            </a:spcAft>
            <a:buNone/>
          </a:pPr>
          <a:r>
            <a:rPr lang="en-US" sz="2000" kern="1200"/>
            <a:t>Characterize</a:t>
          </a:r>
          <a:endParaRPr lang="en-US" sz="2000" kern="1200" dirty="0"/>
        </a:p>
      </dsp:txBody>
      <dsp:txXfrm>
        <a:off x="3711942" y="59525"/>
        <a:ext cx="1741994" cy="522598"/>
      </dsp:txXfrm>
    </dsp:sp>
    <dsp:sp modelId="{8A9A057C-C889-4FD8-9AF8-12B5874D5584}">
      <dsp:nvSpPr>
        <dsp:cNvPr id="0" name=""/>
        <dsp:cNvSpPr/>
      </dsp:nvSpPr>
      <dsp:spPr>
        <a:xfrm>
          <a:off x="3711942" y="582123"/>
          <a:ext cx="1741994" cy="370968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070" tIns="172070" rIns="172070" bIns="17207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2"/>
              </a:solidFill>
            </a:rPr>
            <a:t>Characterize history, emerging, and anticipated trends driving freight and logistics activity.</a:t>
          </a:r>
          <a:endParaRPr lang="en-US" sz="1600" kern="1200" dirty="0">
            <a:solidFill>
              <a:schemeClr val="tx2"/>
            </a:solidFill>
          </a:endParaRPr>
        </a:p>
      </dsp:txBody>
      <dsp:txXfrm>
        <a:off x="3711942" y="582123"/>
        <a:ext cx="1741994" cy="3709688"/>
      </dsp:txXfrm>
    </dsp:sp>
    <dsp:sp modelId="{7CE06DB1-8D5F-41B0-916C-C6D14509BB5E}">
      <dsp:nvSpPr>
        <dsp:cNvPr id="0" name=""/>
        <dsp:cNvSpPr/>
      </dsp:nvSpPr>
      <dsp:spPr>
        <a:xfrm>
          <a:off x="5561725" y="59525"/>
          <a:ext cx="1741994" cy="52259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37656" tIns="137656" rIns="137656" bIns="137656" numCol="1" spcCol="1270" anchor="ctr" anchorCtr="0">
          <a:noAutofit/>
        </a:bodyPr>
        <a:lstStyle/>
        <a:p>
          <a:pPr marL="0" lvl="0" indent="0" algn="ctr" defTabSz="889000">
            <a:lnSpc>
              <a:spcPct val="90000"/>
            </a:lnSpc>
            <a:spcBef>
              <a:spcPct val="0"/>
            </a:spcBef>
            <a:spcAft>
              <a:spcPct val="35000"/>
            </a:spcAft>
            <a:buNone/>
          </a:pPr>
          <a:r>
            <a:rPr lang="en-US" sz="2000" kern="1200"/>
            <a:t>Examine</a:t>
          </a:r>
          <a:endParaRPr lang="en-US" sz="2000" kern="1200" dirty="0"/>
        </a:p>
      </dsp:txBody>
      <dsp:txXfrm>
        <a:off x="5561725" y="59525"/>
        <a:ext cx="1741994" cy="522598"/>
      </dsp:txXfrm>
    </dsp:sp>
    <dsp:sp modelId="{6EEF669D-3CC9-4F64-830C-BE0E365C4EC2}">
      <dsp:nvSpPr>
        <dsp:cNvPr id="0" name=""/>
        <dsp:cNvSpPr/>
      </dsp:nvSpPr>
      <dsp:spPr>
        <a:xfrm>
          <a:off x="5561725" y="582123"/>
          <a:ext cx="1741994" cy="370968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070" tIns="172070" rIns="172070" bIns="17207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2"/>
              </a:solidFill>
            </a:rPr>
            <a:t>Examine various freight modal system components as to their resources, current funding, performance, needs outlook, shortfalls, and options and strategies for addressing future requirements.</a:t>
          </a:r>
          <a:endParaRPr lang="en-US" sz="1600" kern="1200" dirty="0">
            <a:solidFill>
              <a:schemeClr val="tx2"/>
            </a:solidFill>
          </a:endParaRPr>
        </a:p>
      </dsp:txBody>
      <dsp:txXfrm>
        <a:off x="5561725" y="582123"/>
        <a:ext cx="1741994" cy="3709688"/>
      </dsp:txXfrm>
    </dsp:sp>
    <dsp:sp modelId="{B7A2C6FB-2D13-4207-9BAF-C0C08AD317BA}">
      <dsp:nvSpPr>
        <dsp:cNvPr id="0" name=""/>
        <dsp:cNvSpPr/>
      </dsp:nvSpPr>
      <dsp:spPr>
        <a:xfrm>
          <a:off x="7411508" y="59525"/>
          <a:ext cx="1741994" cy="522598"/>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37656" tIns="137656" rIns="137656" bIns="137656" numCol="1" spcCol="1270" anchor="ctr" anchorCtr="0">
          <a:noAutofit/>
        </a:bodyPr>
        <a:lstStyle/>
        <a:p>
          <a:pPr marL="0" lvl="0" indent="0" algn="ctr" defTabSz="889000">
            <a:lnSpc>
              <a:spcPct val="90000"/>
            </a:lnSpc>
            <a:spcBef>
              <a:spcPct val="0"/>
            </a:spcBef>
            <a:spcAft>
              <a:spcPct val="35000"/>
            </a:spcAft>
            <a:buNone/>
          </a:pPr>
          <a:r>
            <a:rPr lang="en-US" sz="2000" kern="1200"/>
            <a:t>Devise</a:t>
          </a:r>
          <a:endParaRPr lang="en-US" sz="2000" kern="1200" dirty="0"/>
        </a:p>
      </dsp:txBody>
      <dsp:txXfrm>
        <a:off x="7411508" y="59525"/>
        <a:ext cx="1741994" cy="522598"/>
      </dsp:txXfrm>
    </dsp:sp>
    <dsp:sp modelId="{51845FBC-9E4B-4706-AD67-478A62E36588}">
      <dsp:nvSpPr>
        <dsp:cNvPr id="0" name=""/>
        <dsp:cNvSpPr/>
      </dsp:nvSpPr>
      <dsp:spPr>
        <a:xfrm>
          <a:off x="7411508" y="582123"/>
          <a:ext cx="1741994" cy="3709688"/>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070" tIns="172070" rIns="172070" bIns="17207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2"/>
              </a:solidFill>
            </a:rPr>
            <a:t>Devise potential solutions to identified needs, not just for infrastructure projects, but more broadly in terms of strategies and innovations to meet expected demand and mitigate current shortfalls.</a:t>
          </a:r>
          <a:endParaRPr lang="en-US" sz="1600" kern="1200" dirty="0">
            <a:solidFill>
              <a:schemeClr val="tx2"/>
            </a:solidFill>
          </a:endParaRPr>
        </a:p>
      </dsp:txBody>
      <dsp:txXfrm>
        <a:off x="7411508" y="582123"/>
        <a:ext cx="1741994" cy="3709688"/>
      </dsp:txXfrm>
    </dsp:sp>
    <dsp:sp modelId="{5067CFEC-1ED8-415B-BFDC-FFC19B96FBAE}">
      <dsp:nvSpPr>
        <dsp:cNvPr id="0" name=""/>
        <dsp:cNvSpPr/>
      </dsp:nvSpPr>
      <dsp:spPr>
        <a:xfrm>
          <a:off x="9261292" y="59525"/>
          <a:ext cx="1741994" cy="52259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37656" tIns="137656" rIns="137656" bIns="137656" numCol="1" spcCol="1270" anchor="ctr" anchorCtr="0">
          <a:noAutofit/>
        </a:bodyPr>
        <a:lstStyle/>
        <a:p>
          <a:pPr marL="0" lvl="0" indent="0" algn="ctr" defTabSz="889000">
            <a:lnSpc>
              <a:spcPct val="90000"/>
            </a:lnSpc>
            <a:spcBef>
              <a:spcPct val="0"/>
            </a:spcBef>
            <a:spcAft>
              <a:spcPct val="35000"/>
            </a:spcAft>
            <a:buNone/>
          </a:pPr>
          <a:r>
            <a:rPr lang="en-US" sz="2000" kern="1200"/>
            <a:t>Develop</a:t>
          </a:r>
          <a:endParaRPr lang="en-US" sz="2000" kern="1200" dirty="0"/>
        </a:p>
      </dsp:txBody>
      <dsp:txXfrm>
        <a:off x="9261292" y="59525"/>
        <a:ext cx="1741994" cy="522598"/>
      </dsp:txXfrm>
    </dsp:sp>
    <dsp:sp modelId="{0D326E2A-E9EC-4C3F-BF53-D04158874AA9}">
      <dsp:nvSpPr>
        <dsp:cNvPr id="0" name=""/>
        <dsp:cNvSpPr/>
      </dsp:nvSpPr>
      <dsp:spPr>
        <a:xfrm>
          <a:off x="9261292" y="582123"/>
          <a:ext cx="1741994" cy="370968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2070" tIns="172070" rIns="172070" bIns="172070" numCol="1" spcCol="1270" anchor="t" anchorCtr="0">
          <a:noAutofit/>
        </a:bodyPr>
        <a:lstStyle/>
        <a:p>
          <a:pPr marL="0" lvl="0" indent="0" algn="l" defTabSz="711200">
            <a:lnSpc>
              <a:spcPct val="90000"/>
            </a:lnSpc>
            <a:spcBef>
              <a:spcPct val="0"/>
            </a:spcBef>
            <a:spcAft>
              <a:spcPct val="35000"/>
            </a:spcAft>
            <a:buNone/>
          </a:pPr>
          <a:r>
            <a:rPr lang="en-US" sz="1600" kern="1200">
              <a:solidFill>
                <a:schemeClr val="tx2"/>
              </a:solidFill>
            </a:rPr>
            <a:t>Develop a project bank of freight infrastructure projects, prioritized based on how effectively each project meets existing and future freight transportation.</a:t>
          </a:r>
          <a:endParaRPr lang="en-US" sz="1600" kern="1200" dirty="0">
            <a:solidFill>
              <a:schemeClr val="tx2"/>
            </a:solidFill>
          </a:endParaRPr>
        </a:p>
      </dsp:txBody>
      <dsp:txXfrm>
        <a:off x="9261292" y="582123"/>
        <a:ext cx="1741994" cy="3709688"/>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957D81F-E171-4A1D-A071-DC1A5BAA29CC}" type="datetimeFigureOut">
              <a:rPr lang="en-US" smtClean="0"/>
              <a:t>6/7/2024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3935A0E-B5FB-49B0-9093-3521E334BF80}" type="slidenum">
              <a:rPr lang="en-US" smtClean="0"/>
              <a:t>‹#›</a:t>
            </a:fld>
            <a:endParaRPr lang="en-US" dirty="0"/>
          </a:p>
        </p:txBody>
      </p:sp>
    </p:spTree>
    <p:extLst>
      <p:ext uri="{BB962C8B-B14F-4D97-AF65-F5344CB8AC3E}">
        <p14:creationId xmlns:p14="http://schemas.microsoft.com/office/powerpoint/2010/main" val="2241516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ongress.gov/114/bills/hr22/BILLS-114hr22enr.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transportation.gov/fastact/freight-factshee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04187-6217-454E-BDD5-3A9B7A3508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270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14</a:t>
            </a:fld>
            <a:endParaRPr lang="en-US"/>
          </a:p>
        </p:txBody>
      </p:sp>
    </p:spTree>
    <p:extLst>
      <p:ext uri="{BB962C8B-B14F-4D97-AF65-F5344CB8AC3E}">
        <p14:creationId xmlns:p14="http://schemas.microsoft.com/office/powerpoint/2010/main" val="2682184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prstClr val="black"/>
                </a:solidFill>
                <a:effectLst/>
                <a:uLnTx/>
                <a:uFillTx/>
              </a:rPr>
              <a:t>The planning grant applications are usually a little easier and do not need a Benefit Cost Analysis (BCA).</a:t>
            </a:r>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16</a:t>
            </a:fld>
            <a:endParaRPr lang="en-US"/>
          </a:p>
        </p:txBody>
      </p:sp>
    </p:spTree>
    <p:extLst>
      <p:ext uri="{BB962C8B-B14F-4D97-AF65-F5344CB8AC3E}">
        <p14:creationId xmlns:p14="http://schemas.microsoft.com/office/powerpoint/2010/main" val="1485918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marR="0" lvl="0" indent="-457189" algn="l" defTabSz="914377" rtl="0" eaLnBrk="1" fontAlgn="base" latinLnBrk="0" hangingPunct="1">
              <a:lnSpc>
                <a:spcPct val="90000"/>
              </a:lnSpc>
              <a:spcBef>
                <a:spcPts val="0"/>
              </a:spcBef>
              <a:spcAft>
                <a:spcPts val="0"/>
              </a:spcAft>
              <a:buClrTx/>
              <a:buSzPts val="1000"/>
              <a:buFont typeface="Symbol" panose="05050102010706020507" pitchFamily="18" charset="2"/>
              <a:buChar char=""/>
              <a:tabLst>
                <a:tab pos="609585" algn="l"/>
              </a:tabLst>
              <a:defRPr/>
            </a:pPr>
            <a:r>
              <a:rPr kumimoji="0" lang="en-US" sz="1200" b="1" i="0" u="none" strike="noStrike" kern="1200" cap="none" spc="0" normalizeH="0" baseline="0" noProof="0" dirty="0">
                <a:ln>
                  <a:noFill/>
                </a:ln>
                <a:solidFill>
                  <a:srgbClr val="000000"/>
                </a:solidFill>
                <a:effectLst/>
                <a:uLnTx/>
                <a:uFillTx/>
                <a:ea typeface="Calibri" panose="020F0502020204030204" pitchFamily="34" charset="0"/>
              </a:rPr>
              <a:t>$1.8 billion for the National Infrastructure Project Assistance (Mega) program:</a:t>
            </a:r>
            <a:r>
              <a:rPr kumimoji="0" lang="en-US" sz="1200" b="0" i="0" u="none" strike="noStrike" kern="1200" cap="none" spc="0" normalizeH="0" baseline="0" noProof="0" dirty="0">
                <a:ln>
                  <a:noFill/>
                </a:ln>
                <a:solidFill>
                  <a:srgbClr val="000000"/>
                </a:solidFill>
                <a:effectLst/>
                <a:uLnTx/>
                <a:uFillTx/>
                <a:ea typeface="Calibri" panose="020F0502020204030204" pitchFamily="34" charset="0"/>
              </a:rPr>
              <a:t> The Mega program supports large, complex projects that are difficult to fund by other means and are likely to generate national or regional economic, mobility, or safety benefits. Eligible projects could include highway, bridge, freight, port, passenger rail, and public transportation projects of national or regional significance. Per the law, 50 percent of funds are available for projects above $500 million in total cost, and 50 percent are available for projects between $100 million and $500 million in total cost. </a:t>
            </a:r>
          </a:p>
          <a:p>
            <a:pPr marL="457189" marR="0" lvl="0" indent="-457189" algn="l" defTabSz="914377" rtl="0" eaLnBrk="1" fontAlgn="base" latinLnBrk="0" hangingPunct="1">
              <a:lnSpc>
                <a:spcPct val="90000"/>
              </a:lnSpc>
              <a:spcBef>
                <a:spcPts val="0"/>
              </a:spcBef>
              <a:spcAft>
                <a:spcPts val="0"/>
              </a:spcAft>
              <a:buClrTx/>
              <a:buSzPts val="1000"/>
              <a:buFont typeface="Symbol" panose="05050102010706020507" pitchFamily="18" charset="2"/>
              <a:buChar char=""/>
              <a:tabLst>
                <a:tab pos="609585" algn="l"/>
              </a:tabLst>
              <a:defRPr/>
            </a:pP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endParaRPr>
          </a:p>
          <a:p>
            <a:pPr marL="457189" marR="0" lvl="0" indent="-457189" algn="l" defTabSz="914377" rtl="0" eaLnBrk="1" fontAlgn="base" latinLnBrk="0" hangingPunct="1">
              <a:lnSpc>
                <a:spcPct val="90000"/>
              </a:lnSpc>
              <a:spcBef>
                <a:spcPts val="0"/>
              </a:spcBef>
              <a:spcAft>
                <a:spcPts val="0"/>
              </a:spcAft>
              <a:buClrTx/>
              <a:buSzPts val="1000"/>
              <a:buFont typeface="Symbol" panose="05050102010706020507" pitchFamily="18" charset="2"/>
              <a:buChar char=""/>
              <a:tabLst>
                <a:tab pos="609585" algn="l"/>
              </a:tabLst>
              <a:defRPr/>
            </a:pPr>
            <a:r>
              <a:rPr kumimoji="0" lang="en-US" sz="1200" b="1" i="0" u="none" strike="noStrike" kern="1200" cap="none" spc="0" normalizeH="0" baseline="0" noProof="0" dirty="0">
                <a:ln>
                  <a:noFill/>
                </a:ln>
                <a:solidFill>
                  <a:srgbClr val="000000"/>
                </a:solidFill>
                <a:effectLst/>
                <a:uLnTx/>
                <a:uFillTx/>
                <a:ea typeface="Calibri" panose="020F0502020204030204" pitchFamily="34" charset="0"/>
              </a:rPr>
              <a:t>$3.1 billion for the Infrastructure for Rebuilding America (INFRA) program:</a:t>
            </a:r>
            <a:r>
              <a:rPr kumimoji="0" lang="en-US" sz="1200" b="0" i="0" u="none" strike="noStrike" kern="1200" cap="none" spc="0" normalizeH="0" baseline="0" noProof="0" dirty="0">
                <a:ln>
                  <a:noFill/>
                </a:ln>
                <a:solidFill>
                  <a:srgbClr val="000000"/>
                </a:solidFill>
                <a:effectLst/>
                <a:uLnTx/>
                <a:uFillTx/>
                <a:ea typeface="Calibri" panose="020F0502020204030204" pitchFamily="34" charset="0"/>
              </a:rPr>
              <a:t> The INFRA program awards competitive grants to multimodal freight and highway projects of national or regional significance to improve the safety, accessibility, efficiency, and reliability of the movement of freight and people in and across rural and urban areas. Eligible projects will improve safety, generate economic benefits, reduce congestion, enhance resiliency, and hold the greatest promise to eliminate supply chain bottlenecks and improve critical freight movements. </a:t>
            </a:r>
          </a:p>
          <a:p>
            <a:pPr marL="457189" marR="0" lvl="0" indent="-457189" algn="l" defTabSz="914377" rtl="0" eaLnBrk="1" fontAlgn="base" latinLnBrk="0" hangingPunct="1">
              <a:lnSpc>
                <a:spcPct val="90000"/>
              </a:lnSpc>
              <a:spcBef>
                <a:spcPts val="0"/>
              </a:spcBef>
              <a:spcAft>
                <a:spcPts val="0"/>
              </a:spcAft>
              <a:buClrTx/>
              <a:buSzPts val="1000"/>
              <a:buFont typeface="Symbol" panose="05050102010706020507" pitchFamily="18" charset="2"/>
              <a:buChar char=""/>
              <a:tabLst>
                <a:tab pos="609585" algn="l"/>
              </a:tabLst>
              <a:defRPr/>
            </a:pP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endParaRPr>
          </a:p>
          <a:p>
            <a:pPr marL="457189" marR="0" lvl="0" indent="-457189" algn="l" defTabSz="914377" rtl="0" eaLnBrk="1" fontAlgn="base" latinLnBrk="0" hangingPunct="1">
              <a:lnSpc>
                <a:spcPct val="90000"/>
              </a:lnSpc>
              <a:spcBef>
                <a:spcPts val="0"/>
              </a:spcBef>
              <a:spcAft>
                <a:spcPts val="0"/>
              </a:spcAft>
              <a:buClrTx/>
              <a:buSzPts val="1000"/>
              <a:buFont typeface="Symbol" panose="05050102010706020507" pitchFamily="18" charset="2"/>
              <a:buChar char=""/>
              <a:tabLst>
                <a:tab pos="609585" algn="l"/>
              </a:tabLst>
              <a:defRPr/>
            </a:pPr>
            <a:r>
              <a:rPr kumimoji="0" lang="en-US" sz="1200" b="1" i="0" u="none" strike="noStrike" kern="1200" cap="none" spc="0" normalizeH="0" baseline="0" noProof="0" dirty="0">
                <a:ln>
                  <a:noFill/>
                </a:ln>
                <a:solidFill>
                  <a:srgbClr val="000000"/>
                </a:solidFill>
                <a:effectLst/>
                <a:uLnTx/>
                <a:uFillTx/>
                <a:ea typeface="Calibri" panose="020F0502020204030204" pitchFamily="34" charset="0"/>
              </a:rPr>
              <a:t>$675 million for the Rural Surface Transportation Grant (Rural) program: </a:t>
            </a:r>
            <a:r>
              <a:rPr kumimoji="0" lang="en-US" sz="1400" b="0" i="0" u="none" strike="noStrike" kern="1200" cap="none" spc="0" normalizeH="0" baseline="0" noProof="0" dirty="0">
                <a:ln>
                  <a:noFill/>
                </a:ln>
                <a:solidFill>
                  <a:srgbClr val="000000"/>
                </a:solidFill>
                <a:effectLst/>
                <a:uLnTx/>
                <a:uFillTx/>
                <a:ea typeface="Calibri" panose="020F0502020204030204" pitchFamily="34" charset="0"/>
              </a:rPr>
              <a:t>The Rural program supports projects that improve and expand our nation’s surface transportation infrastructure in rural areas in order to increase connectivity, improve the safety and reliability of the movement of people and freight, and generate regional economic growth and improve quality of life. Eligible projects for Rural grants include highway, bridge, and tunnel projects that help improve freight, safety, and provide or increase access to agricultural, commercial, energy, or transportation facilities that support the economy of a rural area. 90% of rural funding must be awarded in $25 million or greater amounts</a:t>
            </a:r>
            <a:r>
              <a:rPr kumimoji="0" lang="en-US" sz="1200" b="0" i="0" u="none" strike="noStrike" kern="1200" cap="none" spc="0" normalizeH="0" baseline="0" noProof="0" dirty="0">
                <a:ln>
                  <a:noFill/>
                </a:ln>
                <a:solidFill>
                  <a:srgbClr val="000000"/>
                </a:solidFill>
                <a:effectLst/>
                <a:uLnTx/>
                <a:uFillTx/>
                <a:ea typeface="Calibri" panose="020F0502020204030204" pitchFamily="34" charset="0"/>
              </a:rPr>
              <a:t>.</a:t>
            </a:r>
            <a:endParaRPr kumimoji="0" lang="en-US" sz="1200" b="0" i="0" u="none" strike="noStrike" kern="1200" cap="none" spc="0" normalizeH="0" baseline="0" noProof="0" dirty="0">
              <a:ln>
                <a:noFill/>
              </a:ln>
              <a:solidFill>
                <a:prstClr val="black"/>
              </a:solidFill>
              <a:effectLst/>
              <a:uLnTx/>
              <a:uFillTx/>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17</a:t>
            </a:fld>
            <a:endParaRPr lang="en-US"/>
          </a:p>
        </p:txBody>
      </p:sp>
    </p:spTree>
    <p:extLst>
      <p:ext uri="{BB962C8B-B14F-4D97-AF65-F5344CB8AC3E}">
        <p14:creationId xmlns:p14="http://schemas.microsoft.com/office/powerpoint/2010/main" val="3466252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Enacted so States and local governments could move forward with critical transportation projects with confidence that they will have a Federal partner over this term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FAST Act established the new National Highway Freight Program (NHFP) to improve the efficient movement of freight on the National Highway Freight Network and to improve safety, flexibility, efficiency, and reduce environmental impacts of freight movement in the country</a:t>
            </a:r>
            <a:endParaRPr lang="en-US" sz="1400" dirty="0"/>
          </a:p>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19</a:t>
            </a:fld>
            <a:endParaRPr lang="en-US"/>
          </a:p>
        </p:txBody>
      </p:sp>
    </p:spTree>
    <p:extLst>
      <p:ext uri="{BB962C8B-B14F-4D97-AF65-F5344CB8AC3E}">
        <p14:creationId xmlns:p14="http://schemas.microsoft.com/office/powerpoint/2010/main" val="2282747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Division Office finds that the Plan contains all elements required by 49 U.S.C. § 70202. The prerequisite in 23 U.S.C. § 167(</a:t>
            </a:r>
            <a:r>
              <a:rPr lang="en-US" dirty="0" err="1"/>
              <a:t>i</a:t>
            </a:r>
            <a:r>
              <a:rPr lang="en-US" dirty="0"/>
              <a:t>)(4) that the state develops a State Freight Plan in accordance with 49 U.S.C. § 70202 before it may obligate funds apportioned to the State under 23 U.S.C. § 104(b)(5) has been satisfied. The State may continue to obligate such funds for projects that meet all National Highway Freight Program (NHFP) eligibility requirements described in 23 U.S.C. § 167, and all other applicable Federal requirements, as identified in the plan.</a:t>
            </a:r>
          </a:p>
          <a:p>
            <a:endParaRPr lang="en-US" dirty="0"/>
          </a:p>
          <a:p>
            <a:r>
              <a:rPr lang="en-US" dirty="0"/>
              <a:t>Please be advised that the Division Office’s finding that the Plan satisfies the requirements of 49 U.S.C. § 70202 and 23 U.S.C. § 167(</a:t>
            </a:r>
            <a:r>
              <a:rPr lang="en-US" dirty="0" err="1"/>
              <a:t>i</a:t>
            </a:r>
            <a:r>
              <a:rPr lang="en-US" dirty="0"/>
              <a:t>)(4) is not a determination that the projects listed in the freight investment plan component of the Plan required by 49 U.S.C. § 70202(b) meet all other NHFP eligibility requirements set forth in 23 U.S.C. § 167, or any other applicable Federal requirement. </a:t>
            </a:r>
          </a:p>
          <a:p>
            <a:endParaRPr lang="en-US" dirty="0"/>
          </a:p>
          <a:p>
            <a:pPr lvl="2"/>
            <a:endParaRPr lang="en-US" sz="2000" dirty="0"/>
          </a:p>
          <a:p>
            <a:pPr marL="0" indent="0">
              <a:buNone/>
            </a:pPr>
            <a:r>
              <a:rPr lang="en-US" dirty="0"/>
              <a:t>Resources:</a:t>
            </a:r>
          </a:p>
          <a:p>
            <a:pPr marL="342900" lvl="1" indent="0">
              <a:buNone/>
            </a:pPr>
            <a:r>
              <a:rPr lang="en-US" dirty="0"/>
              <a:t>114</a:t>
            </a:r>
            <a:r>
              <a:rPr lang="en-US" baseline="30000" dirty="0"/>
              <a:t>th</a:t>
            </a:r>
            <a:r>
              <a:rPr lang="en-US" dirty="0"/>
              <a:t> Congress – </a:t>
            </a:r>
            <a:r>
              <a:rPr lang="en-US" dirty="0">
                <a:hlinkClick r:id="rId3"/>
              </a:rPr>
              <a:t>FAST Act text</a:t>
            </a:r>
            <a:endParaRPr lang="en-US" dirty="0"/>
          </a:p>
          <a:p>
            <a:pPr marL="342900" lvl="1" indent="0">
              <a:buNone/>
            </a:pPr>
            <a:r>
              <a:rPr lang="en-US" dirty="0"/>
              <a:t>FAST Act Freight Provisions – </a:t>
            </a:r>
            <a:r>
              <a:rPr lang="en-US" dirty="0">
                <a:solidFill>
                  <a:schemeClr val="tx2"/>
                </a:solidFill>
                <a:hlinkClick r:id="rId4"/>
              </a:rPr>
              <a:t>USDOT Factsheet</a:t>
            </a:r>
            <a:endParaRPr lang="en-US"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20</a:t>
            </a:fld>
            <a:endParaRPr lang="en-US"/>
          </a:p>
        </p:txBody>
      </p:sp>
    </p:spTree>
    <p:extLst>
      <p:ext uri="{BB962C8B-B14F-4D97-AF65-F5344CB8AC3E}">
        <p14:creationId xmlns:p14="http://schemas.microsoft.com/office/powerpoint/2010/main" val="3706674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21</a:t>
            </a:fld>
            <a:endParaRPr lang="en-US"/>
          </a:p>
        </p:txBody>
      </p:sp>
    </p:spTree>
    <p:extLst>
      <p:ext uri="{BB962C8B-B14F-4D97-AF65-F5344CB8AC3E}">
        <p14:creationId xmlns:p14="http://schemas.microsoft.com/office/powerpoint/2010/main" val="1531762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22</a:t>
            </a:fld>
            <a:endParaRPr lang="en-US"/>
          </a:p>
        </p:txBody>
      </p:sp>
    </p:spTree>
    <p:extLst>
      <p:ext uri="{BB962C8B-B14F-4D97-AF65-F5344CB8AC3E}">
        <p14:creationId xmlns:p14="http://schemas.microsoft.com/office/powerpoint/2010/main" val="1500047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7254BEF-C7AC-40C4-8B3F-3DF41197E404}" type="slidenum">
              <a:rPr lang="en-US" smtClean="0"/>
              <a:t>23</a:t>
            </a:fld>
            <a:endParaRPr lang="en-US"/>
          </a:p>
        </p:txBody>
      </p:sp>
    </p:spTree>
    <p:extLst>
      <p:ext uri="{BB962C8B-B14F-4D97-AF65-F5344CB8AC3E}">
        <p14:creationId xmlns:p14="http://schemas.microsoft.com/office/powerpoint/2010/main" val="58035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24</a:t>
            </a:fld>
            <a:endParaRPr lang="en-US"/>
          </a:p>
        </p:txBody>
      </p:sp>
    </p:spTree>
    <p:extLst>
      <p:ext uri="{BB962C8B-B14F-4D97-AF65-F5344CB8AC3E}">
        <p14:creationId xmlns:p14="http://schemas.microsoft.com/office/powerpoint/2010/main" val="1027012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26</a:t>
            </a:fld>
            <a:endParaRPr lang="en-US"/>
          </a:p>
        </p:txBody>
      </p:sp>
    </p:spTree>
    <p:extLst>
      <p:ext uri="{BB962C8B-B14F-4D97-AF65-F5344CB8AC3E}">
        <p14:creationId xmlns:p14="http://schemas.microsoft.com/office/powerpoint/2010/main" val="3868680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4</a:t>
            </a:fld>
            <a:endParaRPr lang="en-US"/>
          </a:p>
        </p:txBody>
      </p:sp>
    </p:spTree>
    <p:extLst>
      <p:ext uri="{BB962C8B-B14F-4D97-AF65-F5344CB8AC3E}">
        <p14:creationId xmlns:p14="http://schemas.microsoft.com/office/powerpoint/2010/main" val="1550359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27</a:t>
            </a:fld>
            <a:endParaRPr lang="en-US"/>
          </a:p>
        </p:txBody>
      </p:sp>
    </p:spTree>
    <p:extLst>
      <p:ext uri="{BB962C8B-B14F-4D97-AF65-F5344CB8AC3E}">
        <p14:creationId xmlns:p14="http://schemas.microsoft.com/office/powerpoint/2010/main" val="894263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28</a:t>
            </a:fld>
            <a:endParaRPr lang="en-US"/>
          </a:p>
        </p:txBody>
      </p:sp>
    </p:spTree>
    <p:extLst>
      <p:ext uri="{BB962C8B-B14F-4D97-AF65-F5344CB8AC3E}">
        <p14:creationId xmlns:p14="http://schemas.microsoft.com/office/powerpoint/2010/main" val="4094785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highlight>
                <a:srgbClr val="FFFF00"/>
              </a:highlight>
            </a:endParaRPr>
          </a:p>
        </p:txBody>
      </p:sp>
      <p:sp>
        <p:nvSpPr>
          <p:cNvPr id="4" name="Slide Number Placeholder 3"/>
          <p:cNvSpPr>
            <a:spLocks noGrp="1"/>
          </p:cNvSpPr>
          <p:nvPr>
            <p:ph type="sldNum" sz="quarter" idx="10"/>
          </p:nvPr>
        </p:nvSpPr>
        <p:spPr/>
        <p:txBody>
          <a:bodyPr/>
          <a:lstStyle/>
          <a:p>
            <a:fld id="{97254BEF-C7AC-40C4-8B3F-3DF41197E404}" type="slidenum">
              <a:rPr lang="en-US" smtClean="0"/>
              <a:t>30</a:t>
            </a:fld>
            <a:endParaRPr lang="en-US"/>
          </a:p>
        </p:txBody>
      </p:sp>
    </p:spTree>
    <p:extLst>
      <p:ext uri="{BB962C8B-B14F-4D97-AF65-F5344CB8AC3E}">
        <p14:creationId xmlns:p14="http://schemas.microsoft.com/office/powerpoint/2010/main" val="4282725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31</a:t>
            </a:fld>
            <a:endParaRPr lang="en-US"/>
          </a:p>
        </p:txBody>
      </p:sp>
    </p:spTree>
    <p:extLst>
      <p:ext uri="{BB962C8B-B14F-4D97-AF65-F5344CB8AC3E}">
        <p14:creationId xmlns:p14="http://schemas.microsoft.com/office/powerpoint/2010/main" val="3192600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32</a:t>
            </a:fld>
            <a:endParaRPr lang="en-US"/>
          </a:p>
        </p:txBody>
      </p:sp>
    </p:spTree>
    <p:extLst>
      <p:ext uri="{BB962C8B-B14F-4D97-AF65-F5344CB8AC3E}">
        <p14:creationId xmlns:p14="http://schemas.microsoft.com/office/powerpoint/2010/main" val="620660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33</a:t>
            </a:fld>
            <a:endParaRPr lang="en-US"/>
          </a:p>
        </p:txBody>
      </p:sp>
    </p:spTree>
    <p:extLst>
      <p:ext uri="{BB962C8B-B14F-4D97-AF65-F5344CB8AC3E}">
        <p14:creationId xmlns:p14="http://schemas.microsoft.com/office/powerpoint/2010/main" val="1881213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35A0E-B5FB-49B0-9093-3521E334BF80}" type="slidenum">
              <a:rPr lang="en-US" smtClean="0"/>
              <a:t>35</a:t>
            </a:fld>
            <a:endParaRPr lang="en-US" dirty="0"/>
          </a:p>
        </p:txBody>
      </p:sp>
    </p:spTree>
    <p:extLst>
      <p:ext uri="{BB962C8B-B14F-4D97-AF65-F5344CB8AC3E}">
        <p14:creationId xmlns:p14="http://schemas.microsoft.com/office/powerpoint/2010/main" val="2936391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35A0E-B5FB-49B0-9093-3521E334BF80}" type="slidenum">
              <a:rPr lang="en-US" smtClean="0"/>
              <a:t>36</a:t>
            </a:fld>
            <a:endParaRPr lang="en-US" dirty="0"/>
          </a:p>
        </p:txBody>
      </p:sp>
    </p:spTree>
    <p:extLst>
      <p:ext uri="{BB962C8B-B14F-4D97-AF65-F5344CB8AC3E}">
        <p14:creationId xmlns:p14="http://schemas.microsoft.com/office/powerpoint/2010/main" val="3311478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6</a:t>
            </a:fld>
            <a:endParaRPr lang="en-US"/>
          </a:p>
        </p:txBody>
      </p:sp>
    </p:spTree>
    <p:extLst>
      <p:ext uri="{BB962C8B-B14F-4D97-AF65-F5344CB8AC3E}">
        <p14:creationId xmlns:p14="http://schemas.microsoft.com/office/powerpoint/2010/main" val="856979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7</a:t>
            </a:fld>
            <a:endParaRPr lang="en-US"/>
          </a:p>
        </p:txBody>
      </p:sp>
    </p:spTree>
    <p:extLst>
      <p:ext uri="{BB962C8B-B14F-4D97-AF65-F5344CB8AC3E}">
        <p14:creationId xmlns:p14="http://schemas.microsoft.com/office/powerpoint/2010/main" val="263381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35A0E-B5FB-49B0-9093-3521E334BF80}" type="slidenum">
              <a:rPr lang="en-US" smtClean="0"/>
              <a:t>8</a:t>
            </a:fld>
            <a:endParaRPr lang="en-US" dirty="0"/>
          </a:p>
        </p:txBody>
      </p:sp>
    </p:spTree>
    <p:extLst>
      <p:ext uri="{BB962C8B-B14F-4D97-AF65-F5344CB8AC3E}">
        <p14:creationId xmlns:p14="http://schemas.microsoft.com/office/powerpoint/2010/main" val="3726040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10</a:t>
            </a:fld>
            <a:endParaRPr lang="en-US"/>
          </a:p>
        </p:txBody>
      </p:sp>
    </p:spTree>
    <p:extLst>
      <p:ext uri="{BB962C8B-B14F-4D97-AF65-F5344CB8AC3E}">
        <p14:creationId xmlns:p14="http://schemas.microsoft.com/office/powerpoint/2010/main" val="2850839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11</a:t>
            </a:fld>
            <a:endParaRPr lang="en-US"/>
          </a:p>
        </p:txBody>
      </p:sp>
    </p:spTree>
    <p:extLst>
      <p:ext uri="{BB962C8B-B14F-4D97-AF65-F5344CB8AC3E}">
        <p14:creationId xmlns:p14="http://schemas.microsoft.com/office/powerpoint/2010/main" val="2445233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12</a:t>
            </a:fld>
            <a:endParaRPr lang="en-US"/>
          </a:p>
        </p:txBody>
      </p:sp>
    </p:spTree>
    <p:extLst>
      <p:ext uri="{BB962C8B-B14F-4D97-AF65-F5344CB8AC3E}">
        <p14:creationId xmlns:p14="http://schemas.microsoft.com/office/powerpoint/2010/main" val="611548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254BEF-C7AC-40C4-8B3F-3DF41197E404}" type="slidenum">
              <a:rPr lang="en-US" smtClean="0"/>
              <a:t>13</a:t>
            </a:fld>
            <a:endParaRPr lang="en-US"/>
          </a:p>
        </p:txBody>
      </p:sp>
    </p:spTree>
    <p:extLst>
      <p:ext uri="{BB962C8B-B14F-4D97-AF65-F5344CB8AC3E}">
        <p14:creationId xmlns:p14="http://schemas.microsoft.com/office/powerpoint/2010/main" val="1886795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3C8773-B360-4A0C-8EA5-988F74A2E07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282784" cy="6893287"/>
          </a:xfrm>
          <a:prstGeom prst="rect">
            <a:avLst/>
          </a:prstGeom>
        </p:spPr>
      </p:pic>
      <p:sp>
        <p:nvSpPr>
          <p:cNvPr id="2" name="Title 1">
            <a:extLst>
              <a:ext uri="{FF2B5EF4-FFF2-40B4-BE49-F238E27FC236}">
                <a16:creationId xmlns:a16="http://schemas.microsoft.com/office/drawing/2014/main" id="{F9D9526E-6565-48A1-BA5C-8D63E4271B01}"/>
              </a:ext>
            </a:extLst>
          </p:cNvPr>
          <p:cNvSpPr>
            <a:spLocks noGrp="1"/>
          </p:cNvSpPr>
          <p:nvPr>
            <p:ph type="ctrTitle"/>
          </p:nvPr>
        </p:nvSpPr>
        <p:spPr>
          <a:xfrm>
            <a:off x="7700210" y="1106904"/>
            <a:ext cx="4203032" cy="2807369"/>
          </a:xfrm>
        </p:spPr>
        <p:txBody>
          <a:bodyPr anchor="b">
            <a:normAutofit/>
          </a:bodyPr>
          <a:lstStyle>
            <a:lvl1pPr algn="l">
              <a:lnSpc>
                <a:spcPct val="100000"/>
              </a:lnSpc>
              <a:defRPr sz="4800" b="1">
                <a:solidFill>
                  <a:schemeClr val="tx1"/>
                </a:solidFill>
                <a:latin typeface="Arial Black" panose="020B0A040201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0A1B2190-C0CA-46F4-938A-D1F7014C1362}"/>
              </a:ext>
            </a:extLst>
          </p:cNvPr>
          <p:cNvSpPr>
            <a:spLocks noGrp="1"/>
          </p:cNvSpPr>
          <p:nvPr>
            <p:ph type="subTitle" idx="1"/>
          </p:nvPr>
        </p:nvSpPr>
        <p:spPr>
          <a:xfrm>
            <a:off x="7700209" y="4122820"/>
            <a:ext cx="4203031" cy="104273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D861BB78-3979-48B8-A266-D3EF22448DD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508015" y="5843338"/>
            <a:ext cx="4395225" cy="871730"/>
          </a:xfrm>
          <a:prstGeom prst="rect">
            <a:avLst/>
          </a:prstGeom>
        </p:spPr>
      </p:pic>
    </p:spTree>
    <p:extLst>
      <p:ext uri="{BB962C8B-B14F-4D97-AF65-F5344CB8AC3E}">
        <p14:creationId xmlns:p14="http://schemas.microsoft.com/office/powerpoint/2010/main" val="1169057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89A1D-BD1A-436A-94D2-6DEC31BA1D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42F8D1-ED38-41A8-A742-958FB038FA3A}"/>
              </a:ext>
            </a:extLst>
          </p:cNvPr>
          <p:cNvSpPr>
            <a:spLocks noGrp="1"/>
          </p:cNvSpPr>
          <p:nvPr>
            <p:ph type="dt" sz="half" idx="10"/>
          </p:nvPr>
        </p:nvSpPr>
        <p:spPr/>
        <p:txBody>
          <a:bodyPr/>
          <a:lstStyle/>
          <a:p>
            <a:fld id="{C049ADE9-EDFE-40F8-8BCF-A45C435C837D}" type="datetimeFigureOut">
              <a:rPr lang="en-US" smtClean="0"/>
              <a:t>6/7/2024</a:t>
            </a:fld>
            <a:endParaRPr lang="en-US" dirty="0"/>
          </a:p>
        </p:txBody>
      </p:sp>
      <p:sp>
        <p:nvSpPr>
          <p:cNvPr id="4" name="Footer Placeholder 3">
            <a:extLst>
              <a:ext uri="{FF2B5EF4-FFF2-40B4-BE49-F238E27FC236}">
                <a16:creationId xmlns:a16="http://schemas.microsoft.com/office/drawing/2014/main" id="{9E1C34CF-CF06-46F7-80EE-6301B84A4A1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76ABA5F-8A99-48A8-915B-73103733748E}"/>
              </a:ext>
            </a:extLst>
          </p:cNvPr>
          <p:cNvSpPr>
            <a:spLocks noGrp="1"/>
          </p:cNvSpPr>
          <p:nvPr>
            <p:ph type="sldNum" sz="quarter" idx="12"/>
          </p:nvPr>
        </p:nvSpPr>
        <p:spPr/>
        <p:txBody>
          <a:bodyPr/>
          <a:lstStyle/>
          <a:p>
            <a:fld id="{9D2C5005-2976-451E-BE76-64A18E26E1CD}" type="slidenum">
              <a:rPr lang="en-US" smtClean="0"/>
              <a:t>‹#›</a:t>
            </a:fld>
            <a:endParaRPr lang="en-US" dirty="0"/>
          </a:p>
        </p:txBody>
      </p:sp>
    </p:spTree>
    <p:extLst>
      <p:ext uri="{BB962C8B-B14F-4D97-AF65-F5344CB8AC3E}">
        <p14:creationId xmlns:p14="http://schemas.microsoft.com/office/powerpoint/2010/main" val="3473498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F564E5-4E87-4C0C-81EC-22473D597016}"/>
              </a:ext>
            </a:extLst>
          </p:cNvPr>
          <p:cNvSpPr>
            <a:spLocks noGrp="1"/>
          </p:cNvSpPr>
          <p:nvPr>
            <p:ph type="dt" sz="half" idx="10"/>
          </p:nvPr>
        </p:nvSpPr>
        <p:spPr/>
        <p:txBody>
          <a:bodyPr/>
          <a:lstStyle/>
          <a:p>
            <a:fld id="{C049ADE9-EDFE-40F8-8BCF-A45C435C837D}" type="datetimeFigureOut">
              <a:rPr lang="en-US" smtClean="0"/>
              <a:t>6/7/2024</a:t>
            </a:fld>
            <a:endParaRPr lang="en-US" dirty="0"/>
          </a:p>
        </p:txBody>
      </p:sp>
      <p:sp>
        <p:nvSpPr>
          <p:cNvPr id="3" name="Footer Placeholder 2">
            <a:extLst>
              <a:ext uri="{FF2B5EF4-FFF2-40B4-BE49-F238E27FC236}">
                <a16:creationId xmlns:a16="http://schemas.microsoft.com/office/drawing/2014/main" id="{A2E7B0A3-96A6-43D7-9F85-BFEDF713C45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39CF4FD-F13B-40E6-BFE9-07115CBB7C86}"/>
              </a:ext>
            </a:extLst>
          </p:cNvPr>
          <p:cNvSpPr>
            <a:spLocks noGrp="1"/>
          </p:cNvSpPr>
          <p:nvPr>
            <p:ph type="sldNum" sz="quarter" idx="12"/>
          </p:nvPr>
        </p:nvSpPr>
        <p:spPr/>
        <p:txBody>
          <a:bodyPr/>
          <a:lstStyle/>
          <a:p>
            <a:fld id="{9D2C5005-2976-451E-BE76-64A18E26E1CD}" type="slidenum">
              <a:rPr lang="en-US" smtClean="0"/>
              <a:t>‹#›</a:t>
            </a:fld>
            <a:endParaRPr lang="en-US" dirty="0"/>
          </a:p>
        </p:txBody>
      </p:sp>
    </p:spTree>
    <p:extLst>
      <p:ext uri="{BB962C8B-B14F-4D97-AF65-F5344CB8AC3E}">
        <p14:creationId xmlns:p14="http://schemas.microsoft.com/office/powerpoint/2010/main" val="558321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6476D-A2AD-4188-B191-CD5B449DB7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4A0F30-4277-46EE-94B7-F6F636F423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B2EBA0-F650-4D59-AFA3-8489B59D42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49584-E778-4C5A-9456-D26A7A64B590}"/>
              </a:ext>
            </a:extLst>
          </p:cNvPr>
          <p:cNvSpPr>
            <a:spLocks noGrp="1"/>
          </p:cNvSpPr>
          <p:nvPr>
            <p:ph type="dt" sz="half" idx="10"/>
          </p:nvPr>
        </p:nvSpPr>
        <p:spPr/>
        <p:txBody>
          <a:bodyPr/>
          <a:lstStyle/>
          <a:p>
            <a:fld id="{C049ADE9-EDFE-40F8-8BCF-A45C435C837D}" type="datetimeFigureOut">
              <a:rPr lang="en-US" smtClean="0"/>
              <a:t>6/7/2024</a:t>
            </a:fld>
            <a:endParaRPr lang="en-US" dirty="0"/>
          </a:p>
        </p:txBody>
      </p:sp>
      <p:sp>
        <p:nvSpPr>
          <p:cNvPr id="6" name="Footer Placeholder 5">
            <a:extLst>
              <a:ext uri="{FF2B5EF4-FFF2-40B4-BE49-F238E27FC236}">
                <a16:creationId xmlns:a16="http://schemas.microsoft.com/office/drawing/2014/main" id="{111F4C48-009C-43F5-A1D6-8C249654758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B60405-79E8-4D19-B45E-EA88D8C3CE64}"/>
              </a:ext>
            </a:extLst>
          </p:cNvPr>
          <p:cNvSpPr>
            <a:spLocks noGrp="1"/>
          </p:cNvSpPr>
          <p:nvPr>
            <p:ph type="sldNum" sz="quarter" idx="12"/>
          </p:nvPr>
        </p:nvSpPr>
        <p:spPr/>
        <p:txBody>
          <a:bodyPr/>
          <a:lstStyle/>
          <a:p>
            <a:fld id="{9D2C5005-2976-451E-BE76-64A18E26E1CD}" type="slidenum">
              <a:rPr lang="en-US" smtClean="0"/>
              <a:t>‹#›</a:t>
            </a:fld>
            <a:endParaRPr lang="en-US" dirty="0"/>
          </a:p>
        </p:txBody>
      </p:sp>
    </p:spTree>
    <p:extLst>
      <p:ext uri="{BB962C8B-B14F-4D97-AF65-F5344CB8AC3E}">
        <p14:creationId xmlns:p14="http://schemas.microsoft.com/office/powerpoint/2010/main" val="1245363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D689A-C43B-47A3-A208-6BDD137583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714928-268B-4286-AEDA-2687022BA1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6124A40-E8C8-472D-88EE-81E2C948A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FCE96E-B9AD-4D34-958C-E9A7A8A27004}"/>
              </a:ext>
            </a:extLst>
          </p:cNvPr>
          <p:cNvSpPr>
            <a:spLocks noGrp="1"/>
          </p:cNvSpPr>
          <p:nvPr>
            <p:ph type="dt" sz="half" idx="10"/>
          </p:nvPr>
        </p:nvSpPr>
        <p:spPr/>
        <p:txBody>
          <a:bodyPr/>
          <a:lstStyle/>
          <a:p>
            <a:fld id="{C049ADE9-EDFE-40F8-8BCF-A45C435C837D}" type="datetimeFigureOut">
              <a:rPr lang="en-US" smtClean="0"/>
              <a:t>6/7/2024</a:t>
            </a:fld>
            <a:endParaRPr lang="en-US" dirty="0"/>
          </a:p>
        </p:txBody>
      </p:sp>
      <p:sp>
        <p:nvSpPr>
          <p:cNvPr id="6" name="Footer Placeholder 5">
            <a:extLst>
              <a:ext uri="{FF2B5EF4-FFF2-40B4-BE49-F238E27FC236}">
                <a16:creationId xmlns:a16="http://schemas.microsoft.com/office/drawing/2014/main" id="{9F25278B-E6F2-45D8-A674-1F94C829E7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7584267-1165-4261-96AD-CC2BF98CAE69}"/>
              </a:ext>
            </a:extLst>
          </p:cNvPr>
          <p:cNvSpPr>
            <a:spLocks noGrp="1"/>
          </p:cNvSpPr>
          <p:nvPr>
            <p:ph type="sldNum" sz="quarter" idx="12"/>
          </p:nvPr>
        </p:nvSpPr>
        <p:spPr/>
        <p:txBody>
          <a:bodyPr/>
          <a:lstStyle/>
          <a:p>
            <a:fld id="{9D2C5005-2976-451E-BE76-64A18E26E1CD}" type="slidenum">
              <a:rPr lang="en-US" smtClean="0"/>
              <a:t>‹#›</a:t>
            </a:fld>
            <a:endParaRPr lang="en-US" dirty="0"/>
          </a:p>
        </p:txBody>
      </p:sp>
    </p:spTree>
    <p:extLst>
      <p:ext uri="{BB962C8B-B14F-4D97-AF65-F5344CB8AC3E}">
        <p14:creationId xmlns:p14="http://schemas.microsoft.com/office/powerpoint/2010/main" val="4037035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DA8A-7842-44D4-80F1-C569BED873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531B0D-3A5E-4EB7-9890-B444B67A71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220F0-5023-4A3E-BB5D-D7CAB8FCBF62}"/>
              </a:ext>
            </a:extLst>
          </p:cNvPr>
          <p:cNvSpPr>
            <a:spLocks noGrp="1"/>
          </p:cNvSpPr>
          <p:nvPr>
            <p:ph type="dt" sz="half" idx="10"/>
          </p:nvPr>
        </p:nvSpPr>
        <p:spPr/>
        <p:txBody>
          <a:bodyPr/>
          <a:lstStyle/>
          <a:p>
            <a:fld id="{C049ADE9-EDFE-40F8-8BCF-A45C435C837D}" type="datetimeFigureOut">
              <a:rPr lang="en-US" smtClean="0"/>
              <a:t>6/7/2024</a:t>
            </a:fld>
            <a:endParaRPr lang="en-US" dirty="0"/>
          </a:p>
        </p:txBody>
      </p:sp>
      <p:sp>
        <p:nvSpPr>
          <p:cNvPr id="5" name="Footer Placeholder 4">
            <a:extLst>
              <a:ext uri="{FF2B5EF4-FFF2-40B4-BE49-F238E27FC236}">
                <a16:creationId xmlns:a16="http://schemas.microsoft.com/office/drawing/2014/main" id="{5CCCDC47-7E88-4A29-97CA-55440A418E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5094F4-1D3B-4C43-B714-69DE5B6D64E7}"/>
              </a:ext>
            </a:extLst>
          </p:cNvPr>
          <p:cNvSpPr>
            <a:spLocks noGrp="1"/>
          </p:cNvSpPr>
          <p:nvPr>
            <p:ph type="sldNum" sz="quarter" idx="12"/>
          </p:nvPr>
        </p:nvSpPr>
        <p:spPr/>
        <p:txBody>
          <a:bodyPr/>
          <a:lstStyle/>
          <a:p>
            <a:fld id="{9D2C5005-2976-451E-BE76-64A18E26E1CD}" type="slidenum">
              <a:rPr lang="en-US" smtClean="0"/>
              <a:t>‹#›</a:t>
            </a:fld>
            <a:endParaRPr lang="en-US" dirty="0"/>
          </a:p>
        </p:txBody>
      </p:sp>
    </p:spTree>
    <p:extLst>
      <p:ext uri="{BB962C8B-B14F-4D97-AF65-F5344CB8AC3E}">
        <p14:creationId xmlns:p14="http://schemas.microsoft.com/office/powerpoint/2010/main" val="1717314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476EC6-BF7E-4CE8-A7A0-A3C0CECA31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D97232-A134-4D9A-AB1A-379AFCB181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38CC3-B587-4E7B-A037-D89B3D2493D9}"/>
              </a:ext>
            </a:extLst>
          </p:cNvPr>
          <p:cNvSpPr>
            <a:spLocks noGrp="1"/>
          </p:cNvSpPr>
          <p:nvPr>
            <p:ph type="dt" sz="half" idx="10"/>
          </p:nvPr>
        </p:nvSpPr>
        <p:spPr/>
        <p:txBody>
          <a:bodyPr/>
          <a:lstStyle/>
          <a:p>
            <a:fld id="{C049ADE9-EDFE-40F8-8BCF-A45C435C837D}" type="datetimeFigureOut">
              <a:rPr lang="en-US" smtClean="0"/>
              <a:t>6/7/2024</a:t>
            </a:fld>
            <a:endParaRPr lang="en-US" dirty="0"/>
          </a:p>
        </p:txBody>
      </p:sp>
      <p:sp>
        <p:nvSpPr>
          <p:cNvPr id="5" name="Footer Placeholder 4">
            <a:extLst>
              <a:ext uri="{FF2B5EF4-FFF2-40B4-BE49-F238E27FC236}">
                <a16:creationId xmlns:a16="http://schemas.microsoft.com/office/drawing/2014/main" id="{48E4B2AE-097A-494A-A1AC-591E59C08B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EDB9E6-B3BC-4142-932A-A63C8B662B78}"/>
              </a:ext>
            </a:extLst>
          </p:cNvPr>
          <p:cNvSpPr>
            <a:spLocks noGrp="1"/>
          </p:cNvSpPr>
          <p:nvPr>
            <p:ph type="sldNum" sz="quarter" idx="12"/>
          </p:nvPr>
        </p:nvSpPr>
        <p:spPr/>
        <p:txBody>
          <a:bodyPr/>
          <a:lstStyle/>
          <a:p>
            <a:fld id="{9D2C5005-2976-451E-BE76-64A18E26E1CD}" type="slidenum">
              <a:rPr lang="en-US" smtClean="0"/>
              <a:t>‹#›</a:t>
            </a:fld>
            <a:endParaRPr lang="en-US" dirty="0"/>
          </a:p>
        </p:txBody>
      </p:sp>
    </p:spTree>
    <p:extLst>
      <p:ext uri="{BB962C8B-B14F-4D97-AF65-F5344CB8AC3E}">
        <p14:creationId xmlns:p14="http://schemas.microsoft.com/office/powerpoint/2010/main" val="2945058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6A430F-958B-3D98-E03E-B955B3799585}"/>
              </a:ext>
            </a:extLst>
          </p:cNvPr>
          <p:cNvSpPr>
            <a:spLocks noGrp="1"/>
          </p:cNvSpPr>
          <p:nvPr>
            <p:ph idx="1"/>
          </p:nvPr>
        </p:nvSpPr>
        <p:spPr>
          <a:xfrm>
            <a:off x="337624" y="1825625"/>
            <a:ext cx="11016176" cy="4351339"/>
          </a:xfrm>
        </p:spPr>
        <p:txBody>
          <a:bodyPr/>
          <a:lstStyle>
            <a:lvl1pPr>
              <a:defRPr>
                <a:latin typeface="Segoe UI" panose="020B0502040204020203" pitchFamily="34" charset="0"/>
                <a:ea typeface="Source Sans Pro" panose="020B0503030403020204" pitchFamily="34" charset="0"/>
                <a:cs typeface="Segoe UI" panose="020B0502040204020203" pitchFamily="34" charset="0"/>
              </a:defRPr>
            </a:lvl1pPr>
            <a:lvl2pPr>
              <a:defRPr>
                <a:latin typeface="Segoe UI" panose="020B0502040204020203" pitchFamily="34" charset="0"/>
                <a:ea typeface="Source Sans Pro" panose="020B0503030403020204" pitchFamily="34" charset="0"/>
                <a:cs typeface="Segoe UI" panose="020B0502040204020203" pitchFamily="34" charset="0"/>
              </a:defRPr>
            </a:lvl2pPr>
            <a:lvl3pPr>
              <a:defRPr>
                <a:latin typeface="Segoe UI" panose="020B0502040204020203" pitchFamily="34" charset="0"/>
                <a:ea typeface="Source Sans Pro" panose="020B0503030403020204" pitchFamily="34" charset="0"/>
                <a:cs typeface="Segoe UI" panose="020B0502040204020203" pitchFamily="34" charset="0"/>
              </a:defRPr>
            </a:lvl3pPr>
            <a:lvl4pPr>
              <a:defRPr>
                <a:latin typeface="Segoe UI" panose="020B0502040204020203" pitchFamily="34" charset="0"/>
                <a:ea typeface="Source Sans Pro" panose="020B0503030403020204" pitchFamily="34" charset="0"/>
                <a:cs typeface="Segoe UI" panose="020B0502040204020203" pitchFamily="34" charset="0"/>
              </a:defRPr>
            </a:lvl4pPr>
            <a:lvl5pPr>
              <a:defRPr>
                <a:latin typeface="Segoe UI" panose="020B0502040204020203" pitchFamily="34" charset="0"/>
                <a:ea typeface="Source Sans Pro" panose="020B0503030403020204"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AF2BA3A0-D150-F6E2-BB2A-BE9F891285A9}"/>
              </a:ext>
            </a:extLst>
          </p:cNvPr>
          <p:cNvSpPr txBox="1"/>
          <p:nvPr userDrawn="1"/>
        </p:nvSpPr>
        <p:spPr>
          <a:xfrm>
            <a:off x="11028580" y="6394236"/>
            <a:ext cx="551552" cy="261610"/>
          </a:xfrm>
          <a:prstGeom prst="rect">
            <a:avLst/>
          </a:prstGeom>
          <a:noFill/>
        </p:spPr>
        <p:txBody>
          <a:bodyPr wrap="square" rtlCol="0">
            <a:spAutoFit/>
          </a:bodyPr>
          <a:lstStyle/>
          <a:p>
            <a:pPr algn="ctr"/>
            <a:fld id="{7F48B395-2007-43B8-B1CF-7557BF09CA0A}" type="slidenum">
              <a:rPr lang="en-US" sz="1100" b="1" smtClean="0">
                <a:latin typeface="Source Sans Pro" panose="020B0503030403020204" pitchFamily="34" charset="0"/>
                <a:ea typeface="Source Sans Pro" panose="020B0503030403020204" pitchFamily="34" charset="0"/>
                <a:cs typeface="Open Sans" panose="020B0606030504020204" pitchFamily="34" charset="0"/>
              </a:rPr>
              <a:pPr algn="ctr"/>
              <a:t>‹#›</a:t>
            </a:fld>
            <a:endParaRPr lang="en-US" sz="1100" b="1" dirty="0">
              <a:latin typeface="Source Sans Pro" panose="020B0503030403020204" pitchFamily="34" charset="0"/>
              <a:ea typeface="Source Sans Pro" panose="020B0503030403020204" pitchFamily="34" charset="0"/>
              <a:cs typeface="Open Sans" panose="020B0606030504020204" pitchFamily="34" charset="0"/>
            </a:endParaRPr>
          </a:p>
        </p:txBody>
      </p:sp>
      <p:pic>
        <p:nvPicPr>
          <p:cNvPr id="13" name="Picture 12" descr="A picture containing logo&#10;&#10;Description automatically generated">
            <a:extLst>
              <a:ext uri="{FF2B5EF4-FFF2-40B4-BE49-F238E27FC236}">
                <a16:creationId xmlns:a16="http://schemas.microsoft.com/office/drawing/2014/main" id="{227BC4DA-F417-A046-9DCE-0FDAC40206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0023" y="2"/>
            <a:ext cx="3621031" cy="3203455"/>
          </a:xfrm>
          <a:prstGeom prst="rect">
            <a:avLst/>
          </a:prstGeom>
        </p:spPr>
      </p:pic>
      <p:sp>
        <p:nvSpPr>
          <p:cNvPr id="4" name="Title 1">
            <a:extLst>
              <a:ext uri="{FF2B5EF4-FFF2-40B4-BE49-F238E27FC236}">
                <a16:creationId xmlns:a16="http://schemas.microsoft.com/office/drawing/2014/main" id="{636A3333-6713-9BBC-983F-B4FEE5AE15C3}"/>
              </a:ext>
            </a:extLst>
          </p:cNvPr>
          <p:cNvSpPr>
            <a:spLocks noGrp="1"/>
          </p:cNvSpPr>
          <p:nvPr>
            <p:ph type="title"/>
          </p:nvPr>
        </p:nvSpPr>
        <p:spPr>
          <a:xfrm>
            <a:off x="337625" y="454926"/>
            <a:ext cx="7603425" cy="1153428"/>
          </a:xfrm>
        </p:spPr>
        <p:txBody>
          <a:bodyPr anchor="t" anchorCtr="0">
            <a:normAutofit/>
          </a:bodyPr>
          <a:lstStyle>
            <a:lvl1pPr algn="l">
              <a:defRPr sz="3600" b="1">
                <a:solidFill>
                  <a:schemeClr val="tx1">
                    <a:lumMod val="75000"/>
                    <a:lumOff val="25000"/>
                  </a:schemeClr>
                </a:solidFill>
                <a:latin typeface="Segoe UI" panose="020B0502040204020203" pitchFamily="34" charset="0"/>
                <a:ea typeface="Source Sans Pro" panose="020B0503030403020204" pitchFamily="34" charset="0"/>
                <a:cs typeface="Segoe U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3062863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6BD91586-F4C4-40CE-994E-C88F4E0FCF87}"/>
              </a:ext>
            </a:extLst>
          </p:cNvPr>
          <p:cNvSpPr/>
          <p:nvPr userDrawn="1"/>
        </p:nvSpPr>
        <p:spPr>
          <a:xfrm>
            <a:off x="393701" y="4292600"/>
            <a:ext cx="4256664" cy="2565400"/>
          </a:xfrm>
          <a:prstGeom prst="parallelogram">
            <a:avLst>
              <a:gd name="adj" fmla="val 100096"/>
            </a:avLst>
          </a:prstGeom>
          <a:gradFill flip="none" rotWithShape="1">
            <a:gsLst>
              <a:gs pos="0">
                <a:schemeClr val="accent1"/>
              </a:gs>
              <a:gs pos="35000">
                <a:schemeClr val="accent3"/>
              </a:gs>
              <a:gs pos="100000">
                <a:schemeClr val="accent5"/>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174E5B02-431A-43AB-86ED-4E8E8ED5580A}"/>
              </a:ext>
            </a:extLst>
          </p:cNvPr>
          <p:cNvSpPr/>
          <p:nvPr userDrawn="1"/>
        </p:nvSpPr>
        <p:spPr>
          <a:xfrm>
            <a:off x="-4787900" y="1"/>
            <a:ext cx="11379201" cy="6858000"/>
          </a:xfrm>
          <a:prstGeom prst="parallelogram">
            <a:avLst>
              <a:gd name="adj" fmla="val 100096"/>
            </a:avLst>
          </a:prstGeom>
          <a:gradFill flip="none" rotWithShape="1">
            <a:gsLst>
              <a:gs pos="0">
                <a:schemeClr val="accent1"/>
              </a:gs>
              <a:gs pos="35000">
                <a:schemeClr val="accent3"/>
              </a:gs>
              <a:gs pos="100000">
                <a:schemeClr val="accent5"/>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84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lide">
    <p:spTree>
      <p:nvGrpSpPr>
        <p:cNvPr id="1" name=""/>
        <p:cNvGrpSpPr/>
        <p:nvPr/>
      </p:nvGrpSpPr>
      <p:grpSpPr>
        <a:xfrm>
          <a:off x="0" y="0"/>
          <a:ext cx="0" cy="0"/>
          <a:chOff x="0" y="0"/>
          <a:chExt cx="0" cy="0"/>
        </a:xfrm>
      </p:grpSpPr>
      <p:sp>
        <p:nvSpPr>
          <p:cNvPr id="13" name="Parallelogram 12">
            <a:extLst>
              <a:ext uri="{FF2B5EF4-FFF2-40B4-BE49-F238E27FC236}">
                <a16:creationId xmlns:a16="http://schemas.microsoft.com/office/drawing/2014/main" id="{DA2FEB64-C0D4-45D2-A3D3-E0CCB10237BA}"/>
              </a:ext>
            </a:extLst>
          </p:cNvPr>
          <p:cNvSpPr/>
          <p:nvPr userDrawn="1"/>
        </p:nvSpPr>
        <p:spPr>
          <a:xfrm>
            <a:off x="5061084" y="1"/>
            <a:ext cx="11238459" cy="6858000"/>
          </a:xfrm>
          <a:prstGeom prst="parallelogram">
            <a:avLst>
              <a:gd name="adj" fmla="val 100096"/>
            </a:avLst>
          </a:prstGeom>
          <a:gradFill flip="none" rotWithShape="1">
            <a:gsLst>
              <a:gs pos="0">
                <a:schemeClr val="accent1"/>
              </a:gs>
              <a:gs pos="35000">
                <a:schemeClr val="accent3"/>
              </a:gs>
              <a:gs pos="100000">
                <a:schemeClr val="accent5"/>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912BE321-1F5C-4F5B-941B-CAF2D7988A1D}"/>
              </a:ext>
            </a:extLst>
          </p:cNvPr>
          <p:cNvSpPr/>
          <p:nvPr userDrawn="1"/>
        </p:nvSpPr>
        <p:spPr>
          <a:xfrm>
            <a:off x="10368656" y="4455885"/>
            <a:ext cx="2734049" cy="2061029"/>
          </a:xfrm>
          <a:prstGeom prst="parallelogram">
            <a:avLst>
              <a:gd name="adj" fmla="val 100096"/>
            </a:avLst>
          </a:prstGeom>
          <a:gradFill flip="none" rotWithShape="1">
            <a:gsLst>
              <a:gs pos="0">
                <a:schemeClr val="accent1"/>
              </a:gs>
              <a:gs pos="35000">
                <a:schemeClr val="accent3"/>
              </a:gs>
              <a:gs pos="100000">
                <a:schemeClr val="accent5"/>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18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1+#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Slide">
    <p:bg>
      <p:bgPr>
        <a:gradFill>
          <a:gsLst>
            <a:gs pos="0">
              <a:schemeClr val="accent1"/>
            </a:gs>
            <a:gs pos="35000">
              <a:schemeClr val="accent3"/>
            </a:gs>
            <a:gs pos="100000">
              <a:schemeClr val="accent5"/>
            </a:gs>
          </a:gsLst>
          <a:path path="circle">
            <a:fillToRect l="100000" b="100000"/>
          </a:path>
        </a:gra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EF2A5B2D-4C22-4100-A9D4-2DC73B5B0F23}"/>
              </a:ext>
            </a:extLst>
          </p:cNvPr>
          <p:cNvSpPr/>
          <p:nvPr userDrawn="1"/>
        </p:nvSpPr>
        <p:spPr>
          <a:xfrm rot="5400000">
            <a:off x="0" y="-1130302"/>
            <a:ext cx="7988301" cy="7988302"/>
          </a:xfrm>
          <a:prstGeom prst="rtTriangle">
            <a:avLst/>
          </a:prstGeom>
          <a:gradFill flip="none" rotWithShape="1">
            <a:gsLst>
              <a:gs pos="0">
                <a:schemeClr val="bg1">
                  <a:alpha val="15000"/>
                </a:schemeClr>
              </a:gs>
              <a:gs pos="30000">
                <a:schemeClr val="bg1">
                  <a:alpha val="15000"/>
                </a:schemeClr>
              </a:gs>
              <a:gs pos="50000">
                <a:schemeClr val="accent5">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ight Triangle 2">
            <a:extLst>
              <a:ext uri="{FF2B5EF4-FFF2-40B4-BE49-F238E27FC236}">
                <a16:creationId xmlns:a16="http://schemas.microsoft.com/office/drawing/2014/main" id="{1784BB9E-0530-415B-B88F-2E8CA4DCD099}"/>
              </a:ext>
            </a:extLst>
          </p:cNvPr>
          <p:cNvSpPr/>
          <p:nvPr userDrawn="1"/>
        </p:nvSpPr>
        <p:spPr>
          <a:xfrm rot="5400000" flipH="1" flipV="1">
            <a:off x="1" y="-1130303"/>
            <a:ext cx="7988301" cy="7988302"/>
          </a:xfrm>
          <a:prstGeom prst="rtTriangle">
            <a:avLst/>
          </a:prstGeom>
          <a:gradFill flip="none" rotWithShape="1">
            <a:gsLst>
              <a:gs pos="0">
                <a:schemeClr val="accent5">
                  <a:lumMod val="75000"/>
                  <a:alpha val="25000"/>
                </a:schemeClr>
              </a:gs>
              <a:gs pos="35000">
                <a:schemeClr val="accent5">
                  <a:lumMod val="75000"/>
                  <a:alpha val="25000"/>
                </a:schemeClr>
              </a:gs>
              <a:gs pos="50000">
                <a:schemeClr val="accent3">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BA2A83D5-2D20-4434-8574-63D13DEC25E7}"/>
              </a:ext>
            </a:extLst>
          </p:cNvPr>
          <p:cNvSpPr/>
          <p:nvPr userDrawn="1"/>
        </p:nvSpPr>
        <p:spPr>
          <a:xfrm rot="16200000" flipH="1" flipV="1">
            <a:off x="0" y="1"/>
            <a:ext cx="1352157" cy="1352157"/>
          </a:xfrm>
          <a:prstGeom prst="rtTriangle">
            <a:avLst/>
          </a:prstGeom>
          <a:gradFill flip="none" rotWithShape="1">
            <a:gsLst>
              <a:gs pos="0">
                <a:schemeClr val="accent5">
                  <a:lumMod val="75000"/>
                  <a:alpha val="25000"/>
                </a:schemeClr>
              </a:gs>
              <a:gs pos="30000">
                <a:schemeClr val="accent5">
                  <a:lumMod val="75000"/>
                  <a:alpha val="25000"/>
                </a:schemeClr>
              </a:gs>
              <a:gs pos="50000">
                <a:schemeClr val="accent5">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ight Triangle 17">
            <a:extLst>
              <a:ext uri="{FF2B5EF4-FFF2-40B4-BE49-F238E27FC236}">
                <a16:creationId xmlns:a16="http://schemas.microsoft.com/office/drawing/2014/main" id="{7C508D0E-B629-4A6E-AF6C-C6F1024AA70F}"/>
              </a:ext>
            </a:extLst>
          </p:cNvPr>
          <p:cNvSpPr/>
          <p:nvPr userDrawn="1"/>
        </p:nvSpPr>
        <p:spPr>
          <a:xfrm rot="16200000">
            <a:off x="6872514" y="2275113"/>
            <a:ext cx="5319485" cy="5319487"/>
          </a:xfrm>
          <a:prstGeom prst="rtTriangle">
            <a:avLst/>
          </a:prstGeom>
          <a:gradFill flip="none" rotWithShape="1">
            <a:gsLst>
              <a:gs pos="0">
                <a:schemeClr val="bg1">
                  <a:alpha val="10000"/>
                </a:schemeClr>
              </a:gs>
              <a:gs pos="30000">
                <a:schemeClr val="bg1">
                  <a:alpha val="10000"/>
                </a:schemeClr>
              </a:gs>
              <a:gs pos="50000">
                <a:schemeClr val="accent3">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70054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1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1+#ppt_w/2"/>
                                          </p:val>
                                        </p:tav>
                                        <p:tav tm="100000">
                                          <p:val>
                                            <p:strVal val="#ppt_x"/>
                                          </p:val>
                                        </p:tav>
                                      </p:tavLst>
                                    </p:anim>
                                    <p:anim calcmode="lin" valueType="num">
                                      <p:cBhvr additive="base">
                                        <p:cTn id="12" dur="10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0-#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0-#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18"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163EE4-70BE-46D6-A24D-CC6FE7E890F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796775" y="5986270"/>
            <a:ext cx="4395225" cy="871730"/>
          </a:xfrm>
          <a:prstGeom prst="rect">
            <a:avLst/>
          </a:prstGeom>
        </p:spPr>
      </p:pic>
      <p:sp>
        <p:nvSpPr>
          <p:cNvPr id="2" name="Title 1">
            <a:extLst>
              <a:ext uri="{FF2B5EF4-FFF2-40B4-BE49-F238E27FC236}">
                <a16:creationId xmlns:a16="http://schemas.microsoft.com/office/drawing/2014/main" id="{81C8B7A3-4A4A-473F-8B2F-374A97213D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8C3C59-2796-476B-BD8E-49BF9BE64CD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620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Slide">
    <p:bg>
      <p:bgPr>
        <a:solidFill>
          <a:schemeClr val="accent5"/>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231651D-A4E1-40A2-924A-51845F47B968}"/>
              </a:ext>
            </a:extLst>
          </p:cNvPr>
          <p:cNvSpPr/>
          <p:nvPr userDrawn="1"/>
        </p:nvSpPr>
        <p:spPr>
          <a:xfrm rot="5400000">
            <a:off x="1" y="-1130302"/>
            <a:ext cx="7988301" cy="7988302"/>
          </a:xfrm>
          <a:prstGeom prst="rtTriangle">
            <a:avLst/>
          </a:prstGeom>
          <a:gradFill flip="none" rotWithShape="1">
            <a:gsLst>
              <a:gs pos="0">
                <a:schemeClr val="accent5">
                  <a:lumMod val="60000"/>
                  <a:lumOff val="40000"/>
                </a:schemeClr>
              </a:gs>
              <a:gs pos="30000">
                <a:schemeClr val="accent5">
                  <a:lumMod val="60000"/>
                  <a:lumOff val="40000"/>
                </a:schemeClr>
              </a:gs>
              <a:gs pos="50000">
                <a:schemeClr val="accent5">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E4A930CE-37DC-4297-8308-9686BE569621}"/>
              </a:ext>
            </a:extLst>
          </p:cNvPr>
          <p:cNvSpPr/>
          <p:nvPr userDrawn="1"/>
        </p:nvSpPr>
        <p:spPr>
          <a:xfrm rot="5400000" flipH="1" flipV="1">
            <a:off x="1" y="-1130303"/>
            <a:ext cx="7988301" cy="7988302"/>
          </a:xfrm>
          <a:prstGeom prst="rtTriangle">
            <a:avLst/>
          </a:prstGeom>
          <a:gradFill flip="none" rotWithShape="1">
            <a:gsLst>
              <a:gs pos="0">
                <a:schemeClr val="accent5">
                  <a:lumMod val="75000"/>
                  <a:alpha val="50000"/>
                </a:schemeClr>
              </a:gs>
              <a:gs pos="35000">
                <a:schemeClr val="accent5">
                  <a:lumMod val="75000"/>
                  <a:alpha val="50000"/>
                </a:schemeClr>
              </a:gs>
              <a:gs pos="50000">
                <a:schemeClr val="accent5">
                  <a:alpha val="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ED6F7E0F-5B96-4BBC-AE4D-D02A3F9D65C9}"/>
              </a:ext>
            </a:extLst>
          </p:cNvPr>
          <p:cNvSpPr/>
          <p:nvPr userDrawn="1"/>
        </p:nvSpPr>
        <p:spPr>
          <a:xfrm rot="16200000" flipH="1" flipV="1">
            <a:off x="0" y="1"/>
            <a:ext cx="1352157" cy="1352157"/>
          </a:xfrm>
          <a:prstGeom prst="rtTriangle">
            <a:avLst/>
          </a:prstGeom>
          <a:gradFill flip="none" rotWithShape="1">
            <a:gsLst>
              <a:gs pos="0">
                <a:schemeClr val="accent5">
                  <a:lumMod val="75000"/>
                  <a:alpha val="25000"/>
                </a:schemeClr>
              </a:gs>
              <a:gs pos="30000">
                <a:schemeClr val="accent5">
                  <a:lumMod val="75000"/>
                  <a:alpha val="25000"/>
                </a:schemeClr>
              </a:gs>
              <a:gs pos="50000">
                <a:schemeClr val="accent5">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Right Triangle 17">
            <a:extLst>
              <a:ext uri="{FF2B5EF4-FFF2-40B4-BE49-F238E27FC236}">
                <a16:creationId xmlns:a16="http://schemas.microsoft.com/office/drawing/2014/main" id="{D58AC6E8-38F6-4A4C-B325-B04AB990318D}"/>
              </a:ext>
            </a:extLst>
          </p:cNvPr>
          <p:cNvSpPr/>
          <p:nvPr userDrawn="1"/>
        </p:nvSpPr>
        <p:spPr>
          <a:xfrm rot="16200000">
            <a:off x="6872514" y="2275113"/>
            <a:ext cx="5319485" cy="5319487"/>
          </a:xfrm>
          <a:prstGeom prst="rtTriangle">
            <a:avLst/>
          </a:prstGeom>
          <a:gradFill flip="none" rotWithShape="1">
            <a:gsLst>
              <a:gs pos="0">
                <a:schemeClr val="accent5">
                  <a:lumMod val="60000"/>
                  <a:lumOff val="40000"/>
                  <a:alpha val="50000"/>
                </a:schemeClr>
              </a:gs>
              <a:gs pos="30000">
                <a:schemeClr val="accent5">
                  <a:lumMod val="60000"/>
                  <a:lumOff val="40000"/>
                  <a:alpha val="50000"/>
                </a:schemeClr>
              </a:gs>
              <a:gs pos="50000">
                <a:schemeClr val="accent5">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4006324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EF8C2-CD29-1FCA-D617-41963D81BA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76B4D6-C283-AD67-D47D-FC6B7C66C3F1}"/>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20D367-F27F-1EB0-1EC0-15AC5A8DCB91}"/>
              </a:ext>
            </a:extLst>
          </p:cNvPr>
          <p:cNvSpPr>
            <a:spLocks noGrp="1"/>
          </p:cNvSpPr>
          <p:nvPr>
            <p:ph type="dt" sz="half" idx="10"/>
          </p:nvPr>
        </p:nvSpPr>
        <p:spPr/>
        <p:txBody>
          <a:bodyPr/>
          <a:lstStyle/>
          <a:p>
            <a:fld id="{7729B994-8060-44FE-A89C-02640B68384E}" type="datetimeFigureOut">
              <a:rPr lang="en-US" smtClean="0"/>
              <a:t>6/7/2024</a:t>
            </a:fld>
            <a:endParaRPr lang="en-US"/>
          </a:p>
        </p:txBody>
      </p:sp>
      <p:sp>
        <p:nvSpPr>
          <p:cNvPr id="5" name="Footer Placeholder 4">
            <a:extLst>
              <a:ext uri="{FF2B5EF4-FFF2-40B4-BE49-F238E27FC236}">
                <a16:creationId xmlns:a16="http://schemas.microsoft.com/office/drawing/2014/main" id="{C80C2E77-DD55-37F7-4F25-7001989013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8467E-AF52-F947-5604-87701DF2DEE3}"/>
              </a:ext>
            </a:extLst>
          </p:cNvPr>
          <p:cNvSpPr>
            <a:spLocks noGrp="1"/>
          </p:cNvSpPr>
          <p:nvPr>
            <p:ph type="sldNum" sz="quarter" idx="12"/>
          </p:nvPr>
        </p:nvSpPr>
        <p:spPr/>
        <p:txBody>
          <a:bodyPr/>
          <a:lstStyle/>
          <a:p>
            <a:fld id="{FD55D1AE-B75F-47D9-ADB7-B3ACB5597496}" type="slidenum">
              <a:rPr lang="en-US" smtClean="0"/>
              <a:t>‹#›</a:t>
            </a:fld>
            <a:endParaRPr lang="en-US"/>
          </a:p>
        </p:txBody>
      </p:sp>
      <p:pic>
        <p:nvPicPr>
          <p:cNvPr id="10" name="Picture 9">
            <a:extLst>
              <a:ext uri="{FF2B5EF4-FFF2-40B4-BE49-F238E27FC236}">
                <a16:creationId xmlns:a16="http://schemas.microsoft.com/office/drawing/2014/main" id="{431F2485-BA29-0E01-ED9F-E2158B23EE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155164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27BC4DA-F417-A046-9DCE-0FDAC40206E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0"/>
            <a:ext cx="1513096" cy="1337480"/>
          </a:xfrm>
          <a:prstGeom prst="rect">
            <a:avLst/>
          </a:prstGeom>
        </p:spPr>
      </p:pic>
      <p:sp>
        <p:nvSpPr>
          <p:cNvPr id="2" name="Title 1">
            <a:extLst>
              <a:ext uri="{FF2B5EF4-FFF2-40B4-BE49-F238E27FC236}">
                <a16:creationId xmlns:a16="http://schemas.microsoft.com/office/drawing/2014/main" id="{7A6E449B-C6EC-96F0-3E04-30D5C8743392}"/>
              </a:ext>
            </a:extLst>
          </p:cNvPr>
          <p:cNvSpPr>
            <a:spLocks noGrp="1"/>
          </p:cNvSpPr>
          <p:nvPr>
            <p:ph type="title"/>
          </p:nvPr>
        </p:nvSpPr>
        <p:spPr>
          <a:xfrm>
            <a:off x="337625" y="454926"/>
            <a:ext cx="6557852" cy="1153428"/>
          </a:xfrm>
        </p:spPr>
        <p:txBody>
          <a:bodyPr anchor="t" anchorCtr="0">
            <a:normAutofit/>
          </a:bodyPr>
          <a:lstStyle>
            <a:lvl1pPr algn="l">
              <a:defRPr sz="3600" b="1">
                <a:solidFill>
                  <a:schemeClr val="tx1">
                    <a:lumMod val="75000"/>
                    <a:lumOff val="25000"/>
                  </a:schemeClr>
                </a:solidFill>
                <a:latin typeface="Segoe UI" panose="020B0502040204020203" pitchFamily="34" charset="0"/>
                <a:ea typeface="Source Sans Pro" panose="020B0503030403020204" pitchFamily="34" charset="0"/>
                <a:cs typeface="Segoe UI"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E6A430F-958B-3D98-E03E-B955B3799585}"/>
              </a:ext>
            </a:extLst>
          </p:cNvPr>
          <p:cNvSpPr>
            <a:spLocks noGrp="1"/>
          </p:cNvSpPr>
          <p:nvPr>
            <p:ph idx="1"/>
          </p:nvPr>
        </p:nvSpPr>
        <p:spPr>
          <a:xfrm>
            <a:off x="337624" y="1825625"/>
            <a:ext cx="11016176" cy="4351339"/>
          </a:xfrm>
        </p:spPr>
        <p:txBody>
          <a:bodyPr/>
          <a:lstStyle>
            <a:lvl1pPr>
              <a:defRPr>
                <a:latin typeface="Segoe UI" panose="020B0502040204020203" pitchFamily="34" charset="0"/>
                <a:ea typeface="Source Sans Pro" panose="020B0503030403020204" pitchFamily="34" charset="0"/>
                <a:cs typeface="Segoe UI" panose="020B0502040204020203" pitchFamily="34" charset="0"/>
              </a:defRPr>
            </a:lvl1pPr>
            <a:lvl2pPr>
              <a:defRPr>
                <a:latin typeface="Segoe UI" panose="020B0502040204020203" pitchFamily="34" charset="0"/>
                <a:ea typeface="Source Sans Pro" panose="020B0503030403020204" pitchFamily="34" charset="0"/>
                <a:cs typeface="Segoe UI" panose="020B0502040204020203" pitchFamily="34" charset="0"/>
              </a:defRPr>
            </a:lvl2pPr>
            <a:lvl3pPr>
              <a:defRPr>
                <a:latin typeface="Segoe UI" panose="020B0502040204020203" pitchFamily="34" charset="0"/>
                <a:ea typeface="Source Sans Pro" panose="020B0503030403020204" pitchFamily="34" charset="0"/>
                <a:cs typeface="Segoe UI" panose="020B0502040204020203" pitchFamily="34" charset="0"/>
              </a:defRPr>
            </a:lvl3pPr>
            <a:lvl4pPr>
              <a:defRPr>
                <a:latin typeface="Segoe UI" panose="020B0502040204020203" pitchFamily="34" charset="0"/>
                <a:ea typeface="Source Sans Pro" panose="020B0503030403020204" pitchFamily="34" charset="0"/>
                <a:cs typeface="Segoe UI" panose="020B0502040204020203" pitchFamily="34" charset="0"/>
              </a:defRPr>
            </a:lvl4pPr>
            <a:lvl5pPr>
              <a:defRPr>
                <a:latin typeface="Segoe UI" panose="020B0502040204020203" pitchFamily="34" charset="0"/>
                <a:ea typeface="Source Sans Pro" panose="020B0503030403020204"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AF2BA3A0-D150-F6E2-BB2A-BE9F891285A9}"/>
              </a:ext>
            </a:extLst>
          </p:cNvPr>
          <p:cNvSpPr txBox="1"/>
          <p:nvPr userDrawn="1"/>
        </p:nvSpPr>
        <p:spPr>
          <a:xfrm>
            <a:off x="11028580" y="6394236"/>
            <a:ext cx="551552" cy="261610"/>
          </a:xfrm>
          <a:prstGeom prst="rect">
            <a:avLst/>
          </a:prstGeom>
          <a:noFill/>
        </p:spPr>
        <p:txBody>
          <a:bodyPr wrap="square" rtlCol="0">
            <a:spAutoFit/>
          </a:bodyPr>
          <a:lstStyle/>
          <a:p>
            <a:pPr algn="ctr"/>
            <a:fld id="{7F48B395-2007-43B8-B1CF-7557BF09CA0A}" type="slidenum">
              <a:rPr lang="en-US" sz="1100" b="1" smtClean="0">
                <a:latin typeface="Source Sans Pro" panose="020B0503030403020204" pitchFamily="34" charset="0"/>
                <a:ea typeface="Source Sans Pro" panose="020B0503030403020204" pitchFamily="34" charset="0"/>
                <a:cs typeface="Open Sans" panose="020B0606030504020204" pitchFamily="34" charset="0"/>
              </a:rPr>
              <a:pPr algn="ctr"/>
              <a:t>‹#›</a:t>
            </a:fld>
            <a:endParaRPr lang="en-US" sz="1100" b="1" dirty="0">
              <a:latin typeface="Source Sans Pro" panose="020B0503030403020204" pitchFamily="34" charset="0"/>
              <a:ea typeface="Source Sans Pro" panose="020B0503030403020204" pitchFamily="34" charset="0"/>
              <a:cs typeface="Open Sans" panose="020B0606030504020204" pitchFamily="34" charset="0"/>
            </a:endParaRPr>
          </a:p>
        </p:txBody>
      </p:sp>
    </p:spTree>
    <p:extLst>
      <p:ext uri="{BB962C8B-B14F-4D97-AF65-F5344CB8AC3E}">
        <p14:creationId xmlns:p14="http://schemas.microsoft.com/office/powerpoint/2010/main" val="22689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27BC4DA-F417-A046-9DCE-0FDAC40206E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0"/>
            <a:ext cx="1513096" cy="1337480"/>
          </a:xfrm>
          <a:prstGeom prst="rect">
            <a:avLst/>
          </a:prstGeom>
        </p:spPr>
      </p:pic>
      <p:sp>
        <p:nvSpPr>
          <p:cNvPr id="2" name="Title 1">
            <a:extLst>
              <a:ext uri="{FF2B5EF4-FFF2-40B4-BE49-F238E27FC236}">
                <a16:creationId xmlns:a16="http://schemas.microsoft.com/office/drawing/2014/main" id="{7A6E449B-C6EC-96F0-3E04-30D5C8743392}"/>
              </a:ext>
            </a:extLst>
          </p:cNvPr>
          <p:cNvSpPr>
            <a:spLocks noGrp="1"/>
          </p:cNvSpPr>
          <p:nvPr>
            <p:ph type="title"/>
          </p:nvPr>
        </p:nvSpPr>
        <p:spPr>
          <a:xfrm>
            <a:off x="337625" y="454926"/>
            <a:ext cx="5358041" cy="1153428"/>
          </a:xfrm>
        </p:spPr>
        <p:txBody>
          <a:bodyPr anchor="t" anchorCtr="0">
            <a:normAutofit/>
          </a:bodyPr>
          <a:lstStyle>
            <a:lvl1pPr algn="l">
              <a:defRPr sz="3600" b="1">
                <a:solidFill>
                  <a:schemeClr val="tx1">
                    <a:lumMod val="75000"/>
                    <a:lumOff val="25000"/>
                  </a:schemeClr>
                </a:solidFill>
                <a:latin typeface="Segoe UI" panose="020B0502040204020203" pitchFamily="34" charset="0"/>
                <a:ea typeface="Source Sans Pro" panose="020B0503030403020204" pitchFamily="34" charset="0"/>
                <a:cs typeface="Segoe UI"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E6A430F-958B-3D98-E03E-B955B3799585}"/>
              </a:ext>
            </a:extLst>
          </p:cNvPr>
          <p:cNvSpPr>
            <a:spLocks noGrp="1"/>
          </p:cNvSpPr>
          <p:nvPr>
            <p:ph idx="1"/>
          </p:nvPr>
        </p:nvSpPr>
        <p:spPr>
          <a:xfrm>
            <a:off x="337625" y="1825625"/>
            <a:ext cx="5358041" cy="4351339"/>
          </a:xfrm>
        </p:spPr>
        <p:txBody>
          <a:bodyPr/>
          <a:lstStyle>
            <a:lvl1pPr>
              <a:defRPr>
                <a:latin typeface="Segoe UI" panose="020B0502040204020203" pitchFamily="34" charset="0"/>
                <a:ea typeface="Source Sans Pro" panose="020B0503030403020204" pitchFamily="34" charset="0"/>
                <a:cs typeface="Segoe UI" panose="020B0502040204020203" pitchFamily="34" charset="0"/>
              </a:defRPr>
            </a:lvl1pPr>
            <a:lvl2pPr>
              <a:defRPr>
                <a:latin typeface="Segoe UI" panose="020B0502040204020203" pitchFamily="34" charset="0"/>
                <a:ea typeface="Source Sans Pro" panose="020B0503030403020204" pitchFamily="34" charset="0"/>
                <a:cs typeface="Segoe UI" panose="020B0502040204020203" pitchFamily="34" charset="0"/>
              </a:defRPr>
            </a:lvl2pPr>
            <a:lvl3pPr>
              <a:defRPr>
                <a:latin typeface="Segoe UI" panose="020B0502040204020203" pitchFamily="34" charset="0"/>
                <a:ea typeface="Source Sans Pro" panose="020B0503030403020204" pitchFamily="34" charset="0"/>
                <a:cs typeface="Segoe UI" panose="020B0502040204020203" pitchFamily="34" charset="0"/>
              </a:defRPr>
            </a:lvl3pPr>
            <a:lvl4pPr>
              <a:defRPr>
                <a:latin typeface="Segoe UI" panose="020B0502040204020203" pitchFamily="34" charset="0"/>
                <a:ea typeface="Source Sans Pro" panose="020B0503030403020204" pitchFamily="34" charset="0"/>
                <a:cs typeface="Segoe UI" panose="020B0502040204020203" pitchFamily="34" charset="0"/>
              </a:defRPr>
            </a:lvl4pPr>
            <a:lvl5pPr>
              <a:defRPr>
                <a:latin typeface="Segoe UI" panose="020B0502040204020203" pitchFamily="34" charset="0"/>
                <a:ea typeface="Source Sans Pro" panose="020B0503030403020204"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AF2BA3A0-D150-F6E2-BB2A-BE9F891285A9}"/>
              </a:ext>
            </a:extLst>
          </p:cNvPr>
          <p:cNvSpPr txBox="1"/>
          <p:nvPr userDrawn="1"/>
        </p:nvSpPr>
        <p:spPr>
          <a:xfrm>
            <a:off x="11028580" y="6394236"/>
            <a:ext cx="551552" cy="261610"/>
          </a:xfrm>
          <a:prstGeom prst="rect">
            <a:avLst/>
          </a:prstGeom>
          <a:noFill/>
        </p:spPr>
        <p:txBody>
          <a:bodyPr wrap="square" rtlCol="0">
            <a:spAutoFit/>
          </a:bodyPr>
          <a:lstStyle/>
          <a:p>
            <a:pPr algn="ctr"/>
            <a:fld id="{7F48B395-2007-43B8-B1CF-7557BF09CA0A}" type="slidenum">
              <a:rPr lang="en-US" sz="1100" b="1" smtClean="0">
                <a:latin typeface="Source Sans Pro" panose="020B0503030403020204" pitchFamily="34" charset="0"/>
                <a:ea typeface="Source Sans Pro" panose="020B0503030403020204" pitchFamily="34" charset="0"/>
                <a:cs typeface="Open Sans" panose="020B0606030504020204" pitchFamily="34" charset="0"/>
              </a:rPr>
              <a:pPr algn="ctr"/>
              <a:t>‹#›</a:t>
            </a:fld>
            <a:endParaRPr lang="en-US" sz="1100" b="1" dirty="0">
              <a:latin typeface="Source Sans Pro" panose="020B0503030403020204" pitchFamily="34" charset="0"/>
              <a:ea typeface="Source Sans Pro" panose="020B0503030403020204" pitchFamily="34" charset="0"/>
              <a:cs typeface="Open Sans" panose="020B0606030504020204" pitchFamily="34" charset="0"/>
            </a:endParaRPr>
          </a:p>
        </p:txBody>
      </p:sp>
      <p:sp>
        <p:nvSpPr>
          <p:cNvPr id="4" name="Picture Placeholder 13">
            <a:extLst>
              <a:ext uri="{FF2B5EF4-FFF2-40B4-BE49-F238E27FC236}">
                <a16:creationId xmlns:a16="http://schemas.microsoft.com/office/drawing/2014/main" id="{BB862ACD-2835-4939-6A31-92A816F715B8}"/>
              </a:ext>
            </a:extLst>
          </p:cNvPr>
          <p:cNvSpPr>
            <a:spLocks noGrp="1"/>
          </p:cNvSpPr>
          <p:nvPr>
            <p:ph type="pic" sz="quarter" idx="10"/>
          </p:nvPr>
        </p:nvSpPr>
        <p:spPr>
          <a:xfrm>
            <a:off x="5931468" y="325461"/>
            <a:ext cx="5939821" cy="1828800"/>
          </a:xfrm>
          <a:solidFill>
            <a:schemeClr val="bg2"/>
          </a:solidFill>
        </p:spPr>
        <p:txBody>
          <a:bodyPr/>
          <a:lstStyle/>
          <a:p>
            <a:endParaRPr lang="en-US"/>
          </a:p>
        </p:txBody>
      </p:sp>
      <p:sp>
        <p:nvSpPr>
          <p:cNvPr id="7" name="Picture Placeholder 13">
            <a:extLst>
              <a:ext uri="{FF2B5EF4-FFF2-40B4-BE49-F238E27FC236}">
                <a16:creationId xmlns:a16="http://schemas.microsoft.com/office/drawing/2014/main" id="{3C56EAB9-0473-6634-82DA-46D192CFA995}"/>
              </a:ext>
            </a:extLst>
          </p:cNvPr>
          <p:cNvSpPr>
            <a:spLocks noGrp="1"/>
          </p:cNvSpPr>
          <p:nvPr>
            <p:ph type="pic" sz="quarter" idx="11"/>
          </p:nvPr>
        </p:nvSpPr>
        <p:spPr>
          <a:xfrm>
            <a:off x="5931468" y="2356812"/>
            <a:ext cx="5939821" cy="1828800"/>
          </a:xfrm>
          <a:solidFill>
            <a:schemeClr val="bg2"/>
          </a:solidFill>
        </p:spPr>
        <p:txBody>
          <a:bodyPr/>
          <a:lstStyle/>
          <a:p>
            <a:endParaRPr lang="en-US"/>
          </a:p>
        </p:txBody>
      </p:sp>
      <p:sp>
        <p:nvSpPr>
          <p:cNvPr id="8" name="Picture Placeholder 13">
            <a:extLst>
              <a:ext uri="{FF2B5EF4-FFF2-40B4-BE49-F238E27FC236}">
                <a16:creationId xmlns:a16="http://schemas.microsoft.com/office/drawing/2014/main" id="{7DC3F513-7D62-2527-7C2C-7E41B831ECE8}"/>
              </a:ext>
            </a:extLst>
          </p:cNvPr>
          <p:cNvSpPr>
            <a:spLocks noGrp="1"/>
          </p:cNvSpPr>
          <p:nvPr>
            <p:ph type="pic" sz="quarter" idx="12"/>
          </p:nvPr>
        </p:nvSpPr>
        <p:spPr>
          <a:xfrm>
            <a:off x="5931468" y="4388161"/>
            <a:ext cx="5939821" cy="1828800"/>
          </a:xfrm>
          <a:solidFill>
            <a:schemeClr val="bg2"/>
          </a:solidFill>
        </p:spPr>
        <p:txBody>
          <a:bodyPr/>
          <a:lstStyle/>
          <a:p>
            <a:endParaRPr lang="en-US"/>
          </a:p>
        </p:txBody>
      </p:sp>
    </p:spTree>
    <p:extLst>
      <p:ext uri="{BB962C8B-B14F-4D97-AF65-F5344CB8AC3E}">
        <p14:creationId xmlns:p14="http://schemas.microsoft.com/office/powerpoint/2010/main" val="3366422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6A430F-958B-3D98-E03E-B955B3799585}"/>
              </a:ext>
            </a:extLst>
          </p:cNvPr>
          <p:cNvSpPr>
            <a:spLocks noGrp="1"/>
          </p:cNvSpPr>
          <p:nvPr>
            <p:ph idx="1"/>
          </p:nvPr>
        </p:nvSpPr>
        <p:spPr>
          <a:xfrm>
            <a:off x="337624" y="1825625"/>
            <a:ext cx="11016176" cy="4351339"/>
          </a:xfrm>
        </p:spPr>
        <p:txBody>
          <a:bodyPr/>
          <a:lstStyle>
            <a:lvl1pPr>
              <a:defRPr>
                <a:latin typeface="Segoe UI" panose="020B0502040204020203" pitchFamily="34" charset="0"/>
                <a:ea typeface="Source Sans Pro" panose="020B0503030403020204" pitchFamily="34" charset="0"/>
                <a:cs typeface="Segoe UI" panose="020B0502040204020203" pitchFamily="34" charset="0"/>
              </a:defRPr>
            </a:lvl1pPr>
            <a:lvl2pPr>
              <a:defRPr>
                <a:latin typeface="Segoe UI" panose="020B0502040204020203" pitchFamily="34" charset="0"/>
                <a:ea typeface="Source Sans Pro" panose="020B0503030403020204" pitchFamily="34" charset="0"/>
                <a:cs typeface="Segoe UI" panose="020B0502040204020203" pitchFamily="34" charset="0"/>
              </a:defRPr>
            </a:lvl2pPr>
            <a:lvl3pPr>
              <a:defRPr>
                <a:latin typeface="Segoe UI" panose="020B0502040204020203" pitchFamily="34" charset="0"/>
                <a:ea typeface="Source Sans Pro" panose="020B0503030403020204" pitchFamily="34" charset="0"/>
                <a:cs typeface="Segoe UI" panose="020B0502040204020203" pitchFamily="34" charset="0"/>
              </a:defRPr>
            </a:lvl3pPr>
            <a:lvl4pPr>
              <a:defRPr>
                <a:latin typeface="Segoe UI" panose="020B0502040204020203" pitchFamily="34" charset="0"/>
                <a:ea typeface="Source Sans Pro" panose="020B0503030403020204" pitchFamily="34" charset="0"/>
                <a:cs typeface="Segoe UI" panose="020B0502040204020203" pitchFamily="34" charset="0"/>
              </a:defRPr>
            </a:lvl4pPr>
            <a:lvl5pPr>
              <a:defRPr>
                <a:latin typeface="Segoe UI" panose="020B0502040204020203" pitchFamily="34" charset="0"/>
                <a:ea typeface="Source Sans Pro" panose="020B0503030403020204"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AF2BA3A0-D150-F6E2-BB2A-BE9F891285A9}"/>
              </a:ext>
            </a:extLst>
          </p:cNvPr>
          <p:cNvSpPr txBox="1"/>
          <p:nvPr userDrawn="1"/>
        </p:nvSpPr>
        <p:spPr>
          <a:xfrm>
            <a:off x="11028580" y="6394236"/>
            <a:ext cx="551552" cy="261610"/>
          </a:xfrm>
          <a:prstGeom prst="rect">
            <a:avLst/>
          </a:prstGeom>
          <a:noFill/>
        </p:spPr>
        <p:txBody>
          <a:bodyPr wrap="square" rtlCol="0">
            <a:spAutoFit/>
          </a:bodyPr>
          <a:lstStyle/>
          <a:p>
            <a:pPr algn="ctr"/>
            <a:fld id="{7F48B395-2007-43B8-B1CF-7557BF09CA0A}" type="slidenum">
              <a:rPr lang="en-US" sz="1100" b="1" smtClean="0">
                <a:latin typeface="Source Sans Pro" panose="020B0503030403020204" pitchFamily="34" charset="0"/>
                <a:ea typeface="Source Sans Pro" panose="020B0503030403020204" pitchFamily="34" charset="0"/>
                <a:cs typeface="Open Sans" panose="020B0606030504020204" pitchFamily="34" charset="0"/>
              </a:rPr>
              <a:pPr algn="ctr"/>
              <a:t>‹#›</a:t>
            </a:fld>
            <a:endParaRPr lang="en-US" sz="1100" b="1" dirty="0">
              <a:latin typeface="Source Sans Pro" panose="020B0503030403020204" pitchFamily="34" charset="0"/>
              <a:ea typeface="Source Sans Pro" panose="020B0503030403020204" pitchFamily="34" charset="0"/>
              <a:cs typeface="Open Sans" panose="020B0606030504020204" pitchFamily="34" charset="0"/>
            </a:endParaRPr>
          </a:p>
        </p:txBody>
      </p:sp>
      <p:pic>
        <p:nvPicPr>
          <p:cNvPr id="13" name="Picture 12" descr="A picture containing logo&#10;&#10;Description automatically generated">
            <a:extLst>
              <a:ext uri="{FF2B5EF4-FFF2-40B4-BE49-F238E27FC236}">
                <a16:creationId xmlns:a16="http://schemas.microsoft.com/office/drawing/2014/main" id="{227BC4DA-F417-A046-9DCE-0FDAC40206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0023" y="2"/>
            <a:ext cx="3621031" cy="3203455"/>
          </a:xfrm>
          <a:prstGeom prst="rect">
            <a:avLst/>
          </a:prstGeom>
        </p:spPr>
      </p:pic>
      <p:sp>
        <p:nvSpPr>
          <p:cNvPr id="4" name="Title 1">
            <a:extLst>
              <a:ext uri="{FF2B5EF4-FFF2-40B4-BE49-F238E27FC236}">
                <a16:creationId xmlns:a16="http://schemas.microsoft.com/office/drawing/2014/main" id="{636A3333-6713-9BBC-983F-B4FEE5AE15C3}"/>
              </a:ext>
            </a:extLst>
          </p:cNvPr>
          <p:cNvSpPr>
            <a:spLocks noGrp="1"/>
          </p:cNvSpPr>
          <p:nvPr>
            <p:ph type="title"/>
          </p:nvPr>
        </p:nvSpPr>
        <p:spPr>
          <a:xfrm>
            <a:off x="337625" y="454926"/>
            <a:ext cx="7603425" cy="1153428"/>
          </a:xfrm>
        </p:spPr>
        <p:txBody>
          <a:bodyPr anchor="t" anchorCtr="0">
            <a:normAutofit/>
          </a:bodyPr>
          <a:lstStyle>
            <a:lvl1pPr algn="l">
              <a:defRPr sz="3600" b="1">
                <a:solidFill>
                  <a:schemeClr val="tx1">
                    <a:lumMod val="75000"/>
                    <a:lumOff val="25000"/>
                  </a:schemeClr>
                </a:solidFill>
                <a:latin typeface="Segoe UI" panose="020B0502040204020203" pitchFamily="34" charset="0"/>
                <a:ea typeface="Source Sans Pro" panose="020B0503030403020204" pitchFamily="34" charset="0"/>
                <a:cs typeface="Segoe U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3773250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E449B-C6EC-96F0-3E04-30D5C8743392}"/>
              </a:ext>
            </a:extLst>
          </p:cNvPr>
          <p:cNvSpPr>
            <a:spLocks noGrp="1"/>
          </p:cNvSpPr>
          <p:nvPr>
            <p:ph type="title"/>
          </p:nvPr>
        </p:nvSpPr>
        <p:spPr>
          <a:xfrm>
            <a:off x="838200" y="430417"/>
            <a:ext cx="10515600" cy="775612"/>
          </a:xfrm>
        </p:spPr>
        <p:txBody>
          <a:bodyPr>
            <a:normAutofit/>
          </a:bodyPr>
          <a:lstStyle>
            <a:lvl1pPr algn="ctr">
              <a:defRPr sz="3600" b="1">
                <a:solidFill>
                  <a:schemeClr val="tx1">
                    <a:lumMod val="75000"/>
                    <a:lumOff val="25000"/>
                  </a:schemeClr>
                </a:solidFill>
                <a:latin typeface="Segoe UI" panose="020B0502040204020203" pitchFamily="34" charset="0"/>
                <a:ea typeface="Source Sans Pro" panose="020B0503030403020204" pitchFamily="34" charset="0"/>
                <a:cs typeface="Segoe UI"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E6A430F-958B-3D98-E03E-B955B3799585}"/>
              </a:ext>
            </a:extLst>
          </p:cNvPr>
          <p:cNvSpPr>
            <a:spLocks noGrp="1"/>
          </p:cNvSpPr>
          <p:nvPr>
            <p:ph idx="1"/>
          </p:nvPr>
        </p:nvSpPr>
        <p:spPr/>
        <p:txBody>
          <a:bodyPr/>
          <a:lstStyle>
            <a:lvl1pPr>
              <a:defRPr>
                <a:latin typeface="Segoe UI" panose="020B0502040204020203" pitchFamily="34" charset="0"/>
                <a:ea typeface="Source Sans Pro" panose="020B0503030403020204" pitchFamily="34" charset="0"/>
                <a:cs typeface="Segoe UI" panose="020B0502040204020203" pitchFamily="34" charset="0"/>
              </a:defRPr>
            </a:lvl1pPr>
            <a:lvl2pPr>
              <a:defRPr>
                <a:latin typeface="Segoe UI" panose="020B0502040204020203" pitchFamily="34" charset="0"/>
                <a:ea typeface="Source Sans Pro" panose="020B0503030403020204" pitchFamily="34" charset="0"/>
                <a:cs typeface="Segoe UI" panose="020B0502040204020203" pitchFamily="34" charset="0"/>
              </a:defRPr>
            </a:lvl2pPr>
            <a:lvl3pPr>
              <a:defRPr>
                <a:latin typeface="Segoe UI" panose="020B0502040204020203" pitchFamily="34" charset="0"/>
                <a:ea typeface="Source Sans Pro" panose="020B0503030403020204" pitchFamily="34" charset="0"/>
                <a:cs typeface="Segoe UI" panose="020B0502040204020203" pitchFamily="34" charset="0"/>
              </a:defRPr>
            </a:lvl3pPr>
            <a:lvl4pPr>
              <a:defRPr>
                <a:latin typeface="Segoe UI" panose="020B0502040204020203" pitchFamily="34" charset="0"/>
                <a:ea typeface="Source Sans Pro" panose="020B0503030403020204" pitchFamily="34" charset="0"/>
                <a:cs typeface="Segoe UI" panose="020B0502040204020203" pitchFamily="34" charset="0"/>
              </a:defRPr>
            </a:lvl4pPr>
            <a:lvl5pPr>
              <a:defRPr>
                <a:latin typeface="Segoe UI" panose="020B0502040204020203" pitchFamily="34" charset="0"/>
                <a:ea typeface="Source Sans Pro" panose="020B0503030403020204"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AF2BA3A0-D150-F6E2-BB2A-BE9F891285A9}"/>
              </a:ext>
            </a:extLst>
          </p:cNvPr>
          <p:cNvSpPr txBox="1"/>
          <p:nvPr userDrawn="1"/>
        </p:nvSpPr>
        <p:spPr>
          <a:xfrm>
            <a:off x="11466392" y="6394236"/>
            <a:ext cx="583427" cy="261610"/>
          </a:xfrm>
          <a:prstGeom prst="rect">
            <a:avLst/>
          </a:prstGeom>
          <a:noFill/>
        </p:spPr>
        <p:txBody>
          <a:bodyPr wrap="square" rtlCol="0">
            <a:spAutoFit/>
          </a:bodyPr>
          <a:lstStyle/>
          <a:p>
            <a:pPr algn="ctr"/>
            <a:fld id="{7F48B395-2007-43B8-B1CF-7557BF09CA0A}" type="slidenum">
              <a:rPr lang="en-US" sz="1100" b="1" smtClean="0">
                <a:latin typeface="Source Sans Pro" panose="020B0503030403020204" pitchFamily="34" charset="0"/>
                <a:ea typeface="Source Sans Pro" panose="020B0503030403020204" pitchFamily="34" charset="0"/>
                <a:cs typeface="Open Sans" panose="020B0606030504020204" pitchFamily="34" charset="0"/>
              </a:rPr>
              <a:pPr algn="ctr"/>
              <a:t>‹#›</a:t>
            </a:fld>
            <a:endParaRPr lang="en-US" sz="1100" b="1" dirty="0">
              <a:latin typeface="Source Sans Pro" panose="020B0503030403020204" pitchFamily="34" charset="0"/>
              <a:ea typeface="Source Sans Pro" panose="020B0503030403020204" pitchFamily="34" charset="0"/>
              <a:cs typeface="Open Sans" panose="020B0606030504020204" pitchFamily="34" charset="0"/>
            </a:endParaRPr>
          </a:p>
        </p:txBody>
      </p:sp>
      <p:pic>
        <p:nvPicPr>
          <p:cNvPr id="13" name="Picture 12" descr="A picture containing logo&#10;&#10;Description automatically generated">
            <a:extLst>
              <a:ext uri="{FF2B5EF4-FFF2-40B4-BE49-F238E27FC236}">
                <a16:creationId xmlns:a16="http://schemas.microsoft.com/office/drawing/2014/main" id="{227BC4DA-F417-A046-9DCE-0FDAC40206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0023" y="2"/>
            <a:ext cx="3621031" cy="3203455"/>
          </a:xfrm>
          <a:prstGeom prst="rect">
            <a:avLst/>
          </a:prstGeom>
        </p:spPr>
      </p:pic>
      <p:pic>
        <p:nvPicPr>
          <p:cNvPr id="18" name="Picture 17" descr="Logo&#10;&#10;Description automatically generated">
            <a:extLst>
              <a:ext uri="{FF2B5EF4-FFF2-40B4-BE49-F238E27FC236}">
                <a16:creationId xmlns:a16="http://schemas.microsoft.com/office/drawing/2014/main" id="{896D5B16-6860-64B7-18A2-3E5A59F206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8278" y="5868961"/>
            <a:ext cx="1414309" cy="927601"/>
          </a:xfrm>
          <a:prstGeom prst="rect">
            <a:avLst/>
          </a:prstGeom>
        </p:spPr>
      </p:pic>
    </p:spTree>
    <p:extLst>
      <p:ext uri="{BB962C8B-B14F-4D97-AF65-F5344CB8AC3E}">
        <p14:creationId xmlns:p14="http://schemas.microsoft.com/office/powerpoint/2010/main" val="547036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FF8E8CF-C83D-ADAB-9E7B-34330803FB75}"/>
              </a:ext>
            </a:extLst>
          </p:cNvPr>
          <p:cNvSpPr>
            <a:spLocks noGrp="1"/>
          </p:cNvSpPr>
          <p:nvPr>
            <p:ph type="pic" sz="quarter" idx="10"/>
          </p:nvPr>
        </p:nvSpPr>
        <p:spPr>
          <a:xfrm>
            <a:off x="5640311" y="543739"/>
            <a:ext cx="5939821" cy="5545911"/>
          </a:xfrm>
          <a:solidFill>
            <a:schemeClr val="bg2"/>
          </a:solidFill>
        </p:spPr>
        <p:txBody>
          <a:bodyPr/>
          <a:lstStyle/>
          <a:p>
            <a:endParaRPr lang="en-US"/>
          </a:p>
        </p:txBody>
      </p:sp>
      <p:sp>
        <p:nvSpPr>
          <p:cNvPr id="17" name="Rectangle 16">
            <a:extLst>
              <a:ext uri="{FF2B5EF4-FFF2-40B4-BE49-F238E27FC236}">
                <a16:creationId xmlns:a16="http://schemas.microsoft.com/office/drawing/2014/main" id="{8234AC9A-28BB-53F8-1289-FD95CE5B2E78}"/>
              </a:ext>
            </a:extLst>
          </p:cNvPr>
          <p:cNvSpPr/>
          <p:nvPr userDrawn="1"/>
        </p:nvSpPr>
        <p:spPr>
          <a:xfrm>
            <a:off x="841717" y="0"/>
            <a:ext cx="5028441" cy="6858000"/>
          </a:xfrm>
          <a:prstGeom prst="rect">
            <a:avLst/>
          </a:prstGeom>
          <a:solidFill>
            <a:srgbClr val="1D45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a:extLst>
              <a:ext uri="{FF2B5EF4-FFF2-40B4-BE49-F238E27FC236}">
                <a16:creationId xmlns:a16="http://schemas.microsoft.com/office/drawing/2014/main" id="{82797CB0-B112-CB1E-F37A-D07879C31F6A}"/>
              </a:ext>
            </a:extLst>
          </p:cNvPr>
          <p:cNvSpPr>
            <a:spLocks noGrp="1"/>
          </p:cNvSpPr>
          <p:nvPr>
            <p:ph type="title"/>
          </p:nvPr>
        </p:nvSpPr>
        <p:spPr>
          <a:xfrm>
            <a:off x="831849" y="1709740"/>
            <a:ext cx="4355787" cy="2852737"/>
          </a:xfrm>
        </p:spPr>
        <p:txBody>
          <a:bodyPr anchor="b">
            <a:normAutofit/>
          </a:bodyPr>
          <a:lstStyle>
            <a:lvl1pPr>
              <a:defRPr sz="4800" b="1">
                <a:solidFill>
                  <a:schemeClr val="bg1"/>
                </a:solidFill>
                <a:latin typeface="Segoe UI" panose="020B0502040204020203" pitchFamily="34" charset="0"/>
                <a:ea typeface="Source Sans Pro" panose="020B0503030403020204" pitchFamily="34" charset="0"/>
                <a:cs typeface="Segoe UI" panose="020B05020402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34DCB354-54B5-7B7B-4A88-BE74BD9BA25F}"/>
              </a:ext>
            </a:extLst>
          </p:cNvPr>
          <p:cNvSpPr>
            <a:spLocks noGrp="1"/>
          </p:cNvSpPr>
          <p:nvPr>
            <p:ph type="body" idx="1"/>
          </p:nvPr>
        </p:nvSpPr>
        <p:spPr>
          <a:xfrm>
            <a:off x="831849" y="4589464"/>
            <a:ext cx="4355787" cy="1500187"/>
          </a:xfrm>
        </p:spPr>
        <p:txBody>
          <a:bodyPr>
            <a:normAutofit/>
          </a:bodyPr>
          <a:lstStyle>
            <a:lvl1pPr marL="0" indent="0">
              <a:buNone/>
              <a:defRPr sz="2000" i="1">
                <a:solidFill>
                  <a:srgbClr val="78BE20"/>
                </a:solidFill>
                <a:latin typeface="Segoe UI" panose="020B0502040204020203" pitchFamily="34" charset="0"/>
                <a:ea typeface="Source Sans Pro" panose="020B0503030403020204" pitchFamily="34" charset="0"/>
                <a:cs typeface="Segoe UI" panose="020B0502040204020203"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
        <p:nvSpPr>
          <p:cNvPr id="11" name="TextBox 10">
            <a:extLst>
              <a:ext uri="{FF2B5EF4-FFF2-40B4-BE49-F238E27FC236}">
                <a16:creationId xmlns:a16="http://schemas.microsoft.com/office/drawing/2014/main" id="{F409A360-694B-219C-3D98-A929D795EC4F}"/>
              </a:ext>
            </a:extLst>
          </p:cNvPr>
          <p:cNvSpPr txBox="1"/>
          <p:nvPr userDrawn="1"/>
        </p:nvSpPr>
        <p:spPr>
          <a:xfrm>
            <a:off x="11452350" y="6394236"/>
            <a:ext cx="567489" cy="261610"/>
          </a:xfrm>
          <a:prstGeom prst="rect">
            <a:avLst/>
          </a:prstGeom>
          <a:noFill/>
        </p:spPr>
        <p:txBody>
          <a:bodyPr wrap="square" rtlCol="0">
            <a:spAutoFit/>
          </a:bodyPr>
          <a:lstStyle/>
          <a:p>
            <a:pPr algn="ctr"/>
            <a:fld id="{7F48B395-2007-43B8-B1CF-7557BF09CA0A}" type="slidenum">
              <a:rPr lang="en-US" sz="1100" b="1" smtClean="0">
                <a:latin typeface="Open Sans" panose="020B0606030504020204" pitchFamily="34" charset="0"/>
                <a:ea typeface="Open Sans" panose="020B0606030504020204" pitchFamily="34" charset="0"/>
                <a:cs typeface="Open Sans" panose="020B0606030504020204" pitchFamily="34" charset="0"/>
              </a:rPr>
              <a:pPr algn="ctr"/>
              <a:t>‹#›</a:t>
            </a:fld>
            <a:endParaRPr lang="en-US" sz="11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B47C87EC-68D6-810E-8D19-C72257FD39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80023" y="2"/>
            <a:ext cx="3621031" cy="3203455"/>
          </a:xfrm>
          <a:prstGeom prst="rect">
            <a:avLst/>
          </a:prstGeom>
        </p:spPr>
      </p:pic>
    </p:spTree>
    <p:extLst>
      <p:ext uri="{BB962C8B-B14F-4D97-AF65-F5344CB8AC3E}">
        <p14:creationId xmlns:p14="http://schemas.microsoft.com/office/powerpoint/2010/main" val="3479670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C954E-C5E2-0A49-C473-0A183FD72F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6BA2AB-CDF3-CC57-2D88-4B75E3E75435}"/>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B5B141-5128-7165-047E-B5ACBB2DBEA7}"/>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E3C274-8580-FB7B-3D74-4834B7CDFA90}"/>
              </a:ext>
            </a:extLst>
          </p:cNvPr>
          <p:cNvSpPr>
            <a:spLocks noGrp="1"/>
          </p:cNvSpPr>
          <p:nvPr>
            <p:ph type="dt" sz="half" idx="10"/>
          </p:nvPr>
        </p:nvSpPr>
        <p:spPr/>
        <p:txBody>
          <a:bodyPr/>
          <a:lstStyle/>
          <a:p>
            <a:fld id="{7729B994-8060-44FE-A89C-02640B68384E}" type="datetimeFigureOut">
              <a:rPr lang="en-US" smtClean="0"/>
              <a:t>6/7/2024</a:t>
            </a:fld>
            <a:endParaRPr lang="en-US"/>
          </a:p>
        </p:txBody>
      </p:sp>
      <p:sp>
        <p:nvSpPr>
          <p:cNvPr id="6" name="Footer Placeholder 5">
            <a:extLst>
              <a:ext uri="{FF2B5EF4-FFF2-40B4-BE49-F238E27FC236}">
                <a16:creationId xmlns:a16="http://schemas.microsoft.com/office/drawing/2014/main" id="{ED8C2214-B4C2-3BF0-EAB5-37BE0BCCC2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7B8D3B-090E-07EE-D967-CC84FC7695D7}"/>
              </a:ext>
            </a:extLst>
          </p:cNvPr>
          <p:cNvSpPr>
            <a:spLocks noGrp="1"/>
          </p:cNvSpPr>
          <p:nvPr>
            <p:ph type="sldNum" sz="quarter" idx="12"/>
          </p:nvPr>
        </p:nvSpPr>
        <p:spPr/>
        <p:txBody>
          <a:bodyPr/>
          <a:lstStyle/>
          <a:p>
            <a:fld id="{FD55D1AE-B75F-47D9-ADB7-B3ACB5597496}" type="slidenum">
              <a:rPr lang="en-US" smtClean="0"/>
              <a:t>‹#›</a:t>
            </a:fld>
            <a:endParaRPr lang="en-US"/>
          </a:p>
        </p:txBody>
      </p:sp>
    </p:spTree>
    <p:extLst>
      <p:ext uri="{BB962C8B-B14F-4D97-AF65-F5344CB8AC3E}">
        <p14:creationId xmlns:p14="http://schemas.microsoft.com/office/powerpoint/2010/main" val="3263637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C046B-3A8C-46EE-3A8E-F2929B283A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44B4F1-AD16-7837-9F02-C9E94F7C1B0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CAAEFF-483E-2480-B018-F16C7AB12CED}"/>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75DB83-1F16-C3B4-6B69-83D5AF7AD0C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130C4B-35BE-CB86-7D4A-4606018870D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37961B-0DBB-B996-D229-66ED8B36B789}"/>
              </a:ext>
            </a:extLst>
          </p:cNvPr>
          <p:cNvSpPr>
            <a:spLocks noGrp="1"/>
          </p:cNvSpPr>
          <p:nvPr>
            <p:ph type="dt" sz="half" idx="10"/>
          </p:nvPr>
        </p:nvSpPr>
        <p:spPr/>
        <p:txBody>
          <a:bodyPr/>
          <a:lstStyle/>
          <a:p>
            <a:fld id="{7729B994-8060-44FE-A89C-02640B68384E}" type="datetimeFigureOut">
              <a:rPr lang="en-US" smtClean="0"/>
              <a:t>6/7/2024</a:t>
            </a:fld>
            <a:endParaRPr lang="en-US"/>
          </a:p>
        </p:txBody>
      </p:sp>
      <p:sp>
        <p:nvSpPr>
          <p:cNvPr id="8" name="Footer Placeholder 7">
            <a:extLst>
              <a:ext uri="{FF2B5EF4-FFF2-40B4-BE49-F238E27FC236}">
                <a16:creationId xmlns:a16="http://schemas.microsoft.com/office/drawing/2014/main" id="{7F88CC15-98CA-169D-FD85-C2A5883B58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57E4F7-778E-08F8-E3C3-4EC473FB1AF8}"/>
              </a:ext>
            </a:extLst>
          </p:cNvPr>
          <p:cNvSpPr>
            <a:spLocks noGrp="1"/>
          </p:cNvSpPr>
          <p:nvPr>
            <p:ph type="sldNum" sz="quarter" idx="12"/>
          </p:nvPr>
        </p:nvSpPr>
        <p:spPr/>
        <p:txBody>
          <a:bodyPr/>
          <a:lstStyle/>
          <a:p>
            <a:fld id="{FD55D1AE-B75F-47D9-ADB7-B3ACB5597496}" type="slidenum">
              <a:rPr lang="en-US" smtClean="0"/>
              <a:t>‹#›</a:t>
            </a:fld>
            <a:endParaRPr lang="en-US"/>
          </a:p>
        </p:txBody>
      </p:sp>
    </p:spTree>
    <p:extLst>
      <p:ext uri="{BB962C8B-B14F-4D97-AF65-F5344CB8AC3E}">
        <p14:creationId xmlns:p14="http://schemas.microsoft.com/office/powerpoint/2010/main" val="1270627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A picture containing text, graphic design, tree, graphics&#10;&#10;Description automatically generated">
            <a:extLst>
              <a:ext uri="{FF2B5EF4-FFF2-40B4-BE49-F238E27FC236}">
                <a16:creationId xmlns:a16="http://schemas.microsoft.com/office/drawing/2014/main" id="{9C637109-55B8-896A-660B-EC1D7D4748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67EE5DE9-5B55-329D-B2CC-9F55DB1ECBAB}"/>
              </a:ext>
            </a:extLst>
          </p:cNvPr>
          <p:cNvSpPr>
            <a:spLocks noGrp="1"/>
          </p:cNvSpPr>
          <p:nvPr>
            <p:ph type="title"/>
          </p:nvPr>
        </p:nvSpPr>
        <p:spPr>
          <a:xfrm>
            <a:off x="2896624" y="1623758"/>
            <a:ext cx="8457176" cy="1237431"/>
          </a:xfrm>
        </p:spPr>
        <p:txBody>
          <a:bodyPr anchor="b">
            <a:normAutofit/>
          </a:bodyPr>
          <a:lstStyle>
            <a:lvl1pPr>
              <a:defRPr sz="4400" b="1">
                <a:solidFill>
                  <a:srgbClr val="1D4689"/>
                </a:solidFill>
                <a:latin typeface="Segoe UI" panose="020B0502040204020203" pitchFamily="34" charset="0"/>
                <a:ea typeface="Source Sans Pro" panose="020B0503030403020204" pitchFamily="34" charset="0"/>
                <a:cs typeface="Segoe UI" panose="020B0502040204020203" pitchFamily="34" charset="0"/>
              </a:defRPr>
            </a:lvl1pPr>
          </a:lstStyle>
          <a:p>
            <a:r>
              <a:rPr lang="en-US" dirty="0"/>
              <a:t>Click to edit Master title style</a:t>
            </a:r>
          </a:p>
        </p:txBody>
      </p:sp>
      <p:sp>
        <p:nvSpPr>
          <p:cNvPr id="9" name="Text Placeholder 2">
            <a:extLst>
              <a:ext uri="{FF2B5EF4-FFF2-40B4-BE49-F238E27FC236}">
                <a16:creationId xmlns:a16="http://schemas.microsoft.com/office/drawing/2014/main" id="{5CA0CBED-FBBC-5CEE-33B6-F469E71111A8}"/>
              </a:ext>
            </a:extLst>
          </p:cNvPr>
          <p:cNvSpPr>
            <a:spLocks noGrp="1"/>
          </p:cNvSpPr>
          <p:nvPr>
            <p:ph type="body" idx="1"/>
          </p:nvPr>
        </p:nvSpPr>
        <p:spPr>
          <a:xfrm>
            <a:off x="2896624" y="3108581"/>
            <a:ext cx="4355787" cy="1500187"/>
          </a:xfrm>
        </p:spPr>
        <p:txBody>
          <a:bodyPr>
            <a:normAutofit/>
          </a:bodyPr>
          <a:lstStyle>
            <a:lvl1pPr marL="0" indent="0">
              <a:buNone/>
              <a:defRPr sz="2000" i="1">
                <a:solidFill>
                  <a:srgbClr val="78BE20"/>
                </a:solidFill>
                <a:latin typeface="Segoe UI" panose="020B0502040204020203" pitchFamily="34" charset="0"/>
                <a:ea typeface="Source Sans Pro" panose="020B0503030403020204" pitchFamily="34" charset="0"/>
                <a:cs typeface="Segoe UI" panose="020B0502040204020203"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60431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1F1D9-D9F7-4E59-ABFD-88CA7A126D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0A3729-0DA3-4F4A-B90A-8CB777ED26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38AB03-7940-4504-9823-59D386E324DA}"/>
              </a:ext>
            </a:extLst>
          </p:cNvPr>
          <p:cNvSpPr>
            <a:spLocks noGrp="1"/>
          </p:cNvSpPr>
          <p:nvPr>
            <p:ph type="dt" sz="half" idx="10"/>
          </p:nvPr>
        </p:nvSpPr>
        <p:spPr/>
        <p:txBody>
          <a:bodyPr/>
          <a:lstStyle/>
          <a:p>
            <a:fld id="{C049ADE9-EDFE-40F8-8BCF-A45C435C837D}" type="datetimeFigureOut">
              <a:rPr lang="en-US" smtClean="0"/>
              <a:t>6/7/2024</a:t>
            </a:fld>
            <a:endParaRPr lang="en-US" dirty="0"/>
          </a:p>
        </p:txBody>
      </p:sp>
      <p:sp>
        <p:nvSpPr>
          <p:cNvPr id="5" name="Footer Placeholder 4">
            <a:extLst>
              <a:ext uri="{FF2B5EF4-FFF2-40B4-BE49-F238E27FC236}">
                <a16:creationId xmlns:a16="http://schemas.microsoft.com/office/drawing/2014/main" id="{21FB136B-CAB8-43D8-80DB-935DC6CDF2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7BFC21-8FCD-4F2E-B3E5-218062FB6F1F}"/>
              </a:ext>
            </a:extLst>
          </p:cNvPr>
          <p:cNvSpPr>
            <a:spLocks noGrp="1"/>
          </p:cNvSpPr>
          <p:nvPr>
            <p:ph type="sldNum" sz="quarter" idx="12"/>
          </p:nvPr>
        </p:nvSpPr>
        <p:spPr/>
        <p:txBody>
          <a:bodyPr/>
          <a:lstStyle/>
          <a:p>
            <a:fld id="{9D2C5005-2976-451E-BE76-64A18E26E1CD}" type="slidenum">
              <a:rPr lang="en-US" smtClean="0"/>
              <a:t>‹#›</a:t>
            </a:fld>
            <a:endParaRPr lang="en-US" dirty="0"/>
          </a:p>
        </p:txBody>
      </p:sp>
    </p:spTree>
    <p:extLst>
      <p:ext uri="{BB962C8B-B14F-4D97-AF65-F5344CB8AC3E}">
        <p14:creationId xmlns:p14="http://schemas.microsoft.com/office/powerpoint/2010/main" val="23408569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EC7A82F-EBC2-4B2F-8B6A-BD1D7EEEFBA3}" type="datetimeFigureOut">
              <a:rPr lang="en-US" smtClean="0">
                <a:solidFill>
                  <a:srgbClr val="A8A99E">
                    <a:tint val="75000"/>
                  </a:srgbClr>
                </a:solidFill>
              </a:rPr>
              <a:pPr/>
              <a:t>6/7/2024</a:t>
            </a:fld>
            <a:endParaRPr lang="en-US">
              <a:solidFill>
                <a:srgbClr val="A8A99E">
                  <a:tint val="75000"/>
                </a:srgbClr>
              </a:solidFill>
            </a:endParaRPr>
          </a:p>
        </p:txBody>
      </p:sp>
      <p:sp>
        <p:nvSpPr>
          <p:cNvPr id="5" name="Footer Placeholder 4"/>
          <p:cNvSpPr>
            <a:spLocks noGrp="1"/>
          </p:cNvSpPr>
          <p:nvPr>
            <p:ph type="ftr" sz="quarter" idx="11"/>
          </p:nvPr>
        </p:nvSpPr>
        <p:spPr/>
        <p:txBody>
          <a:bodyPr/>
          <a:lstStyle/>
          <a:p>
            <a:endParaRPr lang="en-US">
              <a:solidFill>
                <a:srgbClr val="A8A99E">
                  <a:tint val="75000"/>
                </a:srgbClr>
              </a:solidFill>
            </a:endParaRPr>
          </a:p>
        </p:txBody>
      </p:sp>
      <p:sp>
        <p:nvSpPr>
          <p:cNvPr id="6" name="Slide Number Placeholder 5"/>
          <p:cNvSpPr>
            <a:spLocks noGrp="1"/>
          </p:cNvSpPr>
          <p:nvPr>
            <p:ph type="sldNum" sz="quarter" idx="12"/>
          </p:nvPr>
        </p:nvSpPr>
        <p:spPr/>
        <p:txBody>
          <a:bodyPr/>
          <a:lstStyle/>
          <a:p>
            <a:fld id="{030BB1B4-0694-4C12-B204-0E791B5655E1}" type="slidenum">
              <a:rPr lang="en-US" smtClean="0">
                <a:solidFill>
                  <a:srgbClr val="A8A99E">
                    <a:tint val="75000"/>
                  </a:srgbClr>
                </a:solidFill>
              </a:rPr>
              <a:pPr/>
              <a:t>‹#›</a:t>
            </a:fld>
            <a:endParaRPr lang="en-US">
              <a:solidFill>
                <a:srgbClr val="A8A99E">
                  <a:tint val="75000"/>
                </a:srgbClr>
              </a:solidFill>
            </a:endParaRPr>
          </a:p>
        </p:txBody>
      </p:sp>
    </p:spTree>
    <p:extLst>
      <p:ext uri="{BB962C8B-B14F-4D97-AF65-F5344CB8AC3E}">
        <p14:creationId xmlns:p14="http://schemas.microsoft.com/office/powerpoint/2010/main" val="3313069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2"/>
                </a:solidFill>
                <a:latin typeface="Segoe UI Semibold" panose="020B0702040204020203" pitchFamily="34" charset="0"/>
                <a:cs typeface="Segoe UI Semibold" panose="020B0702040204020203" pitchFamily="34" charset="0"/>
              </a:defRPr>
            </a:lvl1pPr>
            <a:lvl2pPr>
              <a:defRPr>
                <a:solidFill>
                  <a:schemeClr val="bg2"/>
                </a:solidFill>
                <a:latin typeface="Segoe UI Semibold" panose="020B0702040204020203" pitchFamily="34" charset="0"/>
                <a:cs typeface="Segoe UI Semibold" panose="020B0702040204020203" pitchFamily="34" charset="0"/>
              </a:defRPr>
            </a:lvl2pPr>
            <a:lvl3pPr>
              <a:defRPr>
                <a:solidFill>
                  <a:schemeClr val="bg2"/>
                </a:solidFill>
                <a:latin typeface="Segoe UI Semibold" panose="020B0702040204020203" pitchFamily="34" charset="0"/>
                <a:cs typeface="Segoe UI Semibold" panose="020B0702040204020203" pitchFamily="34" charset="0"/>
              </a:defRPr>
            </a:lvl3pPr>
            <a:lvl4pPr>
              <a:defRPr>
                <a:solidFill>
                  <a:schemeClr val="bg2"/>
                </a:solidFill>
                <a:latin typeface="Segoe UI Semibold" panose="020B0702040204020203" pitchFamily="34" charset="0"/>
                <a:cs typeface="Segoe UI Semibold" panose="020B0702040204020203" pitchFamily="34" charset="0"/>
              </a:defRPr>
            </a:lvl4pPr>
            <a:lvl5pPr>
              <a:defRPr>
                <a:solidFill>
                  <a:schemeClr val="bg2"/>
                </a:solidFill>
                <a:latin typeface="Segoe UI Semibold" panose="020B0702040204020203" pitchFamily="34" charset="0"/>
                <a:cs typeface="Segoe UI Semibold" panose="020B07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lvl1pPr>
              <a:defRPr>
                <a:solidFill>
                  <a:srgbClr val="1F4283"/>
                </a:solidFill>
              </a:defRPr>
            </a:lvl1pPr>
          </a:lstStyle>
          <a:p>
            <a:r>
              <a:rPr lang="en-US"/>
              <a:t>Click to edit Master title style</a:t>
            </a:r>
          </a:p>
        </p:txBody>
      </p:sp>
    </p:spTree>
    <p:extLst>
      <p:ext uri="{BB962C8B-B14F-4D97-AF65-F5344CB8AC3E}">
        <p14:creationId xmlns:p14="http://schemas.microsoft.com/office/powerpoint/2010/main" val="1205512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C7A82F-EBC2-4B2F-8B6A-BD1D7EEEFBA3}" type="datetimeFigureOut">
              <a:rPr lang="en-US" smtClean="0">
                <a:solidFill>
                  <a:srgbClr val="A8A99E">
                    <a:tint val="75000"/>
                  </a:srgbClr>
                </a:solidFill>
              </a:rPr>
              <a:pPr/>
              <a:t>6/7/2024</a:t>
            </a:fld>
            <a:endParaRPr lang="en-US">
              <a:solidFill>
                <a:srgbClr val="A8A99E">
                  <a:tint val="75000"/>
                </a:srgbClr>
              </a:solidFill>
            </a:endParaRPr>
          </a:p>
        </p:txBody>
      </p:sp>
      <p:sp>
        <p:nvSpPr>
          <p:cNvPr id="6" name="Footer Placeholder 5"/>
          <p:cNvSpPr>
            <a:spLocks noGrp="1"/>
          </p:cNvSpPr>
          <p:nvPr>
            <p:ph type="ftr" sz="quarter" idx="11"/>
          </p:nvPr>
        </p:nvSpPr>
        <p:spPr/>
        <p:txBody>
          <a:bodyPr/>
          <a:lstStyle/>
          <a:p>
            <a:endParaRPr lang="en-US">
              <a:solidFill>
                <a:srgbClr val="A8A99E">
                  <a:tint val="75000"/>
                </a:srgbClr>
              </a:solidFill>
            </a:endParaRPr>
          </a:p>
        </p:txBody>
      </p:sp>
      <p:sp>
        <p:nvSpPr>
          <p:cNvPr id="7" name="Slide Number Placeholder 6"/>
          <p:cNvSpPr>
            <a:spLocks noGrp="1"/>
          </p:cNvSpPr>
          <p:nvPr>
            <p:ph type="sldNum" sz="quarter" idx="12"/>
          </p:nvPr>
        </p:nvSpPr>
        <p:spPr/>
        <p:txBody>
          <a:bodyPr/>
          <a:lstStyle/>
          <a:p>
            <a:fld id="{030BB1B4-0694-4C12-B204-0E791B5655E1}" type="slidenum">
              <a:rPr lang="en-US" smtClean="0">
                <a:solidFill>
                  <a:srgbClr val="A8A99E">
                    <a:tint val="75000"/>
                  </a:srgbClr>
                </a:solidFill>
              </a:rPr>
              <a:pPr/>
              <a:t>‹#›</a:t>
            </a:fld>
            <a:endParaRPr lang="en-US">
              <a:solidFill>
                <a:srgbClr val="A8A99E">
                  <a:tint val="75000"/>
                </a:srgbClr>
              </a:solidFill>
            </a:endParaRPr>
          </a:p>
        </p:txBody>
      </p:sp>
    </p:spTree>
    <p:extLst>
      <p:ext uri="{BB962C8B-B14F-4D97-AF65-F5344CB8AC3E}">
        <p14:creationId xmlns:p14="http://schemas.microsoft.com/office/powerpoint/2010/main" val="2773899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7" name="Date Placeholder 6"/>
          <p:cNvSpPr>
            <a:spLocks noGrp="1"/>
          </p:cNvSpPr>
          <p:nvPr>
            <p:ph type="dt" sz="half" idx="10"/>
          </p:nvPr>
        </p:nvSpPr>
        <p:spPr/>
        <p:txBody>
          <a:bodyPr/>
          <a:lstStyle/>
          <a:p>
            <a:fld id="{8EC7A82F-EBC2-4B2F-8B6A-BD1D7EEEFBA3}" type="datetimeFigureOut">
              <a:rPr lang="en-US" smtClean="0">
                <a:solidFill>
                  <a:srgbClr val="A8A99E">
                    <a:tint val="75000"/>
                  </a:srgbClr>
                </a:solidFill>
              </a:rPr>
              <a:pPr/>
              <a:t>6/7/2024</a:t>
            </a:fld>
            <a:endParaRPr lang="en-US">
              <a:solidFill>
                <a:srgbClr val="A8A99E">
                  <a:tint val="75000"/>
                </a:srgbClr>
              </a:solidFill>
            </a:endParaRPr>
          </a:p>
        </p:txBody>
      </p:sp>
      <p:sp>
        <p:nvSpPr>
          <p:cNvPr id="8" name="Footer Placeholder 7"/>
          <p:cNvSpPr>
            <a:spLocks noGrp="1"/>
          </p:cNvSpPr>
          <p:nvPr>
            <p:ph type="ftr" sz="quarter" idx="11"/>
          </p:nvPr>
        </p:nvSpPr>
        <p:spPr/>
        <p:txBody>
          <a:bodyPr/>
          <a:lstStyle/>
          <a:p>
            <a:endParaRPr lang="en-US">
              <a:solidFill>
                <a:srgbClr val="A8A99E">
                  <a:tint val="75000"/>
                </a:srgbClr>
              </a:solidFill>
            </a:endParaRPr>
          </a:p>
        </p:txBody>
      </p:sp>
      <p:sp>
        <p:nvSpPr>
          <p:cNvPr id="9" name="Slide Number Placeholder 8"/>
          <p:cNvSpPr>
            <a:spLocks noGrp="1"/>
          </p:cNvSpPr>
          <p:nvPr>
            <p:ph type="sldNum" sz="quarter" idx="12"/>
          </p:nvPr>
        </p:nvSpPr>
        <p:spPr/>
        <p:txBody>
          <a:bodyPr/>
          <a:lstStyle/>
          <a:p>
            <a:fld id="{030BB1B4-0694-4C12-B204-0E791B5655E1}" type="slidenum">
              <a:rPr lang="en-US" smtClean="0">
                <a:solidFill>
                  <a:srgbClr val="A8A99E">
                    <a:tint val="75000"/>
                  </a:srgbClr>
                </a:solidFill>
              </a:rPr>
              <a:pPr/>
              <a:t>‹#›</a:t>
            </a:fld>
            <a:endParaRPr lang="en-US">
              <a:solidFill>
                <a:srgbClr val="A8A99E">
                  <a:tint val="75000"/>
                </a:srgbClr>
              </a:solidFill>
            </a:endParaRPr>
          </a:p>
        </p:txBody>
      </p:sp>
    </p:spTree>
    <p:extLst>
      <p:ext uri="{BB962C8B-B14F-4D97-AF65-F5344CB8AC3E}">
        <p14:creationId xmlns:p14="http://schemas.microsoft.com/office/powerpoint/2010/main" val="1404583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EC7A82F-EBC2-4B2F-8B6A-BD1D7EEEFBA3}" type="datetimeFigureOut">
              <a:rPr lang="en-US" smtClean="0">
                <a:solidFill>
                  <a:srgbClr val="A8A99E">
                    <a:tint val="75000"/>
                  </a:srgbClr>
                </a:solidFill>
              </a:rPr>
              <a:pPr/>
              <a:t>6/7/2024</a:t>
            </a:fld>
            <a:endParaRPr lang="en-US">
              <a:solidFill>
                <a:srgbClr val="A8A99E">
                  <a:tint val="75000"/>
                </a:srgbClr>
              </a:solidFill>
            </a:endParaRPr>
          </a:p>
        </p:txBody>
      </p:sp>
      <p:sp>
        <p:nvSpPr>
          <p:cNvPr id="4" name="Footer Placeholder 3"/>
          <p:cNvSpPr>
            <a:spLocks noGrp="1"/>
          </p:cNvSpPr>
          <p:nvPr>
            <p:ph type="ftr" sz="quarter" idx="11"/>
          </p:nvPr>
        </p:nvSpPr>
        <p:spPr/>
        <p:txBody>
          <a:bodyPr/>
          <a:lstStyle/>
          <a:p>
            <a:endParaRPr lang="en-US">
              <a:solidFill>
                <a:srgbClr val="A8A99E">
                  <a:tint val="75000"/>
                </a:srgbClr>
              </a:solidFill>
            </a:endParaRPr>
          </a:p>
        </p:txBody>
      </p:sp>
      <p:sp>
        <p:nvSpPr>
          <p:cNvPr id="5" name="Slide Number Placeholder 4"/>
          <p:cNvSpPr>
            <a:spLocks noGrp="1"/>
          </p:cNvSpPr>
          <p:nvPr>
            <p:ph type="sldNum" sz="quarter" idx="12"/>
          </p:nvPr>
        </p:nvSpPr>
        <p:spPr/>
        <p:txBody>
          <a:bodyPr/>
          <a:lstStyle/>
          <a:p>
            <a:fld id="{030BB1B4-0694-4C12-B204-0E791B5655E1}" type="slidenum">
              <a:rPr lang="en-US" smtClean="0">
                <a:solidFill>
                  <a:srgbClr val="A8A99E">
                    <a:tint val="75000"/>
                  </a:srgbClr>
                </a:solidFill>
              </a:rPr>
              <a:pPr/>
              <a:t>‹#›</a:t>
            </a:fld>
            <a:endParaRPr lang="en-US">
              <a:solidFill>
                <a:srgbClr val="A8A99E">
                  <a:tint val="75000"/>
                </a:srgbClr>
              </a:solidFill>
            </a:endParaRPr>
          </a:p>
        </p:txBody>
      </p:sp>
    </p:spTree>
    <p:extLst>
      <p:ext uri="{BB962C8B-B14F-4D97-AF65-F5344CB8AC3E}">
        <p14:creationId xmlns:p14="http://schemas.microsoft.com/office/powerpoint/2010/main" val="3902106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Collage Img 2">
    <p:spTree>
      <p:nvGrpSpPr>
        <p:cNvPr id="1" name=""/>
        <p:cNvGrpSpPr/>
        <p:nvPr/>
      </p:nvGrpSpPr>
      <p:grpSpPr>
        <a:xfrm>
          <a:off x="0" y="0"/>
          <a:ext cx="0" cy="0"/>
          <a:chOff x="0" y="0"/>
          <a:chExt cx="0" cy="0"/>
        </a:xfrm>
      </p:grpSpPr>
      <p:sp>
        <p:nvSpPr>
          <p:cNvPr id="20" name="Picture Placeholder 14"/>
          <p:cNvSpPr>
            <a:spLocks noGrp="1"/>
          </p:cNvSpPr>
          <p:nvPr>
            <p:ph type="pic" sz="quarter" idx="21" hasCustomPrompt="1"/>
          </p:nvPr>
        </p:nvSpPr>
        <p:spPr>
          <a:xfrm>
            <a:off x="5787085" y="3198570"/>
            <a:ext cx="6404915" cy="3659431"/>
          </a:xfrm>
          <a:prstGeom prst="rect">
            <a:avLst/>
          </a:prstGeom>
          <a:solidFill>
            <a:schemeClr val="bg1"/>
          </a:solidFill>
        </p:spPr>
        <p:txBody>
          <a:bodyPr/>
          <a:lstStyle>
            <a:lvl1pPr marL="0" indent="0">
              <a:buNone/>
              <a:defRPr/>
            </a:lvl1pPr>
          </a:lstStyle>
          <a:p>
            <a:r>
              <a:rPr lang="en-US"/>
              <a:t>Picture or Color Block</a:t>
            </a:r>
          </a:p>
        </p:txBody>
      </p:sp>
      <p:sp>
        <p:nvSpPr>
          <p:cNvPr id="18" name="Picture Placeholder 14"/>
          <p:cNvSpPr>
            <a:spLocks noGrp="1"/>
          </p:cNvSpPr>
          <p:nvPr>
            <p:ph type="pic" sz="quarter" idx="29" hasCustomPrompt="1"/>
          </p:nvPr>
        </p:nvSpPr>
        <p:spPr>
          <a:xfrm>
            <a:off x="-4" y="1"/>
            <a:ext cx="5738288" cy="3160715"/>
          </a:xfrm>
          <a:prstGeom prst="rect">
            <a:avLst/>
          </a:prstGeom>
          <a:solidFill>
            <a:schemeClr val="tx2"/>
          </a:solidFill>
        </p:spPr>
        <p:txBody>
          <a:bodyPr/>
          <a:lstStyle>
            <a:lvl1pPr marL="0" indent="0">
              <a:buNone/>
              <a:defRPr/>
            </a:lvl1pPr>
          </a:lstStyle>
          <a:p>
            <a:r>
              <a:rPr lang="en-US"/>
              <a:t>Picture or Color Block</a:t>
            </a:r>
          </a:p>
        </p:txBody>
      </p:sp>
      <p:sp>
        <p:nvSpPr>
          <p:cNvPr id="42" name="Picture Placeholder 14"/>
          <p:cNvSpPr>
            <a:spLocks noGrp="1"/>
          </p:cNvSpPr>
          <p:nvPr>
            <p:ph type="pic" sz="quarter" idx="39" hasCustomPrompt="1"/>
          </p:nvPr>
        </p:nvSpPr>
        <p:spPr>
          <a:xfrm>
            <a:off x="8653051" y="1"/>
            <a:ext cx="3538949" cy="3160715"/>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
        <p:nvSpPr>
          <p:cNvPr id="13" name="Picture Placeholder 14"/>
          <p:cNvSpPr>
            <a:spLocks noGrp="1"/>
          </p:cNvSpPr>
          <p:nvPr>
            <p:ph type="pic" sz="quarter" idx="52" hasCustomPrompt="1"/>
          </p:nvPr>
        </p:nvSpPr>
        <p:spPr>
          <a:xfrm>
            <a:off x="3" y="3198572"/>
            <a:ext cx="2870199" cy="3659429"/>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
        <p:nvSpPr>
          <p:cNvPr id="22" name="Picture Placeholder 14"/>
          <p:cNvSpPr>
            <a:spLocks noGrp="1"/>
          </p:cNvSpPr>
          <p:nvPr>
            <p:ph type="pic" sz="quarter" idx="53" hasCustomPrompt="1"/>
          </p:nvPr>
        </p:nvSpPr>
        <p:spPr>
          <a:xfrm>
            <a:off x="2920677" y="3198572"/>
            <a:ext cx="2817608" cy="3659429"/>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
        <p:nvSpPr>
          <p:cNvPr id="26" name="Picture Placeholder 14"/>
          <p:cNvSpPr>
            <a:spLocks noGrp="1"/>
          </p:cNvSpPr>
          <p:nvPr>
            <p:ph type="pic" sz="quarter" idx="54" hasCustomPrompt="1"/>
          </p:nvPr>
        </p:nvSpPr>
        <p:spPr>
          <a:xfrm>
            <a:off x="5790370" y="-2"/>
            <a:ext cx="2813884" cy="3160715"/>
          </a:xfrm>
          <a:prstGeom prst="rect">
            <a:avLst/>
          </a:prstGeom>
          <a:solidFill>
            <a:schemeClr val="bg1">
              <a:lumMod val="20000"/>
              <a:lumOff val="80000"/>
            </a:schemeClr>
          </a:solidFill>
        </p:spPr>
        <p:txBody>
          <a:bodyPr/>
          <a:lstStyle>
            <a:lvl1pPr marL="0" indent="0">
              <a:buNone/>
              <a:defRPr/>
            </a:lvl1pPr>
          </a:lstStyle>
          <a:p>
            <a:r>
              <a:rPr lang="en-US"/>
              <a:t>Picture or Color Block</a:t>
            </a:r>
          </a:p>
        </p:txBody>
      </p:sp>
    </p:spTree>
    <p:extLst>
      <p:ext uri="{BB962C8B-B14F-4D97-AF65-F5344CB8AC3E}">
        <p14:creationId xmlns:p14="http://schemas.microsoft.com/office/powerpoint/2010/main" val="39704994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Logo, icon&#10;&#10;Description automatically generated">
            <a:extLst>
              <a:ext uri="{FF2B5EF4-FFF2-40B4-BE49-F238E27FC236}">
                <a16:creationId xmlns:a16="http://schemas.microsoft.com/office/drawing/2014/main" id="{E5533013-392D-4746-B960-4A203466C99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633" y="0"/>
            <a:ext cx="12186387" cy="6858000"/>
          </a:xfrm>
          <a:prstGeom prst="rect">
            <a:avLst/>
          </a:prstGeom>
        </p:spPr>
      </p:pic>
      <p:sp>
        <p:nvSpPr>
          <p:cNvPr id="2" name="Title 1">
            <a:extLst>
              <a:ext uri="{FF2B5EF4-FFF2-40B4-BE49-F238E27FC236}">
                <a16:creationId xmlns:a16="http://schemas.microsoft.com/office/drawing/2014/main" id="{CEDDBDC7-FE55-4D90-AACC-7706EAA3F1CA}"/>
              </a:ext>
            </a:extLst>
          </p:cNvPr>
          <p:cNvSpPr>
            <a:spLocks noGrp="1"/>
          </p:cNvSpPr>
          <p:nvPr>
            <p:ph type="title"/>
          </p:nvPr>
        </p:nvSpPr>
        <p:spPr>
          <a:xfrm>
            <a:off x="838200" y="365125"/>
            <a:ext cx="6460958"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F8803D-6D1C-41CB-A2C1-11EFF32A0CAE}"/>
              </a:ext>
            </a:extLst>
          </p:cNvPr>
          <p:cNvSpPr>
            <a:spLocks noGrp="1"/>
          </p:cNvSpPr>
          <p:nvPr>
            <p:ph sz="half" idx="1"/>
          </p:nvPr>
        </p:nvSpPr>
        <p:spPr>
          <a:xfrm>
            <a:off x="838201" y="1825625"/>
            <a:ext cx="349316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46B278E-6CFD-4CA1-B083-CD7FC8C1BCF2}"/>
              </a:ext>
            </a:extLst>
          </p:cNvPr>
          <p:cNvSpPr>
            <a:spLocks noGrp="1"/>
          </p:cNvSpPr>
          <p:nvPr>
            <p:ph type="sldNum" sz="quarter" idx="12"/>
          </p:nvPr>
        </p:nvSpPr>
        <p:spPr/>
        <p:txBody>
          <a:bodyPr/>
          <a:lstStyle/>
          <a:p>
            <a:fld id="{9D2C5005-2976-451E-BE76-64A18E26E1CD}" type="slidenum">
              <a:rPr lang="en-US" smtClean="0"/>
              <a:t>‹#›</a:t>
            </a:fld>
            <a:endParaRPr lang="en-US" dirty="0"/>
          </a:p>
        </p:txBody>
      </p:sp>
      <p:sp>
        <p:nvSpPr>
          <p:cNvPr id="9" name="Content Placeholder 2">
            <a:extLst>
              <a:ext uri="{FF2B5EF4-FFF2-40B4-BE49-F238E27FC236}">
                <a16:creationId xmlns:a16="http://schemas.microsoft.com/office/drawing/2014/main" id="{5E824525-8812-4AE9-9F5E-463944743A1F}"/>
              </a:ext>
            </a:extLst>
          </p:cNvPr>
          <p:cNvSpPr>
            <a:spLocks noGrp="1"/>
          </p:cNvSpPr>
          <p:nvPr>
            <p:ph sz="half" idx="13"/>
          </p:nvPr>
        </p:nvSpPr>
        <p:spPr>
          <a:xfrm>
            <a:off x="5674896" y="1847850"/>
            <a:ext cx="3493168"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7434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A">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E5FA94-AF60-4E9E-AE02-AB1A916A76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4C5D0636-8FDF-499F-87C6-FAC22387F5F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017717" cy="6858000"/>
          </a:xfrm>
          <a:prstGeom prst="rect">
            <a:avLst/>
          </a:prstGeom>
        </p:spPr>
      </p:pic>
      <p:sp>
        <p:nvSpPr>
          <p:cNvPr id="2" name="Title 1">
            <a:extLst>
              <a:ext uri="{FF2B5EF4-FFF2-40B4-BE49-F238E27FC236}">
                <a16:creationId xmlns:a16="http://schemas.microsoft.com/office/drawing/2014/main" id="{140E5C73-04B5-478A-9806-6C09B3030661}"/>
              </a:ext>
            </a:extLst>
          </p:cNvPr>
          <p:cNvSpPr>
            <a:spLocks noGrp="1"/>
          </p:cNvSpPr>
          <p:nvPr>
            <p:ph type="title"/>
          </p:nvPr>
        </p:nvSpPr>
        <p:spPr>
          <a:xfrm>
            <a:off x="839788" y="1985378"/>
            <a:ext cx="3844507" cy="1325563"/>
          </a:xfrm>
        </p:spPr>
        <p:txBody>
          <a:bodyPr/>
          <a:lstStyle>
            <a:lvl1pPr>
              <a:defRPr>
                <a:solidFill>
                  <a:schemeClr val="tx1"/>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3D22FE2E-64D0-4730-BCB5-74B74D9E277F}"/>
              </a:ext>
            </a:extLst>
          </p:cNvPr>
          <p:cNvSpPr>
            <a:spLocks noGrp="1"/>
          </p:cNvSpPr>
          <p:nvPr>
            <p:ph sz="half" idx="2"/>
          </p:nvPr>
        </p:nvSpPr>
        <p:spPr>
          <a:xfrm>
            <a:off x="839789" y="3547059"/>
            <a:ext cx="3491580" cy="264260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F54619B6-35A8-48B2-8B78-75234AC6F754}"/>
              </a:ext>
            </a:extLst>
          </p:cNvPr>
          <p:cNvSpPr>
            <a:spLocks noGrp="1"/>
          </p:cNvSpPr>
          <p:nvPr>
            <p:ph type="sldNum" sz="quarter" idx="12"/>
          </p:nvPr>
        </p:nvSpPr>
        <p:spPr/>
        <p:txBody>
          <a:bodyPr/>
          <a:lstStyle/>
          <a:p>
            <a:fld id="{9D2C5005-2976-451E-BE76-64A18E26E1CD}" type="slidenum">
              <a:rPr lang="en-US" smtClean="0"/>
              <a:t>‹#›</a:t>
            </a:fld>
            <a:endParaRPr lang="en-US" dirty="0"/>
          </a:p>
        </p:txBody>
      </p:sp>
    </p:spTree>
    <p:extLst>
      <p:ext uri="{BB962C8B-B14F-4D97-AF65-F5344CB8AC3E}">
        <p14:creationId xmlns:p14="http://schemas.microsoft.com/office/powerpoint/2010/main" val="8874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B">
    <p:spTree>
      <p:nvGrpSpPr>
        <p:cNvPr id="1" name=""/>
        <p:cNvGrpSpPr/>
        <p:nvPr/>
      </p:nvGrpSpPr>
      <p:grpSpPr>
        <a:xfrm>
          <a:off x="0" y="0"/>
          <a:ext cx="0" cy="0"/>
          <a:chOff x="0" y="0"/>
          <a:chExt cx="0" cy="0"/>
        </a:xfrm>
      </p:grpSpPr>
      <p:pic>
        <p:nvPicPr>
          <p:cNvPr id="7" name="Picture 6" descr="A picture containing text, ax, silhouette, clipart&#10;&#10;Description automatically generated">
            <a:extLst>
              <a:ext uri="{FF2B5EF4-FFF2-40B4-BE49-F238E27FC236}">
                <a16:creationId xmlns:a16="http://schemas.microsoft.com/office/drawing/2014/main" id="{E3E451C3-37B8-49A1-889B-29486B41AB8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9925" y="0"/>
            <a:ext cx="11392075" cy="6858000"/>
          </a:xfrm>
          <a:prstGeom prst="rect">
            <a:avLst/>
          </a:prstGeom>
        </p:spPr>
      </p:pic>
      <p:sp>
        <p:nvSpPr>
          <p:cNvPr id="8" name="Oval 7">
            <a:extLst>
              <a:ext uri="{FF2B5EF4-FFF2-40B4-BE49-F238E27FC236}">
                <a16:creationId xmlns:a16="http://schemas.microsoft.com/office/drawing/2014/main" id="{CC7ED0A8-2BFE-4C94-B4BB-1B454143F929}"/>
              </a:ext>
            </a:extLst>
          </p:cNvPr>
          <p:cNvSpPr/>
          <p:nvPr userDrawn="1"/>
        </p:nvSpPr>
        <p:spPr>
          <a:xfrm>
            <a:off x="7010287" y="-545432"/>
            <a:ext cx="7680960" cy="7924799"/>
          </a:xfrm>
          <a:prstGeom prst="ellipse">
            <a:avLst/>
          </a:prstGeom>
          <a:blipFill dpi="0" rotWithShape="1">
            <a:blip r:embed="rId3" cstate="email">
              <a:extLst>
                <a:ext uri="{28A0092B-C50C-407E-A947-70E740481C1C}">
                  <a14:useLocalDpi xmlns:a14="http://schemas.microsoft.com/office/drawing/2010/main"/>
                </a:ext>
              </a:extLst>
            </a:blip>
            <a:srcRect/>
            <a:stretch>
              <a:fillRect b="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F54619B6-35A8-48B2-8B78-75234AC6F754}"/>
              </a:ext>
            </a:extLst>
          </p:cNvPr>
          <p:cNvSpPr>
            <a:spLocks noGrp="1"/>
          </p:cNvSpPr>
          <p:nvPr>
            <p:ph type="sldNum" sz="quarter" idx="12"/>
          </p:nvPr>
        </p:nvSpPr>
        <p:spPr/>
        <p:txBody>
          <a:bodyPr/>
          <a:lstStyle/>
          <a:p>
            <a:fld id="{9D2C5005-2976-451E-BE76-64A18E26E1CD}" type="slidenum">
              <a:rPr lang="en-US" smtClean="0"/>
              <a:t>‹#›</a:t>
            </a:fld>
            <a:endParaRPr lang="en-US" dirty="0"/>
          </a:p>
        </p:txBody>
      </p:sp>
      <p:sp>
        <p:nvSpPr>
          <p:cNvPr id="11" name="Title 1">
            <a:extLst>
              <a:ext uri="{FF2B5EF4-FFF2-40B4-BE49-F238E27FC236}">
                <a16:creationId xmlns:a16="http://schemas.microsoft.com/office/drawing/2014/main" id="{D9E0D08E-7F71-40AD-95B3-9DBDCD9B7704}"/>
              </a:ext>
            </a:extLst>
          </p:cNvPr>
          <p:cNvSpPr>
            <a:spLocks noGrp="1"/>
          </p:cNvSpPr>
          <p:nvPr>
            <p:ph type="title"/>
          </p:nvPr>
        </p:nvSpPr>
        <p:spPr>
          <a:xfrm>
            <a:off x="838200" y="365125"/>
            <a:ext cx="6316579" cy="1325563"/>
          </a:xfrm>
        </p:spPr>
        <p:txBody>
          <a:bodyPr/>
          <a:lstStyle/>
          <a:p>
            <a:r>
              <a:rPr lang="en-US" dirty="0"/>
              <a:t>Click to edit Master title style</a:t>
            </a:r>
          </a:p>
        </p:txBody>
      </p:sp>
      <p:sp>
        <p:nvSpPr>
          <p:cNvPr id="13" name="Content Placeholder 2">
            <a:extLst>
              <a:ext uri="{FF2B5EF4-FFF2-40B4-BE49-F238E27FC236}">
                <a16:creationId xmlns:a16="http://schemas.microsoft.com/office/drawing/2014/main" id="{257E4948-E54F-440C-9345-8B7D3FFDF6A6}"/>
              </a:ext>
            </a:extLst>
          </p:cNvPr>
          <p:cNvSpPr>
            <a:spLocks noGrp="1"/>
          </p:cNvSpPr>
          <p:nvPr>
            <p:ph sz="half" idx="1"/>
          </p:nvPr>
        </p:nvSpPr>
        <p:spPr>
          <a:xfrm>
            <a:off x="838201" y="1825625"/>
            <a:ext cx="349316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665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2397AF-8E59-4628-AA6F-63BA9EA0927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0275831" cy="6858000"/>
          </a:xfrm>
          <a:prstGeom prst="rect">
            <a:avLst/>
          </a:prstGeom>
        </p:spPr>
      </p:pic>
      <p:pic>
        <p:nvPicPr>
          <p:cNvPr id="10" name="Picture 9" descr="Icon&#10;&#10;Description automatically generated">
            <a:extLst>
              <a:ext uri="{FF2B5EF4-FFF2-40B4-BE49-F238E27FC236}">
                <a16:creationId xmlns:a16="http://schemas.microsoft.com/office/drawing/2014/main" id="{B583CB21-11E0-454C-8F06-9BCDDDD8C2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4283" y="0"/>
            <a:ext cx="12017717" cy="6858000"/>
          </a:xfrm>
          <a:prstGeom prst="rect">
            <a:avLst/>
          </a:prstGeom>
        </p:spPr>
      </p:pic>
      <p:sp>
        <p:nvSpPr>
          <p:cNvPr id="9" name="Slide Number Placeholder 8">
            <a:extLst>
              <a:ext uri="{FF2B5EF4-FFF2-40B4-BE49-F238E27FC236}">
                <a16:creationId xmlns:a16="http://schemas.microsoft.com/office/drawing/2014/main" id="{F54619B6-35A8-48B2-8B78-75234AC6F754}"/>
              </a:ext>
            </a:extLst>
          </p:cNvPr>
          <p:cNvSpPr>
            <a:spLocks noGrp="1"/>
          </p:cNvSpPr>
          <p:nvPr>
            <p:ph type="sldNum" sz="quarter" idx="12"/>
          </p:nvPr>
        </p:nvSpPr>
        <p:spPr/>
        <p:txBody>
          <a:bodyPr/>
          <a:lstStyle/>
          <a:p>
            <a:fld id="{9D2C5005-2976-451E-BE76-64A18E26E1CD}" type="slidenum">
              <a:rPr lang="en-US" smtClean="0"/>
              <a:t>‹#›</a:t>
            </a:fld>
            <a:endParaRPr lang="en-US" dirty="0"/>
          </a:p>
        </p:txBody>
      </p:sp>
      <p:sp>
        <p:nvSpPr>
          <p:cNvPr id="11" name="Title 1">
            <a:extLst>
              <a:ext uri="{FF2B5EF4-FFF2-40B4-BE49-F238E27FC236}">
                <a16:creationId xmlns:a16="http://schemas.microsoft.com/office/drawing/2014/main" id="{D9E0D08E-7F71-40AD-95B3-9DBDCD9B7704}"/>
              </a:ext>
            </a:extLst>
          </p:cNvPr>
          <p:cNvSpPr>
            <a:spLocks noGrp="1"/>
          </p:cNvSpPr>
          <p:nvPr>
            <p:ph type="title"/>
          </p:nvPr>
        </p:nvSpPr>
        <p:spPr>
          <a:xfrm>
            <a:off x="5281864" y="365125"/>
            <a:ext cx="6316579" cy="1325563"/>
          </a:xfrm>
        </p:spPr>
        <p:txBody>
          <a:bodyPr/>
          <a:lstStyle>
            <a:lvl1pPr>
              <a:defRPr>
                <a:solidFill>
                  <a:schemeClr val="tx1"/>
                </a:solidFill>
              </a:defRPr>
            </a:lvl1pPr>
          </a:lstStyle>
          <a:p>
            <a:r>
              <a:rPr lang="en-US" dirty="0"/>
              <a:t>Click to edit Master title style</a:t>
            </a:r>
          </a:p>
        </p:txBody>
      </p:sp>
      <p:sp>
        <p:nvSpPr>
          <p:cNvPr id="13" name="Content Placeholder 2">
            <a:extLst>
              <a:ext uri="{FF2B5EF4-FFF2-40B4-BE49-F238E27FC236}">
                <a16:creationId xmlns:a16="http://schemas.microsoft.com/office/drawing/2014/main" id="{257E4948-E54F-440C-9345-8B7D3FFDF6A6}"/>
              </a:ext>
            </a:extLst>
          </p:cNvPr>
          <p:cNvSpPr>
            <a:spLocks noGrp="1"/>
          </p:cNvSpPr>
          <p:nvPr>
            <p:ph sz="half" idx="1"/>
          </p:nvPr>
        </p:nvSpPr>
        <p:spPr>
          <a:xfrm>
            <a:off x="6116052" y="1825625"/>
            <a:ext cx="5482392"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2107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69A23B-AE78-4588-BF66-87E732EF41B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31579"/>
            <a:ext cx="5136097" cy="6889579"/>
          </a:xfrm>
          <a:prstGeom prst="rect">
            <a:avLst/>
          </a:prstGeom>
        </p:spPr>
      </p:pic>
      <p:sp>
        <p:nvSpPr>
          <p:cNvPr id="9" name="Slide Number Placeholder 8">
            <a:extLst>
              <a:ext uri="{FF2B5EF4-FFF2-40B4-BE49-F238E27FC236}">
                <a16:creationId xmlns:a16="http://schemas.microsoft.com/office/drawing/2014/main" id="{F54619B6-35A8-48B2-8B78-75234AC6F754}"/>
              </a:ext>
            </a:extLst>
          </p:cNvPr>
          <p:cNvSpPr>
            <a:spLocks noGrp="1"/>
          </p:cNvSpPr>
          <p:nvPr>
            <p:ph type="sldNum" sz="quarter" idx="12"/>
          </p:nvPr>
        </p:nvSpPr>
        <p:spPr/>
        <p:txBody>
          <a:bodyPr/>
          <a:lstStyle/>
          <a:p>
            <a:fld id="{9D2C5005-2976-451E-BE76-64A18E26E1CD}" type="slidenum">
              <a:rPr lang="en-US" smtClean="0"/>
              <a:t>‹#›</a:t>
            </a:fld>
            <a:endParaRPr lang="en-US" dirty="0"/>
          </a:p>
        </p:txBody>
      </p:sp>
      <p:sp>
        <p:nvSpPr>
          <p:cNvPr id="7" name="Rectangle 6">
            <a:extLst>
              <a:ext uri="{FF2B5EF4-FFF2-40B4-BE49-F238E27FC236}">
                <a16:creationId xmlns:a16="http://schemas.microsoft.com/office/drawing/2014/main" id="{544EAEA7-FB5E-49D2-9EF3-B6045676C10D}"/>
              </a:ext>
            </a:extLst>
          </p:cNvPr>
          <p:cNvSpPr/>
          <p:nvPr userDrawn="1"/>
        </p:nvSpPr>
        <p:spPr>
          <a:xfrm>
            <a:off x="5562601" y="0"/>
            <a:ext cx="666950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72E107-D557-45A7-8386-8FC2E4C34CA0}"/>
              </a:ext>
            </a:extLst>
          </p:cNvPr>
          <p:cNvSpPr/>
          <p:nvPr userDrawn="1"/>
        </p:nvSpPr>
        <p:spPr>
          <a:xfrm>
            <a:off x="5095028" y="0"/>
            <a:ext cx="501477" cy="6858000"/>
          </a:xfrm>
          <a:prstGeom prst="rect">
            <a:avLst/>
          </a:prstGeom>
          <a:solidFill>
            <a:srgbClr val="D82F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33448F9-A958-4374-A18F-2D8EE6FF363B}"/>
              </a:ext>
            </a:extLst>
          </p:cNvPr>
          <p:cNvSpPr>
            <a:spLocks noGrp="1"/>
          </p:cNvSpPr>
          <p:nvPr>
            <p:ph type="title"/>
          </p:nvPr>
        </p:nvSpPr>
        <p:spPr>
          <a:xfrm>
            <a:off x="5871411" y="365125"/>
            <a:ext cx="5727032" cy="1325563"/>
          </a:xfrm>
        </p:spPr>
        <p:txBody>
          <a:bodyPr/>
          <a:lstStyle>
            <a:lvl1pPr>
              <a:defRPr>
                <a:solidFill>
                  <a:schemeClr val="tx1"/>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A10186BA-F6DC-46B5-97DA-1D75DDD80A93}"/>
              </a:ext>
            </a:extLst>
          </p:cNvPr>
          <p:cNvSpPr>
            <a:spLocks noGrp="1"/>
          </p:cNvSpPr>
          <p:nvPr>
            <p:ph sz="half" idx="1"/>
          </p:nvPr>
        </p:nvSpPr>
        <p:spPr>
          <a:xfrm>
            <a:off x="5871411" y="1825625"/>
            <a:ext cx="5727032"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7923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C2D5965-B632-4D30-A1E8-948872497B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930232" y="4701057"/>
            <a:ext cx="2423160" cy="2210792"/>
          </a:xfrm>
          <a:prstGeom prst="rect">
            <a:avLst/>
          </a:prstGeom>
        </p:spPr>
      </p:pic>
      <p:pic>
        <p:nvPicPr>
          <p:cNvPr id="11" name="Picture 10">
            <a:extLst>
              <a:ext uri="{FF2B5EF4-FFF2-40B4-BE49-F238E27FC236}">
                <a16:creationId xmlns:a16="http://schemas.microsoft.com/office/drawing/2014/main" id="{829AFBEF-84DF-4371-B4F3-184BFE3068A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444356" y="4701057"/>
            <a:ext cx="2423160" cy="2210792"/>
          </a:xfrm>
          <a:prstGeom prst="rect">
            <a:avLst/>
          </a:prstGeom>
        </p:spPr>
      </p:pic>
      <p:pic>
        <p:nvPicPr>
          <p:cNvPr id="13" name="Picture 12">
            <a:extLst>
              <a:ext uri="{FF2B5EF4-FFF2-40B4-BE49-F238E27FC236}">
                <a16:creationId xmlns:a16="http://schemas.microsoft.com/office/drawing/2014/main" id="{7BDCE22C-6E53-4A35-A712-A148375EF510}"/>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958479" y="4701057"/>
            <a:ext cx="2423160" cy="2210792"/>
          </a:xfrm>
          <a:prstGeom prst="rect">
            <a:avLst/>
          </a:prstGeom>
        </p:spPr>
      </p:pic>
      <p:pic>
        <p:nvPicPr>
          <p:cNvPr id="15" name="Picture 14">
            <a:extLst>
              <a:ext uri="{FF2B5EF4-FFF2-40B4-BE49-F238E27FC236}">
                <a16:creationId xmlns:a16="http://schemas.microsoft.com/office/drawing/2014/main" id="{2F242980-CE36-485B-A35A-22A080CD855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2472602" y="4701057"/>
            <a:ext cx="2423160" cy="2210792"/>
          </a:xfrm>
          <a:prstGeom prst="rect">
            <a:avLst/>
          </a:prstGeom>
        </p:spPr>
      </p:pic>
      <p:pic>
        <p:nvPicPr>
          <p:cNvPr id="16" name="Picture 15">
            <a:extLst>
              <a:ext uri="{FF2B5EF4-FFF2-40B4-BE49-F238E27FC236}">
                <a16:creationId xmlns:a16="http://schemas.microsoft.com/office/drawing/2014/main" id="{C93739C8-DAB3-4DDE-85E9-F03834F35C18}"/>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13275" y="4701057"/>
            <a:ext cx="2423160" cy="2210792"/>
          </a:xfrm>
          <a:prstGeom prst="rect">
            <a:avLst/>
          </a:prstGeom>
        </p:spPr>
      </p:pic>
      <p:sp>
        <p:nvSpPr>
          <p:cNvPr id="17" name="Rectangle 16">
            <a:extLst>
              <a:ext uri="{FF2B5EF4-FFF2-40B4-BE49-F238E27FC236}">
                <a16:creationId xmlns:a16="http://schemas.microsoft.com/office/drawing/2014/main" id="{89F74289-582A-44DF-BE97-85701444F868}"/>
              </a:ext>
            </a:extLst>
          </p:cNvPr>
          <p:cNvSpPr/>
          <p:nvPr userDrawn="1"/>
        </p:nvSpPr>
        <p:spPr>
          <a:xfrm>
            <a:off x="0" y="0"/>
            <a:ext cx="12192000" cy="474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22DAFC5-A290-44D3-B93F-4289701B13BC}"/>
              </a:ext>
            </a:extLst>
          </p:cNvPr>
          <p:cNvSpPr/>
          <p:nvPr userDrawn="1"/>
        </p:nvSpPr>
        <p:spPr>
          <a:xfrm rot="5400000">
            <a:off x="6037539" y="-1686351"/>
            <a:ext cx="269556" cy="12754283"/>
          </a:xfrm>
          <a:prstGeom prst="rect">
            <a:avLst/>
          </a:prstGeom>
          <a:solidFill>
            <a:srgbClr val="D82F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F54619B6-35A8-48B2-8B78-75234AC6F754}"/>
              </a:ext>
            </a:extLst>
          </p:cNvPr>
          <p:cNvSpPr>
            <a:spLocks noGrp="1"/>
          </p:cNvSpPr>
          <p:nvPr>
            <p:ph type="sldNum" sz="quarter" idx="12"/>
          </p:nvPr>
        </p:nvSpPr>
        <p:spPr/>
        <p:txBody>
          <a:bodyPr/>
          <a:lstStyle/>
          <a:p>
            <a:fld id="{9D2C5005-2976-451E-BE76-64A18E26E1CD}" type="slidenum">
              <a:rPr lang="en-US" smtClean="0"/>
              <a:t>‹#›</a:t>
            </a:fld>
            <a:endParaRPr lang="en-US" dirty="0"/>
          </a:p>
        </p:txBody>
      </p:sp>
      <p:sp>
        <p:nvSpPr>
          <p:cNvPr id="12" name="Title 1">
            <a:extLst>
              <a:ext uri="{FF2B5EF4-FFF2-40B4-BE49-F238E27FC236}">
                <a16:creationId xmlns:a16="http://schemas.microsoft.com/office/drawing/2014/main" id="{B33448F9-A958-4374-A18F-2D8EE6FF363B}"/>
              </a:ext>
            </a:extLst>
          </p:cNvPr>
          <p:cNvSpPr>
            <a:spLocks noGrp="1"/>
          </p:cNvSpPr>
          <p:nvPr>
            <p:ph type="title"/>
          </p:nvPr>
        </p:nvSpPr>
        <p:spPr>
          <a:xfrm>
            <a:off x="841248" y="365125"/>
            <a:ext cx="10651959" cy="1325563"/>
          </a:xfrm>
        </p:spPr>
        <p:txBody>
          <a:bodyPr/>
          <a:lstStyle>
            <a:lvl1pPr>
              <a:defRPr>
                <a:solidFill>
                  <a:schemeClr val="tx1"/>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A10186BA-F6DC-46B5-97DA-1D75DDD80A93}"/>
              </a:ext>
            </a:extLst>
          </p:cNvPr>
          <p:cNvSpPr>
            <a:spLocks noGrp="1"/>
          </p:cNvSpPr>
          <p:nvPr>
            <p:ph sz="half" idx="1"/>
          </p:nvPr>
        </p:nvSpPr>
        <p:spPr>
          <a:xfrm>
            <a:off x="841248" y="1820485"/>
            <a:ext cx="10651960" cy="24094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9780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AC4565-50E4-4720-B193-0E9CE3C529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2AFD509-D53E-454C-8C16-ACAD32B2F5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58D23C0-51D6-44F1-8F38-B27D1EB191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9ADE9-EDFE-40F8-8BCF-A45C435C837D}" type="datetimeFigureOut">
              <a:rPr lang="en-US" smtClean="0"/>
              <a:t>6/7/2024</a:t>
            </a:fld>
            <a:endParaRPr lang="en-US" dirty="0"/>
          </a:p>
        </p:txBody>
      </p:sp>
      <p:sp>
        <p:nvSpPr>
          <p:cNvPr id="5" name="Footer Placeholder 4">
            <a:extLst>
              <a:ext uri="{FF2B5EF4-FFF2-40B4-BE49-F238E27FC236}">
                <a16:creationId xmlns:a16="http://schemas.microsoft.com/office/drawing/2014/main" id="{521160A3-28ED-4DBC-8441-93F51A5D95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11E467D-EF85-4EA4-9026-0B05908541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C5005-2976-451E-BE76-64A18E26E1CD}" type="slidenum">
              <a:rPr lang="en-US" smtClean="0"/>
              <a:t>‹#›</a:t>
            </a:fld>
            <a:endParaRPr lang="en-US" dirty="0"/>
          </a:p>
        </p:txBody>
      </p:sp>
    </p:spTree>
    <p:extLst>
      <p:ext uri="{BB962C8B-B14F-4D97-AF65-F5344CB8AC3E}">
        <p14:creationId xmlns:p14="http://schemas.microsoft.com/office/powerpoint/2010/main" val="330037074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61" r:id="rId7"/>
    <p:sldLayoutId id="2147483662" r:id="rId8"/>
    <p:sldLayoutId id="2147483663" r:id="rId9"/>
    <p:sldLayoutId id="2147483654" r:id="rId10"/>
    <p:sldLayoutId id="2147483655" r:id="rId11"/>
    <p:sldLayoutId id="2147483656" r:id="rId12"/>
    <p:sldLayoutId id="2147483657" r:id="rId13"/>
    <p:sldLayoutId id="2147483658" r:id="rId14"/>
    <p:sldLayoutId id="2147483659" r:id="rId15"/>
    <p:sldLayoutId id="2147483664" r:id="rId16"/>
  </p:sldLayoutIdLst>
  <p:txStyles>
    <p:titleStyle>
      <a:lvl1pPr algn="l" defTabSz="914400" rtl="0" eaLnBrk="1" latinLnBrk="0" hangingPunct="1">
        <a:lnSpc>
          <a:spcPct val="90000"/>
        </a:lnSpc>
        <a:spcBef>
          <a:spcPct val="0"/>
        </a:spcBef>
        <a:buNone/>
        <a:defRPr sz="4400" kern="1200">
          <a:solidFill>
            <a:srgbClr val="1F4383"/>
          </a:solidFill>
          <a:latin typeface="Arial Black" panose="020B0A040201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1F438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F4383"/>
        </a:buClr>
        <a:buFont typeface="Arial" panose="020B0604020202020204" pitchFamily="34" charset="0"/>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F4383"/>
        </a:buClr>
        <a:buFont typeface="Symbol" panose="05050102010706020507" pitchFamily="18" charset="2"/>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3F6FF"/>
        </a:solidFill>
        <a:effectLst/>
      </p:bgPr>
    </p:bg>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BD5888AE-3374-45B7-98BE-F81CFE851D2E}"/>
              </a:ext>
            </a:extLst>
          </p:cNvPr>
          <p:cNvSpPr/>
          <p:nvPr/>
        </p:nvSpPr>
        <p:spPr>
          <a:xfrm rot="5400000">
            <a:off x="0" y="-1130301"/>
            <a:ext cx="7988300" cy="7988301"/>
          </a:xfrm>
          <a:prstGeom prst="rtTriangle">
            <a:avLst/>
          </a:prstGeom>
          <a:gradFill flip="none" rotWithShape="1">
            <a:gsLst>
              <a:gs pos="0">
                <a:schemeClr val="bg1"/>
              </a:gs>
              <a:gs pos="30000">
                <a:schemeClr val="bg1"/>
              </a:gs>
              <a:gs pos="50000">
                <a:srgbClr val="F3F6FF">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45C79974-C843-40E0-B9B3-E8562DB070E0}"/>
              </a:ext>
            </a:extLst>
          </p:cNvPr>
          <p:cNvSpPr/>
          <p:nvPr/>
        </p:nvSpPr>
        <p:spPr>
          <a:xfrm rot="5400000" flipH="1" flipV="1">
            <a:off x="0" y="-1130302"/>
            <a:ext cx="7988300" cy="7988301"/>
          </a:xfrm>
          <a:prstGeom prst="rtTriangle">
            <a:avLst/>
          </a:prstGeom>
          <a:gradFill flip="none" rotWithShape="1">
            <a:gsLst>
              <a:gs pos="0">
                <a:srgbClr val="DEE7F2"/>
              </a:gs>
              <a:gs pos="35000">
                <a:srgbClr val="DEE7F2"/>
              </a:gs>
              <a:gs pos="50000">
                <a:srgbClr val="F3F6FF">
                  <a:alpha val="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01F06BFF-C333-406A-BC39-C9E9F50638CA}"/>
              </a:ext>
            </a:extLst>
          </p:cNvPr>
          <p:cNvSpPr/>
          <p:nvPr userDrawn="1"/>
        </p:nvSpPr>
        <p:spPr>
          <a:xfrm rot="16200000">
            <a:off x="6872514" y="2275113"/>
            <a:ext cx="5319485" cy="5319487"/>
          </a:xfrm>
          <a:prstGeom prst="rtTriangle">
            <a:avLst/>
          </a:prstGeom>
          <a:gradFill flip="none" rotWithShape="1">
            <a:gsLst>
              <a:gs pos="0">
                <a:schemeClr val="bg1">
                  <a:alpha val="50000"/>
                </a:schemeClr>
              </a:gs>
              <a:gs pos="30000">
                <a:schemeClr val="bg1">
                  <a:alpha val="50000"/>
                </a:schemeClr>
              </a:gs>
              <a:gs pos="50000">
                <a:srgbClr val="F3F6FF">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B1F56727-8AF5-44C0-984D-F15675D3C330}"/>
              </a:ext>
            </a:extLst>
          </p:cNvPr>
          <p:cNvSpPr/>
          <p:nvPr userDrawn="1"/>
        </p:nvSpPr>
        <p:spPr>
          <a:xfrm rot="16200000" flipH="1" flipV="1">
            <a:off x="0" y="1"/>
            <a:ext cx="1352157" cy="1352157"/>
          </a:xfrm>
          <a:prstGeom prst="rtTriangle">
            <a:avLst/>
          </a:prstGeom>
          <a:gradFill flip="none" rotWithShape="1">
            <a:gsLst>
              <a:gs pos="0">
                <a:srgbClr val="DEE7F2">
                  <a:alpha val="50000"/>
                </a:srgbClr>
              </a:gs>
              <a:gs pos="30000">
                <a:srgbClr val="DEE7F2">
                  <a:alpha val="50000"/>
                </a:srgbClr>
              </a:gs>
              <a:gs pos="50000">
                <a:srgbClr val="F3F6FF">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54A09B5-246D-416A-A271-7EFA6C883619}"/>
              </a:ext>
            </a:extLst>
          </p:cNvPr>
          <p:cNvSpPr txBox="1"/>
          <p:nvPr userDrawn="1"/>
        </p:nvSpPr>
        <p:spPr>
          <a:xfrm>
            <a:off x="0" y="853307"/>
            <a:ext cx="874713" cy="307777"/>
          </a:xfrm>
          <a:prstGeom prst="rect">
            <a:avLst/>
          </a:prstGeom>
          <a:noFill/>
        </p:spPr>
        <p:txBody>
          <a:bodyPr wrap="square" rtlCol="0">
            <a:spAutoFit/>
          </a:bodyPr>
          <a:lstStyle/>
          <a:p>
            <a:pPr algn="ctr"/>
            <a:r>
              <a:rPr lang="en-US" sz="1400" dirty="0">
                <a:solidFill>
                  <a:srgbClr val="333A41"/>
                </a:solidFill>
              </a:rPr>
              <a:t>0</a:t>
            </a:r>
            <a:fld id="{260E2A6B-A809-4840-BF14-8648BC0BDF87}" type="slidenum">
              <a:rPr lang="id-ID" sz="1400" smtClean="0">
                <a:solidFill>
                  <a:srgbClr val="333A41"/>
                </a:solidFill>
              </a:rPr>
              <a:pPr algn="ctr"/>
              <a:t>‹#›</a:t>
            </a:fld>
            <a:endParaRPr lang="id-ID" sz="1400" dirty="0">
              <a:solidFill>
                <a:srgbClr val="333A41"/>
              </a:solidFill>
            </a:endParaRPr>
          </a:p>
        </p:txBody>
      </p:sp>
      <p:sp>
        <p:nvSpPr>
          <p:cNvPr id="17" name="Oval 16">
            <a:extLst>
              <a:ext uri="{FF2B5EF4-FFF2-40B4-BE49-F238E27FC236}">
                <a16:creationId xmlns:a16="http://schemas.microsoft.com/office/drawing/2014/main" id="{D287B2D1-EEC8-4091-88DD-F7281DE811A2}"/>
              </a:ext>
            </a:extLst>
          </p:cNvPr>
          <p:cNvSpPr/>
          <p:nvPr userDrawn="1"/>
        </p:nvSpPr>
        <p:spPr>
          <a:xfrm>
            <a:off x="409020" y="1161084"/>
            <a:ext cx="56673" cy="56673"/>
          </a:xfrm>
          <a:prstGeom prst="ellipse">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67338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1+#ppt_w/2"/>
                                          </p:val>
                                        </p:tav>
                                        <p:tav tm="100000">
                                          <p:val>
                                            <p:strVal val="#ppt_x"/>
                                          </p:val>
                                        </p:tav>
                                      </p:tavLst>
                                    </p:anim>
                                    <p:anim calcmode="lin" valueType="num">
                                      <p:cBhvr additive="base">
                                        <p:cTn id="16" dur="10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2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0-#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3CDEBA-5AC8-6035-275B-1E38C2EDE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70F0396-EDFB-79F0-037D-C11070557EC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12E0A2D-3623-162B-FB08-727A0E2E39E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29B994-8060-44FE-A89C-02640B68384E}" type="datetimeFigureOut">
              <a:rPr lang="en-US" smtClean="0"/>
              <a:t>6/7/2024</a:t>
            </a:fld>
            <a:endParaRPr lang="en-US"/>
          </a:p>
        </p:txBody>
      </p:sp>
      <p:sp>
        <p:nvSpPr>
          <p:cNvPr id="5" name="Footer Placeholder 4">
            <a:extLst>
              <a:ext uri="{FF2B5EF4-FFF2-40B4-BE49-F238E27FC236}">
                <a16:creationId xmlns:a16="http://schemas.microsoft.com/office/drawing/2014/main" id="{42C2FC2E-19B5-65B5-67C5-B541191BD0A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1671CB-988B-217E-411E-DCC03CFDC33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5D1AE-B75F-47D9-ADB7-B3ACB5597496}" type="slidenum">
              <a:rPr lang="en-US" smtClean="0"/>
              <a:t>‹#›</a:t>
            </a:fld>
            <a:endParaRPr lang="en-US"/>
          </a:p>
        </p:txBody>
      </p:sp>
    </p:spTree>
    <p:extLst>
      <p:ext uri="{BB962C8B-B14F-4D97-AF65-F5344CB8AC3E}">
        <p14:creationId xmlns:p14="http://schemas.microsoft.com/office/powerpoint/2010/main" val="6327969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txStyles>
    <p:titleStyle>
      <a:lvl1pPr algn="l" defTabSz="914377" rtl="0" eaLnBrk="1" latinLnBrk="0" hangingPunct="1">
        <a:lnSpc>
          <a:spcPct val="90000"/>
        </a:lnSpc>
        <a:spcBef>
          <a:spcPct val="0"/>
        </a:spcBef>
        <a:buNone/>
        <a:defRPr sz="4400" b="1" kern="1200">
          <a:solidFill>
            <a:schemeClr val="tx1"/>
          </a:solidFill>
          <a:latin typeface="Segoe UI" panose="020B0502040204020203" pitchFamily="34" charset="0"/>
          <a:ea typeface="+mj-ea"/>
          <a:cs typeface="Segoe UI" panose="020B0502040204020203"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tm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hdr.maps.arcgis.com/apps/webappviewer/index.html?id=8116929137d54ff19f43bf97ca947f5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fdot.maps.arcgis.com/apps/webappviewer/index.html?id=ed2f6a1b3b7d466b8eff8b7b91e73b6c"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hdr.maps.arcgis.com/apps/webappviewer/index.html?id=965dac90b733474682cd3da5c986ba3d"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rd with a circular design&#10;&#10;Description automatically generated">
            <a:extLst>
              <a:ext uri="{FF2B5EF4-FFF2-40B4-BE49-F238E27FC236}">
                <a16:creationId xmlns:a16="http://schemas.microsoft.com/office/drawing/2014/main" id="{6C036969-965B-4D6F-5931-72E4AEF531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78"/>
            <a:ext cx="12192000" cy="6858000"/>
          </a:xfrm>
          <a:prstGeom prst="rect">
            <a:avLst/>
          </a:prstGeom>
        </p:spPr>
      </p:pic>
      <p:sp>
        <p:nvSpPr>
          <p:cNvPr id="6" name="TextBox 5">
            <a:extLst>
              <a:ext uri="{FF2B5EF4-FFF2-40B4-BE49-F238E27FC236}">
                <a16:creationId xmlns:a16="http://schemas.microsoft.com/office/drawing/2014/main" id="{2D1192F5-0892-ED0A-9B0A-457498B879B4}"/>
              </a:ext>
            </a:extLst>
          </p:cNvPr>
          <p:cNvSpPr txBox="1"/>
          <p:nvPr/>
        </p:nvSpPr>
        <p:spPr>
          <a:xfrm>
            <a:off x="4876138" y="1783282"/>
            <a:ext cx="6279542" cy="2123658"/>
          </a:xfrm>
          <a:prstGeom prst="rect">
            <a:avLst/>
          </a:prstGeom>
          <a:noFill/>
        </p:spPr>
        <p:txBody>
          <a:bodyPr wrap="square">
            <a:spAutoFit/>
          </a:bodyPr>
          <a:lstStyle/>
          <a:p>
            <a:r>
              <a:rPr lang="en-US" sz="4300" b="1" dirty="0">
                <a:solidFill>
                  <a:schemeClr val="tx2">
                    <a:lumMod val="75000"/>
                  </a:schemeClr>
                </a:solidFill>
                <a:latin typeface="Arial" panose="020B0604020202020204" pitchFamily="34" charset="0"/>
                <a:cs typeface="Arial" panose="020B0604020202020204" pitchFamily="34" charset="0"/>
              </a:rPr>
              <a:t>FDOT Freight Mobility Initiatives in </a:t>
            </a:r>
            <a:br>
              <a:rPr lang="en-US" sz="4300" b="1" dirty="0">
                <a:solidFill>
                  <a:schemeClr val="tx2">
                    <a:lumMod val="75000"/>
                  </a:schemeClr>
                </a:solidFill>
                <a:latin typeface="Arial" panose="020B0604020202020204" pitchFamily="34" charset="0"/>
                <a:cs typeface="Arial" panose="020B0604020202020204" pitchFamily="34" charset="0"/>
              </a:rPr>
            </a:br>
            <a:r>
              <a:rPr lang="en-US" sz="4300" b="1" dirty="0">
                <a:solidFill>
                  <a:schemeClr val="tx2">
                    <a:lumMod val="75000"/>
                  </a:schemeClr>
                </a:solidFill>
                <a:latin typeface="Arial" panose="020B0604020202020204" pitchFamily="34" charset="0"/>
                <a:cs typeface="Arial" panose="020B0604020202020204" pitchFamily="34" charset="0"/>
              </a:rPr>
              <a:t>Miami-Dade County</a:t>
            </a:r>
          </a:p>
        </p:txBody>
      </p:sp>
      <p:sp>
        <p:nvSpPr>
          <p:cNvPr id="7" name="Subtitle 2">
            <a:extLst>
              <a:ext uri="{FF2B5EF4-FFF2-40B4-BE49-F238E27FC236}">
                <a16:creationId xmlns:a16="http://schemas.microsoft.com/office/drawing/2014/main" id="{6E07E3A6-85D9-D2A2-AB08-907C201BBC85}"/>
              </a:ext>
            </a:extLst>
          </p:cNvPr>
          <p:cNvSpPr txBox="1">
            <a:spLocks/>
          </p:cNvSpPr>
          <p:nvPr/>
        </p:nvSpPr>
        <p:spPr>
          <a:xfrm>
            <a:off x="4792873" y="5006645"/>
            <a:ext cx="4203031" cy="104273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1F4383"/>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1F4383"/>
              </a:buClr>
              <a:buFont typeface="Arial" panose="020B0604020202020204" pitchFamily="34" charset="0"/>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i="1"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1F4383"/>
              </a:buClr>
              <a:buFont typeface="Symbol" panose="05050102010706020507" pitchFamily="18" charset="2"/>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2">
                    <a:lumMod val="75000"/>
                  </a:schemeClr>
                </a:solidFill>
              </a:rPr>
              <a:t>Daniel Lameck &amp; </a:t>
            </a:r>
          </a:p>
          <a:p>
            <a:r>
              <a:rPr lang="en-US" sz="2400" dirty="0">
                <a:solidFill>
                  <a:schemeClr val="tx2">
                    <a:lumMod val="75000"/>
                  </a:schemeClr>
                </a:solidFill>
              </a:rPr>
              <a:t>Armando Moscoso</a:t>
            </a:r>
          </a:p>
        </p:txBody>
      </p:sp>
    </p:spTree>
    <p:extLst>
      <p:ext uri="{BB962C8B-B14F-4D97-AF65-F5344CB8AC3E}">
        <p14:creationId xmlns:p14="http://schemas.microsoft.com/office/powerpoint/2010/main" val="214228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Roboto Black" panose="02000000000000000000" pitchFamily="2" charset="0"/>
                <a:ea typeface="Roboto Black" panose="02000000000000000000" pitchFamily="2" charset="0"/>
              </a:rPr>
              <a:t>THE TRUCK PARKING CHALLENGE</a:t>
            </a:r>
            <a:endParaRPr lang="en-US" dirty="0"/>
          </a:p>
        </p:txBody>
      </p:sp>
      <p:pic>
        <p:nvPicPr>
          <p:cNvPr id="5" name="Content Placeholder 4">
            <a:extLst>
              <a:ext uri="{FF2B5EF4-FFF2-40B4-BE49-F238E27FC236}">
                <a16:creationId xmlns:a16="http://schemas.microsoft.com/office/drawing/2014/main" id="{3B2F0B88-DAFD-53B5-DCA7-C1DCFFF1DF30}"/>
              </a:ext>
            </a:extLst>
          </p:cNvPr>
          <p:cNvPicPr>
            <a:picLocks noGrp="1" noChangeAspect="1"/>
          </p:cNvPicPr>
          <p:nvPr>
            <p:ph idx="1"/>
          </p:nvPr>
        </p:nvPicPr>
        <p:blipFill>
          <a:blip r:embed="rId3"/>
          <a:stretch>
            <a:fillRect/>
          </a:stretch>
        </p:blipFill>
        <p:spPr>
          <a:xfrm>
            <a:off x="563657" y="1545080"/>
            <a:ext cx="3300772" cy="2503748"/>
          </a:xfrm>
          <a:prstGeom prst="rect">
            <a:avLst/>
          </a:prstGeom>
        </p:spPr>
      </p:pic>
      <p:sp>
        <p:nvSpPr>
          <p:cNvPr id="7" name="TextBox 6">
            <a:extLst>
              <a:ext uri="{FF2B5EF4-FFF2-40B4-BE49-F238E27FC236}">
                <a16:creationId xmlns:a16="http://schemas.microsoft.com/office/drawing/2014/main" id="{3C0153B8-668B-F0DB-199E-E22F34D8574C}"/>
              </a:ext>
            </a:extLst>
          </p:cNvPr>
          <p:cNvSpPr txBox="1"/>
          <p:nvPr/>
        </p:nvSpPr>
        <p:spPr>
          <a:xfrm>
            <a:off x="4346027" y="1371172"/>
            <a:ext cx="5864773"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383"/>
                </a:solidFill>
                <a:effectLst/>
                <a:uLnTx/>
                <a:uFillTx/>
                <a:latin typeface="Calibri" panose="020F0502020204030204" pitchFamily="34" charset="0"/>
                <a:ea typeface="+mn-ea"/>
                <a:cs typeface="Calibri" panose="020F0502020204030204" pitchFamily="34" charset="0"/>
              </a:rPr>
              <a:t>98% </a:t>
            </a:r>
            <a:r>
              <a:rPr kumimoji="0" lang="en-US" sz="2400" b="0" i="0" u="none" strike="noStrike" kern="1200" cap="none" spc="0" normalizeH="0" baseline="0" noProof="0" dirty="0">
                <a:ln>
                  <a:noFill/>
                </a:ln>
                <a:solidFill>
                  <a:srgbClr val="1F4383"/>
                </a:solidFill>
                <a:effectLst/>
                <a:uLnTx/>
                <a:uFillTx/>
                <a:latin typeface="Calibri Light" panose="020F0302020204030204" pitchFamily="34" charset="0"/>
                <a:ea typeface="+mn-ea"/>
                <a:cs typeface="Calibri Light" panose="020F0302020204030204" pitchFamily="34" charset="0"/>
              </a:rPr>
              <a:t>of truck drivers report problems finding safe parking, costing drivers more than </a:t>
            </a:r>
            <a:r>
              <a:rPr kumimoji="0" lang="en-US" sz="2400" b="1" i="0" u="none" strike="noStrike" kern="1200" cap="none" spc="0" normalizeH="0" baseline="0" noProof="0" dirty="0">
                <a:ln>
                  <a:noFill/>
                </a:ln>
                <a:solidFill>
                  <a:srgbClr val="1F4383"/>
                </a:solidFill>
                <a:effectLst/>
                <a:uLnTx/>
                <a:uFillTx/>
                <a:latin typeface="Calibri" panose="020F0502020204030204" pitchFamily="34" charset="0"/>
                <a:ea typeface="+mn-ea"/>
                <a:cs typeface="Calibri" panose="020F0502020204030204" pitchFamily="34" charset="0"/>
              </a:rPr>
              <a:t>56 minutes</a:t>
            </a:r>
            <a:r>
              <a:rPr kumimoji="0" lang="en-US" sz="2400" b="0" i="0" u="none" strike="noStrike" kern="1200" cap="none" spc="0" normalizeH="0" baseline="0" noProof="0" dirty="0">
                <a:ln>
                  <a:noFill/>
                </a:ln>
                <a:solidFill>
                  <a:srgbClr val="1F4383"/>
                </a:solidFill>
                <a:effectLst/>
                <a:uLnTx/>
                <a:uFillTx/>
                <a:latin typeface="Calibri Light" panose="020F0302020204030204" pitchFamily="34" charset="0"/>
                <a:ea typeface="+mn-ea"/>
                <a:cs typeface="Calibri Light" panose="020F0302020204030204" pitchFamily="34" charset="0"/>
              </a:rPr>
              <a:t> of drive time. That wasted time is estimated to cost drivers </a:t>
            </a:r>
            <a:r>
              <a:rPr kumimoji="0" lang="en-US" sz="2400" b="1" i="0" u="none" strike="noStrike" kern="1200" cap="none" spc="0" normalizeH="0" baseline="0" noProof="0" dirty="0">
                <a:ln>
                  <a:noFill/>
                </a:ln>
                <a:solidFill>
                  <a:srgbClr val="1F4383"/>
                </a:solidFill>
                <a:effectLst/>
                <a:uLnTx/>
                <a:uFillTx/>
                <a:latin typeface="Calibri" panose="020F0502020204030204" pitchFamily="34" charset="0"/>
                <a:ea typeface="+mn-ea"/>
                <a:cs typeface="Calibri" panose="020F0502020204030204" pitchFamily="34" charset="0"/>
              </a:rPr>
              <a:t>$5,500 </a:t>
            </a:r>
            <a:r>
              <a:rPr kumimoji="0" lang="en-US" sz="2400" b="0" i="0" u="none" strike="noStrike" kern="1200" cap="none" spc="0" normalizeH="0" baseline="0" noProof="0" dirty="0">
                <a:ln>
                  <a:noFill/>
                </a:ln>
                <a:solidFill>
                  <a:srgbClr val="1F4383"/>
                </a:solidFill>
                <a:effectLst/>
                <a:uLnTx/>
                <a:uFillTx/>
                <a:latin typeface="Calibri Light" panose="020F0302020204030204" pitchFamily="34" charset="0"/>
                <a:ea typeface="+mn-ea"/>
                <a:cs typeface="Calibri Light" panose="020F0302020204030204" pitchFamily="34" charset="0"/>
              </a:rPr>
              <a:t>per year – roughly a </a:t>
            </a:r>
            <a:r>
              <a:rPr kumimoji="0" lang="en-US" sz="2400" b="1" i="0" u="none" strike="noStrike" kern="1200" cap="none" spc="0" normalizeH="0" baseline="0" noProof="0" dirty="0">
                <a:ln>
                  <a:noFill/>
                </a:ln>
                <a:solidFill>
                  <a:srgbClr val="1F4383"/>
                </a:solidFill>
                <a:effectLst/>
                <a:uLnTx/>
                <a:uFillTx/>
                <a:latin typeface="Calibri" panose="020F0502020204030204" pitchFamily="34" charset="0"/>
                <a:ea typeface="+mn-ea"/>
                <a:cs typeface="Calibri" panose="020F0502020204030204" pitchFamily="34" charset="0"/>
              </a:rPr>
              <a:t>12%</a:t>
            </a:r>
            <a:r>
              <a:rPr kumimoji="0" lang="en-US" sz="2400" b="0" i="0" u="none" strike="noStrike" kern="1200" cap="none" spc="0" normalizeH="0" baseline="0" noProof="0" dirty="0">
                <a:ln>
                  <a:noFill/>
                </a:ln>
                <a:solidFill>
                  <a:srgbClr val="1F4383"/>
                </a:solidFill>
                <a:effectLst/>
                <a:uLnTx/>
                <a:uFillTx/>
                <a:latin typeface="Calibri Light" panose="020F0302020204030204" pitchFamily="34" charset="0"/>
                <a:ea typeface="+mn-ea"/>
                <a:cs typeface="Calibri Light" panose="020F0302020204030204" pitchFamily="34" charset="0"/>
              </a:rPr>
              <a:t> pay cut. (American Transportation Association and Owner Operator Independent Drivers Association)</a:t>
            </a:r>
          </a:p>
        </p:txBody>
      </p:sp>
      <p:pic>
        <p:nvPicPr>
          <p:cNvPr id="8" name="Content Placeholder 16">
            <a:extLst>
              <a:ext uri="{FF2B5EF4-FFF2-40B4-BE49-F238E27FC236}">
                <a16:creationId xmlns:a16="http://schemas.microsoft.com/office/drawing/2014/main" id="{AE6ACBAD-4F9B-F8B8-CA7F-DE7D45F5709D}"/>
              </a:ext>
            </a:extLst>
          </p:cNvPr>
          <p:cNvPicPr>
            <a:picLocks noChangeAspect="1"/>
          </p:cNvPicPr>
          <p:nvPr/>
        </p:nvPicPr>
        <p:blipFill rotWithShape="1">
          <a:blip r:embed="rId4"/>
          <a:srcRect l="1924" t="17820" r="6086" b="16804"/>
          <a:stretch/>
        </p:blipFill>
        <p:spPr>
          <a:xfrm>
            <a:off x="4172999" y="4125686"/>
            <a:ext cx="6902839" cy="1898683"/>
          </a:xfrm>
          <a:prstGeom prst="rect">
            <a:avLst/>
          </a:prstGeom>
        </p:spPr>
      </p:pic>
      <p:sp>
        <p:nvSpPr>
          <p:cNvPr id="10" name="TextBox 9">
            <a:extLst>
              <a:ext uri="{FF2B5EF4-FFF2-40B4-BE49-F238E27FC236}">
                <a16:creationId xmlns:a16="http://schemas.microsoft.com/office/drawing/2014/main" id="{B6C71BF2-6DE5-F314-C74F-5F1B4A93A6D5}"/>
              </a:ext>
            </a:extLst>
          </p:cNvPr>
          <p:cNvSpPr txBox="1"/>
          <p:nvPr/>
        </p:nvSpPr>
        <p:spPr>
          <a:xfrm>
            <a:off x="417429" y="4267085"/>
            <a:ext cx="3755571" cy="2308324"/>
          </a:xfrm>
          <a:prstGeom prst="rect">
            <a:avLst/>
          </a:prstGeom>
          <a:noFill/>
        </p:spPr>
        <p:txBody>
          <a:bodyPr wrap="square">
            <a:spAutoFit/>
          </a:bodyPr>
          <a:lstStyle/>
          <a:p>
            <a:r>
              <a:rPr kumimoji="0" lang="en-US" sz="2400" b="1" i="0" u="none" strike="noStrike" kern="1200" cap="none" spc="0" normalizeH="0" baseline="0" noProof="0" dirty="0">
                <a:ln>
                  <a:noFill/>
                </a:ln>
                <a:solidFill>
                  <a:srgbClr val="1F4383"/>
                </a:solidFill>
                <a:effectLst/>
                <a:uLnTx/>
                <a:uFillTx/>
                <a:latin typeface="Calibri" panose="020F0502020204030204" pitchFamily="34" charset="0"/>
                <a:ea typeface="+mn-ea"/>
                <a:cs typeface="Calibri" panose="020F0502020204030204" pitchFamily="34" charset="0"/>
              </a:rPr>
              <a:t>58% </a:t>
            </a:r>
            <a:r>
              <a:rPr kumimoji="0" lang="en-US" sz="2400" b="0" i="0" u="none" strike="noStrike" kern="1200" cap="none" spc="0" normalizeH="0" baseline="0" noProof="0" dirty="0">
                <a:ln>
                  <a:noFill/>
                </a:ln>
                <a:solidFill>
                  <a:srgbClr val="1F4383"/>
                </a:solidFill>
                <a:effectLst/>
                <a:uLnTx/>
                <a:uFillTx/>
                <a:latin typeface="Calibri Light" panose="020F0302020204030204" pitchFamily="34" charset="0"/>
                <a:ea typeface="+mn-ea"/>
                <a:cs typeface="Calibri Light" panose="020F0302020204030204" pitchFamily="34" charset="0"/>
              </a:rPr>
              <a:t>of drivers say they have parked in unauthorized places at least </a:t>
            </a:r>
            <a:r>
              <a:rPr kumimoji="0" lang="en-US" sz="2400" b="1" i="0" u="none" strike="noStrike" kern="1200" cap="none" spc="0" normalizeH="0" baseline="0" noProof="0" dirty="0">
                <a:ln>
                  <a:noFill/>
                </a:ln>
                <a:solidFill>
                  <a:srgbClr val="1F4383"/>
                </a:solidFill>
                <a:effectLst/>
                <a:uLnTx/>
                <a:uFillTx/>
                <a:latin typeface="Calibri" panose="020F0502020204030204" pitchFamily="34" charset="0"/>
                <a:ea typeface="+mn-ea"/>
                <a:cs typeface="Calibri" panose="020F0502020204030204" pitchFamily="34" charset="0"/>
              </a:rPr>
              <a:t>three</a:t>
            </a:r>
            <a:r>
              <a:rPr kumimoji="0" lang="en-US" sz="2400" b="0" i="0" u="none" strike="noStrike" kern="1200" cap="none" spc="0" normalizeH="0" baseline="0" noProof="0" dirty="0">
                <a:ln>
                  <a:noFill/>
                </a:ln>
                <a:solidFill>
                  <a:srgbClr val="1F4383"/>
                </a:solidFill>
                <a:effectLst/>
                <a:uLnTx/>
                <a:uFillTx/>
                <a:latin typeface="Calibri Light" panose="020F0302020204030204" pitchFamily="34" charset="0"/>
                <a:ea typeface="+mn-ea"/>
                <a:cs typeface="Calibri Light" panose="020F0302020204030204" pitchFamily="34" charset="0"/>
              </a:rPr>
              <a:t> times a week. (American Transportation Research Institute</a:t>
            </a:r>
            <a:endParaRPr lang="en-US" dirty="0"/>
          </a:p>
        </p:txBody>
      </p:sp>
    </p:spTree>
    <p:extLst>
      <p:ext uri="{BB962C8B-B14F-4D97-AF65-F5344CB8AC3E}">
        <p14:creationId xmlns:p14="http://schemas.microsoft.com/office/powerpoint/2010/main" val="2697245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7875"/>
          </a:xfrm>
        </p:spPr>
        <p:txBody>
          <a:bodyPr/>
          <a:lstStyle/>
          <a:p>
            <a:r>
              <a:rPr lang="en-US" dirty="0"/>
              <a:t>Truck Parking</a:t>
            </a:r>
          </a:p>
        </p:txBody>
      </p:sp>
      <p:sp>
        <p:nvSpPr>
          <p:cNvPr id="3" name="Content Placeholder 2"/>
          <p:cNvSpPr>
            <a:spLocks noGrp="1"/>
          </p:cNvSpPr>
          <p:nvPr>
            <p:ph idx="1"/>
          </p:nvPr>
        </p:nvSpPr>
        <p:spPr>
          <a:xfrm>
            <a:off x="272377" y="1321371"/>
            <a:ext cx="6444110" cy="4578686"/>
          </a:xfrm>
        </p:spPr>
        <p:txBody>
          <a:bodyPr>
            <a:normAutofit lnSpcReduction="10000"/>
          </a:body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ea typeface="Source Sans Pro" panose="020B0503030403020204" pitchFamily="34" charset="0"/>
              </a:rPr>
              <a:t>FDOT completed a Miami-Dade County Truck Parking supply and demand Master Plan in 2022. The objectives were: </a:t>
            </a:r>
            <a:endParaRPr kumimoji="0" lang="en-US" sz="1900" b="0" i="0" u="none" strike="noStrike" kern="1200" cap="none" spc="0" normalizeH="0" baseline="0" noProof="0" dirty="0">
              <a:ln>
                <a:noFill/>
              </a:ln>
              <a:solidFill>
                <a:srgbClr val="000000"/>
              </a:solidFill>
              <a:effectLst/>
              <a:uLnTx/>
              <a:uFillTx/>
              <a:ea typeface="Source Sans Pro" panose="020B0503030403020204" pitchFamily="34" charset="0"/>
            </a:endParaRP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00000"/>
                </a:solidFill>
                <a:effectLst/>
                <a:uLnTx/>
                <a:uFillTx/>
                <a:ea typeface="Source Sans Pro" panose="020B0503030403020204" pitchFamily="34" charset="0"/>
              </a:rPr>
              <a:t>Evaluated truck parking supply and needs for Miami-Dade County</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00000"/>
                </a:solidFill>
                <a:effectLst/>
                <a:uLnTx/>
                <a:uFillTx/>
                <a:ea typeface="Source Sans Pro" panose="020B0503030403020204" pitchFamily="34" charset="0"/>
              </a:rPr>
              <a:t>Focused on the regional, short-haul truck flows that drive parking demand in South Florida.</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00000"/>
                </a:solidFill>
                <a:effectLst/>
                <a:uLnTx/>
                <a:uFillTx/>
                <a:ea typeface="Source Sans Pro" panose="020B0503030403020204" pitchFamily="34" charset="0"/>
              </a:rPr>
              <a:t>Performed an inventory of existing legal and illegal truck parking supply within the County</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00000"/>
                </a:solidFill>
                <a:effectLst/>
                <a:uLnTx/>
                <a:uFillTx/>
                <a:ea typeface="Source Sans Pro" panose="020B0503030403020204" pitchFamily="34" charset="0"/>
              </a:rPr>
              <a:t>Forecasted truck parking demand for 2045</a:t>
            </a:r>
          </a:p>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srgbClr val="000000"/>
                </a:solidFill>
                <a:effectLst/>
                <a:uLnTx/>
                <a:uFillTx/>
                <a:ea typeface="Source Sans Pro" panose="020B0503030403020204" pitchFamily="34" charset="0"/>
              </a:rPr>
              <a:t>Coordinated with stakeholders to get support for parcel development</a:t>
            </a:r>
          </a:p>
          <a:p>
            <a:pPr marL="457200" indent="-457200">
              <a:buFont typeface="Arial" panose="020B0604020202020204" pitchFamily="34" charset="0"/>
              <a:buChar char="•"/>
            </a:pPr>
            <a:endParaRPr lang="en-US" sz="2533" dirty="0"/>
          </a:p>
        </p:txBody>
      </p:sp>
      <p:pic>
        <p:nvPicPr>
          <p:cNvPr id="5" name="Picture 4">
            <a:extLst>
              <a:ext uri="{FF2B5EF4-FFF2-40B4-BE49-F238E27FC236}">
                <a16:creationId xmlns:a16="http://schemas.microsoft.com/office/drawing/2014/main" id="{1216E7EF-2E4A-DC2D-A453-155B847E6AD8}"/>
              </a:ext>
            </a:extLst>
          </p:cNvPr>
          <p:cNvPicPr>
            <a:picLocks noChangeAspect="1"/>
          </p:cNvPicPr>
          <p:nvPr/>
        </p:nvPicPr>
        <p:blipFill>
          <a:blip r:embed="rId3"/>
          <a:stretch>
            <a:fillRect/>
          </a:stretch>
        </p:blipFill>
        <p:spPr>
          <a:xfrm>
            <a:off x="6607629" y="1126602"/>
            <a:ext cx="5187474" cy="4294484"/>
          </a:xfrm>
          <a:prstGeom prst="rect">
            <a:avLst/>
          </a:prstGeom>
        </p:spPr>
      </p:pic>
    </p:spTree>
    <p:extLst>
      <p:ext uri="{BB962C8B-B14F-4D97-AF65-F5344CB8AC3E}">
        <p14:creationId xmlns:p14="http://schemas.microsoft.com/office/powerpoint/2010/main" val="2738909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Truck Parking</a:t>
            </a:r>
          </a:p>
        </p:txBody>
      </p:sp>
      <p:sp>
        <p:nvSpPr>
          <p:cNvPr id="3" name="Content Placeholder 2"/>
          <p:cNvSpPr>
            <a:spLocks noGrp="1"/>
          </p:cNvSpPr>
          <p:nvPr>
            <p:ph idx="1"/>
          </p:nvPr>
        </p:nvSpPr>
        <p:spPr>
          <a:xfrm>
            <a:off x="135444" y="1569860"/>
            <a:ext cx="6983813" cy="3958201"/>
          </a:xfrm>
        </p:spPr>
        <p:txBody>
          <a:bodyPr>
            <a:normAutofit fontScale="92500"/>
          </a:bodyPr>
          <a:lstStyle/>
          <a:p>
            <a:r>
              <a:rPr lang="en-US" sz="3200" dirty="0"/>
              <a:t>Challenges</a:t>
            </a:r>
          </a:p>
          <a:p>
            <a:pPr lvl="1"/>
            <a:r>
              <a:rPr lang="en-US" sz="2000" dirty="0"/>
              <a:t>Increased use of industrial lands for development of distribution centers –less remaining for truck parking</a:t>
            </a:r>
          </a:p>
          <a:p>
            <a:pPr lvl="1"/>
            <a:r>
              <a:rPr lang="en-US" sz="2000" dirty="0"/>
              <a:t>Increasing Land values limit truck parking development</a:t>
            </a:r>
          </a:p>
          <a:p>
            <a:pPr lvl="1"/>
            <a:r>
              <a:rPr lang="en-US" sz="2000" dirty="0"/>
              <a:t>Overflow of truck parking from busy industrial facilities results in unauthorized parking</a:t>
            </a:r>
          </a:p>
          <a:p>
            <a:endParaRPr lang="en-US" sz="2400" dirty="0"/>
          </a:p>
          <a:p>
            <a:r>
              <a:rPr lang="en-US" sz="3200" dirty="0"/>
              <a:t>Opportunities</a:t>
            </a:r>
          </a:p>
          <a:p>
            <a:pPr lvl="1"/>
            <a:r>
              <a:rPr lang="en-US" sz="2000" dirty="0"/>
              <a:t>County designated lands outside UDB</a:t>
            </a:r>
          </a:p>
          <a:p>
            <a:pPr lvl="1"/>
            <a:r>
              <a:rPr lang="en-US" sz="2000" dirty="0"/>
              <a:t>Shared use truck parking</a:t>
            </a:r>
          </a:p>
          <a:p>
            <a:pPr lvl="1"/>
            <a:r>
              <a:rPr lang="en-US" sz="2000" dirty="0"/>
              <a:t>Real-time Truck Parking Availability Systems  </a:t>
            </a:r>
          </a:p>
          <a:p>
            <a:endParaRPr lang="en-US" sz="2533" dirty="0"/>
          </a:p>
        </p:txBody>
      </p:sp>
      <p:pic>
        <p:nvPicPr>
          <p:cNvPr id="5" name="Picture 4">
            <a:extLst>
              <a:ext uri="{FF2B5EF4-FFF2-40B4-BE49-F238E27FC236}">
                <a16:creationId xmlns:a16="http://schemas.microsoft.com/office/drawing/2014/main" id="{0204C421-64F8-016F-0997-AB79DEADA60C}"/>
              </a:ext>
            </a:extLst>
          </p:cNvPr>
          <p:cNvPicPr>
            <a:picLocks noChangeAspect="1"/>
          </p:cNvPicPr>
          <p:nvPr/>
        </p:nvPicPr>
        <p:blipFill>
          <a:blip r:embed="rId3"/>
          <a:stretch>
            <a:fillRect/>
          </a:stretch>
        </p:blipFill>
        <p:spPr>
          <a:xfrm>
            <a:off x="6955838" y="1573080"/>
            <a:ext cx="5100718" cy="4024412"/>
          </a:xfrm>
          <a:prstGeom prst="rect">
            <a:avLst/>
          </a:prstGeom>
        </p:spPr>
      </p:pic>
    </p:spTree>
    <p:extLst>
      <p:ext uri="{BB962C8B-B14F-4D97-AF65-F5344CB8AC3E}">
        <p14:creationId xmlns:p14="http://schemas.microsoft.com/office/powerpoint/2010/main" val="1125351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2" descr="Waspy's Offers Free Truck Parking - Waspy's Truck Stop">
            <a:extLst>
              <a:ext uri="{FF2B5EF4-FFF2-40B4-BE49-F238E27FC236}">
                <a16:creationId xmlns:a16="http://schemas.microsoft.com/office/drawing/2014/main" id="{AD6FC651-2C8D-FC66-9145-20673AC8CE4B}"/>
              </a:ext>
            </a:extLst>
          </p:cNvPr>
          <p:cNvPicPr>
            <a:picLocks noChangeAspect="1" noChangeArrowheads="1"/>
          </p:cNvPicPr>
          <p:nvPr/>
        </p:nvPicPr>
        <p:blipFill rotWithShape="1">
          <a:blip r:embed="rId3" cstate="print">
            <a:duotone>
              <a:prstClr val="black"/>
              <a:schemeClr val="tx2">
                <a:tint val="45000"/>
                <a:satMod val="400000"/>
              </a:schemeClr>
            </a:duotone>
            <a:alphaModFix amt="25000"/>
            <a:extLst>
              <a:ext uri="{28A0092B-C50C-407E-A947-70E740481C1C}">
                <a14:useLocalDpi xmlns:a14="http://schemas.microsoft.com/office/drawing/2010/main" val="0"/>
              </a:ext>
            </a:extLst>
          </a:blip>
          <a:srcRect t="23043" b="1038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365125"/>
            <a:ext cx="10515600" cy="1325563"/>
          </a:xfrm>
        </p:spPr>
        <p:txBody>
          <a:bodyPr>
            <a:normAutofit/>
          </a:bodyPr>
          <a:lstStyle/>
          <a:p>
            <a:r>
              <a:rPr lang="en-US" dirty="0"/>
              <a:t>Truck Parking</a:t>
            </a:r>
          </a:p>
        </p:txBody>
      </p:sp>
      <p:sp>
        <p:nvSpPr>
          <p:cNvPr id="3" name="Content Placeholder 2"/>
          <p:cNvSpPr>
            <a:spLocks noGrp="1"/>
          </p:cNvSpPr>
          <p:nvPr>
            <p:ph idx="1"/>
          </p:nvPr>
        </p:nvSpPr>
        <p:spPr>
          <a:xfrm>
            <a:off x="838200" y="1825625"/>
            <a:ext cx="10515600" cy="4351338"/>
          </a:xfrm>
        </p:spPr>
        <p:txBody>
          <a:bodyPr>
            <a:normAutofit/>
          </a:bodyPr>
          <a:lstStyle/>
          <a:p>
            <a:pPr marL="228594" marR="0" lvl="0" indent="-228594" defTabSz="914377" rtl="0" eaLnBrk="1" fontAlgn="auto" latinLnBrk="0" hangingPunct="1">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Segoe UI" panose="020B0502040204020203" pitchFamily="34" charset="0"/>
                <a:ea typeface="Source Sans Pro" panose="020B0503030403020204" pitchFamily="34" charset="0"/>
                <a:cs typeface="Segoe UI" panose="020B0502040204020203" pitchFamily="34" charset="0"/>
              </a:rPr>
              <a:t>District Six </a:t>
            </a:r>
            <a:r>
              <a:rPr lang="en-US" b="0" dirty="0">
                <a:solidFill>
                  <a:srgbClr val="000000"/>
                </a:solidFill>
                <a:latin typeface="Segoe UI" panose="020B0502040204020203" pitchFamily="34" charset="0"/>
                <a:ea typeface="Source Sans Pro" panose="020B0503030403020204" pitchFamily="34" charset="0"/>
                <a:cs typeface="Segoe UI" panose="020B0502040204020203" pitchFamily="34" charset="0"/>
              </a:rPr>
              <a:t>will continue</a:t>
            </a:r>
            <a:r>
              <a:rPr kumimoji="0" lang="en-US" b="0" i="0" u="none" strike="noStrike" kern="1200" cap="none" spc="0" normalizeH="0" baseline="0" noProof="0" dirty="0">
                <a:ln>
                  <a:noFill/>
                </a:ln>
                <a:solidFill>
                  <a:srgbClr val="000000"/>
                </a:solidFill>
                <a:effectLst/>
                <a:uLnTx/>
                <a:uFillTx/>
                <a:latin typeface="Segoe UI" panose="020B0502040204020203" pitchFamily="34" charset="0"/>
                <a:ea typeface="Source Sans Pro" panose="020B0503030403020204" pitchFamily="34" charset="0"/>
                <a:cs typeface="Segoe UI" panose="020B0502040204020203" pitchFamily="34" charset="0"/>
              </a:rPr>
              <a:t> addressing the goals of the Master Plan</a:t>
            </a:r>
          </a:p>
          <a:p>
            <a:pPr marL="914394" lvl="1" indent="-228594" defTabSz="914377">
              <a:spcBef>
                <a:spcPts val="1000"/>
              </a:spcBef>
              <a:buClrTx/>
              <a:defRPr/>
            </a:pPr>
            <a:r>
              <a:rPr kumimoji="0" lang="en-US" b="0" i="0" u="none" strike="noStrike" kern="1200" cap="none" spc="0" normalizeH="0" baseline="0" noProof="0" dirty="0">
                <a:ln>
                  <a:noFill/>
                </a:ln>
                <a:solidFill>
                  <a:srgbClr val="000000"/>
                </a:solidFill>
                <a:effectLst/>
                <a:uLnTx/>
                <a:uFillTx/>
                <a:latin typeface="Segoe UI" panose="020B0502040204020203" pitchFamily="34" charset="0"/>
                <a:ea typeface="Source Sans Pro" panose="020B0503030403020204" pitchFamily="34" charset="0"/>
                <a:cs typeface="Segoe UI" panose="020B0502040204020203" pitchFamily="34" charset="0"/>
              </a:rPr>
              <a:t>Site Feasiblity Analysis is a core goal</a:t>
            </a:r>
            <a:endParaRPr lang="en-US" dirty="0">
              <a:latin typeface="Segoe UI" panose="020B0502040204020203" pitchFamily="34" charset="0"/>
              <a:ea typeface="Source Sans Pro" panose="020B0503030403020204" pitchFamily="34" charset="0"/>
              <a:cs typeface="Segoe UI" panose="020B0502040204020203" pitchFamily="34" charset="0"/>
            </a:endParaRPr>
          </a:p>
          <a:p>
            <a:pPr marL="914394" lvl="1" indent="-228594" defTabSz="914377">
              <a:spcBef>
                <a:spcPts val="1000"/>
              </a:spcBef>
              <a:buClrTx/>
              <a:defRPr/>
            </a:pPr>
            <a:r>
              <a:rPr lang="en-US" dirty="0">
                <a:latin typeface="Segoe UI" panose="020B0502040204020203" pitchFamily="34" charset="0"/>
                <a:ea typeface="Source Sans Pro" panose="020B0503030403020204" pitchFamily="34" charset="0"/>
                <a:cs typeface="Segoe UI" panose="020B0502040204020203" pitchFamily="34" charset="0"/>
              </a:rPr>
              <a:t>Analysis</a:t>
            </a:r>
            <a:r>
              <a:rPr kumimoji="0" lang="en-US" b="0" i="0" u="none" strike="noStrike" kern="1200" cap="none" spc="0" normalizeH="0" baseline="0" noProof="0" dirty="0">
                <a:ln>
                  <a:noFill/>
                </a:ln>
                <a:solidFill>
                  <a:srgbClr val="000000"/>
                </a:solidFill>
                <a:effectLst/>
                <a:uLnTx/>
                <a:uFillTx/>
                <a:latin typeface="Segoe UI" panose="020B0502040204020203" pitchFamily="34" charset="0"/>
                <a:ea typeface="Source Sans Pro" panose="020B0503030403020204" pitchFamily="34" charset="0"/>
                <a:cs typeface="Segoe UI" panose="020B0502040204020203" pitchFamily="34" charset="0"/>
              </a:rPr>
              <a:t> will identify feasible brownfields, industrial, and vacant parcels that could be developed as truck parking facilities </a:t>
            </a:r>
            <a:endParaRPr lang="en-US" dirty="0">
              <a:latin typeface="Segoe UI" panose="020B0502040204020203" pitchFamily="34" charset="0"/>
              <a:ea typeface="Source Sans Pro" panose="020B0503030403020204" pitchFamily="34" charset="0"/>
              <a:cs typeface="Segoe UI" panose="020B0502040204020203" pitchFamily="34" charset="0"/>
            </a:endParaRPr>
          </a:p>
          <a:p>
            <a:pPr marL="457200" indent="-457200" defTabSz="914377">
              <a:buFont typeface="Arial" panose="020B0604020202020204" pitchFamily="34" charset="0"/>
              <a:buChar char="•"/>
              <a:defRPr/>
            </a:pPr>
            <a:r>
              <a:rPr kumimoji="0" lang="en-US" b="0" i="0" u="none" strike="noStrike" kern="1200" cap="none" spc="0" normalizeH="0" baseline="0" noProof="0" dirty="0">
                <a:ln>
                  <a:noFill/>
                </a:ln>
                <a:solidFill>
                  <a:srgbClr val="000000"/>
                </a:solidFill>
                <a:effectLst/>
                <a:uLnTx/>
                <a:uFillTx/>
                <a:latin typeface="Segoe UI" panose="020B0502040204020203" pitchFamily="34" charset="0"/>
                <a:ea typeface="Source Sans Pro" panose="020B0503030403020204" pitchFamily="34" charset="0"/>
                <a:cs typeface="Segoe UI" panose="020B0502040204020203" pitchFamily="34" charset="0"/>
              </a:rPr>
              <a:t>The Study was completed in </a:t>
            </a:r>
            <a:r>
              <a:rPr lang="en-US" b="0" dirty="0">
                <a:solidFill>
                  <a:srgbClr val="000000"/>
                </a:solidFill>
                <a:latin typeface="Segoe UI" panose="020B0502040204020203" pitchFamily="34" charset="0"/>
                <a:ea typeface="Source Sans Pro" panose="020B0503030403020204" pitchFamily="34" charset="0"/>
                <a:cs typeface="Segoe UI" panose="020B0502040204020203" pitchFamily="34" charset="0"/>
              </a:rPr>
              <a:t>Spring 2024</a:t>
            </a:r>
            <a:endParaRPr kumimoji="0" lang="en-US" b="0" i="0" u="none" strike="noStrike" kern="1200" cap="none" spc="0" normalizeH="0" baseline="0" noProof="0" dirty="0">
              <a:ln>
                <a:noFill/>
              </a:ln>
              <a:solidFill>
                <a:srgbClr val="000000"/>
              </a:solidFill>
              <a:effectLst/>
              <a:uLnTx/>
              <a:uFillTx/>
              <a:latin typeface="Segoe UI" panose="020B0502040204020203" pitchFamily="34" charset="0"/>
              <a:ea typeface="Source Sans Pro" panose="020B0503030403020204" pitchFamily="34" charset="0"/>
              <a:cs typeface="Segoe UI" panose="020B0502040204020203" pitchFamily="34" charset="0"/>
            </a:endParaRPr>
          </a:p>
          <a:p>
            <a:pPr marL="1143000" lvl="1" indent="-457200" defTabSz="914377">
              <a:defRPr/>
            </a:pPr>
            <a:r>
              <a:rPr kumimoji="0" lang="en-US" b="0" i="0" u="none" strike="noStrike" kern="1200" cap="none" spc="0" normalizeH="0" baseline="0" noProof="0" dirty="0">
                <a:ln>
                  <a:noFill/>
                </a:ln>
                <a:solidFill>
                  <a:srgbClr val="000000"/>
                </a:solidFill>
                <a:effectLst/>
                <a:uLnTx/>
                <a:uFillTx/>
                <a:latin typeface="Segoe UI" panose="020B0502040204020203" pitchFamily="34" charset="0"/>
                <a:ea typeface="Source Sans Pro" panose="020B0503030403020204" pitchFamily="34" charset="0"/>
                <a:cs typeface="Segoe UI" panose="020B0502040204020203" pitchFamily="34" charset="0"/>
              </a:rPr>
              <a:t>Implementation of Truck Parking site scheduled to in FY 28</a:t>
            </a:r>
          </a:p>
          <a:p>
            <a:endParaRPr lang="en-US" dirty="0"/>
          </a:p>
        </p:txBody>
      </p:sp>
    </p:spTree>
    <p:extLst>
      <p:ext uri="{BB962C8B-B14F-4D97-AF65-F5344CB8AC3E}">
        <p14:creationId xmlns:p14="http://schemas.microsoft.com/office/powerpoint/2010/main" val="131882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2" descr="Waspy's Offers Free Truck Parking - Waspy's Truck Stop">
            <a:extLst>
              <a:ext uri="{FF2B5EF4-FFF2-40B4-BE49-F238E27FC236}">
                <a16:creationId xmlns:a16="http://schemas.microsoft.com/office/drawing/2014/main" id="{AD6FC651-2C8D-FC66-9145-20673AC8CE4B}"/>
              </a:ext>
            </a:extLst>
          </p:cNvPr>
          <p:cNvPicPr>
            <a:picLocks noChangeAspect="1" noChangeArrowheads="1"/>
          </p:cNvPicPr>
          <p:nvPr/>
        </p:nvPicPr>
        <p:blipFill rotWithShape="1">
          <a:blip r:embed="rId3" cstate="print">
            <a:duotone>
              <a:prstClr val="black"/>
              <a:schemeClr val="tx2">
                <a:tint val="45000"/>
                <a:satMod val="400000"/>
              </a:schemeClr>
            </a:duotone>
            <a:alphaModFix amt="25000"/>
            <a:extLst>
              <a:ext uri="{28A0092B-C50C-407E-A947-70E740481C1C}">
                <a14:useLocalDpi xmlns:a14="http://schemas.microsoft.com/office/drawing/2010/main" val="0"/>
              </a:ext>
            </a:extLst>
          </a:blip>
          <a:srcRect t="23043" b="1038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computer&#10;&#10;Description automatically generated">
            <a:extLst>
              <a:ext uri="{FF2B5EF4-FFF2-40B4-BE49-F238E27FC236}">
                <a16:creationId xmlns:a16="http://schemas.microsoft.com/office/drawing/2014/main" id="{A31B2C08-B276-DDA0-A76C-04AB1BE9BF46}"/>
              </a:ext>
            </a:extLst>
          </p:cNvPr>
          <p:cNvPicPr>
            <a:picLocks noChangeAspect="1"/>
          </p:cNvPicPr>
          <p:nvPr/>
        </p:nvPicPr>
        <p:blipFill rotWithShape="1">
          <a:blip r:embed="rId4">
            <a:extLst>
              <a:ext uri="{28A0092B-C50C-407E-A947-70E740481C1C}">
                <a14:useLocalDpi xmlns:a14="http://schemas.microsoft.com/office/drawing/2010/main" val="0"/>
              </a:ext>
            </a:extLst>
          </a:blip>
          <a:srcRect l="42404" t="43068" r="14688" b="11464"/>
          <a:stretch/>
        </p:blipFill>
        <p:spPr>
          <a:xfrm>
            <a:off x="6913757" y="107202"/>
            <a:ext cx="5063613" cy="2889305"/>
          </a:xfrm>
          <a:prstGeom prst="rect">
            <a:avLst/>
          </a:prstGeom>
          <a:ln w="6350">
            <a:solidFill>
              <a:schemeClr val="tx1"/>
            </a:solidFill>
          </a:ln>
        </p:spPr>
      </p:pic>
      <p:pic>
        <p:nvPicPr>
          <p:cNvPr id="6" name="Picture 5">
            <a:extLst>
              <a:ext uri="{FF2B5EF4-FFF2-40B4-BE49-F238E27FC236}">
                <a16:creationId xmlns:a16="http://schemas.microsoft.com/office/drawing/2014/main" id="{9973E45E-E761-C375-C000-B133D361DAB5}"/>
              </a:ext>
            </a:extLst>
          </p:cNvPr>
          <p:cNvPicPr>
            <a:picLocks noChangeAspect="1"/>
          </p:cNvPicPr>
          <p:nvPr/>
        </p:nvPicPr>
        <p:blipFill>
          <a:blip r:embed="rId5"/>
          <a:stretch>
            <a:fillRect/>
          </a:stretch>
        </p:blipFill>
        <p:spPr>
          <a:xfrm>
            <a:off x="546140" y="3509379"/>
            <a:ext cx="5250426" cy="3221006"/>
          </a:xfrm>
          <a:prstGeom prst="rect">
            <a:avLst/>
          </a:prstGeom>
        </p:spPr>
      </p:pic>
      <p:sp>
        <p:nvSpPr>
          <p:cNvPr id="8" name="TextBox 7">
            <a:extLst>
              <a:ext uri="{FF2B5EF4-FFF2-40B4-BE49-F238E27FC236}">
                <a16:creationId xmlns:a16="http://schemas.microsoft.com/office/drawing/2014/main" id="{87237AC1-C316-A3C1-B834-22F7001542BB}"/>
              </a:ext>
            </a:extLst>
          </p:cNvPr>
          <p:cNvSpPr txBox="1"/>
          <p:nvPr/>
        </p:nvSpPr>
        <p:spPr>
          <a:xfrm>
            <a:off x="5922227" y="4046270"/>
            <a:ext cx="6269773" cy="1631216"/>
          </a:xfrm>
          <a:prstGeom prst="rect">
            <a:avLst/>
          </a:prstGeom>
          <a:noFill/>
        </p:spPr>
        <p:txBody>
          <a:bodyPr wrap="square">
            <a:spAutoFit/>
          </a:bodyPr>
          <a:lstStyle/>
          <a:p>
            <a:pPr marL="285750" marR="0" lvl="0" indent="-285750" algn="l" defTabSz="914400" rtl="0" eaLnBrk="1" fontAlgn="auto" latinLnBrk="0" hangingPunct="1">
              <a:lnSpc>
                <a:spcPct val="100000"/>
              </a:lnSpc>
              <a:spcBef>
                <a:spcPct val="20000"/>
              </a:spcBef>
              <a:spcAft>
                <a:spcPct val="0"/>
              </a:spcAft>
              <a:buClrTx/>
              <a:buSzTx/>
              <a:buFont typeface="Arial"/>
              <a:buChar char="•"/>
              <a:tabLst/>
              <a:defRPr/>
            </a:pPr>
            <a:r>
              <a:rPr lang="en-US" sz="2800" dirty="0">
                <a:solidFill>
                  <a:srgbClr val="000000"/>
                </a:solidFill>
                <a:latin typeface="Segoe UI" panose="020B0502040204020203" pitchFamily="34" charset="0"/>
                <a:ea typeface="Source Sans Pro" panose="020B0503030403020204" pitchFamily="34" charset="0"/>
                <a:cs typeface="Segoe UI" panose="020B0502040204020203" pitchFamily="34" charset="0"/>
              </a:rPr>
              <a:t>The Wedge Parcel:</a:t>
            </a:r>
          </a:p>
          <a:p>
            <a:pPr marL="800100" lvl="1" indent="-342900" algn="just">
              <a:spcBef>
                <a:spcPts val="20"/>
              </a:spcBef>
              <a:buFont typeface="Arial" panose="020B0604020202020204" pitchFamily="34" charset="0"/>
              <a:buChar char="•"/>
              <a:defRPr/>
            </a:pPr>
            <a:r>
              <a:rPr lang="en-US" sz="2400" dirty="0">
                <a:solidFill>
                  <a:srgbClr val="000000"/>
                </a:solidFill>
                <a:latin typeface="Segoe UI" panose="020B0502040204020203" pitchFamily="34" charset="0"/>
                <a:ea typeface="Source Sans Pro" panose="020B0503030403020204" pitchFamily="34" charset="0"/>
                <a:cs typeface="Segoe UI" panose="020B0502040204020203" pitchFamily="34" charset="0"/>
              </a:rPr>
              <a:t>Potential 316 total truck parking spots</a:t>
            </a:r>
          </a:p>
          <a:p>
            <a:pPr marL="800100" lvl="1" indent="-342900" algn="just">
              <a:spcBef>
                <a:spcPts val="20"/>
              </a:spcBef>
              <a:buFont typeface="Arial" panose="020B0604020202020204" pitchFamily="34" charset="0"/>
              <a:buChar char="•"/>
              <a:defRPr/>
            </a:pPr>
            <a:r>
              <a:rPr lang="en-US" sz="2400" dirty="0">
                <a:solidFill>
                  <a:srgbClr val="000000"/>
                </a:solidFill>
                <a:latin typeface="Segoe UI" panose="020B0502040204020203" pitchFamily="34" charset="0"/>
                <a:ea typeface="Source Sans Pro" panose="020B0503030403020204" pitchFamily="34" charset="0"/>
                <a:cs typeface="Segoe UI" panose="020B0502040204020203" pitchFamily="34" charset="0"/>
              </a:rPr>
              <a:t>30 EV truck parking.</a:t>
            </a:r>
          </a:p>
          <a:p>
            <a:pPr marL="800100" lvl="1" indent="-342900" algn="just">
              <a:spcBef>
                <a:spcPts val="20"/>
              </a:spcBef>
              <a:buFont typeface="Arial" panose="020B0604020202020204" pitchFamily="34" charset="0"/>
              <a:buChar char="•"/>
              <a:defRPr/>
            </a:pPr>
            <a:r>
              <a:rPr lang="en-US" sz="2400" dirty="0">
                <a:solidFill>
                  <a:srgbClr val="000000"/>
                </a:solidFill>
                <a:latin typeface="Segoe UI" panose="020B0502040204020203" pitchFamily="34" charset="0"/>
                <a:ea typeface="Source Sans Pro" panose="020B0503030403020204" pitchFamily="34" charset="0"/>
                <a:cs typeface="Segoe UI" panose="020B0502040204020203" pitchFamily="34" charset="0"/>
              </a:rPr>
              <a:t>Scheduled to start PD&amp;E study 2028</a:t>
            </a:r>
            <a:endParaRPr lang="en-US" sz="2800" dirty="0">
              <a:solidFill>
                <a:srgbClr val="000000"/>
              </a:solidFill>
              <a:latin typeface="Segoe UI" panose="020B0502040204020203" pitchFamily="34" charset="0"/>
              <a:ea typeface="Source Sans Pro" panose="020B0503030403020204" pitchFamily="34" charset="0"/>
              <a:cs typeface="Segoe UI" panose="020B0502040204020203" pitchFamily="34" charset="0"/>
            </a:endParaRPr>
          </a:p>
        </p:txBody>
      </p:sp>
      <p:sp>
        <p:nvSpPr>
          <p:cNvPr id="14" name="TextBox 13">
            <a:extLst>
              <a:ext uri="{FF2B5EF4-FFF2-40B4-BE49-F238E27FC236}">
                <a16:creationId xmlns:a16="http://schemas.microsoft.com/office/drawing/2014/main" id="{26240DDC-7440-230A-D007-42D35083252E}"/>
              </a:ext>
            </a:extLst>
          </p:cNvPr>
          <p:cNvSpPr txBox="1"/>
          <p:nvPr/>
        </p:nvSpPr>
        <p:spPr>
          <a:xfrm>
            <a:off x="85253" y="213026"/>
            <a:ext cx="6613874" cy="2677656"/>
          </a:xfrm>
          <a:prstGeom prst="rect">
            <a:avLst/>
          </a:prstGeom>
          <a:noFill/>
        </p:spPr>
        <p:txBody>
          <a:bodyPr wrap="square">
            <a:spAutoFit/>
          </a:bodyPr>
          <a:lstStyle/>
          <a:p>
            <a:pPr marL="342900" marR="0" lvl="0" indent="-342900" algn="just" fontAlgn="auto">
              <a:lnSpc>
                <a:spcPct val="100000"/>
              </a:lnSpc>
              <a:spcBef>
                <a:spcPts val="0"/>
              </a:spcBef>
              <a:spcAft>
                <a:spcPts val="0"/>
              </a:spcAft>
              <a:buClrTx/>
              <a:buSzTx/>
              <a:buFont typeface="Arial" panose="020B0604020202020204" pitchFamily="34" charset="0"/>
              <a:buChar char="•"/>
              <a:tabLst/>
              <a:defRPr/>
            </a:pPr>
            <a:r>
              <a:rPr lang="en-US" sz="2800" dirty="0">
                <a:solidFill>
                  <a:srgbClr val="000000"/>
                </a:solidFill>
                <a:latin typeface="Segoe UI" panose="020B0502040204020203" pitchFamily="34" charset="0"/>
                <a:ea typeface="Source Sans Pro" panose="020B0503030403020204" pitchFamily="34" charset="0"/>
                <a:cs typeface="Segoe UI" panose="020B0502040204020203" pitchFamily="34" charset="0"/>
              </a:rPr>
              <a:t>Golden Glades Truck Travel Center</a:t>
            </a:r>
          </a:p>
          <a:p>
            <a:pPr marL="742950" lvl="1" indent="-285750" algn="just">
              <a:buFont typeface="Courier New" panose="02070309020205020404" pitchFamily="49" charset="0"/>
              <a:buChar char="•"/>
              <a:defRPr/>
            </a:pPr>
            <a:r>
              <a:rPr lang="en-US" sz="2000" dirty="0">
                <a:solidFill>
                  <a:srgbClr val="000000"/>
                </a:solidFill>
                <a:latin typeface="Segoe UI" panose="020B0502040204020203" pitchFamily="34" charset="0"/>
                <a:ea typeface="Source Sans Pro" panose="020B0503030403020204" pitchFamily="34" charset="0"/>
                <a:cs typeface="Segoe UI" panose="020B0502040204020203" pitchFamily="34" charset="0"/>
              </a:rPr>
              <a:t>135 truck parking spaces, fueling stations, travel center, truck repair facility, truck wash, and scale, Truck Parking Availability System (TPAS), security features, and Intelligent Transportation Systems (ITS)</a:t>
            </a:r>
          </a:p>
          <a:p>
            <a:pPr marL="742950" lvl="1" indent="-285750" algn="just">
              <a:buFont typeface="Courier New" panose="02070309020205020404" pitchFamily="49" charset="0"/>
              <a:buChar char="•"/>
              <a:defRPr/>
            </a:pPr>
            <a:r>
              <a:rPr lang="en-US" sz="2000" dirty="0">
                <a:solidFill>
                  <a:srgbClr val="000000"/>
                </a:solidFill>
                <a:latin typeface="Segoe UI" panose="020B0502040204020203" pitchFamily="34" charset="0"/>
                <a:ea typeface="Source Sans Pro" panose="020B0503030403020204" pitchFamily="34" charset="0"/>
                <a:cs typeface="Segoe UI" panose="020B0502040204020203" pitchFamily="34" charset="0"/>
              </a:rPr>
              <a:t>Scheduled to start construction after completion of Golden Glades Interchange Project</a:t>
            </a:r>
          </a:p>
        </p:txBody>
      </p:sp>
    </p:spTree>
    <p:extLst>
      <p:ext uri="{BB962C8B-B14F-4D97-AF65-F5344CB8AC3E}">
        <p14:creationId xmlns:p14="http://schemas.microsoft.com/office/powerpoint/2010/main" val="1076139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B4F8-8B99-464D-B2C3-A5C328C67EEB}"/>
              </a:ext>
            </a:extLst>
          </p:cNvPr>
          <p:cNvSpPr>
            <a:spLocks noGrp="1"/>
          </p:cNvSpPr>
          <p:nvPr>
            <p:ph type="title"/>
          </p:nvPr>
        </p:nvSpPr>
        <p:spPr>
          <a:xfrm>
            <a:off x="653143" y="3569249"/>
            <a:ext cx="4063809" cy="1325563"/>
          </a:xfrm>
        </p:spPr>
        <p:txBody>
          <a:bodyPr>
            <a:normAutofit fontScale="90000"/>
          </a:bodyPr>
          <a:lstStyle/>
          <a:p>
            <a:r>
              <a:rPr lang="en-US" dirty="0"/>
              <a:t>Federal Funding Opportunities</a:t>
            </a:r>
          </a:p>
        </p:txBody>
      </p:sp>
    </p:spTree>
    <p:extLst>
      <p:ext uri="{BB962C8B-B14F-4D97-AF65-F5344CB8AC3E}">
        <p14:creationId xmlns:p14="http://schemas.microsoft.com/office/powerpoint/2010/main" val="3118299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6246"/>
          </a:xfrm>
        </p:spPr>
        <p:txBody>
          <a:bodyPr>
            <a:normAutofit/>
          </a:bodyPr>
          <a:lstStyle/>
          <a:p>
            <a:r>
              <a:rPr lang="en-US" dirty="0"/>
              <a:t>Federal Funding Opportunities</a:t>
            </a:r>
          </a:p>
        </p:txBody>
      </p:sp>
      <p:sp>
        <p:nvSpPr>
          <p:cNvPr id="3" name="Content Placeholder 2"/>
          <p:cNvSpPr>
            <a:spLocks noGrp="1"/>
          </p:cNvSpPr>
          <p:nvPr>
            <p:ph idx="1"/>
          </p:nvPr>
        </p:nvSpPr>
        <p:spPr>
          <a:xfrm>
            <a:off x="148024" y="1578959"/>
            <a:ext cx="5077119" cy="5217927"/>
          </a:xfrm>
        </p:spPr>
        <p:txBody>
          <a:bodyPr>
            <a:norm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rPr>
              <a:t>The Bipartisan Infrastructure Law (BIL) includes</a:t>
            </a:r>
            <a:endParaRPr kumimoji="0" lang="en-US" sz="1600" b="0" i="0" u="none" strike="noStrike" kern="1200" cap="none" spc="0" normalizeH="0" baseline="0" noProof="0" dirty="0">
              <a:ln>
                <a:noFill/>
              </a:ln>
              <a:solidFill>
                <a:prstClr val="black"/>
              </a:solidFill>
              <a:effectLst/>
              <a:uLnTx/>
              <a:uFillTx/>
            </a:endParaRPr>
          </a:p>
          <a:p>
            <a:pPr marL="971550" lvl="1" indent="-285750">
              <a:lnSpc>
                <a:spcPct val="100000"/>
              </a:lnSpc>
              <a:spcBef>
                <a:spcPts val="0"/>
              </a:spcBef>
              <a:buClrTx/>
              <a:defRPr/>
            </a:pPr>
            <a:r>
              <a:rPr kumimoji="0" lang="en-US" sz="1800" b="0" i="0" u="none" strike="noStrike" kern="1200" cap="none" spc="0" normalizeH="0" baseline="0" noProof="0" dirty="0">
                <a:ln>
                  <a:noFill/>
                </a:ln>
                <a:solidFill>
                  <a:prstClr val="black"/>
                </a:solidFill>
                <a:effectLst/>
                <a:uLnTx/>
                <a:uFillTx/>
              </a:rPr>
              <a:t>$973 billion in funding over five years from FFY 2022 through FFY 2026, </a:t>
            </a:r>
          </a:p>
          <a:p>
            <a:pPr marL="971550" lvl="1" indent="-285750">
              <a:lnSpc>
                <a:spcPct val="100000"/>
              </a:lnSpc>
              <a:spcBef>
                <a:spcPts val="0"/>
              </a:spcBef>
              <a:buClrTx/>
              <a:defRPr/>
            </a:pPr>
            <a:r>
              <a:rPr kumimoji="0" lang="en-US" sz="1800" b="0" i="0" u="none" strike="noStrike" kern="1200" cap="none" spc="0" normalizeH="0" baseline="0" noProof="0" dirty="0">
                <a:ln>
                  <a:noFill/>
                </a:ln>
                <a:solidFill>
                  <a:prstClr val="black"/>
                </a:solidFill>
                <a:effectLst/>
                <a:uLnTx/>
                <a:uFillTx/>
              </a:rPr>
              <a:t>$550 billion for new investments for all modes of transportation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rPr>
              <a:t>Most federal transportation grants are broken into planning and capital grants </a:t>
            </a:r>
          </a:p>
          <a:p>
            <a:pPr marL="971550" lvl="1" indent="-285750">
              <a:lnSpc>
                <a:spcPct val="100000"/>
              </a:lnSpc>
              <a:spcBef>
                <a:spcPts val="0"/>
              </a:spcBef>
              <a:buClrTx/>
              <a:defRPr/>
            </a:pPr>
            <a:r>
              <a:rPr kumimoji="0" lang="en-US" sz="1800" b="0" i="0" u="none" strike="noStrike" kern="1200" cap="none" spc="0" normalizeH="0" baseline="0" noProof="0" dirty="0">
                <a:ln>
                  <a:noFill/>
                </a:ln>
                <a:solidFill>
                  <a:prstClr val="black"/>
                </a:solidFill>
                <a:effectLst/>
                <a:uLnTx/>
                <a:uFillTx/>
              </a:rPr>
              <a:t>Planning grants may not have a minimum funding amount and may not require a match</a:t>
            </a:r>
          </a:p>
          <a:p>
            <a:pPr marL="971550" lvl="1" indent="-285750">
              <a:lnSpc>
                <a:spcPct val="100000"/>
              </a:lnSpc>
              <a:spcBef>
                <a:spcPts val="0"/>
              </a:spcBef>
              <a:buClrTx/>
              <a:defRPr/>
            </a:pPr>
            <a:r>
              <a:rPr kumimoji="0" lang="en-US" sz="1800" b="0" i="0" u="none" strike="noStrike" kern="1200" cap="none" spc="0" normalizeH="0" baseline="0" noProof="0" dirty="0">
                <a:ln>
                  <a:noFill/>
                </a:ln>
                <a:solidFill>
                  <a:prstClr val="black"/>
                </a:solidFill>
                <a:effectLst/>
                <a:uLnTx/>
                <a:uFillTx/>
              </a:rPr>
              <a:t>FDOT encourages partners to apply for planning grants and capital grants. </a:t>
            </a:r>
          </a:p>
          <a:p>
            <a:pPr marL="971550" lvl="1" indent="-285750">
              <a:lnSpc>
                <a:spcPct val="100000"/>
              </a:lnSpc>
              <a:spcBef>
                <a:spcPts val="0"/>
              </a:spcBef>
              <a:buClrTx/>
              <a:defRPr/>
            </a:pPr>
            <a:r>
              <a:rPr kumimoji="0" lang="en-US" sz="1800" b="0" i="0" u="none" strike="noStrike" kern="1200" cap="none" spc="0" normalizeH="0" baseline="0" noProof="0" dirty="0">
                <a:ln>
                  <a:noFill/>
                </a:ln>
                <a:solidFill>
                  <a:prstClr val="black"/>
                </a:solidFill>
                <a:effectLst/>
                <a:uLnTx/>
                <a:uFillTx/>
              </a:rPr>
              <a:t>FDOT generally will only apply for capital grants  </a:t>
            </a:r>
          </a:p>
          <a:p>
            <a:pPr marL="457189" marR="0" lvl="0" indent="-457189" algn="l" defTabSz="914377" rtl="0" eaLnBrk="1" fontAlgn="base" latinLnBrk="0" hangingPunct="1">
              <a:lnSpc>
                <a:spcPct val="90000"/>
              </a:lnSpc>
              <a:spcBef>
                <a:spcPts val="0"/>
              </a:spcBef>
              <a:spcAft>
                <a:spcPts val="0"/>
              </a:spcAft>
              <a:buClrTx/>
              <a:buSzPts val="1000"/>
              <a:buFont typeface="Symbol" panose="05050102010706020507" pitchFamily="18" charset="2"/>
              <a:buChar char=""/>
              <a:tabLst>
                <a:tab pos="609585" algn="l"/>
              </a:tabLst>
              <a:defRPr/>
            </a:pPr>
            <a:endParaRPr lang="en-US" sz="2533" dirty="0"/>
          </a:p>
        </p:txBody>
      </p:sp>
      <p:pic>
        <p:nvPicPr>
          <p:cNvPr id="5" name="Picture 4">
            <a:extLst>
              <a:ext uri="{FF2B5EF4-FFF2-40B4-BE49-F238E27FC236}">
                <a16:creationId xmlns:a16="http://schemas.microsoft.com/office/drawing/2014/main" id="{BEFF2B9E-46AC-1425-08CB-5940E3878A58}"/>
              </a:ext>
            </a:extLst>
          </p:cNvPr>
          <p:cNvPicPr>
            <a:picLocks noChangeAspect="1"/>
          </p:cNvPicPr>
          <p:nvPr/>
        </p:nvPicPr>
        <p:blipFill>
          <a:blip r:embed="rId3"/>
          <a:stretch>
            <a:fillRect/>
          </a:stretch>
        </p:blipFill>
        <p:spPr>
          <a:xfrm>
            <a:off x="5747657" y="1233189"/>
            <a:ext cx="3903664" cy="2195811"/>
          </a:xfrm>
          <a:prstGeom prst="rect">
            <a:avLst/>
          </a:prstGeom>
        </p:spPr>
      </p:pic>
      <p:pic>
        <p:nvPicPr>
          <p:cNvPr id="6" name="Picture 5">
            <a:extLst>
              <a:ext uri="{FF2B5EF4-FFF2-40B4-BE49-F238E27FC236}">
                <a16:creationId xmlns:a16="http://schemas.microsoft.com/office/drawing/2014/main" id="{9D14FC33-E170-EBAD-9920-12BC576A1003}"/>
              </a:ext>
            </a:extLst>
          </p:cNvPr>
          <p:cNvPicPr>
            <a:picLocks noChangeAspect="1"/>
          </p:cNvPicPr>
          <p:nvPr/>
        </p:nvPicPr>
        <p:blipFill>
          <a:blip r:embed="rId4"/>
          <a:stretch>
            <a:fillRect/>
          </a:stretch>
        </p:blipFill>
        <p:spPr>
          <a:xfrm>
            <a:off x="5747657" y="3802218"/>
            <a:ext cx="3903663" cy="2195811"/>
          </a:xfrm>
          <a:prstGeom prst="rect">
            <a:avLst/>
          </a:prstGeom>
        </p:spPr>
      </p:pic>
    </p:spTree>
    <p:extLst>
      <p:ext uri="{BB962C8B-B14F-4D97-AF65-F5344CB8AC3E}">
        <p14:creationId xmlns:p14="http://schemas.microsoft.com/office/powerpoint/2010/main" val="1385435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6246"/>
          </a:xfrm>
        </p:spPr>
        <p:txBody>
          <a:bodyPr>
            <a:normAutofit fontScale="90000"/>
          </a:bodyPr>
          <a:lstStyle/>
          <a:p>
            <a:r>
              <a:rPr lang="en-US" dirty="0"/>
              <a:t>Freight Federal Funding Opportunities</a:t>
            </a:r>
          </a:p>
        </p:txBody>
      </p:sp>
      <p:sp>
        <p:nvSpPr>
          <p:cNvPr id="3" name="Content Placeholder 2"/>
          <p:cNvSpPr>
            <a:spLocks noGrp="1"/>
          </p:cNvSpPr>
          <p:nvPr>
            <p:ph idx="1"/>
          </p:nvPr>
        </p:nvSpPr>
        <p:spPr>
          <a:xfrm>
            <a:off x="148024" y="1578959"/>
            <a:ext cx="7847733" cy="5217927"/>
          </a:xfrm>
        </p:spPr>
        <p:txBody>
          <a:bodyPr>
            <a:normAutofit/>
          </a:bodyPr>
          <a:lstStyle/>
          <a:p>
            <a:pPr marL="457189" marR="0" lvl="0" indent="-457189" algn="l" defTabSz="914377" rtl="0" eaLnBrk="1" fontAlgn="base" latinLnBrk="0" hangingPunct="1">
              <a:lnSpc>
                <a:spcPct val="90000"/>
              </a:lnSpc>
              <a:spcBef>
                <a:spcPts val="0"/>
              </a:spcBef>
              <a:spcAft>
                <a:spcPts val="0"/>
              </a:spcAft>
              <a:buClrTx/>
              <a:buSzPts val="1000"/>
              <a:buFont typeface="Symbol" panose="05050102010706020507" pitchFamily="18" charset="2"/>
              <a:buChar char=""/>
              <a:tabLst>
                <a:tab pos="609585" algn="l"/>
              </a:tabLst>
              <a:defRPr/>
            </a:pPr>
            <a:r>
              <a:rPr kumimoji="0" lang="en-US" b="1" i="0" u="none" strike="noStrike" kern="1200" cap="none" spc="0" normalizeH="0" baseline="0" noProof="0" dirty="0">
                <a:ln>
                  <a:noFill/>
                </a:ln>
                <a:solidFill>
                  <a:srgbClr val="000000"/>
                </a:solidFill>
                <a:effectLst/>
                <a:uLnTx/>
                <a:uFillTx/>
                <a:ea typeface="Calibri" panose="020F0502020204030204" pitchFamily="34" charset="0"/>
              </a:rPr>
              <a:t>$1.8 billion for the National Infrastructure Project Assistance (Mega) program</a:t>
            </a:r>
            <a:endParaRPr lang="en-US" dirty="0">
              <a:solidFill>
                <a:srgbClr val="000000"/>
              </a:solidFill>
              <a:ea typeface="Calibri" panose="020F0502020204030204" pitchFamily="34" charset="0"/>
            </a:endParaRPr>
          </a:p>
          <a:p>
            <a:pPr marR="0" lvl="0" algn="l" defTabSz="914377" rtl="0" eaLnBrk="1" fontAlgn="base" latinLnBrk="0" hangingPunct="1">
              <a:lnSpc>
                <a:spcPct val="90000"/>
              </a:lnSpc>
              <a:spcBef>
                <a:spcPts val="0"/>
              </a:spcBef>
              <a:spcAft>
                <a:spcPts val="0"/>
              </a:spcAft>
              <a:buClrTx/>
              <a:buSzPts val="1000"/>
              <a:tabLst>
                <a:tab pos="609585" algn="l"/>
              </a:tabLst>
              <a:defRPr/>
            </a:pPr>
            <a:endParaRPr kumimoji="0" lang="en-US" b="0" i="0" u="none" strike="noStrike" kern="1200" cap="none" spc="0" normalizeH="0" baseline="0" noProof="0" dirty="0">
              <a:ln>
                <a:noFill/>
              </a:ln>
              <a:solidFill>
                <a:prstClr val="black"/>
              </a:solidFill>
              <a:effectLst/>
              <a:uLnTx/>
              <a:uFillTx/>
              <a:ea typeface="Calibri" panose="020F0502020204030204" pitchFamily="34" charset="0"/>
            </a:endParaRPr>
          </a:p>
          <a:p>
            <a:pPr marL="457189" marR="0" lvl="0" indent="-457189" algn="l" defTabSz="914377" rtl="0" eaLnBrk="1" fontAlgn="base" latinLnBrk="0" hangingPunct="1">
              <a:lnSpc>
                <a:spcPct val="90000"/>
              </a:lnSpc>
              <a:spcBef>
                <a:spcPts val="0"/>
              </a:spcBef>
              <a:spcAft>
                <a:spcPts val="0"/>
              </a:spcAft>
              <a:buClrTx/>
              <a:buSzPts val="1000"/>
              <a:buFont typeface="Symbol" panose="05050102010706020507" pitchFamily="18" charset="2"/>
              <a:buChar char=""/>
              <a:tabLst>
                <a:tab pos="609585" algn="l"/>
              </a:tabLst>
              <a:defRPr/>
            </a:pPr>
            <a:r>
              <a:rPr kumimoji="0" lang="en-US" b="1" i="0" u="none" strike="noStrike" kern="1200" cap="none" spc="0" normalizeH="0" baseline="0" noProof="0" dirty="0">
                <a:ln>
                  <a:noFill/>
                </a:ln>
                <a:solidFill>
                  <a:srgbClr val="000000"/>
                </a:solidFill>
                <a:effectLst/>
                <a:uLnTx/>
                <a:uFillTx/>
                <a:ea typeface="Calibri" panose="020F0502020204030204" pitchFamily="34" charset="0"/>
              </a:rPr>
              <a:t>$3.1 billion for the Infrastructure for Rebuilding America (INFRA) program</a:t>
            </a:r>
            <a:endParaRPr lang="en-US" dirty="0">
              <a:solidFill>
                <a:srgbClr val="000000"/>
              </a:solidFill>
              <a:ea typeface="Calibri" panose="020F0502020204030204" pitchFamily="34" charset="0"/>
            </a:endParaRPr>
          </a:p>
          <a:p>
            <a:pPr marL="457189" marR="0" lvl="0" indent="-457189" algn="l" defTabSz="914377" rtl="0" eaLnBrk="1" fontAlgn="base" latinLnBrk="0" hangingPunct="1">
              <a:lnSpc>
                <a:spcPct val="90000"/>
              </a:lnSpc>
              <a:spcBef>
                <a:spcPts val="0"/>
              </a:spcBef>
              <a:spcAft>
                <a:spcPts val="0"/>
              </a:spcAft>
              <a:buClrTx/>
              <a:buSzPts val="1000"/>
              <a:buFont typeface="Symbol" panose="05050102010706020507" pitchFamily="18" charset="2"/>
              <a:buChar char=""/>
              <a:tabLst>
                <a:tab pos="609585" algn="l"/>
              </a:tabLst>
              <a:defRPr/>
            </a:pPr>
            <a:endParaRPr kumimoji="0" lang="en-US" b="0" i="0" u="none" strike="noStrike" kern="1200" cap="none" spc="0" normalizeH="0" baseline="0" noProof="0" dirty="0">
              <a:ln>
                <a:noFill/>
              </a:ln>
              <a:solidFill>
                <a:prstClr val="black"/>
              </a:solidFill>
              <a:effectLst/>
              <a:uLnTx/>
              <a:uFillTx/>
              <a:ea typeface="Calibri" panose="020F0502020204030204" pitchFamily="34" charset="0"/>
            </a:endParaRPr>
          </a:p>
          <a:p>
            <a:pPr marL="457189" marR="0" lvl="0" indent="-457189" algn="l" defTabSz="914377" rtl="0" eaLnBrk="1" fontAlgn="base" latinLnBrk="0" hangingPunct="1">
              <a:lnSpc>
                <a:spcPct val="90000"/>
              </a:lnSpc>
              <a:spcBef>
                <a:spcPts val="0"/>
              </a:spcBef>
              <a:spcAft>
                <a:spcPts val="0"/>
              </a:spcAft>
              <a:buClrTx/>
              <a:buSzPts val="1000"/>
              <a:buFont typeface="Symbol" panose="05050102010706020507" pitchFamily="18" charset="2"/>
              <a:buChar char=""/>
              <a:tabLst>
                <a:tab pos="609585" algn="l"/>
              </a:tabLst>
              <a:defRPr/>
            </a:pPr>
            <a:r>
              <a:rPr kumimoji="0" lang="en-US" b="1" i="0" u="none" strike="noStrike" kern="1200" cap="none" spc="0" normalizeH="0" baseline="0" noProof="0" dirty="0">
                <a:ln>
                  <a:noFill/>
                </a:ln>
                <a:solidFill>
                  <a:srgbClr val="000000"/>
                </a:solidFill>
                <a:effectLst/>
                <a:uLnTx/>
                <a:uFillTx/>
                <a:ea typeface="Calibri" panose="020F0502020204030204" pitchFamily="34" charset="0"/>
              </a:rPr>
              <a:t>$675 million for the Rural Surface Transportation Grant (Rural) program</a:t>
            </a:r>
            <a:endParaRPr lang="en-US" sz="3200" dirty="0"/>
          </a:p>
        </p:txBody>
      </p:sp>
      <p:pic>
        <p:nvPicPr>
          <p:cNvPr id="4" name="Picture 5" descr="A truck is parked in the dirt&#10;&#10;Description generated with very high confidence">
            <a:extLst>
              <a:ext uri="{FF2B5EF4-FFF2-40B4-BE49-F238E27FC236}">
                <a16:creationId xmlns:a16="http://schemas.microsoft.com/office/drawing/2014/main" id="{2E8FCDFD-853E-57F2-84A9-E574A377CE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848599" y="13"/>
            <a:ext cx="4343399" cy="47246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312586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B4F8-8B99-464D-B2C3-A5C328C67EEB}"/>
              </a:ext>
            </a:extLst>
          </p:cNvPr>
          <p:cNvSpPr>
            <a:spLocks noGrp="1"/>
          </p:cNvSpPr>
          <p:nvPr>
            <p:ph type="title"/>
          </p:nvPr>
        </p:nvSpPr>
        <p:spPr>
          <a:xfrm>
            <a:off x="653143" y="3569249"/>
            <a:ext cx="4063809" cy="1325563"/>
          </a:xfrm>
        </p:spPr>
        <p:txBody>
          <a:bodyPr>
            <a:normAutofit fontScale="90000"/>
          </a:bodyPr>
          <a:lstStyle/>
          <a:p>
            <a:r>
              <a:rPr lang="en-US" dirty="0"/>
              <a:t>National Highway Freight Program Overview</a:t>
            </a:r>
          </a:p>
        </p:txBody>
      </p:sp>
    </p:spTree>
    <p:extLst>
      <p:ext uri="{BB962C8B-B14F-4D97-AF65-F5344CB8AC3E}">
        <p14:creationId xmlns:p14="http://schemas.microsoft.com/office/powerpoint/2010/main" val="3639106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a:xfrm>
            <a:off x="276825" y="1690688"/>
            <a:ext cx="7847733" cy="4622229"/>
          </a:xfrm>
        </p:spPr>
        <p:txBody>
          <a:bodyPr>
            <a:normAutofit/>
          </a:bodyPr>
          <a:lstStyle/>
          <a:p>
            <a:r>
              <a:rPr lang="en-US" sz="2933" dirty="0"/>
              <a:t>In December 2015, the Fixing America’s Surface Transportation Act (FAST Act) was signed into law</a:t>
            </a:r>
          </a:p>
          <a:p>
            <a:pPr lvl="1"/>
            <a:r>
              <a:rPr lang="en-US" sz="2533" dirty="0"/>
              <a:t>The FAST Act established the new National Highway Freight Program (NHFP)</a:t>
            </a:r>
          </a:p>
          <a:p>
            <a:pPr marL="457200" lvl="1" indent="0">
              <a:buNone/>
            </a:pPr>
            <a:endParaRPr lang="en-US" sz="2533"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20110" y="1229319"/>
            <a:ext cx="3795065" cy="3004427"/>
          </a:xfrm>
          <a:prstGeom prst="rect">
            <a:avLst/>
          </a:prstGeom>
        </p:spPr>
      </p:pic>
    </p:spTree>
    <p:extLst>
      <p:ext uri="{BB962C8B-B14F-4D97-AF65-F5344CB8AC3E}">
        <p14:creationId xmlns:p14="http://schemas.microsoft.com/office/powerpoint/2010/main" val="2078750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FBAA-36BC-4CD8-BA7A-68410FE63851}"/>
              </a:ext>
            </a:extLst>
          </p:cNvPr>
          <p:cNvSpPr>
            <a:spLocks noGrp="1"/>
          </p:cNvSpPr>
          <p:nvPr>
            <p:ph type="ctrTitle"/>
          </p:nvPr>
        </p:nvSpPr>
        <p:spPr>
          <a:xfrm>
            <a:off x="7700210" y="1106904"/>
            <a:ext cx="4491790" cy="2807369"/>
          </a:xfrm>
        </p:spPr>
        <p:txBody>
          <a:bodyPr>
            <a:normAutofit fontScale="90000"/>
          </a:bodyPr>
          <a:lstStyle/>
          <a:p>
            <a:r>
              <a:rPr lang="en-US" dirty="0"/>
              <a:t>FDOT Freight Mobility Initiatives in Miami Dade County</a:t>
            </a:r>
          </a:p>
        </p:txBody>
      </p:sp>
      <p:sp>
        <p:nvSpPr>
          <p:cNvPr id="3" name="Subtitle 2">
            <a:extLst>
              <a:ext uri="{FF2B5EF4-FFF2-40B4-BE49-F238E27FC236}">
                <a16:creationId xmlns:a16="http://schemas.microsoft.com/office/drawing/2014/main" id="{A4A34582-301D-4BCE-8DE5-C236DF597565}"/>
              </a:ext>
            </a:extLst>
          </p:cNvPr>
          <p:cNvSpPr>
            <a:spLocks noGrp="1"/>
          </p:cNvSpPr>
          <p:nvPr>
            <p:ph type="subTitle" idx="1"/>
          </p:nvPr>
        </p:nvSpPr>
        <p:spPr>
          <a:xfrm>
            <a:off x="7504267" y="4068392"/>
            <a:ext cx="4203031" cy="1042738"/>
          </a:xfrm>
        </p:spPr>
        <p:txBody>
          <a:bodyPr/>
          <a:lstStyle/>
          <a:p>
            <a:r>
              <a:rPr lang="en-US" dirty="0"/>
              <a:t>Daniel Lameck &amp; Armando Moscoso</a:t>
            </a:r>
          </a:p>
        </p:txBody>
      </p:sp>
    </p:spTree>
    <p:extLst>
      <p:ext uri="{BB962C8B-B14F-4D97-AF65-F5344CB8AC3E}">
        <p14:creationId xmlns:p14="http://schemas.microsoft.com/office/powerpoint/2010/main" val="2602648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Federal Policy</a:t>
            </a:r>
          </a:p>
        </p:txBody>
      </p:sp>
      <p:sp>
        <p:nvSpPr>
          <p:cNvPr id="3" name="Content Placeholder 2"/>
          <p:cNvSpPr>
            <a:spLocks noGrp="1"/>
          </p:cNvSpPr>
          <p:nvPr>
            <p:ph idx="1"/>
          </p:nvPr>
        </p:nvSpPr>
        <p:spPr>
          <a:xfrm>
            <a:off x="223299" y="1475638"/>
            <a:ext cx="11597640" cy="4782921"/>
          </a:xfrm>
        </p:spPr>
        <p:txBody>
          <a:bodyPr>
            <a:normAutofit/>
          </a:bodyPr>
          <a:lstStyle/>
          <a:p>
            <a:pPr lvl="1"/>
            <a:r>
              <a:rPr lang="en-US" sz="2800" dirty="0"/>
              <a:t>Federal Requirements for NHFP</a:t>
            </a:r>
          </a:p>
          <a:p>
            <a:pPr lvl="2"/>
            <a:r>
              <a:rPr lang="en-US" sz="2800" dirty="0"/>
              <a:t>Establishment of the National Highway Freight Network (NHFN)</a:t>
            </a:r>
          </a:p>
          <a:p>
            <a:pPr lvl="3"/>
            <a:r>
              <a:rPr lang="en-US" sz="2800" dirty="0"/>
              <a:t>The Primary Highway Freight System (PHFS) </a:t>
            </a:r>
          </a:p>
          <a:p>
            <a:pPr lvl="3"/>
            <a:r>
              <a:rPr lang="en-US" sz="2800" dirty="0"/>
              <a:t>Critical Rural Freight Corridors (CRFC)</a:t>
            </a:r>
          </a:p>
          <a:p>
            <a:pPr lvl="3"/>
            <a:r>
              <a:rPr lang="en-US" sz="2800" dirty="0"/>
              <a:t>Critical Urban Freight Corridors (CUFC)</a:t>
            </a:r>
          </a:p>
          <a:p>
            <a:pPr marL="457189" lvl="1" indent="0">
              <a:buNone/>
            </a:pPr>
            <a:endParaRPr lang="en-US" sz="3067"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73919" y="3867098"/>
            <a:ext cx="3156081" cy="1679197"/>
          </a:xfrm>
          <a:prstGeom prst="rect">
            <a:avLst/>
          </a:prstGeom>
        </p:spPr>
      </p:pic>
    </p:spTree>
    <p:extLst>
      <p:ext uri="{BB962C8B-B14F-4D97-AF65-F5344CB8AC3E}">
        <p14:creationId xmlns:p14="http://schemas.microsoft.com/office/powerpoint/2010/main" val="2033265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4514" y="110773"/>
            <a:ext cx="10515600" cy="1325563"/>
          </a:xfrm>
        </p:spPr>
        <p:txBody>
          <a:bodyPr/>
          <a:lstStyle/>
          <a:p>
            <a:r>
              <a:rPr lang="en-US" dirty="0"/>
              <a:t>Statewide Network</a:t>
            </a:r>
          </a:p>
        </p:txBody>
      </p:sp>
      <p:pic>
        <p:nvPicPr>
          <p:cNvPr id="4" name="Picture 3">
            <a:extLst>
              <a:ext uri="{FF2B5EF4-FFF2-40B4-BE49-F238E27FC236}">
                <a16:creationId xmlns:a16="http://schemas.microsoft.com/office/drawing/2014/main" id="{01AA2F3E-9310-3318-5749-B2877D6ABE7B}"/>
              </a:ext>
            </a:extLst>
          </p:cNvPr>
          <p:cNvPicPr>
            <a:picLocks noChangeAspect="1"/>
          </p:cNvPicPr>
          <p:nvPr/>
        </p:nvPicPr>
        <p:blipFill>
          <a:blip r:embed="rId3"/>
          <a:stretch>
            <a:fillRect/>
          </a:stretch>
        </p:blipFill>
        <p:spPr>
          <a:xfrm>
            <a:off x="1143006" y="1127379"/>
            <a:ext cx="8686794" cy="5619848"/>
          </a:xfrm>
          <a:prstGeom prst="rect">
            <a:avLst/>
          </a:prstGeom>
        </p:spPr>
      </p:pic>
    </p:spTree>
    <p:extLst>
      <p:ext uri="{BB962C8B-B14F-4D97-AF65-F5344CB8AC3E}">
        <p14:creationId xmlns:p14="http://schemas.microsoft.com/office/powerpoint/2010/main" val="3403278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228" y="-200932"/>
            <a:ext cx="10515600" cy="1325563"/>
          </a:xfrm>
        </p:spPr>
        <p:txBody>
          <a:bodyPr/>
          <a:lstStyle/>
          <a:p>
            <a:r>
              <a:rPr lang="en-US" dirty="0"/>
              <a:t>FDOT District 6 Network</a:t>
            </a:r>
          </a:p>
        </p:txBody>
      </p:sp>
      <p:pic>
        <p:nvPicPr>
          <p:cNvPr id="5" name="Picture 4">
            <a:extLst>
              <a:ext uri="{FF2B5EF4-FFF2-40B4-BE49-F238E27FC236}">
                <a16:creationId xmlns:a16="http://schemas.microsoft.com/office/drawing/2014/main" id="{EA0673DF-29FA-59D1-4206-A6C785C0A689}"/>
              </a:ext>
            </a:extLst>
          </p:cNvPr>
          <p:cNvPicPr>
            <a:picLocks noChangeAspect="1"/>
          </p:cNvPicPr>
          <p:nvPr/>
        </p:nvPicPr>
        <p:blipFill>
          <a:blip r:embed="rId3"/>
          <a:stretch>
            <a:fillRect/>
          </a:stretch>
        </p:blipFill>
        <p:spPr>
          <a:xfrm>
            <a:off x="1069910" y="857163"/>
            <a:ext cx="9119119" cy="5895277"/>
          </a:xfrm>
          <a:prstGeom prst="rect">
            <a:avLst/>
          </a:prstGeom>
        </p:spPr>
      </p:pic>
    </p:spTree>
    <p:extLst>
      <p:ext uri="{BB962C8B-B14F-4D97-AF65-F5344CB8AC3E}">
        <p14:creationId xmlns:p14="http://schemas.microsoft.com/office/powerpoint/2010/main" val="1626060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for Projects</a:t>
            </a:r>
          </a:p>
        </p:txBody>
      </p:sp>
      <p:sp>
        <p:nvSpPr>
          <p:cNvPr id="3" name="Content Placeholder 2"/>
          <p:cNvSpPr>
            <a:spLocks noGrp="1"/>
          </p:cNvSpPr>
          <p:nvPr>
            <p:ph idx="1"/>
          </p:nvPr>
        </p:nvSpPr>
        <p:spPr>
          <a:xfrm>
            <a:off x="2768211" y="1598477"/>
            <a:ext cx="9429344" cy="1325563"/>
          </a:xfrm>
        </p:spPr>
        <p:txBody>
          <a:bodyPr/>
          <a:lstStyle/>
          <a:p>
            <a:r>
              <a:rPr lang="en-US" dirty="0"/>
              <a:t>The project must be on the NHFN</a:t>
            </a:r>
            <a:endParaRPr lang="en-US" sz="2133" dirty="0">
              <a:solidFill>
                <a:schemeClr val="tx2"/>
              </a:solidFill>
              <a:hlinkClick r:id="rId3"/>
            </a:endParaRPr>
          </a:p>
          <a:p>
            <a:r>
              <a:rPr lang="en-US" sz="2133" dirty="0">
                <a:solidFill>
                  <a:schemeClr val="tx2"/>
                </a:solidFill>
                <a:hlinkClick r:id="rId4"/>
              </a:rPr>
              <a:t>Link to ArcGIS network map</a:t>
            </a:r>
            <a:endParaRPr lang="en-US" sz="2133" dirty="0">
              <a:solidFill>
                <a:schemeClr val="tx2"/>
              </a:solidFill>
            </a:endParaRPr>
          </a:p>
          <a:p>
            <a:endParaRPr lang="en-US" sz="2133" dirty="0"/>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5751" y="1452258"/>
            <a:ext cx="1702759" cy="157966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69111" y="3339404"/>
            <a:ext cx="1768148" cy="2106499"/>
          </a:xfrm>
          <a:prstGeom prst="rect">
            <a:avLst/>
          </a:prstGeom>
        </p:spPr>
      </p:pic>
      <p:sp>
        <p:nvSpPr>
          <p:cNvPr id="6" name="Rectangle 5"/>
          <p:cNvSpPr/>
          <p:nvPr/>
        </p:nvSpPr>
        <p:spPr>
          <a:xfrm>
            <a:off x="2768211" y="3485131"/>
            <a:ext cx="6669700" cy="1771767"/>
          </a:xfrm>
          <a:prstGeom prst="rect">
            <a:avLst/>
          </a:prstGeom>
        </p:spPr>
        <p:txBody>
          <a:bodyPr wrap="square">
            <a:spAutoFit/>
          </a:bodyPr>
          <a:lstStyle/>
          <a:p>
            <a:pPr marL="228594" indent="-228594" defTabSz="914377">
              <a:lnSpc>
                <a:spcPct val="90000"/>
              </a:lnSpc>
              <a:spcBef>
                <a:spcPts val="1000"/>
              </a:spcBef>
              <a:buFont typeface="Arial" panose="020B0604020202020204" pitchFamily="34" charset="0"/>
              <a:buChar char="•"/>
            </a:pPr>
            <a:r>
              <a:rPr lang="en-US" sz="2800" dirty="0">
                <a:solidFill>
                  <a:schemeClr val="accent1"/>
                </a:solidFill>
              </a:rPr>
              <a:t>The project must be in the state’s Freight Mobility and Trade Plan (FMTP)</a:t>
            </a:r>
          </a:p>
          <a:p>
            <a:pPr marL="228594" indent="-228594" defTabSz="914377">
              <a:lnSpc>
                <a:spcPct val="90000"/>
              </a:lnSpc>
              <a:spcBef>
                <a:spcPts val="1000"/>
              </a:spcBef>
              <a:buFont typeface="Arial" panose="020B0604020202020204" pitchFamily="34" charset="0"/>
              <a:buChar char="•"/>
            </a:pPr>
            <a:r>
              <a:rPr lang="en-US" sz="2800" dirty="0">
                <a:solidFill>
                  <a:schemeClr val="accent1"/>
                </a:solidFill>
              </a:rPr>
              <a:t>The project must be an eligible project type</a:t>
            </a:r>
          </a:p>
        </p:txBody>
      </p:sp>
    </p:spTree>
    <p:extLst>
      <p:ext uri="{BB962C8B-B14F-4D97-AF65-F5344CB8AC3E}">
        <p14:creationId xmlns:p14="http://schemas.microsoft.com/office/powerpoint/2010/main" val="2706415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9809"/>
            <a:ext cx="10515600" cy="1325563"/>
          </a:xfrm>
        </p:spPr>
        <p:txBody>
          <a:bodyPr/>
          <a:lstStyle/>
          <a:p>
            <a:r>
              <a:rPr lang="en-US" dirty="0"/>
              <a:t>Eligible Project Types</a:t>
            </a:r>
          </a:p>
        </p:txBody>
      </p:sp>
      <p:sp>
        <p:nvSpPr>
          <p:cNvPr id="5" name="Content Placeholder 2"/>
          <p:cNvSpPr>
            <a:spLocks noGrp="1"/>
          </p:cNvSpPr>
          <p:nvPr>
            <p:ph idx="1"/>
          </p:nvPr>
        </p:nvSpPr>
        <p:spPr>
          <a:xfrm>
            <a:off x="301119" y="1151383"/>
            <a:ext cx="11597640" cy="5606099"/>
          </a:xfrm>
        </p:spPr>
        <p:txBody>
          <a:bodyPr numCol="3">
            <a:noAutofit/>
          </a:bodyPr>
          <a:lstStyle/>
          <a:p>
            <a:pPr>
              <a:lnSpc>
                <a:spcPct val="100000"/>
              </a:lnSpc>
              <a:spcBef>
                <a:spcPts val="0"/>
              </a:spcBef>
            </a:pPr>
            <a:r>
              <a:rPr lang="en-US" sz="2133" b="0" dirty="0"/>
              <a:t>1. </a:t>
            </a:r>
            <a:r>
              <a:rPr lang="en-US" sz="1600" b="0" dirty="0"/>
              <a:t>Development phase and preconstruction activities.</a:t>
            </a:r>
          </a:p>
          <a:p>
            <a:pPr>
              <a:lnSpc>
                <a:spcPct val="100000"/>
              </a:lnSpc>
              <a:spcBef>
                <a:spcPts val="0"/>
              </a:spcBef>
            </a:pPr>
            <a:r>
              <a:rPr lang="en-US" sz="2133" b="0" dirty="0"/>
              <a:t>2. </a:t>
            </a:r>
            <a:r>
              <a:rPr lang="en-US" sz="1600" b="0" dirty="0"/>
              <a:t>Construction, reconstruction, rehabilitation, and operational improvements directly relating to improving system performance.</a:t>
            </a:r>
          </a:p>
          <a:p>
            <a:pPr>
              <a:lnSpc>
                <a:spcPct val="100000"/>
              </a:lnSpc>
              <a:spcBef>
                <a:spcPts val="0"/>
              </a:spcBef>
            </a:pPr>
            <a:r>
              <a:rPr lang="en-US" sz="2133" b="0" dirty="0"/>
              <a:t>3. </a:t>
            </a:r>
            <a:r>
              <a:rPr lang="en-US" sz="1600" b="0" dirty="0"/>
              <a:t>Intelligent transportation systems and other technology to improve the flow of freight.</a:t>
            </a:r>
          </a:p>
          <a:p>
            <a:pPr>
              <a:lnSpc>
                <a:spcPct val="100000"/>
              </a:lnSpc>
              <a:spcBef>
                <a:spcPts val="0"/>
              </a:spcBef>
            </a:pPr>
            <a:r>
              <a:rPr lang="en-US" sz="2133" b="0" dirty="0"/>
              <a:t>4. </a:t>
            </a:r>
            <a:r>
              <a:rPr lang="en-US" sz="1600" b="0" dirty="0"/>
              <a:t>Efforts to reduce the environmental impacts of freight movement.</a:t>
            </a:r>
          </a:p>
          <a:p>
            <a:pPr>
              <a:lnSpc>
                <a:spcPct val="100000"/>
              </a:lnSpc>
              <a:spcBef>
                <a:spcPts val="0"/>
              </a:spcBef>
            </a:pPr>
            <a:r>
              <a:rPr lang="en-US" sz="2133" b="0" dirty="0"/>
              <a:t>5. </a:t>
            </a:r>
            <a:r>
              <a:rPr lang="en-US" sz="1600" b="0" dirty="0"/>
              <a:t>Environmental and community mitigation for freight movement.</a:t>
            </a:r>
          </a:p>
          <a:p>
            <a:pPr>
              <a:lnSpc>
                <a:spcPct val="100000"/>
              </a:lnSpc>
              <a:spcBef>
                <a:spcPts val="0"/>
              </a:spcBef>
            </a:pPr>
            <a:r>
              <a:rPr lang="en-US" sz="2133" b="0" dirty="0"/>
              <a:t>6. </a:t>
            </a:r>
            <a:r>
              <a:rPr lang="en-US" sz="1600" b="0" dirty="0"/>
              <a:t>Railway-highway grade separation.</a:t>
            </a:r>
          </a:p>
          <a:p>
            <a:pPr>
              <a:lnSpc>
                <a:spcPct val="100000"/>
              </a:lnSpc>
              <a:spcBef>
                <a:spcPts val="0"/>
              </a:spcBef>
            </a:pPr>
            <a:r>
              <a:rPr lang="en-US" sz="2133" b="0" dirty="0"/>
              <a:t>7. </a:t>
            </a:r>
            <a:r>
              <a:rPr lang="en-US" sz="1600" b="0" dirty="0"/>
              <a:t>Geometric improvements to interchanges and ramps.</a:t>
            </a:r>
          </a:p>
          <a:p>
            <a:pPr>
              <a:lnSpc>
                <a:spcPct val="100000"/>
              </a:lnSpc>
              <a:spcBef>
                <a:spcPts val="0"/>
              </a:spcBef>
            </a:pPr>
            <a:r>
              <a:rPr lang="en-US" sz="2133" b="0" dirty="0"/>
              <a:t>8. </a:t>
            </a:r>
            <a:r>
              <a:rPr lang="en-US" sz="1600" b="0" dirty="0"/>
              <a:t>Truck-only lanes.</a:t>
            </a:r>
          </a:p>
          <a:p>
            <a:pPr>
              <a:lnSpc>
                <a:spcPct val="100000"/>
              </a:lnSpc>
              <a:spcBef>
                <a:spcPts val="0"/>
              </a:spcBef>
            </a:pPr>
            <a:r>
              <a:rPr lang="en-US" sz="2133" b="0" dirty="0"/>
              <a:t>9. </a:t>
            </a:r>
            <a:r>
              <a:rPr lang="en-US" sz="1600" b="0" dirty="0"/>
              <a:t>Climbing and runaway truck lanes.</a:t>
            </a:r>
          </a:p>
          <a:p>
            <a:pPr>
              <a:lnSpc>
                <a:spcPct val="100000"/>
              </a:lnSpc>
              <a:spcBef>
                <a:spcPts val="0"/>
              </a:spcBef>
            </a:pPr>
            <a:r>
              <a:rPr lang="en-US" sz="2133" b="0" dirty="0"/>
              <a:t>10. </a:t>
            </a:r>
            <a:r>
              <a:rPr lang="en-US" sz="1600" b="0" dirty="0"/>
              <a:t>Adding or widening of shoulders.</a:t>
            </a:r>
          </a:p>
          <a:p>
            <a:pPr>
              <a:lnSpc>
                <a:spcPct val="100000"/>
              </a:lnSpc>
              <a:spcBef>
                <a:spcPts val="0"/>
              </a:spcBef>
            </a:pPr>
            <a:r>
              <a:rPr lang="en-US" sz="2133" b="0" dirty="0"/>
              <a:t>11. </a:t>
            </a:r>
            <a:r>
              <a:rPr lang="en-US" sz="1600" b="0" dirty="0"/>
              <a:t>Truck parking facilities eligible for funding under section 1401 (Jason’s Law) of MAP-21.</a:t>
            </a:r>
          </a:p>
          <a:p>
            <a:pPr>
              <a:lnSpc>
                <a:spcPct val="100000"/>
              </a:lnSpc>
              <a:spcBef>
                <a:spcPts val="0"/>
              </a:spcBef>
            </a:pPr>
            <a:r>
              <a:rPr lang="en-US" sz="2133" b="0" dirty="0"/>
              <a:t>12. </a:t>
            </a:r>
            <a:r>
              <a:rPr lang="en-US" sz="1600" b="0" dirty="0"/>
              <a:t>Real-time traffic, truck parking, roadway condition, and multimodal transportation information systems.</a:t>
            </a:r>
          </a:p>
          <a:p>
            <a:pPr>
              <a:lnSpc>
                <a:spcPct val="100000"/>
              </a:lnSpc>
              <a:spcBef>
                <a:spcPts val="0"/>
              </a:spcBef>
            </a:pPr>
            <a:r>
              <a:rPr lang="en-US" sz="2133" b="0" dirty="0"/>
              <a:t>13. </a:t>
            </a:r>
            <a:r>
              <a:rPr lang="en-US" sz="1600" b="0" dirty="0"/>
              <a:t>Electronic screening and credentialing systems for vehicles.</a:t>
            </a:r>
          </a:p>
          <a:p>
            <a:pPr>
              <a:lnSpc>
                <a:spcPct val="100000"/>
              </a:lnSpc>
              <a:spcBef>
                <a:spcPts val="0"/>
              </a:spcBef>
            </a:pPr>
            <a:r>
              <a:rPr lang="en-US" sz="2133" b="0" dirty="0"/>
              <a:t>14. </a:t>
            </a:r>
            <a:r>
              <a:rPr lang="en-US" sz="1600" b="0" dirty="0"/>
              <a:t>Track signal optimization, including synchronized and adaptive signals.</a:t>
            </a:r>
          </a:p>
          <a:p>
            <a:pPr>
              <a:lnSpc>
                <a:spcPct val="100000"/>
              </a:lnSpc>
              <a:spcBef>
                <a:spcPts val="0"/>
              </a:spcBef>
            </a:pPr>
            <a:r>
              <a:rPr lang="en-US" sz="2133" b="0" dirty="0"/>
              <a:t>15. </a:t>
            </a:r>
            <a:r>
              <a:rPr lang="en-US" sz="1600" b="0" dirty="0"/>
              <a:t>Work zone management and information systems.</a:t>
            </a:r>
          </a:p>
          <a:p>
            <a:pPr>
              <a:lnSpc>
                <a:spcPct val="100000"/>
              </a:lnSpc>
              <a:spcBef>
                <a:spcPts val="0"/>
              </a:spcBef>
            </a:pPr>
            <a:r>
              <a:rPr lang="en-US" sz="2133" b="0" dirty="0"/>
              <a:t>16. </a:t>
            </a:r>
            <a:r>
              <a:rPr lang="en-US" sz="1600" b="0" dirty="0"/>
              <a:t>Highway ramp metering.</a:t>
            </a:r>
          </a:p>
          <a:p>
            <a:pPr>
              <a:lnSpc>
                <a:spcPct val="100000"/>
              </a:lnSpc>
              <a:spcBef>
                <a:spcPts val="0"/>
              </a:spcBef>
            </a:pPr>
            <a:r>
              <a:rPr lang="en-US" sz="2133" b="0" dirty="0"/>
              <a:t>17. </a:t>
            </a:r>
            <a:r>
              <a:rPr lang="en-US" sz="1600" b="0" dirty="0"/>
              <a:t>Electronic cargo and border security technologies that improve truck freight movement.</a:t>
            </a:r>
          </a:p>
          <a:p>
            <a:pPr>
              <a:lnSpc>
                <a:spcPct val="100000"/>
              </a:lnSpc>
              <a:spcBef>
                <a:spcPts val="0"/>
              </a:spcBef>
            </a:pPr>
            <a:r>
              <a:rPr lang="en-US" sz="2133" b="0" dirty="0"/>
              <a:t>18. </a:t>
            </a:r>
            <a:r>
              <a:rPr lang="en-US" sz="1600" b="0" dirty="0"/>
              <a:t>Intelligent transportation systems that would increase truck freight efficiencies inside the boundaries of intermodal facilities.</a:t>
            </a:r>
          </a:p>
          <a:p>
            <a:pPr>
              <a:lnSpc>
                <a:spcPct val="100000"/>
              </a:lnSpc>
              <a:spcBef>
                <a:spcPts val="0"/>
              </a:spcBef>
            </a:pPr>
            <a:r>
              <a:rPr lang="en-US" sz="2133" b="0" dirty="0"/>
              <a:t>19. </a:t>
            </a:r>
            <a:r>
              <a:rPr lang="en-US" sz="1600" b="0" dirty="0"/>
              <a:t>Additional road capacity to address highway freight bottlenecks.</a:t>
            </a:r>
          </a:p>
          <a:p>
            <a:pPr>
              <a:lnSpc>
                <a:spcPct val="100000"/>
              </a:lnSpc>
              <a:spcBef>
                <a:spcPts val="0"/>
              </a:spcBef>
            </a:pPr>
            <a:r>
              <a:rPr lang="en-US" sz="2133" b="0" dirty="0"/>
              <a:t>20. </a:t>
            </a:r>
            <a:r>
              <a:rPr lang="en-US" sz="1600" b="0" dirty="0"/>
              <a:t>Physical separation of passenger vehicles from commercial motor freight.</a:t>
            </a:r>
          </a:p>
          <a:p>
            <a:pPr>
              <a:lnSpc>
                <a:spcPct val="100000"/>
              </a:lnSpc>
              <a:spcBef>
                <a:spcPts val="0"/>
              </a:spcBef>
            </a:pPr>
            <a:r>
              <a:rPr lang="en-US" sz="2133" b="0" dirty="0"/>
              <a:t>21. </a:t>
            </a:r>
            <a:r>
              <a:rPr lang="en-US" sz="1600" b="0" dirty="0"/>
              <a:t>Enhancement of the resiliency of critical highway infrastructure to improve the flow of freight.</a:t>
            </a:r>
          </a:p>
          <a:p>
            <a:pPr>
              <a:lnSpc>
                <a:spcPct val="100000"/>
              </a:lnSpc>
              <a:spcBef>
                <a:spcPts val="0"/>
              </a:spcBef>
            </a:pPr>
            <a:r>
              <a:rPr lang="en-US" sz="2133" b="0" dirty="0"/>
              <a:t>22. </a:t>
            </a:r>
            <a:r>
              <a:rPr lang="en-US" sz="1600" b="0" dirty="0"/>
              <a:t>A highway or bridge project to improve the flow of freight on the NHFN.</a:t>
            </a:r>
          </a:p>
          <a:p>
            <a:pPr>
              <a:lnSpc>
                <a:spcPct val="100000"/>
              </a:lnSpc>
              <a:spcBef>
                <a:spcPts val="0"/>
              </a:spcBef>
            </a:pPr>
            <a:r>
              <a:rPr lang="en-US" sz="2133" b="0" dirty="0"/>
              <a:t>23. </a:t>
            </a:r>
            <a:r>
              <a:rPr lang="en-US" sz="1600" b="0" dirty="0"/>
              <a:t>Any other surface transportation project to improve the flow of freight into and out of an eligible intermodal freight facility.</a:t>
            </a:r>
          </a:p>
          <a:p>
            <a:pPr>
              <a:lnSpc>
                <a:spcPct val="100000"/>
              </a:lnSpc>
              <a:spcBef>
                <a:spcPts val="0"/>
              </a:spcBef>
            </a:pPr>
            <a:r>
              <a:rPr lang="en-US" sz="2133" b="0" dirty="0"/>
              <a:t>24. </a:t>
            </a:r>
            <a:r>
              <a:rPr lang="en-US" sz="1600" b="0" dirty="0"/>
              <a:t>Diesel retrofit or alternative fuel projects.</a:t>
            </a:r>
          </a:p>
          <a:p>
            <a:pPr>
              <a:lnSpc>
                <a:spcPct val="100000"/>
              </a:lnSpc>
              <a:spcBef>
                <a:spcPts val="0"/>
              </a:spcBef>
            </a:pPr>
            <a:r>
              <a:rPr lang="en-US" sz="2133" b="0" dirty="0"/>
              <a:t>25. </a:t>
            </a:r>
            <a:r>
              <a:rPr lang="en-US" sz="1600" b="0" dirty="0"/>
              <a:t>Conducting analyses and data collection related to the NHFP</a:t>
            </a:r>
            <a:endParaRPr lang="en-US" sz="1067" dirty="0"/>
          </a:p>
        </p:txBody>
      </p:sp>
    </p:spTree>
    <p:extLst>
      <p:ext uri="{BB962C8B-B14F-4D97-AF65-F5344CB8AC3E}">
        <p14:creationId xmlns:p14="http://schemas.microsoft.com/office/powerpoint/2010/main" val="837434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B4F8-8B99-464D-B2C3-A5C328C67EEB}"/>
              </a:ext>
            </a:extLst>
          </p:cNvPr>
          <p:cNvSpPr>
            <a:spLocks noGrp="1"/>
          </p:cNvSpPr>
          <p:nvPr>
            <p:ph type="title"/>
          </p:nvPr>
        </p:nvSpPr>
        <p:spPr>
          <a:xfrm>
            <a:off x="872445" y="3569249"/>
            <a:ext cx="3844507" cy="1325563"/>
          </a:xfrm>
        </p:spPr>
        <p:txBody>
          <a:bodyPr/>
          <a:lstStyle/>
          <a:p>
            <a:r>
              <a:rPr lang="en-US" dirty="0"/>
              <a:t>NHFP Funding</a:t>
            </a:r>
          </a:p>
        </p:txBody>
      </p:sp>
    </p:spTree>
    <p:extLst>
      <p:ext uri="{BB962C8B-B14F-4D97-AF65-F5344CB8AC3E}">
        <p14:creationId xmlns:p14="http://schemas.microsoft.com/office/powerpoint/2010/main" val="1082621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491" y="365124"/>
            <a:ext cx="10515600" cy="2018847"/>
          </a:xfrm>
        </p:spPr>
        <p:txBody>
          <a:bodyPr>
            <a:normAutofit/>
          </a:bodyPr>
          <a:lstStyle/>
          <a:p>
            <a:r>
              <a:rPr lang="en-US" dirty="0"/>
              <a:t>FDOT Statewide</a:t>
            </a:r>
            <a:br>
              <a:rPr lang="en-US" dirty="0"/>
            </a:br>
            <a:r>
              <a:rPr lang="en-US" dirty="0"/>
              <a:t>Totals by </a:t>
            </a:r>
            <a:br>
              <a:rPr lang="en-US" dirty="0"/>
            </a:br>
            <a:r>
              <a:rPr lang="en-US" dirty="0"/>
              <a:t>Year</a:t>
            </a:r>
          </a:p>
        </p:txBody>
      </p:sp>
      <p:sp>
        <p:nvSpPr>
          <p:cNvPr id="4" name="Content Placeholder 2"/>
          <p:cNvSpPr>
            <a:spLocks noGrp="1"/>
          </p:cNvSpPr>
          <p:nvPr>
            <p:ph idx="1"/>
          </p:nvPr>
        </p:nvSpPr>
        <p:spPr>
          <a:xfrm>
            <a:off x="0" y="2605088"/>
            <a:ext cx="4156923" cy="4964451"/>
          </a:xfrm>
        </p:spPr>
        <p:txBody>
          <a:bodyPr>
            <a:normAutofit/>
          </a:bodyPr>
          <a:lstStyle/>
          <a:p>
            <a:pPr lvl="1"/>
            <a:r>
              <a:rPr lang="en-US" dirty="0"/>
              <a:t>Expected Statewide funding amount per FY is $70M</a:t>
            </a:r>
          </a:p>
          <a:p>
            <a:pPr lvl="2"/>
            <a:r>
              <a:rPr lang="en-US" dirty="0"/>
              <a:t>Totals finalized in yearly approval process</a:t>
            </a:r>
          </a:p>
          <a:p>
            <a:pPr lvl="3"/>
            <a:endParaRPr lang="en-US" dirty="0"/>
          </a:p>
          <a:p>
            <a:pPr lvl="3"/>
            <a:endParaRPr lang="en-US" dirty="0"/>
          </a:p>
        </p:txBody>
      </p:sp>
      <p:graphicFrame>
        <p:nvGraphicFramePr>
          <p:cNvPr id="3" name="Table 2">
            <a:extLst>
              <a:ext uri="{FF2B5EF4-FFF2-40B4-BE49-F238E27FC236}">
                <a16:creationId xmlns:a16="http://schemas.microsoft.com/office/drawing/2014/main" id="{5807BC93-CA8C-D390-C8BB-53E1370A502F}"/>
              </a:ext>
            </a:extLst>
          </p:cNvPr>
          <p:cNvGraphicFramePr>
            <a:graphicFrameLocks noGrp="1"/>
          </p:cNvGraphicFramePr>
          <p:nvPr>
            <p:extLst>
              <p:ext uri="{D42A27DB-BD31-4B8C-83A1-F6EECF244321}">
                <p14:modId xmlns:p14="http://schemas.microsoft.com/office/powerpoint/2010/main" val="2750150343"/>
              </p:ext>
            </p:extLst>
          </p:nvPr>
        </p:nvGraphicFramePr>
        <p:xfrm>
          <a:off x="4408713" y="960977"/>
          <a:ext cx="7406310" cy="4936046"/>
        </p:xfrm>
        <a:graphic>
          <a:graphicData uri="http://schemas.openxmlformats.org/drawingml/2006/table">
            <a:tbl>
              <a:tblPr firstRow="1" firstCol="1" bandRow="1">
                <a:tableStyleId>{5C22544A-7EE6-4342-B048-85BDC9FD1C3A}</a:tableStyleId>
              </a:tblPr>
              <a:tblGrid>
                <a:gridCol w="1154964">
                  <a:extLst>
                    <a:ext uri="{9D8B030D-6E8A-4147-A177-3AD203B41FA5}">
                      <a16:colId xmlns:a16="http://schemas.microsoft.com/office/drawing/2014/main" val="2522794936"/>
                    </a:ext>
                  </a:extLst>
                </a:gridCol>
                <a:gridCol w="2180702">
                  <a:extLst>
                    <a:ext uri="{9D8B030D-6E8A-4147-A177-3AD203B41FA5}">
                      <a16:colId xmlns:a16="http://schemas.microsoft.com/office/drawing/2014/main" val="2409408702"/>
                    </a:ext>
                  </a:extLst>
                </a:gridCol>
                <a:gridCol w="2108012">
                  <a:extLst>
                    <a:ext uri="{9D8B030D-6E8A-4147-A177-3AD203B41FA5}">
                      <a16:colId xmlns:a16="http://schemas.microsoft.com/office/drawing/2014/main" val="923331874"/>
                    </a:ext>
                  </a:extLst>
                </a:gridCol>
                <a:gridCol w="1962632">
                  <a:extLst>
                    <a:ext uri="{9D8B030D-6E8A-4147-A177-3AD203B41FA5}">
                      <a16:colId xmlns:a16="http://schemas.microsoft.com/office/drawing/2014/main" val="854184118"/>
                    </a:ext>
                  </a:extLst>
                </a:gridCol>
              </a:tblGrid>
              <a:tr h="999674">
                <a:tc>
                  <a:txBody>
                    <a:bodyPr/>
                    <a:lstStyle/>
                    <a:p>
                      <a:pPr marL="0" marR="0" algn="ctr">
                        <a:lnSpc>
                          <a:spcPct val="115000"/>
                        </a:lnSpc>
                        <a:spcBef>
                          <a:spcPts val="0"/>
                        </a:spcBef>
                        <a:spcAft>
                          <a:spcPts val="0"/>
                        </a:spcAft>
                      </a:pPr>
                      <a:r>
                        <a:rPr lang="en-US" sz="1600" dirty="0">
                          <a:effectLst/>
                        </a:rPr>
                        <a:t>Fiscal</a:t>
                      </a:r>
                    </a:p>
                    <a:p>
                      <a:pPr marL="0" marR="0" algn="ctr">
                        <a:lnSpc>
                          <a:spcPct val="115000"/>
                        </a:lnSpc>
                        <a:spcBef>
                          <a:spcPts val="0"/>
                        </a:spcBef>
                        <a:spcAft>
                          <a:spcPts val="0"/>
                        </a:spcAft>
                      </a:pPr>
                      <a:r>
                        <a:rPr lang="en-US" sz="1600" dirty="0">
                          <a:effectLst/>
                        </a:rPr>
                        <a:t>Year</a:t>
                      </a:r>
                      <a:endParaRPr lang="en-US" sz="16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Estimated</a:t>
                      </a:r>
                    </a:p>
                    <a:p>
                      <a:pPr marL="0" marR="0" algn="ctr">
                        <a:lnSpc>
                          <a:spcPct val="115000"/>
                        </a:lnSpc>
                        <a:spcBef>
                          <a:spcPts val="0"/>
                        </a:spcBef>
                        <a:spcAft>
                          <a:spcPts val="0"/>
                        </a:spcAft>
                      </a:pPr>
                      <a:r>
                        <a:rPr lang="en-US" sz="1400" dirty="0">
                          <a:effectLst/>
                        </a:rPr>
                        <a:t>NHFP Funding* **</a:t>
                      </a:r>
                      <a:endParaRPr lang="en-US" sz="14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Estimated NHFP Project Cost ***</a:t>
                      </a:r>
                      <a:endParaRPr lang="en-US" sz="14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Estimated Cumulative Spending</a:t>
                      </a:r>
                      <a:endParaRPr lang="en-US" sz="14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34787794"/>
                  </a:ext>
                </a:extLst>
              </a:tr>
              <a:tr h="252825">
                <a:tc>
                  <a:txBody>
                    <a:bodyPr/>
                    <a:lstStyle/>
                    <a:p>
                      <a:pPr marL="0" marR="0" algn="r">
                        <a:lnSpc>
                          <a:spcPct val="115000"/>
                        </a:lnSpc>
                        <a:spcBef>
                          <a:spcPts val="0"/>
                        </a:spcBef>
                        <a:spcAft>
                          <a:spcPts val="0"/>
                        </a:spcAft>
                      </a:pPr>
                      <a:r>
                        <a:rPr lang="en-US" sz="1600" dirty="0">
                          <a:effectLst/>
                        </a:rPr>
                        <a:t>2016</a:t>
                      </a:r>
                      <a:endParaRPr lang="en-US" sz="16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600" dirty="0">
                          <a:solidFill>
                            <a:srgbClr val="000000"/>
                          </a:solidFill>
                          <a:effectLst/>
                        </a:rPr>
                        <a:t> $53,926,568 </a:t>
                      </a:r>
                      <a:endParaRPr lang="en-US" sz="16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 $-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endParaRPr lang="en-US" sz="1600">
                        <a:solidFill>
                          <a:srgbClr val="000000"/>
                        </a:solidFill>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88087754"/>
                  </a:ext>
                </a:extLst>
              </a:tr>
              <a:tr h="252825">
                <a:tc>
                  <a:txBody>
                    <a:bodyPr/>
                    <a:lstStyle/>
                    <a:p>
                      <a:pPr marL="0" marR="0" algn="r">
                        <a:lnSpc>
                          <a:spcPct val="115000"/>
                        </a:lnSpc>
                        <a:spcBef>
                          <a:spcPts val="0"/>
                        </a:spcBef>
                        <a:spcAft>
                          <a:spcPts val="0"/>
                        </a:spcAft>
                      </a:pPr>
                      <a:r>
                        <a:rPr lang="en-US" sz="1600">
                          <a:effectLst/>
                        </a:rPr>
                        <a:t>2017</a:t>
                      </a:r>
                      <a:endParaRPr lang="en-US" sz="160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600" dirty="0">
                          <a:solidFill>
                            <a:srgbClr val="000000"/>
                          </a:solidFill>
                          <a:effectLst/>
                        </a:rPr>
                        <a:t> $51,581,934 </a:t>
                      </a:r>
                      <a:endParaRPr lang="en-US" sz="16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 $38,711,324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dirty="0">
                          <a:solidFill>
                            <a:srgbClr val="000000"/>
                          </a:solidFill>
                          <a:effectLst/>
                        </a:rPr>
                        <a:t>$38,711,324 </a:t>
                      </a:r>
                      <a:endParaRPr lang="en-US" sz="16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90715808"/>
                  </a:ext>
                </a:extLst>
              </a:tr>
              <a:tr h="252825">
                <a:tc>
                  <a:txBody>
                    <a:bodyPr/>
                    <a:lstStyle/>
                    <a:p>
                      <a:pPr marL="0" marR="0" algn="r">
                        <a:lnSpc>
                          <a:spcPct val="115000"/>
                        </a:lnSpc>
                        <a:spcBef>
                          <a:spcPts val="0"/>
                        </a:spcBef>
                        <a:spcAft>
                          <a:spcPts val="0"/>
                        </a:spcAft>
                      </a:pPr>
                      <a:r>
                        <a:rPr lang="en-US" sz="1600">
                          <a:effectLst/>
                        </a:rPr>
                        <a:t>2018</a:t>
                      </a:r>
                      <a:endParaRPr lang="en-US" sz="160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600">
                          <a:solidFill>
                            <a:srgbClr val="000000"/>
                          </a:solidFill>
                          <a:effectLst/>
                        </a:rPr>
                        <a:t> $56,271,202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 $78,429,007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$117,140,331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92616349"/>
                  </a:ext>
                </a:extLst>
              </a:tr>
              <a:tr h="252825">
                <a:tc>
                  <a:txBody>
                    <a:bodyPr/>
                    <a:lstStyle/>
                    <a:p>
                      <a:pPr marL="0" marR="0" algn="r">
                        <a:lnSpc>
                          <a:spcPct val="115000"/>
                        </a:lnSpc>
                        <a:spcBef>
                          <a:spcPts val="0"/>
                        </a:spcBef>
                        <a:spcAft>
                          <a:spcPts val="0"/>
                        </a:spcAft>
                      </a:pPr>
                      <a:r>
                        <a:rPr lang="en-US" sz="1600" dirty="0">
                          <a:effectLst/>
                        </a:rPr>
                        <a:t>2019</a:t>
                      </a:r>
                      <a:endParaRPr lang="en-US" sz="16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600" dirty="0">
                          <a:solidFill>
                            <a:srgbClr val="000000"/>
                          </a:solidFill>
                          <a:effectLst/>
                        </a:rPr>
                        <a:t> $63,305,102 </a:t>
                      </a:r>
                      <a:endParaRPr lang="en-US" sz="16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 $39,417,950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$156,558,281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56797473"/>
                  </a:ext>
                </a:extLst>
              </a:tr>
              <a:tr h="252825">
                <a:tc>
                  <a:txBody>
                    <a:bodyPr/>
                    <a:lstStyle/>
                    <a:p>
                      <a:pPr marL="0" marR="0" algn="r">
                        <a:lnSpc>
                          <a:spcPct val="115000"/>
                        </a:lnSpc>
                        <a:spcBef>
                          <a:spcPts val="0"/>
                        </a:spcBef>
                        <a:spcAft>
                          <a:spcPts val="0"/>
                        </a:spcAft>
                      </a:pPr>
                      <a:r>
                        <a:rPr lang="en-US" sz="1600" dirty="0">
                          <a:effectLst/>
                        </a:rPr>
                        <a:t>2020</a:t>
                      </a:r>
                      <a:endParaRPr lang="en-US" sz="16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600">
                          <a:solidFill>
                            <a:srgbClr val="000000"/>
                          </a:solidFill>
                          <a:effectLst/>
                        </a:rPr>
                        <a:t> $70,339,002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dirty="0">
                          <a:solidFill>
                            <a:srgbClr val="000000"/>
                          </a:solidFill>
                          <a:effectLst/>
                        </a:rPr>
                        <a:t> $62,388,661 </a:t>
                      </a:r>
                      <a:endParaRPr lang="en-US" sz="16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dirty="0">
                          <a:solidFill>
                            <a:srgbClr val="000000"/>
                          </a:solidFill>
                          <a:effectLst/>
                        </a:rPr>
                        <a:t>$218,946,942 </a:t>
                      </a:r>
                      <a:endParaRPr lang="en-US" sz="16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0265299"/>
                  </a:ext>
                </a:extLst>
              </a:tr>
              <a:tr h="252825">
                <a:tc>
                  <a:txBody>
                    <a:bodyPr/>
                    <a:lstStyle/>
                    <a:p>
                      <a:pPr marL="0" marR="0" algn="r">
                        <a:lnSpc>
                          <a:spcPct val="115000"/>
                        </a:lnSpc>
                        <a:spcBef>
                          <a:spcPts val="0"/>
                        </a:spcBef>
                        <a:spcAft>
                          <a:spcPts val="0"/>
                        </a:spcAft>
                      </a:pPr>
                      <a:r>
                        <a:rPr lang="en-US" sz="1600" dirty="0">
                          <a:effectLst/>
                        </a:rPr>
                        <a:t>2021</a:t>
                      </a:r>
                      <a:endParaRPr lang="en-US" sz="16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600">
                          <a:solidFill>
                            <a:srgbClr val="000000"/>
                          </a:solidFill>
                          <a:effectLst/>
                        </a:rPr>
                        <a:t> $69,530,857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 $18,791,915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$237,738,857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76009168"/>
                  </a:ext>
                </a:extLst>
              </a:tr>
              <a:tr h="252825">
                <a:tc>
                  <a:txBody>
                    <a:bodyPr/>
                    <a:lstStyle/>
                    <a:p>
                      <a:pPr marL="0" marR="0" algn="r">
                        <a:lnSpc>
                          <a:spcPct val="115000"/>
                        </a:lnSpc>
                        <a:spcBef>
                          <a:spcPts val="0"/>
                        </a:spcBef>
                        <a:spcAft>
                          <a:spcPts val="0"/>
                        </a:spcAft>
                      </a:pPr>
                      <a:r>
                        <a:rPr lang="en-US" sz="1600">
                          <a:effectLst/>
                        </a:rPr>
                        <a:t>2022</a:t>
                      </a:r>
                      <a:endParaRPr lang="en-US" sz="160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600">
                          <a:solidFill>
                            <a:srgbClr val="000000"/>
                          </a:solidFill>
                          <a:effectLst/>
                        </a:rPr>
                        <a:t> $65,707,643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 $66,540,501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$304,279,358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2563844"/>
                  </a:ext>
                </a:extLst>
              </a:tr>
              <a:tr h="252825">
                <a:tc>
                  <a:txBody>
                    <a:bodyPr/>
                    <a:lstStyle/>
                    <a:p>
                      <a:pPr marL="0" marR="0" algn="r">
                        <a:lnSpc>
                          <a:spcPct val="115000"/>
                        </a:lnSpc>
                        <a:spcBef>
                          <a:spcPts val="0"/>
                        </a:spcBef>
                        <a:spcAft>
                          <a:spcPts val="0"/>
                        </a:spcAft>
                      </a:pPr>
                      <a:r>
                        <a:rPr lang="en-US" sz="1600" dirty="0">
                          <a:effectLst/>
                        </a:rPr>
                        <a:t>2023</a:t>
                      </a:r>
                      <a:endParaRPr lang="en-US" sz="16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600">
                          <a:solidFill>
                            <a:srgbClr val="000000"/>
                          </a:solidFill>
                          <a:effectLst/>
                        </a:rPr>
                        <a:t> $67,021,795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dirty="0">
                          <a:solidFill>
                            <a:srgbClr val="000000"/>
                          </a:solidFill>
                          <a:effectLst/>
                        </a:rPr>
                        <a:t> $92,425,049 </a:t>
                      </a:r>
                      <a:endParaRPr lang="en-US" sz="16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$396,704,407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8662092"/>
                  </a:ext>
                </a:extLst>
              </a:tr>
              <a:tr h="252825">
                <a:tc>
                  <a:txBody>
                    <a:bodyPr/>
                    <a:lstStyle/>
                    <a:p>
                      <a:pPr marL="0" marR="0" algn="r">
                        <a:lnSpc>
                          <a:spcPct val="115000"/>
                        </a:lnSpc>
                        <a:spcBef>
                          <a:spcPts val="0"/>
                        </a:spcBef>
                        <a:spcAft>
                          <a:spcPts val="0"/>
                        </a:spcAft>
                      </a:pPr>
                      <a:r>
                        <a:rPr lang="en-US" sz="1600">
                          <a:effectLst/>
                        </a:rPr>
                        <a:t>2024</a:t>
                      </a:r>
                      <a:endParaRPr lang="en-US" sz="160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600">
                          <a:solidFill>
                            <a:srgbClr val="000000"/>
                          </a:solidFill>
                          <a:effectLst/>
                        </a:rPr>
                        <a:t> $68,362,231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dirty="0">
                          <a:solidFill>
                            <a:srgbClr val="000000"/>
                          </a:solidFill>
                          <a:effectLst/>
                        </a:rPr>
                        <a:t> $67,000,335 </a:t>
                      </a:r>
                      <a:endParaRPr lang="en-US" sz="16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$463,704,742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3748992"/>
                  </a:ext>
                </a:extLst>
              </a:tr>
              <a:tr h="252825">
                <a:tc>
                  <a:txBody>
                    <a:bodyPr/>
                    <a:lstStyle/>
                    <a:p>
                      <a:pPr marL="0" marR="0" algn="r">
                        <a:lnSpc>
                          <a:spcPct val="115000"/>
                        </a:lnSpc>
                        <a:spcBef>
                          <a:spcPts val="0"/>
                        </a:spcBef>
                        <a:spcAft>
                          <a:spcPts val="0"/>
                        </a:spcAft>
                      </a:pPr>
                      <a:r>
                        <a:rPr lang="en-US" sz="1600" dirty="0">
                          <a:effectLst/>
                        </a:rPr>
                        <a:t>2025</a:t>
                      </a:r>
                      <a:endParaRPr lang="en-US" sz="16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600">
                          <a:solidFill>
                            <a:srgbClr val="000000"/>
                          </a:solidFill>
                          <a:effectLst/>
                        </a:rPr>
                        <a:t> $69,729,476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dirty="0">
                          <a:solidFill>
                            <a:srgbClr val="000000"/>
                          </a:solidFill>
                          <a:effectLst/>
                        </a:rPr>
                        <a:t> $53,361,508 </a:t>
                      </a:r>
                      <a:endParaRPr lang="en-US" sz="16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$517,066,250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876375"/>
                  </a:ext>
                </a:extLst>
              </a:tr>
              <a:tr h="252825">
                <a:tc>
                  <a:txBody>
                    <a:bodyPr/>
                    <a:lstStyle/>
                    <a:p>
                      <a:pPr marL="0" marR="0" algn="r">
                        <a:lnSpc>
                          <a:spcPct val="115000"/>
                        </a:lnSpc>
                        <a:spcBef>
                          <a:spcPts val="0"/>
                        </a:spcBef>
                        <a:spcAft>
                          <a:spcPts val="0"/>
                        </a:spcAft>
                      </a:pPr>
                      <a:r>
                        <a:rPr lang="en-US" sz="1600" dirty="0">
                          <a:effectLst/>
                        </a:rPr>
                        <a:t>2026</a:t>
                      </a:r>
                      <a:endParaRPr lang="en-US" sz="16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600">
                          <a:solidFill>
                            <a:srgbClr val="000000"/>
                          </a:solidFill>
                          <a:effectLst/>
                        </a:rPr>
                        <a:t> $70,000,000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dirty="0">
                          <a:solidFill>
                            <a:srgbClr val="000000"/>
                          </a:solidFill>
                          <a:effectLst/>
                        </a:rPr>
                        <a:t> $62,611,063 </a:t>
                      </a:r>
                      <a:endParaRPr lang="en-US" sz="16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$579,677,313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31567532"/>
                  </a:ext>
                </a:extLst>
              </a:tr>
              <a:tr h="252825">
                <a:tc>
                  <a:txBody>
                    <a:bodyPr/>
                    <a:lstStyle/>
                    <a:p>
                      <a:pPr marL="0" marR="0" algn="r">
                        <a:lnSpc>
                          <a:spcPct val="115000"/>
                        </a:lnSpc>
                        <a:spcBef>
                          <a:spcPts val="0"/>
                        </a:spcBef>
                        <a:spcAft>
                          <a:spcPts val="0"/>
                        </a:spcAft>
                      </a:pPr>
                      <a:r>
                        <a:rPr lang="en-US" sz="1600" dirty="0">
                          <a:effectLst/>
                        </a:rPr>
                        <a:t>2027</a:t>
                      </a:r>
                      <a:endParaRPr lang="en-US" sz="16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600">
                          <a:solidFill>
                            <a:srgbClr val="000000"/>
                          </a:solidFill>
                          <a:effectLst/>
                        </a:rPr>
                        <a:t> $70,000,000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 $61,162,124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dirty="0">
                          <a:solidFill>
                            <a:srgbClr val="000000"/>
                          </a:solidFill>
                          <a:effectLst/>
                        </a:rPr>
                        <a:t>$640,839,437 </a:t>
                      </a:r>
                      <a:endParaRPr lang="en-US" sz="16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749183"/>
                  </a:ext>
                </a:extLst>
              </a:tr>
              <a:tr h="252825">
                <a:tc>
                  <a:txBody>
                    <a:bodyPr/>
                    <a:lstStyle/>
                    <a:p>
                      <a:pPr marL="0" marR="0" algn="r">
                        <a:lnSpc>
                          <a:spcPct val="115000"/>
                        </a:lnSpc>
                        <a:spcBef>
                          <a:spcPts val="0"/>
                        </a:spcBef>
                        <a:spcAft>
                          <a:spcPts val="0"/>
                        </a:spcAft>
                      </a:pPr>
                      <a:r>
                        <a:rPr lang="en-US" sz="1600" dirty="0">
                          <a:effectLst/>
                        </a:rPr>
                        <a:t>2028</a:t>
                      </a:r>
                      <a:endParaRPr lang="en-US" sz="16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600">
                          <a:solidFill>
                            <a:srgbClr val="000000"/>
                          </a:solidFill>
                          <a:effectLst/>
                        </a:rPr>
                        <a:t> $70,000,000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 $60,229,759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$701,069,196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61923358"/>
                  </a:ext>
                </a:extLst>
              </a:tr>
              <a:tr h="252825">
                <a:tc>
                  <a:txBody>
                    <a:bodyPr/>
                    <a:lstStyle/>
                    <a:p>
                      <a:pPr marL="0" marR="0" algn="r">
                        <a:lnSpc>
                          <a:spcPct val="115000"/>
                        </a:lnSpc>
                        <a:spcBef>
                          <a:spcPts val="0"/>
                        </a:spcBef>
                        <a:spcAft>
                          <a:spcPts val="0"/>
                        </a:spcAft>
                      </a:pPr>
                      <a:r>
                        <a:rPr lang="en-US" sz="1600" dirty="0">
                          <a:effectLst/>
                        </a:rPr>
                        <a:t>2029</a:t>
                      </a:r>
                      <a:endParaRPr lang="en-US" sz="16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600">
                          <a:solidFill>
                            <a:srgbClr val="000000"/>
                          </a:solidFill>
                          <a:effectLst/>
                        </a:rPr>
                        <a:t> $70,000,000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 $53,726,602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$754,795,798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38183274"/>
                  </a:ext>
                </a:extLst>
              </a:tr>
              <a:tr h="252825">
                <a:tc>
                  <a:txBody>
                    <a:bodyPr/>
                    <a:lstStyle/>
                    <a:p>
                      <a:pPr marL="0" marR="0" algn="r">
                        <a:lnSpc>
                          <a:spcPct val="115000"/>
                        </a:lnSpc>
                        <a:spcBef>
                          <a:spcPts val="0"/>
                        </a:spcBef>
                        <a:spcAft>
                          <a:spcPts val="0"/>
                        </a:spcAft>
                      </a:pPr>
                      <a:r>
                        <a:rPr lang="en-US" sz="1600" dirty="0">
                          <a:effectLst/>
                        </a:rPr>
                        <a:t>Total</a:t>
                      </a:r>
                      <a:endParaRPr lang="en-US" sz="16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r">
                        <a:lnSpc>
                          <a:spcPct val="115000"/>
                        </a:lnSpc>
                        <a:spcBef>
                          <a:spcPts val="0"/>
                        </a:spcBef>
                        <a:spcAft>
                          <a:spcPts val="0"/>
                        </a:spcAft>
                      </a:pPr>
                      <a:r>
                        <a:rPr lang="en-US" sz="1600">
                          <a:solidFill>
                            <a:srgbClr val="000000"/>
                          </a:solidFill>
                          <a:effectLst/>
                        </a:rPr>
                        <a:t> $949,424,734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a:solidFill>
                            <a:srgbClr val="000000"/>
                          </a:solidFill>
                          <a:effectLst/>
                        </a:rPr>
                        <a:t> $754,795,798 </a:t>
                      </a:r>
                      <a:endParaRPr lang="en-US" sz="160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15000"/>
                        </a:lnSpc>
                        <a:spcBef>
                          <a:spcPts val="0"/>
                        </a:spcBef>
                        <a:spcAft>
                          <a:spcPts val="0"/>
                        </a:spcAft>
                      </a:pPr>
                      <a:r>
                        <a:rPr lang="en-US" sz="1600" dirty="0">
                          <a:solidFill>
                            <a:srgbClr val="000000"/>
                          </a:solidFill>
                          <a:effectLst/>
                        </a:rPr>
                        <a:t> </a:t>
                      </a:r>
                      <a:endParaRPr lang="en-US" sz="16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79411564"/>
                  </a:ext>
                </a:extLst>
              </a:tr>
            </a:tbl>
          </a:graphicData>
        </a:graphic>
      </p:graphicFrame>
    </p:spTree>
    <p:extLst>
      <p:ext uri="{BB962C8B-B14F-4D97-AF65-F5344CB8AC3E}">
        <p14:creationId xmlns:p14="http://schemas.microsoft.com/office/powerpoint/2010/main" val="222611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491" y="365124"/>
            <a:ext cx="10515600" cy="2018847"/>
          </a:xfrm>
        </p:spPr>
        <p:txBody>
          <a:bodyPr>
            <a:normAutofit/>
          </a:bodyPr>
          <a:lstStyle/>
          <a:p>
            <a:r>
              <a:rPr lang="en-US" dirty="0"/>
              <a:t>FDOT District 6</a:t>
            </a:r>
            <a:br>
              <a:rPr lang="en-US" dirty="0"/>
            </a:br>
            <a:r>
              <a:rPr lang="en-US" dirty="0"/>
              <a:t>Totals By </a:t>
            </a:r>
            <a:br>
              <a:rPr lang="en-US" dirty="0"/>
            </a:br>
            <a:r>
              <a:rPr lang="en-US" dirty="0"/>
              <a:t>Year</a:t>
            </a:r>
          </a:p>
        </p:txBody>
      </p:sp>
      <p:sp>
        <p:nvSpPr>
          <p:cNvPr id="4" name="Content Placeholder 2"/>
          <p:cNvSpPr>
            <a:spLocks noGrp="1"/>
          </p:cNvSpPr>
          <p:nvPr>
            <p:ph idx="1"/>
          </p:nvPr>
        </p:nvSpPr>
        <p:spPr>
          <a:xfrm>
            <a:off x="0" y="2605088"/>
            <a:ext cx="4156923" cy="4964451"/>
          </a:xfrm>
        </p:spPr>
        <p:txBody>
          <a:bodyPr>
            <a:normAutofit/>
          </a:bodyPr>
          <a:lstStyle/>
          <a:p>
            <a:pPr lvl="1"/>
            <a:r>
              <a:rPr lang="en-US" dirty="0"/>
              <a:t>Expected Statewide funding amount per FY is $70M</a:t>
            </a:r>
          </a:p>
          <a:p>
            <a:pPr lvl="2"/>
            <a:r>
              <a:rPr lang="en-US" dirty="0"/>
              <a:t>Totals finalized in yearly approval process</a:t>
            </a:r>
          </a:p>
          <a:p>
            <a:pPr lvl="3"/>
            <a:endParaRPr lang="en-US" dirty="0"/>
          </a:p>
          <a:p>
            <a:pPr lvl="3"/>
            <a:endParaRPr lang="en-US" dirty="0"/>
          </a:p>
        </p:txBody>
      </p:sp>
      <p:graphicFrame>
        <p:nvGraphicFramePr>
          <p:cNvPr id="3" name="Table 2">
            <a:extLst>
              <a:ext uri="{FF2B5EF4-FFF2-40B4-BE49-F238E27FC236}">
                <a16:creationId xmlns:a16="http://schemas.microsoft.com/office/drawing/2014/main" id="{5807BC93-CA8C-D390-C8BB-53E1370A502F}"/>
              </a:ext>
            </a:extLst>
          </p:cNvPr>
          <p:cNvGraphicFramePr>
            <a:graphicFrameLocks noGrp="1"/>
          </p:cNvGraphicFramePr>
          <p:nvPr>
            <p:extLst>
              <p:ext uri="{D42A27DB-BD31-4B8C-83A1-F6EECF244321}">
                <p14:modId xmlns:p14="http://schemas.microsoft.com/office/powerpoint/2010/main" val="1677830276"/>
              </p:ext>
            </p:extLst>
          </p:nvPr>
        </p:nvGraphicFramePr>
        <p:xfrm>
          <a:off x="5531004" y="524108"/>
          <a:ext cx="5720575" cy="5413359"/>
        </p:xfrm>
        <a:graphic>
          <a:graphicData uri="http://schemas.openxmlformats.org/drawingml/2006/table">
            <a:tbl>
              <a:tblPr firstRow="1" firstCol="1" bandRow="1">
                <a:tableStyleId>{5C22544A-7EE6-4342-B048-85BDC9FD1C3A}</a:tableStyleId>
              </a:tblPr>
              <a:tblGrid>
                <a:gridCol w="1980732">
                  <a:extLst>
                    <a:ext uri="{9D8B030D-6E8A-4147-A177-3AD203B41FA5}">
                      <a16:colId xmlns:a16="http://schemas.microsoft.com/office/drawing/2014/main" val="2522794936"/>
                    </a:ext>
                  </a:extLst>
                </a:gridCol>
                <a:gridCol w="3739843">
                  <a:extLst>
                    <a:ext uri="{9D8B030D-6E8A-4147-A177-3AD203B41FA5}">
                      <a16:colId xmlns:a16="http://schemas.microsoft.com/office/drawing/2014/main" val="2409408702"/>
                    </a:ext>
                  </a:extLst>
                </a:gridCol>
              </a:tblGrid>
              <a:tr h="635619">
                <a:tc>
                  <a:txBody>
                    <a:bodyPr/>
                    <a:lstStyle/>
                    <a:p>
                      <a:pPr marL="0" marR="0" algn="ctr">
                        <a:lnSpc>
                          <a:spcPct val="115000"/>
                        </a:lnSpc>
                        <a:spcBef>
                          <a:spcPts val="0"/>
                        </a:spcBef>
                        <a:spcAft>
                          <a:spcPts val="0"/>
                        </a:spcAft>
                      </a:pPr>
                      <a:r>
                        <a:rPr lang="en-US" sz="1600" dirty="0">
                          <a:effectLst/>
                        </a:rPr>
                        <a:t>Fiscal</a:t>
                      </a:r>
                    </a:p>
                    <a:p>
                      <a:pPr marL="0" marR="0" algn="ctr">
                        <a:lnSpc>
                          <a:spcPct val="115000"/>
                        </a:lnSpc>
                        <a:spcBef>
                          <a:spcPts val="0"/>
                        </a:spcBef>
                        <a:spcAft>
                          <a:spcPts val="0"/>
                        </a:spcAft>
                      </a:pPr>
                      <a:r>
                        <a:rPr lang="en-US" sz="1600" dirty="0">
                          <a:effectLst/>
                        </a:rPr>
                        <a:t>Year</a:t>
                      </a:r>
                      <a:endParaRPr lang="en-US" sz="16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Estimated</a:t>
                      </a:r>
                    </a:p>
                    <a:p>
                      <a:pPr marL="0" marR="0" algn="ctr">
                        <a:lnSpc>
                          <a:spcPct val="115000"/>
                        </a:lnSpc>
                        <a:spcBef>
                          <a:spcPts val="0"/>
                        </a:spcBef>
                        <a:spcAft>
                          <a:spcPts val="0"/>
                        </a:spcAft>
                      </a:pPr>
                      <a:r>
                        <a:rPr lang="en-US" sz="1400" dirty="0">
                          <a:effectLst/>
                        </a:rPr>
                        <a:t>NHFP Funding</a:t>
                      </a:r>
                      <a:endParaRPr lang="en-US" sz="14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34787794"/>
                  </a:ext>
                </a:extLst>
              </a:tr>
              <a:tr h="372080">
                <a:tc>
                  <a:txBody>
                    <a:bodyPr/>
                    <a:lstStyle/>
                    <a:p>
                      <a:pPr marL="0" marR="0" algn="r">
                        <a:lnSpc>
                          <a:spcPct val="115000"/>
                        </a:lnSpc>
                        <a:spcBef>
                          <a:spcPts val="0"/>
                        </a:spcBef>
                        <a:spcAft>
                          <a:spcPts val="0"/>
                        </a:spcAft>
                      </a:pPr>
                      <a:r>
                        <a:rPr lang="en-US" sz="2400">
                          <a:effectLst/>
                        </a:rPr>
                        <a:t>2019</a:t>
                      </a:r>
                      <a:endParaRPr lang="en-US" sz="240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fontAlgn="b"/>
                      <a:r>
                        <a:rPr lang="en-US" sz="2800" b="0" i="0" u="none" strike="noStrike" dirty="0">
                          <a:solidFill>
                            <a:srgbClr val="000000"/>
                          </a:solidFill>
                          <a:effectLst/>
                          <a:latin typeface="ARIAL" panose="020B0604020202020204" pitchFamily="34" charset="0"/>
                        </a:rPr>
                        <a:t> $            849,478 </a:t>
                      </a:r>
                    </a:p>
                  </a:txBody>
                  <a:tcPr marL="7620" marR="7620" marT="7620" marB="0" anchor="b"/>
                </a:tc>
                <a:extLst>
                  <a:ext uri="{0D108BD9-81ED-4DB2-BD59-A6C34878D82A}">
                    <a16:rowId xmlns:a16="http://schemas.microsoft.com/office/drawing/2014/main" val="3956797473"/>
                  </a:ext>
                </a:extLst>
              </a:tr>
              <a:tr h="372080">
                <a:tc>
                  <a:txBody>
                    <a:bodyPr/>
                    <a:lstStyle/>
                    <a:p>
                      <a:pPr marL="0" marR="0" algn="r">
                        <a:lnSpc>
                          <a:spcPct val="115000"/>
                        </a:lnSpc>
                        <a:spcBef>
                          <a:spcPts val="0"/>
                        </a:spcBef>
                        <a:spcAft>
                          <a:spcPts val="0"/>
                        </a:spcAft>
                      </a:pPr>
                      <a:r>
                        <a:rPr lang="en-US" sz="2400">
                          <a:effectLst/>
                        </a:rPr>
                        <a:t>2020</a:t>
                      </a:r>
                      <a:endParaRPr lang="en-US" sz="240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fontAlgn="b"/>
                      <a:r>
                        <a:rPr lang="en-US" sz="2800" b="0" i="0" u="none" strike="noStrike">
                          <a:solidFill>
                            <a:srgbClr val="000000"/>
                          </a:solidFill>
                          <a:effectLst/>
                          <a:latin typeface="ARIAL" panose="020B0604020202020204" pitchFamily="34" charset="0"/>
                        </a:rPr>
                        <a:t> $            500,000 </a:t>
                      </a:r>
                    </a:p>
                  </a:txBody>
                  <a:tcPr marL="7620" marR="7620" marT="7620" marB="0" anchor="b"/>
                </a:tc>
                <a:extLst>
                  <a:ext uri="{0D108BD9-81ED-4DB2-BD59-A6C34878D82A}">
                    <a16:rowId xmlns:a16="http://schemas.microsoft.com/office/drawing/2014/main" val="3880265299"/>
                  </a:ext>
                </a:extLst>
              </a:tr>
              <a:tr h="372080">
                <a:tc>
                  <a:txBody>
                    <a:bodyPr/>
                    <a:lstStyle/>
                    <a:p>
                      <a:pPr marL="0" marR="0" algn="r">
                        <a:lnSpc>
                          <a:spcPct val="115000"/>
                        </a:lnSpc>
                        <a:spcBef>
                          <a:spcPts val="0"/>
                        </a:spcBef>
                        <a:spcAft>
                          <a:spcPts val="0"/>
                        </a:spcAft>
                      </a:pPr>
                      <a:r>
                        <a:rPr lang="en-US" sz="2400" dirty="0">
                          <a:effectLst/>
                        </a:rPr>
                        <a:t>2021</a:t>
                      </a:r>
                      <a:endParaRPr lang="en-US" sz="24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fontAlgn="b"/>
                      <a:r>
                        <a:rPr lang="en-US" sz="2800" b="0" i="0" u="none" strike="noStrike" dirty="0">
                          <a:solidFill>
                            <a:srgbClr val="000000"/>
                          </a:solidFill>
                          <a:effectLst/>
                          <a:latin typeface="ARIAL" panose="020B0604020202020204" pitchFamily="34" charset="0"/>
                        </a:rPr>
                        <a:t> $         1,924,665 </a:t>
                      </a:r>
                    </a:p>
                  </a:txBody>
                  <a:tcPr marL="7620" marR="7620" marT="7620" marB="0" anchor="b"/>
                </a:tc>
                <a:extLst>
                  <a:ext uri="{0D108BD9-81ED-4DB2-BD59-A6C34878D82A}">
                    <a16:rowId xmlns:a16="http://schemas.microsoft.com/office/drawing/2014/main" val="4076009168"/>
                  </a:ext>
                </a:extLst>
              </a:tr>
              <a:tr h="372080">
                <a:tc>
                  <a:txBody>
                    <a:bodyPr/>
                    <a:lstStyle/>
                    <a:p>
                      <a:pPr marL="0" marR="0" algn="r">
                        <a:lnSpc>
                          <a:spcPct val="115000"/>
                        </a:lnSpc>
                        <a:spcBef>
                          <a:spcPts val="0"/>
                        </a:spcBef>
                        <a:spcAft>
                          <a:spcPts val="0"/>
                        </a:spcAft>
                      </a:pPr>
                      <a:r>
                        <a:rPr lang="en-US" sz="2400">
                          <a:effectLst/>
                        </a:rPr>
                        <a:t>2022</a:t>
                      </a:r>
                      <a:endParaRPr lang="en-US" sz="240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fontAlgn="b"/>
                      <a:r>
                        <a:rPr lang="en-US" sz="2800" b="0" i="0" u="none" strike="noStrike">
                          <a:solidFill>
                            <a:srgbClr val="000000"/>
                          </a:solidFill>
                          <a:effectLst/>
                          <a:latin typeface="ARIAL" panose="020B0604020202020204" pitchFamily="34" charset="0"/>
                        </a:rPr>
                        <a:t> $            464,598 </a:t>
                      </a:r>
                    </a:p>
                  </a:txBody>
                  <a:tcPr marL="7620" marR="7620" marT="7620" marB="0" anchor="b"/>
                </a:tc>
                <a:extLst>
                  <a:ext uri="{0D108BD9-81ED-4DB2-BD59-A6C34878D82A}">
                    <a16:rowId xmlns:a16="http://schemas.microsoft.com/office/drawing/2014/main" val="2072563844"/>
                  </a:ext>
                </a:extLst>
              </a:tr>
              <a:tr h="372080">
                <a:tc>
                  <a:txBody>
                    <a:bodyPr/>
                    <a:lstStyle/>
                    <a:p>
                      <a:pPr marL="0" marR="0" algn="r">
                        <a:lnSpc>
                          <a:spcPct val="115000"/>
                        </a:lnSpc>
                        <a:spcBef>
                          <a:spcPts val="0"/>
                        </a:spcBef>
                        <a:spcAft>
                          <a:spcPts val="0"/>
                        </a:spcAft>
                      </a:pPr>
                      <a:r>
                        <a:rPr lang="en-US" sz="2400" dirty="0">
                          <a:effectLst/>
                        </a:rPr>
                        <a:t>2023</a:t>
                      </a:r>
                      <a:endParaRPr lang="en-US" sz="24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fontAlgn="b"/>
                      <a:r>
                        <a:rPr lang="en-US" sz="2800" b="0" i="0" u="none" strike="noStrike">
                          <a:solidFill>
                            <a:srgbClr val="000000"/>
                          </a:solidFill>
                          <a:effectLst/>
                          <a:latin typeface="ARIAL" panose="020B0604020202020204" pitchFamily="34" charset="0"/>
                        </a:rPr>
                        <a:t> $        23,014,024 </a:t>
                      </a:r>
                    </a:p>
                  </a:txBody>
                  <a:tcPr marL="7620" marR="7620" marT="7620" marB="0" anchor="b"/>
                </a:tc>
                <a:extLst>
                  <a:ext uri="{0D108BD9-81ED-4DB2-BD59-A6C34878D82A}">
                    <a16:rowId xmlns:a16="http://schemas.microsoft.com/office/drawing/2014/main" val="3028662092"/>
                  </a:ext>
                </a:extLst>
              </a:tr>
              <a:tr h="372080">
                <a:tc>
                  <a:txBody>
                    <a:bodyPr/>
                    <a:lstStyle/>
                    <a:p>
                      <a:pPr marL="0" marR="0" algn="r">
                        <a:lnSpc>
                          <a:spcPct val="115000"/>
                        </a:lnSpc>
                        <a:spcBef>
                          <a:spcPts val="0"/>
                        </a:spcBef>
                        <a:spcAft>
                          <a:spcPts val="0"/>
                        </a:spcAft>
                      </a:pPr>
                      <a:r>
                        <a:rPr lang="en-US" sz="2400">
                          <a:effectLst/>
                        </a:rPr>
                        <a:t>2024</a:t>
                      </a:r>
                      <a:endParaRPr lang="en-US" sz="240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fontAlgn="b"/>
                      <a:r>
                        <a:rPr lang="en-US" sz="2800" b="0" i="0" u="none" strike="noStrike">
                          <a:solidFill>
                            <a:srgbClr val="000000"/>
                          </a:solidFill>
                          <a:effectLst/>
                          <a:latin typeface="ARIAL" panose="020B0604020202020204" pitchFamily="34" charset="0"/>
                        </a:rPr>
                        <a:t> $         8,283,193 </a:t>
                      </a:r>
                    </a:p>
                  </a:txBody>
                  <a:tcPr marL="7620" marR="7620" marT="7620" marB="0" anchor="b"/>
                </a:tc>
                <a:extLst>
                  <a:ext uri="{0D108BD9-81ED-4DB2-BD59-A6C34878D82A}">
                    <a16:rowId xmlns:a16="http://schemas.microsoft.com/office/drawing/2014/main" val="2153748992"/>
                  </a:ext>
                </a:extLst>
              </a:tr>
              <a:tr h="372080">
                <a:tc>
                  <a:txBody>
                    <a:bodyPr/>
                    <a:lstStyle/>
                    <a:p>
                      <a:pPr marL="0" marR="0" algn="r">
                        <a:lnSpc>
                          <a:spcPct val="115000"/>
                        </a:lnSpc>
                        <a:spcBef>
                          <a:spcPts val="0"/>
                        </a:spcBef>
                        <a:spcAft>
                          <a:spcPts val="0"/>
                        </a:spcAft>
                      </a:pPr>
                      <a:r>
                        <a:rPr lang="en-US" sz="2400" dirty="0">
                          <a:effectLst/>
                        </a:rPr>
                        <a:t>2025</a:t>
                      </a:r>
                      <a:endParaRPr lang="en-US" sz="24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fontAlgn="b"/>
                      <a:r>
                        <a:rPr lang="en-US" sz="2800" b="0" i="0" u="none" strike="noStrike">
                          <a:solidFill>
                            <a:srgbClr val="000000"/>
                          </a:solidFill>
                          <a:effectLst/>
                          <a:latin typeface="ARIAL" panose="020B0604020202020204" pitchFamily="34" charset="0"/>
                        </a:rPr>
                        <a:t> $        12,590,388 </a:t>
                      </a:r>
                    </a:p>
                  </a:txBody>
                  <a:tcPr marL="7620" marR="7620" marT="7620" marB="0" anchor="b"/>
                </a:tc>
                <a:extLst>
                  <a:ext uri="{0D108BD9-81ED-4DB2-BD59-A6C34878D82A}">
                    <a16:rowId xmlns:a16="http://schemas.microsoft.com/office/drawing/2014/main" val="309876375"/>
                  </a:ext>
                </a:extLst>
              </a:tr>
              <a:tr h="372080">
                <a:tc>
                  <a:txBody>
                    <a:bodyPr/>
                    <a:lstStyle/>
                    <a:p>
                      <a:pPr marL="0" marR="0" algn="r">
                        <a:lnSpc>
                          <a:spcPct val="115000"/>
                        </a:lnSpc>
                        <a:spcBef>
                          <a:spcPts val="0"/>
                        </a:spcBef>
                        <a:spcAft>
                          <a:spcPts val="0"/>
                        </a:spcAft>
                      </a:pPr>
                      <a:r>
                        <a:rPr lang="en-US" sz="2400" dirty="0">
                          <a:effectLst/>
                        </a:rPr>
                        <a:t>2026</a:t>
                      </a:r>
                      <a:endParaRPr lang="en-US" sz="24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fontAlgn="b"/>
                      <a:r>
                        <a:rPr lang="en-US" sz="2800" b="0" i="0" u="none" strike="noStrike">
                          <a:solidFill>
                            <a:srgbClr val="000000"/>
                          </a:solidFill>
                          <a:effectLst/>
                          <a:latin typeface="ARIAL" panose="020B0604020202020204" pitchFamily="34" charset="0"/>
                        </a:rPr>
                        <a:t> $            704,970 </a:t>
                      </a:r>
                    </a:p>
                  </a:txBody>
                  <a:tcPr marL="7620" marR="7620" marT="7620" marB="0" anchor="b"/>
                </a:tc>
                <a:extLst>
                  <a:ext uri="{0D108BD9-81ED-4DB2-BD59-A6C34878D82A}">
                    <a16:rowId xmlns:a16="http://schemas.microsoft.com/office/drawing/2014/main" val="1231567532"/>
                  </a:ext>
                </a:extLst>
              </a:tr>
              <a:tr h="372080">
                <a:tc>
                  <a:txBody>
                    <a:bodyPr/>
                    <a:lstStyle/>
                    <a:p>
                      <a:pPr marL="0" marR="0" algn="r">
                        <a:lnSpc>
                          <a:spcPct val="115000"/>
                        </a:lnSpc>
                        <a:spcBef>
                          <a:spcPts val="0"/>
                        </a:spcBef>
                        <a:spcAft>
                          <a:spcPts val="0"/>
                        </a:spcAft>
                      </a:pPr>
                      <a:r>
                        <a:rPr lang="en-US" sz="2400" dirty="0">
                          <a:effectLst/>
                        </a:rPr>
                        <a:t>2027</a:t>
                      </a:r>
                      <a:endParaRPr lang="en-US" sz="24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fontAlgn="b"/>
                      <a:r>
                        <a:rPr lang="en-US" sz="2800" b="0" i="0" u="none" strike="noStrike">
                          <a:solidFill>
                            <a:srgbClr val="000000"/>
                          </a:solidFill>
                          <a:effectLst/>
                          <a:latin typeface="ARIAL" panose="020B0604020202020204" pitchFamily="34" charset="0"/>
                        </a:rPr>
                        <a:t> $         5,720,000 </a:t>
                      </a:r>
                    </a:p>
                  </a:txBody>
                  <a:tcPr marL="7620" marR="7620" marT="7620" marB="0" anchor="b"/>
                </a:tc>
                <a:extLst>
                  <a:ext uri="{0D108BD9-81ED-4DB2-BD59-A6C34878D82A}">
                    <a16:rowId xmlns:a16="http://schemas.microsoft.com/office/drawing/2014/main" val="26749183"/>
                  </a:ext>
                </a:extLst>
              </a:tr>
              <a:tr h="372080">
                <a:tc>
                  <a:txBody>
                    <a:bodyPr/>
                    <a:lstStyle/>
                    <a:p>
                      <a:pPr marL="0" marR="0" algn="r">
                        <a:lnSpc>
                          <a:spcPct val="115000"/>
                        </a:lnSpc>
                        <a:spcBef>
                          <a:spcPts val="0"/>
                        </a:spcBef>
                        <a:spcAft>
                          <a:spcPts val="0"/>
                        </a:spcAft>
                      </a:pPr>
                      <a:r>
                        <a:rPr lang="en-US" sz="2400" dirty="0">
                          <a:effectLst/>
                        </a:rPr>
                        <a:t>2028</a:t>
                      </a:r>
                      <a:endParaRPr lang="en-US" sz="24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fontAlgn="b"/>
                      <a:r>
                        <a:rPr lang="en-US" sz="2800" b="0" i="0" u="none" strike="noStrike" dirty="0">
                          <a:solidFill>
                            <a:srgbClr val="000000"/>
                          </a:solidFill>
                          <a:effectLst/>
                          <a:latin typeface="ARIAL" panose="020B0604020202020204" pitchFamily="34" charset="0"/>
                        </a:rPr>
                        <a:t> $        12,983,000 </a:t>
                      </a:r>
                    </a:p>
                  </a:txBody>
                  <a:tcPr marL="7620" marR="7620" marT="7620" marB="0" anchor="b"/>
                </a:tc>
                <a:extLst>
                  <a:ext uri="{0D108BD9-81ED-4DB2-BD59-A6C34878D82A}">
                    <a16:rowId xmlns:a16="http://schemas.microsoft.com/office/drawing/2014/main" val="461923358"/>
                  </a:ext>
                </a:extLst>
              </a:tr>
              <a:tr h="372080">
                <a:tc>
                  <a:txBody>
                    <a:bodyPr/>
                    <a:lstStyle/>
                    <a:p>
                      <a:pPr marL="0" marR="0" algn="r">
                        <a:lnSpc>
                          <a:spcPct val="115000"/>
                        </a:lnSpc>
                        <a:spcBef>
                          <a:spcPts val="0"/>
                        </a:spcBef>
                        <a:spcAft>
                          <a:spcPts val="0"/>
                        </a:spcAft>
                      </a:pPr>
                      <a:r>
                        <a:rPr lang="en-US" sz="2400" dirty="0">
                          <a:effectLst/>
                        </a:rPr>
                        <a:t>Total</a:t>
                      </a:r>
                      <a:endParaRPr lang="en-US" sz="2400" dirty="0">
                        <a:effectLst/>
                        <a:latin typeface="Segoe UI" panose="020B0502040204020203"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fontAlgn="b"/>
                      <a:r>
                        <a:rPr lang="en-US" sz="2800" b="1" i="0" u="none" strike="noStrike" dirty="0">
                          <a:solidFill>
                            <a:srgbClr val="000000"/>
                          </a:solidFill>
                          <a:effectLst/>
                          <a:latin typeface="ARIAL" panose="020B0604020202020204" pitchFamily="34" charset="0"/>
                        </a:rPr>
                        <a:t> $        67,034,316 </a:t>
                      </a:r>
                    </a:p>
                  </a:txBody>
                  <a:tcPr marL="7620" marR="7620" marT="7620" marB="0" anchor="b"/>
                </a:tc>
                <a:extLst>
                  <a:ext uri="{0D108BD9-81ED-4DB2-BD59-A6C34878D82A}">
                    <a16:rowId xmlns:a16="http://schemas.microsoft.com/office/drawing/2014/main" val="2179411564"/>
                  </a:ext>
                </a:extLst>
              </a:tr>
            </a:tbl>
          </a:graphicData>
        </a:graphic>
      </p:graphicFrame>
    </p:spTree>
    <p:extLst>
      <p:ext uri="{BB962C8B-B14F-4D97-AF65-F5344CB8AC3E}">
        <p14:creationId xmlns:p14="http://schemas.microsoft.com/office/powerpoint/2010/main" val="2810061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492" y="365125"/>
            <a:ext cx="10515600" cy="1325563"/>
          </a:xfrm>
        </p:spPr>
        <p:txBody>
          <a:bodyPr/>
          <a:lstStyle/>
          <a:p>
            <a:r>
              <a:rPr lang="en-US" dirty="0"/>
              <a:t>District 6 Totals </a:t>
            </a:r>
            <a:br>
              <a:rPr lang="en-US" dirty="0"/>
            </a:br>
            <a:r>
              <a:rPr lang="en-US" dirty="0"/>
              <a:t>by type</a:t>
            </a:r>
          </a:p>
        </p:txBody>
      </p:sp>
      <p:sp>
        <p:nvSpPr>
          <p:cNvPr id="4" name="Content Placeholder 2"/>
          <p:cNvSpPr>
            <a:spLocks noGrp="1"/>
          </p:cNvSpPr>
          <p:nvPr>
            <p:ph idx="1"/>
          </p:nvPr>
        </p:nvSpPr>
        <p:spPr>
          <a:xfrm>
            <a:off x="223299" y="1781645"/>
            <a:ext cx="5872701" cy="4964451"/>
          </a:xfrm>
        </p:spPr>
        <p:txBody>
          <a:bodyPr>
            <a:normAutofit/>
          </a:bodyPr>
          <a:lstStyle/>
          <a:p>
            <a:pPr lvl="1"/>
            <a:r>
              <a:rPr lang="en-US" dirty="0"/>
              <a:t>Total funding for projects through 2028 is $67M</a:t>
            </a:r>
          </a:p>
          <a:p>
            <a:pPr lvl="1"/>
            <a:r>
              <a:rPr lang="en-US" dirty="0"/>
              <a:t>13 Projects funded through 2028</a:t>
            </a:r>
          </a:p>
          <a:p>
            <a:pPr lvl="2"/>
            <a:r>
              <a:rPr lang="en-US" dirty="0"/>
              <a:t>Variety of project types</a:t>
            </a:r>
          </a:p>
          <a:p>
            <a:pPr lvl="3"/>
            <a:endParaRPr lang="en-US" dirty="0"/>
          </a:p>
          <a:p>
            <a:pPr lvl="3"/>
            <a:endParaRPr lang="en-US" dirty="0"/>
          </a:p>
        </p:txBody>
      </p:sp>
      <p:graphicFrame>
        <p:nvGraphicFramePr>
          <p:cNvPr id="3" name="Table 2">
            <a:extLst>
              <a:ext uri="{FF2B5EF4-FFF2-40B4-BE49-F238E27FC236}">
                <a16:creationId xmlns:a16="http://schemas.microsoft.com/office/drawing/2014/main" id="{953440C8-B4A5-4928-54C9-27E8975637E0}"/>
              </a:ext>
            </a:extLst>
          </p:cNvPr>
          <p:cNvGraphicFramePr>
            <a:graphicFrameLocks noGrp="1"/>
          </p:cNvGraphicFramePr>
          <p:nvPr>
            <p:extLst>
              <p:ext uri="{D42A27DB-BD31-4B8C-83A1-F6EECF244321}">
                <p14:modId xmlns:p14="http://schemas.microsoft.com/office/powerpoint/2010/main" val="642486771"/>
              </p:ext>
            </p:extLst>
          </p:nvPr>
        </p:nvGraphicFramePr>
        <p:xfrm>
          <a:off x="5609063" y="310982"/>
          <a:ext cx="6445445" cy="5688370"/>
        </p:xfrm>
        <a:graphic>
          <a:graphicData uri="http://schemas.openxmlformats.org/drawingml/2006/table">
            <a:tbl>
              <a:tblPr>
                <a:tableStyleId>{5C22544A-7EE6-4342-B048-85BDC9FD1C3A}</a:tableStyleId>
              </a:tblPr>
              <a:tblGrid>
                <a:gridCol w="4328676">
                  <a:extLst>
                    <a:ext uri="{9D8B030D-6E8A-4147-A177-3AD203B41FA5}">
                      <a16:colId xmlns:a16="http://schemas.microsoft.com/office/drawing/2014/main" val="3452415252"/>
                    </a:ext>
                  </a:extLst>
                </a:gridCol>
                <a:gridCol w="2116769">
                  <a:extLst>
                    <a:ext uri="{9D8B030D-6E8A-4147-A177-3AD203B41FA5}">
                      <a16:colId xmlns:a16="http://schemas.microsoft.com/office/drawing/2014/main" val="2661294708"/>
                    </a:ext>
                  </a:extLst>
                </a:gridCol>
              </a:tblGrid>
              <a:tr h="568837">
                <a:tc>
                  <a:txBody>
                    <a:bodyPr/>
                    <a:lstStyle/>
                    <a:p>
                      <a:pPr algn="l" fontAlgn="b"/>
                      <a:r>
                        <a:rPr lang="en-US" sz="2000" u="none" strike="noStrike" dirty="0">
                          <a:solidFill>
                            <a:srgbClr val="FFFFFF"/>
                          </a:solidFill>
                          <a:effectLst/>
                        </a:rPr>
                        <a:t>Work Mix</a:t>
                      </a:r>
                      <a:endParaRPr lang="en-US" sz="2000" b="1" i="0" u="none" strike="noStrike" dirty="0">
                        <a:solidFill>
                          <a:srgbClr val="FFFFFF"/>
                        </a:solidFill>
                        <a:effectLst/>
                        <a:latin typeface="ARIAL" panose="020B0604020202020204" pitchFamily="34" charset="0"/>
                      </a:endParaRPr>
                    </a:p>
                  </a:txBody>
                  <a:tcPr marL="7620" marR="7620" marT="7620" marB="0" anchor="b">
                    <a:solidFill>
                      <a:schemeClr val="accent1"/>
                    </a:solidFill>
                  </a:tcPr>
                </a:tc>
                <a:tc>
                  <a:txBody>
                    <a:bodyPr/>
                    <a:lstStyle/>
                    <a:p>
                      <a:pPr algn="l" fontAlgn="b"/>
                      <a:r>
                        <a:rPr lang="en-US" sz="2000" u="none" strike="noStrike" dirty="0">
                          <a:solidFill>
                            <a:srgbClr val="FFFFFF"/>
                          </a:solidFill>
                          <a:effectLst/>
                        </a:rPr>
                        <a:t>Total Cost</a:t>
                      </a:r>
                      <a:endParaRPr lang="en-US" sz="2000" b="1" i="0" u="none" strike="noStrike" dirty="0">
                        <a:solidFill>
                          <a:srgbClr val="FFFFFF"/>
                        </a:solidFill>
                        <a:effectLst/>
                        <a:latin typeface="ARIAL" panose="020B0604020202020204" pitchFamily="34" charset="0"/>
                      </a:endParaRPr>
                    </a:p>
                  </a:txBody>
                  <a:tcPr marL="7620" marR="7620" marT="7620" marB="0" anchor="b">
                    <a:solidFill>
                      <a:schemeClr val="accent1"/>
                    </a:solidFill>
                  </a:tcPr>
                </a:tc>
                <a:extLst>
                  <a:ext uri="{0D108BD9-81ED-4DB2-BD59-A6C34878D82A}">
                    <a16:rowId xmlns:a16="http://schemas.microsoft.com/office/drawing/2014/main" val="2638196854"/>
                  </a:ext>
                </a:extLst>
              </a:tr>
              <a:tr h="568837">
                <a:tc>
                  <a:txBody>
                    <a:bodyPr/>
                    <a:lstStyle/>
                    <a:p>
                      <a:pPr algn="l" fontAlgn="b"/>
                      <a:r>
                        <a:rPr lang="en-US" sz="2000" u="none" strike="noStrike" dirty="0">
                          <a:solidFill>
                            <a:srgbClr val="FFFFFF"/>
                          </a:solidFill>
                          <a:effectLst/>
                        </a:rPr>
                        <a:t>ADD LANES &amp; RECONSTRUCT</a:t>
                      </a:r>
                      <a:endParaRPr lang="en-US" sz="2000" b="0" i="0" u="none" strike="noStrike" dirty="0">
                        <a:solidFill>
                          <a:srgbClr val="FFFFFF"/>
                        </a:solidFill>
                        <a:effectLst/>
                        <a:latin typeface="ARIAL" panose="020B0604020202020204" pitchFamily="34" charset="0"/>
                      </a:endParaRPr>
                    </a:p>
                  </a:txBody>
                  <a:tcPr marL="7620" marR="7620" marT="7620" marB="0" anchor="b">
                    <a:solidFill>
                      <a:schemeClr val="accent1"/>
                    </a:solidFill>
                  </a:tcPr>
                </a:tc>
                <a:tc>
                  <a:txBody>
                    <a:bodyPr/>
                    <a:lstStyle/>
                    <a:p>
                      <a:pPr algn="l" fontAlgn="b"/>
                      <a:r>
                        <a:rPr lang="en-US" sz="2000" u="none" strike="noStrike" dirty="0">
                          <a:solidFill>
                            <a:srgbClr val="000000"/>
                          </a:solidFill>
                          <a:effectLst/>
                        </a:rPr>
                        <a:t> $     1,968,000.00 </a:t>
                      </a:r>
                      <a:endParaRPr lang="en-US" sz="20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829296400"/>
                  </a:ext>
                </a:extLst>
              </a:tr>
              <a:tr h="568837">
                <a:tc>
                  <a:txBody>
                    <a:bodyPr/>
                    <a:lstStyle/>
                    <a:p>
                      <a:pPr algn="l" fontAlgn="b"/>
                      <a:r>
                        <a:rPr lang="en-US" sz="2000" u="none" strike="noStrike" dirty="0">
                          <a:solidFill>
                            <a:srgbClr val="FFFFFF"/>
                          </a:solidFill>
                          <a:effectLst/>
                        </a:rPr>
                        <a:t>ADD LANES &amp; REHABILITATE PVMNT</a:t>
                      </a:r>
                      <a:endParaRPr lang="en-US" sz="2000" b="0" i="0" u="none" strike="noStrike" dirty="0">
                        <a:solidFill>
                          <a:srgbClr val="FFFFFF"/>
                        </a:solidFill>
                        <a:effectLst/>
                        <a:latin typeface="ARIAL" panose="020B0604020202020204" pitchFamily="34" charset="0"/>
                      </a:endParaRPr>
                    </a:p>
                  </a:txBody>
                  <a:tcPr marL="7620" marR="7620" marT="7620" marB="0" anchor="b">
                    <a:solidFill>
                      <a:schemeClr val="accent1"/>
                    </a:solidFill>
                  </a:tcPr>
                </a:tc>
                <a:tc>
                  <a:txBody>
                    <a:bodyPr/>
                    <a:lstStyle/>
                    <a:p>
                      <a:pPr algn="l" fontAlgn="b"/>
                      <a:r>
                        <a:rPr lang="en-US" sz="2000" u="none" strike="noStrike" dirty="0">
                          <a:solidFill>
                            <a:srgbClr val="000000"/>
                          </a:solidFill>
                          <a:effectLst/>
                        </a:rPr>
                        <a:t> $        595,000.00 </a:t>
                      </a:r>
                      <a:endParaRPr lang="en-US" sz="20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532746009"/>
                  </a:ext>
                </a:extLst>
              </a:tr>
              <a:tr h="568837">
                <a:tc>
                  <a:txBody>
                    <a:bodyPr/>
                    <a:lstStyle/>
                    <a:p>
                      <a:pPr algn="l" fontAlgn="b"/>
                      <a:r>
                        <a:rPr lang="en-US" sz="2000" u="none" strike="noStrike">
                          <a:solidFill>
                            <a:srgbClr val="FFFFFF"/>
                          </a:solidFill>
                          <a:effectLst/>
                        </a:rPr>
                        <a:t>BRIDGE - PAINTING</a:t>
                      </a:r>
                      <a:endParaRPr lang="en-US" sz="2000" b="0" i="0" u="none" strike="noStrike">
                        <a:solidFill>
                          <a:srgbClr val="FFFFFF"/>
                        </a:solidFill>
                        <a:effectLst/>
                        <a:latin typeface="ARIAL" panose="020B0604020202020204" pitchFamily="34" charset="0"/>
                      </a:endParaRPr>
                    </a:p>
                  </a:txBody>
                  <a:tcPr marL="7620" marR="7620" marT="7620" marB="0" anchor="b">
                    <a:solidFill>
                      <a:schemeClr val="accent1"/>
                    </a:solidFill>
                  </a:tcPr>
                </a:tc>
                <a:tc>
                  <a:txBody>
                    <a:bodyPr/>
                    <a:lstStyle/>
                    <a:p>
                      <a:pPr algn="l" fontAlgn="b"/>
                      <a:r>
                        <a:rPr lang="en-US" sz="2000" u="none" strike="noStrike">
                          <a:solidFill>
                            <a:srgbClr val="000000"/>
                          </a:solidFill>
                          <a:effectLst/>
                        </a:rPr>
                        <a:t> $        704,970.00 </a:t>
                      </a:r>
                      <a:endParaRPr lang="en-US" sz="20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903030612"/>
                  </a:ext>
                </a:extLst>
              </a:tr>
              <a:tr h="568837">
                <a:tc>
                  <a:txBody>
                    <a:bodyPr/>
                    <a:lstStyle/>
                    <a:p>
                      <a:pPr algn="l" fontAlgn="b"/>
                      <a:r>
                        <a:rPr lang="en-US" sz="2000" u="none" strike="noStrike" dirty="0">
                          <a:solidFill>
                            <a:srgbClr val="FFFFFF"/>
                          </a:solidFill>
                          <a:effectLst/>
                        </a:rPr>
                        <a:t>BRIDGE-REPAIR/REHABILITATION</a:t>
                      </a:r>
                      <a:endParaRPr lang="en-US" sz="2000" b="0" i="0" u="none" strike="noStrike" dirty="0">
                        <a:solidFill>
                          <a:srgbClr val="FFFFFF"/>
                        </a:solidFill>
                        <a:effectLst/>
                        <a:latin typeface="ARIAL" panose="020B0604020202020204" pitchFamily="34" charset="0"/>
                      </a:endParaRPr>
                    </a:p>
                  </a:txBody>
                  <a:tcPr marL="7620" marR="7620" marT="7620" marB="0" anchor="b">
                    <a:solidFill>
                      <a:schemeClr val="accent1"/>
                    </a:solidFill>
                  </a:tcPr>
                </a:tc>
                <a:tc>
                  <a:txBody>
                    <a:bodyPr/>
                    <a:lstStyle/>
                    <a:p>
                      <a:pPr algn="l" fontAlgn="b"/>
                      <a:r>
                        <a:rPr lang="en-US" sz="2000" u="none" strike="noStrike" dirty="0">
                          <a:solidFill>
                            <a:srgbClr val="000000"/>
                          </a:solidFill>
                          <a:effectLst/>
                        </a:rPr>
                        <a:t> $     1,040,388.00 </a:t>
                      </a:r>
                      <a:endParaRPr lang="en-US" sz="20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389993253"/>
                  </a:ext>
                </a:extLst>
              </a:tr>
              <a:tr h="568837">
                <a:tc>
                  <a:txBody>
                    <a:bodyPr/>
                    <a:lstStyle/>
                    <a:p>
                      <a:pPr algn="l" fontAlgn="b"/>
                      <a:r>
                        <a:rPr lang="en-US" sz="2000" u="none" strike="noStrike">
                          <a:solidFill>
                            <a:srgbClr val="FFFFFF"/>
                          </a:solidFill>
                          <a:effectLst/>
                        </a:rPr>
                        <a:t>MODAL SYSTEMS PLANNING</a:t>
                      </a:r>
                      <a:endParaRPr lang="en-US" sz="2000" b="0" i="0" u="none" strike="noStrike">
                        <a:solidFill>
                          <a:srgbClr val="FFFFFF"/>
                        </a:solidFill>
                        <a:effectLst/>
                        <a:latin typeface="ARIAL" panose="020B0604020202020204" pitchFamily="34" charset="0"/>
                      </a:endParaRPr>
                    </a:p>
                  </a:txBody>
                  <a:tcPr marL="7620" marR="7620" marT="7620" marB="0" anchor="b">
                    <a:solidFill>
                      <a:schemeClr val="accent1"/>
                    </a:solidFill>
                  </a:tcPr>
                </a:tc>
                <a:tc>
                  <a:txBody>
                    <a:bodyPr/>
                    <a:lstStyle/>
                    <a:p>
                      <a:pPr algn="l" fontAlgn="b"/>
                      <a:r>
                        <a:rPr lang="en-US" sz="2000" u="none" strike="noStrike" dirty="0">
                          <a:solidFill>
                            <a:srgbClr val="000000"/>
                          </a:solidFill>
                          <a:effectLst/>
                        </a:rPr>
                        <a:t> $     2,645,908.00 </a:t>
                      </a:r>
                      <a:endParaRPr lang="en-US" sz="20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601591888"/>
                  </a:ext>
                </a:extLst>
              </a:tr>
              <a:tr h="568837">
                <a:tc>
                  <a:txBody>
                    <a:bodyPr/>
                    <a:lstStyle/>
                    <a:p>
                      <a:pPr algn="l" fontAlgn="b"/>
                      <a:r>
                        <a:rPr lang="en-US" sz="2000" u="none" strike="noStrike">
                          <a:solidFill>
                            <a:srgbClr val="FFFFFF"/>
                          </a:solidFill>
                          <a:effectLst/>
                        </a:rPr>
                        <a:t>OTHER ITS</a:t>
                      </a:r>
                      <a:endParaRPr lang="en-US" sz="2000" b="0" i="0" u="none" strike="noStrike">
                        <a:solidFill>
                          <a:srgbClr val="FFFFFF"/>
                        </a:solidFill>
                        <a:effectLst/>
                        <a:latin typeface="ARIAL" panose="020B0604020202020204" pitchFamily="34" charset="0"/>
                      </a:endParaRPr>
                    </a:p>
                  </a:txBody>
                  <a:tcPr marL="7620" marR="7620" marT="7620" marB="0" anchor="b">
                    <a:solidFill>
                      <a:schemeClr val="accent1"/>
                    </a:solidFill>
                  </a:tcPr>
                </a:tc>
                <a:tc>
                  <a:txBody>
                    <a:bodyPr/>
                    <a:lstStyle/>
                    <a:p>
                      <a:pPr algn="l" fontAlgn="b"/>
                      <a:r>
                        <a:rPr lang="en-US" sz="2000" u="none" strike="noStrike" dirty="0">
                          <a:solidFill>
                            <a:srgbClr val="000000"/>
                          </a:solidFill>
                          <a:effectLst/>
                        </a:rPr>
                        <a:t> $     4,930,000.00 </a:t>
                      </a:r>
                      <a:endParaRPr lang="en-US" sz="20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014860245"/>
                  </a:ext>
                </a:extLst>
              </a:tr>
              <a:tr h="568837">
                <a:tc>
                  <a:txBody>
                    <a:bodyPr/>
                    <a:lstStyle/>
                    <a:p>
                      <a:pPr algn="l" fontAlgn="b"/>
                      <a:r>
                        <a:rPr lang="en-US" sz="2000" u="none" strike="noStrike">
                          <a:solidFill>
                            <a:srgbClr val="FFFFFF"/>
                          </a:solidFill>
                          <a:effectLst/>
                        </a:rPr>
                        <a:t>PD&amp;E/EMO STUDY</a:t>
                      </a:r>
                      <a:endParaRPr lang="en-US" sz="2000" b="0" i="0" u="none" strike="noStrike">
                        <a:solidFill>
                          <a:srgbClr val="FFFFFF"/>
                        </a:solidFill>
                        <a:effectLst/>
                        <a:latin typeface="ARIAL" panose="020B0604020202020204" pitchFamily="34" charset="0"/>
                      </a:endParaRPr>
                    </a:p>
                  </a:txBody>
                  <a:tcPr marL="7620" marR="7620" marT="7620" marB="0" anchor="b">
                    <a:solidFill>
                      <a:schemeClr val="accent1"/>
                    </a:solidFill>
                  </a:tcPr>
                </a:tc>
                <a:tc>
                  <a:txBody>
                    <a:bodyPr/>
                    <a:lstStyle/>
                    <a:p>
                      <a:pPr algn="l" fontAlgn="b"/>
                      <a:r>
                        <a:rPr lang="en-US" sz="2000" u="none" strike="noStrike" dirty="0">
                          <a:solidFill>
                            <a:srgbClr val="000000"/>
                          </a:solidFill>
                          <a:effectLst/>
                        </a:rPr>
                        <a:t> $   53,800,572.00 </a:t>
                      </a:r>
                      <a:endParaRPr lang="en-US" sz="20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016379484"/>
                  </a:ext>
                </a:extLst>
              </a:tr>
              <a:tr h="568837">
                <a:tc>
                  <a:txBody>
                    <a:bodyPr/>
                    <a:lstStyle/>
                    <a:p>
                      <a:pPr algn="l" fontAlgn="b"/>
                      <a:r>
                        <a:rPr lang="en-US" sz="2000" u="none" strike="noStrike">
                          <a:solidFill>
                            <a:srgbClr val="FFFFFF"/>
                          </a:solidFill>
                          <a:effectLst/>
                        </a:rPr>
                        <a:t>PTO STUDIES</a:t>
                      </a:r>
                      <a:endParaRPr lang="en-US" sz="2000" b="0" i="0" u="none" strike="noStrike">
                        <a:solidFill>
                          <a:srgbClr val="FFFFFF"/>
                        </a:solidFill>
                        <a:effectLst/>
                        <a:latin typeface="ARIAL" panose="020B0604020202020204" pitchFamily="34" charset="0"/>
                      </a:endParaRPr>
                    </a:p>
                  </a:txBody>
                  <a:tcPr marL="7620" marR="7620" marT="7620" marB="0" anchor="b">
                    <a:solidFill>
                      <a:schemeClr val="accent1"/>
                    </a:solidFill>
                  </a:tcPr>
                </a:tc>
                <a:tc>
                  <a:txBody>
                    <a:bodyPr/>
                    <a:lstStyle/>
                    <a:p>
                      <a:pPr algn="l" fontAlgn="b"/>
                      <a:r>
                        <a:rPr lang="en-US" sz="2000" u="none" strike="noStrike" dirty="0">
                          <a:solidFill>
                            <a:srgbClr val="000000"/>
                          </a:solidFill>
                          <a:effectLst/>
                        </a:rPr>
                        <a:t> $     1,349,478.00 </a:t>
                      </a:r>
                      <a:endParaRPr lang="en-US" sz="20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006714645"/>
                  </a:ext>
                </a:extLst>
              </a:tr>
              <a:tr h="568837">
                <a:tc>
                  <a:txBody>
                    <a:bodyPr/>
                    <a:lstStyle/>
                    <a:p>
                      <a:pPr algn="l" fontAlgn="b"/>
                      <a:r>
                        <a:rPr lang="en-US" sz="2000" u="none" strike="noStrike" dirty="0">
                          <a:solidFill>
                            <a:srgbClr val="FFFFFF"/>
                          </a:solidFill>
                          <a:effectLst/>
                        </a:rPr>
                        <a:t>Grand Total</a:t>
                      </a:r>
                      <a:endParaRPr lang="en-US" sz="2000" b="1" i="0" u="none" strike="noStrike" dirty="0">
                        <a:solidFill>
                          <a:srgbClr val="FFFFFF"/>
                        </a:solidFill>
                        <a:effectLst/>
                        <a:latin typeface="ARIAL" panose="020B0604020202020204" pitchFamily="34" charset="0"/>
                      </a:endParaRPr>
                    </a:p>
                  </a:txBody>
                  <a:tcPr marL="7620" marR="7620" marT="7620" marB="0" anchor="b">
                    <a:solidFill>
                      <a:schemeClr val="accent1"/>
                    </a:solidFill>
                  </a:tcPr>
                </a:tc>
                <a:tc>
                  <a:txBody>
                    <a:bodyPr/>
                    <a:lstStyle/>
                    <a:p>
                      <a:pPr algn="l" fontAlgn="b"/>
                      <a:r>
                        <a:rPr lang="en-US" sz="2000" u="none" strike="noStrike" dirty="0">
                          <a:solidFill>
                            <a:srgbClr val="000000"/>
                          </a:solidFill>
                          <a:effectLst/>
                        </a:rPr>
                        <a:t> $   67,034,316.00 </a:t>
                      </a:r>
                      <a:endParaRPr lang="en-US" sz="2000" b="1"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542846902"/>
                  </a:ext>
                </a:extLst>
              </a:tr>
            </a:tbl>
          </a:graphicData>
        </a:graphic>
      </p:graphicFrame>
    </p:spTree>
    <p:extLst>
      <p:ext uri="{BB962C8B-B14F-4D97-AF65-F5344CB8AC3E}">
        <p14:creationId xmlns:p14="http://schemas.microsoft.com/office/powerpoint/2010/main" val="3126649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B4F8-8B99-464D-B2C3-A5C328C67EEB}"/>
              </a:ext>
            </a:extLst>
          </p:cNvPr>
          <p:cNvSpPr>
            <a:spLocks noGrp="1"/>
          </p:cNvSpPr>
          <p:nvPr>
            <p:ph type="title"/>
          </p:nvPr>
        </p:nvSpPr>
        <p:spPr>
          <a:xfrm>
            <a:off x="0" y="3569249"/>
            <a:ext cx="5223555" cy="1325563"/>
          </a:xfrm>
        </p:spPr>
        <p:txBody>
          <a:bodyPr>
            <a:normAutofit fontScale="90000"/>
          </a:bodyPr>
          <a:lstStyle/>
          <a:p>
            <a:r>
              <a:rPr lang="en-US" dirty="0"/>
              <a:t>Project Selection Process</a:t>
            </a:r>
          </a:p>
        </p:txBody>
      </p:sp>
    </p:spTree>
    <p:extLst>
      <p:ext uri="{BB962C8B-B14F-4D97-AF65-F5344CB8AC3E}">
        <p14:creationId xmlns:p14="http://schemas.microsoft.com/office/powerpoint/2010/main" val="979307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139A2EF-A7F8-33E6-CCB0-1CE26B505419}"/>
              </a:ext>
            </a:extLst>
          </p:cNvPr>
          <p:cNvPicPr>
            <a:picLocks noGrp="1" noChangeAspect="1"/>
          </p:cNvPicPr>
          <p:nvPr>
            <p:ph idx="1"/>
          </p:nvPr>
        </p:nvPicPr>
        <p:blipFill rotWithShape="1">
          <a:blip r:embed="rId3"/>
          <a:srcRect t="18"/>
          <a:stretch/>
        </p:blipFill>
        <p:spPr>
          <a:xfrm>
            <a:off x="27" y="1282"/>
            <a:ext cx="12191973" cy="6856719"/>
          </a:xfrm>
          <a:prstGeom prst="rect">
            <a:avLst/>
          </a:prstGeom>
        </p:spPr>
      </p:pic>
    </p:spTree>
    <p:extLst>
      <p:ext uri="{BB962C8B-B14F-4D97-AF65-F5344CB8AC3E}">
        <p14:creationId xmlns:p14="http://schemas.microsoft.com/office/powerpoint/2010/main" val="1240037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solidFill>
                  <a:schemeClr val="tx1"/>
                </a:solidFill>
                <a:latin typeface="+mj-lt"/>
              </a:rPr>
              <a:t>Call for Projects Process</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887C153F-A1A5-4E4F-BE23-C6955D51EC1F}"/>
              </a:ext>
            </a:extLst>
          </p:cNvPr>
          <p:cNvSpPr txBox="1">
            <a:spLocks/>
          </p:cNvSpPr>
          <p:nvPr/>
        </p:nvSpPr>
        <p:spPr>
          <a:xfrm>
            <a:off x="525516" y="3417573"/>
            <a:ext cx="4593021" cy="2619839"/>
          </a:xfrm>
          <a:prstGeom prst="rect">
            <a:avLst/>
          </a:prstGeom>
        </p:spPr>
        <p:txBody>
          <a:bodyPr vert="horz" lIns="91440" tIns="45720" rIns="91440" bIns="45720" rtlCol="0" anchor="ctr">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228600" defTabSz="914400"/>
            <a:r>
              <a:rPr lang="en-US" sz="1900" dirty="0"/>
              <a:t>Step 1: Initiate Call</a:t>
            </a:r>
          </a:p>
          <a:p>
            <a:pPr marL="0" indent="-228600" defTabSz="914400"/>
            <a:endParaRPr lang="en-US" sz="1900" dirty="0"/>
          </a:p>
          <a:p>
            <a:pPr marL="0" indent="-228600" defTabSz="914400"/>
            <a:r>
              <a:rPr lang="en-US" sz="1900" dirty="0"/>
              <a:t>Step 2: Project Prioritization</a:t>
            </a:r>
          </a:p>
          <a:p>
            <a:pPr marL="0" indent="-228600" defTabSz="914400"/>
            <a:endParaRPr lang="en-US" sz="1900" dirty="0"/>
          </a:p>
          <a:p>
            <a:pPr marL="0" indent="-228600" defTabSz="914400"/>
            <a:r>
              <a:rPr lang="en-US" sz="1900" dirty="0"/>
              <a:t>Step 3: Funding Assessment</a:t>
            </a:r>
          </a:p>
          <a:p>
            <a:pPr marL="0" indent="-228600" defTabSz="914400"/>
            <a:endParaRPr lang="en-US" sz="1900" dirty="0"/>
          </a:p>
          <a:p>
            <a:pPr marL="0" indent="-228600" defTabSz="914400"/>
            <a:r>
              <a:rPr lang="en-US" sz="1900" dirty="0"/>
              <a:t>Step 4: Project Programming</a:t>
            </a:r>
          </a:p>
          <a:p>
            <a:pPr marL="0" indent="-228600" defTabSz="914400"/>
            <a:endParaRPr lang="en-US" sz="1900" dirty="0"/>
          </a:p>
          <a:p>
            <a:pPr marL="0" indent="-228600" defTabSz="914400"/>
            <a:r>
              <a:rPr lang="en-US" sz="1900" dirty="0"/>
              <a:t>Step 5: Submittal to FHWA</a:t>
            </a:r>
          </a:p>
          <a:p>
            <a:pPr marL="0" indent="-228600" defTabSz="914400"/>
            <a:endParaRPr lang="en-US" sz="1300" dirty="0"/>
          </a:p>
        </p:txBody>
      </p:sp>
      <p:pic>
        <p:nvPicPr>
          <p:cNvPr id="5" name="Picture 4" descr="A screenshot of a computer&#10;&#10;Description automatically generated with medium confidence">
            <a:extLst>
              <a:ext uri="{FF2B5EF4-FFF2-40B4-BE49-F238E27FC236}">
                <a16:creationId xmlns:a16="http://schemas.microsoft.com/office/drawing/2014/main" id="{1194B1A5-74A7-4B7B-B84F-F23D0AF437D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3" name="Title 1">
            <a:extLst>
              <a:ext uri="{FF2B5EF4-FFF2-40B4-BE49-F238E27FC236}">
                <a16:creationId xmlns:a16="http://schemas.microsoft.com/office/drawing/2014/main" id="{F2C9E802-DF99-E840-A8E9-A2B67A22BA64}"/>
              </a:ext>
            </a:extLst>
          </p:cNvPr>
          <p:cNvSpPr txBox="1">
            <a:spLocks/>
          </p:cNvSpPr>
          <p:nvPr/>
        </p:nvSpPr>
        <p:spPr>
          <a:xfrm>
            <a:off x="364446" y="4838347"/>
            <a:ext cx="52882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F4383"/>
                </a:solidFill>
                <a:latin typeface="Arial Black" panose="020B0A04020102020204" pitchFamily="34" charset="0"/>
                <a:ea typeface="+mj-ea"/>
                <a:cs typeface="+mj-cs"/>
              </a:defRPr>
            </a:lvl1pPr>
          </a:lstStyle>
          <a:p>
            <a:r>
              <a:rPr lang="en-US" dirty="0"/>
              <a:t>Call for Projects Process</a:t>
            </a:r>
          </a:p>
        </p:txBody>
      </p:sp>
    </p:spTree>
    <p:extLst>
      <p:ext uri="{BB962C8B-B14F-4D97-AF65-F5344CB8AC3E}">
        <p14:creationId xmlns:p14="http://schemas.microsoft.com/office/powerpoint/2010/main" val="2554531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Scoring and Ranking</a:t>
            </a:r>
          </a:p>
        </p:txBody>
      </p:sp>
      <p:sp>
        <p:nvSpPr>
          <p:cNvPr id="3" name="Content Placeholder 2"/>
          <p:cNvSpPr>
            <a:spLocks noGrp="1"/>
          </p:cNvSpPr>
          <p:nvPr>
            <p:ph idx="1"/>
          </p:nvPr>
        </p:nvSpPr>
        <p:spPr>
          <a:xfrm>
            <a:off x="262209" y="1494715"/>
            <a:ext cx="11597640" cy="5249796"/>
          </a:xfrm>
        </p:spPr>
        <p:txBody>
          <a:bodyPr>
            <a:normAutofit/>
          </a:bodyPr>
          <a:lstStyle/>
          <a:p>
            <a:pPr marL="228594" lvl="1">
              <a:spcBef>
                <a:spcPts val="1000"/>
              </a:spcBef>
            </a:pPr>
            <a:r>
              <a:rPr lang="en-US" sz="2800" dirty="0"/>
              <a:t>The 2024 FMTP has two parts to the prioritization scoring process</a:t>
            </a:r>
          </a:p>
          <a:p>
            <a:pPr marL="685783" lvl="2">
              <a:spcBef>
                <a:spcPts val="1000"/>
              </a:spcBef>
            </a:pPr>
            <a:r>
              <a:rPr lang="en-US" sz="2133" dirty="0"/>
              <a:t>The quantitative portion is based on geographical/locational factors, </a:t>
            </a:r>
          </a:p>
          <a:p>
            <a:pPr marL="685783" lvl="2">
              <a:spcBef>
                <a:spcPts val="1000"/>
              </a:spcBef>
            </a:pPr>
            <a:r>
              <a:rPr lang="en-US" sz="2133" dirty="0"/>
              <a:t>The qualitative portion weighs a project's ability to affect FRO priorities    </a:t>
            </a:r>
          </a:p>
          <a:p>
            <a:pPr marL="228594" lvl="1">
              <a:spcBef>
                <a:spcPts val="1000"/>
              </a:spcBef>
            </a:pPr>
            <a:r>
              <a:rPr lang="en-US" sz="2800" dirty="0"/>
              <a:t>The quantitative score is a GIS-based analysis run in Central Office</a:t>
            </a:r>
          </a:p>
          <a:p>
            <a:pPr marL="228594" lvl="1">
              <a:spcBef>
                <a:spcPts val="1000"/>
              </a:spcBef>
            </a:pPr>
            <a:r>
              <a:rPr lang="en-US" sz="2800" dirty="0"/>
              <a:t>The qualitative score is done as the Districts fill out the excel template for project information</a:t>
            </a:r>
          </a:p>
          <a:p>
            <a:pPr marL="685783" lvl="2">
              <a:spcBef>
                <a:spcPts val="1000"/>
              </a:spcBef>
            </a:pPr>
            <a:r>
              <a:rPr lang="en-US" sz="2133" dirty="0"/>
              <a:t>The template scores the projects’ qualitative criteria in real time. Each "Yes" response requires additional details in the "Project Details" box to receive points</a:t>
            </a:r>
          </a:p>
        </p:txBody>
      </p:sp>
    </p:spTree>
    <p:extLst>
      <p:ext uri="{BB962C8B-B14F-4D97-AF65-F5344CB8AC3E}">
        <p14:creationId xmlns:p14="http://schemas.microsoft.com/office/powerpoint/2010/main" val="1082324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Quantitative</a:t>
            </a:r>
          </a:p>
        </p:txBody>
      </p:sp>
      <p:sp>
        <p:nvSpPr>
          <p:cNvPr id="4" name="Content Placeholder 2">
            <a:extLst>
              <a:ext uri="{FF2B5EF4-FFF2-40B4-BE49-F238E27FC236}">
                <a16:creationId xmlns:a16="http://schemas.microsoft.com/office/drawing/2014/main" id="{F3BC0AE8-BA27-4BAD-94CA-9835AF5AB605}"/>
              </a:ext>
            </a:extLst>
          </p:cNvPr>
          <p:cNvSpPr txBox="1">
            <a:spLocks/>
          </p:cNvSpPr>
          <p:nvPr/>
        </p:nvSpPr>
        <p:spPr>
          <a:xfrm>
            <a:off x="262209" y="2230876"/>
            <a:ext cx="11597640" cy="4228288"/>
          </a:xfrm>
          <a:prstGeom prst="rect">
            <a:avLst/>
          </a:prstGeom>
        </p:spPr>
        <p:txBody>
          <a:bodyPr vert="horz" lIns="121920" tIns="60960" rIns="121920" bIns="60960" numCol="2" rtlCol="0">
            <a:normAutofit fontScale="47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nSpc>
                <a:spcPct val="110000"/>
              </a:lnSpc>
            </a:pPr>
            <a:r>
              <a:rPr lang="en-US" sz="4533" dirty="0">
                <a:solidFill>
                  <a:schemeClr val="accent1"/>
                </a:solidFill>
              </a:rPr>
              <a:t>Truck Injuries/Truck VMT) *1000	</a:t>
            </a:r>
          </a:p>
          <a:p>
            <a:pPr lvl="1">
              <a:lnSpc>
                <a:spcPct val="110000"/>
              </a:lnSpc>
            </a:pPr>
            <a:r>
              <a:rPr lang="en-US" sz="4533" dirty="0">
                <a:solidFill>
                  <a:schemeClr val="accent1"/>
                </a:solidFill>
              </a:rPr>
              <a:t>(Truck Fatalities/Truck VMT) *1000	</a:t>
            </a:r>
          </a:p>
          <a:p>
            <a:pPr lvl="1">
              <a:lnSpc>
                <a:spcPct val="110000"/>
              </a:lnSpc>
            </a:pPr>
            <a:r>
              <a:rPr lang="en-US" sz="4533" dirty="0">
                <a:solidFill>
                  <a:schemeClr val="accent1"/>
                </a:solidFill>
              </a:rPr>
              <a:t>Crime Index	</a:t>
            </a:r>
          </a:p>
          <a:p>
            <a:pPr lvl="1">
              <a:lnSpc>
                <a:spcPct val="110000"/>
              </a:lnSpc>
            </a:pPr>
            <a:r>
              <a:rPr lang="en-US" sz="4533" dirty="0">
                <a:solidFill>
                  <a:schemeClr val="accent1"/>
                </a:solidFill>
              </a:rPr>
              <a:t>Roadways within 100 Year Flood Zones	</a:t>
            </a:r>
          </a:p>
          <a:p>
            <a:pPr lvl="1">
              <a:lnSpc>
                <a:spcPct val="110000"/>
              </a:lnSpc>
            </a:pPr>
            <a:r>
              <a:rPr lang="en-US" sz="4533" dirty="0">
                <a:solidFill>
                  <a:schemeClr val="accent1"/>
                </a:solidFill>
              </a:rPr>
              <a:t>Presence of Structurally Deficient Bridges	</a:t>
            </a:r>
          </a:p>
          <a:p>
            <a:pPr lvl="1">
              <a:lnSpc>
                <a:spcPct val="110000"/>
              </a:lnSpc>
            </a:pPr>
            <a:r>
              <a:rPr lang="en-US" sz="4533" dirty="0">
                <a:solidFill>
                  <a:schemeClr val="accent1"/>
                </a:solidFill>
              </a:rPr>
              <a:t>Presence of Poor Pavement Condition Segments	</a:t>
            </a:r>
          </a:p>
          <a:p>
            <a:pPr lvl="1">
              <a:lnSpc>
                <a:spcPct val="110000"/>
              </a:lnSpc>
            </a:pPr>
            <a:r>
              <a:rPr lang="en-US" sz="4533" dirty="0">
                <a:solidFill>
                  <a:schemeClr val="accent1"/>
                </a:solidFill>
              </a:rPr>
              <a:t>Roadways with Top Bottlenecks	</a:t>
            </a:r>
          </a:p>
          <a:p>
            <a:pPr lvl="1">
              <a:lnSpc>
                <a:spcPct val="110000"/>
              </a:lnSpc>
            </a:pPr>
            <a:r>
              <a:rPr lang="en-US" sz="4533" dirty="0">
                <a:solidFill>
                  <a:schemeClr val="accent1"/>
                </a:solidFill>
              </a:rPr>
              <a:t>Truck AADT	</a:t>
            </a:r>
          </a:p>
          <a:p>
            <a:pPr lvl="1">
              <a:lnSpc>
                <a:spcPct val="110000"/>
              </a:lnSpc>
            </a:pPr>
            <a:r>
              <a:rPr lang="en-US" sz="4533" dirty="0">
                <a:solidFill>
                  <a:schemeClr val="accent1"/>
                </a:solidFill>
              </a:rPr>
              <a:t>Vicinity to Hubs	</a:t>
            </a:r>
          </a:p>
          <a:p>
            <a:pPr lvl="1">
              <a:lnSpc>
                <a:spcPct val="110000"/>
              </a:lnSpc>
            </a:pPr>
            <a:r>
              <a:rPr lang="en-US" sz="4533" dirty="0">
                <a:solidFill>
                  <a:schemeClr val="accent1"/>
                </a:solidFill>
              </a:rPr>
              <a:t>Roadways within Freight Intensive Areas</a:t>
            </a:r>
            <a:endParaRPr lang="en-US" sz="3200" dirty="0">
              <a:solidFill>
                <a:schemeClr val="accent1"/>
              </a:solidFill>
            </a:endParaRPr>
          </a:p>
          <a:p>
            <a:r>
              <a:rPr lang="en-US" sz="4533" dirty="0">
                <a:solidFill>
                  <a:schemeClr val="accent1"/>
                </a:solidFill>
              </a:rPr>
              <a:t>Labor Force Size (Ratio of labor force by county population relative to average statewide ratio)	</a:t>
            </a:r>
          </a:p>
          <a:p>
            <a:r>
              <a:rPr lang="en-US" sz="4533" dirty="0">
                <a:solidFill>
                  <a:schemeClr val="accent1"/>
                </a:solidFill>
              </a:rPr>
              <a:t>County GRP Level (Relative to the average county GRP level in FL)	</a:t>
            </a:r>
          </a:p>
          <a:p>
            <a:r>
              <a:rPr lang="en-US" sz="4533" dirty="0">
                <a:solidFill>
                  <a:schemeClr val="accent1"/>
                </a:solidFill>
              </a:rPr>
              <a:t>Transportation and Warehousing Industry Share of Total Employment	</a:t>
            </a:r>
          </a:p>
          <a:p>
            <a:r>
              <a:rPr lang="en-US" sz="4533" dirty="0">
                <a:solidFill>
                  <a:schemeClr val="accent1"/>
                </a:solidFill>
              </a:rPr>
              <a:t>County Population Density (Relative to the average county-level population density in FL)	</a:t>
            </a:r>
          </a:p>
          <a:p>
            <a:r>
              <a:rPr lang="en-US" sz="4533" dirty="0">
                <a:solidFill>
                  <a:schemeClr val="accent1"/>
                </a:solidFill>
              </a:rPr>
              <a:t>On Designated Alternative Fuels Corridors	</a:t>
            </a:r>
          </a:p>
          <a:p>
            <a:r>
              <a:rPr lang="en-US" sz="4533" dirty="0">
                <a:solidFill>
                  <a:schemeClr val="accent1"/>
                </a:solidFill>
              </a:rPr>
              <a:t>Number of Alternative Fueling Stations within 1 Mile of Roadway	</a:t>
            </a:r>
          </a:p>
          <a:p>
            <a:pPr lvl="1">
              <a:lnSpc>
                <a:spcPct val="110000"/>
              </a:lnSpc>
            </a:pPr>
            <a:endParaRPr lang="en-US" sz="4533" dirty="0">
              <a:solidFill>
                <a:schemeClr val="accent1"/>
              </a:solidFill>
            </a:endParaRPr>
          </a:p>
          <a:p>
            <a:endParaRPr lang="en-US" sz="2667" dirty="0"/>
          </a:p>
        </p:txBody>
      </p:sp>
      <p:sp>
        <p:nvSpPr>
          <p:cNvPr id="5" name="Rectangle 4">
            <a:extLst>
              <a:ext uri="{FF2B5EF4-FFF2-40B4-BE49-F238E27FC236}">
                <a16:creationId xmlns:a16="http://schemas.microsoft.com/office/drawing/2014/main" id="{DEEAA243-F388-43C7-BB09-BA18E02BCC8A}"/>
              </a:ext>
            </a:extLst>
          </p:cNvPr>
          <p:cNvSpPr/>
          <p:nvPr/>
        </p:nvSpPr>
        <p:spPr>
          <a:xfrm>
            <a:off x="531778" y="1415747"/>
            <a:ext cx="10856068" cy="502766"/>
          </a:xfrm>
          <a:prstGeom prst="rect">
            <a:avLst/>
          </a:prstGeom>
        </p:spPr>
        <p:txBody>
          <a:bodyPr wrap="square">
            <a:spAutoFit/>
          </a:bodyPr>
          <a:lstStyle/>
          <a:p>
            <a:r>
              <a:rPr lang="en-US" sz="2667" dirty="0">
                <a:solidFill>
                  <a:schemeClr val="accent1"/>
                </a:solidFill>
              </a:rPr>
              <a:t>The quantitative score is tied to freight performance measures:</a:t>
            </a:r>
          </a:p>
        </p:txBody>
      </p:sp>
    </p:spTree>
    <p:extLst>
      <p:ext uri="{BB962C8B-B14F-4D97-AF65-F5344CB8AC3E}">
        <p14:creationId xmlns:p14="http://schemas.microsoft.com/office/powerpoint/2010/main" val="76844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Qualitative</a:t>
            </a:r>
          </a:p>
        </p:txBody>
      </p:sp>
      <p:sp>
        <p:nvSpPr>
          <p:cNvPr id="3" name="Content Placeholder 2"/>
          <p:cNvSpPr>
            <a:spLocks noGrp="1"/>
          </p:cNvSpPr>
          <p:nvPr>
            <p:ph idx="1"/>
          </p:nvPr>
        </p:nvSpPr>
        <p:spPr>
          <a:xfrm>
            <a:off x="262209" y="2230876"/>
            <a:ext cx="11597640" cy="4228288"/>
          </a:xfrm>
        </p:spPr>
        <p:txBody>
          <a:bodyPr numCol="2">
            <a:normAutofit fontScale="40000" lnSpcReduction="20000"/>
          </a:bodyPr>
          <a:lstStyle/>
          <a:p>
            <a:pPr lvl="1">
              <a:lnSpc>
                <a:spcPct val="110000"/>
              </a:lnSpc>
            </a:pPr>
            <a:r>
              <a:rPr lang="en-US" sz="4533" dirty="0"/>
              <a:t>Does this project implement safety or security enhancements? </a:t>
            </a:r>
          </a:p>
          <a:p>
            <a:pPr lvl="1">
              <a:lnSpc>
                <a:spcPct val="110000"/>
              </a:lnSpc>
            </a:pPr>
            <a:r>
              <a:rPr lang="en-US" sz="4533" dirty="0"/>
              <a:t>Does this project improve the state’s data gathering efforts? </a:t>
            </a:r>
          </a:p>
          <a:p>
            <a:pPr lvl="1">
              <a:lnSpc>
                <a:spcPct val="110000"/>
              </a:lnSpc>
            </a:pPr>
            <a:r>
              <a:rPr lang="en-US" sz="4533" dirty="0"/>
              <a:t>Does this project address the environmental or economic resiliency of the freight system? </a:t>
            </a:r>
          </a:p>
          <a:p>
            <a:pPr lvl="1">
              <a:lnSpc>
                <a:spcPct val="110000"/>
              </a:lnSpc>
            </a:pPr>
            <a:r>
              <a:rPr lang="en-US" sz="4533" dirty="0"/>
              <a:t>Does this project optimize the functionality and efficiency of the freight system? </a:t>
            </a:r>
          </a:p>
          <a:p>
            <a:pPr lvl="1">
              <a:lnSpc>
                <a:spcPct val="110000"/>
              </a:lnSpc>
            </a:pPr>
            <a:r>
              <a:rPr lang="en-US" sz="4533" dirty="0"/>
              <a:t>Does this project preserve the existing State Highway System? </a:t>
            </a:r>
          </a:p>
          <a:p>
            <a:pPr lvl="1">
              <a:lnSpc>
                <a:spcPct val="110000"/>
              </a:lnSpc>
            </a:pPr>
            <a:r>
              <a:rPr lang="en-US" sz="4533" dirty="0"/>
              <a:t>Does this project address Truck Parking? </a:t>
            </a:r>
          </a:p>
          <a:p>
            <a:pPr lvl="1">
              <a:lnSpc>
                <a:spcPct val="110000"/>
              </a:lnSpc>
            </a:pPr>
            <a:r>
              <a:rPr lang="en-US" sz="4533" dirty="0"/>
              <a:t>Does this project create a Grade separation? </a:t>
            </a:r>
          </a:p>
          <a:p>
            <a:pPr lvl="1">
              <a:lnSpc>
                <a:spcPct val="110000"/>
              </a:lnSpc>
            </a:pPr>
            <a:r>
              <a:rPr lang="en-US" sz="4533" dirty="0"/>
              <a:t>Is this a tech driven and/or TSM&amp;O project? </a:t>
            </a:r>
          </a:p>
          <a:p>
            <a:pPr lvl="1">
              <a:lnSpc>
                <a:spcPct val="110000"/>
              </a:lnSpc>
            </a:pPr>
            <a:r>
              <a:rPr lang="en-US" sz="4533" dirty="0"/>
              <a:t>Does this project improve multimodal freight connectivity? </a:t>
            </a:r>
          </a:p>
          <a:p>
            <a:pPr lvl="1">
              <a:lnSpc>
                <a:spcPct val="110000"/>
              </a:lnSpc>
            </a:pPr>
            <a:r>
              <a:rPr lang="en-US" sz="4533" dirty="0"/>
              <a:t>Does this project use public/private partnerships? </a:t>
            </a:r>
          </a:p>
          <a:p>
            <a:pPr lvl="1">
              <a:lnSpc>
                <a:spcPct val="110000"/>
              </a:lnSpc>
            </a:pPr>
            <a:r>
              <a:rPr lang="en-US" sz="4533" dirty="0"/>
              <a:t>Does this project capitalize on emerging freight trends? </a:t>
            </a:r>
          </a:p>
          <a:p>
            <a:pPr lvl="1">
              <a:lnSpc>
                <a:spcPct val="110000"/>
              </a:lnSpc>
            </a:pPr>
            <a:r>
              <a:rPr lang="en-US" sz="4533" dirty="0"/>
              <a:t>Is this project on the MPOAC freight project list? </a:t>
            </a:r>
          </a:p>
          <a:p>
            <a:pPr lvl="1">
              <a:lnSpc>
                <a:spcPct val="110000"/>
              </a:lnSpc>
            </a:pPr>
            <a:r>
              <a:rPr lang="en-US" sz="4533" dirty="0"/>
              <a:t>Does this project promote the use of LNG/CNG/electric vehicles? </a:t>
            </a:r>
          </a:p>
          <a:p>
            <a:endParaRPr lang="en-US" sz="2667" dirty="0"/>
          </a:p>
        </p:txBody>
      </p:sp>
      <p:sp>
        <p:nvSpPr>
          <p:cNvPr id="6" name="Rectangle 5"/>
          <p:cNvSpPr/>
          <p:nvPr/>
        </p:nvSpPr>
        <p:spPr>
          <a:xfrm>
            <a:off x="531778" y="1415747"/>
            <a:ext cx="10856068" cy="502766"/>
          </a:xfrm>
          <a:prstGeom prst="rect">
            <a:avLst/>
          </a:prstGeom>
        </p:spPr>
        <p:txBody>
          <a:bodyPr wrap="square">
            <a:spAutoFit/>
          </a:bodyPr>
          <a:lstStyle/>
          <a:p>
            <a:r>
              <a:rPr lang="en-US" sz="2667" dirty="0">
                <a:solidFill>
                  <a:schemeClr val="accent1"/>
                </a:solidFill>
              </a:rPr>
              <a:t>The qualitative score weighs a project's ability to effect FRO priorities:</a:t>
            </a:r>
          </a:p>
        </p:txBody>
      </p:sp>
    </p:spTree>
    <p:extLst>
      <p:ext uri="{BB962C8B-B14F-4D97-AF65-F5344CB8AC3E}">
        <p14:creationId xmlns:p14="http://schemas.microsoft.com/office/powerpoint/2010/main" val="3982215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041EC-8655-49E3-8B77-E687EAB06C23}"/>
              </a:ext>
            </a:extLst>
          </p:cNvPr>
          <p:cNvSpPr>
            <a:spLocks noGrp="1"/>
          </p:cNvSpPr>
          <p:nvPr>
            <p:ph type="title"/>
          </p:nvPr>
        </p:nvSpPr>
        <p:spPr>
          <a:xfrm>
            <a:off x="104669" y="112206"/>
            <a:ext cx="8317149" cy="1325563"/>
          </a:xfrm>
        </p:spPr>
        <p:txBody>
          <a:bodyPr>
            <a:noAutofit/>
          </a:bodyPr>
          <a:lstStyle/>
          <a:p>
            <a:pPr marR="0" lvl="0">
              <a:spcBef>
                <a:spcPts val="0"/>
              </a:spcBef>
              <a:spcAft>
                <a:spcPts val="0"/>
              </a:spcAft>
            </a:pPr>
            <a:r>
              <a:rPr lang="en-US" dirty="0">
                <a:effectLst/>
                <a:ea typeface="Times New Roman" panose="02020603050405020304" pitchFamily="18" charset="0"/>
              </a:rPr>
              <a:t>What to do if your project is not on the NHFN ? </a:t>
            </a:r>
          </a:p>
        </p:txBody>
      </p:sp>
      <p:sp>
        <p:nvSpPr>
          <p:cNvPr id="3" name="Content Placeholder 2">
            <a:extLst>
              <a:ext uri="{FF2B5EF4-FFF2-40B4-BE49-F238E27FC236}">
                <a16:creationId xmlns:a16="http://schemas.microsoft.com/office/drawing/2014/main" id="{962F9985-A912-40DD-9007-560727FE790A}"/>
              </a:ext>
            </a:extLst>
          </p:cNvPr>
          <p:cNvSpPr>
            <a:spLocks noGrp="1"/>
          </p:cNvSpPr>
          <p:nvPr>
            <p:ph sz="half" idx="1"/>
          </p:nvPr>
        </p:nvSpPr>
        <p:spPr>
          <a:xfrm>
            <a:off x="0" y="1847850"/>
            <a:ext cx="4542817" cy="4897944"/>
          </a:xfrm>
        </p:spPr>
        <p:txBody>
          <a:bodyPr>
            <a:normAutofit/>
          </a:bodyPr>
          <a:lstStyle/>
          <a:p>
            <a:pPr marL="342900" marR="0" lvl="0" indent="-34290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rPr>
              <a:t>Baseline Requirement</a:t>
            </a:r>
          </a:p>
          <a:p>
            <a:pPr lvl="1"/>
            <a:r>
              <a:rPr lang="en-US" b="1" dirty="0">
                <a:solidFill>
                  <a:srgbClr val="00B0F0"/>
                </a:solidFill>
              </a:rPr>
              <a:t>Only real requirement is: “Is the segment determined by the State to be vital to improving the efficient movement of freight of importance to the economy of the State”</a:t>
            </a:r>
          </a:p>
          <a:p>
            <a:pPr lvl="1"/>
            <a:r>
              <a:rPr lang="en-US" b="1" dirty="0">
                <a:solidFill>
                  <a:srgbClr val="00B0F0"/>
                </a:solidFill>
              </a:rPr>
              <a:t>Does your Off-Network project meet this requirement?</a:t>
            </a:r>
          </a:p>
          <a:p>
            <a:pPr lvl="2"/>
            <a:r>
              <a:rPr lang="en-US" b="1" dirty="0">
                <a:solidFill>
                  <a:srgbClr val="00B0F0"/>
                </a:solidFill>
              </a:rPr>
              <a:t>If so, we can redesignate the CUFC-CRFC</a:t>
            </a:r>
          </a:p>
          <a:p>
            <a:pPr marL="685800" lvl="1" indent="-342900">
              <a:spcBef>
                <a:spcPts val="0"/>
              </a:spcBef>
              <a:buFont typeface="Symbol" panose="05050102010706020507" pitchFamily="18" charset="2"/>
              <a:buChar char=""/>
            </a:pPr>
            <a:endParaRPr lang="en-US" sz="2400" b="1" dirty="0">
              <a:solidFill>
                <a:srgbClr val="00B0F0"/>
              </a:solidFill>
              <a:latin typeface="Arial" panose="020B0604020202020204" pitchFamily="34" charset="0"/>
            </a:endParaRPr>
          </a:p>
          <a:p>
            <a:endParaRPr lang="en-US" dirty="0"/>
          </a:p>
        </p:txBody>
      </p:sp>
      <p:sp>
        <p:nvSpPr>
          <p:cNvPr id="4" name="Content Placeholder 3">
            <a:extLst>
              <a:ext uri="{FF2B5EF4-FFF2-40B4-BE49-F238E27FC236}">
                <a16:creationId xmlns:a16="http://schemas.microsoft.com/office/drawing/2014/main" id="{A5B831F5-D488-4369-BBE7-D19B71B05573}"/>
              </a:ext>
            </a:extLst>
          </p:cNvPr>
          <p:cNvSpPr>
            <a:spLocks noGrp="1"/>
          </p:cNvSpPr>
          <p:nvPr>
            <p:ph sz="half" idx="13"/>
          </p:nvPr>
        </p:nvSpPr>
        <p:spPr>
          <a:xfrm>
            <a:off x="5674895" y="1847850"/>
            <a:ext cx="5493847" cy="4351338"/>
          </a:xfrm>
        </p:spPr>
        <p:txBody>
          <a:bodyPr>
            <a:normAutofit/>
          </a:bodyPr>
          <a:lstStyle/>
          <a:p>
            <a:pPr marL="342900" marR="0" lvl="0" indent="-34290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rPr>
              <a:t>Redesignating CUFC-CRFC</a:t>
            </a:r>
          </a:p>
          <a:p>
            <a:pPr lvl="1">
              <a:buClr>
                <a:schemeClr val="tx1"/>
              </a:buClr>
            </a:pPr>
            <a:r>
              <a:rPr lang="en-US" sz="2400" b="1" dirty="0">
                <a:solidFill>
                  <a:srgbClr val="00B0F0"/>
                </a:solidFill>
                <a:effectLst/>
                <a:latin typeface="Arial" panose="020B0604020202020204" pitchFamily="34" charset="0"/>
                <a:ea typeface="Times New Roman" panose="02020603050405020304" pitchFamily="18" charset="0"/>
              </a:rPr>
              <a:t>By redesignating the CUFC-CRFC sections, off network projects can be brought into the network</a:t>
            </a:r>
            <a:endParaRPr lang="en-US" sz="2400" dirty="0">
              <a:effectLst/>
              <a:latin typeface="Arial" panose="020B060402020202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rPr>
              <a:t>How to know if Project will score well</a:t>
            </a:r>
          </a:p>
          <a:p>
            <a:pPr lvl="1">
              <a:buClr>
                <a:schemeClr val="tx1"/>
              </a:buClr>
            </a:pPr>
            <a:r>
              <a:rPr lang="en-US" sz="2400" b="1" dirty="0">
                <a:solidFill>
                  <a:srgbClr val="00B0F0"/>
                </a:solidFill>
                <a:effectLst/>
                <a:latin typeface="Arial" panose="020B0604020202020204" pitchFamily="34" charset="0"/>
                <a:ea typeface="Times New Roman" panose="02020603050405020304" pitchFamily="18" charset="0"/>
              </a:rPr>
              <a:t>We have created a dashboard that shows scores of roadways near NHFN</a:t>
            </a:r>
          </a:p>
          <a:p>
            <a:pPr lvl="2">
              <a:buClr>
                <a:schemeClr val="tx1"/>
              </a:buClr>
            </a:pPr>
            <a:r>
              <a:rPr lang="en-US" dirty="0">
                <a:solidFill>
                  <a:srgbClr val="FFFFFF"/>
                </a:solidFill>
                <a:hlinkClick r:id="rId2">
                  <a:extLst>
                    <a:ext uri="{A12FA001-AC4F-418D-AE19-62706E023703}">
                      <ahyp:hlinkClr xmlns:ahyp="http://schemas.microsoft.com/office/drawing/2018/hyperlinkcolor" val="tx"/>
                    </a:ext>
                  </a:extLst>
                </a:hlinkClick>
              </a:rPr>
              <a:t>Potential NHFN Critical Freight Corridors (arcgis.com)</a:t>
            </a:r>
            <a:endParaRPr lang="en-US" dirty="0">
              <a:solidFill>
                <a:srgbClr val="FFFFFF"/>
              </a:solidFill>
            </a:endParaRPr>
          </a:p>
          <a:p>
            <a:pPr lvl="2">
              <a:buClr>
                <a:schemeClr val="tx1"/>
              </a:buClr>
            </a:pPr>
            <a:endParaRPr lang="en-US" dirty="0">
              <a:solidFill>
                <a:srgbClr val="FFFFFF"/>
              </a:solidFill>
            </a:endParaRPr>
          </a:p>
          <a:p>
            <a:pPr>
              <a:buClr>
                <a:schemeClr val="tx1"/>
              </a:buClr>
            </a:pPr>
            <a:endParaRPr lang="en-US" dirty="0">
              <a:solidFill>
                <a:srgbClr val="FFFFFF"/>
              </a:solidFill>
            </a:endParaRPr>
          </a:p>
          <a:p>
            <a:pPr lvl="2">
              <a:buClr>
                <a:schemeClr val="tx1"/>
              </a:buClr>
            </a:pPr>
            <a:endParaRPr lang="en-US" dirty="0">
              <a:effectLst/>
              <a:latin typeface="Calibri" panose="020F0502020204030204" pitchFamily="34" charset="0"/>
              <a:ea typeface="Times New Roman" panose="02020603050405020304" pitchFamily="18" charset="0"/>
            </a:endParaRPr>
          </a:p>
          <a:p>
            <a:endParaRPr lang="en-US" dirty="0"/>
          </a:p>
        </p:txBody>
      </p:sp>
    </p:spTree>
    <p:extLst>
      <p:ext uri="{BB962C8B-B14F-4D97-AF65-F5344CB8AC3E}">
        <p14:creationId xmlns:p14="http://schemas.microsoft.com/office/powerpoint/2010/main" val="962015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8DFDF-AAE0-4B7E-BCE9-ECC4EA24B8FD}"/>
              </a:ext>
            </a:extLst>
          </p:cNvPr>
          <p:cNvSpPr>
            <a:spLocks noGrp="1"/>
          </p:cNvSpPr>
          <p:nvPr>
            <p:ph type="title"/>
          </p:nvPr>
        </p:nvSpPr>
        <p:spPr>
          <a:xfrm>
            <a:off x="548640" y="365125"/>
            <a:ext cx="11643360" cy="1325563"/>
          </a:xfrm>
        </p:spPr>
        <p:txBody>
          <a:bodyPr/>
          <a:lstStyle/>
          <a:p>
            <a:r>
              <a:rPr lang="en-US" dirty="0"/>
              <a:t>Network Designation</a:t>
            </a:r>
          </a:p>
        </p:txBody>
      </p:sp>
      <p:sp>
        <p:nvSpPr>
          <p:cNvPr id="6" name="TextBox 5">
            <a:extLst>
              <a:ext uri="{FF2B5EF4-FFF2-40B4-BE49-F238E27FC236}">
                <a16:creationId xmlns:a16="http://schemas.microsoft.com/office/drawing/2014/main" id="{EEDDD1E8-8FF9-4BD8-9F58-CA923171CFF3}"/>
              </a:ext>
            </a:extLst>
          </p:cNvPr>
          <p:cNvSpPr txBox="1"/>
          <p:nvPr/>
        </p:nvSpPr>
        <p:spPr>
          <a:xfrm>
            <a:off x="838201" y="1690688"/>
            <a:ext cx="2953804" cy="2445862"/>
          </a:xfrm>
          <a:prstGeom prst="rect">
            <a:avLst/>
          </a:prstGeom>
          <a:noFill/>
        </p:spPr>
        <p:txBody>
          <a:bodyPr wrap="square">
            <a:spAutoFit/>
          </a:bodyPr>
          <a:lstStyle/>
          <a:p>
            <a:pPr marL="342900" indent="-342900" defTabSz="457200">
              <a:lnSpc>
                <a:spcPct val="107000"/>
              </a:lnSpc>
              <a:buFont typeface="Symbol" panose="05050102010706020507" pitchFamily="18" charset="2"/>
              <a:buChar char=""/>
            </a:pPr>
            <a:r>
              <a:rPr lang="en-US" sz="2400" dirty="0">
                <a:solidFill>
                  <a:srgbClr val="1F4383"/>
                </a:solidFill>
                <a:ea typeface="Calibri" panose="020F0502020204030204" pitchFamily="34" charset="0"/>
                <a:cs typeface="Times New Roman" panose="02020603050405020304" pitchFamily="18" charset="0"/>
              </a:rPr>
              <a:t>FDOT District 6 is one of the first Districts to submit projects off the active network to have it updated.</a:t>
            </a:r>
          </a:p>
        </p:txBody>
      </p:sp>
      <p:pic>
        <p:nvPicPr>
          <p:cNvPr id="3" name="Picture 2">
            <a:extLst>
              <a:ext uri="{FF2B5EF4-FFF2-40B4-BE49-F238E27FC236}">
                <a16:creationId xmlns:a16="http://schemas.microsoft.com/office/drawing/2014/main" id="{1852714B-ABD6-D2FF-6117-6A76D0E40A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2004" y="1455463"/>
            <a:ext cx="8017674" cy="5187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3725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0CD36-C6AF-41FF-A16A-B121DDC691F9}"/>
              </a:ext>
            </a:extLst>
          </p:cNvPr>
          <p:cNvSpPr>
            <a:spLocks noGrp="1"/>
          </p:cNvSpPr>
          <p:nvPr>
            <p:ph type="ctrTitle"/>
          </p:nvPr>
        </p:nvSpPr>
        <p:spPr/>
        <p:txBody>
          <a:bodyPr/>
          <a:lstStyle/>
          <a:p>
            <a:r>
              <a:rPr lang="en-US" dirty="0"/>
              <a:t>Questions?</a:t>
            </a:r>
          </a:p>
        </p:txBody>
      </p:sp>
      <p:sp>
        <p:nvSpPr>
          <p:cNvPr id="3" name="Subtitle 2">
            <a:extLst>
              <a:ext uri="{FF2B5EF4-FFF2-40B4-BE49-F238E27FC236}">
                <a16:creationId xmlns:a16="http://schemas.microsoft.com/office/drawing/2014/main" id="{1C521AB1-C5A1-4683-857C-0986F166BCB3}"/>
              </a:ext>
            </a:extLst>
          </p:cNvPr>
          <p:cNvSpPr>
            <a:spLocks noGrp="1"/>
          </p:cNvSpPr>
          <p:nvPr>
            <p:ph type="subTitle" idx="1"/>
          </p:nvPr>
        </p:nvSpPr>
        <p:spPr>
          <a:xfrm>
            <a:off x="4928839" y="0"/>
            <a:ext cx="7362221" cy="6931466"/>
          </a:xfrm>
          <a:solidFill>
            <a:schemeClr val="tx1"/>
          </a:solidFill>
        </p:spPr>
        <p:txBody>
          <a:bodyPr>
            <a:normAutofit/>
          </a:bodyPr>
          <a:lstStyle/>
          <a:p>
            <a:br>
              <a:rPr lang="en-US" sz="2800" dirty="0"/>
            </a:br>
            <a:r>
              <a:rPr lang="en-US" sz="2800" u="sng" dirty="0">
                <a:effectLst>
                  <a:outerShdw blurRad="38100" dist="38100" dir="2700000" algn="tl">
                    <a:srgbClr val="000000">
                      <a:alpha val="43137"/>
                    </a:srgbClr>
                  </a:outerShdw>
                </a:effectLst>
              </a:rPr>
              <a:t>SAFETY MESSAGE</a:t>
            </a:r>
          </a:p>
          <a:p>
            <a:pPr marL="342900" indent="-342900">
              <a:buFont typeface="Arial" panose="020B0604020202020204" pitchFamily="34" charset="0"/>
              <a:buChar char="•"/>
            </a:pPr>
            <a:r>
              <a:rPr lang="en-US" sz="2800" dirty="0"/>
              <a:t>Hurricane season began on June 1</a:t>
            </a:r>
            <a:r>
              <a:rPr lang="en-US" sz="2800" baseline="30000" dirty="0"/>
              <a:t>st</a:t>
            </a:r>
            <a:r>
              <a:rPr lang="en-US" sz="2800" dirty="0"/>
              <a:t> </a:t>
            </a:r>
          </a:p>
          <a:p>
            <a:pPr marL="342900" indent="-342900">
              <a:buFont typeface="Arial" panose="020B0604020202020204" pitchFamily="34" charset="0"/>
              <a:buChar char="•"/>
            </a:pPr>
            <a:r>
              <a:rPr lang="en-US" sz="2800" dirty="0"/>
              <a:t>Be sure to have a plan for you and your family's safety</a:t>
            </a:r>
          </a:p>
          <a:p>
            <a:pPr marL="342900" indent="-342900">
              <a:buFont typeface="Arial" panose="020B0604020202020204" pitchFamily="34" charset="0"/>
              <a:buChar char="•"/>
            </a:pPr>
            <a:r>
              <a:rPr lang="en-US" sz="2800" dirty="0"/>
              <a:t>Create a disaster supply kit and keep it ready</a:t>
            </a:r>
          </a:p>
          <a:p>
            <a:pPr marL="800100" lvl="1" indent="-342900" algn="l">
              <a:buFont typeface="Arial" panose="020B0604020202020204" pitchFamily="34" charset="0"/>
              <a:buChar char="•"/>
            </a:pPr>
            <a:r>
              <a:rPr lang="en-US" sz="2400" dirty="0">
                <a:solidFill>
                  <a:schemeClr val="accent1"/>
                </a:solidFill>
              </a:rPr>
              <a:t>Ensure that all supplies are effective and not expired</a:t>
            </a:r>
          </a:p>
          <a:p>
            <a:pPr marL="342900" indent="-342900">
              <a:buFont typeface="Arial" panose="020B0604020202020204" pitchFamily="34" charset="0"/>
              <a:buChar char="•"/>
            </a:pPr>
            <a:r>
              <a:rPr lang="en-US" sz="2800" dirty="0"/>
              <a:t>Know the safe areas within your home and understand which flood zones you are in</a:t>
            </a:r>
          </a:p>
          <a:p>
            <a:pPr marL="800100" lvl="1" indent="-342900" algn="l">
              <a:buFont typeface="Arial" panose="020B0604020202020204" pitchFamily="34" charset="0"/>
              <a:buChar char="•"/>
            </a:pPr>
            <a:r>
              <a:rPr lang="en-US" sz="2400" dirty="0">
                <a:solidFill>
                  <a:schemeClr val="accent1"/>
                </a:solidFill>
              </a:rPr>
              <a:t>Understand the evacuation routes and plan for their use</a:t>
            </a:r>
          </a:p>
          <a:p>
            <a:pPr marL="342900" indent="-342900">
              <a:buFont typeface="Arial" panose="020B0604020202020204" pitchFamily="34" charset="0"/>
              <a:buChar char="•"/>
            </a:pPr>
            <a:r>
              <a:rPr lang="en-US" sz="2800" dirty="0"/>
              <a:t>And of course, stay safe</a:t>
            </a:r>
          </a:p>
        </p:txBody>
      </p:sp>
      <p:pic>
        <p:nvPicPr>
          <p:cNvPr id="5" name="Picture 4" descr="A cover of a hurricane guide&#10;&#10;Description automatically generated">
            <a:extLst>
              <a:ext uri="{FF2B5EF4-FFF2-40B4-BE49-F238E27FC236}">
                <a16:creationId xmlns:a16="http://schemas.microsoft.com/office/drawing/2014/main" id="{B017C470-2291-2B14-1348-7D57009CB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28839" cy="6931466"/>
          </a:xfrm>
          <a:prstGeom prst="rect">
            <a:avLst/>
          </a:prstGeom>
        </p:spPr>
      </p:pic>
    </p:spTree>
    <p:extLst>
      <p:ext uri="{BB962C8B-B14F-4D97-AF65-F5344CB8AC3E}">
        <p14:creationId xmlns:p14="http://schemas.microsoft.com/office/powerpoint/2010/main" val="20074745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0CD36-C6AF-41FF-A16A-B121DDC691F9}"/>
              </a:ext>
            </a:extLst>
          </p:cNvPr>
          <p:cNvSpPr>
            <a:spLocks noGrp="1"/>
          </p:cNvSpPr>
          <p:nvPr>
            <p:ph type="ctrTitle"/>
          </p:nvPr>
        </p:nvSpPr>
        <p:spPr/>
        <p:txBody>
          <a:bodyPr/>
          <a:lstStyle/>
          <a:p>
            <a:r>
              <a:rPr lang="en-US" dirty="0"/>
              <a:t>Questions?</a:t>
            </a:r>
          </a:p>
        </p:txBody>
      </p:sp>
      <p:sp>
        <p:nvSpPr>
          <p:cNvPr id="3" name="Subtitle 2">
            <a:extLst>
              <a:ext uri="{FF2B5EF4-FFF2-40B4-BE49-F238E27FC236}">
                <a16:creationId xmlns:a16="http://schemas.microsoft.com/office/drawing/2014/main" id="{1C521AB1-C5A1-4683-857C-0986F166BCB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047750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223299" y="1359525"/>
            <a:ext cx="11597640" cy="5269875"/>
          </a:xfrm>
        </p:spPr>
        <p:txBody>
          <a:bodyPr>
            <a:normAutofit/>
          </a:bodyPr>
          <a:lstStyle/>
          <a:p>
            <a:pPr marL="457200" indent="-457200">
              <a:buFont typeface="Arial" panose="020B0604020202020204" pitchFamily="34" charset="0"/>
              <a:buChar char="•"/>
            </a:pPr>
            <a:r>
              <a:rPr lang="en-US" sz="3200" dirty="0"/>
              <a:t>Freight Improvement Initiatives</a:t>
            </a:r>
          </a:p>
          <a:p>
            <a:pPr marL="457200" indent="-457200">
              <a:buFont typeface="Arial" panose="020B0604020202020204" pitchFamily="34" charset="0"/>
              <a:buChar char="•"/>
            </a:pPr>
            <a:r>
              <a:rPr lang="en-US" sz="3200" dirty="0"/>
              <a:t>Truck Parking </a:t>
            </a:r>
          </a:p>
          <a:p>
            <a:pPr marL="457200" indent="-457200">
              <a:buFont typeface="Arial" panose="020B0604020202020204" pitchFamily="34" charset="0"/>
              <a:buChar char="•"/>
            </a:pPr>
            <a:r>
              <a:rPr lang="en-US" sz="3200" dirty="0"/>
              <a:t>Federal Funding Opportunities</a:t>
            </a:r>
          </a:p>
          <a:p>
            <a:pPr marL="457200" indent="-457200">
              <a:buFont typeface="Arial" panose="020B0604020202020204" pitchFamily="34" charset="0"/>
              <a:buChar char="•"/>
            </a:pPr>
            <a:r>
              <a:rPr lang="en-US" sz="3200" dirty="0"/>
              <a:t>National Highway Freight Program (NHFP) Overview</a:t>
            </a:r>
          </a:p>
          <a:p>
            <a:pPr marL="457200" indent="-457200">
              <a:buFont typeface="Arial" panose="020B0604020202020204" pitchFamily="34" charset="0"/>
              <a:buChar char="•"/>
            </a:pPr>
            <a:r>
              <a:rPr lang="en-US" sz="3200" dirty="0"/>
              <a:t>NHFP Funding</a:t>
            </a:r>
          </a:p>
          <a:p>
            <a:pPr marL="457200" indent="-457200">
              <a:buFont typeface="Arial" panose="020B0604020202020204" pitchFamily="34" charset="0"/>
              <a:buChar char="•"/>
            </a:pPr>
            <a:r>
              <a:rPr lang="en-US" sz="3200" dirty="0"/>
              <a:t>Project Selection</a:t>
            </a:r>
          </a:p>
          <a:p>
            <a:pPr marL="457200" indent="-457200">
              <a:buFont typeface="Arial" panose="020B0604020202020204" pitchFamily="34" charset="0"/>
              <a:buChar char="•"/>
            </a:pPr>
            <a:r>
              <a:rPr lang="en-US" sz="3200" dirty="0"/>
              <a:t>Q&amp;A/Discussion</a:t>
            </a:r>
          </a:p>
          <a:p>
            <a:endParaRPr lang="en-US" sz="3200" dirty="0"/>
          </a:p>
          <a:p>
            <a:endParaRPr lang="en-US" dirty="0"/>
          </a:p>
        </p:txBody>
      </p:sp>
    </p:spTree>
    <p:extLst>
      <p:ext uri="{BB962C8B-B14F-4D97-AF65-F5344CB8AC3E}">
        <p14:creationId xmlns:p14="http://schemas.microsoft.com/office/powerpoint/2010/main" val="707635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B4F8-8B99-464D-B2C3-A5C328C67EEB}"/>
              </a:ext>
            </a:extLst>
          </p:cNvPr>
          <p:cNvSpPr>
            <a:spLocks noGrp="1"/>
          </p:cNvSpPr>
          <p:nvPr>
            <p:ph type="title"/>
          </p:nvPr>
        </p:nvSpPr>
        <p:spPr>
          <a:xfrm>
            <a:off x="391887" y="3569249"/>
            <a:ext cx="4325066" cy="2004237"/>
          </a:xfrm>
        </p:spPr>
        <p:txBody>
          <a:bodyPr>
            <a:normAutofit fontScale="90000"/>
          </a:bodyPr>
          <a:lstStyle/>
          <a:p>
            <a:r>
              <a:rPr lang="en-US" sz="3600" dirty="0"/>
              <a:t>Freight Improvement Initiatives</a:t>
            </a:r>
            <a:br>
              <a:rPr lang="en-US" dirty="0"/>
            </a:br>
            <a:endParaRPr lang="en-US" dirty="0"/>
          </a:p>
        </p:txBody>
      </p:sp>
    </p:spTree>
    <p:extLst>
      <p:ext uri="{BB962C8B-B14F-4D97-AF65-F5344CB8AC3E}">
        <p14:creationId xmlns:p14="http://schemas.microsoft.com/office/powerpoint/2010/main" val="71145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CAB20F-83FD-8D48-990B-616CCC791BA3}"/>
              </a:ext>
            </a:extLst>
          </p:cNvPr>
          <p:cNvPicPr>
            <a:picLocks noChangeAspect="1"/>
          </p:cNvPicPr>
          <p:nvPr/>
        </p:nvPicPr>
        <p:blipFill rotWithShape="1">
          <a:blip r:embed="rId3"/>
          <a:srcRect l="23024" r="1846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365125"/>
            <a:ext cx="3822189" cy="1899912"/>
          </a:xfrm>
        </p:spPr>
        <p:txBody>
          <a:bodyPr>
            <a:normAutofit/>
          </a:bodyPr>
          <a:lstStyle/>
          <a:p>
            <a:r>
              <a:rPr lang="en-US" sz="4000" b="0"/>
              <a:t>Freight Industrial </a:t>
            </a:r>
            <a:r>
              <a:rPr lang="en-US" sz="4000"/>
              <a:t>Sub-Areas</a:t>
            </a:r>
          </a:p>
        </p:txBody>
      </p:sp>
      <p:sp>
        <p:nvSpPr>
          <p:cNvPr id="3" name="Content Placeholder 2"/>
          <p:cNvSpPr>
            <a:spLocks noGrp="1"/>
          </p:cNvSpPr>
          <p:nvPr>
            <p:ph idx="1"/>
          </p:nvPr>
        </p:nvSpPr>
        <p:spPr>
          <a:xfrm>
            <a:off x="838200" y="2434201"/>
            <a:ext cx="3822189" cy="3742762"/>
          </a:xfrm>
        </p:spPr>
        <p:txBody>
          <a:bodyPr>
            <a:normAutofit/>
          </a:bodyPr>
          <a:lstStyle/>
          <a:p>
            <a:r>
              <a:rPr lang="en-US" sz="1700" dirty="0"/>
              <a:t>District 6 identified the following freight-intensive sub-areas: </a:t>
            </a:r>
          </a:p>
          <a:p>
            <a:endParaRPr lang="en-US" sz="1700" dirty="0"/>
          </a:p>
          <a:p>
            <a:pPr marL="685783" marR="0" lvl="1" indent="-228594" defTabSz="914377" rtl="0" eaLnBrk="1" fontAlgn="auto" latinLnBrk="0" hangingPunct="1">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effectLst/>
                <a:uLnTx/>
                <a:uFillTx/>
                <a:ea typeface="Source Sans Pro" panose="020B0503030403020204" pitchFamily="34" charset="0"/>
              </a:rPr>
              <a:t>Town of Medley</a:t>
            </a:r>
          </a:p>
          <a:p>
            <a:pPr marL="685783" marR="0" lvl="1" indent="-228594" defTabSz="914377" rtl="0" eaLnBrk="1" fontAlgn="auto" latinLnBrk="0" hangingPunct="1">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effectLst/>
                <a:uLnTx/>
                <a:uFillTx/>
                <a:ea typeface="Source Sans Pro" panose="020B0503030403020204" pitchFamily="34" charset="0"/>
              </a:rPr>
              <a:t>City of </a:t>
            </a:r>
            <a:r>
              <a:rPr kumimoji="0" lang="en-US" sz="1700" b="0" i="0" u="none" strike="noStrike" kern="1200" cap="none" spc="0" normalizeH="0" baseline="0" noProof="0" dirty="0" err="1">
                <a:ln>
                  <a:noFill/>
                </a:ln>
                <a:effectLst/>
                <a:uLnTx/>
                <a:uFillTx/>
                <a:ea typeface="Source Sans Pro" panose="020B0503030403020204" pitchFamily="34" charset="0"/>
              </a:rPr>
              <a:t>Opa-Locka</a:t>
            </a:r>
            <a:endParaRPr kumimoji="0" lang="en-US" sz="1700" b="0" i="0" u="none" strike="noStrike" kern="1200" cap="none" spc="0" normalizeH="0" baseline="0" noProof="0" dirty="0">
              <a:ln>
                <a:noFill/>
              </a:ln>
              <a:effectLst/>
              <a:uLnTx/>
              <a:uFillTx/>
              <a:ea typeface="Source Sans Pro" panose="020B0503030403020204" pitchFamily="34" charset="0"/>
            </a:endParaRPr>
          </a:p>
          <a:p>
            <a:pPr marL="685783" marR="0" lvl="1" indent="-228594" defTabSz="914377" rtl="0" eaLnBrk="1" fontAlgn="auto" latinLnBrk="0" hangingPunct="1">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effectLst/>
                <a:uLnTx/>
                <a:uFillTx/>
                <a:ea typeface="Source Sans Pro" panose="020B0503030403020204" pitchFamily="34" charset="0"/>
              </a:rPr>
              <a:t>Port of Miami River Corridor</a:t>
            </a:r>
          </a:p>
          <a:p>
            <a:pPr marL="685783" marR="0" lvl="1" indent="-228594" defTabSz="914377" rtl="0" eaLnBrk="1" fontAlgn="auto" latinLnBrk="0" hangingPunct="1">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effectLst/>
                <a:uLnTx/>
                <a:uFillTx/>
                <a:ea typeface="Source Sans Pro" panose="020B0503030403020204" pitchFamily="34" charset="0"/>
              </a:rPr>
              <a:t>City of Doral</a:t>
            </a:r>
          </a:p>
          <a:p>
            <a:pPr marL="685783" marR="0" lvl="1" indent="-228594" defTabSz="914377" rtl="0" eaLnBrk="1" fontAlgn="auto" latinLnBrk="0" hangingPunct="1">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effectLst/>
                <a:uLnTx/>
                <a:uFillTx/>
                <a:ea typeface="Source Sans Pro" panose="020B0503030403020204" pitchFamily="34" charset="0"/>
              </a:rPr>
              <a:t>City of Miami Gardens</a:t>
            </a:r>
          </a:p>
          <a:p>
            <a:pPr marL="685783" marR="0" lvl="1" indent="-228594" defTabSz="914377" rtl="0" eaLnBrk="1" fontAlgn="auto" latinLnBrk="0" hangingPunct="1">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effectLst/>
                <a:uLnTx/>
                <a:uFillTx/>
                <a:ea typeface="Source Sans Pro" panose="020B0503030403020204" pitchFamily="34" charset="0"/>
              </a:rPr>
              <a:t>City of Hialeah</a:t>
            </a:r>
          </a:p>
          <a:p>
            <a:pPr marL="685783" marR="0" lvl="1" indent="-228594" defTabSz="914377" rtl="0" eaLnBrk="1" fontAlgn="auto" latinLnBrk="0" hangingPunct="1">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effectLst/>
                <a:uLnTx/>
                <a:uFillTx/>
                <a:ea typeface="Source Sans Pro" panose="020B0503030403020204" pitchFamily="34" charset="0"/>
              </a:rPr>
              <a:t>City of Homestead</a:t>
            </a:r>
          </a:p>
          <a:p>
            <a:pPr marL="685783" marR="0" lvl="1" indent="-228594" defTabSz="914377" rtl="0" eaLnBrk="1" fontAlgn="auto" latinLnBrk="0" hangingPunct="1">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effectLst/>
                <a:uLnTx/>
                <a:uFillTx/>
                <a:ea typeface="Source Sans Pro" panose="020B0503030403020204" pitchFamily="34" charset="0"/>
              </a:rPr>
              <a:t>Monroe County</a:t>
            </a:r>
          </a:p>
          <a:p>
            <a:pPr marL="457200" indent="-457200">
              <a:buFont typeface="Arial" panose="020B0604020202020204" pitchFamily="34" charset="0"/>
              <a:buChar char="•"/>
            </a:pPr>
            <a:endParaRPr lang="en-US" sz="1700" dirty="0"/>
          </a:p>
        </p:txBody>
      </p:sp>
    </p:spTree>
    <p:extLst>
      <p:ext uri="{BB962C8B-B14F-4D97-AF65-F5344CB8AC3E}">
        <p14:creationId xmlns:p14="http://schemas.microsoft.com/office/powerpoint/2010/main" val="1465882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086" y="103868"/>
            <a:ext cx="10515600" cy="1325563"/>
          </a:xfrm>
        </p:spPr>
        <p:txBody>
          <a:bodyPr/>
          <a:lstStyle/>
          <a:p>
            <a:r>
              <a:rPr lang="en-US"/>
              <a:t>Freight Sub-Area Studies</a:t>
            </a:r>
            <a:endParaRPr lang="en-US" dirty="0"/>
          </a:p>
        </p:txBody>
      </p:sp>
      <p:sp>
        <p:nvSpPr>
          <p:cNvPr id="3" name="Content Placeholder 2"/>
          <p:cNvSpPr>
            <a:spLocks noGrp="1"/>
          </p:cNvSpPr>
          <p:nvPr>
            <p:ph idx="1"/>
          </p:nvPr>
        </p:nvSpPr>
        <p:spPr>
          <a:xfrm>
            <a:off x="0" y="1330332"/>
            <a:ext cx="6792453" cy="3744320"/>
          </a:xfrm>
        </p:spPr>
        <p:txBody>
          <a:bodyPr>
            <a:normAutofit fontScale="77500" lnSpcReduction="20000"/>
          </a:bodyPr>
          <a:lstStyle/>
          <a:p>
            <a:pPr lvl="1"/>
            <a:r>
              <a:rPr lang="en-US" sz="2533" dirty="0"/>
              <a:t>FDOT performed planning level studies that assessed freight accessibility to and from each sub-area and develop strategies to enhance access and improve freight mobility. FDOT has completed all Sub-area Freight Improvement Studies.</a:t>
            </a:r>
          </a:p>
          <a:p>
            <a:pPr marL="457200" lvl="1" indent="0">
              <a:buNone/>
            </a:pPr>
            <a:endParaRPr lang="en-US" sz="2533" dirty="0"/>
          </a:p>
          <a:p>
            <a:pPr marL="685800" marR="0" lvl="1" indent="-228600" algn="l" defTabSz="914400" rtl="0" eaLnBrk="1" fontAlgn="auto" latinLnBrk="0" hangingPunct="1">
              <a:lnSpc>
                <a:spcPct val="90000"/>
              </a:lnSpc>
              <a:spcBef>
                <a:spcPts val="500"/>
              </a:spcBef>
              <a:spcAft>
                <a:spcPts val="0"/>
              </a:spcAft>
              <a:buClr>
                <a:srgbClr val="1F4383"/>
              </a:buClr>
              <a:buSzTx/>
              <a:buFont typeface="Arial" panose="020B0604020202020204" pitchFamily="34" charset="0"/>
              <a:buChar char="•"/>
              <a:tabLst/>
              <a:defRPr/>
            </a:pPr>
            <a:r>
              <a:rPr lang="en-US" sz="2533" dirty="0"/>
              <a:t>FDOT is currently performing one more additional Freight Study that will be countywide and look at various type of updated improvements we can make to our sub-areas. This will be known as the </a:t>
            </a:r>
            <a:r>
              <a:rPr kumimoji="0" lang="en-US" sz="2533"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Miami-Dade </a:t>
            </a:r>
            <a:r>
              <a:rPr lang="en-US" sz="2533" dirty="0"/>
              <a:t>Freight Village Countywide Analysis. </a:t>
            </a:r>
          </a:p>
          <a:p>
            <a:pPr marL="685800" marR="0" lvl="1" indent="-228600" algn="l" defTabSz="914400" rtl="0" eaLnBrk="1" fontAlgn="auto" latinLnBrk="0" hangingPunct="1">
              <a:lnSpc>
                <a:spcPct val="90000"/>
              </a:lnSpc>
              <a:spcBef>
                <a:spcPts val="500"/>
              </a:spcBef>
              <a:spcAft>
                <a:spcPts val="0"/>
              </a:spcAft>
              <a:buClr>
                <a:srgbClr val="1F4383"/>
              </a:buClr>
              <a:buSzTx/>
              <a:buFont typeface="Arial" panose="020B0604020202020204" pitchFamily="34" charset="0"/>
              <a:buChar char="•"/>
              <a:tabLst/>
              <a:defRPr/>
            </a:pPr>
            <a:endParaRPr lang="en-US" sz="2533" dirty="0"/>
          </a:p>
          <a:p>
            <a:pPr marL="685800" marR="0" lvl="1" indent="-228600" algn="l" defTabSz="914400" rtl="0" eaLnBrk="1" fontAlgn="auto" latinLnBrk="0" hangingPunct="1">
              <a:lnSpc>
                <a:spcPct val="90000"/>
              </a:lnSpc>
              <a:spcBef>
                <a:spcPts val="500"/>
              </a:spcBef>
              <a:spcAft>
                <a:spcPts val="0"/>
              </a:spcAft>
              <a:buClr>
                <a:srgbClr val="1F4383"/>
              </a:buClr>
              <a:buSzTx/>
              <a:buFont typeface="Arial" panose="020B0604020202020204" pitchFamily="34" charset="0"/>
              <a:buChar char="•"/>
              <a:tabLst/>
              <a:defRPr/>
            </a:pPr>
            <a:r>
              <a:rPr lang="en-US" sz="2533" dirty="0"/>
              <a:t>This study will serve the purpose of providing a comprehensive updated Project Bank of freight-specific and freight-oriented projects.</a:t>
            </a:r>
          </a:p>
          <a:p>
            <a:pPr marL="457200" lvl="1" indent="0">
              <a:buNone/>
            </a:pPr>
            <a:endParaRPr lang="en-US" sz="2533" dirty="0"/>
          </a:p>
        </p:txBody>
      </p:sp>
      <p:pic>
        <p:nvPicPr>
          <p:cNvPr id="5" name="Picture 4">
            <a:extLst>
              <a:ext uri="{FF2B5EF4-FFF2-40B4-BE49-F238E27FC236}">
                <a16:creationId xmlns:a16="http://schemas.microsoft.com/office/drawing/2014/main" id="{B6BE53CF-CBC0-0FF8-6C64-6919EF78F7E5}"/>
              </a:ext>
            </a:extLst>
          </p:cNvPr>
          <p:cNvPicPr>
            <a:picLocks noChangeAspect="1"/>
          </p:cNvPicPr>
          <p:nvPr/>
        </p:nvPicPr>
        <p:blipFill>
          <a:blip r:embed="rId3"/>
          <a:stretch>
            <a:fillRect/>
          </a:stretch>
        </p:blipFill>
        <p:spPr>
          <a:xfrm>
            <a:off x="744790" y="5074652"/>
            <a:ext cx="4780237" cy="1679480"/>
          </a:xfrm>
          <a:prstGeom prst="rect">
            <a:avLst/>
          </a:prstGeom>
        </p:spPr>
      </p:pic>
      <p:pic>
        <p:nvPicPr>
          <p:cNvPr id="6" name="Picture 5">
            <a:extLst>
              <a:ext uri="{FF2B5EF4-FFF2-40B4-BE49-F238E27FC236}">
                <a16:creationId xmlns:a16="http://schemas.microsoft.com/office/drawing/2014/main" id="{B755E470-2E5C-FF8E-F91A-3066F57BC8F2}"/>
              </a:ext>
            </a:extLst>
          </p:cNvPr>
          <p:cNvPicPr>
            <a:picLocks noChangeAspect="1"/>
          </p:cNvPicPr>
          <p:nvPr/>
        </p:nvPicPr>
        <p:blipFill>
          <a:blip r:embed="rId4"/>
          <a:stretch>
            <a:fillRect/>
          </a:stretch>
        </p:blipFill>
        <p:spPr>
          <a:xfrm>
            <a:off x="6792453" y="1623900"/>
            <a:ext cx="5165797" cy="3450752"/>
          </a:xfrm>
          <a:prstGeom prst="rect">
            <a:avLst/>
          </a:prstGeom>
        </p:spPr>
      </p:pic>
    </p:spTree>
    <p:extLst>
      <p:ext uri="{BB962C8B-B14F-4D97-AF65-F5344CB8AC3E}">
        <p14:creationId xmlns:p14="http://schemas.microsoft.com/office/powerpoint/2010/main" val="1160209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chain&#10;&#10;Description automatically generated with low confidence">
            <a:extLst>
              <a:ext uri="{FF2B5EF4-FFF2-40B4-BE49-F238E27FC236}">
                <a16:creationId xmlns:a16="http://schemas.microsoft.com/office/drawing/2014/main" id="{30A17583-9D38-49A1-C147-15CDC87EEE2C}"/>
              </a:ext>
            </a:extLst>
          </p:cNvPr>
          <p:cNvPicPr>
            <a:picLocks noChangeAspect="1"/>
          </p:cNvPicPr>
          <p:nvPr/>
        </p:nvPicPr>
        <p:blipFill rotWithShape="1">
          <a:blip r:embed="rId3">
            <a:duotone>
              <a:schemeClr val="bg2">
                <a:shade val="45000"/>
                <a:satMod val="135000"/>
              </a:schemeClr>
              <a:prstClr val="white"/>
            </a:duotone>
          </a:blip>
          <a:srcRect/>
          <a:stretch/>
        </p:blipFill>
        <p:spPr>
          <a:xfrm>
            <a:off x="27" y="13"/>
            <a:ext cx="12191973" cy="6857987"/>
          </a:xfrm>
          <a:prstGeom prst="rect">
            <a:avLst/>
          </a:prstGeom>
        </p:spPr>
      </p:pic>
      <p:graphicFrame>
        <p:nvGraphicFramePr>
          <p:cNvPr id="5" name="Content Placeholder 1">
            <a:extLst>
              <a:ext uri="{FF2B5EF4-FFF2-40B4-BE49-F238E27FC236}">
                <a16:creationId xmlns:a16="http://schemas.microsoft.com/office/drawing/2014/main" id="{C884C253-E46C-DEE8-D239-E4403E319A00}"/>
              </a:ext>
            </a:extLst>
          </p:cNvPr>
          <p:cNvGraphicFramePr>
            <a:graphicFrameLocks noGrp="1"/>
          </p:cNvGraphicFramePr>
          <p:nvPr>
            <p:ph idx="1"/>
            <p:extLst>
              <p:ext uri="{D42A27DB-BD31-4B8C-83A1-F6EECF244321}">
                <p14:modId xmlns:p14="http://schemas.microsoft.com/office/powerpoint/2010/main" val="536931786"/>
              </p:ext>
            </p:extLst>
          </p:nvPr>
        </p:nvGraphicFramePr>
        <p:xfrm>
          <a:off x="338138" y="1825625"/>
          <a:ext cx="11015662"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a:extLst>
              <a:ext uri="{FF2B5EF4-FFF2-40B4-BE49-F238E27FC236}">
                <a16:creationId xmlns:a16="http://schemas.microsoft.com/office/drawing/2014/main" id="{13DFD91A-6F09-4AD4-EA0D-4CA5AFB6E5D9}"/>
              </a:ext>
            </a:extLst>
          </p:cNvPr>
          <p:cNvSpPr>
            <a:spLocks noGrp="1"/>
          </p:cNvSpPr>
          <p:nvPr>
            <p:ph type="title"/>
          </p:nvPr>
        </p:nvSpPr>
        <p:spPr>
          <a:xfrm>
            <a:off x="337625" y="454926"/>
            <a:ext cx="11250030" cy="1153428"/>
          </a:xfrm>
        </p:spPr>
        <p:txBody>
          <a:bodyPr vert="horz" lIns="121920" tIns="60960" rIns="121920" bIns="60960" rtlCol="0" anchor="ctr" anchorCtr="0">
            <a:normAutofit fontScale="90000"/>
          </a:bodyPr>
          <a:lstStyle/>
          <a:p>
            <a:pPr defTabSz="1219170"/>
            <a:r>
              <a:rPr lang="en-US" sz="5467">
                <a:solidFill>
                  <a:srgbClr val="000000"/>
                </a:solidFill>
              </a:rPr>
              <a:t>Freight Village Countywide Analysis</a:t>
            </a:r>
            <a:endParaRPr lang="en-US" sz="5467" dirty="0">
              <a:solidFill>
                <a:srgbClr val="000000"/>
              </a:solidFill>
            </a:endParaRPr>
          </a:p>
        </p:txBody>
      </p:sp>
    </p:spTree>
    <p:extLst>
      <p:ext uri="{BB962C8B-B14F-4D97-AF65-F5344CB8AC3E}">
        <p14:creationId xmlns:p14="http://schemas.microsoft.com/office/powerpoint/2010/main" val="3555313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B4F8-8B99-464D-B2C3-A5C328C67EEB}"/>
              </a:ext>
            </a:extLst>
          </p:cNvPr>
          <p:cNvSpPr>
            <a:spLocks noGrp="1"/>
          </p:cNvSpPr>
          <p:nvPr>
            <p:ph type="title"/>
          </p:nvPr>
        </p:nvSpPr>
        <p:spPr>
          <a:xfrm>
            <a:off x="653143" y="3569249"/>
            <a:ext cx="4063809" cy="1325563"/>
          </a:xfrm>
        </p:spPr>
        <p:txBody>
          <a:bodyPr>
            <a:normAutofit/>
          </a:bodyPr>
          <a:lstStyle/>
          <a:p>
            <a:r>
              <a:rPr lang="en-US" dirty="0"/>
              <a:t>Truck Parking</a:t>
            </a:r>
          </a:p>
        </p:txBody>
      </p:sp>
    </p:spTree>
    <p:extLst>
      <p:ext uri="{BB962C8B-B14F-4D97-AF65-F5344CB8AC3E}">
        <p14:creationId xmlns:p14="http://schemas.microsoft.com/office/powerpoint/2010/main" val="1503285038"/>
      </p:ext>
    </p:extLst>
  </p:cSld>
  <p:clrMapOvr>
    <a:masterClrMapping/>
  </p:clrMapOvr>
</p:sld>
</file>

<file path=ppt/theme/theme1.xml><?xml version="1.0" encoding="utf-8"?>
<a:theme xmlns:a="http://schemas.openxmlformats.org/drawingml/2006/main" name="Office Theme">
  <a:themeElements>
    <a:clrScheme name="Custom 20">
      <a:dk1>
        <a:srgbClr val="B2B3B6"/>
      </a:dk1>
      <a:lt1>
        <a:srgbClr val="FFFFFF"/>
      </a:lt1>
      <a:dk2>
        <a:srgbClr val="FFFFFF"/>
      </a:dk2>
      <a:lt2>
        <a:srgbClr val="54585A"/>
      </a:lt2>
      <a:accent1>
        <a:srgbClr val="1C4384"/>
      </a:accent1>
      <a:accent2>
        <a:srgbClr val="D92E2A"/>
      </a:accent2>
      <a:accent3>
        <a:srgbClr val="4298B5"/>
      </a:accent3>
      <a:accent4>
        <a:srgbClr val="FF8200"/>
      </a:accent4>
      <a:accent5>
        <a:srgbClr val="FFC600"/>
      </a:accent5>
      <a:accent6>
        <a:srgbClr val="78BE20"/>
      </a:accent6>
      <a:hlink>
        <a:srgbClr val="004C97"/>
      </a:hlink>
      <a:folHlink>
        <a:srgbClr val="77258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FTC">
  <a:themeElements>
    <a:clrScheme name="Custom 75">
      <a:dk1>
        <a:sysClr val="windowText" lastClr="000000"/>
      </a:dk1>
      <a:lt1>
        <a:sysClr val="window" lastClr="FFFFFF"/>
      </a:lt1>
      <a:dk2>
        <a:srgbClr val="034A90"/>
      </a:dk2>
      <a:lt2>
        <a:srgbClr val="E7E6E6"/>
      </a:lt2>
      <a:accent1>
        <a:srgbClr val="0070C0"/>
      </a:accent1>
      <a:accent2>
        <a:srgbClr val="BF0000"/>
      </a:accent2>
      <a:accent3>
        <a:srgbClr val="002060"/>
      </a:accent3>
      <a:accent4>
        <a:srgbClr val="BF0000"/>
      </a:accent4>
      <a:accent5>
        <a:srgbClr val="4472C4"/>
      </a:accent5>
      <a:accent6>
        <a:srgbClr val="BF0000"/>
      </a:accent6>
      <a:hlink>
        <a:srgbClr val="0563C1"/>
      </a:hlink>
      <a:folHlink>
        <a:srgbClr val="FFFFFF"/>
      </a:folHlink>
    </a:clrScheme>
    <a:fontScheme name="Sportwear">
      <a:majorFont>
        <a:latin typeface="Poppins"/>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60">
      <a:dk1>
        <a:sysClr val="windowText" lastClr="000000"/>
      </a:dk1>
      <a:lt1>
        <a:sysClr val="window" lastClr="FFFFFF"/>
      </a:lt1>
      <a:dk2>
        <a:srgbClr val="44546A"/>
      </a:dk2>
      <a:lt2>
        <a:srgbClr val="E7E6E6"/>
      </a:lt2>
      <a:accent1>
        <a:srgbClr val="1E4398"/>
      </a:accent1>
      <a:accent2>
        <a:srgbClr val="D82D29"/>
      </a:accent2>
      <a:accent3>
        <a:srgbClr val="3F99B6"/>
      </a:accent3>
      <a:accent4>
        <a:srgbClr val="FFC80B"/>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23</Template>
  <TotalTime>4009</TotalTime>
  <Words>2869</Words>
  <Application>Microsoft Office PowerPoint</Application>
  <PresentationFormat>Widescreen</PresentationFormat>
  <Paragraphs>378</Paragraphs>
  <Slides>37</Slides>
  <Notes>27</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37</vt:i4>
      </vt:variant>
    </vt:vector>
  </HeadingPairs>
  <TitlesOfParts>
    <vt:vector size="54" baseType="lpstr">
      <vt:lpstr>Arial</vt:lpstr>
      <vt:lpstr>Arial</vt:lpstr>
      <vt:lpstr>Arial Black</vt:lpstr>
      <vt:lpstr>Calibri</vt:lpstr>
      <vt:lpstr>Calibri Light</vt:lpstr>
      <vt:lpstr>Courier New</vt:lpstr>
      <vt:lpstr>Open Sans</vt:lpstr>
      <vt:lpstr>Poppins Light</vt:lpstr>
      <vt:lpstr>Roboto Black</vt:lpstr>
      <vt:lpstr>Segoe UI</vt:lpstr>
      <vt:lpstr>Segoe UI Semibold</vt:lpstr>
      <vt:lpstr>Source Sans Pro</vt:lpstr>
      <vt:lpstr>Symbol</vt:lpstr>
      <vt:lpstr>Times New Roman</vt:lpstr>
      <vt:lpstr>Office Theme</vt:lpstr>
      <vt:lpstr>2_FTC</vt:lpstr>
      <vt:lpstr>2_Office Theme</vt:lpstr>
      <vt:lpstr>PowerPoint Presentation</vt:lpstr>
      <vt:lpstr>FDOT Freight Mobility Initiatives in Miami Dade County</vt:lpstr>
      <vt:lpstr>PowerPoint Presentation</vt:lpstr>
      <vt:lpstr>Agenda</vt:lpstr>
      <vt:lpstr>Freight Improvement Initiatives </vt:lpstr>
      <vt:lpstr>Freight Industrial Sub-Areas</vt:lpstr>
      <vt:lpstr>Freight Sub-Area Studies</vt:lpstr>
      <vt:lpstr>Freight Village Countywide Analysis</vt:lpstr>
      <vt:lpstr>Truck Parking</vt:lpstr>
      <vt:lpstr>THE TRUCK PARKING CHALLENGE</vt:lpstr>
      <vt:lpstr>Truck Parking</vt:lpstr>
      <vt:lpstr>Truck Parking</vt:lpstr>
      <vt:lpstr>Truck Parking</vt:lpstr>
      <vt:lpstr>PowerPoint Presentation</vt:lpstr>
      <vt:lpstr>Federal Funding Opportunities</vt:lpstr>
      <vt:lpstr>Federal Funding Opportunities</vt:lpstr>
      <vt:lpstr>Freight Federal Funding Opportunities</vt:lpstr>
      <vt:lpstr>National Highway Freight Program Overview</vt:lpstr>
      <vt:lpstr>History</vt:lpstr>
      <vt:lpstr>Federal Policy</vt:lpstr>
      <vt:lpstr>Statewide Network</vt:lpstr>
      <vt:lpstr>FDOT District 6 Network</vt:lpstr>
      <vt:lpstr>Requirements for Projects</vt:lpstr>
      <vt:lpstr>Eligible Project Types</vt:lpstr>
      <vt:lpstr>NHFP Funding</vt:lpstr>
      <vt:lpstr>FDOT Statewide Totals by  Year</vt:lpstr>
      <vt:lpstr>FDOT District 6 Totals By  Year</vt:lpstr>
      <vt:lpstr>District 6 Totals  by type</vt:lpstr>
      <vt:lpstr>Project Selection Process</vt:lpstr>
      <vt:lpstr>Call for Projects Process</vt:lpstr>
      <vt:lpstr>Scoring and Ranking</vt:lpstr>
      <vt:lpstr>Quantitative</vt:lpstr>
      <vt:lpstr>Qualitative</vt:lpstr>
      <vt:lpstr>What to do if your project is not on the NHFN ? </vt:lpstr>
      <vt:lpstr>Network Designation</vt:lpstr>
      <vt:lpstr>Questions?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Kenney, Sharisse</dc:creator>
  <cp:lastModifiedBy>Strauch, Shawna</cp:lastModifiedBy>
  <cp:revision>216</cp:revision>
  <dcterms:created xsi:type="dcterms:W3CDTF">2021-10-21T17:29:58Z</dcterms:created>
  <dcterms:modified xsi:type="dcterms:W3CDTF">2024-06-07T21:25:08Z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530ee07-aa2b-47c7-bd4c-7cc545b5d455_Enabled">
    <vt:lpwstr>true</vt:lpwstr>
  </property>
  <property fmtid="{D5CDD505-2E9C-101B-9397-08002B2CF9AE}" pid="3" name="MSIP_Label_b530ee07-aa2b-47c7-bd4c-7cc545b5d455_SetDate">
    <vt:lpwstr>2024-05-22T14:01:58Z</vt:lpwstr>
  </property>
  <property fmtid="{D5CDD505-2E9C-101B-9397-08002B2CF9AE}" pid="4" name="MSIP_Label_b530ee07-aa2b-47c7-bd4c-7cc545b5d455_Method">
    <vt:lpwstr>Standard</vt:lpwstr>
  </property>
  <property fmtid="{D5CDD505-2E9C-101B-9397-08002B2CF9AE}" pid="5" name="MSIP_Label_b530ee07-aa2b-47c7-bd4c-7cc545b5d455_Name">
    <vt:lpwstr>HDR General Label</vt:lpwstr>
  </property>
  <property fmtid="{D5CDD505-2E9C-101B-9397-08002B2CF9AE}" pid="6" name="MSIP_Label_b530ee07-aa2b-47c7-bd4c-7cc545b5d455_SiteId">
    <vt:lpwstr>3667e201-cbdc-48b3-9b42-5d2d3f16e2a9</vt:lpwstr>
  </property>
  <property fmtid="{D5CDD505-2E9C-101B-9397-08002B2CF9AE}" pid="7" name="MSIP_Label_b530ee07-aa2b-47c7-bd4c-7cc545b5d455_ActionId">
    <vt:lpwstr>24dbaf09-94de-49ed-ac07-88f4d6226c31</vt:lpwstr>
  </property>
  <property fmtid="{D5CDD505-2E9C-101B-9397-08002B2CF9AE}" pid="8" name="MSIP_Label_b530ee07-aa2b-47c7-bd4c-7cc545b5d455_ContentBits">
    <vt:lpwstr>0</vt:lpwstr>
  </property>
</Properties>
</file>