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71" r:id="rId5"/>
    <p:sldId id="273" r:id="rId6"/>
    <p:sldId id="277" r:id="rId7"/>
    <p:sldId id="276" r:id="rId8"/>
    <p:sldId id="278" r:id="rId9"/>
    <p:sldId id="309" r:id="rId10"/>
    <p:sldId id="279" r:id="rId11"/>
    <p:sldId id="274" r:id="rId12"/>
    <p:sldId id="283" r:id="rId13"/>
    <p:sldId id="285" r:id="rId14"/>
    <p:sldId id="280" r:id="rId15"/>
    <p:sldId id="325" r:id="rId16"/>
    <p:sldId id="288" r:id="rId17"/>
    <p:sldId id="293" r:id="rId18"/>
    <p:sldId id="313" r:id="rId19"/>
    <p:sldId id="305" r:id="rId20"/>
    <p:sldId id="318" r:id="rId21"/>
    <p:sldId id="324" r:id="rId22"/>
    <p:sldId id="321" r:id="rId23"/>
    <p:sldId id="291" r:id="rId24"/>
    <p:sldId id="304" r:id="rId25"/>
    <p:sldId id="315" r:id="rId26"/>
    <p:sldId id="312" r:id="rId27"/>
    <p:sldId id="322" r:id="rId28"/>
    <p:sldId id="314" r:id="rId29"/>
    <p:sldId id="316" r:id="rId30"/>
    <p:sldId id="311" r:id="rId31"/>
    <p:sldId id="326" r:id="rId32"/>
    <p:sldId id="319" r:id="rId33"/>
    <p:sldId id="323" r:id="rId34"/>
    <p:sldId id="307" r:id="rId35"/>
    <p:sldId id="303" r:id="rId36"/>
    <p:sldId id="320" r:id="rId37"/>
    <p:sldId id="301" r:id="rId38"/>
    <p:sldId id="275" r:id="rId39"/>
    <p:sldId id="317" r:id="rId40"/>
    <p:sldId id="269"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DOT Compass" id="{7327B305-3C68-497C-8A3C-E794E65880F1}">
          <p14:sldIdLst/>
        </p14:section>
        <p14:section name="Title Slide" id="{75303A92-F9C0-4D35-A68E-D89012F10246}">
          <p14:sldIdLst>
            <p14:sldId id="271"/>
          </p14:sldIdLst>
        </p14:section>
        <p14:section name="Objectives" id="{28EA5827-E1F5-4C45-BAB6-0060112B5903}">
          <p14:sldIdLst>
            <p14:sldId id="273"/>
            <p14:sldId id="277"/>
          </p14:sldIdLst>
        </p14:section>
        <p14:section name="Untitled Section" id="{EF80ED67-747A-4577-A34A-332F4C38B22D}">
          <p14:sldIdLst>
            <p14:sldId id="276"/>
            <p14:sldId id="278"/>
            <p14:sldId id="309"/>
            <p14:sldId id="279"/>
          </p14:sldIdLst>
        </p14:section>
        <p14:section name="Header" id="{518C5250-AFA3-4829-AECB-E998F38165FA}">
          <p14:sldIdLst>
            <p14:sldId id="274"/>
            <p14:sldId id="283"/>
            <p14:sldId id="285"/>
            <p14:sldId id="280"/>
            <p14:sldId id="325"/>
            <p14:sldId id="288"/>
            <p14:sldId id="293"/>
            <p14:sldId id="313"/>
            <p14:sldId id="305"/>
            <p14:sldId id="318"/>
            <p14:sldId id="324"/>
            <p14:sldId id="321"/>
            <p14:sldId id="291"/>
            <p14:sldId id="304"/>
            <p14:sldId id="315"/>
            <p14:sldId id="312"/>
            <p14:sldId id="322"/>
            <p14:sldId id="314"/>
            <p14:sldId id="316"/>
            <p14:sldId id="311"/>
            <p14:sldId id="326"/>
            <p14:sldId id="319"/>
            <p14:sldId id="323"/>
            <p14:sldId id="307"/>
            <p14:sldId id="303"/>
            <p14:sldId id="320"/>
            <p14:sldId id="301"/>
          </p14:sldIdLst>
        </p14:section>
        <p14:section name="Contact Us" id="{D15A80AB-48EF-4147-A680-F310804A16F3}">
          <p14:sldIdLst>
            <p14:sldId id="275"/>
            <p14:sldId id="317"/>
          </p14:sldIdLst>
        </p14:section>
        <p14:section name="FDOT Compass" id="{ED9FDA1E-26B0-48FB-AF3B-550DA228064E}">
          <p14:sldIdLst>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487"/>
    <a:srgbClr val="368D41"/>
    <a:srgbClr val="152F55"/>
    <a:srgbClr val="FFFFFF"/>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8065" autoAdjust="0"/>
  </p:normalViewPr>
  <p:slideViewPr>
    <p:cSldViewPr snapToGrid="0">
      <p:cViewPr varScale="1">
        <p:scale>
          <a:sx n="38" d="100"/>
          <a:sy n="38" d="100"/>
        </p:scale>
        <p:origin x="1764" y="52"/>
      </p:cViewPr>
      <p:guideLst/>
    </p:cSldViewPr>
  </p:slideViewPr>
  <p:notesTextViewPr>
    <p:cViewPr>
      <p:scale>
        <a:sx n="1" d="1"/>
        <a:sy n="1" d="1"/>
      </p:scale>
      <p:origin x="0" y="0"/>
    </p:cViewPr>
  </p:notesTextViewPr>
  <p:sorterViewPr>
    <p:cViewPr>
      <p:scale>
        <a:sx n="100" d="100"/>
        <a:sy n="100" d="100"/>
      </p:scale>
      <p:origin x="0" y="-14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net, Binod" userId="af39850d-b1cc-426d-81b8-0002b0c4d380" providerId="ADAL" clId="{85662798-9D93-43E2-85F1-7ACF66E4FC01}"/>
    <pc:docChg chg="modSld">
      <pc:chgData name="Basnet, Binod" userId="af39850d-b1cc-426d-81b8-0002b0c4d380" providerId="ADAL" clId="{85662798-9D93-43E2-85F1-7ACF66E4FC01}" dt="2024-06-14T01:46:28.548" v="8" actId="20577"/>
      <pc:docMkLst>
        <pc:docMk/>
      </pc:docMkLst>
      <pc:sldChg chg="modNotesTx">
        <pc:chgData name="Basnet, Binod" userId="af39850d-b1cc-426d-81b8-0002b0c4d380" providerId="ADAL" clId="{85662798-9D93-43E2-85F1-7ACF66E4FC01}" dt="2024-06-14T01:38:20.084" v="3" actId="20577"/>
        <pc:sldMkLst>
          <pc:docMk/>
          <pc:sldMk cId="3838560849" sldId="278"/>
        </pc:sldMkLst>
      </pc:sldChg>
      <pc:sldChg chg="modNotesTx">
        <pc:chgData name="Basnet, Binod" userId="af39850d-b1cc-426d-81b8-0002b0c4d380" providerId="ADAL" clId="{85662798-9D93-43E2-85F1-7ACF66E4FC01}" dt="2024-06-14T01:46:28.548" v="8" actId="20577"/>
        <pc:sldMkLst>
          <pc:docMk/>
          <pc:sldMk cId="4029128980" sldId="2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92AE041-F835-4A33-990E-AEF5751871C9}" type="datetimeFigureOut">
              <a:rPr lang="en-US" smtClean="0"/>
              <a:t>6/13/2024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90A3832-5E8E-40B9-B89C-1DB3C302EF4B}" type="slidenum">
              <a:rPr lang="en-US" smtClean="0"/>
              <a:t>‹#›</a:t>
            </a:fld>
            <a:endParaRPr lang="en-US"/>
          </a:p>
        </p:txBody>
      </p:sp>
    </p:spTree>
    <p:extLst>
      <p:ext uri="{BB962C8B-B14F-4D97-AF65-F5344CB8AC3E}">
        <p14:creationId xmlns:p14="http://schemas.microsoft.com/office/powerpoint/2010/main" val="2483504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us for the Friday morning session of the June 2024 Transportation Symposium</a:t>
            </a:r>
          </a:p>
          <a:p>
            <a:endParaRPr lang="en-US" dirty="0"/>
          </a:p>
          <a:p>
            <a:r>
              <a:rPr lang="en-US" dirty="0"/>
              <a:t>Introduce Beth Beam and Ian Biava</a:t>
            </a:r>
          </a:p>
          <a:p>
            <a:endParaRPr lang="en-US" dirty="0"/>
          </a:p>
          <a:p>
            <a:r>
              <a:rPr lang="en-US" dirty="0"/>
              <a:t>This project has been recognized by ACEC for PD&amp;E Project of the Year.</a:t>
            </a:r>
          </a:p>
        </p:txBody>
      </p:sp>
      <p:sp>
        <p:nvSpPr>
          <p:cNvPr id="4" name="Slide Number Placeholder 3"/>
          <p:cNvSpPr>
            <a:spLocks noGrp="1"/>
          </p:cNvSpPr>
          <p:nvPr>
            <p:ph type="sldNum" sz="quarter" idx="5"/>
          </p:nvPr>
        </p:nvSpPr>
        <p:spPr/>
        <p:txBody>
          <a:bodyPr/>
          <a:lstStyle/>
          <a:p>
            <a:fld id="{A90A3832-5E8E-40B9-B89C-1DB3C302EF4B}" type="slidenum">
              <a:rPr lang="en-US" smtClean="0"/>
              <a:t>1</a:t>
            </a:fld>
            <a:endParaRPr lang="en-US"/>
          </a:p>
        </p:txBody>
      </p:sp>
    </p:spTree>
    <p:extLst>
      <p:ext uri="{BB962C8B-B14F-4D97-AF65-F5344CB8AC3E}">
        <p14:creationId xmlns:p14="http://schemas.microsoft.com/office/powerpoint/2010/main" val="2766190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Road Dept started bridge construction in 1960 in order to close the gap.  </a:t>
            </a:r>
          </a:p>
          <a:p>
            <a:endParaRPr lang="en-US" dirty="0"/>
          </a:p>
          <a:p>
            <a:r>
              <a:rPr lang="en-US" dirty="0"/>
              <a:t>This is a picture of the construction and the Bridge Grand opening.  </a:t>
            </a:r>
          </a:p>
          <a:p>
            <a:endParaRPr lang="en-US" dirty="0"/>
          </a:p>
          <a:p>
            <a:r>
              <a:rPr lang="en-US" dirty="0"/>
              <a:t>Folks attended the ribbon cutting by land and sea!</a:t>
            </a:r>
          </a:p>
        </p:txBody>
      </p:sp>
      <p:sp>
        <p:nvSpPr>
          <p:cNvPr id="4" name="Slide Number Placeholder 3"/>
          <p:cNvSpPr>
            <a:spLocks noGrp="1"/>
          </p:cNvSpPr>
          <p:nvPr>
            <p:ph type="sldNum" sz="quarter" idx="5"/>
          </p:nvPr>
        </p:nvSpPr>
        <p:spPr/>
        <p:txBody>
          <a:bodyPr/>
          <a:lstStyle/>
          <a:p>
            <a:fld id="{A90A3832-5E8E-40B9-B89C-1DB3C302EF4B}" type="slidenum">
              <a:rPr lang="en-US" smtClean="0"/>
              <a:t>10</a:t>
            </a:fld>
            <a:endParaRPr lang="en-US"/>
          </a:p>
        </p:txBody>
      </p:sp>
    </p:spTree>
    <p:extLst>
      <p:ext uri="{BB962C8B-B14F-4D97-AF65-F5344CB8AC3E}">
        <p14:creationId xmlns:p14="http://schemas.microsoft.com/office/powerpoint/2010/main" val="2126582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small area has 13 easements in various stages of use.  </a:t>
            </a:r>
          </a:p>
          <a:p>
            <a:endParaRPr lang="en-US" dirty="0"/>
          </a:p>
          <a:p>
            <a:r>
              <a:rPr lang="en-US" dirty="0"/>
              <a:t>One of the activities we did at the very start of the PD&amp;E study was to find out who was using what and who owns what.  </a:t>
            </a:r>
          </a:p>
          <a:p>
            <a:endParaRPr lang="en-US" dirty="0"/>
          </a:p>
          <a:p>
            <a:r>
              <a:rPr lang="en-US" dirty="0"/>
              <a:t>The 1963 survey was very straight forward, but that has changed and we needed that information sooner rather than later.  </a:t>
            </a:r>
          </a:p>
        </p:txBody>
      </p:sp>
      <p:sp>
        <p:nvSpPr>
          <p:cNvPr id="4" name="Slide Number Placeholder 3"/>
          <p:cNvSpPr>
            <a:spLocks noGrp="1"/>
          </p:cNvSpPr>
          <p:nvPr>
            <p:ph type="sldNum" sz="quarter" idx="5"/>
          </p:nvPr>
        </p:nvSpPr>
        <p:spPr/>
        <p:txBody>
          <a:bodyPr/>
          <a:lstStyle/>
          <a:p>
            <a:fld id="{A90A3832-5E8E-40B9-B89C-1DB3C302EF4B}" type="slidenum">
              <a:rPr lang="en-US" smtClean="0"/>
              <a:t>12</a:t>
            </a:fld>
            <a:endParaRPr lang="en-US"/>
          </a:p>
        </p:txBody>
      </p:sp>
    </p:spTree>
    <p:extLst>
      <p:ext uri="{BB962C8B-B14F-4D97-AF65-F5344CB8AC3E}">
        <p14:creationId xmlns:p14="http://schemas.microsoft.com/office/powerpoint/2010/main" val="657005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4 Traffic Operations conducted a bike/ped safety study of all the movable bridges over the ICWW in District 4.  They listed the deficiencies related to bike/ped features.  </a:t>
            </a:r>
          </a:p>
          <a:p>
            <a:endParaRPr lang="en-US" dirty="0"/>
          </a:p>
          <a:p>
            <a:r>
              <a:rPr lang="en-US" dirty="0"/>
              <a:t>The report identified Jupiter Inlet Bridge and SR A1A over the Sebastian inlet as priorities.  </a:t>
            </a:r>
          </a:p>
          <a:p>
            <a:endParaRPr lang="en-US" dirty="0"/>
          </a:p>
          <a:p>
            <a:r>
              <a:rPr lang="en-US" dirty="0"/>
              <a:t>The Jupiter Inlet bridge rehab project morphed into a PD&amp;E study, later design and now under construction.  </a:t>
            </a:r>
          </a:p>
          <a:p>
            <a:endParaRPr lang="en-US" dirty="0"/>
          </a:p>
          <a:p>
            <a:endParaRPr lang="en-US" dirty="0"/>
          </a:p>
          <a:p>
            <a:r>
              <a:rPr lang="en-US" dirty="0"/>
              <a:t>This is Sebastian inlet bridge and you can see the short term safety improvement (cautionary signs) recommended from the bike ped study.  </a:t>
            </a:r>
          </a:p>
          <a:p>
            <a:endParaRPr lang="en-US" dirty="0"/>
          </a:p>
          <a:p>
            <a:r>
              <a:rPr lang="en-US" dirty="0"/>
              <a:t>People walk and bike over this bridge everyday.  </a:t>
            </a:r>
          </a:p>
          <a:p>
            <a:endParaRPr lang="en-US" dirty="0"/>
          </a:p>
          <a:p>
            <a:r>
              <a:rPr lang="en-US" dirty="0"/>
              <a:t>A cost benefit analysis was conducted for the bridge to determine next steps.  A feasibility study was done and concluded that the bridge should be replaced.  But when?  </a:t>
            </a:r>
            <a:r>
              <a:rPr lang="en-US" dirty="0">
                <a:solidFill>
                  <a:srgbClr val="FF0000"/>
                </a:solidFill>
              </a:rPr>
              <a:t>The structure was inspected and it was determined that the ratings all fell below sufficiency criteria.  </a:t>
            </a:r>
          </a:p>
        </p:txBody>
      </p:sp>
      <p:sp>
        <p:nvSpPr>
          <p:cNvPr id="4" name="Slide Number Placeholder 3"/>
          <p:cNvSpPr>
            <a:spLocks noGrp="1"/>
          </p:cNvSpPr>
          <p:nvPr>
            <p:ph type="sldNum" sz="quarter" idx="5"/>
          </p:nvPr>
        </p:nvSpPr>
        <p:spPr/>
        <p:txBody>
          <a:bodyPr/>
          <a:lstStyle/>
          <a:p>
            <a:fld id="{A90A3832-5E8E-40B9-B89C-1DB3C302EF4B}" type="slidenum">
              <a:rPr lang="en-US" smtClean="0"/>
              <a:t>13</a:t>
            </a:fld>
            <a:endParaRPr lang="en-US"/>
          </a:p>
        </p:txBody>
      </p:sp>
    </p:spTree>
    <p:extLst>
      <p:ext uri="{BB962C8B-B14F-4D97-AF65-F5344CB8AC3E}">
        <p14:creationId xmlns:p14="http://schemas.microsoft.com/office/powerpoint/2010/main" val="3415981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1200"/>
              </a:spcBef>
              <a:spcAft>
                <a:spcPts val="1200"/>
              </a:spcAft>
            </a:pPr>
            <a:r>
              <a:rPr lang="en-US" sz="1200" dirty="0">
                <a:effectLst/>
                <a:latin typeface="Arial" panose="020B0604020202020204" pitchFamily="34" charset="0"/>
                <a:ea typeface="Times New Roman" panose="02020603050405020304" pitchFamily="18" charset="0"/>
              </a:rPr>
              <a:t>The purpose of this project is to address the bridge structural and functional deficiencies, address the gap in system linkage for bicyclists </a:t>
            </a:r>
            <a:r>
              <a:rPr lang="en-US" sz="1200">
                <a:effectLst/>
                <a:latin typeface="Arial" panose="020B0604020202020204" pitchFamily="34" charset="0"/>
                <a:ea typeface="Times New Roman" panose="02020603050405020304" pitchFamily="18" charset="0"/>
              </a:rPr>
              <a:t>and pedestrians.</a:t>
            </a:r>
          </a:p>
          <a:p>
            <a:pPr marL="0" marR="0">
              <a:lnSpc>
                <a:spcPct val="150000"/>
              </a:lnSpc>
              <a:spcBef>
                <a:spcPts val="1200"/>
              </a:spcBef>
              <a:spcAft>
                <a:spcPts val="1200"/>
              </a:spcAft>
            </a:pPr>
            <a:endParaRPr lang="en-US" sz="1200" dirty="0">
              <a:effectLst/>
              <a:latin typeface="Times New Roman" panose="02020603050405020304" pitchFamily="18" charset="0"/>
              <a:ea typeface="Times New Roman" panose="02020603050405020304" pitchFamily="18" charset="0"/>
            </a:endParaRPr>
          </a:p>
          <a:p>
            <a:pPr marL="0" marR="0">
              <a:lnSpc>
                <a:spcPct val="150000"/>
              </a:lnSpc>
              <a:spcBef>
                <a:spcPts val="1200"/>
              </a:spcBef>
              <a:spcAft>
                <a:spcPts val="1200"/>
              </a:spcAft>
            </a:pPr>
            <a:r>
              <a:rPr lang="en-US" sz="1200" dirty="0">
                <a:effectLst/>
                <a:latin typeface="Arial" panose="020B0604020202020204" pitchFamily="34" charset="0"/>
                <a:ea typeface="Times New Roman" panose="02020603050405020304" pitchFamily="18" charset="0"/>
              </a:rPr>
              <a:t>The Need for the project is based on the November 2018 FDOT bridge inspection report that indicated a structural deficiency rating for the bridge and a bridge health index of 79.8.</a:t>
            </a:r>
          </a:p>
          <a:p>
            <a:pPr marL="0" marR="0">
              <a:lnSpc>
                <a:spcPct val="150000"/>
              </a:lnSpc>
              <a:spcBef>
                <a:spcPts val="1200"/>
              </a:spcBef>
              <a:spcAft>
                <a:spcPts val="1200"/>
              </a:spcAft>
            </a:pPr>
            <a:endParaRPr lang="en-US" sz="1200" dirty="0">
              <a:effectLst/>
              <a:latin typeface="Times New Roman" panose="02020603050405020304" pitchFamily="18" charset="0"/>
              <a:ea typeface="Times New Roman" panose="02020603050405020304" pitchFamily="18" charset="0"/>
            </a:endParaRPr>
          </a:p>
          <a:p>
            <a:pPr marL="0" marR="0">
              <a:lnSpc>
                <a:spcPct val="150000"/>
              </a:lnSpc>
              <a:spcBef>
                <a:spcPts val="1200"/>
              </a:spcBef>
              <a:spcAft>
                <a:spcPts val="1200"/>
              </a:spcAft>
            </a:pPr>
            <a:r>
              <a:rPr lang="en-US" sz="1200" dirty="0">
                <a:effectLst/>
                <a:latin typeface="Arial" panose="020B0604020202020204" pitchFamily="34" charset="0"/>
                <a:ea typeface="Times New Roman" panose="02020603050405020304" pitchFamily="18" charset="0"/>
              </a:rPr>
              <a:t>The bridge is also functionally deficient or outdated in that it has minimal shoulders, and no bicycle and pedestrian facilities.</a:t>
            </a:r>
          </a:p>
          <a:p>
            <a:pPr marL="0" marR="0">
              <a:lnSpc>
                <a:spcPct val="150000"/>
              </a:lnSpc>
              <a:spcBef>
                <a:spcPts val="1200"/>
              </a:spcBef>
              <a:spcAft>
                <a:spcPts val="1200"/>
              </a:spcAft>
            </a:pPr>
            <a:endParaRPr lang="en-US" sz="1200" dirty="0">
              <a:effectLst/>
              <a:latin typeface="Times New Roman" panose="02020603050405020304" pitchFamily="18" charset="0"/>
              <a:ea typeface="Times New Roman" panose="02020603050405020304" pitchFamily="18" charset="0"/>
            </a:endParaRPr>
          </a:p>
          <a:p>
            <a:pPr marL="0" marR="0">
              <a:lnSpc>
                <a:spcPct val="150000"/>
              </a:lnSpc>
              <a:spcBef>
                <a:spcPts val="1200"/>
              </a:spcBef>
              <a:spcAft>
                <a:spcPts val="1200"/>
              </a:spcAft>
            </a:pPr>
            <a:r>
              <a:rPr lang="en-US" sz="1200" dirty="0">
                <a:effectLst/>
                <a:latin typeface="Arial" panose="020B0604020202020204" pitchFamily="34" charset="0"/>
                <a:ea typeface="Times New Roman" panose="02020603050405020304" pitchFamily="18" charset="0"/>
              </a:rPr>
              <a:t>This project also supports the Indian River County Bicycle and Pedestrian Plan for SR A1A at this location.</a:t>
            </a:r>
          </a:p>
          <a:p>
            <a:pPr marL="0" marR="0">
              <a:lnSpc>
                <a:spcPct val="150000"/>
              </a:lnSpc>
              <a:spcBef>
                <a:spcPts val="1200"/>
              </a:spcBef>
              <a:spcAft>
                <a:spcPts val="1200"/>
              </a:spcAft>
            </a:pPr>
            <a:endParaRPr lang="en-US" sz="1200" dirty="0">
              <a:effectLst/>
              <a:latin typeface="Times New Roman" panose="02020603050405020304" pitchFamily="18" charset="0"/>
              <a:ea typeface="Times New Roman" panose="02020603050405020304" pitchFamily="18" charset="0"/>
            </a:endParaRPr>
          </a:p>
          <a:p>
            <a:pPr marL="0" marR="0">
              <a:lnSpc>
                <a:spcPct val="150000"/>
              </a:lnSpc>
              <a:spcBef>
                <a:spcPts val="1200"/>
              </a:spcBef>
              <a:spcAft>
                <a:spcPts val="1200"/>
              </a:spcAft>
            </a:pPr>
            <a:r>
              <a:rPr lang="en-US" sz="1200" dirty="0">
                <a:effectLst/>
                <a:latin typeface="Arial" panose="020B0604020202020204" pitchFamily="34" charset="0"/>
                <a:ea typeface="Times New Roman" panose="02020603050405020304" pitchFamily="18" charset="0"/>
              </a:rPr>
              <a:t>Bicycle and pedestrian counts collected over a 4-day period in December 2019 show 231 bicyclists and 5 pedestrians crossed the bridge despite not having appropriate bicycle and pedestrian facilities.</a:t>
            </a: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90A3832-5E8E-40B9-B89C-1DB3C302EF4B}" type="slidenum">
              <a:rPr lang="en-US" smtClean="0"/>
              <a:t>14</a:t>
            </a:fld>
            <a:endParaRPr lang="en-US"/>
          </a:p>
        </p:txBody>
      </p:sp>
    </p:spTree>
    <p:extLst>
      <p:ext uri="{BB962C8B-B14F-4D97-AF65-F5344CB8AC3E}">
        <p14:creationId xmlns:p14="http://schemas.microsoft.com/office/powerpoint/2010/main" val="1039815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the spalling and the corroded fishing pier, which is now closed to the public.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rPr>
              <a:t>The bridge has been retrofitted or repaired in 1978 and 2003.</a:t>
            </a:r>
          </a:p>
          <a:p>
            <a:endParaRPr lang="en-US" dirty="0"/>
          </a:p>
        </p:txBody>
      </p:sp>
      <p:sp>
        <p:nvSpPr>
          <p:cNvPr id="4" name="Slide Number Placeholder 3"/>
          <p:cNvSpPr>
            <a:spLocks noGrp="1"/>
          </p:cNvSpPr>
          <p:nvPr>
            <p:ph type="sldNum" sz="quarter" idx="5"/>
          </p:nvPr>
        </p:nvSpPr>
        <p:spPr/>
        <p:txBody>
          <a:bodyPr/>
          <a:lstStyle/>
          <a:p>
            <a:fld id="{A90A3832-5E8E-40B9-B89C-1DB3C302EF4B}" type="slidenum">
              <a:rPr lang="en-US" smtClean="0"/>
              <a:t>15</a:t>
            </a:fld>
            <a:endParaRPr lang="en-US"/>
          </a:p>
        </p:txBody>
      </p:sp>
    </p:spTree>
    <p:extLst>
      <p:ext uri="{BB962C8B-B14F-4D97-AF65-F5344CB8AC3E}">
        <p14:creationId xmlns:p14="http://schemas.microsoft.com/office/powerpoint/2010/main" val="812114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existing typical section is approx. 35 feet wide and there is a 31’ vertical clearance over the water.  </a:t>
            </a:r>
          </a:p>
          <a:p>
            <a:endParaRPr lang="en-US" dirty="0"/>
          </a:p>
          <a:p>
            <a:r>
              <a:rPr lang="en-US" dirty="0"/>
              <a:t>The proposed typical section is approx. 70 feet with a 51’ vertical clearance.  </a:t>
            </a:r>
          </a:p>
          <a:p>
            <a:endParaRPr lang="en-US" dirty="0"/>
          </a:p>
          <a:p>
            <a:r>
              <a:rPr lang="en-US" dirty="0"/>
              <a:t>No capacity improvements are being considered  but to bring SR A1A up to todays design standards, the typical section doubled.</a:t>
            </a:r>
          </a:p>
        </p:txBody>
      </p:sp>
      <p:sp>
        <p:nvSpPr>
          <p:cNvPr id="4" name="Slide Number Placeholder 3"/>
          <p:cNvSpPr>
            <a:spLocks noGrp="1"/>
          </p:cNvSpPr>
          <p:nvPr>
            <p:ph type="sldNum" sz="quarter" idx="5"/>
          </p:nvPr>
        </p:nvSpPr>
        <p:spPr/>
        <p:txBody>
          <a:bodyPr/>
          <a:lstStyle/>
          <a:p>
            <a:fld id="{A90A3832-5E8E-40B9-B89C-1DB3C302EF4B}" type="slidenum">
              <a:rPr lang="en-US" smtClean="0"/>
              <a:t>16</a:t>
            </a:fld>
            <a:endParaRPr lang="en-US"/>
          </a:p>
        </p:txBody>
      </p:sp>
    </p:spTree>
    <p:extLst>
      <p:ext uri="{BB962C8B-B14F-4D97-AF65-F5344CB8AC3E}">
        <p14:creationId xmlns:p14="http://schemas.microsoft.com/office/powerpoint/2010/main" val="2081935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depicts the MSE walls used to reduce the impact to the dunes that start in FDOT ROW and transition into the Park.  </a:t>
            </a:r>
          </a:p>
          <a:p>
            <a:endParaRPr lang="en-US" dirty="0"/>
          </a:p>
          <a:p>
            <a:r>
              <a:rPr lang="en-US" dirty="0"/>
              <a:t>The PD&amp;E and Design teams recognized the importance of this coastal habitat and avoided impacts.  </a:t>
            </a:r>
          </a:p>
        </p:txBody>
      </p:sp>
      <p:sp>
        <p:nvSpPr>
          <p:cNvPr id="4" name="Slide Number Placeholder 3"/>
          <p:cNvSpPr>
            <a:spLocks noGrp="1"/>
          </p:cNvSpPr>
          <p:nvPr>
            <p:ph type="sldNum" sz="quarter" idx="5"/>
          </p:nvPr>
        </p:nvSpPr>
        <p:spPr/>
        <p:txBody>
          <a:bodyPr/>
          <a:lstStyle/>
          <a:p>
            <a:fld id="{A90A3832-5E8E-40B9-B89C-1DB3C302EF4B}" type="slidenum">
              <a:rPr lang="en-US" smtClean="0"/>
              <a:t>17</a:t>
            </a:fld>
            <a:endParaRPr lang="en-US"/>
          </a:p>
        </p:txBody>
      </p:sp>
    </p:spTree>
    <p:extLst>
      <p:ext uri="{BB962C8B-B14F-4D97-AF65-F5344CB8AC3E}">
        <p14:creationId xmlns:p14="http://schemas.microsoft.com/office/powerpoint/2010/main" val="23895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commitments that are being implemented during the design phase of this project.  These are noted in SWEPT on the Project Commitment Record. </a:t>
            </a:r>
          </a:p>
          <a:p>
            <a:endParaRPr lang="en-US" dirty="0"/>
          </a:p>
          <a:p>
            <a:r>
              <a:rPr lang="en-US" dirty="0"/>
              <a:t>There is also a commitment to have an archeological monitor on site during excavation.  This is also included in the Standard Specifications. </a:t>
            </a:r>
          </a:p>
        </p:txBody>
      </p:sp>
      <p:sp>
        <p:nvSpPr>
          <p:cNvPr id="4" name="Slide Number Placeholder 3"/>
          <p:cNvSpPr>
            <a:spLocks noGrp="1"/>
          </p:cNvSpPr>
          <p:nvPr>
            <p:ph type="sldNum" sz="quarter" idx="5"/>
          </p:nvPr>
        </p:nvSpPr>
        <p:spPr/>
        <p:txBody>
          <a:bodyPr/>
          <a:lstStyle/>
          <a:p>
            <a:fld id="{A90A3832-5E8E-40B9-B89C-1DB3C302EF4B}" type="slidenum">
              <a:rPr lang="en-US" smtClean="0"/>
              <a:t>18</a:t>
            </a:fld>
            <a:endParaRPr lang="en-US"/>
          </a:p>
        </p:txBody>
      </p:sp>
    </p:spTree>
    <p:extLst>
      <p:ext uri="{BB962C8B-B14F-4D97-AF65-F5344CB8AC3E}">
        <p14:creationId xmlns:p14="http://schemas.microsoft.com/office/powerpoint/2010/main" val="11755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PD&amp;E process took  29 months with several environmental resource processes that had to be accomplished –</a:t>
            </a:r>
          </a:p>
          <a:p>
            <a:r>
              <a:rPr lang="en-US" dirty="0"/>
              <a:t>Section 4(f)</a:t>
            </a:r>
          </a:p>
          <a:p>
            <a:r>
              <a:rPr lang="en-US" dirty="0"/>
              <a:t>Section 106 </a:t>
            </a:r>
          </a:p>
          <a:p>
            <a:r>
              <a:rPr lang="en-US" dirty="0"/>
              <a:t>ARC - Acquisition and Restoration Council coordination.  This activity does not have to be completed by LDCA. </a:t>
            </a:r>
          </a:p>
          <a:p>
            <a:endParaRPr lang="en-US" dirty="0"/>
          </a:p>
          <a:p>
            <a:r>
              <a:rPr lang="en-US" dirty="0"/>
              <a:t>There was a VE conducted during the PD&amp;E study that helped lay the groundwork for the preferred alternative and the understanding that the bridge had to remain open during construction.  The 45 mile detour was not an option. </a:t>
            </a:r>
          </a:p>
          <a:p>
            <a:endParaRPr lang="en-US" dirty="0"/>
          </a:p>
          <a:p>
            <a:r>
              <a:rPr lang="en-US" dirty="0"/>
              <a:t>The Design consultant was brought on board after the PD&amp;E Alternatives Workshop so there was a 6 month overlap with the consultant teams.</a:t>
            </a:r>
          </a:p>
          <a:p>
            <a:endParaRPr lang="en-US" dirty="0"/>
          </a:p>
        </p:txBody>
      </p:sp>
      <p:sp>
        <p:nvSpPr>
          <p:cNvPr id="4" name="Slide Number Placeholder 3"/>
          <p:cNvSpPr>
            <a:spLocks noGrp="1"/>
          </p:cNvSpPr>
          <p:nvPr>
            <p:ph type="sldNum" sz="quarter" idx="5"/>
          </p:nvPr>
        </p:nvSpPr>
        <p:spPr/>
        <p:txBody>
          <a:bodyPr/>
          <a:lstStyle/>
          <a:p>
            <a:fld id="{A90A3832-5E8E-40B9-B89C-1DB3C302EF4B}" type="slidenum">
              <a:rPr lang="en-US" smtClean="0"/>
              <a:t>19</a:t>
            </a:fld>
            <a:endParaRPr lang="en-US"/>
          </a:p>
        </p:txBody>
      </p:sp>
    </p:spTree>
    <p:extLst>
      <p:ext uri="{BB962C8B-B14F-4D97-AF65-F5344CB8AC3E}">
        <p14:creationId xmlns:p14="http://schemas.microsoft.com/office/powerpoint/2010/main" val="386275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go through the activities that District 4 engaged in with the Resource/permitting agencies and show you when in the life of the project we started coordination.  You do not have to wait for a permit application to coordinate with most of the ETAT (explain ETAT).  ETDM is not just a paperwork exercise, we reached out to ETAT during the Feasibility study, based on lessons learned on other bridge replacement projects.  Engage with these folks early and often.  </a:t>
            </a:r>
          </a:p>
          <a:p>
            <a:endParaRPr lang="en-US" dirty="0"/>
          </a:p>
          <a:p>
            <a:pPr marL="228600" indent="-228600">
              <a:buAutoNum type="arabicPeriod"/>
            </a:pPr>
            <a:r>
              <a:rPr lang="en-US" dirty="0"/>
              <a:t>FHWA funds the positions, use that to your advantage.</a:t>
            </a:r>
          </a:p>
          <a:p>
            <a:pPr marL="228600" indent="-228600">
              <a:buAutoNum type="arabicPeriod"/>
            </a:pPr>
            <a:r>
              <a:rPr lang="en-US" dirty="0"/>
              <a:t>The Resource/Permitting Agencies should be treated as  a Community, not the enemy</a:t>
            </a:r>
          </a:p>
          <a:p>
            <a:pPr marL="228600" indent="-228600">
              <a:buAutoNum type="arabicPeriod"/>
            </a:pPr>
            <a:r>
              <a:rPr lang="en-US" dirty="0"/>
              <a:t>Don’t assume that once you have submitted your application, everything is golden.  Tell the story about the ACOE RAI and the 30 days that were lost because we never bothered to follow up.  Technology is great – WHEN IT WORKS.</a:t>
            </a:r>
          </a:p>
          <a:p>
            <a:pPr marL="228600" indent="-228600">
              <a:buAutoNum type="arabicPeriod"/>
            </a:pPr>
            <a:r>
              <a:rPr lang="en-US" dirty="0"/>
              <a:t>DO THE PROCESS, don’t argue how to get around the process -  SHPO and Section 106.</a:t>
            </a:r>
          </a:p>
        </p:txBody>
      </p:sp>
      <p:sp>
        <p:nvSpPr>
          <p:cNvPr id="4" name="Slide Number Placeholder 3"/>
          <p:cNvSpPr>
            <a:spLocks noGrp="1"/>
          </p:cNvSpPr>
          <p:nvPr>
            <p:ph type="sldNum" sz="quarter" idx="5"/>
          </p:nvPr>
        </p:nvSpPr>
        <p:spPr/>
        <p:txBody>
          <a:bodyPr/>
          <a:lstStyle/>
          <a:p>
            <a:fld id="{A90A3832-5E8E-40B9-B89C-1DB3C302EF4B}" type="slidenum">
              <a:rPr lang="en-US" smtClean="0"/>
              <a:t>20</a:t>
            </a:fld>
            <a:endParaRPr lang="en-US"/>
          </a:p>
        </p:txBody>
      </p:sp>
    </p:spTree>
    <p:extLst>
      <p:ext uri="{BB962C8B-B14F-4D97-AF65-F5344CB8AC3E}">
        <p14:creationId xmlns:p14="http://schemas.microsoft.com/office/powerpoint/2010/main" val="362987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be discussing the history of this beautiful area.</a:t>
            </a:r>
          </a:p>
          <a:p>
            <a:endParaRPr lang="en-US" dirty="0"/>
          </a:p>
          <a:p>
            <a:r>
              <a:rPr lang="en-US" dirty="0"/>
              <a:t>How we came to the realization that this bridge replacement was a perfect candidate for the FDOT bridge replacement program, and what steps District 4 took to make that a reality</a:t>
            </a:r>
          </a:p>
          <a:p>
            <a:endParaRPr lang="en-US" dirty="0"/>
          </a:p>
          <a:p>
            <a:r>
              <a:rPr lang="en-US" dirty="0"/>
              <a:t>Our list of Stakeholders includes our friends in District 5, they have been involved from the start. </a:t>
            </a:r>
          </a:p>
          <a:p>
            <a:endParaRPr lang="en-US" dirty="0"/>
          </a:p>
        </p:txBody>
      </p:sp>
      <p:sp>
        <p:nvSpPr>
          <p:cNvPr id="4" name="Slide Number Placeholder 3"/>
          <p:cNvSpPr>
            <a:spLocks noGrp="1"/>
          </p:cNvSpPr>
          <p:nvPr>
            <p:ph type="sldNum" sz="quarter" idx="5"/>
          </p:nvPr>
        </p:nvSpPr>
        <p:spPr/>
        <p:txBody>
          <a:bodyPr/>
          <a:lstStyle/>
          <a:p>
            <a:fld id="{A90A3832-5E8E-40B9-B89C-1DB3C302EF4B}" type="slidenum">
              <a:rPr lang="en-US" smtClean="0"/>
              <a:t>2</a:t>
            </a:fld>
            <a:endParaRPr lang="en-US"/>
          </a:p>
        </p:txBody>
      </p:sp>
    </p:spTree>
    <p:extLst>
      <p:ext uri="{BB962C8B-B14F-4D97-AF65-F5344CB8AC3E}">
        <p14:creationId xmlns:p14="http://schemas.microsoft.com/office/powerpoint/2010/main" val="1163285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years, Treasure Coast Operations has worked with the Park on various maintenance projects.  </a:t>
            </a:r>
          </a:p>
          <a:p>
            <a:endParaRPr lang="en-US" dirty="0"/>
          </a:p>
          <a:p>
            <a:r>
              <a:rPr lang="en-US" dirty="0"/>
              <a:t>We started our conversations with them to find out if they would be receptive to a 45 mile detour, </a:t>
            </a:r>
          </a:p>
          <a:p>
            <a:endParaRPr lang="en-US" dirty="0"/>
          </a:p>
          <a:p>
            <a:r>
              <a:rPr lang="en-US" dirty="0"/>
              <a:t>did they want the fishing pier under the new bridge and would they be willing to maintain it, and  Par Feedback from the public at both the kick off and alternatives workshop indicated no one was in favor of the detour. </a:t>
            </a:r>
          </a:p>
          <a:p>
            <a:r>
              <a:rPr lang="en-US" dirty="0"/>
              <a:t> </a:t>
            </a:r>
          </a:p>
          <a:p>
            <a:r>
              <a:rPr lang="en-US" dirty="0"/>
              <a:t>Park staff needs to be on both sides of inlet daily.  They were not opposed to the temporary work trestle.</a:t>
            </a:r>
          </a:p>
          <a:p>
            <a:endParaRPr lang="en-US" dirty="0"/>
          </a:p>
        </p:txBody>
      </p:sp>
      <p:sp>
        <p:nvSpPr>
          <p:cNvPr id="4" name="Slide Number Placeholder 3"/>
          <p:cNvSpPr>
            <a:spLocks noGrp="1"/>
          </p:cNvSpPr>
          <p:nvPr>
            <p:ph type="sldNum" sz="quarter" idx="5"/>
          </p:nvPr>
        </p:nvSpPr>
        <p:spPr/>
        <p:txBody>
          <a:bodyPr/>
          <a:lstStyle/>
          <a:p>
            <a:fld id="{A90A3832-5E8E-40B9-B89C-1DB3C302EF4B}" type="slidenum">
              <a:rPr lang="en-US" smtClean="0"/>
              <a:t>21</a:t>
            </a:fld>
            <a:endParaRPr lang="en-US"/>
          </a:p>
        </p:txBody>
      </p:sp>
    </p:spTree>
    <p:extLst>
      <p:ext uri="{BB962C8B-B14F-4D97-AF65-F5344CB8AC3E}">
        <p14:creationId xmlns:p14="http://schemas.microsoft.com/office/powerpoint/2010/main" val="1272463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thought coordinating with the local Park Manager was all that was necessary.  We were wrong, there is a FDEP Park Planning component in Tallahassee that gets involved when Park impacts are anticipated.</a:t>
            </a:r>
          </a:p>
        </p:txBody>
      </p:sp>
      <p:sp>
        <p:nvSpPr>
          <p:cNvPr id="4" name="Slide Number Placeholder 3"/>
          <p:cNvSpPr>
            <a:spLocks noGrp="1"/>
          </p:cNvSpPr>
          <p:nvPr>
            <p:ph type="sldNum" sz="quarter" idx="5"/>
          </p:nvPr>
        </p:nvSpPr>
        <p:spPr/>
        <p:txBody>
          <a:bodyPr/>
          <a:lstStyle/>
          <a:p>
            <a:fld id="{A90A3832-5E8E-40B9-B89C-1DB3C302EF4B}" type="slidenum">
              <a:rPr lang="en-US" smtClean="0"/>
              <a:t>22</a:t>
            </a:fld>
            <a:endParaRPr lang="en-US"/>
          </a:p>
        </p:txBody>
      </p:sp>
    </p:spTree>
    <p:extLst>
      <p:ext uri="{BB962C8B-B14F-4D97-AF65-F5344CB8AC3E}">
        <p14:creationId xmlns:p14="http://schemas.microsoft.com/office/powerpoint/2010/main" val="4015128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State Owned Lands involves the Florida Board of Trustees of the Internal Improvement Trust Funds (TIIF)</a:t>
            </a:r>
          </a:p>
          <a:p>
            <a:r>
              <a:rPr lang="en-US" dirty="0"/>
              <a:t>ARC involves 9 very specific steps that include getting a letter from the State Park (local) that states the project will provide a net positive benefit to the park.  To demonstrate a net positive benefit from this project, District 4 is proposing to repave and reconfigure the parking lots (more parking spaces means more revenue) provide a new drainage system for the parking lots, use MSE wall to minimize footprint of new bridge, these items were developed during PD&amp;E and are documented on the Project Commitment Record (PCR).</a:t>
            </a:r>
          </a:p>
          <a:p>
            <a:endParaRPr lang="en-US" dirty="0"/>
          </a:p>
          <a:p>
            <a:r>
              <a:rPr lang="en-US" dirty="0"/>
              <a:t>When we went through the exercise of programming funds, I asked for C8 funds to cover any of the Project Commitment Records and mitigation for the project.  I always program C2/C8 funds at the beginning of the project to address NEPA related items. </a:t>
            </a:r>
          </a:p>
        </p:txBody>
      </p:sp>
      <p:sp>
        <p:nvSpPr>
          <p:cNvPr id="4" name="Slide Number Placeholder 3"/>
          <p:cNvSpPr>
            <a:spLocks noGrp="1"/>
          </p:cNvSpPr>
          <p:nvPr>
            <p:ph type="sldNum" sz="quarter" idx="5"/>
          </p:nvPr>
        </p:nvSpPr>
        <p:spPr/>
        <p:txBody>
          <a:bodyPr/>
          <a:lstStyle/>
          <a:p>
            <a:fld id="{A90A3832-5E8E-40B9-B89C-1DB3C302EF4B}" type="slidenum">
              <a:rPr lang="en-US" smtClean="0"/>
              <a:t>23</a:t>
            </a:fld>
            <a:endParaRPr lang="en-US"/>
          </a:p>
        </p:txBody>
      </p:sp>
    </p:spTree>
    <p:extLst>
      <p:ext uri="{BB962C8B-B14F-4D97-AF65-F5344CB8AC3E}">
        <p14:creationId xmlns:p14="http://schemas.microsoft.com/office/powerpoint/2010/main" val="3822832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0A3832-5E8E-40B9-B89C-1DB3C302EF4B}" type="slidenum">
              <a:rPr lang="en-US" smtClean="0"/>
              <a:t>24</a:t>
            </a:fld>
            <a:endParaRPr lang="en-US"/>
          </a:p>
        </p:txBody>
      </p:sp>
    </p:spTree>
    <p:extLst>
      <p:ext uri="{BB962C8B-B14F-4D97-AF65-F5344CB8AC3E}">
        <p14:creationId xmlns:p14="http://schemas.microsoft.com/office/powerpoint/2010/main" val="1429439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 gets the sand from the sand trap at the west end of the inlet, stockpiles it and delivers it to beaches by land for renourishment.  The current sand hauling operation requires the dump trucks to turn around on the north side of the bridge and use the driveway to get unto SR A1A to head south.  This is not a safe turning movement.  Remember these ROW documents date back to the 1960/70s and we are working to update them.</a:t>
            </a:r>
          </a:p>
        </p:txBody>
      </p:sp>
      <p:sp>
        <p:nvSpPr>
          <p:cNvPr id="4" name="Slide Number Placeholder 3"/>
          <p:cNvSpPr>
            <a:spLocks noGrp="1"/>
          </p:cNvSpPr>
          <p:nvPr>
            <p:ph type="sldNum" sz="quarter" idx="5"/>
          </p:nvPr>
        </p:nvSpPr>
        <p:spPr/>
        <p:txBody>
          <a:bodyPr/>
          <a:lstStyle/>
          <a:p>
            <a:fld id="{A90A3832-5E8E-40B9-B89C-1DB3C302EF4B}" type="slidenum">
              <a:rPr lang="en-US" smtClean="0"/>
              <a:t>28</a:t>
            </a:fld>
            <a:endParaRPr lang="en-US"/>
          </a:p>
        </p:txBody>
      </p:sp>
    </p:spTree>
    <p:extLst>
      <p:ext uri="{BB962C8B-B14F-4D97-AF65-F5344CB8AC3E}">
        <p14:creationId xmlns:p14="http://schemas.microsoft.com/office/powerpoint/2010/main" val="2467884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detouring traffic during construction was not an option, coordination continued with the agencies regarding temporary work trestles.  Since Sebastian Inlet District owns and maintains the jetty and the trestles have to go over the jetty on all four corners during different phases, SID coordination continues.  </a:t>
            </a:r>
          </a:p>
          <a:p>
            <a:endParaRPr lang="en-US" dirty="0"/>
          </a:p>
          <a:p>
            <a:r>
              <a:rPr lang="en-US" dirty="0"/>
              <a:t>The Park Manager and the Park Planning office in Tallahassee are involved as well.  Parking on either side of the bridge will be impacted during construction but FDOT is offsetting those impacts with new drainage, resurfacing and restriping the parking areas.  </a:t>
            </a:r>
          </a:p>
          <a:p>
            <a:endParaRPr lang="en-US" dirty="0"/>
          </a:p>
          <a:p>
            <a:r>
              <a:rPr lang="en-US" dirty="0"/>
              <a:t>Now I know that this makes you all twitchy, YOU CAN’T DICTATE means and methods to the Contractor, the risk of leaving this type of agency coordination up to the contractor is too great and we would never meet our Production schedule. </a:t>
            </a:r>
          </a:p>
        </p:txBody>
      </p:sp>
      <p:sp>
        <p:nvSpPr>
          <p:cNvPr id="4" name="Slide Number Placeholder 3"/>
          <p:cNvSpPr>
            <a:spLocks noGrp="1"/>
          </p:cNvSpPr>
          <p:nvPr>
            <p:ph type="sldNum" sz="quarter" idx="5"/>
          </p:nvPr>
        </p:nvSpPr>
        <p:spPr/>
        <p:txBody>
          <a:bodyPr/>
          <a:lstStyle/>
          <a:p>
            <a:fld id="{A90A3832-5E8E-40B9-B89C-1DB3C302EF4B}" type="slidenum">
              <a:rPr lang="en-US" smtClean="0"/>
              <a:t>30</a:t>
            </a:fld>
            <a:endParaRPr lang="en-US"/>
          </a:p>
        </p:txBody>
      </p:sp>
    </p:spTree>
    <p:extLst>
      <p:ext uri="{BB962C8B-B14F-4D97-AF65-F5344CB8AC3E}">
        <p14:creationId xmlns:p14="http://schemas.microsoft.com/office/powerpoint/2010/main" val="3844266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SHPO coordination started before the PD&amp;E study started as well.  Based on past rehab projects, we knew the bridge was eligible for listing on the National Register of Historic Places in the area of Engineering.  A Cultural Resource Assessment Survey was submitted to SHPO, with an understanding that bridge replacement would have an adverse effect.  Check with LYNN – I think 2 commitments plaque and monitoring</a:t>
            </a:r>
          </a:p>
          <a:p>
            <a:endParaRPr lang="en-US" dirty="0"/>
          </a:p>
          <a:p>
            <a:r>
              <a:rPr lang="en-US" dirty="0"/>
              <a:t>It is important to have the SHPO letter to include in the permit application package.  If you do not include this letter, the permitting agency stops processing the application, initiates consultation with SHPO (which we already did in PD&amp;E) and requests a concurrence letter.  This is duplication of work effort.  The SHPO letter is in SWEPT and here is District 4, PLEMO uploads agency concurrence letters into PSEE.  Including the SHPO letter with the initial permit application prevents RAIs.</a:t>
            </a:r>
          </a:p>
        </p:txBody>
      </p:sp>
      <p:sp>
        <p:nvSpPr>
          <p:cNvPr id="4" name="Slide Number Placeholder 3"/>
          <p:cNvSpPr>
            <a:spLocks noGrp="1"/>
          </p:cNvSpPr>
          <p:nvPr>
            <p:ph type="sldNum" sz="quarter" idx="5"/>
          </p:nvPr>
        </p:nvSpPr>
        <p:spPr/>
        <p:txBody>
          <a:bodyPr/>
          <a:lstStyle/>
          <a:p>
            <a:fld id="{A90A3832-5E8E-40B9-B89C-1DB3C302EF4B}" type="slidenum">
              <a:rPr lang="en-US" smtClean="0"/>
              <a:t>31</a:t>
            </a:fld>
            <a:endParaRPr lang="en-US"/>
          </a:p>
        </p:txBody>
      </p:sp>
    </p:spTree>
    <p:extLst>
      <p:ext uri="{BB962C8B-B14F-4D97-AF65-F5344CB8AC3E}">
        <p14:creationId xmlns:p14="http://schemas.microsoft.com/office/powerpoint/2010/main" val="2788690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USCG permit application has been submitted with the proposed 51’ vertical clearance, the Public Notice is going out soon.</a:t>
            </a:r>
          </a:p>
          <a:p>
            <a:endParaRPr lang="en-US" dirty="0"/>
          </a:p>
          <a:p>
            <a:r>
              <a:rPr lang="en-US" dirty="0"/>
              <a:t>USCG is part of ETDM/ETAT.  We started talking to them even before the PD&amp;E study was advertised.  Navigation studies were conducted during the Feasibility study and again during the PD&amp;E study.  Research demonstrated that although the SID connects to the ICWW, it is not part of the ICWW.  The typical vertical and horizontal clearance criteria do not apply.  Although USCG did state that if mariners/boaters comment on clearances during the Public Notice, we will have to regroup and continue the discussion.</a:t>
            </a:r>
          </a:p>
          <a:p>
            <a:endParaRPr lang="en-US" dirty="0"/>
          </a:p>
        </p:txBody>
      </p:sp>
      <p:sp>
        <p:nvSpPr>
          <p:cNvPr id="4" name="Slide Number Placeholder 3"/>
          <p:cNvSpPr>
            <a:spLocks noGrp="1"/>
          </p:cNvSpPr>
          <p:nvPr>
            <p:ph type="sldNum" sz="quarter" idx="5"/>
          </p:nvPr>
        </p:nvSpPr>
        <p:spPr/>
        <p:txBody>
          <a:bodyPr/>
          <a:lstStyle/>
          <a:p>
            <a:fld id="{A90A3832-5E8E-40B9-B89C-1DB3C302EF4B}" type="slidenum">
              <a:rPr lang="en-US" smtClean="0"/>
              <a:t>32</a:t>
            </a:fld>
            <a:endParaRPr lang="en-US"/>
          </a:p>
        </p:txBody>
      </p:sp>
    </p:spTree>
    <p:extLst>
      <p:ext uri="{BB962C8B-B14F-4D97-AF65-F5344CB8AC3E}">
        <p14:creationId xmlns:p14="http://schemas.microsoft.com/office/powerpoint/2010/main" val="2137531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park entrances on the north and south side of the bridge.  To reduce impacts to park property (avoid Section 4(f) and reduce the footprint to State owned lands) the entrances were used to determine the structures vertical clearance.</a:t>
            </a:r>
          </a:p>
          <a:p>
            <a:endParaRPr lang="en-US" dirty="0"/>
          </a:p>
        </p:txBody>
      </p:sp>
      <p:sp>
        <p:nvSpPr>
          <p:cNvPr id="4" name="Slide Number Placeholder 3"/>
          <p:cNvSpPr>
            <a:spLocks noGrp="1"/>
          </p:cNvSpPr>
          <p:nvPr>
            <p:ph type="sldNum" sz="quarter" idx="5"/>
          </p:nvPr>
        </p:nvSpPr>
        <p:spPr/>
        <p:txBody>
          <a:bodyPr/>
          <a:lstStyle/>
          <a:p>
            <a:fld id="{A90A3832-5E8E-40B9-B89C-1DB3C302EF4B}" type="slidenum">
              <a:rPr lang="en-US" smtClean="0"/>
              <a:t>33</a:t>
            </a:fld>
            <a:endParaRPr lang="en-US"/>
          </a:p>
        </p:txBody>
      </p:sp>
    </p:spTree>
    <p:extLst>
      <p:ext uri="{BB962C8B-B14F-4D97-AF65-F5344CB8AC3E}">
        <p14:creationId xmlns:p14="http://schemas.microsoft.com/office/powerpoint/2010/main" val="2296365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0A3832-5E8E-40B9-B89C-1DB3C302EF4B}" type="slidenum">
              <a:rPr lang="en-US" smtClean="0"/>
              <a:t>35</a:t>
            </a:fld>
            <a:endParaRPr lang="en-US"/>
          </a:p>
        </p:txBody>
      </p:sp>
    </p:spTree>
    <p:extLst>
      <p:ext uri="{BB962C8B-B14F-4D97-AF65-F5344CB8AC3E}">
        <p14:creationId xmlns:p14="http://schemas.microsoft.com/office/powerpoint/2010/main" val="2429746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Sebastian Inlet Bridge (also known as the James H. Pruitt Memorial Bridge) is located along State Road A1A at the Indian River and Brevard County boundary.   The bridge spans both District 4 and 5.</a:t>
            </a:r>
          </a:p>
          <a:p>
            <a:endParaRPr lang="en-US" dirty="0"/>
          </a:p>
          <a:p>
            <a:r>
              <a:rPr lang="en-US" dirty="0"/>
              <a:t>The bridge crosses the Sebastian Inlet and is surrounded by the Sebastian Inlet State Park. The Atlantic Ocean is to the east or right and the Indian River Lagoon is to the west or left.</a:t>
            </a:r>
          </a:p>
          <a:p>
            <a:endParaRPr lang="en-US" dirty="0"/>
          </a:p>
          <a:p>
            <a:r>
              <a:rPr lang="en-US" dirty="0"/>
              <a:t>The views are spectacular, and the park has a beach cam for surfers.  The fishing is great, any given day the jetty is lined with anglers.</a:t>
            </a:r>
          </a:p>
        </p:txBody>
      </p:sp>
      <p:sp>
        <p:nvSpPr>
          <p:cNvPr id="4" name="Slide Number Placeholder 3"/>
          <p:cNvSpPr>
            <a:spLocks noGrp="1"/>
          </p:cNvSpPr>
          <p:nvPr>
            <p:ph type="sldNum" sz="quarter" idx="5"/>
          </p:nvPr>
        </p:nvSpPr>
        <p:spPr/>
        <p:txBody>
          <a:bodyPr/>
          <a:lstStyle/>
          <a:p>
            <a:fld id="{A90A3832-5E8E-40B9-B89C-1DB3C302EF4B}" type="slidenum">
              <a:rPr lang="en-US" smtClean="0"/>
              <a:t>3</a:t>
            </a:fld>
            <a:endParaRPr lang="en-US"/>
          </a:p>
        </p:txBody>
      </p:sp>
    </p:spTree>
    <p:extLst>
      <p:ext uri="{BB962C8B-B14F-4D97-AF65-F5344CB8AC3E}">
        <p14:creationId xmlns:p14="http://schemas.microsoft.com/office/powerpoint/2010/main" val="762414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0A3832-5E8E-40B9-B89C-1DB3C302EF4B}" type="slidenum">
              <a:rPr lang="en-US" smtClean="0"/>
              <a:t>37</a:t>
            </a:fld>
            <a:endParaRPr lang="en-US"/>
          </a:p>
        </p:txBody>
      </p:sp>
    </p:spTree>
    <p:extLst>
      <p:ext uri="{BB962C8B-B14F-4D97-AF65-F5344CB8AC3E}">
        <p14:creationId xmlns:p14="http://schemas.microsoft.com/office/powerpoint/2010/main" val="1493254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history of this area is what makes this bridge replacement project unique so we would like to take a few minutes to set the stage.  </a:t>
            </a:r>
          </a:p>
          <a:p>
            <a:endParaRPr lang="en-US" dirty="0"/>
          </a:p>
          <a:p>
            <a:r>
              <a:rPr lang="en-US" dirty="0"/>
              <a:t>The uniqueness of the area is what is driving the engineering bus on this project.  </a:t>
            </a:r>
          </a:p>
          <a:p>
            <a:endParaRPr lang="en-US" dirty="0"/>
          </a:p>
          <a:p>
            <a:r>
              <a:rPr lang="en-US" dirty="0"/>
              <a:t>It is not traffic data, congestion, capacity improvements or the typical needs that are addressed in a PD&amp;E study.  </a:t>
            </a:r>
          </a:p>
          <a:p>
            <a:endParaRPr lang="en-US" dirty="0"/>
          </a:p>
          <a:p>
            <a:r>
              <a:rPr lang="en-US" dirty="0"/>
              <a:t>The uniqueness of the area is what brings the various resource and permitting agencies into the project.  </a:t>
            </a:r>
          </a:p>
          <a:p>
            <a:endParaRPr lang="en-US" dirty="0"/>
          </a:p>
          <a:p>
            <a:r>
              <a:rPr lang="en-US" dirty="0"/>
              <a:t>Shown on this slide, is an 1880s Geodetic Survey Map which identifies “Gibson’s Cut”. This area is the location where an early settler named D.P. Gibson first attempted to create an inlet.</a:t>
            </a:r>
          </a:p>
          <a:p>
            <a:endParaRPr lang="en-US" dirty="0"/>
          </a:p>
          <a:p>
            <a:r>
              <a:rPr lang="en-US" dirty="0"/>
              <a:t>The orange box shows the State Park and the blue line is the present day inlet.</a:t>
            </a:r>
          </a:p>
        </p:txBody>
      </p:sp>
      <p:sp>
        <p:nvSpPr>
          <p:cNvPr id="4" name="Slide Number Placeholder 3"/>
          <p:cNvSpPr>
            <a:spLocks noGrp="1"/>
          </p:cNvSpPr>
          <p:nvPr>
            <p:ph type="sldNum" sz="quarter" idx="5"/>
          </p:nvPr>
        </p:nvSpPr>
        <p:spPr/>
        <p:txBody>
          <a:bodyPr/>
          <a:lstStyle/>
          <a:p>
            <a:fld id="{A90A3832-5E8E-40B9-B89C-1DB3C302EF4B}" type="slidenum">
              <a:rPr lang="en-US" smtClean="0"/>
              <a:t>4</a:t>
            </a:fld>
            <a:endParaRPr lang="en-US"/>
          </a:p>
        </p:txBody>
      </p:sp>
    </p:spTree>
    <p:extLst>
      <p:ext uri="{BB962C8B-B14F-4D97-AF65-F5344CB8AC3E}">
        <p14:creationId xmlns:p14="http://schemas.microsoft.com/office/powerpoint/2010/main" val="4055157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least six substantiated attempts were made by 1905, all were closed by sand, storm and other natural causes almost as soon as they were opened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spcBef>
                <a:spcPts val="1000"/>
              </a:spcBef>
              <a:spcAft>
                <a:spcPts val="100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Sebastian Inlet District was created in 1919 and is a special taxing distric</a:t>
            </a:r>
            <a:r>
              <a:rPr lang="en-US" dirty="0">
                <a:latin typeface="Arial" panose="020B0604020202020204" pitchFamily="34" charset="0"/>
                <a:ea typeface="Times New Roman" panose="02020603050405020304" pitchFamily="18" charset="0"/>
                <a:cs typeface="Times New Roman" panose="02020603050405020304" pitchFamily="18" charset="0"/>
              </a:rPr>
              <a:t>t to maintain the Inlet and its submerged lands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spcBef>
                <a:spcPts val="1000"/>
              </a:spcBef>
              <a:spcAft>
                <a:spcPts val="1000"/>
              </a:spcAft>
              <a:buFont typeface="Arial" panose="020B0604020202020204" pitchFamily="34" charset="0"/>
              <a:buChar char="•"/>
            </a:pPr>
            <a:endParaRPr lang="en-US" dirty="0">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spcBef>
                <a:spcPts val="1000"/>
              </a:spcBef>
              <a:spcAft>
                <a:spcPts val="1000"/>
              </a:spcAft>
              <a:buFont typeface="Arial" panose="020B0604020202020204" pitchFamily="34" charset="0"/>
              <a:buChar char="•"/>
            </a:pPr>
            <a:r>
              <a:rPr lang="en-US" dirty="0">
                <a:latin typeface="Arial" panose="020B0604020202020204" pitchFamily="34" charset="0"/>
                <a:ea typeface="Times New Roman" panose="02020603050405020304" pitchFamily="18" charset="0"/>
                <a:cs typeface="Times New Roman" panose="02020603050405020304" pitchFamily="18" charset="0"/>
              </a:rPr>
              <a:t>The Inlet was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reopened in 1923. </a:t>
            </a:r>
          </a:p>
          <a:p>
            <a:endParaRPr lang="en-US" dirty="0"/>
          </a:p>
        </p:txBody>
      </p:sp>
      <p:sp>
        <p:nvSpPr>
          <p:cNvPr id="4" name="Slide Number Placeholder 3"/>
          <p:cNvSpPr>
            <a:spLocks noGrp="1"/>
          </p:cNvSpPr>
          <p:nvPr>
            <p:ph type="sldNum" sz="quarter" idx="5"/>
          </p:nvPr>
        </p:nvSpPr>
        <p:spPr/>
        <p:txBody>
          <a:bodyPr/>
          <a:lstStyle/>
          <a:p>
            <a:fld id="{A90A3832-5E8E-40B9-B89C-1DB3C302EF4B}" type="slidenum">
              <a:rPr lang="en-US" smtClean="0"/>
              <a:t>5</a:t>
            </a:fld>
            <a:endParaRPr lang="en-US"/>
          </a:p>
        </p:txBody>
      </p:sp>
    </p:spTree>
    <p:extLst>
      <p:ext uri="{BB962C8B-B14F-4D97-AF65-F5344CB8AC3E}">
        <p14:creationId xmlns:p14="http://schemas.microsoft.com/office/powerpoint/2010/main" val="4164732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Sebastian Inlet District was created in 1919 as a special taxing district to maintain the Inlet.  </a:t>
            </a:r>
          </a:p>
          <a:p>
            <a:endParaRPr lang="en-US" dirty="0"/>
          </a:p>
          <a:p>
            <a:r>
              <a:rPr lang="en-US" dirty="0"/>
              <a:t>Flagler’s Railroad was heading south with a station in Sebastian, Florida.  </a:t>
            </a:r>
          </a:p>
          <a:p>
            <a:endParaRPr lang="en-US" dirty="0"/>
          </a:p>
          <a:p>
            <a:r>
              <a:rPr lang="en-US" dirty="0"/>
              <a:t>There was also the east/west Trans Florida rail line that ran from Fellsmere to Sebastian.  This rail brought fruits and vegetables to Sebastian.  It was known to locals as the Dinky Line.  </a:t>
            </a:r>
          </a:p>
          <a:p>
            <a:endParaRPr lang="en-US" dirty="0"/>
          </a:p>
          <a:p>
            <a:r>
              <a:rPr lang="en-US" dirty="0"/>
              <a:t>The pedestrian bridge over I 95 north of the SR 512 exit is in the location of the old rail line.   </a:t>
            </a:r>
          </a:p>
          <a:p>
            <a:endParaRPr lang="en-US" dirty="0"/>
          </a:p>
          <a:p>
            <a:r>
              <a:rPr lang="en-US" dirty="0"/>
              <a:t>Access to the ocean allowed produce and fish to move to Jacksonville and Miami.</a:t>
            </a:r>
          </a:p>
          <a:p>
            <a:endParaRPr lang="en-US" dirty="0"/>
          </a:p>
        </p:txBody>
      </p:sp>
      <p:sp>
        <p:nvSpPr>
          <p:cNvPr id="4" name="Slide Number Placeholder 3"/>
          <p:cNvSpPr>
            <a:spLocks noGrp="1"/>
          </p:cNvSpPr>
          <p:nvPr>
            <p:ph type="sldNum" sz="quarter" idx="5"/>
          </p:nvPr>
        </p:nvSpPr>
        <p:spPr/>
        <p:txBody>
          <a:bodyPr/>
          <a:lstStyle/>
          <a:p>
            <a:fld id="{A90A3832-5E8E-40B9-B89C-1DB3C302EF4B}" type="slidenum">
              <a:rPr lang="en-US" smtClean="0"/>
              <a:t>6</a:t>
            </a:fld>
            <a:endParaRPr lang="en-US"/>
          </a:p>
        </p:txBody>
      </p:sp>
    </p:spTree>
    <p:extLst>
      <p:ext uri="{BB962C8B-B14F-4D97-AF65-F5344CB8AC3E}">
        <p14:creationId xmlns:p14="http://schemas.microsoft.com/office/powerpoint/2010/main" val="508077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Pearl Harbor was attacked by Japanese Navy Air Service on December 7 1941.  Coincidently, a strong Atlantic Ocean </a:t>
            </a:r>
            <a:r>
              <a:rPr lang="en-US" dirty="0" err="1"/>
              <a:t>Noreaster</a:t>
            </a:r>
            <a:r>
              <a:rPr lang="en-US" dirty="0"/>
              <a:t>  filled the inlet with sand on the same day.  It remained closed until after World War II ended. </a:t>
            </a:r>
          </a:p>
        </p:txBody>
      </p:sp>
      <p:sp>
        <p:nvSpPr>
          <p:cNvPr id="4" name="Slide Number Placeholder 3"/>
          <p:cNvSpPr>
            <a:spLocks noGrp="1"/>
          </p:cNvSpPr>
          <p:nvPr>
            <p:ph type="sldNum" sz="quarter" idx="5"/>
          </p:nvPr>
        </p:nvSpPr>
        <p:spPr/>
        <p:txBody>
          <a:bodyPr/>
          <a:lstStyle/>
          <a:p>
            <a:fld id="{A90A3832-5E8E-40B9-B89C-1DB3C302EF4B}" type="slidenum">
              <a:rPr lang="en-US" smtClean="0"/>
              <a:t>7</a:t>
            </a:fld>
            <a:endParaRPr lang="en-US"/>
          </a:p>
        </p:txBody>
      </p:sp>
    </p:spTree>
    <p:extLst>
      <p:ext uri="{BB962C8B-B14F-4D97-AF65-F5344CB8AC3E}">
        <p14:creationId xmlns:p14="http://schemas.microsoft.com/office/powerpoint/2010/main" val="4203530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Navy established the Navy SEAL training center in Fort Pierce Florida in 1943.  </a:t>
            </a:r>
          </a:p>
          <a:p>
            <a:endParaRPr lang="en-US" dirty="0"/>
          </a:p>
          <a:p>
            <a:r>
              <a:rPr lang="en-US" dirty="0"/>
              <a:t>The Center included Underwater Demolition Training (UDT).  </a:t>
            </a:r>
          </a:p>
          <a:p>
            <a:endParaRPr lang="en-US" dirty="0"/>
          </a:p>
          <a:p>
            <a:r>
              <a:rPr lang="en-US" dirty="0"/>
              <a:t>In 1948, the Navy training center used surplus explosives to re-open the inlet.  </a:t>
            </a:r>
          </a:p>
          <a:p>
            <a:endParaRPr lang="en-US" dirty="0"/>
          </a:p>
          <a:p>
            <a:r>
              <a:rPr lang="en-US" dirty="0"/>
              <a:t>During the 1950’s, the Taxing District oversaw the construction of the jetties that would prevent sand from filling in the inlet.</a:t>
            </a:r>
          </a:p>
        </p:txBody>
      </p:sp>
      <p:sp>
        <p:nvSpPr>
          <p:cNvPr id="4" name="Slide Number Placeholder 3"/>
          <p:cNvSpPr>
            <a:spLocks noGrp="1"/>
          </p:cNvSpPr>
          <p:nvPr>
            <p:ph type="sldNum" sz="quarter" idx="5"/>
          </p:nvPr>
        </p:nvSpPr>
        <p:spPr/>
        <p:txBody>
          <a:bodyPr/>
          <a:lstStyle/>
          <a:p>
            <a:fld id="{A90A3832-5E8E-40B9-B89C-1DB3C302EF4B}" type="slidenum">
              <a:rPr lang="en-US" smtClean="0"/>
              <a:t>8</a:t>
            </a:fld>
            <a:endParaRPr lang="en-US"/>
          </a:p>
        </p:txBody>
      </p:sp>
    </p:spTree>
    <p:extLst>
      <p:ext uri="{BB962C8B-B14F-4D97-AF65-F5344CB8AC3E}">
        <p14:creationId xmlns:p14="http://schemas.microsoft.com/office/powerpoint/2010/main" val="1858781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SRD constructed SR A1A up to the inlet.</a:t>
            </a:r>
          </a:p>
        </p:txBody>
      </p:sp>
      <p:sp>
        <p:nvSpPr>
          <p:cNvPr id="4" name="Slide Number Placeholder 3"/>
          <p:cNvSpPr>
            <a:spLocks noGrp="1"/>
          </p:cNvSpPr>
          <p:nvPr>
            <p:ph type="sldNum" sz="quarter" idx="5"/>
          </p:nvPr>
        </p:nvSpPr>
        <p:spPr/>
        <p:txBody>
          <a:bodyPr/>
          <a:lstStyle/>
          <a:p>
            <a:fld id="{A90A3832-5E8E-40B9-B89C-1DB3C302EF4B}" type="slidenum">
              <a:rPr lang="en-US" smtClean="0"/>
              <a:t>9</a:t>
            </a:fld>
            <a:endParaRPr lang="en-US"/>
          </a:p>
        </p:txBody>
      </p:sp>
    </p:spTree>
    <p:extLst>
      <p:ext uri="{BB962C8B-B14F-4D97-AF65-F5344CB8AC3E}">
        <p14:creationId xmlns:p14="http://schemas.microsoft.com/office/powerpoint/2010/main" val="1628182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4E78-508C-FCA7-2CF3-9748C10E32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775711-7C60-5C20-F7D8-A6EE3B686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9843BE-ED18-937B-A376-1423237489B1}"/>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6AC9FFB1-5A4C-53B8-ECBC-DC7C1A384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8D8B8-D96A-A0ED-9B08-EEE56CB63C91}"/>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463155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4C5E-8B78-1406-8CC3-B5740BD8B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C2F006-4260-BD3F-F502-9EBB44621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32F4F-193B-29CA-587D-44CAA0086105}"/>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F32F2A47-B639-454B-889F-94590C62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ED4E3-1DF0-F7E3-EB8F-B855BF046C66}"/>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88816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7A28C6-8540-74E3-921B-C220846697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26CE45-F5DC-5328-320D-EEBA9FD3E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EE9C4-419C-9DC5-F5AF-61D6FD533C1A}"/>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B5287F86-86FB-E9C5-76CD-57BB96E82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EDAA5-5D75-E834-CD80-E21E190BB95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919740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474A-2712-C9E9-96E5-9FFA4BCD8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48B86-8487-6A61-A77D-86807A67A5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77166-DA50-CE2F-A53F-FACF1DBBC1AA}"/>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01C4DA17-9F2C-0D27-F2E2-510C6B6C4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E2A59-278C-0A2B-33E2-0079A8A5039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4016436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7A10C-70EA-669E-F58B-6B1351A66B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E4DCFF-A4C7-9C71-DF1A-780741FCF5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101BD8-7972-7F92-9EF7-41510A7BF6A5}"/>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C111C9C7-F502-F6D6-2692-13A734BA4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BE100-412D-A252-C8E1-E5F84CA51223}"/>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404536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88E6-687D-D6D7-C737-029B1BB13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934518-A340-5D25-3C51-BAEDA8B86E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C4B2F-141A-49B6-62C2-8A5F7C2F97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54F0AD-F8A8-6727-75EF-B0BC3EF4FE69}"/>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6" name="Footer Placeholder 5">
            <a:extLst>
              <a:ext uri="{FF2B5EF4-FFF2-40B4-BE49-F238E27FC236}">
                <a16:creationId xmlns:a16="http://schemas.microsoft.com/office/drawing/2014/main" id="{299934B0-B531-6433-5282-B7B54CADB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797AC6-D2D6-09D7-E873-042C3E387533}"/>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908797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B395-F36A-0F9C-3C69-D1B0E98899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5802D7-72E4-D1B1-5130-2C0F83F48A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D1EA7E-C9C6-2E9F-B7D6-FE6B1E63A7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AF40D6-B649-D776-7ADB-F641B2E175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11BED9-DD42-602E-2F71-FBC01ADF77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3E95A-C1BC-34D1-C4D4-E8F26220273B}"/>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8" name="Footer Placeholder 7">
            <a:extLst>
              <a:ext uri="{FF2B5EF4-FFF2-40B4-BE49-F238E27FC236}">
                <a16:creationId xmlns:a16="http://schemas.microsoft.com/office/drawing/2014/main" id="{E3839BA9-6367-E396-3B2F-AEB5E8D1A1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100A4-EE9C-1A86-BDD6-AE8EAF18B5F9}"/>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294726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DBE2-3BC0-29BC-56DC-93FD77C2B4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309203-F46A-2FFB-1682-AB001D27FEF2}"/>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4" name="Footer Placeholder 3">
            <a:extLst>
              <a:ext uri="{FF2B5EF4-FFF2-40B4-BE49-F238E27FC236}">
                <a16:creationId xmlns:a16="http://schemas.microsoft.com/office/drawing/2014/main" id="{EAEE5D8F-EFEC-5EC7-491E-9B030CDE45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EAFE8B-613D-FDCA-FD81-02898AA68C6A}"/>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33026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E0AEC-0640-15A5-0C8D-821F670FDE08}"/>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3" name="Footer Placeholder 2">
            <a:extLst>
              <a:ext uri="{FF2B5EF4-FFF2-40B4-BE49-F238E27FC236}">
                <a16:creationId xmlns:a16="http://schemas.microsoft.com/office/drawing/2014/main" id="{98E8886F-09D2-E597-FC93-A2E17CA829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9A2498-C332-AA13-812D-81AA97C26A5E}"/>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106071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21793-F263-614D-7A88-25E1CE3DA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4B58AE-656F-A544-4506-5DF85533A5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5BEA24-D612-4CFB-1404-1FE4F0963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0F28-9265-2CA3-7A4C-B4DDAB5E1AEB}"/>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6" name="Footer Placeholder 5">
            <a:extLst>
              <a:ext uri="{FF2B5EF4-FFF2-40B4-BE49-F238E27FC236}">
                <a16:creationId xmlns:a16="http://schemas.microsoft.com/office/drawing/2014/main" id="{4D9021DB-8175-6DCA-FC2C-AFA2C6FC7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9A796-B027-1C6A-D457-206DF343DC47}"/>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298627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98B0-4B1B-EF6D-E23A-03D125ED43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75A21A-73A5-A565-BA93-C882FD48E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935874-C258-7DEB-1C86-2F48DB578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0DEADF-5714-BDC2-7C16-C6BAF7DD6C02}"/>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6" name="Footer Placeholder 5">
            <a:extLst>
              <a:ext uri="{FF2B5EF4-FFF2-40B4-BE49-F238E27FC236}">
                <a16:creationId xmlns:a16="http://schemas.microsoft.com/office/drawing/2014/main" id="{0033FC08-C0EB-FD2F-3AAF-F6831D3A1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2A11E-184D-3CDB-7ABC-9707DEAEA3D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930003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96F078-062F-8E49-E444-64A016B66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39032B-FCCA-C182-4289-7A1BE7CFF4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F4A9F-C0D9-5DAD-70A9-5366258EC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FB9D4289-097B-112E-CDF2-742ED1D8D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2DECEE-81BB-3DA6-FE44-C69618D5D3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01250C-3411-4DAA-A330-B8FCF0FECA0E}" type="slidenum">
              <a:rPr lang="en-US" smtClean="0"/>
              <a:t>‹#›</a:t>
            </a:fld>
            <a:endParaRPr lang="en-US"/>
          </a:p>
        </p:txBody>
      </p:sp>
    </p:spTree>
    <p:extLst>
      <p:ext uri="{BB962C8B-B14F-4D97-AF65-F5344CB8AC3E}">
        <p14:creationId xmlns:p14="http://schemas.microsoft.com/office/powerpoint/2010/main" val="798284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11.sv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jpeg"/><Relationship Id="rId3" Type="http://schemas.openxmlformats.org/officeDocument/2006/relationships/image" Target="../media/image10.png"/><Relationship Id="rId7" Type="http://schemas.openxmlformats.org/officeDocument/2006/relationships/image" Target="../media/image43.jpe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19.xml"/><Relationship Id="rId16"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42.gif"/><Relationship Id="rId11" Type="http://schemas.openxmlformats.org/officeDocument/2006/relationships/image" Target="../media/image47.png"/><Relationship Id="rId5" Type="http://schemas.openxmlformats.org/officeDocument/2006/relationships/image" Target="../media/image2.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11.svg"/><Relationship Id="rId9" Type="http://schemas.openxmlformats.org/officeDocument/2006/relationships/image" Target="../media/image45.png"/><Relationship Id="rId1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1.sv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2.png"/><Relationship Id="rId4"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2.png"/><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2.png"/><Relationship Id="rId4" Type="http://schemas.openxmlformats.org/officeDocument/2006/relationships/image" Target="../media/image11.sv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2.png"/><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2.png"/><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hyperlink" Target="https://www.fdot.gov/projects/sebastian-inlet-bridge/home-page"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64.sv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rd with a circular design&#10;&#10;Description automatically generated">
            <a:extLst>
              <a:ext uri="{FF2B5EF4-FFF2-40B4-BE49-F238E27FC236}">
                <a16:creationId xmlns:a16="http://schemas.microsoft.com/office/drawing/2014/main" id="{6C036969-965B-4D6F-5931-72E4AEF53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itle 18">
            <a:extLst>
              <a:ext uri="{FF2B5EF4-FFF2-40B4-BE49-F238E27FC236}">
                <a16:creationId xmlns:a16="http://schemas.microsoft.com/office/drawing/2014/main" id="{2B284A70-65EF-9907-3A0E-7B1DFFCC931D}"/>
              </a:ext>
            </a:extLst>
          </p:cNvPr>
          <p:cNvSpPr>
            <a:spLocks noGrp="1"/>
          </p:cNvSpPr>
          <p:nvPr>
            <p:ph type="title"/>
          </p:nvPr>
        </p:nvSpPr>
        <p:spPr>
          <a:xfrm>
            <a:off x="4538749" y="1997396"/>
            <a:ext cx="7653251" cy="2264531"/>
          </a:xfrm>
        </p:spPr>
        <p:txBody>
          <a:bodyPr>
            <a:noAutofit/>
          </a:bodyPr>
          <a:lstStyle/>
          <a:p>
            <a:pPr algn="ctr"/>
            <a:r>
              <a:rPr lang="en-US" sz="3600" b="1" dirty="0">
                <a:effectLst/>
                <a:latin typeface="Aptos Display" panose="020B0004020202020204" pitchFamily="34" charset="0"/>
                <a:ea typeface="Aptos" panose="020B0004020202020204" pitchFamily="34" charset="0"/>
              </a:rPr>
              <a:t>Deciphering the Process: Coordination and Permitting  of the Sebastian Inlet Bridge Replacement Project</a:t>
            </a:r>
            <a:endParaRPr lang="en-US" sz="3600" dirty="0">
              <a:latin typeface="Aptos Display" panose="020B00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9184CBD-2DCF-77D6-5F86-112F022D10E8}"/>
              </a:ext>
            </a:extLst>
          </p:cNvPr>
          <p:cNvSpPr txBox="1"/>
          <p:nvPr/>
        </p:nvSpPr>
        <p:spPr>
          <a:xfrm>
            <a:off x="4690753" y="5267576"/>
            <a:ext cx="3069064" cy="584775"/>
          </a:xfrm>
          <a:prstGeom prst="rect">
            <a:avLst/>
          </a:prstGeom>
          <a:noFill/>
        </p:spPr>
        <p:txBody>
          <a:bodyPr wrap="square" rtlCol="0">
            <a:spAutoFit/>
          </a:bodyPr>
          <a:lstStyle/>
          <a:p>
            <a:r>
              <a:rPr lang="en-US" sz="1600" dirty="0"/>
              <a:t>FDOT District 4</a:t>
            </a:r>
          </a:p>
          <a:p>
            <a:r>
              <a:rPr lang="en-US" sz="1600" dirty="0"/>
              <a:t>Planning &amp; Environmental Office</a:t>
            </a:r>
          </a:p>
        </p:txBody>
      </p:sp>
      <p:sp>
        <p:nvSpPr>
          <p:cNvPr id="27" name="TextBox 26">
            <a:extLst>
              <a:ext uri="{FF2B5EF4-FFF2-40B4-BE49-F238E27FC236}">
                <a16:creationId xmlns:a16="http://schemas.microsoft.com/office/drawing/2014/main" id="{971455F3-ED44-DAB6-9A92-98190560C357}"/>
              </a:ext>
            </a:extLst>
          </p:cNvPr>
          <p:cNvSpPr txBox="1"/>
          <p:nvPr/>
        </p:nvSpPr>
        <p:spPr>
          <a:xfrm>
            <a:off x="4690753" y="4897628"/>
            <a:ext cx="2649614" cy="461665"/>
          </a:xfrm>
          <a:prstGeom prst="rect">
            <a:avLst/>
          </a:prstGeom>
          <a:noFill/>
        </p:spPr>
        <p:txBody>
          <a:bodyPr wrap="square" rtlCol="0">
            <a:spAutoFit/>
          </a:bodyPr>
          <a:lstStyle/>
          <a:p>
            <a:r>
              <a:rPr lang="en-US" sz="2400" dirty="0"/>
              <a:t>Ann Broadwell</a:t>
            </a:r>
          </a:p>
        </p:txBody>
      </p:sp>
      <p:sp>
        <p:nvSpPr>
          <p:cNvPr id="2" name="TextBox 1">
            <a:extLst>
              <a:ext uri="{FF2B5EF4-FFF2-40B4-BE49-F238E27FC236}">
                <a16:creationId xmlns:a16="http://schemas.microsoft.com/office/drawing/2014/main" id="{A79D3A12-201B-CCDE-0B01-A0F30F0C4844}"/>
              </a:ext>
            </a:extLst>
          </p:cNvPr>
          <p:cNvSpPr txBox="1"/>
          <p:nvPr/>
        </p:nvSpPr>
        <p:spPr>
          <a:xfrm>
            <a:off x="8441376" y="5267576"/>
            <a:ext cx="2649614" cy="584775"/>
          </a:xfrm>
          <a:prstGeom prst="rect">
            <a:avLst/>
          </a:prstGeom>
          <a:noFill/>
        </p:spPr>
        <p:txBody>
          <a:bodyPr wrap="square" rtlCol="0">
            <a:spAutoFit/>
          </a:bodyPr>
          <a:lstStyle/>
          <a:p>
            <a:r>
              <a:rPr lang="en-US" sz="1600" dirty="0"/>
              <a:t>FDOT District 4</a:t>
            </a:r>
          </a:p>
          <a:p>
            <a:r>
              <a:rPr lang="en-US" sz="1600" dirty="0"/>
              <a:t>Design Office</a:t>
            </a:r>
          </a:p>
        </p:txBody>
      </p:sp>
      <p:sp>
        <p:nvSpPr>
          <p:cNvPr id="4" name="TextBox 3">
            <a:extLst>
              <a:ext uri="{FF2B5EF4-FFF2-40B4-BE49-F238E27FC236}">
                <a16:creationId xmlns:a16="http://schemas.microsoft.com/office/drawing/2014/main" id="{98A781C0-25D3-D0DD-6E4D-5F96AE0DF4F5}"/>
              </a:ext>
            </a:extLst>
          </p:cNvPr>
          <p:cNvSpPr txBox="1"/>
          <p:nvPr/>
        </p:nvSpPr>
        <p:spPr>
          <a:xfrm>
            <a:off x="8441376" y="4897628"/>
            <a:ext cx="2649614" cy="461665"/>
          </a:xfrm>
          <a:prstGeom prst="rect">
            <a:avLst/>
          </a:prstGeom>
          <a:noFill/>
        </p:spPr>
        <p:txBody>
          <a:bodyPr wrap="square" rtlCol="0">
            <a:spAutoFit/>
          </a:bodyPr>
          <a:lstStyle/>
          <a:p>
            <a:r>
              <a:rPr lang="en-US" sz="2400" dirty="0"/>
              <a:t>Binod Basnet, P.E.</a:t>
            </a:r>
          </a:p>
        </p:txBody>
      </p:sp>
    </p:spTree>
    <p:extLst>
      <p:ext uri="{BB962C8B-B14F-4D97-AF65-F5344CB8AC3E}">
        <p14:creationId xmlns:p14="http://schemas.microsoft.com/office/powerpoint/2010/main" val="214228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1F961652-11A1-D6AF-B96A-67C11818C6CA}"/>
              </a:ext>
            </a:extLst>
          </p:cNvPr>
          <p:cNvSpPr txBox="1">
            <a:spLocks/>
          </p:cNvSpPr>
          <p:nvPr/>
        </p:nvSpPr>
        <p:spPr>
          <a:xfrm>
            <a:off x="666791" y="868679"/>
            <a:ext cx="4876797" cy="1114425"/>
          </a:xfrm>
          <a:prstGeom prst="rect">
            <a:avLst/>
          </a:prstGeom>
        </p:spPr>
        <p:txBody>
          <a:bodyPr vert="horz" lIns="0" tIns="0" rIns="0" bIns="0" rtlCol="0" anchor="ctr"/>
          <a:lstStyle>
            <a:defPPr>
              <a:defRPr lang="en-US"/>
            </a:defPPr>
            <a:lvl1pPr marL="0" algn="r" defTabSz="914400" rtl="0" eaLnBrk="1" latinLnBrk="0" hangingPunct="1">
              <a:defRPr sz="900" kern="1200">
                <a:solidFill>
                  <a:srgbClr val="2222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 name="Text Placeholder 3">
            <a:extLst>
              <a:ext uri="{FF2B5EF4-FFF2-40B4-BE49-F238E27FC236}">
                <a16:creationId xmlns:a16="http://schemas.microsoft.com/office/drawing/2014/main" id="{E6A4F413-8753-E765-4268-C7101DE31175}"/>
              </a:ext>
            </a:extLst>
          </p:cNvPr>
          <p:cNvSpPr txBox="1">
            <a:spLocks/>
          </p:cNvSpPr>
          <p:nvPr/>
        </p:nvSpPr>
        <p:spPr>
          <a:xfrm>
            <a:off x="7981995" y="512656"/>
            <a:ext cx="4064380" cy="472808"/>
          </a:xfrm>
          <a:prstGeom prst="rect">
            <a:avLst/>
          </a:prstGeom>
        </p:spPr>
        <p:txBody>
          <a:bodyPr vert="horz" lIns="0" tIns="0" rIns="0" bIns="0" rtlCol="0">
            <a:noAutofit/>
          </a:bodyPr>
          <a:lstStyle>
            <a:lvl1pPr marL="0" indent="0" algn="l" defTabSz="685800" rtl="0" eaLnBrk="1" latinLnBrk="0" hangingPunct="1">
              <a:spcBef>
                <a:spcPts val="0"/>
              </a:spcBef>
              <a:buFontTx/>
              <a:buNone/>
              <a:defRPr sz="36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3000" dirty="0">
                <a:solidFill>
                  <a:schemeClr val="bg1"/>
                </a:solidFill>
                <a:ea typeface="+mj-ea"/>
                <a:cs typeface="+mj-cs"/>
              </a:rPr>
              <a:t>Sebastian Inlet Bridge</a:t>
            </a:r>
          </a:p>
        </p:txBody>
      </p:sp>
      <p:sp>
        <p:nvSpPr>
          <p:cNvPr id="10" name="Text Placeholder 11">
            <a:extLst>
              <a:ext uri="{FF2B5EF4-FFF2-40B4-BE49-F238E27FC236}">
                <a16:creationId xmlns:a16="http://schemas.microsoft.com/office/drawing/2014/main" id="{7B1962AC-15B0-6A5C-AD0E-C1687C0F7D7B}"/>
              </a:ext>
            </a:extLst>
          </p:cNvPr>
          <p:cNvSpPr txBox="1">
            <a:spLocks/>
          </p:cNvSpPr>
          <p:nvPr/>
        </p:nvSpPr>
        <p:spPr>
          <a:xfrm>
            <a:off x="423626" y="1400942"/>
            <a:ext cx="11101583" cy="779576"/>
          </a:xfrm>
          <a:prstGeom prst="rect">
            <a:avLst/>
          </a:prstGeom>
        </p:spPr>
        <p:txBody>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600"/>
              </a:spcBef>
              <a:spcAft>
                <a:spcPts val="400"/>
              </a:spcAft>
            </a:pPr>
            <a:endParaRPr lang="en-US" sz="2000" dirty="0">
              <a:solidFill>
                <a:schemeClr val="tx1"/>
              </a:solidFill>
              <a:ea typeface="Gadugi" panose="020B0502040204020203" pitchFamily="34" charset="0"/>
            </a:endParaRPr>
          </a:p>
        </p:txBody>
      </p:sp>
      <p:pic>
        <p:nvPicPr>
          <p:cNvPr id="12" name="Picture 11">
            <a:extLst>
              <a:ext uri="{FF2B5EF4-FFF2-40B4-BE49-F238E27FC236}">
                <a16:creationId xmlns:a16="http://schemas.microsoft.com/office/drawing/2014/main" id="{5545B886-FCB3-A39B-0886-2B9388255EA8}"/>
              </a:ext>
            </a:extLst>
          </p:cNvPr>
          <p:cNvPicPr>
            <a:picLocks noChangeAspect="1"/>
          </p:cNvPicPr>
          <p:nvPr/>
        </p:nvPicPr>
        <p:blipFill>
          <a:blip r:embed="rId3"/>
          <a:stretch>
            <a:fillRect/>
          </a:stretch>
        </p:blipFill>
        <p:spPr>
          <a:xfrm>
            <a:off x="0" y="1281941"/>
            <a:ext cx="5993027" cy="4806408"/>
          </a:xfrm>
          <a:prstGeom prst="rect">
            <a:avLst/>
          </a:prstGeom>
        </p:spPr>
      </p:pic>
      <p:sp>
        <p:nvSpPr>
          <p:cNvPr id="13" name="Rectangle 12">
            <a:extLst>
              <a:ext uri="{FF2B5EF4-FFF2-40B4-BE49-F238E27FC236}">
                <a16:creationId xmlns:a16="http://schemas.microsoft.com/office/drawing/2014/main" id="{285F21F9-FC9E-5596-75D7-D0882B8B33AE}"/>
              </a:ext>
            </a:extLst>
          </p:cNvPr>
          <p:cNvSpPr/>
          <p:nvPr/>
        </p:nvSpPr>
        <p:spPr>
          <a:xfrm>
            <a:off x="5658445" y="6025640"/>
            <a:ext cx="875105" cy="400110"/>
          </a:xfrm>
          <a:prstGeom prst="rect">
            <a:avLst/>
          </a:prstGeom>
          <a:solidFill>
            <a:schemeClr val="bg1"/>
          </a:solidFill>
        </p:spPr>
        <p:txBody>
          <a:bodyPr wrap="square">
            <a:spAutoFit/>
          </a:bodyPr>
          <a:lstStyle/>
          <a:p>
            <a:pPr marL="0" lvl="2">
              <a:spcBef>
                <a:spcPts val="300"/>
              </a:spcBef>
              <a:spcAft>
                <a:spcPts val="300"/>
              </a:spcAft>
              <a:tabLst>
                <a:tab pos="633413" algn="l"/>
              </a:tabLst>
            </a:pPr>
            <a:r>
              <a:rPr lang="en-US" sz="2000" b="1" dirty="0"/>
              <a:t>1960s</a:t>
            </a:r>
            <a:endParaRPr lang="en-US" dirty="0"/>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4"/>
          <a:stretch>
            <a:fillRect/>
          </a:stretch>
        </p:blipFill>
        <p:spPr>
          <a:xfrm>
            <a:off x="10084441" y="6060570"/>
            <a:ext cx="1961933" cy="413238"/>
          </a:xfrm>
          <a:prstGeom prst="rect">
            <a:avLst/>
          </a:prstGeom>
        </p:spPr>
      </p:pic>
      <p:sp>
        <p:nvSpPr>
          <p:cNvPr id="17" name="Title 1">
            <a:extLst>
              <a:ext uri="{FF2B5EF4-FFF2-40B4-BE49-F238E27FC236}">
                <a16:creationId xmlns:a16="http://schemas.microsoft.com/office/drawing/2014/main" id="{803F1E1C-63B5-90EC-2CDA-B3062D01F596}"/>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History</a:t>
            </a:r>
          </a:p>
        </p:txBody>
      </p:sp>
      <p:pic>
        <p:nvPicPr>
          <p:cNvPr id="2" name="Picture 1">
            <a:extLst>
              <a:ext uri="{FF2B5EF4-FFF2-40B4-BE49-F238E27FC236}">
                <a16:creationId xmlns:a16="http://schemas.microsoft.com/office/drawing/2014/main" id="{7C6BC742-4078-C06A-8C5C-67D120BAC263}"/>
              </a:ext>
            </a:extLst>
          </p:cNvPr>
          <p:cNvPicPr>
            <a:picLocks noChangeAspect="1"/>
          </p:cNvPicPr>
          <p:nvPr/>
        </p:nvPicPr>
        <p:blipFill>
          <a:blip r:embed="rId5"/>
          <a:stretch>
            <a:fillRect/>
          </a:stretch>
        </p:blipFill>
        <p:spPr>
          <a:xfrm>
            <a:off x="6143499" y="1311188"/>
            <a:ext cx="6027061" cy="4706062"/>
          </a:xfrm>
          <a:prstGeom prst="rect">
            <a:avLst/>
          </a:prstGeom>
        </p:spPr>
      </p:pic>
    </p:spTree>
    <p:extLst>
      <p:ext uri="{BB962C8B-B14F-4D97-AF65-F5344CB8AC3E}">
        <p14:creationId xmlns:p14="http://schemas.microsoft.com/office/powerpoint/2010/main" val="31819603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Aptos" panose="02110004020202020204"/>
              </a:rPr>
              <a:t>                                                                                                                    </a:t>
            </a:r>
            <a:r>
              <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rPr>
              <a:t>State Park</a:t>
            </a:r>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itle 1">
            <a:extLst>
              <a:ext uri="{FF2B5EF4-FFF2-40B4-BE49-F238E27FC236}">
                <a16:creationId xmlns:a16="http://schemas.microsoft.com/office/drawing/2014/main" id="{0F59BC4F-547D-63AA-77CB-D39AE438890D}"/>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prstClr val="white"/>
                </a:solidFill>
                <a:effectLst>
                  <a:outerShdw blurRad="38100" dist="38100" dir="2700000" algn="tl">
                    <a:srgbClr val="000000">
                      <a:alpha val="43137"/>
                    </a:srgbClr>
                  </a:outerShdw>
                </a:effectLst>
                <a:latin typeface="Aptos Display" panose="02110004020202020204"/>
              </a:rPr>
              <a:t>History</a:t>
            </a:r>
            <a:endPar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Display" panose="02110004020202020204"/>
              <a:ea typeface="+mj-ea"/>
              <a:cs typeface="+mj-cs"/>
            </a:endParaRPr>
          </a:p>
        </p:txBody>
      </p:sp>
      <p:pic>
        <p:nvPicPr>
          <p:cNvPr id="12" name="Picture 11">
            <a:extLst>
              <a:ext uri="{FF2B5EF4-FFF2-40B4-BE49-F238E27FC236}">
                <a16:creationId xmlns:a16="http://schemas.microsoft.com/office/drawing/2014/main" id="{A5BDE78A-64AE-CC9B-D992-033909E137B2}"/>
              </a:ext>
            </a:extLst>
          </p:cNvPr>
          <p:cNvPicPr>
            <a:picLocks noChangeAspect="1"/>
          </p:cNvPicPr>
          <p:nvPr/>
        </p:nvPicPr>
        <p:blipFill rotWithShape="1">
          <a:blip r:embed="rId2"/>
          <a:srcRect l="62" r="9082"/>
          <a:stretch/>
        </p:blipFill>
        <p:spPr>
          <a:xfrm>
            <a:off x="7113864" y="1352364"/>
            <a:ext cx="4915711" cy="5040048"/>
          </a:xfrm>
          <a:prstGeom prst="rect">
            <a:avLst/>
          </a:prstGeom>
        </p:spPr>
      </p:pic>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ATLANTIC OCEAN</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5"/>
          <a:stretch>
            <a:fillRect/>
          </a:stretch>
        </p:blipFill>
        <p:spPr>
          <a:xfrm>
            <a:off x="10084441" y="6060570"/>
            <a:ext cx="1961933" cy="413238"/>
          </a:xfrm>
          <a:prstGeom prst="rect">
            <a:avLst/>
          </a:prstGeom>
        </p:spPr>
      </p:pic>
      <p:sp>
        <p:nvSpPr>
          <p:cNvPr id="17" name="Text Placeholder 11">
            <a:extLst>
              <a:ext uri="{FF2B5EF4-FFF2-40B4-BE49-F238E27FC236}">
                <a16:creationId xmlns:a16="http://schemas.microsoft.com/office/drawing/2014/main" id="{472EF3AF-3986-B93F-6368-0A2529B9A79C}"/>
              </a:ext>
            </a:extLst>
          </p:cNvPr>
          <p:cNvSpPr txBox="1">
            <a:spLocks/>
          </p:cNvSpPr>
          <p:nvPr/>
        </p:nvSpPr>
        <p:spPr>
          <a:xfrm>
            <a:off x="287841" y="1452171"/>
            <a:ext cx="6448519" cy="4909881"/>
          </a:xfrm>
          <a:prstGeom prst="rect">
            <a:avLst/>
          </a:prstGeom>
        </p:spPr>
        <p:txBody>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85750" marR="0" lvl="0" indent="-285750" algn="l" defTabSz="685800" rtl="0" eaLnBrk="1" fontAlgn="auto" latinLnBrk="0" hangingPunct="1">
              <a:lnSpc>
                <a:spcPct val="100000"/>
              </a:lnSpc>
              <a:spcBef>
                <a:spcPts val="600"/>
              </a:spcBef>
              <a:spcAft>
                <a:spcPts val="60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Gadugi" panose="020B0502040204020203" pitchFamily="34" charset="0"/>
                <a:cs typeface="+mn-cs"/>
              </a:rPr>
              <a:t>State of Florida, FDEP Division of State Lands,   acquired land surrounding the inlet and in 1971 </a:t>
            </a:r>
            <a:r>
              <a:rPr kumimoji="0" lang="en-US" sz="2800" b="1" i="0" u="none" strike="noStrike" kern="1200" cap="none" spc="0" normalizeH="0" baseline="0" noProof="0" dirty="0">
                <a:ln>
                  <a:noFill/>
                </a:ln>
                <a:solidFill>
                  <a:prstClr val="black"/>
                </a:solidFill>
                <a:effectLst/>
                <a:uLnTx/>
                <a:uFillTx/>
                <a:latin typeface="Aptos" panose="02110004020202020204"/>
                <a:ea typeface="Gadugi" panose="020B0502040204020203" pitchFamily="34" charset="0"/>
                <a:cs typeface="+mn-cs"/>
              </a:rPr>
              <a:t>Sebastian Inlet State Park </a:t>
            </a:r>
            <a:r>
              <a:rPr lang="en-US" sz="2800" dirty="0" err="1">
                <a:solidFill>
                  <a:prstClr val="black"/>
                </a:solidFill>
                <a:latin typeface="Aptos" panose="02110004020202020204"/>
                <a:ea typeface="Gadugi" panose="020B0502040204020203" pitchFamily="34" charset="0"/>
              </a:rPr>
              <a:t>wa</a:t>
            </a:r>
            <a:r>
              <a:rPr kumimoji="0" lang="en-US" sz="2800" b="0" i="0" u="none" strike="noStrike" kern="1200" cap="none" spc="0" normalizeH="0" baseline="0" noProof="0" dirty="0">
                <a:ln>
                  <a:noFill/>
                </a:ln>
                <a:solidFill>
                  <a:prstClr val="black"/>
                </a:solidFill>
                <a:effectLst/>
                <a:uLnTx/>
                <a:uFillTx/>
                <a:latin typeface="Aptos" panose="02110004020202020204"/>
                <a:ea typeface="Gadugi" panose="020B0502040204020203" pitchFamily="34" charset="0"/>
                <a:cs typeface="+mn-cs"/>
              </a:rPr>
              <a:t>s established</a:t>
            </a:r>
          </a:p>
          <a:p>
            <a:pPr marL="285750" marR="0" lvl="0" indent="-285750" algn="l" defTabSz="685800" rtl="0" eaLnBrk="1" fontAlgn="auto" latinLnBrk="0" hangingPunct="1">
              <a:lnSpc>
                <a:spcPct val="100000"/>
              </a:lnSpc>
              <a:spcBef>
                <a:spcPts val="600"/>
              </a:spcBef>
              <a:spcAft>
                <a:spcPts val="60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Gadugi" panose="020B0502040204020203" pitchFamily="34" charset="0"/>
                <a:cs typeface="+mn-cs"/>
              </a:rPr>
              <a:t>The Sebastian Inlet State Park has grown to 971 acres</a:t>
            </a:r>
          </a:p>
        </p:txBody>
      </p:sp>
    </p:spTree>
    <p:extLst>
      <p:ext uri="{BB962C8B-B14F-4D97-AF65-F5344CB8AC3E}">
        <p14:creationId xmlns:p14="http://schemas.microsoft.com/office/powerpoint/2010/main" val="6799242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52E327E-6251-F803-AAC8-EBDFF7FAD294}"/>
              </a:ext>
            </a:extLst>
          </p:cNvPr>
          <p:cNvPicPr>
            <a:picLocks noChangeAspect="1"/>
          </p:cNvPicPr>
          <p:nvPr/>
        </p:nvPicPr>
        <p:blipFill>
          <a:blip r:embed="rId3"/>
          <a:stretch>
            <a:fillRect/>
          </a:stretch>
        </p:blipFill>
        <p:spPr>
          <a:xfrm>
            <a:off x="145626" y="3193086"/>
            <a:ext cx="11845433" cy="3253060"/>
          </a:xfrm>
          <a:prstGeom prst="rect">
            <a:avLst/>
          </a:prstGeom>
        </p:spPr>
      </p:pic>
      <p:sp>
        <p:nvSpPr>
          <p:cNvPr id="4" name="Text Placeholder 3">
            <a:extLst>
              <a:ext uri="{FF2B5EF4-FFF2-40B4-BE49-F238E27FC236}">
                <a16:creationId xmlns:a16="http://schemas.microsoft.com/office/drawing/2014/main" id="{508CC575-26F1-5F81-A0F5-33A5DF63D9AD}"/>
              </a:ext>
            </a:extLst>
          </p:cNvPr>
          <p:cNvSpPr txBox="1">
            <a:spLocks/>
          </p:cNvSpPr>
          <p:nvPr/>
        </p:nvSpPr>
        <p:spPr>
          <a:xfrm>
            <a:off x="666791" y="868679"/>
            <a:ext cx="4876797" cy="1114425"/>
          </a:xfrm>
          <a:prstGeom prst="rect">
            <a:avLst/>
          </a:prstGeom>
        </p:spPr>
        <p:txBody>
          <a:bodyPr vert="horz" lIns="0" tIns="0" rIns="0" bIns="0" rtlCol="0" anchor="ctr"/>
          <a:lstStyle>
            <a:defPPr>
              <a:defRPr lang="en-US"/>
            </a:defPPr>
            <a:lvl1pPr marL="0" algn="r" defTabSz="914400" rtl="0" eaLnBrk="1" latinLnBrk="0" hangingPunct="1">
              <a:defRPr sz="900" kern="1200">
                <a:solidFill>
                  <a:srgbClr val="2222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 name="Text Placeholder 5">
            <a:extLst>
              <a:ext uri="{FF2B5EF4-FFF2-40B4-BE49-F238E27FC236}">
                <a16:creationId xmlns:a16="http://schemas.microsoft.com/office/drawing/2014/main" id="{3D2A6079-644D-B515-6C54-64EDEB63E41E}"/>
              </a:ext>
            </a:extLst>
          </p:cNvPr>
          <p:cNvSpPr txBox="1">
            <a:spLocks/>
          </p:cNvSpPr>
          <p:nvPr/>
        </p:nvSpPr>
        <p:spPr>
          <a:xfrm>
            <a:off x="428508" y="1307940"/>
            <a:ext cx="11590207" cy="1849094"/>
          </a:xfrm>
          <a:prstGeom prst="rect">
            <a:avLst/>
          </a:prstGeom>
        </p:spPr>
        <p:txBody>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85750" indent="-285750">
              <a:spcBef>
                <a:spcPts val="600"/>
              </a:spcBef>
              <a:spcAft>
                <a:spcPts val="600"/>
              </a:spcAft>
              <a:buFont typeface="Arial" panose="020B0604020202020204" pitchFamily="34" charset="0"/>
              <a:buChar char="•"/>
            </a:pPr>
            <a:r>
              <a:rPr lang="en-US" sz="2000" dirty="0">
                <a:cs typeface="Times New Roman" panose="02020603050405020304" pitchFamily="18" charset="0"/>
              </a:rPr>
              <a:t>The Sebastian Inlet District (SID) owns the land (fee simple title) under the bridge </a:t>
            </a:r>
          </a:p>
          <a:p>
            <a:pPr marL="285750" indent="-285750">
              <a:spcBef>
                <a:spcPts val="600"/>
              </a:spcBef>
              <a:spcAft>
                <a:spcPts val="600"/>
              </a:spcAft>
              <a:buFont typeface="Arial" panose="020B0604020202020204" pitchFamily="34" charset="0"/>
              <a:buChar char="•"/>
            </a:pPr>
            <a:r>
              <a:rPr lang="en-US" sz="2000" dirty="0">
                <a:cs typeface="Times New Roman" panose="02020603050405020304" pitchFamily="18" charset="0"/>
              </a:rPr>
              <a:t>SID granted an easement to the Florida State Roads Department through a July 22, 1963 agreement</a:t>
            </a:r>
          </a:p>
          <a:p>
            <a:pPr marL="285750" indent="-285750">
              <a:spcBef>
                <a:spcPts val="400"/>
              </a:spcBef>
              <a:spcAft>
                <a:spcPts val="400"/>
              </a:spcAft>
              <a:buFont typeface="Arial" panose="020B0604020202020204" pitchFamily="34" charset="0"/>
              <a:buChar char="•"/>
            </a:pPr>
            <a:r>
              <a:rPr lang="en-US" sz="2000" dirty="0">
                <a:cs typeface="Times New Roman" panose="02020603050405020304" pitchFamily="18" charset="0"/>
              </a:rPr>
              <a:t>ROW Widths:</a:t>
            </a:r>
          </a:p>
          <a:p>
            <a:endParaRPr lang="en-US" sz="1400" dirty="0">
              <a:latin typeface="+mj-lt"/>
            </a:endParaRPr>
          </a:p>
        </p:txBody>
      </p:sp>
      <p:sp>
        <p:nvSpPr>
          <p:cNvPr id="10" name="Rectangle 9">
            <a:extLst>
              <a:ext uri="{FF2B5EF4-FFF2-40B4-BE49-F238E27FC236}">
                <a16:creationId xmlns:a16="http://schemas.microsoft.com/office/drawing/2014/main" id="{F33FE635-853B-625B-9A5A-CA990B566790}"/>
              </a:ext>
            </a:extLst>
          </p:cNvPr>
          <p:cNvSpPr/>
          <p:nvPr/>
        </p:nvSpPr>
        <p:spPr>
          <a:xfrm>
            <a:off x="10259028" y="3157034"/>
            <a:ext cx="1701965" cy="400110"/>
          </a:xfrm>
          <a:prstGeom prst="rect">
            <a:avLst/>
          </a:prstGeom>
          <a:noFill/>
        </p:spPr>
        <p:txBody>
          <a:bodyPr wrap="square">
            <a:spAutoFit/>
          </a:bodyPr>
          <a:lstStyle/>
          <a:p>
            <a:pPr marL="0" lvl="2" algn="ctr">
              <a:spcBef>
                <a:spcPts val="300"/>
              </a:spcBef>
              <a:spcAft>
                <a:spcPts val="300"/>
              </a:spcAft>
            </a:pPr>
            <a:r>
              <a:rPr lang="en-US" sz="2000" b="1" dirty="0"/>
              <a:t>1963 Survey</a:t>
            </a:r>
          </a:p>
        </p:txBody>
      </p:sp>
      <p:sp>
        <p:nvSpPr>
          <p:cNvPr id="11" name="Text Placeholder 3">
            <a:extLst>
              <a:ext uri="{FF2B5EF4-FFF2-40B4-BE49-F238E27FC236}">
                <a16:creationId xmlns:a16="http://schemas.microsoft.com/office/drawing/2014/main" id="{0F573B79-F37C-91E6-5A7C-1D506DD6854F}"/>
              </a:ext>
            </a:extLst>
          </p:cNvPr>
          <p:cNvSpPr txBox="1">
            <a:spLocks/>
          </p:cNvSpPr>
          <p:nvPr/>
        </p:nvSpPr>
        <p:spPr>
          <a:xfrm>
            <a:off x="8873541" y="533434"/>
            <a:ext cx="3172833" cy="472808"/>
          </a:xfrm>
          <a:prstGeom prst="rect">
            <a:avLst/>
          </a:prstGeom>
        </p:spPr>
        <p:txBody>
          <a:bodyPr vert="horz" lIns="0" tIns="0" rIns="0" bIns="0" rtlCol="0">
            <a:noAutofit/>
          </a:bodyPr>
          <a:lstStyle>
            <a:lvl1pPr marL="0" indent="0" algn="l" defTabSz="685800" rtl="0" eaLnBrk="1" latinLnBrk="0" hangingPunct="1">
              <a:spcBef>
                <a:spcPts val="0"/>
              </a:spcBef>
              <a:buFontTx/>
              <a:buNone/>
              <a:defRPr sz="36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3000" dirty="0">
                <a:solidFill>
                  <a:schemeClr val="bg1"/>
                </a:solidFill>
                <a:ea typeface="+mj-ea"/>
                <a:cs typeface="+mj-cs"/>
              </a:rPr>
              <a:t>FDOT Right-of-Way</a:t>
            </a:r>
          </a:p>
        </p:txBody>
      </p:sp>
      <p:sp>
        <p:nvSpPr>
          <p:cNvPr id="12" name="TextBox 11">
            <a:extLst>
              <a:ext uri="{FF2B5EF4-FFF2-40B4-BE49-F238E27FC236}">
                <a16:creationId xmlns:a16="http://schemas.microsoft.com/office/drawing/2014/main" id="{4FA334DF-2BF9-1620-186D-B85FB97F4612}"/>
              </a:ext>
            </a:extLst>
          </p:cNvPr>
          <p:cNvSpPr txBox="1"/>
          <p:nvPr/>
        </p:nvSpPr>
        <p:spPr>
          <a:xfrm>
            <a:off x="1907805" y="2368295"/>
            <a:ext cx="6157730" cy="810478"/>
          </a:xfrm>
          <a:prstGeom prst="rect">
            <a:avLst/>
          </a:prstGeom>
          <a:noFill/>
        </p:spPr>
        <p:txBody>
          <a:bodyPr wrap="square">
            <a:spAutoFit/>
          </a:bodyPr>
          <a:lstStyle/>
          <a:p>
            <a:pPr marL="842963" lvl="1" indent="-285750">
              <a:spcBef>
                <a:spcPts val="400"/>
              </a:spcBef>
              <a:spcAft>
                <a:spcPts val="400"/>
              </a:spcAft>
            </a:pPr>
            <a:r>
              <a:rPr lang="en-US" sz="2000" dirty="0">
                <a:cs typeface="Times New Roman" panose="02020603050405020304" pitchFamily="18" charset="0"/>
              </a:rPr>
              <a:t>Bridge 240-feet wide</a:t>
            </a:r>
          </a:p>
          <a:p>
            <a:pPr marL="842963" lvl="1" indent="-285750">
              <a:spcBef>
                <a:spcPts val="400"/>
              </a:spcBef>
              <a:spcAft>
                <a:spcPts val="400"/>
              </a:spcAft>
            </a:pPr>
            <a:r>
              <a:rPr lang="en-US" sz="2000" dirty="0">
                <a:cs typeface="Times New Roman" panose="02020603050405020304" pitchFamily="18" charset="0"/>
              </a:rPr>
              <a:t>SR A1A 100-feet wide</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4"/>
          <a:stretch>
            <a:fillRect/>
          </a:stretch>
        </p:blipFill>
        <p:spPr>
          <a:xfrm>
            <a:off x="10084441" y="6060570"/>
            <a:ext cx="1961933" cy="413238"/>
          </a:xfrm>
          <a:prstGeom prst="rect">
            <a:avLst/>
          </a:prstGeom>
        </p:spPr>
      </p:pic>
      <p:sp>
        <p:nvSpPr>
          <p:cNvPr id="16" name="Title 1">
            <a:extLst>
              <a:ext uri="{FF2B5EF4-FFF2-40B4-BE49-F238E27FC236}">
                <a16:creationId xmlns:a16="http://schemas.microsoft.com/office/drawing/2014/main" id="{F7F4EC1D-C37E-E2EA-ACEB-C67B1CF1860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History</a:t>
            </a:r>
          </a:p>
        </p:txBody>
      </p:sp>
    </p:spTree>
    <p:extLst>
      <p:ext uri="{BB962C8B-B14F-4D97-AF65-F5344CB8AC3E}">
        <p14:creationId xmlns:p14="http://schemas.microsoft.com/office/powerpoint/2010/main" val="39201293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F59BC4F-547D-63AA-77CB-D39AE438890D}"/>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It all Started with a Safety Study………</a:t>
            </a:r>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5"/>
          <a:stretch>
            <a:fillRect/>
          </a:stretch>
        </p:blipFill>
        <p:spPr>
          <a:xfrm>
            <a:off x="10084441" y="6060570"/>
            <a:ext cx="1961933" cy="413238"/>
          </a:xfrm>
          <a:prstGeom prst="rect">
            <a:avLst/>
          </a:prstGeom>
        </p:spPr>
      </p:pic>
      <p:sp>
        <p:nvSpPr>
          <p:cNvPr id="2" name="Text Placeholder 6">
            <a:extLst>
              <a:ext uri="{FF2B5EF4-FFF2-40B4-BE49-F238E27FC236}">
                <a16:creationId xmlns:a16="http://schemas.microsoft.com/office/drawing/2014/main" id="{8477B6D5-7930-3BC4-1575-E7157B40567B}"/>
              </a:ext>
            </a:extLst>
          </p:cNvPr>
          <p:cNvSpPr txBox="1">
            <a:spLocks/>
          </p:cNvSpPr>
          <p:nvPr/>
        </p:nvSpPr>
        <p:spPr>
          <a:xfrm>
            <a:off x="5514500" y="1352363"/>
            <a:ext cx="5149735" cy="50166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2800" dirty="0"/>
          </a:p>
        </p:txBody>
      </p:sp>
      <p:sp>
        <p:nvSpPr>
          <p:cNvPr id="3" name="Text Placeholder 9">
            <a:extLst>
              <a:ext uri="{FF2B5EF4-FFF2-40B4-BE49-F238E27FC236}">
                <a16:creationId xmlns:a16="http://schemas.microsoft.com/office/drawing/2014/main" id="{DDCF54D5-9FB8-4EDB-7148-2A02F299C19D}"/>
              </a:ext>
            </a:extLst>
          </p:cNvPr>
          <p:cNvSpPr txBox="1">
            <a:spLocks/>
          </p:cNvSpPr>
          <p:nvPr/>
        </p:nvSpPr>
        <p:spPr>
          <a:xfrm>
            <a:off x="5378915" y="1937267"/>
            <a:ext cx="6747544" cy="12578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39925" lvl="4" indent="0">
              <a:spcBef>
                <a:spcPts val="600"/>
              </a:spcBef>
              <a:spcAft>
                <a:spcPts val="600"/>
              </a:spcAft>
              <a:buNone/>
            </a:pPr>
            <a:endParaRPr lang="en-US" sz="1800" dirty="0">
              <a:latin typeface="Arial" panose="020B0604020202020204" pitchFamily="34" charset="0"/>
              <a:ea typeface="Gadugi" panose="020B0502040204020203" pitchFamily="34" charset="0"/>
              <a:cs typeface="Arial" panose="020B0604020202020204" pitchFamily="34" charset="0"/>
            </a:endParaRPr>
          </a:p>
        </p:txBody>
      </p:sp>
      <p:sp>
        <p:nvSpPr>
          <p:cNvPr id="6" name="Text Placeholder 6">
            <a:extLst>
              <a:ext uri="{FF2B5EF4-FFF2-40B4-BE49-F238E27FC236}">
                <a16:creationId xmlns:a16="http://schemas.microsoft.com/office/drawing/2014/main" id="{91481A8F-8FC6-45FF-6A7F-88A275AD40E0}"/>
              </a:ext>
            </a:extLst>
          </p:cNvPr>
          <p:cNvSpPr txBox="1">
            <a:spLocks/>
          </p:cNvSpPr>
          <p:nvPr/>
        </p:nvSpPr>
        <p:spPr>
          <a:xfrm>
            <a:off x="5665327" y="3248254"/>
            <a:ext cx="5149735" cy="554984"/>
          </a:xfrm>
          <a:prstGeom prst="rect">
            <a:avLst/>
          </a:prstGeom>
        </p:spPr>
        <p:txBody>
          <a:bodyPr vert="horz" lIns="0" tIns="0" rIns="0" bIns="0" rtlCol="0">
            <a:noAutofit/>
          </a:bodyPr>
          <a:lstStyle>
            <a:lvl1pPr marL="0" indent="0" algn="l" defTabSz="685800" rtl="0" eaLnBrk="1" latinLnBrk="0" hangingPunct="1">
              <a:spcBef>
                <a:spcPts val="0"/>
              </a:spcBef>
              <a:buFontTx/>
              <a:buNone/>
              <a:defRPr sz="36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2800" dirty="0"/>
              <a:t> </a:t>
            </a:r>
          </a:p>
        </p:txBody>
      </p:sp>
      <p:sp>
        <p:nvSpPr>
          <p:cNvPr id="10" name="Text Placeholder 9">
            <a:extLst>
              <a:ext uri="{FF2B5EF4-FFF2-40B4-BE49-F238E27FC236}">
                <a16:creationId xmlns:a16="http://schemas.microsoft.com/office/drawing/2014/main" id="{AFBD1055-FCB8-6162-BE70-1252BC92159A}"/>
              </a:ext>
            </a:extLst>
          </p:cNvPr>
          <p:cNvSpPr txBox="1">
            <a:spLocks/>
          </p:cNvSpPr>
          <p:nvPr/>
        </p:nvSpPr>
        <p:spPr>
          <a:xfrm>
            <a:off x="5514500" y="3738948"/>
            <a:ext cx="6476375" cy="2502462"/>
          </a:xfrm>
          <a:prstGeom prst="rect">
            <a:avLst/>
          </a:prstGeom>
        </p:spPr>
        <p:txBody>
          <a:bodyPr vert="horz" lIns="0" tIns="0" rIns="0" bIns="0" rtlCol="0">
            <a:noAutofit/>
          </a:bodyPr>
          <a:lstStyle>
            <a:lvl1pPr marL="0" indent="0" algn="l" defTabSz="685800" rtl="0" eaLnBrk="1" latinLnBrk="0" hangingPunct="1">
              <a:spcBef>
                <a:spcPct val="20000"/>
              </a:spcBef>
              <a:buFont typeface="Arial" panose="020B0604020202020204" pitchFamily="34" charset="0"/>
              <a:buNone/>
              <a:defRPr sz="24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111125">
              <a:spcBef>
                <a:spcPts val="600"/>
              </a:spcBef>
              <a:spcAft>
                <a:spcPts val="600"/>
              </a:spcAft>
            </a:pPr>
            <a:endParaRPr lang="en-US" sz="1800" dirty="0">
              <a:ea typeface="Gadugi" panose="020B0502040204020203" pitchFamily="34" charset="0"/>
            </a:endParaRPr>
          </a:p>
        </p:txBody>
      </p:sp>
      <p:sp>
        <p:nvSpPr>
          <p:cNvPr id="17" name="Text Placeholder 8">
            <a:extLst>
              <a:ext uri="{FF2B5EF4-FFF2-40B4-BE49-F238E27FC236}">
                <a16:creationId xmlns:a16="http://schemas.microsoft.com/office/drawing/2014/main" id="{A48980A5-C21B-A182-02C8-7FA5683C6304}"/>
              </a:ext>
            </a:extLst>
          </p:cNvPr>
          <p:cNvSpPr txBox="1">
            <a:spLocks noGrp="1" noRot="1" noMove="1" noResize="1" noEditPoints="1" noAdjustHandles="1" noChangeArrowheads="1" noChangeShapeType="1"/>
          </p:cNvSpPr>
          <p:nvPr/>
        </p:nvSpPr>
        <p:spPr>
          <a:xfrm>
            <a:off x="388075" y="3477201"/>
            <a:ext cx="4809541" cy="2783645"/>
          </a:xfrm>
          <a:prstGeom prst="rect">
            <a:avLst/>
          </a:prstGeom>
          <a:noFill/>
          <a:ln>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pic>
        <p:nvPicPr>
          <p:cNvPr id="18" name="Picture 17" descr="Icon&#10;&#10;Description automatically generated">
            <a:extLst>
              <a:ext uri="{FF2B5EF4-FFF2-40B4-BE49-F238E27FC236}">
                <a16:creationId xmlns:a16="http://schemas.microsoft.com/office/drawing/2014/main" id="{F3DA51A1-5470-3490-9487-BC87F2219569}"/>
              </a:ext>
            </a:extLst>
          </p:cNvPr>
          <p:cNvPicPr>
            <a:picLocks noGrp="1" noRot="1" noChangeAspect="1" noMove="1" noResize="1" noEditPoints="1" noAdjustHandles="1" noChangeArrowheads="1" noChangeShapeType="1" noCrop="1"/>
          </p:cNvPicPr>
          <p:nvPr/>
        </p:nvPicPr>
        <p:blipFill rotWithShape="1">
          <a:blip r:embed="rId6" cstate="print">
            <a:duotone>
              <a:srgbClr val="007DA3">
                <a:shade val="45000"/>
                <a:satMod val="135000"/>
              </a:srgbClr>
              <a:prstClr val="white"/>
            </a:duotone>
            <a:extLst>
              <a:ext uri="{28A0092B-C50C-407E-A947-70E740481C1C}">
                <a14:useLocalDpi xmlns:a14="http://schemas.microsoft.com/office/drawing/2010/main" val="0"/>
              </a:ext>
            </a:extLst>
          </a:blip>
          <a:srcRect l="8768" t="8967" r="58656" b="59456"/>
          <a:stretch/>
        </p:blipFill>
        <p:spPr>
          <a:xfrm>
            <a:off x="2925065" y="4132373"/>
            <a:ext cx="1199965" cy="1163163"/>
          </a:xfrm>
          <a:prstGeom prst="rect">
            <a:avLst/>
          </a:prstGeom>
        </p:spPr>
      </p:pic>
      <p:pic>
        <p:nvPicPr>
          <p:cNvPr id="19" name="Picture 18" descr="Icon&#10;&#10;Description automatically generated">
            <a:extLst>
              <a:ext uri="{FF2B5EF4-FFF2-40B4-BE49-F238E27FC236}">
                <a16:creationId xmlns:a16="http://schemas.microsoft.com/office/drawing/2014/main" id="{3A3A7811-EA18-63F3-7E39-87447056963B}"/>
              </a:ext>
            </a:extLst>
          </p:cNvPr>
          <p:cNvPicPr>
            <a:picLocks noGrp="1" noRot="1" noChangeAspect="1" noMove="1" noResize="1" noEditPoints="1" noAdjustHandles="1" noChangeArrowheads="1" noChangeShapeType="1" noCrop="1"/>
          </p:cNvPicPr>
          <p:nvPr/>
        </p:nvPicPr>
        <p:blipFill rotWithShape="1">
          <a:blip r:embed="rId7" cstate="print">
            <a:duotone>
              <a:srgbClr val="007DA3">
                <a:shade val="45000"/>
                <a:satMod val="135000"/>
              </a:srgbClr>
              <a:prstClr val="white"/>
            </a:duotone>
            <a:extLst>
              <a:ext uri="{28A0092B-C50C-407E-A947-70E740481C1C}">
                <a14:useLocalDpi xmlns:a14="http://schemas.microsoft.com/office/drawing/2010/main" val="0"/>
              </a:ext>
            </a:extLst>
          </a:blip>
          <a:srcRect l="58802" t="9058" r="8621" b="59567"/>
          <a:stretch/>
        </p:blipFill>
        <p:spPr>
          <a:xfrm>
            <a:off x="985091" y="4142106"/>
            <a:ext cx="1199965" cy="1155706"/>
          </a:xfrm>
          <a:prstGeom prst="rect">
            <a:avLst/>
          </a:prstGeom>
        </p:spPr>
      </p:pic>
      <p:sp>
        <p:nvSpPr>
          <p:cNvPr id="20" name="Text Placeholder 6">
            <a:extLst>
              <a:ext uri="{FF2B5EF4-FFF2-40B4-BE49-F238E27FC236}">
                <a16:creationId xmlns:a16="http://schemas.microsoft.com/office/drawing/2014/main" id="{8162548C-9B04-3217-C4A5-DBC0764B61D9}"/>
              </a:ext>
            </a:extLst>
          </p:cNvPr>
          <p:cNvSpPr txBox="1">
            <a:spLocks noGrp="1" noRot="1" noMove="1" noResize="1" noEditPoints="1" noAdjustHandles="1" noChangeArrowheads="1" noChangeShapeType="1"/>
          </p:cNvSpPr>
          <p:nvPr/>
        </p:nvSpPr>
        <p:spPr>
          <a:xfrm>
            <a:off x="220872" y="3642390"/>
            <a:ext cx="4562133" cy="501669"/>
          </a:xfrm>
          <a:prstGeom prst="rect">
            <a:avLst/>
          </a:prstGeom>
        </p:spPr>
        <p:txBody>
          <a:bodyPr vert="horz" lIns="0" tIns="0" rIns="0" bIns="0" rtlCol="0">
            <a:noAutofit/>
          </a:bodyPr>
          <a:lstStyle>
            <a:lvl1pPr marL="0" indent="0" algn="l" defTabSz="685800" rtl="0" eaLnBrk="1" latinLnBrk="0" hangingPunct="1">
              <a:spcBef>
                <a:spcPts val="0"/>
              </a:spcBef>
              <a:buFontTx/>
              <a:buNone/>
              <a:defRPr sz="36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r>
              <a:rPr lang="en-US" sz="2000" dirty="0"/>
              <a:t>2019 Bicycle/Pedestrian Data Counts</a:t>
            </a:r>
            <a:br>
              <a:rPr lang="en-US" sz="2000" dirty="0"/>
            </a:br>
            <a:r>
              <a:rPr lang="en-US" sz="1400" b="0" dirty="0"/>
              <a:t>Dec 12 – Dec 15 6:00 AM to 6:00 PM</a:t>
            </a:r>
            <a:endParaRPr lang="en-US" sz="1400" dirty="0"/>
          </a:p>
        </p:txBody>
      </p:sp>
      <p:sp>
        <p:nvSpPr>
          <p:cNvPr id="21" name="TextBox 20">
            <a:extLst>
              <a:ext uri="{FF2B5EF4-FFF2-40B4-BE49-F238E27FC236}">
                <a16:creationId xmlns:a16="http://schemas.microsoft.com/office/drawing/2014/main" id="{079FB38C-559C-97E5-439F-6ACBDC10A617}"/>
              </a:ext>
            </a:extLst>
          </p:cNvPr>
          <p:cNvSpPr txBox="1">
            <a:spLocks noGrp="1" noRot="1" noMove="1" noResize="1" noEditPoints="1" noAdjustHandles="1" noChangeArrowheads="1" noChangeShapeType="1"/>
          </p:cNvSpPr>
          <p:nvPr/>
        </p:nvSpPr>
        <p:spPr>
          <a:xfrm>
            <a:off x="388075" y="5311581"/>
            <a:ext cx="2393996" cy="369332"/>
          </a:xfrm>
          <a:prstGeom prst="rect">
            <a:avLst/>
          </a:prstGeom>
          <a:noFill/>
        </p:spPr>
        <p:txBody>
          <a:bodyPr wrap="square" rtlCol="0">
            <a:spAutoFit/>
          </a:bodyPr>
          <a:lstStyle/>
          <a:p>
            <a:pPr algn="ctr"/>
            <a:r>
              <a:rPr lang="en-US" b="1" dirty="0">
                <a:solidFill>
                  <a:srgbClr val="005E7A"/>
                </a:solidFill>
              </a:rPr>
              <a:t>231 Bicyclists</a:t>
            </a:r>
          </a:p>
        </p:txBody>
      </p:sp>
      <p:sp>
        <p:nvSpPr>
          <p:cNvPr id="22" name="TextBox 21">
            <a:extLst>
              <a:ext uri="{FF2B5EF4-FFF2-40B4-BE49-F238E27FC236}">
                <a16:creationId xmlns:a16="http://schemas.microsoft.com/office/drawing/2014/main" id="{41EBF782-EFAA-C0A3-A52D-A387337F7E56}"/>
              </a:ext>
            </a:extLst>
          </p:cNvPr>
          <p:cNvSpPr txBox="1">
            <a:spLocks noGrp="1" noRot="1" noMove="1" noResize="1" noEditPoints="1" noAdjustHandles="1" noChangeArrowheads="1" noChangeShapeType="1"/>
          </p:cNvSpPr>
          <p:nvPr/>
        </p:nvSpPr>
        <p:spPr>
          <a:xfrm>
            <a:off x="2389009" y="5311456"/>
            <a:ext cx="2393996" cy="369332"/>
          </a:xfrm>
          <a:prstGeom prst="rect">
            <a:avLst/>
          </a:prstGeom>
          <a:noFill/>
        </p:spPr>
        <p:txBody>
          <a:bodyPr wrap="square" rtlCol="0">
            <a:spAutoFit/>
          </a:bodyPr>
          <a:lstStyle/>
          <a:p>
            <a:pPr algn="ctr"/>
            <a:r>
              <a:rPr lang="en-US" b="1">
                <a:solidFill>
                  <a:srgbClr val="005E7A"/>
                </a:solidFill>
              </a:rPr>
              <a:t>5 Pedestrians</a:t>
            </a:r>
          </a:p>
        </p:txBody>
      </p:sp>
      <p:pic>
        <p:nvPicPr>
          <p:cNvPr id="26" name="Picture 25">
            <a:extLst>
              <a:ext uri="{FF2B5EF4-FFF2-40B4-BE49-F238E27FC236}">
                <a16:creationId xmlns:a16="http://schemas.microsoft.com/office/drawing/2014/main" id="{B0C3E266-F7FF-CBF8-20A4-514785C8324C}"/>
              </a:ext>
            </a:extLst>
          </p:cNvPr>
          <p:cNvPicPr>
            <a:picLocks noChangeAspect="1"/>
          </p:cNvPicPr>
          <p:nvPr/>
        </p:nvPicPr>
        <p:blipFill>
          <a:blip r:embed="rId8"/>
          <a:stretch>
            <a:fillRect/>
          </a:stretch>
        </p:blipFill>
        <p:spPr>
          <a:xfrm>
            <a:off x="6525220" y="1275988"/>
            <a:ext cx="5625846" cy="4563230"/>
          </a:xfrm>
          <a:prstGeom prst="rect">
            <a:avLst/>
          </a:prstGeom>
        </p:spPr>
      </p:pic>
      <p:pic>
        <p:nvPicPr>
          <p:cNvPr id="12" name="Picture 11">
            <a:extLst>
              <a:ext uri="{FF2B5EF4-FFF2-40B4-BE49-F238E27FC236}">
                <a16:creationId xmlns:a16="http://schemas.microsoft.com/office/drawing/2014/main" id="{7A23EC5D-B365-DFD9-899D-01D6C254B9BB}"/>
              </a:ext>
            </a:extLst>
          </p:cNvPr>
          <p:cNvPicPr>
            <a:picLocks noChangeAspect="1"/>
          </p:cNvPicPr>
          <p:nvPr/>
        </p:nvPicPr>
        <p:blipFill>
          <a:blip r:embed="rId9"/>
          <a:stretch>
            <a:fillRect/>
          </a:stretch>
        </p:blipFill>
        <p:spPr>
          <a:xfrm>
            <a:off x="6525219" y="1266377"/>
            <a:ext cx="5628989" cy="5170752"/>
          </a:xfrm>
          <a:prstGeom prst="rect">
            <a:avLst/>
          </a:prstGeom>
        </p:spPr>
      </p:pic>
      <p:sp>
        <p:nvSpPr>
          <p:cNvPr id="23" name="TextBox 22">
            <a:extLst>
              <a:ext uri="{FF2B5EF4-FFF2-40B4-BE49-F238E27FC236}">
                <a16:creationId xmlns:a16="http://schemas.microsoft.com/office/drawing/2014/main" id="{D7C64BEA-FC65-BA15-15C3-A7C30AAE427F}"/>
              </a:ext>
            </a:extLst>
          </p:cNvPr>
          <p:cNvSpPr txBox="1">
            <a:spLocks noGrp="1" noRot="1" noMove="1" noResize="1" noEditPoints="1" noAdjustHandles="1" noChangeArrowheads="1" noChangeShapeType="1"/>
          </p:cNvSpPr>
          <p:nvPr/>
        </p:nvSpPr>
        <p:spPr>
          <a:xfrm>
            <a:off x="155405" y="5727261"/>
            <a:ext cx="4809542" cy="584775"/>
          </a:xfrm>
          <a:prstGeom prst="rect">
            <a:avLst/>
          </a:prstGeom>
          <a:noFill/>
        </p:spPr>
        <p:txBody>
          <a:bodyPr wrap="square" lIns="91440" tIns="45720" rIns="91440" bIns="45720" anchor="t">
            <a:spAutoFit/>
          </a:bodyPr>
          <a:lstStyle/>
          <a:p>
            <a:pPr algn="ctr"/>
            <a:r>
              <a:rPr lang="en-US" sz="1600" b="1" i="1" dirty="0">
                <a:solidFill>
                  <a:srgbClr val="ED7000"/>
                </a:solidFill>
                <a:ea typeface="Gadugi"/>
              </a:rPr>
              <a:t>     Currently crossing the bridge despite not having appropriate bicycle and pedestrian facilities</a:t>
            </a:r>
            <a:endParaRPr lang="en-US" sz="1600" b="1" i="1" dirty="0">
              <a:solidFill>
                <a:srgbClr val="ED7000"/>
              </a:solidFill>
              <a:ea typeface="Gadugi"/>
              <a:cs typeface="Arial"/>
            </a:endParaRPr>
          </a:p>
        </p:txBody>
      </p:sp>
    </p:spTree>
    <p:extLst>
      <p:ext uri="{BB962C8B-B14F-4D97-AF65-F5344CB8AC3E}">
        <p14:creationId xmlns:p14="http://schemas.microsoft.com/office/powerpoint/2010/main" val="27422783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Purpose and Need</a:t>
            </a:r>
          </a:p>
        </p:txBody>
      </p:sp>
      <p:sp>
        <p:nvSpPr>
          <p:cNvPr id="10" name="Text Placeholder 17">
            <a:extLst>
              <a:ext uri="{FF2B5EF4-FFF2-40B4-BE49-F238E27FC236}">
                <a16:creationId xmlns:a16="http://schemas.microsoft.com/office/drawing/2014/main" id="{4D9FD81D-F5F3-557F-2EC0-59C7471F15EC}"/>
              </a:ext>
            </a:extLst>
          </p:cNvPr>
          <p:cNvSpPr txBox="1">
            <a:spLocks/>
          </p:cNvSpPr>
          <p:nvPr/>
        </p:nvSpPr>
        <p:spPr>
          <a:xfrm>
            <a:off x="177208" y="946367"/>
            <a:ext cx="10134111" cy="11144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sz="3200" b="1" dirty="0">
                <a:solidFill>
                  <a:schemeClr val="tx1"/>
                </a:solidFill>
              </a:rPr>
              <a:t>Existing Bridge Condition</a:t>
            </a:r>
          </a:p>
        </p:txBody>
      </p:sp>
      <p:sp>
        <p:nvSpPr>
          <p:cNvPr id="11" name="Text Placeholder 17">
            <a:extLst>
              <a:ext uri="{FF2B5EF4-FFF2-40B4-BE49-F238E27FC236}">
                <a16:creationId xmlns:a16="http://schemas.microsoft.com/office/drawing/2014/main" id="{5E0577DA-5B29-A175-9731-68FF0A2D8527}"/>
              </a:ext>
            </a:extLst>
          </p:cNvPr>
          <p:cNvSpPr txBox="1">
            <a:spLocks/>
          </p:cNvSpPr>
          <p:nvPr/>
        </p:nvSpPr>
        <p:spPr>
          <a:xfrm>
            <a:off x="66479" y="1841418"/>
            <a:ext cx="5249130" cy="1290409"/>
          </a:xfrm>
          <a:prstGeom prst="rect">
            <a:avLst/>
          </a:prstGeom>
        </p:spPr>
        <p:txBody>
          <a:bodyPr vert="horz" lIns="0" tIns="0" rIns="0" bIns="0" rtlCol="0">
            <a:normAutofit fontScale="25000" lnSpcReduction="20000"/>
          </a:bodyPr>
          <a:lstStyle>
            <a:lvl1pPr marL="0" indent="0" algn="l" defTabSz="685800" rtl="0" eaLnBrk="1" latinLnBrk="0" hangingPunct="1">
              <a:spcBef>
                <a:spcPts val="0"/>
              </a:spcBef>
              <a:buFontTx/>
              <a:buNone/>
              <a:defRPr sz="36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Aft>
                <a:spcPts val="600"/>
              </a:spcAft>
            </a:pPr>
            <a:r>
              <a:rPr lang="en-US" sz="2400" b="0" dirty="0">
                <a:latin typeface="+mn-lt"/>
              </a:rPr>
              <a:t>	</a:t>
            </a:r>
            <a:r>
              <a:rPr lang="en-US" sz="11200" dirty="0">
                <a:solidFill>
                  <a:schemeClr val="accent1">
                    <a:lumMod val="75000"/>
                  </a:schemeClr>
                </a:solidFill>
                <a:latin typeface="+mn-lt"/>
              </a:rPr>
              <a:t>Structurally</a:t>
            </a:r>
            <a:r>
              <a:rPr lang="en-US" sz="11200" b="0" dirty="0">
                <a:solidFill>
                  <a:schemeClr val="accent1">
                    <a:lumMod val="75000"/>
                  </a:schemeClr>
                </a:solidFill>
                <a:latin typeface="+mn-lt"/>
              </a:rPr>
              <a:t> </a:t>
            </a:r>
            <a:r>
              <a:rPr lang="en-US" sz="11200" dirty="0">
                <a:solidFill>
                  <a:schemeClr val="accent1">
                    <a:lumMod val="75000"/>
                  </a:schemeClr>
                </a:solidFill>
                <a:latin typeface="+mn-lt"/>
              </a:rPr>
              <a:t> Deficient </a:t>
            </a:r>
          </a:p>
          <a:p>
            <a:pPr>
              <a:spcAft>
                <a:spcPts val="600"/>
              </a:spcAft>
            </a:pPr>
            <a:r>
              <a:rPr lang="en-US" sz="8600" b="0" dirty="0">
                <a:latin typeface="+mn-lt"/>
              </a:rPr>
              <a:t>	</a:t>
            </a:r>
            <a:r>
              <a:rPr lang="en-US" sz="11200" b="0" dirty="0">
                <a:latin typeface="+mn-lt"/>
              </a:rPr>
              <a:t>substructure rated “Poor”</a:t>
            </a:r>
          </a:p>
          <a:p>
            <a:pPr>
              <a:spcAft>
                <a:spcPts val="600"/>
              </a:spcAft>
            </a:pPr>
            <a:r>
              <a:rPr lang="en-US" sz="11200" b="0" dirty="0">
                <a:latin typeface="+mn-lt"/>
              </a:rPr>
              <a:t>	superstructure rated “Poor”</a:t>
            </a:r>
          </a:p>
          <a:p>
            <a:pPr>
              <a:spcAft>
                <a:spcPts val="600"/>
              </a:spcAft>
            </a:pPr>
            <a:endParaRPr lang="en-US" sz="8600" b="0" dirty="0">
              <a:latin typeface="+mn-lt"/>
            </a:endParaRPr>
          </a:p>
          <a:p>
            <a:pPr>
              <a:spcAft>
                <a:spcPts val="600"/>
              </a:spcAft>
            </a:pPr>
            <a:r>
              <a:rPr lang="en-US" sz="8600" b="0" dirty="0">
                <a:latin typeface="+mn-lt"/>
              </a:rPr>
              <a:t>	</a:t>
            </a:r>
            <a:endParaRPr lang="en-US" sz="8600" dirty="0">
              <a:solidFill>
                <a:schemeClr val="accent1">
                  <a:lumMod val="75000"/>
                </a:schemeClr>
              </a:solidFill>
              <a:latin typeface="+mn-lt"/>
            </a:endParaRPr>
          </a:p>
          <a:p>
            <a:pPr>
              <a:spcAft>
                <a:spcPts val="600"/>
              </a:spcAft>
            </a:pPr>
            <a:r>
              <a:rPr lang="en-US" sz="8600" dirty="0">
                <a:solidFill>
                  <a:schemeClr val="accent1">
                    <a:lumMod val="75000"/>
                  </a:schemeClr>
                </a:solidFill>
                <a:latin typeface="+mn-lt"/>
              </a:rPr>
              <a:t>		</a:t>
            </a:r>
          </a:p>
        </p:txBody>
      </p:sp>
      <p:pic>
        <p:nvPicPr>
          <p:cNvPr id="12" name="Picture 11" descr="A bridge over water&#10;&#10;Description automatically generated with low confidence">
            <a:extLst>
              <a:ext uri="{FF2B5EF4-FFF2-40B4-BE49-F238E27FC236}">
                <a16:creationId xmlns:a16="http://schemas.microsoft.com/office/drawing/2014/main" id="{4F9C4654-16D7-E20F-8E27-0329AF54A2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15609" y="1478979"/>
            <a:ext cx="6588550" cy="4741776"/>
          </a:xfrm>
          <a:prstGeom prst="rect">
            <a:avLst/>
          </a:prstGeom>
        </p:spPr>
      </p:pic>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6"/>
          <a:stretch>
            <a:fillRect/>
          </a:stretch>
        </p:blipFill>
        <p:spPr>
          <a:xfrm>
            <a:off x="10084441" y="6060570"/>
            <a:ext cx="1961933" cy="413238"/>
          </a:xfrm>
          <a:prstGeom prst="rect">
            <a:avLst/>
          </a:prstGeom>
        </p:spPr>
      </p:pic>
      <p:sp>
        <p:nvSpPr>
          <p:cNvPr id="4" name="TextBox 3">
            <a:extLst>
              <a:ext uri="{FF2B5EF4-FFF2-40B4-BE49-F238E27FC236}">
                <a16:creationId xmlns:a16="http://schemas.microsoft.com/office/drawing/2014/main" id="{76C7D58E-45DE-6A95-7991-A6347E0B8B26}"/>
              </a:ext>
            </a:extLst>
          </p:cNvPr>
          <p:cNvSpPr txBox="1"/>
          <p:nvPr/>
        </p:nvSpPr>
        <p:spPr>
          <a:xfrm>
            <a:off x="627225" y="3429000"/>
            <a:ext cx="4238367" cy="2092881"/>
          </a:xfrm>
          <a:prstGeom prst="rect">
            <a:avLst/>
          </a:prstGeom>
          <a:noFill/>
        </p:spPr>
        <p:txBody>
          <a:bodyPr wrap="square" rtlCol="0">
            <a:spAutoFit/>
          </a:bodyPr>
          <a:lstStyle/>
          <a:p>
            <a:r>
              <a:rPr lang="en-US" sz="2800" b="1" dirty="0">
                <a:solidFill>
                  <a:schemeClr val="accent1">
                    <a:lumMod val="75000"/>
                  </a:schemeClr>
                </a:solidFill>
              </a:rPr>
              <a:t>Functionally Obsolete</a:t>
            </a:r>
          </a:p>
          <a:p>
            <a:r>
              <a:rPr lang="en-US" sz="2800" dirty="0"/>
              <a:t>no sidewalks</a:t>
            </a:r>
          </a:p>
          <a:p>
            <a:r>
              <a:rPr lang="en-US" sz="2800" dirty="0"/>
              <a:t>no bike lanes</a:t>
            </a:r>
          </a:p>
          <a:p>
            <a:r>
              <a:rPr lang="en-US" sz="2800" dirty="0"/>
              <a:t>no shoulders</a:t>
            </a:r>
          </a:p>
          <a:p>
            <a:endParaRPr lang="en-US" dirty="0"/>
          </a:p>
        </p:txBody>
      </p:sp>
    </p:spTree>
    <p:extLst>
      <p:ext uri="{BB962C8B-B14F-4D97-AF65-F5344CB8AC3E}">
        <p14:creationId xmlns:p14="http://schemas.microsoft.com/office/powerpoint/2010/main" val="40291289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grpId="0" nodeType="clickEffect">
                                  <p:stCondLst>
                                    <p:cond delay="0"/>
                                  </p:stCondLst>
                                  <p:childTnLst>
                                    <p:animClr clrSpc="rgb" dir="cw">
                                      <p:cBhvr override="childStyle">
                                        <p:cTn id="10" dur="250" autoRev="1" fill="remove"/>
                                        <p:tgtEl>
                                          <p:spTgt spid="4"/>
                                        </p:tgtEl>
                                        <p:attrNameLst>
                                          <p:attrName>style.color</p:attrName>
                                        </p:attrNameLst>
                                      </p:cBhvr>
                                      <p:to>
                                        <a:schemeClr val="bg1"/>
                                      </p:to>
                                    </p:animClr>
                                    <p:animClr clrSpc="rgb" dir="cw">
                                      <p:cBhvr>
                                        <p:cTn id="11" dur="250" autoRev="1" fill="remove"/>
                                        <p:tgtEl>
                                          <p:spTgt spid="4"/>
                                        </p:tgtEl>
                                        <p:attrNameLst>
                                          <p:attrName>fillcolor</p:attrName>
                                        </p:attrNameLst>
                                      </p:cBhvr>
                                      <p:to>
                                        <a:schemeClr val="bg1"/>
                                      </p:to>
                                    </p:animClr>
                                    <p:set>
                                      <p:cBhvr>
                                        <p:cTn id="12" dur="250" autoRev="1" fill="remove"/>
                                        <p:tgtEl>
                                          <p:spTgt spid="4"/>
                                        </p:tgtEl>
                                        <p:attrNameLst>
                                          <p:attrName>fill.type</p:attrName>
                                        </p:attrNameLst>
                                      </p:cBhvr>
                                      <p:to>
                                        <p:strVal val="solid"/>
                                      </p:to>
                                    </p:set>
                                    <p:set>
                                      <p:cBhvr>
                                        <p:cTn id="13"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Purpose and Need</a:t>
            </a:r>
          </a:p>
        </p:txBody>
      </p:sp>
      <p:sp>
        <p:nvSpPr>
          <p:cNvPr id="10" name="Text Placeholder 17">
            <a:extLst>
              <a:ext uri="{FF2B5EF4-FFF2-40B4-BE49-F238E27FC236}">
                <a16:creationId xmlns:a16="http://schemas.microsoft.com/office/drawing/2014/main" id="{4D9FD81D-F5F3-557F-2EC0-59C7471F15EC}"/>
              </a:ext>
            </a:extLst>
          </p:cNvPr>
          <p:cNvSpPr txBox="1">
            <a:spLocks/>
          </p:cNvSpPr>
          <p:nvPr/>
        </p:nvSpPr>
        <p:spPr>
          <a:xfrm>
            <a:off x="177208" y="946367"/>
            <a:ext cx="10134111" cy="11144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sz="3200" b="1" dirty="0">
                <a:solidFill>
                  <a:schemeClr val="tx1"/>
                </a:solidFill>
              </a:rPr>
              <a:t>Existing Bridge Condition</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5"/>
          <a:stretch>
            <a:fillRect/>
          </a:stretch>
        </p:blipFill>
        <p:spPr>
          <a:xfrm>
            <a:off x="10084441" y="6060570"/>
            <a:ext cx="1961933" cy="413238"/>
          </a:xfrm>
          <a:prstGeom prst="rect">
            <a:avLst/>
          </a:prstGeom>
        </p:spPr>
      </p:pic>
      <p:sp>
        <p:nvSpPr>
          <p:cNvPr id="4" name="TextBox 3">
            <a:extLst>
              <a:ext uri="{FF2B5EF4-FFF2-40B4-BE49-F238E27FC236}">
                <a16:creationId xmlns:a16="http://schemas.microsoft.com/office/drawing/2014/main" id="{76C7D58E-45DE-6A95-7991-A6347E0B8B26}"/>
              </a:ext>
            </a:extLst>
          </p:cNvPr>
          <p:cNvSpPr txBox="1"/>
          <p:nvPr/>
        </p:nvSpPr>
        <p:spPr>
          <a:xfrm>
            <a:off x="627225" y="3429000"/>
            <a:ext cx="4238367" cy="800219"/>
          </a:xfrm>
          <a:prstGeom prst="rect">
            <a:avLst/>
          </a:prstGeom>
          <a:noFill/>
        </p:spPr>
        <p:txBody>
          <a:bodyPr wrap="square" rtlCol="0">
            <a:spAutoFit/>
          </a:bodyPr>
          <a:lstStyle/>
          <a:p>
            <a:endParaRPr lang="en-US" sz="2800" dirty="0"/>
          </a:p>
          <a:p>
            <a:endParaRPr lang="en-US" dirty="0"/>
          </a:p>
        </p:txBody>
      </p:sp>
      <p:pic>
        <p:nvPicPr>
          <p:cNvPr id="6" name="Picture 5">
            <a:extLst>
              <a:ext uri="{FF2B5EF4-FFF2-40B4-BE49-F238E27FC236}">
                <a16:creationId xmlns:a16="http://schemas.microsoft.com/office/drawing/2014/main" id="{C0E8E52F-CB64-5DFD-9AE8-B8DB7F3D2FE5}"/>
              </a:ext>
            </a:extLst>
          </p:cNvPr>
          <p:cNvPicPr>
            <a:picLocks noChangeAspect="1"/>
          </p:cNvPicPr>
          <p:nvPr/>
        </p:nvPicPr>
        <p:blipFill>
          <a:blip r:embed="rId6"/>
          <a:stretch>
            <a:fillRect/>
          </a:stretch>
        </p:blipFill>
        <p:spPr>
          <a:xfrm>
            <a:off x="177208" y="1727070"/>
            <a:ext cx="3706023" cy="4686953"/>
          </a:xfrm>
          <a:prstGeom prst="rect">
            <a:avLst/>
          </a:prstGeom>
        </p:spPr>
      </p:pic>
      <p:pic>
        <p:nvPicPr>
          <p:cNvPr id="17" name="Picture 16">
            <a:extLst>
              <a:ext uri="{FF2B5EF4-FFF2-40B4-BE49-F238E27FC236}">
                <a16:creationId xmlns:a16="http://schemas.microsoft.com/office/drawing/2014/main" id="{D625D0EE-1D71-D799-05ED-F068247CCA02}"/>
              </a:ext>
            </a:extLst>
          </p:cNvPr>
          <p:cNvPicPr>
            <a:picLocks noChangeAspect="1"/>
          </p:cNvPicPr>
          <p:nvPr/>
        </p:nvPicPr>
        <p:blipFill>
          <a:blip r:embed="rId7"/>
          <a:stretch>
            <a:fillRect/>
          </a:stretch>
        </p:blipFill>
        <p:spPr>
          <a:xfrm>
            <a:off x="5738081" y="1454266"/>
            <a:ext cx="3846909" cy="2560542"/>
          </a:xfrm>
          <a:prstGeom prst="rect">
            <a:avLst/>
          </a:prstGeom>
        </p:spPr>
      </p:pic>
      <p:pic>
        <p:nvPicPr>
          <p:cNvPr id="18" name="Picture 17">
            <a:extLst>
              <a:ext uri="{FF2B5EF4-FFF2-40B4-BE49-F238E27FC236}">
                <a16:creationId xmlns:a16="http://schemas.microsoft.com/office/drawing/2014/main" id="{479C5DA2-D06A-95A5-BDD0-0616F3CB9584}"/>
              </a:ext>
            </a:extLst>
          </p:cNvPr>
          <p:cNvPicPr>
            <a:picLocks noChangeAspect="1"/>
          </p:cNvPicPr>
          <p:nvPr/>
        </p:nvPicPr>
        <p:blipFill>
          <a:blip r:embed="rId8"/>
          <a:stretch>
            <a:fillRect/>
          </a:stretch>
        </p:blipFill>
        <p:spPr>
          <a:xfrm>
            <a:off x="5244263" y="4092896"/>
            <a:ext cx="4834547" cy="2377646"/>
          </a:xfrm>
          <a:prstGeom prst="rect">
            <a:avLst/>
          </a:prstGeom>
        </p:spPr>
      </p:pic>
    </p:spTree>
    <p:extLst>
      <p:ext uri="{BB962C8B-B14F-4D97-AF65-F5344CB8AC3E}">
        <p14:creationId xmlns:p14="http://schemas.microsoft.com/office/powerpoint/2010/main" val="36246070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nodePh="1">
                                  <p:stCondLst>
                                    <p:cond delay="0"/>
                                  </p:stCondLst>
                                  <p:endCondLst>
                                    <p:cond evt="begin" delay="0">
                                      <p:tn val="5"/>
                                    </p:cond>
                                  </p:end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9171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Purpose and Need:		  Preferred Alternative</a:t>
            </a:r>
          </a:p>
        </p:txBody>
      </p:sp>
      <p:sp>
        <p:nvSpPr>
          <p:cNvPr id="18" name="Text Placeholder 2">
            <a:extLst>
              <a:ext uri="{FF2B5EF4-FFF2-40B4-BE49-F238E27FC236}">
                <a16:creationId xmlns:a16="http://schemas.microsoft.com/office/drawing/2014/main" id="{897543BA-4195-DD41-D445-C39636D7A1D5}"/>
              </a:ext>
            </a:extLst>
          </p:cNvPr>
          <p:cNvSpPr txBox="1">
            <a:spLocks/>
          </p:cNvSpPr>
          <p:nvPr/>
        </p:nvSpPr>
        <p:spPr>
          <a:xfrm>
            <a:off x="7088228" y="373298"/>
            <a:ext cx="5333999" cy="468166"/>
          </a:xfrm>
          <a:prstGeom prst="rect">
            <a:avLst/>
          </a:prstGeom>
        </p:spPr>
        <p:txBody>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endParaRPr lang="en-US" sz="3000" b="1" dirty="0">
              <a:solidFill>
                <a:schemeClr val="bg1"/>
              </a:solidFill>
              <a:latin typeface="+mj-lt"/>
            </a:endParaRPr>
          </a:p>
        </p:txBody>
      </p:sp>
      <p:sp>
        <p:nvSpPr>
          <p:cNvPr id="23" name="Text Placeholder 11">
            <a:extLst>
              <a:ext uri="{FF2B5EF4-FFF2-40B4-BE49-F238E27FC236}">
                <a16:creationId xmlns:a16="http://schemas.microsoft.com/office/drawing/2014/main" id="{7968E1BA-A022-5353-42EB-10FE482FE869}"/>
              </a:ext>
            </a:extLst>
          </p:cNvPr>
          <p:cNvSpPr txBox="1">
            <a:spLocks/>
          </p:cNvSpPr>
          <p:nvPr/>
        </p:nvSpPr>
        <p:spPr>
          <a:xfrm>
            <a:off x="145626" y="6122647"/>
            <a:ext cx="7828391" cy="490543"/>
          </a:xfrm>
          <a:prstGeom prst="rect">
            <a:avLst/>
          </a:prstGeom>
        </p:spPr>
        <p:txBody>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200"/>
              </a:spcBef>
              <a:spcAft>
                <a:spcPts val="800"/>
              </a:spcAft>
            </a:pPr>
            <a:endParaRPr lang="en-US" sz="1200" i="1" dirty="0">
              <a:solidFill>
                <a:schemeClr val="tx1"/>
              </a:solidFill>
              <a:ea typeface="Gadugi" panose="020B0502040204020203" pitchFamily="34" charset="0"/>
            </a:endParaRPr>
          </a:p>
          <a:p>
            <a:pPr marL="1014413" lvl="1" indent="-457200">
              <a:spcBef>
                <a:spcPts val="200"/>
              </a:spcBef>
              <a:spcAft>
                <a:spcPts val="800"/>
              </a:spcAft>
              <a:buFont typeface="+mj-lt"/>
              <a:buAutoNum type="arabicPeriod"/>
            </a:pPr>
            <a:endParaRPr lang="en-US" sz="1200" dirty="0">
              <a:solidFill>
                <a:schemeClr val="tx1"/>
              </a:solidFill>
              <a:ea typeface="Gadugi" panose="020B0502040204020203" pitchFamily="34" charset="0"/>
            </a:endParaRPr>
          </a:p>
        </p:txBody>
      </p:sp>
      <p:sp>
        <p:nvSpPr>
          <p:cNvPr id="4" name="Text Placeholder 11">
            <a:extLst>
              <a:ext uri="{FF2B5EF4-FFF2-40B4-BE49-F238E27FC236}">
                <a16:creationId xmlns:a16="http://schemas.microsoft.com/office/drawing/2014/main" id="{4758F814-C8B5-70B7-6BE9-A14CEF410057}"/>
              </a:ext>
            </a:extLst>
          </p:cNvPr>
          <p:cNvSpPr txBox="1">
            <a:spLocks/>
          </p:cNvSpPr>
          <p:nvPr/>
        </p:nvSpPr>
        <p:spPr>
          <a:xfrm>
            <a:off x="-134224" y="1452217"/>
            <a:ext cx="7543801" cy="1463416"/>
          </a:xfrm>
          <a:prstGeom prst="rect">
            <a:avLst/>
          </a:prstGeom>
        </p:spPr>
        <p:txBody>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lvl="1" indent="0">
              <a:spcBef>
                <a:spcPts val="200"/>
              </a:spcBef>
              <a:spcAft>
                <a:spcPts val="800"/>
              </a:spcAft>
              <a:buNone/>
            </a:pPr>
            <a:endParaRPr lang="en-US" sz="2000" dirty="0">
              <a:solidFill>
                <a:schemeClr val="tx1"/>
              </a:solidFill>
              <a:ea typeface="Gadugi" panose="020B0502040204020203" pitchFamily="34" charset="0"/>
            </a:endParaRPr>
          </a:p>
          <a:p>
            <a:pPr marL="1014413" lvl="1" indent="-457200">
              <a:spcBef>
                <a:spcPts val="200"/>
              </a:spcBef>
              <a:spcAft>
                <a:spcPts val="800"/>
              </a:spcAft>
              <a:buFont typeface="+mj-lt"/>
              <a:buAutoNum type="arabicPeriod"/>
            </a:pPr>
            <a:endParaRPr lang="en-US" sz="2000" dirty="0">
              <a:solidFill>
                <a:schemeClr val="tx1"/>
              </a:solidFill>
              <a:ea typeface="Gadugi" panose="020B0502040204020203" pitchFamily="34" charset="0"/>
            </a:endParaRPr>
          </a:p>
        </p:txBody>
      </p:sp>
      <p:sp>
        <p:nvSpPr>
          <p:cNvPr id="12" name="TextBox 11">
            <a:extLst>
              <a:ext uri="{FF2B5EF4-FFF2-40B4-BE49-F238E27FC236}">
                <a16:creationId xmlns:a16="http://schemas.microsoft.com/office/drawing/2014/main" id="{9053992B-7BE9-4220-B189-42D27B601CB0}"/>
              </a:ext>
            </a:extLst>
          </p:cNvPr>
          <p:cNvSpPr txBox="1"/>
          <p:nvPr/>
        </p:nvSpPr>
        <p:spPr>
          <a:xfrm>
            <a:off x="13437860" y="1999259"/>
            <a:ext cx="330201" cy="369332"/>
          </a:xfrm>
          <a:prstGeom prst="rect">
            <a:avLst/>
          </a:prstGeom>
          <a:solidFill>
            <a:schemeClr val="bg1"/>
          </a:solidFill>
        </p:spPr>
        <p:txBody>
          <a:bodyPr wrap="square" rtlCol="0">
            <a:spAutoFit/>
          </a:bodyPr>
          <a:lstStyle/>
          <a:p>
            <a:endParaRPr lang="en-US" b="1" dirty="0"/>
          </a:p>
        </p:txBody>
      </p:sp>
      <p:sp>
        <p:nvSpPr>
          <p:cNvPr id="17" name="TextBox 16">
            <a:extLst>
              <a:ext uri="{FF2B5EF4-FFF2-40B4-BE49-F238E27FC236}">
                <a16:creationId xmlns:a16="http://schemas.microsoft.com/office/drawing/2014/main" id="{9B3C44BE-0EA5-9B94-F3A2-D786B527500C}"/>
              </a:ext>
            </a:extLst>
          </p:cNvPr>
          <p:cNvSpPr txBox="1"/>
          <p:nvPr/>
        </p:nvSpPr>
        <p:spPr>
          <a:xfrm>
            <a:off x="247804" y="3606712"/>
            <a:ext cx="330201" cy="369332"/>
          </a:xfrm>
          <a:prstGeom prst="rect">
            <a:avLst/>
          </a:prstGeom>
          <a:solidFill>
            <a:schemeClr val="bg1"/>
          </a:solidFill>
        </p:spPr>
        <p:txBody>
          <a:bodyPr wrap="square" rtlCol="0">
            <a:spAutoFit/>
          </a:bodyPr>
          <a:lstStyle/>
          <a:p>
            <a:endParaRPr lang="en-US" b="1" dirty="0"/>
          </a:p>
        </p:txBody>
      </p:sp>
      <p:sp>
        <p:nvSpPr>
          <p:cNvPr id="27" name="TextBox 26">
            <a:extLst>
              <a:ext uri="{FF2B5EF4-FFF2-40B4-BE49-F238E27FC236}">
                <a16:creationId xmlns:a16="http://schemas.microsoft.com/office/drawing/2014/main" id="{7FD528FF-9511-1FF1-A14E-8C8B2506E8A0}"/>
              </a:ext>
            </a:extLst>
          </p:cNvPr>
          <p:cNvSpPr txBox="1"/>
          <p:nvPr/>
        </p:nvSpPr>
        <p:spPr>
          <a:xfrm>
            <a:off x="4480304" y="3601904"/>
            <a:ext cx="330201" cy="369332"/>
          </a:xfrm>
          <a:prstGeom prst="rect">
            <a:avLst/>
          </a:prstGeom>
          <a:solidFill>
            <a:schemeClr val="bg1"/>
          </a:solidFill>
        </p:spPr>
        <p:txBody>
          <a:bodyPr wrap="square" rtlCol="0">
            <a:spAutoFit/>
          </a:bodyPr>
          <a:lstStyle/>
          <a:p>
            <a:endParaRPr lang="en-US" b="1" dirty="0"/>
          </a:p>
        </p:txBody>
      </p:sp>
      <p:sp>
        <p:nvSpPr>
          <p:cNvPr id="28" name="Slide Number Placeholder 7">
            <a:extLst>
              <a:ext uri="{FF2B5EF4-FFF2-40B4-BE49-F238E27FC236}">
                <a16:creationId xmlns:a16="http://schemas.microsoft.com/office/drawing/2014/main" id="{5A60AA0C-3CD4-91D0-1887-0EF146D74311}"/>
              </a:ext>
            </a:extLst>
          </p:cNvPr>
          <p:cNvSpPr txBox="1">
            <a:spLocks/>
          </p:cNvSpPr>
          <p:nvPr/>
        </p:nvSpPr>
        <p:spPr>
          <a:xfrm>
            <a:off x="11417977" y="266526"/>
            <a:ext cx="481248" cy="3047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415F-5F32-4771-AE74-55868ADB41CE}" type="slidenum">
              <a:rPr lang="en-US" smtClean="0"/>
              <a:pPr/>
              <a:t>16</a:t>
            </a:fld>
            <a:endParaRPr lang="en-US"/>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5"/>
          <a:stretch>
            <a:fillRect/>
          </a:stretch>
        </p:blipFill>
        <p:spPr>
          <a:xfrm>
            <a:off x="10084441" y="6060570"/>
            <a:ext cx="1961933" cy="413238"/>
          </a:xfrm>
          <a:prstGeom prst="rect">
            <a:avLst/>
          </a:prstGeom>
        </p:spPr>
      </p:pic>
      <p:pic>
        <p:nvPicPr>
          <p:cNvPr id="6" name="Picture 5">
            <a:extLst>
              <a:ext uri="{FF2B5EF4-FFF2-40B4-BE49-F238E27FC236}">
                <a16:creationId xmlns:a16="http://schemas.microsoft.com/office/drawing/2014/main" id="{AE2682DA-3C17-7C11-1565-B41AD76CD032}"/>
              </a:ext>
            </a:extLst>
          </p:cNvPr>
          <p:cNvPicPr>
            <a:picLocks noChangeAspect="1"/>
          </p:cNvPicPr>
          <p:nvPr/>
        </p:nvPicPr>
        <p:blipFill>
          <a:blip r:embed="rId6"/>
          <a:stretch>
            <a:fillRect/>
          </a:stretch>
        </p:blipFill>
        <p:spPr>
          <a:xfrm>
            <a:off x="701220" y="1335630"/>
            <a:ext cx="9054007" cy="5092879"/>
          </a:xfrm>
          <a:prstGeom prst="rect">
            <a:avLst/>
          </a:prstGeom>
        </p:spPr>
      </p:pic>
    </p:spTree>
    <p:extLst>
      <p:ext uri="{BB962C8B-B14F-4D97-AF65-F5344CB8AC3E}">
        <p14:creationId xmlns:p14="http://schemas.microsoft.com/office/powerpoint/2010/main" val="17785068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9171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Purpose and Need:		  Preferred Alternative</a:t>
            </a:r>
          </a:p>
        </p:txBody>
      </p:sp>
      <p:sp>
        <p:nvSpPr>
          <p:cNvPr id="18" name="Text Placeholder 2">
            <a:extLst>
              <a:ext uri="{FF2B5EF4-FFF2-40B4-BE49-F238E27FC236}">
                <a16:creationId xmlns:a16="http://schemas.microsoft.com/office/drawing/2014/main" id="{897543BA-4195-DD41-D445-C39636D7A1D5}"/>
              </a:ext>
            </a:extLst>
          </p:cNvPr>
          <p:cNvSpPr txBox="1">
            <a:spLocks/>
          </p:cNvSpPr>
          <p:nvPr/>
        </p:nvSpPr>
        <p:spPr>
          <a:xfrm>
            <a:off x="7088228" y="373298"/>
            <a:ext cx="5333999" cy="468166"/>
          </a:xfrm>
          <a:prstGeom prst="rect">
            <a:avLst/>
          </a:prstGeom>
        </p:spPr>
        <p:txBody>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endParaRPr lang="en-US" sz="3000" b="1" dirty="0">
              <a:solidFill>
                <a:schemeClr val="bg1"/>
              </a:solidFill>
              <a:latin typeface="+mj-lt"/>
            </a:endParaRPr>
          </a:p>
        </p:txBody>
      </p:sp>
      <p:sp>
        <p:nvSpPr>
          <p:cNvPr id="23" name="Text Placeholder 11">
            <a:extLst>
              <a:ext uri="{FF2B5EF4-FFF2-40B4-BE49-F238E27FC236}">
                <a16:creationId xmlns:a16="http://schemas.microsoft.com/office/drawing/2014/main" id="{7968E1BA-A022-5353-42EB-10FE482FE869}"/>
              </a:ext>
            </a:extLst>
          </p:cNvPr>
          <p:cNvSpPr txBox="1">
            <a:spLocks/>
          </p:cNvSpPr>
          <p:nvPr/>
        </p:nvSpPr>
        <p:spPr>
          <a:xfrm>
            <a:off x="145626" y="6122647"/>
            <a:ext cx="7828391" cy="490543"/>
          </a:xfrm>
          <a:prstGeom prst="rect">
            <a:avLst/>
          </a:prstGeom>
        </p:spPr>
        <p:txBody>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200"/>
              </a:spcBef>
              <a:spcAft>
                <a:spcPts val="800"/>
              </a:spcAft>
            </a:pPr>
            <a:endParaRPr lang="en-US" sz="1200" i="1" dirty="0">
              <a:solidFill>
                <a:schemeClr val="tx1"/>
              </a:solidFill>
              <a:ea typeface="Gadugi" panose="020B0502040204020203" pitchFamily="34" charset="0"/>
            </a:endParaRPr>
          </a:p>
          <a:p>
            <a:pPr marL="1014413" lvl="1" indent="-457200">
              <a:spcBef>
                <a:spcPts val="200"/>
              </a:spcBef>
              <a:spcAft>
                <a:spcPts val="800"/>
              </a:spcAft>
              <a:buFont typeface="+mj-lt"/>
              <a:buAutoNum type="arabicPeriod"/>
            </a:pPr>
            <a:endParaRPr lang="en-US" sz="1200" dirty="0">
              <a:solidFill>
                <a:schemeClr val="tx1"/>
              </a:solidFill>
              <a:ea typeface="Gadugi" panose="020B0502040204020203" pitchFamily="34" charset="0"/>
            </a:endParaRPr>
          </a:p>
        </p:txBody>
      </p:sp>
      <p:sp>
        <p:nvSpPr>
          <p:cNvPr id="4" name="Text Placeholder 11">
            <a:extLst>
              <a:ext uri="{FF2B5EF4-FFF2-40B4-BE49-F238E27FC236}">
                <a16:creationId xmlns:a16="http://schemas.microsoft.com/office/drawing/2014/main" id="{4758F814-C8B5-70B7-6BE9-A14CEF410057}"/>
              </a:ext>
            </a:extLst>
          </p:cNvPr>
          <p:cNvSpPr txBox="1">
            <a:spLocks/>
          </p:cNvSpPr>
          <p:nvPr/>
        </p:nvSpPr>
        <p:spPr>
          <a:xfrm>
            <a:off x="-134224" y="1452217"/>
            <a:ext cx="7543801" cy="1463416"/>
          </a:xfrm>
          <a:prstGeom prst="rect">
            <a:avLst/>
          </a:prstGeom>
        </p:spPr>
        <p:txBody>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lvl="1" indent="0">
              <a:spcBef>
                <a:spcPts val="200"/>
              </a:spcBef>
              <a:spcAft>
                <a:spcPts val="800"/>
              </a:spcAft>
              <a:buNone/>
            </a:pPr>
            <a:endParaRPr lang="en-US" sz="2000" dirty="0">
              <a:solidFill>
                <a:schemeClr val="tx1"/>
              </a:solidFill>
              <a:ea typeface="Gadugi" panose="020B0502040204020203" pitchFamily="34" charset="0"/>
            </a:endParaRPr>
          </a:p>
          <a:p>
            <a:pPr marL="1014413" lvl="1" indent="-457200">
              <a:spcBef>
                <a:spcPts val="200"/>
              </a:spcBef>
              <a:spcAft>
                <a:spcPts val="800"/>
              </a:spcAft>
              <a:buFont typeface="+mj-lt"/>
              <a:buAutoNum type="arabicPeriod"/>
            </a:pPr>
            <a:endParaRPr lang="en-US" sz="2000" dirty="0">
              <a:solidFill>
                <a:schemeClr val="tx1"/>
              </a:solidFill>
              <a:ea typeface="Gadugi" panose="020B0502040204020203" pitchFamily="34" charset="0"/>
            </a:endParaRPr>
          </a:p>
        </p:txBody>
      </p:sp>
      <p:sp>
        <p:nvSpPr>
          <p:cNvPr id="12" name="TextBox 11">
            <a:extLst>
              <a:ext uri="{FF2B5EF4-FFF2-40B4-BE49-F238E27FC236}">
                <a16:creationId xmlns:a16="http://schemas.microsoft.com/office/drawing/2014/main" id="{9053992B-7BE9-4220-B189-42D27B601CB0}"/>
              </a:ext>
            </a:extLst>
          </p:cNvPr>
          <p:cNvSpPr txBox="1"/>
          <p:nvPr/>
        </p:nvSpPr>
        <p:spPr>
          <a:xfrm>
            <a:off x="13437860" y="1999259"/>
            <a:ext cx="330201" cy="369332"/>
          </a:xfrm>
          <a:prstGeom prst="rect">
            <a:avLst/>
          </a:prstGeom>
          <a:solidFill>
            <a:schemeClr val="bg1"/>
          </a:solidFill>
        </p:spPr>
        <p:txBody>
          <a:bodyPr wrap="square" rtlCol="0">
            <a:spAutoFit/>
          </a:bodyPr>
          <a:lstStyle/>
          <a:p>
            <a:endParaRPr lang="en-US" b="1" dirty="0"/>
          </a:p>
        </p:txBody>
      </p:sp>
      <p:sp>
        <p:nvSpPr>
          <p:cNvPr id="17" name="TextBox 16">
            <a:extLst>
              <a:ext uri="{FF2B5EF4-FFF2-40B4-BE49-F238E27FC236}">
                <a16:creationId xmlns:a16="http://schemas.microsoft.com/office/drawing/2014/main" id="{9B3C44BE-0EA5-9B94-F3A2-D786B527500C}"/>
              </a:ext>
            </a:extLst>
          </p:cNvPr>
          <p:cNvSpPr txBox="1"/>
          <p:nvPr/>
        </p:nvSpPr>
        <p:spPr>
          <a:xfrm>
            <a:off x="247804" y="3606712"/>
            <a:ext cx="330201" cy="369332"/>
          </a:xfrm>
          <a:prstGeom prst="rect">
            <a:avLst/>
          </a:prstGeom>
          <a:solidFill>
            <a:schemeClr val="bg1"/>
          </a:solidFill>
        </p:spPr>
        <p:txBody>
          <a:bodyPr wrap="square" rtlCol="0">
            <a:spAutoFit/>
          </a:bodyPr>
          <a:lstStyle/>
          <a:p>
            <a:endParaRPr lang="en-US" b="1" dirty="0"/>
          </a:p>
        </p:txBody>
      </p:sp>
      <p:sp>
        <p:nvSpPr>
          <p:cNvPr id="27" name="TextBox 26">
            <a:extLst>
              <a:ext uri="{FF2B5EF4-FFF2-40B4-BE49-F238E27FC236}">
                <a16:creationId xmlns:a16="http://schemas.microsoft.com/office/drawing/2014/main" id="{7FD528FF-9511-1FF1-A14E-8C8B2506E8A0}"/>
              </a:ext>
            </a:extLst>
          </p:cNvPr>
          <p:cNvSpPr txBox="1"/>
          <p:nvPr/>
        </p:nvSpPr>
        <p:spPr>
          <a:xfrm>
            <a:off x="4480304" y="3601904"/>
            <a:ext cx="330201" cy="369332"/>
          </a:xfrm>
          <a:prstGeom prst="rect">
            <a:avLst/>
          </a:prstGeom>
          <a:solidFill>
            <a:schemeClr val="bg1"/>
          </a:solidFill>
        </p:spPr>
        <p:txBody>
          <a:bodyPr wrap="square" rtlCol="0">
            <a:spAutoFit/>
          </a:bodyPr>
          <a:lstStyle/>
          <a:p>
            <a:endParaRPr lang="en-US" b="1" dirty="0"/>
          </a:p>
        </p:txBody>
      </p:sp>
      <p:sp>
        <p:nvSpPr>
          <p:cNvPr id="28" name="Slide Number Placeholder 7">
            <a:extLst>
              <a:ext uri="{FF2B5EF4-FFF2-40B4-BE49-F238E27FC236}">
                <a16:creationId xmlns:a16="http://schemas.microsoft.com/office/drawing/2014/main" id="{5A60AA0C-3CD4-91D0-1887-0EF146D74311}"/>
              </a:ext>
            </a:extLst>
          </p:cNvPr>
          <p:cNvSpPr txBox="1">
            <a:spLocks/>
          </p:cNvSpPr>
          <p:nvPr/>
        </p:nvSpPr>
        <p:spPr>
          <a:xfrm>
            <a:off x="11417977" y="266526"/>
            <a:ext cx="481248" cy="3047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415F-5F32-4771-AE74-55868ADB41CE}" type="slidenum">
              <a:rPr lang="en-US" smtClean="0"/>
              <a:pPr/>
              <a:t>17</a:t>
            </a:fld>
            <a:endParaRPr lang="en-US"/>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5"/>
          <a:stretch>
            <a:fillRect/>
          </a:stretch>
        </p:blipFill>
        <p:spPr>
          <a:xfrm>
            <a:off x="10084441" y="6060570"/>
            <a:ext cx="1961933" cy="413238"/>
          </a:xfrm>
          <a:prstGeom prst="rect">
            <a:avLst/>
          </a:prstGeom>
        </p:spPr>
      </p:pic>
      <p:pic>
        <p:nvPicPr>
          <p:cNvPr id="10" name="Picture 9">
            <a:extLst>
              <a:ext uri="{FF2B5EF4-FFF2-40B4-BE49-F238E27FC236}">
                <a16:creationId xmlns:a16="http://schemas.microsoft.com/office/drawing/2014/main" id="{45F4996C-AE3B-61D9-1196-0526F36B2D07}"/>
              </a:ext>
            </a:extLst>
          </p:cNvPr>
          <p:cNvPicPr>
            <a:picLocks noChangeAspect="1"/>
          </p:cNvPicPr>
          <p:nvPr/>
        </p:nvPicPr>
        <p:blipFill>
          <a:blip r:embed="rId6"/>
          <a:stretch>
            <a:fillRect/>
          </a:stretch>
        </p:blipFill>
        <p:spPr>
          <a:xfrm>
            <a:off x="0" y="1673273"/>
            <a:ext cx="12192000" cy="4237166"/>
          </a:xfrm>
          <a:prstGeom prst="rect">
            <a:avLst/>
          </a:prstGeom>
        </p:spPr>
      </p:pic>
    </p:spTree>
    <p:extLst>
      <p:ext uri="{BB962C8B-B14F-4D97-AF65-F5344CB8AC3E}">
        <p14:creationId xmlns:p14="http://schemas.microsoft.com/office/powerpoint/2010/main" val="9922421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9171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Purpose and Need:		  Preferred Alternative</a:t>
            </a:r>
          </a:p>
        </p:txBody>
      </p:sp>
      <p:sp>
        <p:nvSpPr>
          <p:cNvPr id="18" name="Text Placeholder 2">
            <a:extLst>
              <a:ext uri="{FF2B5EF4-FFF2-40B4-BE49-F238E27FC236}">
                <a16:creationId xmlns:a16="http://schemas.microsoft.com/office/drawing/2014/main" id="{897543BA-4195-DD41-D445-C39636D7A1D5}"/>
              </a:ext>
            </a:extLst>
          </p:cNvPr>
          <p:cNvSpPr txBox="1">
            <a:spLocks/>
          </p:cNvSpPr>
          <p:nvPr/>
        </p:nvSpPr>
        <p:spPr>
          <a:xfrm>
            <a:off x="7088228" y="373298"/>
            <a:ext cx="5333999" cy="468166"/>
          </a:xfrm>
          <a:prstGeom prst="rect">
            <a:avLst/>
          </a:prstGeom>
        </p:spPr>
        <p:txBody>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endParaRPr lang="en-US" sz="3000" b="1" dirty="0">
              <a:solidFill>
                <a:schemeClr val="bg1"/>
              </a:solidFill>
              <a:latin typeface="+mj-lt"/>
            </a:endParaRPr>
          </a:p>
        </p:txBody>
      </p:sp>
      <p:sp>
        <p:nvSpPr>
          <p:cNvPr id="23" name="Text Placeholder 11">
            <a:extLst>
              <a:ext uri="{FF2B5EF4-FFF2-40B4-BE49-F238E27FC236}">
                <a16:creationId xmlns:a16="http://schemas.microsoft.com/office/drawing/2014/main" id="{7968E1BA-A022-5353-42EB-10FE482FE869}"/>
              </a:ext>
            </a:extLst>
          </p:cNvPr>
          <p:cNvSpPr txBox="1">
            <a:spLocks/>
          </p:cNvSpPr>
          <p:nvPr/>
        </p:nvSpPr>
        <p:spPr>
          <a:xfrm>
            <a:off x="145626" y="6122647"/>
            <a:ext cx="7828391" cy="490543"/>
          </a:xfrm>
          <a:prstGeom prst="rect">
            <a:avLst/>
          </a:prstGeom>
        </p:spPr>
        <p:txBody>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200"/>
              </a:spcBef>
              <a:spcAft>
                <a:spcPts val="800"/>
              </a:spcAft>
            </a:pPr>
            <a:endParaRPr lang="en-US" sz="1200" i="1" dirty="0">
              <a:solidFill>
                <a:schemeClr val="tx1"/>
              </a:solidFill>
              <a:ea typeface="Gadugi" panose="020B0502040204020203" pitchFamily="34" charset="0"/>
            </a:endParaRPr>
          </a:p>
          <a:p>
            <a:pPr marL="1014413" lvl="1" indent="-457200">
              <a:spcBef>
                <a:spcPts val="200"/>
              </a:spcBef>
              <a:spcAft>
                <a:spcPts val="800"/>
              </a:spcAft>
              <a:buFont typeface="+mj-lt"/>
              <a:buAutoNum type="arabicPeriod"/>
            </a:pPr>
            <a:endParaRPr lang="en-US" sz="1200" dirty="0">
              <a:solidFill>
                <a:schemeClr val="tx1"/>
              </a:solidFill>
              <a:ea typeface="Gadugi" panose="020B0502040204020203" pitchFamily="34" charset="0"/>
            </a:endParaRPr>
          </a:p>
        </p:txBody>
      </p:sp>
      <p:sp>
        <p:nvSpPr>
          <p:cNvPr id="4" name="Text Placeholder 11">
            <a:extLst>
              <a:ext uri="{FF2B5EF4-FFF2-40B4-BE49-F238E27FC236}">
                <a16:creationId xmlns:a16="http://schemas.microsoft.com/office/drawing/2014/main" id="{4758F814-C8B5-70B7-6BE9-A14CEF410057}"/>
              </a:ext>
            </a:extLst>
          </p:cNvPr>
          <p:cNvSpPr txBox="1">
            <a:spLocks/>
          </p:cNvSpPr>
          <p:nvPr/>
        </p:nvSpPr>
        <p:spPr>
          <a:xfrm>
            <a:off x="-134224" y="1452217"/>
            <a:ext cx="7543801" cy="1463416"/>
          </a:xfrm>
          <a:prstGeom prst="rect">
            <a:avLst/>
          </a:prstGeom>
        </p:spPr>
        <p:txBody>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lvl="1" indent="0">
              <a:spcBef>
                <a:spcPts val="200"/>
              </a:spcBef>
              <a:spcAft>
                <a:spcPts val="800"/>
              </a:spcAft>
              <a:buNone/>
            </a:pPr>
            <a:endParaRPr lang="en-US" sz="2000" dirty="0">
              <a:solidFill>
                <a:schemeClr val="tx1"/>
              </a:solidFill>
              <a:ea typeface="Gadugi" panose="020B0502040204020203" pitchFamily="34" charset="0"/>
            </a:endParaRPr>
          </a:p>
          <a:p>
            <a:pPr marL="1014413" lvl="1" indent="-457200">
              <a:spcBef>
                <a:spcPts val="200"/>
              </a:spcBef>
              <a:spcAft>
                <a:spcPts val="800"/>
              </a:spcAft>
              <a:buFont typeface="+mj-lt"/>
              <a:buAutoNum type="arabicPeriod"/>
            </a:pPr>
            <a:endParaRPr lang="en-US" sz="2000" dirty="0">
              <a:solidFill>
                <a:schemeClr val="tx1"/>
              </a:solidFill>
              <a:ea typeface="Gadugi" panose="020B0502040204020203" pitchFamily="34" charset="0"/>
            </a:endParaRPr>
          </a:p>
        </p:txBody>
      </p:sp>
      <p:sp>
        <p:nvSpPr>
          <p:cNvPr id="12" name="TextBox 11">
            <a:extLst>
              <a:ext uri="{FF2B5EF4-FFF2-40B4-BE49-F238E27FC236}">
                <a16:creationId xmlns:a16="http://schemas.microsoft.com/office/drawing/2014/main" id="{9053992B-7BE9-4220-B189-42D27B601CB0}"/>
              </a:ext>
            </a:extLst>
          </p:cNvPr>
          <p:cNvSpPr txBox="1"/>
          <p:nvPr/>
        </p:nvSpPr>
        <p:spPr>
          <a:xfrm>
            <a:off x="13437860" y="1999259"/>
            <a:ext cx="330201" cy="369332"/>
          </a:xfrm>
          <a:prstGeom prst="rect">
            <a:avLst/>
          </a:prstGeom>
          <a:solidFill>
            <a:schemeClr val="bg1"/>
          </a:solidFill>
        </p:spPr>
        <p:txBody>
          <a:bodyPr wrap="square" rtlCol="0">
            <a:spAutoFit/>
          </a:bodyPr>
          <a:lstStyle/>
          <a:p>
            <a:endParaRPr lang="en-US" b="1" dirty="0"/>
          </a:p>
        </p:txBody>
      </p:sp>
      <p:sp>
        <p:nvSpPr>
          <p:cNvPr id="17" name="TextBox 16">
            <a:extLst>
              <a:ext uri="{FF2B5EF4-FFF2-40B4-BE49-F238E27FC236}">
                <a16:creationId xmlns:a16="http://schemas.microsoft.com/office/drawing/2014/main" id="{9B3C44BE-0EA5-9B94-F3A2-D786B527500C}"/>
              </a:ext>
            </a:extLst>
          </p:cNvPr>
          <p:cNvSpPr txBox="1"/>
          <p:nvPr/>
        </p:nvSpPr>
        <p:spPr>
          <a:xfrm>
            <a:off x="247804" y="3606712"/>
            <a:ext cx="330201" cy="369332"/>
          </a:xfrm>
          <a:prstGeom prst="rect">
            <a:avLst/>
          </a:prstGeom>
          <a:solidFill>
            <a:schemeClr val="bg1"/>
          </a:solidFill>
        </p:spPr>
        <p:txBody>
          <a:bodyPr wrap="square" rtlCol="0">
            <a:spAutoFit/>
          </a:bodyPr>
          <a:lstStyle/>
          <a:p>
            <a:endParaRPr lang="en-US" b="1" dirty="0"/>
          </a:p>
        </p:txBody>
      </p:sp>
      <p:sp>
        <p:nvSpPr>
          <p:cNvPr id="27" name="TextBox 26">
            <a:extLst>
              <a:ext uri="{FF2B5EF4-FFF2-40B4-BE49-F238E27FC236}">
                <a16:creationId xmlns:a16="http://schemas.microsoft.com/office/drawing/2014/main" id="{7FD528FF-9511-1FF1-A14E-8C8B2506E8A0}"/>
              </a:ext>
            </a:extLst>
          </p:cNvPr>
          <p:cNvSpPr txBox="1"/>
          <p:nvPr/>
        </p:nvSpPr>
        <p:spPr>
          <a:xfrm>
            <a:off x="4480304" y="3601904"/>
            <a:ext cx="330201" cy="369332"/>
          </a:xfrm>
          <a:prstGeom prst="rect">
            <a:avLst/>
          </a:prstGeom>
          <a:solidFill>
            <a:schemeClr val="bg1"/>
          </a:solidFill>
        </p:spPr>
        <p:txBody>
          <a:bodyPr wrap="square" rtlCol="0">
            <a:spAutoFit/>
          </a:bodyPr>
          <a:lstStyle/>
          <a:p>
            <a:endParaRPr lang="en-US" b="1" dirty="0"/>
          </a:p>
        </p:txBody>
      </p:sp>
      <p:sp>
        <p:nvSpPr>
          <p:cNvPr id="28" name="Slide Number Placeholder 7">
            <a:extLst>
              <a:ext uri="{FF2B5EF4-FFF2-40B4-BE49-F238E27FC236}">
                <a16:creationId xmlns:a16="http://schemas.microsoft.com/office/drawing/2014/main" id="{5A60AA0C-3CD4-91D0-1887-0EF146D74311}"/>
              </a:ext>
            </a:extLst>
          </p:cNvPr>
          <p:cNvSpPr txBox="1">
            <a:spLocks/>
          </p:cNvSpPr>
          <p:nvPr/>
        </p:nvSpPr>
        <p:spPr>
          <a:xfrm>
            <a:off x="11417977" y="266526"/>
            <a:ext cx="481248" cy="3047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415F-5F32-4771-AE74-55868ADB41CE}" type="slidenum">
              <a:rPr lang="en-US" smtClean="0"/>
              <a:pPr/>
              <a:t>18</a:t>
            </a:fld>
            <a:endParaRPr lang="en-US"/>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5"/>
          <a:stretch>
            <a:fillRect/>
          </a:stretch>
        </p:blipFill>
        <p:spPr>
          <a:xfrm>
            <a:off x="10084441" y="6060570"/>
            <a:ext cx="1961933" cy="413238"/>
          </a:xfrm>
          <a:prstGeom prst="rect">
            <a:avLst/>
          </a:prstGeom>
        </p:spPr>
      </p:pic>
      <p:pic>
        <p:nvPicPr>
          <p:cNvPr id="3" name="Picture 2">
            <a:extLst>
              <a:ext uri="{FF2B5EF4-FFF2-40B4-BE49-F238E27FC236}">
                <a16:creationId xmlns:a16="http://schemas.microsoft.com/office/drawing/2014/main" id="{7AF9E363-26AA-9D37-A860-E5086113AEBC}"/>
              </a:ext>
            </a:extLst>
          </p:cNvPr>
          <p:cNvPicPr>
            <a:picLocks noChangeAspect="1"/>
          </p:cNvPicPr>
          <p:nvPr/>
        </p:nvPicPr>
        <p:blipFill>
          <a:blip r:embed="rId6"/>
          <a:stretch>
            <a:fillRect/>
          </a:stretch>
        </p:blipFill>
        <p:spPr>
          <a:xfrm>
            <a:off x="145627" y="1339453"/>
            <a:ext cx="9684174" cy="5022599"/>
          </a:xfrm>
          <a:prstGeom prst="rect">
            <a:avLst/>
          </a:prstGeom>
        </p:spPr>
      </p:pic>
    </p:spTree>
    <p:extLst>
      <p:ext uri="{BB962C8B-B14F-4D97-AF65-F5344CB8AC3E}">
        <p14:creationId xmlns:p14="http://schemas.microsoft.com/office/powerpoint/2010/main" val="32045176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9171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PD&amp;E              							  Schedule</a:t>
            </a:r>
          </a:p>
        </p:txBody>
      </p:sp>
      <p:sp>
        <p:nvSpPr>
          <p:cNvPr id="18" name="Text Placeholder 2">
            <a:extLst>
              <a:ext uri="{FF2B5EF4-FFF2-40B4-BE49-F238E27FC236}">
                <a16:creationId xmlns:a16="http://schemas.microsoft.com/office/drawing/2014/main" id="{897543BA-4195-DD41-D445-C39636D7A1D5}"/>
              </a:ext>
            </a:extLst>
          </p:cNvPr>
          <p:cNvSpPr txBox="1">
            <a:spLocks/>
          </p:cNvSpPr>
          <p:nvPr/>
        </p:nvSpPr>
        <p:spPr>
          <a:xfrm>
            <a:off x="7088228" y="373298"/>
            <a:ext cx="5333999" cy="468166"/>
          </a:xfrm>
          <a:prstGeom prst="rect">
            <a:avLst/>
          </a:prstGeom>
        </p:spPr>
        <p:txBody>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endParaRPr lang="en-US" sz="3000" b="1" dirty="0">
              <a:solidFill>
                <a:schemeClr val="bg1"/>
              </a:solidFill>
              <a:latin typeface="+mj-lt"/>
            </a:endParaRPr>
          </a:p>
        </p:txBody>
      </p:sp>
      <p:sp>
        <p:nvSpPr>
          <p:cNvPr id="23" name="Text Placeholder 11">
            <a:extLst>
              <a:ext uri="{FF2B5EF4-FFF2-40B4-BE49-F238E27FC236}">
                <a16:creationId xmlns:a16="http://schemas.microsoft.com/office/drawing/2014/main" id="{7968E1BA-A022-5353-42EB-10FE482FE869}"/>
              </a:ext>
            </a:extLst>
          </p:cNvPr>
          <p:cNvSpPr txBox="1">
            <a:spLocks/>
          </p:cNvSpPr>
          <p:nvPr/>
        </p:nvSpPr>
        <p:spPr>
          <a:xfrm>
            <a:off x="145626" y="6122647"/>
            <a:ext cx="7828391" cy="490543"/>
          </a:xfrm>
          <a:prstGeom prst="rect">
            <a:avLst/>
          </a:prstGeom>
        </p:spPr>
        <p:txBody>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200"/>
              </a:spcBef>
              <a:spcAft>
                <a:spcPts val="800"/>
              </a:spcAft>
            </a:pPr>
            <a:endParaRPr lang="en-US" sz="1200" i="1" dirty="0">
              <a:solidFill>
                <a:schemeClr val="tx1"/>
              </a:solidFill>
              <a:ea typeface="Gadugi" panose="020B0502040204020203" pitchFamily="34" charset="0"/>
            </a:endParaRPr>
          </a:p>
          <a:p>
            <a:pPr marL="1014413" lvl="1" indent="-457200">
              <a:spcBef>
                <a:spcPts val="200"/>
              </a:spcBef>
              <a:spcAft>
                <a:spcPts val="800"/>
              </a:spcAft>
              <a:buFont typeface="+mj-lt"/>
              <a:buAutoNum type="arabicPeriod"/>
            </a:pPr>
            <a:endParaRPr lang="en-US" sz="1200" dirty="0">
              <a:solidFill>
                <a:schemeClr val="tx1"/>
              </a:solidFill>
              <a:ea typeface="Gadugi" panose="020B0502040204020203" pitchFamily="34" charset="0"/>
            </a:endParaRPr>
          </a:p>
        </p:txBody>
      </p:sp>
      <p:sp>
        <p:nvSpPr>
          <p:cNvPr id="4" name="Text Placeholder 11">
            <a:extLst>
              <a:ext uri="{FF2B5EF4-FFF2-40B4-BE49-F238E27FC236}">
                <a16:creationId xmlns:a16="http://schemas.microsoft.com/office/drawing/2014/main" id="{4758F814-C8B5-70B7-6BE9-A14CEF410057}"/>
              </a:ext>
            </a:extLst>
          </p:cNvPr>
          <p:cNvSpPr txBox="1">
            <a:spLocks/>
          </p:cNvSpPr>
          <p:nvPr/>
        </p:nvSpPr>
        <p:spPr>
          <a:xfrm>
            <a:off x="-134224" y="1452217"/>
            <a:ext cx="7543801" cy="1463416"/>
          </a:xfrm>
          <a:prstGeom prst="rect">
            <a:avLst/>
          </a:prstGeom>
        </p:spPr>
        <p:txBody>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lvl="1" indent="0">
              <a:spcBef>
                <a:spcPts val="200"/>
              </a:spcBef>
              <a:spcAft>
                <a:spcPts val="800"/>
              </a:spcAft>
              <a:buNone/>
            </a:pPr>
            <a:endParaRPr lang="en-US" sz="2000" dirty="0">
              <a:solidFill>
                <a:schemeClr val="tx1"/>
              </a:solidFill>
              <a:ea typeface="Gadugi" panose="020B0502040204020203" pitchFamily="34" charset="0"/>
            </a:endParaRPr>
          </a:p>
          <a:p>
            <a:pPr marL="1014413" lvl="1" indent="-457200">
              <a:spcBef>
                <a:spcPts val="200"/>
              </a:spcBef>
              <a:spcAft>
                <a:spcPts val="800"/>
              </a:spcAft>
              <a:buFont typeface="+mj-lt"/>
              <a:buAutoNum type="arabicPeriod"/>
            </a:pPr>
            <a:endParaRPr lang="en-US" sz="2000" dirty="0">
              <a:solidFill>
                <a:schemeClr val="tx1"/>
              </a:solidFill>
              <a:ea typeface="Gadugi" panose="020B0502040204020203" pitchFamily="34" charset="0"/>
            </a:endParaRPr>
          </a:p>
        </p:txBody>
      </p:sp>
      <p:sp>
        <p:nvSpPr>
          <p:cNvPr id="12" name="TextBox 11">
            <a:extLst>
              <a:ext uri="{FF2B5EF4-FFF2-40B4-BE49-F238E27FC236}">
                <a16:creationId xmlns:a16="http://schemas.microsoft.com/office/drawing/2014/main" id="{9053992B-7BE9-4220-B189-42D27B601CB0}"/>
              </a:ext>
            </a:extLst>
          </p:cNvPr>
          <p:cNvSpPr txBox="1"/>
          <p:nvPr/>
        </p:nvSpPr>
        <p:spPr>
          <a:xfrm>
            <a:off x="13437860" y="1999259"/>
            <a:ext cx="330201" cy="369332"/>
          </a:xfrm>
          <a:prstGeom prst="rect">
            <a:avLst/>
          </a:prstGeom>
          <a:solidFill>
            <a:schemeClr val="bg1"/>
          </a:solidFill>
        </p:spPr>
        <p:txBody>
          <a:bodyPr wrap="square" rtlCol="0">
            <a:spAutoFit/>
          </a:bodyPr>
          <a:lstStyle/>
          <a:p>
            <a:endParaRPr lang="en-US" b="1" dirty="0"/>
          </a:p>
        </p:txBody>
      </p:sp>
      <p:sp>
        <p:nvSpPr>
          <p:cNvPr id="17" name="TextBox 16">
            <a:extLst>
              <a:ext uri="{FF2B5EF4-FFF2-40B4-BE49-F238E27FC236}">
                <a16:creationId xmlns:a16="http://schemas.microsoft.com/office/drawing/2014/main" id="{9B3C44BE-0EA5-9B94-F3A2-D786B527500C}"/>
              </a:ext>
            </a:extLst>
          </p:cNvPr>
          <p:cNvSpPr txBox="1"/>
          <p:nvPr/>
        </p:nvSpPr>
        <p:spPr>
          <a:xfrm>
            <a:off x="247804" y="3606712"/>
            <a:ext cx="330201" cy="369332"/>
          </a:xfrm>
          <a:prstGeom prst="rect">
            <a:avLst/>
          </a:prstGeom>
          <a:solidFill>
            <a:schemeClr val="bg1"/>
          </a:solidFill>
        </p:spPr>
        <p:txBody>
          <a:bodyPr wrap="square" rtlCol="0">
            <a:spAutoFit/>
          </a:bodyPr>
          <a:lstStyle/>
          <a:p>
            <a:endParaRPr lang="en-US" b="1" dirty="0"/>
          </a:p>
        </p:txBody>
      </p:sp>
      <p:sp>
        <p:nvSpPr>
          <p:cNvPr id="27" name="TextBox 26">
            <a:extLst>
              <a:ext uri="{FF2B5EF4-FFF2-40B4-BE49-F238E27FC236}">
                <a16:creationId xmlns:a16="http://schemas.microsoft.com/office/drawing/2014/main" id="{7FD528FF-9511-1FF1-A14E-8C8B2506E8A0}"/>
              </a:ext>
            </a:extLst>
          </p:cNvPr>
          <p:cNvSpPr txBox="1"/>
          <p:nvPr/>
        </p:nvSpPr>
        <p:spPr>
          <a:xfrm>
            <a:off x="4480304" y="3601904"/>
            <a:ext cx="330201" cy="369332"/>
          </a:xfrm>
          <a:prstGeom prst="rect">
            <a:avLst/>
          </a:prstGeom>
          <a:solidFill>
            <a:schemeClr val="bg1"/>
          </a:solidFill>
        </p:spPr>
        <p:txBody>
          <a:bodyPr wrap="square" rtlCol="0">
            <a:spAutoFit/>
          </a:bodyPr>
          <a:lstStyle/>
          <a:p>
            <a:endParaRPr lang="en-US" b="1" dirty="0"/>
          </a:p>
        </p:txBody>
      </p:sp>
      <p:sp>
        <p:nvSpPr>
          <p:cNvPr id="28" name="Slide Number Placeholder 7">
            <a:extLst>
              <a:ext uri="{FF2B5EF4-FFF2-40B4-BE49-F238E27FC236}">
                <a16:creationId xmlns:a16="http://schemas.microsoft.com/office/drawing/2014/main" id="{5A60AA0C-3CD4-91D0-1887-0EF146D74311}"/>
              </a:ext>
            </a:extLst>
          </p:cNvPr>
          <p:cNvSpPr txBox="1">
            <a:spLocks/>
          </p:cNvSpPr>
          <p:nvPr/>
        </p:nvSpPr>
        <p:spPr>
          <a:xfrm>
            <a:off x="11417977" y="266526"/>
            <a:ext cx="481248" cy="3047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415F-5F32-4771-AE74-55868ADB41CE}" type="slidenum">
              <a:rPr lang="en-US" smtClean="0"/>
              <a:pPr/>
              <a:t>19</a:t>
            </a:fld>
            <a:endParaRPr lang="en-US"/>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5"/>
          <a:stretch>
            <a:fillRect/>
          </a:stretch>
        </p:blipFill>
        <p:spPr>
          <a:xfrm>
            <a:off x="10084441" y="6060570"/>
            <a:ext cx="1961933" cy="413238"/>
          </a:xfrm>
          <a:prstGeom prst="rect">
            <a:avLst/>
          </a:prstGeom>
        </p:spPr>
      </p:pic>
      <p:sp>
        <p:nvSpPr>
          <p:cNvPr id="3" name="TextBox 2">
            <a:extLst>
              <a:ext uri="{FF2B5EF4-FFF2-40B4-BE49-F238E27FC236}">
                <a16:creationId xmlns:a16="http://schemas.microsoft.com/office/drawing/2014/main" id="{5C12BA63-E422-6AB2-303B-BF714B8D4895}"/>
              </a:ext>
            </a:extLst>
          </p:cNvPr>
          <p:cNvSpPr txBox="1"/>
          <p:nvPr/>
        </p:nvSpPr>
        <p:spPr>
          <a:xfrm>
            <a:off x="1391890" y="1715497"/>
            <a:ext cx="8692551" cy="1323439"/>
          </a:xfrm>
          <a:prstGeom prst="rect">
            <a:avLst/>
          </a:prstGeom>
          <a:noFill/>
        </p:spPr>
        <p:txBody>
          <a:bodyPr wrap="square" rtlCol="0">
            <a:spAutoFit/>
          </a:bodyPr>
          <a:lstStyle/>
          <a:p>
            <a:pPr algn="ctr"/>
            <a:r>
              <a:rPr lang="en-US" sz="4000" b="1" dirty="0"/>
              <a:t>Start PD&amp;E/NTP –  11/20/2020</a:t>
            </a:r>
          </a:p>
          <a:p>
            <a:pPr algn="ctr"/>
            <a:r>
              <a:rPr lang="en-US" sz="4000" b="1" dirty="0"/>
              <a:t>LDCA – 5/23/2023 </a:t>
            </a:r>
          </a:p>
        </p:txBody>
      </p:sp>
      <p:sp>
        <p:nvSpPr>
          <p:cNvPr id="6" name="TextBox 5">
            <a:extLst>
              <a:ext uri="{FF2B5EF4-FFF2-40B4-BE49-F238E27FC236}">
                <a16:creationId xmlns:a16="http://schemas.microsoft.com/office/drawing/2014/main" id="{BBFCDDD9-8A2D-791A-B0E0-861374A32EDD}"/>
              </a:ext>
            </a:extLst>
          </p:cNvPr>
          <p:cNvSpPr txBox="1"/>
          <p:nvPr/>
        </p:nvSpPr>
        <p:spPr>
          <a:xfrm>
            <a:off x="3043714" y="3737980"/>
            <a:ext cx="6500947" cy="707886"/>
          </a:xfrm>
          <a:prstGeom prst="rect">
            <a:avLst/>
          </a:prstGeom>
          <a:noFill/>
        </p:spPr>
        <p:txBody>
          <a:bodyPr wrap="none" rtlCol="0">
            <a:spAutoFit/>
          </a:bodyPr>
          <a:lstStyle/>
          <a:p>
            <a:r>
              <a:rPr lang="en-US" sz="4000" b="1" dirty="0">
                <a:solidFill>
                  <a:schemeClr val="tx2">
                    <a:lumMod val="50000"/>
                    <a:lumOff val="50000"/>
                  </a:schemeClr>
                </a:solidFill>
              </a:rPr>
              <a:t>Production – 10/02/2025 !!!!</a:t>
            </a:r>
          </a:p>
        </p:txBody>
      </p:sp>
    </p:spTree>
    <p:extLst>
      <p:ext uri="{BB962C8B-B14F-4D97-AF65-F5344CB8AC3E}">
        <p14:creationId xmlns:p14="http://schemas.microsoft.com/office/powerpoint/2010/main" val="32363680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cs typeface="Arial" panose="020B0604020202020204" pitchFamily="34" charset="0"/>
              </a:rPr>
              <a:t>Presentation Objectives</a:t>
            </a:r>
          </a:p>
        </p:txBody>
      </p:sp>
      <p:sp>
        <p:nvSpPr>
          <p:cNvPr id="3" name="Content Placeholder 2">
            <a:extLst>
              <a:ext uri="{FF2B5EF4-FFF2-40B4-BE49-F238E27FC236}">
                <a16:creationId xmlns:a16="http://schemas.microsoft.com/office/drawing/2014/main" id="{4D7A5728-1926-0ACC-5BB6-0E0C4B2B0B9B}"/>
              </a:ext>
            </a:extLst>
          </p:cNvPr>
          <p:cNvSpPr>
            <a:spLocks noGrp="1"/>
          </p:cNvSpPr>
          <p:nvPr>
            <p:ph sz="half" idx="1"/>
          </p:nvPr>
        </p:nvSpPr>
        <p:spPr>
          <a:xfrm>
            <a:off x="118801" y="1285766"/>
            <a:ext cx="5184949" cy="4548569"/>
          </a:xfrm>
        </p:spPr>
        <p:txBody>
          <a:bodyPr>
            <a:normAutofit/>
          </a:bodyPr>
          <a:lstStyle/>
          <a:p>
            <a:r>
              <a:rPr lang="en-US" dirty="0"/>
              <a:t>History of the Bridge</a:t>
            </a:r>
          </a:p>
          <a:p>
            <a:r>
              <a:rPr lang="en-US" dirty="0"/>
              <a:t>Project Preparation</a:t>
            </a:r>
          </a:p>
          <a:p>
            <a:pPr lvl="1"/>
            <a:r>
              <a:rPr lang="en-US" dirty="0"/>
              <a:t>Feasibility Study and ETAT coordination</a:t>
            </a:r>
          </a:p>
          <a:p>
            <a:pPr lvl="1"/>
            <a:r>
              <a:rPr lang="en-US" dirty="0"/>
              <a:t>Purpose and Need of Project</a:t>
            </a:r>
          </a:p>
          <a:p>
            <a:pPr lvl="1"/>
            <a:r>
              <a:rPr lang="en-US" dirty="0"/>
              <a:t>PD&amp;E Commitments</a:t>
            </a:r>
          </a:p>
          <a:p>
            <a:r>
              <a:rPr lang="en-US" dirty="0"/>
              <a:t>Stakeholders and working our way through the permitting process	</a:t>
            </a:r>
          </a:p>
          <a:p>
            <a:endParaRPr lang="en-US" dirty="0"/>
          </a:p>
        </p:txBody>
      </p:sp>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D564C22-AF4A-C7D1-ADA9-CD31BAFF4DC8}"/>
              </a:ext>
            </a:extLst>
          </p:cNvPr>
          <p:cNvPicPr>
            <a:picLocks noChangeAspect="1"/>
          </p:cNvPicPr>
          <p:nvPr/>
        </p:nvPicPr>
        <p:blipFill>
          <a:blip r:embed="rId3"/>
          <a:stretch>
            <a:fillRect/>
          </a:stretch>
        </p:blipFill>
        <p:spPr>
          <a:xfrm>
            <a:off x="10084441" y="6060570"/>
            <a:ext cx="1961933" cy="413238"/>
          </a:xfrm>
          <a:prstGeom prst="rect">
            <a:avLst/>
          </a:prstGeom>
        </p:spPr>
      </p:pic>
      <p:pic>
        <p:nvPicPr>
          <p:cNvPr id="8" name="Picture 7">
            <a:extLst>
              <a:ext uri="{FF2B5EF4-FFF2-40B4-BE49-F238E27FC236}">
                <a16:creationId xmlns:a16="http://schemas.microsoft.com/office/drawing/2014/main" id="{E8A58272-EFBB-4355-CEEA-158D75FB789D}"/>
              </a:ext>
            </a:extLst>
          </p:cNvPr>
          <p:cNvPicPr>
            <a:picLocks noChangeAspect="1"/>
          </p:cNvPicPr>
          <p:nvPr/>
        </p:nvPicPr>
        <p:blipFill rotWithShape="1">
          <a:blip r:embed="rId4"/>
          <a:srcRect t="10520"/>
          <a:stretch/>
        </p:blipFill>
        <p:spPr>
          <a:xfrm>
            <a:off x="5303750" y="1285766"/>
            <a:ext cx="6888250" cy="4766414"/>
          </a:xfrm>
          <a:prstGeom prst="rect">
            <a:avLst/>
          </a:prstGeom>
        </p:spPr>
      </p:pic>
    </p:spTree>
    <p:extLst>
      <p:ext uri="{BB962C8B-B14F-4D97-AF65-F5344CB8AC3E}">
        <p14:creationId xmlns:p14="http://schemas.microsoft.com/office/powerpoint/2010/main" val="36739257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5"/>
          <a:stretch>
            <a:fillRect/>
          </a:stretch>
        </p:blipFill>
        <p:spPr>
          <a:xfrm>
            <a:off x="10084441" y="6060570"/>
            <a:ext cx="1961933" cy="413238"/>
          </a:xfrm>
          <a:prstGeom prst="rect">
            <a:avLst/>
          </a:prstGeom>
        </p:spPr>
      </p:pic>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Permits and Coordination:</a:t>
            </a:r>
          </a:p>
        </p:txBody>
      </p:sp>
      <p:sp>
        <p:nvSpPr>
          <p:cNvPr id="3" name="Text Placeholder 5">
            <a:extLst>
              <a:ext uri="{FF2B5EF4-FFF2-40B4-BE49-F238E27FC236}">
                <a16:creationId xmlns:a16="http://schemas.microsoft.com/office/drawing/2014/main" id="{6EC8C21D-1A8D-2DB8-D869-8F1890B80D0E}"/>
              </a:ext>
            </a:extLst>
          </p:cNvPr>
          <p:cNvSpPr txBox="1">
            <a:spLocks/>
          </p:cNvSpPr>
          <p:nvPr/>
        </p:nvSpPr>
        <p:spPr>
          <a:xfrm>
            <a:off x="5313327" y="1317516"/>
            <a:ext cx="6546596" cy="43780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1" dirty="0">
                <a:solidFill>
                  <a:schemeClr val="accent4"/>
                </a:solidFill>
                <a:latin typeface="Gadugi" panose="020B0502040204020203" pitchFamily="34" charset="0"/>
                <a:ea typeface="Gadugi" panose="020B0502040204020203" pitchFamily="34" charset="0"/>
              </a:rPr>
              <a:t>Federal and State</a:t>
            </a:r>
          </a:p>
        </p:txBody>
      </p:sp>
      <p:sp>
        <p:nvSpPr>
          <p:cNvPr id="4" name="Text Placeholder 8">
            <a:extLst>
              <a:ext uri="{FF2B5EF4-FFF2-40B4-BE49-F238E27FC236}">
                <a16:creationId xmlns:a16="http://schemas.microsoft.com/office/drawing/2014/main" id="{A4280561-1564-09DE-870F-725081FDD134}"/>
              </a:ext>
            </a:extLst>
          </p:cNvPr>
          <p:cNvSpPr txBox="1">
            <a:spLocks/>
          </p:cNvSpPr>
          <p:nvPr/>
        </p:nvSpPr>
        <p:spPr>
          <a:xfrm>
            <a:off x="5313327" y="1762230"/>
            <a:ext cx="6546597" cy="2331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300"/>
              </a:spcBef>
              <a:spcAft>
                <a:spcPts val="300"/>
              </a:spcAft>
            </a:pPr>
            <a:r>
              <a:rPr lang="en-US" sz="1400" dirty="0">
                <a:latin typeface="Arial" panose="020B0604020202020204" pitchFamily="34" charset="0"/>
                <a:ea typeface="Gadugi" panose="020B0502040204020203" pitchFamily="34" charset="0"/>
                <a:cs typeface="Arial" panose="020B0604020202020204" pitchFamily="34" charset="0"/>
              </a:rPr>
              <a:t>US Coast Guard</a:t>
            </a:r>
          </a:p>
          <a:p>
            <a:pPr marL="342900" indent="-342900">
              <a:spcBef>
                <a:spcPts val="300"/>
              </a:spcBef>
              <a:spcAft>
                <a:spcPts val="300"/>
              </a:spcAft>
            </a:pPr>
            <a:r>
              <a:rPr lang="en-US" sz="1400" dirty="0">
                <a:latin typeface="Arial" panose="020B0604020202020204" pitchFamily="34" charset="0"/>
                <a:ea typeface="Gadugi" panose="020B0502040204020203" pitchFamily="34" charset="0"/>
                <a:cs typeface="Arial" panose="020B0604020202020204" pitchFamily="34" charset="0"/>
              </a:rPr>
              <a:t>US Army Corps of Engineers</a:t>
            </a:r>
          </a:p>
          <a:p>
            <a:pPr marL="342900" indent="-342900">
              <a:spcBef>
                <a:spcPts val="300"/>
              </a:spcBef>
              <a:spcAft>
                <a:spcPts val="300"/>
              </a:spcAft>
            </a:pPr>
            <a:r>
              <a:rPr lang="en-US" sz="1400" dirty="0">
                <a:latin typeface="Arial" panose="020B0604020202020204" pitchFamily="34" charset="0"/>
                <a:ea typeface="Gadugi" panose="020B0502040204020203" pitchFamily="34" charset="0"/>
                <a:cs typeface="Arial" panose="020B0604020202020204" pitchFamily="34" charset="0"/>
              </a:rPr>
              <a:t>US Fish &amp; Wildlife Service</a:t>
            </a:r>
          </a:p>
          <a:p>
            <a:pPr marL="342900" indent="-342900">
              <a:spcBef>
                <a:spcPts val="300"/>
              </a:spcBef>
              <a:spcAft>
                <a:spcPts val="300"/>
              </a:spcAft>
            </a:pPr>
            <a:r>
              <a:rPr lang="en-US" sz="1400" dirty="0">
                <a:latin typeface="Arial" panose="020B0604020202020204" pitchFamily="34" charset="0"/>
                <a:ea typeface="Gadugi" panose="020B0502040204020203" pitchFamily="34" charset="0"/>
                <a:cs typeface="Arial" panose="020B0604020202020204" pitchFamily="34" charset="0"/>
              </a:rPr>
              <a:t>NOAA National Marine Fisheries Service</a:t>
            </a:r>
          </a:p>
          <a:p>
            <a:pPr marL="342900" indent="-342900">
              <a:spcBef>
                <a:spcPts val="300"/>
              </a:spcBef>
              <a:spcAft>
                <a:spcPts val="300"/>
              </a:spcAft>
            </a:pPr>
            <a:r>
              <a:rPr lang="en-US" sz="1400" dirty="0">
                <a:latin typeface="Arial" panose="020B0604020202020204" pitchFamily="34" charset="0"/>
                <a:ea typeface="Gadugi" panose="020B0502040204020203" pitchFamily="34" charset="0"/>
                <a:cs typeface="Arial" panose="020B0604020202020204" pitchFamily="34" charset="0"/>
              </a:rPr>
              <a:t>Florida Department of State Parks – Sebastian Inlet State Park</a:t>
            </a:r>
          </a:p>
          <a:p>
            <a:pPr marL="342900" indent="-342900">
              <a:spcBef>
                <a:spcPts val="300"/>
              </a:spcBef>
              <a:spcAft>
                <a:spcPts val="300"/>
              </a:spcAft>
            </a:pPr>
            <a:r>
              <a:rPr lang="en-US" sz="1400" dirty="0">
                <a:latin typeface="Arial" panose="020B0604020202020204" pitchFamily="34" charset="0"/>
                <a:ea typeface="Gadugi" panose="020B0502040204020203" pitchFamily="34" charset="0"/>
                <a:cs typeface="Arial" panose="020B0604020202020204" pitchFamily="34" charset="0"/>
              </a:rPr>
              <a:t>Florida Department of Environmental Protection</a:t>
            </a:r>
          </a:p>
          <a:p>
            <a:pPr marL="342900" indent="-342900">
              <a:spcBef>
                <a:spcPts val="300"/>
              </a:spcBef>
              <a:spcAft>
                <a:spcPts val="300"/>
              </a:spcAft>
            </a:pPr>
            <a:r>
              <a:rPr lang="en-US" sz="1400" dirty="0">
                <a:latin typeface="Arial" panose="020B0604020202020204" pitchFamily="34" charset="0"/>
                <a:ea typeface="Gadugi" panose="020B0502040204020203" pitchFamily="34" charset="0"/>
                <a:cs typeface="Arial" panose="020B0604020202020204" pitchFamily="34" charset="0"/>
              </a:rPr>
              <a:t>Florida Fish and Wildlife Conservation Commission</a:t>
            </a:r>
          </a:p>
          <a:p>
            <a:pPr marL="342900" indent="-342900">
              <a:spcBef>
                <a:spcPts val="300"/>
              </a:spcBef>
              <a:spcAft>
                <a:spcPts val="300"/>
              </a:spcAft>
            </a:pPr>
            <a:r>
              <a:rPr lang="en-US" sz="1400" dirty="0">
                <a:latin typeface="Arial" panose="020B0604020202020204" pitchFamily="34" charset="0"/>
                <a:ea typeface="Gadugi" panose="020B0502040204020203" pitchFamily="34" charset="0"/>
                <a:cs typeface="Arial" panose="020B0604020202020204" pitchFamily="34" charset="0"/>
              </a:rPr>
              <a:t>State Historic Preservation Office</a:t>
            </a:r>
          </a:p>
        </p:txBody>
      </p:sp>
      <p:sp>
        <p:nvSpPr>
          <p:cNvPr id="6" name="Text Placeholder 2">
            <a:extLst>
              <a:ext uri="{FF2B5EF4-FFF2-40B4-BE49-F238E27FC236}">
                <a16:creationId xmlns:a16="http://schemas.microsoft.com/office/drawing/2014/main" id="{E957069A-0CB8-4D17-0477-D28AFBEE7C57}"/>
              </a:ext>
            </a:extLst>
          </p:cNvPr>
          <p:cNvSpPr txBox="1">
            <a:spLocks/>
          </p:cNvSpPr>
          <p:nvPr/>
        </p:nvSpPr>
        <p:spPr>
          <a:xfrm>
            <a:off x="1066800" y="1768643"/>
            <a:ext cx="10058400" cy="4632158"/>
          </a:xfrm>
          <a:prstGeom prst="rect">
            <a:avLst/>
          </a:prstGeom>
        </p:spPr>
        <p:txBody>
          <a:bodyPr vert="horz" lIns="0" tIns="0" rIns="0" bIns="0" numCol="1" rtlCol="0" anchor="ctr"/>
          <a:lstStyle>
            <a:defPPr>
              <a:defRPr lang="en-US"/>
            </a:defPPr>
            <a:lvl1pPr marL="0" algn="r" defTabSz="914400" rtl="0" eaLnBrk="1" latinLnBrk="0" hangingPunct="1">
              <a:defRPr sz="900" kern="1200">
                <a:solidFill>
                  <a:srgbClr val="2222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p>
        </p:txBody>
      </p:sp>
      <p:grpSp>
        <p:nvGrpSpPr>
          <p:cNvPr id="10" name="Group 9">
            <a:extLst>
              <a:ext uri="{FF2B5EF4-FFF2-40B4-BE49-F238E27FC236}">
                <a16:creationId xmlns:a16="http://schemas.microsoft.com/office/drawing/2014/main" id="{F2FAEE8C-12D1-57DD-4DA7-20601B3EB649}"/>
              </a:ext>
            </a:extLst>
          </p:cNvPr>
          <p:cNvGrpSpPr/>
          <p:nvPr/>
        </p:nvGrpSpPr>
        <p:grpSpPr>
          <a:xfrm>
            <a:off x="560054" y="1644680"/>
            <a:ext cx="3837849" cy="4542244"/>
            <a:chOff x="12967711" y="1326726"/>
            <a:chExt cx="4296408" cy="5084965"/>
          </a:xfrm>
        </p:grpSpPr>
        <p:pic>
          <p:nvPicPr>
            <p:cNvPr id="11" name="Picture Placeholder 6">
              <a:extLst>
                <a:ext uri="{FF2B5EF4-FFF2-40B4-BE49-F238E27FC236}">
                  <a16:creationId xmlns:a16="http://schemas.microsoft.com/office/drawing/2014/main" id="{7C39B5DE-89F4-E8F4-EB8A-4E0603F61898}"/>
                </a:ext>
              </a:extLst>
            </p:cNvPr>
            <p:cNvPicPr>
              <a:picLocks noChangeAspect="1"/>
            </p:cNvPicPr>
            <p:nvPr/>
          </p:nvPicPr>
          <p:blipFill>
            <a:blip r:embed="rId6" cstate="print">
              <a:extLst>
                <a:ext uri="{28A0092B-C50C-407E-A947-70E740481C1C}">
                  <a14:useLocalDpi xmlns:a14="http://schemas.microsoft.com/office/drawing/2010/main" val="0"/>
                </a:ext>
              </a:extLst>
            </a:blip>
            <a:srcRect t="2082" b="2082"/>
            <a:stretch>
              <a:fillRect/>
            </a:stretch>
          </p:blipFill>
          <p:spPr>
            <a:xfrm>
              <a:off x="15975375" y="1550225"/>
              <a:ext cx="885889" cy="666435"/>
            </a:xfrm>
            <a:prstGeom prst="rect">
              <a:avLst/>
            </a:prstGeom>
          </p:spPr>
        </p:pic>
        <p:pic>
          <p:nvPicPr>
            <p:cNvPr id="12" name="Picture Placeholder 8">
              <a:extLst>
                <a:ext uri="{FF2B5EF4-FFF2-40B4-BE49-F238E27FC236}">
                  <a16:creationId xmlns:a16="http://schemas.microsoft.com/office/drawing/2014/main" id="{213E0338-41A2-1D71-6EC9-BA45CCD3B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58701" y="2023906"/>
              <a:ext cx="1100382" cy="1020176"/>
            </a:xfrm>
            <a:prstGeom prst="rect">
              <a:avLst/>
            </a:prstGeom>
          </p:spPr>
        </p:pic>
        <p:pic>
          <p:nvPicPr>
            <p:cNvPr id="17" name="Picture 16">
              <a:extLst>
                <a:ext uri="{FF2B5EF4-FFF2-40B4-BE49-F238E27FC236}">
                  <a16:creationId xmlns:a16="http://schemas.microsoft.com/office/drawing/2014/main" id="{41A1CCC5-D486-6754-65EE-1F2924D60658}"/>
                </a:ext>
              </a:extLst>
            </p:cNvPr>
            <p:cNvPicPr>
              <a:picLocks noChangeAspect="1"/>
            </p:cNvPicPr>
            <p:nvPr/>
          </p:nvPicPr>
          <p:blipFill>
            <a:blip r:embed="rId8"/>
            <a:stretch>
              <a:fillRect/>
            </a:stretch>
          </p:blipFill>
          <p:spPr>
            <a:xfrm>
              <a:off x="13113530" y="1474290"/>
              <a:ext cx="976767" cy="949417"/>
            </a:xfrm>
            <a:prstGeom prst="rect">
              <a:avLst/>
            </a:prstGeom>
          </p:spPr>
        </p:pic>
        <p:pic>
          <p:nvPicPr>
            <p:cNvPr id="19" name="Picture 18">
              <a:extLst>
                <a:ext uri="{FF2B5EF4-FFF2-40B4-BE49-F238E27FC236}">
                  <a16:creationId xmlns:a16="http://schemas.microsoft.com/office/drawing/2014/main" id="{7DD8BAA9-D633-5D69-1503-9542C3EB991C}"/>
                </a:ext>
              </a:extLst>
            </p:cNvPr>
            <p:cNvPicPr>
              <a:picLocks noChangeAspect="1"/>
            </p:cNvPicPr>
            <p:nvPr/>
          </p:nvPicPr>
          <p:blipFill>
            <a:blip r:embed="rId9"/>
            <a:stretch>
              <a:fillRect/>
            </a:stretch>
          </p:blipFill>
          <p:spPr>
            <a:xfrm>
              <a:off x="13240894" y="3650687"/>
              <a:ext cx="1505843" cy="438950"/>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18F89188-A0CD-C0BF-0775-04BF7CA666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10462" y="1326726"/>
              <a:ext cx="1122468" cy="572688"/>
            </a:xfrm>
            <a:prstGeom prst="rect">
              <a:avLst/>
            </a:prstGeom>
          </p:spPr>
        </p:pic>
        <p:pic>
          <p:nvPicPr>
            <p:cNvPr id="21" name="Picture 20" descr="A close up of a sign&#10;&#10;Description automatically generated">
              <a:extLst>
                <a:ext uri="{FF2B5EF4-FFF2-40B4-BE49-F238E27FC236}">
                  <a16:creationId xmlns:a16="http://schemas.microsoft.com/office/drawing/2014/main" id="{57FF1E57-374F-5F82-47C6-88C5691389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70395" y="2582256"/>
              <a:ext cx="1793724" cy="475336"/>
            </a:xfrm>
            <a:prstGeom prst="rect">
              <a:avLst/>
            </a:prstGeom>
          </p:spPr>
        </p:pic>
        <p:pic>
          <p:nvPicPr>
            <p:cNvPr id="22" name="Picture 21" descr="A drawing of a face&#10;&#10;Description automatically generated">
              <a:extLst>
                <a:ext uri="{FF2B5EF4-FFF2-40B4-BE49-F238E27FC236}">
                  <a16:creationId xmlns:a16="http://schemas.microsoft.com/office/drawing/2014/main" id="{38FD57E5-1CAE-2576-9070-229D4AB1B7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67711" y="5124915"/>
              <a:ext cx="1764104" cy="467488"/>
            </a:xfrm>
            <a:prstGeom prst="rect">
              <a:avLst/>
            </a:prstGeom>
          </p:spPr>
        </p:pic>
        <p:pic>
          <p:nvPicPr>
            <p:cNvPr id="23" name="Picture 22" descr="A close up of a sign&#10;&#10;Description automatically generated">
              <a:extLst>
                <a:ext uri="{FF2B5EF4-FFF2-40B4-BE49-F238E27FC236}">
                  <a16:creationId xmlns:a16="http://schemas.microsoft.com/office/drawing/2014/main" id="{454D0AA3-6860-91FD-8779-4204118EEC6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060392" y="2805718"/>
              <a:ext cx="1373889" cy="494599"/>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8F7C2504-161B-644E-0A74-44903A66ABA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980590" y="4312514"/>
              <a:ext cx="1560278" cy="639021"/>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9F58B53C-9E3F-0BEA-F3A4-9B6EA43211CD}"/>
                </a:ext>
              </a:extLst>
            </p:cNvPr>
            <p:cNvPicPr>
              <a:picLocks noChangeAspect="1"/>
            </p:cNvPicPr>
            <p:nvPr/>
          </p:nvPicPr>
          <p:blipFill>
            <a:blip r:embed="rId15">
              <a:duotone>
                <a:prstClr val="black"/>
                <a:srgbClr val="7A0000">
                  <a:tint val="45000"/>
                  <a:satMod val="400000"/>
                </a:srgbClr>
              </a:duotone>
              <a:extLst>
                <a:ext uri="{28A0092B-C50C-407E-A947-70E740481C1C}">
                  <a14:useLocalDpi xmlns:a14="http://schemas.microsoft.com/office/drawing/2010/main" val="0"/>
                </a:ext>
              </a:extLst>
            </a:blip>
            <a:stretch>
              <a:fillRect/>
            </a:stretch>
          </p:blipFill>
          <p:spPr>
            <a:xfrm>
              <a:off x="13663196" y="5756014"/>
              <a:ext cx="2486107" cy="655677"/>
            </a:xfrm>
            <a:prstGeom prst="rect">
              <a:avLst/>
            </a:prstGeom>
          </p:spPr>
        </p:pic>
        <p:pic>
          <p:nvPicPr>
            <p:cNvPr id="26" name="Picture 25" descr="A picture containing food&#10;&#10;Description automatically generated">
              <a:extLst>
                <a:ext uri="{FF2B5EF4-FFF2-40B4-BE49-F238E27FC236}">
                  <a16:creationId xmlns:a16="http://schemas.microsoft.com/office/drawing/2014/main" id="{99782717-98B0-19E7-45A5-A6EC43525AC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070187" y="4123451"/>
              <a:ext cx="1871345" cy="703413"/>
            </a:xfrm>
            <a:prstGeom prst="rect">
              <a:avLst/>
            </a:prstGeom>
          </p:spPr>
        </p:pic>
        <p:pic>
          <p:nvPicPr>
            <p:cNvPr id="27" name="Picture 26" descr="A close up of a sign&#10;&#10;Description automatically generated">
              <a:extLst>
                <a:ext uri="{FF2B5EF4-FFF2-40B4-BE49-F238E27FC236}">
                  <a16:creationId xmlns:a16="http://schemas.microsoft.com/office/drawing/2014/main" id="{40EE17DF-C504-1E79-1F69-E73E9B6145C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728519" y="4968045"/>
              <a:ext cx="2309979" cy="769993"/>
            </a:xfrm>
            <a:prstGeom prst="rect">
              <a:avLst/>
            </a:prstGeom>
          </p:spPr>
        </p:pic>
        <p:pic>
          <p:nvPicPr>
            <p:cNvPr id="28" name="Picture 27" descr="A close up of a sign&#10;&#10;Description automatically generated">
              <a:extLst>
                <a:ext uri="{FF2B5EF4-FFF2-40B4-BE49-F238E27FC236}">
                  <a16:creationId xmlns:a16="http://schemas.microsoft.com/office/drawing/2014/main" id="{7252A73B-E559-8DE1-AF26-DA03240983E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586813" y="3318694"/>
              <a:ext cx="1415375" cy="566150"/>
            </a:xfrm>
            <a:prstGeom prst="rect">
              <a:avLst/>
            </a:prstGeom>
          </p:spPr>
        </p:pic>
      </p:grpSp>
      <p:sp>
        <p:nvSpPr>
          <p:cNvPr id="30" name="Text Placeholder 5">
            <a:extLst>
              <a:ext uri="{FF2B5EF4-FFF2-40B4-BE49-F238E27FC236}">
                <a16:creationId xmlns:a16="http://schemas.microsoft.com/office/drawing/2014/main" id="{AF97B3E5-4A11-2033-00EA-643D0D34661E}"/>
              </a:ext>
            </a:extLst>
          </p:cNvPr>
          <p:cNvSpPr txBox="1">
            <a:spLocks/>
          </p:cNvSpPr>
          <p:nvPr/>
        </p:nvSpPr>
        <p:spPr>
          <a:xfrm>
            <a:off x="5454042" y="4175215"/>
            <a:ext cx="6546596" cy="437805"/>
          </a:xfrm>
          <a:prstGeom prst="rect">
            <a:avLst/>
          </a:prstGeom>
        </p:spPr>
        <p:txBody>
          <a:bodyPr vert="horz" lIns="0" tIns="0" rIns="0" bIns="0" rtlCol="0">
            <a:noAutofit/>
          </a:bodyPr>
          <a:lstStyle>
            <a:lvl1pPr marL="0" indent="0" algn="l" defTabSz="685800" rtl="0" eaLnBrk="1" latinLnBrk="0" hangingPunct="1">
              <a:spcBef>
                <a:spcPts val="0"/>
              </a:spcBef>
              <a:buFontTx/>
              <a:buNone/>
              <a:defRPr sz="36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2000" dirty="0">
                <a:solidFill>
                  <a:schemeClr val="accent4"/>
                </a:solidFill>
                <a:latin typeface="Gadugi" panose="020B0502040204020203" pitchFamily="34" charset="0"/>
                <a:ea typeface="Gadugi" panose="020B0502040204020203" pitchFamily="34" charset="0"/>
              </a:rPr>
              <a:t>Local Agencies</a:t>
            </a:r>
          </a:p>
        </p:txBody>
      </p:sp>
      <p:sp>
        <p:nvSpPr>
          <p:cNvPr id="31" name="Text Placeholder 8">
            <a:extLst>
              <a:ext uri="{FF2B5EF4-FFF2-40B4-BE49-F238E27FC236}">
                <a16:creationId xmlns:a16="http://schemas.microsoft.com/office/drawing/2014/main" id="{36A1C397-9C69-866F-5298-F5670F0BB6BE}"/>
              </a:ext>
            </a:extLst>
          </p:cNvPr>
          <p:cNvSpPr txBox="1">
            <a:spLocks/>
          </p:cNvSpPr>
          <p:nvPr/>
        </p:nvSpPr>
        <p:spPr>
          <a:xfrm>
            <a:off x="5425104" y="4488973"/>
            <a:ext cx="6546597" cy="2075205"/>
          </a:xfrm>
          <a:prstGeom prst="rect">
            <a:avLst/>
          </a:prstGeom>
        </p:spPr>
        <p:txBody>
          <a:bodyPr vert="horz" lIns="0" tIns="0" rIns="0" bIns="0" rtlCol="0">
            <a:noAutofit/>
          </a:bodyPr>
          <a:lstStyle>
            <a:lvl1pPr marL="342900" indent="-342900" defTabSz="685800">
              <a:spcBef>
                <a:spcPts val="300"/>
              </a:spcBef>
              <a:spcAft>
                <a:spcPts val="300"/>
              </a:spcAft>
              <a:buFont typeface="Arial" panose="020B0604020202020204" pitchFamily="34" charset="0"/>
              <a:buChar char="•"/>
              <a:defRPr sz="1600">
                <a:solidFill>
                  <a:srgbClr val="222222"/>
                </a:solidFill>
                <a:latin typeface="Arial" panose="020B0604020202020204" pitchFamily="34" charset="0"/>
                <a:ea typeface="Gadugi" panose="020B0502040204020203" pitchFamily="34" charset="0"/>
                <a:cs typeface="Arial" panose="020B0604020202020204" pitchFamily="34" charset="0"/>
              </a:defRPr>
            </a:lvl1pPr>
            <a:lvl2pPr marL="557213" indent="-214313" defTabSz="685800">
              <a:spcBef>
                <a:spcPct val="20000"/>
              </a:spcBef>
              <a:buFont typeface="Arial" panose="020B0604020202020204" pitchFamily="34" charset="0"/>
              <a:buChar char="•"/>
              <a:defRPr sz="1600">
                <a:solidFill>
                  <a:srgbClr val="222222"/>
                </a:solidFill>
              </a:defRPr>
            </a:lvl2pPr>
            <a:lvl3pPr marL="857250" indent="-171450" defTabSz="685800">
              <a:spcBef>
                <a:spcPct val="20000"/>
              </a:spcBef>
              <a:buFont typeface="Arial" panose="020B0604020202020204" pitchFamily="34" charset="0"/>
              <a:buChar char="•"/>
              <a:defRPr sz="1400">
                <a:solidFill>
                  <a:srgbClr val="222222"/>
                </a:solidFill>
              </a:defRPr>
            </a:lvl3pPr>
            <a:lvl4pPr marL="1200150" indent="-171450" defTabSz="685800">
              <a:spcBef>
                <a:spcPct val="20000"/>
              </a:spcBef>
              <a:buFont typeface="Arial" panose="020B0604020202020204" pitchFamily="34" charset="0"/>
              <a:buChar char="–"/>
              <a:defRPr sz="1500"/>
            </a:lvl4pPr>
            <a:lvl5pPr marL="1543050" indent="-171450" defTabSz="685800">
              <a:spcBef>
                <a:spcPct val="20000"/>
              </a:spcBef>
              <a:buFont typeface="Arial" panose="020B0604020202020204" pitchFamily="34" charset="0"/>
              <a:buChar char="»"/>
              <a:defRPr sz="1500"/>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r>
              <a:rPr lang="en-US" sz="1400" dirty="0"/>
              <a:t>Sebastian Inlet District</a:t>
            </a:r>
          </a:p>
          <a:p>
            <a:r>
              <a:rPr lang="en-US" sz="1400" dirty="0"/>
              <a:t>Florida Inland Navigation District</a:t>
            </a:r>
          </a:p>
          <a:p>
            <a:r>
              <a:rPr lang="en-US" sz="1400" dirty="0"/>
              <a:t>Indian River County and Metropolitan Planning Organization</a:t>
            </a:r>
          </a:p>
          <a:p>
            <a:r>
              <a:rPr lang="en-US" sz="1400" dirty="0"/>
              <a:t>Brevard County</a:t>
            </a:r>
          </a:p>
          <a:p>
            <a:r>
              <a:rPr lang="en-US" sz="1400" dirty="0"/>
              <a:t>Space Coast Transportation Planning Organization</a:t>
            </a:r>
          </a:p>
          <a:p>
            <a:r>
              <a:rPr lang="en-US" sz="1400" dirty="0"/>
              <a:t>Indian River Lagoon Council</a:t>
            </a:r>
          </a:p>
          <a:p>
            <a:r>
              <a:rPr lang="en-US" sz="1400" dirty="0"/>
              <a:t>Indian River Scenic Byway Coalition</a:t>
            </a:r>
          </a:p>
          <a:p>
            <a:endParaRPr lang="en-US" dirty="0"/>
          </a:p>
        </p:txBody>
      </p:sp>
    </p:spTree>
    <p:extLst>
      <p:ext uri="{BB962C8B-B14F-4D97-AF65-F5344CB8AC3E}">
        <p14:creationId xmlns:p14="http://schemas.microsoft.com/office/powerpoint/2010/main" val="37075892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Agency Coordination – FDEP Park Management </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5"/>
          <a:stretch>
            <a:fillRect/>
          </a:stretch>
        </p:blipFill>
        <p:spPr>
          <a:xfrm>
            <a:off x="10084441" y="6060570"/>
            <a:ext cx="1961933" cy="413238"/>
          </a:xfrm>
          <a:prstGeom prst="rect">
            <a:avLst/>
          </a:prstGeom>
        </p:spPr>
      </p:pic>
      <p:sp>
        <p:nvSpPr>
          <p:cNvPr id="6" name="TextBox 5">
            <a:extLst>
              <a:ext uri="{FF2B5EF4-FFF2-40B4-BE49-F238E27FC236}">
                <a16:creationId xmlns:a16="http://schemas.microsoft.com/office/drawing/2014/main" id="{705971CF-06C6-8AD2-AB83-863198C99E64}"/>
              </a:ext>
            </a:extLst>
          </p:cNvPr>
          <p:cNvSpPr txBox="1"/>
          <p:nvPr/>
        </p:nvSpPr>
        <p:spPr>
          <a:xfrm>
            <a:off x="549159" y="1512951"/>
            <a:ext cx="11354999" cy="954107"/>
          </a:xfrm>
          <a:prstGeom prst="rect">
            <a:avLst/>
          </a:prstGeom>
          <a:noFill/>
        </p:spPr>
        <p:txBody>
          <a:bodyPr wrap="square" rtlCol="0">
            <a:spAutoFit/>
          </a:bodyPr>
          <a:lstStyle/>
          <a:p>
            <a:r>
              <a:rPr lang="en-US" sz="2800" b="1" dirty="0">
                <a:solidFill>
                  <a:schemeClr val="accent1">
                    <a:lumMod val="75000"/>
                  </a:schemeClr>
                </a:solidFill>
              </a:rPr>
              <a:t>Feasibility/Planning – Coordination Meeting with Park Management, discuss fishing piers and maintenance responsibility</a:t>
            </a:r>
          </a:p>
        </p:txBody>
      </p:sp>
      <p:sp>
        <p:nvSpPr>
          <p:cNvPr id="10" name="TextBox 9">
            <a:extLst>
              <a:ext uri="{FF2B5EF4-FFF2-40B4-BE49-F238E27FC236}">
                <a16:creationId xmlns:a16="http://schemas.microsoft.com/office/drawing/2014/main" id="{8BF3CA72-6B49-9A70-991C-9CCC0B666F37}"/>
              </a:ext>
            </a:extLst>
          </p:cNvPr>
          <p:cNvSpPr txBox="1"/>
          <p:nvPr/>
        </p:nvSpPr>
        <p:spPr>
          <a:xfrm>
            <a:off x="549161" y="2519142"/>
            <a:ext cx="11093678" cy="1815882"/>
          </a:xfrm>
          <a:prstGeom prst="rect">
            <a:avLst/>
          </a:prstGeom>
          <a:noFill/>
        </p:spPr>
        <p:txBody>
          <a:bodyPr wrap="square" rtlCol="0">
            <a:spAutoFit/>
          </a:bodyPr>
          <a:lstStyle/>
          <a:p>
            <a:r>
              <a:rPr lang="en-US" sz="2800" b="1" dirty="0">
                <a:solidFill>
                  <a:schemeClr val="accent1">
                    <a:lumMod val="75000"/>
                  </a:schemeClr>
                </a:solidFill>
              </a:rPr>
              <a:t>PD&amp;E – research existing agreements and ROW documents, </a:t>
            </a:r>
          </a:p>
          <a:p>
            <a:r>
              <a:rPr lang="en-US" sz="2800" b="1" dirty="0">
                <a:solidFill>
                  <a:schemeClr val="accent1">
                    <a:lumMod val="75000"/>
                  </a:schemeClr>
                </a:solidFill>
              </a:rPr>
              <a:t>research how Park uses FDOT ROW under existing bridge, address Section 4(f) impacts, fishing pier to be included in design and construction</a:t>
            </a:r>
          </a:p>
        </p:txBody>
      </p:sp>
      <p:sp>
        <p:nvSpPr>
          <p:cNvPr id="11" name="TextBox 10">
            <a:extLst>
              <a:ext uri="{FF2B5EF4-FFF2-40B4-BE49-F238E27FC236}">
                <a16:creationId xmlns:a16="http://schemas.microsoft.com/office/drawing/2014/main" id="{EF0C7313-8875-2983-889B-FE1134DEA3D2}"/>
              </a:ext>
            </a:extLst>
          </p:cNvPr>
          <p:cNvSpPr txBox="1"/>
          <p:nvPr/>
        </p:nvSpPr>
        <p:spPr>
          <a:xfrm>
            <a:off x="549161" y="4294486"/>
            <a:ext cx="11093678" cy="1384995"/>
          </a:xfrm>
          <a:prstGeom prst="rect">
            <a:avLst/>
          </a:prstGeom>
          <a:noFill/>
        </p:spPr>
        <p:txBody>
          <a:bodyPr wrap="square" rtlCol="0">
            <a:spAutoFit/>
          </a:bodyPr>
          <a:lstStyle/>
          <a:p>
            <a:r>
              <a:rPr lang="en-US" sz="2800" b="1" dirty="0">
                <a:solidFill>
                  <a:schemeClr val="accent1">
                    <a:lumMod val="75000"/>
                  </a:schemeClr>
                </a:solidFill>
              </a:rPr>
              <a:t>Design and Permitting – discuss temporary trestles and impacts to park, design park entrances with safety in mind,  </a:t>
            </a:r>
          </a:p>
          <a:p>
            <a:r>
              <a:rPr lang="en-US" sz="2800" b="1" dirty="0">
                <a:solidFill>
                  <a:schemeClr val="accent1">
                    <a:lumMod val="75000"/>
                  </a:schemeClr>
                </a:solidFill>
              </a:rPr>
              <a:t>develop updated ROW documents (both D4 &amp; D5)</a:t>
            </a:r>
          </a:p>
        </p:txBody>
      </p:sp>
    </p:spTree>
    <p:extLst>
      <p:ext uri="{BB962C8B-B14F-4D97-AF65-F5344CB8AC3E}">
        <p14:creationId xmlns:p14="http://schemas.microsoft.com/office/powerpoint/2010/main" val="26831292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Agency Coordination – FDEP Recreation and Parks </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5"/>
          <a:stretch>
            <a:fillRect/>
          </a:stretch>
        </p:blipFill>
        <p:spPr>
          <a:xfrm>
            <a:off x="10084441" y="6060570"/>
            <a:ext cx="1961933" cy="413238"/>
          </a:xfrm>
          <a:prstGeom prst="rect">
            <a:avLst/>
          </a:prstGeom>
        </p:spPr>
      </p:pic>
      <p:sp>
        <p:nvSpPr>
          <p:cNvPr id="6" name="TextBox 5">
            <a:extLst>
              <a:ext uri="{FF2B5EF4-FFF2-40B4-BE49-F238E27FC236}">
                <a16:creationId xmlns:a16="http://schemas.microsoft.com/office/drawing/2014/main" id="{705971CF-06C6-8AD2-AB83-863198C99E64}"/>
              </a:ext>
            </a:extLst>
          </p:cNvPr>
          <p:cNvSpPr txBox="1"/>
          <p:nvPr/>
        </p:nvSpPr>
        <p:spPr>
          <a:xfrm>
            <a:off x="549159" y="1512951"/>
            <a:ext cx="11354999" cy="523220"/>
          </a:xfrm>
          <a:prstGeom prst="rect">
            <a:avLst/>
          </a:prstGeom>
          <a:noFill/>
        </p:spPr>
        <p:txBody>
          <a:bodyPr wrap="square" rtlCol="0">
            <a:spAutoFit/>
          </a:bodyPr>
          <a:lstStyle/>
          <a:p>
            <a:r>
              <a:rPr lang="en-US" sz="2800" b="1" dirty="0">
                <a:solidFill>
                  <a:srgbClr val="FF0000"/>
                </a:solidFill>
              </a:rPr>
              <a:t>Feasibility/Planning –</a:t>
            </a:r>
          </a:p>
        </p:txBody>
      </p:sp>
      <p:sp>
        <p:nvSpPr>
          <p:cNvPr id="10" name="TextBox 9">
            <a:extLst>
              <a:ext uri="{FF2B5EF4-FFF2-40B4-BE49-F238E27FC236}">
                <a16:creationId xmlns:a16="http://schemas.microsoft.com/office/drawing/2014/main" id="{8BF3CA72-6B49-9A70-991C-9CCC0B666F37}"/>
              </a:ext>
            </a:extLst>
          </p:cNvPr>
          <p:cNvSpPr txBox="1"/>
          <p:nvPr/>
        </p:nvSpPr>
        <p:spPr>
          <a:xfrm>
            <a:off x="549161" y="2519142"/>
            <a:ext cx="11093678" cy="1384995"/>
          </a:xfrm>
          <a:prstGeom prst="rect">
            <a:avLst/>
          </a:prstGeom>
          <a:noFill/>
        </p:spPr>
        <p:txBody>
          <a:bodyPr wrap="square" rtlCol="0">
            <a:spAutoFit/>
          </a:bodyPr>
          <a:lstStyle/>
          <a:p>
            <a:r>
              <a:rPr lang="en-US" sz="2800" b="1" dirty="0">
                <a:solidFill>
                  <a:schemeClr val="accent1">
                    <a:lumMod val="75000"/>
                  </a:schemeClr>
                </a:solidFill>
              </a:rPr>
              <a:t>PD&amp;E – research existing agreements and ROW documents, </a:t>
            </a:r>
          </a:p>
          <a:p>
            <a:r>
              <a:rPr lang="en-US" sz="2800" b="1" dirty="0">
                <a:solidFill>
                  <a:schemeClr val="accent1">
                    <a:lumMod val="75000"/>
                  </a:schemeClr>
                </a:solidFill>
              </a:rPr>
              <a:t>research how Park uses FDOT ROW under existing bridge, address Section 4(f) impacts </a:t>
            </a:r>
          </a:p>
        </p:txBody>
      </p:sp>
      <p:sp>
        <p:nvSpPr>
          <p:cNvPr id="11" name="TextBox 10">
            <a:extLst>
              <a:ext uri="{FF2B5EF4-FFF2-40B4-BE49-F238E27FC236}">
                <a16:creationId xmlns:a16="http://schemas.microsoft.com/office/drawing/2014/main" id="{EF0C7313-8875-2983-889B-FE1134DEA3D2}"/>
              </a:ext>
            </a:extLst>
          </p:cNvPr>
          <p:cNvSpPr txBox="1"/>
          <p:nvPr/>
        </p:nvSpPr>
        <p:spPr>
          <a:xfrm>
            <a:off x="549159" y="4273562"/>
            <a:ext cx="11000824" cy="1815882"/>
          </a:xfrm>
          <a:prstGeom prst="rect">
            <a:avLst/>
          </a:prstGeom>
          <a:noFill/>
        </p:spPr>
        <p:txBody>
          <a:bodyPr wrap="square" rtlCol="0">
            <a:spAutoFit/>
          </a:bodyPr>
          <a:lstStyle/>
          <a:p>
            <a:r>
              <a:rPr lang="en-US" sz="2800" b="1" dirty="0">
                <a:solidFill>
                  <a:schemeClr val="accent1">
                    <a:lumMod val="75000"/>
                  </a:schemeClr>
                </a:solidFill>
              </a:rPr>
              <a:t>Design and Permitting – discuss temporary trestles and impacts to park, design park entrances with safety in mind,  </a:t>
            </a:r>
          </a:p>
          <a:p>
            <a:r>
              <a:rPr lang="en-US" sz="2800" b="1" dirty="0">
                <a:solidFill>
                  <a:schemeClr val="accent1">
                    <a:lumMod val="75000"/>
                  </a:schemeClr>
                </a:solidFill>
              </a:rPr>
              <a:t>develop an updated ROW easement agreements (both D4 &amp; D5), </a:t>
            </a:r>
          </a:p>
          <a:p>
            <a:r>
              <a:rPr lang="en-US" sz="2800" b="1" dirty="0">
                <a:solidFill>
                  <a:schemeClr val="accent1">
                    <a:lumMod val="75000"/>
                  </a:schemeClr>
                </a:solidFill>
              </a:rPr>
              <a:t>discuss construction phasing </a:t>
            </a:r>
          </a:p>
        </p:txBody>
      </p:sp>
    </p:spTree>
    <p:extLst>
      <p:ext uri="{BB962C8B-B14F-4D97-AF65-F5344CB8AC3E}">
        <p14:creationId xmlns:p14="http://schemas.microsoft.com/office/powerpoint/2010/main" val="34520689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0" y="-73938"/>
            <a:ext cx="12191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Agency Coordination – FDEP Division of State Lands </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5"/>
          <a:stretch>
            <a:fillRect/>
          </a:stretch>
        </p:blipFill>
        <p:spPr>
          <a:xfrm>
            <a:off x="10084441" y="6060570"/>
            <a:ext cx="1961933" cy="413238"/>
          </a:xfrm>
          <a:prstGeom prst="rect">
            <a:avLst/>
          </a:prstGeom>
        </p:spPr>
      </p:pic>
      <p:sp>
        <p:nvSpPr>
          <p:cNvPr id="6" name="TextBox 5">
            <a:extLst>
              <a:ext uri="{FF2B5EF4-FFF2-40B4-BE49-F238E27FC236}">
                <a16:creationId xmlns:a16="http://schemas.microsoft.com/office/drawing/2014/main" id="{705971CF-06C6-8AD2-AB83-863198C99E64}"/>
              </a:ext>
            </a:extLst>
          </p:cNvPr>
          <p:cNvSpPr txBox="1"/>
          <p:nvPr/>
        </p:nvSpPr>
        <p:spPr>
          <a:xfrm>
            <a:off x="549159" y="1512951"/>
            <a:ext cx="11354999" cy="523220"/>
          </a:xfrm>
          <a:prstGeom prst="rect">
            <a:avLst/>
          </a:prstGeom>
          <a:noFill/>
        </p:spPr>
        <p:txBody>
          <a:bodyPr wrap="square" rtlCol="0">
            <a:spAutoFit/>
          </a:bodyPr>
          <a:lstStyle/>
          <a:p>
            <a:r>
              <a:rPr lang="en-US" sz="2800" b="1" dirty="0">
                <a:solidFill>
                  <a:srgbClr val="FF0000"/>
                </a:solidFill>
              </a:rPr>
              <a:t>Feasibility/Planning – </a:t>
            </a:r>
            <a:endParaRPr lang="en-US" sz="2800" b="1" dirty="0">
              <a:solidFill>
                <a:schemeClr val="accent1">
                  <a:lumMod val="75000"/>
                </a:schemeClr>
              </a:solidFill>
            </a:endParaRPr>
          </a:p>
        </p:txBody>
      </p:sp>
      <p:sp>
        <p:nvSpPr>
          <p:cNvPr id="10" name="TextBox 9">
            <a:extLst>
              <a:ext uri="{FF2B5EF4-FFF2-40B4-BE49-F238E27FC236}">
                <a16:creationId xmlns:a16="http://schemas.microsoft.com/office/drawing/2014/main" id="{8BF3CA72-6B49-9A70-991C-9CCC0B666F37}"/>
              </a:ext>
            </a:extLst>
          </p:cNvPr>
          <p:cNvSpPr txBox="1"/>
          <p:nvPr/>
        </p:nvSpPr>
        <p:spPr>
          <a:xfrm>
            <a:off x="549161" y="2519142"/>
            <a:ext cx="11093678" cy="954107"/>
          </a:xfrm>
          <a:prstGeom prst="rect">
            <a:avLst/>
          </a:prstGeom>
          <a:noFill/>
        </p:spPr>
        <p:txBody>
          <a:bodyPr wrap="square" rtlCol="0">
            <a:spAutoFit/>
          </a:bodyPr>
          <a:lstStyle/>
          <a:p>
            <a:r>
              <a:rPr lang="en-US" sz="2800" b="1" dirty="0">
                <a:solidFill>
                  <a:schemeClr val="accent1">
                    <a:lumMod val="75000"/>
                  </a:schemeClr>
                </a:solidFill>
              </a:rPr>
              <a:t>PD&amp;E – New chapter in the PD&amp;E Manual, Volume II, Chapter 23 Acquisition and Restoration Council (ARC) Coordination </a:t>
            </a:r>
          </a:p>
        </p:txBody>
      </p:sp>
      <p:sp>
        <p:nvSpPr>
          <p:cNvPr id="11" name="TextBox 10">
            <a:extLst>
              <a:ext uri="{FF2B5EF4-FFF2-40B4-BE49-F238E27FC236}">
                <a16:creationId xmlns:a16="http://schemas.microsoft.com/office/drawing/2014/main" id="{EF0C7313-8875-2983-889B-FE1134DEA3D2}"/>
              </a:ext>
            </a:extLst>
          </p:cNvPr>
          <p:cNvSpPr txBox="1"/>
          <p:nvPr/>
        </p:nvSpPr>
        <p:spPr>
          <a:xfrm>
            <a:off x="549159" y="3620152"/>
            <a:ext cx="10883900" cy="1815882"/>
          </a:xfrm>
          <a:prstGeom prst="rect">
            <a:avLst/>
          </a:prstGeom>
          <a:noFill/>
        </p:spPr>
        <p:txBody>
          <a:bodyPr wrap="square" rtlCol="0">
            <a:spAutoFit/>
          </a:bodyPr>
          <a:lstStyle/>
          <a:p>
            <a:r>
              <a:rPr lang="en-US" sz="2800" b="1" dirty="0">
                <a:solidFill>
                  <a:schemeClr val="accent1">
                    <a:lumMod val="75000"/>
                  </a:schemeClr>
                </a:solidFill>
              </a:rPr>
              <a:t>Design and Permitting – prepare Upland Easement Application Package, demonstrate that the project meets the Linear Facilities Policy, prepare to present at the ARC meeting.  The end goal is a MOA.</a:t>
            </a:r>
          </a:p>
        </p:txBody>
      </p:sp>
    </p:spTree>
    <p:extLst>
      <p:ext uri="{BB962C8B-B14F-4D97-AF65-F5344CB8AC3E}">
        <p14:creationId xmlns:p14="http://schemas.microsoft.com/office/powerpoint/2010/main" val="24245611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18254"/>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5"/>
          <a:stretch>
            <a:fillRect/>
          </a:stretch>
        </p:blipFill>
        <p:spPr>
          <a:xfrm>
            <a:off x="10084441" y="6060570"/>
            <a:ext cx="1961933" cy="413238"/>
          </a:xfrm>
          <a:prstGeom prst="rect">
            <a:avLst/>
          </a:prstGeom>
        </p:spPr>
      </p:pic>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Permits and Coordination - </a:t>
            </a:r>
            <a:r>
              <a:rPr lang="en-US" b="1" i="1" dirty="0">
                <a:solidFill>
                  <a:schemeClr val="bg1"/>
                </a:solidFill>
                <a:effectLst>
                  <a:outerShdw blurRad="38100" dist="38100" dir="2700000" algn="tl">
                    <a:srgbClr val="000000">
                      <a:alpha val="43137"/>
                    </a:srgbClr>
                  </a:outerShdw>
                </a:effectLst>
                <a:latin typeface="Baguet Script" panose="00000500000000000000" pitchFamily="2" charset="0"/>
              </a:rPr>
              <a:t>but wait, there’s more</a:t>
            </a:r>
          </a:p>
        </p:txBody>
      </p:sp>
      <p:pic>
        <p:nvPicPr>
          <p:cNvPr id="1026" name="Picture 2" descr="Image result for Florida DEP Logo">
            <a:extLst>
              <a:ext uri="{FF2B5EF4-FFF2-40B4-BE49-F238E27FC236}">
                <a16:creationId xmlns:a16="http://schemas.microsoft.com/office/drawing/2014/main" id="{FFA81694-0572-8791-CABD-165E726C70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863" y="2404121"/>
            <a:ext cx="1989023" cy="20497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F2365C7-378C-B6D1-5285-338541B6A3FD}"/>
              </a:ext>
            </a:extLst>
          </p:cNvPr>
          <p:cNvPicPr>
            <a:picLocks noChangeAspect="1"/>
          </p:cNvPicPr>
          <p:nvPr/>
        </p:nvPicPr>
        <p:blipFill>
          <a:blip r:embed="rId7"/>
          <a:stretch>
            <a:fillRect/>
          </a:stretch>
        </p:blipFill>
        <p:spPr>
          <a:xfrm>
            <a:off x="2286000" y="1392387"/>
            <a:ext cx="8211748" cy="4576891"/>
          </a:xfrm>
          <a:prstGeom prst="rect">
            <a:avLst/>
          </a:prstGeom>
        </p:spPr>
      </p:pic>
    </p:spTree>
    <p:extLst>
      <p:ext uri="{BB962C8B-B14F-4D97-AF65-F5344CB8AC3E}">
        <p14:creationId xmlns:p14="http://schemas.microsoft.com/office/powerpoint/2010/main" val="18688308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0" y="-73938"/>
            <a:ext cx="12191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Agency Coordination – FDEP Office of Resilience and 					     Coastal Protection </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4"/>
          <a:stretch>
            <a:fillRect/>
          </a:stretch>
        </p:blipFill>
        <p:spPr>
          <a:xfrm>
            <a:off x="10084441" y="6060570"/>
            <a:ext cx="1961933" cy="413238"/>
          </a:xfrm>
          <a:prstGeom prst="rect">
            <a:avLst/>
          </a:prstGeom>
        </p:spPr>
      </p:pic>
      <p:sp>
        <p:nvSpPr>
          <p:cNvPr id="6" name="TextBox 5">
            <a:extLst>
              <a:ext uri="{FF2B5EF4-FFF2-40B4-BE49-F238E27FC236}">
                <a16:creationId xmlns:a16="http://schemas.microsoft.com/office/drawing/2014/main" id="{705971CF-06C6-8AD2-AB83-863198C99E64}"/>
              </a:ext>
            </a:extLst>
          </p:cNvPr>
          <p:cNvSpPr txBox="1"/>
          <p:nvPr/>
        </p:nvSpPr>
        <p:spPr>
          <a:xfrm>
            <a:off x="549159" y="1512951"/>
            <a:ext cx="11354999" cy="523220"/>
          </a:xfrm>
          <a:prstGeom prst="rect">
            <a:avLst/>
          </a:prstGeom>
          <a:noFill/>
        </p:spPr>
        <p:txBody>
          <a:bodyPr wrap="square" rtlCol="0">
            <a:spAutoFit/>
          </a:bodyPr>
          <a:lstStyle/>
          <a:p>
            <a:r>
              <a:rPr lang="en-US" sz="2800" b="1" dirty="0">
                <a:solidFill>
                  <a:srgbClr val="C00000"/>
                </a:solidFill>
              </a:rPr>
              <a:t>Feasibility/Planning – </a:t>
            </a:r>
          </a:p>
        </p:txBody>
      </p:sp>
      <p:sp>
        <p:nvSpPr>
          <p:cNvPr id="10" name="TextBox 9">
            <a:extLst>
              <a:ext uri="{FF2B5EF4-FFF2-40B4-BE49-F238E27FC236}">
                <a16:creationId xmlns:a16="http://schemas.microsoft.com/office/drawing/2014/main" id="{8BF3CA72-6B49-9A70-991C-9CCC0B666F37}"/>
              </a:ext>
            </a:extLst>
          </p:cNvPr>
          <p:cNvSpPr txBox="1"/>
          <p:nvPr/>
        </p:nvSpPr>
        <p:spPr>
          <a:xfrm>
            <a:off x="549161" y="2519142"/>
            <a:ext cx="11093678" cy="523220"/>
          </a:xfrm>
          <a:prstGeom prst="rect">
            <a:avLst/>
          </a:prstGeom>
          <a:noFill/>
        </p:spPr>
        <p:txBody>
          <a:bodyPr wrap="square" rtlCol="0">
            <a:spAutoFit/>
          </a:bodyPr>
          <a:lstStyle/>
          <a:p>
            <a:r>
              <a:rPr lang="en-US" sz="2800" b="1" dirty="0">
                <a:solidFill>
                  <a:srgbClr val="C00000"/>
                </a:solidFill>
              </a:rPr>
              <a:t>PD&amp;E – </a:t>
            </a:r>
          </a:p>
        </p:txBody>
      </p:sp>
      <p:sp>
        <p:nvSpPr>
          <p:cNvPr id="11" name="TextBox 10">
            <a:extLst>
              <a:ext uri="{FF2B5EF4-FFF2-40B4-BE49-F238E27FC236}">
                <a16:creationId xmlns:a16="http://schemas.microsoft.com/office/drawing/2014/main" id="{EF0C7313-8875-2983-889B-FE1134DEA3D2}"/>
              </a:ext>
            </a:extLst>
          </p:cNvPr>
          <p:cNvSpPr txBox="1"/>
          <p:nvPr/>
        </p:nvSpPr>
        <p:spPr>
          <a:xfrm>
            <a:off x="480542" y="3214218"/>
            <a:ext cx="10883900" cy="2246769"/>
          </a:xfrm>
          <a:prstGeom prst="rect">
            <a:avLst/>
          </a:prstGeom>
          <a:noFill/>
        </p:spPr>
        <p:txBody>
          <a:bodyPr wrap="square" rtlCol="0">
            <a:spAutoFit/>
          </a:bodyPr>
          <a:lstStyle/>
          <a:p>
            <a:r>
              <a:rPr lang="en-US" sz="2800" b="1" dirty="0">
                <a:solidFill>
                  <a:schemeClr val="accent1">
                    <a:lumMod val="75000"/>
                  </a:schemeClr>
                </a:solidFill>
              </a:rPr>
              <a:t>Design and Permitting – they came to us asking about impacts to the sand trap at the western end of the inlet.  </a:t>
            </a:r>
          </a:p>
          <a:p>
            <a:endParaRPr lang="en-US" sz="2800" b="1" dirty="0">
              <a:solidFill>
                <a:schemeClr val="accent1">
                  <a:lumMod val="75000"/>
                </a:schemeClr>
              </a:solidFill>
            </a:endParaRPr>
          </a:p>
          <a:p>
            <a:r>
              <a:rPr lang="en-US" sz="2800" b="1" dirty="0">
                <a:solidFill>
                  <a:schemeClr val="accent1">
                    <a:lumMod val="75000"/>
                  </a:schemeClr>
                </a:solidFill>
              </a:rPr>
              <a:t>Good News - No additional permit required!</a:t>
            </a:r>
          </a:p>
          <a:p>
            <a:endParaRPr lang="en-US" sz="2800" b="1" dirty="0">
              <a:solidFill>
                <a:schemeClr val="accent1">
                  <a:lumMod val="75000"/>
                </a:schemeClr>
              </a:solidFill>
            </a:endParaRPr>
          </a:p>
        </p:txBody>
      </p:sp>
    </p:spTree>
    <p:extLst>
      <p:ext uri="{BB962C8B-B14F-4D97-AF65-F5344CB8AC3E}">
        <p14:creationId xmlns:p14="http://schemas.microsoft.com/office/powerpoint/2010/main" val="21182511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0" y="-73938"/>
            <a:ext cx="12191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Agency Coordination – FDEP Water Resource 							     Management (Not 404)</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4"/>
          <a:stretch>
            <a:fillRect/>
          </a:stretch>
        </p:blipFill>
        <p:spPr>
          <a:xfrm>
            <a:off x="10084441" y="6060570"/>
            <a:ext cx="1961933" cy="413238"/>
          </a:xfrm>
          <a:prstGeom prst="rect">
            <a:avLst/>
          </a:prstGeom>
        </p:spPr>
      </p:pic>
      <p:sp>
        <p:nvSpPr>
          <p:cNvPr id="6" name="TextBox 5">
            <a:extLst>
              <a:ext uri="{FF2B5EF4-FFF2-40B4-BE49-F238E27FC236}">
                <a16:creationId xmlns:a16="http://schemas.microsoft.com/office/drawing/2014/main" id="{705971CF-06C6-8AD2-AB83-863198C99E64}"/>
              </a:ext>
            </a:extLst>
          </p:cNvPr>
          <p:cNvSpPr txBox="1"/>
          <p:nvPr/>
        </p:nvSpPr>
        <p:spPr>
          <a:xfrm>
            <a:off x="549159" y="1512951"/>
            <a:ext cx="11354999" cy="523220"/>
          </a:xfrm>
          <a:prstGeom prst="rect">
            <a:avLst/>
          </a:prstGeom>
          <a:noFill/>
        </p:spPr>
        <p:txBody>
          <a:bodyPr wrap="square" rtlCol="0">
            <a:spAutoFit/>
          </a:bodyPr>
          <a:lstStyle/>
          <a:p>
            <a:r>
              <a:rPr lang="en-US" sz="2800" b="1" dirty="0">
                <a:solidFill>
                  <a:srgbClr val="C00000"/>
                </a:solidFill>
              </a:rPr>
              <a:t>Planning/Feasibility – </a:t>
            </a:r>
          </a:p>
        </p:txBody>
      </p:sp>
      <p:sp>
        <p:nvSpPr>
          <p:cNvPr id="10" name="TextBox 9">
            <a:extLst>
              <a:ext uri="{FF2B5EF4-FFF2-40B4-BE49-F238E27FC236}">
                <a16:creationId xmlns:a16="http://schemas.microsoft.com/office/drawing/2014/main" id="{8BF3CA72-6B49-9A70-991C-9CCC0B666F37}"/>
              </a:ext>
            </a:extLst>
          </p:cNvPr>
          <p:cNvSpPr txBox="1"/>
          <p:nvPr/>
        </p:nvSpPr>
        <p:spPr>
          <a:xfrm>
            <a:off x="549161" y="2519142"/>
            <a:ext cx="11093678" cy="1384995"/>
          </a:xfrm>
          <a:prstGeom prst="rect">
            <a:avLst/>
          </a:prstGeom>
          <a:noFill/>
        </p:spPr>
        <p:txBody>
          <a:bodyPr wrap="square" rtlCol="0">
            <a:spAutoFit/>
          </a:bodyPr>
          <a:lstStyle/>
          <a:p>
            <a:r>
              <a:rPr lang="en-US" sz="2800" b="1" dirty="0">
                <a:solidFill>
                  <a:schemeClr val="accent1">
                    <a:lumMod val="75000"/>
                  </a:schemeClr>
                </a:solidFill>
              </a:rPr>
              <a:t>PD&amp;E – Started coordination with SJRWMD.  Established that a Coastal Construction Control Line permit is necessary.  FDEP will take the lead on State ERP </a:t>
            </a:r>
          </a:p>
        </p:txBody>
      </p:sp>
      <p:sp>
        <p:nvSpPr>
          <p:cNvPr id="11" name="TextBox 10">
            <a:extLst>
              <a:ext uri="{FF2B5EF4-FFF2-40B4-BE49-F238E27FC236}">
                <a16:creationId xmlns:a16="http://schemas.microsoft.com/office/drawing/2014/main" id="{EF0C7313-8875-2983-889B-FE1134DEA3D2}"/>
              </a:ext>
            </a:extLst>
          </p:cNvPr>
          <p:cNvSpPr txBox="1"/>
          <p:nvPr/>
        </p:nvSpPr>
        <p:spPr>
          <a:xfrm>
            <a:off x="666083" y="4170744"/>
            <a:ext cx="10883900" cy="954107"/>
          </a:xfrm>
          <a:prstGeom prst="rect">
            <a:avLst/>
          </a:prstGeom>
          <a:noFill/>
        </p:spPr>
        <p:txBody>
          <a:bodyPr wrap="square" rtlCol="0">
            <a:spAutoFit/>
          </a:bodyPr>
          <a:lstStyle/>
          <a:p>
            <a:r>
              <a:rPr lang="en-US" sz="2800" b="1" dirty="0">
                <a:solidFill>
                  <a:schemeClr val="accent1">
                    <a:lumMod val="75000"/>
                  </a:schemeClr>
                </a:solidFill>
              </a:rPr>
              <a:t>Design and Permitting –  pre-application meeting to occur this month.  Goal is one submittal, no RAI</a:t>
            </a:r>
          </a:p>
        </p:txBody>
      </p:sp>
    </p:spTree>
    <p:extLst>
      <p:ext uri="{BB962C8B-B14F-4D97-AF65-F5344CB8AC3E}">
        <p14:creationId xmlns:p14="http://schemas.microsoft.com/office/powerpoint/2010/main" val="5600596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Agency Coordination – Sebastian Inlet District </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4"/>
          <a:stretch>
            <a:fillRect/>
          </a:stretch>
        </p:blipFill>
        <p:spPr>
          <a:xfrm>
            <a:off x="10084441" y="6060570"/>
            <a:ext cx="1961933" cy="413238"/>
          </a:xfrm>
          <a:prstGeom prst="rect">
            <a:avLst/>
          </a:prstGeom>
        </p:spPr>
      </p:pic>
      <p:sp>
        <p:nvSpPr>
          <p:cNvPr id="6" name="TextBox 5">
            <a:extLst>
              <a:ext uri="{FF2B5EF4-FFF2-40B4-BE49-F238E27FC236}">
                <a16:creationId xmlns:a16="http://schemas.microsoft.com/office/drawing/2014/main" id="{705971CF-06C6-8AD2-AB83-863198C99E64}"/>
              </a:ext>
            </a:extLst>
          </p:cNvPr>
          <p:cNvSpPr txBox="1"/>
          <p:nvPr/>
        </p:nvSpPr>
        <p:spPr>
          <a:xfrm>
            <a:off x="549159" y="1512951"/>
            <a:ext cx="11354999" cy="954107"/>
          </a:xfrm>
          <a:prstGeom prst="rect">
            <a:avLst/>
          </a:prstGeom>
          <a:noFill/>
        </p:spPr>
        <p:txBody>
          <a:bodyPr wrap="square" rtlCol="0">
            <a:spAutoFit/>
          </a:bodyPr>
          <a:lstStyle/>
          <a:p>
            <a:r>
              <a:rPr lang="en-US" sz="2800" b="1" dirty="0">
                <a:solidFill>
                  <a:schemeClr val="accent1">
                    <a:lumMod val="75000"/>
                  </a:schemeClr>
                </a:solidFill>
              </a:rPr>
              <a:t>Planning/Feasibility  – Coordination Meeting with SID and Park Management, project support established</a:t>
            </a:r>
          </a:p>
        </p:txBody>
      </p:sp>
      <p:sp>
        <p:nvSpPr>
          <p:cNvPr id="10" name="TextBox 9">
            <a:extLst>
              <a:ext uri="{FF2B5EF4-FFF2-40B4-BE49-F238E27FC236}">
                <a16:creationId xmlns:a16="http://schemas.microsoft.com/office/drawing/2014/main" id="{8BF3CA72-6B49-9A70-991C-9CCC0B666F37}"/>
              </a:ext>
            </a:extLst>
          </p:cNvPr>
          <p:cNvSpPr txBox="1"/>
          <p:nvPr/>
        </p:nvSpPr>
        <p:spPr>
          <a:xfrm>
            <a:off x="540622" y="2771469"/>
            <a:ext cx="11093678" cy="1384995"/>
          </a:xfrm>
          <a:prstGeom prst="rect">
            <a:avLst/>
          </a:prstGeom>
          <a:noFill/>
        </p:spPr>
        <p:txBody>
          <a:bodyPr wrap="square" rtlCol="0">
            <a:spAutoFit/>
          </a:bodyPr>
          <a:lstStyle/>
          <a:p>
            <a:r>
              <a:rPr lang="en-US" sz="2800" b="1" dirty="0">
                <a:solidFill>
                  <a:schemeClr val="accent1">
                    <a:lumMod val="75000"/>
                  </a:schemeClr>
                </a:solidFill>
              </a:rPr>
              <a:t>PD&amp;E – research existing agreements and ROW documents, </a:t>
            </a:r>
          </a:p>
          <a:p>
            <a:r>
              <a:rPr lang="en-US" sz="2800" b="1" dirty="0">
                <a:solidFill>
                  <a:schemeClr val="accent1">
                    <a:lumMod val="75000"/>
                  </a:schemeClr>
                </a:solidFill>
              </a:rPr>
              <a:t>research how SID uses the SR A1A driveway, research how SID maintains the jetties and inlet. SID continue to support the project</a:t>
            </a:r>
          </a:p>
        </p:txBody>
      </p:sp>
      <p:sp>
        <p:nvSpPr>
          <p:cNvPr id="11" name="TextBox 10">
            <a:extLst>
              <a:ext uri="{FF2B5EF4-FFF2-40B4-BE49-F238E27FC236}">
                <a16:creationId xmlns:a16="http://schemas.microsoft.com/office/drawing/2014/main" id="{EF0C7313-8875-2983-889B-FE1134DEA3D2}"/>
              </a:ext>
            </a:extLst>
          </p:cNvPr>
          <p:cNvSpPr txBox="1"/>
          <p:nvPr/>
        </p:nvSpPr>
        <p:spPr>
          <a:xfrm>
            <a:off x="480542" y="4460875"/>
            <a:ext cx="10883900" cy="1384995"/>
          </a:xfrm>
          <a:prstGeom prst="rect">
            <a:avLst/>
          </a:prstGeom>
          <a:noFill/>
        </p:spPr>
        <p:txBody>
          <a:bodyPr wrap="square" rtlCol="0">
            <a:spAutoFit/>
          </a:bodyPr>
          <a:lstStyle/>
          <a:p>
            <a:r>
              <a:rPr lang="en-US" sz="2800" b="1" dirty="0">
                <a:solidFill>
                  <a:schemeClr val="accent1">
                    <a:lumMod val="75000"/>
                  </a:schemeClr>
                </a:solidFill>
              </a:rPr>
              <a:t>Design and Permitting – design a safe driveway, </a:t>
            </a:r>
          </a:p>
          <a:p>
            <a:r>
              <a:rPr lang="en-US" sz="2800" b="1" dirty="0">
                <a:solidFill>
                  <a:schemeClr val="accent1">
                    <a:lumMod val="75000"/>
                  </a:schemeClr>
                </a:solidFill>
              </a:rPr>
              <a:t>develop an updated ROW easement agreement, </a:t>
            </a:r>
          </a:p>
          <a:p>
            <a:r>
              <a:rPr lang="en-US" sz="2800" b="1" dirty="0">
                <a:solidFill>
                  <a:schemeClr val="accent1">
                    <a:lumMod val="75000"/>
                  </a:schemeClr>
                </a:solidFill>
              </a:rPr>
              <a:t>discuss construction phasing </a:t>
            </a:r>
          </a:p>
        </p:txBody>
      </p:sp>
    </p:spTree>
    <p:extLst>
      <p:ext uri="{BB962C8B-B14F-4D97-AF65-F5344CB8AC3E}">
        <p14:creationId xmlns:p14="http://schemas.microsoft.com/office/powerpoint/2010/main" val="37434147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Agency Coordination – Sebastian Inlet District </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5"/>
          <a:stretch>
            <a:fillRect/>
          </a:stretch>
        </p:blipFill>
        <p:spPr>
          <a:xfrm>
            <a:off x="10084441" y="6060570"/>
            <a:ext cx="1961933" cy="413238"/>
          </a:xfrm>
          <a:prstGeom prst="rect">
            <a:avLst/>
          </a:prstGeom>
        </p:spPr>
      </p:pic>
      <p:pic>
        <p:nvPicPr>
          <p:cNvPr id="4" name="Picture 3" descr="A road with a truck and a person in a safety vest&#10;&#10;Description automatically generated with medium confidence">
            <a:extLst>
              <a:ext uri="{FF2B5EF4-FFF2-40B4-BE49-F238E27FC236}">
                <a16:creationId xmlns:a16="http://schemas.microsoft.com/office/drawing/2014/main" id="{E8CEE8DE-14A8-90A6-961B-2FEE1A1A2E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97695"/>
            <a:ext cx="6891664" cy="5168748"/>
          </a:xfrm>
          <a:prstGeom prst="rect">
            <a:avLst/>
          </a:prstGeom>
        </p:spPr>
      </p:pic>
      <p:sp>
        <p:nvSpPr>
          <p:cNvPr id="12" name="TextBox 11">
            <a:extLst>
              <a:ext uri="{FF2B5EF4-FFF2-40B4-BE49-F238E27FC236}">
                <a16:creationId xmlns:a16="http://schemas.microsoft.com/office/drawing/2014/main" id="{44182575-0967-AADE-53F5-639E3A4A12CC}"/>
              </a:ext>
            </a:extLst>
          </p:cNvPr>
          <p:cNvSpPr txBox="1"/>
          <p:nvPr/>
        </p:nvSpPr>
        <p:spPr>
          <a:xfrm>
            <a:off x="7428705" y="1590949"/>
            <a:ext cx="4574094" cy="4062651"/>
          </a:xfrm>
          <a:prstGeom prst="rect">
            <a:avLst/>
          </a:prstGeom>
          <a:noFill/>
        </p:spPr>
        <p:txBody>
          <a:bodyPr wrap="square" rtlCol="0">
            <a:spAutoFit/>
          </a:bodyPr>
          <a:lstStyle/>
          <a:p>
            <a:r>
              <a:rPr lang="en-US" sz="4000" dirty="0"/>
              <a:t>FDOT has an easement to be in SID ROW and SID has an easement for the driveway connection</a:t>
            </a:r>
          </a:p>
          <a:p>
            <a:endParaRPr lang="en-US" dirty="0"/>
          </a:p>
        </p:txBody>
      </p:sp>
    </p:spTree>
    <p:extLst>
      <p:ext uri="{BB962C8B-B14F-4D97-AF65-F5344CB8AC3E}">
        <p14:creationId xmlns:p14="http://schemas.microsoft.com/office/powerpoint/2010/main" val="11500205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Agency Coordination – Sebastian Inlet District </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4"/>
          <a:stretch>
            <a:fillRect/>
          </a:stretch>
        </p:blipFill>
        <p:spPr>
          <a:xfrm>
            <a:off x="10084441" y="6060570"/>
            <a:ext cx="1961933" cy="413238"/>
          </a:xfrm>
          <a:prstGeom prst="rect">
            <a:avLst/>
          </a:prstGeom>
        </p:spPr>
      </p:pic>
      <p:pic>
        <p:nvPicPr>
          <p:cNvPr id="4" name="Picture 3">
            <a:extLst>
              <a:ext uri="{FF2B5EF4-FFF2-40B4-BE49-F238E27FC236}">
                <a16:creationId xmlns:a16="http://schemas.microsoft.com/office/drawing/2014/main" id="{B5A7600A-7457-F381-2B86-145136DAD4E0}"/>
              </a:ext>
            </a:extLst>
          </p:cNvPr>
          <p:cNvPicPr>
            <a:picLocks noChangeAspect="1"/>
          </p:cNvPicPr>
          <p:nvPr/>
        </p:nvPicPr>
        <p:blipFill>
          <a:blip r:embed="rId5"/>
          <a:stretch>
            <a:fillRect/>
          </a:stretch>
        </p:blipFill>
        <p:spPr>
          <a:xfrm>
            <a:off x="162426" y="1351389"/>
            <a:ext cx="7672572" cy="5061360"/>
          </a:xfrm>
          <a:prstGeom prst="rect">
            <a:avLst/>
          </a:prstGeom>
        </p:spPr>
      </p:pic>
      <p:sp>
        <p:nvSpPr>
          <p:cNvPr id="12" name="TextBox 11">
            <a:extLst>
              <a:ext uri="{FF2B5EF4-FFF2-40B4-BE49-F238E27FC236}">
                <a16:creationId xmlns:a16="http://schemas.microsoft.com/office/drawing/2014/main" id="{2952BC1E-7211-D6C9-1360-26ED118CFB9E}"/>
              </a:ext>
            </a:extLst>
          </p:cNvPr>
          <p:cNvSpPr txBox="1"/>
          <p:nvPr/>
        </p:nvSpPr>
        <p:spPr>
          <a:xfrm>
            <a:off x="7988222" y="2055473"/>
            <a:ext cx="4192437" cy="2246769"/>
          </a:xfrm>
          <a:prstGeom prst="rect">
            <a:avLst/>
          </a:prstGeom>
          <a:noFill/>
        </p:spPr>
        <p:txBody>
          <a:bodyPr wrap="square" rtlCol="0">
            <a:spAutoFit/>
          </a:bodyPr>
          <a:lstStyle/>
          <a:p>
            <a:r>
              <a:rPr lang="en-US" sz="2800" b="1" dirty="0"/>
              <a:t>Relocating the SID driveway  provides a safer condition for the sand hauling and the SR A1A travelers</a:t>
            </a:r>
          </a:p>
        </p:txBody>
      </p:sp>
    </p:spTree>
    <p:extLst>
      <p:ext uri="{BB962C8B-B14F-4D97-AF65-F5344CB8AC3E}">
        <p14:creationId xmlns:p14="http://schemas.microsoft.com/office/powerpoint/2010/main" val="13075912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cs typeface="Arial" panose="020B0604020202020204" pitchFamily="34" charset="0"/>
              </a:rPr>
              <a:t>Project Location</a:t>
            </a:r>
          </a:p>
        </p:txBody>
      </p:sp>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6E7C074-49C5-FDDB-322B-08FE2533E4E3}"/>
              </a:ext>
            </a:extLst>
          </p:cNvPr>
          <p:cNvPicPr>
            <a:picLocks noChangeAspect="1"/>
          </p:cNvPicPr>
          <p:nvPr/>
        </p:nvPicPr>
        <p:blipFill>
          <a:blip r:embed="rId3"/>
          <a:stretch>
            <a:fillRect/>
          </a:stretch>
        </p:blipFill>
        <p:spPr>
          <a:xfrm>
            <a:off x="10084441" y="6060570"/>
            <a:ext cx="1961933" cy="413238"/>
          </a:xfrm>
          <a:prstGeom prst="rect">
            <a:avLst/>
          </a:prstGeom>
        </p:spPr>
      </p:pic>
      <p:grpSp>
        <p:nvGrpSpPr>
          <p:cNvPr id="8" name="Group 7">
            <a:extLst>
              <a:ext uri="{FF2B5EF4-FFF2-40B4-BE49-F238E27FC236}">
                <a16:creationId xmlns:a16="http://schemas.microsoft.com/office/drawing/2014/main" id="{6A140AB8-466B-AAB8-66A4-E70D0A45B670}"/>
              </a:ext>
            </a:extLst>
          </p:cNvPr>
          <p:cNvGrpSpPr/>
          <p:nvPr/>
        </p:nvGrpSpPr>
        <p:grpSpPr>
          <a:xfrm>
            <a:off x="784143" y="1354366"/>
            <a:ext cx="1960471" cy="4990602"/>
            <a:chOff x="1539644" y="983218"/>
            <a:chExt cx="2615973" cy="5788984"/>
          </a:xfrm>
        </p:grpSpPr>
        <p:pic>
          <p:nvPicPr>
            <p:cNvPr id="11" name="Picture 10">
              <a:extLst>
                <a:ext uri="{FF2B5EF4-FFF2-40B4-BE49-F238E27FC236}">
                  <a16:creationId xmlns:a16="http://schemas.microsoft.com/office/drawing/2014/main" id="{A89C5C85-C2AE-5045-465B-896CD3D17D70}"/>
                </a:ext>
              </a:extLst>
            </p:cNvPr>
            <p:cNvPicPr>
              <a:picLocks noChangeAspect="1"/>
            </p:cNvPicPr>
            <p:nvPr/>
          </p:nvPicPr>
          <p:blipFill>
            <a:blip r:embed="rId4"/>
            <a:stretch>
              <a:fillRect/>
            </a:stretch>
          </p:blipFill>
          <p:spPr>
            <a:xfrm>
              <a:off x="1539644" y="983218"/>
              <a:ext cx="2615973" cy="5788984"/>
            </a:xfrm>
            <a:prstGeom prst="rect">
              <a:avLst/>
            </a:prstGeom>
            <a:ln w="19050">
              <a:solidFill>
                <a:srgbClr val="2FCEFF"/>
              </a:solidFill>
            </a:ln>
          </p:spPr>
        </p:pic>
        <p:pic>
          <p:nvPicPr>
            <p:cNvPr id="12" name="Picture 11" descr="A close up of a logo&#10;&#10;Description automatically generated">
              <a:extLst>
                <a:ext uri="{FF2B5EF4-FFF2-40B4-BE49-F238E27FC236}">
                  <a16:creationId xmlns:a16="http://schemas.microsoft.com/office/drawing/2014/main" id="{22D71169-43AD-4810-D854-5461427710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4128" y="6282630"/>
              <a:ext cx="249044" cy="199186"/>
            </a:xfrm>
            <a:prstGeom prst="rect">
              <a:avLst/>
            </a:prstGeom>
            <a:ln>
              <a:solidFill>
                <a:srgbClr val="2FCEFF"/>
              </a:solidFill>
            </a:ln>
          </p:spPr>
        </p:pic>
        <p:pic>
          <p:nvPicPr>
            <p:cNvPr id="13" name="Picture 12" descr="A picture containing drawing&#10;&#10;Description automatically generated">
              <a:extLst>
                <a:ext uri="{FF2B5EF4-FFF2-40B4-BE49-F238E27FC236}">
                  <a16:creationId xmlns:a16="http://schemas.microsoft.com/office/drawing/2014/main" id="{BFC5BA05-239E-AB35-6655-D407BA6CFF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3138" y="1344835"/>
              <a:ext cx="240652" cy="192475"/>
            </a:xfrm>
            <a:prstGeom prst="rect">
              <a:avLst/>
            </a:prstGeom>
            <a:ln>
              <a:noFill/>
            </a:ln>
          </p:spPr>
        </p:pic>
        <p:sp>
          <p:nvSpPr>
            <p:cNvPr id="14" name="Freeform: Shape 13">
              <a:extLst>
                <a:ext uri="{FF2B5EF4-FFF2-40B4-BE49-F238E27FC236}">
                  <a16:creationId xmlns:a16="http://schemas.microsoft.com/office/drawing/2014/main" id="{6936C27E-5421-5170-FBCE-8805CB7613CA}"/>
                </a:ext>
              </a:extLst>
            </p:cNvPr>
            <p:cNvSpPr/>
            <p:nvPr/>
          </p:nvSpPr>
          <p:spPr>
            <a:xfrm>
              <a:off x="1540371" y="4618630"/>
              <a:ext cx="1794232" cy="405838"/>
            </a:xfrm>
            <a:custGeom>
              <a:avLst/>
              <a:gdLst>
                <a:gd name="connsiteX0" fmla="*/ 0 w 1828800"/>
                <a:gd name="connsiteY0" fmla="*/ 0 h 413657"/>
                <a:gd name="connsiteX1" fmla="*/ 830036 w 1828800"/>
                <a:gd name="connsiteY1" fmla="*/ 413657 h 413657"/>
                <a:gd name="connsiteX2" fmla="*/ 906236 w 1828800"/>
                <a:gd name="connsiteY2" fmla="*/ 356507 h 413657"/>
                <a:gd name="connsiteX3" fmla="*/ 925286 w 1828800"/>
                <a:gd name="connsiteY3" fmla="*/ 356507 h 413657"/>
                <a:gd name="connsiteX4" fmla="*/ 1061358 w 1828800"/>
                <a:gd name="connsiteY4" fmla="*/ 280307 h 413657"/>
                <a:gd name="connsiteX5" fmla="*/ 1113065 w 1828800"/>
                <a:gd name="connsiteY5" fmla="*/ 250372 h 413657"/>
                <a:gd name="connsiteX6" fmla="*/ 1159329 w 1828800"/>
                <a:gd name="connsiteY6" fmla="*/ 201386 h 413657"/>
                <a:gd name="connsiteX7" fmla="*/ 1189265 w 1828800"/>
                <a:gd name="connsiteY7" fmla="*/ 117022 h 413657"/>
                <a:gd name="connsiteX8" fmla="*/ 1265465 w 1828800"/>
                <a:gd name="connsiteY8" fmla="*/ 95250 h 413657"/>
                <a:gd name="connsiteX9" fmla="*/ 1681843 w 1828800"/>
                <a:gd name="connsiteY9" fmla="*/ 299357 h 413657"/>
                <a:gd name="connsiteX10" fmla="*/ 1779815 w 1828800"/>
                <a:gd name="connsiteY10" fmla="*/ 247650 h 413657"/>
                <a:gd name="connsiteX11" fmla="*/ 1828800 w 1828800"/>
                <a:gd name="connsiteY11" fmla="*/ 269422 h 41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800" h="413657">
                  <a:moveTo>
                    <a:pt x="0" y="0"/>
                  </a:moveTo>
                  <a:lnTo>
                    <a:pt x="830036" y="413657"/>
                  </a:lnTo>
                  <a:lnTo>
                    <a:pt x="906236" y="356507"/>
                  </a:lnTo>
                  <a:lnTo>
                    <a:pt x="925286" y="356507"/>
                  </a:lnTo>
                  <a:lnTo>
                    <a:pt x="1061358" y="280307"/>
                  </a:lnTo>
                  <a:lnTo>
                    <a:pt x="1113065" y="250372"/>
                  </a:lnTo>
                  <a:lnTo>
                    <a:pt x="1159329" y="201386"/>
                  </a:lnTo>
                  <a:lnTo>
                    <a:pt x="1189265" y="117022"/>
                  </a:lnTo>
                  <a:lnTo>
                    <a:pt x="1265465" y="95250"/>
                  </a:lnTo>
                  <a:lnTo>
                    <a:pt x="1681843" y="299357"/>
                  </a:lnTo>
                  <a:lnTo>
                    <a:pt x="1779815" y="247650"/>
                  </a:lnTo>
                  <a:lnTo>
                    <a:pt x="1828800" y="269422"/>
                  </a:lnTo>
                </a:path>
              </a:pathLst>
            </a:custGeom>
            <a:noFill/>
            <a:ln>
              <a:solidFill>
                <a:srgbClr val="2FCE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54D56E03-7371-2253-7C26-B00A9D196D37}"/>
                </a:ext>
              </a:extLst>
            </p:cNvPr>
            <p:cNvGrpSpPr/>
            <p:nvPr/>
          </p:nvGrpSpPr>
          <p:grpSpPr>
            <a:xfrm>
              <a:off x="3561894" y="1100432"/>
              <a:ext cx="522111" cy="727218"/>
              <a:chOff x="10671841" y="884821"/>
              <a:chExt cx="532170" cy="741229"/>
            </a:xfrm>
          </p:grpSpPr>
          <p:pic>
            <p:nvPicPr>
              <p:cNvPr id="18" name="Graphic 17" descr="Circle with left arrow">
                <a:extLst>
                  <a:ext uri="{FF2B5EF4-FFF2-40B4-BE49-F238E27FC236}">
                    <a16:creationId xmlns:a16="http://schemas.microsoft.com/office/drawing/2014/main" id="{9D730F76-CAD9-6E13-4C63-EEED2CBFEB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7506905">
                <a:off x="10671841" y="884821"/>
                <a:ext cx="532170" cy="532170"/>
              </a:xfrm>
              <a:prstGeom prst="rect">
                <a:avLst/>
              </a:prstGeom>
            </p:spPr>
          </p:pic>
          <p:sp>
            <p:nvSpPr>
              <p:cNvPr id="19" name="TextBox 18">
                <a:extLst>
                  <a:ext uri="{FF2B5EF4-FFF2-40B4-BE49-F238E27FC236}">
                    <a16:creationId xmlns:a16="http://schemas.microsoft.com/office/drawing/2014/main" id="{46FE4BDF-19D3-5A25-884E-8140E36FD581}"/>
                  </a:ext>
                </a:extLst>
              </p:cNvPr>
              <p:cNvSpPr txBox="1"/>
              <p:nvPr/>
            </p:nvSpPr>
            <p:spPr>
              <a:xfrm>
                <a:off x="10672306" y="1364440"/>
                <a:ext cx="494215" cy="2616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88220658-3E8D-BC70-63F4-8E1FDF592F73}"/>
                </a:ext>
              </a:extLst>
            </p:cNvPr>
            <p:cNvSpPr txBox="1"/>
            <p:nvPr/>
          </p:nvSpPr>
          <p:spPr>
            <a:xfrm>
              <a:off x="1698883" y="4088775"/>
              <a:ext cx="1474580" cy="228755"/>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BREVARD COUNTY</a:t>
              </a:r>
            </a:p>
          </p:txBody>
        </p:sp>
        <p:sp>
          <p:nvSpPr>
            <p:cNvPr id="17" name="TextBox 16">
              <a:extLst>
                <a:ext uri="{FF2B5EF4-FFF2-40B4-BE49-F238E27FC236}">
                  <a16:creationId xmlns:a16="http://schemas.microsoft.com/office/drawing/2014/main" id="{2D9DF9AC-4088-1AF2-2B2E-ADB3D6648145}"/>
                </a:ext>
              </a:extLst>
            </p:cNvPr>
            <p:cNvSpPr txBox="1"/>
            <p:nvPr/>
          </p:nvSpPr>
          <p:spPr>
            <a:xfrm>
              <a:off x="1564641" y="5682851"/>
              <a:ext cx="1851026" cy="228755"/>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INDIAN RIVER COUNTY</a:t>
              </a:r>
            </a:p>
          </p:txBody>
        </p:sp>
      </p:grpSp>
      <p:grpSp>
        <p:nvGrpSpPr>
          <p:cNvPr id="20" name="Group 19">
            <a:extLst>
              <a:ext uri="{FF2B5EF4-FFF2-40B4-BE49-F238E27FC236}">
                <a16:creationId xmlns:a16="http://schemas.microsoft.com/office/drawing/2014/main" id="{0506529A-1C41-D94A-D671-05884CAA9935}"/>
              </a:ext>
            </a:extLst>
          </p:cNvPr>
          <p:cNvGrpSpPr/>
          <p:nvPr/>
        </p:nvGrpSpPr>
        <p:grpSpPr>
          <a:xfrm>
            <a:off x="1784237" y="4457536"/>
            <a:ext cx="2612956" cy="585077"/>
            <a:chOff x="2786868" y="3703130"/>
            <a:chExt cx="1600547" cy="617845"/>
          </a:xfrm>
          <a:effectLst>
            <a:outerShdw blurRad="50800" dist="38100" dir="2700000" algn="tl" rotWithShape="0">
              <a:prstClr val="black">
                <a:alpha val="40000"/>
              </a:prstClr>
            </a:outerShdw>
          </a:effectLst>
        </p:grpSpPr>
        <p:sp>
          <p:nvSpPr>
            <p:cNvPr id="21" name="Rectangle 20">
              <a:extLst>
                <a:ext uri="{FF2B5EF4-FFF2-40B4-BE49-F238E27FC236}">
                  <a16:creationId xmlns:a16="http://schemas.microsoft.com/office/drawing/2014/main" id="{BCB0CC74-C95B-0412-2F25-C64A92B4299A}"/>
                </a:ext>
              </a:extLst>
            </p:cNvPr>
            <p:cNvSpPr/>
            <p:nvPr/>
          </p:nvSpPr>
          <p:spPr>
            <a:xfrm>
              <a:off x="2786868" y="3703130"/>
              <a:ext cx="410180" cy="617845"/>
            </a:xfrm>
            <a:prstGeom prst="rect">
              <a:avLst/>
            </a:prstGeom>
            <a:solidFill>
              <a:srgbClr val="00FFFF">
                <a:alpha val="30196"/>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EABB9556-2946-60B3-2456-24DDAAAC0A95}"/>
                </a:ext>
              </a:extLst>
            </p:cNvPr>
            <p:cNvSpPr/>
            <p:nvPr/>
          </p:nvSpPr>
          <p:spPr>
            <a:xfrm>
              <a:off x="3144159" y="3932767"/>
              <a:ext cx="1243256" cy="156895"/>
            </a:xfrm>
            <a:custGeom>
              <a:avLst/>
              <a:gdLst>
                <a:gd name="connsiteX0" fmla="*/ 0 w 1045028"/>
                <a:gd name="connsiteY0" fmla="*/ 0 h 0"/>
                <a:gd name="connsiteX1" fmla="*/ 1045028 w 1045028"/>
                <a:gd name="connsiteY1" fmla="*/ 0 h 0"/>
              </a:gdLst>
              <a:ahLst/>
              <a:cxnLst>
                <a:cxn ang="0">
                  <a:pos x="connsiteX0" y="connsiteY0"/>
                </a:cxn>
                <a:cxn ang="0">
                  <a:pos x="connsiteX1" y="connsiteY1"/>
                </a:cxn>
              </a:cxnLst>
              <a:rect l="l" t="t" r="r" b="b"/>
              <a:pathLst>
                <a:path w="1045028">
                  <a:moveTo>
                    <a:pt x="0" y="0"/>
                  </a:moveTo>
                  <a:lnTo>
                    <a:pt x="1045028" y="0"/>
                  </a:lnTo>
                </a:path>
              </a:pathLst>
            </a:custGeom>
            <a:noFill/>
            <a:ln w="38100">
              <a:solidFill>
                <a:schemeClr val="accent4">
                  <a:lumMod val="60000"/>
                  <a:lumOff val="40000"/>
                </a:schemeClr>
              </a:solidFill>
              <a:prstDash val="sysDot"/>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23" name="Group 22">
            <a:extLst>
              <a:ext uri="{FF2B5EF4-FFF2-40B4-BE49-F238E27FC236}">
                <a16:creationId xmlns:a16="http://schemas.microsoft.com/office/drawing/2014/main" id="{0D0CF5A1-2154-6A46-ADF4-C2B553A01480}"/>
              </a:ext>
            </a:extLst>
          </p:cNvPr>
          <p:cNvGrpSpPr>
            <a:grpSpLocks noChangeAspect="1"/>
          </p:cNvGrpSpPr>
          <p:nvPr/>
        </p:nvGrpSpPr>
        <p:grpSpPr>
          <a:xfrm>
            <a:off x="4466723" y="1340204"/>
            <a:ext cx="5265381" cy="5083731"/>
            <a:chOff x="4451226" y="700551"/>
            <a:chExt cx="6288601" cy="6071651"/>
          </a:xfrm>
        </p:grpSpPr>
        <p:pic>
          <p:nvPicPr>
            <p:cNvPr id="24" name="Picture 23" descr="A close up of an animal&#10;&#10;Description automatically generated">
              <a:extLst>
                <a:ext uri="{FF2B5EF4-FFF2-40B4-BE49-F238E27FC236}">
                  <a16:creationId xmlns:a16="http://schemas.microsoft.com/office/drawing/2014/main" id="{26EBDA55-ED2E-1423-3F88-A2BE6A62F34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886" t="679" r="17029"/>
            <a:stretch/>
          </p:blipFill>
          <p:spPr>
            <a:xfrm>
              <a:off x="4451226" y="700551"/>
              <a:ext cx="6288601" cy="6071651"/>
            </a:xfrm>
            <a:prstGeom prst="rect">
              <a:avLst/>
            </a:prstGeom>
            <a:ln w="19050">
              <a:solidFill>
                <a:srgbClr val="2FCEFF"/>
              </a:solidFill>
            </a:ln>
          </p:spPr>
        </p:pic>
        <p:grpSp>
          <p:nvGrpSpPr>
            <p:cNvPr id="25" name="Group 24">
              <a:extLst>
                <a:ext uri="{FF2B5EF4-FFF2-40B4-BE49-F238E27FC236}">
                  <a16:creationId xmlns:a16="http://schemas.microsoft.com/office/drawing/2014/main" id="{7C45703C-EA19-E23F-3167-BC9CF2A859A2}"/>
                </a:ext>
              </a:extLst>
            </p:cNvPr>
            <p:cNvGrpSpPr/>
            <p:nvPr/>
          </p:nvGrpSpPr>
          <p:grpSpPr>
            <a:xfrm>
              <a:off x="10009733" y="780291"/>
              <a:ext cx="586624" cy="747740"/>
              <a:chOff x="10617387" y="884821"/>
              <a:chExt cx="586624" cy="747740"/>
            </a:xfrm>
          </p:grpSpPr>
          <p:pic>
            <p:nvPicPr>
              <p:cNvPr id="51" name="Graphic 50" descr="Circle with left arrow">
                <a:extLst>
                  <a:ext uri="{FF2B5EF4-FFF2-40B4-BE49-F238E27FC236}">
                    <a16:creationId xmlns:a16="http://schemas.microsoft.com/office/drawing/2014/main" id="{107EBDE4-F132-6C1F-2F10-3FE58B5368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7506905">
                <a:off x="10671841" y="884821"/>
                <a:ext cx="532170" cy="532170"/>
              </a:xfrm>
              <a:prstGeom prst="rect">
                <a:avLst/>
              </a:prstGeom>
            </p:spPr>
          </p:pic>
          <p:sp>
            <p:nvSpPr>
              <p:cNvPr id="52" name="TextBox 51">
                <a:extLst>
                  <a:ext uri="{FF2B5EF4-FFF2-40B4-BE49-F238E27FC236}">
                    <a16:creationId xmlns:a16="http://schemas.microsoft.com/office/drawing/2014/main" id="{58D79C57-EA7A-3D43-65FB-7F9C22EDADCE}"/>
                  </a:ext>
                </a:extLst>
              </p:cNvPr>
              <p:cNvSpPr txBox="1"/>
              <p:nvPr/>
            </p:nvSpPr>
            <p:spPr>
              <a:xfrm>
                <a:off x="10617387" y="1364441"/>
                <a:ext cx="549134" cy="2681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26" name="Freeform: Shape 25">
              <a:extLst>
                <a:ext uri="{FF2B5EF4-FFF2-40B4-BE49-F238E27FC236}">
                  <a16:creationId xmlns:a16="http://schemas.microsoft.com/office/drawing/2014/main" id="{D08808B0-40AC-0CC1-D94F-3BE207C7B0B4}"/>
                </a:ext>
              </a:extLst>
            </p:cNvPr>
            <p:cNvSpPr/>
            <p:nvPr/>
          </p:nvSpPr>
          <p:spPr>
            <a:xfrm>
              <a:off x="4470227" y="3880882"/>
              <a:ext cx="5368742" cy="1548498"/>
            </a:xfrm>
            <a:custGeom>
              <a:avLst/>
              <a:gdLst>
                <a:gd name="connsiteX0" fmla="*/ 0 w 4668520"/>
                <a:gd name="connsiteY0" fmla="*/ 1320800 h 1320800"/>
                <a:gd name="connsiteX1" fmla="*/ 1198880 w 4668520"/>
                <a:gd name="connsiteY1" fmla="*/ 929640 h 1320800"/>
                <a:gd name="connsiteX2" fmla="*/ 2311400 w 4668520"/>
                <a:gd name="connsiteY2" fmla="*/ 284480 h 1320800"/>
                <a:gd name="connsiteX3" fmla="*/ 2631440 w 4668520"/>
                <a:gd name="connsiteY3" fmla="*/ 152400 h 1320800"/>
                <a:gd name="connsiteX4" fmla="*/ 2910840 w 4668520"/>
                <a:gd name="connsiteY4" fmla="*/ 76200 h 1320800"/>
                <a:gd name="connsiteX5" fmla="*/ 3281680 w 4668520"/>
                <a:gd name="connsiteY5" fmla="*/ 0 h 1320800"/>
                <a:gd name="connsiteX6" fmla="*/ 3611880 w 4668520"/>
                <a:gd name="connsiteY6" fmla="*/ 0 h 1320800"/>
                <a:gd name="connsiteX7" fmla="*/ 4668520 w 4668520"/>
                <a:gd name="connsiteY7" fmla="*/ 467360 h 1320800"/>
                <a:gd name="connsiteX0" fmla="*/ 0 w 4668520"/>
                <a:gd name="connsiteY0" fmla="*/ 1540005 h 1540005"/>
                <a:gd name="connsiteX1" fmla="*/ 1198880 w 4668520"/>
                <a:gd name="connsiteY1" fmla="*/ 929640 h 1540005"/>
                <a:gd name="connsiteX2" fmla="*/ 2311400 w 4668520"/>
                <a:gd name="connsiteY2" fmla="*/ 284480 h 1540005"/>
                <a:gd name="connsiteX3" fmla="*/ 2631440 w 4668520"/>
                <a:gd name="connsiteY3" fmla="*/ 152400 h 1540005"/>
                <a:gd name="connsiteX4" fmla="*/ 2910840 w 4668520"/>
                <a:gd name="connsiteY4" fmla="*/ 76200 h 1540005"/>
                <a:gd name="connsiteX5" fmla="*/ 3281680 w 4668520"/>
                <a:gd name="connsiteY5" fmla="*/ 0 h 1540005"/>
                <a:gd name="connsiteX6" fmla="*/ 3611880 w 4668520"/>
                <a:gd name="connsiteY6" fmla="*/ 0 h 1540005"/>
                <a:gd name="connsiteX7" fmla="*/ 4668520 w 4668520"/>
                <a:gd name="connsiteY7" fmla="*/ 467360 h 1540005"/>
                <a:gd name="connsiteX0" fmla="*/ 0 w 4668520"/>
                <a:gd name="connsiteY0" fmla="*/ 1540005 h 1540005"/>
                <a:gd name="connsiteX1" fmla="*/ 1198880 w 4668520"/>
                <a:gd name="connsiteY1" fmla="*/ 929640 h 1540005"/>
                <a:gd name="connsiteX2" fmla="*/ 2323167 w 4668520"/>
                <a:gd name="connsiteY2" fmla="*/ 367291 h 1540005"/>
                <a:gd name="connsiteX3" fmla="*/ 2631440 w 4668520"/>
                <a:gd name="connsiteY3" fmla="*/ 152400 h 1540005"/>
                <a:gd name="connsiteX4" fmla="*/ 2910840 w 4668520"/>
                <a:gd name="connsiteY4" fmla="*/ 76200 h 1540005"/>
                <a:gd name="connsiteX5" fmla="*/ 3281680 w 4668520"/>
                <a:gd name="connsiteY5" fmla="*/ 0 h 1540005"/>
                <a:gd name="connsiteX6" fmla="*/ 3611880 w 4668520"/>
                <a:gd name="connsiteY6" fmla="*/ 0 h 1540005"/>
                <a:gd name="connsiteX7" fmla="*/ 4668520 w 4668520"/>
                <a:gd name="connsiteY7" fmla="*/ 467360 h 1540005"/>
                <a:gd name="connsiteX0" fmla="*/ 0 w 4668520"/>
                <a:gd name="connsiteY0" fmla="*/ 1540005 h 1540005"/>
                <a:gd name="connsiteX1" fmla="*/ 1198880 w 4668520"/>
                <a:gd name="connsiteY1" fmla="*/ 958867 h 1540005"/>
                <a:gd name="connsiteX2" fmla="*/ 2323167 w 4668520"/>
                <a:gd name="connsiteY2" fmla="*/ 367291 h 1540005"/>
                <a:gd name="connsiteX3" fmla="*/ 2631440 w 4668520"/>
                <a:gd name="connsiteY3" fmla="*/ 152400 h 1540005"/>
                <a:gd name="connsiteX4" fmla="*/ 2910840 w 4668520"/>
                <a:gd name="connsiteY4" fmla="*/ 76200 h 1540005"/>
                <a:gd name="connsiteX5" fmla="*/ 3281680 w 4668520"/>
                <a:gd name="connsiteY5" fmla="*/ 0 h 1540005"/>
                <a:gd name="connsiteX6" fmla="*/ 3611880 w 4668520"/>
                <a:gd name="connsiteY6" fmla="*/ 0 h 1540005"/>
                <a:gd name="connsiteX7" fmla="*/ 4668520 w 4668520"/>
                <a:gd name="connsiteY7" fmla="*/ 467360 h 1540005"/>
                <a:gd name="connsiteX0" fmla="*/ 0 w 4668520"/>
                <a:gd name="connsiteY0" fmla="*/ 1540005 h 1540005"/>
                <a:gd name="connsiteX1" fmla="*/ 1198880 w 4668520"/>
                <a:gd name="connsiteY1" fmla="*/ 958867 h 1540005"/>
                <a:gd name="connsiteX2" fmla="*/ 2323167 w 4668520"/>
                <a:gd name="connsiteY2" fmla="*/ 367291 h 1540005"/>
                <a:gd name="connsiteX3" fmla="*/ 2647129 w 4668520"/>
                <a:gd name="connsiteY3" fmla="*/ 205983 h 1540005"/>
                <a:gd name="connsiteX4" fmla="*/ 2910840 w 4668520"/>
                <a:gd name="connsiteY4" fmla="*/ 76200 h 1540005"/>
                <a:gd name="connsiteX5" fmla="*/ 3281680 w 4668520"/>
                <a:gd name="connsiteY5" fmla="*/ 0 h 1540005"/>
                <a:gd name="connsiteX6" fmla="*/ 3611880 w 4668520"/>
                <a:gd name="connsiteY6" fmla="*/ 0 h 1540005"/>
                <a:gd name="connsiteX7" fmla="*/ 4668520 w 4668520"/>
                <a:gd name="connsiteY7" fmla="*/ 467360 h 1540005"/>
                <a:gd name="connsiteX0" fmla="*/ 0 w 4668520"/>
                <a:gd name="connsiteY0" fmla="*/ 1540005 h 1540005"/>
                <a:gd name="connsiteX1" fmla="*/ 1198880 w 4668520"/>
                <a:gd name="connsiteY1" fmla="*/ 958867 h 1540005"/>
                <a:gd name="connsiteX2" fmla="*/ 2323167 w 4668520"/>
                <a:gd name="connsiteY2" fmla="*/ 367291 h 1540005"/>
                <a:gd name="connsiteX3" fmla="*/ 2647129 w 4668520"/>
                <a:gd name="connsiteY3" fmla="*/ 205983 h 1540005"/>
                <a:gd name="connsiteX4" fmla="*/ 2950061 w 4668520"/>
                <a:gd name="connsiteY4" fmla="*/ 56715 h 1540005"/>
                <a:gd name="connsiteX5" fmla="*/ 3281680 w 4668520"/>
                <a:gd name="connsiteY5" fmla="*/ 0 h 1540005"/>
                <a:gd name="connsiteX6" fmla="*/ 3611880 w 4668520"/>
                <a:gd name="connsiteY6" fmla="*/ 0 h 1540005"/>
                <a:gd name="connsiteX7" fmla="*/ 4668520 w 4668520"/>
                <a:gd name="connsiteY7" fmla="*/ 467360 h 1540005"/>
                <a:gd name="connsiteX0" fmla="*/ 0 w 4668520"/>
                <a:gd name="connsiteY0" fmla="*/ 1544876 h 1544876"/>
                <a:gd name="connsiteX1" fmla="*/ 1198880 w 4668520"/>
                <a:gd name="connsiteY1" fmla="*/ 963738 h 1544876"/>
                <a:gd name="connsiteX2" fmla="*/ 2323167 w 4668520"/>
                <a:gd name="connsiteY2" fmla="*/ 372162 h 1544876"/>
                <a:gd name="connsiteX3" fmla="*/ 2647129 w 4668520"/>
                <a:gd name="connsiteY3" fmla="*/ 210854 h 1544876"/>
                <a:gd name="connsiteX4" fmla="*/ 2950061 w 4668520"/>
                <a:gd name="connsiteY4" fmla="*/ 61586 h 1544876"/>
                <a:gd name="connsiteX5" fmla="*/ 3313057 w 4668520"/>
                <a:gd name="connsiteY5" fmla="*/ 0 h 1544876"/>
                <a:gd name="connsiteX6" fmla="*/ 3611880 w 4668520"/>
                <a:gd name="connsiteY6" fmla="*/ 4871 h 1544876"/>
                <a:gd name="connsiteX7" fmla="*/ 4668520 w 4668520"/>
                <a:gd name="connsiteY7" fmla="*/ 472231 h 1544876"/>
                <a:gd name="connsiteX0" fmla="*/ 0 w 4668520"/>
                <a:gd name="connsiteY0" fmla="*/ 1544876 h 1544876"/>
                <a:gd name="connsiteX1" fmla="*/ 1198880 w 4668520"/>
                <a:gd name="connsiteY1" fmla="*/ 963738 h 1544876"/>
                <a:gd name="connsiteX2" fmla="*/ 2323167 w 4668520"/>
                <a:gd name="connsiteY2" fmla="*/ 372162 h 1544876"/>
                <a:gd name="connsiteX3" fmla="*/ 2647129 w 4668520"/>
                <a:gd name="connsiteY3" fmla="*/ 210854 h 1544876"/>
                <a:gd name="connsiteX4" fmla="*/ 2950061 w 4668520"/>
                <a:gd name="connsiteY4" fmla="*/ 61586 h 1544876"/>
                <a:gd name="connsiteX5" fmla="*/ 3313057 w 4668520"/>
                <a:gd name="connsiteY5" fmla="*/ 0 h 1544876"/>
                <a:gd name="connsiteX6" fmla="*/ 3729545 w 4668520"/>
                <a:gd name="connsiteY6" fmla="*/ 4871 h 1544876"/>
                <a:gd name="connsiteX7" fmla="*/ 4668520 w 4668520"/>
                <a:gd name="connsiteY7" fmla="*/ 472231 h 1544876"/>
                <a:gd name="connsiteX0" fmla="*/ 0 w 4668520"/>
                <a:gd name="connsiteY0" fmla="*/ 1583846 h 1583846"/>
                <a:gd name="connsiteX1" fmla="*/ 1198880 w 4668520"/>
                <a:gd name="connsiteY1" fmla="*/ 1002708 h 1583846"/>
                <a:gd name="connsiteX2" fmla="*/ 2323167 w 4668520"/>
                <a:gd name="connsiteY2" fmla="*/ 411132 h 1583846"/>
                <a:gd name="connsiteX3" fmla="*/ 2647129 w 4668520"/>
                <a:gd name="connsiteY3" fmla="*/ 249824 h 1583846"/>
                <a:gd name="connsiteX4" fmla="*/ 2950061 w 4668520"/>
                <a:gd name="connsiteY4" fmla="*/ 100556 h 1583846"/>
                <a:gd name="connsiteX5" fmla="*/ 3305213 w 4668520"/>
                <a:gd name="connsiteY5" fmla="*/ 0 h 1583846"/>
                <a:gd name="connsiteX6" fmla="*/ 3729545 w 4668520"/>
                <a:gd name="connsiteY6" fmla="*/ 43841 h 1583846"/>
                <a:gd name="connsiteX7" fmla="*/ 4668520 w 4668520"/>
                <a:gd name="connsiteY7" fmla="*/ 511201 h 1583846"/>
                <a:gd name="connsiteX0" fmla="*/ 0 w 4421425"/>
                <a:gd name="connsiteY0" fmla="*/ 1583846 h 1583846"/>
                <a:gd name="connsiteX1" fmla="*/ 1198880 w 4421425"/>
                <a:gd name="connsiteY1" fmla="*/ 1002708 h 1583846"/>
                <a:gd name="connsiteX2" fmla="*/ 2323167 w 4421425"/>
                <a:gd name="connsiteY2" fmla="*/ 411132 h 1583846"/>
                <a:gd name="connsiteX3" fmla="*/ 2647129 w 4421425"/>
                <a:gd name="connsiteY3" fmla="*/ 249824 h 1583846"/>
                <a:gd name="connsiteX4" fmla="*/ 2950061 w 4421425"/>
                <a:gd name="connsiteY4" fmla="*/ 100556 h 1583846"/>
                <a:gd name="connsiteX5" fmla="*/ 3305213 w 4421425"/>
                <a:gd name="connsiteY5" fmla="*/ 0 h 1583846"/>
                <a:gd name="connsiteX6" fmla="*/ 3729545 w 4421425"/>
                <a:gd name="connsiteY6" fmla="*/ 43841 h 1583846"/>
                <a:gd name="connsiteX7" fmla="*/ 4421425 w 4421425"/>
                <a:gd name="connsiteY7" fmla="*/ 428390 h 158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1425" h="1583846">
                  <a:moveTo>
                    <a:pt x="0" y="1583846"/>
                  </a:moveTo>
                  <a:lnTo>
                    <a:pt x="1198880" y="1002708"/>
                  </a:lnTo>
                  <a:lnTo>
                    <a:pt x="2323167" y="411132"/>
                  </a:lnTo>
                  <a:lnTo>
                    <a:pt x="2647129" y="249824"/>
                  </a:lnTo>
                  <a:lnTo>
                    <a:pt x="2950061" y="100556"/>
                  </a:lnTo>
                  <a:lnTo>
                    <a:pt x="3305213" y="0"/>
                  </a:lnTo>
                  <a:lnTo>
                    <a:pt x="3729545" y="43841"/>
                  </a:lnTo>
                  <a:lnTo>
                    <a:pt x="4421425" y="428390"/>
                  </a:ln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64480E89-B3ED-C475-A9B6-D73CF9980429}"/>
                </a:ext>
              </a:extLst>
            </p:cNvPr>
            <p:cNvSpPr txBox="1"/>
            <p:nvPr/>
          </p:nvSpPr>
          <p:spPr>
            <a:xfrm>
              <a:off x="5149950" y="2410343"/>
              <a:ext cx="795678"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mn-cs"/>
                </a:rPr>
                <a:t>INDIAN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mn-cs"/>
                </a:rPr>
                <a:t>RIVER</a:t>
              </a:r>
            </a:p>
          </p:txBody>
        </p:sp>
        <p:sp>
          <p:nvSpPr>
            <p:cNvPr id="28" name="TextBox 27">
              <a:extLst>
                <a:ext uri="{FF2B5EF4-FFF2-40B4-BE49-F238E27FC236}">
                  <a16:creationId xmlns:a16="http://schemas.microsoft.com/office/drawing/2014/main" id="{283F08C1-A035-0FF6-0CE1-38D4786123A6}"/>
                </a:ext>
              </a:extLst>
            </p:cNvPr>
            <p:cNvSpPr txBox="1"/>
            <p:nvPr/>
          </p:nvSpPr>
          <p:spPr>
            <a:xfrm>
              <a:off x="8613930" y="3571895"/>
              <a:ext cx="994597" cy="3497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mn-cs"/>
                </a:rPr>
                <a:t>SEBASTIAN INLET</a:t>
              </a:r>
            </a:p>
          </p:txBody>
        </p:sp>
        <p:pic>
          <p:nvPicPr>
            <p:cNvPr id="29" name="Graphic 28" descr="Marker">
              <a:extLst>
                <a:ext uri="{FF2B5EF4-FFF2-40B4-BE49-F238E27FC236}">
                  <a16:creationId xmlns:a16="http://schemas.microsoft.com/office/drawing/2014/main" id="{A294F789-5EB3-3789-E671-19A3845BB0C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65699" y="4386322"/>
              <a:ext cx="265226" cy="269630"/>
            </a:xfrm>
            <a:prstGeom prst="rect">
              <a:avLst/>
            </a:prstGeom>
            <a:effectLst/>
          </p:spPr>
        </p:pic>
        <p:sp>
          <p:nvSpPr>
            <p:cNvPr id="30" name="TextBox 29">
              <a:extLst>
                <a:ext uri="{FF2B5EF4-FFF2-40B4-BE49-F238E27FC236}">
                  <a16:creationId xmlns:a16="http://schemas.microsoft.com/office/drawing/2014/main" id="{79978800-7502-077D-DFF0-F116DA783E39}"/>
                </a:ext>
              </a:extLst>
            </p:cNvPr>
            <p:cNvSpPr txBox="1"/>
            <p:nvPr/>
          </p:nvSpPr>
          <p:spPr>
            <a:xfrm>
              <a:off x="6439822" y="6086351"/>
              <a:ext cx="1374016" cy="3497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mn-cs"/>
                </a:rPr>
                <a:t>SEBASTIAN INLET STATE PARK</a:t>
              </a:r>
            </a:p>
          </p:txBody>
        </p:sp>
        <p:sp>
          <p:nvSpPr>
            <p:cNvPr id="31" name="TextBox 30">
              <a:extLst>
                <a:ext uri="{FF2B5EF4-FFF2-40B4-BE49-F238E27FC236}">
                  <a16:creationId xmlns:a16="http://schemas.microsoft.com/office/drawing/2014/main" id="{54A580B7-7627-B595-5D43-48F778EA406A}"/>
                </a:ext>
              </a:extLst>
            </p:cNvPr>
            <p:cNvSpPr txBox="1"/>
            <p:nvPr/>
          </p:nvSpPr>
          <p:spPr>
            <a:xfrm>
              <a:off x="7163236" y="3152390"/>
              <a:ext cx="1017281" cy="6248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mn-cs"/>
                </a:rPr>
                <a:t>SEBASTIAN INLET SWIMMING COVE</a:t>
              </a:r>
            </a:p>
          </p:txBody>
        </p:sp>
        <p:sp>
          <p:nvSpPr>
            <p:cNvPr id="32" name="TextBox 31">
              <a:extLst>
                <a:ext uri="{FF2B5EF4-FFF2-40B4-BE49-F238E27FC236}">
                  <a16:creationId xmlns:a16="http://schemas.microsoft.com/office/drawing/2014/main" id="{D2B3EC09-D1A7-2D85-C427-C12C14380286}"/>
                </a:ext>
              </a:extLst>
            </p:cNvPr>
            <p:cNvSpPr txBox="1"/>
            <p:nvPr/>
          </p:nvSpPr>
          <p:spPr>
            <a:xfrm>
              <a:off x="5976758" y="1364440"/>
              <a:ext cx="1374016" cy="3497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mn-cs"/>
                </a:rPr>
                <a:t>SEBASTIAN INLET STATE PARK</a:t>
              </a:r>
            </a:p>
          </p:txBody>
        </p:sp>
        <p:pic>
          <p:nvPicPr>
            <p:cNvPr id="33" name="Graphic 32" descr="Marker">
              <a:extLst>
                <a:ext uri="{FF2B5EF4-FFF2-40B4-BE49-F238E27FC236}">
                  <a16:creationId xmlns:a16="http://schemas.microsoft.com/office/drawing/2014/main" id="{DECDD9ED-B76C-77AE-87B5-9472FAEBE86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80161" y="3062147"/>
              <a:ext cx="265226" cy="269630"/>
            </a:xfrm>
            <a:prstGeom prst="rect">
              <a:avLst/>
            </a:prstGeom>
            <a:effectLst/>
          </p:spPr>
        </p:pic>
        <p:pic>
          <p:nvPicPr>
            <p:cNvPr id="34" name="Graphic 33" descr="Marker">
              <a:extLst>
                <a:ext uri="{FF2B5EF4-FFF2-40B4-BE49-F238E27FC236}">
                  <a16:creationId xmlns:a16="http://schemas.microsoft.com/office/drawing/2014/main" id="{813C1DB0-3AE4-5BC7-7271-9EE15781038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51546" y="2871830"/>
              <a:ext cx="265226" cy="269630"/>
            </a:xfrm>
            <a:prstGeom prst="rect">
              <a:avLst/>
            </a:prstGeom>
            <a:effectLst/>
          </p:spPr>
        </p:pic>
        <p:sp>
          <p:nvSpPr>
            <p:cNvPr id="35" name="Callout: Line 34">
              <a:extLst>
                <a:ext uri="{FF2B5EF4-FFF2-40B4-BE49-F238E27FC236}">
                  <a16:creationId xmlns:a16="http://schemas.microsoft.com/office/drawing/2014/main" id="{C7BA6AF9-2461-3C76-376C-898EA342775B}"/>
                </a:ext>
              </a:extLst>
            </p:cNvPr>
            <p:cNvSpPr/>
            <p:nvPr/>
          </p:nvSpPr>
          <p:spPr>
            <a:xfrm>
              <a:off x="9171059" y="3076357"/>
              <a:ext cx="1329990" cy="180489"/>
            </a:xfrm>
            <a:prstGeom prst="borderCallout1">
              <a:avLst>
                <a:gd name="adj1" fmla="val 46061"/>
                <a:gd name="adj2" fmla="val 14"/>
                <a:gd name="adj3" fmla="val 43928"/>
                <a:gd name="adj4" fmla="val -33985"/>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a:ea typeface="+mn-ea"/>
                  <a:cs typeface="+mn-cs"/>
                </a:rPr>
                <a:t>INLET BAIT &amp; TACKLE</a:t>
              </a:r>
            </a:p>
          </p:txBody>
        </p:sp>
        <p:sp>
          <p:nvSpPr>
            <p:cNvPr id="36" name="Callout: Line 35">
              <a:extLst>
                <a:ext uri="{FF2B5EF4-FFF2-40B4-BE49-F238E27FC236}">
                  <a16:creationId xmlns:a16="http://schemas.microsoft.com/office/drawing/2014/main" id="{EC39204D-6001-5FB2-5BD8-2AEE7A655E19}"/>
                </a:ext>
              </a:extLst>
            </p:cNvPr>
            <p:cNvSpPr/>
            <p:nvPr/>
          </p:nvSpPr>
          <p:spPr>
            <a:xfrm>
              <a:off x="9143392" y="2832201"/>
              <a:ext cx="1329990" cy="174444"/>
            </a:xfrm>
            <a:prstGeom prst="borderCallout1">
              <a:avLst>
                <a:gd name="adj1" fmla="val 71605"/>
                <a:gd name="adj2" fmla="val -346"/>
                <a:gd name="adj3" fmla="val 73907"/>
                <a:gd name="adj4" fmla="val -26522"/>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a:ea typeface="+mn-ea"/>
                  <a:cs typeface="+mn-cs"/>
                </a:rPr>
                <a:t>INLET GRILL &amp; GIFTS</a:t>
              </a:r>
            </a:p>
          </p:txBody>
        </p:sp>
        <p:sp>
          <p:nvSpPr>
            <p:cNvPr id="37" name="TextBox 36">
              <a:extLst>
                <a:ext uri="{FF2B5EF4-FFF2-40B4-BE49-F238E27FC236}">
                  <a16:creationId xmlns:a16="http://schemas.microsoft.com/office/drawing/2014/main" id="{BE073D68-2D6D-7D76-4B11-4212EA135E24}"/>
                </a:ext>
              </a:extLst>
            </p:cNvPr>
            <p:cNvSpPr txBox="1"/>
            <p:nvPr/>
          </p:nvSpPr>
          <p:spPr>
            <a:xfrm rot="20199517">
              <a:off x="5569323" y="4442359"/>
              <a:ext cx="1502990" cy="233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BREVARD COUNTY</a:t>
              </a:r>
            </a:p>
          </p:txBody>
        </p:sp>
        <p:sp>
          <p:nvSpPr>
            <p:cNvPr id="38" name="TextBox 37">
              <a:extLst>
                <a:ext uri="{FF2B5EF4-FFF2-40B4-BE49-F238E27FC236}">
                  <a16:creationId xmlns:a16="http://schemas.microsoft.com/office/drawing/2014/main" id="{D0CE52C4-0503-F803-5C82-D705BC78BA1D}"/>
                </a:ext>
              </a:extLst>
            </p:cNvPr>
            <p:cNvSpPr txBox="1"/>
            <p:nvPr/>
          </p:nvSpPr>
          <p:spPr>
            <a:xfrm rot="20188612">
              <a:off x="5590480" y="4635838"/>
              <a:ext cx="1886688" cy="233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INDIAN RIVER COUNTY</a:t>
              </a:r>
            </a:p>
          </p:txBody>
        </p:sp>
        <p:sp>
          <p:nvSpPr>
            <p:cNvPr id="39" name="Callout: Line 38">
              <a:extLst>
                <a:ext uri="{FF2B5EF4-FFF2-40B4-BE49-F238E27FC236}">
                  <a16:creationId xmlns:a16="http://schemas.microsoft.com/office/drawing/2014/main" id="{5BC94A7F-F694-ECEA-C9BF-9DA27451E3F5}"/>
                </a:ext>
              </a:extLst>
            </p:cNvPr>
            <p:cNvSpPr/>
            <p:nvPr/>
          </p:nvSpPr>
          <p:spPr>
            <a:xfrm>
              <a:off x="8788815" y="4534653"/>
              <a:ext cx="1183916" cy="269629"/>
            </a:xfrm>
            <a:prstGeom prst="borderCallout1">
              <a:avLst>
                <a:gd name="adj1" fmla="val 59517"/>
                <a:gd name="adj2" fmla="val 1413"/>
                <a:gd name="adj3" fmla="val 47166"/>
                <a:gd name="adj4" fmla="val -53095"/>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a:ea typeface="+mn-ea"/>
                  <a:cs typeface="+mn-cs"/>
                </a:rPr>
                <a:t>SEBASTIAN FISHING MUSEUM</a:t>
              </a:r>
            </a:p>
          </p:txBody>
        </p:sp>
        <p:grpSp>
          <p:nvGrpSpPr>
            <p:cNvPr id="40" name="Group 39">
              <a:extLst>
                <a:ext uri="{FF2B5EF4-FFF2-40B4-BE49-F238E27FC236}">
                  <a16:creationId xmlns:a16="http://schemas.microsoft.com/office/drawing/2014/main" id="{250AE8A2-316D-5499-123E-3FBF9298AB54}"/>
                </a:ext>
              </a:extLst>
            </p:cNvPr>
            <p:cNvGrpSpPr/>
            <p:nvPr/>
          </p:nvGrpSpPr>
          <p:grpSpPr>
            <a:xfrm>
              <a:off x="9031232" y="6150960"/>
              <a:ext cx="1666504" cy="583048"/>
              <a:chOff x="6571692" y="5837714"/>
              <a:chExt cx="1915159" cy="659098"/>
            </a:xfrm>
          </p:grpSpPr>
          <p:sp>
            <p:nvSpPr>
              <p:cNvPr id="47" name="Rectangle 46">
                <a:extLst>
                  <a:ext uri="{FF2B5EF4-FFF2-40B4-BE49-F238E27FC236}">
                    <a16:creationId xmlns:a16="http://schemas.microsoft.com/office/drawing/2014/main" id="{0D9FFB57-EFAF-073A-1195-1FD50CED4B02}"/>
                  </a:ext>
                </a:extLst>
              </p:cNvPr>
              <p:cNvSpPr/>
              <p:nvPr/>
            </p:nvSpPr>
            <p:spPr>
              <a:xfrm>
                <a:off x="6595298" y="5837714"/>
                <a:ext cx="1891553"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TextBox 47">
                <a:extLst>
                  <a:ext uri="{FF2B5EF4-FFF2-40B4-BE49-F238E27FC236}">
                    <a16:creationId xmlns:a16="http://schemas.microsoft.com/office/drawing/2014/main" id="{954FA91E-1D8A-A72F-74DA-EB200B4471B4}"/>
                  </a:ext>
                </a:extLst>
              </p:cNvPr>
              <p:cNvSpPr txBox="1"/>
              <p:nvPr/>
            </p:nvSpPr>
            <p:spPr>
              <a:xfrm>
                <a:off x="6571692" y="5848553"/>
                <a:ext cx="1143000" cy="2770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Legend</a:t>
                </a:r>
              </a:p>
            </p:txBody>
          </p:sp>
          <p:sp>
            <p:nvSpPr>
              <p:cNvPr id="49" name="Rectangle 48">
                <a:extLst>
                  <a:ext uri="{FF2B5EF4-FFF2-40B4-BE49-F238E27FC236}">
                    <a16:creationId xmlns:a16="http://schemas.microsoft.com/office/drawing/2014/main" id="{BC9C6F1F-B34D-F815-6E63-042FDCDE54AF}"/>
                  </a:ext>
                </a:extLst>
              </p:cNvPr>
              <p:cNvSpPr/>
              <p:nvPr/>
            </p:nvSpPr>
            <p:spPr>
              <a:xfrm>
                <a:off x="6595292" y="6136400"/>
                <a:ext cx="1891552" cy="360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A42DE8DA-8D72-5D8C-619F-526D10ED6E7B}"/>
                  </a:ext>
                </a:extLst>
              </p:cNvPr>
              <p:cNvSpPr txBox="1"/>
              <p:nvPr/>
            </p:nvSpPr>
            <p:spPr>
              <a:xfrm>
                <a:off x="6970965" y="6187900"/>
                <a:ext cx="1308348" cy="275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222222"/>
                    </a:solidFill>
                    <a:effectLst/>
                    <a:uLnTx/>
                    <a:uFillTx/>
                    <a:latin typeface="Arial"/>
                    <a:ea typeface="+mn-ea"/>
                    <a:cs typeface="+mn-cs"/>
                  </a:rPr>
                  <a:t>Project Limits</a:t>
                </a:r>
              </a:p>
            </p:txBody>
          </p:sp>
        </p:grpSp>
        <p:pic>
          <p:nvPicPr>
            <p:cNvPr id="41" name="Graphic 40" descr="Marker">
              <a:extLst>
                <a:ext uri="{FF2B5EF4-FFF2-40B4-BE49-F238E27FC236}">
                  <a16:creationId xmlns:a16="http://schemas.microsoft.com/office/drawing/2014/main" id="{C4476FEC-BCF8-2A55-0F8D-25779B9D146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047685" y="6220422"/>
              <a:ext cx="265226" cy="269630"/>
            </a:xfrm>
            <a:prstGeom prst="rect">
              <a:avLst/>
            </a:prstGeom>
            <a:effectLst/>
          </p:spPr>
        </p:pic>
        <p:sp>
          <p:nvSpPr>
            <p:cNvPr id="42" name="Callout: Line 41">
              <a:extLst>
                <a:ext uri="{FF2B5EF4-FFF2-40B4-BE49-F238E27FC236}">
                  <a16:creationId xmlns:a16="http://schemas.microsoft.com/office/drawing/2014/main" id="{5FE132AE-C6B0-E7C8-724B-5788D410EC9B}"/>
                </a:ext>
              </a:extLst>
            </p:cNvPr>
            <p:cNvSpPr/>
            <p:nvPr/>
          </p:nvSpPr>
          <p:spPr>
            <a:xfrm>
              <a:off x="4598448" y="5429381"/>
              <a:ext cx="1130262" cy="506560"/>
            </a:xfrm>
            <a:prstGeom prst="borderCallout1">
              <a:avLst>
                <a:gd name="adj1" fmla="val 100285"/>
                <a:gd name="adj2" fmla="val 51062"/>
                <a:gd name="adj3" fmla="val 190196"/>
                <a:gd name="adj4" fmla="val 51514"/>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a:ea typeface="+mn-ea"/>
                  <a:cs typeface="+mn-cs"/>
                </a:rPr>
                <a:t>SEBASTIAN INLET STATE PARK CAMPGROUND</a:t>
              </a:r>
            </a:p>
          </p:txBody>
        </p:sp>
        <p:sp>
          <p:nvSpPr>
            <p:cNvPr id="43" name="Freeform: Shape 42">
              <a:extLst>
                <a:ext uri="{FF2B5EF4-FFF2-40B4-BE49-F238E27FC236}">
                  <a16:creationId xmlns:a16="http://schemas.microsoft.com/office/drawing/2014/main" id="{F184600F-C5F4-CED3-F3D7-A42EADD02D9C}"/>
                </a:ext>
              </a:extLst>
            </p:cNvPr>
            <p:cNvSpPr/>
            <p:nvPr/>
          </p:nvSpPr>
          <p:spPr>
            <a:xfrm>
              <a:off x="9088776" y="6582618"/>
              <a:ext cx="319361" cy="48276"/>
            </a:xfrm>
            <a:custGeom>
              <a:avLst/>
              <a:gdLst>
                <a:gd name="connsiteX0" fmla="*/ 0 w 237066"/>
                <a:gd name="connsiteY0" fmla="*/ 0 h 0"/>
                <a:gd name="connsiteX1" fmla="*/ 237066 w 237066"/>
                <a:gd name="connsiteY1" fmla="*/ 0 h 0"/>
              </a:gdLst>
              <a:ahLst/>
              <a:cxnLst>
                <a:cxn ang="0">
                  <a:pos x="connsiteX0" y="connsiteY0"/>
                </a:cxn>
                <a:cxn ang="0">
                  <a:pos x="connsiteX1" y="connsiteY1"/>
                </a:cxn>
              </a:cxnLst>
              <a:rect l="l" t="t" r="r" b="b"/>
              <a:pathLst>
                <a:path w="237066">
                  <a:moveTo>
                    <a:pt x="0" y="0"/>
                  </a:moveTo>
                  <a:lnTo>
                    <a:pt x="237066" y="0"/>
                  </a:lnTo>
                </a:path>
              </a:pathLst>
            </a:cu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4" name="Freeform: Shape 43">
              <a:extLst>
                <a:ext uri="{FF2B5EF4-FFF2-40B4-BE49-F238E27FC236}">
                  <a16:creationId xmlns:a16="http://schemas.microsoft.com/office/drawing/2014/main" id="{397B38E7-4B7A-F00D-928F-71268AC1A2A6}"/>
                </a:ext>
              </a:extLst>
            </p:cNvPr>
            <p:cNvSpPr/>
            <p:nvPr/>
          </p:nvSpPr>
          <p:spPr>
            <a:xfrm>
              <a:off x="8286750" y="1076325"/>
              <a:ext cx="85725" cy="5343525"/>
            </a:xfrm>
            <a:custGeom>
              <a:avLst/>
              <a:gdLst>
                <a:gd name="connsiteX0" fmla="*/ 0 w 85725"/>
                <a:gd name="connsiteY0" fmla="*/ 5343525 h 5343525"/>
                <a:gd name="connsiteX1" fmla="*/ 85725 w 85725"/>
                <a:gd name="connsiteY1" fmla="*/ 0 h 5343525"/>
              </a:gdLst>
              <a:ahLst/>
              <a:cxnLst>
                <a:cxn ang="0">
                  <a:pos x="connsiteX0" y="connsiteY0"/>
                </a:cxn>
                <a:cxn ang="0">
                  <a:pos x="connsiteX1" y="connsiteY1"/>
                </a:cxn>
              </a:cxnLst>
              <a:rect l="l" t="t" r="r" b="b"/>
              <a:pathLst>
                <a:path w="85725" h="5343525">
                  <a:moveTo>
                    <a:pt x="0" y="5343525"/>
                  </a:moveTo>
                  <a:lnTo>
                    <a:pt x="85725" y="0"/>
                  </a:lnTo>
                </a:path>
              </a:pathLst>
            </a:custGeom>
            <a:noFill/>
            <a:ln w="571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45" name="Picture 44" descr="A picture containing drawing&#10;&#10;Description automatically generated">
              <a:extLst>
                <a:ext uri="{FF2B5EF4-FFF2-40B4-BE49-F238E27FC236}">
                  <a16:creationId xmlns:a16="http://schemas.microsoft.com/office/drawing/2014/main" id="{3BA8503E-6372-6605-439C-ACD09EE470D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46194" y="5409883"/>
              <a:ext cx="300696" cy="245019"/>
            </a:xfrm>
            <a:prstGeom prst="rect">
              <a:avLst/>
            </a:prstGeom>
          </p:spPr>
        </p:pic>
        <p:pic>
          <p:nvPicPr>
            <p:cNvPr id="46" name="Picture 45" descr="A picture containing drawing&#10;&#10;Description automatically generated">
              <a:extLst>
                <a:ext uri="{FF2B5EF4-FFF2-40B4-BE49-F238E27FC236}">
                  <a16:creationId xmlns:a16="http://schemas.microsoft.com/office/drawing/2014/main" id="{95EAE24A-A99D-2C79-444B-3DC85ADF72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98705" y="1607273"/>
              <a:ext cx="300696" cy="245019"/>
            </a:xfrm>
            <a:prstGeom prst="rect">
              <a:avLst/>
            </a:prstGeom>
          </p:spPr>
        </p:pic>
      </p:grpSp>
    </p:spTree>
    <p:extLst>
      <p:ext uri="{BB962C8B-B14F-4D97-AF65-F5344CB8AC3E}">
        <p14:creationId xmlns:p14="http://schemas.microsoft.com/office/powerpoint/2010/main" val="16828913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Agency Coordination – Construction Phasing </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5"/>
          <a:stretch>
            <a:fillRect/>
          </a:stretch>
        </p:blipFill>
        <p:spPr>
          <a:xfrm>
            <a:off x="10084441" y="6060570"/>
            <a:ext cx="1961933" cy="413238"/>
          </a:xfrm>
          <a:prstGeom prst="rect">
            <a:avLst/>
          </a:prstGeom>
        </p:spPr>
      </p:pic>
      <p:pic>
        <p:nvPicPr>
          <p:cNvPr id="3" name="Picture 2">
            <a:extLst>
              <a:ext uri="{FF2B5EF4-FFF2-40B4-BE49-F238E27FC236}">
                <a16:creationId xmlns:a16="http://schemas.microsoft.com/office/drawing/2014/main" id="{FBF55F64-29FC-1EB0-A0EE-6B6A30FFE34C}"/>
              </a:ext>
            </a:extLst>
          </p:cNvPr>
          <p:cNvPicPr>
            <a:picLocks noChangeAspect="1"/>
          </p:cNvPicPr>
          <p:nvPr/>
        </p:nvPicPr>
        <p:blipFill>
          <a:blip r:embed="rId6"/>
          <a:stretch>
            <a:fillRect/>
          </a:stretch>
        </p:blipFill>
        <p:spPr>
          <a:xfrm>
            <a:off x="44050" y="1311858"/>
            <a:ext cx="9021090" cy="5050194"/>
          </a:xfrm>
          <a:prstGeom prst="rect">
            <a:avLst/>
          </a:prstGeom>
        </p:spPr>
      </p:pic>
    </p:spTree>
    <p:extLst>
      <p:ext uri="{BB962C8B-B14F-4D97-AF65-F5344CB8AC3E}">
        <p14:creationId xmlns:p14="http://schemas.microsoft.com/office/powerpoint/2010/main" val="41580296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1F961652-11A1-D6AF-B96A-67C11818C6CA}"/>
              </a:ext>
            </a:extLst>
          </p:cNvPr>
          <p:cNvSpPr txBox="1">
            <a:spLocks/>
          </p:cNvSpPr>
          <p:nvPr/>
        </p:nvSpPr>
        <p:spPr>
          <a:xfrm>
            <a:off x="666791" y="868679"/>
            <a:ext cx="4876797" cy="1114425"/>
          </a:xfrm>
          <a:prstGeom prst="rect">
            <a:avLst/>
          </a:prstGeom>
        </p:spPr>
        <p:txBody>
          <a:bodyPr vert="horz" lIns="0" tIns="0" rIns="0" bIns="0" rtlCol="0" anchor="ctr"/>
          <a:lstStyle>
            <a:defPPr>
              <a:defRPr lang="en-US"/>
            </a:defPPr>
            <a:lvl1pPr marL="0" algn="r" defTabSz="914400" rtl="0" eaLnBrk="1" latinLnBrk="0" hangingPunct="1">
              <a:defRPr sz="900" kern="1200">
                <a:solidFill>
                  <a:srgbClr val="2222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Title 1">
            <a:extLst>
              <a:ext uri="{FF2B5EF4-FFF2-40B4-BE49-F238E27FC236}">
                <a16:creationId xmlns:a16="http://schemas.microsoft.com/office/drawing/2014/main" id="{C1B9B1DC-DC0B-8534-32F2-F997AD556706}"/>
              </a:ext>
            </a:extLst>
          </p:cNvPr>
          <p:cNvSpPr txBox="1">
            <a:spLocks/>
          </p:cNvSpPr>
          <p:nvPr/>
        </p:nvSpPr>
        <p:spPr>
          <a:xfrm>
            <a:off x="6747"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Agency Coordination – </a:t>
            </a:r>
            <a:r>
              <a:rPr lang="en-US" sz="3600" dirty="0">
                <a:solidFill>
                  <a:schemeClr val="bg1"/>
                </a:solidFill>
                <a:effectLst>
                  <a:outerShdw blurRad="38100" dist="38100" dir="2700000" algn="tl">
                    <a:srgbClr val="000000">
                      <a:alpha val="43137"/>
                    </a:srgbClr>
                  </a:outerShdw>
                </a:effectLst>
              </a:rPr>
              <a:t>State Historic Preservation Office</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0570"/>
            <a:ext cx="1961933" cy="413238"/>
          </a:xfrm>
          <a:prstGeom prst="rect">
            <a:avLst/>
          </a:prstGeom>
        </p:spPr>
      </p:pic>
      <p:pic>
        <p:nvPicPr>
          <p:cNvPr id="2" name="Picture 1" descr="A bridge over a body of water&#10;&#10;Description automatically generated with medium confidence">
            <a:extLst>
              <a:ext uri="{FF2B5EF4-FFF2-40B4-BE49-F238E27FC236}">
                <a16:creationId xmlns:a16="http://schemas.microsoft.com/office/drawing/2014/main" id="{EB0CAAC4-FE0A-53F2-8619-8EDA80CA21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225" b="2917"/>
          <a:stretch/>
        </p:blipFill>
        <p:spPr>
          <a:xfrm>
            <a:off x="457210" y="1665287"/>
            <a:ext cx="11277579" cy="3527425"/>
          </a:xfrm>
          <a:prstGeom prst="rect">
            <a:avLst/>
          </a:prstGeom>
          <a:noFill/>
        </p:spPr>
      </p:pic>
      <p:sp>
        <p:nvSpPr>
          <p:cNvPr id="6" name="Text Placeholder 11">
            <a:extLst>
              <a:ext uri="{FF2B5EF4-FFF2-40B4-BE49-F238E27FC236}">
                <a16:creationId xmlns:a16="http://schemas.microsoft.com/office/drawing/2014/main" id="{B66058E8-2139-416A-BF29-070E59783B5F}"/>
              </a:ext>
            </a:extLst>
          </p:cNvPr>
          <p:cNvSpPr txBox="1">
            <a:spLocks/>
          </p:cNvSpPr>
          <p:nvPr/>
        </p:nvSpPr>
        <p:spPr>
          <a:xfrm>
            <a:off x="457210" y="5239803"/>
            <a:ext cx="11277579" cy="1381125"/>
          </a:xfrm>
          <a:prstGeom prst="rect">
            <a:avLst/>
          </a:prstGeom>
        </p:spPr>
        <p:txBody>
          <a:bodyPr vert="horz" lIns="0" tIns="0" rIns="0" bIns="0" rtlCol="0">
            <a:normAutofit/>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nSpc>
                <a:spcPct val="150000"/>
              </a:lnSpc>
              <a:spcBef>
                <a:spcPts val="0"/>
              </a:spcBef>
            </a:pPr>
            <a:r>
              <a:rPr lang="en-US" sz="2000" i="0" u="none" strike="noStrike" kern="1200" baseline="0" dirty="0">
                <a:ea typeface="+mn-ea"/>
                <a:cs typeface="+mn-cs"/>
              </a:rPr>
              <a:t>Determined Eligible for Listing under </a:t>
            </a:r>
            <a:r>
              <a:rPr lang="en-US" sz="2000" b="1" i="0" u="none" strike="noStrike" kern="1200" baseline="0" dirty="0">
                <a:solidFill>
                  <a:schemeClr val="accent4"/>
                </a:solidFill>
                <a:ea typeface="+mn-ea"/>
                <a:cs typeface="+mn-cs"/>
              </a:rPr>
              <a:t>Criterion C</a:t>
            </a:r>
            <a:r>
              <a:rPr lang="en-US" sz="2000" i="0" u="none" strike="noStrike" kern="1200" baseline="0" dirty="0">
                <a:ea typeface="+mn-ea"/>
                <a:cs typeface="+mn-cs"/>
              </a:rPr>
              <a:t> in the area of Engineering for its high-integrity embodiment of a prestressed concrete bridge in Florida</a:t>
            </a:r>
            <a:endParaRPr lang="en-US" sz="2000" kern="1200" dirty="0">
              <a:ea typeface="+mn-ea"/>
              <a:cs typeface="+mn-cs"/>
            </a:endParaRPr>
          </a:p>
        </p:txBody>
      </p:sp>
      <p:sp>
        <p:nvSpPr>
          <p:cNvPr id="10" name="Text Placeholder 2">
            <a:extLst>
              <a:ext uri="{FF2B5EF4-FFF2-40B4-BE49-F238E27FC236}">
                <a16:creationId xmlns:a16="http://schemas.microsoft.com/office/drawing/2014/main" id="{A0C98470-1D40-926B-EC5E-3AD76EF1F9BA}"/>
              </a:ext>
            </a:extLst>
          </p:cNvPr>
          <p:cNvSpPr txBox="1">
            <a:spLocks/>
          </p:cNvSpPr>
          <p:nvPr/>
        </p:nvSpPr>
        <p:spPr>
          <a:xfrm>
            <a:off x="274863" y="1202037"/>
            <a:ext cx="10020300" cy="642337"/>
          </a:xfrm>
          <a:prstGeom prst="rect">
            <a:avLst/>
          </a:prstGeom>
        </p:spPr>
        <p:txBody>
          <a:bodyPr/>
          <a:lst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2400" b="1" dirty="0">
                <a:latin typeface="+mj-lt"/>
              </a:rPr>
              <a:t>Eligible for the National Register of Historic Places (NRHP)</a:t>
            </a:r>
          </a:p>
        </p:txBody>
      </p:sp>
    </p:spTree>
    <p:extLst>
      <p:ext uri="{BB962C8B-B14F-4D97-AF65-F5344CB8AC3E}">
        <p14:creationId xmlns:p14="http://schemas.microsoft.com/office/powerpoint/2010/main" val="13403288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2" y="9675"/>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Agency Coordination - USCG</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5"/>
          <a:stretch>
            <a:fillRect/>
          </a:stretch>
        </p:blipFill>
        <p:spPr>
          <a:xfrm>
            <a:off x="10084441" y="6060570"/>
            <a:ext cx="1961933" cy="413238"/>
          </a:xfrm>
          <a:prstGeom prst="rect">
            <a:avLst/>
          </a:prstGeom>
        </p:spPr>
      </p:pic>
      <p:pic>
        <p:nvPicPr>
          <p:cNvPr id="3" name="Picture 2">
            <a:extLst>
              <a:ext uri="{FF2B5EF4-FFF2-40B4-BE49-F238E27FC236}">
                <a16:creationId xmlns:a16="http://schemas.microsoft.com/office/drawing/2014/main" id="{7367467B-544B-2FE2-AA8C-D9851FE8AA65}"/>
              </a:ext>
            </a:extLst>
          </p:cNvPr>
          <p:cNvPicPr>
            <a:picLocks noChangeAspect="1"/>
          </p:cNvPicPr>
          <p:nvPr/>
        </p:nvPicPr>
        <p:blipFill>
          <a:blip r:embed="rId6"/>
          <a:stretch>
            <a:fillRect/>
          </a:stretch>
        </p:blipFill>
        <p:spPr>
          <a:xfrm>
            <a:off x="0" y="1301293"/>
            <a:ext cx="10084441" cy="5161552"/>
          </a:xfrm>
          <a:prstGeom prst="rect">
            <a:avLst/>
          </a:prstGeom>
        </p:spPr>
      </p:pic>
    </p:spTree>
    <p:extLst>
      <p:ext uri="{BB962C8B-B14F-4D97-AF65-F5344CB8AC3E}">
        <p14:creationId xmlns:p14="http://schemas.microsoft.com/office/powerpoint/2010/main" val="8955612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2" y="9675"/>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Agency Coordination - USCG</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5"/>
          <a:stretch>
            <a:fillRect/>
          </a:stretch>
        </p:blipFill>
        <p:spPr>
          <a:xfrm>
            <a:off x="10084441" y="6060570"/>
            <a:ext cx="1961933" cy="413238"/>
          </a:xfrm>
          <a:prstGeom prst="rect">
            <a:avLst/>
          </a:prstGeom>
        </p:spPr>
      </p:pic>
      <p:pic>
        <p:nvPicPr>
          <p:cNvPr id="10" name="Picture 9">
            <a:extLst>
              <a:ext uri="{FF2B5EF4-FFF2-40B4-BE49-F238E27FC236}">
                <a16:creationId xmlns:a16="http://schemas.microsoft.com/office/drawing/2014/main" id="{3C4A3008-2734-47C7-99C2-6D4E596E4BD3}"/>
              </a:ext>
            </a:extLst>
          </p:cNvPr>
          <p:cNvPicPr>
            <a:picLocks noChangeAspect="1"/>
          </p:cNvPicPr>
          <p:nvPr/>
        </p:nvPicPr>
        <p:blipFill>
          <a:blip r:embed="rId6"/>
          <a:stretch>
            <a:fillRect/>
          </a:stretch>
        </p:blipFill>
        <p:spPr>
          <a:xfrm>
            <a:off x="275751" y="1351999"/>
            <a:ext cx="11628408" cy="4635702"/>
          </a:xfrm>
          <a:prstGeom prst="rect">
            <a:avLst/>
          </a:prstGeom>
        </p:spPr>
      </p:pic>
    </p:spTree>
    <p:extLst>
      <p:ext uri="{BB962C8B-B14F-4D97-AF65-F5344CB8AC3E}">
        <p14:creationId xmlns:p14="http://schemas.microsoft.com/office/powerpoint/2010/main" val="12337404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64F605B-0A1A-060E-D201-AEDFC6B6F271}"/>
              </a:ext>
            </a:extLst>
          </p:cNvPr>
          <p:cNvGrpSpPr/>
          <p:nvPr/>
        </p:nvGrpSpPr>
        <p:grpSpPr>
          <a:xfrm rot="1253365">
            <a:off x="11387022" y="1414964"/>
            <a:ext cx="449629" cy="534327"/>
            <a:chOff x="10973609" y="506601"/>
            <a:chExt cx="520043" cy="724026"/>
          </a:xfrm>
        </p:grpSpPr>
        <p:pic>
          <p:nvPicPr>
            <p:cNvPr id="14" name="Graphic 13" descr="Circle with left arrow">
              <a:extLst>
                <a:ext uri="{FF2B5EF4-FFF2-40B4-BE49-F238E27FC236}">
                  <a16:creationId xmlns:a16="http://schemas.microsoft.com/office/drawing/2014/main" id="{C44FD32F-8460-AA45-ED63-32E4BD5272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10973609" y="506601"/>
              <a:ext cx="503978" cy="503978"/>
            </a:xfrm>
            <a:prstGeom prst="rect">
              <a:avLst/>
            </a:prstGeom>
          </p:spPr>
        </p:pic>
        <p:sp>
          <p:nvSpPr>
            <p:cNvPr id="15" name="TextBox 14">
              <a:extLst>
                <a:ext uri="{FF2B5EF4-FFF2-40B4-BE49-F238E27FC236}">
                  <a16:creationId xmlns:a16="http://schemas.microsoft.com/office/drawing/2014/main" id="{C02C200D-B765-767F-C76E-7CDA9AAAE494}"/>
                </a:ext>
              </a:extLst>
            </p:cNvPr>
            <p:cNvSpPr txBox="1"/>
            <p:nvPr/>
          </p:nvSpPr>
          <p:spPr>
            <a:xfrm>
              <a:off x="10973609" y="976711"/>
              <a:ext cx="52004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a:ea typeface="+mn-ea"/>
                  <a:cs typeface="+mn-cs"/>
                </a:rPr>
                <a:t>NTS</a:t>
              </a:r>
            </a:p>
          </p:txBody>
        </p:sp>
      </p:grpSp>
      <p:sp>
        <p:nvSpPr>
          <p:cNvPr id="16" name="TextBox 15">
            <a:extLst>
              <a:ext uri="{FF2B5EF4-FFF2-40B4-BE49-F238E27FC236}">
                <a16:creationId xmlns:a16="http://schemas.microsoft.com/office/drawing/2014/main" id="{5E4AF4C3-7BB9-BB81-81B6-8B1ABBCD79DD}"/>
              </a:ext>
            </a:extLst>
          </p:cNvPr>
          <p:cNvSpPr txBox="1"/>
          <p:nvPr/>
        </p:nvSpPr>
        <p:spPr>
          <a:xfrm>
            <a:off x="11163815" y="4411387"/>
            <a:ext cx="865759" cy="400110"/>
          </a:xfrm>
          <a:prstGeom prst="rect">
            <a:avLst/>
          </a:prstGeom>
          <a:noFill/>
        </p:spPr>
        <p:txBody>
          <a:bodyPr wrap="square" rtlCol="0">
            <a:spAutoFit/>
          </a:bodyPr>
          <a:lstStyle/>
          <a:p>
            <a:pPr algn="ctr"/>
            <a:r>
              <a:rPr lang="en-US" sz="1000" b="1" dirty="0">
                <a:solidFill>
                  <a:schemeClr val="bg1"/>
                </a:solidFill>
              </a:rPr>
              <a:t>ATLANTIC OCEAN</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4"/>
          <a:stretch>
            <a:fillRect/>
          </a:stretch>
        </p:blipFill>
        <p:spPr>
          <a:xfrm>
            <a:off x="10084441" y="6060570"/>
            <a:ext cx="1961933" cy="413238"/>
          </a:xfrm>
          <a:prstGeom prst="rect">
            <a:avLst/>
          </a:prstGeom>
        </p:spPr>
      </p:pic>
      <p:sp>
        <p:nvSpPr>
          <p:cNvPr id="2" name="Title 1">
            <a:extLst>
              <a:ext uri="{FF2B5EF4-FFF2-40B4-BE49-F238E27FC236}">
                <a16:creationId xmlns:a16="http://schemas.microsoft.com/office/drawing/2014/main" id="{C77DBB4C-9C51-02B2-5ABE-485070F8EB41}"/>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Permits and Coordination:         Best Practices</a:t>
            </a:r>
          </a:p>
        </p:txBody>
      </p:sp>
      <p:sp>
        <p:nvSpPr>
          <p:cNvPr id="3" name="TextBox 2">
            <a:extLst>
              <a:ext uri="{FF2B5EF4-FFF2-40B4-BE49-F238E27FC236}">
                <a16:creationId xmlns:a16="http://schemas.microsoft.com/office/drawing/2014/main" id="{84D1E952-DE21-2EA0-3F4B-B7EB1344B23B}"/>
              </a:ext>
            </a:extLst>
          </p:cNvPr>
          <p:cNvSpPr txBox="1"/>
          <p:nvPr/>
        </p:nvSpPr>
        <p:spPr>
          <a:xfrm>
            <a:off x="767647" y="1353906"/>
            <a:ext cx="10656699" cy="707886"/>
          </a:xfrm>
          <a:prstGeom prst="rect">
            <a:avLst/>
          </a:prstGeom>
          <a:noFill/>
        </p:spPr>
        <p:txBody>
          <a:bodyPr wrap="none" rtlCol="0">
            <a:spAutoFit/>
          </a:bodyPr>
          <a:lstStyle/>
          <a:p>
            <a:pPr algn="ctr"/>
            <a:r>
              <a:rPr lang="en-US" sz="4000" b="1" dirty="0">
                <a:solidFill>
                  <a:srgbClr val="0070C0"/>
                </a:solidFill>
              </a:rPr>
              <a:t>Coordinate with stakeholders early and often</a:t>
            </a:r>
          </a:p>
        </p:txBody>
      </p:sp>
      <p:sp>
        <p:nvSpPr>
          <p:cNvPr id="4" name="TextBox 3">
            <a:extLst>
              <a:ext uri="{FF2B5EF4-FFF2-40B4-BE49-F238E27FC236}">
                <a16:creationId xmlns:a16="http://schemas.microsoft.com/office/drawing/2014/main" id="{D23252B5-6C42-B572-0483-6C9A0E9504E7}"/>
              </a:ext>
            </a:extLst>
          </p:cNvPr>
          <p:cNvSpPr txBox="1"/>
          <p:nvPr/>
        </p:nvSpPr>
        <p:spPr>
          <a:xfrm>
            <a:off x="0" y="2788762"/>
            <a:ext cx="12191998" cy="1323439"/>
          </a:xfrm>
          <a:prstGeom prst="rect">
            <a:avLst/>
          </a:prstGeom>
          <a:noFill/>
        </p:spPr>
        <p:txBody>
          <a:bodyPr wrap="square" rtlCol="0">
            <a:spAutoFit/>
          </a:bodyPr>
          <a:lstStyle/>
          <a:p>
            <a:pPr algn="ctr"/>
            <a:r>
              <a:rPr lang="en-US" sz="4000" b="1" dirty="0">
                <a:solidFill>
                  <a:srgbClr val="0070C0"/>
                </a:solidFill>
              </a:rPr>
              <a:t>Overlap PD&amp;E and Design, avoid re-design</a:t>
            </a:r>
          </a:p>
          <a:p>
            <a:pPr algn="ctr"/>
            <a:r>
              <a:rPr lang="en-US" sz="4000" b="1" dirty="0">
                <a:solidFill>
                  <a:srgbClr val="0070C0"/>
                </a:solidFill>
              </a:rPr>
              <a:t> of the Preferred Alternative </a:t>
            </a:r>
          </a:p>
        </p:txBody>
      </p:sp>
      <p:sp>
        <p:nvSpPr>
          <p:cNvPr id="6" name="TextBox 5">
            <a:extLst>
              <a:ext uri="{FF2B5EF4-FFF2-40B4-BE49-F238E27FC236}">
                <a16:creationId xmlns:a16="http://schemas.microsoft.com/office/drawing/2014/main" id="{84E9E2F8-471F-F92E-B807-71B9AEAC287D}"/>
              </a:ext>
            </a:extLst>
          </p:cNvPr>
          <p:cNvSpPr txBox="1"/>
          <p:nvPr/>
        </p:nvSpPr>
        <p:spPr>
          <a:xfrm>
            <a:off x="2851133" y="5357833"/>
            <a:ext cx="6715749" cy="646331"/>
          </a:xfrm>
          <a:prstGeom prst="rect">
            <a:avLst/>
          </a:prstGeom>
          <a:noFill/>
        </p:spPr>
        <p:txBody>
          <a:bodyPr wrap="none" rtlCol="0">
            <a:spAutoFit/>
          </a:bodyPr>
          <a:lstStyle/>
          <a:p>
            <a:r>
              <a:rPr lang="en-US" sz="3600" b="1" dirty="0">
                <a:solidFill>
                  <a:schemeClr val="tx2">
                    <a:lumMod val="75000"/>
                    <a:lumOff val="25000"/>
                  </a:schemeClr>
                </a:solidFill>
              </a:rPr>
              <a:t>Give the people what they want</a:t>
            </a:r>
          </a:p>
        </p:txBody>
      </p:sp>
      <p:sp>
        <p:nvSpPr>
          <p:cNvPr id="10" name="TextBox 9">
            <a:extLst>
              <a:ext uri="{FF2B5EF4-FFF2-40B4-BE49-F238E27FC236}">
                <a16:creationId xmlns:a16="http://schemas.microsoft.com/office/drawing/2014/main" id="{DB980973-0EE4-84E9-E844-49516E44C738}"/>
              </a:ext>
            </a:extLst>
          </p:cNvPr>
          <p:cNvSpPr txBox="1"/>
          <p:nvPr/>
        </p:nvSpPr>
        <p:spPr>
          <a:xfrm>
            <a:off x="2678618" y="4095335"/>
            <a:ext cx="6834756" cy="1200329"/>
          </a:xfrm>
          <a:prstGeom prst="rect">
            <a:avLst/>
          </a:prstGeom>
          <a:noFill/>
        </p:spPr>
        <p:txBody>
          <a:bodyPr wrap="none" rtlCol="0">
            <a:spAutoFit/>
          </a:bodyPr>
          <a:lstStyle/>
          <a:p>
            <a:r>
              <a:rPr lang="en-US" sz="3600" b="1" dirty="0">
                <a:solidFill>
                  <a:srgbClr val="0070C0"/>
                </a:solidFill>
              </a:rPr>
              <a:t>Always, always, always look for</a:t>
            </a:r>
          </a:p>
          <a:p>
            <a:r>
              <a:rPr lang="en-US" sz="3600" b="1" dirty="0">
                <a:solidFill>
                  <a:srgbClr val="0070C0"/>
                </a:solidFill>
              </a:rPr>
              <a:t> opportunities to improve safety</a:t>
            </a:r>
          </a:p>
        </p:txBody>
      </p:sp>
      <p:sp>
        <p:nvSpPr>
          <p:cNvPr id="11" name="TextBox 10">
            <a:extLst>
              <a:ext uri="{FF2B5EF4-FFF2-40B4-BE49-F238E27FC236}">
                <a16:creationId xmlns:a16="http://schemas.microsoft.com/office/drawing/2014/main" id="{096AC730-2104-7100-C071-DAFF9F608092}"/>
              </a:ext>
            </a:extLst>
          </p:cNvPr>
          <p:cNvSpPr txBox="1"/>
          <p:nvPr/>
        </p:nvSpPr>
        <p:spPr>
          <a:xfrm>
            <a:off x="0" y="2094673"/>
            <a:ext cx="12192001" cy="707886"/>
          </a:xfrm>
          <a:prstGeom prst="rect">
            <a:avLst/>
          </a:prstGeom>
          <a:noFill/>
        </p:spPr>
        <p:txBody>
          <a:bodyPr wrap="square" rtlCol="0">
            <a:spAutoFit/>
          </a:bodyPr>
          <a:lstStyle/>
          <a:p>
            <a:pPr algn="ctr"/>
            <a:r>
              <a:rPr lang="en-US" sz="4000" b="1" dirty="0">
                <a:solidFill>
                  <a:srgbClr val="0070C0"/>
                </a:solidFill>
              </a:rPr>
              <a:t>Research your project and the community around it</a:t>
            </a:r>
          </a:p>
        </p:txBody>
      </p:sp>
    </p:spTree>
    <p:extLst>
      <p:ext uri="{BB962C8B-B14F-4D97-AF65-F5344CB8AC3E}">
        <p14:creationId xmlns:p14="http://schemas.microsoft.com/office/powerpoint/2010/main" val="32344223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9F4A3-9C2B-B2FD-DB60-51524ABE0729}"/>
              </a:ext>
            </a:extLst>
          </p:cNvPr>
          <p:cNvSpPr>
            <a:spLocks noGrp="1"/>
          </p:cNvSpPr>
          <p:nvPr>
            <p:ph type="title"/>
          </p:nvPr>
        </p:nvSpPr>
        <p:spPr>
          <a:xfrm>
            <a:off x="268183" y="1402478"/>
            <a:ext cx="11292445" cy="776554"/>
          </a:xfrm>
        </p:spPr>
        <p:txBody>
          <a:bodyPr>
            <a:noAutofit/>
          </a:bodyPr>
          <a:lstStyle/>
          <a:p>
            <a:r>
              <a:rPr lang="en-US" sz="2800" dirty="0"/>
              <a:t>Project website</a:t>
            </a:r>
            <a:r>
              <a:rPr lang="en-US" sz="3200" dirty="0"/>
              <a:t>: </a:t>
            </a:r>
            <a:r>
              <a:rPr lang="en-US" sz="2400" dirty="0">
                <a:hlinkClick r:id="rId3"/>
              </a:rPr>
              <a:t>https://www.fdot.gov/projects/SebastianInletBridge</a:t>
            </a:r>
            <a:endParaRPr lang="en-US" sz="3200" dirty="0"/>
          </a:p>
        </p:txBody>
      </p:sp>
      <p:sp>
        <p:nvSpPr>
          <p:cNvPr id="5" name="Rectangle 4">
            <a:extLst>
              <a:ext uri="{FF2B5EF4-FFF2-40B4-BE49-F238E27FC236}">
                <a16:creationId xmlns:a16="http://schemas.microsoft.com/office/drawing/2014/main" id="{D6C3ACD3-619D-4191-06D4-DF8EA01D42A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27C2F178-F85F-8AE4-9903-B6B4BFF1ED67}"/>
              </a:ext>
            </a:extLst>
          </p:cNvPr>
          <p:cNvSpPr txBox="1">
            <a:spLocks/>
          </p:cNvSpPr>
          <p:nvPr/>
        </p:nvSpPr>
        <p:spPr>
          <a:xfrm>
            <a:off x="268184" y="39591"/>
            <a:ext cx="10515600" cy="91630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Us</a:t>
            </a:r>
          </a:p>
        </p:txBody>
      </p:sp>
      <p:sp>
        <p:nvSpPr>
          <p:cNvPr id="18" name="Rectangle 17">
            <a:extLst>
              <a:ext uri="{FF2B5EF4-FFF2-40B4-BE49-F238E27FC236}">
                <a16:creationId xmlns:a16="http://schemas.microsoft.com/office/drawing/2014/main" id="{A656135F-D116-8D15-4D1C-ACDF0FD4FA81}"/>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Speaker phone with solid fill">
            <a:extLst>
              <a:ext uri="{FF2B5EF4-FFF2-40B4-BE49-F238E27FC236}">
                <a16:creationId xmlns:a16="http://schemas.microsoft.com/office/drawing/2014/main" id="{69585C6A-1E31-B991-B892-5986B92143C6}"/>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3367" y="95548"/>
            <a:ext cx="914400" cy="914400"/>
          </a:xfrm>
        </p:spPr>
      </p:pic>
      <p:sp>
        <p:nvSpPr>
          <p:cNvPr id="7" name="Rectangle 6">
            <a:extLst>
              <a:ext uri="{FF2B5EF4-FFF2-40B4-BE49-F238E27FC236}">
                <a16:creationId xmlns:a16="http://schemas.microsoft.com/office/drawing/2014/main" id="{2730DA23-665D-7AF5-7DF1-E36F8EB3C630}"/>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4EC024A-BBF1-4D9D-B711-AB675FB258A5}"/>
              </a:ext>
            </a:extLst>
          </p:cNvPr>
          <p:cNvPicPr>
            <a:picLocks noChangeAspect="1"/>
          </p:cNvPicPr>
          <p:nvPr/>
        </p:nvPicPr>
        <p:blipFill>
          <a:blip r:embed="rId6"/>
          <a:stretch>
            <a:fillRect/>
          </a:stretch>
        </p:blipFill>
        <p:spPr>
          <a:xfrm>
            <a:off x="10084441" y="6060570"/>
            <a:ext cx="1961933" cy="413238"/>
          </a:xfrm>
          <a:prstGeom prst="rect">
            <a:avLst/>
          </a:prstGeom>
        </p:spPr>
      </p:pic>
      <p:sp>
        <p:nvSpPr>
          <p:cNvPr id="4" name="TextBox 3">
            <a:extLst>
              <a:ext uri="{FF2B5EF4-FFF2-40B4-BE49-F238E27FC236}">
                <a16:creationId xmlns:a16="http://schemas.microsoft.com/office/drawing/2014/main" id="{374D08A0-25FD-6E55-DF8D-C3637716B9B1}"/>
              </a:ext>
            </a:extLst>
          </p:cNvPr>
          <p:cNvSpPr txBox="1"/>
          <p:nvPr/>
        </p:nvSpPr>
        <p:spPr>
          <a:xfrm>
            <a:off x="411060" y="2790347"/>
            <a:ext cx="4144162" cy="1569660"/>
          </a:xfrm>
          <a:prstGeom prst="rect">
            <a:avLst/>
          </a:prstGeom>
          <a:noFill/>
        </p:spPr>
        <p:txBody>
          <a:bodyPr wrap="square" rtlCol="0">
            <a:spAutoFit/>
          </a:bodyPr>
          <a:lstStyle/>
          <a:p>
            <a:pPr marL="0" marR="0">
              <a:spcBef>
                <a:spcPts val="0"/>
              </a:spcBef>
              <a:spcAft>
                <a:spcPts val="0"/>
              </a:spcAft>
            </a:pPr>
            <a:r>
              <a:rPr lang="en-US" sz="1600" b="1" dirty="0">
                <a:effectLst/>
                <a:latin typeface="Book Antiqua" panose="02040602050305030304" pitchFamily="18" charset="0"/>
                <a:ea typeface="Aptos" panose="020B0004020202020204" pitchFamily="34" charset="0"/>
                <a:cs typeface="Aptos" panose="020B0004020202020204" pitchFamily="34" charset="0"/>
              </a:rPr>
              <a:t>Ann Broadwell</a:t>
            </a:r>
            <a:endParaRPr lang="en-US" sz="1600" b="1" dirty="0">
              <a:effectLst/>
              <a:latin typeface="Aptos" panose="020B0004020202020204" pitchFamily="34" charset="0"/>
              <a:ea typeface="Aptos" panose="020B0004020202020204" pitchFamily="34" charset="0"/>
              <a:cs typeface="Aptos" panose="020B0004020202020204" pitchFamily="34" charset="0"/>
            </a:endParaRPr>
          </a:p>
          <a:p>
            <a:r>
              <a:rPr lang="en-US" sz="1600" dirty="0">
                <a:effectLst/>
                <a:latin typeface="Book Antiqua" panose="02040602050305030304" pitchFamily="18" charset="0"/>
                <a:ea typeface="Aptos" panose="020B0004020202020204" pitchFamily="34" charset="0"/>
                <a:cs typeface="Aptos" panose="020B0004020202020204" pitchFamily="34" charset="0"/>
              </a:rPr>
              <a:t>District Environmental Manager</a:t>
            </a:r>
          </a:p>
          <a:p>
            <a:r>
              <a:rPr lang="en-US" sz="1600" dirty="0">
                <a:solidFill>
                  <a:schemeClr val="tx2">
                    <a:lumMod val="75000"/>
                    <a:lumOff val="25000"/>
                  </a:schemeClr>
                </a:solidFill>
                <a:effectLst/>
                <a:latin typeface="Book Antiqua" panose="02040602050305030304" pitchFamily="18" charset="0"/>
                <a:ea typeface="Aptos" panose="020B0004020202020204" pitchFamily="34" charset="0"/>
                <a:cs typeface="Aptos" panose="020B0004020202020204" pitchFamily="34" charset="0"/>
              </a:rPr>
              <a:t>FDOT District 4 </a:t>
            </a:r>
          </a:p>
          <a:p>
            <a:r>
              <a:rPr lang="en-US" sz="1600" dirty="0">
                <a:latin typeface="Book Antiqua" panose="02040602050305030304" pitchFamily="18" charset="0"/>
                <a:ea typeface="Aptos" panose="020B0004020202020204" pitchFamily="34" charset="0"/>
                <a:cs typeface="Aptos" panose="020B0004020202020204" pitchFamily="34" charset="0"/>
              </a:rPr>
              <a:t>Planning and Environmental Office</a:t>
            </a:r>
            <a:endParaRPr lang="en-US" sz="1600" dirty="0">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600" dirty="0">
                <a:latin typeface="Book Antiqua" panose="02040602050305030304" pitchFamily="18" charset="0"/>
                <a:ea typeface="Aptos" panose="020B0004020202020204" pitchFamily="34" charset="0"/>
                <a:cs typeface="Aptos" panose="020B0004020202020204" pitchFamily="34" charset="0"/>
              </a:rPr>
              <a:t>Phone</a:t>
            </a:r>
            <a:r>
              <a:rPr lang="en-US" sz="1600" dirty="0">
                <a:effectLst/>
                <a:latin typeface="Book Antiqua" panose="02040602050305030304" pitchFamily="18" charset="0"/>
                <a:ea typeface="Aptos" panose="020B0004020202020204" pitchFamily="34" charset="0"/>
                <a:cs typeface="Aptos" panose="020B0004020202020204" pitchFamily="34" charset="0"/>
              </a:rPr>
              <a:t>:  954-777-4325</a:t>
            </a:r>
          </a:p>
          <a:p>
            <a:pPr marL="0" marR="0">
              <a:spcBef>
                <a:spcPts val="0"/>
              </a:spcBef>
              <a:spcAft>
                <a:spcPts val="0"/>
              </a:spcAft>
            </a:pPr>
            <a:r>
              <a:rPr lang="en-US" sz="1600" dirty="0">
                <a:latin typeface="Book Antiqua" panose="02040602050305030304" pitchFamily="18" charset="0"/>
                <a:ea typeface="Aptos" panose="020B0004020202020204" pitchFamily="34" charset="0"/>
                <a:cs typeface="Aptos" panose="020B0004020202020204" pitchFamily="34" charset="0"/>
              </a:rPr>
              <a:t>Email: Ann.Broadwell@dot.state.fl.us</a:t>
            </a:r>
            <a:endParaRPr lang="en-US" sz="1600" dirty="0">
              <a:effectLst/>
              <a:latin typeface="Aptos" panose="020B0004020202020204" pitchFamily="34" charset="0"/>
              <a:ea typeface="Aptos" panose="020B0004020202020204" pitchFamily="34" charset="0"/>
              <a:cs typeface="Aptos" panose="020B0004020202020204" pitchFamily="34" charset="0"/>
            </a:endParaRPr>
          </a:p>
        </p:txBody>
      </p:sp>
      <p:sp>
        <p:nvSpPr>
          <p:cNvPr id="8" name="TextBox 7">
            <a:extLst>
              <a:ext uri="{FF2B5EF4-FFF2-40B4-BE49-F238E27FC236}">
                <a16:creationId xmlns:a16="http://schemas.microsoft.com/office/drawing/2014/main" id="{47600544-F291-6059-174B-479117D393A6}"/>
              </a:ext>
            </a:extLst>
          </p:cNvPr>
          <p:cNvSpPr txBox="1"/>
          <p:nvPr/>
        </p:nvSpPr>
        <p:spPr>
          <a:xfrm>
            <a:off x="411060" y="4625466"/>
            <a:ext cx="5159230" cy="1569660"/>
          </a:xfrm>
          <a:prstGeom prst="rect">
            <a:avLst/>
          </a:prstGeom>
          <a:noFill/>
        </p:spPr>
        <p:txBody>
          <a:bodyPr wrap="square" rtlCol="0">
            <a:spAutoFit/>
          </a:bodyPr>
          <a:lstStyle/>
          <a:p>
            <a:pPr marL="0" marR="0">
              <a:spcBef>
                <a:spcPts val="0"/>
              </a:spcBef>
              <a:spcAft>
                <a:spcPts val="0"/>
              </a:spcAft>
            </a:pPr>
            <a:r>
              <a:rPr lang="en-US" sz="1600" b="1" dirty="0">
                <a:effectLst/>
                <a:latin typeface="Book Antiqua" panose="02040602050305030304" pitchFamily="18" charset="0"/>
                <a:ea typeface="Aptos" panose="020B0004020202020204" pitchFamily="34" charset="0"/>
                <a:cs typeface="Aptos" panose="020B0004020202020204" pitchFamily="34" charset="0"/>
              </a:rPr>
              <a:t>Binod Basnet, P.E.</a:t>
            </a:r>
            <a:endParaRPr lang="en-US" sz="1600" b="1" dirty="0">
              <a:effectLst/>
              <a:latin typeface="Aptos" panose="020B0004020202020204" pitchFamily="34" charset="0"/>
              <a:ea typeface="Aptos" panose="020B0004020202020204" pitchFamily="34" charset="0"/>
              <a:cs typeface="Aptos" panose="020B0004020202020204" pitchFamily="34" charset="0"/>
            </a:endParaRPr>
          </a:p>
          <a:p>
            <a:r>
              <a:rPr lang="en-US" sz="1600" dirty="0">
                <a:effectLst/>
                <a:latin typeface="Book Antiqua" panose="02040602050305030304" pitchFamily="18" charset="0"/>
                <a:ea typeface="Aptos" panose="020B0004020202020204" pitchFamily="34" charset="0"/>
                <a:cs typeface="Aptos" panose="020B0004020202020204" pitchFamily="34" charset="0"/>
              </a:rPr>
              <a:t>Project Management Supervisor</a:t>
            </a:r>
          </a:p>
          <a:p>
            <a:r>
              <a:rPr lang="en-US" sz="1600" dirty="0">
                <a:solidFill>
                  <a:schemeClr val="tx2">
                    <a:lumMod val="75000"/>
                    <a:lumOff val="25000"/>
                  </a:schemeClr>
                </a:solidFill>
                <a:effectLst/>
                <a:latin typeface="Book Antiqua" panose="02040602050305030304" pitchFamily="18" charset="0"/>
                <a:ea typeface="Aptos" panose="020B0004020202020204" pitchFamily="34" charset="0"/>
                <a:cs typeface="Aptos" panose="020B0004020202020204" pitchFamily="34" charset="0"/>
              </a:rPr>
              <a:t>FDOT District 4 </a:t>
            </a:r>
          </a:p>
          <a:p>
            <a:r>
              <a:rPr lang="en-US" sz="1600" dirty="0">
                <a:latin typeface="Book Antiqua" panose="02040602050305030304" pitchFamily="18" charset="0"/>
                <a:ea typeface="Aptos" panose="020B0004020202020204" pitchFamily="34" charset="0"/>
                <a:cs typeface="Aptos" panose="020B0004020202020204" pitchFamily="34" charset="0"/>
              </a:rPr>
              <a:t>Consultant Management Section, Design Office</a:t>
            </a:r>
            <a:endParaRPr lang="en-US" sz="1600" dirty="0">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600" dirty="0">
                <a:latin typeface="Book Antiqua" panose="02040602050305030304" pitchFamily="18" charset="0"/>
                <a:ea typeface="Aptos" panose="020B0004020202020204" pitchFamily="34" charset="0"/>
                <a:cs typeface="Aptos" panose="020B0004020202020204" pitchFamily="34" charset="0"/>
              </a:rPr>
              <a:t>Phone</a:t>
            </a:r>
            <a:r>
              <a:rPr lang="en-US" sz="1600" dirty="0">
                <a:effectLst/>
                <a:latin typeface="Book Antiqua" panose="02040602050305030304" pitchFamily="18" charset="0"/>
                <a:ea typeface="Aptos" panose="020B0004020202020204" pitchFamily="34" charset="0"/>
                <a:cs typeface="Aptos" panose="020B0004020202020204" pitchFamily="34" charset="0"/>
              </a:rPr>
              <a:t>:  954-777-4146</a:t>
            </a:r>
          </a:p>
          <a:p>
            <a:pPr marL="0" marR="0">
              <a:spcBef>
                <a:spcPts val="0"/>
              </a:spcBef>
              <a:spcAft>
                <a:spcPts val="0"/>
              </a:spcAft>
            </a:pPr>
            <a:r>
              <a:rPr lang="en-US" sz="1600" dirty="0">
                <a:latin typeface="Book Antiqua" panose="02040602050305030304" pitchFamily="18" charset="0"/>
                <a:ea typeface="Aptos" panose="020B0004020202020204" pitchFamily="34" charset="0"/>
                <a:cs typeface="Aptos" panose="020B0004020202020204" pitchFamily="34" charset="0"/>
              </a:rPr>
              <a:t>Email: Binod.Basnet @dot.state.fl.us</a:t>
            </a:r>
            <a:endParaRPr lang="en-US" sz="1600" dirty="0">
              <a:effectLst/>
              <a:latin typeface="Aptos" panose="020B0004020202020204" pitchFamily="34" charset="0"/>
              <a:ea typeface="Aptos" panose="020B0004020202020204" pitchFamily="34" charset="0"/>
              <a:cs typeface="Aptos" panose="020B0004020202020204" pitchFamily="34" charset="0"/>
            </a:endParaRPr>
          </a:p>
        </p:txBody>
      </p:sp>
      <p:sp>
        <p:nvSpPr>
          <p:cNvPr id="10" name="TextBox 9">
            <a:extLst>
              <a:ext uri="{FF2B5EF4-FFF2-40B4-BE49-F238E27FC236}">
                <a16:creationId xmlns:a16="http://schemas.microsoft.com/office/drawing/2014/main" id="{5C76DB90-22F6-C6B3-AADF-3DF5FA8D86FA}"/>
              </a:ext>
            </a:extLst>
          </p:cNvPr>
          <p:cNvSpPr txBox="1"/>
          <p:nvPr/>
        </p:nvSpPr>
        <p:spPr>
          <a:xfrm>
            <a:off x="469783" y="2399251"/>
            <a:ext cx="2206305" cy="369332"/>
          </a:xfrm>
          <a:prstGeom prst="rect">
            <a:avLst/>
          </a:prstGeom>
          <a:noFill/>
        </p:spPr>
        <p:txBody>
          <a:bodyPr wrap="square" rtlCol="0">
            <a:spAutoFit/>
          </a:bodyPr>
          <a:lstStyle/>
          <a:p>
            <a:r>
              <a:rPr lang="en-US" b="1" dirty="0">
                <a:latin typeface="Book Antiqua" panose="02040602050305030304" pitchFamily="18" charset="0"/>
              </a:rPr>
              <a:t>FDOT</a:t>
            </a:r>
          </a:p>
        </p:txBody>
      </p:sp>
      <p:sp>
        <p:nvSpPr>
          <p:cNvPr id="14" name="TextBox 13">
            <a:extLst>
              <a:ext uri="{FF2B5EF4-FFF2-40B4-BE49-F238E27FC236}">
                <a16:creationId xmlns:a16="http://schemas.microsoft.com/office/drawing/2014/main" id="{8B17B8E8-8ECB-7BB4-1D12-3E484CD2C5AA}"/>
              </a:ext>
            </a:extLst>
          </p:cNvPr>
          <p:cNvSpPr txBox="1"/>
          <p:nvPr/>
        </p:nvSpPr>
        <p:spPr>
          <a:xfrm>
            <a:off x="6539218" y="2790347"/>
            <a:ext cx="5159230" cy="1354217"/>
          </a:xfrm>
          <a:prstGeom prst="rect">
            <a:avLst/>
          </a:prstGeom>
          <a:noFill/>
        </p:spPr>
        <p:txBody>
          <a:bodyPr wrap="square" rtlCol="0">
            <a:spAutoFit/>
          </a:bodyPr>
          <a:lstStyle/>
          <a:p>
            <a:pPr marL="0" marR="0">
              <a:spcBef>
                <a:spcPts val="0"/>
              </a:spcBef>
              <a:spcAft>
                <a:spcPts val="0"/>
              </a:spcAft>
            </a:pPr>
            <a:r>
              <a:rPr lang="en-US" sz="1600" b="1" dirty="0">
                <a:effectLst/>
                <a:latin typeface="Book Antiqua" panose="02040602050305030304" pitchFamily="18" charset="0"/>
                <a:ea typeface="Aptos" panose="020B0004020202020204" pitchFamily="34" charset="0"/>
                <a:cs typeface="Aptos" panose="020B0004020202020204" pitchFamily="34" charset="0"/>
              </a:rPr>
              <a:t>Ian Biava, P.E.</a:t>
            </a:r>
            <a:endParaRPr lang="en-US" sz="1600" b="1" dirty="0">
              <a:effectLst/>
              <a:latin typeface="Aptos" panose="020B0004020202020204" pitchFamily="34" charset="0"/>
              <a:ea typeface="Aptos" panose="020B0004020202020204" pitchFamily="34" charset="0"/>
              <a:cs typeface="Aptos" panose="020B0004020202020204" pitchFamily="34" charset="0"/>
            </a:endParaRPr>
          </a:p>
          <a:p>
            <a:r>
              <a:rPr lang="en-US" sz="1600" dirty="0">
                <a:effectLst/>
                <a:latin typeface="Book Antiqua" panose="02040602050305030304" pitchFamily="18" charset="0"/>
                <a:ea typeface="Aptos" panose="020B0004020202020204" pitchFamily="34" charset="0"/>
                <a:cs typeface="Aptos" panose="020B0004020202020204" pitchFamily="34" charset="0"/>
              </a:rPr>
              <a:t>Consultant Project Manager </a:t>
            </a:r>
            <a:r>
              <a:rPr lang="en-US" sz="1600" b="1" dirty="0">
                <a:effectLst/>
                <a:latin typeface="Book Antiqua" panose="02040602050305030304" pitchFamily="18" charset="0"/>
                <a:ea typeface="Aptos" panose="020B0004020202020204" pitchFamily="34" charset="0"/>
                <a:cs typeface="Aptos" panose="020B0004020202020204" pitchFamily="34" charset="0"/>
              </a:rPr>
              <a:t>- Design</a:t>
            </a:r>
          </a:p>
          <a:p>
            <a:r>
              <a:rPr lang="en-US" sz="1600" dirty="0">
                <a:solidFill>
                  <a:schemeClr val="tx2">
                    <a:lumMod val="75000"/>
                    <a:lumOff val="25000"/>
                  </a:schemeClr>
                </a:solidFill>
                <a:latin typeface="Book Antiqua" panose="02040602050305030304" pitchFamily="18" charset="0"/>
                <a:ea typeface="Aptos" panose="020B0004020202020204" pitchFamily="34" charset="0"/>
                <a:cs typeface="Aptos" panose="020B0004020202020204" pitchFamily="34" charset="0"/>
              </a:rPr>
              <a:t>TranSystems</a:t>
            </a:r>
            <a:endParaRPr lang="en-US" sz="1600" dirty="0">
              <a:solidFill>
                <a:schemeClr val="tx2">
                  <a:lumMod val="75000"/>
                  <a:lumOff val="25000"/>
                </a:schemeClr>
              </a:solidFill>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600" dirty="0">
                <a:latin typeface="Book Antiqua" panose="02040602050305030304" pitchFamily="18" charset="0"/>
                <a:ea typeface="Aptos" panose="020B0004020202020204" pitchFamily="34" charset="0"/>
                <a:cs typeface="Aptos" panose="020B0004020202020204" pitchFamily="34" charset="0"/>
              </a:rPr>
              <a:t>Phone</a:t>
            </a:r>
            <a:r>
              <a:rPr lang="en-US" sz="1600" dirty="0">
                <a:effectLst/>
                <a:latin typeface="Book Antiqua" panose="02040602050305030304" pitchFamily="18" charset="0"/>
                <a:ea typeface="Aptos" panose="020B0004020202020204" pitchFamily="34" charset="0"/>
                <a:cs typeface="Aptos" panose="020B0004020202020204" pitchFamily="34" charset="0"/>
              </a:rPr>
              <a:t>:  954-200-8264</a:t>
            </a:r>
          </a:p>
          <a:p>
            <a:pPr marL="0" marR="0">
              <a:spcBef>
                <a:spcPts val="0"/>
              </a:spcBef>
              <a:spcAft>
                <a:spcPts val="0"/>
              </a:spcAft>
            </a:pPr>
            <a:r>
              <a:rPr lang="en-US" sz="1600" dirty="0">
                <a:latin typeface="Book Antiqua" panose="02040602050305030304" pitchFamily="18" charset="0"/>
                <a:ea typeface="Aptos" panose="020B0004020202020204" pitchFamily="34" charset="0"/>
                <a:cs typeface="Aptos" panose="020B0004020202020204" pitchFamily="34" charset="0"/>
              </a:rPr>
              <a:t>Email: Ibiava@TranSystems.com</a:t>
            </a:r>
            <a:endParaRPr lang="en-US" sz="1600" dirty="0">
              <a:effectLst/>
              <a:latin typeface="Aptos" panose="020B0004020202020204" pitchFamily="34" charset="0"/>
              <a:ea typeface="Aptos" panose="020B0004020202020204" pitchFamily="34" charset="0"/>
              <a:cs typeface="Aptos" panose="020B0004020202020204" pitchFamily="34" charset="0"/>
            </a:endParaRPr>
          </a:p>
        </p:txBody>
      </p:sp>
      <p:sp>
        <p:nvSpPr>
          <p:cNvPr id="15" name="TextBox 14">
            <a:extLst>
              <a:ext uri="{FF2B5EF4-FFF2-40B4-BE49-F238E27FC236}">
                <a16:creationId xmlns:a16="http://schemas.microsoft.com/office/drawing/2014/main" id="{77E2857D-8240-DC40-B927-84477728D3F6}"/>
              </a:ext>
            </a:extLst>
          </p:cNvPr>
          <p:cNvSpPr txBox="1"/>
          <p:nvPr/>
        </p:nvSpPr>
        <p:spPr>
          <a:xfrm>
            <a:off x="6539218" y="4607726"/>
            <a:ext cx="5159230" cy="1354217"/>
          </a:xfrm>
          <a:prstGeom prst="rect">
            <a:avLst/>
          </a:prstGeom>
          <a:noFill/>
        </p:spPr>
        <p:txBody>
          <a:bodyPr wrap="square" rtlCol="0">
            <a:spAutoFit/>
          </a:bodyPr>
          <a:lstStyle/>
          <a:p>
            <a:pPr marL="0" marR="0">
              <a:spcBef>
                <a:spcPts val="0"/>
              </a:spcBef>
              <a:spcAft>
                <a:spcPts val="0"/>
              </a:spcAft>
            </a:pPr>
            <a:r>
              <a:rPr lang="en-US" sz="1600" b="1" dirty="0">
                <a:effectLst/>
                <a:latin typeface="Book Antiqua" panose="02040602050305030304" pitchFamily="18" charset="0"/>
                <a:ea typeface="Aptos" panose="020B0004020202020204" pitchFamily="34" charset="0"/>
                <a:cs typeface="Aptos" panose="020B0004020202020204" pitchFamily="34" charset="0"/>
              </a:rPr>
              <a:t>Beth Beam MS, AICP</a:t>
            </a:r>
            <a:endParaRPr lang="en-US" sz="1600" b="1" dirty="0">
              <a:effectLst/>
              <a:latin typeface="Aptos" panose="020B0004020202020204" pitchFamily="34" charset="0"/>
              <a:ea typeface="Aptos" panose="020B0004020202020204" pitchFamily="34" charset="0"/>
              <a:cs typeface="Aptos" panose="020B0004020202020204" pitchFamily="34" charset="0"/>
            </a:endParaRPr>
          </a:p>
          <a:p>
            <a:r>
              <a:rPr lang="en-US" sz="1600" dirty="0">
                <a:effectLst/>
                <a:latin typeface="Book Antiqua" panose="02040602050305030304" pitchFamily="18" charset="0"/>
                <a:ea typeface="Aptos" panose="020B0004020202020204" pitchFamily="34" charset="0"/>
                <a:cs typeface="Aptos" panose="020B0004020202020204" pitchFamily="34" charset="0"/>
              </a:rPr>
              <a:t>Consultant Project Manager </a:t>
            </a:r>
            <a:r>
              <a:rPr lang="en-US" sz="1600" b="1" dirty="0">
                <a:effectLst/>
                <a:latin typeface="Book Antiqua" panose="02040602050305030304" pitchFamily="18" charset="0"/>
                <a:ea typeface="Aptos" panose="020B0004020202020204" pitchFamily="34" charset="0"/>
                <a:cs typeface="Aptos" panose="020B0004020202020204" pitchFamily="34" charset="0"/>
              </a:rPr>
              <a:t>– PD&amp;E Study</a:t>
            </a:r>
          </a:p>
          <a:p>
            <a:r>
              <a:rPr lang="en-US" sz="1600" dirty="0">
                <a:solidFill>
                  <a:schemeClr val="tx2">
                    <a:lumMod val="75000"/>
                    <a:lumOff val="25000"/>
                  </a:schemeClr>
                </a:solidFill>
                <a:latin typeface="Book Antiqua" panose="02040602050305030304" pitchFamily="18" charset="0"/>
                <a:ea typeface="Aptos" panose="020B0004020202020204" pitchFamily="34" charset="0"/>
                <a:cs typeface="Aptos" panose="020B0004020202020204" pitchFamily="34" charset="0"/>
              </a:rPr>
              <a:t>Stantec</a:t>
            </a:r>
            <a:endParaRPr lang="en-US" sz="1600" dirty="0">
              <a:solidFill>
                <a:schemeClr val="tx2">
                  <a:lumMod val="75000"/>
                  <a:lumOff val="25000"/>
                </a:schemeClr>
              </a:solidFill>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600" dirty="0">
                <a:effectLst/>
                <a:latin typeface="Book Antiqua" panose="02040602050305030304" pitchFamily="18" charset="0"/>
                <a:ea typeface="Aptos" panose="020B0004020202020204" pitchFamily="34" charset="0"/>
                <a:cs typeface="Aptos" panose="020B0004020202020204" pitchFamily="34" charset="0"/>
              </a:rPr>
              <a:t>Phone:  407-627-9772</a:t>
            </a:r>
          </a:p>
          <a:p>
            <a:pPr marL="0" marR="0">
              <a:spcBef>
                <a:spcPts val="0"/>
              </a:spcBef>
              <a:spcAft>
                <a:spcPts val="0"/>
              </a:spcAft>
            </a:pPr>
            <a:r>
              <a:rPr lang="en-US" sz="1600" dirty="0">
                <a:latin typeface="Book Antiqua" panose="02040602050305030304" pitchFamily="18" charset="0"/>
                <a:ea typeface="Aptos" panose="020B0004020202020204" pitchFamily="34" charset="0"/>
                <a:cs typeface="Aptos" panose="020B0004020202020204" pitchFamily="34" charset="0"/>
              </a:rPr>
              <a:t>Email: Beth.Beam@Stantec.com</a:t>
            </a:r>
            <a:endParaRPr lang="en-US" sz="1600" dirty="0">
              <a:effectLst/>
              <a:latin typeface="Aptos" panose="020B0004020202020204" pitchFamily="34" charset="0"/>
              <a:ea typeface="Aptos" panose="020B0004020202020204" pitchFamily="34" charset="0"/>
              <a:cs typeface="Aptos" panose="020B0004020202020204" pitchFamily="34" charset="0"/>
            </a:endParaRPr>
          </a:p>
        </p:txBody>
      </p:sp>
      <p:sp>
        <p:nvSpPr>
          <p:cNvPr id="16" name="TextBox 15">
            <a:extLst>
              <a:ext uri="{FF2B5EF4-FFF2-40B4-BE49-F238E27FC236}">
                <a16:creationId xmlns:a16="http://schemas.microsoft.com/office/drawing/2014/main" id="{9919272D-61C8-3FC6-D8A3-E9AC0E98C4B3}"/>
              </a:ext>
            </a:extLst>
          </p:cNvPr>
          <p:cNvSpPr txBox="1"/>
          <p:nvPr/>
        </p:nvSpPr>
        <p:spPr>
          <a:xfrm>
            <a:off x="6539218" y="2401593"/>
            <a:ext cx="2206305" cy="369332"/>
          </a:xfrm>
          <a:prstGeom prst="rect">
            <a:avLst/>
          </a:prstGeom>
          <a:noFill/>
        </p:spPr>
        <p:txBody>
          <a:bodyPr wrap="square" rtlCol="0">
            <a:spAutoFit/>
          </a:bodyPr>
          <a:lstStyle/>
          <a:p>
            <a:r>
              <a:rPr lang="en-US" b="1" dirty="0">
                <a:latin typeface="Book Antiqua" panose="02040602050305030304" pitchFamily="18" charset="0"/>
              </a:rPr>
              <a:t>CONSULTANTS</a:t>
            </a:r>
          </a:p>
        </p:txBody>
      </p:sp>
    </p:spTree>
    <p:extLst>
      <p:ext uri="{BB962C8B-B14F-4D97-AF65-F5344CB8AC3E}">
        <p14:creationId xmlns:p14="http://schemas.microsoft.com/office/powerpoint/2010/main" val="1478239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C3ACD3-619D-4191-06D4-DF8EA01D42A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27C2F178-F85F-8AE4-9903-B6B4BFF1ED67}"/>
              </a:ext>
            </a:extLst>
          </p:cNvPr>
          <p:cNvSpPr txBox="1">
            <a:spLocks/>
          </p:cNvSpPr>
          <p:nvPr/>
        </p:nvSpPr>
        <p:spPr>
          <a:xfrm>
            <a:off x="268184" y="39591"/>
            <a:ext cx="10515600" cy="91630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District 4 Safety Message </a:t>
            </a:r>
          </a:p>
        </p:txBody>
      </p:sp>
      <p:sp>
        <p:nvSpPr>
          <p:cNvPr id="18" name="Rectangle 17">
            <a:extLst>
              <a:ext uri="{FF2B5EF4-FFF2-40B4-BE49-F238E27FC236}">
                <a16:creationId xmlns:a16="http://schemas.microsoft.com/office/drawing/2014/main" id="{A656135F-D116-8D15-4D1C-ACDF0FD4FA81}"/>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30DA23-665D-7AF5-7DF1-E36F8EB3C630}"/>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4EC024A-BBF1-4D9D-B711-AB675FB258A5}"/>
              </a:ext>
            </a:extLst>
          </p:cNvPr>
          <p:cNvPicPr>
            <a:picLocks noChangeAspect="1"/>
          </p:cNvPicPr>
          <p:nvPr/>
        </p:nvPicPr>
        <p:blipFill>
          <a:blip r:embed="rId2"/>
          <a:stretch>
            <a:fillRect/>
          </a:stretch>
        </p:blipFill>
        <p:spPr>
          <a:xfrm>
            <a:off x="10084441" y="6060570"/>
            <a:ext cx="1961933" cy="413238"/>
          </a:xfrm>
          <a:prstGeom prst="rect">
            <a:avLst/>
          </a:prstGeom>
        </p:spPr>
      </p:pic>
      <p:sp>
        <p:nvSpPr>
          <p:cNvPr id="14" name="TextBox 13">
            <a:extLst>
              <a:ext uri="{FF2B5EF4-FFF2-40B4-BE49-F238E27FC236}">
                <a16:creationId xmlns:a16="http://schemas.microsoft.com/office/drawing/2014/main" id="{8B17B8E8-8ECB-7BB4-1D12-3E484CD2C5AA}"/>
              </a:ext>
            </a:extLst>
          </p:cNvPr>
          <p:cNvSpPr txBox="1"/>
          <p:nvPr/>
        </p:nvSpPr>
        <p:spPr>
          <a:xfrm>
            <a:off x="6539218" y="2790347"/>
            <a:ext cx="5159230" cy="338554"/>
          </a:xfrm>
          <a:prstGeom prst="rect">
            <a:avLst/>
          </a:prstGeom>
          <a:noFill/>
        </p:spPr>
        <p:txBody>
          <a:bodyPr wrap="square" rtlCol="0">
            <a:spAutoFit/>
          </a:bodyPr>
          <a:lstStyle/>
          <a:p>
            <a:pPr marL="0" marR="0">
              <a:spcBef>
                <a:spcPts val="0"/>
              </a:spcBef>
              <a:spcAft>
                <a:spcPts val="0"/>
              </a:spcAft>
            </a:pPr>
            <a:r>
              <a:rPr lang="en-US" sz="1600" b="1" dirty="0">
                <a:effectLst/>
                <a:latin typeface="Book Antiqua" panose="02040602050305030304" pitchFamily="18" charset="0"/>
                <a:ea typeface="Aptos" panose="020B0004020202020204" pitchFamily="34" charset="0"/>
                <a:cs typeface="Aptos" panose="020B0004020202020204" pitchFamily="34" charset="0"/>
              </a:rPr>
              <a:t>.</a:t>
            </a:r>
            <a:endParaRPr lang="en-US" sz="1600" dirty="0">
              <a:effectLst/>
              <a:latin typeface="Aptos" panose="020B0004020202020204" pitchFamily="34" charset="0"/>
              <a:ea typeface="Aptos" panose="020B0004020202020204" pitchFamily="34" charset="0"/>
              <a:cs typeface="Aptos" panose="020B0004020202020204" pitchFamily="34" charset="0"/>
            </a:endParaRPr>
          </a:p>
        </p:txBody>
      </p:sp>
      <p:pic>
        <p:nvPicPr>
          <p:cNvPr id="17" name="Picture 16">
            <a:extLst>
              <a:ext uri="{FF2B5EF4-FFF2-40B4-BE49-F238E27FC236}">
                <a16:creationId xmlns:a16="http://schemas.microsoft.com/office/drawing/2014/main" id="{9C243CE7-4E12-CB13-BFF2-AABF2DCE6F9D}"/>
              </a:ext>
            </a:extLst>
          </p:cNvPr>
          <p:cNvPicPr>
            <a:picLocks noChangeAspect="1"/>
          </p:cNvPicPr>
          <p:nvPr/>
        </p:nvPicPr>
        <p:blipFill>
          <a:blip r:embed="rId3"/>
          <a:stretch>
            <a:fillRect/>
          </a:stretch>
        </p:blipFill>
        <p:spPr>
          <a:xfrm>
            <a:off x="387325" y="1281941"/>
            <a:ext cx="11417350" cy="3834588"/>
          </a:xfrm>
          <a:prstGeom prst="rect">
            <a:avLst/>
          </a:prstGeom>
        </p:spPr>
      </p:pic>
      <p:sp>
        <p:nvSpPr>
          <p:cNvPr id="19" name="TextBox 18">
            <a:extLst>
              <a:ext uri="{FF2B5EF4-FFF2-40B4-BE49-F238E27FC236}">
                <a16:creationId xmlns:a16="http://schemas.microsoft.com/office/drawing/2014/main" id="{7E3E69D4-B30F-87B2-63A5-ABB7B5E9CAE1}"/>
              </a:ext>
            </a:extLst>
          </p:cNvPr>
          <p:cNvSpPr txBox="1"/>
          <p:nvPr/>
        </p:nvSpPr>
        <p:spPr>
          <a:xfrm>
            <a:off x="4091990" y="5357593"/>
            <a:ext cx="4008020" cy="923330"/>
          </a:xfrm>
          <a:prstGeom prst="rect">
            <a:avLst/>
          </a:prstGeom>
          <a:noFill/>
        </p:spPr>
        <p:txBody>
          <a:bodyPr wrap="none" rtlCol="0">
            <a:spAutoFit/>
          </a:bodyPr>
          <a:lstStyle/>
          <a:p>
            <a:r>
              <a:rPr lang="en-US" sz="5400" b="1" dirty="0">
                <a:solidFill>
                  <a:srgbClr val="C00000"/>
                </a:solidFill>
              </a:rPr>
              <a:t>Be Prepared</a:t>
            </a:r>
          </a:p>
        </p:txBody>
      </p:sp>
    </p:spTree>
    <p:extLst>
      <p:ext uri="{BB962C8B-B14F-4D97-AF65-F5344CB8AC3E}">
        <p14:creationId xmlns:p14="http://schemas.microsoft.com/office/powerpoint/2010/main" val="401870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F13C53-7173-4216-280C-557395C8E61E}"/>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E1A5E676-332B-7733-5210-010286DE3701}"/>
              </a:ext>
            </a:extLst>
          </p:cNvPr>
          <p:cNvSpPr>
            <a:spLocks noGrp="1"/>
          </p:cNvSpPr>
          <p:nvPr>
            <p:ph type="subTitle" idx="1"/>
          </p:nvPr>
        </p:nvSpPr>
        <p:spPr/>
        <p:txBody>
          <a:bodyPr/>
          <a:lstStyle/>
          <a:p>
            <a:endParaRPr lang="en-US"/>
          </a:p>
        </p:txBody>
      </p:sp>
      <p:pic>
        <p:nvPicPr>
          <p:cNvPr id="5" name="Content Placeholder 4" descr="A circular diagram with different colored circles&#10;&#10;Description automatically generated">
            <a:extLst>
              <a:ext uri="{FF2B5EF4-FFF2-40B4-BE49-F238E27FC236}">
                <a16:creationId xmlns:a16="http://schemas.microsoft.com/office/drawing/2014/main" id="{5A5139B2-1AFE-AA96-2310-31FFD42536F8}"/>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7938"/>
            <a:ext cx="12234863" cy="6883401"/>
          </a:xfrm>
        </p:spPr>
      </p:pic>
    </p:spTree>
    <p:extLst>
      <p:ext uri="{BB962C8B-B14F-4D97-AF65-F5344CB8AC3E}">
        <p14:creationId xmlns:p14="http://schemas.microsoft.com/office/powerpoint/2010/main" val="2103833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500452"/>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History</a:t>
            </a:r>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1706"/>
            <a:ext cx="1961933" cy="413238"/>
          </a:xfrm>
          <a:prstGeom prst="rect">
            <a:avLst/>
          </a:prstGeom>
        </p:spPr>
      </p:pic>
      <p:sp>
        <p:nvSpPr>
          <p:cNvPr id="12" name="Rectangle 11">
            <a:extLst>
              <a:ext uri="{FF2B5EF4-FFF2-40B4-BE49-F238E27FC236}">
                <a16:creationId xmlns:a16="http://schemas.microsoft.com/office/drawing/2014/main" id="{CCC92BF9-F0B4-4107-191A-391C5E4EA95B}"/>
              </a:ext>
            </a:extLst>
          </p:cNvPr>
          <p:cNvSpPr/>
          <p:nvPr/>
        </p:nvSpPr>
        <p:spPr>
          <a:xfrm>
            <a:off x="2589399" y="6112093"/>
            <a:ext cx="6873631" cy="261610"/>
          </a:xfrm>
          <a:prstGeom prst="rect">
            <a:avLst/>
          </a:prstGeom>
          <a:noFill/>
        </p:spPr>
        <p:txBody>
          <a:bodyPr wrap="square">
            <a:spAutoFit/>
          </a:bodyPr>
          <a:lstStyle/>
          <a:p>
            <a:pPr marL="0" lvl="2" algn="ctr">
              <a:spcBef>
                <a:spcPts val="300"/>
              </a:spcBef>
              <a:spcAft>
                <a:spcPts val="300"/>
              </a:spcAft>
            </a:pPr>
            <a:r>
              <a:rPr lang="en-US" sz="1050" i="1" dirty="0"/>
              <a:t>All Historic Sebastian Inlet Maps and Photographs Courtesy of the Sebastian Inlet District</a:t>
            </a:r>
          </a:p>
        </p:txBody>
      </p:sp>
      <p:sp>
        <p:nvSpPr>
          <p:cNvPr id="14" name="Text Placeholder 3">
            <a:extLst>
              <a:ext uri="{FF2B5EF4-FFF2-40B4-BE49-F238E27FC236}">
                <a16:creationId xmlns:a16="http://schemas.microsoft.com/office/drawing/2014/main" id="{B91B5F66-BBBE-3208-0750-505732F110B8}"/>
              </a:ext>
            </a:extLst>
          </p:cNvPr>
          <p:cNvSpPr txBox="1">
            <a:spLocks/>
          </p:cNvSpPr>
          <p:nvPr/>
        </p:nvSpPr>
        <p:spPr>
          <a:xfrm>
            <a:off x="9306188" y="476104"/>
            <a:ext cx="2438399" cy="472808"/>
          </a:xfrm>
          <a:prstGeom prst="rect">
            <a:avLst/>
          </a:prstGeom>
        </p:spPr>
        <p:txBody>
          <a:bodyPr vert="horz" lIns="0" tIns="0" rIns="0" bIns="0" rtlCol="0">
            <a:noAutofit/>
          </a:bodyPr>
          <a:lstStyle>
            <a:lvl1pPr marL="0" indent="0" algn="l" defTabSz="685800" rtl="0" eaLnBrk="1" latinLnBrk="0" hangingPunct="1">
              <a:spcBef>
                <a:spcPts val="0"/>
              </a:spcBef>
              <a:buFontTx/>
              <a:buNone/>
              <a:defRPr sz="36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3000" dirty="0">
                <a:solidFill>
                  <a:schemeClr val="bg1"/>
                </a:solidFill>
                <a:ea typeface="+mj-ea"/>
                <a:cs typeface="+mj-cs"/>
              </a:rPr>
              <a:t>Sebastian Inlet</a:t>
            </a:r>
          </a:p>
        </p:txBody>
      </p:sp>
      <p:pic>
        <p:nvPicPr>
          <p:cNvPr id="2" name="Picture 1">
            <a:extLst>
              <a:ext uri="{FF2B5EF4-FFF2-40B4-BE49-F238E27FC236}">
                <a16:creationId xmlns:a16="http://schemas.microsoft.com/office/drawing/2014/main" id="{80039CA0-B335-477C-8B7A-BE345CB42E85}"/>
              </a:ext>
            </a:extLst>
          </p:cNvPr>
          <p:cNvPicPr>
            <a:picLocks noChangeAspect="1"/>
          </p:cNvPicPr>
          <p:nvPr/>
        </p:nvPicPr>
        <p:blipFill>
          <a:blip r:embed="rId4"/>
          <a:stretch>
            <a:fillRect/>
          </a:stretch>
        </p:blipFill>
        <p:spPr>
          <a:xfrm>
            <a:off x="2589399" y="1324665"/>
            <a:ext cx="7013197" cy="4744704"/>
          </a:xfrm>
          <a:prstGeom prst="rect">
            <a:avLst/>
          </a:prstGeom>
        </p:spPr>
      </p:pic>
      <p:cxnSp>
        <p:nvCxnSpPr>
          <p:cNvPr id="16" name="Straight Connector 15">
            <a:extLst>
              <a:ext uri="{FF2B5EF4-FFF2-40B4-BE49-F238E27FC236}">
                <a16:creationId xmlns:a16="http://schemas.microsoft.com/office/drawing/2014/main" id="{21556525-1410-16CB-B6E0-0E58BDDD2C8A}"/>
              </a:ext>
            </a:extLst>
          </p:cNvPr>
          <p:cNvCxnSpPr/>
          <p:nvPr/>
        </p:nvCxnSpPr>
        <p:spPr>
          <a:xfrm flipV="1">
            <a:off x="8438147" y="3224463"/>
            <a:ext cx="465221" cy="204537"/>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0617200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3">
            <a:extLst>
              <a:ext uri="{FF2B5EF4-FFF2-40B4-BE49-F238E27FC236}">
                <a16:creationId xmlns:a16="http://schemas.microsoft.com/office/drawing/2014/main" id="{29F6F641-C5D1-7DC0-7BE1-592AB7329D6F}"/>
              </a:ext>
            </a:extLst>
          </p:cNvPr>
          <p:cNvSpPr txBox="1">
            <a:spLocks/>
          </p:cNvSpPr>
          <p:nvPr/>
        </p:nvSpPr>
        <p:spPr>
          <a:xfrm>
            <a:off x="666791" y="868679"/>
            <a:ext cx="4876797" cy="1114425"/>
          </a:xfrm>
          <a:prstGeom prst="rect">
            <a:avLst/>
          </a:prstGeom>
        </p:spPr>
        <p:txBody>
          <a:bodyPr vert="horz" lIns="0" tIns="0" rIns="0" bIns="0" rtlCol="0" anchor="ctr"/>
          <a:lstStyle>
            <a:defPPr>
              <a:defRPr lang="en-US"/>
            </a:defPPr>
            <a:lvl1pPr marL="0" algn="r" defTabSz="914400" rtl="0" eaLnBrk="1" latinLnBrk="0" hangingPunct="1">
              <a:defRPr sz="900" kern="1200">
                <a:solidFill>
                  <a:srgbClr val="2222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 name="TextBox 14">
            <a:extLst>
              <a:ext uri="{FF2B5EF4-FFF2-40B4-BE49-F238E27FC236}">
                <a16:creationId xmlns:a16="http://schemas.microsoft.com/office/drawing/2014/main" id="{941DD354-AF6B-EFBF-6D0A-EB62AE3A7774}"/>
              </a:ext>
            </a:extLst>
          </p:cNvPr>
          <p:cNvSpPr txBox="1"/>
          <p:nvPr/>
        </p:nvSpPr>
        <p:spPr>
          <a:xfrm>
            <a:off x="520039" y="1381382"/>
            <a:ext cx="11456721" cy="307777"/>
          </a:xfrm>
          <a:prstGeom prst="rect">
            <a:avLst/>
          </a:prstGeom>
          <a:noFill/>
        </p:spPr>
        <p:txBody>
          <a:bodyPr wrap="square">
            <a:spAutoFit/>
          </a:bodyPr>
          <a:lstStyle/>
          <a:p>
            <a:pPr marL="102870" marR="0">
              <a:spcBef>
                <a:spcPts val="1000"/>
              </a:spcBef>
              <a:spcAft>
                <a:spcPts val="100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6F69E5B3-388C-C313-BAB5-A1553C6E23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088" b="88"/>
          <a:stretch/>
        </p:blipFill>
        <p:spPr>
          <a:xfrm>
            <a:off x="4928757" y="3310650"/>
            <a:ext cx="7154366" cy="2928418"/>
          </a:xfrm>
          <a:prstGeom prst="rect">
            <a:avLst/>
          </a:prstGeom>
        </p:spPr>
      </p:pic>
      <p:pic>
        <p:nvPicPr>
          <p:cNvPr id="17" name="Picture 16">
            <a:extLst>
              <a:ext uri="{FF2B5EF4-FFF2-40B4-BE49-F238E27FC236}">
                <a16:creationId xmlns:a16="http://schemas.microsoft.com/office/drawing/2014/main" id="{F53EDEA7-1901-102B-0852-EB660817B2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0469"/>
          <a:stretch/>
        </p:blipFill>
        <p:spPr>
          <a:xfrm>
            <a:off x="19692" y="1314805"/>
            <a:ext cx="4906601" cy="3048647"/>
          </a:xfrm>
          <a:prstGeom prst="rect">
            <a:avLst/>
          </a:prstGeom>
          <a:solidFill>
            <a:schemeClr val="bg1">
              <a:lumMod val="95000"/>
            </a:schemeClr>
          </a:solidFill>
        </p:spPr>
      </p:pic>
      <p:sp>
        <p:nvSpPr>
          <p:cNvPr id="18" name="Rectangle 17">
            <a:extLst>
              <a:ext uri="{FF2B5EF4-FFF2-40B4-BE49-F238E27FC236}">
                <a16:creationId xmlns:a16="http://schemas.microsoft.com/office/drawing/2014/main" id="{F76B04AA-68A3-D7E1-D3DE-DC3F851D8693}"/>
              </a:ext>
            </a:extLst>
          </p:cNvPr>
          <p:cNvSpPr/>
          <p:nvPr/>
        </p:nvSpPr>
        <p:spPr>
          <a:xfrm>
            <a:off x="3966872" y="5838958"/>
            <a:ext cx="1576716" cy="400110"/>
          </a:xfrm>
          <a:prstGeom prst="rect">
            <a:avLst/>
          </a:prstGeom>
          <a:solidFill>
            <a:schemeClr val="bg1">
              <a:lumMod val="95000"/>
            </a:schemeClr>
          </a:solidFill>
        </p:spPr>
        <p:txBody>
          <a:bodyPr wrap="square">
            <a:spAutoFit/>
          </a:bodyPr>
          <a:lstStyle/>
          <a:p>
            <a:pPr marL="0" lvl="2">
              <a:spcBef>
                <a:spcPts val="300"/>
              </a:spcBef>
              <a:spcAft>
                <a:spcPts val="300"/>
              </a:spcAft>
            </a:pPr>
            <a:r>
              <a:rPr lang="en-US" sz="2000" b="1" dirty="0"/>
              <a:t>1905 - 1918</a:t>
            </a:r>
          </a:p>
        </p:txBody>
      </p:sp>
      <p:pic>
        <p:nvPicPr>
          <p:cNvPr id="19" name="Picture 18">
            <a:extLst>
              <a:ext uri="{FF2B5EF4-FFF2-40B4-BE49-F238E27FC236}">
                <a16:creationId xmlns:a16="http://schemas.microsoft.com/office/drawing/2014/main" id="{B73042EB-7882-C21F-F12F-1A5D56584C75}"/>
              </a:ext>
            </a:extLst>
          </p:cNvPr>
          <p:cNvPicPr>
            <a:picLocks noChangeAspect="1"/>
          </p:cNvPicPr>
          <p:nvPr/>
        </p:nvPicPr>
        <p:blipFill>
          <a:blip r:embed="rId5"/>
          <a:stretch>
            <a:fillRect/>
          </a:stretch>
        </p:blipFill>
        <p:spPr>
          <a:xfrm>
            <a:off x="9192920" y="1877943"/>
            <a:ext cx="2865413" cy="955138"/>
          </a:xfrm>
          <a:prstGeom prst="rect">
            <a:avLst/>
          </a:prstGeom>
        </p:spPr>
      </p:pic>
      <p:sp>
        <p:nvSpPr>
          <p:cNvPr id="21" name="Text Placeholder 3">
            <a:extLst>
              <a:ext uri="{FF2B5EF4-FFF2-40B4-BE49-F238E27FC236}">
                <a16:creationId xmlns:a16="http://schemas.microsoft.com/office/drawing/2014/main" id="{EBE716AE-A854-5B8F-EFBC-A8ED55E85F3F}"/>
              </a:ext>
            </a:extLst>
          </p:cNvPr>
          <p:cNvSpPr txBox="1">
            <a:spLocks/>
          </p:cNvSpPr>
          <p:nvPr/>
        </p:nvSpPr>
        <p:spPr>
          <a:xfrm>
            <a:off x="9306188" y="476104"/>
            <a:ext cx="2438399" cy="472808"/>
          </a:xfrm>
          <a:prstGeom prst="rect">
            <a:avLst/>
          </a:prstGeom>
        </p:spPr>
        <p:txBody>
          <a:bodyPr vert="horz" lIns="0" tIns="0" rIns="0" bIns="0" rtlCol="0">
            <a:noAutofit/>
          </a:bodyPr>
          <a:lstStyle>
            <a:lvl1pPr marL="0" indent="0" algn="l" defTabSz="685800" rtl="0" eaLnBrk="1" latinLnBrk="0" hangingPunct="1">
              <a:spcBef>
                <a:spcPts val="0"/>
              </a:spcBef>
              <a:buFontTx/>
              <a:buNone/>
              <a:defRPr sz="36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3000" dirty="0">
                <a:solidFill>
                  <a:schemeClr val="bg1"/>
                </a:solidFill>
                <a:ea typeface="+mj-ea"/>
                <a:cs typeface="+mj-cs"/>
              </a:rPr>
              <a:t>Sebastian Inlet</a:t>
            </a:r>
          </a:p>
          <a:p>
            <a:endParaRPr lang="en-US" sz="3000" dirty="0">
              <a:solidFill>
                <a:schemeClr val="bg1"/>
              </a:solidFill>
              <a:ea typeface="+mj-ea"/>
              <a:cs typeface="+mj-cs"/>
            </a:endParaRPr>
          </a:p>
        </p:txBody>
      </p:sp>
      <p:sp>
        <p:nvSpPr>
          <p:cNvPr id="22" name="Title 1">
            <a:extLst>
              <a:ext uri="{FF2B5EF4-FFF2-40B4-BE49-F238E27FC236}">
                <a16:creationId xmlns:a16="http://schemas.microsoft.com/office/drawing/2014/main" id="{9E63F5C4-11C9-C77B-6A5E-25561698956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History</a:t>
            </a:r>
          </a:p>
        </p:txBody>
      </p:sp>
      <p:pic>
        <p:nvPicPr>
          <p:cNvPr id="23" name="Picture 22">
            <a:extLst>
              <a:ext uri="{FF2B5EF4-FFF2-40B4-BE49-F238E27FC236}">
                <a16:creationId xmlns:a16="http://schemas.microsoft.com/office/drawing/2014/main" id="{68A6A416-F53E-543F-91FB-00A905BF8E5C}"/>
              </a:ext>
            </a:extLst>
          </p:cNvPr>
          <p:cNvPicPr>
            <a:picLocks noChangeAspect="1"/>
          </p:cNvPicPr>
          <p:nvPr/>
        </p:nvPicPr>
        <p:blipFill>
          <a:blip r:embed="rId6"/>
          <a:stretch>
            <a:fillRect/>
          </a:stretch>
        </p:blipFill>
        <p:spPr>
          <a:xfrm>
            <a:off x="10084441" y="6060570"/>
            <a:ext cx="1961933" cy="413238"/>
          </a:xfrm>
          <a:prstGeom prst="rect">
            <a:avLst/>
          </a:prstGeom>
        </p:spPr>
      </p:pic>
    </p:spTree>
    <p:extLst>
      <p:ext uri="{BB962C8B-B14F-4D97-AF65-F5344CB8AC3E}">
        <p14:creationId xmlns:p14="http://schemas.microsoft.com/office/powerpoint/2010/main" val="38385608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3">
            <a:extLst>
              <a:ext uri="{FF2B5EF4-FFF2-40B4-BE49-F238E27FC236}">
                <a16:creationId xmlns:a16="http://schemas.microsoft.com/office/drawing/2014/main" id="{29F6F641-C5D1-7DC0-7BE1-592AB7329D6F}"/>
              </a:ext>
            </a:extLst>
          </p:cNvPr>
          <p:cNvSpPr txBox="1">
            <a:spLocks/>
          </p:cNvSpPr>
          <p:nvPr/>
        </p:nvSpPr>
        <p:spPr>
          <a:xfrm>
            <a:off x="666791" y="868679"/>
            <a:ext cx="4876797" cy="1114425"/>
          </a:xfrm>
          <a:prstGeom prst="rect">
            <a:avLst/>
          </a:prstGeom>
        </p:spPr>
        <p:txBody>
          <a:bodyPr vert="horz" lIns="0" tIns="0" rIns="0" bIns="0" rtlCol="0" anchor="ctr"/>
          <a:lstStyle>
            <a:defPPr>
              <a:defRPr lang="en-US"/>
            </a:defPPr>
            <a:lvl1pPr marL="0" algn="r" defTabSz="914400" rtl="0" eaLnBrk="1" latinLnBrk="0" hangingPunct="1">
              <a:defRPr sz="900" kern="1200">
                <a:solidFill>
                  <a:srgbClr val="2222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Text Placeholder 3">
            <a:extLst>
              <a:ext uri="{FF2B5EF4-FFF2-40B4-BE49-F238E27FC236}">
                <a16:creationId xmlns:a16="http://schemas.microsoft.com/office/drawing/2014/main" id="{EBE716AE-A854-5B8F-EFBC-A8ED55E85F3F}"/>
              </a:ext>
            </a:extLst>
          </p:cNvPr>
          <p:cNvSpPr txBox="1">
            <a:spLocks/>
          </p:cNvSpPr>
          <p:nvPr/>
        </p:nvSpPr>
        <p:spPr>
          <a:xfrm>
            <a:off x="9306188" y="476104"/>
            <a:ext cx="2438399" cy="472808"/>
          </a:xfrm>
          <a:prstGeom prst="rect">
            <a:avLst/>
          </a:prstGeom>
        </p:spPr>
        <p:txBody>
          <a:bodyPr vert="horz" lIns="0" tIns="0" rIns="0" bIns="0" rtlCol="0">
            <a:noAutofit/>
          </a:bodyPr>
          <a:lstStyle>
            <a:lvl1pPr marL="0" indent="0" algn="l" defTabSz="685800" rtl="0" eaLnBrk="1" latinLnBrk="0" hangingPunct="1">
              <a:spcBef>
                <a:spcPts val="0"/>
              </a:spcBef>
              <a:buFontTx/>
              <a:buNone/>
              <a:defRPr sz="36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3000" dirty="0">
                <a:solidFill>
                  <a:schemeClr val="bg1"/>
                </a:solidFill>
                <a:ea typeface="+mj-ea"/>
                <a:cs typeface="+mj-cs"/>
              </a:rPr>
              <a:t>Sebastian Inlet</a:t>
            </a:r>
          </a:p>
        </p:txBody>
      </p:sp>
      <p:sp>
        <p:nvSpPr>
          <p:cNvPr id="22" name="Title 1">
            <a:extLst>
              <a:ext uri="{FF2B5EF4-FFF2-40B4-BE49-F238E27FC236}">
                <a16:creationId xmlns:a16="http://schemas.microsoft.com/office/drawing/2014/main" id="{9E63F5C4-11C9-C77B-6A5E-25561698956B}"/>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History</a:t>
            </a:r>
          </a:p>
        </p:txBody>
      </p:sp>
      <p:pic>
        <p:nvPicPr>
          <p:cNvPr id="23" name="Picture 22">
            <a:extLst>
              <a:ext uri="{FF2B5EF4-FFF2-40B4-BE49-F238E27FC236}">
                <a16:creationId xmlns:a16="http://schemas.microsoft.com/office/drawing/2014/main" id="{68A6A416-F53E-543F-91FB-00A905BF8E5C}"/>
              </a:ext>
            </a:extLst>
          </p:cNvPr>
          <p:cNvPicPr>
            <a:picLocks noChangeAspect="1"/>
          </p:cNvPicPr>
          <p:nvPr/>
        </p:nvPicPr>
        <p:blipFill>
          <a:blip r:embed="rId3"/>
          <a:stretch>
            <a:fillRect/>
          </a:stretch>
        </p:blipFill>
        <p:spPr>
          <a:xfrm>
            <a:off x="10084441" y="6060570"/>
            <a:ext cx="1961933" cy="413238"/>
          </a:xfrm>
          <a:prstGeom prst="rect">
            <a:avLst/>
          </a:prstGeom>
        </p:spPr>
      </p:pic>
      <p:pic>
        <p:nvPicPr>
          <p:cNvPr id="6" name="Picture 5">
            <a:extLst>
              <a:ext uri="{FF2B5EF4-FFF2-40B4-BE49-F238E27FC236}">
                <a16:creationId xmlns:a16="http://schemas.microsoft.com/office/drawing/2014/main" id="{A0548849-0597-4947-795C-9AD3F72F4C15}"/>
              </a:ext>
            </a:extLst>
          </p:cNvPr>
          <p:cNvPicPr>
            <a:picLocks noChangeAspect="1"/>
          </p:cNvPicPr>
          <p:nvPr/>
        </p:nvPicPr>
        <p:blipFill>
          <a:blip r:embed="rId4"/>
          <a:stretch>
            <a:fillRect/>
          </a:stretch>
        </p:blipFill>
        <p:spPr>
          <a:xfrm>
            <a:off x="274863" y="1335385"/>
            <a:ext cx="3786517" cy="5093368"/>
          </a:xfrm>
          <a:prstGeom prst="rect">
            <a:avLst/>
          </a:prstGeom>
        </p:spPr>
      </p:pic>
      <p:sp>
        <p:nvSpPr>
          <p:cNvPr id="7" name="TextBox 6">
            <a:extLst>
              <a:ext uri="{FF2B5EF4-FFF2-40B4-BE49-F238E27FC236}">
                <a16:creationId xmlns:a16="http://schemas.microsoft.com/office/drawing/2014/main" id="{8E31C71A-DC56-2D9E-4586-DB2842FD0E00}"/>
              </a:ext>
            </a:extLst>
          </p:cNvPr>
          <p:cNvSpPr txBox="1"/>
          <p:nvPr/>
        </p:nvSpPr>
        <p:spPr>
          <a:xfrm>
            <a:off x="4418643" y="1531185"/>
            <a:ext cx="7016416" cy="3416320"/>
          </a:xfrm>
          <a:prstGeom prst="rect">
            <a:avLst/>
          </a:prstGeom>
          <a:noFill/>
        </p:spPr>
        <p:txBody>
          <a:bodyPr wrap="square" rtlCol="0">
            <a:spAutoFit/>
          </a:bodyPr>
          <a:lstStyle/>
          <a:p>
            <a:pPr algn="ctr"/>
            <a:r>
              <a:rPr lang="en-US" sz="3600" dirty="0">
                <a:latin typeface="+mj-lt"/>
              </a:rPr>
              <a:t>The Tax District goes west to Osceola County, east to the Ocean,</a:t>
            </a:r>
          </a:p>
          <a:p>
            <a:pPr algn="ctr"/>
            <a:r>
              <a:rPr lang="en-US" sz="3600" dirty="0">
                <a:latin typeface="+mj-lt"/>
              </a:rPr>
              <a:t>north to Viera Blvd in </a:t>
            </a:r>
          </a:p>
          <a:p>
            <a:pPr algn="ctr"/>
            <a:r>
              <a:rPr lang="en-US" sz="3600" dirty="0">
                <a:latin typeface="+mj-lt"/>
              </a:rPr>
              <a:t>Brevard County and </a:t>
            </a:r>
          </a:p>
          <a:p>
            <a:pPr algn="ctr"/>
            <a:r>
              <a:rPr lang="en-US" sz="3600" dirty="0">
                <a:latin typeface="+mj-lt"/>
              </a:rPr>
              <a:t>south to SR 60 in </a:t>
            </a:r>
          </a:p>
          <a:p>
            <a:pPr algn="ctr"/>
            <a:r>
              <a:rPr lang="en-US" sz="3600" dirty="0">
                <a:latin typeface="+mj-lt"/>
              </a:rPr>
              <a:t>Indian River County</a:t>
            </a:r>
          </a:p>
        </p:txBody>
      </p:sp>
      <p:pic>
        <p:nvPicPr>
          <p:cNvPr id="3" name="Picture 2">
            <a:extLst>
              <a:ext uri="{FF2B5EF4-FFF2-40B4-BE49-F238E27FC236}">
                <a16:creationId xmlns:a16="http://schemas.microsoft.com/office/drawing/2014/main" id="{887378CA-E76F-C1DF-2BE4-1422858D7D55}"/>
              </a:ext>
            </a:extLst>
          </p:cNvPr>
          <p:cNvPicPr>
            <a:picLocks noChangeAspect="1"/>
          </p:cNvPicPr>
          <p:nvPr/>
        </p:nvPicPr>
        <p:blipFill>
          <a:blip r:embed="rId5"/>
          <a:stretch>
            <a:fillRect/>
          </a:stretch>
        </p:blipFill>
        <p:spPr>
          <a:xfrm>
            <a:off x="6095998" y="5067651"/>
            <a:ext cx="3661706" cy="1223166"/>
          </a:xfrm>
          <a:prstGeom prst="rect">
            <a:avLst/>
          </a:prstGeom>
        </p:spPr>
      </p:pic>
      <p:sp>
        <p:nvSpPr>
          <p:cNvPr id="8" name="Star: 5 Points 7">
            <a:extLst>
              <a:ext uri="{FF2B5EF4-FFF2-40B4-BE49-F238E27FC236}">
                <a16:creationId xmlns:a16="http://schemas.microsoft.com/office/drawing/2014/main" id="{3DF76801-CABB-4935-6818-815079C2EC4F}"/>
              </a:ext>
            </a:extLst>
          </p:cNvPr>
          <p:cNvSpPr/>
          <p:nvPr/>
        </p:nvSpPr>
        <p:spPr>
          <a:xfrm>
            <a:off x="3298406" y="4571999"/>
            <a:ext cx="164455" cy="14067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9" name="Star: 5 Points 8">
            <a:extLst>
              <a:ext uri="{FF2B5EF4-FFF2-40B4-BE49-F238E27FC236}">
                <a16:creationId xmlns:a16="http://schemas.microsoft.com/office/drawing/2014/main" id="{A2AD7E6C-8140-88B4-1C83-9A2CCF919F9E}"/>
              </a:ext>
            </a:extLst>
          </p:cNvPr>
          <p:cNvSpPr/>
          <p:nvPr/>
        </p:nvSpPr>
        <p:spPr>
          <a:xfrm>
            <a:off x="2907480" y="4601464"/>
            <a:ext cx="197709" cy="184497"/>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8998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3">
            <a:extLst>
              <a:ext uri="{FF2B5EF4-FFF2-40B4-BE49-F238E27FC236}">
                <a16:creationId xmlns:a16="http://schemas.microsoft.com/office/drawing/2014/main" id="{6ACBA890-EB7B-70CD-F596-C20C7C4E6385}"/>
              </a:ext>
            </a:extLst>
          </p:cNvPr>
          <p:cNvSpPr txBox="1">
            <a:spLocks/>
          </p:cNvSpPr>
          <p:nvPr/>
        </p:nvSpPr>
        <p:spPr>
          <a:xfrm>
            <a:off x="666791" y="868679"/>
            <a:ext cx="4876797" cy="1114425"/>
          </a:xfrm>
          <a:prstGeom prst="rect">
            <a:avLst/>
          </a:prstGeom>
        </p:spPr>
        <p:txBody>
          <a:bodyPr vert="horz" lIns="0" tIns="0" rIns="0" bIns="0" rtlCol="0" anchor="ctr"/>
          <a:lstStyle>
            <a:defPPr>
              <a:defRPr lang="en-US"/>
            </a:defPPr>
            <a:lvl1pPr marL="0" algn="r" defTabSz="914400" rtl="0" eaLnBrk="1" latinLnBrk="0" hangingPunct="1">
              <a:defRPr sz="900" kern="1200">
                <a:solidFill>
                  <a:srgbClr val="2222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TextBox 10">
            <a:extLst>
              <a:ext uri="{FF2B5EF4-FFF2-40B4-BE49-F238E27FC236}">
                <a16:creationId xmlns:a16="http://schemas.microsoft.com/office/drawing/2014/main" id="{B7248CB6-CDFE-2AAD-3770-2699D73F5954}"/>
              </a:ext>
            </a:extLst>
          </p:cNvPr>
          <p:cNvSpPr txBox="1"/>
          <p:nvPr/>
        </p:nvSpPr>
        <p:spPr>
          <a:xfrm>
            <a:off x="501207" y="1752532"/>
            <a:ext cx="5207383" cy="923330"/>
          </a:xfrm>
          <a:prstGeom prst="rect">
            <a:avLst/>
          </a:prstGeom>
          <a:noFill/>
        </p:spPr>
        <p:txBody>
          <a:bodyPr wrap="square">
            <a:spAutoFit/>
          </a:bodyPr>
          <a:lstStyle/>
          <a:p>
            <a:endParaRPr lang="en-US" dirty="0"/>
          </a:p>
          <a:p>
            <a:endParaRPr lang="en-US" dirty="0"/>
          </a:p>
          <a:p>
            <a:pPr marL="285750" indent="-285750">
              <a:buFont typeface="Arial" panose="020B0604020202020204" pitchFamily="34" charset="0"/>
              <a:buChar char="•"/>
            </a:pPr>
            <a:endParaRPr lang="en-US" dirty="0"/>
          </a:p>
        </p:txBody>
      </p:sp>
      <p:pic>
        <p:nvPicPr>
          <p:cNvPr id="12" name="id-CDA5FE28-3F0B-45BD-BE6C-687A2ADB9C8A" descr="Image.png">
            <a:extLst>
              <a:ext uri="{FF2B5EF4-FFF2-40B4-BE49-F238E27FC236}">
                <a16:creationId xmlns:a16="http://schemas.microsoft.com/office/drawing/2014/main" id="{05DF5338-95A3-DE1D-7B34-90F679AC08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1749" y="1290331"/>
            <a:ext cx="5624618" cy="517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D9BD39DB-248A-5483-2BDA-5368FE0088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841"/>
          <a:stretch/>
        </p:blipFill>
        <p:spPr>
          <a:xfrm>
            <a:off x="-21650" y="1273824"/>
            <a:ext cx="6398733" cy="4392561"/>
          </a:xfrm>
          <a:prstGeom prst="rect">
            <a:avLst/>
          </a:prstGeom>
        </p:spPr>
      </p:pic>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5"/>
          <a:stretch>
            <a:fillRect/>
          </a:stretch>
        </p:blipFill>
        <p:spPr>
          <a:xfrm>
            <a:off x="10084441" y="6060570"/>
            <a:ext cx="1961933" cy="413238"/>
          </a:xfrm>
          <a:prstGeom prst="rect">
            <a:avLst/>
          </a:prstGeom>
        </p:spPr>
      </p:pic>
      <p:sp>
        <p:nvSpPr>
          <p:cNvPr id="16" name="Text Placeholder 3">
            <a:extLst>
              <a:ext uri="{FF2B5EF4-FFF2-40B4-BE49-F238E27FC236}">
                <a16:creationId xmlns:a16="http://schemas.microsoft.com/office/drawing/2014/main" id="{4649498B-4357-9531-50AB-214663E80D2F}"/>
              </a:ext>
            </a:extLst>
          </p:cNvPr>
          <p:cNvSpPr txBox="1">
            <a:spLocks/>
          </p:cNvSpPr>
          <p:nvPr/>
        </p:nvSpPr>
        <p:spPr>
          <a:xfrm>
            <a:off x="9306188" y="476104"/>
            <a:ext cx="2438399" cy="472808"/>
          </a:xfrm>
          <a:prstGeom prst="rect">
            <a:avLst/>
          </a:prstGeom>
        </p:spPr>
        <p:txBody>
          <a:bodyPr vert="horz" lIns="0" tIns="0" rIns="0" bIns="0" rtlCol="0">
            <a:noAutofit/>
          </a:bodyPr>
          <a:lstStyle>
            <a:lvl1pPr marL="0" indent="0" algn="l" defTabSz="685800" rtl="0" eaLnBrk="1" latinLnBrk="0" hangingPunct="1">
              <a:spcBef>
                <a:spcPts val="0"/>
              </a:spcBef>
              <a:buFontTx/>
              <a:buNone/>
              <a:defRPr sz="36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3000" dirty="0">
                <a:solidFill>
                  <a:schemeClr val="bg1"/>
                </a:solidFill>
                <a:ea typeface="+mj-ea"/>
                <a:cs typeface="+mj-cs"/>
              </a:rPr>
              <a:t>Sebastian Inlet</a:t>
            </a:r>
          </a:p>
        </p:txBody>
      </p:sp>
      <p:sp>
        <p:nvSpPr>
          <p:cNvPr id="17" name="Title 1">
            <a:extLst>
              <a:ext uri="{FF2B5EF4-FFF2-40B4-BE49-F238E27FC236}">
                <a16:creationId xmlns:a16="http://schemas.microsoft.com/office/drawing/2014/main" id="{9EE3BE65-0AA1-94E2-3395-C4B97EE4D57D}"/>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History  - during WW II</a:t>
            </a:r>
          </a:p>
        </p:txBody>
      </p:sp>
    </p:spTree>
    <p:extLst>
      <p:ext uri="{BB962C8B-B14F-4D97-AF65-F5344CB8AC3E}">
        <p14:creationId xmlns:p14="http://schemas.microsoft.com/office/powerpoint/2010/main" val="23664247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508172"/>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4FA825C3-68D8-AEF6-E833-CC560F5A2A8B}"/>
              </a:ext>
            </a:extLst>
          </p:cNvPr>
          <p:cNvSpPr txBox="1">
            <a:spLocks/>
          </p:cNvSpPr>
          <p:nvPr/>
        </p:nvSpPr>
        <p:spPr>
          <a:xfrm>
            <a:off x="666791" y="868679"/>
            <a:ext cx="4876797" cy="1114425"/>
          </a:xfrm>
          <a:prstGeom prst="rect">
            <a:avLst/>
          </a:prstGeom>
        </p:spPr>
        <p:txBody>
          <a:bodyPr vert="horz" lIns="0" tIns="0" rIns="0" bIns="0" rtlCol="0" anchor="ctr"/>
          <a:lstStyle>
            <a:defPPr>
              <a:defRPr lang="en-US"/>
            </a:defPPr>
            <a:lvl1pPr marL="0" algn="r" defTabSz="914400" rtl="0" eaLnBrk="1" latinLnBrk="0" hangingPunct="1">
              <a:defRPr sz="900" kern="1200">
                <a:solidFill>
                  <a:srgbClr val="2222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14" name="Picture 13">
            <a:extLst>
              <a:ext uri="{FF2B5EF4-FFF2-40B4-BE49-F238E27FC236}">
                <a16:creationId xmlns:a16="http://schemas.microsoft.com/office/drawing/2014/main" id="{CF3919F6-76DA-3339-7D5B-6C8ACAC1B3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063"/>
          <a:stretch/>
        </p:blipFill>
        <p:spPr>
          <a:xfrm>
            <a:off x="801584" y="1302477"/>
            <a:ext cx="8247998" cy="5055320"/>
          </a:xfrm>
          <a:prstGeom prst="rect">
            <a:avLst/>
          </a:prstGeom>
        </p:spPr>
      </p:pic>
      <p:sp>
        <p:nvSpPr>
          <p:cNvPr id="17" name="Rectangle 16">
            <a:extLst>
              <a:ext uri="{FF2B5EF4-FFF2-40B4-BE49-F238E27FC236}">
                <a16:creationId xmlns:a16="http://schemas.microsoft.com/office/drawing/2014/main" id="{F9BEF3FF-C2CA-8A16-19D1-9EB6FEEA9998}"/>
              </a:ext>
            </a:extLst>
          </p:cNvPr>
          <p:cNvSpPr/>
          <p:nvPr/>
        </p:nvSpPr>
        <p:spPr>
          <a:xfrm>
            <a:off x="8910732" y="3310870"/>
            <a:ext cx="758221" cy="369332"/>
          </a:xfrm>
          <a:prstGeom prst="rect">
            <a:avLst/>
          </a:prstGeom>
          <a:solidFill>
            <a:schemeClr val="bg1"/>
          </a:solidFill>
        </p:spPr>
        <p:txBody>
          <a:bodyPr wrap="square">
            <a:spAutoFit/>
          </a:bodyPr>
          <a:lstStyle/>
          <a:p>
            <a:pPr marL="0" lvl="2">
              <a:spcBef>
                <a:spcPts val="300"/>
              </a:spcBef>
              <a:spcAft>
                <a:spcPts val="300"/>
              </a:spcAft>
              <a:tabLst>
                <a:tab pos="633413" algn="l"/>
              </a:tabLst>
            </a:pPr>
            <a:endParaRPr lang="en-US" dirty="0"/>
          </a:p>
        </p:txBody>
      </p:sp>
      <p:sp>
        <p:nvSpPr>
          <p:cNvPr id="18" name="Rectangle 17">
            <a:extLst>
              <a:ext uri="{FF2B5EF4-FFF2-40B4-BE49-F238E27FC236}">
                <a16:creationId xmlns:a16="http://schemas.microsoft.com/office/drawing/2014/main" id="{A280D74D-B385-1236-F2F1-A7BDF4B34E8C}"/>
              </a:ext>
            </a:extLst>
          </p:cNvPr>
          <p:cNvSpPr/>
          <p:nvPr/>
        </p:nvSpPr>
        <p:spPr>
          <a:xfrm>
            <a:off x="895772" y="6019243"/>
            <a:ext cx="4916993" cy="338554"/>
          </a:xfrm>
          <a:prstGeom prst="rect">
            <a:avLst/>
          </a:prstGeom>
          <a:solidFill>
            <a:schemeClr val="bg1"/>
          </a:solidFill>
        </p:spPr>
        <p:txBody>
          <a:bodyPr wrap="square">
            <a:spAutoFit/>
          </a:bodyPr>
          <a:lstStyle/>
          <a:p>
            <a:pPr marL="0" lvl="2">
              <a:spcBef>
                <a:spcPts val="300"/>
              </a:spcBef>
              <a:spcAft>
                <a:spcPts val="300"/>
              </a:spcAft>
              <a:tabLst>
                <a:tab pos="633413" algn="l"/>
              </a:tabLst>
            </a:pPr>
            <a:endParaRPr lang="en-US" sz="1600" dirty="0"/>
          </a:p>
        </p:txBody>
      </p:sp>
      <p:sp>
        <p:nvSpPr>
          <p:cNvPr id="19" name="Rectangle 18">
            <a:extLst>
              <a:ext uri="{FF2B5EF4-FFF2-40B4-BE49-F238E27FC236}">
                <a16:creationId xmlns:a16="http://schemas.microsoft.com/office/drawing/2014/main" id="{E6DF6ADF-D0E4-674B-D998-9F4B40EE717F}"/>
              </a:ext>
            </a:extLst>
          </p:cNvPr>
          <p:cNvSpPr/>
          <p:nvPr/>
        </p:nvSpPr>
        <p:spPr>
          <a:xfrm>
            <a:off x="7647089" y="3722017"/>
            <a:ext cx="758221" cy="369332"/>
          </a:xfrm>
          <a:prstGeom prst="rect">
            <a:avLst/>
          </a:prstGeom>
          <a:solidFill>
            <a:schemeClr val="bg1"/>
          </a:solidFill>
        </p:spPr>
        <p:txBody>
          <a:bodyPr wrap="square">
            <a:spAutoFit/>
          </a:bodyPr>
          <a:lstStyle/>
          <a:p>
            <a:pPr marL="0" lvl="2">
              <a:spcBef>
                <a:spcPts val="300"/>
              </a:spcBef>
              <a:spcAft>
                <a:spcPts val="300"/>
              </a:spcAft>
              <a:tabLst>
                <a:tab pos="633413" algn="l"/>
              </a:tabLst>
            </a:pPr>
            <a:endParaRPr lang="en-US" dirty="0"/>
          </a:p>
        </p:txBody>
      </p:sp>
      <p:sp>
        <p:nvSpPr>
          <p:cNvPr id="20" name="Slide Number Placeholder 9">
            <a:extLst>
              <a:ext uri="{FF2B5EF4-FFF2-40B4-BE49-F238E27FC236}">
                <a16:creationId xmlns:a16="http://schemas.microsoft.com/office/drawing/2014/main" id="{2552F5D9-1787-F604-55F0-27519B6F1F07}"/>
              </a:ext>
            </a:extLst>
          </p:cNvPr>
          <p:cNvSpPr txBox="1">
            <a:spLocks/>
          </p:cNvSpPr>
          <p:nvPr/>
        </p:nvSpPr>
        <p:spPr>
          <a:xfrm>
            <a:off x="11417977" y="266526"/>
            <a:ext cx="481248" cy="30477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415F-5F32-4771-AE74-55868ADB41CE}" type="slidenum">
              <a:rPr lang="en-US" smtClean="0"/>
              <a:pPr/>
              <a:t>8</a:t>
            </a:fld>
            <a:endParaRPr lang="en-US" dirty="0"/>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4"/>
          <a:stretch>
            <a:fillRect/>
          </a:stretch>
        </p:blipFill>
        <p:spPr>
          <a:xfrm>
            <a:off x="10084441" y="6060570"/>
            <a:ext cx="1961933" cy="413238"/>
          </a:xfrm>
          <a:prstGeom prst="rect">
            <a:avLst/>
          </a:prstGeom>
        </p:spPr>
      </p:pic>
      <p:sp>
        <p:nvSpPr>
          <p:cNvPr id="21" name="Text Placeholder 3">
            <a:extLst>
              <a:ext uri="{FF2B5EF4-FFF2-40B4-BE49-F238E27FC236}">
                <a16:creationId xmlns:a16="http://schemas.microsoft.com/office/drawing/2014/main" id="{DEE056DC-29B0-F0F1-C02A-968271E87910}"/>
              </a:ext>
            </a:extLst>
          </p:cNvPr>
          <p:cNvSpPr txBox="1">
            <a:spLocks/>
          </p:cNvSpPr>
          <p:nvPr/>
        </p:nvSpPr>
        <p:spPr>
          <a:xfrm>
            <a:off x="9306188" y="476104"/>
            <a:ext cx="2438399" cy="472808"/>
          </a:xfrm>
          <a:prstGeom prst="rect">
            <a:avLst/>
          </a:prstGeom>
        </p:spPr>
        <p:txBody>
          <a:bodyPr vert="horz" lIns="0" tIns="0" rIns="0" bIns="0" rtlCol="0">
            <a:noAutofit/>
          </a:bodyPr>
          <a:lstStyle>
            <a:lvl1pPr marL="0" indent="0" algn="l" defTabSz="685800" rtl="0" eaLnBrk="1" latinLnBrk="0" hangingPunct="1">
              <a:spcBef>
                <a:spcPts val="0"/>
              </a:spcBef>
              <a:buFontTx/>
              <a:buNone/>
              <a:defRPr sz="36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3000" dirty="0">
                <a:solidFill>
                  <a:schemeClr val="bg1"/>
                </a:solidFill>
                <a:ea typeface="+mj-ea"/>
                <a:cs typeface="+mj-cs"/>
              </a:rPr>
              <a:t>Sebastian Inlet</a:t>
            </a:r>
          </a:p>
        </p:txBody>
      </p:sp>
      <p:sp>
        <p:nvSpPr>
          <p:cNvPr id="24" name="Title 1">
            <a:extLst>
              <a:ext uri="{FF2B5EF4-FFF2-40B4-BE49-F238E27FC236}">
                <a16:creationId xmlns:a16="http://schemas.microsoft.com/office/drawing/2014/main" id="{7A3CAAE0-221D-5EDB-488B-2314BF338B6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History – after WW II</a:t>
            </a:r>
          </a:p>
        </p:txBody>
      </p:sp>
      <p:pic>
        <p:nvPicPr>
          <p:cNvPr id="4" name="Picture 3">
            <a:extLst>
              <a:ext uri="{FF2B5EF4-FFF2-40B4-BE49-F238E27FC236}">
                <a16:creationId xmlns:a16="http://schemas.microsoft.com/office/drawing/2014/main" id="{1A6B9464-23CF-7E2C-6BA6-F9861BD5315C}"/>
              </a:ext>
            </a:extLst>
          </p:cNvPr>
          <p:cNvPicPr>
            <a:picLocks noChangeAspect="1"/>
          </p:cNvPicPr>
          <p:nvPr/>
        </p:nvPicPr>
        <p:blipFill>
          <a:blip r:embed="rId5"/>
          <a:stretch>
            <a:fillRect/>
          </a:stretch>
        </p:blipFill>
        <p:spPr>
          <a:xfrm>
            <a:off x="801584" y="1325563"/>
            <a:ext cx="8223262" cy="5170378"/>
          </a:xfrm>
          <a:prstGeom prst="rect">
            <a:avLst/>
          </a:prstGeom>
        </p:spPr>
      </p:pic>
      <p:pic>
        <p:nvPicPr>
          <p:cNvPr id="6" name="Picture 5">
            <a:extLst>
              <a:ext uri="{FF2B5EF4-FFF2-40B4-BE49-F238E27FC236}">
                <a16:creationId xmlns:a16="http://schemas.microsoft.com/office/drawing/2014/main" id="{CCEB6C86-B898-E881-0F75-501F1FEBD952}"/>
              </a:ext>
            </a:extLst>
          </p:cNvPr>
          <p:cNvPicPr>
            <a:picLocks noChangeAspect="1"/>
          </p:cNvPicPr>
          <p:nvPr/>
        </p:nvPicPr>
        <p:blipFill>
          <a:blip r:embed="rId6"/>
          <a:stretch>
            <a:fillRect/>
          </a:stretch>
        </p:blipFill>
        <p:spPr>
          <a:xfrm>
            <a:off x="750411" y="1325563"/>
            <a:ext cx="8274435" cy="5202230"/>
          </a:xfrm>
          <a:prstGeom prst="rect">
            <a:avLst/>
          </a:prstGeom>
        </p:spPr>
      </p:pic>
    </p:spTree>
    <p:extLst>
      <p:ext uri="{BB962C8B-B14F-4D97-AF65-F5344CB8AC3E}">
        <p14:creationId xmlns:p14="http://schemas.microsoft.com/office/powerpoint/2010/main" val="128107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2D48CA8-629E-1C64-3F0E-02C632016C81}"/>
              </a:ext>
            </a:extLst>
          </p:cNvPr>
          <p:cNvSpPr/>
          <p:nvPr/>
        </p:nvSpPr>
        <p:spPr>
          <a:xfrm>
            <a:off x="181974" y="1880720"/>
            <a:ext cx="4621360" cy="3785652"/>
          </a:xfrm>
          <a:prstGeom prst="rect">
            <a:avLst/>
          </a:prstGeom>
        </p:spPr>
        <p:txBody>
          <a:bodyPr wrap="square">
            <a:spAutoFit/>
          </a:bodyPr>
          <a:lstStyle/>
          <a:p>
            <a:pPr marL="285750" indent="-285750">
              <a:spcBef>
                <a:spcPts val="400"/>
              </a:spcBef>
              <a:spcAft>
                <a:spcPts val="800"/>
              </a:spcAft>
              <a:buFont typeface="Arial" panose="020B0604020202020204" pitchFamily="34" charset="0"/>
              <a:buChar char="•"/>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SR A1A in Brevard County was constructed by the Florida State Road Department between 1951 and 1956.  </a:t>
            </a:r>
          </a:p>
          <a:p>
            <a:pPr marL="285750" indent="-285750">
              <a:spcBef>
                <a:spcPts val="400"/>
              </a:spcBef>
              <a:spcAft>
                <a:spcPts val="800"/>
              </a:spcAft>
              <a:buFont typeface="Arial" panose="020B0604020202020204" pitchFamily="34" charset="0"/>
              <a:buChar char="•"/>
            </a:pP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spcBef>
                <a:spcPts val="400"/>
              </a:spcBef>
              <a:spcAft>
                <a:spcPts val="800"/>
              </a:spcAft>
              <a:buFont typeface="Arial" panose="020B0604020202020204" pitchFamily="34" charset="0"/>
              <a:buChar char="•"/>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SR A1A in Indian River County was acquired by the Florida State Road Department around 1961 and constructed prior to completion of the bridge</a:t>
            </a:r>
          </a:p>
        </p:txBody>
      </p:sp>
      <p:pic>
        <p:nvPicPr>
          <p:cNvPr id="6" name="Picture 2" descr="aerial view of the inlet in 1962 looking West with dredge boats and equipment removing sand">
            <a:extLst>
              <a:ext uri="{FF2B5EF4-FFF2-40B4-BE49-F238E27FC236}">
                <a16:creationId xmlns:a16="http://schemas.microsoft.com/office/drawing/2014/main" id="{1CF65BB8-6E01-84DE-B6F3-02DE01F69E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7875" y="1368975"/>
            <a:ext cx="6327541" cy="499908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DD58167-852B-A050-FF40-F49D6950B4E7}"/>
              </a:ext>
            </a:extLst>
          </p:cNvPr>
          <p:cNvGrpSpPr/>
          <p:nvPr/>
        </p:nvGrpSpPr>
        <p:grpSpPr>
          <a:xfrm>
            <a:off x="10184501" y="3346508"/>
            <a:ext cx="1409924" cy="1782802"/>
            <a:chOff x="3678410" y="705607"/>
            <a:chExt cx="1409924" cy="1782802"/>
          </a:xfrm>
        </p:grpSpPr>
        <p:sp>
          <p:nvSpPr>
            <p:cNvPr id="11" name="Oval 10">
              <a:extLst>
                <a:ext uri="{FF2B5EF4-FFF2-40B4-BE49-F238E27FC236}">
                  <a16:creationId xmlns:a16="http://schemas.microsoft.com/office/drawing/2014/main" id="{25488B5D-3BCC-5625-91CD-B9C5798208FC}"/>
                </a:ext>
              </a:extLst>
            </p:cNvPr>
            <p:cNvSpPr/>
            <p:nvPr/>
          </p:nvSpPr>
          <p:spPr>
            <a:xfrm>
              <a:off x="4309316" y="2352449"/>
              <a:ext cx="135960" cy="135960"/>
            </a:xfrm>
            <a:prstGeom prst="ellipse">
              <a:avLst/>
            </a:prstGeom>
            <a:solidFill>
              <a:schemeClr val="accent4">
                <a:alpha val="69804"/>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llout: Line 11">
              <a:extLst>
                <a:ext uri="{FF2B5EF4-FFF2-40B4-BE49-F238E27FC236}">
                  <a16:creationId xmlns:a16="http://schemas.microsoft.com/office/drawing/2014/main" id="{2767B365-9F47-F58B-8DD6-6D1E14B60418}"/>
                </a:ext>
              </a:extLst>
            </p:cNvPr>
            <p:cNvSpPr/>
            <p:nvPr/>
          </p:nvSpPr>
          <p:spPr>
            <a:xfrm>
              <a:off x="3678410" y="705607"/>
              <a:ext cx="1409924" cy="427038"/>
            </a:xfrm>
            <a:prstGeom prst="borderCallout1">
              <a:avLst>
                <a:gd name="adj1" fmla="val 99973"/>
                <a:gd name="adj2" fmla="val 50041"/>
                <a:gd name="adj3" fmla="val 400319"/>
                <a:gd name="adj4" fmla="val 49688"/>
              </a:avLst>
            </a:prstGeom>
            <a:solidFill>
              <a:schemeClr val="bg1"/>
            </a:solidFill>
            <a:ln w="19050">
              <a:solidFill>
                <a:schemeClr val="accent4"/>
              </a:solidFill>
              <a:headEnd type="none" w="med" len="med"/>
              <a:tailEnd type="oval"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latin typeface="Arial"/>
                </a:rPr>
                <a:t>SR A1A</a:t>
              </a:r>
              <a:br>
                <a:rPr lang="en-US" sz="1000" b="1" dirty="0">
                  <a:solidFill>
                    <a:schemeClr val="tx1"/>
                  </a:solidFill>
                  <a:latin typeface="Arial"/>
                </a:rPr>
              </a:br>
              <a:r>
                <a:rPr lang="en-US" sz="1000" b="1" dirty="0">
                  <a:solidFill>
                    <a:schemeClr val="tx1"/>
                  </a:solidFill>
                  <a:latin typeface="Arial"/>
                </a:rPr>
                <a:t>BREVARD COUNTY</a:t>
              </a:r>
              <a:endParaRPr kumimoji="0" lang="en-US" sz="1000" b="1" i="0" u="none" strike="noStrike" kern="1200" cap="none" spc="0" normalizeH="0" baseline="0" noProof="0" dirty="0">
                <a:ln>
                  <a:noFill/>
                </a:ln>
                <a:solidFill>
                  <a:schemeClr val="tx1"/>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79EA9578-2F02-E567-E51A-F3BD76B7F817}"/>
              </a:ext>
            </a:extLst>
          </p:cNvPr>
          <p:cNvGrpSpPr/>
          <p:nvPr/>
        </p:nvGrpSpPr>
        <p:grpSpPr>
          <a:xfrm>
            <a:off x="5571683" y="2961175"/>
            <a:ext cx="1512088" cy="2032175"/>
            <a:chOff x="3576246" y="490308"/>
            <a:chExt cx="1512088" cy="1998101"/>
          </a:xfrm>
        </p:grpSpPr>
        <p:sp>
          <p:nvSpPr>
            <p:cNvPr id="14" name="Oval 13">
              <a:extLst>
                <a:ext uri="{FF2B5EF4-FFF2-40B4-BE49-F238E27FC236}">
                  <a16:creationId xmlns:a16="http://schemas.microsoft.com/office/drawing/2014/main" id="{C3BEB19B-3A67-5CF9-1D62-37DF2B85B230}"/>
                </a:ext>
              </a:extLst>
            </p:cNvPr>
            <p:cNvSpPr/>
            <p:nvPr/>
          </p:nvSpPr>
          <p:spPr>
            <a:xfrm>
              <a:off x="4264310" y="2352449"/>
              <a:ext cx="135960" cy="135960"/>
            </a:xfrm>
            <a:prstGeom prst="ellipse">
              <a:avLst/>
            </a:prstGeom>
            <a:solidFill>
              <a:schemeClr val="accent4">
                <a:alpha val="69804"/>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llout: Line 14">
              <a:extLst>
                <a:ext uri="{FF2B5EF4-FFF2-40B4-BE49-F238E27FC236}">
                  <a16:creationId xmlns:a16="http://schemas.microsoft.com/office/drawing/2014/main" id="{1666F191-7777-FE31-795C-82C52180CF86}"/>
                </a:ext>
              </a:extLst>
            </p:cNvPr>
            <p:cNvSpPr/>
            <p:nvPr/>
          </p:nvSpPr>
          <p:spPr>
            <a:xfrm>
              <a:off x="3576246" y="490308"/>
              <a:ext cx="1512088" cy="642337"/>
            </a:xfrm>
            <a:prstGeom prst="borderCallout1">
              <a:avLst>
                <a:gd name="adj1" fmla="val 99973"/>
                <a:gd name="adj2" fmla="val 50041"/>
                <a:gd name="adj3" fmla="val 301175"/>
                <a:gd name="adj4" fmla="val 49688"/>
              </a:avLst>
            </a:prstGeom>
            <a:solidFill>
              <a:schemeClr val="bg1"/>
            </a:solidFill>
            <a:ln w="19050">
              <a:solidFill>
                <a:schemeClr val="accent4"/>
              </a:solidFill>
              <a:headEnd type="none" w="med" len="med"/>
              <a:tailEnd type="oval"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latin typeface="Arial"/>
                </a:rPr>
                <a:t>SR A1A INDIAN RIVER COUNTY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a:ea typeface="+mn-ea"/>
                  <a:cs typeface="+mn-cs"/>
                </a:rPr>
                <a:t>NOT CONSTRUCTED UNTIL 1961</a:t>
              </a:r>
            </a:p>
          </p:txBody>
        </p:sp>
      </p:gr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4"/>
          <a:stretch>
            <a:fillRect/>
          </a:stretch>
        </p:blipFill>
        <p:spPr>
          <a:xfrm>
            <a:off x="10084441" y="6060570"/>
            <a:ext cx="1961933" cy="413238"/>
          </a:xfrm>
          <a:prstGeom prst="rect">
            <a:avLst/>
          </a:prstGeom>
        </p:spPr>
      </p:pic>
      <p:sp>
        <p:nvSpPr>
          <p:cNvPr id="17" name="Text Placeholder 3">
            <a:extLst>
              <a:ext uri="{FF2B5EF4-FFF2-40B4-BE49-F238E27FC236}">
                <a16:creationId xmlns:a16="http://schemas.microsoft.com/office/drawing/2014/main" id="{4A2A1503-7A43-074C-DA98-E0D76F4DAB1F}"/>
              </a:ext>
            </a:extLst>
          </p:cNvPr>
          <p:cNvSpPr txBox="1">
            <a:spLocks/>
          </p:cNvSpPr>
          <p:nvPr/>
        </p:nvSpPr>
        <p:spPr>
          <a:xfrm>
            <a:off x="9306188" y="476104"/>
            <a:ext cx="2610947" cy="472808"/>
          </a:xfrm>
          <a:prstGeom prst="rect">
            <a:avLst/>
          </a:prstGeom>
        </p:spPr>
        <p:txBody>
          <a:bodyPr vert="horz" lIns="0" tIns="0" rIns="0" bIns="0" rtlCol="0">
            <a:noAutofit/>
          </a:bodyPr>
          <a:lstStyle>
            <a:lvl1pPr marL="0" indent="0" algn="l" defTabSz="685800" rtl="0" eaLnBrk="1" latinLnBrk="0" hangingPunct="1">
              <a:spcBef>
                <a:spcPts val="0"/>
              </a:spcBef>
              <a:buFontTx/>
              <a:buNone/>
              <a:defRPr sz="36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3000" dirty="0">
                <a:solidFill>
                  <a:schemeClr val="bg1"/>
                </a:solidFill>
                <a:ea typeface="+mj-ea"/>
                <a:cs typeface="+mj-cs"/>
              </a:rPr>
              <a:t>State Road A1A</a:t>
            </a:r>
          </a:p>
        </p:txBody>
      </p:sp>
      <p:sp>
        <p:nvSpPr>
          <p:cNvPr id="21" name="Title 1">
            <a:extLst>
              <a:ext uri="{FF2B5EF4-FFF2-40B4-BE49-F238E27FC236}">
                <a16:creationId xmlns:a16="http://schemas.microsoft.com/office/drawing/2014/main" id="{D01C0C4F-1BF3-7061-FCB8-1BBE8BD44D33}"/>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History</a:t>
            </a:r>
          </a:p>
        </p:txBody>
      </p:sp>
    </p:spTree>
    <p:extLst>
      <p:ext uri="{BB962C8B-B14F-4D97-AF65-F5344CB8AC3E}">
        <p14:creationId xmlns:p14="http://schemas.microsoft.com/office/powerpoint/2010/main" val="2106683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34898317C17F479DD9D8C69289E262" ma:contentTypeVersion="16" ma:contentTypeDescription="Create a new document." ma:contentTypeScope="" ma:versionID="a796c42569d645e6a769188eccd2af1d">
  <xsd:schema xmlns:xsd="http://www.w3.org/2001/XMLSchema" xmlns:xs="http://www.w3.org/2001/XMLSchema" xmlns:p="http://schemas.microsoft.com/office/2006/metadata/properties" xmlns:ns3="1097aef7-af65-432e-a63d-12e4a97deaaf" xmlns:ns4="b0b85a07-b985-46d1-8d97-2a5fa4fa7a44" targetNamespace="http://schemas.microsoft.com/office/2006/metadata/properties" ma:root="true" ma:fieldsID="9e5a5e2e07fbca4dc84230a4fee3a4a6" ns3:_="" ns4:_="">
    <xsd:import namespace="1097aef7-af65-432e-a63d-12e4a97deaaf"/>
    <xsd:import namespace="b0b85a07-b985-46d1-8d97-2a5fa4fa7a4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LengthInSeconds" minOccurs="0"/>
                <xsd:element ref="ns4:MediaServiceLocation" minOccurs="0"/>
                <xsd:element ref="ns4:MediaServiceOCR"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97aef7-af65-432e-a63d-12e4a97deaa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b85a07-b985-46d1-8d97-2a5fa4fa7a4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0b85a07-b985-46d1-8d97-2a5fa4fa7a44" xsi:nil="true"/>
  </documentManagement>
</p:properties>
</file>

<file path=customXml/itemProps1.xml><?xml version="1.0" encoding="utf-8"?>
<ds:datastoreItem xmlns:ds="http://schemas.openxmlformats.org/officeDocument/2006/customXml" ds:itemID="{28F4660E-1B03-43F7-9ABB-1EA38E02EE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97aef7-af65-432e-a63d-12e4a97deaaf"/>
    <ds:schemaRef ds:uri="b0b85a07-b985-46d1-8d97-2a5fa4fa7a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E026AC-2DFB-4131-AB8F-2057B3EE7F93}">
  <ds:schemaRefs>
    <ds:schemaRef ds:uri="http://schemas.microsoft.com/sharepoint/v3/contenttype/forms"/>
  </ds:schemaRefs>
</ds:datastoreItem>
</file>

<file path=customXml/itemProps3.xml><?xml version="1.0" encoding="utf-8"?>
<ds:datastoreItem xmlns:ds="http://schemas.openxmlformats.org/officeDocument/2006/customXml" ds:itemID="{43ABE903-0593-4B65-8D8E-C708FE4A4F5A}">
  <ds:schemaRefs>
    <ds:schemaRef ds:uri="http://schemas.microsoft.com/office/2006/metadata/properties"/>
    <ds:schemaRef ds:uri="http://schemas.microsoft.com/office/infopath/2007/PartnerControls"/>
    <ds:schemaRef ds:uri="b0b85a07-b985-46d1-8d97-2a5fa4fa7a44"/>
  </ds:schemaRefs>
</ds:datastoreItem>
</file>

<file path=docProps/app.xml><?xml version="1.0" encoding="utf-8"?>
<Properties xmlns="http://schemas.openxmlformats.org/officeDocument/2006/extended-properties" xmlns:vt="http://schemas.openxmlformats.org/officeDocument/2006/docPropsVTypes">
  <TotalTime>8720</TotalTime>
  <Words>3739</Words>
  <Application>Microsoft Office PowerPoint</Application>
  <PresentationFormat>Widescreen</PresentationFormat>
  <Paragraphs>413</Paragraphs>
  <Slides>37</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Aptos</vt:lpstr>
      <vt:lpstr>Aptos Display</vt:lpstr>
      <vt:lpstr>Arial</vt:lpstr>
      <vt:lpstr>Arial Black</vt:lpstr>
      <vt:lpstr>Baguet Script</vt:lpstr>
      <vt:lpstr>Book Antiqua</vt:lpstr>
      <vt:lpstr>Gadugi</vt:lpstr>
      <vt:lpstr>Times New Roman</vt:lpstr>
      <vt:lpstr>Office Theme</vt:lpstr>
      <vt:lpstr>Deciphering the Process: Coordination and Permitting  of the Sebastian Inlet Bridge Replacement Project</vt:lpstr>
      <vt:lpstr>Presentation Objectives</vt:lpstr>
      <vt:lpstr>Project 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website: https://www.fdot.gov/projects/SebastianInletBridge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Strauch, Shawna</dc:creator>
  <cp:lastModifiedBy>Basnet, Binod</cp:lastModifiedBy>
  <cp:revision>110</cp:revision>
  <cp:lastPrinted>2024-05-03T18:39:59Z</cp:lastPrinted>
  <dcterms:created xsi:type="dcterms:W3CDTF">2024-02-19T14:41:24Z</dcterms:created>
  <dcterms:modified xsi:type="dcterms:W3CDTF">2024-06-14T01:46:35Z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0x0101003C34898317C17F479DD9D8C69289E262</vt:lpwstr>
  </property>
</Properties>
</file>