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71" r:id="rId2"/>
    <p:sldId id="273" r:id="rId3"/>
    <p:sldId id="276" r:id="rId4"/>
    <p:sldId id="281" r:id="rId5"/>
    <p:sldId id="282" r:id="rId6"/>
    <p:sldId id="318" r:id="rId7"/>
    <p:sldId id="383" r:id="rId8"/>
    <p:sldId id="384" r:id="rId9"/>
    <p:sldId id="385" r:id="rId10"/>
    <p:sldId id="386" r:id="rId11"/>
    <p:sldId id="387" r:id="rId12"/>
    <p:sldId id="388" r:id="rId13"/>
    <p:sldId id="390" r:id="rId14"/>
    <p:sldId id="402" r:id="rId15"/>
    <p:sldId id="403" r:id="rId16"/>
    <p:sldId id="404" r:id="rId17"/>
    <p:sldId id="405" r:id="rId18"/>
    <p:sldId id="406" r:id="rId19"/>
    <p:sldId id="407" r:id="rId20"/>
    <p:sldId id="408" r:id="rId21"/>
    <p:sldId id="409" r:id="rId22"/>
    <p:sldId id="410" r:id="rId23"/>
    <p:sldId id="411" r:id="rId24"/>
    <p:sldId id="315" r:id="rId25"/>
    <p:sldId id="413" r:id="rId26"/>
    <p:sldId id="425" r:id="rId27"/>
    <p:sldId id="414" r:id="rId28"/>
    <p:sldId id="415" r:id="rId29"/>
    <p:sldId id="416" r:id="rId30"/>
    <p:sldId id="417" r:id="rId31"/>
    <p:sldId id="418" r:id="rId32"/>
    <p:sldId id="419" r:id="rId33"/>
    <p:sldId id="420" r:id="rId34"/>
    <p:sldId id="422" r:id="rId35"/>
    <p:sldId id="423" r:id="rId36"/>
    <p:sldId id="424" r:id="rId37"/>
    <p:sldId id="274" r:id="rId38"/>
    <p:sldId id="275" r:id="rId39"/>
    <p:sldId id="280" r:id="rId40"/>
    <p:sldId id="269"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DOT Compass" id="{7327B305-3C68-497C-8A3C-E794E65880F1}">
          <p14:sldIdLst/>
        </p14:section>
        <p14:section name="Title Slide" id="{75303A92-F9C0-4D35-A68E-D89012F10246}">
          <p14:sldIdLst>
            <p14:sldId id="271"/>
          </p14:sldIdLst>
        </p14:section>
        <p14:section name="Objectives" id="{28EA5827-E1F5-4C45-BAB6-0060112B5903}">
          <p14:sldIdLst>
            <p14:sldId id="273"/>
          </p14:sldIdLst>
        </p14:section>
        <p14:section name="Untitled Section" id="{EF80ED67-747A-4577-A34A-332F4C38B22D}">
          <p14:sldIdLst>
            <p14:sldId id="276"/>
            <p14:sldId id="281"/>
            <p14:sldId id="282"/>
            <p14:sldId id="318"/>
            <p14:sldId id="383"/>
            <p14:sldId id="384"/>
            <p14:sldId id="385"/>
            <p14:sldId id="386"/>
            <p14:sldId id="387"/>
            <p14:sldId id="388"/>
            <p14:sldId id="390"/>
            <p14:sldId id="402"/>
            <p14:sldId id="403"/>
            <p14:sldId id="404"/>
            <p14:sldId id="405"/>
            <p14:sldId id="406"/>
            <p14:sldId id="407"/>
            <p14:sldId id="408"/>
            <p14:sldId id="409"/>
            <p14:sldId id="410"/>
            <p14:sldId id="411"/>
            <p14:sldId id="315"/>
            <p14:sldId id="413"/>
            <p14:sldId id="425"/>
            <p14:sldId id="414"/>
            <p14:sldId id="415"/>
            <p14:sldId id="416"/>
            <p14:sldId id="417"/>
            <p14:sldId id="418"/>
            <p14:sldId id="419"/>
            <p14:sldId id="420"/>
            <p14:sldId id="422"/>
            <p14:sldId id="423"/>
            <p14:sldId id="424"/>
          </p14:sldIdLst>
        </p14:section>
        <p14:section name="Header" id="{518C5250-AFA3-4829-AECB-E998F38165FA}">
          <p14:sldIdLst>
            <p14:sldId id="274"/>
          </p14:sldIdLst>
        </p14:section>
        <p14:section name="Contact Us" id="{D15A80AB-48EF-4147-A680-F310804A16F3}">
          <p14:sldIdLst>
            <p14:sldId id="275"/>
            <p14:sldId id="280"/>
          </p14:sldIdLst>
        </p14:section>
        <p14:section name="FDOT Compass" id="{ED9FDA1E-26B0-48FB-AF3B-550DA228064E}">
          <p14:sldIdLst>
            <p14:sldId id="2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Bahler" initials="SB" lastIdx="3" clrIdx="0">
    <p:extLst>
      <p:ext uri="{19B8F6BF-5375-455C-9EA6-DF929625EA0E}">
        <p15:presenceInfo xmlns:p15="http://schemas.microsoft.com/office/powerpoint/2012/main" userId="S::sbahler@hntb.com::69e10a5c-1a54-4a37-bfd2-c35521092d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146081"/>
    <a:srgbClr val="368D41"/>
    <a:srgbClr val="234487"/>
    <a:srgbClr val="152F5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50881" autoAdjust="0"/>
  </p:normalViewPr>
  <p:slideViewPr>
    <p:cSldViewPr snapToGrid="0">
      <p:cViewPr varScale="1">
        <p:scale>
          <a:sx n="63" d="100"/>
          <a:sy n="63" d="100"/>
        </p:scale>
        <p:origin x="2640"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6A15A-332C-4883-941C-1965F3B0538B}" type="doc">
      <dgm:prSet loTypeId="urn:microsoft.com/office/officeart/2005/8/layout/cycle3" loCatId="cycle" qsTypeId="urn:microsoft.com/office/officeart/2005/8/quickstyle/3d5" qsCatId="3D" csTypeId="urn:microsoft.com/office/officeart/2005/8/colors/accent1_2" csCatId="accent1" phldr="1"/>
      <dgm:spPr/>
      <dgm:t>
        <a:bodyPr/>
        <a:lstStyle/>
        <a:p>
          <a:endParaRPr lang="en-US"/>
        </a:p>
      </dgm:t>
    </dgm:pt>
    <dgm:pt modelId="{6A7F81DC-687D-45CD-9CFD-EC0138AE57A6}">
      <dgm:prSet phldrT="[Text]" custT="1"/>
      <dgm:spPr/>
      <dgm:t>
        <a:bodyPr/>
        <a:lstStyle/>
        <a:p>
          <a:r>
            <a:rPr lang="en-US" sz="1800" dirty="0"/>
            <a:t>Highway Functional Classification</a:t>
          </a:r>
        </a:p>
      </dgm:t>
    </dgm:pt>
    <dgm:pt modelId="{DC22FB5A-8A10-452D-AF8C-EEB23EEC5821}" type="parTrans" cxnId="{E8FB75FD-6375-4B95-9969-9F09AB50C2E5}">
      <dgm:prSet/>
      <dgm:spPr/>
      <dgm:t>
        <a:bodyPr/>
        <a:lstStyle/>
        <a:p>
          <a:endParaRPr lang="en-US" sz="1800"/>
        </a:p>
      </dgm:t>
    </dgm:pt>
    <dgm:pt modelId="{29460442-2FB4-4FB1-A08D-5EA135BA29ED}" type="sibTrans" cxnId="{E8FB75FD-6375-4B95-9969-9F09AB50C2E5}">
      <dgm:prSet/>
      <dgm:spPr/>
      <dgm:t>
        <a:bodyPr/>
        <a:lstStyle/>
        <a:p>
          <a:endParaRPr lang="en-US" sz="1800"/>
        </a:p>
      </dgm:t>
    </dgm:pt>
    <dgm:pt modelId="{1219E188-E4A8-4C50-A8E9-A7AB1C4D60EF}">
      <dgm:prSet phldrT="[Text]" custT="1"/>
      <dgm:spPr/>
      <dgm:t>
        <a:bodyPr/>
        <a:lstStyle/>
        <a:p>
          <a:r>
            <a:rPr lang="en-US" sz="1800" dirty="0"/>
            <a:t>Existing Posted Speed</a:t>
          </a:r>
        </a:p>
      </dgm:t>
    </dgm:pt>
    <dgm:pt modelId="{546D5819-1976-41DE-BBD1-117AEFE03BA1}" type="parTrans" cxnId="{C2EA875C-D678-4FD8-98D4-C79FE88C7F35}">
      <dgm:prSet/>
      <dgm:spPr/>
      <dgm:t>
        <a:bodyPr/>
        <a:lstStyle/>
        <a:p>
          <a:endParaRPr lang="en-US" sz="1800"/>
        </a:p>
      </dgm:t>
    </dgm:pt>
    <dgm:pt modelId="{E6E6370F-9949-4B0B-BD5D-D33794F08501}" type="sibTrans" cxnId="{C2EA875C-D678-4FD8-98D4-C79FE88C7F35}">
      <dgm:prSet/>
      <dgm:spPr/>
      <dgm:t>
        <a:bodyPr/>
        <a:lstStyle/>
        <a:p>
          <a:endParaRPr lang="en-US" sz="1800"/>
        </a:p>
      </dgm:t>
    </dgm:pt>
    <dgm:pt modelId="{9D0DBAC2-5829-4C39-9A40-4C1C8942FC4E}">
      <dgm:prSet phldrT="[Text]" custT="1"/>
      <dgm:spPr/>
      <dgm:t>
        <a:bodyPr/>
        <a:lstStyle/>
        <a:p>
          <a:r>
            <a:rPr lang="en-US" sz="1700" dirty="0"/>
            <a:t>Existing LOS, Work Zone Congestion</a:t>
          </a:r>
        </a:p>
      </dgm:t>
    </dgm:pt>
    <dgm:pt modelId="{37CD5B6F-D724-4753-A821-D07D1D59F9C8}" type="parTrans" cxnId="{D462EA51-56E3-48BA-9637-CFBA5CDF4F75}">
      <dgm:prSet/>
      <dgm:spPr/>
      <dgm:t>
        <a:bodyPr/>
        <a:lstStyle/>
        <a:p>
          <a:endParaRPr lang="en-US" sz="1800"/>
        </a:p>
      </dgm:t>
    </dgm:pt>
    <dgm:pt modelId="{5242E850-79E2-4CE8-BCD1-34B6E1275CF9}" type="sibTrans" cxnId="{D462EA51-56E3-48BA-9637-CFBA5CDF4F75}">
      <dgm:prSet/>
      <dgm:spPr/>
      <dgm:t>
        <a:bodyPr/>
        <a:lstStyle/>
        <a:p>
          <a:endParaRPr lang="en-US" sz="1800"/>
        </a:p>
      </dgm:t>
    </dgm:pt>
    <dgm:pt modelId="{99965F73-5387-4E7D-9204-E97604DDA398}">
      <dgm:prSet phldrT="[Text]" custT="1"/>
      <dgm:spPr/>
      <dgm:t>
        <a:bodyPr/>
        <a:lstStyle/>
        <a:p>
          <a:r>
            <a:rPr lang="en-US" sz="1800" dirty="0"/>
            <a:t>Work Zone Traffic Impacts</a:t>
          </a:r>
        </a:p>
      </dgm:t>
    </dgm:pt>
    <dgm:pt modelId="{6E03D4CB-426C-4F0E-A634-EC005C1F8E43}" type="parTrans" cxnId="{552154BE-49F3-482A-8D9F-FFEB1DB84110}">
      <dgm:prSet/>
      <dgm:spPr/>
      <dgm:t>
        <a:bodyPr/>
        <a:lstStyle/>
        <a:p>
          <a:endParaRPr lang="en-US" sz="1800"/>
        </a:p>
      </dgm:t>
    </dgm:pt>
    <dgm:pt modelId="{FCF1BEBC-A22B-4EA0-A7CF-06E6A22CAFA3}" type="sibTrans" cxnId="{552154BE-49F3-482A-8D9F-FFEB1DB84110}">
      <dgm:prSet/>
      <dgm:spPr/>
      <dgm:t>
        <a:bodyPr/>
        <a:lstStyle/>
        <a:p>
          <a:endParaRPr lang="en-US" sz="1800"/>
        </a:p>
      </dgm:t>
    </dgm:pt>
    <dgm:pt modelId="{B4CA417F-9AD4-4555-B4D0-4D4D06A2BB2F}">
      <dgm:prSet phldrT="[Text]" custT="1"/>
      <dgm:spPr/>
      <dgm:t>
        <a:bodyPr/>
        <a:lstStyle/>
        <a:p>
          <a:r>
            <a:rPr lang="en-US" sz="1800" dirty="0"/>
            <a:t>Construction Duration</a:t>
          </a:r>
        </a:p>
      </dgm:t>
    </dgm:pt>
    <dgm:pt modelId="{EB06F3A8-754C-4136-B5B8-8A8F82CC9DE5}" type="parTrans" cxnId="{5064D3FC-3A58-4D1B-9999-59835525B7C3}">
      <dgm:prSet/>
      <dgm:spPr/>
      <dgm:t>
        <a:bodyPr/>
        <a:lstStyle/>
        <a:p>
          <a:endParaRPr lang="en-US" sz="1800"/>
        </a:p>
      </dgm:t>
    </dgm:pt>
    <dgm:pt modelId="{DAA83151-1C25-409B-9C98-4F74A77D345F}" type="sibTrans" cxnId="{5064D3FC-3A58-4D1B-9999-59835525B7C3}">
      <dgm:prSet/>
      <dgm:spPr/>
      <dgm:t>
        <a:bodyPr/>
        <a:lstStyle/>
        <a:p>
          <a:endParaRPr lang="en-US" sz="1800"/>
        </a:p>
      </dgm:t>
    </dgm:pt>
    <dgm:pt modelId="{D113E773-3CD9-4CFE-916E-99FE59869198}">
      <dgm:prSet/>
      <dgm:spPr>
        <a:solidFill>
          <a:srgbClr val="146081"/>
        </a:solidFill>
      </dgm:spPr>
      <dgm:t>
        <a:bodyPr/>
        <a:lstStyle/>
        <a:p>
          <a:r>
            <a:rPr lang="en-US" dirty="0">
              <a:solidFill>
                <a:schemeClr val="bg1"/>
              </a:solidFill>
            </a:rPr>
            <a:t>Implement SWZ Strategy</a:t>
          </a:r>
        </a:p>
      </dgm:t>
    </dgm:pt>
    <dgm:pt modelId="{F9311798-0F5B-4A67-9AFE-63FD2A05DDA1}" type="parTrans" cxnId="{305D8D9B-471E-4636-8656-9C09CE169EA5}">
      <dgm:prSet/>
      <dgm:spPr/>
      <dgm:t>
        <a:bodyPr/>
        <a:lstStyle/>
        <a:p>
          <a:endParaRPr lang="en-US"/>
        </a:p>
      </dgm:t>
    </dgm:pt>
    <dgm:pt modelId="{42A5A901-FA30-4A48-AA50-4C422451E5F6}" type="sibTrans" cxnId="{305D8D9B-471E-4636-8656-9C09CE169EA5}">
      <dgm:prSet/>
      <dgm:spPr/>
      <dgm:t>
        <a:bodyPr/>
        <a:lstStyle/>
        <a:p>
          <a:endParaRPr lang="en-US"/>
        </a:p>
      </dgm:t>
    </dgm:pt>
    <dgm:pt modelId="{D622DD3E-8F4B-4155-8122-06C0F9CC154A}" type="pres">
      <dgm:prSet presAssocID="{3986A15A-332C-4883-941C-1965F3B0538B}" presName="Name0" presStyleCnt="0">
        <dgm:presLayoutVars>
          <dgm:dir/>
          <dgm:resizeHandles val="exact"/>
        </dgm:presLayoutVars>
      </dgm:prSet>
      <dgm:spPr/>
    </dgm:pt>
    <dgm:pt modelId="{B4CC1C48-8E64-498C-AC3E-8FEF5164C445}" type="pres">
      <dgm:prSet presAssocID="{3986A15A-332C-4883-941C-1965F3B0538B}" presName="cycle" presStyleCnt="0"/>
      <dgm:spPr/>
    </dgm:pt>
    <dgm:pt modelId="{16BF5FBD-09C7-4FE6-849E-027C7D42AD74}" type="pres">
      <dgm:prSet presAssocID="{D113E773-3CD9-4CFE-916E-99FE59869198}" presName="nodeFirstNode" presStyleLbl="node1" presStyleIdx="0" presStyleCnt="6">
        <dgm:presLayoutVars>
          <dgm:bulletEnabled val="1"/>
        </dgm:presLayoutVars>
      </dgm:prSet>
      <dgm:spPr/>
    </dgm:pt>
    <dgm:pt modelId="{FC13AB5C-63F2-4F9D-9A6B-AC2DC7D42BF6}" type="pres">
      <dgm:prSet presAssocID="{42A5A901-FA30-4A48-AA50-4C422451E5F6}" presName="sibTransFirstNode" presStyleLbl="bgShp" presStyleIdx="0" presStyleCnt="1"/>
      <dgm:spPr/>
    </dgm:pt>
    <dgm:pt modelId="{E74D68F9-78A4-472E-AEF1-E496011CE2CC}" type="pres">
      <dgm:prSet presAssocID="{6A7F81DC-687D-45CD-9CFD-EC0138AE57A6}" presName="nodeFollowingNodes" presStyleLbl="node1" presStyleIdx="1" presStyleCnt="6">
        <dgm:presLayoutVars>
          <dgm:bulletEnabled val="1"/>
        </dgm:presLayoutVars>
      </dgm:prSet>
      <dgm:spPr/>
    </dgm:pt>
    <dgm:pt modelId="{828EF8D1-92AF-4B1D-A641-BA7EC66FEB2D}" type="pres">
      <dgm:prSet presAssocID="{1219E188-E4A8-4C50-A8E9-A7AB1C4D60EF}" presName="nodeFollowingNodes" presStyleLbl="node1" presStyleIdx="2" presStyleCnt="6" custRadScaleRad="98707" custRadScaleInc="-14195">
        <dgm:presLayoutVars>
          <dgm:bulletEnabled val="1"/>
        </dgm:presLayoutVars>
      </dgm:prSet>
      <dgm:spPr/>
    </dgm:pt>
    <dgm:pt modelId="{118190E4-26C8-4748-8A0B-80E61E53E0F3}" type="pres">
      <dgm:prSet presAssocID="{9D0DBAC2-5829-4C39-9A40-4C1C8942FC4E}" presName="nodeFollowingNodes" presStyleLbl="node1" presStyleIdx="3" presStyleCnt="6">
        <dgm:presLayoutVars>
          <dgm:bulletEnabled val="1"/>
        </dgm:presLayoutVars>
      </dgm:prSet>
      <dgm:spPr/>
    </dgm:pt>
    <dgm:pt modelId="{2A5CD681-62B7-4861-B26B-6C694F8C112C}" type="pres">
      <dgm:prSet presAssocID="{99965F73-5387-4E7D-9204-E97604DDA398}" presName="nodeFollowingNodes" presStyleLbl="node1" presStyleIdx="4" presStyleCnt="6" custRadScaleRad="91755" custRadScaleInc="18077">
        <dgm:presLayoutVars>
          <dgm:bulletEnabled val="1"/>
        </dgm:presLayoutVars>
      </dgm:prSet>
      <dgm:spPr/>
    </dgm:pt>
    <dgm:pt modelId="{6BC6B4E7-9EB4-4FF3-B299-C4BC5D8F58BC}" type="pres">
      <dgm:prSet presAssocID="{B4CA417F-9AD4-4555-B4D0-4D4D06A2BB2F}" presName="nodeFollowingNodes" presStyleLbl="node1" presStyleIdx="5" presStyleCnt="6">
        <dgm:presLayoutVars>
          <dgm:bulletEnabled val="1"/>
        </dgm:presLayoutVars>
      </dgm:prSet>
      <dgm:spPr/>
    </dgm:pt>
  </dgm:ptLst>
  <dgm:cxnLst>
    <dgm:cxn modelId="{32570409-9280-4158-9BD2-4655B46C564A}" type="presOf" srcId="{9D0DBAC2-5829-4C39-9A40-4C1C8942FC4E}" destId="{118190E4-26C8-4748-8A0B-80E61E53E0F3}" srcOrd="0" destOrd="0" presId="urn:microsoft.com/office/officeart/2005/8/layout/cycle3"/>
    <dgm:cxn modelId="{81F1F117-D651-43F8-A201-BEA189FF2506}" type="presOf" srcId="{B4CA417F-9AD4-4555-B4D0-4D4D06A2BB2F}" destId="{6BC6B4E7-9EB4-4FF3-B299-C4BC5D8F58BC}" srcOrd="0" destOrd="0" presId="urn:microsoft.com/office/officeart/2005/8/layout/cycle3"/>
    <dgm:cxn modelId="{C2EA875C-D678-4FD8-98D4-C79FE88C7F35}" srcId="{3986A15A-332C-4883-941C-1965F3B0538B}" destId="{1219E188-E4A8-4C50-A8E9-A7AB1C4D60EF}" srcOrd="2" destOrd="0" parTransId="{546D5819-1976-41DE-BBD1-117AEFE03BA1}" sibTransId="{E6E6370F-9949-4B0B-BD5D-D33794F08501}"/>
    <dgm:cxn modelId="{A42B6F60-63D1-4FDF-BA0C-7C5E632419D8}" type="presOf" srcId="{42A5A901-FA30-4A48-AA50-4C422451E5F6}" destId="{FC13AB5C-63F2-4F9D-9A6B-AC2DC7D42BF6}" srcOrd="0" destOrd="0" presId="urn:microsoft.com/office/officeart/2005/8/layout/cycle3"/>
    <dgm:cxn modelId="{9BBC2361-9B56-4990-B375-CE2DAFFA1D22}" type="presOf" srcId="{1219E188-E4A8-4C50-A8E9-A7AB1C4D60EF}" destId="{828EF8D1-92AF-4B1D-A641-BA7EC66FEB2D}" srcOrd="0" destOrd="0" presId="urn:microsoft.com/office/officeart/2005/8/layout/cycle3"/>
    <dgm:cxn modelId="{51479B46-694F-4585-B295-795B03215829}" type="presOf" srcId="{3986A15A-332C-4883-941C-1965F3B0538B}" destId="{D622DD3E-8F4B-4155-8122-06C0F9CC154A}" srcOrd="0" destOrd="0" presId="urn:microsoft.com/office/officeart/2005/8/layout/cycle3"/>
    <dgm:cxn modelId="{D462EA51-56E3-48BA-9637-CFBA5CDF4F75}" srcId="{3986A15A-332C-4883-941C-1965F3B0538B}" destId="{9D0DBAC2-5829-4C39-9A40-4C1C8942FC4E}" srcOrd="3" destOrd="0" parTransId="{37CD5B6F-D724-4753-A821-D07D1D59F9C8}" sibTransId="{5242E850-79E2-4CE8-BCD1-34B6E1275CF9}"/>
    <dgm:cxn modelId="{3B6D7676-F2A9-4A04-A77B-3A0F5524613A}" type="presOf" srcId="{99965F73-5387-4E7D-9204-E97604DDA398}" destId="{2A5CD681-62B7-4861-B26B-6C694F8C112C}" srcOrd="0" destOrd="0" presId="urn:microsoft.com/office/officeart/2005/8/layout/cycle3"/>
    <dgm:cxn modelId="{1B5B4B5A-06D5-49FD-9866-54ECBE839705}" type="presOf" srcId="{6A7F81DC-687D-45CD-9CFD-EC0138AE57A6}" destId="{E74D68F9-78A4-472E-AEF1-E496011CE2CC}" srcOrd="0" destOrd="0" presId="urn:microsoft.com/office/officeart/2005/8/layout/cycle3"/>
    <dgm:cxn modelId="{305D8D9B-471E-4636-8656-9C09CE169EA5}" srcId="{3986A15A-332C-4883-941C-1965F3B0538B}" destId="{D113E773-3CD9-4CFE-916E-99FE59869198}" srcOrd="0" destOrd="0" parTransId="{F9311798-0F5B-4A67-9AFE-63FD2A05DDA1}" sibTransId="{42A5A901-FA30-4A48-AA50-4C422451E5F6}"/>
    <dgm:cxn modelId="{5D43FDA6-7533-4EE3-A13D-07DF3B1B005D}" type="presOf" srcId="{D113E773-3CD9-4CFE-916E-99FE59869198}" destId="{16BF5FBD-09C7-4FE6-849E-027C7D42AD74}" srcOrd="0" destOrd="0" presId="urn:microsoft.com/office/officeart/2005/8/layout/cycle3"/>
    <dgm:cxn modelId="{552154BE-49F3-482A-8D9F-FFEB1DB84110}" srcId="{3986A15A-332C-4883-941C-1965F3B0538B}" destId="{99965F73-5387-4E7D-9204-E97604DDA398}" srcOrd="4" destOrd="0" parTransId="{6E03D4CB-426C-4F0E-A634-EC005C1F8E43}" sibTransId="{FCF1BEBC-A22B-4EA0-A7CF-06E6A22CAFA3}"/>
    <dgm:cxn modelId="{5064D3FC-3A58-4D1B-9999-59835525B7C3}" srcId="{3986A15A-332C-4883-941C-1965F3B0538B}" destId="{B4CA417F-9AD4-4555-B4D0-4D4D06A2BB2F}" srcOrd="5" destOrd="0" parTransId="{EB06F3A8-754C-4136-B5B8-8A8F82CC9DE5}" sibTransId="{DAA83151-1C25-409B-9C98-4F74A77D345F}"/>
    <dgm:cxn modelId="{E8FB75FD-6375-4B95-9969-9F09AB50C2E5}" srcId="{3986A15A-332C-4883-941C-1965F3B0538B}" destId="{6A7F81DC-687D-45CD-9CFD-EC0138AE57A6}" srcOrd="1" destOrd="0" parTransId="{DC22FB5A-8A10-452D-AF8C-EEB23EEC5821}" sibTransId="{29460442-2FB4-4FB1-A08D-5EA135BA29ED}"/>
    <dgm:cxn modelId="{C540961A-A436-4EB7-AD2B-2D2C7FF2D0C8}" type="presParOf" srcId="{D622DD3E-8F4B-4155-8122-06C0F9CC154A}" destId="{B4CC1C48-8E64-498C-AC3E-8FEF5164C445}" srcOrd="0" destOrd="0" presId="urn:microsoft.com/office/officeart/2005/8/layout/cycle3"/>
    <dgm:cxn modelId="{013D9399-C98C-4F3F-9BAD-208CF7781880}" type="presParOf" srcId="{B4CC1C48-8E64-498C-AC3E-8FEF5164C445}" destId="{16BF5FBD-09C7-4FE6-849E-027C7D42AD74}" srcOrd="0" destOrd="0" presId="urn:microsoft.com/office/officeart/2005/8/layout/cycle3"/>
    <dgm:cxn modelId="{E3931536-159B-4A82-9B6B-5FDE09C5BA55}" type="presParOf" srcId="{B4CC1C48-8E64-498C-AC3E-8FEF5164C445}" destId="{FC13AB5C-63F2-4F9D-9A6B-AC2DC7D42BF6}" srcOrd="1" destOrd="0" presId="urn:microsoft.com/office/officeart/2005/8/layout/cycle3"/>
    <dgm:cxn modelId="{FE0A1D0A-2443-416E-A81F-ED836702CE9E}" type="presParOf" srcId="{B4CC1C48-8E64-498C-AC3E-8FEF5164C445}" destId="{E74D68F9-78A4-472E-AEF1-E496011CE2CC}" srcOrd="2" destOrd="0" presId="urn:microsoft.com/office/officeart/2005/8/layout/cycle3"/>
    <dgm:cxn modelId="{FC164A69-795A-40C1-AE81-776ED30FE183}" type="presParOf" srcId="{B4CC1C48-8E64-498C-AC3E-8FEF5164C445}" destId="{828EF8D1-92AF-4B1D-A641-BA7EC66FEB2D}" srcOrd="3" destOrd="0" presId="urn:microsoft.com/office/officeart/2005/8/layout/cycle3"/>
    <dgm:cxn modelId="{843EC991-2F2E-4B51-8152-1CD1D00162DB}" type="presParOf" srcId="{B4CC1C48-8E64-498C-AC3E-8FEF5164C445}" destId="{118190E4-26C8-4748-8A0B-80E61E53E0F3}" srcOrd="4" destOrd="0" presId="urn:microsoft.com/office/officeart/2005/8/layout/cycle3"/>
    <dgm:cxn modelId="{B4EDB4EF-8447-405B-AD4A-D7ACFD39196A}" type="presParOf" srcId="{B4CC1C48-8E64-498C-AC3E-8FEF5164C445}" destId="{2A5CD681-62B7-4861-B26B-6C694F8C112C}" srcOrd="5" destOrd="0" presId="urn:microsoft.com/office/officeart/2005/8/layout/cycle3"/>
    <dgm:cxn modelId="{41689116-66D3-478F-B4A3-EBDEC51F7914}" type="presParOf" srcId="{B4CC1C48-8E64-498C-AC3E-8FEF5164C445}" destId="{6BC6B4E7-9EB4-4FF3-B299-C4BC5D8F58BC}"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49C895-9051-49EC-9347-0E456B98C7CE}"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346233AF-7FE5-421B-B1D0-630451420F63}">
      <dgm:prSet phldrT="[Text]" custT="1"/>
      <dgm:spPr/>
      <dgm:t>
        <a:bodyPr/>
        <a:lstStyle/>
        <a:p>
          <a:r>
            <a:rPr lang="en-US" sz="2800" dirty="0"/>
            <a:t>SWZ Priority, Assessment, Strategy Selection</a:t>
          </a:r>
        </a:p>
      </dgm:t>
    </dgm:pt>
    <dgm:pt modelId="{B483AAEA-839C-4330-BC30-9D55B2E1FD05}" type="parTrans" cxnId="{E062F27C-5173-4B17-B8A9-ACDD7F6D9F3E}">
      <dgm:prSet/>
      <dgm:spPr/>
      <dgm:t>
        <a:bodyPr/>
        <a:lstStyle/>
        <a:p>
          <a:endParaRPr lang="en-US" sz="2000"/>
        </a:p>
      </dgm:t>
    </dgm:pt>
    <dgm:pt modelId="{6678C3DE-3FDC-40BA-AD86-8091BF905E96}" type="sibTrans" cxnId="{E062F27C-5173-4B17-B8A9-ACDD7F6D9F3E}">
      <dgm:prSet custT="1"/>
      <dgm:spPr/>
      <dgm:t>
        <a:bodyPr/>
        <a:lstStyle/>
        <a:p>
          <a:endParaRPr lang="en-US" sz="2400" dirty="0"/>
        </a:p>
      </dgm:t>
    </dgm:pt>
    <dgm:pt modelId="{24C87D31-66C5-43BD-9A09-15F760027901}">
      <dgm:prSet phldrT="[Text]" custT="1"/>
      <dgm:spPr/>
      <dgm:t>
        <a:bodyPr/>
        <a:lstStyle/>
        <a:p>
          <a:r>
            <a:rPr lang="en-US" sz="2800" dirty="0"/>
            <a:t>Systems Engineering and Design</a:t>
          </a:r>
        </a:p>
      </dgm:t>
    </dgm:pt>
    <dgm:pt modelId="{DB7A5280-6FF5-4D0D-91DF-872ED780DBAF}" type="parTrans" cxnId="{2FA68F06-57AD-4CB2-BAF8-CD18F6C5A76B}">
      <dgm:prSet/>
      <dgm:spPr/>
      <dgm:t>
        <a:bodyPr/>
        <a:lstStyle/>
        <a:p>
          <a:endParaRPr lang="en-US" sz="2000"/>
        </a:p>
      </dgm:t>
    </dgm:pt>
    <dgm:pt modelId="{51CAFD5B-42D8-47E1-900D-0C3853904891}" type="sibTrans" cxnId="{2FA68F06-57AD-4CB2-BAF8-CD18F6C5A76B}">
      <dgm:prSet custT="1"/>
      <dgm:spPr/>
      <dgm:t>
        <a:bodyPr/>
        <a:lstStyle/>
        <a:p>
          <a:endParaRPr lang="en-US" sz="2400" dirty="0"/>
        </a:p>
      </dgm:t>
    </dgm:pt>
    <dgm:pt modelId="{CB649CAF-EBDE-4E91-94E5-BEDCD1FDD481}">
      <dgm:prSet phldrT="[Text]" custT="1"/>
      <dgm:spPr/>
      <dgm:t>
        <a:bodyPr/>
        <a:lstStyle/>
        <a:p>
          <a:r>
            <a:rPr lang="en-US" sz="2800" dirty="0"/>
            <a:t>Implement SWZ</a:t>
          </a:r>
        </a:p>
      </dgm:t>
    </dgm:pt>
    <dgm:pt modelId="{311D0CCC-19D8-4E29-AA40-E9C8D9D816FB}" type="parTrans" cxnId="{26D1322A-4C41-4C38-A5EB-60017278DE0D}">
      <dgm:prSet/>
      <dgm:spPr/>
      <dgm:t>
        <a:bodyPr/>
        <a:lstStyle/>
        <a:p>
          <a:endParaRPr lang="en-US" sz="2000"/>
        </a:p>
      </dgm:t>
    </dgm:pt>
    <dgm:pt modelId="{6D3B2D13-61B4-4272-9AA6-9863A3065CF9}" type="sibTrans" cxnId="{26D1322A-4C41-4C38-A5EB-60017278DE0D}">
      <dgm:prSet custT="1"/>
      <dgm:spPr/>
      <dgm:t>
        <a:bodyPr/>
        <a:lstStyle/>
        <a:p>
          <a:endParaRPr lang="en-US" sz="2400" dirty="0"/>
        </a:p>
      </dgm:t>
    </dgm:pt>
    <dgm:pt modelId="{132DED6D-C45D-406C-A6B5-EA1DEAB6162B}">
      <dgm:prSet custT="1"/>
      <dgm:spPr/>
      <dgm:t>
        <a:bodyPr/>
        <a:lstStyle/>
        <a:p>
          <a:r>
            <a:rPr lang="en-US" sz="2800" dirty="0"/>
            <a:t>Public Information Plan</a:t>
          </a:r>
        </a:p>
      </dgm:t>
    </dgm:pt>
    <dgm:pt modelId="{E064865C-E83C-4A99-88EC-03C43CA863BD}" type="parTrans" cxnId="{C08AD16E-CAEB-4753-BA32-89C57A418F2C}">
      <dgm:prSet/>
      <dgm:spPr/>
      <dgm:t>
        <a:bodyPr/>
        <a:lstStyle/>
        <a:p>
          <a:endParaRPr lang="en-US" sz="2000"/>
        </a:p>
      </dgm:t>
    </dgm:pt>
    <dgm:pt modelId="{6B932522-17A6-450C-A63D-A20800240D3F}" type="sibTrans" cxnId="{C08AD16E-CAEB-4753-BA32-89C57A418F2C}">
      <dgm:prSet custT="1"/>
      <dgm:spPr/>
      <dgm:t>
        <a:bodyPr/>
        <a:lstStyle/>
        <a:p>
          <a:endParaRPr lang="en-US" sz="2400" dirty="0"/>
        </a:p>
      </dgm:t>
    </dgm:pt>
    <dgm:pt modelId="{633450C2-3BED-4D19-BC2A-C8280C98FC74}">
      <dgm:prSet custT="1"/>
      <dgm:spPr/>
      <dgm:t>
        <a:bodyPr/>
        <a:lstStyle/>
        <a:p>
          <a:r>
            <a:rPr lang="en-US" sz="2800" dirty="0"/>
            <a:t>Project Outcome Analysis</a:t>
          </a:r>
        </a:p>
      </dgm:t>
    </dgm:pt>
    <dgm:pt modelId="{51D43871-7C09-4966-8177-1CE6FB1AC212}" type="parTrans" cxnId="{2738D13E-1F5A-432A-9E50-5C133792C6FF}">
      <dgm:prSet/>
      <dgm:spPr/>
      <dgm:t>
        <a:bodyPr/>
        <a:lstStyle/>
        <a:p>
          <a:endParaRPr lang="en-US" sz="2000"/>
        </a:p>
      </dgm:t>
    </dgm:pt>
    <dgm:pt modelId="{A664203F-D028-43D9-9420-051EF9B43D32}" type="sibTrans" cxnId="{2738D13E-1F5A-432A-9E50-5C133792C6FF}">
      <dgm:prSet/>
      <dgm:spPr/>
      <dgm:t>
        <a:bodyPr/>
        <a:lstStyle/>
        <a:p>
          <a:endParaRPr lang="en-US" sz="2000"/>
        </a:p>
      </dgm:t>
    </dgm:pt>
    <dgm:pt modelId="{CCCBDAAD-6ED4-42DA-BF88-509682D1AEAA}" type="pres">
      <dgm:prSet presAssocID="{0C49C895-9051-49EC-9347-0E456B98C7CE}" presName="outerComposite" presStyleCnt="0">
        <dgm:presLayoutVars>
          <dgm:chMax val="5"/>
          <dgm:dir/>
          <dgm:resizeHandles val="exact"/>
        </dgm:presLayoutVars>
      </dgm:prSet>
      <dgm:spPr/>
    </dgm:pt>
    <dgm:pt modelId="{1BB7FCB7-0030-4892-A919-1BCFFC261B44}" type="pres">
      <dgm:prSet presAssocID="{0C49C895-9051-49EC-9347-0E456B98C7CE}" presName="dummyMaxCanvas" presStyleCnt="0">
        <dgm:presLayoutVars/>
      </dgm:prSet>
      <dgm:spPr/>
    </dgm:pt>
    <dgm:pt modelId="{4A3A7218-FC73-4BA1-9A67-D1B7D8D38D7C}" type="pres">
      <dgm:prSet presAssocID="{0C49C895-9051-49EC-9347-0E456B98C7CE}" presName="FiveNodes_1" presStyleLbl="node1" presStyleIdx="0" presStyleCnt="5">
        <dgm:presLayoutVars>
          <dgm:bulletEnabled val="1"/>
        </dgm:presLayoutVars>
      </dgm:prSet>
      <dgm:spPr/>
    </dgm:pt>
    <dgm:pt modelId="{816CBFC7-746A-4A9E-950B-CBBD322850E0}" type="pres">
      <dgm:prSet presAssocID="{0C49C895-9051-49EC-9347-0E456B98C7CE}" presName="FiveNodes_2" presStyleLbl="node1" presStyleIdx="1" presStyleCnt="5">
        <dgm:presLayoutVars>
          <dgm:bulletEnabled val="1"/>
        </dgm:presLayoutVars>
      </dgm:prSet>
      <dgm:spPr/>
    </dgm:pt>
    <dgm:pt modelId="{3722B890-2A2C-4D2D-9D78-C50FCC20FE1B}" type="pres">
      <dgm:prSet presAssocID="{0C49C895-9051-49EC-9347-0E456B98C7CE}" presName="FiveNodes_3" presStyleLbl="node1" presStyleIdx="2" presStyleCnt="5">
        <dgm:presLayoutVars>
          <dgm:bulletEnabled val="1"/>
        </dgm:presLayoutVars>
      </dgm:prSet>
      <dgm:spPr/>
    </dgm:pt>
    <dgm:pt modelId="{97BB0CE1-1603-4CAD-BAB7-6AEA48ED047D}" type="pres">
      <dgm:prSet presAssocID="{0C49C895-9051-49EC-9347-0E456B98C7CE}" presName="FiveNodes_4" presStyleLbl="node1" presStyleIdx="3" presStyleCnt="5">
        <dgm:presLayoutVars>
          <dgm:bulletEnabled val="1"/>
        </dgm:presLayoutVars>
      </dgm:prSet>
      <dgm:spPr/>
    </dgm:pt>
    <dgm:pt modelId="{010A368A-46D1-4F61-99B2-9C3CD3D7A0C8}" type="pres">
      <dgm:prSet presAssocID="{0C49C895-9051-49EC-9347-0E456B98C7CE}" presName="FiveNodes_5" presStyleLbl="node1" presStyleIdx="4" presStyleCnt="5">
        <dgm:presLayoutVars>
          <dgm:bulletEnabled val="1"/>
        </dgm:presLayoutVars>
      </dgm:prSet>
      <dgm:spPr/>
    </dgm:pt>
    <dgm:pt modelId="{36465EF0-2DEE-4046-B07A-CD75BE729C3D}" type="pres">
      <dgm:prSet presAssocID="{0C49C895-9051-49EC-9347-0E456B98C7CE}" presName="FiveConn_1-2" presStyleLbl="fgAccFollowNode1" presStyleIdx="0" presStyleCnt="4">
        <dgm:presLayoutVars>
          <dgm:bulletEnabled val="1"/>
        </dgm:presLayoutVars>
      </dgm:prSet>
      <dgm:spPr/>
    </dgm:pt>
    <dgm:pt modelId="{47497ABC-7FD6-4256-A9FB-74946990E027}" type="pres">
      <dgm:prSet presAssocID="{0C49C895-9051-49EC-9347-0E456B98C7CE}" presName="FiveConn_2-3" presStyleLbl="fgAccFollowNode1" presStyleIdx="1" presStyleCnt="4">
        <dgm:presLayoutVars>
          <dgm:bulletEnabled val="1"/>
        </dgm:presLayoutVars>
      </dgm:prSet>
      <dgm:spPr/>
    </dgm:pt>
    <dgm:pt modelId="{A85EAA39-D5CE-46DA-8B5E-6398FE15DE72}" type="pres">
      <dgm:prSet presAssocID="{0C49C895-9051-49EC-9347-0E456B98C7CE}" presName="FiveConn_3-4" presStyleLbl="fgAccFollowNode1" presStyleIdx="2" presStyleCnt="4">
        <dgm:presLayoutVars>
          <dgm:bulletEnabled val="1"/>
        </dgm:presLayoutVars>
      </dgm:prSet>
      <dgm:spPr/>
    </dgm:pt>
    <dgm:pt modelId="{41BA3EBF-C81E-4D2A-BB23-40B53BE0343B}" type="pres">
      <dgm:prSet presAssocID="{0C49C895-9051-49EC-9347-0E456B98C7CE}" presName="FiveConn_4-5" presStyleLbl="fgAccFollowNode1" presStyleIdx="3" presStyleCnt="4">
        <dgm:presLayoutVars>
          <dgm:bulletEnabled val="1"/>
        </dgm:presLayoutVars>
      </dgm:prSet>
      <dgm:spPr/>
    </dgm:pt>
    <dgm:pt modelId="{B5BBFB3A-D677-49B4-82AB-F5F11E5A6BBE}" type="pres">
      <dgm:prSet presAssocID="{0C49C895-9051-49EC-9347-0E456B98C7CE}" presName="FiveNodes_1_text" presStyleLbl="node1" presStyleIdx="4" presStyleCnt="5">
        <dgm:presLayoutVars>
          <dgm:bulletEnabled val="1"/>
        </dgm:presLayoutVars>
      </dgm:prSet>
      <dgm:spPr/>
    </dgm:pt>
    <dgm:pt modelId="{638F5EFA-FC54-4226-85E5-22C4B3F61B93}" type="pres">
      <dgm:prSet presAssocID="{0C49C895-9051-49EC-9347-0E456B98C7CE}" presName="FiveNodes_2_text" presStyleLbl="node1" presStyleIdx="4" presStyleCnt="5">
        <dgm:presLayoutVars>
          <dgm:bulletEnabled val="1"/>
        </dgm:presLayoutVars>
      </dgm:prSet>
      <dgm:spPr/>
    </dgm:pt>
    <dgm:pt modelId="{289AFCF9-3420-4D8C-ADDA-1927DE667EAD}" type="pres">
      <dgm:prSet presAssocID="{0C49C895-9051-49EC-9347-0E456B98C7CE}" presName="FiveNodes_3_text" presStyleLbl="node1" presStyleIdx="4" presStyleCnt="5">
        <dgm:presLayoutVars>
          <dgm:bulletEnabled val="1"/>
        </dgm:presLayoutVars>
      </dgm:prSet>
      <dgm:spPr/>
    </dgm:pt>
    <dgm:pt modelId="{BCF41845-FD75-4536-93C3-97CC56611D7A}" type="pres">
      <dgm:prSet presAssocID="{0C49C895-9051-49EC-9347-0E456B98C7CE}" presName="FiveNodes_4_text" presStyleLbl="node1" presStyleIdx="4" presStyleCnt="5">
        <dgm:presLayoutVars>
          <dgm:bulletEnabled val="1"/>
        </dgm:presLayoutVars>
      </dgm:prSet>
      <dgm:spPr/>
    </dgm:pt>
    <dgm:pt modelId="{FC49E5B6-690D-4059-8A08-713E805E7DBC}" type="pres">
      <dgm:prSet presAssocID="{0C49C895-9051-49EC-9347-0E456B98C7CE}" presName="FiveNodes_5_text" presStyleLbl="node1" presStyleIdx="4" presStyleCnt="5">
        <dgm:presLayoutVars>
          <dgm:bulletEnabled val="1"/>
        </dgm:presLayoutVars>
      </dgm:prSet>
      <dgm:spPr/>
    </dgm:pt>
  </dgm:ptLst>
  <dgm:cxnLst>
    <dgm:cxn modelId="{262F9B02-87B9-420B-A42B-9C1C36B3401A}" type="presOf" srcId="{6D3B2D13-61B4-4272-9AA6-9863A3065CF9}" destId="{A85EAA39-D5CE-46DA-8B5E-6398FE15DE72}" srcOrd="0" destOrd="0" presId="urn:microsoft.com/office/officeart/2005/8/layout/vProcess5"/>
    <dgm:cxn modelId="{C891D503-85FA-4CD1-A7FF-1C9CB5359192}" type="presOf" srcId="{24C87D31-66C5-43BD-9A09-15F760027901}" destId="{816CBFC7-746A-4A9E-950B-CBBD322850E0}" srcOrd="0" destOrd="0" presId="urn:microsoft.com/office/officeart/2005/8/layout/vProcess5"/>
    <dgm:cxn modelId="{2FA68F06-57AD-4CB2-BAF8-CD18F6C5A76B}" srcId="{0C49C895-9051-49EC-9347-0E456B98C7CE}" destId="{24C87D31-66C5-43BD-9A09-15F760027901}" srcOrd="1" destOrd="0" parTransId="{DB7A5280-6FF5-4D0D-91DF-872ED780DBAF}" sibTransId="{51CAFD5B-42D8-47E1-900D-0C3853904891}"/>
    <dgm:cxn modelId="{83E7490C-739C-4B77-85DD-6A6E09F4152A}" type="presOf" srcId="{633450C2-3BED-4D19-BC2A-C8280C98FC74}" destId="{010A368A-46D1-4F61-99B2-9C3CD3D7A0C8}" srcOrd="0" destOrd="0" presId="urn:microsoft.com/office/officeart/2005/8/layout/vProcess5"/>
    <dgm:cxn modelId="{E5CCF119-CFFD-47CF-BA4C-70FF678B0DAF}" type="presOf" srcId="{633450C2-3BED-4D19-BC2A-C8280C98FC74}" destId="{FC49E5B6-690D-4059-8A08-713E805E7DBC}" srcOrd="1" destOrd="0" presId="urn:microsoft.com/office/officeart/2005/8/layout/vProcess5"/>
    <dgm:cxn modelId="{53E29C1E-0BC7-4370-98A4-A9068EFD7E9F}" type="presOf" srcId="{CB649CAF-EBDE-4E91-94E5-BEDCD1FDD481}" destId="{3722B890-2A2C-4D2D-9D78-C50FCC20FE1B}" srcOrd="0" destOrd="0" presId="urn:microsoft.com/office/officeart/2005/8/layout/vProcess5"/>
    <dgm:cxn modelId="{26D1322A-4C41-4C38-A5EB-60017278DE0D}" srcId="{0C49C895-9051-49EC-9347-0E456B98C7CE}" destId="{CB649CAF-EBDE-4E91-94E5-BEDCD1FDD481}" srcOrd="2" destOrd="0" parTransId="{311D0CCC-19D8-4E29-AA40-E9C8D9D816FB}" sibTransId="{6D3B2D13-61B4-4272-9AA6-9863A3065CF9}"/>
    <dgm:cxn modelId="{2678EC38-83B6-4531-A2C8-F0177B433A3A}" type="presOf" srcId="{6678C3DE-3FDC-40BA-AD86-8091BF905E96}" destId="{36465EF0-2DEE-4046-B07A-CD75BE729C3D}" srcOrd="0" destOrd="0" presId="urn:microsoft.com/office/officeart/2005/8/layout/vProcess5"/>
    <dgm:cxn modelId="{2738D13E-1F5A-432A-9E50-5C133792C6FF}" srcId="{0C49C895-9051-49EC-9347-0E456B98C7CE}" destId="{633450C2-3BED-4D19-BC2A-C8280C98FC74}" srcOrd="4" destOrd="0" parTransId="{51D43871-7C09-4966-8177-1CE6FB1AC212}" sibTransId="{A664203F-D028-43D9-9420-051EF9B43D32}"/>
    <dgm:cxn modelId="{23E0EF6A-AE2E-4FE4-8096-C652E0FCE161}" type="presOf" srcId="{0C49C895-9051-49EC-9347-0E456B98C7CE}" destId="{CCCBDAAD-6ED4-42DA-BF88-509682D1AEAA}" srcOrd="0" destOrd="0" presId="urn:microsoft.com/office/officeart/2005/8/layout/vProcess5"/>
    <dgm:cxn modelId="{C08AD16E-CAEB-4753-BA32-89C57A418F2C}" srcId="{0C49C895-9051-49EC-9347-0E456B98C7CE}" destId="{132DED6D-C45D-406C-A6B5-EA1DEAB6162B}" srcOrd="3" destOrd="0" parTransId="{E064865C-E83C-4A99-88EC-03C43CA863BD}" sibTransId="{6B932522-17A6-450C-A63D-A20800240D3F}"/>
    <dgm:cxn modelId="{95654650-8BE5-4698-9C84-944EC9983645}" type="presOf" srcId="{51CAFD5B-42D8-47E1-900D-0C3853904891}" destId="{47497ABC-7FD6-4256-A9FB-74946990E027}" srcOrd="0" destOrd="0" presId="urn:microsoft.com/office/officeart/2005/8/layout/vProcess5"/>
    <dgm:cxn modelId="{E062F27C-5173-4B17-B8A9-ACDD7F6D9F3E}" srcId="{0C49C895-9051-49EC-9347-0E456B98C7CE}" destId="{346233AF-7FE5-421B-B1D0-630451420F63}" srcOrd="0" destOrd="0" parTransId="{B483AAEA-839C-4330-BC30-9D55B2E1FD05}" sibTransId="{6678C3DE-3FDC-40BA-AD86-8091BF905E96}"/>
    <dgm:cxn modelId="{51D4BC91-3E22-4556-9EDE-D4DFDBA46418}" type="presOf" srcId="{132DED6D-C45D-406C-A6B5-EA1DEAB6162B}" destId="{97BB0CE1-1603-4CAD-BAB7-6AEA48ED047D}" srcOrd="0" destOrd="0" presId="urn:microsoft.com/office/officeart/2005/8/layout/vProcess5"/>
    <dgm:cxn modelId="{21D44DAA-AFB1-4F87-9495-948A7B4B00B6}" type="presOf" srcId="{CB649CAF-EBDE-4E91-94E5-BEDCD1FDD481}" destId="{289AFCF9-3420-4D8C-ADDA-1927DE667EAD}" srcOrd="1" destOrd="0" presId="urn:microsoft.com/office/officeart/2005/8/layout/vProcess5"/>
    <dgm:cxn modelId="{4EF3A5AA-5B39-4D0B-A88C-1A3DFCC549C4}" type="presOf" srcId="{132DED6D-C45D-406C-A6B5-EA1DEAB6162B}" destId="{BCF41845-FD75-4536-93C3-97CC56611D7A}" srcOrd="1" destOrd="0" presId="urn:microsoft.com/office/officeart/2005/8/layout/vProcess5"/>
    <dgm:cxn modelId="{248B6DC8-BA69-4DBF-A40F-A049FA709BD1}" type="presOf" srcId="{24C87D31-66C5-43BD-9A09-15F760027901}" destId="{638F5EFA-FC54-4226-85E5-22C4B3F61B93}" srcOrd="1" destOrd="0" presId="urn:microsoft.com/office/officeart/2005/8/layout/vProcess5"/>
    <dgm:cxn modelId="{56D53DCA-8A0A-46A6-ADCF-178611E34558}" type="presOf" srcId="{6B932522-17A6-450C-A63D-A20800240D3F}" destId="{41BA3EBF-C81E-4D2A-BB23-40B53BE0343B}" srcOrd="0" destOrd="0" presId="urn:microsoft.com/office/officeart/2005/8/layout/vProcess5"/>
    <dgm:cxn modelId="{E342EED2-7F8C-4C36-92D0-D10F1F857203}" type="presOf" srcId="{346233AF-7FE5-421B-B1D0-630451420F63}" destId="{B5BBFB3A-D677-49B4-82AB-F5F11E5A6BBE}" srcOrd="1" destOrd="0" presId="urn:microsoft.com/office/officeart/2005/8/layout/vProcess5"/>
    <dgm:cxn modelId="{E50F32E6-BD5F-4DE9-AB28-16F8D6B7AF29}" type="presOf" srcId="{346233AF-7FE5-421B-B1D0-630451420F63}" destId="{4A3A7218-FC73-4BA1-9A67-D1B7D8D38D7C}" srcOrd="0" destOrd="0" presId="urn:microsoft.com/office/officeart/2005/8/layout/vProcess5"/>
    <dgm:cxn modelId="{CD2B190E-BD90-43E7-B1BE-AE71DF23C444}" type="presParOf" srcId="{CCCBDAAD-6ED4-42DA-BF88-509682D1AEAA}" destId="{1BB7FCB7-0030-4892-A919-1BCFFC261B44}" srcOrd="0" destOrd="0" presId="urn:microsoft.com/office/officeart/2005/8/layout/vProcess5"/>
    <dgm:cxn modelId="{A3C68AD5-B1B2-40DE-B227-EC3881748A42}" type="presParOf" srcId="{CCCBDAAD-6ED4-42DA-BF88-509682D1AEAA}" destId="{4A3A7218-FC73-4BA1-9A67-D1B7D8D38D7C}" srcOrd="1" destOrd="0" presId="urn:microsoft.com/office/officeart/2005/8/layout/vProcess5"/>
    <dgm:cxn modelId="{49BCBA57-97A1-4666-8060-AD3E77E72E9F}" type="presParOf" srcId="{CCCBDAAD-6ED4-42DA-BF88-509682D1AEAA}" destId="{816CBFC7-746A-4A9E-950B-CBBD322850E0}" srcOrd="2" destOrd="0" presId="urn:microsoft.com/office/officeart/2005/8/layout/vProcess5"/>
    <dgm:cxn modelId="{C4AB7592-7094-4DD2-8BCF-D29D08A51315}" type="presParOf" srcId="{CCCBDAAD-6ED4-42DA-BF88-509682D1AEAA}" destId="{3722B890-2A2C-4D2D-9D78-C50FCC20FE1B}" srcOrd="3" destOrd="0" presId="urn:microsoft.com/office/officeart/2005/8/layout/vProcess5"/>
    <dgm:cxn modelId="{CBD33437-8251-4943-8737-5BA5A5894FD4}" type="presParOf" srcId="{CCCBDAAD-6ED4-42DA-BF88-509682D1AEAA}" destId="{97BB0CE1-1603-4CAD-BAB7-6AEA48ED047D}" srcOrd="4" destOrd="0" presId="urn:microsoft.com/office/officeart/2005/8/layout/vProcess5"/>
    <dgm:cxn modelId="{68E476A7-5851-48FE-AFA8-D6CDBC241E96}" type="presParOf" srcId="{CCCBDAAD-6ED4-42DA-BF88-509682D1AEAA}" destId="{010A368A-46D1-4F61-99B2-9C3CD3D7A0C8}" srcOrd="5" destOrd="0" presId="urn:microsoft.com/office/officeart/2005/8/layout/vProcess5"/>
    <dgm:cxn modelId="{FA3D2AF4-61C2-49FE-ACA7-58F522BA250A}" type="presParOf" srcId="{CCCBDAAD-6ED4-42DA-BF88-509682D1AEAA}" destId="{36465EF0-2DEE-4046-B07A-CD75BE729C3D}" srcOrd="6" destOrd="0" presId="urn:microsoft.com/office/officeart/2005/8/layout/vProcess5"/>
    <dgm:cxn modelId="{F1368F77-F53A-420C-A00F-8E991E1BD080}" type="presParOf" srcId="{CCCBDAAD-6ED4-42DA-BF88-509682D1AEAA}" destId="{47497ABC-7FD6-4256-A9FB-74946990E027}" srcOrd="7" destOrd="0" presId="urn:microsoft.com/office/officeart/2005/8/layout/vProcess5"/>
    <dgm:cxn modelId="{BBC3DA25-7B7D-4E3F-9B9F-6D5B1DB21433}" type="presParOf" srcId="{CCCBDAAD-6ED4-42DA-BF88-509682D1AEAA}" destId="{A85EAA39-D5CE-46DA-8B5E-6398FE15DE72}" srcOrd="8" destOrd="0" presId="urn:microsoft.com/office/officeart/2005/8/layout/vProcess5"/>
    <dgm:cxn modelId="{0EF6D892-0FF3-47D4-B7E4-E9E009C7AEAF}" type="presParOf" srcId="{CCCBDAAD-6ED4-42DA-BF88-509682D1AEAA}" destId="{41BA3EBF-C81E-4D2A-BB23-40B53BE0343B}" srcOrd="9" destOrd="0" presId="urn:microsoft.com/office/officeart/2005/8/layout/vProcess5"/>
    <dgm:cxn modelId="{6011D2B4-77A5-4CAB-BB2C-676E8C41CE89}" type="presParOf" srcId="{CCCBDAAD-6ED4-42DA-BF88-509682D1AEAA}" destId="{B5BBFB3A-D677-49B4-82AB-F5F11E5A6BBE}" srcOrd="10" destOrd="0" presId="urn:microsoft.com/office/officeart/2005/8/layout/vProcess5"/>
    <dgm:cxn modelId="{A3284393-4B9C-4193-B226-B74EE2E640AC}" type="presParOf" srcId="{CCCBDAAD-6ED4-42DA-BF88-509682D1AEAA}" destId="{638F5EFA-FC54-4226-85E5-22C4B3F61B93}" srcOrd="11" destOrd="0" presId="urn:microsoft.com/office/officeart/2005/8/layout/vProcess5"/>
    <dgm:cxn modelId="{2D0E060A-802D-43E7-A640-CBFBD7BD0BB4}" type="presParOf" srcId="{CCCBDAAD-6ED4-42DA-BF88-509682D1AEAA}" destId="{289AFCF9-3420-4D8C-ADDA-1927DE667EAD}" srcOrd="12" destOrd="0" presId="urn:microsoft.com/office/officeart/2005/8/layout/vProcess5"/>
    <dgm:cxn modelId="{9D9129E3-93B0-4ED5-BE14-47FD4F665090}" type="presParOf" srcId="{CCCBDAAD-6ED4-42DA-BF88-509682D1AEAA}" destId="{BCF41845-FD75-4536-93C3-97CC56611D7A}" srcOrd="13" destOrd="0" presId="urn:microsoft.com/office/officeart/2005/8/layout/vProcess5"/>
    <dgm:cxn modelId="{A94C06A1-27E1-424C-AD52-F64633B8A3AE}" type="presParOf" srcId="{CCCBDAAD-6ED4-42DA-BF88-509682D1AEAA}" destId="{FC49E5B6-690D-4059-8A08-713E805E7DBC}"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C84E40-9CFE-4C6C-B4B4-2E61667F4AE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DF1823B-0C1D-43EB-825E-E599A4A2A3DB}">
      <dgm:prSet phldrT="[Text]"/>
      <dgm:spPr/>
      <dgm:t>
        <a:bodyPr/>
        <a:lstStyle/>
        <a:p>
          <a:r>
            <a:rPr lang="en-US" dirty="0"/>
            <a:t>Include SWZ Systems Engineering in Design Scope of Services</a:t>
          </a:r>
        </a:p>
      </dgm:t>
    </dgm:pt>
    <dgm:pt modelId="{1C38E760-77D5-4B62-8FB5-406DD85640EB}" type="parTrans" cxnId="{B234892A-9FEB-43F4-9B71-3BAE561FBCCD}">
      <dgm:prSet/>
      <dgm:spPr/>
      <dgm:t>
        <a:bodyPr/>
        <a:lstStyle/>
        <a:p>
          <a:endParaRPr lang="en-US"/>
        </a:p>
      </dgm:t>
    </dgm:pt>
    <dgm:pt modelId="{2675BD8B-BB10-4AB7-9DDE-DF9DE9ADF3BB}" type="sibTrans" cxnId="{B234892A-9FEB-43F4-9B71-3BAE561FBCCD}">
      <dgm:prSet/>
      <dgm:spPr/>
      <dgm:t>
        <a:bodyPr/>
        <a:lstStyle/>
        <a:p>
          <a:endParaRPr lang="en-US" dirty="0"/>
        </a:p>
      </dgm:t>
    </dgm:pt>
    <dgm:pt modelId="{099924DA-113D-4B57-9B19-37EC4804831F}">
      <dgm:prSet phldrT="[Text]"/>
      <dgm:spPr/>
      <dgm:t>
        <a:bodyPr/>
        <a:lstStyle/>
        <a:p>
          <a:r>
            <a:rPr lang="en-US" dirty="0"/>
            <a:t>Identify SWZ Stakeholder, Roles, and Responsibilities</a:t>
          </a:r>
        </a:p>
      </dgm:t>
    </dgm:pt>
    <dgm:pt modelId="{821BEE72-ACEF-4FCE-8E8F-0FA7F7063152}" type="parTrans" cxnId="{FD2F866A-3E6C-4CB1-8A54-CA088CE57E9A}">
      <dgm:prSet/>
      <dgm:spPr/>
      <dgm:t>
        <a:bodyPr/>
        <a:lstStyle/>
        <a:p>
          <a:endParaRPr lang="en-US"/>
        </a:p>
      </dgm:t>
    </dgm:pt>
    <dgm:pt modelId="{3F134ED3-111F-45AF-BF14-5EE53846DD17}" type="sibTrans" cxnId="{FD2F866A-3E6C-4CB1-8A54-CA088CE57E9A}">
      <dgm:prSet/>
      <dgm:spPr/>
      <dgm:t>
        <a:bodyPr/>
        <a:lstStyle/>
        <a:p>
          <a:endParaRPr lang="en-US" dirty="0"/>
        </a:p>
      </dgm:t>
    </dgm:pt>
    <dgm:pt modelId="{C12745F1-BEB2-441F-9F9B-D515AF539D81}">
      <dgm:prSet phldrT="[Text]"/>
      <dgm:spPr/>
      <dgm:t>
        <a:bodyPr/>
        <a:lstStyle/>
        <a:p>
          <a:r>
            <a:rPr lang="en-US" dirty="0"/>
            <a:t>Develop Concept of Operations</a:t>
          </a:r>
        </a:p>
        <a:p>
          <a:r>
            <a:rPr lang="en-US" dirty="0"/>
            <a:t>Develop Operational Plan</a:t>
          </a:r>
        </a:p>
      </dgm:t>
    </dgm:pt>
    <dgm:pt modelId="{EBE752E9-C2FC-44FB-8887-A94096BA7489}" type="parTrans" cxnId="{6EC864E1-F531-4175-A6A0-4695227B85DF}">
      <dgm:prSet/>
      <dgm:spPr/>
      <dgm:t>
        <a:bodyPr/>
        <a:lstStyle/>
        <a:p>
          <a:endParaRPr lang="en-US"/>
        </a:p>
      </dgm:t>
    </dgm:pt>
    <dgm:pt modelId="{54C1B514-05FC-4A3C-93EB-6BF7BE621DC9}" type="sibTrans" cxnId="{6EC864E1-F531-4175-A6A0-4695227B85DF}">
      <dgm:prSet/>
      <dgm:spPr/>
      <dgm:t>
        <a:bodyPr/>
        <a:lstStyle/>
        <a:p>
          <a:endParaRPr lang="en-US" dirty="0"/>
        </a:p>
      </dgm:t>
    </dgm:pt>
    <dgm:pt modelId="{B2577C12-F6CA-454D-8785-07B0FF3DDE72}">
      <dgm:prSet/>
      <dgm:spPr/>
      <dgm:t>
        <a:bodyPr/>
        <a:lstStyle/>
        <a:p>
          <a:r>
            <a:rPr lang="en-US" dirty="0"/>
            <a:t>Develop Agreements between Stakeholder, if Needed</a:t>
          </a:r>
        </a:p>
      </dgm:t>
    </dgm:pt>
    <dgm:pt modelId="{BFEFCFA1-84BD-49B0-AF9C-DD26F8B6C896}" type="parTrans" cxnId="{A3AE33CA-A9D4-444F-9E76-6A4442DDB8B2}">
      <dgm:prSet/>
      <dgm:spPr/>
      <dgm:t>
        <a:bodyPr/>
        <a:lstStyle/>
        <a:p>
          <a:endParaRPr lang="en-US"/>
        </a:p>
      </dgm:t>
    </dgm:pt>
    <dgm:pt modelId="{011AFD38-F274-4F28-BA23-E6098919C2D7}" type="sibTrans" cxnId="{A3AE33CA-A9D4-444F-9E76-6A4442DDB8B2}">
      <dgm:prSet/>
      <dgm:spPr/>
      <dgm:t>
        <a:bodyPr/>
        <a:lstStyle/>
        <a:p>
          <a:endParaRPr lang="en-US"/>
        </a:p>
      </dgm:t>
    </dgm:pt>
    <dgm:pt modelId="{C831A96B-EB2A-46F1-8880-0561BDA67562}">
      <dgm:prSet/>
      <dgm:spPr/>
      <dgm:t>
        <a:bodyPr/>
        <a:lstStyle/>
        <a:p>
          <a:r>
            <a:rPr lang="en-US" dirty="0"/>
            <a:t>Assess SWZ Risk and Complexity: Do Developmental Standard Plans Apply?</a:t>
          </a:r>
        </a:p>
      </dgm:t>
    </dgm:pt>
    <dgm:pt modelId="{64867C42-9B46-439B-85D3-AB1465C23B51}" type="parTrans" cxnId="{1C3225E7-2017-47CE-8A22-4B711D0AEA5A}">
      <dgm:prSet/>
      <dgm:spPr/>
      <dgm:t>
        <a:bodyPr/>
        <a:lstStyle/>
        <a:p>
          <a:endParaRPr lang="en-US"/>
        </a:p>
      </dgm:t>
    </dgm:pt>
    <dgm:pt modelId="{0DBE4854-CA3B-4C74-9F50-4E01EE359E9E}" type="sibTrans" cxnId="{1C3225E7-2017-47CE-8A22-4B711D0AEA5A}">
      <dgm:prSet/>
      <dgm:spPr/>
      <dgm:t>
        <a:bodyPr/>
        <a:lstStyle/>
        <a:p>
          <a:endParaRPr lang="en-US" dirty="0"/>
        </a:p>
      </dgm:t>
    </dgm:pt>
    <dgm:pt modelId="{D4571081-DDF4-400B-A919-C7A91DB02104}" type="pres">
      <dgm:prSet presAssocID="{06C84E40-9CFE-4C6C-B4B4-2E61667F4AE9}" presName="outerComposite" presStyleCnt="0">
        <dgm:presLayoutVars>
          <dgm:chMax val="5"/>
          <dgm:dir/>
          <dgm:resizeHandles val="exact"/>
        </dgm:presLayoutVars>
      </dgm:prSet>
      <dgm:spPr/>
    </dgm:pt>
    <dgm:pt modelId="{1B640E00-A9F7-4904-AD42-15CE973660C0}" type="pres">
      <dgm:prSet presAssocID="{06C84E40-9CFE-4C6C-B4B4-2E61667F4AE9}" presName="dummyMaxCanvas" presStyleCnt="0">
        <dgm:presLayoutVars/>
      </dgm:prSet>
      <dgm:spPr/>
    </dgm:pt>
    <dgm:pt modelId="{F5F48C91-F543-4C8E-B0EA-37F5859234A6}" type="pres">
      <dgm:prSet presAssocID="{06C84E40-9CFE-4C6C-B4B4-2E61667F4AE9}" presName="FiveNodes_1" presStyleLbl="node1" presStyleIdx="0" presStyleCnt="5">
        <dgm:presLayoutVars>
          <dgm:bulletEnabled val="1"/>
        </dgm:presLayoutVars>
      </dgm:prSet>
      <dgm:spPr/>
    </dgm:pt>
    <dgm:pt modelId="{D91AB5D1-1290-42FA-B5E9-197E2EECC348}" type="pres">
      <dgm:prSet presAssocID="{06C84E40-9CFE-4C6C-B4B4-2E61667F4AE9}" presName="FiveNodes_2" presStyleLbl="node1" presStyleIdx="1" presStyleCnt="5">
        <dgm:presLayoutVars>
          <dgm:bulletEnabled val="1"/>
        </dgm:presLayoutVars>
      </dgm:prSet>
      <dgm:spPr/>
    </dgm:pt>
    <dgm:pt modelId="{9B3BED89-0253-4018-B13D-774449C638DB}" type="pres">
      <dgm:prSet presAssocID="{06C84E40-9CFE-4C6C-B4B4-2E61667F4AE9}" presName="FiveNodes_3" presStyleLbl="node1" presStyleIdx="2" presStyleCnt="5">
        <dgm:presLayoutVars>
          <dgm:bulletEnabled val="1"/>
        </dgm:presLayoutVars>
      </dgm:prSet>
      <dgm:spPr/>
    </dgm:pt>
    <dgm:pt modelId="{90104138-D6C2-4E8C-9161-4A4F19E35E4D}" type="pres">
      <dgm:prSet presAssocID="{06C84E40-9CFE-4C6C-B4B4-2E61667F4AE9}" presName="FiveNodes_4" presStyleLbl="node1" presStyleIdx="3" presStyleCnt="5">
        <dgm:presLayoutVars>
          <dgm:bulletEnabled val="1"/>
        </dgm:presLayoutVars>
      </dgm:prSet>
      <dgm:spPr/>
    </dgm:pt>
    <dgm:pt modelId="{CE10EB6E-1FA7-4203-BDE0-24B8D0E51660}" type="pres">
      <dgm:prSet presAssocID="{06C84E40-9CFE-4C6C-B4B4-2E61667F4AE9}" presName="FiveNodes_5" presStyleLbl="node1" presStyleIdx="4" presStyleCnt="5">
        <dgm:presLayoutVars>
          <dgm:bulletEnabled val="1"/>
        </dgm:presLayoutVars>
      </dgm:prSet>
      <dgm:spPr/>
    </dgm:pt>
    <dgm:pt modelId="{99757E4B-EECE-4BC7-A453-CC51DF43A442}" type="pres">
      <dgm:prSet presAssocID="{06C84E40-9CFE-4C6C-B4B4-2E61667F4AE9}" presName="FiveConn_1-2" presStyleLbl="fgAccFollowNode1" presStyleIdx="0" presStyleCnt="4">
        <dgm:presLayoutVars>
          <dgm:bulletEnabled val="1"/>
        </dgm:presLayoutVars>
      </dgm:prSet>
      <dgm:spPr/>
    </dgm:pt>
    <dgm:pt modelId="{B5FE6FDC-061C-493C-B276-CFDBEF4C1497}" type="pres">
      <dgm:prSet presAssocID="{06C84E40-9CFE-4C6C-B4B4-2E61667F4AE9}" presName="FiveConn_2-3" presStyleLbl="fgAccFollowNode1" presStyleIdx="1" presStyleCnt="4">
        <dgm:presLayoutVars>
          <dgm:bulletEnabled val="1"/>
        </dgm:presLayoutVars>
      </dgm:prSet>
      <dgm:spPr/>
    </dgm:pt>
    <dgm:pt modelId="{13845A61-7D9A-42FF-8BC8-980D8DC2EAD0}" type="pres">
      <dgm:prSet presAssocID="{06C84E40-9CFE-4C6C-B4B4-2E61667F4AE9}" presName="FiveConn_3-4" presStyleLbl="fgAccFollowNode1" presStyleIdx="2" presStyleCnt="4">
        <dgm:presLayoutVars>
          <dgm:bulletEnabled val="1"/>
        </dgm:presLayoutVars>
      </dgm:prSet>
      <dgm:spPr/>
    </dgm:pt>
    <dgm:pt modelId="{B781AFA2-8BBD-4F5A-8D65-A0EB33E5EE37}" type="pres">
      <dgm:prSet presAssocID="{06C84E40-9CFE-4C6C-B4B4-2E61667F4AE9}" presName="FiveConn_4-5" presStyleLbl="fgAccFollowNode1" presStyleIdx="3" presStyleCnt="4">
        <dgm:presLayoutVars>
          <dgm:bulletEnabled val="1"/>
        </dgm:presLayoutVars>
      </dgm:prSet>
      <dgm:spPr/>
    </dgm:pt>
    <dgm:pt modelId="{FA4B16BE-3B06-4137-9FF8-3FFDDF51FD47}" type="pres">
      <dgm:prSet presAssocID="{06C84E40-9CFE-4C6C-B4B4-2E61667F4AE9}" presName="FiveNodes_1_text" presStyleLbl="node1" presStyleIdx="4" presStyleCnt="5">
        <dgm:presLayoutVars>
          <dgm:bulletEnabled val="1"/>
        </dgm:presLayoutVars>
      </dgm:prSet>
      <dgm:spPr/>
    </dgm:pt>
    <dgm:pt modelId="{3280737D-891C-44BD-99B8-A7D16D33FC35}" type="pres">
      <dgm:prSet presAssocID="{06C84E40-9CFE-4C6C-B4B4-2E61667F4AE9}" presName="FiveNodes_2_text" presStyleLbl="node1" presStyleIdx="4" presStyleCnt="5">
        <dgm:presLayoutVars>
          <dgm:bulletEnabled val="1"/>
        </dgm:presLayoutVars>
      </dgm:prSet>
      <dgm:spPr/>
    </dgm:pt>
    <dgm:pt modelId="{A7600824-58D6-4C93-9C43-F4EF5F206140}" type="pres">
      <dgm:prSet presAssocID="{06C84E40-9CFE-4C6C-B4B4-2E61667F4AE9}" presName="FiveNodes_3_text" presStyleLbl="node1" presStyleIdx="4" presStyleCnt="5">
        <dgm:presLayoutVars>
          <dgm:bulletEnabled val="1"/>
        </dgm:presLayoutVars>
      </dgm:prSet>
      <dgm:spPr/>
    </dgm:pt>
    <dgm:pt modelId="{4DCE1E59-96EB-49F0-AEA1-6D0714B07E5F}" type="pres">
      <dgm:prSet presAssocID="{06C84E40-9CFE-4C6C-B4B4-2E61667F4AE9}" presName="FiveNodes_4_text" presStyleLbl="node1" presStyleIdx="4" presStyleCnt="5">
        <dgm:presLayoutVars>
          <dgm:bulletEnabled val="1"/>
        </dgm:presLayoutVars>
      </dgm:prSet>
      <dgm:spPr/>
    </dgm:pt>
    <dgm:pt modelId="{FAE16FD4-2049-41BD-9A82-1BB7429A89E9}" type="pres">
      <dgm:prSet presAssocID="{06C84E40-9CFE-4C6C-B4B4-2E61667F4AE9}" presName="FiveNodes_5_text" presStyleLbl="node1" presStyleIdx="4" presStyleCnt="5">
        <dgm:presLayoutVars>
          <dgm:bulletEnabled val="1"/>
        </dgm:presLayoutVars>
      </dgm:prSet>
      <dgm:spPr/>
    </dgm:pt>
  </dgm:ptLst>
  <dgm:cxnLst>
    <dgm:cxn modelId="{644FFA1F-9104-4271-B765-77FE14000BF1}" type="presOf" srcId="{C12745F1-BEB2-441F-9F9B-D515AF539D81}" destId="{90104138-D6C2-4E8C-9161-4A4F19E35E4D}" srcOrd="0" destOrd="0" presId="urn:microsoft.com/office/officeart/2005/8/layout/vProcess5"/>
    <dgm:cxn modelId="{B234892A-9FEB-43F4-9B71-3BAE561FBCCD}" srcId="{06C84E40-9CFE-4C6C-B4B4-2E61667F4AE9}" destId="{ADF1823B-0C1D-43EB-825E-E599A4A2A3DB}" srcOrd="0" destOrd="0" parTransId="{1C38E760-77D5-4B62-8FB5-406DD85640EB}" sibTransId="{2675BD8B-BB10-4AB7-9DDE-DF9DE9ADF3BB}"/>
    <dgm:cxn modelId="{8B06BF2B-B826-46C3-B162-190E6D20AE09}" type="presOf" srcId="{06C84E40-9CFE-4C6C-B4B4-2E61667F4AE9}" destId="{D4571081-DDF4-400B-A919-C7A91DB02104}" srcOrd="0" destOrd="0" presId="urn:microsoft.com/office/officeart/2005/8/layout/vProcess5"/>
    <dgm:cxn modelId="{0F4C8B31-A82E-4119-B228-3FBC3D9DDC03}" type="presOf" srcId="{0DBE4854-CA3B-4C74-9F50-4E01EE359E9E}" destId="{13845A61-7D9A-42FF-8BC8-980D8DC2EAD0}" srcOrd="0" destOrd="0" presId="urn:microsoft.com/office/officeart/2005/8/layout/vProcess5"/>
    <dgm:cxn modelId="{63D01A33-A973-4E66-821E-9C23878B0499}" type="presOf" srcId="{099924DA-113D-4B57-9B19-37EC4804831F}" destId="{3280737D-891C-44BD-99B8-A7D16D33FC35}" srcOrd="1" destOrd="0" presId="urn:microsoft.com/office/officeart/2005/8/layout/vProcess5"/>
    <dgm:cxn modelId="{805E9264-2553-4AB2-AFE2-B6132E258926}" type="presOf" srcId="{2675BD8B-BB10-4AB7-9DDE-DF9DE9ADF3BB}" destId="{99757E4B-EECE-4BC7-A453-CC51DF43A442}" srcOrd="0" destOrd="0" presId="urn:microsoft.com/office/officeart/2005/8/layout/vProcess5"/>
    <dgm:cxn modelId="{C37B1046-3E23-4D0F-B6B7-54C0764AD5F1}" type="presOf" srcId="{B2577C12-F6CA-454D-8785-07B0FF3DDE72}" destId="{CE10EB6E-1FA7-4203-BDE0-24B8D0E51660}" srcOrd="0" destOrd="0" presId="urn:microsoft.com/office/officeart/2005/8/layout/vProcess5"/>
    <dgm:cxn modelId="{FD2F866A-3E6C-4CB1-8A54-CA088CE57E9A}" srcId="{06C84E40-9CFE-4C6C-B4B4-2E61667F4AE9}" destId="{099924DA-113D-4B57-9B19-37EC4804831F}" srcOrd="1" destOrd="0" parTransId="{821BEE72-ACEF-4FCE-8E8F-0FA7F7063152}" sibTransId="{3F134ED3-111F-45AF-BF14-5EE53846DD17}"/>
    <dgm:cxn modelId="{8BEE0851-E798-41B2-98D7-5EA4DB180F7E}" type="presOf" srcId="{C831A96B-EB2A-46F1-8880-0561BDA67562}" destId="{9B3BED89-0253-4018-B13D-774449C638DB}" srcOrd="0" destOrd="0" presId="urn:microsoft.com/office/officeart/2005/8/layout/vProcess5"/>
    <dgm:cxn modelId="{0D45915A-C5E2-450B-958E-19B662BA703F}" type="presOf" srcId="{3F134ED3-111F-45AF-BF14-5EE53846DD17}" destId="{B5FE6FDC-061C-493C-B276-CFDBEF4C1497}" srcOrd="0" destOrd="0" presId="urn:microsoft.com/office/officeart/2005/8/layout/vProcess5"/>
    <dgm:cxn modelId="{1D421287-34DA-48EF-BAAB-2564DFE43A3D}" type="presOf" srcId="{C12745F1-BEB2-441F-9F9B-D515AF539D81}" destId="{4DCE1E59-96EB-49F0-AEA1-6D0714B07E5F}" srcOrd="1" destOrd="0" presId="urn:microsoft.com/office/officeart/2005/8/layout/vProcess5"/>
    <dgm:cxn modelId="{A0CFC894-DFCD-4C2C-9BF6-73F4B102E844}" type="presOf" srcId="{ADF1823B-0C1D-43EB-825E-E599A4A2A3DB}" destId="{F5F48C91-F543-4C8E-B0EA-37F5859234A6}" srcOrd="0" destOrd="0" presId="urn:microsoft.com/office/officeart/2005/8/layout/vProcess5"/>
    <dgm:cxn modelId="{4ED5E097-86EC-4243-A3F8-445DB726415D}" type="presOf" srcId="{B2577C12-F6CA-454D-8785-07B0FF3DDE72}" destId="{FAE16FD4-2049-41BD-9A82-1BB7429A89E9}" srcOrd="1" destOrd="0" presId="urn:microsoft.com/office/officeart/2005/8/layout/vProcess5"/>
    <dgm:cxn modelId="{74382E99-32CE-4C21-AE09-90243D17ECBD}" type="presOf" srcId="{099924DA-113D-4B57-9B19-37EC4804831F}" destId="{D91AB5D1-1290-42FA-B5E9-197E2EECC348}" srcOrd="0" destOrd="0" presId="urn:microsoft.com/office/officeart/2005/8/layout/vProcess5"/>
    <dgm:cxn modelId="{364B8BC6-EEA8-4F01-885F-D42B1B927536}" type="presOf" srcId="{ADF1823B-0C1D-43EB-825E-E599A4A2A3DB}" destId="{FA4B16BE-3B06-4137-9FF8-3FFDDF51FD47}" srcOrd="1" destOrd="0" presId="urn:microsoft.com/office/officeart/2005/8/layout/vProcess5"/>
    <dgm:cxn modelId="{A3AE33CA-A9D4-444F-9E76-6A4442DDB8B2}" srcId="{06C84E40-9CFE-4C6C-B4B4-2E61667F4AE9}" destId="{B2577C12-F6CA-454D-8785-07B0FF3DDE72}" srcOrd="4" destOrd="0" parTransId="{BFEFCFA1-84BD-49B0-AF9C-DD26F8B6C896}" sibTransId="{011AFD38-F274-4F28-BA23-E6098919C2D7}"/>
    <dgm:cxn modelId="{F37120CC-BA04-4290-AFD7-B4B90017A3BD}" type="presOf" srcId="{54C1B514-05FC-4A3C-93EB-6BF7BE621DC9}" destId="{B781AFA2-8BBD-4F5A-8D65-A0EB33E5EE37}" srcOrd="0" destOrd="0" presId="urn:microsoft.com/office/officeart/2005/8/layout/vProcess5"/>
    <dgm:cxn modelId="{FBA335D5-774D-43E1-9D74-00E141997534}" type="presOf" srcId="{C831A96B-EB2A-46F1-8880-0561BDA67562}" destId="{A7600824-58D6-4C93-9C43-F4EF5F206140}" srcOrd="1" destOrd="0" presId="urn:microsoft.com/office/officeart/2005/8/layout/vProcess5"/>
    <dgm:cxn modelId="{6EC864E1-F531-4175-A6A0-4695227B85DF}" srcId="{06C84E40-9CFE-4C6C-B4B4-2E61667F4AE9}" destId="{C12745F1-BEB2-441F-9F9B-D515AF539D81}" srcOrd="3" destOrd="0" parTransId="{EBE752E9-C2FC-44FB-8887-A94096BA7489}" sibTransId="{54C1B514-05FC-4A3C-93EB-6BF7BE621DC9}"/>
    <dgm:cxn modelId="{1C3225E7-2017-47CE-8A22-4B711D0AEA5A}" srcId="{06C84E40-9CFE-4C6C-B4B4-2E61667F4AE9}" destId="{C831A96B-EB2A-46F1-8880-0561BDA67562}" srcOrd="2" destOrd="0" parTransId="{64867C42-9B46-439B-85D3-AB1465C23B51}" sibTransId="{0DBE4854-CA3B-4C74-9F50-4E01EE359E9E}"/>
    <dgm:cxn modelId="{9400B5D6-7C93-478A-909C-F285F6D17D95}" type="presParOf" srcId="{D4571081-DDF4-400B-A919-C7A91DB02104}" destId="{1B640E00-A9F7-4904-AD42-15CE973660C0}" srcOrd="0" destOrd="0" presId="urn:microsoft.com/office/officeart/2005/8/layout/vProcess5"/>
    <dgm:cxn modelId="{A7215187-76C0-48AD-80AE-FB15C22F6E53}" type="presParOf" srcId="{D4571081-DDF4-400B-A919-C7A91DB02104}" destId="{F5F48C91-F543-4C8E-B0EA-37F5859234A6}" srcOrd="1" destOrd="0" presId="urn:microsoft.com/office/officeart/2005/8/layout/vProcess5"/>
    <dgm:cxn modelId="{909666CA-49DE-4FAA-8DD8-60A9D4531654}" type="presParOf" srcId="{D4571081-DDF4-400B-A919-C7A91DB02104}" destId="{D91AB5D1-1290-42FA-B5E9-197E2EECC348}" srcOrd="2" destOrd="0" presId="urn:microsoft.com/office/officeart/2005/8/layout/vProcess5"/>
    <dgm:cxn modelId="{AE0632DA-F38A-4321-B482-3261132C7145}" type="presParOf" srcId="{D4571081-DDF4-400B-A919-C7A91DB02104}" destId="{9B3BED89-0253-4018-B13D-774449C638DB}" srcOrd="3" destOrd="0" presId="urn:microsoft.com/office/officeart/2005/8/layout/vProcess5"/>
    <dgm:cxn modelId="{6362BA0E-8446-4868-89FA-52EC51144DC3}" type="presParOf" srcId="{D4571081-DDF4-400B-A919-C7A91DB02104}" destId="{90104138-D6C2-4E8C-9161-4A4F19E35E4D}" srcOrd="4" destOrd="0" presId="urn:microsoft.com/office/officeart/2005/8/layout/vProcess5"/>
    <dgm:cxn modelId="{3AEAD002-E3FB-445E-B60B-2A4EA429A2CD}" type="presParOf" srcId="{D4571081-DDF4-400B-A919-C7A91DB02104}" destId="{CE10EB6E-1FA7-4203-BDE0-24B8D0E51660}" srcOrd="5" destOrd="0" presId="urn:microsoft.com/office/officeart/2005/8/layout/vProcess5"/>
    <dgm:cxn modelId="{F842A653-3C46-4E58-95A0-D7E311E4C8BE}" type="presParOf" srcId="{D4571081-DDF4-400B-A919-C7A91DB02104}" destId="{99757E4B-EECE-4BC7-A453-CC51DF43A442}" srcOrd="6" destOrd="0" presId="urn:microsoft.com/office/officeart/2005/8/layout/vProcess5"/>
    <dgm:cxn modelId="{18D7BC4E-0CA4-4306-BCB0-1E4B0BD5D394}" type="presParOf" srcId="{D4571081-DDF4-400B-A919-C7A91DB02104}" destId="{B5FE6FDC-061C-493C-B276-CFDBEF4C1497}" srcOrd="7" destOrd="0" presId="urn:microsoft.com/office/officeart/2005/8/layout/vProcess5"/>
    <dgm:cxn modelId="{44CF2C19-0EBC-47D1-8D97-0A27C0DD8C7C}" type="presParOf" srcId="{D4571081-DDF4-400B-A919-C7A91DB02104}" destId="{13845A61-7D9A-42FF-8BC8-980D8DC2EAD0}" srcOrd="8" destOrd="0" presId="urn:microsoft.com/office/officeart/2005/8/layout/vProcess5"/>
    <dgm:cxn modelId="{6F867B2E-96DE-4ACD-A87F-5CB5DB44E99D}" type="presParOf" srcId="{D4571081-DDF4-400B-A919-C7A91DB02104}" destId="{B781AFA2-8BBD-4F5A-8D65-A0EB33E5EE37}" srcOrd="9" destOrd="0" presId="urn:microsoft.com/office/officeart/2005/8/layout/vProcess5"/>
    <dgm:cxn modelId="{AC86E04C-912A-44A7-95CE-C777C2B96EB6}" type="presParOf" srcId="{D4571081-DDF4-400B-A919-C7A91DB02104}" destId="{FA4B16BE-3B06-4137-9FF8-3FFDDF51FD47}" srcOrd="10" destOrd="0" presId="urn:microsoft.com/office/officeart/2005/8/layout/vProcess5"/>
    <dgm:cxn modelId="{2AD57DAB-FAD3-4CB6-94EC-0A781963B4C1}" type="presParOf" srcId="{D4571081-DDF4-400B-A919-C7A91DB02104}" destId="{3280737D-891C-44BD-99B8-A7D16D33FC35}" srcOrd="11" destOrd="0" presId="urn:microsoft.com/office/officeart/2005/8/layout/vProcess5"/>
    <dgm:cxn modelId="{57D738D9-48B3-4240-B48F-74D00DB5AE4B}" type="presParOf" srcId="{D4571081-DDF4-400B-A919-C7A91DB02104}" destId="{A7600824-58D6-4C93-9C43-F4EF5F206140}" srcOrd="12" destOrd="0" presId="urn:microsoft.com/office/officeart/2005/8/layout/vProcess5"/>
    <dgm:cxn modelId="{329C51F0-4BE9-4AAA-80D4-846F7D65CB06}" type="presParOf" srcId="{D4571081-DDF4-400B-A919-C7A91DB02104}" destId="{4DCE1E59-96EB-49F0-AEA1-6D0714B07E5F}" srcOrd="13" destOrd="0" presId="urn:microsoft.com/office/officeart/2005/8/layout/vProcess5"/>
    <dgm:cxn modelId="{CDDF78CB-96E9-4871-814E-9AE6BB7C0C55}" type="presParOf" srcId="{D4571081-DDF4-400B-A919-C7A91DB02104}" destId="{FAE16FD4-2049-41BD-9A82-1BB7429A89E9}"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E64311-6966-4108-9F0F-67902EC3816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50E5707-CA7E-42DC-B09D-CD6414746127}">
      <dgm:prSet phldrT="[Text]" custT="1"/>
      <dgm:spPr/>
      <dgm:t>
        <a:bodyPr/>
        <a:lstStyle/>
        <a:p>
          <a:r>
            <a:rPr lang="en-US" sz="1800" dirty="0"/>
            <a:t>Include SWZ Design in the Design Scope of Services</a:t>
          </a:r>
        </a:p>
      </dgm:t>
    </dgm:pt>
    <dgm:pt modelId="{1B29D9DD-F836-41A8-B448-E7FAF2AFD8DA}" type="parTrans" cxnId="{80C3F86B-76FC-47AC-8C08-D22567962E94}">
      <dgm:prSet/>
      <dgm:spPr/>
      <dgm:t>
        <a:bodyPr/>
        <a:lstStyle/>
        <a:p>
          <a:endParaRPr lang="en-US" sz="2000"/>
        </a:p>
      </dgm:t>
    </dgm:pt>
    <dgm:pt modelId="{C7E1C342-1105-4823-9B72-151022864586}" type="sibTrans" cxnId="{80C3F86B-76FC-47AC-8C08-D22567962E94}">
      <dgm:prSet custT="1"/>
      <dgm:spPr/>
      <dgm:t>
        <a:bodyPr/>
        <a:lstStyle/>
        <a:p>
          <a:endParaRPr lang="en-US" sz="3200" dirty="0"/>
        </a:p>
      </dgm:t>
    </dgm:pt>
    <dgm:pt modelId="{E395559E-18A6-44A1-9FA7-5E470E580004}">
      <dgm:prSet phldrT="[Text]" custT="1"/>
      <dgm:spPr/>
      <dgm:t>
        <a:bodyPr/>
        <a:lstStyle/>
        <a:p>
          <a:r>
            <a:rPr lang="en-US" sz="1800" dirty="0"/>
            <a:t>Develop SWZ plans from Developmental  Standard Plans for each phase construction phase requiring lane closures (daily or long term) </a:t>
          </a:r>
        </a:p>
      </dgm:t>
    </dgm:pt>
    <dgm:pt modelId="{0D5B5CA4-C8F3-40A5-A7AC-7B7826CB3AC1}" type="parTrans" cxnId="{530293EE-F1D3-416F-8C3C-E0B73C1A82D2}">
      <dgm:prSet/>
      <dgm:spPr/>
      <dgm:t>
        <a:bodyPr/>
        <a:lstStyle/>
        <a:p>
          <a:endParaRPr lang="en-US" sz="2000"/>
        </a:p>
      </dgm:t>
    </dgm:pt>
    <dgm:pt modelId="{4E847CD6-9238-4D60-AF6E-A67533BF2BAA}" type="sibTrans" cxnId="{530293EE-F1D3-416F-8C3C-E0B73C1A82D2}">
      <dgm:prSet custT="1"/>
      <dgm:spPr/>
      <dgm:t>
        <a:bodyPr/>
        <a:lstStyle/>
        <a:p>
          <a:endParaRPr lang="en-US" sz="3200" dirty="0"/>
        </a:p>
      </dgm:t>
    </dgm:pt>
    <dgm:pt modelId="{4AE932C0-AF09-4182-B13A-9B1DFBEC4407}">
      <dgm:prSet phldrT="[Text]" custT="1"/>
      <dgm:spPr/>
      <dgm:t>
        <a:bodyPr/>
        <a:lstStyle/>
        <a:p>
          <a:r>
            <a:rPr lang="en-US" sz="1800" dirty="0"/>
            <a:t>Adjust device layouts based on actual roadway conditions. Extend devices upstream beyond backups</a:t>
          </a:r>
        </a:p>
      </dgm:t>
    </dgm:pt>
    <dgm:pt modelId="{C08920E5-0F02-4F36-A0F1-5F383888DCE4}" type="parTrans" cxnId="{DF3EEDEF-688B-4DD3-A72F-371990FC73E8}">
      <dgm:prSet/>
      <dgm:spPr/>
      <dgm:t>
        <a:bodyPr/>
        <a:lstStyle/>
        <a:p>
          <a:endParaRPr lang="en-US" sz="2000"/>
        </a:p>
      </dgm:t>
    </dgm:pt>
    <dgm:pt modelId="{AB1432CF-28DE-4F39-9F24-AAFF0C771185}" type="sibTrans" cxnId="{DF3EEDEF-688B-4DD3-A72F-371990FC73E8}">
      <dgm:prSet custT="1"/>
      <dgm:spPr/>
      <dgm:t>
        <a:bodyPr/>
        <a:lstStyle/>
        <a:p>
          <a:endParaRPr lang="en-US" sz="3200" dirty="0"/>
        </a:p>
      </dgm:t>
    </dgm:pt>
    <dgm:pt modelId="{6C92B28F-2A33-44FE-9BDA-2DC37A7836BB}">
      <dgm:prSet custT="1"/>
      <dgm:spPr/>
      <dgm:t>
        <a:bodyPr/>
        <a:lstStyle/>
        <a:p>
          <a:r>
            <a:rPr lang="en-US" sz="1800" dirty="0"/>
            <a:t>For Design/Build: Include SWZ in Scope of Services. Reference applicable developmental standards and specifications</a:t>
          </a:r>
        </a:p>
      </dgm:t>
    </dgm:pt>
    <dgm:pt modelId="{9F6B85EC-F884-459D-9851-5F2197F20936}" type="parTrans" cxnId="{0B2B5137-801B-485B-A998-C62A8D170062}">
      <dgm:prSet/>
      <dgm:spPr/>
      <dgm:t>
        <a:bodyPr/>
        <a:lstStyle/>
        <a:p>
          <a:endParaRPr lang="en-US" sz="2000"/>
        </a:p>
      </dgm:t>
    </dgm:pt>
    <dgm:pt modelId="{96789F14-F0E8-4BE2-8393-3D24C0D1AA81}" type="sibTrans" cxnId="{0B2B5137-801B-485B-A998-C62A8D170062}">
      <dgm:prSet/>
      <dgm:spPr/>
      <dgm:t>
        <a:bodyPr/>
        <a:lstStyle/>
        <a:p>
          <a:endParaRPr lang="en-US" sz="2000"/>
        </a:p>
      </dgm:t>
    </dgm:pt>
    <dgm:pt modelId="{BE2350AE-A8B7-4C2A-BFCF-29883878554D}" type="pres">
      <dgm:prSet presAssocID="{3EE64311-6966-4108-9F0F-67902EC38169}" presName="outerComposite" presStyleCnt="0">
        <dgm:presLayoutVars>
          <dgm:chMax val="5"/>
          <dgm:dir/>
          <dgm:resizeHandles val="exact"/>
        </dgm:presLayoutVars>
      </dgm:prSet>
      <dgm:spPr/>
    </dgm:pt>
    <dgm:pt modelId="{36ED3DB9-D301-4F8F-AE5C-FFD33B04B3CF}" type="pres">
      <dgm:prSet presAssocID="{3EE64311-6966-4108-9F0F-67902EC38169}" presName="dummyMaxCanvas" presStyleCnt="0">
        <dgm:presLayoutVars/>
      </dgm:prSet>
      <dgm:spPr/>
    </dgm:pt>
    <dgm:pt modelId="{CCBFF908-96C7-4DD9-867C-1345B51A1E6C}" type="pres">
      <dgm:prSet presAssocID="{3EE64311-6966-4108-9F0F-67902EC38169}" presName="FourNodes_1" presStyleLbl="node1" presStyleIdx="0" presStyleCnt="4">
        <dgm:presLayoutVars>
          <dgm:bulletEnabled val="1"/>
        </dgm:presLayoutVars>
      </dgm:prSet>
      <dgm:spPr/>
    </dgm:pt>
    <dgm:pt modelId="{06229F8C-A35B-47EA-A402-0198A62DC800}" type="pres">
      <dgm:prSet presAssocID="{3EE64311-6966-4108-9F0F-67902EC38169}" presName="FourNodes_2" presStyleLbl="node1" presStyleIdx="1" presStyleCnt="4">
        <dgm:presLayoutVars>
          <dgm:bulletEnabled val="1"/>
        </dgm:presLayoutVars>
      </dgm:prSet>
      <dgm:spPr/>
    </dgm:pt>
    <dgm:pt modelId="{C27C5F2A-EE73-4733-B2E0-AA395B46AC6F}" type="pres">
      <dgm:prSet presAssocID="{3EE64311-6966-4108-9F0F-67902EC38169}" presName="FourNodes_3" presStyleLbl="node1" presStyleIdx="2" presStyleCnt="4">
        <dgm:presLayoutVars>
          <dgm:bulletEnabled val="1"/>
        </dgm:presLayoutVars>
      </dgm:prSet>
      <dgm:spPr/>
    </dgm:pt>
    <dgm:pt modelId="{06A82E3D-3203-46E3-9AB0-EB2C79DC1A5C}" type="pres">
      <dgm:prSet presAssocID="{3EE64311-6966-4108-9F0F-67902EC38169}" presName="FourNodes_4" presStyleLbl="node1" presStyleIdx="3" presStyleCnt="4">
        <dgm:presLayoutVars>
          <dgm:bulletEnabled val="1"/>
        </dgm:presLayoutVars>
      </dgm:prSet>
      <dgm:spPr/>
    </dgm:pt>
    <dgm:pt modelId="{5B662A8C-95B5-42BC-B737-98FBE2BFB46C}" type="pres">
      <dgm:prSet presAssocID="{3EE64311-6966-4108-9F0F-67902EC38169}" presName="FourConn_1-2" presStyleLbl="fgAccFollowNode1" presStyleIdx="0" presStyleCnt="3">
        <dgm:presLayoutVars>
          <dgm:bulletEnabled val="1"/>
        </dgm:presLayoutVars>
      </dgm:prSet>
      <dgm:spPr/>
    </dgm:pt>
    <dgm:pt modelId="{521BBE3B-42D0-481E-8069-BC3178E290E0}" type="pres">
      <dgm:prSet presAssocID="{3EE64311-6966-4108-9F0F-67902EC38169}" presName="FourConn_2-3" presStyleLbl="fgAccFollowNode1" presStyleIdx="1" presStyleCnt="3">
        <dgm:presLayoutVars>
          <dgm:bulletEnabled val="1"/>
        </dgm:presLayoutVars>
      </dgm:prSet>
      <dgm:spPr/>
    </dgm:pt>
    <dgm:pt modelId="{750009E0-DB7C-43FF-9B6A-166D801A07AA}" type="pres">
      <dgm:prSet presAssocID="{3EE64311-6966-4108-9F0F-67902EC38169}" presName="FourConn_3-4" presStyleLbl="fgAccFollowNode1" presStyleIdx="2" presStyleCnt="3">
        <dgm:presLayoutVars>
          <dgm:bulletEnabled val="1"/>
        </dgm:presLayoutVars>
      </dgm:prSet>
      <dgm:spPr/>
    </dgm:pt>
    <dgm:pt modelId="{10854392-CCBE-4F9F-80EE-0D9E11F257C3}" type="pres">
      <dgm:prSet presAssocID="{3EE64311-6966-4108-9F0F-67902EC38169}" presName="FourNodes_1_text" presStyleLbl="node1" presStyleIdx="3" presStyleCnt="4">
        <dgm:presLayoutVars>
          <dgm:bulletEnabled val="1"/>
        </dgm:presLayoutVars>
      </dgm:prSet>
      <dgm:spPr/>
    </dgm:pt>
    <dgm:pt modelId="{D880B378-1915-402C-B69A-73DD2AC89BF1}" type="pres">
      <dgm:prSet presAssocID="{3EE64311-6966-4108-9F0F-67902EC38169}" presName="FourNodes_2_text" presStyleLbl="node1" presStyleIdx="3" presStyleCnt="4">
        <dgm:presLayoutVars>
          <dgm:bulletEnabled val="1"/>
        </dgm:presLayoutVars>
      </dgm:prSet>
      <dgm:spPr/>
    </dgm:pt>
    <dgm:pt modelId="{CD99ED37-F552-49A8-B357-91AEB2F5CDBC}" type="pres">
      <dgm:prSet presAssocID="{3EE64311-6966-4108-9F0F-67902EC38169}" presName="FourNodes_3_text" presStyleLbl="node1" presStyleIdx="3" presStyleCnt="4">
        <dgm:presLayoutVars>
          <dgm:bulletEnabled val="1"/>
        </dgm:presLayoutVars>
      </dgm:prSet>
      <dgm:spPr/>
    </dgm:pt>
    <dgm:pt modelId="{E1FDAB0E-1B03-425C-87E6-A1807796D8C7}" type="pres">
      <dgm:prSet presAssocID="{3EE64311-6966-4108-9F0F-67902EC38169}" presName="FourNodes_4_text" presStyleLbl="node1" presStyleIdx="3" presStyleCnt="4">
        <dgm:presLayoutVars>
          <dgm:bulletEnabled val="1"/>
        </dgm:presLayoutVars>
      </dgm:prSet>
      <dgm:spPr/>
    </dgm:pt>
  </dgm:ptLst>
  <dgm:cxnLst>
    <dgm:cxn modelId="{89054F1A-4AA7-4B31-9A34-6D814C776219}" type="presOf" srcId="{4AE932C0-AF09-4182-B13A-9B1DFBEC4407}" destId="{C27C5F2A-EE73-4733-B2E0-AA395B46AC6F}" srcOrd="0" destOrd="0" presId="urn:microsoft.com/office/officeart/2005/8/layout/vProcess5"/>
    <dgm:cxn modelId="{32DB761E-BA15-458C-84F5-EB92A91A3C17}" type="presOf" srcId="{4AE932C0-AF09-4182-B13A-9B1DFBEC4407}" destId="{CD99ED37-F552-49A8-B357-91AEB2F5CDBC}" srcOrd="1" destOrd="0" presId="urn:microsoft.com/office/officeart/2005/8/layout/vProcess5"/>
    <dgm:cxn modelId="{05FE9432-1658-4055-9A08-494ECCA7EE47}" type="presOf" srcId="{AB1432CF-28DE-4F39-9F24-AAFF0C771185}" destId="{750009E0-DB7C-43FF-9B6A-166D801A07AA}" srcOrd="0" destOrd="0" presId="urn:microsoft.com/office/officeart/2005/8/layout/vProcess5"/>
    <dgm:cxn modelId="{0B2B5137-801B-485B-A998-C62A8D170062}" srcId="{3EE64311-6966-4108-9F0F-67902EC38169}" destId="{6C92B28F-2A33-44FE-9BDA-2DC37A7836BB}" srcOrd="3" destOrd="0" parTransId="{9F6B85EC-F884-459D-9851-5F2197F20936}" sibTransId="{96789F14-F0E8-4BE2-8393-3D24C0D1AA81}"/>
    <dgm:cxn modelId="{4C895144-067C-47E6-AA45-9C63B4432F27}" type="presOf" srcId="{650E5707-CA7E-42DC-B09D-CD6414746127}" destId="{CCBFF908-96C7-4DD9-867C-1345B51A1E6C}" srcOrd="0" destOrd="0" presId="urn:microsoft.com/office/officeart/2005/8/layout/vProcess5"/>
    <dgm:cxn modelId="{80C3F86B-76FC-47AC-8C08-D22567962E94}" srcId="{3EE64311-6966-4108-9F0F-67902EC38169}" destId="{650E5707-CA7E-42DC-B09D-CD6414746127}" srcOrd="0" destOrd="0" parTransId="{1B29D9DD-F836-41A8-B448-E7FAF2AFD8DA}" sibTransId="{C7E1C342-1105-4823-9B72-151022864586}"/>
    <dgm:cxn modelId="{8936FB4C-D8A8-49F5-8577-8194DDDF76B0}" type="presOf" srcId="{C7E1C342-1105-4823-9B72-151022864586}" destId="{5B662A8C-95B5-42BC-B737-98FBE2BFB46C}" srcOrd="0" destOrd="0" presId="urn:microsoft.com/office/officeart/2005/8/layout/vProcess5"/>
    <dgm:cxn modelId="{5ACBDD6D-F1E4-4767-A3E7-A6F4FB4E7E1F}" type="presOf" srcId="{650E5707-CA7E-42DC-B09D-CD6414746127}" destId="{10854392-CCBE-4F9F-80EE-0D9E11F257C3}" srcOrd="1" destOrd="0" presId="urn:microsoft.com/office/officeart/2005/8/layout/vProcess5"/>
    <dgm:cxn modelId="{170DD77C-F42B-4EB3-9F5D-FE4CB4E61450}" type="presOf" srcId="{E395559E-18A6-44A1-9FA7-5E470E580004}" destId="{D880B378-1915-402C-B69A-73DD2AC89BF1}" srcOrd="1" destOrd="0" presId="urn:microsoft.com/office/officeart/2005/8/layout/vProcess5"/>
    <dgm:cxn modelId="{B5B02DA4-059B-4EF3-809C-24B6880CCCEB}" type="presOf" srcId="{4E847CD6-9238-4D60-AF6E-A67533BF2BAA}" destId="{521BBE3B-42D0-481E-8069-BC3178E290E0}" srcOrd="0" destOrd="0" presId="urn:microsoft.com/office/officeart/2005/8/layout/vProcess5"/>
    <dgm:cxn modelId="{220741C3-FAE9-4E40-A090-BEA5DBF33793}" type="presOf" srcId="{6C92B28F-2A33-44FE-9BDA-2DC37A7836BB}" destId="{06A82E3D-3203-46E3-9AB0-EB2C79DC1A5C}" srcOrd="0" destOrd="0" presId="urn:microsoft.com/office/officeart/2005/8/layout/vProcess5"/>
    <dgm:cxn modelId="{3A9819D9-0626-44F7-8348-4469492268CD}" type="presOf" srcId="{E395559E-18A6-44A1-9FA7-5E470E580004}" destId="{06229F8C-A35B-47EA-A402-0198A62DC800}" srcOrd="0" destOrd="0" presId="urn:microsoft.com/office/officeart/2005/8/layout/vProcess5"/>
    <dgm:cxn modelId="{07B57BE3-762E-4E3E-A362-1A29452DAE64}" type="presOf" srcId="{6C92B28F-2A33-44FE-9BDA-2DC37A7836BB}" destId="{E1FDAB0E-1B03-425C-87E6-A1807796D8C7}" srcOrd="1" destOrd="0" presId="urn:microsoft.com/office/officeart/2005/8/layout/vProcess5"/>
    <dgm:cxn modelId="{C853A8E5-A6A9-4B3B-9243-503BEC318C8B}" type="presOf" srcId="{3EE64311-6966-4108-9F0F-67902EC38169}" destId="{BE2350AE-A8B7-4C2A-BFCF-29883878554D}" srcOrd="0" destOrd="0" presId="urn:microsoft.com/office/officeart/2005/8/layout/vProcess5"/>
    <dgm:cxn modelId="{530293EE-F1D3-416F-8C3C-E0B73C1A82D2}" srcId="{3EE64311-6966-4108-9F0F-67902EC38169}" destId="{E395559E-18A6-44A1-9FA7-5E470E580004}" srcOrd="1" destOrd="0" parTransId="{0D5B5CA4-C8F3-40A5-A7AC-7B7826CB3AC1}" sibTransId="{4E847CD6-9238-4D60-AF6E-A67533BF2BAA}"/>
    <dgm:cxn modelId="{DF3EEDEF-688B-4DD3-A72F-371990FC73E8}" srcId="{3EE64311-6966-4108-9F0F-67902EC38169}" destId="{4AE932C0-AF09-4182-B13A-9B1DFBEC4407}" srcOrd="2" destOrd="0" parTransId="{C08920E5-0F02-4F36-A0F1-5F383888DCE4}" sibTransId="{AB1432CF-28DE-4F39-9F24-AAFF0C771185}"/>
    <dgm:cxn modelId="{9B426A14-E787-45B9-93D4-B643EF3D3DD8}" type="presParOf" srcId="{BE2350AE-A8B7-4C2A-BFCF-29883878554D}" destId="{36ED3DB9-D301-4F8F-AE5C-FFD33B04B3CF}" srcOrd="0" destOrd="0" presId="urn:microsoft.com/office/officeart/2005/8/layout/vProcess5"/>
    <dgm:cxn modelId="{93D242E8-EEA3-41D6-97DA-1878EAD8447B}" type="presParOf" srcId="{BE2350AE-A8B7-4C2A-BFCF-29883878554D}" destId="{CCBFF908-96C7-4DD9-867C-1345B51A1E6C}" srcOrd="1" destOrd="0" presId="urn:microsoft.com/office/officeart/2005/8/layout/vProcess5"/>
    <dgm:cxn modelId="{1631C29C-63CD-4C3D-937D-9BE1F96B2C2C}" type="presParOf" srcId="{BE2350AE-A8B7-4C2A-BFCF-29883878554D}" destId="{06229F8C-A35B-47EA-A402-0198A62DC800}" srcOrd="2" destOrd="0" presId="urn:microsoft.com/office/officeart/2005/8/layout/vProcess5"/>
    <dgm:cxn modelId="{D8EA6688-C040-4964-8005-72A77763FFB7}" type="presParOf" srcId="{BE2350AE-A8B7-4C2A-BFCF-29883878554D}" destId="{C27C5F2A-EE73-4733-B2E0-AA395B46AC6F}" srcOrd="3" destOrd="0" presId="urn:microsoft.com/office/officeart/2005/8/layout/vProcess5"/>
    <dgm:cxn modelId="{D624CD45-FD80-4817-B2BF-4B5D166661A8}" type="presParOf" srcId="{BE2350AE-A8B7-4C2A-BFCF-29883878554D}" destId="{06A82E3D-3203-46E3-9AB0-EB2C79DC1A5C}" srcOrd="4" destOrd="0" presId="urn:microsoft.com/office/officeart/2005/8/layout/vProcess5"/>
    <dgm:cxn modelId="{54D01957-892B-44B1-BACF-FB4D87A030EB}" type="presParOf" srcId="{BE2350AE-A8B7-4C2A-BFCF-29883878554D}" destId="{5B662A8C-95B5-42BC-B737-98FBE2BFB46C}" srcOrd="5" destOrd="0" presId="urn:microsoft.com/office/officeart/2005/8/layout/vProcess5"/>
    <dgm:cxn modelId="{E65EC8E5-6C93-4C64-AEC7-69BF85CE6D85}" type="presParOf" srcId="{BE2350AE-A8B7-4C2A-BFCF-29883878554D}" destId="{521BBE3B-42D0-481E-8069-BC3178E290E0}" srcOrd="6" destOrd="0" presId="urn:microsoft.com/office/officeart/2005/8/layout/vProcess5"/>
    <dgm:cxn modelId="{06BEEC08-FDA5-4890-8490-E0F9062C0410}" type="presParOf" srcId="{BE2350AE-A8B7-4C2A-BFCF-29883878554D}" destId="{750009E0-DB7C-43FF-9B6A-166D801A07AA}" srcOrd="7" destOrd="0" presId="urn:microsoft.com/office/officeart/2005/8/layout/vProcess5"/>
    <dgm:cxn modelId="{3F643FCF-154B-4C0F-AE8C-7F075AC33FD4}" type="presParOf" srcId="{BE2350AE-A8B7-4C2A-BFCF-29883878554D}" destId="{10854392-CCBE-4F9F-80EE-0D9E11F257C3}" srcOrd="8" destOrd="0" presId="urn:microsoft.com/office/officeart/2005/8/layout/vProcess5"/>
    <dgm:cxn modelId="{957C62AB-9989-4441-B5DE-2FD445B56343}" type="presParOf" srcId="{BE2350AE-A8B7-4C2A-BFCF-29883878554D}" destId="{D880B378-1915-402C-B69A-73DD2AC89BF1}" srcOrd="9" destOrd="0" presId="urn:microsoft.com/office/officeart/2005/8/layout/vProcess5"/>
    <dgm:cxn modelId="{7005C9F9-0FE3-4BB7-A9A7-B8D2A0F6C117}" type="presParOf" srcId="{BE2350AE-A8B7-4C2A-BFCF-29883878554D}" destId="{CD99ED37-F552-49A8-B357-91AEB2F5CDBC}" srcOrd="10" destOrd="0" presId="urn:microsoft.com/office/officeart/2005/8/layout/vProcess5"/>
    <dgm:cxn modelId="{8FDFBAFF-0052-4A98-8DE4-94D82EC43188}" type="presParOf" srcId="{BE2350AE-A8B7-4C2A-BFCF-29883878554D}" destId="{E1FDAB0E-1B03-425C-87E6-A1807796D8C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E64311-6966-4108-9F0F-67902EC3816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50E5707-CA7E-42DC-B09D-CD6414746127}">
      <dgm:prSet phldrT="[Text]" custT="1"/>
      <dgm:spPr/>
      <dgm:t>
        <a:bodyPr/>
        <a:lstStyle/>
        <a:p>
          <a:r>
            <a:rPr lang="en-US" sz="2400" dirty="0"/>
            <a:t>Include SWZ Design in the Design Scope of Services</a:t>
          </a:r>
        </a:p>
      </dgm:t>
    </dgm:pt>
    <dgm:pt modelId="{1B29D9DD-F836-41A8-B448-E7FAF2AFD8DA}" type="parTrans" cxnId="{80C3F86B-76FC-47AC-8C08-D22567962E94}">
      <dgm:prSet/>
      <dgm:spPr/>
      <dgm:t>
        <a:bodyPr/>
        <a:lstStyle/>
        <a:p>
          <a:endParaRPr lang="en-US" sz="2000"/>
        </a:p>
      </dgm:t>
    </dgm:pt>
    <dgm:pt modelId="{C7E1C342-1105-4823-9B72-151022864586}" type="sibTrans" cxnId="{80C3F86B-76FC-47AC-8C08-D22567962E94}">
      <dgm:prSet custT="1"/>
      <dgm:spPr/>
      <dgm:t>
        <a:bodyPr/>
        <a:lstStyle/>
        <a:p>
          <a:endParaRPr lang="en-US" sz="3200" dirty="0"/>
        </a:p>
      </dgm:t>
    </dgm:pt>
    <dgm:pt modelId="{E395559E-18A6-44A1-9FA7-5E470E580004}">
      <dgm:prSet phldrT="[Text]" custT="1"/>
      <dgm:spPr/>
      <dgm:t>
        <a:bodyPr/>
        <a:lstStyle/>
        <a:p>
          <a:r>
            <a:rPr lang="en-US" sz="2400" dirty="0"/>
            <a:t>Develop specifications </a:t>
          </a:r>
          <a:r>
            <a:rPr lang="en-US" sz="2400" i="1" dirty="0"/>
            <a:t>Package</a:t>
          </a:r>
          <a:r>
            <a:rPr lang="en-US" sz="2400" dirty="0"/>
            <a:t>  </a:t>
          </a:r>
        </a:p>
      </dgm:t>
    </dgm:pt>
    <dgm:pt modelId="{0D5B5CA4-C8F3-40A5-A7AC-7B7826CB3AC1}" type="parTrans" cxnId="{530293EE-F1D3-416F-8C3C-E0B73C1A82D2}">
      <dgm:prSet/>
      <dgm:spPr/>
      <dgm:t>
        <a:bodyPr/>
        <a:lstStyle/>
        <a:p>
          <a:endParaRPr lang="en-US" sz="2000"/>
        </a:p>
      </dgm:t>
    </dgm:pt>
    <dgm:pt modelId="{4E847CD6-9238-4D60-AF6E-A67533BF2BAA}" type="sibTrans" cxnId="{530293EE-F1D3-416F-8C3C-E0B73C1A82D2}">
      <dgm:prSet custT="1"/>
      <dgm:spPr/>
      <dgm:t>
        <a:bodyPr/>
        <a:lstStyle/>
        <a:p>
          <a:endParaRPr lang="en-US" sz="3200" dirty="0"/>
        </a:p>
      </dgm:t>
    </dgm:pt>
    <dgm:pt modelId="{4AE932C0-AF09-4182-B13A-9B1DFBEC4407}">
      <dgm:prSet phldrT="[Text]" custT="1"/>
      <dgm:spPr/>
      <dgm:t>
        <a:bodyPr/>
        <a:lstStyle/>
        <a:p>
          <a:r>
            <a:rPr lang="en-US" sz="2400" dirty="0"/>
            <a:t>Develop engineering estimates</a:t>
          </a:r>
        </a:p>
      </dgm:t>
    </dgm:pt>
    <dgm:pt modelId="{C08920E5-0F02-4F36-A0F1-5F383888DCE4}" type="parTrans" cxnId="{DF3EEDEF-688B-4DD3-A72F-371990FC73E8}">
      <dgm:prSet/>
      <dgm:spPr/>
      <dgm:t>
        <a:bodyPr/>
        <a:lstStyle/>
        <a:p>
          <a:endParaRPr lang="en-US" sz="2000"/>
        </a:p>
      </dgm:t>
    </dgm:pt>
    <dgm:pt modelId="{AB1432CF-28DE-4F39-9F24-AAFF0C771185}" type="sibTrans" cxnId="{DF3EEDEF-688B-4DD3-A72F-371990FC73E8}">
      <dgm:prSet custT="1"/>
      <dgm:spPr/>
      <dgm:t>
        <a:bodyPr/>
        <a:lstStyle/>
        <a:p>
          <a:endParaRPr lang="en-US" sz="3200" dirty="0"/>
        </a:p>
      </dgm:t>
    </dgm:pt>
    <dgm:pt modelId="{BE2350AE-A8B7-4C2A-BFCF-29883878554D}" type="pres">
      <dgm:prSet presAssocID="{3EE64311-6966-4108-9F0F-67902EC38169}" presName="outerComposite" presStyleCnt="0">
        <dgm:presLayoutVars>
          <dgm:chMax val="5"/>
          <dgm:dir/>
          <dgm:resizeHandles val="exact"/>
        </dgm:presLayoutVars>
      </dgm:prSet>
      <dgm:spPr/>
    </dgm:pt>
    <dgm:pt modelId="{36ED3DB9-D301-4F8F-AE5C-FFD33B04B3CF}" type="pres">
      <dgm:prSet presAssocID="{3EE64311-6966-4108-9F0F-67902EC38169}" presName="dummyMaxCanvas" presStyleCnt="0">
        <dgm:presLayoutVars/>
      </dgm:prSet>
      <dgm:spPr/>
    </dgm:pt>
    <dgm:pt modelId="{DBC7D8B6-8C80-4723-8ADE-8DC7ABECC6F2}" type="pres">
      <dgm:prSet presAssocID="{3EE64311-6966-4108-9F0F-67902EC38169}" presName="ThreeNodes_1" presStyleLbl="node1" presStyleIdx="0" presStyleCnt="3">
        <dgm:presLayoutVars>
          <dgm:bulletEnabled val="1"/>
        </dgm:presLayoutVars>
      </dgm:prSet>
      <dgm:spPr/>
    </dgm:pt>
    <dgm:pt modelId="{1CDDD94C-E67B-4EFD-B2D4-19827FEC3A93}" type="pres">
      <dgm:prSet presAssocID="{3EE64311-6966-4108-9F0F-67902EC38169}" presName="ThreeNodes_2" presStyleLbl="node1" presStyleIdx="1" presStyleCnt="3">
        <dgm:presLayoutVars>
          <dgm:bulletEnabled val="1"/>
        </dgm:presLayoutVars>
      </dgm:prSet>
      <dgm:spPr/>
    </dgm:pt>
    <dgm:pt modelId="{4A15A838-CAEF-46A4-9266-935A1DA193C0}" type="pres">
      <dgm:prSet presAssocID="{3EE64311-6966-4108-9F0F-67902EC38169}" presName="ThreeNodes_3" presStyleLbl="node1" presStyleIdx="2" presStyleCnt="3">
        <dgm:presLayoutVars>
          <dgm:bulletEnabled val="1"/>
        </dgm:presLayoutVars>
      </dgm:prSet>
      <dgm:spPr/>
    </dgm:pt>
    <dgm:pt modelId="{CA85D184-7D06-415D-BC6B-81CCA1F16C3D}" type="pres">
      <dgm:prSet presAssocID="{3EE64311-6966-4108-9F0F-67902EC38169}" presName="ThreeConn_1-2" presStyleLbl="fgAccFollowNode1" presStyleIdx="0" presStyleCnt="2">
        <dgm:presLayoutVars>
          <dgm:bulletEnabled val="1"/>
        </dgm:presLayoutVars>
      </dgm:prSet>
      <dgm:spPr/>
    </dgm:pt>
    <dgm:pt modelId="{632C1297-957E-448A-AEAD-FD8EB93C5589}" type="pres">
      <dgm:prSet presAssocID="{3EE64311-6966-4108-9F0F-67902EC38169}" presName="ThreeConn_2-3" presStyleLbl="fgAccFollowNode1" presStyleIdx="1" presStyleCnt="2">
        <dgm:presLayoutVars>
          <dgm:bulletEnabled val="1"/>
        </dgm:presLayoutVars>
      </dgm:prSet>
      <dgm:spPr/>
    </dgm:pt>
    <dgm:pt modelId="{9A439B74-B8FA-4D29-BC1C-4825FBC7AD06}" type="pres">
      <dgm:prSet presAssocID="{3EE64311-6966-4108-9F0F-67902EC38169}" presName="ThreeNodes_1_text" presStyleLbl="node1" presStyleIdx="2" presStyleCnt="3">
        <dgm:presLayoutVars>
          <dgm:bulletEnabled val="1"/>
        </dgm:presLayoutVars>
      </dgm:prSet>
      <dgm:spPr/>
    </dgm:pt>
    <dgm:pt modelId="{BDB1DC8C-C7DC-47E6-BB1B-D523605E4169}" type="pres">
      <dgm:prSet presAssocID="{3EE64311-6966-4108-9F0F-67902EC38169}" presName="ThreeNodes_2_text" presStyleLbl="node1" presStyleIdx="2" presStyleCnt="3">
        <dgm:presLayoutVars>
          <dgm:bulletEnabled val="1"/>
        </dgm:presLayoutVars>
      </dgm:prSet>
      <dgm:spPr/>
    </dgm:pt>
    <dgm:pt modelId="{4670CB12-DBB2-4E4E-86EE-2CA88A9407C1}" type="pres">
      <dgm:prSet presAssocID="{3EE64311-6966-4108-9F0F-67902EC38169}" presName="ThreeNodes_3_text" presStyleLbl="node1" presStyleIdx="2" presStyleCnt="3">
        <dgm:presLayoutVars>
          <dgm:bulletEnabled val="1"/>
        </dgm:presLayoutVars>
      </dgm:prSet>
      <dgm:spPr/>
    </dgm:pt>
  </dgm:ptLst>
  <dgm:cxnLst>
    <dgm:cxn modelId="{3A4DD723-12A3-4533-A468-549788BA5AFE}" type="presOf" srcId="{E395559E-18A6-44A1-9FA7-5E470E580004}" destId="{BDB1DC8C-C7DC-47E6-BB1B-D523605E4169}" srcOrd="1" destOrd="0" presId="urn:microsoft.com/office/officeart/2005/8/layout/vProcess5"/>
    <dgm:cxn modelId="{0ACCFD5E-90F1-442B-BC36-7A506395C652}" type="presOf" srcId="{4E847CD6-9238-4D60-AF6E-A67533BF2BAA}" destId="{632C1297-957E-448A-AEAD-FD8EB93C5589}" srcOrd="0" destOrd="0" presId="urn:microsoft.com/office/officeart/2005/8/layout/vProcess5"/>
    <dgm:cxn modelId="{D9C39549-52A9-4E9F-A79F-F69F510F4660}" type="presOf" srcId="{650E5707-CA7E-42DC-B09D-CD6414746127}" destId="{9A439B74-B8FA-4D29-BC1C-4825FBC7AD06}" srcOrd="1" destOrd="0" presId="urn:microsoft.com/office/officeart/2005/8/layout/vProcess5"/>
    <dgm:cxn modelId="{80C3F86B-76FC-47AC-8C08-D22567962E94}" srcId="{3EE64311-6966-4108-9F0F-67902EC38169}" destId="{650E5707-CA7E-42DC-B09D-CD6414746127}" srcOrd="0" destOrd="0" parTransId="{1B29D9DD-F836-41A8-B448-E7FAF2AFD8DA}" sibTransId="{C7E1C342-1105-4823-9B72-151022864586}"/>
    <dgm:cxn modelId="{252C0D4D-71FA-48CB-A080-7B4CAA69DA4F}" type="presOf" srcId="{650E5707-CA7E-42DC-B09D-CD6414746127}" destId="{DBC7D8B6-8C80-4723-8ADE-8DC7ABECC6F2}" srcOrd="0" destOrd="0" presId="urn:microsoft.com/office/officeart/2005/8/layout/vProcess5"/>
    <dgm:cxn modelId="{B7655796-B6A9-4477-9824-0758F11E450D}" type="presOf" srcId="{4AE932C0-AF09-4182-B13A-9B1DFBEC4407}" destId="{4670CB12-DBB2-4E4E-86EE-2CA88A9407C1}" srcOrd="1" destOrd="0" presId="urn:microsoft.com/office/officeart/2005/8/layout/vProcess5"/>
    <dgm:cxn modelId="{0A210DB7-0029-49EF-ADDD-94E3A8DA0D4A}" type="presOf" srcId="{E395559E-18A6-44A1-9FA7-5E470E580004}" destId="{1CDDD94C-E67B-4EFD-B2D4-19827FEC3A93}" srcOrd="0" destOrd="0" presId="urn:microsoft.com/office/officeart/2005/8/layout/vProcess5"/>
    <dgm:cxn modelId="{1C4F61D5-C8F5-4128-AD34-EF2F20F75605}" type="presOf" srcId="{4AE932C0-AF09-4182-B13A-9B1DFBEC4407}" destId="{4A15A838-CAEF-46A4-9266-935A1DA193C0}" srcOrd="0" destOrd="0" presId="urn:microsoft.com/office/officeart/2005/8/layout/vProcess5"/>
    <dgm:cxn modelId="{613AA8D9-AF2E-4D19-9F2C-22AA5DFD57C7}" type="presOf" srcId="{C7E1C342-1105-4823-9B72-151022864586}" destId="{CA85D184-7D06-415D-BC6B-81CCA1F16C3D}" srcOrd="0" destOrd="0" presId="urn:microsoft.com/office/officeart/2005/8/layout/vProcess5"/>
    <dgm:cxn modelId="{C853A8E5-A6A9-4B3B-9243-503BEC318C8B}" type="presOf" srcId="{3EE64311-6966-4108-9F0F-67902EC38169}" destId="{BE2350AE-A8B7-4C2A-BFCF-29883878554D}" srcOrd="0" destOrd="0" presId="urn:microsoft.com/office/officeart/2005/8/layout/vProcess5"/>
    <dgm:cxn modelId="{530293EE-F1D3-416F-8C3C-E0B73C1A82D2}" srcId="{3EE64311-6966-4108-9F0F-67902EC38169}" destId="{E395559E-18A6-44A1-9FA7-5E470E580004}" srcOrd="1" destOrd="0" parTransId="{0D5B5CA4-C8F3-40A5-A7AC-7B7826CB3AC1}" sibTransId="{4E847CD6-9238-4D60-AF6E-A67533BF2BAA}"/>
    <dgm:cxn modelId="{DF3EEDEF-688B-4DD3-A72F-371990FC73E8}" srcId="{3EE64311-6966-4108-9F0F-67902EC38169}" destId="{4AE932C0-AF09-4182-B13A-9B1DFBEC4407}" srcOrd="2" destOrd="0" parTransId="{C08920E5-0F02-4F36-A0F1-5F383888DCE4}" sibTransId="{AB1432CF-28DE-4F39-9F24-AAFF0C771185}"/>
    <dgm:cxn modelId="{9B426A14-E787-45B9-93D4-B643EF3D3DD8}" type="presParOf" srcId="{BE2350AE-A8B7-4C2A-BFCF-29883878554D}" destId="{36ED3DB9-D301-4F8F-AE5C-FFD33B04B3CF}" srcOrd="0" destOrd="0" presId="urn:microsoft.com/office/officeart/2005/8/layout/vProcess5"/>
    <dgm:cxn modelId="{A2C6B5B4-DC65-4EC0-B39E-BE43910E445F}" type="presParOf" srcId="{BE2350AE-A8B7-4C2A-BFCF-29883878554D}" destId="{DBC7D8B6-8C80-4723-8ADE-8DC7ABECC6F2}" srcOrd="1" destOrd="0" presId="urn:microsoft.com/office/officeart/2005/8/layout/vProcess5"/>
    <dgm:cxn modelId="{77543CB9-C3B6-469E-B1A3-FEAD8079A681}" type="presParOf" srcId="{BE2350AE-A8B7-4C2A-BFCF-29883878554D}" destId="{1CDDD94C-E67B-4EFD-B2D4-19827FEC3A93}" srcOrd="2" destOrd="0" presId="urn:microsoft.com/office/officeart/2005/8/layout/vProcess5"/>
    <dgm:cxn modelId="{CF1BAEBA-5C42-4939-B0C3-C01EE24497A7}" type="presParOf" srcId="{BE2350AE-A8B7-4C2A-BFCF-29883878554D}" destId="{4A15A838-CAEF-46A4-9266-935A1DA193C0}" srcOrd="3" destOrd="0" presId="urn:microsoft.com/office/officeart/2005/8/layout/vProcess5"/>
    <dgm:cxn modelId="{1D587B18-6C6C-4F4C-B082-7653A727928A}" type="presParOf" srcId="{BE2350AE-A8B7-4C2A-BFCF-29883878554D}" destId="{CA85D184-7D06-415D-BC6B-81CCA1F16C3D}" srcOrd="4" destOrd="0" presId="urn:microsoft.com/office/officeart/2005/8/layout/vProcess5"/>
    <dgm:cxn modelId="{A36E6933-0441-4AAA-91BA-1DA5AC91ADDD}" type="presParOf" srcId="{BE2350AE-A8B7-4C2A-BFCF-29883878554D}" destId="{632C1297-957E-448A-AEAD-FD8EB93C5589}" srcOrd="5" destOrd="0" presId="urn:microsoft.com/office/officeart/2005/8/layout/vProcess5"/>
    <dgm:cxn modelId="{B8AC82C0-55B5-4B97-B47B-DD529092DB6D}" type="presParOf" srcId="{BE2350AE-A8B7-4C2A-BFCF-29883878554D}" destId="{9A439B74-B8FA-4D29-BC1C-4825FBC7AD06}" srcOrd="6" destOrd="0" presId="urn:microsoft.com/office/officeart/2005/8/layout/vProcess5"/>
    <dgm:cxn modelId="{EBB9F375-8F5E-433C-BCF8-7F9E7F01A5DA}" type="presParOf" srcId="{BE2350AE-A8B7-4C2A-BFCF-29883878554D}" destId="{BDB1DC8C-C7DC-47E6-BB1B-D523605E4169}" srcOrd="7" destOrd="0" presId="urn:microsoft.com/office/officeart/2005/8/layout/vProcess5"/>
    <dgm:cxn modelId="{A66F9A16-27CB-426A-8EFE-7CE4061619EF}" type="presParOf" srcId="{BE2350AE-A8B7-4C2A-BFCF-29883878554D}" destId="{4670CB12-DBB2-4E4E-86EE-2CA88A9407C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E64311-6966-4108-9F0F-67902EC3816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50E5707-CA7E-42DC-B09D-CD6414746127}">
      <dgm:prSet phldrT="[Text]" custT="1"/>
      <dgm:spPr/>
      <dgm:t>
        <a:bodyPr/>
        <a:lstStyle/>
        <a:p>
          <a:r>
            <a:rPr lang="en-US" sz="2000" dirty="0"/>
            <a:t>Install devices per Dev Std Plans and Temporary Transportation Control Plans</a:t>
          </a:r>
        </a:p>
      </dgm:t>
    </dgm:pt>
    <dgm:pt modelId="{1B29D9DD-F836-41A8-B448-E7FAF2AFD8DA}" type="parTrans" cxnId="{80C3F86B-76FC-47AC-8C08-D22567962E94}">
      <dgm:prSet/>
      <dgm:spPr/>
      <dgm:t>
        <a:bodyPr/>
        <a:lstStyle/>
        <a:p>
          <a:endParaRPr lang="en-US" sz="2400"/>
        </a:p>
      </dgm:t>
    </dgm:pt>
    <dgm:pt modelId="{C7E1C342-1105-4823-9B72-151022864586}" type="sibTrans" cxnId="{80C3F86B-76FC-47AC-8C08-D22567962E94}">
      <dgm:prSet custT="1"/>
      <dgm:spPr/>
      <dgm:t>
        <a:bodyPr/>
        <a:lstStyle/>
        <a:p>
          <a:endParaRPr lang="en-US" sz="3600" dirty="0"/>
        </a:p>
      </dgm:t>
    </dgm:pt>
    <dgm:pt modelId="{E395559E-18A6-44A1-9FA7-5E470E580004}">
      <dgm:prSet phldrT="[Text]" custT="1"/>
      <dgm:spPr/>
      <dgm:t>
        <a:bodyPr/>
        <a:lstStyle/>
        <a:p>
          <a:r>
            <a:rPr lang="en-US" sz="2000" dirty="0"/>
            <a:t>Integrate SWZ Devices with SWZ Cloud Processor. Verify SWZ is functioning</a:t>
          </a:r>
        </a:p>
      </dgm:t>
    </dgm:pt>
    <dgm:pt modelId="{0D5B5CA4-C8F3-40A5-A7AC-7B7826CB3AC1}" type="parTrans" cxnId="{530293EE-F1D3-416F-8C3C-E0B73C1A82D2}">
      <dgm:prSet/>
      <dgm:spPr/>
      <dgm:t>
        <a:bodyPr/>
        <a:lstStyle/>
        <a:p>
          <a:endParaRPr lang="en-US" sz="2400"/>
        </a:p>
      </dgm:t>
    </dgm:pt>
    <dgm:pt modelId="{4E847CD6-9238-4D60-AF6E-A67533BF2BAA}" type="sibTrans" cxnId="{530293EE-F1D3-416F-8C3C-E0B73C1A82D2}">
      <dgm:prSet custT="1"/>
      <dgm:spPr/>
      <dgm:t>
        <a:bodyPr/>
        <a:lstStyle/>
        <a:p>
          <a:endParaRPr lang="en-US" sz="3600" dirty="0"/>
        </a:p>
      </dgm:t>
    </dgm:pt>
    <dgm:pt modelId="{4AE932C0-AF09-4182-B13A-9B1DFBEC4407}">
      <dgm:prSet phldrT="[Text]" custT="1"/>
      <dgm:spPr/>
      <dgm:t>
        <a:bodyPr/>
        <a:lstStyle/>
        <a:p>
          <a:r>
            <a:rPr lang="en-US" sz="2000" dirty="0"/>
            <a:t>Train personnel on SWZ Cloud Processor, Responsibilities for Operations and Maintenance</a:t>
          </a:r>
        </a:p>
      </dgm:t>
    </dgm:pt>
    <dgm:pt modelId="{C08920E5-0F02-4F36-A0F1-5F383888DCE4}" type="parTrans" cxnId="{DF3EEDEF-688B-4DD3-A72F-371990FC73E8}">
      <dgm:prSet/>
      <dgm:spPr/>
      <dgm:t>
        <a:bodyPr/>
        <a:lstStyle/>
        <a:p>
          <a:endParaRPr lang="en-US" sz="2400"/>
        </a:p>
      </dgm:t>
    </dgm:pt>
    <dgm:pt modelId="{AB1432CF-28DE-4F39-9F24-AAFF0C771185}" type="sibTrans" cxnId="{DF3EEDEF-688B-4DD3-A72F-371990FC73E8}">
      <dgm:prSet custT="1"/>
      <dgm:spPr/>
      <dgm:t>
        <a:bodyPr/>
        <a:lstStyle/>
        <a:p>
          <a:endParaRPr lang="en-US" sz="3600" dirty="0"/>
        </a:p>
      </dgm:t>
    </dgm:pt>
    <dgm:pt modelId="{6C92B28F-2A33-44FE-9BDA-2DC37A7836BB}">
      <dgm:prSet custT="1"/>
      <dgm:spPr/>
      <dgm:t>
        <a:bodyPr/>
        <a:lstStyle/>
        <a:p>
          <a:r>
            <a:rPr lang="en-US" sz="2000" dirty="0"/>
            <a:t>Activate, use, and monitor SWZ strategy per Operations Plan</a:t>
          </a:r>
        </a:p>
      </dgm:t>
    </dgm:pt>
    <dgm:pt modelId="{9F6B85EC-F884-459D-9851-5F2197F20936}" type="parTrans" cxnId="{0B2B5137-801B-485B-A998-C62A8D170062}">
      <dgm:prSet/>
      <dgm:spPr/>
      <dgm:t>
        <a:bodyPr/>
        <a:lstStyle/>
        <a:p>
          <a:endParaRPr lang="en-US" sz="2400"/>
        </a:p>
      </dgm:t>
    </dgm:pt>
    <dgm:pt modelId="{96789F14-F0E8-4BE2-8393-3D24C0D1AA81}" type="sibTrans" cxnId="{0B2B5137-801B-485B-A998-C62A8D170062}">
      <dgm:prSet/>
      <dgm:spPr/>
      <dgm:t>
        <a:bodyPr/>
        <a:lstStyle/>
        <a:p>
          <a:endParaRPr lang="en-US" sz="2400"/>
        </a:p>
      </dgm:t>
    </dgm:pt>
    <dgm:pt modelId="{BE2350AE-A8B7-4C2A-BFCF-29883878554D}" type="pres">
      <dgm:prSet presAssocID="{3EE64311-6966-4108-9F0F-67902EC38169}" presName="outerComposite" presStyleCnt="0">
        <dgm:presLayoutVars>
          <dgm:chMax val="5"/>
          <dgm:dir/>
          <dgm:resizeHandles val="exact"/>
        </dgm:presLayoutVars>
      </dgm:prSet>
      <dgm:spPr/>
    </dgm:pt>
    <dgm:pt modelId="{36ED3DB9-D301-4F8F-AE5C-FFD33B04B3CF}" type="pres">
      <dgm:prSet presAssocID="{3EE64311-6966-4108-9F0F-67902EC38169}" presName="dummyMaxCanvas" presStyleCnt="0">
        <dgm:presLayoutVars/>
      </dgm:prSet>
      <dgm:spPr/>
    </dgm:pt>
    <dgm:pt modelId="{CCBFF908-96C7-4DD9-867C-1345B51A1E6C}" type="pres">
      <dgm:prSet presAssocID="{3EE64311-6966-4108-9F0F-67902EC38169}" presName="FourNodes_1" presStyleLbl="node1" presStyleIdx="0" presStyleCnt="4">
        <dgm:presLayoutVars>
          <dgm:bulletEnabled val="1"/>
        </dgm:presLayoutVars>
      </dgm:prSet>
      <dgm:spPr/>
    </dgm:pt>
    <dgm:pt modelId="{06229F8C-A35B-47EA-A402-0198A62DC800}" type="pres">
      <dgm:prSet presAssocID="{3EE64311-6966-4108-9F0F-67902EC38169}" presName="FourNodes_2" presStyleLbl="node1" presStyleIdx="1" presStyleCnt="4">
        <dgm:presLayoutVars>
          <dgm:bulletEnabled val="1"/>
        </dgm:presLayoutVars>
      </dgm:prSet>
      <dgm:spPr/>
    </dgm:pt>
    <dgm:pt modelId="{C27C5F2A-EE73-4733-B2E0-AA395B46AC6F}" type="pres">
      <dgm:prSet presAssocID="{3EE64311-6966-4108-9F0F-67902EC38169}" presName="FourNodes_3" presStyleLbl="node1" presStyleIdx="2" presStyleCnt="4">
        <dgm:presLayoutVars>
          <dgm:bulletEnabled val="1"/>
        </dgm:presLayoutVars>
      </dgm:prSet>
      <dgm:spPr/>
    </dgm:pt>
    <dgm:pt modelId="{06A82E3D-3203-46E3-9AB0-EB2C79DC1A5C}" type="pres">
      <dgm:prSet presAssocID="{3EE64311-6966-4108-9F0F-67902EC38169}" presName="FourNodes_4" presStyleLbl="node1" presStyleIdx="3" presStyleCnt="4">
        <dgm:presLayoutVars>
          <dgm:bulletEnabled val="1"/>
        </dgm:presLayoutVars>
      </dgm:prSet>
      <dgm:spPr/>
    </dgm:pt>
    <dgm:pt modelId="{5B662A8C-95B5-42BC-B737-98FBE2BFB46C}" type="pres">
      <dgm:prSet presAssocID="{3EE64311-6966-4108-9F0F-67902EC38169}" presName="FourConn_1-2" presStyleLbl="fgAccFollowNode1" presStyleIdx="0" presStyleCnt="3">
        <dgm:presLayoutVars>
          <dgm:bulletEnabled val="1"/>
        </dgm:presLayoutVars>
      </dgm:prSet>
      <dgm:spPr/>
    </dgm:pt>
    <dgm:pt modelId="{521BBE3B-42D0-481E-8069-BC3178E290E0}" type="pres">
      <dgm:prSet presAssocID="{3EE64311-6966-4108-9F0F-67902EC38169}" presName="FourConn_2-3" presStyleLbl="fgAccFollowNode1" presStyleIdx="1" presStyleCnt="3">
        <dgm:presLayoutVars>
          <dgm:bulletEnabled val="1"/>
        </dgm:presLayoutVars>
      </dgm:prSet>
      <dgm:spPr/>
    </dgm:pt>
    <dgm:pt modelId="{750009E0-DB7C-43FF-9B6A-166D801A07AA}" type="pres">
      <dgm:prSet presAssocID="{3EE64311-6966-4108-9F0F-67902EC38169}" presName="FourConn_3-4" presStyleLbl="fgAccFollowNode1" presStyleIdx="2" presStyleCnt="3">
        <dgm:presLayoutVars>
          <dgm:bulletEnabled val="1"/>
        </dgm:presLayoutVars>
      </dgm:prSet>
      <dgm:spPr/>
    </dgm:pt>
    <dgm:pt modelId="{10854392-CCBE-4F9F-80EE-0D9E11F257C3}" type="pres">
      <dgm:prSet presAssocID="{3EE64311-6966-4108-9F0F-67902EC38169}" presName="FourNodes_1_text" presStyleLbl="node1" presStyleIdx="3" presStyleCnt="4">
        <dgm:presLayoutVars>
          <dgm:bulletEnabled val="1"/>
        </dgm:presLayoutVars>
      </dgm:prSet>
      <dgm:spPr/>
    </dgm:pt>
    <dgm:pt modelId="{D880B378-1915-402C-B69A-73DD2AC89BF1}" type="pres">
      <dgm:prSet presAssocID="{3EE64311-6966-4108-9F0F-67902EC38169}" presName="FourNodes_2_text" presStyleLbl="node1" presStyleIdx="3" presStyleCnt="4">
        <dgm:presLayoutVars>
          <dgm:bulletEnabled val="1"/>
        </dgm:presLayoutVars>
      </dgm:prSet>
      <dgm:spPr/>
    </dgm:pt>
    <dgm:pt modelId="{CD99ED37-F552-49A8-B357-91AEB2F5CDBC}" type="pres">
      <dgm:prSet presAssocID="{3EE64311-6966-4108-9F0F-67902EC38169}" presName="FourNodes_3_text" presStyleLbl="node1" presStyleIdx="3" presStyleCnt="4">
        <dgm:presLayoutVars>
          <dgm:bulletEnabled val="1"/>
        </dgm:presLayoutVars>
      </dgm:prSet>
      <dgm:spPr/>
    </dgm:pt>
    <dgm:pt modelId="{E1FDAB0E-1B03-425C-87E6-A1807796D8C7}" type="pres">
      <dgm:prSet presAssocID="{3EE64311-6966-4108-9F0F-67902EC38169}" presName="FourNodes_4_text" presStyleLbl="node1" presStyleIdx="3" presStyleCnt="4">
        <dgm:presLayoutVars>
          <dgm:bulletEnabled val="1"/>
        </dgm:presLayoutVars>
      </dgm:prSet>
      <dgm:spPr/>
    </dgm:pt>
  </dgm:ptLst>
  <dgm:cxnLst>
    <dgm:cxn modelId="{89054F1A-4AA7-4B31-9A34-6D814C776219}" type="presOf" srcId="{4AE932C0-AF09-4182-B13A-9B1DFBEC4407}" destId="{C27C5F2A-EE73-4733-B2E0-AA395B46AC6F}" srcOrd="0" destOrd="0" presId="urn:microsoft.com/office/officeart/2005/8/layout/vProcess5"/>
    <dgm:cxn modelId="{32DB761E-BA15-458C-84F5-EB92A91A3C17}" type="presOf" srcId="{4AE932C0-AF09-4182-B13A-9B1DFBEC4407}" destId="{CD99ED37-F552-49A8-B357-91AEB2F5CDBC}" srcOrd="1" destOrd="0" presId="urn:microsoft.com/office/officeart/2005/8/layout/vProcess5"/>
    <dgm:cxn modelId="{05FE9432-1658-4055-9A08-494ECCA7EE47}" type="presOf" srcId="{AB1432CF-28DE-4F39-9F24-AAFF0C771185}" destId="{750009E0-DB7C-43FF-9B6A-166D801A07AA}" srcOrd="0" destOrd="0" presId="urn:microsoft.com/office/officeart/2005/8/layout/vProcess5"/>
    <dgm:cxn modelId="{0B2B5137-801B-485B-A998-C62A8D170062}" srcId="{3EE64311-6966-4108-9F0F-67902EC38169}" destId="{6C92B28F-2A33-44FE-9BDA-2DC37A7836BB}" srcOrd="3" destOrd="0" parTransId="{9F6B85EC-F884-459D-9851-5F2197F20936}" sibTransId="{96789F14-F0E8-4BE2-8393-3D24C0D1AA81}"/>
    <dgm:cxn modelId="{4C895144-067C-47E6-AA45-9C63B4432F27}" type="presOf" srcId="{650E5707-CA7E-42DC-B09D-CD6414746127}" destId="{CCBFF908-96C7-4DD9-867C-1345B51A1E6C}" srcOrd="0" destOrd="0" presId="urn:microsoft.com/office/officeart/2005/8/layout/vProcess5"/>
    <dgm:cxn modelId="{80C3F86B-76FC-47AC-8C08-D22567962E94}" srcId="{3EE64311-6966-4108-9F0F-67902EC38169}" destId="{650E5707-CA7E-42DC-B09D-CD6414746127}" srcOrd="0" destOrd="0" parTransId="{1B29D9DD-F836-41A8-B448-E7FAF2AFD8DA}" sibTransId="{C7E1C342-1105-4823-9B72-151022864586}"/>
    <dgm:cxn modelId="{8936FB4C-D8A8-49F5-8577-8194DDDF76B0}" type="presOf" srcId="{C7E1C342-1105-4823-9B72-151022864586}" destId="{5B662A8C-95B5-42BC-B737-98FBE2BFB46C}" srcOrd="0" destOrd="0" presId="urn:microsoft.com/office/officeart/2005/8/layout/vProcess5"/>
    <dgm:cxn modelId="{5ACBDD6D-F1E4-4767-A3E7-A6F4FB4E7E1F}" type="presOf" srcId="{650E5707-CA7E-42DC-B09D-CD6414746127}" destId="{10854392-CCBE-4F9F-80EE-0D9E11F257C3}" srcOrd="1" destOrd="0" presId="urn:microsoft.com/office/officeart/2005/8/layout/vProcess5"/>
    <dgm:cxn modelId="{170DD77C-F42B-4EB3-9F5D-FE4CB4E61450}" type="presOf" srcId="{E395559E-18A6-44A1-9FA7-5E470E580004}" destId="{D880B378-1915-402C-B69A-73DD2AC89BF1}" srcOrd="1" destOrd="0" presId="urn:microsoft.com/office/officeart/2005/8/layout/vProcess5"/>
    <dgm:cxn modelId="{B5B02DA4-059B-4EF3-809C-24B6880CCCEB}" type="presOf" srcId="{4E847CD6-9238-4D60-AF6E-A67533BF2BAA}" destId="{521BBE3B-42D0-481E-8069-BC3178E290E0}" srcOrd="0" destOrd="0" presId="urn:microsoft.com/office/officeart/2005/8/layout/vProcess5"/>
    <dgm:cxn modelId="{220741C3-FAE9-4E40-A090-BEA5DBF33793}" type="presOf" srcId="{6C92B28F-2A33-44FE-9BDA-2DC37A7836BB}" destId="{06A82E3D-3203-46E3-9AB0-EB2C79DC1A5C}" srcOrd="0" destOrd="0" presId="urn:microsoft.com/office/officeart/2005/8/layout/vProcess5"/>
    <dgm:cxn modelId="{3A9819D9-0626-44F7-8348-4469492268CD}" type="presOf" srcId="{E395559E-18A6-44A1-9FA7-5E470E580004}" destId="{06229F8C-A35B-47EA-A402-0198A62DC800}" srcOrd="0" destOrd="0" presId="urn:microsoft.com/office/officeart/2005/8/layout/vProcess5"/>
    <dgm:cxn modelId="{07B57BE3-762E-4E3E-A362-1A29452DAE64}" type="presOf" srcId="{6C92B28F-2A33-44FE-9BDA-2DC37A7836BB}" destId="{E1FDAB0E-1B03-425C-87E6-A1807796D8C7}" srcOrd="1" destOrd="0" presId="urn:microsoft.com/office/officeart/2005/8/layout/vProcess5"/>
    <dgm:cxn modelId="{C853A8E5-A6A9-4B3B-9243-503BEC318C8B}" type="presOf" srcId="{3EE64311-6966-4108-9F0F-67902EC38169}" destId="{BE2350AE-A8B7-4C2A-BFCF-29883878554D}" srcOrd="0" destOrd="0" presId="urn:microsoft.com/office/officeart/2005/8/layout/vProcess5"/>
    <dgm:cxn modelId="{530293EE-F1D3-416F-8C3C-E0B73C1A82D2}" srcId="{3EE64311-6966-4108-9F0F-67902EC38169}" destId="{E395559E-18A6-44A1-9FA7-5E470E580004}" srcOrd="1" destOrd="0" parTransId="{0D5B5CA4-C8F3-40A5-A7AC-7B7826CB3AC1}" sibTransId="{4E847CD6-9238-4D60-AF6E-A67533BF2BAA}"/>
    <dgm:cxn modelId="{DF3EEDEF-688B-4DD3-A72F-371990FC73E8}" srcId="{3EE64311-6966-4108-9F0F-67902EC38169}" destId="{4AE932C0-AF09-4182-B13A-9B1DFBEC4407}" srcOrd="2" destOrd="0" parTransId="{C08920E5-0F02-4F36-A0F1-5F383888DCE4}" sibTransId="{AB1432CF-28DE-4F39-9F24-AAFF0C771185}"/>
    <dgm:cxn modelId="{9B426A14-E787-45B9-93D4-B643EF3D3DD8}" type="presParOf" srcId="{BE2350AE-A8B7-4C2A-BFCF-29883878554D}" destId="{36ED3DB9-D301-4F8F-AE5C-FFD33B04B3CF}" srcOrd="0" destOrd="0" presId="urn:microsoft.com/office/officeart/2005/8/layout/vProcess5"/>
    <dgm:cxn modelId="{93D242E8-EEA3-41D6-97DA-1878EAD8447B}" type="presParOf" srcId="{BE2350AE-A8B7-4C2A-BFCF-29883878554D}" destId="{CCBFF908-96C7-4DD9-867C-1345B51A1E6C}" srcOrd="1" destOrd="0" presId="urn:microsoft.com/office/officeart/2005/8/layout/vProcess5"/>
    <dgm:cxn modelId="{1631C29C-63CD-4C3D-937D-9BE1F96B2C2C}" type="presParOf" srcId="{BE2350AE-A8B7-4C2A-BFCF-29883878554D}" destId="{06229F8C-A35B-47EA-A402-0198A62DC800}" srcOrd="2" destOrd="0" presId="urn:microsoft.com/office/officeart/2005/8/layout/vProcess5"/>
    <dgm:cxn modelId="{D8EA6688-C040-4964-8005-72A77763FFB7}" type="presParOf" srcId="{BE2350AE-A8B7-4C2A-BFCF-29883878554D}" destId="{C27C5F2A-EE73-4733-B2E0-AA395B46AC6F}" srcOrd="3" destOrd="0" presId="urn:microsoft.com/office/officeart/2005/8/layout/vProcess5"/>
    <dgm:cxn modelId="{D624CD45-FD80-4817-B2BF-4B5D166661A8}" type="presParOf" srcId="{BE2350AE-A8B7-4C2A-BFCF-29883878554D}" destId="{06A82E3D-3203-46E3-9AB0-EB2C79DC1A5C}" srcOrd="4" destOrd="0" presId="urn:microsoft.com/office/officeart/2005/8/layout/vProcess5"/>
    <dgm:cxn modelId="{54D01957-892B-44B1-BACF-FB4D87A030EB}" type="presParOf" srcId="{BE2350AE-A8B7-4C2A-BFCF-29883878554D}" destId="{5B662A8C-95B5-42BC-B737-98FBE2BFB46C}" srcOrd="5" destOrd="0" presId="urn:microsoft.com/office/officeart/2005/8/layout/vProcess5"/>
    <dgm:cxn modelId="{E65EC8E5-6C93-4C64-AEC7-69BF85CE6D85}" type="presParOf" srcId="{BE2350AE-A8B7-4C2A-BFCF-29883878554D}" destId="{521BBE3B-42D0-481E-8069-BC3178E290E0}" srcOrd="6" destOrd="0" presId="urn:microsoft.com/office/officeart/2005/8/layout/vProcess5"/>
    <dgm:cxn modelId="{06BEEC08-FDA5-4890-8490-E0F9062C0410}" type="presParOf" srcId="{BE2350AE-A8B7-4C2A-BFCF-29883878554D}" destId="{750009E0-DB7C-43FF-9B6A-166D801A07AA}" srcOrd="7" destOrd="0" presId="urn:microsoft.com/office/officeart/2005/8/layout/vProcess5"/>
    <dgm:cxn modelId="{3F643FCF-154B-4C0F-AE8C-7F075AC33FD4}" type="presParOf" srcId="{BE2350AE-A8B7-4C2A-BFCF-29883878554D}" destId="{10854392-CCBE-4F9F-80EE-0D9E11F257C3}" srcOrd="8" destOrd="0" presId="urn:microsoft.com/office/officeart/2005/8/layout/vProcess5"/>
    <dgm:cxn modelId="{957C62AB-9989-4441-B5DE-2FD445B56343}" type="presParOf" srcId="{BE2350AE-A8B7-4C2A-BFCF-29883878554D}" destId="{D880B378-1915-402C-B69A-73DD2AC89BF1}" srcOrd="9" destOrd="0" presId="urn:microsoft.com/office/officeart/2005/8/layout/vProcess5"/>
    <dgm:cxn modelId="{7005C9F9-0FE3-4BB7-A9A7-B8D2A0F6C117}" type="presParOf" srcId="{BE2350AE-A8B7-4C2A-BFCF-29883878554D}" destId="{CD99ED37-F552-49A8-B357-91AEB2F5CDBC}" srcOrd="10" destOrd="0" presId="urn:microsoft.com/office/officeart/2005/8/layout/vProcess5"/>
    <dgm:cxn modelId="{8FDFBAFF-0052-4A98-8DE4-94D82EC43188}" type="presParOf" srcId="{BE2350AE-A8B7-4C2A-BFCF-29883878554D}" destId="{E1FDAB0E-1B03-425C-87E6-A1807796D8C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E64311-6966-4108-9F0F-67902EC3816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50E5707-CA7E-42DC-B09D-CD6414746127}">
      <dgm:prSet phldrT="[Text]" custT="1"/>
      <dgm:spPr/>
      <dgm:t>
        <a:bodyPr/>
        <a:lstStyle/>
        <a:p>
          <a:r>
            <a:rPr lang="en-US" sz="2400" dirty="0"/>
            <a:t>Develop Public Information Plan (PIP), prior to activating the SWZ strategy</a:t>
          </a:r>
        </a:p>
      </dgm:t>
    </dgm:pt>
    <dgm:pt modelId="{1B29D9DD-F836-41A8-B448-E7FAF2AFD8DA}" type="parTrans" cxnId="{80C3F86B-76FC-47AC-8C08-D22567962E94}">
      <dgm:prSet/>
      <dgm:spPr/>
      <dgm:t>
        <a:bodyPr/>
        <a:lstStyle/>
        <a:p>
          <a:endParaRPr lang="en-US" sz="2800"/>
        </a:p>
      </dgm:t>
    </dgm:pt>
    <dgm:pt modelId="{C7E1C342-1105-4823-9B72-151022864586}" type="sibTrans" cxnId="{80C3F86B-76FC-47AC-8C08-D22567962E94}">
      <dgm:prSet custT="1"/>
      <dgm:spPr/>
      <dgm:t>
        <a:bodyPr/>
        <a:lstStyle/>
        <a:p>
          <a:endParaRPr lang="en-US" sz="4000" dirty="0"/>
        </a:p>
      </dgm:t>
    </dgm:pt>
    <dgm:pt modelId="{E395559E-18A6-44A1-9FA7-5E470E580004}">
      <dgm:prSet phldrT="[Text]" custT="1"/>
      <dgm:spPr/>
      <dgm:t>
        <a:bodyPr/>
        <a:lstStyle/>
        <a:p>
          <a:r>
            <a:rPr lang="en-US" sz="2400" dirty="0"/>
            <a:t>Activate the PIP public information elements</a:t>
          </a:r>
        </a:p>
      </dgm:t>
    </dgm:pt>
    <dgm:pt modelId="{0D5B5CA4-C8F3-40A5-A7AC-7B7826CB3AC1}" type="parTrans" cxnId="{530293EE-F1D3-416F-8C3C-E0B73C1A82D2}">
      <dgm:prSet/>
      <dgm:spPr/>
      <dgm:t>
        <a:bodyPr/>
        <a:lstStyle/>
        <a:p>
          <a:endParaRPr lang="en-US" sz="2800"/>
        </a:p>
      </dgm:t>
    </dgm:pt>
    <dgm:pt modelId="{4E847CD6-9238-4D60-AF6E-A67533BF2BAA}" type="sibTrans" cxnId="{530293EE-F1D3-416F-8C3C-E0B73C1A82D2}">
      <dgm:prSet custT="1"/>
      <dgm:spPr/>
      <dgm:t>
        <a:bodyPr/>
        <a:lstStyle/>
        <a:p>
          <a:endParaRPr lang="en-US" sz="4000" dirty="0"/>
        </a:p>
      </dgm:t>
    </dgm:pt>
    <dgm:pt modelId="{4AE932C0-AF09-4182-B13A-9B1DFBEC4407}">
      <dgm:prSet phldrT="[Text]" custT="1"/>
      <dgm:spPr/>
      <dgm:t>
        <a:bodyPr/>
        <a:lstStyle/>
        <a:p>
          <a:r>
            <a:rPr lang="en-US" sz="2400" dirty="0"/>
            <a:t>Monitor and Assess public feedback on the SWZ</a:t>
          </a:r>
        </a:p>
      </dgm:t>
    </dgm:pt>
    <dgm:pt modelId="{C08920E5-0F02-4F36-A0F1-5F383888DCE4}" type="parTrans" cxnId="{DF3EEDEF-688B-4DD3-A72F-371990FC73E8}">
      <dgm:prSet/>
      <dgm:spPr/>
      <dgm:t>
        <a:bodyPr/>
        <a:lstStyle/>
        <a:p>
          <a:endParaRPr lang="en-US" sz="2800"/>
        </a:p>
      </dgm:t>
    </dgm:pt>
    <dgm:pt modelId="{AB1432CF-28DE-4F39-9F24-AAFF0C771185}" type="sibTrans" cxnId="{DF3EEDEF-688B-4DD3-A72F-371990FC73E8}">
      <dgm:prSet custT="1"/>
      <dgm:spPr/>
      <dgm:t>
        <a:bodyPr/>
        <a:lstStyle/>
        <a:p>
          <a:endParaRPr lang="en-US" sz="4000" dirty="0"/>
        </a:p>
      </dgm:t>
    </dgm:pt>
    <dgm:pt modelId="{6C92B28F-2A33-44FE-9BDA-2DC37A7836BB}">
      <dgm:prSet custT="1"/>
      <dgm:spPr/>
      <dgm:t>
        <a:bodyPr/>
        <a:lstStyle/>
        <a:p>
          <a:r>
            <a:rPr lang="en-US" sz="2400" dirty="0"/>
            <a:t>Consider modifications to SWZ depending on public comments</a:t>
          </a:r>
        </a:p>
      </dgm:t>
    </dgm:pt>
    <dgm:pt modelId="{9F6B85EC-F884-459D-9851-5F2197F20936}" type="parTrans" cxnId="{0B2B5137-801B-485B-A998-C62A8D170062}">
      <dgm:prSet/>
      <dgm:spPr/>
      <dgm:t>
        <a:bodyPr/>
        <a:lstStyle/>
        <a:p>
          <a:endParaRPr lang="en-US" sz="2800"/>
        </a:p>
      </dgm:t>
    </dgm:pt>
    <dgm:pt modelId="{96789F14-F0E8-4BE2-8393-3D24C0D1AA81}" type="sibTrans" cxnId="{0B2B5137-801B-485B-A998-C62A8D170062}">
      <dgm:prSet/>
      <dgm:spPr/>
      <dgm:t>
        <a:bodyPr/>
        <a:lstStyle/>
        <a:p>
          <a:endParaRPr lang="en-US" sz="2800"/>
        </a:p>
      </dgm:t>
    </dgm:pt>
    <dgm:pt modelId="{BE2350AE-A8B7-4C2A-BFCF-29883878554D}" type="pres">
      <dgm:prSet presAssocID="{3EE64311-6966-4108-9F0F-67902EC38169}" presName="outerComposite" presStyleCnt="0">
        <dgm:presLayoutVars>
          <dgm:chMax val="5"/>
          <dgm:dir/>
          <dgm:resizeHandles val="exact"/>
        </dgm:presLayoutVars>
      </dgm:prSet>
      <dgm:spPr/>
    </dgm:pt>
    <dgm:pt modelId="{36ED3DB9-D301-4F8F-AE5C-FFD33B04B3CF}" type="pres">
      <dgm:prSet presAssocID="{3EE64311-6966-4108-9F0F-67902EC38169}" presName="dummyMaxCanvas" presStyleCnt="0">
        <dgm:presLayoutVars/>
      </dgm:prSet>
      <dgm:spPr/>
    </dgm:pt>
    <dgm:pt modelId="{CCBFF908-96C7-4DD9-867C-1345B51A1E6C}" type="pres">
      <dgm:prSet presAssocID="{3EE64311-6966-4108-9F0F-67902EC38169}" presName="FourNodes_1" presStyleLbl="node1" presStyleIdx="0" presStyleCnt="4" custScaleX="109400">
        <dgm:presLayoutVars>
          <dgm:bulletEnabled val="1"/>
        </dgm:presLayoutVars>
      </dgm:prSet>
      <dgm:spPr/>
    </dgm:pt>
    <dgm:pt modelId="{06229F8C-A35B-47EA-A402-0198A62DC800}" type="pres">
      <dgm:prSet presAssocID="{3EE64311-6966-4108-9F0F-67902EC38169}" presName="FourNodes_2" presStyleLbl="node1" presStyleIdx="1" presStyleCnt="4" custLinFactNeighborX="2413" custLinFactNeighborY="1289">
        <dgm:presLayoutVars>
          <dgm:bulletEnabled val="1"/>
        </dgm:presLayoutVars>
      </dgm:prSet>
      <dgm:spPr/>
    </dgm:pt>
    <dgm:pt modelId="{C27C5F2A-EE73-4733-B2E0-AA395B46AC6F}" type="pres">
      <dgm:prSet presAssocID="{3EE64311-6966-4108-9F0F-67902EC38169}" presName="FourNodes_3" presStyleLbl="node1" presStyleIdx="2" presStyleCnt="4">
        <dgm:presLayoutVars>
          <dgm:bulletEnabled val="1"/>
        </dgm:presLayoutVars>
      </dgm:prSet>
      <dgm:spPr/>
    </dgm:pt>
    <dgm:pt modelId="{06A82E3D-3203-46E3-9AB0-EB2C79DC1A5C}" type="pres">
      <dgm:prSet presAssocID="{3EE64311-6966-4108-9F0F-67902EC38169}" presName="FourNodes_4" presStyleLbl="node1" presStyleIdx="3" presStyleCnt="4">
        <dgm:presLayoutVars>
          <dgm:bulletEnabled val="1"/>
        </dgm:presLayoutVars>
      </dgm:prSet>
      <dgm:spPr/>
    </dgm:pt>
    <dgm:pt modelId="{5B662A8C-95B5-42BC-B737-98FBE2BFB46C}" type="pres">
      <dgm:prSet presAssocID="{3EE64311-6966-4108-9F0F-67902EC38169}" presName="FourConn_1-2" presStyleLbl="fgAccFollowNode1" presStyleIdx="0" presStyleCnt="3">
        <dgm:presLayoutVars>
          <dgm:bulletEnabled val="1"/>
        </dgm:presLayoutVars>
      </dgm:prSet>
      <dgm:spPr/>
    </dgm:pt>
    <dgm:pt modelId="{521BBE3B-42D0-481E-8069-BC3178E290E0}" type="pres">
      <dgm:prSet presAssocID="{3EE64311-6966-4108-9F0F-67902EC38169}" presName="FourConn_2-3" presStyleLbl="fgAccFollowNode1" presStyleIdx="1" presStyleCnt="3">
        <dgm:presLayoutVars>
          <dgm:bulletEnabled val="1"/>
        </dgm:presLayoutVars>
      </dgm:prSet>
      <dgm:spPr/>
    </dgm:pt>
    <dgm:pt modelId="{750009E0-DB7C-43FF-9B6A-166D801A07AA}" type="pres">
      <dgm:prSet presAssocID="{3EE64311-6966-4108-9F0F-67902EC38169}" presName="FourConn_3-4" presStyleLbl="fgAccFollowNode1" presStyleIdx="2" presStyleCnt="3">
        <dgm:presLayoutVars>
          <dgm:bulletEnabled val="1"/>
        </dgm:presLayoutVars>
      </dgm:prSet>
      <dgm:spPr/>
    </dgm:pt>
    <dgm:pt modelId="{10854392-CCBE-4F9F-80EE-0D9E11F257C3}" type="pres">
      <dgm:prSet presAssocID="{3EE64311-6966-4108-9F0F-67902EC38169}" presName="FourNodes_1_text" presStyleLbl="node1" presStyleIdx="3" presStyleCnt="4">
        <dgm:presLayoutVars>
          <dgm:bulletEnabled val="1"/>
        </dgm:presLayoutVars>
      </dgm:prSet>
      <dgm:spPr/>
    </dgm:pt>
    <dgm:pt modelId="{D880B378-1915-402C-B69A-73DD2AC89BF1}" type="pres">
      <dgm:prSet presAssocID="{3EE64311-6966-4108-9F0F-67902EC38169}" presName="FourNodes_2_text" presStyleLbl="node1" presStyleIdx="3" presStyleCnt="4">
        <dgm:presLayoutVars>
          <dgm:bulletEnabled val="1"/>
        </dgm:presLayoutVars>
      </dgm:prSet>
      <dgm:spPr/>
    </dgm:pt>
    <dgm:pt modelId="{CD99ED37-F552-49A8-B357-91AEB2F5CDBC}" type="pres">
      <dgm:prSet presAssocID="{3EE64311-6966-4108-9F0F-67902EC38169}" presName="FourNodes_3_text" presStyleLbl="node1" presStyleIdx="3" presStyleCnt="4">
        <dgm:presLayoutVars>
          <dgm:bulletEnabled val="1"/>
        </dgm:presLayoutVars>
      </dgm:prSet>
      <dgm:spPr/>
    </dgm:pt>
    <dgm:pt modelId="{E1FDAB0E-1B03-425C-87E6-A1807796D8C7}" type="pres">
      <dgm:prSet presAssocID="{3EE64311-6966-4108-9F0F-67902EC38169}" presName="FourNodes_4_text" presStyleLbl="node1" presStyleIdx="3" presStyleCnt="4">
        <dgm:presLayoutVars>
          <dgm:bulletEnabled val="1"/>
        </dgm:presLayoutVars>
      </dgm:prSet>
      <dgm:spPr/>
    </dgm:pt>
  </dgm:ptLst>
  <dgm:cxnLst>
    <dgm:cxn modelId="{89054F1A-4AA7-4B31-9A34-6D814C776219}" type="presOf" srcId="{4AE932C0-AF09-4182-B13A-9B1DFBEC4407}" destId="{C27C5F2A-EE73-4733-B2E0-AA395B46AC6F}" srcOrd="0" destOrd="0" presId="urn:microsoft.com/office/officeart/2005/8/layout/vProcess5"/>
    <dgm:cxn modelId="{32DB761E-BA15-458C-84F5-EB92A91A3C17}" type="presOf" srcId="{4AE932C0-AF09-4182-B13A-9B1DFBEC4407}" destId="{CD99ED37-F552-49A8-B357-91AEB2F5CDBC}" srcOrd="1" destOrd="0" presId="urn:microsoft.com/office/officeart/2005/8/layout/vProcess5"/>
    <dgm:cxn modelId="{05FE9432-1658-4055-9A08-494ECCA7EE47}" type="presOf" srcId="{AB1432CF-28DE-4F39-9F24-AAFF0C771185}" destId="{750009E0-DB7C-43FF-9B6A-166D801A07AA}" srcOrd="0" destOrd="0" presId="urn:microsoft.com/office/officeart/2005/8/layout/vProcess5"/>
    <dgm:cxn modelId="{0B2B5137-801B-485B-A998-C62A8D170062}" srcId="{3EE64311-6966-4108-9F0F-67902EC38169}" destId="{6C92B28F-2A33-44FE-9BDA-2DC37A7836BB}" srcOrd="3" destOrd="0" parTransId="{9F6B85EC-F884-459D-9851-5F2197F20936}" sibTransId="{96789F14-F0E8-4BE2-8393-3D24C0D1AA81}"/>
    <dgm:cxn modelId="{4C895144-067C-47E6-AA45-9C63B4432F27}" type="presOf" srcId="{650E5707-CA7E-42DC-B09D-CD6414746127}" destId="{CCBFF908-96C7-4DD9-867C-1345B51A1E6C}" srcOrd="0" destOrd="0" presId="urn:microsoft.com/office/officeart/2005/8/layout/vProcess5"/>
    <dgm:cxn modelId="{80C3F86B-76FC-47AC-8C08-D22567962E94}" srcId="{3EE64311-6966-4108-9F0F-67902EC38169}" destId="{650E5707-CA7E-42DC-B09D-CD6414746127}" srcOrd="0" destOrd="0" parTransId="{1B29D9DD-F836-41A8-B448-E7FAF2AFD8DA}" sibTransId="{C7E1C342-1105-4823-9B72-151022864586}"/>
    <dgm:cxn modelId="{8936FB4C-D8A8-49F5-8577-8194DDDF76B0}" type="presOf" srcId="{C7E1C342-1105-4823-9B72-151022864586}" destId="{5B662A8C-95B5-42BC-B737-98FBE2BFB46C}" srcOrd="0" destOrd="0" presId="urn:microsoft.com/office/officeart/2005/8/layout/vProcess5"/>
    <dgm:cxn modelId="{5ACBDD6D-F1E4-4767-A3E7-A6F4FB4E7E1F}" type="presOf" srcId="{650E5707-CA7E-42DC-B09D-CD6414746127}" destId="{10854392-CCBE-4F9F-80EE-0D9E11F257C3}" srcOrd="1" destOrd="0" presId="urn:microsoft.com/office/officeart/2005/8/layout/vProcess5"/>
    <dgm:cxn modelId="{170DD77C-F42B-4EB3-9F5D-FE4CB4E61450}" type="presOf" srcId="{E395559E-18A6-44A1-9FA7-5E470E580004}" destId="{D880B378-1915-402C-B69A-73DD2AC89BF1}" srcOrd="1" destOrd="0" presId="urn:microsoft.com/office/officeart/2005/8/layout/vProcess5"/>
    <dgm:cxn modelId="{B5B02DA4-059B-4EF3-809C-24B6880CCCEB}" type="presOf" srcId="{4E847CD6-9238-4D60-AF6E-A67533BF2BAA}" destId="{521BBE3B-42D0-481E-8069-BC3178E290E0}" srcOrd="0" destOrd="0" presId="urn:microsoft.com/office/officeart/2005/8/layout/vProcess5"/>
    <dgm:cxn modelId="{220741C3-FAE9-4E40-A090-BEA5DBF33793}" type="presOf" srcId="{6C92B28F-2A33-44FE-9BDA-2DC37A7836BB}" destId="{06A82E3D-3203-46E3-9AB0-EB2C79DC1A5C}" srcOrd="0" destOrd="0" presId="urn:microsoft.com/office/officeart/2005/8/layout/vProcess5"/>
    <dgm:cxn modelId="{3A9819D9-0626-44F7-8348-4469492268CD}" type="presOf" srcId="{E395559E-18A6-44A1-9FA7-5E470E580004}" destId="{06229F8C-A35B-47EA-A402-0198A62DC800}" srcOrd="0" destOrd="0" presId="urn:microsoft.com/office/officeart/2005/8/layout/vProcess5"/>
    <dgm:cxn modelId="{07B57BE3-762E-4E3E-A362-1A29452DAE64}" type="presOf" srcId="{6C92B28F-2A33-44FE-9BDA-2DC37A7836BB}" destId="{E1FDAB0E-1B03-425C-87E6-A1807796D8C7}" srcOrd="1" destOrd="0" presId="urn:microsoft.com/office/officeart/2005/8/layout/vProcess5"/>
    <dgm:cxn modelId="{C853A8E5-A6A9-4B3B-9243-503BEC318C8B}" type="presOf" srcId="{3EE64311-6966-4108-9F0F-67902EC38169}" destId="{BE2350AE-A8B7-4C2A-BFCF-29883878554D}" srcOrd="0" destOrd="0" presId="urn:microsoft.com/office/officeart/2005/8/layout/vProcess5"/>
    <dgm:cxn modelId="{530293EE-F1D3-416F-8C3C-E0B73C1A82D2}" srcId="{3EE64311-6966-4108-9F0F-67902EC38169}" destId="{E395559E-18A6-44A1-9FA7-5E470E580004}" srcOrd="1" destOrd="0" parTransId="{0D5B5CA4-C8F3-40A5-A7AC-7B7826CB3AC1}" sibTransId="{4E847CD6-9238-4D60-AF6E-A67533BF2BAA}"/>
    <dgm:cxn modelId="{DF3EEDEF-688B-4DD3-A72F-371990FC73E8}" srcId="{3EE64311-6966-4108-9F0F-67902EC38169}" destId="{4AE932C0-AF09-4182-B13A-9B1DFBEC4407}" srcOrd="2" destOrd="0" parTransId="{C08920E5-0F02-4F36-A0F1-5F383888DCE4}" sibTransId="{AB1432CF-28DE-4F39-9F24-AAFF0C771185}"/>
    <dgm:cxn modelId="{9B426A14-E787-45B9-93D4-B643EF3D3DD8}" type="presParOf" srcId="{BE2350AE-A8B7-4C2A-BFCF-29883878554D}" destId="{36ED3DB9-D301-4F8F-AE5C-FFD33B04B3CF}" srcOrd="0" destOrd="0" presId="urn:microsoft.com/office/officeart/2005/8/layout/vProcess5"/>
    <dgm:cxn modelId="{93D242E8-EEA3-41D6-97DA-1878EAD8447B}" type="presParOf" srcId="{BE2350AE-A8B7-4C2A-BFCF-29883878554D}" destId="{CCBFF908-96C7-4DD9-867C-1345B51A1E6C}" srcOrd="1" destOrd="0" presId="urn:microsoft.com/office/officeart/2005/8/layout/vProcess5"/>
    <dgm:cxn modelId="{1631C29C-63CD-4C3D-937D-9BE1F96B2C2C}" type="presParOf" srcId="{BE2350AE-A8B7-4C2A-BFCF-29883878554D}" destId="{06229F8C-A35B-47EA-A402-0198A62DC800}" srcOrd="2" destOrd="0" presId="urn:microsoft.com/office/officeart/2005/8/layout/vProcess5"/>
    <dgm:cxn modelId="{D8EA6688-C040-4964-8005-72A77763FFB7}" type="presParOf" srcId="{BE2350AE-A8B7-4C2A-BFCF-29883878554D}" destId="{C27C5F2A-EE73-4733-B2E0-AA395B46AC6F}" srcOrd="3" destOrd="0" presId="urn:microsoft.com/office/officeart/2005/8/layout/vProcess5"/>
    <dgm:cxn modelId="{D624CD45-FD80-4817-B2BF-4B5D166661A8}" type="presParOf" srcId="{BE2350AE-A8B7-4C2A-BFCF-29883878554D}" destId="{06A82E3D-3203-46E3-9AB0-EB2C79DC1A5C}" srcOrd="4" destOrd="0" presId="urn:microsoft.com/office/officeart/2005/8/layout/vProcess5"/>
    <dgm:cxn modelId="{54D01957-892B-44B1-BACF-FB4D87A030EB}" type="presParOf" srcId="{BE2350AE-A8B7-4C2A-BFCF-29883878554D}" destId="{5B662A8C-95B5-42BC-B737-98FBE2BFB46C}" srcOrd="5" destOrd="0" presId="urn:microsoft.com/office/officeart/2005/8/layout/vProcess5"/>
    <dgm:cxn modelId="{E65EC8E5-6C93-4C64-AEC7-69BF85CE6D85}" type="presParOf" srcId="{BE2350AE-A8B7-4C2A-BFCF-29883878554D}" destId="{521BBE3B-42D0-481E-8069-BC3178E290E0}" srcOrd="6" destOrd="0" presId="urn:microsoft.com/office/officeart/2005/8/layout/vProcess5"/>
    <dgm:cxn modelId="{06BEEC08-FDA5-4890-8490-E0F9062C0410}" type="presParOf" srcId="{BE2350AE-A8B7-4C2A-BFCF-29883878554D}" destId="{750009E0-DB7C-43FF-9B6A-166D801A07AA}" srcOrd="7" destOrd="0" presId="urn:microsoft.com/office/officeart/2005/8/layout/vProcess5"/>
    <dgm:cxn modelId="{3F643FCF-154B-4C0F-AE8C-7F075AC33FD4}" type="presParOf" srcId="{BE2350AE-A8B7-4C2A-BFCF-29883878554D}" destId="{10854392-CCBE-4F9F-80EE-0D9E11F257C3}" srcOrd="8" destOrd="0" presId="urn:microsoft.com/office/officeart/2005/8/layout/vProcess5"/>
    <dgm:cxn modelId="{957C62AB-9989-4441-B5DE-2FD445B56343}" type="presParOf" srcId="{BE2350AE-A8B7-4C2A-BFCF-29883878554D}" destId="{D880B378-1915-402C-B69A-73DD2AC89BF1}" srcOrd="9" destOrd="0" presId="urn:microsoft.com/office/officeart/2005/8/layout/vProcess5"/>
    <dgm:cxn modelId="{7005C9F9-0FE3-4BB7-A9A7-B8D2A0F6C117}" type="presParOf" srcId="{BE2350AE-A8B7-4C2A-BFCF-29883878554D}" destId="{CD99ED37-F552-49A8-B357-91AEB2F5CDBC}" srcOrd="10" destOrd="0" presId="urn:microsoft.com/office/officeart/2005/8/layout/vProcess5"/>
    <dgm:cxn modelId="{8FDFBAFF-0052-4A98-8DE4-94D82EC43188}" type="presParOf" srcId="{BE2350AE-A8B7-4C2A-BFCF-29883878554D}" destId="{E1FDAB0E-1B03-425C-87E6-A1807796D8C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3AB5C-63F2-4F9D-9A6B-AC2DC7D42BF6}">
      <dsp:nvSpPr>
        <dsp:cNvPr id="0" name=""/>
        <dsp:cNvSpPr/>
      </dsp:nvSpPr>
      <dsp:spPr>
        <a:xfrm>
          <a:off x="1315491" y="-4309"/>
          <a:ext cx="4516680" cy="4516680"/>
        </a:xfrm>
        <a:prstGeom prst="circularArrow">
          <a:avLst>
            <a:gd name="adj1" fmla="val 5274"/>
            <a:gd name="adj2" fmla="val 312630"/>
            <a:gd name="adj3" fmla="val 14242565"/>
            <a:gd name="adj4" fmla="val 17118577"/>
            <a:gd name="adj5" fmla="val 5477"/>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6BF5FBD-09C7-4FE6-849E-027C7D42AD74}">
      <dsp:nvSpPr>
        <dsp:cNvPr id="0" name=""/>
        <dsp:cNvSpPr/>
      </dsp:nvSpPr>
      <dsp:spPr>
        <a:xfrm>
          <a:off x="2722254" y="1417"/>
          <a:ext cx="1703154" cy="851577"/>
        </a:xfrm>
        <a:prstGeom prst="roundRect">
          <a:avLst/>
        </a:prstGeom>
        <a:solidFill>
          <a:srgbClr val="14608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Implement SWZ Strategy</a:t>
          </a:r>
        </a:p>
      </dsp:txBody>
      <dsp:txXfrm>
        <a:off x="2763825" y="42988"/>
        <a:ext cx="1620012" cy="768435"/>
      </dsp:txXfrm>
    </dsp:sp>
    <dsp:sp modelId="{E74D68F9-78A4-472E-AEF1-E496011CE2CC}">
      <dsp:nvSpPr>
        <dsp:cNvPr id="0" name=""/>
        <dsp:cNvSpPr/>
      </dsp:nvSpPr>
      <dsp:spPr>
        <a:xfrm>
          <a:off x="4309094" y="917579"/>
          <a:ext cx="1703154" cy="85157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Highway Functional Classification</a:t>
          </a:r>
        </a:p>
      </dsp:txBody>
      <dsp:txXfrm>
        <a:off x="4350665" y="959150"/>
        <a:ext cx="1620012" cy="768435"/>
      </dsp:txXfrm>
    </dsp:sp>
    <dsp:sp modelId="{828EF8D1-92AF-4B1D-A641-BA7EC66FEB2D}">
      <dsp:nvSpPr>
        <dsp:cNvPr id="0" name=""/>
        <dsp:cNvSpPr/>
      </dsp:nvSpPr>
      <dsp:spPr>
        <a:xfrm>
          <a:off x="4390790" y="2531695"/>
          <a:ext cx="1703154" cy="85157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Existing Posted Speed</a:t>
          </a:r>
        </a:p>
      </dsp:txBody>
      <dsp:txXfrm>
        <a:off x="4432361" y="2573266"/>
        <a:ext cx="1620012" cy="768435"/>
      </dsp:txXfrm>
    </dsp:sp>
    <dsp:sp modelId="{118190E4-26C8-4748-8A0B-80E61E53E0F3}">
      <dsp:nvSpPr>
        <dsp:cNvPr id="0" name=""/>
        <dsp:cNvSpPr/>
      </dsp:nvSpPr>
      <dsp:spPr>
        <a:xfrm>
          <a:off x="2722254" y="3666066"/>
          <a:ext cx="1703154" cy="85157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Existing LOS, Work Zone Congestion</a:t>
          </a:r>
        </a:p>
      </dsp:txBody>
      <dsp:txXfrm>
        <a:off x="2763825" y="3707637"/>
        <a:ext cx="1620012" cy="768435"/>
      </dsp:txXfrm>
    </dsp:sp>
    <dsp:sp modelId="{2A5CD681-62B7-4861-B26B-6C694F8C112C}">
      <dsp:nvSpPr>
        <dsp:cNvPr id="0" name=""/>
        <dsp:cNvSpPr/>
      </dsp:nvSpPr>
      <dsp:spPr>
        <a:xfrm>
          <a:off x="1149573" y="2428110"/>
          <a:ext cx="1703154" cy="85157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Work Zone Traffic Impacts</a:t>
          </a:r>
        </a:p>
      </dsp:txBody>
      <dsp:txXfrm>
        <a:off x="1191144" y="2469681"/>
        <a:ext cx="1620012" cy="768435"/>
      </dsp:txXfrm>
    </dsp:sp>
    <dsp:sp modelId="{6BC6B4E7-9EB4-4FF3-B299-C4BC5D8F58BC}">
      <dsp:nvSpPr>
        <dsp:cNvPr id="0" name=""/>
        <dsp:cNvSpPr/>
      </dsp:nvSpPr>
      <dsp:spPr>
        <a:xfrm>
          <a:off x="1135414" y="917579"/>
          <a:ext cx="1703154" cy="85157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Construction Duration</a:t>
          </a:r>
        </a:p>
      </dsp:txBody>
      <dsp:txXfrm>
        <a:off x="1176985" y="959150"/>
        <a:ext cx="1620012" cy="768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A7218-FC73-4BA1-9A67-D1B7D8D38D7C}">
      <dsp:nvSpPr>
        <dsp:cNvPr id="0" name=""/>
        <dsp:cNvSpPr/>
      </dsp:nvSpPr>
      <dsp:spPr>
        <a:xfrm>
          <a:off x="0" y="0"/>
          <a:ext cx="8488910" cy="70434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SWZ Priority, Assessment, Strategy Selection</a:t>
          </a:r>
        </a:p>
      </dsp:txBody>
      <dsp:txXfrm>
        <a:off x="20630" y="20630"/>
        <a:ext cx="7646455" cy="663086"/>
      </dsp:txXfrm>
    </dsp:sp>
    <dsp:sp modelId="{816CBFC7-746A-4A9E-950B-CBBD322850E0}">
      <dsp:nvSpPr>
        <dsp:cNvPr id="0" name=""/>
        <dsp:cNvSpPr/>
      </dsp:nvSpPr>
      <dsp:spPr>
        <a:xfrm>
          <a:off x="633912" y="802172"/>
          <a:ext cx="8488910" cy="70434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Systems Engineering and Design</a:t>
          </a:r>
        </a:p>
      </dsp:txBody>
      <dsp:txXfrm>
        <a:off x="654542" y="822802"/>
        <a:ext cx="7355912" cy="663086"/>
      </dsp:txXfrm>
    </dsp:sp>
    <dsp:sp modelId="{3722B890-2A2C-4D2D-9D78-C50FCC20FE1B}">
      <dsp:nvSpPr>
        <dsp:cNvPr id="0" name=""/>
        <dsp:cNvSpPr/>
      </dsp:nvSpPr>
      <dsp:spPr>
        <a:xfrm>
          <a:off x="1267824" y="1604345"/>
          <a:ext cx="8488910" cy="70434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Implement SWZ</a:t>
          </a:r>
        </a:p>
      </dsp:txBody>
      <dsp:txXfrm>
        <a:off x="1288454" y="1624975"/>
        <a:ext cx="7355912" cy="663086"/>
      </dsp:txXfrm>
    </dsp:sp>
    <dsp:sp modelId="{97BB0CE1-1603-4CAD-BAB7-6AEA48ED047D}">
      <dsp:nvSpPr>
        <dsp:cNvPr id="0" name=""/>
        <dsp:cNvSpPr/>
      </dsp:nvSpPr>
      <dsp:spPr>
        <a:xfrm>
          <a:off x="1901736" y="2406518"/>
          <a:ext cx="8488910" cy="70434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Public Information Plan</a:t>
          </a:r>
        </a:p>
      </dsp:txBody>
      <dsp:txXfrm>
        <a:off x="1922366" y="2427148"/>
        <a:ext cx="7355912" cy="663086"/>
      </dsp:txXfrm>
    </dsp:sp>
    <dsp:sp modelId="{010A368A-46D1-4F61-99B2-9C3CD3D7A0C8}">
      <dsp:nvSpPr>
        <dsp:cNvPr id="0" name=""/>
        <dsp:cNvSpPr/>
      </dsp:nvSpPr>
      <dsp:spPr>
        <a:xfrm>
          <a:off x="2535648" y="3208691"/>
          <a:ext cx="8488910" cy="70434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Project Outcome Analysis</a:t>
          </a:r>
        </a:p>
      </dsp:txBody>
      <dsp:txXfrm>
        <a:off x="2556278" y="3229321"/>
        <a:ext cx="7355912" cy="663086"/>
      </dsp:txXfrm>
    </dsp:sp>
    <dsp:sp modelId="{36465EF0-2DEE-4046-B07A-CD75BE729C3D}">
      <dsp:nvSpPr>
        <dsp:cNvPr id="0" name=""/>
        <dsp:cNvSpPr/>
      </dsp:nvSpPr>
      <dsp:spPr>
        <a:xfrm>
          <a:off x="8031084" y="514564"/>
          <a:ext cx="457825" cy="457825"/>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8134095" y="514564"/>
        <a:ext cx="251803" cy="344513"/>
      </dsp:txXfrm>
    </dsp:sp>
    <dsp:sp modelId="{47497ABC-7FD6-4256-A9FB-74946990E027}">
      <dsp:nvSpPr>
        <dsp:cNvPr id="0" name=""/>
        <dsp:cNvSpPr/>
      </dsp:nvSpPr>
      <dsp:spPr>
        <a:xfrm>
          <a:off x="8664997" y="1316737"/>
          <a:ext cx="457825" cy="457825"/>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8768008" y="1316737"/>
        <a:ext cx="251803" cy="344513"/>
      </dsp:txXfrm>
    </dsp:sp>
    <dsp:sp modelId="{A85EAA39-D5CE-46DA-8B5E-6398FE15DE72}">
      <dsp:nvSpPr>
        <dsp:cNvPr id="0" name=""/>
        <dsp:cNvSpPr/>
      </dsp:nvSpPr>
      <dsp:spPr>
        <a:xfrm>
          <a:off x="9298909" y="2107170"/>
          <a:ext cx="457825" cy="457825"/>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9401920" y="2107170"/>
        <a:ext cx="251803" cy="344513"/>
      </dsp:txXfrm>
    </dsp:sp>
    <dsp:sp modelId="{41BA3EBF-C81E-4D2A-BB23-40B53BE0343B}">
      <dsp:nvSpPr>
        <dsp:cNvPr id="0" name=""/>
        <dsp:cNvSpPr/>
      </dsp:nvSpPr>
      <dsp:spPr>
        <a:xfrm>
          <a:off x="9932821" y="2917169"/>
          <a:ext cx="457825" cy="457825"/>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10035832" y="2917169"/>
        <a:ext cx="251803" cy="344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48C91-F543-4C8E-B0EA-37F5859234A6}">
      <dsp:nvSpPr>
        <dsp:cNvPr id="0" name=""/>
        <dsp:cNvSpPr/>
      </dsp:nvSpPr>
      <dsp:spPr>
        <a:xfrm>
          <a:off x="0" y="0"/>
          <a:ext cx="5649516" cy="7514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Include SWZ Systems Engineering in Design Scope of Services</a:t>
          </a:r>
        </a:p>
      </dsp:txBody>
      <dsp:txXfrm>
        <a:off x="22009" y="22009"/>
        <a:ext cx="4750724" cy="707431"/>
      </dsp:txXfrm>
    </dsp:sp>
    <dsp:sp modelId="{D91AB5D1-1290-42FA-B5E9-197E2EECC348}">
      <dsp:nvSpPr>
        <dsp:cNvPr id="0" name=""/>
        <dsp:cNvSpPr/>
      </dsp:nvSpPr>
      <dsp:spPr>
        <a:xfrm>
          <a:off x="421879" y="855817"/>
          <a:ext cx="5649516" cy="7514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Identify SWZ Stakeholder, Roles, and Responsibilities</a:t>
          </a:r>
        </a:p>
      </dsp:txBody>
      <dsp:txXfrm>
        <a:off x="443888" y="877826"/>
        <a:ext cx="4695176" cy="707431"/>
      </dsp:txXfrm>
    </dsp:sp>
    <dsp:sp modelId="{9B3BED89-0253-4018-B13D-774449C638DB}">
      <dsp:nvSpPr>
        <dsp:cNvPr id="0" name=""/>
        <dsp:cNvSpPr/>
      </dsp:nvSpPr>
      <dsp:spPr>
        <a:xfrm>
          <a:off x="843758" y="1711634"/>
          <a:ext cx="5649516" cy="7514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Assess SWZ Risk and Complexity: Do Developmental Standard Plans Apply?</a:t>
          </a:r>
        </a:p>
      </dsp:txBody>
      <dsp:txXfrm>
        <a:off x="865767" y="1733643"/>
        <a:ext cx="4695176" cy="707431"/>
      </dsp:txXfrm>
    </dsp:sp>
    <dsp:sp modelId="{90104138-D6C2-4E8C-9161-4A4F19E35E4D}">
      <dsp:nvSpPr>
        <dsp:cNvPr id="0" name=""/>
        <dsp:cNvSpPr/>
      </dsp:nvSpPr>
      <dsp:spPr>
        <a:xfrm>
          <a:off x="1265638" y="2567452"/>
          <a:ext cx="5649516" cy="7514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Develop Concept of Operations</a:t>
          </a:r>
        </a:p>
        <a:p>
          <a:pPr marL="0" lvl="0" indent="0" algn="l" defTabSz="755650">
            <a:lnSpc>
              <a:spcPct val="90000"/>
            </a:lnSpc>
            <a:spcBef>
              <a:spcPct val="0"/>
            </a:spcBef>
            <a:spcAft>
              <a:spcPct val="35000"/>
            </a:spcAft>
            <a:buNone/>
          </a:pPr>
          <a:r>
            <a:rPr lang="en-US" sz="1700" kern="1200" dirty="0"/>
            <a:t>Develop Operational Plan</a:t>
          </a:r>
        </a:p>
      </dsp:txBody>
      <dsp:txXfrm>
        <a:off x="1287647" y="2589461"/>
        <a:ext cx="4695176" cy="707431"/>
      </dsp:txXfrm>
    </dsp:sp>
    <dsp:sp modelId="{CE10EB6E-1FA7-4203-BDE0-24B8D0E51660}">
      <dsp:nvSpPr>
        <dsp:cNvPr id="0" name=""/>
        <dsp:cNvSpPr/>
      </dsp:nvSpPr>
      <dsp:spPr>
        <a:xfrm>
          <a:off x="1687517" y="3423269"/>
          <a:ext cx="5649516" cy="7514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Develop Agreements between Stakeholder, if Needed</a:t>
          </a:r>
        </a:p>
      </dsp:txBody>
      <dsp:txXfrm>
        <a:off x="1709526" y="3445278"/>
        <a:ext cx="4695176" cy="707431"/>
      </dsp:txXfrm>
    </dsp:sp>
    <dsp:sp modelId="{99757E4B-EECE-4BC7-A453-CC51DF43A442}">
      <dsp:nvSpPr>
        <dsp:cNvPr id="0" name=""/>
        <dsp:cNvSpPr/>
      </dsp:nvSpPr>
      <dsp:spPr>
        <a:xfrm>
          <a:off x="5161074" y="548975"/>
          <a:ext cx="488442" cy="48844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5270973" y="548975"/>
        <a:ext cx="268644" cy="367553"/>
      </dsp:txXfrm>
    </dsp:sp>
    <dsp:sp modelId="{B5FE6FDC-061C-493C-B276-CFDBEF4C1497}">
      <dsp:nvSpPr>
        <dsp:cNvPr id="0" name=""/>
        <dsp:cNvSpPr/>
      </dsp:nvSpPr>
      <dsp:spPr>
        <a:xfrm>
          <a:off x="5582953" y="1404792"/>
          <a:ext cx="488442" cy="48844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5692852" y="1404792"/>
        <a:ext cx="268644" cy="367553"/>
      </dsp:txXfrm>
    </dsp:sp>
    <dsp:sp modelId="{13845A61-7D9A-42FF-8BC8-980D8DC2EAD0}">
      <dsp:nvSpPr>
        <dsp:cNvPr id="0" name=""/>
        <dsp:cNvSpPr/>
      </dsp:nvSpPr>
      <dsp:spPr>
        <a:xfrm>
          <a:off x="6004832" y="2248086"/>
          <a:ext cx="488442" cy="48844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6114731" y="2248086"/>
        <a:ext cx="268644" cy="367553"/>
      </dsp:txXfrm>
    </dsp:sp>
    <dsp:sp modelId="{B781AFA2-8BBD-4F5A-8D65-A0EB33E5EE37}">
      <dsp:nvSpPr>
        <dsp:cNvPr id="0" name=""/>
        <dsp:cNvSpPr/>
      </dsp:nvSpPr>
      <dsp:spPr>
        <a:xfrm>
          <a:off x="6426712" y="3112253"/>
          <a:ext cx="488442" cy="488442"/>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a:off x="6536611" y="3112253"/>
        <a:ext cx="268644" cy="367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FF908-96C7-4DD9-867C-1345B51A1E6C}">
      <dsp:nvSpPr>
        <dsp:cNvPr id="0" name=""/>
        <dsp:cNvSpPr/>
      </dsp:nvSpPr>
      <dsp:spPr>
        <a:xfrm>
          <a:off x="0" y="0"/>
          <a:ext cx="6163897" cy="9184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Include SWZ Design in the Design Scope of Services</a:t>
          </a:r>
        </a:p>
      </dsp:txBody>
      <dsp:txXfrm>
        <a:off x="26900" y="26900"/>
        <a:ext cx="5095223" cy="864638"/>
      </dsp:txXfrm>
    </dsp:sp>
    <dsp:sp modelId="{06229F8C-A35B-47EA-A402-0198A62DC800}">
      <dsp:nvSpPr>
        <dsp:cNvPr id="0" name=""/>
        <dsp:cNvSpPr/>
      </dsp:nvSpPr>
      <dsp:spPr>
        <a:xfrm>
          <a:off x="516226" y="1085426"/>
          <a:ext cx="6163897" cy="9184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Develop SWZ plans from Developmental  Standard Plans for each phase construction phase requiring lane closures (daily or long term) </a:t>
          </a:r>
        </a:p>
      </dsp:txBody>
      <dsp:txXfrm>
        <a:off x="543126" y="1112326"/>
        <a:ext cx="4996886" cy="864638"/>
      </dsp:txXfrm>
    </dsp:sp>
    <dsp:sp modelId="{C27C5F2A-EE73-4733-B2E0-AA395B46AC6F}">
      <dsp:nvSpPr>
        <dsp:cNvPr id="0" name=""/>
        <dsp:cNvSpPr/>
      </dsp:nvSpPr>
      <dsp:spPr>
        <a:xfrm>
          <a:off x="1024747" y="2170853"/>
          <a:ext cx="6163897" cy="9184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Adjust device layouts based on actual roadway conditions. Extend devices upstream beyond backups</a:t>
          </a:r>
        </a:p>
      </dsp:txBody>
      <dsp:txXfrm>
        <a:off x="1051647" y="2197753"/>
        <a:ext cx="5004591" cy="864638"/>
      </dsp:txXfrm>
    </dsp:sp>
    <dsp:sp modelId="{06A82E3D-3203-46E3-9AB0-EB2C79DC1A5C}">
      <dsp:nvSpPr>
        <dsp:cNvPr id="0" name=""/>
        <dsp:cNvSpPr/>
      </dsp:nvSpPr>
      <dsp:spPr>
        <a:xfrm>
          <a:off x="1540974" y="3256280"/>
          <a:ext cx="6163897" cy="9184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For Design/Build: Include SWZ in Scope of Services. Reference applicable developmental standards and specifications</a:t>
          </a:r>
        </a:p>
      </dsp:txBody>
      <dsp:txXfrm>
        <a:off x="1567874" y="3283180"/>
        <a:ext cx="4996886" cy="864638"/>
      </dsp:txXfrm>
    </dsp:sp>
    <dsp:sp modelId="{5B662A8C-95B5-42BC-B737-98FBE2BFB46C}">
      <dsp:nvSpPr>
        <dsp:cNvPr id="0" name=""/>
        <dsp:cNvSpPr/>
      </dsp:nvSpPr>
      <dsp:spPr>
        <a:xfrm>
          <a:off x="5566912" y="703440"/>
          <a:ext cx="596984" cy="59698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701233" y="703440"/>
        <a:ext cx="328342" cy="449230"/>
      </dsp:txXfrm>
    </dsp:sp>
    <dsp:sp modelId="{521BBE3B-42D0-481E-8069-BC3178E290E0}">
      <dsp:nvSpPr>
        <dsp:cNvPr id="0" name=""/>
        <dsp:cNvSpPr/>
      </dsp:nvSpPr>
      <dsp:spPr>
        <a:xfrm>
          <a:off x="6083139" y="1788867"/>
          <a:ext cx="596984" cy="59698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6217460" y="1788867"/>
        <a:ext cx="328342" cy="449230"/>
      </dsp:txXfrm>
    </dsp:sp>
    <dsp:sp modelId="{750009E0-DB7C-43FF-9B6A-166D801A07AA}">
      <dsp:nvSpPr>
        <dsp:cNvPr id="0" name=""/>
        <dsp:cNvSpPr/>
      </dsp:nvSpPr>
      <dsp:spPr>
        <a:xfrm>
          <a:off x="6591660" y="2874294"/>
          <a:ext cx="596984" cy="59698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6725981" y="2874294"/>
        <a:ext cx="328342" cy="4492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7D8B6-8C80-4723-8ADE-8DC7ABECC6F2}">
      <dsp:nvSpPr>
        <dsp:cNvPr id="0" name=""/>
        <dsp:cNvSpPr/>
      </dsp:nvSpPr>
      <dsp:spPr>
        <a:xfrm>
          <a:off x="0" y="0"/>
          <a:ext cx="4698568" cy="12621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Include SWZ Design in the Design Scope of Services</a:t>
          </a:r>
        </a:p>
      </dsp:txBody>
      <dsp:txXfrm>
        <a:off x="36968" y="36968"/>
        <a:ext cx="3336577" cy="1188245"/>
      </dsp:txXfrm>
    </dsp:sp>
    <dsp:sp modelId="{1CDDD94C-E67B-4EFD-B2D4-19827FEC3A93}">
      <dsp:nvSpPr>
        <dsp:cNvPr id="0" name=""/>
        <dsp:cNvSpPr/>
      </dsp:nvSpPr>
      <dsp:spPr>
        <a:xfrm>
          <a:off x="414579" y="1472544"/>
          <a:ext cx="4698568" cy="12621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Develop specifications </a:t>
          </a:r>
          <a:r>
            <a:rPr lang="en-US" sz="2400" i="1" kern="1200" dirty="0"/>
            <a:t>Package</a:t>
          </a:r>
          <a:r>
            <a:rPr lang="en-US" sz="2400" kern="1200" dirty="0"/>
            <a:t>  </a:t>
          </a:r>
        </a:p>
      </dsp:txBody>
      <dsp:txXfrm>
        <a:off x="451547" y="1509512"/>
        <a:ext cx="3389635" cy="1188245"/>
      </dsp:txXfrm>
    </dsp:sp>
    <dsp:sp modelId="{4A15A838-CAEF-46A4-9266-935A1DA193C0}">
      <dsp:nvSpPr>
        <dsp:cNvPr id="0" name=""/>
        <dsp:cNvSpPr/>
      </dsp:nvSpPr>
      <dsp:spPr>
        <a:xfrm>
          <a:off x="829159" y="2945088"/>
          <a:ext cx="4698568" cy="126218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Develop engineering estimates</a:t>
          </a:r>
        </a:p>
      </dsp:txBody>
      <dsp:txXfrm>
        <a:off x="866127" y="2982056"/>
        <a:ext cx="3389635" cy="1188245"/>
      </dsp:txXfrm>
    </dsp:sp>
    <dsp:sp modelId="{CA85D184-7D06-415D-BC6B-81CCA1F16C3D}">
      <dsp:nvSpPr>
        <dsp:cNvPr id="0" name=""/>
        <dsp:cNvSpPr/>
      </dsp:nvSpPr>
      <dsp:spPr>
        <a:xfrm>
          <a:off x="3878151" y="957153"/>
          <a:ext cx="820417" cy="82041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4062745" y="957153"/>
        <a:ext cx="451229" cy="617364"/>
      </dsp:txXfrm>
    </dsp:sp>
    <dsp:sp modelId="{632C1297-957E-448A-AEAD-FD8EB93C5589}">
      <dsp:nvSpPr>
        <dsp:cNvPr id="0" name=""/>
        <dsp:cNvSpPr/>
      </dsp:nvSpPr>
      <dsp:spPr>
        <a:xfrm>
          <a:off x="4292730" y="2421283"/>
          <a:ext cx="820417" cy="82041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4477324" y="2421283"/>
        <a:ext cx="451229" cy="6173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FF908-96C7-4DD9-867C-1345B51A1E6C}">
      <dsp:nvSpPr>
        <dsp:cNvPr id="0" name=""/>
        <dsp:cNvSpPr/>
      </dsp:nvSpPr>
      <dsp:spPr>
        <a:xfrm>
          <a:off x="0" y="0"/>
          <a:ext cx="5869890" cy="9585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Install devices per Dev Std Plans and Temporary Transportation Control Plans</a:t>
          </a:r>
        </a:p>
      </dsp:txBody>
      <dsp:txXfrm>
        <a:off x="28074" y="28074"/>
        <a:ext cx="4754597" cy="902354"/>
      </dsp:txXfrm>
    </dsp:sp>
    <dsp:sp modelId="{06229F8C-A35B-47EA-A402-0198A62DC800}">
      <dsp:nvSpPr>
        <dsp:cNvPr id="0" name=""/>
        <dsp:cNvSpPr/>
      </dsp:nvSpPr>
      <dsp:spPr>
        <a:xfrm>
          <a:off x="491603" y="1132775"/>
          <a:ext cx="5869890" cy="9585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Integrate SWZ Devices with SWZ Cloud Processor. Verify SWZ is functioning</a:t>
          </a:r>
        </a:p>
      </dsp:txBody>
      <dsp:txXfrm>
        <a:off x="519677" y="1160849"/>
        <a:ext cx="4699112" cy="902354"/>
      </dsp:txXfrm>
    </dsp:sp>
    <dsp:sp modelId="{C27C5F2A-EE73-4733-B2E0-AA395B46AC6F}">
      <dsp:nvSpPr>
        <dsp:cNvPr id="0" name=""/>
        <dsp:cNvSpPr/>
      </dsp:nvSpPr>
      <dsp:spPr>
        <a:xfrm>
          <a:off x="975869" y="2265551"/>
          <a:ext cx="5869890" cy="9585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Train personnel on SWZ Cloud Processor, Responsibilities for Operations and Maintenance</a:t>
          </a:r>
        </a:p>
      </dsp:txBody>
      <dsp:txXfrm>
        <a:off x="1003943" y="2293625"/>
        <a:ext cx="4706449" cy="902354"/>
      </dsp:txXfrm>
    </dsp:sp>
    <dsp:sp modelId="{06A82E3D-3203-46E3-9AB0-EB2C79DC1A5C}">
      <dsp:nvSpPr>
        <dsp:cNvPr id="0" name=""/>
        <dsp:cNvSpPr/>
      </dsp:nvSpPr>
      <dsp:spPr>
        <a:xfrm>
          <a:off x="1467472" y="3398327"/>
          <a:ext cx="5869890" cy="9585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Activate, use, and monitor SWZ strategy per Operations Plan</a:t>
          </a:r>
        </a:p>
      </dsp:txBody>
      <dsp:txXfrm>
        <a:off x="1495546" y="3426401"/>
        <a:ext cx="4699112" cy="902354"/>
      </dsp:txXfrm>
    </dsp:sp>
    <dsp:sp modelId="{5B662A8C-95B5-42BC-B737-98FBE2BFB46C}">
      <dsp:nvSpPr>
        <dsp:cNvPr id="0" name=""/>
        <dsp:cNvSpPr/>
      </dsp:nvSpPr>
      <dsp:spPr>
        <a:xfrm>
          <a:off x="5246863" y="734125"/>
          <a:ext cx="623026" cy="62302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387044" y="734125"/>
        <a:ext cx="342664" cy="468827"/>
      </dsp:txXfrm>
    </dsp:sp>
    <dsp:sp modelId="{521BBE3B-42D0-481E-8069-BC3178E290E0}">
      <dsp:nvSpPr>
        <dsp:cNvPr id="0" name=""/>
        <dsp:cNvSpPr/>
      </dsp:nvSpPr>
      <dsp:spPr>
        <a:xfrm>
          <a:off x="5738467" y="1866901"/>
          <a:ext cx="623026" cy="62302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878648" y="1866901"/>
        <a:ext cx="342664" cy="468827"/>
      </dsp:txXfrm>
    </dsp:sp>
    <dsp:sp modelId="{750009E0-DB7C-43FF-9B6A-166D801A07AA}">
      <dsp:nvSpPr>
        <dsp:cNvPr id="0" name=""/>
        <dsp:cNvSpPr/>
      </dsp:nvSpPr>
      <dsp:spPr>
        <a:xfrm>
          <a:off x="6222732" y="2999677"/>
          <a:ext cx="623026" cy="62302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362913" y="2999677"/>
        <a:ext cx="342664" cy="4688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FF908-96C7-4DD9-867C-1345B51A1E6C}">
      <dsp:nvSpPr>
        <dsp:cNvPr id="0" name=""/>
        <dsp:cNvSpPr/>
      </dsp:nvSpPr>
      <dsp:spPr>
        <a:xfrm>
          <a:off x="-137942" y="0"/>
          <a:ext cx="6421660" cy="9585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Develop Public Information Plan (PIP), prior to activating the SWZ strategy</a:t>
          </a:r>
        </a:p>
      </dsp:txBody>
      <dsp:txXfrm>
        <a:off x="-109868" y="28074"/>
        <a:ext cx="5206807" cy="902354"/>
      </dsp:txXfrm>
    </dsp:sp>
    <dsp:sp modelId="{06229F8C-A35B-47EA-A402-0198A62DC800}">
      <dsp:nvSpPr>
        <dsp:cNvPr id="0" name=""/>
        <dsp:cNvSpPr/>
      </dsp:nvSpPr>
      <dsp:spPr>
        <a:xfrm>
          <a:off x="771186" y="1145130"/>
          <a:ext cx="5869890" cy="9585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Activate the PIP public information elements</a:t>
          </a:r>
        </a:p>
      </dsp:txBody>
      <dsp:txXfrm>
        <a:off x="799260" y="1173204"/>
        <a:ext cx="4699112" cy="902354"/>
      </dsp:txXfrm>
    </dsp:sp>
    <dsp:sp modelId="{C27C5F2A-EE73-4733-B2E0-AA395B46AC6F}">
      <dsp:nvSpPr>
        <dsp:cNvPr id="0" name=""/>
        <dsp:cNvSpPr/>
      </dsp:nvSpPr>
      <dsp:spPr>
        <a:xfrm>
          <a:off x="1113811" y="2265551"/>
          <a:ext cx="5869890" cy="9585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Monitor and Assess public feedback on the SWZ</a:t>
          </a:r>
        </a:p>
      </dsp:txBody>
      <dsp:txXfrm>
        <a:off x="1141885" y="2293625"/>
        <a:ext cx="4706449" cy="902354"/>
      </dsp:txXfrm>
    </dsp:sp>
    <dsp:sp modelId="{06A82E3D-3203-46E3-9AB0-EB2C79DC1A5C}">
      <dsp:nvSpPr>
        <dsp:cNvPr id="0" name=""/>
        <dsp:cNvSpPr/>
      </dsp:nvSpPr>
      <dsp:spPr>
        <a:xfrm>
          <a:off x="1605415" y="3398327"/>
          <a:ext cx="5869890" cy="95850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Consider modifications to SWZ depending on public comments</a:t>
          </a:r>
        </a:p>
      </dsp:txBody>
      <dsp:txXfrm>
        <a:off x="1633489" y="3426401"/>
        <a:ext cx="4699112" cy="902354"/>
      </dsp:txXfrm>
    </dsp:sp>
    <dsp:sp modelId="{5B662A8C-95B5-42BC-B737-98FBE2BFB46C}">
      <dsp:nvSpPr>
        <dsp:cNvPr id="0" name=""/>
        <dsp:cNvSpPr/>
      </dsp:nvSpPr>
      <dsp:spPr>
        <a:xfrm>
          <a:off x="5384806" y="734125"/>
          <a:ext cx="623026" cy="62302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5524987" y="734125"/>
        <a:ext cx="342664" cy="468827"/>
      </dsp:txXfrm>
    </dsp:sp>
    <dsp:sp modelId="{521BBE3B-42D0-481E-8069-BC3178E290E0}">
      <dsp:nvSpPr>
        <dsp:cNvPr id="0" name=""/>
        <dsp:cNvSpPr/>
      </dsp:nvSpPr>
      <dsp:spPr>
        <a:xfrm>
          <a:off x="5876409" y="1866901"/>
          <a:ext cx="623026" cy="62302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6016590" y="1866901"/>
        <a:ext cx="342664" cy="468827"/>
      </dsp:txXfrm>
    </dsp:sp>
    <dsp:sp modelId="{750009E0-DB7C-43FF-9B6A-166D801A07AA}">
      <dsp:nvSpPr>
        <dsp:cNvPr id="0" name=""/>
        <dsp:cNvSpPr/>
      </dsp:nvSpPr>
      <dsp:spPr>
        <a:xfrm>
          <a:off x="6360675" y="2999677"/>
          <a:ext cx="623026" cy="623026"/>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6500856" y="2999677"/>
        <a:ext cx="342664" cy="46882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806445-1CB5-4083-9689-5D09663D450C}" type="datetimeFigureOut">
              <a:rPr lang="en-US" smtClean="0"/>
              <a:t>6/10/2024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ECCD446-9D51-4C35-A9A4-AB85A1ECE9A3}" type="slidenum">
              <a:rPr lang="en-US" smtClean="0"/>
              <a:t>‹#›</a:t>
            </a:fld>
            <a:endParaRPr lang="en-US"/>
          </a:p>
        </p:txBody>
      </p:sp>
    </p:spTree>
    <p:extLst>
      <p:ext uri="{BB962C8B-B14F-4D97-AF65-F5344CB8AC3E}">
        <p14:creationId xmlns:p14="http://schemas.microsoft.com/office/powerpoint/2010/main" val="420985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ops.fhwa.dot.gov/publications/fhwahop1400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fdotwww.blob.core.windows.net/sitefinity/docs/default-source/programmanagement/packagepreparation/handbooks/specshandbk-7-2020.pdf"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fdot.gov/programmanagement/packagepreparation/default.shtm"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ithub.com/usdot-jpo-ode/jpo-wzdx/blob/master/README.m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a:t>
            </a:r>
          </a:p>
          <a:p>
            <a:endParaRPr lang="en-US" dirty="0"/>
          </a:p>
          <a:p>
            <a:r>
              <a:rPr lang="en-US" dirty="0"/>
              <a:t>Please save q’s to end.</a:t>
            </a:r>
          </a:p>
        </p:txBody>
      </p:sp>
      <p:sp>
        <p:nvSpPr>
          <p:cNvPr id="4" name="Slide Number Placeholder 3"/>
          <p:cNvSpPr>
            <a:spLocks noGrp="1"/>
          </p:cNvSpPr>
          <p:nvPr>
            <p:ph type="sldNum" sz="quarter" idx="5"/>
          </p:nvPr>
        </p:nvSpPr>
        <p:spPr/>
        <p:txBody>
          <a:bodyPr/>
          <a:lstStyle/>
          <a:p>
            <a:fld id="{6ECCD446-9D51-4C35-A9A4-AB85A1ECE9A3}" type="slidenum">
              <a:rPr lang="en-US" smtClean="0"/>
              <a:t>1</a:t>
            </a:fld>
            <a:endParaRPr lang="en-US"/>
          </a:p>
        </p:txBody>
      </p:sp>
    </p:spTree>
    <p:extLst>
      <p:ext uri="{BB962C8B-B14F-4D97-AF65-F5344CB8AC3E}">
        <p14:creationId xmlns:p14="http://schemas.microsoft.com/office/powerpoint/2010/main" val="63413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rPr>
              <a:t>(James)</a:t>
            </a:r>
          </a:p>
          <a:p>
            <a:pPr defTabSz="931774">
              <a:defRPr/>
            </a:pPr>
            <a:endParaRPr lang="en-US" sz="1800" dirty="0">
              <a:latin typeface="Calibri" panose="020F0502020204030204" pitchFamily="34" charset="0"/>
              <a:ea typeface="Calibri" panose="020F0502020204030204" pitchFamily="34" charset="0"/>
            </a:endParaRPr>
          </a:p>
          <a:p>
            <a:pPr algn="just">
              <a:lnSpc>
                <a:spcPct val="115000"/>
              </a:lnSpc>
              <a:spcAft>
                <a:spcPts val="815"/>
              </a:spcAft>
              <a:tabLst>
                <a:tab pos="465887" algn="l"/>
                <a:tab pos="582359" algn="l"/>
                <a:tab pos="3028264" algn="ctr"/>
              </a:tabLst>
            </a:pPr>
            <a:r>
              <a:rPr lang="en-US" sz="1800" dirty="0">
                <a:latin typeface="Arial" panose="020B0604020202020204" pitchFamily="34" charset="0"/>
              </a:rPr>
              <a:t>This slide shows possible P.C.M.S. messages for the D.L.M. - Late Merge scenario. The S.W.Z. P.C.M.S. directs drivers to use all lanes until they get to the merge point. At the merge point, drivers are encouraged to take turns or “zipper” into the open lane or lanes. </a:t>
            </a:r>
          </a:p>
          <a:p>
            <a:pPr algn="just">
              <a:lnSpc>
                <a:spcPct val="115000"/>
              </a:lnSpc>
              <a:spcAft>
                <a:spcPts val="815"/>
              </a:spcAft>
              <a:tabLst>
                <a:tab pos="465887" algn="l"/>
                <a:tab pos="582359" algn="l"/>
                <a:tab pos="3028264" algn="ctr"/>
              </a:tabLst>
            </a:pPr>
            <a:endParaRPr lang="en-US" sz="1800" dirty="0">
              <a:latin typeface="Arial" panose="020B0604020202020204" pitchFamily="34" charset="0"/>
            </a:endParaRPr>
          </a:p>
          <a:p>
            <a:pPr algn="just">
              <a:lnSpc>
                <a:spcPct val="115000"/>
              </a:lnSpc>
              <a:spcAft>
                <a:spcPts val="815"/>
              </a:spcAft>
              <a:tabLst>
                <a:tab pos="465887" algn="l"/>
                <a:tab pos="582359" algn="l"/>
                <a:tab pos="3028264" algn="ctr"/>
              </a:tabLst>
            </a:pPr>
            <a:r>
              <a:rPr lang="en-US" sz="1800" dirty="0">
                <a:latin typeface="Arial" panose="020B0604020202020204" pitchFamily="34" charset="0"/>
              </a:rPr>
              <a:t>A zipper-type merge has been attempted using only static signs but directing drivers to merge late during low volume conditions may result in hazardous maneuvers at the merge point. </a:t>
            </a:r>
          </a:p>
          <a:p>
            <a:pPr algn="just">
              <a:lnSpc>
                <a:spcPct val="115000"/>
              </a:lnSpc>
              <a:spcAft>
                <a:spcPts val="815"/>
              </a:spcAft>
              <a:tabLst>
                <a:tab pos="465887" algn="l"/>
                <a:tab pos="582359" algn="l"/>
                <a:tab pos="3028264" algn="ctr"/>
              </a:tabLst>
            </a:pPr>
            <a:endParaRPr lang="en-US" sz="1800" dirty="0">
              <a:latin typeface="Arial" panose="020B0604020202020204" pitchFamily="34" charset="0"/>
            </a:endParaRPr>
          </a:p>
          <a:p>
            <a:pPr algn="just">
              <a:lnSpc>
                <a:spcPct val="115000"/>
              </a:lnSpc>
              <a:spcAft>
                <a:spcPts val="815"/>
              </a:spcAft>
              <a:tabLst>
                <a:tab pos="465887" algn="l"/>
                <a:tab pos="582359" algn="l"/>
                <a:tab pos="3028264" algn="ctr"/>
              </a:tabLst>
            </a:pPr>
            <a:r>
              <a:rPr lang="en-US" sz="1800" dirty="0">
                <a:latin typeface="Arial" panose="020B0604020202020204" pitchFamily="34" charset="0"/>
              </a:rPr>
              <a:t>As noted earlier, this operational scenario has been shown to reduce delay and to reduce the overall length of queues resulting from the lane closure when high traffic volumes exist. </a:t>
            </a:r>
          </a:p>
          <a:p>
            <a:pPr defTabSz="931774">
              <a:defRPr/>
            </a:pPr>
            <a:endParaRPr lang="en-US" sz="18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A3A5C71-1FD0-4EF5-BE4E-34AB8745F32C}" type="slidenum">
              <a:rPr lang="en-US" smtClean="0"/>
              <a:t>10</a:t>
            </a:fld>
            <a:endParaRPr lang="en-US" dirty="0"/>
          </a:p>
        </p:txBody>
      </p:sp>
    </p:spTree>
    <p:extLst>
      <p:ext uri="{BB962C8B-B14F-4D97-AF65-F5344CB8AC3E}">
        <p14:creationId xmlns:p14="http://schemas.microsoft.com/office/powerpoint/2010/main" val="219912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sz="1800" dirty="0">
              <a:latin typeface="Arial" panose="020B0604020202020204" pitchFamily="34" charset="0"/>
            </a:endParaRPr>
          </a:p>
          <a:p>
            <a:pPr defTabSz="931774">
              <a:defRPr/>
            </a:pPr>
            <a:r>
              <a:rPr lang="en-US" dirty="0">
                <a:latin typeface="Calibri" panose="020F0502020204030204" pitchFamily="34" charset="0"/>
                <a:ea typeface="Calibri" panose="020F0502020204030204" pitchFamily="34" charset="0"/>
              </a:rPr>
              <a:t>(James)</a:t>
            </a:r>
          </a:p>
          <a:p>
            <a:pPr defTabSz="931774">
              <a:defRPr/>
            </a:pPr>
            <a:endParaRPr lang="en-US" dirty="0">
              <a:latin typeface="Calibri" panose="020F050202020403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A less commonly used but highly promising S.W.Z. strategy is Dynamic Speed Harmonization, or D.S.H. D.S.H. is intended to uniformly reduce speeds as traffic approaches areas of traffic congestion, bottlenecks, incidents, special events, and other conditions that affect traffic flow. The D.S.H. strategy assists in maintaining traffic flow by reducing unnecessary stops and starts and maintaining consistent speeds. The speed limits generated  by the S.W.Z. Central Processor are displayed on S.W.Z. portable variable speed limit signs (V.S.L.) and are sent to the </a:t>
            </a:r>
            <a:r>
              <a:rPr lang="en-US" dirty="0" err="1">
                <a:latin typeface="Arial" panose="020B0604020202020204" pitchFamily="34" charset="0"/>
                <a:ea typeface="Calibri" panose="020F0502020204030204" pitchFamily="34" charset="0"/>
              </a:rPr>
              <a:t>W.Z.Dx</a:t>
            </a:r>
            <a:r>
              <a:rPr lang="en-US" dirty="0">
                <a:latin typeface="Arial" panose="020B0604020202020204" pitchFamily="34" charset="0"/>
                <a:ea typeface="Calibri" panose="020F0502020204030204" pitchFamily="34" charset="0"/>
              </a:rPr>
              <a:t> to be available as on-board messages for connected vehicles. </a:t>
            </a:r>
          </a:p>
          <a:p>
            <a:pPr marL="174708" indent="-174708">
              <a:buFont typeface="Arial" panose="020B0604020202020204" pitchFamily="34" charset="0"/>
              <a:buChar char="•"/>
            </a:pPr>
            <a:endParaRPr lang="en-US" dirty="0">
              <a:latin typeface="Arial" panose="020B0604020202020204" pitchFamily="34" charset="0"/>
            </a:endParaRPr>
          </a:p>
          <a:p>
            <a:pPr algn="just">
              <a:lnSpc>
                <a:spcPct val="115000"/>
              </a:lnSpc>
              <a:spcAft>
                <a:spcPts val="815"/>
              </a:spcAft>
              <a:tabLst>
                <a:tab pos="291179" algn="l"/>
                <a:tab pos="3028264" algn="ctr"/>
              </a:tabLst>
            </a:pPr>
            <a:r>
              <a:rPr lang="en-US" dirty="0">
                <a:latin typeface="Arial" panose="020B0604020202020204" pitchFamily="34" charset="0"/>
                <a:ea typeface="Calibri" panose="020F0502020204030204" pitchFamily="34" charset="0"/>
              </a:rPr>
              <a:t>There are two common instances for using DSH in work zones: </a:t>
            </a:r>
          </a:p>
          <a:p>
            <a:pPr algn="just">
              <a:lnSpc>
                <a:spcPct val="115000"/>
              </a:lnSpc>
              <a:spcAft>
                <a:spcPts val="815"/>
              </a:spcAft>
              <a:tabLst>
                <a:tab pos="291179" algn="l"/>
                <a:tab pos="3028264" algn="ctr"/>
                <a:tab pos="465887" algn="l"/>
                <a:tab pos="582359" algn="l"/>
                <a:tab pos="931774" algn="l"/>
                <a:tab pos="1397660" algn="l"/>
                <a:tab pos="1863547" algn="l"/>
                <a:tab pos="2329434" algn="l"/>
                <a:tab pos="2795321" algn="l"/>
                <a:tab pos="3028264" algn="ctr"/>
                <a:tab pos="3261208" algn="l"/>
                <a:tab pos="3727094" algn="l"/>
                <a:tab pos="4192981" algn="l"/>
                <a:tab pos="4658868" algn="l"/>
                <a:tab pos="5124755" algn="l"/>
                <a:tab pos="5590642" algn="l"/>
                <a:tab pos="6056528" algn="r"/>
              </a:tabLst>
            </a:pPr>
            <a:r>
              <a:rPr lang="en-US" dirty="0">
                <a:latin typeface="Arial" panose="020B0604020202020204" pitchFamily="34" charset="0"/>
                <a:ea typeface="Calibri" panose="020F0502020204030204" pitchFamily="34" charset="0"/>
              </a:rPr>
              <a:t>	The first instance is when traffic speeds vary through the work zone and/or where the  traffic speed approaching the work zone is considerably higher than speed through the work zone.</a:t>
            </a:r>
          </a:p>
          <a:p>
            <a:pPr algn="just">
              <a:lnSpc>
                <a:spcPct val="115000"/>
              </a:lnSpc>
              <a:spcAft>
                <a:spcPts val="815"/>
              </a:spcAft>
              <a:tabLst>
                <a:tab pos="291179" algn="l"/>
                <a:tab pos="3028264" algn="ctr"/>
                <a:tab pos="465887" algn="l"/>
                <a:tab pos="582359" algn="l"/>
                <a:tab pos="931774" algn="l"/>
                <a:tab pos="1397660" algn="l"/>
                <a:tab pos="1863547" algn="l"/>
                <a:tab pos="2329434" algn="l"/>
                <a:tab pos="2795321" algn="l"/>
                <a:tab pos="3028264" algn="ctr"/>
                <a:tab pos="3261208" algn="l"/>
                <a:tab pos="3727094" algn="l"/>
                <a:tab pos="4192981" algn="l"/>
                <a:tab pos="4658868" algn="l"/>
                <a:tab pos="5124755" algn="l"/>
                <a:tab pos="5590642" algn="l"/>
                <a:tab pos="6056528" algn="r"/>
              </a:tabLst>
            </a:pPr>
            <a:r>
              <a:rPr lang="en-US" dirty="0">
                <a:latin typeface="Arial" panose="020B0604020202020204" pitchFamily="34" charset="0"/>
                <a:ea typeface="Calibri" panose="020F0502020204030204" pitchFamily="34" charset="0"/>
              </a:rPr>
              <a:t>	The second instance is when lower speed limits are needed to protect workers who are close in proximity to passing traffic as compared to when they are protected by barriers. </a:t>
            </a:r>
          </a:p>
          <a:p>
            <a:endParaRPr lang="en-US" dirty="0">
              <a:latin typeface="Arial" panose="020B0604020202020204" pitchFamily="34" charset="0"/>
            </a:endParaRPr>
          </a:p>
          <a:p>
            <a:r>
              <a:rPr lang="en-US" dirty="0">
                <a:latin typeface="Arial" panose="020B0604020202020204" pitchFamily="34" charset="0"/>
              </a:rPr>
              <a:t>The S.W.Z. Central Processor gathers approaching and through vehicle data for the work zone. Using pre-defined algorithms, the S.W.Z. Central Processor calculates and sends regulatory speed limits to the portable V.S.L. signs with the intent of gradually slowing traffic as it approaches the (slowed traffic condition? bottleneck). Also, Electronic Speed Feedback Signs (E.S.F.S.) are  used to reinforce to drivers the need to obey the speed limit. Further, off-duty law enforcement officers are also used to reinforce the speed limit even when they can’t safety enforce the work zone speed limits. Lastly, S.W.Z. P.C.M.S. warn drivers of the speed reduction ahead. </a:t>
            </a:r>
          </a:p>
          <a:p>
            <a:endParaRPr lang="en-US" dirty="0">
              <a:latin typeface="Arial" panose="020B0604020202020204" pitchFamily="34" charset="0"/>
            </a:endParaRPr>
          </a:p>
          <a:p>
            <a:r>
              <a:rPr lang="en-US" dirty="0">
                <a:latin typeface="Arial" panose="020B0604020202020204" pitchFamily="34" charset="0"/>
              </a:rPr>
              <a:t>The next slide shows a conceptual layout for the D.S.H. strategy. </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A3A5C71-1FD0-4EF5-BE4E-34AB8745F32C}" type="slidenum">
              <a:rPr lang="en-US" smtClean="0"/>
              <a:t>11</a:t>
            </a:fld>
            <a:endParaRPr lang="en-US" dirty="0"/>
          </a:p>
        </p:txBody>
      </p:sp>
    </p:spTree>
    <p:extLst>
      <p:ext uri="{BB962C8B-B14F-4D97-AF65-F5344CB8AC3E}">
        <p14:creationId xmlns:p14="http://schemas.microsoft.com/office/powerpoint/2010/main" val="1905036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(James)</a:t>
            </a:r>
          </a:p>
          <a:p>
            <a:pPr defTabSz="931774">
              <a:defRPr/>
            </a:pPr>
            <a:endParaRPr lang="en-US" dirty="0">
              <a:latin typeface="Calibri" panose="020F0502020204030204" pitchFamily="34" charset="0"/>
              <a:ea typeface="Calibri" panose="020F0502020204030204" pitchFamily="34" charset="0"/>
            </a:endParaRPr>
          </a:p>
          <a:p>
            <a:r>
              <a:rPr lang="en-US" dirty="0">
                <a:latin typeface="Arial" panose="020B0604020202020204" pitchFamily="34" charset="0"/>
              </a:rPr>
              <a:t>For the D.S.H. strategy, speed limits are determined by the S.W.Z. Central Processor using pre-approved scenarios for setting the maximum and minimum speed limits, and the incremental speed limit changes from V.S.L. sign to V.S.L. sign. </a:t>
            </a:r>
          </a:p>
          <a:p>
            <a:endParaRPr lang="en-US" dirty="0">
              <a:latin typeface="Arial" panose="020B0604020202020204" pitchFamily="34" charset="0"/>
            </a:endParaRPr>
          </a:p>
          <a:p>
            <a:r>
              <a:rPr lang="en-US" dirty="0">
                <a:latin typeface="Arial" panose="020B0604020202020204" pitchFamily="34" charset="0"/>
              </a:rPr>
              <a:t>The speed limits are based on current downstream traffic speeds. </a:t>
            </a:r>
          </a:p>
          <a:p>
            <a:endParaRPr lang="en-US" dirty="0">
              <a:latin typeface="Arial" panose="020B0604020202020204" pitchFamily="34" charset="0"/>
            </a:endParaRPr>
          </a:p>
          <a:p>
            <a:r>
              <a:rPr lang="en-US" dirty="0">
                <a:latin typeface="Arial" panose="020B0604020202020204" pitchFamily="34" charset="0"/>
              </a:rPr>
              <a:t>S.W.Z. P.C.M.S. warn motorists the distance until the next reduction in speed that will be shown on a S.W.Z .V.S.L. sign. </a:t>
            </a:r>
          </a:p>
          <a:p>
            <a:endParaRPr lang="en-US" dirty="0">
              <a:latin typeface="Arial" panose="020B0604020202020204" pitchFamily="34" charset="0"/>
            </a:endParaRPr>
          </a:p>
          <a:p>
            <a:r>
              <a:rPr lang="en-US" dirty="0">
                <a:latin typeface="Arial" panose="020B0604020202020204" pitchFamily="34" charset="0"/>
              </a:rPr>
              <a:t>FDOT’s speed zoning manual requires speed limits to be approved by the District Traffic Operations Engineer or a delegate. Typically, this role will be delegated to an Operator at the Regional Transportation Management Center who will review and accept the speed limits generated by the SWZ Central Processor through an Internet-based interface with the system. </a:t>
            </a:r>
          </a:p>
          <a:p>
            <a:endParaRPr lang="en-US" dirty="0">
              <a:latin typeface="Arial" panose="020B0604020202020204" pitchFamily="34" charset="0"/>
            </a:endParaRPr>
          </a:p>
          <a:p>
            <a:r>
              <a:rPr lang="en-US" dirty="0">
                <a:latin typeface="Arial" panose="020B0604020202020204" pitchFamily="34" charset="0"/>
              </a:rPr>
              <a:t>An advantage of the D.S.H. strategy is that lower speed limits can be posted where workers are present or allowing a higher speed limit where workers are not present and where lane restrictions allow a higher speed limit. </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A3A5C71-1FD0-4EF5-BE4E-34AB8745F32C}" type="slidenum">
              <a:rPr lang="en-US" smtClean="0"/>
              <a:t>12</a:t>
            </a:fld>
            <a:endParaRPr lang="en-US" dirty="0"/>
          </a:p>
        </p:txBody>
      </p:sp>
    </p:spTree>
    <p:extLst>
      <p:ext uri="{BB962C8B-B14F-4D97-AF65-F5344CB8AC3E}">
        <p14:creationId xmlns:p14="http://schemas.microsoft.com/office/powerpoint/2010/main" val="147814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(James)</a:t>
            </a:r>
          </a:p>
          <a:p>
            <a:pPr defTabSz="931774">
              <a:defRPr/>
            </a:pPr>
            <a:endParaRPr lang="en-US" dirty="0">
              <a:latin typeface="Calibri" panose="020F0502020204030204" pitchFamily="34" charset="0"/>
              <a:ea typeface="Calibri" panose="020F0502020204030204" pitchFamily="34" charset="0"/>
            </a:endParaRPr>
          </a:p>
          <a:p>
            <a:pPr defTabSz="931774">
              <a:defRPr/>
            </a:pPr>
            <a:r>
              <a:rPr lang="en-US" dirty="0"/>
              <a:t>The FDOT Transportation Systems Management and Operations (T.S.M.&amp;O.) Strategic Plan identifies “mainstreaming” as a priority focus area for T.S.M.&amp;O., including S.W.Z., implementation. </a:t>
            </a:r>
          </a:p>
          <a:p>
            <a:pPr defTabSz="931774">
              <a:defRPr/>
            </a:pPr>
            <a:endParaRPr lang="en-US" dirty="0"/>
          </a:p>
          <a:p>
            <a:pPr defTabSz="931774">
              <a:defRPr/>
            </a:pPr>
            <a:r>
              <a:rPr lang="en-US" dirty="0"/>
              <a:t>FDOT uses guides, standards, manuals, and specifications to mainstream transportation practices and technologies. All together, these documents will lead to consistent S.W.Z. implementation. With consistent implementation drivers will have greater awareness and recognition of S.W.Z strategies as they traverse work zones. </a:t>
            </a:r>
          </a:p>
          <a:p>
            <a:pPr defTabSz="931774">
              <a:defRPr/>
            </a:pPr>
            <a:endParaRPr lang="en-US" dirty="0"/>
          </a:p>
          <a:p>
            <a:pPr defTabSz="931774">
              <a:defRPr/>
            </a:pPr>
            <a:r>
              <a:rPr lang="en-US" dirty="0"/>
              <a:t>Over the next few years, FDOT will gain additional familiarity with S.W.Z.s and continue to improve the Standards, FDOT Design Manual, and Specifications. </a:t>
            </a:r>
          </a:p>
          <a:p>
            <a:endParaRPr lang="en-US" dirty="0"/>
          </a:p>
          <a:p>
            <a:r>
              <a:rPr lang="en-US" dirty="0"/>
              <a:t>The next group of slides summarize how the S.W.Z. strategies and technologies are addressed in the guide document, Developmental Standard Plans, Developmental Design Criteria, and Developmental Specifications. </a:t>
            </a:r>
          </a:p>
          <a:p>
            <a:pPr defTabSz="931774">
              <a:defRPr/>
            </a:pPr>
            <a:endParaRPr lang="en-US" dirty="0"/>
          </a:p>
          <a:p>
            <a:pPr defTabSz="931774">
              <a:defRPr/>
            </a:pPr>
            <a:r>
              <a:rPr lang="en-US" dirty="0"/>
              <a:t>(Hand-off to WD)</a:t>
            </a:r>
          </a:p>
        </p:txBody>
      </p:sp>
      <p:sp>
        <p:nvSpPr>
          <p:cNvPr id="4" name="Slide Number Placeholder 3"/>
          <p:cNvSpPr>
            <a:spLocks noGrp="1"/>
          </p:cNvSpPr>
          <p:nvPr>
            <p:ph type="sldNum" sz="quarter" idx="5"/>
          </p:nvPr>
        </p:nvSpPr>
        <p:spPr/>
        <p:txBody>
          <a:bodyPr/>
          <a:lstStyle/>
          <a:p>
            <a:pPr defTabSz="931774">
              <a:defRPr/>
            </a:pPr>
            <a:fld id="{FA3A5C71-1FD0-4EF5-BE4E-34AB8745F32C}" type="slidenum">
              <a:rPr lang="en-US">
                <a:solidFill>
                  <a:prstClr val="black"/>
                </a:solidFill>
                <a:latin typeface="Calibri" panose="020F0502020204030204"/>
              </a:rPr>
              <a:pPr defTabSz="931774">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87471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As James mentioned on the last slide, FDOT has developed S.W.Z. guidance documentation, Developmental Design Standard Plans, Developmental Design Criteria, and Developmental Specifications. The goals of these developmental efforts are consistent deployment of S.W.Z. technologies and consistent use of S.W.Z. strategies and technologies by design and construction personnel. Consistency will also promote increased driver familiarity leading to improved safety and traffic operations through S.W.Z. work zones.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FDOT has developed the following documents for the design and use of S.W.Z.s:</a:t>
            </a:r>
          </a:p>
          <a:p>
            <a:endParaRPr lang="en-US" dirty="0">
              <a:latin typeface="Calibri" panose="020F0502020204030204" pitchFamily="34" charset="0"/>
              <a:ea typeface="Calibri" panose="020F0502020204030204" pitchFamily="34" charset="0"/>
            </a:endParaRPr>
          </a:p>
          <a:p>
            <a:pPr marL="349415" indent="-349415">
              <a:buFont typeface="Arial" panose="020B0604020202020204" pitchFamily="34" charset="0"/>
              <a:buChar char="•"/>
            </a:pPr>
            <a:r>
              <a:rPr lang="en-US" dirty="0">
                <a:latin typeface="Calibri" panose="020F0502020204030204" pitchFamily="34" charset="0"/>
                <a:ea typeface="Times New Roman" panose="02020603050405020304" pitchFamily="18" charset="0"/>
              </a:rPr>
              <a:t>The Smart Work Zone Design and Operations Guidebook,</a:t>
            </a:r>
          </a:p>
          <a:p>
            <a:pPr marL="349415" indent="-349415">
              <a:buFont typeface="Arial" panose="020B0604020202020204" pitchFamily="34" charset="0"/>
              <a:buChar char="•"/>
            </a:pPr>
            <a:r>
              <a:rPr lang="en-US" dirty="0">
                <a:latin typeface="Calibri" panose="020F0502020204030204" pitchFamily="34" charset="0"/>
                <a:ea typeface="Times New Roman" panose="02020603050405020304" pitchFamily="18" charset="0"/>
              </a:rPr>
              <a:t>Developmental Standard Plans related to Index 102-600 series,</a:t>
            </a:r>
            <a:endParaRPr lang="en-US" dirty="0">
              <a:latin typeface="Calibri" panose="020F0502020204030204" pitchFamily="34" charset="0"/>
              <a:ea typeface="Calibri" panose="020F0502020204030204" pitchFamily="34" charset="0"/>
            </a:endParaRPr>
          </a:p>
          <a:p>
            <a:pPr marL="349415" indent="-349415">
              <a:buFont typeface="Arial" panose="020B0604020202020204" pitchFamily="34" charset="0"/>
              <a:buChar char="•"/>
            </a:pPr>
            <a:r>
              <a:rPr lang="en-US" dirty="0">
                <a:latin typeface="Calibri" panose="020F0502020204030204" pitchFamily="34" charset="0"/>
                <a:ea typeface="Times New Roman" panose="02020603050405020304" pitchFamily="18" charset="0"/>
              </a:rPr>
              <a:t>Developmental Design Criteria (D.D.C.) for the FDOT Design Manual (F.D.M.) Section 240, and</a:t>
            </a:r>
            <a:endParaRPr lang="en-US" dirty="0">
              <a:latin typeface="Calibri" panose="020F0502020204030204" pitchFamily="34" charset="0"/>
              <a:ea typeface="Calibri" panose="020F0502020204030204" pitchFamily="34" charset="0"/>
            </a:endParaRPr>
          </a:p>
          <a:p>
            <a:pPr marL="349415" indent="-349415">
              <a:buFont typeface="Arial" panose="020B0604020202020204" pitchFamily="34" charset="0"/>
              <a:buChar char="•"/>
            </a:pPr>
            <a:r>
              <a:rPr lang="en-US" dirty="0">
                <a:latin typeface="Calibri" panose="020F0502020204030204" pitchFamily="34" charset="0"/>
                <a:ea typeface="Times New Roman" panose="02020603050405020304" pitchFamily="18" charset="0"/>
              </a:rPr>
              <a:t>Developmental Specifications (</a:t>
            </a:r>
            <a:r>
              <a:rPr lang="en-US" dirty="0" err="1">
                <a:latin typeface="Calibri" panose="020F0502020204030204" pitchFamily="34" charset="0"/>
                <a:ea typeface="Times New Roman" panose="02020603050405020304" pitchFamily="18" charset="0"/>
              </a:rPr>
              <a:t>DevSpecs</a:t>
            </a:r>
            <a:r>
              <a:rPr lang="en-US" dirty="0">
                <a:latin typeface="Calibri" panose="020F0502020204030204" pitchFamily="34" charset="0"/>
                <a:ea typeface="Times New Roman" panose="02020603050405020304" pitchFamily="18" charset="0"/>
              </a:rPr>
              <a:t>) for Section 102 (Maintenance of Traffic) and Section 990 (Temporary Traffic Control Devices Materials)</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14</a:t>
            </a:fld>
            <a:endParaRPr lang="en-US"/>
          </a:p>
        </p:txBody>
      </p:sp>
    </p:spTree>
    <p:extLst>
      <p:ext uri="{BB962C8B-B14F-4D97-AF65-F5344CB8AC3E}">
        <p14:creationId xmlns:p14="http://schemas.microsoft.com/office/powerpoint/2010/main" val="11669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Released this past fall, The </a:t>
            </a:r>
            <a:r>
              <a:rPr lang="en-US" sz="1800" dirty="0">
                <a:latin typeface="Segoe UI" panose="020B0502040204020203" pitchFamily="34" charset="0"/>
              </a:rPr>
              <a:t>Smart Work Zone Design and Operation </a:t>
            </a:r>
            <a:r>
              <a:rPr lang="en-US" dirty="0"/>
              <a:t>Guidebook was intended to be an overview of the technologies and processes for SWZ systems.   Encourage you to read this first to get an overall understanding of FDOT SWZ.</a:t>
            </a:r>
          </a:p>
          <a:p>
            <a:endParaRPr lang="en-US" dirty="0"/>
          </a:p>
          <a:p>
            <a:r>
              <a:rPr lang="en-US" dirty="0"/>
              <a:t>It provides readers with:</a:t>
            </a:r>
          </a:p>
          <a:p>
            <a:pPr marL="174708" indent="-174708">
              <a:buFont typeface="Arial" panose="020B0604020202020204" pitchFamily="34" charset="0"/>
              <a:buChar char="•"/>
            </a:pPr>
            <a:r>
              <a:rPr lang="en-US" dirty="0"/>
              <a:t>A high-level description of S.W.Z. strategies, </a:t>
            </a:r>
          </a:p>
          <a:p>
            <a:pPr marL="174708" indent="-174708">
              <a:buFont typeface="Arial" panose="020B0604020202020204" pitchFamily="34" charset="0"/>
              <a:buChar char="•"/>
            </a:pPr>
            <a:r>
              <a:rPr lang="en-US" dirty="0"/>
              <a:t>Overview of the processes for programming S.W.Z. into projects, </a:t>
            </a:r>
          </a:p>
          <a:p>
            <a:pPr marL="174708" indent="-174708">
              <a:buFont typeface="Arial" panose="020B0604020202020204" pitchFamily="34" charset="0"/>
              <a:buChar char="•"/>
            </a:pPr>
            <a:r>
              <a:rPr lang="en-US" dirty="0"/>
              <a:t>Discusses the processes for identification and selection of S.W.Z. strategies, and</a:t>
            </a:r>
          </a:p>
          <a:p>
            <a:pPr marL="174708" indent="-174708">
              <a:buFont typeface="Arial" panose="020B0604020202020204" pitchFamily="34" charset="0"/>
              <a:buChar char="•"/>
            </a:pPr>
            <a:r>
              <a:rPr lang="en-US" dirty="0"/>
              <a:t>The Guidebook suggests ideas for including S.W.Z.s in the Public Information Plan required by F.D.M. Chapter 240. </a:t>
            </a:r>
          </a:p>
          <a:p>
            <a:endParaRPr lang="en-US" dirty="0"/>
          </a:p>
          <a:p>
            <a:r>
              <a:rPr lang="en-US" dirty="0"/>
              <a:t>Since S.W.Z.s are considered intelligent transportation systems and eligible for federal funding, the Guidebook also provides an overview of the Systems Engineering Analysis when S.W.Z..s are being included in a Temporary Traffic Control Plan.</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15</a:t>
            </a:fld>
            <a:endParaRPr lang="en-US"/>
          </a:p>
        </p:txBody>
      </p:sp>
    </p:spTree>
    <p:extLst>
      <p:ext uri="{BB962C8B-B14F-4D97-AF65-F5344CB8AC3E}">
        <p14:creationId xmlns:p14="http://schemas.microsoft.com/office/powerpoint/2010/main" val="261777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The Introduction Chapter of the S.W.Z. Guidebook has five subsections. </a:t>
            </a:r>
          </a:p>
          <a:p>
            <a:endParaRPr lang="en-US" dirty="0"/>
          </a:p>
          <a:p>
            <a:r>
              <a:rPr lang="en-US" dirty="0"/>
              <a:t>These subsections contain the following:</a:t>
            </a:r>
          </a:p>
          <a:p>
            <a:pPr marL="174708" indent="-174708">
              <a:buFont typeface="Arial" panose="020B0604020202020204" pitchFamily="34" charset="0"/>
              <a:buChar char="•"/>
            </a:pPr>
            <a:r>
              <a:rPr lang="en-US" dirty="0"/>
              <a:t>The purpose of the manual and the characteristics of S.W.Z.s , </a:t>
            </a:r>
          </a:p>
          <a:p>
            <a:pPr marL="174708" indent="-174708">
              <a:buFont typeface="Arial" panose="020B0604020202020204" pitchFamily="34" charset="0"/>
              <a:buChar char="•"/>
            </a:pPr>
            <a:r>
              <a:rPr lang="en-US" dirty="0"/>
              <a:t>Identification and description of S.W.Z. technologies and S.W.Z. strategies, and lastly</a:t>
            </a:r>
          </a:p>
          <a:p>
            <a:pPr marL="174708" indent="-174708">
              <a:buFont typeface="Arial" panose="020B0604020202020204" pitchFamily="34" charset="0"/>
              <a:buChar char="•"/>
            </a:pPr>
            <a:r>
              <a:rPr lang="en-US" dirty="0"/>
              <a:t>An overview of how SWZ strategies are operated primarily using a S.W.Z. Central (Cloud-based) Processor.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16</a:t>
            </a:fld>
            <a:endParaRPr lang="en-US"/>
          </a:p>
        </p:txBody>
      </p:sp>
    </p:spTree>
    <p:extLst>
      <p:ext uri="{BB962C8B-B14F-4D97-AF65-F5344CB8AC3E}">
        <p14:creationId xmlns:p14="http://schemas.microsoft.com/office/powerpoint/2010/main" val="282159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Chapter 2 of the Guidebook, Programming and Scoping, prioritizes  the use of S.W.Z. applications when work zones negatively impact traffic safety and throughput. </a:t>
            </a:r>
          </a:p>
          <a:p>
            <a:endParaRPr lang="en-US" dirty="0"/>
          </a:p>
          <a:p>
            <a:r>
              <a:rPr lang="en-US" dirty="0"/>
              <a:t>Some factors designers should consider to assess the priority for S.W.Z. implementation are the type of route, the existing posted speed limit, pre-construction congestion, and duration of traffic impacts. </a:t>
            </a:r>
          </a:p>
          <a:p>
            <a:endParaRPr lang="en-US" dirty="0"/>
          </a:p>
          <a:p>
            <a:r>
              <a:rPr lang="en-US" dirty="0"/>
              <a:t>Designers should also look at the Developmental Design Criteria F.D.M. 240.6.2. There, it lists additional S.W.Z. considerations such as truck volumes, crash history, and geometric constraints. These subjective criteria can be applied during project planning and programming. </a:t>
            </a:r>
          </a:p>
          <a:p>
            <a:endParaRPr lang="en-US" dirty="0"/>
          </a:p>
          <a:p>
            <a:r>
              <a:rPr lang="en-US" dirty="0"/>
              <a:t>Lastly, Chapter 2 reminds project managers to include S.W.Z.s in the Design Scope of Services for both design-bid-build and design-build projects.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17</a:t>
            </a:fld>
            <a:endParaRPr lang="en-US"/>
          </a:p>
        </p:txBody>
      </p:sp>
    </p:spTree>
    <p:extLst>
      <p:ext uri="{BB962C8B-B14F-4D97-AF65-F5344CB8AC3E}">
        <p14:creationId xmlns:p14="http://schemas.microsoft.com/office/powerpoint/2010/main" val="2404597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Chapter 3, the longest chapter in the Guidebook, describes the various S.W.Z. strategies in detail. </a:t>
            </a:r>
          </a:p>
          <a:p>
            <a:endParaRPr lang="en-US" dirty="0"/>
          </a:p>
          <a:p>
            <a:r>
              <a:rPr lang="en-US" dirty="0"/>
              <a:t>Also, Chapter 3 provides conceptual layouts to help designers better understand how these strategies function. </a:t>
            </a:r>
          </a:p>
          <a:p>
            <a:endParaRPr lang="en-US" dirty="0"/>
          </a:p>
          <a:p>
            <a:r>
              <a:rPr lang="en-US" dirty="0"/>
              <a:t>Lastly, Chapter 3  discusses Use Cases, Concepts of Operations, Technologies, and basic ITS Architectures applicable to each of the SWZ strategies.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18</a:t>
            </a:fld>
            <a:endParaRPr lang="en-US"/>
          </a:p>
        </p:txBody>
      </p:sp>
    </p:spTree>
    <p:extLst>
      <p:ext uri="{BB962C8B-B14F-4D97-AF65-F5344CB8AC3E}">
        <p14:creationId xmlns:p14="http://schemas.microsoft.com/office/powerpoint/2010/main" val="297164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Chapter 4, Systems Engineering Analysis, provides information needed to comply with FDOT Procedure No. 750-040-003 FDOT Systems Engineering and ITS Architecture Procedure when S.W.Z. implementation is planned in a project. </a:t>
            </a:r>
          </a:p>
          <a:p>
            <a:endParaRPr lang="en-US" dirty="0"/>
          </a:p>
          <a:p>
            <a:r>
              <a:rPr lang="en-US" dirty="0"/>
              <a:t>Chapter 4  also discusses how  to address S.W.Z.s  in the Transportation Operations Plan using the Developmental Design Criteria in F.D.M. Chapter 240.</a:t>
            </a:r>
          </a:p>
          <a:p>
            <a:endParaRPr lang="en-US" dirty="0"/>
          </a:p>
          <a:p>
            <a:r>
              <a:rPr lang="en-US" dirty="0"/>
              <a:t>Further, Chapter 4 provides additional details about S.W.Z. roles and responsibilities for various agencies and personnel, and on the S.W.Z. Central Processor.</a:t>
            </a:r>
          </a:p>
          <a:p>
            <a:endParaRPr lang="en-US" dirty="0"/>
          </a:p>
          <a:p>
            <a:r>
              <a:rPr lang="en-US" dirty="0"/>
              <a:t>S.W.Z.s need a communication plan. Chapter 4 covers how to develop one. The communication plan covers how S.W.Z. roadside devices communicate with the S.W.Z. Central Processor and the  communication plan covers how S.W.Z. roadside devices communicate with connected vehicles, if that technology is part of the project. </a:t>
            </a:r>
          </a:p>
          <a:p>
            <a:endParaRPr lang="en-US" dirty="0"/>
          </a:p>
          <a:p>
            <a:r>
              <a:rPr lang="en-US" dirty="0"/>
              <a:t>Finally, Chapter 4 provides a high-level S.W.Z. training plan, as shown in the table on this slide. The training plan identifies S.W.Z. Stakeholders and potential training targets for each Stakeholder.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19</a:t>
            </a:fld>
            <a:endParaRPr lang="en-US"/>
          </a:p>
        </p:txBody>
      </p:sp>
    </p:spTree>
    <p:extLst>
      <p:ext uri="{BB962C8B-B14F-4D97-AF65-F5344CB8AC3E}">
        <p14:creationId xmlns:p14="http://schemas.microsoft.com/office/powerpoint/2010/main" val="144709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(James)</a:t>
            </a:r>
          </a:p>
          <a:p>
            <a:pPr defTabSz="931774">
              <a:defRPr/>
            </a:pPr>
            <a:endParaRPr lang="en-US" dirty="0">
              <a:latin typeface="Calibri" panose="020F0502020204030204" pitchFamily="34" charset="0"/>
              <a:ea typeface="Calibri" panose="020F0502020204030204" pitchFamily="34" charset="0"/>
            </a:endParaRPr>
          </a:p>
          <a:p>
            <a:pPr rtl="0"/>
            <a:r>
              <a:rPr lang="en-US" dirty="0">
                <a:effectLst/>
                <a:latin typeface="-apple-system"/>
              </a:rPr>
              <a:t>Through this presentation we will cover the following:</a:t>
            </a:r>
          </a:p>
          <a:p>
            <a:pPr rtl="0"/>
            <a:r>
              <a:rPr lang="en-US" dirty="0">
                <a:effectLst/>
                <a:latin typeface="-apple-system"/>
              </a:rPr>
              <a:t> </a:t>
            </a:r>
          </a:p>
          <a:p>
            <a:pPr rtl="0"/>
            <a:r>
              <a:rPr lang="en-US" dirty="0">
                <a:effectLst/>
                <a:latin typeface="-apple-system"/>
              </a:rPr>
              <a:t>•characteristics of a SWZ</a:t>
            </a:r>
          </a:p>
          <a:p>
            <a:pPr rtl="0"/>
            <a:r>
              <a:rPr lang="en-US" dirty="0">
                <a:effectLst/>
                <a:latin typeface="-apple-system"/>
              </a:rPr>
              <a:t>•some of the benefits of SWZ</a:t>
            </a:r>
          </a:p>
          <a:p>
            <a:pPr rtl="0"/>
            <a:r>
              <a:rPr lang="en-US" dirty="0">
                <a:effectLst/>
                <a:latin typeface="-apple-system"/>
              </a:rPr>
              <a:t>•the 4 current SWZ Strategies,</a:t>
            </a:r>
          </a:p>
          <a:p>
            <a:pPr rtl="0"/>
            <a:r>
              <a:rPr lang="en-US" dirty="0">
                <a:effectLst/>
                <a:latin typeface="-apple-system"/>
              </a:rPr>
              <a:t>•how SWZ’s can be mainstreamed into FDOT work zone and the available resources,</a:t>
            </a:r>
          </a:p>
          <a:p>
            <a:pPr rtl="0"/>
            <a:r>
              <a:rPr lang="en-US" dirty="0">
                <a:effectLst/>
                <a:latin typeface="-apple-system"/>
              </a:rPr>
              <a:t>•SWZ resources, and</a:t>
            </a:r>
          </a:p>
          <a:p>
            <a:pPr rtl="0"/>
            <a:r>
              <a:rPr lang="en-US" dirty="0">
                <a:effectLst/>
                <a:latin typeface="-apple-system"/>
              </a:rPr>
              <a:t>•how to select and design SWZ Strategies on a project.</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2</a:t>
            </a:fld>
            <a:endParaRPr lang="en-US"/>
          </a:p>
        </p:txBody>
      </p:sp>
    </p:spTree>
    <p:extLst>
      <p:ext uri="{BB962C8B-B14F-4D97-AF65-F5344CB8AC3E}">
        <p14:creationId xmlns:p14="http://schemas.microsoft.com/office/powerpoint/2010/main" val="14209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The last Chapter of the Guidebook, Chapter 5 : SWZ Public Information Plan, recommends addressing S.W.Z.s in the Public Information Plan, P.I.P., as  described in FDM 240.4. The Developmental Design Criteria in FDM 240.4 also encourages S.W.Z.s to be addressed in the P.I.P.</a:t>
            </a:r>
          </a:p>
          <a:p>
            <a:endParaRPr lang="en-US" dirty="0"/>
          </a:p>
          <a:p>
            <a:r>
              <a:rPr lang="en-US" dirty="0"/>
              <a:t>The P.I.P. should focus on communicating to the pubic the intent, features, and duration of the S.W.Z. strategies planned for the project. Some agencies have even developed public safety messages with short videos describing a specific S.W.Z. strategy with what a driver should expect to observe and how a driver should respond. </a:t>
            </a:r>
          </a:p>
          <a:p>
            <a:endParaRPr lang="en-US" dirty="0"/>
          </a:p>
          <a:p>
            <a:r>
              <a:rPr lang="en-US" dirty="0"/>
              <a:t>The next few slides will summarize the Developmental Design Standard Plans (or Indexes), the F.D.M. Developmental Design Criteria, and the Developmental Specifications available for S.W.Z. design and implementation.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20</a:t>
            </a:fld>
            <a:endParaRPr lang="en-US"/>
          </a:p>
        </p:txBody>
      </p:sp>
    </p:spTree>
    <p:extLst>
      <p:ext uri="{BB962C8B-B14F-4D97-AF65-F5344CB8AC3E}">
        <p14:creationId xmlns:p14="http://schemas.microsoft.com/office/powerpoint/2010/main" val="3259212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The F.D.M. is the primary source for design criteria and guidance. Chapter 240 contains the criteria for the development of Transportation Management Plans, and Temporary Traffic Control Plans. </a:t>
            </a:r>
          </a:p>
          <a:p>
            <a:endParaRPr lang="en-US" dirty="0"/>
          </a:p>
          <a:p>
            <a:r>
              <a:rPr lang="en-US" dirty="0"/>
              <a:t>The Developmental Design Criteria, D.D.C., for 240 adds Smart Work Zone elements to FDM 240. For example, D.D.C. Chapter 240.2.1.2: Work Zone Speed, allows speed limit reductions when using Smart Work Zones. Also, D.D.C. Section 240.3 adds S.W.Z.s to Table 240.3.1 Transportation Operations Strategies.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21</a:t>
            </a:fld>
            <a:endParaRPr lang="en-US"/>
          </a:p>
        </p:txBody>
      </p:sp>
    </p:spTree>
    <p:extLst>
      <p:ext uri="{BB962C8B-B14F-4D97-AF65-F5344CB8AC3E}">
        <p14:creationId xmlns:p14="http://schemas.microsoft.com/office/powerpoint/2010/main" val="2524136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pPr defTabSz="931774">
              <a:defRPr/>
            </a:pPr>
            <a:r>
              <a:rPr lang="en-US" dirty="0">
                <a:latin typeface="Calibri" panose="020F0502020204030204" pitchFamily="34" charset="0"/>
                <a:ea typeface="Calibri" panose="020F0502020204030204" pitchFamily="34" charset="0"/>
              </a:rPr>
              <a:t>THESE ARE JUST A FOUNDATIONAL TOOL FOR DEVELOPING SITE SPECIFIC PLANS!  You will want to start with this and add as needed for your specific project conditions.</a:t>
            </a:r>
          </a:p>
          <a:p>
            <a:pPr defTabSz="931774">
              <a:defRPr/>
            </a:pPr>
            <a:endParaRPr lang="en-US" dirty="0">
              <a:latin typeface="Calibri" panose="020F0502020204030204" pitchFamily="34" charset="0"/>
              <a:ea typeface="Calibri" panose="020F0502020204030204" pitchFamily="34" charset="0"/>
            </a:endParaRPr>
          </a:p>
          <a:p>
            <a:r>
              <a:rPr lang="en-US" dirty="0"/>
              <a:t>A series of Developmental Standard Plans for based off the Standard Plans 102-600 Series, show the layout and contents of the S.W.Z strategies discussed earlier in various applications. These Developmental Standard Plans provide designers and construction personnel with a general layout and spacing of the various S.W.Z. roadside devices approaching and driving through a work zone.</a:t>
            </a:r>
          </a:p>
          <a:p>
            <a:endParaRPr lang="en-US" dirty="0"/>
          </a:p>
          <a:p>
            <a:r>
              <a:rPr lang="en-US" dirty="0"/>
              <a:t> The Developmental Indexes are D102-608: Two-Lane, Two-Way Diversion Connection, D102-613: Multilane Roadway Lane Closures, and D102-620: Multi-Lane Roadway Temporary Diversion. It is recommended that designers refer to both the S.W.Z. Guidebook and the F.D.M. D.D.C. 240 when selecting, designing, and implementing S.W.Z. strategies. </a:t>
            </a:r>
          </a:p>
          <a:p>
            <a:endParaRPr lang="en-US" dirty="0"/>
          </a:p>
          <a:p>
            <a:r>
              <a:rPr lang="en-US" dirty="0"/>
              <a:t>Just like other standard plans, the Developmental Standard Plans are the basis for developing site-specific plan sheets and layouts for these systems. Ultimately Temporary Traffic Control Plan sheets must be developed to match the project conditions.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22</a:t>
            </a:fld>
            <a:endParaRPr lang="en-US"/>
          </a:p>
        </p:txBody>
      </p:sp>
    </p:spTree>
    <p:extLst>
      <p:ext uri="{BB962C8B-B14F-4D97-AF65-F5344CB8AC3E}">
        <p14:creationId xmlns:p14="http://schemas.microsoft.com/office/powerpoint/2010/main" val="3688550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Finally, Developmental Specifications (</a:t>
            </a:r>
            <a:r>
              <a:rPr lang="en-US" dirty="0" err="1"/>
              <a:t>DevSpecs</a:t>
            </a:r>
            <a:r>
              <a:rPr lang="en-US" dirty="0"/>
              <a:t>) addressing the various SWZ strategies and devices are now available for use in accordance with FDOT procedures for using </a:t>
            </a:r>
            <a:r>
              <a:rPr lang="en-US" dirty="0" err="1"/>
              <a:t>DevSpecs</a:t>
            </a:r>
            <a:r>
              <a:rPr lang="en-US" dirty="0"/>
              <a:t>. The </a:t>
            </a:r>
            <a:r>
              <a:rPr lang="en-US" dirty="0" err="1"/>
              <a:t>DevSpecs</a:t>
            </a:r>
            <a:r>
              <a:rPr lang="en-US" dirty="0"/>
              <a:t> are titled:</a:t>
            </a:r>
          </a:p>
          <a:p>
            <a:pPr marL="174708" indent="-174708">
              <a:buFont typeface="Arial" panose="020B0604020202020204" pitchFamily="34" charset="0"/>
              <a:buChar char="•"/>
            </a:pPr>
            <a:r>
              <a:rPr lang="en-US" dirty="0"/>
              <a:t>Dev102SWZ Maintenance of Traffic – Smart Work Zone (SWZ) Management, and </a:t>
            </a:r>
          </a:p>
          <a:p>
            <a:pPr marL="174708" indent="-174708">
              <a:buFont typeface="Arial" panose="020B0604020202020204" pitchFamily="34" charset="0"/>
              <a:buChar char="•"/>
            </a:pPr>
            <a:r>
              <a:rPr lang="en-US" dirty="0"/>
              <a:t>Dev990SWZ Temporary Control Devices Materials – Smart Work Zone (SWZ) Management System</a:t>
            </a:r>
          </a:p>
          <a:p>
            <a:endParaRPr lang="en-US" dirty="0"/>
          </a:p>
          <a:p>
            <a:r>
              <a:rPr lang="en-US" dirty="0"/>
              <a:t>Dev102SWZ addresses use, installation, and payment for SWZ systems and devices and references Dev990SWZ for materials requirements.</a:t>
            </a:r>
          </a:p>
          <a:p>
            <a:endParaRPr lang="en-US" dirty="0"/>
          </a:p>
          <a:p>
            <a:r>
              <a:rPr lang="en-US" dirty="0"/>
              <a:t>Examples of materials specifications added to Dev990SWZ include the following:</a:t>
            </a:r>
          </a:p>
          <a:p>
            <a:pPr marL="174708" indent="-174708">
              <a:buFont typeface="Arial" panose="020B0604020202020204" pitchFamily="34" charset="0"/>
              <a:buChar char="•"/>
            </a:pPr>
            <a:r>
              <a:rPr lang="en-US" dirty="0"/>
              <a:t>990-3 Portable Devices (SWZ Arrow Boards, SWZ Changeable Message Signs, SWZ Variable Speed Limit Sign, SWZ Variable Speed Limit Sign with Electronic Speed Feedback Sign, SWZ Vehicle Detector, SWZ Advanced Work Zone Information System, Arrow Boards, Changeable Message Signs, Regulatory Signs, Radar Speed Display Units and Truck Mounted Changeable Message Signs, Automated Flagger Assistance Devices).</a:t>
            </a:r>
          </a:p>
          <a:p>
            <a:pPr marL="174708" indent="-174708">
              <a:buFont typeface="Arial" panose="020B0604020202020204" pitchFamily="34" charset="0"/>
              <a:buChar char="•"/>
            </a:pPr>
            <a:r>
              <a:rPr lang="en-US" dirty="0"/>
              <a:t>990-3.1.6 Smart Work Zone Central Processor,</a:t>
            </a:r>
          </a:p>
          <a:p>
            <a:pPr marL="174708" indent="-174708">
              <a:buFont typeface="Arial" panose="020B0604020202020204" pitchFamily="34" charset="0"/>
              <a:buChar char="•"/>
            </a:pPr>
            <a:r>
              <a:rPr lang="en-US" dirty="0"/>
              <a:t>990-3.2 Portable Arrow Board and SWZ Portable Arrow Board,</a:t>
            </a:r>
          </a:p>
          <a:p>
            <a:pPr marL="174708" indent="-174708">
              <a:buFont typeface="Arial" panose="020B0604020202020204" pitchFamily="34" charset="0"/>
              <a:buChar char="•"/>
            </a:pPr>
            <a:r>
              <a:rPr lang="en-US" dirty="0"/>
              <a:t>990-3.3 Portable Changeable Message Sign and SWZ Portable Changeable Message Sign,</a:t>
            </a:r>
          </a:p>
          <a:p>
            <a:pPr marL="174708" indent="-174708">
              <a:buFont typeface="Arial" panose="020B0604020202020204" pitchFamily="34" charset="0"/>
              <a:buChar char="•"/>
            </a:pPr>
            <a:r>
              <a:rPr lang="en-US" dirty="0"/>
              <a:t>990-3.8 SWZ Variable Speed Limit Sign and VSL with Electronic Speed Feedback Sign (ESFS), </a:t>
            </a:r>
          </a:p>
          <a:p>
            <a:pPr marL="174708" indent="-174708">
              <a:buFont typeface="Arial" panose="020B0604020202020204" pitchFamily="34" charset="0"/>
              <a:buChar char="•"/>
            </a:pPr>
            <a:r>
              <a:rPr lang="en-US" dirty="0"/>
              <a:t>990-3.9 Smart Work Zone Vehicle Detector, and</a:t>
            </a:r>
          </a:p>
          <a:p>
            <a:pPr marL="174708" indent="-174708">
              <a:buFont typeface="Arial" panose="020B0604020202020204" pitchFamily="34" charset="0"/>
              <a:buChar char="•"/>
            </a:pPr>
            <a:r>
              <a:rPr lang="en-US" dirty="0"/>
              <a:t>990-3.10 Portable SWZ Advanced Work Zone Information System</a:t>
            </a:r>
          </a:p>
          <a:p>
            <a:endParaRPr lang="en-US" dirty="0"/>
          </a:p>
          <a:p>
            <a:r>
              <a:rPr lang="en-US" dirty="0"/>
              <a:t>Designers and Contractors using the SWZ Guidance Document, the SWZ DDC, the SWZ Developmental Standard Plans, and the SWZ Dev Specs should be able to successfully design, implement, operate, and maintain SWZ strategies on roadway projects.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23</a:t>
            </a:fld>
            <a:endParaRPr lang="en-US"/>
          </a:p>
        </p:txBody>
      </p:sp>
    </p:spTree>
    <p:extLst>
      <p:ext uri="{BB962C8B-B14F-4D97-AF65-F5344CB8AC3E}">
        <p14:creationId xmlns:p14="http://schemas.microsoft.com/office/powerpoint/2010/main" val="40193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Let’s utilize these resources to now go through how we would select, design, and implement a strategy.</a:t>
            </a:r>
          </a:p>
          <a:p>
            <a:endParaRPr lang="en-US" dirty="0"/>
          </a:p>
        </p:txBody>
      </p:sp>
      <p:sp>
        <p:nvSpPr>
          <p:cNvPr id="4" name="Slide Number Placeholder 3"/>
          <p:cNvSpPr>
            <a:spLocks noGrp="1"/>
          </p:cNvSpPr>
          <p:nvPr>
            <p:ph type="sldNum" sz="quarter" idx="5"/>
          </p:nvPr>
        </p:nvSpPr>
        <p:spPr/>
        <p:txBody>
          <a:bodyPr/>
          <a:lstStyle/>
          <a:p>
            <a:fld id="{FA3A5C71-1FD0-4EF5-BE4E-34AB8745F32C}" type="slidenum">
              <a:rPr lang="en-US" smtClean="0"/>
              <a:t>24</a:t>
            </a:fld>
            <a:endParaRPr lang="en-US" dirty="0"/>
          </a:p>
        </p:txBody>
      </p:sp>
    </p:spTree>
    <p:extLst>
      <p:ext uri="{BB962C8B-B14F-4D97-AF65-F5344CB8AC3E}">
        <p14:creationId xmlns:p14="http://schemas.microsoft.com/office/powerpoint/2010/main" val="2737537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Like an Intelligent Transportation Systems project, S.W.Z. applications are developed through a process. The process includes the following steps:</a:t>
            </a:r>
          </a:p>
          <a:p>
            <a:endParaRPr lang="en-US" dirty="0"/>
          </a:p>
          <a:p>
            <a:pPr marL="174708" indent="-174708">
              <a:buFont typeface="Arial" panose="020B0604020202020204" pitchFamily="34" charset="0"/>
              <a:buChar char="•"/>
            </a:pPr>
            <a:r>
              <a:rPr lang="en-US" b="1" dirty="0"/>
              <a:t>Determine priority </a:t>
            </a:r>
            <a:r>
              <a:rPr lang="en-US" dirty="0"/>
              <a:t>for S.W.Z. Strategies for the roadway Project and Program S.W.Z. into the Project,</a:t>
            </a:r>
          </a:p>
          <a:p>
            <a:pPr marL="174708" indent="-174708">
              <a:buFont typeface="Arial" panose="020B0604020202020204" pitchFamily="34" charset="0"/>
              <a:buChar char="•"/>
            </a:pPr>
            <a:r>
              <a:rPr lang="en-US" b="1" dirty="0"/>
              <a:t>Assess </a:t>
            </a:r>
            <a:r>
              <a:rPr lang="en-US" dirty="0"/>
              <a:t>the</a:t>
            </a:r>
            <a:r>
              <a:rPr lang="en-US" b="1" dirty="0"/>
              <a:t> </a:t>
            </a:r>
            <a:r>
              <a:rPr lang="en-US" dirty="0"/>
              <a:t> potential S.W.Z. Strategy(</a:t>
            </a:r>
            <a:r>
              <a:rPr lang="en-US" dirty="0" err="1"/>
              <a:t>ies</a:t>
            </a:r>
            <a:r>
              <a:rPr lang="en-US" dirty="0"/>
              <a:t>) for the Project, </a:t>
            </a:r>
          </a:p>
          <a:p>
            <a:pPr marL="174708" indent="-174708">
              <a:buFont typeface="Arial" panose="020B0604020202020204" pitchFamily="34" charset="0"/>
              <a:buChar char="•"/>
            </a:pPr>
            <a:r>
              <a:rPr lang="en-US" b="1" dirty="0"/>
              <a:t>Select</a:t>
            </a:r>
            <a:r>
              <a:rPr lang="en-US" dirty="0"/>
              <a:t> one or more S.W.Z. strategies for implementation,</a:t>
            </a:r>
          </a:p>
          <a:p>
            <a:pPr marL="174708" indent="-174708">
              <a:buFont typeface="Arial" panose="020B0604020202020204" pitchFamily="34" charset="0"/>
              <a:buChar char="•"/>
            </a:pPr>
            <a:r>
              <a:rPr lang="en-US" b="1" dirty="0"/>
              <a:t>Perform Systems Engineering Analysis </a:t>
            </a:r>
            <a:r>
              <a:rPr lang="en-US" dirty="0"/>
              <a:t>for the selected S.W.Z. strategies, </a:t>
            </a:r>
          </a:p>
          <a:p>
            <a:pPr marL="174708" indent="-174708">
              <a:buFont typeface="Arial" panose="020B0604020202020204" pitchFamily="34" charset="0"/>
              <a:buChar char="•"/>
            </a:pPr>
            <a:r>
              <a:rPr lang="en-US" b="1" dirty="0"/>
              <a:t>Design</a:t>
            </a:r>
            <a:r>
              <a:rPr lang="en-US" dirty="0"/>
              <a:t> the selected S.W.Z. strategies using the Standard Plans and  Specifications,</a:t>
            </a:r>
            <a:endParaRPr lang="en-US" b="1" dirty="0"/>
          </a:p>
          <a:p>
            <a:pPr marL="174708" indent="-174708">
              <a:buFont typeface="Arial" panose="020B0604020202020204" pitchFamily="34" charset="0"/>
              <a:buChar char="•"/>
            </a:pPr>
            <a:r>
              <a:rPr lang="en-US" b="1" dirty="0"/>
              <a:t>Implement, Operate, and Maintain</a:t>
            </a:r>
            <a:r>
              <a:rPr lang="en-US" dirty="0"/>
              <a:t> the S.W.Z. strategies during construction,</a:t>
            </a:r>
          </a:p>
          <a:p>
            <a:pPr marL="174708" indent="-174708">
              <a:buFont typeface="Arial" panose="020B0604020202020204" pitchFamily="34" charset="0"/>
              <a:buChar char="•"/>
            </a:pPr>
            <a:r>
              <a:rPr lang="en-US" b="1" dirty="0">
                <a:highlight>
                  <a:srgbClr val="FFFF00"/>
                </a:highlight>
              </a:rPr>
              <a:t>Create public awareness </a:t>
            </a:r>
            <a:r>
              <a:rPr lang="en-US" dirty="0">
                <a:highlight>
                  <a:srgbClr val="FFFF00"/>
                </a:highlight>
              </a:rPr>
              <a:t>through the S.W.Z. Public Information Plan, and</a:t>
            </a:r>
          </a:p>
          <a:p>
            <a:pPr marL="174708" indent="-174708">
              <a:buFont typeface="Arial" panose="020B0604020202020204" pitchFamily="34" charset="0"/>
              <a:buChar char="•"/>
            </a:pPr>
            <a:r>
              <a:rPr lang="en-US" b="1" dirty="0">
                <a:highlight>
                  <a:srgbClr val="FFFF00"/>
                </a:highlight>
              </a:rPr>
              <a:t>Analyze S.W.Z. outcomes </a:t>
            </a:r>
            <a:r>
              <a:rPr lang="en-US" dirty="0">
                <a:highlight>
                  <a:srgbClr val="FFFF00"/>
                </a:highlight>
              </a:rPr>
              <a:t>through an After-Construction impact analysis.</a:t>
            </a:r>
          </a:p>
          <a:p>
            <a:endParaRPr lang="en-US" dirty="0">
              <a:highlight>
                <a:srgbClr val="FFFF00"/>
              </a:highlight>
            </a:endParaRPr>
          </a:p>
          <a:p>
            <a:r>
              <a:rPr lang="en-US" dirty="0"/>
              <a:t>The next several slides summarize the process for determining if  a S.W.Z. is a priority for a specific project and how to analyze the outcomes and benefits of the S.W.Z. systems that could be implemented. </a:t>
            </a:r>
          </a:p>
          <a:p>
            <a:pPr defTabSz="931774">
              <a:defRPr/>
            </a:pPr>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25</a:t>
            </a:fld>
            <a:endParaRPr lang="en-US"/>
          </a:p>
        </p:txBody>
      </p:sp>
    </p:spTree>
    <p:extLst>
      <p:ext uri="{BB962C8B-B14F-4D97-AF65-F5344CB8AC3E}">
        <p14:creationId xmlns:p14="http://schemas.microsoft.com/office/powerpoint/2010/main" val="314299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Simplified key to help you follow along on where we are in process.</a:t>
            </a:r>
          </a:p>
          <a:p>
            <a:pPr defTabSz="931774">
              <a:defRPr/>
            </a:pPr>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26</a:t>
            </a:fld>
            <a:endParaRPr lang="en-US"/>
          </a:p>
        </p:txBody>
      </p:sp>
    </p:spTree>
    <p:extLst>
      <p:ext uri="{BB962C8B-B14F-4D97-AF65-F5344CB8AC3E}">
        <p14:creationId xmlns:p14="http://schemas.microsoft.com/office/powerpoint/2010/main" val="3190630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rPr>
              <a:t>(WD)</a:t>
            </a:r>
          </a:p>
          <a:p>
            <a:pPr defTabSz="931774">
              <a:defRPr/>
            </a:pPr>
            <a:endParaRPr lang="en-US" sz="1800" dirty="0">
              <a:latin typeface="Calibri" panose="020F0502020204030204" pitchFamily="34" charset="0"/>
              <a:ea typeface="Calibri" panose="020F0502020204030204" pitchFamily="34" charset="0"/>
            </a:endParaRPr>
          </a:p>
          <a:p>
            <a:r>
              <a:rPr lang="en-US" sz="1800" dirty="0"/>
              <a:t>The first step is to determine the priority for using S.W.Z. Strategies on a project by using the </a:t>
            </a:r>
            <a:r>
              <a:rPr lang="en-US" sz="1000" dirty="0"/>
              <a:t>S.W.Z. Guidebook Chapter 2, and the F.D.M. D.D.C. Section 240.6.2.</a:t>
            </a:r>
          </a:p>
          <a:p>
            <a:r>
              <a:rPr lang="en-US" dirty="0"/>
              <a:t>The D.D.C. Section 240.6.2,  provides 5 “primary” and 6 “additional” considerations when prioritizing the need for S.W.Z.  applications. </a:t>
            </a:r>
          </a:p>
          <a:p>
            <a:endParaRPr lang="en-US" dirty="0"/>
          </a:p>
          <a:p>
            <a:r>
              <a:rPr lang="en-US" dirty="0"/>
              <a:t>The five primary considerations are: </a:t>
            </a:r>
          </a:p>
          <a:p>
            <a:pPr marL="349415" marR="1294" indent="-349415" algn="just">
              <a:lnSpc>
                <a:spcPct val="104000"/>
              </a:lnSpc>
              <a:buFont typeface="Symbol" panose="05050102010706020507" pitchFamily="18" charset="2"/>
              <a:buChar char=""/>
            </a:pPr>
            <a:r>
              <a:rPr lang="en-US" dirty="0">
                <a:solidFill>
                  <a:srgbClr val="008080"/>
                </a:solidFill>
                <a:latin typeface="Arial" panose="020B0604020202020204" pitchFamily="34" charset="0"/>
                <a:ea typeface="Arial" panose="020B0604020202020204" pitchFamily="34" charset="0"/>
              </a:rPr>
              <a:t>Highway Functional Classification,</a:t>
            </a:r>
            <a:endParaRPr lang="en-US" dirty="0">
              <a:solidFill>
                <a:srgbClr val="000000"/>
              </a:solidFill>
              <a:latin typeface="Arial" panose="020B0604020202020204" pitchFamily="34" charset="0"/>
              <a:ea typeface="Arial" panose="020B0604020202020204" pitchFamily="34" charset="0"/>
            </a:endParaRPr>
          </a:p>
          <a:p>
            <a:pPr marL="349415" marR="1294" indent="-349415" algn="just">
              <a:lnSpc>
                <a:spcPct val="104000"/>
              </a:lnSpc>
              <a:buFont typeface="Symbol" panose="05050102010706020507" pitchFamily="18" charset="2"/>
              <a:buChar char=""/>
            </a:pPr>
            <a:r>
              <a:rPr lang="en-US" dirty="0">
                <a:solidFill>
                  <a:srgbClr val="008080"/>
                </a:solidFill>
                <a:latin typeface="Arial" panose="020B0604020202020204" pitchFamily="34" charset="0"/>
                <a:ea typeface="Arial" panose="020B0604020202020204" pitchFamily="34" charset="0"/>
              </a:rPr>
              <a:t>Existing Posted Speed,</a:t>
            </a:r>
            <a:endParaRPr lang="en-US" dirty="0">
              <a:solidFill>
                <a:srgbClr val="000000"/>
              </a:solidFill>
              <a:latin typeface="Arial" panose="020B0604020202020204" pitchFamily="34" charset="0"/>
              <a:ea typeface="Arial" panose="020B0604020202020204" pitchFamily="34" charset="0"/>
            </a:endParaRPr>
          </a:p>
          <a:p>
            <a:pPr marL="349415" marR="1294" indent="-349415" algn="just">
              <a:lnSpc>
                <a:spcPct val="104000"/>
              </a:lnSpc>
              <a:buFont typeface="Symbol" panose="05050102010706020507" pitchFamily="18" charset="2"/>
              <a:buChar char=""/>
            </a:pPr>
            <a:r>
              <a:rPr lang="en-US" dirty="0">
                <a:solidFill>
                  <a:srgbClr val="008080"/>
                </a:solidFill>
                <a:latin typeface="Arial" panose="020B0604020202020204" pitchFamily="34" charset="0"/>
                <a:ea typeface="Arial" panose="020B0604020202020204" pitchFamily="34" charset="0"/>
              </a:rPr>
              <a:t>Level of Service or anticipated work zone traffic congestion</a:t>
            </a:r>
            <a:r>
              <a:rPr lang="en-US" strike="sngStrike" dirty="0">
                <a:solidFill>
                  <a:srgbClr val="FF0000"/>
                </a:solidFill>
                <a:latin typeface="Arial" panose="020B0604020202020204" pitchFamily="34" charset="0"/>
                <a:ea typeface="Arial" panose="020B0604020202020204" pitchFamily="34" charset="0"/>
              </a:rPr>
              <a:t> </a:t>
            </a:r>
            <a:endParaRPr lang="en-US" dirty="0">
              <a:solidFill>
                <a:srgbClr val="000000"/>
              </a:solidFill>
              <a:latin typeface="Arial" panose="020B0604020202020204" pitchFamily="34" charset="0"/>
              <a:ea typeface="Arial" panose="020B0604020202020204" pitchFamily="34" charset="0"/>
            </a:endParaRPr>
          </a:p>
          <a:p>
            <a:pPr marL="349415" marR="1294" indent="-349415" algn="just">
              <a:lnSpc>
                <a:spcPct val="104000"/>
              </a:lnSpc>
              <a:buFont typeface="Symbol" panose="05050102010706020507" pitchFamily="18" charset="2"/>
              <a:buChar char=""/>
            </a:pPr>
            <a:r>
              <a:rPr lang="en-US" dirty="0">
                <a:solidFill>
                  <a:srgbClr val="008080"/>
                </a:solidFill>
                <a:latin typeface="Arial" panose="020B0604020202020204" pitchFamily="34" charset="0"/>
                <a:ea typeface="Arial" panose="020B0604020202020204" pitchFamily="34" charset="0"/>
              </a:rPr>
              <a:t>Work Zone Traffic Impacts like  lane closures, diversions, and lane shifts, and</a:t>
            </a:r>
            <a:endParaRPr lang="en-US" dirty="0">
              <a:solidFill>
                <a:srgbClr val="000000"/>
              </a:solidFill>
              <a:latin typeface="Arial" panose="020B0604020202020204" pitchFamily="34" charset="0"/>
              <a:ea typeface="Arial" panose="020B0604020202020204" pitchFamily="34" charset="0"/>
            </a:endParaRPr>
          </a:p>
          <a:p>
            <a:pPr marL="349415" indent="-349415" algn="just">
              <a:lnSpc>
                <a:spcPct val="104000"/>
              </a:lnSpc>
              <a:spcAft>
                <a:spcPts val="1223"/>
              </a:spcAft>
              <a:buFont typeface="Symbol" panose="05050102010706020507" pitchFamily="18" charset="2"/>
              <a:buChar char=""/>
            </a:pPr>
            <a:r>
              <a:rPr lang="en-US" dirty="0">
                <a:solidFill>
                  <a:srgbClr val="008080"/>
                </a:solidFill>
                <a:latin typeface="Arial" panose="020B0604020202020204" pitchFamily="34" charset="0"/>
                <a:ea typeface="Arial" panose="020B0604020202020204" pitchFamily="34" charset="0"/>
              </a:rPr>
              <a:t>Construction duration.</a:t>
            </a:r>
          </a:p>
          <a:p>
            <a:pPr algn="just">
              <a:lnSpc>
                <a:spcPct val="104000"/>
              </a:lnSpc>
              <a:spcAft>
                <a:spcPts val="1223"/>
              </a:spcAft>
            </a:pPr>
            <a:endParaRPr lang="en-US" u="sng" dirty="0">
              <a:solidFill>
                <a:srgbClr val="008080"/>
              </a:solidFill>
              <a:latin typeface="Arial" panose="020B0604020202020204" pitchFamily="34" charset="0"/>
              <a:ea typeface="Arial" panose="020B0604020202020204" pitchFamily="34" charset="0"/>
            </a:endParaRPr>
          </a:p>
          <a:p>
            <a:pPr algn="just">
              <a:lnSpc>
                <a:spcPct val="104000"/>
              </a:lnSpc>
              <a:spcAft>
                <a:spcPts val="1223"/>
              </a:spcAft>
            </a:pPr>
            <a:r>
              <a:rPr lang="en-US" dirty="0">
                <a:solidFill>
                  <a:srgbClr val="008080"/>
                </a:solidFill>
                <a:latin typeface="Arial" panose="020B0604020202020204" pitchFamily="34" charset="0"/>
                <a:ea typeface="Arial" panose="020B0604020202020204" pitchFamily="34" charset="0"/>
              </a:rPr>
              <a:t>The six additional considerations are:</a:t>
            </a:r>
          </a:p>
          <a:p>
            <a:pPr marL="349415" marR="1294" indent="-349415" algn="just">
              <a:lnSpc>
                <a:spcPct val="104000"/>
              </a:lnSpc>
              <a:buFont typeface="Symbol" panose="05050102010706020507" pitchFamily="18" charset="2"/>
              <a:buChar char=""/>
            </a:pPr>
            <a:r>
              <a:rPr lang="en-US" dirty="0">
                <a:solidFill>
                  <a:srgbClr val="008080"/>
                </a:solidFill>
                <a:latin typeface="Arial" panose="020B0604020202020204" pitchFamily="34" charset="0"/>
                <a:ea typeface="Arial" panose="020B0604020202020204" pitchFamily="34" charset="0"/>
              </a:rPr>
              <a:t>Truck Volume,</a:t>
            </a:r>
            <a:endParaRPr lang="en-US" dirty="0">
              <a:solidFill>
                <a:srgbClr val="000000"/>
              </a:solidFill>
              <a:latin typeface="Arial" panose="020B0604020202020204" pitchFamily="34" charset="0"/>
              <a:ea typeface="Arial" panose="020B0604020202020204" pitchFamily="34" charset="0"/>
            </a:endParaRPr>
          </a:p>
          <a:p>
            <a:pPr marL="349415" marR="1294" indent="-349415" algn="just">
              <a:lnSpc>
                <a:spcPct val="104000"/>
              </a:lnSpc>
              <a:buFont typeface="Symbol" panose="05050102010706020507" pitchFamily="18" charset="2"/>
              <a:buChar char=""/>
            </a:pPr>
            <a:r>
              <a:rPr lang="en-US" dirty="0">
                <a:solidFill>
                  <a:srgbClr val="008080"/>
                </a:solidFill>
                <a:latin typeface="Arial" panose="020B0604020202020204" pitchFamily="34" charset="0"/>
                <a:ea typeface="Arial" panose="020B0604020202020204" pitchFamily="34" charset="0"/>
              </a:rPr>
              <a:t>Speed compliance or variability,</a:t>
            </a:r>
            <a:endParaRPr lang="en-US" dirty="0">
              <a:solidFill>
                <a:srgbClr val="000000"/>
              </a:solidFill>
              <a:latin typeface="Arial" panose="020B0604020202020204" pitchFamily="34" charset="0"/>
              <a:ea typeface="Arial" panose="020B0604020202020204" pitchFamily="34" charset="0"/>
            </a:endParaRPr>
          </a:p>
          <a:p>
            <a:pPr marL="349415" marR="1294" indent="-349415" algn="just">
              <a:lnSpc>
                <a:spcPct val="104000"/>
              </a:lnSpc>
              <a:buFont typeface="Symbol" panose="05050102010706020507" pitchFamily="18" charset="2"/>
              <a:buChar char=""/>
            </a:pPr>
            <a:r>
              <a:rPr lang="en-US" dirty="0">
                <a:solidFill>
                  <a:srgbClr val="008080"/>
                </a:solidFill>
                <a:latin typeface="Arial" panose="020B0604020202020204" pitchFamily="34" charset="0"/>
                <a:ea typeface="Arial" panose="020B0604020202020204" pitchFamily="34" charset="0"/>
              </a:rPr>
              <a:t>Crash History,</a:t>
            </a:r>
            <a:endParaRPr lang="en-US" dirty="0">
              <a:solidFill>
                <a:srgbClr val="000000"/>
              </a:solidFill>
              <a:latin typeface="Arial" panose="020B0604020202020204" pitchFamily="34" charset="0"/>
              <a:ea typeface="Arial" panose="020B0604020202020204" pitchFamily="34" charset="0"/>
            </a:endParaRPr>
          </a:p>
          <a:p>
            <a:pPr marL="349415" marR="1294" indent="-349415" algn="just">
              <a:lnSpc>
                <a:spcPct val="104000"/>
              </a:lnSpc>
              <a:buFont typeface="Symbol" panose="05050102010706020507" pitchFamily="18" charset="2"/>
              <a:buChar char=""/>
            </a:pPr>
            <a:r>
              <a:rPr lang="en-US" dirty="0">
                <a:solidFill>
                  <a:srgbClr val="008080"/>
                </a:solidFill>
                <a:latin typeface="Arial" panose="020B0604020202020204" pitchFamily="34" charset="0"/>
                <a:ea typeface="Arial" panose="020B0604020202020204" pitchFamily="34" charset="0"/>
              </a:rPr>
              <a:t>Frequent changes in traffic conditions, </a:t>
            </a:r>
            <a:endParaRPr lang="en-US" dirty="0">
              <a:solidFill>
                <a:srgbClr val="000000"/>
              </a:solidFill>
              <a:latin typeface="Arial" panose="020B0604020202020204" pitchFamily="34" charset="0"/>
              <a:ea typeface="Arial" panose="020B0604020202020204" pitchFamily="34" charset="0"/>
            </a:endParaRPr>
          </a:p>
          <a:p>
            <a:pPr marL="349415" marR="1294" indent="-349415" algn="just">
              <a:lnSpc>
                <a:spcPct val="104000"/>
              </a:lnSpc>
              <a:buFont typeface="Symbol" panose="05050102010706020507" pitchFamily="18" charset="2"/>
              <a:buChar char=""/>
            </a:pPr>
            <a:r>
              <a:rPr lang="en-US" dirty="0">
                <a:solidFill>
                  <a:srgbClr val="008080"/>
                </a:solidFill>
                <a:latin typeface="Arial" panose="020B0604020202020204" pitchFamily="34" charset="0"/>
                <a:ea typeface="Arial" panose="020B0604020202020204" pitchFamily="34" charset="0"/>
              </a:rPr>
              <a:t>Projects with sight distance, lateral offset, clear zone, or other geometric constraint; and,</a:t>
            </a:r>
            <a:endParaRPr lang="en-US" dirty="0">
              <a:solidFill>
                <a:srgbClr val="000000"/>
              </a:solidFill>
              <a:latin typeface="Arial" panose="020B0604020202020204" pitchFamily="34" charset="0"/>
              <a:ea typeface="Arial" panose="020B0604020202020204" pitchFamily="34" charset="0"/>
            </a:endParaRPr>
          </a:p>
          <a:p>
            <a:pPr marL="349415" indent="-349415" algn="just">
              <a:lnSpc>
                <a:spcPct val="104000"/>
              </a:lnSpc>
              <a:spcAft>
                <a:spcPts val="1223"/>
              </a:spcAft>
              <a:buFont typeface="Symbol" panose="05050102010706020507" pitchFamily="18" charset="2"/>
              <a:buChar char=""/>
            </a:pPr>
            <a:r>
              <a:rPr lang="en-US" dirty="0">
                <a:solidFill>
                  <a:srgbClr val="008080"/>
                </a:solidFill>
                <a:latin typeface="Arial" panose="020B0604020202020204" pitchFamily="34" charset="0"/>
                <a:ea typeface="Arial" panose="020B0604020202020204" pitchFamily="34" charset="0"/>
              </a:rPr>
              <a:t>Emergency, special event, or traffic incident management. </a:t>
            </a:r>
            <a:endParaRPr lang="en-US" dirty="0">
              <a:solidFill>
                <a:srgbClr val="000000"/>
              </a:solidFill>
              <a:latin typeface="Arial" panose="020B0604020202020204" pitchFamily="34" charset="0"/>
              <a:ea typeface="Arial" panose="020B0604020202020204" pitchFamily="34" charset="0"/>
            </a:endParaRPr>
          </a:p>
          <a:p>
            <a:pPr algn="just">
              <a:lnSpc>
                <a:spcPct val="104000"/>
              </a:lnSpc>
              <a:spcAft>
                <a:spcPts val="1223"/>
              </a:spcAft>
            </a:pPr>
            <a:endParaRPr lang="en-US" dirty="0">
              <a:solidFill>
                <a:srgbClr val="000000"/>
              </a:solidFill>
              <a:latin typeface="Arial" panose="020B0604020202020204" pitchFamily="34" charset="0"/>
              <a:ea typeface="Arial" panose="020B0604020202020204" pitchFamily="34" charset="0"/>
            </a:endParaRPr>
          </a:p>
          <a:p>
            <a:pPr algn="just">
              <a:lnSpc>
                <a:spcPct val="104000"/>
              </a:lnSpc>
              <a:spcAft>
                <a:spcPts val="1223"/>
              </a:spcAft>
            </a:pPr>
            <a:r>
              <a:rPr lang="en-US" dirty="0">
                <a:solidFill>
                  <a:srgbClr val="000000"/>
                </a:solidFill>
                <a:latin typeface="Arial" panose="020B0604020202020204" pitchFamily="34" charset="0"/>
                <a:ea typeface="Arial" panose="020B0604020202020204" pitchFamily="34" charset="0"/>
              </a:rPr>
              <a:t>Designers should assess each of these considerations and evaluate the existence and magnitude or severity of the factor. The higher the severity or magnitude, the higher the priority the project is for S.W.Z. implementation.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27</a:t>
            </a:fld>
            <a:endParaRPr lang="en-US"/>
          </a:p>
        </p:txBody>
      </p:sp>
    </p:spTree>
    <p:extLst>
      <p:ext uri="{BB962C8B-B14F-4D97-AF65-F5344CB8AC3E}">
        <p14:creationId xmlns:p14="http://schemas.microsoft.com/office/powerpoint/2010/main" val="2892064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Calibri" panose="020F0502020204030204" pitchFamily="34" charset="0"/>
                <a:ea typeface="Calibri" panose="020F0502020204030204" pitchFamily="34" charset="0"/>
              </a:rPr>
              <a:t>(WD)</a:t>
            </a:r>
          </a:p>
          <a:p>
            <a:pPr defTabSz="931774">
              <a:defRPr/>
            </a:pPr>
            <a:endParaRPr lang="en-US" sz="1000" dirty="0">
              <a:latin typeface="Calibri" panose="020F0502020204030204" pitchFamily="34" charset="0"/>
              <a:ea typeface="Calibri" panose="020F0502020204030204" pitchFamily="34" charset="0"/>
            </a:endParaRPr>
          </a:p>
          <a:p>
            <a:pPr defTabSz="931774"/>
            <a:r>
              <a:rPr lang="en-US" sz="1000" dirty="0"/>
              <a:t>F.D.M. D.D.C. Section 240.6.2  discusses a condition where SW.Z. strategies must be included on a project. </a:t>
            </a:r>
          </a:p>
          <a:p>
            <a:pPr defTabSz="931774"/>
            <a:endParaRPr lang="en-US" sz="1000" dirty="0"/>
          </a:p>
          <a:p>
            <a:pPr defTabSz="931774"/>
            <a:r>
              <a:rPr lang="en-US" sz="1000" dirty="0"/>
              <a:t>The project must contain all the following: </a:t>
            </a:r>
          </a:p>
          <a:p>
            <a:pPr marL="349415" marR="1294" indent="-349415" algn="just" defTabSz="931774">
              <a:lnSpc>
                <a:spcPct val="104000"/>
              </a:lnSpc>
              <a:buFont typeface="Symbol" panose="05050102010706020507" pitchFamily="18" charset="2"/>
              <a:buChar char=""/>
            </a:pPr>
            <a:r>
              <a:rPr lang="en-US" dirty="0">
                <a:solidFill>
                  <a:srgbClr val="008080"/>
                </a:solidFill>
                <a:latin typeface="Arial" panose="020B0604020202020204" pitchFamily="34" charset="0"/>
              </a:rPr>
              <a:t> Limited access or high-speed routes with Level of Service E or F either currently existing or anticipated during construction,</a:t>
            </a:r>
          </a:p>
          <a:p>
            <a:pPr marL="349415" marR="1294" indent="-349415" algn="just" defTabSz="931774">
              <a:lnSpc>
                <a:spcPct val="104000"/>
              </a:lnSpc>
              <a:buFont typeface="Symbol" panose="05050102010706020507" pitchFamily="18" charset="2"/>
              <a:buChar char=""/>
            </a:pPr>
            <a:r>
              <a:rPr lang="en-US" dirty="0">
                <a:solidFill>
                  <a:srgbClr val="008080"/>
                </a:solidFill>
                <a:latin typeface="Arial" panose="020B0604020202020204" pitchFamily="34" charset="0"/>
              </a:rPr>
              <a:t> Traffic impacts such as lane closures or geometric restrictions with a duration of </a:t>
            </a:r>
            <a:r>
              <a:rPr lang="en-US" dirty="0">
                <a:solidFill>
                  <a:srgbClr val="008080"/>
                </a:solidFill>
                <a:latin typeface="Arial" panose="020B0604020202020204" pitchFamily="34" charset="0"/>
                <a:sym typeface="Wingdings" panose="05000000000000000000" pitchFamily="2" charset="2"/>
              </a:rPr>
              <a:t>5 days or longer, and</a:t>
            </a:r>
          </a:p>
          <a:p>
            <a:pPr marL="349415" marR="1294" indent="-349415" algn="just" defTabSz="931774">
              <a:lnSpc>
                <a:spcPct val="104000"/>
              </a:lnSpc>
              <a:buFont typeface="Symbol" panose="05050102010706020507" pitchFamily="18" charset="2"/>
              <a:buChar char=""/>
            </a:pPr>
            <a:r>
              <a:rPr lang="en-US" dirty="0">
                <a:solidFill>
                  <a:srgbClr val="008080"/>
                </a:solidFill>
                <a:latin typeface="Arial" panose="020B0604020202020204" pitchFamily="34" charset="0"/>
                <a:sym typeface="Wingdings" panose="05000000000000000000" pitchFamily="2" charset="2"/>
              </a:rPr>
              <a:t> Construction duration of 6 months or longer with anticipated queuing or travel time delays.</a:t>
            </a:r>
          </a:p>
          <a:p>
            <a:pPr>
              <a:buFont typeface="Wingdings" panose="05000000000000000000" pitchFamily="2" charset="2"/>
              <a:buNone/>
            </a:pPr>
            <a:endParaRPr lang="en-US" sz="1000" dirty="0">
              <a:sym typeface="Wingdings" panose="05000000000000000000" pitchFamily="2" charset="2"/>
            </a:endParaRPr>
          </a:p>
          <a:p>
            <a:pPr>
              <a:buFont typeface="Wingdings" panose="05000000000000000000" pitchFamily="2" charset="2"/>
              <a:buNone/>
            </a:pPr>
            <a:r>
              <a:rPr lang="en-US" sz="1000" dirty="0">
                <a:sym typeface="Wingdings" panose="05000000000000000000" pitchFamily="2" charset="2"/>
              </a:rPr>
              <a:t>Section 240.6.2 also requires, at a minimum, that a </a:t>
            </a:r>
            <a:r>
              <a:rPr lang="en-US" sz="1000" dirty="0" err="1">
                <a:sym typeface="Wingdings" panose="05000000000000000000" pitchFamily="2" charset="2"/>
              </a:rPr>
              <a:t>W.Z.Dx</a:t>
            </a:r>
            <a:r>
              <a:rPr lang="en-US" sz="1000" dirty="0">
                <a:sym typeface="Wingdings" panose="05000000000000000000" pitchFamily="2" charset="2"/>
              </a:rPr>
              <a:t>. strategy and  S.W.Z. Location Devices be included in the Temporary Traffic Control Plan.</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28</a:t>
            </a:fld>
            <a:endParaRPr lang="en-US"/>
          </a:p>
        </p:txBody>
      </p:sp>
    </p:spTree>
    <p:extLst>
      <p:ext uri="{BB962C8B-B14F-4D97-AF65-F5344CB8AC3E}">
        <p14:creationId xmlns:p14="http://schemas.microsoft.com/office/powerpoint/2010/main" val="2339177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After it is determined that the project needs to include a SWZ strategy, we assess which S.W.Z. strategy or strategies are potentially the most beneficial for the project.</a:t>
            </a:r>
          </a:p>
          <a:p>
            <a:endParaRPr lang="en-US" sz="1100" cap="all" dirty="0"/>
          </a:p>
          <a:p>
            <a:r>
              <a:rPr lang="en-US" sz="1100" cap="all" dirty="0"/>
              <a:t>G</a:t>
            </a:r>
            <a:r>
              <a:rPr lang="en-US" dirty="0"/>
              <a:t>uidance for assessing the selected S.W.Z. strategies is contained in the </a:t>
            </a:r>
            <a:r>
              <a:rPr lang="en-US" b="1" i="1" dirty="0"/>
              <a:t>S.W.Z. Guidebook Chapter 3. </a:t>
            </a:r>
            <a:r>
              <a:rPr lang="en-US" dirty="0"/>
              <a:t>Chapter 3 provides details of each S.W.Z. strategy including “Use Cases”. The Use Cases identify conditions where using the strategy is beneficial to safety and/or traffic operations during construction. </a:t>
            </a:r>
          </a:p>
          <a:p>
            <a:endParaRPr lang="en-US" dirty="0"/>
          </a:p>
          <a:p>
            <a:r>
              <a:rPr lang="en-US" dirty="0"/>
              <a:t>As you can see from the slide, there are overlaps in the use cases. This means there is no one right answer for each situation.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29</a:t>
            </a:fld>
            <a:endParaRPr lang="en-US"/>
          </a:p>
        </p:txBody>
      </p:sp>
    </p:spTree>
    <p:extLst>
      <p:ext uri="{BB962C8B-B14F-4D97-AF65-F5344CB8AC3E}">
        <p14:creationId xmlns:p14="http://schemas.microsoft.com/office/powerpoint/2010/main" val="400498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(James)</a:t>
            </a:r>
          </a:p>
          <a:p>
            <a:pPr defTabSz="931774">
              <a:defRPr/>
            </a:pPr>
            <a:endParaRPr lang="en-US" dirty="0">
              <a:latin typeface="Calibri" panose="020F0502020204030204" pitchFamily="34" charset="0"/>
              <a:ea typeface="Calibri" panose="020F0502020204030204" pitchFamily="34" charset="0"/>
            </a:endParaRPr>
          </a:p>
          <a:p>
            <a:pPr rtl="0"/>
            <a:r>
              <a:rPr lang="en-US" dirty="0">
                <a:effectLst/>
              </a:rPr>
              <a:t>What makes a smart work zone…. Smart?</a:t>
            </a:r>
          </a:p>
          <a:p>
            <a:endParaRPr lang="en-US" dirty="0"/>
          </a:p>
          <a:p>
            <a:r>
              <a:rPr lang="en-US" dirty="0"/>
              <a:t>In general, S.W.Z.s  have the following general characteristics:</a:t>
            </a:r>
          </a:p>
          <a:p>
            <a:pPr marL="232943" indent="-232943">
              <a:buFont typeface="Arial" panose="020B0604020202020204" pitchFamily="34" charset="0"/>
              <a:buChar char="•"/>
            </a:pPr>
            <a:r>
              <a:rPr lang="en-US" dirty="0"/>
              <a:t>They obtain, process, and analyze traffic data and provide near real-time information to motorists.,</a:t>
            </a:r>
          </a:p>
          <a:p>
            <a:pPr marL="232943" indent="-232943">
              <a:buFont typeface="Arial" panose="020B0604020202020204" pitchFamily="34" charset="0"/>
              <a:buChar char="•"/>
            </a:pPr>
            <a:r>
              <a:rPr lang="en-US" dirty="0"/>
              <a:t>They are portable,</a:t>
            </a:r>
          </a:p>
          <a:p>
            <a:pPr marL="232943" indent="-232943">
              <a:buFont typeface="Arial" panose="020B0604020202020204" pitchFamily="34" charset="0"/>
              <a:buChar char="•"/>
            </a:pPr>
            <a:r>
              <a:rPr lang="en-US" dirty="0"/>
              <a:t>Automated, and </a:t>
            </a:r>
          </a:p>
          <a:p>
            <a:pPr marL="232943" indent="-232943">
              <a:buFont typeface="Arial" panose="020B0604020202020204" pitchFamily="34" charset="0"/>
              <a:buChar char="•"/>
            </a:pPr>
            <a:r>
              <a:rPr lang="en-US" dirty="0"/>
              <a:t>Reliable.</a:t>
            </a:r>
          </a:p>
          <a:p>
            <a:endParaRPr lang="en-US" dirty="0"/>
          </a:p>
          <a:p>
            <a:r>
              <a:rPr lang="en-US" dirty="0"/>
              <a:t>Traditional </a:t>
            </a:r>
            <a:r>
              <a:rPr lang="en-US" strike="sngStrike" dirty="0"/>
              <a:t>M.O.T.</a:t>
            </a:r>
            <a:r>
              <a:rPr lang="en-US" dirty="0"/>
              <a:t> </a:t>
            </a:r>
            <a:r>
              <a:rPr lang="en-US" u="sng" dirty="0"/>
              <a:t>Temporary Traffic Control (TTC) </a:t>
            </a:r>
            <a:r>
              <a:rPr lang="en-US" dirty="0"/>
              <a:t>plans use static signs and portable changeable message signs (P.C.M.S.). The P.C.M.S. are more visible than static signs, but the messages are not updated as real-time traffic conditions change.</a:t>
            </a:r>
          </a:p>
          <a:p>
            <a:r>
              <a:rPr lang="en-US" dirty="0"/>
              <a:t> </a:t>
            </a:r>
          </a:p>
          <a:p>
            <a:r>
              <a:rPr lang="en-US" dirty="0"/>
              <a:t>As with traditional </a:t>
            </a:r>
            <a:r>
              <a:rPr lang="en-US" strike="sngStrike" dirty="0"/>
              <a:t>MOT</a:t>
            </a:r>
            <a:r>
              <a:rPr lang="en-US" u="sng" strike="noStrike" dirty="0"/>
              <a:t>TTC</a:t>
            </a:r>
            <a:r>
              <a:rPr lang="en-US" dirty="0"/>
              <a:t>, SWZ technologies are portable, allowing the roadside equipment to be moved or repositioned as the traffic patterns change within the work zone. </a:t>
            </a:r>
          </a:p>
          <a:p>
            <a:endParaRPr lang="en-US" dirty="0"/>
          </a:p>
          <a:p>
            <a:r>
              <a:rPr lang="en-US" dirty="0"/>
              <a:t>Unlike traditional </a:t>
            </a:r>
            <a:r>
              <a:rPr lang="en-US" strike="sngStrike" dirty="0"/>
              <a:t>MOT</a:t>
            </a:r>
            <a:r>
              <a:rPr lang="en-US" u="sng" strike="noStrike" dirty="0"/>
              <a:t>TTC</a:t>
            </a:r>
            <a:r>
              <a:rPr lang="en-US" dirty="0"/>
              <a:t>, SWZ technologies and strategies are automated, often using a cloud-based SWZ processor, and require little, if any, human intervention to perform analysis or output information. Some strategies require initial configuration for each specific TTCP phase or lane closure to ensure optimal performance. This configuration is done remotely through an Internet-based user interface</a:t>
            </a:r>
          </a:p>
          <a:p>
            <a:endParaRPr lang="en-US" dirty="0"/>
          </a:p>
          <a:p>
            <a:r>
              <a:rPr lang="en-US" dirty="0"/>
              <a:t>SWZ technologies are reliable and function in a manner that allow transportation officials and road users to trust the outputs and results of these systems.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3</a:t>
            </a:fld>
            <a:endParaRPr lang="en-US"/>
          </a:p>
        </p:txBody>
      </p:sp>
    </p:spTree>
    <p:extLst>
      <p:ext uri="{BB962C8B-B14F-4D97-AF65-F5344CB8AC3E}">
        <p14:creationId xmlns:p14="http://schemas.microsoft.com/office/powerpoint/2010/main" val="174336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Finally in this step, select the S.W.Z. strategy or strategies for the project. </a:t>
            </a:r>
            <a:r>
              <a:rPr lang="en-US" i="1" dirty="0"/>
              <a:t>If multiple strategies are selected, additional design considerations are needed to ensure constructability and on incorporating the strategies together</a:t>
            </a:r>
            <a:r>
              <a:rPr lang="en-US" dirty="0"/>
              <a:t>. As noted on the previous slide, at a minimum, a </a:t>
            </a:r>
            <a:r>
              <a:rPr lang="en-US" dirty="0" err="1"/>
              <a:t>W.Z.Dx</a:t>
            </a:r>
            <a:r>
              <a:rPr lang="en-US" dirty="0"/>
              <a:t>. strategy and S.W.Z. Location Devices should be provided. </a:t>
            </a:r>
          </a:p>
          <a:p>
            <a:endParaRPr lang="en-US" dirty="0"/>
          </a:p>
          <a:p>
            <a:r>
              <a:rPr lang="en-US" dirty="0"/>
              <a:t>Since S.W.Z. strategies are active, it is recommended that the Designer involve a </a:t>
            </a:r>
            <a:r>
              <a:rPr lang="en-US" b="1" dirty="0"/>
              <a:t>cross-section of FDOT personnel </a:t>
            </a:r>
            <a:r>
              <a:rPr lang="en-US" dirty="0"/>
              <a:t>including Traffic Operation and Construction personnel who will have a role in the construction operation of the work zone. </a:t>
            </a:r>
          </a:p>
          <a:p>
            <a:endParaRPr lang="en-US" dirty="0"/>
          </a:p>
          <a:p>
            <a:r>
              <a:rPr lang="en-US" dirty="0"/>
              <a:t>The Designer should look at all construction staging scenarios for the project and identify likely traffic impacts that the project will have. The team should also Identify S.W.Z. performance goals, like traffic throughput, safety, reduced delay, etc., that establish what the S.W.Z. strategies are intended to accomplish. From these inputs, the Designer can best select the best S.W.Z. option(s) to use on  the project.</a:t>
            </a:r>
          </a:p>
          <a:p>
            <a:endParaRPr lang="en-US" dirty="0"/>
          </a:p>
          <a:p>
            <a:pPr defTabSz="931774">
              <a:defRPr/>
            </a:pPr>
            <a:r>
              <a:rPr lang="en-US" b="0" dirty="0"/>
              <a:t>Lastly, another good resource to help designers understand the various technologies used in the S.W.Z. strategies is the </a:t>
            </a:r>
            <a:r>
              <a:rPr lang="en-US" dirty="0"/>
              <a:t>FHWA </a:t>
            </a:r>
            <a:r>
              <a:rPr lang="en-US" dirty="0">
                <a:hlinkClick r:id="rId3"/>
              </a:rPr>
              <a:t>Work Zone Intelligent Transportation Systems Implementation Guide</a:t>
            </a:r>
            <a:r>
              <a:rPr lang="en-US" dirty="0"/>
              <a:t>.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30</a:t>
            </a:fld>
            <a:endParaRPr lang="en-US"/>
          </a:p>
        </p:txBody>
      </p:sp>
    </p:spTree>
    <p:extLst>
      <p:ext uri="{BB962C8B-B14F-4D97-AF65-F5344CB8AC3E}">
        <p14:creationId xmlns:p14="http://schemas.microsoft.com/office/powerpoint/2010/main" val="2975666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FDOT requires a Systems Engineering Analysis to be conducted when Intelligent Transportation Systems elements are involved in a project. Chapter 4 of the S.W.Z. Guidebook provides an overview of this process for these S.W.Z. strategies. </a:t>
            </a:r>
          </a:p>
          <a:p>
            <a:endParaRPr lang="en-US" dirty="0"/>
          </a:p>
          <a:p>
            <a:r>
              <a:rPr lang="en-US" dirty="0"/>
              <a:t>The Design Scope should include the scope of work and hours for the S.W.Z. Systems Engineering Analysis </a:t>
            </a:r>
            <a:r>
              <a:rPr lang="en-US" b="1" dirty="0"/>
              <a:t>in addition </a:t>
            </a:r>
            <a:r>
              <a:rPr lang="en-US" dirty="0"/>
              <a:t>to the scope and hours for any permanent Intelligent Transportation Systems included in the project. </a:t>
            </a:r>
          </a:p>
          <a:p>
            <a:pPr marL="174708" indent="-174708">
              <a:buFont typeface="Arial" panose="020B0604020202020204" pitchFamily="34" charset="0"/>
              <a:buChar char="•"/>
            </a:pPr>
            <a:endParaRPr lang="en-US" dirty="0"/>
          </a:p>
          <a:p>
            <a:r>
              <a:rPr lang="en-US" sz="2000" dirty="0"/>
              <a:t>Steps of the Systems Engineering Analysis include:</a:t>
            </a:r>
          </a:p>
          <a:p>
            <a:pPr marL="291179" indent="-291179">
              <a:buFont typeface="Arial" panose="020B0604020202020204" pitchFamily="34" charset="0"/>
              <a:buChar char="•"/>
            </a:pPr>
            <a:r>
              <a:rPr lang="en-US" sz="1800" dirty="0"/>
              <a:t>Stakeholder identification and definition of roles and responsibilities for each stakeholder including answering these questions: </a:t>
            </a:r>
          </a:p>
          <a:p>
            <a:pPr marL="757066" lvl="1" indent="-291179">
              <a:buFont typeface="Arial" panose="020B0604020202020204" pitchFamily="34" charset="0"/>
              <a:buChar char="•"/>
            </a:pPr>
            <a:r>
              <a:rPr lang="en-US" sz="1400" dirty="0"/>
              <a:t>Will the District Regional Transportation Management Center have a role in operations of the S.W.Z. strategy, and</a:t>
            </a:r>
          </a:p>
          <a:p>
            <a:pPr marL="757066" lvl="1" indent="-291179">
              <a:buFont typeface="Arial" panose="020B0604020202020204" pitchFamily="34" charset="0"/>
              <a:buChar char="•"/>
            </a:pPr>
            <a:r>
              <a:rPr lang="en-US" sz="1400" dirty="0"/>
              <a:t>Will the District Traffic Engineer have a role in setting or verifying variable speed limits for the D.S.H. strategy?</a:t>
            </a:r>
          </a:p>
          <a:p>
            <a:pPr marL="291179" indent="-291179">
              <a:buFont typeface="Arial" panose="020B0604020202020204" pitchFamily="34" charset="0"/>
              <a:buChar char="•"/>
            </a:pPr>
            <a:r>
              <a:rPr lang="en-US" sz="1800" dirty="0"/>
              <a:t>Documentation for the S.W.Z. strategy including the Concept of Operations and Management and Operations Plans. These documents should be scaled according to the risk and complexity of the S.W.Z. strategy implementation. For example, the implementation of the WZDx strategy and S.W.Z. Location Devices is not very complex and have minimal risk while a D.S.H. strategy implementation would be more complex and may include the possible need for formal or informal operational agreements.</a:t>
            </a:r>
          </a:p>
          <a:p>
            <a:pPr marL="291179" indent="-291179">
              <a:buFont typeface="Arial" panose="020B0604020202020204" pitchFamily="34" charset="0"/>
              <a:buChar char="•"/>
            </a:pPr>
            <a:endParaRPr lang="en-US" dirty="0"/>
          </a:p>
          <a:p>
            <a:r>
              <a:rPr lang="en-US" sz="2000" dirty="0"/>
              <a:t>For more guidance on the Systems Engineering Analysis, designers can use the following:</a:t>
            </a:r>
          </a:p>
          <a:p>
            <a:pPr marL="349415" indent="-349415">
              <a:buFont typeface="Arial" panose="020B0604020202020204" pitchFamily="34" charset="0"/>
              <a:buChar char="•"/>
            </a:pPr>
            <a:r>
              <a:rPr lang="en-US" sz="2000" b="1" i="1" dirty="0"/>
              <a:t>S.W.Z. Guidebook Chapters 3 and 4,</a:t>
            </a:r>
            <a:endParaRPr lang="en-US" sz="2000" dirty="0"/>
          </a:p>
          <a:p>
            <a:pPr marL="349415" indent="-349415">
              <a:buFont typeface="Arial" panose="020B0604020202020204" pitchFamily="34" charset="0"/>
              <a:buChar char="•"/>
            </a:pPr>
            <a:r>
              <a:rPr lang="en-US" sz="2000" b="1" i="1" dirty="0"/>
              <a:t>FDOT Procedure 750-040-003 </a:t>
            </a:r>
            <a:r>
              <a:rPr lang="en-US" sz="2000" dirty="0"/>
              <a:t>Systems Engineering and Intelligent Transportation Systems (I.T.S.) Architecture Procedure, and</a:t>
            </a:r>
          </a:p>
          <a:p>
            <a:pPr marL="349415" indent="-349415">
              <a:buFont typeface="Arial" panose="020B0604020202020204" pitchFamily="34" charset="0"/>
              <a:buChar char="•"/>
            </a:pPr>
            <a:r>
              <a:rPr lang="en-US" sz="2000" b="1" i="1" dirty="0"/>
              <a:t>FDM D.D.C. Section 240.3: </a:t>
            </a:r>
            <a:r>
              <a:rPr lang="en-US" sz="2000" dirty="0"/>
              <a:t>Transportation Operations Plan.</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31</a:t>
            </a:fld>
            <a:endParaRPr lang="en-US"/>
          </a:p>
        </p:txBody>
      </p:sp>
    </p:spTree>
    <p:extLst>
      <p:ext uri="{BB962C8B-B14F-4D97-AF65-F5344CB8AC3E}">
        <p14:creationId xmlns:p14="http://schemas.microsoft.com/office/powerpoint/2010/main" val="3555136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a:latin typeface="Calibri" panose="020F0502020204030204" pitchFamily="34" charset="0"/>
                <a:ea typeface="Calibri" panose="020F0502020204030204" pitchFamily="34" charset="0"/>
              </a:rPr>
              <a:t>(WD)</a:t>
            </a:r>
          </a:p>
          <a:p>
            <a:pPr defTabSz="931774">
              <a:defRPr/>
            </a:pPr>
            <a:endParaRPr lang="en-US" sz="1600" dirty="0">
              <a:latin typeface="Calibri" panose="020F0502020204030204" pitchFamily="34" charset="0"/>
              <a:ea typeface="Calibri" panose="020F0502020204030204" pitchFamily="34" charset="0"/>
            </a:endParaRPr>
          </a:p>
          <a:p>
            <a:r>
              <a:rPr lang="en-US" sz="1600" dirty="0"/>
              <a:t>The next step is developing the plans, specifications, and estimates for the S.W.Z. strategies selected in Step One. </a:t>
            </a:r>
          </a:p>
          <a:p>
            <a:endParaRPr lang="en-US" sz="1600" dirty="0"/>
          </a:p>
          <a:p>
            <a:r>
              <a:rPr lang="en-US" sz="1600" dirty="0"/>
              <a:t>For Design-Bid-Build projects, designers need to develop plans for each Temporary Traffic Control Plan that includes S.W.Z. strategy elements. Designers need to </a:t>
            </a:r>
            <a:r>
              <a:rPr lang="en-US" sz="1400" dirty="0"/>
              <a:t>use the applicable Developmental Standard Indexes </a:t>
            </a:r>
            <a:r>
              <a:rPr lang="en-US" sz="1400" i="1" dirty="0"/>
              <a:t>as a foundation </a:t>
            </a:r>
            <a:r>
              <a:rPr lang="en-US" sz="1400" dirty="0"/>
              <a:t>and adjust the S.W.Z. device layouts for the actual road conditions, number of lanes, intervening interchange ramps. Also, designers should ensure the beginning point of the S.W.Z. layout is far enough from the construction constraints so that the traffic impacts do not extend upstream be</a:t>
            </a:r>
            <a:r>
              <a:rPr lang="en-US" sz="1600" dirty="0"/>
              <a:t>yond the first P.C.M.S. sign.</a:t>
            </a:r>
          </a:p>
          <a:p>
            <a:pPr marL="465887" lvl="1"/>
            <a:endParaRPr lang="en-US" sz="1600" dirty="0"/>
          </a:p>
          <a:p>
            <a:r>
              <a:rPr lang="en-US" sz="1800" dirty="0"/>
              <a:t>For Design-Build projects, </a:t>
            </a:r>
            <a:r>
              <a:rPr lang="en-US" sz="1600" dirty="0"/>
              <a:t>developers of the technical requirements must assess and include the appropriate S.W.Z. requirements into the Scope of Services. Also, the designers within the Design-Build Team must perform the same design steps as the Design-Bid-Build Designer, and the Design-Build Requests For Proposals must also attach or reference applicable D.D.C., Design Indexes, and Developmental Specifications that cover the S.W.Z. strategies.</a:t>
            </a:r>
          </a:p>
          <a:p>
            <a:pPr marL="174708" indent="-174708">
              <a:buFont typeface="Arial" panose="020B0604020202020204" pitchFamily="34" charset="0"/>
              <a:buChar char="•"/>
            </a:pPr>
            <a:endParaRPr lang="en-US" dirty="0"/>
          </a:p>
          <a:p>
            <a:r>
              <a:rPr lang="en-US" sz="2000" dirty="0"/>
              <a:t>For more guidance on developing the plans, specifications, and estimates for the S.W.Z. strategies see the following:</a:t>
            </a:r>
          </a:p>
          <a:p>
            <a:pPr marL="815302" lvl="1" indent="-349415">
              <a:buFont typeface="Arial" panose="020B0604020202020204" pitchFamily="34" charset="0"/>
              <a:buChar char="•"/>
            </a:pPr>
            <a:r>
              <a:rPr lang="en-US" sz="2000" b="1" i="1" dirty="0"/>
              <a:t>S.W.Z. Guidebook Chapter 3 and 4, </a:t>
            </a:r>
          </a:p>
          <a:p>
            <a:pPr marL="815302" lvl="1" indent="-349415">
              <a:buFont typeface="Arial" panose="020B0604020202020204" pitchFamily="34" charset="0"/>
              <a:buChar char="•"/>
            </a:pPr>
            <a:r>
              <a:rPr lang="en-US" sz="2000" b="1" i="1" dirty="0"/>
              <a:t>Developmental Standard Plans: Indexes</a:t>
            </a:r>
            <a:r>
              <a:rPr lang="en-US" sz="2000" dirty="0"/>
              <a:t> D102-608, 613, and 620. Each of these Indexes have a version for D.Q.W. and D.S.H. Indexes D102-613 and 620 also have versions for D.L.M.</a:t>
            </a:r>
            <a:endParaRPr lang="en-US" dirty="0"/>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32</a:t>
            </a:fld>
            <a:endParaRPr lang="en-US"/>
          </a:p>
        </p:txBody>
      </p:sp>
    </p:spTree>
    <p:extLst>
      <p:ext uri="{BB962C8B-B14F-4D97-AF65-F5344CB8AC3E}">
        <p14:creationId xmlns:p14="http://schemas.microsoft.com/office/powerpoint/2010/main" val="2119476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As the plans are finalized, the Designer will prepare the </a:t>
            </a:r>
            <a:r>
              <a:rPr lang="en-US" i="0" dirty="0"/>
              <a:t>Specifications. If a designer needs to deviate from the Developmental Specifications due to a project specific need, then a Technical Special Provision, T.S.P., or a Modified Special Provision, M.S.P is needed.</a:t>
            </a:r>
          </a:p>
          <a:p>
            <a:endParaRPr lang="en-US" dirty="0"/>
          </a:p>
          <a:p>
            <a:r>
              <a:rPr lang="en-US" dirty="0"/>
              <a:t>For more information on developing T.S.P.s and M.S.P.s, see the following documents:</a:t>
            </a:r>
          </a:p>
          <a:p>
            <a:pPr marL="349415" indent="-349415">
              <a:buFont typeface="Arial" panose="020B0604020202020204" pitchFamily="34" charset="0"/>
              <a:buChar char="•"/>
            </a:pPr>
            <a:r>
              <a:rPr lang="en-US" sz="1600" dirty="0">
                <a:hlinkClick r:id="rId3"/>
              </a:rPr>
              <a:t>FDOT Specifications Handbook</a:t>
            </a:r>
            <a:r>
              <a:rPr lang="en-US" sz="1600" dirty="0"/>
              <a:t>,</a:t>
            </a:r>
          </a:p>
          <a:p>
            <a:pPr marL="349415" indent="-349415">
              <a:buFont typeface="Arial" panose="020B0604020202020204" pitchFamily="34" charset="0"/>
              <a:buChar char="•"/>
            </a:pPr>
            <a:r>
              <a:rPr lang="en-US" sz="1600" dirty="0">
                <a:hlinkClick r:id="rId4"/>
              </a:rPr>
              <a:t>FDOT Specifications Guidance</a:t>
            </a:r>
            <a:r>
              <a:rPr lang="en-US" sz="1600" dirty="0"/>
              <a:t>,</a:t>
            </a:r>
          </a:p>
          <a:p>
            <a:pPr marL="349415" indent="-349415">
              <a:buFont typeface="Arial" panose="020B0604020202020204" pitchFamily="34" charset="0"/>
              <a:buChar char="•"/>
            </a:pPr>
            <a:r>
              <a:rPr lang="en-US" sz="1600" dirty="0"/>
              <a:t>FDOT Procedure 630-010-001 “Specification Development”, and</a:t>
            </a:r>
          </a:p>
          <a:p>
            <a:pPr marL="349415" indent="-349415">
              <a:buFont typeface="Arial" panose="020B0604020202020204" pitchFamily="34" charset="0"/>
              <a:buChar char="•"/>
            </a:pPr>
            <a:r>
              <a:rPr lang="en-US" sz="1600" dirty="0"/>
              <a:t>Developmental Specifications Dev102SWZ and Dev990SWZ.</a:t>
            </a:r>
            <a:endParaRPr lang="en-US" sz="1800" dirty="0"/>
          </a:p>
          <a:p>
            <a:endParaRPr lang="en-US" dirty="0"/>
          </a:p>
          <a:p>
            <a:r>
              <a:rPr lang="en-US" dirty="0"/>
              <a:t>Since FDOT historical bid costs do not yet include bidding history for S.W.Z. devices, it is recommended that the estimator use the unit bid prices for basic portable changeable message signs, arrow boards, etc., plus a factor to account for unknowns to cover the additional cost of the S.W.Z. devices including the communication, S.W.Z. Central Processor, and operations during construction.</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33</a:t>
            </a:fld>
            <a:endParaRPr lang="en-US"/>
          </a:p>
        </p:txBody>
      </p:sp>
    </p:spTree>
    <p:extLst>
      <p:ext uri="{BB962C8B-B14F-4D97-AF65-F5344CB8AC3E}">
        <p14:creationId xmlns:p14="http://schemas.microsoft.com/office/powerpoint/2010/main" val="843565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900" dirty="0">
                <a:latin typeface="Calibri" panose="020F0502020204030204" pitchFamily="34" charset="0"/>
                <a:ea typeface="Calibri" panose="020F0502020204030204" pitchFamily="34" charset="0"/>
              </a:rPr>
              <a:t>(WD)</a:t>
            </a:r>
          </a:p>
          <a:p>
            <a:pPr defTabSz="931774">
              <a:defRPr/>
            </a:pPr>
            <a:endParaRPr lang="en-US" sz="900" dirty="0">
              <a:latin typeface="Calibri" panose="020F0502020204030204" pitchFamily="34" charset="0"/>
              <a:ea typeface="Calibri" panose="020F0502020204030204" pitchFamily="34" charset="0"/>
            </a:endParaRPr>
          </a:p>
          <a:p>
            <a:r>
              <a:rPr lang="en-US" dirty="0"/>
              <a:t>S.W.Z. implementation in the field will involve the installation of the S.W.Z. devices per the Developmental Standard Plans and the site-specific Temporary Traffic Control Plan. </a:t>
            </a:r>
          </a:p>
          <a:p>
            <a:endParaRPr lang="en-US" dirty="0"/>
          </a:p>
          <a:p>
            <a:r>
              <a:rPr lang="en-US" dirty="0"/>
              <a:t>As part of the system activation and testing, the S.W.Z. devices must first be integrated with any S.W.Z. Central Processor systems to ensure they are in working order prior to use. The Designer may have a role in the integration verification process to ensure the devices are correctly communicating to the Central Processor and the Central Processor is posting the correct messages to the P.C.M.S. and Variable Speed Limit signs. </a:t>
            </a:r>
          </a:p>
          <a:p>
            <a:endParaRPr lang="en-US" dirty="0"/>
          </a:p>
          <a:p>
            <a:r>
              <a:rPr lang="en-US" dirty="0"/>
              <a:t>The designer may need to provide support to the contractor on the operational concept for the S.W.Z. devices and strategies.</a:t>
            </a:r>
          </a:p>
          <a:p>
            <a:endParaRPr lang="en-US" dirty="0"/>
          </a:p>
          <a:p>
            <a:pPr defTabSz="931774">
              <a:defRPr/>
            </a:pPr>
            <a:r>
              <a:rPr lang="en-US" dirty="0"/>
              <a:t>The S.W.Z. vendor will also provide training </a:t>
            </a:r>
            <a:r>
              <a:rPr lang="en-US" sz="1100" dirty="0"/>
              <a:t>to field personnel on interfacing with and operating the systems in the S.W.Z. Central Processor. Once the S.W.Z. systems are integrated and tested, </a:t>
            </a:r>
            <a:r>
              <a:rPr lang="en-US" dirty="0"/>
              <a:t>the S.W.Z. strategy is ready to be activated for operation and use per the strategy’s concept of operations.</a:t>
            </a:r>
          </a:p>
          <a:p>
            <a:endParaRPr lang="en-US" dirty="0"/>
          </a:p>
          <a:p>
            <a:r>
              <a:rPr lang="en-US" dirty="0"/>
              <a:t>For more information on implementing S.W.Z. strategies see the following::</a:t>
            </a:r>
          </a:p>
          <a:p>
            <a:pPr marL="349415" indent="-349415">
              <a:buFont typeface="Arial" panose="020B0604020202020204" pitchFamily="34" charset="0"/>
              <a:buChar char="•"/>
            </a:pPr>
            <a:r>
              <a:rPr lang="en-US" b="1" i="1" dirty="0"/>
              <a:t>S.W.Z. Guidebook Chapter 3 and 4, </a:t>
            </a:r>
            <a:endParaRPr lang="en-US" dirty="0"/>
          </a:p>
          <a:p>
            <a:pPr marL="349415" indent="-349415">
              <a:buFont typeface="Arial" panose="020B0604020202020204" pitchFamily="34" charset="0"/>
              <a:buChar char="•"/>
            </a:pPr>
            <a:r>
              <a:rPr lang="en-US" dirty="0"/>
              <a:t>The Management and Operations Plan for the strategy,</a:t>
            </a:r>
          </a:p>
          <a:p>
            <a:pPr marL="349415" indent="-349415">
              <a:buFont typeface="Arial" panose="020B0604020202020204" pitchFamily="34" charset="0"/>
              <a:buChar char="•"/>
            </a:pPr>
            <a:r>
              <a:rPr lang="en-US" b="1" i="1" dirty="0"/>
              <a:t>Applicable Developmental Standard Plans,</a:t>
            </a:r>
          </a:p>
          <a:p>
            <a:pPr marL="349415" indent="-349415">
              <a:buFont typeface="Arial" panose="020B0604020202020204" pitchFamily="34" charset="0"/>
              <a:buChar char="•"/>
            </a:pPr>
            <a:r>
              <a:rPr lang="en-US" b="1" i="1" dirty="0"/>
              <a:t>The T.S.P.s , M.S.P.s, and,</a:t>
            </a:r>
          </a:p>
          <a:p>
            <a:pPr marL="349415" indent="-349415">
              <a:buFont typeface="Arial" panose="020B0604020202020204" pitchFamily="34" charset="0"/>
              <a:buChar char="•"/>
            </a:pPr>
            <a:r>
              <a:rPr lang="en-US" b="1" i="1" dirty="0"/>
              <a:t>Developmental Specifications  Dev102SWZ and D990SWZ</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34</a:t>
            </a:fld>
            <a:endParaRPr lang="en-US"/>
          </a:p>
        </p:txBody>
      </p:sp>
    </p:spTree>
    <p:extLst>
      <p:ext uri="{BB962C8B-B14F-4D97-AF65-F5344CB8AC3E}">
        <p14:creationId xmlns:p14="http://schemas.microsoft.com/office/powerpoint/2010/main" val="4182715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(WD)</a:t>
            </a:r>
          </a:p>
          <a:p>
            <a:pPr defTabSz="931774">
              <a:defRPr/>
            </a:pPr>
            <a:endParaRPr lang="en-US" dirty="0">
              <a:latin typeface="Calibri" panose="020F0502020204030204" pitchFamily="34" charset="0"/>
              <a:ea typeface="Calibri" panose="020F0502020204030204" pitchFamily="34" charset="0"/>
            </a:endParaRPr>
          </a:p>
          <a:p>
            <a:r>
              <a:rPr lang="en-US" dirty="0"/>
              <a:t>The D.D.C. Section 240.4 requires designers to provide information to travelers about the S.W.Z. strategies that are used on a project. These strategies are going to be most effective if motorists are aware of them and follow the messages posted on the S.W.Z. P.C.M.S. and if they obey the speed limits posted on the S.W.Z. variable speed limit signs. </a:t>
            </a:r>
          </a:p>
          <a:p>
            <a:endParaRPr lang="en-US" dirty="0"/>
          </a:p>
          <a:p>
            <a:r>
              <a:rPr lang="en-US" dirty="0"/>
              <a:t>This is accomplished through a Public Information Plan. The </a:t>
            </a:r>
            <a:r>
              <a:rPr lang="en-US" sz="2000" dirty="0"/>
              <a:t>Public Information Plan must provide the following:</a:t>
            </a:r>
          </a:p>
          <a:p>
            <a:pPr marL="291179" indent="-291179">
              <a:buFont typeface="Arial" panose="020B0604020202020204" pitchFamily="34" charset="0"/>
              <a:buChar char="•"/>
            </a:pPr>
            <a:r>
              <a:rPr lang="en-US" sz="1800" dirty="0"/>
              <a:t>General S.W.Z. information tailored to motorists explaining the purpose and benefits of FDOT’s use of S.W.Z. strategies, and </a:t>
            </a:r>
          </a:p>
          <a:p>
            <a:pPr marL="291179" indent="-291179">
              <a:buFont typeface="Arial" panose="020B0604020202020204" pitchFamily="34" charset="0"/>
              <a:buChar char="•"/>
            </a:pPr>
            <a:r>
              <a:rPr lang="en-US" sz="1800" dirty="0"/>
              <a:t>Specific information about the various S.W.Z. strategies the motorists will encounter in the work zone, what to expect, how they should drive through the work zone, and the benefits of these systems.</a:t>
            </a:r>
          </a:p>
          <a:p>
            <a:pPr>
              <a:buFont typeface="Arial" panose="020B0604020202020204" pitchFamily="34" charset="0"/>
              <a:buChar char="•"/>
            </a:pPr>
            <a:endParaRPr lang="en-US" sz="2000" dirty="0"/>
          </a:p>
          <a:p>
            <a:r>
              <a:rPr lang="en-US" sz="2000" dirty="0"/>
              <a:t>As FDOT implements S.W.Z strategies, it is beneficial to assess the public responses to the S.W.Z. </a:t>
            </a:r>
            <a:r>
              <a:rPr lang="en-US" sz="2000" i="0" dirty="0"/>
              <a:t>strategies. This feedback can be used to adjust the messages for specific projects and considered for implementation on future </a:t>
            </a:r>
            <a:r>
              <a:rPr lang="en-US" sz="2000" dirty="0"/>
              <a:t>projects. </a:t>
            </a:r>
            <a:endParaRPr lang="en-US" sz="2000" strike="sngStrike" dirty="0"/>
          </a:p>
          <a:p>
            <a:pPr marL="0" indent="0">
              <a:buFont typeface="Arial" panose="020B0604020202020204" pitchFamily="34" charset="0"/>
              <a:buNone/>
            </a:pPr>
            <a:endParaRPr lang="en-US" i="1" dirty="0">
              <a:solidFill>
                <a:srgbClr val="FF0000"/>
              </a:solidFill>
            </a:endParaRPr>
          </a:p>
          <a:p>
            <a:pPr>
              <a:buFont typeface="Arial" panose="020B0604020202020204" pitchFamily="34" charset="0"/>
              <a:buChar char="•"/>
            </a:pPr>
            <a:r>
              <a:rPr lang="en-US" sz="2000" dirty="0"/>
              <a:t>For more information on the development of a Public Information Plan refer to the following:</a:t>
            </a:r>
          </a:p>
          <a:p>
            <a:pPr lvl="1">
              <a:buFont typeface="Arial" panose="020B0604020202020204" pitchFamily="34" charset="0"/>
              <a:buChar char="•"/>
            </a:pPr>
            <a:r>
              <a:rPr lang="en-US" sz="2000" b="1" i="1" dirty="0"/>
              <a:t>D.D.C. Section 240.4, and</a:t>
            </a:r>
            <a:endParaRPr lang="en-US" sz="2000" dirty="0"/>
          </a:p>
          <a:p>
            <a:pPr lvl="1">
              <a:buFont typeface="Arial" panose="020B0604020202020204" pitchFamily="34" charset="0"/>
              <a:buChar char="•"/>
            </a:pPr>
            <a:r>
              <a:rPr lang="en-US" sz="2000" b="1" i="1" dirty="0"/>
              <a:t>S.W.Z. Guidebook Chapter 5</a:t>
            </a:r>
            <a:endParaRPr lang="en-US" sz="2000" dirty="0"/>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35</a:t>
            </a:fld>
            <a:endParaRPr lang="en-US"/>
          </a:p>
        </p:txBody>
      </p:sp>
    </p:spTree>
    <p:extLst>
      <p:ext uri="{BB962C8B-B14F-4D97-AF65-F5344CB8AC3E}">
        <p14:creationId xmlns:p14="http://schemas.microsoft.com/office/powerpoint/2010/main" val="2436558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Finally, following the implementation and use of the S.W.Z. Strategies and systems, assess the strategies and systems to ensure they worked as intended and whether they met their safety and operational goals.</a:t>
            </a:r>
            <a:endParaRPr lang="en-US" i="1" dirty="0"/>
          </a:p>
          <a:p>
            <a:endParaRPr lang="en-US" dirty="0"/>
          </a:p>
          <a:p>
            <a:pPr defTabSz="931774">
              <a:defRPr/>
            </a:pPr>
            <a:r>
              <a:rPr lang="en-US" dirty="0"/>
              <a:t>The assessments can occur at various intervals such as monthly, end of each construction phase, or at end of the project. FDOT Process Reviews, input from system users, contractor personnel, construction inspection personnel, traveler surveys, or </a:t>
            </a:r>
            <a:r>
              <a:rPr lang="en-US" i="0" dirty="0"/>
              <a:t>other tools may be used to assess performance </a:t>
            </a:r>
            <a:r>
              <a:rPr lang="en-US" dirty="0"/>
              <a:t>of SWZ system. The goal of these assessments is to develop feedback for the continuous improvement of the S.W.Z. Guidebook, D.D.C., Developmental Specifications, and Developmental Standard Plans. </a:t>
            </a:r>
          </a:p>
          <a:p>
            <a:endParaRPr lang="en-US" dirty="0"/>
          </a:p>
          <a:p>
            <a:r>
              <a:rPr lang="en-US" dirty="0"/>
              <a:t>The S.W.Z. Central Processor is a useful tool that can be used as it collects and stores traffic volumes, speeds, S.W.Z. output messages, and the variable speed limits. The information from the Processor can also be used to provide monthly assessment reports to help with the performance analysis. </a:t>
            </a:r>
          </a:p>
          <a:p>
            <a:endParaRPr lang="en-US" dirty="0"/>
          </a:p>
          <a:p>
            <a:r>
              <a:rPr lang="en-US" dirty="0"/>
              <a:t>(WD Pass back to James)</a:t>
            </a:r>
          </a:p>
        </p:txBody>
      </p:sp>
      <p:sp>
        <p:nvSpPr>
          <p:cNvPr id="4" name="Slide Number Placeholder 3"/>
          <p:cNvSpPr>
            <a:spLocks noGrp="1"/>
          </p:cNvSpPr>
          <p:nvPr>
            <p:ph type="sldNum" sz="quarter" idx="5"/>
          </p:nvPr>
        </p:nvSpPr>
        <p:spPr/>
        <p:txBody>
          <a:bodyPr/>
          <a:lstStyle/>
          <a:p>
            <a:fld id="{6ECCD446-9D51-4C35-A9A4-AB85A1ECE9A3}" type="slidenum">
              <a:rPr lang="en-US" smtClean="0"/>
              <a:t>36</a:t>
            </a:fld>
            <a:endParaRPr lang="en-US"/>
          </a:p>
        </p:txBody>
      </p:sp>
    </p:spTree>
    <p:extLst>
      <p:ext uri="{BB962C8B-B14F-4D97-AF65-F5344CB8AC3E}">
        <p14:creationId xmlns:p14="http://schemas.microsoft.com/office/powerpoint/2010/main" val="21887355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(James)</a:t>
            </a:r>
          </a:p>
          <a:p>
            <a:pPr defTabSz="931774">
              <a:defRPr/>
            </a:pPr>
            <a:endParaRPr lang="en-US" dirty="0">
              <a:latin typeface="Calibri" panose="020F0502020204030204" pitchFamily="34" charset="0"/>
              <a:ea typeface="Calibri" panose="020F0502020204030204" pitchFamily="34" charset="0"/>
            </a:endParaRPr>
          </a:p>
          <a:p>
            <a:r>
              <a:rPr lang="en-US" dirty="0"/>
              <a:t>We have covered a lot today for SWZ:</a:t>
            </a:r>
          </a:p>
          <a:p>
            <a:pPr marL="174708" indent="-174708">
              <a:buFont typeface="Arial" panose="020B0604020202020204" pitchFamily="34" charset="0"/>
              <a:buChar char="•"/>
            </a:pPr>
            <a:r>
              <a:rPr lang="en-US" dirty="0"/>
              <a:t>What Smart Work Zones are,</a:t>
            </a:r>
          </a:p>
          <a:p>
            <a:pPr marL="174708" indent="-174708">
              <a:buFont typeface="Arial" panose="020B0604020202020204" pitchFamily="34" charset="0"/>
              <a:buChar char="•"/>
            </a:pPr>
            <a:r>
              <a:rPr lang="en-US" dirty="0"/>
              <a:t>The benefits of using SWZ on roadway projects, </a:t>
            </a:r>
          </a:p>
          <a:p>
            <a:pPr marL="174708" indent="-174708">
              <a:buFont typeface="Arial" panose="020B0604020202020204" pitchFamily="34" charset="0"/>
              <a:buChar char="•"/>
            </a:pPr>
            <a:r>
              <a:rPr lang="en-US" dirty="0"/>
              <a:t>The SWZ Strategies and related technologies currently covered in FDOT Guides and Developmental Standards and Specifications,</a:t>
            </a:r>
          </a:p>
          <a:p>
            <a:pPr marL="174708" indent="-174708">
              <a:buFont typeface="Arial" panose="020B0604020202020204" pitchFamily="34" charset="0"/>
              <a:buChar char="•"/>
            </a:pPr>
            <a:r>
              <a:rPr lang="en-US" dirty="0"/>
              <a:t>How FDOT is mainstreaming SWZ into roadway projects, </a:t>
            </a:r>
          </a:p>
          <a:p>
            <a:pPr marL="174708" indent="-174708">
              <a:buFont typeface="Arial" panose="020B0604020202020204" pitchFamily="34" charset="0"/>
              <a:buChar char="•"/>
            </a:pPr>
            <a:r>
              <a:rPr lang="en-US" dirty="0"/>
              <a:t>General awareness of the SWZ Guide, the SWZ DDC, the SWZ Developmental Standard Plans, and the SWZ </a:t>
            </a:r>
            <a:r>
              <a:rPr lang="en-US" dirty="0" err="1"/>
              <a:t>DevSpecs</a:t>
            </a:r>
            <a:r>
              <a:rPr lang="en-US" dirty="0"/>
              <a:t>, and</a:t>
            </a:r>
          </a:p>
          <a:p>
            <a:pPr marL="174708" indent="-174708">
              <a:buFont typeface="Arial" panose="020B0604020202020204" pitchFamily="34" charset="0"/>
              <a:buChar char="•"/>
            </a:pPr>
            <a:r>
              <a:rPr lang="en-US" dirty="0"/>
              <a:t>How to use those recourses and the steps needed to design and implement a smart work zone system.</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37</a:t>
            </a:fld>
            <a:endParaRPr lang="en-US"/>
          </a:p>
        </p:txBody>
      </p:sp>
    </p:spTree>
    <p:extLst>
      <p:ext uri="{BB962C8B-B14F-4D97-AF65-F5344CB8AC3E}">
        <p14:creationId xmlns:p14="http://schemas.microsoft.com/office/powerpoint/2010/main" val="2652451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38</a:t>
            </a:fld>
            <a:endParaRPr lang="en-US"/>
          </a:p>
        </p:txBody>
      </p:sp>
    </p:spTree>
    <p:extLst>
      <p:ext uri="{BB962C8B-B14F-4D97-AF65-F5344CB8AC3E}">
        <p14:creationId xmlns:p14="http://schemas.microsoft.com/office/powerpoint/2010/main" val="333965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(James)</a:t>
            </a:r>
          </a:p>
          <a:p>
            <a:pPr defTabSz="931774">
              <a:defRPr/>
            </a:pP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To date, FDOT is developing guidance materials, developmental standards, and specifications for four S.W.Z. strategies. The S.W.Z. strategies are:</a:t>
            </a:r>
          </a:p>
          <a:p>
            <a:pPr marL="349415" indent="-349415">
              <a:buFont typeface="Arial" panose="020B0604020202020204" pitchFamily="34" charset="0"/>
              <a:buChar char="•"/>
            </a:pPr>
            <a:r>
              <a:rPr lang="en-US" dirty="0">
                <a:latin typeface="Arial" panose="020B0604020202020204" pitchFamily="34" charset="0"/>
                <a:ea typeface="Calibri" panose="020F0502020204030204" pitchFamily="34" charset="0"/>
              </a:rPr>
              <a:t>Work Zone Data Exchange (also known nationally as </a:t>
            </a:r>
            <a:r>
              <a:rPr lang="en-US" dirty="0" err="1">
                <a:latin typeface="Arial" panose="020B0604020202020204" pitchFamily="34" charset="0"/>
                <a:ea typeface="Calibri" panose="020F0502020204030204" pitchFamily="34" charset="0"/>
              </a:rPr>
              <a:t>W.Z.Dx</a:t>
            </a:r>
            <a:r>
              <a:rPr lang="en-US" dirty="0">
                <a:latin typeface="Arial" panose="020B0604020202020204" pitchFamily="34" charset="0"/>
                <a:ea typeface="Calibri" panose="020F0502020204030204" pitchFamily="34" charset="0"/>
              </a:rPr>
              <a:t>),</a:t>
            </a:r>
          </a:p>
          <a:p>
            <a:pPr marL="349415" indent="-349415">
              <a:buFont typeface="Arial" panose="020B0604020202020204" pitchFamily="34" charset="0"/>
              <a:buChar char="•"/>
            </a:pPr>
            <a:r>
              <a:rPr lang="en-US" dirty="0">
                <a:latin typeface="Calibri" panose="020F0502020204030204" pitchFamily="34" charset="0"/>
                <a:ea typeface="Times New Roman" panose="02020603050405020304" pitchFamily="18" charset="0"/>
              </a:rPr>
              <a:t>Dynamic Queue Detection / Slow Speed Warning (D.Q.W.),</a:t>
            </a:r>
            <a:endParaRPr lang="en-US" dirty="0">
              <a:latin typeface="Calibri" panose="020F0502020204030204" pitchFamily="34" charset="0"/>
              <a:ea typeface="Calibri" panose="020F0502020204030204" pitchFamily="34" charset="0"/>
            </a:endParaRPr>
          </a:p>
          <a:p>
            <a:pPr marL="349415" indent="-349415">
              <a:buFont typeface="Arial" panose="020B0604020202020204" pitchFamily="34" charset="0"/>
              <a:buChar char="•"/>
            </a:pPr>
            <a:r>
              <a:rPr lang="en-US" dirty="0">
                <a:latin typeface="Calibri" panose="020F0502020204030204" pitchFamily="34" charset="0"/>
                <a:ea typeface="Times New Roman" panose="02020603050405020304" pitchFamily="18" charset="0"/>
              </a:rPr>
              <a:t>Dynamic Lane Merge (D.L.M.), </a:t>
            </a:r>
            <a:endParaRPr lang="en-US" dirty="0">
              <a:latin typeface="Calibri" panose="020F0502020204030204" pitchFamily="34" charset="0"/>
              <a:ea typeface="Calibri" panose="020F0502020204030204" pitchFamily="34" charset="0"/>
            </a:endParaRPr>
          </a:p>
          <a:p>
            <a:pPr marL="349415" indent="-349415">
              <a:buFont typeface="Arial" panose="020B0604020202020204" pitchFamily="34" charset="0"/>
              <a:buChar char="•"/>
            </a:pPr>
            <a:r>
              <a:rPr lang="en-US" dirty="0">
                <a:latin typeface="Calibri" panose="020F0502020204030204" pitchFamily="34" charset="0"/>
                <a:ea typeface="Times New Roman" panose="02020603050405020304" pitchFamily="18" charset="0"/>
              </a:rPr>
              <a:t>Dynamic Speed Harmonization (D.S.H.), and</a:t>
            </a:r>
            <a:endParaRPr lang="en-US" dirty="0">
              <a:latin typeface="Calibri" panose="020F0502020204030204" pitchFamily="34" charset="0"/>
              <a:ea typeface="Calibri" panose="020F0502020204030204" pitchFamily="34" charset="0"/>
            </a:endParaRPr>
          </a:p>
          <a:p>
            <a:pPr marL="349415" indent="-349415">
              <a:buFont typeface="Arial" panose="020B0604020202020204" pitchFamily="34" charset="0"/>
              <a:buChar char="•"/>
            </a:pPr>
            <a:endParaRPr lang="en-US" dirty="0">
              <a:latin typeface="Calibri" panose="020F0502020204030204" pitchFamily="34"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Except for </a:t>
            </a:r>
            <a:r>
              <a:rPr lang="en-US" dirty="0" err="1">
                <a:latin typeface="Calibri" panose="020F0502020204030204" pitchFamily="34" charset="0"/>
                <a:ea typeface="Times New Roman" panose="02020603050405020304" pitchFamily="18" charset="0"/>
              </a:rPr>
              <a:t>W.Z.Dx</a:t>
            </a:r>
            <a:r>
              <a:rPr lang="en-US" dirty="0">
                <a:latin typeface="Calibri" panose="020F0502020204030204" pitchFamily="34" charset="0"/>
                <a:ea typeface="Times New Roman" panose="02020603050405020304" pitchFamily="18" charset="0"/>
              </a:rPr>
              <a:t>, the S.W.Z. strategy acronyms are primarily only used within FDOT. </a:t>
            </a:r>
            <a:r>
              <a:rPr lang="en-US" sz="1000" dirty="0">
                <a:latin typeface="Calibri" panose="020F0502020204030204" pitchFamily="34" charset="0"/>
                <a:ea typeface="Calibri" panose="020F0502020204030204" pitchFamily="34" charset="0"/>
              </a:rPr>
              <a:t>The strategies, technologies, and guidance materials are described in greater detail in the next few sides.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4</a:t>
            </a:fld>
            <a:endParaRPr lang="en-US"/>
          </a:p>
        </p:txBody>
      </p:sp>
    </p:spTree>
    <p:extLst>
      <p:ext uri="{BB962C8B-B14F-4D97-AF65-F5344CB8AC3E}">
        <p14:creationId xmlns:p14="http://schemas.microsoft.com/office/powerpoint/2010/main" val="315645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(James)</a:t>
            </a:r>
          </a:p>
          <a:p>
            <a:pPr defTabSz="931774">
              <a:defRPr/>
            </a:pPr>
            <a:endParaRPr lang="en-US" dirty="0">
              <a:latin typeface="Calibri" panose="020F0502020204030204" pitchFamily="34" charset="0"/>
              <a:ea typeface="Calibri" panose="020F0502020204030204" pitchFamily="34" charset="0"/>
            </a:endParaRPr>
          </a:p>
          <a:p>
            <a:r>
              <a:rPr lang="en-US" dirty="0"/>
              <a:t>Before getting into details of the four S.W.Z. strategies, this slide provides a high-level overview of the typical benefits seen when using S.W.Z. strategies. All the S.W.Z. strategies are intended to improve safety and efficiency for traffic approaching and moving through work zones. These strategies also support increased safety for construction workers. The next few slides summarize the applications, benefits, and technologies for each S.W.Z. strategy shown in this table. </a:t>
            </a:r>
          </a:p>
          <a:p>
            <a:endParaRPr lang="en-US" dirty="0"/>
          </a:p>
        </p:txBody>
      </p:sp>
      <p:sp>
        <p:nvSpPr>
          <p:cNvPr id="4" name="Slide Number Placeholder 3"/>
          <p:cNvSpPr>
            <a:spLocks noGrp="1"/>
          </p:cNvSpPr>
          <p:nvPr>
            <p:ph type="sldNum" sz="quarter" idx="5"/>
          </p:nvPr>
        </p:nvSpPr>
        <p:spPr/>
        <p:txBody>
          <a:bodyPr/>
          <a:lstStyle/>
          <a:p>
            <a:fld id="{6ECCD446-9D51-4C35-A9A4-AB85A1ECE9A3}" type="slidenum">
              <a:rPr lang="en-US" smtClean="0"/>
              <a:t>5</a:t>
            </a:fld>
            <a:endParaRPr lang="en-US"/>
          </a:p>
        </p:txBody>
      </p:sp>
    </p:spTree>
    <p:extLst>
      <p:ext uri="{BB962C8B-B14F-4D97-AF65-F5344CB8AC3E}">
        <p14:creationId xmlns:p14="http://schemas.microsoft.com/office/powerpoint/2010/main" val="3356462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(James)</a:t>
            </a:r>
          </a:p>
          <a:p>
            <a:pPr defTabSz="931774">
              <a:defRPr/>
            </a:pPr>
            <a:endParaRPr lang="en-US" dirty="0">
              <a:latin typeface="Calibri" panose="020F0502020204030204" pitchFamily="34" charset="0"/>
              <a:ea typeface="Calibri" panose="020F0502020204030204" pitchFamily="34" charset="0"/>
            </a:endParaRPr>
          </a:p>
          <a:p>
            <a:pPr algn="just">
              <a:lnSpc>
                <a:spcPct val="115000"/>
              </a:lnSpc>
              <a:spcBef>
                <a:spcPts val="1223"/>
              </a:spcBef>
              <a:spcAft>
                <a:spcPts val="815"/>
              </a:spcAft>
              <a:tabLst>
                <a:tab pos="291179" algn="l"/>
                <a:tab pos="3028264" algn="ctr"/>
              </a:tabLst>
            </a:pPr>
            <a:r>
              <a:rPr lang="en-US" dirty="0">
                <a:latin typeface="Arial" panose="020B0604020202020204" pitchFamily="34" charset="0"/>
                <a:ea typeface="Calibri" panose="020F0502020204030204" pitchFamily="34" charset="0"/>
              </a:rPr>
              <a:t>The first strategy is the </a:t>
            </a:r>
            <a:r>
              <a:rPr lang="en-US" dirty="0" err="1">
                <a:latin typeface="Arial" panose="020B0604020202020204" pitchFamily="34" charset="0"/>
                <a:ea typeface="Calibri" panose="020F0502020204030204" pitchFamily="34" charset="0"/>
              </a:rPr>
              <a:t>W.Z.Dx</a:t>
            </a:r>
            <a:r>
              <a:rPr lang="en-US" dirty="0">
                <a:latin typeface="Arial" panose="020B0604020202020204" pitchFamily="34" charset="0"/>
                <a:ea typeface="Calibri" panose="020F0502020204030204" pitchFamily="34" charset="0"/>
              </a:rPr>
              <a:t>. The </a:t>
            </a:r>
            <a:r>
              <a:rPr lang="en-US" dirty="0" err="1">
                <a:latin typeface="Arial" panose="020B0604020202020204" pitchFamily="34" charset="0"/>
                <a:ea typeface="Calibri" panose="020F0502020204030204" pitchFamily="34" charset="0"/>
              </a:rPr>
              <a:t>W.Z.Dx</a:t>
            </a:r>
            <a:r>
              <a:rPr lang="en-US" dirty="0">
                <a:latin typeface="Arial" panose="020B0604020202020204" pitchFamily="34" charset="0"/>
                <a:ea typeface="Calibri" panose="020F0502020204030204" pitchFamily="34" charset="0"/>
              </a:rPr>
              <a:t>. is a national program sponsored and promoted by the Federal Highway Administration (F.H.W.A.).  F.H.W.A.</a:t>
            </a:r>
            <a:r>
              <a:rPr lang="en-US" dirty="0">
                <a:solidFill>
                  <a:srgbClr val="343F4E"/>
                </a:solidFill>
                <a:latin typeface="Arial" panose="020B0604020202020204" pitchFamily="34" charset="0"/>
                <a:ea typeface="Calibri" panose="020F0502020204030204" pitchFamily="34" charset="0"/>
              </a:rPr>
              <a:t> has developed the </a:t>
            </a:r>
            <a:r>
              <a:rPr lang="en-US" u="sng" dirty="0">
                <a:solidFill>
                  <a:srgbClr val="005EA2"/>
                </a:solidFill>
                <a:latin typeface="Arial" panose="020B0604020202020204" pitchFamily="34" charset="0"/>
                <a:ea typeface="Calibri" panose="020F0502020204030204" pitchFamily="34" charset="0"/>
                <a:hlinkClick r:id="rId3"/>
              </a:rPr>
              <a:t>Work Zone Data Exchange (WZDx) Specification</a:t>
            </a:r>
            <a:r>
              <a:rPr lang="en-US" dirty="0">
                <a:latin typeface="Arial" panose="020B0604020202020204" pitchFamily="34" charset="0"/>
                <a:ea typeface="Calibri" panose="020F0502020204030204" pitchFamily="34" charset="0"/>
              </a:rPr>
              <a:t> to provide uniform guidance and instructions. The </a:t>
            </a:r>
            <a:r>
              <a:rPr lang="en-US" dirty="0" err="1">
                <a:latin typeface="Arial" panose="020B0604020202020204" pitchFamily="34" charset="0"/>
                <a:ea typeface="Calibri" panose="020F0502020204030204" pitchFamily="34" charset="0"/>
              </a:rPr>
              <a:t>W.Z.Dx</a:t>
            </a:r>
            <a:r>
              <a:rPr lang="en-US" dirty="0">
                <a:latin typeface="Arial" panose="020B0604020202020204" pitchFamily="34" charset="0"/>
                <a:ea typeface="Calibri" panose="020F0502020204030204" pitchFamily="34" charset="0"/>
              </a:rPr>
              <a:t>. enables infrastructure owners and operators, like FDOT, to make work zone data available for third party use.</a:t>
            </a:r>
          </a:p>
          <a:p>
            <a:pPr algn="just">
              <a:lnSpc>
                <a:spcPct val="115000"/>
              </a:lnSpc>
              <a:spcBef>
                <a:spcPts val="1223"/>
              </a:spcBef>
              <a:spcAft>
                <a:spcPts val="815"/>
              </a:spcAft>
              <a:tabLst>
                <a:tab pos="291179" algn="l"/>
                <a:tab pos="3028264" algn="ctr"/>
              </a:tabLst>
            </a:pPr>
            <a:endParaRPr lang="en-US" dirty="0">
              <a:latin typeface="Arial" panose="020B0604020202020204" pitchFamily="34" charset="0"/>
              <a:ea typeface="Calibri" panose="020F0502020204030204" pitchFamily="34" charset="0"/>
            </a:endParaRPr>
          </a:p>
          <a:p>
            <a:pPr algn="just">
              <a:lnSpc>
                <a:spcPct val="115000"/>
              </a:lnSpc>
              <a:spcBef>
                <a:spcPts val="1223"/>
              </a:spcBef>
              <a:spcAft>
                <a:spcPts val="815"/>
              </a:spcAft>
              <a:tabLst>
                <a:tab pos="291179" algn="l"/>
                <a:tab pos="3028264" algn="ctr"/>
              </a:tabLst>
            </a:pPr>
            <a:r>
              <a:rPr lang="en-US" dirty="0">
                <a:latin typeface="Arial" panose="020B0604020202020204" pitchFamily="34" charset="0"/>
                <a:ea typeface="Calibri" panose="020F0502020204030204" pitchFamily="34" charset="0"/>
              </a:rPr>
              <a:t>The goal of </a:t>
            </a:r>
            <a:r>
              <a:rPr lang="en-US" dirty="0" err="1">
                <a:latin typeface="Arial" panose="020B0604020202020204" pitchFamily="34" charset="0"/>
                <a:ea typeface="Calibri" panose="020F0502020204030204" pitchFamily="34" charset="0"/>
              </a:rPr>
              <a:t>W.Z.Dx</a:t>
            </a:r>
            <a:r>
              <a:rPr lang="en-US" dirty="0">
                <a:latin typeface="Arial" panose="020B0604020202020204" pitchFamily="34" charset="0"/>
                <a:ea typeface="Calibri" panose="020F0502020204030204" pitchFamily="34" charset="0"/>
              </a:rPr>
              <a:t>. is to enhance the ability of vehicles equipped with automated driving systems (A.D.S.) to </a:t>
            </a:r>
            <a:r>
              <a:rPr lang="en-US" b="1" dirty="0">
                <a:highlight>
                  <a:srgbClr val="FFFF00"/>
                </a:highlight>
                <a:latin typeface="Arial" panose="020B0604020202020204" pitchFamily="34" charset="0"/>
                <a:ea typeface="Calibri" panose="020F0502020204030204" pitchFamily="34" charset="0"/>
              </a:rPr>
              <a:t>safely</a:t>
            </a:r>
            <a:r>
              <a:rPr lang="en-US" dirty="0">
                <a:latin typeface="Arial" panose="020B0604020202020204" pitchFamily="34" charset="0"/>
                <a:ea typeface="Calibri" panose="020F0502020204030204" pitchFamily="34" charset="0"/>
              </a:rPr>
              <a:t> and efficiently navigate work zones. FDOT is planning to transition toward use of </a:t>
            </a:r>
            <a:r>
              <a:rPr lang="en-US" dirty="0" err="1">
                <a:latin typeface="Arial" panose="020B0604020202020204" pitchFamily="34" charset="0"/>
                <a:ea typeface="Calibri" panose="020F0502020204030204" pitchFamily="34" charset="0"/>
              </a:rPr>
              <a:t>W.Z.Dx</a:t>
            </a:r>
            <a:r>
              <a:rPr lang="en-US" dirty="0">
                <a:latin typeface="Arial" panose="020B0604020202020204" pitchFamily="34" charset="0"/>
                <a:ea typeface="Calibri" panose="020F0502020204030204" pitchFamily="34" charset="0"/>
              </a:rPr>
              <a:t>. for projects on limited access or high-speed roadways with Level of Service E or F (existing or anticipated during construction), with work zone traffic impacts lasting 5 days or more, and with a construction duration 6 months or greater. </a:t>
            </a:r>
          </a:p>
          <a:p>
            <a:pPr algn="just">
              <a:lnSpc>
                <a:spcPct val="115000"/>
              </a:lnSpc>
              <a:spcBef>
                <a:spcPts val="1223"/>
              </a:spcBef>
              <a:spcAft>
                <a:spcPts val="815"/>
              </a:spcAft>
              <a:tabLst>
                <a:tab pos="291179" algn="l"/>
                <a:tab pos="3028264" algn="ctr"/>
              </a:tabLst>
            </a:pPr>
            <a:endParaRPr lang="en-US" dirty="0">
              <a:latin typeface="Arial" panose="020B0604020202020204" pitchFamily="34" charset="0"/>
            </a:endParaRPr>
          </a:p>
          <a:p>
            <a:pPr algn="just">
              <a:lnSpc>
                <a:spcPct val="115000"/>
              </a:lnSpc>
              <a:spcBef>
                <a:spcPts val="1223"/>
              </a:spcBef>
              <a:spcAft>
                <a:spcPts val="815"/>
              </a:spcAft>
              <a:tabLst>
                <a:tab pos="291179" algn="l"/>
                <a:tab pos="3028264" algn="ctr"/>
              </a:tabLst>
            </a:pPr>
            <a:r>
              <a:rPr lang="en-US" dirty="0">
                <a:latin typeface="Arial" panose="020B0604020202020204" pitchFamily="34" charset="0"/>
              </a:rPr>
              <a:t>The </a:t>
            </a:r>
            <a:r>
              <a:rPr lang="en-US" dirty="0" err="1">
                <a:latin typeface="Arial" panose="020B0604020202020204" pitchFamily="34" charset="0"/>
              </a:rPr>
              <a:t>W.Z.Dx</a:t>
            </a:r>
            <a:r>
              <a:rPr lang="en-US" dirty="0">
                <a:latin typeface="Arial" panose="020B0604020202020204" pitchFamily="34" charset="0"/>
              </a:rPr>
              <a:t>. uses a roadside device that transmits its location and certain messages to the “cloud” using cellular Internet. </a:t>
            </a:r>
            <a:r>
              <a:rPr lang="en-US" dirty="0" err="1">
                <a:latin typeface="Arial" panose="020B0604020202020204" pitchFamily="34" charset="0"/>
              </a:rPr>
              <a:t>W.Z.Dx</a:t>
            </a:r>
            <a:r>
              <a:rPr lang="en-US" dirty="0">
                <a:latin typeface="Arial" panose="020B0604020202020204" pitchFamily="34" charset="0"/>
              </a:rPr>
              <a:t>. devices are placed at ROAD WORK AHEAD sign locations and are located on P.C.M.S. and Arrow Boards. </a:t>
            </a:r>
          </a:p>
          <a:p>
            <a:pPr algn="just">
              <a:lnSpc>
                <a:spcPct val="115000"/>
              </a:lnSpc>
              <a:spcBef>
                <a:spcPts val="1223"/>
              </a:spcBef>
              <a:spcAft>
                <a:spcPts val="815"/>
              </a:spcAft>
              <a:tabLst>
                <a:tab pos="291179" algn="l"/>
                <a:tab pos="3028264" algn="ctr"/>
              </a:tabLst>
            </a:pPr>
            <a:endParaRPr lang="en-US" dirty="0">
              <a:latin typeface="Arial" panose="020B0604020202020204" pitchFamily="34" charset="0"/>
            </a:endParaRPr>
          </a:p>
          <a:p>
            <a:pPr algn="just">
              <a:lnSpc>
                <a:spcPct val="115000"/>
              </a:lnSpc>
              <a:spcBef>
                <a:spcPts val="1223"/>
              </a:spcBef>
              <a:spcAft>
                <a:spcPts val="815"/>
              </a:spcAft>
              <a:tabLst>
                <a:tab pos="291179" algn="l"/>
                <a:tab pos="3028264" algn="ctr"/>
              </a:tabLst>
            </a:pPr>
            <a:r>
              <a:rPr lang="en-US" dirty="0">
                <a:latin typeface="Arial" panose="020B0604020202020204" pitchFamily="34" charset="0"/>
              </a:rPr>
              <a:t>The messages the </a:t>
            </a:r>
            <a:r>
              <a:rPr lang="en-US" dirty="0" err="1">
                <a:latin typeface="Arial" panose="020B0604020202020204" pitchFamily="34" charset="0"/>
              </a:rPr>
              <a:t>W.Z.Dx</a:t>
            </a:r>
            <a:r>
              <a:rPr lang="en-US" dirty="0">
                <a:latin typeface="Arial" panose="020B0604020202020204" pitchFamily="34" charset="0"/>
              </a:rPr>
              <a:t>. device transmits is based on its location. For example, a </a:t>
            </a:r>
            <a:r>
              <a:rPr lang="en-US" dirty="0" err="1">
                <a:latin typeface="Arial" panose="020B0604020202020204" pitchFamily="34" charset="0"/>
              </a:rPr>
              <a:t>W.Z.Dx</a:t>
            </a:r>
            <a:r>
              <a:rPr lang="en-US" dirty="0">
                <a:latin typeface="Arial" panose="020B0604020202020204" pitchFamily="34" charset="0"/>
              </a:rPr>
              <a:t>. device located with an Arrow Board will transmit a “right or left lane closed” message to the </a:t>
            </a:r>
            <a:r>
              <a:rPr lang="en-US" dirty="0" err="1">
                <a:latin typeface="Arial" panose="020B0604020202020204" pitchFamily="34" charset="0"/>
              </a:rPr>
              <a:t>W.Z.Dx</a:t>
            </a:r>
            <a:r>
              <a:rPr lang="en-US" dirty="0">
                <a:latin typeface="Arial" panose="020B0604020202020204" pitchFamily="34" charset="0"/>
              </a:rPr>
              <a:t>. data exchange hosted by FHWA. </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FA3A5C71-1FD0-4EF5-BE4E-34AB8745F32C}" type="slidenum">
              <a:rPr lang="en-US" smtClean="0"/>
              <a:t>6</a:t>
            </a:fld>
            <a:endParaRPr lang="en-US" dirty="0"/>
          </a:p>
        </p:txBody>
      </p:sp>
    </p:spTree>
    <p:extLst>
      <p:ext uri="{BB962C8B-B14F-4D97-AF65-F5344CB8AC3E}">
        <p14:creationId xmlns:p14="http://schemas.microsoft.com/office/powerpoint/2010/main" val="411627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rPr>
              <a:t>(James)</a:t>
            </a:r>
          </a:p>
          <a:p>
            <a:pPr defTabSz="931774">
              <a:defRPr/>
            </a:pPr>
            <a:endParaRPr lang="en-US" dirty="0">
              <a:latin typeface="Calibri" panose="020F0502020204030204" pitchFamily="34" charset="0"/>
              <a:ea typeface="Calibri" panose="020F0502020204030204" pitchFamily="34" charset="0"/>
            </a:endParaRPr>
          </a:p>
          <a:p>
            <a:pPr defTabSz="931774">
              <a:defRPr/>
            </a:pPr>
            <a:r>
              <a:rPr lang="en-US" dirty="0">
                <a:latin typeface="Arial" panose="020B0604020202020204" pitchFamily="34" charset="0"/>
                <a:ea typeface="Calibri" panose="020F0502020204030204" pitchFamily="34" charset="0"/>
              </a:rPr>
              <a:t>The S.W.Z. strategy nationally used is  the Dynamic Queue Detection/Slow Speed Warning. FDOT has abbreviated this strategy as D.Q.W. The D.Q.W. is deployed where lane closures, restrictions, or other construction activities may cause traffic to slow or stop. This causes queues to build upstream from the traffic restriction. The queues often result in stop-and-go or slow-and-go conditions and could potentially cause rear-end collisions.  This strategy is used to alert motorists of the conditions ahead giving them heightened awareness and time to slow before coming upon this downstream congestion.</a:t>
            </a:r>
          </a:p>
          <a:p>
            <a:pPr marL="174708" indent="-174708" defTabSz="931774">
              <a:buFont typeface="Arial" panose="020B0604020202020204" pitchFamily="34" charset="0"/>
              <a:buChar char="•"/>
              <a:defRPr/>
            </a:pPr>
            <a:endParaRPr lang="en-US" dirty="0">
              <a:latin typeface="Arial" panose="020B0604020202020204" pitchFamily="34" charset="0"/>
              <a:ea typeface="Calibri" panose="020F0502020204030204" pitchFamily="34" charset="0"/>
            </a:endParaRPr>
          </a:p>
          <a:p>
            <a:pPr defTabSz="931774">
              <a:defRPr/>
            </a:pPr>
            <a:r>
              <a:rPr lang="en-US" dirty="0">
                <a:latin typeface="Arial" panose="020B0604020202020204" pitchFamily="34" charset="0"/>
                <a:ea typeface="Calibri" panose="020F0502020204030204" pitchFamily="34" charset="0"/>
              </a:rPr>
              <a:t>The D.W.Q. uses S.W.Z. vehicle detectors located in, and ahead of, the work zone to monitor traffic speeds and volumes.  Then algorithms developed for the speed or traffic and placement of the equipment are set to activate upstream S.W.Z. P.C.M.S. messages to warn traffic of the condition ahead when certain vehicle speed and volume thresholds are met. The messages provide information on the traffic conditions, whether slow or stopped, and the distance the motorist is likely to encounter these conditions.  </a:t>
            </a: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FA3A5C71-1FD0-4EF5-BE4E-34AB8745F32C}" type="slidenum">
              <a:rPr lang="en-US" smtClean="0"/>
              <a:t>7</a:t>
            </a:fld>
            <a:endParaRPr lang="en-US" dirty="0"/>
          </a:p>
        </p:txBody>
      </p:sp>
    </p:spTree>
    <p:extLst>
      <p:ext uri="{BB962C8B-B14F-4D97-AF65-F5344CB8AC3E}">
        <p14:creationId xmlns:p14="http://schemas.microsoft.com/office/powerpoint/2010/main" val="332389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000" dirty="0">
                <a:latin typeface="Calibri" panose="020F0502020204030204" pitchFamily="34" charset="0"/>
                <a:ea typeface="Calibri" panose="020F0502020204030204" pitchFamily="34" charset="0"/>
              </a:rPr>
              <a:t>(James)</a:t>
            </a:r>
          </a:p>
          <a:p>
            <a:pPr defTabSz="931774">
              <a:defRPr/>
            </a:pPr>
            <a:endParaRPr lang="en-US" sz="2000" dirty="0">
              <a:latin typeface="Calibri" panose="020F0502020204030204" pitchFamily="34" charset="0"/>
              <a:ea typeface="Calibri" panose="020F0502020204030204" pitchFamily="34" charset="0"/>
            </a:endParaRPr>
          </a:p>
          <a:p>
            <a:pPr algn="just">
              <a:lnSpc>
                <a:spcPct val="115000"/>
              </a:lnSpc>
              <a:spcAft>
                <a:spcPts val="815"/>
              </a:spcAft>
              <a:tabLst>
                <a:tab pos="465887" algn="l"/>
                <a:tab pos="582359" algn="l"/>
                <a:tab pos="3028264" algn="ctr"/>
              </a:tabLst>
            </a:pPr>
            <a:r>
              <a:rPr lang="en-US" sz="2000" dirty="0">
                <a:latin typeface="Arial" panose="020B0604020202020204" pitchFamily="34" charset="0"/>
              </a:rPr>
              <a:t>Another frequently used S.W.Z. strategy is Dynamic Lane Merge, or D.L.M. The D.L.M. strategy is used for highway lane closures to increase safety and reduce traffic delays. </a:t>
            </a:r>
          </a:p>
          <a:p>
            <a:pPr algn="just">
              <a:lnSpc>
                <a:spcPct val="115000"/>
              </a:lnSpc>
              <a:spcAft>
                <a:spcPts val="815"/>
              </a:spcAft>
              <a:buFont typeface="Wingdings" panose="05000000000000000000" pitchFamily="2" charset="2"/>
              <a:buChar char="§"/>
              <a:tabLst>
                <a:tab pos="465887" algn="l"/>
                <a:tab pos="582359" algn="l"/>
                <a:tab pos="3028264" algn="ctr"/>
              </a:tabLst>
            </a:pPr>
            <a:endParaRPr lang="en-US" sz="2000" dirty="0">
              <a:latin typeface="Arial" panose="020B0604020202020204" pitchFamily="34" charset="0"/>
            </a:endParaRPr>
          </a:p>
          <a:p>
            <a:pPr algn="just">
              <a:lnSpc>
                <a:spcPct val="115000"/>
              </a:lnSpc>
              <a:spcAft>
                <a:spcPts val="815"/>
              </a:spcAft>
              <a:tabLst>
                <a:tab pos="465887" algn="l"/>
                <a:tab pos="582359" algn="l"/>
                <a:tab pos="3028264" algn="ctr"/>
              </a:tabLst>
            </a:pPr>
            <a:r>
              <a:rPr lang="en-US" sz="2000" dirty="0">
                <a:latin typeface="Arial" panose="020B0604020202020204" pitchFamily="34" charset="0"/>
              </a:rPr>
              <a:t>Typically, </a:t>
            </a:r>
            <a:r>
              <a:rPr lang="en-US" sz="1800" dirty="0">
                <a:latin typeface="Arial" panose="020B0604020202020204" pitchFamily="34" charset="0"/>
              </a:rPr>
              <a:t>during a highway lane closure, there are some drivers who move over immediately once they see the first advisory sign while other motorists will wait until the last possible moment before merging over to the open lane.  This variability in the decisions and attitudes of motorist's results in traffic speed differentials, hard braking, road rage, and crashes</a:t>
            </a:r>
          </a:p>
          <a:p>
            <a:pPr algn="just">
              <a:lnSpc>
                <a:spcPct val="115000"/>
              </a:lnSpc>
              <a:spcAft>
                <a:spcPts val="815"/>
              </a:spcAft>
              <a:tabLst>
                <a:tab pos="465887" algn="l"/>
                <a:tab pos="582359" algn="l"/>
                <a:tab pos="3028264" algn="ctr"/>
              </a:tabLst>
            </a:pPr>
            <a:endParaRPr lang="en-US" sz="1800" dirty="0">
              <a:latin typeface="Arial" panose="020B0604020202020204" pitchFamily="34" charset="0"/>
            </a:endParaRPr>
          </a:p>
          <a:p>
            <a:pPr algn="just">
              <a:lnSpc>
                <a:spcPct val="115000"/>
              </a:lnSpc>
              <a:spcAft>
                <a:spcPts val="815"/>
              </a:spcAft>
              <a:tabLst>
                <a:tab pos="465887" algn="l"/>
                <a:tab pos="582359" algn="l"/>
                <a:tab pos="3028264" algn="ctr"/>
              </a:tabLst>
            </a:pPr>
            <a:r>
              <a:rPr lang="en-US" sz="1800" dirty="0">
                <a:latin typeface="Arial" panose="020B0604020202020204" pitchFamily="34" charset="0"/>
              </a:rPr>
              <a:t>The D.L.M. strategy is used to create more orderly merging conditions at lane closures based on traffic volumes and communicates guidance to drivers through P.C.M.S. or through connected vehicle on-board units. This strategy has 2 operational scenarios: dynamic early merge and dynamic late merge (also called “Zipper Merge”). </a:t>
            </a:r>
          </a:p>
          <a:p>
            <a:pPr algn="just">
              <a:lnSpc>
                <a:spcPct val="115000"/>
              </a:lnSpc>
              <a:spcAft>
                <a:spcPts val="815"/>
              </a:spcAft>
              <a:tabLst>
                <a:tab pos="465887" algn="l"/>
                <a:tab pos="582359" algn="l"/>
                <a:tab pos="3028264" algn="ctr"/>
              </a:tabLst>
            </a:pPr>
            <a:endParaRPr lang="en-US" sz="1800" dirty="0">
              <a:latin typeface="Arial" panose="020B0604020202020204" pitchFamily="34" charset="0"/>
            </a:endParaRPr>
          </a:p>
          <a:p>
            <a:pPr algn="just">
              <a:lnSpc>
                <a:spcPct val="115000"/>
              </a:lnSpc>
              <a:spcAft>
                <a:spcPts val="815"/>
              </a:spcAft>
              <a:tabLst>
                <a:tab pos="465887" algn="l"/>
                <a:tab pos="582359" algn="l"/>
                <a:tab pos="3028264" algn="ctr"/>
              </a:tabLst>
            </a:pPr>
            <a:r>
              <a:rPr lang="en-US" sz="1800" dirty="0">
                <a:latin typeface="Arial" panose="020B0604020202020204" pitchFamily="34" charset="0"/>
              </a:rPr>
              <a:t>D.L.M.-Early Merge operation works best for low traffic volume conditions when there are ample gaps in traffic to get all vehicles to merge into the open lanes early so that they are traveling at uniform speeds when they approach the lane closure. </a:t>
            </a:r>
          </a:p>
          <a:p>
            <a:pPr algn="just">
              <a:lnSpc>
                <a:spcPct val="115000"/>
              </a:lnSpc>
              <a:spcAft>
                <a:spcPts val="815"/>
              </a:spcAft>
              <a:tabLst>
                <a:tab pos="465887" algn="l"/>
                <a:tab pos="582359" algn="l"/>
                <a:tab pos="3028264" algn="ctr"/>
              </a:tabLst>
            </a:pPr>
            <a:endParaRPr lang="en-US" sz="1800" dirty="0">
              <a:latin typeface="Arial" panose="020B0604020202020204" pitchFamily="34" charset="0"/>
            </a:endParaRPr>
          </a:p>
          <a:p>
            <a:pPr algn="just">
              <a:lnSpc>
                <a:spcPct val="115000"/>
              </a:lnSpc>
              <a:spcAft>
                <a:spcPts val="815"/>
              </a:spcAft>
              <a:tabLst>
                <a:tab pos="465887" algn="l"/>
                <a:tab pos="582359" algn="l"/>
                <a:tab pos="3028264" algn="ctr"/>
              </a:tabLst>
            </a:pPr>
            <a:r>
              <a:rPr lang="en-US" sz="1800" dirty="0">
                <a:latin typeface="Arial" panose="020B0604020202020204" pitchFamily="34" charset="0"/>
              </a:rPr>
              <a:t>The D.L.M.-Late Merge strategy works best when approaching traffic volumes are nearing or exceed the capacity of the remaining open lanes. Unlike early merge where drivers are encouraged to move lanes as soon as possible, late merge directs motorists to stay in their existing lanes and merge at a single point just prior to the lane closure. Then, motorists are directed to merge (or zipper) with other drivers by taking turns in an orderly fashion. Late merge has been shown to reduce crashes and delay for lane closures in high-volume conditions. </a:t>
            </a:r>
          </a:p>
          <a:p>
            <a:pPr algn="just">
              <a:lnSpc>
                <a:spcPct val="115000"/>
              </a:lnSpc>
              <a:spcAft>
                <a:spcPts val="815"/>
              </a:spcAft>
              <a:tabLst>
                <a:tab pos="465887" algn="l"/>
                <a:tab pos="582359" algn="l"/>
                <a:tab pos="3028264" algn="ctr"/>
              </a:tabLst>
            </a:pPr>
            <a:endParaRPr lang="en-US" sz="1800" dirty="0">
              <a:latin typeface="Arial" panose="020B0604020202020204" pitchFamily="34" charset="0"/>
            </a:endParaRPr>
          </a:p>
          <a:p>
            <a:pPr algn="just">
              <a:lnSpc>
                <a:spcPct val="115000"/>
              </a:lnSpc>
              <a:spcAft>
                <a:spcPts val="815"/>
              </a:spcAft>
              <a:tabLst>
                <a:tab pos="465887" algn="l"/>
                <a:tab pos="582359" algn="l"/>
                <a:tab pos="3028264" algn="ctr"/>
              </a:tabLst>
            </a:pPr>
            <a:r>
              <a:rPr lang="en-US" sz="1800" dirty="0">
                <a:latin typeface="Arial" panose="020B0604020202020204" pitchFamily="34" charset="0"/>
              </a:rPr>
              <a:t>The S.W.Z. Central Processor uses data from the S.W.Z. Portable Vehicle Detectors to implement either early or late merge based on real-time traffic conditions and transitions between the two modes as traffic conditions change. The S.W.Z. Central Processor posts the relevant messages to the S.W.Z. P.C.M.S. from a library of pre-approved messages. </a:t>
            </a:r>
          </a:p>
          <a:p>
            <a:pPr algn="just">
              <a:lnSpc>
                <a:spcPct val="115000"/>
              </a:lnSpc>
              <a:spcAft>
                <a:spcPts val="815"/>
              </a:spcAft>
              <a:tabLst>
                <a:tab pos="465887" algn="l"/>
                <a:tab pos="582359" algn="l"/>
                <a:tab pos="3028264" algn="ctr"/>
              </a:tabLst>
            </a:pPr>
            <a:endParaRPr lang="en-US" sz="1800" dirty="0">
              <a:latin typeface="Arial" panose="020B0604020202020204" pitchFamily="34" charset="0"/>
            </a:endParaRPr>
          </a:p>
          <a:p>
            <a:pPr algn="just">
              <a:lnSpc>
                <a:spcPct val="115000"/>
              </a:lnSpc>
              <a:spcAft>
                <a:spcPts val="815"/>
              </a:spcAft>
              <a:tabLst>
                <a:tab pos="465887" algn="l"/>
                <a:tab pos="582359" algn="l"/>
                <a:tab pos="3028264" algn="ctr"/>
              </a:tabLst>
            </a:pPr>
            <a:r>
              <a:rPr lang="en-US" sz="1800" dirty="0">
                <a:latin typeface="Arial" panose="020B0604020202020204" pitchFamily="34" charset="0"/>
              </a:rPr>
              <a:t>The next two slides show possible S.W.Z. P.C.M.S. messages for early and late merge scenarios.</a:t>
            </a:r>
          </a:p>
          <a:p>
            <a:pPr algn="just">
              <a:lnSpc>
                <a:spcPct val="115000"/>
              </a:lnSpc>
              <a:spcAft>
                <a:spcPts val="815"/>
              </a:spcAft>
              <a:tabLst>
                <a:tab pos="465887" algn="l"/>
                <a:tab pos="582359" algn="l"/>
                <a:tab pos="3028264" algn="ctr"/>
              </a:tabLst>
            </a:pPr>
            <a:endParaRPr lang="en-US" sz="18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A3A5C71-1FD0-4EF5-BE4E-34AB8745F32C}" type="slidenum">
              <a:rPr lang="en-US" smtClean="0"/>
              <a:t>8</a:t>
            </a:fld>
            <a:endParaRPr lang="en-US" dirty="0"/>
          </a:p>
        </p:txBody>
      </p:sp>
    </p:spTree>
    <p:extLst>
      <p:ext uri="{BB962C8B-B14F-4D97-AF65-F5344CB8AC3E}">
        <p14:creationId xmlns:p14="http://schemas.microsoft.com/office/powerpoint/2010/main" val="83235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rPr>
              <a:t>(James)</a:t>
            </a:r>
          </a:p>
          <a:p>
            <a:pPr defTabSz="931774">
              <a:defRPr/>
            </a:pPr>
            <a:endParaRPr lang="en-US" sz="1800" dirty="0">
              <a:latin typeface="Calibri" panose="020F0502020204030204" pitchFamily="34" charset="0"/>
              <a:ea typeface="Calibri" panose="020F0502020204030204" pitchFamily="34" charset="0"/>
            </a:endParaRPr>
          </a:p>
          <a:p>
            <a:pPr algn="just">
              <a:lnSpc>
                <a:spcPct val="115000"/>
              </a:lnSpc>
              <a:spcAft>
                <a:spcPts val="815"/>
              </a:spcAft>
              <a:tabLst>
                <a:tab pos="465887" algn="l"/>
                <a:tab pos="582359" algn="l"/>
                <a:tab pos="3028264" algn="ctr"/>
              </a:tabLst>
            </a:pPr>
            <a:r>
              <a:rPr lang="en-US" sz="1800" dirty="0">
                <a:latin typeface="Arial" panose="020B0604020202020204" pitchFamily="34" charset="0"/>
              </a:rPr>
              <a:t>This slide shows possible P.C.M.S. messages for the D.L.M.-Early Merge scenario. The S.W.Z. P.C.M.S. directs drivers to move to the open lanes early so that by the time they get to the lane closure, all traffic is merged and flowing at a uniform speed. </a:t>
            </a:r>
            <a:endParaRPr lang="en-US" sz="1600" dirty="0">
              <a:latin typeface="Arial" panose="020B0604020202020204" pitchFamily="34" charset="0"/>
            </a:endParaRPr>
          </a:p>
          <a:p>
            <a:pPr algn="just">
              <a:lnSpc>
                <a:spcPct val="115000"/>
              </a:lnSpc>
              <a:spcAft>
                <a:spcPts val="815"/>
              </a:spcAft>
              <a:buFont typeface="Wingdings" panose="05000000000000000000" pitchFamily="2" charset="2"/>
              <a:buChar char="§"/>
              <a:tabLst>
                <a:tab pos="465887" algn="l"/>
                <a:tab pos="582359" algn="l"/>
                <a:tab pos="3028264" algn="ctr"/>
              </a:tabLst>
            </a:pPr>
            <a:endParaRPr lang="en-US" sz="180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A3A5C71-1FD0-4EF5-BE4E-34AB8745F32C}" type="slidenum">
              <a:rPr lang="en-US" smtClean="0"/>
              <a:t>9</a:t>
            </a:fld>
            <a:endParaRPr lang="en-US" dirty="0"/>
          </a:p>
        </p:txBody>
      </p:sp>
    </p:spTree>
    <p:extLst>
      <p:ext uri="{BB962C8B-B14F-4D97-AF65-F5344CB8AC3E}">
        <p14:creationId xmlns:p14="http://schemas.microsoft.com/office/powerpoint/2010/main" val="87864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4E78-508C-FCA7-2CF3-9748C10E32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775711-7C60-5C20-F7D8-A6EE3B686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9843BE-ED18-937B-A376-1423237489B1}"/>
              </a:ext>
            </a:extLst>
          </p:cNvPr>
          <p:cNvSpPr>
            <a:spLocks noGrp="1"/>
          </p:cNvSpPr>
          <p:nvPr>
            <p:ph type="dt" sz="half" idx="10"/>
          </p:nvPr>
        </p:nvSpPr>
        <p:spPr/>
        <p:txBody>
          <a:bodyPr/>
          <a:lstStyle/>
          <a:p>
            <a:fld id="{1A842DF0-BFFC-41AA-92C2-963061730702}" type="datetimeFigureOut">
              <a:rPr lang="en-US" smtClean="0"/>
              <a:t>6/10/2024</a:t>
            </a:fld>
            <a:endParaRPr lang="en-US"/>
          </a:p>
        </p:txBody>
      </p:sp>
      <p:sp>
        <p:nvSpPr>
          <p:cNvPr id="5" name="Footer Placeholder 4">
            <a:extLst>
              <a:ext uri="{FF2B5EF4-FFF2-40B4-BE49-F238E27FC236}">
                <a16:creationId xmlns:a16="http://schemas.microsoft.com/office/drawing/2014/main" id="{6AC9FFB1-5A4C-53B8-ECBC-DC7C1A384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8D8B8-D96A-A0ED-9B08-EEE56CB63C91}"/>
              </a:ext>
            </a:extLst>
          </p:cNvPr>
          <p:cNvSpPr>
            <a:spLocks noGrp="1"/>
          </p:cNvSpPr>
          <p:nvPr>
            <p:ph type="sldNum" sz="quarter" idx="12"/>
          </p:nvPr>
        </p:nvSpPr>
        <p:spPr/>
        <p:txBody>
          <a:bodyPr/>
          <a:lstStyle/>
          <a:p>
            <a:fld id="{8301250C-3411-4DAA-A330-B8FCF0FECA0E}" type="slidenum">
              <a:rPr lang="en-US" smtClean="0"/>
              <a:t>‹#›</a:t>
            </a:fld>
            <a:endParaRPr lang="en-US"/>
          </a:p>
        </p:txBody>
      </p:sp>
    </p:spTree>
    <p:extLst>
      <p:ext uri="{BB962C8B-B14F-4D97-AF65-F5344CB8AC3E}">
        <p14:creationId xmlns:p14="http://schemas.microsoft.com/office/powerpoint/2010/main" val="346315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4C5E-8B78-1406-8CC3-B5740BD8B6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C2F006-4260-BD3F-F502-9EBB44621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32F4F-193B-29CA-587D-44CAA0086105}"/>
              </a:ext>
            </a:extLst>
          </p:cNvPr>
          <p:cNvSpPr>
            <a:spLocks noGrp="1"/>
          </p:cNvSpPr>
          <p:nvPr>
            <p:ph type="dt" sz="half" idx="10"/>
          </p:nvPr>
        </p:nvSpPr>
        <p:spPr/>
        <p:txBody>
          <a:bodyPr/>
          <a:lstStyle/>
          <a:p>
            <a:fld id="{1A842DF0-BFFC-41AA-92C2-963061730702}" type="datetimeFigureOut">
              <a:rPr lang="en-US" smtClean="0"/>
              <a:t>6/10/2024</a:t>
            </a:fld>
            <a:endParaRPr lang="en-US"/>
          </a:p>
        </p:txBody>
      </p:sp>
      <p:sp>
        <p:nvSpPr>
          <p:cNvPr id="5" name="Footer Placeholder 4">
            <a:extLst>
              <a:ext uri="{FF2B5EF4-FFF2-40B4-BE49-F238E27FC236}">
                <a16:creationId xmlns:a16="http://schemas.microsoft.com/office/drawing/2014/main" id="{F32F2A47-B639-454B-889F-94590C62F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ED4E3-1DF0-F7E3-EB8F-B855BF046C66}"/>
              </a:ext>
            </a:extLst>
          </p:cNvPr>
          <p:cNvSpPr>
            <a:spLocks noGrp="1"/>
          </p:cNvSpPr>
          <p:nvPr>
            <p:ph type="sldNum" sz="quarter" idx="12"/>
          </p:nvPr>
        </p:nvSpPr>
        <p:spPr/>
        <p:txBody>
          <a:bodyPr/>
          <a:lstStyle/>
          <a:p>
            <a:fld id="{8301250C-3411-4DAA-A330-B8FCF0FECA0E}" type="slidenum">
              <a:rPr lang="en-US" smtClean="0"/>
              <a:t>‹#›</a:t>
            </a:fld>
            <a:endParaRPr lang="en-US"/>
          </a:p>
        </p:txBody>
      </p:sp>
    </p:spTree>
    <p:extLst>
      <p:ext uri="{BB962C8B-B14F-4D97-AF65-F5344CB8AC3E}">
        <p14:creationId xmlns:p14="http://schemas.microsoft.com/office/powerpoint/2010/main" val="388816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7A28C6-8540-74E3-921B-C220846697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26CE45-F5DC-5328-320D-EEBA9FD3E7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EE9C4-419C-9DC5-F5AF-61D6FD533C1A}"/>
              </a:ext>
            </a:extLst>
          </p:cNvPr>
          <p:cNvSpPr>
            <a:spLocks noGrp="1"/>
          </p:cNvSpPr>
          <p:nvPr>
            <p:ph type="dt" sz="half" idx="10"/>
          </p:nvPr>
        </p:nvSpPr>
        <p:spPr/>
        <p:txBody>
          <a:bodyPr/>
          <a:lstStyle/>
          <a:p>
            <a:fld id="{1A842DF0-BFFC-41AA-92C2-963061730702}" type="datetimeFigureOut">
              <a:rPr lang="en-US" smtClean="0"/>
              <a:t>6/10/2024</a:t>
            </a:fld>
            <a:endParaRPr lang="en-US"/>
          </a:p>
        </p:txBody>
      </p:sp>
      <p:sp>
        <p:nvSpPr>
          <p:cNvPr id="5" name="Footer Placeholder 4">
            <a:extLst>
              <a:ext uri="{FF2B5EF4-FFF2-40B4-BE49-F238E27FC236}">
                <a16:creationId xmlns:a16="http://schemas.microsoft.com/office/drawing/2014/main" id="{B5287F86-86FB-E9C5-76CD-57BB96E82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EDAA5-5D75-E834-CD80-E21E190BB955}"/>
              </a:ext>
            </a:extLst>
          </p:cNvPr>
          <p:cNvSpPr>
            <a:spLocks noGrp="1"/>
          </p:cNvSpPr>
          <p:nvPr>
            <p:ph type="sldNum" sz="quarter" idx="12"/>
          </p:nvPr>
        </p:nvSpPr>
        <p:spPr/>
        <p:txBody>
          <a:bodyPr/>
          <a:lstStyle/>
          <a:p>
            <a:fld id="{8301250C-3411-4DAA-A330-B8FCF0FECA0E}" type="slidenum">
              <a:rPr lang="en-US" smtClean="0"/>
              <a:t>‹#›</a:t>
            </a:fld>
            <a:endParaRPr lang="en-US"/>
          </a:p>
        </p:txBody>
      </p:sp>
    </p:spTree>
    <p:extLst>
      <p:ext uri="{BB962C8B-B14F-4D97-AF65-F5344CB8AC3E}">
        <p14:creationId xmlns:p14="http://schemas.microsoft.com/office/powerpoint/2010/main" val="91974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474A-2712-C9E9-96E5-9FFA4BCD8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48B86-8487-6A61-A77D-86807A67A5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77166-DA50-CE2F-A53F-FACF1DBBC1AA}"/>
              </a:ext>
            </a:extLst>
          </p:cNvPr>
          <p:cNvSpPr>
            <a:spLocks noGrp="1"/>
          </p:cNvSpPr>
          <p:nvPr>
            <p:ph type="dt" sz="half" idx="10"/>
          </p:nvPr>
        </p:nvSpPr>
        <p:spPr/>
        <p:txBody>
          <a:bodyPr/>
          <a:lstStyle/>
          <a:p>
            <a:fld id="{1A842DF0-BFFC-41AA-92C2-963061730702}" type="datetimeFigureOut">
              <a:rPr lang="en-US" smtClean="0"/>
              <a:t>6/10/2024</a:t>
            </a:fld>
            <a:endParaRPr lang="en-US"/>
          </a:p>
        </p:txBody>
      </p:sp>
      <p:sp>
        <p:nvSpPr>
          <p:cNvPr id="5" name="Footer Placeholder 4">
            <a:extLst>
              <a:ext uri="{FF2B5EF4-FFF2-40B4-BE49-F238E27FC236}">
                <a16:creationId xmlns:a16="http://schemas.microsoft.com/office/drawing/2014/main" id="{01C4DA17-9F2C-0D27-F2E2-510C6B6C4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E2A59-278C-0A2B-33E2-0079A8A50395}"/>
              </a:ext>
            </a:extLst>
          </p:cNvPr>
          <p:cNvSpPr>
            <a:spLocks noGrp="1"/>
          </p:cNvSpPr>
          <p:nvPr>
            <p:ph type="sldNum" sz="quarter" idx="12"/>
          </p:nvPr>
        </p:nvSpPr>
        <p:spPr/>
        <p:txBody>
          <a:bodyPr/>
          <a:lstStyle/>
          <a:p>
            <a:fld id="{8301250C-3411-4DAA-A330-B8FCF0FECA0E}" type="slidenum">
              <a:rPr lang="en-US" smtClean="0"/>
              <a:t>‹#›</a:t>
            </a:fld>
            <a:endParaRPr lang="en-US"/>
          </a:p>
        </p:txBody>
      </p:sp>
    </p:spTree>
    <p:extLst>
      <p:ext uri="{BB962C8B-B14F-4D97-AF65-F5344CB8AC3E}">
        <p14:creationId xmlns:p14="http://schemas.microsoft.com/office/powerpoint/2010/main" val="401643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A10C-70EA-669E-F58B-6B1351A66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E4DCFF-A4C7-9C71-DF1A-780741FCF5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01BD8-7972-7F92-9EF7-41510A7BF6A5}"/>
              </a:ext>
            </a:extLst>
          </p:cNvPr>
          <p:cNvSpPr>
            <a:spLocks noGrp="1"/>
          </p:cNvSpPr>
          <p:nvPr>
            <p:ph type="dt" sz="half" idx="10"/>
          </p:nvPr>
        </p:nvSpPr>
        <p:spPr/>
        <p:txBody>
          <a:bodyPr/>
          <a:lstStyle/>
          <a:p>
            <a:fld id="{1A842DF0-BFFC-41AA-92C2-963061730702}" type="datetimeFigureOut">
              <a:rPr lang="en-US" smtClean="0"/>
              <a:t>6/10/2024</a:t>
            </a:fld>
            <a:endParaRPr lang="en-US"/>
          </a:p>
        </p:txBody>
      </p:sp>
      <p:sp>
        <p:nvSpPr>
          <p:cNvPr id="5" name="Footer Placeholder 4">
            <a:extLst>
              <a:ext uri="{FF2B5EF4-FFF2-40B4-BE49-F238E27FC236}">
                <a16:creationId xmlns:a16="http://schemas.microsoft.com/office/drawing/2014/main" id="{C111C9C7-F502-F6D6-2692-13A734BA4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BE100-412D-A252-C8E1-E5F84CA51223}"/>
              </a:ext>
            </a:extLst>
          </p:cNvPr>
          <p:cNvSpPr>
            <a:spLocks noGrp="1"/>
          </p:cNvSpPr>
          <p:nvPr>
            <p:ph type="sldNum" sz="quarter" idx="12"/>
          </p:nvPr>
        </p:nvSpPr>
        <p:spPr/>
        <p:txBody>
          <a:bodyPr/>
          <a:lstStyle/>
          <a:p>
            <a:fld id="{8301250C-3411-4DAA-A330-B8FCF0FECA0E}" type="slidenum">
              <a:rPr lang="en-US" smtClean="0"/>
              <a:t>‹#›</a:t>
            </a:fld>
            <a:endParaRPr lang="en-US"/>
          </a:p>
        </p:txBody>
      </p:sp>
    </p:spTree>
    <p:extLst>
      <p:ext uri="{BB962C8B-B14F-4D97-AF65-F5344CB8AC3E}">
        <p14:creationId xmlns:p14="http://schemas.microsoft.com/office/powerpoint/2010/main" val="404536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88E6-687D-D6D7-C737-029B1BB13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934518-A340-5D25-3C51-BAEDA8B86E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0C4B2F-141A-49B6-62C2-8A5F7C2F97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54F0AD-F8A8-6727-75EF-B0BC3EF4FE69}"/>
              </a:ext>
            </a:extLst>
          </p:cNvPr>
          <p:cNvSpPr>
            <a:spLocks noGrp="1"/>
          </p:cNvSpPr>
          <p:nvPr>
            <p:ph type="dt" sz="half" idx="10"/>
          </p:nvPr>
        </p:nvSpPr>
        <p:spPr/>
        <p:txBody>
          <a:bodyPr/>
          <a:lstStyle/>
          <a:p>
            <a:fld id="{1A842DF0-BFFC-41AA-92C2-963061730702}" type="datetimeFigureOut">
              <a:rPr lang="en-US" smtClean="0"/>
              <a:t>6/10/2024</a:t>
            </a:fld>
            <a:endParaRPr lang="en-US"/>
          </a:p>
        </p:txBody>
      </p:sp>
      <p:sp>
        <p:nvSpPr>
          <p:cNvPr id="6" name="Footer Placeholder 5">
            <a:extLst>
              <a:ext uri="{FF2B5EF4-FFF2-40B4-BE49-F238E27FC236}">
                <a16:creationId xmlns:a16="http://schemas.microsoft.com/office/drawing/2014/main" id="{299934B0-B531-6433-5282-B7B54CADB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97AC6-D2D6-09D7-E873-042C3E387533}"/>
              </a:ext>
            </a:extLst>
          </p:cNvPr>
          <p:cNvSpPr>
            <a:spLocks noGrp="1"/>
          </p:cNvSpPr>
          <p:nvPr>
            <p:ph type="sldNum" sz="quarter" idx="12"/>
          </p:nvPr>
        </p:nvSpPr>
        <p:spPr/>
        <p:txBody>
          <a:bodyPr/>
          <a:lstStyle/>
          <a:p>
            <a:fld id="{8301250C-3411-4DAA-A330-B8FCF0FECA0E}" type="slidenum">
              <a:rPr lang="en-US" smtClean="0"/>
              <a:t>‹#›</a:t>
            </a:fld>
            <a:endParaRPr lang="en-US"/>
          </a:p>
        </p:txBody>
      </p:sp>
    </p:spTree>
    <p:extLst>
      <p:ext uri="{BB962C8B-B14F-4D97-AF65-F5344CB8AC3E}">
        <p14:creationId xmlns:p14="http://schemas.microsoft.com/office/powerpoint/2010/main" val="390879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B395-F36A-0F9C-3C69-D1B0E98899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5802D7-72E4-D1B1-5130-2C0F83F48A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D1EA7E-C9C6-2E9F-B7D6-FE6B1E63A7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AF40D6-B649-D776-7ADB-F641B2E175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1BED9-DD42-602E-2F71-FBC01ADF77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D3E95A-C1BC-34D1-C4D4-E8F26220273B}"/>
              </a:ext>
            </a:extLst>
          </p:cNvPr>
          <p:cNvSpPr>
            <a:spLocks noGrp="1"/>
          </p:cNvSpPr>
          <p:nvPr>
            <p:ph type="dt" sz="half" idx="10"/>
          </p:nvPr>
        </p:nvSpPr>
        <p:spPr/>
        <p:txBody>
          <a:bodyPr/>
          <a:lstStyle/>
          <a:p>
            <a:fld id="{1A842DF0-BFFC-41AA-92C2-963061730702}" type="datetimeFigureOut">
              <a:rPr lang="en-US" smtClean="0"/>
              <a:t>6/10/2024</a:t>
            </a:fld>
            <a:endParaRPr lang="en-US"/>
          </a:p>
        </p:txBody>
      </p:sp>
      <p:sp>
        <p:nvSpPr>
          <p:cNvPr id="8" name="Footer Placeholder 7">
            <a:extLst>
              <a:ext uri="{FF2B5EF4-FFF2-40B4-BE49-F238E27FC236}">
                <a16:creationId xmlns:a16="http://schemas.microsoft.com/office/drawing/2014/main" id="{E3839BA9-6367-E396-3B2F-AEB5E8D1A1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5100A4-EE9C-1A86-BDD6-AE8EAF18B5F9}"/>
              </a:ext>
            </a:extLst>
          </p:cNvPr>
          <p:cNvSpPr>
            <a:spLocks noGrp="1"/>
          </p:cNvSpPr>
          <p:nvPr>
            <p:ph type="sldNum" sz="quarter" idx="12"/>
          </p:nvPr>
        </p:nvSpPr>
        <p:spPr/>
        <p:txBody>
          <a:bodyPr/>
          <a:lstStyle/>
          <a:p>
            <a:fld id="{8301250C-3411-4DAA-A330-B8FCF0FECA0E}" type="slidenum">
              <a:rPr lang="en-US" smtClean="0"/>
              <a:t>‹#›</a:t>
            </a:fld>
            <a:endParaRPr lang="en-US"/>
          </a:p>
        </p:txBody>
      </p:sp>
    </p:spTree>
    <p:extLst>
      <p:ext uri="{BB962C8B-B14F-4D97-AF65-F5344CB8AC3E}">
        <p14:creationId xmlns:p14="http://schemas.microsoft.com/office/powerpoint/2010/main" val="294726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CDBE2-3BC0-29BC-56DC-93FD77C2B4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309203-F46A-2FFB-1682-AB001D27FEF2}"/>
              </a:ext>
            </a:extLst>
          </p:cNvPr>
          <p:cNvSpPr>
            <a:spLocks noGrp="1"/>
          </p:cNvSpPr>
          <p:nvPr>
            <p:ph type="dt" sz="half" idx="10"/>
          </p:nvPr>
        </p:nvSpPr>
        <p:spPr/>
        <p:txBody>
          <a:bodyPr/>
          <a:lstStyle/>
          <a:p>
            <a:fld id="{1A842DF0-BFFC-41AA-92C2-963061730702}" type="datetimeFigureOut">
              <a:rPr lang="en-US" smtClean="0"/>
              <a:t>6/10/2024</a:t>
            </a:fld>
            <a:endParaRPr lang="en-US"/>
          </a:p>
        </p:txBody>
      </p:sp>
      <p:sp>
        <p:nvSpPr>
          <p:cNvPr id="4" name="Footer Placeholder 3">
            <a:extLst>
              <a:ext uri="{FF2B5EF4-FFF2-40B4-BE49-F238E27FC236}">
                <a16:creationId xmlns:a16="http://schemas.microsoft.com/office/drawing/2014/main" id="{EAEE5D8F-EFEC-5EC7-491E-9B030CDE45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EAFE8B-613D-FDCA-FD81-02898AA68C6A}"/>
              </a:ext>
            </a:extLst>
          </p:cNvPr>
          <p:cNvSpPr>
            <a:spLocks noGrp="1"/>
          </p:cNvSpPr>
          <p:nvPr>
            <p:ph type="sldNum" sz="quarter" idx="12"/>
          </p:nvPr>
        </p:nvSpPr>
        <p:spPr/>
        <p:txBody>
          <a:bodyPr/>
          <a:lstStyle/>
          <a:p>
            <a:fld id="{8301250C-3411-4DAA-A330-B8FCF0FECA0E}" type="slidenum">
              <a:rPr lang="en-US" smtClean="0"/>
              <a:t>‹#›</a:t>
            </a:fld>
            <a:endParaRPr lang="en-US"/>
          </a:p>
        </p:txBody>
      </p:sp>
    </p:spTree>
    <p:extLst>
      <p:ext uri="{BB962C8B-B14F-4D97-AF65-F5344CB8AC3E}">
        <p14:creationId xmlns:p14="http://schemas.microsoft.com/office/powerpoint/2010/main" val="3330265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1E0AEC-0640-15A5-0C8D-821F670FDE08}"/>
              </a:ext>
            </a:extLst>
          </p:cNvPr>
          <p:cNvSpPr>
            <a:spLocks noGrp="1"/>
          </p:cNvSpPr>
          <p:nvPr>
            <p:ph type="dt" sz="half" idx="10"/>
          </p:nvPr>
        </p:nvSpPr>
        <p:spPr/>
        <p:txBody>
          <a:bodyPr/>
          <a:lstStyle/>
          <a:p>
            <a:fld id="{1A842DF0-BFFC-41AA-92C2-963061730702}" type="datetimeFigureOut">
              <a:rPr lang="en-US" smtClean="0"/>
              <a:t>6/10/2024</a:t>
            </a:fld>
            <a:endParaRPr lang="en-US"/>
          </a:p>
        </p:txBody>
      </p:sp>
      <p:sp>
        <p:nvSpPr>
          <p:cNvPr id="3" name="Footer Placeholder 2">
            <a:extLst>
              <a:ext uri="{FF2B5EF4-FFF2-40B4-BE49-F238E27FC236}">
                <a16:creationId xmlns:a16="http://schemas.microsoft.com/office/drawing/2014/main" id="{98E8886F-09D2-E597-FC93-A2E17CA829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9A2498-C332-AA13-812D-81AA97C26A5E}"/>
              </a:ext>
            </a:extLst>
          </p:cNvPr>
          <p:cNvSpPr>
            <a:spLocks noGrp="1"/>
          </p:cNvSpPr>
          <p:nvPr>
            <p:ph type="sldNum" sz="quarter" idx="12"/>
          </p:nvPr>
        </p:nvSpPr>
        <p:spPr/>
        <p:txBody>
          <a:bodyPr/>
          <a:lstStyle/>
          <a:p>
            <a:fld id="{8301250C-3411-4DAA-A330-B8FCF0FECA0E}" type="slidenum">
              <a:rPr lang="en-US" smtClean="0"/>
              <a:t>‹#›</a:t>
            </a:fld>
            <a:endParaRPr lang="en-US"/>
          </a:p>
        </p:txBody>
      </p:sp>
    </p:spTree>
    <p:extLst>
      <p:ext uri="{BB962C8B-B14F-4D97-AF65-F5344CB8AC3E}">
        <p14:creationId xmlns:p14="http://schemas.microsoft.com/office/powerpoint/2010/main" val="106071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1793-F263-614D-7A88-25E1CE3DA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B58AE-656F-A544-4506-5DF85533A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5BEA24-D612-4CFB-1404-1FE4F0963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280F28-9265-2CA3-7A4C-B4DDAB5E1AEB}"/>
              </a:ext>
            </a:extLst>
          </p:cNvPr>
          <p:cNvSpPr>
            <a:spLocks noGrp="1"/>
          </p:cNvSpPr>
          <p:nvPr>
            <p:ph type="dt" sz="half" idx="10"/>
          </p:nvPr>
        </p:nvSpPr>
        <p:spPr/>
        <p:txBody>
          <a:bodyPr/>
          <a:lstStyle/>
          <a:p>
            <a:fld id="{1A842DF0-BFFC-41AA-92C2-963061730702}" type="datetimeFigureOut">
              <a:rPr lang="en-US" smtClean="0"/>
              <a:t>6/10/2024</a:t>
            </a:fld>
            <a:endParaRPr lang="en-US"/>
          </a:p>
        </p:txBody>
      </p:sp>
      <p:sp>
        <p:nvSpPr>
          <p:cNvPr id="6" name="Footer Placeholder 5">
            <a:extLst>
              <a:ext uri="{FF2B5EF4-FFF2-40B4-BE49-F238E27FC236}">
                <a16:creationId xmlns:a16="http://schemas.microsoft.com/office/drawing/2014/main" id="{4D9021DB-8175-6DCA-FC2C-AFA2C6FC7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9A796-B027-1C6A-D457-206DF343DC47}"/>
              </a:ext>
            </a:extLst>
          </p:cNvPr>
          <p:cNvSpPr>
            <a:spLocks noGrp="1"/>
          </p:cNvSpPr>
          <p:nvPr>
            <p:ph type="sldNum" sz="quarter" idx="12"/>
          </p:nvPr>
        </p:nvSpPr>
        <p:spPr/>
        <p:txBody>
          <a:bodyPr/>
          <a:lstStyle/>
          <a:p>
            <a:fld id="{8301250C-3411-4DAA-A330-B8FCF0FECA0E}" type="slidenum">
              <a:rPr lang="en-US" smtClean="0"/>
              <a:t>‹#›</a:t>
            </a:fld>
            <a:endParaRPr lang="en-US"/>
          </a:p>
        </p:txBody>
      </p:sp>
    </p:spTree>
    <p:extLst>
      <p:ext uri="{BB962C8B-B14F-4D97-AF65-F5344CB8AC3E}">
        <p14:creationId xmlns:p14="http://schemas.microsoft.com/office/powerpoint/2010/main" val="298627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98B0-4B1B-EF6D-E23A-03D125ED43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75A21A-73A5-A565-BA93-C882FD48E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935874-C258-7DEB-1C86-2F48DB578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0DEADF-5714-BDC2-7C16-C6BAF7DD6C02}"/>
              </a:ext>
            </a:extLst>
          </p:cNvPr>
          <p:cNvSpPr>
            <a:spLocks noGrp="1"/>
          </p:cNvSpPr>
          <p:nvPr>
            <p:ph type="dt" sz="half" idx="10"/>
          </p:nvPr>
        </p:nvSpPr>
        <p:spPr/>
        <p:txBody>
          <a:bodyPr/>
          <a:lstStyle/>
          <a:p>
            <a:fld id="{1A842DF0-BFFC-41AA-92C2-963061730702}" type="datetimeFigureOut">
              <a:rPr lang="en-US" smtClean="0"/>
              <a:t>6/10/2024</a:t>
            </a:fld>
            <a:endParaRPr lang="en-US"/>
          </a:p>
        </p:txBody>
      </p:sp>
      <p:sp>
        <p:nvSpPr>
          <p:cNvPr id="6" name="Footer Placeholder 5">
            <a:extLst>
              <a:ext uri="{FF2B5EF4-FFF2-40B4-BE49-F238E27FC236}">
                <a16:creationId xmlns:a16="http://schemas.microsoft.com/office/drawing/2014/main" id="{0033FC08-C0EB-FD2F-3AAF-F6831D3A16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2A11E-184D-3CDB-7ABC-9707DEAEA3D5}"/>
              </a:ext>
            </a:extLst>
          </p:cNvPr>
          <p:cNvSpPr>
            <a:spLocks noGrp="1"/>
          </p:cNvSpPr>
          <p:nvPr>
            <p:ph type="sldNum" sz="quarter" idx="12"/>
          </p:nvPr>
        </p:nvSpPr>
        <p:spPr/>
        <p:txBody>
          <a:bodyPr/>
          <a:lstStyle/>
          <a:p>
            <a:fld id="{8301250C-3411-4DAA-A330-B8FCF0FECA0E}" type="slidenum">
              <a:rPr lang="en-US" smtClean="0"/>
              <a:t>‹#›</a:t>
            </a:fld>
            <a:endParaRPr lang="en-US"/>
          </a:p>
        </p:txBody>
      </p:sp>
    </p:spTree>
    <p:extLst>
      <p:ext uri="{BB962C8B-B14F-4D97-AF65-F5344CB8AC3E}">
        <p14:creationId xmlns:p14="http://schemas.microsoft.com/office/powerpoint/2010/main" val="393000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96F078-062F-8E49-E444-64A016B66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9032B-FCCA-C182-4289-7A1BE7CFF4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F4A9F-C0D9-5DAD-70A9-5366258EC4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842DF0-BFFC-41AA-92C2-963061730702}" type="datetimeFigureOut">
              <a:rPr lang="en-US" smtClean="0"/>
              <a:t>6/10/2024</a:t>
            </a:fld>
            <a:endParaRPr lang="en-US"/>
          </a:p>
        </p:txBody>
      </p:sp>
      <p:sp>
        <p:nvSpPr>
          <p:cNvPr id="5" name="Footer Placeholder 4">
            <a:extLst>
              <a:ext uri="{FF2B5EF4-FFF2-40B4-BE49-F238E27FC236}">
                <a16:creationId xmlns:a16="http://schemas.microsoft.com/office/drawing/2014/main" id="{FB9D4289-097B-112E-CDF2-742ED1D8D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2DECEE-81BB-3DA6-FE44-C69618D5D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01250C-3411-4DAA-A330-B8FCF0FECA0E}" type="slidenum">
              <a:rPr lang="en-US" smtClean="0"/>
              <a:t>‹#›</a:t>
            </a:fld>
            <a:endParaRPr lang="en-US"/>
          </a:p>
        </p:txBody>
      </p:sp>
    </p:spTree>
    <p:extLst>
      <p:ext uri="{BB962C8B-B14F-4D97-AF65-F5344CB8AC3E}">
        <p14:creationId xmlns:p14="http://schemas.microsoft.com/office/powerpoint/2010/main" val="798284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ops.fhwa.dot.gov/publications/fhwahop14008/" TargetMode="Externa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8" Type="http://schemas.openxmlformats.org/officeDocument/2006/relationships/hyperlink" Target="https://fdotwww.blob.core.windows.net/sitefinity/docs/default-source/programmanagement/packagepreparation/handbooks/specshandbk-7-2020.pd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png"/><Relationship Id="rId4" Type="http://schemas.openxmlformats.org/officeDocument/2006/relationships/diagramLayout" Target="../diagrams/layout5.xml"/><Relationship Id="rId9" Type="http://schemas.openxmlformats.org/officeDocument/2006/relationships/hyperlink" Target="https://www.fdot.gov/programmanagement/packagepreparation/default.shtm" TargetMode="External"/></Relationships>
</file>

<file path=ppt/slides/_rels/slide3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Olivia.Townsend@dot.state.fl.us%20%0d"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mailto:James.McGinnis@dot.state.fl.us%20%0d" TargetMode="External"/><Relationship Id="rId5" Type="http://schemas.openxmlformats.org/officeDocument/2006/relationships/image" Target="../media/image36.sv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card with a circular design&#10;&#10;Description automatically generated">
            <a:extLst>
              <a:ext uri="{FF2B5EF4-FFF2-40B4-BE49-F238E27FC236}">
                <a16:creationId xmlns:a16="http://schemas.microsoft.com/office/drawing/2014/main" id="{6C036969-965B-4D6F-5931-72E4AEF53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itle 18">
            <a:extLst>
              <a:ext uri="{FF2B5EF4-FFF2-40B4-BE49-F238E27FC236}">
                <a16:creationId xmlns:a16="http://schemas.microsoft.com/office/drawing/2014/main" id="{2B284A70-65EF-9907-3A0E-7B1DFFCC931D}"/>
              </a:ext>
            </a:extLst>
          </p:cNvPr>
          <p:cNvSpPr>
            <a:spLocks noGrp="1"/>
          </p:cNvSpPr>
          <p:nvPr>
            <p:ph type="title"/>
          </p:nvPr>
        </p:nvSpPr>
        <p:spPr>
          <a:xfrm>
            <a:off x="4690753" y="2578233"/>
            <a:ext cx="6998525" cy="542223"/>
          </a:xfrm>
        </p:spPr>
        <p:txBody>
          <a:bodyPr>
            <a:normAutofit fontScale="90000"/>
          </a:bodyPr>
          <a:lstStyle/>
          <a:p>
            <a:r>
              <a:rPr lang="en-US" sz="2800" dirty="0">
                <a:latin typeface="Arial" panose="020B0604020202020204" pitchFamily="34" charset="0"/>
                <a:cs typeface="Arial" panose="020B0604020202020204" pitchFamily="34" charset="0"/>
              </a:rPr>
              <a:t>Smart Work Zone Design</a:t>
            </a:r>
            <a:br>
              <a:rPr lang="en-US" sz="3500" dirty="0">
                <a:latin typeface="Arial" panose="020B0604020202020204" pitchFamily="34" charset="0"/>
                <a:cs typeface="Arial" panose="020B0604020202020204" pitchFamily="34" charset="0"/>
              </a:rPr>
            </a:br>
            <a:endParaRPr lang="en-US" sz="35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9184CBD-2DCF-77D6-5F86-112F022D10E8}"/>
              </a:ext>
            </a:extLst>
          </p:cNvPr>
          <p:cNvSpPr txBox="1"/>
          <p:nvPr/>
        </p:nvSpPr>
        <p:spPr>
          <a:xfrm>
            <a:off x="4690753" y="4486701"/>
            <a:ext cx="5991102" cy="338554"/>
          </a:xfrm>
          <a:prstGeom prst="rect">
            <a:avLst/>
          </a:prstGeom>
          <a:noFill/>
        </p:spPr>
        <p:txBody>
          <a:bodyPr wrap="square" rtlCol="0">
            <a:spAutoFit/>
          </a:bodyPr>
          <a:lstStyle/>
          <a:p>
            <a:r>
              <a:rPr lang="en-US" sz="1600" dirty="0"/>
              <a:t>State Roadway Design Office</a:t>
            </a:r>
          </a:p>
        </p:txBody>
      </p:sp>
      <p:sp>
        <p:nvSpPr>
          <p:cNvPr id="27" name="TextBox 26">
            <a:extLst>
              <a:ext uri="{FF2B5EF4-FFF2-40B4-BE49-F238E27FC236}">
                <a16:creationId xmlns:a16="http://schemas.microsoft.com/office/drawing/2014/main" id="{971455F3-ED44-DAB6-9A92-98190560C357}"/>
              </a:ext>
            </a:extLst>
          </p:cNvPr>
          <p:cNvSpPr txBox="1"/>
          <p:nvPr/>
        </p:nvSpPr>
        <p:spPr>
          <a:xfrm>
            <a:off x="4690753" y="4069156"/>
            <a:ext cx="5991102" cy="461665"/>
          </a:xfrm>
          <a:prstGeom prst="rect">
            <a:avLst/>
          </a:prstGeom>
          <a:noFill/>
        </p:spPr>
        <p:txBody>
          <a:bodyPr wrap="square" rtlCol="0">
            <a:spAutoFit/>
          </a:bodyPr>
          <a:lstStyle/>
          <a:p>
            <a:r>
              <a:rPr lang="en-US" sz="2400" dirty="0"/>
              <a:t>James McGinnis, P.E.</a:t>
            </a:r>
          </a:p>
        </p:txBody>
      </p:sp>
      <p:sp>
        <p:nvSpPr>
          <p:cNvPr id="2" name="TextBox 1">
            <a:extLst>
              <a:ext uri="{FF2B5EF4-FFF2-40B4-BE49-F238E27FC236}">
                <a16:creationId xmlns:a16="http://schemas.microsoft.com/office/drawing/2014/main" id="{E44056E4-125A-61A3-EA3E-0ED6E65B7848}"/>
              </a:ext>
            </a:extLst>
          </p:cNvPr>
          <p:cNvSpPr txBox="1"/>
          <p:nvPr/>
        </p:nvSpPr>
        <p:spPr>
          <a:xfrm>
            <a:off x="4690753" y="4858220"/>
            <a:ext cx="5991102" cy="461665"/>
          </a:xfrm>
          <a:prstGeom prst="rect">
            <a:avLst/>
          </a:prstGeom>
          <a:noFill/>
        </p:spPr>
        <p:txBody>
          <a:bodyPr wrap="square" rtlCol="0">
            <a:spAutoFit/>
          </a:bodyPr>
          <a:lstStyle/>
          <a:p>
            <a:r>
              <a:rPr lang="en-US" sz="2400" dirty="0"/>
              <a:t>W.D. Baldwin, P.E.</a:t>
            </a:r>
          </a:p>
        </p:txBody>
      </p:sp>
      <p:sp>
        <p:nvSpPr>
          <p:cNvPr id="5" name="TextBox 4">
            <a:extLst>
              <a:ext uri="{FF2B5EF4-FFF2-40B4-BE49-F238E27FC236}">
                <a16:creationId xmlns:a16="http://schemas.microsoft.com/office/drawing/2014/main" id="{2B0EFA94-901E-3B60-45DD-20A620DA2C30}"/>
              </a:ext>
            </a:extLst>
          </p:cNvPr>
          <p:cNvSpPr txBox="1"/>
          <p:nvPr/>
        </p:nvSpPr>
        <p:spPr>
          <a:xfrm>
            <a:off x="4690753" y="5299635"/>
            <a:ext cx="5991102" cy="338554"/>
          </a:xfrm>
          <a:prstGeom prst="rect">
            <a:avLst/>
          </a:prstGeom>
          <a:noFill/>
        </p:spPr>
        <p:txBody>
          <a:bodyPr wrap="square" rtlCol="0">
            <a:spAutoFit/>
          </a:bodyPr>
          <a:lstStyle/>
          <a:p>
            <a:r>
              <a:rPr lang="en-US" sz="1600" dirty="0"/>
              <a:t>State Traffic Engineering &amp; Operations Office</a:t>
            </a:r>
          </a:p>
        </p:txBody>
      </p:sp>
    </p:spTree>
    <p:extLst>
      <p:ext uri="{BB962C8B-B14F-4D97-AF65-F5344CB8AC3E}">
        <p14:creationId xmlns:p14="http://schemas.microsoft.com/office/powerpoint/2010/main" val="214228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42E2757-F4AB-4181-BA52-99AC5F6E0CEC}"/>
              </a:ext>
            </a:extLst>
          </p:cNvPr>
          <p:cNvPicPr>
            <a:picLocks noChangeAspect="1"/>
          </p:cNvPicPr>
          <p:nvPr/>
        </p:nvPicPr>
        <p:blipFill>
          <a:blip r:embed="rId3"/>
          <a:stretch>
            <a:fillRect/>
          </a:stretch>
        </p:blipFill>
        <p:spPr>
          <a:xfrm>
            <a:off x="253568" y="2545441"/>
            <a:ext cx="4076030" cy="4221603"/>
          </a:xfrm>
          <a:prstGeom prst="rect">
            <a:avLst/>
          </a:prstGeom>
        </p:spPr>
      </p:pic>
      <p:sp>
        <p:nvSpPr>
          <p:cNvPr id="2" name="Title 1">
            <a:extLst>
              <a:ext uri="{FF2B5EF4-FFF2-40B4-BE49-F238E27FC236}">
                <a16:creationId xmlns:a16="http://schemas.microsoft.com/office/drawing/2014/main" id="{D53E6970-BACA-404C-800C-4BE40B8B0635}"/>
              </a:ext>
            </a:extLst>
          </p:cNvPr>
          <p:cNvSpPr>
            <a:spLocks noGrp="1"/>
          </p:cNvSpPr>
          <p:nvPr>
            <p:ph type="title"/>
          </p:nvPr>
        </p:nvSpPr>
        <p:spPr>
          <a:xfrm>
            <a:off x="582699" y="212037"/>
            <a:ext cx="3517567" cy="2093975"/>
          </a:xfrm>
        </p:spPr>
        <p:txBody>
          <a:bodyPr>
            <a:normAutofit/>
          </a:bodyPr>
          <a:lstStyle/>
          <a:p>
            <a:pPr algn="ctr"/>
            <a:r>
              <a:rPr lang="en-US" sz="4000" dirty="0">
                <a:latin typeface="Aptos Black" panose="020F0502020204030204" pitchFamily="34" charset="0"/>
                <a:ea typeface="+mn-ea"/>
                <a:cs typeface="+mn-cs"/>
              </a:rPr>
              <a:t>Dynamic Lane Merge (DLM)</a:t>
            </a:r>
          </a:p>
        </p:txBody>
      </p:sp>
      <p:sp>
        <p:nvSpPr>
          <p:cNvPr id="4" name="Content Placeholder 3">
            <a:extLst>
              <a:ext uri="{FF2B5EF4-FFF2-40B4-BE49-F238E27FC236}">
                <a16:creationId xmlns:a16="http://schemas.microsoft.com/office/drawing/2014/main" id="{ABAF325B-8A1C-4073-A236-19362A6EE311}"/>
              </a:ext>
            </a:extLst>
          </p:cNvPr>
          <p:cNvSpPr>
            <a:spLocks noGrp="1"/>
          </p:cNvSpPr>
          <p:nvPr>
            <p:ph idx="1"/>
          </p:nvPr>
        </p:nvSpPr>
        <p:spPr>
          <a:xfrm>
            <a:off x="4922233" y="129538"/>
            <a:ext cx="6929322" cy="697596"/>
          </a:xfrm>
        </p:spPr>
        <p:txBody>
          <a:bodyPr>
            <a:noAutofit/>
          </a:bodyPr>
          <a:lstStyle/>
          <a:p>
            <a:pPr marL="0" indent="0" algn="ctr">
              <a:lnSpc>
                <a:spcPct val="115000"/>
              </a:lnSpc>
              <a:spcBef>
                <a:spcPts val="0"/>
              </a:spcBef>
              <a:spcAft>
                <a:spcPts val="800"/>
              </a:spcAft>
              <a:buNone/>
              <a:tabLst>
                <a:tab pos="457200" algn="l"/>
                <a:tab pos="571500" algn="l"/>
                <a:tab pos="2971800" algn="ctr"/>
              </a:tabLst>
            </a:pPr>
            <a:r>
              <a:rPr lang="en-US" sz="4000" dirty="0">
                <a:latin typeface="Aptos" panose="020B0004020202020204" pitchFamily="34" charset="0"/>
              </a:rPr>
              <a:t>PCMS for DLM </a:t>
            </a:r>
          </a:p>
          <a:p>
            <a:pPr marL="0" indent="0" algn="ctr">
              <a:lnSpc>
                <a:spcPct val="115000"/>
              </a:lnSpc>
              <a:spcBef>
                <a:spcPts val="0"/>
              </a:spcBef>
              <a:spcAft>
                <a:spcPts val="800"/>
              </a:spcAft>
              <a:buNone/>
              <a:tabLst>
                <a:tab pos="457200" algn="l"/>
                <a:tab pos="571500" algn="l"/>
                <a:tab pos="2971800" algn="ctr"/>
              </a:tabLst>
            </a:pPr>
            <a:r>
              <a:rPr lang="en-US" sz="4000" dirty="0">
                <a:latin typeface="Aptos" panose="020B0004020202020204" pitchFamily="34" charset="0"/>
              </a:rPr>
              <a:t>Late Merge Scenario</a:t>
            </a:r>
          </a:p>
        </p:txBody>
      </p:sp>
      <p:sp>
        <p:nvSpPr>
          <p:cNvPr id="10" name="Rectangle 9">
            <a:extLst>
              <a:ext uri="{FF2B5EF4-FFF2-40B4-BE49-F238E27FC236}">
                <a16:creationId xmlns:a16="http://schemas.microsoft.com/office/drawing/2014/main" id="{32BFFAB0-E84C-4A15-A408-BE673C149938}"/>
              </a:ext>
            </a:extLst>
          </p:cNvPr>
          <p:cNvSpPr/>
          <p:nvPr/>
        </p:nvSpPr>
        <p:spPr>
          <a:xfrm>
            <a:off x="2516462" y="6258111"/>
            <a:ext cx="1060174" cy="351413"/>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A9AC9E80-CE3A-41CD-BA2D-67C32C864084}"/>
              </a:ext>
            </a:extLst>
          </p:cNvPr>
          <p:cNvSpPr/>
          <p:nvPr/>
        </p:nvSpPr>
        <p:spPr>
          <a:xfrm rot="15215659">
            <a:off x="3815284" y="2456309"/>
            <a:ext cx="4102769" cy="4399867"/>
          </a:xfrm>
          <a:prstGeom prst="triangle">
            <a:avLst>
              <a:gd name="adj" fmla="val 28891"/>
            </a:avLst>
          </a:prstGeom>
          <a:gradFill flip="none" rotWithShape="1">
            <a:gsLst>
              <a:gs pos="0">
                <a:schemeClr val="accent1">
                  <a:tint val="66000"/>
                  <a:satMod val="160000"/>
                  <a:alpha val="25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0EE7EC-269D-475B-81B0-6395B45D1D95}"/>
              </a:ext>
            </a:extLst>
          </p:cNvPr>
          <p:cNvSpPr/>
          <p:nvPr/>
        </p:nvSpPr>
        <p:spPr>
          <a:xfrm>
            <a:off x="3551584" y="4991781"/>
            <a:ext cx="674704" cy="684297"/>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0EFFEA0-0631-43D1-9EF6-FAA3261E870F}"/>
              </a:ext>
            </a:extLst>
          </p:cNvPr>
          <p:cNvSpPr/>
          <p:nvPr/>
        </p:nvSpPr>
        <p:spPr>
          <a:xfrm>
            <a:off x="3007910" y="5728758"/>
            <a:ext cx="1060174" cy="351413"/>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2E22EDD-7AA0-4719-A4D0-9E53D6019B0C}"/>
              </a:ext>
            </a:extLst>
          </p:cNvPr>
          <p:cNvPicPr>
            <a:picLocks noChangeAspect="1"/>
          </p:cNvPicPr>
          <p:nvPr/>
        </p:nvPicPr>
        <p:blipFill>
          <a:blip r:embed="rId4"/>
          <a:stretch>
            <a:fillRect/>
          </a:stretch>
        </p:blipFill>
        <p:spPr>
          <a:xfrm>
            <a:off x="5148845" y="4886710"/>
            <a:ext cx="4867954" cy="1552792"/>
          </a:xfrm>
          <a:prstGeom prst="rect">
            <a:avLst/>
          </a:prstGeom>
        </p:spPr>
      </p:pic>
      <p:pic>
        <p:nvPicPr>
          <p:cNvPr id="6" name="Picture 5">
            <a:extLst>
              <a:ext uri="{FF2B5EF4-FFF2-40B4-BE49-F238E27FC236}">
                <a16:creationId xmlns:a16="http://schemas.microsoft.com/office/drawing/2014/main" id="{61352CD3-0DF7-4B40-9428-AA66CE8D5FE3}"/>
              </a:ext>
            </a:extLst>
          </p:cNvPr>
          <p:cNvPicPr>
            <a:picLocks noChangeAspect="1"/>
          </p:cNvPicPr>
          <p:nvPr/>
        </p:nvPicPr>
        <p:blipFill>
          <a:blip r:embed="rId5"/>
          <a:stretch>
            <a:fillRect/>
          </a:stretch>
        </p:blipFill>
        <p:spPr>
          <a:xfrm>
            <a:off x="6096000" y="3397003"/>
            <a:ext cx="4887007" cy="1524213"/>
          </a:xfrm>
          <a:prstGeom prst="rect">
            <a:avLst/>
          </a:prstGeom>
        </p:spPr>
      </p:pic>
      <p:pic>
        <p:nvPicPr>
          <p:cNvPr id="5" name="Picture 4">
            <a:extLst>
              <a:ext uri="{FF2B5EF4-FFF2-40B4-BE49-F238E27FC236}">
                <a16:creationId xmlns:a16="http://schemas.microsoft.com/office/drawing/2014/main" id="{2031225D-0301-D7F1-6C97-A546B3BD0483}"/>
              </a:ext>
            </a:extLst>
          </p:cNvPr>
          <p:cNvPicPr>
            <a:picLocks noChangeAspect="1"/>
          </p:cNvPicPr>
          <p:nvPr/>
        </p:nvPicPr>
        <p:blipFill>
          <a:blip r:embed="rId6"/>
          <a:stretch>
            <a:fillRect/>
          </a:stretch>
        </p:blipFill>
        <p:spPr>
          <a:xfrm>
            <a:off x="10084441" y="6068959"/>
            <a:ext cx="1961933" cy="413238"/>
          </a:xfrm>
          <a:prstGeom prst="rect">
            <a:avLst/>
          </a:prstGeom>
        </p:spPr>
      </p:pic>
      <p:grpSp>
        <p:nvGrpSpPr>
          <p:cNvPr id="23" name="Group 22">
            <a:extLst>
              <a:ext uri="{FF2B5EF4-FFF2-40B4-BE49-F238E27FC236}">
                <a16:creationId xmlns:a16="http://schemas.microsoft.com/office/drawing/2014/main" id="{77FDC2D7-38ED-07FF-A213-E1EC4ADEECFE}"/>
              </a:ext>
            </a:extLst>
          </p:cNvPr>
          <p:cNvGrpSpPr/>
          <p:nvPr/>
        </p:nvGrpSpPr>
        <p:grpSpPr>
          <a:xfrm>
            <a:off x="6958845" y="1904787"/>
            <a:ext cx="4801270" cy="1524213"/>
            <a:chOff x="6958845" y="1904787"/>
            <a:chExt cx="4801270" cy="1524213"/>
          </a:xfrm>
        </p:grpSpPr>
        <p:grpSp>
          <p:nvGrpSpPr>
            <p:cNvPr id="7" name="Group 6">
              <a:extLst>
                <a:ext uri="{FF2B5EF4-FFF2-40B4-BE49-F238E27FC236}">
                  <a16:creationId xmlns:a16="http://schemas.microsoft.com/office/drawing/2014/main" id="{33D1ADF4-EF41-4442-8C7D-7231C4F77316}"/>
                </a:ext>
              </a:extLst>
            </p:cNvPr>
            <p:cNvGrpSpPr/>
            <p:nvPr/>
          </p:nvGrpSpPr>
          <p:grpSpPr>
            <a:xfrm>
              <a:off x="6958845" y="1904787"/>
              <a:ext cx="4801270" cy="1524213"/>
              <a:chOff x="6958845" y="1749780"/>
              <a:chExt cx="4801270" cy="1524213"/>
            </a:xfrm>
          </p:grpSpPr>
          <p:pic>
            <p:nvPicPr>
              <p:cNvPr id="9" name="Picture 8">
                <a:extLst>
                  <a:ext uri="{FF2B5EF4-FFF2-40B4-BE49-F238E27FC236}">
                    <a16:creationId xmlns:a16="http://schemas.microsoft.com/office/drawing/2014/main" id="{EAEAC6F3-951A-44F3-9241-40F2EB8DDF1F}"/>
                  </a:ext>
                </a:extLst>
              </p:cNvPr>
              <p:cNvPicPr>
                <a:picLocks noChangeAspect="1"/>
              </p:cNvPicPr>
              <p:nvPr/>
            </p:nvPicPr>
            <p:blipFill rotWithShape="1">
              <a:blip r:embed="rId7"/>
              <a:srcRect t="50955"/>
              <a:stretch/>
            </p:blipFill>
            <p:spPr>
              <a:xfrm>
                <a:off x="9359480" y="1784286"/>
                <a:ext cx="2400635" cy="1467054"/>
              </a:xfrm>
              <a:prstGeom prst="rect">
                <a:avLst/>
              </a:prstGeom>
            </p:spPr>
          </p:pic>
          <p:pic>
            <p:nvPicPr>
              <p:cNvPr id="13" name="Picture 12">
                <a:extLst>
                  <a:ext uri="{FF2B5EF4-FFF2-40B4-BE49-F238E27FC236}">
                    <a16:creationId xmlns:a16="http://schemas.microsoft.com/office/drawing/2014/main" id="{7E0972D4-3CF5-4321-8D3D-8E4C6ABE118E}"/>
                  </a:ext>
                </a:extLst>
              </p:cNvPr>
              <p:cNvPicPr>
                <a:picLocks noChangeAspect="1"/>
              </p:cNvPicPr>
              <p:nvPr/>
            </p:nvPicPr>
            <p:blipFill rotWithShape="1">
              <a:blip r:embed="rId7"/>
              <a:srcRect b="49045"/>
              <a:stretch/>
            </p:blipFill>
            <p:spPr>
              <a:xfrm>
                <a:off x="6958845" y="1749780"/>
                <a:ext cx="2400635" cy="1524213"/>
              </a:xfrm>
              <a:prstGeom prst="rect">
                <a:avLst/>
              </a:prstGeom>
            </p:spPr>
          </p:pic>
        </p:grpSp>
        <p:pic>
          <p:nvPicPr>
            <p:cNvPr id="16" name="Picture 15">
              <a:extLst>
                <a:ext uri="{FF2B5EF4-FFF2-40B4-BE49-F238E27FC236}">
                  <a16:creationId xmlns:a16="http://schemas.microsoft.com/office/drawing/2014/main" id="{8E6AB233-EF18-DA19-B8E9-B42E64719228}"/>
                </a:ext>
              </a:extLst>
            </p:cNvPr>
            <p:cNvPicPr>
              <a:picLocks noChangeAspect="1"/>
            </p:cNvPicPr>
            <p:nvPr/>
          </p:nvPicPr>
          <p:blipFill>
            <a:blip r:embed="rId8"/>
            <a:stretch>
              <a:fillRect/>
            </a:stretch>
          </p:blipFill>
          <p:spPr>
            <a:xfrm>
              <a:off x="9084365" y="2454741"/>
              <a:ext cx="577186" cy="526998"/>
            </a:xfrm>
            <a:prstGeom prst="rect">
              <a:avLst/>
            </a:prstGeom>
          </p:spPr>
        </p:pic>
        <p:pic>
          <p:nvPicPr>
            <p:cNvPr id="18" name="Picture 17">
              <a:extLst>
                <a:ext uri="{FF2B5EF4-FFF2-40B4-BE49-F238E27FC236}">
                  <a16:creationId xmlns:a16="http://schemas.microsoft.com/office/drawing/2014/main" id="{C5C71BAB-3AFA-F30E-B32F-5413BB282755}"/>
                </a:ext>
              </a:extLst>
            </p:cNvPr>
            <p:cNvPicPr>
              <a:picLocks noChangeAspect="1"/>
            </p:cNvPicPr>
            <p:nvPr/>
          </p:nvPicPr>
          <p:blipFill>
            <a:blip r:embed="rId9"/>
            <a:stretch>
              <a:fillRect/>
            </a:stretch>
          </p:blipFill>
          <p:spPr>
            <a:xfrm>
              <a:off x="7924194" y="3161262"/>
              <a:ext cx="438211" cy="238158"/>
            </a:xfrm>
            <a:prstGeom prst="rect">
              <a:avLst/>
            </a:prstGeom>
          </p:spPr>
        </p:pic>
        <p:pic>
          <p:nvPicPr>
            <p:cNvPr id="22" name="Picture 21">
              <a:extLst>
                <a:ext uri="{FF2B5EF4-FFF2-40B4-BE49-F238E27FC236}">
                  <a16:creationId xmlns:a16="http://schemas.microsoft.com/office/drawing/2014/main" id="{69DF463F-1CF2-678E-81E7-24161CCBE6D3}"/>
                </a:ext>
              </a:extLst>
            </p:cNvPr>
            <p:cNvPicPr>
              <a:picLocks noChangeAspect="1"/>
            </p:cNvPicPr>
            <p:nvPr/>
          </p:nvPicPr>
          <p:blipFill>
            <a:blip r:embed="rId10"/>
            <a:stretch>
              <a:fillRect/>
            </a:stretch>
          </p:blipFill>
          <p:spPr>
            <a:xfrm>
              <a:off x="10310127" y="1941602"/>
              <a:ext cx="560378" cy="307658"/>
            </a:xfrm>
            <a:prstGeom prst="rect">
              <a:avLst/>
            </a:prstGeom>
          </p:spPr>
        </p:pic>
      </p:grpSp>
    </p:spTree>
    <p:extLst>
      <p:ext uri="{BB962C8B-B14F-4D97-AF65-F5344CB8AC3E}">
        <p14:creationId xmlns:p14="http://schemas.microsoft.com/office/powerpoint/2010/main" val="3700604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6970-BACA-404C-800C-4BE40B8B0635}"/>
              </a:ext>
            </a:extLst>
          </p:cNvPr>
          <p:cNvSpPr>
            <a:spLocks noGrp="1"/>
          </p:cNvSpPr>
          <p:nvPr>
            <p:ph type="title"/>
          </p:nvPr>
        </p:nvSpPr>
        <p:spPr>
          <a:xfrm>
            <a:off x="569746" y="297645"/>
            <a:ext cx="3750794" cy="2093975"/>
          </a:xfrm>
        </p:spPr>
        <p:txBody>
          <a:bodyPr>
            <a:noAutofit/>
          </a:bodyPr>
          <a:lstStyle/>
          <a:p>
            <a:pPr algn="ctr"/>
            <a:r>
              <a:rPr lang="en-US" sz="4000" dirty="0">
                <a:latin typeface="Aptos Black" panose="020F0502020204030204" pitchFamily="34" charset="0"/>
                <a:ea typeface="+mn-ea"/>
                <a:cs typeface="+mn-cs"/>
              </a:rPr>
              <a:t>Dynamic Speed Harmonization (DSH)</a:t>
            </a:r>
          </a:p>
        </p:txBody>
      </p:sp>
      <p:pic>
        <p:nvPicPr>
          <p:cNvPr id="5" name="Picture 4" descr="A picture containing map&#10;&#10;Description automatically generated">
            <a:extLst>
              <a:ext uri="{FF2B5EF4-FFF2-40B4-BE49-F238E27FC236}">
                <a16:creationId xmlns:a16="http://schemas.microsoft.com/office/drawing/2014/main" id="{186D1AD9-03F5-46DE-9D74-2C7C40808885}"/>
              </a:ext>
            </a:extLst>
          </p:cNvPr>
          <p:cNvPicPr/>
          <p:nvPr/>
        </p:nvPicPr>
        <p:blipFill rotWithShape="1">
          <a:blip r:embed="rId3" cstate="print">
            <a:extLst>
              <a:ext uri="{28A0092B-C50C-407E-A947-70E740481C1C}">
                <a14:useLocalDpi xmlns:a14="http://schemas.microsoft.com/office/drawing/2010/main" val="0"/>
              </a:ext>
            </a:extLst>
          </a:blip>
          <a:srcRect t="19691"/>
          <a:stretch/>
        </p:blipFill>
        <p:spPr bwMode="auto">
          <a:xfrm>
            <a:off x="259307" y="2510714"/>
            <a:ext cx="4162567" cy="4217631"/>
          </a:xfrm>
          <a:prstGeom prst="rect">
            <a:avLst/>
          </a:prstGeom>
          <a:ln>
            <a:solidFill>
              <a:schemeClr val="tx1"/>
            </a:solidFill>
          </a:ln>
          <a:extLst>
            <a:ext uri="{53640926-AAD7-44D8-BBD7-CCE9431645EC}">
              <a14:shadowObscured xmlns:a14="http://schemas.microsoft.com/office/drawing/2010/main"/>
            </a:ext>
          </a:extLst>
        </p:spPr>
      </p:pic>
      <p:sp>
        <p:nvSpPr>
          <p:cNvPr id="4" name="Content Placeholder 3">
            <a:extLst>
              <a:ext uri="{FF2B5EF4-FFF2-40B4-BE49-F238E27FC236}">
                <a16:creationId xmlns:a16="http://schemas.microsoft.com/office/drawing/2014/main" id="{ABAF325B-8A1C-4073-A236-19362A6EE311}"/>
              </a:ext>
            </a:extLst>
          </p:cNvPr>
          <p:cNvSpPr>
            <a:spLocks noGrp="1"/>
          </p:cNvSpPr>
          <p:nvPr>
            <p:ph idx="1"/>
          </p:nvPr>
        </p:nvSpPr>
        <p:spPr>
          <a:xfrm>
            <a:off x="4883365" y="96084"/>
            <a:ext cx="6516820" cy="6430700"/>
          </a:xfrm>
        </p:spPr>
        <p:txBody>
          <a:bodyPr>
            <a:noAutofit/>
          </a:bodyPr>
          <a:lstStyle/>
          <a:p>
            <a:pPr>
              <a:lnSpc>
                <a:spcPct val="100000"/>
              </a:lnSpc>
              <a:spcBef>
                <a:spcPts val="0"/>
              </a:spcBef>
              <a:spcAft>
                <a:spcPts val="800"/>
              </a:spcAft>
              <a:buFont typeface="Wingdings" panose="05000000000000000000" pitchFamily="2" charset="2"/>
              <a:buChar char="§"/>
              <a:tabLst>
                <a:tab pos="285750" algn="l"/>
                <a:tab pos="2971800" algn="ctr"/>
              </a:tabLst>
            </a:pPr>
            <a:r>
              <a:rPr lang="en-US" sz="2000" b="1" i="1" dirty="0">
                <a:latin typeface="Aptos" panose="020B0004020202020204" pitchFamily="34" charset="0"/>
              </a:rPr>
              <a:t>Goals</a:t>
            </a:r>
          </a:p>
          <a:p>
            <a:pPr lvl="1">
              <a:lnSpc>
                <a:spcPct val="100000"/>
              </a:lnSpc>
              <a:spcBef>
                <a:spcPts val="0"/>
              </a:spcBef>
              <a:spcAft>
                <a:spcPts val="800"/>
              </a:spcAft>
              <a:buFont typeface="Wingdings" panose="05000000000000000000" pitchFamily="2" charset="2"/>
              <a:buChar char="§"/>
              <a:tabLst>
                <a:tab pos="285750" algn="l"/>
                <a:tab pos="2971800" algn="ctr"/>
              </a:tabLst>
            </a:pPr>
            <a:r>
              <a:rPr lang="en-US" sz="1800" dirty="0">
                <a:latin typeface="Aptos" panose="020B0004020202020204" pitchFamily="34" charset="0"/>
                <a:ea typeface="Calibri" panose="020F0502020204030204" pitchFamily="34" charset="0"/>
              </a:rPr>
              <a:t>Uniform speeds approaching and the through work zones</a:t>
            </a:r>
          </a:p>
          <a:p>
            <a:pPr>
              <a:lnSpc>
                <a:spcPct val="100000"/>
              </a:lnSpc>
              <a:spcBef>
                <a:spcPts val="0"/>
              </a:spcBef>
              <a:spcAft>
                <a:spcPts val="800"/>
              </a:spcAft>
              <a:buFont typeface="Wingdings" panose="05000000000000000000" pitchFamily="2" charset="2"/>
              <a:buChar char="§"/>
              <a:tabLst>
                <a:tab pos="285750" algn="l"/>
                <a:tab pos="2971800" algn="ctr"/>
              </a:tabLst>
            </a:pPr>
            <a:r>
              <a:rPr lang="en-US" sz="2000" b="1" i="1" dirty="0">
                <a:latin typeface="Aptos" panose="020B0004020202020204" pitchFamily="34" charset="0"/>
              </a:rPr>
              <a:t>SWZ Vehicle Detectors</a:t>
            </a:r>
          </a:p>
          <a:p>
            <a:pPr lvl="1">
              <a:lnSpc>
                <a:spcPct val="100000"/>
              </a:lnSpc>
              <a:spcBef>
                <a:spcPts val="0"/>
              </a:spcBef>
              <a:spcAft>
                <a:spcPts val="800"/>
              </a:spcAft>
              <a:buFont typeface="Wingdings" panose="05000000000000000000" pitchFamily="2" charset="2"/>
              <a:buChar char="§"/>
              <a:tabLst>
                <a:tab pos="285750" algn="l"/>
                <a:tab pos="2971800" algn="ctr"/>
              </a:tabLst>
            </a:pPr>
            <a:r>
              <a:rPr lang="en-US" sz="2000" dirty="0">
                <a:latin typeface="Aptos" panose="020B0004020202020204" pitchFamily="34" charset="0"/>
              </a:rPr>
              <a:t>Vehicle</a:t>
            </a:r>
            <a:r>
              <a:rPr lang="en-US" sz="2000" b="1" i="1" dirty="0">
                <a:latin typeface="Aptos" panose="020B0004020202020204" pitchFamily="34" charset="0"/>
              </a:rPr>
              <a:t> </a:t>
            </a:r>
            <a:r>
              <a:rPr kumimoji="0" lang="en-US" sz="18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a typeface="Calibri" panose="020F0502020204030204" pitchFamily="34" charset="0"/>
              </a:rPr>
              <a:t>speeds approaching and through work area</a:t>
            </a:r>
            <a:endParaRPr lang="en-US" sz="1800" dirty="0">
              <a:latin typeface="Aptos" panose="020B0004020202020204" pitchFamily="34" charset="0"/>
              <a:ea typeface="Calibri" panose="020F0502020204030204" pitchFamily="34" charset="0"/>
            </a:endParaRPr>
          </a:p>
          <a:p>
            <a:pPr marR="0">
              <a:lnSpc>
                <a:spcPct val="100000"/>
              </a:lnSpc>
              <a:spcBef>
                <a:spcPts val="0"/>
              </a:spcBef>
              <a:spcAft>
                <a:spcPts val="800"/>
              </a:spcAft>
              <a:buFont typeface="Wingdings" panose="05000000000000000000" pitchFamily="2" charset="2"/>
              <a:buChar char="§"/>
              <a:tabLst>
                <a:tab pos="285750" algn="l"/>
                <a:tab pos="2971800" algn="ctr"/>
              </a:tabLst>
            </a:pPr>
            <a:r>
              <a:rPr lang="en-US" sz="2000" b="1" i="1" dirty="0">
                <a:latin typeface="Aptos" panose="020B0004020202020204" pitchFamily="34" charset="0"/>
                <a:ea typeface="Calibri" panose="020F0502020204030204" pitchFamily="34" charset="0"/>
              </a:rPr>
              <a:t>SWZ Central Processor</a:t>
            </a:r>
          </a:p>
          <a:p>
            <a:pPr lvl="1">
              <a:lnSpc>
                <a:spcPct val="100000"/>
              </a:lnSpc>
              <a:spcBef>
                <a:spcPts val="0"/>
              </a:spcBef>
              <a:spcAft>
                <a:spcPts val="800"/>
              </a:spcAft>
              <a:buFont typeface="Wingdings" panose="05000000000000000000" pitchFamily="2" charset="2"/>
              <a:buChar char="§"/>
              <a:tabLst>
                <a:tab pos="285750" algn="l"/>
                <a:tab pos="2971800" algn="ctr"/>
              </a:tabLst>
            </a:pPr>
            <a:r>
              <a:rPr lang="en-US" sz="1800" dirty="0">
                <a:latin typeface="Aptos" panose="020B0004020202020204" pitchFamily="34" charset="0"/>
                <a:ea typeface="Calibri" panose="020F0502020204030204" pitchFamily="34" charset="0"/>
              </a:rPr>
              <a:t>Locates slow traffic speed areas</a:t>
            </a:r>
          </a:p>
          <a:p>
            <a:pPr lvl="1">
              <a:lnSpc>
                <a:spcPct val="100000"/>
              </a:lnSpc>
              <a:spcBef>
                <a:spcPts val="0"/>
              </a:spcBef>
              <a:spcAft>
                <a:spcPts val="800"/>
              </a:spcAft>
              <a:buFont typeface="Wingdings" panose="05000000000000000000" pitchFamily="2" charset="2"/>
              <a:buChar char="§"/>
              <a:tabLst>
                <a:tab pos="285750" algn="l"/>
                <a:tab pos="2971800" algn="ctr"/>
              </a:tabLst>
            </a:pPr>
            <a:r>
              <a:rPr lang="en-US" sz="1800" dirty="0">
                <a:latin typeface="Aptos" panose="020B0004020202020204" pitchFamily="34" charset="0"/>
                <a:ea typeface="Calibri" panose="020F0502020204030204" pitchFamily="34" charset="0"/>
              </a:rPr>
              <a:t>Determines speed limits for traffic approaching slowed speed areas and posts speeds to SWZ VSL signs</a:t>
            </a:r>
          </a:p>
          <a:p>
            <a:pPr lvl="1">
              <a:lnSpc>
                <a:spcPct val="100000"/>
              </a:lnSpc>
              <a:spcBef>
                <a:spcPts val="0"/>
              </a:spcBef>
              <a:spcAft>
                <a:spcPts val="800"/>
              </a:spcAft>
              <a:buFont typeface="Wingdings" panose="05000000000000000000" pitchFamily="2" charset="2"/>
              <a:buChar char="§"/>
              <a:tabLst>
                <a:tab pos="285750" algn="l"/>
                <a:tab pos="2971800" algn="ctr"/>
              </a:tabLst>
            </a:pPr>
            <a:r>
              <a:rPr lang="en-US" sz="1800" dirty="0">
                <a:latin typeface="Aptos" panose="020B0004020202020204" pitchFamily="34" charset="0"/>
                <a:ea typeface="Calibri" panose="020F0502020204030204" pitchFamily="34" charset="0"/>
              </a:rPr>
              <a:t>Determines PCMS messages from pre-approved library and posts messages to SWZ PCMS</a:t>
            </a:r>
          </a:p>
          <a:p>
            <a:pPr marR="0">
              <a:lnSpc>
                <a:spcPct val="100000"/>
              </a:lnSpc>
              <a:spcBef>
                <a:spcPts val="0"/>
              </a:spcBef>
              <a:spcAft>
                <a:spcPts val="800"/>
              </a:spcAft>
              <a:buFont typeface="Wingdings" panose="05000000000000000000" pitchFamily="2" charset="2"/>
              <a:buChar char="§"/>
              <a:tabLst>
                <a:tab pos="285750" algn="l"/>
                <a:tab pos="2971800" algn="ctr"/>
              </a:tabLst>
            </a:pPr>
            <a:r>
              <a:rPr lang="en-US" sz="2000" dirty="0">
                <a:latin typeface="Aptos" panose="020B0004020202020204" pitchFamily="34" charset="0"/>
                <a:ea typeface="Calibri" panose="020F0502020204030204" pitchFamily="34" charset="0"/>
              </a:rPr>
              <a:t> </a:t>
            </a:r>
            <a:r>
              <a:rPr lang="en-US" sz="2000" b="1" i="1" dirty="0">
                <a:latin typeface="Aptos" panose="020B0004020202020204" pitchFamily="34" charset="0"/>
                <a:ea typeface="Calibri" panose="020F0502020204030204" pitchFamily="34" charset="0"/>
              </a:rPr>
              <a:t>SWZ PCMS</a:t>
            </a:r>
          </a:p>
          <a:p>
            <a:pPr lvl="1">
              <a:lnSpc>
                <a:spcPct val="100000"/>
              </a:lnSpc>
              <a:spcBef>
                <a:spcPts val="0"/>
              </a:spcBef>
              <a:spcAft>
                <a:spcPts val="800"/>
              </a:spcAft>
              <a:buFont typeface="Wingdings" panose="05000000000000000000" pitchFamily="2" charset="2"/>
              <a:buChar char="§"/>
              <a:tabLst>
                <a:tab pos="285750" algn="l"/>
                <a:tab pos="2971800" algn="ctr"/>
              </a:tabLst>
            </a:pPr>
            <a:r>
              <a:rPr lang="en-US" sz="1800" dirty="0">
                <a:latin typeface="Aptos" panose="020B0004020202020204" pitchFamily="34" charset="0"/>
                <a:ea typeface="Calibri" panose="020F0502020204030204" pitchFamily="34" charset="0"/>
              </a:rPr>
              <a:t>Reduced speed ahead messages</a:t>
            </a:r>
          </a:p>
          <a:p>
            <a:pPr marR="0">
              <a:lnSpc>
                <a:spcPct val="100000"/>
              </a:lnSpc>
              <a:spcBef>
                <a:spcPts val="0"/>
              </a:spcBef>
              <a:spcAft>
                <a:spcPts val="800"/>
              </a:spcAft>
              <a:buFont typeface="Wingdings" panose="05000000000000000000" pitchFamily="2" charset="2"/>
              <a:buChar char="§"/>
              <a:tabLst>
                <a:tab pos="285750" algn="l"/>
                <a:tab pos="2971800" algn="ctr"/>
              </a:tabLst>
            </a:pPr>
            <a:r>
              <a:rPr lang="en-US" sz="2000" dirty="0">
                <a:latin typeface="Aptos" panose="020B0004020202020204" pitchFamily="34" charset="0"/>
                <a:ea typeface="Calibri" panose="020F0502020204030204" pitchFamily="34" charset="0"/>
              </a:rPr>
              <a:t> </a:t>
            </a:r>
            <a:r>
              <a:rPr lang="en-US" sz="2000" b="1" i="1" dirty="0">
                <a:latin typeface="Aptos" panose="020B0004020202020204" pitchFamily="34" charset="0"/>
                <a:ea typeface="Calibri" panose="020F0502020204030204" pitchFamily="34" charset="0"/>
              </a:rPr>
              <a:t>SWZ Variable Speed Limit (VSL) Signs</a:t>
            </a:r>
            <a:r>
              <a:rPr lang="en-US" sz="2000" dirty="0">
                <a:latin typeface="Aptos" panose="020B0004020202020204" pitchFamily="34" charset="0"/>
                <a:ea typeface="Calibri" panose="020F0502020204030204" pitchFamily="34" charset="0"/>
              </a:rPr>
              <a:t> with </a:t>
            </a:r>
            <a:r>
              <a:rPr lang="en-US" sz="2000" b="1" i="1" dirty="0">
                <a:latin typeface="Aptos" panose="020B0004020202020204" pitchFamily="34" charset="0"/>
                <a:ea typeface="Calibri" panose="020F0502020204030204" pitchFamily="34" charset="0"/>
              </a:rPr>
              <a:t>Electronic Speed Feedback Signs (ESFS)</a:t>
            </a:r>
          </a:p>
          <a:p>
            <a:pPr lvl="1">
              <a:lnSpc>
                <a:spcPct val="100000"/>
              </a:lnSpc>
              <a:spcBef>
                <a:spcPts val="0"/>
              </a:spcBef>
              <a:spcAft>
                <a:spcPts val="800"/>
              </a:spcAft>
              <a:buFont typeface="Wingdings" panose="05000000000000000000" pitchFamily="2" charset="2"/>
              <a:buChar char="§"/>
              <a:tabLst>
                <a:tab pos="285750" algn="l"/>
                <a:tab pos="2971800" algn="ctr"/>
              </a:tabLst>
            </a:pPr>
            <a:r>
              <a:rPr lang="en-US" sz="1800" dirty="0">
                <a:latin typeface="Aptos" panose="020B0004020202020204" pitchFamily="34" charset="0"/>
                <a:ea typeface="Calibri" panose="020F0502020204030204" pitchFamily="34" charset="0"/>
              </a:rPr>
              <a:t>VSL: Current speed limit based on downstream traffic </a:t>
            </a:r>
          </a:p>
          <a:p>
            <a:pPr lvl="1">
              <a:lnSpc>
                <a:spcPct val="100000"/>
              </a:lnSpc>
              <a:spcBef>
                <a:spcPts val="0"/>
              </a:spcBef>
              <a:spcAft>
                <a:spcPts val="800"/>
              </a:spcAft>
              <a:buFont typeface="Wingdings" panose="05000000000000000000" pitchFamily="2" charset="2"/>
              <a:buChar char="§"/>
              <a:tabLst>
                <a:tab pos="285750" algn="l"/>
                <a:tab pos="2971800" algn="ctr"/>
              </a:tabLst>
            </a:pPr>
            <a:r>
              <a:rPr lang="en-US" sz="1800" dirty="0">
                <a:latin typeface="Aptos" panose="020B0004020202020204" pitchFamily="34" charset="0"/>
                <a:ea typeface="Calibri" panose="020F0502020204030204" pitchFamily="34" charset="0"/>
              </a:rPr>
              <a:t>ESFS: Displays speed of traffic passing the sign</a:t>
            </a:r>
          </a:p>
        </p:txBody>
      </p:sp>
      <p:pic>
        <p:nvPicPr>
          <p:cNvPr id="6" name="Picture 5">
            <a:extLst>
              <a:ext uri="{FF2B5EF4-FFF2-40B4-BE49-F238E27FC236}">
                <a16:creationId xmlns:a16="http://schemas.microsoft.com/office/drawing/2014/main" id="{76149DC7-146A-35A8-82F1-A1C54C27D56A}"/>
              </a:ext>
            </a:extLst>
          </p:cNvPr>
          <p:cNvPicPr>
            <a:picLocks noChangeAspect="1"/>
          </p:cNvPicPr>
          <p:nvPr/>
        </p:nvPicPr>
        <p:blipFill>
          <a:blip r:embed="rId4"/>
          <a:stretch>
            <a:fillRect/>
          </a:stretch>
        </p:blipFill>
        <p:spPr>
          <a:xfrm>
            <a:off x="10084441" y="6068959"/>
            <a:ext cx="1961933" cy="413238"/>
          </a:xfrm>
          <a:prstGeom prst="rect">
            <a:avLst/>
          </a:prstGeom>
        </p:spPr>
      </p:pic>
    </p:spTree>
    <p:extLst>
      <p:ext uri="{BB962C8B-B14F-4D97-AF65-F5344CB8AC3E}">
        <p14:creationId xmlns:p14="http://schemas.microsoft.com/office/powerpoint/2010/main" val="399735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0B6A7D-288D-9CA6-221D-1AF28BD9320B}"/>
              </a:ext>
            </a:extLst>
          </p:cNvPr>
          <p:cNvPicPr>
            <a:picLocks noChangeAspect="1"/>
          </p:cNvPicPr>
          <p:nvPr/>
        </p:nvPicPr>
        <p:blipFill>
          <a:blip r:embed="rId3"/>
          <a:stretch>
            <a:fillRect/>
          </a:stretch>
        </p:blipFill>
        <p:spPr>
          <a:xfrm>
            <a:off x="268993" y="2492619"/>
            <a:ext cx="4056623" cy="4211620"/>
          </a:xfrm>
          <a:prstGeom prst="rect">
            <a:avLst/>
          </a:prstGeom>
        </p:spPr>
      </p:pic>
      <p:sp>
        <p:nvSpPr>
          <p:cNvPr id="2" name="Title 1">
            <a:extLst>
              <a:ext uri="{FF2B5EF4-FFF2-40B4-BE49-F238E27FC236}">
                <a16:creationId xmlns:a16="http://schemas.microsoft.com/office/drawing/2014/main" id="{D53E6970-BACA-404C-800C-4BE40B8B0635}"/>
              </a:ext>
            </a:extLst>
          </p:cNvPr>
          <p:cNvSpPr>
            <a:spLocks noGrp="1"/>
          </p:cNvSpPr>
          <p:nvPr>
            <p:ph type="title"/>
          </p:nvPr>
        </p:nvSpPr>
        <p:spPr>
          <a:xfrm>
            <a:off x="569746" y="416740"/>
            <a:ext cx="3755870" cy="2093975"/>
          </a:xfrm>
        </p:spPr>
        <p:txBody>
          <a:bodyPr>
            <a:noAutofit/>
          </a:bodyPr>
          <a:lstStyle/>
          <a:p>
            <a:pPr algn="ctr"/>
            <a:r>
              <a:rPr lang="en-US" sz="4000" dirty="0">
                <a:latin typeface="Aptos Black" panose="020F0502020204030204" pitchFamily="34" charset="0"/>
                <a:ea typeface="+mn-ea"/>
                <a:cs typeface="+mn-cs"/>
              </a:rPr>
              <a:t>Dynamic Speed Harmonization (DSH)</a:t>
            </a:r>
          </a:p>
        </p:txBody>
      </p:sp>
      <p:sp>
        <p:nvSpPr>
          <p:cNvPr id="10" name="Isosceles Triangle 9">
            <a:extLst>
              <a:ext uri="{FF2B5EF4-FFF2-40B4-BE49-F238E27FC236}">
                <a16:creationId xmlns:a16="http://schemas.microsoft.com/office/drawing/2014/main" id="{72B0D2AD-6E9F-448F-8793-538AC2ED4EDF}"/>
              </a:ext>
            </a:extLst>
          </p:cNvPr>
          <p:cNvSpPr/>
          <p:nvPr/>
        </p:nvSpPr>
        <p:spPr>
          <a:xfrm rot="15146707">
            <a:off x="7310740" y="-771495"/>
            <a:ext cx="792895" cy="7301942"/>
          </a:xfrm>
          <a:prstGeom prst="triangle">
            <a:avLst>
              <a:gd name="adj" fmla="val 23102"/>
            </a:avLst>
          </a:prstGeom>
          <a:gradFill flip="none" rotWithShape="1">
            <a:gsLst>
              <a:gs pos="0">
                <a:schemeClr val="accent1">
                  <a:tint val="66000"/>
                  <a:satMod val="160000"/>
                  <a:alpha val="25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D066BCB8-8E45-45FD-AFC6-543EF5BCE736}"/>
              </a:ext>
            </a:extLst>
          </p:cNvPr>
          <p:cNvSpPr/>
          <p:nvPr/>
        </p:nvSpPr>
        <p:spPr>
          <a:xfrm rot="15699903">
            <a:off x="2213933" y="4963819"/>
            <a:ext cx="905199" cy="2064472"/>
          </a:xfrm>
          <a:prstGeom prst="ellipse">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3B09D73-DD41-4BB6-BD41-DB161ACDC26C}"/>
              </a:ext>
            </a:extLst>
          </p:cNvPr>
          <p:cNvSpPr/>
          <p:nvPr/>
        </p:nvSpPr>
        <p:spPr>
          <a:xfrm rot="16601120">
            <a:off x="3250897" y="4195950"/>
            <a:ext cx="803861" cy="1805699"/>
          </a:xfrm>
          <a:prstGeom prst="ellipse">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1CF0836-5CEA-4423-853B-41BC7ED2A438}"/>
              </a:ext>
            </a:extLst>
          </p:cNvPr>
          <p:cNvPicPr>
            <a:picLocks noChangeAspect="1"/>
          </p:cNvPicPr>
          <p:nvPr/>
        </p:nvPicPr>
        <p:blipFill>
          <a:blip r:embed="rId4"/>
          <a:stretch>
            <a:fillRect/>
          </a:stretch>
        </p:blipFill>
        <p:spPr>
          <a:xfrm>
            <a:off x="10747615" y="1121435"/>
            <a:ext cx="920449" cy="2059309"/>
          </a:xfrm>
          <a:prstGeom prst="rect">
            <a:avLst/>
          </a:prstGeom>
        </p:spPr>
      </p:pic>
      <p:sp>
        <p:nvSpPr>
          <p:cNvPr id="20" name="Isosceles Triangle 19">
            <a:extLst>
              <a:ext uri="{FF2B5EF4-FFF2-40B4-BE49-F238E27FC236}">
                <a16:creationId xmlns:a16="http://schemas.microsoft.com/office/drawing/2014/main" id="{89BD5480-2BB8-43A7-A06F-6FDD6BB3C7B0}"/>
              </a:ext>
            </a:extLst>
          </p:cNvPr>
          <p:cNvSpPr/>
          <p:nvPr/>
        </p:nvSpPr>
        <p:spPr>
          <a:xfrm rot="15993077">
            <a:off x="3870886" y="4539745"/>
            <a:ext cx="981151" cy="2178567"/>
          </a:xfrm>
          <a:prstGeom prst="triangle">
            <a:avLst>
              <a:gd name="adj" fmla="val 24638"/>
            </a:avLst>
          </a:prstGeom>
          <a:gradFill flip="none" rotWithShape="1">
            <a:gsLst>
              <a:gs pos="0">
                <a:schemeClr val="accent1">
                  <a:tint val="66000"/>
                  <a:satMod val="160000"/>
                  <a:alpha val="25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6EF8C3C3-91D2-40D3-A799-CA962E2CF5BA}"/>
              </a:ext>
            </a:extLst>
          </p:cNvPr>
          <p:cNvSpPr/>
          <p:nvPr/>
        </p:nvSpPr>
        <p:spPr>
          <a:xfrm rot="15397783">
            <a:off x="5790269" y="2144599"/>
            <a:ext cx="946194" cy="4010484"/>
          </a:xfrm>
          <a:prstGeom prst="triangle">
            <a:avLst>
              <a:gd name="adj" fmla="val 16099"/>
            </a:avLst>
          </a:prstGeom>
          <a:gradFill flip="none" rotWithShape="1">
            <a:gsLst>
              <a:gs pos="0">
                <a:schemeClr val="accent1">
                  <a:tint val="66000"/>
                  <a:satMod val="160000"/>
                  <a:alpha val="25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7B4A4E0-2FA6-416F-B1EC-D9DC12DE2CF8}"/>
              </a:ext>
            </a:extLst>
          </p:cNvPr>
          <p:cNvSpPr/>
          <p:nvPr/>
        </p:nvSpPr>
        <p:spPr>
          <a:xfrm rot="16200000">
            <a:off x="3714893" y="3965843"/>
            <a:ext cx="894849" cy="567202"/>
          </a:xfrm>
          <a:prstGeom prst="ellipse">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648661E-C77C-43FD-B7EE-103F4C6EF8AB}"/>
              </a:ext>
            </a:extLst>
          </p:cNvPr>
          <p:cNvPicPr>
            <a:picLocks noChangeAspect="1"/>
          </p:cNvPicPr>
          <p:nvPr/>
        </p:nvPicPr>
        <p:blipFill>
          <a:blip r:embed="rId5"/>
          <a:stretch>
            <a:fillRect/>
          </a:stretch>
        </p:blipFill>
        <p:spPr>
          <a:xfrm>
            <a:off x="8006350" y="3026526"/>
            <a:ext cx="954147" cy="2059309"/>
          </a:xfrm>
          <a:prstGeom prst="rect">
            <a:avLst/>
          </a:prstGeom>
        </p:spPr>
      </p:pic>
      <p:sp>
        <p:nvSpPr>
          <p:cNvPr id="7" name="Content Placeholder 3">
            <a:extLst>
              <a:ext uri="{FF2B5EF4-FFF2-40B4-BE49-F238E27FC236}">
                <a16:creationId xmlns:a16="http://schemas.microsoft.com/office/drawing/2014/main" id="{06323B24-DEAF-4AAE-A7F5-B5F687A8B7C0}"/>
              </a:ext>
            </a:extLst>
          </p:cNvPr>
          <p:cNvSpPr txBox="1">
            <a:spLocks/>
          </p:cNvSpPr>
          <p:nvPr/>
        </p:nvSpPr>
        <p:spPr>
          <a:xfrm>
            <a:off x="4823548" y="238371"/>
            <a:ext cx="6929322" cy="697596"/>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5000"/>
              </a:lnSpc>
              <a:spcBef>
                <a:spcPts val="0"/>
              </a:spcBef>
              <a:spcAft>
                <a:spcPts val="800"/>
              </a:spcAft>
              <a:buFont typeface="Calibri" panose="020F0502020204030204" pitchFamily="34" charset="0"/>
              <a:buNone/>
              <a:tabLst>
                <a:tab pos="457200" algn="l"/>
                <a:tab pos="571500" algn="l"/>
                <a:tab pos="2971800" algn="ctr"/>
              </a:tabLst>
            </a:pPr>
            <a:r>
              <a:rPr lang="en-US" sz="4000" dirty="0">
                <a:latin typeface="Aptos" panose="020B0004020202020204" pitchFamily="34" charset="0"/>
              </a:rPr>
              <a:t>SWZ PCMS and VSL with ESFS for DSH</a:t>
            </a:r>
          </a:p>
        </p:txBody>
      </p:sp>
      <p:pic>
        <p:nvPicPr>
          <p:cNvPr id="9" name="Picture 8">
            <a:extLst>
              <a:ext uri="{FF2B5EF4-FFF2-40B4-BE49-F238E27FC236}">
                <a16:creationId xmlns:a16="http://schemas.microsoft.com/office/drawing/2014/main" id="{0D814D87-3063-49B2-88B5-3B77F586CD4D}"/>
              </a:ext>
            </a:extLst>
          </p:cNvPr>
          <p:cNvPicPr>
            <a:picLocks noChangeAspect="1"/>
          </p:cNvPicPr>
          <p:nvPr/>
        </p:nvPicPr>
        <p:blipFill>
          <a:blip r:embed="rId6"/>
          <a:stretch>
            <a:fillRect/>
          </a:stretch>
        </p:blipFill>
        <p:spPr>
          <a:xfrm>
            <a:off x="5197186" y="4619529"/>
            <a:ext cx="892764" cy="2059309"/>
          </a:xfrm>
          <a:prstGeom prst="rect">
            <a:avLst/>
          </a:prstGeom>
        </p:spPr>
      </p:pic>
      <p:pic>
        <p:nvPicPr>
          <p:cNvPr id="12" name="Picture 11">
            <a:extLst>
              <a:ext uri="{FF2B5EF4-FFF2-40B4-BE49-F238E27FC236}">
                <a16:creationId xmlns:a16="http://schemas.microsoft.com/office/drawing/2014/main" id="{F14E09D5-4C0B-A9AE-D3BB-BCFB1595C904}"/>
              </a:ext>
            </a:extLst>
          </p:cNvPr>
          <p:cNvPicPr>
            <a:picLocks noChangeAspect="1"/>
          </p:cNvPicPr>
          <p:nvPr/>
        </p:nvPicPr>
        <p:blipFill>
          <a:blip r:embed="rId7"/>
          <a:stretch>
            <a:fillRect/>
          </a:stretch>
        </p:blipFill>
        <p:spPr>
          <a:xfrm>
            <a:off x="6137070" y="4044867"/>
            <a:ext cx="1798269" cy="1099255"/>
          </a:xfrm>
          <a:prstGeom prst="rect">
            <a:avLst/>
          </a:prstGeom>
        </p:spPr>
      </p:pic>
      <p:pic>
        <p:nvPicPr>
          <p:cNvPr id="14" name="Picture 13">
            <a:extLst>
              <a:ext uri="{FF2B5EF4-FFF2-40B4-BE49-F238E27FC236}">
                <a16:creationId xmlns:a16="http://schemas.microsoft.com/office/drawing/2014/main" id="{95693978-3AF9-3315-C43E-3803C624B892}"/>
              </a:ext>
            </a:extLst>
          </p:cNvPr>
          <p:cNvPicPr>
            <a:picLocks noChangeAspect="1"/>
          </p:cNvPicPr>
          <p:nvPr/>
        </p:nvPicPr>
        <p:blipFill>
          <a:blip r:embed="rId7"/>
          <a:stretch>
            <a:fillRect/>
          </a:stretch>
        </p:blipFill>
        <p:spPr>
          <a:xfrm>
            <a:off x="8955512" y="2360342"/>
            <a:ext cx="1798269" cy="1099255"/>
          </a:xfrm>
          <a:prstGeom prst="rect">
            <a:avLst/>
          </a:prstGeom>
        </p:spPr>
      </p:pic>
      <p:pic>
        <p:nvPicPr>
          <p:cNvPr id="4" name="Picture 3">
            <a:extLst>
              <a:ext uri="{FF2B5EF4-FFF2-40B4-BE49-F238E27FC236}">
                <a16:creationId xmlns:a16="http://schemas.microsoft.com/office/drawing/2014/main" id="{C9BEFFD7-8E7E-4522-4D91-EB8CBE7F6F23}"/>
              </a:ext>
            </a:extLst>
          </p:cNvPr>
          <p:cNvPicPr>
            <a:picLocks noChangeAspect="1"/>
          </p:cNvPicPr>
          <p:nvPr/>
        </p:nvPicPr>
        <p:blipFill>
          <a:blip r:embed="rId8"/>
          <a:stretch>
            <a:fillRect/>
          </a:stretch>
        </p:blipFill>
        <p:spPr>
          <a:xfrm>
            <a:off x="10084441" y="6068959"/>
            <a:ext cx="1961933" cy="413238"/>
          </a:xfrm>
          <a:prstGeom prst="rect">
            <a:avLst/>
          </a:prstGeom>
        </p:spPr>
      </p:pic>
    </p:spTree>
    <p:extLst>
      <p:ext uri="{BB962C8B-B14F-4D97-AF65-F5344CB8AC3E}">
        <p14:creationId xmlns:p14="http://schemas.microsoft.com/office/powerpoint/2010/main" val="856461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p:txBody>
          <a:bodyPr anchor="ctr">
            <a:normAutofit/>
          </a:bodyPr>
          <a:lstStyle/>
          <a:p>
            <a:r>
              <a:rPr lang="en-US" sz="3600" dirty="0">
                <a:solidFill>
                  <a:schemeClr val="bg1"/>
                </a:solidFill>
              </a:rPr>
              <a:t> </a:t>
            </a:r>
          </a:p>
        </p:txBody>
      </p:sp>
      <p:sp>
        <p:nvSpPr>
          <p:cNvPr id="8" name="TextBox 7">
            <a:extLst>
              <a:ext uri="{FF2B5EF4-FFF2-40B4-BE49-F238E27FC236}">
                <a16:creationId xmlns:a16="http://schemas.microsoft.com/office/drawing/2014/main" id="{F711354C-0078-4E28-9B2B-1DEEF5A234CF}"/>
              </a:ext>
            </a:extLst>
          </p:cNvPr>
          <p:cNvSpPr txBox="1"/>
          <p:nvPr/>
        </p:nvSpPr>
        <p:spPr>
          <a:xfrm>
            <a:off x="1306286" y="0"/>
            <a:ext cx="427204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latin typeface="Aptos Black" panose="020F0502020204030204" pitchFamily="34" charset="0"/>
              </a:rPr>
              <a:t>Goal is to Mainstream Smart Work Zones</a:t>
            </a:r>
          </a:p>
        </p:txBody>
      </p:sp>
      <p:sp>
        <p:nvSpPr>
          <p:cNvPr id="14" name="TextBox 13">
            <a:extLst>
              <a:ext uri="{FF2B5EF4-FFF2-40B4-BE49-F238E27FC236}">
                <a16:creationId xmlns:a16="http://schemas.microsoft.com/office/drawing/2014/main" id="{2D2F1B2B-1D5A-49A6-A058-EED6DF7BDB28}"/>
              </a:ext>
            </a:extLst>
          </p:cNvPr>
          <p:cNvSpPr txBox="1"/>
          <p:nvPr/>
        </p:nvSpPr>
        <p:spPr>
          <a:xfrm>
            <a:off x="5356439" y="2292076"/>
            <a:ext cx="6716437" cy="4307333"/>
          </a:xfrm>
          <a:prstGeom prst="rect">
            <a:avLst/>
          </a:prstGeom>
          <a:noFill/>
        </p:spPr>
        <p:txBody>
          <a:bodyPr wrap="square" rtlCol="0">
            <a:spAutoFit/>
          </a:bodyPr>
          <a:lstStyle/>
          <a:p>
            <a:pPr marL="91440" marR="0" lvl="0" indent="-91440">
              <a:lnSpc>
                <a:spcPct val="110000"/>
              </a:lnSpc>
              <a:spcBef>
                <a:spcPts val="1200"/>
              </a:spcBef>
              <a:spcAft>
                <a:spcPts val="200"/>
              </a:spcAft>
              <a:buClr>
                <a:schemeClr val="accent1"/>
              </a:buClr>
              <a:buSzPct val="100000"/>
              <a:buFont typeface="Wingdings" panose="05000000000000000000" pitchFamily="2" charset="2"/>
              <a:buChar char="§"/>
            </a:pPr>
            <a:r>
              <a:rPr lang="en-US" sz="4000" b="1" dirty="0">
                <a:solidFill>
                  <a:schemeClr val="tx1">
                    <a:lumMod val="75000"/>
                    <a:lumOff val="25000"/>
                  </a:schemeClr>
                </a:solidFill>
                <a:latin typeface="Aptos" panose="020B0004020202020204" pitchFamily="34" charset="0"/>
              </a:rPr>
              <a:t> Mainstream SWZ into projects based on objective criteria</a:t>
            </a:r>
          </a:p>
          <a:p>
            <a:pPr marL="91440" indent="-91440">
              <a:lnSpc>
                <a:spcPct val="110000"/>
              </a:lnSpc>
              <a:spcBef>
                <a:spcPts val="1200"/>
              </a:spcBef>
              <a:spcAft>
                <a:spcPts val="200"/>
              </a:spcAft>
              <a:buClr>
                <a:schemeClr val="accent1"/>
              </a:buClr>
              <a:buSzPct val="100000"/>
              <a:buFont typeface="Wingdings" panose="05000000000000000000" pitchFamily="2" charset="2"/>
              <a:buChar char="§"/>
            </a:pPr>
            <a:r>
              <a:rPr lang="en-US" sz="4000" b="1" dirty="0">
                <a:solidFill>
                  <a:schemeClr val="tx1">
                    <a:lumMod val="75000"/>
                    <a:lumOff val="25000"/>
                  </a:schemeClr>
                </a:solidFill>
                <a:latin typeface="Aptos" panose="020B0004020202020204" pitchFamily="34" charset="0"/>
              </a:rPr>
              <a:t> Promote statewide driver expectations and recognition</a:t>
            </a:r>
          </a:p>
        </p:txBody>
      </p:sp>
      <p:sp>
        <p:nvSpPr>
          <p:cNvPr id="3" name="Rectangle 2">
            <a:extLst>
              <a:ext uri="{FF2B5EF4-FFF2-40B4-BE49-F238E27FC236}">
                <a16:creationId xmlns:a16="http://schemas.microsoft.com/office/drawing/2014/main" id="{B55BC87E-FFE3-3ECD-F6FB-EF5FB369CA38}"/>
              </a:ext>
            </a:extLst>
          </p:cNvPr>
          <p:cNvSpPr/>
          <p:nvPr/>
        </p:nvSpPr>
        <p:spPr>
          <a:xfrm>
            <a:off x="0" y="0"/>
            <a:ext cx="1183341" cy="6858000"/>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72607E2-F7D6-80DA-A4C7-EBFF73539F10}"/>
              </a:ext>
            </a:extLst>
          </p:cNvPr>
          <p:cNvSpPr/>
          <p:nvPr/>
        </p:nvSpPr>
        <p:spPr>
          <a:xfrm>
            <a:off x="938644" y="0"/>
            <a:ext cx="130628" cy="6858000"/>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B0E3AA-DA75-F043-6078-A552395D81FE}"/>
              </a:ext>
            </a:extLst>
          </p:cNvPr>
          <p:cNvPicPr>
            <a:picLocks noChangeAspect="1"/>
          </p:cNvPicPr>
          <p:nvPr/>
        </p:nvPicPr>
        <p:blipFill>
          <a:blip r:embed="rId3"/>
          <a:stretch>
            <a:fillRect/>
          </a:stretch>
        </p:blipFill>
        <p:spPr>
          <a:xfrm>
            <a:off x="10084441" y="6068959"/>
            <a:ext cx="1961933" cy="413238"/>
          </a:xfrm>
          <a:prstGeom prst="rect">
            <a:avLst/>
          </a:prstGeom>
        </p:spPr>
      </p:pic>
    </p:spTree>
    <p:extLst>
      <p:ext uri="{BB962C8B-B14F-4D97-AF65-F5344CB8AC3E}">
        <p14:creationId xmlns:p14="http://schemas.microsoft.com/office/powerpoint/2010/main" val="3478984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Resources to Support Design &amp; Construction</a:t>
            </a:r>
          </a:p>
        </p:txBody>
      </p:sp>
      <p:sp>
        <p:nvSpPr>
          <p:cNvPr id="2" name="Content Placeholder 2">
            <a:extLst>
              <a:ext uri="{FF2B5EF4-FFF2-40B4-BE49-F238E27FC236}">
                <a16:creationId xmlns:a16="http://schemas.microsoft.com/office/drawing/2014/main" id="{C4BEE21F-EA4F-86E6-F6C1-1CAED5F0A7CC}"/>
              </a:ext>
            </a:extLst>
          </p:cNvPr>
          <p:cNvSpPr txBox="1">
            <a:spLocks/>
          </p:cNvSpPr>
          <p:nvPr/>
        </p:nvSpPr>
        <p:spPr>
          <a:xfrm>
            <a:off x="1062990" y="1788637"/>
            <a:ext cx="10401300" cy="4280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3200" dirty="0">
                <a:latin typeface="Aptos" panose="020B0004020202020204" pitchFamily="34" charset="0"/>
              </a:rPr>
              <a:t> Smart Work Zone Design and Operations Guidebook</a:t>
            </a:r>
          </a:p>
          <a:p>
            <a:pPr>
              <a:spcBef>
                <a:spcPts val="0"/>
              </a:spcBef>
            </a:pPr>
            <a:r>
              <a:rPr lang="en-US" sz="3200" dirty="0">
                <a:latin typeface="Aptos" panose="020B0004020202020204" pitchFamily="34" charset="0"/>
              </a:rPr>
              <a:t> Developmental Standard Plans for 102-600 series</a:t>
            </a:r>
          </a:p>
          <a:p>
            <a:pPr>
              <a:spcBef>
                <a:spcPts val="0"/>
              </a:spcBef>
            </a:pPr>
            <a:r>
              <a:rPr lang="en-US" sz="3200" dirty="0">
                <a:latin typeface="Aptos" panose="020B0004020202020204" pitchFamily="34" charset="0"/>
              </a:rPr>
              <a:t> Developmental Design Criteria (DDC) for FDOT Design Manual (FDM) Section 240 Transportation Management Plan</a:t>
            </a:r>
          </a:p>
          <a:p>
            <a:pPr>
              <a:spcBef>
                <a:spcPts val="0"/>
              </a:spcBef>
            </a:pPr>
            <a:r>
              <a:rPr lang="en-US" sz="3200" dirty="0">
                <a:latin typeface="Aptos" panose="020B0004020202020204" pitchFamily="34" charset="0"/>
              </a:rPr>
              <a:t> Developmental Specs (</a:t>
            </a:r>
            <a:r>
              <a:rPr lang="en-US" sz="3200" dirty="0" err="1">
                <a:latin typeface="Aptos" panose="020B0004020202020204" pitchFamily="34" charset="0"/>
              </a:rPr>
              <a:t>DevSpecs</a:t>
            </a:r>
            <a:r>
              <a:rPr lang="en-US" sz="3200" dirty="0">
                <a:latin typeface="Aptos" panose="020B0004020202020204" pitchFamily="34" charset="0"/>
              </a:rPr>
              <a:t>) for:</a:t>
            </a:r>
          </a:p>
          <a:p>
            <a:pPr lvl="1">
              <a:spcBef>
                <a:spcPts val="0"/>
              </a:spcBef>
            </a:pPr>
            <a:r>
              <a:rPr lang="en-US" sz="2800" dirty="0">
                <a:latin typeface="Aptos" panose="020B0004020202020204" pitchFamily="34" charset="0"/>
              </a:rPr>
              <a:t>Section 102 Maintenance of Traffic</a:t>
            </a:r>
          </a:p>
          <a:p>
            <a:pPr lvl="1">
              <a:spcBef>
                <a:spcPts val="0"/>
              </a:spcBef>
            </a:pPr>
            <a:r>
              <a:rPr lang="en-US" sz="2800" dirty="0">
                <a:latin typeface="Aptos" panose="020B0004020202020204" pitchFamily="34" charset="0"/>
              </a:rPr>
              <a:t>Section 990 Temporary Traffic Control Device Materials</a:t>
            </a:r>
          </a:p>
        </p:txBody>
      </p:sp>
    </p:spTree>
    <p:extLst>
      <p:ext uri="{BB962C8B-B14F-4D97-AF65-F5344CB8AC3E}">
        <p14:creationId xmlns:p14="http://schemas.microsoft.com/office/powerpoint/2010/main" val="1924350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SWZ Design and Operations Guidebook</a:t>
            </a:r>
          </a:p>
        </p:txBody>
      </p:sp>
      <p:sp>
        <p:nvSpPr>
          <p:cNvPr id="2" name="Content Placeholder 2">
            <a:extLst>
              <a:ext uri="{FF2B5EF4-FFF2-40B4-BE49-F238E27FC236}">
                <a16:creationId xmlns:a16="http://schemas.microsoft.com/office/drawing/2014/main" id="{8C84CF9E-8F3B-26E5-B14E-87EE2EE2316F}"/>
              </a:ext>
            </a:extLst>
          </p:cNvPr>
          <p:cNvSpPr>
            <a:spLocks noGrp="1"/>
          </p:cNvSpPr>
          <p:nvPr>
            <p:ph sz="half" idx="1"/>
          </p:nvPr>
        </p:nvSpPr>
        <p:spPr>
          <a:xfrm>
            <a:off x="4624794" y="1543460"/>
            <a:ext cx="7136900" cy="4275798"/>
          </a:xfrm>
        </p:spPr>
        <p:txBody>
          <a:bodyPr>
            <a:normAutofit/>
          </a:bodyPr>
          <a:lstStyle/>
          <a:p>
            <a:pPr marL="0" marR="0" lvl="0" indent="0">
              <a:lnSpc>
                <a:spcPct val="160000"/>
              </a:lnSpc>
              <a:spcBef>
                <a:spcPts val="0"/>
              </a:spcBef>
              <a:spcAft>
                <a:spcPts val="0"/>
              </a:spcAft>
              <a:buNone/>
            </a:pPr>
            <a:r>
              <a:rPr lang="en-US" b="1" dirty="0"/>
              <a:t>Chapters:</a:t>
            </a:r>
          </a:p>
          <a:p>
            <a:pPr marL="715518" lvl="1" indent="-514350">
              <a:lnSpc>
                <a:spcPct val="160000"/>
              </a:lnSpc>
              <a:spcBef>
                <a:spcPts val="0"/>
              </a:spcBef>
              <a:spcAft>
                <a:spcPts val="0"/>
              </a:spcAft>
              <a:buFont typeface="+mj-lt"/>
              <a:buAutoNum type="arabicPeriod"/>
            </a:pPr>
            <a:r>
              <a:rPr lang="en-US" dirty="0"/>
              <a:t>Introduction</a:t>
            </a:r>
          </a:p>
          <a:p>
            <a:pPr marL="715518" lvl="1" indent="-514350">
              <a:lnSpc>
                <a:spcPct val="160000"/>
              </a:lnSpc>
              <a:spcBef>
                <a:spcPts val="0"/>
              </a:spcBef>
              <a:spcAft>
                <a:spcPts val="0"/>
              </a:spcAft>
              <a:buFont typeface="+mj-lt"/>
              <a:buAutoNum type="arabicPeriod"/>
            </a:pPr>
            <a:r>
              <a:rPr lang="en-US" dirty="0"/>
              <a:t>Programming and Scoping</a:t>
            </a:r>
          </a:p>
          <a:p>
            <a:pPr marL="715518" lvl="1" indent="-514350">
              <a:lnSpc>
                <a:spcPct val="160000"/>
              </a:lnSpc>
              <a:spcBef>
                <a:spcPts val="0"/>
              </a:spcBef>
              <a:spcAft>
                <a:spcPts val="0"/>
              </a:spcAft>
              <a:buFont typeface="+mj-lt"/>
              <a:buAutoNum type="arabicPeriod"/>
            </a:pPr>
            <a:r>
              <a:rPr lang="en-US" dirty="0"/>
              <a:t>Identification and Selection of SWZ Strategies</a:t>
            </a:r>
          </a:p>
          <a:p>
            <a:pPr marL="715518" lvl="1" indent="-514350">
              <a:lnSpc>
                <a:spcPct val="160000"/>
              </a:lnSpc>
              <a:spcBef>
                <a:spcPts val="0"/>
              </a:spcBef>
              <a:spcAft>
                <a:spcPts val="0"/>
              </a:spcAft>
              <a:buFont typeface="+mj-lt"/>
              <a:buAutoNum type="arabicPeriod"/>
            </a:pPr>
            <a:r>
              <a:rPr lang="en-US" dirty="0"/>
              <a:t>SWZ Systems Engineering Analysis</a:t>
            </a:r>
          </a:p>
          <a:p>
            <a:pPr marL="715518" lvl="1" indent="-514350">
              <a:lnSpc>
                <a:spcPct val="160000"/>
              </a:lnSpc>
              <a:spcBef>
                <a:spcPts val="0"/>
              </a:spcBef>
              <a:spcAft>
                <a:spcPts val="0"/>
              </a:spcAft>
              <a:buFont typeface="+mj-lt"/>
              <a:buAutoNum type="arabicPeriod"/>
            </a:pPr>
            <a:r>
              <a:rPr lang="en-US" dirty="0"/>
              <a:t>SWZ Public Information Plan</a:t>
            </a:r>
          </a:p>
        </p:txBody>
      </p:sp>
      <p:pic>
        <p:nvPicPr>
          <p:cNvPr id="7" name="Picture 6">
            <a:extLst>
              <a:ext uri="{FF2B5EF4-FFF2-40B4-BE49-F238E27FC236}">
                <a16:creationId xmlns:a16="http://schemas.microsoft.com/office/drawing/2014/main" id="{827A49A5-8D6D-DD67-CD3B-9AB5584CE29B}"/>
              </a:ext>
            </a:extLst>
          </p:cNvPr>
          <p:cNvPicPr>
            <a:picLocks noChangeAspect="1"/>
          </p:cNvPicPr>
          <p:nvPr/>
        </p:nvPicPr>
        <p:blipFill>
          <a:blip r:embed="rId4"/>
          <a:stretch>
            <a:fillRect/>
          </a:stretch>
        </p:blipFill>
        <p:spPr>
          <a:xfrm>
            <a:off x="509849" y="1499781"/>
            <a:ext cx="3592432" cy="4624608"/>
          </a:xfrm>
          <a:prstGeom prst="rect">
            <a:avLst/>
          </a:prstGeom>
        </p:spPr>
      </p:pic>
    </p:spTree>
    <p:extLst>
      <p:ext uri="{BB962C8B-B14F-4D97-AF65-F5344CB8AC3E}">
        <p14:creationId xmlns:p14="http://schemas.microsoft.com/office/powerpoint/2010/main" val="4242208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Guidebook Chapter 1 - Introduction</a:t>
            </a:r>
          </a:p>
        </p:txBody>
      </p:sp>
      <p:sp>
        <p:nvSpPr>
          <p:cNvPr id="2" name="TextBox 1">
            <a:extLst>
              <a:ext uri="{FF2B5EF4-FFF2-40B4-BE49-F238E27FC236}">
                <a16:creationId xmlns:a16="http://schemas.microsoft.com/office/drawing/2014/main" id="{809243C8-9124-682E-CA79-43407577B81A}"/>
              </a:ext>
            </a:extLst>
          </p:cNvPr>
          <p:cNvSpPr txBox="1"/>
          <p:nvPr/>
        </p:nvSpPr>
        <p:spPr>
          <a:xfrm>
            <a:off x="6096000" y="5149020"/>
            <a:ext cx="5550568" cy="369332"/>
          </a:xfrm>
          <a:prstGeom prst="rect">
            <a:avLst/>
          </a:prstGeom>
          <a:noFill/>
        </p:spPr>
        <p:txBody>
          <a:bodyPr wrap="square" rtlCol="0">
            <a:spAutoFit/>
          </a:bodyPr>
          <a:lstStyle/>
          <a:p>
            <a:pPr algn="ctr"/>
            <a:r>
              <a:rPr lang="en-US" b="1" dirty="0"/>
              <a:t>SWZ Central (Cloud-based) Processor</a:t>
            </a:r>
          </a:p>
        </p:txBody>
      </p:sp>
      <p:sp>
        <p:nvSpPr>
          <p:cNvPr id="7" name="Isosceles Triangle 6">
            <a:extLst>
              <a:ext uri="{FF2B5EF4-FFF2-40B4-BE49-F238E27FC236}">
                <a16:creationId xmlns:a16="http://schemas.microsoft.com/office/drawing/2014/main" id="{39BC9E28-E1D8-7E42-7A21-8DAF9D350F2D}"/>
              </a:ext>
            </a:extLst>
          </p:cNvPr>
          <p:cNvSpPr/>
          <p:nvPr/>
        </p:nvSpPr>
        <p:spPr>
          <a:xfrm rot="16200000">
            <a:off x="4114343" y="3029511"/>
            <a:ext cx="2248213" cy="1837031"/>
          </a:xfrm>
          <a:prstGeom prst="triangle">
            <a:avLst>
              <a:gd name="adj" fmla="val 13550"/>
            </a:avLst>
          </a:prstGeom>
          <a:gradFill flip="none" rotWithShape="1">
            <a:gsLst>
              <a:gs pos="0">
                <a:schemeClr val="accent1">
                  <a:tint val="66000"/>
                  <a:satMod val="160000"/>
                  <a:alpha val="25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0C9F3C0-E64C-6662-B8DE-697718D3257E}"/>
              </a:ext>
            </a:extLst>
          </p:cNvPr>
          <p:cNvSpPr/>
          <p:nvPr/>
        </p:nvSpPr>
        <p:spPr>
          <a:xfrm>
            <a:off x="1036315" y="4434729"/>
            <a:ext cx="3302164" cy="523105"/>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7BB0D011-FD91-AB7A-32D6-2ACDFD43DA81}"/>
              </a:ext>
            </a:extLst>
          </p:cNvPr>
          <p:cNvSpPr>
            <a:spLocks noGrp="1"/>
          </p:cNvSpPr>
          <p:nvPr>
            <p:ph sz="half" idx="1"/>
          </p:nvPr>
        </p:nvSpPr>
        <p:spPr>
          <a:xfrm>
            <a:off x="1097280" y="2120900"/>
            <a:ext cx="4998720" cy="3748193"/>
          </a:xfrm>
        </p:spPr>
        <p:txBody>
          <a:bodyPr>
            <a:normAutofit/>
          </a:bodyPr>
          <a:lstStyle/>
          <a:p>
            <a:pPr marL="0" indent="0">
              <a:spcBef>
                <a:spcPts val="0"/>
              </a:spcBef>
              <a:spcAft>
                <a:spcPts val="0"/>
              </a:spcAft>
              <a:buNone/>
            </a:pPr>
            <a:r>
              <a:rPr lang="en-US" sz="2800" b="1" dirty="0"/>
              <a:t>Chapter 1 Contents:</a:t>
            </a:r>
          </a:p>
          <a:p>
            <a:pPr>
              <a:spcBef>
                <a:spcPts val="0"/>
              </a:spcBef>
              <a:spcAft>
                <a:spcPts val="0"/>
              </a:spcAft>
              <a:buFont typeface="Arial" panose="020B0604020202020204" pitchFamily="34" charset="0"/>
              <a:buChar char="•"/>
            </a:pPr>
            <a:r>
              <a:rPr lang="en-US" sz="2800" dirty="0"/>
              <a:t> Purpose of the SWZ   Guidebook</a:t>
            </a:r>
          </a:p>
          <a:p>
            <a:pPr>
              <a:spcBef>
                <a:spcPts val="0"/>
              </a:spcBef>
              <a:spcAft>
                <a:spcPts val="0"/>
              </a:spcAft>
              <a:buFont typeface="Arial" panose="020B0604020202020204" pitchFamily="34" charset="0"/>
              <a:buChar char="•"/>
            </a:pPr>
            <a:r>
              <a:rPr lang="en-US" sz="2800" dirty="0"/>
              <a:t> Characteristics of SWZ</a:t>
            </a:r>
          </a:p>
          <a:p>
            <a:pPr>
              <a:spcBef>
                <a:spcPts val="0"/>
              </a:spcBef>
              <a:spcAft>
                <a:spcPts val="0"/>
              </a:spcAft>
              <a:buFont typeface="Arial" panose="020B0604020202020204" pitchFamily="34" charset="0"/>
              <a:buChar char="•"/>
            </a:pPr>
            <a:r>
              <a:rPr lang="en-US" sz="2800" dirty="0"/>
              <a:t> SWZ Technologies</a:t>
            </a:r>
          </a:p>
          <a:p>
            <a:pPr>
              <a:spcBef>
                <a:spcPts val="0"/>
              </a:spcBef>
              <a:spcAft>
                <a:spcPts val="0"/>
              </a:spcAft>
              <a:buFont typeface="Arial" panose="020B0604020202020204" pitchFamily="34" charset="0"/>
              <a:buChar char="•"/>
            </a:pPr>
            <a:r>
              <a:rPr lang="en-US" sz="2800" dirty="0"/>
              <a:t> SWZ Strategies and Systems</a:t>
            </a:r>
          </a:p>
          <a:p>
            <a:pPr>
              <a:spcBef>
                <a:spcPts val="0"/>
              </a:spcBef>
              <a:spcAft>
                <a:spcPts val="0"/>
              </a:spcAft>
              <a:buFont typeface="Arial" panose="020B0604020202020204" pitchFamily="34" charset="0"/>
              <a:buChar char="•"/>
            </a:pPr>
            <a:r>
              <a:rPr lang="en-US" sz="2800" dirty="0"/>
              <a:t> SWZ Operations</a:t>
            </a:r>
          </a:p>
        </p:txBody>
      </p:sp>
      <p:pic>
        <p:nvPicPr>
          <p:cNvPr id="12" name="Picture 11">
            <a:extLst>
              <a:ext uri="{FF2B5EF4-FFF2-40B4-BE49-F238E27FC236}">
                <a16:creationId xmlns:a16="http://schemas.microsoft.com/office/drawing/2014/main" id="{61647E9A-F4E7-AF72-9A36-1ACEE195A4DD}"/>
              </a:ext>
            </a:extLst>
          </p:cNvPr>
          <p:cNvPicPr>
            <a:picLocks noChangeAspect="1"/>
          </p:cNvPicPr>
          <p:nvPr/>
        </p:nvPicPr>
        <p:blipFill>
          <a:blip r:embed="rId4"/>
          <a:stretch>
            <a:fillRect/>
          </a:stretch>
        </p:blipFill>
        <p:spPr>
          <a:xfrm>
            <a:off x="6011528" y="2823920"/>
            <a:ext cx="5906324" cy="2248214"/>
          </a:xfrm>
          <a:prstGeom prst="rect">
            <a:avLst/>
          </a:prstGeom>
          <a:noFill/>
          <a:ln w="38100">
            <a:solidFill>
              <a:srgbClr val="F16A17"/>
            </a:solidFill>
          </a:ln>
        </p:spPr>
      </p:pic>
      <p:pic>
        <p:nvPicPr>
          <p:cNvPr id="3" name="Picture 2">
            <a:extLst>
              <a:ext uri="{FF2B5EF4-FFF2-40B4-BE49-F238E27FC236}">
                <a16:creationId xmlns:a16="http://schemas.microsoft.com/office/drawing/2014/main" id="{6E928786-26F5-0E26-8621-955D84FB6A1F}"/>
              </a:ext>
            </a:extLst>
          </p:cNvPr>
          <p:cNvPicPr>
            <a:picLocks noChangeAspect="1"/>
          </p:cNvPicPr>
          <p:nvPr/>
        </p:nvPicPr>
        <p:blipFill>
          <a:blip r:embed="rId5"/>
          <a:stretch>
            <a:fillRect/>
          </a:stretch>
        </p:blipFill>
        <p:spPr>
          <a:xfrm>
            <a:off x="11105258" y="1407165"/>
            <a:ext cx="886689" cy="1141452"/>
          </a:xfrm>
          <a:prstGeom prst="rect">
            <a:avLst/>
          </a:prstGeom>
        </p:spPr>
      </p:pic>
    </p:spTree>
    <p:extLst>
      <p:ext uri="{BB962C8B-B14F-4D97-AF65-F5344CB8AC3E}">
        <p14:creationId xmlns:p14="http://schemas.microsoft.com/office/powerpoint/2010/main" val="25044482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Guidebook Chapter 2 - Programming and Scoping</a:t>
            </a:r>
          </a:p>
        </p:txBody>
      </p:sp>
      <p:sp>
        <p:nvSpPr>
          <p:cNvPr id="17" name="Isosceles Triangle 16">
            <a:extLst>
              <a:ext uri="{FF2B5EF4-FFF2-40B4-BE49-F238E27FC236}">
                <a16:creationId xmlns:a16="http://schemas.microsoft.com/office/drawing/2014/main" id="{AED5F76C-37DE-A8EF-304D-9C0CA64C710E}"/>
              </a:ext>
            </a:extLst>
          </p:cNvPr>
          <p:cNvSpPr/>
          <p:nvPr/>
        </p:nvSpPr>
        <p:spPr>
          <a:xfrm rot="16200000">
            <a:off x="3606943" y="2233594"/>
            <a:ext cx="3347634" cy="2852727"/>
          </a:xfrm>
          <a:prstGeom prst="triangle">
            <a:avLst>
              <a:gd name="adj" fmla="val 80852"/>
            </a:avLst>
          </a:prstGeom>
          <a:gradFill flip="none" rotWithShape="1">
            <a:gsLst>
              <a:gs pos="0">
                <a:schemeClr val="accent1">
                  <a:tint val="66000"/>
                  <a:satMod val="160000"/>
                  <a:alpha val="25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Diagram 17">
            <a:extLst>
              <a:ext uri="{FF2B5EF4-FFF2-40B4-BE49-F238E27FC236}">
                <a16:creationId xmlns:a16="http://schemas.microsoft.com/office/drawing/2014/main" id="{4C0D1CB7-845F-F5C2-AC12-8C06BC1AF82E}"/>
              </a:ext>
            </a:extLst>
          </p:cNvPr>
          <p:cNvGraphicFramePr/>
          <p:nvPr>
            <p:extLst>
              <p:ext uri="{D42A27DB-BD31-4B8C-83A1-F6EECF244321}">
                <p14:modId xmlns:p14="http://schemas.microsoft.com/office/powerpoint/2010/main" val="1966204567"/>
              </p:ext>
            </p:extLst>
          </p:nvPr>
        </p:nvGraphicFramePr>
        <p:xfrm>
          <a:off x="3854393" y="1429752"/>
          <a:ext cx="7147663" cy="4519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ontent Placeholder 2">
            <a:extLst>
              <a:ext uri="{FF2B5EF4-FFF2-40B4-BE49-F238E27FC236}">
                <a16:creationId xmlns:a16="http://schemas.microsoft.com/office/drawing/2014/main" id="{80A7B4BE-7311-80F8-AEEF-8B0F4387E53E}"/>
              </a:ext>
            </a:extLst>
          </p:cNvPr>
          <p:cNvSpPr>
            <a:spLocks noGrp="1"/>
          </p:cNvSpPr>
          <p:nvPr>
            <p:ph sz="half" idx="1"/>
          </p:nvPr>
        </p:nvSpPr>
        <p:spPr>
          <a:xfrm>
            <a:off x="613186" y="1813292"/>
            <a:ext cx="3458678" cy="3748193"/>
          </a:xfrm>
        </p:spPr>
        <p:txBody>
          <a:bodyPr>
            <a:normAutofit/>
          </a:bodyPr>
          <a:lstStyle/>
          <a:p>
            <a:pPr marL="0" lvl="1" indent="0">
              <a:lnSpc>
                <a:spcPct val="110000"/>
              </a:lnSpc>
              <a:spcBef>
                <a:spcPts val="0"/>
              </a:spcBef>
              <a:spcAft>
                <a:spcPts val="0"/>
              </a:spcAft>
              <a:buClr>
                <a:schemeClr val="accent1"/>
              </a:buClr>
              <a:buSzPct val="100000"/>
              <a:buNone/>
            </a:pPr>
            <a:r>
              <a:rPr lang="en-US" sz="2800" b="1" dirty="0"/>
              <a:t>Chapter 2 Contents:</a:t>
            </a:r>
          </a:p>
          <a:p>
            <a:pPr marL="91440" lvl="1" indent="-91440">
              <a:lnSpc>
                <a:spcPct val="110000"/>
              </a:lnSpc>
              <a:spcBef>
                <a:spcPts val="0"/>
              </a:spcBef>
              <a:spcAft>
                <a:spcPts val="0"/>
              </a:spcAft>
              <a:buClr>
                <a:schemeClr val="accent1"/>
              </a:buClr>
              <a:buSzPct val="100000"/>
              <a:buFont typeface="Arial" panose="020B0604020202020204" pitchFamily="34" charset="0"/>
              <a:buChar char="•"/>
            </a:pPr>
            <a:r>
              <a:rPr lang="en-US" sz="2800" dirty="0"/>
              <a:t> Assess Projects for SWZ Priority </a:t>
            </a:r>
          </a:p>
          <a:p>
            <a:pPr marL="91440" lvl="1" indent="-91440">
              <a:lnSpc>
                <a:spcPct val="110000"/>
              </a:lnSpc>
              <a:spcBef>
                <a:spcPts val="0"/>
              </a:spcBef>
              <a:spcAft>
                <a:spcPts val="0"/>
              </a:spcAft>
              <a:buClr>
                <a:schemeClr val="accent1"/>
              </a:buClr>
              <a:buSzPct val="100000"/>
              <a:buFont typeface="Arial" panose="020B0604020202020204" pitchFamily="34" charset="0"/>
              <a:buChar char="•"/>
            </a:pPr>
            <a:r>
              <a:rPr lang="en-US" sz="2800" dirty="0"/>
              <a:t> Include SWZ in the Design Scope of Services</a:t>
            </a:r>
            <a:endParaRPr lang="en-US" sz="2600" dirty="0"/>
          </a:p>
        </p:txBody>
      </p:sp>
      <p:sp>
        <p:nvSpPr>
          <p:cNvPr id="20" name="Rectangle 19">
            <a:extLst>
              <a:ext uri="{FF2B5EF4-FFF2-40B4-BE49-F238E27FC236}">
                <a16:creationId xmlns:a16="http://schemas.microsoft.com/office/drawing/2014/main" id="{AF9F1088-2EA4-1484-AD16-F9924042933D}"/>
              </a:ext>
            </a:extLst>
          </p:cNvPr>
          <p:cNvSpPr/>
          <p:nvPr/>
        </p:nvSpPr>
        <p:spPr>
          <a:xfrm>
            <a:off x="552229" y="2357404"/>
            <a:ext cx="3302164" cy="946093"/>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DC23687-31E2-CEE5-3CA0-71D8C5C082B4}"/>
              </a:ext>
            </a:extLst>
          </p:cNvPr>
          <p:cNvPicPr>
            <a:picLocks noChangeAspect="1"/>
          </p:cNvPicPr>
          <p:nvPr/>
        </p:nvPicPr>
        <p:blipFill>
          <a:blip r:embed="rId9"/>
          <a:stretch>
            <a:fillRect/>
          </a:stretch>
        </p:blipFill>
        <p:spPr>
          <a:xfrm>
            <a:off x="11105258" y="1407165"/>
            <a:ext cx="886689" cy="1141452"/>
          </a:xfrm>
          <a:prstGeom prst="rect">
            <a:avLst/>
          </a:prstGeom>
        </p:spPr>
      </p:pic>
    </p:spTree>
    <p:extLst>
      <p:ext uri="{BB962C8B-B14F-4D97-AF65-F5344CB8AC3E}">
        <p14:creationId xmlns:p14="http://schemas.microsoft.com/office/powerpoint/2010/main" val="1822408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Guidebook Chapter 3 - SWZ Strategies</a:t>
            </a:r>
          </a:p>
        </p:txBody>
      </p:sp>
      <p:pic>
        <p:nvPicPr>
          <p:cNvPr id="12" name="Picture 11">
            <a:extLst>
              <a:ext uri="{FF2B5EF4-FFF2-40B4-BE49-F238E27FC236}">
                <a16:creationId xmlns:a16="http://schemas.microsoft.com/office/drawing/2014/main" id="{ECF73A5B-A4FD-4065-DE0B-8285EB2FC611}"/>
              </a:ext>
            </a:extLst>
          </p:cNvPr>
          <p:cNvPicPr>
            <a:picLocks noChangeAspect="1"/>
          </p:cNvPicPr>
          <p:nvPr/>
        </p:nvPicPr>
        <p:blipFill>
          <a:blip r:embed="rId4"/>
          <a:stretch>
            <a:fillRect/>
          </a:stretch>
        </p:blipFill>
        <p:spPr>
          <a:xfrm>
            <a:off x="865176" y="1532979"/>
            <a:ext cx="10461643" cy="3792041"/>
          </a:xfrm>
          <a:prstGeom prst="rect">
            <a:avLst/>
          </a:prstGeom>
        </p:spPr>
      </p:pic>
      <p:pic>
        <p:nvPicPr>
          <p:cNvPr id="2" name="Picture 1">
            <a:extLst>
              <a:ext uri="{FF2B5EF4-FFF2-40B4-BE49-F238E27FC236}">
                <a16:creationId xmlns:a16="http://schemas.microsoft.com/office/drawing/2014/main" id="{07393632-9442-4F9C-A9E3-609E3532CA64}"/>
              </a:ext>
            </a:extLst>
          </p:cNvPr>
          <p:cNvPicPr>
            <a:picLocks noChangeAspect="1"/>
          </p:cNvPicPr>
          <p:nvPr/>
        </p:nvPicPr>
        <p:blipFill>
          <a:blip r:embed="rId5"/>
          <a:stretch>
            <a:fillRect/>
          </a:stretch>
        </p:blipFill>
        <p:spPr>
          <a:xfrm>
            <a:off x="11105258" y="1407165"/>
            <a:ext cx="886689" cy="1141452"/>
          </a:xfrm>
          <a:prstGeom prst="rect">
            <a:avLst/>
          </a:prstGeom>
        </p:spPr>
      </p:pic>
    </p:spTree>
    <p:extLst>
      <p:ext uri="{BB962C8B-B14F-4D97-AF65-F5344CB8AC3E}">
        <p14:creationId xmlns:p14="http://schemas.microsoft.com/office/powerpoint/2010/main" val="878253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114301" y="-73938"/>
            <a:ext cx="12077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Guidebook Ch 4 - SWZ Systems Engineering Analysis</a:t>
            </a:r>
          </a:p>
        </p:txBody>
      </p:sp>
      <p:pic>
        <p:nvPicPr>
          <p:cNvPr id="11" name="Picture 10">
            <a:extLst>
              <a:ext uri="{FF2B5EF4-FFF2-40B4-BE49-F238E27FC236}">
                <a16:creationId xmlns:a16="http://schemas.microsoft.com/office/drawing/2014/main" id="{C08677ED-0201-250E-9AAD-E28D9E7A4256}"/>
              </a:ext>
            </a:extLst>
          </p:cNvPr>
          <p:cNvPicPr>
            <a:picLocks noChangeAspect="1"/>
          </p:cNvPicPr>
          <p:nvPr/>
        </p:nvPicPr>
        <p:blipFill>
          <a:blip r:embed="rId4"/>
          <a:stretch>
            <a:fillRect/>
          </a:stretch>
        </p:blipFill>
        <p:spPr>
          <a:xfrm>
            <a:off x="274863" y="1450845"/>
            <a:ext cx="11429590" cy="4566719"/>
          </a:xfrm>
          <a:prstGeom prst="rect">
            <a:avLst/>
          </a:prstGeom>
        </p:spPr>
      </p:pic>
      <p:pic>
        <p:nvPicPr>
          <p:cNvPr id="2" name="Picture 1">
            <a:extLst>
              <a:ext uri="{FF2B5EF4-FFF2-40B4-BE49-F238E27FC236}">
                <a16:creationId xmlns:a16="http://schemas.microsoft.com/office/drawing/2014/main" id="{3B810D96-61D5-6BAE-F9D2-CAB44726E027}"/>
              </a:ext>
            </a:extLst>
          </p:cNvPr>
          <p:cNvPicPr>
            <a:picLocks noChangeAspect="1"/>
          </p:cNvPicPr>
          <p:nvPr/>
        </p:nvPicPr>
        <p:blipFill>
          <a:blip r:embed="rId5"/>
          <a:stretch>
            <a:fillRect/>
          </a:stretch>
        </p:blipFill>
        <p:spPr>
          <a:xfrm>
            <a:off x="11105258" y="1407165"/>
            <a:ext cx="886689" cy="1141452"/>
          </a:xfrm>
          <a:prstGeom prst="rect">
            <a:avLst/>
          </a:prstGeom>
        </p:spPr>
      </p:pic>
    </p:spTree>
    <p:extLst>
      <p:ext uri="{BB962C8B-B14F-4D97-AF65-F5344CB8AC3E}">
        <p14:creationId xmlns:p14="http://schemas.microsoft.com/office/powerpoint/2010/main" val="1110797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4B1612-D019-DCD3-CCC5-92AE7034AFAE}"/>
              </a:ext>
            </a:extLst>
          </p:cNvPr>
          <p:cNvSpPr/>
          <p:nvPr/>
        </p:nvSpPr>
        <p:spPr>
          <a:xfrm>
            <a:off x="-1"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E6CB33-17FA-63BD-2A90-1F31082C3898}"/>
              </a:ext>
            </a:extLst>
          </p:cNvPr>
          <p:cNvSpPr>
            <a:spLocks noGrp="1"/>
          </p:cNvSpPr>
          <p:nvPr>
            <p:ph type="title"/>
          </p:nvPr>
        </p:nvSpPr>
        <p:spPr>
          <a:xfrm>
            <a:off x="381000" y="64515"/>
            <a:ext cx="11430000" cy="1097280"/>
          </a:xfrm>
        </p:spPr>
        <p:txBody>
          <a:bodyPr/>
          <a:lstStyle/>
          <a:p>
            <a:r>
              <a:rPr lang="en-US" dirty="0">
                <a:solidFill>
                  <a:schemeClr val="bg1"/>
                </a:solidFill>
                <a:effectLst>
                  <a:outerShdw blurRad="38100" dist="38100" dir="2700000" algn="tl">
                    <a:srgbClr val="000000">
                      <a:alpha val="43137"/>
                    </a:srgbClr>
                  </a:outerShdw>
                </a:effectLst>
              </a:rPr>
              <a:t>Objectives</a:t>
            </a:r>
          </a:p>
        </p:txBody>
      </p:sp>
      <p:sp>
        <p:nvSpPr>
          <p:cNvPr id="3" name="Content Placeholder 2">
            <a:extLst>
              <a:ext uri="{FF2B5EF4-FFF2-40B4-BE49-F238E27FC236}">
                <a16:creationId xmlns:a16="http://schemas.microsoft.com/office/drawing/2014/main" id="{4D7A5728-1926-0ACC-5BB6-0E0C4B2B0B9B}"/>
              </a:ext>
            </a:extLst>
          </p:cNvPr>
          <p:cNvSpPr>
            <a:spLocks noGrp="1"/>
          </p:cNvSpPr>
          <p:nvPr>
            <p:ph sz="half" idx="1"/>
          </p:nvPr>
        </p:nvSpPr>
        <p:spPr>
          <a:xfrm>
            <a:off x="553570" y="1466601"/>
            <a:ext cx="11084859" cy="4548569"/>
          </a:xfrm>
        </p:spPr>
        <p:txBody>
          <a:bodyPr/>
          <a:lstStyle/>
          <a:p>
            <a:pPr marL="231775" marR="0" lvl="0" indent="-231775" algn="l" defTabSz="914400" rtl="0" eaLnBrk="1" fontAlgn="auto" latinLnBrk="0" hangingPunct="1">
              <a:lnSpc>
                <a:spcPct val="100000"/>
              </a:lnSpc>
              <a:spcBef>
                <a:spcPts val="1200"/>
              </a:spcBef>
              <a:spcAft>
                <a:spcPts val="200"/>
              </a:spcAft>
              <a:buSzPct val="100000"/>
              <a:buFont typeface="Arial" panose="020B0604020202020204" pitchFamily="34" charset="0"/>
              <a:buChar char="•"/>
              <a:tabLst/>
              <a:defRPr/>
            </a:pPr>
            <a:r>
              <a:rPr lang="en-US" sz="3600" dirty="0">
                <a:solidFill>
                  <a:prstClr val="black">
                    <a:lumMod val="75000"/>
                    <a:lumOff val="25000"/>
                  </a:prstClr>
                </a:solidFill>
                <a:latin typeface="Aptos" panose="020B0004020202020204" pitchFamily="34" charset="0"/>
              </a:rPr>
              <a:t>What is a Smart Work Zone (SWZ)?</a:t>
            </a:r>
          </a:p>
          <a:p>
            <a:pPr marL="231775" indent="-231775">
              <a:spcBef>
                <a:spcPts val="1200"/>
              </a:spcBef>
              <a:spcAft>
                <a:spcPts val="200"/>
              </a:spcAft>
              <a:buSzPct val="100000"/>
              <a:buFont typeface="Arial" panose="020B0604020202020204" pitchFamily="34" charset="0"/>
              <a:buChar char="•"/>
              <a:defRPr/>
            </a:pPr>
            <a:r>
              <a:rPr lang="en-US" sz="3600" dirty="0">
                <a:solidFill>
                  <a:prstClr val="black">
                    <a:lumMod val="75000"/>
                    <a:lumOff val="25000"/>
                  </a:prstClr>
                </a:solidFill>
                <a:latin typeface="Aptos" panose="020B0004020202020204" pitchFamily="34" charset="0"/>
              </a:rPr>
              <a:t>What Are Benefits of SWZ?</a:t>
            </a:r>
          </a:p>
          <a:p>
            <a:pPr marL="231775" marR="0" lvl="0" indent="-231775" algn="l" defTabSz="914400" rtl="0" eaLnBrk="1" fontAlgn="auto" latinLnBrk="0" hangingPunct="1">
              <a:lnSpc>
                <a:spcPct val="100000"/>
              </a:lnSpc>
              <a:spcBef>
                <a:spcPts val="1200"/>
              </a:spcBef>
              <a:spcAft>
                <a:spcPts val="200"/>
              </a:spcAft>
              <a:buSzPct val="100000"/>
              <a:buFont typeface="Arial" panose="020B0604020202020204" pitchFamily="34" charset="0"/>
              <a:buChar char="•"/>
              <a:tabLst/>
              <a:defRPr/>
            </a:pPr>
            <a:r>
              <a:rPr kumimoji="0" lang="en-US" sz="36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rPr>
              <a:t>FDOT SWZ Strategies</a:t>
            </a:r>
          </a:p>
          <a:p>
            <a:pPr marL="231775" marR="0" lvl="0" indent="-231775" algn="l" defTabSz="914400" rtl="0" eaLnBrk="1" fontAlgn="auto" latinLnBrk="0" hangingPunct="1">
              <a:lnSpc>
                <a:spcPct val="100000"/>
              </a:lnSpc>
              <a:spcBef>
                <a:spcPts val="1200"/>
              </a:spcBef>
              <a:spcAft>
                <a:spcPts val="200"/>
              </a:spcAft>
              <a:buSzPct val="100000"/>
              <a:buFont typeface="Arial" panose="020B0604020202020204" pitchFamily="34" charset="0"/>
              <a:buChar char="•"/>
              <a:tabLst/>
              <a:defRPr/>
            </a:pPr>
            <a:r>
              <a:rPr kumimoji="0" lang="en-US" sz="36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rPr>
              <a:t>SWZ Design </a:t>
            </a:r>
            <a:r>
              <a:rPr lang="en-US" sz="3600" dirty="0">
                <a:solidFill>
                  <a:prstClr val="black">
                    <a:lumMod val="75000"/>
                    <a:lumOff val="25000"/>
                  </a:prstClr>
                </a:solidFill>
                <a:latin typeface="Aptos" panose="020B0004020202020204" pitchFamily="34" charset="0"/>
              </a:rPr>
              <a:t>Resources</a:t>
            </a:r>
            <a:endParaRPr kumimoji="0" lang="en-US" sz="36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ndParaRPr>
          </a:p>
          <a:p>
            <a:pPr marL="231775" marR="0" lvl="0" indent="-231775" algn="l" defTabSz="914400" rtl="0" eaLnBrk="1" fontAlgn="auto" latinLnBrk="0" hangingPunct="1">
              <a:lnSpc>
                <a:spcPct val="100000"/>
              </a:lnSpc>
              <a:spcBef>
                <a:spcPts val="1200"/>
              </a:spcBef>
              <a:spcAft>
                <a:spcPts val="200"/>
              </a:spcAft>
              <a:buSzPct val="100000"/>
              <a:buFont typeface="Arial" panose="020B0604020202020204" pitchFamily="34" charset="0"/>
              <a:buChar char="•"/>
              <a:tabLst/>
              <a:defRPr/>
            </a:pPr>
            <a:r>
              <a:rPr kumimoji="0" lang="en-US" sz="36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rPr>
              <a:t>Use of Resources for Selecting and Designing SWZ Strategies </a:t>
            </a:r>
          </a:p>
          <a:p>
            <a:endParaRPr lang="en-US" dirty="0"/>
          </a:p>
        </p:txBody>
      </p:sp>
      <p:pic>
        <p:nvPicPr>
          <p:cNvPr id="9" name="Picture 8">
            <a:extLst>
              <a:ext uri="{FF2B5EF4-FFF2-40B4-BE49-F238E27FC236}">
                <a16:creationId xmlns:a16="http://schemas.microsoft.com/office/drawing/2014/main" id="{4EDB0808-E0DF-6A71-D1DF-780D62B0E60B}"/>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8BE06444-5C6B-BBA1-C015-CC18771A92B6}"/>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D9812A4-A4A0-279F-7D1C-0E34F2FCCEF7}"/>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39257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331470" y="-73938"/>
            <a:ext cx="118605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Guidebook Chapter 5 - SWZ Public Information Plan</a:t>
            </a:r>
          </a:p>
        </p:txBody>
      </p:sp>
      <p:sp>
        <p:nvSpPr>
          <p:cNvPr id="2" name="Content Placeholder 2">
            <a:extLst>
              <a:ext uri="{FF2B5EF4-FFF2-40B4-BE49-F238E27FC236}">
                <a16:creationId xmlns:a16="http://schemas.microsoft.com/office/drawing/2014/main" id="{4F32CFF4-36CB-2FDE-D84A-080806D03DE8}"/>
              </a:ext>
            </a:extLst>
          </p:cNvPr>
          <p:cNvSpPr txBox="1">
            <a:spLocks/>
          </p:cNvSpPr>
          <p:nvPr/>
        </p:nvSpPr>
        <p:spPr>
          <a:xfrm>
            <a:off x="483326" y="1680210"/>
            <a:ext cx="11116491" cy="4047969"/>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pPr>
            <a:r>
              <a:rPr lang="en-US" sz="3600" b="1" dirty="0">
                <a:latin typeface="Aptos" panose="020B0004020202020204" pitchFamily="34" charset="0"/>
              </a:rPr>
              <a:t>Chapter 5 Content</a:t>
            </a:r>
          </a:p>
          <a:p>
            <a:pPr marL="0" lvl="1" indent="0">
              <a:lnSpc>
                <a:spcPct val="110000"/>
              </a:lnSpc>
              <a:spcBef>
                <a:spcPts val="0"/>
              </a:spcBef>
              <a:spcAft>
                <a:spcPts val="0"/>
              </a:spcAft>
              <a:buClr>
                <a:schemeClr val="accent1"/>
              </a:buClr>
              <a:buSzPct val="100000"/>
              <a:buNone/>
            </a:pPr>
            <a:endParaRPr lang="en-US" sz="3200" dirty="0">
              <a:effectLst/>
              <a:latin typeface="Aptos" panose="020B0004020202020204" pitchFamily="34" charset="0"/>
              <a:ea typeface="Calibri" panose="020F0502020204030204" pitchFamily="34" charset="0"/>
            </a:endParaRPr>
          </a:p>
          <a:p>
            <a:pPr marL="0" lvl="1" indent="0">
              <a:lnSpc>
                <a:spcPct val="110000"/>
              </a:lnSpc>
              <a:spcBef>
                <a:spcPts val="0"/>
              </a:spcBef>
              <a:spcAft>
                <a:spcPts val="0"/>
              </a:spcAft>
              <a:buClr>
                <a:schemeClr val="accent1"/>
              </a:buClr>
              <a:buSzPct val="100000"/>
              <a:buNone/>
            </a:pPr>
            <a:r>
              <a:rPr lang="en-US" sz="3200" dirty="0">
                <a:effectLst/>
                <a:latin typeface="Aptos" panose="020B0004020202020204" pitchFamily="34" charset="0"/>
                <a:ea typeface="Calibri" panose="020F0502020204030204" pitchFamily="34" charset="0"/>
              </a:rPr>
              <a:t>When using SWZ strategies and technologies in the TTCP, the Public Information Plan (PIP) described in </a:t>
            </a:r>
            <a:r>
              <a:rPr lang="en-US" sz="3200" b="1" i="1" dirty="0">
                <a:effectLst/>
                <a:latin typeface="Aptos" panose="020B0004020202020204" pitchFamily="34" charset="0"/>
                <a:ea typeface="Calibri" panose="020F0502020204030204" pitchFamily="34" charset="0"/>
              </a:rPr>
              <a:t>FDM 240.4</a:t>
            </a:r>
            <a:r>
              <a:rPr lang="en-US" sz="3200" dirty="0">
                <a:effectLst/>
                <a:latin typeface="Aptos" panose="020B0004020202020204" pitchFamily="34" charset="0"/>
                <a:ea typeface="Calibri" panose="020F0502020204030204" pitchFamily="34" charset="0"/>
              </a:rPr>
              <a:t> should </a:t>
            </a:r>
            <a:r>
              <a:rPr lang="en-US" sz="3200" dirty="0">
                <a:solidFill>
                  <a:srgbClr val="F16A17"/>
                </a:solidFill>
                <a:effectLst/>
                <a:latin typeface="Aptos" panose="020B0004020202020204" pitchFamily="34" charset="0"/>
                <a:ea typeface="Calibri" panose="020F0502020204030204" pitchFamily="34" charset="0"/>
              </a:rPr>
              <a:t>address SWZ elements included in the project</a:t>
            </a:r>
            <a:r>
              <a:rPr lang="en-US" sz="3200" dirty="0">
                <a:effectLst/>
                <a:latin typeface="Aptos" panose="020B0004020202020204" pitchFamily="34" charset="0"/>
                <a:ea typeface="Calibri" panose="020F0502020204030204" pitchFamily="34" charset="0"/>
              </a:rPr>
              <a:t>. The PIP should </a:t>
            </a:r>
            <a:r>
              <a:rPr lang="en-US" sz="3200" dirty="0">
                <a:solidFill>
                  <a:srgbClr val="F16A17"/>
                </a:solidFill>
                <a:effectLst/>
                <a:latin typeface="Aptos" panose="020B0004020202020204" pitchFamily="34" charset="0"/>
                <a:ea typeface="Calibri" panose="020F0502020204030204" pitchFamily="34" charset="0"/>
              </a:rPr>
              <a:t>communicate to the traveling public the intent, features, and duration of smart work zone strategies planned for the project</a:t>
            </a:r>
            <a:r>
              <a:rPr lang="en-US" sz="3200" dirty="0">
                <a:effectLst/>
                <a:latin typeface="Aptos" panose="020B0004020202020204" pitchFamily="34" charset="0"/>
                <a:ea typeface="Calibri" panose="020F0502020204030204" pitchFamily="34" charset="0"/>
              </a:rPr>
              <a:t>. The PIP should take into consideration needs relative to multiple trip types such as daily commuters and tourists.</a:t>
            </a:r>
            <a:endParaRPr lang="en-US" sz="4400" dirty="0">
              <a:latin typeface="Aptos" panose="020B0004020202020204" pitchFamily="34" charset="0"/>
            </a:endParaRPr>
          </a:p>
        </p:txBody>
      </p:sp>
      <p:pic>
        <p:nvPicPr>
          <p:cNvPr id="3" name="Picture 2">
            <a:extLst>
              <a:ext uri="{FF2B5EF4-FFF2-40B4-BE49-F238E27FC236}">
                <a16:creationId xmlns:a16="http://schemas.microsoft.com/office/drawing/2014/main" id="{0238DC43-0805-ED78-782C-82B93FD85BA6}"/>
              </a:ext>
            </a:extLst>
          </p:cNvPr>
          <p:cNvPicPr>
            <a:picLocks noChangeAspect="1"/>
          </p:cNvPicPr>
          <p:nvPr/>
        </p:nvPicPr>
        <p:blipFill>
          <a:blip r:embed="rId4"/>
          <a:stretch>
            <a:fillRect/>
          </a:stretch>
        </p:blipFill>
        <p:spPr>
          <a:xfrm>
            <a:off x="11105258" y="1407165"/>
            <a:ext cx="886689" cy="1141452"/>
          </a:xfrm>
          <a:prstGeom prst="rect">
            <a:avLst/>
          </a:prstGeom>
        </p:spPr>
      </p:pic>
    </p:spTree>
    <p:extLst>
      <p:ext uri="{BB962C8B-B14F-4D97-AF65-F5344CB8AC3E}">
        <p14:creationId xmlns:p14="http://schemas.microsoft.com/office/powerpoint/2010/main" val="4022337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300"/>
              </a:lnSpc>
            </a:pPr>
            <a:r>
              <a:rPr lang="en-US" dirty="0">
                <a:solidFill>
                  <a:schemeClr val="bg1"/>
                </a:solidFill>
                <a:effectLst>
                  <a:outerShdw blurRad="38100" dist="38100" dir="2700000" algn="tl">
                    <a:srgbClr val="000000">
                      <a:alpha val="43137"/>
                    </a:srgbClr>
                  </a:outerShdw>
                </a:effectLst>
              </a:rPr>
              <a:t>Developmental Design Criteria - Section 240 Transportation Management Plan</a:t>
            </a:r>
          </a:p>
        </p:txBody>
      </p:sp>
      <p:sp>
        <p:nvSpPr>
          <p:cNvPr id="2" name="Isosceles Triangle 1">
            <a:extLst>
              <a:ext uri="{FF2B5EF4-FFF2-40B4-BE49-F238E27FC236}">
                <a16:creationId xmlns:a16="http://schemas.microsoft.com/office/drawing/2014/main" id="{D313E40A-0244-07CF-F7CF-7F3585819AE6}"/>
              </a:ext>
            </a:extLst>
          </p:cNvPr>
          <p:cNvSpPr/>
          <p:nvPr/>
        </p:nvSpPr>
        <p:spPr>
          <a:xfrm rot="16200000">
            <a:off x="3704747" y="2988256"/>
            <a:ext cx="4575602" cy="1525171"/>
          </a:xfrm>
          <a:prstGeom prst="triangle">
            <a:avLst>
              <a:gd name="adj" fmla="val 72833"/>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C14E178B-9147-C456-75CA-FFE2BBD656C2}"/>
              </a:ext>
            </a:extLst>
          </p:cNvPr>
          <p:cNvSpPr>
            <a:spLocks noGrp="1"/>
          </p:cNvSpPr>
          <p:nvPr>
            <p:ph idx="1"/>
          </p:nvPr>
        </p:nvSpPr>
        <p:spPr>
          <a:xfrm>
            <a:off x="1040130" y="1663137"/>
            <a:ext cx="4757610" cy="4156121"/>
          </a:xfrm>
        </p:spPr>
        <p:txBody>
          <a:bodyPr>
            <a:normAutofit fontScale="70000" lnSpcReduction="20000"/>
          </a:bodyPr>
          <a:lstStyle/>
          <a:p>
            <a:pPr marL="0" indent="0">
              <a:spcBef>
                <a:spcPts val="0"/>
              </a:spcBef>
              <a:spcAft>
                <a:spcPts val="0"/>
              </a:spcAft>
              <a:buNone/>
            </a:pPr>
            <a:r>
              <a:rPr lang="en-US" sz="4000" b="1" dirty="0"/>
              <a:t>DDC Content Includes:</a:t>
            </a:r>
          </a:p>
          <a:p>
            <a:pPr marL="91440" lvl="1" indent="-91440">
              <a:lnSpc>
                <a:spcPct val="130000"/>
              </a:lnSpc>
              <a:spcBef>
                <a:spcPts val="0"/>
              </a:spcBef>
              <a:spcAft>
                <a:spcPts val="0"/>
              </a:spcAft>
              <a:buClr>
                <a:schemeClr val="accent1"/>
              </a:buClr>
              <a:buSzPct val="100000"/>
              <a:buFont typeface="Arial" panose="020B0604020202020204" pitchFamily="34" charset="0"/>
              <a:buChar char="•"/>
            </a:pPr>
            <a:r>
              <a:rPr lang="en-US" sz="3200" dirty="0"/>
              <a:t> Sec 240.2.1.2 – Work Zone Speed</a:t>
            </a:r>
          </a:p>
          <a:p>
            <a:pPr marL="91440" lvl="1" indent="-91440">
              <a:lnSpc>
                <a:spcPct val="130000"/>
              </a:lnSpc>
              <a:spcBef>
                <a:spcPts val="0"/>
              </a:spcBef>
              <a:spcAft>
                <a:spcPts val="0"/>
              </a:spcAft>
              <a:buClr>
                <a:schemeClr val="accent1"/>
              </a:buClr>
              <a:buSzPct val="100000"/>
              <a:buFont typeface="Arial" panose="020B0604020202020204" pitchFamily="34" charset="0"/>
              <a:buChar char="•"/>
            </a:pPr>
            <a:r>
              <a:rPr lang="en-US" sz="3200" dirty="0"/>
              <a:t>Table 240.3 Transportation Operations Plans – adds SWZ strategies to Table 240.3.1</a:t>
            </a:r>
          </a:p>
          <a:p>
            <a:pPr marL="91440" lvl="1" indent="-91440">
              <a:lnSpc>
                <a:spcPct val="130000"/>
              </a:lnSpc>
              <a:spcBef>
                <a:spcPts val="0"/>
              </a:spcBef>
              <a:spcAft>
                <a:spcPts val="0"/>
              </a:spcAft>
              <a:buClr>
                <a:schemeClr val="accent1"/>
              </a:buClr>
              <a:buSzPct val="100000"/>
              <a:buFont typeface="Arial" panose="020B0604020202020204" pitchFamily="34" charset="0"/>
              <a:buChar char="•"/>
            </a:pPr>
            <a:r>
              <a:rPr lang="en-US" sz="3200" dirty="0"/>
              <a:t> Sec 240.4 – addresses SWZ in Public Information Plans</a:t>
            </a:r>
          </a:p>
          <a:p>
            <a:pPr marL="91440" lvl="1" indent="-91440">
              <a:lnSpc>
                <a:spcPct val="130000"/>
              </a:lnSpc>
              <a:spcBef>
                <a:spcPts val="0"/>
              </a:spcBef>
              <a:spcAft>
                <a:spcPts val="0"/>
              </a:spcAft>
              <a:buClr>
                <a:schemeClr val="accent1"/>
              </a:buClr>
              <a:buSzPct val="100000"/>
              <a:buFont typeface="Arial" panose="020B0604020202020204" pitchFamily="34" charset="0"/>
              <a:buChar char="•"/>
            </a:pPr>
            <a:r>
              <a:rPr lang="en-US" sz="3200" dirty="0"/>
              <a:t> Sec 240.6 – SWZ Strategies and Technologies</a:t>
            </a:r>
          </a:p>
          <a:p>
            <a:pPr lvl="2">
              <a:lnSpc>
                <a:spcPct val="120000"/>
              </a:lnSpc>
              <a:spcBef>
                <a:spcPts val="0"/>
              </a:spcBef>
              <a:spcAft>
                <a:spcPts val="0"/>
              </a:spcAft>
              <a:buFont typeface="Arial" panose="020B0604020202020204" pitchFamily="34" charset="0"/>
              <a:buChar char="•"/>
            </a:pPr>
            <a:r>
              <a:rPr lang="en-US" sz="2000" dirty="0"/>
              <a:t>240.6.1 SWZ Strategies and Technologies</a:t>
            </a:r>
          </a:p>
          <a:p>
            <a:pPr lvl="2">
              <a:lnSpc>
                <a:spcPct val="120000"/>
              </a:lnSpc>
              <a:spcBef>
                <a:spcPts val="0"/>
              </a:spcBef>
              <a:spcAft>
                <a:spcPts val="0"/>
              </a:spcAft>
              <a:buFont typeface="Arial" panose="020B0604020202020204" pitchFamily="34" charset="0"/>
              <a:buChar char="•"/>
            </a:pPr>
            <a:r>
              <a:rPr lang="en-US" sz="2000" dirty="0"/>
              <a:t>240.6.2 Smart Work Zone Criteria</a:t>
            </a:r>
          </a:p>
        </p:txBody>
      </p:sp>
      <p:sp>
        <p:nvSpPr>
          <p:cNvPr id="8" name="Content Placeholder 2">
            <a:extLst>
              <a:ext uri="{FF2B5EF4-FFF2-40B4-BE49-F238E27FC236}">
                <a16:creationId xmlns:a16="http://schemas.microsoft.com/office/drawing/2014/main" id="{B8815F33-EDAB-A282-1C8A-3747DF831D44}"/>
              </a:ext>
            </a:extLst>
          </p:cNvPr>
          <p:cNvSpPr txBox="1">
            <a:spLocks/>
          </p:cNvSpPr>
          <p:nvPr/>
        </p:nvSpPr>
        <p:spPr>
          <a:xfrm>
            <a:off x="6279960" y="1663137"/>
            <a:ext cx="4757610" cy="415612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pPr>
            <a:endParaRPr lang="en-US" sz="3000" dirty="0"/>
          </a:p>
        </p:txBody>
      </p:sp>
      <p:sp>
        <p:nvSpPr>
          <p:cNvPr id="11" name="Rectangle 10">
            <a:extLst>
              <a:ext uri="{FF2B5EF4-FFF2-40B4-BE49-F238E27FC236}">
                <a16:creationId xmlns:a16="http://schemas.microsoft.com/office/drawing/2014/main" id="{87686DF4-D0AD-61ED-F460-601923DB2BAB}"/>
              </a:ext>
            </a:extLst>
          </p:cNvPr>
          <p:cNvSpPr/>
          <p:nvPr/>
        </p:nvSpPr>
        <p:spPr>
          <a:xfrm>
            <a:off x="826316" y="2356347"/>
            <a:ext cx="4403644" cy="1095249"/>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4B82D23-06B5-96CE-0D5D-181220E63685}"/>
              </a:ext>
            </a:extLst>
          </p:cNvPr>
          <p:cNvPicPr>
            <a:picLocks noChangeAspect="1"/>
          </p:cNvPicPr>
          <p:nvPr/>
        </p:nvPicPr>
        <p:blipFill>
          <a:blip r:embed="rId4"/>
          <a:stretch>
            <a:fillRect/>
          </a:stretch>
        </p:blipFill>
        <p:spPr>
          <a:xfrm>
            <a:off x="6663680" y="1279498"/>
            <a:ext cx="4648753" cy="4759145"/>
          </a:xfrm>
          <a:prstGeom prst="rect">
            <a:avLst/>
          </a:prstGeom>
        </p:spPr>
      </p:pic>
    </p:spTree>
    <p:extLst>
      <p:ext uri="{BB962C8B-B14F-4D97-AF65-F5344CB8AC3E}">
        <p14:creationId xmlns:p14="http://schemas.microsoft.com/office/powerpoint/2010/main" val="30259117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365760" y="-116264"/>
            <a:ext cx="11237663" cy="13678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4300"/>
              </a:lnSpc>
            </a:pPr>
            <a:r>
              <a:rPr lang="en-US" dirty="0">
                <a:solidFill>
                  <a:schemeClr val="bg1"/>
                </a:solidFill>
                <a:effectLst>
                  <a:outerShdw blurRad="38100" dist="38100" dir="2700000" algn="tl">
                    <a:srgbClr val="000000">
                      <a:alpha val="43137"/>
                    </a:srgbClr>
                  </a:outerShdw>
                </a:effectLst>
              </a:rPr>
              <a:t>Developmental Standard Plans </a:t>
            </a:r>
          </a:p>
          <a:p>
            <a:pPr>
              <a:lnSpc>
                <a:spcPts val="4300"/>
              </a:lnSpc>
            </a:pPr>
            <a:r>
              <a:rPr lang="en-US" dirty="0">
                <a:solidFill>
                  <a:schemeClr val="bg1"/>
                </a:solidFill>
                <a:effectLst>
                  <a:outerShdw blurRad="38100" dist="38100" dir="2700000" algn="tl">
                    <a:srgbClr val="000000">
                      <a:alpha val="43137"/>
                    </a:srgbClr>
                  </a:outerShdw>
                </a:effectLst>
              </a:rPr>
              <a:t>Index 102-600 Series</a:t>
            </a:r>
          </a:p>
        </p:txBody>
      </p:sp>
      <p:sp>
        <p:nvSpPr>
          <p:cNvPr id="2" name="Content Placeholder 2">
            <a:extLst>
              <a:ext uri="{FF2B5EF4-FFF2-40B4-BE49-F238E27FC236}">
                <a16:creationId xmlns:a16="http://schemas.microsoft.com/office/drawing/2014/main" id="{AC9D6651-000A-1285-FDE8-E1CC70268972}"/>
              </a:ext>
            </a:extLst>
          </p:cNvPr>
          <p:cNvSpPr txBox="1">
            <a:spLocks/>
          </p:cNvSpPr>
          <p:nvPr/>
        </p:nvSpPr>
        <p:spPr>
          <a:xfrm>
            <a:off x="5722622" y="1792340"/>
            <a:ext cx="499872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spcBef>
                <a:spcPts val="0"/>
              </a:spcBef>
              <a:spcAft>
                <a:spcPts val="0"/>
              </a:spcAft>
              <a:buFont typeface="Arial" panose="020B0604020202020204" pitchFamily="34" charset="0"/>
              <a:buChar char="•"/>
            </a:pPr>
            <a:endParaRPr lang="en-US" sz="2600" dirty="0"/>
          </a:p>
        </p:txBody>
      </p:sp>
      <p:sp>
        <p:nvSpPr>
          <p:cNvPr id="7" name="Isosceles Triangle 6">
            <a:extLst>
              <a:ext uri="{FF2B5EF4-FFF2-40B4-BE49-F238E27FC236}">
                <a16:creationId xmlns:a16="http://schemas.microsoft.com/office/drawing/2014/main" id="{D2C5C826-F9F9-5422-F799-4D76781C5794}"/>
              </a:ext>
            </a:extLst>
          </p:cNvPr>
          <p:cNvSpPr/>
          <p:nvPr/>
        </p:nvSpPr>
        <p:spPr>
          <a:xfrm rot="16200000">
            <a:off x="2781757" y="3299194"/>
            <a:ext cx="4313709" cy="757838"/>
          </a:xfrm>
          <a:prstGeom prst="triangle">
            <a:avLst>
              <a:gd name="adj" fmla="val 65337"/>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8888E401-B282-6092-D42F-2B68C993245B}"/>
              </a:ext>
            </a:extLst>
          </p:cNvPr>
          <p:cNvSpPr txBox="1">
            <a:spLocks/>
          </p:cNvSpPr>
          <p:nvPr/>
        </p:nvSpPr>
        <p:spPr>
          <a:xfrm>
            <a:off x="582697" y="1521259"/>
            <a:ext cx="4307197" cy="4313710"/>
          </a:xfrm>
          <a:prstGeom prst="rect">
            <a:avLst/>
          </a:prstGeom>
        </p:spPr>
        <p:txBody>
          <a:bodyPr vert="horz" lIns="0" tIns="45720" rIns="0" bIns="45720" rtlCol="0">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spcAft>
                <a:spcPts val="0"/>
              </a:spcAft>
              <a:buNone/>
            </a:pPr>
            <a:r>
              <a:rPr lang="en-US" sz="2800" b="1" dirty="0"/>
              <a:t>Developmental Indexes</a:t>
            </a:r>
          </a:p>
          <a:p>
            <a:pPr lvl="1">
              <a:spcBef>
                <a:spcPts val="0"/>
              </a:spcBef>
              <a:spcAft>
                <a:spcPts val="0"/>
              </a:spcAft>
              <a:buFont typeface="Arial" panose="020B0604020202020204" pitchFamily="34" charset="0"/>
              <a:buChar char="•"/>
            </a:pPr>
            <a:r>
              <a:rPr lang="en-US" sz="2600" dirty="0"/>
              <a:t>D102-608 Two-Lane, Two-Way Diversion Connection</a:t>
            </a:r>
          </a:p>
          <a:p>
            <a:pPr lvl="1">
              <a:spcBef>
                <a:spcPts val="0"/>
              </a:spcBef>
              <a:spcAft>
                <a:spcPts val="0"/>
              </a:spcAft>
              <a:buFont typeface="Arial" panose="020B0604020202020204" pitchFamily="34" charset="0"/>
              <a:buChar char="•"/>
            </a:pPr>
            <a:r>
              <a:rPr lang="en-US" sz="2600" dirty="0"/>
              <a:t>D102-613 Multi-Lane Roadway, Lane Closures</a:t>
            </a:r>
          </a:p>
          <a:p>
            <a:pPr lvl="1">
              <a:spcBef>
                <a:spcPts val="0"/>
              </a:spcBef>
              <a:spcAft>
                <a:spcPts val="0"/>
              </a:spcAft>
              <a:buFont typeface="Arial" panose="020B0604020202020204" pitchFamily="34" charset="0"/>
              <a:buChar char="•"/>
            </a:pPr>
            <a:r>
              <a:rPr lang="en-US" sz="2600" dirty="0"/>
              <a:t>D102-620 Multi-Lane Roadway, Temporary Diversion</a:t>
            </a:r>
          </a:p>
          <a:p>
            <a:pPr lvl="1">
              <a:spcBef>
                <a:spcPts val="0"/>
              </a:spcBef>
              <a:spcAft>
                <a:spcPts val="0"/>
              </a:spcAft>
              <a:buFont typeface="Arial" panose="020B0604020202020204" pitchFamily="34" charset="0"/>
              <a:buChar char="•"/>
            </a:pPr>
            <a:r>
              <a:rPr lang="en-US" sz="2600" b="1" i="1" dirty="0"/>
              <a:t>These Indexes cover DQW, DSH, and DLM SWZ strategies</a:t>
            </a:r>
            <a:endParaRPr lang="en-US" sz="2200" dirty="0"/>
          </a:p>
          <a:p>
            <a:pPr lvl="1">
              <a:spcBef>
                <a:spcPts val="0"/>
              </a:spcBef>
              <a:spcAft>
                <a:spcPts val="0"/>
              </a:spcAft>
              <a:buFont typeface="Arial" panose="020B0604020202020204" pitchFamily="34" charset="0"/>
              <a:buChar char="•"/>
            </a:pPr>
            <a:endParaRPr lang="en-US" sz="2600" dirty="0"/>
          </a:p>
          <a:p>
            <a:pPr lvl="1">
              <a:spcBef>
                <a:spcPts val="0"/>
              </a:spcBef>
              <a:spcAft>
                <a:spcPts val="0"/>
              </a:spcAft>
              <a:buFont typeface="Arial" panose="020B0604020202020204" pitchFamily="34" charset="0"/>
              <a:buChar char="•"/>
            </a:pPr>
            <a:endParaRPr lang="en-US" sz="2600" dirty="0"/>
          </a:p>
        </p:txBody>
      </p:sp>
      <p:sp>
        <p:nvSpPr>
          <p:cNvPr id="11" name="Rectangle 10">
            <a:extLst>
              <a:ext uri="{FF2B5EF4-FFF2-40B4-BE49-F238E27FC236}">
                <a16:creationId xmlns:a16="http://schemas.microsoft.com/office/drawing/2014/main" id="{18DB7492-FB90-B926-119C-A0109F119C46}"/>
              </a:ext>
            </a:extLst>
          </p:cNvPr>
          <p:cNvSpPr/>
          <p:nvPr/>
        </p:nvSpPr>
        <p:spPr>
          <a:xfrm>
            <a:off x="601978" y="2683230"/>
            <a:ext cx="3957715" cy="715486"/>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3F343BE-C7FE-771A-6CAD-21C554D84D6B}"/>
              </a:ext>
            </a:extLst>
          </p:cNvPr>
          <p:cNvPicPr>
            <a:picLocks noChangeAspect="1"/>
          </p:cNvPicPr>
          <p:nvPr/>
        </p:nvPicPr>
        <p:blipFill>
          <a:blip r:embed="rId4"/>
          <a:stretch>
            <a:fillRect/>
          </a:stretch>
        </p:blipFill>
        <p:spPr>
          <a:xfrm>
            <a:off x="5195424" y="1515930"/>
            <a:ext cx="6407999" cy="4313710"/>
          </a:xfrm>
          <a:prstGeom prst="rect">
            <a:avLst/>
          </a:prstGeom>
        </p:spPr>
      </p:pic>
    </p:spTree>
    <p:extLst>
      <p:ext uri="{BB962C8B-B14F-4D97-AF65-F5344CB8AC3E}">
        <p14:creationId xmlns:p14="http://schemas.microsoft.com/office/powerpoint/2010/main" val="3088053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Developmental Specifications - Dev 102 &amp; 990</a:t>
            </a:r>
          </a:p>
        </p:txBody>
      </p:sp>
      <p:sp>
        <p:nvSpPr>
          <p:cNvPr id="2" name="Isosceles Triangle 1">
            <a:extLst>
              <a:ext uri="{FF2B5EF4-FFF2-40B4-BE49-F238E27FC236}">
                <a16:creationId xmlns:a16="http://schemas.microsoft.com/office/drawing/2014/main" id="{DA493E71-FF18-68C8-64F1-6A8543994C5E}"/>
              </a:ext>
            </a:extLst>
          </p:cNvPr>
          <p:cNvSpPr/>
          <p:nvPr/>
        </p:nvSpPr>
        <p:spPr>
          <a:xfrm rot="16200000">
            <a:off x="3868447" y="3223418"/>
            <a:ext cx="4085399" cy="808890"/>
          </a:xfrm>
          <a:prstGeom prst="triangle">
            <a:avLst>
              <a:gd name="adj" fmla="val 28982"/>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9FC083CB-FA79-E679-8500-CF45243E1D47}"/>
              </a:ext>
            </a:extLst>
          </p:cNvPr>
          <p:cNvSpPr txBox="1">
            <a:spLocks/>
          </p:cNvSpPr>
          <p:nvPr/>
        </p:nvSpPr>
        <p:spPr>
          <a:xfrm>
            <a:off x="274864" y="1571824"/>
            <a:ext cx="5231838" cy="4033807"/>
          </a:xfrm>
          <a:prstGeom prst="rect">
            <a:avLst/>
          </a:prstGeom>
        </p:spPr>
        <p:txBody>
          <a:bodyPr vert="horz" lIns="0" tIns="45720" rIns="0" bIns="45720" rtlCol="0">
            <a:normAutofit fontScale="925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spcBef>
                <a:spcPts val="0"/>
              </a:spcBef>
              <a:spcAft>
                <a:spcPts val="0"/>
              </a:spcAft>
              <a:buNone/>
            </a:pPr>
            <a:r>
              <a:rPr lang="en-US" sz="2800" b="1" dirty="0"/>
              <a:t>Developmental Specs (DevSpecs) </a:t>
            </a:r>
          </a:p>
          <a:p>
            <a:pPr lvl="1">
              <a:lnSpc>
                <a:spcPct val="120000"/>
              </a:lnSpc>
              <a:spcBef>
                <a:spcPts val="0"/>
              </a:spcBef>
              <a:spcAft>
                <a:spcPts val="0"/>
              </a:spcAft>
              <a:buFont typeface="Arial" panose="020B0604020202020204" pitchFamily="34" charset="0"/>
              <a:buChar char="•"/>
            </a:pPr>
            <a:r>
              <a:rPr lang="en-US" sz="2600" b="1" dirty="0"/>
              <a:t>Dev102SWZ</a:t>
            </a:r>
            <a:r>
              <a:rPr lang="en-US" sz="2600" dirty="0"/>
              <a:t>: Maintenance of Traffic – Smart Work Zone (SWZ) Management</a:t>
            </a:r>
          </a:p>
          <a:p>
            <a:pPr lvl="1">
              <a:lnSpc>
                <a:spcPct val="120000"/>
              </a:lnSpc>
              <a:spcBef>
                <a:spcPts val="0"/>
              </a:spcBef>
              <a:spcAft>
                <a:spcPts val="0"/>
              </a:spcAft>
              <a:buFont typeface="Arial" panose="020B0604020202020204" pitchFamily="34" charset="0"/>
              <a:buChar char="•"/>
            </a:pPr>
            <a:r>
              <a:rPr lang="en-US" sz="2600" b="1" dirty="0"/>
              <a:t>Dev990SWZ</a:t>
            </a:r>
            <a:r>
              <a:rPr lang="en-US" sz="2600" dirty="0"/>
              <a:t>: Temporary Traffic Control Device Materials – Smart Work Zone (SWZ) Management System</a:t>
            </a:r>
          </a:p>
        </p:txBody>
      </p:sp>
      <p:sp>
        <p:nvSpPr>
          <p:cNvPr id="8" name="Content Placeholder 5">
            <a:extLst>
              <a:ext uri="{FF2B5EF4-FFF2-40B4-BE49-F238E27FC236}">
                <a16:creationId xmlns:a16="http://schemas.microsoft.com/office/drawing/2014/main" id="{C17FBC1F-C653-CEED-181C-A371D6A7A00A}"/>
              </a:ext>
            </a:extLst>
          </p:cNvPr>
          <p:cNvSpPr>
            <a:spLocks noGrp="1"/>
          </p:cNvSpPr>
          <p:nvPr>
            <p:ph idx="1"/>
          </p:nvPr>
        </p:nvSpPr>
        <p:spPr>
          <a:xfrm>
            <a:off x="6355296" y="1579616"/>
            <a:ext cx="5313870" cy="4051059"/>
          </a:xfrm>
          <a:solidFill>
            <a:schemeClr val="bg1">
              <a:lumMod val="95000"/>
            </a:schemeClr>
          </a:solidFill>
        </p:spPr>
        <p:txBody>
          <a:bodyPr>
            <a:normAutofit fontScale="92500" lnSpcReduction="20000"/>
          </a:bodyPr>
          <a:lstStyle/>
          <a:p>
            <a:pPr indent="0">
              <a:lnSpc>
                <a:spcPct val="120000"/>
              </a:lnSpc>
              <a:spcBef>
                <a:spcPts val="0"/>
              </a:spcBef>
              <a:spcAft>
                <a:spcPts val="0"/>
              </a:spcAft>
            </a:pPr>
            <a:r>
              <a:rPr lang="en-US" sz="1600" b="1" dirty="0">
                <a:latin typeface="Times New Roman" panose="02020603050405020304" pitchFamily="18" charset="0"/>
                <a:cs typeface="Times New Roman" panose="02020603050405020304" pitchFamily="18" charset="0"/>
              </a:rPr>
              <a:t>990-3 Portable Devices (Arrow Boards, SWZ Arrow Boards, Changeable Message Signs, SWZ Changeable Message Signs, Regulatory Signs, Radar Speed Display Units and Truck Mounted Changeable Message Signs, Automated Flagger Assistance Devices SWZ Variable Speed Limit (VSL) Signs, SWZ VSL with an Electronic Speed Feedback Sign (ESFS), SWZ Vehicle Detectors, SWZ Cameras). </a:t>
            </a:r>
          </a:p>
          <a:p>
            <a:pPr marL="0" indent="457200">
              <a:lnSpc>
                <a:spcPct val="120000"/>
              </a:lnSpc>
              <a:spcBef>
                <a:spcPts val="0"/>
              </a:spcBef>
              <a:spcAft>
                <a:spcPts val="0"/>
              </a:spcAft>
            </a:pPr>
            <a:r>
              <a:rPr lang="en-US" sz="1600" b="1" dirty="0">
                <a:latin typeface="Times New Roman" panose="02020603050405020304" pitchFamily="18" charset="0"/>
                <a:cs typeface="Times New Roman" panose="02020603050405020304" pitchFamily="18" charset="0"/>
              </a:rPr>
              <a:t>990-3.1 General: </a:t>
            </a:r>
            <a:r>
              <a:rPr lang="en-US" sz="1600" dirty="0">
                <a:latin typeface="Times New Roman" panose="02020603050405020304" pitchFamily="18" charset="0"/>
                <a:cs typeface="Times New Roman" panose="02020603050405020304" pitchFamily="18" charset="0"/>
              </a:rPr>
              <a:t>With the exception of the SWZ Camera and SWZ Vehicle Detector, all portable devices shall meet the physical display and operational requirements of the Manual on Uniform Traffic Control Devices (MUTCD). With the exception of SWZ devices, all portable devices shall be listed on the Department’s Approved Product List (APL). Except for SWZ location devices, all SWZ devices are mounted on trailers. Manufacturers seeking evaluation of their product must submit the following:</a:t>
            </a:r>
            <a:endParaRPr lang="en-US" sz="18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A08A868-D320-6FFF-BAAB-4276A6CC8598}"/>
              </a:ext>
            </a:extLst>
          </p:cNvPr>
          <p:cNvSpPr/>
          <p:nvPr/>
        </p:nvSpPr>
        <p:spPr>
          <a:xfrm>
            <a:off x="522834" y="3888170"/>
            <a:ext cx="4983867" cy="1235624"/>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51679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C8FEF3-4339-A804-27F3-A70DEB00E900}"/>
              </a:ext>
            </a:extLst>
          </p:cNvPr>
          <p:cNvSpPr/>
          <p:nvPr/>
        </p:nvSpPr>
        <p:spPr>
          <a:xfrm>
            <a:off x="0" y="1270954"/>
            <a:ext cx="12192000" cy="2063918"/>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Aptos" panose="020B0004020202020204" pitchFamily="34" charset="0"/>
                <a:ea typeface="+mn-ea"/>
                <a:cs typeface="+mn-cs"/>
              </a:rPr>
              <a:t>SWZ Strategy Selection, Design</a:t>
            </a:r>
            <a:r>
              <a:rPr lang="en-US" sz="4800" dirty="0">
                <a:solidFill>
                  <a:schemeClr val="bg1"/>
                </a:solidFill>
                <a:latin typeface="Aptos" panose="020B0004020202020204" pitchFamily="34" charset="0"/>
              </a:rPr>
              <a:t>, and Implementation </a:t>
            </a:r>
            <a:r>
              <a:rPr lang="en-US" sz="4800" dirty="0">
                <a:solidFill>
                  <a:schemeClr val="bg1"/>
                </a:solidFill>
                <a:latin typeface="Aptos" panose="020B0004020202020204" pitchFamily="34" charset="0"/>
                <a:ea typeface="+mn-ea"/>
                <a:cs typeface="+mn-cs"/>
              </a:rPr>
              <a:t>Process</a:t>
            </a:r>
            <a:endParaRPr lang="en-US" sz="4800" dirty="0">
              <a:solidFill>
                <a:schemeClr val="bg1"/>
              </a:solidFill>
            </a:endParaRPr>
          </a:p>
        </p:txBody>
      </p:sp>
      <p:pic>
        <p:nvPicPr>
          <p:cNvPr id="2" name="Picture 1">
            <a:extLst>
              <a:ext uri="{FF2B5EF4-FFF2-40B4-BE49-F238E27FC236}">
                <a16:creationId xmlns:a16="http://schemas.microsoft.com/office/drawing/2014/main" id="{DD196EAF-EFF5-3FF5-D01D-08838153F0C0}"/>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4" name="Rectangle 3">
            <a:extLst>
              <a:ext uri="{FF2B5EF4-FFF2-40B4-BE49-F238E27FC236}">
                <a16:creationId xmlns:a16="http://schemas.microsoft.com/office/drawing/2014/main" id="{AF9A9D7F-3CF3-28DE-5F19-04C484ED971B}"/>
              </a:ext>
            </a:extLst>
          </p:cNvPr>
          <p:cNvSpPr/>
          <p:nvPr/>
        </p:nvSpPr>
        <p:spPr>
          <a:xfrm>
            <a:off x="0" y="30969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204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Steps of Process</a:t>
            </a:r>
          </a:p>
        </p:txBody>
      </p:sp>
      <p:sp>
        <p:nvSpPr>
          <p:cNvPr id="2" name="AutoShape 3">
            <a:extLst>
              <a:ext uri="{FF2B5EF4-FFF2-40B4-BE49-F238E27FC236}">
                <a16:creationId xmlns:a16="http://schemas.microsoft.com/office/drawing/2014/main" id="{7A6EE865-588B-3E91-95E0-4005DD1BE0A7}"/>
              </a:ext>
            </a:extLst>
          </p:cNvPr>
          <p:cNvSpPr>
            <a:spLocks noChangeAspect="1" noChangeArrowheads="1" noTextEdit="1"/>
          </p:cNvSpPr>
          <p:nvPr/>
        </p:nvSpPr>
        <p:spPr bwMode="auto">
          <a:xfrm>
            <a:off x="3600540" y="1688613"/>
            <a:ext cx="5080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7" name="Diagram 6">
            <a:extLst>
              <a:ext uri="{FF2B5EF4-FFF2-40B4-BE49-F238E27FC236}">
                <a16:creationId xmlns:a16="http://schemas.microsoft.com/office/drawing/2014/main" id="{7D73D565-C348-3A07-8F90-6105007DAD28}"/>
              </a:ext>
            </a:extLst>
          </p:cNvPr>
          <p:cNvGraphicFramePr/>
          <p:nvPr>
            <p:extLst>
              <p:ext uri="{D42A27DB-BD31-4B8C-83A1-F6EECF244321}">
                <p14:modId xmlns:p14="http://schemas.microsoft.com/office/powerpoint/2010/main" val="3089596425"/>
              </p:ext>
            </p:extLst>
          </p:nvPr>
        </p:nvGraphicFramePr>
        <p:xfrm>
          <a:off x="583720" y="1688614"/>
          <a:ext cx="11024559" cy="3913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11325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Steps of Process</a:t>
            </a:r>
          </a:p>
        </p:txBody>
      </p:sp>
      <p:sp>
        <p:nvSpPr>
          <p:cNvPr id="2" name="AutoShape 3">
            <a:extLst>
              <a:ext uri="{FF2B5EF4-FFF2-40B4-BE49-F238E27FC236}">
                <a16:creationId xmlns:a16="http://schemas.microsoft.com/office/drawing/2014/main" id="{7A6EE865-588B-3E91-95E0-4005DD1BE0A7}"/>
              </a:ext>
            </a:extLst>
          </p:cNvPr>
          <p:cNvSpPr>
            <a:spLocks noChangeAspect="1" noChangeArrowheads="1" noTextEdit="1"/>
          </p:cNvSpPr>
          <p:nvPr/>
        </p:nvSpPr>
        <p:spPr bwMode="auto">
          <a:xfrm>
            <a:off x="3600540" y="1688613"/>
            <a:ext cx="5080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id="{B6317707-D37D-6BE0-4480-7C8F36DED9E6}"/>
              </a:ext>
            </a:extLst>
          </p:cNvPr>
          <p:cNvGrpSpPr/>
          <p:nvPr/>
        </p:nvGrpSpPr>
        <p:grpSpPr>
          <a:xfrm>
            <a:off x="1891152" y="2812606"/>
            <a:ext cx="1581842" cy="862844"/>
            <a:chOff x="0" y="3930738"/>
            <a:chExt cx="1581842" cy="862844"/>
          </a:xfrm>
          <a:scene3d>
            <a:camera prst="orthographicFront">
              <a:rot lat="0" lon="0" rev="0"/>
            </a:camera>
            <a:lightRig rig="contrasting" dir="t">
              <a:rot lat="0" lon="0" rev="1200000"/>
            </a:lightRig>
          </a:scene3d>
        </p:grpSpPr>
        <p:sp>
          <p:nvSpPr>
            <p:cNvPr id="8" name="Rectangle: Rounded Corners 7">
              <a:extLst>
                <a:ext uri="{FF2B5EF4-FFF2-40B4-BE49-F238E27FC236}">
                  <a16:creationId xmlns:a16="http://schemas.microsoft.com/office/drawing/2014/main" id="{8BA07A92-6D80-8AD2-3CE4-0FFF78D9E18B}"/>
                </a:ext>
              </a:extLst>
            </p:cNvPr>
            <p:cNvSpPr/>
            <p:nvPr/>
          </p:nvSpPr>
          <p:spPr>
            <a:xfrm>
              <a:off x="0" y="3930738"/>
              <a:ext cx="1581842"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1" name="Rectangle: Rounded Corners 4">
              <a:extLst>
                <a:ext uri="{FF2B5EF4-FFF2-40B4-BE49-F238E27FC236}">
                  <a16:creationId xmlns:a16="http://schemas.microsoft.com/office/drawing/2014/main" id="{D659381D-84F5-04BF-7372-BA44ADC4A222}"/>
                </a:ext>
              </a:extLst>
            </p:cNvPr>
            <p:cNvSpPr txBox="1"/>
            <p:nvPr/>
          </p:nvSpPr>
          <p:spPr>
            <a:xfrm>
              <a:off x="25272" y="3956010"/>
              <a:ext cx="1319071"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Assessment, Selection</a:t>
              </a:r>
            </a:p>
          </p:txBody>
        </p:sp>
      </p:grpSp>
      <p:grpSp>
        <p:nvGrpSpPr>
          <p:cNvPr id="12" name="Group 11">
            <a:extLst>
              <a:ext uri="{FF2B5EF4-FFF2-40B4-BE49-F238E27FC236}">
                <a16:creationId xmlns:a16="http://schemas.microsoft.com/office/drawing/2014/main" id="{D1D3C75F-BE5B-1F2F-21ED-AAF667A2E563}"/>
              </a:ext>
            </a:extLst>
          </p:cNvPr>
          <p:cNvGrpSpPr/>
          <p:nvPr/>
        </p:nvGrpSpPr>
        <p:grpSpPr>
          <a:xfrm>
            <a:off x="3941007" y="2812606"/>
            <a:ext cx="1299462" cy="862844"/>
            <a:chOff x="1994442" y="3930738"/>
            <a:chExt cx="1299462" cy="862844"/>
          </a:xfrm>
          <a:scene3d>
            <a:camera prst="orthographicFront">
              <a:rot lat="0" lon="0" rev="0"/>
            </a:camera>
            <a:lightRig rig="contrasting" dir="t">
              <a:rot lat="0" lon="0" rev="1200000"/>
            </a:lightRig>
          </a:scene3d>
        </p:grpSpPr>
        <p:sp>
          <p:nvSpPr>
            <p:cNvPr id="13" name="Rectangle: Rounded Corners 12">
              <a:extLst>
                <a:ext uri="{FF2B5EF4-FFF2-40B4-BE49-F238E27FC236}">
                  <a16:creationId xmlns:a16="http://schemas.microsoft.com/office/drawing/2014/main" id="{6731E453-EEAF-5BD7-A091-23173FDDEBB2}"/>
                </a:ext>
              </a:extLst>
            </p:cNvPr>
            <p:cNvSpPr/>
            <p:nvPr/>
          </p:nvSpPr>
          <p:spPr>
            <a:xfrm>
              <a:off x="1994442" y="3930738"/>
              <a:ext cx="1299462"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4" name="Rectangle: Rounded Corners 6">
              <a:extLst>
                <a:ext uri="{FF2B5EF4-FFF2-40B4-BE49-F238E27FC236}">
                  <a16:creationId xmlns:a16="http://schemas.microsoft.com/office/drawing/2014/main" id="{645BF8A6-61C0-390E-35DB-3876662A2A72}"/>
                </a:ext>
              </a:extLst>
            </p:cNvPr>
            <p:cNvSpPr txBox="1"/>
            <p:nvPr/>
          </p:nvSpPr>
          <p:spPr>
            <a:xfrm>
              <a:off x="2019714" y="3956010"/>
              <a:ext cx="1052256"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 Engr &amp; Design</a:t>
              </a:r>
            </a:p>
          </p:txBody>
        </p:sp>
      </p:grpSp>
      <p:grpSp>
        <p:nvGrpSpPr>
          <p:cNvPr id="15" name="Group 14">
            <a:extLst>
              <a:ext uri="{FF2B5EF4-FFF2-40B4-BE49-F238E27FC236}">
                <a16:creationId xmlns:a16="http://schemas.microsoft.com/office/drawing/2014/main" id="{C7EAC240-AA96-C94A-BC58-CD9C480D62CD}"/>
              </a:ext>
            </a:extLst>
          </p:cNvPr>
          <p:cNvGrpSpPr/>
          <p:nvPr/>
        </p:nvGrpSpPr>
        <p:grpSpPr>
          <a:xfrm>
            <a:off x="5695096" y="2812606"/>
            <a:ext cx="1337210" cy="862844"/>
            <a:chOff x="3748531" y="3930738"/>
            <a:chExt cx="1337210" cy="862844"/>
          </a:xfrm>
          <a:scene3d>
            <a:camera prst="orthographicFront">
              <a:rot lat="0" lon="0" rev="0"/>
            </a:camera>
            <a:lightRig rig="contrasting" dir="t">
              <a:rot lat="0" lon="0" rev="1200000"/>
            </a:lightRig>
          </a:scene3d>
        </p:grpSpPr>
        <p:sp>
          <p:nvSpPr>
            <p:cNvPr id="16" name="Rectangle: Rounded Corners 15">
              <a:extLst>
                <a:ext uri="{FF2B5EF4-FFF2-40B4-BE49-F238E27FC236}">
                  <a16:creationId xmlns:a16="http://schemas.microsoft.com/office/drawing/2014/main" id="{88D6EAD1-80E7-AF8F-7D0D-3DCCBDDA882F}"/>
                </a:ext>
              </a:extLst>
            </p:cNvPr>
            <p:cNvSpPr/>
            <p:nvPr/>
          </p:nvSpPr>
          <p:spPr>
            <a:xfrm>
              <a:off x="3748531" y="3930738"/>
              <a:ext cx="1337210"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7" name="Rectangle: Rounded Corners 8">
              <a:extLst>
                <a:ext uri="{FF2B5EF4-FFF2-40B4-BE49-F238E27FC236}">
                  <a16:creationId xmlns:a16="http://schemas.microsoft.com/office/drawing/2014/main" id="{BA334DA3-B550-55CE-5DE9-7C77FE2C72EE}"/>
                </a:ext>
              </a:extLst>
            </p:cNvPr>
            <p:cNvSpPr txBox="1"/>
            <p:nvPr/>
          </p:nvSpPr>
          <p:spPr>
            <a:xfrm>
              <a:off x="3773803" y="3956010"/>
              <a:ext cx="1084292"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p:txBody>
        </p:sp>
      </p:grpSp>
      <p:grpSp>
        <p:nvGrpSpPr>
          <p:cNvPr id="18" name="Group 17">
            <a:extLst>
              <a:ext uri="{FF2B5EF4-FFF2-40B4-BE49-F238E27FC236}">
                <a16:creationId xmlns:a16="http://schemas.microsoft.com/office/drawing/2014/main" id="{31BC0A3B-F4A6-7D5F-5782-B99904E780A4}"/>
              </a:ext>
            </a:extLst>
          </p:cNvPr>
          <p:cNvGrpSpPr/>
          <p:nvPr/>
        </p:nvGrpSpPr>
        <p:grpSpPr>
          <a:xfrm>
            <a:off x="7458879" y="2812606"/>
            <a:ext cx="1327188" cy="862844"/>
            <a:chOff x="5512314" y="3930738"/>
            <a:chExt cx="1327188" cy="862844"/>
          </a:xfrm>
          <a:scene3d>
            <a:camera prst="orthographicFront">
              <a:rot lat="0" lon="0" rev="0"/>
            </a:camera>
            <a:lightRig rig="contrasting" dir="t">
              <a:rot lat="0" lon="0" rev="1200000"/>
            </a:lightRig>
          </a:scene3d>
        </p:grpSpPr>
        <p:sp>
          <p:nvSpPr>
            <p:cNvPr id="19" name="Rectangle: Rounded Corners 18">
              <a:extLst>
                <a:ext uri="{FF2B5EF4-FFF2-40B4-BE49-F238E27FC236}">
                  <a16:creationId xmlns:a16="http://schemas.microsoft.com/office/drawing/2014/main" id="{5B254F5C-50EF-CD25-30E8-09009D6DFD1B}"/>
                </a:ext>
              </a:extLst>
            </p:cNvPr>
            <p:cNvSpPr/>
            <p:nvPr/>
          </p:nvSpPr>
          <p:spPr>
            <a:xfrm>
              <a:off x="5512314" y="3930738"/>
              <a:ext cx="1327188"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0" name="Rectangle: Rounded Corners 10">
              <a:extLst>
                <a:ext uri="{FF2B5EF4-FFF2-40B4-BE49-F238E27FC236}">
                  <a16:creationId xmlns:a16="http://schemas.microsoft.com/office/drawing/2014/main" id="{89D8249A-6C6B-E981-4DDE-32C5525484CB}"/>
                </a:ext>
              </a:extLst>
            </p:cNvPr>
            <p:cNvSpPr txBox="1"/>
            <p:nvPr/>
          </p:nvSpPr>
          <p:spPr>
            <a:xfrm>
              <a:off x="5537586" y="3956010"/>
              <a:ext cx="1075786"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Info Plan</a:t>
              </a:r>
            </a:p>
          </p:txBody>
        </p:sp>
      </p:grpSp>
      <p:grpSp>
        <p:nvGrpSpPr>
          <p:cNvPr id="21" name="Group 20">
            <a:extLst>
              <a:ext uri="{FF2B5EF4-FFF2-40B4-BE49-F238E27FC236}">
                <a16:creationId xmlns:a16="http://schemas.microsoft.com/office/drawing/2014/main" id="{F34334B0-0C65-FA06-1203-0F9533583A0A}"/>
              </a:ext>
            </a:extLst>
          </p:cNvPr>
          <p:cNvGrpSpPr/>
          <p:nvPr/>
        </p:nvGrpSpPr>
        <p:grpSpPr>
          <a:xfrm>
            <a:off x="9234732" y="2812606"/>
            <a:ext cx="1269321" cy="862844"/>
            <a:chOff x="7288167" y="3930738"/>
            <a:chExt cx="1269321" cy="862844"/>
          </a:xfrm>
          <a:scene3d>
            <a:camera prst="orthographicFront">
              <a:rot lat="0" lon="0" rev="0"/>
            </a:camera>
            <a:lightRig rig="contrasting" dir="t">
              <a:rot lat="0" lon="0" rev="1200000"/>
            </a:lightRig>
          </a:scene3d>
        </p:grpSpPr>
        <p:sp>
          <p:nvSpPr>
            <p:cNvPr id="22" name="Rectangle: Rounded Corners 21">
              <a:extLst>
                <a:ext uri="{FF2B5EF4-FFF2-40B4-BE49-F238E27FC236}">
                  <a16:creationId xmlns:a16="http://schemas.microsoft.com/office/drawing/2014/main" id="{E78BEB4E-17AE-E4DB-B6EF-FCC42233A0B7}"/>
                </a:ext>
              </a:extLst>
            </p:cNvPr>
            <p:cNvSpPr/>
            <p:nvPr/>
          </p:nvSpPr>
          <p:spPr>
            <a:xfrm flipH="1">
              <a:off x="7288167" y="3930738"/>
              <a:ext cx="1269321"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3" name="Rectangle: Rounded Corners 12">
              <a:extLst>
                <a:ext uri="{FF2B5EF4-FFF2-40B4-BE49-F238E27FC236}">
                  <a16:creationId xmlns:a16="http://schemas.microsoft.com/office/drawing/2014/main" id="{05319848-079D-64AD-90A2-AD1043F6DFF5}"/>
                </a:ext>
              </a:extLst>
            </p:cNvPr>
            <p:cNvSpPr txBox="1"/>
            <p:nvPr/>
          </p:nvSpPr>
          <p:spPr>
            <a:xfrm>
              <a:off x="7313439" y="3956010"/>
              <a:ext cx="1026678"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p:txBody>
        </p:sp>
      </p:grpSp>
      <p:grpSp>
        <p:nvGrpSpPr>
          <p:cNvPr id="24" name="Group 23">
            <a:extLst>
              <a:ext uri="{FF2B5EF4-FFF2-40B4-BE49-F238E27FC236}">
                <a16:creationId xmlns:a16="http://schemas.microsoft.com/office/drawing/2014/main" id="{A8108D80-A080-A5CA-125E-4AE58B40B4D6}"/>
              </a:ext>
            </a:extLst>
          </p:cNvPr>
          <p:cNvGrpSpPr/>
          <p:nvPr/>
        </p:nvGrpSpPr>
        <p:grpSpPr>
          <a:xfrm>
            <a:off x="3433332" y="2999908"/>
            <a:ext cx="560849" cy="560849"/>
            <a:chOff x="1526430" y="4130644"/>
            <a:chExt cx="560849" cy="560849"/>
          </a:xfrm>
          <a:scene3d>
            <a:camera prst="orthographicFront">
              <a:rot lat="0" lon="0" rev="0"/>
            </a:camera>
            <a:lightRig rig="contrasting" dir="t">
              <a:rot lat="0" lon="0" rev="1200000"/>
            </a:lightRig>
          </a:scene3d>
        </p:grpSpPr>
        <p:sp>
          <p:nvSpPr>
            <p:cNvPr id="25" name="Arrow: Down 24">
              <a:extLst>
                <a:ext uri="{FF2B5EF4-FFF2-40B4-BE49-F238E27FC236}">
                  <a16:creationId xmlns:a16="http://schemas.microsoft.com/office/drawing/2014/main" id="{FC254CB6-55E9-3503-E917-2577A80C4E4C}"/>
                </a:ext>
              </a:extLst>
            </p:cNvPr>
            <p:cNvSpPr/>
            <p:nvPr/>
          </p:nvSpPr>
          <p:spPr>
            <a:xfrm rot="16200000">
              <a:off x="1526430" y="4130644"/>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Arrow: Down 14">
              <a:extLst>
                <a:ext uri="{FF2B5EF4-FFF2-40B4-BE49-F238E27FC236}">
                  <a16:creationId xmlns:a16="http://schemas.microsoft.com/office/drawing/2014/main" id="{3386C085-E52F-D0C1-03C9-9A59167E4B7A}"/>
                </a:ext>
              </a:extLst>
            </p:cNvPr>
            <p:cNvSpPr txBox="1"/>
            <p:nvPr/>
          </p:nvSpPr>
          <p:spPr>
            <a:xfrm rot="16200000">
              <a:off x="1583216" y="4200049"/>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27" name="Group 26">
            <a:extLst>
              <a:ext uri="{FF2B5EF4-FFF2-40B4-BE49-F238E27FC236}">
                <a16:creationId xmlns:a16="http://schemas.microsoft.com/office/drawing/2014/main" id="{3B23A8A1-D773-E183-7148-3F80A0539F44}"/>
              </a:ext>
            </a:extLst>
          </p:cNvPr>
          <p:cNvGrpSpPr/>
          <p:nvPr/>
        </p:nvGrpSpPr>
        <p:grpSpPr>
          <a:xfrm>
            <a:off x="6942533" y="2994456"/>
            <a:ext cx="560849" cy="560849"/>
            <a:chOff x="4995968" y="4112588"/>
            <a:chExt cx="560849" cy="560849"/>
          </a:xfrm>
          <a:scene3d>
            <a:camera prst="orthographicFront">
              <a:rot lat="0" lon="0" rev="0"/>
            </a:camera>
            <a:lightRig rig="contrasting" dir="t">
              <a:rot lat="0" lon="0" rev="1200000"/>
            </a:lightRig>
          </a:scene3d>
        </p:grpSpPr>
        <p:sp>
          <p:nvSpPr>
            <p:cNvPr id="28" name="Arrow: Down 27">
              <a:extLst>
                <a:ext uri="{FF2B5EF4-FFF2-40B4-BE49-F238E27FC236}">
                  <a16:creationId xmlns:a16="http://schemas.microsoft.com/office/drawing/2014/main" id="{7A3BAC69-382D-059A-0F53-5EAE74051FC2}"/>
                </a:ext>
              </a:extLst>
            </p:cNvPr>
            <p:cNvSpPr/>
            <p:nvPr/>
          </p:nvSpPr>
          <p:spPr>
            <a:xfrm rot="16200000">
              <a:off x="4995968" y="4112588"/>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Arrow: Down 16">
              <a:extLst>
                <a:ext uri="{FF2B5EF4-FFF2-40B4-BE49-F238E27FC236}">
                  <a16:creationId xmlns:a16="http://schemas.microsoft.com/office/drawing/2014/main" id="{DEC241E9-2EDB-AFA9-8BB3-2C6D9B4B4D75}"/>
                </a:ext>
              </a:extLst>
            </p:cNvPr>
            <p:cNvSpPr txBox="1"/>
            <p:nvPr/>
          </p:nvSpPr>
          <p:spPr>
            <a:xfrm rot="16200000">
              <a:off x="5052754" y="4181993"/>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30" name="Group 29">
            <a:extLst>
              <a:ext uri="{FF2B5EF4-FFF2-40B4-BE49-F238E27FC236}">
                <a16:creationId xmlns:a16="http://schemas.microsoft.com/office/drawing/2014/main" id="{6436E6E3-B9A5-02A1-699D-382D644B9A2C}"/>
              </a:ext>
            </a:extLst>
          </p:cNvPr>
          <p:cNvGrpSpPr/>
          <p:nvPr/>
        </p:nvGrpSpPr>
        <p:grpSpPr>
          <a:xfrm>
            <a:off x="5187184" y="3012513"/>
            <a:ext cx="560849" cy="560849"/>
            <a:chOff x="3240619" y="4130645"/>
            <a:chExt cx="560849" cy="560849"/>
          </a:xfrm>
          <a:scene3d>
            <a:camera prst="orthographicFront">
              <a:rot lat="0" lon="0" rev="0"/>
            </a:camera>
            <a:lightRig rig="contrasting" dir="t">
              <a:rot lat="0" lon="0" rev="1200000"/>
            </a:lightRig>
          </a:scene3d>
        </p:grpSpPr>
        <p:sp>
          <p:nvSpPr>
            <p:cNvPr id="31" name="Arrow: Down 30">
              <a:extLst>
                <a:ext uri="{FF2B5EF4-FFF2-40B4-BE49-F238E27FC236}">
                  <a16:creationId xmlns:a16="http://schemas.microsoft.com/office/drawing/2014/main" id="{25C59946-7B6A-432A-4EFE-3DB24A1026FA}"/>
                </a:ext>
              </a:extLst>
            </p:cNvPr>
            <p:cNvSpPr/>
            <p:nvPr/>
          </p:nvSpPr>
          <p:spPr>
            <a:xfrm rot="16200000">
              <a:off x="3240619" y="4130645"/>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Arrow: Down 18">
              <a:extLst>
                <a:ext uri="{FF2B5EF4-FFF2-40B4-BE49-F238E27FC236}">
                  <a16:creationId xmlns:a16="http://schemas.microsoft.com/office/drawing/2014/main" id="{5C00352C-611C-22E1-9F79-A2172BC7F341}"/>
                </a:ext>
              </a:extLst>
            </p:cNvPr>
            <p:cNvSpPr txBox="1"/>
            <p:nvPr/>
          </p:nvSpPr>
          <p:spPr>
            <a:xfrm rot="16200000">
              <a:off x="3297405" y="4200050"/>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33" name="Group 32">
            <a:extLst>
              <a:ext uri="{FF2B5EF4-FFF2-40B4-BE49-F238E27FC236}">
                <a16:creationId xmlns:a16="http://schemas.microsoft.com/office/drawing/2014/main" id="{EE300004-BD64-E0CF-78D2-668F336F8A16}"/>
              </a:ext>
            </a:extLst>
          </p:cNvPr>
          <p:cNvGrpSpPr/>
          <p:nvPr/>
        </p:nvGrpSpPr>
        <p:grpSpPr>
          <a:xfrm>
            <a:off x="8742252" y="2994460"/>
            <a:ext cx="560849" cy="560849"/>
            <a:chOff x="6795687" y="4112592"/>
            <a:chExt cx="560849" cy="560849"/>
          </a:xfrm>
          <a:scene3d>
            <a:camera prst="orthographicFront">
              <a:rot lat="0" lon="0" rev="0"/>
            </a:camera>
            <a:lightRig rig="contrasting" dir="t">
              <a:rot lat="0" lon="0" rev="1200000"/>
            </a:lightRig>
          </a:scene3d>
        </p:grpSpPr>
        <p:sp>
          <p:nvSpPr>
            <p:cNvPr id="34" name="Arrow: Down 33">
              <a:extLst>
                <a:ext uri="{FF2B5EF4-FFF2-40B4-BE49-F238E27FC236}">
                  <a16:creationId xmlns:a16="http://schemas.microsoft.com/office/drawing/2014/main" id="{8281A740-F3C2-0478-B86A-EF5BBBCF4D7D}"/>
                </a:ext>
              </a:extLst>
            </p:cNvPr>
            <p:cNvSpPr/>
            <p:nvPr/>
          </p:nvSpPr>
          <p:spPr>
            <a:xfrm rot="16200000">
              <a:off x="6795687" y="4112592"/>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5" name="Arrow: Down 20">
              <a:extLst>
                <a:ext uri="{FF2B5EF4-FFF2-40B4-BE49-F238E27FC236}">
                  <a16:creationId xmlns:a16="http://schemas.microsoft.com/office/drawing/2014/main" id="{237658A5-BBAB-ECBD-4D3D-6D1185B72C91}"/>
                </a:ext>
              </a:extLst>
            </p:cNvPr>
            <p:cNvSpPr txBox="1"/>
            <p:nvPr/>
          </p:nvSpPr>
          <p:spPr>
            <a:xfrm rot="16200000">
              <a:off x="6852473" y="4181997"/>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spTree>
    <p:extLst>
      <p:ext uri="{BB962C8B-B14F-4D97-AF65-F5344CB8AC3E}">
        <p14:creationId xmlns:p14="http://schemas.microsoft.com/office/powerpoint/2010/main" val="1098450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 One - A : Determine Priority</a:t>
            </a:r>
          </a:p>
        </p:txBody>
      </p:sp>
      <p:sp>
        <p:nvSpPr>
          <p:cNvPr id="2" name="Text Placeholder 3">
            <a:extLst>
              <a:ext uri="{FF2B5EF4-FFF2-40B4-BE49-F238E27FC236}">
                <a16:creationId xmlns:a16="http://schemas.microsoft.com/office/drawing/2014/main" id="{B090AF19-D034-F5A6-AD56-44CD8D1B6CCF}"/>
              </a:ext>
            </a:extLst>
          </p:cNvPr>
          <p:cNvSpPr txBox="1">
            <a:spLocks/>
          </p:cNvSpPr>
          <p:nvPr/>
        </p:nvSpPr>
        <p:spPr>
          <a:xfrm>
            <a:off x="806483" y="1566976"/>
            <a:ext cx="5417311" cy="8239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Primary Prioritization </a:t>
            </a:r>
            <a:r>
              <a:rPr lang="en-US" sz="3500" b="1" dirty="0"/>
              <a:t>Factors</a:t>
            </a:r>
            <a:endParaRPr lang="en-US" sz="3200" b="1" dirty="0"/>
          </a:p>
        </p:txBody>
      </p:sp>
      <p:sp>
        <p:nvSpPr>
          <p:cNvPr id="7" name="Content Placeholder 4">
            <a:extLst>
              <a:ext uri="{FF2B5EF4-FFF2-40B4-BE49-F238E27FC236}">
                <a16:creationId xmlns:a16="http://schemas.microsoft.com/office/drawing/2014/main" id="{201A1737-0D9D-94B1-9C98-32EAB473FF88}"/>
              </a:ext>
            </a:extLst>
          </p:cNvPr>
          <p:cNvSpPr txBox="1">
            <a:spLocks/>
          </p:cNvSpPr>
          <p:nvPr/>
        </p:nvSpPr>
        <p:spPr>
          <a:xfrm>
            <a:off x="826282" y="2153075"/>
            <a:ext cx="5080000" cy="3188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400" dirty="0"/>
              <a:t> Highway Functional Classification</a:t>
            </a:r>
          </a:p>
          <a:p>
            <a:pPr>
              <a:buFont typeface="Wingdings" panose="05000000000000000000" pitchFamily="2" charset="2"/>
              <a:buChar char="q"/>
            </a:pPr>
            <a:r>
              <a:rPr lang="en-US" sz="2400" dirty="0"/>
              <a:t> Existing posted speed</a:t>
            </a:r>
          </a:p>
          <a:p>
            <a:pPr>
              <a:buFont typeface="Wingdings" panose="05000000000000000000" pitchFamily="2" charset="2"/>
              <a:buChar char="q"/>
            </a:pPr>
            <a:r>
              <a:rPr lang="en-US" sz="2400" dirty="0"/>
              <a:t> Existing Level of Service or anticipated work zone traffic congestion</a:t>
            </a:r>
          </a:p>
          <a:p>
            <a:pPr>
              <a:buFont typeface="Wingdings" panose="05000000000000000000" pitchFamily="2" charset="2"/>
              <a:buChar char="q"/>
            </a:pPr>
            <a:r>
              <a:rPr lang="en-US" sz="2400" dirty="0"/>
              <a:t> Work zone traffic impacts (Lane closures, diversions, lane shifts)</a:t>
            </a:r>
          </a:p>
          <a:p>
            <a:pPr>
              <a:buFont typeface="Wingdings" panose="05000000000000000000" pitchFamily="2" charset="2"/>
              <a:buChar char="q"/>
            </a:pPr>
            <a:r>
              <a:rPr lang="en-US" sz="2400" dirty="0"/>
              <a:t> Construction duration</a:t>
            </a:r>
          </a:p>
          <a:p>
            <a:endParaRPr lang="en-US" sz="1800" dirty="0"/>
          </a:p>
        </p:txBody>
      </p:sp>
      <p:sp>
        <p:nvSpPr>
          <p:cNvPr id="8" name="Text Placeholder 5">
            <a:extLst>
              <a:ext uri="{FF2B5EF4-FFF2-40B4-BE49-F238E27FC236}">
                <a16:creationId xmlns:a16="http://schemas.microsoft.com/office/drawing/2014/main" id="{58899608-292E-8221-D9C9-549E88BAADE1}"/>
              </a:ext>
            </a:extLst>
          </p:cNvPr>
          <p:cNvSpPr txBox="1">
            <a:spLocks/>
          </p:cNvSpPr>
          <p:nvPr/>
        </p:nvSpPr>
        <p:spPr>
          <a:xfrm>
            <a:off x="6223794" y="1566976"/>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Additional Considerations</a:t>
            </a:r>
          </a:p>
        </p:txBody>
      </p:sp>
      <p:sp>
        <p:nvSpPr>
          <p:cNvPr id="11" name="Content Placeholder 7">
            <a:extLst>
              <a:ext uri="{FF2B5EF4-FFF2-40B4-BE49-F238E27FC236}">
                <a16:creationId xmlns:a16="http://schemas.microsoft.com/office/drawing/2014/main" id="{8BF36D0E-BBF6-A502-FE18-BEBE4D673162}"/>
              </a:ext>
            </a:extLst>
          </p:cNvPr>
          <p:cNvSpPr txBox="1">
            <a:spLocks/>
          </p:cNvSpPr>
          <p:nvPr/>
        </p:nvSpPr>
        <p:spPr>
          <a:xfrm>
            <a:off x="6223794" y="2122759"/>
            <a:ext cx="5693340" cy="33706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400" dirty="0"/>
              <a:t> Truck volume</a:t>
            </a:r>
          </a:p>
          <a:p>
            <a:pPr>
              <a:buFont typeface="Wingdings" panose="05000000000000000000" pitchFamily="2" charset="2"/>
              <a:buChar char="q"/>
            </a:pPr>
            <a:r>
              <a:rPr lang="en-US" sz="2400" dirty="0"/>
              <a:t> Speed compliance history</a:t>
            </a:r>
          </a:p>
          <a:p>
            <a:pPr>
              <a:buFont typeface="Wingdings" panose="05000000000000000000" pitchFamily="2" charset="2"/>
              <a:buChar char="q"/>
            </a:pPr>
            <a:r>
              <a:rPr lang="en-US" sz="2400" dirty="0"/>
              <a:t> Crash history </a:t>
            </a:r>
          </a:p>
          <a:p>
            <a:pPr>
              <a:buFont typeface="Wingdings" panose="05000000000000000000" pitchFamily="2" charset="2"/>
              <a:buChar char="q"/>
            </a:pPr>
            <a:r>
              <a:rPr lang="en-US" sz="2400" dirty="0"/>
              <a:t> Frequent changes in traffic conditions</a:t>
            </a:r>
          </a:p>
          <a:p>
            <a:pPr>
              <a:buFont typeface="Wingdings" panose="05000000000000000000" pitchFamily="2" charset="2"/>
              <a:buChar char="q"/>
            </a:pPr>
            <a:r>
              <a:rPr lang="en-US" sz="2400" dirty="0"/>
              <a:t> Sight distance, lateral offset, clear zone, or other geometric restrictions</a:t>
            </a:r>
          </a:p>
          <a:p>
            <a:pPr>
              <a:buFont typeface="Wingdings" panose="05000000000000000000" pitchFamily="2" charset="2"/>
              <a:buChar char="q"/>
            </a:pPr>
            <a:r>
              <a:rPr lang="en-US" sz="2400" dirty="0"/>
              <a:t> Emergencies, special event, or traffic incident management need</a:t>
            </a:r>
          </a:p>
        </p:txBody>
      </p:sp>
      <p:sp>
        <p:nvSpPr>
          <p:cNvPr id="12" name="AutoShape 3">
            <a:extLst>
              <a:ext uri="{FF2B5EF4-FFF2-40B4-BE49-F238E27FC236}">
                <a16:creationId xmlns:a16="http://schemas.microsoft.com/office/drawing/2014/main" id="{561D6609-F5DE-B80C-A6F7-417754BC70DB}"/>
              </a:ext>
            </a:extLst>
          </p:cNvPr>
          <p:cNvSpPr>
            <a:spLocks noChangeAspect="1" noChangeArrowheads="1" noTextEdit="1"/>
          </p:cNvSpPr>
          <p:nvPr/>
        </p:nvSpPr>
        <p:spPr bwMode="auto">
          <a:xfrm>
            <a:off x="5906282" y="2162791"/>
            <a:ext cx="5080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id="{22ADB6C0-C3CB-DBB1-5A0E-5BC7F232D38A}"/>
              </a:ext>
            </a:extLst>
          </p:cNvPr>
          <p:cNvGrpSpPr/>
          <p:nvPr/>
        </p:nvGrpSpPr>
        <p:grpSpPr>
          <a:xfrm>
            <a:off x="1205718" y="5785207"/>
            <a:ext cx="8612901" cy="862844"/>
            <a:chOff x="1798788" y="1862074"/>
            <a:chExt cx="8612901" cy="862844"/>
          </a:xfrm>
        </p:grpSpPr>
        <p:grpSp>
          <p:nvGrpSpPr>
            <p:cNvPr id="13" name="Group 12">
              <a:extLst>
                <a:ext uri="{FF2B5EF4-FFF2-40B4-BE49-F238E27FC236}">
                  <a16:creationId xmlns:a16="http://schemas.microsoft.com/office/drawing/2014/main" id="{68784996-E7B6-9F1A-6108-30E1871F10E1}"/>
                </a:ext>
              </a:extLst>
            </p:cNvPr>
            <p:cNvGrpSpPr/>
            <p:nvPr/>
          </p:nvGrpSpPr>
          <p:grpSpPr>
            <a:xfrm>
              <a:off x="1798788" y="1862074"/>
              <a:ext cx="1581842" cy="862844"/>
              <a:chOff x="0" y="3930738"/>
              <a:chExt cx="1581842" cy="862844"/>
            </a:xfrm>
            <a:scene3d>
              <a:camera prst="orthographicFront">
                <a:rot lat="0" lon="0" rev="0"/>
              </a:camera>
              <a:lightRig rig="contrasting" dir="t">
                <a:rot lat="0" lon="0" rev="1200000"/>
              </a:lightRig>
            </a:scene3d>
          </p:grpSpPr>
          <p:sp>
            <p:nvSpPr>
              <p:cNvPr id="38" name="Rectangle: Rounded Corners 37">
                <a:extLst>
                  <a:ext uri="{FF2B5EF4-FFF2-40B4-BE49-F238E27FC236}">
                    <a16:creationId xmlns:a16="http://schemas.microsoft.com/office/drawing/2014/main" id="{887F4E1A-E26E-3756-0758-7A3618071B85}"/>
                  </a:ext>
                </a:extLst>
              </p:cNvPr>
              <p:cNvSpPr/>
              <p:nvPr/>
            </p:nvSpPr>
            <p:spPr>
              <a:xfrm>
                <a:off x="0" y="3930738"/>
                <a:ext cx="1581842"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9" name="Rectangle: Rounded Corners 4">
                <a:extLst>
                  <a:ext uri="{FF2B5EF4-FFF2-40B4-BE49-F238E27FC236}">
                    <a16:creationId xmlns:a16="http://schemas.microsoft.com/office/drawing/2014/main" id="{E5B94658-6E0F-7F13-1982-D7EA291E9038}"/>
                  </a:ext>
                </a:extLst>
              </p:cNvPr>
              <p:cNvSpPr txBox="1"/>
              <p:nvPr/>
            </p:nvSpPr>
            <p:spPr>
              <a:xfrm>
                <a:off x="25272" y="3956010"/>
                <a:ext cx="1319071"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Assessment, Selection</a:t>
                </a:r>
              </a:p>
            </p:txBody>
          </p:sp>
        </p:grpSp>
        <p:grpSp>
          <p:nvGrpSpPr>
            <p:cNvPr id="14" name="Group 13">
              <a:extLst>
                <a:ext uri="{FF2B5EF4-FFF2-40B4-BE49-F238E27FC236}">
                  <a16:creationId xmlns:a16="http://schemas.microsoft.com/office/drawing/2014/main" id="{5721F4D5-3C3E-5EF1-BF84-21E7A9BFEA8C}"/>
                </a:ext>
              </a:extLst>
            </p:cNvPr>
            <p:cNvGrpSpPr/>
            <p:nvPr/>
          </p:nvGrpSpPr>
          <p:grpSpPr>
            <a:xfrm>
              <a:off x="3848643" y="1862074"/>
              <a:ext cx="1299462" cy="862844"/>
              <a:chOff x="1994442" y="3930738"/>
              <a:chExt cx="1299462" cy="862844"/>
            </a:xfrm>
            <a:solidFill>
              <a:srgbClr val="B9B9B9"/>
            </a:solidFill>
            <a:scene3d>
              <a:camera prst="orthographicFront">
                <a:rot lat="0" lon="0" rev="0"/>
              </a:camera>
              <a:lightRig rig="contrasting" dir="t">
                <a:rot lat="0" lon="0" rev="1200000"/>
              </a:lightRig>
            </a:scene3d>
          </p:grpSpPr>
          <p:sp>
            <p:nvSpPr>
              <p:cNvPr id="36" name="Rectangle: Rounded Corners 35">
                <a:extLst>
                  <a:ext uri="{FF2B5EF4-FFF2-40B4-BE49-F238E27FC236}">
                    <a16:creationId xmlns:a16="http://schemas.microsoft.com/office/drawing/2014/main" id="{6371FBE7-F455-6967-24D3-37C5C181D3C9}"/>
                  </a:ext>
                </a:extLst>
              </p:cNvPr>
              <p:cNvSpPr/>
              <p:nvPr/>
            </p:nvSpPr>
            <p:spPr>
              <a:xfrm>
                <a:off x="1994442" y="3930738"/>
                <a:ext cx="129946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7" name="Rectangle: Rounded Corners 6">
                <a:extLst>
                  <a:ext uri="{FF2B5EF4-FFF2-40B4-BE49-F238E27FC236}">
                    <a16:creationId xmlns:a16="http://schemas.microsoft.com/office/drawing/2014/main" id="{D11650C6-5610-0933-1547-B31E89D30401}"/>
                  </a:ext>
                </a:extLst>
              </p:cNvPr>
              <p:cNvSpPr txBox="1"/>
              <p:nvPr/>
            </p:nvSpPr>
            <p:spPr>
              <a:xfrm>
                <a:off x="2019714" y="3956010"/>
                <a:ext cx="105225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 Engr &amp; Design</a:t>
                </a:r>
              </a:p>
            </p:txBody>
          </p:sp>
        </p:grpSp>
        <p:grpSp>
          <p:nvGrpSpPr>
            <p:cNvPr id="15" name="Group 14">
              <a:extLst>
                <a:ext uri="{FF2B5EF4-FFF2-40B4-BE49-F238E27FC236}">
                  <a16:creationId xmlns:a16="http://schemas.microsoft.com/office/drawing/2014/main" id="{72B1A21D-68AC-F18F-1FD5-4B12193A910C}"/>
                </a:ext>
              </a:extLst>
            </p:cNvPr>
            <p:cNvGrpSpPr/>
            <p:nvPr/>
          </p:nvGrpSpPr>
          <p:grpSpPr>
            <a:xfrm>
              <a:off x="5602732" y="1862074"/>
              <a:ext cx="1337210" cy="862844"/>
              <a:chOff x="3748531" y="3930738"/>
              <a:chExt cx="1337210" cy="862844"/>
            </a:xfrm>
            <a:solidFill>
              <a:srgbClr val="B9B9B9"/>
            </a:solidFill>
            <a:scene3d>
              <a:camera prst="orthographicFront">
                <a:rot lat="0" lon="0" rev="0"/>
              </a:camera>
              <a:lightRig rig="contrasting" dir="t">
                <a:rot lat="0" lon="0" rev="1200000"/>
              </a:lightRig>
            </a:scene3d>
          </p:grpSpPr>
          <p:sp>
            <p:nvSpPr>
              <p:cNvPr id="34" name="Rectangle: Rounded Corners 33">
                <a:extLst>
                  <a:ext uri="{FF2B5EF4-FFF2-40B4-BE49-F238E27FC236}">
                    <a16:creationId xmlns:a16="http://schemas.microsoft.com/office/drawing/2014/main" id="{C36CC701-9EA8-02B3-C569-B3A5F1FCDD96}"/>
                  </a:ext>
                </a:extLst>
              </p:cNvPr>
              <p:cNvSpPr/>
              <p:nvPr/>
            </p:nvSpPr>
            <p:spPr>
              <a:xfrm>
                <a:off x="3748531" y="3930738"/>
                <a:ext cx="1337210"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5" name="Rectangle: Rounded Corners 8">
                <a:extLst>
                  <a:ext uri="{FF2B5EF4-FFF2-40B4-BE49-F238E27FC236}">
                    <a16:creationId xmlns:a16="http://schemas.microsoft.com/office/drawing/2014/main" id="{6FAFB8A0-04D9-E958-27A7-0B18DEE0910E}"/>
                  </a:ext>
                </a:extLst>
              </p:cNvPr>
              <p:cNvSpPr txBox="1"/>
              <p:nvPr/>
            </p:nvSpPr>
            <p:spPr>
              <a:xfrm>
                <a:off x="3773803" y="3956010"/>
                <a:ext cx="1084292"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p:txBody>
          </p:sp>
        </p:grpSp>
        <p:grpSp>
          <p:nvGrpSpPr>
            <p:cNvPr id="16" name="Group 15">
              <a:extLst>
                <a:ext uri="{FF2B5EF4-FFF2-40B4-BE49-F238E27FC236}">
                  <a16:creationId xmlns:a16="http://schemas.microsoft.com/office/drawing/2014/main" id="{BD20F861-F1E8-4939-C15A-9E644636A423}"/>
                </a:ext>
              </a:extLst>
            </p:cNvPr>
            <p:cNvGrpSpPr/>
            <p:nvPr/>
          </p:nvGrpSpPr>
          <p:grpSpPr>
            <a:xfrm>
              <a:off x="7366515" y="1862074"/>
              <a:ext cx="1327188" cy="862844"/>
              <a:chOff x="5512314" y="3930738"/>
              <a:chExt cx="1327188" cy="862844"/>
            </a:xfrm>
            <a:solidFill>
              <a:srgbClr val="B9B9B9"/>
            </a:solidFill>
            <a:scene3d>
              <a:camera prst="orthographicFront">
                <a:rot lat="0" lon="0" rev="0"/>
              </a:camera>
              <a:lightRig rig="contrasting" dir="t">
                <a:rot lat="0" lon="0" rev="1200000"/>
              </a:lightRig>
            </a:scene3d>
          </p:grpSpPr>
          <p:sp>
            <p:nvSpPr>
              <p:cNvPr id="32" name="Rectangle: Rounded Corners 31">
                <a:extLst>
                  <a:ext uri="{FF2B5EF4-FFF2-40B4-BE49-F238E27FC236}">
                    <a16:creationId xmlns:a16="http://schemas.microsoft.com/office/drawing/2014/main" id="{03953C6D-C8E5-55ED-A7CA-8AE777B98D9D}"/>
                  </a:ext>
                </a:extLst>
              </p:cNvPr>
              <p:cNvSpPr/>
              <p:nvPr/>
            </p:nvSpPr>
            <p:spPr>
              <a:xfrm>
                <a:off x="5512314" y="3930738"/>
                <a:ext cx="1327188"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3" name="Rectangle: Rounded Corners 10">
                <a:extLst>
                  <a:ext uri="{FF2B5EF4-FFF2-40B4-BE49-F238E27FC236}">
                    <a16:creationId xmlns:a16="http://schemas.microsoft.com/office/drawing/2014/main" id="{6663D919-FEB5-9657-4A50-AE4EAE7357F0}"/>
                  </a:ext>
                </a:extLst>
              </p:cNvPr>
              <p:cNvSpPr txBox="1"/>
              <p:nvPr/>
            </p:nvSpPr>
            <p:spPr>
              <a:xfrm>
                <a:off x="5537586" y="3956010"/>
                <a:ext cx="107578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Info Plan</a:t>
                </a:r>
              </a:p>
            </p:txBody>
          </p:sp>
        </p:grpSp>
        <p:grpSp>
          <p:nvGrpSpPr>
            <p:cNvPr id="17" name="Group 16">
              <a:extLst>
                <a:ext uri="{FF2B5EF4-FFF2-40B4-BE49-F238E27FC236}">
                  <a16:creationId xmlns:a16="http://schemas.microsoft.com/office/drawing/2014/main" id="{F7E34E28-6473-2A78-5865-ED5E0288F615}"/>
                </a:ext>
              </a:extLst>
            </p:cNvPr>
            <p:cNvGrpSpPr/>
            <p:nvPr/>
          </p:nvGrpSpPr>
          <p:grpSpPr>
            <a:xfrm>
              <a:off x="9142368" y="1862074"/>
              <a:ext cx="1269321" cy="862844"/>
              <a:chOff x="7288167" y="3930738"/>
              <a:chExt cx="1269321" cy="862844"/>
            </a:xfrm>
            <a:solidFill>
              <a:srgbClr val="B9B9B9"/>
            </a:solidFill>
            <a:scene3d>
              <a:camera prst="orthographicFront">
                <a:rot lat="0" lon="0" rev="0"/>
              </a:camera>
              <a:lightRig rig="contrasting" dir="t">
                <a:rot lat="0" lon="0" rev="1200000"/>
              </a:lightRig>
            </a:scene3d>
          </p:grpSpPr>
          <p:sp>
            <p:nvSpPr>
              <p:cNvPr id="30" name="Rectangle: Rounded Corners 29">
                <a:extLst>
                  <a:ext uri="{FF2B5EF4-FFF2-40B4-BE49-F238E27FC236}">
                    <a16:creationId xmlns:a16="http://schemas.microsoft.com/office/drawing/2014/main" id="{2B6A95A5-EE96-F85F-2E5D-091A2483EAF4}"/>
                  </a:ext>
                </a:extLst>
              </p:cNvPr>
              <p:cNvSpPr/>
              <p:nvPr/>
            </p:nvSpPr>
            <p:spPr>
              <a:xfrm flipH="1">
                <a:off x="7288167" y="3930738"/>
                <a:ext cx="1269321"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1" name="Rectangle: Rounded Corners 12">
                <a:extLst>
                  <a:ext uri="{FF2B5EF4-FFF2-40B4-BE49-F238E27FC236}">
                    <a16:creationId xmlns:a16="http://schemas.microsoft.com/office/drawing/2014/main" id="{8F8A9659-27C1-DC16-2266-A0DF9E979AFF}"/>
                  </a:ext>
                </a:extLst>
              </p:cNvPr>
              <p:cNvSpPr txBox="1"/>
              <p:nvPr/>
            </p:nvSpPr>
            <p:spPr>
              <a:xfrm>
                <a:off x="7313439" y="3956010"/>
                <a:ext cx="1026678"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p:txBody>
          </p:sp>
        </p:grpSp>
        <p:grpSp>
          <p:nvGrpSpPr>
            <p:cNvPr id="18" name="Group 17">
              <a:extLst>
                <a:ext uri="{FF2B5EF4-FFF2-40B4-BE49-F238E27FC236}">
                  <a16:creationId xmlns:a16="http://schemas.microsoft.com/office/drawing/2014/main" id="{79EB6058-B3AA-549B-5515-61493A209ED5}"/>
                </a:ext>
              </a:extLst>
            </p:cNvPr>
            <p:cNvGrpSpPr/>
            <p:nvPr/>
          </p:nvGrpSpPr>
          <p:grpSpPr>
            <a:xfrm>
              <a:off x="3340968" y="2049376"/>
              <a:ext cx="560849" cy="560849"/>
              <a:chOff x="1526430" y="4130644"/>
              <a:chExt cx="560849" cy="560849"/>
            </a:xfrm>
            <a:scene3d>
              <a:camera prst="orthographicFront">
                <a:rot lat="0" lon="0" rev="0"/>
              </a:camera>
              <a:lightRig rig="contrasting" dir="t">
                <a:rot lat="0" lon="0" rev="1200000"/>
              </a:lightRig>
            </a:scene3d>
          </p:grpSpPr>
          <p:sp>
            <p:nvSpPr>
              <p:cNvPr id="28" name="Arrow: Down 27">
                <a:extLst>
                  <a:ext uri="{FF2B5EF4-FFF2-40B4-BE49-F238E27FC236}">
                    <a16:creationId xmlns:a16="http://schemas.microsoft.com/office/drawing/2014/main" id="{39405E92-BEB3-3C36-CEE0-A2FEBE302086}"/>
                  </a:ext>
                </a:extLst>
              </p:cNvPr>
              <p:cNvSpPr/>
              <p:nvPr/>
            </p:nvSpPr>
            <p:spPr>
              <a:xfrm rot="16200000">
                <a:off x="1526430" y="4130644"/>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Arrow: Down 14">
                <a:extLst>
                  <a:ext uri="{FF2B5EF4-FFF2-40B4-BE49-F238E27FC236}">
                    <a16:creationId xmlns:a16="http://schemas.microsoft.com/office/drawing/2014/main" id="{2B1C37F4-95E8-FA4F-23D6-E8C585597420}"/>
                  </a:ext>
                </a:extLst>
              </p:cNvPr>
              <p:cNvSpPr txBox="1"/>
              <p:nvPr/>
            </p:nvSpPr>
            <p:spPr>
              <a:xfrm rot="16200000">
                <a:off x="1583216" y="4200049"/>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9" name="Group 18">
              <a:extLst>
                <a:ext uri="{FF2B5EF4-FFF2-40B4-BE49-F238E27FC236}">
                  <a16:creationId xmlns:a16="http://schemas.microsoft.com/office/drawing/2014/main" id="{95F97A48-DEB2-5E4C-CC64-71E449033EAE}"/>
                </a:ext>
              </a:extLst>
            </p:cNvPr>
            <p:cNvGrpSpPr/>
            <p:nvPr/>
          </p:nvGrpSpPr>
          <p:grpSpPr>
            <a:xfrm>
              <a:off x="6850169" y="2043924"/>
              <a:ext cx="560849" cy="560849"/>
              <a:chOff x="4995968" y="4112588"/>
              <a:chExt cx="560849" cy="560849"/>
            </a:xfrm>
            <a:scene3d>
              <a:camera prst="orthographicFront">
                <a:rot lat="0" lon="0" rev="0"/>
              </a:camera>
              <a:lightRig rig="contrasting" dir="t">
                <a:rot lat="0" lon="0" rev="1200000"/>
              </a:lightRig>
            </a:scene3d>
          </p:grpSpPr>
          <p:sp>
            <p:nvSpPr>
              <p:cNvPr id="26" name="Arrow: Down 25">
                <a:extLst>
                  <a:ext uri="{FF2B5EF4-FFF2-40B4-BE49-F238E27FC236}">
                    <a16:creationId xmlns:a16="http://schemas.microsoft.com/office/drawing/2014/main" id="{3B3A0334-9591-F069-4838-E61269555DB0}"/>
                  </a:ext>
                </a:extLst>
              </p:cNvPr>
              <p:cNvSpPr/>
              <p:nvPr/>
            </p:nvSpPr>
            <p:spPr>
              <a:xfrm rot="16200000">
                <a:off x="4995968" y="4112588"/>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Arrow: Down 16">
                <a:extLst>
                  <a:ext uri="{FF2B5EF4-FFF2-40B4-BE49-F238E27FC236}">
                    <a16:creationId xmlns:a16="http://schemas.microsoft.com/office/drawing/2014/main" id="{29A2837D-C830-6856-1EA9-E15861AFC206}"/>
                  </a:ext>
                </a:extLst>
              </p:cNvPr>
              <p:cNvSpPr txBox="1"/>
              <p:nvPr/>
            </p:nvSpPr>
            <p:spPr>
              <a:xfrm rot="16200000">
                <a:off x="5052754" y="4181993"/>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20" name="Group 19">
              <a:extLst>
                <a:ext uri="{FF2B5EF4-FFF2-40B4-BE49-F238E27FC236}">
                  <a16:creationId xmlns:a16="http://schemas.microsoft.com/office/drawing/2014/main" id="{F3B30FB7-0CAC-8CFE-F4D9-8037410B2606}"/>
                </a:ext>
              </a:extLst>
            </p:cNvPr>
            <p:cNvGrpSpPr/>
            <p:nvPr/>
          </p:nvGrpSpPr>
          <p:grpSpPr>
            <a:xfrm>
              <a:off x="5094820" y="2061981"/>
              <a:ext cx="560849" cy="560849"/>
              <a:chOff x="3240619" y="4130645"/>
              <a:chExt cx="560849" cy="560849"/>
            </a:xfrm>
            <a:scene3d>
              <a:camera prst="orthographicFront">
                <a:rot lat="0" lon="0" rev="0"/>
              </a:camera>
              <a:lightRig rig="contrasting" dir="t">
                <a:rot lat="0" lon="0" rev="1200000"/>
              </a:lightRig>
            </a:scene3d>
          </p:grpSpPr>
          <p:sp>
            <p:nvSpPr>
              <p:cNvPr id="24" name="Arrow: Down 23">
                <a:extLst>
                  <a:ext uri="{FF2B5EF4-FFF2-40B4-BE49-F238E27FC236}">
                    <a16:creationId xmlns:a16="http://schemas.microsoft.com/office/drawing/2014/main" id="{B354D679-C058-D5E6-3781-68DD8B1E82D2}"/>
                  </a:ext>
                </a:extLst>
              </p:cNvPr>
              <p:cNvSpPr/>
              <p:nvPr/>
            </p:nvSpPr>
            <p:spPr>
              <a:xfrm rot="16200000">
                <a:off x="3240619" y="4130645"/>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Arrow: Down 18">
                <a:extLst>
                  <a:ext uri="{FF2B5EF4-FFF2-40B4-BE49-F238E27FC236}">
                    <a16:creationId xmlns:a16="http://schemas.microsoft.com/office/drawing/2014/main" id="{E6E889A0-34A5-5164-E31B-CDA5D10CA50F}"/>
                  </a:ext>
                </a:extLst>
              </p:cNvPr>
              <p:cNvSpPr txBox="1"/>
              <p:nvPr/>
            </p:nvSpPr>
            <p:spPr>
              <a:xfrm rot="16200000">
                <a:off x="3297405" y="4200050"/>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21" name="Group 20">
              <a:extLst>
                <a:ext uri="{FF2B5EF4-FFF2-40B4-BE49-F238E27FC236}">
                  <a16:creationId xmlns:a16="http://schemas.microsoft.com/office/drawing/2014/main" id="{0512A112-3249-831A-44D6-AC41842A5773}"/>
                </a:ext>
              </a:extLst>
            </p:cNvPr>
            <p:cNvGrpSpPr/>
            <p:nvPr/>
          </p:nvGrpSpPr>
          <p:grpSpPr>
            <a:xfrm>
              <a:off x="8649888" y="2043928"/>
              <a:ext cx="560849" cy="560849"/>
              <a:chOff x="6795687" y="4112592"/>
              <a:chExt cx="560849" cy="560849"/>
            </a:xfrm>
            <a:scene3d>
              <a:camera prst="orthographicFront">
                <a:rot lat="0" lon="0" rev="0"/>
              </a:camera>
              <a:lightRig rig="contrasting" dir="t">
                <a:rot lat="0" lon="0" rev="1200000"/>
              </a:lightRig>
            </a:scene3d>
          </p:grpSpPr>
          <p:sp>
            <p:nvSpPr>
              <p:cNvPr id="22" name="Arrow: Down 21">
                <a:extLst>
                  <a:ext uri="{FF2B5EF4-FFF2-40B4-BE49-F238E27FC236}">
                    <a16:creationId xmlns:a16="http://schemas.microsoft.com/office/drawing/2014/main" id="{D0E703F1-0937-DA02-003E-69BF815C659E}"/>
                  </a:ext>
                </a:extLst>
              </p:cNvPr>
              <p:cNvSpPr/>
              <p:nvPr/>
            </p:nvSpPr>
            <p:spPr>
              <a:xfrm rot="16200000">
                <a:off x="6795687" y="4112592"/>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Arrow: Down 20">
                <a:extLst>
                  <a:ext uri="{FF2B5EF4-FFF2-40B4-BE49-F238E27FC236}">
                    <a16:creationId xmlns:a16="http://schemas.microsoft.com/office/drawing/2014/main" id="{1984B6CE-7D91-E3D9-A2B9-ECD6F0D84F45}"/>
                  </a:ext>
                </a:extLst>
              </p:cNvPr>
              <p:cNvSpPr txBox="1"/>
              <p:nvPr/>
            </p:nvSpPr>
            <p:spPr>
              <a:xfrm rot="16200000">
                <a:off x="6852473" y="4181997"/>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spTree>
    <p:extLst>
      <p:ext uri="{BB962C8B-B14F-4D97-AF65-F5344CB8AC3E}">
        <p14:creationId xmlns:p14="http://schemas.microsoft.com/office/powerpoint/2010/main" val="2257927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 One - A :  Determine Priority</a:t>
            </a:r>
          </a:p>
        </p:txBody>
      </p:sp>
      <p:sp>
        <p:nvSpPr>
          <p:cNvPr id="2" name="Content Placeholder 4">
            <a:extLst>
              <a:ext uri="{FF2B5EF4-FFF2-40B4-BE49-F238E27FC236}">
                <a16:creationId xmlns:a16="http://schemas.microsoft.com/office/drawing/2014/main" id="{09C1F5A1-E6F8-3F97-3CAD-80F8D1E4F5BA}"/>
              </a:ext>
            </a:extLst>
          </p:cNvPr>
          <p:cNvSpPr>
            <a:spLocks noGrp="1"/>
          </p:cNvSpPr>
          <p:nvPr>
            <p:ph idx="1"/>
          </p:nvPr>
        </p:nvSpPr>
        <p:spPr>
          <a:xfrm>
            <a:off x="922569" y="2481585"/>
            <a:ext cx="10058400" cy="3075092"/>
          </a:xfrm>
        </p:spPr>
        <p:txBody>
          <a:bodyPr>
            <a:noAutofit/>
          </a:bodyPr>
          <a:lstStyle/>
          <a:p>
            <a:pPr>
              <a:buFont typeface="Wingdings" panose="05000000000000000000" pitchFamily="2" charset="2"/>
              <a:buChar char="q"/>
            </a:pPr>
            <a:r>
              <a:rPr lang="en-US" sz="2400" dirty="0"/>
              <a:t> Route Characteristics </a:t>
            </a:r>
            <a:r>
              <a:rPr lang="en-US" sz="2400" dirty="0">
                <a:sym typeface="Wingdings" panose="05000000000000000000" pitchFamily="2" charset="2"/>
              </a:rPr>
              <a:t> </a:t>
            </a:r>
            <a:r>
              <a:rPr lang="en-US" sz="2400" dirty="0"/>
              <a:t>Limited access or high-speed route with Level of Service E/F (Existing or anticipated during construction)</a:t>
            </a:r>
          </a:p>
          <a:p>
            <a:pPr>
              <a:buFont typeface="Wingdings" panose="05000000000000000000" pitchFamily="2" charset="2"/>
              <a:buChar char="q"/>
            </a:pPr>
            <a:r>
              <a:rPr lang="en-US" sz="2400" dirty="0"/>
              <a:t> Traffic Impact Duration </a:t>
            </a:r>
            <a:r>
              <a:rPr lang="en-US" sz="2400" dirty="0">
                <a:sym typeface="Wingdings" panose="05000000000000000000" pitchFamily="2" charset="2"/>
              </a:rPr>
              <a:t> 5 days or longer</a:t>
            </a:r>
          </a:p>
          <a:p>
            <a:pPr>
              <a:buFont typeface="Wingdings" panose="05000000000000000000" pitchFamily="2" charset="2"/>
              <a:buChar char="q"/>
            </a:pPr>
            <a:r>
              <a:rPr lang="en-US" sz="2400" dirty="0">
                <a:sym typeface="Wingdings" panose="05000000000000000000" pitchFamily="2" charset="2"/>
              </a:rPr>
              <a:t> Construction Duration  6 months or greater with anticipated queuing or travel time delays</a:t>
            </a:r>
          </a:p>
          <a:p>
            <a:pPr>
              <a:buFont typeface="Wingdings" panose="05000000000000000000" pitchFamily="2" charset="2"/>
              <a:buChar char="q"/>
            </a:pPr>
            <a:r>
              <a:rPr lang="en-US" sz="2400" dirty="0">
                <a:sym typeface="Wingdings" panose="05000000000000000000" pitchFamily="2" charset="2"/>
              </a:rPr>
              <a:t> All Projects with Traffic Impacts  WZDx SWZ Location Devices</a:t>
            </a:r>
            <a:endParaRPr lang="en-US" sz="2400" dirty="0"/>
          </a:p>
        </p:txBody>
      </p:sp>
      <p:sp>
        <p:nvSpPr>
          <p:cNvPr id="7" name="Text Placeholder 3">
            <a:extLst>
              <a:ext uri="{FF2B5EF4-FFF2-40B4-BE49-F238E27FC236}">
                <a16:creationId xmlns:a16="http://schemas.microsoft.com/office/drawing/2014/main" id="{DB73AEDD-3604-B6AC-CE60-F673E0490554}"/>
              </a:ext>
            </a:extLst>
          </p:cNvPr>
          <p:cNvSpPr txBox="1">
            <a:spLocks/>
          </p:cNvSpPr>
          <p:nvPr/>
        </p:nvSpPr>
        <p:spPr>
          <a:xfrm>
            <a:off x="922569" y="2035433"/>
            <a:ext cx="9889661" cy="5483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cap="all" dirty="0"/>
              <a:t>FDM DDC 6.2 SWZ Criteria - Mandatory SWZ use</a:t>
            </a:r>
          </a:p>
        </p:txBody>
      </p:sp>
      <p:sp>
        <p:nvSpPr>
          <p:cNvPr id="8" name="AutoShape 3">
            <a:extLst>
              <a:ext uri="{FF2B5EF4-FFF2-40B4-BE49-F238E27FC236}">
                <a16:creationId xmlns:a16="http://schemas.microsoft.com/office/drawing/2014/main" id="{FB744F0F-9584-4230-04B4-9693B26E08B3}"/>
              </a:ext>
            </a:extLst>
          </p:cNvPr>
          <p:cNvSpPr>
            <a:spLocks noChangeAspect="1" noChangeArrowheads="1" noTextEdit="1"/>
          </p:cNvSpPr>
          <p:nvPr/>
        </p:nvSpPr>
        <p:spPr bwMode="auto">
          <a:xfrm>
            <a:off x="5732230" y="1669698"/>
            <a:ext cx="5080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id="{439222EE-2FCE-66AB-03CF-FFAE0AEE1F67}"/>
              </a:ext>
            </a:extLst>
          </p:cNvPr>
          <p:cNvGrpSpPr/>
          <p:nvPr/>
        </p:nvGrpSpPr>
        <p:grpSpPr>
          <a:xfrm>
            <a:off x="1205718" y="5785207"/>
            <a:ext cx="8612901" cy="862844"/>
            <a:chOff x="1798788" y="1862074"/>
            <a:chExt cx="8612901" cy="862844"/>
          </a:xfrm>
        </p:grpSpPr>
        <p:grpSp>
          <p:nvGrpSpPr>
            <p:cNvPr id="11" name="Group 10">
              <a:extLst>
                <a:ext uri="{FF2B5EF4-FFF2-40B4-BE49-F238E27FC236}">
                  <a16:creationId xmlns:a16="http://schemas.microsoft.com/office/drawing/2014/main" id="{31DAEDC1-1C8C-293F-BCA8-DC4E07BAC7AB}"/>
                </a:ext>
              </a:extLst>
            </p:cNvPr>
            <p:cNvGrpSpPr/>
            <p:nvPr/>
          </p:nvGrpSpPr>
          <p:grpSpPr>
            <a:xfrm>
              <a:off x="1798788" y="1862074"/>
              <a:ext cx="1581842" cy="862844"/>
              <a:chOff x="0" y="3930738"/>
              <a:chExt cx="1581842" cy="862844"/>
            </a:xfrm>
            <a:scene3d>
              <a:camera prst="orthographicFront">
                <a:rot lat="0" lon="0" rev="0"/>
              </a:camera>
              <a:lightRig rig="contrasting" dir="t">
                <a:rot lat="0" lon="0" rev="1200000"/>
              </a:lightRig>
            </a:scene3d>
          </p:grpSpPr>
          <p:sp>
            <p:nvSpPr>
              <p:cNvPr id="36" name="Rectangle: Rounded Corners 35">
                <a:extLst>
                  <a:ext uri="{FF2B5EF4-FFF2-40B4-BE49-F238E27FC236}">
                    <a16:creationId xmlns:a16="http://schemas.microsoft.com/office/drawing/2014/main" id="{65FF35FE-10E9-5BC9-2DC2-124FF6A21F04}"/>
                  </a:ext>
                </a:extLst>
              </p:cNvPr>
              <p:cNvSpPr/>
              <p:nvPr/>
            </p:nvSpPr>
            <p:spPr>
              <a:xfrm>
                <a:off x="0" y="3930738"/>
                <a:ext cx="1581842"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7" name="Rectangle: Rounded Corners 4">
                <a:extLst>
                  <a:ext uri="{FF2B5EF4-FFF2-40B4-BE49-F238E27FC236}">
                    <a16:creationId xmlns:a16="http://schemas.microsoft.com/office/drawing/2014/main" id="{2A07E815-6630-0C59-7E00-064E00DBD6B4}"/>
                  </a:ext>
                </a:extLst>
              </p:cNvPr>
              <p:cNvSpPr txBox="1"/>
              <p:nvPr/>
            </p:nvSpPr>
            <p:spPr>
              <a:xfrm>
                <a:off x="25272" y="3956010"/>
                <a:ext cx="1319071"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Assessment, Selection</a:t>
                </a:r>
              </a:p>
            </p:txBody>
          </p:sp>
        </p:grpSp>
        <p:grpSp>
          <p:nvGrpSpPr>
            <p:cNvPr id="12" name="Group 11">
              <a:extLst>
                <a:ext uri="{FF2B5EF4-FFF2-40B4-BE49-F238E27FC236}">
                  <a16:creationId xmlns:a16="http://schemas.microsoft.com/office/drawing/2014/main" id="{7A6EF1F3-7D11-99F3-C22B-67BE0F11F832}"/>
                </a:ext>
              </a:extLst>
            </p:cNvPr>
            <p:cNvGrpSpPr/>
            <p:nvPr/>
          </p:nvGrpSpPr>
          <p:grpSpPr>
            <a:xfrm>
              <a:off x="3848643" y="1862074"/>
              <a:ext cx="1299462" cy="862844"/>
              <a:chOff x="1994442" y="3930738"/>
              <a:chExt cx="1299462" cy="862844"/>
            </a:xfrm>
            <a:solidFill>
              <a:srgbClr val="B9B9B9"/>
            </a:solidFill>
            <a:scene3d>
              <a:camera prst="orthographicFront">
                <a:rot lat="0" lon="0" rev="0"/>
              </a:camera>
              <a:lightRig rig="contrasting" dir="t">
                <a:rot lat="0" lon="0" rev="1200000"/>
              </a:lightRig>
            </a:scene3d>
          </p:grpSpPr>
          <p:sp>
            <p:nvSpPr>
              <p:cNvPr id="34" name="Rectangle: Rounded Corners 33">
                <a:extLst>
                  <a:ext uri="{FF2B5EF4-FFF2-40B4-BE49-F238E27FC236}">
                    <a16:creationId xmlns:a16="http://schemas.microsoft.com/office/drawing/2014/main" id="{81D56576-0DDA-333D-DB46-BE5B005C135D}"/>
                  </a:ext>
                </a:extLst>
              </p:cNvPr>
              <p:cNvSpPr/>
              <p:nvPr/>
            </p:nvSpPr>
            <p:spPr>
              <a:xfrm>
                <a:off x="1994442" y="3930738"/>
                <a:ext cx="129946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5" name="Rectangle: Rounded Corners 6">
                <a:extLst>
                  <a:ext uri="{FF2B5EF4-FFF2-40B4-BE49-F238E27FC236}">
                    <a16:creationId xmlns:a16="http://schemas.microsoft.com/office/drawing/2014/main" id="{6117DF0E-6F44-7377-FF84-543B3A7AA6F1}"/>
                  </a:ext>
                </a:extLst>
              </p:cNvPr>
              <p:cNvSpPr txBox="1"/>
              <p:nvPr/>
            </p:nvSpPr>
            <p:spPr>
              <a:xfrm>
                <a:off x="2019714" y="3956010"/>
                <a:ext cx="105225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 Engr &amp; Design</a:t>
                </a:r>
              </a:p>
            </p:txBody>
          </p:sp>
        </p:grpSp>
        <p:grpSp>
          <p:nvGrpSpPr>
            <p:cNvPr id="13" name="Group 12">
              <a:extLst>
                <a:ext uri="{FF2B5EF4-FFF2-40B4-BE49-F238E27FC236}">
                  <a16:creationId xmlns:a16="http://schemas.microsoft.com/office/drawing/2014/main" id="{42DFC766-D4D6-95A5-349F-83DE42EBB0F7}"/>
                </a:ext>
              </a:extLst>
            </p:cNvPr>
            <p:cNvGrpSpPr/>
            <p:nvPr/>
          </p:nvGrpSpPr>
          <p:grpSpPr>
            <a:xfrm>
              <a:off x="5602732" y="1862074"/>
              <a:ext cx="1337210" cy="862844"/>
              <a:chOff x="3748531" y="3930738"/>
              <a:chExt cx="1337210" cy="862844"/>
            </a:xfrm>
            <a:solidFill>
              <a:srgbClr val="B9B9B9"/>
            </a:solidFill>
            <a:scene3d>
              <a:camera prst="orthographicFront">
                <a:rot lat="0" lon="0" rev="0"/>
              </a:camera>
              <a:lightRig rig="contrasting" dir="t">
                <a:rot lat="0" lon="0" rev="1200000"/>
              </a:lightRig>
            </a:scene3d>
          </p:grpSpPr>
          <p:sp>
            <p:nvSpPr>
              <p:cNvPr id="32" name="Rectangle: Rounded Corners 31">
                <a:extLst>
                  <a:ext uri="{FF2B5EF4-FFF2-40B4-BE49-F238E27FC236}">
                    <a16:creationId xmlns:a16="http://schemas.microsoft.com/office/drawing/2014/main" id="{FFEB3EF3-18D7-9101-C9BD-B487AF2F8887}"/>
                  </a:ext>
                </a:extLst>
              </p:cNvPr>
              <p:cNvSpPr/>
              <p:nvPr/>
            </p:nvSpPr>
            <p:spPr>
              <a:xfrm>
                <a:off x="3748531" y="3930738"/>
                <a:ext cx="1337210"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3" name="Rectangle: Rounded Corners 8">
                <a:extLst>
                  <a:ext uri="{FF2B5EF4-FFF2-40B4-BE49-F238E27FC236}">
                    <a16:creationId xmlns:a16="http://schemas.microsoft.com/office/drawing/2014/main" id="{AAB429AC-0488-705A-0C84-1C891C87DB65}"/>
                  </a:ext>
                </a:extLst>
              </p:cNvPr>
              <p:cNvSpPr txBox="1"/>
              <p:nvPr/>
            </p:nvSpPr>
            <p:spPr>
              <a:xfrm>
                <a:off x="3773803" y="3956010"/>
                <a:ext cx="1084292"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p:txBody>
          </p:sp>
        </p:grpSp>
        <p:grpSp>
          <p:nvGrpSpPr>
            <p:cNvPr id="14" name="Group 13">
              <a:extLst>
                <a:ext uri="{FF2B5EF4-FFF2-40B4-BE49-F238E27FC236}">
                  <a16:creationId xmlns:a16="http://schemas.microsoft.com/office/drawing/2014/main" id="{01AF52D1-456F-16D8-1253-3851895488C4}"/>
                </a:ext>
              </a:extLst>
            </p:cNvPr>
            <p:cNvGrpSpPr/>
            <p:nvPr/>
          </p:nvGrpSpPr>
          <p:grpSpPr>
            <a:xfrm>
              <a:off x="7366515" y="1862074"/>
              <a:ext cx="1327188" cy="862844"/>
              <a:chOff x="5512314" y="3930738"/>
              <a:chExt cx="1327188" cy="862844"/>
            </a:xfrm>
            <a:solidFill>
              <a:srgbClr val="B9B9B9"/>
            </a:solidFill>
            <a:scene3d>
              <a:camera prst="orthographicFront">
                <a:rot lat="0" lon="0" rev="0"/>
              </a:camera>
              <a:lightRig rig="contrasting" dir="t">
                <a:rot lat="0" lon="0" rev="1200000"/>
              </a:lightRig>
            </a:scene3d>
          </p:grpSpPr>
          <p:sp>
            <p:nvSpPr>
              <p:cNvPr id="30" name="Rectangle: Rounded Corners 29">
                <a:extLst>
                  <a:ext uri="{FF2B5EF4-FFF2-40B4-BE49-F238E27FC236}">
                    <a16:creationId xmlns:a16="http://schemas.microsoft.com/office/drawing/2014/main" id="{B733DF2B-9BF8-7207-7CBE-383DE29302EF}"/>
                  </a:ext>
                </a:extLst>
              </p:cNvPr>
              <p:cNvSpPr/>
              <p:nvPr/>
            </p:nvSpPr>
            <p:spPr>
              <a:xfrm>
                <a:off x="5512314" y="3930738"/>
                <a:ext cx="1327188"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1" name="Rectangle: Rounded Corners 10">
                <a:extLst>
                  <a:ext uri="{FF2B5EF4-FFF2-40B4-BE49-F238E27FC236}">
                    <a16:creationId xmlns:a16="http://schemas.microsoft.com/office/drawing/2014/main" id="{3C1EE236-242D-3657-30B2-7DFF0AE9B82A}"/>
                  </a:ext>
                </a:extLst>
              </p:cNvPr>
              <p:cNvSpPr txBox="1"/>
              <p:nvPr/>
            </p:nvSpPr>
            <p:spPr>
              <a:xfrm>
                <a:off x="5537586" y="3956010"/>
                <a:ext cx="107578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Info Plan</a:t>
                </a:r>
              </a:p>
            </p:txBody>
          </p:sp>
        </p:grpSp>
        <p:grpSp>
          <p:nvGrpSpPr>
            <p:cNvPr id="15" name="Group 14">
              <a:extLst>
                <a:ext uri="{FF2B5EF4-FFF2-40B4-BE49-F238E27FC236}">
                  <a16:creationId xmlns:a16="http://schemas.microsoft.com/office/drawing/2014/main" id="{CEBF83DE-CD4E-AE22-5C4E-5FAA6005ECAE}"/>
                </a:ext>
              </a:extLst>
            </p:cNvPr>
            <p:cNvGrpSpPr/>
            <p:nvPr/>
          </p:nvGrpSpPr>
          <p:grpSpPr>
            <a:xfrm>
              <a:off x="9142368" y="1862074"/>
              <a:ext cx="1269321" cy="862844"/>
              <a:chOff x="7288167" y="3930738"/>
              <a:chExt cx="1269321" cy="862844"/>
            </a:xfrm>
            <a:solidFill>
              <a:srgbClr val="B9B9B9"/>
            </a:solidFill>
            <a:scene3d>
              <a:camera prst="orthographicFront">
                <a:rot lat="0" lon="0" rev="0"/>
              </a:camera>
              <a:lightRig rig="contrasting" dir="t">
                <a:rot lat="0" lon="0" rev="1200000"/>
              </a:lightRig>
            </a:scene3d>
          </p:grpSpPr>
          <p:sp>
            <p:nvSpPr>
              <p:cNvPr id="28" name="Rectangle: Rounded Corners 27">
                <a:extLst>
                  <a:ext uri="{FF2B5EF4-FFF2-40B4-BE49-F238E27FC236}">
                    <a16:creationId xmlns:a16="http://schemas.microsoft.com/office/drawing/2014/main" id="{6FEF8ED3-7BED-3358-01AB-81C2867977FB}"/>
                  </a:ext>
                </a:extLst>
              </p:cNvPr>
              <p:cNvSpPr/>
              <p:nvPr/>
            </p:nvSpPr>
            <p:spPr>
              <a:xfrm flipH="1">
                <a:off x="7288167" y="3930738"/>
                <a:ext cx="1269321"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9" name="Rectangle: Rounded Corners 12">
                <a:extLst>
                  <a:ext uri="{FF2B5EF4-FFF2-40B4-BE49-F238E27FC236}">
                    <a16:creationId xmlns:a16="http://schemas.microsoft.com/office/drawing/2014/main" id="{14F46684-EC90-15A3-889C-713679C77425}"/>
                  </a:ext>
                </a:extLst>
              </p:cNvPr>
              <p:cNvSpPr txBox="1"/>
              <p:nvPr/>
            </p:nvSpPr>
            <p:spPr>
              <a:xfrm>
                <a:off x="7313439" y="3956010"/>
                <a:ext cx="1026678"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p:txBody>
          </p:sp>
        </p:grpSp>
        <p:grpSp>
          <p:nvGrpSpPr>
            <p:cNvPr id="16" name="Group 15">
              <a:extLst>
                <a:ext uri="{FF2B5EF4-FFF2-40B4-BE49-F238E27FC236}">
                  <a16:creationId xmlns:a16="http://schemas.microsoft.com/office/drawing/2014/main" id="{C32F4DC0-B514-EE6E-30DE-4F3B33D81B37}"/>
                </a:ext>
              </a:extLst>
            </p:cNvPr>
            <p:cNvGrpSpPr/>
            <p:nvPr/>
          </p:nvGrpSpPr>
          <p:grpSpPr>
            <a:xfrm>
              <a:off x="3340968" y="2049376"/>
              <a:ext cx="560849" cy="560849"/>
              <a:chOff x="1526430" y="4130644"/>
              <a:chExt cx="560849" cy="560849"/>
            </a:xfrm>
            <a:scene3d>
              <a:camera prst="orthographicFront">
                <a:rot lat="0" lon="0" rev="0"/>
              </a:camera>
              <a:lightRig rig="contrasting" dir="t">
                <a:rot lat="0" lon="0" rev="1200000"/>
              </a:lightRig>
            </a:scene3d>
          </p:grpSpPr>
          <p:sp>
            <p:nvSpPr>
              <p:cNvPr id="26" name="Arrow: Down 25">
                <a:extLst>
                  <a:ext uri="{FF2B5EF4-FFF2-40B4-BE49-F238E27FC236}">
                    <a16:creationId xmlns:a16="http://schemas.microsoft.com/office/drawing/2014/main" id="{F27496A9-CAB3-6706-2C13-3235CE7D9606}"/>
                  </a:ext>
                </a:extLst>
              </p:cNvPr>
              <p:cNvSpPr/>
              <p:nvPr/>
            </p:nvSpPr>
            <p:spPr>
              <a:xfrm rot="16200000">
                <a:off x="1526430" y="4130644"/>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Arrow: Down 14">
                <a:extLst>
                  <a:ext uri="{FF2B5EF4-FFF2-40B4-BE49-F238E27FC236}">
                    <a16:creationId xmlns:a16="http://schemas.microsoft.com/office/drawing/2014/main" id="{7E2825DB-797C-6EC1-ED13-0E41293A03E2}"/>
                  </a:ext>
                </a:extLst>
              </p:cNvPr>
              <p:cNvSpPr txBox="1"/>
              <p:nvPr/>
            </p:nvSpPr>
            <p:spPr>
              <a:xfrm rot="16200000">
                <a:off x="1583216" y="4200049"/>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7" name="Group 16">
              <a:extLst>
                <a:ext uri="{FF2B5EF4-FFF2-40B4-BE49-F238E27FC236}">
                  <a16:creationId xmlns:a16="http://schemas.microsoft.com/office/drawing/2014/main" id="{7F4F0013-5CA0-3959-0C49-4BC66A7D63FD}"/>
                </a:ext>
              </a:extLst>
            </p:cNvPr>
            <p:cNvGrpSpPr/>
            <p:nvPr/>
          </p:nvGrpSpPr>
          <p:grpSpPr>
            <a:xfrm>
              <a:off x="6850169" y="2043924"/>
              <a:ext cx="560849" cy="560849"/>
              <a:chOff x="4995968" y="4112588"/>
              <a:chExt cx="560849" cy="560849"/>
            </a:xfrm>
            <a:scene3d>
              <a:camera prst="orthographicFront">
                <a:rot lat="0" lon="0" rev="0"/>
              </a:camera>
              <a:lightRig rig="contrasting" dir="t">
                <a:rot lat="0" lon="0" rev="1200000"/>
              </a:lightRig>
            </a:scene3d>
          </p:grpSpPr>
          <p:sp>
            <p:nvSpPr>
              <p:cNvPr id="24" name="Arrow: Down 23">
                <a:extLst>
                  <a:ext uri="{FF2B5EF4-FFF2-40B4-BE49-F238E27FC236}">
                    <a16:creationId xmlns:a16="http://schemas.microsoft.com/office/drawing/2014/main" id="{E96D0557-E014-7400-7E0C-A64C7754C654}"/>
                  </a:ext>
                </a:extLst>
              </p:cNvPr>
              <p:cNvSpPr/>
              <p:nvPr/>
            </p:nvSpPr>
            <p:spPr>
              <a:xfrm rot="16200000">
                <a:off x="4995968" y="4112588"/>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Arrow: Down 16">
                <a:extLst>
                  <a:ext uri="{FF2B5EF4-FFF2-40B4-BE49-F238E27FC236}">
                    <a16:creationId xmlns:a16="http://schemas.microsoft.com/office/drawing/2014/main" id="{6C792F70-E402-E75E-F1EC-FFF97CDCD295}"/>
                  </a:ext>
                </a:extLst>
              </p:cNvPr>
              <p:cNvSpPr txBox="1"/>
              <p:nvPr/>
            </p:nvSpPr>
            <p:spPr>
              <a:xfrm rot="16200000">
                <a:off x="5052754" y="4181993"/>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8" name="Group 17">
              <a:extLst>
                <a:ext uri="{FF2B5EF4-FFF2-40B4-BE49-F238E27FC236}">
                  <a16:creationId xmlns:a16="http://schemas.microsoft.com/office/drawing/2014/main" id="{F09ABF00-ACB9-4760-8554-CFF2CD5D951E}"/>
                </a:ext>
              </a:extLst>
            </p:cNvPr>
            <p:cNvGrpSpPr/>
            <p:nvPr/>
          </p:nvGrpSpPr>
          <p:grpSpPr>
            <a:xfrm>
              <a:off x="5094820" y="2061981"/>
              <a:ext cx="560849" cy="560849"/>
              <a:chOff x="3240619" y="4130645"/>
              <a:chExt cx="560849" cy="560849"/>
            </a:xfrm>
            <a:scene3d>
              <a:camera prst="orthographicFront">
                <a:rot lat="0" lon="0" rev="0"/>
              </a:camera>
              <a:lightRig rig="contrasting" dir="t">
                <a:rot lat="0" lon="0" rev="1200000"/>
              </a:lightRig>
            </a:scene3d>
          </p:grpSpPr>
          <p:sp>
            <p:nvSpPr>
              <p:cNvPr id="22" name="Arrow: Down 21">
                <a:extLst>
                  <a:ext uri="{FF2B5EF4-FFF2-40B4-BE49-F238E27FC236}">
                    <a16:creationId xmlns:a16="http://schemas.microsoft.com/office/drawing/2014/main" id="{64CB9571-4120-CA79-E80E-57D8BCA674C0}"/>
                  </a:ext>
                </a:extLst>
              </p:cNvPr>
              <p:cNvSpPr/>
              <p:nvPr/>
            </p:nvSpPr>
            <p:spPr>
              <a:xfrm rot="16200000">
                <a:off x="3240619" y="4130645"/>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Arrow: Down 18">
                <a:extLst>
                  <a:ext uri="{FF2B5EF4-FFF2-40B4-BE49-F238E27FC236}">
                    <a16:creationId xmlns:a16="http://schemas.microsoft.com/office/drawing/2014/main" id="{06819879-5DD0-108B-F71C-C13605F120DD}"/>
                  </a:ext>
                </a:extLst>
              </p:cNvPr>
              <p:cNvSpPr txBox="1"/>
              <p:nvPr/>
            </p:nvSpPr>
            <p:spPr>
              <a:xfrm rot="16200000">
                <a:off x="3297405" y="4200050"/>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9" name="Group 18">
              <a:extLst>
                <a:ext uri="{FF2B5EF4-FFF2-40B4-BE49-F238E27FC236}">
                  <a16:creationId xmlns:a16="http://schemas.microsoft.com/office/drawing/2014/main" id="{59504A3B-F2AA-ACD7-7809-2E7E150DAB81}"/>
                </a:ext>
              </a:extLst>
            </p:cNvPr>
            <p:cNvGrpSpPr/>
            <p:nvPr/>
          </p:nvGrpSpPr>
          <p:grpSpPr>
            <a:xfrm>
              <a:off x="8649888" y="2043928"/>
              <a:ext cx="560849" cy="560849"/>
              <a:chOff x="6795687" y="4112592"/>
              <a:chExt cx="560849" cy="560849"/>
            </a:xfrm>
            <a:scene3d>
              <a:camera prst="orthographicFront">
                <a:rot lat="0" lon="0" rev="0"/>
              </a:camera>
              <a:lightRig rig="contrasting" dir="t">
                <a:rot lat="0" lon="0" rev="1200000"/>
              </a:lightRig>
            </a:scene3d>
          </p:grpSpPr>
          <p:sp>
            <p:nvSpPr>
              <p:cNvPr id="20" name="Arrow: Down 19">
                <a:extLst>
                  <a:ext uri="{FF2B5EF4-FFF2-40B4-BE49-F238E27FC236}">
                    <a16:creationId xmlns:a16="http://schemas.microsoft.com/office/drawing/2014/main" id="{9573E5BD-2079-01B5-5378-0C51B8FA4459}"/>
                  </a:ext>
                </a:extLst>
              </p:cNvPr>
              <p:cNvSpPr/>
              <p:nvPr/>
            </p:nvSpPr>
            <p:spPr>
              <a:xfrm rot="16200000">
                <a:off x="6795687" y="4112592"/>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Arrow: Down 20">
                <a:extLst>
                  <a:ext uri="{FF2B5EF4-FFF2-40B4-BE49-F238E27FC236}">
                    <a16:creationId xmlns:a16="http://schemas.microsoft.com/office/drawing/2014/main" id="{ECCAE49B-C63D-30B5-D333-4C0F099DFAA7}"/>
                  </a:ext>
                </a:extLst>
              </p:cNvPr>
              <p:cNvSpPr txBox="1"/>
              <p:nvPr/>
            </p:nvSpPr>
            <p:spPr>
              <a:xfrm rot="16200000">
                <a:off x="6852473" y="4181997"/>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spTree>
    <p:extLst>
      <p:ext uri="{BB962C8B-B14F-4D97-AF65-F5344CB8AC3E}">
        <p14:creationId xmlns:p14="http://schemas.microsoft.com/office/powerpoint/2010/main" val="4147473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 One - B : Assess Candidate Strategies</a:t>
            </a:r>
          </a:p>
        </p:txBody>
      </p:sp>
      <p:sp>
        <p:nvSpPr>
          <p:cNvPr id="2" name="Text Placeholder 13">
            <a:extLst>
              <a:ext uri="{FF2B5EF4-FFF2-40B4-BE49-F238E27FC236}">
                <a16:creationId xmlns:a16="http://schemas.microsoft.com/office/drawing/2014/main" id="{0C8E50AB-3EA2-577B-5674-07366BB24F17}"/>
              </a:ext>
            </a:extLst>
          </p:cNvPr>
          <p:cNvSpPr txBox="1">
            <a:spLocks/>
          </p:cNvSpPr>
          <p:nvPr/>
        </p:nvSpPr>
        <p:spPr>
          <a:xfrm>
            <a:off x="1105694" y="1564673"/>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DLM USE CASES</a:t>
            </a:r>
          </a:p>
        </p:txBody>
      </p:sp>
      <p:sp>
        <p:nvSpPr>
          <p:cNvPr id="7" name="Content Placeholder 14">
            <a:extLst>
              <a:ext uri="{FF2B5EF4-FFF2-40B4-BE49-F238E27FC236}">
                <a16:creationId xmlns:a16="http://schemas.microsoft.com/office/drawing/2014/main" id="{04E12236-DD04-0453-B8FA-C68902E358AF}"/>
              </a:ext>
            </a:extLst>
          </p:cNvPr>
          <p:cNvSpPr txBox="1">
            <a:spLocks/>
          </p:cNvSpPr>
          <p:nvPr/>
        </p:nvSpPr>
        <p:spPr>
          <a:xfrm>
            <a:off x="1195071" y="2163070"/>
            <a:ext cx="4639736" cy="1399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000" dirty="0"/>
              <a:t> Predicable traffic speed and volume changes</a:t>
            </a:r>
          </a:p>
          <a:p>
            <a:pPr>
              <a:buFont typeface="Wingdings" panose="05000000000000000000" pitchFamily="2" charset="2"/>
              <a:buChar char="q"/>
            </a:pPr>
            <a:r>
              <a:rPr lang="en-US" sz="2000" dirty="0"/>
              <a:t> Speed differentials between lanes</a:t>
            </a:r>
          </a:p>
        </p:txBody>
      </p:sp>
      <p:sp>
        <p:nvSpPr>
          <p:cNvPr id="8" name="Text Placeholder 15">
            <a:extLst>
              <a:ext uri="{FF2B5EF4-FFF2-40B4-BE49-F238E27FC236}">
                <a16:creationId xmlns:a16="http://schemas.microsoft.com/office/drawing/2014/main" id="{4B4FD0CB-37FC-B9A8-954E-94DBC3E20F61}"/>
              </a:ext>
            </a:extLst>
          </p:cNvPr>
          <p:cNvSpPr txBox="1">
            <a:spLocks/>
          </p:cNvSpPr>
          <p:nvPr/>
        </p:nvSpPr>
        <p:spPr>
          <a:xfrm>
            <a:off x="6375084" y="1547399"/>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DSH USE CASES</a:t>
            </a:r>
          </a:p>
        </p:txBody>
      </p:sp>
      <p:sp>
        <p:nvSpPr>
          <p:cNvPr id="11" name="Content Placeholder 16">
            <a:extLst>
              <a:ext uri="{FF2B5EF4-FFF2-40B4-BE49-F238E27FC236}">
                <a16:creationId xmlns:a16="http://schemas.microsoft.com/office/drawing/2014/main" id="{40B6F090-7C04-6D37-6DDE-9EDC2779D3C6}"/>
              </a:ext>
            </a:extLst>
          </p:cNvPr>
          <p:cNvSpPr txBox="1">
            <a:spLocks/>
          </p:cNvSpPr>
          <p:nvPr/>
        </p:nvSpPr>
        <p:spPr>
          <a:xfrm>
            <a:off x="6613735" y="2163069"/>
            <a:ext cx="4639736" cy="1724841"/>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000"/>
              <a:t> Speed variation through work zone</a:t>
            </a:r>
          </a:p>
          <a:p>
            <a:pPr>
              <a:buFont typeface="Wingdings" panose="05000000000000000000" pitchFamily="2" charset="2"/>
              <a:buChar char="q"/>
            </a:pPr>
            <a:r>
              <a:rPr lang="en-US" sz="2000"/>
              <a:t> High speeds approaching work zone</a:t>
            </a:r>
          </a:p>
          <a:p>
            <a:pPr>
              <a:buFont typeface="Wingdings" panose="05000000000000000000" pitchFamily="2" charset="2"/>
              <a:buChar char="q"/>
            </a:pPr>
            <a:r>
              <a:rPr lang="en-US" sz="2000"/>
              <a:t> Workers exposed to traffic </a:t>
            </a:r>
            <a:endParaRPr lang="en-US" sz="2000" dirty="0"/>
          </a:p>
        </p:txBody>
      </p:sp>
      <p:sp>
        <p:nvSpPr>
          <p:cNvPr id="12" name="AutoShape 3">
            <a:extLst>
              <a:ext uri="{FF2B5EF4-FFF2-40B4-BE49-F238E27FC236}">
                <a16:creationId xmlns:a16="http://schemas.microsoft.com/office/drawing/2014/main" id="{51F09DAB-9704-105F-CBFA-4D12C5B41CDD}"/>
              </a:ext>
            </a:extLst>
          </p:cNvPr>
          <p:cNvSpPr>
            <a:spLocks noChangeAspect="1" noChangeArrowheads="1" noTextEdit="1"/>
          </p:cNvSpPr>
          <p:nvPr/>
        </p:nvSpPr>
        <p:spPr bwMode="auto">
          <a:xfrm>
            <a:off x="3684588" y="1893220"/>
            <a:ext cx="5080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Text Placeholder 13">
            <a:extLst>
              <a:ext uri="{FF2B5EF4-FFF2-40B4-BE49-F238E27FC236}">
                <a16:creationId xmlns:a16="http://schemas.microsoft.com/office/drawing/2014/main" id="{06231FF9-3C91-AE4D-A8D9-4C4901E530A5}"/>
              </a:ext>
            </a:extLst>
          </p:cNvPr>
          <p:cNvSpPr txBox="1">
            <a:spLocks/>
          </p:cNvSpPr>
          <p:nvPr/>
        </p:nvSpPr>
        <p:spPr>
          <a:xfrm>
            <a:off x="1105694" y="3654695"/>
            <a:ext cx="4639736" cy="736282"/>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1"/>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nSpc>
                <a:spcPct val="90000"/>
              </a:lnSpc>
              <a:spcBef>
                <a:spcPts val="1000"/>
              </a:spcBef>
              <a:buClrTx/>
            </a:pPr>
            <a:r>
              <a:rPr lang="en-US" sz="2800" b="1" dirty="0"/>
              <a:t>DQW Use case</a:t>
            </a:r>
          </a:p>
        </p:txBody>
      </p:sp>
      <p:sp>
        <p:nvSpPr>
          <p:cNvPr id="14" name="Content Placeholder 14">
            <a:extLst>
              <a:ext uri="{FF2B5EF4-FFF2-40B4-BE49-F238E27FC236}">
                <a16:creationId xmlns:a16="http://schemas.microsoft.com/office/drawing/2014/main" id="{66AE1750-9376-7949-5537-16C7F3A8EB02}"/>
              </a:ext>
            </a:extLst>
          </p:cNvPr>
          <p:cNvSpPr txBox="1">
            <a:spLocks/>
          </p:cNvSpPr>
          <p:nvPr/>
        </p:nvSpPr>
        <p:spPr>
          <a:xfrm>
            <a:off x="1195071" y="4311665"/>
            <a:ext cx="4639736" cy="1612193"/>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000" dirty="0"/>
              <a:t> Slow or stopped traffic in work zone due to work activities or a traffic incident causing variable length queues</a:t>
            </a:r>
          </a:p>
        </p:txBody>
      </p:sp>
      <p:sp>
        <p:nvSpPr>
          <p:cNvPr id="15" name="TextBox 14">
            <a:extLst>
              <a:ext uri="{FF2B5EF4-FFF2-40B4-BE49-F238E27FC236}">
                <a16:creationId xmlns:a16="http://schemas.microsoft.com/office/drawing/2014/main" id="{251E5378-CD7A-6504-F35F-056B5E72F9D2}"/>
              </a:ext>
            </a:extLst>
          </p:cNvPr>
          <p:cNvSpPr txBox="1"/>
          <p:nvPr/>
        </p:nvSpPr>
        <p:spPr>
          <a:xfrm>
            <a:off x="6613735" y="3730872"/>
            <a:ext cx="5041150" cy="1446550"/>
          </a:xfrm>
          <a:prstGeom prst="rect">
            <a:avLst/>
          </a:prstGeom>
          <a:noFill/>
        </p:spPr>
        <p:txBody>
          <a:bodyPr wrap="square" rtlCol="0">
            <a:spAutoFit/>
          </a:bodyPr>
          <a:lstStyle/>
          <a:p>
            <a:r>
              <a:rPr lang="en-US" sz="2800" b="1" dirty="0"/>
              <a:t>Tools from SWZ Guidebook </a:t>
            </a:r>
          </a:p>
          <a:p>
            <a:pPr marL="285750" indent="-285750">
              <a:buFont typeface="Arial" panose="020B0604020202020204" pitchFamily="34" charset="0"/>
              <a:buChar char="•"/>
            </a:pPr>
            <a:r>
              <a:rPr lang="en-US" sz="2000" dirty="0"/>
              <a:t>3.2.1 DLM Use Cases</a:t>
            </a:r>
          </a:p>
          <a:p>
            <a:pPr marL="285750" indent="-285750">
              <a:buFont typeface="Arial" panose="020B0604020202020204" pitchFamily="34" charset="0"/>
              <a:buChar char="•"/>
            </a:pPr>
            <a:r>
              <a:rPr lang="en-US" sz="2000" dirty="0"/>
              <a:t>3.3.1 DSH Use Case</a:t>
            </a:r>
          </a:p>
          <a:p>
            <a:pPr marL="285750" indent="-285750">
              <a:buFont typeface="Arial" panose="020B0604020202020204" pitchFamily="34" charset="0"/>
              <a:buChar char="•"/>
            </a:pPr>
            <a:r>
              <a:rPr lang="en-US" sz="2000" dirty="0"/>
              <a:t>3.4.1 DQW Use Case</a:t>
            </a:r>
          </a:p>
        </p:txBody>
      </p:sp>
      <p:grpSp>
        <p:nvGrpSpPr>
          <p:cNvPr id="3" name="Group 2">
            <a:extLst>
              <a:ext uri="{FF2B5EF4-FFF2-40B4-BE49-F238E27FC236}">
                <a16:creationId xmlns:a16="http://schemas.microsoft.com/office/drawing/2014/main" id="{A36324C2-0BF7-74DF-F137-8E698242A62C}"/>
              </a:ext>
            </a:extLst>
          </p:cNvPr>
          <p:cNvGrpSpPr/>
          <p:nvPr/>
        </p:nvGrpSpPr>
        <p:grpSpPr>
          <a:xfrm>
            <a:off x="1205718" y="5785207"/>
            <a:ext cx="8612901" cy="862844"/>
            <a:chOff x="1798788" y="1862074"/>
            <a:chExt cx="8612901" cy="862844"/>
          </a:xfrm>
        </p:grpSpPr>
        <p:grpSp>
          <p:nvGrpSpPr>
            <p:cNvPr id="16" name="Group 15">
              <a:extLst>
                <a:ext uri="{FF2B5EF4-FFF2-40B4-BE49-F238E27FC236}">
                  <a16:creationId xmlns:a16="http://schemas.microsoft.com/office/drawing/2014/main" id="{6DBCCE0B-4DD1-5DDD-81D6-7FC9E2C6D2E5}"/>
                </a:ext>
              </a:extLst>
            </p:cNvPr>
            <p:cNvGrpSpPr/>
            <p:nvPr/>
          </p:nvGrpSpPr>
          <p:grpSpPr>
            <a:xfrm>
              <a:off x="1798788" y="1862074"/>
              <a:ext cx="1581842" cy="862844"/>
              <a:chOff x="0" y="3930738"/>
              <a:chExt cx="1581842" cy="862844"/>
            </a:xfrm>
            <a:scene3d>
              <a:camera prst="orthographicFront">
                <a:rot lat="0" lon="0" rev="0"/>
              </a:camera>
              <a:lightRig rig="contrasting" dir="t">
                <a:rot lat="0" lon="0" rev="1200000"/>
              </a:lightRig>
            </a:scene3d>
          </p:grpSpPr>
          <p:sp>
            <p:nvSpPr>
              <p:cNvPr id="41" name="Rectangle: Rounded Corners 40">
                <a:extLst>
                  <a:ext uri="{FF2B5EF4-FFF2-40B4-BE49-F238E27FC236}">
                    <a16:creationId xmlns:a16="http://schemas.microsoft.com/office/drawing/2014/main" id="{94A1FDCC-6825-4BC2-212B-54AFA3C62725}"/>
                  </a:ext>
                </a:extLst>
              </p:cNvPr>
              <p:cNvSpPr/>
              <p:nvPr/>
            </p:nvSpPr>
            <p:spPr>
              <a:xfrm>
                <a:off x="0" y="3930738"/>
                <a:ext cx="1581842"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42" name="Rectangle: Rounded Corners 4">
                <a:extLst>
                  <a:ext uri="{FF2B5EF4-FFF2-40B4-BE49-F238E27FC236}">
                    <a16:creationId xmlns:a16="http://schemas.microsoft.com/office/drawing/2014/main" id="{5918967C-C951-6097-2811-A69BFD2ED8DB}"/>
                  </a:ext>
                </a:extLst>
              </p:cNvPr>
              <p:cNvSpPr txBox="1"/>
              <p:nvPr/>
            </p:nvSpPr>
            <p:spPr>
              <a:xfrm>
                <a:off x="25272" y="3956010"/>
                <a:ext cx="1319071"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Assessment, Selection</a:t>
                </a:r>
              </a:p>
            </p:txBody>
          </p:sp>
        </p:grpSp>
        <p:grpSp>
          <p:nvGrpSpPr>
            <p:cNvPr id="17" name="Group 16">
              <a:extLst>
                <a:ext uri="{FF2B5EF4-FFF2-40B4-BE49-F238E27FC236}">
                  <a16:creationId xmlns:a16="http://schemas.microsoft.com/office/drawing/2014/main" id="{567E0F77-C6D9-C5C2-46E0-0E6185D2DD68}"/>
                </a:ext>
              </a:extLst>
            </p:cNvPr>
            <p:cNvGrpSpPr/>
            <p:nvPr/>
          </p:nvGrpSpPr>
          <p:grpSpPr>
            <a:xfrm>
              <a:off x="3848643" y="1862074"/>
              <a:ext cx="1299462" cy="862844"/>
              <a:chOff x="1994442" y="3930738"/>
              <a:chExt cx="1299462" cy="862844"/>
            </a:xfrm>
            <a:solidFill>
              <a:srgbClr val="B9B9B9"/>
            </a:solidFill>
            <a:scene3d>
              <a:camera prst="orthographicFront">
                <a:rot lat="0" lon="0" rev="0"/>
              </a:camera>
              <a:lightRig rig="contrasting" dir="t">
                <a:rot lat="0" lon="0" rev="1200000"/>
              </a:lightRig>
            </a:scene3d>
          </p:grpSpPr>
          <p:sp>
            <p:nvSpPr>
              <p:cNvPr id="39" name="Rectangle: Rounded Corners 38">
                <a:extLst>
                  <a:ext uri="{FF2B5EF4-FFF2-40B4-BE49-F238E27FC236}">
                    <a16:creationId xmlns:a16="http://schemas.microsoft.com/office/drawing/2014/main" id="{38422959-8044-CE40-F4D8-6CC35638235F}"/>
                  </a:ext>
                </a:extLst>
              </p:cNvPr>
              <p:cNvSpPr/>
              <p:nvPr/>
            </p:nvSpPr>
            <p:spPr>
              <a:xfrm>
                <a:off x="1994442" y="3930738"/>
                <a:ext cx="129946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40" name="Rectangle: Rounded Corners 6">
                <a:extLst>
                  <a:ext uri="{FF2B5EF4-FFF2-40B4-BE49-F238E27FC236}">
                    <a16:creationId xmlns:a16="http://schemas.microsoft.com/office/drawing/2014/main" id="{A41E13ED-3D10-9731-6BC9-6735E1CD9D97}"/>
                  </a:ext>
                </a:extLst>
              </p:cNvPr>
              <p:cNvSpPr txBox="1"/>
              <p:nvPr/>
            </p:nvSpPr>
            <p:spPr>
              <a:xfrm>
                <a:off x="2019714" y="3956010"/>
                <a:ext cx="105225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 Engr &amp; Design</a:t>
                </a:r>
              </a:p>
            </p:txBody>
          </p:sp>
        </p:grpSp>
        <p:grpSp>
          <p:nvGrpSpPr>
            <p:cNvPr id="18" name="Group 17">
              <a:extLst>
                <a:ext uri="{FF2B5EF4-FFF2-40B4-BE49-F238E27FC236}">
                  <a16:creationId xmlns:a16="http://schemas.microsoft.com/office/drawing/2014/main" id="{DD8CC623-A163-D2B3-79B7-D4E074430ACB}"/>
                </a:ext>
              </a:extLst>
            </p:cNvPr>
            <p:cNvGrpSpPr/>
            <p:nvPr/>
          </p:nvGrpSpPr>
          <p:grpSpPr>
            <a:xfrm>
              <a:off x="5602732" y="1862074"/>
              <a:ext cx="1337210" cy="862844"/>
              <a:chOff x="3748531" y="3930738"/>
              <a:chExt cx="1337210" cy="862844"/>
            </a:xfrm>
            <a:solidFill>
              <a:srgbClr val="B9B9B9"/>
            </a:solidFill>
            <a:scene3d>
              <a:camera prst="orthographicFront">
                <a:rot lat="0" lon="0" rev="0"/>
              </a:camera>
              <a:lightRig rig="contrasting" dir="t">
                <a:rot lat="0" lon="0" rev="1200000"/>
              </a:lightRig>
            </a:scene3d>
          </p:grpSpPr>
          <p:sp>
            <p:nvSpPr>
              <p:cNvPr id="37" name="Rectangle: Rounded Corners 36">
                <a:extLst>
                  <a:ext uri="{FF2B5EF4-FFF2-40B4-BE49-F238E27FC236}">
                    <a16:creationId xmlns:a16="http://schemas.microsoft.com/office/drawing/2014/main" id="{D2418B7F-B22E-725E-11DF-F44E96E3E030}"/>
                  </a:ext>
                </a:extLst>
              </p:cNvPr>
              <p:cNvSpPr/>
              <p:nvPr/>
            </p:nvSpPr>
            <p:spPr>
              <a:xfrm>
                <a:off x="3748531" y="3930738"/>
                <a:ext cx="1337210"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8" name="Rectangle: Rounded Corners 8">
                <a:extLst>
                  <a:ext uri="{FF2B5EF4-FFF2-40B4-BE49-F238E27FC236}">
                    <a16:creationId xmlns:a16="http://schemas.microsoft.com/office/drawing/2014/main" id="{1725F806-68E8-5714-F213-EA4CA0EDFF60}"/>
                  </a:ext>
                </a:extLst>
              </p:cNvPr>
              <p:cNvSpPr txBox="1"/>
              <p:nvPr/>
            </p:nvSpPr>
            <p:spPr>
              <a:xfrm>
                <a:off x="3773803" y="3956010"/>
                <a:ext cx="1084292"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p:txBody>
          </p:sp>
        </p:grpSp>
        <p:grpSp>
          <p:nvGrpSpPr>
            <p:cNvPr id="19" name="Group 18">
              <a:extLst>
                <a:ext uri="{FF2B5EF4-FFF2-40B4-BE49-F238E27FC236}">
                  <a16:creationId xmlns:a16="http://schemas.microsoft.com/office/drawing/2014/main" id="{A5D4BA1B-656C-B496-F7CB-C4CE2CCB8CA3}"/>
                </a:ext>
              </a:extLst>
            </p:cNvPr>
            <p:cNvGrpSpPr/>
            <p:nvPr/>
          </p:nvGrpSpPr>
          <p:grpSpPr>
            <a:xfrm>
              <a:off x="7366515" y="1862074"/>
              <a:ext cx="1327188" cy="862844"/>
              <a:chOff x="5512314" y="3930738"/>
              <a:chExt cx="1327188" cy="862844"/>
            </a:xfrm>
            <a:solidFill>
              <a:srgbClr val="B9B9B9"/>
            </a:solidFill>
            <a:scene3d>
              <a:camera prst="orthographicFront">
                <a:rot lat="0" lon="0" rev="0"/>
              </a:camera>
              <a:lightRig rig="contrasting" dir="t">
                <a:rot lat="0" lon="0" rev="1200000"/>
              </a:lightRig>
            </a:scene3d>
          </p:grpSpPr>
          <p:sp>
            <p:nvSpPr>
              <p:cNvPr id="35" name="Rectangle: Rounded Corners 34">
                <a:extLst>
                  <a:ext uri="{FF2B5EF4-FFF2-40B4-BE49-F238E27FC236}">
                    <a16:creationId xmlns:a16="http://schemas.microsoft.com/office/drawing/2014/main" id="{0A7A0439-9D62-04C8-55D6-6B65ADC2C34F}"/>
                  </a:ext>
                </a:extLst>
              </p:cNvPr>
              <p:cNvSpPr/>
              <p:nvPr/>
            </p:nvSpPr>
            <p:spPr>
              <a:xfrm>
                <a:off x="5512314" y="3930738"/>
                <a:ext cx="1327188"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6" name="Rectangle: Rounded Corners 10">
                <a:extLst>
                  <a:ext uri="{FF2B5EF4-FFF2-40B4-BE49-F238E27FC236}">
                    <a16:creationId xmlns:a16="http://schemas.microsoft.com/office/drawing/2014/main" id="{2314B37F-0DAF-D876-F266-1D58CD01D3AF}"/>
                  </a:ext>
                </a:extLst>
              </p:cNvPr>
              <p:cNvSpPr txBox="1"/>
              <p:nvPr/>
            </p:nvSpPr>
            <p:spPr>
              <a:xfrm>
                <a:off x="5537586" y="3956010"/>
                <a:ext cx="107578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Info Plan</a:t>
                </a:r>
              </a:p>
            </p:txBody>
          </p:sp>
        </p:grpSp>
        <p:grpSp>
          <p:nvGrpSpPr>
            <p:cNvPr id="20" name="Group 19">
              <a:extLst>
                <a:ext uri="{FF2B5EF4-FFF2-40B4-BE49-F238E27FC236}">
                  <a16:creationId xmlns:a16="http://schemas.microsoft.com/office/drawing/2014/main" id="{5017AD04-11E1-0A83-90B1-A1CDB51F9409}"/>
                </a:ext>
              </a:extLst>
            </p:cNvPr>
            <p:cNvGrpSpPr/>
            <p:nvPr/>
          </p:nvGrpSpPr>
          <p:grpSpPr>
            <a:xfrm>
              <a:off x="9142368" y="1862074"/>
              <a:ext cx="1269321" cy="862844"/>
              <a:chOff x="7288167" y="3930738"/>
              <a:chExt cx="1269321" cy="862844"/>
            </a:xfrm>
            <a:solidFill>
              <a:srgbClr val="B9B9B9"/>
            </a:solidFill>
            <a:scene3d>
              <a:camera prst="orthographicFront">
                <a:rot lat="0" lon="0" rev="0"/>
              </a:camera>
              <a:lightRig rig="contrasting" dir="t">
                <a:rot lat="0" lon="0" rev="1200000"/>
              </a:lightRig>
            </a:scene3d>
          </p:grpSpPr>
          <p:sp>
            <p:nvSpPr>
              <p:cNvPr id="33" name="Rectangle: Rounded Corners 32">
                <a:extLst>
                  <a:ext uri="{FF2B5EF4-FFF2-40B4-BE49-F238E27FC236}">
                    <a16:creationId xmlns:a16="http://schemas.microsoft.com/office/drawing/2014/main" id="{FB5F12CA-EB7D-3CA9-61C7-91919D75D73D}"/>
                  </a:ext>
                </a:extLst>
              </p:cNvPr>
              <p:cNvSpPr/>
              <p:nvPr/>
            </p:nvSpPr>
            <p:spPr>
              <a:xfrm flipH="1">
                <a:off x="7288167" y="3930738"/>
                <a:ext cx="1269321"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4" name="Rectangle: Rounded Corners 12">
                <a:extLst>
                  <a:ext uri="{FF2B5EF4-FFF2-40B4-BE49-F238E27FC236}">
                    <a16:creationId xmlns:a16="http://schemas.microsoft.com/office/drawing/2014/main" id="{BB16691A-E737-99B1-5D9F-0446135A8AED}"/>
                  </a:ext>
                </a:extLst>
              </p:cNvPr>
              <p:cNvSpPr txBox="1"/>
              <p:nvPr/>
            </p:nvSpPr>
            <p:spPr>
              <a:xfrm>
                <a:off x="7313439" y="3956010"/>
                <a:ext cx="1026678"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p:txBody>
          </p:sp>
        </p:grpSp>
        <p:grpSp>
          <p:nvGrpSpPr>
            <p:cNvPr id="21" name="Group 20">
              <a:extLst>
                <a:ext uri="{FF2B5EF4-FFF2-40B4-BE49-F238E27FC236}">
                  <a16:creationId xmlns:a16="http://schemas.microsoft.com/office/drawing/2014/main" id="{38B5ED48-8264-F009-65F6-C993024B2552}"/>
                </a:ext>
              </a:extLst>
            </p:cNvPr>
            <p:cNvGrpSpPr/>
            <p:nvPr/>
          </p:nvGrpSpPr>
          <p:grpSpPr>
            <a:xfrm>
              <a:off x="3340968" y="2049376"/>
              <a:ext cx="560849" cy="560849"/>
              <a:chOff x="1526430" y="4130644"/>
              <a:chExt cx="560849" cy="560849"/>
            </a:xfrm>
            <a:scene3d>
              <a:camera prst="orthographicFront">
                <a:rot lat="0" lon="0" rev="0"/>
              </a:camera>
              <a:lightRig rig="contrasting" dir="t">
                <a:rot lat="0" lon="0" rev="1200000"/>
              </a:lightRig>
            </a:scene3d>
          </p:grpSpPr>
          <p:sp>
            <p:nvSpPr>
              <p:cNvPr id="31" name="Arrow: Down 30">
                <a:extLst>
                  <a:ext uri="{FF2B5EF4-FFF2-40B4-BE49-F238E27FC236}">
                    <a16:creationId xmlns:a16="http://schemas.microsoft.com/office/drawing/2014/main" id="{B2996847-BD64-1325-51B2-064D27E4CB37}"/>
                  </a:ext>
                </a:extLst>
              </p:cNvPr>
              <p:cNvSpPr/>
              <p:nvPr/>
            </p:nvSpPr>
            <p:spPr>
              <a:xfrm rot="16200000">
                <a:off x="1526430" y="4130644"/>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Arrow: Down 14">
                <a:extLst>
                  <a:ext uri="{FF2B5EF4-FFF2-40B4-BE49-F238E27FC236}">
                    <a16:creationId xmlns:a16="http://schemas.microsoft.com/office/drawing/2014/main" id="{8F67581D-1F8D-CC4B-F9A2-57ED1A8C2313}"/>
                  </a:ext>
                </a:extLst>
              </p:cNvPr>
              <p:cNvSpPr txBox="1"/>
              <p:nvPr/>
            </p:nvSpPr>
            <p:spPr>
              <a:xfrm rot="16200000">
                <a:off x="1583216" y="4200049"/>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22" name="Group 21">
              <a:extLst>
                <a:ext uri="{FF2B5EF4-FFF2-40B4-BE49-F238E27FC236}">
                  <a16:creationId xmlns:a16="http://schemas.microsoft.com/office/drawing/2014/main" id="{4753B6C8-4E41-44F4-BCC6-F04FC208917B}"/>
                </a:ext>
              </a:extLst>
            </p:cNvPr>
            <p:cNvGrpSpPr/>
            <p:nvPr/>
          </p:nvGrpSpPr>
          <p:grpSpPr>
            <a:xfrm>
              <a:off x="6850169" y="2043924"/>
              <a:ext cx="560849" cy="560849"/>
              <a:chOff x="4995968" y="4112588"/>
              <a:chExt cx="560849" cy="560849"/>
            </a:xfrm>
            <a:scene3d>
              <a:camera prst="orthographicFront">
                <a:rot lat="0" lon="0" rev="0"/>
              </a:camera>
              <a:lightRig rig="contrasting" dir="t">
                <a:rot lat="0" lon="0" rev="1200000"/>
              </a:lightRig>
            </a:scene3d>
          </p:grpSpPr>
          <p:sp>
            <p:nvSpPr>
              <p:cNvPr id="29" name="Arrow: Down 28">
                <a:extLst>
                  <a:ext uri="{FF2B5EF4-FFF2-40B4-BE49-F238E27FC236}">
                    <a16:creationId xmlns:a16="http://schemas.microsoft.com/office/drawing/2014/main" id="{21295E3E-FA7A-0979-946B-035E3BDEFF51}"/>
                  </a:ext>
                </a:extLst>
              </p:cNvPr>
              <p:cNvSpPr/>
              <p:nvPr/>
            </p:nvSpPr>
            <p:spPr>
              <a:xfrm rot="16200000">
                <a:off x="4995968" y="4112588"/>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Arrow: Down 16">
                <a:extLst>
                  <a:ext uri="{FF2B5EF4-FFF2-40B4-BE49-F238E27FC236}">
                    <a16:creationId xmlns:a16="http://schemas.microsoft.com/office/drawing/2014/main" id="{2F02E985-D3EB-EFC7-5DA8-579165DBBC45}"/>
                  </a:ext>
                </a:extLst>
              </p:cNvPr>
              <p:cNvSpPr txBox="1"/>
              <p:nvPr/>
            </p:nvSpPr>
            <p:spPr>
              <a:xfrm rot="16200000">
                <a:off x="5052754" y="4181993"/>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23" name="Group 22">
              <a:extLst>
                <a:ext uri="{FF2B5EF4-FFF2-40B4-BE49-F238E27FC236}">
                  <a16:creationId xmlns:a16="http://schemas.microsoft.com/office/drawing/2014/main" id="{CF27A5AF-FCF9-FE19-FE51-D14F901C2DE4}"/>
                </a:ext>
              </a:extLst>
            </p:cNvPr>
            <p:cNvGrpSpPr/>
            <p:nvPr/>
          </p:nvGrpSpPr>
          <p:grpSpPr>
            <a:xfrm>
              <a:off x="5094820" y="2061981"/>
              <a:ext cx="560849" cy="560849"/>
              <a:chOff x="3240619" y="4130645"/>
              <a:chExt cx="560849" cy="560849"/>
            </a:xfrm>
            <a:scene3d>
              <a:camera prst="orthographicFront">
                <a:rot lat="0" lon="0" rev="0"/>
              </a:camera>
              <a:lightRig rig="contrasting" dir="t">
                <a:rot lat="0" lon="0" rev="1200000"/>
              </a:lightRig>
            </a:scene3d>
          </p:grpSpPr>
          <p:sp>
            <p:nvSpPr>
              <p:cNvPr id="27" name="Arrow: Down 26">
                <a:extLst>
                  <a:ext uri="{FF2B5EF4-FFF2-40B4-BE49-F238E27FC236}">
                    <a16:creationId xmlns:a16="http://schemas.microsoft.com/office/drawing/2014/main" id="{B64ED3E5-66EB-8D59-EC85-EB2D2604552A}"/>
                  </a:ext>
                </a:extLst>
              </p:cNvPr>
              <p:cNvSpPr/>
              <p:nvPr/>
            </p:nvSpPr>
            <p:spPr>
              <a:xfrm rot="16200000">
                <a:off x="3240619" y="4130645"/>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Arrow: Down 18">
                <a:extLst>
                  <a:ext uri="{FF2B5EF4-FFF2-40B4-BE49-F238E27FC236}">
                    <a16:creationId xmlns:a16="http://schemas.microsoft.com/office/drawing/2014/main" id="{E96CBA4F-46CC-78F2-7A79-C6664491388E}"/>
                  </a:ext>
                </a:extLst>
              </p:cNvPr>
              <p:cNvSpPr txBox="1"/>
              <p:nvPr/>
            </p:nvSpPr>
            <p:spPr>
              <a:xfrm rot="16200000">
                <a:off x="3297405" y="4200050"/>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24" name="Group 23">
              <a:extLst>
                <a:ext uri="{FF2B5EF4-FFF2-40B4-BE49-F238E27FC236}">
                  <a16:creationId xmlns:a16="http://schemas.microsoft.com/office/drawing/2014/main" id="{47520EEC-6F8B-8CB0-253A-BBBC38E07BB5}"/>
                </a:ext>
              </a:extLst>
            </p:cNvPr>
            <p:cNvGrpSpPr/>
            <p:nvPr/>
          </p:nvGrpSpPr>
          <p:grpSpPr>
            <a:xfrm>
              <a:off x="8649888" y="2043928"/>
              <a:ext cx="560849" cy="560849"/>
              <a:chOff x="6795687" y="4112592"/>
              <a:chExt cx="560849" cy="560849"/>
            </a:xfrm>
            <a:scene3d>
              <a:camera prst="orthographicFront">
                <a:rot lat="0" lon="0" rev="0"/>
              </a:camera>
              <a:lightRig rig="contrasting" dir="t">
                <a:rot lat="0" lon="0" rev="1200000"/>
              </a:lightRig>
            </a:scene3d>
          </p:grpSpPr>
          <p:sp>
            <p:nvSpPr>
              <p:cNvPr id="25" name="Arrow: Down 24">
                <a:extLst>
                  <a:ext uri="{FF2B5EF4-FFF2-40B4-BE49-F238E27FC236}">
                    <a16:creationId xmlns:a16="http://schemas.microsoft.com/office/drawing/2014/main" id="{1D9C93C9-488F-1C72-C620-FE600EAA4C3D}"/>
                  </a:ext>
                </a:extLst>
              </p:cNvPr>
              <p:cNvSpPr/>
              <p:nvPr/>
            </p:nvSpPr>
            <p:spPr>
              <a:xfrm rot="16200000">
                <a:off x="6795687" y="4112592"/>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Arrow: Down 20">
                <a:extLst>
                  <a:ext uri="{FF2B5EF4-FFF2-40B4-BE49-F238E27FC236}">
                    <a16:creationId xmlns:a16="http://schemas.microsoft.com/office/drawing/2014/main" id="{868007DB-C0C3-2F2D-F840-45AA879979EB}"/>
                  </a:ext>
                </a:extLst>
              </p:cNvPr>
              <p:cNvSpPr txBox="1"/>
              <p:nvPr/>
            </p:nvSpPr>
            <p:spPr>
              <a:xfrm rot="16200000">
                <a:off x="6852473" y="4181997"/>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spTree>
    <p:extLst>
      <p:ext uri="{BB962C8B-B14F-4D97-AF65-F5344CB8AC3E}">
        <p14:creationId xmlns:p14="http://schemas.microsoft.com/office/powerpoint/2010/main" val="7167652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What Makes SWZ Smart?</a:t>
            </a:r>
          </a:p>
        </p:txBody>
      </p:sp>
      <p:sp>
        <p:nvSpPr>
          <p:cNvPr id="2" name="Content Placeholder 2">
            <a:extLst>
              <a:ext uri="{FF2B5EF4-FFF2-40B4-BE49-F238E27FC236}">
                <a16:creationId xmlns:a16="http://schemas.microsoft.com/office/drawing/2014/main" id="{ACC015B5-2D33-ECDB-643C-4E906107CEB5}"/>
              </a:ext>
            </a:extLst>
          </p:cNvPr>
          <p:cNvSpPr txBox="1">
            <a:spLocks/>
          </p:cNvSpPr>
          <p:nvPr/>
        </p:nvSpPr>
        <p:spPr>
          <a:xfrm>
            <a:off x="1110343" y="1355880"/>
            <a:ext cx="10806791" cy="4592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0" indent="0">
              <a:buFont typeface="Arial" panose="020B0604020202020204" pitchFamily="34" charset="0"/>
              <a:buNone/>
              <a:tabLst>
                <a:tab pos="285750" algn="l"/>
                <a:tab pos="2971800" algn="ctr"/>
                <a:tab pos="285750" algn="l"/>
                <a:tab pos="457200" algn="l"/>
                <a:tab pos="914400" algn="l"/>
                <a:tab pos="1371600" algn="l"/>
                <a:tab pos="1828800" algn="l"/>
                <a:tab pos="2286000" algn="l"/>
                <a:tab pos="2743200" algn="l"/>
                <a:tab pos="2971800" algn="ctr"/>
                <a:tab pos="3200400" algn="l"/>
                <a:tab pos="3657600" algn="l"/>
                <a:tab pos="4114800" algn="l"/>
                <a:tab pos="4572000" algn="l"/>
                <a:tab pos="5029200" algn="l"/>
                <a:tab pos="5486400" algn="l"/>
                <a:tab pos="5943600" algn="r"/>
              </a:tabLst>
            </a:pPr>
            <a:r>
              <a:rPr lang="en-US" sz="3600" dirty="0"/>
              <a:t>SWZ have the following general characteristics:</a:t>
            </a:r>
          </a:p>
          <a:p>
            <a:pPr marL="231775" indent="-212725">
              <a:tabLst>
                <a:tab pos="285750" algn="l"/>
                <a:tab pos="2971800" algn="ctr"/>
                <a:tab pos="285750" algn="l"/>
                <a:tab pos="457200" algn="l"/>
                <a:tab pos="914400" algn="l"/>
                <a:tab pos="1371600" algn="l"/>
                <a:tab pos="1828800" algn="l"/>
                <a:tab pos="2286000" algn="l"/>
                <a:tab pos="2743200" algn="l"/>
                <a:tab pos="2971800" algn="ctr"/>
                <a:tab pos="3200400" algn="l"/>
                <a:tab pos="3657600" algn="l"/>
                <a:tab pos="4114800" algn="l"/>
                <a:tab pos="4572000" algn="l"/>
                <a:tab pos="5029200" algn="l"/>
                <a:tab pos="5486400" algn="l"/>
                <a:tab pos="5943600" algn="r"/>
              </a:tabLst>
            </a:pPr>
            <a:r>
              <a:rPr lang="en-US" b="1" dirty="0"/>
              <a:t>Real-time</a:t>
            </a:r>
            <a:r>
              <a:rPr lang="en-US" dirty="0"/>
              <a:t>: The system obtains and analyzes traffic flow data in real-time, providing frequently updated information to motorists.</a:t>
            </a:r>
          </a:p>
          <a:p>
            <a:pPr marL="231775" indent="-212725">
              <a:tabLst>
                <a:tab pos="285750" algn="l"/>
                <a:tab pos="2971800" algn="ctr"/>
                <a:tab pos="285750" algn="l"/>
                <a:tab pos="457200" algn="l"/>
                <a:tab pos="914400" algn="l"/>
                <a:tab pos="1371600" algn="l"/>
                <a:tab pos="1828800" algn="l"/>
                <a:tab pos="2286000" algn="l"/>
                <a:tab pos="2743200" algn="l"/>
                <a:tab pos="2971800" algn="ctr"/>
                <a:tab pos="3200400" algn="l"/>
                <a:tab pos="3657600" algn="l"/>
                <a:tab pos="4114800" algn="l"/>
                <a:tab pos="4572000" algn="l"/>
                <a:tab pos="5029200" algn="l"/>
                <a:tab pos="5486400" algn="l"/>
                <a:tab pos="5943600" algn="r"/>
              </a:tabLst>
            </a:pPr>
            <a:r>
              <a:rPr lang="en-US" b="1" dirty="0"/>
              <a:t>Portable</a:t>
            </a:r>
            <a:r>
              <a:rPr lang="en-US" dirty="0"/>
              <a:t>: The system is portable, allowing its installation  at different locations (with configuration modifications, as necessary).</a:t>
            </a:r>
          </a:p>
          <a:p>
            <a:pPr marL="231775" indent="-212725">
              <a:tabLst>
                <a:tab pos="285750" algn="l"/>
                <a:tab pos="2971800" algn="ctr"/>
                <a:tab pos="285750" algn="l"/>
                <a:tab pos="457200" algn="l"/>
                <a:tab pos="914400" algn="l"/>
                <a:tab pos="1371600" algn="l"/>
                <a:tab pos="1828800" algn="l"/>
                <a:tab pos="2286000" algn="l"/>
                <a:tab pos="2743200" algn="l"/>
                <a:tab pos="2971800" algn="ctr"/>
                <a:tab pos="3200400" algn="l"/>
                <a:tab pos="3657600" algn="l"/>
                <a:tab pos="4114800" algn="l"/>
                <a:tab pos="4572000" algn="l"/>
                <a:tab pos="5029200" algn="l"/>
                <a:tab pos="5486400" algn="l"/>
                <a:tab pos="5943600" algn="r"/>
              </a:tabLst>
            </a:pPr>
            <a:r>
              <a:rPr lang="en-US" b="1" dirty="0"/>
              <a:t>Automated:</a:t>
            </a:r>
            <a:r>
              <a:rPr lang="en-US" dirty="0"/>
              <a:t> The system operates in an automated manner with minimal human supervision.</a:t>
            </a:r>
          </a:p>
          <a:p>
            <a:pPr marL="231775" indent="-212725"/>
            <a:r>
              <a:rPr lang="en-US" b="1" dirty="0"/>
              <a:t>Reliable</a:t>
            </a:r>
            <a:r>
              <a:rPr lang="en-US" dirty="0"/>
              <a:t>: The system provides accurate and reliable information, keeping in mind the serious consequences of misinforming motorists in work zone situations.</a:t>
            </a:r>
          </a:p>
        </p:txBody>
      </p:sp>
      <p:pic>
        <p:nvPicPr>
          <p:cNvPr id="7" name="Picture 2" descr="Tasks ">
            <a:extLst>
              <a:ext uri="{FF2B5EF4-FFF2-40B4-BE49-F238E27FC236}">
                <a16:creationId xmlns:a16="http://schemas.microsoft.com/office/drawing/2014/main" id="{4943BEA6-5FCE-4EEE-21E0-B633545B5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12" y="2050796"/>
            <a:ext cx="667531" cy="667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ortable fridge ">
            <a:extLst>
              <a:ext uri="{FF2B5EF4-FFF2-40B4-BE49-F238E27FC236}">
                <a16:creationId xmlns:a16="http://schemas.microsoft.com/office/drawing/2014/main" id="{33C327A4-0FE3-503F-B226-8BE683DDB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812" y="2972286"/>
            <a:ext cx="703163" cy="703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utomation ">
            <a:extLst>
              <a:ext uri="{FF2B5EF4-FFF2-40B4-BE49-F238E27FC236}">
                <a16:creationId xmlns:a16="http://schemas.microsoft.com/office/drawing/2014/main" id="{A3870370-CA9C-FD38-21C3-C4ECD20536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218" y="4007161"/>
            <a:ext cx="697033" cy="6970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CE60634-B8AA-FBD8-D157-484DEFA4D22F}"/>
              </a:ext>
            </a:extLst>
          </p:cNvPr>
          <p:cNvPicPr>
            <a:picLocks noChangeAspect="1"/>
          </p:cNvPicPr>
          <p:nvPr/>
        </p:nvPicPr>
        <p:blipFill>
          <a:blip r:embed="rId7"/>
          <a:stretch>
            <a:fillRect/>
          </a:stretch>
        </p:blipFill>
        <p:spPr>
          <a:xfrm>
            <a:off x="500113" y="4889061"/>
            <a:ext cx="697033" cy="697033"/>
          </a:xfrm>
          <a:prstGeom prst="rect">
            <a:avLst/>
          </a:prstGeom>
        </p:spPr>
      </p:pic>
    </p:spTree>
    <p:extLst>
      <p:ext uri="{BB962C8B-B14F-4D97-AF65-F5344CB8AC3E}">
        <p14:creationId xmlns:p14="http://schemas.microsoft.com/office/powerpoint/2010/main" val="40617200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 One - C : Select Strategy or Strategies</a:t>
            </a:r>
          </a:p>
        </p:txBody>
      </p:sp>
      <p:sp>
        <p:nvSpPr>
          <p:cNvPr id="2" name="Content Placeholder 3">
            <a:extLst>
              <a:ext uri="{FF2B5EF4-FFF2-40B4-BE49-F238E27FC236}">
                <a16:creationId xmlns:a16="http://schemas.microsoft.com/office/drawing/2014/main" id="{0E9023DF-5A78-0AA4-0E00-07A2EB153B24}"/>
              </a:ext>
            </a:extLst>
          </p:cNvPr>
          <p:cNvSpPr>
            <a:spLocks noGrp="1"/>
          </p:cNvSpPr>
          <p:nvPr>
            <p:ph idx="1"/>
          </p:nvPr>
        </p:nvSpPr>
        <p:spPr>
          <a:xfrm>
            <a:off x="274862" y="1355879"/>
            <a:ext cx="11494771" cy="4351338"/>
          </a:xfrm>
        </p:spPr>
        <p:txBody>
          <a:bodyPr>
            <a:normAutofit fontScale="92500" lnSpcReduction="10000"/>
          </a:bodyPr>
          <a:lstStyle/>
          <a:p>
            <a:pPr>
              <a:buFont typeface="Arial" panose="020B0604020202020204" pitchFamily="34" charset="0"/>
              <a:buChar char="•"/>
            </a:pPr>
            <a:r>
              <a:rPr lang="en-US" sz="3200" dirty="0"/>
              <a:t> Minimum: WZDx</a:t>
            </a:r>
          </a:p>
          <a:p>
            <a:pPr>
              <a:buFont typeface="Arial" panose="020B0604020202020204" pitchFamily="34" charset="0"/>
              <a:buChar char="•"/>
            </a:pPr>
            <a:r>
              <a:rPr lang="en-US" sz="3200" dirty="0"/>
              <a:t> Other SWZ Strategy or Strategies Inputs</a:t>
            </a:r>
          </a:p>
          <a:p>
            <a:pPr lvl="1">
              <a:buFont typeface="Arial" panose="020B0604020202020204" pitchFamily="34" charset="0"/>
              <a:buChar char="•"/>
            </a:pPr>
            <a:r>
              <a:rPr lang="en-US" sz="2800" dirty="0"/>
              <a:t>Collaboration: Design, Traffic Operations, Construction</a:t>
            </a:r>
          </a:p>
          <a:p>
            <a:pPr lvl="1">
              <a:buFont typeface="Arial" panose="020B0604020202020204" pitchFamily="34" charset="0"/>
              <a:buChar char="•"/>
            </a:pPr>
            <a:r>
              <a:rPr lang="en-US" sz="2800" dirty="0"/>
              <a:t>Construction staging and phases</a:t>
            </a:r>
          </a:p>
          <a:p>
            <a:pPr lvl="1">
              <a:buFont typeface="Arial" panose="020B0604020202020204" pitchFamily="34" charset="0"/>
              <a:buChar char="•"/>
            </a:pPr>
            <a:r>
              <a:rPr lang="en-US" sz="2800" dirty="0"/>
              <a:t>Lane closures (long and short-term)</a:t>
            </a:r>
          </a:p>
          <a:p>
            <a:pPr lvl="1">
              <a:buFont typeface="Arial" panose="020B0604020202020204" pitchFamily="34" charset="0"/>
              <a:buChar char="•"/>
            </a:pPr>
            <a:r>
              <a:rPr lang="en-US" sz="2800" dirty="0"/>
              <a:t>Geometric restrictions (curves, sight distance, shoulders, lane width, etc.)</a:t>
            </a:r>
          </a:p>
          <a:p>
            <a:pPr>
              <a:buFont typeface="Arial" panose="020B0604020202020204" pitchFamily="34" charset="0"/>
              <a:buChar char="•"/>
            </a:pPr>
            <a:r>
              <a:rPr lang="en-US" sz="3200" dirty="0"/>
              <a:t> Resources:</a:t>
            </a:r>
          </a:p>
          <a:p>
            <a:pPr lvl="1">
              <a:buFont typeface="Arial" panose="020B0604020202020204" pitchFamily="34" charset="0"/>
              <a:buChar char="•"/>
            </a:pPr>
            <a:r>
              <a:rPr lang="en-US" sz="2800" dirty="0"/>
              <a:t>SWZ Guidebook, Chapter 3 Identification and Selection of SWZ Strategies</a:t>
            </a:r>
          </a:p>
          <a:p>
            <a:pPr lvl="1">
              <a:buFont typeface="Arial" panose="020B0604020202020204" pitchFamily="34" charset="0"/>
              <a:buChar char="•"/>
            </a:pPr>
            <a:r>
              <a:rPr lang="en-US" sz="2800" dirty="0"/>
              <a:t>FHWA </a:t>
            </a:r>
            <a:r>
              <a:rPr lang="en-US" sz="2800" dirty="0">
                <a:hlinkClick r:id="rId4"/>
              </a:rPr>
              <a:t>Work Zone Intelligent Transportation Systems Implementation Guide</a:t>
            </a:r>
            <a:r>
              <a:rPr lang="en-US" sz="2800" dirty="0"/>
              <a:t>, Jan 2014</a:t>
            </a:r>
          </a:p>
          <a:p>
            <a:pPr lvl="1">
              <a:buFont typeface="Arial" panose="020B0604020202020204" pitchFamily="34" charset="0"/>
              <a:buChar char="•"/>
            </a:pPr>
            <a:endParaRPr lang="en-US" sz="2200" dirty="0"/>
          </a:p>
        </p:txBody>
      </p:sp>
      <p:sp>
        <p:nvSpPr>
          <p:cNvPr id="7" name="AutoShape 3">
            <a:extLst>
              <a:ext uri="{FF2B5EF4-FFF2-40B4-BE49-F238E27FC236}">
                <a16:creationId xmlns:a16="http://schemas.microsoft.com/office/drawing/2014/main" id="{762E1FDC-ED8D-0087-26F0-EC8F297E7FF5}"/>
              </a:ext>
            </a:extLst>
          </p:cNvPr>
          <p:cNvSpPr>
            <a:spLocks noChangeAspect="1" noChangeArrowheads="1" noTextEdit="1"/>
          </p:cNvSpPr>
          <p:nvPr/>
        </p:nvSpPr>
        <p:spPr bwMode="auto">
          <a:xfrm>
            <a:off x="3022826" y="1638454"/>
            <a:ext cx="5080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id="{6F293093-22D5-7EF3-15C1-179F0CE5AB6A}"/>
              </a:ext>
            </a:extLst>
          </p:cNvPr>
          <p:cNvGrpSpPr/>
          <p:nvPr/>
        </p:nvGrpSpPr>
        <p:grpSpPr>
          <a:xfrm>
            <a:off x="1205718" y="5785207"/>
            <a:ext cx="8612901" cy="862844"/>
            <a:chOff x="1798788" y="1862074"/>
            <a:chExt cx="8612901" cy="862844"/>
          </a:xfrm>
        </p:grpSpPr>
        <p:grpSp>
          <p:nvGrpSpPr>
            <p:cNvPr id="8" name="Group 7">
              <a:extLst>
                <a:ext uri="{FF2B5EF4-FFF2-40B4-BE49-F238E27FC236}">
                  <a16:creationId xmlns:a16="http://schemas.microsoft.com/office/drawing/2014/main" id="{932EF318-A7A1-923D-001B-221D0ADB2AAE}"/>
                </a:ext>
              </a:extLst>
            </p:cNvPr>
            <p:cNvGrpSpPr/>
            <p:nvPr/>
          </p:nvGrpSpPr>
          <p:grpSpPr>
            <a:xfrm>
              <a:off x="1798788" y="1862074"/>
              <a:ext cx="1581842" cy="862844"/>
              <a:chOff x="0" y="3930738"/>
              <a:chExt cx="1581842" cy="862844"/>
            </a:xfrm>
            <a:scene3d>
              <a:camera prst="orthographicFront">
                <a:rot lat="0" lon="0" rev="0"/>
              </a:camera>
              <a:lightRig rig="contrasting" dir="t">
                <a:rot lat="0" lon="0" rev="1200000"/>
              </a:lightRig>
            </a:scene3d>
          </p:grpSpPr>
          <p:sp>
            <p:nvSpPr>
              <p:cNvPr id="35" name="Rectangle: Rounded Corners 34">
                <a:extLst>
                  <a:ext uri="{FF2B5EF4-FFF2-40B4-BE49-F238E27FC236}">
                    <a16:creationId xmlns:a16="http://schemas.microsoft.com/office/drawing/2014/main" id="{6C6C0672-D1C7-1553-5004-080C6527EEFD}"/>
                  </a:ext>
                </a:extLst>
              </p:cNvPr>
              <p:cNvSpPr/>
              <p:nvPr/>
            </p:nvSpPr>
            <p:spPr>
              <a:xfrm>
                <a:off x="0" y="3930738"/>
                <a:ext cx="1581842"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6" name="Rectangle: Rounded Corners 4">
                <a:extLst>
                  <a:ext uri="{FF2B5EF4-FFF2-40B4-BE49-F238E27FC236}">
                    <a16:creationId xmlns:a16="http://schemas.microsoft.com/office/drawing/2014/main" id="{605CEE5B-91F2-A91B-04B9-9B6F3F1C7AB9}"/>
                  </a:ext>
                </a:extLst>
              </p:cNvPr>
              <p:cNvSpPr txBox="1"/>
              <p:nvPr/>
            </p:nvSpPr>
            <p:spPr>
              <a:xfrm>
                <a:off x="25272" y="3956010"/>
                <a:ext cx="1319071"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Assessment, Selection</a:t>
                </a:r>
              </a:p>
            </p:txBody>
          </p:sp>
        </p:grpSp>
        <p:grpSp>
          <p:nvGrpSpPr>
            <p:cNvPr id="11" name="Group 10">
              <a:extLst>
                <a:ext uri="{FF2B5EF4-FFF2-40B4-BE49-F238E27FC236}">
                  <a16:creationId xmlns:a16="http://schemas.microsoft.com/office/drawing/2014/main" id="{674956E6-A97E-FBDA-56C0-2F1BF6AA3925}"/>
                </a:ext>
              </a:extLst>
            </p:cNvPr>
            <p:cNvGrpSpPr/>
            <p:nvPr/>
          </p:nvGrpSpPr>
          <p:grpSpPr>
            <a:xfrm>
              <a:off x="3848643" y="1862074"/>
              <a:ext cx="1299462" cy="862844"/>
              <a:chOff x="1994442" y="3930738"/>
              <a:chExt cx="1299462" cy="862844"/>
            </a:xfrm>
            <a:solidFill>
              <a:srgbClr val="B9B9B9"/>
            </a:solidFill>
            <a:scene3d>
              <a:camera prst="orthographicFront">
                <a:rot lat="0" lon="0" rev="0"/>
              </a:camera>
              <a:lightRig rig="contrasting" dir="t">
                <a:rot lat="0" lon="0" rev="1200000"/>
              </a:lightRig>
            </a:scene3d>
          </p:grpSpPr>
          <p:sp>
            <p:nvSpPr>
              <p:cNvPr id="33" name="Rectangle: Rounded Corners 32">
                <a:extLst>
                  <a:ext uri="{FF2B5EF4-FFF2-40B4-BE49-F238E27FC236}">
                    <a16:creationId xmlns:a16="http://schemas.microsoft.com/office/drawing/2014/main" id="{AF112C8E-6928-1F3F-E6A9-B6E3C096CC01}"/>
                  </a:ext>
                </a:extLst>
              </p:cNvPr>
              <p:cNvSpPr/>
              <p:nvPr/>
            </p:nvSpPr>
            <p:spPr>
              <a:xfrm>
                <a:off x="1994442" y="3930738"/>
                <a:ext cx="129946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4" name="Rectangle: Rounded Corners 6">
                <a:extLst>
                  <a:ext uri="{FF2B5EF4-FFF2-40B4-BE49-F238E27FC236}">
                    <a16:creationId xmlns:a16="http://schemas.microsoft.com/office/drawing/2014/main" id="{FC38E1C3-F76A-2AA9-7E78-048C7D67B190}"/>
                  </a:ext>
                </a:extLst>
              </p:cNvPr>
              <p:cNvSpPr txBox="1"/>
              <p:nvPr/>
            </p:nvSpPr>
            <p:spPr>
              <a:xfrm>
                <a:off x="2019714" y="3956010"/>
                <a:ext cx="105225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 Engr &amp; Design</a:t>
                </a:r>
              </a:p>
            </p:txBody>
          </p:sp>
        </p:grpSp>
        <p:grpSp>
          <p:nvGrpSpPr>
            <p:cNvPr id="12" name="Group 11">
              <a:extLst>
                <a:ext uri="{FF2B5EF4-FFF2-40B4-BE49-F238E27FC236}">
                  <a16:creationId xmlns:a16="http://schemas.microsoft.com/office/drawing/2014/main" id="{42F0F571-D4D1-0452-73AB-A9CE6F98DDEC}"/>
                </a:ext>
              </a:extLst>
            </p:cNvPr>
            <p:cNvGrpSpPr/>
            <p:nvPr/>
          </p:nvGrpSpPr>
          <p:grpSpPr>
            <a:xfrm>
              <a:off x="5602732" y="1862074"/>
              <a:ext cx="1337210" cy="862844"/>
              <a:chOff x="3748531" y="3930738"/>
              <a:chExt cx="1337210" cy="862844"/>
            </a:xfrm>
            <a:solidFill>
              <a:srgbClr val="B9B9B9"/>
            </a:solidFill>
            <a:scene3d>
              <a:camera prst="orthographicFront">
                <a:rot lat="0" lon="0" rev="0"/>
              </a:camera>
              <a:lightRig rig="contrasting" dir="t">
                <a:rot lat="0" lon="0" rev="1200000"/>
              </a:lightRig>
            </a:scene3d>
          </p:grpSpPr>
          <p:sp>
            <p:nvSpPr>
              <p:cNvPr id="31" name="Rectangle: Rounded Corners 30">
                <a:extLst>
                  <a:ext uri="{FF2B5EF4-FFF2-40B4-BE49-F238E27FC236}">
                    <a16:creationId xmlns:a16="http://schemas.microsoft.com/office/drawing/2014/main" id="{910B590D-E42D-F143-305F-7F11DBE7140E}"/>
                  </a:ext>
                </a:extLst>
              </p:cNvPr>
              <p:cNvSpPr/>
              <p:nvPr/>
            </p:nvSpPr>
            <p:spPr>
              <a:xfrm>
                <a:off x="3748531" y="3930738"/>
                <a:ext cx="1337210"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2" name="Rectangle: Rounded Corners 8">
                <a:extLst>
                  <a:ext uri="{FF2B5EF4-FFF2-40B4-BE49-F238E27FC236}">
                    <a16:creationId xmlns:a16="http://schemas.microsoft.com/office/drawing/2014/main" id="{71CA0FA7-8551-95D6-64D4-2B72FCDFF3FD}"/>
                  </a:ext>
                </a:extLst>
              </p:cNvPr>
              <p:cNvSpPr txBox="1"/>
              <p:nvPr/>
            </p:nvSpPr>
            <p:spPr>
              <a:xfrm>
                <a:off x="3773803" y="3956010"/>
                <a:ext cx="1084292"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p:txBody>
          </p:sp>
        </p:grpSp>
        <p:grpSp>
          <p:nvGrpSpPr>
            <p:cNvPr id="13" name="Group 12">
              <a:extLst>
                <a:ext uri="{FF2B5EF4-FFF2-40B4-BE49-F238E27FC236}">
                  <a16:creationId xmlns:a16="http://schemas.microsoft.com/office/drawing/2014/main" id="{B9E8E086-C87B-2DAD-FE4B-E95B40267DF1}"/>
                </a:ext>
              </a:extLst>
            </p:cNvPr>
            <p:cNvGrpSpPr/>
            <p:nvPr/>
          </p:nvGrpSpPr>
          <p:grpSpPr>
            <a:xfrm>
              <a:off x="7366515" y="1862074"/>
              <a:ext cx="1327188" cy="862844"/>
              <a:chOff x="5512314" y="3930738"/>
              <a:chExt cx="1327188" cy="862844"/>
            </a:xfrm>
            <a:solidFill>
              <a:srgbClr val="B9B9B9"/>
            </a:solidFill>
            <a:scene3d>
              <a:camera prst="orthographicFront">
                <a:rot lat="0" lon="0" rev="0"/>
              </a:camera>
              <a:lightRig rig="contrasting" dir="t">
                <a:rot lat="0" lon="0" rev="1200000"/>
              </a:lightRig>
            </a:scene3d>
          </p:grpSpPr>
          <p:sp>
            <p:nvSpPr>
              <p:cNvPr id="29" name="Rectangle: Rounded Corners 28">
                <a:extLst>
                  <a:ext uri="{FF2B5EF4-FFF2-40B4-BE49-F238E27FC236}">
                    <a16:creationId xmlns:a16="http://schemas.microsoft.com/office/drawing/2014/main" id="{8C3CE2C7-C650-133D-1C16-C0BB6BF5E2A4}"/>
                  </a:ext>
                </a:extLst>
              </p:cNvPr>
              <p:cNvSpPr/>
              <p:nvPr/>
            </p:nvSpPr>
            <p:spPr>
              <a:xfrm>
                <a:off x="5512314" y="3930738"/>
                <a:ext cx="1327188"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0" name="Rectangle: Rounded Corners 10">
                <a:extLst>
                  <a:ext uri="{FF2B5EF4-FFF2-40B4-BE49-F238E27FC236}">
                    <a16:creationId xmlns:a16="http://schemas.microsoft.com/office/drawing/2014/main" id="{79E6627A-CCAF-7FC6-F348-2CFCCEB227DF}"/>
                  </a:ext>
                </a:extLst>
              </p:cNvPr>
              <p:cNvSpPr txBox="1"/>
              <p:nvPr/>
            </p:nvSpPr>
            <p:spPr>
              <a:xfrm>
                <a:off x="5537586" y="3956010"/>
                <a:ext cx="107578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Info Plan</a:t>
                </a:r>
              </a:p>
            </p:txBody>
          </p:sp>
        </p:grpSp>
        <p:grpSp>
          <p:nvGrpSpPr>
            <p:cNvPr id="14" name="Group 13">
              <a:extLst>
                <a:ext uri="{FF2B5EF4-FFF2-40B4-BE49-F238E27FC236}">
                  <a16:creationId xmlns:a16="http://schemas.microsoft.com/office/drawing/2014/main" id="{6894D1EC-9CE8-F172-CDD8-B1BA01217FF2}"/>
                </a:ext>
              </a:extLst>
            </p:cNvPr>
            <p:cNvGrpSpPr/>
            <p:nvPr/>
          </p:nvGrpSpPr>
          <p:grpSpPr>
            <a:xfrm>
              <a:off x="9142368" y="1862074"/>
              <a:ext cx="1269321" cy="862844"/>
              <a:chOff x="7288167" y="3930738"/>
              <a:chExt cx="1269321" cy="862844"/>
            </a:xfrm>
            <a:solidFill>
              <a:srgbClr val="B9B9B9"/>
            </a:solidFill>
            <a:scene3d>
              <a:camera prst="orthographicFront">
                <a:rot lat="0" lon="0" rev="0"/>
              </a:camera>
              <a:lightRig rig="contrasting" dir="t">
                <a:rot lat="0" lon="0" rev="1200000"/>
              </a:lightRig>
            </a:scene3d>
          </p:grpSpPr>
          <p:sp>
            <p:nvSpPr>
              <p:cNvPr id="27" name="Rectangle: Rounded Corners 26">
                <a:extLst>
                  <a:ext uri="{FF2B5EF4-FFF2-40B4-BE49-F238E27FC236}">
                    <a16:creationId xmlns:a16="http://schemas.microsoft.com/office/drawing/2014/main" id="{2C5B5ED8-5557-EE57-7647-A2C0B301B107}"/>
                  </a:ext>
                </a:extLst>
              </p:cNvPr>
              <p:cNvSpPr/>
              <p:nvPr/>
            </p:nvSpPr>
            <p:spPr>
              <a:xfrm flipH="1">
                <a:off x="7288167" y="3930738"/>
                <a:ext cx="1269321"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8" name="Rectangle: Rounded Corners 12">
                <a:extLst>
                  <a:ext uri="{FF2B5EF4-FFF2-40B4-BE49-F238E27FC236}">
                    <a16:creationId xmlns:a16="http://schemas.microsoft.com/office/drawing/2014/main" id="{9A7F946B-3AF8-9A1C-0BAC-6F09C9AA13DC}"/>
                  </a:ext>
                </a:extLst>
              </p:cNvPr>
              <p:cNvSpPr txBox="1"/>
              <p:nvPr/>
            </p:nvSpPr>
            <p:spPr>
              <a:xfrm>
                <a:off x="7313439" y="3956010"/>
                <a:ext cx="1026678"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p:txBody>
          </p:sp>
        </p:grpSp>
        <p:grpSp>
          <p:nvGrpSpPr>
            <p:cNvPr id="15" name="Group 14">
              <a:extLst>
                <a:ext uri="{FF2B5EF4-FFF2-40B4-BE49-F238E27FC236}">
                  <a16:creationId xmlns:a16="http://schemas.microsoft.com/office/drawing/2014/main" id="{8AA2C9A4-E78E-5F83-8AA7-5FC593A9F649}"/>
                </a:ext>
              </a:extLst>
            </p:cNvPr>
            <p:cNvGrpSpPr/>
            <p:nvPr/>
          </p:nvGrpSpPr>
          <p:grpSpPr>
            <a:xfrm>
              <a:off x="3340968" y="2049376"/>
              <a:ext cx="560849" cy="560849"/>
              <a:chOff x="1526430" y="4130644"/>
              <a:chExt cx="560849" cy="560849"/>
            </a:xfrm>
            <a:scene3d>
              <a:camera prst="orthographicFront">
                <a:rot lat="0" lon="0" rev="0"/>
              </a:camera>
              <a:lightRig rig="contrasting" dir="t">
                <a:rot lat="0" lon="0" rev="1200000"/>
              </a:lightRig>
            </a:scene3d>
          </p:grpSpPr>
          <p:sp>
            <p:nvSpPr>
              <p:cNvPr id="25" name="Arrow: Down 24">
                <a:extLst>
                  <a:ext uri="{FF2B5EF4-FFF2-40B4-BE49-F238E27FC236}">
                    <a16:creationId xmlns:a16="http://schemas.microsoft.com/office/drawing/2014/main" id="{7B66D823-C9F9-8854-1008-3B5FC0DD2BD4}"/>
                  </a:ext>
                </a:extLst>
              </p:cNvPr>
              <p:cNvSpPr/>
              <p:nvPr/>
            </p:nvSpPr>
            <p:spPr>
              <a:xfrm rot="16200000">
                <a:off x="1526430" y="4130644"/>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Arrow: Down 14">
                <a:extLst>
                  <a:ext uri="{FF2B5EF4-FFF2-40B4-BE49-F238E27FC236}">
                    <a16:creationId xmlns:a16="http://schemas.microsoft.com/office/drawing/2014/main" id="{2268BC06-9406-BE15-4326-5E640FEC6689}"/>
                  </a:ext>
                </a:extLst>
              </p:cNvPr>
              <p:cNvSpPr txBox="1"/>
              <p:nvPr/>
            </p:nvSpPr>
            <p:spPr>
              <a:xfrm rot="16200000">
                <a:off x="1583216" y="4200049"/>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6" name="Group 15">
              <a:extLst>
                <a:ext uri="{FF2B5EF4-FFF2-40B4-BE49-F238E27FC236}">
                  <a16:creationId xmlns:a16="http://schemas.microsoft.com/office/drawing/2014/main" id="{02E0F9C5-1596-19F8-B368-CBE73F12F8DB}"/>
                </a:ext>
              </a:extLst>
            </p:cNvPr>
            <p:cNvGrpSpPr/>
            <p:nvPr/>
          </p:nvGrpSpPr>
          <p:grpSpPr>
            <a:xfrm>
              <a:off x="6850169" y="2043924"/>
              <a:ext cx="560849" cy="560849"/>
              <a:chOff x="4995968" y="4112588"/>
              <a:chExt cx="560849" cy="560849"/>
            </a:xfrm>
            <a:scene3d>
              <a:camera prst="orthographicFront">
                <a:rot lat="0" lon="0" rev="0"/>
              </a:camera>
              <a:lightRig rig="contrasting" dir="t">
                <a:rot lat="0" lon="0" rev="1200000"/>
              </a:lightRig>
            </a:scene3d>
          </p:grpSpPr>
          <p:sp>
            <p:nvSpPr>
              <p:cNvPr id="23" name="Arrow: Down 22">
                <a:extLst>
                  <a:ext uri="{FF2B5EF4-FFF2-40B4-BE49-F238E27FC236}">
                    <a16:creationId xmlns:a16="http://schemas.microsoft.com/office/drawing/2014/main" id="{EF70E2D3-9AC9-A08F-B4C6-EDC438744842}"/>
                  </a:ext>
                </a:extLst>
              </p:cNvPr>
              <p:cNvSpPr/>
              <p:nvPr/>
            </p:nvSpPr>
            <p:spPr>
              <a:xfrm rot="16200000">
                <a:off x="4995968" y="4112588"/>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Arrow: Down 16">
                <a:extLst>
                  <a:ext uri="{FF2B5EF4-FFF2-40B4-BE49-F238E27FC236}">
                    <a16:creationId xmlns:a16="http://schemas.microsoft.com/office/drawing/2014/main" id="{31AF1503-1103-786D-CEAA-CF0A9A4C63A5}"/>
                  </a:ext>
                </a:extLst>
              </p:cNvPr>
              <p:cNvSpPr txBox="1"/>
              <p:nvPr/>
            </p:nvSpPr>
            <p:spPr>
              <a:xfrm rot="16200000">
                <a:off x="5052754" y="4181993"/>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7" name="Group 16">
              <a:extLst>
                <a:ext uri="{FF2B5EF4-FFF2-40B4-BE49-F238E27FC236}">
                  <a16:creationId xmlns:a16="http://schemas.microsoft.com/office/drawing/2014/main" id="{BB77F72F-B292-E749-5EE9-D2F500BD1575}"/>
                </a:ext>
              </a:extLst>
            </p:cNvPr>
            <p:cNvGrpSpPr/>
            <p:nvPr/>
          </p:nvGrpSpPr>
          <p:grpSpPr>
            <a:xfrm>
              <a:off x="5094820" y="2061981"/>
              <a:ext cx="560849" cy="560849"/>
              <a:chOff x="3240619" y="4130645"/>
              <a:chExt cx="560849" cy="560849"/>
            </a:xfrm>
            <a:scene3d>
              <a:camera prst="orthographicFront">
                <a:rot lat="0" lon="0" rev="0"/>
              </a:camera>
              <a:lightRig rig="contrasting" dir="t">
                <a:rot lat="0" lon="0" rev="1200000"/>
              </a:lightRig>
            </a:scene3d>
          </p:grpSpPr>
          <p:sp>
            <p:nvSpPr>
              <p:cNvPr id="21" name="Arrow: Down 20">
                <a:extLst>
                  <a:ext uri="{FF2B5EF4-FFF2-40B4-BE49-F238E27FC236}">
                    <a16:creationId xmlns:a16="http://schemas.microsoft.com/office/drawing/2014/main" id="{C7DCA522-75D1-CC40-8AC3-F4210C0FD837}"/>
                  </a:ext>
                </a:extLst>
              </p:cNvPr>
              <p:cNvSpPr/>
              <p:nvPr/>
            </p:nvSpPr>
            <p:spPr>
              <a:xfrm rot="16200000">
                <a:off x="3240619" y="4130645"/>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Arrow: Down 18">
                <a:extLst>
                  <a:ext uri="{FF2B5EF4-FFF2-40B4-BE49-F238E27FC236}">
                    <a16:creationId xmlns:a16="http://schemas.microsoft.com/office/drawing/2014/main" id="{CA9218DC-CAAD-A78E-A35B-9FBE34E21118}"/>
                  </a:ext>
                </a:extLst>
              </p:cNvPr>
              <p:cNvSpPr txBox="1"/>
              <p:nvPr/>
            </p:nvSpPr>
            <p:spPr>
              <a:xfrm rot="16200000">
                <a:off x="3297405" y="4200050"/>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8" name="Group 17">
              <a:extLst>
                <a:ext uri="{FF2B5EF4-FFF2-40B4-BE49-F238E27FC236}">
                  <a16:creationId xmlns:a16="http://schemas.microsoft.com/office/drawing/2014/main" id="{82EF4206-BD54-EBBD-5458-D23B997BC28F}"/>
                </a:ext>
              </a:extLst>
            </p:cNvPr>
            <p:cNvGrpSpPr/>
            <p:nvPr/>
          </p:nvGrpSpPr>
          <p:grpSpPr>
            <a:xfrm>
              <a:off x="8649888" y="2043928"/>
              <a:ext cx="560849" cy="560849"/>
              <a:chOff x="6795687" y="4112592"/>
              <a:chExt cx="560849" cy="560849"/>
            </a:xfrm>
            <a:scene3d>
              <a:camera prst="orthographicFront">
                <a:rot lat="0" lon="0" rev="0"/>
              </a:camera>
              <a:lightRig rig="contrasting" dir="t">
                <a:rot lat="0" lon="0" rev="1200000"/>
              </a:lightRig>
            </a:scene3d>
          </p:grpSpPr>
          <p:sp>
            <p:nvSpPr>
              <p:cNvPr id="19" name="Arrow: Down 18">
                <a:extLst>
                  <a:ext uri="{FF2B5EF4-FFF2-40B4-BE49-F238E27FC236}">
                    <a16:creationId xmlns:a16="http://schemas.microsoft.com/office/drawing/2014/main" id="{708AB2CF-A48B-70A1-1EB0-DF373BBC9E56}"/>
                  </a:ext>
                </a:extLst>
              </p:cNvPr>
              <p:cNvSpPr/>
              <p:nvPr/>
            </p:nvSpPr>
            <p:spPr>
              <a:xfrm rot="16200000">
                <a:off x="6795687" y="4112592"/>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Arrow: Down 20">
                <a:extLst>
                  <a:ext uri="{FF2B5EF4-FFF2-40B4-BE49-F238E27FC236}">
                    <a16:creationId xmlns:a16="http://schemas.microsoft.com/office/drawing/2014/main" id="{DBCD9677-2CE1-AE9F-505B-40FE5718730E}"/>
                  </a:ext>
                </a:extLst>
              </p:cNvPr>
              <p:cNvSpPr txBox="1"/>
              <p:nvPr/>
            </p:nvSpPr>
            <p:spPr>
              <a:xfrm rot="16200000">
                <a:off x="6852473" y="4181997"/>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spTree>
    <p:extLst>
      <p:ext uri="{BB962C8B-B14F-4D97-AF65-F5344CB8AC3E}">
        <p14:creationId xmlns:p14="http://schemas.microsoft.com/office/powerpoint/2010/main" val="1429035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 Two – A : Systems Engineering for SWZ</a:t>
            </a:r>
          </a:p>
        </p:txBody>
      </p:sp>
      <p:sp>
        <p:nvSpPr>
          <p:cNvPr id="2" name="Content Placeholder 7">
            <a:extLst>
              <a:ext uri="{FF2B5EF4-FFF2-40B4-BE49-F238E27FC236}">
                <a16:creationId xmlns:a16="http://schemas.microsoft.com/office/drawing/2014/main" id="{1E03E503-12BE-04C8-A86A-C6153A1768FC}"/>
              </a:ext>
            </a:extLst>
          </p:cNvPr>
          <p:cNvSpPr txBox="1">
            <a:spLocks/>
          </p:cNvSpPr>
          <p:nvPr/>
        </p:nvSpPr>
        <p:spPr>
          <a:xfrm>
            <a:off x="7970356" y="1494865"/>
            <a:ext cx="3856441" cy="4174720"/>
          </a:xfrm>
          <a:prstGeom prst="rect">
            <a:avLst/>
          </a:prstGeom>
          <a:solidFill>
            <a:srgbClr val="368D41"/>
          </a:solidFill>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US" sz="2000" dirty="0">
                <a:solidFill>
                  <a:schemeClr val="bg1"/>
                </a:solidFill>
              </a:rPr>
              <a:t>  TOOLS:</a:t>
            </a:r>
          </a:p>
          <a:p>
            <a:pPr lvl="1">
              <a:spcBef>
                <a:spcPts val="0"/>
              </a:spcBef>
              <a:spcAft>
                <a:spcPts val="0"/>
              </a:spcAft>
              <a:buFont typeface="Arial" panose="020B0604020202020204" pitchFamily="34" charset="0"/>
              <a:buChar char="•"/>
            </a:pPr>
            <a:r>
              <a:rPr lang="en-US" sz="2000" b="1" i="1" dirty="0">
                <a:solidFill>
                  <a:schemeClr val="bg1"/>
                </a:solidFill>
              </a:rPr>
              <a:t>Guidebook Chapter 3 </a:t>
            </a:r>
            <a:r>
              <a:rPr lang="en-US" sz="2000" dirty="0">
                <a:solidFill>
                  <a:schemeClr val="bg1"/>
                </a:solidFill>
              </a:rPr>
              <a:t>Identification and Selection of SWZ Strategies</a:t>
            </a:r>
          </a:p>
          <a:p>
            <a:pPr lvl="1">
              <a:spcBef>
                <a:spcPts val="0"/>
              </a:spcBef>
              <a:spcAft>
                <a:spcPts val="0"/>
              </a:spcAft>
              <a:buFont typeface="Arial" panose="020B0604020202020204" pitchFamily="34" charset="0"/>
              <a:buChar char="•"/>
            </a:pPr>
            <a:r>
              <a:rPr lang="en-US" sz="2000" b="1" i="1" dirty="0">
                <a:solidFill>
                  <a:schemeClr val="bg1"/>
                </a:solidFill>
              </a:rPr>
              <a:t>Guidebook Chapter 4</a:t>
            </a:r>
            <a:r>
              <a:rPr lang="en-US" sz="2000" dirty="0">
                <a:solidFill>
                  <a:schemeClr val="bg1"/>
                </a:solidFill>
              </a:rPr>
              <a:t>: SWZ Systems Engineering Analysis</a:t>
            </a:r>
          </a:p>
          <a:p>
            <a:pPr lvl="1">
              <a:spcBef>
                <a:spcPts val="0"/>
              </a:spcBef>
              <a:spcAft>
                <a:spcPts val="0"/>
              </a:spcAft>
              <a:buFont typeface="Arial" panose="020B0604020202020204" pitchFamily="34" charset="0"/>
              <a:buChar char="•"/>
            </a:pPr>
            <a:r>
              <a:rPr lang="en-US" sz="2000" b="1" i="1" dirty="0">
                <a:solidFill>
                  <a:schemeClr val="bg1"/>
                </a:solidFill>
              </a:rPr>
              <a:t>FDOT Procedure 750-040-002 </a:t>
            </a:r>
            <a:r>
              <a:rPr lang="en-US" sz="2000" dirty="0">
                <a:solidFill>
                  <a:schemeClr val="bg1"/>
                </a:solidFill>
              </a:rPr>
              <a:t>Systems Engineering and Intelligent Transportation Systems (ITS) Architecture Procedure</a:t>
            </a:r>
          </a:p>
          <a:p>
            <a:pPr lvl="1">
              <a:spcBef>
                <a:spcPts val="0"/>
              </a:spcBef>
              <a:spcAft>
                <a:spcPts val="0"/>
              </a:spcAft>
              <a:buFont typeface="Arial" panose="020B0604020202020204" pitchFamily="34" charset="0"/>
              <a:buChar char="•"/>
            </a:pPr>
            <a:r>
              <a:rPr lang="en-US" sz="2000" b="1" i="1" dirty="0">
                <a:solidFill>
                  <a:schemeClr val="bg1"/>
                </a:solidFill>
              </a:rPr>
              <a:t>FDM Sec. 240.3 </a:t>
            </a:r>
            <a:r>
              <a:rPr lang="en-US" sz="2000" dirty="0">
                <a:solidFill>
                  <a:schemeClr val="bg1"/>
                </a:solidFill>
              </a:rPr>
              <a:t>Transportation Operations Plan </a:t>
            </a:r>
          </a:p>
        </p:txBody>
      </p:sp>
      <p:graphicFrame>
        <p:nvGraphicFramePr>
          <p:cNvPr id="7" name="Diagram 6">
            <a:extLst>
              <a:ext uri="{FF2B5EF4-FFF2-40B4-BE49-F238E27FC236}">
                <a16:creationId xmlns:a16="http://schemas.microsoft.com/office/drawing/2014/main" id="{DAD9F0D1-F939-C53C-BAF1-1BD8F5A45B4A}"/>
              </a:ext>
            </a:extLst>
          </p:cNvPr>
          <p:cNvGraphicFramePr/>
          <p:nvPr>
            <p:extLst>
              <p:ext uri="{D42A27DB-BD31-4B8C-83A1-F6EECF244321}">
                <p14:modId xmlns:p14="http://schemas.microsoft.com/office/powerpoint/2010/main" val="504375397"/>
              </p:ext>
            </p:extLst>
          </p:nvPr>
        </p:nvGraphicFramePr>
        <p:xfrm>
          <a:off x="483798" y="1494866"/>
          <a:ext cx="7337034" cy="4174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a:extLst>
              <a:ext uri="{FF2B5EF4-FFF2-40B4-BE49-F238E27FC236}">
                <a16:creationId xmlns:a16="http://schemas.microsoft.com/office/drawing/2014/main" id="{63769876-5A3F-A894-F367-5372258BC357}"/>
              </a:ext>
            </a:extLst>
          </p:cNvPr>
          <p:cNvGrpSpPr/>
          <p:nvPr/>
        </p:nvGrpSpPr>
        <p:grpSpPr>
          <a:xfrm>
            <a:off x="483798" y="5844156"/>
            <a:ext cx="8612901" cy="862844"/>
            <a:chOff x="1824060" y="2924824"/>
            <a:chExt cx="8612901" cy="862844"/>
          </a:xfrm>
        </p:grpSpPr>
        <p:grpSp>
          <p:nvGrpSpPr>
            <p:cNvPr id="8" name="Group 7">
              <a:extLst>
                <a:ext uri="{FF2B5EF4-FFF2-40B4-BE49-F238E27FC236}">
                  <a16:creationId xmlns:a16="http://schemas.microsoft.com/office/drawing/2014/main" id="{5FAEC26C-5F31-535E-A5C4-F9E3942451D0}"/>
                </a:ext>
              </a:extLst>
            </p:cNvPr>
            <p:cNvGrpSpPr/>
            <p:nvPr/>
          </p:nvGrpSpPr>
          <p:grpSpPr>
            <a:xfrm>
              <a:off x="1824060" y="2924824"/>
              <a:ext cx="1581842" cy="862844"/>
              <a:chOff x="0" y="3930738"/>
              <a:chExt cx="1581842" cy="862844"/>
            </a:xfrm>
            <a:solidFill>
              <a:srgbClr val="B9B9B9"/>
            </a:solidFill>
            <a:scene3d>
              <a:camera prst="orthographicFront">
                <a:rot lat="0" lon="0" rev="0"/>
              </a:camera>
              <a:lightRig rig="contrasting" dir="t">
                <a:rot lat="0" lon="0" rev="1200000"/>
              </a:lightRig>
            </a:scene3d>
          </p:grpSpPr>
          <p:sp>
            <p:nvSpPr>
              <p:cNvPr id="35" name="Rectangle: Rounded Corners 34">
                <a:extLst>
                  <a:ext uri="{FF2B5EF4-FFF2-40B4-BE49-F238E27FC236}">
                    <a16:creationId xmlns:a16="http://schemas.microsoft.com/office/drawing/2014/main" id="{5E245B6F-9974-0E8E-4E1D-CFA60A7CCC09}"/>
                  </a:ext>
                </a:extLst>
              </p:cNvPr>
              <p:cNvSpPr/>
              <p:nvPr/>
            </p:nvSpPr>
            <p:spPr>
              <a:xfrm>
                <a:off x="0" y="3930738"/>
                <a:ext cx="158184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6" name="Rectangle: Rounded Corners 4">
                <a:extLst>
                  <a:ext uri="{FF2B5EF4-FFF2-40B4-BE49-F238E27FC236}">
                    <a16:creationId xmlns:a16="http://schemas.microsoft.com/office/drawing/2014/main" id="{7BDACC73-AC37-D479-F681-22CC213609EA}"/>
                  </a:ext>
                </a:extLst>
              </p:cNvPr>
              <p:cNvSpPr txBox="1"/>
              <p:nvPr/>
            </p:nvSpPr>
            <p:spPr>
              <a:xfrm>
                <a:off x="25272" y="3956010"/>
                <a:ext cx="1319071"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Assessment, Selection</a:t>
                </a:r>
              </a:p>
            </p:txBody>
          </p:sp>
        </p:grpSp>
        <p:grpSp>
          <p:nvGrpSpPr>
            <p:cNvPr id="11" name="Group 10">
              <a:extLst>
                <a:ext uri="{FF2B5EF4-FFF2-40B4-BE49-F238E27FC236}">
                  <a16:creationId xmlns:a16="http://schemas.microsoft.com/office/drawing/2014/main" id="{90106197-9EFC-D0C9-2831-096DAA999912}"/>
                </a:ext>
              </a:extLst>
            </p:cNvPr>
            <p:cNvGrpSpPr/>
            <p:nvPr/>
          </p:nvGrpSpPr>
          <p:grpSpPr>
            <a:xfrm>
              <a:off x="3873915" y="2924824"/>
              <a:ext cx="1299462" cy="862844"/>
              <a:chOff x="1994442" y="3930738"/>
              <a:chExt cx="1299462" cy="862844"/>
            </a:xfrm>
            <a:scene3d>
              <a:camera prst="orthographicFront">
                <a:rot lat="0" lon="0" rev="0"/>
              </a:camera>
              <a:lightRig rig="contrasting" dir="t">
                <a:rot lat="0" lon="0" rev="1200000"/>
              </a:lightRig>
            </a:scene3d>
          </p:grpSpPr>
          <p:sp>
            <p:nvSpPr>
              <p:cNvPr id="33" name="Rectangle: Rounded Corners 32">
                <a:extLst>
                  <a:ext uri="{FF2B5EF4-FFF2-40B4-BE49-F238E27FC236}">
                    <a16:creationId xmlns:a16="http://schemas.microsoft.com/office/drawing/2014/main" id="{F9700DC6-2101-17BF-7376-6D887481655C}"/>
                  </a:ext>
                </a:extLst>
              </p:cNvPr>
              <p:cNvSpPr/>
              <p:nvPr/>
            </p:nvSpPr>
            <p:spPr>
              <a:xfrm>
                <a:off x="1994442" y="3930738"/>
                <a:ext cx="1299462"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4" name="Rectangle: Rounded Corners 6">
                <a:extLst>
                  <a:ext uri="{FF2B5EF4-FFF2-40B4-BE49-F238E27FC236}">
                    <a16:creationId xmlns:a16="http://schemas.microsoft.com/office/drawing/2014/main" id="{B5018A21-D38A-9F0B-E383-7B683DF7C335}"/>
                  </a:ext>
                </a:extLst>
              </p:cNvPr>
              <p:cNvSpPr txBox="1"/>
              <p:nvPr/>
            </p:nvSpPr>
            <p:spPr>
              <a:xfrm>
                <a:off x="2019714" y="3956010"/>
                <a:ext cx="1052256"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 Engr &amp; Design</a:t>
                </a:r>
              </a:p>
            </p:txBody>
          </p:sp>
        </p:grpSp>
        <p:grpSp>
          <p:nvGrpSpPr>
            <p:cNvPr id="12" name="Group 11">
              <a:extLst>
                <a:ext uri="{FF2B5EF4-FFF2-40B4-BE49-F238E27FC236}">
                  <a16:creationId xmlns:a16="http://schemas.microsoft.com/office/drawing/2014/main" id="{B2FB8A66-4092-0996-1457-BD48AD2D0A8E}"/>
                </a:ext>
              </a:extLst>
            </p:cNvPr>
            <p:cNvGrpSpPr/>
            <p:nvPr/>
          </p:nvGrpSpPr>
          <p:grpSpPr>
            <a:xfrm>
              <a:off x="5628004" y="2924824"/>
              <a:ext cx="1337210" cy="862844"/>
              <a:chOff x="3748531" y="3930738"/>
              <a:chExt cx="1337210" cy="862844"/>
            </a:xfrm>
            <a:solidFill>
              <a:srgbClr val="B9B9B9"/>
            </a:solidFill>
            <a:scene3d>
              <a:camera prst="orthographicFront">
                <a:rot lat="0" lon="0" rev="0"/>
              </a:camera>
              <a:lightRig rig="contrasting" dir="t">
                <a:rot lat="0" lon="0" rev="1200000"/>
              </a:lightRig>
            </a:scene3d>
          </p:grpSpPr>
          <p:sp>
            <p:nvSpPr>
              <p:cNvPr id="31" name="Rectangle: Rounded Corners 30">
                <a:extLst>
                  <a:ext uri="{FF2B5EF4-FFF2-40B4-BE49-F238E27FC236}">
                    <a16:creationId xmlns:a16="http://schemas.microsoft.com/office/drawing/2014/main" id="{8D0F31E1-F317-8B80-23F3-F7809B67BFAE}"/>
                  </a:ext>
                </a:extLst>
              </p:cNvPr>
              <p:cNvSpPr/>
              <p:nvPr/>
            </p:nvSpPr>
            <p:spPr>
              <a:xfrm>
                <a:off x="3748531" y="3930738"/>
                <a:ext cx="1337210"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2" name="Rectangle: Rounded Corners 8">
                <a:extLst>
                  <a:ext uri="{FF2B5EF4-FFF2-40B4-BE49-F238E27FC236}">
                    <a16:creationId xmlns:a16="http://schemas.microsoft.com/office/drawing/2014/main" id="{9529B5AA-772C-A6F8-AEE7-CA6FDA4D64E5}"/>
                  </a:ext>
                </a:extLst>
              </p:cNvPr>
              <p:cNvSpPr txBox="1"/>
              <p:nvPr/>
            </p:nvSpPr>
            <p:spPr>
              <a:xfrm>
                <a:off x="3773803" y="3956010"/>
                <a:ext cx="1084292"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p:txBody>
          </p:sp>
        </p:grpSp>
        <p:grpSp>
          <p:nvGrpSpPr>
            <p:cNvPr id="13" name="Group 12">
              <a:extLst>
                <a:ext uri="{FF2B5EF4-FFF2-40B4-BE49-F238E27FC236}">
                  <a16:creationId xmlns:a16="http://schemas.microsoft.com/office/drawing/2014/main" id="{CAA547A9-500B-30D9-B844-EF9704515068}"/>
                </a:ext>
              </a:extLst>
            </p:cNvPr>
            <p:cNvGrpSpPr/>
            <p:nvPr/>
          </p:nvGrpSpPr>
          <p:grpSpPr>
            <a:xfrm>
              <a:off x="7391787" y="2924824"/>
              <a:ext cx="1327188" cy="862844"/>
              <a:chOff x="5512314" y="3930738"/>
              <a:chExt cx="1327188" cy="862844"/>
            </a:xfrm>
            <a:solidFill>
              <a:srgbClr val="B9B9B9"/>
            </a:solidFill>
            <a:scene3d>
              <a:camera prst="orthographicFront">
                <a:rot lat="0" lon="0" rev="0"/>
              </a:camera>
              <a:lightRig rig="contrasting" dir="t">
                <a:rot lat="0" lon="0" rev="1200000"/>
              </a:lightRig>
            </a:scene3d>
          </p:grpSpPr>
          <p:sp>
            <p:nvSpPr>
              <p:cNvPr id="29" name="Rectangle: Rounded Corners 28">
                <a:extLst>
                  <a:ext uri="{FF2B5EF4-FFF2-40B4-BE49-F238E27FC236}">
                    <a16:creationId xmlns:a16="http://schemas.microsoft.com/office/drawing/2014/main" id="{7592FFA4-85D3-6BF9-1441-D7EEFEC06144}"/>
                  </a:ext>
                </a:extLst>
              </p:cNvPr>
              <p:cNvSpPr/>
              <p:nvPr/>
            </p:nvSpPr>
            <p:spPr>
              <a:xfrm>
                <a:off x="5512314" y="3930738"/>
                <a:ext cx="1327188"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0" name="Rectangle: Rounded Corners 10">
                <a:extLst>
                  <a:ext uri="{FF2B5EF4-FFF2-40B4-BE49-F238E27FC236}">
                    <a16:creationId xmlns:a16="http://schemas.microsoft.com/office/drawing/2014/main" id="{AFD42FB3-0D54-850E-4678-141FB7C5FDA8}"/>
                  </a:ext>
                </a:extLst>
              </p:cNvPr>
              <p:cNvSpPr txBox="1"/>
              <p:nvPr/>
            </p:nvSpPr>
            <p:spPr>
              <a:xfrm>
                <a:off x="5537586" y="3956010"/>
                <a:ext cx="107578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Info Plan</a:t>
                </a:r>
              </a:p>
            </p:txBody>
          </p:sp>
        </p:grpSp>
        <p:grpSp>
          <p:nvGrpSpPr>
            <p:cNvPr id="14" name="Group 13">
              <a:extLst>
                <a:ext uri="{FF2B5EF4-FFF2-40B4-BE49-F238E27FC236}">
                  <a16:creationId xmlns:a16="http://schemas.microsoft.com/office/drawing/2014/main" id="{CED2B3AB-70CB-5ED9-FB8C-2D73A9156AF5}"/>
                </a:ext>
              </a:extLst>
            </p:cNvPr>
            <p:cNvGrpSpPr/>
            <p:nvPr/>
          </p:nvGrpSpPr>
          <p:grpSpPr>
            <a:xfrm>
              <a:off x="9167640" y="2924824"/>
              <a:ext cx="1269321" cy="862844"/>
              <a:chOff x="7288167" y="3930738"/>
              <a:chExt cx="1269321" cy="862844"/>
            </a:xfrm>
            <a:solidFill>
              <a:srgbClr val="B9B9B9"/>
            </a:solidFill>
            <a:scene3d>
              <a:camera prst="orthographicFront">
                <a:rot lat="0" lon="0" rev="0"/>
              </a:camera>
              <a:lightRig rig="contrasting" dir="t">
                <a:rot lat="0" lon="0" rev="1200000"/>
              </a:lightRig>
            </a:scene3d>
          </p:grpSpPr>
          <p:sp>
            <p:nvSpPr>
              <p:cNvPr id="27" name="Rectangle: Rounded Corners 26">
                <a:extLst>
                  <a:ext uri="{FF2B5EF4-FFF2-40B4-BE49-F238E27FC236}">
                    <a16:creationId xmlns:a16="http://schemas.microsoft.com/office/drawing/2014/main" id="{BB0F0236-75C9-81F6-7192-C6B8F203F64B}"/>
                  </a:ext>
                </a:extLst>
              </p:cNvPr>
              <p:cNvSpPr/>
              <p:nvPr/>
            </p:nvSpPr>
            <p:spPr>
              <a:xfrm flipH="1">
                <a:off x="7288167" y="3930738"/>
                <a:ext cx="1269321"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8" name="Rectangle: Rounded Corners 12">
                <a:extLst>
                  <a:ext uri="{FF2B5EF4-FFF2-40B4-BE49-F238E27FC236}">
                    <a16:creationId xmlns:a16="http://schemas.microsoft.com/office/drawing/2014/main" id="{C0E1E1E7-5FBB-23F8-49E2-DF24C719DCB4}"/>
                  </a:ext>
                </a:extLst>
              </p:cNvPr>
              <p:cNvSpPr txBox="1"/>
              <p:nvPr/>
            </p:nvSpPr>
            <p:spPr>
              <a:xfrm>
                <a:off x="7313439" y="3956010"/>
                <a:ext cx="1026678"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p:txBody>
          </p:sp>
        </p:grpSp>
        <p:grpSp>
          <p:nvGrpSpPr>
            <p:cNvPr id="15" name="Group 14">
              <a:extLst>
                <a:ext uri="{FF2B5EF4-FFF2-40B4-BE49-F238E27FC236}">
                  <a16:creationId xmlns:a16="http://schemas.microsoft.com/office/drawing/2014/main" id="{16ACB751-CFF2-9391-5180-DBEED6993EDC}"/>
                </a:ext>
              </a:extLst>
            </p:cNvPr>
            <p:cNvGrpSpPr/>
            <p:nvPr/>
          </p:nvGrpSpPr>
          <p:grpSpPr>
            <a:xfrm>
              <a:off x="3366240" y="3112126"/>
              <a:ext cx="560849" cy="560849"/>
              <a:chOff x="1526430" y="4130644"/>
              <a:chExt cx="560849" cy="560849"/>
            </a:xfrm>
            <a:scene3d>
              <a:camera prst="orthographicFront">
                <a:rot lat="0" lon="0" rev="0"/>
              </a:camera>
              <a:lightRig rig="contrasting" dir="t">
                <a:rot lat="0" lon="0" rev="1200000"/>
              </a:lightRig>
            </a:scene3d>
          </p:grpSpPr>
          <p:sp>
            <p:nvSpPr>
              <p:cNvPr id="25" name="Arrow: Down 24">
                <a:extLst>
                  <a:ext uri="{FF2B5EF4-FFF2-40B4-BE49-F238E27FC236}">
                    <a16:creationId xmlns:a16="http://schemas.microsoft.com/office/drawing/2014/main" id="{9A2C48B1-CF12-FA4B-228A-DA81FC8BF79A}"/>
                  </a:ext>
                </a:extLst>
              </p:cNvPr>
              <p:cNvSpPr/>
              <p:nvPr/>
            </p:nvSpPr>
            <p:spPr>
              <a:xfrm rot="16200000">
                <a:off x="1526430" y="4130644"/>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Arrow: Down 14">
                <a:extLst>
                  <a:ext uri="{FF2B5EF4-FFF2-40B4-BE49-F238E27FC236}">
                    <a16:creationId xmlns:a16="http://schemas.microsoft.com/office/drawing/2014/main" id="{5AF109A1-24C1-FEFD-306B-DE0AE4C1CC9B}"/>
                  </a:ext>
                </a:extLst>
              </p:cNvPr>
              <p:cNvSpPr txBox="1"/>
              <p:nvPr/>
            </p:nvSpPr>
            <p:spPr>
              <a:xfrm rot="16200000">
                <a:off x="1583216" y="4200049"/>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6" name="Group 15">
              <a:extLst>
                <a:ext uri="{FF2B5EF4-FFF2-40B4-BE49-F238E27FC236}">
                  <a16:creationId xmlns:a16="http://schemas.microsoft.com/office/drawing/2014/main" id="{D31E0D39-68DD-D2E8-84A9-C5DC741ADDBF}"/>
                </a:ext>
              </a:extLst>
            </p:cNvPr>
            <p:cNvGrpSpPr/>
            <p:nvPr/>
          </p:nvGrpSpPr>
          <p:grpSpPr>
            <a:xfrm>
              <a:off x="6875441" y="3106674"/>
              <a:ext cx="560849" cy="560849"/>
              <a:chOff x="4995968" y="4112588"/>
              <a:chExt cx="560849" cy="560849"/>
            </a:xfrm>
            <a:scene3d>
              <a:camera prst="orthographicFront">
                <a:rot lat="0" lon="0" rev="0"/>
              </a:camera>
              <a:lightRig rig="contrasting" dir="t">
                <a:rot lat="0" lon="0" rev="1200000"/>
              </a:lightRig>
            </a:scene3d>
          </p:grpSpPr>
          <p:sp>
            <p:nvSpPr>
              <p:cNvPr id="23" name="Arrow: Down 22">
                <a:extLst>
                  <a:ext uri="{FF2B5EF4-FFF2-40B4-BE49-F238E27FC236}">
                    <a16:creationId xmlns:a16="http://schemas.microsoft.com/office/drawing/2014/main" id="{EF4A8F9F-AD38-E1D8-5633-FC8F837585D5}"/>
                  </a:ext>
                </a:extLst>
              </p:cNvPr>
              <p:cNvSpPr/>
              <p:nvPr/>
            </p:nvSpPr>
            <p:spPr>
              <a:xfrm rot="16200000">
                <a:off x="4995968" y="4112588"/>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Arrow: Down 16">
                <a:extLst>
                  <a:ext uri="{FF2B5EF4-FFF2-40B4-BE49-F238E27FC236}">
                    <a16:creationId xmlns:a16="http://schemas.microsoft.com/office/drawing/2014/main" id="{4DC7FAD7-35E4-DFF8-6A36-907B434FC378}"/>
                  </a:ext>
                </a:extLst>
              </p:cNvPr>
              <p:cNvSpPr txBox="1"/>
              <p:nvPr/>
            </p:nvSpPr>
            <p:spPr>
              <a:xfrm rot="16200000">
                <a:off x="5052754" y="4181993"/>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7" name="Group 16">
              <a:extLst>
                <a:ext uri="{FF2B5EF4-FFF2-40B4-BE49-F238E27FC236}">
                  <a16:creationId xmlns:a16="http://schemas.microsoft.com/office/drawing/2014/main" id="{83376ED4-628C-816F-9526-11698453DC54}"/>
                </a:ext>
              </a:extLst>
            </p:cNvPr>
            <p:cNvGrpSpPr/>
            <p:nvPr/>
          </p:nvGrpSpPr>
          <p:grpSpPr>
            <a:xfrm>
              <a:off x="5120092" y="3124731"/>
              <a:ext cx="560849" cy="560849"/>
              <a:chOff x="3240619" y="4130645"/>
              <a:chExt cx="560849" cy="560849"/>
            </a:xfrm>
            <a:scene3d>
              <a:camera prst="orthographicFront">
                <a:rot lat="0" lon="0" rev="0"/>
              </a:camera>
              <a:lightRig rig="contrasting" dir="t">
                <a:rot lat="0" lon="0" rev="1200000"/>
              </a:lightRig>
            </a:scene3d>
          </p:grpSpPr>
          <p:sp>
            <p:nvSpPr>
              <p:cNvPr id="21" name="Arrow: Down 20">
                <a:extLst>
                  <a:ext uri="{FF2B5EF4-FFF2-40B4-BE49-F238E27FC236}">
                    <a16:creationId xmlns:a16="http://schemas.microsoft.com/office/drawing/2014/main" id="{088B776A-9C7F-96D8-AF51-09A0E7493080}"/>
                  </a:ext>
                </a:extLst>
              </p:cNvPr>
              <p:cNvSpPr/>
              <p:nvPr/>
            </p:nvSpPr>
            <p:spPr>
              <a:xfrm rot="16200000">
                <a:off x="3240619" y="4130645"/>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Arrow: Down 18">
                <a:extLst>
                  <a:ext uri="{FF2B5EF4-FFF2-40B4-BE49-F238E27FC236}">
                    <a16:creationId xmlns:a16="http://schemas.microsoft.com/office/drawing/2014/main" id="{254A56C8-57E6-1988-A40D-E84BFD079AEF}"/>
                  </a:ext>
                </a:extLst>
              </p:cNvPr>
              <p:cNvSpPr txBox="1"/>
              <p:nvPr/>
            </p:nvSpPr>
            <p:spPr>
              <a:xfrm rot="16200000">
                <a:off x="3297405" y="4200050"/>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8" name="Group 17">
              <a:extLst>
                <a:ext uri="{FF2B5EF4-FFF2-40B4-BE49-F238E27FC236}">
                  <a16:creationId xmlns:a16="http://schemas.microsoft.com/office/drawing/2014/main" id="{D076C5B0-BE56-36D4-D324-ABB419E42701}"/>
                </a:ext>
              </a:extLst>
            </p:cNvPr>
            <p:cNvGrpSpPr/>
            <p:nvPr/>
          </p:nvGrpSpPr>
          <p:grpSpPr>
            <a:xfrm>
              <a:off x="8675160" y="3106678"/>
              <a:ext cx="560849" cy="560849"/>
              <a:chOff x="6795687" y="4112592"/>
              <a:chExt cx="560849" cy="560849"/>
            </a:xfrm>
            <a:scene3d>
              <a:camera prst="orthographicFront">
                <a:rot lat="0" lon="0" rev="0"/>
              </a:camera>
              <a:lightRig rig="contrasting" dir="t">
                <a:rot lat="0" lon="0" rev="1200000"/>
              </a:lightRig>
            </a:scene3d>
          </p:grpSpPr>
          <p:sp>
            <p:nvSpPr>
              <p:cNvPr id="19" name="Arrow: Down 18">
                <a:extLst>
                  <a:ext uri="{FF2B5EF4-FFF2-40B4-BE49-F238E27FC236}">
                    <a16:creationId xmlns:a16="http://schemas.microsoft.com/office/drawing/2014/main" id="{05DC7E29-71A4-BAF9-A970-6C4C89A72A32}"/>
                  </a:ext>
                </a:extLst>
              </p:cNvPr>
              <p:cNvSpPr/>
              <p:nvPr/>
            </p:nvSpPr>
            <p:spPr>
              <a:xfrm rot="16200000">
                <a:off x="6795687" y="4112592"/>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Arrow: Down 20">
                <a:extLst>
                  <a:ext uri="{FF2B5EF4-FFF2-40B4-BE49-F238E27FC236}">
                    <a16:creationId xmlns:a16="http://schemas.microsoft.com/office/drawing/2014/main" id="{D5360AD1-A3D0-44B4-2D8F-FFBD0C949B21}"/>
                  </a:ext>
                </a:extLst>
              </p:cNvPr>
              <p:cNvSpPr txBox="1"/>
              <p:nvPr/>
            </p:nvSpPr>
            <p:spPr>
              <a:xfrm rot="16200000">
                <a:off x="6852473" y="4181997"/>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spTree>
    <p:extLst>
      <p:ext uri="{BB962C8B-B14F-4D97-AF65-F5344CB8AC3E}">
        <p14:creationId xmlns:p14="http://schemas.microsoft.com/office/powerpoint/2010/main" val="3187600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97181" y="-53789"/>
            <a:ext cx="109385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 Two - B : SWZ Plans, Specs, &amp; Estimates</a:t>
            </a:r>
          </a:p>
        </p:txBody>
      </p:sp>
      <p:sp>
        <p:nvSpPr>
          <p:cNvPr id="2" name="Content Placeholder 7">
            <a:extLst>
              <a:ext uri="{FF2B5EF4-FFF2-40B4-BE49-F238E27FC236}">
                <a16:creationId xmlns:a16="http://schemas.microsoft.com/office/drawing/2014/main" id="{04436E3D-EAB6-90DA-52BC-F0FD93CECC87}"/>
              </a:ext>
            </a:extLst>
          </p:cNvPr>
          <p:cNvSpPr txBox="1">
            <a:spLocks/>
          </p:cNvSpPr>
          <p:nvPr/>
        </p:nvSpPr>
        <p:spPr>
          <a:xfrm>
            <a:off x="8365989" y="1394958"/>
            <a:ext cx="3614426" cy="4174719"/>
          </a:xfrm>
          <a:prstGeom prst="rect">
            <a:avLst/>
          </a:prstGeom>
          <a:solidFill>
            <a:srgbClr val="368D41"/>
          </a:solidFill>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US" sz="2000" cap="all" dirty="0">
                <a:solidFill>
                  <a:schemeClr val="bg1"/>
                </a:solidFill>
              </a:rPr>
              <a:t>  Tools:</a:t>
            </a:r>
          </a:p>
          <a:p>
            <a:pPr lvl="1">
              <a:spcBef>
                <a:spcPts val="0"/>
              </a:spcBef>
              <a:spcAft>
                <a:spcPts val="0"/>
              </a:spcAft>
              <a:buFont typeface="Arial" panose="020B0604020202020204" pitchFamily="34" charset="0"/>
              <a:buChar char="•"/>
            </a:pPr>
            <a:r>
              <a:rPr lang="en-US" sz="2000" b="1" i="1" dirty="0">
                <a:solidFill>
                  <a:schemeClr val="bg1"/>
                </a:solidFill>
              </a:rPr>
              <a:t>SWZ Guidebook </a:t>
            </a:r>
          </a:p>
          <a:p>
            <a:pPr lvl="2">
              <a:spcBef>
                <a:spcPts val="0"/>
              </a:spcBef>
              <a:spcAft>
                <a:spcPts val="0"/>
              </a:spcAft>
              <a:buFont typeface="Arial" panose="020B0604020202020204" pitchFamily="34" charset="0"/>
              <a:buChar char="•"/>
            </a:pPr>
            <a:r>
              <a:rPr lang="en-US" sz="2000" dirty="0">
                <a:solidFill>
                  <a:schemeClr val="bg1"/>
                </a:solidFill>
              </a:rPr>
              <a:t>Chapter 3 Identification and Selection of SWZ Strategies</a:t>
            </a:r>
          </a:p>
          <a:p>
            <a:pPr lvl="1">
              <a:spcBef>
                <a:spcPts val="0"/>
              </a:spcBef>
              <a:spcAft>
                <a:spcPts val="0"/>
              </a:spcAft>
              <a:buFont typeface="Arial" panose="020B0604020202020204" pitchFamily="34" charset="0"/>
              <a:buChar char="•"/>
            </a:pPr>
            <a:r>
              <a:rPr lang="en-US" sz="2000" b="1" i="1" dirty="0">
                <a:solidFill>
                  <a:schemeClr val="bg1"/>
                </a:solidFill>
              </a:rPr>
              <a:t>Dev Standard Plans: </a:t>
            </a:r>
          </a:p>
          <a:p>
            <a:pPr lvl="2">
              <a:spcBef>
                <a:spcPts val="0"/>
              </a:spcBef>
              <a:spcAft>
                <a:spcPts val="0"/>
              </a:spcAft>
              <a:buFont typeface="Arial" panose="020B0604020202020204" pitchFamily="34" charset="0"/>
              <a:buChar char="•"/>
            </a:pPr>
            <a:r>
              <a:rPr lang="en-US" sz="2000" dirty="0">
                <a:solidFill>
                  <a:schemeClr val="bg1"/>
                </a:solidFill>
              </a:rPr>
              <a:t>D102-608 Two-Lane, Two-Way Diversion Connection</a:t>
            </a:r>
          </a:p>
          <a:p>
            <a:pPr lvl="2">
              <a:spcBef>
                <a:spcPts val="0"/>
              </a:spcBef>
              <a:spcAft>
                <a:spcPts val="0"/>
              </a:spcAft>
              <a:buFont typeface="Arial" panose="020B0604020202020204" pitchFamily="34" charset="0"/>
              <a:buChar char="•"/>
            </a:pPr>
            <a:r>
              <a:rPr lang="en-US" sz="2000" dirty="0">
                <a:solidFill>
                  <a:schemeClr val="bg1"/>
                </a:solidFill>
              </a:rPr>
              <a:t>D102-613 Multi-Lane Roadway, Lane Closures</a:t>
            </a:r>
          </a:p>
          <a:p>
            <a:pPr lvl="2">
              <a:spcBef>
                <a:spcPts val="0"/>
              </a:spcBef>
              <a:spcAft>
                <a:spcPts val="0"/>
              </a:spcAft>
              <a:buFont typeface="Arial" panose="020B0604020202020204" pitchFamily="34" charset="0"/>
              <a:buChar char="•"/>
            </a:pPr>
            <a:r>
              <a:rPr lang="en-US" sz="2000" dirty="0">
                <a:solidFill>
                  <a:schemeClr val="bg1"/>
                </a:solidFill>
              </a:rPr>
              <a:t>D102-620 Multi-Lane Roadway, Temporary Diversion</a:t>
            </a:r>
          </a:p>
        </p:txBody>
      </p:sp>
      <p:graphicFrame>
        <p:nvGraphicFramePr>
          <p:cNvPr id="7" name="Diagram 6">
            <a:extLst>
              <a:ext uri="{FF2B5EF4-FFF2-40B4-BE49-F238E27FC236}">
                <a16:creationId xmlns:a16="http://schemas.microsoft.com/office/drawing/2014/main" id="{0F467C06-E961-807D-357A-C27D6E772864}"/>
              </a:ext>
            </a:extLst>
          </p:cNvPr>
          <p:cNvGraphicFramePr/>
          <p:nvPr>
            <p:extLst>
              <p:ext uri="{D42A27DB-BD31-4B8C-83A1-F6EECF244321}">
                <p14:modId xmlns:p14="http://schemas.microsoft.com/office/powerpoint/2010/main" val="4289751636"/>
              </p:ext>
            </p:extLst>
          </p:nvPr>
        </p:nvGraphicFramePr>
        <p:xfrm>
          <a:off x="435306" y="1394958"/>
          <a:ext cx="7704872" cy="41747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5" name="Group 64">
            <a:extLst>
              <a:ext uri="{FF2B5EF4-FFF2-40B4-BE49-F238E27FC236}">
                <a16:creationId xmlns:a16="http://schemas.microsoft.com/office/drawing/2014/main" id="{D297D18C-1801-D062-2146-54B1EC303C2D}"/>
              </a:ext>
            </a:extLst>
          </p:cNvPr>
          <p:cNvGrpSpPr/>
          <p:nvPr/>
        </p:nvGrpSpPr>
        <p:grpSpPr>
          <a:xfrm>
            <a:off x="483798" y="5844156"/>
            <a:ext cx="8612901" cy="862844"/>
            <a:chOff x="1824060" y="2924824"/>
            <a:chExt cx="8612901" cy="862844"/>
          </a:xfrm>
        </p:grpSpPr>
        <p:grpSp>
          <p:nvGrpSpPr>
            <p:cNvPr id="66" name="Group 65">
              <a:extLst>
                <a:ext uri="{FF2B5EF4-FFF2-40B4-BE49-F238E27FC236}">
                  <a16:creationId xmlns:a16="http://schemas.microsoft.com/office/drawing/2014/main" id="{3FC85F97-A511-7F05-9097-CC70A9C23154}"/>
                </a:ext>
              </a:extLst>
            </p:cNvPr>
            <p:cNvGrpSpPr/>
            <p:nvPr/>
          </p:nvGrpSpPr>
          <p:grpSpPr>
            <a:xfrm>
              <a:off x="1824060" y="2924824"/>
              <a:ext cx="1581842" cy="862844"/>
              <a:chOff x="0" y="3930738"/>
              <a:chExt cx="1581842" cy="862844"/>
            </a:xfrm>
            <a:solidFill>
              <a:srgbClr val="B9B9B9"/>
            </a:solidFill>
            <a:scene3d>
              <a:camera prst="orthographicFront">
                <a:rot lat="0" lon="0" rev="0"/>
              </a:camera>
              <a:lightRig rig="contrasting" dir="t">
                <a:rot lat="0" lon="0" rev="1200000"/>
              </a:lightRig>
            </a:scene3d>
          </p:grpSpPr>
          <p:sp>
            <p:nvSpPr>
              <p:cNvPr id="91" name="Rectangle: Rounded Corners 90">
                <a:extLst>
                  <a:ext uri="{FF2B5EF4-FFF2-40B4-BE49-F238E27FC236}">
                    <a16:creationId xmlns:a16="http://schemas.microsoft.com/office/drawing/2014/main" id="{9350A2A7-DF5F-B971-E9CF-893782D76FB5}"/>
                  </a:ext>
                </a:extLst>
              </p:cNvPr>
              <p:cNvSpPr/>
              <p:nvPr/>
            </p:nvSpPr>
            <p:spPr>
              <a:xfrm>
                <a:off x="0" y="3930738"/>
                <a:ext cx="158184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92" name="Rectangle: Rounded Corners 4">
                <a:extLst>
                  <a:ext uri="{FF2B5EF4-FFF2-40B4-BE49-F238E27FC236}">
                    <a16:creationId xmlns:a16="http://schemas.microsoft.com/office/drawing/2014/main" id="{5FA9E65A-0D24-1822-01E4-AB21A88C389B}"/>
                  </a:ext>
                </a:extLst>
              </p:cNvPr>
              <p:cNvSpPr txBox="1"/>
              <p:nvPr/>
            </p:nvSpPr>
            <p:spPr>
              <a:xfrm>
                <a:off x="25272" y="3956010"/>
                <a:ext cx="1319071"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Assessment, Selection</a:t>
                </a:r>
              </a:p>
            </p:txBody>
          </p:sp>
        </p:grpSp>
        <p:grpSp>
          <p:nvGrpSpPr>
            <p:cNvPr id="67" name="Group 66">
              <a:extLst>
                <a:ext uri="{FF2B5EF4-FFF2-40B4-BE49-F238E27FC236}">
                  <a16:creationId xmlns:a16="http://schemas.microsoft.com/office/drawing/2014/main" id="{CA871CEC-342F-B453-3ADA-F5D004914C5C}"/>
                </a:ext>
              </a:extLst>
            </p:cNvPr>
            <p:cNvGrpSpPr/>
            <p:nvPr/>
          </p:nvGrpSpPr>
          <p:grpSpPr>
            <a:xfrm>
              <a:off x="3873915" y="2924824"/>
              <a:ext cx="1299462" cy="862844"/>
              <a:chOff x="1994442" y="3930738"/>
              <a:chExt cx="1299462" cy="862844"/>
            </a:xfrm>
            <a:scene3d>
              <a:camera prst="orthographicFront">
                <a:rot lat="0" lon="0" rev="0"/>
              </a:camera>
              <a:lightRig rig="contrasting" dir="t">
                <a:rot lat="0" lon="0" rev="1200000"/>
              </a:lightRig>
            </a:scene3d>
          </p:grpSpPr>
          <p:sp>
            <p:nvSpPr>
              <p:cNvPr id="89" name="Rectangle: Rounded Corners 88">
                <a:extLst>
                  <a:ext uri="{FF2B5EF4-FFF2-40B4-BE49-F238E27FC236}">
                    <a16:creationId xmlns:a16="http://schemas.microsoft.com/office/drawing/2014/main" id="{C0F92F3B-B6A1-68DE-F17F-BE5697B5ED47}"/>
                  </a:ext>
                </a:extLst>
              </p:cNvPr>
              <p:cNvSpPr/>
              <p:nvPr/>
            </p:nvSpPr>
            <p:spPr>
              <a:xfrm>
                <a:off x="1994442" y="3930738"/>
                <a:ext cx="1299462"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90" name="Rectangle: Rounded Corners 6">
                <a:extLst>
                  <a:ext uri="{FF2B5EF4-FFF2-40B4-BE49-F238E27FC236}">
                    <a16:creationId xmlns:a16="http://schemas.microsoft.com/office/drawing/2014/main" id="{7E9081D2-01F2-F422-46C6-9047A38222D6}"/>
                  </a:ext>
                </a:extLst>
              </p:cNvPr>
              <p:cNvSpPr txBox="1"/>
              <p:nvPr/>
            </p:nvSpPr>
            <p:spPr>
              <a:xfrm>
                <a:off x="2019714" y="3956010"/>
                <a:ext cx="1052256"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 Engr &amp; Design</a:t>
                </a:r>
              </a:p>
            </p:txBody>
          </p:sp>
        </p:grpSp>
        <p:grpSp>
          <p:nvGrpSpPr>
            <p:cNvPr id="68" name="Group 67">
              <a:extLst>
                <a:ext uri="{FF2B5EF4-FFF2-40B4-BE49-F238E27FC236}">
                  <a16:creationId xmlns:a16="http://schemas.microsoft.com/office/drawing/2014/main" id="{08DA5479-1190-AECD-9987-A44505C09E56}"/>
                </a:ext>
              </a:extLst>
            </p:cNvPr>
            <p:cNvGrpSpPr/>
            <p:nvPr/>
          </p:nvGrpSpPr>
          <p:grpSpPr>
            <a:xfrm>
              <a:off x="5628004" y="2924824"/>
              <a:ext cx="1337210" cy="862844"/>
              <a:chOff x="3748531" y="3930738"/>
              <a:chExt cx="1337210" cy="862844"/>
            </a:xfrm>
            <a:solidFill>
              <a:srgbClr val="B9B9B9"/>
            </a:solidFill>
            <a:scene3d>
              <a:camera prst="orthographicFront">
                <a:rot lat="0" lon="0" rev="0"/>
              </a:camera>
              <a:lightRig rig="contrasting" dir="t">
                <a:rot lat="0" lon="0" rev="1200000"/>
              </a:lightRig>
            </a:scene3d>
          </p:grpSpPr>
          <p:sp>
            <p:nvSpPr>
              <p:cNvPr id="87" name="Rectangle: Rounded Corners 86">
                <a:extLst>
                  <a:ext uri="{FF2B5EF4-FFF2-40B4-BE49-F238E27FC236}">
                    <a16:creationId xmlns:a16="http://schemas.microsoft.com/office/drawing/2014/main" id="{02F70A21-2308-1319-8F81-935D1BCA0AAD}"/>
                  </a:ext>
                </a:extLst>
              </p:cNvPr>
              <p:cNvSpPr/>
              <p:nvPr/>
            </p:nvSpPr>
            <p:spPr>
              <a:xfrm>
                <a:off x="3748531" y="3930738"/>
                <a:ext cx="1337210"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88" name="Rectangle: Rounded Corners 8">
                <a:extLst>
                  <a:ext uri="{FF2B5EF4-FFF2-40B4-BE49-F238E27FC236}">
                    <a16:creationId xmlns:a16="http://schemas.microsoft.com/office/drawing/2014/main" id="{D865030D-10AC-B37D-F914-FD33CCE386A9}"/>
                  </a:ext>
                </a:extLst>
              </p:cNvPr>
              <p:cNvSpPr txBox="1"/>
              <p:nvPr/>
            </p:nvSpPr>
            <p:spPr>
              <a:xfrm>
                <a:off x="3773803" y="3956010"/>
                <a:ext cx="1084292"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p:txBody>
          </p:sp>
        </p:grpSp>
        <p:grpSp>
          <p:nvGrpSpPr>
            <p:cNvPr id="69" name="Group 68">
              <a:extLst>
                <a:ext uri="{FF2B5EF4-FFF2-40B4-BE49-F238E27FC236}">
                  <a16:creationId xmlns:a16="http://schemas.microsoft.com/office/drawing/2014/main" id="{1269876C-5C40-443F-C1F1-A11EA66C875B}"/>
                </a:ext>
              </a:extLst>
            </p:cNvPr>
            <p:cNvGrpSpPr/>
            <p:nvPr/>
          </p:nvGrpSpPr>
          <p:grpSpPr>
            <a:xfrm>
              <a:off x="7391787" y="2924824"/>
              <a:ext cx="1327188" cy="862844"/>
              <a:chOff x="5512314" y="3930738"/>
              <a:chExt cx="1327188" cy="862844"/>
            </a:xfrm>
            <a:solidFill>
              <a:srgbClr val="B9B9B9"/>
            </a:solidFill>
            <a:scene3d>
              <a:camera prst="orthographicFront">
                <a:rot lat="0" lon="0" rev="0"/>
              </a:camera>
              <a:lightRig rig="contrasting" dir="t">
                <a:rot lat="0" lon="0" rev="1200000"/>
              </a:lightRig>
            </a:scene3d>
          </p:grpSpPr>
          <p:sp>
            <p:nvSpPr>
              <p:cNvPr id="85" name="Rectangle: Rounded Corners 84">
                <a:extLst>
                  <a:ext uri="{FF2B5EF4-FFF2-40B4-BE49-F238E27FC236}">
                    <a16:creationId xmlns:a16="http://schemas.microsoft.com/office/drawing/2014/main" id="{A1F215D1-30AF-16D9-472E-282DF8B6489B}"/>
                  </a:ext>
                </a:extLst>
              </p:cNvPr>
              <p:cNvSpPr/>
              <p:nvPr/>
            </p:nvSpPr>
            <p:spPr>
              <a:xfrm>
                <a:off x="5512314" y="3930738"/>
                <a:ext cx="1327188"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86" name="Rectangle: Rounded Corners 10">
                <a:extLst>
                  <a:ext uri="{FF2B5EF4-FFF2-40B4-BE49-F238E27FC236}">
                    <a16:creationId xmlns:a16="http://schemas.microsoft.com/office/drawing/2014/main" id="{7A41412A-E4D7-35FA-4B7D-E4CD88D69884}"/>
                  </a:ext>
                </a:extLst>
              </p:cNvPr>
              <p:cNvSpPr txBox="1"/>
              <p:nvPr/>
            </p:nvSpPr>
            <p:spPr>
              <a:xfrm>
                <a:off x="5537586" y="3956010"/>
                <a:ext cx="107578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Info Plan</a:t>
                </a:r>
              </a:p>
            </p:txBody>
          </p:sp>
        </p:grpSp>
        <p:grpSp>
          <p:nvGrpSpPr>
            <p:cNvPr id="70" name="Group 69">
              <a:extLst>
                <a:ext uri="{FF2B5EF4-FFF2-40B4-BE49-F238E27FC236}">
                  <a16:creationId xmlns:a16="http://schemas.microsoft.com/office/drawing/2014/main" id="{66D0E294-D984-B03D-4ACE-56053CA7E962}"/>
                </a:ext>
              </a:extLst>
            </p:cNvPr>
            <p:cNvGrpSpPr/>
            <p:nvPr/>
          </p:nvGrpSpPr>
          <p:grpSpPr>
            <a:xfrm>
              <a:off x="9167640" y="2924824"/>
              <a:ext cx="1269321" cy="862844"/>
              <a:chOff x="7288167" y="3930738"/>
              <a:chExt cx="1269321" cy="862844"/>
            </a:xfrm>
            <a:solidFill>
              <a:srgbClr val="B9B9B9"/>
            </a:solidFill>
            <a:scene3d>
              <a:camera prst="orthographicFront">
                <a:rot lat="0" lon="0" rev="0"/>
              </a:camera>
              <a:lightRig rig="contrasting" dir="t">
                <a:rot lat="0" lon="0" rev="1200000"/>
              </a:lightRig>
            </a:scene3d>
          </p:grpSpPr>
          <p:sp>
            <p:nvSpPr>
              <p:cNvPr id="83" name="Rectangle: Rounded Corners 82">
                <a:extLst>
                  <a:ext uri="{FF2B5EF4-FFF2-40B4-BE49-F238E27FC236}">
                    <a16:creationId xmlns:a16="http://schemas.microsoft.com/office/drawing/2014/main" id="{72049C02-E683-95A5-C799-F517AC995C6F}"/>
                  </a:ext>
                </a:extLst>
              </p:cNvPr>
              <p:cNvSpPr/>
              <p:nvPr/>
            </p:nvSpPr>
            <p:spPr>
              <a:xfrm flipH="1">
                <a:off x="7288167" y="3930738"/>
                <a:ext cx="1269321"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84" name="Rectangle: Rounded Corners 12">
                <a:extLst>
                  <a:ext uri="{FF2B5EF4-FFF2-40B4-BE49-F238E27FC236}">
                    <a16:creationId xmlns:a16="http://schemas.microsoft.com/office/drawing/2014/main" id="{E3EE9A64-7C8C-C806-A325-3256549C5CE0}"/>
                  </a:ext>
                </a:extLst>
              </p:cNvPr>
              <p:cNvSpPr txBox="1"/>
              <p:nvPr/>
            </p:nvSpPr>
            <p:spPr>
              <a:xfrm>
                <a:off x="7313439" y="3956010"/>
                <a:ext cx="1026678"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p:txBody>
          </p:sp>
        </p:grpSp>
        <p:grpSp>
          <p:nvGrpSpPr>
            <p:cNvPr id="71" name="Group 70">
              <a:extLst>
                <a:ext uri="{FF2B5EF4-FFF2-40B4-BE49-F238E27FC236}">
                  <a16:creationId xmlns:a16="http://schemas.microsoft.com/office/drawing/2014/main" id="{4B053245-9630-4A38-F829-3BFF0B187888}"/>
                </a:ext>
              </a:extLst>
            </p:cNvPr>
            <p:cNvGrpSpPr/>
            <p:nvPr/>
          </p:nvGrpSpPr>
          <p:grpSpPr>
            <a:xfrm>
              <a:off x="3366240" y="3112126"/>
              <a:ext cx="560849" cy="560849"/>
              <a:chOff x="1526430" y="4130644"/>
              <a:chExt cx="560849" cy="560849"/>
            </a:xfrm>
            <a:scene3d>
              <a:camera prst="orthographicFront">
                <a:rot lat="0" lon="0" rev="0"/>
              </a:camera>
              <a:lightRig rig="contrasting" dir="t">
                <a:rot lat="0" lon="0" rev="1200000"/>
              </a:lightRig>
            </a:scene3d>
          </p:grpSpPr>
          <p:sp>
            <p:nvSpPr>
              <p:cNvPr id="81" name="Arrow: Down 80">
                <a:extLst>
                  <a:ext uri="{FF2B5EF4-FFF2-40B4-BE49-F238E27FC236}">
                    <a16:creationId xmlns:a16="http://schemas.microsoft.com/office/drawing/2014/main" id="{7721DB54-9520-6F9E-E849-CEA3B359FD74}"/>
                  </a:ext>
                </a:extLst>
              </p:cNvPr>
              <p:cNvSpPr/>
              <p:nvPr/>
            </p:nvSpPr>
            <p:spPr>
              <a:xfrm rot="16200000">
                <a:off x="1526430" y="4130644"/>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2" name="Arrow: Down 14">
                <a:extLst>
                  <a:ext uri="{FF2B5EF4-FFF2-40B4-BE49-F238E27FC236}">
                    <a16:creationId xmlns:a16="http://schemas.microsoft.com/office/drawing/2014/main" id="{1BACE74B-E280-4A99-58EA-6A103F52A582}"/>
                  </a:ext>
                </a:extLst>
              </p:cNvPr>
              <p:cNvSpPr txBox="1"/>
              <p:nvPr/>
            </p:nvSpPr>
            <p:spPr>
              <a:xfrm rot="16200000">
                <a:off x="1583216" y="4200049"/>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72" name="Group 71">
              <a:extLst>
                <a:ext uri="{FF2B5EF4-FFF2-40B4-BE49-F238E27FC236}">
                  <a16:creationId xmlns:a16="http://schemas.microsoft.com/office/drawing/2014/main" id="{DC6DC03C-2F7F-B46E-9411-A76DF7A9156B}"/>
                </a:ext>
              </a:extLst>
            </p:cNvPr>
            <p:cNvGrpSpPr/>
            <p:nvPr/>
          </p:nvGrpSpPr>
          <p:grpSpPr>
            <a:xfrm>
              <a:off x="6875441" y="3106674"/>
              <a:ext cx="560849" cy="560849"/>
              <a:chOff x="4995968" y="4112588"/>
              <a:chExt cx="560849" cy="560849"/>
            </a:xfrm>
            <a:scene3d>
              <a:camera prst="orthographicFront">
                <a:rot lat="0" lon="0" rev="0"/>
              </a:camera>
              <a:lightRig rig="contrasting" dir="t">
                <a:rot lat="0" lon="0" rev="1200000"/>
              </a:lightRig>
            </a:scene3d>
          </p:grpSpPr>
          <p:sp>
            <p:nvSpPr>
              <p:cNvPr id="79" name="Arrow: Down 78">
                <a:extLst>
                  <a:ext uri="{FF2B5EF4-FFF2-40B4-BE49-F238E27FC236}">
                    <a16:creationId xmlns:a16="http://schemas.microsoft.com/office/drawing/2014/main" id="{FBA8D1E4-FF9B-8749-2C43-D84973ABAB0C}"/>
                  </a:ext>
                </a:extLst>
              </p:cNvPr>
              <p:cNvSpPr/>
              <p:nvPr/>
            </p:nvSpPr>
            <p:spPr>
              <a:xfrm rot="16200000">
                <a:off x="4995968" y="4112588"/>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0" name="Arrow: Down 16">
                <a:extLst>
                  <a:ext uri="{FF2B5EF4-FFF2-40B4-BE49-F238E27FC236}">
                    <a16:creationId xmlns:a16="http://schemas.microsoft.com/office/drawing/2014/main" id="{80AB23E8-FD6C-ED75-87A8-73C85F9A7944}"/>
                  </a:ext>
                </a:extLst>
              </p:cNvPr>
              <p:cNvSpPr txBox="1"/>
              <p:nvPr/>
            </p:nvSpPr>
            <p:spPr>
              <a:xfrm rot="16200000">
                <a:off x="5052754" y="4181993"/>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73" name="Group 72">
              <a:extLst>
                <a:ext uri="{FF2B5EF4-FFF2-40B4-BE49-F238E27FC236}">
                  <a16:creationId xmlns:a16="http://schemas.microsoft.com/office/drawing/2014/main" id="{A413A3E6-7DD8-238B-B622-7E841E9EE5EB}"/>
                </a:ext>
              </a:extLst>
            </p:cNvPr>
            <p:cNvGrpSpPr/>
            <p:nvPr/>
          </p:nvGrpSpPr>
          <p:grpSpPr>
            <a:xfrm>
              <a:off x="5120092" y="3124731"/>
              <a:ext cx="560849" cy="560849"/>
              <a:chOff x="3240619" y="4130645"/>
              <a:chExt cx="560849" cy="560849"/>
            </a:xfrm>
            <a:scene3d>
              <a:camera prst="orthographicFront">
                <a:rot lat="0" lon="0" rev="0"/>
              </a:camera>
              <a:lightRig rig="contrasting" dir="t">
                <a:rot lat="0" lon="0" rev="1200000"/>
              </a:lightRig>
            </a:scene3d>
          </p:grpSpPr>
          <p:sp>
            <p:nvSpPr>
              <p:cNvPr id="77" name="Arrow: Down 76">
                <a:extLst>
                  <a:ext uri="{FF2B5EF4-FFF2-40B4-BE49-F238E27FC236}">
                    <a16:creationId xmlns:a16="http://schemas.microsoft.com/office/drawing/2014/main" id="{8111A51C-4107-3E41-6E3E-276112CA7B49}"/>
                  </a:ext>
                </a:extLst>
              </p:cNvPr>
              <p:cNvSpPr/>
              <p:nvPr/>
            </p:nvSpPr>
            <p:spPr>
              <a:xfrm rot="16200000">
                <a:off x="3240619" y="4130645"/>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8" name="Arrow: Down 18">
                <a:extLst>
                  <a:ext uri="{FF2B5EF4-FFF2-40B4-BE49-F238E27FC236}">
                    <a16:creationId xmlns:a16="http://schemas.microsoft.com/office/drawing/2014/main" id="{1E205C2A-8ADC-ED75-366D-E992EB922AFC}"/>
                  </a:ext>
                </a:extLst>
              </p:cNvPr>
              <p:cNvSpPr txBox="1"/>
              <p:nvPr/>
            </p:nvSpPr>
            <p:spPr>
              <a:xfrm rot="16200000">
                <a:off x="3297405" y="4200050"/>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74" name="Group 73">
              <a:extLst>
                <a:ext uri="{FF2B5EF4-FFF2-40B4-BE49-F238E27FC236}">
                  <a16:creationId xmlns:a16="http://schemas.microsoft.com/office/drawing/2014/main" id="{4985E2E2-9787-3DCA-198E-32D32BC76C2D}"/>
                </a:ext>
              </a:extLst>
            </p:cNvPr>
            <p:cNvGrpSpPr/>
            <p:nvPr/>
          </p:nvGrpSpPr>
          <p:grpSpPr>
            <a:xfrm>
              <a:off x="8675160" y="3106678"/>
              <a:ext cx="560849" cy="560849"/>
              <a:chOff x="6795687" y="4112592"/>
              <a:chExt cx="560849" cy="560849"/>
            </a:xfrm>
            <a:scene3d>
              <a:camera prst="orthographicFront">
                <a:rot lat="0" lon="0" rev="0"/>
              </a:camera>
              <a:lightRig rig="contrasting" dir="t">
                <a:rot lat="0" lon="0" rev="1200000"/>
              </a:lightRig>
            </a:scene3d>
          </p:grpSpPr>
          <p:sp>
            <p:nvSpPr>
              <p:cNvPr id="75" name="Arrow: Down 74">
                <a:extLst>
                  <a:ext uri="{FF2B5EF4-FFF2-40B4-BE49-F238E27FC236}">
                    <a16:creationId xmlns:a16="http://schemas.microsoft.com/office/drawing/2014/main" id="{456FEDBB-B9D3-2B93-BEEC-CE7D19C8E187}"/>
                  </a:ext>
                </a:extLst>
              </p:cNvPr>
              <p:cNvSpPr/>
              <p:nvPr/>
            </p:nvSpPr>
            <p:spPr>
              <a:xfrm rot="16200000">
                <a:off x="6795687" y="4112592"/>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6" name="Arrow: Down 20">
                <a:extLst>
                  <a:ext uri="{FF2B5EF4-FFF2-40B4-BE49-F238E27FC236}">
                    <a16:creationId xmlns:a16="http://schemas.microsoft.com/office/drawing/2014/main" id="{36934DF6-652F-9EB9-E457-A757D05690FD}"/>
                  </a:ext>
                </a:extLst>
              </p:cNvPr>
              <p:cNvSpPr txBox="1"/>
              <p:nvPr/>
            </p:nvSpPr>
            <p:spPr>
              <a:xfrm rot="16200000">
                <a:off x="6852473" y="4181997"/>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spTree>
    <p:extLst>
      <p:ext uri="{BB962C8B-B14F-4D97-AF65-F5344CB8AC3E}">
        <p14:creationId xmlns:p14="http://schemas.microsoft.com/office/powerpoint/2010/main" val="2612216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500452"/>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 Two - C : SWZ Plans, Specs, &amp; Estimates</a:t>
            </a:r>
          </a:p>
        </p:txBody>
      </p:sp>
      <p:graphicFrame>
        <p:nvGraphicFramePr>
          <p:cNvPr id="2" name="Diagram 1">
            <a:extLst>
              <a:ext uri="{FF2B5EF4-FFF2-40B4-BE49-F238E27FC236}">
                <a16:creationId xmlns:a16="http://schemas.microsoft.com/office/drawing/2014/main" id="{8369B3F4-E998-0039-8108-84F3DD55FF6C}"/>
              </a:ext>
            </a:extLst>
          </p:cNvPr>
          <p:cNvGraphicFramePr/>
          <p:nvPr>
            <p:extLst>
              <p:ext uri="{D42A27DB-BD31-4B8C-83A1-F6EECF244321}">
                <p14:modId xmlns:p14="http://schemas.microsoft.com/office/powerpoint/2010/main" val="1255780534"/>
              </p:ext>
            </p:extLst>
          </p:nvPr>
        </p:nvGraphicFramePr>
        <p:xfrm>
          <a:off x="392299" y="1409070"/>
          <a:ext cx="5527728" cy="420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CDA52BD-27C1-F3EF-D526-8AB0608A353F}"/>
              </a:ext>
            </a:extLst>
          </p:cNvPr>
          <p:cNvSpPr txBox="1"/>
          <p:nvPr/>
        </p:nvSpPr>
        <p:spPr>
          <a:xfrm>
            <a:off x="6486567" y="1352024"/>
            <a:ext cx="5313133" cy="4093428"/>
          </a:xfrm>
          <a:prstGeom prst="rect">
            <a:avLst/>
          </a:prstGeom>
          <a:solidFill>
            <a:srgbClr val="368D41"/>
          </a:solidFill>
        </p:spPr>
        <p:txBody>
          <a:bodyPr wrap="square" rtlCol="0">
            <a:spAutoFit/>
          </a:bodyPr>
          <a:lstStyle/>
          <a:p>
            <a:r>
              <a:rPr lang="en-US" sz="2000" b="1" dirty="0">
                <a:solidFill>
                  <a:schemeClr val="bg1"/>
                </a:solidFill>
              </a:rPr>
              <a:t>FDOT Resources for Development of TSP and MSP</a:t>
            </a:r>
            <a:r>
              <a:rPr lang="en-US" sz="2000" dirty="0">
                <a:solidFill>
                  <a:schemeClr val="bg1"/>
                </a:solidFill>
              </a:rPr>
              <a:t>:</a:t>
            </a:r>
          </a:p>
          <a:p>
            <a:pPr marL="285750" indent="-285750">
              <a:buFont typeface="Wingdings" panose="05000000000000000000" pitchFamily="2" charset="2"/>
              <a:buChar char="ü"/>
            </a:pPr>
            <a:r>
              <a:rPr lang="en-US" sz="2000" dirty="0">
                <a:solidFill>
                  <a:schemeClr val="bg1"/>
                </a:solidFill>
                <a:hlinkClick r:id="rId8">
                  <a:extLst>
                    <a:ext uri="{A12FA001-AC4F-418D-AE19-62706E023703}">
                      <ahyp:hlinkClr xmlns:ahyp="http://schemas.microsoft.com/office/drawing/2018/hyperlinkcolor" val="tx"/>
                    </a:ext>
                  </a:extLst>
                </a:hlinkClick>
              </a:rPr>
              <a:t>FDOT Specifications Handbook</a:t>
            </a:r>
            <a:endParaRPr lang="en-US" sz="2000" dirty="0">
              <a:solidFill>
                <a:schemeClr val="bg1"/>
              </a:solidFill>
            </a:endParaRPr>
          </a:p>
          <a:p>
            <a:pPr marL="285750" indent="-285750">
              <a:buFont typeface="Wingdings" panose="05000000000000000000" pitchFamily="2" charset="2"/>
              <a:buChar char="ü"/>
            </a:pPr>
            <a:r>
              <a:rPr lang="en-US" sz="2000" dirty="0">
                <a:solidFill>
                  <a:schemeClr val="bg1"/>
                </a:solidFill>
                <a:hlinkClick r:id="rId9">
                  <a:extLst>
                    <a:ext uri="{A12FA001-AC4F-418D-AE19-62706E023703}">
                      <ahyp:hlinkClr xmlns:ahyp="http://schemas.microsoft.com/office/drawing/2018/hyperlinkcolor" val="tx"/>
                    </a:ext>
                  </a:extLst>
                </a:hlinkClick>
              </a:rPr>
              <a:t>FDOT Specifications Guidance</a:t>
            </a:r>
            <a:endParaRPr lang="en-US" sz="2000" dirty="0">
              <a:solidFill>
                <a:schemeClr val="bg1"/>
              </a:solidFill>
            </a:endParaRPr>
          </a:p>
          <a:p>
            <a:pPr marL="285750" indent="-285750">
              <a:buFont typeface="Wingdings" panose="05000000000000000000" pitchFamily="2" charset="2"/>
              <a:buChar char="ü"/>
            </a:pPr>
            <a:r>
              <a:rPr lang="en-US" sz="2000" dirty="0">
                <a:solidFill>
                  <a:schemeClr val="bg1"/>
                </a:solidFill>
              </a:rPr>
              <a:t>FDOT Procedure 630-010-001 “Specification Development”</a:t>
            </a:r>
          </a:p>
          <a:p>
            <a:pPr marL="285750" indent="-285750">
              <a:buFont typeface="Wingdings" panose="05000000000000000000" pitchFamily="2" charset="2"/>
              <a:buChar char="ü"/>
            </a:pPr>
            <a:r>
              <a:rPr lang="en-US" sz="2000" dirty="0">
                <a:solidFill>
                  <a:schemeClr val="bg1"/>
                </a:solidFill>
              </a:rPr>
              <a:t>Developmental Specifications</a:t>
            </a:r>
          </a:p>
          <a:p>
            <a:pPr marL="800100" lvl="1" indent="-342900">
              <a:buFont typeface="Arial" panose="020B0604020202020204" pitchFamily="34" charset="0"/>
              <a:buChar char="•"/>
            </a:pPr>
            <a:r>
              <a:rPr lang="en-US" sz="2000" dirty="0">
                <a:solidFill>
                  <a:schemeClr val="bg1"/>
                </a:solidFill>
              </a:rPr>
              <a:t>Dev102SWZ Maintenance of Traffic – Smart Work Zone (SWZ) Management System</a:t>
            </a:r>
          </a:p>
          <a:p>
            <a:pPr marL="800100" lvl="1" indent="-342900">
              <a:buFont typeface="Arial" panose="020B0604020202020204" pitchFamily="34" charset="0"/>
              <a:buChar char="•"/>
            </a:pPr>
            <a:r>
              <a:rPr lang="en-US" sz="2000" dirty="0">
                <a:solidFill>
                  <a:schemeClr val="bg1"/>
                </a:solidFill>
              </a:rPr>
              <a:t>Dev990SWZ Temporary Traffic Control Device Materials – Smart Work Zone (SWZ) Management System</a:t>
            </a:r>
            <a:endParaRPr lang="en-US" sz="2400" dirty="0">
              <a:solidFill>
                <a:schemeClr val="bg1"/>
              </a:solidFill>
            </a:endParaRPr>
          </a:p>
        </p:txBody>
      </p:sp>
      <p:pic>
        <p:nvPicPr>
          <p:cNvPr id="3" name="Picture 2">
            <a:extLst>
              <a:ext uri="{FF2B5EF4-FFF2-40B4-BE49-F238E27FC236}">
                <a16:creationId xmlns:a16="http://schemas.microsoft.com/office/drawing/2014/main" id="{C275DCB9-D767-B029-E991-9C06D14DA0C3}"/>
              </a:ext>
            </a:extLst>
          </p:cNvPr>
          <p:cNvPicPr>
            <a:picLocks noChangeAspect="1"/>
          </p:cNvPicPr>
          <p:nvPr/>
        </p:nvPicPr>
        <p:blipFill>
          <a:blip r:embed="rId10"/>
          <a:stretch>
            <a:fillRect/>
          </a:stretch>
        </p:blipFill>
        <p:spPr>
          <a:xfrm>
            <a:off x="10084441" y="6068959"/>
            <a:ext cx="1961933" cy="413238"/>
          </a:xfrm>
          <a:prstGeom prst="rect">
            <a:avLst/>
          </a:prstGeom>
        </p:spPr>
      </p:pic>
      <p:grpSp>
        <p:nvGrpSpPr>
          <p:cNvPr id="8" name="Group 7">
            <a:extLst>
              <a:ext uri="{FF2B5EF4-FFF2-40B4-BE49-F238E27FC236}">
                <a16:creationId xmlns:a16="http://schemas.microsoft.com/office/drawing/2014/main" id="{39887A7F-D25E-CFB9-8F13-B5F18759BC7D}"/>
              </a:ext>
            </a:extLst>
          </p:cNvPr>
          <p:cNvGrpSpPr/>
          <p:nvPr/>
        </p:nvGrpSpPr>
        <p:grpSpPr>
          <a:xfrm>
            <a:off x="483798" y="5844156"/>
            <a:ext cx="8612901" cy="862844"/>
            <a:chOff x="1824060" y="2924824"/>
            <a:chExt cx="8612901" cy="862844"/>
          </a:xfrm>
        </p:grpSpPr>
        <p:grpSp>
          <p:nvGrpSpPr>
            <p:cNvPr id="9" name="Group 8">
              <a:extLst>
                <a:ext uri="{FF2B5EF4-FFF2-40B4-BE49-F238E27FC236}">
                  <a16:creationId xmlns:a16="http://schemas.microsoft.com/office/drawing/2014/main" id="{7563D214-BBFF-CAF4-9180-EDCDB09A52D0}"/>
                </a:ext>
              </a:extLst>
            </p:cNvPr>
            <p:cNvGrpSpPr/>
            <p:nvPr/>
          </p:nvGrpSpPr>
          <p:grpSpPr>
            <a:xfrm>
              <a:off x="1824060" y="2924824"/>
              <a:ext cx="1581842" cy="862844"/>
              <a:chOff x="0" y="3930738"/>
              <a:chExt cx="1581842" cy="862844"/>
            </a:xfrm>
            <a:solidFill>
              <a:srgbClr val="B9B9B9"/>
            </a:solidFill>
            <a:scene3d>
              <a:camera prst="orthographicFront">
                <a:rot lat="0" lon="0" rev="0"/>
              </a:camera>
              <a:lightRig rig="contrasting" dir="t">
                <a:rot lat="0" lon="0" rev="1200000"/>
              </a:lightRig>
            </a:scene3d>
          </p:grpSpPr>
          <p:sp>
            <p:nvSpPr>
              <p:cNvPr id="35" name="Rectangle: Rounded Corners 34">
                <a:extLst>
                  <a:ext uri="{FF2B5EF4-FFF2-40B4-BE49-F238E27FC236}">
                    <a16:creationId xmlns:a16="http://schemas.microsoft.com/office/drawing/2014/main" id="{DBF8A26A-B1A9-14F9-5CAF-1FC0DDA986A1}"/>
                  </a:ext>
                </a:extLst>
              </p:cNvPr>
              <p:cNvSpPr/>
              <p:nvPr/>
            </p:nvSpPr>
            <p:spPr>
              <a:xfrm>
                <a:off x="0" y="3930738"/>
                <a:ext cx="158184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6" name="Rectangle: Rounded Corners 4">
                <a:extLst>
                  <a:ext uri="{FF2B5EF4-FFF2-40B4-BE49-F238E27FC236}">
                    <a16:creationId xmlns:a16="http://schemas.microsoft.com/office/drawing/2014/main" id="{796843ED-B31C-054A-BA4B-053CE27E88D5}"/>
                  </a:ext>
                </a:extLst>
              </p:cNvPr>
              <p:cNvSpPr txBox="1"/>
              <p:nvPr/>
            </p:nvSpPr>
            <p:spPr>
              <a:xfrm>
                <a:off x="25272" y="3956010"/>
                <a:ext cx="1319071"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Assessment, Selection</a:t>
                </a:r>
              </a:p>
            </p:txBody>
          </p:sp>
        </p:grpSp>
        <p:grpSp>
          <p:nvGrpSpPr>
            <p:cNvPr id="11" name="Group 10">
              <a:extLst>
                <a:ext uri="{FF2B5EF4-FFF2-40B4-BE49-F238E27FC236}">
                  <a16:creationId xmlns:a16="http://schemas.microsoft.com/office/drawing/2014/main" id="{5420111E-0932-D2A3-EE16-BEE99940ED28}"/>
                </a:ext>
              </a:extLst>
            </p:cNvPr>
            <p:cNvGrpSpPr/>
            <p:nvPr/>
          </p:nvGrpSpPr>
          <p:grpSpPr>
            <a:xfrm>
              <a:off x="3873915" y="2924824"/>
              <a:ext cx="1299462" cy="862844"/>
              <a:chOff x="1994442" y="3930738"/>
              <a:chExt cx="1299462" cy="862844"/>
            </a:xfrm>
            <a:scene3d>
              <a:camera prst="orthographicFront">
                <a:rot lat="0" lon="0" rev="0"/>
              </a:camera>
              <a:lightRig rig="contrasting" dir="t">
                <a:rot lat="0" lon="0" rev="1200000"/>
              </a:lightRig>
            </a:scene3d>
          </p:grpSpPr>
          <p:sp>
            <p:nvSpPr>
              <p:cNvPr id="33" name="Rectangle: Rounded Corners 32">
                <a:extLst>
                  <a:ext uri="{FF2B5EF4-FFF2-40B4-BE49-F238E27FC236}">
                    <a16:creationId xmlns:a16="http://schemas.microsoft.com/office/drawing/2014/main" id="{F4DA268B-4DD8-54D1-AFE0-CF2333B12886}"/>
                  </a:ext>
                </a:extLst>
              </p:cNvPr>
              <p:cNvSpPr/>
              <p:nvPr/>
            </p:nvSpPr>
            <p:spPr>
              <a:xfrm>
                <a:off x="1994442" y="3930738"/>
                <a:ext cx="1299462"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4" name="Rectangle: Rounded Corners 6">
                <a:extLst>
                  <a:ext uri="{FF2B5EF4-FFF2-40B4-BE49-F238E27FC236}">
                    <a16:creationId xmlns:a16="http://schemas.microsoft.com/office/drawing/2014/main" id="{30449686-C635-5949-E079-75CE06A84443}"/>
                  </a:ext>
                </a:extLst>
              </p:cNvPr>
              <p:cNvSpPr txBox="1"/>
              <p:nvPr/>
            </p:nvSpPr>
            <p:spPr>
              <a:xfrm>
                <a:off x="2019714" y="3956010"/>
                <a:ext cx="1052256"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 Engr &amp; Design</a:t>
                </a:r>
              </a:p>
            </p:txBody>
          </p:sp>
        </p:grpSp>
        <p:grpSp>
          <p:nvGrpSpPr>
            <p:cNvPr id="12" name="Group 11">
              <a:extLst>
                <a:ext uri="{FF2B5EF4-FFF2-40B4-BE49-F238E27FC236}">
                  <a16:creationId xmlns:a16="http://schemas.microsoft.com/office/drawing/2014/main" id="{F62EDFD8-C6B2-CE97-BE02-4C1E3532BA4D}"/>
                </a:ext>
              </a:extLst>
            </p:cNvPr>
            <p:cNvGrpSpPr/>
            <p:nvPr/>
          </p:nvGrpSpPr>
          <p:grpSpPr>
            <a:xfrm>
              <a:off x="5628004" y="2924824"/>
              <a:ext cx="1337210" cy="862844"/>
              <a:chOff x="3748531" y="3930738"/>
              <a:chExt cx="1337210" cy="862844"/>
            </a:xfrm>
            <a:solidFill>
              <a:srgbClr val="B9B9B9"/>
            </a:solidFill>
            <a:scene3d>
              <a:camera prst="orthographicFront">
                <a:rot lat="0" lon="0" rev="0"/>
              </a:camera>
              <a:lightRig rig="contrasting" dir="t">
                <a:rot lat="0" lon="0" rev="1200000"/>
              </a:lightRig>
            </a:scene3d>
          </p:grpSpPr>
          <p:sp>
            <p:nvSpPr>
              <p:cNvPr id="31" name="Rectangle: Rounded Corners 30">
                <a:extLst>
                  <a:ext uri="{FF2B5EF4-FFF2-40B4-BE49-F238E27FC236}">
                    <a16:creationId xmlns:a16="http://schemas.microsoft.com/office/drawing/2014/main" id="{F408258B-89BB-B9F2-39DB-2CCF2AD866A7}"/>
                  </a:ext>
                </a:extLst>
              </p:cNvPr>
              <p:cNvSpPr/>
              <p:nvPr/>
            </p:nvSpPr>
            <p:spPr>
              <a:xfrm>
                <a:off x="3748531" y="3930738"/>
                <a:ext cx="1337210"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2" name="Rectangle: Rounded Corners 8">
                <a:extLst>
                  <a:ext uri="{FF2B5EF4-FFF2-40B4-BE49-F238E27FC236}">
                    <a16:creationId xmlns:a16="http://schemas.microsoft.com/office/drawing/2014/main" id="{7E534AE7-542F-EADB-5374-C04AE85C5282}"/>
                  </a:ext>
                </a:extLst>
              </p:cNvPr>
              <p:cNvSpPr txBox="1"/>
              <p:nvPr/>
            </p:nvSpPr>
            <p:spPr>
              <a:xfrm>
                <a:off x="3773803" y="3956010"/>
                <a:ext cx="1084292"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p:txBody>
          </p:sp>
        </p:grpSp>
        <p:grpSp>
          <p:nvGrpSpPr>
            <p:cNvPr id="13" name="Group 12">
              <a:extLst>
                <a:ext uri="{FF2B5EF4-FFF2-40B4-BE49-F238E27FC236}">
                  <a16:creationId xmlns:a16="http://schemas.microsoft.com/office/drawing/2014/main" id="{666645AC-BCAF-6A31-DCE9-438DAEC79B20}"/>
                </a:ext>
              </a:extLst>
            </p:cNvPr>
            <p:cNvGrpSpPr/>
            <p:nvPr/>
          </p:nvGrpSpPr>
          <p:grpSpPr>
            <a:xfrm>
              <a:off x="7391787" y="2924824"/>
              <a:ext cx="1327188" cy="862844"/>
              <a:chOff x="5512314" y="3930738"/>
              <a:chExt cx="1327188" cy="862844"/>
            </a:xfrm>
            <a:solidFill>
              <a:srgbClr val="B9B9B9"/>
            </a:solidFill>
            <a:scene3d>
              <a:camera prst="orthographicFront">
                <a:rot lat="0" lon="0" rev="0"/>
              </a:camera>
              <a:lightRig rig="contrasting" dir="t">
                <a:rot lat="0" lon="0" rev="1200000"/>
              </a:lightRig>
            </a:scene3d>
          </p:grpSpPr>
          <p:sp>
            <p:nvSpPr>
              <p:cNvPr id="29" name="Rectangle: Rounded Corners 28">
                <a:extLst>
                  <a:ext uri="{FF2B5EF4-FFF2-40B4-BE49-F238E27FC236}">
                    <a16:creationId xmlns:a16="http://schemas.microsoft.com/office/drawing/2014/main" id="{C0C2A908-B3BE-BDE8-713F-A498562D9155}"/>
                  </a:ext>
                </a:extLst>
              </p:cNvPr>
              <p:cNvSpPr/>
              <p:nvPr/>
            </p:nvSpPr>
            <p:spPr>
              <a:xfrm>
                <a:off x="5512314" y="3930738"/>
                <a:ext cx="1327188"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0" name="Rectangle: Rounded Corners 10">
                <a:extLst>
                  <a:ext uri="{FF2B5EF4-FFF2-40B4-BE49-F238E27FC236}">
                    <a16:creationId xmlns:a16="http://schemas.microsoft.com/office/drawing/2014/main" id="{C8454B19-57FB-2D01-F345-C5EC0A2F04BE}"/>
                  </a:ext>
                </a:extLst>
              </p:cNvPr>
              <p:cNvSpPr txBox="1"/>
              <p:nvPr/>
            </p:nvSpPr>
            <p:spPr>
              <a:xfrm>
                <a:off x="5537586" y="3956010"/>
                <a:ext cx="107578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Info Plan</a:t>
                </a:r>
              </a:p>
            </p:txBody>
          </p:sp>
        </p:grpSp>
        <p:grpSp>
          <p:nvGrpSpPr>
            <p:cNvPr id="14" name="Group 13">
              <a:extLst>
                <a:ext uri="{FF2B5EF4-FFF2-40B4-BE49-F238E27FC236}">
                  <a16:creationId xmlns:a16="http://schemas.microsoft.com/office/drawing/2014/main" id="{28DE6BE3-D097-38BE-5A68-C376E6A4FE31}"/>
                </a:ext>
              </a:extLst>
            </p:cNvPr>
            <p:cNvGrpSpPr/>
            <p:nvPr/>
          </p:nvGrpSpPr>
          <p:grpSpPr>
            <a:xfrm>
              <a:off x="9167640" y="2924824"/>
              <a:ext cx="1269321" cy="862844"/>
              <a:chOff x="7288167" y="3930738"/>
              <a:chExt cx="1269321" cy="862844"/>
            </a:xfrm>
            <a:solidFill>
              <a:srgbClr val="B9B9B9"/>
            </a:solidFill>
            <a:scene3d>
              <a:camera prst="orthographicFront">
                <a:rot lat="0" lon="0" rev="0"/>
              </a:camera>
              <a:lightRig rig="contrasting" dir="t">
                <a:rot lat="0" lon="0" rev="1200000"/>
              </a:lightRig>
            </a:scene3d>
          </p:grpSpPr>
          <p:sp>
            <p:nvSpPr>
              <p:cNvPr id="27" name="Rectangle: Rounded Corners 26">
                <a:extLst>
                  <a:ext uri="{FF2B5EF4-FFF2-40B4-BE49-F238E27FC236}">
                    <a16:creationId xmlns:a16="http://schemas.microsoft.com/office/drawing/2014/main" id="{2CF7CF01-1FF7-644C-D945-E0E27263680D}"/>
                  </a:ext>
                </a:extLst>
              </p:cNvPr>
              <p:cNvSpPr/>
              <p:nvPr/>
            </p:nvSpPr>
            <p:spPr>
              <a:xfrm flipH="1">
                <a:off x="7288167" y="3930738"/>
                <a:ext cx="1269321"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8" name="Rectangle: Rounded Corners 12">
                <a:extLst>
                  <a:ext uri="{FF2B5EF4-FFF2-40B4-BE49-F238E27FC236}">
                    <a16:creationId xmlns:a16="http://schemas.microsoft.com/office/drawing/2014/main" id="{9A25E5B8-84DF-9DFA-A6BF-7E08A7EE3427}"/>
                  </a:ext>
                </a:extLst>
              </p:cNvPr>
              <p:cNvSpPr txBox="1"/>
              <p:nvPr/>
            </p:nvSpPr>
            <p:spPr>
              <a:xfrm>
                <a:off x="7313439" y="3956010"/>
                <a:ext cx="1026678"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p:txBody>
          </p:sp>
        </p:grpSp>
        <p:grpSp>
          <p:nvGrpSpPr>
            <p:cNvPr id="15" name="Group 14">
              <a:extLst>
                <a:ext uri="{FF2B5EF4-FFF2-40B4-BE49-F238E27FC236}">
                  <a16:creationId xmlns:a16="http://schemas.microsoft.com/office/drawing/2014/main" id="{EB9D5F02-E405-BB0D-13B4-9C4E3169B5E6}"/>
                </a:ext>
              </a:extLst>
            </p:cNvPr>
            <p:cNvGrpSpPr/>
            <p:nvPr/>
          </p:nvGrpSpPr>
          <p:grpSpPr>
            <a:xfrm>
              <a:off x="3366240" y="3112126"/>
              <a:ext cx="560849" cy="560849"/>
              <a:chOff x="1526430" y="4130644"/>
              <a:chExt cx="560849" cy="560849"/>
            </a:xfrm>
            <a:scene3d>
              <a:camera prst="orthographicFront">
                <a:rot lat="0" lon="0" rev="0"/>
              </a:camera>
              <a:lightRig rig="contrasting" dir="t">
                <a:rot lat="0" lon="0" rev="1200000"/>
              </a:lightRig>
            </a:scene3d>
          </p:grpSpPr>
          <p:sp>
            <p:nvSpPr>
              <p:cNvPr id="25" name="Arrow: Down 24">
                <a:extLst>
                  <a:ext uri="{FF2B5EF4-FFF2-40B4-BE49-F238E27FC236}">
                    <a16:creationId xmlns:a16="http://schemas.microsoft.com/office/drawing/2014/main" id="{27F76686-773E-6C94-89A1-AC739C0BB505}"/>
                  </a:ext>
                </a:extLst>
              </p:cNvPr>
              <p:cNvSpPr/>
              <p:nvPr/>
            </p:nvSpPr>
            <p:spPr>
              <a:xfrm rot="16200000">
                <a:off x="1526430" y="4130644"/>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6" name="Arrow: Down 14">
                <a:extLst>
                  <a:ext uri="{FF2B5EF4-FFF2-40B4-BE49-F238E27FC236}">
                    <a16:creationId xmlns:a16="http://schemas.microsoft.com/office/drawing/2014/main" id="{8087FB84-E131-B4AE-607E-B124BD223393}"/>
                  </a:ext>
                </a:extLst>
              </p:cNvPr>
              <p:cNvSpPr txBox="1"/>
              <p:nvPr/>
            </p:nvSpPr>
            <p:spPr>
              <a:xfrm rot="16200000">
                <a:off x="1583216" y="4200049"/>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6" name="Group 15">
              <a:extLst>
                <a:ext uri="{FF2B5EF4-FFF2-40B4-BE49-F238E27FC236}">
                  <a16:creationId xmlns:a16="http://schemas.microsoft.com/office/drawing/2014/main" id="{535E923C-9E3F-320A-A204-FCE66A85AF4C}"/>
                </a:ext>
              </a:extLst>
            </p:cNvPr>
            <p:cNvGrpSpPr/>
            <p:nvPr/>
          </p:nvGrpSpPr>
          <p:grpSpPr>
            <a:xfrm>
              <a:off x="6875441" y="3106674"/>
              <a:ext cx="560849" cy="560849"/>
              <a:chOff x="4995968" y="4112588"/>
              <a:chExt cx="560849" cy="560849"/>
            </a:xfrm>
            <a:scene3d>
              <a:camera prst="orthographicFront">
                <a:rot lat="0" lon="0" rev="0"/>
              </a:camera>
              <a:lightRig rig="contrasting" dir="t">
                <a:rot lat="0" lon="0" rev="1200000"/>
              </a:lightRig>
            </a:scene3d>
          </p:grpSpPr>
          <p:sp>
            <p:nvSpPr>
              <p:cNvPr id="23" name="Arrow: Down 22">
                <a:extLst>
                  <a:ext uri="{FF2B5EF4-FFF2-40B4-BE49-F238E27FC236}">
                    <a16:creationId xmlns:a16="http://schemas.microsoft.com/office/drawing/2014/main" id="{9FBCED23-394A-BE38-EB8B-40D8A1057CB5}"/>
                  </a:ext>
                </a:extLst>
              </p:cNvPr>
              <p:cNvSpPr/>
              <p:nvPr/>
            </p:nvSpPr>
            <p:spPr>
              <a:xfrm rot="16200000">
                <a:off x="4995968" y="4112588"/>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Arrow: Down 16">
                <a:extLst>
                  <a:ext uri="{FF2B5EF4-FFF2-40B4-BE49-F238E27FC236}">
                    <a16:creationId xmlns:a16="http://schemas.microsoft.com/office/drawing/2014/main" id="{454D6C28-5E44-BE2E-F8F5-FD1B521BC6C4}"/>
                  </a:ext>
                </a:extLst>
              </p:cNvPr>
              <p:cNvSpPr txBox="1"/>
              <p:nvPr/>
            </p:nvSpPr>
            <p:spPr>
              <a:xfrm rot="16200000">
                <a:off x="5052754" y="4181993"/>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7" name="Group 16">
              <a:extLst>
                <a:ext uri="{FF2B5EF4-FFF2-40B4-BE49-F238E27FC236}">
                  <a16:creationId xmlns:a16="http://schemas.microsoft.com/office/drawing/2014/main" id="{13CE47F2-F51C-E716-9A77-62FACFC65661}"/>
                </a:ext>
              </a:extLst>
            </p:cNvPr>
            <p:cNvGrpSpPr/>
            <p:nvPr/>
          </p:nvGrpSpPr>
          <p:grpSpPr>
            <a:xfrm>
              <a:off x="5120092" y="3124731"/>
              <a:ext cx="560849" cy="560849"/>
              <a:chOff x="3240619" y="4130645"/>
              <a:chExt cx="560849" cy="560849"/>
            </a:xfrm>
            <a:scene3d>
              <a:camera prst="orthographicFront">
                <a:rot lat="0" lon="0" rev="0"/>
              </a:camera>
              <a:lightRig rig="contrasting" dir="t">
                <a:rot lat="0" lon="0" rev="1200000"/>
              </a:lightRig>
            </a:scene3d>
          </p:grpSpPr>
          <p:sp>
            <p:nvSpPr>
              <p:cNvPr id="21" name="Arrow: Down 20">
                <a:extLst>
                  <a:ext uri="{FF2B5EF4-FFF2-40B4-BE49-F238E27FC236}">
                    <a16:creationId xmlns:a16="http://schemas.microsoft.com/office/drawing/2014/main" id="{0A535587-F78E-58C4-6C1D-15351934DA4A}"/>
                  </a:ext>
                </a:extLst>
              </p:cNvPr>
              <p:cNvSpPr/>
              <p:nvPr/>
            </p:nvSpPr>
            <p:spPr>
              <a:xfrm rot="16200000">
                <a:off x="3240619" y="4130645"/>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Arrow: Down 18">
                <a:extLst>
                  <a:ext uri="{FF2B5EF4-FFF2-40B4-BE49-F238E27FC236}">
                    <a16:creationId xmlns:a16="http://schemas.microsoft.com/office/drawing/2014/main" id="{826B0CEE-7722-EF2D-34C0-DD6273916F37}"/>
                  </a:ext>
                </a:extLst>
              </p:cNvPr>
              <p:cNvSpPr txBox="1"/>
              <p:nvPr/>
            </p:nvSpPr>
            <p:spPr>
              <a:xfrm rot="16200000">
                <a:off x="3297405" y="4200050"/>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8" name="Group 17">
              <a:extLst>
                <a:ext uri="{FF2B5EF4-FFF2-40B4-BE49-F238E27FC236}">
                  <a16:creationId xmlns:a16="http://schemas.microsoft.com/office/drawing/2014/main" id="{18D526FC-ED75-6E64-09CC-97E25FFF5894}"/>
                </a:ext>
              </a:extLst>
            </p:cNvPr>
            <p:cNvGrpSpPr/>
            <p:nvPr/>
          </p:nvGrpSpPr>
          <p:grpSpPr>
            <a:xfrm>
              <a:off x="8675160" y="3106678"/>
              <a:ext cx="560849" cy="560849"/>
              <a:chOff x="6795687" y="4112592"/>
              <a:chExt cx="560849" cy="560849"/>
            </a:xfrm>
            <a:scene3d>
              <a:camera prst="orthographicFront">
                <a:rot lat="0" lon="0" rev="0"/>
              </a:camera>
              <a:lightRig rig="contrasting" dir="t">
                <a:rot lat="0" lon="0" rev="1200000"/>
              </a:lightRig>
            </a:scene3d>
          </p:grpSpPr>
          <p:sp>
            <p:nvSpPr>
              <p:cNvPr id="19" name="Arrow: Down 18">
                <a:extLst>
                  <a:ext uri="{FF2B5EF4-FFF2-40B4-BE49-F238E27FC236}">
                    <a16:creationId xmlns:a16="http://schemas.microsoft.com/office/drawing/2014/main" id="{C6F93B07-DDDA-1728-C7D0-07A019F983ED}"/>
                  </a:ext>
                </a:extLst>
              </p:cNvPr>
              <p:cNvSpPr/>
              <p:nvPr/>
            </p:nvSpPr>
            <p:spPr>
              <a:xfrm rot="16200000">
                <a:off x="6795687" y="4112592"/>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Arrow: Down 20">
                <a:extLst>
                  <a:ext uri="{FF2B5EF4-FFF2-40B4-BE49-F238E27FC236}">
                    <a16:creationId xmlns:a16="http://schemas.microsoft.com/office/drawing/2014/main" id="{C4530342-6FD8-5138-951D-5EC4464F200F}"/>
                  </a:ext>
                </a:extLst>
              </p:cNvPr>
              <p:cNvSpPr txBox="1"/>
              <p:nvPr/>
            </p:nvSpPr>
            <p:spPr>
              <a:xfrm rot="16200000">
                <a:off x="6852473" y="4181997"/>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spTree>
    <p:extLst>
      <p:ext uri="{BB962C8B-B14F-4D97-AF65-F5344CB8AC3E}">
        <p14:creationId xmlns:p14="http://schemas.microsoft.com/office/powerpoint/2010/main" val="2463887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 Three - Implement SWZ</a:t>
            </a:r>
          </a:p>
        </p:txBody>
      </p:sp>
      <p:sp>
        <p:nvSpPr>
          <p:cNvPr id="2" name="AutoShape 3">
            <a:extLst>
              <a:ext uri="{FF2B5EF4-FFF2-40B4-BE49-F238E27FC236}">
                <a16:creationId xmlns:a16="http://schemas.microsoft.com/office/drawing/2014/main" id="{9C9F480B-6381-14D2-1650-6D4BDCC1D82F}"/>
              </a:ext>
            </a:extLst>
          </p:cNvPr>
          <p:cNvSpPr>
            <a:spLocks noChangeAspect="1" noChangeArrowheads="1" noTextEdit="1"/>
          </p:cNvSpPr>
          <p:nvPr/>
        </p:nvSpPr>
        <p:spPr bwMode="auto">
          <a:xfrm>
            <a:off x="3529013" y="1803697"/>
            <a:ext cx="5080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Content Placeholder 7">
            <a:extLst>
              <a:ext uri="{FF2B5EF4-FFF2-40B4-BE49-F238E27FC236}">
                <a16:creationId xmlns:a16="http://schemas.microsoft.com/office/drawing/2014/main" id="{4E2E1C7C-642A-ED82-8A08-A966017A7209}"/>
              </a:ext>
            </a:extLst>
          </p:cNvPr>
          <p:cNvSpPr txBox="1">
            <a:spLocks/>
          </p:cNvSpPr>
          <p:nvPr/>
        </p:nvSpPr>
        <p:spPr>
          <a:xfrm>
            <a:off x="7725458" y="1321236"/>
            <a:ext cx="4320916" cy="4387202"/>
          </a:xfrm>
          <a:prstGeom prst="rect">
            <a:avLst/>
          </a:prstGeom>
          <a:solidFill>
            <a:srgbClr val="368D41"/>
          </a:solidFill>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US" sz="2000" dirty="0">
                <a:solidFill>
                  <a:schemeClr val="bg1"/>
                </a:solidFill>
              </a:rPr>
              <a:t>  TOOLS:</a:t>
            </a:r>
          </a:p>
          <a:p>
            <a:pPr lvl="1">
              <a:spcBef>
                <a:spcPts val="0"/>
              </a:spcBef>
              <a:spcAft>
                <a:spcPts val="0"/>
              </a:spcAft>
              <a:buFont typeface="Arial" panose="020B0604020202020204" pitchFamily="34" charset="0"/>
              <a:buChar char="•"/>
            </a:pPr>
            <a:r>
              <a:rPr lang="en-US" sz="2000" b="1" i="1" dirty="0">
                <a:solidFill>
                  <a:schemeClr val="bg1"/>
                </a:solidFill>
              </a:rPr>
              <a:t>SWZ Guidebook </a:t>
            </a:r>
          </a:p>
          <a:p>
            <a:pPr lvl="2">
              <a:spcBef>
                <a:spcPts val="0"/>
              </a:spcBef>
              <a:spcAft>
                <a:spcPts val="0"/>
              </a:spcAft>
              <a:buFont typeface="Arial" panose="020B0604020202020204" pitchFamily="34" charset="0"/>
              <a:buChar char="•"/>
            </a:pPr>
            <a:r>
              <a:rPr lang="en-US" sz="2000" b="1" i="1" dirty="0">
                <a:solidFill>
                  <a:schemeClr val="bg1"/>
                </a:solidFill>
              </a:rPr>
              <a:t>Chapter 3 </a:t>
            </a:r>
            <a:r>
              <a:rPr lang="en-US" sz="2000" dirty="0">
                <a:solidFill>
                  <a:schemeClr val="bg1"/>
                </a:solidFill>
              </a:rPr>
              <a:t>Identification and Selection of SWZ Strategies</a:t>
            </a:r>
          </a:p>
          <a:p>
            <a:pPr lvl="1">
              <a:spcBef>
                <a:spcPts val="0"/>
              </a:spcBef>
              <a:spcAft>
                <a:spcPts val="0"/>
              </a:spcAft>
              <a:buFont typeface="Arial" panose="020B0604020202020204" pitchFamily="34" charset="0"/>
              <a:buChar char="•"/>
            </a:pPr>
            <a:r>
              <a:rPr lang="en-US" sz="2000" b="1" i="1" dirty="0">
                <a:solidFill>
                  <a:schemeClr val="bg1"/>
                </a:solidFill>
              </a:rPr>
              <a:t>Guidebook Chapter 4</a:t>
            </a:r>
            <a:r>
              <a:rPr lang="en-US" sz="2000" dirty="0">
                <a:solidFill>
                  <a:schemeClr val="bg1"/>
                </a:solidFill>
              </a:rPr>
              <a:t>: </a:t>
            </a:r>
          </a:p>
          <a:p>
            <a:pPr lvl="2">
              <a:spcBef>
                <a:spcPts val="0"/>
              </a:spcBef>
              <a:spcAft>
                <a:spcPts val="0"/>
              </a:spcAft>
              <a:buFont typeface="Arial" panose="020B0604020202020204" pitchFamily="34" charset="0"/>
              <a:buChar char="•"/>
            </a:pPr>
            <a:r>
              <a:rPr lang="en-US" sz="2000" dirty="0">
                <a:solidFill>
                  <a:schemeClr val="bg1"/>
                </a:solidFill>
              </a:rPr>
              <a:t>SWZ Systems Engineering Analysis</a:t>
            </a:r>
          </a:p>
          <a:p>
            <a:pPr lvl="2">
              <a:spcBef>
                <a:spcPts val="0"/>
              </a:spcBef>
              <a:spcAft>
                <a:spcPts val="0"/>
              </a:spcAft>
              <a:buFont typeface="Arial" panose="020B0604020202020204" pitchFamily="34" charset="0"/>
              <a:buChar char="•"/>
            </a:pPr>
            <a:r>
              <a:rPr lang="en-US" sz="2000" dirty="0">
                <a:solidFill>
                  <a:schemeClr val="bg1"/>
                </a:solidFill>
              </a:rPr>
              <a:t>Concept of Operations</a:t>
            </a:r>
          </a:p>
          <a:p>
            <a:pPr lvl="2">
              <a:spcBef>
                <a:spcPts val="0"/>
              </a:spcBef>
              <a:spcAft>
                <a:spcPts val="0"/>
              </a:spcAft>
              <a:buFont typeface="Arial" panose="020B0604020202020204" pitchFamily="34" charset="0"/>
              <a:buChar char="•"/>
            </a:pPr>
            <a:r>
              <a:rPr lang="en-US" sz="2000" dirty="0">
                <a:solidFill>
                  <a:schemeClr val="bg1"/>
                </a:solidFill>
              </a:rPr>
              <a:t>Management and Operations Plan</a:t>
            </a:r>
          </a:p>
          <a:p>
            <a:pPr lvl="1">
              <a:spcBef>
                <a:spcPts val="0"/>
              </a:spcBef>
              <a:spcAft>
                <a:spcPts val="0"/>
              </a:spcAft>
              <a:buFont typeface="Arial" panose="020B0604020202020204" pitchFamily="34" charset="0"/>
              <a:buChar char="•"/>
            </a:pPr>
            <a:r>
              <a:rPr lang="en-US" sz="2000" b="1" i="1" dirty="0">
                <a:solidFill>
                  <a:schemeClr val="bg1"/>
                </a:solidFill>
              </a:rPr>
              <a:t>TTCP</a:t>
            </a:r>
          </a:p>
          <a:p>
            <a:pPr lvl="1">
              <a:spcBef>
                <a:spcPts val="0"/>
              </a:spcBef>
              <a:spcAft>
                <a:spcPts val="0"/>
              </a:spcAft>
              <a:buFont typeface="Arial" panose="020B0604020202020204" pitchFamily="34" charset="0"/>
              <a:buChar char="•"/>
            </a:pPr>
            <a:r>
              <a:rPr lang="en-US" sz="2000" b="1" i="1" dirty="0">
                <a:solidFill>
                  <a:schemeClr val="bg1"/>
                </a:solidFill>
              </a:rPr>
              <a:t>Specifications</a:t>
            </a:r>
          </a:p>
          <a:p>
            <a:pPr lvl="2">
              <a:spcBef>
                <a:spcPts val="0"/>
              </a:spcBef>
              <a:spcAft>
                <a:spcPts val="0"/>
              </a:spcAft>
              <a:buFont typeface="Arial" panose="020B0604020202020204" pitchFamily="34" charset="0"/>
              <a:buChar char="•"/>
            </a:pPr>
            <a:r>
              <a:rPr lang="en-US" sz="2000" b="1" i="1" dirty="0">
                <a:solidFill>
                  <a:schemeClr val="bg1"/>
                </a:solidFill>
              </a:rPr>
              <a:t>MSP, TSP</a:t>
            </a:r>
          </a:p>
          <a:p>
            <a:pPr lvl="2">
              <a:spcBef>
                <a:spcPts val="0"/>
              </a:spcBef>
              <a:spcAft>
                <a:spcPts val="0"/>
              </a:spcAft>
              <a:buFont typeface="Arial" panose="020B0604020202020204" pitchFamily="34" charset="0"/>
              <a:buChar char="•"/>
            </a:pPr>
            <a:r>
              <a:rPr lang="en-US" sz="2000" b="1" i="1" dirty="0">
                <a:solidFill>
                  <a:schemeClr val="bg1"/>
                </a:solidFill>
              </a:rPr>
              <a:t>DevSpecs Dev102SWZ, Dev990SWZ</a:t>
            </a:r>
          </a:p>
        </p:txBody>
      </p:sp>
      <p:graphicFrame>
        <p:nvGraphicFramePr>
          <p:cNvPr id="8" name="Diagram 7">
            <a:extLst>
              <a:ext uri="{FF2B5EF4-FFF2-40B4-BE49-F238E27FC236}">
                <a16:creationId xmlns:a16="http://schemas.microsoft.com/office/drawing/2014/main" id="{4CD7869A-C9D1-0B5D-6532-CEB15D9759F9}"/>
              </a:ext>
            </a:extLst>
          </p:cNvPr>
          <p:cNvGraphicFramePr/>
          <p:nvPr>
            <p:extLst>
              <p:ext uri="{D42A27DB-BD31-4B8C-83A1-F6EECF244321}">
                <p14:modId xmlns:p14="http://schemas.microsoft.com/office/powerpoint/2010/main" val="4279626570"/>
              </p:ext>
            </p:extLst>
          </p:nvPr>
        </p:nvGraphicFramePr>
        <p:xfrm>
          <a:off x="113232" y="1351607"/>
          <a:ext cx="7337363" cy="4356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a:extLst>
              <a:ext uri="{FF2B5EF4-FFF2-40B4-BE49-F238E27FC236}">
                <a16:creationId xmlns:a16="http://schemas.microsoft.com/office/drawing/2014/main" id="{89E06789-E536-266E-02A9-3560A008A274}"/>
              </a:ext>
            </a:extLst>
          </p:cNvPr>
          <p:cNvGrpSpPr/>
          <p:nvPr/>
        </p:nvGrpSpPr>
        <p:grpSpPr>
          <a:xfrm>
            <a:off x="274863" y="5798771"/>
            <a:ext cx="8612901" cy="862844"/>
            <a:chOff x="1824060" y="4049278"/>
            <a:chExt cx="8612901" cy="862844"/>
          </a:xfrm>
        </p:grpSpPr>
        <p:grpSp>
          <p:nvGrpSpPr>
            <p:cNvPr id="11" name="Group 10">
              <a:extLst>
                <a:ext uri="{FF2B5EF4-FFF2-40B4-BE49-F238E27FC236}">
                  <a16:creationId xmlns:a16="http://schemas.microsoft.com/office/drawing/2014/main" id="{156D94DD-5668-D3AF-850F-9063B8099CAC}"/>
                </a:ext>
              </a:extLst>
            </p:cNvPr>
            <p:cNvGrpSpPr/>
            <p:nvPr/>
          </p:nvGrpSpPr>
          <p:grpSpPr>
            <a:xfrm>
              <a:off x="1824060" y="4049278"/>
              <a:ext cx="1581842" cy="862844"/>
              <a:chOff x="0" y="3930738"/>
              <a:chExt cx="1581842" cy="862844"/>
            </a:xfrm>
            <a:solidFill>
              <a:srgbClr val="B9B9B9"/>
            </a:solidFill>
            <a:scene3d>
              <a:camera prst="orthographicFront">
                <a:rot lat="0" lon="0" rev="0"/>
              </a:camera>
              <a:lightRig rig="contrasting" dir="t">
                <a:rot lat="0" lon="0" rev="1200000"/>
              </a:lightRig>
            </a:scene3d>
          </p:grpSpPr>
          <p:sp>
            <p:nvSpPr>
              <p:cNvPr id="36" name="Rectangle: Rounded Corners 35">
                <a:extLst>
                  <a:ext uri="{FF2B5EF4-FFF2-40B4-BE49-F238E27FC236}">
                    <a16:creationId xmlns:a16="http://schemas.microsoft.com/office/drawing/2014/main" id="{3BE2B634-4D56-76D0-187B-4141614F94AB}"/>
                  </a:ext>
                </a:extLst>
              </p:cNvPr>
              <p:cNvSpPr/>
              <p:nvPr/>
            </p:nvSpPr>
            <p:spPr>
              <a:xfrm>
                <a:off x="0" y="3930738"/>
                <a:ext cx="158184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7" name="Rectangle: Rounded Corners 4">
                <a:extLst>
                  <a:ext uri="{FF2B5EF4-FFF2-40B4-BE49-F238E27FC236}">
                    <a16:creationId xmlns:a16="http://schemas.microsoft.com/office/drawing/2014/main" id="{DB6C2B33-0E19-BB8B-370F-0B225A8AEC8A}"/>
                  </a:ext>
                </a:extLst>
              </p:cNvPr>
              <p:cNvSpPr txBox="1"/>
              <p:nvPr/>
            </p:nvSpPr>
            <p:spPr>
              <a:xfrm>
                <a:off x="25272" y="3956010"/>
                <a:ext cx="1319071"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Assessment, Selection</a:t>
                </a:r>
              </a:p>
            </p:txBody>
          </p:sp>
        </p:grpSp>
        <p:grpSp>
          <p:nvGrpSpPr>
            <p:cNvPr id="12" name="Group 11">
              <a:extLst>
                <a:ext uri="{FF2B5EF4-FFF2-40B4-BE49-F238E27FC236}">
                  <a16:creationId xmlns:a16="http://schemas.microsoft.com/office/drawing/2014/main" id="{89B2E81F-5B8E-34F8-4A4E-D6D30E4A579D}"/>
                </a:ext>
              </a:extLst>
            </p:cNvPr>
            <p:cNvGrpSpPr/>
            <p:nvPr/>
          </p:nvGrpSpPr>
          <p:grpSpPr>
            <a:xfrm>
              <a:off x="3873915" y="4049278"/>
              <a:ext cx="1299462" cy="862844"/>
              <a:chOff x="1994442" y="3930738"/>
              <a:chExt cx="1299462" cy="862844"/>
            </a:xfrm>
            <a:solidFill>
              <a:srgbClr val="B9B9B9"/>
            </a:solidFill>
            <a:scene3d>
              <a:camera prst="orthographicFront">
                <a:rot lat="0" lon="0" rev="0"/>
              </a:camera>
              <a:lightRig rig="contrasting" dir="t">
                <a:rot lat="0" lon="0" rev="1200000"/>
              </a:lightRig>
            </a:scene3d>
          </p:grpSpPr>
          <p:sp>
            <p:nvSpPr>
              <p:cNvPr id="34" name="Rectangle: Rounded Corners 33">
                <a:extLst>
                  <a:ext uri="{FF2B5EF4-FFF2-40B4-BE49-F238E27FC236}">
                    <a16:creationId xmlns:a16="http://schemas.microsoft.com/office/drawing/2014/main" id="{7A4DE4CA-3288-7EC7-F8AA-65AD175F2759}"/>
                  </a:ext>
                </a:extLst>
              </p:cNvPr>
              <p:cNvSpPr/>
              <p:nvPr/>
            </p:nvSpPr>
            <p:spPr>
              <a:xfrm>
                <a:off x="1994442" y="3930738"/>
                <a:ext cx="129946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5" name="Rectangle: Rounded Corners 6">
                <a:extLst>
                  <a:ext uri="{FF2B5EF4-FFF2-40B4-BE49-F238E27FC236}">
                    <a16:creationId xmlns:a16="http://schemas.microsoft.com/office/drawing/2014/main" id="{722278DB-6BE0-F167-FEED-2E519A05431E}"/>
                  </a:ext>
                </a:extLst>
              </p:cNvPr>
              <p:cNvSpPr txBox="1"/>
              <p:nvPr/>
            </p:nvSpPr>
            <p:spPr>
              <a:xfrm>
                <a:off x="2019714" y="3956010"/>
                <a:ext cx="105225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 Engr &amp; Design</a:t>
                </a:r>
              </a:p>
            </p:txBody>
          </p:sp>
        </p:grpSp>
        <p:grpSp>
          <p:nvGrpSpPr>
            <p:cNvPr id="13" name="Group 12">
              <a:extLst>
                <a:ext uri="{FF2B5EF4-FFF2-40B4-BE49-F238E27FC236}">
                  <a16:creationId xmlns:a16="http://schemas.microsoft.com/office/drawing/2014/main" id="{52567AC8-F7A9-81FD-739A-BFA9A736CCF8}"/>
                </a:ext>
              </a:extLst>
            </p:cNvPr>
            <p:cNvGrpSpPr/>
            <p:nvPr/>
          </p:nvGrpSpPr>
          <p:grpSpPr>
            <a:xfrm>
              <a:off x="5628004" y="4049278"/>
              <a:ext cx="1337210" cy="862844"/>
              <a:chOff x="3748531" y="3930738"/>
              <a:chExt cx="1337210" cy="862844"/>
            </a:xfrm>
            <a:scene3d>
              <a:camera prst="orthographicFront">
                <a:rot lat="0" lon="0" rev="0"/>
              </a:camera>
              <a:lightRig rig="contrasting" dir="t">
                <a:rot lat="0" lon="0" rev="1200000"/>
              </a:lightRig>
            </a:scene3d>
          </p:grpSpPr>
          <p:sp>
            <p:nvSpPr>
              <p:cNvPr id="32" name="Rectangle: Rounded Corners 31">
                <a:extLst>
                  <a:ext uri="{FF2B5EF4-FFF2-40B4-BE49-F238E27FC236}">
                    <a16:creationId xmlns:a16="http://schemas.microsoft.com/office/drawing/2014/main" id="{345FFF9C-6026-3261-6C54-66C7D843CBB2}"/>
                  </a:ext>
                </a:extLst>
              </p:cNvPr>
              <p:cNvSpPr/>
              <p:nvPr/>
            </p:nvSpPr>
            <p:spPr>
              <a:xfrm>
                <a:off x="3748531" y="3930738"/>
                <a:ext cx="1337210"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3" name="Rectangle: Rounded Corners 8">
                <a:extLst>
                  <a:ext uri="{FF2B5EF4-FFF2-40B4-BE49-F238E27FC236}">
                    <a16:creationId xmlns:a16="http://schemas.microsoft.com/office/drawing/2014/main" id="{06A4DFE3-2A43-6AA8-A6E3-6B5FBE422577}"/>
                  </a:ext>
                </a:extLst>
              </p:cNvPr>
              <p:cNvSpPr txBox="1"/>
              <p:nvPr/>
            </p:nvSpPr>
            <p:spPr>
              <a:xfrm>
                <a:off x="3773803" y="3956010"/>
                <a:ext cx="1084292"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p:txBody>
          </p:sp>
        </p:grpSp>
        <p:grpSp>
          <p:nvGrpSpPr>
            <p:cNvPr id="14" name="Group 13">
              <a:extLst>
                <a:ext uri="{FF2B5EF4-FFF2-40B4-BE49-F238E27FC236}">
                  <a16:creationId xmlns:a16="http://schemas.microsoft.com/office/drawing/2014/main" id="{EDDEF62E-8211-E4D8-A583-B225F51F6194}"/>
                </a:ext>
              </a:extLst>
            </p:cNvPr>
            <p:cNvGrpSpPr/>
            <p:nvPr/>
          </p:nvGrpSpPr>
          <p:grpSpPr>
            <a:xfrm>
              <a:off x="7391787" y="4049278"/>
              <a:ext cx="1327188" cy="862844"/>
              <a:chOff x="5512314" y="3930738"/>
              <a:chExt cx="1327188" cy="862844"/>
            </a:xfrm>
            <a:solidFill>
              <a:srgbClr val="B9B9B9"/>
            </a:solidFill>
            <a:scene3d>
              <a:camera prst="orthographicFront">
                <a:rot lat="0" lon="0" rev="0"/>
              </a:camera>
              <a:lightRig rig="contrasting" dir="t">
                <a:rot lat="0" lon="0" rev="1200000"/>
              </a:lightRig>
            </a:scene3d>
          </p:grpSpPr>
          <p:sp>
            <p:nvSpPr>
              <p:cNvPr id="30" name="Rectangle: Rounded Corners 29">
                <a:extLst>
                  <a:ext uri="{FF2B5EF4-FFF2-40B4-BE49-F238E27FC236}">
                    <a16:creationId xmlns:a16="http://schemas.microsoft.com/office/drawing/2014/main" id="{1A0704E3-B744-3E1D-6761-52DB0DFAE168}"/>
                  </a:ext>
                </a:extLst>
              </p:cNvPr>
              <p:cNvSpPr/>
              <p:nvPr/>
            </p:nvSpPr>
            <p:spPr>
              <a:xfrm>
                <a:off x="5512314" y="3930738"/>
                <a:ext cx="1327188"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1" name="Rectangle: Rounded Corners 10">
                <a:extLst>
                  <a:ext uri="{FF2B5EF4-FFF2-40B4-BE49-F238E27FC236}">
                    <a16:creationId xmlns:a16="http://schemas.microsoft.com/office/drawing/2014/main" id="{2465B7A4-D419-99B4-2091-93AED17EBBF0}"/>
                  </a:ext>
                </a:extLst>
              </p:cNvPr>
              <p:cNvSpPr txBox="1"/>
              <p:nvPr/>
            </p:nvSpPr>
            <p:spPr>
              <a:xfrm>
                <a:off x="5537586" y="3956010"/>
                <a:ext cx="107578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Info Plan</a:t>
                </a:r>
              </a:p>
            </p:txBody>
          </p:sp>
        </p:grpSp>
        <p:grpSp>
          <p:nvGrpSpPr>
            <p:cNvPr id="15" name="Group 14">
              <a:extLst>
                <a:ext uri="{FF2B5EF4-FFF2-40B4-BE49-F238E27FC236}">
                  <a16:creationId xmlns:a16="http://schemas.microsoft.com/office/drawing/2014/main" id="{37DA2A6C-80C3-8C2A-EF11-95D1A29D3DD3}"/>
                </a:ext>
              </a:extLst>
            </p:cNvPr>
            <p:cNvGrpSpPr/>
            <p:nvPr/>
          </p:nvGrpSpPr>
          <p:grpSpPr>
            <a:xfrm>
              <a:off x="9167640" y="4049278"/>
              <a:ext cx="1269321" cy="862844"/>
              <a:chOff x="7288167" y="3930738"/>
              <a:chExt cx="1269321" cy="862844"/>
            </a:xfrm>
            <a:solidFill>
              <a:srgbClr val="B9B9B9"/>
            </a:solidFill>
            <a:scene3d>
              <a:camera prst="orthographicFront">
                <a:rot lat="0" lon="0" rev="0"/>
              </a:camera>
              <a:lightRig rig="contrasting" dir="t">
                <a:rot lat="0" lon="0" rev="1200000"/>
              </a:lightRig>
            </a:scene3d>
          </p:grpSpPr>
          <p:sp>
            <p:nvSpPr>
              <p:cNvPr id="28" name="Rectangle: Rounded Corners 27">
                <a:extLst>
                  <a:ext uri="{FF2B5EF4-FFF2-40B4-BE49-F238E27FC236}">
                    <a16:creationId xmlns:a16="http://schemas.microsoft.com/office/drawing/2014/main" id="{6253C714-C814-0CFF-7586-EDB2959E3FCF}"/>
                  </a:ext>
                </a:extLst>
              </p:cNvPr>
              <p:cNvSpPr/>
              <p:nvPr/>
            </p:nvSpPr>
            <p:spPr>
              <a:xfrm flipH="1">
                <a:off x="7288167" y="3930738"/>
                <a:ext cx="1269321"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9" name="Rectangle: Rounded Corners 12">
                <a:extLst>
                  <a:ext uri="{FF2B5EF4-FFF2-40B4-BE49-F238E27FC236}">
                    <a16:creationId xmlns:a16="http://schemas.microsoft.com/office/drawing/2014/main" id="{6FF953A0-A2CC-66BF-D7F1-C30CEB935014}"/>
                  </a:ext>
                </a:extLst>
              </p:cNvPr>
              <p:cNvSpPr txBox="1"/>
              <p:nvPr/>
            </p:nvSpPr>
            <p:spPr>
              <a:xfrm>
                <a:off x="7313439" y="3956010"/>
                <a:ext cx="1026678"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p:txBody>
          </p:sp>
        </p:grpSp>
        <p:grpSp>
          <p:nvGrpSpPr>
            <p:cNvPr id="16" name="Group 15">
              <a:extLst>
                <a:ext uri="{FF2B5EF4-FFF2-40B4-BE49-F238E27FC236}">
                  <a16:creationId xmlns:a16="http://schemas.microsoft.com/office/drawing/2014/main" id="{C9AFEB10-2BC3-B891-04CF-DB9728D801B5}"/>
                </a:ext>
              </a:extLst>
            </p:cNvPr>
            <p:cNvGrpSpPr/>
            <p:nvPr/>
          </p:nvGrpSpPr>
          <p:grpSpPr>
            <a:xfrm>
              <a:off x="3366240" y="4236580"/>
              <a:ext cx="560849" cy="560849"/>
              <a:chOff x="1526430" y="4130644"/>
              <a:chExt cx="560849" cy="560849"/>
            </a:xfrm>
            <a:scene3d>
              <a:camera prst="orthographicFront">
                <a:rot lat="0" lon="0" rev="0"/>
              </a:camera>
              <a:lightRig rig="contrasting" dir="t">
                <a:rot lat="0" lon="0" rev="1200000"/>
              </a:lightRig>
            </a:scene3d>
          </p:grpSpPr>
          <p:sp>
            <p:nvSpPr>
              <p:cNvPr id="26" name="Arrow: Down 25">
                <a:extLst>
                  <a:ext uri="{FF2B5EF4-FFF2-40B4-BE49-F238E27FC236}">
                    <a16:creationId xmlns:a16="http://schemas.microsoft.com/office/drawing/2014/main" id="{E7607BF8-13D6-43AA-C6E1-51EE8EB2EABF}"/>
                  </a:ext>
                </a:extLst>
              </p:cNvPr>
              <p:cNvSpPr/>
              <p:nvPr/>
            </p:nvSpPr>
            <p:spPr>
              <a:xfrm rot="16200000">
                <a:off x="1526430" y="4130644"/>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Arrow: Down 14">
                <a:extLst>
                  <a:ext uri="{FF2B5EF4-FFF2-40B4-BE49-F238E27FC236}">
                    <a16:creationId xmlns:a16="http://schemas.microsoft.com/office/drawing/2014/main" id="{1801A2B2-7189-81F2-4C1F-DCCF35CC3D14}"/>
                  </a:ext>
                </a:extLst>
              </p:cNvPr>
              <p:cNvSpPr txBox="1"/>
              <p:nvPr/>
            </p:nvSpPr>
            <p:spPr>
              <a:xfrm rot="16200000">
                <a:off x="1583216" y="4200049"/>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7" name="Group 16">
              <a:extLst>
                <a:ext uri="{FF2B5EF4-FFF2-40B4-BE49-F238E27FC236}">
                  <a16:creationId xmlns:a16="http://schemas.microsoft.com/office/drawing/2014/main" id="{9F922277-6BEE-30B2-BDF5-78442C2D5ED0}"/>
                </a:ext>
              </a:extLst>
            </p:cNvPr>
            <p:cNvGrpSpPr/>
            <p:nvPr/>
          </p:nvGrpSpPr>
          <p:grpSpPr>
            <a:xfrm>
              <a:off x="6875441" y="4231128"/>
              <a:ext cx="560849" cy="560849"/>
              <a:chOff x="4995968" y="4112588"/>
              <a:chExt cx="560849" cy="560849"/>
            </a:xfrm>
            <a:scene3d>
              <a:camera prst="orthographicFront">
                <a:rot lat="0" lon="0" rev="0"/>
              </a:camera>
              <a:lightRig rig="contrasting" dir="t">
                <a:rot lat="0" lon="0" rev="1200000"/>
              </a:lightRig>
            </a:scene3d>
          </p:grpSpPr>
          <p:sp>
            <p:nvSpPr>
              <p:cNvPr id="24" name="Arrow: Down 23">
                <a:extLst>
                  <a:ext uri="{FF2B5EF4-FFF2-40B4-BE49-F238E27FC236}">
                    <a16:creationId xmlns:a16="http://schemas.microsoft.com/office/drawing/2014/main" id="{B5584F22-D024-A61A-2059-9D4EF8A28B03}"/>
                  </a:ext>
                </a:extLst>
              </p:cNvPr>
              <p:cNvSpPr/>
              <p:nvPr/>
            </p:nvSpPr>
            <p:spPr>
              <a:xfrm rot="16200000">
                <a:off x="4995968" y="4112588"/>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Arrow: Down 16">
                <a:extLst>
                  <a:ext uri="{FF2B5EF4-FFF2-40B4-BE49-F238E27FC236}">
                    <a16:creationId xmlns:a16="http://schemas.microsoft.com/office/drawing/2014/main" id="{B35F642A-55D1-6AE6-C6D8-800DA5FFB637}"/>
                  </a:ext>
                </a:extLst>
              </p:cNvPr>
              <p:cNvSpPr txBox="1"/>
              <p:nvPr/>
            </p:nvSpPr>
            <p:spPr>
              <a:xfrm rot="16200000">
                <a:off x="5052754" y="4181993"/>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8" name="Group 17">
              <a:extLst>
                <a:ext uri="{FF2B5EF4-FFF2-40B4-BE49-F238E27FC236}">
                  <a16:creationId xmlns:a16="http://schemas.microsoft.com/office/drawing/2014/main" id="{C6B7E743-6F9E-A377-9F84-F9F598F6645E}"/>
                </a:ext>
              </a:extLst>
            </p:cNvPr>
            <p:cNvGrpSpPr/>
            <p:nvPr/>
          </p:nvGrpSpPr>
          <p:grpSpPr>
            <a:xfrm>
              <a:off x="5120092" y="4249185"/>
              <a:ext cx="560849" cy="560849"/>
              <a:chOff x="3240619" y="4130645"/>
              <a:chExt cx="560849" cy="560849"/>
            </a:xfrm>
            <a:scene3d>
              <a:camera prst="orthographicFront">
                <a:rot lat="0" lon="0" rev="0"/>
              </a:camera>
              <a:lightRig rig="contrasting" dir="t">
                <a:rot lat="0" lon="0" rev="1200000"/>
              </a:lightRig>
            </a:scene3d>
          </p:grpSpPr>
          <p:sp>
            <p:nvSpPr>
              <p:cNvPr id="22" name="Arrow: Down 21">
                <a:extLst>
                  <a:ext uri="{FF2B5EF4-FFF2-40B4-BE49-F238E27FC236}">
                    <a16:creationId xmlns:a16="http://schemas.microsoft.com/office/drawing/2014/main" id="{0C904CAB-8336-1441-6428-2ED3F49A0227}"/>
                  </a:ext>
                </a:extLst>
              </p:cNvPr>
              <p:cNvSpPr/>
              <p:nvPr/>
            </p:nvSpPr>
            <p:spPr>
              <a:xfrm rot="16200000">
                <a:off x="3240619" y="4130645"/>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Arrow: Down 18">
                <a:extLst>
                  <a:ext uri="{FF2B5EF4-FFF2-40B4-BE49-F238E27FC236}">
                    <a16:creationId xmlns:a16="http://schemas.microsoft.com/office/drawing/2014/main" id="{C2D5A023-5A0D-2FAC-E5F0-7D13FFD01CD9}"/>
                  </a:ext>
                </a:extLst>
              </p:cNvPr>
              <p:cNvSpPr txBox="1"/>
              <p:nvPr/>
            </p:nvSpPr>
            <p:spPr>
              <a:xfrm rot="16200000">
                <a:off x="3297405" y="4200050"/>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9" name="Group 18">
              <a:extLst>
                <a:ext uri="{FF2B5EF4-FFF2-40B4-BE49-F238E27FC236}">
                  <a16:creationId xmlns:a16="http://schemas.microsoft.com/office/drawing/2014/main" id="{2BD882B2-05A8-7753-208C-F7DAF68D21E8}"/>
                </a:ext>
              </a:extLst>
            </p:cNvPr>
            <p:cNvGrpSpPr/>
            <p:nvPr/>
          </p:nvGrpSpPr>
          <p:grpSpPr>
            <a:xfrm>
              <a:off x="8675160" y="4231132"/>
              <a:ext cx="560849" cy="560849"/>
              <a:chOff x="6795687" y="4112592"/>
              <a:chExt cx="560849" cy="560849"/>
            </a:xfrm>
            <a:scene3d>
              <a:camera prst="orthographicFront">
                <a:rot lat="0" lon="0" rev="0"/>
              </a:camera>
              <a:lightRig rig="contrasting" dir="t">
                <a:rot lat="0" lon="0" rev="1200000"/>
              </a:lightRig>
            </a:scene3d>
          </p:grpSpPr>
          <p:sp>
            <p:nvSpPr>
              <p:cNvPr id="20" name="Arrow: Down 19">
                <a:extLst>
                  <a:ext uri="{FF2B5EF4-FFF2-40B4-BE49-F238E27FC236}">
                    <a16:creationId xmlns:a16="http://schemas.microsoft.com/office/drawing/2014/main" id="{76C4BD2C-64A8-D1C5-DC11-537BC352FED4}"/>
                  </a:ext>
                </a:extLst>
              </p:cNvPr>
              <p:cNvSpPr/>
              <p:nvPr/>
            </p:nvSpPr>
            <p:spPr>
              <a:xfrm rot="16200000">
                <a:off x="6795687" y="4112592"/>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Arrow: Down 20">
                <a:extLst>
                  <a:ext uri="{FF2B5EF4-FFF2-40B4-BE49-F238E27FC236}">
                    <a16:creationId xmlns:a16="http://schemas.microsoft.com/office/drawing/2014/main" id="{530EBD98-D510-44C1-79E0-19642811FB2D}"/>
                  </a:ext>
                </a:extLst>
              </p:cNvPr>
              <p:cNvSpPr txBox="1"/>
              <p:nvPr/>
            </p:nvSpPr>
            <p:spPr>
              <a:xfrm rot="16200000">
                <a:off x="6852473" y="4181997"/>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spTree>
    <p:extLst>
      <p:ext uri="{BB962C8B-B14F-4D97-AF65-F5344CB8AC3E}">
        <p14:creationId xmlns:p14="http://schemas.microsoft.com/office/powerpoint/2010/main" val="17317974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 Four - SWZ Public Information Plan</a:t>
            </a:r>
          </a:p>
        </p:txBody>
      </p:sp>
      <p:sp>
        <p:nvSpPr>
          <p:cNvPr id="2" name="AutoShape 3">
            <a:extLst>
              <a:ext uri="{FF2B5EF4-FFF2-40B4-BE49-F238E27FC236}">
                <a16:creationId xmlns:a16="http://schemas.microsoft.com/office/drawing/2014/main" id="{9A00B421-E4FB-3238-EA3D-5051100F1CEF}"/>
              </a:ext>
            </a:extLst>
          </p:cNvPr>
          <p:cNvSpPr>
            <a:spLocks noChangeAspect="1" noChangeArrowheads="1" noTextEdit="1"/>
          </p:cNvSpPr>
          <p:nvPr/>
        </p:nvSpPr>
        <p:spPr bwMode="auto">
          <a:xfrm>
            <a:off x="3643313" y="1665680"/>
            <a:ext cx="5080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Content Placeholder 7">
            <a:extLst>
              <a:ext uri="{FF2B5EF4-FFF2-40B4-BE49-F238E27FC236}">
                <a16:creationId xmlns:a16="http://schemas.microsoft.com/office/drawing/2014/main" id="{E762C46C-1B25-60CE-5C2F-FB81986E58DF}"/>
              </a:ext>
            </a:extLst>
          </p:cNvPr>
          <p:cNvSpPr txBox="1">
            <a:spLocks/>
          </p:cNvSpPr>
          <p:nvPr/>
        </p:nvSpPr>
        <p:spPr>
          <a:xfrm>
            <a:off x="8307150" y="2547287"/>
            <a:ext cx="3554582" cy="1763425"/>
          </a:xfrm>
          <a:prstGeom prst="rect">
            <a:avLst/>
          </a:prstGeom>
          <a:solidFill>
            <a:srgbClr val="368D41"/>
          </a:solidFill>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US" sz="2000" dirty="0">
                <a:solidFill>
                  <a:schemeClr val="bg1"/>
                </a:solidFill>
              </a:rPr>
              <a:t>  TOOLS:</a:t>
            </a:r>
          </a:p>
          <a:p>
            <a:pPr lvl="1">
              <a:spcBef>
                <a:spcPts val="0"/>
              </a:spcBef>
              <a:spcAft>
                <a:spcPts val="0"/>
              </a:spcAft>
              <a:buFont typeface="Arial" panose="020B0604020202020204" pitchFamily="34" charset="0"/>
              <a:buChar char="•"/>
            </a:pPr>
            <a:r>
              <a:rPr lang="en-US" sz="2000" b="1" i="1" dirty="0">
                <a:solidFill>
                  <a:schemeClr val="bg1"/>
                </a:solidFill>
              </a:rPr>
              <a:t>DDC Section 240.4 </a:t>
            </a:r>
            <a:r>
              <a:rPr lang="en-US" sz="2000" dirty="0">
                <a:solidFill>
                  <a:schemeClr val="bg1"/>
                </a:solidFill>
              </a:rPr>
              <a:t>Public Information Plan</a:t>
            </a:r>
          </a:p>
          <a:p>
            <a:pPr lvl="1">
              <a:spcBef>
                <a:spcPts val="0"/>
              </a:spcBef>
              <a:spcAft>
                <a:spcPts val="0"/>
              </a:spcAft>
              <a:buFont typeface="Arial" panose="020B0604020202020204" pitchFamily="34" charset="0"/>
              <a:buChar char="•"/>
            </a:pPr>
            <a:r>
              <a:rPr lang="en-US" sz="2000" b="1" i="1" dirty="0">
                <a:solidFill>
                  <a:schemeClr val="bg1"/>
                </a:solidFill>
              </a:rPr>
              <a:t>Guidebook Chapter 5</a:t>
            </a:r>
            <a:r>
              <a:rPr lang="en-US" sz="2000" dirty="0">
                <a:solidFill>
                  <a:schemeClr val="bg1"/>
                </a:solidFill>
              </a:rPr>
              <a:t>: Public Information Plan </a:t>
            </a:r>
          </a:p>
        </p:txBody>
      </p:sp>
      <p:graphicFrame>
        <p:nvGraphicFramePr>
          <p:cNvPr id="8" name="Diagram 7">
            <a:extLst>
              <a:ext uri="{FF2B5EF4-FFF2-40B4-BE49-F238E27FC236}">
                <a16:creationId xmlns:a16="http://schemas.microsoft.com/office/drawing/2014/main" id="{6351740F-86F3-C508-ECEB-8F95D8855B99}"/>
              </a:ext>
            </a:extLst>
          </p:cNvPr>
          <p:cNvGraphicFramePr/>
          <p:nvPr>
            <p:extLst>
              <p:ext uri="{D42A27DB-BD31-4B8C-83A1-F6EECF244321}">
                <p14:modId xmlns:p14="http://schemas.microsoft.com/office/powerpoint/2010/main" val="1654243235"/>
              </p:ext>
            </p:extLst>
          </p:nvPr>
        </p:nvGraphicFramePr>
        <p:xfrm>
          <a:off x="680903" y="1349796"/>
          <a:ext cx="7337363" cy="4356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a:extLst>
              <a:ext uri="{FF2B5EF4-FFF2-40B4-BE49-F238E27FC236}">
                <a16:creationId xmlns:a16="http://schemas.microsoft.com/office/drawing/2014/main" id="{F25FF71D-5A10-B43F-6798-9328F67DF754}"/>
              </a:ext>
            </a:extLst>
          </p:cNvPr>
          <p:cNvGrpSpPr/>
          <p:nvPr/>
        </p:nvGrpSpPr>
        <p:grpSpPr>
          <a:xfrm>
            <a:off x="392680" y="5828970"/>
            <a:ext cx="8612901" cy="862844"/>
            <a:chOff x="1824060" y="4983668"/>
            <a:chExt cx="8612901" cy="862844"/>
          </a:xfrm>
        </p:grpSpPr>
        <p:grpSp>
          <p:nvGrpSpPr>
            <p:cNvPr id="11" name="Group 10">
              <a:extLst>
                <a:ext uri="{FF2B5EF4-FFF2-40B4-BE49-F238E27FC236}">
                  <a16:creationId xmlns:a16="http://schemas.microsoft.com/office/drawing/2014/main" id="{E01BA39F-DC70-E030-B24A-8E75CF54219D}"/>
                </a:ext>
              </a:extLst>
            </p:cNvPr>
            <p:cNvGrpSpPr/>
            <p:nvPr/>
          </p:nvGrpSpPr>
          <p:grpSpPr>
            <a:xfrm>
              <a:off x="1824060" y="4983668"/>
              <a:ext cx="1581842" cy="862844"/>
              <a:chOff x="0" y="3930738"/>
              <a:chExt cx="1581842" cy="862844"/>
            </a:xfrm>
            <a:solidFill>
              <a:srgbClr val="B9B9B9"/>
            </a:solidFill>
            <a:scene3d>
              <a:camera prst="orthographicFront">
                <a:rot lat="0" lon="0" rev="0"/>
              </a:camera>
              <a:lightRig rig="contrasting" dir="t">
                <a:rot lat="0" lon="0" rev="1200000"/>
              </a:lightRig>
            </a:scene3d>
          </p:grpSpPr>
          <p:sp>
            <p:nvSpPr>
              <p:cNvPr id="36" name="Rectangle: Rounded Corners 35">
                <a:extLst>
                  <a:ext uri="{FF2B5EF4-FFF2-40B4-BE49-F238E27FC236}">
                    <a16:creationId xmlns:a16="http://schemas.microsoft.com/office/drawing/2014/main" id="{48C8BB16-2F56-09ED-6589-935B5556DC1F}"/>
                  </a:ext>
                </a:extLst>
              </p:cNvPr>
              <p:cNvSpPr/>
              <p:nvPr/>
            </p:nvSpPr>
            <p:spPr>
              <a:xfrm>
                <a:off x="0" y="3930738"/>
                <a:ext cx="158184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7" name="Rectangle: Rounded Corners 4">
                <a:extLst>
                  <a:ext uri="{FF2B5EF4-FFF2-40B4-BE49-F238E27FC236}">
                    <a16:creationId xmlns:a16="http://schemas.microsoft.com/office/drawing/2014/main" id="{F9BCC2F9-8820-79A2-8AE8-F2E3F7892CEB}"/>
                  </a:ext>
                </a:extLst>
              </p:cNvPr>
              <p:cNvSpPr txBox="1"/>
              <p:nvPr/>
            </p:nvSpPr>
            <p:spPr>
              <a:xfrm>
                <a:off x="25272" y="3956010"/>
                <a:ext cx="1319071"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Assessment, Selection</a:t>
                </a:r>
              </a:p>
            </p:txBody>
          </p:sp>
        </p:grpSp>
        <p:grpSp>
          <p:nvGrpSpPr>
            <p:cNvPr id="12" name="Group 11">
              <a:extLst>
                <a:ext uri="{FF2B5EF4-FFF2-40B4-BE49-F238E27FC236}">
                  <a16:creationId xmlns:a16="http://schemas.microsoft.com/office/drawing/2014/main" id="{2E9C029F-027A-4D01-364C-F0B7D39D4721}"/>
                </a:ext>
              </a:extLst>
            </p:cNvPr>
            <p:cNvGrpSpPr/>
            <p:nvPr/>
          </p:nvGrpSpPr>
          <p:grpSpPr>
            <a:xfrm>
              <a:off x="3873915" y="4983668"/>
              <a:ext cx="1299462" cy="862844"/>
              <a:chOff x="1994442" y="3930738"/>
              <a:chExt cx="1299462" cy="862844"/>
            </a:xfrm>
            <a:solidFill>
              <a:srgbClr val="B9B9B9"/>
            </a:solidFill>
            <a:scene3d>
              <a:camera prst="orthographicFront">
                <a:rot lat="0" lon="0" rev="0"/>
              </a:camera>
              <a:lightRig rig="contrasting" dir="t">
                <a:rot lat="0" lon="0" rev="1200000"/>
              </a:lightRig>
            </a:scene3d>
          </p:grpSpPr>
          <p:sp>
            <p:nvSpPr>
              <p:cNvPr id="34" name="Rectangle: Rounded Corners 33">
                <a:extLst>
                  <a:ext uri="{FF2B5EF4-FFF2-40B4-BE49-F238E27FC236}">
                    <a16:creationId xmlns:a16="http://schemas.microsoft.com/office/drawing/2014/main" id="{46A19FEB-2E7C-EA21-CD95-20A4A6689B0C}"/>
                  </a:ext>
                </a:extLst>
              </p:cNvPr>
              <p:cNvSpPr/>
              <p:nvPr/>
            </p:nvSpPr>
            <p:spPr>
              <a:xfrm>
                <a:off x="1994442" y="3930738"/>
                <a:ext cx="129946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5" name="Rectangle: Rounded Corners 6">
                <a:extLst>
                  <a:ext uri="{FF2B5EF4-FFF2-40B4-BE49-F238E27FC236}">
                    <a16:creationId xmlns:a16="http://schemas.microsoft.com/office/drawing/2014/main" id="{6705E322-C00E-95DE-2D43-2F56C891D2CB}"/>
                  </a:ext>
                </a:extLst>
              </p:cNvPr>
              <p:cNvSpPr txBox="1"/>
              <p:nvPr/>
            </p:nvSpPr>
            <p:spPr>
              <a:xfrm>
                <a:off x="2019714" y="3956010"/>
                <a:ext cx="105225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 Engr &amp; Design</a:t>
                </a:r>
              </a:p>
            </p:txBody>
          </p:sp>
        </p:grpSp>
        <p:grpSp>
          <p:nvGrpSpPr>
            <p:cNvPr id="13" name="Group 12">
              <a:extLst>
                <a:ext uri="{FF2B5EF4-FFF2-40B4-BE49-F238E27FC236}">
                  <a16:creationId xmlns:a16="http://schemas.microsoft.com/office/drawing/2014/main" id="{A26ED5EE-197B-FD63-287B-28DD7534E1C1}"/>
                </a:ext>
              </a:extLst>
            </p:cNvPr>
            <p:cNvGrpSpPr/>
            <p:nvPr/>
          </p:nvGrpSpPr>
          <p:grpSpPr>
            <a:xfrm>
              <a:off x="5628004" y="4983668"/>
              <a:ext cx="1337210" cy="862844"/>
              <a:chOff x="3748531" y="3930738"/>
              <a:chExt cx="1337210" cy="862844"/>
            </a:xfrm>
            <a:solidFill>
              <a:srgbClr val="B9B9B9"/>
            </a:solidFill>
            <a:scene3d>
              <a:camera prst="orthographicFront">
                <a:rot lat="0" lon="0" rev="0"/>
              </a:camera>
              <a:lightRig rig="contrasting" dir="t">
                <a:rot lat="0" lon="0" rev="1200000"/>
              </a:lightRig>
            </a:scene3d>
          </p:grpSpPr>
          <p:sp>
            <p:nvSpPr>
              <p:cNvPr id="32" name="Rectangle: Rounded Corners 31">
                <a:extLst>
                  <a:ext uri="{FF2B5EF4-FFF2-40B4-BE49-F238E27FC236}">
                    <a16:creationId xmlns:a16="http://schemas.microsoft.com/office/drawing/2014/main" id="{39D4DA93-F6F7-E9A0-5810-67A5FEBCB74F}"/>
                  </a:ext>
                </a:extLst>
              </p:cNvPr>
              <p:cNvSpPr/>
              <p:nvPr/>
            </p:nvSpPr>
            <p:spPr>
              <a:xfrm>
                <a:off x="3748531" y="3930738"/>
                <a:ext cx="1337210"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3" name="Rectangle: Rounded Corners 8">
                <a:extLst>
                  <a:ext uri="{FF2B5EF4-FFF2-40B4-BE49-F238E27FC236}">
                    <a16:creationId xmlns:a16="http://schemas.microsoft.com/office/drawing/2014/main" id="{0FA18A63-104D-253B-44E3-02D988F0795A}"/>
                  </a:ext>
                </a:extLst>
              </p:cNvPr>
              <p:cNvSpPr txBox="1"/>
              <p:nvPr/>
            </p:nvSpPr>
            <p:spPr>
              <a:xfrm>
                <a:off x="3773803" y="3956010"/>
                <a:ext cx="1084292"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p:txBody>
          </p:sp>
        </p:grpSp>
        <p:grpSp>
          <p:nvGrpSpPr>
            <p:cNvPr id="14" name="Group 13">
              <a:extLst>
                <a:ext uri="{FF2B5EF4-FFF2-40B4-BE49-F238E27FC236}">
                  <a16:creationId xmlns:a16="http://schemas.microsoft.com/office/drawing/2014/main" id="{CD5A2DD8-FDC2-909E-5648-9617352133EB}"/>
                </a:ext>
              </a:extLst>
            </p:cNvPr>
            <p:cNvGrpSpPr/>
            <p:nvPr/>
          </p:nvGrpSpPr>
          <p:grpSpPr>
            <a:xfrm>
              <a:off x="7391787" y="4983668"/>
              <a:ext cx="1327188" cy="862844"/>
              <a:chOff x="5512314" y="3930738"/>
              <a:chExt cx="1327188" cy="862844"/>
            </a:xfrm>
            <a:scene3d>
              <a:camera prst="orthographicFront">
                <a:rot lat="0" lon="0" rev="0"/>
              </a:camera>
              <a:lightRig rig="contrasting" dir="t">
                <a:rot lat="0" lon="0" rev="1200000"/>
              </a:lightRig>
            </a:scene3d>
          </p:grpSpPr>
          <p:sp>
            <p:nvSpPr>
              <p:cNvPr id="30" name="Rectangle: Rounded Corners 29">
                <a:extLst>
                  <a:ext uri="{FF2B5EF4-FFF2-40B4-BE49-F238E27FC236}">
                    <a16:creationId xmlns:a16="http://schemas.microsoft.com/office/drawing/2014/main" id="{8636B2F0-7CE8-408C-5556-8A547E9A675F}"/>
                  </a:ext>
                </a:extLst>
              </p:cNvPr>
              <p:cNvSpPr/>
              <p:nvPr/>
            </p:nvSpPr>
            <p:spPr>
              <a:xfrm>
                <a:off x="5512314" y="3930738"/>
                <a:ext cx="1327188"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1" name="Rectangle: Rounded Corners 10">
                <a:extLst>
                  <a:ext uri="{FF2B5EF4-FFF2-40B4-BE49-F238E27FC236}">
                    <a16:creationId xmlns:a16="http://schemas.microsoft.com/office/drawing/2014/main" id="{827A170C-2B79-5657-E759-793C0FF6D7F2}"/>
                  </a:ext>
                </a:extLst>
              </p:cNvPr>
              <p:cNvSpPr txBox="1"/>
              <p:nvPr/>
            </p:nvSpPr>
            <p:spPr>
              <a:xfrm>
                <a:off x="5537586" y="3956010"/>
                <a:ext cx="1075786"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Info Plan</a:t>
                </a:r>
              </a:p>
            </p:txBody>
          </p:sp>
        </p:grpSp>
        <p:grpSp>
          <p:nvGrpSpPr>
            <p:cNvPr id="15" name="Group 14">
              <a:extLst>
                <a:ext uri="{FF2B5EF4-FFF2-40B4-BE49-F238E27FC236}">
                  <a16:creationId xmlns:a16="http://schemas.microsoft.com/office/drawing/2014/main" id="{40AD7F80-32ED-CC7C-644A-4F0E75DCB0DA}"/>
                </a:ext>
              </a:extLst>
            </p:cNvPr>
            <p:cNvGrpSpPr/>
            <p:nvPr/>
          </p:nvGrpSpPr>
          <p:grpSpPr>
            <a:xfrm>
              <a:off x="9167640" y="4983668"/>
              <a:ext cx="1269321" cy="862844"/>
              <a:chOff x="7288167" y="3930738"/>
              <a:chExt cx="1269321" cy="862844"/>
            </a:xfrm>
            <a:solidFill>
              <a:srgbClr val="B9B9B9"/>
            </a:solidFill>
            <a:scene3d>
              <a:camera prst="orthographicFront">
                <a:rot lat="0" lon="0" rev="0"/>
              </a:camera>
              <a:lightRig rig="contrasting" dir="t">
                <a:rot lat="0" lon="0" rev="1200000"/>
              </a:lightRig>
            </a:scene3d>
          </p:grpSpPr>
          <p:sp>
            <p:nvSpPr>
              <p:cNvPr id="28" name="Rectangle: Rounded Corners 27">
                <a:extLst>
                  <a:ext uri="{FF2B5EF4-FFF2-40B4-BE49-F238E27FC236}">
                    <a16:creationId xmlns:a16="http://schemas.microsoft.com/office/drawing/2014/main" id="{1B6DF5E6-5331-172F-750D-D1E118BE5051}"/>
                  </a:ext>
                </a:extLst>
              </p:cNvPr>
              <p:cNvSpPr/>
              <p:nvPr/>
            </p:nvSpPr>
            <p:spPr>
              <a:xfrm flipH="1">
                <a:off x="7288167" y="3930738"/>
                <a:ext cx="1269321"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9" name="Rectangle: Rounded Corners 12">
                <a:extLst>
                  <a:ext uri="{FF2B5EF4-FFF2-40B4-BE49-F238E27FC236}">
                    <a16:creationId xmlns:a16="http://schemas.microsoft.com/office/drawing/2014/main" id="{EBEEB774-917C-7F55-6C37-FB7180554B75}"/>
                  </a:ext>
                </a:extLst>
              </p:cNvPr>
              <p:cNvSpPr txBox="1"/>
              <p:nvPr/>
            </p:nvSpPr>
            <p:spPr>
              <a:xfrm>
                <a:off x="7313439" y="3956010"/>
                <a:ext cx="1026678"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p:txBody>
          </p:sp>
        </p:grpSp>
        <p:grpSp>
          <p:nvGrpSpPr>
            <p:cNvPr id="16" name="Group 15">
              <a:extLst>
                <a:ext uri="{FF2B5EF4-FFF2-40B4-BE49-F238E27FC236}">
                  <a16:creationId xmlns:a16="http://schemas.microsoft.com/office/drawing/2014/main" id="{89166CD0-A0EB-FDEB-4DC0-F47D7B5691D9}"/>
                </a:ext>
              </a:extLst>
            </p:cNvPr>
            <p:cNvGrpSpPr/>
            <p:nvPr/>
          </p:nvGrpSpPr>
          <p:grpSpPr>
            <a:xfrm>
              <a:off x="3366240" y="5170970"/>
              <a:ext cx="560849" cy="560849"/>
              <a:chOff x="1526430" y="4130644"/>
              <a:chExt cx="560849" cy="560849"/>
            </a:xfrm>
            <a:scene3d>
              <a:camera prst="orthographicFront">
                <a:rot lat="0" lon="0" rev="0"/>
              </a:camera>
              <a:lightRig rig="contrasting" dir="t">
                <a:rot lat="0" lon="0" rev="1200000"/>
              </a:lightRig>
            </a:scene3d>
          </p:grpSpPr>
          <p:sp>
            <p:nvSpPr>
              <p:cNvPr id="26" name="Arrow: Down 25">
                <a:extLst>
                  <a:ext uri="{FF2B5EF4-FFF2-40B4-BE49-F238E27FC236}">
                    <a16:creationId xmlns:a16="http://schemas.microsoft.com/office/drawing/2014/main" id="{460B7593-4653-5D6A-9FB2-B9F2A2AB477A}"/>
                  </a:ext>
                </a:extLst>
              </p:cNvPr>
              <p:cNvSpPr/>
              <p:nvPr/>
            </p:nvSpPr>
            <p:spPr>
              <a:xfrm rot="16200000">
                <a:off x="1526430" y="4130644"/>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Arrow: Down 14">
                <a:extLst>
                  <a:ext uri="{FF2B5EF4-FFF2-40B4-BE49-F238E27FC236}">
                    <a16:creationId xmlns:a16="http://schemas.microsoft.com/office/drawing/2014/main" id="{F7FEAAF9-0E1E-EEAF-7D40-3C3BEE171AB2}"/>
                  </a:ext>
                </a:extLst>
              </p:cNvPr>
              <p:cNvSpPr txBox="1"/>
              <p:nvPr/>
            </p:nvSpPr>
            <p:spPr>
              <a:xfrm rot="16200000">
                <a:off x="1583216" y="4200049"/>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7" name="Group 16">
              <a:extLst>
                <a:ext uri="{FF2B5EF4-FFF2-40B4-BE49-F238E27FC236}">
                  <a16:creationId xmlns:a16="http://schemas.microsoft.com/office/drawing/2014/main" id="{ECD83305-3EDD-3300-14CA-89A22CC82FB4}"/>
                </a:ext>
              </a:extLst>
            </p:cNvPr>
            <p:cNvGrpSpPr/>
            <p:nvPr/>
          </p:nvGrpSpPr>
          <p:grpSpPr>
            <a:xfrm>
              <a:off x="6875441" y="5165518"/>
              <a:ext cx="560849" cy="560849"/>
              <a:chOff x="4995968" y="4112588"/>
              <a:chExt cx="560849" cy="560849"/>
            </a:xfrm>
            <a:scene3d>
              <a:camera prst="orthographicFront">
                <a:rot lat="0" lon="0" rev="0"/>
              </a:camera>
              <a:lightRig rig="contrasting" dir="t">
                <a:rot lat="0" lon="0" rev="1200000"/>
              </a:lightRig>
            </a:scene3d>
          </p:grpSpPr>
          <p:sp>
            <p:nvSpPr>
              <p:cNvPr id="24" name="Arrow: Down 23">
                <a:extLst>
                  <a:ext uri="{FF2B5EF4-FFF2-40B4-BE49-F238E27FC236}">
                    <a16:creationId xmlns:a16="http://schemas.microsoft.com/office/drawing/2014/main" id="{A1D99034-A224-B6A9-9E5E-453AB3CD457D}"/>
                  </a:ext>
                </a:extLst>
              </p:cNvPr>
              <p:cNvSpPr/>
              <p:nvPr/>
            </p:nvSpPr>
            <p:spPr>
              <a:xfrm rot="16200000">
                <a:off x="4995968" y="4112588"/>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Arrow: Down 16">
                <a:extLst>
                  <a:ext uri="{FF2B5EF4-FFF2-40B4-BE49-F238E27FC236}">
                    <a16:creationId xmlns:a16="http://schemas.microsoft.com/office/drawing/2014/main" id="{8690EE7F-BAF4-ECB4-93DA-C4F7E1541517}"/>
                  </a:ext>
                </a:extLst>
              </p:cNvPr>
              <p:cNvSpPr txBox="1"/>
              <p:nvPr/>
            </p:nvSpPr>
            <p:spPr>
              <a:xfrm rot="16200000">
                <a:off x="5052754" y="4181993"/>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8" name="Group 17">
              <a:extLst>
                <a:ext uri="{FF2B5EF4-FFF2-40B4-BE49-F238E27FC236}">
                  <a16:creationId xmlns:a16="http://schemas.microsoft.com/office/drawing/2014/main" id="{DD0EA4FF-FBDC-F55D-C344-844665E18A1E}"/>
                </a:ext>
              </a:extLst>
            </p:cNvPr>
            <p:cNvGrpSpPr/>
            <p:nvPr/>
          </p:nvGrpSpPr>
          <p:grpSpPr>
            <a:xfrm>
              <a:off x="5120092" y="5183575"/>
              <a:ext cx="560849" cy="560849"/>
              <a:chOff x="3240619" y="4130645"/>
              <a:chExt cx="560849" cy="560849"/>
            </a:xfrm>
            <a:scene3d>
              <a:camera prst="orthographicFront">
                <a:rot lat="0" lon="0" rev="0"/>
              </a:camera>
              <a:lightRig rig="contrasting" dir="t">
                <a:rot lat="0" lon="0" rev="1200000"/>
              </a:lightRig>
            </a:scene3d>
          </p:grpSpPr>
          <p:sp>
            <p:nvSpPr>
              <p:cNvPr id="22" name="Arrow: Down 21">
                <a:extLst>
                  <a:ext uri="{FF2B5EF4-FFF2-40B4-BE49-F238E27FC236}">
                    <a16:creationId xmlns:a16="http://schemas.microsoft.com/office/drawing/2014/main" id="{878EAF1A-4054-6AED-E567-1F61CA07B682}"/>
                  </a:ext>
                </a:extLst>
              </p:cNvPr>
              <p:cNvSpPr/>
              <p:nvPr/>
            </p:nvSpPr>
            <p:spPr>
              <a:xfrm rot="16200000">
                <a:off x="3240619" y="4130645"/>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Arrow: Down 18">
                <a:extLst>
                  <a:ext uri="{FF2B5EF4-FFF2-40B4-BE49-F238E27FC236}">
                    <a16:creationId xmlns:a16="http://schemas.microsoft.com/office/drawing/2014/main" id="{71FD4C07-21FE-FBFF-E173-11AB217B36E3}"/>
                  </a:ext>
                </a:extLst>
              </p:cNvPr>
              <p:cNvSpPr txBox="1"/>
              <p:nvPr/>
            </p:nvSpPr>
            <p:spPr>
              <a:xfrm rot="16200000">
                <a:off x="3297405" y="4200050"/>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9" name="Group 18">
              <a:extLst>
                <a:ext uri="{FF2B5EF4-FFF2-40B4-BE49-F238E27FC236}">
                  <a16:creationId xmlns:a16="http://schemas.microsoft.com/office/drawing/2014/main" id="{C4080AB9-389E-AB16-06F6-C398F7ED9647}"/>
                </a:ext>
              </a:extLst>
            </p:cNvPr>
            <p:cNvGrpSpPr/>
            <p:nvPr/>
          </p:nvGrpSpPr>
          <p:grpSpPr>
            <a:xfrm>
              <a:off x="8675160" y="5165522"/>
              <a:ext cx="560849" cy="560849"/>
              <a:chOff x="6795687" y="4112592"/>
              <a:chExt cx="560849" cy="560849"/>
            </a:xfrm>
            <a:scene3d>
              <a:camera prst="orthographicFront">
                <a:rot lat="0" lon="0" rev="0"/>
              </a:camera>
              <a:lightRig rig="contrasting" dir="t">
                <a:rot lat="0" lon="0" rev="1200000"/>
              </a:lightRig>
            </a:scene3d>
          </p:grpSpPr>
          <p:sp>
            <p:nvSpPr>
              <p:cNvPr id="20" name="Arrow: Down 19">
                <a:extLst>
                  <a:ext uri="{FF2B5EF4-FFF2-40B4-BE49-F238E27FC236}">
                    <a16:creationId xmlns:a16="http://schemas.microsoft.com/office/drawing/2014/main" id="{07917CE9-9A4C-1502-0DB6-DA9657703206}"/>
                  </a:ext>
                </a:extLst>
              </p:cNvPr>
              <p:cNvSpPr/>
              <p:nvPr/>
            </p:nvSpPr>
            <p:spPr>
              <a:xfrm rot="16200000">
                <a:off x="6795687" y="4112592"/>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Arrow: Down 20">
                <a:extLst>
                  <a:ext uri="{FF2B5EF4-FFF2-40B4-BE49-F238E27FC236}">
                    <a16:creationId xmlns:a16="http://schemas.microsoft.com/office/drawing/2014/main" id="{BA88D893-FC77-893A-4BF5-2BBDB752BD90}"/>
                  </a:ext>
                </a:extLst>
              </p:cNvPr>
              <p:cNvSpPr txBox="1"/>
              <p:nvPr/>
            </p:nvSpPr>
            <p:spPr>
              <a:xfrm rot="16200000">
                <a:off x="6852473" y="4181997"/>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spTree>
    <p:extLst>
      <p:ext uri="{BB962C8B-B14F-4D97-AF65-F5344CB8AC3E}">
        <p14:creationId xmlns:p14="http://schemas.microsoft.com/office/powerpoint/2010/main" val="2588536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Step Five - SWZ After Analysis</a:t>
            </a:r>
          </a:p>
        </p:txBody>
      </p:sp>
      <p:sp>
        <p:nvSpPr>
          <p:cNvPr id="2" name="Content Placeholder 7">
            <a:extLst>
              <a:ext uri="{FF2B5EF4-FFF2-40B4-BE49-F238E27FC236}">
                <a16:creationId xmlns:a16="http://schemas.microsoft.com/office/drawing/2014/main" id="{3CDD49DA-81E9-3712-1896-A2EE49403A87}"/>
              </a:ext>
            </a:extLst>
          </p:cNvPr>
          <p:cNvSpPr>
            <a:spLocks noGrp="1"/>
          </p:cNvSpPr>
          <p:nvPr>
            <p:ph sz="half" idx="1"/>
          </p:nvPr>
        </p:nvSpPr>
        <p:spPr>
          <a:xfrm>
            <a:off x="914398" y="1471708"/>
            <a:ext cx="7415410" cy="4149874"/>
          </a:xfrm>
        </p:spPr>
        <p:txBody>
          <a:bodyPr>
            <a:noAutofit/>
          </a:bodyPr>
          <a:lstStyle/>
          <a:p>
            <a:pPr marL="0" indent="0">
              <a:spcBef>
                <a:spcPts val="0"/>
              </a:spcBef>
              <a:spcAft>
                <a:spcPts val="0"/>
              </a:spcAft>
              <a:buNone/>
            </a:pPr>
            <a:r>
              <a:rPr lang="en-US" sz="2400" dirty="0"/>
              <a:t> Assessments</a:t>
            </a:r>
          </a:p>
          <a:p>
            <a:pPr lvl="1">
              <a:spcBef>
                <a:spcPts val="0"/>
              </a:spcBef>
              <a:spcAft>
                <a:spcPts val="0"/>
              </a:spcAft>
            </a:pPr>
            <a:r>
              <a:rPr lang="en-US" sz="2000" dirty="0"/>
              <a:t>Did the SWZ system work as intended?</a:t>
            </a:r>
          </a:p>
          <a:p>
            <a:pPr lvl="1">
              <a:spcBef>
                <a:spcPts val="0"/>
              </a:spcBef>
              <a:spcAft>
                <a:spcPts val="0"/>
              </a:spcAft>
            </a:pPr>
            <a:r>
              <a:rPr lang="en-US" sz="2000" dirty="0"/>
              <a:t>How well did the SWZ strategy worked relative to the goals?</a:t>
            </a:r>
          </a:p>
          <a:p>
            <a:pPr marL="0" indent="0">
              <a:spcBef>
                <a:spcPts val="0"/>
              </a:spcBef>
              <a:spcAft>
                <a:spcPts val="0"/>
              </a:spcAft>
              <a:buNone/>
            </a:pPr>
            <a:r>
              <a:rPr lang="en-US" sz="2400" dirty="0"/>
              <a:t> Data Sources</a:t>
            </a:r>
          </a:p>
          <a:p>
            <a:pPr lvl="1">
              <a:spcBef>
                <a:spcPts val="0"/>
              </a:spcBef>
              <a:spcAft>
                <a:spcPts val="0"/>
              </a:spcAft>
            </a:pPr>
            <a:r>
              <a:rPr lang="en-US" sz="2000" dirty="0"/>
              <a:t>SWZ Central Processor data</a:t>
            </a:r>
          </a:p>
          <a:p>
            <a:pPr lvl="1">
              <a:spcBef>
                <a:spcPts val="0"/>
              </a:spcBef>
              <a:spcAft>
                <a:spcPts val="0"/>
              </a:spcAft>
            </a:pPr>
            <a:r>
              <a:rPr lang="en-US" sz="2000" dirty="0"/>
              <a:t>FDOT traffic, speed, and/or crash data</a:t>
            </a:r>
          </a:p>
          <a:p>
            <a:pPr marL="0" indent="0">
              <a:spcBef>
                <a:spcPts val="0"/>
              </a:spcBef>
              <a:spcAft>
                <a:spcPts val="0"/>
              </a:spcAft>
              <a:buNone/>
            </a:pPr>
            <a:r>
              <a:rPr lang="en-US" sz="2400" dirty="0"/>
              <a:t> </a:t>
            </a:r>
            <a:r>
              <a:rPr lang="en-US" sz="2400" i="1" dirty="0"/>
              <a:t>Possible</a:t>
            </a:r>
            <a:r>
              <a:rPr lang="en-US" sz="2400" dirty="0"/>
              <a:t> Assessment Milestones</a:t>
            </a:r>
          </a:p>
          <a:p>
            <a:pPr lvl="1">
              <a:spcBef>
                <a:spcPts val="0"/>
              </a:spcBef>
              <a:spcAft>
                <a:spcPts val="0"/>
              </a:spcAft>
            </a:pPr>
            <a:r>
              <a:rPr lang="en-US" sz="2000" dirty="0"/>
              <a:t>Monthly</a:t>
            </a:r>
          </a:p>
          <a:p>
            <a:pPr lvl="1">
              <a:spcBef>
                <a:spcPts val="0"/>
              </a:spcBef>
              <a:spcAft>
                <a:spcPts val="0"/>
              </a:spcAft>
            </a:pPr>
            <a:r>
              <a:rPr lang="en-US" sz="2000" dirty="0"/>
              <a:t>At end of SWZ construction Phase</a:t>
            </a:r>
          </a:p>
          <a:p>
            <a:pPr lvl="1">
              <a:spcBef>
                <a:spcPts val="0"/>
              </a:spcBef>
              <a:spcAft>
                <a:spcPts val="0"/>
              </a:spcAft>
            </a:pPr>
            <a:r>
              <a:rPr lang="en-US" sz="2000" dirty="0"/>
              <a:t>At end of the project</a:t>
            </a:r>
          </a:p>
          <a:p>
            <a:pPr lvl="1">
              <a:spcBef>
                <a:spcPts val="0"/>
              </a:spcBef>
              <a:spcAft>
                <a:spcPts val="0"/>
              </a:spcAft>
            </a:pPr>
            <a:r>
              <a:rPr lang="en-US" sz="2000" dirty="0"/>
              <a:t>At the end of each construction phase using SWZ</a:t>
            </a:r>
          </a:p>
          <a:p>
            <a:pPr marL="0" indent="0">
              <a:spcBef>
                <a:spcPts val="0"/>
              </a:spcBef>
              <a:spcAft>
                <a:spcPts val="0"/>
              </a:spcAft>
              <a:buNone/>
            </a:pPr>
            <a:r>
              <a:rPr lang="en-US" sz="2400" dirty="0"/>
              <a:t>Develop feedback for updates to DDC, Dev Std. Plans, DevSpecs, and Guidebook</a:t>
            </a:r>
          </a:p>
        </p:txBody>
      </p:sp>
      <p:sp>
        <p:nvSpPr>
          <p:cNvPr id="7" name="AutoShape 3">
            <a:extLst>
              <a:ext uri="{FF2B5EF4-FFF2-40B4-BE49-F238E27FC236}">
                <a16:creationId xmlns:a16="http://schemas.microsoft.com/office/drawing/2014/main" id="{CCFA0604-76F1-B85F-C611-F1AEC3A82930}"/>
              </a:ext>
            </a:extLst>
          </p:cNvPr>
          <p:cNvSpPr>
            <a:spLocks noChangeAspect="1" noChangeArrowheads="1" noTextEdit="1"/>
          </p:cNvSpPr>
          <p:nvPr/>
        </p:nvSpPr>
        <p:spPr bwMode="auto">
          <a:xfrm>
            <a:off x="3403283" y="1459008"/>
            <a:ext cx="50800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7">
            <a:extLst>
              <a:ext uri="{FF2B5EF4-FFF2-40B4-BE49-F238E27FC236}">
                <a16:creationId xmlns:a16="http://schemas.microsoft.com/office/drawing/2014/main" id="{1F1F0FFD-CFF0-12E9-57CE-D3B0345263A1}"/>
              </a:ext>
            </a:extLst>
          </p:cNvPr>
          <p:cNvSpPr txBox="1">
            <a:spLocks/>
          </p:cNvSpPr>
          <p:nvPr/>
        </p:nvSpPr>
        <p:spPr>
          <a:xfrm>
            <a:off x="8329808" y="2340495"/>
            <a:ext cx="3587326" cy="2412300"/>
          </a:xfrm>
          <a:prstGeom prst="rect">
            <a:avLst/>
          </a:prstGeom>
          <a:solidFill>
            <a:srgbClr val="368D41"/>
          </a:solidFill>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US" sz="2000" dirty="0">
                <a:solidFill>
                  <a:schemeClr val="bg1"/>
                </a:solidFill>
              </a:rPr>
              <a:t>  TOOLS:</a:t>
            </a:r>
          </a:p>
          <a:p>
            <a:pPr lvl="1">
              <a:spcBef>
                <a:spcPts val="0"/>
              </a:spcBef>
              <a:spcAft>
                <a:spcPts val="0"/>
              </a:spcAft>
              <a:buFont typeface="Arial" panose="020B0604020202020204" pitchFamily="34" charset="0"/>
              <a:buChar char="•"/>
            </a:pPr>
            <a:r>
              <a:rPr lang="en-US" sz="2000" dirty="0">
                <a:solidFill>
                  <a:schemeClr val="bg1"/>
                </a:solidFill>
              </a:rPr>
              <a:t>Data collected by SWZ Central Processor</a:t>
            </a:r>
          </a:p>
          <a:p>
            <a:pPr lvl="1">
              <a:spcBef>
                <a:spcPts val="0"/>
              </a:spcBef>
              <a:spcAft>
                <a:spcPts val="0"/>
              </a:spcAft>
              <a:buFont typeface="Arial" panose="020B0604020202020204" pitchFamily="34" charset="0"/>
              <a:buChar char="•"/>
            </a:pPr>
            <a:r>
              <a:rPr lang="en-US" sz="2000" dirty="0">
                <a:solidFill>
                  <a:schemeClr val="bg1"/>
                </a:solidFill>
              </a:rPr>
              <a:t>Field observations</a:t>
            </a:r>
          </a:p>
          <a:p>
            <a:pPr lvl="1">
              <a:spcBef>
                <a:spcPts val="0"/>
              </a:spcBef>
              <a:spcAft>
                <a:spcPts val="0"/>
              </a:spcAft>
              <a:buFont typeface="Arial" panose="020B0604020202020204" pitchFamily="34" charset="0"/>
              <a:buChar char="•"/>
            </a:pPr>
            <a:r>
              <a:rPr lang="en-US" sz="2000" dirty="0">
                <a:solidFill>
                  <a:schemeClr val="bg1"/>
                </a:solidFill>
              </a:rPr>
              <a:t>Evaluation plan (if developed as a part of the ConOps)</a:t>
            </a:r>
          </a:p>
        </p:txBody>
      </p:sp>
      <p:grpSp>
        <p:nvGrpSpPr>
          <p:cNvPr id="3" name="Group 2">
            <a:extLst>
              <a:ext uri="{FF2B5EF4-FFF2-40B4-BE49-F238E27FC236}">
                <a16:creationId xmlns:a16="http://schemas.microsoft.com/office/drawing/2014/main" id="{0FFFD13C-0594-ECDE-DF5D-F9975B080A2A}"/>
              </a:ext>
            </a:extLst>
          </p:cNvPr>
          <p:cNvGrpSpPr/>
          <p:nvPr/>
        </p:nvGrpSpPr>
        <p:grpSpPr>
          <a:xfrm>
            <a:off x="401660" y="5799242"/>
            <a:ext cx="8612901" cy="862844"/>
            <a:chOff x="1824060" y="5952567"/>
            <a:chExt cx="8612901" cy="862844"/>
          </a:xfrm>
        </p:grpSpPr>
        <p:grpSp>
          <p:nvGrpSpPr>
            <p:cNvPr id="11" name="Group 10">
              <a:extLst>
                <a:ext uri="{FF2B5EF4-FFF2-40B4-BE49-F238E27FC236}">
                  <a16:creationId xmlns:a16="http://schemas.microsoft.com/office/drawing/2014/main" id="{E1D6DA5D-D03A-FB83-A980-3DD2F3D20BF2}"/>
                </a:ext>
              </a:extLst>
            </p:cNvPr>
            <p:cNvGrpSpPr/>
            <p:nvPr/>
          </p:nvGrpSpPr>
          <p:grpSpPr>
            <a:xfrm>
              <a:off x="1824060" y="5952567"/>
              <a:ext cx="1581842" cy="862844"/>
              <a:chOff x="0" y="3930738"/>
              <a:chExt cx="1581842" cy="862844"/>
            </a:xfrm>
            <a:solidFill>
              <a:srgbClr val="B9B9B9"/>
            </a:solidFill>
            <a:scene3d>
              <a:camera prst="orthographicFront">
                <a:rot lat="0" lon="0" rev="0"/>
              </a:camera>
              <a:lightRig rig="contrasting" dir="t">
                <a:rot lat="0" lon="0" rev="1200000"/>
              </a:lightRig>
            </a:scene3d>
          </p:grpSpPr>
          <p:sp>
            <p:nvSpPr>
              <p:cNvPr id="36" name="Rectangle: Rounded Corners 35">
                <a:extLst>
                  <a:ext uri="{FF2B5EF4-FFF2-40B4-BE49-F238E27FC236}">
                    <a16:creationId xmlns:a16="http://schemas.microsoft.com/office/drawing/2014/main" id="{D169864C-7890-430B-98FA-D8CF6B21050A}"/>
                  </a:ext>
                </a:extLst>
              </p:cNvPr>
              <p:cNvSpPr/>
              <p:nvPr/>
            </p:nvSpPr>
            <p:spPr>
              <a:xfrm>
                <a:off x="0" y="3930738"/>
                <a:ext cx="158184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7" name="Rectangle: Rounded Corners 4">
                <a:extLst>
                  <a:ext uri="{FF2B5EF4-FFF2-40B4-BE49-F238E27FC236}">
                    <a16:creationId xmlns:a16="http://schemas.microsoft.com/office/drawing/2014/main" id="{870E6A54-E4DC-E1C5-5E91-DC6F9E7F715E}"/>
                  </a:ext>
                </a:extLst>
              </p:cNvPr>
              <p:cNvSpPr txBox="1"/>
              <p:nvPr/>
            </p:nvSpPr>
            <p:spPr>
              <a:xfrm>
                <a:off x="25272" y="3956010"/>
                <a:ext cx="1319071"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Priority, Assessment, Selection</a:t>
                </a:r>
              </a:p>
            </p:txBody>
          </p:sp>
        </p:grpSp>
        <p:grpSp>
          <p:nvGrpSpPr>
            <p:cNvPr id="12" name="Group 11">
              <a:extLst>
                <a:ext uri="{FF2B5EF4-FFF2-40B4-BE49-F238E27FC236}">
                  <a16:creationId xmlns:a16="http://schemas.microsoft.com/office/drawing/2014/main" id="{50F3B1C4-6446-AFF4-6B7A-6F3ACBDEDEA7}"/>
                </a:ext>
              </a:extLst>
            </p:cNvPr>
            <p:cNvGrpSpPr/>
            <p:nvPr/>
          </p:nvGrpSpPr>
          <p:grpSpPr>
            <a:xfrm>
              <a:off x="3873915" y="5952567"/>
              <a:ext cx="1299462" cy="862844"/>
              <a:chOff x="1994442" y="3930738"/>
              <a:chExt cx="1299462" cy="862844"/>
            </a:xfrm>
            <a:solidFill>
              <a:srgbClr val="B9B9B9"/>
            </a:solidFill>
            <a:scene3d>
              <a:camera prst="orthographicFront">
                <a:rot lat="0" lon="0" rev="0"/>
              </a:camera>
              <a:lightRig rig="contrasting" dir="t">
                <a:rot lat="0" lon="0" rev="1200000"/>
              </a:lightRig>
            </a:scene3d>
          </p:grpSpPr>
          <p:sp>
            <p:nvSpPr>
              <p:cNvPr id="34" name="Rectangle: Rounded Corners 33">
                <a:extLst>
                  <a:ext uri="{FF2B5EF4-FFF2-40B4-BE49-F238E27FC236}">
                    <a16:creationId xmlns:a16="http://schemas.microsoft.com/office/drawing/2014/main" id="{FDCAD3D4-3C6A-AB0A-43E4-92BA71AADED4}"/>
                  </a:ext>
                </a:extLst>
              </p:cNvPr>
              <p:cNvSpPr/>
              <p:nvPr/>
            </p:nvSpPr>
            <p:spPr>
              <a:xfrm>
                <a:off x="1994442" y="3930738"/>
                <a:ext cx="1299462"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5" name="Rectangle: Rounded Corners 6">
                <a:extLst>
                  <a:ext uri="{FF2B5EF4-FFF2-40B4-BE49-F238E27FC236}">
                    <a16:creationId xmlns:a16="http://schemas.microsoft.com/office/drawing/2014/main" id="{E04168EA-C7D9-AC1F-D487-EACEEECDD6D7}"/>
                  </a:ext>
                </a:extLst>
              </p:cNvPr>
              <p:cNvSpPr txBox="1"/>
              <p:nvPr/>
            </p:nvSpPr>
            <p:spPr>
              <a:xfrm>
                <a:off x="2019714" y="3956010"/>
                <a:ext cx="105225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Syst Engr &amp; Design</a:t>
                </a:r>
              </a:p>
            </p:txBody>
          </p:sp>
        </p:grpSp>
        <p:grpSp>
          <p:nvGrpSpPr>
            <p:cNvPr id="13" name="Group 12">
              <a:extLst>
                <a:ext uri="{FF2B5EF4-FFF2-40B4-BE49-F238E27FC236}">
                  <a16:creationId xmlns:a16="http://schemas.microsoft.com/office/drawing/2014/main" id="{C509E497-D862-2A05-B240-904E06933D94}"/>
                </a:ext>
              </a:extLst>
            </p:cNvPr>
            <p:cNvGrpSpPr/>
            <p:nvPr/>
          </p:nvGrpSpPr>
          <p:grpSpPr>
            <a:xfrm>
              <a:off x="5628004" y="5952567"/>
              <a:ext cx="1337210" cy="862844"/>
              <a:chOff x="3748531" y="3930738"/>
              <a:chExt cx="1337210" cy="862844"/>
            </a:xfrm>
            <a:solidFill>
              <a:srgbClr val="B9B9B9"/>
            </a:solidFill>
            <a:scene3d>
              <a:camera prst="orthographicFront">
                <a:rot lat="0" lon="0" rev="0"/>
              </a:camera>
              <a:lightRig rig="contrasting" dir="t">
                <a:rot lat="0" lon="0" rev="1200000"/>
              </a:lightRig>
            </a:scene3d>
          </p:grpSpPr>
          <p:sp>
            <p:nvSpPr>
              <p:cNvPr id="32" name="Rectangle: Rounded Corners 31">
                <a:extLst>
                  <a:ext uri="{FF2B5EF4-FFF2-40B4-BE49-F238E27FC236}">
                    <a16:creationId xmlns:a16="http://schemas.microsoft.com/office/drawing/2014/main" id="{49544ED4-12B8-B384-C5AE-BEE2D21FD511}"/>
                  </a:ext>
                </a:extLst>
              </p:cNvPr>
              <p:cNvSpPr/>
              <p:nvPr/>
            </p:nvSpPr>
            <p:spPr>
              <a:xfrm>
                <a:off x="3748531" y="3930738"/>
                <a:ext cx="1337210"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3" name="Rectangle: Rounded Corners 8">
                <a:extLst>
                  <a:ext uri="{FF2B5EF4-FFF2-40B4-BE49-F238E27FC236}">
                    <a16:creationId xmlns:a16="http://schemas.microsoft.com/office/drawing/2014/main" id="{9F8C697C-FE1F-FA73-F173-AEB4BCE469B6}"/>
                  </a:ext>
                </a:extLst>
              </p:cNvPr>
              <p:cNvSpPr txBox="1"/>
              <p:nvPr/>
            </p:nvSpPr>
            <p:spPr>
              <a:xfrm>
                <a:off x="3773803" y="3956010"/>
                <a:ext cx="1084292"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p>
            </p:txBody>
          </p:sp>
        </p:grpSp>
        <p:grpSp>
          <p:nvGrpSpPr>
            <p:cNvPr id="14" name="Group 13">
              <a:extLst>
                <a:ext uri="{FF2B5EF4-FFF2-40B4-BE49-F238E27FC236}">
                  <a16:creationId xmlns:a16="http://schemas.microsoft.com/office/drawing/2014/main" id="{C508DFA8-5A7D-3266-7418-F4EC44688A7E}"/>
                </a:ext>
              </a:extLst>
            </p:cNvPr>
            <p:cNvGrpSpPr/>
            <p:nvPr/>
          </p:nvGrpSpPr>
          <p:grpSpPr>
            <a:xfrm>
              <a:off x="7391787" y="5952567"/>
              <a:ext cx="1327188" cy="862844"/>
              <a:chOff x="5512314" y="3930738"/>
              <a:chExt cx="1327188" cy="862844"/>
            </a:xfrm>
            <a:solidFill>
              <a:srgbClr val="B9B9B9"/>
            </a:solidFill>
            <a:scene3d>
              <a:camera prst="orthographicFront">
                <a:rot lat="0" lon="0" rev="0"/>
              </a:camera>
              <a:lightRig rig="contrasting" dir="t">
                <a:rot lat="0" lon="0" rev="1200000"/>
              </a:lightRig>
            </a:scene3d>
          </p:grpSpPr>
          <p:sp>
            <p:nvSpPr>
              <p:cNvPr id="30" name="Rectangle: Rounded Corners 29">
                <a:extLst>
                  <a:ext uri="{FF2B5EF4-FFF2-40B4-BE49-F238E27FC236}">
                    <a16:creationId xmlns:a16="http://schemas.microsoft.com/office/drawing/2014/main" id="{FB119C0A-B112-87D7-33F9-61A90BA5B7E9}"/>
                  </a:ext>
                </a:extLst>
              </p:cNvPr>
              <p:cNvSpPr/>
              <p:nvPr/>
            </p:nvSpPr>
            <p:spPr>
              <a:xfrm>
                <a:off x="5512314" y="3930738"/>
                <a:ext cx="1327188" cy="862844"/>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1" name="Rectangle: Rounded Corners 10">
                <a:extLst>
                  <a:ext uri="{FF2B5EF4-FFF2-40B4-BE49-F238E27FC236}">
                    <a16:creationId xmlns:a16="http://schemas.microsoft.com/office/drawing/2014/main" id="{22086223-BB0B-6305-110B-E1048C4926E4}"/>
                  </a:ext>
                </a:extLst>
              </p:cNvPr>
              <p:cNvSpPr txBox="1"/>
              <p:nvPr/>
            </p:nvSpPr>
            <p:spPr>
              <a:xfrm>
                <a:off x="5537586" y="3956010"/>
                <a:ext cx="1075786" cy="81230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Info Plan</a:t>
                </a:r>
              </a:p>
            </p:txBody>
          </p:sp>
        </p:grpSp>
        <p:grpSp>
          <p:nvGrpSpPr>
            <p:cNvPr id="15" name="Group 14">
              <a:extLst>
                <a:ext uri="{FF2B5EF4-FFF2-40B4-BE49-F238E27FC236}">
                  <a16:creationId xmlns:a16="http://schemas.microsoft.com/office/drawing/2014/main" id="{5CE4C78A-4223-CB85-D1BA-B6DBC286C818}"/>
                </a:ext>
              </a:extLst>
            </p:cNvPr>
            <p:cNvGrpSpPr/>
            <p:nvPr/>
          </p:nvGrpSpPr>
          <p:grpSpPr>
            <a:xfrm>
              <a:off x="9167640" y="5952567"/>
              <a:ext cx="1269321" cy="862844"/>
              <a:chOff x="7288167" y="3930738"/>
              <a:chExt cx="1269321" cy="862844"/>
            </a:xfrm>
            <a:scene3d>
              <a:camera prst="orthographicFront">
                <a:rot lat="0" lon="0" rev="0"/>
              </a:camera>
              <a:lightRig rig="contrasting" dir="t">
                <a:rot lat="0" lon="0" rev="1200000"/>
              </a:lightRig>
            </a:scene3d>
          </p:grpSpPr>
          <p:sp>
            <p:nvSpPr>
              <p:cNvPr id="28" name="Rectangle: Rounded Corners 27">
                <a:extLst>
                  <a:ext uri="{FF2B5EF4-FFF2-40B4-BE49-F238E27FC236}">
                    <a16:creationId xmlns:a16="http://schemas.microsoft.com/office/drawing/2014/main" id="{6231E0A9-ED93-92BA-2BAA-0C760A8082BB}"/>
                  </a:ext>
                </a:extLst>
              </p:cNvPr>
              <p:cNvSpPr/>
              <p:nvPr/>
            </p:nvSpPr>
            <p:spPr>
              <a:xfrm flipH="1">
                <a:off x="7288167" y="3930738"/>
                <a:ext cx="1269321" cy="862844"/>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9" name="Rectangle: Rounded Corners 12">
                <a:extLst>
                  <a:ext uri="{FF2B5EF4-FFF2-40B4-BE49-F238E27FC236}">
                    <a16:creationId xmlns:a16="http://schemas.microsoft.com/office/drawing/2014/main" id="{4CFD94E2-B035-9CEC-B836-B7C9172FDF8B}"/>
                  </a:ext>
                </a:extLst>
              </p:cNvPr>
              <p:cNvSpPr txBox="1"/>
              <p:nvPr/>
            </p:nvSpPr>
            <p:spPr>
              <a:xfrm>
                <a:off x="7313439" y="3956010"/>
                <a:ext cx="1026678" cy="8123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Outcome</a:t>
                </a:r>
              </a:p>
            </p:txBody>
          </p:sp>
        </p:grpSp>
        <p:grpSp>
          <p:nvGrpSpPr>
            <p:cNvPr id="16" name="Group 15">
              <a:extLst>
                <a:ext uri="{FF2B5EF4-FFF2-40B4-BE49-F238E27FC236}">
                  <a16:creationId xmlns:a16="http://schemas.microsoft.com/office/drawing/2014/main" id="{2265A811-F282-3BFC-F4DB-EF7D521AFEFC}"/>
                </a:ext>
              </a:extLst>
            </p:cNvPr>
            <p:cNvGrpSpPr/>
            <p:nvPr/>
          </p:nvGrpSpPr>
          <p:grpSpPr>
            <a:xfrm>
              <a:off x="3366240" y="6139869"/>
              <a:ext cx="560849" cy="560849"/>
              <a:chOff x="1526430" y="4130644"/>
              <a:chExt cx="560849" cy="560849"/>
            </a:xfrm>
            <a:scene3d>
              <a:camera prst="orthographicFront">
                <a:rot lat="0" lon="0" rev="0"/>
              </a:camera>
              <a:lightRig rig="contrasting" dir="t">
                <a:rot lat="0" lon="0" rev="1200000"/>
              </a:lightRig>
            </a:scene3d>
          </p:grpSpPr>
          <p:sp>
            <p:nvSpPr>
              <p:cNvPr id="26" name="Arrow: Down 25">
                <a:extLst>
                  <a:ext uri="{FF2B5EF4-FFF2-40B4-BE49-F238E27FC236}">
                    <a16:creationId xmlns:a16="http://schemas.microsoft.com/office/drawing/2014/main" id="{7C636354-6915-AA31-CED0-2CC9233A43B7}"/>
                  </a:ext>
                </a:extLst>
              </p:cNvPr>
              <p:cNvSpPr/>
              <p:nvPr/>
            </p:nvSpPr>
            <p:spPr>
              <a:xfrm rot="16200000">
                <a:off x="1526430" y="4130644"/>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 name="Arrow: Down 14">
                <a:extLst>
                  <a:ext uri="{FF2B5EF4-FFF2-40B4-BE49-F238E27FC236}">
                    <a16:creationId xmlns:a16="http://schemas.microsoft.com/office/drawing/2014/main" id="{1081B5FB-600E-6568-39CC-5F05C77D4BCD}"/>
                  </a:ext>
                </a:extLst>
              </p:cNvPr>
              <p:cNvSpPr txBox="1"/>
              <p:nvPr/>
            </p:nvSpPr>
            <p:spPr>
              <a:xfrm rot="16200000">
                <a:off x="1583216" y="4200049"/>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7" name="Group 16">
              <a:extLst>
                <a:ext uri="{FF2B5EF4-FFF2-40B4-BE49-F238E27FC236}">
                  <a16:creationId xmlns:a16="http://schemas.microsoft.com/office/drawing/2014/main" id="{5F00202F-54D7-1E36-7D54-4EF720BEF146}"/>
                </a:ext>
              </a:extLst>
            </p:cNvPr>
            <p:cNvGrpSpPr/>
            <p:nvPr/>
          </p:nvGrpSpPr>
          <p:grpSpPr>
            <a:xfrm>
              <a:off x="6875441" y="6134417"/>
              <a:ext cx="560849" cy="560849"/>
              <a:chOff x="4995968" y="4112588"/>
              <a:chExt cx="560849" cy="560849"/>
            </a:xfrm>
            <a:scene3d>
              <a:camera prst="orthographicFront">
                <a:rot lat="0" lon="0" rev="0"/>
              </a:camera>
              <a:lightRig rig="contrasting" dir="t">
                <a:rot lat="0" lon="0" rev="1200000"/>
              </a:lightRig>
            </a:scene3d>
          </p:grpSpPr>
          <p:sp>
            <p:nvSpPr>
              <p:cNvPr id="24" name="Arrow: Down 23">
                <a:extLst>
                  <a:ext uri="{FF2B5EF4-FFF2-40B4-BE49-F238E27FC236}">
                    <a16:creationId xmlns:a16="http://schemas.microsoft.com/office/drawing/2014/main" id="{2919E3D8-249B-4A3C-08D5-CE63462AA5C5}"/>
                  </a:ext>
                </a:extLst>
              </p:cNvPr>
              <p:cNvSpPr/>
              <p:nvPr/>
            </p:nvSpPr>
            <p:spPr>
              <a:xfrm rot="16200000">
                <a:off x="4995968" y="4112588"/>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Arrow: Down 16">
                <a:extLst>
                  <a:ext uri="{FF2B5EF4-FFF2-40B4-BE49-F238E27FC236}">
                    <a16:creationId xmlns:a16="http://schemas.microsoft.com/office/drawing/2014/main" id="{AFC7034D-2141-6BE0-546A-DDF471E68AC7}"/>
                  </a:ext>
                </a:extLst>
              </p:cNvPr>
              <p:cNvSpPr txBox="1"/>
              <p:nvPr/>
            </p:nvSpPr>
            <p:spPr>
              <a:xfrm rot="16200000">
                <a:off x="5052754" y="4181993"/>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8" name="Group 17">
              <a:extLst>
                <a:ext uri="{FF2B5EF4-FFF2-40B4-BE49-F238E27FC236}">
                  <a16:creationId xmlns:a16="http://schemas.microsoft.com/office/drawing/2014/main" id="{1E818F4C-C918-8474-5D8E-062495A72D21}"/>
                </a:ext>
              </a:extLst>
            </p:cNvPr>
            <p:cNvGrpSpPr/>
            <p:nvPr/>
          </p:nvGrpSpPr>
          <p:grpSpPr>
            <a:xfrm>
              <a:off x="5120092" y="6152474"/>
              <a:ext cx="560849" cy="560849"/>
              <a:chOff x="3240619" y="4130645"/>
              <a:chExt cx="560849" cy="560849"/>
            </a:xfrm>
            <a:scene3d>
              <a:camera prst="orthographicFront">
                <a:rot lat="0" lon="0" rev="0"/>
              </a:camera>
              <a:lightRig rig="contrasting" dir="t">
                <a:rot lat="0" lon="0" rev="1200000"/>
              </a:lightRig>
            </a:scene3d>
          </p:grpSpPr>
          <p:sp>
            <p:nvSpPr>
              <p:cNvPr id="22" name="Arrow: Down 21">
                <a:extLst>
                  <a:ext uri="{FF2B5EF4-FFF2-40B4-BE49-F238E27FC236}">
                    <a16:creationId xmlns:a16="http://schemas.microsoft.com/office/drawing/2014/main" id="{7D59E03D-709F-862A-47C8-458EE57CFB15}"/>
                  </a:ext>
                </a:extLst>
              </p:cNvPr>
              <p:cNvSpPr/>
              <p:nvPr/>
            </p:nvSpPr>
            <p:spPr>
              <a:xfrm rot="16200000">
                <a:off x="3240619" y="4130645"/>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3" name="Arrow: Down 18">
                <a:extLst>
                  <a:ext uri="{FF2B5EF4-FFF2-40B4-BE49-F238E27FC236}">
                    <a16:creationId xmlns:a16="http://schemas.microsoft.com/office/drawing/2014/main" id="{C7DEFA31-B126-7485-66C2-1B172ED59E3F}"/>
                  </a:ext>
                </a:extLst>
              </p:cNvPr>
              <p:cNvSpPr txBox="1"/>
              <p:nvPr/>
            </p:nvSpPr>
            <p:spPr>
              <a:xfrm rot="16200000">
                <a:off x="3297405" y="4200050"/>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nvGrpSpPr>
            <p:cNvPr id="19" name="Group 18">
              <a:extLst>
                <a:ext uri="{FF2B5EF4-FFF2-40B4-BE49-F238E27FC236}">
                  <a16:creationId xmlns:a16="http://schemas.microsoft.com/office/drawing/2014/main" id="{68975188-8AA2-CEB5-D197-9CF50E68F903}"/>
                </a:ext>
              </a:extLst>
            </p:cNvPr>
            <p:cNvGrpSpPr/>
            <p:nvPr/>
          </p:nvGrpSpPr>
          <p:grpSpPr>
            <a:xfrm>
              <a:off x="8675160" y="6134421"/>
              <a:ext cx="560849" cy="560849"/>
              <a:chOff x="6795687" y="4112592"/>
              <a:chExt cx="560849" cy="560849"/>
            </a:xfrm>
            <a:scene3d>
              <a:camera prst="orthographicFront">
                <a:rot lat="0" lon="0" rev="0"/>
              </a:camera>
              <a:lightRig rig="contrasting" dir="t">
                <a:rot lat="0" lon="0" rev="1200000"/>
              </a:lightRig>
            </a:scene3d>
          </p:grpSpPr>
          <p:sp>
            <p:nvSpPr>
              <p:cNvPr id="20" name="Arrow: Down 19">
                <a:extLst>
                  <a:ext uri="{FF2B5EF4-FFF2-40B4-BE49-F238E27FC236}">
                    <a16:creationId xmlns:a16="http://schemas.microsoft.com/office/drawing/2014/main" id="{C9DE4D78-5EC1-37AF-FFDB-DF466B895A3A}"/>
                  </a:ext>
                </a:extLst>
              </p:cNvPr>
              <p:cNvSpPr/>
              <p:nvPr/>
            </p:nvSpPr>
            <p:spPr>
              <a:xfrm rot="16200000">
                <a:off x="6795687" y="4112592"/>
                <a:ext cx="560849" cy="560849"/>
              </a:xfrm>
              <a:prstGeom prst="downArrow">
                <a:avLst>
                  <a:gd name="adj1" fmla="val 55000"/>
                  <a:gd name="adj2" fmla="val 45000"/>
                </a:avLst>
              </a:prstGeom>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Arrow: Down 20">
                <a:extLst>
                  <a:ext uri="{FF2B5EF4-FFF2-40B4-BE49-F238E27FC236}">
                    <a16:creationId xmlns:a16="http://schemas.microsoft.com/office/drawing/2014/main" id="{822402E9-1ED7-ED14-6374-59F1C609AAE1}"/>
                  </a:ext>
                </a:extLst>
              </p:cNvPr>
              <p:cNvSpPr txBox="1"/>
              <p:nvPr/>
            </p:nvSpPr>
            <p:spPr>
              <a:xfrm rot="16200000">
                <a:off x="6852473" y="4181997"/>
                <a:ext cx="308467" cy="42203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grpSp>
      </p:grpSp>
    </p:spTree>
    <p:extLst>
      <p:ext uri="{BB962C8B-B14F-4D97-AF65-F5344CB8AC3E}">
        <p14:creationId xmlns:p14="http://schemas.microsoft.com/office/powerpoint/2010/main" val="1575507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B7864-307A-3E5A-6C57-B8EF5E66E5B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1FAE662-681A-0F70-1130-F37F3839B702}"/>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2C8311A-FA6B-A0C7-EB6A-B88976FE1577}"/>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320F8D-A2D6-B959-A810-814DE3FBE1D8}"/>
              </a:ext>
            </a:extLst>
          </p:cNvPr>
          <p:cNvSpPr>
            <a:spLocks noGrp="1"/>
          </p:cNvSpPr>
          <p:nvPr>
            <p:ph type="title"/>
          </p:nvPr>
        </p:nvSpPr>
        <p:spPr>
          <a:xfrm>
            <a:off x="274864" y="-130865"/>
            <a:ext cx="11642271" cy="1325563"/>
          </a:xfrm>
        </p:spPr>
        <p:txBody>
          <a:bodyPr/>
          <a:lstStyle/>
          <a:p>
            <a:r>
              <a:rPr lang="en-US" dirty="0">
                <a:solidFill>
                  <a:schemeClr val="bg1"/>
                </a:solidFill>
                <a:effectLst>
                  <a:outerShdw blurRad="38100" dist="38100" dir="2700000" algn="tl">
                    <a:srgbClr val="000000">
                      <a:alpha val="43137"/>
                    </a:srgbClr>
                  </a:outerShdw>
                </a:effectLst>
              </a:rPr>
              <a:t>What We Covered</a:t>
            </a:r>
          </a:p>
        </p:txBody>
      </p:sp>
      <p:pic>
        <p:nvPicPr>
          <p:cNvPr id="9" name="Picture 8">
            <a:extLst>
              <a:ext uri="{FF2B5EF4-FFF2-40B4-BE49-F238E27FC236}">
                <a16:creationId xmlns:a16="http://schemas.microsoft.com/office/drawing/2014/main" id="{DC832C66-064F-F1E6-0600-FDA504F4D956}"/>
              </a:ext>
            </a:extLst>
          </p:cNvPr>
          <p:cNvPicPr>
            <a:picLocks noChangeAspect="1"/>
          </p:cNvPicPr>
          <p:nvPr/>
        </p:nvPicPr>
        <p:blipFill>
          <a:blip r:embed="rId3"/>
          <a:stretch>
            <a:fillRect/>
          </a:stretch>
        </p:blipFill>
        <p:spPr>
          <a:xfrm>
            <a:off x="10071915" y="5948814"/>
            <a:ext cx="1961933" cy="413238"/>
          </a:xfrm>
          <a:prstGeom prst="rect">
            <a:avLst/>
          </a:prstGeom>
        </p:spPr>
      </p:pic>
      <p:sp>
        <p:nvSpPr>
          <p:cNvPr id="7" name="Rectangle 6">
            <a:extLst>
              <a:ext uri="{FF2B5EF4-FFF2-40B4-BE49-F238E27FC236}">
                <a16:creationId xmlns:a16="http://schemas.microsoft.com/office/drawing/2014/main" id="{1EE1B296-2EC8-E6CE-33F5-E888BFD36949}"/>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5A31D45-5506-BAD1-B171-B6C0B623BE7C}"/>
              </a:ext>
            </a:extLst>
          </p:cNvPr>
          <p:cNvSpPr txBox="1"/>
          <p:nvPr/>
        </p:nvSpPr>
        <p:spPr>
          <a:xfrm>
            <a:off x="682590" y="1490197"/>
            <a:ext cx="10577593" cy="4196020"/>
          </a:xfrm>
          <a:prstGeom prst="rect">
            <a:avLst/>
          </a:prstGeom>
          <a:noFill/>
        </p:spPr>
        <p:txBody>
          <a:bodyPr wrap="square" rtlCol="0">
            <a:spAutoFit/>
          </a:bodyPr>
          <a:lstStyle/>
          <a:p>
            <a:pPr marL="688975" lvl="1" indent="-231775">
              <a:spcBef>
                <a:spcPts val="600"/>
              </a:spcBef>
              <a:spcAft>
                <a:spcPts val="200"/>
              </a:spcAft>
              <a:buClr>
                <a:schemeClr val="tx1"/>
              </a:buClr>
              <a:buSzPct val="100000"/>
              <a:buFont typeface="Arial" panose="020B0604020202020204" pitchFamily="34" charset="0"/>
              <a:buChar char="•"/>
              <a:defRPr/>
            </a:pPr>
            <a:r>
              <a:rPr lang="en-US" sz="4000" dirty="0">
                <a:solidFill>
                  <a:prstClr val="black">
                    <a:lumMod val="75000"/>
                    <a:lumOff val="25000"/>
                  </a:prstClr>
                </a:solidFill>
                <a:latin typeface="Aptos" panose="020B0004020202020204" pitchFamily="34" charset="0"/>
              </a:rPr>
              <a:t>Basics of SWZ</a:t>
            </a:r>
          </a:p>
          <a:p>
            <a:pPr marL="688975" lvl="1" indent="-231775">
              <a:spcBef>
                <a:spcPts val="600"/>
              </a:spcBef>
              <a:spcAft>
                <a:spcPts val="200"/>
              </a:spcAft>
              <a:buClr>
                <a:schemeClr val="tx1"/>
              </a:buClr>
              <a:buSzPct val="100000"/>
              <a:buFont typeface="Arial" panose="020B0604020202020204" pitchFamily="34" charset="0"/>
              <a:buChar char="•"/>
              <a:defRPr/>
            </a:pPr>
            <a:r>
              <a:rPr lang="en-US" sz="4000" dirty="0">
                <a:solidFill>
                  <a:prstClr val="black">
                    <a:lumMod val="75000"/>
                    <a:lumOff val="25000"/>
                  </a:prstClr>
                </a:solidFill>
                <a:latin typeface="Aptos" panose="020B0004020202020204" pitchFamily="34" charset="0"/>
              </a:rPr>
              <a:t>SWZ Benefits</a:t>
            </a:r>
          </a:p>
          <a:p>
            <a:pPr marL="688975" lvl="1" indent="-231775">
              <a:spcBef>
                <a:spcPts val="600"/>
              </a:spcBef>
              <a:spcAft>
                <a:spcPts val="200"/>
              </a:spcAft>
              <a:buClr>
                <a:schemeClr val="tx1"/>
              </a:buClr>
              <a:buSzPct val="100000"/>
              <a:buFont typeface="Arial" panose="020B0604020202020204" pitchFamily="34" charset="0"/>
              <a:buChar char="•"/>
              <a:defRPr/>
            </a:pPr>
            <a:r>
              <a:rPr kumimoji="0" lang="en-US" sz="40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rPr>
              <a:t>Four SWZ Strategies</a:t>
            </a:r>
          </a:p>
          <a:p>
            <a:pPr marL="688975" lvl="1" indent="-231775">
              <a:spcBef>
                <a:spcPts val="600"/>
              </a:spcBef>
              <a:spcAft>
                <a:spcPts val="200"/>
              </a:spcAft>
              <a:buClr>
                <a:schemeClr val="tx1"/>
              </a:buClr>
              <a:buSzPct val="100000"/>
              <a:buFont typeface="Arial" panose="020B0604020202020204" pitchFamily="34" charset="0"/>
              <a:buChar char="•"/>
              <a:defRPr/>
            </a:pPr>
            <a:r>
              <a:rPr lang="en-US" sz="4000" dirty="0">
                <a:solidFill>
                  <a:prstClr val="black">
                    <a:lumMod val="75000"/>
                    <a:lumOff val="25000"/>
                  </a:prstClr>
                </a:solidFill>
                <a:latin typeface="Aptos" panose="020B0004020202020204" pitchFamily="34" charset="0"/>
              </a:rPr>
              <a:t>SWZ Mainstreaming and Design Resources</a:t>
            </a:r>
            <a:endParaRPr kumimoji="0" lang="en-US" sz="40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endParaRPr>
          </a:p>
          <a:p>
            <a:pPr marL="688975" lvl="1" indent="-231775">
              <a:spcBef>
                <a:spcPts val="600"/>
              </a:spcBef>
              <a:spcAft>
                <a:spcPts val="200"/>
              </a:spcAft>
              <a:buClr>
                <a:schemeClr val="tx1"/>
              </a:buClr>
              <a:buSzPct val="100000"/>
              <a:buFont typeface="Arial" panose="020B0604020202020204" pitchFamily="34" charset="0"/>
              <a:buChar char="•"/>
              <a:defRPr/>
            </a:pPr>
            <a:r>
              <a:rPr kumimoji="0" lang="en-US" sz="40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rPr>
              <a:t>Use of Resources for Selecting,  Designing, and Implementing SWZ Strategies </a:t>
            </a:r>
          </a:p>
        </p:txBody>
      </p:sp>
    </p:spTree>
    <p:extLst>
      <p:ext uri="{BB962C8B-B14F-4D97-AF65-F5344CB8AC3E}">
        <p14:creationId xmlns:p14="http://schemas.microsoft.com/office/powerpoint/2010/main" val="128107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C3ACD3-619D-4191-06D4-DF8EA01D42A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27C2F178-F85F-8AE4-9903-B6B4BFF1ED67}"/>
              </a:ext>
            </a:extLst>
          </p:cNvPr>
          <p:cNvSpPr txBox="1">
            <a:spLocks/>
          </p:cNvSpPr>
          <p:nvPr/>
        </p:nvSpPr>
        <p:spPr>
          <a:xfrm>
            <a:off x="268184" y="39591"/>
            <a:ext cx="10515600" cy="9163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Us</a:t>
            </a:r>
          </a:p>
        </p:txBody>
      </p:sp>
      <p:pic>
        <p:nvPicPr>
          <p:cNvPr id="12" name="Picture 11">
            <a:extLst>
              <a:ext uri="{FF2B5EF4-FFF2-40B4-BE49-F238E27FC236}">
                <a16:creationId xmlns:a16="http://schemas.microsoft.com/office/drawing/2014/main" id="{C81FAF3B-601F-5869-F62A-CA5EDD4FE4B0}"/>
              </a:ext>
            </a:extLst>
          </p:cNvPr>
          <p:cNvPicPr>
            <a:picLocks noChangeAspect="1"/>
          </p:cNvPicPr>
          <p:nvPr/>
        </p:nvPicPr>
        <p:blipFill>
          <a:blip r:embed="rId3"/>
          <a:stretch>
            <a:fillRect/>
          </a:stretch>
        </p:blipFill>
        <p:spPr>
          <a:xfrm>
            <a:off x="9918187" y="5819258"/>
            <a:ext cx="1961933" cy="413238"/>
          </a:xfrm>
          <a:prstGeom prst="rect">
            <a:avLst/>
          </a:prstGeom>
        </p:spPr>
      </p:pic>
      <p:sp>
        <p:nvSpPr>
          <p:cNvPr id="18" name="Rectangle 17">
            <a:extLst>
              <a:ext uri="{FF2B5EF4-FFF2-40B4-BE49-F238E27FC236}">
                <a16:creationId xmlns:a16="http://schemas.microsoft.com/office/drawing/2014/main" id="{A656135F-D116-8D15-4D1C-ACDF0FD4FA81}"/>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descr="Speaker phone with solid fill">
            <a:extLst>
              <a:ext uri="{FF2B5EF4-FFF2-40B4-BE49-F238E27FC236}">
                <a16:creationId xmlns:a16="http://schemas.microsoft.com/office/drawing/2014/main" id="{69585C6A-1E31-B991-B892-5986B92143C6}"/>
              </a:ext>
            </a:extLst>
          </p:cNvPr>
          <p:cNvPicPr>
            <a:picLocks noGrp="1" noChangeAspect="1"/>
          </p:cNvPicPr>
          <p:nvPr>
            <p:ph sz="half" idx="2"/>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3367" y="95548"/>
            <a:ext cx="914400" cy="914400"/>
          </a:xfrm>
        </p:spPr>
      </p:pic>
      <p:sp>
        <p:nvSpPr>
          <p:cNvPr id="7" name="Rectangle 6">
            <a:extLst>
              <a:ext uri="{FF2B5EF4-FFF2-40B4-BE49-F238E27FC236}">
                <a16:creationId xmlns:a16="http://schemas.microsoft.com/office/drawing/2014/main" id="{2730DA23-665D-7AF5-7DF1-E36F8EB3C630}"/>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55D3F15-6EC9-A737-5315-A2B31D7A032C}"/>
              </a:ext>
            </a:extLst>
          </p:cNvPr>
          <p:cNvSpPr txBox="1"/>
          <p:nvPr/>
        </p:nvSpPr>
        <p:spPr>
          <a:xfrm>
            <a:off x="268184" y="1385219"/>
            <a:ext cx="6341170" cy="2062103"/>
          </a:xfrm>
          <a:prstGeom prst="rect">
            <a:avLst/>
          </a:prstGeom>
          <a:noFill/>
        </p:spPr>
        <p:txBody>
          <a:bodyPr wrap="square">
            <a:spAutoFit/>
          </a:bodyPr>
          <a:lstStyle/>
          <a:p>
            <a:r>
              <a:rPr lang="en-US" sz="3200" b="1" dirty="0">
                <a:latin typeface="Aptos" panose="020B0004020202020204" pitchFamily="34" charset="0"/>
              </a:rPr>
              <a:t>James McGinnis, P.E.</a:t>
            </a:r>
          </a:p>
          <a:p>
            <a:r>
              <a:rPr lang="en-US" sz="3200" dirty="0">
                <a:latin typeface="Aptos" panose="020B0004020202020204" pitchFamily="34" charset="0"/>
              </a:rPr>
              <a:t>State Roadway Design Office </a:t>
            </a:r>
          </a:p>
          <a:p>
            <a:r>
              <a:rPr lang="en-US" sz="3200" dirty="0">
                <a:latin typeface="Aptos" panose="020B0004020202020204" pitchFamily="34" charset="0"/>
              </a:rPr>
              <a:t>850-414-4952 </a:t>
            </a:r>
          </a:p>
          <a:p>
            <a:r>
              <a:rPr lang="en-US" sz="3200" u="sng" dirty="0">
                <a:latin typeface="Aptos" panose="020B0004020202020204" pitchFamily="34" charset="0"/>
                <a:hlinkClick r:id="rId6">
                  <a:extLst>
                    <a:ext uri="{A12FA001-AC4F-418D-AE19-62706E023703}">
                      <ahyp:hlinkClr xmlns:ahyp="http://schemas.microsoft.com/office/drawing/2018/hyperlinkcolor" val="tx"/>
                    </a:ext>
                  </a:extLst>
                </a:hlinkClick>
              </a:rPr>
              <a:t>James.McGinnis@dot.state.fl.us  </a:t>
            </a:r>
            <a:endParaRPr lang="en-US" sz="3200" u="sng" dirty="0">
              <a:latin typeface="Aptos" panose="020B0004020202020204" pitchFamily="34" charset="0"/>
            </a:endParaRPr>
          </a:p>
        </p:txBody>
      </p:sp>
      <p:sp>
        <p:nvSpPr>
          <p:cNvPr id="8" name="TextBox 7">
            <a:extLst>
              <a:ext uri="{FF2B5EF4-FFF2-40B4-BE49-F238E27FC236}">
                <a16:creationId xmlns:a16="http://schemas.microsoft.com/office/drawing/2014/main" id="{93865D19-D62D-738B-0407-E25C815BE387}"/>
              </a:ext>
            </a:extLst>
          </p:cNvPr>
          <p:cNvSpPr txBox="1"/>
          <p:nvPr/>
        </p:nvSpPr>
        <p:spPr>
          <a:xfrm>
            <a:off x="311880" y="3763405"/>
            <a:ext cx="7525834" cy="2062103"/>
          </a:xfrm>
          <a:prstGeom prst="rect">
            <a:avLst/>
          </a:prstGeom>
          <a:noFill/>
        </p:spPr>
        <p:txBody>
          <a:bodyPr wrap="square">
            <a:spAutoFit/>
          </a:bodyPr>
          <a:lstStyle/>
          <a:p>
            <a:r>
              <a:rPr lang="en-US" sz="3200" b="1" dirty="0">
                <a:latin typeface="Aptos" panose="020B0004020202020204" pitchFamily="34" charset="0"/>
              </a:rPr>
              <a:t>W.D. Baldwin, P.E.</a:t>
            </a:r>
          </a:p>
          <a:p>
            <a:r>
              <a:rPr lang="en-US" sz="3200" dirty="0">
                <a:latin typeface="Aptos" panose="020B0004020202020204" pitchFamily="34" charset="0"/>
              </a:rPr>
              <a:t>Traffic Engineering &amp; Operations Office</a:t>
            </a:r>
          </a:p>
          <a:p>
            <a:r>
              <a:rPr lang="en-US" sz="3200" dirty="0">
                <a:latin typeface="Aptos" panose="020B0004020202020204" pitchFamily="34" charset="0"/>
              </a:rPr>
              <a:t>850-410-5579 </a:t>
            </a:r>
          </a:p>
          <a:p>
            <a:r>
              <a:rPr lang="en-US" sz="3200" u="sng" dirty="0">
                <a:latin typeface="Aptos" panose="020B0004020202020204" pitchFamily="34" charset="0"/>
                <a:hlinkClick r:id="rId7">
                  <a:extLst>
                    <a:ext uri="{A12FA001-AC4F-418D-AE19-62706E023703}">
                      <ahyp:hlinkClr xmlns:ahyp="http://schemas.microsoft.com/office/drawing/2018/hyperlinkcolor" val="tx"/>
                    </a:ext>
                  </a:extLst>
                </a:hlinkClick>
              </a:rPr>
              <a:t>WD.Baldwin@dot.state.fl.us  </a:t>
            </a:r>
            <a:endParaRPr lang="en-US" sz="3200" u="sng" dirty="0">
              <a:latin typeface="Aptos" panose="020B0004020202020204" pitchFamily="34" charset="0"/>
            </a:endParaRPr>
          </a:p>
        </p:txBody>
      </p:sp>
    </p:spTree>
    <p:extLst>
      <p:ext uri="{BB962C8B-B14F-4D97-AF65-F5344CB8AC3E}">
        <p14:creationId xmlns:p14="http://schemas.microsoft.com/office/powerpoint/2010/main" val="1478239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30316"/>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2"/>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Thank you!</a:t>
            </a:r>
          </a:p>
        </p:txBody>
      </p:sp>
      <p:pic>
        <p:nvPicPr>
          <p:cNvPr id="1026" name="Picture 2">
            <a:extLst>
              <a:ext uri="{FF2B5EF4-FFF2-40B4-BE49-F238E27FC236}">
                <a16:creationId xmlns:a16="http://schemas.microsoft.com/office/drawing/2014/main" id="{6876B9FF-58B9-4EB6-DFA8-23962AB69D1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456329" y="1309061"/>
            <a:ext cx="7073153" cy="5083307"/>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937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579DDD-638A-E7D1-AEF8-BD8D60A28E9E}"/>
              </a:ext>
            </a:extLst>
          </p:cNvPr>
          <p:cNvSpPr>
            <a:spLocks noGrp="1"/>
          </p:cNvSpPr>
          <p:nvPr>
            <p:ph sz="half" idx="1"/>
          </p:nvPr>
        </p:nvSpPr>
        <p:spPr>
          <a:xfrm>
            <a:off x="553570" y="1466601"/>
            <a:ext cx="11084859" cy="4548569"/>
          </a:xfrm>
        </p:spPr>
        <p:txBody>
          <a:bodyPr/>
          <a:lstStyle/>
          <a:p>
            <a:pPr marL="0" marR="0" indent="0" algn="just">
              <a:lnSpc>
                <a:spcPct val="100000"/>
              </a:lnSpc>
              <a:spcBef>
                <a:spcPts val="0"/>
              </a:spcBef>
              <a:spcAft>
                <a:spcPts val="800"/>
              </a:spcAft>
              <a:buNone/>
              <a:tabLst>
                <a:tab pos="285750" algn="l"/>
                <a:tab pos="2971800" algn="ctr"/>
                <a:tab pos="285750" algn="l"/>
                <a:tab pos="457200" algn="l"/>
                <a:tab pos="914400" algn="l"/>
                <a:tab pos="1371600" algn="l"/>
                <a:tab pos="1828800" algn="l"/>
                <a:tab pos="2286000" algn="l"/>
                <a:tab pos="2743200" algn="l"/>
                <a:tab pos="2971800" algn="ctr"/>
                <a:tab pos="3200400" algn="l"/>
                <a:tab pos="3657600" algn="l"/>
                <a:tab pos="4114800" algn="l"/>
                <a:tab pos="4572000" algn="l"/>
                <a:tab pos="5029200" algn="l"/>
                <a:tab pos="5486400" algn="l"/>
                <a:tab pos="5943600" algn="r"/>
              </a:tabLst>
            </a:pPr>
            <a:r>
              <a:rPr lang="en-US" sz="3200" dirty="0">
                <a:effectLst/>
                <a:latin typeface="Aptos" panose="020B0004020202020204" pitchFamily="34" charset="0"/>
                <a:ea typeface="Calibri" panose="020F0502020204030204" pitchFamily="34" charset="0"/>
              </a:rPr>
              <a:t>SWZs use combinations of technologies to create strategies in response to work zone traffic impact scenarios. FDOT SWZ strategies covered in the SWZ Guidebook and Developmental Design Concept (DDC) include:</a:t>
            </a:r>
          </a:p>
          <a:p>
            <a:pPr marL="800100" lvl="1" indent="-342900" algn="just">
              <a:lnSpc>
                <a:spcPct val="100000"/>
              </a:lnSpc>
              <a:spcBef>
                <a:spcPts val="0"/>
              </a:spcBef>
              <a:buFont typeface="Symbol" panose="05050102010706020507" pitchFamily="18" charset="2"/>
              <a:buChar char=""/>
              <a:tabLst>
                <a:tab pos="285750" algn="l"/>
                <a:tab pos="2971800" algn="ctr"/>
                <a:tab pos="285750" algn="l"/>
                <a:tab pos="457200" algn="l"/>
                <a:tab pos="914400" algn="l"/>
                <a:tab pos="1371600" algn="l"/>
                <a:tab pos="1828800" algn="l"/>
                <a:tab pos="2286000" algn="l"/>
                <a:tab pos="2743200" algn="l"/>
                <a:tab pos="2971800" algn="ctr"/>
                <a:tab pos="3200400" algn="l"/>
                <a:tab pos="3657600" algn="l"/>
                <a:tab pos="4114800" algn="l"/>
                <a:tab pos="4572000" algn="l"/>
                <a:tab pos="5029200" algn="l"/>
                <a:tab pos="5486400" algn="l"/>
                <a:tab pos="5943600" algn="r"/>
              </a:tabLst>
            </a:pPr>
            <a:r>
              <a:rPr lang="en-US" sz="2800" dirty="0">
                <a:effectLst/>
                <a:latin typeface="Aptos" panose="020B0004020202020204" pitchFamily="34" charset="0"/>
                <a:ea typeface="Calibri" panose="020F0502020204030204" pitchFamily="34" charset="0"/>
              </a:rPr>
              <a:t>Work Zone Data Exchange (WZDx) </a:t>
            </a:r>
          </a:p>
          <a:p>
            <a:pPr marL="800100" lvl="1" indent="-342900" algn="just">
              <a:lnSpc>
                <a:spcPct val="100000"/>
              </a:lnSpc>
              <a:spcBef>
                <a:spcPts val="0"/>
              </a:spcBef>
              <a:buFont typeface="Symbol" panose="05050102010706020507" pitchFamily="18" charset="2"/>
              <a:buChar char=""/>
              <a:tabLst>
                <a:tab pos="285750" algn="l"/>
                <a:tab pos="2971800" algn="ctr"/>
                <a:tab pos="285750" algn="l"/>
                <a:tab pos="457200" algn="l"/>
                <a:tab pos="914400" algn="l"/>
                <a:tab pos="1371600" algn="l"/>
                <a:tab pos="1828800" algn="l"/>
                <a:tab pos="2286000" algn="l"/>
                <a:tab pos="2743200" algn="l"/>
                <a:tab pos="2971800" algn="ctr"/>
                <a:tab pos="3200400" algn="l"/>
                <a:tab pos="3657600" algn="l"/>
                <a:tab pos="4114800" algn="l"/>
                <a:tab pos="4572000" algn="l"/>
                <a:tab pos="5029200" algn="l"/>
                <a:tab pos="5486400" algn="l"/>
                <a:tab pos="5943600" algn="r"/>
              </a:tabLst>
            </a:pPr>
            <a:r>
              <a:rPr lang="en-US" sz="2800" dirty="0">
                <a:effectLst/>
                <a:latin typeface="Aptos" panose="020B0004020202020204" pitchFamily="34" charset="0"/>
                <a:ea typeface="Calibri" panose="020F0502020204030204" pitchFamily="34" charset="0"/>
              </a:rPr>
              <a:t>Dynamic End of Queue/Slow Speed Warning (DQW)</a:t>
            </a:r>
          </a:p>
          <a:p>
            <a:pPr marL="800100" lvl="1" indent="-342900" algn="just">
              <a:lnSpc>
                <a:spcPct val="100000"/>
              </a:lnSpc>
              <a:spcBef>
                <a:spcPts val="0"/>
              </a:spcBef>
              <a:buFont typeface="Symbol" panose="05050102010706020507" pitchFamily="18" charset="2"/>
              <a:buChar char=""/>
              <a:tabLst>
                <a:tab pos="285750" algn="l"/>
                <a:tab pos="2971800" algn="ctr"/>
                <a:tab pos="285750" algn="l"/>
                <a:tab pos="457200" algn="l"/>
                <a:tab pos="914400" algn="l"/>
                <a:tab pos="1371600" algn="l"/>
                <a:tab pos="1828800" algn="l"/>
                <a:tab pos="2286000" algn="l"/>
                <a:tab pos="2743200" algn="l"/>
                <a:tab pos="2971800" algn="ctr"/>
                <a:tab pos="3200400" algn="l"/>
                <a:tab pos="3657600" algn="l"/>
                <a:tab pos="4114800" algn="l"/>
                <a:tab pos="4572000" algn="l"/>
                <a:tab pos="5029200" algn="l"/>
                <a:tab pos="5486400" algn="l"/>
                <a:tab pos="5943600" algn="r"/>
              </a:tabLst>
            </a:pPr>
            <a:r>
              <a:rPr lang="en-US" sz="2800" dirty="0">
                <a:effectLst/>
                <a:latin typeface="Aptos" panose="020B0004020202020204" pitchFamily="34" charset="0"/>
                <a:ea typeface="Calibri" panose="020F0502020204030204" pitchFamily="34" charset="0"/>
              </a:rPr>
              <a:t>Dynamic Lane Merge (DLM)</a:t>
            </a:r>
          </a:p>
          <a:p>
            <a:pPr marL="800100" lvl="1" indent="-342900" algn="just">
              <a:lnSpc>
                <a:spcPct val="100000"/>
              </a:lnSpc>
              <a:spcBef>
                <a:spcPts val="0"/>
              </a:spcBef>
              <a:buFont typeface="Symbol" panose="05050102010706020507" pitchFamily="18" charset="2"/>
              <a:buChar char=""/>
              <a:tabLst>
                <a:tab pos="285750" algn="l"/>
                <a:tab pos="2971800" algn="ctr"/>
                <a:tab pos="285750" algn="l"/>
                <a:tab pos="457200" algn="l"/>
                <a:tab pos="914400" algn="l"/>
                <a:tab pos="1371600" algn="l"/>
                <a:tab pos="1828800" algn="l"/>
                <a:tab pos="2286000" algn="l"/>
                <a:tab pos="2743200" algn="l"/>
                <a:tab pos="2971800" algn="ctr"/>
                <a:tab pos="3200400" algn="l"/>
                <a:tab pos="3657600" algn="l"/>
                <a:tab pos="4114800" algn="l"/>
                <a:tab pos="4572000" algn="l"/>
                <a:tab pos="5029200" algn="l"/>
                <a:tab pos="5486400" algn="l"/>
                <a:tab pos="5943600" algn="r"/>
              </a:tabLst>
            </a:pPr>
            <a:r>
              <a:rPr lang="en-US" sz="2800" dirty="0">
                <a:effectLst/>
                <a:latin typeface="Aptos" panose="020B0004020202020204" pitchFamily="34" charset="0"/>
                <a:ea typeface="Calibri" panose="020F0502020204030204" pitchFamily="34" charset="0"/>
              </a:rPr>
              <a:t>Dynamic Speed Harmonization (DSH)</a:t>
            </a:r>
          </a:p>
          <a:p>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SWZ Strategies</a:t>
            </a:r>
          </a:p>
        </p:txBody>
      </p:sp>
    </p:spTree>
    <p:extLst>
      <p:ext uri="{BB962C8B-B14F-4D97-AF65-F5344CB8AC3E}">
        <p14:creationId xmlns:p14="http://schemas.microsoft.com/office/powerpoint/2010/main" val="179747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F13C53-7173-4216-280C-557395C8E61E}"/>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E1A5E676-332B-7733-5210-010286DE3701}"/>
              </a:ext>
            </a:extLst>
          </p:cNvPr>
          <p:cNvSpPr>
            <a:spLocks noGrp="1"/>
          </p:cNvSpPr>
          <p:nvPr>
            <p:ph type="subTitle" idx="1"/>
          </p:nvPr>
        </p:nvSpPr>
        <p:spPr/>
        <p:txBody>
          <a:bodyPr/>
          <a:lstStyle/>
          <a:p>
            <a:endParaRPr lang="en-US"/>
          </a:p>
        </p:txBody>
      </p:sp>
      <p:pic>
        <p:nvPicPr>
          <p:cNvPr id="5" name="Content Placeholder 4" descr="A circular diagram with different colored circles&#10;&#10;Description automatically generated">
            <a:extLst>
              <a:ext uri="{FF2B5EF4-FFF2-40B4-BE49-F238E27FC236}">
                <a16:creationId xmlns:a16="http://schemas.microsoft.com/office/drawing/2014/main" id="{5A5139B2-1AFE-AA96-2310-31FFD42536F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7938"/>
            <a:ext cx="12234863" cy="6883401"/>
          </a:xfrm>
        </p:spPr>
      </p:pic>
    </p:spTree>
    <p:extLst>
      <p:ext uri="{BB962C8B-B14F-4D97-AF65-F5344CB8AC3E}">
        <p14:creationId xmlns:p14="http://schemas.microsoft.com/office/powerpoint/2010/main" val="210383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EFB2-2C7E-A512-1E2D-8BE6887A93C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3B18781-B628-BA0A-23A3-9982D41108E9}"/>
              </a:ext>
            </a:extLst>
          </p:cNvPr>
          <p:cNvSpPr/>
          <p:nvPr/>
        </p:nvSpPr>
        <p:spPr>
          <a:xfrm>
            <a:off x="0" y="0"/>
            <a:ext cx="12192000" cy="1281941"/>
          </a:xfrm>
          <a:prstGeom prst="rect">
            <a:avLst/>
          </a:prstGeom>
          <a:solidFill>
            <a:srgbClr val="2344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3497C14-44BA-A04B-399F-2B43900EC6E6}"/>
              </a:ext>
            </a:extLst>
          </p:cNvPr>
          <p:cNvPicPr>
            <a:picLocks noChangeAspect="1"/>
          </p:cNvPicPr>
          <p:nvPr/>
        </p:nvPicPr>
        <p:blipFill>
          <a:blip r:embed="rId3"/>
          <a:stretch>
            <a:fillRect/>
          </a:stretch>
        </p:blipFill>
        <p:spPr>
          <a:xfrm>
            <a:off x="10084441" y="6068959"/>
            <a:ext cx="1961933" cy="413238"/>
          </a:xfrm>
          <a:prstGeom prst="rect">
            <a:avLst/>
          </a:prstGeom>
        </p:spPr>
      </p:pic>
      <p:sp>
        <p:nvSpPr>
          <p:cNvPr id="10" name="Rectangle 9">
            <a:extLst>
              <a:ext uri="{FF2B5EF4-FFF2-40B4-BE49-F238E27FC236}">
                <a16:creationId xmlns:a16="http://schemas.microsoft.com/office/drawing/2014/main" id="{7E23E919-AFDA-86D0-49B8-76B5A0E934DA}"/>
              </a:ext>
            </a:extLst>
          </p:cNvPr>
          <p:cNvSpPr/>
          <p:nvPr/>
        </p:nvSpPr>
        <p:spPr>
          <a:xfrm>
            <a:off x="0" y="1038742"/>
            <a:ext cx="12192000" cy="123053"/>
          </a:xfrm>
          <a:prstGeom prst="rect">
            <a:avLst/>
          </a:prstGeom>
          <a:solidFill>
            <a:srgbClr val="368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D598FC5-CFD6-7F6C-A1D5-38AF97B61B51}"/>
              </a:ext>
            </a:extLst>
          </p:cNvPr>
          <p:cNvSpPr/>
          <p:nvPr/>
        </p:nvSpPr>
        <p:spPr>
          <a:xfrm>
            <a:off x="0" y="6482198"/>
            <a:ext cx="12192000" cy="357548"/>
          </a:xfrm>
          <a:prstGeom prst="rect">
            <a:avLst/>
          </a:prstGeom>
          <a:solidFill>
            <a:srgbClr val="234487"/>
          </a:solidFill>
          <a:ln>
            <a:solidFill>
              <a:srgbClr val="152F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15463011-2F60-4D66-5181-3929BA6E69D2}"/>
              </a:ext>
            </a:extLst>
          </p:cNvPr>
          <p:cNvSpPr txBox="1">
            <a:spLocks/>
          </p:cNvSpPr>
          <p:nvPr/>
        </p:nvSpPr>
        <p:spPr>
          <a:xfrm>
            <a:off x="274863" y="-73938"/>
            <a:ext cx="116422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effectLst>
                  <a:outerShdw blurRad="38100" dist="38100" dir="2700000" algn="tl">
                    <a:srgbClr val="000000">
                      <a:alpha val="43137"/>
                    </a:srgbClr>
                  </a:outerShdw>
                </a:effectLst>
              </a:rPr>
              <a:t>Benefits of SWZ</a:t>
            </a:r>
          </a:p>
        </p:txBody>
      </p:sp>
      <p:graphicFrame>
        <p:nvGraphicFramePr>
          <p:cNvPr id="2" name="Table 4">
            <a:extLst>
              <a:ext uri="{FF2B5EF4-FFF2-40B4-BE49-F238E27FC236}">
                <a16:creationId xmlns:a16="http://schemas.microsoft.com/office/drawing/2014/main" id="{94124C32-D507-8199-D43E-1FDD323ACA87}"/>
              </a:ext>
            </a:extLst>
          </p:cNvPr>
          <p:cNvGraphicFramePr>
            <a:graphicFrameLocks noGrp="1"/>
          </p:cNvGraphicFramePr>
          <p:nvPr>
            <p:extLst>
              <p:ext uri="{D42A27DB-BD31-4B8C-83A1-F6EECF244321}">
                <p14:modId xmlns:p14="http://schemas.microsoft.com/office/powerpoint/2010/main" val="3730793997"/>
              </p:ext>
            </p:extLst>
          </p:nvPr>
        </p:nvGraphicFramePr>
        <p:xfrm>
          <a:off x="480060" y="1357333"/>
          <a:ext cx="10892789" cy="4379585"/>
        </p:xfrm>
        <a:graphic>
          <a:graphicData uri="http://schemas.openxmlformats.org/drawingml/2006/table">
            <a:tbl>
              <a:tblPr firstRow="1" bandRow="1">
                <a:tableStyleId>{5C22544A-7EE6-4342-B048-85BDC9FD1C3A}</a:tableStyleId>
              </a:tblPr>
              <a:tblGrid>
                <a:gridCol w="6400800">
                  <a:extLst>
                    <a:ext uri="{9D8B030D-6E8A-4147-A177-3AD203B41FA5}">
                      <a16:colId xmlns:a16="http://schemas.microsoft.com/office/drawing/2014/main" val="2120333393"/>
                    </a:ext>
                  </a:extLst>
                </a:gridCol>
                <a:gridCol w="1165860">
                  <a:extLst>
                    <a:ext uri="{9D8B030D-6E8A-4147-A177-3AD203B41FA5}">
                      <a16:colId xmlns:a16="http://schemas.microsoft.com/office/drawing/2014/main" val="2800305580"/>
                    </a:ext>
                  </a:extLst>
                </a:gridCol>
                <a:gridCol w="1062990">
                  <a:extLst>
                    <a:ext uri="{9D8B030D-6E8A-4147-A177-3AD203B41FA5}">
                      <a16:colId xmlns:a16="http://schemas.microsoft.com/office/drawing/2014/main" val="2188093256"/>
                    </a:ext>
                  </a:extLst>
                </a:gridCol>
                <a:gridCol w="1143000">
                  <a:extLst>
                    <a:ext uri="{9D8B030D-6E8A-4147-A177-3AD203B41FA5}">
                      <a16:colId xmlns:a16="http://schemas.microsoft.com/office/drawing/2014/main" val="1191016226"/>
                    </a:ext>
                  </a:extLst>
                </a:gridCol>
                <a:gridCol w="1120139">
                  <a:extLst>
                    <a:ext uri="{9D8B030D-6E8A-4147-A177-3AD203B41FA5}">
                      <a16:colId xmlns:a16="http://schemas.microsoft.com/office/drawing/2014/main" val="1758087943"/>
                    </a:ext>
                  </a:extLst>
                </a:gridCol>
              </a:tblGrid>
              <a:tr h="1434071">
                <a:tc>
                  <a:txBody>
                    <a:bodyPr/>
                    <a:lstStyle/>
                    <a:p>
                      <a:pPr algn="ctr"/>
                      <a:r>
                        <a:rPr lang="en-US" sz="2800" dirty="0"/>
                        <a:t>Benefits</a:t>
                      </a:r>
                    </a:p>
                  </a:txBody>
                  <a:tcPr anchor="ctr"/>
                </a:tc>
                <a:tc>
                  <a:txBody>
                    <a:bodyPr/>
                    <a:lstStyle/>
                    <a:p>
                      <a:pPr algn="ctr"/>
                      <a:r>
                        <a:rPr lang="en-US" sz="2800" dirty="0"/>
                        <a:t>WZDx</a:t>
                      </a:r>
                    </a:p>
                  </a:txBody>
                  <a:tcPr anchor="ctr"/>
                </a:tc>
                <a:tc>
                  <a:txBody>
                    <a:bodyPr/>
                    <a:lstStyle/>
                    <a:p>
                      <a:pPr algn="ctr"/>
                      <a:r>
                        <a:rPr lang="en-US" sz="2800" dirty="0"/>
                        <a:t>DQW</a:t>
                      </a:r>
                    </a:p>
                  </a:txBody>
                  <a:tcPr anchor="ctr"/>
                </a:tc>
                <a:tc>
                  <a:txBody>
                    <a:bodyPr/>
                    <a:lstStyle/>
                    <a:p>
                      <a:pPr algn="ctr"/>
                      <a:r>
                        <a:rPr lang="en-US" sz="2800" dirty="0"/>
                        <a:t>DLM</a:t>
                      </a:r>
                    </a:p>
                  </a:txBody>
                  <a:tcPr anchor="ctr"/>
                </a:tc>
                <a:tc>
                  <a:txBody>
                    <a:bodyPr/>
                    <a:lstStyle/>
                    <a:p>
                      <a:pPr algn="ctr"/>
                      <a:r>
                        <a:rPr lang="en-US" sz="2800" dirty="0"/>
                        <a:t>DSH</a:t>
                      </a:r>
                    </a:p>
                  </a:txBody>
                  <a:tcPr anchor="ctr"/>
                </a:tc>
                <a:extLst>
                  <a:ext uri="{0D108BD9-81ED-4DB2-BD59-A6C34878D82A}">
                    <a16:rowId xmlns:a16="http://schemas.microsoft.com/office/drawing/2014/main" val="63353107"/>
                  </a:ext>
                </a:extLst>
              </a:tr>
              <a:tr h="490919">
                <a:tc>
                  <a:txBody>
                    <a:bodyPr/>
                    <a:lstStyle/>
                    <a:p>
                      <a:r>
                        <a:rPr lang="en-US" sz="2400" dirty="0"/>
                        <a:t>Reduce WZ crashes (sideswipe)</a:t>
                      </a:r>
                    </a:p>
                  </a:txBody>
                  <a:tcPr/>
                </a:tc>
                <a:tc>
                  <a:txBody>
                    <a:bodyPr/>
                    <a:lstStyle/>
                    <a:p>
                      <a:pPr algn="ctr"/>
                      <a:endParaRPr lang="en-US" dirty="0"/>
                    </a:p>
                  </a:txBody>
                  <a:tcPr anchor="ctr"/>
                </a:tc>
                <a:tc>
                  <a:txBody>
                    <a:bodyPr/>
                    <a:lstStyle/>
                    <a:p>
                      <a:pPr algn="ct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514226656"/>
                  </a:ext>
                </a:extLst>
              </a:tr>
              <a:tr h="490919">
                <a:tc>
                  <a:txBody>
                    <a:bodyPr/>
                    <a:lstStyle/>
                    <a:p>
                      <a:r>
                        <a:rPr lang="en-US" sz="2400" dirty="0"/>
                        <a:t>Reduce WZ crashes (rear-end) </a:t>
                      </a:r>
                    </a:p>
                  </a:txBody>
                  <a:tcPr/>
                </a:tc>
                <a:tc>
                  <a:txBody>
                    <a:bodyPr/>
                    <a:lstStyle/>
                    <a:p>
                      <a:pPr algn="ct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extLst>
                  <a:ext uri="{0D108BD9-81ED-4DB2-BD59-A6C34878D82A}">
                    <a16:rowId xmlns:a16="http://schemas.microsoft.com/office/drawing/2014/main" val="3471632675"/>
                  </a:ext>
                </a:extLst>
              </a:tr>
              <a:tr h="490919">
                <a:tc>
                  <a:txBody>
                    <a:bodyPr/>
                    <a:lstStyle/>
                    <a:p>
                      <a:r>
                        <a:rPr lang="en-US" sz="2400" dirty="0"/>
                        <a:t>Reduce WZ speed variation, stop and go traffic</a:t>
                      </a:r>
                    </a:p>
                  </a:txBody>
                  <a:tcPr/>
                </a:tc>
                <a:tc>
                  <a:txBody>
                    <a:bodyPr/>
                    <a:lstStyle/>
                    <a:p>
                      <a:pPr algn="ct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extLst>
                  <a:ext uri="{0D108BD9-81ED-4DB2-BD59-A6C34878D82A}">
                    <a16:rowId xmlns:a16="http://schemas.microsoft.com/office/drawing/2014/main" val="1870258648"/>
                  </a:ext>
                </a:extLst>
              </a:tr>
              <a:tr h="490919">
                <a:tc>
                  <a:txBody>
                    <a:bodyPr/>
                    <a:lstStyle/>
                    <a:p>
                      <a:r>
                        <a:rPr lang="en-US" sz="2400" dirty="0"/>
                        <a:t>Improve WZ vehicle throughput</a:t>
                      </a:r>
                    </a:p>
                  </a:txBody>
                  <a:tcPr/>
                </a:tc>
                <a:tc>
                  <a:txBody>
                    <a:bodyPr/>
                    <a:lstStyle/>
                    <a:p>
                      <a:pPr algn="ct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extLst>
                  <a:ext uri="{0D108BD9-81ED-4DB2-BD59-A6C34878D82A}">
                    <a16:rowId xmlns:a16="http://schemas.microsoft.com/office/drawing/2014/main" val="4027408017"/>
                  </a:ext>
                </a:extLst>
              </a:tr>
              <a:tr h="490919">
                <a:tc>
                  <a:txBody>
                    <a:bodyPr/>
                    <a:lstStyle/>
                    <a:p>
                      <a:r>
                        <a:rPr lang="en-US" sz="2400" dirty="0"/>
                        <a:t>Reduce WZ congestion</a:t>
                      </a:r>
                    </a:p>
                  </a:txBody>
                  <a:tcPr/>
                </a:tc>
                <a:tc>
                  <a:txBody>
                    <a:bodyPr/>
                    <a:lstStyle/>
                    <a:p>
                      <a:pPr algn="ct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extLst>
                  <a:ext uri="{0D108BD9-81ED-4DB2-BD59-A6C34878D82A}">
                    <a16:rowId xmlns:a16="http://schemas.microsoft.com/office/drawing/2014/main" val="4184241805"/>
                  </a:ext>
                </a:extLst>
              </a:tr>
              <a:tr h="490919">
                <a:tc>
                  <a:txBody>
                    <a:bodyPr/>
                    <a:lstStyle/>
                    <a:p>
                      <a:r>
                        <a:rPr lang="en-US" sz="2400" dirty="0"/>
                        <a:t>Improve WZ traveler information</a:t>
                      </a:r>
                    </a:p>
                  </a:txBody>
                  <a:tcP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tc>
                  <a:txBody>
                    <a:bodyPr/>
                    <a:lstStyle/>
                    <a:p>
                      <a:pPr algn="ctr"/>
                      <a:r>
                        <a:rPr lang="en-US" b="1" dirty="0">
                          <a:solidFill>
                            <a:schemeClr val="accent1">
                              <a:lumMod val="50000"/>
                            </a:schemeClr>
                          </a:solidFill>
                          <a:latin typeface="Wingdings 2" panose="05020102010507070707" pitchFamily="18" charset="2"/>
                        </a:rPr>
                        <a:t>P</a:t>
                      </a:r>
                      <a:endParaRPr lang="en-US" dirty="0"/>
                    </a:p>
                  </a:txBody>
                  <a:tcPr anchor="ctr"/>
                </a:tc>
                <a:extLst>
                  <a:ext uri="{0D108BD9-81ED-4DB2-BD59-A6C34878D82A}">
                    <a16:rowId xmlns:a16="http://schemas.microsoft.com/office/drawing/2014/main" val="2922467949"/>
                  </a:ext>
                </a:extLst>
              </a:tr>
            </a:tbl>
          </a:graphicData>
        </a:graphic>
      </p:graphicFrame>
    </p:spTree>
    <p:extLst>
      <p:ext uri="{BB962C8B-B14F-4D97-AF65-F5344CB8AC3E}">
        <p14:creationId xmlns:p14="http://schemas.microsoft.com/office/powerpoint/2010/main" val="4007761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6970-BACA-404C-800C-4BE40B8B0635}"/>
              </a:ext>
            </a:extLst>
          </p:cNvPr>
          <p:cNvSpPr>
            <a:spLocks noGrp="1"/>
          </p:cNvSpPr>
          <p:nvPr>
            <p:ph type="title"/>
          </p:nvPr>
        </p:nvSpPr>
        <p:spPr>
          <a:xfrm>
            <a:off x="704744" y="137918"/>
            <a:ext cx="3517567" cy="2632454"/>
          </a:xfrm>
        </p:spPr>
        <p:txBody>
          <a:bodyPr>
            <a:normAutofit/>
          </a:bodyPr>
          <a:lstStyle/>
          <a:p>
            <a:pPr algn="ctr"/>
            <a:r>
              <a:rPr lang="en-US" sz="4400" dirty="0">
                <a:latin typeface="Aptos Black" panose="020F0502020204030204" pitchFamily="34" charset="0"/>
                <a:ea typeface="+mn-ea"/>
                <a:cs typeface="+mn-cs"/>
              </a:rPr>
              <a:t>Work Zone Data Exchange (WZDx)</a:t>
            </a:r>
          </a:p>
        </p:txBody>
      </p:sp>
      <p:sp>
        <p:nvSpPr>
          <p:cNvPr id="10" name="Content Placeholder 9">
            <a:extLst>
              <a:ext uri="{FF2B5EF4-FFF2-40B4-BE49-F238E27FC236}">
                <a16:creationId xmlns:a16="http://schemas.microsoft.com/office/drawing/2014/main" id="{747D57F5-D095-4027-9926-B7C30BCEAF73}"/>
              </a:ext>
            </a:extLst>
          </p:cNvPr>
          <p:cNvSpPr>
            <a:spLocks noGrp="1"/>
          </p:cNvSpPr>
          <p:nvPr>
            <p:ph idx="1"/>
          </p:nvPr>
        </p:nvSpPr>
        <p:spPr>
          <a:xfrm>
            <a:off x="5157794" y="469962"/>
            <a:ext cx="6172200" cy="4873625"/>
          </a:xfrm>
        </p:spPr>
        <p:txBody>
          <a:bodyPr/>
          <a:lstStyle/>
          <a:p>
            <a:pPr>
              <a:buFont typeface="Wingdings" panose="05000000000000000000" pitchFamily="2" charset="2"/>
              <a:buChar char="§"/>
            </a:pPr>
            <a:r>
              <a:rPr lang="en-US" sz="2200" dirty="0">
                <a:effectLst/>
                <a:latin typeface="Aptos" panose="020B0004020202020204" pitchFamily="34" charset="0"/>
                <a:ea typeface="Calibri" panose="020F0502020204030204" pitchFamily="34" charset="0"/>
              </a:rPr>
              <a:t> </a:t>
            </a:r>
            <a:r>
              <a:rPr lang="en-US" sz="2200" b="1" i="1" dirty="0">
                <a:effectLst/>
                <a:latin typeface="Aptos" panose="020B0004020202020204" pitchFamily="34" charset="0"/>
                <a:ea typeface="Calibri" panose="020F0502020204030204" pitchFamily="34" charset="0"/>
              </a:rPr>
              <a:t>Program Sponsor</a:t>
            </a:r>
            <a:r>
              <a:rPr lang="en-US" sz="2200" dirty="0">
                <a:effectLst/>
                <a:latin typeface="Aptos" panose="020B0004020202020204" pitchFamily="34" charset="0"/>
                <a:ea typeface="Calibri" panose="020F0502020204030204" pitchFamily="34" charset="0"/>
              </a:rPr>
              <a:t>: Federal Highway Administration (FHWA)</a:t>
            </a:r>
          </a:p>
          <a:p>
            <a:pPr>
              <a:buFont typeface="Wingdings" panose="05000000000000000000" pitchFamily="2" charset="2"/>
              <a:buChar char="§"/>
            </a:pPr>
            <a:r>
              <a:rPr lang="en-US" sz="2200" dirty="0">
                <a:latin typeface="Aptos" panose="020B0004020202020204" pitchFamily="34" charset="0"/>
              </a:rPr>
              <a:t> </a:t>
            </a:r>
            <a:r>
              <a:rPr lang="en-US" sz="2200" b="1" i="1" dirty="0">
                <a:latin typeface="Aptos" panose="020B0004020202020204" pitchFamily="34" charset="0"/>
              </a:rPr>
              <a:t>Goal</a:t>
            </a:r>
            <a:r>
              <a:rPr lang="en-US" sz="2200" dirty="0">
                <a:latin typeface="Aptos" panose="020B0004020202020204" pitchFamily="34" charset="0"/>
              </a:rPr>
              <a:t>: Safe work zone navigation for vehicles equipped with automated driving systems (ADS)</a:t>
            </a:r>
          </a:p>
          <a:p>
            <a:pPr>
              <a:buFont typeface="Wingdings" panose="05000000000000000000" pitchFamily="2" charset="2"/>
              <a:buChar char="§"/>
            </a:pPr>
            <a:r>
              <a:rPr lang="en-US" sz="2200" b="1" i="1" dirty="0">
                <a:latin typeface="Aptos" panose="020B0004020202020204" pitchFamily="34" charset="0"/>
              </a:rPr>
              <a:t> Work Zone Data</a:t>
            </a:r>
            <a:r>
              <a:rPr lang="en-US" sz="2200" dirty="0">
                <a:latin typeface="Aptos" panose="020B0004020202020204" pitchFamily="34" charset="0"/>
              </a:rPr>
              <a:t>: Near real-time work zone data for third party use</a:t>
            </a:r>
          </a:p>
          <a:p>
            <a:pPr>
              <a:buFont typeface="Wingdings" panose="05000000000000000000" pitchFamily="2" charset="2"/>
              <a:buChar char="§"/>
            </a:pPr>
            <a:r>
              <a:rPr lang="en-US" sz="2200" b="1" i="1" dirty="0">
                <a:latin typeface="Aptos" panose="020B0004020202020204" pitchFamily="34" charset="0"/>
              </a:rPr>
              <a:t> Recommended</a:t>
            </a:r>
            <a:r>
              <a:rPr lang="en-US" sz="2200" dirty="0">
                <a:latin typeface="Aptos" panose="020B0004020202020204" pitchFamily="34" charset="0"/>
              </a:rPr>
              <a:t>: Use for projects impacting traffic or when workers are adjacent to open traffic lanes</a:t>
            </a:r>
          </a:p>
          <a:p>
            <a:pPr>
              <a:buFont typeface="Wingdings" panose="05000000000000000000" pitchFamily="2" charset="2"/>
              <a:buChar char="§"/>
            </a:pPr>
            <a:r>
              <a:rPr lang="en-US" sz="2200" dirty="0">
                <a:latin typeface="Aptos" panose="020B0004020202020204" pitchFamily="34" charset="0"/>
              </a:rPr>
              <a:t> </a:t>
            </a:r>
            <a:r>
              <a:rPr lang="en-US" sz="2200" b="1" i="1" dirty="0">
                <a:latin typeface="Aptos" panose="020B0004020202020204" pitchFamily="34" charset="0"/>
              </a:rPr>
              <a:t>Long Term</a:t>
            </a:r>
            <a:r>
              <a:rPr lang="en-US" sz="2200" dirty="0">
                <a:latin typeface="Aptos" panose="020B0004020202020204" pitchFamily="34" charset="0"/>
              </a:rPr>
              <a:t>: Eventually use WZDx on all projects that potentially impact traffic</a:t>
            </a:r>
            <a:endParaRPr lang="en-US" sz="2200" dirty="0">
              <a:effectLst/>
              <a:latin typeface="Aptos" panose="020B000402020202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9D0307C8-FF69-4731-BBA0-507D50161125}"/>
              </a:ext>
            </a:extLst>
          </p:cNvPr>
          <p:cNvPicPr>
            <a:picLocks noChangeAspect="1"/>
          </p:cNvPicPr>
          <p:nvPr/>
        </p:nvPicPr>
        <p:blipFill>
          <a:blip r:embed="rId3"/>
          <a:stretch>
            <a:fillRect/>
          </a:stretch>
        </p:blipFill>
        <p:spPr>
          <a:xfrm>
            <a:off x="277827" y="2906775"/>
            <a:ext cx="4533060" cy="3813307"/>
          </a:xfrm>
          <a:prstGeom prst="rect">
            <a:avLst/>
          </a:prstGeom>
          <a:ln w="28575">
            <a:solidFill>
              <a:schemeClr val="tx1"/>
            </a:solidFill>
          </a:ln>
        </p:spPr>
      </p:pic>
      <p:sp>
        <p:nvSpPr>
          <p:cNvPr id="8" name="Rectangle 7">
            <a:extLst>
              <a:ext uri="{FF2B5EF4-FFF2-40B4-BE49-F238E27FC236}">
                <a16:creationId xmlns:a16="http://schemas.microsoft.com/office/drawing/2014/main" id="{6D516308-F190-4CA2-9CD0-91AFAAB9EA1A}"/>
              </a:ext>
            </a:extLst>
          </p:cNvPr>
          <p:cNvSpPr/>
          <p:nvPr/>
        </p:nvSpPr>
        <p:spPr>
          <a:xfrm>
            <a:off x="1403136" y="3839678"/>
            <a:ext cx="861391" cy="806116"/>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1D7858E8-973A-4CEB-B380-B921707EAAE9}"/>
              </a:ext>
            </a:extLst>
          </p:cNvPr>
          <p:cNvGrpSpPr/>
          <p:nvPr/>
        </p:nvGrpSpPr>
        <p:grpSpPr>
          <a:xfrm>
            <a:off x="7089481" y="4813428"/>
            <a:ext cx="2641629" cy="1787393"/>
            <a:chOff x="6999676" y="4932688"/>
            <a:chExt cx="2641629" cy="1787393"/>
          </a:xfrm>
        </p:grpSpPr>
        <p:pic>
          <p:nvPicPr>
            <p:cNvPr id="5" name="Picture 4">
              <a:extLst>
                <a:ext uri="{FF2B5EF4-FFF2-40B4-BE49-F238E27FC236}">
                  <a16:creationId xmlns:a16="http://schemas.microsoft.com/office/drawing/2014/main" id="{2769F848-E5BB-445A-BEFD-B265DB55C921}"/>
                </a:ext>
              </a:extLst>
            </p:cNvPr>
            <p:cNvPicPr/>
            <p:nvPr/>
          </p:nvPicPr>
          <p:blipFill rotWithShape="1">
            <a:blip r:embed="rId4"/>
            <a:srcRect l="42775"/>
            <a:stretch/>
          </p:blipFill>
          <p:spPr bwMode="auto">
            <a:xfrm>
              <a:off x="7190986" y="4948731"/>
              <a:ext cx="1023620" cy="1674495"/>
            </a:xfrm>
            <a:prstGeom prst="rect">
              <a:avLst/>
            </a:prstGeom>
            <a:ln>
              <a:noFill/>
            </a:ln>
            <a:extLst>
              <a:ext uri="{53640926-AAD7-44D8-BBD7-CCE9431645EC}">
                <a14:shadowObscured xmlns:a14="http://schemas.microsoft.com/office/drawing/2010/main"/>
              </a:ext>
            </a:extLst>
          </p:spPr>
        </p:pic>
        <p:pic>
          <p:nvPicPr>
            <p:cNvPr id="6" name="Picture 5" descr="A picture containing chart&#10;&#10;Description automatically generated">
              <a:extLst>
                <a:ext uri="{FF2B5EF4-FFF2-40B4-BE49-F238E27FC236}">
                  <a16:creationId xmlns:a16="http://schemas.microsoft.com/office/drawing/2014/main" id="{1B7691BB-0417-4653-8275-5EED13D9763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519409" y="4948731"/>
              <a:ext cx="977265" cy="1661795"/>
            </a:xfrm>
            <a:prstGeom prst="rect">
              <a:avLst/>
            </a:prstGeom>
            <a:pattFill prst="lgCheck">
              <a:fgClr>
                <a:srgbClr val="FF0000"/>
              </a:fgClr>
              <a:bgClr>
                <a:schemeClr val="bg1"/>
              </a:bgClr>
            </a:pattFill>
            <a:ln>
              <a:noFill/>
            </a:ln>
          </p:spPr>
        </p:pic>
        <p:sp>
          <p:nvSpPr>
            <p:cNvPr id="11" name="Rectangle 10">
              <a:extLst>
                <a:ext uri="{FF2B5EF4-FFF2-40B4-BE49-F238E27FC236}">
                  <a16:creationId xmlns:a16="http://schemas.microsoft.com/office/drawing/2014/main" id="{17DF72CE-9421-4A23-947E-DDAAACBB0D75}"/>
                </a:ext>
              </a:extLst>
            </p:cNvPr>
            <p:cNvSpPr/>
            <p:nvPr/>
          </p:nvSpPr>
          <p:spPr>
            <a:xfrm>
              <a:off x="6999676" y="4932688"/>
              <a:ext cx="2641629" cy="1787393"/>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2" name="Straight Arrow Connector 11">
            <a:extLst>
              <a:ext uri="{FF2B5EF4-FFF2-40B4-BE49-F238E27FC236}">
                <a16:creationId xmlns:a16="http://schemas.microsoft.com/office/drawing/2014/main" id="{A984B4EB-1F29-41CD-B403-91F6BF0729D5}"/>
              </a:ext>
            </a:extLst>
          </p:cNvPr>
          <p:cNvCxnSpPr>
            <a:cxnSpLocks/>
            <a:endCxn id="11" idx="1"/>
          </p:cNvCxnSpPr>
          <p:nvPr/>
        </p:nvCxnSpPr>
        <p:spPr>
          <a:xfrm>
            <a:off x="2264527" y="4480560"/>
            <a:ext cx="4824954" cy="12265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16776F2-5F85-3246-B3BD-6A92B5DDE35E}"/>
              </a:ext>
            </a:extLst>
          </p:cNvPr>
          <p:cNvPicPr>
            <a:picLocks noChangeAspect="1"/>
          </p:cNvPicPr>
          <p:nvPr/>
        </p:nvPicPr>
        <p:blipFill>
          <a:blip r:embed="rId6"/>
          <a:stretch>
            <a:fillRect/>
          </a:stretch>
        </p:blipFill>
        <p:spPr>
          <a:xfrm>
            <a:off x="10084441" y="6068959"/>
            <a:ext cx="1961933" cy="413238"/>
          </a:xfrm>
          <a:prstGeom prst="rect">
            <a:avLst/>
          </a:prstGeom>
        </p:spPr>
      </p:pic>
    </p:spTree>
    <p:extLst>
      <p:ext uri="{BB962C8B-B14F-4D97-AF65-F5344CB8AC3E}">
        <p14:creationId xmlns:p14="http://schemas.microsoft.com/office/powerpoint/2010/main" val="3957409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6970-BACA-404C-800C-4BE40B8B0635}"/>
              </a:ext>
            </a:extLst>
          </p:cNvPr>
          <p:cNvSpPr>
            <a:spLocks noGrp="1"/>
          </p:cNvSpPr>
          <p:nvPr>
            <p:ph type="title"/>
          </p:nvPr>
        </p:nvSpPr>
        <p:spPr>
          <a:xfrm>
            <a:off x="311055" y="241414"/>
            <a:ext cx="4228185" cy="2093975"/>
          </a:xfrm>
        </p:spPr>
        <p:txBody>
          <a:bodyPr>
            <a:normAutofit fontScale="90000"/>
          </a:bodyPr>
          <a:lstStyle/>
          <a:p>
            <a:pPr algn="ctr"/>
            <a:r>
              <a:rPr lang="en-US" sz="4400" dirty="0">
                <a:latin typeface="Aptos Black" panose="020F0502020204030204" pitchFamily="34" charset="0"/>
                <a:ea typeface="+mn-ea"/>
                <a:cs typeface="+mn-cs"/>
              </a:rPr>
              <a:t>Dynamic Queue Detection  / Slow Speed Warning (DQW)</a:t>
            </a:r>
          </a:p>
        </p:txBody>
      </p:sp>
      <p:pic>
        <p:nvPicPr>
          <p:cNvPr id="6" name="Picture 5" descr="A screenshot of a video game&#10;&#10;Description automatically generated with medium confidence">
            <a:extLst>
              <a:ext uri="{FF2B5EF4-FFF2-40B4-BE49-F238E27FC236}">
                <a16:creationId xmlns:a16="http://schemas.microsoft.com/office/drawing/2014/main" id="{BA24E851-8000-4BC8-8862-C17C57692178}"/>
              </a:ext>
            </a:extLst>
          </p:cNvPr>
          <p:cNvPicPr/>
          <p:nvPr/>
        </p:nvPicPr>
        <p:blipFill rotWithShape="1">
          <a:blip r:embed="rId3" cstate="print">
            <a:extLst>
              <a:ext uri="{28A0092B-C50C-407E-A947-70E740481C1C}">
                <a14:useLocalDpi xmlns:a14="http://schemas.microsoft.com/office/drawing/2010/main" val="0"/>
              </a:ext>
            </a:extLst>
          </a:blip>
          <a:srcRect t="23655"/>
          <a:stretch/>
        </p:blipFill>
        <p:spPr bwMode="auto">
          <a:xfrm>
            <a:off x="381000" y="2496584"/>
            <a:ext cx="3850577" cy="4164622"/>
          </a:xfrm>
          <a:prstGeom prst="rect">
            <a:avLst/>
          </a:prstGeom>
          <a:ln>
            <a:solidFill>
              <a:schemeClr val="tx1"/>
            </a:solid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5FB77B7-68DA-473E-8CB4-4FBAF993C842}"/>
              </a:ext>
            </a:extLst>
          </p:cNvPr>
          <p:cNvSpPr/>
          <p:nvPr/>
        </p:nvSpPr>
        <p:spPr>
          <a:xfrm>
            <a:off x="1563757" y="3429000"/>
            <a:ext cx="861391" cy="665922"/>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69E7BCAF-5CAA-4FA1-A211-C60BA4B28959}"/>
              </a:ext>
            </a:extLst>
          </p:cNvPr>
          <p:cNvSpPr/>
          <p:nvPr/>
        </p:nvSpPr>
        <p:spPr>
          <a:xfrm rot="15209489">
            <a:off x="4614151" y="-458120"/>
            <a:ext cx="2046305" cy="6605068"/>
          </a:xfrm>
          <a:prstGeom prst="triangle">
            <a:avLst>
              <a:gd name="adj" fmla="val 50416"/>
            </a:avLst>
          </a:prstGeom>
          <a:gradFill flip="none" rotWithShape="1">
            <a:gsLst>
              <a:gs pos="0">
                <a:schemeClr val="accent1">
                  <a:tint val="66000"/>
                  <a:satMod val="160000"/>
                  <a:alpha val="25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327FC60-AB28-4279-99AF-984019196950}"/>
              </a:ext>
            </a:extLst>
          </p:cNvPr>
          <p:cNvPicPr>
            <a:picLocks noChangeAspect="1"/>
          </p:cNvPicPr>
          <p:nvPr/>
        </p:nvPicPr>
        <p:blipFill>
          <a:blip r:embed="rId4"/>
          <a:stretch>
            <a:fillRect/>
          </a:stretch>
        </p:blipFill>
        <p:spPr>
          <a:xfrm>
            <a:off x="8459762" y="924997"/>
            <a:ext cx="3267531" cy="2038635"/>
          </a:xfrm>
          <a:prstGeom prst="rect">
            <a:avLst/>
          </a:prstGeom>
        </p:spPr>
      </p:pic>
      <p:sp>
        <p:nvSpPr>
          <p:cNvPr id="4" name="Content Placeholder 3">
            <a:extLst>
              <a:ext uri="{FF2B5EF4-FFF2-40B4-BE49-F238E27FC236}">
                <a16:creationId xmlns:a16="http://schemas.microsoft.com/office/drawing/2014/main" id="{ABAF325B-8A1C-4073-A236-19362A6EE311}"/>
              </a:ext>
            </a:extLst>
          </p:cNvPr>
          <p:cNvSpPr>
            <a:spLocks noGrp="1"/>
          </p:cNvSpPr>
          <p:nvPr>
            <p:ph idx="1"/>
          </p:nvPr>
        </p:nvSpPr>
        <p:spPr>
          <a:xfrm>
            <a:off x="4605690" y="514230"/>
            <a:ext cx="4422296" cy="5829540"/>
          </a:xfrm>
        </p:spPr>
        <p:txBody>
          <a:bodyPr>
            <a:normAutofit lnSpcReduction="10000"/>
          </a:bodyPr>
          <a:lstStyle/>
          <a:p>
            <a:pPr>
              <a:buFont typeface="Wingdings" panose="05000000000000000000" pitchFamily="2" charset="2"/>
              <a:buChar char="§"/>
            </a:pPr>
            <a:r>
              <a:rPr lang="en-US" sz="2000" b="1" i="1" dirty="0">
                <a:latin typeface="Arial" panose="020B0604020202020204" pitchFamily="34" charset="0"/>
              </a:rPr>
              <a:t>Goals</a:t>
            </a:r>
            <a:r>
              <a:rPr lang="en-US" sz="2000" dirty="0">
                <a:latin typeface="Arial" panose="020B0604020202020204" pitchFamily="34" charset="0"/>
              </a:rPr>
              <a:t> </a:t>
            </a:r>
          </a:p>
          <a:p>
            <a:pPr lvl="1">
              <a:lnSpc>
                <a:spcPct val="120000"/>
              </a:lnSpc>
              <a:buFont typeface="Wingdings" panose="05000000000000000000" pitchFamily="2" charset="2"/>
              <a:buChar char="§"/>
            </a:pPr>
            <a:r>
              <a:rPr lang="en-US" sz="1800" dirty="0">
                <a:latin typeface="Arial" panose="020B0604020202020204" pitchFamily="34" charset="0"/>
              </a:rPr>
              <a:t>Fewer work zone crashes</a:t>
            </a:r>
          </a:p>
          <a:p>
            <a:pPr lvl="1">
              <a:lnSpc>
                <a:spcPct val="120000"/>
              </a:lnSpc>
              <a:buFont typeface="Wingdings" panose="05000000000000000000" pitchFamily="2" charset="2"/>
              <a:buChar char="§"/>
            </a:pPr>
            <a:r>
              <a:rPr lang="en-US" sz="1800" dirty="0">
                <a:latin typeface="Arial" panose="020B0604020202020204" pitchFamily="34" charset="0"/>
              </a:rPr>
              <a:t>Increased throughput</a:t>
            </a:r>
          </a:p>
          <a:p>
            <a:pPr marL="91440" marR="0" lvl="0" indent="-91440" algn="l" defTabSz="914400" rtl="0" eaLnBrk="1" fontAlgn="auto" latinLnBrk="0" hangingPunct="1">
              <a:lnSpc>
                <a:spcPct val="110000"/>
              </a:lnSpc>
              <a:spcBef>
                <a:spcPts val="1200"/>
              </a:spcBef>
              <a:spcAft>
                <a:spcPts val="200"/>
              </a:spcAft>
              <a:buSzPct val="100000"/>
              <a:buFont typeface="Wingdings" panose="05000000000000000000" pitchFamily="2" charset="2"/>
              <a:buChar char="§"/>
              <a:tabLst/>
              <a:defRPr/>
            </a:pPr>
            <a:r>
              <a:rPr lang="en-US" sz="2000" dirty="0">
                <a:latin typeface="Arial" panose="020B0604020202020204" pitchFamily="34" charset="0"/>
              </a:rPr>
              <a:t> </a:t>
            </a:r>
            <a:r>
              <a:rPr kumimoji="0" lang="en-US" sz="20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mn-cs"/>
              </a:rPr>
              <a:t>SWZ Vehicle Detectors</a:t>
            </a: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Calibri" panose="020F0502020204030204" pitchFamily="34" charset="0"/>
              <a:cs typeface="+mn-cs"/>
            </a:endParaRPr>
          </a:p>
          <a:p>
            <a:pPr marR="0" lvl="1" fontAlgn="auto">
              <a:lnSpc>
                <a:spcPct val="130000"/>
              </a:lnSpc>
              <a:spcAft>
                <a:spcPts val="400"/>
              </a:spcAft>
              <a:buClrTx/>
              <a:buSzTx/>
              <a:buFont typeface="Wingdings" panose="05000000000000000000" pitchFamily="2" charset="2"/>
              <a:buChar char="§"/>
              <a:tabLst/>
              <a:defRPr/>
            </a:pPr>
            <a:r>
              <a:rPr lang="en-US" sz="1800" dirty="0">
                <a:latin typeface="Arial" panose="020B0604020202020204" pitchFamily="34" charset="0"/>
              </a:rPr>
              <a:t>Traffic speeds</a:t>
            </a:r>
          </a:p>
          <a:p>
            <a:pPr marR="0" lvl="1" fontAlgn="auto">
              <a:lnSpc>
                <a:spcPct val="130000"/>
              </a:lnSpc>
              <a:spcAft>
                <a:spcPts val="400"/>
              </a:spcAft>
              <a:buClrTx/>
              <a:buSzTx/>
              <a:buFont typeface="Wingdings" panose="05000000000000000000" pitchFamily="2" charset="2"/>
              <a:buChar char="§"/>
              <a:tabLst/>
              <a:defRPr/>
            </a:pPr>
            <a:r>
              <a:rPr lang="en-US" sz="1800" dirty="0">
                <a:latin typeface="Arial" panose="020B0604020202020204" pitchFamily="34" charset="0"/>
              </a:rPr>
              <a:t>Traffic volumes</a:t>
            </a:r>
          </a:p>
          <a:p>
            <a:pPr>
              <a:lnSpc>
                <a:spcPct val="120000"/>
              </a:lnSpc>
              <a:buFont typeface="Wingdings" panose="05000000000000000000" pitchFamily="2" charset="2"/>
              <a:buChar char="§"/>
            </a:pPr>
            <a:r>
              <a:rPr lang="en-US" sz="2000" b="1" i="1" dirty="0">
                <a:latin typeface="Arial" panose="020B0604020202020204" pitchFamily="34" charset="0"/>
              </a:rPr>
              <a:t>SWZ Central Processor</a:t>
            </a:r>
            <a:endParaRPr lang="en-US" sz="2000" dirty="0">
              <a:latin typeface="Arial" panose="020B0604020202020204" pitchFamily="34" charset="0"/>
            </a:endParaRPr>
          </a:p>
          <a:p>
            <a:pPr lvl="1">
              <a:lnSpc>
                <a:spcPct val="120000"/>
              </a:lnSpc>
              <a:buFont typeface="Wingdings" panose="05000000000000000000" pitchFamily="2" charset="2"/>
              <a:buChar char="§"/>
            </a:pPr>
            <a:r>
              <a:rPr lang="en-US" sz="1800" dirty="0">
                <a:latin typeface="Arial" panose="020B0604020202020204" pitchFamily="34" charset="0"/>
              </a:rPr>
              <a:t>Locate slower traffic</a:t>
            </a:r>
          </a:p>
          <a:p>
            <a:pPr lvl="1">
              <a:lnSpc>
                <a:spcPct val="120000"/>
              </a:lnSpc>
              <a:buFont typeface="Wingdings" panose="05000000000000000000" pitchFamily="2" charset="2"/>
              <a:buChar char="§"/>
            </a:pPr>
            <a:r>
              <a:rPr lang="en-US" sz="1800" dirty="0">
                <a:latin typeface="Arial" panose="020B0604020202020204" pitchFamily="34" charset="0"/>
              </a:rPr>
              <a:t>Locate stopped traffic</a:t>
            </a:r>
          </a:p>
          <a:p>
            <a:pPr lvl="1">
              <a:lnSpc>
                <a:spcPct val="120000"/>
              </a:lnSpc>
              <a:buFont typeface="Wingdings" panose="05000000000000000000" pitchFamily="2" charset="2"/>
              <a:buChar char="§"/>
            </a:pPr>
            <a:r>
              <a:rPr lang="en-US" sz="1800" dirty="0">
                <a:latin typeface="Arial" panose="020B0604020202020204" pitchFamily="34" charset="0"/>
              </a:rPr>
              <a:t>Locate end of queue</a:t>
            </a:r>
          </a:p>
          <a:p>
            <a:pPr lvl="1">
              <a:lnSpc>
                <a:spcPct val="120000"/>
              </a:lnSpc>
              <a:buFont typeface="Wingdings" panose="05000000000000000000" pitchFamily="2" charset="2"/>
              <a:buChar char="§"/>
            </a:pPr>
            <a:r>
              <a:rPr lang="en-US" sz="1800" dirty="0">
                <a:latin typeface="Arial" panose="020B0604020202020204" pitchFamily="34" charset="0"/>
              </a:rPr>
              <a:t>Selects messages from pre-approved library</a:t>
            </a:r>
          </a:p>
          <a:p>
            <a:pPr lvl="1">
              <a:lnSpc>
                <a:spcPct val="120000"/>
              </a:lnSpc>
              <a:buFont typeface="Wingdings" panose="05000000000000000000" pitchFamily="2" charset="2"/>
              <a:buChar char="§"/>
            </a:pPr>
            <a:r>
              <a:rPr lang="en-US" sz="1800" dirty="0">
                <a:latin typeface="Arial" panose="020B0604020202020204" pitchFamily="34" charset="0"/>
              </a:rPr>
              <a:t>Posts messages to PCMS</a:t>
            </a:r>
          </a:p>
          <a:p>
            <a:pPr>
              <a:lnSpc>
                <a:spcPct val="120000"/>
              </a:lnSpc>
              <a:buFont typeface="Wingdings" panose="05000000000000000000" pitchFamily="2" charset="2"/>
              <a:buChar char="§"/>
            </a:pPr>
            <a:r>
              <a:rPr lang="en-US" sz="2000" b="1" i="1" dirty="0">
                <a:latin typeface="Arial" panose="020B0604020202020204" pitchFamily="34" charset="0"/>
              </a:rPr>
              <a:t> Portable Changeable Message Signs (PCMS)</a:t>
            </a:r>
          </a:p>
        </p:txBody>
      </p:sp>
      <p:pic>
        <p:nvPicPr>
          <p:cNvPr id="8" name="Picture 7">
            <a:extLst>
              <a:ext uri="{FF2B5EF4-FFF2-40B4-BE49-F238E27FC236}">
                <a16:creationId xmlns:a16="http://schemas.microsoft.com/office/drawing/2014/main" id="{42ABDAAD-7700-0157-46C8-2985FE773C2D}"/>
              </a:ext>
            </a:extLst>
          </p:cNvPr>
          <p:cNvPicPr>
            <a:picLocks noChangeAspect="1"/>
          </p:cNvPicPr>
          <p:nvPr/>
        </p:nvPicPr>
        <p:blipFill>
          <a:blip r:embed="rId5"/>
          <a:stretch>
            <a:fillRect/>
          </a:stretch>
        </p:blipFill>
        <p:spPr>
          <a:xfrm>
            <a:off x="10084441" y="6068959"/>
            <a:ext cx="1961933" cy="413238"/>
          </a:xfrm>
          <a:prstGeom prst="rect">
            <a:avLst/>
          </a:prstGeom>
        </p:spPr>
      </p:pic>
    </p:spTree>
    <p:extLst>
      <p:ext uri="{BB962C8B-B14F-4D97-AF65-F5344CB8AC3E}">
        <p14:creationId xmlns:p14="http://schemas.microsoft.com/office/powerpoint/2010/main" val="50758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6970-BACA-404C-800C-4BE40B8B0635}"/>
              </a:ext>
            </a:extLst>
          </p:cNvPr>
          <p:cNvSpPr>
            <a:spLocks noGrp="1"/>
          </p:cNvSpPr>
          <p:nvPr>
            <p:ph type="title"/>
          </p:nvPr>
        </p:nvSpPr>
        <p:spPr>
          <a:xfrm>
            <a:off x="604828" y="271438"/>
            <a:ext cx="3517567" cy="2093975"/>
          </a:xfrm>
        </p:spPr>
        <p:txBody>
          <a:bodyPr>
            <a:normAutofit/>
          </a:bodyPr>
          <a:lstStyle/>
          <a:p>
            <a:pPr algn="ctr"/>
            <a:r>
              <a:rPr lang="en-US" sz="4000" dirty="0">
                <a:latin typeface="Aptos Black" panose="020F0502020204030204" pitchFamily="34" charset="0"/>
                <a:ea typeface="+mn-ea"/>
                <a:cs typeface="+mn-cs"/>
              </a:rPr>
              <a:t>Dynamic Lane Merge (DLM)</a:t>
            </a:r>
          </a:p>
        </p:txBody>
      </p:sp>
      <p:sp>
        <p:nvSpPr>
          <p:cNvPr id="4" name="Content Placeholder 3">
            <a:extLst>
              <a:ext uri="{FF2B5EF4-FFF2-40B4-BE49-F238E27FC236}">
                <a16:creationId xmlns:a16="http://schemas.microsoft.com/office/drawing/2014/main" id="{ABAF325B-8A1C-4073-A236-19362A6EE311}"/>
              </a:ext>
            </a:extLst>
          </p:cNvPr>
          <p:cNvSpPr>
            <a:spLocks noGrp="1"/>
          </p:cNvSpPr>
          <p:nvPr>
            <p:ph idx="1"/>
          </p:nvPr>
        </p:nvSpPr>
        <p:spPr>
          <a:xfrm>
            <a:off x="4657850" y="74329"/>
            <a:ext cx="6929322" cy="6201249"/>
          </a:xfrm>
        </p:spPr>
        <p:txBody>
          <a:bodyPr>
            <a:normAutofit fontScale="92500" lnSpcReduction="20000"/>
          </a:bodyPr>
          <a:lstStyle/>
          <a:p>
            <a:pPr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2400" b="1" i="1" dirty="0">
                <a:latin typeface="Aptos" panose="020B0004020202020204" pitchFamily="34" charset="0"/>
              </a:rPr>
              <a:t> DLM Scenarios</a:t>
            </a:r>
          </a:p>
          <a:p>
            <a:pPr marL="384048" marR="0" lvl="1" indent="-18288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tab pos="457200" algn="l"/>
                <a:tab pos="571500" algn="l"/>
                <a:tab pos="2971800" algn="ctr"/>
              </a:tabLst>
              <a:defRPr/>
            </a:pPr>
            <a:r>
              <a:rPr lang="en-US" sz="1600" b="1" dirty="0">
                <a:latin typeface="Aptos" panose="020B0004020202020204" pitchFamily="34" charset="0"/>
              </a:rPr>
              <a:t>Early Merge</a:t>
            </a:r>
            <a:r>
              <a:rPr lang="en-US" sz="1600" dirty="0">
                <a:latin typeface="Aptos" panose="020B0004020202020204" pitchFamily="34" charset="0"/>
              </a:rPr>
              <a:t>: move traffic </a:t>
            </a:r>
            <a:r>
              <a:rPr kumimoji="0" lang="en-US" sz="1600" b="0" i="0" u="none" strike="noStrike" kern="1200" cap="none" spc="0" normalizeH="0" baseline="0" noProof="0" dirty="0">
                <a:ln>
                  <a:noFill/>
                </a:ln>
                <a:solidFill>
                  <a:prstClr val="black">
                    <a:lumMod val="75000"/>
                    <a:lumOff val="25000"/>
                  </a:prstClr>
                </a:solidFill>
                <a:effectLst/>
                <a:uLnTx/>
                <a:uFillTx/>
                <a:latin typeface="Aptos" panose="020B0004020202020204" pitchFamily="34" charset="0"/>
              </a:rPr>
              <a:t>(≤1,500 vehicles/lane/hour) </a:t>
            </a:r>
            <a:r>
              <a:rPr lang="en-US" sz="1600" dirty="0">
                <a:latin typeface="Aptos" panose="020B0004020202020204" pitchFamily="34" charset="0"/>
              </a:rPr>
              <a:t>to open lanes as early as possible </a:t>
            </a:r>
          </a:p>
          <a:p>
            <a:pPr marL="384048" marR="0" lvl="1" indent="-18288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tab pos="457200" algn="l"/>
                <a:tab pos="571500" algn="l"/>
                <a:tab pos="2971800" algn="ctr"/>
              </a:tabLst>
              <a:defRPr/>
            </a:pPr>
            <a:r>
              <a:rPr lang="en-US" sz="1600" b="1" dirty="0">
                <a:latin typeface="Aptos" panose="020B0004020202020204" pitchFamily="34" charset="0"/>
              </a:rPr>
              <a:t>Late Merge / Zipper Merge</a:t>
            </a:r>
            <a:r>
              <a:rPr lang="en-US" sz="1600" dirty="0">
                <a:latin typeface="Aptos" panose="020B0004020202020204" pitchFamily="34" charset="0"/>
              </a:rPr>
              <a:t>: keep traffic (&gt;1,500 vehicles/lane/hour) in all lanes until the lane closure</a:t>
            </a:r>
            <a:r>
              <a:rPr lang="en-US" sz="1800" dirty="0">
                <a:latin typeface="Aptos" panose="020B0004020202020204" pitchFamily="34" charset="0"/>
              </a:rPr>
              <a:t> </a:t>
            </a:r>
          </a:p>
          <a:p>
            <a:pPr marR="0"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2400" b="1" i="1" dirty="0">
                <a:latin typeface="Aptos" panose="020B0004020202020204" pitchFamily="34" charset="0"/>
              </a:rPr>
              <a:t>  Goals</a:t>
            </a:r>
          </a:p>
          <a:p>
            <a:pPr lvl="1"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1600" dirty="0">
                <a:latin typeface="Aptos" panose="020B0004020202020204" pitchFamily="34" charset="0"/>
              </a:rPr>
              <a:t>Increase safety (hard braking, road rage)</a:t>
            </a:r>
          </a:p>
          <a:p>
            <a:pPr lvl="1"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1600" dirty="0">
                <a:latin typeface="Aptos" panose="020B0004020202020204" pitchFamily="34" charset="0"/>
              </a:rPr>
              <a:t>Reduce queue length</a:t>
            </a:r>
          </a:p>
          <a:p>
            <a:pPr lvl="1"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1600" dirty="0">
                <a:latin typeface="Aptos" panose="020B0004020202020204" pitchFamily="34" charset="0"/>
              </a:rPr>
              <a:t>Increase throughput</a:t>
            </a:r>
          </a:p>
          <a:p>
            <a:pPr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2400" b="1" i="1" dirty="0">
                <a:latin typeface="Aptos" panose="020B0004020202020204" pitchFamily="34" charset="0"/>
              </a:rPr>
              <a:t>SWZ Detectors</a:t>
            </a:r>
          </a:p>
          <a:p>
            <a:pPr lvl="1"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1600" dirty="0">
                <a:latin typeface="Aptos" panose="020B0004020202020204" pitchFamily="34" charset="0"/>
              </a:rPr>
              <a:t>Speed and volume approaching merge and through the work area</a:t>
            </a:r>
          </a:p>
          <a:p>
            <a:pPr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2400" b="1" i="1" dirty="0">
                <a:latin typeface="Aptos" panose="020B0004020202020204" pitchFamily="34" charset="0"/>
              </a:rPr>
              <a:t> SWZ Central Processor</a:t>
            </a:r>
          </a:p>
          <a:p>
            <a:pPr lvl="1"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1600" dirty="0">
                <a:latin typeface="Aptos" panose="020B0004020202020204" pitchFamily="34" charset="0"/>
              </a:rPr>
              <a:t>Determine applicability of </a:t>
            </a:r>
            <a:r>
              <a:rPr lang="en-US" sz="1600" b="1" i="1" dirty="0">
                <a:latin typeface="Aptos" panose="020B0004020202020204" pitchFamily="34" charset="0"/>
              </a:rPr>
              <a:t>early merge </a:t>
            </a:r>
            <a:r>
              <a:rPr lang="en-US" sz="1600" dirty="0">
                <a:latin typeface="Aptos" panose="020B0004020202020204" pitchFamily="34" charset="0"/>
              </a:rPr>
              <a:t>or </a:t>
            </a:r>
            <a:r>
              <a:rPr lang="en-US" sz="1600" b="1" i="1" dirty="0">
                <a:latin typeface="Aptos" panose="020B0004020202020204" pitchFamily="34" charset="0"/>
              </a:rPr>
              <a:t>late merge </a:t>
            </a:r>
            <a:r>
              <a:rPr lang="en-US" sz="1600" dirty="0">
                <a:latin typeface="Aptos" panose="020B0004020202020204" pitchFamily="34" charset="0"/>
              </a:rPr>
              <a:t>based on pre-determined algorithms</a:t>
            </a:r>
          </a:p>
          <a:p>
            <a:pPr lvl="1"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1600" dirty="0">
                <a:latin typeface="Aptos" panose="020B0004020202020204" pitchFamily="34" charset="0"/>
              </a:rPr>
              <a:t>Select PCMS messages from pre-approved library</a:t>
            </a:r>
          </a:p>
          <a:p>
            <a:pPr lvl="1"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1600" dirty="0">
                <a:latin typeface="Aptos" panose="020B0004020202020204" pitchFamily="34" charset="0"/>
              </a:rPr>
              <a:t>Post messages to PCMS</a:t>
            </a:r>
          </a:p>
          <a:p>
            <a:pPr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2600" b="1" i="1" dirty="0">
                <a:latin typeface="Aptos" panose="020B0004020202020204" pitchFamily="34" charset="0"/>
              </a:rPr>
              <a:t>SWZ PCMS</a:t>
            </a:r>
          </a:p>
          <a:p>
            <a:pPr lvl="1" algn="just">
              <a:lnSpc>
                <a:spcPct val="115000"/>
              </a:lnSpc>
              <a:spcBef>
                <a:spcPts val="0"/>
              </a:spcBef>
              <a:spcAft>
                <a:spcPts val="800"/>
              </a:spcAft>
              <a:buFont typeface="Wingdings" panose="05000000000000000000" pitchFamily="2" charset="2"/>
              <a:buChar char="§"/>
              <a:tabLst>
                <a:tab pos="457200" algn="l"/>
                <a:tab pos="571500" algn="l"/>
                <a:tab pos="2971800" algn="ctr"/>
              </a:tabLst>
            </a:pPr>
            <a:r>
              <a:rPr lang="en-US" sz="1700" dirty="0">
                <a:latin typeface="Aptos" panose="020B0004020202020204" pitchFamily="34" charset="0"/>
              </a:rPr>
              <a:t>Post early merge or late merge messages from Central Processor</a:t>
            </a:r>
          </a:p>
        </p:txBody>
      </p:sp>
      <p:pic>
        <p:nvPicPr>
          <p:cNvPr id="5" name="Picture 4" descr="A picture containing map&#10;&#10;Description automatically generated">
            <a:extLst>
              <a:ext uri="{FF2B5EF4-FFF2-40B4-BE49-F238E27FC236}">
                <a16:creationId xmlns:a16="http://schemas.microsoft.com/office/drawing/2014/main" id="{8EE7F5AB-411D-450E-8A54-A92EAE91C33F}"/>
              </a:ext>
            </a:extLst>
          </p:cNvPr>
          <p:cNvPicPr/>
          <p:nvPr/>
        </p:nvPicPr>
        <p:blipFill rotWithShape="1">
          <a:blip r:embed="rId3" cstate="print">
            <a:extLst>
              <a:ext uri="{28A0092B-C50C-407E-A947-70E740481C1C}">
                <a14:useLocalDpi xmlns:a14="http://schemas.microsoft.com/office/drawing/2010/main" val="0"/>
              </a:ext>
            </a:extLst>
          </a:blip>
          <a:srcRect t="19815"/>
          <a:stretch/>
        </p:blipFill>
        <p:spPr bwMode="auto">
          <a:xfrm>
            <a:off x="431885" y="2679207"/>
            <a:ext cx="3863454" cy="3776184"/>
          </a:xfrm>
          <a:prstGeom prst="rect">
            <a:avLst/>
          </a:prstGeom>
          <a:ln>
            <a:solidFill>
              <a:schemeClr val="tx1"/>
            </a:solid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688E0A5F-C38C-D292-15E2-8B78C5236FE7}"/>
              </a:ext>
            </a:extLst>
          </p:cNvPr>
          <p:cNvPicPr>
            <a:picLocks noChangeAspect="1"/>
          </p:cNvPicPr>
          <p:nvPr/>
        </p:nvPicPr>
        <p:blipFill>
          <a:blip r:embed="rId4"/>
          <a:stretch>
            <a:fillRect/>
          </a:stretch>
        </p:blipFill>
        <p:spPr>
          <a:xfrm>
            <a:off x="10084441" y="6068959"/>
            <a:ext cx="1961933" cy="413238"/>
          </a:xfrm>
          <a:prstGeom prst="rect">
            <a:avLst/>
          </a:prstGeom>
        </p:spPr>
      </p:pic>
    </p:spTree>
    <p:extLst>
      <p:ext uri="{BB962C8B-B14F-4D97-AF65-F5344CB8AC3E}">
        <p14:creationId xmlns:p14="http://schemas.microsoft.com/office/powerpoint/2010/main" val="3023260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6970-BACA-404C-800C-4BE40B8B0635}"/>
              </a:ext>
            </a:extLst>
          </p:cNvPr>
          <p:cNvSpPr>
            <a:spLocks noGrp="1"/>
          </p:cNvSpPr>
          <p:nvPr>
            <p:ph type="title"/>
          </p:nvPr>
        </p:nvSpPr>
        <p:spPr>
          <a:xfrm>
            <a:off x="621486" y="299358"/>
            <a:ext cx="3517567" cy="2093975"/>
          </a:xfrm>
        </p:spPr>
        <p:txBody>
          <a:bodyPr>
            <a:normAutofit/>
          </a:bodyPr>
          <a:lstStyle/>
          <a:p>
            <a:pPr algn="ctr"/>
            <a:r>
              <a:rPr lang="en-US" sz="4000" dirty="0">
                <a:latin typeface="Aptos Black" panose="020F0502020204030204" pitchFamily="34" charset="0"/>
                <a:ea typeface="+mn-ea"/>
                <a:cs typeface="+mn-cs"/>
              </a:rPr>
              <a:t>Dynamic Lane Merge (DLM)</a:t>
            </a:r>
          </a:p>
        </p:txBody>
      </p:sp>
      <p:sp>
        <p:nvSpPr>
          <p:cNvPr id="4" name="Content Placeholder 3">
            <a:extLst>
              <a:ext uri="{FF2B5EF4-FFF2-40B4-BE49-F238E27FC236}">
                <a16:creationId xmlns:a16="http://schemas.microsoft.com/office/drawing/2014/main" id="{ABAF325B-8A1C-4073-A236-19362A6EE311}"/>
              </a:ext>
            </a:extLst>
          </p:cNvPr>
          <p:cNvSpPr>
            <a:spLocks noGrp="1"/>
          </p:cNvSpPr>
          <p:nvPr>
            <p:ph idx="1"/>
          </p:nvPr>
        </p:nvSpPr>
        <p:spPr>
          <a:xfrm>
            <a:off x="4855475" y="98055"/>
            <a:ext cx="6929322" cy="697596"/>
          </a:xfrm>
        </p:spPr>
        <p:txBody>
          <a:bodyPr>
            <a:noAutofit/>
          </a:bodyPr>
          <a:lstStyle/>
          <a:p>
            <a:pPr marL="0" indent="0" algn="ctr">
              <a:lnSpc>
                <a:spcPct val="115000"/>
              </a:lnSpc>
              <a:spcBef>
                <a:spcPts val="0"/>
              </a:spcBef>
              <a:spcAft>
                <a:spcPts val="800"/>
              </a:spcAft>
              <a:buNone/>
              <a:tabLst>
                <a:tab pos="457200" algn="l"/>
                <a:tab pos="571500" algn="l"/>
                <a:tab pos="2971800" algn="ctr"/>
              </a:tabLst>
            </a:pPr>
            <a:r>
              <a:rPr lang="en-US" sz="4000" dirty="0"/>
              <a:t>PCMS for DLM </a:t>
            </a:r>
          </a:p>
          <a:p>
            <a:pPr marL="0" indent="0" algn="ctr">
              <a:lnSpc>
                <a:spcPct val="115000"/>
              </a:lnSpc>
              <a:spcBef>
                <a:spcPts val="0"/>
              </a:spcBef>
              <a:spcAft>
                <a:spcPts val="800"/>
              </a:spcAft>
              <a:buNone/>
              <a:tabLst>
                <a:tab pos="457200" algn="l"/>
                <a:tab pos="571500" algn="l"/>
                <a:tab pos="2971800" algn="ctr"/>
              </a:tabLst>
            </a:pPr>
            <a:r>
              <a:rPr lang="en-US" sz="4000" dirty="0"/>
              <a:t>Early Merge Scenario</a:t>
            </a:r>
          </a:p>
        </p:txBody>
      </p:sp>
      <p:pic>
        <p:nvPicPr>
          <p:cNvPr id="5" name="Picture 4" descr="A picture containing map&#10;&#10;Description automatically generated">
            <a:extLst>
              <a:ext uri="{FF2B5EF4-FFF2-40B4-BE49-F238E27FC236}">
                <a16:creationId xmlns:a16="http://schemas.microsoft.com/office/drawing/2014/main" id="{8EE7F5AB-411D-450E-8A54-A92EAE91C33F}"/>
              </a:ext>
            </a:extLst>
          </p:cNvPr>
          <p:cNvPicPr/>
          <p:nvPr/>
        </p:nvPicPr>
        <p:blipFill rotWithShape="1">
          <a:blip r:embed="rId3" cstate="print">
            <a:extLst>
              <a:ext uri="{28A0092B-C50C-407E-A947-70E740481C1C}">
                <a14:useLocalDpi xmlns:a14="http://schemas.microsoft.com/office/drawing/2010/main" val="0"/>
              </a:ext>
            </a:extLst>
          </a:blip>
          <a:srcRect t="19815"/>
          <a:stretch/>
        </p:blipFill>
        <p:spPr bwMode="auto">
          <a:xfrm>
            <a:off x="431885" y="2679207"/>
            <a:ext cx="3863454" cy="3776184"/>
          </a:xfrm>
          <a:prstGeom prst="rect">
            <a:avLst/>
          </a:prstGeom>
          <a:ln>
            <a:solidFill>
              <a:schemeClr val="tx1"/>
            </a:solid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6B74FA9C-CFFC-4F74-939F-7AB84AEAC758}"/>
              </a:ext>
            </a:extLst>
          </p:cNvPr>
          <p:cNvSpPr/>
          <p:nvPr/>
        </p:nvSpPr>
        <p:spPr>
          <a:xfrm>
            <a:off x="2491410" y="6082747"/>
            <a:ext cx="1060174" cy="351413"/>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B22113A1-426D-45A5-B86E-97D6620E54B9}"/>
              </a:ext>
            </a:extLst>
          </p:cNvPr>
          <p:cNvSpPr/>
          <p:nvPr/>
        </p:nvSpPr>
        <p:spPr>
          <a:xfrm rot="15215659">
            <a:off x="3377590" y="2569628"/>
            <a:ext cx="4367893" cy="3875506"/>
          </a:xfrm>
          <a:prstGeom prst="triangle">
            <a:avLst>
              <a:gd name="adj" fmla="val 28863"/>
            </a:avLst>
          </a:prstGeom>
          <a:gradFill flip="none" rotWithShape="1">
            <a:gsLst>
              <a:gs pos="0">
                <a:schemeClr val="accent1">
                  <a:tint val="66000"/>
                  <a:satMod val="160000"/>
                  <a:alpha val="25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64D922-B501-45BB-B32E-A46BF75B9DA7}"/>
              </a:ext>
            </a:extLst>
          </p:cNvPr>
          <p:cNvSpPr/>
          <p:nvPr/>
        </p:nvSpPr>
        <p:spPr>
          <a:xfrm>
            <a:off x="3166114" y="5361517"/>
            <a:ext cx="1060174" cy="351413"/>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DDF0A6C-DE19-4639-AE36-5838EDE4E6EC}"/>
              </a:ext>
            </a:extLst>
          </p:cNvPr>
          <p:cNvSpPr/>
          <p:nvPr/>
        </p:nvSpPr>
        <p:spPr>
          <a:xfrm>
            <a:off x="2895176" y="5703706"/>
            <a:ext cx="1060174" cy="351413"/>
          </a:xfrm>
          <a:prstGeom prst="rect">
            <a:avLst/>
          </a:prstGeom>
          <a:noFill/>
          <a:ln w="38100">
            <a:solidFill>
              <a:srgbClr val="F16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167F251-094A-4FC5-98E3-EA39E5D252AD}"/>
              </a:ext>
            </a:extLst>
          </p:cNvPr>
          <p:cNvPicPr>
            <a:picLocks noChangeAspect="1"/>
          </p:cNvPicPr>
          <p:nvPr/>
        </p:nvPicPr>
        <p:blipFill>
          <a:blip r:embed="rId4"/>
          <a:stretch>
            <a:fillRect/>
          </a:stretch>
        </p:blipFill>
        <p:spPr>
          <a:xfrm>
            <a:off x="5729585" y="4756784"/>
            <a:ext cx="4734586" cy="1448002"/>
          </a:xfrm>
          <a:prstGeom prst="rect">
            <a:avLst/>
          </a:prstGeom>
        </p:spPr>
      </p:pic>
      <p:pic>
        <p:nvPicPr>
          <p:cNvPr id="10" name="Picture 9">
            <a:extLst>
              <a:ext uri="{FF2B5EF4-FFF2-40B4-BE49-F238E27FC236}">
                <a16:creationId xmlns:a16="http://schemas.microsoft.com/office/drawing/2014/main" id="{D5B7C55A-8AA7-48B4-A71D-EF17EC6A0AA3}"/>
              </a:ext>
            </a:extLst>
          </p:cNvPr>
          <p:cNvPicPr>
            <a:picLocks noChangeAspect="1"/>
          </p:cNvPicPr>
          <p:nvPr/>
        </p:nvPicPr>
        <p:blipFill>
          <a:blip r:embed="rId5"/>
          <a:stretch>
            <a:fillRect/>
          </a:stretch>
        </p:blipFill>
        <p:spPr>
          <a:xfrm>
            <a:off x="6240548" y="3297365"/>
            <a:ext cx="4848902" cy="1505160"/>
          </a:xfrm>
          <a:prstGeom prst="rect">
            <a:avLst/>
          </a:prstGeom>
        </p:spPr>
      </p:pic>
      <p:pic>
        <p:nvPicPr>
          <p:cNvPr id="14" name="Picture 13">
            <a:extLst>
              <a:ext uri="{FF2B5EF4-FFF2-40B4-BE49-F238E27FC236}">
                <a16:creationId xmlns:a16="http://schemas.microsoft.com/office/drawing/2014/main" id="{1FB0B838-3D43-415A-868E-0A9D006DBD77}"/>
              </a:ext>
            </a:extLst>
          </p:cNvPr>
          <p:cNvPicPr>
            <a:picLocks noChangeAspect="1"/>
          </p:cNvPicPr>
          <p:nvPr/>
        </p:nvPicPr>
        <p:blipFill>
          <a:blip r:embed="rId6"/>
          <a:stretch>
            <a:fillRect/>
          </a:stretch>
        </p:blipFill>
        <p:spPr>
          <a:xfrm>
            <a:off x="6719218" y="1795279"/>
            <a:ext cx="4867954" cy="1552792"/>
          </a:xfrm>
          <a:prstGeom prst="rect">
            <a:avLst/>
          </a:prstGeom>
        </p:spPr>
      </p:pic>
      <p:pic>
        <p:nvPicPr>
          <p:cNvPr id="6" name="Picture 5">
            <a:extLst>
              <a:ext uri="{FF2B5EF4-FFF2-40B4-BE49-F238E27FC236}">
                <a16:creationId xmlns:a16="http://schemas.microsoft.com/office/drawing/2014/main" id="{5C348C30-585D-D7CB-188E-2B577C2B77D8}"/>
              </a:ext>
            </a:extLst>
          </p:cNvPr>
          <p:cNvPicPr>
            <a:picLocks noChangeAspect="1"/>
          </p:cNvPicPr>
          <p:nvPr/>
        </p:nvPicPr>
        <p:blipFill>
          <a:blip r:embed="rId7"/>
          <a:stretch>
            <a:fillRect/>
          </a:stretch>
        </p:blipFill>
        <p:spPr>
          <a:xfrm>
            <a:off x="10084441" y="6068959"/>
            <a:ext cx="1961933" cy="413238"/>
          </a:xfrm>
          <a:prstGeom prst="rect">
            <a:avLst/>
          </a:prstGeom>
        </p:spPr>
      </p:pic>
    </p:spTree>
    <p:extLst>
      <p:ext uri="{BB962C8B-B14F-4D97-AF65-F5344CB8AC3E}">
        <p14:creationId xmlns:p14="http://schemas.microsoft.com/office/powerpoint/2010/main" val="1615094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1784</TotalTime>
  <Words>9229</Words>
  <Application>Microsoft Office PowerPoint</Application>
  <PresentationFormat>Widescreen</PresentationFormat>
  <Paragraphs>770</Paragraphs>
  <Slides>40</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-apple-system</vt:lpstr>
      <vt:lpstr>Aptos</vt:lpstr>
      <vt:lpstr>Aptos Black</vt:lpstr>
      <vt:lpstr>Aptos Display</vt:lpstr>
      <vt:lpstr>Arial</vt:lpstr>
      <vt:lpstr>Calibri</vt:lpstr>
      <vt:lpstr>Segoe UI</vt:lpstr>
      <vt:lpstr>Symbol</vt:lpstr>
      <vt:lpstr>Times New Roman</vt:lpstr>
      <vt:lpstr>Wingdings</vt:lpstr>
      <vt:lpstr>Wingdings 2</vt:lpstr>
      <vt:lpstr>Office Theme</vt:lpstr>
      <vt:lpstr>Smart Work Zone Design </vt:lpstr>
      <vt:lpstr>Objectives</vt:lpstr>
      <vt:lpstr>PowerPoint Presentation</vt:lpstr>
      <vt:lpstr>PowerPoint Presentation</vt:lpstr>
      <vt:lpstr>PowerPoint Presentation</vt:lpstr>
      <vt:lpstr>Work Zone Data Exchange (WZDx)</vt:lpstr>
      <vt:lpstr>Dynamic Queue Detection  / Slow Speed Warning (DQW)</vt:lpstr>
      <vt:lpstr>Dynamic Lane Merge (DLM)</vt:lpstr>
      <vt:lpstr>Dynamic Lane Merge (DLM)</vt:lpstr>
      <vt:lpstr>Dynamic Lane Merge (DLM)</vt:lpstr>
      <vt:lpstr>Dynamic Speed Harmonization (DSH)</vt:lpstr>
      <vt:lpstr>Dynamic Speed Harmonization (DSH)</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Covered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Strauch, Shawna</dc:creator>
  <cp:lastModifiedBy>Strauch, Shawna</cp:lastModifiedBy>
  <cp:revision>81</cp:revision>
  <cp:lastPrinted>2024-06-06T17:28:15Z</cp:lastPrinted>
  <dcterms:created xsi:type="dcterms:W3CDTF">2024-02-19T14:41:24Z</dcterms:created>
  <dcterms:modified xsi:type="dcterms:W3CDTF">2024-06-10T19:00:42Z</dcterms:modified>
</cp:coreProperties>
</file>