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2C_1021066B.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71" r:id="rId2"/>
    <p:sldId id="273" r:id="rId3"/>
    <p:sldId id="280" r:id="rId4"/>
    <p:sldId id="282" r:id="rId5"/>
    <p:sldId id="298" r:id="rId6"/>
    <p:sldId id="299" r:id="rId7"/>
    <p:sldId id="300" r:id="rId8"/>
    <p:sldId id="302" r:id="rId9"/>
    <p:sldId id="301" r:id="rId10"/>
    <p:sldId id="283" r:id="rId11"/>
    <p:sldId id="309" r:id="rId12"/>
    <p:sldId id="310" r:id="rId13"/>
    <p:sldId id="304" r:id="rId14"/>
    <p:sldId id="305" r:id="rId15"/>
    <p:sldId id="306" r:id="rId16"/>
    <p:sldId id="303" r:id="rId17"/>
    <p:sldId id="307" r:id="rId18"/>
    <p:sldId id="308" r:id="rId19"/>
    <p:sldId id="277" r:id="rId20"/>
    <p:sldId id="274" r:id="rId21"/>
    <p:sldId id="285" r:id="rId22"/>
    <p:sldId id="288" r:id="rId23"/>
    <p:sldId id="296" r:id="rId24"/>
    <p:sldId id="286" r:id="rId25"/>
    <p:sldId id="289" r:id="rId26"/>
    <p:sldId id="290" r:id="rId27"/>
    <p:sldId id="291" r:id="rId28"/>
    <p:sldId id="292" r:id="rId29"/>
    <p:sldId id="293" r:id="rId30"/>
    <p:sldId id="294" r:id="rId31"/>
    <p:sldId id="295" r:id="rId32"/>
    <p:sldId id="287" r:id="rId33"/>
    <p:sldId id="297" r:id="rId34"/>
    <p:sldId id="278" r:id="rId35"/>
    <p:sldId id="275" r:id="rId36"/>
    <p:sldId id="26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DOT Compass" id="{7327B305-3C68-497C-8A3C-E794E65880F1}">
          <p14:sldIdLst/>
        </p14:section>
        <p14:section name="Title Slide" id="{75303A92-F9C0-4D35-A68E-D89012F10246}">
          <p14:sldIdLst>
            <p14:sldId id="271"/>
          </p14:sldIdLst>
        </p14:section>
        <p14:section name="Objectives" id="{28EA5827-E1F5-4C45-BAB6-0060112B5903}">
          <p14:sldIdLst>
            <p14:sldId id="273"/>
          </p14:sldIdLst>
        </p14:section>
        <p14:section name="Section 1 Toolbox and Implementation Strategies" id="{153C830C-417C-41DA-8BE8-0C97BC393AEA}">
          <p14:sldIdLst>
            <p14:sldId id="280"/>
            <p14:sldId id="282"/>
            <p14:sldId id="298"/>
            <p14:sldId id="299"/>
            <p14:sldId id="300"/>
            <p14:sldId id="302"/>
            <p14:sldId id="301"/>
            <p14:sldId id="283"/>
            <p14:sldId id="309"/>
            <p14:sldId id="310"/>
            <p14:sldId id="304"/>
            <p14:sldId id="305"/>
            <p14:sldId id="306"/>
            <p14:sldId id="303"/>
            <p14:sldId id="307"/>
            <p14:sldId id="308"/>
          </p14:sldIdLst>
        </p14:section>
        <p14:section name="Section 2 - TPAS Tech and Deployment Experiences" id="{EF80ED67-747A-4577-A34A-332F4C38B22D}">
          <p14:sldIdLst>
            <p14:sldId id="277"/>
            <p14:sldId id="274"/>
            <p14:sldId id="285"/>
            <p14:sldId id="288"/>
            <p14:sldId id="296"/>
            <p14:sldId id="286"/>
            <p14:sldId id="289"/>
            <p14:sldId id="290"/>
            <p14:sldId id="291"/>
            <p14:sldId id="292"/>
            <p14:sldId id="293"/>
            <p14:sldId id="294"/>
            <p14:sldId id="295"/>
            <p14:sldId id="287"/>
            <p14:sldId id="297"/>
            <p14:sldId id="278"/>
          </p14:sldIdLst>
        </p14:section>
        <p14:section name="Contact Us" id="{D15A80AB-48EF-4147-A680-F310804A16F3}">
          <p14:sldIdLst>
            <p14:sldId id="275"/>
          </p14:sldIdLst>
        </p14:section>
        <p14:section name="FDOT Compass" id="{ED9FDA1E-26B0-48FB-AF3B-550DA228064E}">
          <p14:sldIdLst>
            <p14:sldId id="26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56A33A-3F7B-95EC-1B35-864F53827B34}" name="Tucker, Marie" initials="TM" userId="S::marie.tucker@dot.state.fl.us::80070c26-5109-427f-abfe-e1429bb230bb" providerId="AD"/>
  <p188:author id="{4C7A6997-3E60-295B-67FE-139D88F79E45}" name="Cohen, Holly" initials="CH" userId="S::Holly.Cohen@dot.state.fl.us::c0fdb65c-9594-4931-a612-b16aef6d669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1961"/>
    <a:srgbClr val="227003"/>
    <a:srgbClr val="368D41"/>
    <a:srgbClr val="234487"/>
    <a:srgbClr val="152F55"/>
    <a:srgbClr val="FFFFFF"/>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0" autoAdjust="0"/>
    <p:restoredTop sz="61809" autoAdjust="0"/>
  </p:normalViewPr>
  <p:slideViewPr>
    <p:cSldViewPr snapToGrid="0">
      <p:cViewPr>
        <p:scale>
          <a:sx n="66" d="100"/>
          <a:sy n="66" d="100"/>
        </p:scale>
        <p:origin x="592" y="56"/>
      </p:cViewPr>
      <p:guideLst/>
    </p:cSldViewPr>
  </p:slideViewPr>
  <p:notesTextViewPr>
    <p:cViewPr>
      <p:scale>
        <a:sx n="150" d="100"/>
        <a:sy n="150" d="100"/>
      </p:scale>
      <p:origin x="0" y="0"/>
    </p:cViewPr>
  </p:notesTextViewPr>
  <p:sorterViewPr>
    <p:cViewPr varScale="1">
      <p:scale>
        <a:sx n="1" d="1"/>
        <a:sy n="1" d="1"/>
      </p:scale>
      <p:origin x="0" y="-18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omments/modernComment_12C_1021066B.xml><?xml version="1.0" encoding="utf-8"?>
<p188:cmLst xmlns:a="http://schemas.openxmlformats.org/drawingml/2006/main" xmlns:r="http://schemas.openxmlformats.org/officeDocument/2006/relationships" xmlns:p188="http://schemas.microsoft.com/office/powerpoint/2018/8/main">
  <p188:cm id="{13D66E36-7198-4D1B-ABB3-A2E483625063}" authorId="{DE56A33A-3F7B-95EC-1B35-864F53827B34}" created="2024-05-31T19:13:48.361">
    <pc:sldMkLst xmlns:pc="http://schemas.microsoft.com/office/powerpoint/2013/main/command">
      <pc:docMk/>
      <pc:sldMk cId="270599787" sldId="300"/>
    </pc:sldMkLst>
    <p188:replyLst>
      <p188:reply id="{4D3D67D3-2F94-446E-A6C3-50751978BCAA}" authorId="{4C7A6997-3E60-295B-67FE-139D88F79E45}" created="2024-06-12T21:36:00.181">
        <p188:txBody>
          <a:bodyPr/>
          <a:lstStyle/>
          <a:p>
            <a:r>
              <a:rPr lang="en-US"/>
              <a:t>Turns out no, the issue was on the other slide with the name of the Orlando facility and that it is just added spaces, not a new service plaza. This one is fine. </a:t>
            </a:r>
          </a:p>
        </p188:txBody>
      </p188:reply>
    </p188:replyLst>
    <p188:txBody>
      <a:bodyPr/>
      <a:lstStyle/>
      <a:p>
        <a:r>
          <a:rPr lang="en-US"/>
          <a:t>Holly - does this image need to be updated based on feedback from Turnpike?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5E243-2A55-4A97-82F9-78C8F76F3B0E}" type="datetimeFigureOut">
              <a:rPr lang="en-US" smtClean="0"/>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65C343-2FE9-4918-A248-D564FF897740}" type="slidenum">
              <a:rPr lang="en-US" smtClean="0"/>
              <a:t>‹#›</a:t>
            </a:fld>
            <a:endParaRPr lang="en-US"/>
          </a:p>
        </p:txBody>
      </p:sp>
    </p:spTree>
    <p:extLst>
      <p:ext uri="{BB962C8B-B14F-4D97-AF65-F5344CB8AC3E}">
        <p14:creationId xmlns:p14="http://schemas.microsoft.com/office/powerpoint/2010/main" val="3171598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solidFill>
                  <a:srgbClr val="000000"/>
                </a:solidFill>
                <a:latin typeface="OpenSans"/>
              </a:rPr>
              <a:t>Trucking touches nearly every aspect of the economy. </a:t>
            </a:r>
            <a:r>
              <a:rPr lang="en-US" sz="1200" b="0" i="0" u="none" strike="noStrike" baseline="0" dirty="0">
                <a:solidFill>
                  <a:srgbClr val="000000"/>
                </a:solidFill>
                <a:latin typeface="OpenSans"/>
              </a:rPr>
              <a:t>Still, it can often be overlooked even though trucks are responsible for delivering raw materials to manufacturing plants, transporting products between distribution facilities, and delivering ﬁnished products to businesses and consumers.</a:t>
            </a:r>
          </a:p>
          <a:p>
            <a:pPr algn="l"/>
            <a:endParaRPr lang="en-US" sz="1200" b="0" i="0" u="none" strike="noStrike" baseline="0" dirty="0">
              <a:solidFill>
                <a:srgbClr val="000000"/>
              </a:solidFill>
              <a:latin typeface="OpenSans"/>
            </a:endParaRPr>
          </a:p>
          <a:p>
            <a:pPr algn="l"/>
            <a:r>
              <a:rPr lang="en-US" sz="1200" b="1" i="0" u="none" strike="noStrike" baseline="0" dirty="0">
                <a:solidFill>
                  <a:srgbClr val="000000"/>
                </a:solidFill>
                <a:latin typeface="OpenSans"/>
              </a:rPr>
              <a:t>Each link in the supply chain is supported by the trucking industry, </a:t>
            </a:r>
            <a:r>
              <a:rPr lang="en-US" sz="1200" b="0" i="0" u="none" strike="noStrike" baseline="0" dirty="0">
                <a:solidFill>
                  <a:srgbClr val="000000"/>
                </a:solidFill>
                <a:latin typeface="OpenSans"/>
              </a:rPr>
              <a:t>making safe and reliable truck parking a major consideration for state and local governments.</a:t>
            </a:r>
            <a:endParaRPr lang="en-US" b="0" dirty="0"/>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2</a:t>
            </a:fld>
            <a:endParaRPr lang="en-US"/>
          </a:p>
        </p:txBody>
      </p:sp>
    </p:spTree>
    <p:extLst>
      <p:ext uri="{BB962C8B-B14F-4D97-AF65-F5344CB8AC3E}">
        <p14:creationId xmlns:p14="http://schemas.microsoft.com/office/powerpoint/2010/main" val="254323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few months, FDOT completed a Truck Parking Implementation Study to continue meeting the truck parking challenge. </a:t>
            </a:r>
          </a:p>
          <a:p>
            <a:endParaRPr lang="en-US" dirty="0"/>
          </a:p>
          <a:p>
            <a:r>
              <a:rPr lang="en-US" dirty="0"/>
              <a:t>Project objectives included a mix of toolbox solutions, including optimizing use of existing facilities with technology and partnerships, increasing capacity on state-owned facilities, and continuing to develop innovative policy solutions to gain additional capacity within existing ROW through alternative design. </a:t>
            </a:r>
          </a:p>
        </p:txBody>
      </p:sp>
      <p:sp>
        <p:nvSpPr>
          <p:cNvPr id="4" name="Slide Number Placeholder 3"/>
          <p:cNvSpPr>
            <a:spLocks noGrp="1"/>
          </p:cNvSpPr>
          <p:nvPr>
            <p:ph type="sldNum" sz="quarter" idx="5"/>
          </p:nvPr>
        </p:nvSpPr>
        <p:spPr/>
        <p:txBody>
          <a:bodyPr/>
          <a:lstStyle/>
          <a:p>
            <a:fld id="{2665C343-2FE9-4918-A248-D564FF897740}" type="slidenum">
              <a:rPr lang="en-US" smtClean="0"/>
              <a:t>12</a:t>
            </a:fld>
            <a:endParaRPr lang="en-US"/>
          </a:p>
        </p:txBody>
      </p:sp>
    </p:spTree>
    <p:extLst>
      <p:ext uri="{BB962C8B-B14F-4D97-AF65-F5344CB8AC3E}">
        <p14:creationId xmlns:p14="http://schemas.microsoft.com/office/powerpoint/2010/main" val="1996822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19</a:t>
            </a:fld>
            <a:endParaRPr lang="en-US"/>
          </a:p>
        </p:txBody>
      </p:sp>
    </p:spTree>
    <p:extLst>
      <p:ext uri="{BB962C8B-B14F-4D97-AF65-F5344CB8AC3E}">
        <p14:creationId xmlns:p14="http://schemas.microsoft.com/office/powerpoint/2010/main" val="693465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20</a:t>
            </a:fld>
            <a:endParaRPr lang="en-US"/>
          </a:p>
        </p:txBody>
      </p:sp>
    </p:spTree>
    <p:extLst>
      <p:ext uri="{BB962C8B-B14F-4D97-AF65-F5344CB8AC3E}">
        <p14:creationId xmlns:p14="http://schemas.microsoft.com/office/powerpoint/2010/main" val="2883947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21</a:t>
            </a:fld>
            <a:endParaRPr lang="en-US"/>
          </a:p>
        </p:txBody>
      </p:sp>
    </p:spTree>
    <p:extLst>
      <p:ext uri="{BB962C8B-B14F-4D97-AF65-F5344CB8AC3E}">
        <p14:creationId xmlns:p14="http://schemas.microsoft.com/office/powerpoint/2010/main" val="1201490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22</a:t>
            </a:fld>
            <a:endParaRPr lang="en-US"/>
          </a:p>
        </p:txBody>
      </p:sp>
    </p:spTree>
    <p:extLst>
      <p:ext uri="{BB962C8B-B14F-4D97-AF65-F5344CB8AC3E}">
        <p14:creationId xmlns:p14="http://schemas.microsoft.com/office/powerpoint/2010/main" val="1827729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23</a:t>
            </a:fld>
            <a:endParaRPr lang="en-US"/>
          </a:p>
        </p:txBody>
      </p:sp>
    </p:spTree>
    <p:extLst>
      <p:ext uri="{BB962C8B-B14F-4D97-AF65-F5344CB8AC3E}">
        <p14:creationId xmlns:p14="http://schemas.microsoft.com/office/powerpoint/2010/main" val="3997961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24</a:t>
            </a:fld>
            <a:endParaRPr lang="en-US"/>
          </a:p>
        </p:txBody>
      </p:sp>
    </p:spTree>
    <p:extLst>
      <p:ext uri="{BB962C8B-B14F-4D97-AF65-F5344CB8AC3E}">
        <p14:creationId xmlns:p14="http://schemas.microsoft.com/office/powerpoint/2010/main" val="422495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25</a:t>
            </a:fld>
            <a:endParaRPr lang="en-US"/>
          </a:p>
        </p:txBody>
      </p:sp>
    </p:spTree>
    <p:extLst>
      <p:ext uri="{BB962C8B-B14F-4D97-AF65-F5344CB8AC3E}">
        <p14:creationId xmlns:p14="http://schemas.microsoft.com/office/powerpoint/2010/main" val="457367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26</a:t>
            </a:fld>
            <a:endParaRPr lang="en-US"/>
          </a:p>
        </p:txBody>
      </p:sp>
    </p:spTree>
    <p:extLst>
      <p:ext uri="{BB962C8B-B14F-4D97-AF65-F5344CB8AC3E}">
        <p14:creationId xmlns:p14="http://schemas.microsoft.com/office/powerpoint/2010/main" val="4219467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27</a:t>
            </a:fld>
            <a:endParaRPr lang="en-US"/>
          </a:p>
        </p:txBody>
      </p:sp>
    </p:spTree>
    <p:extLst>
      <p:ext uri="{BB962C8B-B14F-4D97-AF65-F5344CB8AC3E}">
        <p14:creationId xmlns:p14="http://schemas.microsoft.com/office/powerpoint/2010/main" val="279157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Segoe UI" panose="020B0502040204020203" pitchFamily="34" charset="0"/>
                <a:cs typeface="Times New Roman" panose="02020603050405020304" pitchFamily="18" charset="0"/>
              </a:rPr>
              <a:t>Truck drivers are responsible for delivering </a:t>
            </a:r>
            <a:r>
              <a:rPr lang="en-US" sz="1200" b="1" dirty="0">
                <a:effectLst/>
                <a:latin typeface="Arial" panose="020B0604020202020204" pitchFamily="34" charset="0"/>
                <a:ea typeface="Segoe UI" panose="020B0502040204020203" pitchFamily="34" charset="0"/>
                <a:cs typeface="Times New Roman" panose="02020603050405020304" pitchFamily="18" charset="0"/>
              </a:rPr>
              <a:t>nearly 80% of Florida’s freight</a:t>
            </a:r>
            <a:r>
              <a:rPr lang="en-US" sz="1200" dirty="0">
                <a:effectLst/>
                <a:latin typeface="Arial" panose="020B0604020202020204" pitchFamily="34" charset="0"/>
                <a:ea typeface="Segoe UI" panose="020B0502040204020203" pitchFamily="34" charset="0"/>
                <a:cs typeface="Times New Roman" panose="02020603050405020304" pitchFamily="18" charset="0"/>
              </a:rPr>
              <a:t>, bringing the essential goods to stores and doorsteps across the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Segoe UI" panose="020B050204020402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Segoe UI" panose="020B0502040204020203" pitchFamily="34" charset="0"/>
                <a:cs typeface="Times New Roman" panose="02020603050405020304" pitchFamily="18" charset="0"/>
              </a:rPr>
              <a:t>The shortage of available truck parking can create delays in the delivery of those essential goods, and </a:t>
            </a:r>
            <a:r>
              <a:rPr lang="en-US" sz="1200" b="1" dirty="0">
                <a:effectLst/>
                <a:latin typeface="Arial" panose="020B0604020202020204" pitchFamily="34" charset="0"/>
                <a:ea typeface="Segoe UI" panose="020B0502040204020203" pitchFamily="34" charset="0"/>
                <a:cs typeface="Times New Roman" panose="02020603050405020304" pitchFamily="18" charset="0"/>
              </a:rPr>
              <a:t>ultimately lead to higher prices for consumers</a:t>
            </a:r>
            <a:r>
              <a:rPr lang="en-US" sz="1200" dirty="0">
                <a:effectLst/>
                <a:latin typeface="Arial" panose="020B0604020202020204" pitchFamily="34" charset="0"/>
                <a:ea typeface="Segoe UI" panose="020B0502040204020203"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Arial" panose="020B0604020202020204" pitchFamily="34" charset="0"/>
                <a:ea typeface="Segoe UI" panose="020B0502040204020203" pitchFamily="34" charset="0"/>
                <a:cs typeface="Times New Roman" panose="02020603050405020304" pitchFamily="18" charset="0"/>
              </a:rPr>
              <a:t>In Florida, the </a:t>
            </a:r>
            <a:r>
              <a:rPr lang="en-US" sz="1000" b="1" dirty="0">
                <a:effectLst/>
                <a:latin typeface="Arial" panose="020B0604020202020204" pitchFamily="34" charset="0"/>
                <a:ea typeface="Segoe UI" panose="020B0502040204020203" pitchFamily="34" charset="0"/>
                <a:cs typeface="Times New Roman" panose="02020603050405020304" pitchFamily="18" charset="0"/>
              </a:rPr>
              <a:t>truck parking shortages </a:t>
            </a:r>
            <a:r>
              <a:rPr lang="en-US" sz="1000" dirty="0">
                <a:effectLst/>
                <a:latin typeface="Arial" panose="020B0604020202020204" pitchFamily="34" charset="0"/>
                <a:ea typeface="Segoe UI" panose="020B0502040204020203" pitchFamily="34" charset="0"/>
                <a:cs typeface="Times New Roman" panose="02020603050405020304" pitchFamily="18" charset="0"/>
              </a:rPr>
              <a:t>are in and around major urban areas </a:t>
            </a:r>
            <a:r>
              <a:rPr lang="en-US" sz="1000" b="1" dirty="0">
                <a:effectLst/>
                <a:latin typeface="Arial" panose="020B0604020202020204" pitchFamily="34" charset="0"/>
                <a:ea typeface="Segoe UI" panose="020B0502040204020203" pitchFamily="34" charset="0"/>
                <a:cs typeface="Times New Roman" panose="02020603050405020304" pitchFamily="18" charset="0"/>
              </a:rPr>
              <a:t>along the interstate corridors</a:t>
            </a:r>
            <a:r>
              <a:rPr lang="en-US" sz="1000" dirty="0">
                <a:effectLst/>
                <a:latin typeface="Arial" panose="020B0604020202020204" pitchFamily="34" charset="0"/>
                <a:ea typeface="Segoe UI" panose="020B0502040204020203" pitchFamily="34" charset="0"/>
                <a:cs typeface="Times New Roman" panose="02020603050405020304" pitchFamily="18" charset="0"/>
              </a:rPr>
              <a:t>: I-4, I-95, I-75, and I-10.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4</a:t>
            </a:fld>
            <a:endParaRPr lang="en-US"/>
          </a:p>
        </p:txBody>
      </p:sp>
    </p:spTree>
    <p:extLst>
      <p:ext uri="{BB962C8B-B14F-4D97-AF65-F5344CB8AC3E}">
        <p14:creationId xmlns:p14="http://schemas.microsoft.com/office/powerpoint/2010/main" val="1800705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28</a:t>
            </a:fld>
            <a:endParaRPr lang="en-US"/>
          </a:p>
        </p:txBody>
      </p:sp>
    </p:spTree>
    <p:extLst>
      <p:ext uri="{BB962C8B-B14F-4D97-AF65-F5344CB8AC3E}">
        <p14:creationId xmlns:p14="http://schemas.microsoft.com/office/powerpoint/2010/main" val="1452322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29</a:t>
            </a:fld>
            <a:endParaRPr lang="en-US"/>
          </a:p>
        </p:txBody>
      </p:sp>
    </p:spTree>
    <p:extLst>
      <p:ext uri="{BB962C8B-B14F-4D97-AF65-F5344CB8AC3E}">
        <p14:creationId xmlns:p14="http://schemas.microsoft.com/office/powerpoint/2010/main" val="1768741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30</a:t>
            </a:fld>
            <a:endParaRPr lang="en-US"/>
          </a:p>
        </p:txBody>
      </p:sp>
    </p:spTree>
    <p:extLst>
      <p:ext uri="{BB962C8B-B14F-4D97-AF65-F5344CB8AC3E}">
        <p14:creationId xmlns:p14="http://schemas.microsoft.com/office/powerpoint/2010/main" val="4224500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rgbClr val="000000"/>
              </a:solidFill>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2665C343-2FE9-4918-A248-D564FF897740}" type="slidenum">
              <a:rPr lang="en-US" smtClean="0"/>
              <a:t>31</a:t>
            </a:fld>
            <a:endParaRPr lang="en-US"/>
          </a:p>
        </p:txBody>
      </p:sp>
    </p:spTree>
    <p:extLst>
      <p:ext uri="{BB962C8B-B14F-4D97-AF65-F5344CB8AC3E}">
        <p14:creationId xmlns:p14="http://schemas.microsoft.com/office/powerpoint/2010/main" val="178398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32</a:t>
            </a:fld>
            <a:endParaRPr lang="en-US"/>
          </a:p>
        </p:txBody>
      </p:sp>
    </p:spTree>
    <p:extLst>
      <p:ext uri="{BB962C8B-B14F-4D97-AF65-F5344CB8AC3E}">
        <p14:creationId xmlns:p14="http://schemas.microsoft.com/office/powerpoint/2010/main" val="1266379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33</a:t>
            </a:fld>
            <a:endParaRPr lang="en-US"/>
          </a:p>
        </p:txBody>
      </p:sp>
    </p:spTree>
    <p:extLst>
      <p:ext uri="{BB962C8B-B14F-4D97-AF65-F5344CB8AC3E}">
        <p14:creationId xmlns:p14="http://schemas.microsoft.com/office/powerpoint/2010/main" val="1419838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effort </a:t>
            </a:r>
            <a:r>
              <a:rPr lang="en-US" b="1" dirty="0"/>
              <a:t>focuses on Supply Chain</a:t>
            </a:r>
            <a:r>
              <a:rPr lang="en-US" b="0" dirty="0"/>
              <a:t>, </a:t>
            </a:r>
            <a:r>
              <a:rPr lang="en-US" dirty="0"/>
              <a:t>but ties into implementation of all the Secretary’s Compass Elements. </a:t>
            </a:r>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5</a:t>
            </a:fld>
            <a:endParaRPr lang="en-US"/>
          </a:p>
        </p:txBody>
      </p:sp>
    </p:spTree>
    <p:extLst>
      <p:ext uri="{BB962C8B-B14F-4D97-AF65-F5344CB8AC3E}">
        <p14:creationId xmlns:p14="http://schemas.microsoft.com/office/powerpoint/2010/main" val="3318408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Segoe UI" panose="020B0502040204020203" pitchFamily="34" charset="0"/>
              </a:rPr>
              <a:t>We’re expanding capacity, using state of the art technology, leveraging our industry partnerships, and enhancing policies to </a:t>
            </a:r>
            <a:r>
              <a:rPr lang="en-US" sz="1800" b="1" dirty="0">
                <a:latin typeface="Calibri Light" panose="020F0302020204030204" pitchFamily="34" charset="0"/>
                <a:cs typeface="Calibri Light" panose="020F0302020204030204" pitchFamily="34" charset="0"/>
              </a:rPr>
              <a:t>meet the critical demand for additional truck parking spaces.</a:t>
            </a:r>
          </a:p>
          <a:p>
            <a:endParaRPr lang="en-US" sz="1800" b="1" dirty="0">
              <a:latin typeface="Calibri Light" panose="020F0302020204030204" pitchFamily="34" charset="0"/>
              <a:cs typeface="Calibri Light" panose="020F0302020204030204" pitchFamily="34" charset="0"/>
            </a:endParaRPr>
          </a:p>
          <a:p>
            <a:r>
              <a:rPr lang="en-US" b="0" dirty="0"/>
              <a:t>As noted on the first slide, this has been a known need for a decade and FDOT had been hesitant to build any NEW capacity outside our Rest Area Program as there were no funding resources for ongoing O&amp;M. </a:t>
            </a:r>
          </a:p>
          <a:p>
            <a:endParaRPr lang="en-US" b="0" dirty="0"/>
          </a:p>
          <a:p>
            <a:r>
              <a:rPr lang="en-US" b="0" dirty="0"/>
              <a:t>We prioritized technology options and studies to optimize the spaces we already had available and worked with private entities to essentially share where we identified areas of greatest need to save them some research efforts. </a:t>
            </a:r>
          </a:p>
          <a:p>
            <a:endParaRPr lang="en-US" b="0" dirty="0"/>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6</a:t>
            </a:fld>
            <a:endParaRPr lang="en-US"/>
          </a:p>
        </p:txBody>
      </p:sp>
    </p:spTree>
    <p:extLst>
      <p:ext uri="{BB962C8B-B14F-4D97-AF65-F5344CB8AC3E}">
        <p14:creationId xmlns:p14="http://schemas.microsoft.com/office/powerpoint/2010/main" val="3751711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Segoe UI" panose="020B0502040204020203" pitchFamily="34" charset="0"/>
              </a:rPr>
              <a:t>Capacity projects are being implemented around the state along interstate corridors where the needs are greatest. </a:t>
            </a:r>
          </a:p>
          <a:p>
            <a:endParaRPr lang="en-US" sz="1200" dirty="0">
              <a:effectLst/>
              <a:latin typeface="Arial" panose="020B0604020202020204" pitchFamily="34" charset="0"/>
              <a:ea typeface="Segoe UI" panose="020B0502040204020203" pitchFamily="34" charset="0"/>
            </a:endParaRPr>
          </a:p>
          <a:p>
            <a:r>
              <a:rPr lang="en-US" sz="1200" dirty="0">
                <a:effectLst/>
                <a:latin typeface="Arial" panose="020B0604020202020204" pitchFamily="34" charset="0"/>
                <a:ea typeface="Segoe UI" panose="020B0502040204020203" pitchFamily="34" charset="0"/>
              </a:rPr>
              <a:t>Some projects will </a:t>
            </a:r>
            <a:r>
              <a:rPr lang="en-US" sz="1200" b="1" dirty="0">
                <a:effectLst/>
                <a:latin typeface="Arial" panose="020B0604020202020204" pitchFamily="34" charset="0"/>
                <a:ea typeface="Segoe UI" panose="020B0502040204020203" pitchFamily="34" charset="0"/>
              </a:rPr>
              <a:t>expand existing Rest Areas/Turnpike facilities </a:t>
            </a:r>
            <a:r>
              <a:rPr lang="en-US" sz="1200" dirty="0">
                <a:effectLst/>
                <a:latin typeface="Arial" panose="020B0604020202020204" pitchFamily="34" charset="0"/>
                <a:ea typeface="Segoe UI" panose="020B0502040204020203" pitchFamily="34" charset="0"/>
              </a:rPr>
              <a:t>while others will </a:t>
            </a:r>
            <a:r>
              <a:rPr lang="en-US" sz="1200" b="1" dirty="0">
                <a:effectLst/>
                <a:latin typeface="Arial" panose="020B0604020202020204" pitchFamily="34" charset="0"/>
                <a:ea typeface="Segoe UI" panose="020B0502040204020203" pitchFamily="34" charset="0"/>
              </a:rPr>
              <a:t>develop all new facilities</a:t>
            </a:r>
            <a:r>
              <a:rPr lang="en-US" sz="1200" dirty="0">
                <a:effectLst/>
                <a:latin typeface="Arial" panose="020B0604020202020204" pitchFamily="34" charset="0"/>
                <a:ea typeface="Segoe UI" panose="020B0502040204020203" pitchFamily="34" charset="0"/>
              </a:rPr>
              <a:t>. </a:t>
            </a:r>
            <a:endParaRPr lang="en-US" dirty="0"/>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7</a:t>
            </a:fld>
            <a:endParaRPr lang="en-US"/>
          </a:p>
        </p:txBody>
      </p:sp>
    </p:spTree>
    <p:extLst>
      <p:ext uri="{BB962C8B-B14F-4D97-AF65-F5344CB8AC3E}">
        <p14:creationId xmlns:p14="http://schemas.microsoft.com/office/powerpoint/2010/main" val="297746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and the next are spotlight capacity projects that have received federal INFRA grant funds in the last few years. </a:t>
            </a:r>
          </a:p>
          <a:p>
            <a:pPr algn="l"/>
            <a:endParaRPr lang="en-US" b="0" i="0" dirty="0">
              <a:solidFill>
                <a:srgbClr val="333333"/>
              </a:solidFill>
              <a:effectLst/>
              <a:highlight>
                <a:srgbClr val="FFFFFF"/>
              </a:highligh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FFFFFF"/>
                </a:highlight>
                <a:latin typeface="Helvetica Neue"/>
              </a:rPr>
              <a:t>This project addresses a shortage in parking for commercial vehicles on a corridor between Tampa and Orlando which carries an average of 18,000 trucks daily and reduces parking in unauthorized areas such as vacant lots or highway shoulders. By providing reliable parking capacity, the project reduces time drivers spend searching for commercial vehicle parking, making supply chain movement more efficient.</a:t>
            </a:r>
          </a:p>
          <a:p>
            <a:pPr algn="l"/>
            <a:endParaRPr lang="en-US" b="0" i="0" dirty="0">
              <a:solidFill>
                <a:srgbClr val="333333"/>
              </a:solidFill>
              <a:effectLst/>
              <a:highlight>
                <a:srgbClr val="FFFFFF"/>
              </a:highlight>
              <a:latin typeface="Helvetica Neue"/>
            </a:endParaRPr>
          </a:p>
          <a:p>
            <a:pPr algn="l"/>
            <a:r>
              <a:rPr lang="en-US" b="0" i="0" dirty="0">
                <a:solidFill>
                  <a:srgbClr val="333333"/>
                </a:solidFill>
                <a:effectLst/>
                <a:highlight>
                  <a:srgbClr val="FFFFFF"/>
                </a:highlight>
                <a:latin typeface="Helvetica Neue"/>
              </a:rPr>
              <a:t>This design-build project will construct a new truck parking facility with approximately 120 spaces, electric hookups, and pedestrian infrastructure to access nearby commercial amenities.</a:t>
            </a:r>
          </a:p>
          <a:p>
            <a:pPr algn="l"/>
            <a:endParaRPr lang="en-US" b="0" i="0" dirty="0">
              <a:solidFill>
                <a:srgbClr val="333333"/>
              </a:solidFill>
              <a:effectLst/>
              <a:highlight>
                <a:srgbClr val="FFFFFF"/>
              </a:highlight>
              <a:latin typeface="Helvetica Neue"/>
            </a:endParaRPr>
          </a:p>
          <a:p>
            <a:pPr algn="l"/>
            <a:r>
              <a:rPr lang="en-US" b="0" i="0" dirty="0">
                <a:solidFill>
                  <a:srgbClr val="333333"/>
                </a:solidFill>
                <a:effectLst/>
                <a:highlight>
                  <a:srgbClr val="FFFFFF"/>
                </a:highlight>
                <a:latin typeface="Helvetica Neue"/>
              </a:rPr>
              <a:t>The truck parking facility will be connected to the Florida Department of Transportation’s Truck Parking Availability System to assist commercial vehicle operators in identifying available parking locations.</a:t>
            </a:r>
          </a:p>
          <a:p>
            <a:pPr algn="l"/>
            <a:endParaRPr lang="en-US" b="0" i="0" dirty="0">
              <a:solidFill>
                <a:srgbClr val="333333"/>
              </a:solidFill>
              <a:effectLst/>
              <a:highlight>
                <a:srgbClr val="FFFFFF"/>
              </a:highlight>
              <a:latin typeface="Helvetica Neue"/>
            </a:endParaRPr>
          </a:p>
          <a:p>
            <a:pPr algn="l"/>
            <a:r>
              <a:rPr lang="en-US" b="0" i="0" dirty="0">
                <a:solidFill>
                  <a:srgbClr val="333333"/>
                </a:solidFill>
                <a:effectLst/>
                <a:highlight>
                  <a:srgbClr val="FFFFFF"/>
                </a:highlight>
                <a:latin typeface="Helvetica Neue"/>
              </a:rPr>
              <a:t>Currently in the design phase. Construction anticipated to start in 2025. </a:t>
            </a:r>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8</a:t>
            </a:fld>
            <a:endParaRPr lang="en-US"/>
          </a:p>
        </p:txBody>
      </p:sp>
    </p:spTree>
    <p:extLst>
      <p:ext uri="{BB962C8B-B14F-4D97-AF65-F5344CB8AC3E}">
        <p14:creationId xmlns:p14="http://schemas.microsoft.com/office/powerpoint/2010/main" val="637158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I-4 corridor within FDOT District Five has the highest unmet truck parking demand in the State of Florida with only 36 existing public truck parking spaces, while the existing demand is 481 spaces. With continued population, employment, and tourism growth in the region, truck parking demand is expected to grow.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project will provide an additional 917 truck parking spaces within four different sites in Volusia, Seminole, and Osceola Counties.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During emergencies, these truck parking sites will be utilized for securing fleet and staging crews aiding in emergency response, debris removal and reconstruction, etc.</a:t>
            </a:r>
          </a:p>
          <a:p>
            <a:endParaRPr lang="en-US" dirty="0"/>
          </a:p>
          <a:p>
            <a:r>
              <a:rPr lang="en-US" dirty="0"/>
              <a:t>The Project PD&amp;E Study is being completed now, and Construction is expected to be completed by 2028 now that the INFRA grant has allowed for the project to advance. </a:t>
            </a:r>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9</a:t>
            </a:fld>
            <a:endParaRPr lang="en-US"/>
          </a:p>
        </p:txBody>
      </p:sp>
    </p:spTree>
    <p:extLst>
      <p:ext uri="{BB962C8B-B14F-4D97-AF65-F5344CB8AC3E}">
        <p14:creationId xmlns:p14="http://schemas.microsoft.com/office/powerpoint/2010/main" val="3730963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FDOT implemented TPAS way back in 2017, and this was part of FDOT’s effort to make sure we optimized use of existing facilities prior to adding any new capacity. </a:t>
            </a:r>
          </a:p>
          <a:p>
            <a:endParaRPr lang="en-US" dirty="0"/>
          </a:p>
          <a:p>
            <a:r>
              <a:rPr lang="en-US" dirty="0"/>
              <a:t>We’ll talk more about TPAS lessons learned shortly. </a:t>
            </a:r>
          </a:p>
        </p:txBody>
      </p:sp>
      <p:sp>
        <p:nvSpPr>
          <p:cNvPr id="4" name="Slide Number Placeholder 3"/>
          <p:cNvSpPr>
            <a:spLocks noGrp="1"/>
          </p:cNvSpPr>
          <p:nvPr>
            <p:ph type="sldNum" sz="quarter" idx="5"/>
          </p:nvPr>
        </p:nvSpPr>
        <p:spPr/>
        <p:txBody>
          <a:bodyPr/>
          <a:lstStyle/>
          <a:p>
            <a:fld id="{2665C343-2FE9-4918-A248-D564FF897740}" type="slidenum">
              <a:rPr lang="en-US" smtClean="0"/>
              <a:t>10</a:t>
            </a:fld>
            <a:endParaRPr lang="en-US"/>
          </a:p>
        </p:txBody>
      </p:sp>
    </p:spTree>
    <p:extLst>
      <p:ext uri="{BB962C8B-B14F-4D97-AF65-F5344CB8AC3E}">
        <p14:creationId xmlns:p14="http://schemas.microsoft.com/office/powerpoint/2010/main" val="54089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building new spaces and using technology, FDOT has been meeting the truck parking challenge via working together to define best practices and how best to communicate that guidance to all. </a:t>
            </a:r>
          </a:p>
          <a:p>
            <a:endParaRPr lang="en-US" dirty="0"/>
          </a:p>
          <a:p>
            <a:r>
              <a:rPr lang="en-US" dirty="0"/>
              <a:t>Truck parking touches quite a few FDOT offices, partner agencies, industry, and communities, and that collaboration is needed for a consistent approach from design through construction. </a:t>
            </a:r>
          </a:p>
          <a:p>
            <a:endParaRPr lang="en-US" dirty="0"/>
          </a:p>
          <a:p>
            <a:endParaRPr lang="en-US" dirty="0"/>
          </a:p>
        </p:txBody>
      </p:sp>
      <p:sp>
        <p:nvSpPr>
          <p:cNvPr id="4" name="Slide Number Placeholder 3"/>
          <p:cNvSpPr>
            <a:spLocks noGrp="1"/>
          </p:cNvSpPr>
          <p:nvPr>
            <p:ph type="sldNum" sz="quarter" idx="5"/>
          </p:nvPr>
        </p:nvSpPr>
        <p:spPr/>
        <p:txBody>
          <a:bodyPr/>
          <a:lstStyle/>
          <a:p>
            <a:fld id="{2665C343-2FE9-4918-A248-D564FF897740}" type="slidenum">
              <a:rPr lang="en-US" smtClean="0"/>
              <a:t>11</a:t>
            </a:fld>
            <a:endParaRPr lang="en-US"/>
          </a:p>
        </p:txBody>
      </p:sp>
    </p:spTree>
    <p:extLst>
      <p:ext uri="{BB962C8B-B14F-4D97-AF65-F5344CB8AC3E}">
        <p14:creationId xmlns:p14="http://schemas.microsoft.com/office/powerpoint/2010/main" val="761331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4E78-508C-FCA7-2CF3-9748C10E32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775711-7C60-5C20-F7D8-A6EE3B686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9843BE-ED18-937B-A376-1423237489B1}"/>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6AC9FFB1-5A4C-53B8-ECBC-DC7C1A384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8D8B8-D96A-A0ED-9B08-EEE56CB63C91}"/>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463155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4C5E-8B78-1406-8CC3-B5740BD8B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C2F006-4260-BD3F-F502-9EBB44621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32F4F-193B-29CA-587D-44CAA0086105}"/>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F32F2A47-B639-454B-889F-94590C62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ED4E3-1DF0-F7E3-EB8F-B855BF046C66}"/>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88816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7A28C6-8540-74E3-921B-C220846697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26CE45-F5DC-5328-320D-EEBA9FD3E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EE9C4-419C-9DC5-F5AF-61D6FD533C1A}"/>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B5287F86-86FB-E9C5-76CD-57BB96E82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EDAA5-5D75-E834-CD80-E21E190BB95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919740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474A-2712-C9E9-96E5-9FFA4BCD8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48B86-8487-6A61-A77D-86807A67A5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77166-DA50-CE2F-A53F-FACF1DBBC1AA}"/>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01C4DA17-9F2C-0D27-F2E2-510C6B6C4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E2A59-278C-0A2B-33E2-0079A8A5039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4016436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7A10C-70EA-669E-F58B-6B1351A66B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E4DCFF-A4C7-9C71-DF1A-780741FCF5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101BD8-7972-7F92-9EF7-41510A7BF6A5}"/>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C111C9C7-F502-F6D6-2692-13A734BA4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BE100-412D-A252-C8E1-E5F84CA51223}"/>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404536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88E6-687D-D6D7-C737-029B1BB13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934518-A340-5D25-3C51-BAEDA8B86E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C4B2F-141A-49B6-62C2-8A5F7C2F97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54F0AD-F8A8-6727-75EF-B0BC3EF4FE69}"/>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6" name="Footer Placeholder 5">
            <a:extLst>
              <a:ext uri="{FF2B5EF4-FFF2-40B4-BE49-F238E27FC236}">
                <a16:creationId xmlns:a16="http://schemas.microsoft.com/office/drawing/2014/main" id="{299934B0-B531-6433-5282-B7B54CADB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797AC6-D2D6-09D7-E873-042C3E387533}"/>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908797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B395-F36A-0F9C-3C69-D1B0E98899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5802D7-72E4-D1B1-5130-2C0F83F48A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D1EA7E-C9C6-2E9F-B7D6-FE6B1E63A7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AF40D6-B649-D776-7ADB-F641B2E175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11BED9-DD42-602E-2F71-FBC01ADF77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3E95A-C1BC-34D1-C4D4-E8F26220273B}"/>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8" name="Footer Placeholder 7">
            <a:extLst>
              <a:ext uri="{FF2B5EF4-FFF2-40B4-BE49-F238E27FC236}">
                <a16:creationId xmlns:a16="http://schemas.microsoft.com/office/drawing/2014/main" id="{E3839BA9-6367-E396-3B2F-AEB5E8D1A1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100A4-EE9C-1A86-BDD6-AE8EAF18B5F9}"/>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294726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DBE2-3BC0-29BC-56DC-93FD77C2B4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309203-F46A-2FFB-1682-AB001D27FEF2}"/>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4" name="Footer Placeholder 3">
            <a:extLst>
              <a:ext uri="{FF2B5EF4-FFF2-40B4-BE49-F238E27FC236}">
                <a16:creationId xmlns:a16="http://schemas.microsoft.com/office/drawing/2014/main" id="{EAEE5D8F-EFEC-5EC7-491E-9B030CDE45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EAFE8B-613D-FDCA-FD81-02898AA68C6A}"/>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33026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E0AEC-0640-15A5-0C8D-821F670FDE08}"/>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3" name="Footer Placeholder 2">
            <a:extLst>
              <a:ext uri="{FF2B5EF4-FFF2-40B4-BE49-F238E27FC236}">
                <a16:creationId xmlns:a16="http://schemas.microsoft.com/office/drawing/2014/main" id="{98E8886F-09D2-E597-FC93-A2E17CA829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9A2498-C332-AA13-812D-81AA97C26A5E}"/>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106071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21793-F263-614D-7A88-25E1CE3DA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4B58AE-656F-A544-4506-5DF85533A5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5BEA24-D612-4CFB-1404-1FE4F0963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0F28-9265-2CA3-7A4C-B4DDAB5E1AEB}"/>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6" name="Footer Placeholder 5">
            <a:extLst>
              <a:ext uri="{FF2B5EF4-FFF2-40B4-BE49-F238E27FC236}">
                <a16:creationId xmlns:a16="http://schemas.microsoft.com/office/drawing/2014/main" id="{4D9021DB-8175-6DCA-FC2C-AFA2C6FC7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9A796-B027-1C6A-D457-206DF343DC47}"/>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298627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98B0-4B1B-EF6D-E23A-03D125ED43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75A21A-73A5-A565-BA93-C882FD48E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935874-C258-7DEB-1C86-2F48DB578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0DEADF-5714-BDC2-7C16-C6BAF7DD6C02}"/>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6" name="Footer Placeholder 5">
            <a:extLst>
              <a:ext uri="{FF2B5EF4-FFF2-40B4-BE49-F238E27FC236}">
                <a16:creationId xmlns:a16="http://schemas.microsoft.com/office/drawing/2014/main" id="{0033FC08-C0EB-FD2F-3AAF-F6831D3A1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2A11E-184D-3CDB-7ABC-9707DEAEA3D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930003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96F078-062F-8E49-E444-64A016B66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39032B-FCCA-C182-4289-7A1BE7CFF4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F4A9F-C0D9-5DAD-70A9-5366258EC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FB9D4289-097B-112E-CDF2-742ED1D8D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2DECEE-81BB-3DA6-FE44-C69618D5D3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01250C-3411-4DAA-A330-B8FCF0FECA0E}" type="slidenum">
              <a:rPr lang="en-US" smtClean="0"/>
              <a:t>‹#›</a:t>
            </a:fld>
            <a:endParaRPr lang="en-US"/>
          </a:p>
        </p:txBody>
      </p:sp>
    </p:spTree>
    <p:extLst>
      <p:ext uri="{BB962C8B-B14F-4D97-AF65-F5344CB8AC3E}">
        <p14:creationId xmlns:p14="http://schemas.microsoft.com/office/powerpoint/2010/main" val="798284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hyperlink" Target="mailto:Ronald.Meyer@dot.state.fl.us" TargetMode="External"/><Relationship Id="rId7" Type="http://schemas.openxmlformats.org/officeDocument/2006/relationships/image" Target="../media/image69.svg"/><Relationship Id="rId2" Type="http://schemas.openxmlformats.org/officeDocument/2006/relationships/hyperlink" Target="mailto:Marie.Tucker@dot.state.fl.us" TargetMode="Externa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2.png"/><Relationship Id="rId4" Type="http://schemas.openxmlformats.org/officeDocument/2006/relationships/hyperlink" Target="mailto:Holly.Cohen@dot.state.fl.us"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2C_1021066B.xm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rd with a circular design&#10;&#10;Description automatically generated">
            <a:extLst>
              <a:ext uri="{FF2B5EF4-FFF2-40B4-BE49-F238E27FC236}">
                <a16:creationId xmlns:a16="http://schemas.microsoft.com/office/drawing/2014/main" id="{6C036969-965B-4D6F-5931-72E4AEF53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itle 18">
            <a:extLst>
              <a:ext uri="{FF2B5EF4-FFF2-40B4-BE49-F238E27FC236}">
                <a16:creationId xmlns:a16="http://schemas.microsoft.com/office/drawing/2014/main" id="{2B284A70-65EF-9907-3A0E-7B1DFFCC931D}"/>
              </a:ext>
            </a:extLst>
          </p:cNvPr>
          <p:cNvSpPr>
            <a:spLocks noGrp="1"/>
          </p:cNvSpPr>
          <p:nvPr>
            <p:ph type="title"/>
          </p:nvPr>
        </p:nvSpPr>
        <p:spPr>
          <a:xfrm>
            <a:off x="4690753" y="1997396"/>
            <a:ext cx="6998525" cy="1133669"/>
          </a:xfrm>
        </p:spPr>
        <p:txBody>
          <a:bodyPr>
            <a:normAutofit/>
          </a:bodyPr>
          <a:lstStyle/>
          <a:p>
            <a:r>
              <a:rPr lang="en-US" sz="2800" dirty="0">
                <a:latin typeface="Arial" panose="020B0604020202020204" pitchFamily="34" charset="0"/>
                <a:cs typeface="Arial" panose="020B0604020202020204" pitchFamily="34" charset="0"/>
              </a:rPr>
              <a:t>Truck Parking:</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The Challenge and Meeting the Challenge</a:t>
            </a:r>
            <a:endParaRPr lang="en-US" sz="35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9184CBD-2DCF-77D6-5F86-112F022D10E8}"/>
              </a:ext>
            </a:extLst>
          </p:cNvPr>
          <p:cNvSpPr txBox="1"/>
          <p:nvPr/>
        </p:nvSpPr>
        <p:spPr>
          <a:xfrm>
            <a:off x="4690753" y="5363408"/>
            <a:ext cx="5991102" cy="584775"/>
          </a:xfrm>
          <a:prstGeom prst="rect">
            <a:avLst/>
          </a:prstGeom>
          <a:noFill/>
        </p:spPr>
        <p:txBody>
          <a:bodyPr wrap="square" rtlCol="0">
            <a:spAutoFit/>
          </a:bodyPr>
          <a:lstStyle/>
          <a:p>
            <a:r>
              <a:rPr lang="en-US" sz="1600" dirty="0"/>
              <a:t>FDOT Traffic Engineering and Operations Office</a:t>
            </a:r>
          </a:p>
          <a:p>
            <a:r>
              <a:rPr lang="en-US" sz="1600" dirty="0"/>
              <a:t>FDOT Freight and Rail Office</a:t>
            </a:r>
          </a:p>
        </p:txBody>
      </p:sp>
      <p:sp>
        <p:nvSpPr>
          <p:cNvPr id="27" name="TextBox 26">
            <a:extLst>
              <a:ext uri="{FF2B5EF4-FFF2-40B4-BE49-F238E27FC236}">
                <a16:creationId xmlns:a16="http://schemas.microsoft.com/office/drawing/2014/main" id="{971455F3-ED44-DAB6-9A92-98190560C357}"/>
              </a:ext>
            </a:extLst>
          </p:cNvPr>
          <p:cNvSpPr txBox="1"/>
          <p:nvPr/>
        </p:nvSpPr>
        <p:spPr>
          <a:xfrm>
            <a:off x="4690753" y="4897628"/>
            <a:ext cx="5991102" cy="461665"/>
          </a:xfrm>
          <a:prstGeom prst="rect">
            <a:avLst/>
          </a:prstGeom>
          <a:noFill/>
        </p:spPr>
        <p:txBody>
          <a:bodyPr wrap="square" rtlCol="0">
            <a:spAutoFit/>
          </a:bodyPr>
          <a:lstStyle/>
          <a:p>
            <a:r>
              <a:rPr lang="en-US" sz="2400" dirty="0"/>
              <a:t>Marie Tucker&amp; Ronald Meyer</a:t>
            </a:r>
          </a:p>
        </p:txBody>
      </p:sp>
    </p:spTree>
    <p:extLst>
      <p:ext uri="{BB962C8B-B14F-4D97-AF65-F5344CB8AC3E}">
        <p14:creationId xmlns:p14="http://schemas.microsoft.com/office/powerpoint/2010/main" val="214228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SPOTLIGHT TRUCK PARKING TECHNOLOGY</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sign on the side of a road with a sunset in the background&#10;&#10;Description automatically generated with medium confidence">
            <a:extLst>
              <a:ext uri="{FF2B5EF4-FFF2-40B4-BE49-F238E27FC236}">
                <a16:creationId xmlns:a16="http://schemas.microsoft.com/office/drawing/2014/main" id="{4F45289A-4D34-9F92-5688-5D69479C87F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62283" t="19097" r="6810" b="18484"/>
          <a:stretch/>
        </p:blipFill>
        <p:spPr>
          <a:xfrm>
            <a:off x="9111442" y="1363921"/>
            <a:ext cx="2711590" cy="3080238"/>
          </a:xfrm>
          <a:prstGeom prst="rect">
            <a:avLst/>
          </a:prstGeom>
        </p:spPr>
      </p:pic>
      <p:sp>
        <p:nvSpPr>
          <p:cNvPr id="10" name="TextBox 9">
            <a:extLst>
              <a:ext uri="{FF2B5EF4-FFF2-40B4-BE49-F238E27FC236}">
                <a16:creationId xmlns:a16="http://schemas.microsoft.com/office/drawing/2014/main" id="{26826C0F-CDD2-F188-804E-350B3993C765}"/>
              </a:ext>
            </a:extLst>
          </p:cNvPr>
          <p:cNvSpPr txBox="1"/>
          <p:nvPr/>
        </p:nvSpPr>
        <p:spPr>
          <a:xfrm>
            <a:off x="2040790" y="1526413"/>
            <a:ext cx="6426202" cy="2308324"/>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OPERATIONS INNOVATION </a:t>
            </a:r>
          </a:p>
          <a:p>
            <a:r>
              <a:rPr lang="en-US" sz="2400" dirty="0">
                <a:latin typeface="Calibri Light" panose="020F0302020204030204" pitchFamily="34" charset="0"/>
                <a:cs typeface="Calibri Light" panose="020F0302020204030204" pitchFamily="34" charset="0"/>
              </a:rPr>
              <a:t>FDOT implemented the Truck Parking Availability System (TPAS) in 2017. This statewide program gives information about the number of available spaces at Florida weigh stations, rest areas, and Welcome Centers via FL511.</a:t>
            </a:r>
          </a:p>
        </p:txBody>
      </p:sp>
      <p:pic>
        <p:nvPicPr>
          <p:cNvPr id="11" name="Picture 10">
            <a:extLst>
              <a:ext uri="{FF2B5EF4-FFF2-40B4-BE49-F238E27FC236}">
                <a16:creationId xmlns:a16="http://schemas.microsoft.com/office/drawing/2014/main" id="{16F8A661-229F-1A65-BD5B-6F9BCAB57C08}"/>
              </a:ext>
            </a:extLst>
          </p:cNvPr>
          <p:cNvPicPr>
            <a:picLocks noChangeAspect="1"/>
          </p:cNvPicPr>
          <p:nvPr/>
        </p:nvPicPr>
        <p:blipFill rotWithShape="1">
          <a:blip r:embed="rId5"/>
          <a:srcRect l="25786" r="50263"/>
          <a:stretch/>
        </p:blipFill>
        <p:spPr>
          <a:xfrm>
            <a:off x="425450" y="1488417"/>
            <a:ext cx="1198160" cy="1940583"/>
          </a:xfrm>
          <a:prstGeom prst="rect">
            <a:avLst/>
          </a:prstGeom>
        </p:spPr>
      </p:pic>
      <p:sp>
        <p:nvSpPr>
          <p:cNvPr id="12" name="Parallelogram 11">
            <a:extLst>
              <a:ext uri="{FF2B5EF4-FFF2-40B4-BE49-F238E27FC236}">
                <a16:creationId xmlns:a16="http://schemas.microsoft.com/office/drawing/2014/main" id="{DC9B741C-2899-99A5-4A3E-30AEC28DFD6C}"/>
              </a:ext>
            </a:extLst>
          </p:cNvPr>
          <p:cNvSpPr/>
          <p:nvPr/>
        </p:nvSpPr>
        <p:spPr>
          <a:xfrm>
            <a:off x="485679" y="3848491"/>
            <a:ext cx="3363250" cy="1281941"/>
          </a:xfrm>
          <a:prstGeom prst="parallelogram">
            <a:avLst/>
          </a:prstGeom>
          <a:solidFill>
            <a:srgbClr val="194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15FD27C-5E04-CEEB-C65C-500B3AF6CE05}"/>
              </a:ext>
            </a:extLst>
          </p:cNvPr>
          <p:cNvSpPr txBox="1"/>
          <p:nvPr/>
        </p:nvSpPr>
        <p:spPr>
          <a:xfrm>
            <a:off x="689595" y="3953514"/>
            <a:ext cx="2857500" cy="1107996"/>
          </a:xfrm>
          <a:prstGeom prst="rect">
            <a:avLst/>
          </a:prstGeom>
          <a:noFill/>
        </p:spPr>
        <p:txBody>
          <a:bodyPr wrap="square" rtlCol="0">
            <a:spAutoFit/>
          </a:bodyPr>
          <a:lstStyle/>
          <a:p>
            <a:pPr algn="ctr"/>
            <a:r>
              <a:rPr lang="en-US" sz="2200" b="1" dirty="0">
                <a:solidFill>
                  <a:schemeClr val="bg1"/>
                </a:solidFill>
                <a:latin typeface="Calibri" panose="020F0502020204030204" pitchFamily="34" charset="0"/>
                <a:cs typeface="Calibri" panose="020F0502020204030204" pitchFamily="34" charset="0"/>
              </a:rPr>
              <a:t>2,719 </a:t>
            </a:r>
            <a:r>
              <a:rPr lang="en-US" sz="2200" dirty="0">
                <a:solidFill>
                  <a:schemeClr val="bg1"/>
                </a:solidFill>
                <a:latin typeface="Calibri Light" panose="020F0302020204030204" pitchFamily="34" charset="0"/>
                <a:cs typeface="Calibri Light" panose="020F0302020204030204" pitchFamily="34" charset="0"/>
              </a:rPr>
              <a:t>state-owned truck parking spaces monitored by TPAS</a:t>
            </a:r>
          </a:p>
        </p:txBody>
      </p:sp>
      <p:sp>
        <p:nvSpPr>
          <p:cNvPr id="14" name="Parallelogram 13">
            <a:extLst>
              <a:ext uri="{FF2B5EF4-FFF2-40B4-BE49-F238E27FC236}">
                <a16:creationId xmlns:a16="http://schemas.microsoft.com/office/drawing/2014/main" id="{0FF80C6D-37C4-E6BE-55ED-1D4601CFC000}"/>
              </a:ext>
            </a:extLst>
          </p:cNvPr>
          <p:cNvSpPr/>
          <p:nvPr/>
        </p:nvSpPr>
        <p:spPr>
          <a:xfrm>
            <a:off x="3543300" y="4591628"/>
            <a:ext cx="7674014" cy="1459683"/>
          </a:xfrm>
          <a:prstGeom prst="parallelogram">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BA16F25-EBAD-E037-0F37-7EBECC565FC0}"/>
              </a:ext>
            </a:extLst>
          </p:cNvPr>
          <p:cNvSpPr txBox="1"/>
          <p:nvPr/>
        </p:nvSpPr>
        <p:spPr>
          <a:xfrm>
            <a:off x="3956133" y="4771436"/>
            <a:ext cx="6976627" cy="1098249"/>
          </a:xfrm>
          <a:prstGeom prst="rect">
            <a:avLst/>
          </a:prstGeom>
          <a:noFill/>
        </p:spPr>
        <p:txBody>
          <a:bodyPr wrap="square">
            <a:spAutoFit/>
          </a:bodyPr>
          <a:lstStyle/>
          <a:p>
            <a:pPr>
              <a:lnSpc>
                <a:spcPct val="90000"/>
              </a:lnSpc>
              <a:spcBef>
                <a:spcPts val="500"/>
              </a:spcBef>
              <a:buClr>
                <a:srgbClr val="071861"/>
              </a:buClr>
              <a:buSzPct val="100000"/>
              <a:defRPr/>
            </a:pPr>
            <a:r>
              <a:rPr lang="en-US" sz="2400" b="1" dirty="0">
                <a:solidFill>
                  <a:schemeClr val="bg1"/>
                </a:solidFill>
                <a:latin typeface="Calibri" panose="020F0502020204030204" pitchFamily="34" charset="0"/>
                <a:cs typeface="Calibri" panose="020F0502020204030204" pitchFamily="34" charset="0"/>
              </a:rPr>
              <a:t>NEXT STEPS</a:t>
            </a:r>
            <a:r>
              <a:rPr lang="en-US" sz="2800" b="1" dirty="0">
                <a:solidFill>
                  <a:schemeClr val="bg1"/>
                </a:solidFill>
                <a:latin typeface="Calibri" panose="020F0502020204030204" pitchFamily="34" charset="0"/>
                <a:cs typeface="Calibri" panose="020F0502020204030204" pitchFamily="34" charset="0"/>
              </a:rPr>
              <a:t> </a:t>
            </a:r>
          </a:p>
          <a:p>
            <a:pPr>
              <a:lnSpc>
                <a:spcPct val="90000"/>
              </a:lnSpc>
              <a:spcBef>
                <a:spcPts val="500"/>
              </a:spcBef>
              <a:buClr>
                <a:srgbClr val="071861"/>
              </a:buClr>
              <a:buSzPct val="100000"/>
              <a:defRPr/>
            </a:pPr>
            <a:r>
              <a:rPr lang="en-US" sz="2000" dirty="0">
                <a:solidFill>
                  <a:schemeClr val="bg1"/>
                </a:solidFill>
                <a:latin typeface="Calibri" panose="020F0502020204030204" pitchFamily="34" charset="0"/>
                <a:cs typeface="Calibri" panose="020F0502020204030204" pitchFamily="34" charset="0"/>
              </a:rPr>
              <a:t>Technology to automate detection of over-parking and provide continuous/real-time utilization data for all state-owned facilities</a:t>
            </a:r>
          </a:p>
        </p:txBody>
      </p:sp>
    </p:spTree>
    <p:extLst>
      <p:ext uri="{BB962C8B-B14F-4D97-AF65-F5344CB8AC3E}">
        <p14:creationId xmlns:p14="http://schemas.microsoft.com/office/powerpoint/2010/main" val="2932320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3CAFAD05-3604-1B31-63C0-A2141400B2B9}"/>
              </a:ext>
            </a:extLst>
          </p:cNvPr>
          <p:cNvPicPr>
            <a:picLocks noChangeAspect="1"/>
          </p:cNvPicPr>
          <p:nvPr/>
        </p:nvPicPr>
        <p:blipFill>
          <a:blip r:embed="rId3"/>
          <a:stretch>
            <a:fillRect/>
          </a:stretch>
        </p:blipFill>
        <p:spPr>
          <a:xfrm>
            <a:off x="8031397" y="5350506"/>
            <a:ext cx="1986044" cy="1028628"/>
          </a:xfrm>
          <a:prstGeom prst="rect">
            <a:avLst/>
          </a:prstGeom>
        </p:spPr>
      </p:pic>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SPOTLIGHT POLICIES &amp; PARTNERSHIPS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4"/>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61D06718-6A81-1A73-42EC-6D4470DB8F5D}"/>
              </a:ext>
            </a:extLst>
          </p:cNvPr>
          <p:cNvPicPr>
            <a:picLocks noChangeAspect="1"/>
          </p:cNvPicPr>
          <p:nvPr/>
        </p:nvPicPr>
        <p:blipFill rotWithShape="1">
          <a:blip r:embed="rId5"/>
          <a:srcRect l="50351" r="142"/>
          <a:stretch/>
        </p:blipFill>
        <p:spPr>
          <a:xfrm>
            <a:off x="78821" y="4848966"/>
            <a:ext cx="2476500" cy="1940583"/>
          </a:xfrm>
          <a:prstGeom prst="rect">
            <a:avLst/>
          </a:prstGeom>
        </p:spPr>
      </p:pic>
      <p:sp>
        <p:nvSpPr>
          <p:cNvPr id="10" name="TextBox 9">
            <a:extLst>
              <a:ext uri="{FF2B5EF4-FFF2-40B4-BE49-F238E27FC236}">
                <a16:creationId xmlns:a16="http://schemas.microsoft.com/office/drawing/2014/main" id="{9D1A8307-9756-E799-64C6-4D5F081CF600}"/>
              </a:ext>
            </a:extLst>
          </p:cNvPr>
          <p:cNvSpPr txBox="1"/>
          <p:nvPr/>
        </p:nvSpPr>
        <p:spPr>
          <a:xfrm>
            <a:off x="259079" y="1471901"/>
            <a:ext cx="3579906" cy="968470"/>
          </a:xfrm>
          <a:prstGeom prst="rect">
            <a:avLst/>
          </a:prstGeom>
          <a:noFill/>
        </p:spPr>
        <p:txBody>
          <a:bodyPr wrap="square">
            <a:spAutoFit/>
          </a:bodyPr>
          <a:lstStyle/>
          <a:p>
            <a:pPr marL="285750" indent="-285750">
              <a:lnSpc>
                <a:spcPct val="90000"/>
              </a:lnSpc>
              <a:spcBef>
                <a:spcPts val="500"/>
              </a:spcBef>
              <a:buClr>
                <a:srgbClr val="071861"/>
              </a:buClr>
              <a:buSzPct val="100000"/>
              <a:buFont typeface="Arial" panose="020B0604020202020204" pitchFamily="34" charset="0"/>
              <a:buChar char="•"/>
              <a:defRPr/>
            </a:pPr>
            <a:endParaRPr lang="en-US" dirty="0">
              <a:solidFill>
                <a:schemeClr val="bg2">
                  <a:lumMod val="25000"/>
                </a:schemeClr>
              </a:solidFill>
              <a:latin typeface="Calibri" panose="020F0502020204030204" pitchFamily="34" charset="0"/>
              <a:cs typeface="Calibri" panose="020F0502020204030204" pitchFamily="34" charset="0"/>
            </a:endParaRPr>
          </a:p>
          <a:p>
            <a:pPr>
              <a:lnSpc>
                <a:spcPct val="90000"/>
              </a:lnSpc>
              <a:spcBef>
                <a:spcPts val="500"/>
              </a:spcBef>
              <a:buClr>
                <a:srgbClr val="071861"/>
              </a:buClr>
              <a:buSzPct val="100000"/>
              <a:defRPr/>
            </a:pPr>
            <a:endParaRPr lang="en-US" dirty="0">
              <a:solidFill>
                <a:schemeClr val="bg2">
                  <a:lumMod val="25000"/>
                </a:schemeClr>
              </a:solidFill>
              <a:latin typeface="Calibri" panose="020F0502020204030204" pitchFamily="34" charset="0"/>
              <a:cs typeface="Calibri" panose="020F0502020204030204" pitchFamily="34" charset="0"/>
            </a:endParaRPr>
          </a:p>
          <a:p>
            <a:pPr marL="285750" indent="-285750">
              <a:lnSpc>
                <a:spcPct val="90000"/>
              </a:lnSpc>
              <a:spcBef>
                <a:spcPts val="500"/>
              </a:spcBef>
              <a:buClr>
                <a:srgbClr val="071861"/>
              </a:buClr>
              <a:buSzPct val="100000"/>
              <a:buFont typeface="Arial" panose="020B0604020202020204" pitchFamily="34" charset="0"/>
              <a:buChar char="•"/>
              <a:defRPr/>
            </a:pPr>
            <a:endParaRPr lang="en-US" dirty="0">
              <a:solidFill>
                <a:schemeClr val="bg2">
                  <a:lumMod val="25000"/>
                </a:schemeClr>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67D4726-76B6-E2A9-B0B8-DF54BD16692C}"/>
              </a:ext>
            </a:extLst>
          </p:cNvPr>
          <p:cNvPicPr>
            <a:picLocks noChangeAspect="1"/>
          </p:cNvPicPr>
          <p:nvPr/>
        </p:nvPicPr>
        <p:blipFill>
          <a:blip r:embed="rId6">
            <a:clrChange>
              <a:clrFrom>
                <a:srgbClr val="FAFAFA"/>
              </a:clrFrom>
              <a:clrTo>
                <a:srgbClr val="FAFAFA">
                  <a:alpha val="0"/>
                </a:srgbClr>
              </a:clrTo>
            </a:clrChange>
          </a:blip>
          <a:stretch>
            <a:fillRect/>
          </a:stretch>
        </p:blipFill>
        <p:spPr>
          <a:xfrm>
            <a:off x="9879330" y="3089896"/>
            <a:ext cx="1831200" cy="952820"/>
          </a:xfrm>
          <a:prstGeom prst="rect">
            <a:avLst/>
          </a:prstGeom>
        </p:spPr>
      </p:pic>
      <p:pic>
        <p:nvPicPr>
          <p:cNvPr id="13" name="Picture 12" descr="A logo with a black background&#10;&#10;Description automatically generated">
            <a:extLst>
              <a:ext uri="{FF2B5EF4-FFF2-40B4-BE49-F238E27FC236}">
                <a16:creationId xmlns:a16="http://schemas.microsoft.com/office/drawing/2014/main" id="{E2F828B6-FF30-C1BD-FB22-33772D5BB4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8641" y="4165638"/>
            <a:ext cx="2331889" cy="1086705"/>
          </a:xfrm>
          <a:prstGeom prst="rect">
            <a:avLst/>
          </a:prstGeom>
        </p:spPr>
      </p:pic>
      <p:pic>
        <p:nvPicPr>
          <p:cNvPr id="14" name="Picture 13" descr="A logo with text overlay&#10;&#10;Description automatically generated">
            <a:extLst>
              <a:ext uri="{FF2B5EF4-FFF2-40B4-BE49-F238E27FC236}">
                <a16:creationId xmlns:a16="http://schemas.microsoft.com/office/drawing/2014/main" id="{2B8BF54E-8BDC-49DE-9A6A-AA8568DA06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4970" y="4708990"/>
            <a:ext cx="1742857" cy="685714"/>
          </a:xfrm>
          <a:prstGeom prst="rect">
            <a:avLst/>
          </a:prstGeom>
        </p:spPr>
      </p:pic>
      <p:pic>
        <p:nvPicPr>
          <p:cNvPr id="16" name="Picture 15" descr="A logo with a gear and an object&#10;&#10;Description automatically generated">
            <a:extLst>
              <a:ext uri="{FF2B5EF4-FFF2-40B4-BE49-F238E27FC236}">
                <a16:creationId xmlns:a16="http://schemas.microsoft.com/office/drawing/2014/main" id="{3528028C-8896-D42B-2B7D-0FA8E1805C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42460" y="5497768"/>
            <a:ext cx="1831200" cy="853374"/>
          </a:xfrm>
          <a:prstGeom prst="rect">
            <a:avLst/>
          </a:prstGeom>
        </p:spPr>
      </p:pic>
      <p:sp>
        <p:nvSpPr>
          <p:cNvPr id="17" name="Parallelogram 16">
            <a:extLst>
              <a:ext uri="{FF2B5EF4-FFF2-40B4-BE49-F238E27FC236}">
                <a16:creationId xmlns:a16="http://schemas.microsoft.com/office/drawing/2014/main" id="{8240903A-3EE5-CDFE-B3B6-8F26B20FA21E}"/>
              </a:ext>
            </a:extLst>
          </p:cNvPr>
          <p:cNvSpPr/>
          <p:nvPr/>
        </p:nvSpPr>
        <p:spPr>
          <a:xfrm>
            <a:off x="3756397" y="1500202"/>
            <a:ext cx="4831430" cy="1679947"/>
          </a:xfrm>
          <a:prstGeom prst="parallelogram">
            <a:avLst/>
          </a:prstGeom>
          <a:solidFill>
            <a:srgbClr val="D72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1F75E43-EB04-B5FE-9A44-7AB9E1ADDE42}"/>
              </a:ext>
            </a:extLst>
          </p:cNvPr>
          <p:cNvSpPr txBox="1"/>
          <p:nvPr/>
        </p:nvSpPr>
        <p:spPr>
          <a:xfrm>
            <a:off x="4111191" y="1676126"/>
            <a:ext cx="3889300" cy="1323439"/>
          </a:xfrm>
          <a:prstGeom prst="rect">
            <a:avLst/>
          </a:prstGeom>
          <a:noFill/>
        </p:spPr>
        <p:txBody>
          <a:bodyPr wrap="square" rtlCol="0">
            <a:spAutoFit/>
          </a:bodyPr>
          <a:lstStyle/>
          <a:p>
            <a:pPr algn="ctr"/>
            <a:r>
              <a:rPr lang="en-US" sz="2000" dirty="0">
                <a:solidFill>
                  <a:schemeClr val="bg1"/>
                </a:solidFill>
                <a:latin typeface="Calibri Light" panose="020F0302020204030204" pitchFamily="34" charset="0"/>
                <a:cs typeface="Calibri Light" panose="020F0302020204030204" pitchFamily="34" charset="0"/>
              </a:rPr>
              <a:t>Formalize a statewide truck parking program (TPIP) and working group for a </a:t>
            </a:r>
            <a:r>
              <a:rPr lang="en-US" sz="2000" b="1" dirty="0">
                <a:solidFill>
                  <a:schemeClr val="bg1"/>
                </a:solidFill>
                <a:latin typeface="Calibri" panose="020F0502020204030204" pitchFamily="34" charset="0"/>
                <a:cs typeface="Calibri" panose="020F0502020204030204" pitchFamily="34" charset="0"/>
              </a:rPr>
              <a:t>consistent approach </a:t>
            </a:r>
            <a:r>
              <a:rPr lang="en-US" sz="2000" dirty="0">
                <a:solidFill>
                  <a:schemeClr val="bg1"/>
                </a:solidFill>
                <a:latin typeface="Calibri Light" panose="020F0302020204030204" pitchFamily="34" charset="0"/>
                <a:cs typeface="Calibri Light" panose="020F0302020204030204" pitchFamily="34" charset="0"/>
              </a:rPr>
              <a:t>to implementation</a:t>
            </a:r>
          </a:p>
        </p:txBody>
      </p:sp>
      <p:sp>
        <p:nvSpPr>
          <p:cNvPr id="19" name="Parallelogram 18">
            <a:extLst>
              <a:ext uri="{FF2B5EF4-FFF2-40B4-BE49-F238E27FC236}">
                <a16:creationId xmlns:a16="http://schemas.microsoft.com/office/drawing/2014/main" id="{BD0AD4B2-8E7B-C252-05EC-3C7168D62478}"/>
              </a:ext>
            </a:extLst>
          </p:cNvPr>
          <p:cNvSpPr/>
          <p:nvPr/>
        </p:nvSpPr>
        <p:spPr>
          <a:xfrm>
            <a:off x="2934061" y="3953477"/>
            <a:ext cx="3253834" cy="1098370"/>
          </a:xfrm>
          <a:prstGeom prst="parallelogram">
            <a:avLst/>
          </a:prstGeom>
          <a:solidFill>
            <a:srgbClr val="0619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latin typeface="Calibri Light" panose="020F0302020204030204" pitchFamily="34" charset="0"/>
                <a:cs typeface="Calibri Light" panose="020F0302020204030204" pitchFamily="34" charset="0"/>
              </a:rPr>
              <a:t>Identify funding </a:t>
            </a:r>
            <a:r>
              <a:rPr lang="en-US" sz="1800" b="1" dirty="0">
                <a:solidFill>
                  <a:schemeClr val="bg1"/>
                </a:solidFill>
                <a:latin typeface="Calibri" panose="020F0502020204030204" pitchFamily="34" charset="0"/>
                <a:cs typeface="Calibri" panose="020F0502020204030204" pitchFamily="34" charset="0"/>
              </a:rPr>
              <a:t>opportunities </a:t>
            </a:r>
            <a:r>
              <a:rPr lang="en-US" sz="1800" dirty="0">
                <a:solidFill>
                  <a:schemeClr val="bg1"/>
                </a:solidFill>
                <a:latin typeface="Calibri Light" panose="020F0302020204030204" pitchFamily="34" charset="0"/>
                <a:cs typeface="Calibri Light" panose="020F0302020204030204" pitchFamily="34" charset="0"/>
              </a:rPr>
              <a:t>for capacity concepts</a:t>
            </a:r>
          </a:p>
        </p:txBody>
      </p:sp>
      <p:pic>
        <p:nvPicPr>
          <p:cNvPr id="20" name="Picture 19">
            <a:extLst>
              <a:ext uri="{FF2B5EF4-FFF2-40B4-BE49-F238E27FC236}">
                <a16:creationId xmlns:a16="http://schemas.microsoft.com/office/drawing/2014/main" id="{E5F87DEE-1AFC-9BC7-4136-1A23BD423802}"/>
              </a:ext>
            </a:extLst>
          </p:cNvPr>
          <p:cNvPicPr>
            <a:picLocks noChangeAspect="1"/>
          </p:cNvPicPr>
          <p:nvPr/>
        </p:nvPicPr>
        <p:blipFill>
          <a:blip r:embed="rId10"/>
          <a:stretch>
            <a:fillRect/>
          </a:stretch>
        </p:blipFill>
        <p:spPr>
          <a:xfrm>
            <a:off x="7556611" y="3578237"/>
            <a:ext cx="1881879" cy="875843"/>
          </a:xfrm>
          <a:prstGeom prst="rect">
            <a:avLst/>
          </a:prstGeom>
        </p:spPr>
      </p:pic>
      <p:sp>
        <p:nvSpPr>
          <p:cNvPr id="4" name="Parallelogram 3">
            <a:extLst>
              <a:ext uri="{FF2B5EF4-FFF2-40B4-BE49-F238E27FC236}">
                <a16:creationId xmlns:a16="http://schemas.microsoft.com/office/drawing/2014/main" id="{E79836F3-5942-CD92-393B-E1529C1ADDF6}"/>
              </a:ext>
            </a:extLst>
          </p:cNvPr>
          <p:cNvSpPr/>
          <p:nvPr/>
        </p:nvSpPr>
        <p:spPr>
          <a:xfrm>
            <a:off x="1162687" y="2775772"/>
            <a:ext cx="3413825" cy="1281942"/>
          </a:xfrm>
          <a:prstGeom prst="parallelogram">
            <a:avLst/>
          </a:prstGeom>
          <a:solidFill>
            <a:srgbClr val="194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latin typeface="Calibri Light" panose="020F0302020204030204" pitchFamily="34" charset="0"/>
                <a:cs typeface="Calibri Light" panose="020F0302020204030204" pitchFamily="34" charset="0"/>
              </a:rPr>
              <a:t>Incorporate alternative parking solutions in FDM</a:t>
            </a:r>
            <a:endParaRPr lang="en-US" sz="1800" dirty="0">
              <a:solidFill>
                <a:schemeClr val="bg1"/>
              </a:solidFill>
              <a:latin typeface="Calibri Light" panose="020F0302020204030204" pitchFamily="34" charset="0"/>
              <a:cs typeface="Calibri Light" panose="020F0302020204030204" pitchFamily="34" charset="0"/>
            </a:endParaRPr>
          </a:p>
        </p:txBody>
      </p:sp>
      <p:sp>
        <p:nvSpPr>
          <p:cNvPr id="11" name="Parallelogram 10">
            <a:extLst>
              <a:ext uri="{FF2B5EF4-FFF2-40B4-BE49-F238E27FC236}">
                <a16:creationId xmlns:a16="http://schemas.microsoft.com/office/drawing/2014/main" id="{9A8D2018-28A4-AC2D-B811-FEC31AF05702}"/>
              </a:ext>
            </a:extLst>
          </p:cNvPr>
          <p:cNvSpPr/>
          <p:nvPr/>
        </p:nvSpPr>
        <p:spPr>
          <a:xfrm>
            <a:off x="454771" y="1719629"/>
            <a:ext cx="3301626" cy="1195544"/>
          </a:xfrm>
          <a:prstGeom prst="parallelogram">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4E55F81-09FA-21B0-E300-C5F426156EB6}"/>
              </a:ext>
            </a:extLst>
          </p:cNvPr>
          <p:cNvSpPr txBox="1"/>
          <p:nvPr/>
        </p:nvSpPr>
        <p:spPr>
          <a:xfrm>
            <a:off x="750710" y="1820957"/>
            <a:ext cx="2735604" cy="923330"/>
          </a:xfrm>
          <a:prstGeom prst="rect">
            <a:avLst/>
          </a:prstGeom>
          <a:noFill/>
        </p:spPr>
        <p:txBody>
          <a:bodyPr wrap="square">
            <a:spAutoFit/>
          </a:bodyPr>
          <a:lstStyle/>
          <a:p>
            <a:pPr algn="ctr"/>
            <a:r>
              <a:rPr lang="en-US" sz="1800" dirty="0">
                <a:solidFill>
                  <a:schemeClr val="bg1"/>
                </a:solidFill>
                <a:latin typeface="Calibri Light" panose="020F0302020204030204" pitchFamily="34" charset="0"/>
                <a:cs typeface="Calibri Light" panose="020F0302020204030204" pitchFamily="34" charset="0"/>
              </a:rPr>
              <a:t>Initiate a statewide </a:t>
            </a:r>
            <a:r>
              <a:rPr lang="en-US" sz="1800" b="1" dirty="0">
                <a:solidFill>
                  <a:schemeClr val="bg1"/>
                </a:solidFill>
                <a:latin typeface="Calibri" panose="020F0502020204030204" pitchFamily="34" charset="0"/>
                <a:cs typeface="Calibri" panose="020F0502020204030204" pitchFamily="34" charset="0"/>
              </a:rPr>
              <a:t>communications </a:t>
            </a:r>
            <a:r>
              <a:rPr lang="en-US" sz="1800" dirty="0">
                <a:solidFill>
                  <a:schemeClr val="bg1"/>
                </a:solidFill>
                <a:latin typeface="Calibri Light" panose="020F0302020204030204" pitchFamily="34" charset="0"/>
                <a:cs typeface="Calibri Light" panose="020F0302020204030204" pitchFamily="34" charset="0"/>
              </a:rPr>
              <a:t>and outreach campaign</a:t>
            </a:r>
          </a:p>
        </p:txBody>
      </p:sp>
    </p:spTree>
    <p:extLst>
      <p:ext uri="{BB962C8B-B14F-4D97-AF65-F5344CB8AC3E}">
        <p14:creationId xmlns:p14="http://schemas.microsoft.com/office/powerpoint/2010/main" val="6854004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2565"/>
            <a:ext cx="1961933" cy="413238"/>
          </a:xfrm>
          <a:prstGeom prst="rect">
            <a:avLst/>
          </a:prstGeom>
        </p:spPr>
      </p:pic>
      <p:sp>
        <p:nvSpPr>
          <p:cNvPr id="15" name="TextBox 14">
            <a:extLst>
              <a:ext uri="{FF2B5EF4-FFF2-40B4-BE49-F238E27FC236}">
                <a16:creationId xmlns:a16="http://schemas.microsoft.com/office/drawing/2014/main" id="{48C63DE8-CADB-BF6C-5258-4F02A1534B1A}"/>
              </a:ext>
            </a:extLst>
          </p:cNvPr>
          <p:cNvSpPr txBox="1"/>
          <p:nvPr/>
        </p:nvSpPr>
        <p:spPr>
          <a:xfrm>
            <a:off x="2924330" y="4931107"/>
            <a:ext cx="8894189" cy="1144929"/>
          </a:xfrm>
          <a:prstGeom prst="rect">
            <a:avLst/>
          </a:prstGeom>
          <a:solidFill>
            <a:srgbClr val="061961"/>
          </a:solidFill>
        </p:spPr>
        <p:txBody>
          <a:bodyPr wrap="square" lIns="914400" tIns="182880" bIns="182880" rtlCol="0">
            <a:spAutoFit/>
          </a:bodyPr>
          <a:lstStyle/>
          <a:p>
            <a:pPr marL="9525" lvl="1">
              <a:lnSpc>
                <a:spcPct val="90000"/>
              </a:lnSpc>
              <a:spcBef>
                <a:spcPts val="300"/>
              </a:spcBef>
              <a:spcAft>
                <a:spcPts val="600"/>
              </a:spcAft>
              <a:buClr>
                <a:srgbClr val="071861"/>
              </a:buClr>
            </a:pPr>
            <a:r>
              <a:rPr lang="en-US" sz="2800" b="1" dirty="0">
                <a:solidFill>
                  <a:schemeClr val="bg1"/>
                </a:solidFill>
              </a:rPr>
              <a:t>Identify innovative uses of FDOT right-of-way for truck parking</a:t>
            </a:r>
          </a:p>
        </p:txBody>
      </p:sp>
      <p:sp>
        <p:nvSpPr>
          <p:cNvPr id="14" name="TextBox 13">
            <a:extLst>
              <a:ext uri="{FF2B5EF4-FFF2-40B4-BE49-F238E27FC236}">
                <a16:creationId xmlns:a16="http://schemas.microsoft.com/office/drawing/2014/main" id="{F03E0146-4BA4-B54B-C10E-E1CB145A00EA}"/>
              </a:ext>
            </a:extLst>
          </p:cNvPr>
          <p:cNvSpPr txBox="1"/>
          <p:nvPr/>
        </p:nvSpPr>
        <p:spPr>
          <a:xfrm>
            <a:off x="2924343" y="3284704"/>
            <a:ext cx="8894189" cy="1144929"/>
          </a:xfrm>
          <a:prstGeom prst="rect">
            <a:avLst/>
          </a:prstGeom>
          <a:solidFill>
            <a:srgbClr val="061961"/>
          </a:solidFill>
        </p:spPr>
        <p:txBody>
          <a:bodyPr wrap="square" lIns="914400" tIns="182880" bIns="182880" rtlCol="0">
            <a:spAutoFit/>
          </a:bodyPr>
          <a:lstStyle/>
          <a:p>
            <a:pPr marL="9525" lvl="1">
              <a:lnSpc>
                <a:spcPct val="90000"/>
              </a:lnSpc>
              <a:spcBef>
                <a:spcPts val="300"/>
              </a:spcBef>
              <a:spcAft>
                <a:spcPts val="600"/>
              </a:spcAft>
              <a:buClr>
                <a:srgbClr val="071861"/>
              </a:buClr>
            </a:pPr>
            <a:r>
              <a:rPr lang="en-US" sz="2800" b="1" dirty="0">
                <a:solidFill>
                  <a:schemeClr val="bg1"/>
                </a:solidFill>
              </a:rPr>
              <a:t>Increase truck parking capacity at state-owned rest areas, welcome centers, and weigh stations</a:t>
            </a:r>
          </a:p>
        </p:txBody>
      </p:sp>
      <p:sp>
        <p:nvSpPr>
          <p:cNvPr id="11" name="TextBox 10">
            <a:extLst>
              <a:ext uri="{FF2B5EF4-FFF2-40B4-BE49-F238E27FC236}">
                <a16:creationId xmlns:a16="http://schemas.microsoft.com/office/drawing/2014/main" id="{54F052A0-1D94-E85C-C90C-10E9BC9D2ADC}"/>
              </a:ext>
            </a:extLst>
          </p:cNvPr>
          <p:cNvSpPr txBox="1"/>
          <p:nvPr/>
        </p:nvSpPr>
        <p:spPr>
          <a:xfrm>
            <a:off x="2906750" y="1628483"/>
            <a:ext cx="8894189" cy="1144929"/>
          </a:xfrm>
          <a:prstGeom prst="rect">
            <a:avLst/>
          </a:prstGeom>
          <a:solidFill>
            <a:srgbClr val="061961"/>
          </a:solidFill>
        </p:spPr>
        <p:txBody>
          <a:bodyPr wrap="square" lIns="914400" tIns="182880" bIns="182880" rtlCol="0">
            <a:spAutoFit/>
          </a:bodyPr>
          <a:lstStyle/>
          <a:p>
            <a:pPr marL="9525" lvl="1">
              <a:lnSpc>
                <a:spcPct val="90000"/>
              </a:lnSpc>
              <a:spcBef>
                <a:spcPts val="300"/>
              </a:spcBef>
              <a:spcAft>
                <a:spcPts val="600"/>
              </a:spcAft>
              <a:buClr>
                <a:srgbClr val="071861"/>
              </a:buClr>
            </a:pPr>
            <a:r>
              <a:rPr lang="en-US" sz="2800" b="1" dirty="0">
                <a:solidFill>
                  <a:schemeClr val="bg1"/>
                </a:solidFill>
              </a:rPr>
              <a:t>Improve truck parking utilization at Motor Carrier Size and Weight (MCSAW) weigh station facilities</a:t>
            </a:r>
          </a:p>
        </p:txBody>
      </p:sp>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LATEST OBJECTIVES</a:t>
            </a:r>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61593A1F-DCA5-B5D9-54BB-DFDDF496EA53}"/>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300532" y="1364525"/>
            <a:ext cx="2890488" cy="1621885"/>
          </a:xfrm>
          <a:prstGeom prst="ellipse">
            <a:avLst/>
          </a:prstGeom>
          <a:ln w="25400" cap="rnd">
            <a:solidFill>
              <a:schemeClr val="bg1"/>
            </a:solidFill>
            <a:prstDash val="solid"/>
          </a:ln>
          <a:effectLst/>
          <a:scene3d>
            <a:camera prst="perspectiveFront" fov="5400000"/>
            <a:lightRig rig="threePt" dir="t">
              <a:rot lat="0" lon="0" rev="19200000"/>
            </a:lightRig>
          </a:scene3d>
          <a:sp3d extrusionH="25400">
            <a:extrusionClr>
              <a:srgbClr val="000000"/>
            </a:extrusionClr>
          </a:sp3d>
        </p:spPr>
      </p:pic>
      <p:pic>
        <p:nvPicPr>
          <p:cNvPr id="12" name="Picture 11">
            <a:extLst>
              <a:ext uri="{FF2B5EF4-FFF2-40B4-BE49-F238E27FC236}">
                <a16:creationId xmlns:a16="http://schemas.microsoft.com/office/drawing/2014/main" id="{A9550B4F-72E3-9355-B68A-B8A3C9716C18}"/>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300532" y="3052140"/>
            <a:ext cx="2890488" cy="1621885"/>
          </a:xfrm>
          <a:prstGeom prst="ellipse">
            <a:avLst/>
          </a:prstGeom>
          <a:ln w="25400" cap="rnd">
            <a:solidFill>
              <a:schemeClr val="bg1"/>
            </a:solidFill>
            <a:prstDash val="solid"/>
          </a:ln>
          <a:effectLst/>
          <a:scene3d>
            <a:camera prst="perspectiveFront" fov="5400000"/>
            <a:lightRig rig="threePt" dir="t">
              <a:rot lat="0" lon="0" rev="19200000"/>
            </a:lightRig>
          </a:scene3d>
          <a:sp3d extrusionH="25400">
            <a:extrusionClr>
              <a:srgbClr val="000000"/>
            </a:extrusionClr>
          </a:sp3d>
        </p:spPr>
      </p:pic>
      <p:pic>
        <p:nvPicPr>
          <p:cNvPr id="13" name="Picture 12" descr="A picture containing text, grass, sky, scene&#10;&#10;Description automatically generated">
            <a:extLst>
              <a:ext uri="{FF2B5EF4-FFF2-40B4-BE49-F238E27FC236}">
                <a16:creationId xmlns:a16="http://schemas.microsoft.com/office/drawing/2014/main" id="{3663DEA2-52CD-E837-22C6-FCBF34E1768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00532" y="4713373"/>
            <a:ext cx="2890488" cy="1621885"/>
          </a:xfrm>
          <a:prstGeom prst="ellipse">
            <a:avLst/>
          </a:prstGeom>
          <a:ln w="25400" cap="rnd">
            <a:solidFill>
              <a:schemeClr val="bg1"/>
            </a:solidFill>
            <a:prstDash val="solid"/>
          </a:ln>
          <a:effectLst/>
          <a:scene3d>
            <a:camera prst="perspectiveFront" fov="5400000"/>
            <a:lightRig rig="threePt" dir="t">
              <a:rot lat="0" lon="0" rev="19200000"/>
            </a:lightRig>
          </a:scene3d>
          <a:sp3d extrusionH="25400">
            <a:extrusionClr>
              <a:srgbClr val="000000"/>
            </a:extrusionClr>
          </a:sp3d>
        </p:spPr>
      </p:pic>
    </p:spTree>
    <p:extLst>
      <p:ext uri="{BB962C8B-B14F-4D97-AF65-F5344CB8AC3E}">
        <p14:creationId xmlns:p14="http://schemas.microsoft.com/office/powerpoint/2010/main" val="723914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INCREASING WEIGH STATION UTILIZATION</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B4ED79ED-F517-30C7-24FD-DEDE41D86899}"/>
              </a:ext>
            </a:extLst>
          </p:cNvPr>
          <p:cNvPicPr>
            <a:picLocks noChangeAspect="1"/>
          </p:cNvPicPr>
          <p:nvPr/>
        </p:nvPicPr>
        <p:blipFill rotWithShape="1">
          <a:blip r:embed="rId3">
            <a:extLst>
              <a:ext uri="{28A0092B-C50C-407E-A947-70E740481C1C}">
                <a14:useLocalDpi xmlns:a14="http://schemas.microsoft.com/office/drawing/2010/main" val="0"/>
              </a:ext>
            </a:extLst>
          </a:blip>
          <a:srcRect l="5096" t="4975" r="3063"/>
          <a:stretch/>
        </p:blipFill>
        <p:spPr>
          <a:xfrm>
            <a:off x="3026227" y="850417"/>
            <a:ext cx="6912587" cy="5526699"/>
          </a:xfrm>
          <a:prstGeom prst="rect">
            <a:avLst/>
          </a:prstGeom>
        </p:spPr>
      </p:pic>
      <p:pic>
        <p:nvPicPr>
          <p:cNvPr id="10" name="Picture 9">
            <a:extLst>
              <a:ext uri="{FF2B5EF4-FFF2-40B4-BE49-F238E27FC236}">
                <a16:creationId xmlns:a16="http://schemas.microsoft.com/office/drawing/2014/main" id="{0D9F1DE8-6899-89B5-3B2F-3368EEC4EC8C}"/>
              </a:ext>
            </a:extLst>
          </p:cNvPr>
          <p:cNvPicPr>
            <a:picLocks noChangeAspect="1"/>
          </p:cNvPicPr>
          <p:nvPr/>
        </p:nvPicPr>
        <p:blipFill rotWithShape="1">
          <a:blip r:embed="rId4"/>
          <a:srcRect l="50351" r="142"/>
          <a:stretch/>
        </p:blipFill>
        <p:spPr>
          <a:xfrm>
            <a:off x="141302" y="4842448"/>
            <a:ext cx="2476500" cy="1940583"/>
          </a:xfrm>
          <a:prstGeom prst="rect">
            <a:avLst/>
          </a:prstGeom>
        </p:spPr>
      </p:pic>
      <p:sp>
        <p:nvSpPr>
          <p:cNvPr id="14" name="Parallelogram 13">
            <a:extLst>
              <a:ext uri="{FF2B5EF4-FFF2-40B4-BE49-F238E27FC236}">
                <a16:creationId xmlns:a16="http://schemas.microsoft.com/office/drawing/2014/main" id="{C4DC4D1A-D537-9AA0-BFB3-08B58B938C5B}"/>
              </a:ext>
            </a:extLst>
          </p:cNvPr>
          <p:cNvSpPr/>
          <p:nvPr/>
        </p:nvSpPr>
        <p:spPr>
          <a:xfrm>
            <a:off x="4058642" y="5723777"/>
            <a:ext cx="3859611" cy="935286"/>
          </a:xfrm>
          <a:prstGeom prst="parallelogram">
            <a:avLst/>
          </a:prstGeom>
          <a:solidFill>
            <a:srgbClr val="23448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bg1"/>
                </a:solidFill>
              </a:rPr>
              <a:t>I-10 Facilities Underutilized = Pilot Opportunities </a:t>
            </a:r>
            <a:endParaRPr lang="en-US" dirty="0">
              <a:solidFill>
                <a:schemeClr val="bg1"/>
              </a:solidFill>
            </a:endParaRPr>
          </a:p>
        </p:txBody>
      </p:sp>
    </p:spTree>
    <p:extLst>
      <p:ext uri="{BB962C8B-B14F-4D97-AF65-F5344CB8AC3E}">
        <p14:creationId xmlns:p14="http://schemas.microsoft.com/office/powerpoint/2010/main" val="1236155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latin typeface="+mn-lt"/>
                <a:ea typeface="Roboto Black" panose="02000000000000000000" pitchFamily="2" charset="0"/>
              </a:rPr>
              <a:t>ENHANCED AMENITIES &amp; IMPROVED SIGNAGE</a:t>
            </a:r>
            <a:endParaRPr lang="en-US" dirty="0">
              <a:solidFill>
                <a:schemeClr val="bg1"/>
              </a:solidFill>
              <a:effectLst>
                <a:outerShdw blurRad="38100" dist="38100" dir="2700000" algn="tl">
                  <a:srgbClr val="000000">
                    <a:alpha val="43137"/>
                  </a:srgbClr>
                </a:outerShdw>
              </a:effectLst>
              <a:latin typeface="+mn-lt"/>
            </a:endParaRP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EA44D54C-D7FE-07AC-47B4-16E34BCAB948}"/>
              </a:ext>
            </a:extLst>
          </p:cNvPr>
          <p:cNvSpPr txBox="1"/>
          <p:nvPr/>
        </p:nvSpPr>
        <p:spPr>
          <a:xfrm>
            <a:off x="725327" y="1690545"/>
            <a:ext cx="4114801" cy="4169726"/>
          </a:xfrm>
          <a:prstGeom prst="rect">
            <a:avLst/>
          </a:prstGeom>
          <a:noFill/>
        </p:spPr>
        <p:txBody>
          <a:bodyPr wrap="square" rtlCol="0">
            <a:noAutofit/>
          </a:bodyPr>
          <a:lstStyle/>
          <a:p>
            <a:pPr marL="9525" lvl="1">
              <a:lnSpc>
                <a:spcPct val="90000"/>
              </a:lnSpc>
              <a:spcBef>
                <a:spcPts val="300"/>
              </a:spcBef>
              <a:spcAft>
                <a:spcPts val="600"/>
              </a:spcAft>
              <a:buClr>
                <a:srgbClr val="4472C4">
                  <a:lumMod val="75000"/>
                </a:srgbClr>
              </a:buClr>
              <a:defRPr/>
            </a:pPr>
            <a:r>
              <a:rPr lang="en-US" sz="2000" dirty="0">
                <a:solidFill>
                  <a:prstClr val="black"/>
                </a:solidFill>
                <a:latin typeface="Calibri" panose="020F0502020204030204"/>
              </a:rPr>
              <a:t>Provide </a:t>
            </a:r>
            <a:r>
              <a:rPr lang="en-US" sz="2000" dirty="0" err="1">
                <a:solidFill>
                  <a:prstClr val="black"/>
                </a:solidFill>
                <a:latin typeface="Calibri" panose="020F0502020204030204"/>
              </a:rPr>
              <a:t>WiFi</a:t>
            </a:r>
            <a:r>
              <a:rPr lang="en-US" sz="2000" dirty="0">
                <a:solidFill>
                  <a:prstClr val="black"/>
                </a:solidFill>
                <a:latin typeface="Calibri" panose="020F0502020204030204"/>
              </a:rPr>
              <a:t> and vending machines at underutilized facilities </a:t>
            </a:r>
          </a:p>
          <a:p>
            <a:pPr marL="636587" lvl="1" indent="-342900">
              <a:lnSpc>
                <a:spcPct val="90000"/>
              </a:lnSpc>
              <a:spcBef>
                <a:spcPts val="500"/>
              </a:spcBef>
              <a:buClr>
                <a:srgbClr val="4472C4">
                  <a:lumMod val="75000"/>
                </a:srgbClr>
              </a:buClr>
              <a:buSzPct val="60000"/>
              <a:buFont typeface="Arial" panose="020B0604020202020204" pitchFamily="34" charset="0"/>
              <a:buChar char="•"/>
              <a:defRPr/>
            </a:pPr>
            <a:r>
              <a:rPr lang="en-US" sz="2000" dirty="0">
                <a:solidFill>
                  <a:prstClr val="black"/>
                </a:solidFill>
                <a:latin typeface="Calibri" panose="020F0502020204030204"/>
              </a:rPr>
              <a:t>I-10 corridor pilot projects</a:t>
            </a:r>
          </a:p>
          <a:p>
            <a:pPr>
              <a:defRPr/>
            </a:pPr>
            <a:endParaRPr lang="en-US" sz="2000" dirty="0">
              <a:solidFill>
                <a:prstClr val="black"/>
              </a:solidFill>
              <a:latin typeface="Calibri" panose="020F0502020204030204"/>
            </a:endParaRPr>
          </a:p>
          <a:p>
            <a:pPr marL="9525" lvl="1">
              <a:lnSpc>
                <a:spcPct val="90000"/>
              </a:lnSpc>
              <a:spcBef>
                <a:spcPts val="300"/>
              </a:spcBef>
              <a:spcAft>
                <a:spcPts val="600"/>
              </a:spcAft>
              <a:buClr>
                <a:srgbClr val="4472C4">
                  <a:lumMod val="75000"/>
                </a:srgbClr>
              </a:buClr>
              <a:defRPr/>
            </a:pPr>
            <a:r>
              <a:rPr lang="en-US" sz="2000" dirty="0">
                <a:solidFill>
                  <a:prstClr val="black"/>
                </a:solidFill>
                <a:latin typeface="Calibri" panose="020F0502020204030204"/>
              </a:rPr>
              <a:t>Include supplemental signage that communicates available amenities at all facilities</a:t>
            </a:r>
          </a:p>
          <a:p>
            <a:pPr marL="285750" indent="-285750">
              <a:buFont typeface="Wingdings" panose="05000000000000000000" pitchFamily="2" charset="2"/>
              <a:buChar char="Ø"/>
              <a:defRPr/>
            </a:pPr>
            <a:endParaRPr lang="en-US" sz="2000" dirty="0">
              <a:solidFill>
                <a:prstClr val="black"/>
              </a:solidFill>
              <a:latin typeface="Calibri" panose="020F0502020204030204"/>
            </a:endParaRPr>
          </a:p>
          <a:p>
            <a:pPr marL="9525" lvl="1">
              <a:lnSpc>
                <a:spcPct val="90000"/>
              </a:lnSpc>
              <a:spcBef>
                <a:spcPts val="300"/>
              </a:spcBef>
              <a:spcAft>
                <a:spcPts val="600"/>
              </a:spcAft>
              <a:buClr>
                <a:srgbClr val="4472C4">
                  <a:lumMod val="75000"/>
                </a:srgbClr>
              </a:buClr>
              <a:defRPr/>
            </a:pPr>
            <a:r>
              <a:rPr lang="en-US" sz="2000" dirty="0">
                <a:solidFill>
                  <a:prstClr val="black"/>
                </a:solidFill>
                <a:latin typeface="Calibri" panose="020F0502020204030204"/>
              </a:rPr>
              <a:t>Provide clearer messaging that truck parking is available</a:t>
            </a:r>
          </a:p>
          <a:p>
            <a:pPr marL="579437" lvl="1" indent="-285750">
              <a:lnSpc>
                <a:spcPct val="90000"/>
              </a:lnSpc>
              <a:spcBef>
                <a:spcPts val="500"/>
              </a:spcBef>
              <a:spcAft>
                <a:spcPts val="600"/>
              </a:spcAft>
              <a:buClr>
                <a:srgbClr val="4472C4">
                  <a:lumMod val="75000"/>
                </a:srgbClr>
              </a:buClr>
              <a:buSzPct val="60000"/>
              <a:buFont typeface="Arial" panose="020B0604020202020204" pitchFamily="34" charset="0"/>
              <a:buChar char="•"/>
              <a:defRPr/>
            </a:pPr>
            <a:r>
              <a:rPr lang="en-US" sz="2000" dirty="0">
                <a:solidFill>
                  <a:prstClr val="black"/>
                </a:solidFill>
                <a:latin typeface="Calibri" panose="020F0502020204030204"/>
              </a:rPr>
              <a:t>Change “Comfort Station” to “Truck Parking”</a:t>
            </a:r>
          </a:p>
          <a:p>
            <a:pPr marL="571500" lvl="1" indent="-277813">
              <a:lnSpc>
                <a:spcPct val="90000"/>
              </a:lnSpc>
              <a:spcBef>
                <a:spcPts val="500"/>
              </a:spcBef>
              <a:spcAft>
                <a:spcPts val="600"/>
              </a:spcAft>
              <a:buClr>
                <a:srgbClr val="4472C4">
                  <a:lumMod val="75000"/>
                </a:srgbClr>
              </a:buClr>
              <a:buSzPct val="60000"/>
              <a:buFont typeface=".Lucida Grande UI Regular"/>
              <a:buChar char="◆"/>
              <a:defRPr/>
            </a:pPr>
            <a:endParaRPr lang="en-US" sz="1600" dirty="0">
              <a:solidFill>
                <a:prstClr val="black"/>
              </a:solidFill>
              <a:latin typeface="Calibri" panose="020F0502020204030204"/>
            </a:endParaRPr>
          </a:p>
        </p:txBody>
      </p:sp>
      <p:pic>
        <p:nvPicPr>
          <p:cNvPr id="10" name="Picture 9" descr="A group of people standing in front of vending machines&#10;&#10;Description automatically generated">
            <a:extLst>
              <a:ext uri="{FF2B5EF4-FFF2-40B4-BE49-F238E27FC236}">
                <a16:creationId xmlns:a16="http://schemas.microsoft.com/office/drawing/2014/main" id="{1F5E63E4-B367-F435-777A-DDF310012E13}"/>
              </a:ext>
            </a:extLst>
          </p:cNvPr>
          <p:cNvPicPr>
            <a:picLocks noChangeAspect="1"/>
          </p:cNvPicPr>
          <p:nvPr/>
        </p:nvPicPr>
        <p:blipFill rotWithShape="1">
          <a:blip r:embed="rId3">
            <a:extLst>
              <a:ext uri="{28A0092B-C50C-407E-A947-70E740481C1C}">
                <a14:useLocalDpi xmlns:a14="http://schemas.microsoft.com/office/drawing/2010/main" val="0"/>
              </a:ext>
            </a:extLst>
          </a:blip>
          <a:srcRect l="8710" t="36315" r="10108" b="3574"/>
          <a:stretch/>
        </p:blipFill>
        <p:spPr>
          <a:xfrm>
            <a:off x="5073835" y="3706906"/>
            <a:ext cx="4781124" cy="2655146"/>
          </a:xfrm>
          <a:prstGeom prst="rect">
            <a:avLst/>
          </a:prstGeom>
        </p:spPr>
      </p:pic>
      <p:pic>
        <p:nvPicPr>
          <p:cNvPr id="11" name="Picture 26">
            <a:extLst>
              <a:ext uri="{FF2B5EF4-FFF2-40B4-BE49-F238E27FC236}">
                <a16:creationId xmlns:a16="http://schemas.microsoft.com/office/drawing/2014/main" id="{ED4F9577-6271-4E97-2FDA-F11A0F1B90C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118884" y="1534155"/>
            <a:ext cx="3078922" cy="434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8568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WEIGH STATION CAPACITY PROJECT CONCEPTS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57FA2159-EB36-2473-F101-1B238D28BA2F}"/>
              </a:ext>
            </a:extLst>
          </p:cNvPr>
          <p:cNvSpPr txBox="1"/>
          <p:nvPr/>
        </p:nvSpPr>
        <p:spPr>
          <a:xfrm>
            <a:off x="375677" y="1685745"/>
            <a:ext cx="3453898" cy="4430182"/>
          </a:xfrm>
          <a:prstGeom prst="rect">
            <a:avLst/>
          </a:prstGeom>
          <a:noFill/>
        </p:spPr>
        <p:txBody>
          <a:bodyPr wrap="square" rtlCol="0">
            <a:noAutofit/>
          </a:bodyPr>
          <a:lstStyle/>
          <a:p>
            <a:pPr marL="295275" lvl="1" indent="-285750">
              <a:lnSpc>
                <a:spcPct val="90000"/>
              </a:lnSpc>
              <a:buClr>
                <a:srgbClr val="061961"/>
              </a:buClr>
              <a:buFont typeface="Arial" panose="020B0604020202020204" pitchFamily="34" charset="0"/>
              <a:buChar char="•"/>
            </a:pPr>
            <a:r>
              <a:rPr lang="en-US" dirty="0"/>
              <a:t>Concepts were developed to increase capacity at facilities experiencing significant overutilization including Flagler, White Springs, Seffner, and Wildwood</a:t>
            </a:r>
          </a:p>
          <a:p>
            <a:pPr marL="9525" lvl="1">
              <a:lnSpc>
                <a:spcPct val="90000"/>
              </a:lnSpc>
              <a:buClr>
                <a:srgbClr val="061961"/>
              </a:buClr>
            </a:pPr>
            <a:endParaRPr lang="en-US" dirty="0"/>
          </a:p>
          <a:p>
            <a:pPr marL="295275" lvl="1" indent="-285750">
              <a:lnSpc>
                <a:spcPct val="90000"/>
              </a:lnSpc>
              <a:buClr>
                <a:schemeClr val="accent1">
                  <a:lumMod val="75000"/>
                </a:schemeClr>
              </a:buClr>
              <a:buFont typeface="Arial" panose="020B0604020202020204" pitchFamily="34" charset="0"/>
              <a:buChar char="•"/>
            </a:pPr>
            <a:r>
              <a:rPr lang="en-US" dirty="0"/>
              <a:t>Low, medium, and high right of way (ROW) impact concepts were developed for each identified site that included: </a:t>
            </a:r>
          </a:p>
          <a:p>
            <a:pPr marL="1028700" lvl="2" indent="-277813">
              <a:lnSpc>
                <a:spcPct val="90000"/>
              </a:lnSpc>
              <a:spcBef>
                <a:spcPts val="500"/>
              </a:spcBef>
              <a:buClr>
                <a:schemeClr val="accent1">
                  <a:lumMod val="75000"/>
                </a:schemeClr>
              </a:buClr>
              <a:buSzPct val="60000"/>
              <a:buFont typeface=".Lucida Grande UI Regular"/>
              <a:buChar char="◆"/>
            </a:pPr>
            <a:r>
              <a:rPr lang="en-US" sz="1600" dirty="0"/>
              <a:t>Conceptual design</a:t>
            </a:r>
          </a:p>
          <a:p>
            <a:pPr marL="1028700" lvl="2" indent="-277813">
              <a:lnSpc>
                <a:spcPct val="90000"/>
              </a:lnSpc>
              <a:spcBef>
                <a:spcPts val="500"/>
              </a:spcBef>
              <a:buClr>
                <a:schemeClr val="accent1">
                  <a:lumMod val="75000"/>
                </a:schemeClr>
              </a:buClr>
              <a:buSzPct val="60000"/>
              <a:buFont typeface=".Lucida Grande UI Regular"/>
              <a:buChar char="◆"/>
            </a:pPr>
            <a:r>
              <a:rPr lang="en-US" sz="1600" dirty="0"/>
              <a:t>Environmental screening</a:t>
            </a:r>
          </a:p>
          <a:p>
            <a:pPr marL="1028700" lvl="2" indent="-277813">
              <a:lnSpc>
                <a:spcPct val="90000"/>
              </a:lnSpc>
              <a:spcBef>
                <a:spcPts val="500"/>
              </a:spcBef>
              <a:buClr>
                <a:schemeClr val="accent1">
                  <a:lumMod val="75000"/>
                </a:schemeClr>
              </a:buClr>
              <a:buSzPct val="60000"/>
              <a:buFont typeface=".Lucida Grande UI Regular"/>
              <a:buChar char="◆"/>
            </a:pPr>
            <a:r>
              <a:rPr lang="en-US" sz="1600" dirty="0"/>
              <a:t>Cost estimates</a:t>
            </a:r>
          </a:p>
        </p:txBody>
      </p:sp>
      <p:pic>
        <p:nvPicPr>
          <p:cNvPr id="10" name="Picture 9" descr="A picture containing text, stereo&#10;&#10;Description automatically generated">
            <a:extLst>
              <a:ext uri="{FF2B5EF4-FFF2-40B4-BE49-F238E27FC236}">
                <a16:creationId xmlns:a16="http://schemas.microsoft.com/office/drawing/2014/main" id="{3668825B-7AEA-E596-334D-72092D55E86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157940" y="2109253"/>
            <a:ext cx="7658384" cy="3994552"/>
          </a:xfrm>
          <a:prstGeom prst="rect">
            <a:avLst/>
          </a:prstGeom>
          <a:ln w="9525">
            <a:solidFill>
              <a:srgbClr val="061961"/>
            </a:solidFill>
          </a:ln>
        </p:spPr>
      </p:pic>
      <p:sp>
        <p:nvSpPr>
          <p:cNvPr id="11" name="Rectangle 10">
            <a:extLst>
              <a:ext uri="{FF2B5EF4-FFF2-40B4-BE49-F238E27FC236}">
                <a16:creationId xmlns:a16="http://schemas.microsoft.com/office/drawing/2014/main" id="{7C4F3808-CD3C-4A89-F175-5DC82B7C6BE5}"/>
              </a:ext>
            </a:extLst>
          </p:cNvPr>
          <p:cNvSpPr/>
          <p:nvPr/>
        </p:nvSpPr>
        <p:spPr>
          <a:xfrm>
            <a:off x="4154638" y="1656840"/>
            <a:ext cx="7661686" cy="441775"/>
          </a:xfrm>
          <a:prstGeom prst="rect">
            <a:avLst/>
          </a:prstGeom>
          <a:solidFill>
            <a:srgbClr val="061961"/>
          </a:solidFill>
          <a:ln>
            <a:solidFill>
              <a:srgbClr val="0619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67A57D7-33E2-5262-6A4A-9A5C3A163B49}"/>
              </a:ext>
            </a:extLst>
          </p:cNvPr>
          <p:cNvSpPr txBox="1"/>
          <p:nvPr/>
        </p:nvSpPr>
        <p:spPr>
          <a:xfrm>
            <a:off x="4200667" y="1649860"/>
            <a:ext cx="6816306" cy="461665"/>
          </a:xfrm>
          <a:prstGeom prst="rect">
            <a:avLst/>
          </a:prstGeom>
          <a:noFill/>
          <a:ln>
            <a:noFill/>
          </a:ln>
        </p:spPr>
        <p:txBody>
          <a:bodyPr wrap="square" rtlCol="0">
            <a:spAutoFit/>
          </a:bodyPr>
          <a:lstStyle/>
          <a:p>
            <a:r>
              <a:rPr lang="en-US" sz="1200" b="1" i="1" dirty="0">
                <a:solidFill>
                  <a:schemeClr val="bg1"/>
                </a:solidFill>
                <a:effectLst/>
                <a:latin typeface="Avenir" panose="02000503020000020003" pitchFamily="2" charset="0"/>
              </a:rPr>
              <a:t>High Impact: </a:t>
            </a:r>
            <a:r>
              <a:rPr lang="en-US" sz="1200" dirty="0">
                <a:solidFill>
                  <a:schemeClr val="bg1"/>
                </a:solidFill>
                <a:effectLst/>
                <a:latin typeface="Avenir" panose="02000503020000020003" pitchFamily="2" charset="0"/>
              </a:rPr>
              <a:t>Considerable ROW acquisition required for additional pavement and drainage.</a:t>
            </a:r>
          </a:p>
          <a:p>
            <a:r>
              <a:rPr lang="en-US" sz="1200" dirty="0">
                <a:solidFill>
                  <a:schemeClr val="bg1"/>
                </a:solidFill>
                <a:effectLst/>
                <a:latin typeface="Avenir" panose="02000503020000020003" pitchFamily="2" charset="0"/>
              </a:rPr>
              <a:t>Additional concept plans have been developed for Low and Medium impact applications.</a:t>
            </a:r>
          </a:p>
        </p:txBody>
      </p:sp>
      <p:pic>
        <p:nvPicPr>
          <p:cNvPr id="14" name="Picture 13">
            <a:extLst>
              <a:ext uri="{FF2B5EF4-FFF2-40B4-BE49-F238E27FC236}">
                <a16:creationId xmlns:a16="http://schemas.microsoft.com/office/drawing/2014/main" id="{3CC70668-0018-7E4C-797C-BB4658711058}"/>
              </a:ext>
            </a:extLst>
          </p:cNvPr>
          <p:cNvPicPr>
            <a:picLocks noChangeAspect="1"/>
          </p:cNvPicPr>
          <p:nvPr/>
        </p:nvPicPr>
        <p:blipFill rotWithShape="1">
          <a:blip r:embed="rId4"/>
          <a:srcRect r="75359"/>
          <a:stretch/>
        </p:blipFill>
        <p:spPr>
          <a:xfrm>
            <a:off x="145626" y="4848966"/>
            <a:ext cx="1232620" cy="1940583"/>
          </a:xfrm>
          <a:prstGeom prst="rect">
            <a:avLst/>
          </a:prstGeom>
        </p:spPr>
      </p:pic>
    </p:spTree>
    <p:extLst>
      <p:ext uri="{BB962C8B-B14F-4D97-AF65-F5344CB8AC3E}">
        <p14:creationId xmlns:p14="http://schemas.microsoft.com/office/powerpoint/2010/main" val="41443144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145626"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REST AREAS – ADDITIONAL CAPACITY</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1">
            <a:extLst>
              <a:ext uri="{FF2B5EF4-FFF2-40B4-BE49-F238E27FC236}">
                <a16:creationId xmlns:a16="http://schemas.microsoft.com/office/drawing/2014/main" id="{AD95C994-18B0-BFDF-3828-5CC3493E2011}"/>
              </a:ext>
            </a:extLst>
          </p:cNvPr>
          <p:cNvSpPr>
            <a:spLocks noGrp="1"/>
          </p:cNvSpPr>
          <p:nvPr>
            <p:ph idx="1"/>
          </p:nvPr>
        </p:nvSpPr>
        <p:spPr>
          <a:xfrm>
            <a:off x="301635" y="1507917"/>
            <a:ext cx="5010106" cy="4728496"/>
          </a:xfrm>
        </p:spPr>
        <p:txBody>
          <a:bodyPr>
            <a:normAutofit/>
          </a:bodyPr>
          <a:lstStyle/>
          <a:p>
            <a:pPr lvl="1">
              <a:spcBef>
                <a:spcPts val="300"/>
              </a:spcBef>
              <a:spcAft>
                <a:spcPts val="600"/>
              </a:spcAft>
            </a:pPr>
            <a:r>
              <a:rPr lang="en-US" sz="1800" dirty="0"/>
              <a:t>Design considerations and FDM standards developed for back-in, parallel, and ramp parking strategies </a:t>
            </a:r>
          </a:p>
          <a:p>
            <a:pPr lvl="1">
              <a:spcBef>
                <a:spcPts val="300"/>
              </a:spcBef>
              <a:spcAft>
                <a:spcPts val="600"/>
              </a:spcAft>
            </a:pPr>
            <a:r>
              <a:rPr lang="en-US" sz="1800" b="1" dirty="0"/>
              <a:t>Back-in</a:t>
            </a:r>
            <a:r>
              <a:rPr lang="en-US" sz="1800" dirty="0"/>
              <a:t> parking can provide up to 30% more capacity and requires less ROW compared to pull-through design</a:t>
            </a:r>
          </a:p>
          <a:p>
            <a:pPr lvl="1">
              <a:spcBef>
                <a:spcPts val="300"/>
              </a:spcBef>
              <a:spcAft>
                <a:spcPts val="600"/>
              </a:spcAft>
            </a:pPr>
            <a:r>
              <a:rPr lang="en-US" sz="1800" b="1" dirty="0"/>
              <a:t>Parallel and ramp </a:t>
            </a:r>
            <a:r>
              <a:rPr lang="en-US" sz="1800" dirty="0"/>
              <a:t>parking utilize existing roadways, ramps, and shoulders to increase parking and should consider: </a:t>
            </a:r>
          </a:p>
          <a:p>
            <a:pPr marL="1485900" lvl="3" indent="-277813">
              <a:lnSpc>
                <a:spcPct val="110000"/>
              </a:lnSpc>
              <a:spcBef>
                <a:spcPts val="0"/>
              </a:spcBef>
              <a:buSzPct val="60000"/>
              <a:buFont typeface=".Lucida Grande UI Regular"/>
              <a:buChar char="◆"/>
            </a:pPr>
            <a:r>
              <a:rPr lang="en-US" sz="1400" dirty="0"/>
              <a:t>Distance from gore area</a:t>
            </a:r>
          </a:p>
          <a:p>
            <a:pPr marL="1485900" lvl="3" indent="-277813">
              <a:lnSpc>
                <a:spcPct val="110000"/>
              </a:lnSpc>
              <a:spcBef>
                <a:spcPts val="0"/>
              </a:spcBef>
              <a:buSzPct val="60000"/>
              <a:buFont typeface=".Lucida Grande UI Regular"/>
              <a:buChar char="◆"/>
            </a:pPr>
            <a:r>
              <a:rPr lang="en-US" sz="1400" dirty="0"/>
              <a:t>Sight line </a:t>
            </a:r>
          </a:p>
          <a:p>
            <a:pPr marL="1485900" lvl="3" indent="-277813">
              <a:lnSpc>
                <a:spcPct val="110000"/>
              </a:lnSpc>
              <a:spcBef>
                <a:spcPts val="0"/>
              </a:spcBef>
              <a:buSzPct val="60000"/>
              <a:buFont typeface=".Lucida Grande UI Regular"/>
              <a:buChar char="◆"/>
            </a:pPr>
            <a:r>
              <a:rPr lang="en-US" sz="1400" dirty="0"/>
              <a:t>Clear zone</a:t>
            </a:r>
          </a:p>
          <a:p>
            <a:pPr marL="1485900" lvl="3" indent="-277813">
              <a:lnSpc>
                <a:spcPct val="110000"/>
              </a:lnSpc>
              <a:spcBef>
                <a:spcPts val="0"/>
              </a:spcBef>
              <a:buSzPct val="60000"/>
              <a:buFont typeface=".Lucida Grande UI Regular"/>
              <a:buChar char="◆"/>
            </a:pPr>
            <a:r>
              <a:rPr lang="en-US" sz="1400" dirty="0"/>
              <a:t>Safety</a:t>
            </a:r>
          </a:p>
          <a:p>
            <a:pPr marL="1485900" lvl="3" indent="-277813">
              <a:lnSpc>
                <a:spcPct val="110000"/>
              </a:lnSpc>
              <a:spcBef>
                <a:spcPts val="0"/>
              </a:spcBef>
              <a:buSzPct val="60000"/>
              <a:buFont typeface=".Lucida Grande UI Regular"/>
              <a:buChar char="◆"/>
            </a:pPr>
            <a:r>
              <a:rPr lang="en-US" sz="1400" dirty="0"/>
              <a:t>Innovative pavement solutions</a:t>
            </a:r>
          </a:p>
          <a:p>
            <a:pPr marL="571500" lvl="1" indent="-277813">
              <a:spcAft>
                <a:spcPts val="600"/>
              </a:spcAft>
              <a:buSzPct val="60000"/>
              <a:buFont typeface=".Lucida Grande UI Regular"/>
              <a:buChar char="◆"/>
            </a:pPr>
            <a:endParaRPr lang="en-US" sz="1600" dirty="0"/>
          </a:p>
        </p:txBody>
      </p:sp>
      <p:pic>
        <p:nvPicPr>
          <p:cNvPr id="10" name="Picture 9">
            <a:extLst>
              <a:ext uri="{FF2B5EF4-FFF2-40B4-BE49-F238E27FC236}">
                <a16:creationId xmlns:a16="http://schemas.microsoft.com/office/drawing/2014/main" id="{68BF3D8F-8F5A-0F10-ABF3-55C53376C6D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0679" t="29095" r="22843" b="39431"/>
          <a:stretch/>
        </p:blipFill>
        <p:spPr>
          <a:xfrm>
            <a:off x="5330596" y="1508607"/>
            <a:ext cx="6586539" cy="2357438"/>
          </a:xfrm>
          <a:prstGeom prst="rect">
            <a:avLst/>
          </a:prstGeom>
          <a:solidFill>
            <a:schemeClr val="bg1"/>
          </a:solidFill>
          <a:ln>
            <a:solidFill>
              <a:schemeClr val="tx1"/>
            </a:solidFill>
          </a:ln>
        </p:spPr>
      </p:pic>
      <p:pic>
        <p:nvPicPr>
          <p:cNvPr id="11" name="Picture 10">
            <a:extLst>
              <a:ext uri="{FF2B5EF4-FFF2-40B4-BE49-F238E27FC236}">
                <a16:creationId xmlns:a16="http://schemas.microsoft.com/office/drawing/2014/main" id="{4E370AAD-4093-4773-B69B-A260150A59A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9733" t="52730" r="4641" b="16663"/>
          <a:stretch/>
        </p:blipFill>
        <p:spPr>
          <a:xfrm>
            <a:off x="5321072" y="3992743"/>
            <a:ext cx="6596063" cy="1714501"/>
          </a:xfrm>
          <a:prstGeom prst="rect">
            <a:avLst/>
          </a:prstGeom>
          <a:solidFill>
            <a:schemeClr val="bg1"/>
          </a:solidFill>
          <a:ln>
            <a:solidFill>
              <a:schemeClr val="tx1"/>
            </a:solidFill>
          </a:ln>
        </p:spPr>
      </p:pic>
      <p:pic>
        <p:nvPicPr>
          <p:cNvPr id="13" name="Picture 12">
            <a:extLst>
              <a:ext uri="{FF2B5EF4-FFF2-40B4-BE49-F238E27FC236}">
                <a16:creationId xmlns:a16="http://schemas.microsoft.com/office/drawing/2014/main" id="{4B5044BE-F95B-BE31-DB1A-54C6E5CD35EB}"/>
              </a:ext>
            </a:extLst>
          </p:cNvPr>
          <p:cNvPicPr>
            <a:picLocks/>
          </p:cNvPicPr>
          <p:nvPr/>
        </p:nvPicPr>
        <p:blipFill>
          <a:blip r:embed="rId5"/>
          <a:stretch>
            <a:fillRect/>
          </a:stretch>
        </p:blipFill>
        <p:spPr>
          <a:xfrm>
            <a:off x="125078" y="4849994"/>
            <a:ext cx="1234440" cy="1938528"/>
          </a:xfrm>
          <a:prstGeom prst="rect">
            <a:avLst/>
          </a:prstGeom>
        </p:spPr>
      </p:pic>
    </p:spTree>
    <p:extLst>
      <p:ext uri="{BB962C8B-B14F-4D97-AF65-F5344CB8AC3E}">
        <p14:creationId xmlns:p14="http://schemas.microsoft.com/office/powerpoint/2010/main" val="33916142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REST AREAS – ADDITIONAL CAPACITY</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D25C055B-AE20-7F89-943E-FE800A0C952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74864" y="1465066"/>
            <a:ext cx="3870284" cy="2485713"/>
          </a:xfrm>
          <a:prstGeom prst="rect">
            <a:avLst/>
          </a:prstGeom>
          <a:ln>
            <a:solidFill>
              <a:srgbClr val="061961"/>
            </a:solidFill>
          </a:ln>
        </p:spPr>
      </p:pic>
      <p:sp>
        <p:nvSpPr>
          <p:cNvPr id="10" name="TextBox 9">
            <a:extLst>
              <a:ext uri="{FF2B5EF4-FFF2-40B4-BE49-F238E27FC236}">
                <a16:creationId xmlns:a16="http://schemas.microsoft.com/office/drawing/2014/main" id="{FEE23A8F-CF40-9670-ADB0-68D5372BDAEC}"/>
              </a:ext>
            </a:extLst>
          </p:cNvPr>
          <p:cNvSpPr txBox="1"/>
          <p:nvPr/>
        </p:nvSpPr>
        <p:spPr>
          <a:xfrm>
            <a:off x="4257560" y="1571287"/>
            <a:ext cx="2987513" cy="1846659"/>
          </a:xfrm>
          <a:prstGeom prst="rect">
            <a:avLst/>
          </a:prstGeom>
          <a:noFill/>
        </p:spPr>
        <p:txBody>
          <a:bodyPr wrap="square" rtlCol="0">
            <a:spAutoFit/>
          </a:bodyPr>
          <a:lstStyle/>
          <a:p>
            <a:r>
              <a:rPr lang="en-US" sz="2400" b="1" i="1" dirty="0">
                <a:solidFill>
                  <a:srgbClr val="061961"/>
                </a:solidFill>
                <a:effectLst/>
                <a:latin typeface="Avenir" panose="02000503020000020003" pitchFamily="2" charset="0"/>
              </a:rPr>
              <a:t>Restriping: </a:t>
            </a:r>
          </a:p>
          <a:p>
            <a:r>
              <a:rPr lang="en-US" dirty="0">
                <a:solidFill>
                  <a:srgbClr val="061961"/>
                </a:solidFill>
                <a:effectLst/>
                <a:latin typeface="Avenir" panose="02000503020000020003" pitchFamily="2" charset="0"/>
              </a:rPr>
              <a:t>In this example, an FDOT rest area was re-configured to include 30% more truck parking spaces by switching to a back-in parking layout.</a:t>
            </a:r>
            <a:endParaRPr lang="en-US" dirty="0">
              <a:solidFill>
                <a:schemeClr val="bg1"/>
              </a:solidFill>
            </a:endParaRPr>
          </a:p>
        </p:txBody>
      </p:sp>
      <p:pic>
        <p:nvPicPr>
          <p:cNvPr id="11" name="Picture 10">
            <a:extLst>
              <a:ext uri="{FF2B5EF4-FFF2-40B4-BE49-F238E27FC236}">
                <a16:creationId xmlns:a16="http://schemas.microsoft.com/office/drawing/2014/main" id="{AA83EDBB-4B41-3E89-6FE2-56B6181EA3D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513480" y="3855060"/>
            <a:ext cx="4054087" cy="2374364"/>
          </a:xfrm>
          <a:prstGeom prst="rect">
            <a:avLst/>
          </a:prstGeom>
          <a:ln>
            <a:solidFill>
              <a:srgbClr val="061961"/>
            </a:solidFill>
          </a:ln>
        </p:spPr>
      </p:pic>
      <p:sp>
        <p:nvSpPr>
          <p:cNvPr id="12" name="TextBox 11">
            <a:extLst>
              <a:ext uri="{FF2B5EF4-FFF2-40B4-BE49-F238E27FC236}">
                <a16:creationId xmlns:a16="http://schemas.microsoft.com/office/drawing/2014/main" id="{CC277ECF-C096-AD16-E4E2-90E355246008}"/>
              </a:ext>
            </a:extLst>
          </p:cNvPr>
          <p:cNvSpPr txBox="1"/>
          <p:nvPr/>
        </p:nvSpPr>
        <p:spPr>
          <a:xfrm>
            <a:off x="8713193" y="4222299"/>
            <a:ext cx="2987513" cy="1846659"/>
          </a:xfrm>
          <a:prstGeom prst="rect">
            <a:avLst/>
          </a:prstGeom>
          <a:noFill/>
        </p:spPr>
        <p:txBody>
          <a:bodyPr wrap="square" rtlCol="0">
            <a:spAutoFit/>
          </a:bodyPr>
          <a:lstStyle/>
          <a:p>
            <a:r>
              <a:rPr lang="en-US" sz="2400" b="1" i="1" dirty="0">
                <a:solidFill>
                  <a:srgbClr val="061961"/>
                </a:solidFill>
                <a:effectLst/>
                <a:latin typeface="Avenir" panose="02000503020000020003" pitchFamily="2" charset="0"/>
              </a:rPr>
              <a:t>Repurposing: </a:t>
            </a:r>
          </a:p>
          <a:p>
            <a:r>
              <a:rPr lang="en-US" dirty="0">
                <a:solidFill>
                  <a:srgbClr val="061961"/>
                </a:solidFill>
                <a:effectLst/>
                <a:latin typeface="Avenir" panose="02000503020000020003" pitchFamily="2" charset="0"/>
              </a:rPr>
              <a:t>In this concept an existing picnic loop is repurposed to accommodate parallel parking </a:t>
            </a:r>
          </a:p>
          <a:p>
            <a:endParaRPr lang="en-US" dirty="0">
              <a:solidFill>
                <a:schemeClr val="bg1"/>
              </a:solidFill>
            </a:endParaRPr>
          </a:p>
        </p:txBody>
      </p:sp>
    </p:spTree>
    <p:extLst>
      <p:ext uri="{BB962C8B-B14F-4D97-AF65-F5344CB8AC3E}">
        <p14:creationId xmlns:p14="http://schemas.microsoft.com/office/powerpoint/2010/main" val="42447020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ALTERNATIVE ROW CONCEPTS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E3668FAE-28DA-A2EE-81E2-E7479827F33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36900" y="1391644"/>
            <a:ext cx="5516554" cy="2700331"/>
          </a:xfrm>
          <a:prstGeom prst="rect">
            <a:avLst/>
          </a:prstGeom>
          <a:ln>
            <a:solidFill>
              <a:srgbClr val="061961"/>
            </a:solidFill>
          </a:ln>
        </p:spPr>
      </p:pic>
      <p:sp>
        <p:nvSpPr>
          <p:cNvPr id="10" name="TextBox 9">
            <a:extLst>
              <a:ext uri="{FF2B5EF4-FFF2-40B4-BE49-F238E27FC236}">
                <a16:creationId xmlns:a16="http://schemas.microsoft.com/office/drawing/2014/main" id="{4155D61C-C380-B664-8D00-D50B01C7B52C}"/>
              </a:ext>
            </a:extLst>
          </p:cNvPr>
          <p:cNvSpPr txBox="1"/>
          <p:nvPr/>
        </p:nvSpPr>
        <p:spPr>
          <a:xfrm>
            <a:off x="5824785" y="1666741"/>
            <a:ext cx="3908300" cy="1569660"/>
          </a:xfrm>
          <a:prstGeom prst="rect">
            <a:avLst/>
          </a:prstGeom>
          <a:noFill/>
        </p:spPr>
        <p:txBody>
          <a:bodyPr wrap="square" rtlCol="0">
            <a:spAutoFit/>
          </a:bodyPr>
          <a:lstStyle/>
          <a:p>
            <a:r>
              <a:rPr lang="en-US" sz="2400" b="1" i="1" dirty="0">
                <a:solidFill>
                  <a:srgbClr val="061961"/>
                </a:solidFill>
                <a:effectLst/>
                <a:latin typeface="Avenir" panose="02000503020000020003" pitchFamily="2" charset="0"/>
              </a:rPr>
              <a:t>Rehabilitating: </a:t>
            </a:r>
          </a:p>
          <a:p>
            <a:r>
              <a:rPr lang="en-US" dirty="0">
                <a:solidFill>
                  <a:srgbClr val="061961"/>
                </a:solidFill>
                <a:effectLst/>
                <a:latin typeface="Avenir" panose="02000503020000020003" pitchFamily="2" charset="0"/>
              </a:rPr>
              <a:t>This concept was developed using the footprint of a closed rest area and utilizes a back-in parking strategy.</a:t>
            </a:r>
          </a:p>
          <a:p>
            <a:endParaRPr lang="en-US" dirty="0">
              <a:solidFill>
                <a:schemeClr val="bg1"/>
              </a:solidFill>
            </a:endParaRPr>
          </a:p>
        </p:txBody>
      </p:sp>
      <p:pic>
        <p:nvPicPr>
          <p:cNvPr id="11" name="Picture 10">
            <a:extLst>
              <a:ext uri="{FF2B5EF4-FFF2-40B4-BE49-F238E27FC236}">
                <a16:creationId xmlns:a16="http://schemas.microsoft.com/office/drawing/2014/main" id="{899D699E-A52A-1E15-8804-D3323396139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771394" y="3883211"/>
            <a:ext cx="4436207" cy="2498194"/>
          </a:xfrm>
          <a:prstGeom prst="rect">
            <a:avLst/>
          </a:prstGeom>
          <a:ln w="9525">
            <a:solidFill>
              <a:srgbClr val="061961"/>
            </a:solidFill>
          </a:ln>
        </p:spPr>
      </p:pic>
      <p:sp>
        <p:nvSpPr>
          <p:cNvPr id="12" name="TextBox 11">
            <a:extLst>
              <a:ext uri="{FF2B5EF4-FFF2-40B4-BE49-F238E27FC236}">
                <a16:creationId xmlns:a16="http://schemas.microsoft.com/office/drawing/2014/main" id="{0AC7DA26-5B41-527A-2513-241BDF21E29B}"/>
              </a:ext>
            </a:extLst>
          </p:cNvPr>
          <p:cNvSpPr txBox="1"/>
          <p:nvPr/>
        </p:nvSpPr>
        <p:spPr>
          <a:xfrm>
            <a:off x="993532" y="4537314"/>
            <a:ext cx="3735324" cy="1569660"/>
          </a:xfrm>
          <a:prstGeom prst="rect">
            <a:avLst/>
          </a:prstGeom>
          <a:noFill/>
        </p:spPr>
        <p:txBody>
          <a:bodyPr wrap="square" rtlCol="0">
            <a:spAutoFit/>
          </a:bodyPr>
          <a:lstStyle/>
          <a:p>
            <a:r>
              <a:rPr lang="en-US" sz="2400" b="1" i="1" dirty="0">
                <a:solidFill>
                  <a:srgbClr val="061961"/>
                </a:solidFill>
                <a:effectLst/>
                <a:latin typeface="Avenir" panose="02000503020000020003" pitchFamily="2" charset="0"/>
              </a:rPr>
              <a:t>Median Parking: </a:t>
            </a:r>
          </a:p>
          <a:p>
            <a:r>
              <a:rPr lang="en-US" dirty="0">
                <a:solidFill>
                  <a:srgbClr val="061961"/>
                </a:solidFill>
                <a:effectLst/>
                <a:latin typeface="Avenir" panose="02000503020000020003" pitchFamily="2" charset="0"/>
              </a:rPr>
              <a:t>This concept was developed to increase truck parking capacity utilizing available space in medians. </a:t>
            </a:r>
          </a:p>
          <a:p>
            <a:endParaRPr lang="en-US" dirty="0">
              <a:solidFill>
                <a:schemeClr val="bg1"/>
              </a:solidFill>
            </a:endParaRPr>
          </a:p>
        </p:txBody>
      </p:sp>
    </p:spTree>
    <p:extLst>
      <p:ext uri="{BB962C8B-B14F-4D97-AF65-F5344CB8AC3E}">
        <p14:creationId xmlns:p14="http://schemas.microsoft.com/office/powerpoint/2010/main" val="21001428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rd with a circular design&#10;&#10;Description automatically generated">
            <a:extLst>
              <a:ext uri="{FF2B5EF4-FFF2-40B4-BE49-F238E27FC236}">
                <a16:creationId xmlns:a16="http://schemas.microsoft.com/office/drawing/2014/main" id="{6C036969-965B-4D6F-5931-72E4AEF53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itle 18">
            <a:extLst>
              <a:ext uri="{FF2B5EF4-FFF2-40B4-BE49-F238E27FC236}">
                <a16:creationId xmlns:a16="http://schemas.microsoft.com/office/drawing/2014/main" id="{2B284A70-65EF-9907-3A0E-7B1DFFCC931D}"/>
              </a:ext>
            </a:extLst>
          </p:cNvPr>
          <p:cNvSpPr>
            <a:spLocks noGrp="1"/>
          </p:cNvSpPr>
          <p:nvPr>
            <p:ph type="title"/>
          </p:nvPr>
        </p:nvSpPr>
        <p:spPr>
          <a:xfrm>
            <a:off x="4690753" y="1997396"/>
            <a:ext cx="6998525" cy="1133669"/>
          </a:xfrm>
        </p:spPr>
        <p:txBody>
          <a:bodyPr>
            <a:normAutofit fontScale="90000"/>
          </a:bodyPr>
          <a:lstStyle/>
          <a:p>
            <a:r>
              <a:rPr lang="en-US" sz="4000" dirty="0">
                <a:latin typeface="Arial" panose="020B0604020202020204" pitchFamily="34" charset="0"/>
                <a:cs typeface="Arial" panose="020B0604020202020204" pitchFamily="34" charset="0"/>
              </a:rPr>
              <a:t>Truck Parking:</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TPAS Technology and Deployment Experiences</a:t>
            </a:r>
            <a:endParaRPr lang="en-US" sz="35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9184CBD-2DCF-77D6-5F86-112F022D10E8}"/>
              </a:ext>
            </a:extLst>
          </p:cNvPr>
          <p:cNvSpPr txBox="1"/>
          <p:nvPr/>
        </p:nvSpPr>
        <p:spPr>
          <a:xfrm>
            <a:off x="4690753" y="5350381"/>
            <a:ext cx="5991102" cy="584775"/>
          </a:xfrm>
          <a:prstGeom prst="rect">
            <a:avLst/>
          </a:prstGeom>
          <a:noFill/>
        </p:spPr>
        <p:txBody>
          <a:bodyPr wrap="square" rtlCol="0">
            <a:spAutoFit/>
          </a:bodyPr>
          <a:lstStyle/>
          <a:p>
            <a:r>
              <a:rPr lang="en-US" sz="1600" dirty="0"/>
              <a:t>FDOT Traffic Engineering and Operation Office</a:t>
            </a:r>
          </a:p>
          <a:p>
            <a:r>
              <a:rPr lang="en-US" sz="1600" dirty="0"/>
              <a:t>Traffic Engineering Research Laboratory (TERL)</a:t>
            </a:r>
          </a:p>
        </p:txBody>
      </p:sp>
      <p:sp>
        <p:nvSpPr>
          <p:cNvPr id="27" name="TextBox 26">
            <a:extLst>
              <a:ext uri="{FF2B5EF4-FFF2-40B4-BE49-F238E27FC236}">
                <a16:creationId xmlns:a16="http://schemas.microsoft.com/office/drawing/2014/main" id="{971455F3-ED44-DAB6-9A92-98190560C357}"/>
              </a:ext>
            </a:extLst>
          </p:cNvPr>
          <p:cNvSpPr txBox="1"/>
          <p:nvPr/>
        </p:nvSpPr>
        <p:spPr>
          <a:xfrm>
            <a:off x="4690753" y="4897628"/>
            <a:ext cx="5991102" cy="461665"/>
          </a:xfrm>
          <a:prstGeom prst="rect">
            <a:avLst/>
          </a:prstGeom>
          <a:noFill/>
        </p:spPr>
        <p:txBody>
          <a:bodyPr wrap="square" rtlCol="0">
            <a:spAutoFit/>
          </a:bodyPr>
          <a:lstStyle/>
          <a:p>
            <a:r>
              <a:rPr lang="en-US" sz="2400" dirty="0"/>
              <a:t>Ronald Meyer</a:t>
            </a:r>
          </a:p>
        </p:txBody>
      </p:sp>
    </p:spTree>
    <p:extLst>
      <p:ext uri="{BB962C8B-B14F-4D97-AF65-F5344CB8AC3E}">
        <p14:creationId xmlns:p14="http://schemas.microsoft.com/office/powerpoint/2010/main" val="1468349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OBJECTIVES</a:t>
            </a:r>
          </a:p>
        </p:txBody>
      </p:sp>
      <p:sp>
        <p:nvSpPr>
          <p:cNvPr id="3" name="Content Placeholder 2">
            <a:extLst>
              <a:ext uri="{FF2B5EF4-FFF2-40B4-BE49-F238E27FC236}">
                <a16:creationId xmlns:a16="http://schemas.microsoft.com/office/drawing/2014/main" id="{4D7A5728-1926-0ACC-5BB6-0E0C4B2B0B9B}"/>
              </a:ext>
            </a:extLst>
          </p:cNvPr>
          <p:cNvSpPr>
            <a:spLocks noGrp="1"/>
          </p:cNvSpPr>
          <p:nvPr>
            <p:ph sz="half" idx="1"/>
          </p:nvPr>
        </p:nvSpPr>
        <p:spPr>
          <a:xfrm>
            <a:off x="553570" y="1466601"/>
            <a:ext cx="11084859" cy="4548569"/>
          </a:xfrm>
        </p:spPr>
        <p:txBody>
          <a:bodyPr>
            <a:normAutofit/>
          </a:bodyPr>
          <a:lstStyle/>
          <a:p>
            <a:r>
              <a:rPr lang="en-US" sz="3600" dirty="0"/>
              <a:t>Provide overview of FDOT Truck Parking needs and initiatives</a:t>
            </a:r>
          </a:p>
          <a:p>
            <a:r>
              <a:rPr lang="en-US" sz="3600" dirty="0"/>
              <a:t>Share challenges, successes, and lessons learned from system design and deployment experiences</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39257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ROLE OF THE TERL</a:t>
            </a:r>
          </a:p>
        </p:txBody>
      </p:sp>
      <p:sp>
        <p:nvSpPr>
          <p:cNvPr id="6" name="Content Placeholder 5">
            <a:extLst>
              <a:ext uri="{FF2B5EF4-FFF2-40B4-BE49-F238E27FC236}">
                <a16:creationId xmlns:a16="http://schemas.microsoft.com/office/drawing/2014/main" id="{19AF07F0-2A1F-74FF-CB9A-330FC4CF19BA}"/>
              </a:ext>
            </a:extLst>
          </p:cNvPr>
          <p:cNvSpPr>
            <a:spLocks noGrp="1"/>
          </p:cNvSpPr>
          <p:nvPr>
            <p:ph sz="half" idx="2"/>
          </p:nvPr>
        </p:nvSpPr>
        <p:spPr>
          <a:xfrm>
            <a:off x="618507" y="1644120"/>
            <a:ext cx="5219585" cy="1907128"/>
          </a:xfrm>
        </p:spPr>
        <p:txBody>
          <a:bodyPr>
            <a:normAutofit fontScale="92500" lnSpcReduction="20000"/>
          </a:bodyPr>
          <a:lstStyle/>
          <a:p>
            <a:r>
              <a:rPr lang="en-US" dirty="0"/>
              <a:t>Approved Products List (APL)</a:t>
            </a:r>
          </a:p>
          <a:p>
            <a:r>
              <a:rPr lang="en-US" dirty="0"/>
              <a:t>Florida Statutes 316.0745, Uniform signals and devices</a:t>
            </a:r>
          </a:p>
          <a:p>
            <a:r>
              <a:rPr lang="en-US" dirty="0"/>
              <a:t>Evaluation of new products and technologies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E1B50BA1-6A80-B6A8-9851-0389608C207C}"/>
              </a:ext>
            </a:extLst>
          </p:cNvPr>
          <p:cNvPicPr>
            <a:picLocks noChangeAspect="1"/>
          </p:cNvPicPr>
          <p:nvPr/>
        </p:nvPicPr>
        <p:blipFill>
          <a:blip r:embed="rId4"/>
          <a:stretch>
            <a:fillRect/>
          </a:stretch>
        </p:blipFill>
        <p:spPr>
          <a:xfrm>
            <a:off x="5842166" y="1644119"/>
            <a:ext cx="5731327" cy="4115196"/>
          </a:xfrm>
          <a:prstGeom prst="rect">
            <a:avLst/>
          </a:prstGeom>
        </p:spPr>
      </p:pic>
      <p:pic>
        <p:nvPicPr>
          <p:cNvPr id="11" name="Picture 10">
            <a:extLst>
              <a:ext uri="{FF2B5EF4-FFF2-40B4-BE49-F238E27FC236}">
                <a16:creationId xmlns:a16="http://schemas.microsoft.com/office/drawing/2014/main" id="{A14EE55A-6E3C-1065-EA5D-D179438827B6}"/>
              </a:ext>
            </a:extLst>
          </p:cNvPr>
          <p:cNvPicPr>
            <a:picLocks noChangeAspect="1"/>
          </p:cNvPicPr>
          <p:nvPr/>
        </p:nvPicPr>
        <p:blipFill rotWithShape="1">
          <a:blip r:embed="rId5"/>
          <a:srcRect l="2074" t="6968" r="442" b="19123"/>
          <a:stretch/>
        </p:blipFill>
        <p:spPr>
          <a:xfrm>
            <a:off x="618507" y="3429000"/>
            <a:ext cx="4784849" cy="2808249"/>
          </a:xfrm>
          <a:prstGeom prst="rect">
            <a:avLst/>
          </a:prstGeom>
        </p:spPr>
      </p:pic>
    </p:spTree>
    <p:extLst>
      <p:ext uri="{BB962C8B-B14F-4D97-AF65-F5344CB8AC3E}">
        <p14:creationId xmlns:p14="http://schemas.microsoft.com/office/powerpoint/2010/main" val="12670986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TERL TPAS ACTIVITIES</a:t>
            </a:r>
          </a:p>
        </p:txBody>
      </p:sp>
      <p:sp>
        <p:nvSpPr>
          <p:cNvPr id="6" name="Content Placeholder 5">
            <a:extLst>
              <a:ext uri="{FF2B5EF4-FFF2-40B4-BE49-F238E27FC236}">
                <a16:creationId xmlns:a16="http://schemas.microsoft.com/office/drawing/2014/main" id="{19AF07F0-2A1F-74FF-CB9A-330FC4CF19BA}"/>
              </a:ext>
            </a:extLst>
          </p:cNvPr>
          <p:cNvSpPr>
            <a:spLocks noGrp="1"/>
          </p:cNvSpPr>
          <p:nvPr>
            <p:ph sz="half" idx="2"/>
          </p:nvPr>
        </p:nvSpPr>
        <p:spPr>
          <a:xfrm>
            <a:off x="6096000" y="1640963"/>
            <a:ext cx="5821135" cy="4351338"/>
          </a:xfrm>
        </p:spPr>
        <p:txBody>
          <a:bodyPr/>
          <a:lstStyle/>
          <a:p>
            <a:r>
              <a:rPr lang="en-US" dirty="0"/>
              <a:t>Support evaluation and use of new technologies by FDOT Districts</a:t>
            </a:r>
          </a:p>
          <a:p>
            <a:r>
              <a:rPr lang="en-US" dirty="0"/>
              <a:t>Preliminary system evaluations</a:t>
            </a:r>
          </a:p>
          <a:p>
            <a:r>
              <a:rPr lang="en-US" dirty="0"/>
              <a:t>Developmental Specifications</a:t>
            </a:r>
          </a:p>
          <a:p>
            <a:r>
              <a:rPr lang="en-US"/>
              <a:t>Support </a:t>
            </a:r>
            <a:r>
              <a:rPr lang="en-US" dirty="0"/>
              <a:t>for ongoing </a:t>
            </a:r>
            <a:r>
              <a:rPr lang="en-US" dirty="0" err="1"/>
              <a:t>SunGuide</a:t>
            </a:r>
            <a:r>
              <a:rPr lang="en-US" dirty="0"/>
              <a:t> development and enhancements, including Truck Parking Subsystem</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054F9CE3-AA20-256F-090D-165DC5773ED3}"/>
              </a:ext>
            </a:extLst>
          </p:cNvPr>
          <p:cNvPicPr>
            <a:picLocks noChangeAspect="1"/>
          </p:cNvPicPr>
          <p:nvPr/>
        </p:nvPicPr>
        <p:blipFill>
          <a:blip r:embed="rId4"/>
          <a:stretch>
            <a:fillRect/>
          </a:stretch>
        </p:blipFill>
        <p:spPr>
          <a:xfrm>
            <a:off x="819150" y="1532810"/>
            <a:ext cx="2834990" cy="1598156"/>
          </a:xfrm>
          <a:prstGeom prst="rect">
            <a:avLst/>
          </a:prstGeom>
        </p:spPr>
      </p:pic>
      <p:pic>
        <p:nvPicPr>
          <p:cNvPr id="11" name="Picture 10">
            <a:extLst>
              <a:ext uri="{FF2B5EF4-FFF2-40B4-BE49-F238E27FC236}">
                <a16:creationId xmlns:a16="http://schemas.microsoft.com/office/drawing/2014/main" id="{C3FC0334-A6B4-E074-55A1-3910D3E68DCB}"/>
              </a:ext>
            </a:extLst>
          </p:cNvPr>
          <p:cNvPicPr>
            <a:picLocks noChangeAspect="1"/>
          </p:cNvPicPr>
          <p:nvPr/>
        </p:nvPicPr>
        <p:blipFill>
          <a:blip r:embed="rId5"/>
          <a:stretch>
            <a:fillRect/>
          </a:stretch>
        </p:blipFill>
        <p:spPr>
          <a:xfrm>
            <a:off x="6052541" y="4944762"/>
            <a:ext cx="1504950" cy="116205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AE7171CC-0CF8-2F11-CF0F-2CA45F732C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064026" y="2917491"/>
            <a:ext cx="3535171" cy="1988534"/>
          </a:xfrm>
          <a:prstGeom prst="rect">
            <a:avLst/>
          </a:prstGeom>
        </p:spPr>
      </p:pic>
      <p:pic>
        <p:nvPicPr>
          <p:cNvPr id="13" name="Picture 12">
            <a:extLst>
              <a:ext uri="{FF2B5EF4-FFF2-40B4-BE49-F238E27FC236}">
                <a16:creationId xmlns:a16="http://schemas.microsoft.com/office/drawing/2014/main" id="{C73C52F9-3A6A-43A9-ECE6-205280C67A81}"/>
              </a:ext>
            </a:extLst>
          </p:cNvPr>
          <p:cNvPicPr>
            <a:picLocks noChangeAspect="1"/>
          </p:cNvPicPr>
          <p:nvPr/>
        </p:nvPicPr>
        <p:blipFill>
          <a:blip r:embed="rId7"/>
          <a:stretch>
            <a:fillRect/>
          </a:stretch>
        </p:blipFill>
        <p:spPr>
          <a:xfrm>
            <a:off x="1193794" y="3322147"/>
            <a:ext cx="2416888" cy="29688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440601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TPAS GOALS AND USE OF OTHER FDOT SYSTEMS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4001E9BF-42B3-497B-951F-0041A25EBC01}"/>
              </a:ext>
            </a:extLst>
          </p:cNvPr>
          <p:cNvPicPr>
            <a:picLocks noChangeAspect="1"/>
          </p:cNvPicPr>
          <p:nvPr/>
        </p:nvPicPr>
        <p:blipFill>
          <a:blip r:embed="rId4"/>
          <a:stretch>
            <a:fillRect/>
          </a:stretch>
        </p:blipFill>
        <p:spPr>
          <a:xfrm>
            <a:off x="609600" y="1579684"/>
            <a:ext cx="5376684" cy="3105044"/>
          </a:xfrm>
          <a:prstGeom prst="rect">
            <a:avLst/>
          </a:prstGeom>
        </p:spPr>
      </p:pic>
      <p:pic>
        <p:nvPicPr>
          <p:cNvPr id="10" name="Picture 9">
            <a:extLst>
              <a:ext uri="{FF2B5EF4-FFF2-40B4-BE49-F238E27FC236}">
                <a16:creationId xmlns:a16="http://schemas.microsoft.com/office/drawing/2014/main" id="{24779163-09B6-1984-DCD7-9A38E6917DB5}"/>
              </a:ext>
            </a:extLst>
          </p:cNvPr>
          <p:cNvPicPr>
            <a:picLocks noChangeAspect="1"/>
          </p:cNvPicPr>
          <p:nvPr/>
        </p:nvPicPr>
        <p:blipFill>
          <a:blip r:embed="rId5"/>
          <a:stretch>
            <a:fillRect/>
          </a:stretch>
        </p:blipFill>
        <p:spPr>
          <a:xfrm>
            <a:off x="6205718" y="1608862"/>
            <a:ext cx="5470808" cy="3046688"/>
          </a:xfrm>
          <a:prstGeom prst="rect">
            <a:avLst/>
          </a:prstGeom>
        </p:spPr>
      </p:pic>
    </p:spTree>
    <p:extLst>
      <p:ext uri="{BB962C8B-B14F-4D97-AF65-F5344CB8AC3E}">
        <p14:creationId xmlns:p14="http://schemas.microsoft.com/office/powerpoint/2010/main" val="2435898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TPAS GOALS AND USE OF OTHER FDOT SYSTEMS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9D6C1EBB-F60D-D538-9219-BE301904AE30}"/>
              </a:ext>
            </a:extLst>
          </p:cNvPr>
          <p:cNvPicPr>
            <a:picLocks noChangeAspect="1"/>
          </p:cNvPicPr>
          <p:nvPr/>
        </p:nvPicPr>
        <p:blipFill>
          <a:blip r:embed="rId4"/>
          <a:stretch>
            <a:fillRect/>
          </a:stretch>
        </p:blipFill>
        <p:spPr>
          <a:xfrm>
            <a:off x="469638" y="1694156"/>
            <a:ext cx="7030866" cy="3212185"/>
          </a:xfrm>
          <a:prstGeom prst="rect">
            <a:avLst/>
          </a:prstGeom>
        </p:spPr>
      </p:pic>
      <p:pic>
        <p:nvPicPr>
          <p:cNvPr id="6" name="Picture 5">
            <a:extLst>
              <a:ext uri="{FF2B5EF4-FFF2-40B4-BE49-F238E27FC236}">
                <a16:creationId xmlns:a16="http://schemas.microsoft.com/office/drawing/2014/main" id="{19E24BD1-6487-F957-63A0-0F8A0646C694}"/>
              </a:ext>
            </a:extLst>
          </p:cNvPr>
          <p:cNvPicPr>
            <a:picLocks noChangeAspect="1"/>
          </p:cNvPicPr>
          <p:nvPr/>
        </p:nvPicPr>
        <p:blipFill>
          <a:blip r:embed="rId5"/>
          <a:stretch>
            <a:fillRect/>
          </a:stretch>
        </p:blipFill>
        <p:spPr>
          <a:xfrm>
            <a:off x="6733309" y="2857798"/>
            <a:ext cx="4989053" cy="2977530"/>
          </a:xfrm>
          <a:prstGeom prst="rect">
            <a:avLst/>
          </a:prstGeom>
        </p:spPr>
      </p:pic>
    </p:spTree>
    <p:extLst>
      <p:ext uri="{BB962C8B-B14F-4D97-AF65-F5344CB8AC3E}">
        <p14:creationId xmlns:p14="http://schemas.microsoft.com/office/powerpoint/2010/main" val="20667167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TPAS DETECTION SYSTEM ARCHITECTURES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5">
            <a:extLst>
              <a:ext uri="{FF2B5EF4-FFF2-40B4-BE49-F238E27FC236}">
                <a16:creationId xmlns:a16="http://schemas.microsoft.com/office/drawing/2014/main" id="{A31C7009-8280-D297-E83F-22E56AC5FF94}"/>
              </a:ext>
            </a:extLst>
          </p:cNvPr>
          <p:cNvSpPr txBox="1">
            <a:spLocks/>
          </p:cNvSpPr>
          <p:nvPr/>
        </p:nvSpPr>
        <p:spPr>
          <a:xfrm>
            <a:off x="6096000" y="1640963"/>
            <a:ext cx="58211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Count In / Count Out</a:t>
            </a:r>
          </a:p>
          <a:p>
            <a:pPr lvl="1"/>
            <a:r>
              <a:rPr lang="en-US" dirty="0"/>
              <a:t>Works best with tightly controlled truck entry and exit points</a:t>
            </a:r>
          </a:p>
          <a:p>
            <a:pPr lvl="1"/>
            <a:r>
              <a:rPr lang="en-US" dirty="0"/>
              <a:t>Unable to provide additional data (e.g., individual space utilization, etc.)</a:t>
            </a:r>
          </a:p>
          <a:p>
            <a:r>
              <a:rPr lang="en-US" dirty="0"/>
              <a:t>Per Space</a:t>
            </a:r>
          </a:p>
          <a:p>
            <a:pPr lvl="1"/>
            <a:r>
              <a:rPr lang="en-US" dirty="0"/>
              <a:t>Can provide additional operational information besides overall counts (e.g., space utilization metrics, overstay, etc.)</a:t>
            </a:r>
          </a:p>
        </p:txBody>
      </p:sp>
      <p:pic>
        <p:nvPicPr>
          <p:cNvPr id="6" name="Picture 5">
            <a:extLst>
              <a:ext uri="{FF2B5EF4-FFF2-40B4-BE49-F238E27FC236}">
                <a16:creationId xmlns:a16="http://schemas.microsoft.com/office/drawing/2014/main" id="{1FFE8E07-FB5D-0004-FE08-6BC3DE850757}"/>
              </a:ext>
            </a:extLst>
          </p:cNvPr>
          <p:cNvPicPr>
            <a:picLocks noChangeAspect="1"/>
          </p:cNvPicPr>
          <p:nvPr/>
        </p:nvPicPr>
        <p:blipFill>
          <a:blip r:embed="rId4"/>
          <a:stretch>
            <a:fillRect/>
          </a:stretch>
        </p:blipFill>
        <p:spPr>
          <a:xfrm>
            <a:off x="1403540" y="3173406"/>
            <a:ext cx="3719443" cy="2823791"/>
          </a:xfrm>
          <a:prstGeom prst="rect">
            <a:avLst/>
          </a:prstGeom>
        </p:spPr>
      </p:pic>
      <p:pic>
        <p:nvPicPr>
          <p:cNvPr id="13" name="Picture 12">
            <a:extLst>
              <a:ext uri="{FF2B5EF4-FFF2-40B4-BE49-F238E27FC236}">
                <a16:creationId xmlns:a16="http://schemas.microsoft.com/office/drawing/2014/main" id="{EA0FB551-E8F4-218E-37D6-BCC0FA29889D}"/>
              </a:ext>
            </a:extLst>
          </p:cNvPr>
          <p:cNvPicPr>
            <a:picLocks noChangeAspect="1"/>
          </p:cNvPicPr>
          <p:nvPr/>
        </p:nvPicPr>
        <p:blipFill>
          <a:blip r:embed="rId5"/>
          <a:stretch>
            <a:fillRect/>
          </a:stretch>
        </p:blipFill>
        <p:spPr>
          <a:xfrm>
            <a:off x="1403540" y="1533191"/>
            <a:ext cx="3719443" cy="1508243"/>
          </a:xfrm>
          <a:prstGeom prst="rect">
            <a:avLst/>
          </a:prstGeom>
        </p:spPr>
      </p:pic>
    </p:spTree>
    <p:extLst>
      <p:ext uri="{BB962C8B-B14F-4D97-AF65-F5344CB8AC3E}">
        <p14:creationId xmlns:p14="http://schemas.microsoft.com/office/powerpoint/2010/main" val="81258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“COUNT-IN / COUNT-OUT” SYSTEMS</a:t>
            </a:r>
          </a:p>
        </p:txBody>
      </p:sp>
      <p:sp>
        <p:nvSpPr>
          <p:cNvPr id="6" name="Content Placeholder 5">
            <a:extLst>
              <a:ext uri="{FF2B5EF4-FFF2-40B4-BE49-F238E27FC236}">
                <a16:creationId xmlns:a16="http://schemas.microsoft.com/office/drawing/2014/main" id="{19AF07F0-2A1F-74FF-CB9A-330FC4CF19BA}"/>
              </a:ext>
            </a:extLst>
          </p:cNvPr>
          <p:cNvSpPr>
            <a:spLocks noGrp="1"/>
          </p:cNvSpPr>
          <p:nvPr>
            <p:ph sz="half" idx="2"/>
          </p:nvPr>
        </p:nvSpPr>
        <p:spPr>
          <a:xfrm>
            <a:off x="7760689" y="1884525"/>
            <a:ext cx="4000615" cy="3407363"/>
          </a:xfrm>
        </p:spPr>
        <p:txBody>
          <a:bodyPr>
            <a:normAutofit fontScale="92500" lnSpcReduction="20000"/>
          </a:bodyPr>
          <a:lstStyle/>
          <a:p>
            <a:r>
              <a:rPr lang="en-US" dirty="0"/>
              <a:t>Not as easy as you may think</a:t>
            </a:r>
          </a:p>
          <a:p>
            <a:r>
              <a:rPr lang="en-US" dirty="0"/>
              <a:t>Needs dedicated ingress/egress for best accuracy</a:t>
            </a:r>
          </a:p>
          <a:p>
            <a:r>
              <a:rPr lang="en-US" dirty="0"/>
              <a:t>Expect the unexpected</a:t>
            </a:r>
          </a:p>
          <a:p>
            <a:r>
              <a:rPr lang="en-US" dirty="0"/>
              <a:t>Count detectors are imperfect</a:t>
            </a:r>
          </a:p>
          <a:p>
            <a:r>
              <a:rPr lang="en-US" dirty="0"/>
              <a:t>Human intervention often required</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83A7EB2-C7FF-62BC-5F30-B17E88A06CB1}"/>
              </a:ext>
            </a:extLst>
          </p:cNvPr>
          <p:cNvPicPr>
            <a:picLocks noChangeAspect="1"/>
          </p:cNvPicPr>
          <p:nvPr/>
        </p:nvPicPr>
        <p:blipFill>
          <a:blip r:embed="rId4"/>
          <a:stretch>
            <a:fillRect/>
          </a:stretch>
        </p:blipFill>
        <p:spPr>
          <a:xfrm>
            <a:off x="430696" y="1564305"/>
            <a:ext cx="6866920" cy="4156294"/>
          </a:xfrm>
          <a:prstGeom prst="rect">
            <a:avLst/>
          </a:prstGeom>
        </p:spPr>
      </p:pic>
    </p:spTree>
    <p:extLst>
      <p:ext uri="{BB962C8B-B14F-4D97-AF65-F5344CB8AC3E}">
        <p14:creationId xmlns:p14="http://schemas.microsoft.com/office/powerpoint/2010/main" val="33932173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“PER SPACE” SYSTEMS (WIRELESS DETECTORS)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Content Placeholder 5" descr="Diagram of magnetometer-based truck parking detection system.">
            <a:extLst>
              <a:ext uri="{FF2B5EF4-FFF2-40B4-BE49-F238E27FC236}">
                <a16:creationId xmlns:a16="http://schemas.microsoft.com/office/drawing/2014/main" id="{5D36B52D-2140-63AA-10F1-A7F6B535A6E3}"/>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161137" y="2010115"/>
            <a:ext cx="6923304" cy="3688645"/>
          </a:xfrm>
        </p:spPr>
      </p:pic>
      <p:pic>
        <p:nvPicPr>
          <p:cNvPr id="10" name="Content Placeholder 5" descr="Wireless magnetometer truck parking detection system status summary interface.">
            <a:extLst>
              <a:ext uri="{FF2B5EF4-FFF2-40B4-BE49-F238E27FC236}">
                <a16:creationId xmlns:a16="http://schemas.microsoft.com/office/drawing/2014/main" id="{D22E2292-CCAF-9765-B193-13FBB22682C9}"/>
              </a:ext>
            </a:extLst>
          </p:cNvPr>
          <p:cNvPicPr>
            <a:picLocks noChangeAspect="1"/>
          </p:cNvPicPr>
          <p:nvPr/>
        </p:nvPicPr>
        <p:blipFill rotWithShape="1">
          <a:blip r:embed="rId5">
            <a:extLst>
              <a:ext uri="{28A0092B-C50C-407E-A947-70E740481C1C}">
                <a14:useLocalDpi xmlns:a14="http://schemas.microsoft.com/office/drawing/2010/main" val="0"/>
              </a:ext>
            </a:extLst>
          </a:blip>
          <a:srcRect t="8022" r="-3" b="-3"/>
          <a:stretch/>
        </p:blipFill>
        <p:spPr>
          <a:xfrm>
            <a:off x="8395266" y="1737082"/>
            <a:ext cx="3198857" cy="2368515"/>
          </a:xfrm>
          <a:prstGeom prst="rect">
            <a:avLst/>
          </a:prstGeom>
        </p:spPr>
      </p:pic>
      <p:pic>
        <p:nvPicPr>
          <p:cNvPr id="11" name="Content Placeholder 5">
            <a:extLst>
              <a:ext uri="{FF2B5EF4-FFF2-40B4-BE49-F238E27FC236}">
                <a16:creationId xmlns:a16="http://schemas.microsoft.com/office/drawing/2014/main" id="{DB1D1345-60AB-F2FB-AD28-CEA90C2D58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59" y="3741713"/>
            <a:ext cx="2016283" cy="2000087"/>
          </a:xfrm>
          <a:prstGeom prst="rect">
            <a:avLst/>
          </a:prstGeom>
        </p:spPr>
      </p:pic>
      <p:pic>
        <p:nvPicPr>
          <p:cNvPr id="12" name="Picture 11">
            <a:extLst>
              <a:ext uri="{FF2B5EF4-FFF2-40B4-BE49-F238E27FC236}">
                <a16:creationId xmlns:a16="http://schemas.microsoft.com/office/drawing/2014/main" id="{BC6EFAD8-3291-CFD4-748A-E61CF2F2B600}"/>
              </a:ext>
            </a:extLst>
          </p:cNvPr>
          <p:cNvPicPr>
            <a:picLocks noChangeAspect="1"/>
          </p:cNvPicPr>
          <p:nvPr/>
        </p:nvPicPr>
        <p:blipFill>
          <a:blip r:embed="rId7"/>
          <a:stretch>
            <a:fillRect/>
          </a:stretch>
        </p:blipFill>
        <p:spPr>
          <a:xfrm>
            <a:off x="597877" y="1704463"/>
            <a:ext cx="1682340" cy="1775557"/>
          </a:xfrm>
          <a:prstGeom prst="rect">
            <a:avLst/>
          </a:prstGeom>
        </p:spPr>
      </p:pic>
    </p:spTree>
    <p:extLst>
      <p:ext uri="{BB962C8B-B14F-4D97-AF65-F5344CB8AC3E}">
        <p14:creationId xmlns:p14="http://schemas.microsoft.com/office/powerpoint/2010/main" val="3238524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“PER SPACE” SYSTEMS (WIRELESS DETECTORS)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Content Placeholder 5">
            <a:extLst>
              <a:ext uri="{FF2B5EF4-FFF2-40B4-BE49-F238E27FC236}">
                <a16:creationId xmlns:a16="http://schemas.microsoft.com/office/drawing/2014/main" id="{2EBA08CD-6692-9E6F-EB08-2C16775F9AC1}"/>
              </a:ext>
            </a:extLst>
          </p:cNvPr>
          <p:cNvSpPr>
            <a:spLocks noGrp="1"/>
          </p:cNvSpPr>
          <p:nvPr>
            <p:ph sz="half" idx="1"/>
          </p:nvPr>
        </p:nvSpPr>
        <p:spPr>
          <a:xfrm>
            <a:off x="6226106" y="1647734"/>
            <a:ext cx="5404338" cy="3539269"/>
          </a:xfrm>
        </p:spPr>
        <p:txBody>
          <a:bodyPr>
            <a:normAutofit lnSpcReduction="10000"/>
          </a:bodyPr>
          <a:lstStyle/>
          <a:p>
            <a:r>
              <a:rPr lang="en-US" dirty="0"/>
              <a:t>Significant detector failures</a:t>
            </a:r>
          </a:p>
          <a:p>
            <a:r>
              <a:rPr lang="en-US" dirty="0"/>
              <a:t>Frequent site visits and repairs needed to keep operational</a:t>
            </a:r>
          </a:p>
          <a:p>
            <a:r>
              <a:rPr lang="en-US" dirty="0"/>
              <a:t>Supply chain issues with replacement pucks</a:t>
            </a:r>
          </a:p>
          <a:p>
            <a:r>
              <a:rPr lang="en-US" dirty="0"/>
              <a:t>Cost of hardware removal/replacement</a:t>
            </a:r>
          </a:p>
          <a:p>
            <a:r>
              <a:rPr lang="en-US" dirty="0"/>
              <a:t>Software licensing costs</a:t>
            </a:r>
          </a:p>
        </p:txBody>
      </p:sp>
      <p:pic>
        <p:nvPicPr>
          <p:cNvPr id="15" name="Picture 14" descr="A picture containing ground, outdoor, old, gear&#10;&#10;Description automatically generated">
            <a:extLst>
              <a:ext uri="{FF2B5EF4-FFF2-40B4-BE49-F238E27FC236}">
                <a16:creationId xmlns:a16="http://schemas.microsoft.com/office/drawing/2014/main" id="{CAAC587F-7839-2140-38E1-2E3401B62D8F}"/>
              </a:ext>
            </a:extLst>
          </p:cNvPr>
          <p:cNvPicPr>
            <a:picLocks noChangeAspect="1"/>
          </p:cNvPicPr>
          <p:nvPr/>
        </p:nvPicPr>
        <p:blipFill rotWithShape="1">
          <a:blip r:embed="rId4">
            <a:extLst>
              <a:ext uri="{28A0092B-C50C-407E-A947-70E740481C1C}">
                <a14:useLocalDpi xmlns:a14="http://schemas.microsoft.com/office/drawing/2010/main" val="0"/>
              </a:ext>
            </a:extLst>
          </a:blip>
          <a:srcRect l="5368" r="5872" b="2"/>
          <a:stretch/>
        </p:blipFill>
        <p:spPr>
          <a:xfrm>
            <a:off x="1167076" y="2445634"/>
            <a:ext cx="1882935" cy="2626405"/>
          </a:xfrm>
          <a:prstGeom prst="rect">
            <a:avLst/>
          </a:prstGeom>
        </p:spPr>
      </p:pic>
      <p:pic>
        <p:nvPicPr>
          <p:cNvPr id="16" name="Content Placeholder 5" descr="Diagram, engineering drawing&#10;&#10;Description automatically generated">
            <a:extLst>
              <a:ext uri="{FF2B5EF4-FFF2-40B4-BE49-F238E27FC236}">
                <a16:creationId xmlns:a16="http://schemas.microsoft.com/office/drawing/2014/main" id="{C086DA3F-B36F-2553-965B-982B45BF2689}"/>
              </a:ext>
            </a:extLst>
          </p:cNvPr>
          <p:cNvPicPr>
            <a:picLocks noChangeAspect="1"/>
          </p:cNvPicPr>
          <p:nvPr/>
        </p:nvPicPr>
        <p:blipFill rotWithShape="1">
          <a:blip r:embed="rId5">
            <a:extLst>
              <a:ext uri="{28A0092B-C50C-407E-A947-70E740481C1C}">
                <a14:useLocalDpi xmlns:a14="http://schemas.microsoft.com/office/drawing/2010/main" val="0"/>
              </a:ext>
            </a:extLst>
          </a:blip>
          <a:srcRect l="19527" r="18818" b="1"/>
          <a:stretch/>
        </p:blipFill>
        <p:spPr>
          <a:xfrm>
            <a:off x="3696591" y="1440074"/>
            <a:ext cx="1882935" cy="2626405"/>
          </a:xfrm>
          <a:prstGeom prst="rect">
            <a:avLst/>
          </a:prstGeom>
        </p:spPr>
      </p:pic>
      <p:pic>
        <p:nvPicPr>
          <p:cNvPr id="17" name="Content Placeholder 7" descr="A picture containing ground, rock, hole, building material&#10;&#10;Description automatically generated">
            <a:extLst>
              <a:ext uri="{FF2B5EF4-FFF2-40B4-BE49-F238E27FC236}">
                <a16:creationId xmlns:a16="http://schemas.microsoft.com/office/drawing/2014/main" id="{EE55B8FF-4D4B-06DF-F942-76739153E3D2}"/>
              </a:ext>
            </a:extLst>
          </p:cNvPr>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l="16793" r="10635" b="2"/>
          <a:stretch/>
        </p:blipFill>
        <p:spPr>
          <a:xfrm>
            <a:off x="3696591" y="3734532"/>
            <a:ext cx="1882935" cy="2626405"/>
          </a:xfrm>
          <a:prstGeom prst="rect">
            <a:avLst/>
          </a:prstGeom>
        </p:spPr>
      </p:pic>
    </p:spTree>
    <p:extLst>
      <p:ext uri="{BB962C8B-B14F-4D97-AF65-F5344CB8AC3E}">
        <p14:creationId xmlns:p14="http://schemas.microsoft.com/office/powerpoint/2010/main" val="16390750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“PER SPACE” SYSTEMS (VIDEO ANALYTICS)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Content Placeholder 5">
            <a:extLst>
              <a:ext uri="{FF2B5EF4-FFF2-40B4-BE49-F238E27FC236}">
                <a16:creationId xmlns:a16="http://schemas.microsoft.com/office/drawing/2014/main" id="{2EBA08CD-6692-9E6F-EB08-2C16775F9AC1}"/>
              </a:ext>
            </a:extLst>
          </p:cNvPr>
          <p:cNvSpPr>
            <a:spLocks noGrp="1"/>
          </p:cNvSpPr>
          <p:nvPr>
            <p:ph sz="half" idx="1"/>
          </p:nvPr>
        </p:nvSpPr>
        <p:spPr>
          <a:xfrm>
            <a:off x="6095999" y="1616464"/>
            <a:ext cx="5664549" cy="3928324"/>
          </a:xfrm>
        </p:spPr>
        <p:txBody>
          <a:bodyPr>
            <a:normAutofit fontScale="92500" lnSpcReduction="20000"/>
          </a:bodyPr>
          <a:lstStyle/>
          <a:p>
            <a:r>
              <a:rPr lang="en-US" dirty="0"/>
              <a:t>Cameras capture images of parking areas at regular intervals</a:t>
            </a:r>
          </a:p>
          <a:p>
            <a:r>
              <a:rPr lang="en-US" dirty="0"/>
              <a:t>Images are sent to a server for real-time analytics</a:t>
            </a:r>
          </a:p>
          <a:p>
            <a:r>
              <a:rPr lang="en-US" dirty="0"/>
              <a:t>Computer vision algorithms process the latest image to determine occupied and available spaces</a:t>
            </a:r>
          </a:p>
          <a:p>
            <a:r>
              <a:rPr lang="en-US" dirty="0"/>
              <a:t>Counts from multiple images are aggregated, displayed with images for confirmation, and timestamped count data is made available to </a:t>
            </a:r>
            <a:r>
              <a:rPr lang="en-US" dirty="0" err="1"/>
              <a:t>SunGuide</a:t>
            </a:r>
            <a:r>
              <a:rPr lang="en-US" dirty="0"/>
              <a:t>.</a:t>
            </a:r>
          </a:p>
        </p:txBody>
      </p:sp>
      <p:pic>
        <p:nvPicPr>
          <p:cNvPr id="11" name="Picture 10">
            <a:extLst>
              <a:ext uri="{FF2B5EF4-FFF2-40B4-BE49-F238E27FC236}">
                <a16:creationId xmlns:a16="http://schemas.microsoft.com/office/drawing/2014/main" id="{8D071492-9093-24FE-D826-935EBFAE8577}"/>
              </a:ext>
            </a:extLst>
          </p:cNvPr>
          <p:cNvPicPr>
            <a:picLocks noChangeAspect="1"/>
          </p:cNvPicPr>
          <p:nvPr/>
        </p:nvPicPr>
        <p:blipFill>
          <a:blip r:embed="rId4"/>
          <a:stretch>
            <a:fillRect/>
          </a:stretch>
        </p:blipFill>
        <p:spPr>
          <a:xfrm>
            <a:off x="393718" y="1612508"/>
            <a:ext cx="5702282" cy="4456451"/>
          </a:xfrm>
          <a:prstGeom prst="rect">
            <a:avLst/>
          </a:prstGeom>
        </p:spPr>
      </p:pic>
    </p:spTree>
    <p:extLst>
      <p:ext uri="{BB962C8B-B14F-4D97-AF65-F5344CB8AC3E}">
        <p14:creationId xmlns:p14="http://schemas.microsoft.com/office/powerpoint/2010/main" val="11307403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“PER SPACE” SYSTEMS (VIDEO ANALYTICS)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Content Placeholder 5">
            <a:extLst>
              <a:ext uri="{FF2B5EF4-FFF2-40B4-BE49-F238E27FC236}">
                <a16:creationId xmlns:a16="http://schemas.microsoft.com/office/drawing/2014/main" id="{2EBA08CD-6692-9E6F-EB08-2C16775F9AC1}"/>
              </a:ext>
            </a:extLst>
          </p:cNvPr>
          <p:cNvSpPr>
            <a:spLocks noGrp="1"/>
          </p:cNvSpPr>
          <p:nvPr>
            <p:ph sz="half" idx="1"/>
          </p:nvPr>
        </p:nvSpPr>
        <p:spPr>
          <a:xfrm>
            <a:off x="6095999" y="1616464"/>
            <a:ext cx="5664549" cy="3928324"/>
          </a:xfrm>
        </p:spPr>
        <p:txBody>
          <a:bodyPr>
            <a:normAutofit fontScale="92500" lnSpcReduction="20000"/>
          </a:bodyPr>
          <a:lstStyle/>
          <a:p>
            <a:r>
              <a:rPr lang="en-US" dirty="0"/>
              <a:t>Fixed camera retrofit on existing light pole</a:t>
            </a:r>
          </a:p>
          <a:p>
            <a:r>
              <a:rPr lang="en-US" dirty="0"/>
              <a:t>Poles are often positioned adjacent to travel lanes for angle parking, etc. </a:t>
            </a:r>
          </a:p>
          <a:p>
            <a:r>
              <a:rPr lang="en-US" dirty="0"/>
              <a:t>Low cost camera and wireless system can be used (only requires power connection at pole).</a:t>
            </a:r>
          </a:p>
          <a:p>
            <a:r>
              <a:rPr lang="en-US" dirty="0"/>
              <a:t>Sample image shows typical field of view with camera at 20’ height.</a:t>
            </a:r>
          </a:p>
          <a:p>
            <a:r>
              <a:rPr lang="en-US" dirty="0"/>
              <a:t>Images processed by YOLOv5 detection module</a:t>
            </a:r>
          </a:p>
        </p:txBody>
      </p:sp>
      <p:pic>
        <p:nvPicPr>
          <p:cNvPr id="4" name="Picture 3">
            <a:extLst>
              <a:ext uri="{FF2B5EF4-FFF2-40B4-BE49-F238E27FC236}">
                <a16:creationId xmlns:a16="http://schemas.microsoft.com/office/drawing/2014/main" id="{0A56A73E-DA2D-BF49-6309-0347A93D4034}"/>
              </a:ext>
            </a:extLst>
          </p:cNvPr>
          <p:cNvPicPr>
            <a:picLocks noChangeAspect="1"/>
          </p:cNvPicPr>
          <p:nvPr/>
        </p:nvPicPr>
        <p:blipFill>
          <a:blip r:embed="rId4"/>
          <a:stretch>
            <a:fillRect/>
          </a:stretch>
        </p:blipFill>
        <p:spPr>
          <a:xfrm>
            <a:off x="431452" y="1552650"/>
            <a:ext cx="4365931" cy="2468371"/>
          </a:xfrm>
          <a:prstGeom prst="rect">
            <a:avLst/>
          </a:prstGeom>
        </p:spPr>
      </p:pic>
      <p:pic>
        <p:nvPicPr>
          <p:cNvPr id="10" name="Picture 9" descr="A picture containing tree, wooded&#10;&#10;Description automatically generated">
            <a:extLst>
              <a:ext uri="{FF2B5EF4-FFF2-40B4-BE49-F238E27FC236}">
                <a16:creationId xmlns:a16="http://schemas.microsoft.com/office/drawing/2014/main" id="{2491EE88-0A2D-7BC9-7459-AE057421F1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480" r="28398" b="-2"/>
          <a:stretch/>
        </p:blipFill>
        <p:spPr bwMode="auto">
          <a:xfrm>
            <a:off x="4715742" y="2099205"/>
            <a:ext cx="1380257" cy="2888521"/>
          </a:xfrm>
          <a:prstGeom prst="rect">
            <a:avLst/>
          </a:prstGeom>
          <a:noFill/>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EBFCA348-3190-527B-3AE8-774B21A5E3FA}"/>
              </a:ext>
            </a:extLst>
          </p:cNvPr>
          <p:cNvPicPr>
            <a:picLocks noChangeAspect="1"/>
          </p:cNvPicPr>
          <p:nvPr/>
        </p:nvPicPr>
        <p:blipFill rotWithShape="1">
          <a:blip r:embed="rId6"/>
          <a:srcRect l="717" t="4020" r="1654" b="-1703"/>
          <a:stretch/>
        </p:blipFill>
        <p:spPr>
          <a:xfrm>
            <a:off x="892097" y="4205255"/>
            <a:ext cx="4059044" cy="2070323"/>
          </a:xfrm>
          <a:prstGeom prst="rect">
            <a:avLst/>
          </a:prstGeom>
        </p:spPr>
      </p:pic>
    </p:spTree>
    <p:extLst>
      <p:ext uri="{BB962C8B-B14F-4D97-AF65-F5344CB8AC3E}">
        <p14:creationId xmlns:p14="http://schemas.microsoft.com/office/powerpoint/2010/main" val="6238668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rd with a circular design&#10;&#10;Description automatically generated">
            <a:extLst>
              <a:ext uri="{FF2B5EF4-FFF2-40B4-BE49-F238E27FC236}">
                <a16:creationId xmlns:a16="http://schemas.microsoft.com/office/drawing/2014/main" id="{6C036969-965B-4D6F-5931-72E4AEF53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itle 18">
            <a:extLst>
              <a:ext uri="{FF2B5EF4-FFF2-40B4-BE49-F238E27FC236}">
                <a16:creationId xmlns:a16="http://schemas.microsoft.com/office/drawing/2014/main" id="{2B284A70-65EF-9907-3A0E-7B1DFFCC931D}"/>
              </a:ext>
            </a:extLst>
          </p:cNvPr>
          <p:cNvSpPr>
            <a:spLocks noGrp="1"/>
          </p:cNvSpPr>
          <p:nvPr>
            <p:ph type="title"/>
          </p:nvPr>
        </p:nvSpPr>
        <p:spPr>
          <a:xfrm>
            <a:off x="4690753" y="1997396"/>
            <a:ext cx="6998525" cy="1133669"/>
          </a:xfrm>
        </p:spPr>
        <p:txBody>
          <a:bodyPr>
            <a:normAutofit/>
          </a:bodyPr>
          <a:lstStyle/>
          <a:p>
            <a:r>
              <a:rPr lang="en-US" sz="3600" dirty="0">
                <a:latin typeface="Arial" panose="020B0604020202020204" pitchFamily="34" charset="0"/>
                <a:cs typeface="Arial" panose="020B0604020202020204" pitchFamily="34" charset="0"/>
              </a:rPr>
              <a:t>Truck Parking:</a:t>
            </a:r>
            <a:br>
              <a:rPr lang="en-US" sz="28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Toolbox and Implementation Strategies</a:t>
            </a:r>
          </a:p>
        </p:txBody>
      </p:sp>
      <p:sp>
        <p:nvSpPr>
          <p:cNvPr id="20" name="TextBox 19">
            <a:extLst>
              <a:ext uri="{FF2B5EF4-FFF2-40B4-BE49-F238E27FC236}">
                <a16:creationId xmlns:a16="http://schemas.microsoft.com/office/drawing/2014/main" id="{F9184CBD-2DCF-77D6-5F86-112F022D10E8}"/>
              </a:ext>
            </a:extLst>
          </p:cNvPr>
          <p:cNvSpPr txBox="1"/>
          <p:nvPr/>
        </p:nvSpPr>
        <p:spPr>
          <a:xfrm>
            <a:off x="4690753" y="5468912"/>
            <a:ext cx="59911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FDOT State Traffic Engineering and Operations Office</a:t>
            </a:r>
          </a:p>
        </p:txBody>
      </p:sp>
      <p:sp>
        <p:nvSpPr>
          <p:cNvPr id="27" name="TextBox 26">
            <a:extLst>
              <a:ext uri="{FF2B5EF4-FFF2-40B4-BE49-F238E27FC236}">
                <a16:creationId xmlns:a16="http://schemas.microsoft.com/office/drawing/2014/main" id="{971455F3-ED44-DAB6-9A92-98190560C357}"/>
              </a:ext>
            </a:extLst>
          </p:cNvPr>
          <p:cNvSpPr txBox="1"/>
          <p:nvPr/>
        </p:nvSpPr>
        <p:spPr>
          <a:xfrm>
            <a:off x="4690753" y="4897628"/>
            <a:ext cx="59911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Marie Tucker</a:t>
            </a:r>
          </a:p>
        </p:txBody>
      </p:sp>
    </p:spTree>
    <p:extLst>
      <p:ext uri="{BB962C8B-B14F-4D97-AF65-F5344CB8AC3E}">
        <p14:creationId xmlns:p14="http://schemas.microsoft.com/office/powerpoint/2010/main" val="4227496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“PER SPACE” SYSTEMS (VIDEO ANALYTICS)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1D99AEF9-FB6D-1AE2-9168-61DF3E34B15B}"/>
              </a:ext>
            </a:extLst>
          </p:cNvPr>
          <p:cNvPicPr>
            <a:picLocks noChangeAspect="1"/>
          </p:cNvPicPr>
          <p:nvPr/>
        </p:nvPicPr>
        <p:blipFill>
          <a:blip r:embed="rId4"/>
          <a:stretch>
            <a:fillRect/>
          </a:stretch>
        </p:blipFill>
        <p:spPr>
          <a:xfrm>
            <a:off x="403985" y="1465129"/>
            <a:ext cx="5151162" cy="3653626"/>
          </a:xfrm>
          <a:prstGeom prst="rect">
            <a:avLst/>
          </a:prstGeom>
          <a:ln w="12700">
            <a:solidFill>
              <a:schemeClr val="accent1"/>
            </a:solidFill>
          </a:ln>
        </p:spPr>
      </p:pic>
      <p:sp>
        <p:nvSpPr>
          <p:cNvPr id="11" name="TextBox 10">
            <a:extLst>
              <a:ext uri="{FF2B5EF4-FFF2-40B4-BE49-F238E27FC236}">
                <a16:creationId xmlns:a16="http://schemas.microsoft.com/office/drawing/2014/main" id="{EE954138-51BA-445D-328E-388C3211DE6E}"/>
              </a:ext>
            </a:extLst>
          </p:cNvPr>
          <p:cNvSpPr txBox="1"/>
          <p:nvPr/>
        </p:nvSpPr>
        <p:spPr>
          <a:xfrm>
            <a:off x="89566" y="5208205"/>
            <a:ext cx="5779999" cy="369332"/>
          </a:xfrm>
          <a:prstGeom prst="rect">
            <a:avLst/>
          </a:prstGeom>
          <a:noFill/>
        </p:spPr>
        <p:txBody>
          <a:bodyPr wrap="square" rtlCol="0">
            <a:spAutoFit/>
          </a:bodyPr>
          <a:lstStyle/>
          <a:p>
            <a:pPr algn="ctr"/>
            <a:r>
              <a:rPr lang="en-US" dirty="0"/>
              <a:t>https://www.jvsg.com/calculators/cctv-lens-calculator/</a:t>
            </a:r>
          </a:p>
        </p:txBody>
      </p:sp>
      <p:pic>
        <p:nvPicPr>
          <p:cNvPr id="4" name="Picture 3">
            <a:extLst>
              <a:ext uri="{FF2B5EF4-FFF2-40B4-BE49-F238E27FC236}">
                <a16:creationId xmlns:a16="http://schemas.microsoft.com/office/drawing/2014/main" id="{57DC778B-FCD0-E7F4-0837-C582D056413B}"/>
              </a:ext>
            </a:extLst>
          </p:cNvPr>
          <p:cNvPicPr>
            <a:picLocks noChangeAspect="1"/>
          </p:cNvPicPr>
          <p:nvPr/>
        </p:nvPicPr>
        <p:blipFill>
          <a:blip r:embed="rId5"/>
          <a:stretch>
            <a:fillRect/>
          </a:stretch>
        </p:blipFill>
        <p:spPr>
          <a:xfrm>
            <a:off x="5976653" y="1465129"/>
            <a:ext cx="5811362" cy="2742615"/>
          </a:xfrm>
          <a:prstGeom prst="rect">
            <a:avLst/>
          </a:prstGeom>
          <a:ln w="12700">
            <a:solidFill>
              <a:schemeClr val="accent1"/>
            </a:solidFill>
          </a:ln>
        </p:spPr>
      </p:pic>
      <p:pic>
        <p:nvPicPr>
          <p:cNvPr id="12" name="Picture 11">
            <a:extLst>
              <a:ext uri="{FF2B5EF4-FFF2-40B4-BE49-F238E27FC236}">
                <a16:creationId xmlns:a16="http://schemas.microsoft.com/office/drawing/2014/main" id="{A4A62D64-3258-9187-B605-16CE59526382}"/>
              </a:ext>
            </a:extLst>
          </p:cNvPr>
          <p:cNvPicPr>
            <a:picLocks noChangeAspect="1"/>
          </p:cNvPicPr>
          <p:nvPr/>
        </p:nvPicPr>
        <p:blipFill>
          <a:blip r:embed="rId6"/>
          <a:stretch>
            <a:fillRect/>
          </a:stretch>
        </p:blipFill>
        <p:spPr>
          <a:xfrm>
            <a:off x="7101495" y="3933093"/>
            <a:ext cx="3561678" cy="1997278"/>
          </a:xfrm>
          <a:prstGeom prst="rect">
            <a:avLst/>
          </a:prstGeom>
          <a:ln w="12700">
            <a:solidFill>
              <a:schemeClr val="accent1"/>
            </a:solidFill>
          </a:ln>
        </p:spPr>
      </p:pic>
    </p:spTree>
    <p:extLst>
      <p:ext uri="{BB962C8B-B14F-4D97-AF65-F5344CB8AC3E}">
        <p14:creationId xmlns:p14="http://schemas.microsoft.com/office/powerpoint/2010/main" val="18285295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“PER SPACE” SYSTEMS (VIDEO ANALYTICS)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13">
            <a:extLst>
              <a:ext uri="{FF2B5EF4-FFF2-40B4-BE49-F238E27FC236}">
                <a16:creationId xmlns:a16="http://schemas.microsoft.com/office/drawing/2014/main" id="{542E5027-7FD7-011C-8C05-0E0B6C6D7206}"/>
              </a:ext>
            </a:extLst>
          </p:cNvPr>
          <p:cNvPicPr>
            <a:picLocks noChangeAspect="1"/>
          </p:cNvPicPr>
          <p:nvPr/>
        </p:nvPicPr>
        <p:blipFill>
          <a:blip r:embed="rId4"/>
          <a:stretch>
            <a:fillRect/>
          </a:stretch>
        </p:blipFill>
        <p:spPr>
          <a:xfrm>
            <a:off x="5447028" y="1551356"/>
            <a:ext cx="6470107" cy="2522827"/>
          </a:xfrm>
          <a:prstGeom prst="rect">
            <a:avLst/>
          </a:prstGeom>
        </p:spPr>
      </p:pic>
      <p:pic>
        <p:nvPicPr>
          <p:cNvPr id="16" name="Picture 15">
            <a:extLst>
              <a:ext uri="{FF2B5EF4-FFF2-40B4-BE49-F238E27FC236}">
                <a16:creationId xmlns:a16="http://schemas.microsoft.com/office/drawing/2014/main" id="{2AE66602-A565-761F-F9BE-4D3E7EF691AA}"/>
              </a:ext>
            </a:extLst>
          </p:cNvPr>
          <p:cNvPicPr>
            <a:picLocks noChangeAspect="1"/>
          </p:cNvPicPr>
          <p:nvPr/>
        </p:nvPicPr>
        <p:blipFill>
          <a:blip r:embed="rId5"/>
          <a:stretch>
            <a:fillRect/>
          </a:stretch>
        </p:blipFill>
        <p:spPr>
          <a:xfrm>
            <a:off x="667182" y="3196874"/>
            <a:ext cx="5747473" cy="2984961"/>
          </a:xfrm>
          <a:prstGeom prst="rect">
            <a:avLst/>
          </a:prstGeom>
        </p:spPr>
      </p:pic>
    </p:spTree>
    <p:extLst>
      <p:ext uri="{BB962C8B-B14F-4D97-AF65-F5344CB8AC3E}">
        <p14:creationId xmlns:p14="http://schemas.microsoft.com/office/powerpoint/2010/main" val="32472824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TPAS ARCHITECTURES AND FUTURE DIRECTION</a:t>
            </a:r>
          </a:p>
        </p:txBody>
      </p:sp>
      <p:graphicFrame>
        <p:nvGraphicFramePr>
          <p:cNvPr id="3" name="Content Placeholder 2">
            <a:extLst>
              <a:ext uri="{FF2B5EF4-FFF2-40B4-BE49-F238E27FC236}">
                <a16:creationId xmlns:a16="http://schemas.microsoft.com/office/drawing/2014/main" id="{5B7053D5-057D-273A-BEE8-0B5E16048B78}"/>
              </a:ext>
            </a:extLst>
          </p:cNvPr>
          <p:cNvGraphicFramePr>
            <a:graphicFrameLocks noGrp="1"/>
          </p:cNvGraphicFramePr>
          <p:nvPr>
            <p:ph sz="half" idx="2"/>
            <p:extLst>
              <p:ext uri="{D42A27DB-BD31-4B8C-83A1-F6EECF244321}">
                <p14:modId xmlns:p14="http://schemas.microsoft.com/office/powerpoint/2010/main" val="3778280587"/>
              </p:ext>
            </p:extLst>
          </p:nvPr>
        </p:nvGraphicFramePr>
        <p:xfrm>
          <a:off x="4724682" y="2029621"/>
          <a:ext cx="7071213" cy="2630647"/>
        </p:xfrm>
        <a:graphic>
          <a:graphicData uri="http://schemas.openxmlformats.org/drawingml/2006/table">
            <a:tbl>
              <a:tblPr firstRow="1" firstCol="1" bandRow="1">
                <a:tableStyleId>{5C22544A-7EE6-4342-B048-85BDC9FD1C3A}</a:tableStyleId>
              </a:tblPr>
              <a:tblGrid>
                <a:gridCol w="5101105">
                  <a:extLst>
                    <a:ext uri="{9D8B030D-6E8A-4147-A177-3AD203B41FA5}">
                      <a16:colId xmlns:a16="http://schemas.microsoft.com/office/drawing/2014/main" val="577251193"/>
                    </a:ext>
                  </a:extLst>
                </a:gridCol>
                <a:gridCol w="1020977">
                  <a:extLst>
                    <a:ext uri="{9D8B030D-6E8A-4147-A177-3AD203B41FA5}">
                      <a16:colId xmlns:a16="http://schemas.microsoft.com/office/drawing/2014/main" val="3845047294"/>
                    </a:ext>
                  </a:extLst>
                </a:gridCol>
                <a:gridCol w="949131">
                  <a:extLst>
                    <a:ext uri="{9D8B030D-6E8A-4147-A177-3AD203B41FA5}">
                      <a16:colId xmlns:a16="http://schemas.microsoft.com/office/drawing/2014/main" val="569635758"/>
                    </a:ext>
                  </a:extLst>
                </a:gridCol>
              </a:tblGrid>
              <a:tr h="278681">
                <a:tc gridSpan="3">
                  <a:txBody>
                    <a:bodyPr/>
                    <a:lstStyle/>
                    <a:p>
                      <a:pPr marL="0" marR="0" algn="ctr">
                        <a:lnSpc>
                          <a:spcPct val="107000"/>
                        </a:lnSpc>
                        <a:spcBef>
                          <a:spcPts val="0"/>
                        </a:spcBef>
                        <a:spcAft>
                          <a:spcPts val="0"/>
                        </a:spcAft>
                      </a:pPr>
                      <a:r>
                        <a:rPr lang="en-US" sz="1400" dirty="0">
                          <a:effectLst/>
                        </a:rPr>
                        <a:t>TPAS Architecture Capability Matrix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2232930"/>
                  </a:ext>
                </a:extLst>
              </a:tr>
              <a:tr h="33454">
                <a:tc>
                  <a:txBody>
                    <a:bodyPr/>
                    <a:lstStyle/>
                    <a:p>
                      <a:pPr marL="0" marR="0" algn="ctr">
                        <a:lnSpc>
                          <a:spcPct val="107000"/>
                        </a:lnSpc>
                        <a:spcBef>
                          <a:spcPts val="0"/>
                        </a:spcBef>
                        <a:spcAft>
                          <a:spcPts val="0"/>
                        </a:spcAft>
                      </a:pPr>
                      <a:r>
                        <a:rPr lang="en-US" sz="800" dirty="0">
                          <a:effectLst/>
                        </a:rPr>
                        <a:t>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gridSpan="2">
                  <a:txBody>
                    <a:bodyPr/>
                    <a:lstStyle/>
                    <a:p>
                      <a:pPr marL="0" marR="0" algn="ctr">
                        <a:lnSpc>
                          <a:spcPct val="107000"/>
                        </a:lnSpc>
                        <a:spcBef>
                          <a:spcPts val="0"/>
                        </a:spcBef>
                        <a:spcAft>
                          <a:spcPts val="0"/>
                        </a:spcAft>
                      </a:pPr>
                      <a:r>
                        <a:rPr lang="en-US" sz="800">
                          <a:effectLst/>
                        </a:rPr>
                        <a:t>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hMerge="1">
                  <a:txBody>
                    <a:bodyPr/>
                    <a:lstStyle/>
                    <a:p>
                      <a:endParaRPr lang="en-US"/>
                    </a:p>
                  </a:txBody>
                  <a:tcPr/>
                </a:tc>
                <a:extLst>
                  <a:ext uri="{0D108BD9-81ED-4DB2-BD59-A6C34878D82A}">
                    <a16:rowId xmlns:a16="http://schemas.microsoft.com/office/drawing/2014/main" val="4144781554"/>
                  </a:ext>
                </a:extLst>
              </a:tr>
              <a:tr h="222493">
                <a:tc>
                  <a:txBody>
                    <a:bodyPr/>
                    <a:lstStyle/>
                    <a:p>
                      <a:pPr marL="0" marR="0">
                        <a:lnSpc>
                          <a:spcPct val="107000"/>
                        </a:lnSpc>
                        <a:spcBef>
                          <a:spcPts val="0"/>
                        </a:spcBef>
                        <a:spcAft>
                          <a:spcPts val="0"/>
                        </a:spcAft>
                      </a:pPr>
                      <a:r>
                        <a:rPr lang="en-US" sz="8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Count in/out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Per Space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extLst>
                  <a:ext uri="{0D108BD9-81ED-4DB2-BD59-A6C34878D82A}">
                    <a16:rowId xmlns:a16="http://schemas.microsoft.com/office/drawing/2014/main" val="288539344"/>
                  </a:ext>
                </a:extLst>
              </a:tr>
              <a:tr h="69510">
                <a:tc>
                  <a:txBody>
                    <a:bodyPr/>
                    <a:lstStyle/>
                    <a:p>
                      <a:pPr marL="0" marR="0">
                        <a:lnSpc>
                          <a:spcPct val="107000"/>
                        </a:lnSpc>
                        <a:spcBef>
                          <a:spcPts val="0"/>
                        </a:spcBef>
                        <a:spcAft>
                          <a:spcPts val="0"/>
                        </a:spcAft>
                      </a:pPr>
                      <a:r>
                        <a:rPr lang="en-US" sz="800" dirty="0">
                          <a:effectLst/>
                        </a:rPr>
                        <a:t>Total count of vehicles in lot</a:t>
                      </a: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Yes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Yes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extLst>
                  <a:ext uri="{0D108BD9-81ED-4DB2-BD59-A6C34878D82A}">
                    <a16:rowId xmlns:a16="http://schemas.microsoft.com/office/drawing/2014/main" val="3485009200"/>
                  </a:ext>
                </a:extLst>
              </a:tr>
              <a:tr h="148100">
                <a:tc>
                  <a:txBody>
                    <a:bodyPr/>
                    <a:lstStyle/>
                    <a:p>
                      <a:pPr marL="0" marR="0">
                        <a:lnSpc>
                          <a:spcPct val="107000"/>
                        </a:lnSpc>
                        <a:spcBef>
                          <a:spcPts val="0"/>
                        </a:spcBef>
                        <a:spcAft>
                          <a:spcPts val="0"/>
                        </a:spcAft>
                      </a:pPr>
                      <a:r>
                        <a:rPr lang="en-US" sz="800" dirty="0">
                          <a:effectLst/>
                        </a:rPr>
                        <a:t>Duration of stay (e.g., overstay alerts that warrant occupant health/safety checks)</a:t>
                      </a: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  Yes*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Yes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extLst>
                  <a:ext uri="{0D108BD9-81ED-4DB2-BD59-A6C34878D82A}">
                    <a16:rowId xmlns:a16="http://schemas.microsoft.com/office/drawing/2014/main" val="3028247611"/>
                  </a:ext>
                </a:extLst>
              </a:tr>
              <a:tr h="41070">
                <a:tc>
                  <a:txBody>
                    <a:bodyPr/>
                    <a:lstStyle/>
                    <a:p>
                      <a:pPr marL="0" marR="0">
                        <a:lnSpc>
                          <a:spcPct val="107000"/>
                        </a:lnSpc>
                        <a:spcBef>
                          <a:spcPts val="0"/>
                        </a:spcBef>
                        <a:spcAft>
                          <a:spcPts val="0"/>
                        </a:spcAft>
                      </a:pPr>
                      <a:r>
                        <a:rPr lang="en-US" sz="800" dirty="0">
                          <a:effectLst/>
                        </a:rPr>
                        <a:t>Duration of stay per space</a:t>
                      </a: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No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Yes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extLst>
                  <a:ext uri="{0D108BD9-81ED-4DB2-BD59-A6C34878D82A}">
                    <a16:rowId xmlns:a16="http://schemas.microsoft.com/office/drawing/2014/main" val="4133970988"/>
                  </a:ext>
                </a:extLst>
              </a:tr>
              <a:tr h="0">
                <a:tc>
                  <a:txBody>
                    <a:bodyPr/>
                    <a:lstStyle/>
                    <a:p>
                      <a:pPr marL="0" marR="0">
                        <a:lnSpc>
                          <a:spcPct val="107000"/>
                        </a:lnSpc>
                        <a:spcBef>
                          <a:spcPts val="0"/>
                        </a:spcBef>
                        <a:spcAft>
                          <a:spcPts val="0"/>
                        </a:spcAft>
                      </a:pPr>
                      <a:r>
                        <a:rPr lang="en-US" sz="800" dirty="0">
                          <a:effectLst/>
                        </a:rPr>
                        <a:t>Handicapped space utilization</a:t>
                      </a: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No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Yes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extLst>
                  <a:ext uri="{0D108BD9-81ED-4DB2-BD59-A6C34878D82A}">
                    <a16:rowId xmlns:a16="http://schemas.microsoft.com/office/drawing/2014/main" val="36417911"/>
                  </a:ext>
                </a:extLst>
              </a:tr>
              <a:tr h="93022">
                <a:tc>
                  <a:txBody>
                    <a:bodyPr/>
                    <a:lstStyle/>
                    <a:p>
                      <a:pPr marL="0" marR="0">
                        <a:lnSpc>
                          <a:spcPct val="107000"/>
                        </a:lnSpc>
                        <a:spcBef>
                          <a:spcPts val="0"/>
                        </a:spcBef>
                        <a:spcAft>
                          <a:spcPts val="0"/>
                        </a:spcAft>
                      </a:pPr>
                      <a:r>
                        <a:rPr lang="en-US" sz="800" dirty="0">
                          <a:effectLst/>
                        </a:rPr>
                        <a:t>Parking behavior (e.g., identifying preferred spaces, space selection/use trends)</a:t>
                      </a: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No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Yes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extLst>
                  <a:ext uri="{0D108BD9-81ED-4DB2-BD59-A6C34878D82A}">
                    <a16:rowId xmlns:a16="http://schemas.microsoft.com/office/drawing/2014/main" val="2579866046"/>
                  </a:ext>
                </a:extLst>
              </a:tr>
              <a:tr h="0">
                <a:tc>
                  <a:txBody>
                    <a:bodyPr/>
                    <a:lstStyle/>
                    <a:p>
                      <a:pPr marL="0" marR="0">
                        <a:lnSpc>
                          <a:spcPct val="107000"/>
                        </a:lnSpc>
                        <a:spcBef>
                          <a:spcPts val="0"/>
                        </a:spcBef>
                        <a:spcAft>
                          <a:spcPts val="0"/>
                        </a:spcAft>
                      </a:pPr>
                      <a:r>
                        <a:rPr lang="en-US" sz="800" dirty="0">
                          <a:effectLst/>
                        </a:rPr>
                        <a:t>Space utilization by vehicle class (e.g., tractor-trailer, bus, RV)</a:t>
                      </a: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No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dirty="0">
                          <a:effectLst/>
                        </a:rPr>
                        <a:t>   Yes**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extLst>
                  <a:ext uri="{0D108BD9-81ED-4DB2-BD59-A6C34878D82A}">
                    <a16:rowId xmlns:a16="http://schemas.microsoft.com/office/drawing/2014/main" val="4130417714"/>
                  </a:ext>
                </a:extLst>
              </a:tr>
              <a:tr h="222493">
                <a:tc>
                  <a:txBody>
                    <a:bodyPr/>
                    <a:lstStyle/>
                    <a:p>
                      <a:pPr marL="0" marR="0">
                        <a:lnSpc>
                          <a:spcPct val="107000"/>
                        </a:lnSpc>
                        <a:spcBef>
                          <a:spcPts val="0"/>
                        </a:spcBef>
                        <a:spcAft>
                          <a:spcPts val="0"/>
                        </a:spcAft>
                      </a:pPr>
                      <a:r>
                        <a:rPr lang="en-US" sz="800" dirty="0">
                          <a:effectLst/>
                        </a:rPr>
                        <a:t>Detection of vehicles parking outside of designated spaces</a:t>
                      </a: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No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dirty="0">
                          <a:effectLst/>
                        </a:rPr>
                        <a:t>   Yes**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extLst>
                  <a:ext uri="{0D108BD9-81ED-4DB2-BD59-A6C34878D82A}">
                    <a16:rowId xmlns:a16="http://schemas.microsoft.com/office/drawing/2014/main" val="347292615"/>
                  </a:ext>
                </a:extLst>
              </a:tr>
            </a:tbl>
          </a:graphicData>
        </a:graphic>
      </p:graphicFrame>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1">
            <a:extLst>
              <a:ext uri="{FF2B5EF4-FFF2-40B4-BE49-F238E27FC236}">
                <a16:creationId xmlns:a16="http://schemas.microsoft.com/office/drawing/2014/main" id="{B778432B-33D3-ED81-CB46-935B69D2C16B}"/>
              </a:ext>
            </a:extLst>
          </p:cNvPr>
          <p:cNvSpPr>
            <a:spLocks noChangeArrowheads="1"/>
          </p:cNvSpPr>
          <p:nvPr/>
        </p:nvSpPr>
        <p:spPr bwMode="auto">
          <a:xfrm>
            <a:off x="4724682" y="4690385"/>
            <a:ext cx="166381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*Only supported if counting system is also capable of unique vehicle ID (e.g., license plate recognition at ingress/egress)</a:t>
            </a:r>
            <a:br>
              <a:rPr kumimoji="0" lang="en-US" altLang="en-US" sz="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**Generally requires use of systems that rely upon video analytics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577680AC-1E4B-8F78-9C6C-70A18821C58C}"/>
              </a:ext>
            </a:extLst>
          </p:cNvPr>
          <p:cNvPicPr>
            <a:picLocks noChangeAspect="1"/>
          </p:cNvPicPr>
          <p:nvPr/>
        </p:nvPicPr>
        <p:blipFill>
          <a:blip r:embed="rId4"/>
          <a:stretch>
            <a:fillRect/>
          </a:stretch>
        </p:blipFill>
        <p:spPr>
          <a:xfrm>
            <a:off x="396105" y="2029621"/>
            <a:ext cx="3987367" cy="2694167"/>
          </a:xfrm>
          <a:prstGeom prst="rect">
            <a:avLst/>
          </a:prstGeom>
        </p:spPr>
      </p:pic>
    </p:spTree>
    <p:extLst>
      <p:ext uri="{BB962C8B-B14F-4D97-AF65-F5344CB8AC3E}">
        <p14:creationId xmlns:p14="http://schemas.microsoft.com/office/powerpoint/2010/main" val="32265873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TPAS ARCHITECTURES AND FUTURE DIRECTION</a:t>
            </a:r>
          </a:p>
        </p:txBody>
      </p:sp>
      <p:graphicFrame>
        <p:nvGraphicFramePr>
          <p:cNvPr id="3" name="Content Placeholder 2">
            <a:extLst>
              <a:ext uri="{FF2B5EF4-FFF2-40B4-BE49-F238E27FC236}">
                <a16:creationId xmlns:a16="http://schemas.microsoft.com/office/drawing/2014/main" id="{5B7053D5-057D-273A-BEE8-0B5E16048B78}"/>
              </a:ext>
            </a:extLst>
          </p:cNvPr>
          <p:cNvGraphicFramePr>
            <a:graphicFrameLocks noGrp="1"/>
          </p:cNvGraphicFramePr>
          <p:nvPr>
            <p:ph sz="half" idx="2"/>
          </p:nvPr>
        </p:nvGraphicFramePr>
        <p:xfrm>
          <a:off x="4724682" y="2029621"/>
          <a:ext cx="7071213" cy="2630647"/>
        </p:xfrm>
        <a:graphic>
          <a:graphicData uri="http://schemas.openxmlformats.org/drawingml/2006/table">
            <a:tbl>
              <a:tblPr firstRow="1" firstCol="1" bandRow="1">
                <a:tableStyleId>{5C22544A-7EE6-4342-B048-85BDC9FD1C3A}</a:tableStyleId>
              </a:tblPr>
              <a:tblGrid>
                <a:gridCol w="5101105">
                  <a:extLst>
                    <a:ext uri="{9D8B030D-6E8A-4147-A177-3AD203B41FA5}">
                      <a16:colId xmlns:a16="http://schemas.microsoft.com/office/drawing/2014/main" val="577251193"/>
                    </a:ext>
                  </a:extLst>
                </a:gridCol>
                <a:gridCol w="1020977">
                  <a:extLst>
                    <a:ext uri="{9D8B030D-6E8A-4147-A177-3AD203B41FA5}">
                      <a16:colId xmlns:a16="http://schemas.microsoft.com/office/drawing/2014/main" val="3845047294"/>
                    </a:ext>
                  </a:extLst>
                </a:gridCol>
                <a:gridCol w="949131">
                  <a:extLst>
                    <a:ext uri="{9D8B030D-6E8A-4147-A177-3AD203B41FA5}">
                      <a16:colId xmlns:a16="http://schemas.microsoft.com/office/drawing/2014/main" val="569635758"/>
                    </a:ext>
                  </a:extLst>
                </a:gridCol>
              </a:tblGrid>
              <a:tr h="278681">
                <a:tc gridSpan="3">
                  <a:txBody>
                    <a:bodyPr/>
                    <a:lstStyle/>
                    <a:p>
                      <a:pPr marL="0" marR="0" algn="ctr">
                        <a:lnSpc>
                          <a:spcPct val="107000"/>
                        </a:lnSpc>
                        <a:spcBef>
                          <a:spcPts val="0"/>
                        </a:spcBef>
                        <a:spcAft>
                          <a:spcPts val="0"/>
                        </a:spcAft>
                      </a:pPr>
                      <a:r>
                        <a:rPr lang="en-US" sz="1400" dirty="0">
                          <a:effectLst/>
                        </a:rPr>
                        <a:t>TPAS Architecture Capability Matrix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2232930"/>
                  </a:ext>
                </a:extLst>
              </a:tr>
              <a:tr h="33454">
                <a:tc>
                  <a:txBody>
                    <a:bodyPr/>
                    <a:lstStyle/>
                    <a:p>
                      <a:pPr marL="0" marR="0" algn="ctr">
                        <a:lnSpc>
                          <a:spcPct val="107000"/>
                        </a:lnSpc>
                        <a:spcBef>
                          <a:spcPts val="0"/>
                        </a:spcBef>
                        <a:spcAft>
                          <a:spcPts val="0"/>
                        </a:spcAft>
                      </a:pPr>
                      <a:r>
                        <a:rPr lang="en-US" sz="800" dirty="0">
                          <a:effectLst/>
                        </a:rPr>
                        <a:t>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gridSpan="2">
                  <a:txBody>
                    <a:bodyPr/>
                    <a:lstStyle/>
                    <a:p>
                      <a:pPr marL="0" marR="0" algn="ctr">
                        <a:lnSpc>
                          <a:spcPct val="107000"/>
                        </a:lnSpc>
                        <a:spcBef>
                          <a:spcPts val="0"/>
                        </a:spcBef>
                        <a:spcAft>
                          <a:spcPts val="0"/>
                        </a:spcAft>
                      </a:pPr>
                      <a:r>
                        <a:rPr lang="en-US" sz="800">
                          <a:effectLst/>
                        </a:rPr>
                        <a:t>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hMerge="1">
                  <a:txBody>
                    <a:bodyPr/>
                    <a:lstStyle/>
                    <a:p>
                      <a:endParaRPr lang="en-US"/>
                    </a:p>
                  </a:txBody>
                  <a:tcPr/>
                </a:tc>
                <a:extLst>
                  <a:ext uri="{0D108BD9-81ED-4DB2-BD59-A6C34878D82A}">
                    <a16:rowId xmlns:a16="http://schemas.microsoft.com/office/drawing/2014/main" val="4144781554"/>
                  </a:ext>
                </a:extLst>
              </a:tr>
              <a:tr h="222493">
                <a:tc>
                  <a:txBody>
                    <a:bodyPr/>
                    <a:lstStyle/>
                    <a:p>
                      <a:pPr marL="0" marR="0">
                        <a:lnSpc>
                          <a:spcPct val="107000"/>
                        </a:lnSpc>
                        <a:spcBef>
                          <a:spcPts val="0"/>
                        </a:spcBef>
                        <a:spcAft>
                          <a:spcPts val="0"/>
                        </a:spcAft>
                      </a:pPr>
                      <a:r>
                        <a:rPr lang="en-US" sz="8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Count in/out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Per Space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extLst>
                  <a:ext uri="{0D108BD9-81ED-4DB2-BD59-A6C34878D82A}">
                    <a16:rowId xmlns:a16="http://schemas.microsoft.com/office/drawing/2014/main" val="288539344"/>
                  </a:ext>
                </a:extLst>
              </a:tr>
              <a:tr h="69510">
                <a:tc>
                  <a:txBody>
                    <a:bodyPr/>
                    <a:lstStyle/>
                    <a:p>
                      <a:pPr marL="0" marR="0">
                        <a:lnSpc>
                          <a:spcPct val="107000"/>
                        </a:lnSpc>
                        <a:spcBef>
                          <a:spcPts val="0"/>
                        </a:spcBef>
                        <a:spcAft>
                          <a:spcPts val="0"/>
                        </a:spcAft>
                      </a:pPr>
                      <a:r>
                        <a:rPr lang="en-US" sz="800" dirty="0">
                          <a:effectLst/>
                        </a:rPr>
                        <a:t>Total count of vehicles in lot</a:t>
                      </a: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Yes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Yes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extLst>
                  <a:ext uri="{0D108BD9-81ED-4DB2-BD59-A6C34878D82A}">
                    <a16:rowId xmlns:a16="http://schemas.microsoft.com/office/drawing/2014/main" val="3485009200"/>
                  </a:ext>
                </a:extLst>
              </a:tr>
              <a:tr h="148100">
                <a:tc>
                  <a:txBody>
                    <a:bodyPr/>
                    <a:lstStyle/>
                    <a:p>
                      <a:pPr marL="0" marR="0">
                        <a:lnSpc>
                          <a:spcPct val="107000"/>
                        </a:lnSpc>
                        <a:spcBef>
                          <a:spcPts val="0"/>
                        </a:spcBef>
                        <a:spcAft>
                          <a:spcPts val="0"/>
                        </a:spcAft>
                      </a:pPr>
                      <a:r>
                        <a:rPr lang="en-US" sz="800" dirty="0">
                          <a:effectLst/>
                        </a:rPr>
                        <a:t>Duration of stay (e.g., overstay alerts that warrant occupant health/safety checks)</a:t>
                      </a: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  Yes*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Yes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extLst>
                  <a:ext uri="{0D108BD9-81ED-4DB2-BD59-A6C34878D82A}">
                    <a16:rowId xmlns:a16="http://schemas.microsoft.com/office/drawing/2014/main" val="3028247611"/>
                  </a:ext>
                </a:extLst>
              </a:tr>
              <a:tr h="41070">
                <a:tc>
                  <a:txBody>
                    <a:bodyPr/>
                    <a:lstStyle/>
                    <a:p>
                      <a:pPr marL="0" marR="0">
                        <a:lnSpc>
                          <a:spcPct val="107000"/>
                        </a:lnSpc>
                        <a:spcBef>
                          <a:spcPts val="0"/>
                        </a:spcBef>
                        <a:spcAft>
                          <a:spcPts val="0"/>
                        </a:spcAft>
                      </a:pPr>
                      <a:r>
                        <a:rPr lang="en-US" sz="800" dirty="0">
                          <a:effectLst/>
                        </a:rPr>
                        <a:t>Duration of stay per space</a:t>
                      </a: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No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Yes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extLst>
                  <a:ext uri="{0D108BD9-81ED-4DB2-BD59-A6C34878D82A}">
                    <a16:rowId xmlns:a16="http://schemas.microsoft.com/office/drawing/2014/main" val="4133970988"/>
                  </a:ext>
                </a:extLst>
              </a:tr>
              <a:tr h="0">
                <a:tc>
                  <a:txBody>
                    <a:bodyPr/>
                    <a:lstStyle/>
                    <a:p>
                      <a:pPr marL="0" marR="0">
                        <a:lnSpc>
                          <a:spcPct val="107000"/>
                        </a:lnSpc>
                        <a:spcBef>
                          <a:spcPts val="0"/>
                        </a:spcBef>
                        <a:spcAft>
                          <a:spcPts val="0"/>
                        </a:spcAft>
                      </a:pPr>
                      <a:r>
                        <a:rPr lang="en-US" sz="800" dirty="0">
                          <a:effectLst/>
                        </a:rPr>
                        <a:t>Handicapped space utilization</a:t>
                      </a: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No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Yes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extLst>
                  <a:ext uri="{0D108BD9-81ED-4DB2-BD59-A6C34878D82A}">
                    <a16:rowId xmlns:a16="http://schemas.microsoft.com/office/drawing/2014/main" val="36417911"/>
                  </a:ext>
                </a:extLst>
              </a:tr>
              <a:tr h="93022">
                <a:tc>
                  <a:txBody>
                    <a:bodyPr/>
                    <a:lstStyle/>
                    <a:p>
                      <a:pPr marL="0" marR="0">
                        <a:lnSpc>
                          <a:spcPct val="107000"/>
                        </a:lnSpc>
                        <a:spcBef>
                          <a:spcPts val="0"/>
                        </a:spcBef>
                        <a:spcAft>
                          <a:spcPts val="0"/>
                        </a:spcAft>
                      </a:pPr>
                      <a:r>
                        <a:rPr lang="en-US" sz="800" dirty="0">
                          <a:effectLst/>
                        </a:rPr>
                        <a:t>Parking behavior (e.g., identifying preferred spaces, space selection/use trends)</a:t>
                      </a: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No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Yes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extLst>
                  <a:ext uri="{0D108BD9-81ED-4DB2-BD59-A6C34878D82A}">
                    <a16:rowId xmlns:a16="http://schemas.microsoft.com/office/drawing/2014/main" val="2579866046"/>
                  </a:ext>
                </a:extLst>
              </a:tr>
              <a:tr h="0">
                <a:tc>
                  <a:txBody>
                    <a:bodyPr/>
                    <a:lstStyle/>
                    <a:p>
                      <a:pPr marL="0" marR="0">
                        <a:lnSpc>
                          <a:spcPct val="107000"/>
                        </a:lnSpc>
                        <a:spcBef>
                          <a:spcPts val="0"/>
                        </a:spcBef>
                        <a:spcAft>
                          <a:spcPts val="0"/>
                        </a:spcAft>
                      </a:pPr>
                      <a:r>
                        <a:rPr lang="en-US" sz="800" dirty="0">
                          <a:effectLst/>
                        </a:rPr>
                        <a:t>Space utilization by vehicle class (e.g., tractor-trailer, bus, RV)</a:t>
                      </a: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No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dirty="0">
                          <a:effectLst/>
                        </a:rPr>
                        <a:t>   Yes**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extLst>
                  <a:ext uri="{0D108BD9-81ED-4DB2-BD59-A6C34878D82A}">
                    <a16:rowId xmlns:a16="http://schemas.microsoft.com/office/drawing/2014/main" val="4130417714"/>
                  </a:ext>
                </a:extLst>
              </a:tr>
              <a:tr h="222493">
                <a:tc>
                  <a:txBody>
                    <a:bodyPr/>
                    <a:lstStyle/>
                    <a:p>
                      <a:pPr marL="0" marR="0">
                        <a:lnSpc>
                          <a:spcPct val="107000"/>
                        </a:lnSpc>
                        <a:spcBef>
                          <a:spcPts val="0"/>
                        </a:spcBef>
                        <a:spcAft>
                          <a:spcPts val="0"/>
                        </a:spcAft>
                      </a:pPr>
                      <a:r>
                        <a:rPr lang="en-US" sz="800" dirty="0">
                          <a:effectLst/>
                        </a:rPr>
                        <a:t>Detection of vehicles parking outside of designated spaces</a:t>
                      </a: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a:effectLst/>
                        </a:rPr>
                        <a:t>No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tc>
                  <a:txBody>
                    <a:bodyPr/>
                    <a:lstStyle/>
                    <a:p>
                      <a:pPr marL="0" marR="0" algn="ctr">
                        <a:lnSpc>
                          <a:spcPct val="107000"/>
                        </a:lnSpc>
                        <a:spcBef>
                          <a:spcPts val="0"/>
                        </a:spcBef>
                        <a:spcAft>
                          <a:spcPts val="0"/>
                        </a:spcAft>
                      </a:pPr>
                      <a:r>
                        <a:rPr lang="en-US" sz="800" dirty="0">
                          <a:effectLst/>
                        </a:rPr>
                        <a:t>   Yes**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tc>
                <a:extLst>
                  <a:ext uri="{0D108BD9-81ED-4DB2-BD59-A6C34878D82A}">
                    <a16:rowId xmlns:a16="http://schemas.microsoft.com/office/drawing/2014/main" val="347292615"/>
                  </a:ext>
                </a:extLst>
              </a:tr>
            </a:tbl>
          </a:graphicData>
        </a:graphic>
      </p:graphicFrame>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1">
            <a:extLst>
              <a:ext uri="{FF2B5EF4-FFF2-40B4-BE49-F238E27FC236}">
                <a16:creationId xmlns:a16="http://schemas.microsoft.com/office/drawing/2014/main" id="{B778432B-33D3-ED81-CB46-935B69D2C16B}"/>
              </a:ext>
            </a:extLst>
          </p:cNvPr>
          <p:cNvSpPr>
            <a:spLocks noChangeArrowheads="1"/>
          </p:cNvSpPr>
          <p:nvPr/>
        </p:nvSpPr>
        <p:spPr bwMode="auto">
          <a:xfrm>
            <a:off x="4724682" y="4690385"/>
            <a:ext cx="166381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*Only supported if counting system is also capable of unique vehicle ID (e.g., license plate recognition at ingress/egress)</a:t>
            </a:r>
            <a:br>
              <a:rPr kumimoji="0" lang="en-US" altLang="en-US" sz="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**Generally requires use of systems that rely upon video analytics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577680AC-1E4B-8F78-9C6C-70A18821C58C}"/>
              </a:ext>
            </a:extLst>
          </p:cNvPr>
          <p:cNvPicPr>
            <a:picLocks noChangeAspect="1"/>
          </p:cNvPicPr>
          <p:nvPr/>
        </p:nvPicPr>
        <p:blipFill>
          <a:blip r:embed="rId4"/>
          <a:stretch>
            <a:fillRect/>
          </a:stretch>
        </p:blipFill>
        <p:spPr>
          <a:xfrm>
            <a:off x="396105" y="2029621"/>
            <a:ext cx="3987367" cy="2694167"/>
          </a:xfrm>
          <a:prstGeom prst="rect">
            <a:avLst/>
          </a:prstGeom>
        </p:spPr>
      </p:pic>
      <p:sp>
        <p:nvSpPr>
          <p:cNvPr id="11" name="Rectangle: Rounded Corners 10">
            <a:extLst>
              <a:ext uri="{FF2B5EF4-FFF2-40B4-BE49-F238E27FC236}">
                <a16:creationId xmlns:a16="http://schemas.microsoft.com/office/drawing/2014/main" id="{924448F5-0263-8C6C-DE91-6467D336882E}"/>
              </a:ext>
            </a:extLst>
          </p:cNvPr>
          <p:cNvSpPr/>
          <p:nvPr/>
        </p:nvSpPr>
        <p:spPr>
          <a:xfrm>
            <a:off x="11026433" y="2264229"/>
            <a:ext cx="566057" cy="2411641"/>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6599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BBB47BEC-2D75-63A9-C82C-7B74E4B00871}"/>
              </a:ext>
            </a:extLst>
          </p:cNvPr>
          <p:cNvSpPr>
            <a:spLocks noGrp="1"/>
          </p:cNvSpPr>
          <p:nvPr>
            <p:ph type="title"/>
          </p:nvPr>
        </p:nvSpPr>
        <p:spPr>
          <a:xfrm>
            <a:off x="838200" y="2766218"/>
            <a:ext cx="10515600" cy="1325563"/>
          </a:xfrm>
        </p:spPr>
        <p:txBody>
          <a:bodyPr>
            <a:normAutofit/>
          </a:bodyPr>
          <a:lstStyle/>
          <a:p>
            <a:pPr algn="ctr"/>
            <a:r>
              <a:rPr lang="en-US" sz="7200" b="1" dirty="0"/>
              <a:t>Thank You!</a:t>
            </a:r>
          </a:p>
        </p:txBody>
      </p:sp>
      <p:pic>
        <p:nvPicPr>
          <p:cNvPr id="11" name="Picture 10" descr="A picture of trucks parked in designated truck parking spaces at a FDOT rest area on Interstate 75.">
            <a:extLst>
              <a:ext uri="{FF2B5EF4-FFF2-40B4-BE49-F238E27FC236}">
                <a16:creationId xmlns:a16="http://schemas.microsoft.com/office/drawing/2014/main" id="{3A3FA8C8-F94C-D813-7554-F857347CD7B2}"/>
              </a:ext>
            </a:extLst>
          </p:cNvPr>
          <p:cNvPicPr>
            <a:picLocks noChangeAspect="1"/>
          </p:cNvPicPr>
          <p:nvPr/>
        </p:nvPicPr>
        <p:blipFill rotWithShape="1">
          <a:blip r:embed="rId3"/>
          <a:srcRect l="20224" r="3346"/>
          <a:stretch/>
        </p:blipFill>
        <p:spPr>
          <a:xfrm>
            <a:off x="8491686" y="2184198"/>
            <a:ext cx="3382739" cy="2489601"/>
          </a:xfrm>
          <a:prstGeom prst="rect">
            <a:avLst/>
          </a:prstGeom>
        </p:spPr>
      </p:pic>
      <p:pic>
        <p:nvPicPr>
          <p:cNvPr id="12" name="Content Placeholder 7" descr="A picture of trucks parked in designated truck parking spaces at a FDOT rest area on Interstate 10.">
            <a:extLst>
              <a:ext uri="{FF2B5EF4-FFF2-40B4-BE49-F238E27FC236}">
                <a16:creationId xmlns:a16="http://schemas.microsoft.com/office/drawing/2014/main" id="{FA435616-489D-D2AD-4C95-FEAC54354512}"/>
              </a:ext>
            </a:extLst>
          </p:cNvPr>
          <p:cNvPicPr>
            <a:picLocks noChangeAspect="1"/>
          </p:cNvPicPr>
          <p:nvPr/>
        </p:nvPicPr>
        <p:blipFill rotWithShape="1">
          <a:blip r:embed="rId4">
            <a:extLst>
              <a:ext uri="{28A0092B-C50C-407E-A947-70E740481C1C}">
                <a14:useLocalDpi xmlns:a14="http://schemas.microsoft.com/office/drawing/2010/main" val="0"/>
              </a:ext>
            </a:extLst>
          </a:blip>
          <a:srcRect r="-3" b="7965"/>
          <a:stretch/>
        </p:blipFill>
        <p:spPr>
          <a:xfrm>
            <a:off x="317576" y="2183236"/>
            <a:ext cx="3382739" cy="2490563"/>
          </a:xfrm>
          <a:prstGeom prst="rect">
            <a:avLst/>
          </a:prstGeom>
        </p:spPr>
      </p:pic>
      <p:pic>
        <p:nvPicPr>
          <p:cNvPr id="14" name="Picture 13">
            <a:extLst>
              <a:ext uri="{FF2B5EF4-FFF2-40B4-BE49-F238E27FC236}">
                <a16:creationId xmlns:a16="http://schemas.microsoft.com/office/drawing/2014/main" id="{6F957E73-A444-92CB-09F5-C86FEDBA79C4}"/>
              </a:ext>
            </a:extLst>
          </p:cNvPr>
          <p:cNvPicPr>
            <a:picLocks noChangeAspect="1"/>
          </p:cNvPicPr>
          <p:nvPr/>
        </p:nvPicPr>
        <p:blipFill>
          <a:blip r:embed="rId5"/>
          <a:stretch>
            <a:fillRect/>
          </a:stretch>
        </p:blipFill>
        <p:spPr>
          <a:xfrm>
            <a:off x="3184830" y="4241693"/>
            <a:ext cx="5822340" cy="2028252"/>
          </a:xfrm>
          <a:prstGeom prst="rect">
            <a:avLst/>
          </a:prstGeom>
        </p:spPr>
      </p:pic>
    </p:spTree>
    <p:extLst>
      <p:ext uri="{BB962C8B-B14F-4D97-AF65-F5344CB8AC3E}">
        <p14:creationId xmlns:p14="http://schemas.microsoft.com/office/powerpoint/2010/main" val="42742228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9F4A3-9C2B-B2FD-DB60-51524ABE0729}"/>
              </a:ext>
            </a:extLst>
          </p:cNvPr>
          <p:cNvSpPr>
            <a:spLocks noGrp="1"/>
          </p:cNvSpPr>
          <p:nvPr>
            <p:ph type="title"/>
          </p:nvPr>
        </p:nvSpPr>
        <p:spPr>
          <a:xfrm>
            <a:off x="268183" y="1402478"/>
            <a:ext cx="11292445" cy="776554"/>
          </a:xfrm>
        </p:spPr>
        <p:txBody>
          <a:bodyPr/>
          <a:lstStyle/>
          <a:p>
            <a:r>
              <a:rPr lang="en-US" dirty="0"/>
              <a:t>Questions?</a:t>
            </a:r>
          </a:p>
        </p:txBody>
      </p:sp>
      <p:sp>
        <p:nvSpPr>
          <p:cNvPr id="6" name="Content Placeholder 5">
            <a:extLst>
              <a:ext uri="{FF2B5EF4-FFF2-40B4-BE49-F238E27FC236}">
                <a16:creationId xmlns:a16="http://schemas.microsoft.com/office/drawing/2014/main" id="{70BB37ED-4EFC-C0BD-0C27-A9F5B123A716}"/>
              </a:ext>
            </a:extLst>
          </p:cNvPr>
          <p:cNvSpPr>
            <a:spLocks noGrp="1"/>
          </p:cNvSpPr>
          <p:nvPr>
            <p:ph sz="quarter" idx="4"/>
          </p:nvPr>
        </p:nvSpPr>
        <p:spPr>
          <a:xfrm>
            <a:off x="311881" y="2427195"/>
            <a:ext cx="9403620" cy="3783009"/>
          </a:xfrm>
        </p:spPr>
        <p:txBody>
          <a:bodyPr/>
          <a:lstStyle/>
          <a:p>
            <a:r>
              <a:rPr lang="en-US" dirty="0">
                <a:hlinkClick r:id="rId2"/>
              </a:rPr>
              <a:t>Marie.Tucker@dot.state.fl.us</a:t>
            </a:r>
            <a:endParaRPr lang="en-US" dirty="0"/>
          </a:p>
          <a:p>
            <a:r>
              <a:rPr lang="en-US" dirty="0">
                <a:hlinkClick r:id="rId3"/>
              </a:rPr>
              <a:t>Ronald.Meyer@dot.state.fl.us</a:t>
            </a:r>
            <a:endParaRPr lang="en-US" dirty="0"/>
          </a:p>
          <a:p>
            <a:r>
              <a:rPr lang="en-US" dirty="0">
                <a:hlinkClick r:id="rId4"/>
              </a:rPr>
              <a:t>Holly.Cohen@dot.state.fl.us</a:t>
            </a:r>
            <a:endParaRPr lang="en-US" dirty="0"/>
          </a:p>
          <a:p>
            <a:endParaRPr lang="en-US" dirty="0"/>
          </a:p>
          <a:p>
            <a:pPr marL="0" indent="0">
              <a:buNone/>
            </a:pPr>
            <a:endParaRPr lang="en-US" dirty="0"/>
          </a:p>
        </p:txBody>
      </p:sp>
      <p:sp>
        <p:nvSpPr>
          <p:cNvPr id="5" name="Rectangle 4">
            <a:extLst>
              <a:ext uri="{FF2B5EF4-FFF2-40B4-BE49-F238E27FC236}">
                <a16:creationId xmlns:a16="http://schemas.microsoft.com/office/drawing/2014/main" id="{D6C3ACD3-619D-4191-06D4-DF8EA01D42A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27C2F178-F85F-8AE4-9903-B6B4BFF1ED67}"/>
              </a:ext>
            </a:extLst>
          </p:cNvPr>
          <p:cNvSpPr txBox="1">
            <a:spLocks/>
          </p:cNvSpPr>
          <p:nvPr/>
        </p:nvSpPr>
        <p:spPr>
          <a:xfrm>
            <a:off x="268184" y="39591"/>
            <a:ext cx="10515600" cy="91630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US</a:t>
            </a:r>
          </a:p>
        </p:txBody>
      </p:sp>
      <p:pic>
        <p:nvPicPr>
          <p:cNvPr id="12" name="Picture 11">
            <a:extLst>
              <a:ext uri="{FF2B5EF4-FFF2-40B4-BE49-F238E27FC236}">
                <a16:creationId xmlns:a16="http://schemas.microsoft.com/office/drawing/2014/main" id="{C81FAF3B-601F-5869-F62A-CA5EDD4FE4B0}"/>
              </a:ext>
            </a:extLst>
          </p:cNvPr>
          <p:cNvPicPr>
            <a:picLocks noChangeAspect="1"/>
          </p:cNvPicPr>
          <p:nvPr/>
        </p:nvPicPr>
        <p:blipFill>
          <a:blip r:embed="rId5"/>
          <a:stretch>
            <a:fillRect/>
          </a:stretch>
        </p:blipFill>
        <p:spPr>
          <a:xfrm>
            <a:off x="9918187" y="5819258"/>
            <a:ext cx="1961933" cy="413238"/>
          </a:xfrm>
          <a:prstGeom prst="rect">
            <a:avLst/>
          </a:prstGeom>
        </p:spPr>
      </p:pic>
      <p:sp>
        <p:nvSpPr>
          <p:cNvPr id="18" name="Rectangle 17">
            <a:extLst>
              <a:ext uri="{FF2B5EF4-FFF2-40B4-BE49-F238E27FC236}">
                <a16:creationId xmlns:a16="http://schemas.microsoft.com/office/drawing/2014/main" id="{A656135F-D116-8D15-4D1C-ACDF0FD4FA81}"/>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Speaker phone with solid fill">
            <a:extLst>
              <a:ext uri="{FF2B5EF4-FFF2-40B4-BE49-F238E27FC236}">
                <a16:creationId xmlns:a16="http://schemas.microsoft.com/office/drawing/2014/main" id="{69585C6A-1E31-B991-B892-5986B92143C6}"/>
              </a:ext>
            </a:extLst>
          </p:cNvPr>
          <p:cNvPicPr>
            <a:picLocks noGrp="1" noChangeAspect="1"/>
          </p:cNvPicPr>
          <p:nvPr>
            <p:ph sz="half" idx="2"/>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62965" y="95548"/>
            <a:ext cx="914400" cy="914400"/>
          </a:xfrm>
        </p:spPr>
      </p:pic>
      <p:sp>
        <p:nvSpPr>
          <p:cNvPr id="7" name="Rectangle 6">
            <a:extLst>
              <a:ext uri="{FF2B5EF4-FFF2-40B4-BE49-F238E27FC236}">
                <a16:creationId xmlns:a16="http://schemas.microsoft.com/office/drawing/2014/main" id="{2730DA23-665D-7AF5-7DF1-E36F8EB3C630}"/>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8239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F13C53-7173-4216-280C-557395C8E61E}"/>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E1A5E676-332B-7733-5210-010286DE3701}"/>
              </a:ext>
            </a:extLst>
          </p:cNvPr>
          <p:cNvSpPr>
            <a:spLocks noGrp="1"/>
          </p:cNvSpPr>
          <p:nvPr>
            <p:ph type="subTitle" idx="1"/>
          </p:nvPr>
        </p:nvSpPr>
        <p:spPr/>
        <p:txBody>
          <a:bodyPr/>
          <a:lstStyle/>
          <a:p>
            <a:endParaRPr lang="en-US"/>
          </a:p>
        </p:txBody>
      </p:sp>
      <p:pic>
        <p:nvPicPr>
          <p:cNvPr id="5" name="Content Placeholder 4" descr="A circular diagram with different colored circles&#10;&#10;Description automatically generated">
            <a:extLst>
              <a:ext uri="{FF2B5EF4-FFF2-40B4-BE49-F238E27FC236}">
                <a16:creationId xmlns:a16="http://schemas.microsoft.com/office/drawing/2014/main" id="{5A5139B2-1AFE-AA96-2310-31FFD42536F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7938"/>
            <a:ext cx="12234863" cy="6883401"/>
          </a:xfrm>
        </p:spPr>
      </p:pic>
    </p:spTree>
    <p:extLst>
      <p:ext uri="{BB962C8B-B14F-4D97-AF65-F5344CB8AC3E}">
        <p14:creationId xmlns:p14="http://schemas.microsoft.com/office/powerpoint/2010/main" val="2103833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latin typeface="+mn-lt"/>
                <a:ea typeface="Roboto Black" panose="02000000000000000000" pitchFamily="2" charset="0"/>
              </a:rPr>
              <a:t>THE TRUCK PARKING CHALLENGE</a:t>
            </a:r>
            <a:endParaRPr lang="en-US" dirty="0">
              <a:solidFill>
                <a:schemeClr val="bg1"/>
              </a:solidFill>
              <a:effectLst>
                <a:outerShdw blurRad="38100" dist="38100" dir="2700000" algn="tl">
                  <a:srgbClr val="000000">
                    <a:alpha val="43137"/>
                  </a:srgbClr>
                </a:outerShdw>
              </a:effectLst>
              <a:latin typeface="+mn-lt"/>
            </a:endParaRP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Content Placeholder 14">
            <a:extLst>
              <a:ext uri="{FF2B5EF4-FFF2-40B4-BE49-F238E27FC236}">
                <a16:creationId xmlns:a16="http://schemas.microsoft.com/office/drawing/2014/main" id="{932214FE-DCBD-C4F6-5893-3203EAD3CC15}"/>
              </a:ext>
            </a:extLst>
          </p:cNvPr>
          <p:cNvPicPr>
            <a:picLocks noGrp="1" noChangeAspect="1"/>
          </p:cNvPicPr>
          <p:nvPr>
            <p:ph sz="half" idx="1"/>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53163" t="12897" r="9800" b="58214"/>
          <a:stretch/>
        </p:blipFill>
        <p:spPr>
          <a:xfrm>
            <a:off x="1459569" y="1648156"/>
            <a:ext cx="2737391" cy="2140499"/>
          </a:xfrm>
          <a:prstGeom prst="rect">
            <a:avLst/>
          </a:prstGeom>
        </p:spPr>
      </p:pic>
      <p:sp>
        <p:nvSpPr>
          <p:cNvPr id="13" name="TextBox 12">
            <a:extLst>
              <a:ext uri="{FF2B5EF4-FFF2-40B4-BE49-F238E27FC236}">
                <a16:creationId xmlns:a16="http://schemas.microsoft.com/office/drawing/2014/main" id="{DC9E885C-4E2E-BE20-B7B2-14D3240B7847}"/>
              </a:ext>
            </a:extLst>
          </p:cNvPr>
          <p:cNvSpPr txBox="1"/>
          <p:nvPr/>
        </p:nvSpPr>
        <p:spPr>
          <a:xfrm>
            <a:off x="4283463" y="1549947"/>
            <a:ext cx="6507125" cy="2308324"/>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98% </a:t>
            </a:r>
            <a:r>
              <a:rPr lang="en-US" sz="2400" dirty="0">
                <a:latin typeface="Calibri Light" panose="020F0302020204030204" pitchFamily="34" charset="0"/>
                <a:cs typeface="Calibri Light" panose="020F0302020204030204" pitchFamily="34" charset="0"/>
              </a:rPr>
              <a:t>of truck drivers report problems finding safe parking, costing drivers more than </a:t>
            </a:r>
            <a:r>
              <a:rPr lang="en-US" sz="2400" b="1" dirty="0">
                <a:latin typeface="Calibri" panose="020F0502020204030204" pitchFamily="34" charset="0"/>
                <a:cs typeface="Calibri" panose="020F0502020204030204" pitchFamily="34" charset="0"/>
              </a:rPr>
              <a:t>56 minutes</a:t>
            </a:r>
            <a:r>
              <a:rPr lang="en-US" sz="2400" dirty="0">
                <a:latin typeface="Calibri Light" panose="020F0302020204030204" pitchFamily="34" charset="0"/>
                <a:cs typeface="Calibri Light" panose="020F0302020204030204" pitchFamily="34" charset="0"/>
              </a:rPr>
              <a:t> of drive time. That wasted time is estimated to cost drivers </a:t>
            </a:r>
            <a:r>
              <a:rPr lang="en-US" sz="2400" b="1" dirty="0">
                <a:latin typeface="Calibri" panose="020F0502020204030204" pitchFamily="34" charset="0"/>
                <a:cs typeface="Calibri" panose="020F0502020204030204" pitchFamily="34" charset="0"/>
              </a:rPr>
              <a:t>$5,500 </a:t>
            </a:r>
            <a:r>
              <a:rPr lang="en-US" sz="2400" dirty="0">
                <a:latin typeface="Calibri Light" panose="020F0302020204030204" pitchFamily="34" charset="0"/>
                <a:cs typeface="Calibri Light" panose="020F0302020204030204" pitchFamily="34" charset="0"/>
              </a:rPr>
              <a:t>per year – roughly a </a:t>
            </a:r>
            <a:r>
              <a:rPr lang="en-US" sz="2400" b="1" dirty="0">
                <a:latin typeface="Calibri" panose="020F0502020204030204" pitchFamily="34" charset="0"/>
                <a:cs typeface="Calibri" panose="020F0502020204030204" pitchFamily="34" charset="0"/>
              </a:rPr>
              <a:t>12%</a:t>
            </a:r>
            <a:r>
              <a:rPr lang="en-US" sz="2400" dirty="0">
                <a:latin typeface="Calibri Light" panose="020F0302020204030204" pitchFamily="34" charset="0"/>
                <a:cs typeface="Calibri Light" panose="020F0302020204030204" pitchFamily="34" charset="0"/>
              </a:rPr>
              <a:t> pay cut. (American Transportation Association and Owner Operator Independent Drivers Association)</a:t>
            </a:r>
          </a:p>
        </p:txBody>
      </p:sp>
      <p:sp>
        <p:nvSpPr>
          <p:cNvPr id="14" name="TextBox 13">
            <a:extLst>
              <a:ext uri="{FF2B5EF4-FFF2-40B4-BE49-F238E27FC236}">
                <a16:creationId xmlns:a16="http://schemas.microsoft.com/office/drawing/2014/main" id="{1B24969C-E8C8-C427-1371-3731E79A62F8}"/>
              </a:ext>
            </a:extLst>
          </p:cNvPr>
          <p:cNvSpPr txBox="1"/>
          <p:nvPr/>
        </p:nvSpPr>
        <p:spPr>
          <a:xfrm>
            <a:off x="154661" y="4075088"/>
            <a:ext cx="4128802" cy="1938992"/>
          </a:xfrm>
          <a:prstGeom prst="rect">
            <a:avLst/>
          </a:prstGeom>
          <a:noFill/>
        </p:spPr>
        <p:txBody>
          <a:bodyPr wrap="square" rtlCol="0">
            <a:spAutoFit/>
          </a:bodyPr>
          <a:lstStyle/>
          <a:p>
            <a:pPr algn="r"/>
            <a:r>
              <a:rPr lang="en-US" sz="2400" b="1" dirty="0">
                <a:latin typeface="Calibri" panose="020F0502020204030204" pitchFamily="34" charset="0"/>
                <a:cs typeface="Calibri" panose="020F0502020204030204" pitchFamily="34" charset="0"/>
              </a:rPr>
              <a:t>58% </a:t>
            </a:r>
            <a:r>
              <a:rPr lang="en-US" sz="2400" dirty="0">
                <a:latin typeface="Calibri Light" panose="020F0302020204030204" pitchFamily="34" charset="0"/>
                <a:cs typeface="Calibri Light" panose="020F0302020204030204" pitchFamily="34" charset="0"/>
              </a:rPr>
              <a:t>of drivers say they have parked in unauthorized places at least </a:t>
            </a:r>
            <a:r>
              <a:rPr lang="en-US" sz="2400" b="1" dirty="0">
                <a:latin typeface="Calibri" panose="020F0502020204030204" pitchFamily="34" charset="0"/>
                <a:cs typeface="Calibri" panose="020F0502020204030204" pitchFamily="34" charset="0"/>
              </a:rPr>
              <a:t>three</a:t>
            </a:r>
            <a:r>
              <a:rPr lang="en-US" sz="2400" dirty="0">
                <a:latin typeface="Calibri Light" panose="020F0302020204030204" pitchFamily="34" charset="0"/>
                <a:cs typeface="Calibri Light" panose="020F0302020204030204" pitchFamily="34" charset="0"/>
              </a:rPr>
              <a:t> times a week. (American Transportation Research Institute)</a:t>
            </a:r>
          </a:p>
        </p:txBody>
      </p:sp>
      <p:pic>
        <p:nvPicPr>
          <p:cNvPr id="15" name="Content Placeholder 16">
            <a:extLst>
              <a:ext uri="{FF2B5EF4-FFF2-40B4-BE49-F238E27FC236}">
                <a16:creationId xmlns:a16="http://schemas.microsoft.com/office/drawing/2014/main" id="{A2B8BE71-E163-C5A3-2158-1BD6C1B81506}"/>
              </a:ext>
            </a:extLst>
          </p:cNvPr>
          <p:cNvPicPr>
            <a:picLocks noChangeAspect="1"/>
          </p:cNvPicPr>
          <p:nvPr/>
        </p:nvPicPr>
        <p:blipFill rotWithShape="1">
          <a:blip r:embed="rId6"/>
          <a:srcRect l="1924" t="17820" r="6086" b="16804"/>
          <a:stretch/>
        </p:blipFill>
        <p:spPr>
          <a:xfrm>
            <a:off x="4383846" y="4075088"/>
            <a:ext cx="7049386" cy="1938992"/>
          </a:xfrm>
          <a:prstGeom prst="rect">
            <a:avLst/>
          </a:prstGeom>
        </p:spPr>
      </p:pic>
    </p:spTree>
    <p:extLst>
      <p:ext uri="{BB962C8B-B14F-4D97-AF65-F5344CB8AC3E}">
        <p14:creationId xmlns:p14="http://schemas.microsoft.com/office/powerpoint/2010/main" val="40972473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latin typeface="+mn-lt"/>
                <a:ea typeface="Roboto Black" panose="02000000000000000000" pitchFamily="2" charset="0"/>
              </a:rPr>
              <a:t>SOLVING ALIGNS WITH FDOT’S PRIORITIES</a:t>
            </a:r>
            <a:endParaRPr lang="en-US" dirty="0">
              <a:solidFill>
                <a:schemeClr val="bg1"/>
              </a:solidFill>
              <a:effectLst>
                <a:outerShdw blurRad="38100" dist="38100" dir="2700000" algn="tl">
                  <a:srgbClr val="000000">
                    <a:alpha val="43137"/>
                  </a:srgbClr>
                </a:outerShdw>
              </a:effectLst>
              <a:latin typeface="+mn-lt"/>
            </a:endParaRP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D20FB3E2-417D-DD56-7E43-3D15FDEBACCD}"/>
              </a:ext>
            </a:extLst>
          </p:cNvPr>
          <p:cNvPicPr>
            <a:picLocks noChangeAspect="1"/>
          </p:cNvPicPr>
          <p:nvPr/>
        </p:nvPicPr>
        <p:blipFill>
          <a:blip r:embed="rId4"/>
          <a:stretch>
            <a:fillRect/>
          </a:stretch>
        </p:blipFill>
        <p:spPr>
          <a:xfrm>
            <a:off x="1082721" y="1325563"/>
            <a:ext cx="9982686" cy="4718778"/>
          </a:xfrm>
          <a:prstGeom prst="rect">
            <a:avLst/>
          </a:prstGeom>
        </p:spPr>
      </p:pic>
    </p:spTree>
    <p:extLst>
      <p:ext uri="{BB962C8B-B14F-4D97-AF65-F5344CB8AC3E}">
        <p14:creationId xmlns:p14="http://schemas.microsoft.com/office/powerpoint/2010/main" val="10395842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latin typeface="+mn-lt"/>
                <a:ea typeface="Roboto Black" panose="02000000000000000000" pitchFamily="2" charset="0"/>
              </a:rPr>
              <a:t>HOW FDOT IS MEETING THE CHALLENGE</a:t>
            </a:r>
            <a:endParaRPr lang="en-US" dirty="0">
              <a:solidFill>
                <a:schemeClr val="bg1"/>
              </a:solidFill>
              <a:effectLst>
                <a:outerShdw blurRad="38100" dist="38100" dir="2700000" algn="tl">
                  <a:srgbClr val="000000">
                    <a:alpha val="43137"/>
                  </a:srgbClr>
                </a:outerShdw>
              </a:effectLst>
              <a:latin typeface="+mn-lt"/>
            </a:endParaRP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9688BD37-0067-91F7-7516-CBDD65599042}"/>
              </a:ext>
            </a:extLst>
          </p:cNvPr>
          <p:cNvSpPr txBox="1"/>
          <p:nvPr/>
        </p:nvSpPr>
        <p:spPr>
          <a:xfrm>
            <a:off x="368968" y="1534454"/>
            <a:ext cx="6507125" cy="1569660"/>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FDOT TRUCK PARKING TOOLBOX </a:t>
            </a:r>
            <a:r>
              <a:rPr lang="en-US" sz="2400" dirty="0">
                <a:latin typeface="Calibri Light" panose="020F0302020204030204" pitchFamily="34" charset="0"/>
                <a:cs typeface="Calibri Light" panose="020F0302020204030204" pitchFamily="34" charset="0"/>
              </a:rPr>
              <a:t>includes the following implementation approach to strategically meet the critical demand for additional truck parking spaces</a:t>
            </a:r>
          </a:p>
        </p:txBody>
      </p:sp>
      <p:pic>
        <p:nvPicPr>
          <p:cNvPr id="4" name="Picture 3">
            <a:extLst>
              <a:ext uri="{FF2B5EF4-FFF2-40B4-BE49-F238E27FC236}">
                <a16:creationId xmlns:a16="http://schemas.microsoft.com/office/drawing/2014/main" id="{540DFC45-0A2D-56A1-17DB-E21AC0AFD5BE}"/>
              </a:ext>
            </a:extLst>
          </p:cNvPr>
          <p:cNvPicPr>
            <a:picLocks noChangeAspect="1"/>
          </p:cNvPicPr>
          <p:nvPr/>
        </p:nvPicPr>
        <p:blipFill>
          <a:blip r:embed="rId4"/>
          <a:stretch>
            <a:fillRect/>
          </a:stretch>
        </p:blipFill>
        <p:spPr>
          <a:xfrm>
            <a:off x="2321558" y="2685587"/>
            <a:ext cx="8628812" cy="3347499"/>
          </a:xfrm>
          <a:prstGeom prst="rect">
            <a:avLst/>
          </a:prstGeom>
        </p:spPr>
      </p:pic>
    </p:spTree>
    <p:extLst>
      <p:ext uri="{BB962C8B-B14F-4D97-AF65-F5344CB8AC3E}">
        <p14:creationId xmlns:p14="http://schemas.microsoft.com/office/powerpoint/2010/main" val="16578963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latin typeface="+mn-lt"/>
                <a:ea typeface="Roboto Black" panose="02000000000000000000" pitchFamily="2" charset="0"/>
              </a:rPr>
              <a:t>SPOTLIGHT TRUCK PARKING CAPACITY</a:t>
            </a:r>
            <a:endParaRPr lang="en-US" dirty="0">
              <a:solidFill>
                <a:schemeClr val="bg1"/>
              </a:solidFill>
              <a:effectLst>
                <a:outerShdw blurRad="38100" dist="38100" dir="2700000" algn="tl">
                  <a:srgbClr val="000000">
                    <a:alpha val="43137"/>
                  </a:srgbClr>
                </a:outerShdw>
              </a:effectLst>
              <a:latin typeface="+mn-lt"/>
            </a:endParaRP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4"/>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map of florida with red and yellow circles&#10;&#10;Description automatically generated">
            <a:extLst>
              <a:ext uri="{FF2B5EF4-FFF2-40B4-BE49-F238E27FC236}">
                <a16:creationId xmlns:a16="http://schemas.microsoft.com/office/drawing/2014/main" id="{1D3B3CF6-0C1C-3B46-891D-29293E45AA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840" y="1319683"/>
            <a:ext cx="9800536" cy="5124773"/>
          </a:xfrm>
          <a:prstGeom prst="rect">
            <a:avLst/>
          </a:prstGeom>
        </p:spPr>
      </p:pic>
      <p:sp>
        <p:nvSpPr>
          <p:cNvPr id="6" name="Parallelogram 5">
            <a:extLst>
              <a:ext uri="{FF2B5EF4-FFF2-40B4-BE49-F238E27FC236}">
                <a16:creationId xmlns:a16="http://schemas.microsoft.com/office/drawing/2014/main" id="{BF578FF0-5DC2-83D0-550E-A99830B96561}"/>
              </a:ext>
            </a:extLst>
          </p:cNvPr>
          <p:cNvSpPr/>
          <p:nvPr/>
        </p:nvSpPr>
        <p:spPr>
          <a:xfrm>
            <a:off x="2299493" y="5677021"/>
            <a:ext cx="3859611" cy="935286"/>
          </a:xfrm>
          <a:prstGeom prst="parallelogram">
            <a:avLst/>
          </a:prstGeom>
          <a:solidFill>
            <a:srgbClr val="06196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bg1"/>
                </a:solidFill>
              </a:rPr>
              <a:t>Key Factor: </a:t>
            </a:r>
            <a:r>
              <a:rPr lang="en-US" dirty="0">
                <a:solidFill>
                  <a:schemeClr val="bg1"/>
                </a:solidFill>
              </a:rPr>
              <a:t># of spaces may change as many projects are still in design</a:t>
            </a:r>
          </a:p>
        </p:txBody>
      </p:sp>
    </p:spTree>
    <p:extLst>
      <p:ext uri="{BB962C8B-B14F-4D97-AF65-F5344CB8AC3E}">
        <p14:creationId xmlns:p14="http://schemas.microsoft.com/office/powerpoint/2010/main" val="2705997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pic>
        <p:nvPicPr>
          <p:cNvPr id="18" name="Picture 17" descr="A map of a highway&#10;&#10;Description automatically generated">
            <a:extLst>
              <a:ext uri="{FF2B5EF4-FFF2-40B4-BE49-F238E27FC236}">
                <a16:creationId xmlns:a16="http://schemas.microsoft.com/office/drawing/2014/main" id="{46DB8BA2-622E-BED9-DFED-93A773193212}"/>
              </a:ext>
            </a:extLst>
          </p:cNvPr>
          <p:cNvPicPr>
            <a:picLocks noChangeAspect="1"/>
          </p:cNvPicPr>
          <p:nvPr/>
        </p:nvPicPr>
        <p:blipFill rotWithShape="1">
          <a:blip r:embed="rId3">
            <a:extLst>
              <a:ext uri="{28A0092B-C50C-407E-A947-70E740481C1C}">
                <a14:useLocalDpi xmlns:a14="http://schemas.microsoft.com/office/drawing/2010/main" val="0"/>
              </a:ext>
            </a:extLst>
          </a:blip>
          <a:srcRect l="12734" t="14939" r="32565" b="14166"/>
          <a:stretch/>
        </p:blipFill>
        <p:spPr>
          <a:xfrm rot="5400000">
            <a:off x="2551881" y="1722464"/>
            <a:ext cx="3014525" cy="5056077"/>
          </a:xfrm>
          <a:prstGeom prst="rect">
            <a:avLst/>
          </a:prstGeom>
        </p:spPr>
      </p:pic>
      <p:pic>
        <p:nvPicPr>
          <p:cNvPr id="12" name="Picture 11" descr="A screenshot of a document&#10;&#10;Description automatically generated">
            <a:extLst>
              <a:ext uri="{FF2B5EF4-FFF2-40B4-BE49-F238E27FC236}">
                <a16:creationId xmlns:a16="http://schemas.microsoft.com/office/drawing/2014/main" id="{F589DCC5-AC46-176A-A2A1-2C4B8ABA27FD}"/>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0314" t="32088" r="52492" b="37333"/>
          <a:stretch/>
        </p:blipFill>
        <p:spPr>
          <a:xfrm>
            <a:off x="6739466" y="1534954"/>
            <a:ext cx="2876937" cy="3060999"/>
          </a:xfrm>
          <a:prstGeom prst="rect">
            <a:avLst/>
          </a:prstGeom>
        </p:spPr>
      </p:pic>
      <p:pic>
        <p:nvPicPr>
          <p:cNvPr id="10" name="Picture 9">
            <a:extLst>
              <a:ext uri="{FF2B5EF4-FFF2-40B4-BE49-F238E27FC236}">
                <a16:creationId xmlns:a16="http://schemas.microsoft.com/office/drawing/2014/main" id="{F82529D6-D615-4D81-8944-BF3BF62A40E5}"/>
              </a:ext>
            </a:extLst>
          </p:cNvPr>
          <p:cNvPicPr>
            <a:picLocks noChangeAspect="1"/>
          </p:cNvPicPr>
          <p:nvPr/>
        </p:nvPicPr>
        <p:blipFill rotWithShape="1">
          <a:blip r:embed="rId5"/>
          <a:srcRect t="13927" b="51685"/>
          <a:stretch/>
        </p:blipFill>
        <p:spPr>
          <a:xfrm>
            <a:off x="1523872" y="1420432"/>
            <a:ext cx="5069968" cy="1627608"/>
          </a:xfrm>
          <a:prstGeom prst="rect">
            <a:avLst/>
          </a:prstGeom>
        </p:spPr>
      </p:pic>
      <p:sp>
        <p:nvSpPr>
          <p:cNvPr id="16" name="Rectangle 15">
            <a:extLst>
              <a:ext uri="{FF2B5EF4-FFF2-40B4-BE49-F238E27FC236}">
                <a16:creationId xmlns:a16="http://schemas.microsoft.com/office/drawing/2014/main" id="{DA66C210-8797-F102-5A51-623B1F8E4D75}"/>
              </a:ext>
            </a:extLst>
          </p:cNvPr>
          <p:cNvSpPr/>
          <p:nvPr/>
        </p:nvSpPr>
        <p:spPr>
          <a:xfrm>
            <a:off x="6573520" y="4064000"/>
            <a:ext cx="1696720" cy="531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8D846EA-AA43-4889-542E-A6C17A46208A}"/>
              </a:ext>
            </a:extLst>
          </p:cNvPr>
          <p:cNvSpPr/>
          <p:nvPr/>
        </p:nvSpPr>
        <p:spPr>
          <a:xfrm>
            <a:off x="5943600" y="3986717"/>
            <a:ext cx="629920" cy="6665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latin typeface="+mn-lt"/>
              </a:rPr>
              <a:t>SPOTLIGHT PROJECT</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6"/>
          <a:stretch>
            <a:fillRect/>
          </a:stretch>
        </p:blipFill>
        <p:spPr>
          <a:xfrm>
            <a:off x="10084441" y="6062565"/>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BFE303B0-9EB3-88F0-18F6-74329A4ED966}"/>
              </a:ext>
            </a:extLst>
          </p:cNvPr>
          <p:cNvPicPr>
            <a:picLocks noChangeAspect="1"/>
          </p:cNvPicPr>
          <p:nvPr/>
        </p:nvPicPr>
        <p:blipFill rotWithShape="1">
          <a:blip r:embed="rId7"/>
          <a:srcRect r="75359"/>
          <a:stretch/>
        </p:blipFill>
        <p:spPr>
          <a:xfrm>
            <a:off x="145626" y="4848966"/>
            <a:ext cx="1232620" cy="1940583"/>
          </a:xfrm>
          <a:prstGeom prst="rect">
            <a:avLst/>
          </a:prstGeom>
        </p:spPr>
      </p:pic>
      <p:pic>
        <p:nvPicPr>
          <p:cNvPr id="13" name="Picture 12" descr="A screenshot of a document&#10;&#10;Description automatically generated">
            <a:extLst>
              <a:ext uri="{FF2B5EF4-FFF2-40B4-BE49-F238E27FC236}">
                <a16:creationId xmlns:a16="http://schemas.microsoft.com/office/drawing/2014/main" id="{497EE8A3-50CB-D390-212E-B1EF5376EBC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6436" t="31580" r="9211" b="36907"/>
          <a:stretch/>
        </p:blipFill>
        <p:spPr>
          <a:xfrm>
            <a:off x="8646160" y="2511052"/>
            <a:ext cx="3430694" cy="3154530"/>
          </a:xfrm>
          <a:prstGeom prst="rect">
            <a:avLst/>
          </a:prstGeom>
        </p:spPr>
      </p:pic>
      <p:pic>
        <p:nvPicPr>
          <p:cNvPr id="14" name="Picture 13" descr="A screenshot of a document&#10;&#10;Description automatically generated">
            <a:extLst>
              <a:ext uri="{FF2B5EF4-FFF2-40B4-BE49-F238E27FC236}">
                <a16:creationId xmlns:a16="http://schemas.microsoft.com/office/drawing/2014/main" id="{C105AF37-F172-9C0E-39D7-A3CBB5971C7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0005" t="61928" r="52801" b="7493"/>
          <a:stretch/>
        </p:blipFill>
        <p:spPr>
          <a:xfrm>
            <a:off x="5769223" y="3778747"/>
            <a:ext cx="2876937" cy="3060999"/>
          </a:xfrm>
          <a:prstGeom prst="rect">
            <a:avLst/>
          </a:prstGeom>
        </p:spPr>
      </p:pic>
      <p:sp>
        <p:nvSpPr>
          <p:cNvPr id="19" name="Parallelogram 18">
            <a:extLst>
              <a:ext uri="{FF2B5EF4-FFF2-40B4-BE49-F238E27FC236}">
                <a16:creationId xmlns:a16="http://schemas.microsoft.com/office/drawing/2014/main" id="{21765234-D758-9FDE-DA8D-2E4B84452C1B}"/>
              </a:ext>
            </a:extLst>
          </p:cNvPr>
          <p:cNvSpPr/>
          <p:nvPr/>
        </p:nvSpPr>
        <p:spPr>
          <a:xfrm>
            <a:off x="1512055" y="5503052"/>
            <a:ext cx="2355095" cy="811374"/>
          </a:xfrm>
          <a:prstGeom prst="parallelogram">
            <a:avLst/>
          </a:prstGeom>
          <a:solidFill>
            <a:srgbClr val="0619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DC7178-4FE9-7A12-1F8A-600BC3107F41}"/>
              </a:ext>
            </a:extLst>
          </p:cNvPr>
          <p:cNvSpPr txBox="1"/>
          <p:nvPr/>
        </p:nvSpPr>
        <p:spPr>
          <a:xfrm>
            <a:off x="1769894" y="5579252"/>
            <a:ext cx="1883201" cy="646331"/>
          </a:xfrm>
          <a:prstGeom prst="rect">
            <a:avLst/>
          </a:prstGeom>
          <a:noFill/>
        </p:spPr>
        <p:txBody>
          <a:bodyPr wrap="square">
            <a:spAutoFit/>
          </a:bodyPr>
          <a:lstStyle/>
          <a:p>
            <a:pPr algn="ctr"/>
            <a:r>
              <a:rPr lang="en-US" dirty="0">
                <a:solidFill>
                  <a:schemeClr val="bg1"/>
                </a:solidFill>
                <a:latin typeface="Calibri Light" panose="020F0302020204030204" pitchFamily="34" charset="0"/>
                <a:cs typeface="Calibri Light" panose="020F0302020204030204" pitchFamily="34" charset="0"/>
              </a:rPr>
              <a:t>C</a:t>
            </a:r>
            <a:r>
              <a:rPr lang="en-US" sz="1800" dirty="0">
                <a:solidFill>
                  <a:schemeClr val="bg1"/>
                </a:solidFill>
                <a:latin typeface="Calibri Light" panose="020F0302020204030204" pitchFamily="34" charset="0"/>
                <a:cs typeface="Calibri Light" panose="020F0302020204030204" pitchFamily="34" charset="0"/>
              </a:rPr>
              <a:t>urrently in Design Phase</a:t>
            </a:r>
          </a:p>
        </p:txBody>
      </p:sp>
    </p:spTree>
    <p:extLst>
      <p:ext uri="{BB962C8B-B14F-4D97-AF65-F5344CB8AC3E}">
        <p14:creationId xmlns:p14="http://schemas.microsoft.com/office/powerpoint/2010/main" val="17329281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latin typeface="+mn-lt"/>
                <a:ea typeface="Roboto Black" panose="02000000000000000000" pitchFamily="2" charset="0"/>
              </a:rPr>
              <a:t>SPOTLIGHT PROJECT</a:t>
            </a:r>
            <a:endParaRPr lang="en-US" dirty="0">
              <a:solidFill>
                <a:schemeClr val="bg1"/>
              </a:solidFill>
              <a:effectLst>
                <a:outerShdw blurRad="38100" dist="38100" dir="2700000" algn="tl">
                  <a:srgbClr val="000000">
                    <a:alpha val="43137"/>
                  </a:srgbClr>
                </a:outerShdw>
              </a:effectLst>
              <a:latin typeface="+mn-lt"/>
            </a:endParaRP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DA217BBA-6AB9-9821-FA91-05ECE29D4352}"/>
              </a:ext>
            </a:extLst>
          </p:cNvPr>
          <p:cNvPicPr>
            <a:picLocks noChangeAspect="1"/>
          </p:cNvPicPr>
          <p:nvPr/>
        </p:nvPicPr>
        <p:blipFill>
          <a:blip r:embed="rId4"/>
          <a:stretch>
            <a:fillRect/>
          </a:stretch>
        </p:blipFill>
        <p:spPr>
          <a:xfrm>
            <a:off x="1775852" y="1028468"/>
            <a:ext cx="8152689" cy="5369582"/>
          </a:xfrm>
          <a:prstGeom prst="rect">
            <a:avLst/>
          </a:prstGeom>
        </p:spPr>
      </p:pic>
      <p:pic>
        <p:nvPicPr>
          <p:cNvPr id="4" name="Picture 3">
            <a:extLst>
              <a:ext uri="{FF2B5EF4-FFF2-40B4-BE49-F238E27FC236}">
                <a16:creationId xmlns:a16="http://schemas.microsoft.com/office/drawing/2014/main" id="{43177DEB-3D8B-B296-4261-F084FE40C2B0}"/>
              </a:ext>
            </a:extLst>
          </p:cNvPr>
          <p:cNvPicPr>
            <a:picLocks noChangeAspect="1"/>
          </p:cNvPicPr>
          <p:nvPr/>
        </p:nvPicPr>
        <p:blipFill>
          <a:blip r:embed="rId5"/>
          <a:stretch>
            <a:fillRect/>
          </a:stretch>
        </p:blipFill>
        <p:spPr>
          <a:xfrm>
            <a:off x="8073026" y="4761602"/>
            <a:ext cx="3731577" cy="676930"/>
          </a:xfrm>
          <a:prstGeom prst="rect">
            <a:avLst/>
          </a:prstGeom>
          <a:ln>
            <a:solidFill>
              <a:srgbClr val="194586"/>
            </a:solidFill>
          </a:ln>
        </p:spPr>
      </p:pic>
      <p:pic>
        <p:nvPicPr>
          <p:cNvPr id="6" name="Picture 5">
            <a:extLst>
              <a:ext uri="{FF2B5EF4-FFF2-40B4-BE49-F238E27FC236}">
                <a16:creationId xmlns:a16="http://schemas.microsoft.com/office/drawing/2014/main" id="{73729E33-50E6-6CBB-9F8C-30494756716B}"/>
              </a:ext>
            </a:extLst>
          </p:cNvPr>
          <p:cNvPicPr>
            <a:picLocks noChangeAspect="1"/>
          </p:cNvPicPr>
          <p:nvPr/>
        </p:nvPicPr>
        <p:blipFill rotWithShape="1">
          <a:blip r:embed="rId6"/>
          <a:srcRect r="75359"/>
          <a:stretch/>
        </p:blipFill>
        <p:spPr>
          <a:xfrm>
            <a:off x="145626" y="4843794"/>
            <a:ext cx="1232620" cy="1940583"/>
          </a:xfrm>
          <a:prstGeom prst="rect">
            <a:avLst/>
          </a:prstGeom>
        </p:spPr>
      </p:pic>
      <p:pic>
        <p:nvPicPr>
          <p:cNvPr id="11" name="Picture 10">
            <a:extLst>
              <a:ext uri="{FF2B5EF4-FFF2-40B4-BE49-F238E27FC236}">
                <a16:creationId xmlns:a16="http://schemas.microsoft.com/office/drawing/2014/main" id="{6D1794FF-10AB-B4BB-5A12-3E51D6333CCE}"/>
              </a:ext>
            </a:extLst>
          </p:cNvPr>
          <p:cNvPicPr>
            <a:picLocks noChangeAspect="1"/>
          </p:cNvPicPr>
          <p:nvPr/>
        </p:nvPicPr>
        <p:blipFill>
          <a:blip r:embed="rId7"/>
          <a:stretch>
            <a:fillRect/>
          </a:stretch>
        </p:blipFill>
        <p:spPr>
          <a:xfrm>
            <a:off x="1775852" y="3877671"/>
            <a:ext cx="4320147" cy="2960295"/>
          </a:xfrm>
          <a:prstGeom prst="rect">
            <a:avLst/>
          </a:prstGeom>
        </p:spPr>
      </p:pic>
    </p:spTree>
    <p:extLst>
      <p:ext uri="{BB962C8B-B14F-4D97-AF65-F5344CB8AC3E}">
        <p14:creationId xmlns:p14="http://schemas.microsoft.com/office/powerpoint/2010/main" val="31667580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2612</TotalTime>
  <Words>2186</Words>
  <Application>Microsoft Office PowerPoint</Application>
  <PresentationFormat>Widescreen</PresentationFormat>
  <Paragraphs>290</Paragraphs>
  <Slides>36</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.Lucida Grande UI Regular</vt:lpstr>
      <vt:lpstr>Aptos</vt:lpstr>
      <vt:lpstr>Aptos Display</vt:lpstr>
      <vt:lpstr>Arial</vt:lpstr>
      <vt:lpstr>Avenir</vt:lpstr>
      <vt:lpstr>Calibri</vt:lpstr>
      <vt:lpstr>Calibri Light</vt:lpstr>
      <vt:lpstr>Helvetica Neue</vt:lpstr>
      <vt:lpstr>OpenSans</vt:lpstr>
      <vt:lpstr>Wingdings</vt:lpstr>
      <vt:lpstr>Office Theme</vt:lpstr>
      <vt:lpstr>Truck Parking: The Challenge and Meeting the Challenge</vt:lpstr>
      <vt:lpstr>OBJECTIVES</vt:lpstr>
      <vt:lpstr>Truck Parking: Toolbox and Implementation Strategies</vt:lpstr>
      <vt:lpstr>THE TRUCK PARKING CHALLENGE</vt:lpstr>
      <vt:lpstr>SOLVING ALIGNS WITH FDOT’S PRIORITIES</vt:lpstr>
      <vt:lpstr>HOW FDOT IS MEETING THE CHALLENGE</vt:lpstr>
      <vt:lpstr>SPOTLIGHT TRUCK PARKING CAPACITY</vt:lpstr>
      <vt:lpstr>SPOTLIGHT PROJECT</vt:lpstr>
      <vt:lpstr>SPOTLIGHT PROJECT</vt:lpstr>
      <vt:lpstr>SPOTLIGHT TRUCK PARKING TECHNOLOGY</vt:lpstr>
      <vt:lpstr>SPOTLIGHT POLICIES &amp; PARTNERSHIPS</vt:lpstr>
      <vt:lpstr>LATEST OBJECTIVES</vt:lpstr>
      <vt:lpstr>INCREASING WEIGH STATION UTILIZATION</vt:lpstr>
      <vt:lpstr>ENHANCED AMENITIES &amp; IMPROVED SIGNAGE</vt:lpstr>
      <vt:lpstr>WEIGH STATION CAPACITY PROJECT CONCEPTS</vt:lpstr>
      <vt:lpstr>REST AREAS – ADDITIONAL CAPACITY</vt:lpstr>
      <vt:lpstr>REST AREAS – ADDITIONAL CAPACITY</vt:lpstr>
      <vt:lpstr>ALTERNATIVE ROW CONCEPTS</vt:lpstr>
      <vt:lpstr>Truck Parking: TPAS Technology and Deployment Experiences</vt:lpstr>
      <vt:lpstr>ROLE OF THE TERL</vt:lpstr>
      <vt:lpstr>TERL TPAS ACTIVITIES</vt:lpstr>
      <vt:lpstr>TPAS GOALS AND USE OF OTHER FDOT SYSTEMS</vt:lpstr>
      <vt:lpstr>TPAS GOALS AND USE OF OTHER FDOT SYSTEMS</vt:lpstr>
      <vt:lpstr>TPAS DETECTION SYSTEM ARCHITECTURES</vt:lpstr>
      <vt:lpstr>“COUNT-IN / COUNT-OUT” SYSTEMS</vt:lpstr>
      <vt:lpstr>“PER SPACE” SYSTEMS (WIRELESS DETECTORS)</vt:lpstr>
      <vt:lpstr>“PER SPACE” SYSTEMS (WIRELESS DETECTORS)</vt:lpstr>
      <vt:lpstr>“PER SPACE” SYSTEMS (VIDEO ANALYTICS)</vt:lpstr>
      <vt:lpstr>“PER SPACE” SYSTEMS (VIDEO ANALYTICS)</vt:lpstr>
      <vt:lpstr>“PER SPACE” SYSTEMS (VIDEO ANALYTICS)</vt:lpstr>
      <vt:lpstr>“PER SPACE” SYSTEMS (VIDEO ANALYTICS)</vt:lpstr>
      <vt:lpstr>TPAS ARCHITECTURES AND FUTURE DIRECTION</vt:lpstr>
      <vt:lpstr>TPAS ARCHITECTURES AND FUTURE DIRECTION</vt:lpstr>
      <vt:lpstr>Thank You!</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Strauch, Shawna</dc:creator>
  <cp:lastModifiedBy>Tucker, Marie</cp:lastModifiedBy>
  <cp:revision>92</cp:revision>
  <dcterms:created xsi:type="dcterms:W3CDTF">2024-02-19T14:41:24Z</dcterms:created>
  <dcterms:modified xsi:type="dcterms:W3CDTF">2024-06-14T04:21:39Z</dcterms:modified>
</cp:coreProperties>
</file>